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495" r:id="rId3"/>
    <p:sldId id="496" r:id="rId4"/>
    <p:sldId id="497" r:id="rId5"/>
    <p:sldId id="276" r:id="rId6"/>
    <p:sldId id="407" r:id="rId7"/>
    <p:sldId id="408" r:id="rId8"/>
    <p:sldId id="500" r:id="rId9"/>
    <p:sldId id="504" r:id="rId10"/>
    <p:sldId id="502" r:id="rId11"/>
    <p:sldId id="266" r:id="rId12"/>
    <p:sldId id="267" r:id="rId13"/>
    <p:sldId id="268" r:id="rId14"/>
    <p:sldId id="501" r:id="rId15"/>
    <p:sldId id="503" r:id="rId16"/>
    <p:sldId id="499" r:id="rId17"/>
    <p:sldId id="301" r:id="rId18"/>
    <p:sldId id="444" r:id="rId19"/>
    <p:sldId id="299" r:id="rId20"/>
    <p:sldId id="302" r:id="rId21"/>
    <p:sldId id="384" r:id="rId22"/>
    <p:sldId id="510" r:id="rId23"/>
    <p:sldId id="511" r:id="rId24"/>
    <p:sldId id="512" r:id="rId25"/>
    <p:sldId id="513" r:id="rId26"/>
    <p:sldId id="514" r:id="rId27"/>
    <p:sldId id="5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75723" autoAdjust="0"/>
  </p:normalViewPr>
  <p:slideViewPr>
    <p:cSldViewPr snapToGrid="0">
      <p:cViewPr varScale="1">
        <p:scale>
          <a:sx n="59" d="100"/>
          <a:sy n="59" d="100"/>
        </p:scale>
        <p:origin x="108"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9D307-1D88-4294-A14D-913C77400C83}" type="datetimeFigureOut">
              <a:rPr lang="en-US" smtClean="0"/>
              <a:t>10/18/2023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15894-02B6-4588-B8FE-7DE34C86D5C6}" type="slidenum">
              <a:rPr lang="en-US" smtClean="0"/>
              <a:t>‹#›</a:t>
            </a:fld>
            <a:endParaRPr lang="en-US"/>
          </a:p>
        </p:txBody>
      </p:sp>
    </p:spTree>
    <p:extLst>
      <p:ext uri="{BB962C8B-B14F-4D97-AF65-F5344CB8AC3E}">
        <p14:creationId xmlns:p14="http://schemas.microsoft.com/office/powerpoint/2010/main" val="185798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ovima.gr/2011/11/23/world/emfylios-me-thymata-tis-geneiades-stin-airesi-twn-am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22913F-9734-4ED9-976F-A6B9F7CC6BD2}" type="slidenum">
              <a:rPr lang="el-GR" smtClean="0">
                <a:latin typeface="Arial" pitchFamily="34" charset="0"/>
              </a:rPr>
              <a:pPr>
                <a:defRPr/>
              </a:pPr>
              <a:t>2</a:t>
            </a:fld>
            <a:endParaRPr lang="el-GR">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*Τον έχουμε συναντήσει και στο Μάθημα</a:t>
            </a:r>
            <a:r>
              <a:rPr lang="el-GR" baseline="0" dirty="0"/>
              <a:t> της Βιολογίας, στο κεφ. της Εξέλιξης στο «Φαινόμενο του Ιδρυτή». Θυμηθείτε, «Άμις»</a:t>
            </a:r>
          </a:p>
          <a:p>
            <a:r>
              <a:rPr lang="en-US" dirty="0">
                <a:hlinkClick r:id="rId3"/>
              </a:rPr>
              <a:t>https://www.tovima.gr/2011/11/23/world/emfylios-me-thymata-tis-geneiades-stin-airesi-twn-amis/</a:t>
            </a:r>
            <a:r>
              <a:rPr lang="el-GR" dirty="0"/>
              <a:t> </a:t>
            </a:r>
          </a:p>
        </p:txBody>
      </p:sp>
      <p:sp>
        <p:nvSpPr>
          <p:cNvPr id="4" name="Θέση αριθμού διαφάνειας 3"/>
          <p:cNvSpPr>
            <a:spLocks noGrp="1"/>
          </p:cNvSpPr>
          <p:nvPr>
            <p:ph type="sldNum" sz="quarter" idx="10"/>
          </p:nvPr>
        </p:nvSpPr>
        <p:spPr/>
        <p:txBody>
          <a:bodyPr/>
          <a:lstStyle/>
          <a:p>
            <a:pPr>
              <a:defRPr/>
            </a:pPr>
            <a:fld id="{EBDA4A62-DF69-4D65-9895-011514587995}" type="slidenum">
              <a:rPr lang="el-GR" altLang="el-GR" smtClean="0"/>
              <a:pPr>
                <a:defRPr/>
              </a:pPr>
              <a:t>11</a:t>
            </a:fld>
            <a:endParaRPr lang="el-GR" altLang="el-GR"/>
          </a:p>
        </p:txBody>
      </p:sp>
    </p:spTree>
    <p:extLst>
      <p:ext uri="{BB962C8B-B14F-4D97-AF65-F5344CB8AC3E}">
        <p14:creationId xmlns:p14="http://schemas.microsoft.com/office/powerpoint/2010/main" val="281430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solidFill>
                  <a:schemeClr val="accent1">
                    <a:tint val="83000"/>
                    <a:satMod val="150000"/>
                  </a:schemeClr>
                </a:solidFill>
              </a:rPr>
              <a:t> </a:t>
            </a:r>
            <a:r>
              <a:rPr lang="el-GR" sz="1200" dirty="0" err="1">
                <a:solidFill>
                  <a:schemeClr val="accent1">
                    <a:tint val="83000"/>
                    <a:satMod val="150000"/>
                  </a:schemeClr>
                </a:solidFill>
              </a:rPr>
              <a:t>Κληρονόμηση</a:t>
            </a:r>
            <a:r>
              <a:rPr lang="el-GR" sz="1200" dirty="0">
                <a:solidFill>
                  <a:schemeClr val="accent1">
                    <a:tint val="83000"/>
                    <a:satMod val="150000"/>
                  </a:schemeClr>
                </a:solidFill>
              </a:rPr>
              <a:t> όπως η </a:t>
            </a:r>
            <a:r>
              <a:rPr lang="el-GR" sz="1200" dirty="0" err="1">
                <a:solidFill>
                  <a:schemeClr val="accent1">
                    <a:tint val="83000"/>
                    <a:satMod val="150000"/>
                  </a:schemeClr>
                </a:solidFill>
              </a:rPr>
              <a:t>Μεσογ</a:t>
            </a:r>
            <a:r>
              <a:rPr lang="el-GR" sz="1200" dirty="0">
                <a:solidFill>
                  <a:schemeClr val="accent1">
                    <a:tint val="83000"/>
                    <a:satMod val="150000"/>
                  </a:schemeClr>
                </a:solidFill>
              </a:rPr>
              <a:t> Αναιμία, μόνο, που εδώ το Ν σημαίνει νανισμός: Δηλ. Δύο γονείς που πάσχουν από Νανισμό </a:t>
            </a:r>
            <a:r>
              <a:rPr lang="el-GR" sz="1200" dirty="0" err="1">
                <a:solidFill>
                  <a:schemeClr val="accent1">
                    <a:tint val="83000"/>
                    <a:satMod val="150000"/>
                  </a:schemeClr>
                </a:solidFill>
              </a:rPr>
              <a:t>Νν</a:t>
            </a:r>
            <a:r>
              <a:rPr lang="el-GR" sz="1200" dirty="0">
                <a:solidFill>
                  <a:schemeClr val="accent1">
                    <a:tint val="83000"/>
                    <a:satMod val="150000"/>
                  </a:schemeClr>
                </a:solidFill>
              </a:rPr>
              <a:t> Χ </a:t>
            </a:r>
            <a:r>
              <a:rPr lang="el-GR" sz="1200" dirty="0" err="1">
                <a:solidFill>
                  <a:schemeClr val="accent1">
                    <a:tint val="83000"/>
                    <a:satMod val="150000"/>
                  </a:schemeClr>
                </a:solidFill>
              </a:rPr>
              <a:t>Νν</a:t>
            </a:r>
            <a:r>
              <a:rPr lang="el-GR" sz="1200" dirty="0">
                <a:solidFill>
                  <a:schemeClr val="accent1">
                    <a:tint val="83000"/>
                    <a:satMod val="150000"/>
                  </a:schemeClr>
                </a:solidFill>
              </a:rPr>
              <a:t> έχουν 25% πιθανότητες να γεννήσουν κάθε φορά ένα κανονικό παιδί </a:t>
            </a:r>
            <a:r>
              <a:rPr lang="el-GR" sz="1200" dirty="0" err="1">
                <a:solidFill>
                  <a:schemeClr val="accent1">
                    <a:tint val="83000"/>
                    <a:satMod val="150000"/>
                  </a:schemeClr>
                </a:solidFill>
              </a:rPr>
              <a:t>νν</a:t>
            </a:r>
            <a:r>
              <a:rPr lang="el-GR" sz="1200" dirty="0">
                <a:solidFill>
                  <a:schemeClr val="accent1">
                    <a:tint val="83000"/>
                    <a:satMod val="150000"/>
                  </a:schemeClr>
                </a:solidFill>
              </a:rPr>
              <a:t>.</a:t>
            </a:r>
            <a:br>
              <a:rPr lang="en-US" sz="1050" dirty="0">
                <a:solidFill>
                  <a:schemeClr val="accent1">
                    <a:tint val="83000"/>
                    <a:satMod val="150000"/>
                  </a:schemeClr>
                </a:solidFill>
              </a:rPr>
            </a:br>
            <a:endParaRPr lang="el-GR" dirty="0"/>
          </a:p>
        </p:txBody>
      </p:sp>
      <p:sp>
        <p:nvSpPr>
          <p:cNvPr id="4" name="Θέση αριθμού διαφάνειας 3"/>
          <p:cNvSpPr>
            <a:spLocks noGrp="1"/>
          </p:cNvSpPr>
          <p:nvPr>
            <p:ph type="sldNum" sz="quarter" idx="10"/>
          </p:nvPr>
        </p:nvSpPr>
        <p:spPr/>
        <p:txBody>
          <a:bodyPr/>
          <a:lstStyle/>
          <a:p>
            <a:pPr>
              <a:defRPr/>
            </a:pPr>
            <a:fld id="{EBDA4A62-DF69-4D65-9895-011514587995}" type="slidenum">
              <a:rPr lang="el-GR" altLang="el-GR" smtClean="0"/>
              <a:pPr>
                <a:defRPr/>
              </a:pPr>
              <a:t>13</a:t>
            </a:fld>
            <a:endParaRPr lang="el-GR" altLang="el-GR"/>
          </a:p>
        </p:txBody>
      </p:sp>
    </p:spTree>
    <p:extLst>
      <p:ext uri="{BB962C8B-B14F-4D97-AF65-F5344CB8AC3E}">
        <p14:creationId xmlns:p14="http://schemas.microsoft.com/office/powerpoint/2010/main" val="280225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7DA7E1E-A056-4C50-A758-FE2FD9D8F2B0}" type="slidenum">
              <a:rPr lang="el-GR" smtClean="0"/>
              <a:pPr>
                <a:defRPr/>
              </a:pPr>
              <a:t>14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a:p>
        </p:txBody>
      </p:sp>
      <p:sp>
        <p:nvSpPr>
          <p:cNvPr id="4" name="Slide Number Placeholder 3"/>
          <p:cNvSpPr>
            <a:spLocks noGrp="1"/>
          </p:cNvSpPr>
          <p:nvPr>
            <p:ph type="sldNum" sz="quarter" idx="5"/>
          </p:nvPr>
        </p:nvSpPr>
        <p:spPr/>
        <p:txBody>
          <a:bodyPr/>
          <a:lstStyle/>
          <a:p>
            <a:pPr>
              <a:defRPr/>
            </a:pPr>
            <a:fld id="{6E1258A3-0D33-4049-9C11-A692571DEF0C}" type="slidenum">
              <a:rPr lang="el-GR" smtClean="0"/>
              <a:pPr>
                <a:defRPr/>
              </a:pPr>
              <a:t>15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marL="347472" marR="0" indent="-347472" algn="just" rtl="0" eaLnBrk="1" fontAlgn="t" latinLnBrk="0" hangingPunct="1">
              <a:lnSpc>
                <a:spcPts val="1200"/>
              </a:lnSpc>
              <a:spcBef>
                <a:spcPts val="0"/>
              </a:spcBef>
              <a:spcAft>
                <a:spcPts val="1000"/>
              </a:spcAft>
              <a:buClrTx/>
              <a:buSzPts val="1400"/>
              <a:buFont typeface="+mj-lt"/>
              <a:buAutoNum type="arabicPeriod"/>
            </a:pPr>
            <a:r>
              <a:rPr lang="el-GR" sz="1800" b="0" i="0" u="none" strike="noStrike" kern="1200" dirty="0">
                <a:solidFill>
                  <a:srgbClr val="000000"/>
                </a:solidFill>
                <a:effectLst/>
                <a:latin typeface="Calibri" panose="020F0502020204030204" pitchFamily="34" charset="0"/>
              </a:rPr>
              <a:t>Οι </a:t>
            </a:r>
            <a:r>
              <a:rPr lang="el-GR" sz="1800" b="0" i="0" u="none" strike="noStrike" kern="1200" dirty="0" err="1">
                <a:solidFill>
                  <a:srgbClr val="000000"/>
                </a:solidFill>
                <a:effectLst/>
                <a:latin typeface="Calibri" panose="020F0502020204030204" pitchFamily="34" charset="0"/>
              </a:rPr>
              <a:t>πιγκουϊνοι</a:t>
            </a:r>
            <a:r>
              <a:rPr lang="el-GR" sz="1800" b="0" i="0" u="none" strike="noStrike" kern="1200" dirty="0">
                <a:solidFill>
                  <a:srgbClr val="000000"/>
                </a:solidFill>
                <a:effectLst/>
                <a:latin typeface="Calibri" panose="020F0502020204030204" pitchFamily="34" charset="0"/>
              </a:rPr>
              <a:t> ενώ είναι πτηνά, έχουν πολλά δομικά χαρακτηριστικά κοινά με τα ψάρια. Η εξήγηση που η εξελικτική θεωρία θα μπορούσε να δώσει για αυτή την ομοιότητα είναι: (Α) Τα ψάρια και οι </a:t>
            </a:r>
            <a:r>
              <a:rPr lang="el-GR" sz="1800" b="0" i="0" u="none" strike="noStrike" kern="1200" dirty="0" err="1">
                <a:solidFill>
                  <a:srgbClr val="000000"/>
                </a:solidFill>
                <a:effectLst/>
                <a:latin typeface="Calibri" panose="020F0502020204030204" pitchFamily="34" charset="0"/>
              </a:rPr>
              <a:t>πιγκουϊνοι</a:t>
            </a:r>
            <a:r>
              <a:rPr lang="el-GR" sz="1800" b="0" i="0" u="none" strike="noStrike" kern="1200" dirty="0">
                <a:solidFill>
                  <a:srgbClr val="000000"/>
                </a:solidFill>
                <a:effectLst/>
                <a:latin typeface="Calibri" panose="020F0502020204030204" pitchFamily="34" charset="0"/>
              </a:rPr>
              <a:t> είναι συγγενικά είδη. (Β) Τα ψάρια ανέπτυξαν δομές παρόμοιες με τις ήδη υπάρχουσες στους </a:t>
            </a:r>
            <a:r>
              <a:rPr lang="el-GR" sz="1800" b="0" i="0" u="none" strike="noStrike" kern="1200" dirty="0" err="1">
                <a:solidFill>
                  <a:srgbClr val="000000"/>
                </a:solidFill>
                <a:effectLst/>
                <a:latin typeface="Calibri" panose="020F0502020204030204" pitchFamily="34" charset="0"/>
              </a:rPr>
              <a:t>πιγκουϊνους</a:t>
            </a:r>
            <a:r>
              <a:rPr lang="el-GR" sz="1800" b="0" i="0" u="none" strike="noStrike" kern="1200" dirty="0">
                <a:solidFill>
                  <a:srgbClr val="000000"/>
                </a:solidFill>
                <a:effectLst/>
                <a:latin typeface="Calibri" panose="020F0502020204030204" pitchFamily="34" charset="0"/>
              </a:rPr>
              <a:t>, (Γ) Οι </a:t>
            </a:r>
            <a:r>
              <a:rPr lang="el-GR" sz="1800" b="0" i="0" u="none" strike="noStrike" kern="1200" dirty="0" err="1">
                <a:solidFill>
                  <a:srgbClr val="000000"/>
                </a:solidFill>
                <a:effectLst/>
                <a:latin typeface="Calibri" panose="020F0502020204030204" pitchFamily="34" charset="0"/>
              </a:rPr>
              <a:t>πιγκουϊνοι</a:t>
            </a:r>
            <a:r>
              <a:rPr lang="el-GR" sz="1800" b="0" i="0" u="none" strike="noStrike" kern="1200" dirty="0">
                <a:solidFill>
                  <a:srgbClr val="000000"/>
                </a:solidFill>
                <a:effectLst/>
                <a:latin typeface="Calibri" panose="020F0502020204030204" pitchFamily="34" charset="0"/>
              </a:rPr>
              <a:t> εξελίχτηκαν απ’ ευθείας από τα ψάρια. (Δ) Οι </a:t>
            </a:r>
            <a:r>
              <a:rPr lang="el-GR" sz="1800" b="0" i="0" u="none" strike="noStrike" kern="1200" dirty="0" err="1">
                <a:solidFill>
                  <a:srgbClr val="000000"/>
                </a:solidFill>
                <a:effectLst/>
                <a:latin typeface="Calibri" panose="020F0502020204030204" pitchFamily="34" charset="0"/>
              </a:rPr>
              <a:t>πιγκουϊνοι</a:t>
            </a:r>
            <a:r>
              <a:rPr lang="el-GR" sz="1800" b="0" i="0" u="none" strike="noStrike" kern="1200" dirty="0">
                <a:solidFill>
                  <a:srgbClr val="000000"/>
                </a:solidFill>
                <a:effectLst/>
                <a:latin typeface="Calibri" panose="020F0502020204030204" pitchFamily="34" charset="0"/>
              </a:rPr>
              <a:t>  προσαρμόστηκαν για διαβίωση σε ένα περιβάλλον παρόμοιο με αυτό των ψαριών. </a:t>
            </a:r>
            <a:endParaRPr lang="en-US" sz="1800" b="0" i="0" u="none" strike="noStrike" dirty="0">
              <a:effectLst/>
              <a:latin typeface="Arial" panose="020B0604020202020204" pitchFamily="34" charset="0"/>
            </a:endParaRPr>
          </a:p>
          <a:p>
            <a:pPr marL="347472" marR="0" indent="-347472" algn="just" rtl="0" eaLnBrk="1" fontAlgn="t" latinLnBrk="0" hangingPunct="1">
              <a:lnSpc>
                <a:spcPts val="1200"/>
              </a:lnSpc>
              <a:spcBef>
                <a:spcPts val="0"/>
              </a:spcBef>
              <a:spcAft>
                <a:spcPts val="1000"/>
              </a:spcAft>
            </a:pPr>
            <a:r>
              <a:rPr lang="el-GR" sz="1800" b="0" i="0" u="none" strike="noStrike" kern="1200" dirty="0">
                <a:solidFill>
                  <a:srgbClr val="000000"/>
                </a:solidFill>
                <a:effectLst/>
                <a:latin typeface="Calibri" panose="020F0502020204030204" pitchFamily="34" charset="0"/>
              </a:rPr>
              <a:t>Ποιο χαρακτηριστικό, από τα παρακάτω, θα θεωρούσε ένας βιολόγος ως το πλέον σημαντικό στο να καθορισθεί ποια από τα ψάρια ενός είδους σε μια λίμνη ήταν τα πλέον καλά «προσαρμοσμένα»; (Α) Μεγάλο μέγεθος σώματος και ικανότητα κολύμβησης για γρήγορη απομάκρυνση από τους θηρευτές. (Β) Εξαιρετική ικανότητα στον ανταγωνισμό για την τροφή. (Γ) Μεγάλος αριθμός απογόνων που επιζούσαν μέχρι την ηλικία της αναπαραγωγής. (Δ) Μεγάλος αριθμός ζευγαρωμάτων με πολλά διαφορετικά θηλυκά. (Ε) Τίποτε από αυτά.  </a:t>
            </a:r>
            <a:endParaRPr lang="en-US" sz="1800" b="0" i="0" u="none" strike="noStrike" dirty="0">
              <a:effectLst/>
              <a:latin typeface="Arial" panose="020B0604020202020204" pitchFamily="34" charset="0"/>
            </a:endParaRPr>
          </a:p>
          <a:p>
            <a:pPr marL="347472" marR="0" indent="-347472" algn="just" rtl="0" eaLnBrk="1" fontAlgn="t" latinLnBrk="0" hangingPunct="1">
              <a:lnSpc>
                <a:spcPts val="1200"/>
              </a:lnSpc>
              <a:spcBef>
                <a:spcPts val="0"/>
              </a:spcBef>
              <a:spcAft>
                <a:spcPts val="1000"/>
              </a:spcAft>
            </a:pPr>
            <a:r>
              <a:rPr lang="el-GR" sz="1800" b="0" i="0" u="none" strike="noStrike" kern="1200" spc="25" dirty="0">
                <a:solidFill>
                  <a:srgbClr val="000000"/>
                </a:solidFill>
                <a:effectLst/>
                <a:latin typeface="Calibri" panose="020F0502020204030204" pitchFamily="34" charset="0"/>
              </a:rPr>
              <a:t>Σύμφωνα με το </a:t>
            </a:r>
            <a:r>
              <a:rPr lang="en-GB" sz="1800" b="0" i="0" u="none" strike="noStrike" kern="1200" spc="25" dirty="0">
                <a:solidFill>
                  <a:srgbClr val="000000"/>
                </a:solidFill>
                <a:effectLst/>
                <a:latin typeface="Calibri" panose="020F0502020204030204" pitchFamily="34" charset="0"/>
              </a:rPr>
              <a:t>La</a:t>
            </a:r>
            <a:r>
              <a:rPr lang="en-US" sz="1800" b="0" i="0" u="none" strike="noStrike" kern="1200" spc="25" dirty="0">
                <a:solidFill>
                  <a:srgbClr val="000000"/>
                </a:solidFill>
                <a:effectLst/>
                <a:latin typeface="Calibri" panose="020F0502020204030204" pitchFamily="34" charset="0"/>
              </a:rPr>
              <a:t>m</a:t>
            </a:r>
            <a:r>
              <a:rPr lang="en-GB" sz="1800" b="0" i="0" u="none" strike="noStrike" kern="1200" spc="25" dirty="0">
                <a:solidFill>
                  <a:srgbClr val="000000"/>
                </a:solidFill>
                <a:effectLst/>
                <a:latin typeface="Calibri" panose="020F0502020204030204" pitchFamily="34" charset="0"/>
              </a:rPr>
              <a:t>ark</a:t>
            </a:r>
            <a:r>
              <a:rPr lang="el-GR" sz="1800" b="0" i="0" u="none" strike="noStrike" kern="1200" spc="25" dirty="0">
                <a:solidFill>
                  <a:srgbClr val="000000"/>
                </a:solidFill>
                <a:effectLst/>
                <a:latin typeface="Calibri" panose="020F0502020204030204" pitchFamily="34" charset="0"/>
              </a:rPr>
              <a:t> η εξέλιξη είναι το αποτέλεσμα: (Α) Της φυσικής επιλογής, (Β) της εναλλαγής των γενεών, (Γ) του υπερπληθυσμού, (Δ) της ανάμιξης των χαρακτήρων, (Ε) της κληρονόμησης των επίκτητων γνωρισμάτων. Υποδείξτε το σωστό.  </a:t>
            </a:r>
            <a:endParaRPr lang="en-US" sz="1800" b="0" i="0" u="none" strike="noStrike" dirty="0">
              <a:effectLst/>
              <a:latin typeface="Arial" panose="020B0604020202020204" pitchFamily="34" charset="0"/>
            </a:endParaRPr>
          </a:p>
          <a:p>
            <a:endParaRPr lang="el-GR" dirty="0"/>
          </a:p>
        </p:txBody>
      </p:sp>
      <p:sp>
        <p:nvSpPr>
          <p:cNvPr id="4" name="Slide Number Placeholder 3"/>
          <p:cNvSpPr>
            <a:spLocks noGrp="1"/>
          </p:cNvSpPr>
          <p:nvPr>
            <p:ph type="sldNum" sz="quarter" idx="5"/>
          </p:nvPr>
        </p:nvSpPr>
        <p:spPr/>
        <p:txBody>
          <a:bodyPr/>
          <a:lstStyle/>
          <a:p>
            <a:pPr>
              <a:defRPr/>
            </a:pPr>
            <a:fld id="{D4633A58-ADB1-4F9B-BD42-C556E591EC90}" type="slidenum">
              <a:rPr lang="el-GR" smtClean="0"/>
              <a:pPr>
                <a:defRPr/>
              </a:pPr>
              <a:t>16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975A14-1692-40B1-8754-015C0710A5B5}" type="slidenum">
              <a:rPr lang="el-GR" smtClean="0">
                <a:latin typeface="Arial" pitchFamily="34" charset="0"/>
              </a:rPr>
              <a:pPr>
                <a:defRPr/>
              </a:pPr>
              <a:t>17</a:t>
            </a:fld>
            <a:endParaRPr lang="el-GR">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A14987C2-3C88-4239-9E23-89A91549131C}" type="slidenum">
              <a:rPr lang="el-GR" smtClean="0"/>
              <a:pPr>
                <a:defRPr/>
              </a:pPr>
              <a:t>18</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7A800E-EB5D-4BBE-B0D4-FFB98CFCDBB7}" type="slidenum">
              <a:rPr lang="el-GR" smtClean="0">
                <a:latin typeface="Arial" pitchFamily="34" charset="0"/>
              </a:rPr>
              <a:pPr>
                <a:defRPr/>
              </a:pPr>
              <a:t>19</a:t>
            </a:fld>
            <a:endParaRPr lang="el-GR">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E8B692-6F75-4220-B64D-9A6870353633}" type="slidenum">
              <a:rPr lang="el-GR" smtClean="0">
                <a:latin typeface="Arial" pitchFamily="34" charset="0"/>
              </a:rPr>
              <a:pPr>
                <a:defRPr/>
              </a:pPr>
              <a:t>20</a:t>
            </a:fld>
            <a:endParaRPr lang="el-GR">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2D5686-DFE8-4CB3-88D1-A7DC4E9A8CD4}" type="slidenum">
              <a:rPr lang="el-GR" smtClean="0">
                <a:latin typeface="Arial" pitchFamily="34" charset="0"/>
              </a:rPr>
              <a:pPr>
                <a:defRPr/>
              </a:pPr>
              <a:t>21</a:t>
            </a:fld>
            <a:endParaRPr lang="el-GR">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370D9B-8CE8-43C4-A8F4-C39200425A3A}" type="slidenum">
              <a:rPr lang="el-GR" smtClean="0">
                <a:latin typeface="Arial" pitchFamily="34" charset="0"/>
              </a:rPr>
              <a:pPr>
                <a:defRPr/>
              </a:pPr>
              <a:t>3</a:t>
            </a:fld>
            <a:endParaRPr lang="el-GR">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43D80EFE-41A5-4CB9-9AEA-464B287EE2E5}" type="slidenum">
              <a:rPr lang="el-GR" smtClean="0"/>
              <a:pPr>
                <a:defRPr/>
              </a:pPr>
              <a:t>22</a:t>
            </a:fld>
            <a:endParaRPr lang="el-GR"/>
          </a:p>
        </p:txBody>
      </p:sp>
    </p:spTree>
    <p:extLst>
      <p:ext uri="{BB962C8B-B14F-4D97-AF65-F5344CB8AC3E}">
        <p14:creationId xmlns:p14="http://schemas.microsoft.com/office/powerpoint/2010/main" val="183270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C08B636B-15E0-4A5E-8DD9-B41F73AF90CD}" type="slidenum">
              <a:rPr lang="el-GR" smtClean="0"/>
              <a:pPr>
                <a:defRPr/>
              </a:pPr>
              <a:t>23</a:t>
            </a:fld>
            <a:endParaRPr lang="el-GR"/>
          </a:p>
        </p:txBody>
      </p:sp>
    </p:spTree>
    <p:extLst>
      <p:ext uri="{BB962C8B-B14F-4D97-AF65-F5344CB8AC3E}">
        <p14:creationId xmlns:p14="http://schemas.microsoft.com/office/powerpoint/2010/main" val="1223419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78D8AE3B-C86F-4CDA-801A-CA57863728DD}" type="slidenum">
              <a:rPr lang="el-GR" smtClean="0"/>
              <a:pPr>
                <a:defRPr/>
              </a:pPr>
              <a:t>24</a:t>
            </a:fld>
            <a:endParaRPr lang="el-GR"/>
          </a:p>
        </p:txBody>
      </p:sp>
    </p:spTree>
    <p:extLst>
      <p:ext uri="{BB962C8B-B14F-4D97-AF65-F5344CB8AC3E}">
        <p14:creationId xmlns:p14="http://schemas.microsoft.com/office/powerpoint/2010/main" val="353238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EBAA07AA-1C93-4D8D-9DFF-C2F21DFAE728}" type="slidenum">
              <a:rPr lang="el-GR" smtClean="0"/>
              <a:pPr>
                <a:defRPr/>
              </a:pPr>
              <a:t>25</a:t>
            </a:fld>
            <a:endParaRPr lang="el-GR"/>
          </a:p>
        </p:txBody>
      </p:sp>
    </p:spTree>
    <p:extLst>
      <p:ext uri="{BB962C8B-B14F-4D97-AF65-F5344CB8AC3E}">
        <p14:creationId xmlns:p14="http://schemas.microsoft.com/office/powerpoint/2010/main" val="3986847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851D7291-5456-469D-8064-65E577730F77}" type="slidenum">
              <a:rPr lang="el-GR" smtClean="0"/>
              <a:pPr>
                <a:defRPr/>
              </a:pPr>
              <a:t>26</a:t>
            </a:fld>
            <a:endParaRPr lang="el-GR"/>
          </a:p>
        </p:txBody>
      </p:sp>
    </p:spTree>
    <p:extLst>
      <p:ext uri="{BB962C8B-B14F-4D97-AF65-F5344CB8AC3E}">
        <p14:creationId xmlns:p14="http://schemas.microsoft.com/office/powerpoint/2010/main" val="48858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65E60263-41BF-4376-B862-2A2397D504F4}" type="slidenum">
              <a:rPr lang="el-GR" smtClean="0"/>
              <a:pPr>
                <a:defRPr/>
              </a:pPr>
              <a:t>27</a:t>
            </a:fld>
            <a:endParaRPr lang="el-GR"/>
          </a:p>
        </p:txBody>
      </p:sp>
    </p:spTree>
    <p:extLst>
      <p:ext uri="{BB962C8B-B14F-4D97-AF65-F5344CB8AC3E}">
        <p14:creationId xmlns:p14="http://schemas.microsoft.com/office/powerpoint/2010/main" val="133523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6E9991-50AA-448D-A0E8-AC6680532B03}" type="slidenum">
              <a:rPr lang="el-GR" smtClean="0">
                <a:latin typeface="Arial" pitchFamily="34" charset="0"/>
              </a:rPr>
              <a:pPr>
                <a:defRPr/>
              </a:pPr>
              <a:t>4</a:t>
            </a:fld>
            <a:endParaRPr lang="el-GR">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3F0C7B-9447-4C0E-859A-39C97CC66438}" type="slidenum">
              <a:rPr lang="el-GR" smtClean="0">
                <a:latin typeface="Arial" pitchFamily="34" charset="0"/>
              </a:rPr>
              <a:pPr>
                <a:defRPr/>
              </a:pPr>
              <a:t>5</a:t>
            </a:fld>
            <a:endParaRPr lang="el-GR">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871AB9-A5BD-4EDF-86FD-64F889A6E176}" type="slidenum">
              <a:rPr lang="el-GR" smtClean="0">
                <a:latin typeface="Arial" pitchFamily="34" charset="0"/>
              </a:rPr>
              <a:pPr>
                <a:defRPr/>
              </a:pPr>
              <a:t>6</a:t>
            </a:fld>
            <a:endParaRPr lang="el-GR">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12062B-796D-447B-9EEE-AB0D42274571}" type="slidenum">
              <a:rPr lang="el-GR" smtClean="0">
                <a:latin typeface="Arial" pitchFamily="34" charset="0"/>
              </a:rPr>
              <a:pPr>
                <a:defRPr/>
              </a:pPr>
              <a:t>7</a:t>
            </a:fld>
            <a:endParaRPr lang="el-GR">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62E85907-1116-41BD-9049-D1F95C88424B}" type="slidenum">
              <a:rPr lang="el-GR" smtClean="0"/>
              <a:pPr>
                <a:defRPr/>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2E2620F-FD70-4EF9-BAB3-5BB059854EB4}" type="slidenum">
              <a:rPr lang="el-GR" smtClean="0"/>
              <a:pPr>
                <a:defRPr/>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A0E150D5-F02F-428B-8CEC-ACE8D9A3DBED}" type="slidenum">
              <a:rPr lang="el-GR" smtClean="0"/>
              <a:pPr>
                <a:defRPr/>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A5036-EBD7-4499-AF43-9EB54F4BC0DB}" type="datetimeFigureOut">
              <a:rPr lang="en-US" smtClean="0"/>
              <a:t>10/18/2023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7BB5223-1C3F-49E9-BD23-25BB79D35C0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21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A5036-EBD7-4499-AF43-9EB54F4BC0DB}"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5223-1C3F-49E9-BD23-25BB79D35C0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298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A5036-EBD7-4499-AF43-9EB54F4BC0DB}"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5223-1C3F-49E9-BD23-25BB79D35C0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23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A5036-EBD7-4499-AF43-9EB54F4BC0DB}"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5223-1C3F-49E9-BD23-25BB79D35C0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5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A5036-EBD7-4499-AF43-9EB54F4BC0DB}"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5223-1C3F-49E9-BD23-25BB79D35C0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207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A5036-EBD7-4499-AF43-9EB54F4BC0DB}"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5223-1C3F-49E9-BD23-25BB79D35C0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92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A5036-EBD7-4499-AF43-9EB54F4BC0DB}"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B5223-1C3F-49E9-BD23-25BB79D35C0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158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A5036-EBD7-4499-AF43-9EB54F4BC0DB}"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B5223-1C3F-49E9-BD23-25BB79D35C0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928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A5036-EBD7-4499-AF43-9EB54F4BC0DB}"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B5223-1C3F-49E9-BD23-25BB79D35C0A}" type="slidenum">
              <a:rPr lang="en-US" smtClean="0"/>
              <a:t>‹#›</a:t>
            </a:fld>
            <a:endParaRPr lang="en-US"/>
          </a:p>
        </p:txBody>
      </p:sp>
    </p:spTree>
    <p:extLst>
      <p:ext uri="{BB962C8B-B14F-4D97-AF65-F5344CB8AC3E}">
        <p14:creationId xmlns:p14="http://schemas.microsoft.com/office/powerpoint/2010/main" val="12387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A5036-EBD7-4499-AF43-9EB54F4BC0DB}"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5223-1C3F-49E9-BD23-25BB79D35C0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164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A5A5036-EBD7-4499-AF43-9EB54F4BC0DB}" type="datetimeFigureOut">
              <a:rPr lang="en-US" smtClean="0"/>
              <a:t>10/18/2023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7BB5223-1C3F-49E9-BD23-25BB79D35C0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0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5A5036-EBD7-4499-AF43-9EB54F4BC0DB}" type="datetimeFigureOut">
              <a:rPr lang="en-US" smtClean="0"/>
              <a:t>10/18/2023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7BB5223-1C3F-49E9-BD23-25BB79D35C0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211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primehealthchannel.com/wp-content/uploads/2011/10/Primordial-Dwarfism.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3.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42539A-309D-59E7-0A78-CC611FBB1B92}"/>
              </a:ext>
            </a:extLst>
          </p:cNvPr>
          <p:cNvSpPr>
            <a:spLocks noGrp="1"/>
          </p:cNvSpPr>
          <p:nvPr>
            <p:ph type="ctrTitle"/>
          </p:nvPr>
        </p:nvSpPr>
        <p:spPr/>
        <p:txBody>
          <a:bodyPr/>
          <a:lstStyle/>
          <a:p>
            <a:r>
              <a:rPr lang="el-GR" dirty="0"/>
              <a:t>ΜΑΘΗΜΑ #3Α</a:t>
            </a:r>
            <a:endParaRPr lang="en-US" dirty="0"/>
          </a:p>
        </p:txBody>
      </p:sp>
      <p:sp>
        <p:nvSpPr>
          <p:cNvPr id="3" name="Υπότιτλος 2">
            <a:extLst>
              <a:ext uri="{FF2B5EF4-FFF2-40B4-BE49-F238E27FC236}">
                <a16:creationId xmlns:a16="http://schemas.microsoft.com/office/drawing/2014/main" id="{81332DF9-8FB2-6E18-4BC1-D80408EFD6BA}"/>
              </a:ext>
            </a:extLst>
          </p:cNvPr>
          <p:cNvSpPr>
            <a:spLocks noGrp="1"/>
          </p:cNvSpPr>
          <p:nvPr>
            <p:ph type="subTitle" idx="1"/>
          </p:nvPr>
        </p:nvSpPr>
        <p:spPr/>
        <p:txBody>
          <a:bodyPr/>
          <a:lstStyle/>
          <a:p>
            <a:r>
              <a:rPr lang="el-GR" dirty="0"/>
              <a:t>Συνέχεια Θεωρίας της Εξέλιξης μέσω Φυσικής Επιλογής: Επιλέγονται τα «ΠΙΟ ΚΑΛΑ ΠΡΟΣΑΡΜΟΣΜΕΝΑ» </a:t>
            </a:r>
            <a:endParaRPr lang="en-US" dirty="0"/>
          </a:p>
        </p:txBody>
      </p:sp>
    </p:spTree>
    <p:extLst>
      <p:ext uri="{BB962C8B-B14F-4D97-AF65-F5344CB8AC3E}">
        <p14:creationId xmlns:p14="http://schemas.microsoft.com/office/powerpoint/2010/main" val="348899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4167188" y="0"/>
            <a:ext cx="4584700" cy="3143250"/>
          </a:xfrm>
          <a:prstGeom prst="rect">
            <a:avLst/>
          </a:prstGeom>
          <a:noFill/>
          <a:ln w="9525">
            <a:noFill/>
            <a:miter lim="800000"/>
            <a:headEnd/>
            <a:tailEnd/>
          </a:ln>
        </p:spPr>
      </p:pic>
      <p:pic>
        <p:nvPicPr>
          <p:cNvPr id="99331" name="Picture 3"/>
          <p:cNvPicPr>
            <a:picLocks noChangeAspect="1" noChangeArrowheads="1"/>
          </p:cNvPicPr>
          <p:nvPr/>
        </p:nvPicPr>
        <p:blipFill>
          <a:blip r:embed="rId4" cstate="print"/>
          <a:srcRect/>
          <a:stretch>
            <a:fillRect/>
          </a:stretch>
        </p:blipFill>
        <p:spPr bwMode="auto">
          <a:xfrm>
            <a:off x="3881438" y="3143251"/>
            <a:ext cx="4786312" cy="3286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31504" y="267494"/>
            <a:ext cx="8579296" cy="1399032"/>
          </a:xfrm>
        </p:spPr>
        <p:txBody>
          <a:bodyPr/>
          <a:lstStyle/>
          <a:p>
            <a:pPr marL="484632">
              <a:defRPr/>
            </a:pPr>
            <a:r>
              <a:rPr lang="el-GR" dirty="0">
                <a:solidFill>
                  <a:schemeClr val="accent1">
                    <a:tint val="83000"/>
                    <a:satMod val="150000"/>
                  </a:schemeClr>
                </a:solidFill>
              </a:rPr>
              <a:t>Αχονδροπλαστικός νανισμός*</a:t>
            </a:r>
          </a:p>
        </p:txBody>
      </p:sp>
      <p:pic>
        <p:nvPicPr>
          <p:cNvPr id="23555" name="Content Placeholder 3" descr="Primordial Dwarfism Picture">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3648075" y="1938147"/>
            <a:ext cx="5111750" cy="3529012"/>
          </a:xfrm>
        </p:spPr>
      </p:pic>
    </p:spTree>
    <p:extLst>
      <p:ext uri="{BB962C8B-B14F-4D97-AF65-F5344CB8AC3E}">
        <p14:creationId xmlns:p14="http://schemas.microsoft.com/office/powerpoint/2010/main" val="159790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D026073-2E75-42E1-B84B-17977D1E9446}"/>
              </a:ext>
            </a:extLst>
          </p:cNvPr>
          <p:cNvSpPr>
            <a:spLocks noGrp="1"/>
          </p:cNvSpPr>
          <p:nvPr>
            <p:ph type="title"/>
          </p:nvPr>
        </p:nvSpPr>
        <p:spPr>
          <a:xfrm>
            <a:off x="2152650" y="214313"/>
            <a:ext cx="7886700" cy="810257"/>
          </a:xfrm>
        </p:spPr>
        <p:txBody>
          <a:bodyPr/>
          <a:lstStyle/>
          <a:p>
            <a:r>
              <a:rPr lang="el-GR" b="1" dirty="0" err="1"/>
              <a:t>Αχονδροπλ</a:t>
            </a:r>
            <a:r>
              <a:rPr lang="el-GR" b="1" dirty="0"/>
              <a:t>. Νανισμός- Συνέχεια</a:t>
            </a:r>
            <a:endParaRPr lang="en-US" b="1" dirty="0"/>
          </a:p>
        </p:txBody>
      </p:sp>
      <p:pic>
        <p:nvPicPr>
          <p:cNvPr id="24578" name="Picture 2"/>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1281113"/>
            <a:ext cx="7778750" cy="5830887"/>
          </a:xfrm>
        </p:spPr>
      </p:pic>
      <p:pic>
        <p:nvPicPr>
          <p:cNvPr id="2" name="Εγγεγραμμένος ήχος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79638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4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1981200" y="274638"/>
            <a:ext cx="8229600" cy="562074"/>
          </a:xfrm>
        </p:spPr>
        <p:txBody>
          <a:bodyPr>
            <a:normAutofit fontScale="90000"/>
          </a:bodyPr>
          <a:lstStyle/>
          <a:p>
            <a:pPr marL="484632">
              <a:defRPr/>
            </a:pPr>
            <a:br>
              <a:rPr lang="en-US"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r>
              <a:rPr lang="el-GR" sz="2800" dirty="0">
                <a:solidFill>
                  <a:schemeClr val="accent1">
                    <a:tint val="83000"/>
                    <a:satMod val="150000"/>
                  </a:schemeClr>
                </a:solidFill>
              </a:rPr>
              <a:t> Σύνδρομο </a:t>
            </a:r>
            <a:r>
              <a:rPr lang="el-GR" sz="2800" i="1" dirty="0">
                <a:solidFill>
                  <a:schemeClr val="accent1">
                    <a:tint val="83000"/>
                    <a:satMod val="150000"/>
                  </a:schemeClr>
                </a:solidFill>
              </a:rPr>
              <a:t>Έλις Βαν Κρέβελντ </a:t>
            </a:r>
            <a:br>
              <a:rPr lang="el-GR" sz="1800" dirty="0">
                <a:solidFill>
                  <a:schemeClr val="accent1">
                    <a:tint val="83000"/>
                    <a:satMod val="150000"/>
                  </a:schemeClr>
                </a:solidFill>
              </a:rPr>
            </a:br>
            <a:br>
              <a:rPr lang="el-GR" sz="1800" dirty="0">
                <a:solidFill>
                  <a:schemeClr val="accent1">
                    <a:tint val="83000"/>
                    <a:satMod val="150000"/>
                  </a:schemeClr>
                </a:solidFill>
              </a:rPr>
            </a:br>
            <a:br>
              <a:rPr lang="el-GR" sz="1800" dirty="0">
                <a:solidFill>
                  <a:schemeClr val="accent1">
                    <a:tint val="83000"/>
                    <a:satMod val="150000"/>
                  </a:schemeClr>
                </a:solidFill>
              </a:rPr>
            </a:br>
            <a:r>
              <a:rPr lang="el-GR" sz="2400" dirty="0">
                <a:solidFill>
                  <a:schemeClr val="accent1">
                    <a:tint val="83000"/>
                    <a:satMod val="150000"/>
                  </a:schemeClr>
                </a:solidFill>
              </a:rPr>
              <a:t>Μια μορφή Νανισμού, συνδέεται με το Σύνδρομο </a:t>
            </a:r>
            <a:r>
              <a:rPr lang="el-GR" sz="2400" i="1" dirty="0">
                <a:solidFill>
                  <a:schemeClr val="accent1">
                    <a:tint val="83000"/>
                    <a:satMod val="150000"/>
                  </a:schemeClr>
                </a:solidFill>
              </a:rPr>
              <a:t>Έλις Βαν Κρέβελντ</a:t>
            </a:r>
            <a:r>
              <a:rPr lang="el-GR" sz="2400" dirty="0">
                <a:solidFill>
                  <a:schemeClr val="accent1">
                    <a:tint val="83000"/>
                    <a:satMod val="150000"/>
                  </a:schemeClr>
                </a:solidFill>
              </a:rPr>
              <a:t>, στο οποίο εκτός από το Νανισμό υπάρχει και Πολυδακτυλία, στα χέρια ή τα πόδια, ανωμαλίες στα νύχια και τα δόνται καθώς και οπή ανάμεσα στους Κόλπους της καρδιάς. Το Σύνδρομο έχει ενδιαφέρον και από την Εξελικτική σκοπιά, διότι το έχουμε συναντήσει στο </a:t>
            </a:r>
            <a:r>
              <a:rPr lang="el-GR" sz="2400" i="1" dirty="0">
                <a:solidFill>
                  <a:schemeClr val="accent1">
                    <a:tint val="83000"/>
                    <a:satMod val="150000"/>
                  </a:schemeClr>
                </a:solidFill>
              </a:rPr>
              <a:t>Φαινόμενο Ιδρυτή </a:t>
            </a:r>
            <a:r>
              <a:rPr lang="el-GR" sz="2400" dirty="0">
                <a:solidFill>
                  <a:schemeClr val="accent1">
                    <a:tint val="83000"/>
                    <a:satMod val="150000"/>
                  </a:schemeClr>
                </a:solidFill>
              </a:rPr>
              <a:t>και την υψηλή συχνότητα ανάμεσα στους Άμις.</a:t>
            </a:r>
            <a:br>
              <a:rPr lang="en-US" sz="1800" dirty="0">
                <a:solidFill>
                  <a:schemeClr val="accent1">
                    <a:tint val="83000"/>
                    <a:satMod val="150000"/>
                  </a:schemeClr>
                </a:solidFill>
              </a:rPr>
            </a:br>
            <a:endParaRPr lang="el-GR" sz="1800" dirty="0">
              <a:solidFill>
                <a:schemeClr val="accent1">
                  <a:tint val="83000"/>
                  <a:satMod val="150000"/>
                </a:schemeClr>
              </a:solidFill>
            </a:endParaRPr>
          </a:p>
        </p:txBody>
      </p:sp>
      <p:pic>
        <p:nvPicPr>
          <p:cNvPr id="25603" name="Content Placeholder 3" descr="Genetic Drift and the Founder Effect"/>
          <p:cNvPicPr>
            <a:picLocks noGrp="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0" y="4941888"/>
            <a:ext cx="4762500" cy="2724150"/>
          </a:xfr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0300" y="3663043"/>
            <a:ext cx="609600" cy="609600"/>
          </a:xfrm>
          <a:prstGeom prst="rect">
            <a:avLst/>
          </a:prstGeom>
        </p:spPr>
      </p:pic>
    </p:spTree>
    <p:extLst>
      <p:ext uri="{BB962C8B-B14F-4D97-AF65-F5344CB8AC3E}">
        <p14:creationId xmlns:p14="http://schemas.microsoft.com/office/powerpoint/2010/main" val="10706006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11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EF41BD-C8BB-2BEA-BBC5-9CB4E672E255}"/>
              </a:ext>
            </a:extLst>
          </p:cNvPr>
          <p:cNvSpPr>
            <a:spLocks noGrp="1"/>
          </p:cNvSpPr>
          <p:nvPr>
            <p:ph type="title"/>
          </p:nvPr>
        </p:nvSpPr>
        <p:spPr>
          <a:xfrm>
            <a:off x="2311147" y="365760"/>
            <a:ext cx="7569706" cy="1288238"/>
          </a:xfrm>
        </p:spPr>
        <p:txBody>
          <a:bodyPr vert="horz" lIns="91440" tIns="45720" rIns="91440" bIns="45720" rtlCol="0" anchor="ctr">
            <a:normAutofit fontScale="90000"/>
          </a:bodyPr>
          <a:lstStyle/>
          <a:p>
            <a:pPr algn="ctr"/>
            <a:r>
              <a:rPr lang="en-US" sz="3100" kern="1200">
                <a:solidFill>
                  <a:schemeClr val="tx1"/>
                </a:solidFill>
                <a:latin typeface="+mj-lt"/>
                <a:ea typeface="+mj-ea"/>
                <a:cs typeface="+mj-cs"/>
              </a:rPr>
              <a:t>2/12000  με νανισμό στον αρχικό πληθυσμό που μετανάστευσε και απομονώθηκε</a:t>
            </a:r>
          </a:p>
        </p:txBody>
      </p:sp>
      <p:sp>
        <p:nvSpPr>
          <p:cNvPr id="98306" name="Rectangle 1"/>
          <p:cNvSpPr>
            <a:spLocks noChangeArrowheads="1"/>
          </p:cNvSpPr>
          <p:nvPr/>
        </p:nvSpPr>
        <p:spPr bwMode="auto">
          <a:xfrm>
            <a:off x="2165569" y="1956816"/>
            <a:ext cx="7860863" cy="40248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Οι 12.000 περίπου Amish (θρησκευτική ομάδα), που ζουν σε διάφορες απομονωμένες κοινότητες στις ΗΠΑ, κατάγονται από τριάντα άτομα που μετανάστευσαν το 1720 από την Ελβετία. Στις κοινότητες των Amish της Πενσυλβανίας παρουσιάζεται πολύ μεγάλη συχνότητα ενός υποτελούς γονιδίου (1:17) άτομα που προκαλεί νανισμό στα άκρα και μερικές φορές πολυδακτυλία. Τα ομοζυγωτικά άτομα πεθαίνουν λίγους μήνες μετά τη γέννηση. Ένα μόνο ζευγάρι από τους ιδρυτές του πληθυσμού των Amish ήταν ετερόζυγο γι' αυτό το γονίδιο, που έγινε πολύ συχνό εξαιτίας της απομόνωσης των κοινοτήτων τους.</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1245209" y="1054645"/>
            <a:ext cx="5449888" cy="5449887"/>
          </a:xfrm>
          <a:prstGeom prst="rect">
            <a:avLst/>
          </a:prstGeom>
          <a:noFill/>
          <a:ln w="9525">
            <a:noFill/>
            <a:miter lim="800000"/>
            <a:headEnd/>
            <a:tailEnd/>
          </a:ln>
        </p:spPr>
      </p:pic>
      <p:sp>
        <p:nvSpPr>
          <p:cNvPr id="100355" name="Title 2"/>
          <p:cNvSpPr>
            <a:spLocks noGrp="1"/>
          </p:cNvSpPr>
          <p:nvPr>
            <p:ph type="title"/>
          </p:nvPr>
        </p:nvSpPr>
        <p:spPr>
          <a:xfrm>
            <a:off x="1523999" y="1"/>
            <a:ext cx="9530443" cy="835025"/>
          </a:xfrm>
        </p:spPr>
        <p:txBody>
          <a:bodyPr>
            <a:normAutofit fontScale="90000"/>
          </a:bodyPr>
          <a:lstStyle/>
          <a:p>
            <a:r>
              <a:rPr lang="en-US" dirty="0"/>
              <a:t>Amish</a:t>
            </a:r>
            <a:r>
              <a:rPr lang="el-GR" dirty="0"/>
              <a:t>: Ένας απομονωμένος πληθυσμός που προήλθε από μετανάστευση</a:t>
            </a:r>
          </a:p>
        </p:txBody>
      </p:sp>
      <p:sp>
        <p:nvSpPr>
          <p:cNvPr id="2" name="TextBox 1">
            <a:extLst>
              <a:ext uri="{FF2B5EF4-FFF2-40B4-BE49-F238E27FC236}">
                <a16:creationId xmlns:a16="http://schemas.microsoft.com/office/drawing/2014/main" id="{6BB1C66F-2AB1-3F11-F1D2-03C288A27BE3}"/>
              </a:ext>
            </a:extLst>
          </p:cNvPr>
          <p:cNvSpPr txBox="1"/>
          <p:nvPr/>
        </p:nvSpPr>
        <p:spPr>
          <a:xfrm>
            <a:off x="7365304" y="1054645"/>
            <a:ext cx="4308954" cy="6247864"/>
          </a:xfrm>
          <a:prstGeom prst="rect">
            <a:avLst/>
          </a:prstGeom>
          <a:noFill/>
        </p:spPr>
        <p:txBody>
          <a:bodyPr wrap="square" rtlCol="0">
            <a:spAutoFit/>
          </a:bodyPr>
          <a:lstStyle/>
          <a:p>
            <a:r>
              <a:rPr lang="el-GR" sz="2000" dirty="0"/>
              <a:t>Φανταστείτε τώρα πως τα άτομα με Νανισμό και πολυδακτυλία ανάμεσα στους </a:t>
            </a:r>
            <a:r>
              <a:rPr lang="el-GR" sz="2000" dirty="0" err="1"/>
              <a:t>Αμις</a:t>
            </a:r>
            <a:r>
              <a:rPr lang="el-GR" sz="2000" dirty="0"/>
              <a:t> για κάποιο λόγο, δημιουργούν ένα δικό τους πληθυσμό (Σέχτα) και απομονώνονται, δημιουργώντας ένα δικό τους καταυλισμό (απομόνωση). Και πως μετά από μερικές δεκαετίες γίνεται και μία κατολίσθηση και ένας σεισμός και η περιοχή τους ξεχωρίζει από μία χαράδρα ή ένα οροπέδιο. ΝΕΟ ΥΠΟΕΙΔΟΣ!!!!</a:t>
            </a:r>
          </a:p>
          <a:p>
            <a:endParaRPr lang="el-GR" sz="2000" dirty="0"/>
          </a:p>
          <a:p>
            <a:endParaRPr lang="el-GR" sz="2000" dirty="0"/>
          </a:p>
          <a:p>
            <a:r>
              <a:rPr lang="el-GR" sz="2000" dirty="0"/>
              <a:t>ΕΠΕ: Η συνύπαρξη Πολυδακτυλίας και Νανισμού στους «</a:t>
            </a:r>
            <a:r>
              <a:rPr lang="el-GR" sz="2000" dirty="0" err="1"/>
              <a:t>Αμις</a:t>
            </a:r>
            <a:r>
              <a:rPr lang="el-GR" sz="2000" dirty="0"/>
              <a:t>» συνιστά (Α) Φαινόμενο του Πυγμαλίωνα, (Β) Φαινόμενο του Θερμοκηπίου,  (Γ) Φαινόμενο Ιδρυτή, (Δ) Φαινόμενο </a:t>
            </a:r>
            <a:r>
              <a:rPr lang="en-US" sz="2000" dirty="0" err="1"/>
              <a:t>Dopler</a:t>
            </a:r>
            <a:r>
              <a:rPr lang="en-US" sz="2000" dirty="0"/>
              <a:t>, </a:t>
            </a:r>
            <a:r>
              <a:rPr lang="el-GR" sz="2000" dirty="0"/>
              <a:t>(Ε) Τίποτε από αυτά.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1666876" y="301625"/>
            <a:ext cx="9001125" cy="6986528"/>
          </a:xfrm>
          <a:prstGeom prst="rect">
            <a:avLst/>
          </a:prstGeom>
          <a:noFill/>
          <a:ln w="9525">
            <a:noFill/>
            <a:miter lim="800000"/>
            <a:headEnd/>
            <a:tailEnd/>
          </a:ln>
        </p:spPr>
        <p:txBody>
          <a:bodyPr>
            <a:spAutoFit/>
          </a:bodyPr>
          <a:lstStyle/>
          <a:p>
            <a:r>
              <a:rPr lang="el-GR" sz="2800" dirty="0"/>
              <a:t>Η εξέλιξη θα μπορούσε να ορισθεί διαφορετικά ως αλλαγή στις γονιδιακές συχνότητες ενός πληθυσμού.</a:t>
            </a:r>
          </a:p>
          <a:p>
            <a:r>
              <a:rPr lang="el-GR" sz="2800" u="sng" dirty="0"/>
              <a:t>«Πληθυσμιακή </a:t>
            </a:r>
            <a:r>
              <a:rPr lang="en-US" sz="2800" u="sng" dirty="0"/>
              <a:t>vs </a:t>
            </a:r>
            <a:r>
              <a:rPr lang="el-GR" sz="2800" u="sng" dirty="0"/>
              <a:t>Τυπολογική Οπτική» –ΤΙΤΛΟΣ </a:t>
            </a:r>
            <a:r>
              <a:rPr lang="en-US" sz="2800" u="sng" dirty="0"/>
              <a:t>VIDEO</a:t>
            </a:r>
            <a:r>
              <a:rPr lang="el-GR" sz="2800" u="sng" dirty="0"/>
              <a:t>. </a:t>
            </a:r>
            <a:endParaRPr lang="en-US" sz="2800" u="sng" dirty="0"/>
          </a:p>
          <a:p>
            <a:r>
              <a:rPr lang="en-US" sz="1600" u="sng" dirty="0"/>
              <a:t>SOS: </a:t>
            </a:r>
            <a:r>
              <a:rPr lang="el-GR" sz="1600" u="sng" dirty="0"/>
              <a:t>Δείτε το </a:t>
            </a:r>
            <a:r>
              <a:rPr lang="en-US" sz="1600" u="sng" dirty="0"/>
              <a:t>video, </a:t>
            </a:r>
            <a:r>
              <a:rPr lang="el-GR" sz="1600" u="sng" dirty="0"/>
              <a:t>στα </a:t>
            </a:r>
            <a:r>
              <a:rPr lang="en-US" sz="1600" u="sng"/>
              <a:t>Multimedia </a:t>
            </a:r>
          </a:p>
          <a:p>
            <a:r>
              <a:rPr lang="el-GR" sz="2000" b="1"/>
              <a:t>Μετάλλαξη</a:t>
            </a:r>
            <a:r>
              <a:rPr lang="el-GR" sz="2000" b="1" dirty="0"/>
              <a:t>: Οι </a:t>
            </a:r>
            <a:r>
              <a:rPr lang="el-GR" sz="2000" b="1" u="sng" dirty="0"/>
              <a:t>συνεχείς</a:t>
            </a:r>
            <a:r>
              <a:rPr lang="el-GR" sz="2000" b="1" dirty="0"/>
              <a:t>, </a:t>
            </a:r>
            <a:r>
              <a:rPr lang="el-GR" sz="2000" b="1" u="sng" dirty="0"/>
              <a:t>τυχαίες αλλαγές </a:t>
            </a:r>
            <a:r>
              <a:rPr lang="el-GR" sz="2000" b="1" dirty="0"/>
              <a:t>που συμβαίνουν σε </a:t>
            </a:r>
            <a:r>
              <a:rPr lang="el-GR" sz="2000" b="1" u="sng" dirty="0"/>
              <a:t>ατομικό επίπεδο</a:t>
            </a:r>
            <a:r>
              <a:rPr lang="el-GR" sz="2000" b="1" dirty="0"/>
              <a:t> ως η κινητήρια δύναμη πάνω στην οποία δρα η Φυσική Επιλογή (ΦΕ). </a:t>
            </a:r>
            <a:r>
              <a:rPr lang="el-GR" sz="2000" b="1" u="sng" dirty="0"/>
              <a:t>Το τυχαίο στη βιολογία!!!!!</a:t>
            </a:r>
            <a:endParaRPr lang="el-GR" sz="2000" u="sng" dirty="0"/>
          </a:p>
          <a:p>
            <a:r>
              <a:rPr lang="el-GR" sz="2000" dirty="0"/>
              <a:t>Ως μετάλλαξη ορίζουμε τις κληρονομήσιμες αλλαγές στη δομή των γονιδίων και των χρωμοσωμάτων. Οι μεταλλάξεις μπορούν ν' αλλάξουν διάφορα χαρακτηριστικά του οργανισμού: δομικά, φυσιολογικά, βιοχημικά ή ηθολογικά. Είναι, συνήθως, καταστροφικές, π.χ. </a:t>
            </a:r>
            <a:r>
              <a:rPr lang="en-US" sz="2000" dirty="0"/>
              <a:t>M</a:t>
            </a:r>
            <a:r>
              <a:rPr lang="el-GR" sz="2000" dirty="0" err="1"/>
              <a:t>υϊκή</a:t>
            </a:r>
            <a:r>
              <a:rPr lang="el-GR" sz="2000" dirty="0"/>
              <a:t> δυστροφία στον άνθρωπο. Μερικές όμως μπορεί να είναι ουδέτερες και άλλες, όπως οι μεταλλάξεις γονιδίων που ελέγχουν ποσοτικά χαρακτηριστικά (π.χ. ημερήσια παραγωγή γάλακτος μιας αγελάδας), μπορούν να προκαλέσουν ευνοϊκή γενετική ποικιλομορφία.</a:t>
            </a:r>
            <a:r>
              <a:rPr lang="el-GR" sz="2800" dirty="0"/>
              <a:t> </a:t>
            </a:r>
          </a:p>
          <a:p>
            <a:r>
              <a:rPr lang="el-GR" sz="2800" dirty="0"/>
              <a:t>Και ενώ οι Μεταλλάξεις είναι τυχαία γεγονότα που συμβαίνουν σε ατομικό επίπεδο, Η ΦΕ ΔΡΑ ΠΑΝΩ ΣΕ ΠΛΗΘΥΣΜΟΥΣ (ΠΛΗΘΥΣΜΙΑΚΗ ΟΠΤΙΚΗ).</a:t>
            </a:r>
          </a:p>
          <a:p>
            <a:endParaRPr lang="el-GR" sz="2800" u="sng" dirty="0"/>
          </a:p>
          <a:p>
            <a:endParaRPr lang="el-GR" sz="2800"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img009"/>
          <p:cNvPicPr>
            <a:picLocks noChangeAspect="1" noChangeArrowheads="1"/>
          </p:cNvPicPr>
          <p:nvPr/>
        </p:nvPicPr>
        <p:blipFill>
          <a:blip r:embed="rId3" cstate="print"/>
          <a:srcRect/>
          <a:stretch>
            <a:fillRect/>
          </a:stretch>
        </p:blipFill>
        <p:spPr bwMode="auto">
          <a:xfrm>
            <a:off x="1774826" y="0"/>
            <a:ext cx="8424863" cy="6318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981200" y="0"/>
            <a:ext cx="8229600" cy="357188"/>
          </a:xfrm>
        </p:spPr>
        <p:txBody>
          <a:bodyPr>
            <a:normAutofit fontScale="90000"/>
          </a:bodyPr>
          <a:lstStyle/>
          <a:p>
            <a:r>
              <a:rPr lang="el-GR" sz="3200"/>
              <a:t>Άλλες ενδείξεις</a:t>
            </a:r>
          </a:p>
        </p:txBody>
      </p:sp>
      <p:sp>
        <p:nvSpPr>
          <p:cNvPr id="3" name="TextBox 2"/>
          <p:cNvSpPr txBox="1"/>
          <p:nvPr/>
        </p:nvSpPr>
        <p:spPr>
          <a:xfrm>
            <a:off x="1809751" y="2357439"/>
            <a:ext cx="7643813" cy="3108325"/>
          </a:xfrm>
          <a:prstGeom prst="rect">
            <a:avLst/>
          </a:prstGeom>
          <a:noFill/>
        </p:spPr>
        <p:txBody>
          <a:bodyPr>
            <a:spAutoFit/>
          </a:bodyPr>
          <a:lstStyle/>
          <a:p>
            <a:pPr marL="342900" indent="-342900">
              <a:buFontTx/>
              <a:buAutoNum type="arabicPeriod"/>
              <a:defRPr/>
            </a:pPr>
            <a:r>
              <a:rPr lang="el-GR" sz="4000" dirty="0"/>
              <a:t>Κοινό </a:t>
            </a:r>
            <a:r>
              <a:rPr lang="en-US" sz="4000" dirty="0"/>
              <a:t>DNA </a:t>
            </a:r>
            <a:r>
              <a:rPr lang="el-GR" sz="4000" dirty="0"/>
              <a:t>σε όλα τα είδη</a:t>
            </a:r>
          </a:p>
          <a:p>
            <a:pPr marL="342900" indent="-342900">
              <a:buFontTx/>
              <a:buAutoNum type="arabicPeriod"/>
              <a:defRPr/>
            </a:pPr>
            <a:r>
              <a:rPr lang="el-GR" sz="4000" dirty="0"/>
              <a:t> 20 αμινοξέα σε όλες τις πρωτεϊνες.</a:t>
            </a:r>
          </a:p>
          <a:p>
            <a:pPr>
              <a:defRPr/>
            </a:pPr>
            <a:r>
              <a:rPr lang="el-GR" sz="4000" dirty="0"/>
              <a:t> </a:t>
            </a:r>
          </a:p>
          <a:p>
            <a:pPr>
              <a:defRPr/>
            </a:pPr>
            <a:r>
              <a:rPr lang="en-US" b="1" dirty="0"/>
              <a:t> </a:t>
            </a:r>
            <a:endParaRPr lang="el-GR" dirty="0"/>
          </a:p>
          <a:p>
            <a:pPr marL="342900" indent="-342900">
              <a:buFontTx/>
              <a:buAutoNum type="arabicPeriod"/>
              <a:defRPr/>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1524001" y="-33338"/>
            <a:ext cx="8964613" cy="6924676"/>
          </a:xfrm>
          <a:prstGeom prst="rect">
            <a:avLst/>
          </a:prstGeom>
          <a:noFill/>
          <a:ln w="9525">
            <a:noFill/>
            <a:miter lim="800000"/>
            <a:headEnd/>
            <a:tailEnd/>
          </a:ln>
        </p:spPr>
        <p:txBody>
          <a:bodyPr anchor="ctr">
            <a:spAutoFit/>
          </a:bodyPr>
          <a:lstStyle/>
          <a:p>
            <a:pPr algn="just">
              <a:buFontTx/>
              <a:buChar char="•"/>
              <a:tabLst>
                <a:tab pos="6057900" algn="l"/>
              </a:tabLst>
            </a:pPr>
            <a:r>
              <a:rPr lang="el-GR" sz="2800"/>
              <a:t>Τα τελευταία χρόνια έχει αναπτυχθεί ο κλάδο της </a:t>
            </a:r>
            <a:r>
              <a:rPr lang="el-GR" sz="2800" b="1"/>
              <a:t>Μοριακής Εξέλιξης</a:t>
            </a:r>
            <a:r>
              <a:rPr lang="el-GR" sz="2800"/>
              <a:t> που ασχολείται με την μελέτη του βαθμού συγγένειας πρωτεϊνικών μορίων ανάμεσα στα διάφορα είδη. </a:t>
            </a:r>
          </a:p>
          <a:p>
            <a:pPr algn="just">
              <a:buFontTx/>
              <a:buChar char="•"/>
              <a:tabLst>
                <a:tab pos="6057900" algn="l"/>
              </a:tabLst>
            </a:pPr>
            <a:r>
              <a:rPr lang="el-GR" sz="2800"/>
              <a:t>Αυτό γίνεται, γιατί η δομή των πρωτεϊνών και η αλληλουχία των αμινοξέων μέσα στο μόριο μιας πρωτεΐνης είναι μια ιδιότητα που καθορίζεται απόλυτα γενετικά. Ελέγχεται δηλ. με μια συγκεκριμένη και αυστηρά καθορισμένη αλληλουχία τριάδων βάσεων στο μόριο του </a:t>
            </a:r>
            <a:r>
              <a:rPr lang="en-US" sz="2800"/>
              <a:t>DNA</a:t>
            </a:r>
            <a:r>
              <a:rPr lang="el-GR" sz="2800"/>
              <a:t>. </a:t>
            </a:r>
          </a:p>
          <a:p>
            <a:pPr algn="just">
              <a:buFontTx/>
              <a:buChar char="•"/>
              <a:tabLst>
                <a:tab pos="6057900" algn="l"/>
              </a:tabLst>
            </a:pPr>
            <a:r>
              <a:rPr lang="el-GR" sz="2800"/>
              <a:t>Αν λοιπόν υπάρχει εξελικτική σχέση ανάμεσα στους ζωντανούς οργανισμούς, είναι λογικό να περιμένουμε για κάποιες χαρακτηριστικές πρωτεΐνες του ποντικού ή του πιθήκου να έχουν μεγαλύτερο βαθμό ομοιότητας με την αντίστοιχη του ανθρώπου απ’ ότι έχει η αντίστοιχη πρωτεΐνη του ψαριού.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771004" y="119"/>
            <a:ext cx="5333704" cy="861774"/>
          </a:xfrm>
          <a:prstGeom prst="rect">
            <a:avLst/>
          </a:prstGeom>
          <a:noFill/>
          <a:ln w="9525">
            <a:noFill/>
            <a:miter lim="800000"/>
            <a:headEnd/>
            <a:tailEnd/>
          </a:ln>
        </p:spPr>
        <p:txBody>
          <a:bodyPr wrap="none" anchor="ctr">
            <a:spAutoFit/>
          </a:bodyPr>
          <a:lstStyle/>
          <a:p>
            <a:pPr algn="ctr" eaLnBrk="0" hangingPunct="0"/>
            <a:r>
              <a:rPr lang="el-GR" sz="3200"/>
              <a:t>Προσαρμογή των Πυγκουϊνων </a:t>
            </a:r>
            <a:r>
              <a:rPr lang="el-GR" sz="1100"/>
              <a:t> </a:t>
            </a:r>
            <a:endParaRPr lang="el-GR" sz="17800"/>
          </a:p>
          <a:p>
            <a:pPr algn="ctr" eaLnBrk="0" hangingPunct="0"/>
            <a:r>
              <a:rPr lang="el-GR"/>
              <a:t>  </a:t>
            </a:r>
            <a:endParaRPr lang="el-GR" sz="24300"/>
          </a:p>
        </p:txBody>
      </p:sp>
      <p:pic>
        <p:nvPicPr>
          <p:cNvPr id="90115" name="Picture 2" descr="Sketch of different types of penguins"/>
          <p:cNvPicPr>
            <a:picLocks noChangeAspect="1" noChangeArrowheads="1"/>
          </p:cNvPicPr>
          <p:nvPr/>
        </p:nvPicPr>
        <p:blipFill>
          <a:blip r:embed="rId3" cstate="print"/>
          <a:srcRect/>
          <a:stretch>
            <a:fillRect/>
          </a:stretch>
        </p:blipFill>
        <p:spPr bwMode="auto">
          <a:xfrm>
            <a:off x="2855913" y="1290638"/>
            <a:ext cx="6553200" cy="4881562"/>
          </a:xfrm>
          <a:prstGeom prst="rect">
            <a:avLst/>
          </a:prstGeom>
          <a:noFill/>
          <a:ln w="9525">
            <a:noFill/>
            <a:miter lim="800000"/>
            <a:headEnd/>
            <a:tailEnd/>
          </a:ln>
        </p:spPr>
      </p:pic>
      <p:sp>
        <p:nvSpPr>
          <p:cNvPr id="90116" name="AutoShape 3" descr="Various penguin adaptations"/>
          <p:cNvSpPr>
            <a:spLocks noChangeAspect="1" noChangeArrowheads="1"/>
          </p:cNvSpPr>
          <p:nvPr/>
        </p:nvSpPr>
        <p:spPr bwMode="auto">
          <a:xfrm>
            <a:off x="1524000" y="114300"/>
            <a:ext cx="1714500" cy="3867150"/>
          </a:xfrm>
          <a:prstGeom prst="rect">
            <a:avLst/>
          </a:prstGeom>
          <a:noFill/>
          <a:ln w="9525">
            <a:noFill/>
            <a:miter lim="800000"/>
            <a:headEnd/>
            <a:tailEnd/>
          </a:ln>
        </p:spPr>
        <p:txBody>
          <a:bodyPr/>
          <a:lstStyle/>
          <a:p>
            <a:endParaRPr lang="el-GR"/>
          </a:p>
        </p:txBody>
      </p:sp>
      <p:sp>
        <p:nvSpPr>
          <p:cNvPr id="90117" name="Title 4"/>
          <p:cNvSpPr>
            <a:spLocks noGrp="1"/>
          </p:cNvSpPr>
          <p:nvPr>
            <p:ph type="title"/>
          </p:nvPr>
        </p:nvSpPr>
        <p:spPr/>
        <p:txBody>
          <a:bodyPr/>
          <a:lstStyle/>
          <a:p>
            <a:r>
              <a:rPr lang="el-GR" sz="2800" b="1" dirty="0"/>
              <a:t>Ας μιλήσουμε για </a:t>
            </a:r>
            <a:r>
              <a:rPr lang="el-GR" sz="2800" b="1" dirty="0" err="1"/>
              <a:t>πιγκουϊνους</a:t>
            </a:r>
            <a:r>
              <a:rPr lang="el-GR" sz="2800" b="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nvGraphicFramePr>
        <p:xfrm>
          <a:off x="2279650" y="1700213"/>
          <a:ext cx="7056438" cy="5059680"/>
        </p:xfrm>
        <a:graphic>
          <a:graphicData uri="http://schemas.openxmlformats.org/drawingml/2006/table">
            <a:tbl>
              <a:tblPr/>
              <a:tblGrid>
                <a:gridCol w="3527425">
                  <a:extLst>
                    <a:ext uri="{9D8B030D-6E8A-4147-A177-3AD203B41FA5}">
                      <a16:colId xmlns:a16="http://schemas.microsoft.com/office/drawing/2014/main" val="20000"/>
                    </a:ext>
                  </a:extLst>
                </a:gridCol>
                <a:gridCol w="3529013">
                  <a:extLst>
                    <a:ext uri="{9D8B030D-6E8A-4147-A177-3AD203B41FA5}">
                      <a16:colId xmlns:a16="http://schemas.microsoft.com/office/drawing/2014/main" val="20001"/>
                    </a:ext>
                  </a:extLst>
                </a:gridCol>
              </a:tblGrid>
              <a:tr h="11461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1" i="0" u="none" strike="noStrike" cap="none" normalizeH="0" baseline="0">
                          <a:ln>
                            <a:noFill/>
                          </a:ln>
                          <a:solidFill>
                            <a:schemeClr val="tx1"/>
                          </a:solidFill>
                          <a:effectLst/>
                          <a:latin typeface="Arial" pitchFamily="34" charset="0"/>
                          <a:cs typeface="Times New Roman" pitchFamily="18" charset="0"/>
                        </a:rPr>
                        <a:t>Είδος</a:t>
                      </a:r>
                      <a:r>
                        <a:rPr kumimoji="0" lang="en-US" sz="3200" b="1" i="0" u="none" strike="noStrike" cap="none" normalizeH="0" baseline="0">
                          <a:ln>
                            <a:noFill/>
                          </a:ln>
                          <a:solidFill>
                            <a:schemeClr val="tx1"/>
                          </a:solidFill>
                          <a:effectLst/>
                          <a:latin typeface="Arial" pitchFamily="34" charset="0"/>
                          <a:cs typeface="Times New Roman" pitchFamily="18" charset="0"/>
                        </a:rPr>
                        <a:t> </a:t>
                      </a:r>
                      <a:r>
                        <a:rPr kumimoji="0" lang="el-GR" sz="3200" b="1" i="0" u="none" strike="noStrike" cap="none" normalizeH="0" baseline="0">
                          <a:ln>
                            <a:noFill/>
                          </a:ln>
                          <a:solidFill>
                            <a:schemeClr val="tx1"/>
                          </a:solidFill>
                          <a:effectLst/>
                          <a:latin typeface="Arial" pitchFamily="34" charset="0"/>
                          <a:cs typeface="Times New Roman" pitchFamily="18" charset="0"/>
                        </a:rPr>
                        <a:t>οργανισμού</a:t>
                      </a:r>
                      <a:endParaRPr kumimoji="0" lang="el-GR" sz="3200" b="0" i="0" u="none" strike="noStrike" cap="none" normalizeH="0" baseline="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1" i="0" u="none" strike="noStrike" cap="none" normalizeH="0" baseline="0">
                          <a:ln>
                            <a:noFill/>
                          </a:ln>
                          <a:solidFill>
                            <a:schemeClr val="tx1"/>
                          </a:solidFill>
                          <a:effectLst/>
                          <a:latin typeface="Arial" pitchFamily="34" charset="0"/>
                          <a:cs typeface="Times New Roman" pitchFamily="18" charset="0"/>
                        </a:rPr>
                        <a:t>Ποσοστό ομοιότητας στο κυτόχρωμα- </a:t>
                      </a:r>
                      <a:r>
                        <a:rPr kumimoji="0" lang="en-US" sz="3200" b="1" i="0" u="none" strike="noStrike" cap="none" normalizeH="0" baseline="0">
                          <a:ln>
                            <a:noFill/>
                          </a:ln>
                          <a:solidFill>
                            <a:schemeClr val="tx1"/>
                          </a:solidFill>
                          <a:effectLst/>
                          <a:latin typeface="Arial" pitchFamily="34" charset="0"/>
                          <a:cs typeface="Times New Roman" pitchFamily="18" charset="0"/>
                        </a:rPr>
                        <a:t>c</a:t>
                      </a:r>
                      <a:r>
                        <a:rPr kumimoji="0" lang="el-GR" sz="3200" b="1" i="0" u="none" strike="noStrike" cap="none" normalizeH="0" baseline="0">
                          <a:ln>
                            <a:noFill/>
                          </a:ln>
                          <a:solidFill>
                            <a:schemeClr val="tx1"/>
                          </a:solidFill>
                          <a:effectLst/>
                          <a:latin typeface="Arial" pitchFamily="34" charset="0"/>
                          <a:cs typeface="Times New Roman" pitchFamily="18" charset="0"/>
                        </a:rPr>
                        <a:t> </a:t>
                      </a:r>
                      <a:endParaRPr kumimoji="0" lang="el-GR" sz="3200" b="0" i="0" u="none" strike="noStrike" cap="none" normalizeH="0" baseline="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91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Άνθρωπος</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Χιμπαντζής</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Ποντικός</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Κυπρίνος (ψάρι)</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Καλαμπόκι</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n-US" sz="3200" b="0" i="1" u="none" strike="noStrike" cap="none" normalizeH="0" baseline="0">
                          <a:ln>
                            <a:noFill/>
                          </a:ln>
                          <a:solidFill>
                            <a:schemeClr val="tx1"/>
                          </a:solidFill>
                          <a:effectLst/>
                          <a:latin typeface="Arial" pitchFamily="34" charset="0"/>
                          <a:cs typeface="Times New Roman" pitchFamily="18" charset="0"/>
                        </a:rPr>
                        <a:t>Neurospora </a:t>
                      </a:r>
                      <a:r>
                        <a:rPr kumimoji="0" lang="en-US" sz="3200" b="0" i="0" u="none" strike="noStrike" cap="none" normalizeH="0" baseline="0">
                          <a:ln>
                            <a:noFill/>
                          </a:ln>
                          <a:solidFill>
                            <a:schemeClr val="tx1"/>
                          </a:solidFill>
                          <a:effectLst/>
                          <a:latin typeface="Arial" pitchFamily="34" charset="0"/>
                          <a:cs typeface="Times New Roman" pitchFamily="18" charset="0"/>
                        </a:rPr>
                        <a:t> </a:t>
                      </a:r>
                      <a:r>
                        <a:rPr kumimoji="0" lang="el-GR" sz="3200" b="0" i="0" u="none" strike="noStrike" cap="none" normalizeH="0" baseline="0">
                          <a:ln>
                            <a:noFill/>
                          </a:ln>
                          <a:solidFill>
                            <a:schemeClr val="tx1"/>
                          </a:solidFill>
                          <a:effectLst/>
                          <a:latin typeface="Arial" pitchFamily="34" charset="0"/>
                          <a:cs typeface="Times New Roman" pitchFamily="18" charset="0"/>
                        </a:rPr>
                        <a:t>(μύκητας)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n-US" sz="3200" b="0" i="0" u="none" strike="noStrike" cap="none" normalizeH="0" baseline="0">
                          <a:ln>
                            <a:noFill/>
                          </a:ln>
                          <a:solidFill>
                            <a:schemeClr val="tx1"/>
                          </a:solidFill>
                          <a:effectLst/>
                          <a:latin typeface="Arial" pitchFamily="34" charset="0"/>
                          <a:cs typeface="Times New Roman" pitchFamily="18" charset="0"/>
                        </a:rPr>
                        <a:t> </a:t>
                      </a:r>
                      <a:r>
                        <a:rPr kumimoji="0" lang="el-GR" sz="3200" b="0" i="0" u="none" strike="noStrike" cap="none" normalizeH="0" baseline="0">
                          <a:ln>
                            <a:noFill/>
                          </a:ln>
                          <a:solidFill>
                            <a:schemeClr val="tx1"/>
                          </a:solidFill>
                          <a:effectLst/>
                          <a:latin typeface="Arial" pitchFamily="34" charset="0"/>
                          <a:cs typeface="Times New Roman" pitchFamily="18" charset="0"/>
                        </a:rPr>
                        <a:t>100%</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n-US" sz="3200" b="0" i="0" u="none" strike="noStrike" cap="none" normalizeH="0" baseline="0">
                          <a:ln>
                            <a:noFill/>
                          </a:ln>
                          <a:solidFill>
                            <a:schemeClr val="tx1"/>
                          </a:solidFill>
                          <a:effectLst/>
                          <a:latin typeface="Arial" pitchFamily="34" charset="0"/>
                          <a:cs typeface="Times New Roman" pitchFamily="18" charset="0"/>
                        </a:rPr>
                        <a:t>  </a:t>
                      </a:r>
                      <a:r>
                        <a:rPr kumimoji="0" lang="el-GR" sz="3200" b="0" i="0" u="none" strike="noStrike" cap="none" normalizeH="0" baseline="0">
                          <a:ln>
                            <a:noFill/>
                          </a:ln>
                          <a:solidFill>
                            <a:schemeClr val="tx1"/>
                          </a:solidFill>
                          <a:effectLst/>
                          <a:latin typeface="Arial" pitchFamily="34" charset="0"/>
                          <a:cs typeface="Times New Roman" pitchFamily="18" charset="0"/>
                        </a:rPr>
                        <a:t>100%</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    91.3%</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   78.6%</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    66.7%</a:t>
                      </a:r>
                    </a:p>
                    <a:p>
                      <a:pPr marL="342900" marR="0" lvl="0" indent="-342900" algn="just" defTabSz="914400" rtl="0" eaLnBrk="1" fontAlgn="base" latinLnBrk="0" hangingPunct="1">
                        <a:lnSpc>
                          <a:spcPct val="100000"/>
                        </a:lnSpc>
                        <a:spcBef>
                          <a:spcPct val="0"/>
                        </a:spcBef>
                        <a:spcAft>
                          <a:spcPct val="0"/>
                        </a:spcAft>
                        <a:buClrTx/>
                        <a:buSzTx/>
                        <a:buFontTx/>
                        <a:buNone/>
                        <a:tabLst>
                          <a:tab pos="5029200" algn="l"/>
                          <a:tab pos="5143500" algn="l"/>
                        </a:tabLst>
                      </a:pPr>
                      <a:r>
                        <a:rPr kumimoji="0" lang="el-GR" sz="3200" b="0" i="0" u="none" strike="noStrike" cap="none" normalizeH="0" baseline="0">
                          <a:ln>
                            <a:noFill/>
                          </a:ln>
                          <a:solidFill>
                            <a:schemeClr val="tx1"/>
                          </a:solidFill>
                          <a:effectLst/>
                          <a:latin typeface="Arial" pitchFamily="34" charset="0"/>
                          <a:cs typeface="Times New Roman" pitchFamily="18" charset="0"/>
                        </a:rPr>
                        <a:t>    63.7%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7533" name="Rectangle 31"/>
          <p:cNvSpPr>
            <a:spLocks noChangeArrowheads="1"/>
          </p:cNvSpPr>
          <p:nvPr/>
        </p:nvSpPr>
        <p:spPr bwMode="auto">
          <a:xfrm>
            <a:off x="2927350" y="4011613"/>
            <a:ext cx="184150" cy="366712"/>
          </a:xfrm>
          <a:prstGeom prst="rect">
            <a:avLst/>
          </a:prstGeom>
          <a:noFill/>
          <a:ln w="9525">
            <a:noFill/>
            <a:miter lim="800000"/>
            <a:headEnd/>
            <a:tailEnd/>
          </a:ln>
        </p:spPr>
        <p:txBody>
          <a:bodyPr wrap="none" anchor="ctr">
            <a:spAutoFit/>
          </a:bodyPr>
          <a:lstStyle/>
          <a:p>
            <a:pPr algn="just">
              <a:tabLst>
                <a:tab pos="5029200" algn="l"/>
                <a:tab pos="5143500" algn="l"/>
              </a:tabLst>
            </a:pPr>
            <a:endParaRPr lang="en-GB"/>
          </a:p>
        </p:txBody>
      </p:sp>
      <p:sp>
        <p:nvSpPr>
          <p:cNvPr id="48142" name="Rectangle 32"/>
          <p:cNvSpPr>
            <a:spLocks noGrp="1" noChangeArrowheads="1"/>
          </p:cNvSpPr>
          <p:nvPr>
            <p:ph type="title" idx="4294967295"/>
          </p:nvPr>
        </p:nvSpPr>
        <p:spPr>
          <a:xfrm>
            <a:off x="0" y="365125"/>
            <a:ext cx="10515600" cy="1325563"/>
          </a:xfrm>
        </p:spPr>
        <p:txBody>
          <a:bodyPr>
            <a:normAutofit/>
            <a:scene3d>
              <a:camera prst="orthographicFront"/>
              <a:lightRig rig="soft" dir="t">
                <a:rot lat="0" lon="0" rev="16800000"/>
              </a:lightRig>
            </a:scene3d>
            <a:sp3d prstMaterial="softEdge">
              <a:bevelT w="38100" h="38100"/>
            </a:sp3d>
          </a:bodyPr>
          <a:lstStyle/>
          <a:p>
            <a:pPr>
              <a:defRPr/>
            </a:pPr>
            <a:r>
              <a:rPr lang="el-GR" sz="2800" b="1">
                <a:ln w="6350">
                  <a:noFill/>
                </a:ln>
                <a:effectLst>
                  <a:outerShdw blurRad="114300" dist="101600" dir="2700000" algn="tl" rotWithShape="0">
                    <a:srgbClr val="000000">
                      <a:alpha val="40000"/>
                    </a:srgbClr>
                  </a:outerShdw>
                </a:effectLst>
              </a:rPr>
              <a:t>Εικόνα : Βαθμός ομοιότητας μιας πρωτεΐνης σε διαφορετικά είδη οργανισμών.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a:spLocks noChangeArrowheads="1"/>
          </p:cNvSpPr>
          <p:nvPr/>
        </p:nvSpPr>
        <p:spPr bwMode="auto">
          <a:xfrm>
            <a:off x="2711450" y="1052514"/>
            <a:ext cx="6553200" cy="4524315"/>
          </a:xfrm>
          <a:prstGeom prst="rect">
            <a:avLst/>
          </a:prstGeom>
          <a:noFill/>
          <a:ln w="9525">
            <a:noFill/>
            <a:miter lim="800000"/>
            <a:headEnd/>
            <a:tailEnd/>
          </a:ln>
        </p:spPr>
        <p:txBody>
          <a:bodyPr>
            <a:spAutoFit/>
          </a:bodyPr>
          <a:lstStyle/>
          <a:p>
            <a:pPr>
              <a:spcBef>
                <a:spcPct val="50000"/>
              </a:spcBef>
            </a:pPr>
            <a:r>
              <a:rPr lang="el-GR" sz="3600" dirty="0"/>
              <a:t>Γιατί έχουμε στην Ελλάδα περίπου 850.000-900.000 φορείς  Μεσογειακής Αναιμίας</a:t>
            </a:r>
            <a:r>
              <a:rPr lang="en-US" sz="3600" dirty="0"/>
              <a:t>;</a:t>
            </a:r>
            <a:endParaRPr lang="el-GR" sz="3600" dirty="0"/>
          </a:p>
          <a:p>
            <a:pPr>
              <a:spcBef>
                <a:spcPct val="50000"/>
              </a:spcBef>
            </a:pPr>
            <a:r>
              <a:rPr lang="el-GR" sz="3600" dirty="0"/>
              <a:t>-Η Απάντηση βρίσκεται στην Εισαγωγή στο κεφ. «Γενετική και την Κληρονομικότητα». </a:t>
            </a:r>
          </a:p>
          <a:p>
            <a:pPr>
              <a:spcBef>
                <a:spcPct val="50000"/>
              </a:spcBef>
            </a:pPr>
            <a:endParaRPr lang="el-G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0" y="455613"/>
            <a:ext cx="8643938" cy="5539978"/>
          </a:xfrm>
          <a:prstGeom prst="rect">
            <a:avLst/>
          </a:prstGeom>
          <a:noFill/>
          <a:ln w="9525">
            <a:noFill/>
            <a:miter lim="800000"/>
            <a:headEnd/>
            <a:tailEnd/>
          </a:ln>
        </p:spPr>
        <p:txBody>
          <a:bodyPr>
            <a:spAutoFit/>
          </a:bodyPr>
          <a:lstStyle/>
          <a:p>
            <a:pPr algn="just"/>
            <a:endParaRPr lang="el-GR" sz="2800" u="sng"/>
          </a:p>
          <a:p>
            <a:pPr algn="just"/>
            <a:endParaRPr lang="el-GR" sz="2800" u="sng"/>
          </a:p>
          <a:p>
            <a:pPr algn="just"/>
            <a:r>
              <a:rPr lang="el-GR" sz="2800" u="sng"/>
              <a:t>Δημιουργισμός της Νέας Γης:</a:t>
            </a:r>
            <a:r>
              <a:rPr lang="el-GR" sz="2800"/>
              <a:t> Ισχυρίζεται πως όλοι οι οργανισμοί έκαναν την εμφάνισή τους μετά τον κατακλυσμό του Νώε, δηλ. 10.000 χρόνια πριν.</a:t>
            </a:r>
          </a:p>
          <a:p>
            <a:pPr algn="just"/>
            <a:r>
              <a:rPr lang="el-GR" sz="2800" u="sng"/>
              <a:t>Προοδευτικός Δημιουργισμός.</a:t>
            </a:r>
            <a:r>
              <a:rPr lang="el-GR" sz="2800"/>
              <a:t> Ο Δημιουργός δημιούργησε αρχικά τα είδη, που στη συνέχεια εξελίχθηκαν σε νέα είδη μέσω </a:t>
            </a:r>
            <a:r>
              <a:rPr lang="el-GR" sz="2800" i="1"/>
              <a:t>αποκλίνουσας εξέλιξης</a:t>
            </a:r>
            <a:r>
              <a:rPr lang="el-GR" sz="2800"/>
              <a:t>. </a:t>
            </a:r>
          </a:p>
          <a:p>
            <a:pPr algn="just"/>
            <a:r>
              <a:rPr lang="el-GR" sz="2800" u="sng"/>
              <a:t>Εφυής Δημιουργισμός.</a:t>
            </a:r>
            <a:r>
              <a:rPr lang="el-GR" sz="2800"/>
              <a:t> Δέχεται την εξέλιξη αλλά μέχρι ένα σημείο. Ισχυρίζεται όμως πως τα σύνθετα όργανα όπως το μάτι ή ο εγκέφαλος, εμπεριέχουν δάκτυλο Δημιουργού. </a:t>
            </a:r>
          </a:p>
          <a:p>
            <a:r>
              <a:rPr lang="el-GR"/>
              <a:t> </a:t>
            </a:r>
          </a:p>
        </p:txBody>
      </p:sp>
      <p:sp>
        <p:nvSpPr>
          <p:cNvPr id="30723" name="Title 3"/>
          <p:cNvSpPr>
            <a:spLocks noGrp="1"/>
          </p:cNvSpPr>
          <p:nvPr>
            <p:ph type="title"/>
          </p:nvPr>
        </p:nvSpPr>
        <p:spPr>
          <a:xfrm>
            <a:off x="1524000" y="214313"/>
            <a:ext cx="9144000" cy="857250"/>
          </a:xfrm>
        </p:spPr>
        <p:txBody>
          <a:bodyPr>
            <a:normAutofit fontScale="90000"/>
          </a:bodyPr>
          <a:lstStyle/>
          <a:p>
            <a:r>
              <a:rPr lang="el-GR" sz="3200" b="1" dirty="0"/>
              <a:t>Μερικές διαφορετικές απόψεις: «</a:t>
            </a:r>
            <a:r>
              <a:rPr lang="el-GR" sz="3200" b="1" dirty="0" err="1"/>
              <a:t>Δημιουργισμός</a:t>
            </a:r>
            <a:r>
              <a:rPr lang="el-GR" sz="3200" b="1" dirty="0"/>
              <a:t>»</a:t>
            </a:r>
          </a:p>
        </p:txBody>
      </p:sp>
    </p:spTree>
    <p:extLst>
      <p:ext uri="{BB962C8B-B14F-4D97-AF65-F5344CB8AC3E}">
        <p14:creationId xmlns:p14="http://schemas.microsoft.com/office/powerpoint/2010/main" val="116768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ctrTitle"/>
          </p:nvPr>
        </p:nvSpPr>
        <p:spPr>
          <a:xfrm>
            <a:off x="2095500" y="357188"/>
            <a:ext cx="7772400" cy="2457450"/>
          </a:xfrm>
        </p:spPr>
        <p:txBody>
          <a:bodyPr>
            <a:normAutofit fontScale="90000"/>
          </a:bodyPr>
          <a:lstStyle/>
          <a:p>
            <a:r>
              <a:rPr lang="el-GR" sz="2400">
                <a:cs typeface="Times New Roman" pitchFamily="18" charset="0"/>
              </a:rPr>
              <a:t>Περιπτώσεις, όπου διάφορες ομάδες φανταμενταλιστών Χριστιανών ή Μουσουλμάνων,  κατάφεραν να επιβάλουν τη διδασκαλία του Δημιουργισμού σε ίση βάση με τον Δαρβινισμό, ή σε άλλες περιπτώσεις κατάφεραν να επιβληθεί με νόμο η απαγόρευση της Θεωρίας του Δαρβίνου. </a:t>
            </a:r>
            <a:br>
              <a:rPr lang="el-GR" sz="4800">
                <a:cs typeface="Arial" pitchFamily="34" charset="0"/>
              </a:rPr>
            </a:br>
            <a:endParaRPr lang="el-GR" sz="3600"/>
          </a:p>
        </p:txBody>
      </p:sp>
      <p:sp>
        <p:nvSpPr>
          <p:cNvPr id="31747" name="Subtitle 7"/>
          <p:cNvSpPr>
            <a:spLocks noGrp="1"/>
          </p:cNvSpPr>
          <p:nvPr>
            <p:ph type="subTitle" idx="1"/>
          </p:nvPr>
        </p:nvSpPr>
        <p:spPr>
          <a:xfrm>
            <a:off x="1881189" y="3286126"/>
            <a:ext cx="8429625" cy="3071813"/>
          </a:xfrm>
        </p:spPr>
        <p:txBody>
          <a:bodyPr>
            <a:normAutofit fontScale="92500" lnSpcReduction="20000"/>
          </a:bodyPr>
          <a:lstStyle/>
          <a:p>
            <a:pPr algn="l"/>
            <a:r>
              <a:rPr lang="el-GR" sz="2800" dirty="0"/>
              <a:t>1) Η «δίκη του Δαρβίνου» ή «δίκη των πιθήκων».</a:t>
            </a:r>
          </a:p>
          <a:p>
            <a:pPr algn="l"/>
            <a:r>
              <a:rPr lang="el-GR" sz="2800" dirty="0"/>
              <a:t> 2) Περίπτωση Κάνσας.</a:t>
            </a:r>
          </a:p>
          <a:p>
            <a:pPr algn="l"/>
            <a:r>
              <a:rPr lang="el-GR" sz="2800" dirty="0"/>
              <a:t>3) «Άτλαντας της Δημιουργίας» του Τούρκου </a:t>
            </a:r>
            <a:r>
              <a:rPr lang="el-GR" sz="2800" dirty="0" err="1"/>
              <a:t>Harun</a:t>
            </a:r>
            <a:r>
              <a:rPr lang="el-GR" sz="2800" dirty="0"/>
              <a:t> </a:t>
            </a:r>
            <a:r>
              <a:rPr lang="el-GR" sz="2800" dirty="0" err="1"/>
              <a:t>Yahya</a:t>
            </a:r>
            <a:r>
              <a:rPr lang="el-GR" sz="2800" dirty="0"/>
              <a:t>.</a:t>
            </a:r>
          </a:p>
          <a:p>
            <a:pPr algn="l"/>
            <a:r>
              <a:rPr lang="el-GR" sz="2800" dirty="0"/>
              <a:t>4) Περίπτωση της </a:t>
            </a:r>
            <a:r>
              <a:rPr lang="en-GB" sz="2800" dirty="0" err="1"/>
              <a:t>Ljiljana</a:t>
            </a:r>
            <a:r>
              <a:rPr lang="en-GB" sz="2800" dirty="0"/>
              <a:t> Colic</a:t>
            </a:r>
            <a:r>
              <a:rPr lang="el-GR" sz="2800" dirty="0"/>
              <a:t>, Υπουργός παιδείας της Σερβίας.</a:t>
            </a:r>
          </a:p>
          <a:p>
            <a:pPr algn="l"/>
            <a:endParaRPr lang="el-GR" sz="2800" b="1" dirty="0"/>
          </a:p>
        </p:txBody>
      </p:sp>
    </p:spTree>
    <p:extLst>
      <p:ext uri="{BB962C8B-B14F-4D97-AF65-F5344CB8AC3E}">
        <p14:creationId xmlns:p14="http://schemas.microsoft.com/office/powerpoint/2010/main" val="324301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666875" y="1628219"/>
            <a:ext cx="8858250" cy="3970318"/>
          </a:xfrm>
          <a:prstGeom prst="rect">
            <a:avLst/>
          </a:prstGeom>
          <a:noFill/>
          <a:ln w="9525">
            <a:noFill/>
            <a:miter lim="800000"/>
            <a:headEnd/>
            <a:tailEnd/>
          </a:ln>
        </p:spPr>
        <p:txBody>
          <a:bodyPr anchor="ctr">
            <a:spAutoFit/>
          </a:bodyPr>
          <a:lstStyle/>
          <a:p>
            <a:pPr indent="457200" algn="just"/>
            <a:r>
              <a:rPr lang="el-GR" sz="1400" dirty="0">
                <a:cs typeface="Times New Roman" pitchFamily="18" charset="0"/>
              </a:rPr>
              <a:t>Η «δίκη του Δαρβίνου» ή «δίκη των πιθήκων»: ήταν, σύμφωνα με δημοσκόπηση που έγινε μεταξύ 200 δημοσιογράφων  από όλο τον κόσμο, ένα από τα σημαντικότερα γεγονότα του 20ού αιώνα. Ένας νεαρός Αμερικανός καθηγητής ο Τζον Τόμας </a:t>
            </a:r>
            <a:r>
              <a:rPr lang="el-GR" sz="1400" dirty="0" err="1">
                <a:cs typeface="Times New Roman" pitchFamily="18" charset="0"/>
              </a:rPr>
              <a:t>Σκόουπς</a:t>
            </a:r>
            <a:r>
              <a:rPr lang="el-GR" sz="1400" dirty="0">
                <a:cs typeface="Times New Roman" pitchFamily="18" charset="0"/>
              </a:rPr>
              <a:t> που τόλμησε στις αρχές της δεκαετίας του '20 να διδάξει στο μάθημα της βιολογίας τη δαρβινική θεωρία της εξέλιξης, σύρθηκε στο δικαστήριο. Η δίκη έγινε σε μια μικρή πόλη έξω από το </a:t>
            </a:r>
            <a:r>
              <a:rPr lang="el-GR" sz="1400" dirty="0" err="1">
                <a:cs typeface="Times New Roman" pitchFamily="18" charset="0"/>
              </a:rPr>
              <a:t>Τενεσί</a:t>
            </a:r>
            <a:r>
              <a:rPr lang="el-GR" sz="1400" dirty="0">
                <a:cs typeface="Times New Roman" pitchFamily="18" charset="0"/>
              </a:rPr>
              <a:t>,  το </a:t>
            </a:r>
            <a:r>
              <a:rPr lang="el-GR" sz="1400" dirty="0" err="1">
                <a:cs typeface="Times New Roman" pitchFamily="18" charset="0"/>
              </a:rPr>
              <a:t>Ντέιτον</a:t>
            </a:r>
            <a:r>
              <a:rPr lang="el-GR" sz="1400" dirty="0">
                <a:cs typeface="Times New Roman" pitchFamily="18" charset="0"/>
              </a:rPr>
              <a:t>, το καλοκαίρι του 1925. </a:t>
            </a:r>
          </a:p>
          <a:p>
            <a:pPr indent="457200" algn="just"/>
            <a:r>
              <a:rPr lang="el-GR" sz="1400" dirty="0">
                <a:cs typeface="Times New Roman" pitchFamily="18" charset="0"/>
              </a:rPr>
              <a:t>Ο καθηγητής θα έπρεπε, σύμφωνα με εκείνους που τον εγκάλεσαν, να διδάσκει στο κεφάλαιο περί της ζωής τη Βιβλική εξήγηση της γέννησης του κόσμου. </a:t>
            </a:r>
          </a:p>
          <a:p>
            <a:pPr indent="457200" algn="just"/>
            <a:r>
              <a:rPr lang="el-GR" sz="1400" dirty="0">
                <a:cs typeface="Times New Roman" pitchFamily="18" charset="0"/>
              </a:rPr>
              <a:t>Το κύριο βάρος της υπεράσπισης ανέλαβε ένας πολύ γνωστός ποινικολόγος της Αμερικής ο </a:t>
            </a:r>
            <a:r>
              <a:rPr lang="el-GR" sz="1400" dirty="0" err="1">
                <a:cs typeface="Times New Roman" pitchFamily="18" charset="0"/>
              </a:rPr>
              <a:t>Ντάροου</a:t>
            </a:r>
            <a:r>
              <a:rPr lang="el-GR" sz="1400" dirty="0">
                <a:cs typeface="Times New Roman" pitchFamily="18" charset="0"/>
              </a:rPr>
              <a:t> (</a:t>
            </a:r>
            <a:r>
              <a:rPr lang="en-GB" sz="1400" dirty="0">
                <a:cs typeface="Times New Roman" pitchFamily="18" charset="0"/>
              </a:rPr>
              <a:t>Darrow</a:t>
            </a:r>
            <a:r>
              <a:rPr lang="el-GR" sz="1400" dirty="0">
                <a:cs typeface="Times New Roman" pitchFamily="18" charset="0"/>
              </a:rPr>
              <a:t>) ενώ την εκστρατεία κατά του Δαρβίνου, στο πρόσωπο του καθηγητή, καθοδήγησε ο Γουίλιαμ </a:t>
            </a:r>
            <a:r>
              <a:rPr lang="el-GR" sz="1400" dirty="0" err="1">
                <a:cs typeface="Times New Roman" pitchFamily="18" charset="0"/>
              </a:rPr>
              <a:t>Τζένιγκς</a:t>
            </a:r>
            <a:r>
              <a:rPr lang="el-GR" sz="1400" dirty="0">
                <a:cs typeface="Times New Roman" pitchFamily="18" charset="0"/>
              </a:rPr>
              <a:t> Μπράιαν (</a:t>
            </a:r>
            <a:r>
              <a:rPr lang="en-GB" sz="1400" dirty="0">
                <a:cs typeface="Times New Roman" pitchFamily="18" charset="0"/>
              </a:rPr>
              <a:t>Bryan</a:t>
            </a:r>
            <a:r>
              <a:rPr lang="el-GR" sz="1400" dirty="0">
                <a:cs typeface="Times New Roman" pitchFamily="18" charset="0"/>
              </a:rPr>
              <a:t>), ο οποίος ήταν τρεις φορές υποψήφιος  από την πλευρά των Δημοκρατικών για την προεδρία της χώρας.</a:t>
            </a:r>
            <a:endParaRPr lang="el-GR" sz="1400" dirty="0"/>
          </a:p>
          <a:p>
            <a:pPr indent="457200" algn="just" eaLnBrk="0" hangingPunct="0"/>
            <a:r>
              <a:rPr lang="el-GR" sz="1400" dirty="0">
                <a:cs typeface="Times New Roman" pitchFamily="18" charset="0"/>
              </a:rPr>
              <a:t>Η αίθουσα του δικαστηρίου είχε πολιορκηθεί για τις μέρες που διαρκούσε η δίκη από δεκάδες δημοσιογράφους. Το ενδιαφέρον του κόσμου ήταν τέτοιο, ώστε αρκετοί πολίτες συνωστίζονταν μέσα στην αίθουσα, ενώ, όσοι δεν μπορούσαν να μεταβούν στο </a:t>
            </a:r>
            <a:r>
              <a:rPr lang="el-GR" sz="1400" dirty="0" err="1">
                <a:cs typeface="Times New Roman" pitchFamily="18" charset="0"/>
              </a:rPr>
              <a:t>Ντέιτον</a:t>
            </a:r>
            <a:r>
              <a:rPr lang="el-GR" sz="1400" dirty="0">
                <a:cs typeface="Times New Roman" pitchFamily="18" charset="0"/>
              </a:rPr>
              <a:t>, κάθονταν στο σπίτι τους και μάθαιναν τα νέα από το ραδιόφωνο. </a:t>
            </a:r>
          </a:p>
          <a:p>
            <a:pPr indent="457200" algn="just" eaLnBrk="0" hangingPunct="0"/>
            <a:r>
              <a:rPr lang="el-GR" sz="1400" dirty="0">
                <a:cs typeface="Times New Roman" pitchFamily="18" charset="0"/>
              </a:rPr>
              <a:t>Η δίκη, έφθασε κάποτε στο τέλος της και το δικαστήριο ανακοίνωσε πως βρήκε τον κατηγορούμενο ένοχο, επειδή δίδασκε στα παιδιά πως ο άνθρωπος προέρχεται από κατώτερα είδη ζώων (εξ ου και δίκη του πιθήκου), αρνούμενος ταυτοχρόνως να υποστηρίξει τη θεϊκή προέλευσή του (του ανθρώπου). </a:t>
            </a:r>
          </a:p>
          <a:p>
            <a:pPr indent="457200" algn="just" eaLnBrk="0" hangingPunct="0"/>
            <a:r>
              <a:rPr lang="el-GR" sz="1400" dirty="0">
                <a:cs typeface="Times New Roman" pitchFamily="18" charset="0"/>
              </a:rPr>
              <a:t>Το πρόστιμο καθορίστηκε στα 100 δολάρια, η κοινή γνώμη ξεσηκώθηκε και σε μια καινούργια δίκη που έγινε αργότερα, ο νεαρός καθηγητής βρήκε το δίκιο του και ο Δαρβίνος το δικό του.</a:t>
            </a:r>
            <a:endParaRPr lang="el-GR" sz="1400" dirty="0"/>
          </a:p>
        </p:txBody>
      </p:sp>
      <p:sp>
        <p:nvSpPr>
          <p:cNvPr id="2" name="Τίτλος 1"/>
          <p:cNvSpPr>
            <a:spLocks noGrp="1"/>
          </p:cNvSpPr>
          <p:nvPr>
            <p:ph type="title"/>
          </p:nvPr>
        </p:nvSpPr>
        <p:spPr>
          <a:xfrm>
            <a:off x="1981200" y="274638"/>
            <a:ext cx="8229600" cy="706090"/>
          </a:xfrm>
        </p:spPr>
        <p:txBody>
          <a:bodyPr>
            <a:normAutofit fontScale="90000"/>
          </a:bodyPr>
          <a:lstStyle/>
          <a:p>
            <a:r>
              <a:rPr lang="el-GR" dirty="0"/>
              <a:t>Η «δίκη του Δαρβίνου» ή αλλιώς «δίκη των πιθήκων».</a:t>
            </a:r>
            <a:br>
              <a:rPr lang="el-GR" dirty="0"/>
            </a:br>
            <a:endParaRPr lang="el-GR" dirty="0"/>
          </a:p>
        </p:txBody>
      </p:sp>
    </p:spTree>
    <p:extLst>
      <p:ext uri="{BB962C8B-B14F-4D97-AF65-F5344CB8AC3E}">
        <p14:creationId xmlns:p14="http://schemas.microsoft.com/office/powerpoint/2010/main" val="149010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DAR2"/>
          <p:cNvPicPr>
            <a:picLocks noChangeAspect="1" noChangeArrowheads="1"/>
          </p:cNvPicPr>
          <p:nvPr/>
        </p:nvPicPr>
        <p:blipFill>
          <a:blip r:embed="rId3" cstate="print"/>
          <a:srcRect/>
          <a:stretch>
            <a:fillRect/>
          </a:stretch>
        </p:blipFill>
        <p:spPr bwMode="auto">
          <a:xfrm>
            <a:off x="2567608" y="1844825"/>
            <a:ext cx="6604000" cy="45069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a:t>Ο </a:t>
            </a:r>
            <a:r>
              <a:rPr lang="en-US" dirty="0"/>
              <a:t>Darrow </a:t>
            </a:r>
            <a:r>
              <a:rPr lang="el-GR" dirty="0"/>
              <a:t>αγορεύει στη διάρκεια της Δίκης</a:t>
            </a:r>
          </a:p>
        </p:txBody>
      </p:sp>
    </p:spTree>
    <p:extLst>
      <p:ext uri="{BB962C8B-B14F-4D97-AF65-F5344CB8AC3E}">
        <p14:creationId xmlns:p14="http://schemas.microsoft.com/office/powerpoint/2010/main" val="339040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738313" y="1357313"/>
            <a:ext cx="8286750" cy="4832350"/>
          </a:xfrm>
          <a:prstGeom prst="rect">
            <a:avLst/>
          </a:prstGeom>
          <a:noFill/>
          <a:ln w="9525">
            <a:noFill/>
            <a:miter lim="800000"/>
            <a:headEnd/>
            <a:tailEnd/>
          </a:ln>
        </p:spPr>
        <p:txBody>
          <a:bodyPr anchor="ctr">
            <a:spAutoFit/>
          </a:bodyPr>
          <a:lstStyle/>
          <a:p>
            <a:pPr indent="457200" algn="just"/>
            <a:r>
              <a:rPr lang="el-GR" sz="2800">
                <a:cs typeface="Times New Roman" pitchFamily="18" charset="0"/>
              </a:rPr>
              <a:t>Στις 13 Φεβρουαρίου του 2007, το Συμβούλιο Παιδείας του Κάνσας στις ΗΠΑ, με ψήφους 6-4 ενέκρινε το νέο κώδικα Παιδείας στον οποίο η διδασκαλία της Εξέλιξης τοποθετείται ξανά σε ένα Παιδαγωγικό και επιστημονικά ορθό πλαίσιο. Ο κώδικας αυτός αντικατέστησε μια σειρά από αποφάσεις που είχαν ληφθεί το Νοέμβριο του 2005 και που θεωρούσαν την εξέλιξη «...ως μία θεωρία… επιστημονικά αντιφατική». Η απόφαση της 13</a:t>
            </a:r>
            <a:r>
              <a:rPr lang="el-GR" sz="2800" baseline="30000">
                <a:cs typeface="Times New Roman" pitchFamily="18" charset="0"/>
              </a:rPr>
              <a:t>ης</a:t>
            </a:r>
            <a:r>
              <a:rPr lang="el-GR" sz="2800">
                <a:cs typeface="Times New Roman" pitchFamily="18" charset="0"/>
              </a:rPr>
              <a:t> Φεβρουαρίου ήταν η 5</a:t>
            </a:r>
            <a:r>
              <a:rPr lang="el-GR" sz="2800" baseline="30000">
                <a:cs typeface="Times New Roman" pitchFamily="18" charset="0"/>
              </a:rPr>
              <a:t>η</a:t>
            </a:r>
            <a:r>
              <a:rPr lang="el-GR" sz="2800">
                <a:cs typeface="Times New Roman" pitchFamily="18" charset="0"/>
              </a:rPr>
              <a:t> αναθεωριτική απόφαση σε διάστημα 5 ετών.</a:t>
            </a:r>
            <a:endParaRPr lang="el-GR" sz="3200"/>
          </a:p>
        </p:txBody>
      </p:sp>
      <p:sp>
        <p:nvSpPr>
          <p:cNvPr id="2" name="Τίτλος 1"/>
          <p:cNvSpPr>
            <a:spLocks noGrp="1"/>
          </p:cNvSpPr>
          <p:nvPr>
            <p:ph type="title"/>
          </p:nvPr>
        </p:nvSpPr>
        <p:spPr/>
        <p:txBody>
          <a:bodyPr/>
          <a:lstStyle/>
          <a:p>
            <a:r>
              <a:rPr lang="el-GR" sz="2800" b="1" dirty="0"/>
              <a:t>Η περίπτωση της Πολιτείας του Κάνσας στις ΗΠΑ</a:t>
            </a:r>
          </a:p>
        </p:txBody>
      </p:sp>
    </p:spTree>
    <p:extLst>
      <p:ext uri="{BB962C8B-B14F-4D97-AF65-F5344CB8AC3E}">
        <p14:creationId xmlns:p14="http://schemas.microsoft.com/office/powerpoint/2010/main" val="321986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652588" y="1155523"/>
            <a:ext cx="8358188" cy="4585871"/>
          </a:xfrm>
          <a:prstGeom prst="rect">
            <a:avLst/>
          </a:prstGeom>
          <a:noFill/>
          <a:ln w="9525">
            <a:noFill/>
            <a:miter lim="800000"/>
            <a:headEnd/>
            <a:tailEnd/>
          </a:ln>
        </p:spPr>
        <p:txBody>
          <a:bodyPr anchor="ctr">
            <a:spAutoFit/>
          </a:bodyPr>
          <a:lstStyle/>
          <a:p>
            <a:pPr indent="457200"/>
            <a:r>
              <a:rPr lang="el-GR" sz="2000" dirty="0">
                <a:cs typeface="Times New Roman" pitchFamily="18" charset="0"/>
              </a:rPr>
              <a:t>Στις 7-2-2007, η εφημερίδα «</a:t>
            </a:r>
            <a:r>
              <a:rPr lang="el-GR" sz="2000" dirty="0" err="1">
                <a:cs typeface="Times New Roman" pitchFamily="18" charset="0"/>
              </a:rPr>
              <a:t>Φιγκαρό</a:t>
            </a:r>
            <a:r>
              <a:rPr lang="el-GR" sz="2000" dirty="0">
                <a:cs typeface="Times New Roman" pitchFamily="18" charset="0"/>
              </a:rPr>
              <a:t>» του Παρισιού δημοσίευσε ένα άρθρο, σύμφωνα με το οποίο, χιλιάδες αντίγραφα του «Άτλαντα της Δημιουργίας», ενός βιβλίου 770 σελίδων, του Τούρκου </a:t>
            </a:r>
            <a:r>
              <a:rPr lang="el-GR" sz="2000" dirty="0" err="1">
                <a:cs typeface="Times New Roman" pitchFamily="18" charset="0"/>
              </a:rPr>
              <a:t>Δημιουργιστή</a:t>
            </a:r>
            <a:r>
              <a:rPr lang="el-GR" sz="2000" dirty="0">
                <a:cs typeface="Times New Roman" pitchFamily="18" charset="0"/>
              </a:rPr>
              <a:t> </a:t>
            </a:r>
            <a:r>
              <a:rPr lang="el-GR" sz="2000" dirty="0" err="1">
                <a:cs typeface="Times New Roman" pitchFamily="18" charset="0"/>
              </a:rPr>
              <a:t>Harun</a:t>
            </a:r>
            <a:r>
              <a:rPr lang="el-GR" sz="2000" dirty="0">
                <a:cs typeface="Times New Roman" pitchFamily="18" charset="0"/>
              </a:rPr>
              <a:t> </a:t>
            </a:r>
            <a:r>
              <a:rPr lang="el-GR" sz="2000" dirty="0" err="1">
                <a:cs typeface="Times New Roman" pitchFamily="18" charset="0"/>
              </a:rPr>
              <a:t>Yahya</a:t>
            </a:r>
            <a:r>
              <a:rPr lang="el-GR" sz="2000" dirty="0">
                <a:cs typeface="Times New Roman" pitchFamily="18" charset="0"/>
              </a:rPr>
              <a:t>, στάλθηκαν στα σχολεία και τα Πανεπιστήμια της Γαλλίας. Στο βιβλίο αναφέρονται μεταξύ άλλων «…οι κρυφοί δεσμοί που υπάρχουν ανάμεσα στο Δαρβινισμό και τις αιματοβαμμένες ιδεολογίες, όπως ο Φασισμός και ο Κομουνισμός...». Ενώ περιλαμβάνει και μία φωτογραφία της επίθεσης στους δίδυμους πύργους της Ν. Υόρκης, με τον ισχυρισμό...πως... «οφείλεται στον Δαρβινισμό, μια θεωρία που στηρίζει και ενισχύει τη διαμάχη και τον ανταγωνισμό». </a:t>
            </a:r>
          </a:p>
          <a:p>
            <a:pPr indent="457200" eaLnBrk="0" hangingPunct="0"/>
            <a:endParaRPr lang="el-GR" sz="2000" dirty="0">
              <a:cs typeface="Times New Roman" pitchFamily="18" charset="0"/>
            </a:endParaRPr>
          </a:p>
          <a:p>
            <a:pPr indent="457200" eaLnBrk="0" hangingPunct="0"/>
            <a:r>
              <a:rPr lang="el-GR" dirty="0">
                <a:cs typeface="Times New Roman" pitchFamily="18" charset="0"/>
              </a:rPr>
              <a:t>Την ίδια χρονιά, σύμφωνα με το πρακτορείο </a:t>
            </a:r>
            <a:r>
              <a:rPr lang="el-GR" dirty="0" err="1">
                <a:cs typeface="Times New Roman" pitchFamily="18" charset="0"/>
              </a:rPr>
              <a:t>Ρώϋτερ</a:t>
            </a:r>
            <a:r>
              <a:rPr lang="el-GR" dirty="0">
                <a:cs typeface="Times New Roman" pitchFamily="18" charset="0"/>
              </a:rPr>
              <a:t>, η </a:t>
            </a:r>
            <a:r>
              <a:rPr lang="en-GB" dirty="0" err="1">
                <a:cs typeface="Times New Roman" pitchFamily="18" charset="0"/>
              </a:rPr>
              <a:t>Ljiljana</a:t>
            </a:r>
            <a:r>
              <a:rPr lang="en-GB" dirty="0">
                <a:cs typeface="Times New Roman" pitchFamily="18" charset="0"/>
              </a:rPr>
              <a:t> Colic</a:t>
            </a:r>
            <a:r>
              <a:rPr lang="el-GR" dirty="0">
                <a:cs typeface="Times New Roman" pitchFamily="18" charset="0"/>
              </a:rPr>
              <a:t>, Υπουργός παιδείας της Σερβίας, διέταξε την απαγόρευση της διδασκαλίας της εξέλιξης στο μάθημα της Βιολογίας…..</a:t>
            </a:r>
            <a:r>
              <a:rPr lang="el-GR" dirty="0"/>
              <a:t> Η απόφαση κράτησε μόνο μία εβδομάδα, καθώς θύελλα αντιδράσεων, οδήγησε την Υπουργό σε παραίτηση.</a:t>
            </a:r>
          </a:p>
        </p:txBody>
      </p:sp>
      <p:sp>
        <p:nvSpPr>
          <p:cNvPr id="2" name="Τίτλος 1"/>
          <p:cNvSpPr>
            <a:spLocks noGrp="1"/>
          </p:cNvSpPr>
          <p:nvPr>
            <p:ph type="title"/>
          </p:nvPr>
        </p:nvSpPr>
        <p:spPr>
          <a:xfrm>
            <a:off x="1652588" y="188640"/>
            <a:ext cx="8229600" cy="684634"/>
          </a:xfrm>
        </p:spPr>
        <p:txBody>
          <a:bodyPr>
            <a:normAutofit fontScale="90000"/>
          </a:bodyPr>
          <a:lstStyle/>
          <a:p>
            <a:r>
              <a:rPr lang="el-GR" dirty="0"/>
              <a:t>Για τον Μουσουλμανικό Φονταμενταλισμό</a:t>
            </a:r>
          </a:p>
        </p:txBody>
      </p:sp>
    </p:spTree>
    <p:extLst>
      <p:ext uri="{BB962C8B-B14F-4D97-AF65-F5344CB8AC3E}">
        <p14:creationId xmlns:p14="http://schemas.microsoft.com/office/powerpoint/2010/main" val="131117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1163" name="Rectangle 9116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1164" name="Picture 9116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1165" name="Straight Connector 9116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1166" name="Straight Connector 9116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1167" name="Rectangle 91166">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168" name="Straight Connector 91167">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1169" name="Rectangle 91168">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1139" name="Picture 2" descr="Various penguin adaptations"/>
          <p:cNvPicPr>
            <a:picLocks noChangeAspect="1" noChangeArrowheads="1"/>
          </p:cNvPicPr>
          <p:nvPr/>
        </p:nvPicPr>
        <p:blipFill>
          <a:blip r:embed="rId4" cstate="print"/>
          <a:stretch>
            <a:fillRect/>
          </a:stretch>
        </p:blipFill>
        <p:spPr bwMode="auto">
          <a:xfrm>
            <a:off x="2579057" y="805583"/>
            <a:ext cx="2062386" cy="4660762"/>
          </a:xfrm>
          <a:prstGeom prst="rect">
            <a:avLst/>
          </a:prstGeom>
          <a:noFill/>
        </p:spPr>
      </p:pic>
      <p:sp>
        <p:nvSpPr>
          <p:cNvPr id="91140" name="TextBox 4"/>
          <p:cNvSpPr txBox="1">
            <a:spLocks noChangeArrowheads="1"/>
          </p:cNvSpPr>
          <p:nvPr/>
        </p:nvSpPr>
        <p:spPr bwMode="auto">
          <a:xfrm>
            <a:off x="6579647" y="2015732"/>
            <a:ext cx="4158750" cy="3450613"/>
          </a:xfrm>
          <a:prstGeom prst="rect">
            <a:avLst/>
          </a:prstGeom>
        </p:spPr>
        <p:txBody>
          <a:bodyPr vert="horz" lIns="91440" tIns="45720" rIns="91440" bIns="45720" rtlCol="0" anchor="t">
            <a:normAutofit lnSpcReduction="10000"/>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500"/>
              <a:t>Ζουν στη θάλασσα.</a:t>
            </a:r>
          </a:p>
          <a:p>
            <a:pPr indent="-228600" defTabSz="914400">
              <a:lnSpc>
                <a:spcPct val="110000"/>
              </a:lnSpc>
              <a:spcAft>
                <a:spcPts val="600"/>
              </a:spcAft>
              <a:buClr>
                <a:schemeClr val="accent1"/>
              </a:buClr>
              <a:buSzPct val="100000"/>
              <a:buFont typeface="Arial" panose="020B0604020202020204" pitchFamily="34" charset="0"/>
              <a:buChar char="•"/>
            </a:pPr>
            <a:r>
              <a:rPr lang="en-US" sz="500"/>
              <a:t>Φτερά που χρησιμεύουν για κουπί.</a:t>
            </a:r>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r>
              <a:rPr lang="en-US" sz="500"/>
              <a:t>Σώμα με Αεροδυναμικό σχήμα.</a:t>
            </a:r>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r>
              <a:rPr lang="en-US" sz="500"/>
              <a:t>Οστά συμπαγή- Βαρίδια </a:t>
            </a:r>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r>
              <a:rPr lang="en-US" sz="500"/>
              <a:t>Μονωτικό φτέρωμα.</a:t>
            </a:r>
          </a:p>
          <a:p>
            <a:pPr indent="-228600" defTabSz="914400">
              <a:lnSpc>
                <a:spcPct val="110000"/>
              </a:lnSpc>
              <a:spcAft>
                <a:spcPts val="600"/>
              </a:spcAft>
              <a:buClr>
                <a:schemeClr val="accent1"/>
              </a:buClr>
              <a:buSzPct val="100000"/>
              <a:buFont typeface="Arial" panose="020B0604020202020204" pitchFamily="34" charset="0"/>
              <a:buChar char="•"/>
            </a:pPr>
            <a:r>
              <a:rPr lang="en-US" sz="500"/>
              <a:t>Υδατοστεγές. Αδένες λίπανσης.</a:t>
            </a:r>
          </a:p>
          <a:p>
            <a:pPr indent="-228600" defTabSz="914400">
              <a:lnSpc>
                <a:spcPct val="110000"/>
              </a:lnSpc>
              <a:spcAft>
                <a:spcPts val="600"/>
              </a:spcAft>
              <a:buClr>
                <a:schemeClr val="accent1"/>
              </a:buClr>
              <a:buSzPct val="100000"/>
              <a:buFont typeface="Arial" panose="020B0604020202020204" pitchFamily="34" charset="0"/>
              <a:buChar char="•"/>
            </a:pPr>
            <a:endParaRPr lang="en-US" sz="500"/>
          </a:p>
          <a:p>
            <a:pPr indent="-228600" defTabSz="914400">
              <a:lnSpc>
                <a:spcPct val="110000"/>
              </a:lnSpc>
              <a:spcAft>
                <a:spcPts val="600"/>
              </a:spcAft>
              <a:buClr>
                <a:schemeClr val="accent1"/>
              </a:buClr>
              <a:buSzPct val="100000"/>
              <a:buFont typeface="Arial" panose="020B0604020202020204" pitchFamily="34" charset="0"/>
              <a:buChar char="•"/>
            </a:pPr>
            <a:r>
              <a:rPr lang="en-US" sz="500"/>
              <a:t>Λίπος κάτω από το δέρμα.</a:t>
            </a:r>
          </a:p>
          <a:p>
            <a:pPr indent="-228600" defTabSz="914400">
              <a:lnSpc>
                <a:spcPct val="110000"/>
              </a:lnSpc>
              <a:spcAft>
                <a:spcPts val="600"/>
              </a:spcAft>
              <a:buClr>
                <a:schemeClr val="accent1"/>
              </a:buClr>
              <a:buSzPct val="100000"/>
              <a:buFont typeface="Arial" panose="020B0604020202020204" pitchFamily="34" charset="0"/>
              <a:buChar char="•"/>
            </a:pPr>
            <a:endParaRPr lang="en-US" sz="500"/>
          </a:p>
        </p:txBody>
      </p:sp>
      <p:pic>
        <p:nvPicPr>
          <p:cNvPr id="91170" name="Picture 91169">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1171" name="Straight Connector 91170">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1138" name="Rectangle 1"/>
          <p:cNvSpPr>
            <a:spLocks noChangeArrowheads="1"/>
          </p:cNvSpPr>
          <p:nvPr/>
        </p:nvSpPr>
        <p:spPr bwMode="auto">
          <a:xfrm>
            <a:off x="1524001" y="-183"/>
            <a:ext cx="1178528" cy="4108817"/>
          </a:xfrm>
          <a:prstGeom prst="rect">
            <a:avLst/>
          </a:prstGeom>
          <a:noFill/>
          <a:ln w="9525">
            <a:noFill/>
            <a:miter lim="800000"/>
            <a:headEnd/>
            <a:tailEnd/>
          </a:ln>
        </p:spPr>
        <p:txBody>
          <a:bodyPr wrap="none" anchor="ctr">
            <a:spAutoFit/>
          </a:bodyPr>
          <a:lstStyle/>
          <a:p>
            <a:pPr eaLnBrk="0" hangingPunct="0">
              <a:spcAft>
                <a:spcPts val="600"/>
              </a:spcAft>
            </a:pPr>
            <a:r>
              <a:rPr lang="el-GR"/>
              <a:t>  </a:t>
            </a:r>
            <a:r>
              <a:rPr lang="el-GR" sz="24300"/>
              <a:t> </a:t>
            </a:r>
            <a:br>
              <a:rPr lang="el-GR"/>
            </a:b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2168" name="Rectangle 9216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2170" name="Picture 9216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2172" name="Straight Connector 9217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174" name="Straight Connector 9217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2176" name="Rectangle 92175">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8" name="Rectangle 92177">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163" name="Title 2"/>
          <p:cNvSpPr>
            <a:spLocks noGrp="1"/>
          </p:cNvSpPr>
          <p:nvPr>
            <p:ph type="title"/>
          </p:nvPr>
        </p:nvSpPr>
        <p:spPr>
          <a:xfrm>
            <a:off x="812205" y="804519"/>
            <a:ext cx="3241820" cy="4431360"/>
          </a:xfrm>
        </p:spPr>
        <p:txBody>
          <a:bodyPr vert="horz" lIns="91440" tIns="45720" rIns="91440" bIns="45720" rtlCol="0" anchor="ctr">
            <a:normAutofit/>
          </a:bodyPr>
          <a:lstStyle/>
          <a:p>
            <a:r>
              <a:rPr lang="en-US" b="0" i="0" kern="1200" cap="all" dirty="0" err="1">
                <a:solidFill>
                  <a:schemeClr val="tx1"/>
                </a:solidFill>
                <a:effectLst/>
                <a:latin typeface="+mj-lt"/>
                <a:ea typeface="+mj-ea"/>
                <a:cs typeface="+mj-cs"/>
              </a:rPr>
              <a:t>Προσ</a:t>
            </a:r>
            <a:r>
              <a:rPr lang="en-US" b="0" i="0" kern="1200" cap="all" dirty="0">
                <a:solidFill>
                  <a:schemeClr val="tx1"/>
                </a:solidFill>
                <a:effectLst/>
                <a:latin typeface="+mj-lt"/>
                <a:ea typeface="+mj-ea"/>
                <a:cs typeface="+mj-cs"/>
              </a:rPr>
              <a:t>αρμογ</a:t>
            </a:r>
            <a:r>
              <a:rPr lang="el-GR" b="0" i="0" kern="1200" cap="all" dirty="0">
                <a:solidFill>
                  <a:schemeClr val="tx1"/>
                </a:solidFill>
                <a:effectLst/>
                <a:latin typeface="+mj-lt"/>
                <a:ea typeface="+mj-ea"/>
                <a:cs typeface="+mj-cs"/>
              </a:rPr>
              <a:t>Η</a:t>
            </a:r>
            <a:r>
              <a:rPr lang="en-US" b="0" i="0" kern="1200" cap="all" dirty="0">
                <a:solidFill>
                  <a:schemeClr val="tx1"/>
                </a:solidFill>
                <a:effectLst/>
                <a:latin typeface="+mj-lt"/>
                <a:ea typeface="+mj-ea"/>
                <a:cs typeface="+mj-cs"/>
              </a:rPr>
              <a:t> </a:t>
            </a:r>
            <a:r>
              <a:rPr lang="en-US" b="0" i="0" kern="1200" cap="all" dirty="0" err="1">
                <a:solidFill>
                  <a:schemeClr val="tx1"/>
                </a:solidFill>
                <a:effectLst/>
                <a:latin typeface="+mj-lt"/>
                <a:ea typeface="+mj-ea"/>
                <a:cs typeface="+mj-cs"/>
              </a:rPr>
              <a:t>στους</a:t>
            </a:r>
            <a:r>
              <a:rPr lang="en-US" b="0" i="0" kern="1200" cap="all" dirty="0">
                <a:solidFill>
                  <a:schemeClr val="tx1"/>
                </a:solidFill>
                <a:effectLst/>
                <a:latin typeface="+mj-lt"/>
                <a:ea typeface="+mj-ea"/>
                <a:cs typeface="+mj-cs"/>
              </a:rPr>
              <a:t> </a:t>
            </a:r>
            <a:r>
              <a:rPr lang="en-US" b="0" i="0" kern="1200" cap="all" dirty="0" err="1">
                <a:solidFill>
                  <a:schemeClr val="tx1"/>
                </a:solidFill>
                <a:effectLst/>
                <a:latin typeface="+mj-lt"/>
                <a:ea typeface="+mj-ea"/>
                <a:cs typeface="+mj-cs"/>
              </a:rPr>
              <a:t>Πιγκου</a:t>
            </a:r>
            <a:r>
              <a:rPr lang="el-GR" b="0" i="0" kern="1200" cap="all" dirty="0">
                <a:solidFill>
                  <a:schemeClr val="tx1"/>
                </a:solidFill>
                <a:effectLst/>
                <a:latin typeface="+mj-lt"/>
                <a:ea typeface="+mj-ea"/>
                <a:cs typeface="+mj-cs"/>
              </a:rPr>
              <a:t>Ι</a:t>
            </a:r>
            <a:r>
              <a:rPr lang="en-US" b="0" i="0" kern="1200" cap="all" dirty="0" err="1">
                <a:solidFill>
                  <a:schemeClr val="tx1"/>
                </a:solidFill>
                <a:effectLst/>
                <a:latin typeface="+mj-lt"/>
                <a:ea typeface="+mj-ea"/>
                <a:cs typeface="+mj-cs"/>
              </a:rPr>
              <a:t>νους</a:t>
            </a:r>
            <a:r>
              <a:rPr lang="en-US" b="0" i="0" kern="1200" cap="all" dirty="0">
                <a:solidFill>
                  <a:schemeClr val="tx1"/>
                </a:solidFill>
                <a:effectLst/>
                <a:latin typeface="+mj-lt"/>
                <a:ea typeface="+mj-ea"/>
                <a:cs typeface="+mj-cs"/>
              </a:rPr>
              <a:t> </a:t>
            </a:r>
            <a:r>
              <a:rPr lang="en-US" b="0" i="0" kern="1200" cap="all" dirty="0" err="1">
                <a:solidFill>
                  <a:schemeClr val="tx1"/>
                </a:solidFill>
                <a:effectLst/>
                <a:latin typeface="+mj-lt"/>
                <a:ea typeface="+mj-ea"/>
                <a:cs typeface="+mj-cs"/>
              </a:rPr>
              <a:t>γι</a:t>
            </a:r>
            <a:r>
              <a:rPr lang="en-US" b="0" i="0" kern="1200" cap="all" dirty="0">
                <a:solidFill>
                  <a:schemeClr val="tx1"/>
                </a:solidFill>
                <a:effectLst/>
                <a:latin typeface="+mj-lt"/>
                <a:ea typeface="+mj-ea"/>
                <a:cs typeface="+mj-cs"/>
              </a:rPr>
              <a:t>α διαβ</a:t>
            </a:r>
            <a:r>
              <a:rPr lang="el-GR" b="0" i="0" kern="1200" cap="all" dirty="0">
                <a:solidFill>
                  <a:schemeClr val="tx1"/>
                </a:solidFill>
                <a:effectLst/>
                <a:latin typeface="+mj-lt"/>
                <a:ea typeface="+mj-ea"/>
                <a:cs typeface="+mj-cs"/>
              </a:rPr>
              <a:t>Ι</a:t>
            </a:r>
            <a:r>
              <a:rPr lang="en-US" b="0" i="0" kern="1200" cap="all" dirty="0" err="1">
                <a:solidFill>
                  <a:schemeClr val="tx1"/>
                </a:solidFill>
                <a:effectLst/>
                <a:latin typeface="+mj-lt"/>
                <a:ea typeface="+mj-ea"/>
                <a:cs typeface="+mj-cs"/>
              </a:rPr>
              <a:t>ωση</a:t>
            </a:r>
            <a:r>
              <a:rPr lang="en-US" b="0" i="0" kern="1200" cap="all" dirty="0">
                <a:solidFill>
                  <a:schemeClr val="tx1"/>
                </a:solidFill>
                <a:effectLst/>
                <a:latin typeface="+mj-lt"/>
                <a:ea typeface="+mj-ea"/>
                <a:cs typeface="+mj-cs"/>
              </a:rPr>
              <a:t> </a:t>
            </a:r>
            <a:r>
              <a:rPr lang="en-US" b="0" i="0" kern="1200" cap="all" dirty="0" err="1">
                <a:solidFill>
                  <a:schemeClr val="tx1"/>
                </a:solidFill>
                <a:effectLst/>
                <a:latin typeface="+mj-lt"/>
                <a:ea typeface="+mj-ea"/>
                <a:cs typeface="+mj-cs"/>
              </a:rPr>
              <a:t>σε</a:t>
            </a:r>
            <a:r>
              <a:rPr lang="en-US" b="0" i="0" kern="1200" cap="all" dirty="0">
                <a:solidFill>
                  <a:schemeClr val="tx1"/>
                </a:solidFill>
                <a:effectLst/>
                <a:latin typeface="+mj-lt"/>
                <a:ea typeface="+mj-ea"/>
                <a:cs typeface="+mj-cs"/>
              </a:rPr>
              <a:t> παρ</a:t>
            </a:r>
            <a:r>
              <a:rPr lang="el-GR" b="0" i="0" kern="1200" cap="all" dirty="0">
                <a:solidFill>
                  <a:schemeClr val="tx1"/>
                </a:solidFill>
                <a:effectLst/>
                <a:latin typeface="+mj-lt"/>
                <a:ea typeface="+mj-ea"/>
                <a:cs typeface="+mj-cs"/>
              </a:rPr>
              <a:t>Α</a:t>
            </a:r>
            <a:r>
              <a:rPr lang="en-US" b="0" i="0" kern="1200" cap="all" dirty="0" err="1">
                <a:solidFill>
                  <a:schemeClr val="tx1"/>
                </a:solidFill>
                <a:effectLst/>
                <a:latin typeface="+mj-lt"/>
                <a:ea typeface="+mj-ea"/>
                <a:cs typeface="+mj-cs"/>
              </a:rPr>
              <a:t>κτιες</a:t>
            </a:r>
            <a:r>
              <a:rPr lang="en-US" b="0" i="0" kern="1200" cap="all" dirty="0">
                <a:solidFill>
                  <a:schemeClr val="tx1"/>
                </a:solidFill>
                <a:effectLst/>
                <a:latin typeface="+mj-lt"/>
                <a:ea typeface="+mj-ea"/>
                <a:cs typeface="+mj-cs"/>
              </a:rPr>
              <a:t> π</a:t>
            </a:r>
            <a:r>
              <a:rPr lang="en-US" b="0" i="0" kern="1200" cap="all" dirty="0" err="1">
                <a:solidFill>
                  <a:schemeClr val="tx1"/>
                </a:solidFill>
                <a:effectLst/>
                <a:latin typeface="+mj-lt"/>
                <a:ea typeface="+mj-ea"/>
                <a:cs typeface="+mj-cs"/>
              </a:rPr>
              <a:t>εριοχ</a:t>
            </a:r>
            <a:r>
              <a:rPr lang="el-GR" b="0" i="0" kern="1200" cap="all" dirty="0">
                <a:solidFill>
                  <a:schemeClr val="tx1"/>
                </a:solidFill>
                <a:effectLst/>
                <a:latin typeface="+mj-lt"/>
                <a:ea typeface="+mj-ea"/>
                <a:cs typeface="+mj-cs"/>
              </a:rPr>
              <a:t>Ε</a:t>
            </a:r>
            <a:r>
              <a:rPr lang="en-US" b="0" i="0" kern="1200" cap="all" dirty="0">
                <a:solidFill>
                  <a:schemeClr val="tx1"/>
                </a:solidFill>
                <a:effectLst/>
                <a:latin typeface="+mj-lt"/>
                <a:ea typeface="+mj-ea"/>
                <a:cs typeface="+mj-cs"/>
              </a:rPr>
              <a:t>ς </a:t>
            </a:r>
            <a:r>
              <a:rPr lang="en-US" b="0" i="0" kern="1200" cap="all" dirty="0" err="1">
                <a:solidFill>
                  <a:schemeClr val="tx1"/>
                </a:solidFill>
                <a:effectLst/>
                <a:latin typeface="+mj-lt"/>
                <a:ea typeface="+mj-ea"/>
                <a:cs typeface="+mj-cs"/>
              </a:rPr>
              <a:t>των</a:t>
            </a:r>
            <a:r>
              <a:rPr lang="en-US" b="0" i="0" kern="1200" cap="all" dirty="0">
                <a:solidFill>
                  <a:schemeClr val="tx1"/>
                </a:solidFill>
                <a:effectLst/>
                <a:latin typeface="+mj-lt"/>
                <a:ea typeface="+mj-ea"/>
                <a:cs typeface="+mj-cs"/>
              </a:rPr>
              <a:t> π</a:t>
            </a:r>
            <a:r>
              <a:rPr lang="el-GR" b="0" i="0" kern="1200" cap="all" dirty="0">
                <a:solidFill>
                  <a:schemeClr val="tx1"/>
                </a:solidFill>
                <a:effectLst/>
                <a:latin typeface="+mj-lt"/>
                <a:ea typeface="+mj-ea"/>
                <a:cs typeface="+mj-cs"/>
              </a:rPr>
              <a:t>Ο</a:t>
            </a:r>
            <a:r>
              <a:rPr lang="en-US" b="0" i="0" kern="1200" cap="all" dirty="0" err="1">
                <a:solidFill>
                  <a:schemeClr val="tx1"/>
                </a:solidFill>
                <a:effectLst/>
                <a:latin typeface="+mj-lt"/>
                <a:ea typeface="+mj-ea"/>
                <a:cs typeface="+mj-cs"/>
              </a:rPr>
              <a:t>λων</a:t>
            </a:r>
            <a:endParaRPr lang="en-US" b="0" i="0" kern="1200" cap="all" dirty="0">
              <a:solidFill>
                <a:schemeClr val="tx1"/>
              </a:solidFill>
              <a:effectLst/>
              <a:latin typeface="+mj-lt"/>
              <a:ea typeface="+mj-ea"/>
              <a:cs typeface="+mj-cs"/>
            </a:endParaRPr>
          </a:p>
        </p:txBody>
      </p:sp>
      <p:cxnSp>
        <p:nvCxnSpPr>
          <p:cNvPr id="92180" name="Straight Connector 92179">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418" name="Rectangle 1"/>
          <p:cNvSpPr>
            <a:spLocks noChangeArrowheads="1"/>
          </p:cNvSpPr>
          <p:nvPr/>
        </p:nvSpPr>
        <p:spPr bwMode="auto">
          <a:xfrm>
            <a:off x="4637863" y="804520"/>
            <a:ext cx="6102559" cy="4431359"/>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defRPr/>
            </a:pPr>
            <a:endParaRPr lang="en-US"/>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Λίπος κάτω από το δέρμα.</a:t>
            </a:r>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Πούπουλα που αλληλοκαλύπτονται  -Αδένες που εκκρίνουν ειδικό λάδι για περαιτέρω μόνωση.</a:t>
            </a:r>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Χρωματισμός  Λευκού και Μαύρου για να είναι αόρατοι από αρπακτικά, από κάτω και από πάνω.</a:t>
            </a:r>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Έλλειψη όσφρισης και περιορισμένη γεύση (κοινό χαρακτηριστικό των πτηνών). Εξηγείστε. </a:t>
            </a:r>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Με μάλλον κοντινή όραση που είναι καλύτερη κάτω από το νερό.</a:t>
            </a:r>
          </a:p>
          <a:p>
            <a:pPr marL="342900" indent="-228600" defTabSz="914400">
              <a:lnSpc>
                <a:spcPct val="120000"/>
              </a:lnSpc>
              <a:spcAft>
                <a:spcPts val="600"/>
              </a:spcAft>
              <a:buClr>
                <a:schemeClr val="accent1"/>
              </a:buClr>
              <a:buSzPct val="100000"/>
              <a:buFont typeface="Arial" panose="020B0604020202020204" pitchFamily="34" charset="0"/>
              <a:buChar char="•"/>
              <a:defRPr/>
            </a:pPr>
            <a:r>
              <a:rPr lang="en-US"/>
              <a:t>Ανταρκτική: 24 Εκατομ.</a:t>
            </a:r>
          </a:p>
          <a:p>
            <a:pPr marL="342900" indent="-228600" defTabSz="914400">
              <a:lnSpc>
                <a:spcPct val="120000"/>
              </a:lnSpc>
              <a:spcAft>
                <a:spcPts val="600"/>
              </a:spcAft>
              <a:buClr>
                <a:schemeClr val="accent1"/>
              </a:buClr>
              <a:buSzPct val="100000"/>
              <a:buFont typeface="Arial" panose="020B0604020202020204" pitchFamily="34" charset="0"/>
              <a:buChar char="•"/>
              <a:defRPr/>
            </a:pPr>
            <a:endParaRPr lang="en-US"/>
          </a:p>
        </p:txBody>
      </p:sp>
      <p:pic>
        <p:nvPicPr>
          <p:cNvPr id="92182" name="Picture 92181">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92" name="Rectangle 9319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3194" name="Picture 9319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3196" name="Straight Connector 9319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3198" name="Straight Connector 9319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3200" name="Rectangle 9319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8" name="Picture 93187">
            <a:extLst>
              <a:ext uri="{FF2B5EF4-FFF2-40B4-BE49-F238E27FC236}">
                <a16:creationId xmlns:a16="http://schemas.microsoft.com/office/drawing/2014/main" id="{6BF78B8B-9021-853C-D435-966DAE94EF44}"/>
              </a:ext>
            </a:extLst>
          </p:cNvPr>
          <p:cNvPicPr>
            <a:picLocks noChangeAspect="1"/>
          </p:cNvPicPr>
          <p:nvPr/>
        </p:nvPicPr>
        <p:blipFill rotWithShape="1">
          <a:blip r:embed="rId4">
            <a:alphaModFix amt="50000"/>
            <a:grayscl/>
          </a:blip>
          <a:srcRect t="9998" r="-1" b="-1"/>
          <a:stretch/>
        </p:blipFill>
        <p:spPr>
          <a:xfrm>
            <a:off x="305" y="10"/>
            <a:ext cx="12191695" cy="6857990"/>
          </a:xfrm>
          <a:prstGeom prst="rect">
            <a:avLst/>
          </a:prstGeom>
        </p:spPr>
      </p:pic>
      <p:sp>
        <p:nvSpPr>
          <p:cNvPr id="9320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320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3206" name="Rectangle 9320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Τίτλος 1">
            <a:extLst>
              <a:ext uri="{FF2B5EF4-FFF2-40B4-BE49-F238E27FC236}">
                <a16:creationId xmlns:a16="http://schemas.microsoft.com/office/drawing/2014/main" id="{FF98AF55-C3C7-94DB-03EF-94A6BFC5B9A9}"/>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l-GR" dirty="0"/>
              <a:t>Α</a:t>
            </a:r>
            <a:r>
              <a:rPr lang="en-US" dirty="0" err="1"/>
              <a:t>λλοι</a:t>
            </a:r>
            <a:r>
              <a:rPr lang="en-US" dirty="0"/>
              <a:t> παρ</a:t>
            </a:r>
            <a:r>
              <a:rPr lang="el-GR" dirty="0"/>
              <a:t>Α</a:t>
            </a:r>
            <a:r>
              <a:rPr lang="en-US" dirty="0" err="1"/>
              <a:t>γοντες</a:t>
            </a:r>
            <a:r>
              <a:rPr lang="en-US" dirty="0"/>
              <a:t> π</a:t>
            </a:r>
            <a:r>
              <a:rPr lang="en-US" dirty="0" err="1"/>
              <a:t>ου</a:t>
            </a:r>
            <a:r>
              <a:rPr lang="en-US" dirty="0"/>
              <a:t> β</a:t>
            </a:r>
            <a:r>
              <a:rPr lang="en-US" dirty="0" err="1"/>
              <a:t>οηθούν</a:t>
            </a:r>
            <a:r>
              <a:rPr lang="en-US" dirty="0"/>
              <a:t> </a:t>
            </a:r>
            <a:r>
              <a:rPr lang="en-US" dirty="0" err="1"/>
              <a:t>τη</a:t>
            </a:r>
            <a:r>
              <a:rPr lang="en-US" dirty="0"/>
              <a:t> </a:t>
            </a:r>
            <a:r>
              <a:rPr lang="en-US" dirty="0" err="1"/>
              <a:t>δι</a:t>
            </a:r>
            <a:r>
              <a:rPr lang="en-US" dirty="0"/>
              <a:t>αδικασ</a:t>
            </a:r>
            <a:r>
              <a:rPr lang="el-GR" dirty="0"/>
              <a:t>Ι</a:t>
            </a:r>
            <a:r>
              <a:rPr lang="en-US" dirty="0"/>
              <a:t>α: Η π</a:t>
            </a:r>
            <a:r>
              <a:rPr lang="en-US" dirty="0" err="1"/>
              <a:t>ερ</a:t>
            </a:r>
            <a:r>
              <a:rPr lang="el-GR" dirty="0"/>
              <a:t>Ι</a:t>
            </a:r>
            <a:r>
              <a:rPr lang="en-US" dirty="0"/>
              <a:t>π</a:t>
            </a:r>
            <a:r>
              <a:rPr lang="en-US" dirty="0" err="1"/>
              <a:t>τωση</a:t>
            </a:r>
            <a:r>
              <a:rPr lang="en-US" dirty="0"/>
              <a:t> </a:t>
            </a:r>
            <a:r>
              <a:rPr lang="en-US" dirty="0" err="1"/>
              <a:t>της</a:t>
            </a:r>
            <a:r>
              <a:rPr lang="en-US" dirty="0"/>
              <a:t> </a:t>
            </a:r>
            <a:r>
              <a:rPr lang="en-US" dirty="0" err="1"/>
              <a:t>Γεωγρ</a:t>
            </a:r>
            <a:r>
              <a:rPr lang="en-US" dirty="0"/>
              <a:t>αφικ</a:t>
            </a:r>
            <a:r>
              <a:rPr lang="el-GR" dirty="0"/>
              <a:t>Η</a:t>
            </a:r>
            <a:r>
              <a:rPr lang="en-US" dirty="0"/>
              <a:t>ς απ</a:t>
            </a:r>
            <a:r>
              <a:rPr lang="en-US" dirty="0" err="1"/>
              <a:t>ομ</a:t>
            </a:r>
            <a:r>
              <a:rPr lang="el-GR" dirty="0"/>
              <a:t>Ο</a:t>
            </a:r>
            <a:r>
              <a:rPr lang="en-US" dirty="0" err="1"/>
              <a:t>νωσης</a:t>
            </a:r>
            <a:endParaRPr lang="en-US" dirty="0"/>
          </a:p>
        </p:txBody>
      </p:sp>
      <p:cxnSp>
        <p:nvCxnSpPr>
          <p:cNvPr id="93208" name="Straight Connector 9320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93186" name="Rectangle 4"/>
          <p:cNvSpPr>
            <a:spLocks noChangeArrowheads="1"/>
          </p:cNvSpPr>
          <p:nvPr/>
        </p:nvSpPr>
        <p:spPr bwMode="auto">
          <a:xfrm>
            <a:off x="4976636" y="1193800"/>
            <a:ext cx="6085091" cy="469900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tabLst>
                <a:tab pos="269875" algn="l"/>
              </a:tabLst>
            </a:pPr>
            <a:r>
              <a:rPr lang="en-US"/>
              <a:t>ΠΑΡΑΔΕΙΓΜΑ: 7 εκατομμύρια χρόνια πριν, ο ποταμός Κολοράντο άρχισε να σχηματίζει το Grand Canyon σε μια περιοχή που κατοικούσε ένα είδος σκιούρων. Σήμερα, οι σκίουροι Kaibab κατοικούν στο βόρειο χείλος του φαραγγιού, ενώ οι στενοί συγγενείς τους, σκίουροι Aberts κατοικούν στο νότιο χείλος. Το πιθανότερο είναι ότι τα δύο είδη προέκυψαν από τη γεωγραφική απομόνωση, καθώς το φαράγγι γινόταν ένας απροσπέλαστος φραγμός και τα δύο είδη σκιούρων απομακρύνονταν βαθμιαία το ένα από το άλλο. </a:t>
            </a:r>
          </a:p>
        </p:txBody>
      </p:sp>
      <p:sp>
        <p:nvSpPr>
          <p:cNvPr id="9321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E:\My Doc2\Kathanas\images\ASM_1523_IMG0077.jpg"/>
          <p:cNvPicPr>
            <a:picLocks noChangeAspect="1" noChangeArrowheads="1"/>
          </p:cNvPicPr>
          <p:nvPr/>
        </p:nvPicPr>
        <p:blipFill>
          <a:blip r:embed="rId3" cstate="print"/>
          <a:srcRect/>
          <a:stretch>
            <a:fillRect/>
          </a:stretch>
        </p:blipFill>
        <p:spPr bwMode="auto">
          <a:xfrm>
            <a:off x="2286000" y="889000"/>
            <a:ext cx="7620000" cy="508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E:\My Doc2\Kathanas\images\ASM_4184_IMG0100.jpg"/>
          <p:cNvPicPr>
            <a:picLocks noChangeAspect="1" noChangeArrowheads="1"/>
          </p:cNvPicPr>
          <p:nvPr/>
        </p:nvPicPr>
        <p:blipFill>
          <a:blip r:embed="rId3" cstate="print"/>
          <a:srcRect/>
          <a:stretch>
            <a:fillRect/>
          </a:stretch>
        </p:blipFill>
        <p:spPr bwMode="auto">
          <a:xfrm>
            <a:off x="2286000" y="889000"/>
            <a:ext cx="7620000" cy="508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1060536" y="1457933"/>
            <a:ext cx="10515599" cy="5262979"/>
          </a:xfrm>
          <a:prstGeom prst="rect">
            <a:avLst/>
          </a:prstGeom>
          <a:noFill/>
          <a:ln w="9525">
            <a:noFill/>
            <a:miter lim="800000"/>
            <a:headEnd/>
            <a:tailEnd/>
          </a:ln>
        </p:spPr>
        <p:txBody>
          <a:bodyPr wrap="square" anchor="ctr">
            <a:spAutoFit/>
          </a:bodyPr>
          <a:lstStyle/>
          <a:p>
            <a:pPr indent="457200" algn="just"/>
            <a:r>
              <a:rPr lang="el-GR" sz="2800" b="1" dirty="0">
                <a:latin typeface="Times New Roman" pitchFamily="18" charset="0"/>
                <a:cs typeface="Times New Roman" pitchFamily="18" charset="0"/>
              </a:rPr>
              <a:t>Μετανάστευση</a:t>
            </a:r>
            <a:endParaRPr lang="el-GR" sz="2400" dirty="0"/>
          </a:p>
          <a:p>
            <a:pPr indent="457200" algn="just" eaLnBrk="0" hangingPunct="0"/>
            <a:r>
              <a:rPr lang="el-GR" sz="2800" dirty="0">
                <a:latin typeface="Times New Roman" pitchFamily="18" charset="0"/>
                <a:cs typeface="Times New Roman" pitchFamily="18" charset="0"/>
              </a:rPr>
              <a:t>Η μετανάστευση είναι συνηθισμένο φαινόμενο: Η γύρη μπορεί να παρασυρθεί από τον άνεμο σε απίστευτα μεγάλες αποστάσεις, οι μέδουσες μεταφέρονται από τα θαλάσσια ρεύματα σε άλλες περιοχές και εκεί απελευθερώνουν τους γαμέτες τους, μια νεαρή </a:t>
            </a:r>
            <a:r>
              <a:rPr lang="el-GR" sz="2800" dirty="0" err="1">
                <a:latin typeface="Times New Roman" pitchFamily="18" charset="0"/>
                <a:cs typeface="Times New Roman" pitchFamily="18" charset="0"/>
              </a:rPr>
              <a:t>άλκη</a:t>
            </a:r>
            <a:r>
              <a:rPr lang="el-GR" sz="2800" dirty="0">
                <a:latin typeface="Times New Roman" pitchFamily="18" charset="0"/>
                <a:cs typeface="Times New Roman" pitchFamily="18" charset="0"/>
              </a:rPr>
              <a:t> κατακτά ένα νέο ζωτικό χώρο, η μετακίνηση μεγάλων ή μικρότερων ανθρώπινων ομάδων έγινε πολλές φορές και για ποικίλους λόγους στην ανθρώπινη ιστορία. Τα παραπάνω είναι μόνο λίγα παραδείγματα που δείχνουν τον τρόπο με τον οποίο νέα κληρονομικά χαρακτηριστικά μπορούν να εισαχθούν στους πληθυσμούς υποδοχής και να απομακρυνθούν από τους πληθυσμούς προέλευσης και ν' αλλάξουν τη γενετική τους σύσταση. </a:t>
            </a:r>
            <a:endParaRPr lang="el-GR" sz="4000" dirty="0"/>
          </a:p>
        </p:txBody>
      </p:sp>
      <p:sp>
        <p:nvSpPr>
          <p:cNvPr id="2" name="Τίτλος 1">
            <a:extLst>
              <a:ext uri="{FF2B5EF4-FFF2-40B4-BE49-F238E27FC236}">
                <a16:creationId xmlns:a16="http://schemas.microsoft.com/office/drawing/2014/main" id="{79415A3D-DB88-53DE-FD12-5B51BA1FC243}"/>
              </a:ext>
            </a:extLst>
          </p:cNvPr>
          <p:cNvSpPr>
            <a:spLocks noGrp="1"/>
          </p:cNvSpPr>
          <p:nvPr>
            <p:ph type="title"/>
          </p:nvPr>
        </p:nvSpPr>
        <p:spPr>
          <a:xfrm>
            <a:off x="838200" y="0"/>
            <a:ext cx="10515600" cy="1325563"/>
          </a:xfrm>
        </p:spPr>
        <p:txBody>
          <a:bodyPr>
            <a:normAutofit/>
          </a:bodyPr>
          <a:lstStyle/>
          <a:p>
            <a:r>
              <a:rPr lang="el-GR" sz="2400" dirty="0"/>
              <a:t>Άλλοι παράγοντες που βοηθούν τη διαδικασία: Η περίπτωση της Μετανάστευσης-Φαινόμενο Ιδρυτή</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238250" y="0"/>
            <a:ext cx="9715500" cy="857250"/>
          </a:xfrm>
        </p:spPr>
        <p:txBody>
          <a:bodyPr>
            <a:normAutofit fontScale="90000"/>
          </a:bodyPr>
          <a:lstStyle/>
          <a:p>
            <a:r>
              <a:rPr lang="el-GR" dirty="0">
                <a:solidFill>
                  <a:schemeClr val="tx1"/>
                </a:solidFill>
                <a:latin typeface="Times New Roman" pitchFamily="18" charset="0"/>
                <a:cs typeface="Times New Roman" pitchFamily="18" charset="0"/>
              </a:rPr>
              <a:t>Τα μέλη ενός πληθυσμού που επιβιώνουν από μια φυσική καταστροφή σπάνια διατηρούν το σύνολο της γενετικής ποικιλομορφίας</a:t>
            </a:r>
            <a:r>
              <a:rPr lang="en-US" dirty="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Γενετική κλίση:</a:t>
            </a:r>
            <a:br>
              <a:rPr lang="el-GR" sz="2800" dirty="0">
                <a:cs typeface="Arial" pitchFamily="34" charset="0"/>
              </a:rPr>
            </a:br>
            <a:endParaRPr lang="el-GR" sz="2800" dirty="0"/>
          </a:p>
        </p:txBody>
      </p:sp>
      <p:sp>
        <p:nvSpPr>
          <p:cNvPr id="1013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l-GR"/>
          </a:p>
        </p:txBody>
      </p:sp>
      <p:pic>
        <p:nvPicPr>
          <p:cNvPr id="101380" name="Picture 1"/>
          <p:cNvPicPr>
            <a:picLocks noChangeAspect="1" noChangeArrowheads="1"/>
          </p:cNvPicPr>
          <p:nvPr/>
        </p:nvPicPr>
        <p:blipFill>
          <a:blip r:embed="rId3" cstate="print"/>
          <a:srcRect/>
          <a:stretch>
            <a:fillRect/>
          </a:stretch>
        </p:blipFill>
        <p:spPr bwMode="auto">
          <a:xfrm>
            <a:off x="3710772" y="1560273"/>
            <a:ext cx="4205677" cy="5867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176</TotalTime>
  <Words>2175</Words>
  <Application>Microsoft Office PowerPoint</Application>
  <PresentationFormat>Widescreen</PresentationFormat>
  <Paragraphs>140</Paragraphs>
  <Slides>27</Slides>
  <Notes>25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Times New Roman</vt:lpstr>
      <vt:lpstr>Gallery</vt:lpstr>
      <vt:lpstr>ΜΑΘΗΜΑ #3Α</vt:lpstr>
      <vt:lpstr>Ας μιλήσουμε για πιγκουϊνους....</vt:lpstr>
      <vt:lpstr>PowerPoint Presentation</vt:lpstr>
      <vt:lpstr>ΠροσαρμογΗ στους ΠιγκουΙνους για διαβΙωση σε παρΑκτιες περιοχΕς των πΟλων</vt:lpstr>
      <vt:lpstr>Αλλοι παρΑγοντες που βοηθούν τη διαδικασΙα: Η περΙπτωση της ΓεωγραφικΗς απομΟνωσης</vt:lpstr>
      <vt:lpstr>PowerPoint Presentation</vt:lpstr>
      <vt:lpstr>PowerPoint Presentation</vt:lpstr>
      <vt:lpstr>Άλλοι παράγοντες που βοηθούν τη διαδικασία: Η περίπτωση της Μετανάστευσης-Φαινόμενο Ιδρυτή</vt:lpstr>
      <vt:lpstr>Τα μέλη ενός πληθυσμού που επιβιώνουν από μια φυσική καταστροφή σπάνια διατηρούν το σύνολο της γενετικής ποικιλομορφίας : Γενετική κλίση: </vt:lpstr>
      <vt:lpstr>PowerPoint Presentation</vt:lpstr>
      <vt:lpstr>Αχονδροπλαστικός νανισμός*</vt:lpstr>
      <vt:lpstr>Αχονδροπλ. Νανισμός- Συνέχεια</vt:lpstr>
      <vt:lpstr>                  Σύνδρομο Έλις Βαν Κρέβελντ    Μια μορφή Νανισμού, συνδέεται με το Σύνδρομο Έλις Βαν Κρέβελντ, στο οποίο εκτός από το Νανισμό υπάρχει και Πολυδακτυλία, στα χέρια ή τα πόδια, ανωμαλίες στα νύχια και τα δόνται καθώς και οπή ανάμεσα στους Κόλπους της καρδιάς. Το Σύνδρομο έχει ενδιαφέρον και από την Εξελικτική σκοπιά, διότι το έχουμε συναντήσει στο Φαινόμενο Ιδρυτή και την υψηλή συχνότητα ανάμεσα στους Άμις. </vt:lpstr>
      <vt:lpstr>2/12000  με νανισμό στον αρχικό πληθυσμό που μετανάστευσε και απομονώθηκε</vt:lpstr>
      <vt:lpstr>Amish: Ένας απομονωμένος πληθυσμός που προήλθε από μετανάστευση</vt:lpstr>
      <vt:lpstr>PowerPoint Presentation</vt:lpstr>
      <vt:lpstr>PowerPoint Presentation</vt:lpstr>
      <vt:lpstr>Άλλες ενδείξεις</vt:lpstr>
      <vt:lpstr>PowerPoint Presentation</vt:lpstr>
      <vt:lpstr>Εικόνα : Βαθμός ομοιότητας μιας πρωτεΐνης σε διαφορετικά είδη οργανισμών.</vt:lpstr>
      <vt:lpstr>PowerPoint Presentation</vt:lpstr>
      <vt:lpstr>Μερικές διαφορετικές απόψεις: «Δημιουργισμός»</vt:lpstr>
      <vt:lpstr>Περιπτώσεις, όπου διάφορες ομάδες φανταμενταλιστών Χριστιανών ή Μουσουλμάνων,  κατάφεραν να επιβάλουν τη διδασκαλία του Δημιουργισμού σε ίση βάση με τον Δαρβινισμό, ή σε άλλες περιπτώσεις κατάφεραν να επιβληθεί με νόμο η απαγόρευση της Θεωρίας του Δαρβίνου.  </vt:lpstr>
      <vt:lpstr>Η «δίκη του Δαρβίνου» ή αλλιώς «δίκη των πιθήκων». </vt:lpstr>
      <vt:lpstr>Ο Darrow αγορεύει στη διάρκεια της Δίκης</vt:lpstr>
      <vt:lpstr>Η περίπτωση της Πολιτείας του Κάνσας στις ΗΠΑ</vt:lpstr>
      <vt:lpstr>Για τον Μουσουλμανικό Φονταμενταλισμό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#3Α</dc:title>
  <dc:creator>Kyriacos Athanasiou</dc:creator>
  <cp:lastModifiedBy>Turbo-X</cp:lastModifiedBy>
  <cp:revision>7</cp:revision>
  <dcterms:created xsi:type="dcterms:W3CDTF">2022-10-31T17:08:14Z</dcterms:created>
  <dcterms:modified xsi:type="dcterms:W3CDTF">2023-10-18T08:45:05Z</dcterms:modified>
</cp:coreProperties>
</file>