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3" r:id="rId3"/>
    <p:sldId id="434" r:id="rId4"/>
    <p:sldId id="257" r:id="rId5"/>
    <p:sldId id="258" r:id="rId6"/>
    <p:sldId id="259" r:id="rId7"/>
    <p:sldId id="260" r:id="rId8"/>
    <p:sldId id="261" r:id="rId9"/>
    <p:sldId id="262" r:id="rId10"/>
    <p:sldId id="263" r:id="rId11"/>
    <p:sldId id="264" r:id="rId12"/>
    <p:sldId id="265" r:id="rId13"/>
    <p:sldId id="266" r:id="rId14"/>
    <p:sldId id="268" r:id="rId15"/>
    <p:sldId id="269" r:id="rId16"/>
    <p:sldId id="458" r:id="rId17"/>
    <p:sldId id="435" r:id="rId18"/>
    <p:sldId id="436" r:id="rId19"/>
    <p:sldId id="437" r:id="rId20"/>
    <p:sldId id="480" r:id="rId21"/>
    <p:sldId id="460" r:id="rId22"/>
    <p:sldId id="461" r:id="rId23"/>
    <p:sldId id="462" r:id="rId24"/>
    <p:sldId id="467" r:id="rId25"/>
    <p:sldId id="464" r:id="rId26"/>
    <p:sldId id="470" r:id="rId27"/>
    <p:sldId id="465" r:id="rId28"/>
    <p:sldId id="471" r:id="rId29"/>
    <p:sldId id="475" r:id="rId30"/>
    <p:sldId id="278" r:id="rId31"/>
    <p:sldId id="509" r:id="rId32"/>
    <p:sldId id="505" r:id="rId33"/>
    <p:sldId id="506" r:id="rId34"/>
    <p:sldId id="507" r:id="rId35"/>
    <p:sldId id="508" r:id="rId36"/>
    <p:sldId id="280" r:id="rId37"/>
    <p:sldId id="281" r:id="rId38"/>
    <p:sldId id="282" r:id="rId39"/>
    <p:sldId id="514" r:id="rId40"/>
    <p:sldId id="515" r:id="rId41"/>
    <p:sldId id="516" r:id="rId42"/>
    <p:sldId id="517" r:id="rId43"/>
    <p:sldId id="518" r:id="rId44"/>
    <p:sldId id="519" r:id="rId45"/>
    <p:sldId id="520" r:id="rId46"/>
    <p:sldId id="521" r:id="rId47"/>
    <p:sldId id="522" r:id="rId48"/>
    <p:sldId id="523" r:id="rId49"/>
    <p:sldId id="283" r:id="rId50"/>
    <p:sldId id="284" r:id="rId51"/>
    <p:sldId id="285" r:id="rId52"/>
    <p:sldId id="286" r:id="rId53"/>
    <p:sldId id="287" r:id="rId54"/>
    <p:sldId id="510" r:id="rId55"/>
    <p:sldId id="511" r:id="rId56"/>
    <p:sldId id="512" r:id="rId57"/>
    <p:sldId id="513" r:id="rId58"/>
    <p:sldId id="288" r:id="rId59"/>
    <p:sldId id="289" r:id="rId60"/>
    <p:sldId id="290" r:id="rId61"/>
    <p:sldId id="438" r:id="rId62"/>
    <p:sldId id="482" r:id="rId63"/>
    <p:sldId id="483" r:id="rId64"/>
    <p:sldId id="439" r:id="rId65"/>
    <p:sldId id="44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13" r:id="rId79"/>
    <p:sldId id="314" r:id="rId80"/>
    <p:sldId id="315" r:id="rId81"/>
    <p:sldId id="316" r:id="rId82"/>
    <p:sldId id="317" r:id="rId83"/>
    <p:sldId id="318" r:id="rId84"/>
    <p:sldId id="319" r:id="rId85"/>
    <p:sldId id="320" r:id="rId86"/>
    <p:sldId id="321" r:id="rId87"/>
    <p:sldId id="322" r:id="rId88"/>
    <p:sldId id="472" r:id="rId89"/>
    <p:sldId id="474" r:id="rId90"/>
    <p:sldId id="473" r:id="rId91"/>
    <p:sldId id="323" r:id="rId92"/>
    <p:sldId id="324" r:id="rId93"/>
    <p:sldId id="325" r:id="rId94"/>
    <p:sldId id="326" r:id="rId95"/>
    <p:sldId id="327" r:id="rId96"/>
    <p:sldId id="328" r:id="rId97"/>
    <p:sldId id="524" r:id="rId98"/>
    <p:sldId id="525" r:id="rId99"/>
    <p:sldId id="697" r:id="rId100"/>
    <p:sldId id="329" r:id="rId101"/>
    <p:sldId id="330" r:id="rId102"/>
    <p:sldId id="331" r:id="rId103"/>
    <p:sldId id="332" r:id="rId104"/>
    <p:sldId id="333" r:id="rId105"/>
    <p:sldId id="334" r:id="rId106"/>
    <p:sldId id="335" r:id="rId107"/>
    <p:sldId id="336" r:id="rId108"/>
    <p:sldId id="337" r:id="rId109"/>
    <p:sldId id="459" r:id="rId110"/>
    <p:sldId id="481" r:id="rId111"/>
    <p:sldId id="484" r:id="rId112"/>
    <p:sldId id="476" r:id="rId113"/>
    <p:sldId id="485" r:id="rId114"/>
    <p:sldId id="486" r:id="rId115"/>
    <p:sldId id="487" r:id="rId116"/>
    <p:sldId id="488" r:id="rId117"/>
    <p:sldId id="477" r:id="rId118"/>
    <p:sldId id="338" r:id="rId119"/>
    <p:sldId id="339" r:id="rId120"/>
    <p:sldId id="340" r:id="rId121"/>
    <p:sldId id="341" r:id="rId122"/>
    <p:sldId id="342" r:id="rId123"/>
    <p:sldId id="343" r:id="rId124"/>
    <p:sldId id="344" r:id="rId125"/>
    <p:sldId id="345" r:id="rId126"/>
    <p:sldId id="346" r:id="rId127"/>
    <p:sldId id="347" r:id="rId128"/>
    <p:sldId id="348" r:id="rId129"/>
    <p:sldId id="349" r:id="rId130"/>
    <p:sldId id="350" r:id="rId131"/>
    <p:sldId id="351" r:id="rId132"/>
    <p:sldId id="352" r:id="rId133"/>
    <p:sldId id="353" r:id="rId134"/>
    <p:sldId id="489" r:id="rId135"/>
    <p:sldId id="490" r:id="rId136"/>
    <p:sldId id="491" r:id="rId137"/>
    <p:sldId id="492" r:id="rId138"/>
    <p:sldId id="493" r:id="rId139"/>
    <p:sldId id="494" r:id="rId140"/>
    <p:sldId id="495" r:id="rId141"/>
    <p:sldId id="496" r:id="rId142"/>
    <p:sldId id="498" r:id="rId143"/>
    <p:sldId id="499" r:id="rId144"/>
    <p:sldId id="500" r:id="rId145"/>
    <p:sldId id="501" r:id="rId146"/>
    <p:sldId id="502" r:id="rId147"/>
    <p:sldId id="503" r:id="rId148"/>
    <p:sldId id="504" r:id="rId149"/>
    <p:sldId id="683" r:id="rId150"/>
    <p:sldId id="684" r:id="rId151"/>
    <p:sldId id="686" r:id="rId152"/>
    <p:sldId id="354" r:id="rId153"/>
    <p:sldId id="355" r:id="rId154"/>
    <p:sldId id="356" r:id="rId155"/>
    <p:sldId id="357" r:id="rId156"/>
    <p:sldId id="358" r:id="rId157"/>
    <p:sldId id="359" r:id="rId158"/>
    <p:sldId id="360" r:id="rId159"/>
    <p:sldId id="361" r:id="rId160"/>
    <p:sldId id="362" r:id="rId161"/>
    <p:sldId id="363" r:id="rId162"/>
    <p:sldId id="364" r:id="rId163"/>
    <p:sldId id="365" r:id="rId164"/>
    <p:sldId id="387" r:id="rId165"/>
    <p:sldId id="388" r:id="rId166"/>
    <p:sldId id="389" r:id="rId167"/>
    <p:sldId id="390" r:id="rId168"/>
    <p:sldId id="391" r:id="rId169"/>
    <p:sldId id="392" r:id="rId170"/>
    <p:sldId id="393" r:id="rId171"/>
    <p:sldId id="394" r:id="rId172"/>
    <p:sldId id="395" r:id="rId173"/>
    <p:sldId id="396" r:id="rId174"/>
    <p:sldId id="397" r:id="rId175"/>
    <p:sldId id="398" r:id="rId176"/>
    <p:sldId id="399" r:id="rId177"/>
    <p:sldId id="400" r:id="rId178"/>
    <p:sldId id="401" r:id="rId179"/>
    <p:sldId id="441" r:id="rId180"/>
    <p:sldId id="402" r:id="rId181"/>
    <p:sldId id="403" r:id="rId182"/>
    <p:sldId id="404" r:id="rId183"/>
    <p:sldId id="405" r:id="rId184"/>
    <p:sldId id="406" r:id="rId185"/>
    <p:sldId id="407" r:id="rId186"/>
    <p:sldId id="408"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09" r:id="rId204"/>
    <p:sldId id="410" r:id="rId205"/>
    <p:sldId id="411" r:id="rId206"/>
    <p:sldId id="412" r:id="rId207"/>
    <p:sldId id="413" r:id="rId208"/>
    <p:sldId id="414" r:id="rId209"/>
    <p:sldId id="415" r:id="rId210"/>
    <p:sldId id="416" r:id="rId211"/>
    <p:sldId id="417" r:id="rId212"/>
    <p:sldId id="418" r:id="rId213"/>
    <p:sldId id="419" r:id="rId214"/>
    <p:sldId id="420" r:id="rId215"/>
    <p:sldId id="421" r:id="rId216"/>
    <p:sldId id="422" r:id="rId217"/>
    <p:sldId id="423" r:id="rId218"/>
    <p:sldId id="424" r:id="rId219"/>
    <p:sldId id="425" r:id="rId220"/>
    <p:sldId id="426" r:id="rId221"/>
    <p:sldId id="427" r:id="rId222"/>
    <p:sldId id="428" r:id="rId223"/>
    <p:sldId id="429" r:id="rId224"/>
    <p:sldId id="430" r:id="rId225"/>
    <p:sldId id="431" r:id="rId226"/>
    <p:sldId id="432" r:id="rId227"/>
    <p:sldId id="479" r:id="rId228"/>
  </p:sldIdLst>
  <p:sldSz cx="9144000" cy="6858000" type="screen4x3"/>
  <p:notesSz cx="7315200" cy="96012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387"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101.vml.rels><?xml version="1.0" encoding="UTF-8" standalone="yes"?>
<Relationships xmlns="http://schemas.openxmlformats.org/package/2006/relationships"><Relationship Id="rId2" Type="http://schemas.openxmlformats.org/officeDocument/2006/relationships/image" Target="../media/image232.emf"/><Relationship Id="rId1" Type="http://schemas.openxmlformats.org/officeDocument/2006/relationships/image" Target="../media/image231.e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238.emf"/><Relationship Id="rId7" Type="http://schemas.openxmlformats.org/officeDocument/2006/relationships/image" Target="../media/image242.emf"/><Relationship Id="rId2" Type="http://schemas.openxmlformats.org/officeDocument/2006/relationships/image" Target="../media/image237.emf"/><Relationship Id="rId1" Type="http://schemas.openxmlformats.org/officeDocument/2006/relationships/image" Target="../media/image236.emf"/><Relationship Id="rId6" Type="http://schemas.openxmlformats.org/officeDocument/2006/relationships/image" Target="../media/image241.emf"/><Relationship Id="rId5" Type="http://schemas.openxmlformats.org/officeDocument/2006/relationships/image" Target="../media/image240.emf"/><Relationship Id="rId4" Type="http://schemas.openxmlformats.org/officeDocument/2006/relationships/image" Target="../media/image239.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4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4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4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4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4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48.emf"/></Relationships>
</file>

<file path=ppt/drawings/_rels/vmlDrawing109.vml.rels><?xml version="1.0" encoding="UTF-8" standalone="yes"?>
<Relationships xmlns="http://schemas.openxmlformats.org/package/2006/relationships"><Relationship Id="rId2" Type="http://schemas.openxmlformats.org/officeDocument/2006/relationships/image" Target="../media/image250.emf"/><Relationship Id="rId1" Type="http://schemas.openxmlformats.org/officeDocument/2006/relationships/image" Target="../media/image24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5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52.emf"/></Relationships>
</file>

<file path=ppt/drawings/_rels/vmlDrawing112.vml.rels><?xml version="1.0" encoding="UTF-8" standalone="yes"?>
<Relationships xmlns="http://schemas.openxmlformats.org/package/2006/relationships"><Relationship Id="rId2" Type="http://schemas.openxmlformats.org/officeDocument/2006/relationships/image" Target="../media/image254.emf"/><Relationship Id="rId1" Type="http://schemas.openxmlformats.org/officeDocument/2006/relationships/image" Target="../media/image253.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5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5" Type="http://schemas.openxmlformats.org/officeDocument/2006/relationships/image" Target="../media/image72.emf"/><Relationship Id="rId4" Type="http://schemas.openxmlformats.org/officeDocument/2006/relationships/image" Target="../media/image7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 Id="rId4" Type="http://schemas.openxmlformats.org/officeDocument/2006/relationships/image" Target="../media/image10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image" Target="../media/image10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12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emf"/><Relationship Id="rId1" Type="http://schemas.openxmlformats.org/officeDocument/2006/relationships/image" Target="../media/image136.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image" Target="../media/image139.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emf"/><Relationship Id="rId1" Type="http://schemas.openxmlformats.org/officeDocument/2006/relationships/image" Target="../media/image14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image" Target="../media/image147.emf"/><Relationship Id="rId1" Type="http://schemas.openxmlformats.org/officeDocument/2006/relationships/image" Target="../media/image14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72.emf"/><Relationship Id="rId1" Type="http://schemas.openxmlformats.org/officeDocument/2006/relationships/image" Target="../media/image17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75.emf"/><Relationship Id="rId1" Type="http://schemas.openxmlformats.org/officeDocument/2006/relationships/image" Target="../media/image17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image" Target="../media/image177.e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180.emf"/><Relationship Id="rId1" Type="http://schemas.openxmlformats.org/officeDocument/2006/relationships/image" Target="../media/image17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image" Target="../media/image18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191.emf"/><Relationship Id="rId1" Type="http://schemas.openxmlformats.org/officeDocument/2006/relationships/image" Target="../media/image190.e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193.emf"/><Relationship Id="rId1" Type="http://schemas.openxmlformats.org/officeDocument/2006/relationships/image" Target="../media/image19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198.emf"/><Relationship Id="rId1" Type="http://schemas.openxmlformats.org/officeDocument/2006/relationships/image" Target="../media/image197.e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200.emf"/><Relationship Id="rId1" Type="http://schemas.openxmlformats.org/officeDocument/2006/relationships/image" Target="../media/image19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emf"/><Relationship Id="rId1" Type="http://schemas.openxmlformats.org/officeDocument/2006/relationships/image" Target="../media/image204.emf"/><Relationship Id="rId6" Type="http://schemas.openxmlformats.org/officeDocument/2006/relationships/image" Target="../media/image209.emf"/><Relationship Id="rId5" Type="http://schemas.openxmlformats.org/officeDocument/2006/relationships/image" Target="../media/image208.emf"/><Relationship Id="rId4" Type="http://schemas.openxmlformats.org/officeDocument/2006/relationships/image" Target="../media/image20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92.vml.rels><?xml version="1.0" encoding="UTF-8" standalone="yes"?>
<Relationships xmlns="http://schemas.openxmlformats.org/package/2006/relationships"><Relationship Id="rId2" Type="http://schemas.openxmlformats.org/officeDocument/2006/relationships/image" Target="../media/image215.emf"/><Relationship Id="rId1" Type="http://schemas.openxmlformats.org/officeDocument/2006/relationships/image" Target="../media/image21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99.vml.rels><?xml version="1.0" encoding="UTF-8" standalone="yes"?>
<Relationships xmlns="http://schemas.openxmlformats.org/package/2006/relationships"><Relationship Id="rId8" Type="http://schemas.openxmlformats.org/officeDocument/2006/relationships/image" Target="../media/image229.emf"/><Relationship Id="rId3" Type="http://schemas.openxmlformats.org/officeDocument/2006/relationships/image" Target="../media/image224.emf"/><Relationship Id="rId7" Type="http://schemas.openxmlformats.org/officeDocument/2006/relationships/image" Target="../media/image228.emf"/><Relationship Id="rId2" Type="http://schemas.openxmlformats.org/officeDocument/2006/relationships/image" Target="../media/image223.emf"/><Relationship Id="rId1" Type="http://schemas.openxmlformats.org/officeDocument/2006/relationships/image" Target="../media/image222.emf"/><Relationship Id="rId6" Type="http://schemas.openxmlformats.org/officeDocument/2006/relationships/image" Target="../media/image227.emf"/><Relationship Id="rId5" Type="http://schemas.openxmlformats.org/officeDocument/2006/relationships/image" Target="../media/image226.emf"/><Relationship Id="rId4" Type="http://schemas.openxmlformats.org/officeDocument/2006/relationships/image" Target="../media/image2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1B437C79-9765-4F75-87EF-023F49D5894D}" type="slidenum">
              <a:rPr lang="el-GR" altLang="el-GR"/>
              <a:pPr>
                <a:defRPr/>
              </a:pPr>
              <a:t>‹#›</a:t>
            </a:fld>
            <a:endParaRPr lang="el-GR" altLang="el-GR"/>
          </a:p>
        </p:txBody>
      </p:sp>
    </p:spTree>
    <p:extLst>
      <p:ext uri="{BB962C8B-B14F-4D97-AF65-F5344CB8AC3E}">
        <p14:creationId xmlns:p14="http://schemas.microsoft.com/office/powerpoint/2010/main" val="237377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E198B43-3F28-4FC2-B4ED-7720AC3FB7C9}" type="slidenum">
              <a:rPr lang="el-GR" altLang="el-GR"/>
              <a:pPr>
                <a:defRPr/>
              </a:pPr>
              <a:t>‹#›</a:t>
            </a:fld>
            <a:endParaRPr lang="el-GR" altLang="el-GR"/>
          </a:p>
        </p:txBody>
      </p:sp>
    </p:spTree>
    <p:extLst>
      <p:ext uri="{BB962C8B-B14F-4D97-AF65-F5344CB8AC3E}">
        <p14:creationId xmlns:p14="http://schemas.microsoft.com/office/powerpoint/2010/main" val="245854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3D34F0AA-A47A-4F14-BB4D-7E37FDC615F5}" type="slidenum">
              <a:rPr lang="el-GR" altLang="el-GR"/>
              <a:pPr>
                <a:defRPr/>
              </a:pPr>
              <a:t>‹#›</a:t>
            </a:fld>
            <a:endParaRPr lang="el-GR" altLang="el-GR"/>
          </a:p>
        </p:txBody>
      </p:sp>
    </p:spTree>
    <p:extLst>
      <p:ext uri="{BB962C8B-B14F-4D97-AF65-F5344CB8AC3E}">
        <p14:creationId xmlns:p14="http://schemas.microsoft.com/office/powerpoint/2010/main" val="428970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Τίτλος, Κείμενο και Clip Art">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4038600" cy="45259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ClipArt 3"/>
          <p:cNvSpPr>
            <a:spLocks noGrp="1"/>
          </p:cNvSpPr>
          <p:nvPr>
            <p:ph type="clipArt" sz="half" idx="2"/>
          </p:nvPr>
        </p:nvSpPr>
        <p:spPr>
          <a:xfrm>
            <a:off x="4648200" y="1600200"/>
            <a:ext cx="4038600" cy="4525963"/>
          </a:xfrm>
        </p:spPr>
        <p:txBody>
          <a:bodyPr/>
          <a:lstStyle/>
          <a:p>
            <a:pPr lvl="0"/>
            <a:endParaRPr lang="el-GR" noProof="0"/>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40C75BA8-0DA3-4F39-A78F-2B2A238F14BC}" type="slidenum">
              <a:rPr lang="el-GR" altLang="el-GR"/>
              <a:pPr>
                <a:defRPr/>
              </a:pPr>
              <a:t>‹#›</a:t>
            </a:fld>
            <a:endParaRPr lang="el-GR" altLang="el-GR"/>
          </a:p>
        </p:txBody>
      </p:sp>
    </p:spTree>
    <p:extLst>
      <p:ext uri="{BB962C8B-B14F-4D97-AF65-F5344CB8AC3E}">
        <p14:creationId xmlns:p14="http://schemas.microsoft.com/office/powerpoint/2010/main" val="477065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4038600" cy="45259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FCD235B6-F73F-42F0-8A13-E9AAFD5E364E}" type="slidenum">
              <a:rPr lang="el-GR" altLang="el-GR"/>
              <a:pPr>
                <a:defRPr/>
              </a:pPr>
              <a:t>‹#›</a:t>
            </a:fld>
            <a:endParaRPr lang="el-GR" altLang="el-GR"/>
          </a:p>
        </p:txBody>
      </p:sp>
    </p:spTree>
    <p:extLst>
      <p:ext uri="{BB962C8B-B14F-4D97-AF65-F5344CB8AC3E}">
        <p14:creationId xmlns:p14="http://schemas.microsoft.com/office/powerpoint/2010/main" val="14514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CDDA7874-4F2A-404F-8260-CEBE3D53792E}" type="slidenum">
              <a:rPr lang="el-GR" altLang="el-GR"/>
              <a:pPr>
                <a:defRPr/>
              </a:pPr>
              <a:t>‹#›</a:t>
            </a:fld>
            <a:endParaRPr lang="el-GR" altLang="el-GR"/>
          </a:p>
        </p:txBody>
      </p:sp>
    </p:spTree>
    <p:extLst>
      <p:ext uri="{BB962C8B-B14F-4D97-AF65-F5344CB8AC3E}">
        <p14:creationId xmlns:p14="http://schemas.microsoft.com/office/powerpoint/2010/main" val="195766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91314929-2956-48F0-B511-851C468F91E2}" type="slidenum">
              <a:rPr lang="el-GR" altLang="el-GR"/>
              <a:pPr>
                <a:defRPr/>
              </a:pPr>
              <a:t>‹#›</a:t>
            </a:fld>
            <a:endParaRPr lang="el-GR" altLang="el-GR"/>
          </a:p>
        </p:txBody>
      </p:sp>
    </p:spTree>
    <p:extLst>
      <p:ext uri="{BB962C8B-B14F-4D97-AF65-F5344CB8AC3E}">
        <p14:creationId xmlns:p14="http://schemas.microsoft.com/office/powerpoint/2010/main" val="360818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915169F7-BDF5-4EF4-96C1-C88050B8DA2B}" type="slidenum">
              <a:rPr lang="el-GR" altLang="el-GR"/>
              <a:pPr>
                <a:defRPr/>
              </a:pPr>
              <a:t>‹#›</a:t>
            </a:fld>
            <a:endParaRPr lang="el-GR" altLang="el-GR"/>
          </a:p>
        </p:txBody>
      </p:sp>
    </p:spTree>
    <p:extLst>
      <p:ext uri="{BB962C8B-B14F-4D97-AF65-F5344CB8AC3E}">
        <p14:creationId xmlns:p14="http://schemas.microsoft.com/office/powerpoint/2010/main" val="272776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C14BDB21-9384-4710-B4E8-7FF044FAAB6E}" type="slidenum">
              <a:rPr lang="el-GR" altLang="el-GR"/>
              <a:pPr>
                <a:defRPr/>
              </a:pPr>
              <a:t>‹#›</a:t>
            </a:fld>
            <a:endParaRPr lang="el-GR" altLang="el-GR"/>
          </a:p>
        </p:txBody>
      </p:sp>
    </p:spTree>
    <p:extLst>
      <p:ext uri="{BB962C8B-B14F-4D97-AF65-F5344CB8AC3E}">
        <p14:creationId xmlns:p14="http://schemas.microsoft.com/office/powerpoint/2010/main" val="194990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CD1436DF-38FD-418E-829A-9AF223381699}" type="slidenum">
              <a:rPr lang="el-GR" altLang="el-GR"/>
              <a:pPr>
                <a:defRPr/>
              </a:pPr>
              <a:t>‹#›</a:t>
            </a:fld>
            <a:endParaRPr lang="el-GR" altLang="el-GR"/>
          </a:p>
        </p:txBody>
      </p:sp>
    </p:spTree>
    <p:extLst>
      <p:ext uri="{BB962C8B-B14F-4D97-AF65-F5344CB8AC3E}">
        <p14:creationId xmlns:p14="http://schemas.microsoft.com/office/powerpoint/2010/main" val="354989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5B65410B-5105-4A31-A009-118D13A95FDE}" type="slidenum">
              <a:rPr lang="el-GR" altLang="el-GR"/>
              <a:pPr>
                <a:defRPr/>
              </a:pPr>
              <a:t>‹#›</a:t>
            </a:fld>
            <a:endParaRPr lang="el-GR" altLang="el-GR"/>
          </a:p>
        </p:txBody>
      </p:sp>
    </p:spTree>
    <p:extLst>
      <p:ext uri="{BB962C8B-B14F-4D97-AF65-F5344CB8AC3E}">
        <p14:creationId xmlns:p14="http://schemas.microsoft.com/office/powerpoint/2010/main" val="269552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41F95EC1-D8E1-48E0-BC68-982652E48EDD}" type="slidenum">
              <a:rPr lang="el-GR" altLang="el-GR"/>
              <a:pPr>
                <a:defRPr/>
              </a:pPr>
              <a:t>‹#›</a:t>
            </a:fld>
            <a:endParaRPr lang="el-GR" altLang="el-GR"/>
          </a:p>
        </p:txBody>
      </p:sp>
    </p:spTree>
    <p:extLst>
      <p:ext uri="{BB962C8B-B14F-4D97-AF65-F5344CB8AC3E}">
        <p14:creationId xmlns:p14="http://schemas.microsoft.com/office/powerpoint/2010/main" val="108976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B3427EE1-9203-4ECB-AC79-9B46391EEC13}" type="slidenum">
              <a:rPr lang="el-GR" altLang="el-GR"/>
              <a:pPr>
                <a:defRPr/>
              </a:pPr>
              <a:t>‹#›</a:t>
            </a:fld>
            <a:endParaRPr lang="el-GR" altLang="el-GR"/>
          </a:p>
        </p:txBody>
      </p:sp>
    </p:spTree>
    <p:extLst>
      <p:ext uri="{BB962C8B-B14F-4D97-AF65-F5344CB8AC3E}">
        <p14:creationId xmlns:p14="http://schemas.microsoft.com/office/powerpoint/2010/main" val="380824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3FDD2BB-F06F-4831-8347-A904178A11A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labro@uniwa.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image" Target="../media/image8.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112.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113.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image" Target="../media/image114.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115.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17.emf"/><Relationship Id="rId5" Type="http://schemas.openxmlformats.org/officeDocument/2006/relationships/oleObject" Target="../embeddings/oleObject74.bin"/><Relationship Id="rId4" Type="http://schemas.openxmlformats.org/officeDocument/2006/relationships/image" Target="../media/image116.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118.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120.emf"/><Relationship Id="rId5" Type="http://schemas.openxmlformats.org/officeDocument/2006/relationships/oleObject" Target="../embeddings/oleObject77.bin"/><Relationship Id="rId4" Type="http://schemas.openxmlformats.org/officeDocument/2006/relationships/image" Target="../media/image119.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image" Target="../media/image121.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129.emf"/><Relationship Id="rId5" Type="http://schemas.openxmlformats.org/officeDocument/2006/relationships/oleObject" Target="../embeddings/oleObject80.bin"/><Relationship Id="rId4" Type="http://schemas.openxmlformats.org/officeDocument/2006/relationships/image" Target="../media/image128.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130.emf"/></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131.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132.e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image" Target="../media/image133.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image" Target="../media/image134.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135.emf"/></Relationships>
</file>

<file path=ppt/slides/_rels/slide125.x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137.emf"/><Relationship Id="rId5" Type="http://schemas.openxmlformats.org/officeDocument/2006/relationships/oleObject" Target="../embeddings/oleObject88.bin"/><Relationship Id="rId4" Type="http://schemas.openxmlformats.org/officeDocument/2006/relationships/image" Target="../media/image136.emf"/></Relationships>
</file>

<file path=ppt/slides/_rels/slide126.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140.emf"/><Relationship Id="rId5" Type="http://schemas.openxmlformats.org/officeDocument/2006/relationships/oleObject" Target="../embeddings/oleObject91.bin"/><Relationship Id="rId4" Type="http://schemas.openxmlformats.org/officeDocument/2006/relationships/image" Target="../media/image139.emf"/></Relationships>
</file>

<file path=ppt/slides/_rels/slide127.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143.emf"/><Relationship Id="rId5" Type="http://schemas.openxmlformats.org/officeDocument/2006/relationships/oleObject" Target="../embeddings/oleObject94.bin"/><Relationship Id="rId4" Type="http://schemas.openxmlformats.org/officeDocument/2006/relationships/image" Target="../media/image142.e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145.emf"/></Relationships>
</file>

<file path=ppt/slides/_rels/slide129.xml.rels><?xml version="1.0" encoding="UTF-8" standalone="yes"?>
<Relationships xmlns="http://schemas.openxmlformats.org/package/2006/relationships"><Relationship Id="rId8" Type="http://schemas.openxmlformats.org/officeDocument/2006/relationships/image" Target="../media/image148.e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147.emf"/><Relationship Id="rId5" Type="http://schemas.openxmlformats.org/officeDocument/2006/relationships/oleObject" Target="../embeddings/oleObject98.bin"/><Relationship Id="rId4" Type="http://schemas.openxmlformats.org/officeDocument/2006/relationships/image" Target="../media/image14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image" Target="../media/image149.e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image" Target="../media/image150.e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image" Target="../media/image151.e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image" Target="../media/image152.emf"/></Relationships>
</file>

<file path=ppt/slides/_rels/slide134.xml.rels><?xml version="1.0" encoding="UTF-8" standalone="yes"?>
<Relationships xmlns="http://schemas.openxmlformats.org/package/2006/relationships"><Relationship Id="rId2" Type="http://schemas.openxmlformats.org/officeDocument/2006/relationships/image" Target="../media/image153.jp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55.jp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56.jp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57.jp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5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4.emf"/><Relationship Id="rId5" Type="http://schemas.openxmlformats.org/officeDocument/2006/relationships/oleObject" Target="../embeddings/oleObject12.bin"/><Relationship Id="rId4" Type="http://schemas.openxmlformats.org/officeDocument/2006/relationships/image" Target="../media/image13.emf"/></Relationships>
</file>

<file path=ppt/slides/_rels/slide140.xml.rels><?xml version="1.0" encoding="UTF-8" standalone="yes"?>
<Relationships xmlns="http://schemas.openxmlformats.org/package/2006/relationships"><Relationship Id="rId2" Type="http://schemas.openxmlformats.org/officeDocument/2006/relationships/image" Target="../media/image159.jp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60.jp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62.jp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64.jp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65.jp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66.jp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67.jp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image" Target="../media/image16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6.emf"/><Relationship Id="rId5" Type="http://schemas.openxmlformats.org/officeDocument/2006/relationships/oleObject" Target="../embeddings/oleObject14.bin"/><Relationship Id="rId4" Type="http://schemas.openxmlformats.org/officeDocument/2006/relationships/image" Target="../media/image15.emf"/></Relationships>
</file>

<file path=ppt/slides/_rels/slide150.xml.rels><?xml version="1.0" encoding="UTF-8" standalone="yes"?>
<Relationships xmlns="http://schemas.openxmlformats.org/package/2006/relationships"><Relationship Id="rId2" Type="http://schemas.openxmlformats.org/officeDocument/2006/relationships/image" Target="../media/image159.jp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172.emf"/><Relationship Id="rId5" Type="http://schemas.openxmlformats.org/officeDocument/2006/relationships/oleObject" Target="../embeddings/oleObject105.bin"/><Relationship Id="rId4" Type="http://schemas.openxmlformats.org/officeDocument/2006/relationships/image" Target="../media/image171.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image" Target="../media/image173.e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175.emf"/><Relationship Id="rId5" Type="http://schemas.openxmlformats.org/officeDocument/2006/relationships/oleObject" Target="../embeddings/oleObject108.bin"/><Relationship Id="rId4" Type="http://schemas.openxmlformats.org/officeDocument/2006/relationships/image" Target="../media/image174.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image" Target="../media/image176.e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178.emf"/><Relationship Id="rId5" Type="http://schemas.openxmlformats.org/officeDocument/2006/relationships/oleObject" Target="../embeddings/oleObject111.bin"/><Relationship Id="rId4" Type="http://schemas.openxmlformats.org/officeDocument/2006/relationships/image" Target="../media/image177.e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180.emf"/><Relationship Id="rId5" Type="http://schemas.openxmlformats.org/officeDocument/2006/relationships/oleObject" Target="../embeddings/oleObject113.bin"/><Relationship Id="rId4" Type="http://schemas.openxmlformats.org/officeDocument/2006/relationships/image" Target="../media/image179.e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image" Target="../media/image18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182.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184.emf"/><Relationship Id="rId5" Type="http://schemas.openxmlformats.org/officeDocument/2006/relationships/oleObject" Target="../embeddings/oleObject117.bin"/><Relationship Id="rId4" Type="http://schemas.openxmlformats.org/officeDocument/2006/relationships/image" Target="../media/image183.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image" Target="../media/image185.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image" Target="../media/image186.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image" Target="../media/image187.emf"/></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image" Target="../media/image188.emf"/></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image" Target="../media/image189.e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191.emf"/><Relationship Id="rId5" Type="http://schemas.openxmlformats.org/officeDocument/2006/relationships/oleObject" Target="../embeddings/oleObject124.bin"/><Relationship Id="rId4" Type="http://schemas.openxmlformats.org/officeDocument/2006/relationships/image" Target="../media/image190.emf"/></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193.emf"/><Relationship Id="rId5" Type="http://schemas.openxmlformats.org/officeDocument/2006/relationships/oleObject" Target="../embeddings/oleObject126.bin"/><Relationship Id="rId4" Type="http://schemas.openxmlformats.org/officeDocument/2006/relationships/image" Target="../media/image192.emf"/></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image" Target="../media/image19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image" Target="../media/image195.e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image" Target="../media/image196.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image" Target="../media/image198.emf"/><Relationship Id="rId5" Type="http://schemas.openxmlformats.org/officeDocument/2006/relationships/oleObject" Target="../embeddings/oleObject131.bin"/><Relationship Id="rId4" Type="http://schemas.openxmlformats.org/officeDocument/2006/relationships/image" Target="../media/image197.e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image" Target="../media/image200.emf"/><Relationship Id="rId5" Type="http://schemas.openxmlformats.org/officeDocument/2006/relationships/oleObject" Target="../embeddings/oleObject133.bin"/><Relationship Id="rId4" Type="http://schemas.openxmlformats.org/officeDocument/2006/relationships/image" Target="../media/image199.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image" Target="../media/image201.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image" Target="../media/image202.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image" Target="../media/image203.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8" Type="http://schemas.openxmlformats.org/officeDocument/2006/relationships/image" Target="../media/image206.emf"/><Relationship Id="rId13" Type="http://schemas.openxmlformats.org/officeDocument/2006/relationships/oleObject" Target="../embeddings/oleObject142.bin"/><Relationship Id="rId3" Type="http://schemas.openxmlformats.org/officeDocument/2006/relationships/oleObject" Target="../embeddings/oleObject137.bin"/><Relationship Id="rId7" Type="http://schemas.openxmlformats.org/officeDocument/2006/relationships/oleObject" Target="../embeddings/oleObject139.bin"/><Relationship Id="rId12" Type="http://schemas.openxmlformats.org/officeDocument/2006/relationships/image" Target="../media/image208.emf"/><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image" Target="../media/image205.emf"/><Relationship Id="rId11" Type="http://schemas.openxmlformats.org/officeDocument/2006/relationships/oleObject" Target="../embeddings/oleObject141.bin"/><Relationship Id="rId5" Type="http://schemas.openxmlformats.org/officeDocument/2006/relationships/oleObject" Target="../embeddings/oleObject138.bin"/><Relationship Id="rId10" Type="http://schemas.openxmlformats.org/officeDocument/2006/relationships/image" Target="../media/image207.emf"/><Relationship Id="rId4" Type="http://schemas.openxmlformats.org/officeDocument/2006/relationships/image" Target="../media/image204.emf"/><Relationship Id="rId9" Type="http://schemas.openxmlformats.org/officeDocument/2006/relationships/oleObject" Target="../embeddings/oleObject140.bin"/><Relationship Id="rId14" Type="http://schemas.openxmlformats.org/officeDocument/2006/relationships/image" Target="../media/image209.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image" Target="../media/image210.emf"/></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image" Target="../media/image211.e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image" Target="../media/image212.emf"/></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image" Target="../media/image213.emf"/></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image" Target="../media/image215.emf"/><Relationship Id="rId5" Type="http://schemas.openxmlformats.org/officeDocument/2006/relationships/oleObject" Target="../embeddings/oleObject148.bin"/><Relationship Id="rId4" Type="http://schemas.openxmlformats.org/officeDocument/2006/relationships/image" Target="../media/image214.emf"/></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image" Target="../media/image216.emf"/></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image" Target="../media/image217.e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hyperlink" Target="http://www.diginet.com.gr/0010000008"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image" Target="../media/image218.emf"/></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96.vml"/><Relationship Id="rId4" Type="http://schemas.openxmlformats.org/officeDocument/2006/relationships/image" Target="../media/image219.emf"/></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image" Target="../media/image220.emf"/></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image" Target="../media/image221.emf"/></Relationships>
</file>

<file path=ppt/slides/_rels/slide208.xml.rels><?xml version="1.0" encoding="UTF-8" standalone="yes"?>
<Relationships xmlns="http://schemas.openxmlformats.org/package/2006/relationships"><Relationship Id="rId8" Type="http://schemas.openxmlformats.org/officeDocument/2006/relationships/image" Target="../media/image224.emf"/><Relationship Id="rId13" Type="http://schemas.openxmlformats.org/officeDocument/2006/relationships/oleObject" Target="../embeddings/oleObject160.bin"/><Relationship Id="rId18" Type="http://schemas.openxmlformats.org/officeDocument/2006/relationships/image" Target="../media/image229.emf"/><Relationship Id="rId3" Type="http://schemas.openxmlformats.org/officeDocument/2006/relationships/oleObject" Target="../embeddings/oleObject155.bin"/><Relationship Id="rId7" Type="http://schemas.openxmlformats.org/officeDocument/2006/relationships/oleObject" Target="../embeddings/oleObject157.bin"/><Relationship Id="rId12" Type="http://schemas.openxmlformats.org/officeDocument/2006/relationships/image" Target="../media/image226.emf"/><Relationship Id="rId17" Type="http://schemas.openxmlformats.org/officeDocument/2006/relationships/oleObject" Target="../embeddings/oleObject162.bin"/><Relationship Id="rId2" Type="http://schemas.openxmlformats.org/officeDocument/2006/relationships/slideLayout" Target="../slideLayouts/slideLayout7.xml"/><Relationship Id="rId16" Type="http://schemas.openxmlformats.org/officeDocument/2006/relationships/image" Target="../media/image228.emf"/><Relationship Id="rId1" Type="http://schemas.openxmlformats.org/officeDocument/2006/relationships/vmlDrawing" Target="../drawings/vmlDrawing99.vml"/><Relationship Id="rId6" Type="http://schemas.openxmlformats.org/officeDocument/2006/relationships/image" Target="../media/image223.emf"/><Relationship Id="rId11" Type="http://schemas.openxmlformats.org/officeDocument/2006/relationships/oleObject" Target="../embeddings/oleObject159.bin"/><Relationship Id="rId5" Type="http://schemas.openxmlformats.org/officeDocument/2006/relationships/oleObject" Target="../embeddings/oleObject156.bin"/><Relationship Id="rId15" Type="http://schemas.openxmlformats.org/officeDocument/2006/relationships/oleObject" Target="../embeddings/oleObject161.bin"/><Relationship Id="rId10" Type="http://schemas.openxmlformats.org/officeDocument/2006/relationships/image" Target="../media/image225.emf"/><Relationship Id="rId4" Type="http://schemas.openxmlformats.org/officeDocument/2006/relationships/image" Target="../media/image222.emf"/><Relationship Id="rId9" Type="http://schemas.openxmlformats.org/officeDocument/2006/relationships/oleObject" Target="../embeddings/oleObject158.bin"/><Relationship Id="rId14" Type="http://schemas.openxmlformats.org/officeDocument/2006/relationships/image" Target="../media/image227.emf"/></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image" Target="../media/image230.e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image" Target="../media/image232.emf"/><Relationship Id="rId5" Type="http://schemas.openxmlformats.org/officeDocument/2006/relationships/oleObject" Target="../embeddings/oleObject165.bin"/><Relationship Id="rId4" Type="http://schemas.openxmlformats.org/officeDocument/2006/relationships/image" Target="../media/image231.emf"/></Relationships>
</file>

<file path=ppt/slides/_rels/slide211.xml.rels><?xml version="1.0" encoding="UTF-8" standalone="yes"?>
<Relationships xmlns="http://schemas.openxmlformats.org/package/2006/relationships"><Relationship Id="rId2" Type="http://schemas.openxmlformats.org/officeDocument/2006/relationships/image" Target="../media/image233.wmf"/><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image" Target="../media/image235.wmf"/><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8" Type="http://schemas.openxmlformats.org/officeDocument/2006/relationships/image" Target="../media/image238.emf"/><Relationship Id="rId13" Type="http://schemas.openxmlformats.org/officeDocument/2006/relationships/oleObject" Target="../embeddings/oleObject171.bin"/><Relationship Id="rId3" Type="http://schemas.openxmlformats.org/officeDocument/2006/relationships/oleObject" Target="../embeddings/oleObject166.bin"/><Relationship Id="rId7" Type="http://schemas.openxmlformats.org/officeDocument/2006/relationships/oleObject" Target="../embeddings/oleObject168.bin"/><Relationship Id="rId12" Type="http://schemas.openxmlformats.org/officeDocument/2006/relationships/image" Target="../media/image240.emf"/><Relationship Id="rId2" Type="http://schemas.openxmlformats.org/officeDocument/2006/relationships/slideLayout" Target="../slideLayouts/slideLayout7.xml"/><Relationship Id="rId16" Type="http://schemas.openxmlformats.org/officeDocument/2006/relationships/image" Target="../media/image242.emf"/><Relationship Id="rId1" Type="http://schemas.openxmlformats.org/officeDocument/2006/relationships/vmlDrawing" Target="../drawings/vmlDrawing102.vml"/><Relationship Id="rId6" Type="http://schemas.openxmlformats.org/officeDocument/2006/relationships/image" Target="../media/image237.emf"/><Relationship Id="rId11" Type="http://schemas.openxmlformats.org/officeDocument/2006/relationships/oleObject" Target="../embeddings/oleObject170.bin"/><Relationship Id="rId5" Type="http://schemas.openxmlformats.org/officeDocument/2006/relationships/oleObject" Target="../embeddings/oleObject167.bin"/><Relationship Id="rId15" Type="http://schemas.openxmlformats.org/officeDocument/2006/relationships/oleObject" Target="../embeddings/oleObject172.bin"/><Relationship Id="rId10" Type="http://schemas.openxmlformats.org/officeDocument/2006/relationships/image" Target="../media/image239.emf"/><Relationship Id="rId4" Type="http://schemas.openxmlformats.org/officeDocument/2006/relationships/image" Target="../media/image236.emf"/><Relationship Id="rId9" Type="http://schemas.openxmlformats.org/officeDocument/2006/relationships/oleObject" Target="../embeddings/oleObject169.bin"/><Relationship Id="rId14" Type="http://schemas.openxmlformats.org/officeDocument/2006/relationships/image" Target="../media/image241.emf"/></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image" Target="../media/image243.emf"/></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image" Target="../media/image244.emf"/></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image" Target="../media/image245.emf"/></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image" Target="../media/image246.emf"/></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image" Target="../media/image247.emf"/></Relationships>
</file>

<file path=ppt/slides/_rels/slide221.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7.xml"/><Relationship Id="rId1" Type="http://schemas.openxmlformats.org/officeDocument/2006/relationships/vmlDrawing" Target="../drawings/vmlDrawing108.vml"/><Relationship Id="rId4" Type="http://schemas.openxmlformats.org/officeDocument/2006/relationships/image" Target="../media/image248.emf"/></Relationships>
</file>

<file path=ppt/slides/_rels/slide222.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7.xml"/><Relationship Id="rId1" Type="http://schemas.openxmlformats.org/officeDocument/2006/relationships/vmlDrawing" Target="../drawings/vmlDrawing109.vml"/><Relationship Id="rId6" Type="http://schemas.openxmlformats.org/officeDocument/2006/relationships/image" Target="../media/image250.emf"/><Relationship Id="rId5" Type="http://schemas.openxmlformats.org/officeDocument/2006/relationships/oleObject" Target="../embeddings/oleObject180.bin"/><Relationship Id="rId4" Type="http://schemas.openxmlformats.org/officeDocument/2006/relationships/image" Target="../media/image249.emf"/></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image" Target="../media/image251.emf"/></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7.xml"/><Relationship Id="rId1" Type="http://schemas.openxmlformats.org/officeDocument/2006/relationships/vmlDrawing" Target="../drawings/vmlDrawing111.vml"/><Relationship Id="rId4" Type="http://schemas.openxmlformats.org/officeDocument/2006/relationships/image" Target="../media/image252.emf"/></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Layout" Target="../slideLayouts/slideLayout7.xml"/><Relationship Id="rId1" Type="http://schemas.openxmlformats.org/officeDocument/2006/relationships/vmlDrawing" Target="../drawings/vmlDrawing112.vml"/><Relationship Id="rId6" Type="http://schemas.openxmlformats.org/officeDocument/2006/relationships/image" Target="../media/image254.emf"/><Relationship Id="rId5" Type="http://schemas.openxmlformats.org/officeDocument/2006/relationships/oleObject" Target="../embeddings/oleObject184.bin"/><Relationship Id="rId4" Type="http://schemas.openxmlformats.org/officeDocument/2006/relationships/image" Target="../media/image253.emf"/></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7.xml"/><Relationship Id="rId1" Type="http://schemas.openxmlformats.org/officeDocument/2006/relationships/vmlDrawing" Target="../drawings/vmlDrawing113.vml"/><Relationship Id="rId4" Type="http://schemas.openxmlformats.org/officeDocument/2006/relationships/image" Target="../media/image255.emf"/></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emf"/><Relationship Id="rId5" Type="http://schemas.openxmlformats.org/officeDocument/2006/relationships/oleObject" Target="../embeddings/oleObject17.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0.emf"/><Relationship Id="rId2" Type="http://schemas.openxmlformats.org/officeDocument/2006/relationships/slideLayout" Target="../slideLayouts/slideLayout7.xml"/><Relationship Id="rId16" Type="http://schemas.openxmlformats.org/officeDocument/2006/relationships/image" Target="../media/image42.emf"/><Relationship Id="rId1" Type="http://schemas.openxmlformats.org/officeDocument/2006/relationships/vmlDrawing" Target="../drawings/vmlDrawing11.vml"/><Relationship Id="rId6" Type="http://schemas.openxmlformats.org/officeDocument/2006/relationships/image" Target="../media/image37.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23.bin"/><Relationship Id="rId14" Type="http://schemas.openxmlformats.org/officeDocument/2006/relationships/image" Target="../media/image41.emf"/></Relationships>
</file>

<file path=ppt/slides/_rels/slide3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3.emf"/><Relationship Id="rId5" Type="http://schemas.openxmlformats.org/officeDocument/2006/relationships/oleObject" Target="../embeddings/oleObject28.bin"/><Relationship Id="rId4" Type="http://schemas.openxmlformats.org/officeDocument/2006/relationships/image" Target="../media/image62.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5.emf"/><Relationship Id="rId5" Type="http://schemas.openxmlformats.org/officeDocument/2006/relationships/oleObject" Target="../embeddings/oleObject30.bin"/><Relationship Id="rId4" Type="http://schemas.openxmlformats.org/officeDocument/2006/relationships/image" Target="../media/image6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6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67.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72.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9.e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71.emf"/><Relationship Id="rId4" Type="http://schemas.openxmlformats.org/officeDocument/2006/relationships/image" Target="../media/image68.emf"/><Relationship Id="rId9" Type="http://schemas.openxmlformats.org/officeDocument/2006/relationships/oleObject" Target="../embeddings/oleObject36.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73.emf"/></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74.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75.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76.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77.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9.emf"/><Relationship Id="rId5" Type="http://schemas.openxmlformats.org/officeDocument/2006/relationships/oleObject" Target="../embeddings/oleObject44.bin"/><Relationship Id="rId4" Type="http://schemas.openxmlformats.org/officeDocument/2006/relationships/image" Target="../media/image78.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80.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81.emf"/></Relationships>
</file>

<file path=ppt/slides/_rels/slide77.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83.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8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85.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87.emf"/><Relationship Id="rId5" Type="http://schemas.openxmlformats.org/officeDocument/2006/relationships/oleObject" Target="../embeddings/oleObject51.bin"/><Relationship Id="rId4" Type="http://schemas.openxmlformats.org/officeDocument/2006/relationships/image" Target="../media/image86.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88.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89.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91.emf"/><Relationship Id="rId5" Type="http://schemas.openxmlformats.org/officeDocument/2006/relationships/oleObject" Target="../embeddings/oleObject55.bin"/><Relationship Id="rId4" Type="http://schemas.openxmlformats.org/officeDocument/2006/relationships/image" Target="../media/image90.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93.emf"/><Relationship Id="rId5" Type="http://schemas.openxmlformats.org/officeDocument/2006/relationships/oleObject" Target="../embeddings/oleObject57.bin"/><Relationship Id="rId4" Type="http://schemas.openxmlformats.org/officeDocument/2006/relationships/image" Target="../media/image92.emf"/></Relationships>
</file>

<file path=ppt/slides/_rels/slide8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9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98.emf"/><Relationship Id="rId5" Type="http://schemas.openxmlformats.org/officeDocument/2006/relationships/oleObject" Target="../embeddings/oleObject59.bin"/><Relationship Id="rId4" Type="http://schemas.openxmlformats.org/officeDocument/2006/relationships/image" Target="../media/image97.emf"/></Relationships>
</file>

<file path=ppt/slides/_rels/slide92.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00.emf"/><Relationship Id="rId5" Type="http://schemas.openxmlformats.org/officeDocument/2006/relationships/oleObject" Target="../embeddings/oleObject61.bin"/><Relationship Id="rId10" Type="http://schemas.openxmlformats.org/officeDocument/2006/relationships/image" Target="../media/image102.emf"/><Relationship Id="rId4" Type="http://schemas.openxmlformats.org/officeDocument/2006/relationships/image" Target="../media/image99.emf"/><Relationship Id="rId9" Type="http://schemas.openxmlformats.org/officeDocument/2006/relationships/oleObject" Target="../embeddings/oleObject63.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03.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104.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105.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07.emf"/><Relationship Id="rId5" Type="http://schemas.openxmlformats.org/officeDocument/2006/relationships/oleObject" Target="../embeddings/oleObject68.bin"/><Relationship Id="rId4" Type="http://schemas.openxmlformats.org/officeDocument/2006/relationships/image" Target="../media/image106.emf"/></Relationships>
</file>

<file path=ppt/slides/_rels/slide9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l-GR" altLang="el-GR" sz="4000" b="1">
                <a:effectLst>
                  <a:outerShdw blurRad="38100" dist="38100" dir="2700000" algn="tl">
                    <a:srgbClr val="FFFFFF"/>
                  </a:outerShdw>
                </a:effectLst>
              </a:rPr>
              <a:t>ΔΙΑΧΕΙΡΙΣΗ ΚΙΝΔΥΝΩΝ ΚΑΙ ΠΡΟΛΗΠΤΙΚΗ ΣΥΝΤΗΡΗΣΗ ΣΥΛΛΟΓΩΝ ΚΑΙ ΜΝΗΜΕΙΩΝ</a:t>
            </a:r>
            <a:r>
              <a:rPr lang="el-GR" altLang="el-GR" sz="4000"/>
              <a:t> </a:t>
            </a:r>
          </a:p>
        </p:txBody>
      </p:sp>
      <p:sp>
        <p:nvSpPr>
          <p:cNvPr id="2051" name="Rectangle 3"/>
          <p:cNvSpPr>
            <a:spLocks noGrp="1" noChangeArrowheads="1"/>
          </p:cNvSpPr>
          <p:nvPr>
            <p:ph type="subTitle" idx="1"/>
          </p:nvPr>
        </p:nvSpPr>
        <p:spPr/>
        <p:txBody>
          <a:bodyPr/>
          <a:lstStyle/>
          <a:p>
            <a:pPr eaLnBrk="1" hangingPunct="1">
              <a:lnSpc>
                <a:spcPct val="80000"/>
              </a:lnSpc>
              <a:defRPr/>
            </a:pPr>
            <a:endParaRPr lang="en-US" altLang="el-GR" sz="2800" b="1" dirty="0">
              <a:effectLst>
                <a:outerShdw blurRad="38100" dist="38100" dir="2700000" algn="tl">
                  <a:srgbClr val="FFFFFF"/>
                </a:outerShdw>
              </a:effectLst>
            </a:endParaRPr>
          </a:p>
          <a:p>
            <a:pPr eaLnBrk="1" hangingPunct="1">
              <a:lnSpc>
                <a:spcPct val="80000"/>
              </a:lnSpc>
              <a:defRPr/>
            </a:pPr>
            <a:r>
              <a:rPr lang="en-US" altLang="el-GR" sz="2800" b="1" dirty="0">
                <a:effectLst>
                  <a:outerShdw blurRad="38100" dist="38100" dir="2700000" algn="tl">
                    <a:srgbClr val="FFFFFF"/>
                  </a:outerShdw>
                </a:effectLst>
              </a:rPr>
              <a:t>ΒΑΣΙΛΕΙΟΣ ΛΑΜΠΡΟΠΟΥΛΟΣ</a:t>
            </a:r>
          </a:p>
          <a:p>
            <a:pPr eaLnBrk="1" hangingPunct="1">
              <a:lnSpc>
                <a:spcPct val="80000"/>
              </a:lnSpc>
              <a:defRPr/>
            </a:pPr>
            <a:r>
              <a:rPr lang="en-US" altLang="el-GR" sz="2800" b="1">
                <a:effectLst>
                  <a:outerShdw blurRad="38100" dist="38100" dir="2700000" algn="tl">
                    <a:srgbClr val="FFFFFF"/>
                  </a:outerShdw>
                </a:effectLst>
              </a:rPr>
              <a:t>E-mail: </a:t>
            </a:r>
            <a:r>
              <a:rPr lang="en-US" altLang="el-GR" sz="2800" b="1">
                <a:effectLst>
                  <a:outerShdw blurRad="38100" dist="38100" dir="2700000" algn="tl">
                    <a:srgbClr val="FFFFFF"/>
                  </a:outerShdw>
                </a:effectLst>
                <a:hlinkClick r:id="rId2"/>
              </a:rPr>
              <a:t>blabro@uniwa.gr</a:t>
            </a:r>
            <a:endParaRPr lang="en-US" altLang="el-GR" sz="2800" b="1">
              <a:effectLst>
                <a:outerShdw blurRad="38100" dist="38100" dir="2700000" algn="tl">
                  <a:srgbClr val="FFFFFF"/>
                </a:outerShdw>
              </a:effectLst>
            </a:endParaRPr>
          </a:p>
          <a:p>
            <a:pPr eaLnBrk="1" hangingPunct="1">
              <a:lnSpc>
                <a:spcPct val="80000"/>
              </a:lnSpc>
              <a:defRPr/>
            </a:pPr>
            <a:r>
              <a:rPr lang="en-US" altLang="el-GR" sz="2800" b="1" dirty="0">
                <a:effectLst>
                  <a:outerShdw blurRad="38100" dist="38100" dir="2700000" algn="tl">
                    <a:srgbClr val="FFFFFF"/>
                  </a:outerShdw>
                </a:effectLst>
              </a:rPr>
              <a:t>Website:</a:t>
            </a:r>
            <a:r>
              <a:rPr lang="en-US" altLang="el-GR" sz="2800" dirty="0">
                <a:effectLst>
                  <a:outerShdw blurRad="38100" dist="38100" dir="2700000" algn="tl">
                    <a:srgbClr val="FFFFFF"/>
                  </a:outerShdw>
                </a:effectLst>
              </a:rPr>
              <a:t> </a:t>
            </a:r>
            <a:r>
              <a:rPr lang="en-US" altLang="el-GR" sz="2800" b="1" u="sng" dirty="0">
                <a:solidFill>
                  <a:schemeClr val="hlink"/>
                </a:solidFill>
                <a:effectLst>
                  <a:outerShdw blurRad="38100" dist="38100" dir="2700000" algn="tl">
                    <a:srgbClr val="000000"/>
                  </a:outerShdw>
                </a:effectLst>
              </a:rPr>
              <a:t>www.vlampropoulos.gr</a:t>
            </a:r>
          </a:p>
          <a:p>
            <a:pPr eaLnBrk="1" hangingPunct="1">
              <a:lnSpc>
                <a:spcPct val="80000"/>
              </a:lnSpc>
              <a:defRPr/>
            </a:pPr>
            <a:endParaRPr lang="el-GR" altLang="el-G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681038" y="1052513"/>
          <a:ext cx="7815262" cy="2474912"/>
        </p:xfrm>
        <a:graphic>
          <a:graphicData uri="http://schemas.openxmlformats.org/presentationml/2006/ole">
            <mc:AlternateContent xmlns:mc="http://schemas.openxmlformats.org/markup-compatibility/2006">
              <mc:Choice xmlns:v="urn:schemas-microsoft-com:vml" Requires="v">
                <p:oleObj spid="_x0000_s11288" name="Έγγραφο" r:id="rId3" imgW="7917177" imgH="2521135" progId="Word.Document.8">
                  <p:embed/>
                </p:oleObj>
              </mc:Choice>
              <mc:Fallback>
                <p:oleObj name="Έγγραφο" r:id="rId3" imgW="7917177" imgH="2521135"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052513"/>
                        <a:ext cx="7815262"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681038" y="2420938"/>
          <a:ext cx="7721600" cy="1331912"/>
        </p:xfrm>
        <a:graphic>
          <a:graphicData uri="http://schemas.openxmlformats.org/presentationml/2006/ole">
            <mc:AlternateContent xmlns:mc="http://schemas.openxmlformats.org/markup-compatibility/2006">
              <mc:Choice xmlns:v="urn:schemas-microsoft-com:vml" Requires="v">
                <p:oleObj spid="_x0000_s11289" name="Έγγραφο" r:id="rId5" imgW="8005521" imgH="1519820" progId="Word.Document.8">
                  <p:embed/>
                </p:oleObj>
              </mc:Choice>
              <mc:Fallback>
                <p:oleObj name="Έγγραφο" r:id="rId5" imgW="8005521" imgH="15198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8" y="2420938"/>
                        <a:ext cx="7721600"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2743200"/>
            <a:ext cx="7772400" cy="1143000"/>
          </a:xfrm>
        </p:spPr>
        <p:txBody>
          <a:bodyPr/>
          <a:lstStyle/>
          <a:p>
            <a:pPr eaLnBrk="1" hangingPunct="1"/>
            <a:r>
              <a:rPr lang="el-GR" altLang="el-GR"/>
              <a:t>ΔΟΝΗΣΕΙΣ</a:t>
            </a:r>
            <a:endParaRPr lang="en-US" altLang="el-G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465138" y="190500"/>
          <a:ext cx="8213725" cy="6908800"/>
        </p:xfrm>
        <a:graphic>
          <a:graphicData uri="http://schemas.openxmlformats.org/presentationml/2006/ole">
            <mc:AlternateContent xmlns:mc="http://schemas.openxmlformats.org/markup-compatibility/2006">
              <mc:Choice xmlns:v="urn:schemas-microsoft-com:vml" Requires="v">
                <p:oleObj spid="_x0000_s103437" name="Έγγραφο" r:id="rId3" imgW="8391576" imgH="7126388" progId="Word.Document.8">
                  <p:embed/>
                </p:oleObj>
              </mc:Choice>
              <mc:Fallback>
                <p:oleObj name="Έγγραφο" r:id="rId3" imgW="8391576" imgH="712638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190500"/>
                        <a:ext cx="8213725"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293688" y="258763"/>
          <a:ext cx="8824912" cy="6357937"/>
        </p:xfrm>
        <a:graphic>
          <a:graphicData uri="http://schemas.openxmlformats.org/presentationml/2006/ole">
            <mc:AlternateContent xmlns:mc="http://schemas.openxmlformats.org/markup-compatibility/2006">
              <mc:Choice xmlns:v="urn:schemas-microsoft-com:vml" Requires="v">
                <p:oleObj spid="_x0000_s104461" name="Έγγραφο" r:id="rId3" imgW="8844786" imgH="6393701" progId="Word.Document.8">
                  <p:embed/>
                </p:oleObj>
              </mc:Choice>
              <mc:Fallback>
                <p:oleObj name="Έγγραφο" r:id="rId3" imgW="8844786" imgH="639370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258763"/>
                        <a:ext cx="8824912" cy="63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0" y="404813"/>
          <a:ext cx="8772525" cy="5729287"/>
        </p:xfrm>
        <a:graphic>
          <a:graphicData uri="http://schemas.openxmlformats.org/presentationml/2006/ole">
            <mc:AlternateContent xmlns:mc="http://schemas.openxmlformats.org/markup-compatibility/2006">
              <mc:Choice xmlns:v="urn:schemas-microsoft-com:vml" Requires="v">
                <p:oleObj spid="_x0000_s105485" name="Έγγραφο" r:id="rId3" imgW="8885726" imgH="5833729" progId="Word.Document.8">
                  <p:embed/>
                </p:oleObj>
              </mc:Choice>
              <mc:Fallback>
                <p:oleObj name="Έγγραφο" r:id="rId3" imgW="8885726" imgH="5833729"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8772525" cy="572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a:graphicFrameLocks noChangeAspect="1"/>
          </p:cNvGraphicFramePr>
          <p:nvPr/>
        </p:nvGraphicFramePr>
        <p:xfrm>
          <a:off x="457200" y="381000"/>
          <a:ext cx="8255000" cy="6019800"/>
        </p:xfrm>
        <a:graphic>
          <a:graphicData uri="http://schemas.openxmlformats.org/presentationml/2006/ole">
            <mc:AlternateContent xmlns:mc="http://schemas.openxmlformats.org/markup-compatibility/2006">
              <mc:Choice xmlns:v="urn:schemas-microsoft-com:vml" Requires="v">
                <p:oleObj spid="_x0000_s106509" name="Document" r:id="rId3" imgW="8260200" imgH="6022800" progId="Word.Document.8">
                  <p:embed/>
                </p:oleObj>
              </mc:Choice>
              <mc:Fallback>
                <p:oleObj name="Document" r:id="rId3" imgW="8260200" imgH="6022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5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609600" y="384175"/>
          <a:ext cx="7897813" cy="925513"/>
        </p:xfrm>
        <a:graphic>
          <a:graphicData uri="http://schemas.openxmlformats.org/presentationml/2006/ole">
            <mc:AlternateContent xmlns:mc="http://schemas.openxmlformats.org/markup-compatibility/2006">
              <mc:Choice xmlns:v="urn:schemas-microsoft-com:vml" Requires="v">
                <p:oleObj spid="_x0000_s107544" name="Document" r:id="rId3" imgW="7906680" imgH="938880" progId="Word.Document.8">
                  <p:embed/>
                </p:oleObj>
              </mc:Choice>
              <mc:Fallback>
                <p:oleObj name="Document" r:id="rId3" imgW="7906680" imgH="9388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4175"/>
                        <a:ext cx="7897813"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nvGraphicFramePr>
        <p:xfrm>
          <a:off x="595313" y="833438"/>
          <a:ext cx="8281987" cy="3465512"/>
        </p:xfrm>
        <a:graphic>
          <a:graphicData uri="http://schemas.openxmlformats.org/presentationml/2006/ole">
            <mc:AlternateContent xmlns:mc="http://schemas.openxmlformats.org/markup-compatibility/2006">
              <mc:Choice xmlns:v="urn:schemas-microsoft-com:vml" Requires="v">
                <p:oleObj spid="_x0000_s107545" name="Document" r:id="rId5" imgW="8299800" imgH="3474720" progId="Word.Document.8">
                  <p:embed/>
                </p:oleObj>
              </mc:Choice>
              <mc:Fallback>
                <p:oleObj name="Document" r:id="rId5" imgW="8299800" imgH="34747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833438"/>
                        <a:ext cx="8281987"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533400" y="457200"/>
          <a:ext cx="8229600" cy="5781675"/>
        </p:xfrm>
        <a:graphic>
          <a:graphicData uri="http://schemas.openxmlformats.org/presentationml/2006/ole">
            <mc:AlternateContent xmlns:mc="http://schemas.openxmlformats.org/markup-compatibility/2006">
              <mc:Choice xmlns:v="urn:schemas-microsoft-com:vml" Requires="v">
                <p:oleObj spid="_x0000_s108557" name="Document" r:id="rId3" imgW="8235720" imgH="5794200" progId="Word.Document.8">
                  <p:embed/>
                </p:oleObj>
              </mc:Choice>
              <mc:Fallback>
                <p:oleObj name="Document" r:id="rId3" imgW="8235720" imgH="5794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
                        <a:ext cx="8229600"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246063" y="76200"/>
          <a:ext cx="5621337" cy="595313"/>
        </p:xfrm>
        <a:graphic>
          <a:graphicData uri="http://schemas.openxmlformats.org/presentationml/2006/ole">
            <mc:AlternateContent xmlns:mc="http://schemas.openxmlformats.org/markup-compatibility/2006">
              <mc:Choice xmlns:v="urn:schemas-microsoft-com:vml" Requires="v">
                <p:oleObj spid="_x0000_s109592" name="Document" r:id="rId3" imgW="5638680" imgH="594360" progId="Word.Document.8">
                  <p:embed/>
                </p:oleObj>
              </mc:Choice>
              <mc:Fallback>
                <p:oleObj name="Document" r:id="rId3" imgW="5638680" imgH="5943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76200"/>
                        <a:ext cx="5621337"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1" name="Object 3"/>
          <p:cNvGraphicFramePr>
            <a:graphicFrameLocks noChangeAspect="1"/>
          </p:cNvGraphicFramePr>
          <p:nvPr/>
        </p:nvGraphicFramePr>
        <p:xfrm>
          <a:off x="304800" y="482600"/>
          <a:ext cx="8704263" cy="6985000"/>
        </p:xfrm>
        <a:graphic>
          <a:graphicData uri="http://schemas.openxmlformats.org/presentationml/2006/ole">
            <mc:AlternateContent xmlns:mc="http://schemas.openxmlformats.org/markup-compatibility/2006">
              <mc:Choice xmlns:v="urn:schemas-microsoft-com:vml" Requires="v">
                <p:oleObj spid="_x0000_s109593" name="Document" r:id="rId5" imgW="9272160" imgH="6986160" progId="Word.Document.8">
                  <p:embed/>
                </p:oleObj>
              </mc:Choice>
              <mc:Fallback>
                <p:oleObj name="Document" r:id="rId5" imgW="9272160" imgH="69861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82600"/>
                        <a:ext cx="8704263" cy="6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457200" y="582613"/>
          <a:ext cx="8361363" cy="3636962"/>
        </p:xfrm>
        <a:graphic>
          <a:graphicData uri="http://schemas.openxmlformats.org/presentationml/2006/ole">
            <mc:AlternateContent xmlns:mc="http://schemas.openxmlformats.org/markup-compatibility/2006">
              <mc:Choice xmlns:v="urn:schemas-microsoft-com:vml" Requires="v">
                <p:oleObj spid="_x0000_s110605" name="Document" r:id="rId3" imgW="8381880" imgH="3637800" progId="Word.Document.8">
                  <p:embed/>
                </p:oleObj>
              </mc:Choice>
              <mc:Fallback>
                <p:oleObj name="Document" r:id="rId3" imgW="8381880" imgH="3637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82613"/>
                        <a:ext cx="8361363"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endParaRPr lang="el-GR" altLang="el-GR"/>
          </a:p>
        </p:txBody>
      </p:sp>
      <p:sp>
        <p:nvSpPr>
          <p:cNvPr id="111619" name="Rectangle 3"/>
          <p:cNvSpPr>
            <a:spLocks noGrp="1" noChangeArrowheads="1"/>
          </p:cNvSpPr>
          <p:nvPr>
            <p:ph type="body" idx="1"/>
          </p:nvPr>
        </p:nvSpPr>
        <p:spPr>
          <a:xfrm>
            <a:off x="179388" y="115888"/>
            <a:ext cx="8785225" cy="6553200"/>
          </a:xfrm>
        </p:spPr>
        <p:txBody>
          <a:bodyPr/>
          <a:lstStyle/>
          <a:p>
            <a:pPr marL="0" indent="361950" eaLnBrk="1" hangingPunct="1">
              <a:lnSpc>
                <a:spcPct val="80000"/>
              </a:lnSpc>
              <a:buFontTx/>
              <a:buNone/>
            </a:pPr>
            <a:r>
              <a:rPr lang="el-GR" altLang="el-GR" sz="2000" b="1"/>
              <a:t>Σεισμοί.</a:t>
            </a:r>
          </a:p>
          <a:p>
            <a:pPr marL="0" indent="361950" eaLnBrk="1" hangingPunct="1">
              <a:lnSpc>
                <a:spcPct val="80000"/>
              </a:lnSpc>
              <a:buFontTx/>
              <a:buNone/>
            </a:pPr>
            <a:r>
              <a:rPr lang="el-GR" altLang="el-GR" sz="2000"/>
              <a:t>Η Ελλάδα ανήκει στις χώρες με υψηλότατη σεισμικότητα και αυτό πρέπει να λαμβάνεται πολύ σοβαρά υπόψη σε θέματα που αφορούν ιδρύματα όπως Μουσεία και βιβλιοθήκες αλλά και μνημεία ή αντικείμενα που βρίσκονται σε υπαίθριους χώρους. Πριν αναφερθούμε στα προληπτικά μέτρα που πρέπει να λαμβάνονται για την προστασία των πολιτιστικών αγαθών ενός τόπου/ιδρύματος θα παραθέσουμε κάποια στοιχεία για τους σεισμούς.</a:t>
            </a:r>
          </a:p>
          <a:p>
            <a:pPr marL="0" indent="361950" eaLnBrk="1" hangingPunct="1">
              <a:lnSpc>
                <a:spcPct val="80000"/>
              </a:lnSpc>
              <a:buFontTx/>
              <a:buNone/>
            </a:pPr>
            <a:r>
              <a:rPr lang="el-GR" altLang="el-GR" sz="2000"/>
              <a:t>Μετά από προσπάθειες πολλών δεκαετιών, στα τέλη της δεκαετίας του ‘60 διατυπώθηκε η θεωρία που ερμήνευε ικανοποιητικά τη γεωτεκτονική ιστορία της γης. Σύμφωνα με αυτήν η λιθόσφαιρα δεν είναι ενιαία αλλά έχει χωριστεί σε μεγάλες και μικρές πλάκες, που ολισθαίνουν πάνω σε παχύρευστο μανδυακό υλικό πραγματοποιώντας σχετικές μεταξύ τους κινήσεις. Οι πλάκες αυτές λέγονται λιθοσφαιρικές. Βίαια φαινόμενα όπως οι σεισμοί και οι ηφαιστειακές εκρήξεις που οφείλονται στο εσωτερικό του πλανήτη μας, δεν είναι παρά μεμονωμένα στιγμιότυπα σ’ αυτή τη συνεχώς κινούμενη, εδώ και δισεκατομμύρια χρόνια, επιφάνεια της γης.</a:t>
            </a:r>
          </a:p>
          <a:p>
            <a:pPr marL="0" indent="361950" algn="just" eaLnBrk="1" hangingPunct="1">
              <a:lnSpc>
                <a:spcPct val="80000"/>
              </a:lnSpc>
              <a:buFontTx/>
              <a:buNone/>
            </a:pPr>
            <a:r>
              <a:rPr lang="el-GR" altLang="el-GR" sz="2000"/>
              <a:t>Αίτια πρόκλησης ζημιών από σεισμούς.</a:t>
            </a:r>
          </a:p>
          <a:p>
            <a:pPr marL="0" indent="361950" algn="just" eaLnBrk="1" hangingPunct="1">
              <a:lnSpc>
                <a:spcPct val="80000"/>
              </a:lnSpc>
              <a:buFontTx/>
              <a:buNone/>
            </a:pPr>
            <a:r>
              <a:rPr lang="el-GR" altLang="el-GR" sz="2000"/>
              <a:t>Παλαιότητα κτηρίου. </a:t>
            </a:r>
          </a:p>
          <a:p>
            <a:pPr marL="0" indent="361950" algn="just" eaLnBrk="1" hangingPunct="1">
              <a:lnSpc>
                <a:spcPct val="80000"/>
              </a:lnSpc>
              <a:buFontTx/>
              <a:buNone/>
            </a:pPr>
            <a:r>
              <a:rPr lang="el-GR" altLang="el-GR" sz="2000"/>
              <a:t>Κατασκευαστικές ατέλειες.</a:t>
            </a:r>
          </a:p>
          <a:p>
            <a:pPr marL="0" indent="361950" algn="just" eaLnBrk="1" hangingPunct="1">
              <a:lnSpc>
                <a:spcPct val="80000"/>
              </a:lnSpc>
              <a:buFontTx/>
              <a:buNone/>
            </a:pPr>
            <a:r>
              <a:rPr lang="el-GR" altLang="el-GR" sz="2000"/>
              <a:t>Ανεπαρκής ασφάλεια των αντικειμένων τέχνης σε προθήκες, βάσεις και ράφια.</a:t>
            </a:r>
          </a:p>
          <a:p>
            <a:pPr marL="0" indent="361950" algn="just" eaLnBrk="1" hangingPunct="1">
              <a:lnSpc>
                <a:spcPct val="80000"/>
              </a:lnSpc>
              <a:buFontTx/>
              <a:buNone/>
            </a:pPr>
            <a:r>
              <a:rPr lang="el-GR" altLang="el-GR" sz="2000"/>
              <a:t>Ανεπάρκεια παροχής αναγκαίων υπηρεσιών από οργανισμούς, όπως ΔΕΗ, ΕΥΔΑΠ, ΟΤΕ αλλά και κινητής τηλεφωνίας.</a:t>
            </a:r>
          </a:p>
          <a:p>
            <a:pPr marL="0" indent="361950" eaLnBrk="1" hangingPunct="1">
              <a:lnSpc>
                <a:spcPct val="80000"/>
              </a:lnSpc>
            </a:pPr>
            <a:endParaRPr lang="el-GR" altLang="el-G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l-GR" altLang="el-GR"/>
          </a:p>
        </p:txBody>
      </p:sp>
      <p:sp>
        <p:nvSpPr>
          <p:cNvPr id="12291" name="Rectangle 3"/>
          <p:cNvSpPr>
            <a:spLocks noGrp="1" noChangeArrowheads="1"/>
          </p:cNvSpPr>
          <p:nvPr>
            <p:ph type="body" sz="half" idx="1"/>
          </p:nvPr>
        </p:nvSpPr>
        <p:spPr>
          <a:xfrm>
            <a:off x="0" y="0"/>
            <a:ext cx="9144000" cy="404813"/>
          </a:xfrm>
        </p:spPr>
        <p:txBody>
          <a:bodyPr/>
          <a:lstStyle/>
          <a:p>
            <a:pPr eaLnBrk="1" hangingPunct="1">
              <a:lnSpc>
                <a:spcPct val="80000"/>
              </a:lnSpc>
            </a:pPr>
            <a:r>
              <a:rPr lang="el-GR" altLang="el-GR" sz="1400"/>
              <a:t>Υγρομετρικός ή ψυχρομετρικός χάρτης. </a:t>
            </a:r>
            <a:endParaRPr lang="en-US" altLang="el-GR" sz="1400"/>
          </a:p>
        </p:txBody>
      </p:sp>
      <p:pic>
        <p:nvPicPr>
          <p:cNvPr id="12292" name="Picture 4" descr="1"/>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323850" y="282575"/>
            <a:ext cx="8532813" cy="6575425"/>
          </a:xfrm>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l-GR" altLang="el-GR"/>
          </a:p>
        </p:txBody>
      </p:sp>
      <p:sp>
        <p:nvSpPr>
          <p:cNvPr id="112643" name="Rectangle 3"/>
          <p:cNvSpPr>
            <a:spLocks noGrp="1" noChangeArrowheads="1"/>
          </p:cNvSpPr>
          <p:nvPr>
            <p:ph type="body" idx="1"/>
          </p:nvPr>
        </p:nvSpPr>
        <p:spPr>
          <a:xfrm>
            <a:off x="179388" y="115888"/>
            <a:ext cx="8713787" cy="6553200"/>
          </a:xfrm>
        </p:spPr>
        <p:txBody>
          <a:bodyPr/>
          <a:lstStyle/>
          <a:p>
            <a:pPr marL="0" indent="361950" eaLnBrk="1" hangingPunct="1">
              <a:lnSpc>
                <a:spcPct val="80000"/>
              </a:lnSpc>
              <a:buFontTx/>
              <a:buNone/>
            </a:pPr>
            <a:r>
              <a:rPr lang="el-GR" altLang="el-GR" sz="2800"/>
              <a:t>Καταστροφικά αποτελέσματα σεισμών.</a:t>
            </a:r>
          </a:p>
          <a:p>
            <a:pPr marL="0" indent="361950" eaLnBrk="1" hangingPunct="1">
              <a:lnSpc>
                <a:spcPct val="80000"/>
              </a:lnSpc>
              <a:buFontTx/>
              <a:buNone/>
            </a:pPr>
            <a:r>
              <a:rPr lang="el-GR" altLang="el-GR" sz="2800"/>
              <a:t>Οι σεισμοί είναι πολύ πιθανό να προκαλέσουν τόσο άμεσες όσο και έμμεσες καταστροφές σε κτήρια, συλλογές και σε αντίθεση με άλλου είδους κινδύνους όπως φωτιές-πλημμύρες, δεν μπορούν να προβλεφθούν. Επίσης είναι πολύ σύντομοι σε διάρκεια. Αυτές οι διαφορές δείχνουν πόσο σημαντική καθίσταται η στρατηγική αποφυγής όχι του φαινόμενου αλλά των αποτελεσμάτων αυτού τόσο των άμεσων όσο και των έμμεσων (φωτιά - πλημμύρα κ.λπ.. Τα αποτελέσματα που πιθανόν να προκληθούν: </a:t>
            </a:r>
          </a:p>
          <a:p>
            <a:pPr marL="0" indent="361950" eaLnBrk="1" hangingPunct="1">
              <a:lnSpc>
                <a:spcPct val="80000"/>
              </a:lnSpc>
              <a:buFontTx/>
              <a:buNone/>
            </a:pPr>
            <a:r>
              <a:rPr lang="el-GR" altLang="el-GR" sz="2800"/>
              <a:t>Ατυχήματα ανθρώπων/απώλεια ζωών.</a:t>
            </a:r>
          </a:p>
          <a:p>
            <a:pPr marL="0" indent="361950" eaLnBrk="1" hangingPunct="1">
              <a:lnSpc>
                <a:spcPct val="80000"/>
              </a:lnSpc>
              <a:buFontTx/>
              <a:buNone/>
            </a:pPr>
            <a:r>
              <a:rPr lang="el-GR" altLang="el-GR" sz="2800"/>
              <a:t>Πιθανή κατάρρευση κτηρίου, </a:t>
            </a:r>
          </a:p>
          <a:p>
            <a:pPr marL="0" indent="361950" eaLnBrk="1" hangingPunct="1">
              <a:lnSpc>
                <a:spcPct val="80000"/>
              </a:lnSpc>
              <a:buFontTx/>
              <a:buNone/>
            </a:pPr>
            <a:r>
              <a:rPr lang="el-GR" altLang="el-GR" sz="2800"/>
              <a:t>Αποδυνάμωση της σταθερότητας και αντοχής του κτηρίου σε μελλοντικούς σεισμούς.</a:t>
            </a:r>
          </a:p>
          <a:p>
            <a:pPr marL="0" indent="361950" eaLnBrk="1" hangingPunct="1">
              <a:lnSpc>
                <a:spcPct val="80000"/>
              </a:lnSpc>
            </a:pPr>
            <a:endParaRPr lang="el-GR" altLang="el-GR" sz="2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endParaRPr lang="el-GR" altLang="el-GR"/>
          </a:p>
        </p:txBody>
      </p:sp>
      <p:sp>
        <p:nvSpPr>
          <p:cNvPr id="113667" name="Rectangle 3"/>
          <p:cNvSpPr>
            <a:spLocks noGrp="1" noChangeArrowheads="1"/>
          </p:cNvSpPr>
          <p:nvPr>
            <p:ph type="body" idx="1"/>
          </p:nvPr>
        </p:nvSpPr>
        <p:spPr>
          <a:xfrm>
            <a:off x="250825" y="115888"/>
            <a:ext cx="8713788" cy="6408737"/>
          </a:xfrm>
        </p:spPr>
        <p:txBody>
          <a:bodyPr/>
          <a:lstStyle/>
          <a:p>
            <a:pPr marL="0" indent="361950" eaLnBrk="1" hangingPunct="1">
              <a:lnSpc>
                <a:spcPct val="80000"/>
              </a:lnSpc>
              <a:buFontTx/>
              <a:buNone/>
            </a:pPr>
            <a:r>
              <a:rPr lang="el-GR" altLang="el-GR" sz="2400"/>
              <a:t>Πτώση τοίχων, σοβάδων, μαρκιζών, καπνοδόχων, σπάσιμο τζαμιών.</a:t>
            </a:r>
          </a:p>
          <a:p>
            <a:pPr marL="0" indent="361950" eaLnBrk="1" hangingPunct="1">
              <a:lnSpc>
                <a:spcPct val="80000"/>
              </a:lnSpc>
              <a:buFontTx/>
              <a:buNone/>
            </a:pPr>
            <a:r>
              <a:rPr lang="el-GR" altLang="el-GR" sz="2400"/>
              <a:t>Ανατροπές επίπλων, βιβλιοθηκών, ή άλλων αντικειμένων.</a:t>
            </a:r>
          </a:p>
          <a:p>
            <a:pPr marL="0" indent="361950" eaLnBrk="1" hangingPunct="1">
              <a:lnSpc>
                <a:spcPct val="80000"/>
              </a:lnSpc>
              <a:buFontTx/>
              <a:buNone/>
            </a:pPr>
            <a:r>
              <a:rPr lang="el-GR" altLang="el-GR" sz="2400"/>
              <a:t>Πρόκληση φωτιάς, πλημμύρας εξαιτίας ζημιών σε ηλεκτροδοτικά-υδροδοτικά συστήματα.</a:t>
            </a:r>
          </a:p>
          <a:p>
            <a:pPr marL="0" indent="361950" eaLnBrk="1" hangingPunct="1">
              <a:lnSpc>
                <a:spcPct val="80000"/>
              </a:lnSpc>
              <a:buFontTx/>
              <a:buNone/>
            </a:pPr>
            <a:r>
              <a:rPr lang="el-GR" altLang="el-GR" sz="2400"/>
              <a:t>Ζημιές ή ακόμα και καταστροφές σε εξοπλισμό του κτηρίου: τηλεφωνικές γραμμές, εξοπλισμό ενδοεπικοινωνίας, εξοπλισμό μέτρησης και ελέγχου </a:t>
            </a:r>
            <a:r>
              <a:rPr lang="en-US" altLang="el-GR" sz="2400"/>
              <a:t>RH </a:t>
            </a:r>
            <a:r>
              <a:rPr lang="el-GR" altLang="el-GR" sz="2400"/>
              <a:t>(σχετικής υγρασίας) και Τ (θερμοκρασίας). </a:t>
            </a:r>
          </a:p>
          <a:p>
            <a:pPr marL="0" indent="361950" eaLnBrk="1" hangingPunct="1">
              <a:lnSpc>
                <a:spcPct val="80000"/>
              </a:lnSpc>
              <a:buFontTx/>
              <a:buNone/>
            </a:pPr>
            <a:r>
              <a:rPr lang="el-GR" altLang="el-GR" sz="2400"/>
              <a:t>Φθορές - καταστροφές στα εκθέματα που δεν είναι καλά στερεωμένα, τόσο από πτώση μερών του κτηρίου σε μη καλά φυλαγμένα αντικείμενα όσο και από ανεπιτυχή στερέωση τους. Τα αποτελέσματα μπορεί να είναι:</a:t>
            </a:r>
          </a:p>
          <a:p>
            <a:pPr marL="0" indent="361950" eaLnBrk="1" hangingPunct="1">
              <a:lnSpc>
                <a:spcPct val="80000"/>
              </a:lnSpc>
              <a:buFontTx/>
              <a:buNone/>
            </a:pPr>
            <a:r>
              <a:rPr lang="el-GR" altLang="el-GR" sz="2400"/>
              <a:t>Σπασίματα - θρυμματισμός, αποφλοιώσεις, γδαρσίματα, ρηγματώσεις κεραμικών, γυάλινων, οστέινων κ.ά αντικειμένων αλλά και γλυπτών.</a:t>
            </a:r>
          </a:p>
          <a:p>
            <a:pPr marL="0" indent="361950" eaLnBrk="1" hangingPunct="1">
              <a:lnSpc>
                <a:spcPct val="80000"/>
              </a:lnSpc>
              <a:buFontTx/>
              <a:buNone/>
            </a:pPr>
            <a:r>
              <a:rPr lang="el-GR" altLang="el-GR" sz="2400"/>
              <a:t>Απώλεια δεδομένων που βρίσκονται σε ψηφιακή μορφή.</a:t>
            </a:r>
          </a:p>
          <a:p>
            <a:pPr marL="0" indent="361950" eaLnBrk="1" hangingPunct="1">
              <a:lnSpc>
                <a:spcPct val="80000"/>
              </a:lnSpc>
              <a:buFontTx/>
              <a:buNone/>
            </a:pPr>
            <a:r>
              <a:rPr lang="el-GR" altLang="el-GR" sz="2400"/>
              <a:t>Εκρήξεις φιαλών υγραερίου, εύφλεκτων υλικών κ.λπ..</a:t>
            </a:r>
          </a:p>
          <a:p>
            <a:pPr marL="0" indent="361950" eaLnBrk="1" hangingPunct="1">
              <a:lnSpc>
                <a:spcPct val="80000"/>
              </a:lnSpc>
            </a:pPr>
            <a:endParaRPr lang="el-GR" altLang="el-GR" sz="24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457200" y="0"/>
            <a:ext cx="8229600" cy="620713"/>
          </a:xfrm>
        </p:spPr>
        <p:txBody>
          <a:bodyPr/>
          <a:lstStyle/>
          <a:p>
            <a:pPr eaLnBrk="1" hangingPunct="1"/>
            <a:r>
              <a:rPr lang="el-GR" altLang="el-GR" sz="2000"/>
              <a:t>Πτώση γλυπτού από σεισμό.</a:t>
            </a:r>
          </a:p>
        </p:txBody>
      </p:sp>
      <p:sp>
        <p:nvSpPr>
          <p:cNvPr id="114691" name="Rectangle 5"/>
          <p:cNvSpPr>
            <a:spLocks noGrp="1" noChangeArrowheads="1"/>
          </p:cNvSpPr>
          <p:nvPr>
            <p:ph type="body" sz="half" idx="1"/>
          </p:nvPr>
        </p:nvSpPr>
        <p:spPr/>
        <p:txBody>
          <a:bodyPr/>
          <a:lstStyle/>
          <a:p>
            <a:pPr eaLnBrk="1" hangingPunct="1"/>
            <a:endParaRPr lang="el-GR" altLang="el-GR" sz="2800"/>
          </a:p>
        </p:txBody>
      </p:sp>
      <p:pic>
        <p:nvPicPr>
          <p:cNvPr id="114692" name="Picture 7" descr="imagesCAXEIQ8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368425"/>
            <a:ext cx="8280400" cy="551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pPr eaLnBrk="1" hangingPunct="1"/>
            <a:r>
              <a:rPr lang="el-GR" altLang="el-GR" sz="4000"/>
              <a:t>Αποτελέσματα σεισμού.</a:t>
            </a:r>
            <a:br>
              <a:rPr lang="en-US" altLang="el-GR" sz="4000"/>
            </a:br>
            <a:endParaRPr lang="el-GR" altLang="el-GR" sz="2000"/>
          </a:p>
        </p:txBody>
      </p:sp>
      <p:sp>
        <p:nvSpPr>
          <p:cNvPr id="115715" name="Rectangle 3"/>
          <p:cNvSpPr>
            <a:spLocks noGrp="1" noChangeArrowheads="1"/>
          </p:cNvSpPr>
          <p:nvPr>
            <p:ph type="body" idx="4294967295"/>
          </p:nvPr>
        </p:nvSpPr>
        <p:spPr/>
        <p:txBody>
          <a:bodyPr/>
          <a:lstStyle/>
          <a:p>
            <a:pPr eaLnBrk="1" hangingPunct="1"/>
            <a:endParaRPr lang="el-GR" altLang="el-GR"/>
          </a:p>
        </p:txBody>
      </p:sp>
      <p:pic>
        <p:nvPicPr>
          <p:cNvPr id="115716" name="Picture 4" descr="_67069476_c0029806-neolithic_flint_mine_artefacts-s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0850"/>
            <a:ext cx="9180513"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457200" y="0"/>
            <a:ext cx="8229600" cy="1052513"/>
          </a:xfrm>
        </p:spPr>
        <p:txBody>
          <a:bodyPr/>
          <a:lstStyle/>
          <a:p>
            <a:pPr eaLnBrk="1" hangingPunct="1"/>
            <a:r>
              <a:rPr lang="el-GR" altLang="el-GR" sz="4000"/>
              <a:t>Αποτελέσματα σεισμού.</a:t>
            </a:r>
            <a:br>
              <a:rPr lang="en-US" altLang="el-GR" sz="4000"/>
            </a:br>
            <a:endParaRPr lang="el-GR" altLang="el-GR" sz="2000"/>
          </a:p>
        </p:txBody>
      </p:sp>
      <p:sp>
        <p:nvSpPr>
          <p:cNvPr id="116739" name="Rectangle 3"/>
          <p:cNvSpPr>
            <a:spLocks noGrp="1" noChangeArrowheads="1"/>
          </p:cNvSpPr>
          <p:nvPr>
            <p:ph type="body" idx="4294967295"/>
          </p:nvPr>
        </p:nvSpPr>
        <p:spPr/>
        <p:txBody>
          <a:bodyPr/>
          <a:lstStyle/>
          <a:p>
            <a:pPr eaLnBrk="1" hangingPunct="1"/>
            <a:endParaRPr lang="el-GR" altLang="el-GR"/>
          </a:p>
        </p:txBody>
      </p:sp>
      <p:pic>
        <p:nvPicPr>
          <p:cNvPr id="116740" name="Picture 5" descr="Ανώνυμο-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650"/>
            <a:ext cx="91805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468313" y="0"/>
            <a:ext cx="8229600" cy="549275"/>
          </a:xfrm>
        </p:spPr>
        <p:txBody>
          <a:bodyPr/>
          <a:lstStyle/>
          <a:p>
            <a:pPr eaLnBrk="1" hangingPunct="1"/>
            <a:br>
              <a:rPr lang="en-US" altLang="el-GR" sz="2400"/>
            </a:br>
            <a:r>
              <a:rPr lang="el-GR" altLang="el-GR" sz="2000"/>
              <a:t>Αποτελέσματα σεισμού.</a:t>
            </a:r>
            <a:br>
              <a:rPr lang="en-US" altLang="el-GR" sz="2000"/>
            </a:br>
            <a:endParaRPr lang="el-GR" altLang="el-GR" sz="2000"/>
          </a:p>
        </p:txBody>
      </p:sp>
      <p:sp>
        <p:nvSpPr>
          <p:cNvPr id="117763" name="Rectangle 3"/>
          <p:cNvSpPr>
            <a:spLocks noGrp="1" noChangeArrowheads="1"/>
          </p:cNvSpPr>
          <p:nvPr>
            <p:ph type="body" idx="4294967295"/>
          </p:nvPr>
        </p:nvSpPr>
        <p:spPr/>
        <p:txBody>
          <a:bodyPr/>
          <a:lstStyle/>
          <a:p>
            <a:pPr eaLnBrk="1" hangingPunct="1"/>
            <a:endParaRPr lang="el-GR" altLang="el-GR"/>
          </a:p>
        </p:txBody>
      </p:sp>
      <p:pic>
        <p:nvPicPr>
          <p:cNvPr id="117764" name="Picture 4" descr="earthquakeha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7238"/>
            <a:ext cx="9144000"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457200" y="0"/>
            <a:ext cx="8229600" cy="981075"/>
          </a:xfrm>
        </p:spPr>
        <p:txBody>
          <a:bodyPr/>
          <a:lstStyle/>
          <a:p>
            <a:pPr eaLnBrk="1" hangingPunct="1"/>
            <a:r>
              <a:rPr lang="el-GR" altLang="el-GR" sz="4000"/>
              <a:t>Αποτελέσματα σεισμού.</a:t>
            </a:r>
            <a:br>
              <a:rPr lang="en-US" altLang="el-GR" sz="4000"/>
            </a:br>
            <a:endParaRPr lang="el-GR" altLang="el-GR" sz="2000"/>
          </a:p>
        </p:txBody>
      </p:sp>
      <p:sp>
        <p:nvSpPr>
          <p:cNvPr id="118787" name="Rectangle 3"/>
          <p:cNvSpPr>
            <a:spLocks noGrp="1" noChangeArrowheads="1"/>
          </p:cNvSpPr>
          <p:nvPr>
            <p:ph type="body" idx="4294967295"/>
          </p:nvPr>
        </p:nvSpPr>
        <p:spPr/>
        <p:txBody>
          <a:bodyPr/>
          <a:lstStyle/>
          <a:p>
            <a:pPr eaLnBrk="1" hangingPunct="1"/>
            <a:endParaRPr lang="el-GR" altLang="el-GR"/>
          </a:p>
        </p:txBody>
      </p:sp>
      <p:pic>
        <p:nvPicPr>
          <p:cNvPr id="118788" name="Picture 4" descr="quake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2988"/>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a:xfrm>
            <a:off x="457200" y="0"/>
            <a:ext cx="8229600" cy="620713"/>
          </a:xfrm>
        </p:spPr>
        <p:txBody>
          <a:bodyPr/>
          <a:lstStyle/>
          <a:p>
            <a:pPr eaLnBrk="1" hangingPunct="1"/>
            <a:r>
              <a:rPr lang="el-GR" altLang="el-GR" sz="2000"/>
              <a:t>Αποτελέσματα σεισμού στο Μουσείο </a:t>
            </a:r>
            <a:r>
              <a:rPr lang="en-US" altLang="el-GR" sz="2000"/>
              <a:t>Smithsonians.</a:t>
            </a:r>
            <a:endParaRPr lang="el-GR" altLang="el-GR" sz="2000"/>
          </a:p>
        </p:txBody>
      </p:sp>
      <p:sp>
        <p:nvSpPr>
          <p:cNvPr id="119811" name="Rectangle 5"/>
          <p:cNvSpPr>
            <a:spLocks noGrp="1" noChangeArrowheads="1"/>
          </p:cNvSpPr>
          <p:nvPr>
            <p:ph type="body" sz="half" idx="1"/>
          </p:nvPr>
        </p:nvSpPr>
        <p:spPr/>
        <p:txBody>
          <a:bodyPr/>
          <a:lstStyle/>
          <a:p>
            <a:pPr eaLnBrk="1" hangingPunct="1"/>
            <a:endParaRPr lang="el-GR" altLang="el-GR" sz="2800"/>
          </a:p>
        </p:txBody>
      </p:sp>
      <p:pic>
        <p:nvPicPr>
          <p:cNvPr id="119812" name="Picture 7" descr="imagesCAK9XNT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776288"/>
            <a:ext cx="9180513" cy="610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Object 2"/>
          <p:cNvGraphicFramePr>
            <a:graphicFrameLocks noChangeAspect="1"/>
          </p:cNvGraphicFramePr>
          <p:nvPr/>
        </p:nvGraphicFramePr>
        <p:xfrm>
          <a:off x="379413" y="309563"/>
          <a:ext cx="4291012" cy="773112"/>
        </p:xfrm>
        <a:graphic>
          <a:graphicData uri="http://schemas.openxmlformats.org/presentationml/2006/ole">
            <mc:AlternateContent xmlns:mc="http://schemas.openxmlformats.org/markup-compatibility/2006">
              <mc:Choice xmlns:v="urn:schemas-microsoft-com:vml" Requires="v">
                <p:oleObj spid="_x0000_s120856" name="Έγγραφο" r:id="rId3" imgW="4342626" imgH="793535" progId="Word.Document.8">
                  <p:embed/>
                </p:oleObj>
              </mc:Choice>
              <mc:Fallback>
                <p:oleObj name="Έγγραφο" r:id="rId3" imgW="4342626" imgH="793535"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309563"/>
                        <a:ext cx="4291012"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5" name="Object 3"/>
          <p:cNvGraphicFramePr>
            <a:graphicFrameLocks noChangeAspect="1"/>
          </p:cNvGraphicFramePr>
          <p:nvPr/>
        </p:nvGraphicFramePr>
        <p:xfrm>
          <a:off x="381000" y="657225"/>
          <a:ext cx="8507413" cy="6429375"/>
        </p:xfrm>
        <a:graphic>
          <a:graphicData uri="http://schemas.openxmlformats.org/presentationml/2006/ole">
            <mc:AlternateContent xmlns:mc="http://schemas.openxmlformats.org/markup-compatibility/2006">
              <mc:Choice xmlns:v="urn:schemas-microsoft-com:vml" Requires="v">
                <p:oleObj spid="_x0000_s120857" name="Έγγραφο" r:id="rId5" imgW="8524190" imgH="6450552" progId="Word.Document.8">
                  <p:embed/>
                </p:oleObj>
              </mc:Choice>
              <mc:Fallback>
                <p:oleObj name="Έγγραφο" r:id="rId5" imgW="8524190" imgH="6450552"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657225"/>
                        <a:ext cx="8507413"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457200" y="608013"/>
          <a:ext cx="8229600" cy="3824287"/>
        </p:xfrm>
        <a:graphic>
          <a:graphicData uri="http://schemas.openxmlformats.org/presentationml/2006/ole">
            <mc:AlternateContent xmlns:mc="http://schemas.openxmlformats.org/markup-compatibility/2006">
              <mc:Choice xmlns:v="urn:schemas-microsoft-com:vml" Requires="v">
                <p:oleObj spid="_x0000_s121869" name="Document" r:id="rId3" imgW="8231400" imgH="3835800" progId="Word.Document.8">
                  <p:embed/>
                </p:oleObj>
              </mc:Choice>
              <mc:Fallback>
                <p:oleObj name="Document" r:id="rId3" imgW="8231400" imgH="3835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8013"/>
                        <a:ext cx="8229600" cy="382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l-GR" altLang="el-GR"/>
          </a:p>
        </p:txBody>
      </p:sp>
      <p:sp>
        <p:nvSpPr>
          <p:cNvPr id="13315" name="Rectangle 3"/>
          <p:cNvSpPr>
            <a:spLocks noGrp="1" noChangeArrowheads="1"/>
          </p:cNvSpPr>
          <p:nvPr>
            <p:ph type="body" sz="half" idx="1"/>
          </p:nvPr>
        </p:nvSpPr>
        <p:spPr>
          <a:xfrm>
            <a:off x="0" y="1981200"/>
            <a:ext cx="2411413" cy="3679825"/>
          </a:xfrm>
        </p:spPr>
        <p:txBody>
          <a:bodyPr/>
          <a:lstStyle/>
          <a:p>
            <a:pPr eaLnBrk="1" hangingPunct="1">
              <a:lnSpc>
                <a:spcPct val="90000"/>
              </a:lnSpc>
            </a:pPr>
            <a:r>
              <a:rPr lang="el-GR" altLang="el-GR" sz="2000"/>
              <a:t>Διάγραμμα με το οποίο υπολογίζεται η ποσότητα νερού που ελευθερώνεται κατά την ψύξη μιας ποσότητας αέρα, υπό σταθερή περιεκτικότητα σχετικής υγρασίας.</a:t>
            </a:r>
            <a:endParaRPr lang="en-US" altLang="el-GR" sz="2000"/>
          </a:p>
        </p:txBody>
      </p:sp>
      <p:pic>
        <p:nvPicPr>
          <p:cNvPr id="13316" name="Picture 4" descr="2"/>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3100388" y="0"/>
            <a:ext cx="6080125" cy="6884988"/>
          </a:xfrm>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2"/>
          <p:cNvGraphicFramePr>
            <a:graphicFrameLocks noChangeAspect="1"/>
          </p:cNvGraphicFramePr>
          <p:nvPr/>
        </p:nvGraphicFramePr>
        <p:xfrm>
          <a:off x="323850" y="247650"/>
          <a:ext cx="8545513" cy="6926263"/>
        </p:xfrm>
        <a:graphic>
          <a:graphicData uri="http://schemas.openxmlformats.org/presentationml/2006/ole">
            <mc:AlternateContent xmlns:mc="http://schemas.openxmlformats.org/markup-compatibility/2006">
              <mc:Choice xmlns:v="urn:schemas-microsoft-com:vml" Requires="v">
                <p:oleObj spid="_x0000_s122893" name="Έγγραφο" r:id="rId3" imgW="8601429" imgH="6973377" progId="Word.Document.8">
                  <p:embed/>
                </p:oleObj>
              </mc:Choice>
              <mc:Fallback>
                <p:oleObj name="Έγγραφο" r:id="rId3" imgW="8601429" imgH="6973377"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7650"/>
                        <a:ext cx="8545513"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Object 2"/>
          <p:cNvGraphicFramePr>
            <a:graphicFrameLocks noChangeAspect="1"/>
          </p:cNvGraphicFramePr>
          <p:nvPr/>
        </p:nvGraphicFramePr>
        <p:xfrm>
          <a:off x="304800" y="528638"/>
          <a:ext cx="8585200" cy="6099175"/>
        </p:xfrm>
        <a:graphic>
          <a:graphicData uri="http://schemas.openxmlformats.org/presentationml/2006/ole">
            <mc:AlternateContent xmlns:mc="http://schemas.openxmlformats.org/markup-compatibility/2006">
              <mc:Choice xmlns:v="urn:schemas-microsoft-com:vml" Requires="v">
                <p:oleObj spid="_x0000_s123917" name="Document" r:id="rId3" imgW="8592480" imgH="6102000" progId="Word.Document.8">
                  <p:embed/>
                </p:oleObj>
              </mc:Choice>
              <mc:Fallback>
                <p:oleObj name="Document" r:id="rId3" imgW="8592480" imgH="61020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8638"/>
                        <a:ext cx="8585200" cy="60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0" name="Object 2"/>
          <p:cNvGraphicFramePr>
            <a:graphicFrameLocks noChangeAspect="1"/>
          </p:cNvGraphicFramePr>
          <p:nvPr/>
        </p:nvGraphicFramePr>
        <p:xfrm>
          <a:off x="304800" y="515938"/>
          <a:ext cx="8572500" cy="6084887"/>
        </p:xfrm>
        <a:graphic>
          <a:graphicData uri="http://schemas.openxmlformats.org/presentationml/2006/ole">
            <mc:AlternateContent xmlns:mc="http://schemas.openxmlformats.org/markup-compatibility/2006">
              <mc:Choice xmlns:v="urn:schemas-microsoft-com:vml" Requires="v">
                <p:oleObj spid="_x0000_s124941" name="Document" r:id="rId3" imgW="8580240" imgH="6099120" progId="Word.Document.8">
                  <p:embed/>
                </p:oleObj>
              </mc:Choice>
              <mc:Fallback>
                <p:oleObj name="Document" r:id="rId3" imgW="8580240" imgH="60991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5938"/>
                        <a:ext cx="85725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381000" y="542925"/>
          <a:ext cx="8440738" cy="6097588"/>
        </p:xfrm>
        <a:graphic>
          <a:graphicData uri="http://schemas.openxmlformats.org/presentationml/2006/ole">
            <mc:AlternateContent xmlns:mc="http://schemas.openxmlformats.org/markup-compatibility/2006">
              <mc:Choice xmlns:v="urn:schemas-microsoft-com:vml" Requires="v">
                <p:oleObj spid="_x0000_s125965" name="Document" r:id="rId3" imgW="8443080" imgH="6111360" progId="Word.Document.8">
                  <p:embed/>
                </p:oleObj>
              </mc:Choice>
              <mc:Fallback>
                <p:oleObj name="Document" r:id="rId3" imgW="8443080" imgH="61113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42925"/>
                        <a:ext cx="8440738" cy="609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nvGraphicFramePr>
        <p:xfrm>
          <a:off x="457200" y="595313"/>
          <a:ext cx="8347075" cy="5715000"/>
        </p:xfrm>
        <a:graphic>
          <a:graphicData uri="http://schemas.openxmlformats.org/presentationml/2006/ole">
            <mc:AlternateContent xmlns:mc="http://schemas.openxmlformats.org/markup-compatibility/2006">
              <mc:Choice xmlns:v="urn:schemas-microsoft-com:vml" Requires="v">
                <p:oleObj spid="_x0000_s126989" name="Document" r:id="rId3" imgW="8351640" imgH="5715000" progId="Word.Document.8">
                  <p:embed/>
                </p:oleObj>
              </mc:Choice>
              <mc:Fallback>
                <p:oleObj name="Document" r:id="rId3" imgW="8351640" imgH="57150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95313"/>
                        <a:ext cx="83470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nvGraphicFramePr>
        <p:xfrm>
          <a:off x="608013" y="384175"/>
          <a:ext cx="8189912" cy="898525"/>
        </p:xfrm>
        <a:graphic>
          <a:graphicData uri="http://schemas.openxmlformats.org/presentationml/2006/ole">
            <mc:AlternateContent xmlns:mc="http://schemas.openxmlformats.org/markup-compatibility/2006">
              <mc:Choice xmlns:v="urn:schemas-microsoft-com:vml" Requires="v">
                <p:oleObj spid="_x0000_s128035" name="Έγγραφο" r:id="rId3" imgW="8203835" imgH="914385" progId="Word.Document.8">
                  <p:embed/>
                </p:oleObj>
              </mc:Choice>
              <mc:Fallback>
                <p:oleObj name="Έγγραφο" r:id="rId3" imgW="8203835" imgH="914385"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384175"/>
                        <a:ext cx="8189912"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561975" y="766763"/>
          <a:ext cx="8201025" cy="2659062"/>
        </p:xfrm>
        <a:graphic>
          <a:graphicData uri="http://schemas.openxmlformats.org/presentationml/2006/ole">
            <mc:AlternateContent xmlns:mc="http://schemas.openxmlformats.org/markup-compatibility/2006">
              <mc:Choice xmlns:v="urn:schemas-microsoft-com:vml" Requires="v">
                <p:oleObj spid="_x0000_s128036" name="Document" r:id="rId5" imgW="8205120" imgH="2666880" progId="Word.Document.8">
                  <p:embed/>
                </p:oleObj>
              </mc:Choice>
              <mc:Fallback>
                <p:oleObj name="Document" r:id="rId5" imgW="8205120" imgH="266688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766763"/>
                        <a:ext cx="8201025"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568325" y="3836988"/>
          <a:ext cx="8321675" cy="2500312"/>
        </p:xfrm>
        <a:graphic>
          <a:graphicData uri="http://schemas.openxmlformats.org/presentationml/2006/ole">
            <mc:AlternateContent xmlns:mc="http://schemas.openxmlformats.org/markup-compatibility/2006">
              <mc:Choice xmlns:v="urn:schemas-microsoft-com:vml" Requires="v">
                <p:oleObj spid="_x0000_s128037" name="Document" r:id="rId7" imgW="8327160" imgH="2514600" progId="Word.Document.8">
                  <p:embed/>
                </p:oleObj>
              </mc:Choice>
              <mc:Fallback>
                <p:oleObj name="Document" r:id="rId7" imgW="8327160" imgH="251460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836988"/>
                        <a:ext cx="8321675"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555625" y="158750"/>
          <a:ext cx="8413750" cy="4471988"/>
        </p:xfrm>
        <a:graphic>
          <a:graphicData uri="http://schemas.openxmlformats.org/presentationml/2006/ole">
            <mc:AlternateContent xmlns:mc="http://schemas.openxmlformats.org/markup-compatibility/2006">
              <mc:Choice xmlns:v="urn:schemas-microsoft-com:vml" Requires="v">
                <p:oleObj spid="_x0000_s129059" name="Document" r:id="rId3" imgW="8418600" imgH="4477680" progId="Word.Document.8">
                  <p:embed/>
                </p:oleObj>
              </mc:Choice>
              <mc:Fallback>
                <p:oleObj name="Document" r:id="rId3" imgW="8418600" imgH="44776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158750"/>
                        <a:ext cx="8413750"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nvGraphicFramePr>
        <p:xfrm>
          <a:off x="577850" y="4648200"/>
          <a:ext cx="8413750" cy="1044575"/>
        </p:xfrm>
        <a:graphic>
          <a:graphicData uri="http://schemas.openxmlformats.org/presentationml/2006/ole">
            <mc:AlternateContent xmlns:mc="http://schemas.openxmlformats.org/markup-compatibility/2006">
              <mc:Choice xmlns:v="urn:schemas-microsoft-com:vml" Requires="v">
                <p:oleObj spid="_x0000_s129060" name="Document" r:id="rId5" imgW="8418600" imgH="1057680" progId="Word.Document.8">
                  <p:embed/>
                </p:oleObj>
              </mc:Choice>
              <mc:Fallback>
                <p:oleObj name="Document" r:id="rId5" imgW="8418600" imgH="105768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 y="4648200"/>
                        <a:ext cx="841375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542925" y="5562600"/>
          <a:ext cx="8413750" cy="846138"/>
        </p:xfrm>
        <a:graphic>
          <a:graphicData uri="http://schemas.openxmlformats.org/presentationml/2006/ole">
            <mc:AlternateContent xmlns:mc="http://schemas.openxmlformats.org/markup-compatibility/2006">
              <mc:Choice xmlns:v="urn:schemas-microsoft-com:vml" Requires="v">
                <p:oleObj spid="_x0000_s129061" name="Document" r:id="rId7" imgW="8421480" imgH="859680" progId="Word.Document.8">
                  <p:embed/>
                </p:oleObj>
              </mc:Choice>
              <mc:Fallback>
                <p:oleObj name="Document" r:id="rId7" imgW="8421480" imgH="85968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5562600"/>
                        <a:ext cx="841375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Object 2"/>
          <p:cNvGraphicFramePr>
            <a:graphicFrameLocks noChangeAspect="1"/>
          </p:cNvGraphicFramePr>
          <p:nvPr/>
        </p:nvGraphicFramePr>
        <p:xfrm>
          <a:off x="468313" y="168275"/>
          <a:ext cx="8478837" cy="2036763"/>
        </p:xfrm>
        <a:graphic>
          <a:graphicData uri="http://schemas.openxmlformats.org/presentationml/2006/ole">
            <mc:AlternateContent xmlns:mc="http://schemas.openxmlformats.org/markup-compatibility/2006">
              <mc:Choice xmlns:v="urn:schemas-microsoft-com:vml" Requires="v">
                <p:oleObj spid="_x0000_s130083" name="Έγγραφο" r:id="rId3" imgW="8478393" imgH="2041603" progId="Word.Document.8">
                  <p:embed/>
                </p:oleObj>
              </mc:Choice>
              <mc:Fallback>
                <p:oleObj name="Έγγραφο" r:id="rId3" imgW="8478393" imgH="204160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8275"/>
                        <a:ext cx="8478837"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468313" y="2274888"/>
          <a:ext cx="8507412" cy="3241675"/>
        </p:xfrm>
        <a:graphic>
          <a:graphicData uri="http://schemas.openxmlformats.org/presentationml/2006/ole">
            <mc:AlternateContent xmlns:mc="http://schemas.openxmlformats.org/markup-compatibility/2006">
              <mc:Choice xmlns:v="urn:schemas-microsoft-com:vml" Requires="v">
                <p:oleObj spid="_x0000_s130084" name="Document" r:id="rId5" imgW="8516160" imgH="3246120" progId="Word.Document.8">
                  <p:embed/>
                </p:oleObj>
              </mc:Choice>
              <mc:Fallback>
                <p:oleObj name="Document" r:id="rId5" imgW="8516160" imgH="32461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274888"/>
                        <a:ext cx="8507412"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nvGraphicFramePr>
        <p:xfrm>
          <a:off x="469900" y="5413375"/>
          <a:ext cx="8431213" cy="1439863"/>
        </p:xfrm>
        <a:graphic>
          <a:graphicData uri="http://schemas.openxmlformats.org/presentationml/2006/ole">
            <mc:AlternateContent xmlns:mc="http://schemas.openxmlformats.org/markup-compatibility/2006">
              <mc:Choice xmlns:v="urn:schemas-microsoft-com:vml" Requires="v">
                <p:oleObj spid="_x0000_s130085" name="Έγγραφο" r:id="rId7" imgW="8488745" imgH="1450402" progId="Word.Document.8">
                  <p:embed/>
                </p:oleObj>
              </mc:Choice>
              <mc:Fallback>
                <p:oleObj name="Έγγραφο" r:id="rId7" imgW="8488745" imgH="1450402"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00" y="5413375"/>
                        <a:ext cx="843121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363538" y="768350"/>
          <a:ext cx="8602662" cy="3779838"/>
        </p:xfrm>
        <a:graphic>
          <a:graphicData uri="http://schemas.openxmlformats.org/presentationml/2006/ole">
            <mc:AlternateContent xmlns:mc="http://schemas.openxmlformats.org/markup-compatibility/2006">
              <mc:Choice xmlns:v="urn:schemas-microsoft-com:vml" Requires="v">
                <p:oleObj spid="_x0000_s131085" name="Έγγραφο" r:id="rId3" imgW="8764515" imgH="3833900" progId="Word.Document.8">
                  <p:embed/>
                </p:oleObj>
              </mc:Choice>
              <mc:Fallback>
                <p:oleObj name="Έγγραφο" r:id="rId3" imgW="8764515" imgH="38339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768350"/>
                        <a:ext cx="8602662"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nvGraphicFramePr>
        <p:xfrm>
          <a:off x="468313" y="77788"/>
          <a:ext cx="8466137" cy="3279775"/>
        </p:xfrm>
        <a:graphic>
          <a:graphicData uri="http://schemas.openxmlformats.org/presentationml/2006/ole">
            <mc:AlternateContent xmlns:mc="http://schemas.openxmlformats.org/markup-compatibility/2006">
              <mc:Choice xmlns:v="urn:schemas-microsoft-com:vml" Requires="v">
                <p:oleObj spid="_x0000_s132131" name="Έγγραφο" r:id="rId3" imgW="8458144" imgH="3276274" progId="Word.Document.8">
                  <p:embed/>
                </p:oleObj>
              </mc:Choice>
              <mc:Fallback>
                <p:oleObj name="Έγγραφο" r:id="rId3" imgW="8458144" imgH="327627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77788"/>
                        <a:ext cx="8466137"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539750" y="2200275"/>
          <a:ext cx="8466138" cy="4657725"/>
        </p:xfrm>
        <a:graphic>
          <a:graphicData uri="http://schemas.openxmlformats.org/presentationml/2006/ole">
            <mc:AlternateContent xmlns:mc="http://schemas.openxmlformats.org/markup-compatibility/2006">
              <mc:Choice xmlns:v="urn:schemas-microsoft-com:vml" Requires="v">
                <p:oleObj spid="_x0000_s132132" name="Έγγραφο" r:id="rId5" imgW="8484065" imgH="4660078" progId="Word.Document.8">
                  <p:embed/>
                </p:oleObj>
              </mc:Choice>
              <mc:Fallback>
                <p:oleObj name="Έγγραφο" r:id="rId5" imgW="8484065" imgH="4660078"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200275"/>
                        <a:ext cx="8466138"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468313" y="1503363"/>
          <a:ext cx="8493125" cy="1997075"/>
        </p:xfrm>
        <a:graphic>
          <a:graphicData uri="http://schemas.openxmlformats.org/presentationml/2006/ole">
            <mc:AlternateContent xmlns:mc="http://schemas.openxmlformats.org/markup-compatibility/2006">
              <mc:Choice xmlns:v="urn:schemas-microsoft-com:vml" Requires="v">
                <p:oleObj spid="_x0000_s132133" name="Έγγραφο" r:id="rId7" imgW="8511426" imgH="1996148" progId="Word.Document.8">
                  <p:embed/>
                </p:oleObj>
              </mc:Choice>
              <mc:Fallback>
                <p:oleObj name="Έγγραφο" r:id="rId7" imgW="8511426" imgH="1996148"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1503363"/>
                        <a:ext cx="8493125"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614363" y="1990725"/>
          <a:ext cx="8189912" cy="3673475"/>
        </p:xfrm>
        <a:graphic>
          <a:graphicData uri="http://schemas.openxmlformats.org/presentationml/2006/ole">
            <mc:AlternateContent xmlns:mc="http://schemas.openxmlformats.org/markup-compatibility/2006">
              <mc:Choice xmlns:v="urn:schemas-microsoft-com:vml" Requires="v">
                <p:oleObj spid="_x0000_s14349" name="Έγγραφο" r:id="rId3" imgW="8419982" imgH="3759382" progId="Word.Document.8">
                  <p:embed/>
                </p:oleObj>
              </mc:Choice>
              <mc:Fallback>
                <p:oleObj name="Έγγραφο" r:id="rId3" imgW="8419982" imgH="375938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1990725"/>
                        <a:ext cx="8189912"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2"/>
          <p:cNvGraphicFramePr>
            <a:graphicFrameLocks noChangeAspect="1"/>
          </p:cNvGraphicFramePr>
          <p:nvPr/>
        </p:nvGraphicFramePr>
        <p:xfrm>
          <a:off x="381000" y="228600"/>
          <a:ext cx="8401050" cy="6310313"/>
        </p:xfrm>
        <a:graphic>
          <a:graphicData uri="http://schemas.openxmlformats.org/presentationml/2006/ole">
            <mc:AlternateContent xmlns:mc="http://schemas.openxmlformats.org/markup-compatibility/2006">
              <mc:Choice xmlns:v="urn:schemas-microsoft-com:vml" Requires="v">
                <p:oleObj spid="_x0000_s133133" name="Document" r:id="rId3" imgW="8391240" imgH="6406920" progId="Word.Document.8">
                  <p:embed/>
                </p:oleObj>
              </mc:Choice>
              <mc:Fallback>
                <p:oleObj name="Document" r:id="rId3" imgW="8391240" imgH="64069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40105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nvGraphicFramePr>
        <p:xfrm>
          <a:off x="323850" y="31750"/>
          <a:ext cx="8609013" cy="6926263"/>
        </p:xfrm>
        <a:graphic>
          <a:graphicData uri="http://schemas.openxmlformats.org/presentationml/2006/ole">
            <mc:AlternateContent xmlns:mc="http://schemas.openxmlformats.org/markup-compatibility/2006">
              <mc:Choice xmlns:v="urn:schemas-microsoft-com:vml" Requires="v">
                <p:oleObj spid="_x0000_s134157" name="Έγγραφο" r:id="rId3" imgW="8666951" imgH="6973377" progId="Word.Document.8">
                  <p:embed/>
                </p:oleObj>
              </mc:Choice>
              <mc:Fallback>
                <p:oleObj name="Έγγραφο" r:id="rId3" imgW="8666951" imgH="6973377"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1750"/>
                        <a:ext cx="8609013"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2"/>
          <p:cNvGraphicFramePr>
            <a:graphicFrameLocks noChangeAspect="1"/>
          </p:cNvGraphicFramePr>
          <p:nvPr/>
        </p:nvGraphicFramePr>
        <p:xfrm>
          <a:off x="228600" y="165100"/>
          <a:ext cx="8743950" cy="6997700"/>
        </p:xfrm>
        <a:graphic>
          <a:graphicData uri="http://schemas.openxmlformats.org/presentationml/2006/ole">
            <mc:AlternateContent xmlns:mc="http://schemas.openxmlformats.org/markup-compatibility/2006">
              <mc:Choice xmlns:v="urn:schemas-microsoft-com:vml" Requires="v">
                <p:oleObj spid="_x0000_s135181" name="Document" r:id="rId3" imgW="8750880" imgH="7001280" progId="Word.Document.8">
                  <p:embed/>
                </p:oleObj>
              </mc:Choice>
              <mc:Fallback>
                <p:oleObj name="Document" r:id="rId3" imgW="8750880" imgH="7001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5100"/>
                        <a:ext cx="8743950" cy="699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304800" y="57150"/>
          <a:ext cx="8718550" cy="6800850"/>
        </p:xfrm>
        <a:graphic>
          <a:graphicData uri="http://schemas.openxmlformats.org/presentationml/2006/ole">
            <mc:AlternateContent xmlns:mc="http://schemas.openxmlformats.org/markup-compatibility/2006">
              <mc:Choice xmlns:v="urn:schemas-microsoft-com:vml" Requires="v">
                <p:oleObj spid="_x0000_s136205" name="Document" r:id="rId3" imgW="8729640" imgH="6812280" progId="Word.Document.8">
                  <p:embed/>
                </p:oleObj>
              </mc:Choice>
              <mc:Fallback>
                <p:oleObj name="Document" r:id="rId3" imgW="8729640" imgH="6812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150"/>
                        <a:ext cx="871855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idx="4294967295"/>
          </p:nvPr>
        </p:nvSpPr>
        <p:spPr>
          <a:xfrm>
            <a:off x="0" y="0"/>
            <a:ext cx="9144000" cy="981075"/>
          </a:xfrm>
        </p:spPr>
        <p:txBody>
          <a:bodyPr/>
          <a:lstStyle/>
          <a:p>
            <a:pPr eaLnBrk="1" hangingPunct="1"/>
            <a:r>
              <a:rPr lang="el-GR" altLang="el-GR" sz="2400"/>
              <a:t>Στήριξη αγγείου με μεταλλικό κλιπ</a:t>
            </a:r>
            <a:r>
              <a:rPr lang="en-US" altLang="el-GR" sz="2400"/>
              <a:t>.</a:t>
            </a:r>
            <a:br>
              <a:rPr lang="el-GR" altLang="el-GR" sz="2400"/>
            </a:br>
            <a:endParaRPr lang="el-GR" altLang="el-GR" sz="2400"/>
          </a:p>
        </p:txBody>
      </p:sp>
      <p:sp>
        <p:nvSpPr>
          <p:cNvPr id="137219" name="Rectangle 5"/>
          <p:cNvSpPr>
            <a:spLocks noGrp="1" noChangeArrowheads="1"/>
          </p:cNvSpPr>
          <p:nvPr>
            <p:ph type="body" sz="half" idx="4294967295"/>
          </p:nvPr>
        </p:nvSpPr>
        <p:spPr>
          <a:xfrm>
            <a:off x="457200" y="1600200"/>
            <a:ext cx="4038600" cy="4525963"/>
          </a:xfrm>
        </p:spPr>
        <p:txBody>
          <a:bodyPr/>
          <a:lstStyle/>
          <a:p>
            <a:pPr eaLnBrk="1" hangingPunct="1"/>
            <a:endParaRPr lang="el-GR" altLang="el-GR" sz="2800"/>
          </a:p>
        </p:txBody>
      </p:sp>
      <p:pic>
        <p:nvPicPr>
          <p:cNvPr id="3" name="Εικόνα 2">
            <a:extLst>
              <a:ext uri="{FF2B5EF4-FFF2-40B4-BE49-F238E27FC236}">
                <a16:creationId xmlns:a16="http://schemas.microsoft.com/office/drawing/2014/main" id="{61480EB0-7F85-4B56-BD67-A8C59C64A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53548"/>
            <a:ext cx="8388424" cy="6304452"/>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title" idx="4294967295"/>
          </p:nvPr>
        </p:nvSpPr>
        <p:spPr/>
        <p:txBody>
          <a:bodyPr/>
          <a:lstStyle/>
          <a:p>
            <a:pPr eaLnBrk="1" hangingPunct="1"/>
            <a:endParaRPr lang="el-GR" altLang="el-GR"/>
          </a:p>
        </p:txBody>
      </p:sp>
      <p:sp>
        <p:nvSpPr>
          <p:cNvPr id="138243" name="Rectangle 5"/>
          <p:cNvSpPr>
            <a:spLocks noGrp="1" noChangeArrowheads="1"/>
          </p:cNvSpPr>
          <p:nvPr>
            <p:ph type="body" sz="half" idx="4294967295"/>
          </p:nvPr>
        </p:nvSpPr>
        <p:spPr>
          <a:xfrm>
            <a:off x="457200" y="1600200"/>
            <a:ext cx="3322638" cy="4525963"/>
          </a:xfrm>
        </p:spPr>
        <p:txBody>
          <a:bodyPr/>
          <a:lstStyle/>
          <a:p>
            <a:pPr marL="0" indent="0" eaLnBrk="1" hangingPunct="1">
              <a:buFontTx/>
              <a:buNone/>
            </a:pPr>
            <a:r>
              <a:rPr lang="el-GR" altLang="el-GR" sz="2800"/>
              <a:t>Στήριξη γλυπτού με εκμαγείο ρητίνης.</a:t>
            </a:r>
          </a:p>
        </p:txBody>
      </p:sp>
      <p:pic>
        <p:nvPicPr>
          <p:cNvPr id="3" name="Εικόνα 2">
            <a:extLst>
              <a:ext uri="{FF2B5EF4-FFF2-40B4-BE49-F238E27FC236}">
                <a16:creationId xmlns:a16="http://schemas.microsoft.com/office/drawing/2014/main" id="{E6265DF6-1F95-4156-B937-A73C5D2E9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697" y="0"/>
            <a:ext cx="5332815" cy="685800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title" idx="4294967295"/>
          </p:nvPr>
        </p:nvSpPr>
        <p:spPr/>
        <p:txBody>
          <a:bodyPr/>
          <a:lstStyle/>
          <a:p>
            <a:pPr eaLnBrk="1" hangingPunct="1"/>
            <a:r>
              <a:rPr lang="el-GR" altLang="el-GR" sz="2800"/>
              <a:t>Στήριξη αγγείου με εκμαγείο ρητίνης και μεταλλικά κλιπ</a:t>
            </a:r>
            <a:r>
              <a:rPr lang="en-US" altLang="el-GR" sz="2800"/>
              <a:t>.</a:t>
            </a:r>
            <a:br>
              <a:rPr lang="el-GR" altLang="el-GR" sz="2800"/>
            </a:br>
            <a:endParaRPr lang="el-GR" altLang="el-GR" sz="2800"/>
          </a:p>
        </p:txBody>
      </p:sp>
      <p:sp>
        <p:nvSpPr>
          <p:cNvPr id="139267" name="Rectangle 5"/>
          <p:cNvSpPr>
            <a:spLocks noGrp="1" noChangeArrowheads="1"/>
          </p:cNvSpPr>
          <p:nvPr>
            <p:ph type="body" sz="half" idx="4294967295"/>
          </p:nvPr>
        </p:nvSpPr>
        <p:spPr>
          <a:xfrm>
            <a:off x="457200" y="1600200"/>
            <a:ext cx="4038600" cy="4525963"/>
          </a:xfrm>
        </p:spPr>
        <p:txBody>
          <a:bodyPr/>
          <a:lstStyle/>
          <a:p>
            <a:pPr eaLnBrk="1" hangingPunct="1"/>
            <a:endParaRPr lang="el-GR" altLang="el-GR" sz="2800"/>
          </a:p>
        </p:txBody>
      </p:sp>
      <p:pic>
        <p:nvPicPr>
          <p:cNvPr id="3" name="Εικόνα 2">
            <a:extLst>
              <a:ext uri="{FF2B5EF4-FFF2-40B4-BE49-F238E27FC236}">
                <a16:creationId xmlns:a16="http://schemas.microsoft.com/office/drawing/2014/main" id="{B181B918-9927-4779-B94C-68350D7CE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4" y="2636912"/>
            <a:ext cx="9178146" cy="4256792"/>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title" idx="4294967295"/>
          </p:nvPr>
        </p:nvSpPr>
        <p:spPr/>
        <p:txBody>
          <a:bodyPr/>
          <a:lstStyle/>
          <a:p>
            <a:pPr eaLnBrk="1" hangingPunct="1"/>
            <a:endParaRPr lang="el-GR" altLang="el-GR"/>
          </a:p>
        </p:txBody>
      </p:sp>
      <p:sp>
        <p:nvSpPr>
          <p:cNvPr id="140291" name="Rectangle 5"/>
          <p:cNvSpPr>
            <a:spLocks noGrp="1" noChangeArrowheads="1"/>
          </p:cNvSpPr>
          <p:nvPr>
            <p:ph type="body" sz="half" idx="4294967295"/>
          </p:nvPr>
        </p:nvSpPr>
        <p:spPr>
          <a:xfrm>
            <a:off x="107950" y="0"/>
            <a:ext cx="3743325" cy="6858000"/>
          </a:xfrm>
        </p:spPr>
        <p:txBody>
          <a:bodyPr/>
          <a:lstStyle/>
          <a:p>
            <a:pPr marL="0" indent="0" eaLnBrk="1" hangingPunct="1">
              <a:buFontTx/>
              <a:buNone/>
            </a:pPr>
            <a:endParaRPr lang="el-GR" altLang="el-GR" sz="2800"/>
          </a:p>
          <a:p>
            <a:pPr marL="0" indent="0" eaLnBrk="1" hangingPunct="1">
              <a:buFontTx/>
              <a:buNone/>
            </a:pPr>
            <a:endParaRPr lang="el-GR" altLang="el-GR" sz="2800"/>
          </a:p>
          <a:p>
            <a:pPr marL="0" indent="0" eaLnBrk="1" hangingPunct="1">
              <a:buFontTx/>
              <a:buNone/>
            </a:pPr>
            <a:r>
              <a:rPr lang="el-GR" altLang="el-GR" sz="2800"/>
              <a:t>Περιμετρική στήριξη αγγείου με μπρούτζο, αλουμίνιο, ακρυλικό υλικό και ατσάλι.</a:t>
            </a:r>
          </a:p>
        </p:txBody>
      </p:sp>
      <p:pic>
        <p:nvPicPr>
          <p:cNvPr id="3" name="Εικόνα 2">
            <a:extLst>
              <a:ext uri="{FF2B5EF4-FFF2-40B4-BE49-F238E27FC236}">
                <a16:creationId xmlns:a16="http://schemas.microsoft.com/office/drawing/2014/main" id="{81F56731-EB39-4A3A-8F8B-3BA95E3CE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950" y="0"/>
            <a:ext cx="5274562" cy="685800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ChangeArrowheads="1"/>
          </p:cNvSpPr>
          <p:nvPr>
            <p:ph type="title" idx="4294967295"/>
          </p:nvPr>
        </p:nvSpPr>
        <p:spPr/>
        <p:txBody>
          <a:bodyPr/>
          <a:lstStyle/>
          <a:p>
            <a:pPr eaLnBrk="1" hangingPunct="1"/>
            <a:r>
              <a:rPr lang="el-GR" altLang="el-GR" sz="3200"/>
              <a:t>Στήριξη γλυπτού με μεταλλικό σύνδεσμο</a:t>
            </a:r>
            <a:r>
              <a:rPr lang="en-US" altLang="el-GR" sz="3200"/>
              <a:t>.</a:t>
            </a:r>
            <a:br>
              <a:rPr lang="el-GR" altLang="el-GR" sz="3200"/>
            </a:br>
            <a:br>
              <a:rPr lang="el-GR" altLang="el-GR" sz="2400"/>
            </a:br>
            <a:endParaRPr lang="el-GR" altLang="el-GR" sz="3200"/>
          </a:p>
        </p:txBody>
      </p:sp>
      <p:sp>
        <p:nvSpPr>
          <p:cNvPr id="141315" name="Rectangle 5"/>
          <p:cNvSpPr>
            <a:spLocks noGrp="1" noChangeArrowheads="1"/>
          </p:cNvSpPr>
          <p:nvPr>
            <p:ph type="body" sz="half" idx="4294967295"/>
          </p:nvPr>
        </p:nvSpPr>
        <p:spPr>
          <a:xfrm>
            <a:off x="457200" y="1600200"/>
            <a:ext cx="4038600" cy="4525963"/>
          </a:xfrm>
        </p:spPr>
        <p:txBody>
          <a:bodyPr/>
          <a:lstStyle/>
          <a:p>
            <a:pPr eaLnBrk="1" hangingPunct="1"/>
            <a:endParaRPr lang="el-GR" altLang="el-GR" sz="2800"/>
          </a:p>
        </p:txBody>
      </p:sp>
      <p:pic>
        <p:nvPicPr>
          <p:cNvPr id="3" name="Εικόνα 2">
            <a:extLst>
              <a:ext uri="{FF2B5EF4-FFF2-40B4-BE49-F238E27FC236}">
                <a16:creationId xmlns:a16="http://schemas.microsoft.com/office/drawing/2014/main" id="{1A80CEDA-FB51-40D6-87C8-79607CC29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5902"/>
            <a:ext cx="9180512" cy="2952098"/>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title" idx="4294967295"/>
          </p:nvPr>
        </p:nvSpPr>
        <p:spPr/>
        <p:txBody>
          <a:bodyPr/>
          <a:lstStyle/>
          <a:p>
            <a:pPr eaLnBrk="1" hangingPunct="1"/>
            <a:endParaRPr lang="el-GR" altLang="el-GR"/>
          </a:p>
        </p:txBody>
      </p:sp>
      <p:sp>
        <p:nvSpPr>
          <p:cNvPr id="142339" name="Rectangle 5"/>
          <p:cNvSpPr>
            <a:spLocks noGrp="1" noChangeArrowheads="1"/>
          </p:cNvSpPr>
          <p:nvPr>
            <p:ph type="body" sz="half" idx="4294967295"/>
          </p:nvPr>
        </p:nvSpPr>
        <p:spPr>
          <a:xfrm>
            <a:off x="457200" y="1600200"/>
            <a:ext cx="4038600" cy="4525963"/>
          </a:xfrm>
        </p:spPr>
        <p:txBody>
          <a:bodyPr/>
          <a:lstStyle/>
          <a:p>
            <a:pPr marL="0" indent="0" eaLnBrk="1" hangingPunct="1">
              <a:buFontTx/>
              <a:buNone/>
            </a:pPr>
            <a:r>
              <a:rPr lang="el-GR" altLang="el-GR" sz="2800"/>
              <a:t>Στήριξη γλυπτού με </a:t>
            </a:r>
            <a:r>
              <a:rPr lang="en-US" altLang="el-GR" sz="2800"/>
              <a:t>isolator.</a:t>
            </a:r>
          </a:p>
        </p:txBody>
      </p:sp>
      <p:pic>
        <p:nvPicPr>
          <p:cNvPr id="3" name="Εικόνα 2">
            <a:extLst>
              <a:ext uri="{FF2B5EF4-FFF2-40B4-BE49-F238E27FC236}">
                <a16:creationId xmlns:a16="http://schemas.microsoft.com/office/drawing/2014/main" id="{1555CE36-7BEB-4DEA-A19D-670831C01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817" y="4805"/>
            <a:ext cx="4424183"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331788" y="1125538"/>
          <a:ext cx="8658225" cy="5468937"/>
        </p:xfrm>
        <a:graphic>
          <a:graphicData uri="http://schemas.openxmlformats.org/presentationml/2006/ole">
            <mc:AlternateContent xmlns:mc="http://schemas.openxmlformats.org/markup-compatibility/2006">
              <mc:Choice xmlns:v="urn:schemas-microsoft-com:vml" Requires="v">
                <p:oleObj spid="_x0000_s15384" name="Έγγραφο" r:id="rId3" imgW="8734234" imgH="5509047" progId="Word.Document.8">
                  <p:embed/>
                </p:oleObj>
              </mc:Choice>
              <mc:Fallback>
                <p:oleObj name="Έγγραφο" r:id="rId3" imgW="8734234" imgH="5509047"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1125538"/>
                        <a:ext cx="8658225" cy="54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363538" y="404813"/>
          <a:ext cx="8626475" cy="679450"/>
        </p:xfrm>
        <a:graphic>
          <a:graphicData uri="http://schemas.openxmlformats.org/presentationml/2006/ole">
            <mc:AlternateContent xmlns:mc="http://schemas.openxmlformats.org/markup-compatibility/2006">
              <mc:Choice xmlns:v="urn:schemas-microsoft-com:vml" Requires="v">
                <p:oleObj spid="_x0000_s15385" name="Έγγραφο" r:id="rId5" imgW="9028938" imgH="714543" progId="Word.Document.8">
                  <p:embed/>
                </p:oleObj>
              </mc:Choice>
              <mc:Fallback>
                <p:oleObj name="Έγγραφο" r:id="rId5" imgW="9028938" imgH="714543"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404813"/>
                        <a:ext cx="8626475"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idx="4294967295"/>
          </p:nvPr>
        </p:nvSpPr>
        <p:spPr>
          <a:xfrm>
            <a:off x="468313" y="188913"/>
            <a:ext cx="8229600" cy="1143000"/>
          </a:xfrm>
        </p:spPr>
        <p:txBody>
          <a:bodyPr/>
          <a:lstStyle/>
          <a:p>
            <a:pPr eaLnBrk="1" hangingPunct="1"/>
            <a:r>
              <a:rPr lang="el-GR" altLang="el-GR" sz="3200"/>
              <a:t>Αντισεισμικό σύστημα με αμορτισέρ</a:t>
            </a:r>
            <a:r>
              <a:rPr lang="en-US" altLang="el-GR" sz="3200"/>
              <a:t>.</a:t>
            </a:r>
            <a:br>
              <a:rPr lang="el-GR" altLang="el-GR" sz="3200"/>
            </a:br>
            <a:endParaRPr lang="el-GR" altLang="el-GR" sz="3200"/>
          </a:p>
        </p:txBody>
      </p:sp>
      <p:sp>
        <p:nvSpPr>
          <p:cNvPr id="143363" name="Rectangle 5"/>
          <p:cNvSpPr>
            <a:spLocks noGrp="1" noChangeArrowheads="1"/>
          </p:cNvSpPr>
          <p:nvPr>
            <p:ph type="body" sz="half" idx="4294967295"/>
          </p:nvPr>
        </p:nvSpPr>
        <p:spPr>
          <a:xfrm>
            <a:off x="457200" y="1600200"/>
            <a:ext cx="4038600" cy="4525963"/>
          </a:xfrm>
        </p:spPr>
        <p:txBody>
          <a:bodyPr/>
          <a:lstStyle/>
          <a:p>
            <a:pPr eaLnBrk="1" hangingPunct="1"/>
            <a:endParaRPr lang="el-GR" altLang="el-GR" sz="2800"/>
          </a:p>
        </p:txBody>
      </p:sp>
      <p:pic>
        <p:nvPicPr>
          <p:cNvPr id="3" name="Εικόνα 2">
            <a:extLst>
              <a:ext uri="{FF2B5EF4-FFF2-40B4-BE49-F238E27FC236}">
                <a16:creationId xmlns:a16="http://schemas.microsoft.com/office/drawing/2014/main" id="{31CC1B59-BAB5-4043-ABF2-7CDCB52DA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7" y="2708920"/>
            <a:ext cx="9206837" cy="4164161"/>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type="title" idx="4294967295"/>
          </p:nvPr>
        </p:nvSpPr>
        <p:spPr>
          <a:xfrm>
            <a:off x="457200" y="0"/>
            <a:ext cx="8229600" cy="836613"/>
          </a:xfrm>
        </p:spPr>
        <p:txBody>
          <a:bodyPr/>
          <a:lstStyle/>
          <a:p>
            <a:pPr eaLnBrk="1" hangingPunct="1"/>
            <a:br>
              <a:rPr lang="el-GR" altLang="el-GR" sz="2800"/>
            </a:br>
            <a:r>
              <a:rPr lang="el-GR" altLang="el-GR" sz="2800"/>
              <a:t>Στήριξη αγγείου με νήμα και περιμετρικό στήριγμα</a:t>
            </a:r>
            <a:r>
              <a:rPr lang="en-US" altLang="el-GR" sz="2800"/>
              <a:t>.</a:t>
            </a:r>
            <a:br>
              <a:rPr lang="el-GR" altLang="el-GR" sz="2800"/>
            </a:br>
            <a:endParaRPr lang="el-GR" altLang="el-GR" sz="2800"/>
          </a:p>
        </p:txBody>
      </p:sp>
      <p:sp>
        <p:nvSpPr>
          <p:cNvPr id="144387" name="Rectangle 5"/>
          <p:cNvSpPr>
            <a:spLocks noGrp="1" noChangeArrowheads="1"/>
          </p:cNvSpPr>
          <p:nvPr>
            <p:ph type="body" sz="half" idx="4294967295"/>
          </p:nvPr>
        </p:nvSpPr>
        <p:spPr>
          <a:xfrm>
            <a:off x="457200" y="1600200"/>
            <a:ext cx="4038600" cy="4525963"/>
          </a:xfrm>
        </p:spPr>
        <p:txBody>
          <a:bodyPr/>
          <a:lstStyle/>
          <a:p>
            <a:pPr eaLnBrk="1" hangingPunct="1"/>
            <a:endParaRPr lang="el-GR" altLang="el-GR" sz="2800"/>
          </a:p>
        </p:txBody>
      </p:sp>
      <p:pic>
        <p:nvPicPr>
          <p:cNvPr id="3" name="Εικόνα 2">
            <a:extLst>
              <a:ext uri="{FF2B5EF4-FFF2-40B4-BE49-F238E27FC236}">
                <a16:creationId xmlns:a16="http://schemas.microsoft.com/office/drawing/2014/main" id="{BFE9078C-4732-469D-AF0F-0C6619D66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9" y="731837"/>
            <a:ext cx="9247099" cy="6157913"/>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title" idx="4294967295"/>
          </p:nvPr>
        </p:nvSpPr>
        <p:spPr/>
        <p:txBody>
          <a:bodyPr/>
          <a:lstStyle/>
          <a:p>
            <a:pPr eaLnBrk="1" hangingPunct="1"/>
            <a:endParaRPr lang="el-GR" altLang="el-GR"/>
          </a:p>
        </p:txBody>
      </p:sp>
      <p:sp>
        <p:nvSpPr>
          <p:cNvPr id="146435" name="Rectangle 5"/>
          <p:cNvSpPr>
            <a:spLocks noGrp="1" noChangeArrowheads="1"/>
          </p:cNvSpPr>
          <p:nvPr>
            <p:ph type="body" sz="half" idx="4294967295"/>
          </p:nvPr>
        </p:nvSpPr>
        <p:spPr>
          <a:xfrm>
            <a:off x="457200" y="1600200"/>
            <a:ext cx="3322638" cy="4525963"/>
          </a:xfrm>
        </p:spPr>
        <p:txBody>
          <a:bodyPr/>
          <a:lstStyle/>
          <a:p>
            <a:pPr marL="0" indent="0" eaLnBrk="1" hangingPunct="1">
              <a:buFontTx/>
              <a:buNone/>
            </a:pPr>
            <a:r>
              <a:rPr lang="el-GR" altLang="el-GR" sz="2800"/>
              <a:t>Στήριξη γλυπτού με ξύλινο υποστήριγμα.</a:t>
            </a:r>
          </a:p>
        </p:txBody>
      </p:sp>
      <p:pic>
        <p:nvPicPr>
          <p:cNvPr id="146436" name="Picture 9" descr="labro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795713" y="0"/>
            <a:ext cx="5384800" cy="6884988"/>
          </a:xfrm>
          <a:noFill/>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title" idx="4294967295"/>
          </p:nvPr>
        </p:nvSpPr>
        <p:spPr/>
        <p:txBody>
          <a:bodyPr/>
          <a:lstStyle/>
          <a:p>
            <a:pPr eaLnBrk="1" hangingPunct="1"/>
            <a:endParaRPr lang="el-GR" altLang="el-GR"/>
          </a:p>
        </p:txBody>
      </p:sp>
      <p:sp>
        <p:nvSpPr>
          <p:cNvPr id="147459" name="Rectangle 5"/>
          <p:cNvSpPr>
            <a:spLocks noGrp="1" noChangeArrowheads="1"/>
          </p:cNvSpPr>
          <p:nvPr>
            <p:ph type="body" sz="half" idx="4294967295"/>
          </p:nvPr>
        </p:nvSpPr>
        <p:spPr>
          <a:xfrm>
            <a:off x="468313" y="1628775"/>
            <a:ext cx="3251200" cy="4525963"/>
          </a:xfrm>
        </p:spPr>
        <p:txBody>
          <a:bodyPr/>
          <a:lstStyle/>
          <a:p>
            <a:pPr marL="0" indent="0" eaLnBrk="1" hangingPunct="1">
              <a:buFontTx/>
              <a:buNone/>
            </a:pPr>
            <a:r>
              <a:rPr lang="el-GR" altLang="el-GR" sz="2800"/>
              <a:t>Στήριξη γλυπτού με συνδέσμους τιτανίου.</a:t>
            </a:r>
          </a:p>
        </p:txBody>
      </p:sp>
      <p:pic>
        <p:nvPicPr>
          <p:cNvPr id="3" name="Εικόνα 2">
            <a:extLst>
              <a:ext uri="{FF2B5EF4-FFF2-40B4-BE49-F238E27FC236}">
                <a16:creationId xmlns:a16="http://schemas.microsoft.com/office/drawing/2014/main" id="{260A89AE-A465-4AD9-884D-995C2C0B2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214" y="0"/>
            <a:ext cx="5372298" cy="6858000"/>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idx="4294967295"/>
          </p:nvPr>
        </p:nvSpPr>
        <p:spPr/>
        <p:txBody>
          <a:bodyPr/>
          <a:lstStyle/>
          <a:p>
            <a:pPr eaLnBrk="1" hangingPunct="1"/>
            <a:endParaRPr lang="el-GR" altLang="el-GR"/>
          </a:p>
        </p:txBody>
      </p:sp>
      <p:sp>
        <p:nvSpPr>
          <p:cNvPr id="148483" name="Rectangle 5"/>
          <p:cNvSpPr>
            <a:spLocks noGrp="1" noChangeArrowheads="1"/>
          </p:cNvSpPr>
          <p:nvPr>
            <p:ph type="body" sz="half" idx="4294967295"/>
          </p:nvPr>
        </p:nvSpPr>
        <p:spPr>
          <a:xfrm>
            <a:off x="457200" y="1600200"/>
            <a:ext cx="3178175" cy="4525963"/>
          </a:xfrm>
        </p:spPr>
        <p:txBody>
          <a:bodyPr/>
          <a:lstStyle/>
          <a:p>
            <a:pPr marL="0" indent="0" eaLnBrk="1" hangingPunct="1">
              <a:buFontTx/>
              <a:buNone/>
            </a:pPr>
            <a:r>
              <a:rPr lang="el-GR" altLang="el-GR" sz="2800"/>
              <a:t>Στήριξη αγγείου με μαγνήτες.</a:t>
            </a:r>
          </a:p>
        </p:txBody>
      </p:sp>
      <p:pic>
        <p:nvPicPr>
          <p:cNvPr id="5" name="Picture 10" descr="labro3">
            <a:extLst>
              <a:ext uri="{FF2B5EF4-FFF2-40B4-BE49-F238E27FC236}">
                <a16:creationId xmlns:a16="http://schemas.microsoft.com/office/drawing/2014/main" id="{D6949778-3CEF-4D84-9764-1A261A99C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712" y="-27384"/>
            <a:ext cx="5384800" cy="68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Grp="1" noChangeArrowheads="1"/>
          </p:cNvSpPr>
          <p:nvPr>
            <p:ph type="title" idx="4294967295"/>
          </p:nvPr>
        </p:nvSpPr>
        <p:spPr/>
        <p:txBody>
          <a:bodyPr/>
          <a:lstStyle/>
          <a:p>
            <a:pPr eaLnBrk="1" hangingPunct="1"/>
            <a:endParaRPr lang="el-GR" altLang="el-GR"/>
          </a:p>
        </p:txBody>
      </p:sp>
      <p:sp>
        <p:nvSpPr>
          <p:cNvPr id="149507" name="Rectangle 5"/>
          <p:cNvSpPr>
            <a:spLocks noGrp="1" noChangeArrowheads="1"/>
          </p:cNvSpPr>
          <p:nvPr>
            <p:ph type="body" sz="half" idx="4294967295"/>
          </p:nvPr>
        </p:nvSpPr>
        <p:spPr>
          <a:xfrm>
            <a:off x="457200" y="1600200"/>
            <a:ext cx="3178175" cy="4525963"/>
          </a:xfrm>
        </p:spPr>
        <p:txBody>
          <a:bodyPr/>
          <a:lstStyle/>
          <a:p>
            <a:pPr marL="0" indent="0" eaLnBrk="1" hangingPunct="1">
              <a:buFontTx/>
              <a:buNone/>
            </a:pPr>
            <a:r>
              <a:rPr lang="el-GR" altLang="el-GR" sz="2800"/>
              <a:t>Στήριξη αγγείου με κερί ή άλλο βιομηχανικό υλικό.</a:t>
            </a:r>
          </a:p>
        </p:txBody>
      </p:sp>
      <p:pic>
        <p:nvPicPr>
          <p:cNvPr id="3" name="Εικόνα 2">
            <a:extLst>
              <a:ext uri="{FF2B5EF4-FFF2-40B4-BE49-F238E27FC236}">
                <a16:creationId xmlns:a16="http://schemas.microsoft.com/office/drawing/2014/main" id="{B6FC0F26-0DE8-4DF7-ABBE-24664BB46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214" y="0"/>
            <a:ext cx="5372298" cy="6858000"/>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title" idx="4294967295"/>
          </p:nvPr>
        </p:nvSpPr>
        <p:spPr/>
        <p:txBody>
          <a:bodyPr/>
          <a:lstStyle/>
          <a:p>
            <a:pPr eaLnBrk="1" hangingPunct="1"/>
            <a:endParaRPr lang="el-GR" altLang="el-GR"/>
          </a:p>
        </p:txBody>
      </p:sp>
      <p:sp>
        <p:nvSpPr>
          <p:cNvPr id="150531" name="Rectangle 5"/>
          <p:cNvSpPr>
            <a:spLocks noGrp="1" noChangeArrowheads="1"/>
          </p:cNvSpPr>
          <p:nvPr>
            <p:ph type="body" sz="half" idx="4294967295"/>
          </p:nvPr>
        </p:nvSpPr>
        <p:spPr>
          <a:xfrm>
            <a:off x="457200" y="1600200"/>
            <a:ext cx="3251200" cy="4525963"/>
          </a:xfrm>
        </p:spPr>
        <p:txBody>
          <a:bodyPr/>
          <a:lstStyle/>
          <a:p>
            <a:pPr marL="0" indent="0" eaLnBrk="1" hangingPunct="1">
              <a:buFontTx/>
              <a:buNone/>
            </a:pPr>
            <a:r>
              <a:rPr lang="el-GR" altLang="el-GR" sz="2800"/>
              <a:t>Στήριξη αγγείου με φύλλο μολύβδου.</a:t>
            </a:r>
          </a:p>
        </p:txBody>
      </p:sp>
      <p:pic>
        <p:nvPicPr>
          <p:cNvPr id="5" name="Εικόνα 4">
            <a:extLst>
              <a:ext uri="{FF2B5EF4-FFF2-40B4-BE49-F238E27FC236}">
                <a16:creationId xmlns:a16="http://schemas.microsoft.com/office/drawing/2014/main" id="{42B1241F-2FF6-4621-8B28-88320A76F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214" y="0"/>
            <a:ext cx="5372298" cy="685800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title" idx="4294967295"/>
          </p:nvPr>
        </p:nvSpPr>
        <p:spPr/>
        <p:txBody>
          <a:bodyPr/>
          <a:lstStyle/>
          <a:p>
            <a:pPr eaLnBrk="1" hangingPunct="1"/>
            <a:endParaRPr lang="el-GR" altLang="el-GR"/>
          </a:p>
        </p:txBody>
      </p:sp>
      <p:sp>
        <p:nvSpPr>
          <p:cNvPr id="151555" name="Rectangle 5"/>
          <p:cNvSpPr>
            <a:spLocks noGrp="1" noChangeArrowheads="1"/>
          </p:cNvSpPr>
          <p:nvPr>
            <p:ph type="body" sz="half" idx="4294967295"/>
          </p:nvPr>
        </p:nvSpPr>
        <p:spPr>
          <a:xfrm>
            <a:off x="468313" y="1628775"/>
            <a:ext cx="3251200" cy="4525963"/>
          </a:xfrm>
        </p:spPr>
        <p:txBody>
          <a:bodyPr/>
          <a:lstStyle/>
          <a:p>
            <a:pPr marL="0" indent="0" eaLnBrk="1" hangingPunct="1">
              <a:buFontTx/>
              <a:buNone/>
            </a:pPr>
            <a:r>
              <a:rPr lang="el-GR" altLang="el-GR" sz="2800"/>
              <a:t>Στήριξη αγγείου με πολυεστερικό φιλμ.</a:t>
            </a:r>
          </a:p>
          <a:p>
            <a:pPr marL="0" indent="0" eaLnBrk="1" hangingPunct="1">
              <a:buFontTx/>
              <a:buNone/>
            </a:pPr>
            <a:endParaRPr lang="el-GR" altLang="el-GR" sz="2800"/>
          </a:p>
        </p:txBody>
      </p:sp>
      <p:pic>
        <p:nvPicPr>
          <p:cNvPr id="3" name="Εικόνα 2">
            <a:extLst>
              <a:ext uri="{FF2B5EF4-FFF2-40B4-BE49-F238E27FC236}">
                <a16:creationId xmlns:a16="http://schemas.microsoft.com/office/drawing/2014/main" id="{BC0F275A-0FD0-41BE-9AD0-D753F552D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214" y="0"/>
            <a:ext cx="5372298" cy="685800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title" idx="4294967295"/>
          </p:nvPr>
        </p:nvSpPr>
        <p:spPr/>
        <p:txBody>
          <a:bodyPr/>
          <a:lstStyle/>
          <a:p>
            <a:pPr eaLnBrk="1" hangingPunct="1"/>
            <a:endParaRPr lang="el-GR" altLang="el-GR"/>
          </a:p>
        </p:txBody>
      </p:sp>
      <p:sp>
        <p:nvSpPr>
          <p:cNvPr id="152579" name="Rectangle 5"/>
          <p:cNvSpPr>
            <a:spLocks noGrp="1" noChangeArrowheads="1"/>
          </p:cNvSpPr>
          <p:nvPr>
            <p:ph type="body" sz="half" idx="4294967295"/>
          </p:nvPr>
        </p:nvSpPr>
        <p:spPr>
          <a:xfrm>
            <a:off x="457200" y="1600200"/>
            <a:ext cx="3251200" cy="4525963"/>
          </a:xfrm>
        </p:spPr>
        <p:txBody>
          <a:bodyPr/>
          <a:lstStyle/>
          <a:p>
            <a:pPr marL="0" indent="0" eaLnBrk="1" hangingPunct="1">
              <a:buFontTx/>
              <a:buNone/>
            </a:pPr>
            <a:r>
              <a:rPr lang="el-GR" altLang="el-GR" sz="2800"/>
              <a:t>Στήριξη αγγείου με πολυαιθυλενικό αφρό.</a:t>
            </a:r>
          </a:p>
        </p:txBody>
      </p:sp>
      <p:pic>
        <p:nvPicPr>
          <p:cNvPr id="3" name="Εικόνα 2">
            <a:extLst>
              <a:ext uri="{FF2B5EF4-FFF2-40B4-BE49-F238E27FC236}">
                <a16:creationId xmlns:a16="http://schemas.microsoft.com/office/drawing/2014/main" id="{A1EDC690-53D9-4BBE-9B6E-18FDB7B97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214" y="0"/>
            <a:ext cx="5372298" cy="6858000"/>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0F64417F-E303-4B4C-AA24-1417DE0BB599}"/>
              </a:ext>
            </a:extLst>
          </p:cNvPr>
          <p:cNvSpPr>
            <a:spLocks noGrp="1" noChangeArrowheads="1"/>
          </p:cNvSpPr>
          <p:nvPr>
            <p:ph type="title" idx="4294967295"/>
          </p:nvPr>
        </p:nvSpPr>
        <p:spPr/>
        <p:txBody>
          <a:bodyPr/>
          <a:lstStyle/>
          <a:p>
            <a:endParaRPr lang="el-GR" altLang="el-GR"/>
          </a:p>
        </p:txBody>
      </p:sp>
      <p:sp>
        <p:nvSpPr>
          <p:cNvPr id="64515" name="Rectangle 5">
            <a:extLst>
              <a:ext uri="{FF2B5EF4-FFF2-40B4-BE49-F238E27FC236}">
                <a16:creationId xmlns:a16="http://schemas.microsoft.com/office/drawing/2014/main" id="{AFEFB4CC-075A-4945-9063-16B9BB47562F}"/>
              </a:ext>
            </a:extLst>
          </p:cNvPr>
          <p:cNvSpPr>
            <a:spLocks noGrp="1" noChangeArrowheads="1"/>
          </p:cNvSpPr>
          <p:nvPr>
            <p:ph type="body" sz="half" idx="4294967295"/>
          </p:nvPr>
        </p:nvSpPr>
        <p:spPr>
          <a:xfrm>
            <a:off x="747713" y="0"/>
            <a:ext cx="5048250" cy="981075"/>
          </a:xfrm>
        </p:spPr>
        <p:txBody>
          <a:bodyPr/>
          <a:lstStyle/>
          <a:p>
            <a:pPr marL="0" indent="0">
              <a:buFontTx/>
              <a:buNone/>
            </a:pPr>
            <a:r>
              <a:rPr lang="el-GR" altLang="el-GR" sz="2800">
                <a:latin typeface="Arial" panose="020B0604020202020204" pitchFamily="34" charset="0"/>
              </a:rPr>
              <a:t>Στήριξη γλυπτού με </a:t>
            </a:r>
            <a:r>
              <a:rPr lang="en-US" altLang="el-GR" sz="2800">
                <a:latin typeface="Arial" panose="020B0604020202020204" pitchFamily="34" charset="0"/>
              </a:rPr>
              <a:t>isolator.</a:t>
            </a:r>
          </a:p>
        </p:txBody>
      </p:sp>
      <p:pic>
        <p:nvPicPr>
          <p:cNvPr id="64516" name="Εικόνα 4" descr="C:\Users\user\Desktop\ΠΡΟΛΗΠΤΙΚΗ ΣΥΝΤΗΡΗΣΗ\ΣΧΗΜΑΤΑ ΣΕΙΣΜΩΝ ΕΛΛΗΝΙΚΑ\Untitled-7-1.jpg">
            <a:extLst>
              <a:ext uri="{FF2B5EF4-FFF2-40B4-BE49-F238E27FC236}">
                <a16:creationId xmlns:a16="http://schemas.microsoft.com/office/drawing/2014/main" id="{9B4F1298-35E8-4819-9560-5A59F34E9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700" y="692150"/>
            <a:ext cx="57388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Εικόνα 5" descr="C:\Users\user\Desktop\ΠΡΟΛΗΠΤΙΚΗ ΣΥΝΤΗΡΗΣΗ\ΣΧΗΜΑΤΑ ΣΕΙΣΜΩΝ ΕΛΛΗΝΙΚΑ\Untitled-7-2.jpg">
            <a:extLst>
              <a:ext uri="{FF2B5EF4-FFF2-40B4-BE49-F238E27FC236}">
                <a16:creationId xmlns:a16="http://schemas.microsoft.com/office/drawing/2014/main" id="{0547B2ED-7FF3-4DED-A800-B7A78A8B1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4114800"/>
            <a:ext cx="573881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687388" y="331788"/>
          <a:ext cx="4321175" cy="1350962"/>
        </p:xfrm>
        <a:graphic>
          <a:graphicData uri="http://schemas.openxmlformats.org/presentationml/2006/ole">
            <mc:AlternateContent xmlns:mc="http://schemas.openxmlformats.org/markup-compatibility/2006">
              <mc:Choice xmlns:v="urn:schemas-microsoft-com:vml" Requires="v">
                <p:oleObj spid="_x0000_s16419" name="Έγγραφο" r:id="rId3" imgW="4345415" imgH="1362289" progId="Word.Document.8">
                  <p:embed/>
                </p:oleObj>
              </mc:Choice>
              <mc:Fallback>
                <p:oleObj name="Έγγραφο" r:id="rId3" imgW="4345415" imgH="1362289"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331788"/>
                        <a:ext cx="4321175"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539750" y="765175"/>
          <a:ext cx="7621588" cy="477838"/>
        </p:xfrm>
        <a:graphic>
          <a:graphicData uri="http://schemas.openxmlformats.org/presentationml/2006/ole">
            <mc:AlternateContent xmlns:mc="http://schemas.openxmlformats.org/markup-compatibility/2006">
              <mc:Choice xmlns:v="urn:schemas-microsoft-com:vml" Requires="v">
                <p:oleObj spid="_x0000_s16420" name="Έγγραφο" r:id="rId5" imgW="7530030" imgH="487427" progId="Word.Document.8">
                  <p:embed/>
                </p:oleObj>
              </mc:Choice>
              <mc:Fallback>
                <p:oleObj name="Έγγραφο" r:id="rId5" imgW="7530030" imgH="487427"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765175"/>
                        <a:ext cx="762158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539750" y="1193800"/>
          <a:ext cx="8351838" cy="3819525"/>
        </p:xfrm>
        <a:graphic>
          <a:graphicData uri="http://schemas.openxmlformats.org/presentationml/2006/ole">
            <mc:AlternateContent xmlns:mc="http://schemas.openxmlformats.org/markup-compatibility/2006">
              <mc:Choice xmlns:v="urn:schemas-microsoft-com:vml" Requires="v">
                <p:oleObj spid="_x0000_s16421" name="Έγγραφο" r:id="rId7" imgW="8509986" imgH="3882858" progId="Word.Document.8">
                  <p:embed/>
                </p:oleObj>
              </mc:Choice>
              <mc:Fallback>
                <p:oleObj name="Έγγραφο" r:id="rId7" imgW="8509986" imgH="3882858"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1193800"/>
                        <a:ext cx="8351838"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a:extLst>
              <a:ext uri="{FF2B5EF4-FFF2-40B4-BE49-F238E27FC236}">
                <a16:creationId xmlns:a16="http://schemas.microsoft.com/office/drawing/2014/main" id="{4F6E6CB5-4B1F-4B66-BFAC-E7557EA0E919}"/>
              </a:ext>
            </a:extLst>
          </p:cNvPr>
          <p:cNvSpPr>
            <a:spLocks noGrp="1" noChangeArrowheads="1"/>
          </p:cNvSpPr>
          <p:nvPr>
            <p:ph type="title" idx="4294967295"/>
          </p:nvPr>
        </p:nvSpPr>
        <p:spPr/>
        <p:txBody>
          <a:bodyPr/>
          <a:lstStyle/>
          <a:p>
            <a:r>
              <a:rPr lang="el-GR" altLang="el-GR" sz="3200">
                <a:latin typeface="Arial" panose="020B0604020202020204" pitchFamily="34" charset="0"/>
              </a:rPr>
              <a:t>Αντισεισμικό σύστημα με αμορτισέρ</a:t>
            </a:r>
            <a:r>
              <a:rPr lang="en-US" altLang="el-GR" sz="3200">
                <a:latin typeface="Arial" panose="020B0604020202020204" pitchFamily="34" charset="0"/>
              </a:rPr>
              <a:t>.</a:t>
            </a:r>
            <a:br>
              <a:rPr lang="el-GR" altLang="el-GR" sz="3200">
                <a:latin typeface="Arial" panose="020B0604020202020204" pitchFamily="34" charset="0"/>
              </a:rPr>
            </a:br>
            <a:endParaRPr lang="el-GR" altLang="el-GR" sz="3200">
              <a:latin typeface="Arial" panose="020B0604020202020204" pitchFamily="34" charset="0"/>
            </a:endParaRPr>
          </a:p>
        </p:txBody>
      </p:sp>
      <p:sp>
        <p:nvSpPr>
          <p:cNvPr id="65539" name="Rectangle 5">
            <a:extLst>
              <a:ext uri="{FF2B5EF4-FFF2-40B4-BE49-F238E27FC236}">
                <a16:creationId xmlns:a16="http://schemas.microsoft.com/office/drawing/2014/main" id="{6A7DA817-5BD7-40E8-9FB5-FEEA60D96382}"/>
              </a:ext>
            </a:extLst>
          </p:cNvPr>
          <p:cNvSpPr>
            <a:spLocks noGrp="1" noChangeArrowheads="1"/>
          </p:cNvSpPr>
          <p:nvPr>
            <p:ph type="body" sz="half" idx="4294967295"/>
          </p:nvPr>
        </p:nvSpPr>
        <p:spPr>
          <a:xfrm>
            <a:off x="685800" y="1981200"/>
            <a:ext cx="3814763" cy="4114800"/>
          </a:xfrm>
        </p:spPr>
        <p:txBody>
          <a:bodyPr/>
          <a:lstStyle/>
          <a:p>
            <a:endParaRPr lang="el-GR" altLang="el-GR" sz="2800"/>
          </a:p>
        </p:txBody>
      </p:sp>
      <p:pic>
        <p:nvPicPr>
          <p:cNvPr id="65540" name="Εικόνα 4" descr="C:\Users\user\Desktop\ΠΡΟΛΗΠΤΙΚΗ ΣΥΝΤΗΡΗΣΗ\ΣΧΗΜΑΤΑ ΣΕΙΣΜΩΝ ΕΛΛΗΝΙΚΑ\Untitled-8.jpg">
            <a:extLst>
              <a:ext uri="{FF2B5EF4-FFF2-40B4-BE49-F238E27FC236}">
                <a16:creationId xmlns:a16="http://schemas.microsoft.com/office/drawing/2014/main" id="{0D0A48EC-1159-4A36-A0DC-9A5091E9A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175"/>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a:extLst>
              <a:ext uri="{FF2B5EF4-FFF2-40B4-BE49-F238E27FC236}">
                <a16:creationId xmlns:a16="http://schemas.microsoft.com/office/drawing/2014/main" id="{CD5355D9-28DA-4ABC-A625-5BE1D7E9491E}"/>
              </a:ext>
            </a:extLst>
          </p:cNvPr>
          <p:cNvSpPr>
            <a:spLocks noGrp="1" noChangeArrowheads="1"/>
          </p:cNvSpPr>
          <p:nvPr>
            <p:ph type="title" idx="4294967295"/>
          </p:nvPr>
        </p:nvSpPr>
        <p:spPr>
          <a:xfrm>
            <a:off x="457200" y="115888"/>
            <a:ext cx="8229600" cy="1301750"/>
          </a:xfrm>
        </p:spPr>
        <p:txBody>
          <a:bodyPr/>
          <a:lstStyle/>
          <a:p>
            <a:r>
              <a:rPr lang="el-GR" altLang="el-GR" sz="4000">
                <a:latin typeface="Arial" panose="020B0604020202020204" pitchFamily="34" charset="0"/>
              </a:rPr>
              <a:t>Στήριξη προθήκης με </a:t>
            </a:r>
            <a:r>
              <a:rPr lang="en-US" altLang="el-GR" sz="4000">
                <a:latin typeface="Arial" panose="020B0604020202020204" pitchFamily="34" charset="0"/>
              </a:rPr>
              <a:t>isolator.</a:t>
            </a:r>
            <a:br>
              <a:rPr lang="en-US" altLang="el-GR" sz="4000">
                <a:latin typeface="Arial" panose="020B0604020202020204" pitchFamily="34" charset="0"/>
              </a:rPr>
            </a:br>
            <a:endParaRPr lang="el-GR" altLang="el-GR" sz="4000">
              <a:latin typeface="Arial" panose="020B0604020202020204" pitchFamily="34" charset="0"/>
            </a:endParaRPr>
          </a:p>
        </p:txBody>
      </p:sp>
      <p:sp>
        <p:nvSpPr>
          <p:cNvPr id="67587" name="Rectangle 5">
            <a:extLst>
              <a:ext uri="{FF2B5EF4-FFF2-40B4-BE49-F238E27FC236}">
                <a16:creationId xmlns:a16="http://schemas.microsoft.com/office/drawing/2014/main" id="{04E6A4ED-AA06-4E7E-9F37-63274DF00FB2}"/>
              </a:ext>
            </a:extLst>
          </p:cNvPr>
          <p:cNvSpPr>
            <a:spLocks noGrp="1" noChangeArrowheads="1"/>
          </p:cNvSpPr>
          <p:nvPr>
            <p:ph type="body" sz="half" idx="4294967295"/>
          </p:nvPr>
        </p:nvSpPr>
        <p:spPr>
          <a:xfrm>
            <a:off x="685800" y="1981200"/>
            <a:ext cx="3814763" cy="4114800"/>
          </a:xfrm>
        </p:spPr>
        <p:txBody>
          <a:bodyPr/>
          <a:lstStyle/>
          <a:p>
            <a:endParaRPr lang="el-GR" altLang="el-GR" sz="2800"/>
          </a:p>
        </p:txBody>
      </p:sp>
      <p:pic>
        <p:nvPicPr>
          <p:cNvPr id="67588" name="Εικόνα 4" descr="C:\Users\user\Desktop\ΠΡΟΛΗΠΤΙΚΗ ΣΥΝΤΗΡΗΣΗ\ΣΧΗΜΑΤΑ ΣΕΙΣΜΩΝ ΕΛΛΗΝΙΚΑ\Untitled-10.jpg">
            <a:extLst>
              <a:ext uri="{FF2B5EF4-FFF2-40B4-BE49-F238E27FC236}">
                <a16:creationId xmlns:a16="http://schemas.microsoft.com/office/drawing/2014/main" id="{3D106EB5-ACB0-441B-92B9-BCA810A69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36613"/>
            <a:ext cx="76327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4213" y="2781300"/>
            <a:ext cx="7772400" cy="1143000"/>
          </a:xfrm>
        </p:spPr>
        <p:txBody>
          <a:bodyPr/>
          <a:lstStyle/>
          <a:p>
            <a:pPr eaLnBrk="1" hangingPunct="1"/>
            <a:r>
              <a:rPr lang="el-GR" altLang="el-GR"/>
              <a:t>ΑΤΜΟΣΦΑΙΡΙΚΗ ΡΥΠΑΝΣΗ</a:t>
            </a:r>
          </a:p>
        </p:txBody>
      </p:sp>
      <p:sp>
        <p:nvSpPr>
          <p:cNvPr id="153603" name="Rectangle 3"/>
          <p:cNvSpPr>
            <a:spLocks noGrp="1" noChangeArrowheads="1"/>
          </p:cNvSpPr>
          <p:nvPr>
            <p:ph type="body" idx="1"/>
          </p:nvPr>
        </p:nvSpPr>
        <p:spPr/>
        <p:txBody>
          <a:bodyPr/>
          <a:lstStyle/>
          <a:p>
            <a:pPr eaLnBrk="1" hangingPunct="1"/>
            <a:endParaRPr lang="el-GR" altLang="el-G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Object 2"/>
          <p:cNvGraphicFramePr>
            <a:graphicFrameLocks noChangeAspect="1"/>
          </p:cNvGraphicFramePr>
          <p:nvPr/>
        </p:nvGraphicFramePr>
        <p:xfrm>
          <a:off x="609600" y="228600"/>
          <a:ext cx="7772400" cy="1143000"/>
        </p:xfrm>
        <a:graphic>
          <a:graphicData uri="http://schemas.openxmlformats.org/presentationml/2006/ole">
            <mc:AlternateContent xmlns:mc="http://schemas.openxmlformats.org/markup-compatibility/2006">
              <mc:Choice xmlns:v="urn:schemas-microsoft-com:vml" Requires="v">
                <p:oleObj spid="_x0000_s154648" name="Έγγραφο" r:id="rId3" imgW="7886362" imgH="1168000" progId="Word.Document.8">
                  <p:embed/>
                </p:oleObj>
              </mc:Choice>
              <mc:Fallback>
                <p:oleObj name="Έγγραφο" r:id="rId3" imgW="7886362" imgH="11680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nvGraphicFramePr>
        <p:xfrm>
          <a:off x="528638" y="854075"/>
          <a:ext cx="8374062" cy="5927725"/>
        </p:xfrm>
        <a:graphic>
          <a:graphicData uri="http://schemas.openxmlformats.org/presentationml/2006/ole">
            <mc:AlternateContent xmlns:mc="http://schemas.openxmlformats.org/markup-compatibility/2006">
              <mc:Choice xmlns:v="urn:schemas-microsoft-com:vml" Requires="v">
                <p:oleObj spid="_x0000_s154649" name="Έγγραφο" r:id="rId5" imgW="8414282" imgH="5945852" progId="Word.Document.8">
                  <p:embed/>
                </p:oleObj>
              </mc:Choice>
              <mc:Fallback>
                <p:oleObj name="Έγγραφο" r:id="rId5" imgW="8414282" imgH="5945852"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 y="854075"/>
                        <a:ext cx="8374062"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50" name="Object 2"/>
          <p:cNvGraphicFramePr>
            <a:graphicFrameLocks noChangeAspect="1"/>
          </p:cNvGraphicFramePr>
          <p:nvPr/>
        </p:nvGraphicFramePr>
        <p:xfrm>
          <a:off x="533400" y="542925"/>
          <a:ext cx="8307388" cy="4100513"/>
        </p:xfrm>
        <a:graphic>
          <a:graphicData uri="http://schemas.openxmlformats.org/presentationml/2006/ole">
            <mc:AlternateContent xmlns:mc="http://schemas.openxmlformats.org/markup-compatibility/2006">
              <mc:Choice xmlns:v="urn:schemas-microsoft-com:vml" Requires="v">
                <p:oleObj spid="_x0000_s155661" name="Document" r:id="rId3" imgW="8333280" imgH="4099680" progId="Word.Document.8">
                  <p:embed/>
                </p:oleObj>
              </mc:Choice>
              <mc:Fallback>
                <p:oleObj name="Document" r:id="rId3" imgW="8333280" imgH="40996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42925"/>
                        <a:ext cx="8307388"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Object 2"/>
          <p:cNvGraphicFramePr>
            <a:graphicFrameLocks noChangeAspect="1"/>
          </p:cNvGraphicFramePr>
          <p:nvPr/>
        </p:nvGraphicFramePr>
        <p:xfrm>
          <a:off x="542925" y="1905000"/>
          <a:ext cx="8359775" cy="3676650"/>
        </p:xfrm>
        <a:graphic>
          <a:graphicData uri="http://schemas.openxmlformats.org/presentationml/2006/ole">
            <mc:AlternateContent xmlns:mc="http://schemas.openxmlformats.org/markup-compatibility/2006">
              <mc:Choice xmlns:v="urn:schemas-microsoft-com:vml" Requires="v">
                <p:oleObj spid="_x0000_s156696" name="Document" r:id="rId3" imgW="8381880" imgH="3675960" progId="Word.Document.8">
                  <p:embed/>
                </p:oleObj>
              </mc:Choice>
              <mc:Fallback>
                <p:oleObj name="Document" r:id="rId3" imgW="8381880" imgH="36759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905000"/>
                        <a:ext cx="83597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nvGraphicFramePr>
        <p:xfrm>
          <a:off x="528638" y="234950"/>
          <a:ext cx="8388350" cy="3651250"/>
        </p:xfrm>
        <a:graphic>
          <a:graphicData uri="http://schemas.openxmlformats.org/presentationml/2006/ole">
            <mc:AlternateContent xmlns:mc="http://schemas.openxmlformats.org/markup-compatibility/2006">
              <mc:Choice xmlns:v="urn:schemas-microsoft-com:vml" Requires="v">
                <p:oleObj spid="_x0000_s156697" name="Document" r:id="rId5" imgW="8403480" imgH="3651480" progId="Word.Document.8">
                  <p:embed/>
                </p:oleObj>
              </mc:Choice>
              <mc:Fallback>
                <p:oleObj name="Document" r:id="rId5" imgW="8403480" imgH="365148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 y="234950"/>
                        <a:ext cx="838835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8" name="Object 2"/>
          <p:cNvGraphicFramePr>
            <a:graphicFrameLocks noChangeAspect="1"/>
          </p:cNvGraphicFramePr>
          <p:nvPr/>
        </p:nvGraphicFramePr>
        <p:xfrm>
          <a:off x="457200" y="449263"/>
          <a:ext cx="8294688" cy="5213350"/>
        </p:xfrm>
        <a:graphic>
          <a:graphicData uri="http://schemas.openxmlformats.org/presentationml/2006/ole">
            <mc:AlternateContent xmlns:mc="http://schemas.openxmlformats.org/markup-compatibility/2006">
              <mc:Choice xmlns:v="urn:schemas-microsoft-com:vml" Requires="v">
                <p:oleObj spid="_x0000_s157709" name="Document" r:id="rId3" imgW="8312040" imgH="5212080" progId="Word.Document.8">
                  <p:embed/>
                </p:oleObj>
              </mc:Choice>
              <mc:Fallback>
                <p:oleObj name="Document" r:id="rId3" imgW="8312040" imgH="52120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9263"/>
                        <a:ext cx="8294688"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ct 2"/>
          <p:cNvGraphicFramePr>
            <a:graphicFrameLocks noChangeAspect="1"/>
          </p:cNvGraphicFramePr>
          <p:nvPr/>
        </p:nvGraphicFramePr>
        <p:xfrm>
          <a:off x="582613" y="608013"/>
          <a:ext cx="8255000" cy="3956050"/>
        </p:xfrm>
        <a:graphic>
          <a:graphicData uri="http://schemas.openxmlformats.org/presentationml/2006/ole">
            <mc:AlternateContent xmlns:mc="http://schemas.openxmlformats.org/markup-compatibility/2006">
              <mc:Choice xmlns:v="urn:schemas-microsoft-com:vml" Requires="v">
                <p:oleObj spid="_x0000_s158744" name="Document" r:id="rId3" imgW="8278200" imgH="3956400" progId="Word.Document.8">
                  <p:embed/>
                </p:oleObj>
              </mc:Choice>
              <mc:Fallback>
                <p:oleObj name="Document" r:id="rId3" imgW="8278200" imgH="39564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3" y="608013"/>
                        <a:ext cx="8255000"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3" name="Object 3"/>
          <p:cNvGraphicFramePr>
            <a:graphicFrameLocks noChangeAspect="1"/>
          </p:cNvGraphicFramePr>
          <p:nvPr/>
        </p:nvGraphicFramePr>
        <p:xfrm>
          <a:off x="542925" y="3429000"/>
          <a:ext cx="8334375" cy="3241675"/>
        </p:xfrm>
        <a:graphic>
          <a:graphicData uri="http://schemas.openxmlformats.org/presentationml/2006/ole">
            <mc:AlternateContent xmlns:mc="http://schemas.openxmlformats.org/markup-compatibility/2006">
              <mc:Choice xmlns:v="urn:schemas-microsoft-com:vml" Requires="v">
                <p:oleObj spid="_x0000_s158745" name="Document" r:id="rId5" imgW="8351640" imgH="3240000" progId="Word.Document.8">
                  <p:embed/>
                </p:oleObj>
              </mc:Choice>
              <mc:Fallback>
                <p:oleObj name="Document" r:id="rId5" imgW="8351640" imgH="324000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3429000"/>
                        <a:ext cx="8334375"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Object 2"/>
          <p:cNvGraphicFramePr>
            <a:graphicFrameLocks noChangeAspect="1"/>
          </p:cNvGraphicFramePr>
          <p:nvPr/>
        </p:nvGraphicFramePr>
        <p:xfrm>
          <a:off x="608013" y="304800"/>
          <a:ext cx="8321675" cy="1890713"/>
        </p:xfrm>
        <a:graphic>
          <a:graphicData uri="http://schemas.openxmlformats.org/presentationml/2006/ole">
            <mc:AlternateContent xmlns:mc="http://schemas.openxmlformats.org/markup-compatibility/2006">
              <mc:Choice xmlns:v="urn:schemas-microsoft-com:vml" Requires="v">
                <p:oleObj spid="_x0000_s159768" name="Document" r:id="rId3" imgW="8336160" imgH="1892880" progId="Word.Document.8">
                  <p:embed/>
                </p:oleObj>
              </mc:Choice>
              <mc:Fallback>
                <p:oleObj name="Document" r:id="rId3" imgW="8336160" imgH="18928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304800"/>
                        <a:ext cx="83216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7" name="Object 3"/>
          <p:cNvGraphicFramePr>
            <a:graphicFrameLocks noChangeAspect="1"/>
          </p:cNvGraphicFramePr>
          <p:nvPr/>
        </p:nvGraphicFramePr>
        <p:xfrm>
          <a:off x="528638" y="990600"/>
          <a:ext cx="8374062" cy="6337300"/>
        </p:xfrm>
        <a:graphic>
          <a:graphicData uri="http://schemas.openxmlformats.org/presentationml/2006/ole">
            <mc:AlternateContent xmlns:mc="http://schemas.openxmlformats.org/markup-compatibility/2006">
              <mc:Choice xmlns:v="urn:schemas-microsoft-com:vml" Requires="v">
                <p:oleObj spid="_x0000_s159769" name="Document" r:id="rId5" imgW="8391240" imgH="6336720" progId="Word.Document.8">
                  <p:embed/>
                </p:oleObj>
              </mc:Choice>
              <mc:Fallback>
                <p:oleObj name="Document" r:id="rId5" imgW="8391240" imgH="63367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 y="990600"/>
                        <a:ext cx="8374062"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0" name="Object 2"/>
          <p:cNvGraphicFramePr>
            <a:graphicFrameLocks noChangeAspect="1"/>
          </p:cNvGraphicFramePr>
          <p:nvPr/>
        </p:nvGraphicFramePr>
        <p:xfrm>
          <a:off x="582613" y="555625"/>
          <a:ext cx="8359775" cy="6402388"/>
        </p:xfrm>
        <a:graphic>
          <a:graphicData uri="http://schemas.openxmlformats.org/presentationml/2006/ole">
            <mc:AlternateContent xmlns:mc="http://schemas.openxmlformats.org/markup-compatibility/2006">
              <mc:Choice xmlns:v="urn:schemas-microsoft-com:vml" Requires="v">
                <p:oleObj spid="_x0000_s160781" name="Έγγραφο" r:id="rId3" imgW="8389417" imgH="6435740" progId="Word.Document.8">
                  <p:embed/>
                </p:oleObj>
              </mc:Choice>
              <mc:Fallback>
                <p:oleObj name="Έγγραφο" r:id="rId3" imgW="8389417" imgH="64357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3" y="555625"/>
                        <a:ext cx="8359775"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br>
              <a:rPr lang="el-GR" altLang="el-GR" sz="4000" b="1"/>
            </a:br>
            <a:br>
              <a:rPr lang="el-GR" altLang="el-GR" sz="4000" b="1"/>
            </a:br>
            <a:br>
              <a:rPr lang="el-GR" altLang="el-GR" sz="4000" b="1"/>
            </a:br>
            <a:br>
              <a:rPr lang="el-GR" altLang="el-GR" sz="4000" b="1"/>
            </a:br>
            <a:br>
              <a:rPr lang="el-GR" altLang="el-GR" sz="4000" b="1"/>
            </a:br>
            <a:br>
              <a:rPr lang="el-GR" altLang="el-GR" sz="4000" b="1"/>
            </a:br>
            <a:br>
              <a:rPr lang="el-GR" altLang="el-GR" sz="4000" b="1"/>
            </a:br>
            <a:r>
              <a:rPr lang="el-GR" altLang="el-GR" sz="4000" b="1"/>
              <a:t>ΠΛΗΜΜΥΡΕΣ</a:t>
            </a:r>
          </a:p>
        </p:txBody>
      </p:sp>
      <p:sp>
        <p:nvSpPr>
          <p:cNvPr id="17411" name="Rectangle 3"/>
          <p:cNvSpPr>
            <a:spLocks noGrp="1" noChangeArrowheads="1"/>
          </p:cNvSpPr>
          <p:nvPr>
            <p:ph type="body" idx="1"/>
          </p:nvPr>
        </p:nvSpPr>
        <p:spPr/>
        <p:txBody>
          <a:bodyPr/>
          <a:lstStyle/>
          <a:p>
            <a:pPr eaLnBrk="1" hangingPunct="1"/>
            <a:endParaRPr lang="el-GR" altLang="el-G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Object 2"/>
          <p:cNvGraphicFramePr>
            <a:graphicFrameLocks noChangeAspect="1"/>
          </p:cNvGraphicFramePr>
          <p:nvPr/>
        </p:nvGraphicFramePr>
        <p:xfrm>
          <a:off x="568325" y="225425"/>
          <a:ext cx="8361363" cy="6256338"/>
        </p:xfrm>
        <a:graphic>
          <a:graphicData uri="http://schemas.openxmlformats.org/presentationml/2006/ole">
            <mc:AlternateContent xmlns:mc="http://schemas.openxmlformats.org/markup-compatibility/2006">
              <mc:Choice xmlns:v="urn:schemas-microsoft-com:vml" Requires="v">
                <p:oleObj spid="_x0000_s161805" name="Document" r:id="rId3" imgW="8363880" imgH="6257520" progId="Word.Document.8">
                  <p:embed/>
                </p:oleObj>
              </mc:Choice>
              <mc:Fallback>
                <p:oleObj name="Document" r:id="rId3" imgW="8363880" imgH="62575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225425"/>
                        <a:ext cx="8361363" cy="625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Object 2"/>
          <p:cNvGraphicFramePr>
            <a:graphicFrameLocks noChangeAspect="1"/>
          </p:cNvGraphicFramePr>
          <p:nvPr/>
        </p:nvGraphicFramePr>
        <p:xfrm>
          <a:off x="384175" y="1238250"/>
          <a:ext cx="8664575" cy="6838950"/>
        </p:xfrm>
        <a:graphic>
          <a:graphicData uri="http://schemas.openxmlformats.org/presentationml/2006/ole">
            <mc:AlternateContent xmlns:mc="http://schemas.openxmlformats.org/markup-compatibility/2006">
              <mc:Choice xmlns:v="urn:schemas-microsoft-com:vml" Requires="v">
                <p:oleObj spid="_x0000_s162840" name="Document" r:id="rId3" imgW="8680680" imgH="6839640" progId="Word.Document.8">
                  <p:embed/>
                </p:oleObj>
              </mc:Choice>
              <mc:Fallback>
                <p:oleObj name="Document" r:id="rId3" imgW="8680680" imgH="68396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1238250"/>
                        <a:ext cx="8664575"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390525" y="381000"/>
          <a:ext cx="8362950" cy="584200"/>
        </p:xfrm>
        <a:graphic>
          <a:graphicData uri="http://schemas.openxmlformats.org/presentationml/2006/ole">
            <mc:AlternateContent xmlns:mc="http://schemas.openxmlformats.org/markup-compatibility/2006">
              <mc:Choice xmlns:v="urn:schemas-microsoft-com:vml" Requires="v">
                <p:oleObj spid="_x0000_s162841" name="Document" r:id="rId5" imgW="8361000" imgH="584280" progId="Word.Document.8">
                  <p:embed/>
                </p:oleObj>
              </mc:Choice>
              <mc:Fallback>
                <p:oleObj name="Document" r:id="rId5" imgW="8361000" imgH="58428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 y="381000"/>
                        <a:ext cx="8362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42" name="Object 2"/>
          <p:cNvGraphicFramePr>
            <a:graphicFrameLocks noChangeAspect="1"/>
          </p:cNvGraphicFramePr>
          <p:nvPr/>
        </p:nvGraphicFramePr>
        <p:xfrm>
          <a:off x="568325" y="608013"/>
          <a:ext cx="8361363" cy="5595937"/>
        </p:xfrm>
        <a:graphic>
          <a:graphicData uri="http://schemas.openxmlformats.org/presentationml/2006/ole">
            <mc:AlternateContent xmlns:mc="http://schemas.openxmlformats.org/markup-compatibility/2006">
              <mc:Choice xmlns:v="urn:schemas-microsoft-com:vml" Requires="v">
                <p:oleObj spid="_x0000_s163853" name="Document" r:id="rId3" imgW="8391240" imgH="5596200" progId="Word.Document.8">
                  <p:embed/>
                </p:oleObj>
              </mc:Choice>
              <mc:Fallback>
                <p:oleObj name="Document" r:id="rId3" imgW="8391240" imgH="5596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608013"/>
                        <a:ext cx="8361363" cy="55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6" name="Object 2"/>
          <p:cNvGraphicFramePr>
            <a:graphicFrameLocks noChangeAspect="1"/>
          </p:cNvGraphicFramePr>
          <p:nvPr/>
        </p:nvGraphicFramePr>
        <p:xfrm>
          <a:off x="622300" y="568325"/>
          <a:ext cx="8280400" cy="5992813"/>
        </p:xfrm>
        <a:graphic>
          <a:graphicData uri="http://schemas.openxmlformats.org/presentationml/2006/ole">
            <mc:AlternateContent xmlns:mc="http://schemas.openxmlformats.org/markup-compatibility/2006">
              <mc:Choice xmlns:v="urn:schemas-microsoft-com:vml" Requires="v">
                <p:oleObj spid="_x0000_s164877" name="Document" r:id="rId3" imgW="8299800" imgH="5992200" progId="Word.Document.8">
                  <p:embed/>
                </p:oleObj>
              </mc:Choice>
              <mc:Fallback>
                <p:oleObj name="Document" r:id="rId3" imgW="8299800" imgH="5992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568325"/>
                        <a:ext cx="8280400" cy="59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90" name="Object 2"/>
          <p:cNvGraphicFramePr>
            <a:graphicFrameLocks noChangeAspect="1"/>
          </p:cNvGraphicFramePr>
          <p:nvPr/>
        </p:nvGraphicFramePr>
        <p:xfrm>
          <a:off x="304800" y="476250"/>
          <a:ext cx="8651875" cy="5251450"/>
        </p:xfrm>
        <a:graphic>
          <a:graphicData uri="http://schemas.openxmlformats.org/presentationml/2006/ole">
            <mc:AlternateContent xmlns:mc="http://schemas.openxmlformats.org/markup-compatibility/2006">
              <mc:Choice xmlns:v="urn:schemas-microsoft-com:vml" Requires="v">
                <p:oleObj spid="_x0000_s165901" name="Έγγραφο" r:id="rId3" imgW="10885594" imgH="6655394" progId="Word.Document.8">
                  <p:embed/>
                </p:oleObj>
              </mc:Choice>
              <mc:Fallback>
                <p:oleObj name="Έγγραφο" r:id="rId3" imgW="10885594" imgH="665539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6250"/>
                        <a:ext cx="8651875"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Object 2"/>
          <p:cNvGraphicFramePr>
            <a:graphicFrameLocks noChangeAspect="1"/>
          </p:cNvGraphicFramePr>
          <p:nvPr/>
        </p:nvGraphicFramePr>
        <p:xfrm>
          <a:off x="381000" y="130175"/>
          <a:ext cx="8426450" cy="6575425"/>
        </p:xfrm>
        <a:graphic>
          <a:graphicData uri="http://schemas.openxmlformats.org/presentationml/2006/ole">
            <mc:AlternateContent xmlns:mc="http://schemas.openxmlformats.org/markup-compatibility/2006">
              <mc:Choice xmlns:v="urn:schemas-microsoft-com:vml" Requires="v">
                <p:oleObj spid="_x0000_s166925" name="Document" r:id="rId3" imgW="8442360" imgH="6717600" progId="Word.Document.8">
                  <p:embed/>
                </p:oleObj>
              </mc:Choice>
              <mc:Fallback>
                <p:oleObj name="Document" r:id="rId3" imgW="8442360" imgH="67176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0175"/>
                        <a:ext cx="8426450" cy="657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8" name="Object 2"/>
          <p:cNvGraphicFramePr>
            <a:graphicFrameLocks noChangeAspect="1"/>
          </p:cNvGraphicFramePr>
          <p:nvPr/>
        </p:nvGraphicFramePr>
        <p:xfrm>
          <a:off x="381000" y="76200"/>
          <a:ext cx="8426450" cy="6680200"/>
        </p:xfrm>
        <a:graphic>
          <a:graphicData uri="http://schemas.openxmlformats.org/presentationml/2006/ole">
            <mc:AlternateContent xmlns:mc="http://schemas.openxmlformats.org/markup-compatibility/2006">
              <mc:Choice xmlns:v="urn:schemas-microsoft-com:vml" Requires="v">
                <p:oleObj spid="_x0000_s167949" name="Document" r:id="rId3" imgW="8433720" imgH="6684120" progId="Word.Document.8">
                  <p:embed/>
                </p:oleObj>
              </mc:Choice>
              <mc:Fallback>
                <p:oleObj name="Document" r:id="rId3" imgW="8433720" imgH="66841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
                        <a:ext cx="8426450" cy="668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Object 2"/>
          <p:cNvGraphicFramePr>
            <a:graphicFrameLocks noChangeAspect="1"/>
          </p:cNvGraphicFramePr>
          <p:nvPr/>
        </p:nvGraphicFramePr>
        <p:xfrm>
          <a:off x="423863" y="76200"/>
          <a:ext cx="8677275" cy="4881563"/>
        </p:xfrm>
        <a:graphic>
          <a:graphicData uri="http://schemas.openxmlformats.org/presentationml/2006/ole">
            <mc:AlternateContent xmlns:mc="http://schemas.openxmlformats.org/markup-compatibility/2006">
              <mc:Choice xmlns:v="urn:schemas-microsoft-com:vml" Requires="v">
                <p:oleObj spid="_x0000_s168984" name="Έγγραφο" r:id="rId3" imgW="8688872" imgH="4902853" progId="Word.Document.8">
                  <p:embed/>
                </p:oleObj>
              </mc:Choice>
              <mc:Fallback>
                <p:oleObj name="Έγγραφο" r:id="rId3" imgW="8688872" imgH="490285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76200"/>
                        <a:ext cx="8677275"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nvGraphicFramePr>
        <p:xfrm>
          <a:off x="304800" y="3886200"/>
          <a:ext cx="8626475" cy="4497388"/>
        </p:xfrm>
        <a:graphic>
          <a:graphicData uri="http://schemas.openxmlformats.org/presentationml/2006/ole">
            <mc:AlternateContent xmlns:mc="http://schemas.openxmlformats.org/markup-compatibility/2006">
              <mc:Choice xmlns:v="urn:schemas-microsoft-com:vml" Requires="v">
                <p:oleObj spid="_x0000_s168985" name="Document" r:id="rId5" imgW="8775360" imgH="4559760" progId="Word.Document.8">
                  <p:embed/>
                </p:oleObj>
              </mc:Choice>
              <mc:Fallback>
                <p:oleObj name="Document" r:id="rId5" imgW="8775360" imgH="45597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86200"/>
                        <a:ext cx="8626475"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555625" y="225425"/>
          <a:ext cx="8374063" cy="4127500"/>
        </p:xfrm>
        <a:graphic>
          <a:graphicData uri="http://schemas.openxmlformats.org/presentationml/2006/ole">
            <mc:AlternateContent xmlns:mc="http://schemas.openxmlformats.org/markup-compatibility/2006">
              <mc:Choice xmlns:v="urn:schemas-microsoft-com:vml" Requires="v">
                <p:oleObj spid="_x0000_s170008" name="Document" r:id="rId3" imgW="8381880" imgH="4139280" progId="Word.Document.8">
                  <p:embed/>
                </p:oleObj>
              </mc:Choice>
              <mc:Fallback>
                <p:oleObj name="Document" r:id="rId3" imgW="8381880" imgH="4139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225425"/>
                        <a:ext cx="8374063"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7" name="Object 3"/>
          <p:cNvGraphicFramePr>
            <a:graphicFrameLocks noChangeAspect="1"/>
          </p:cNvGraphicFramePr>
          <p:nvPr/>
        </p:nvGraphicFramePr>
        <p:xfrm>
          <a:off x="523875" y="3282950"/>
          <a:ext cx="8364538" cy="2922588"/>
        </p:xfrm>
        <a:graphic>
          <a:graphicData uri="http://schemas.openxmlformats.org/presentationml/2006/ole">
            <mc:AlternateContent xmlns:mc="http://schemas.openxmlformats.org/markup-compatibility/2006">
              <mc:Choice xmlns:v="urn:schemas-microsoft-com:vml" Requires="v">
                <p:oleObj spid="_x0000_s170009" name="Έγγραφο" r:id="rId5" imgW="8451038" imgH="2962105" progId="Word.Document.8">
                  <p:embed/>
                </p:oleObj>
              </mc:Choice>
              <mc:Fallback>
                <p:oleObj name="Έγγραφο" r:id="rId5" imgW="8451038" imgH="2962105"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75" y="3282950"/>
                        <a:ext cx="8364538"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0" name="Object 2"/>
          <p:cNvGraphicFramePr>
            <a:graphicFrameLocks noChangeAspect="1"/>
          </p:cNvGraphicFramePr>
          <p:nvPr/>
        </p:nvGraphicFramePr>
        <p:xfrm>
          <a:off x="533400" y="608013"/>
          <a:ext cx="8242300" cy="4722812"/>
        </p:xfrm>
        <a:graphic>
          <a:graphicData uri="http://schemas.openxmlformats.org/presentationml/2006/ole">
            <mc:AlternateContent xmlns:mc="http://schemas.openxmlformats.org/markup-compatibility/2006">
              <mc:Choice xmlns:v="urn:schemas-microsoft-com:vml" Requires="v">
                <p:oleObj spid="_x0000_s171021" name="Document" r:id="rId3" imgW="8250840" imgH="4736520" progId="Word.Document.8">
                  <p:embed/>
                </p:oleObj>
              </mc:Choice>
              <mc:Fallback>
                <p:oleObj name="Document" r:id="rId3" imgW="8250840" imgH="47365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8013"/>
                        <a:ext cx="8242300" cy="47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l-GR" altLang="el-GR"/>
          </a:p>
        </p:txBody>
      </p:sp>
      <p:sp>
        <p:nvSpPr>
          <p:cNvPr id="18435" name="Rectangle 3"/>
          <p:cNvSpPr>
            <a:spLocks noGrp="1" noChangeArrowheads="1"/>
          </p:cNvSpPr>
          <p:nvPr>
            <p:ph type="body" idx="1"/>
          </p:nvPr>
        </p:nvSpPr>
        <p:spPr>
          <a:xfrm>
            <a:off x="250825" y="115888"/>
            <a:ext cx="8785225" cy="6742112"/>
          </a:xfrm>
        </p:spPr>
        <p:txBody>
          <a:bodyPr/>
          <a:lstStyle/>
          <a:p>
            <a:pPr marL="0" indent="361950" eaLnBrk="1" hangingPunct="1">
              <a:lnSpc>
                <a:spcPct val="80000"/>
              </a:lnSpc>
              <a:buFontTx/>
              <a:buNone/>
            </a:pPr>
            <a:r>
              <a:rPr lang="el-GR" altLang="el-GR" sz="2400"/>
              <a:t>Οι πλημμύρες αποτελούν τη δεύτερη πιο συχνή φυσική καταστροφή, μετά τις δασικές πυρκαγιές. Οι πλημμύρες σε κάποιο ίδρυμα μπορεί να προκύψουν είτε ως επακόλουθο βλάβης σε κάποια από τις κατασκευές - εγκαταστάσεις του κτηρίου (μπορεί, δε, να είναι μεγάλης ή μικρής έκτασης) ή από ισχυρές καταιγίδες, ισχυρές χιονοπτώσεις, από το ανέβασμα της στάθμης των ποταμών ή από το λιώσιμο χιονιού, από σεισμούς αλλά και από πυρκαγιές ως παρελκόμενο αποτέλεσμα της κατάσβεσης η διαφόρων βλαβών που προκύπτουν κατά την διάρκεια της καταστολής. </a:t>
            </a:r>
          </a:p>
          <a:p>
            <a:pPr marL="0" indent="361950" eaLnBrk="1" hangingPunct="1">
              <a:lnSpc>
                <a:spcPct val="80000"/>
              </a:lnSpc>
              <a:buFontTx/>
              <a:buNone/>
            </a:pPr>
            <a:r>
              <a:rPr lang="el-GR" altLang="el-GR" sz="2400"/>
              <a:t>Συμβαίνει επίσης από υποχώρηση φραγμάτων και στην περίπτωση αυτή οι συνέπειες είναι πολύ μεγάλες. </a:t>
            </a:r>
          </a:p>
          <a:p>
            <a:pPr marL="0" indent="361950" eaLnBrk="1" hangingPunct="1">
              <a:lnSpc>
                <a:spcPct val="80000"/>
              </a:lnSpc>
              <a:buFontTx/>
              <a:buNone/>
            </a:pPr>
            <a:r>
              <a:rPr lang="el-GR" altLang="el-GR" sz="2400"/>
              <a:t>Η πλημμύρα από φυσικά αίτια μπορεί να παρουσιάζει βραδεία εξέλιξη ή να ανήκει στην κατηγορία της ξαφνικής πλημμύρας που είναι και το πιο συνηθισμένο φαινόμενο στην Ελλάδα. </a:t>
            </a:r>
          </a:p>
          <a:p>
            <a:pPr marL="0" indent="361950" eaLnBrk="1" hangingPunct="1">
              <a:lnSpc>
                <a:spcPct val="80000"/>
              </a:lnSpc>
              <a:buFontTx/>
              <a:buNone/>
            </a:pPr>
            <a:r>
              <a:rPr lang="el-GR" altLang="el-GR" sz="2400"/>
              <a:t>Στον Ελληνικό χώρο οι πλημμύρες οφείλονται κυρίως σε καταρρακτώδεις βροχές, που συνοδεύουν τη διέλευση υφέσεων.</a:t>
            </a:r>
          </a:p>
          <a:p>
            <a:pPr marL="0" indent="361950" algn="just" eaLnBrk="1" hangingPunct="1">
              <a:lnSpc>
                <a:spcPct val="80000"/>
              </a:lnSpc>
              <a:buFontTx/>
              <a:buNone/>
            </a:pPr>
            <a:br>
              <a:rPr lang="el-GR" altLang="el-GR" sz="1600"/>
            </a:br>
            <a:endParaRPr lang="el-GR" altLang="el-GR" sz="1600" b="1"/>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4" name="Object 2"/>
          <p:cNvGraphicFramePr>
            <a:graphicFrameLocks noChangeAspect="1"/>
          </p:cNvGraphicFramePr>
          <p:nvPr/>
        </p:nvGraphicFramePr>
        <p:xfrm>
          <a:off x="450850" y="225425"/>
          <a:ext cx="8388350" cy="6099175"/>
        </p:xfrm>
        <a:graphic>
          <a:graphicData uri="http://schemas.openxmlformats.org/presentationml/2006/ole">
            <mc:AlternateContent xmlns:mc="http://schemas.openxmlformats.org/markup-compatibility/2006">
              <mc:Choice xmlns:v="urn:schemas-microsoft-com:vml" Requires="v">
                <p:oleObj spid="_x0000_s172045" name="Document" r:id="rId3" imgW="8391240" imgH="6095880" progId="Word.Document.8">
                  <p:embed/>
                </p:oleObj>
              </mc:Choice>
              <mc:Fallback>
                <p:oleObj name="Document" r:id="rId3" imgW="8391240" imgH="60958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225425"/>
                        <a:ext cx="8388350" cy="60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58" name="Object 2"/>
          <p:cNvGraphicFramePr>
            <a:graphicFrameLocks noChangeAspect="1"/>
          </p:cNvGraphicFramePr>
          <p:nvPr/>
        </p:nvGraphicFramePr>
        <p:xfrm>
          <a:off x="152400" y="990600"/>
          <a:ext cx="8756650" cy="3636963"/>
        </p:xfrm>
        <a:graphic>
          <a:graphicData uri="http://schemas.openxmlformats.org/presentationml/2006/ole">
            <mc:AlternateContent xmlns:mc="http://schemas.openxmlformats.org/markup-compatibility/2006">
              <mc:Choice xmlns:v="urn:schemas-microsoft-com:vml" Requires="v">
                <p:oleObj spid="_x0000_s173069" name="Document" r:id="rId3" imgW="8775720" imgH="3637800" progId="Word.Document.8">
                  <p:embed/>
                </p:oleObj>
              </mc:Choice>
              <mc:Fallback>
                <p:oleObj name="Document" r:id="rId3" imgW="8775720" imgH="3637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8756650"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82" name="Object 2"/>
          <p:cNvGraphicFramePr>
            <a:graphicFrameLocks noChangeAspect="1"/>
          </p:cNvGraphicFramePr>
          <p:nvPr/>
        </p:nvGraphicFramePr>
        <p:xfrm>
          <a:off x="228600" y="76200"/>
          <a:ext cx="8453438" cy="1044575"/>
        </p:xfrm>
        <a:graphic>
          <a:graphicData uri="http://schemas.openxmlformats.org/presentationml/2006/ole">
            <mc:AlternateContent xmlns:mc="http://schemas.openxmlformats.org/markup-compatibility/2006">
              <mc:Choice xmlns:v="urn:schemas-microsoft-com:vml" Requires="v">
                <p:oleObj spid="_x0000_s174104" name="Document" r:id="rId3" imgW="8455320" imgH="1057680" progId="Word.Document.8">
                  <p:embed/>
                </p:oleObj>
              </mc:Choice>
              <mc:Fallback>
                <p:oleObj name="Document" r:id="rId3" imgW="8455320" imgH="10576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
                        <a:ext cx="84534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3" name="Object 3"/>
          <p:cNvGraphicFramePr>
            <a:graphicFrameLocks noChangeAspect="1"/>
          </p:cNvGraphicFramePr>
          <p:nvPr/>
        </p:nvGraphicFramePr>
        <p:xfrm>
          <a:off x="228600" y="381000"/>
          <a:ext cx="8704263" cy="6932613"/>
        </p:xfrm>
        <a:graphic>
          <a:graphicData uri="http://schemas.openxmlformats.org/presentationml/2006/ole">
            <mc:AlternateContent xmlns:mc="http://schemas.openxmlformats.org/markup-compatibility/2006">
              <mc:Choice xmlns:v="urn:schemas-microsoft-com:vml" Requires="v">
                <p:oleObj spid="_x0000_s174105" name="Document" r:id="rId5" imgW="8708040" imgH="6943320" progId="Word.Document.8">
                  <p:embed/>
                </p:oleObj>
              </mc:Choice>
              <mc:Fallback>
                <p:oleObj name="Document" r:id="rId5" imgW="8708040" imgH="69433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000"/>
                        <a:ext cx="8704263" cy="693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2"/>
          <p:cNvGraphicFramePr>
            <a:graphicFrameLocks noChangeAspect="1"/>
          </p:cNvGraphicFramePr>
          <p:nvPr/>
        </p:nvGraphicFramePr>
        <p:xfrm>
          <a:off x="76200" y="312738"/>
          <a:ext cx="7011988" cy="754062"/>
        </p:xfrm>
        <a:graphic>
          <a:graphicData uri="http://schemas.openxmlformats.org/presentationml/2006/ole">
            <mc:AlternateContent xmlns:mc="http://schemas.openxmlformats.org/markup-compatibility/2006">
              <mc:Choice xmlns:v="urn:schemas-microsoft-com:vml" Requires="v">
                <p:oleObj spid="_x0000_s175128" name="Document" r:id="rId3" imgW="7034760" imgH="752760" progId="Word.Document.8">
                  <p:embed/>
                </p:oleObj>
              </mc:Choice>
              <mc:Fallback>
                <p:oleObj name="Document" r:id="rId3" imgW="7034760" imgH="7527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12738"/>
                        <a:ext cx="7011988" cy="75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7" name="Object 3"/>
          <p:cNvGraphicFramePr>
            <a:graphicFrameLocks noChangeAspect="1"/>
          </p:cNvGraphicFramePr>
          <p:nvPr/>
        </p:nvGraphicFramePr>
        <p:xfrm>
          <a:off x="158750" y="754063"/>
          <a:ext cx="8797925" cy="6640512"/>
        </p:xfrm>
        <a:graphic>
          <a:graphicData uri="http://schemas.openxmlformats.org/presentationml/2006/ole">
            <mc:AlternateContent xmlns:mc="http://schemas.openxmlformats.org/markup-compatibility/2006">
              <mc:Choice xmlns:v="urn:schemas-microsoft-com:vml" Requires="v">
                <p:oleObj spid="_x0000_s175129" name="Document" r:id="rId5" imgW="8808840" imgH="6638400" progId="Word.Document.8">
                  <p:embed/>
                </p:oleObj>
              </mc:Choice>
              <mc:Fallback>
                <p:oleObj name="Document" r:id="rId5" imgW="8808840" imgH="663840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0" y="754063"/>
                        <a:ext cx="8797925" cy="664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Object 2"/>
          <p:cNvGraphicFramePr>
            <a:graphicFrameLocks noChangeAspect="1"/>
          </p:cNvGraphicFramePr>
          <p:nvPr/>
        </p:nvGraphicFramePr>
        <p:xfrm>
          <a:off x="152400" y="436563"/>
          <a:ext cx="9009063" cy="7116762"/>
        </p:xfrm>
        <a:graphic>
          <a:graphicData uri="http://schemas.openxmlformats.org/presentationml/2006/ole">
            <mc:AlternateContent xmlns:mc="http://schemas.openxmlformats.org/markup-compatibility/2006">
              <mc:Choice xmlns:v="urn:schemas-microsoft-com:vml" Requires="v">
                <p:oleObj spid="_x0000_s176141" name="Document" r:id="rId3" imgW="9016920" imgH="7118280" progId="Word.Document.8">
                  <p:embed/>
                </p:oleObj>
              </mc:Choice>
              <mc:Fallback>
                <p:oleObj name="Document" r:id="rId3" imgW="9016920" imgH="7118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6563"/>
                        <a:ext cx="9009063" cy="711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2"/>
          <p:cNvGraphicFramePr>
            <a:graphicFrameLocks noChangeAspect="1"/>
          </p:cNvGraphicFramePr>
          <p:nvPr/>
        </p:nvGraphicFramePr>
        <p:xfrm>
          <a:off x="225425" y="1957388"/>
          <a:ext cx="8863013" cy="3810000"/>
        </p:xfrm>
        <a:graphic>
          <a:graphicData uri="http://schemas.openxmlformats.org/presentationml/2006/ole">
            <mc:AlternateContent xmlns:mc="http://schemas.openxmlformats.org/markup-compatibility/2006">
              <mc:Choice xmlns:v="urn:schemas-microsoft-com:vml" Requires="v">
                <p:oleObj spid="_x0000_s177165" name="Document" r:id="rId3" imgW="8879040" imgH="3809880" progId="Word.Document.8">
                  <p:embed/>
                </p:oleObj>
              </mc:Choice>
              <mc:Fallback>
                <p:oleObj name="Document" r:id="rId3" imgW="8879040" imgH="38098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957388"/>
                        <a:ext cx="88630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178" name="Object 2"/>
          <p:cNvGraphicFramePr>
            <a:graphicFrameLocks noChangeAspect="1"/>
          </p:cNvGraphicFramePr>
          <p:nvPr/>
        </p:nvGraphicFramePr>
        <p:xfrm>
          <a:off x="436563" y="131763"/>
          <a:ext cx="8321675" cy="6496050"/>
        </p:xfrm>
        <a:graphic>
          <a:graphicData uri="http://schemas.openxmlformats.org/presentationml/2006/ole">
            <mc:AlternateContent xmlns:mc="http://schemas.openxmlformats.org/markup-compatibility/2006">
              <mc:Choice xmlns:v="urn:schemas-microsoft-com:vml" Requires="v">
                <p:oleObj spid="_x0000_s178189" name="Document" r:id="rId3" imgW="8326800" imgH="6501960" progId="Word.Document.8">
                  <p:embed/>
                </p:oleObj>
              </mc:Choice>
              <mc:Fallback>
                <p:oleObj name="Document" r:id="rId3" imgW="8326800" imgH="65019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31763"/>
                        <a:ext cx="8321675"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62000" y="2743200"/>
            <a:ext cx="7772400" cy="1143000"/>
          </a:xfrm>
        </p:spPr>
        <p:txBody>
          <a:bodyPr/>
          <a:lstStyle/>
          <a:p>
            <a:pPr eaLnBrk="1" hangingPunct="1"/>
            <a:r>
              <a:rPr lang="el-GR" altLang="el-GR" b="1"/>
              <a:t>ΑΝΘΡΩΠΙΝΕΣ ΕΠΙΔΡΑΣΕΙΣ ΣΤΑ ΜΝΗΜΕΙΑ ΚΑΙ ΤΑ ΕΡΓΑ ΤΕΧΝΗΣ </a:t>
            </a:r>
            <a:br>
              <a:rPr lang="el-GR" altLang="el-GR" b="1"/>
            </a:br>
            <a:endParaRPr lang="en-US" altLang="el-GR" b="1"/>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6" name="Object 2"/>
          <p:cNvGraphicFramePr>
            <a:graphicFrameLocks noChangeAspect="1"/>
          </p:cNvGraphicFramePr>
          <p:nvPr/>
        </p:nvGraphicFramePr>
        <p:xfrm>
          <a:off x="488950" y="198438"/>
          <a:ext cx="8493125" cy="3068637"/>
        </p:xfrm>
        <a:graphic>
          <a:graphicData uri="http://schemas.openxmlformats.org/presentationml/2006/ole">
            <mc:AlternateContent xmlns:mc="http://schemas.openxmlformats.org/markup-compatibility/2006">
              <mc:Choice xmlns:v="urn:schemas-microsoft-com:vml" Requires="v">
                <p:oleObj spid="_x0000_s180292" name="Document" r:id="rId3" imgW="8494920" imgH="3081600" progId="Word.Document.8">
                  <p:embed/>
                </p:oleObj>
              </mc:Choice>
              <mc:Fallback>
                <p:oleObj name="Document" r:id="rId3" imgW="8494920" imgH="30816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98438"/>
                        <a:ext cx="8493125"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nvGraphicFramePr>
        <p:xfrm>
          <a:off x="457200" y="2819400"/>
          <a:ext cx="8320088" cy="2222500"/>
        </p:xfrm>
        <a:graphic>
          <a:graphicData uri="http://schemas.openxmlformats.org/presentationml/2006/ole">
            <mc:AlternateContent xmlns:mc="http://schemas.openxmlformats.org/markup-compatibility/2006">
              <mc:Choice xmlns:v="urn:schemas-microsoft-com:vml" Requires="v">
                <p:oleObj spid="_x0000_s180293" name="Document" r:id="rId5" imgW="8342280" imgH="2221920" progId="Word.Document.8">
                  <p:embed/>
                </p:oleObj>
              </mc:Choice>
              <mc:Fallback>
                <p:oleObj name="Document" r:id="rId5" imgW="8342280" imgH="22219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19400"/>
                        <a:ext cx="832008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457200" y="3095625"/>
          <a:ext cx="8401050" cy="714375"/>
        </p:xfrm>
        <a:graphic>
          <a:graphicData uri="http://schemas.openxmlformats.org/presentationml/2006/ole">
            <mc:AlternateContent xmlns:mc="http://schemas.openxmlformats.org/markup-compatibility/2006">
              <mc:Choice xmlns:v="urn:schemas-microsoft-com:vml" Requires="v">
                <p:oleObj spid="_x0000_s180294" name="Document" r:id="rId7" imgW="8406360" imgH="728640" progId="Word.Document.8">
                  <p:embed/>
                </p:oleObj>
              </mc:Choice>
              <mc:Fallback>
                <p:oleObj name="Document" r:id="rId7" imgW="8406360" imgH="72864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95625"/>
                        <a:ext cx="84010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436563" y="3730625"/>
          <a:ext cx="8334375" cy="754063"/>
        </p:xfrm>
        <a:graphic>
          <a:graphicData uri="http://schemas.openxmlformats.org/presentationml/2006/ole">
            <mc:AlternateContent xmlns:mc="http://schemas.openxmlformats.org/markup-compatibility/2006">
              <mc:Choice xmlns:v="urn:schemas-microsoft-com:vml" Requires="v">
                <p:oleObj spid="_x0000_s180295" name="Document" r:id="rId9" imgW="8345520" imgH="768240" progId="Word.Document.8">
                  <p:embed/>
                </p:oleObj>
              </mc:Choice>
              <mc:Fallback>
                <p:oleObj name="Document" r:id="rId9" imgW="8345520" imgH="768240"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563" y="3730625"/>
                        <a:ext cx="833437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0" name="Object 6"/>
          <p:cNvGraphicFramePr>
            <a:graphicFrameLocks noChangeAspect="1"/>
          </p:cNvGraphicFramePr>
          <p:nvPr/>
        </p:nvGraphicFramePr>
        <p:xfrm>
          <a:off x="463550" y="4035425"/>
          <a:ext cx="5926138" cy="885825"/>
        </p:xfrm>
        <a:graphic>
          <a:graphicData uri="http://schemas.openxmlformats.org/presentationml/2006/ole">
            <mc:AlternateContent xmlns:mc="http://schemas.openxmlformats.org/markup-compatibility/2006">
              <mc:Choice xmlns:v="urn:schemas-microsoft-com:vml" Requires="v">
                <p:oleObj spid="_x0000_s180296" name="Document" r:id="rId11" imgW="5931360" imgH="899280" progId="Word.Document.8">
                  <p:embed/>
                </p:oleObj>
              </mc:Choice>
              <mc:Fallback>
                <p:oleObj name="Document" r:id="rId11" imgW="5931360" imgH="899280"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550" y="4035425"/>
                        <a:ext cx="592613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1" name="Object 7"/>
          <p:cNvGraphicFramePr>
            <a:graphicFrameLocks noChangeAspect="1"/>
          </p:cNvGraphicFramePr>
          <p:nvPr/>
        </p:nvGraphicFramePr>
        <p:xfrm>
          <a:off x="463550" y="4343400"/>
          <a:ext cx="8374063" cy="1733550"/>
        </p:xfrm>
        <a:graphic>
          <a:graphicData uri="http://schemas.openxmlformats.org/presentationml/2006/ole">
            <mc:AlternateContent xmlns:mc="http://schemas.openxmlformats.org/markup-compatibility/2006">
              <mc:Choice xmlns:v="urn:schemas-microsoft-com:vml" Requires="v">
                <p:oleObj spid="_x0000_s180297" name="Document" r:id="rId13" imgW="8381880" imgH="1734480" progId="Word.Document.8">
                  <p:embed/>
                </p:oleObj>
              </mc:Choice>
              <mc:Fallback>
                <p:oleObj name="Document" r:id="rId13" imgW="8381880" imgH="1734480" progId="Word.Document.8">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4343400"/>
                        <a:ext cx="837406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endParaRPr lang="el-GR" altLang="el-GR"/>
          </a:p>
        </p:txBody>
      </p:sp>
      <p:sp>
        <p:nvSpPr>
          <p:cNvPr id="181251" name="Rectangle 3"/>
          <p:cNvSpPr>
            <a:spLocks noGrp="1" noChangeArrowheads="1"/>
          </p:cNvSpPr>
          <p:nvPr>
            <p:ph type="body" idx="1"/>
          </p:nvPr>
        </p:nvSpPr>
        <p:spPr>
          <a:xfrm>
            <a:off x="179388" y="1196975"/>
            <a:ext cx="8785225" cy="6264275"/>
          </a:xfrm>
        </p:spPr>
        <p:txBody>
          <a:bodyPr/>
          <a:lstStyle/>
          <a:p>
            <a:pPr marL="0" indent="361950" eaLnBrk="1" hangingPunct="1">
              <a:buFontTx/>
              <a:buNone/>
            </a:pPr>
            <a:r>
              <a:rPr lang="el-GR" altLang="el-GR" sz="2800"/>
              <a:t>Βανδαλισμοί και κλοπές. </a:t>
            </a:r>
          </a:p>
          <a:p>
            <a:pPr marL="0" indent="361950" eaLnBrk="1" hangingPunct="1">
              <a:buFontTx/>
              <a:buNone/>
            </a:pPr>
            <a:r>
              <a:rPr lang="el-GR" altLang="el-GR" sz="2800"/>
              <a:t>Καταστροφές/ζημιές από βλάβες υπηρεσιών (ΔΕΗ - ΕΥΔΑΠ) ή προβληματικές ηλεκτρικές υδροδοτικές εγκαταστάσεις.</a:t>
            </a:r>
          </a:p>
          <a:p>
            <a:pPr marL="0" indent="361950" eaLnBrk="1" hangingPunct="1">
              <a:buFontTx/>
              <a:buNone/>
            </a:pPr>
            <a:r>
              <a:rPr lang="el-GR" altLang="el-GR" sz="2800"/>
              <a:t>Καταστροφές/ζημιές από κοινωνικές αναταραχές.</a:t>
            </a:r>
          </a:p>
          <a:p>
            <a:pPr marL="0" indent="361950" eaLnBrk="1" hangingPunct="1">
              <a:buFontTx/>
              <a:buNone/>
            </a:pPr>
            <a:r>
              <a:rPr lang="el-GR" altLang="el-GR" sz="2800"/>
              <a:t>Τρομοκρατικές ενέργειες.</a:t>
            </a:r>
          </a:p>
          <a:p>
            <a:pPr marL="0" indent="361950" eaLnBrk="1" hangingPunct="1">
              <a:buFontTx/>
              <a:buNone/>
            </a:pPr>
            <a:r>
              <a:rPr lang="el-GR" altLang="el-GR" sz="2800"/>
              <a:t>Ιατρικά επείγοντα: Ατυχήματα επισκεπτών/υπαλλήλων.</a:t>
            </a:r>
          </a:p>
          <a:p>
            <a:pPr marL="0" indent="361950" algn="just" eaLnBrk="1" hangingPunct="1"/>
            <a:endParaRPr lang="el-GR" altLang="el-G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l-GR" altLang="el-GR"/>
          </a:p>
        </p:txBody>
      </p:sp>
      <p:sp>
        <p:nvSpPr>
          <p:cNvPr id="19459" name="Rectangle 3"/>
          <p:cNvSpPr>
            <a:spLocks noGrp="1" noChangeArrowheads="1"/>
          </p:cNvSpPr>
          <p:nvPr>
            <p:ph type="body" idx="1"/>
          </p:nvPr>
        </p:nvSpPr>
        <p:spPr>
          <a:xfrm>
            <a:off x="250825" y="333375"/>
            <a:ext cx="8713788" cy="5792788"/>
          </a:xfrm>
        </p:spPr>
        <p:txBody>
          <a:bodyPr/>
          <a:lstStyle/>
          <a:p>
            <a:pPr marL="0" indent="361950" eaLnBrk="1" hangingPunct="1">
              <a:lnSpc>
                <a:spcPct val="80000"/>
              </a:lnSpc>
              <a:buFontTx/>
              <a:buNone/>
            </a:pPr>
            <a:r>
              <a:rPr lang="el-GR" altLang="el-GR" sz="2800"/>
              <a:t>Αίτια καταστροφής από πλημμύρες</a:t>
            </a:r>
            <a:r>
              <a:rPr lang="en-US" altLang="el-GR" sz="2800"/>
              <a:t>:</a:t>
            </a:r>
            <a:endParaRPr lang="el-GR" altLang="el-GR" sz="2800"/>
          </a:p>
          <a:p>
            <a:pPr marL="0" indent="361950" eaLnBrk="1" hangingPunct="1">
              <a:lnSpc>
                <a:spcPct val="80000"/>
              </a:lnSpc>
              <a:buFontTx/>
              <a:buNone/>
            </a:pPr>
            <a:r>
              <a:rPr lang="el-GR" altLang="el-GR" sz="2800"/>
              <a:t>Υπερχειλίσεις ποταμών.</a:t>
            </a:r>
          </a:p>
          <a:p>
            <a:pPr marL="0" indent="361950" eaLnBrk="1" hangingPunct="1">
              <a:lnSpc>
                <a:spcPct val="80000"/>
              </a:lnSpc>
              <a:buFontTx/>
              <a:buNone/>
            </a:pPr>
            <a:r>
              <a:rPr lang="el-GR" altLang="el-GR" sz="2800"/>
              <a:t>Ισχυρές καταιγίδες.</a:t>
            </a:r>
          </a:p>
          <a:p>
            <a:pPr marL="0" indent="361950" eaLnBrk="1" hangingPunct="1">
              <a:lnSpc>
                <a:spcPct val="80000"/>
              </a:lnSpc>
              <a:buFontTx/>
              <a:buNone/>
            </a:pPr>
            <a:r>
              <a:rPr lang="el-GR" altLang="el-GR" sz="2800"/>
              <a:t>Σεισμοί.</a:t>
            </a:r>
          </a:p>
          <a:p>
            <a:pPr marL="0" indent="361950" eaLnBrk="1" hangingPunct="1">
              <a:lnSpc>
                <a:spcPct val="80000"/>
              </a:lnSpc>
              <a:buFontTx/>
              <a:buNone/>
            </a:pPr>
            <a:r>
              <a:rPr lang="el-GR" altLang="el-GR" sz="2800"/>
              <a:t>Φωτιά (η κατάσβεση και χρήση πυροσβεστικών μέσων δύναται να προκαλέσουν αντίστοιχες με μιας πλημμύρας, ζημιές σε συλλογές).</a:t>
            </a:r>
          </a:p>
          <a:p>
            <a:pPr marL="0" indent="361950" eaLnBrk="1" hangingPunct="1">
              <a:lnSpc>
                <a:spcPct val="80000"/>
              </a:lnSpc>
              <a:buFontTx/>
              <a:buNone/>
            </a:pPr>
            <a:r>
              <a:rPr lang="el-GR" altLang="el-GR" sz="2800"/>
              <a:t>Προβληματικές εγκαταστάσεις αποχέτευσης - υδροδότησης.</a:t>
            </a:r>
          </a:p>
          <a:p>
            <a:pPr marL="0" indent="361950" eaLnBrk="1" hangingPunct="1">
              <a:lnSpc>
                <a:spcPct val="80000"/>
              </a:lnSpc>
              <a:buFontTx/>
              <a:buNone/>
            </a:pPr>
            <a:r>
              <a:rPr lang="el-GR" altLang="el-GR" sz="2800"/>
              <a:t>Προβλήματα κατασκευής του κτηρίου: ανοίγματα σε τοίχους, οροφές, παράθυρα και πόρτες χωρίς μόνωση.</a:t>
            </a:r>
          </a:p>
          <a:p>
            <a:pPr marL="0" indent="361950" eaLnBrk="1" hangingPunct="1">
              <a:lnSpc>
                <a:spcPct val="80000"/>
              </a:lnSpc>
              <a:buFontTx/>
              <a:buNone/>
            </a:pPr>
            <a:r>
              <a:rPr lang="el-GR" altLang="el-GR" sz="2800"/>
              <a:t>Ακατάλληλοι τρόποι έκθεσης και αποθήκευσης των αντικειμένων.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274" name="Object 2"/>
          <p:cNvGraphicFramePr>
            <a:graphicFrameLocks noChangeAspect="1"/>
          </p:cNvGraphicFramePr>
          <p:nvPr/>
        </p:nvGraphicFramePr>
        <p:xfrm>
          <a:off x="225425" y="66675"/>
          <a:ext cx="8743950" cy="6786563"/>
        </p:xfrm>
        <a:graphic>
          <a:graphicData uri="http://schemas.openxmlformats.org/presentationml/2006/ole">
            <mc:AlternateContent xmlns:mc="http://schemas.openxmlformats.org/markup-compatibility/2006">
              <mc:Choice xmlns:v="urn:schemas-microsoft-com:vml" Requires="v">
                <p:oleObj spid="_x0000_s182285" name="Document" r:id="rId3" imgW="8753760" imgH="6793920" progId="Word.Document.8">
                  <p:embed/>
                </p:oleObj>
              </mc:Choice>
              <mc:Fallback>
                <p:oleObj name="Document" r:id="rId3" imgW="8753760" imgH="67939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66675"/>
                        <a:ext cx="8743950" cy="678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298" name="Object 2"/>
          <p:cNvGraphicFramePr>
            <a:graphicFrameLocks noChangeAspect="1"/>
          </p:cNvGraphicFramePr>
          <p:nvPr/>
        </p:nvGraphicFramePr>
        <p:xfrm>
          <a:off x="515938" y="528638"/>
          <a:ext cx="8374062" cy="3546475"/>
        </p:xfrm>
        <a:graphic>
          <a:graphicData uri="http://schemas.openxmlformats.org/presentationml/2006/ole">
            <mc:AlternateContent xmlns:mc="http://schemas.openxmlformats.org/markup-compatibility/2006">
              <mc:Choice xmlns:v="urn:schemas-microsoft-com:vml" Requires="v">
                <p:oleObj spid="_x0000_s183309" name="Document" r:id="rId3" imgW="8392320" imgH="3544920" progId="Word.Document.8">
                  <p:embed/>
                </p:oleObj>
              </mc:Choice>
              <mc:Fallback>
                <p:oleObj name="Document" r:id="rId3" imgW="8392320" imgH="35449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528638"/>
                        <a:ext cx="8374062"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2" name="Object 2"/>
          <p:cNvGraphicFramePr>
            <a:graphicFrameLocks noChangeAspect="1"/>
          </p:cNvGraphicFramePr>
          <p:nvPr/>
        </p:nvGraphicFramePr>
        <p:xfrm>
          <a:off x="457200" y="476250"/>
          <a:ext cx="8374063" cy="6099175"/>
        </p:xfrm>
        <a:graphic>
          <a:graphicData uri="http://schemas.openxmlformats.org/presentationml/2006/ole">
            <mc:AlternateContent xmlns:mc="http://schemas.openxmlformats.org/markup-compatibility/2006">
              <mc:Choice xmlns:v="urn:schemas-microsoft-com:vml" Requires="v">
                <p:oleObj spid="_x0000_s184333" name="Document" r:id="rId3" imgW="8379000" imgH="6111360" progId="Word.Document.8">
                  <p:embed/>
                </p:oleObj>
              </mc:Choice>
              <mc:Fallback>
                <p:oleObj name="Document" r:id="rId3" imgW="8379000" imgH="61113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76250"/>
                        <a:ext cx="8374063" cy="60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6" name="Object 2"/>
          <p:cNvGraphicFramePr>
            <a:graphicFrameLocks noChangeAspect="1"/>
          </p:cNvGraphicFramePr>
          <p:nvPr/>
        </p:nvGraphicFramePr>
        <p:xfrm>
          <a:off x="457200" y="515938"/>
          <a:ext cx="8347075" cy="4127500"/>
        </p:xfrm>
        <a:graphic>
          <a:graphicData uri="http://schemas.openxmlformats.org/presentationml/2006/ole">
            <mc:AlternateContent xmlns:mc="http://schemas.openxmlformats.org/markup-compatibility/2006">
              <mc:Choice xmlns:v="urn:schemas-microsoft-com:vml" Requires="v">
                <p:oleObj spid="_x0000_s185357" name="Document" r:id="rId3" imgW="8351640" imgH="4139280" progId="Word.Document.8">
                  <p:embed/>
                </p:oleObj>
              </mc:Choice>
              <mc:Fallback>
                <p:oleObj name="Document" r:id="rId3" imgW="8351640" imgH="4139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5938"/>
                        <a:ext cx="8347075"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370" name="Object 2"/>
          <p:cNvGraphicFramePr>
            <a:graphicFrameLocks noChangeAspect="1"/>
          </p:cNvGraphicFramePr>
          <p:nvPr/>
        </p:nvGraphicFramePr>
        <p:xfrm>
          <a:off x="304800" y="225425"/>
          <a:ext cx="7500938" cy="1731963"/>
        </p:xfrm>
        <a:graphic>
          <a:graphicData uri="http://schemas.openxmlformats.org/presentationml/2006/ole">
            <mc:AlternateContent xmlns:mc="http://schemas.openxmlformats.org/markup-compatibility/2006">
              <mc:Choice xmlns:v="urn:schemas-microsoft-com:vml" Requires="v">
                <p:oleObj spid="_x0000_s186392" name="Document" r:id="rId3" imgW="7504200" imgH="1746360" progId="Word.Document.8">
                  <p:embed/>
                </p:oleObj>
              </mc:Choice>
              <mc:Fallback>
                <p:oleObj name="Document" r:id="rId3" imgW="7504200" imgH="17463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5425"/>
                        <a:ext cx="7500938"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1" name="Object 3"/>
          <p:cNvGraphicFramePr>
            <a:graphicFrameLocks noChangeAspect="1"/>
          </p:cNvGraphicFramePr>
          <p:nvPr/>
        </p:nvGraphicFramePr>
        <p:xfrm>
          <a:off x="304800" y="773113"/>
          <a:ext cx="8572500" cy="4484687"/>
        </p:xfrm>
        <a:graphic>
          <a:graphicData uri="http://schemas.openxmlformats.org/presentationml/2006/ole">
            <mc:AlternateContent xmlns:mc="http://schemas.openxmlformats.org/markup-compatibility/2006">
              <mc:Choice xmlns:v="urn:schemas-microsoft-com:vml" Requires="v">
                <p:oleObj spid="_x0000_s186393" name="Document" r:id="rId5" imgW="8580240" imgH="4489560" progId="Word.Document.8">
                  <p:embed/>
                </p:oleObj>
              </mc:Choice>
              <mc:Fallback>
                <p:oleObj name="Document" r:id="rId5" imgW="8580240" imgH="44895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73113"/>
                        <a:ext cx="8572500"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4" name="Object 2"/>
          <p:cNvGraphicFramePr>
            <a:graphicFrameLocks noChangeAspect="1"/>
          </p:cNvGraphicFramePr>
          <p:nvPr/>
        </p:nvGraphicFramePr>
        <p:xfrm>
          <a:off x="457200" y="542925"/>
          <a:ext cx="8307388" cy="3730625"/>
        </p:xfrm>
        <a:graphic>
          <a:graphicData uri="http://schemas.openxmlformats.org/presentationml/2006/ole">
            <mc:AlternateContent xmlns:mc="http://schemas.openxmlformats.org/markup-compatibility/2006">
              <mc:Choice xmlns:v="urn:schemas-microsoft-com:vml" Requires="v">
                <p:oleObj spid="_x0000_s187405" name="Document" r:id="rId3" imgW="8312040" imgH="3742920" progId="Word.Document.8">
                  <p:embed/>
                </p:oleObj>
              </mc:Choice>
              <mc:Fallback>
                <p:oleObj name="Document" r:id="rId3" imgW="8312040" imgH="37429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42925"/>
                        <a:ext cx="8307388"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Object 2"/>
          <p:cNvGraphicFramePr>
            <a:graphicFrameLocks noChangeAspect="1"/>
          </p:cNvGraphicFramePr>
          <p:nvPr/>
        </p:nvGraphicFramePr>
        <p:xfrm>
          <a:off x="457200" y="595313"/>
          <a:ext cx="8347075" cy="3902075"/>
        </p:xfrm>
        <a:graphic>
          <a:graphicData uri="http://schemas.openxmlformats.org/presentationml/2006/ole">
            <mc:AlternateContent xmlns:mc="http://schemas.openxmlformats.org/markup-compatibility/2006">
              <mc:Choice xmlns:v="urn:schemas-microsoft-com:vml" Requires="v">
                <p:oleObj spid="_x0000_s188429" name="Document" r:id="rId3" imgW="8351640" imgH="3916800" progId="Word.Document.8">
                  <p:embed/>
                </p:oleObj>
              </mc:Choice>
              <mc:Fallback>
                <p:oleObj name="Document" r:id="rId3" imgW="8351640" imgH="3916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95313"/>
                        <a:ext cx="8347075"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endParaRPr lang="el-GR" altLang="el-GR"/>
          </a:p>
        </p:txBody>
      </p:sp>
      <p:sp>
        <p:nvSpPr>
          <p:cNvPr id="189443" name="Rectangle 3"/>
          <p:cNvSpPr>
            <a:spLocks noGrp="1" noChangeArrowheads="1"/>
          </p:cNvSpPr>
          <p:nvPr>
            <p:ph type="body" idx="1"/>
          </p:nvPr>
        </p:nvSpPr>
        <p:spPr>
          <a:xfrm>
            <a:off x="179388" y="115888"/>
            <a:ext cx="8785225" cy="6553200"/>
          </a:xfrm>
        </p:spPr>
        <p:txBody>
          <a:bodyPr/>
          <a:lstStyle/>
          <a:p>
            <a:pPr marL="0" indent="361950" eaLnBrk="1" hangingPunct="1">
              <a:lnSpc>
                <a:spcPct val="80000"/>
              </a:lnSpc>
              <a:buFontTx/>
              <a:buNone/>
            </a:pPr>
            <a:r>
              <a:rPr lang="el-GR" altLang="el-GR" sz="1600"/>
              <a:t>Προληπτικές ενέργειες:</a:t>
            </a:r>
          </a:p>
          <a:p>
            <a:pPr marL="0" indent="361950" eaLnBrk="1" hangingPunct="1">
              <a:lnSpc>
                <a:spcPct val="80000"/>
              </a:lnSpc>
              <a:buFontTx/>
              <a:buNone/>
            </a:pPr>
            <a:endParaRPr lang="el-GR" altLang="el-GR" sz="1600"/>
          </a:p>
          <a:p>
            <a:pPr marL="0" indent="361950" eaLnBrk="1" hangingPunct="1">
              <a:lnSpc>
                <a:spcPct val="80000"/>
              </a:lnSpc>
              <a:buFontTx/>
              <a:buNone/>
            </a:pPr>
            <a:r>
              <a:rPr lang="el-GR" altLang="el-GR" sz="1600"/>
              <a:t>1. Χρήση συστημάτων συναγερμού ασφαλείας στο κτήριο και  στις συλλογές.</a:t>
            </a:r>
          </a:p>
          <a:p>
            <a:pPr marL="0" indent="361950" eaLnBrk="1" hangingPunct="1">
              <a:lnSpc>
                <a:spcPct val="80000"/>
              </a:lnSpc>
              <a:buFontTx/>
              <a:buNone/>
            </a:pPr>
            <a:r>
              <a:rPr lang="el-GR" altLang="el-GR" sz="1600"/>
              <a:t>Σκοπός του συστήματος ασφαλείας είναι να παρέχει ασφάλεια και προστασία στους υπαλλήλους, στις συλλογές, τον εξοπλισμό και φυσικά στους επισκέπτες. Από την άλλη το σύστημα ασφαλείας πρέπει να υπάρχει προκειμένου να εξασφαλίζει αυτές τις λειτουργίες αλλά χωρίς σε καμιά περίπτωση να παρεμποδίζει το σκοπό του ιδρύματος. Η εγκατάσταση συστημάτων ασφαλείας αφορά στην προστασία των ανθρώπων και των συλλογών από ληστείες και βανδαλισμούς. Ο καθορισμός της πιθανότητας εμφάνισης γεγονότων που αφορούν ληστείες και βανδαλισμούς, θεωρείται επίσης πολύ σημαντικός.</a:t>
            </a:r>
          </a:p>
          <a:p>
            <a:pPr marL="0" indent="361950" eaLnBrk="1" hangingPunct="1">
              <a:lnSpc>
                <a:spcPct val="80000"/>
              </a:lnSpc>
              <a:buFontTx/>
              <a:buNone/>
            </a:pPr>
            <a:r>
              <a:rPr lang="el-GR" altLang="el-GR" sz="1600"/>
              <a:t>Η συχνότητα των γεγονότων αντιστοιχούν στην τακτικότητα εμφάνισης τους.</a:t>
            </a:r>
          </a:p>
          <a:p>
            <a:pPr marL="0" indent="361950" eaLnBrk="1" hangingPunct="1">
              <a:lnSpc>
                <a:spcPct val="80000"/>
              </a:lnSpc>
              <a:buFontTx/>
              <a:buNone/>
            </a:pPr>
            <a:r>
              <a:rPr lang="el-GR" altLang="el-GR" sz="1600"/>
              <a:t>Αν για παράδειγμα αφορά στη κλοπή βιβλίων, συχνότητα είναι ο αριθμός των περιστατικών που συμβαίνουν καθημερινά π.χ., 2/ημέρα. </a:t>
            </a:r>
          </a:p>
          <a:p>
            <a:pPr marL="0" indent="361950" eaLnBrk="1" hangingPunct="1">
              <a:lnSpc>
                <a:spcPct val="80000"/>
              </a:lnSpc>
              <a:buFontTx/>
              <a:buNone/>
            </a:pPr>
            <a:r>
              <a:rPr lang="el-GR" altLang="el-GR" sz="1600"/>
              <a:t>Η πραγματοποίηση μελέτης για το πόσο εφικτά θα μπορούσαν να είναι τα μέτρα σε σχέση με τις πραγματικές συνθήκες που επικρατούν στο ίδρυμα και μια συστηματική προσπάθεια να μετρηθεί ή να αναλυθεί η αξία όλων των οφελών που προκύπτουν από την συγκεκριμένη δαπάνη, κρίνεται απαραίτητη. </a:t>
            </a:r>
          </a:p>
          <a:p>
            <a:pPr marL="0" indent="361950" eaLnBrk="1" hangingPunct="1">
              <a:lnSpc>
                <a:spcPct val="80000"/>
              </a:lnSpc>
              <a:buFontTx/>
              <a:buNone/>
            </a:pPr>
            <a:endParaRPr lang="en-US" altLang="el-GR" sz="1600"/>
          </a:p>
          <a:p>
            <a:pPr marL="0" indent="361950" eaLnBrk="1" hangingPunct="1">
              <a:lnSpc>
                <a:spcPct val="80000"/>
              </a:lnSpc>
              <a:buFontTx/>
              <a:buNone/>
            </a:pPr>
            <a:r>
              <a:rPr lang="el-GR" altLang="el-GR" sz="1600"/>
              <a:t>2. Δημιουργία ομάδας ασφαλείας (“security team”): Θα είναι υπεύθυνη για την ανάπτυξη και υλοποίηση του σχεδίου, θα προτείνει τις καταλληλότερες λύσεις ασφαλείας που μπορεί να αφορούν νέες υπηρεσίες, θα προτείνει ανασκευή υπαρχουσών υπηρεσιών και τη βελτίωση αυτών που ήδη υπάρχουν.</a:t>
            </a:r>
          </a:p>
          <a:p>
            <a:pPr marL="0" indent="361950" eaLnBrk="1" hangingPunct="1">
              <a:lnSpc>
                <a:spcPct val="80000"/>
              </a:lnSpc>
              <a:buFontTx/>
              <a:buNone/>
            </a:pPr>
            <a:r>
              <a:rPr lang="el-GR" altLang="el-GR" sz="1600"/>
              <a:t>Στη παρούσα εργασία θα επικεντρωθούμε στη θωράκιση των βιβλιοθηκών έναντι βανδαλισμών και κλοπών, ωστόσο, πολλές από τις προτάσεις, όπως θα δούμε αφορούν γενικά την προστασία ιδρυμάτων. </a:t>
            </a:r>
          </a:p>
          <a:p>
            <a:pPr marL="0" indent="361950" algn="just" eaLnBrk="1" hangingPunct="1">
              <a:lnSpc>
                <a:spcPct val="80000"/>
              </a:lnSpc>
              <a:buFontTx/>
              <a:buNone/>
            </a:pPr>
            <a:br>
              <a:rPr lang="el-GR" altLang="el-GR" sz="1200"/>
            </a:br>
            <a:endParaRPr lang="el-GR" altLang="el-GR" sz="1200" b="1"/>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endParaRPr lang="el-GR" altLang="el-GR"/>
          </a:p>
        </p:txBody>
      </p:sp>
      <p:sp>
        <p:nvSpPr>
          <p:cNvPr id="190467" name="Rectangle 3"/>
          <p:cNvSpPr>
            <a:spLocks noGrp="1" noChangeArrowheads="1"/>
          </p:cNvSpPr>
          <p:nvPr>
            <p:ph type="body" idx="1"/>
          </p:nvPr>
        </p:nvSpPr>
        <p:spPr>
          <a:xfrm>
            <a:off x="250825" y="188913"/>
            <a:ext cx="8713788" cy="6408737"/>
          </a:xfrm>
        </p:spPr>
        <p:txBody>
          <a:bodyPr/>
          <a:lstStyle/>
          <a:p>
            <a:pPr marL="0" indent="361950" eaLnBrk="1" hangingPunct="1">
              <a:lnSpc>
                <a:spcPct val="80000"/>
              </a:lnSpc>
              <a:buFontTx/>
              <a:buNone/>
              <a:tabLst>
                <a:tab pos="361950" algn="l"/>
              </a:tabLst>
            </a:pPr>
            <a:r>
              <a:rPr lang="el-GR" altLang="el-GR" sz="1800"/>
              <a:t>Προληπτικές ενέργειες για το Κτήριο</a:t>
            </a:r>
            <a:r>
              <a:rPr lang="en-US" altLang="el-GR" sz="1800"/>
              <a:t>.</a:t>
            </a:r>
            <a:endParaRPr lang="el-GR" altLang="el-GR" sz="1800"/>
          </a:p>
          <a:p>
            <a:pPr marL="0" indent="361950" eaLnBrk="1" hangingPunct="1">
              <a:lnSpc>
                <a:spcPct val="80000"/>
              </a:lnSpc>
              <a:buFontTx/>
              <a:buNone/>
              <a:tabLst>
                <a:tab pos="361950" algn="l"/>
              </a:tabLst>
            </a:pPr>
            <a:r>
              <a:rPr lang="el-GR" altLang="el-GR" sz="1800"/>
              <a:t>Κατάλληλος σχεδιασμός του περιβάλλοντος χώρου του κτηρίου (</a:t>
            </a:r>
            <a:r>
              <a:rPr lang="en-GB" altLang="el-GR" sz="1800"/>
              <a:t>Site Design</a:t>
            </a:r>
            <a:r>
              <a:rPr lang="el-GR" altLang="el-GR" sz="1800"/>
              <a:t>).</a:t>
            </a:r>
          </a:p>
          <a:p>
            <a:pPr marL="0" indent="361950" eaLnBrk="1" hangingPunct="1">
              <a:lnSpc>
                <a:spcPct val="80000"/>
              </a:lnSpc>
              <a:buFontTx/>
              <a:buNone/>
              <a:tabLst>
                <a:tab pos="361950" algn="l"/>
              </a:tabLst>
            </a:pPr>
            <a:r>
              <a:rPr lang="el-GR" altLang="el-GR" sz="1800"/>
              <a:t>Ο σχεδιασμός του χώρου που θα παρέχει ασφάλεια στην βιβλιοθήκη είναι προαπαιτούμενο, όλων, στάδιο. Προτείνονται οι εξής διαδικασίες:</a:t>
            </a:r>
          </a:p>
          <a:p>
            <a:pPr marL="0" indent="361950" eaLnBrk="1" hangingPunct="1">
              <a:lnSpc>
                <a:spcPct val="80000"/>
              </a:lnSpc>
              <a:buFontTx/>
              <a:buNone/>
              <a:tabLst>
                <a:tab pos="361950" algn="l"/>
              </a:tabLst>
            </a:pPr>
            <a:endParaRPr lang="el-GR" altLang="el-GR" sz="1800"/>
          </a:p>
          <a:p>
            <a:pPr marL="0" indent="361950" eaLnBrk="1" hangingPunct="1">
              <a:lnSpc>
                <a:spcPct val="80000"/>
              </a:lnSpc>
              <a:buFontTx/>
              <a:buNone/>
              <a:tabLst>
                <a:tab pos="361950" algn="l"/>
              </a:tabLst>
            </a:pPr>
            <a:r>
              <a:rPr lang="el-GR" altLang="el-GR" sz="1800"/>
              <a:t>Φωτισμός των χώρων εισόδου τροχοφόρων, στάθμευσης αλλά και των εισόδων  για τους πεζούς. </a:t>
            </a:r>
          </a:p>
          <a:p>
            <a:pPr marL="0" indent="361950" eaLnBrk="1" hangingPunct="1">
              <a:lnSpc>
                <a:spcPct val="80000"/>
              </a:lnSpc>
              <a:buFontTx/>
              <a:buNone/>
              <a:tabLst>
                <a:tab pos="361950" algn="l"/>
              </a:tabLst>
            </a:pPr>
            <a:r>
              <a:rPr lang="el-GR" altLang="el-GR" sz="1800"/>
              <a:t>Η περιοχή κυκλοφορίας πρέπει να είναι συνεχής ώστε να παρέχει αίσθημα ασφαλείας. </a:t>
            </a:r>
          </a:p>
          <a:p>
            <a:pPr marL="0" indent="361950" eaLnBrk="1" hangingPunct="1">
              <a:lnSpc>
                <a:spcPct val="80000"/>
              </a:lnSpc>
              <a:buFontTx/>
              <a:buNone/>
              <a:tabLst>
                <a:tab pos="361950" algn="l"/>
              </a:tabLst>
            </a:pPr>
            <a:r>
              <a:rPr lang="el-GR" altLang="el-GR" sz="1800"/>
              <a:t>Η σήμανση πρέπει να είναι κατάλληλη και ξεκάθαρη. Περιλαμβάνονται σε αυτό οι είσοδοι και έξοδοι αλλά και σηματοδότηση που αφορά την κατεύθυνση στο χώρο της βιβλιοθήκης και σε άλλους χώρους φυσικά όπως της στάθμευσης για υπαλλήλους, επισκέπτες, και για οχήματα εξυπηρέτησης.</a:t>
            </a:r>
          </a:p>
          <a:p>
            <a:pPr marL="0" indent="361950" eaLnBrk="1" hangingPunct="1">
              <a:lnSpc>
                <a:spcPct val="80000"/>
              </a:lnSpc>
              <a:buFontTx/>
              <a:buNone/>
              <a:tabLst>
                <a:tab pos="361950" algn="l"/>
              </a:tabLst>
            </a:pPr>
            <a:r>
              <a:rPr lang="el-GR" altLang="el-GR" sz="1800"/>
              <a:t>Ο εξωτερικός χώρος πρέπει να είναι έτσι διαμορφωμένος ώστε να αποφεύγεται η δημιουργία περιοχών στις οποίες μπορούν να κρυφτούν παράνομοι.</a:t>
            </a:r>
          </a:p>
          <a:p>
            <a:pPr marL="0" indent="361950" eaLnBrk="1" hangingPunct="1">
              <a:lnSpc>
                <a:spcPct val="80000"/>
              </a:lnSpc>
              <a:buFontTx/>
              <a:buNone/>
              <a:tabLst>
                <a:tab pos="361950" algn="l"/>
              </a:tabLst>
            </a:pPr>
            <a:r>
              <a:rPr lang="el-GR" altLang="el-GR" sz="1800"/>
              <a:t>Τα οχήματα εξυπηρέτησης πρέπει να βρίσκονται σε καθορισμένη από την είσοδο της βιβλιοθήκης απόσταση εφόσον μπορεί να αποτελέσουν μέσα βοήθειας σε περιπτώσεις έκτακτης ανάγκης.</a:t>
            </a:r>
          </a:p>
          <a:p>
            <a:pPr marL="0" indent="361950" eaLnBrk="1" hangingPunct="1">
              <a:lnSpc>
                <a:spcPct val="80000"/>
              </a:lnSpc>
              <a:buFontTx/>
              <a:buNone/>
              <a:tabLst>
                <a:tab pos="361950" algn="l"/>
              </a:tabLst>
            </a:pPr>
            <a:r>
              <a:rPr lang="el-GR" altLang="el-GR" sz="1800"/>
              <a:t>Διάφοροι τύποι προστατευτικών διατάξεων στον εξωτερικό χώρο μπορούν να τοποθετηθούν προκειμένου να παρέχουν επιπλέον ασφάλεια (τοίχοι, φράχτες, χαντάκια, φυτά, δένδρα, γλυπτά). Οι είσοδοι οχημάτων πρέπει να είναι έτσι σχεδιασμένες ώστε να εμποδίζονται οι υψηλές ταχύτητες.</a:t>
            </a:r>
          </a:p>
          <a:p>
            <a:pPr marL="0" indent="361950" eaLnBrk="1" hangingPunct="1">
              <a:lnSpc>
                <a:spcPct val="80000"/>
              </a:lnSpc>
              <a:buFontTx/>
              <a:buNone/>
              <a:tabLst>
                <a:tab pos="361950" algn="l"/>
              </a:tabLst>
            </a:pPr>
            <a:r>
              <a:rPr lang="el-GR" altLang="el-GR" sz="1800"/>
              <a:t>Τα κτήρια, είναι επιθυμητό να βρίσκονται μακριά από περιοχές που γίνονται αναταραχές.</a:t>
            </a:r>
          </a:p>
          <a:p>
            <a:pPr marL="0" indent="361950" algn="just" eaLnBrk="1" hangingPunct="1">
              <a:lnSpc>
                <a:spcPct val="80000"/>
              </a:lnSpc>
              <a:buFontTx/>
              <a:buNone/>
              <a:tabLst>
                <a:tab pos="361950" algn="l"/>
              </a:tabLst>
            </a:pPr>
            <a:br>
              <a:rPr lang="el-GR" altLang="el-GR" sz="1800"/>
            </a:br>
            <a:endParaRPr lang="el-GR" altLang="el-GR" sz="1800" b="1"/>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endParaRPr lang="el-GR" altLang="el-GR"/>
          </a:p>
        </p:txBody>
      </p:sp>
      <p:sp>
        <p:nvSpPr>
          <p:cNvPr id="191491" name="Rectangle 3"/>
          <p:cNvSpPr>
            <a:spLocks noGrp="1" noChangeArrowheads="1"/>
          </p:cNvSpPr>
          <p:nvPr>
            <p:ph type="body" idx="1"/>
          </p:nvPr>
        </p:nvSpPr>
        <p:spPr>
          <a:xfrm>
            <a:off x="457200" y="333375"/>
            <a:ext cx="8229600" cy="5975350"/>
          </a:xfrm>
        </p:spPr>
        <p:txBody>
          <a:bodyPr/>
          <a:lstStyle/>
          <a:p>
            <a:pPr marL="0" indent="361950" eaLnBrk="1" hangingPunct="1">
              <a:lnSpc>
                <a:spcPct val="80000"/>
              </a:lnSpc>
              <a:buFontTx/>
              <a:buNone/>
            </a:pPr>
            <a:r>
              <a:rPr lang="el-GR" altLang="el-GR" sz="1800"/>
              <a:t>Διάταξη κτηρίου εσωτερικά.</a:t>
            </a:r>
          </a:p>
          <a:p>
            <a:pPr marL="0" indent="361950" eaLnBrk="1" hangingPunct="1">
              <a:lnSpc>
                <a:spcPct val="80000"/>
              </a:lnSpc>
              <a:buFontTx/>
              <a:buNone/>
            </a:pPr>
            <a:r>
              <a:rPr lang="el-GR" altLang="el-GR" sz="1800"/>
              <a:t>Για την εσωτερική διάταξη του κτηρίου πρέπει να υπάρχουν τα εξής:</a:t>
            </a:r>
          </a:p>
          <a:p>
            <a:pPr marL="0" indent="361950" eaLnBrk="1" hangingPunct="1">
              <a:lnSpc>
                <a:spcPct val="80000"/>
              </a:lnSpc>
              <a:buFontTx/>
              <a:buNone/>
            </a:pPr>
            <a:r>
              <a:rPr lang="el-GR" altLang="el-GR" sz="1800"/>
              <a:t>Ειδικοί χώροι φύλαξης και αποθήκευσης των ανεκτίμητων συλλογών. Οι χώροι αυτοί απαιτούν ένα συγκεκριμένο επίπεδο ασφαλείας που καθορίζεται από το σχεδιασμό του χώρου και τα ηλεκτρονικά συστήματα ελέγχου των οποίων η καταλληλότητα θα μειώσει σε μεγάλο βαθμό την απώλεια τους.</a:t>
            </a:r>
          </a:p>
          <a:p>
            <a:pPr marL="0" indent="361950" eaLnBrk="1" hangingPunct="1">
              <a:lnSpc>
                <a:spcPct val="80000"/>
              </a:lnSpc>
              <a:buFontTx/>
              <a:buNone/>
            </a:pPr>
            <a:r>
              <a:rPr lang="el-GR" altLang="el-GR" sz="1800"/>
              <a:t>Γραφείο εξυπηρέτησης κοινού, σε χώρους με τις ειδικές συλλογές. Το γραφείο πρέπει να είναι διευθετημένο σε σχέση με τα γραφεία ανάγνωσης κατά τρόπο που να υπάρχει καθολική επίβλεψη. Προτείνεται η χρήση επίπεδων γραφείων εργασίας για το κοινό. </a:t>
            </a:r>
          </a:p>
          <a:p>
            <a:pPr marL="0" indent="361950" eaLnBrk="1" hangingPunct="1">
              <a:lnSpc>
                <a:spcPct val="80000"/>
              </a:lnSpc>
              <a:buFontTx/>
              <a:buNone/>
            </a:pPr>
            <a:r>
              <a:rPr lang="el-GR" altLang="el-GR" sz="1800"/>
              <a:t>Ειδικοί χώροι ανάγνωσης.</a:t>
            </a:r>
          </a:p>
          <a:p>
            <a:pPr marL="0" indent="361950" eaLnBrk="1" hangingPunct="1">
              <a:lnSpc>
                <a:spcPct val="80000"/>
              </a:lnSpc>
              <a:buFontTx/>
              <a:buNone/>
            </a:pPr>
            <a:r>
              <a:rPr lang="el-GR" altLang="el-GR" sz="1800"/>
              <a:t>Χώροι για παιδιά.</a:t>
            </a:r>
          </a:p>
          <a:p>
            <a:pPr marL="0" indent="361950" eaLnBrk="1" hangingPunct="1">
              <a:lnSpc>
                <a:spcPct val="80000"/>
              </a:lnSpc>
              <a:buFontTx/>
              <a:buNone/>
            </a:pPr>
            <a:r>
              <a:rPr lang="el-GR" altLang="el-GR" sz="1800"/>
              <a:t>Ειδικοί χώροι με εγκαταστάσεις του ηλεκτρικό πίνακα του εξοπλισμού επικοινωνίας και ασφαλείας και ειδικά κέντρα ελέγχου. </a:t>
            </a:r>
          </a:p>
          <a:p>
            <a:pPr marL="0" indent="361950" eaLnBrk="1" hangingPunct="1">
              <a:lnSpc>
                <a:spcPct val="80000"/>
              </a:lnSpc>
              <a:buFontTx/>
              <a:buNone/>
            </a:pPr>
            <a:r>
              <a:rPr lang="el-GR" altLang="el-GR" sz="1800"/>
              <a:t>Τουαλέτες για το κοινό.</a:t>
            </a:r>
          </a:p>
          <a:p>
            <a:pPr marL="0" indent="361950" eaLnBrk="1" hangingPunct="1">
              <a:lnSpc>
                <a:spcPct val="80000"/>
              </a:lnSpc>
              <a:buFontTx/>
              <a:buNone/>
            </a:pPr>
            <a:r>
              <a:rPr lang="el-GR" altLang="el-GR" sz="1800"/>
              <a:t>Ξεχωριστοί χώροι για την εγκατάσταση των γραφείων του προσωπικού.</a:t>
            </a:r>
          </a:p>
          <a:p>
            <a:pPr marL="0" indent="361950" eaLnBrk="1" hangingPunct="1">
              <a:lnSpc>
                <a:spcPct val="80000"/>
              </a:lnSpc>
              <a:buFontTx/>
              <a:buNone/>
            </a:pPr>
            <a:r>
              <a:rPr lang="el-GR" altLang="el-GR" sz="1800"/>
              <a:t>Οδοί προσπέλασης από την οροφή. </a:t>
            </a:r>
          </a:p>
          <a:p>
            <a:pPr marL="0" indent="361950" eaLnBrk="1" hangingPunct="1">
              <a:lnSpc>
                <a:spcPct val="80000"/>
              </a:lnSpc>
              <a:buFontTx/>
              <a:buNone/>
            </a:pPr>
            <a:r>
              <a:rPr lang="el-GR" altLang="el-GR" sz="1800"/>
              <a:t>Είσοδοι και έξοδοι με συστήματα ελέγχου εισερχομένων , όπως μηχάνημα που ηχεί χαρακτηριστικά αν ο επισκέπτης έχει στην κατοχή του, παρανόμως, αντικείμενο του ιδρύματος. Απαραίτητο, φυσικά, να υπάρχει μαγνητική ή άλλου είδους ταινία στο αντικείμενο.  </a:t>
            </a:r>
          </a:p>
          <a:p>
            <a:pPr marL="0" indent="361950" eaLnBrk="1" hangingPunct="1">
              <a:lnSpc>
                <a:spcPct val="80000"/>
              </a:lnSpc>
              <a:buFontTx/>
              <a:buNone/>
            </a:pPr>
            <a:r>
              <a:rPr lang="el-GR" altLang="el-GR" sz="1800"/>
              <a:t>Ράφια τα οποία να είναι ορατά από το γραφείο ελέγχου.</a:t>
            </a:r>
          </a:p>
          <a:p>
            <a:pPr marL="0" indent="361950" eaLnBrk="1" hangingPunct="1">
              <a:lnSpc>
                <a:spcPct val="80000"/>
              </a:lnSpc>
              <a:buFontTx/>
              <a:buNone/>
            </a:pPr>
            <a:r>
              <a:rPr lang="el-GR" altLang="el-GR" sz="1800"/>
              <a:t>Δεν πρέπει να υπάρχει άμεση επικοινωνία μεταξύ χώρων που δεν ελέγχονται.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l-GR" altLang="el-GR"/>
          </a:p>
        </p:txBody>
      </p:sp>
      <p:sp>
        <p:nvSpPr>
          <p:cNvPr id="20483" name="Rectangle 3"/>
          <p:cNvSpPr>
            <a:spLocks noGrp="1" noChangeArrowheads="1"/>
          </p:cNvSpPr>
          <p:nvPr>
            <p:ph type="body" idx="1"/>
          </p:nvPr>
        </p:nvSpPr>
        <p:spPr>
          <a:xfrm>
            <a:off x="250825" y="0"/>
            <a:ext cx="8713788" cy="6021388"/>
          </a:xfrm>
        </p:spPr>
        <p:txBody>
          <a:bodyPr/>
          <a:lstStyle/>
          <a:p>
            <a:pPr marL="0" indent="361950" algn="just" eaLnBrk="1" hangingPunct="1">
              <a:lnSpc>
                <a:spcPct val="80000"/>
              </a:lnSpc>
            </a:pPr>
            <a:endParaRPr lang="en-US" altLang="el-GR" sz="2400" b="1"/>
          </a:p>
          <a:p>
            <a:pPr marL="0" indent="361950" eaLnBrk="1" hangingPunct="1">
              <a:lnSpc>
                <a:spcPct val="80000"/>
              </a:lnSpc>
              <a:buFontTx/>
              <a:buNone/>
            </a:pPr>
            <a:r>
              <a:rPr lang="el-GR" altLang="el-GR" sz="2800"/>
              <a:t>Ζημιές που μπορεί να προκαλέσει μια πιθανή πλημμύρα. </a:t>
            </a:r>
          </a:p>
          <a:p>
            <a:pPr marL="0" indent="361950" eaLnBrk="1" hangingPunct="1">
              <a:lnSpc>
                <a:spcPct val="80000"/>
              </a:lnSpc>
              <a:buFontTx/>
              <a:buNone/>
            </a:pPr>
            <a:r>
              <a:rPr lang="el-GR" altLang="el-GR" sz="2800"/>
              <a:t>Απώλειες ανθρώπινων ζωών.</a:t>
            </a:r>
          </a:p>
          <a:p>
            <a:pPr marL="0" indent="361950" eaLnBrk="1" hangingPunct="1">
              <a:lnSpc>
                <a:spcPct val="80000"/>
              </a:lnSpc>
              <a:buFontTx/>
              <a:buNone/>
            </a:pPr>
            <a:r>
              <a:rPr lang="el-GR" altLang="el-GR" sz="2800"/>
              <a:t>Καταρρεύσεις ή μετακινήσεις κτηρίων από εισχωρήσεις νερού στα θεμέλια. Επιπλέον καταστροφές σε εγκαταστάσεις και εξοπλισμούς. </a:t>
            </a:r>
          </a:p>
          <a:p>
            <a:pPr marL="0" indent="361950" eaLnBrk="1" hangingPunct="1">
              <a:lnSpc>
                <a:spcPct val="80000"/>
              </a:lnSpc>
              <a:buFontTx/>
              <a:buNone/>
            </a:pPr>
            <a:r>
              <a:rPr lang="el-GR" altLang="el-GR" sz="2800"/>
              <a:t>Το νερό πιθανό να παρασύρει μπάζα, λύματα κ.ά</a:t>
            </a:r>
            <a:r>
              <a:rPr lang="en-US" altLang="el-GR" sz="2800"/>
              <a:t>.</a:t>
            </a:r>
            <a:r>
              <a:rPr lang="el-GR" altLang="el-GR" sz="2800"/>
              <a:t> τα οποία προκαλούν επιπρόσθετες καταστροφές σε ευαίσθητα στο νερό υλικά όπως οργανικά. </a:t>
            </a:r>
          </a:p>
          <a:p>
            <a:pPr marL="0" indent="361950" eaLnBrk="1" hangingPunct="1">
              <a:lnSpc>
                <a:spcPct val="80000"/>
              </a:lnSpc>
              <a:buFontTx/>
              <a:buNone/>
            </a:pPr>
            <a:r>
              <a:rPr lang="el-GR" altLang="el-GR" sz="2800"/>
              <a:t>Έργα τέχνης σε χαρτί,  χειρόγραφα, αντικείμενα από ελεφαντόδοντο και οστά, υφάσματα, γούνες, αντικείμενα από φτερά και πούπουλα, αντικείμενα από ξύλο υφίστανται ευθραυστότητα, ξεθώριασμα, ξέβαμμα βαφών ή ακόμα και ολοκληρωτική καταστροφή.</a:t>
            </a:r>
          </a:p>
          <a:p>
            <a:pPr marL="0" indent="361950" algn="just" eaLnBrk="1" hangingPunct="1">
              <a:lnSpc>
                <a:spcPct val="80000"/>
              </a:lnSpc>
            </a:pPr>
            <a:endParaRPr lang="el-GR" altLang="el-GR" sz="280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endParaRPr lang="el-GR" altLang="el-GR"/>
          </a:p>
        </p:txBody>
      </p:sp>
      <p:sp>
        <p:nvSpPr>
          <p:cNvPr id="192515" name="Rectangle 3"/>
          <p:cNvSpPr>
            <a:spLocks noGrp="1" noChangeArrowheads="1"/>
          </p:cNvSpPr>
          <p:nvPr>
            <p:ph type="body" idx="1"/>
          </p:nvPr>
        </p:nvSpPr>
        <p:spPr>
          <a:xfrm>
            <a:off x="179388" y="115888"/>
            <a:ext cx="8785225" cy="6626225"/>
          </a:xfrm>
        </p:spPr>
        <p:txBody>
          <a:bodyPr/>
          <a:lstStyle/>
          <a:p>
            <a:pPr marL="0" indent="361950" algn="just" eaLnBrk="1" hangingPunct="1">
              <a:lnSpc>
                <a:spcPct val="80000"/>
              </a:lnSpc>
              <a:buFontTx/>
              <a:buNone/>
            </a:pPr>
            <a:r>
              <a:rPr lang="el-GR" altLang="el-GR" sz="2400"/>
              <a:t>Ακόμα για την αποφυγή απωλειών και βανδαλισμών προτείνονται:</a:t>
            </a:r>
          </a:p>
          <a:p>
            <a:pPr marL="0" indent="361950" algn="just" eaLnBrk="1" hangingPunct="1">
              <a:lnSpc>
                <a:spcPct val="80000"/>
              </a:lnSpc>
              <a:buFontTx/>
              <a:buNone/>
            </a:pPr>
            <a:r>
              <a:rPr lang="el-GR" altLang="el-GR" sz="2400"/>
              <a:t>Να πραγματοποιείται έλεγχος σε προσωπικά αντικείμενα των επισκεπτών, πριν μπουν στους χώρους των ειδικών συλλογών και μετά την αποχώρησή τους.</a:t>
            </a:r>
          </a:p>
          <a:p>
            <a:pPr marL="0" indent="361950" algn="just" eaLnBrk="1" hangingPunct="1">
              <a:lnSpc>
                <a:spcPct val="80000"/>
              </a:lnSpc>
              <a:buFontTx/>
              <a:buNone/>
            </a:pPr>
            <a:r>
              <a:rPr lang="el-GR" altLang="el-GR" sz="2400"/>
              <a:t>Εσωτερικά της βιβλιοθήκης οι είσοδοι να είναι έτσι τοποθετημένες ώστε να είναι ορατοί από κάθε σημείο στο οποίο βρίσκεται κοινό.</a:t>
            </a:r>
          </a:p>
          <a:p>
            <a:pPr marL="0" indent="361950" algn="just" eaLnBrk="1" hangingPunct="1">
              <a:lnSpc>
                <a:spcPct val="80000"/>
              </a:lnSpc>
              <a:buFontTx/>
              <a:buNone/>
            </a:pPr>
            <a:r>
              <a:rPr lang="el-GR" altLang="el-GR" sz="2400"/>
              <a:t>Κατάλληλη και ξεκάθαρη πρέπει να είναι η σήμανση που αφορά κατευθύνσεις, χώρους στάθμευσης για προσωπικό, επισκέπτες, οχήματα έκτακτης ανάγκης ή απαραίτητης βοηθείας, τουαλέτες.</a:t>
            </a:r>
          </a:p>
          <a:p>
            <a:pPr marL="0" indent="361950" algn="just" eaLnBrk="1" hangingPunct="1">
              <a:lnSpc>
                <a:spcPct val="80000"/>
              </a:lnSpc>
              <a:buFontTx/>
              <a:buNone/>
            </a:pPr>
            <a:r>
              <a:rPr lang="el-GR" altLang="el-GR" sz="2400"/>
              <a:t>Σήμανση, συνήθως, δεν χρησιμοποιείται σε χώρους που φυλάσσονται πολύτιμα αντικείμενα. </a:t>
            </a:r>
          </a:p>
          <a:p>
            <a:pPr marL="0" indent="361950" algn="just" eaLnBrk="1" hangingPunct="1">
              <a:lnSpc>
                <a:spcPct val="80000"/>
              </a:lnSpc>
              <a:buFontTx/>
              <a:buNone/>
            </a:pPr>
            <a:r>
              <a:rPr lang="el-GR" altLang="el-GR" sz="2400"/>
              <a:t>Διάφορα είδη προστατευτικών εξοπλισμών πρέπει να ομορφαίνουν τον εξωτερικό χώρο ενώ παράλληλα να προσφέρουν και την απαραίτητη την προστασία </a:t>
            </a:r>
          </a:p>
          <a:p>
            <a:pPr marL="0" indent="361950" algn="just" eaLnBrk="1" hangingPunct="1">
              <a:lnSpc>
                <a:spcPct val="80000"/>
              </a:lnSpc>
              <a:buFontTx/>
              <a:buNone/>
            </a:pPr>
            <a:r>
              <a:rPr lang="el-GR" altLang="el-GR" sz="2400"/>
              <a:t>Ύπαρξη προσωπικού ασφαλείας τόσο τις ώρες λειτουργίας όσο και τις υπόλοιπες με περιπολίες και παρακολούθηση από το κλειστό ηλεκτρονικό σύστημα παρακολούθησης (αν υπάρχει), κρίνεται απαραίτητη.</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endParaRPr lang="el-GR" altLang="el-GR"/>
          </a:p>
        </p:txBody>
      </p:sp>
      <p:sp>
        <p:nvSpPr>
          <p:cNvPr id="193539" name="Rectangle 3"/>
          <p:cNvSpPr>
            <a:spLocks noGrp="1" noChangeArrowheads="1"/>
          </p:cNvSpPr>
          <p:nvPr>
            <p:ph type="body" idx="1"/>
          </p:nvPr>
        </p:nvSpPr>
        <p:spPr>
          <a:xfrm>
            <a:off x="250825" y="115888"/>
            <a:ext cx="8713788" cy="6626225"/>
          </a:xfrm>
        </p:spPr>
        <p:txBody>
          <a:bodyPr/>
          <a:lstStyle/>
          <a:p>
            <a:pPr marL="0" indent="361950" algn="just" eaLnBrk="1" hangingPunct="1">
              <a:buFontTx/>
              <a:buNone/>
            </a:pPr>
            <a:r>
              <a:rPr lang="el-GR" altLang="el-GR"/>
              <a:t>Φυσική προστασία του κτιρίου (όχι ηλεκτρονική).</a:t>
            </a:r>
          </a:p>
          <a:p>
            <a:pPr marL="0" indent="361950" algn="just" eaLnBrk="1" hangingPunct="1">
              <a:buFontTx/>
              <a:buNone/>
            </a:pPr>
            <a:r>
              <a:rPr lang="el-GR" altLang="el-GR"/>
              <a:t>Αποτελεί το πρώτο μέλημα του ιδρύματος. Απαιτούνται: </a:t>
            </a:r>
          </a:p>
          <a:p>
            <a:pPr marL="0" indent="361950" algn="just" eaLnBrk="1" hangingPunct="1">
              <a:buFontTx/>
              <a:buNone/>
            </a:pPr>
            <a:r>
              <a:rPr lang="el-GR" altLang="el-GR"/>
              <a:t>Προστασία παραθύρων. </a:t>
            </a:r>
          </a:p>
          <a:p>
            <a:pPr marL="0" indent="361950" algn="just" eaLnBrk="1" hangingPunct="1">
              <a:buFontTx/>
              <a:buNone/>
            </a:pPr>
            <a:r>
              <a:rPr lang="el-GR" altLang="el-GR"/>
              <a:t>Πορτών. </a:t>
            </a:r>
          </a:p>
          <a:p>
            <a:pPr marL="0" indent="361950" algn="just" eaLnBrk="1" hangingPunct="1">
              <a:buFontTx/>
              <a:buNone/>
            </a:pPr>
            <a:r>
              <a:rPr lang="el-GR" altLang="el-GR"/>
              <a:t>Παρουσία φύλακα σε 24ωρη βάση.</a:t>
            </a:r>
          </a:p>
          <a:p>
            <a:pPr marL="0" indent="361950" algn="just" eaLnBrk="1" hangingPunct="1">
              <a:buFontTx/>
              <a:buNone/>
            </a:pPr>
            <a:r>
              <a:rPr lang="el-GR" altLang="el-GR"/>
              <a:t>Χρήση ψευδομέσων παρακολούθησης.</a:t>
            </a:r>
          </a:p>
          <a:p>
            <a:pPr marL="0" indent="361950" algn="just" eaLnBrk="1" hangingPunct="1">
              <a:buFontTx/>
              <a:buNone/>
            </a:pPr>
            <a:r>
              <a:rPr lang="el-GR" altLang="el-GR"/>
              <a:t>Προστασία παραθύρων.</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endParaRPr lang="el-GR" altLang="el-GR"/>
          </a:p>
        </p:txBody>
      </p:sp>
      <p:sp>
        <p:nvSpPr>
          <p:cNvPr id="194563" name="Rectangle 3"/>
          <p:cNvSpPr>
            <a:spLocks noGrp="1" noChangeArrowheads="1"/>
          </p:cNvSpPr>
          <p:nvPr>
            <p:ph type="body" idx="1"/>
          </p:nvPr>
        </p:nvSpPr>
        <p:spPr>
          <a:xfrm>
            <a:off x="250825" y="115888"/>
            <a:ext cx="8713788" cy="6553200"/>
          </a:xfrm>
        </p:spPr>
        <p:txBody>
          <a:bodyPr/>
          <a:lstStyle/>
          <a:p>
            <a:pPr marL="0" indent="361950" eaLnBrk="1" hangingPunct="1">
              <a:buFontTx/>
              <a:buNone/>
            </a:pPr>
            <a:r>
              <a:rPr lang="el-GR" altLang="el-GR" sz="2800"/>
              <a:t>Χρήση ειδικής κατασκευής τζαμιών.</a:t>
            </a:r>
          </a:p>
          <a:p>
            <a:pPr marL="0" indent="361950" eaLnBrk="1" hangingPunct="1">
              <a:buFontTx/>
              <a:buNone/>
            </a:pPr>
            <a:r>
              <a:rPr lang="el-GR" altLang="el-GR" sz="2800"/>
              <a:t>Μια πρόταση είναι η χρήση αλεξίσφαιρων, πολυστρωματικών τζαμιών ή η προσθήκη φιλμ (δηλαδή επιφανειών) που απλώνονται στα τζάμια και παρέχουν την δυνατότητα απορρόφησης ενεργείας από βίαιες κινήσεις, δονήσεις και κραδασμούς. Αν σπάσει το τζάμι το φιλμ έχει τη δυνατότητα να κρατά μαζί τα θραύσματα προκειμένου να αποφευχθούν ατυχήματα. Παράδειγμα τέτοιου φιλμ αποτελεί το 3</a:t>
            </a:r>
            <a:r>
              <a:rPr lang="en-US" altLang="el-GR" sz="2800"/>
              <a:t>M </a:t>
            </a:r>
            <a:r>
              <a:rPr lang="el-GR" altLang="el-GR" sz="2800"/>
              <a:t>(</a:t>
            </a:r>
            <a:r>
              <a:rPr lang="en-US" altLang="el-GR" sz="2800"/>
              <a:t>TM</a:t>
            </a:r>
            <a:r>
              <a:rPr lang="el-GR" altLang="el-GR" sz="2800"/>
              <a:t>) </a:t>
            </a:r>
            <a:r>
              <a:rPr lang="en-US" altLang="el-GR" sz="2800"/>
              <a:t>Scotchshield filmultra Safety and Security Window Film</a:t>
            </a:r>
            <a:r>
              <a:rPr lang="el-GR" altLang="el-GR" sz="2800"/>
              <a:t> το οποίο κρατά τα θραύσματα στη θέση τους ακόμα και σε περιπτώσεις εκρήξεων, σεισμών και άλλων βίαιων ενεργειών.</a:t>
            </a:r>
          </a:p>
          <a:p>
            <a:pPr marL="0" indent="361950" eaLnBrk="1" hangingPunct="1">
              <a:buFontTx/>
              <a:buNone/>
            </a:pPr>
            <a:br>
              <a:rPr lang="el-GR" altLang="el-GR" sz="2400"/>
            </a:br>
            <a:endParaRPr lang="el-GR" altLang="el-GR" sz="2400" b="1"/>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endParaRPr lang="el-GR" altLang="el-GR"/>
          </a:p>
        </p:txBody>
      </p:sp>
      <p:sp>
        <p:nvSpPr>
          <p:cNvPr id="195587" name="Rectangle 3"/>
          <p:cNvSpPr>
            <a:spLocks noGrp="1" noChangeArrowheads="1"/>
          </p:cNvSpPr>
          <p:nvPr>
            <p:ph type="body" idx="1"/>
          </p:nvPr>
        </p:nvSpPr>
        <p:spPr>
          <a:xfrm>
            <a:off x="250825" y="260350"/>
            <a:ext cx="8713788" cy="6337300"/>
          </a:xfrm>
        </p:spPr>
        <p:txBody>
          <a:bodyPr/>
          <a:lstStyle/>
          <a:p>
            <a:pPr marL="0" indent="361950" eaLnBrk="1" hangingPunct="1">
              <a:lnSpc>
                <a:spcPct val="90000"/>
              </a:lnSpc>
              <a:buFontTx/>
              <a:buNone/>
            </a:pPr>
            <a:r>
              <a:rPr lang="el-GR" altLang="el-GR"/>
              <a:t>Υπάρχουν διάφοροι τύποι παραθύρων ασφαλείας. Απαραίτητη κρίνεται η παρουσία σε αυτά κλειδαριάς ασφαλείας αλλά και άλλων πρόσθετων που υπάρχουν μεγάλη ποικιλία στην αγορά. </a:t>
            </a:r>
          </a:p>
          <a:p>
            <a:pPr marL="0" indent="361950" eaLnBrk="1" hangingPunct="1">
              <a:lnSpc>
                <a:spcPct val="90000"/>
              </a:lnSpc>
              <a:buFontTx/>
              <a:buNone/>
            </a:pPr>
            <a:r>
              <a:rPr lang="el-GR" altLang="el-GR"/>
              <a:t>Γενικά κάθε παράθυρο μεγαλύτερο σε ύψους από 60 εκατοστά πρέπει να έχει δυο κλειδαριές ασφαλείας. Απαραίτητη καθίσταται η τοποθέτηση προστατευτικών επιφανειών (μεταλλικά ρολά, κάγκελα κ.λπ.) που αν και δεν θεωρούνται αρχιτεκτονικώς αποδεκτά,  προστατεύουν το κτήριο και την περιουσία του. </a:t>
            </a:r>
          </a:p>
          <a:p>
            <a:pPr marL="0" indent="361950" eaLnBrk="1" hangingPunct="1">
              <a:lnSpc>
                <a:spcPct val="90000"/>
              </a:lnSpc>
              <a:buFontTx/>
              <a:buNone/>
            </a:pPr>
            <a:br>
              <a:rPr lang="el-GR" altLang="el-GR" sz="2800"/>
            </a:br>
            <a:endParaRPr lang="el-GR" altLang="el-GR" sz="2800" b="1"/>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endParaRPr lang="el-GR" altLang="el-GR"/>
          </a:p>
        </p:txBody>
      </p:sp>
      <p:sp>
        <p:nvSpPr>
          <p:cNvPr id="196611" name="Rectangle 3"/>
          <p:cNvSpPr>
            <a:spLocks noGrp="1" noChangeArrowheads="1"/>
          </p:cNvSpPr>
          <p:nvPr>
            <p:ph type="body" idx="1"/>
          </p:nvPr>
        </p:nvSpPr>
        <p:spPr>
          <a:xfrm>
            <a:off x="179388" y="188913"/>
            <a:ext cx="8785225" cy="6480175"/>
          </a:xfrm>
        </p:spPr>
        <p:txBody>
          <a:bodyPr/>
          <a:lstStyle/>
          <a:p>
            <a:pPr marL="0" indent="361950" eaLnBrk="1" hangingPunct="1">
              <a:lnSpc>
                <a:spcPct val="90000"/>
              </a:lnSpc>
              <a:buFontTx/>
              <a:buNone/>
            </a:pPr>
            <a:r>
              <a:rPr lang="el-GR" altLang="el-GR"/>
              <a:t>Οι προστατευτικές επιφάνειες μπορεί να είναι από ακρυλικό ή πολυκαρβονικό πολυμερές ή να είναι διχτυωτές. </a:t>
            </a:r>
          </a:p>
          <a:p>
            <a:pPr marL="0" indent="361950" eaLnBrk="1" hangingPunct="1">
              <a:lnSpc>
                <a:spcPct val="90000"/>
              </a:lnSpc>
              <a:buFontTx/>
              <a:buNone/>
            </a:pPr>
            <a:r>
              <a:rPr lang="el-GR" altLang="el-GR"/>
              <a:t>Επιπροσθέτως αισθητήρες δόνησης μπορούν να ενσωματωθούν στο σύστημα ασφαλείας για να αποτραπεί η βίαιη είσοδος. </a:t>
            </a:r>
          </a:p>
          <a:p>
            <a:pPr marL="0" indent="361950" eaLnBrk="1" hangingPunct="1">
              <a:lnSpc>
                <a:spcPct val="90000"/>
              </a:lnSpc>
              <a:buFontTx/>
              <a:buNone/>
            </a:pPr>
            <a:r>
              <a:rPr lang="el-GR" altLang="el-GR"/>
              <a:t>Οι ανιχνευτές δόνησης τοποθετούνται σε παράθυρα και πόρτες και ενεργοποιούνται με τη δόνηση που προκαλείται σε αυτά στη περίπτωση που κάποιος προσπαθεί να σπάσει τα τζάμια. Η τοποθέτηση πρέπει να πραγματοποιηθεί με συγκεκριμένο τρόπο και για αυτό πρέπει να εγκατασταθεί από εταιρεία που ασχολείται με θέματα ασφαλείας.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endParaRPr lang="el-GR" altLang="el-GR"/>
          </a:p>
        </p:txBody>
      </p:sp>
      <p:sp>
        <p:nvSpPr>
          <p:cNvPr id="197635" name="Rectangle 3"/>
          <p:cNvSpPr>
            <a:spLocks noGrp="1" noChangeArrowheads="1"/>
          </p:cNvSpPr>
          <p:nvPr>
            <p:ph type="body" idx="1"/>
          </p:nvPr>
        </p:nvSpPr>
        <p:spPr>
          <a:xfrm>
            <a:off x="179388" y="188913"/>
            <a:ext cx="8713787" cy="6480175"/>
          </a:xfrm>
        </p:spPr>
        <p:txBody>
          <a:bodyPr/>
          <a:lstStyle/>
          <a:p>
            <a:pPr marL="0" indent="361950" eaLnBrk="1" hangingPunct="1">
              <a:lnSpc>
                <a:spcPct val="80000"/>
              </a:lnSpc>
              <a:buFontTx/>
              <a:buNone/>
            </a:pPr>
            <a:r>
              <a:rPr lang="el-GR" altLang="el-GR" sz="2800"/>
              <a:t>Χρήση Ακουστικών διευκρινιτών (</a:t>
            </a:r>
            <a:r>
              <a:rPr lang="en-GB" altLang="el-GR" sz="2800"/>
              <a:t>Audio Discriminators</a:t>
            </a:r>
            <a:r>
              <a:rPr lang="el-GR" altLang="el-GR" sz="2800"/>
              <a:t>).</a:t>
            </a:r>
          </a:p>
          <a:p>
            <a:pPr marL="0" indent="361950" eaLnBrk="1" hangingPunct="1">
              <a:lnSpc>
                <a:spcPct val="80000"/>
              </a:lnSpc>
              <a:buFontTx/>
              <a:buNone/>
            </a:pPr>
            <a:r>
              <a:rPr lang="el-GR" altLang="el-GR" sz="2800"/>
              <a:t>Συχνά, πολλά παράθυρα ή γυάλινες επιφάνειες μπορεί να προστατεύονται με εγκατάσταση συστήματος το οποίο ευαισθητοποιείται σε περίπτωση θραύσης. </a:t>
            </a:r>
          </a:p>
          <a:p>
            <a:pPr marL="0" indent="361950" eaLnBrk="1" hangingPunct="1">
              <a:lnSpc>
                <a:spcPct val="80000"/>
              </a:lnSpc>
              <a:buFontTx/>
              <a:buNone/>
            </a:pPr>
            <a:r>
              <a:rPr lang="el-GR" altLang="el-GR" sz="2800"/>
              <a:t>Τέτοια συστήματα μπορεί να τοποθετηθούν, ακόμα, σε κορνίζες, τοίχους, και οροφές. </a:t>
            </a:r>
          </a:p>
          <a:p>
            <a:pPr marL="0" indent="361950" eaLnBrk="1" hangingPunct="1">
              <a:lnSpc>
                <a:spcPct val="80000"/>
              </a:lnSpc>
              <a:buFontTx/>
              <a:buNone/>
            </a:pPr>
            <a:r>
              <a:rPr lang="el-GR" altLang="el-GR" sz="2800"/>
              <a:t>Η ρύθμισή τους μπορεί να είναι τέτοια ώστε να παράγει ένα συγκεκριμένο ήχο σε περίπτωση που αντιληφθεί θραύση. </a:t>
            </a:r>
          </a:p>
          <a:p>
            <a:pPr marL="0" indent="361950" eaLnBrk="1" hangingPunct="1">
              <a:lnSpc>
                <a:spcPct val="80000"/>
              </a:lnSpc>
              <a:buFontTx/>
              <a:buNone/>
            </a:pPr>
            <a:r>
              <a:rPr lang="el-GR" altLang="el-GR" sz="2800"/>
              <a:t>Άλλα είδη που μπορεί να παράσχουν ασφάλεια στα παράθυρα, είναι </a:t>
            </a:r>
          </a:p>
          <a:p>
            <a:pPr marL="0" indent="361950" eaLnBrk="1" hangingPunct="1">
              <a:lnSpc>
                <a:spcPct val="80000"/>
              </a:lnSpc>
              <a:buFontTx/>
              <a:buNone/>
            </a:pPr>
            <a:r>
              <a:rPr lang="el-GR" altLang="el-GR" sz="2800"/>
              <a:t>Επιφάνειες συναγερμού συνδεμένες με ειδικά καλώδια που αν κοπούν ενεργοποιούνται παράγοντας ηχητικά σήματα.</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endParaRPr lang="el-GR" altLang="el-GR"/>
          </a:p>
        </p:txBody>
      </p:sp>
      <p:sp>
        <p:nvSpPr>
          <p:cNvPr id="198659" name="Rectangle 3"/>
          <p:cNvSpPr>
            <a:spLocks noGrp="1" noChangeArrowheads="1"/>
          </p:cNvSpPr>
          <p:nvPr>
            <p:ph type="body" idx="1"/>
          </p:nvPr>
        </p:nvSpPr>
        <p:spPr>
          <a:xfrm>
            <a:off x="250825" y="115888"/>
            <a:ext cx="8642350" cy="6553200"/>
          </a:xfrm>
        </p:spPr>
        <p:txBody>
          <a:bodyPr/>
          <a:lstStyle/>
          <a:p>
            <a:pPr marL="0" indent="361950" algn="just" eaLnBrk="1" hangingPunct="1">
              <a:lnSpc>
                <a:spcPct val="80000"/>
              </a:lnSpc>
              <a:buFontTx/>
              <a:buNone/>
            </a:pPr>
            <a:r>
              <a:rPr lang="el-GR" altLang="el-GR" sz="2000"/>
              <a:t>Προστασία πορτών.</a:t>
            </a:r>
          </a:p>
          <a:p>
            <a:pPr marL="0" indent="361950" algn="just" eaLnBrk="1" hangingPunct="1">
              <a:lnSpc>
                <a:spcPct val="80000"/>
              </a:lnSpc>
              <a:buFontTx/>
              <a:buNone/>
            </a:pPr>
            <a:endParaRPr lang="el-GR" altLang="el-GR" sz="2000" u="sng"/>
          </a:p>
          <a:p>
            <a:pPr marL="0" indent="361950" algn="just" eaLnBrk="1" hangingPunct="1">
              <a:lnSpc>
                <a:spcPct val="80000"/>
              </a:lnSpc>
              <a:buFontTx/>
              <a:buNone/>
            </a:pPr>
            <a:r>
              <a:rPr lang="el-GR" altLang="el-GR" sz="2000"/>
              <a:t>Εγκατάσταση ειδικών κατασκευών με μεταλλική υποστήριξη εσωτερικά αλλά και είδη κλειδαριών με αντικλεπτικούς μηχανισμούς. </a:t>
            </a:r>
          </a:p>
          <a:p>
            <a:pPr marL="0" indent="361950" algn="just" eaLnBrk="1" hangingPunct="1">
              <a:lnSpc>
                <a:spcPct val="80000"/>
              </a:lnSpc>
              <a:buFontTx/>
              <a:buNone/>
            </a:pPr>
            <a:r>
              <a:rPr lang="el-GR" altLang="el-GR" sz="2000"/>
              <a:t>Αν η έρευνα που πραγματοποιηθεί αρχικά, δείξει πως το ίδρυμα βρίσκεται σε περιοχή με υψηλό κίνδυνο βανδαλισμών, ληστειών κλπ απαραίτητη θεωρείται η αντικατάσταση απλών πορτών με πόρτες ασφαλείας που υπάρχουν πολλές στην αγορά. Από κει και πέρα πρέπει να εξεταστούν τα χαρακτηριστικά τους και φυσικά το κόστος τους με προσοχή προκειμένου να γίνει σωστή επιλογή. Λαμβάνουμε υπόψη και την περίπτωση πυρκαγιάς οπότε τα χαρακτηριστικά της πόρτας πρέπει να είναι ανάλογα: Κατασκευή από πυράντοχα υλικά, και χαρακτηριστικά που να επιτρέπουν εύκολη αποχώρηση. </a:t>
            </a:r>
          </a:p>
          <a:p>
            <a:pPr marL="0" indent="361950" algn="just" eaLnBrk="1" hangingPunct="1">
              <a:lnSpc>
                <a:spcPct val="80000"/>
              </a:lnSpc>
              <a:buFontTx/>
              <a:buNone/>
            </a:pPr>
            <a:r>
              <a:rPr lang="el-GR" altLang="el-GR" sz="2000"/>
              <a:t>Το να ασφαλίζουμε τις πόρτες με εξώθυρες ίσως δεν είναι αρχιτεκτονικά αποδεκτό. Και πιθανόν να απαιτείται ιδιαίτερος σχεδιασμός σε περίπτωση που ξεσπάσει φωτιά. </a:t>
            </a:r>
          </a:p>
          <a:p>
            <a:pPr marL="0" indent="361950" algn="just" eaLnBrk="1" hangingPunct="1">
              <a:lnSpc>
                <a:spcPct val="80000"/>
              </a:lnSpc>
              <a:buFontTx/>
              <a:buNone/>
            </a:pPr>
            <a:r>
              <a:rPr lang="el-GR" altLang="el-GR" sz="2000"/>
              <a:t>Οι πτυσσόμενες πόρτες έχουν σχεδιαστεί έτσι ώστε να πληρούν αυτές της προϋποθέσεις: ασφαλείας και άμεσης αποχώρησης. </a:t>
            </a:r>
          </a:p>
          <a:p>
            <a:pPr marL="0" indent="361950" algn="just" eaLnBrk="1" hangingPunct="1">
              <a:lnSpc>
                <a:spcPct val="80000"/>
              </a:lnSpc>
              <a:buFontTx/>
              <a:buNone/>
            </a:pPr>
            <a:r>
              <a:rPr lang="el-GR" altLang="el-GR" sz="2000"/>
              <a:t>Πόρτες ασφαλείας που διαθέτουν και ασφάλεια πυρός.</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endParaRPr lang="el-GR" altLang="el-GR"/>
          </a:p>
        </p:txBody>
      </p:sp>
      <p:sp>
        <p:nvSpPr>
          <p:cNvPr id="199683" name="Rectangle 3"/>
          <p:cNvSpPr>
            <a:spLocks noGrp="1" noChangeArrowheads="1"/>
          </p:cNvSpPr>
          <p:nvPr>
            <p:ph type="body" idx="1"/>
          </p:nvPr>
        </p:nvSpPr>
        <p:spPr>
          <a:xfrm>
            <a:off x="179388" y="188913"/>
            <a:ext cx="8785225" cy="6480175"/>
          </a:xfrm>
        </p:spPr>
        <p:txBody>
          <a:bodyPr/>
          <a:lstStyle/>
          <a:p>
            <a:pPr marL="0" indent="361950" eaLnBrk="1" hangingPunct="1">
              <a:lnSpc>
                <a:spcPct val="80000"/>
              </a:lnSpc>
              <a:buFontTx/>
              <a:buNone/>
            </a:pPr>
            <a:r>
              <a:rPr lang="el-GR" altLang="el-GR" sz="2400"/>
              <a:t>Παρουσία φύλακα σε 24ωρη βάση-εταιρείας ασφαλείας.</a:t>
            </a:r>
          </a:p>
          <a:p>
            <a:pPr marL="0" indent="361950" eaLnBrk="1" hangingPunct="1">
              <a:lnSpc>
                <a:spcPct val="80000"/>
              </a:lnSpc>
              <a:buFontTx/>
              <a:buNone/>
            </a:pPr>
            <a:r>
              <a:rPr lang="el-GR" altLang="el-GR" sz="2400"/>
              <a:t>Χρήση ψευδομέσων παρακολούθησης (</a:t>
            </a:r>
            <a:r>
              <a:rPr lang="en-GB" altLang="el-GR" sz="2400"/>
              <a:t>Dummy Security Devices</a:t>
            </a:r>
            <a:r>
              <a:rPr lang="el-GR" altLang="el-GR" sz="2400"/>
              <a:t>).</a:t>
            </a:r>
          </a:p>
          <a:p>
            <a:pPr marL="0" indent="361950" eaLnBrk="1" hangingPunct="1">
              <a:lnSpc>
                <a:spcPct val="80000"/>
              </a:lnSpc>
              <a:buFontTx/>
              <a:buNone/>
            </a:pPr>
            <a:endParaRPr lang="el-GR" altLang="el-GR" sz="2400"/>
          </a:p>
          <a:p>
            <a:pPr marL="0" indent="361950" eaLnBrk="1" hangingPunct="1">
              <a:lnSpc>
                <a:spcPct val="80000"/>
              </a:lnSpc>
              <a:buFontTx/>
              <a:buNone/>
            </a:pPr>
            <a:r>
              <a:rPr lang="el-GR" altLang="el-GR" sz="2400"/>
              <a:t>Τα συστήματα αυτά τοποθετούνται σε ορατά σημεία στη βιβλιοθήκη ώστε να αποτρέπουν ενδεχόμενες κλοπές και βανδαλισμούς. </a:t>
            </a:r>
          </a:p>
          <a:p>
            <a:pPr marL="0" indent="361950" eaLnBrk="1" hangingPunct="1">
              <a:lnSpc>
                <a:spcPct val="80000"/>
              </a:lnSpc>
              <a:buFontTx/>
              <a:buNone/>
            </a:pPr>
            <a:r>
              <a:rPr lang="el-GR" altLang="el-GR" sz="2400"/>
              <a:t>Είναι ανενεργά κλειστά κυκλώματα τηλεόρασης (</a:t>
            </a:r>
            <a:r>
              <a:rPr lang="en-GB" altLang="el-GR" sz="2400"/>
              <a:t>Inactive C.C.T.V. cameras</a:t>
            </a:r>
            <a:r>
              <a:rPr lang="el-GR" altLang="el-GR" sz="2400"/>
              <a:t>). Θεωρούνται τα πιο αποτελεσματικά για την αποτροπή ενδεχόμενου βανδαλισμού ή κλοπής. </a:t>
            </a:r>
          </a:p>
          <a:p>
            <a:pPr marL="0" indent="361950" eaLnBrk="1" hangingPunct="1">
              <a:lnSpc>
                <a:spcPct val="80000"/>
              </a:lnSpc>
              <a:buFontTx/>
              <a:buNone/>
            </a:pPr>
            <a:r>
              <a:rPr lang="el-GR" altLang="el-GR" sz="2400"/>
              <a:t>Τοποθετούνται σε τοίχους ή οροφές, έχουν φωτισμό προερχόμενο από </a:t>
            </a:r>
            <a:r>
              <a:rPr lang="en-US" altLang="el-GR" sz="2400"/>
              <a:t>LED</a:t>
            </a:r>
            <a:r>
              <a:rPr lang="el-GR" altLang="el-GR" sz="2400"/>
              <a:t> και δημιουργούν ένα αληθοφανές αποτέλεσμα. Αν ωστόσο τα οικονομικά του ιδρύματος το επιτρέπουν η δυνατότητα εγκατάστασης αληθινών </a:t>
            </a:r>
            <a:r>
              <a:rPr lang="en-US" altLang="el-GR" sz="2400"/>
              <a:t>C.C.T.V. </a:t>
            </a:r>
            <a:r>
              <a:rPr lang="el-GR" altLang="el-GR" sz="2400"/>
              <a:t>είναι η καλύτερη λύση.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endParaRPr lang="el-GR" altLang="el-GR"/>
          </a:p>
        </p:txBody>
      </p:sp>
      <p:sp>
        <p:nvSpPr>
          <p:cNvPr id="200707" name="Rectangle 3"/>
          <p:cNvSpPr>
            <a:spLocks noGrp="1" noChangeArrowheads="1"/>
          </p:cNvSpPr>
          <p:nvPr>
            <p:ph type="body" idx="1"/>
          </p:nvPr>
        </p:nvSpPr>
        <p:spPr>
          <a:xfrm>
            <a:off x="250825" y="188913"/>
            <a:ext cx="8713788" cy="6480175"/>
          </a:xfrm>
        </p:spPr>
        <p:txBody>
          <a:bodyPr/>
          <a:lstStyle/>
          <a:p>
            <a:pPr marL="0" indent="361950" eaLnBrk="1" hangingPunct="1">
              <a:lnSpc>
                <a:spcPct val="90000"/>
              </a:lnSpc>
              <a:buFontTx/>
              <a:buNone/>
            </a:pPr>
            <a:r>
              <a:rPr lang="el-GR" altLang="el-GR"/>
              <a:t>Προστασία κτηρίου με ηλεκτρονικά μέσα.</a:t>
            </a:r>
          </a:p>
          <a:p>
            <a:pPr marL="0" indent="361950" eaLnBrk="1" hangingPunct="1">
              <a:lnSpc>
                <a:spcPct val="90000"/>
              </a:lnSpc>
              <a:buFontTx/>
              <a:buNone/>
            </a:pPr>
            <a:r>
              <a:rPr lang="el-GR" altLang="el-GR"/>
              <a:t>Αληθινό</a:t>
            </a:r>
            <a:r>
              <a:rPr lang="en-US" altLang="el-GR"/>
              <a:t> </a:t>
            </a:r>
            <a:r>
              <a:rPr lang="el-GR" altLang="el-GR"/>
              <a:t>Κλειστό Κύκλωμα Τηλεόρασης (</a:t>
            </a:r>
            <a:r>
              <a:rPr lang="en-US" altLang="el-GR"/>
              <a:t>CCTV)</a:t>
            </a:r>
            <a:r>
              <a:rPr lang="el-GR" altLang="el-GR"/>
              <a:t>.</a:t>
            </a:r>
          </a:p>
          <a:p>
            <a:pPr marL="0" indent="361950" eaLnBrk="1" hangingPunct="1">
              <a:lnSpc>
                <a:spcPct val="90000"/>
              </a:lnSpc>
              <a:buFontTx/>
              <a:buNone/>
            </a:pPr>
            <a:r>
              <a:rPr lang="el-GR" altLang="el-GR"/>
              <a:t>Αποτρέπει τους διαρρήκτες ενώ η ψηφιακή καταγραφή προσφέρει μία ανεκτίμητη μέθοδο για απαθανάτιση βανδαλισμών, κλοπών, βίας κ.λπ..</a:t>
            </a:r>
          </a:p>
          <a:p>
            <a:pPr marL="0" indent="361950" eaLnBrk="1" hangingPunct="1">
              <a:lnSpc>
                <a:spcPct val="90000"/>
              </a:lnSpc>
              <a:buFontTx/>
              <a:buNone/>
            </a:pPr>
            <a:r>
              <a:rPr lang="el-GR" altLang="el-GR"/>
              <a:t>Υπάρχει πλέον τεράστια ποικιλία από προϊόντα </a:t>
            </a:r>
            <a:r>
              <a:rPr lang="en-US" altLang="el-GR"/>
              <a:t>C.C.T.V.</a:t>
            </a:r>
            <a:r>
              <a:rPr lang="el-GR" altLang="el-GR"/>
              <a:t> για να επιλέξει κανείς. Τα συστήματα</a:t>
            </a:r>
            <a:r>
              <a:rPr lang="el-GR" altLang="el-GR">
                <a:hlinkClick r:id="rId2"/>
              </a:rPr>
              <a:t> </a:t>
            </a:r>
            <a:r>
              <a:rPr lang="el-GR" altLang="el-GR"/>
              <a:t>ξεκινούν από απλά αναλογικά μέχρι ψηφιακά που μπορούν να παρακολουθούν το χώρο, από  συσκευή  κινητού και απ’ οπουδήποτε σημείο στον κόσμο.</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endParaRPr lang="el-GR" altLang="el-GR"/>
          </a:p>
        </p:txBody>
      </p:sp>
      <p:sp>
        <p:nvSpPr>
          <p:cNvPr id="201731" name="Rectangle 3"/>
          <p:cNvSpPr>
            <a:spLocks noGrp="1" noChangeArrowheads="1"/>
          </p:cNvSpPr>
          <p:nvPr>
            <p:ph type="body" idx="1"/>
          </p:nvPr>
        </p:nvSpPr>
        <p:spPr>
          <a:xfrm>
            <a:off x="107950" y="0"/>
            <a:ext cx="8928100" cy="6126163"/>
          </a:xfrm>
        </p:spPr>
        <p:txBody>
          <a:bodyPr/>
          <a:lstStyle/>
          <a:p>
            <a:pPr marL="0" indent="361950" eaLnBrk="1" hangingPunct="1">
              <a:lnSpc>
                <a:spcPct val="80000"/>
              </a:lnSpc>
              <a:buFontTx/>
              <a:buNone/>
            </a:pPr>
            <a:r>
              <a:rPr lang="el-GR" altLang="el-GR" sz="2000"/>
              <a:t>Εγκατάσταση αισθητήρων.</a:t>
            </a:r>
          </a:p>
          <a:p>
            <a:pPr marL="0" indent="361950" eaLnBrk="1" hangingPunct="1">
              <a:lnSpc>
                <a:spcPct val="80000"/>
              </a:lnSpc>
              <a:buFontTx/>
              <a:buNone/>
            </a:pPr>
            <a:endParaRPr lang="el-GR" altLang="el-GR" sz="2000"/>
          </a:p>
          <a:p>
            <a:pPr marL="0" indent="361950" eaLnBrk="1" hangingPunct="1">
              <a:lnSpc>
                <a:spcPct val="80000"/>
              </a:lnSpc>
              <a:buFontTx/>
              <a:buNone/>
            </a:pPr>
            <a:r>
              <a:rPr lang="el-GR" altLang="el-GR" sz="2000"/>
              <a:t>Ένα τέτοιο σύστημα περιλαμβάνει αισθητήρες που εντοπίζουν μια εισβολή, συναγερμούς με χαρακτηριστικούς ήχους και ειδοποίηση στις αρμόδιες αρχές. </a:t>
            </a:r>
          </a:p>
          <a:p>
            <a:pPr marL="0" indent="361950" eaLnBrk="1" hangingPunct="1">
              <a:lnSpc>
                <a:spcPct val="80000"/>
              </a:lnSpc>
              <a:buFontTx/>
              <a:buNone/>
            </a:pPr>
            <a:r>
              <a:rPr lang="el-GR" altLang="el-GR" sz="2000"/>
              <a:t>Υπάρχουν διάφοροι τρόποι για τη κατηγοριοποίηση των τύπων των αισθητήρων που μπορεί να είναι ενεργητικοί ή παθητικοί, συγκαλυμμένοι ή ορατοί, μέτρησης όγκου ή γραμμής. Μπορούν ακόμα να διαχωριστούν με βάση τον τρόπο εφαρμογής τους. </a:t>
            </a:r>
            <a:endParaRPr lang="el-GR" altLang="el-GR" sz="2000" i="1"/>
          </a:p>
          <a:p>
            <a:pPr marL="0" indent="361950" eaLnBrk="1" hangingPunct="1">
              <a:lnSpc>
                <a:spcPct val="80000"/>
              </a:lnSpc>
              <a:buFontTx/>
              <a:buNone/>
            </a:pPr>
            <a:r>
              <a:rPr lang="el-GR" altLang="el-GR" sz="2000" i="1"/>
              <a:t>Οι ενεργητικοί αισθητήρες</a:t>
            </a:r>
            <a:r>
              <a:rPr lang="el-GR" altLang="el-GR" sz="2000"/>
              <a:t> εκπέμπουν μια μορφή ενεργείας και ανιχνεύουν αλλαγή στο είδος της ενέργειας που προσλαμβάνουν και που παράγεται ουσιαστικά από την παρουσία ή κίνηση του εισβολέα. </a:t>
            </a:r>
            <a:endParaRPr lang="el-GR" altLang="el-GR" sz="2000" i="1"/>
          </a:p>
          <a:p>
            <a:pPr marL="0" indent="361950" eaLnBrk="1" hangingPunct="1">
              <a:lnSpc>
                <a:spcPct val="80000"/>
              </a:lnSpc>
              <a:buFontTx/>
              <a:buNone/>
            </a:pPr>
            <a:r>
              <a:rPr lang="el-GR" altLang="el-GR" sz="2000" i="1"/>
              <a:t>Οι παθητικοί αισθητήρες</a:t>
            </a:r>
            <a:r>
              <a:rPr lang="el-GR" altLang="el-GR" sz="2000"/>
              <a:t> προσλαμβάνουν ενέργεια που εκλύεται από τον εισβολέα ή προκαλείται από κάποια ενέργεια του. </a:t>
            </a:r>
            <a:endParaRPr lang="el-GR" altLang="el-GR" sz="2000" i="1"/>
          </a:p>
          <a:p>
            <a:pPr marL="0" indent="361950" eaLnBrk="1" hangingPunct="1">
              <a:lnSpc>
                <a:spcPct val="80000"/>
              </a:lnSpc>
              <a:buFontTx/>
              <a:buNone/>
            </a:pPr>
            <a:r>
              <a:rPr lang="el-GR" altLang="el-GR" sz="2000" i="1"/>
              <a:t> Οι κεκαλυμμένοι</a:t>
            </a:r>
            <a:r>
              <a:rPr lang="el-GR" altLang="el-GR" sz="2000"/>
              <a:t> δεν είναι ορατοί σε σύγκριση με τους άλλους. </a:t>
            </a:r>
            <a:endParaRPr lang="el-GR" altLang="el-GR" sz="2000" i="1"/>
          </a:p>
          <a:p>
            <a:pPr marL="0" indent="361950" eaLnBrk="1" hangingPunct="1">
              <a:lnSpc>
                <a:spcPct val="80000"/>
              </a:lnSpc>
              <a:buFontTx/>
              <a:buNone/>
            </a:pPr>
            <a:r>
              <a:rPr lang="el-GR" altLang="el-GR" sz="2000" i="1"/>
              <a:t>Οι της μέτρησης όγκου </a:t>
            </a:r>
            <a:r>
              <a:rPr lang="el-GR" altLang="el-GR" sz="2000"/>
              <a:t>αντιλαμβάνονται την αλλαγή ενεργείας που προκαλείται από την παρουσία όγκου στο περιβάλλον ενώ </a:t>
            </a:r>
            <a:r>
              <a:rPr lang="el-GR" altLang="el-GR" sz="2000" i="1"/>
              <a:t>οι γραμμικοί</a:t>
            </a:r>
            <a:r>
              <a:rPr lang="el-GR" altLang="el-GR" sz="2000"/>
              <a:t> αντιλαμβάνονται την αλλαγή ενεργείας κατά μήκος της κίνησης του εισβολέα.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l-GR" altLang="el-GR"/>
          </a:p>
        </p:txBody>
      </p:sp>
      <p:sp>
        <p:nvSpPr>
          <p:cNvPr id="3075" name="Rectangle 3"/>
          <p:cNvSpPr>
            <a:spLocks noGrp="1" noChangeArrowheads="1"/>
          </p:cNvSpPr>
          <p:nvPr>
            <p:ph type="body" idx="1"/>
          </p:nvPr>
        </p:nvSpPr>
        <p:spPr/>
        <p:txBody>
          <a:bodyPr/>
          <a:lstStyle/>
          <a:p>
            <a:pPr eaLnBrk="1" hangingPunct="1"/>
            <a:endParaRPr lang="el-GR" altLang="el-GR"/>
          </a:p>
        </p:txBody>
      </p:sp>
      <p:sp>
        <p:nvSpPr>
          <p:cNvPr id="3076" name="Rectangle 4"/>
          <p:cNvSpPr>
            <a:spLocks noChangeArrowheads="1"/>
          </p:cNvSpPr>
          <p:nvPr/>
        </p:nvSpPr>
        <p:spPr bwMode="auto">
          <a:xfrm>
            <a:off x="250825" y="2530475"/>
            <a:ext cx="86423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l-GR" altLang="el-GR" sz="2800" b="1" i="1"/>
              <a:t>Ασφάλεια εστί το προνοείν και το προλαμβάνειν.</a:t>
            </a:r>
          </a:p>
          <a:p>
            <a:pPr algn="ctr"/>
            <a:r>
              <a:rPr lang="el-GR" altLang="el-GR" sz="2800" b="1" i="1"/>
              <a:t>Το δε προλαμβάνειν κρείττον εστί του θεραπεύειν.</a:t>
            </a:r>
          </a:p>
          <a:p>
            <a:pPr algn="ctr"/>
            <a:endParaRPr lang="en-US" altLang="el-GR" sz="2800" b="1" i="1"/>
          </a:p>
          <a:p>
            <a:pPr algn="ctr"/>
            <a:r>
              <a:rPr lang="el-GR" altLang="el-GR" sz="2800" b="1" i="1"/>
              <a:t>Ιπποκράτης</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l-GR" altLang="el-GR"/>
          </a:p>
        </p:txBody>
      </p:sp>
      <p:sp>
        <p:nvSpPr>
          <p:cNvPr id="21507" name="Rectangle 3"/>
          <p:cNvSpPr>
            <a:spLocks noGrp="1" noChangeArrowheads="1"/>
          </p:cNvSpPr>
          <p:nvPr>
            <p:ph type="body" idx="1"/>
          </p:nvPr>
        </p:nvSpPr>
        <p:spPr>
          <a:xfrm>
            <a:off x="250825" y="115888"/>
            <a:ext cx="8713788" cy="6626225"/>
          </a:xfrm>
        </p:spPr>
        <p:txBody>
          <a:bodyPr/>
          <a:lstStyle/>
          <a:p>
            <a:pPr marL="0" indent="361950" eaLnBrk="1" hangingPunct="1">
              <a:buFontTx/>
              <a:buNone/>
            </a:pPr>
            <a:r>
              <a:rPr lang="el-GR" altLang="el-GR"/>
              <a:t>Ακόμα μπορεί να προκληθεί, </a:t>
            </a:r>
          </a:p>
          <a:p>
            <a:pPr marL="0" indent="361950" eaLnBrk="1" hangingPunct="1">
              <a:buFontTx/>
              <a:buNone/>
            </a:pPr>
            <a:r>
              <a:rPr lang="el-GR" altLang="el-GR"/>
              <a:t>απώλεια ψηφιακών αποθηκευμένων καταγραφών του ιδρύματος, </a:t>
            </a:r>
          </a:p>
          <a:p>
            <a:pPr marL="0" indent="361950" eaLnBrk="1" hangingPunct="1">
              <a:buFontTx/>
              <a:buNone/>
            </a:pPr>
            <a:r>
              <a:rPr lang="el-GR" altLang="el-GR"/>
              <a:t>απώλεια/καταστροφές σε ανόργανα υλικά όπως:</a:t>
            </a:r>
          </a:p>
          <a:p>
            <a:pPr marL="0" indent="361950" eaLnBrk="1" hangingPunct="1">
              <a:buFontTx/>
              <a:buNone/>
            </a:pPr>
            <a:r>
              <a:rPr lang="el-GR" altLang="el-GR"/>
              <a:t>Μεταλλικά αντικείμενα από χαλκό, σίδηρο, ορείχαλκο, μπρούτζο στα οποία προκαλείται διάβρωση, γεωλογικές συλλογές ευαίσθητες σε νερό, γυαλιά και κεραμικά που έχουν υποστεί διαδικασίες συντήρησης.</a:t>
            </a:r>
          </a:p>
          <a:p>
            <a:pPr marL="0" indent="361950" eaLnBrk="1" hangingPunct="1"/>
            <a:endParaRPr lang="el-GR" altLang="el-GR" sz="240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endParaRPr lang="el-GR" altLang="el-GR"/>
          </a:p>
        </p:txBody>
      </p:sp>
      <p:sp>
        <p:nvSpPr>
          <p:cNvPr id="202755" name="Rectangle 3"/>
          <p:cNvSpPr>
            <a:spLocks noGrp="1" noChangeArrowheads="1"/>
          </p:cNvSpPr>
          <p:nvPr>
            <p:ph type="body" idx="1"/>
          </p:nvPr>
        </p:nvSpPr>
        <p:spPr>
          <a:xfrm>
            <a:off x="107950" y="188913"/>
            <a:ext cx="8856663" cy="6480175"/>
          </a:xfrm>
        </p:spPr>
        <p:txBody>
          <a:bodyPr/>
          <a:lstStyle/>
          <a:p>
            <a:pPr marL="0" indent="361950" eaLnBrk="1" hangingPunct="1">
              <a:lnSpc>
                <a:spcPct val="80000"/>
              </a:lnSpc>
              <a:buFontTx/>
              <a:buNone/>
            </a:pPr>
            <a:r>
              <a:rPr lang="el-GR" altLang="el-GR" sz="2400"/>
              <a:t>Διατάξεις ηχοβολιστικού</a:t>
            </a:r>
            <a:r>
              <a:rPr lang="en-US" altLang="el-GR" sz="2400"/>
              <a:t> </a:t>
            </a:r>
            <a:r>
              <a:rPr lang="el-GR" altLang="el-GR" sz="2400"/>
              <a:t>(</a:t>
            </a:r>
            <a:r>
              <a:rPr lang="en-GB" altLang="el-GR" sz="2400"/>
              <a:t>Sounders</a:t>
            </a:r>
            <a:r>
              <a:rPr lang="el-GR" altLang="el-GR" sz="2400"/>
              <a:t>).</a:t>
            </a:r>
          </a:p>
          <a:p>
            <a:pPr marL="0" indent="361950" eaLnBrk="1" hangingPunct="1">
              <a:lnSpc>
                <a:spcPct val="80000"/>
              </a:lnSpc>
              <a:buFontTx/>
              <a:buNone/>
            </a:pPr>
            <a:endParaRPr lang="en-US" altLang="el-GR" sz="2400"/>
          </a:p>
          <a:p>
            <a:pPr marL="0" indent="361950" eaLnBrk="1" hangingPunct="1">
              <a:lnSpc>
                <a:spcPct val="80000"/>
              </a:lnSpc>
              <a:buFontTx/>
              <a:buNone/>
            </a:pPr>
            <a:r>
              <a:rPr lang="el-GR" altLang="el-GR" sz="2400"/>
              <a:t>Οι διατάξεις αυτές έχουν σειρήνες που προειδοποιούν το προσωπικό ή τον φύλακα. Οι σειρήνες που τοποθετούνται εσωτερικά του κτηρίου αποτελούν ένα επιπλέον εμπόδιο για παράνομες ενέργειες. Οι εξωτερικές σειρήνες επίσης είναι δυνατό αφενός μεν να προκαλέσουν την προσοχή του προσωπικού ασφαλείας, αφετέρου να αποτρέψουν παράνομες ενέργειες.  </a:t>
            </a:r>
          </a:p>
          <a:p>
            <a:pPr marL="0" indent="361950" eaLnBrk="1" hangingPunct="1">
              <a:lnSpc>
                <a:spcPct val="80000"/>
              </a:lnSpc>
              <a:buFontTx/>
              <a:buNone/>
            </a:pPr>
            <a:r>
              <a:rPr lang="el-GR" altLang="el-GR" sz="2400"/>
              <a:t>Επικοινωνία πορτών και παραθύρων.</a:t>
            </a:r>
          </a:p>
          <a:p>
            <a:pPr marL="0" indent="361950" eaLnBrk="1" hangingPunct="1">
              <a:lnSpc>
                <a:spcPct val="80000"/>
              </a:lnSpc>
              <a:buFontTx/>
              <a:buNone/>
            </a:pPr>
            <a:r>
              <a:rPr lang="el-GR" altLang="el-GR" sz="2400"/>
              <a:t>Η επικοινωνία μεταξύ πορτών και παραθύρων βοηθά στη ενεργοποίηση του συστήματος συναγερμού εάν ανοίξει πόρτα ή παράθυρο. Μπορούν να τοποθετηθούν μέσα στις κορνίζες των παραθύρων ή των πορτών προκειμένου να ανιχνεύσουν την οποιαδήποτε κίνηση. Δυνατότητα υπάρχει ακόμα στη τοποθέτηση εξωτερικά, σε ειδικές περιπτώσεις ασφαλείας. Τέτοιου είδους υλικά έχουν μαγνήτη από την μια μεριά για προσκόλληση στην επιφάνεια και διακόπτη που όταν κλείνει η πόρτα παραμένει ανοιχτό ώστε σε κάθε εισβολή να ενεργοποιείται ο συναγερμός. Στην αγορά υπάρχουν διάφορα τέτοια είδη.</a:t>
            </a:r>
          </a:p>
          <a:p>
            <a:pPr marL="0" indent="361950" eaLnBrk="1" hangingPunct="1">
              <a:lnSpc>
                <a:spcPct val="80000"/>
              </a:lnSpc>
            </a:pPr>
            <a:endParaRPr lang="el-GR" altLang="el-GR" sz="240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endParaRPr lang="el-GR" altLang="el-GR"/>
          </a:p>
        </p:txBody>
      </p:sp>
      <p:sp>
        <p:nvSpPr>
          <p:cNvPr id="203779" name="Rectangle 3"/>
          <p:cNvSpPr>
            <a:spLocks noGrp="1" noChangeArrowheads="1"/>
          </p:cNvSpPr>
          <p:nvPr>
            <p:ph type="body" idx="1"/>
          </p:nvPr>
        </p:nvSpPr>
        <p:spPr>
          <a:xfrm>
            <a:off x="179388" y="115888"/>
            <a:ext cx="8785225" cy="6626225"/>
          </a:xfrm>
        </p:spPr>
        <p:txBody>
          <a:bodyPr/>
          <a:lstStyle/>
          <a:p>
            <a:pPr marL="0" indent="361950" eaLnBrk="1" hangingPunct="1">
              <a:lnSpc>
                <a:spcPct val="80000"/>
              </a:lnSpc>
              <a:buFontTx/>
              <a:buNone/>
            </a:pPr>
            <a:r>
              <a:rPr lang="el-GR" altLang="el-GR" sz="2800"/>
              <a:t>Προληπτικές ενέργειες για την συλλογή.</a:t>
            </a:r>
          </a:p>
          <a:p>
            <a:pPr marL="0" indent="361950" eaLnBrk="1" hangingPunct="1">
              <a:lnSpc>
                <a:spcPct val="80000"/>
              </a:lnSpc>
              <a:buFontTx/>
              <a:buNone/>
            </a:pPr>
            <a:r>
              <a:rPr lang="el-GR" altLang="el-GR" sz="2800"/>
              <a:t>Ασφάλεια συλλογών με ηλεκτρομαγνητικά συστήματα.</a:t>
            </a:r>
          </a:p>
          <a:p>
            <a:pPr marL="0" indent="361950" eaLnBrk="1" hangingPunct="1">
              <a:lnSpc>
                <a:spcPct val="80000"/>
              </a:lnSpc>
              <a:buFontTx/>
              <a:buNone/>
            </a:pPr>
            <a:r>
              <a:rPr lang="el-GR" altLang="el-GR" sz="2800"/>
              <a:t>Υπάρχουν διάφορες μέθοδοι προστασίας των αντικειμένων ενός ιδρύματος προκειμένου να αποφευχθεί ο κίνδυνος κλοπής ή βανδαλισμού. </a:t>
            </a:r>
          </a:p>
          <a:p>
            <a:pPr marL="0" indent="361950" eaLnBrk="1" hangingPunct="1">
              <a:lnSpc>
                <a:spcPct val="80000"/>
              </a:lnSpc>
              <a:buFontTx/>
              <a:buNone/>
            </a:pPr>
            <a:r>
              <a:rPr lang="el-GR" altLang="el-GR" sz="2800"/>
              <a:t>Αυτού του είδους οι μέθοδοι περιλαμβάνουν συστήματα ασφαλείας εντός των αντικειμένων, (βιβλία, περιοδικά, βιντεοκασέτες, </a:t>
            </a:r>
            <a:r>
              <a:rPr lang="en-US" altLang="el-GR" sz="2800"/>
              <a:t>CD</a:t>
            </a:r>
            <a:r>
              <a:rPr lang="el-GR" altLang="el-GR" sz="2800"/>
              <a:t>, </a:t>
            </a:r>
            <a:r>
              <a:rPr lang="en-US" altLang="el-GR" sz="2800"/>
              <a:t>DVD</a:t>
            </a:r>
            <a:r>
              <a:rPr lang="el-GR" altLang="el-GR" sz="2800"/>
              <a:t>) π.χ. μαγνητικές ταινίες. Ο έλεγχος πραγματοποιείται με αντίστοιχα μηχανήματα σε όλες τις εξόδους του ιδρύματος τα οποία ενεργοποιούνται από τις ταινίες αυτές. Τα δυο είδη αυτής της μεθόδου περιλαμβάνουν ηλεκτρομαγνητικής φύσεως ενεργοποίηση και ενεργοποίηση μέσω ραδιοκυμάτων (</a:t>
            </a:r>
            <a:r>
              <a:rPr lang="en-GB" altLang="el-GR" sz="2800"/>
              <a:t>RFID</a:t>
            </a:r>
            <a:r>
              <a:rPr lang="el-GR" altLang="el-GR" sz="2800"/>
              <a:t>) με χρήση ετικετών. Επιπροσθέτως, τόσο ο δανεισμός όσο και επιστροφή αντικειμένων γίνεται γρηγορότερα και ευκολότερα. </a:t>
            </a:r>
          </a:p>
          <a:p>
            <a:pPr marL="0" indent="361950" eaLnBrk="1" hangingPunct="1">
              <a:lnSpc>
                <a:spcPct val="80000"/>
              </a:lnSpc>
            </a:pPr>
            <a:endParaRPr lang="el-GR" altLang="el-GR" sz="280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endParaRPr lang="el-GR" altLang="el-GR"/>
          </a:p>
        </p:txBody>
      </p:sp>
      <p:sp>
        <p:nvSpPr>
          <p:cNvPr id="204803" name="Rectangle 3"/>
          <p:cNvSpPr>
            <a:spLocks noGrp="1" noChangeArrowheads="1"/>
          </p:cNvSpPr>
          <p:nvPr>
            <p:ph type="body" idx="1"/>
          </p:nvPr>
        </p:nvSpPr>
        <p:spPr>
          <a:xfrm>
            <a:off x="179388" y="115888"/>
            <a:ext cx="8785225" cy="6481762"/>
          </a:xfrm>
        </p:spPr>
        <p:txBody>
          <a:bodyPr/>
          <a:lstStyle/>
          <a:p>
            <a:pPr marL="0" indent="361950" eaLnBrk="1" hangingPunct="1">
              <a:lnSpc>
                <a:spcPct val="80000"/>
              </a:lnSpc>
              <a:buFontTx/>
              <a:buNone/>
            </a:pPr>
            <a:r>
              <a:rPr lang="el-GR" altLang="el-GR" sz="1800"/>
              <a:t>Ασφάλεια συλλογών μέσω ελέγχου ειδικών καρτών.</a:t>
            </a:r>
          </a:p>
          <a:p>
            <a:pPr marL="0" indent="361950" eaLnBrk="1" hangingPunct="1">
              <a:lnSpc>
                <a:spcPct val="80000"/>
              </a:lnSpc>
              <a:buFontTx/>
              <a:buNone/>
            </a:pPr>
            <a:r>
              <a:rPr lang="el-GR" altLang="el-GR" sz="1800"/>
              <a:t>Η ηλεκτρονική τεχνολογία πρόσβασης είναι το καλύτερο σύστημα ελέγχου εισόδου σε διάφορα μέρη του ιδρύματος. Αυτό σημαίνει ειδικές ηλεκτρονικές κάρτες (μπορεί να είναι μαγνητικές, οι οποίες είναι φθηνές συνήθως και προγραμματίζονται με τέτοιο τρόπο ώστε να επιτρέπουν την είσοδο (ξεκλείδωμα σε πόρτες) ατόμων που έχουν την άδεια να εισέλθουν. Οι κάρτες αυτές μπορεί να συνδυαστούν ακόμα με φωτογραφίες του προσωπικού ή άλλες πληροφορίες που έχουν εγγραφεί,  και ενσωματωθεί, προκειμένου το επίπεδο ασφάλειας να είναι υψηλό. </a:t>
            </a:r>
          </a:p>
          <a:p>
            <a:pPr marL="0" indent="361950" eaLnBrk="1" hangingPunct="1">
              <a:lnSpc>
                <a:spcPct val="80000"/>
              </a:lnSpc>
              <a:buFontTx/>
              <a:buNone/>
            </a:pPr>
            <a:r>
              <a:rPr lang="el-GR" altLang="el-GR" sz="1800"/>
              <a:t>Η ηλεκτρονική τεχνολογία περιλαμβάνει, ακόμα, κλειστό κύκλωμα παρακολούθησης όπως προαναφέρθηκε.</a:t>
            </a:r>
          </a:p>
          <a:p>
            <a:pPr marL="0" indent="361950" eaLnBrk="1" hangingPunct="1">
              <a:lnSpc>
                <a:spcPct val="80000"/>
              </a:lnSpc>
              <a:buFontTx/>
              <a:buNone/>
            </a:pPr>
            <a:r>
              <a:rPr lang="el-GR" altLang="el-GR" sz="1800"/>
              <a:t>Ασφάλεια συλλογών μέσω ελέγχου βιομετρικών μετρήσεων κατά την είσοδο στο ίδρυμα. </a:t>
            </a:r>
          </a:p>
          <a:p>
            <a:pPr marL="0" indent="361950" eaLnBrk="1" hangingPunct="1">
              <a:lnSpc>
                <a:spcPct val="80000"/>
              </a:lnSpc>
              <a:buFontTx/>
              <a:buNone/>
            </a:pPr>
            <a:r>
              <a:rPr lang="el-GR" altLang="el-GR" sz="1800"/>
              <a:t>Αφορούν σε αναγνώριση δακτυλικών αποτυπωμάτων, καρδιακών παλμών, ίριδας. Πραγματοποιούνται κυρίως,  για περιοχές υψηλής ασφαλείας. </a:t>
            </a:r>
          </a:p>
          <a:p>
            <a:pPr marL="0" indent="361950" eaLnBrk="1" hangingPunct="1">
              <a:lnSpc>
                <a:spcPct val="80000"/>
              </a:lnSpc>
              <a:buFontTx/>
              <a:buNone/>
            </a:pPr>
            <a:r>
              <a:rPr lang="el-GR" altLang="el-GR" sz="1800"/>
              <a:t>Ασφάλεια συλλογών με παρακολούθηση μέσω </a:t>
            </a:r>
            <a:r>
              <a:rPr lang="en-US" altLang="el-GR" sz="1800"/>
              <a:t>C</a:t>
            </a:r>
            <a:r>
              <a:rPr lang="el-GR" altLang="el-GR" sz="1800"/>
              <a:t>.</a:t>
            </a:r>
            <a:r>
              <a:rPr lang="en-US" altLang="el-GR" sz="1800"/>
              <a:t>C</a:t>
            </a:r>
            <a:r>
              <a:rPr lang="el-GR" altLang="el-GR" sz="1800"/>
              <a:t>.</a:t>
            </a:r>
            <a:r>
              <a:rPr lang="en-US" altLang="el-GR" sz="1800"/>
              <a:t>T</a:t>
            </a:r>
            <a:r>
              <a:rPr lang="el-GR" altLang="el-GR" sz="1800"/>
              <a:t>.</a:t>
            </a:r>
            <a:r>
              <a:rPr lang="en-US" altLang="el-GR" sz="1800"/>
              <a:t>V</a:t>
            </a:r>
            <a:r>
              <a:rPr lang="el-GR" altLang="el-GR" sz="1800"/>
              <a:t>..</a:t>
            </a:r>
            <a:endParaRPr lang="en-GB" altLang="el-GR" sz="1800"/>
          </a:p>
          <a:p>
            <a:pPr marL="0" indent="361950" eaLnBrk="1" hangingPunct="1">
              <a:lnSpc>
                <a:spcPct val="80000"/>
              </a:lnSpc>
              <a:buFontTx/>
              <a:buNone/>
            </a:pPr>
            <a:r>
              <a:rPr lang="en-GB" altLang="el-GR" sz="1800"/>
              <a:t>Video</a:t>
            </a:r>
            <a:r>
              <a:rPr lang="el-GR" altLang="el-GR" sz="1800"/>
              <a:t> παρακολούθηση και κλειστό κύκλωμα τηλεόρασης βοηθούν στην πραγματοποίηση ελέγχων στους χώρους των ιδρυμάτων.</a:t>
            </a:r>
          </a:p>
          <a:p>
            <a:pPr marL="0" indent="361950" eaLnBrk="1" hangingPunct="1">
              <a:lnSpc>
                <a:spcPct val="80000"/>
              </a:lnSpc>
              <a:buFontTx/>
              <a:buNone/>
            </a:pPr>
            <a:r>
              <a:rPr lang="el-GR" altLang="el-GR" sz="1800"/>
              <a:t>Ασφάλεια συλλογών με φύλαξη σε προθήκες.</a:t>
            </a:r>
          </a:p>
          <a:p>
            <a:pPr marL="0" indent="361950" eaLnBrk="1" hangingPunct="1">
              <a:lnSpc>
                <a:spcPct val="80000"/>
              </a:lnSpc>
              <a:buFontTx/>
              <a:buNone/>
            </a:pPr>
            <a:r>
              <a:rPr lang="el-GR" altLang="el-GR" sz="1800"/>
              <a:t>Τα ιδρύματα πολλές φορές φυλάσσουν τα πολύτιμα αντικείμενα μέσα σε προθήκες Για το λόγο αυτό πρέπει να τηρούνται κάποιες προδιαγραφές που ήδη έχουμε αναφέρει: Υλικά κατασκευής τέτοια που να είναι ανθεκτικά (τζάμια ασφάλειας, π.χ. αλεξίσφαιρα, τριπλά κ.λπ.),  καλή στερέωση,  ασφάλιση με κλειδαριές που δεν φαίνονται και παρέχουν, σε περίπτωση βανδαλισμών - ληστειών, ηχητική σήμανση. </a:t>
            </a:r>
          </a:p>
          <a:p>
            <a:pPr marL="0" indent="361950" eaLnBrk="1" hangingPunct="1">
              <a:lnSpc>
                <a:spcPct val="80000"/>
              </a:lnSpc>
            </a:pPr>
            <a:endParaRPr lang="el-GR" altLang="el-GR" sz="180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762000" y="2895600"/>
            <a:ext cx="7772400" cy="1143000"/>
          </a:xfrm>
        </p:spPr>
        <p:txBody>
          <a:bodyPr/>
          <a:lstStyle/>
          <a:p>
            <a:pPr eaLnBrk="1" hangingPunct="1"/>
            <a:r>
              <a:rPr lang="el-GR" altLang="el-GR" b="1"/>
              <a:t>ΣΥΣΚΕΥΕΣ ΜΕΤΡΗΣΗΣ ΤΩΝ ΠΕΡΙΒΑΛΛΟΝΤΙΚΩΝ ΠΑΡΑΓΟΝΤΩΝ</a:t>
            </a:r>
            <a:br>
              <a:rPr lang="el-GR" altLang="el-GR" b="1"/>
            </a:br>
            <a:endParaRPr lang="en-US" altLang="el-GR" b="1"/>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850" name="Object 2"/>
          <p:cNvGraphicFramePr>
            <a:graphicFrameLocks noChangeAspect="1"/>
          </p:cNvGraphicFramePr>
          <p:nvPr/>
        </p:nvGraphicFramePr>
        <p:xfrm>
          <a:off x="381000" y="228600"/>
          <a:ext cx="8505825" cy="6124575"/>
        </p:xfrm>
        <a:graphic>
          <a:graphicData uri="http://schemas.openxmlformats.org/presentationml/2006/ole">
            <mc:AlternateContent xmlns:mc="http://schemas.openxmlformats.org/markup-compatibility/2006">
              <mc:Choice xmlns:v="urn:schemas-microsoft-com:vml" Requires="v">
                <p:oleObj spid="_x0000_s206861" name="Document" r:id="rId3" imgW="8510040" imgH="6129360" progId="Word.Document.8">
                  <p:embed/>
                </p:oleObj>
              </mc:Choice>
              <mc:Fallback>
                <p:oleObj name="Document" r:id="rId3" imgW="8510040" imgH="61293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50582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4" name="Object 2"/>
          <p:cNvGraphicFramePr>
            <a:graphicFrameLocks noChangeAspect="1"/>
          </p:cNvGraphicFramePr>
          <p:nvPr/>
        </p:nvGraphicFramePr>
        <p:xfrm>
          <a:off x="457200" y="595313"/>
          <a:ext cx="8401050" cy="3862387"/>
        </p:xfrm>
        <a:graphic>
          <a:graphicData uri="http://schemas.openxmlformats.org/presentationml/2006/ole">
            <mc:AlternateContent xmlns:mc="http://schemas.openxmlformats.org/markup-compatibility/2006">
              <mc:Choice xmlns:v="urn:schemas-microsoft-com:vml" Requires="v">
                <p:oleObj spid="_x0000_s207885" name="Document" r:id="rId3" imgW="8404200" imgH="3875760" progId="Word.Document.8">
                  <p:embed/>
                </p:oleObj>
              </mc:Choice>
              <mc:Fallback>
                <p:oleObj name="Document" r:id="rId3" imgW="8404200" imgH="38757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95313"/>
                        <a:ext cx="8401050"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8" name="Object 2"/>
          <p:cNvGraphicFramePr>
            <a:graphicFrameLocks noChangeAspect="1"/>
          </p:cNvGraphicFramePr>
          <p:nvPr/>
        </p:nvGraphicFramePr>
        <p:xfrm>
          <a:off x="457200" y="152400"/>
          <a:ext cx="8413750" cy="6415088"/>
        </p:xfrm>
        <a:graphic>
          <a:graphicData uri="http://schemas.openxmlformats.org/presentationml/2006/ole">
            <mc:AlternateContent xmlns:mc="http://schemas.openxmlformats.org/markup-compatibility/2006">
              <mc:Choice xmlns:v="urn:schemas-microsoft-com:vml" Requires="v">
                <p:oleObj spid="_x0000_s208909" name="Document" r:id="rId3" imgW="8418600" imgH="6419160" progId="Word.Document.8">
                  <p:embed/>
                </p:oleObj>
              </mc:Choice>
              <mc:Fallback>
                <p:oleObj name="Document" r:id="rId3" imgW="8418600" imgH="64191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
                        <a:ext cx="8413750" cy="64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2" name="Object 2"/>
          <p:cNvGraphicFramePr>
            <a:graphicFrameLocks noChangeAspect="1"/>
          </p:cNvGraphicFramePr>
          <p:nvPr/>
        </p:nvGraphicFramePr>
        <p:xfrm>
          <a:off x="465138" y="595313"/>
          <a:ext cx="8374062" cy="3703637"/>
        </p:xfrm>
        <a:graphic>
          <a:graphicData uri="http://schemas.openxmlformats.org/presentationml/2006/ole">
            <mc:AlternateContent xmlns:mc="http://schemas.openxmlformats.org/markup-compatibility/2006">
              <mc:Choice xmlns:v="urn:schemas-microsoft-com:vml" Requires="v">
                <p:oleObj spid="_x0000_s209933" name="Document" r:id="rId3" imgW="8382600" imgH="3717000" progId="Word.Document.8">
                  <p:embed/>
                </p:oleObj>
              </mc:Choice>
              <mc:Fallback>
                <p:oleObj name="Document" r:id="rId3" imgW="8382600" imgH="37170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595313"/>
                        <a:ext cx="8374062" cy="37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946" name="Object 2"/>
          <p:cNvGraphicFramePr>
            <a:graphicFrameLocks noChangeAspect="1"/>
          </p:cNvGraphicFramePr>
          <p:nvPr/>
        </p:nvGraphicFramePr>
        <p:xfrm>
          <a:off x="2411413" y="188913"/>
          <a:ext cx="4338637" cy="779462"/>
        </p:xfrm>
        <a:graphic>
          <a:graphicData uri="http://schemas.openxmlformats.org/presentationml/2006/ole">
            <mc:AlternateContent xmlns:mc="http://schemas.openxmlformats.org/markup-compatibility/2006">
              <mc:Choice xmlns:v="urn:schemas-microsoft-com:vml" Requires="v">
                <p:oleObj spid="_x0000_s211034" name="Document" r:id="rId3" imgW="4340520" imgH="792360" progId="Word.Document.8">
                  <p:embed/>
                </p:oleObj>
              </mc:Choice>
              <mc:Fallback>
                <p:oleObj name="Document" r:id="rId3" imgW="4340520" imgH="7923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88913"/>
                        <a:ext cx="433863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7" name="Object 3"/>
          <p:cNvGraphicFramePr>
            <a:graphicFrameLocks noChangeAspect="1"/>
          </p:cNvGraphicFramePr>
          <p:nvPr/>
        </p:nvGraphicFramePr>
        <p:xfrm>
          <a:off x="2411413" y="692150"/>
          <a:ext cx="4340225" cy="622300"/>
        </p:xfrm>
        <a:graphic>
          <a:graphicData uri="http://schemas.openxmlformats.org/presentationml/2006/ole">
            <mc:AlternateContent xmlns:mc="http://schemas.openxmlformats.org/markup-compatibility/2006">
              <mc:Choice xmlns:v="urn:schemas-microsoft-com:vml" Requires="v">
                <p:oleObj spid="_x0000_s211035" name="Document" r:id="rId5" imgW="4340520" imgH="633960" progId="Word.Document.8">
                  <p:embed/>
                </p:oleObj>
              </mc:Choice>
              <mc:Fallback>
                <p:oleObj name="Document" r:id="rId5" imgW="4340520" imgH="6339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692150"/>
                        <a:ext cx="43402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8" name="Object 4"/>
          <p:cNvGraphicFramePr>
            <a:graphicFrameLocks noChangeAspect="1"/>
          </p:cNvGraphicFramePr>
          <p:nvPr/>
        </p:nvGraphicFramePr>
        <p:xfrm>
          <a:off x="2411413" y="1144588"/>
          <a:ext cx="4325937" cy="1852612"/>
        </p:xfrm>
        <a:graphic>
          <a:graphicData uri="http://schemas.openxmlformats.org/presentationml/2006/ole">
            <mc:AlternateContent xmlns:mc="http://schemas.openxmlformats.org/markup-compatibility/2006">
              <mc:Choice xmlns:v="urn:schemas-microsoft-com:vml" Requires="v">
                <p:oleObj spid="_x0000_s211036" name="Document" r:id="rId7" imgW="4340520" imgH="1853280" progId="Word.Document.8">
                  <p:embed/>
                </p:oleObj>
              </mc:Choice>
              <mc:Fallback>
                <p:oleObj name="Document" r:id="rId7" imgW="4340520" imgH="185328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1144588"/>
                        <a:ext cx="4325937"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9" name="Object 5"/>
          <p:cNvGraphicFramePr>
            <a:graphicFrameLocks noChangeAspect="1"/>
          </p:cNvGraphicFramePr>
          <p:nvPr/>
        </p:nvGraphicFramePr>
        <p:xfrm>
          <a:off x="2411413" y="1700213"/>
          <a:ext cx="5807075" cy="1123950"/>
        </p:xfrm>
        <a:graphic>
          <a:graphicData uri="http://schemas.openxmlformats.org/presentationml/2006/ole">
            <mc:AlternateContent xmlns:mc="http://schemas.openxmlformats.org/markup-compatibility/2006">
              <mc:Choice xmlns:v="urn:schemas-microsoft-com:vml" Requires="v">
                <p:oleObj spid="_x0000_s211037" name="Document" r:id="rId9" imgW="5824800" imgH="1124640" progId="Word.Document.8">
                  <p:embed/>
                </p:oleObj>
              </mc:Choice>
              <mc:Fallback>
                <p:oleObj name="Document" r:id="rId9" imgW="5824800" imgH="1124640"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1700213"/>
                        <a:ext cx="58070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0" name="Object 6"/>
          <p:cNvGraphicFramePr>
            <a:graphicFrameLocks noChangeAspect="1"/>
          </p:cNvGraphicFramePr>
          <p:nvPr/>
        </p:nvGraphicFramePr>
        <p:xfrm>
          <a:off x="2411413" y="2198688"/>
          <a:ext cx="4325937" cy="1230312"/>
        </p:xfrm>
        <a:graphic>
          <a:graphicData uri="http://schemas.openxmlformats.org/presentationml/2006/ole">
            <mc:AlternateContent xmlns:mc="http://schemas.openxmlformats.org/markup-compatibility/2006">
              <mc:Choice xmlns:v="urn:schemas-microsoft-com:vml" Requires="v">
                <p:oleObj spid="_x0000_s211038" name="Έγγραφο" r:id="rId11" imgW="4327943" imgH="1228113" progId="Word.Document.8">
                  <p:embed/>
                </p:oleObj>
              </mc:Choice>
              <mc:Fallback>
                <p:oleObj name="Έγγραφο" r:id="rId11" imgW="4327943" imgH="1228113"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413" y="2198688"/>
                        <a:ext cx="4325937"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1" name="Object 7"/>
          <p:cNvGraphicFramePr>
            <a:graphicFrameLocks noChangeAspect="1"/>
          </p:cNvGraphicFramePr>
          <p:nvPr/>
        </p:nvGraphicFramePr>
        <p:xfrm>
          <a:off x="2411413" y="2717800"/>
          <a:ext cx="5978525" cy="1071563"/>
        </p:xfrm>
        <a:graphic>
          <a:graphicData uri="http://schemas.openxmlformats.org/presentationml/2006/ole">
            <mc:AlternateContent xmlns:mc="http://schemas.openxmlformats.org/markup-compatibility/2006">
              <mc:Choice xmlns:v="urn:schemas-microsoft-com:vml" Requires="v">
                <p:oleObj spid="_x0000_s211039" name="Document" r:id="rId13" imgW="5983200" imgH="1085040" progId="Word.Document.8">
                  <p:embed/>
                </p:oleObj>
              </mc:Choice>
              <mc:Fallback>
                <p:oleObj name="Document" r:id="rId13" imgW="5983200" imgH="1085040" progId="Word.Document.8">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1413" y="2717800"/>
                        <a:ext cx="597852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2" name="Object 8"/>
          <p:cNvGraphicFramePr>
            <a:graphicFrameLocks noChangeAspect="1"/>
          </p:cNvGraphicFramePr>
          <p:nvPr/>
        </p:nvGraphicFramePr>
        <p:xfrm>
          <a:off x="2411413" y="3263900"/>
          <a:ext cx="5422900" cy="885825"/>
        </p:xfrm>
        <a:graphic>
          <a:graphicData uri="http://schemas.openxmlformats.org/presentationml/2006/ole">
            <mc:AlternateContent xmlns:mc="http://schemas.openxmlformats.org/markup-compatibility/2006">
              <mc:Choice xmlns:v="urn:schemas-microsoft-com:vml" Requires="v">
                <p:oleObj spid="_x0000_s211040" name="Document" r:id="rId15" imgW="5425560" imgH="899280" progId="Word.Document.8">
                  <p:embed/>
                </p:oleObj>
              </mc:Choice>
              <mc:Fallback>
                <p:oleObj name="Document" r:id="rId15" imgW="5425560" imgH="899280"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1413" y="3263900"/>
                        <a:ext cx="54229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53" name="Object 9"/>
          <p:cNvGraphicFramePr>
            <a:graphicFrameLocks noChangeAspect="1"/>
          </p:cNvGraphicFramePr>
          <p:nvPr/>
        </p:nvGraphicFramePr>
        <p:xfrm>
          <a:off x="2411413" y="3760788"/>
          <a:ext cx="5065712" cy="1468437"/>
        </p:xfrm>
        <a:graphic>
          <a:graphicData uri="http://schemas.openxmlformats.org/presentationml/2006/ole">
            <mc:AlternateContent xmlns:mc="http://schemas.openxmlformats.org/markup-compatibility/2006">
              <mc:Choice xmlns:v="urn:schemas-microsoft-com:vml" Requires="v">
                <p:oleObj spid="_x0000_s211041" name="Document" r:id="rId17" imgW="5068800" imgH="1481400" progId="Word.Document.8">
                  <p:embed/>
                </p:oleObj>
              </mc:Choice>
              <mc:Fallback>
                <p:oleObj name="Document" r:id="rId17" imgW="5068800" imgH="1481400" progId="Word.Document.8">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1413" y="3760788"/>
                        <a:ext cx="5065712"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970" name="Object 2"/>
          <p:cNvGraphicFramePr>
            <a:graphicFrameLocks noChangeAspect="1"/>
          </p:cNvGraphicFramePr>
          <p:nvPr/>
        </p:nvGraphicFramePr>
        <p:xfrm>
          <a:off x="381000" y="12700"/>
          <a:ext cx="8520113" cy="6800850"/>
        </p:xfrm>
        <a:graphic>
          <a:graphicData uri="http://schemas.openxmlformats.org/presentationml/2006/ole">
            <mc:AlternateContent xmlns:mc="http://schemas.openxmlformats.org/markup-compatibility/2006">
              <mc:Choice xmlns:v="urn:schemas-microsoft-com:vml" Requires="v">
                <p:oleObj spid="_x0000_s211981" name="Document" r:id="rId3" imgW="8525160" imgH="6812280" progId="Word.Document.8">
                  <p:embed/>
                </p:oleObj>
              </mc:Choice>
              <mc:Fallback>
                <p:oleObj name="Document" r:id="rId3" imgW="8525160" imgH="6812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700"/>
                        <a:ext cx="8520113"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0"/>
            <a:ext cx="8229600" cy="836613"/>
          </a:xfrm>
        </p:spPr>
        <p:txBody>
          <a:bodyPr/>
          <a:lstStyle/>
          <a:p>
            <a:pPr eaLnBrk="1" hangingPunct="1">
              <a:lnSpc>
                <a:spcPct val="65000"/>
              </a:lnSpc>
            </a:pPr>
            <a:r>
              <a:rPr lang="el-GR" altLang="el-GR" sz="1800"/>
              <a:t>Πράγα Αύγουστος 2002, πλημμύρα του ποταμού Μολδάβα στην Εθνική Βιβλιοθήκη.</a:t>
            </a:r>
            <a:r>
              <a:rPr lang="el-GR" altLang="el-GR"/>
              <a:t> </a:t>
            </a:r>
          </a:p>
        </p:txBody>
      </p:sp>
      <p:sp>
        <p:nvSpPr>
          <p:cNvPr id="22531" name="Rectangle 5"/>
          <p:cNvSpPr>
            <a:spLocks noGrp="1" noChangeArrowheads="1"/>
          </p:cNvSpPr>
          <p:nvPr>
            <p:ph type="body" sz="half" idx="1"/>
          </p:nvPr>
        </p:nvSpPr>
        <p:spPr/>
        <p:txBody>
          <a:bodyPr/>
          <a:lstStyle/>
          <a:p>
            <a:pPr eaLnBrk="1" hangingPunct="1"/>
            <a:endParaRPr lang="el-GR" altLang="el-GR" sz="2800"/>
          </a:p>
        </p:txBody>
      </p:sp>
      <p:pic>
        <p:nvPicPr>
          <p:cNvPr id="22532" name="Picture 7" descr="Μαρία-4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7088" y="1404938"/>
            <a:ext cx="7639050" cy="548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994" name="Object 2"/>
          <p:cNvGraphicFramePr>
            <a:graphicFrameLocks noChangeAspect="1"/>
          </p:cNvGraphicFramePr>
          <p:nvPr/>
        </p:nvGraphicFramePr>
        <p:xfrm>
          <a:off x="381000" y="76200"/>
          <a:ext cx="8428038" cy="4246563"/>
        </p:xfrm>
        <a:graphic>
          <a:graphicData uri="http://schemas.openxmlformats.org/presentationml/2006/ole">
            <mc:AlternateContent xmlns:mc="http://schemas.openxmlformats.org/markup-compatibility/2006">
              <mc:Choice xmlns:v="urn:schemas-microsoft-com:vml" Requires="v">
                <p:oleObj spid="_x0000_s213016" name="Document" r:id="rId3" imgW="8431560" imgH="4249800" progId="Word.Document.8">
                  <p:embed/>
                </p:oleObj>
              </mc:Choice>
              <mc:Fallback>
                <p:oleObj name="Document" r:id="rId3" imgW="8431560" imgH="4249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
                        <a:ext cx="8428038"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5" name="Object 3"/>
          <p:cNvGraphicFramePr>
            <a:graphicFrameLocks noChangeAspect="1"/>
          </p:cNvGraphicFramePr>
          <p:nvPr/>
        </p:nvGraphicFramePr>
        <p:xfrm>
          <a:off x="381000" y="4457700"/>
          <a:ext cx="8294688" cy="2090738"/>
        </p:xfrm>
        <a:graphic>
          <a:graphicData uri="http://schemas.openxmlformats.org/presentationml/2006/ole">
            <mc:AlternateContent xmlns:mc="http://schemas.openxmlformats.org/markup-compatibility/2006">
              <mc:Choice xmlns:v="urn:schemas-microsoft-com:vml" Requires="v">
                <p:oleObj spid="_x0000_s213017" name="Document" r:id="rId5" imgW="8290440" imgH="2085840" progId="Word.Document.8">
                  <p:embed/>
                </p:oleObj>
              </mc:Choice>
              <mc:Fallback>
                <p:oleObj name="Document" r:id="rId5" imgW="8290440" imgH="20858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57700"/>
                        <a:ext cx="8294688"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body" sz="half" idx="1"/>
          </p:nvPr>
        </p:nvSpPr>
        <p:spPr>
          <a:xfrm>
            <a:off x="0" y="908050"/>
            <a:ext cx="9144000" cy="576263"/>
          </a:xfrm>
        </p:spPr>
        <p:txBody>
          <a:bodyPr/>
          <a:lstStyle/>
          <a:p>
            <a:pPr eaLnBrk="1" hangingPunct="1"/>
            <a:r>
              <a:rPr lang="el-GR" altLang="el-GR" sz="2800"/>
              <a:t>Αρχή λειτουργίας οριζόντιου σεισμογράφου.</a:t>
            </a:r>
            <a:endParaRPr lang="en-US" altLang="el-GR" sz="2800"/>
          </a:p>
        </p:txBody>
      </p:sp>
      <p:pic>
        <p:nvPicPr>
          <p:cNvPr id="214019" name="Picture 3" descr="46"/>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0" y="1533525"/>
            <a:ext cx="9144000" cy="5351463"/>
          </a:xfrm>
        </p:spPr>
      </p:pic>
      <p:sp>
        <p:nvSpPr>
          <p:cNvPr id="214020" name="Rectangle 4"/>
          <p:cNvSpPr>
            <a:spLocks noGrp="1" noChangeArrowheads="1"/>
          </p:cNvSpPr>
          <p:nvPr>
            <p:ph type="title"/>
          </p:nvPr>
        </p:nvSpPr>
        <p:spPr>
          <a:xfrm>
            <a:off x="685800" y="44450"/>
            <a:ext cx="7772400" cy="1143000"/>
          </a:xfrm>
        </p:spPr>
        <p:txBody>
          <a:bodyPr/>
          <a:lstStyle/>
          <a:p>
            <a:pPr eaLnBrk="1" hangingPunct="1"/>
            <a:r>
              <a:rPr lang="el-GR" altLang="el-GR"/>
              <a:t>ΜΕΤΡΗΣΕΙΣ ΣΕΙΣΜΩΝ</a:t>
            </a:r>
            <a:endParaRPr lang="en-US" altLang="el-GR"/>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endParaRPr lang="el-GR" altLang="el-GR"/>
          </a:p>
        </p:txBody>
      </p:sp>
      <p:sp>
        <p:nvSpPr>
          <p:cNvPr id="215043" name="Rectangle 3"/>
          <p:cNvSpPr>
            <a:spLocks noGrp="1" noChangeArrowheads="1"/>
          </p:cNvSpPr>
          <p:nvPr>
            <p:ph type="body" sz="half" idx="1"/>
          </p:nvPr>
        </p:nvSpPr>
        <p:spPr>
          <a:xfrm>
            <a:off x="-396875" y="0"/>
            <a:ext cx="1728788" cy="1700213"/>
          </a:xfrm>
        </p:spPr>
        <p:txBody>
          <a:bodyPr/>
          <a:lstStyle/>
          <a:p>
            <a:pPr eaLnBrk="1" hangingPunct="1">
              <a:lnSpc>
                <a:spcPct val="90000"/>
              </a:lnSpc>
            </a:pPr>
            <a:r>
              <a:rPr lang="el-GR" altLang="el-GR" sz="1400"/>
              <a:t>Αρχή λειτουργίας κατακόρυφου σεισμογράφου.</a:t>
            </a:r>
            <a:endParaRPr lang="en-US" altLang="el-GR" sz="1400"/>
          </a:p>
        </p:txBody>
      </p:sp>
      <p:pic>
        <p:nvPicPr>
          <p:cNvPr id="215044" name="Picture 4" descr="47"/>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1223963" y="-47625"/>
            <a:ext cx="8027987" cy="6932613"/>
          </a:xfrm>
        </p:spPr>
      </p:pic>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endParaRPr lang="el-GR" altLang="el-GR"/>
          </a:p>
        </p:txBody>
      </p:sp>
      <p:sp>
        <p:nvSpPr>
          <p:cNvPr id="216067" name="Rectangle 3"/>
          <p:cNvSpPr>
            <a:spLocks noGrp="1" noChangeArrowheads="1"/>
          </p:cNvSpPr>
          <p:nvPr>
            <p:ph type="body" sz="half" idx="1"/>
          </p:nvPr>
        </p:nvSpPr>
        <p:spPr>
          <a:xfrm>
            <a:off x="0" y="0"/>
            <a:ext cx="9144000" cy="1052513"/>
          </a:xfrm>
        </p:spPr>
        <p:txBody>
          <a:bodyPr/>
          <a:lstStyle/>
          <a:p>
            <a:pPr eaLnBrk="1" hangingPunct="1"/>
            <a:r>
              <a:rPr lang="el-GR" altLang="el-GR" sz="2800"/>
              <a:t>Αρχή λειτουργίας (α) οριζόντιου και (β) κατακόρυφου σεισμομέτρου.</a:t>
            </a:r>
            <a:endParaRPr lang="en-US" altLang="el-GR" sz="2800"/>
          </a:p>
        </p:txBody>
      </p:sp>
      <p:pic>
        <p:nvPicPr>
          <p:cNvPr id="216068" name="Picture 4" descr="48"/>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0" y="2544763"/>
            <a:ext cx="9144000" cy="4340225"/>
          </a:xfrm>
        </p:spPr>
      </p:pic>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090" name="Object 2"/>
          <p:cNvGraphicFramePr>
            <a:graphicFrameLocks noChangeAspect="1"/>
          </p:cNvGraphicFramePr>
          <p:nvPr/>
        </p:nvGraphicFramePr>
        <p:xfrm>
          <a:off x="900113" y="188913"/>
          <a:ext cx="8566150" cy="1350962"/>
        </p:xfrm>
        <a:graphic>
          <a:graphicData uri="http://schemas.openxmlformats.org/presentationml/2006/ole">
            <mc:AlternateContent xmlns:mc="http://schemas.openxmlformats.org/markup-compatibility/2006">
              <mc:Choice xmlns:v="urn:schemas-microsoft-com:vml" Requires="v">
                <p:oleObj spid="_x0000_s217167" name="Έγγραφο" r:id="rId3" imgW="7856092" imgH="1244590" progId="Word.Document.8">
                  <p:embed/>
                </p:oleObj>
              </mc:Choice>
              <mc:Fallback>
                <p:oleObj name="Έγγραφο" r:id="rId3" imgW="7856092" imgH="124459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88913"/>
                        <a:ext cx="856615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1" name="Object 3"/>
          <p:cNvGraphicFramePr>
            <a:graphicFrameLocks noChangeAspect="1"/>
          </p:cNvGraphicFramePr>
          <p:nvPr/>
        </p:nvGraphicFramePr>
        <p:xfrm>
          <a:off x="542925" y="609600"/>
          <a:ext cx="8493125" cy="1389063"/>
        </p:xfrm>
        <a:graphic>
          <a:graphicData uri="http://schemas.openxmlformats.org/presentationml/2006/ole">
            <mc:AlternateContent xmlns:mc="http://schemas.openxmlformats.org/markup-compatibility/2006">
              <mc:Choice xmlns:v="urn:schemas-microsoft-com:vml" Requires="v">
                <p:oleObj spid="_x0000_s217168" name="Document" r:id="rId5" imgW="8506800" imgH="1389960" progId="Word.Document.8">
                  <p:embed/>
                </p:oleObj>
              </mc:Choice>
              <mc:Fallback>
                <p:oleObj name="Document" r:id="rId5" imgW="8506800" imgH="13899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609600"/>
                        <a:ext cx="8493125"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2" name="Object 4"/>
          <p:cNvGraphicFramePr>
            <a:graphicFrameLocks noChangeAspect="1"/>
          </p:cNvGraphicFramePr>
          <p:nvPr/>
        </p:nvGraphicFramePr>
        <p:xfrm>
          <a:off x="515938" y="1371600"/>
          <a:ext cx="8480425" cy="4140200"/>
        </p:xfrm>
        <a:graphic>
          <a:graphicData uri="http://schemas.openxmlformats.org/presentationml/2006/ole">
            <mc:AlternateContent xmlns:mc="http://schemas.openxmlformats.org/markup-compatibility/2006">
              <mc:Choice xmlns:v="urn:schemas-microsoft-com:vml" Requires="v">
                <p:oleObj spid="_x0000_s217169" name="Document" r:id="rId7" imgW="8497800" imgH="4139280" progId="Word.Document.8">
                  <p:embed/>
                </p:oleObj>
              </mc:Choice>
              <mc:Fallback>
                <p:oleObj name="Document" r:id="rId7" imgW="8497800" imgH="413928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38" y="1371600"/>
                        <a:ext cx="848042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3" name="Object 5"/>
          <p:cNvGraphicFramePr>
            <a:graphicFrameLocks noChangeAspect="1"/>
          </p:cNvGraphicFramePr>
          <p:nvPr/>
        </p:nvGraphicFramePr>
        <p:xfrm>
          <a:off x="608013" y="3886200"/>
          <a:ext cx="8269287" cy="979488"/>
        </p:xfrm>
        <a:graphic>
          <a:graphicData uri="http://schemas.openxmlformats.org/presentationml/2006/ole">
            <mc:AlternateContent xmlns:mc="http://schemas.openxmlformats.org/markup-compatibility/2006">
              <mc:Choice xmlns:v="urn:schemas-microsoft-com:vml" Requires="v">
                <p:oleObj spid="_x0000_s217170" name="Document" r:id="rId9" imgW="8272440" imgH="990720" progId="Word.Document.8">
                  <p:embed/>
                </p:oleObj>
              </mc:Choice>
              <mc:Fallback>
                <p:oleObj name="Document" r:id="rId9" imgW="8272440" imgH="990720"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013" y="3886200"/>
                        <a:ext cx="8269287"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4" name="Object 6"/>
          <p:cNvGraphicFramePr>
            <a:graphicFrameLocks noChangeAspect="1"/>
          </p:cNvGraphicFramePr>
          <p:nvPr/>
        </p:nvGraphicFramePr>
        <p:xfrm>
          <a:off x="595313" y="4343400"/>
          <a:ext cx="8361362" cy="2274888"/>
        </p:xfrm>
        <a:graphic>
          <a:graphicData uri="http://schemas.openxmlformats.org/presentationml/2006/ole">
            <mc:AlternateContent xmlns:mc="http://schemas.openxmlformats.org/markup-compatibility/2006">
              <mc:Choice xmlns:v="urn:schemas-microsoft-com:vml" Requires="v">
                <p:oleObj spid="_x0000_s217171" name="Document" r:id="rId11" imgW="8363880" imgH="2288880" progId="Word.Document.8">
                  <p:embed/>
                </p:oleObj>
              </mc:Choice>
              <mc:Fallback>
                <p:oleObj name="Document" r:id="rId11" imgW="8363880" imgH="2288880"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313" y="4343400"/>
                        <a:ext cx="8361362"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5" name="Object 7"/>
          <p:cNvGraphicFramePr>
            <a:graphicFrameLocks noChangeAspect="1"/>
          </p:cNvGraphicFramePr>
          <p:nvPr/>
        </p:nvGraphicFramePr>
        <p:xfrm>
          <a:off x="554038" y="5410200"/>
          <a:ext cx="8361362" cy="1309688"/>
        </p:xfrm>
        <a:graphic>
          <a:graphicData uri="http://schemas.openxmlformats.org/presentationml/2006/ole">
            <mc:AlternateContent xmlns:mc="http://schemas.openxmlformats.org/markup-compatibility/2006">
              <mc:Choice xmlns:v="urn:schemas-microsoft-com:vml" Requires="v">
                <p:oleObj spid="_x0000_s217172" name="Document" r:id="rId13" imgW="8369640" imgH="1323000" progId="Word.Document.8">
                  <p:embed/>
                </p:oleObj>
              </mc:Choice>
              <mc:Fallback>
                <p:oleObj name="Document" r:id="rId13" imgW="8369640" imgH="1323000" progId="Word.Document.8">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038" y="5410200"/>
                        <a:ext cx="8361362"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6" name="Object 8"/>
          <p:cNvGraphicFramePr>
            <a:graphicFrameLocks noChangeAspect="1"/>
          </p:cNvGraphicFramePr>
          <p:nvPr/>
        </p:nvGraphicFramePr>
        <p:xfrm>
          <a:off x="565150" y="5943600"/>
          <a:ext cx="8426450" cy="1958975"/>
        </p:xfrm>
        <a:graphic>
          <a:graphicData uri="http://schemas.openxmlformats.org/presentationml/2006/ole">
            <mc:AlternateContent xmlns:mc="http://schemas.openxmlformats.org/markup-compatibility/2006">
              <mc:Choice xmlns:v="urn:schemas-microsoft-com:vml" Requires="v">
                <p:oleObj spid="_x0000_s217173" name="Document" r:id="rId15" imgW="8439840" imgH="1972080" progId="Word.Document.8">
                  <p:embed/>
                </p:oleObj>
              </mc:Choice>
              <mc:Fallback>
                <p:oleObj name="Document" r:id="rId15" imgW="8439840" imgH="1972080"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5150" y="5943600"/>
                        <a:ext cx="842645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2743200"/>
            <a:ext cx="7772400" cy="1143000"/>
          </a:xfrm>
        </p:spPr>
        <p:txBody>
          <a:bodyPr/>
          <a:lstStyle/>
          <a:p>
            <a:pPr eaLnBrk="1" hangingPunct="1"/>
            <a:r>
              <a:rPr lang="el-GR" altLang="el-GR" b="1"/>
              <a:t>ΣΥΝΘΗΚΕΣ ΦΥΛΑΞΗΣ ΚΑΙ ΕΚΘΕΣΗΣ ΤΩΝ ΕΡΓΩΝ ΤΕΧΝΗΣ</a:t>
            </a:r>
            <a:br>
              <a:rPr lang="el-GR" altLang="el-GR" b="1"/>
            </a:br>
            <a:endParaRPr lang="en-US" altLang="el-GR" b="1"/>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8" name="Object 2"/>
          <p:cNvGraphicFramePr>
            <a:graphicFrameLocks noChangeAspect="1"/>
          </p:cNvGraphicFramePr>
          <p:nvPr/>
        </p:nvGraphicFramePr>
        <p:xfrm>
          <a:off x="457200" y="152400"/>
          <a:ext cx="8334375" cy="6257925"/>
        </p:xfrm>
        <a:graphic>
          <a:graphicData uri="http://schemas.openxmlformats.org/presentationml/2006/ole">
            <mc:AlternateContent xmlns:mc="http://schemas.openxmlformats.org/markup-compatibility/2006">
              <mc:Choice xmlns:v="urn:schemas-microsoft-com:vml" Requires="v">
                <p:oleObj spid="_x0000_s219149" name="Document" r:id="rId3" imgW="8354520" imgH="6257520" progId="Word.Document.8">
                  <p:embed/>
                </p:oleObj>
              </mc:Choice>
              <mc:Fallback>
                <p:oleObj name="Document" r:id="rId3" imgW="8354520" imgH="62575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
                        <a:ext cx="833437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2" name="Object 2"/>
          <p:cNvGraphicFramePr>
            <a:graphicFrameLocks noChangeAspect="1"/>
          </p:cNvGraphicFramePr>
          <p:nvPr/>
        </p:nvGraphicFramePr>
        <p:xfrm>
          <a:off x="595313" y="528638"/>
          <a:ext cx="8401050" cy="5900737"/>
        </p:xfrm>
        <a:graphic>
          <a:graphicData uri="http://schemas.openxmlformats.org/presentationml/2006/ole">
            <mc:AlternateContent xmlns:mc="http://schemas.openxmlformats.org/markup-compatibility/2006">
              <mc:Choice xmlns:v="urn:schemas-microsoft-com:vml" Requires="v">
                <p:oleObj spid="_x0000_s220173" name="Document" r:id="rId3" imgW="8394120" imgH="5895000" progId="Word.Document.8">
                  <p:embed/>
                </p:oleObj>
              </mc:Choice>
              <mc:Fallback>
                <p:oleObj name="Document" r:id="rId3" imgW="8394120" imgH="58950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528638"/>
                        <a:ext cx="8401050" cy="590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186" name="Object 2"/>
          <p:cNvGraphicFramePr>
            <a:graphicFrameLocks noChangeAspect="1"/>
          </p:cNvGraphicFramePr>
          <p:nvPr/>
        </p:nvGraphicFramePr>
        <p:xfrm>
          <a:off x="608013" y="741363"/>
          <a:ext cx="8123237" cy="3676650"/>
        </p:xfrm>
        <a:graphic>
          <a:graphicData uri="http://schemas.openxmlformats.org/presentationml/2006/ole">
            <mc:AlternateContent xmlns:mc="http://schemas.openxmlformats.org/markup-compatibility/2006">
              <mc:Choice xmlns:v="urn:schemas-microsoft-com:vml" Requires="v">
                <p:oleObj spid="_x0000_s221197" name="Document" r:id="rId3" imgW="8247960" imgH="3730680" progId="Word.Document.8">
                  <p:embed/>
                </p:oleObj>
              </mc:Choice>
              <mc:Fallback>
                <p:oleObj name="Document" r:id="rId3" imgW="8247960" imgH="37306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741363"/>
                        <a:ext cx="8123237"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10" name="Object 2"/>
          <p:cNvGraphicFramePr>
            <a:graphicFrameLocks noChangeAspect="1"/>
          </p:cNvGraphicFramePr>
          <p:nvPr/>
        </p:nvGraphicFramePr>
        <p:xfrm>
          <a:off x="609600" y="820738"/>
          <a:ext cx="8056563" cy="2922587"/>
        </p:xfrm>
        <a:graphic>
          <a:graphicData uri="http://schemas.openxmlformats.org/presentationml/2006/ole">
            <mc:AlternateContent xmlns:mc="http://schemas.openxmlformats.org/markup-compatibility/2006">
              <mc:Choice xmlns:v="urn:schemas-microsoft-com:vml" Requires="v">
                <p:oleObj spid="_x0000_s222221" name="Document" r:id="rId3" imgW="8065080" imgH="2935080" progId="Word.Document.8">
                  <p:embed/>
                </p:oleObj>
              </mc:Choice>
              <mc:Fallback>
                <p:oleObj name="Document" r:id="rId3" imgW="8065080" imgH="29350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20738"/>
                        <a:ext cx="8056563"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0"/>
            <a:ext cx="8229600" cy="692150"/>
          </a:xfrm>
        </p:spPr>
        <p:txBody>
          <a:bodyPr/>
          <a:lstStyle/>
          <a:p>
            <a:pPr eaLnBrk="1" hangingPunct="1"/>
            <a:r>
              <a:rPr lang="el-GR" altLang="el-GR" sz="2000"/>
              <a:t>Πράγα</a:t>
            </a:r>
            <a:r>
              <a:rPr lang="en-US" altLang="el-GR" sz="2000"/>
              <a:t>,</a:t>
            </a:r>
            <a:r>
              <a:rPr lang="el-GR" altLang="el-GR" sz="2000"/>
              <a:t> Αύγουστος 2002.</a:t>
            </a:r>
            <a:r>
              <a:rPr lang="el-GR" altLang="el-GR"/>
              <a:t> </a:t>
            </a:r>
          </a:p>
        </p:txBody>
      </p:sp>
      <p:sp>
        <p:nvSpPr>
          <p:cNvPr id="23555" name="Rectangle 5"/>
          <p:cNvSpPr>
            <a:spLocks noGrp="1" noChangeArrowheads="1"/>
          </p:cNvSpPr>
          <p:nvPr>
            <p:ph type="body" sz="half" idx="1"/>
          </p:nvPr>
        </p:nvSpPr>
        <p:spPr/>
        <p:txBody>
          <a:bodyPr/>
          <a:lstStyle/>
          <a:p>
            <a:pPr eaLnBrk="1" hangingPunct="1"/>
            <a:endParaRPr lang="el-GR" altLang="el-GR" sz="2800"/>
          </a:p>
        </p:txBody>
      </p:sp>
      <p:pic>
        <p:nvPicPr>
          <p:cNvPr id="23556" name="Picture 7" descr="Μαρία-4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16013" y="1449388"/>
            <a:ext cx="7056437" cy="540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234" name="Object 2"/>
          <p:cNvGraphicFramePr>
            <a:graphicFrameLocks noChangeAspect="1"/>
          </p:cNvGraphicFramePr>
          <p:nvPr/>
        </p:nvGraphicFramePr>
        <p:xfrm>
          <a:off x="381000" y="528638"/>
          <a:ext cx="8334375" cy="5424487"/>
        </p:xfrm>
        <a:graphic>
          <a:graphicData uri="http://schemas.openxmlformats.org/presentationml/2006/ole">
            <mc:AlternateContent xmlns:mc="http://schemas.openxmlformats.org/markup-compatibility/2006">
              <mc:Choice xmlns:v="urn:schemas-microsoft-com:vml" Requires="v">
                <p:oleObj spid="_x0000_s223245" name="Document" r:id="rId3" imgW="8339400" imgH="5437800" progId="Word.Document.8">
                  <p:embed/>
                </p:oleObj>
              </mc:Choice>
              <mc:Fallback>
                <p:oleObj name="Document" r:id="rId3" imgW="8339400" imgH="5437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28638"/>
                        <a:ext cx="8334375" cy="5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8" name="Object 2"/>
          <p:cNvGraphicFramePr>
            <a:graphicFrameLocks noChangeAspect="1"/>
          </p:cNvGraphicFramePr>
          <p:nvPr/>
        </p:nvGraphicFramePr>
        <p:xfrm>
          <a:off x="533400" y="687388"/>
          <a:ext cx="8294688" cy="5821362"/>
        </p:xfrm>
        <a:graphic>
          <a:graphicData uri="http://schemas.openxmlformats.org/presentationml/2006/ole">
            <mc:AlternateContent xmlns:mc="http://schemas.openxmlformats.org/markup-compatibility/2006">
              <mc:Choice xmlns:v="urn:schemas-microsoft-com:vml" Requires="v">
                <p:oleObj spid="_x0000_s224269" name="Document" r:id="rId3" imgW="8299800" imgH="5833800" progId="Word.Document.8">
                  <p:embed/>
                </p:oleObj>
              </mc:Choice>
              <mc:Fallback>
                <p:oleObj name="Document" r:id="rId3" imgW="8299800" imgH="5833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87388"/>
                        <a:ext cx="8294688"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82" name="Object 2"/>
          <p:cNvGraphicFramePr>
            <a:graphicFrameLocks noChangeAspect="1"/>
          </p:cNvGraphicFramePr>
          <p:nvPr/>
        </p:nvGraphicFramePr>
        <p:xfrm>
          <a:off x="533400" y="304800"/>
          <a:ext cx="8242300" cy="1123950"/>
        </p:xfrm>
        <a:graphic>
          <a:graphicData uri="http://schemas.openxmlformats.org/presentationml/2006/ole">
            <mc:AlternateContent xmlns:mc="http://schemas.openxmlformats.org/markup-compatibility/2006">
              <mc:Choice xmlns:v="urn:schemas-microsoft-com:vml" Requires="v">
                <p:oleObj spid="_x0000_s225304" name="Document" r:id="rId3" imgW="8247960" imgH="1136880" progId="Word.Document.8">
                  <p:embed/>
                </p:oleObj>
              </mc:Choice>
              <mc:Fallback>
                <p:oleObj name="Document" r:id="rId3" imgW="8247960" imgH="11368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82423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3" name="Object 3"/>
          <p:cNvGraphicFramePr>
            <a:graphicFrameLocks noChangeAspect="1"/>
          </p:cNvGraphicFramePr>
          <p:nvPr/>
        </p:nvGraphicFramePr>
        <p:xfrm>
          <a:off x="533400" y="912813"/>
          <a:ext cx="8229600" cy="4894262"/>
        </p:xfrm>
        <a:graphic>
          <a:graphicData uri="http://schemas.openxmlformats.org/presentationml/2006/ole">
            <mc:AlternateContent xmlns:mc="http://schemas.openxmlformats.org/markup-compatibility/2006">
              <mc:Choice xmlns:v="urn:schemas-microsoft-com:vml" Requires="v">
                <p:oleObj spid="_x0000_s225305" name="Document" r:id="rId5" imgW="8235720" imgH="4907160" progId="Word.Document.8">
                  <p:embed/>
                </p:oleObj>
              </mc:Choice>
              <mc:Fallback>
                <p:oleObj name="Document" r:id="rId5" imgW="8235720" imgH="49071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912813"/>
                        <a:ext cx="82296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306" name="Object 2"/>
          <p:cNvGraphicFramePr>
            <a:graphicFrameLocks noChangeAspect="1"/>
          </p:cNvGraphicFramePr>
          <p:nvPr/>
        </p:nvGraphicFramePr>
        <p:xfrm>
          <a:off x="457200" y="1004888"/>
          <a:ext cx="8361363" cy="4286250"/>
        </p:xfrm>
        <a:graphic>
          <a:graphicData uri="http://schemas.openxmlformats.org/presentationml/2006/ole">
            <mc:AlternateContent xmlns:mc="http://schemas.openxmlformats.org/markup-compatibility/2006">
              <mc:Choice xmlns:v="urn:schemas-microsoft-com:vml" Requires="v">
                <p:oleObj spid="_x0000_s226317" name="Έγγραφο" r:id="rId3" imgW="8386895" imgH="4300248" progId="Word.Document.8">
                  <p:embed/>
                </p:oleObj>
              </mc:Choice>
              <mc:Fallback>
                <p:oleObj name="Έγγραφο" r:id="rId3" imgW="8386895" imgH="430024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04888"/>
                        <a:ext cx="8361363"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330" name="Object 2"/>
          <p:cNvGraphicFramePr>
            <a:graphicFrameLocks noChangeAspect="1"/>
          </p:cNvGraphicFramePr>
          <p:nvPr/>
        </p:nvGraphicFramePr>
        <p:xfrm>
          <a:off x="457200" y="528638"/>
          <a:ext cx="8347075" cy="5424487"/>
        </p:xfrm>
        <a:graphic>
          <a:graphicData uri="http://schemas.openxmlformats.org/presentationml/2006/ole">
            <mc:AlternateContent xmlns:mc="http://schemas.openxmlformats.org/markup-compatibility/2006">
              <mc:Choice xmlns:v="urn:schemas-microsoft-com:vml" Requires="v">
                <p:oleObj spid="_x0000_s227341" name="Document" r:id="rId3" imgW="8351640" imgH="5437800" progId="Word.Document.8">
                  <p:embed/>
                </p:oleObj>
              </mc:Choice>
              <mc:Fallback>
                <p:oleObj name="Document" r:id="rId3" imgW="8351640" imgH="5437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28638"/>
                        <a:ext cx="8347075" cy="5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354" name="Object 2"/>
          <p:cNvGraphicFramePr>
            <a:graphicFrameLocks noChangeAspect="1"/>
          </p:cNvGraphicFramePr>
          <p:nvPr/>
        </p:nvGraphicFramePr>
        <p:xfrm>
          <a:off x="647700" y="384175"/>
          <a:ext cx="8229600" cy="1389063"/>
        </p:xfrm>
        <a:graphic>
          <a:graphicData uri="http://schemas.openxmlformats.org/presentationml/2006/ole">
            <mc:AlternateContent xmlns:mc="http://schemas.openxmlformats.org/markup-compatibility/2006">
              <mc:Choice xmlns:v="urn:schemas-microsoft-com:vml" Requires="v">
                <p:oleObj spid="_x0000_s228376" name="Document" r:id="rId3" imgW="8235720" imgH="1402200" progId="Word.Document.8">
                  <p:embed/>
                </p:oleObj>
              </mc:Choice>
              <mc:Fallback>
                <p:oleObj name="Document" r:id="rId3" imgW="8235720" imgH="1402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384175"/>
                        <a:ext cx="8229600"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5" name="Object 3"/>
          <p:cNvGraphicFramePr>
            <a:graphicFrameLocks noChangeAspect="1"/>
          </p:cNvGraphicFramePr>
          <p:nvPr/>
        </p:nvGraphicFramePr>
        <p:xfrm>
          <a:off x="-76200" y="1150938"/>
          <a:ext cx="8175625" cy="3043237"/>
        </p:xfrm>
        <a:graphic>
          <a:graphicData uri="http://schemas.openxmlformats.org/presentationml/2006/ole">
            <mc:AlternateContent xmlns:mc="http://schemas.openxmlformats.org/markup-compatibility/2006">
              <mc:Choice xmlns:v="urn:schemas-microsoft-com:vml" Requires="v">
                <p:oleObj spid="_x0000_s228377" name="Έγγραφο" r:id="rId5" imgW="8185457" imgH="3064690" progId="Word.Document.8">
                  <p:embed/>
                </p:oleObj>
              </mc:Choice>
              <mc:Fallback>
                <p:oleObj name="Έγγραφο" r:id="rId5" imgW="8185457" imgH="306469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150938"/>
                        <a:ext cx="8175625" cy="304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378" name="Object 2"/>
          <p:cNvGraphicFramePr>
            <a:graphicFrameLocks noChangeAspect="1"/>
          </p:cNvGraphicFramePr>
          <p:nvPr/>
        </p:nvGraphicFramePr>
        <p:xfrm>
          <a:off x="388938" y="528638"/>
          <a:ext cx="8374062" cy="4868862"/>
        </p:xfrm>
        <a:graphic>
          <a:graphicData uri="http://schemas.openxmlformats.org/presentationml/2006/ole">
            <mc:AlternateContent xmlns:mc="http://schemas.openxmlformats.org/markup-compatibility/2006">
              <mc:Choice xmlns:v="urn:schemas-microsoft-com:vml" Requires="v">
                <p:oleObj spid="_x0000_s229389" name="Document" r:id="rId3" imgW="8388000" imgH="4867560" progId="Word.Document.8">
                  <p:embed/>
                </p:oleObj>
              </mc:Choice>
              <mc:Fallback>
                <p:oleObj name="Document" r:id="rId3" imgW="8388000" imgH="48675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528638"/>
                        <a:ext cx="8374062"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br>
              <a:rPr lang="el-GR" altLang="el-GR" sz="4000" b="1"/>
            </a:br>
            <a:br>
              <a:rPr lang="el-GR" altLang="el-GR" sz="4000" b="1"/>
            </a:br>
            <a:br>
              <a:rPr lang="el-GR" altLang="el-GR" sz="4000" b="1"/>
            </a:br>
            <a:br>
              <a:rPr lang="el-GR" altLang="el-GR" sz="4000" b="1"/>
            </a:br>
            <a:br>
              <a:rPr lang="el-GR" altLang="el-GR" sz="4000" b="1"/>
            </a:br>
            <a:br>
              <a:rPr lang="el-GR" altLang="el-GR" sz="4000" b="1"/>
            </a:br>
            <a:br>
              <a:rPr lang="el-GR" altLang="el-GR" sz="4000" b="1"/>
            </a:br>
            <a:r>
              <a:rPr lang="el-GR" altLang="el-GR" sz="4000" b="1"/>
              <a:t>ΕΥΧΑΡΙΣΤΩ ΠΟΛΥ ΓΙΑ ΤΗΝ ΠΡΟΣΟΧΗ ΣΑΣ</a:t>
            </a:r>
          </a:p>
        </p:txBody>
      </p:sp>
      <p:sp>
        <p:nvSpPr>
          <p:cNvPr id="230403" name="Rectangle 3"/>
          <p:cNvSpPr>
            <a:spLocks noGrp="1" noChangeArrowheads="1"/>
          </p:cNvSpPr>
          <p:nvPr>
            <p:ph type="body" idx="1"/>
          </p:nvPr>
        </p:nvSpPr>
        <p:spPr>
          <a:xfrm>
            <a:off x="468313" y="1628775"/>
            <a:ext cx="8229600" cy="4525963"/>
          </a:xfrm>
        </p:spPr>
        <p:txBody>
          <a:bodyPr/>
          <a:lstStyle/>
          <a:p>
            <a:pPr eaLnBrk="1" hangingPunct="1"/>
            <a:endParaRPr lang="el-GR" alt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0"/>
            <a:ext cx="8229600" cy="692150"/>
          </a:xfrm>
        </p:spPr>
        <p:txBody>
          <a:bodyPr/>
          <a:lstStyle/>
          <a:p>
            <a:pPr eaLnBrk="1" hangingPunct="1">
              <a:lnSpc>
                <a:spcPct val="65000"/>
              </a:lnSpc>
            </a:pPr>
            <a:r>
              <a:rPr lang="el-GR" altLang="el-GR" sz="2400"/>
              <a:t>Βιβλίο που ανέπτυξε μύκητες μετά από επίδραση νερού.</a:t>
            </a:r>
            <a:r>
              <a:rPr lang="el-GR" altLang="el-GR"/>
              <a:t> </a:t>
            </a:r>
          </a:p>
        </p:txBody>
      </p:sp>
      <p:sp>
        <p:nvSpPr>
          <p:cNvPr id="24579" name="Rectangle 5"/>
          <p:cNvSpPr>
            <a:spLocks noGrp="1" noChangeArrowheads="1"/>
          </p:cNvSpPr>
          <p:nvPr>
            <p:ph type="body" sz="half" idx="1"/>
          </p:nvPr>
        </p:nvSpPr>
        <p:spPr/>
        <p:txBody>
          <a:bodyPr/>
          <a:lstStyle/>
          <a:p>
            <a:pPr eaLnBrk="1" hangingPunct="1"/>
            <a:endParaRPr lang="el-GR" altLang="el-GR" sz="2800"/>
          </a:p>
        </p:txBody>
      </p:sp>
      <p:pic>
        <p:nvPicPr>
          <p:cNvPr id="24580" name="Picture 7" descr="Μαρία-4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1260475"/>
            <a:ext cx="7488238" cy="562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052513"/>
          </a:xfrm>
        </p:spPr>
        <p:txBody>
          <a:bodyPr/>
          <a:lstStyle/>
          <a:p>
            <a:pPr eaLnBrk="1" hangingPunct="1"/>
            <a:r>
              <a:rPr lang="el-GR" altLang="el-GR" sz="2400"/>
              <a:t>Πλημμύρα ποταμού </a:t>
            </a:r>
            <a:r>
              <a:rPr lang="en-US" altLang="el-GR" sz="2400"/>
              <a:t>Arno - </a:t>
            </a:r>
            <a:r>
              <a:rPr lang="el-GR" altLang="el-GR" sz="2400"/>
              <a:t>Φλωρεντία. Γκαλερί </a:t>
            </a:r>
            <a:r>
              <a:rPr lang="en-US" altLang="el-GR" sz="2400"/>
              <a:t>Uffizi, Palazzo Vechio</a:t>
            </a:r>
            <a:r>
              <a:rPr lang="el-GR" altLang="el-GR" sz="2400"/>
              <a:t> (1966)</a:t>
            </a:r>
            <a:r>
              <a:rPr lang="en-US" altLang="el-GR" sz="2400"/>
              <a:t>. </a:t>
            </a:r>
            <a:endParaRPr lang="el-GR" altLang="el-GR" sz="2400"/>
          </a:p>
        </p:txBody>
      </p:sp>
      <p:sp>
        <p:nvSpPr>
          <p:cNvPr id="25603" name="Rectangle 3"/>
          <p:cNvSpPr>
            <a:spLocks noGrp="1" noChangeArrowheads="1"/>
          </p:cNvSpPr>
          <p:nvPr>
            <p:ph type="body" sz="half" idx="1"/>
          </p:nvPr>
        </p:nvSpPr>
        <p:spPr/>
        <p:txBody>
          <a:bodyPr/>
          <a:lstStyle/>
          <a:p>
            <a:pPr eaLnBrk="1" hangingPunct="1"/>
            <a:endParaRPr lang="el-GR" altLang="el-GR" sz="2800"/>
          </a:p>
        </p:txBody>
      </p:sp>
      <p:pic>
        <p:nvPicPr>
          <p:cNvPr id="25604" name="Picture 4" descr="imagesCAXJOMX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8775" y="1412875"/>
            <a:ext cx="3741738" cy="547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0"/>
            <a:ext cx="8229600" cy="1052513"/>
          </a:xfrm>
        </p:spPr>
        <p:txBody>
          <a:bodyPr/>
          <a:lstStyle/>
          <a:p>
            <a:pPr eaLnBrk="1" hangingPunct="1"/>
            <a:r>
              <a:rPr lang="el-GR" altLang="el-GR" sz="2400"/>
              <a:t>Πλημμύρα ποταμού </a:t>
            </a:r>
            <a:r>
              <a:rPr lang="en-US" altLang="el-GR" sz="2400"/>
              <a:t>Arno - </a:t>
            </a:r>
            <a:r>
              <a:rPr lang="el-GR" altLang="el-GR" sz="2400"/>
              <a:t>Φλωρεντία. </a:t>
            </a:r>
            <a:r>
              <a:rPr lang="en-US" altLang="el-GR" sz="2400"/>
              <a:t>Piazza della Signoria</a:t>
            </a:r>
            <a:r>
              <a:rPr lang="el-GR" altLang="el-GR" sz="2400"/>
              <a:t> (1966)</a:t>
            </a:r>
            <a:r>
              <a:rPr lang="en-US" altLang="el-GR" sz="2400"/>
              <a:t>.</a:t>
            </a:r>
            <a:endParaRPr lang="el-GR" altLang="el-GR" sz="2400"/>
          </a:p>
        </p:txBody>
      </p:sp>
      <p:sp>
        <p:nvSpPr>
          <p:cNvPr id="26627" name="Rectangle 5"/>
          <p:cNvSpPr>
            <a:spLocks noGrp="1" noChangeArrowheads="1"/>
          </p:cNvSpPr>
          <p:nvPr>
            <p:ph type="body" sz="half" idx="1"/>
          </p:nvPr>
        </p:nvSpPr>
        <p:spPr/>
        <p:txBody>
          <a:bodyPr/>
          <a:lstStyle/>
          <a:p>
            <a:pPr eaLnBrk="1" hangingPunct="1"/>
            <a:endParaRPr lang="el-GR" altLang="el-GR" sz="2800"/>
          </a:p>
        </p:txBody>
      </p:sp>
      <p:pic>
        <p:nvPicPr>
          <p:cNvPr id="26628" name="Picture 7" descr="imagesCA4ZOZY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55988" y="2597150"/>
            <a:ext cx="5688012" cy="426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908050"/>
          </a:xfrm>
        </p:spPr>
        <p:txBody>
          <a:bodyPr/>
          <a:lstStyle/>
          <a:p>
            <a:pPr eaLnBrk="1" hangingPunct="1"/>
            <a:r>
              <a:rPr lang="el-GR" altLang="el-GR" sz="2400"/>
              <a:t>Πλημμύρα ποταμού </a:t>
            </a:r>
            <a:r>
              <a:rPr lang="en-US" altLang="el-GR" sz="2400"/>
              <a:t>Arno </a:t>
            </a:r>
            <a:r>
              <a:rPr lang="el-GR" altLang="el-GR" sz="2400"/>
              <a:t>-</a:t>
            </a:r>
            <a:r>
              <a:rPr lang="en-US" altLang="el-GR" sz="2400"/>
              <a:t> </a:t>
            </a:r>
            <a:r>
              <a:rPr lang="el-GR" altLang="el-GR" sz="2400"/>
              <a:t>Φλωρεντία (1966)</a:t>
            </a:r>
            <a:r>
              <a:rPr lang="en-US" altLang="el-GR" sz="2400"/>
              <a:t>.</a:t>
            </a:r>
            <a:endParaRPr lang="el-GR" altLang="el-GR" sz="2400"/>
          </a:p>
        </p:txBody>
      </p:sp>
      <p:sp>
        <p:nvSpPr>
          <p:cNvPr id="27651" name="Rectangle 3"/>
          <p:cNvSpPr>
            <a:spLocks noGrp="1" noChangeArrowheads="1"/>
          </p:cNvSpPr>
          <p:nvPr>
            <p:ph type="body" sz="half" idx="1"/>
          </p:nvPr>
        </p:nvSpPr>
        <p:spPr/>
        <p:txBody>
          <a:bodyPr/>
          <a:lstStyle/>
          <a:p>
            <a:pPr eaLnBrk="1" hangingPunct="1"/>
            <a:endParaRPr lang="el-GR" altLang="el-GR" sz="2800"/>
          </a:p>
        </p:txBody>
      </p:sp>
      <p:sp>
        <p:nvSpPr>
          <p:cNvPr id="27652" name="Rectangle 4"/>
          <p:cNvSpPr>
            <a:spLocks noGrp="1" noChangeArrowheads="1"/>
          </p:cNvSpPr>
          <p:nvPr>
            <p:ph sz="half" idx="2"/>
          </p:nvPr>
        </p:nvSpPr>
        <p:spPr/>
        <p:txBody>
          <a:bodyPr/>
          <a:lstStyle/>
          <a:p>
            <a:pPr eaLnBrk="1" hangingPunct="1"/>
            <a:endParaRPr lang="el-GR" altLang="el-GR" sz="2800"/>
          </a:p>
        </p:txBody>
      </p:sp>
      <p:pic>
        <p:nvPicPr>
          <p:cNvPr id="27653" name="Picture 5" descr="imagesCAT5K24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557338"/>
            <a:ext cx="4752975"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0"/>
            <a:ext cx="8229600" cy="1052513"/>
          </a:xfrm>
        </p:spPr>
        <p:txBody>
          <a:bodyPr/>
          <a:lstStyle/>
          <a:p>
            <a:pPr eaLnBrk="1" hangingPunct="1"/>
            <a:r>
              <a:rPr lang="el-GR" altLang="el-GR" sz="2400"/>
              <a:t>Πλημμύρα ποταμού </a:t>
            </a:r>
            <a:r>
              <a:rPr lang="en-US" altLang="el-GR" sz="2400"/>
              <a:t>Arno - </a:t>
            </a:r>
            <a:r>
              <a:rPr lang="el-GR" altLang="el-GR" sz="2400"/>
              <a:t>Φλωρεντία. </a:t>
            </a:r>
            <a:r>
              <a:rPr lang="en-US" altLang="el-GR" sz="2400"/>
              <a:t>Ponte Vechio</a:t>
            </a:r>
            <a:r>
              <a:rPr lang="el-GR" altLang="el-GR" sz="2400"/>
              <a:t> (1966)</a:t>
            </a:r>
            <a:r>
              <a:rPr lang="en-US" altLang="el-GR" sz="2400"/>
              <a:t>.</a:t>
            </a:r>
            <a:endParaRPr lang="el-GR" altLang="el-GR" sz="2400"/>
          </a:p>
        </p:txBody>
      </p:sp>
      <p:sp>
        <p:nvSpPr>
          <p:cNvPr id="28675" name="Rectangle 5"/>
          <p:cNvSpPr>
            <a:spLocks noGrp="1" noChangeArrowheads="1"/>
          </p:cNvSpPr>
          <p:nvPr>
            <p:ph type="body" sz="half" idx="1"/>
          </p:nvPr>
        </p:nvSpPr>
        <p:spPr/>
        <p:txBody>
          <a:bodyPr/>
          <a:lstStyle/>
          <a:p>
            <a:pPr eaLnBrk="1" hangingPunct="1"/>
            <a:endParaRPr lang="el-GR" altLang="el-GR" sz="2800"/>
          </a:p>
        </p:txBody>
      </p:sp>
      <p:sp>
        <p:nvSpPr>
          <p:cNvPr id="28676" name="Rectangle 6"/>
          <p:cNvSpPr>
            <a:spLocks noGrp="1" noChangeArrowheads="1"/>
          </p:cNvSpPr>
          <p:nvPr>
            <p:ph sz="half" idx="2"/>
          </p:nvPr>
        </p:nvSpPr>
        <p:spPr/>
        <p:txBody>
          <a:bodyPr/>
          <a:lstStyle/>
          <a:p>
            <a:pPr eaLnBrk="1" hangingPunct="1"/>
            <a:endParaRPr lang="el-GR" altLang="el-GR" sz="2800"/>
          </a:p>
        </p:txBody>
      </p:sp>
      <p:pic>
        <p:nvPicPr>
          <p:cNvPr id="28677" name="Picture 7" descr="imagesCAT3DJ8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343150"/>
            <a:ext cx="42481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620713"/>
          </a:xfrm>
        </p:spPr>
        <p:txBody>
          <a:bodyPr/>
          <a:lstStyle/>
          <a:p>
            <a:pPr eaLnBrk="1" hangingPunct="1"/>
            <a:r>
              <a:rPr lang="el-GR" altLang="el-GR" sz="2000"/>
              <a:t>Πλημμύρα ποταμού </a:t>
            </a:r>
            <a:r>
              <a:rPr lang="en-US" altLang="el-GR" sz="2000"/>
              <a:t>Arno - </a:t>
            </a:r>
            <a:r>
              <a:rPr lang="el-GR" altLang="el-GR" sz="2000"/>
              <a:t>Φλωρεντία</a:t>
            </a:r>
            <a:r>
              <a:rPr lang="en-US" altLang="el-GR" sz="2000"/>
              <a:t> (1966)</a:t>
            </a:r>
            <a:r>
              <a:rPr lang="el-GR" altLang="el-GR" sz="2000"/>
              <a:t>. Γκαλερί </a:t>
            </a:r>
            <a:r>
              <a:rPr lang="en-US" altLang="el-GR" sz="2000"/>
              <a:t>Uffizi</a:t>
            </a:r>
            <a:r>
              <a:rPr lang="el-GR" altLang="el-GR" sz="2000"/>
              <a:t> (1966)</a:t>
            </a:r>
            <a:r>
              <a:rPr lang="en-US" altLang="el-GR" sz="2000"/>
              <a:t>.</a:t>
            </a:r>
            <a:endParaRPr lang="el-GR" altLang="el-GR" sz="2000"/>
          </a:p>
        </p:txBody>
      </p:sp>
      <p:sp>
        <p:nvSpPr>
          <p:cNvPr id="29699" name="Rectangle 3"/>
          <p:cNvSpPr>
            <a:spLocks noGrp="1" noChangeArrowheads="1"/>
          </p:cNvSpPr>
          <p:nvPr>
            <p:ph type="body" sz="half" idx="1"/>
          </p:nvPr>
        </p:nvSpPr>
        <p:spPr/>
        <p:txBody>
          <a:bodyPr/>
          <a:lstStyle/>
          <a:p>
            <a:pPr eaLnBrk="1" hangingPunct="1"/>
            <a:endParaRPr lang="el-GR" altLang="el-GR" sz="2800"/>
          </a:p>
        </p:txBody>
      </p:sp>
      <p:pic>
        <p:nvPicPr>
          <p:cNvPr id="29700" name="Picture 4" descr="imagesCA66Q9L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32138" y="2708275"/>
            <a:ext cx="3455987" cy="257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0"/>
            <a:ext cx="8229600" cy="692150"/>
          </a:xfrm>
        </p:spPr>
        <p:txBody>
          <a:bodyPr/>
          <a:lstStyle/>
          <a:p>
            <a:pPr eaLnBrk="1" hangingPunct="1"/>
            <a:r>
              <a:rPr lang="el-GR" altLang="el-GR" sz="2400"/>
              <a:t>Πλημμύρα ποταμού </a:t>
            </a:r>
            <a:r>
              <a:rPr lang="en-US" altLang="el-GR" sz="2400"/>
              <a:t>Arno - </a:t>
            </a:r>
            <a:r>
              <a:rPr lang="el-GR" altLang="el-GR" sz="2400"/>
              <a:t>Φλωρεντία</a:t>
            </a:r>
            <a:r>
              <a:rPr lang="en-US" altLang="el-GR" sz="2400"/>
              <a:t> (1966)</a:t>
            </a:r>
            <a:r>
              <a:rPr lang="el-GR" altLang="el-GR" sz="2400"/>
              <a:t>. Βιβλιοθήκη.</a:t>
            </a:r>
          </a:p>
        </p:txBody>
      </p:sp>
      <p:sp>
        <p:nvSpPr>
          <p:cNvPr id="30723" name="Rectangle 5"/>
          <p:cNvSpPr>
            <a:spLocks noGrp="1" noChangeArrowheads="1"/>
          </p:cNvSpPr>
          <p:nvPr>
            <p:ph type="body" sz="half" idx="1"/>
          </p:nvPr>
        </p:nvSpPr>
        <p:spPr/>
        <p:txBody>
          <a:bodyPr/>
          <a:lstStyle/>
          <a:p>
            <a:pPr eaLnBrk="1" hangingPunct="1"/>
            <a:endParaRPr lang="el-GR" altLang="el-GR" sz="2800"/>
          </a:p>
        </p:txBody>
      </p:sp>
      <p:pic>
        <p:nvPicPr>
          <p:cNvPr id="30724" name="Picture 7" descr="imagesCA7GEZU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39975" y="1736725"/>
            <a:ext cx="4684713" cy="335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l-GR" altLang="el-GR"/>
          </a:p>
        </p:txBody>
      </p:sp>
      <p:sp>
        <p:nvSpPr>
          <p:cNvPr id="4099" name="Rectangle 3"/>
          <p:cNvSpPr>
            <a:spLocks noGrp="1" noChangeArrowheads="1"/>
          </p:cNvSpPr>
          <p:nvPr>
            <p:ph type="body" idx="1"/>
          </p:nvPr>
        </p:nvSpPr>
        <p:spPr>
          <a:xfrm>
            <a:off x="250825" y="115888"/>
            <a:ext cx="8713788" cy="6553200"/>
          </a:xfrm>
        </p:spPr>
        <p:txBody>
          <a:bodyPr/>
          <a:lstStyle/>
          <a:p>
            <a:pPr algn="just" eaLnBrk="1" hangingPunct="1">
              <a:lnSpc>
                <a:spcPct val="80000"/>
              </a:lnSpc>
            </a:pPr>
            <a:r>
              <a:rPr lang="el-GR" altLang="el-GR" sz="2800"/>
              <a:t>Το τμήμα της πρόληψης αφορά όλες τις ενέργειες που πραγματοποιεί το ίδρυμα προκειμένου να αποφευχθούν τα καταστροφικά αποτελέσματα που μπορεί να επιφέρουν γεγονότα όπως:</a:t>
            </a:r>
          </a:p>
          <a:p>
            <a:pPr algn="just" eaLnBrk="1" hangingPunct="1">
              <a:lnSpc>
                <a:spcPct val="80000"/>
              </a:lnSpc>
            </a:pPr>
            <a:r>
              <a:rPr lang="el-GR" altLang="el-GR" sz="2800"/>
              <a:t>σεισμοί, </a:t>
            </a:r>
          </a:p>
          <a:p>
            <a:pPr algn="just" eaLnBrk="1" hangingPunct="1">
              <a:lnSpc>
                <a:spcPct val="80000"/>
              </a:lnSpc>
            </a:pPr>
            <a:r>
              <a:rPr lang="el-GR" altLang="el-GR" sz="2800"/>
              <a:t>φωτιές, </a:t>
            </a:r>
          </a:p>
          <a:p>
            <a:pPr algn="just" eaLnBrk="1" hangingPunct="1">
              <a:lnSpc>
                <a:spcPct val="80000"/>
              </a:lnSpc>
            </a:pPr>
            <a:r>
              <a:rPr lang="el-GR" altLang="el-GR" sz="2800"/>
              <a:t>πλημμύρες, </a:t>
            </a:r>
          </a:p>
          <a:p>
            <a:pPr algn="just" eaLnBrk="1" hangingPunct="1">
              <a:lnSpc>
                <a:spcPct val="80000"/>
              </a:lnSpc>
            </a:pPr>
            <a:r>
              <a:rPr lang="el-GR" altLang="el-GR" sz="2800"/>
              <a:t>ανθρώπινοι παράγοντες όπως βανδαλισμοί και κλοπές, </a:t>
            </a:r>
          </a:p>
          <a:p>
            <a:pPr algn="just" eaLnBrk="1" hangingPunct="1">
              <a:lnSpc>
                <a:spcPct val="80000"/>
              </a:lnSpc>
            </a:pPr>
            <a:r>
              <a:rPr lang="el-GR" altLang="el-GR" sz="2800"/>
              <a:t>βλάβες από υπηρεσίες κοινής ωφέλειας, </a:t>
            </a:r>
          </a:p>
          <a:p>
            <a:pPr algn="just" eaLnBrk="1" hangingPunct="1">
              <a:lnSpc>
                <a:spcPct val="80000"/>
              </a:lnSpc>
            </a:pPr>
            <a:r>
              <a:rPr lang="el-GR" altLang="el-GR" sz="2800"/>
              <a:t>κοινωνικές αναταραχές, </a:t>
            </a:r>
          </a:p>
          <a:p>
            <a:pPr algn="just" eaLnBrk="1" hangingPunct="1">
              <a:lnSpc>
                <a:spcPct val="80000"/>
              </a:lnSpc>
            </a:pPr>
            <a:r>
              <a:rPr lang="el-GR" altLang="el-GR" sz="2800"/>
              <a:t>τρομοκρατικές ενέργειες</a:t>
            </a:r>
            <a:r>
              <a:rPr lang="en-US" altLang="el-GR" sz="2800"/>
              <a:t>,</a:t>
            </a:r>
            <a:r>
              <a:rPr lang="el-GR" altLang="el-GR" sz="2800"/>
              <a:t> </a:t>
            </a:r>
          </a:p>
          <a:p>
            <a:pPr algn="just" eaLnBrk="1" hangingPunct="1">
              <a:lnSpc>
                <a:spcPct val="80000"/>
              </a:lnSpc>
            </a:pPr>
            <a:r>
              <a:rPr lang="el-GR" altLang="el-GR" sz="2800"/>
              <a:t>ιατρικά επείγοντα,</a:t>
            </a:r>
          </a:p>
          <a:p>
            <a:pPr algn="just" eaLnBrk="1" hangingPunct="1">
              <a:lnSpc>
                <a:spcPct val="80000"/>
              </a:lnSpc>
            </a:pPr>
            <a:r>
              <a:rPr lang="el-GR" altLang="el-GR" sz="2800"/>
              <a:t>πολεμικές συρράξεις.</a:t>
            </a:r>
            <a:r>
              <a:rPr lang="el-GR" altLang="el-GR" sz="240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741363" y="225425"/>
          <a:ext cx="8070850" cy="1255713"/>
        </p:xfrm>
        <a:graphic>
          <a:graphicData uri="http://schemas.openxmlformats.org/presentationml/2006/ole">
            <mc:AlternateContent xmlns:mc="http://schemas.openxmlformats.org/markup-compatibility/2006">
              <mc:Choice xmlns:v="urn:schemas-microsoft-com:vml" Requires="v">
                <p:oleObj spid="_x0000_s31790" name="Document" r:id="rId3" imgW="8074080" imgH="1271160" progId="Word.Document.8">
                  <p:embed/>
                </p:oleObj>
              </mc:Choice>
              <mc:Fallback>
                <p:oleObj name="Document" r:id="rId3" imgW="8074080" imgH="12711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225425"/>
                        <a:ext cx="807085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682625" y="685800"/>
          <a:ext cx="8262938" cy="1851025"/>
        </p:xfrm>
        <a:graphic>
          <a:graphicData uri="http://schemas.openxmlformats.org/presentationml/2006/ole">
            <mc:AlternateContent xmlns:mc="http://schemas.openxmlformats.org/markup-compatibility/2006">
              <mc:Choice xmlns:v="urn:schemas-microsoft-com:vml" Requires="v">
                <p:oleObj spid="_x0000_s31791" name="Document" r:id="rId5" imgW="8269200" imgH="1853280" progId="Word.Document.8">
                  <p:embed/>
                </p:oleObj>
              </mc:Choice>
              <mc:Fallback>
                <p:oleObj name="Document" r:id="rId5" imgW="8269200" imgH="185328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685800"/>
                        <a:ext cx="8262938"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684213" y="1989138"/>
          <a:ext cx="8026400" cy="1508125"/>
        </p:xfrm>
        <a:graphic>
          <a:graphicData uri="http://schemas.openxmlformats.org/presentationml/2006/ole">
            <mc:AlternateContent xmlns:mc="http://schemas.openxmlformats.org/markup-compatibility/2006">
              <mc:Choice xmlns:v="urn:schemas-microsoft-com:vml" Requires="v">
                <p:oleObj spid="_x0000_s31792" name="Document" r:id="rId7" imgW="8025480" imgH="1508760" progId="Word.Document.8">
                  <p:embed/>
                </p:oleObj>
              </mc:Choice>
              <mc:Fallback>
                <p:oleObj name="Document" r:id="rId7" imgW="8025480" imgH="150876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1989138"/>
                        <a:ext cx="80264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700088" y="3584575"/>
          <a:ext cx="8132762" cy="2341563"/>
        </p:xfrm>
        <a:graphic>
          <a:graphicData uri="http://schemas.openxmlformats.org/presentationml/2006/ole">
            <mc:AlternateContent xmlns:mc="http://schemas.openxmlformats.org/markup-compatibility/2006">
              <mc:Choice xmlns:v="urn:schemas-microsoft-com:vml" Requires="v">
                <p:oleObj spid="_x0000_s31793" name="Document" r:id="rId9" imgW="8171640" imgH="2352960" progId="Word.Document.8">
                  <p:embed/>
                </p:oleObj>
              </mc:Choice>
              <mc:Fallback>
                <p:oleObj name="Document" r:id="rId9" imgW="8171640" imgH="2352960"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088" y="3584575"/>
                        <a:ext cx="8132762"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l-GR" altLang="el-GR"/>
          </a:p>
        </p:txBody>
      </p:sp>
      <p:sp>
        <p:nvSpPr>
          <p:cNvPr id="32771" name="Rectangle 3"/>
          <p:cNvSpPr>
            <a:spLocks noGrp="1" noChangeArrowheads="1"/>
          </p:cNvSpPr>
          <p:nvPr>
            <p:ph type="body" sz="half" idx="1"/>
          </p:nvPr>
        </p:nvSpPr>
        <p:spPr>
          <a:xfrm>
            <a:off x="0" y="0"/>
            <a:ext cx="9144000" cy="1125538"/>
          </a:xfrm>
        </p:spPr>
        <p:txBody>
          <a:bodyPr/>
          <a:lstStyle/>
          <a:p>
            <a:pPr marL="0" indent="0" eaLnBrk="1" hangingPunct="1">
              <a:buFontTx/>
              <a:buNone/>
            </a:pPr>
            <a:r>
              <a:rPr lang="el-GR" altLang="el-GR" sz="2400"/>
              <a:t>Διάγραμμα με τις ισόθερμες καμπύλες των "Art - Sorb" silica gel, Kaken Gel (Nikka Pellets), Μοντμοριλονίτη και standard silica gel.</a:t>
            </a:r>
            <a:endParaRPr lang="en-US" altLang="el-GR" sz="2400"/>
          </a:p>
        </p:txBody>
      </p:sp>
      <p:pic>
        <p:nvPicPr>
          <p:cNvPr id="32772" name="Picture 4" descr="8"/>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0" y="1855788"/>
            <a:ext cx="9144000" cy="5029200"/>
          </a:xfr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altLang="el-GR" sz="4000"/>
              <a:t>Silica gel.</a:t>
            </a:r>
            <a:br>
              <a:rPr lang="el-GR" altLang="el-GR" sz="4000"/>
            </a:br>
            <a:endParaRPr lang="el-GR" altLang="el-GR" sz="4000"/>
          </a:p>
        </p:txBody>
      </p:sp>
      <p:sp>
        <p:nvSpPr>
          <p:cNvPr id="33795" name="Rectangle 3"/>
          <p:cNvSpPr>
            <a:spLocks noGrp="1" noChangeArrowheads="1"/>
          </p:cNvSpPr>
          <p:nvPr>
            <p:ph type="body" idx="4294967295"/>
          </p:nvPr>
        </p:nvSpPr>
        <p:spPr>
          <a:xfrm>
            <a:off x="457200" y="1600200"/>
            <a:ext cx="2098675" cy="4525963"/>
          </a:xfrm>
        </p:spPr>
        <p:txBody>
          <a:bodyPr/>
          <a:lstStyle/>
          <a:p>
            <a:pPr eaLnBrk="1" hangingPunct="1">
              <a:buFontTx/>
              <a:buNone/>
            </a:pPr>
            <a:endParaRPr lang="el-GR" altLang="el-GR"/>
          </a:p>
        </p:txBody>
      </p:sp>
      <p:pic>
        <p:nvPicPr>
          <p:cNvPr id="33796" name="Picture 4" descr="rhapid_gel_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endParaRPr lang="el-GR" altLang="el-GR" sz="4000"/>
          </a:p>
        </p:txBody>
      </p:sp>
      <p:sp>
        <p:nvSpPr>
          <p:cNvPr id="34819" name="Rectangle 3"/>
          <p:cNvSpPr>
            <a:spLocks noGrp="1" noChangeArrowheads="1"/>
          </p:cNvSpPr>
          <p:nvPr>
            <p:ph type="body" idx="4294967295"/>
          </p:nvPr>
        </p:nvSpPr>
        <p:spPr>
          <a:xfrm>
            <a:off x="0" y="1600200"/>
            <a:ext cx="2555875" cy="4525963"/>
          </a:xfrm>
        </p:spPr>
        <p:txBody>
          <a:bodyPr/>
          <a:lstStyle/>
          <a:p>
            <a:pPr eaLnBrk="1" hangingPunct="1">
              <a:buFontTx/>
              <a:buNone/>
            </a:pPr>
            <a:r>
              <a:rPr lang="en-US" altLang="el-GR"/>
              <a:t>Silica gel.</a:t>
            </a:r>
            <a:br>
              <a:rPr lang="el-GR" altLang="el-GR"/>
            </a:br>
            <a:endParaRPr lang="el-GR" altLang="el-GR"/>
          </a:p>
        </p:txBody>
      </p:sp>
      <p:pic>
        <p:nvPicPr>
          <p:cNvPr id="34820" name="Picture 4" descr="77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463"/>
            <a:ext cx="6840538"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endParaRPr lang="el-GR" altLang="el-GR" sz="4000"/>
          </a:p>
        </p:txBody>
      </p:sp>
      <p:sp>
        <p:nvSpPr>
          <p:cNvPr id="35843" name="Rectangle 3"/>
          <p:cNvSpPr>
            <a:spLocks noGrp="1" noChangeArrowheads="1"/>
          </p:cNvSpPr>
          <p:nvPr>
            <p:ph type="body" idx="4294967295"/>
          </p:nvPr>
        </p:nvSpPr>
        <p:spPr>
          <a:xfrm>
            <a:off x="457200" y="1600200"/>
            <a:ext cx="2098675" cy="4525963"/>
          </a:xfrm>
        </p:spPr>
        <p:txBody>
          <a:bodyPr/>
          <a:lstStyle/>
          <a:p>
            <a:pPr eaLnBrk="1" hangingPunct="1">
              <a:buFontTx/>
              <a:buNone/>
            </a:pPr>
            <a:r>
              <a:rPr lang="en-US" altLang="el-GR"/>
              <a:t>Silica gel.</a:t>
            </a:r>
            <a:br>
              <a:rPr lang="el-GR" altLang="el-GR"/>
            </a:br>
            <a:endParaRPr lang="el-GR" altLang="el-GR"/>
          </a:p>
        </p:txBody>
      </p:sp>
      <p:pic>
        <p:nvPicPr>
          <p:cNvPr id="35844" name="Picture 4" descr="Blue-Silica-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238" y="0"/>
            <a:ext cx="6608762"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l-GR" altLang="el-GR"/>
          </a:p>
        </p:txBody>
      </p:sp>
      <p:sp>
        <p:nvSpPr>
          <p:cNvPr id="36867" name="Rectangle 3"/>
          <p:cNvSpPr>
            <a:spLocks noGrp="1" noChangeArrowheads="1"/>
          </p:cNvSpPr>
          <p:nvPr>
            <p:ph type="body" idx="1"/>
          </p:nvPr>
        </p:nvSpPr>
        <p:spPr>
          <a:xfrm>
            <a:off x="0" y="1125538"/>
            <a:ext cx="9144000" cy="5000625"/>
          </a:xfrm>
        </p:spPr>
        <p:txBody>
          <a:bodyPr/>
          <a:lstStyle/>
          <a:p>
            <a:pPr marL="0" indent="0" algn="ctr" eaLnBrk="1" hangingPunct="1">
              <a:buFontTx/>
              <a:buNone/>
            </a:pPr>
            <a:r>
              <a:rPr lang="el-GR" altLang="el-GR" b="1"/>
              <a:t>ΔΙΑΤΗΡΗΣΗ ΤΗΣ ΥΓΡΑΣΙΑΣ ΜΕ ΤΗ ΧΡΗΣΗ ΚΟΡΕΣΜΕΝΩΝ ΔΙΑΛΥΜΑΤΩΝ ΔΙΑΛΥΤΩΝ ΑΛΑΤΩΝ</a:t>
            </a:r>
          </a:p>
          <a:p>
            <a:pPr marL="0" indent="0" algn="ctr" eaLnBrk="1" hangingPunct="1">
              <a:buFontTx/>
              <a:buNone/>
            </a:pPr>
            <a:endParaRPr lang="en-US" altLang="el-G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l-GR" altLang="el-GR"/>
          </a:p>
        </p:txBody>
      </p:sp>
      <p:sp>
        <p:nvSpPr>
          <p:cNvPr id="37891" name="Rectangle 3"/>
          <p:cNvSpPr>
            <a:spLocks noGrp="1" noChangeArrowheads="1"/>
          </p:cNvSpPr>
          <p:nvPr>
            <p:ph type="body" sz="half" idx="1"/>
          </p:nvPr>
        </p:nvSpPr>
        <p:spPr>
          <a:xfrm>
            <a:off x="-36513" y="1981200"/>
            <a:ext cx="1728788" cy="2024063"/>
          </a:xfrm>
        </p:spPr>
        <p:txBody>
          <a:bodyPr/>
          <a:lstStyle/>
          <a:p>
            <a:pPr marL="0" indent="0" eaLnBrk="1" hangingPunct="1">
              <a:lnSpc>
                <a:spcPct val="80000"/>
              </a:lnSpc>
              <a:buFontTx/>
              <a:buNone/>
            </a:pPr>
            <a:r>
              <a:rPr lang="el-GR" altLang="el-GR" sz="1600"/>
              <a:t>Διάγραμμα όπου παρουσιάζεται η διατήρηση της σχετικής υγρασίας, σχετικά με κορεσμένα διαλύματα αλάτων.</a:t>
            </a:r>
            <a:endParaRPr lang="en-US" altLang="el-GR" sz="1600"/>
          </a:p>
        </p:txBody>
      </p:sp>
      <p:pic>
        <p:nvPicPr>
          <p:cNvPr id="37892" name="Picture 4" descr="9"/>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1619250" y="623888"/>
            <a:ext cx="7524750" cy="6256337"/>
          </a:xfr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404813" y="258763"/>
          <a:ext cx="8553450" cy="2265362"/>
        </p:xfrm>
        <a:graphic>
          <a:graphicData uri="http://schemas.openxmlformats.org/presentationml/2006/ole">
            <mc:AlternateContent xmlns:mc="http://schemas.openxmlformats.org/markup-compatibility/2006">
              <mc:Choice xmlns:v="urn:schemas-microsoft-com:vml" Requires="v">
                <p:oleObj spid="_x0000_s38991" name="Έγγραφο" r:id="rId3" imgW="8636350" imgH="2279460" progId="Word.Document.8">
                  <p:embed/>
                </p:oleObj>
              </mc:Choice>
              <mc:Fallback>
                <p:oleObj name="Έγγραφο" r:id="rId3" imgW="8636350" imgH="22794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258763"/>
                        <a:ext cx="8553450"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468313" y="2349500"/>
          <a:ext cx="7934325" cy="900113"/>
        </p:xfrm>
        <a:graphic>
          <a:graphicData uri="http://schemas.openxmlformats.org/presentationml/2006/ole">
            <mc:AlternateContent xmlns:mc="http://schemas.openxmlformats.org/markup-compatibility/2006">
              <mc:Choice xmlns:v="urn:schemas-microsoft-com:vml" Requires="v">
                <p:oleObj spid="_x0000_s38992" name="Έγγραφο" r:id="rId5" imgW="8035849" imgH="914016" progId="Word.Document.8">
                  <p:embed/>
                </p:oleObj>
              </mc:Choice>
              <mc:Fallback>
                <p:oleObj name="Έγγραφο" r:id="rId5" imgW="8035849" imgH="914016"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49500"/>
                        <a:ext cx="793432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468313" y="2708275"/>
          <a:ext cx="7681912" cy="436563"/>
        </p:xfrm>
        <a:graphic>
          <a:graphicData uri="http://schemas.openxmlformats.org/presentationml/2006/ole">
            <mc:AlternateContent xmlns:mc="http://schemas.openxmlformats.org/markup-compatibility/2006">
              <mc:Choice xmlns:v="urn:schemas-microsoft-com:vml" Requires="v">
                <p:oleObj spid="_x0000_s38993" name="Έγγραφο" r:id="rId7" imgW="7773571" imgH="449425" progId="Word.Document.8">
                  <p:embed/>
                </p:oleObj>
              </mc:Choice>
              <mc:Fallback>
                <p:oleObj name="Έγγραφο" r:id="rId7" imgW="7773571" imgH="449425"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2708275"/>
                        <a:ext cx="7681912"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463550" y="3122613"/>
          <a:ext cx="7526338" cy="788987"/>
        </p:xfrm>
        <a:graphic>
          <a:graphicData uri="http://schemas.openxmlformats.org/presentationml/2006/ole">
            <mc:AlternateContent xmlns:mc="http://schemas.openxmlformats.org/markup-compatibility/2006">
              <mc:Choice xmlns:v="urn:schemas-microsoft-com:vml" Requires="v">
                <p:oleObj spid="_x0000_s38994" name="Έγγραφο" r:id="rId9" imgW="7627267" imgH="810338" progId="Word.Document.8">
                  <p:embed/>
                </p:oleObj>
              </mc:Choice>
              <mc:Fallback>
                <p:oleObj name="Έγγραφο" r:id="rId9" imgW="7627267" imgH="810338"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 y="3122613"/>
                        <a:ext cx="752633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457200" y="3505200"/>
          <a:ext cx="7726363" cy="873125"/>
        </p:xfrm>
        <a:graphic>
          <a:graphicData uri="http://schemas.openxmlformats.org/presentationml/2006/ole">
            <mc:AlternateContent xmlns:mc="http://schemas.openxmlformats.org/markup-compatibility/2006">
              <mc:Choice xmlns:v="urn:schemas-microsoft-com:vml" Requires="v">
                <p:oleObj spid="_x0000_s38995" name="Έγγραφο" r:id="rId11" imgW="7776814" imgH="883677" progId="Word.Document.8">
                  <p:embed/>
                </p:oleObj>
              </mc:Choice>
              <mc:Fallback>
                <p:oleObj name="Έγγραφο" r:id="rId11" imgW="7776814" imgH="883677"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3505200"/>
                        <a:ext cx="7726363"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9" name="Object 7"/>
          <p:cNvGraphicFramePr>
            <a:graphicFrameLocks noChangeAspect="1"/>
          </p:cNvGraphicFramePr>
          <p:nvPr/>
        </p:nvGraphicFramePr>
        <p:xfrm>
          <a:off x="463550" y="3883025"/>
          <a:ext cx="7681913" cy="1054100"/>
        </p:xfrm>
        <a:graphic>
          <a:graphicData uri="http://schemas.openxmlformats.org/presentationml/2006/ole">
            <mc:AlternateContent xmlns:mc="http://schemas.openxmlformats.org/markup-compatibility/2006">
              <mc:Choice xmlns:v="urn:schemas-microsoft-com:vml" Requires="v">
                <p:oleObj spid="_x0000_s38996" name="Έγγραφο" r:id="rId13" imgW="7779697" imgH="1079488" progId="Word.Document.8">
                  <p:embed/>
                </p:oleObj>
              </mc:Choice>
              <mc:Fallback>
                <p:oleObj name="Έγγραφο" r:id="rId13" imgW="7779697" imgH="1079488" progId="Word.Document.8">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3883025"/>
                        <a:ext cx="768191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0" name="Object 8"/>
          <p:cNvGraphicFramePr>
            <a:graphicFrameLocks noChangeAspect="1"/>
          </p:cNvGraphicFramePr>
          <p:nvPr/>
        </p:nvGraphicFramePr>
        <p:xfrm>
          <a:off x="457200" y="4322763"/>
          <a:ext cx="7421563" cy="1468437"/>
        </p:xfrm>
        <a:graphic>
          <a:graphicData uri="http://schemas.openxmlformats.org/presentationml/2006/ole">
            <mc:AlternateContent xmlns:mc="http://schemas.openxmlformats.org/markup-compatibility/2006">
              <mc:Choice xmlns:v="urn:schemas-microsoft-com:vml" Requires="v">
                <p:oleObj spid="_x0000_s38997" name="Έγγραφο" r:id="rId15" imgW="7444207" imgH="1492424" progId="Word.Document.8">
                  <p:embed/>
                </p:oleObj>
              </mc:Choice>
              <mc:Fallback>
                <p:oleObj name="Έγγραφο" r:id="rId15" imgW="7444207" imgH="1492424"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4322763"/>
                        <a:ext cx="7421563"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l-GR" altLang="el-GR"/>
          </a:p>
        </p:txBody>
      </p:sp>
      <p:sp>
        <p:nvSpPr>
          <p:cNvPr id="39939" name="Rectangle 3"/>
          <p:cNvSpPr>
            <a:spLocks noGrp="1" noChangeArrowheads="1"/>
          </p:cNvSpPr>
          <p:nvPr>
            <p:ph type="body" sz="half" idx="1"/>
          </p:nvPr>
        </p:nvSpPr>
        <p:spPr>
          <a:xfrm>
            <a:off x="0" y="0"/>
            <a:ext cx="9144000" cy="549275"/>
          </a:xfrm>
        </p:spPr>
        <p:txBody>
          <a:bodyPr/>
          <a:lstStyle/>
          <a:p>
            <a:pPr indent="19050" eaLnBrk="1" hangingPunct="1">
              <a:buFontTx/>
              <a:buNone/>
            </a:pPr>
            <a:r>
              <a:rPr lang="en-US" altLang="el-GR" sz="2800"/>
              <a:t>Διάγραμμα ροής κλιματιστικού συστήματος.</a:t>
            </a:r>
          </a:p>
        </p:txBody>
      </p:sp>
      <p:pic>
        <p:nvPicPr>
          <p:cNvPr id="39940" name="Picture 4" descr="10"/>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0" y="1123950"/>
            <a:ext cx="9144000" cy="5761038"/>
          </a:xfr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981075"/>
          </a:xfrm>
        </p:spPr>
        <p:txBody>
          <a:bodyPr/>
          <a:lstStyle/>
          <a:p>
            <a:pPr eaLnBrk="1" hangingPunct="1"/>
            <a:r>
              <a:rPr lang="el-GR" altLang="el-GR" sz="2400"/>
              <a:t>Θερμόμετρο παλαιού τύπου.</a:t>
            </a:r>
            <a:br>
              <a:rPr lang="el-GR" altLang="el-GR" sz="2400"/>
            </a:br>
            <a:endParaRPr lang="el-GR" altLang="el-GR" sz="2400"/>
          </a:p>
        </p:txBody>
      </p:sp>
      <p:sp>
        <p:nvSpPr>
          <p:cNvPr id="40963" name="Rectangle 3"/>
          <p:cNvSpPr>
            <a:spLocks noGrp="1" noChangeArrowheads="1"/>
          </p:cNvSpPr>
          <p:nvPr>
            <p:ph type="body" idx="4294967295"/>
          </p:nvPr>
        </p:nvSpPr>
        <p:spPr/>
        <p:txBody>
          <a:bodyPr/>
          <a:lstStyle/>
          <a:p>
            <a:pPr eaLnBrk="1" hangingPunct="1"/>
            <a:endParaRPr lang="el-GR" altLang="el-GR"/>
          </a:p>
        </p:txBody>
      </p:sp>
      <p:pic>
        <p:nvPicPr>
          <p:cNvPr id="40964"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987425"/>
            <a:ext cx="7812088"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438400"/>
            <a:ext cx="7772400" cy="1143000"/>
          </a:xfrm>
        </p:spPr>
        <p:txBody>
          <a:bodyPr/>
          <a:lstStyle/>
          <a:p>
            <a:pPr eaLnBrk="1" hangingPunct="1"/>
            <a:r>
              <a:rPr lang="el-GR" altLang="el-GR"/>
              <a:t>ΥΓΡΑΣΙΑ</a:t>
            </a:r>
            <a:endParaRPr lang="en-US" altLang="el-G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endParaRPr lang="el-GR" altLang="el-GR"/>
          </a:p>
        </p:txBody>
      </p:sp>
      <p:sp>
        <p:nvSpPr>
          <p:cNvPr id="41987" name="Rectangle 3"/>
          <p:cNvSpPr>
            <a:spLocks noGrp="1" noChangeArrowheads="1"/>
          </p:cNvSpPr>
          <p:nvPr>
            <p:ph type="body" idx="4294967295"/>
          </p:nvPr>
        </p:nvSpPr>
        <p:spPr>
          <a:xfrm>
            <a:off x="0" y="0"/>
            <a:ext cx="2195513" cy="6858000"/>
          </a:xfrm>
        </p:spPr>
        <p:txBody>
          <a:bodyPr/>
          <a:lstStyle/>
          <a:p>
            <a:pPr marL="0" indent="0" eaLnBrk="1" hangingPunct="1">
              <a:buFontTx/>
              <a:buNone/>
            </a:pPr>
            <a:r>
              <a:rPr lang="el-GR" altLang="el-GR" sz="2400"/>
              <a:t>Θερμόμετρο παλαιού τύπου.</a:t>
            </a:r>
            <a:endParaRPr lang="en-US" altLang="el-GR" sz="2400"/>
          </a:p>
        </p:txBody>
      </p:sp>
      <p:pic>
        <p:nvPicPr>
          <p:cNvPr id="41988" name="Picture 4" descr="4250655038_ff3d0e9dc9_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463"/>
            <a:ext cx="6875462"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endParaRPr lang="el-GR" altLang="el-GR"/>
          </a:p>
        </p:txBody>
      </p:sp>
      <p:sp>
        <p:nvSpPr>
          <p:cNvPr id="43011" name="Rectangle 3"/>
          <p:cNvSpPr>
            <a:spLocks noGrp="1" noChangeArrowheads="1"/>
          </p:cNvSpPr>
          <p:nvPr>
            <p:ph type="body" idx="4294967295"/>
          </p:nvPr>
        </p:nvSpPr>
        <p:spPr>
          <a:xfrm>
            <a:off x="395288" y="1628775"/>
            <a:ext cx="2819400" cy="4525963"/>
          </a:xfrm>
        </p:spPr>
        <p:txBody>
          <a:bodyPr/>
          <a:lstStyle/>
          <a:p>
            <a:pPr marL="0" indent="0" eaLnBrk="1" hangingPunct="1">
              <a:buFontTx/>
              <a:buNone/>
            </a:pPr>
            <a:r>
              <a:rPr lang="el-GR" altLang="el-GR"/>
              <a:t>Ηλεκτρονικό θερμόμετρο.</a:t>
            </a:r>
            <a:endParaRPr lang="en-US" altLang="el-GR"/>
          </a:p>
          <a:p>
            <a:pPr marL="0" indent="0" eaLnBrk="1" hangingPunct="1">
              <a:buFontTx/>
              <a:buNone/>
            </a:pPr>
            <a:endParaRPr lang="el-GR" altLang="el-GR"/>
          </a:p>
        </p:txBody>
      </p:sp>
      <p:pic>
        <p:nvPicPr>
          <p:cNvPr id="43012" name="Picture 4" descr="thermomet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0" y="0"/>
            <a:ext cx="587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0"/>
            <a:ext cx="8229600" cy="836613"/>
          </a:xfrm>
        </p:spPr>
        <p:txBody>
          <a:bodyPr/>
          <a:lstStyle/>
          <a:p>
            <a:pPr eaLnBrk="1" hangingPunct="1"/>
            <a:br>
              <a:rPr lang="en-US" altLang="el-GR" sz="2800"/>
            </a:br>
            <a:r>
              <a:rPr lang="el-GR" altLang="el-GR" sz="2800"/>
              <a:t>Ηλεκτρονικό θερμόμετρο.</a:t>
            </a:r>
            <a:br>
              <a:rPr lang="en-US" altLang="el-GR" sz="2800"/>
            </a:br>
            <a:endParaRPr lang="el-GR" altLang="el-GR" sz="2800"/>
          </a:p>
        </p:txBody>
      </p:sp>
      <p:sp>
        <p:nvSpPr>
          <p:cNvPr id="44035" name="Rectangle 3"/>
          <p:cNvSpPr>
            <a:spLocks noGrp="1" noChangeArrowheads="1"/>
          </p:cNvSpPr>
          <p:nvPr>
            <p:ph type="body" idx="4294967295"/>
          </p:nvPr>
        </p:nvSpPr>
        <p:spPr/>
        <p:txBody>
          <a:bodyPr/>
          <a:lstStyle/>
          <a:p>
            <a:pPr eaLnBrk="1" hangingPunct="1"/>
            <a:endParaRPr lang="el-GR" altLang="el-GR"/>
          </a:p>
        </p:txBody>
      </p:sp>
      <p:pic>
        <p:nvPicPr>
          <p:cNvPr id="44036" name="Picture 4" descr="1605_146JMVD9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868363"/>
            <a:ext cx="6591300"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endParaRPr lang="el-GR" altLang="el-GR"/>
          </a:p>
        </p:txBody>
      </p:sp>
      <p:sp>
        <p:nvSpPr>
          <p:cNvPr id="45059" name="Rectangle 3"/>
          <p:cNvSpPr>
            <a:spLocks noGrp="1" noChangeArrowheads="1"/>
          </p:cNvSpPr>
          <p:nvPr>
            <p:ph type="body" idx="4294967295"/>
          </p:nvPr>
        </p:nvSpPr>
        <p:spPr>
          <a:xfrm>
            <a:off x="0" y="0"/>
            <a:ext cx="3276600" cy="6126163"/>
          </a:xfrm>
        </p:spPr>
        <p:txBody>
          <a:bodyPr/>
          <a:lstStyle/>
          <a:p>
            <a:pPr marL="0" indent="0" eaLnBrk="1" hangingPunct="1">
              <a:buFontTx/>
              <a:buNone/>
            </a:pPr>
            <a:r>
              <a:rPr lang="el-GR" altLang="el-GR" sz="2800"/>
              <a:t>Θερμοϋδρογράφος παλαιού τύπου.</a:t>
            </a:r>
            <a:endParaRPr lang="en-US" altLang="el-GR" sz="2800"/>
          </a:p>
        </p:txBody>
      </p:sp>
      <p:pic>
        <p:nvPicPr>
          <p:cNvPr id="45060" name="Picture 4" descr="therm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08075"/>
            <a:ext cx="6084887"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endParaRPr lang="el-GR" altLang="el-GR"/>
          </a:p>
        </p:txBody>
      </p:sp>
      <p:sp>
        <p:nvSpPr>
          <p:cNvPr id="46083" name="Rectangle 3"/>
          <p:cNvSpPr>
            <a:spLocks noGrp="1" noChangeArrowheads="1"/>
          </p:cNvSpPr>
          <p:nvPr>
            <p:ph type="body" idx="4294967295"/>
          </p:nvPr>
        </p:nvSpPr>
        <p:spPr>
          <a:xfrm>
            <a:off x="0" y="1628775"/>
            <a:ext cx="2268538" cy="4525963"/>
          </a:xfrm>
        </p:spPr>
        <p:txBody>
          <a:bodyPr/>
          <a:lstStyle/>
          <a:p>
            <a:pPr marL="0" indent="0" eaLnBrk="1" hangingPunct="1">
              <a:buFontTx/>
              <a:buNone/>
            </a:pPr>
            <a:r>
              <a:rPr lang="en-US" altLang="el-GR"/>
              <a:t>Data logger.</a:t>
            </a:r>
            <a:endParaRPr lang="el-GR" altLang="el-GR"/>
          </a:p>
        </p:txBody>
      </p:sp>
      <p:pic>
        <p:nvPicPr>
          <p:cNvPr id="46084" name="Picture 4" descr="3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463"/>
            <a:ext cx="6875462"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endParaRPr lang="el-GR" altLang="el-GR"/>
          </a:p>
        </p:txBody>
      </p:sp>
      <p:sp>
        <p:nvSpPr>
          <p:cNvPr id="47107" name="Rectangle 3"/>
          <p:cNvSpPr>
            <a:spLocks noGrp="1" noChangeArrowheads="1"/>
          </p:cNvSpPr>
          <p:nvPr>
            <p:ph type="body" idx="4294967295"/>
          </p:nvPr>
        </p:nvSpPr>
        <p:spPr>
          <a:xfrm>
            <a:off x="0" y="1600200"/>
            <a:ext cx="2268538" cy="4525963"/>
          </a:xfrm>
        </p:spPr>
        <p:txBody>
          <a:bodyPr/>
          <a:lstStyle/>
          <a:p>
            <a:pPr marL="0" indent="0" eaLnBrk="1" hangingPunct="1">
              <a:buFontTx/>
              <a:buNone/>
            </a:pPr>
            <a:r>
              <a:rPr lang="en-US" altLang="el-GR"/>
              <a:t>Data logger.</a:t>
            </a:r>
            <a:endParaRPr lang="el-GR" altLang="el-GR"/>
          </a:p>
        </p:txBody>
      </p:sp>
      <p:pic>
        <p:nvPicPr>
          <p:cNvPr id="47108" name="Picture 4" descr="MO-ExT-4227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463"/>
            <a:ext cx="6875462"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endParaRPr lang="el-GR" altLang="el-GR"/>
          </a:p>
        </p:txBody>
      </p:sp>
      <p:sp>
        <p:nvSpPr>
          <p:cNvPr id="48131" name="Rectangle 3"/>
          <p:cNvSpPr>
            <a:spLocks noGrp="1" noChangeArrowheads="1"/>
          </p:cNvSpPr>
          <p:nvPr>
            <p:ph type="body" idx="4294967295"/>
          </p:nvPr>
        </p:nvSpPr>
        <p:spPr>
          <a:xfrm>
            <a:off x="0" y="1600200"/>
            <a:ext cx="2268538" cy="4525963"/>
          </a:xfrm>
        </p:spPr>
        <p:txBody>
          <a:bodyPr/>
          <a:lstStyle/>
          <a:p>
            <a:pPr marL="0" indent="0" eaLnBrk="1" hangingPunct="1">
              <a:buFontTx/>
              <a:buNone/>
            </a:pPr>
            <a:r>
              <a:rPr lang="en-US" altLang="el-GR"/>
              <a:t>Data logger.</a:t>
            </a:r>
            <a:endParaRPr lang="el-GR" altLang="el-GR"/>
          </a:p>
        </p:txBody>
      </p:sp>
      <p:pic>
        <p:nvPicPr>
          <p:cNvPr id="48132" name="Picture 4" descr="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463"/>
            <a:ext cx="6875462"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57200" y="0"/>
            <a:ext cx="8229600" cy="1052513"/>
          </a:xfrm>
        </p:spPr>
        <p:txBody>
          <a:bodyPr/>
          <a:lstStyle/>
          <a:p>
            <a:pPr eaLnBrk="1" hangingPunct="1"/>
            <a:r>
              <a:rPr lang="el-GR" altLang="el-GR" sz="2800"/>
              <a:t>Σύστημα ρύθμισης υγρασίας - θερμοκρασίας.</a:t>
            </a:r>
            <a:br>
              <a:rPr lang="en-US" altLang="el-GR" sz="2800"/>
            </a:br>
            <a:endParaRPr lang="el-GR" altLang="el-GR" sz="2800"/>
          </a:p>
        </p:txBody>
      </p:sp>
      <p:sp>
        <p:nvSpPr>
          <p:cNvPr id="49155" name="Rectangle 3"/>
          <p:cNvSpPr>
            <a:spLocks noGrp="1" noChangeArrowheads="1"/>
          </p:cNvSpPr>
          <p:nvPr>
            <p:ph type="body" idx="4294967295"/>
          </p:nvPr>
        </p:nvSpPr>
        <p:spPr>
          <a:xfrm>
            <a:off x="457200" y="1600200"/>
            <a:ext cx="2962275" cy="4525963"/>
          </a:xfrm>
        </p:spPr>
        <p:txBody>
          <a:bodyPr/>
          <a:lstStyle/>
          <a:p>
            <a:pPr marL="0" indent="0" eaLnBrk="1" hangingPunct="1">
              <a:buFontTx/>
              <a:buNone/>
            </a:pPr>
            <a:endParaRPr lang="el-GR" altLang="el-GR"/>
          </a:p>
        </p:txBody>
      </p:sp>
      <p:pic>
        <p:nvPicPr>
          <p:cNvPr id="49156" name="Picture 4" descr="single-cogen-pic1-300x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196975"/>
            <a:ext cx="7596187"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l-GR" altLang="el-GR" sz="2800"/>
              <a:t>Σύστημα ρύθμισης υγρασίας - θερμοκρασίας.</a:t>
            </a:r>
            <a:br>
              <a:rPr lang="el-GR" altLang="el-GR" sz="2800"/>
            </a:br>
            <a:endParaRPr lang="el-GR" altLang="el-GR" sz="2800"/>
          </a:p>
        </p:txBody>
      </p:sp>
      <p:sp>
        <p:nvSpPr>
          <p:cNvPr id="50179" name="Rectangle 3"/>
          <p:cNvSpPr>
            <a:spLocks noGrp="1" noChangeArrowheads="1"/>
          </p:cNvSpPr>
          <p:nvPr>
            <p:ph type="body" idx="4294967295"/>
          </p:nvPr>
        </p:nvSpPr>
        <p:spPr>
          <a:xfrm>
            <a:off x="457200" y="1600200"/>
            <a:ext cx="8218488" cy="1252538"/>
          </a:xfrm>
        </p:spPr>
        <p:txBody>
          <a:bodyPr/>
          <a:lstStyle/>
          <a:p>
            <a:pPr marL="0" indent="0" eaLnBrk="1" hangingPunct="1">
              <a:buFontTx/>
              <a:buNone/>
            </a:pPr>
            <a:endParaRPr lang="el-GR" altLang="el-GR"/>
          </a:p>
        </p:txBody>
      </p:sp>
      <p:pic>
        <p:nvPicPr>
          <p:cNvPr id="50180" name="Picture 4" descr="080811-Slideshow-ControlHumidi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4175"/>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l-GR"/>
              <a:t>Είδη προθηκών</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95288" y="692150"/>
          <a:ext cx="8521700" cy="4751388"/>
        </p:xfrm>
        <a:graphic>
          <a:graphicData uri="http://schemas.openxmlformats.org/presentationml/2006/ole">
            <mc:AlternateContent xmlns:mc="http://schemas.openxmlformats.org/markup-compatibility/2006">
              <mc:Choice xmlns:v="urn:schemas-microsoft-com:vml" Requires="v">
                <p:oleObj spid="_x0000_s6157" name="Έγγραφο" r:id="rId3" imgW="8593900" imgH="4791980" progId="Word.Document.8">
                  <p:embed/>
                </p:oleObj>
              </mc:Choice>
              <mc:Fallback>
                <p:oleObj name="Έγγραφο" r:id="rId3" imgW="8593900" imgH="47919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92150"/>
                        <a:ext cx="8521700"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l-GR" altLang="el-GR"/>
          </a:p>
        </p:txBody>
      </p:sp>
      <p:sp>
        <p:nvSpPr>
          <p:cNvPr id="52227" name="Rectangle 3"/>
          <p:cNvSpPr>
            <a:spLocks noGrp="1" noChangeArrowheads="1"/>
          </p:cNvSpPr>
          <p:nvPr>
            <p:ph type="body" sz="half" idx="1"/>
          </p:nvPr>
        </p:nvSpPr>
        <p:spPr>
          <a:xfrm>
            <a:off x="0" y="1981200"/>
            <a:ext cx="2268538" cy="2600325"/>
          </a:xfrm>
        </p:spPr>
        <p:txBody>
          <a:bodyPr/>
          <a:lstStyle/>
          <a:p>
            <a:pPr marL="0" indent="0" eaLnBrk="1" hangingPunct="1">
              <a:lnSpc>
                <a:spcPct val="90000"/>
              </a:lnSpc>
              <a:buFontTx/>
              <a:buNone/>
            </a:pPr>
            <a:r>
              <a:rPr lang="el-GR" altLang="el-GR" sz="2000"/>
              <a:t>Προθήκη όπου υπάρχει ελεύθερη ανταλλαγή αέρα μεταξύ του εσωτερικού και του εξωτερικού περιβάλλοντος.</a:t>
            </a:r>
          </a:p>
          <a:p>
            <a:pPr marL="0" indent="0" eaLnBrk="1" hangingPunct="1">
              <a:lnSpc>
                <a:spcPct val="90000"/>
              </a:lnSpc>
            </a:pPr>
            <a:endParaRPr lang="en-US" altLang="el-GR" sz="2000"/>
          </a:p>
        </p:txBody>
      </p:sp>
      <p:pic>
        <p:nvPicPr>
          <p:cNvPr id="52228" name="Picture 4" descr="1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268538" y="-46038"/>
            <a:ext cx="6875462" cy="6875463"/>
          </a:xfr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l-GR" altLang="el-GR"/>
          </a:p>
        </p:txBody>
      </p:sp>
      <p:sp>
        <p:nvSpPr>
          <p:cNvPr id="53251" name="Rectangle 3"/>
          <p:cNvSpPr>
            <a:spLocks noGrp="1" noChangeArrowheads="1"/>
          </p:cNvSpPr>
          <p:nvPr>
            <p:ph type="body" sz="half" idx="1"/>
          </p:nvPr>
        </p:nvSpPr>
        <p:spPr>
          <a:xfrm>
            <a:off x="0" y="1981200"/>
            <a:ext cx="2268538" cy="2600325"/>
          </a:xfrm>
        </p:spPr>
        <p:txBody>
          <a:bodyPr/>
          <a:lstStyle/>
          <a:p>
            <a:pPr marL="0" indent="0" eaLnBrk="1" hangingPunct="1">
              <a:lnSpc>
                <a:spcPct val="90000"/>
              </a:lnSpc>
              <a:buFontTx/>
              <a:buNone/>
            </a:pPr>
            <a:r>
              <a:rPr lang="el-GR" altLang="el-GR" sz="2000"/>
              <a:t>Προθήκη όπου έχει επιτευχθεί μείωση ανταλλαγής αέρα μεταξύ του εσωτερικού και του εξωτερικού περιβάλλοντος.</a:t>
            </a:r>
          </a:p>
          <a:p>
            <a:pPr marL="0" indent="0" eaLnBrk="1" hangingPunct="1">
              <a:lnSpc>
                <a:spcPct val="90000"/>
              </a:lnSpc>
            </a:pPr>
            <a:endParaRPr lang="en-US" altLang="el-GR" sz="2000"/>
          </a:p>
        </p:txBody>
      </p:sp>
      <p:pic>
        <p:nvPicPr>
          <p:cNvPr id="53252" name="Picture 4" descr="1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268538" y="-17463"/>
            <a:ext cx="6875462" cy="6875463"/>
          </a:xfr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l-GR" altLang="el-GR"/>
          </a:p>
        </p:txBody>
      </p:sp>
      <p:sp>
        <p:nvSpPr>
          <p:cNvPr id="54275" name="Rectangle 3"/>
          <p:cNvSpPr>
            <a:spLocks noGrp="1" noChangeArrowheads="1"/>
          </p:cNvSpPr>
          <p:nvPr>
            <p:ph type="body" sz="half" idx="1"/>
          </p:nvPr>
        </p:nvSpPr>
        <p:spPr>
          <a:xfrm>
            <a:off x="0" y="1981200"/>
            <a:ext cx="2051050" cy="1447800"/>
          </a:xfrm>
        </p:spPr>
        <p:txBody>
          <a:bodyPr/>
          <a:lstStyle/>
          <a:p>
            <a:pPr marL="0" indent="0" eaLnBrk="1" hangingPunct="1">
              <a:buFontTx/>
              <a:buNone/>
            </a:pPr>
            <a:r>
              <a:rPr lang="el-GR" altLang="el-GR" sz="2800"/>
              <a:t>Προθήκη κλειστή ερμητικά.</a:t>
            </a:r>
            <a:endParaRPr lang="en-US" altLang="el-GR" sz="2800"/>
          </a:p>
        </p:txBody>
      </p:sp>
      <p:pic>
        <p:nvPicPr>
          <p:cNvPr id="54276" name="Picture 4" descr="1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268538" y="9525"/>
            <a:ext cx="6875462" cy="6875463"/>
          </a:xfr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l-GR" altLang="el-GR"/>
          </a:p>
        </p:txBody>
      </p:sp>
      <p:sp>
        <p:nvSpPr>
          <p:cNvPr id="55299" name="Rectangle 3"/>
          <p:cNvSpPr>
            <a:spLocks noGrp="1" noChangeArrowheads="1"/>
          </p:cNvSpPr>
          <p:nvPr>
            <p:ph type="body" sz="half" idx="1"/>
          </p:nvPr>
        </p:nvSpPr>
        <p:spPr>
          <a:xfrm>
            <a:off x="0" y="1981200"/>
            <a:ext cx="2555875" cy="3535363"/>
          </a:xfrm>
        </p:spPr>
        <p:txBody>
          <a:bodyPr/>
          <a:lstStyle/>
          <a:p>
            <a:pPr marL="0" indent="0" eaLnBrk="1" hangingPunct="1">
              <a:buFontTx/>
              <a:buNone/>
            </a:pPr>
            <a:r>
              <a:rPr lang="el-GR" altLang="el-GR" sz="2800"/>
              <a:t>Προθήκη στην οποία η είσοδος του αέρα γίνεται μέσω μιας πηγής με ειδικό φίλτρο.</a:t>
            </a:r>
          </a:p>
          <a:p>
            <a:pPr marL="0" indent="0" eaLnBrk="1" hangingPunct="1"/>
            <a:endParaRPr lang="en-US" altLang="el-GR" sz="2800"/>
          </a:p>
        </p:txBody>
      </p:sp>
      <p:pic>
        <p:nvPicPr>
          <p:cNvPr id="55300" name="Picture 4" descr="1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365500" y="0"/>
            <a:ext cx="5838825" cy="6884988"/>
          </a:xfr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115888"/>
            <a:ext cx="9144000" cy="865187"/>
          </a:xfrm>
        </p:spPr>
        <p:txBody>
          <a:bodyPr/>
          <a:lstStyle/>
          <a:p>
            <a:pPr eaLnBrk="1" hangingPunct="1"/>
            <a:r>
              <a:rPr lang="el-GR" altLang="el-GR" sz="4000"/>
              <a:t>Σχέδιο προθηκών μουσείου.</a:t>
            </a:r>
            <a:br>
              <a:rPr lang="en-US" altLang="el-GR" sz="4000"/>
            </a:br>
            <a:endParaRPr lang="el-GR" altLang="el-GR" sz="4000"/>
          </a:p>
        </p:txBody>
      </p:sp>
      <p:sp>
        <p:nvSpPr>
          <p:cNvPr id="56323" name="Rectangle 3"/>
          <p:cNvSpPr>
            <a:spLocks noGrp="1" noChangeArrowheads="1"/>
          </p:cNvSpPr>
          <p:nvPr>
            <p:ph type="body" idx="4294967295"/>
          </p:nvPr>
        </p:nvSpPr>
        <p:spPr/>
        <p:txBody>
          <a:bodyPr/>
          <a:lstStyle/>
          <a:p>
            <a:pPr eaLnBrk="1" hangingPunct="1"/>
            <a:endParaRPr lang="el-GR" altLang="el-GR"/>
          </a:p>
        </p:txBody>
      </p:sp>
      <p:pic>
        <p:nvPicPr>
          <p:cNvPr id="56324" name="Picture 4" descr="shmachine-i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12863"/>
            <a:ext cx="74517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0"/>
            <a:ext cx="8229600" cy="692150"/>
          </a:xfrm>
        </p:spPr>
        <p:txBody>
          <a:bodyPr/>
          <a:lstStyle/>
          <a:p>
            <a:pPr eaLnBrk="1" hangingPunct="1"/>
            <a:r>
              <a:rPr lang="el-GR" altLang="el-GR" sz="2400"/>
              <a:t>Προθήκη για προστασία από την υγρασία.</a:t>
            </a:r>
            <a:br>
              <a:rPr lang="en-US" altLang="el-GR" sz="2800"/>
            </a:br>
            <a:endParaRPr lang="el-GR" altLang="el-GR" sz="2400"/>
          </a:p>
        </p:txBody>
      </p:sp>
      <p:sp>
        <p:nvSpPr>
          <p:cNvPr id="57347" name="Rectangle 3"/>
          <p:cNvSpPr>
            <a:spLocks noGrp="1" noChangeArrowheads="1"/>
          </p:cNvSpPr>
          <p:nvPr>
            <p:ph type="body" idx="4294967295"/>
          </p:nvPr>
        </p:nvSpPr>
        <p:spPr/>
        <p:txBody>
          <a:bodyPr/>
          <a:lstStyle/>
          <a:p>
            <a:pPr eaLnBrk="1" hangingPunct="1"/>
            <a:endParaRPr lang="el-GR" altLang="el-GR"/>
          </a:p>
        </p:txBody>
      </p:sp>
      <p:pic>
        <p:nvPicPr>
          <p:cNvPr id="57348" name="Picture 4" descr="DSC_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116013"/>
            <a:ext cx="5741988"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0"/>
            <a:ext cx="8229600" cy="908050"/>
          </a:xfrm>
        </p:spPr>
        <p:txBody>
          <a:bodyPr/>
          <a:lstStyle/>
          <a:p>
            <a:pPr eaLnBrk="1" hangingPunct="1"/>
            <a:r>
              <a:rPr lang="el-GR" altLang="el-GR" sz="3200"/>
              <a:t>Προθήκη για προστασία από την υγρασία.</a:t>
            </a:r>
            <a:br>
              <a:rPr lang="en-US" altLang="el-GR" sz="3200"/>
            </a:br>
            <a:endParaRPr lang="el-GR" altLang="el-GR" sz="3200"/>
          </a:p>
        </p:txBody>
      </p:sp>
      <p:sp>
        <p:nvSpPr>
          <p:cNvPr id="58371" name="Rectangle 3"/>
          <p:cNvSpPr>
            <a:spLocks noGrp="1" noChangeArrowheads="1"/>
          </p:cNvSpPr>
          <p:nvPr>
            <p:ph type="body" idx="4294967295"/>
          </p:nvPr>
        </p:nvSpPr>
        <p:spPr/>
        <p:txBody>
          <a:bodyPr/>
          <a:lstStyle/>
          <a:p>
            <a:pPr eaLnBrk="1" hangingPunct="1"/>
            <a:endParaRPr lang="el-GR" altLang="el-GR"/>
          </a:p>
        </p:txBody>
      </p:sp>
      <p:pic>
        <p:nvPicPr>
          <p:cNvPr id="5837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7538"/>
            <a:ext cx="91440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57200" y="0"/>
            <a:ext cx="8229600" cy="765175"/>
          </a:xfrm>
        </p:spPr>
        <p:txBody>
          <a:bodyPr/>
          <a:lstStyle/>
          <a:p>
            <a:pPr eaLnBrk="1" hangingPunct="1"/>
            <a:r>
              <a:rPr lang="el-GR" altLang="el-GR" sz="2400"/>
              <a:t>Προθήκη για προστασία από την υγρασία.</a:t>
            </a:r>
            <a:br>
              <a:rPr lang="en-US" altLang="el-GR" sz="2400"/>
            </a:br>
            <a:endParaRPr lang="el-GR" altLang="el-GR" sz="2400"/>
          </a:p>
        </p:txBody>
      </p:sp>
      <p:sp>
        <p:nvSpPr>
          <p:cNvPr id="59395" name="Rectangle 3"/>
          <p:cNvSpPr>
            <a:spLocks noGrp="1" noChangeArrowheads="1"/>
          </p:cNvSpPr>
          <p:nvPr>
            <p:ph type="body" idx="4294967295"/>
          </p:nvPr>
        </p:nvSpPr>
        <p:spPr/>
        <p:txBody>
          <a:bodyPr/>
          <a:lstStyle/>
          <a:p>
            <a:pPr eaLnBrk="1" hangingPunct="1"/>
            <a:endParaRPr lang="el-GR" altLang="el-GR"/>
          </a:p>
        </p:txBody>
      </p:sp>
      <p:pic>
        <p:nvPicPr>
          <p:cNvPr id="59396" name="Picture 4" descr="mouseio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875"/>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04813" y="258763"/>
          <a:ext cx="8512175" cy="3908425"/>
        </p:xfrm>
        <a:graphic>
          <a:graphicData uri="http://schemas.openxmlformats.org/presentationml/2006/ole">
            <mc:AlternateContent xmlns:mc="http://schemas.openxmlformats.org/markup-compatibility/2006">
              <mc:Choice xmlns:v="urn:schemas-microsoft-com:vml" Requires="v">
                <p:oleObj spid="_x0000_s60440" name="Έγγραφο" r:id="rId3" imgW="8570828" imgH="3939017" progId="Word.Document.8">
                  <p:embed/>
                </p:oleObj>
              </mc:Choice>
              <mc:Fallback>
                <p:oleObj name="Έγγραφο" r:id="rId3" imgW="8570828" imgH="3939017"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258763"/>
                        <a:ext cx="851217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419100" y="3889375"/>
          <a:ext cx="8435975" cy="2884488"/>
        </p:xfrm>
        <a:graphic>
          <a:graphicData uri="http://schemas.openxmlformats.org/presentationml/2006/ole">
            <mc:AlternateContent xmlns:mc="http://schemas.openxmlformats.org/markup-compatibility/2006">
              <mc:Choice xmlns:v="urn:schemas-microsoft-com:vml" Requires="v">
                <p:oleObj spid="_x0000_s60441" name="Έγγραφο" r:id="rId5" imgW="8438343" imgH="2882804" progId="Word.Document.8">
                  <p:embed/>
                </p:oleObj>
              </mc:Choice>
              <mc:Fallback>
                <p:oleObj name="Έγγραφο" r:id="rId5" imgW="8438343" imgH="2882804"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3889375"/>
                        <a:ext cx="8435975" cy="28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539750" y="3425825"/>
          <a:ext cx="8129588" cy="4075113"/>
        </p:xfrm>
        <a:graphic>
          <a:graphicData uri="http://schemas.openxmlformats.org/presentationml/2006/ole">
            <mc:AlternateContent xmlns:mc="http://schemas.openxmlformats.org/markup-compatibility/2006">
              <mc:Choice xmlns:v="urn:schemas-microsoft-com:vml" Requires="v">
                <p:oleObj spid="_x0000_s61464" name="Document" r:id="rId3" imgW="8129160" imgH="4075200" progId="Word.Document.8">
                  <p:embed/>
                </p:oleObj>
              </mc:Choice>
              <mc:Fallback>
                <p:oleObj name="Document" r:id="rId3" imgW="8129160" imgH="4075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25825"/>
                        <a:ext cx="8129588"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374650" y="185738"/>
          <a:ext cx="8420100" cy="3319462"/>
        </p:xfrm>
        <a:graphic>
          <a:graphicData uri="http://schemas.openxmlformats.org/presentationml/2006/ole">
            <mc:AlternateContent xmlns:mc="http://schemas.openxmlformats.org/markup-compatibility/2006">
              <mc:Choice xmlns:v="urn:schemas-microsoft-com:vml" Requires="v">
                <p:oleObj spid="_x0000_s61465" name="Document" r:id="rId5" imgW="8432640" imgH="3324240" progId="Word.Document.8">
                  <p:embed/>
                </p:oleObj>
              </mc:Choice>
              <mc:Fallback>
                <p:oleObj name="Document" r:id="rId5" imgW="8432640" imgH="33242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 y="185738"/>
                        <a:ext cx="8420100"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50825" y="2781300"/>
          <a:ext cx="8620125" cy="2041525"/>
        </p:xfrm>
        <a:graphic>
          <a:graphicData uri="http://schemas.openxmlformats.org/presentationml/2006/ole">
            <mc:AlternateContent xmlns:mc="http://schemas.openxmlformats.org/markup-compatibility/2006">
              <mc:Choice xmlns:v="urn:schemas-microsoft-com:vml" Requires="v">
                <p:oleObj spid="_x0000_s7181" name="Έγγραφο" r:id="rId3" imgW="8045024" imgH="1907798" progId="Word.Document.8">
                  <p:embed/>
                </p:oleObj>
              </mc:Choice>
              <mc:Fallback>
                <p:oleObj name="Έγγραφο" r:id="rId3" imgW="8045024" imgH="190779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781300"/>
                        <a:ext cx="86201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387350" y="1922463"/>
          <a:ext cx="8369300" cy="3011487"/>
        </p:xfrm>
        <a:graphic>
          <a:graphicData uri="http://schemas.openxmlformats.org/presentationml/2006/ole">
            <mc:AlternateContent xmlns:mc="http://schemas.openxmlformats.org/markup-compatibility/2006">
              <mc:Choice xmlns:v="urn:schemas-microsoft-com:vml" Requires="v">
                <p:oleObj spid="_x0000_s62477" name="Έγγραφο" r:id="rId3" imgW="8396985" imgH="3020975" progId="Word.Document.8">
                  <p:embed/>
                </p:oleObj>
              </mc:Choice>
              <mc:Fallback>
                <p:oleObj name="Έγγραφο" r:id="rId3" imgW="8396985" imgH="3020975"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1922463"/>
                        <a:ext cx="8369300"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l-GR" altLang="el-GR"/>
          </a:p>
        </p:txBody>
      </p:sp>
      <p:sp>
        <p:nvSpPr>
          <p:cNvPr id="63491" name="Rectangle 3"/>
          <p:cNvSpPr>
            <a:spLocks noGrp="1" noChangeArrowheads="1"/>
          </p:cNvSpPr>
          <p:nvPr>
            <p:ph type="body" idx="1"/>
          </p:nvPr>
        </p:nvSpPr>
        <p:spPr>
          <a:xfrm>
            <a:off x="179388" y="333375"/>
            <a:ext cx="8785225" cy="5792788"/>
          </a:xfrm>
        </p:spPr>
        <p:txBody>
          <a:bodyPr/>
          <a:lstStyle/>
          <a:p>
            <a:pPr eaLnBrk="1" hangingPunct="1">
              <a:lnSpc>
                <a:spcPct val="80000"/>
              </a:lnSpc>
            </a:pPr>
            <a:r>
              <a:rPr lang="el-GR" altLang="el-GR" sz="2800"/>
              <a:t>Προληπτικές ενέργειες που πρέπει να πραγματοποιούνται για την αποφυγή καταστροφών από πλημμύρες. </a:t>
            </a:r>
          </a:p>
          <a:p>
            <a:pPr eaLnBrk="1" hangingPunct="1">
              <a:lnSpc>
                <a:spcPct val="80000"/>
              </a:lnSpc>
            </a:pPr>
            <a:endParaRPr lang="el-GR" altLang="el-GR" sz="2800"/>
          </a:p>
          <a:p>
            <a:pPr eaLnBrk="1" hangingPunct="1">
              <a:lnSpc>
                <a:spcPct val="80000"/>
              </a:lnSpc>
              <a:buFontTx/>
              <a:buNone/>
            </a:pPr>
            <a:r>
              <a:rPr lang="el-GR" altLang="el-GR" sz="2800"/>
              <a:t>1. Ενέργειες σε καθημερινή βάση.</a:t>
            </a:r>
          </a:p>
          <a:p>
            <a:pPr eaLnBrk="1" hangingPunct="1">
              <a:lnSpc>
                <a:spcPct val="80000"/>
              </a:lnSpc>
            </a:pPr>
            <a:r>
              <a:rPr lang="el-GR" altLang="el-GR" sz="2800"/>
              <a:t>Ελέγχουμε καθημερινά τις υπάρχουσες </a:t>
            </a:r>
            <a:r>
              <a:rPr lang="en-US" altLang="el-GR" sz="2800"/>
              <a:t>w</a:t>
            </a:r>
            <a:r>
              <a:rPr lang="el-GR" altLang="el-GR" sz="2800"/>
              <a:t>/</a:t>
            </a:r>
            <a:r>
              <a:rPr lang="en-US" altLang="el-GR" sz="2800"/>
              <a:t>c</a:t>
            </a:r>
            <a:r>
              <a:rPr lang="el-GR" altLang="el-GR" sz="2800"/>
              <a:t> για πιθανές διαρροές.</a:t>
            </a:r>
          </a:p>
          <a:p>
            <a:pPr eaLnBrk="1" hangingPunct="1">
              <a:lnSpc>
                <a:spcPct val="80000"/>
              </a:lnSpc>
            </a:pPr>
            <a:r>
              <a:rPr lang="el-GR" altLang="el-GR" sz="2800"/>
              <a:t>Σε περίπτωση καταιγίδων, κι αν κρίνουμε απαραίτητο μεταφέρουμε συλλογές που πιθανολογούμε να πληγούν από εισερχόμενα νερά, σε ανώτερους ορόφους. </a:t>
            </a:r>
          </a:p>
          <a:p>
            <a:pPr eaLnBrk="1" hangingPunct="1">
              <a:lnSpc>
                <a:spcPct val="80000"/>
              </a:lnSpc>
              <a:buFontTx/>
              <a:buNone/>
            </a:pPr>
            <a:r>
              <a:rPr lang="el-GR" altLang="el-GR" sz="2800"/>
              <a:t>2. Ενέργειες σε εβδομαδιαία βάση. </a:t>
            </a:r>
          </a:p>
          <a:p>
            <a:pPr eaLnBrk="1" hangingPunct="1">
              <a:lnSpc>
                <a:spcPct val="80000"/>
              </a:lnSpc>
            </a:pPr>
            <a:r>
              <a:rPr lang="el-GR" altLang="el-GR" sz="2800"/>
              <a:t>Ελέγχουμε τους σωλήνες αποχέτευσης - υδροδότησης, τα </a:t>
            </a:r>
            <a:r>
              <a:rPr lang="en-US" altLang="el-GR" sz="2800"/>
              <a:t>HVAC</a:t>
            </a:r>
            <a:r>
              <a:rPr lang="el-GR" altLang="el-GR" sz="2800"/>
              <a:t> συστήματα. </a:t>
            </a:r>
          </a:p>
          <a:p>
            <a:pPr eaLnBrk="1" hangingPunct="1">
              <a:lnSpc>
                <a:spcPct val="80000"/>
              </a:lnSpc>
            </a:pPr>
            <a:br>
              <a:rPr lang="el-GR" altLang="el-GR" sz="800"/>
            </a:br>
            <a:endParaRPr lang="el-GR" altLang="el-GR" sz="8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l-GR" altLang="el-GR"/>
          </a:p>
        </p:txBody>
      </p:sp>
      <p:sp>
        <p:nvSpPr>
          <p:cNvPr id="64515" name="Rectangle 3"/>
          <p:cNvSpPr>
            <a:spLocks noGrp="1" noChangeArrowheads="1"/>
          </p:cNvSpPr>
          <p:nvPr>
            <p:ph type="body" idx="1"/>
          </p:nvPr>
        </p:nvSpPr>
        <p:spPr>
          <a:xfrm>
            <a:off x="179388" y="188913"/>
            <a:ext cx="8785225" cy="6480175"/>
          </a:xfrm>
        </p:spPr>
        <p:txBody>
          <a:bodyPr/>
          <a:lstStyle/>
          <a:p>
            <a:pPr marL="0" indent="361950" eaLnBrk="1" hangingPunct="1">
              <a:lnSpc>
                <a:spcPct val="80000"/>
              </a:lnSpc>
              <a:buFontTx/>
              <a:buNone/>
            </a:pPr>
            <a:r>
              <a:rPr lang="el-GR" altLang="el-GR" sz="2000"/>
              <a:t>3. Ενέργειες σε βάθος χρόνου.</a:t>
            </a:r>
          </a:p>
          <a:p>
            <a:pPr marL="0" indent="361950" eaLnBrk="1" hangingPunct="1">
              <a:lnSpc>
                <a:spcPct val="80000"/>
              </a:lnSpc>
              <a:buFontTx/>
              <a:buNone/>
            </a:pPr>
            <a:r>
              <a:rPr lang="el-GR" altLang="el-GR" sz="2000"/>
              <a:t>Εγκατάσταση μικρών μετεωρολογικών σταθμών κοντά σε ποτάμια για τη μέτρηση της στάθμης του νερού και άμεση επικοινωνία του ιδρύματος με αυτά  για περιπτώσεις που μπορεί να οδηγήσουν σε πλημμύρες.</a:t>
            </a:r>
          </a:p>
          <a:p>
            <a:pPr marL="0" indent="361950" eaLnBrk="1" hangingPunct="1">
              <a:lnSpc>
                <a:spcPct val="80000"/>
              </a:lnSpc>
              <a:buFontTx/>
              <a:buNone/>
            </a:pPr>
            <a:r>
              <a:rPr lang="el-GR" altLang="el-GR" sz="2000"/>
              <a:t>Προστασία κτηρίου με την δημιουργία περιμετρικών, αυλακιών και αναχωμάτων.</a:t>
            </a:r>
          </a:p>
          <a:p>
            <a:pPr marL="0" indent="361950" eaLnBrk="1" hangingPunct="1">
              <a:lnSpc>
                <a:spcPct val="80000"/>
              </a:lnSpc>
              <a:buFontTx/>
              <a:buNone/>
            </a:pPr>
            <a:r>
              <a:rPr lang="el-GR" altLang="el-GR" sz="2000"/>
              <a:t>Εγκατάσταση αντλιών για την παροχέτευση νερού.</a:t>
            </a:r>
          </a:p>
          <a:p>
            <a:pPr marL="0" indent="361950" eaLnBrk="1" hangingPunct="1">
              <a:lnSpc>
                <a:spcPct val="80000"/>
              </a:lnSpc>
              <a:buFontTx/>
              <a:buNone/>
            </a:pPr>
            <a:r>
              <a:rPr lang="el-GR" altLang="el-GR" sz="2000"/>
              <a:t>Επιδιορθώσεις σε μη καλά μονωμένες οροφές, τοίχους, παράθυρα, πόρτες.</a:t>
            </a:r>
          </a:p>
          <a:p>
            <a:pPr marL="0" indent="361950" eaLnBrk="1" hangingPunct="1">
              <a:lnSpc>
                <a:spcPct val="80000"/>
              </a:lnSpc>
              <a:buFontTx/>
              <a:buNone/>
            </a:pPr>
            <a:r>
              <a:rPr lang="el-GR" altLang="el-GR" sz="2000"/>
              <a:t>Έλεγχος και αποκατάσταση προβλημάτων σε εγκαταστάσεις υδροδότησης - αποχέτευσης μέσα και έξω από το κτήριο. </a:t>
            </a:r>
          </a:p>
          <a:p>
            <a:pPr marL="0" indent="361950" eaLnBrk="1" hangingPunct="1">
              <a:lnSpc>
                <a:spcPct val="80000"/>
              </a:lnSpc>
              <a:buFontTx/>
              <a:buNone/>
            </a:pPr>
            <a:r>
              <a:rPr lang="el-GR" altLang="el-GR" sz="2000"/>
              <a:t>Οι ηλεκτρικοί πίνακες, διακόπτες και </a:t>
            </a:r>
            <a:r>
              <a:rPr lang="en-US" altLang="el-GR" sz="2000"/>
              <a:t>HVAC</a:t>
            </a:r>
            <a:r>
              <a:rPr lang="el-GR" altLang="el-GR" sz="2000"/>
              <a:t> συστήματα πρέπει να τοποθετούνται ψηλά. </a:t>
            </a:r>
          </a:p>
          <a:p>
            <a:pPr marL="0" indent="361950" eaLnBrk="1" hangingPunct="1">
              <a:lnSpc>
                <a:spcPct val="80000"/>
              </a:lnSpc>
              <a:buFontTx/>
              <a:buNone/>
            </a:pPr>
            <a:r>
              <a:rPr lang="el-GR" altLang="el-GR" sz="2000"/>
              <a:t>Οι συλλογές πρέπει να τοποθετούνται μακριά από πηγές νερού (σωλήνες).</a:t>
            </a:r>
          </a:p>
          <a:p>
            <a:pPr marL="0" indent="361950" eaLnBrk="1" hangingPunct="1">
              <a:lnSpc>
                <a:spcPct val="80000"/>
              </a:lnSpc>
              <a:buFontTx/>
              <a:buNone/>
            </a:pPr>
            <a:r>
              <a:rPr lang="el-GR" altLang="el-GR" sz="2000"/>
              <a:t>Όλα τα αντικείμενα πρέπει να τοποθετούνται τουλάχιστον 20 εκ. πάνω από το έδαφος τα δε ανεκτίμητα αντικείμενα να τοποθετούνται σε όσο το δυνατό ασφαλέστερο μέρος</a:t>
            </a:r>
          </a:p>
          <a:p>
            <a:pPr marL="0" indent="361950" eaLnBrk="1" hangingPunct="1">
              <a:lnSpc>
                <a:spcPct val="80000"/>
              </a:lnSpc>
              <a:buFontTx/>
              <a:buNone/>
            </a:pPr>
            <a:r>
              <a:rPr lang="el-GR" altLang="el-GR" sz="2000"/>
              <a:t>Αν είναι εφικτό η επίπλωση (και κυρίως των αποθηκευτικών μέσων) να μην είναι από ξύλο αλλά μέταλλο και τα πατώματα να είναι από υλικό που δεν κρατά νερό - υγρασία. Επίσης να μην υπάρχουν ταπετσαρίες σε τοίχους που κατακρατούν υγρασία και οδηγούν σε ανάπτυξη μικροοργανισμών.</a:t>
            </a:r>
          </a:p>
          <a:p>
            <a:pPr marL="0" indent="361950" eaLnBrk="1" hangingPunct="1">
              <a:lnSpc>
                <a:spcPct val="80000"/>
              </a:lnSpc>
            </a:pPr>
            <a:endParaRPr lang="el-GR" altLang="el-GR" sz="2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l-GR" altLang="el-GR"/>
          </a:p>
        </p:txBody>
      </p:sp>
      <p:sp>
        <p:nvSpPr>
          <p:cNvPr id="65539" name="Rectangle 3"/>
          <p:cNvSpPr>
            <a:spLocks noGrp="1" noChangeArrowheads="1"/>
          </p:cNvSpPr>
          <p:nvPr>
            <p:ph type="body" idx="1"/>
          </p:nvPr>
        </p:nvSpPr>
        <p:spPr>
          <a:xfrm>
            <a:off x="457200" y="404813"/>
            <a:ext cx="8229600" cy="6119812"/>
          </a:xfrm>
        </p:spPr>
        <p:txBody>
          <a:bodyPr/>
          <a:lstStyle/>
          <a:p>
            <a:pPr marL="0" indent="361950" eaLnBrk="1" hangingPunct="1">
              <a:lnSpc>
                <a:spcPct val="80000"/>
              </a:lnSpc>
              <a:buFontTx/>
              <a:buNone/>
            </a:pPr>
            <a:r>
              <a:rPr lang="el-GR" altLang="el-GR" sz="2000"/>
              <a:t>Το ξύλο όταν υποστεί την δράση νερού υφίσταται μια σειρά από προβλήματα όπως ανάπτυξη μυκήτων, δομικές καταστροφές που μπορεί να οδηγήσουν σε κατάρρευση μαζί με τα φυλασσόμενα αντικείμενα, κατακράτηση νερού.</a:t>
            </a:r>
          </a:p>
          <a:p>
            <a:pPr marL="0" indent="361950" eaLnBrk="1" hangingPunct="1">
              <a:lnSpc>
                <a:spcPct val="80000"/>
              </a:lnSpc>
              <a:buFontTx/>
              <a:buNone/>
            </a:pPr>
            <a:r>
              <a:rPr lang="el-GR" altLang="el-GR" sz="2000"/>
              <a:t>Για την φύλαξη - αποθήκευση των συλλογών δεν χρησιμοποιούμε κιβώτια από χαρτόνι με μεγάλη οξύτητα εφόσον υπάρχει κίνδυνος να δημιουργήσουν λεκέδες σε χάρτινα και υφασμάτινα έργα τέχνης, που μπορεί να βραχούν η απλώς να νοτιστούν. Για τον ίδιο λόγο δεν χρησιμοποιούμε μελάνια για τις καταγραφές στοιχείων που διαλύονται στο νερό, η μεταλλικά κλιπ που σκουριάζουν. Επιλέγονται κιβώτια από πολυαιθυλένιο που θεωρούνται ανθεκτικά στο νερό.</a:t>
            </a:r>
          </a:p>
          <a:p>
            <a:pPr marL="0" indent="361950" eaLnBrk="1" hangingPunct="1">
              <a:lnSpc>
                <a:spcPct val="80000"/>
              </a:lnSpc>
              <a:buFontTx/>
              <a:buNone/>
            </a:pPr>
            <a:r>
              <a:rPr lang="el-GR" altLang="el-GR" sz="2000"/>
              <a:t>Έλεγχος των περιοχών που βρίσκονται κοντά σε ιδρύματα ή ιστορικούς τόπους ή μνημεία υπαίθρια για παράνομες εγκαταστάσεις βιομηχανιών.</a:t>
            </a:r>
          </a:p>
          <a:p>
            <a:pPr marL="0" indent="361950" eaLnBrk="1" hangingPunct="1">
              <a:lnSpc>
                <a:spcPct val="80000"/>
              </a:lnSpc>
              <a:buFontTx/>
              <a:buNone/>
            </a:pPr>
            <a:r>
              <a:rPr lang="el-GR" altLang="el-GR" sz="2000"/>
              <a:t>Λόγω κλιματικών αλλαγών πρέπει να πραγματοποιηθούν: Χαρτογράφηση περιοχών που πιθανόν να καλυφθούν με νερό μελλοντικά και ανάλυση της σχέση τους με το ίδρυμα.</a:t>
            </a:r>
          </a:p>
          <a:p>
            <a:pPr marL="0" indent="361950" eaLnBrk="1" hangingPunct="1">
              <a:lnSpc>
                <a:spcPct val="80000"/>
              </a:lnSpc>
              <a:buFontTx/>
              <a:buNone/>
            </a:pPr>
            <a:r>
              <a:rPr lang="el-GR" altLang="el-GR" sz="2000"/>
              <a:t>Επιδράσεις νερού - βροχών και καταιγίδων στη σχετική υγρασία της περιοχής - καταγραφές τιμών.</a:t>
            </a:r>
          </a:p>
          <a:p>
            <a:pPr marL="0" indent="361950" eaLnBrk="1" hangingPunct="1">
              <a:lnSpc>
                <a:spcPct val="80000"/>
              </a:lnSpc>
              <a:buFontTx/>
              <a:buNone/>
            </a:pPr>
            <a:r>
              <a:rPr lang="el-GR" altLang="el-GR" sz="2000"/>
              <a:t>Επιδράσεις πλημμύρας σε θεμέλια, δομικά στοιχεία του κτηρίου. </a:t>
            </a:r>
          </a:p>
          <a:p>
            <a:pPr marL="0" indent="361950" eaLnBrk="1" hangingPunct="1">
              <a:lnSpc>
                <a:spcPct val="80000"/>
              </a:lnSpc>
            </a:pPr>
            <a:endParaRPr lang="el-GR" altLang="el-GR" sz="2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l-GR" altLang="el-GR"/>
          </a:p>
        </p:txBody>
      </p:sp>
      <p:sp>
        <p:nvSpPr>
          <p:cNvPr id="66563" name="Rectangle 3"/>
          <p:cNvSpPr>
            <a:spLocks noGrp="1" noChangeArrowheads="1"/>
          </p:cNvSpPr>
          <p:nvPr>
            <p:ph type="body" idx="1"/>
          </p:nvPr>
        </p:nvSpPr>
        <p:spPr>
          <a:xfrm>
            <a:off x="107950" y="0"/>
            <a:ext cx="8856663" cy="6858000"/>
          </a:xfrm>
        </p:spPr>
        <p:txBody>
          <a:bodyPr/>
          <a:lstStyle/>
          <a:p>
            <a:pPr marL="0" indent="361950" eaLnBrk="1" hangingPunct="1">
              <a:lnSpc>
                <a:spcPct val="80000"/>
              </a:lnSpc>
              <a:buFontTx/>
              <a:buNone/>
            </a:pPr>
            <a:endParaRPr lang="en-US" altLang="el-GR" sz="1800" u="sng"/>
          </a:p>
          <a:p>
            <a:pPr marL="0" indent="361950" eaLnBrk="1" hangingPunct="1">
              <a:lnSpc>
                <a:spcPct val="80000"/>
              </a:lnSpc>
              <a:buFontTx/>
              <a:buNone/>
            </a:pPr>
            <a:r>
              <a:rPr lang="el-GR" altLang="el-GR" sz="1800" u="sng"/>
              <a:t>Σε περίπτωση καταιγίδας που εγκυμονεί πιθανή πλημμύρα:</a:t>
            </a:r>
            <a:endParaRPr lang="el-GR" altLang="el-GR" sz="1800"/>
          </a:p>
          <a:p>
            <a:pPr marL="0" indent="361950" eaLnBrk="1" hangingPunct="1">
              <a:lnSpc>
                <a:spcPct val="80000"/>
              </a:lnSpc>
              <a:buFontTx/>
              <a:buNone/>
            </a:pPr>
            <a:r>
              <a:rPr lang="el-GR" altLang="el-GR" sz="1800"/>
              <a:t>Οι καταιγίδες είναι ένα κοινό καιρικό φαινόμενο το οποίο ωστόσο μπορεί να επιφέρει μεγάλες καταστροφές λόγω της έντονης βροχόπτωσης, των ισχυρών ανέμων, των αστραπών, και κεραυνών. Οι κεραυνοί μπορεί να επιφέρουν φωτιές, να κοστίσουν ζωές και να προκαλέσουν σοβαρά ατυχήματα. </a:t>
            </a:r>
            <a:endParaRPr lang="el-GR" altLang="el-GR" sz="1800" u="sng"/>
          </a:p>
          <a:p>
            <a:pPr marL="0" indent="361950" eaLnBrk="1" hangingPunct="1">
              <a:lnSpc>
                <a:spcPct val="80000"/>
              </a:lnSpc>
              <a:buFontTx/>
              <a:buNone/>
            </a:pPr>
            <a:endParaRPr lang="el-GR" altLang="el-GR" sz="1800" u="sng"/>
          </a:p>
          <a:p>
            <a:pPr marL="0" indent="361950" eaLnBrk="1" hangingPunct="1">
              <a:lnSpc>
                <a:spcPct val="80000"/>
              </a:lnSpc>
              <a:buFontTx/>
              <a:buNone/>
            </a:pPr>
            <a:r>
              <a:rPr lang="el-GR" altLang="el-GR" sz="1800" u="sng"/>
              <a:t>Προληπτικές ενέργειες για παρελκόμενα αποτελέσματα ισχυρών καταιγίδων </a:t>
            </a:r>
            <a:endParaRPr lang="el-GR" altLang="el-GR" sz="1800"/>
          </a:p>
          <a:p>
            <a:pPr marL="0" indent="361950" eaLnBrk="1" hangingPunct="1">
              <a:lnSpc>
                <a:spcPct val="80000"/>
              </a:lnSpc>
              <a:buFontTx/>
              <a:buNone/>
            </a:pPr>
            <a:r>
              <a:rPr lang="el-GR" altLang="el-GR" sz="1800"/>
              <a:t>Φυλάσσουμε σε ασφαλές μέρος κουτί με βοηθητικό εξοπλισμό σε περίπτωση που το προσωπικό δεν μπορεί να εγκαταλείψει το κτήριο.</a:t>
            </a:r>
          </a:p>
          <a:p>
            <a:pPr marL="0" indent="361950" eaLnBrk="1" hangingPunct="1">
              <a:lnSpc>
                <a:spcPct val="80000"/>
              </a:lnSpc>
              <a:buFontTx/>
              <a:buNone/>
            </a:pPr>
            <a:r>
              <a:rPr lang="el-GR" altLang="el-GR" sz="1800"/>
              <a:t>Το κιβώτιο πρέπει να περιέχει: Φακούς, μπαταρίες, ραδιόφωνο που λειτουργεί με μπαταρίες, κονσέρβες φαγητού, εμφιαλωμένο νερό, φάρμακα. Ελέγχουμε κάθε έξι μήνες για αντικατάσταση αυτών που έχουν λήξει.</a:t>
            </a:r>
          </a:p>
          <a:p>
            <a:pPr marL="0" indent="361950" eaLnBrk="1" hangingPunct="1">
              <a:lnSpc>
                <a:spcPct val="80000"/>
              </a:lnSpc>
              <a:buFontTx/>
              <a:buNone/>
            </a:pPr>
            <a:r>
              <a:rPr lang="el-GR" altLang="el-GR" sz="1800"/>
              <a:t>Καταγράφεται το σημείο που φυλάσσεται το  κιβώτιο.</a:t>
            </a:r>
          </a:p>
          <a:p>
            <a:pPr marL="0" indent="361950" eaLnBrk="1" hangingPunct="1">
              <a:lnSpc>
                <a:spcPct val="80000"/>
              </a:lnSpc>
              <a:buFontTx/>
              <a:buNone/>
            </a:pPr>
            <a:r>
              <a:rPr lang="el-GR" altLang="el-GR" sz="1800"/>
              <a:t>Όταν παραστεί ανάγκη οι υπάλληλοι που βρίσκονται στο κτήριο διακόπτουν την παροχή ηλεκτρικού ρεύματος και νερού.</a:t>
            </a:r>
          </a:p>
          <a:p>
            <a:pPr marL="0" indent="361950" eaLnBrk="1" hangingPunct="1">
              <a:lnSpc>
                <a:spcPct val="80000"/>
              </a:lnSpc>
              <a:buFontTx/>
              <a:buNone/>
            </a:pPr>
            <a:r>
              <a:rPr lang="el-GR" altLang="el-GR" sz="1800"/>
              <a:t>Προβλήματα σε αποχετευτικά συστήματα μπορεί να προέλθουν από έντονη καταιγίδα με αποτέλεσμα να γίνει πλημμύρα, ή να σπάσουν σωλήνες αποχέτευσης οδηγώντας σε καταστροφές των συλλογών αλλά και πιθανόν των υποδομών του ίδιου του κτηρίου.. Για τους λόγους αυτούς λαμβάνουμε προληπτικά μέτρα:</a:t>
            </a:r>
          </a:p>
          <a:p>
            <a:pPr marL="0" indent="361950" eaLnBrk="1" hangingPunct="1">
              <a:lnSpc>
                <a:spcPct val="80000"/>
              </a:lnSpc>
              <a:buFontTx/>
              <a:buNone/>
            </a:pPr>
            <a:r>
              <a:rPr lang="el-GR" altLang="el-GR" sz="1800"/>
              <a:t>Δεν ρίχνουμε τίποτα στερεό σε σωλήνες που οδηγούν σε αποχετευτικούς αγωγούς διότι υπάρχει κίνδυνος να μπλοκάρουν και να προκληθεί υπερχείλιση και πλημμύρα. </a:t>
            </a:r>
          </a:p>
          <a:p>
            <a:pPr marL="0" indent="361950" eaLnBrk="1" hangingPunct="1">
              <a:lnSpc>
                <a:spcPct val="80000"/>
              </a:lnSpc>
              <a:buFontTx/>
              <a:buNone/>
            </a:pPr>
            <a:r>
              <a:rPr lang="el-GR" altLang="el-GR" sz="1800"/>
              <a:t>Προτείνεται η εγκατάσταση αντλίας αποστράγγισης, βαλβίδας ελέγχου και εκβάλλουσας αντλίας, κυρίως σε υπόγειους χώρους που κινδυνεύουν περισσότερο από πιθανές πλημμύρες.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l-GR" altLang="el-GR"/>
          </a:p>
        </p:txBody>
      </p:sp>
      <p:sp>
        <p:nvSpPr>
          <p:cNvPr id="67587" name="Rectangle 3"/>
          <p:cNvSpPr>
            <a:spLocks noGrp="1" noChangeArrowheads="1"/>
          </p:cNvSpPr>
          <p:nvPr>
            <p:ph type="body" idx="1"/>
          </p:nvPr>
        </p:nvSpPr>
        <p:spPr>
          <a:xfrm>
            <a:off x="250825" y="0"/>
            <a:ext cx="8642350" cy="6126163"/>
          </a:xfrm>
        </p:spPr>
        <p:txBody>
          <a:bodyPr/>
          <a:lstStyle/>
          <a:p>
            <a:pPr marL="0" indent="361950" eaLnBrk="1" hangingPunct="1">
              <a:lnSpc>
                <a:spcPct val="90000"/>
              </a:lnSpc>
              <a:buFontTx/>
              <a:buNone/>
            </a:pPr>
            <a:r>
              <a:rPr lang="el-GR" altLang="el-GR" sz="2800"/>
              <a:t>Σε περίπτωση διακοπής ρεύματος:</a:t>
            </a:r>
          </a:p>
          <a:p>
            <a:pPr marL="0" indent="361950" eaLnBrk="1" hangingPunct="1">
              <a:lnSpc>
                <a:spcPct val="90000"/>
              </a:lnSpc>
              <a:buFontTx/>
              <a:buNone/>
            </a:pPr>
            <a:r>
              <a:rPr lang="el-GR" altLang="el-GR" sz="2800"/>
              <a:t>Ο κίνδυνος αυτός μπορεί να προέλθει από βλάβη σε εξωτερικές γραμμές της ΔΕΗ, από ισχυρή καταιγίδα, σεισμό ή άλλα αίτια (ιδιαιτέρα το καλοκαίρι). Η διακοπή ρεύματος μπορεί να επιφέρει αλλαγές στις περιβαλλοντικές συνθήκες που επικρατούν στο χώρο του ιδρύματος και να θέσουν σε κίνδυνο τα αντικείμενα, κυρίως αυτά που είναι κατασκευασμένα από οργανικά υλικά και θεωρούνται ιδιαίτερα ευαίσθητα σε αλλαγές της σχ. υγρασίας και θερμοκρασίας. Προτείνεται η αγορά γεννήτριας που τίθεται αυτόματα σε λειτουργία στη περίπτωση διακοπής ρεύματος.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nvGraphicFramePr>
        <p:xfrm>
          <a:off x="542925" y="336550"/>
          <a:ext cx="8178800" cy="5192713"/>
        </p:xfrm>
        <a:graphic>
          <a:graphicData uri="http://schemas.openxmlformats.org/presentationml/2006/ole">
            <mc:AlternateContent xmlns:mc="http://schemas.openxmlformats.org/markup-compatibility/2006">
              <mc:Choice xmlns:v="urn:schemas-microsoft-com:vml" Requires="v">
                <p:oleObj spid="_x0000_s68621" name="Έγγραφο" r:id="rId3" imgW="8291381" imgH="5280969" progId="Word.Document.8">
                  <p:embed/>
                </p:oleObj>
              </mc:Choice>
              <mc:Fallback>
                <p:oleObj name="Έγγραφο" r:id="rId3" imgW="8291381" imgH="5280969"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336550"/>
                        <a:ext cx="8178800" cy="519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11188" y="2492375"/>
            <a:ext cx="7772400" cy="1143000"/>
          </a:xfrm>
        </p:spPr>
        <p:txBody>
          <a:bodyPr/>
          <a:lstStyle/>
          <a:p>
            <a:pPr eaLnBrk="1" hangingPunct="1"/>
            <a:r>
              <a:rPr lang="el-GR" altLang="el-GR"/>
              <a:t>ΑΚΤΙΝΟΒΟΛΙΕΣ</a:t>
            </a:r>
          </a:p>
        </p:txBody>
      </p:sp>
      <p:sp>
        <p:nvSpPr>
          <p:cNvPr id="69635" name="Rectangle 3"/>
          <p:cNvSpPr>
            <a:spLocks noGrp="1" noChangeArrowheads="1"/>
          </p:cNvSpPr>
          <p:nvPr>
            <p:ph type="body" idx="1"/>
          </p:nvPr>
        </p:nvSpPr>
        <p:spPr/>
        <p:txBody>
          <a:bodyPr/>
          <a:lstStyle/>
          <a:p>
            <a:pPr eaLnBrk="1" hangingPunct="1"/>
            <a:endParaRPr lang="el-GR" altLang="el-G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615950" y="165100"/>
          <a:ext cx="8235950" cy="2882900"/>
        </p:xfrm>
        <a:graphic>
          <a:graphicData uri="http://schemas.openxmlformats.org/presentationml/2006/ole">
            <mc:AlternateContent xmlns:mc="http://schemas.openxmlformats.org/markup-compatibility/2006">
              <mc:Choice xmlns:v="urn:schemas-microsoft-com:vml" Requires="v">
                <p:oleObj spid="_x0000_s70713" name="Document" r:id="rId3" imgW="8235720" imgH="2883240" progId="Word.Document.8">
                  <p:embed/>
                </p:oleObj>
              </mc:Choice>
              <mc:Fallback>
                <p:oleObj name="Document" r:id="rId3" imgW="8235720" imgH="28832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65100"/>
                        <a:ext cx="82359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638175" y="3060700"/>
          <a:ext cx="8318500" cy="2882900"/>
        </p:xfrm>
        <a:graphic>
          <a:graphicData uri="http://schemas.openxmlformats.org/presentationml/2006/ole">
            <mc:AlternateContent xmlns:mc="http://schemas.openxmlformats.org/markup-compatibility/2006">
              <mc:Choice xmlns:v="urn:schemas-microsoft-com:vml" Requires="v">
                <p:oleObj spid="_x0000_s70714" name="Document" r:id="rId5" imgW="8318160" imgH="2883240" progId="Word.Document.8">
                  <p:embed/>
                </p:oleObj>
              </mc:Choice>
              <mc:Fallback>
                <p:oleObj name="Document" r:id="rId5" imgW="8318160" imgH="28832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 y="3060700"/>
                        <a:ext cx="83185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0" name="Object 4"/>
          <p:cNvGraphicFramePr>
            <a:graphicFrameLocks noChangeAspect="1"/>
          </p:cNvGraphicFramePr>
          <p:nvPr/>
        </p:nvGraphicFramePr>
        <p:xfrm>
          <a:off x="609600" y="5686425"/>
          <a:ext cx="4325938" cy="714375"/>
        </p:xfrm>
        <a:graphic>
          <a:graphicData uri="http://schemas.openxmlformats.org/presentationml/2006/ole">
            <mc:AlternateContent xmlns:mc="http://schemas.openxmlformats.org/markup-compatibility/2006">
              <mc:Choice xmlns:v="urn:schemas-microsoft-com:vml" Requires="v">
                <p:oleObj spid="_x0000_s70715" name="Document" r:id="rId7" imgW="4340520" imgH="713160" progId="Word.Document.8">
                  <p:embed/>
                </p:oleObj>
              </mc:Choice>
              <mc:Fallback>
                <p:oleObj name="Document" r:id="rId7" imgW="4340520" imgH="71316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686425"/>
                        <a:ext cx="43259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5"/>
          <p:cNvGraphicFramePr>
            <a:graphicFrameLocks noChangeAspect="1"/>
          </p:cNvGraphicFramePr>
          <p:nvPr/>
        </p:nvGraphicFramePr>
        <p:xfrm>
          <a:off x="609600" y="6015038"/>
          <a:ext cx="6180138" cy="766762"/>
        </p:xfrm>
        <a:graphic>
          <a:graphicData uri="http://schemas.openxmlformats.org/presentationml/2006/ole">
            <mc:AlternateContent xmlns:mc="http://schemas.openxmlformats.org/markup-compatibility/2006">
              <mc:Choice xmlns:v="urn:schemas-microsoft-com:vml" Requires="v">
                <p:oleObj spid="_x0000_s70716" name="Document" r:id="rId9" imgW="6193440" imgH="768240" progId="Word.Document.8">
                  <p:embed/>
                </p:oleObj>
              </mc:Choice>
              <mc:Fallback>
                <p:oleObj name="Document" r:id="rId9" imgW="6193440" imgH="768240"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6015038"/>
                        <a:ext cx="6180138"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2" name="Object 6"/>
          <p:cNvGraphicFramePr>
            <a:graphicFrameLocks noChangeAspect="1"/>
          </p:cNvGraphicFramePr>
          <p:nvPr/>
        </p:nvGraphicFramePr>
        <p:xfrm>
          <a:off x="609600" y="5354638"/>
          <a:ext cx="4311650" cy="741362"/>
        </p:xfrm>
        <a:graphic>
          <a:graphicData uri="http://schemas.openxmlformats.org/presentationml/2006/ole">
            <mc:AlternateContent xmlns:mc="http://schemas.openxmlformats.org/markup-compatibility/2006">
              <mc:Choice xmlns:v="urn:schemas-microsoft-com:vml" Requires="v">
                <p:oleObj spid="_x0000_s70717" name="Document" r:id="rId11" imgW="4328280" imgH="740520" progId="Word.Document.8">
                  <p:embed/>
                </p:oleObj>
              </mc:Choice>
              <mc:Fallback>
                <p:oleObj name="Document" r:id="rId11" imgW="4328280" imgH="740520"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54638"/>
                        <a:ext cx="431165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0" y="620713"/>
          <a:ext cx="9144000" cy="5616575"/>
        </p:xfrm>
        <a:graphic>
          <a:graphicData uri="http://schemas.openxmlformats.org/presentationml/2006/ole">
            <mc:AlternateContent xmlns:mc="http://schemas.openxmlformats.org/markup-compatibility/2006">
              <mc:Choice xmlns:v="urn:schemas-microsoft-com:vml" Requires="v">
                <p:oleObj spid="_x0000_s71693" name="Έγγραφο" r:id="rId3" imgW="9647055" imgH="5591081" progId="Word.Document.8">
                  <p:embed/>
                </p:oleObj>
              </mc:Choice>
              <mc:Fallback>
                <p:oleObj name="Έγγραφο" r:id="rId3" imgW="9647055" imgH="559108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0713"/>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468313" y="2708275"/>
          <a:ext cx="8377237" cy="1630363"/>
        </p:xfrm>
        <a:graphic>
          <a:graphicData uri="http://schemas.openxmlformats.org/presentationml/2006/ole">
            <mc:AlternateContent xmlns:mc="http://schemas.openxmlformats.org/markup-compatibility/2006">
              <mc:Choice xmlns:v="urn:schemas-microsoft-com:vml" Requires="v">
                <p:oleObj spid="_x0000_s8227" name="Έγγραφο" r:id="rId3" imgW="8484229" imgH="1661886" progId="Word.Document.8">
                  <p:embed/>
                </p:oleObj>
              </mc:Choice>
              <mc:Fallback>
                <p:oleObj name="Έγγραφο" r:id="rId3" imgW="8484229" imgH="166188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708275"/>
                        <a:ext cx="8377237"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465138" y="3070225"/>
          <a:ext cx="8359775" cy="1062038"/>
        </p:xfrm>
        <a:graphic>
          <a:graphicData uri="http://schemas.openxmlformats.org/presentationml/2006/ole">
            <mc:AlternateContent xmlns:mc="http://schemas.openxmlformats.org/markup-compatibility/2006">
              <mc:Choice xmlns:v="urn:schemas-microsoft-com:vml" Requires="v">
                <p:oleObj spid="_x0000_s8228" name="Έγγραφο" r:id="rId5" imgW="8589092" imgH="1097227" progId="Word.Document.8">
                  <p:embed/>
                </p:oleObj>
              </mc:Choice>
              <mc:Fallback>
                <p:oleObj name="Έγγραφο" r:id="rId5" imgW="8589092" imgH="1097227"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8" y="3070225"/>
                        <a:ext cx="835977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542925" y="3433763"/>
          <a:ext cx="8256588" cy="1776412"/>
        </p:xfrm>
        <a:graphic>
          <a:graphicData uri="http://schemas.openxmlformats.org/presentationml/2006/ole">
            <mc:AlternateContent xmlns:mc="http://schemas.openxmlformats.org/markup-compatibility/2006">
              <mc:Choice xmlns:v="urn:schemas-microsoft-com:vml" Requires="v">
                <p:oleObj spid="_x0000_s8229" name="Έγγραφο" r:id="rId7" imgW="8558926" imgH="1857318" progId="Word.Document.8">
                  <p:embed/>
                </p:oleObj>
              </mc:Choice>
              <mc:Fallback>
                <p:oleObj name="Έγγραφο" r:id="rId7" imgW="8558926" imgH="1857318"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3433763"/>
                        <a:ext cx="8256588" cy="17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nvGraphicFramePr>
        <p:xfrm>
          <a:off x="0" y="196850"/>
          <a:ext cx="9144000" cy="6688138"/>
        </p:xfrm>
        <a:graphic>
          <a:graphicData uri="http://schemas.openxmlformats.org/presentationml/2006/ole">
            <mc:AlternateContent xmlns:mc="http://schemas.openxmlformats.org/markup-compatibility/2006">
              <mc:Choice xmlns:v="urn:schemas-microsoft-com:vml" Requires="v">
                <p:oleObj spid="_x0000_s72717" name="Έγγραφο" r:id="rId3" imgW="8917697" imgH="6551709" progId="Word.Document.8">
                  <p:embed/>
                </p:oleObj>
              </mc:Choice>
              <mc:Fallback>
                <p:oleObj name="Έγγραφο" r:id="rId3" imgW="8917697" imgH="6551709"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850"/>
                        <a:ext cx="9144000" cy="668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11113" y="404813"/>
          <a:ext cx="9132887" cy="6873875"/>
        </p:xfrm>
        <a:graphic>
          <a:graphicData uri="http://schemas.openxmlformats.org/presentationml/2006/ole">
            <mc:AlternateContent xmlns:mc="http://schemas.openxmlformats.org/markup-compatibility/2006">
              <mc:Choice xmlns:v="urn:schemas-microsoft-com:vml" Requires="v">
                <p:oleObj spid="_x0000_s73741" name="Έγγραφο" r:id="rId3" imgW="10565239" imgH="7952369" progId="Word.Document.8">
                  <p:embed/>
                </p:oleObj>
              </mc:Choice>
              <mc:Fallback>
                <p:oleObj name="Έγγραφο" r:id="rId3" imgW="10565239" imgH="7952369"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404813"/>
                        <a:ext cx="9132887" cy="687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0" y="1557338"/>
          <a:ext cx="9144000" cy="6627812"/>
        </p:xfrm>
        <a:graphic>
          <a:graphicData uri="http://schemas.openxmlformats.org/presentationml/2006/ole">
            <mc:AlternateContent xmlns:mc="http://schemas.openxmlformats.org/markup-compatibility/2006">
              <mc:Choice xmlns:v="urn:schemas-microsoft-com:vml" Requires="v">
                <p:oleObj spid="_x0000_s74765" name="Έγγραφο" r:id="rId3" imgW="8716259" imgH="6187544" progId="Word.Document.8">
                  <p:embed/>
                </p:oleObj>
              </mc:Choice>
              <mc:Fallback>
                <p:oleObj name="Έγγραφο" r:id="rId3" imgW="8716259" imgH="618754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9144000" cy="662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228600" y="92075"/>
          <a:ext cx="8731250" cy="7143750"/>
        </p:xfrm>
        <a:graphic>
          <a:graphicData uri="http://schemas.openxmlformats.org/presentationml/2006/ole">
            <mc:AlternateContent xmlns:mc="http://schemas.openxmlformats.org/markup-compatibility/2006">
              <mc:Choice xmlns:v="urn:schemas-microsoft-com:vml" Requires="v">
                <p:oleObj spid="_x0000_s75789" name="Document" r:id="rId3" imgW="8732520" imgH="7144560" progId="Word.Document.8">
                  <p:embed/>
                </p:oleObj>
              </mc:Choice>
              <mc:Fallback>
                <p:oleObj name="Document" r:id="rId3" imgW="8732520" imgH="71445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2075"/>
                        <a:ext cx="8731250"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506413" y="760413"/>
          <a:ext cx="8383587" cy="3811587"/>
        </p:xfrm>
        <a:graphic>
          <a:graphicData uri="http://schemas.openxmlformats.org/presentationml/2006/ole">
            <mc:AlternateContent xmlns:mc="http://schemas.openxmlformats.org/markup-compatibility/2006">
              <mc:Choice xmlns:v="urn:schemas-microsoft-com:vml" Requires="v">
                <p:oleObj spid="_x0000_s76824" name="Έγγραφο" r:id="rId3" imgW="8485992" imgH="3875750" progId="Word.Document.8">
                  <p:embed/>
                </p:oleObj>
              </mc:Choice>
              <mc:Fallback>
                <p:oleObj name="Έγγραφο" r:id="rId3" imgW="8485992" imgH="387575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760413"/>
                        <a:ext cx="8383587" cy="381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207963" y="4419600"/>
          <a:ext cx="8731250" cy="584200"/>
        </p:xfrm>
        <a:graphic>
          <a:graphicData uri="http://schemas.openxmlformats.org/presentationml/2006/ole">
            <mc:AlternateContent xmlns:mc="http://schemas.openxmlformats.org/markup-compatibility/2006">
              <mc:Choice xmlns:v="urn:schemas-microsoft-com:vml" Requires="v">
                <p:oleObj spid="_x0000_s76825" name="Document" r:id="rId5" imgW="8730720" imgH="584280" progId="Word.Document.8">
                  <p:embed/>
                </p:oleObj>
              </mc:Choice>
              <mc:Fallback>
                <p:oleObj name="Document" r:id="rId5" imgW="8730720" imgH="58428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63" y="4419600"/>
                        <a:ext cx="8731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307975" y="595313"/>
          <a:ext cx="8410575" cy="5794375"/>
        </p:xfrm>
        <a:graphic>
          <a:graphicData uri="http://schemas.openxmlformats.org/presentationml/2006/ole">
            <mc:AlternateContent xmlns:mc="http://schemas.openxmlformats.org/markup-compatibility/2006">
              <mc:Choice xmlns:v="urn:schemas-microsoft-com:vml" Requires="v">
                <p:oleObj spid="_x0000_s77837" name="Document" r:id="rId3" imgW="8665560" imgH="5970960" progId="Word.Document.8">
                  <p:embed/>
                </p:oleObj>
              </mc:Choice>
              <mc:Fallback>
                <p:oleObj name="Document" r:id="rId3" imgW="8665560" imgH="59709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595313"/>
                        <a:ext cx="8410575"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454025" y="622300"/>
          <a:ext cx="8315325" cy="5040313"/>
        </p:xfrm>
        <a:graphic>
          <a:graphicData uri="http://schemas.openxmlformats.org/presentationml/2006/ole">
            <mc:AlternateContent xmlns:mc="http://schemas.openxmlformats.org/markup-compatibility/2006">
              <mc:Choice xmlns:v="urn:schemas-microsoft-com:vml" Requires="v">
                <p:oleObj spid="_x0000_s78861" name="Document" r:id="rId3" imgW="8312040" imgH="5038200" progId="Word.Document.8">
                  <p:embed/>
                </p:oleObj>
              </mc:Choice>
              <mc:Fallback>
                <p:oleObj name="Document" r:id="rId3" imgW="8312040" imgH="5038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622300"/>
                        <a:ext cx="83153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el-GR" altLang="el-GR"/>
          </a:p>
        </p:txBody>
      </p:sp>
      <p:sp>
        <p:nvSpPr>
          <p:cNvPr id="79875" name="Rectangle 3"/>
          <p:cNvSpPr>
            <a:spLocks noGrp="1" noChangeArrowheads="1"/>
          </p:cNvSpPr>
          <p:nvPr>
            <p:ph type="body" sz="half" idx="1"/>
          </p:nvPr>
        </p:nvSpPr>
        <p:spPr>
          <a:xfrm>
            <a:off x="0" y="0"/>
            <a:ext cx="9144000" cy="476250"/>
          </a:xfrm>
        </p:spPr>
        <p:txBody>
          <a:bodyPr/>
          <a:lstStyle/>
          <a:p>
            <a:pPr eaLnBrk="1" hangingPunct="1">
              <a:lnSpc>
                <a:spcPct val="80000"/>
              </a:lnSpc>
            </a:pPr>
            <a:r>
              <a:rPr lang="en-US" altLang="el-GR" sz="1400"/>
              <a:t>Διάγραμμα μήκους κύματος και ενέργειας δεσμού μιας οργανικής ένωσης (</a:t>
            </a:r>
            <a:r>
              <a:rPr lang="el-GR" altLang="el-GR" sz="1400"/>
              <a:t>C. Ammar, M. Longuet)</a:t>
            </a:r>
            <a:r>
              <a:rPr lang="en-US" altLang="el-GR" sz="1400"/>
              <a:t>.</a:t>
            </a:r>
          </a:p>
        </p:txBody>
      </p:sp>
      <p:pic>
        <p:nvPicPr>
          <p:cNvPr id="79876" name="Picture 4" descr="15"/>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323850" y="284163"/>
            <a:ext cx="8532813" cy="6573837"/>
          </a:xfrm>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395288" y="138113"/>
          <a:ext cx="8618537" cy="6719887"/>
        </p:xfrm>
        <a:graphic>
          <a:graphicData uri="http://schemas.openxmlformats.org/presentationml/2006/ole">
            <mc:AlternateContent xmlns:mc="http://schemas.openxmlformats.org/markup-compatibility/2006">
              <mc:Choice xmlns:v="urn:schemas-microsoft-com:vml" Requires="v">
                <p:oleObj spid="_x0000_s80909" name="Έγγραφο" r:id="rId3" imgW="8576882" imgH="6792136" progId="Word.Document.8">
                  <p:embed/>
                </p:oleObj>
              </mc:Choice>
              <mc:Fallback>
                <p:oleObj name="Έγγραφο" r:id="rId3" imgW="8576882" imgH="679213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8113"/>
                        <a:ext cx="8618537" cy="671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396875" y="982663"/>
          <a:ext cx="8367713" cy="3217862"/>
        </p:xfrm>
        <a:graphic>
          <a:graphicData uri="http://schemas.openxmlformats.org/presentationml/2006/ole">
            <mc:AlternateContent xmlns:mc="http://schemas.openxmlformats.org/markup-compatibility/2006">
              <mc:Choice xmlns:v="urn:schemas-microsoft-com:vml" Requires="v">
                <p:oleObj spid="_x0000_s81933" name="Έγγραφο" r:id="rId3" imgW="8380084" imgH="3236874" progId="Word.Document.8">
                  <p:embed/>
                </p:oleObj>
              </mc:Choice>
              <mc:Fallback>
                <p:oleObj name="Έγγραφο" r:id="rId3" imgW="8380084" imgH="323687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982663"/>
                        <a:ext cx="8367713" cy="321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80975" y="1776413"/>
          <a:ext cx="8824913" cy="4305300"/>
        </p:xfrm>
        <a:graphic>
          <a:graphicData uri="http://schemas.openxmlformats.org/presentationml/2006/ole">
            <mc:AlternateContent xmlns:mc="http://schemas.openxmlformats.org/markup-compatibility/2006">
              <mc:Choice xmlns:v="urn:schemas-microsoft-com:vml" Requires="v">
                <p:oleObj spid="_x0000_s9229" name="Έγγραφο" r:id="rId3" imgW="8677436" imgH="4278212" progId="Word.Document.8">
                  <p:embed/>
                </p:oleObj>
              </mc:Choice>
              <mc:Fallback>
                <p:oleObj name="Έγγραφο" r:id="rId3" imgW="8677436" imgH="427821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776413"/>
                        <a:ext cx="8824913"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971800"/>
            <a:ext cx="7772400" cy="1143000"/>
          </a:xfrm>
        </p:spPr>
        <p:txBody>
          <a:bodyPr/>
          <a:lstStyle/>
          <a:p>
            <a:pPr eaLnBrk="1" hangingPunct="1"/>
            <a:r>
              <a:rPr lang="el-GR" altLang="el-GR"/>
              <a:t>ΘΕΡΜΟΤΗΤΑ</a:t>
            </a:r>
            <a:endParaRPr lang="en-US" altLang="el-G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660400" y="422275"/>
          <a:ext cx="8243888" cy="7258050"/>
        </p:xfrm>
        <a:graphic>
          <a:graphicData uri="http://schemas.openxmlformats.org/presentationml/2006/ole">
            <mc:AlternateContent xmlns:mc="http://schemas.openxmlformats.org/markup-compatibility/2006">
              <mc:Choice xmlns:v="urn:schemas-microsoft-com:vml" Requires="v">
                <p:oleObj spid="_x0000_s83981" name="Έγγραφο" r:id="rId3" imgW="8118431" imgH="7184661" progId="Word.Document.8">
                  <p:embed/>
                </p:oleObj>
              </mc:Choice>
              <mc:Fallback>
                <p:oleObj name="Έγγραφο" r:id="rId3" imgW="8118431" imgH="718466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422275"/>
                        <a:ext cx="8243888" cy="725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674688" y="2408238"/>
          <a:ext cx="8255000" cy="2830512"/>
        </p:xfrm>
        <a:graphic>
          <a:graphicData uri="http://schemas.openxmlformats.org/presentationml/2006/ole">
            <mc:AlternateContent xmlns:mc="http://schemas.openxmlformats.org/markup-compatibility/2006">
              <mc:Choice xmlns:v="urn:schemas-microsoft-com:vml" Requires="v">
                <p:oleObj spid="_x0000_s85016" name="Έγγραφο" r:id="rId3" imgW="8270861" imgH="2988099" progId="Word.Document.8">
                  <p:embed/>
                </p:oleObj>
              </mc:Choice>
              <mc:Fallback>
                <p:oleObj name="Έγγραφο" r:id="rId3" imgW="8270861" imgH="2988099"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2408238"/>
                        <a:ext cx="825500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661988" y="382588"/>
          <a:ext cx="8255000" cy="2817812"/>
        </p:xfrm>
        <a:graphic>
          <a:graphicData uri="http://schemas.openxmlformats.org/presentationml/2006/ole">
            <mc:AlternateContent xmlns:mc="http://schemas.openxmlformats.org/markup-compatibility/2006">
              <mc:Choice xmlns:v="urn:schemas-microsoft-com:vml" Requires="v">
                <p:oleObj spid="_x0000_s85017" name="Document" r:id="rId5" imgW="8254440" imgH="2819520" progId="Word.Document.8">
                  <p:embed/>
                </p:oleObj>
              </mc:Choice>
              <mc:Fallback>
                <p:oleObj name="Document" r:id="rId5" imgW="8254440" imgH="28195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8" y="382588"/>
                        <a:ext cx="8255000" cy="281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260350"/>
          <a:ext cx="8947150" cy="7694613"/>
        </p:xfrm>
        <a:graphic>
          <a:graphicData uri="http://schemas.openxmlformats.org/presentationml/2006/ole">
            <mc:AlternateContent xmlns:mc="http://schemas.openxmlformats.org/markup-compatibility/2006">
              <mc:Choice xmlns:v="urn:schemas-microsoft-com:vml" Requires="v">
                <p:oleObj spid="_x0000_s86029" name="Έγγραφο" r:id="rId3" imgW="9634803" imgH="8313282" progId="Word.Document.8">
                  <p:embed/>
                </p:oleObj>
              </mc:Choice>
              <mc:Fallback>
                <p:oleObj name="Έγγραφο" r:id="rId3" imgW="9634803" imgH="831328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350"/>
                        <a:ext cx="8947150" cy="769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396875" y="474663"/>
          <a:ext cx="8566150" cy="4408487"/>
        </p:xfrm>
        <a:graphic>
          <a:graphicData uri="http://schemas.openxmlformats.org/presentationml/2006/ole">
            <mc:AlternateContent xmlns:mc="http://schemas.openxmlformats.org/markup-compatibility/2006">
              <mc:Choice xmlns:v="urn:schemas-microsoft-com:vml" Requires="v">
                <p:oleObj spid="_x0000_s87053" name="Έγγραφο" r:id="rId3" imgW="8582987" imgH="4436865" progId="Word.Document.8">
                  <p:embed/>
                </p:oleObj>
              </mc:Choice>
              <mc:Fallback>
                <p:oleObj name="Έγγραφο" r:id="rId3" imgW="8582987" imgH="4436865"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474663"/>
                        <a:ext cx="856615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3124200"/>
            <a:ext cx="7772400" cy="1143000"/>
          </a:xfrm>
        </p:spPr>
        <p:txBody>
          <a:bodyPr/>
          <a:lstStyle/>
          <a:p>
            <a:pPr eaLnBrk="1" hangingPunct="1"/>
            <a:r>
              <a:rPr lang="el-GR" altLang="el-GR" b="1"/>
              <a:t>ΦΩΤΙΑ</a:t>
            </a:r>
            <a:br>
              <a:rPr lang="el-GR" altLang="el-GR" b="1"/>
            </a:br>
            <a:endParaRPr lang="en-US" altLang="el-GR" b="1"/>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492125" y="0"/>
          <a:ext cx="8599488" cy="2855913"/>
        </p:xfrm>
        <a:graphic>
          <a:graphicData uri="http://schemas.openxmlformats.org/presentationml/2006/ole">
            <mc:AlternateContent xmlns:mc="http://schemas.openxmlformats.org/markup-compatibility/2006">
              <mc:Choice xmlns:v="urn:schemas-microsoft-com:vml" Requires="v">
                <p:oleObj spid="_x0000_s89112" name="Έγγραφο" r:id="rId3" imgW="8619617" imgH="2878464" progId="Word.Document.8">
                  <p:embed/>
                </p:oleObj>
              </mc:Choice>
              <mc:Fallback>
                <p:oleObj name="Έγγραφο" r:id="rId3" imgW="8619617" imgH="287846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0"/>
                        <a:ext cx="8599488"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1" name="Object 3"/>
          <p:cNvGraphicFramePr>
            <a:graphicFrameLocks noChangeAspect="1"/>
          </p:cNvGraphicFramePr>
          <p:nvPr/>
        </p:nvGraphicFramePr>
        <p:xfrm>
          <a:off x="327025" y="2200275"/>
          <a:ext cx="8636000" cy="4683125"/>
        </p:xfrm>
        <a:graphic>
          <a:graphicData uri="http://schemas.openxmlformats.org/presentationml/2006/ole">
            <mc:AlternateContent xmlns:mc="http://schemas.openxmlformats.org/markup-compatibility/2006">
              <mc:Choice xmlns:v="urn:schemas-microsoft-com:vml" Requires="v">
                <p:oleObj spid="_x0000_s89113" name="Έγγραφο" r:id="rId5" imgW="8653015" imgH="4716310" progId="Word.Document.8">
                  <p:embed/>
                </p:oleObj>
              </mc:Choice>
              <mc:Fallback>
                <p:oleObj name="Έγγραφο" r:id="rId5" imgW="8653015" imgH="471631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2200275"/>
                        <a:ext cx="86360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nvGraphicFramePr>
        <p:xfrm>
          <a:off x="612775" y="336550"/>
          <a:ext cx="8280400" cy="3544888"/>
        </p:xfrm>
        <a:graphic>
          <a:graphicData uri="http://schemas.openxmlformats.org/presentationml/2006/ole">
            <mc:AlternateContent xmlns:mc="http://schemas.openxmlformats.org/markup-compatibility/2006">
              <mc:Choice xmlns:v="urn:schemas-microsoft-com:vml" Requires="v">
                <p:oleObj spid="_x0000_s90136" name="Έγγραφο" r:id="rId3" imgW="8294254" imgH="3566800" progId="Word.Document.8">
                  <p:embed/>
                </p:oleObj>
              </mc:Choice>
              <mc:Fallback>
                <p:oleObj name="Έγγραφο" r:id="rId3" imgW="8294254" imgH="3566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36550"/>
                        <a:ext cx="8280400"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5" name="Object 3"/>
          <p:cNvGraphicFramePr>
            <a:graphicFrameLocks noChangeAspect="1"/>
          </p:cNvGraphicFramePr>
          <p:nvPr/>
        </p:nvGraphicFramePr>
        <p:xfrm>
          <a:off x="539750" y="3141663"/>
          <a:ext cx="8267700" cy="3241675"/>
        </p:xfrm>
        <a:graphic>
          <a:graphicData uri="http://schemas.openxmlformats.org/presentationml/2006/ole">
            <mc:AlternateContent xmlns:mc="http://schemas.openxmlformats.org/markup-compatibility/2006">
              <mc:Choice xmlns:v="urn:schemas-microsoft-com:vml" Requires="v">
                <p:oleObj spid="_x0000_s90137" name="Έγγραφο" r:id="rId5" imgW="8254751" imgH="3249494" progId="Word.Document.8">
                  <p:embed/>
                </p:oleObj>
              </mc:Choice>
              <mc:Fallback>
                <p:oleObj name="Έγγραφο" r:id="rId5" imgW="8254751" imgH="3249494"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141663"/>
                        <a:ext cx="826770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pPr eaLnBrk="1" hangingPunct="1"/>
            <a:r>
              <a:rPr lang="el-GR" altLang="el-GR" sz="2000"/>
              <a:t>Φωτιά στη βιβλιοθήκη του Πανεπιστημίου της Βασόρα - Ιράκ.</a:t>
            </a:r>
          </a:p>
        </p:txBody>
      </p:sp>
      <p:sp>
        <p:nvSpPr>
          <p:cNvPr id="91139" name="Rectangle 5"/>
          <p:cNvSpPr>
            <a:spLocks noGrp="1" noChangeArrowheads="1"/>
          </p:cNvSpPr>
          <p:nvPr>
            <p:ph type="body" sz="half" idx="1"/>
          </p:nvPr>
        </p:nvSpPr>
        <p:spPr/>
        <p:txBody>
          <a:bodyPr/>
          <a:lstStyle/>
          <a:p>
            <a:pPr eaLnBrk="1" hangingPunct="1"/>
            <a:endParaRPr lang="el-GR" altLang="el-GR" sz="2800"/>
          </a:p>
        </p:txBody>
      </p:sp>
      <p:pic>
        <p:nvPicPr>
          <p:cNvPr id="91140" name="Picture 7" descr="imagesCABJC71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24075" y="2060575"/>
            <a:ext cx="4679950" cy="3211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pPr eaLnBrk="1" hangingPunct="1"/>
            <a:r>
              <a:rPr lang="el-GR" altLang="el-GR" sz="2000"/>
              <a:t>Φωτιά σε κεντρική βιβλιοθήκη του </a:t>
            </a:r>
            <a:r>
              <a:rPr lang="en-US" altLang="el-GR" sz="2000"/>
              <a:t>Brimingham</a:t>
            </a:r>
            <a:r>
              <a:rPr lang="el-GR" altLang="el-GR" sz="2000"/>
              <a:t>. Αγγλία.</a:t>
            </a:r>
          </a:p>
        </p:txBody>
      </p:sp>
      <p:sp>
        <p:nvSpPr>
          <p:cNvPr id="92163" name="Rectangle 5"/>
          <p:cNvSpPr>
            <a:spLocks noGrp="1" noChangeArrowheads="1"/>
          </p:cNvSpPr>
          <p:nvPr>
            <p:ph type="body" sz="half" idx="1"/>
          </p:nvPr>
        </p:nvSpPr>
        <p:spPr/>
        <p:txBody>
          <a:bodyPr/>
          <a:lstStyle/>
          <a:p>
            <a:pPr eaLnBrk="1" hangingPunct="1"/>
            <a:endParaRPr lang="el-GR" altLang="el-GR" sz="2800"/>
          </a:p>
        </p:txBody>
      </p:sp>
      <p:pic>
        <p:nvPicPr>
          <p:cNvPr id="92164" name="Picture 7" descr="imagesCANNA8V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00338" y="1879600"/>
            <a:ext cx="3810000" cy="287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95288" y="836613"/>
          <a:ext cx="8456612" cy="5678487"/>
        </p:xfrm>
        <a:graphic>
          <a:graphicData uri="http://schemas.openxmlformats.org/presentationml/2006/ole">
            <mc:AlternateContent xmlns:mc="http://schemas.openxmlformats.org/markup-compatibility/2006">
              <mc:Choice xmlns:v="urn:schemas-microsoft-com:vml" Requires="v">
                <p:oleObj spid="_x0000_s10253" name="Έγγραφο" r:id="rId3" imgW="8130136" imgH="5487218" progId="Word.Document.8">
                  <p:embed/>
                </p:oleObj>
              </mc:Choice>
              <mc:Fallback>
                <p:oleObj name="Έγγραφο" r:id="rId3" imgW="8130136" imgH="548721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36613"/>
                        <a:ext cx="8456612" cy="56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p:txBody>
          <a:bodyPr/>
          <a:lstStyle/>
          <a:p>
            <a:pPr eaLnBrk="1" hangingPunct="1"/>
            <a:r>
              <a:rPr lang="el-GR" altLang="el-GR" sz="2000"/>
              <a:t>Καταστροφές από φωτιά σε βιβλιοθήκη.</a:t>
            </a:r>
          </a:p>
        </p:txBody>
      </p:sp>
      <p:sp>
        <p:nvSpPr>
          <p:cNvPr id="93187" name="Rectangle 5"/>
          <p:cNvSpPr>
            <a:spLocks noGrp="1" noChangeArrowheads="1"/>
          </p:cNvSpPr>
          <p:nvPr>
            <p:ph type="body" sz="half" idx="1"/>
          </p:nvPr>
        </p:nvSpPr>
        <p:spPr/>
        <p:txBody>
          <a:bodyPr/>
          <a:lstStyle/>
          <a:p>
            <a:pPr eaLnBrk="1" hangingPunct="1"/>
            <a:endParaRPr lang="el-GR" altLang="el-GR" sz="2800"/>
          </a:p>
        </p:txBody>
      </p:sp>
      <p:pic>
        <p:nvPicPr>
          <p:cNvPr id="93188" name="Picture 7" descr="imagesCADSFRI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63713" y="1685925"/>
            <a:ext cx="5416550" cy="360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611188" y="404813"/>
          <a:ext cx="8307387" cy="1163637"/>
        </p:xfrm>
        <a:graphic>
          <a:graphicData uri="http://schemas.openxmlformats.org/presentationml/2006/ole">
            <mc:AlternateContent xmlns:mc="http://schemas.openxmlformats.org/markup-compatibility/2006">
              <mc:Choice xmlns:v="urn:schemas-microsoft-com:vml" Requires="v">
                <p:oleObj spid="_x0000_s94232" name="Έγγραφο" r:id="rId3" imgW="8275939" imgH="1179438" progId="Word.Document.8">
                  <p:embed/>
                </p:oleObj>
              </mc:Choice>
              <mc:Fallback>
                <p:oleObj name="Έγγραφο" r:id="rId3" imgW="8275939" imgH="117943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4813"/>
                        <a:ext cx="8307387"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1" name="Object 3"/>
          <p:cNvGraphicFramePr>
            <a:graphicFrameLocks noChangeAspect="1"/>
          </p:cNvGraphicFramePr>
          <p:nvPr/>
        </p:nvGraphicFramePr>
        <p:xfrm>
          <a:off x="612775" y="768350"/>
          <a:ext cx="8280400" cy="4519613"/>
        </p:xfrm>
        <a:graphic>
          <a:graphicData uri="http://schemas.openxmlformats.org/presentationml/2006/ole">
            <mc:AlternateContent xmlns:mc="http://schemas.openxmlformats.org/markup-compatibility/2006">
              <mc:Choice xmlns:v="urn:schemas-microsoft-com:vml" Requires="v">
                <p:oleObj spid="_x0000_s94233" name="Έγγραφο" r:id="rId5" imgW="8300359" imgH="4551528" progId="Word.Document.8">
                  <p:embed/>
                </p:oleObj>
              </mc:Choice>
              <mc:Fallback>
                <p:oleObj name="Έγγραφο" r:id="rId5" imgW="8300359" imgH="4551528"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768350"/>
                        <a:ext cx="8280400"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611188" y="333375"/>
          <a:ext cx="8399462" cy="2116138"/>
        </p:xfrm>
        <a:graphic>
          <a:graphicData uri="http://schemas.openxmlformats.org/presentationml/2006/ole">
            <mc:AlternateContent xmlns:mc="http://schemas.openxmlformats.org/markup-compatibility/2006">
              <mc:Choice xmlns:v="urn:schemas-microsoft-com:vml" Requires="v">
                <p:oleObj spid="_x0000_s95278" name="Έγγραφο" r:id="rId3" imgW="8341299" imgH="2139647" progId="Word.Document.8">
                  <p:embed/>
                </p:oleObj>
              </mc:Choice>
              <mc:Fallback>
                <p:oleObj name="Έγγραφο" r:id="rId3" imgW="8341299" imgH="2139647"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33375"/>
                        <a:ext cx="8399462"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5" name="Object 3"/>
          <p:cNvGraphicFramePr>
            <a:graphicFrameLocks noChangeAspect="1"/>
          </p:cNvGraphicFramePr>
          <p:nvPr/>
        </p:nvGraphicFramePr>
        <p:xfrm>
          <a:off x="611188" y="1700213"/>
          <a:ext cx="8308975" cy="1244600"/>
        </p:xfrm>
        <a:graphic>
          <a:graphicData uri="http://schemas.openxmlformats.org/presentationml/2006/ole">
            <mc:AlternateContent xmlns:mc="http://schemas.openxmlformats.org/markup-compatibility/2006">
              <mc:Choice xmlns:v="urn:schemas-microsoft-com:vml" Requires="v">
                <p:oleObj spid="_x0000_s95279" name="Έγγραφο" r:id="rId5" imgW="8266961" imgH="1259125" progId="Word.Document.8">
                  <p:embed/>
                </p:oleObj>
              </mc:Choice>
              <mc:Fallback>
                <p:oleObj name="Έγγραφο" r:id="rId5" imgW="8266961" imgH="1259125"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700213"/>
                        <a:ext cx="830897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6" name="Object 4"/>
          <p:cNvGraphicFramePr>
            <a:graphicFrameLocks noChangeAspect="1"/>
          </p:cNvGraphicFramePr>
          <p:nvPr/>
        </p:nvGraphicFramePr>
        <p:xfrm>
          <a:off x="612775" y="1992313"/>
          <a:ext cx="8237538" cy="2476500"/>
        </p:xfrm>
        <a:graphic>
          <a:graphicData uri="http://schemas.openxmlformats.org/presentationml/2006/ole">
            <mc:AlternateContent xmlns:mc="http://schemas.openxmlformats.org/markup-compatibility/2006">
              <mc:Choice xmlns:v="urn:schemas-microsoft-com:vml" Requires="v">
                <p:oleObj spid="_x0000_s95280" name="Έγγραφο" r:id="rId7" imgW="8254751" imgH="2493731" progId="Word.Document.8">
                  <p:embed/>
                </p:oleObj>
              </mc:Choice>
              <mc:Fallback>
                <p:oleObj name="Έγγραφο" r:id="rId7" imgW="8254751" imgH="2493731"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75" y="1992313"/>
                        <a:ext cx="8237538"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7" name="Object 5"/>
          <p:cNvGraphicFramePr>
            <a:graphicFrameLocks noChangeAspect="1"/>
          </p:cNvGraphicFramePr>
          <p:nvPr/>
        </p:nvGraphicFramePr>
        <p:xfrm>
          <a:off x="611188" y="4365625"/>
          <a:ext cx="8255000" cy="1698625"/>
        </p:xfrm>
        <a:graphic>
          <a:graphicData uri="http://schemas.openxmlformats.org/presentationml/2006/ole">
            <mc:AlternateContent xmlns:mc="http://schemas.openxmlformats.org/markup-compatibility/2006">
              <mc:Choice xmlns:v="urn:schemas-microsoft-com:vml" Requires="v">
                <p:oleObj spid="_x0000_s95281" name="Έγγραφο" r:id="rId9" imgW="8251878" imgH="1719939" progId="Word.Document.8">
                  <p:embed/>
                </p:oleObj>
              </mc:Choice>
              <mc:Fallback>
                <p:oleObj name="Έγγραφο" r:id="rId9" imgW="8251878" imgH="1719939"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4365625"/>
                        <a:ext cx="82550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465138" y="690563"/>
          <a:ext cx="8204200" cy="3208337"/>
        </p:xfrm>
        <a:graphic>
          <a:graphicData uri="http://schemas.openxmlformats.org/presentationml/2006/ole">
            <mc:AlternateContent xmlns:mc="http://schemas.openxmlformats.org/markup-compatibility/2006">
              <mc:Choice xmlns:v="urn:schemas-microsoft-com:vml" Requires="v">
                <p:oleObj spid="_x0000_s96269" name="Έγγραφο" r:id="rId3" imgW="8218120" imgH="3233990" progId="Word.Document.8">
                  <p:embed/>
                </p:oleObj>
              </mc:Choice>
              <mc:Fallback>
                <p:oleObj name="Έγγραφο" r:id="rId3" imgW="8218120" imgH="323399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690563"/>
                        <a:ext cx="8204200"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nvGraphicFramePr>
        <p:xfrm>
          <a:off x="542925" y="768350"/>
          <a:ext cx="8186738" cy="4391025"/>
        </p:xfrm>
        <a:graphic>
          <a:graphicData uri="http://schemas.openxmlformats.org/presentationml/2006/ole">
            <mc:AlternateContent xmlns:mc="http://schemas.openxmlformats.org/markup-compatibility/2006">
              <mc:Choice xmlns:v="urn:schemas-microsoft-com:vml" Requires="v">
                <p:oleObj spid="_x0000_s97293" name="Έγγραφο" r:id="rId3" imgW="8203037" imgH="4421721" progId="Word.Document.8">
                  <p:embed/>
                </p:oleObj>
              </mc:Choice>
              <mc:Fallback>
                <p:oleObj name="Έγγραφο" r:id="rId3" imgW="8203037" imgH="442172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768350"/>
                        <a:ext cx="8186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465138" y="258763"/>
          <a:ext cx="8351837" cy="6426200"/>
        </p:xfrm>
        <a:graphic>
          <a:graphicData uri="http://schemas.openxmlformats.org/presentationml/2006/ole">
            <mc:AlternateContent xmlns:mc="http://schemas.openxmlformats.org/markup-compatibility/2006">
              <mc:Choice xmlns:v="urn:schemas-microsoft-com:vml" Requires="v">
                <p:oleObj spid="_x0000_s98317" name="Έγγραφο" r:id="rId3" imgW="8362846" imgH="6462571" progId="Word.Document.8">
                  <p:embed/>
                </p:oleObj>
              </mc:Choice>
              <mc:Fallback>
                <p:oleObj name="Έγγραφο" r:id="rId3" imgW="8362846" imgH="646257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258763"/>
                        <a:ext cx="8351837"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nvGraphicFramePr>
        <p:xfrm>
          <a:off x="542925" y="336550"/>
          <a:ext cx="8221663" cy="2708275"/>
        </p:xfrm>
        <a:graphic>
          <a:graphicData uri="http://schemas.openxmlformats.org/presentationml/2006/ole">
            <mc:AlternateContent xmlns:mc="http://schemas.openxmlformats.org/markup-compatibility/2006">
              <mc:Choice xmlns:v="urn:schemas-microsoft-com:vml" Requires="v">
                <p:oleObj spid="_x0000_s99352" name="Έγγραφο" r:id="rId3" imgW="8233562" imgH="2732070" progId="Word.Document.8">
                  <p:embed/>
                </p:oleObj>
              </mc:Choice>
              <mc:Fallback>
                <p:oleObj name="Έγγραφο" r:id="rId3" imgW="8233562" imgH="273207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336550"/>
                        <a:ext cx="8221663"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468313" y="2492375"/>
          <a:ext cx="8316912" cy="2933700"/>
        </p:xfrm>
        <a:graphic>
          <a:graphicData uri="http://schemas.openxmlformats.org/presentationml/2006/ole">
            <mc:AlternateContent xmlns:mc="http://schemas.openxmlformats.org/markup-compatibility/2006">
              <mc:Choice xmlns:v="urn:schemas-microsoft-com:vml" Requires="v">
                <p:oleObj spid="_x0000_s99353" name="Έγγραφο" r:id="rId5" imgW="8309337" imgH="2951660" progId="Word.Document.8">
                  <p:embed/>
                </p:oleObj>
              </mc:Choice>
              <mc:Fallback>
                <p:oleObj name="Έγγραφο" r:id="rId5" imgW="8309337" imgH="29516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492375"/>
                        <a:ext cx="8316912"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idx="4294967295"/>
          </p:nvPr>
        </p:nvSpPr>
        <p:spPr/>
        <p:txBody>
          <a:bodyPr/>
          <a:lstStyle/>
          <a:p>
            <a:pPr eaLnBrk="1" hangingPunct="1"/>
            <a:endParaRPr lang="el-GR" altLang="el-GR"/>
          </a:p>
        </p:txBody>
      </p:sp>
      <p:sp>
        <p:nvSpPr>
          <p:cNvPr id="100355" name="Rectangle 5"/>
          <p:cNvSpPr>
            <a:spLocks noGrp="1" noChangeArrowheads="1"/>
          </p:cNvSpPr>
          <p:nvPr>
            <p:ph type="body" sz="half" idx="4294967295"/>
          </p:nvPr>
        </p:nvSpPr>
        <p:spPr>
          <a:xfrm>
            <a:off x="457200" y="1600200"/>
            <a:ext cx="4038600" cy="4525963"/>
          </a:xfrm>
        </p:spPr>
        <p:txBody>
          <a:bodyPr/>
          <a:lstStyle/>
          <a:p>
            <a:pPr eaLnBrk="1" hangingPunct="1">
              <a:buFontTx/>
              <a:buNone/>
            </a:pPr>
            <a:r>
              <a:rPr lang="el-GR" altLang="el-GR" sz="2800"/>
              <a:t>Αισθητήρες φλόγας.</a:t>
            </a:r>
            <a:endParaRPr lang="en-US" altLang="el-GR" sz="2800"/>
          </a:p>
        </p:txBody>
      </p:sp>
      <p:pic>
        <p:nvPicPr>
          <p:cNvPr id="100356" name="Picture 8" descr="Flame%20&amp;%20Fire%20detecto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076825" y="0"/>
            <a:ext cx="4067175" cy="3297238"/>
          </a:xfrm>
          <a:noFill/>
        </p:spPr>
      </p:pic>
      <p:pic>
        <p:nvPicPr>
          <p:cNvPr id="100357" name="Picture 9" descr="Flame%20Detector4A-A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076825" y="3298825"/>
            <a:ext cx="4067175" cy="3559175"/>
          </a:xfr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idx="4294967295"/>
          </p:nvPr>
        </p:nvSpPr>
        <p:spPr/>
        <p:txBody>
          <a:bodyPr/>
          <a:lstStyle/>
          <a:p>
            <a:pPr eaLnBrk="1" hangingPunct="1"/>
            <a:r>
              <a:rPr lang="el-GR" altLang="el-GR" sz="4000"/>
              <a:t>Αισθητήρας καπνού.</a:t>
            </a:r>
            <a:br>
              <a:rPr lang="el-GR" altLang="el-GR" sz="4000"/>
            </a:br>
            <a:endParaRPr lang="el-GR" altLang="el-GR" sz="4000"/>
          </a:p>
        </p:txBody>
      </p:sp>
      <p:sp>
        <p:nvSpPr>
          <p:cNvPr id="101379" name="Rectangle 5"/>
          <p:cNvSpPr>
            <a:spLocks noGrp="1" noChangeArrowheads="1"/>
          </p:cNvSpPr>
          <p:nvPr>
            <p:ph type="body" sz="half" idx="4294967295"/>
          </p:nvPr>
        </p:nvSpPr>
        <p:spPr>
          <a:xfrm>
            <a:off x="457200" y="1600200"/>
            <a:ext cx="4038600" cy="4525963"/>
          </a:xfrm>
        </p:spPr>
        <p:txBody>
          <a:bodyPr/>
          <a:lstStyle/>
          <a:p>
            <a:pPr eaLnBrk="1" hangingPunct="1"/>
            <a:endParaRPr lang="el-GR" altLang="el-GR" sz="2800"/>
          </a:p>
        </p:txBody>
      </p:sp>
      <p:pic>
        <p:nvPicPr>
          <p:cNvPr id="101380" name="Picture 7" descr="%20_1_~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785938"/>
            <a:ext cx="9144000" cy="5072062"/>
          </a:xfr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a:extLst>
              <a:ext uri="{FF2B5EF4-FFF2-40B4-BE49-F238E27FC236}">
                <a16:creationId xmlns:a16="http://schemas.microsoft.com/office/drawing/2014/main" id="{39016418-869B-4704-BC8B-99D0B9247932}"/>
              </a:ext>
            </a:extLst>
          </p:cNvPr>
          <p:cNvSpPr>
            <a:spLocks noGrp="1" noChangeArrowheads="1"/>
          </p:cNvSpPr>
          <p:nvPr>
            <p:ph type="title"/>
          </p:nvPr>
        </p:nvSpPr>
        <p:spPr>
          <a:xfrm>
            <a:off x="685800" y="0"/>
            <a:ext cx="7772400" cy="981075"/>
          </a:xfrm>
        </p:spPr>
        <p:txBody>
          <a:bodyPr/>
          <a:lstStyle/>
          <a:p>
            <a:r>
              <a:rPr lang="el-GR" altLang="el-GR" b="1">
                <a:latin typeface="Arial" panose="020B0604020202020204" pitchFamily="34" charset="0"/>
                <a:cs typeface="Arial" panose="020B0604020202020204" pitchFamily="34" charset="0"/>
              </a:rPr>
              <a:t>Αισθητήρας καπνού.</a:t>
            </a:r>
            <a:endParaRPr lang="el-GR" altLang="el-GR"/>
          </a:p>
        </p:txBody>
      </p:sp>
      <p:pic>
        <p:nvPicPr>
          <p:cNvPr id="31747" name="Θέση περιεχομένου 3" descr="Ασύρματος Αισθητήρας Καπνού Crow FW2-SMK | Συστήματα συναγερμού - Κάμερες  ασφαλείας. Cubex Systems">
            <a:extLst>
              <a:ext uri="{FF2B5EF4-FFF2-40B4-BE49-F238E27FC236}">
                <a16:creationId xmlns:a16="http://schemas.microsoft.com/office/drawing/2014/main" id="{9BCAC103-6107-4CA1-A3C0-E1E8CDFDDFC4}"/>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84313"/>
            <a:ext cx="9144000" cy="5400675"/>
          </a:xfrm>
        </p:spPr>
      </p:pic>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312</TotalTime>
  <Words>4478</Words>
  <Application>Microsoft Office PowerPoint</Application>
  <PresentationFormat>Προβολή στην οθόνη (4:3)</PresentationFormat>
  <Paragraphs>299</Paragraphs>
  <Slides>227</Slides>
  <Notes>0</Notes>
  <HiddenSlides>0</HiddenSlides>
  <MMClips>0</MMClips>
  <ScaleCrop>false</ScaleCrop>
  <HeadingPairs>
    <vt:vector size="8" baseType="variant">
      <vt:variant>
        <vt:lpstr>Γραμματοσειρές που χρησιμοποιούνται</vt:lpstr>
      </vt:variant>
      <vt:variant>
        <vt:i4>1</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227</vt:i4>
      </vt:variant>
    </vt:vector>
  </HeadingPairs>
  <TitlesOfParts>
    <vt:vector size="231" baseType="lpstr">
      <vt:lpstr>Arial</vt:lpstr>
      <vt:lpstr>Προεπιλεγμένη σχεδίαση</vt:lpstr>
      <vt:lpstr>Έγγραφο</vt:lpstr>
      <vt:lpstr>Document</vt:lpstr>
      <vt:lpstr>ΔΙΑΧΕΙΡΙΣΗ ΚΙΝΔΥΝΩΝ ΚΑΙ ΠΡΟΛΗΠΤΙΚΗ ΣΥΝΤΗΡΗΣΗ ΣΥΛΛΟΓΩΝ ΚΑΙ ΜΝΗΜΕΙΩΝ </vt:lpstr>
      <vt:lpstr>Παρουσίαση του PowerPoint</vt:lpstr>
      <vt:lpstr>Παρουσίαση του PowerPoint</vt:lpstr>
      <vt:lpstr>ΥΓΡΑΣΙΑ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ΠΛΗΜΜΥΡΕΣ</vt:lpstr>
      <vt:lpstr>Παρουσίαση του PowerPoint</vt:lpstr>
      <vt:lpstr>Παρουσίαση του PowerPoint</vt:lpstr>
      <vt:lpstr>Παρουσίαση του PowerPoint</vt:lpstr>
      <vt:lpstr>Παρουσίαση του PowerPoint</vt:lpstr>
      <vt:lpstr>Πράγα Αύγουστος 2002, πλημμύρα του ποταμού Μολδάβα στην Εθνική Βιβλιοθήκη. </vt:lpstr>
      <vt:lpstr>Πράγα, Αύγουστος 2002. </vt:lpstr>
      <vt:lpstr>Βιβλίο που ανέπτυξε μύκητες μετά από επίδραση νερού. </vt:lpstr>
      <vt:lpstr>Πλημμύρα ποταμού Arno - Φλωρεντία. Γκαλερί Uffizi, Palazzo Vechio (1966). </vt:lpstr>
      <vt:lpstr>Πλημμύρα ποταμού Arno - Φλωρεντία. Piazza della Signoria (1966).</vt:lpstr>
      <vt:lpstr>Πλημμύρα ποταμού Arno - Φλωρεντία (1966).</vt:lpstr>
      <vt:lpstr>Πλημμύρα ποταμού Arno - Φλωρεντία. Ponte Vechio (1966).</vt:lpstr>
      <vt:lpstr>Πλημμύρα ποταμού Arno - Φλωρεντία (1966). Γκαλερί Uffizi (1966).</vt:lpstr>
      <vt:lpstr>Πλημμύρα ποταμού Arno - Φλωρεντία (1966). Βιβλιοθήκη.</vt:lpstr>
      <vt:lpstr>Παρουσίαση του PowerPoint</vt:lpstr>
      <vt:lpstr>Παρουσίαση του PowerPoint</vt:lpstr>
      <vt:lpstr>Silica gel.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Θερμόμετρο παλαιού τύπου. </vt:lpstr>
      <vt:lpstr>Παρουσίαση του PowerPoint</vt:lpstr>
      <vt:lpstr>Παρουσίαση του PowerPoint</vt:lpstr>
      <vt:lpstr> Ηλεκτρονικό θερμόμετρο. </vt:lpstr>
      <vt:lpstr>Παρουσίαση του PowerPoint</vt:lpstr>
      <vt:lpstr>Παρουσίαση του PowerPoint</vt:lpstr>
      <vt:lpstr>Παρουσίαση του PowerPoint</vt:lpstr>
      <vt:lpstr>Παρουσίαση του PowerPoint</vt:lpstr>
      <vt:lpstr>Σύστημα ρύθμισης υγρασίας - θερμοκρασίας. </vt:lpstr>
      <vt:lpstr>Σύστημα ρύθμισης υγρασίας - θερμοκρασίας. </vt:lpstr>
      <vt:lpstr>Είδη προθηκών</vt:lpstr>
      <vt:lpstr>Παρουσίαση του PowerPoint</vt:lpstr>
      <vt:lpstr>Παρουσίαση του PowerPoint</vt:lpstr>
      <vt:lpstr>Παρουσίαση του PowerPoint</vt:lpstr>
      <vt:lpstr>Παρουσίαση του PowerPoint</vt:lpstr>
      <vt:lpstr>Σχέδιο προθηκών μουσείου. </vt:lpstr>
      <vt:lpstr>Προθήκη για προστασία από την υγρασία. </vt:lpstr>
      <vt:lpstr>Προθήκη για προστασία από την υγρασία. </vt:lpstr>
      <vt:lpstr>Προθήκη για προστασία από την υγρασία.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ΑΚΤΙΝΟΒΟΛΙΕΣ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ΘΕΡΜΟΤΗΤΑ</vt:lpstr>
      <vt:lpstr>Παρουσίαση του PowerPoint</vt:lpstr>
      <vt:lpstr>Παρουσίαση του PowerPoint</vt:lpstr>
      <vt:lpstr>Παρουσίαση του PowerPoint</vt:lpstr>
      <vt:lpstr>Παρουσίαση του PowerPoint</vt:lpstr>
      <vt:lpstr>ΦΩΤΙΑ </vt:lpstr>
      <vt:lpstr>Παρουσίαση του PowerPoint</vt:lpstr>
      <vt:lpstr>Παρουσίαση του PowerPoint</vt:lpstr>
      <vt:lpstr>Φωτιά στη βιβλιοθήκη του Πανεπιστημίου της Βασόρα - Ιράκ.</vt:lpstr>
      <vt:lpstr>Φωτιά σε κεντρική βιβλιοθήκη του Brimingham. Αγγλία.</vt:lpstr>
      <vt:lpstr>Καταστροφές από φωτιά σε βιβλιοθήκη.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Αισθητήρας καπνού. </vt:lpstr>
      <vt:lpstr>Αισθητήρας καπνού.</vt:lpstr>
      <vt:lpstr>ΔΟΝΗΣΕΙΣ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Πτώση γλυπτού από σεισμό.</vt:lpstr>
      <vt:lpstr>Αποτελέσματα σεισμού. </vt:lpstr>
      <vt:lpstr>Αποτελέσματα σεισμού. </vt:lpstr>
      <vt:lpstr> Αποτελέσματα σεισμού. </vt:lpstr>
      <vt:lpstr>Αποτελέσματα σεισμού. </vt:lpstr>
      <vt:lpstr>Αποτελέσματα σεισμού στο Μουσείο Smithsonians.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Στήριξη αγγείου με μεταλλικό κλιπ. </vt:lpstr>
      <vt:lpstr>Παρουσίαση του PowerPoint</vt:lpstr>
      <vt:lpstr>Στήριξη αγγείου με εκμαγείο ρητίνης και μεταλλικά κλιπ. </vt:lpstr>
      <vt:lpstr>Παρουσίαση του PowerPoint</vt:lpstr>
      <vt:lpstr>Στήριξη γλυπτού με μεταλλικό σύνδεσμο.  </vt:lpstr>
      <vt:lpstr>Παρουσίαση του PowerPoint</vt:lpstr>
      <vt:lpstr>Αντισεισμικό σύστημα με αμορτισέρ. </vt:lpstr>
      <vt:lpstr> Στήριξη αγγείου με νήμα και περιμετρικό στήριγμα.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Αντισεισμικό σύστημα με αμορτισέρ. </vt:lpstr>
      <vt:lpstr>Στήριξη προθήκης με isolator. </vt:lpstr>
      <vt:lpstr>ΑΤΜΟΣΦΑΙΡΙΚΗ ΡΥΠΑΝΣΗ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ΑΝΘΡΩΠΙΝΕΣ ΕΠΙΔΡΑΣΕΙΣ ΣΤΑ ΜΝΗΜΕΙΑ ΚΑΙ ΤΑ ΕΡΓΑ ΤΕΧΝΗΣ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ΣΥΣΚΕΥΕΣ ΜΕΤΡΗΣΗΣ ΤΩΝ ΠΕΡΙΒΑΛΛΟΝΤΙΚΩΝ ΠΑΡΑΓΟΝΤΩΝ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ΜΕΤΡΗΣΕΙΣ ΣΕΙΣΜΩΝ</vt:lpstr>
      <vt:lpstr>Παρουσίαση του PowerPoint</vt:lpstr>
      <vt:lpstr>Παρουσίαση του PowerPoint</vt:lpstr>
      <vt:lpstr>Παρουσίαση του PowerPoint</vt:lpstr>
      <vt:lpstr>ΣΥΝΘΗΚΕΣ ΦΥΛΑΞΗΣ ΚΑΙ ΕΚΘΕΣΗΣ ΤΩΝ ΕΡΓΩΝ ΤΕΧΝΗΣ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ΕΥΧΑΡΙΣΤΩ ΠΟΛΥ ΓΙΑ ΤΗΝ ΠΡΟΣΟΧΗ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Κινδύνων και Προληπτική Συντήρηση Συλλογών και Μνημείων</dc:title>
  <dc:creator>User</dc:creator>
  <cp:lastModifiedBy>ΒΑΣΙΛΕΙΟΣ ΛΑΜΠΡΟΠΟΥΛΟΣ</cp:lastModifiedBy>
  <cp:revision>152</cp:revision>
  <dcterms:created xsi:type="dcterms:W3CDTF">2012-11-03T15:55:11Z</dcterms:created>
  <dcterms:modified xsi:type="dcterms:W3CDTF">2020-10-17T16:00:22Z</dcterms:modified>
</cp:coreProperties>
</file>