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9"/>
  </p:notesMasterIdLst>
  <p:handoutMasterIdLst>
    <p:handoutMasterId r:id="rId30"/>
  </p:handoutMasterIdLst>
  <p:sldIdLst>
    <p:sldId id="836" r:id="rId2"/>
    <p:sldId id="881" r:id="rId3"/>
    <p:sldId id="900" r:id="rId4"/>
    <p:sldId id="882" r:id="rId5"/>
    <p:sldId id="883" r:id="rId6"/>
    <p:sldId id="885" r:id="rId7"/>
    <p:sldId id="886" r:id="rId8"/>
    <p:sldId id="887" r:id="rId9"/>
    <p:sldId id="888" r:id="rId10"/>
    <p:sldId id="889" r:id="rId11"/>
    <p:sldId id="901" r:id="rId12"/>
    <p:sldId id="890" r:id="rId13"/>
    <p:sldId id="891" r:id="rId14"/>
    <p:sldId id="892" r:id="rId15"/>
    <p:sldId id="893" r:id="rId16"/>
    <p:sldId id="894" r:id="rId17"/>
    <p:sldId id="902" r:id="rId18"/>
    <p:sldId id="905" r:id="rId19"/>
    <p:sldId id="907" r:id="rId20"/>
    <p:sldId id="906" r:id="rId21"/>
    <p:sldId id="895" r:id="rId22"/>
    <p:sldId id="896" r:id="rId23"/>
    <p:sldId id="897" r:id="rId24"/>
    <p:sldId id="898" r:id="rId25"/>
    <p:sldId id="899" r:id="rId26"/>
    <p:sldId id="904" r:id="rId27"/>
    <p:sldId id="468" r:id="rId28"/>
  </p:sldIdLst>
  <p:sldSz cx="9144000" cy="6858000" type="screen4x3"/>
  <p:notesSz cx="6724650" cy="9774238"/>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11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2B19"/>
    <a:srgbClr val="007FFF"/>
    <a:srgbClr val="CB2727"/>
    <a:srgbClr val="DCDCDC"/>
    <a:srgbClr val="000099"/>
    <a:srgbClr val="CBE8FB"/>
    <a:srgbClr val="FFFF00"/>
    <a:srgbClr val="DDDDDD"/>
    <a:srgbClr val="FFCC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33E325A-02C5-4054-8535-BCE2998D0523}" v="7" dt="2025-03-20T10:17:44.148"/>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Μεσαίο στυλ 2 - Έμφασ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91" autoAdjust="0"/>
    <p:restoredTop sz="74324" autoAdjust="0"/>
  </p:normalViewPr>
  <p:slideViewPr>
    <p:cSldViewPr snapToGrid="0">
      <p:cViewPr varScale="1">
        <p:scale>
          <a:sx n="71" d="100"/>
          <a:sy n="71" d="100"/>
        </p:scale>
        <p:origin x="2274" y="288"/>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79"/>
        <p:guide pos="211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ntelis Balaouras" userId="25e8755020fc1734" providerId="LiveId" clId="{D33E325A-02C5-4054-8535-BCE2998D0523}"/>
    <pc:docChg chg="undo custSel addSld delSld modSld">
      <pc:chgData name="Pantelis Balaouras" userId="25e8755020fc1734" providerId="LiveId" clId="{D33E325A-02C5-4054-8535-BCE2998D0523}" dt="2025-03-20T10:31:33.343" v="622" actId="113"/>
      <pc:docMkLst>
        <pc:docMk/>
      </pc:docMkLst>
      <pc:sldChg chg="modSp mod">
        <pc:chgData name="Pantelis Balaouras" userId="25e8755020fc1734" providerId="LiveId" clId="{D33E325A-02C5-4054-8535-BCE2998D0523}" dt="2025-03-20T09:36:17.354" v="218" actId="20577"/>
        <pc:sldMkLst>
          <pc:docMk/>
          <pc:sldMk cId="2958063096" sldId="468"/>
        </pc:sldMkLst>
        <pc:spChg chg="mod">
          <ac:chgData name="Pantelis Balaouras" userId="25e8755020fc1734" providerId="LiveId" clId="{D33E325A-02C5-4054-8535-BCE2998D0523}" dt="2025-03-20T09:36:17.354" v="218" actId="20577"/>
          <ac:spMkLst>
            <pc:docMk/>
            <pc:sldMk cId="2958063096" sldId="468"/>
            <ac:spMk id="3" creationId="{00000000-0000-0000-0000-000000000000}"/>
          </ac:spMkLst>
        </pc:spChg>
      </pc:sldChg>
      <pc:sldChg chg="modSp mod">
        <pc:chgData name="Pantelis Balaouras" userId="25e8755020fc1734" providerId="LiveId" clId="{D33E325A-02C5-4054-8535-BCE2998D0523}" dt="2025-03-20T09:29:06.770" v="1" actId="20577"/>
        <pc:sldMkLst>
          <pc:docMk/>
          <pc:sldMk cId="2323993427" sldId="836"/>
        </pc:sldMkLst>
        <pc:spChg chg="mod">
          <ac:chgData name="Pantelis Balaouras" userId="25e8755020fc1734" providerId="LiveId" clId="{D33E325A-02C5-4054-8535-BCE2998D0523}" dt="2025-03-20T09:29:06.770" v="1" actId="20577"/>
          <ac:spMkLst>
            <pc:docMk/>
            <pc:sldMk cId="2323993427" sldId="836"/>
            <ac:spMk id="5" creationId="{10CE7402-06C9-4A5A-B324-1380498D10B6}"/>
          </ac:spMkLst>
        </pc:spChg>
      </pc:sldChg>
      <pc:sldChg chg="modSp mod">
        <pc:chgData name="Pantelis Balaouras" userId="25e8755020fc1734" providerId="LiveId" clId="{D33E325A-02C5-4054-8535-BCE2998D0523}" dt="2025-03-20T09:29:41.703" v="63" actId="6549"/>
        <pc:sldMkLst>
          <pc:docMk/>
          <pc:sldMk cId="2102040334" sldId="881"/>
        </pc:sldMkLst>
        <pc:spChg chg="mod">
          <ac:chgData name="Pantelis Balaouras" userId="25e8755020fc1734" providerId="LiveId" clId="{D33E325A-02C5-4054-8535-BCE2998D0523}" dt="2025-03-20T09:29:41.703" v="63" actId="6549"/>
          <ac:spMkLst>
            <pc:docMk/>
            <pc:sldMk cId="2102040334" sldId="881"/>
            <ac:spMk id="3" creationId="{219562C1-97AF-21AF-9811-37CE18EC0D1D}"/>
          </ac:spMkLst>
        </pc:spChg>
      </pc:sldChg>
      <pc:sldChg chg="modSp mod">
        <pc:chgData name="Pantelis Balaouras" userId="25e8755020fc1734" providerId="LiveId" clId="{D33E325A-02C5-4054-8535-BCE2998D0523}" dt="2025-03-20T10:18:39.206" v="472" actId="113"/>
        <pc:sldMkLst>
          <pc:docMk/>
          <pc:sldMk cId="813066039" sldId="882"/>
        </pc:sldMkLst>
        <pc:spChg chg="mod">
          <ac:chgData name="Pantelis Balaouras" userId="25e8755020fc1734" providerId="LiveId" clId="{D33E325A-02C5-4054-8535-BCE2998D0523}" dt="2025-03-20T10:18:39.206" v="472" actId="113"/>
          <ac:spMkLst>
            <pc:docMk/>
            <pc:sldMk cId="813066039" sldId="882"/>
            <ac:spMk id="3" creationId="{219562C1-97AF-21AF-9811-37CE18EC0D1D}"/>
          </ac:spMkLst>
        </pc:spChg>
      </pc:sldChg>
      <pc:sldChg chg="modSp mod modNotesTx">
        <pc:chgData name="Pantelis Balaouras" userId="25e8755020fc1734" providerId="LiveId" clId="{D33E325A-02C5-4054-8535-BCE2998D0523}" dt="2025-03-20T09:32:52.765" v="181" actId="6549"/>
        <pc:sldMkLst>
          <pc:docMk/>
          <pc:sldMk cId="1863489658" sldId="883"/>
        </pc:sldMkLst>
        <pc:spChg chg="mod">
          <ac:chgData name="Pantelis Balaouras" userId="25e8755020fc1734" providerId="LiveId" clId="{D33E325A-02C5-4054-8535-BCE2998D0523}" dt="2025-03-20T09:32:47.787" v="176" actId="6549"/>
          <ac:spMkLst>
            <pc:docMk/>
            <pc:sldMk cId="1863489658" sldId="883"/>
            <ac:spMk id="3" creationId="{219562C1-97AF-21AF-9811-37CE18EC0D1D}"/>
          </ac:spMkLst>
        </pc:spChg>
      </pc:sldChg>
      <pc:sldChg chg="modSp mod">
        <pc:chgData name="Pantelis Balaouras" userId="25e8755020fc1734" providerId="LiveId" clId="{D33E325A-02C5-4054-8535-BCE2998D0523}" dt="2025-03-20T10:24:39.043" v="593" actId="20577"/>
        <pc:sldMkLst>
          <pc:docMk/>
          <pc:sldMk cId="1923533534" sldId="885"/>
        </pc:sldMkLst>
        <pc:spChg chg="mod">
          <ac:chgData name="Pantelis Balaouras" userId="25e8755020fc1734" providerId="LiveId" clId="{D33E325A-02C5-4054-8535-BCE2998D0523}" dt="2025-03-20T10:24:39.043" v="593" actId="20577"/>
          <ac:spMkLst>
            <pc:docMk/>
            <pc:sldMk cId="1923533534" sldId="885"/>
            <ac:spMk id="3" creationId="{219562C1-97AF-21AF-9811-37CE18EC0D1D}"/>
          </ac:spMkLst>
        </pc:spChg>
        <pc:spChg chg="ord">
          <ac:chgData name="Pantelis Balaouras" userId="25e8755020fc1734" providerId="LiveId" clId="{D33E325A-02C5-4054-8535-BCE2998D0523}" dt="2025-03-20T09:40:15.367" v="284" actId="167"/>
          <ac:spMkLst>
            <pc:docMk/>
            <pc:sldMk cId="1923533534" sldId="885"/>
            <ac:spMk id="4" creationId="{15C07D8F-E39C-286E-DEA2-1D308FB71D31}"/>
          </ac:spMkLst>
        </pc:spChg>
      </pc:sldChg>
      <pc:sldChg chg="modSp mod">
        <pc:chgData name="Pantelis Balaouras" userId="25e8755020fc1734" providerId="LiveId" clId="{D33E325A-02C5-4054-8535-BCE2998D0523}" dt="2025-03-20T09:41:05.815" v="299" actId="14100"/>
        <pc:sldMkLst>
          <pc:docMk/>
          <pc:sldMk cId="3927369538" sldId="886"/>
        </pc:sldMkLst>
        <pc:spChg chg="mod">
          <ac:chgData name="Pantelis Balaouras" userId="25e8755020fc1734" providerId="LiveId" clId="{D33E325A-02C5-4054-8535-BCE2998D0523}" dt="2025-03-20T09:41:05.815" v="299" actId="14100"/>
          <ac:spMkLst>
            <pc:docMk/>
            <pc:sldMk cId="3927369538" sldId="886"/>
            <ac:spMk id="3" creationId="{219562C1-97AF-21AF-9811-37CE18EC0D1D}"/>
          </ac:spMkLst>
        </pc:spChg>
      </pc:sldChg>
      <pc:sldChg chg="modSp mod">
        <pc:chgData name="Pantelis Balaouras" userId="25e8755020fc1734" providerId="LiveId" clId="{D33E325A-02C5-4054-8535-BCE2998D0523}" dt="2025-03-20T10:25:20.431" v="597" actId="113"/>
        <pc:sldMkLst>
          <pc:docMk/>
          <pc:sldMk cId="1188664673" sldId="887"/>
        </pc:sldMkLst>
        <pc:spChg chg="mod">
          <ac:chgData name="Pantelis Balaouras" userId="25e8755020fc1734" providerId="LiveId" clId="{D33E325A-02C5-4054-8535-BCE2998D0523}" dt="2025-03-20T10:25:20.431" v="597" actId="113"/>
          <ac:spMkLst>
            <pc:docMk/>
            <pc:sldMk cId="1188664673" sldId="887"/>
            <ac:spMk id="3" creationId="{219562C1-97AF-21AF-9811-37CE18EC0D1D}"/>
          </ac:spMkLst>
        </pc:spChg>
      </pc:sldChg>
      <pc:sldChg chg="modSp mod">
        <pc:chgData name="Pantelis Balaouras" userId="25e8755020fc1734" providerId="LiveId" clId="{D33E325A-02C5-4054-8535-BCE2998D0523}" dt="2025-03-20T10:25:40.380" v="610" actId="20577"/>
        <pc:sldMkLst>
          <pc:docMk/>
          <pc:sldMk cId="3218731869" sldId="888"/>
        </pc:sldMkLst>
        <pc:spChg chg="mod">
          <ac:chgData name="Pantelis Balaouras" userId="25e8755020fc1734" providerId="LiveId" clId="{D33E325A-02C5-4054-8535-BCE2998D0523}" dt="2025-03-20T10:25:40.380" v="610" actId="20577"/>
          <ac:spMkLst>
            <pc:docMk/>
            <pc:sldMk cId="3218731869" sldId="888"/>
            <ac:spMk id="3" creationId="{219562C1-97AF-21AF-9811-37CE18EC0D1D}"/>
          </ac:spMkLst>
        </pc:spChg>
      </pc:sldChg>
      <pc:sldChg chg="modSp mod">
        <pc:chgData name="Pantelis Balaouras" userId="25e8755020fc1734" providerId="LiveId" clId="{D33E325A-02C5-4054-8535-BCE2998D0523}" dt="2025-03-20T09:42:17.169" v="301" actId="403"/>
        <pc:sldMkLst>
          <pc:docMk/>
          <pc:sldMk cId="3727519451" sldId="890"/>
        </pc:sldMkLst>
        <pc:spChg chg="mod">
          <ac:chgData name="Pantelis Balaouras" userId="25e8755020fc1734" providerId="LiveId" clId="{D33E325A-02C5-4054-8535-BCE2998D0523}" dt="2025-03-20T09:42:17.169" v="301" actId="403"/>
          <ac:spMkLst>
            <pc:docMk/>
            <pc:sldMk cId="3727519451" sldId="890"/>
            <ac:spMk id="3" creationId="{219562C1-97AF-21AF-9811-37CE18EC0D1D}"/>
          </ac:spMkLst>
        </pc:spChg>
      </pc:sldChg>
      <pc:sldChg chg="modSp mod">
        <pc:chgData name="Pantelis Balaouras" userId="25e8755020fc1734" providerId="LiveId" clId="{D33E325A-02C5-4054-8535-BCE2998D0523}" dt="2025-03-20T10:28:18.059" v="617" actId="1076"/>
        <pc:sldMkLst>
          <pc:docMk/>
          <pc:sldMk cId="651105050" sldId="892"/>
        </pc:sldMkLst>
        <pc:spChg chg="mod">
          <ac:chgData name="Pantelis Balaouras" userId="25e8755020fc1734" providerId="LiveId" clId="{D33E325A-02C5-4054-8535-BCE2998D0523}" dt="2025-03-20T10:28:13.011" v="615" actId="14100"/>
          <ac:spMkLst>
            <pc:docMk/>
            <pc:sldMk cId="651105050" sldId="892"/>
            <ac:spMk id="3" creationId="{24988F15-43C9-4B28-4C52-77F2D7968262}"/>
          </ac:spMkLst>
        </pc:spChg>
        <pc:picChg chg="mod">
          <ac:chgData name="Pantelis Balaouras" userId="25e8755020fc1734" providerId="LiveId" clId="{D33E325A-02C5-4054-8535-BCE2998D0523}" dt="2025-03-20T10:28:18.059" v="617" actId="1076"/>
          <ac:picMkLst>
            <pc:docMk/>
            <pc:sldMk cId="651105050" sldId="892"/>
            <ac:picMk id="4" creationId="{A49F69F8-DC8E-99D4-842C-F3286D06C4B2}"/>
          </ac:picMkLst>
        </pc:picChg>
      </pc:sldChg>
      <pc:sldChg chg="modSp mod">
        <pc:chgData name="Pantelis Balaouras" userId="25e8755020fc1734" providerId="LiveId" clId="{D33E325A-02C5-4054-8535-BCE2998D0523}" dt="2025-03-20T09:44:27.247" v="351" actId="20577"/>
        <pc:sldMkLst>
          <pc:docMk/>
          <pc:sldMk cId="4231639747" sldId="893"/>
        </pc:sldMkLst>
        <pc:spChg chg="mod">
          <ac:chgData name="Pantelis Balaouras" userId="25e8755020fc1734" providerId="LiveId" clId="{D33E325A-02C5-4054-8535-BCE2998D0523}" dt="2025-03-20T09:43:38.902" v="324" actId="6549"/>
          <ac:spMkLst>
            <pc:docMk/>
            <pc:sldMk cId="4231639747" sldId="893"/>
            <ac:spMk id="2" creationId="{869B6D47-405E-FF39-DB39-FCED09834F0C}"/>
          </ac:spMkLst>
        </pc:spChg>
        <pc:spChg chg="mod">
          <ac:chgData name="Pantelis Balaouras" userId="25e8755020fc1734" providerId="LiveId" clId="{D33E325A-02C5-4054-8535-BCE2998D0523}" dt="2025-03-20T09:44:27.247" v="351" actId="20577"/>
          <ac:spMkLst>
            <pc:docMk/>
            <pc:sldMk cId="4231639747" sldId="893"/>
            <ac:spMk id="3" creationId="{24988F15-43C9-4B28-4C52-77F2D7968262}"/>
          </ac:spMkLst>
        </pc:spChg>
        <pc:spChg chg="mod">
          <ac:chgData name="Pantelis Balaouras" userId="25e8755020fc1734" providerId="LiveId" clId="{D33E325A-02C5-4054-8535-BCE2998D0523}" dt="2025-03-20T09:43:53.575" v="326" actId="14100"/>
          <ac:spMkLst>
            <pc:docMk/>
            <pc:sldMk cId="4231639747" sldId="893"/>
            <ac:spMk id="6" creationId="{6BDB3D5A-A4E3-39C1-E4C1-11466AFFCCBE}"/>
          </ac:spMkLst>
        </pc:spChg>
      </pc:sldChg>
      <pc:sldChg chg="modSp mod">
        <pc:chgData name="Pantelis Balaouras" userId="25e8755020fc1734" providerId="LiveId" clId="{D33E325A-02C5-4054-8535-BCE2998D0523}" dt="2025-03-20T10:30:29.505" v="621" actId="113"/>
        <pc:sldMkLst>
          <pc:docMk/>
          <pc:sldMk cId="3218090628" sldId="894"/>
        </pc:sldMkLst>
        <pc:spChg chg="mod">
          <ac:chgData name="Pantelis Balaouras" userId="25e8755020fc1734" providerId="LiveId" clId="{D33E325A-02C5-4054-8535-BCE2998D0523}" dt="2025-03-20T10:29:45.073" v="620" actId="113"/>
          <ac:spMkLst>
            <pc:docMk/>
            <pc:sldMk cId="3218090628" sldId="894"/>
            <ac:spMk id="3" creationId="{24988F15-43C9-4B28-4C52-77F2D7968262}"/>
          </ac:spMkLst>
        </pc:spChg>
        <pc:spChg chg="mod">
          <ac:chgData name="Pantelis Balaouras" userId="25e8755020fc1734" providerId="LiveId" clId="{D33E325A-02C5-4054-8535-BCE2998D0523}" dt="2025-03-20T10:30:29.505" v="621" actId="113"/>
          <ac:spMkLst>
            <pc:docMk/>
            <pc:sldMk cId="3218090628" sldId="894"/>
            <ac:spMk id="7" creationId="{55950438-0448-A98D-4A3F-00130E5F5766}"/>
          </ac:spMkLst>
        </pc:spChg>
      </pc:sldChg>
      <pc:sldChg chg="addSp modSp mod">
        <pc:chgData name="Pantelis Balaouras" userId="25e8755020fc1734" providerId="LiveId" clId="{D33E325A-02C5-4054-8535-BCE2998D0523}" dt="2025-03-20T09:58:58.760" v="427" actId="1076"/>
        <pc:sldMkLst>
          <pc:docMk/>
          <pc:sldMk cId="2784066427" sldId="895"/>
        </pc:sldMkLst>
        <pc:spChg chg="add mod">
          <ac:chgData name="Pantelis Balaouras" userId="25e8755020fc1734" providerId="LiveId" clId="{D33E325A-02C5-4054-8535-BCE2998D0523}" dt="2025-03-20T09:58:58.760" v="427" actId="1076"/>
          <ac:spMkLst>
            <pc:docMk/>
            <pc:sldMk cId="2784066427" sldId="895"/>
            <ac:spMk id="9" creationId="{D90681DD-5447-20C8-573E-99CB97CF15E5}"/>
          </ac:spMkLst>
        </pc:spChg>
      </pc:sldChg>
      <pc:sldChg chg="modSp mod">
        <pc:chgData name="Pantelis Balaouras" userId="25e8755020fc1734" providerId="LiveId" clId="{D33E325A-02C5-4054-8535-BCE2998D0523}" dt="2025-03-20T10:02:31.577" v="434" actId="14100"/>
        <pc:sldMkLst>
          <pc:docMk/>
          <pc:sldMk cId="371779028" sldId="899"/>
        </pc:sldMkLst>
        <pc:spChg chg="mod">
          <ac:chgData name="Pantelis Balaouras" userId="25e8755020fc1734" providerId="LiveId" clId="{D33E325A-02C5-4054-8535-BCE2998D0523}" dt="2025-03-20T10:02:31.577" v="434" actId="14100"/>
          <ac:spMkLst>
            <pc:docMk/>
            <pc:sldMk cId="371779028" sldId="899"/>
            <ac:spMk id="3" creationId="{EA841042-0045-542D-B8DB-076A9FB98B04}"/>
          </ac:spMkLst>
        </pc:spChg>
      </pc:sldChg>
      <pc:sldChg chg="addSp delSp modSp mod">
        <pc:chgData name="Pantelis Balaouras" userId="25e8755020fc1734" providerId="LiveId" clId="{D33E325A-02C5-4054-8535-BCE2998D0523}" dt="2025-03-20T10:24:05.864" v="588" actId="20577"/>
        <pc:sldMkLst>
          <pc:docMk/>
          <pc:sldMk cId="3229734132" sldId="900"/>
        </pc:sldMkLst>
        <pc:spChg chg="mod">
          <ac:chgData name="Pantelis Balaouras" userId="25e8755020fc1734" providerId="LiveId" clId="{D33E325A-02C5-4054-8535-BCE2998D0523}" dt="2025-03-20T10:17:48.906" v="462" actId="1076"/>
          <ac:spMkLst>
            <pc:docMk/>
            <pc:sldMk cId="3229734132" sldId="900"/>
            <ac:spMk id="2" creationId="{42AB6884-ED45-090B-6F48-4F0ADFA217A5}"/>
          </ac:spMkLst>
        </pc:spChg>
        <pc:spChg chg="mod">
          <ac:chgData name="Pantelis Balaouras" userId="25e8755020fc1734" providerId="LiveId" clId="{D33E325A-02C5-4054-8535-BCE2998D0523}" dt="2025-03-20T10:24:05.864" v="588" actId="20577"/>
          <ac:spMkLst>
            <pc:docMk/>
            <pc:sldMk cId="3229734132" sldId="900"/>
            <ac:spMk id="3" creationId="{219562C1-97AF-21AF-9811-37CE18EC0D1D}"/>
          </ac:spMkLst>
        </pc:spChg>
        <pc:spChg chg="add del">
          <ac:chgData name="Pantelis Balaouras" userId="25e8755020fc1734" providerId="LiveId" clId="{D33E325A-02C5-4054-8535-BCE2998D0523}" dt="2025-03-20T10:17:44.147" v="461" actId="478"/>
          <ac:spMkLst>
            <pc:docMk/>
            <pc:sldMk cId="3229734132" sldId="900"/>
            <ac:spMk id="6" creationId="{CC99C07C-0D04-8ADF-9B30-4C0D828FAD8F}"/>
          </ac:spMkLst>
        </pc:spChg>
      </pc:sldChg>
      <pc:sldChg chg="modSp mod modNotesTx">
        <pc:chgData name="Pantelis Balaouras" userId="25e8755020fc1734" providerId="LiveId" clId="{D33E325A-02C5-4054-8535-BCE2998D0523}" dt="2025-03-20T10:27:04.994" v="612" actId="6549"/>
        <pc:sldMkLst>
          <pc:docMk/>
          <pc:sldMk cId="3597916632" sldId="901"/>
        </pc:sldMkLst>
        <pc:spChg chg="mod">
          <ac:chgData name="Pantelis Balaouras" userId="25e8755020fc1734" providerId="LiveId" clId="{D33E325A-02C5-4054-8535-BCE2998D0523}" dt="2025-03-20T10:27:02.245" v="611" actId="6549"/>
          <ac:spMkLst>
            <pc:docMk/>
            <pc:sldMk cId="3597916632" sldId="901"/>
            <ac:spMk id="3" creationId="{219562C1-97AF-21AF-9811-37CE18EC0D1D}"/>
          </ac:spMkLst>
        </pc:spChg>
      </pc:sldChg>
      <pc:sldChg chg="modSp mod">
        <pc:chgData name="Pantelis Balaouras" userId="25e8755020fc1734" providerId="LiveId" clId="{D33E325A-02C5-4054-8535-BCE2998D0523}" dt="2025-03-20T09:46:38.080" v="375" actId="20577"/>
        <pc:sldMkLst>
          <pc:docMk/>
          <pc:sldMk cId="1455292722" sldId="902"/>
        </pc:sldMkLst>
        <pc:spChg chg="mod">
          <ac:chgData name="Pantelis Balaouras" userId="25e8755020fc1734" providerId="LiveId" clId="{D33E325A-02C5-4054-8535-BCE2998D0523}" dt="2025-03-20T09:46:38.080" v="375" actId="20577"/>
          <ac:spMkLst>
            <pc:docMk/>
            <pc:sldMk cId="1455292722" sldId="902"/>
            <ac:spMk id="3" creationId="{EA841042-0045-542D-B8DB-076A9FB98B04}"/>
          </ac:spMkLst>
        </pc:spChg>
      </pc:sldChg>
      <pc:sldChg chg="modSp del mod">
        <pc:chgData name="Pantelis Balaouras" userId="25e8755020fc1734" providerId="LiveId" clId="{D33E325A-02C5-4054-8535-BCE2998D0523}" dt="2025-03-20T09:46:55.915" v="376" actId="47"/>
        <pc:sldMkLst>
          <pc:docMk/>
          <pc:sldMk cId="3013536818" sldId="903"/>
        </pc:sldMkLst>
        <pc:spChg chg="mod">
          <ac:chgData name="Pantelis Balaouras" userId="25e8755020fc1734" providerId="LiveId" clId="{D33E325A-02C5-4054-8535-BCE2998D0523}" dt="2025-03-20T09:34:55.239" v="195" actId="20577"/>
          <ac:spMkLst>
            <pc:docMk/>
            <pc:sldMk cId="3013536818" sldId="903"/>
            <ac:spMk id="3" creationId="{EA841042-0045-542D-B8DB-076A9FB98B04}"/>
          </ac:spMkLst>
        </pc:spChg>
      </pc:sldChg>
      <pc:sldChg chg="modSp mod">
        <pc:chgData name="Pantelis Balaouras" userId="25e8755020fc1734" providerId="LiveId" clId="{D33E325A-02C5-4054-8535-BCE2998D0523}" dt="2025-03-20T09:48:58.427" v="396" actId="113"/>
        <pc:sldMkLst>
          <pc:docMk/>
          <pc:sldMk cId="2108717710" sldId="905"/>
        </pc:sldMkLst>
        <pc:spChg chg="mod">
          <ac:chgData name="Pantelis Balaouras" userId="25e8755020fc1734" providerId="LiveId" clId="{D33E325A-02C5-4054-8535-BCE2998D0523}" dt="2025-03-20T09:48:58.427" v="396" actId="113"/>
          <ac:spMkLst>
            <pc:docMk/>
            <pc:sldMk cId="2108717710" sldId="905"/>
            <ac:spMk id="3" creationId="{EA841042-0045-542D-B8DB-076A9FB98B04}"/>
          </ac:spMkLst>
        </pc:spChg>
        <pc:spChg chg="mod">
          <ac:chgData name="Pantelis Balaouras" userId="25e8755020fc1734" providerId="LiveId" clId="{D33E325A-02C5-4054-8535-BCE2998D0523}" dt="2025-03-20T09:35:51.636" v="212" actId="20577"/>
          <ac:spMkLst>
            <pc:docMk/>
            <pc:sldMk cId="2108717710" sldId="905"/>
            <ac:spMk id="10" creationId="{32AB50F5-A36F-20DB-BDD5-F5F361269E62}"/>
          </ac:spMkLst>
        </pc:spChg>
      </pc:sldChg>
      <pc:sldChg chg="modSp mod">
        <pc:chgData name="Pantelis Balaouras" userId="25e8755020fc1734" providerId="LiveId" clId="{D33E325A-02C5-4054-8535-BCE2998D0523}" dt="2025-03-20T09:49:28.547" v="398" actId="2711"/>
        <pc:sldMkLst>
          <pc:docMk/>
          <pc:sldMk cId="3572058308" sldId="906"/>
        </pc:sldMkLst>
        <pc:spChg chg="mod">
          <ac:chgData name="Pantelis Balaouras" userId="25e8755020fc1734" providerId="LiveId" clId="{D33E325A-02C5-4054-8535-BCE2998D0523}" dt="2025-03-20T09:49:28.547" v="398" actId="2711"/>
          <ac:spMkLst>
            <pc:docMk/>
            <pc:sldMk cId="3572058308" sldId="906"/>
            <ac:spMk id="3" creationId="{EA841042-0045-542D-B8DB-076A9FB98B04}"/>
          </ac:spMkLst>
        </pc:spChg>
      </pc:sldChg>
      <pc:sldChg chg="add del">
        <pc:chgData name="Pantelis Balaouras" userId="25e8755020fc1734" providerId="LiveId" clId="{D33E325A-02C5-4054-8535-BCE2998D0523}" dt="2025-03-20T09:35:14.086" v="197"/>
        <pc:sldMkLst>
          <pc:docMk/>
          <pc:sldMk cId="2186290858" sldId="907"/>
        </pc:sldMkLst>
      </pc:sldChg>
      <pc:sldChg chg="modSp add mod">
        <pc:chgData name="Pantelis Balaouras" userId="25e8755020fc1734" providerId="LiveId" clId="{D33E325A-02C5-4054-8535-BCE2998D0523}" dt="2025-03-20T10:31:33.343" v="622" actId="113"/>
        <pc:sldMkLst>
          <pc:docMk/>
          <pc:sldMk cId="3401224177" sldId="907"/>
        </pc:sldMkLst>
        <pc:spChg chg="mod">
          <ac:chgData name="Pantelis Balaouras" userId="25e8755020fc1734" providerId="LiveId" clId="{D33E325A-02C5-4054-8535-BCE2998D0523}" dt="2025-03-20T10:31:33.343" v="622" actId="113"/>
          <ac:spMkLst>
            <pc:docMk/>
            <pc:sldMk cId="3401224177" sldId="907"/>
            <ac:spMk id="3" creationId="{B119AC0F-349E-4DD5-CC0B-48A227C0FAB4}"/>
          </ac:spMkLst>
        </pc:spChg>
        <pc:spChg chg="mod">
          <ac:chgData name="Pantelis Balaouras" userId="25e8755020fc1734" providerId="LiveId" clId="{D33E325A-02C5-4054-8535-BCE2998D0523}" dt="2025-03-20T09:35:29.924" v="206" actId="20577"/>
          <ac:spMkLst>
            <pc:docMk/>
            <pc:sldMk cId="3401224177" sldId="907"/>
            <ac:spMk id="10" creationId="{4AA81D3E-E30C-2A83-6F7C-AF2E9618441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14015" cy="489047"/>
          </a:xfrm>
          <a:prstGeom prst="rect">
            <a:avLst/>
          </a:prstGeom>
        </p:spPr>
        <p:txBody>
          <a:bodyPr vert="horz" lIns="92294" tIns="46147" rIns="92294" bIns="46147" rtlCol="0"/>
          <a:lstStyle>
            <a:lvl1pPr algn="l">
              <a:defRPr sz="1200"/>
            </a:lvl1pPr>
          </a:lstStyle>
          <a:p>
            <a:pPr>
              <a:defRPr/>
            </a:pPr>
            <a:endParaRPr lang="el-GR"/>
          </a:p>
        </p:txBody>
      </p:sp>
      <p:sp>
        <p:nvSpPr>
          <p:cNvPr id="3" name="2 - Θέση ημερομηνίας"/>
          <p:cNvSpPr>
            <a:spLocks noGrp="1"/>
          </p:cNvSpPr>
          <p:nvPr>
            <p:ph type="dt" sz="quarter" idx="1"/>
          </p:nvPr>
        </p:nvSpPr>
        <p:spPr>
          <a:xfrm>
            <a:off x="3809121" y="0"/>
            <a:ext cx="2914015" cy="489047"/>
          </a:xfrm>
          <a:prstGeom prst="rect">
            <a:avLst/>
          </a:prstGeom>
        </p:spPr>
        <p:txBody>
          <a:bodyPr vert="horz" lIns="92294" tIns="46147" rIns="92294" bIns="46147" rtlCol="0"/>
          <a:lstStyle>
            <a:lvl1pPr algn="r">
              <a:defRPr sz="1200"/>
            </a:lvl1pPr>
          </a:lstStyle>
          <a:p>
            <a:pPr>
              <a:defRPr/>
            </a:pPr>
            <a:fld id="{20A8EC0F-606D-4E9F-BB21-2B6C667229F6}" type="datetimeFigureOut">
              <a:rPr lang="el-GR"/>
              <a:pPr>
                <a:defRPr/>
              </a:pPr>
              <a:t>20/3/2025</a:t>
            </a:fld>
            <a:endParaRPr lang="el-GR"/>
          </a:p>
        </p:txBody>
      </p:sp>
      <p:sp>
        <p:nvSpPr>
          <p:cNvPr id="4" name="3 - Θέση υποσέλιδου"/>
          <p:cNvSpPr>
            <a:spLocks noGrp="1"/>
          </p:cNvSpPr>
          <p:nvPr>
            <p:ph type="ftr" sz="quarter" idx="2"/>
          </p:nvPr>
        </p:nvSpPr>
        <p:spPr>
          <a:xfrm>
            <a:off x="0" y="9283524"/>
            <a:ext cx="2914015" cy="489047"/>
          </a:xfrm>
          <a:prstGeom prst="rect">
            <a:avLst/>
          </a:prstGeom>
        </p:spPr>
        <p:txBody>
          <a:bodyPr vert="horz" lIns="92294" tIns="46147" rIns="92294" bIns="46147" rtlCol="0" anchor="b"/>
          <a:lstStyle>
            <a:lvl1pPr algn="l">
              <a:defRPr sz="1200"/>
            </a:lvl1pPr>
          </a:lstStyle>
          <a:p>
            <a:pPr>
              <a:defRPr/>
            </a:pPr>
            <a:r>
              <a:rPr lang="el-GR"/>
              <a:t>Δίκτυα Επικοινωνιών ΙΙ - Δικτύωση Πολυμέσων</a:t>
            </a:r>
          </a:p>
        </p:txBody>
      </p:sp>
      <p:sp>
        <p:nvSpPr>
          <p:cNvPr id="5" name="4 - Θέση αριθμού διαφάνειας"/>
          <p:cNvSpPr>
            <a:spLocks noGrp="1"/>
          </p:cNvSpPr>
          <p:nvPr>
            <p:ph type="sldNum" sz="quarter" idx="3"/>
          </p:nvPr>
        </p:nvSpPr>
        <p:spPr>
          <a:xfrm>
            <a:off x="3809121" y="9283524"/>
            <a:ext cx="2914015" cy="489047"/>
          </a:xfrm>
          <a:prstGeom prst="rect">
            <a:avLst/>
          </a:prstGeom>
        </p:spPr>
        <p:txBody>
          <a:bodyPr vert="horz" lIns="92294" tIns="46147" rIns="92294" bIns="46147" rtlCol="0" anchor="b"/>
          <a:lstStyle>
            <a:lvl1pPr algn="r">
              <a:defRPr sz="1200"/>
            </a:lvl1pPr>
          </a:lstStyle>
          <a:p>
            <a:pPr>
              <a:defRPr/>
            </a:pPr>
            <a:fld id="{170F8DE1-C50E-4D2A-B2DE-94308876BA9D}" type="slidenum">
              <a:rPr lang="el-GR"/>
              <a:pPr>
                <a:defRPr/>
              </a:pPr>
              <a:t>‹#›</a:t>
            </a:fld>
            <a:endParaRPr lang="el-GR"/>
          </a:p>
        </p:txBody>
      </p:sp>
    </p:spTree>
    <p:extLst>
      <p:ext uri="{BB962C8B-B14F-4D97-AF65-F5344CB8AC3E}">
        <p14:creationId xmlns:p14="http://schemas.microsoft.com/office/powerpoint/2010/main" val="2336138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4015" cy="489047"/>
          </a:xfrm>
          <a:prstGeom prst="rect">
            <a:avLst/>
          </a:prstGeom>
          <a:noFill/>
          <a:ln w="9525">
            <a:noFill/>
            <a:miter lim="800000"/>
            <a:headEnd/>
            <a:tailEnd/>
          </a:ln>
          <a:effectLst/>
        </p:spPr>
        <p:txBody>
          <a:bodyPr vert="horz" wrap="square" lIns="94270" tIns="47134" rIns="94270" bIns="47134" numCol="1" anchor="t" anchorCtr="0" compatLnSpc="1">
            <a:prstTxWarp prst="textNoShape">
              <a:avLst/>
            </a:prstTxWarp>
          </a:bodyPr>
          <a:lstStyle>
            <a:lvl1pPr defTabSz="942168">
              <a:defRPr sz="1200">
                <a:latin typeface="Times New Roman" pitchFamily="18" charset="0"/>
              </a:defRPr>
            </a:lvl1pPr>
          </a:lstStyle>
          <a:p>
            <a:pPr>
              <a:defRPr/>
            </a:pPr>
            <a:endParaRPr lang="en-US"/>
          </a:p>
        </p:txBody>
      </p:sp>
      <p:sp>
        <p:nvSpPr>
          <p:cNvPr id="3075" name="Rectangle 3"/>
          <p:cNvSpPr>
            <a:spLocks noGrp="1" noChangeArrowheads="1"/>
          </p:cNvSpPr>
          <p:nvPr>
            <p:ph type="dt" idx="1"/>
          </p:nvPr>
        </p:nvSpPr>
        <p:spPr bwMode="auto">
          <a:xfrm>
            <a:off x="3810636" y="0"/>
            <a:ext cx="2914015" cy="489047"/>
          </a:xfrm>
          <a:prstGeom prst="rect">
            <a:avLst/>
          </a:prstGeom>
          <a:noFill/>
          <a:ln w="9525">
            <a:noFill/>
            <a:miter lim="800000"/>
            <a:headEnd/>
            <a:tailEnd/>
          </a:ln>
          <a:effectLst/>
        </p:spPr>
        <p:txBody>
          <a:bodyPr vert="horz" wrap="square" lIns="94270" tIns="47134" rIns="94270" bIns="47134" numCol="1" anchor="t" anchorCtr="0" compatLnSpc="1">
            <a:prstTxWarp prst="textNoShape">
              <a:avLst/>
            </a:prstTxWarp>
          </a:bodyPr>
          <a:lstStyle>
            <a:lvl1pPr algn="r" defTabSz="942168">
              <a:defRPr sz="1200">
                <a:latin typeface="Times New Roman" pitchFamily="18" charset="0"/>
              </a:defRPr>
            </a:lvl1pPr>
          </a:lstStyle>
          <a:p>
            <a:pPr>
              <a:defRPr/>
            </a:pPr>
            <a:endParaRPr lang="en-US"/>
          </a:p>
        </p:txBody>
      </p:sp>
      <p:sp>
        <p:nvSpPr>
          <p:cNvPr id="90116" name="Rectangle 4"/>
          <p:cNvSpPr>
            <a:spLocks noGrp="1" noRot="1" noChangeAspect="1" noChangeArrowheads="1" noTextEdit="1"/>
          </p:cNvSpPr>
          <p:nvPr>
            <p:ph type="sldImg" idx="2"/>
          </p:nvPr>
        </p:nvSpPr>
        <p:spPr bwMode="auto">
          <a:xfrm>
            <a:off x="917575" y="731838"/>
            <a:ext cx="4889500" cy="36671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896622" y="4643432"/>
            <a:ext cx="4931409" cy="4398074"/>
          </a:xfrm>
          <a:prstGeom prst="rect">
            <a:avLst/>
          </a:prstGeom>
          <a:noFill/>
          <a:ln w="9525">
            <a:noFill/>
            <a:miter lim="800000"/>
            <a:headEnd/>
            <a:tailEnd/>
          </a:ln>
          <a:effectLst/>
        </p:spPr>
        <p:txBody>
          <a:bodyPr vert="horz" wrap="square" lIns="94270" tIns="47134" rIns="94270" bIns="4713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285194"/>
            <a:ext cx="2914015" cy="489046"/>
          </a:xfrm>
          <a:prstGeom prst="rect">
            <a:avLst/>
          </a:prstGeom>
          <a:noFill/>
          <a:ln w="9525">
            <a:noFill/>
            <a:miter lim="800000"/>
            <a:headEnd/>
            <a:tailEnd/>
          </a:ln>
          <a:effectLst/>
        </p:spPr>
        <p:txBody>
          <a:bodyPr vert="horz" wrap="square" lIns="94270" tIns="47134" rIns="94270" bIns="47134" numCol="1" anchor="b" anchorCtr="0" compatLnSpc="1">
            <a:prstTxWarp prst="textNoShape">
              <a:avLst/>
            </a:prstTxWarp>
          </a:bodyPr>
          <a:lstStyle>
            <a:lvl1pPr defTabSz="942168">
              <a:defRPr sz="1200">
                <a:latin typeface="Times New Roman" pitchFamily="18" charset="0"/>
              </a:defRPr>
            </a:lvl1pPr>
          </a:lstStyle>
          <a:p>
            <a:pPr>
              <a:defRPr/>
            </a:pPr>
            <a:r>
              <a:rPr lang="el-GR"/>
              <a:t>Δίκτυα Επικοινωνιών ΙΙ - Δικτύωση Πολυμέσων</a:t>
            </a:r>
            <a:endParaRPr lang="en-US"/>
          </a:p>
        </p:txBody>
      </p:sp>
      <p:sp>
        <p:nvSpPr>
          <p:cNvPr id="3079" name="Rectangle 7"/>
          <p:cNvSpPr>
            <a:spLocks noGrp="1" noChangeArrowheads="1"/>
          </p:cNvSpPr>
          <p:nvPr>
            <p:ph type="sldNum" sz="quarter" idx="5"/>
          </p:nvPr>
        </p:nvSpPr>
        <p:spPr bwMode="auto">
          <a:xfrm>
            <a:off x="3810636" y="9285194"/>
            <a:ext cx="2914015" cy="489046"/>
          </a:xfrm>
          <a:prstGeom prst="rect">
            <a:avLst/>
          </a:prstGeom>
          <a:noFill/>
          <a:ln w="9525">
            <a:noFill/>
            <a:miter lim="800000"/>
            <a:headEnd/>
            <a:tailEnd/>
          </a:ln>
          <a:effectLst/>
        </p:spPr>
        <p:txBody>
          <a:bodyPr vert="horz" wrap="square" lIns="94270" tIns="47134" rIns="94270" bIns="47134" numCol="1" anchor="b" anchorCtr="0" compatLnSpc="1">
            <a:prstTxWarp prst="textNoShape">
              <a:avLst/>
            </a:prstTxWarp>
          </a:bodyPr>
          <a:lstStyle>
            <a:lvl1pPr algn="r" defTabSz="942168">
              <a:defRPr sz="1200">
                <a:latin typeface="Times New Roman" pitchFamily="18" charset="0"/>
              </a:defRPr>
            </a:lvl1pPr>
          </a:lstStyle>
          <a:p>
            <a:pPr>
              <a:defRPr/>
            </a:pPr>
            <a:fld id="{8DEB89C5-30B1-4C9D-962D-134DB3B7179B}" type="slidenum">
              <a:rPr lang="en-US"/>
              <a:pPr>
                <a:defRPr/>
              </a:pPr>
              <a:t>‹#›</a:t>
            </a:fld>
            <a:endParaRPr lang="en-US"/>
          </a:p>
        </p:txBody>
      </p:sp>
    </p:spTree>
    <p:extLst>
      <p:ext uri="{BB962C8B-B14F-4D97-AF65-F5344CB8AC3E}">
        <p14:creationId xmlns:p14="http://schemas.microsoft.com/office/powerpoint/2010/main" val="3955246724"/>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Το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Real Time Streaming Protocol</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RTSP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είναι ένα πρωτόκολλο του επιπέδου εφαρμογών για τον έλεγχο της μεταφοράς δεδομένων με ιδιότητες πραγματικού χρόνου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real</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time</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Προσφέρει ένα ευρύ φάσμα δυνατοτήτων, για να παρέχει έλεγχο σε κατ’ απαίτηση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on</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demand</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μεταφορά δεδομένων πραγματικού χρόνου, όπως ήχο και βίντεο. Τα δεδομένα μπορεί να προέρχονται είτε από ζωντανές μεταδόσεις, είτε να είναι αποθηκευμένα</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a:t>
            </a:r>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2</a:t>
            </a:fld>
            <a:endParaRPr lang="en-US"/>
          </a:p>
        </p:txBody>
      </p:sp>
    </p:spTree>
    <p:extLst>
      <p:ext uri="{BB962C8B-B14F-4D97-AF65-F5344CB8AC3E}">
        <p14:creationId xmlns:p14="http://schemas.microsoft.com/office/powerpoint/2010/main" val="2916327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indent="0">
              <a:spcBef>
                <a:spcPts val="600"/>
              </a:spcBef>
              <a:spcAft>
                <a:spcPts val="600"/>
              </a:spcAft>
              <a:buNone/>
            </a:pPr>
            <a:r>
              <a:rPr lang="el-GR" sz="1100" dirty="0"/>
              <a:t>Το RTSP έχει βασιστεί αρκετά στη φιλοσοφία του ΗΤΤP. Τόσο οι πελάτες όσο και οι εξυπηρετητές στέλνουν αιτήσεις και λαμβάνουν αποκρίσεις.</a:t>
            </a:r>
            <a:r>
              <a:rPr lang="en-US" sz="1100" dirty="0"/>
              <a:t> </a:t>
            </a:r>
            <a:r>
              <a:rPr lang="el-GR" sz="1100" dirty="0"/>
              <a:t>Το πρωτόκολλο είναι παρόμοιο στη σύνταξη και τη λειτουργία με το </a:t>
            </a:r>
            <a:r>
              <a:rPr lang="en-US" sz="1100" dirty="0"/>
              <a:t>HTTP</a:t>
            </a:r>
            <a:r>
              <a:rPr lang="el-GR" sz="1100" dirty="0"/>
              <a:t>/1.1, έτσι ώστε οι μηχανισμοί επέκτασής του μπορούν στις περισσότερες περιπτώσεις να εφαρμοστούν και στο </a:t>
            </a:r>
            <a:r>
              <a:rPr lang="en-US" sz="1100" dirty="0"/>
              <a:t>RTSP.</a:t>
            </a:r>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11</a:t>
            </a:fld>
            <a:endParaRPr lang="en-US"/>
          </a:p>
        </p:txBody>
      </p:sp>
    </p:spTree>
    <p:extLst>
      <p:ext uri="{BB962C8B-B14F-4D97-AF65-F5344CB8AC3E}">
        <p14:creationId xmlns:p14="http://schemas.microsoft.com/office/powerpoint/2010/main" val="36441558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just">
              <a:lnSpc>
                <a:spcPct val="115000"/>
              </a:lnSpc>
              <a:spcAft>
                <a:spcPts val="1000"/>
              </a:spcAft>
            </a:pPr>
            <a:r>
              <a:rPr lang="el-GR" sz="11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Παρά το γεγονός ότι τα δύο αυτά πρωτόκολλα έχουν πολλές ομοιότητες παρουσιάζουν τις εξής διαφορές:</a:t>
            </a:r>
          </a:p>
          <a:p>
            <a:pPr marL="342900" lvl="0" indent="-342900" algn="just">
              <a:lnSpc>
                <a:spcPct val="115000"/>
              </a:lnSpc>
              <a:spcAft>
                <a:spcPts val="1000"/>
              </a:spcAft>
              <a:buFont typeface="Symbol" panose="05050102010706020507" pitchFamily="18" charset="2"/>
              <a:buChar char=""/>
              <a:tabLst>
                <a:tab pos="457200" algn="l"/>
              </a:tabLst>
            </a:pPr>
            <a:r>
              <a:rPr lang="el-GR" sz="11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Το RTSP εισάγει ένα σύνολο από νέες μεθόδους. </a:t>
            </a:r>
          </a:p>
          <a:p>
            <a:pPr marL="342900" lvl="0" indent="-342900" algn="just">
              <a:lnSpc>
                <a:spcPct val="115000"/>
              </a:lnSpc>
              <a:spcAft>
                <a:spcPts val="1000"/>
              </a:spcAft>
              <a:buFont typeface="Symbol" panose="05050102010706020507" pitchFamily="18" charset="2"/>
              <a:buChar char=""/>
              <a:tabLst>
                <a:tab pos="457200" algn="l"/>
              </a:tabLst>
            </a:pPr>
            <a:r>
              <a:rPr lang="el-GR" sz="11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Ένας RTSP εξυπηρετητής πρέπει να διατηρεί κατάσταση εξ’ ορισμού για όλες σχεδόν τις περιπτώσεις, κάτι το οποίο έρχεται σε αντίθεση με την </a:t>
            </a:r>
            <a:r>
              <a:rPr lang="el-GR" sz="11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stateless</a:t>
            </a:r>
            <a:r>
              <a:rPr lang="el-GR" sz="11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φύση του HTΤP.</a:t>
            </a:r>
          </a:p>
          <a:p>
            <a:pPr marL="342900" lvl="0" indent="-342900" algn="just">
              <a:lnSpc>
                <a:spcPct val="115000"/>
              </a:lnSpc>
              <a:spcAft>
                <a:spcPts val="1000"/>
              </a:spcAft>
              <a:buFont typeface="Symbol" panose="05050102010706020507" pitchFamily="18" charset="2"/>
              <a:buChar char=""/>
              <a:tabLst>
                <a:tab pos="457200" algn="l"/>
              </a:tabLst>
            </a:pPr>
            <a:r>
              <a:rPr lang="el-GR" sz="11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Το RTSP χρησιμοποιεί κωδικοποίηση UTF-8 αντί για ISO 8859-1 που χρησιμοποιείται κατόπιν προσπαθειών διεθνοποίησης της HTML.</a:t>
            </a:r>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12</a:t>
            </a:fld>
            <a:endParaRPr lang="en-US"/>
          </a:p>
        </p:txBody>
      </p:sp>
    </p:spTree>
    <p:extLst>
      <p:ext uri="{BB962C8B-B14F-4D97-AF65-F5344CB8AC3E}">
        <p14:creationId xmlns:p14="http://schemas.microsoft.com/office/powerpoint/2010/main" val="16777061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just">
              <a:lnSpc>
                <a:spcPct val="115000"/>
              </a:lnSpc>
              <a:spcAft>
                <a:spcPts val="1000"/>
              </a:spcAft>
            </a:pPr>
            <a:r>
              <a:rPr lang="el-GR" sz="11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Το RTSP έχει βασιστεί αρκετά στη φιλοσοφία του ΗΤΤP. Τόσο οι πελάτες όσο και οι εξυπηρετητές στέλνουν αιτήσεις και λαμβάνουν αποκρίσεις. Παρά το γεγονός ότι τα δύο αυτά πρωτόκολλα έχουν πολλές ομοιότητες παρουσιάζουν τις εξής διαφορές:</a:t>
            </a:r>
          </a:p>
          <a:p>
            <a:pPr marL="342900" lvl="0" indent="-342900" algn="just">
              <a:lnSpc>
                <a:spcPct val="115000"/>
              </a:lnSpc>
              <a:spcAft>
                <a:spcPts val="1000"/>
              </a:spcAft>
              <a:buFont typeface="Symbol" panose="05050102010706020507" pitchFamily="18" charset="2"/>
              <a:buChar char=""/>
              <a:tabLst>
                <a:tab pos="457200" algn="l"/>
              </a:tabLst>
            </a:pPr>
            <a:r>
              <a:rPr lang="el-GR" sz="11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Το RTSP εισάγει ένα σύνολο από νέες μεθόδους. </a:t>
            </a:r>
          </a:p>
          <a:p>
            <a:pPr marL="342900" lvl="0" indent="-342900" algn="just">
              <a:lnSpc>
                <a:spcPct val="115000"/>
              </a:lnSpc>
              <a:spcAft>
                <a:spcPts val="1000"/>
              </a:spcAft>
              <a:buFont typeface="Symbol" panose="05050102010706020507" pitchFamily="18" charset="2"/>
              <a:buChar char=""/>
              <a:tabLst>
                <a:tab pos="457200" algn="l"/>
              </a:tabLst>
            </a:pPr>
            <a:r>
              <a:rPr lang="el-GR" sz="11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Ένας RTSP εξυπηρετητής πρέπει να διατηρεί κατάσταση εξ’ ορισμού για όλες σχεδόν τις περιπτώσεις, κάτι το οποίο έρχεται σε αντίθεση με την </a:t>
            </a:r>
            <a:r>
              <a:rPr lang="el-GR" sz="11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stateless</a:t>
            </a:r>
            <a:r>
              <a:rPr lang="el-GR" sz="11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φύση του HTΤP.</a:t>
            </a:r>
          </a:p>
          <a:p>
            <a:pPr marL="342900" lvl="0" indent="-342900" algn="just">
              <a:lnSpc>
                <a:spcPct val="115000"/>
              </a:lnSpc>
              <a:spcAft>
                <a:spcPts val="1000"/>
              </a:spcAft>
              <a:buFont typeface="Symbol" panose="05050102010706020507" pitchFamily="18" charset="2"/>
              <a:buChar char=""/>
              <a:tabLst>
                <a:tab pos="457200" algn="l"/>
              </a:tabLst>
            </a:pPr>
            <a:r>
              <a:rPr lang="el-GR" sz="11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Το RTSP χρησιμοποιεί κωδικοποίηση UTF-8 αντί για ISO 8859-1 που χρησιμοποιείται κατόπιν προσπαθειών διεθνοποίησης της HTML.</a:t>
            </a:r>
          </a:p>
          <a:p>
            <a:pPr marL="342900" lvl="0" indent="-342900" algn="just">
              <a:lnSpc>
                <a:spcPct val="115000"/>
              </a:lnSpc>
              <a:spcAft>
                <a:spcPts val="1000"/>
              </a:spcAft>
              <a:buFont typeface="Symbol" panose="05050102010706020507" pitchFamily="18" charset="2"/>
              <a:buChar char=""/>
              <a:tabLst>
                <a:tab pos="457200" algn="l"/>
              </a:tabLst>
            </a:pPr>
            <a:r>
              <a:rPr lang="el-GR" sz="11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Το RTSP URL είναι της μορφής </a:t>
            </a:r>
            <a:r>
              <a:rPr lang="el-GR" sz="1100" i="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rtsp://media.example.com:554/twister/audiotrack</a:t>
            </a:r>
            <a:r>
              <a:rPr lang="el-GR" sz="11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όπου</a:t>
            </a:r>
          </a:p>
          <a:p>
            <a:pPr marL="742950" lvl="1" indent="-285750" algn="just">
              <a:lnSpc>
                <a:spcPct val="115000"/>
              </a:lnSpc>
              <a:spcAft>
                <a:spcPts val="1000"/>
              </a:spcAft>
              <a:buFont typeface="Courier New" panose="02070309020205020404" pitchFamily="49" charset="0"/>
              <a:buChar char="o"/>
              <a:tabLst>
                <a:tab pos="1143000" algn="l"/>
              </a:tabLst>
            </a:pPr>
            <a:r>
              <a:rPr lang="el-GR" sz="11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rtsp:// είναι το αναγνωριστικό για την TCP σύνδεση ενώ rtspu:// για την UDP σύνδεση.</a:t>
            </a:r>
          </a:p>
          <a:p>
            <a:pPr marL="742950" lvl="1" indent="-285750" algn="just">
              <a:lnSpc>
                <a:spcPct val="115000"/>
              </a:lnSpc>
              <a:spcAft>
                <a:spcPts val="1000"/>
              </a:spcAft>
              <a:buFont typeface="Courier New" panose="02070309020205020404" pitchFamily="49" charset="0"/>
              <a:buChar char="o"/>
              <a:tabLst>
                <a:tab pos="1143000" algn="l"/>
              </a:tabLst>
            </a:pPr>
            <a:r>
              <a:rPr lang="el-GR" sz="11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554 είναι η θύρα που χρησιμοποιεί το πρωτόκολλο</a:t>
            </a:r>
          </a:p>
          <a:p>
            <a:pPr marL="742950" lvl="1" indent="-285750" algn="just">
              <a:lnSpc>
                <a:spcPct val="115000"/>
              </a:lnSpc>
              <a:spcAft>
                <a:spcPts val="1000"/>
              </a:spcAft>
              <a:buFont typeface="Courier New" panose="02070309020205020404" pitchFamily="49" charset="0"/>
              <a:buChar char="o"/>
              <a:tabLst>
                <a:tab pos="1143000" algn="l"/>
              </a:tabLst>
            </a:pPr>
            <a:r>
              <a:rPr lang="el-GR" sz="11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twister</a:t>
            </a:r>
            <a:r>
              <a:rPr lang="el-GR" sz="11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είναι το όνομα της παρουσίασης</a:t>
            </a:r>
          </a:p>
          <a:p>
            <a:pPr marL="742950" lvl="1" indent="-285750" algn="just">
              <a:lnSpc>
                <a:spcPct val="115000"/>
              </a:lnSpc>
              <a:spcAft>
                <a:spcPts val="1000"/>
              </a:spcAft>
              <a:buFont typeface="Courier New" panose="02070309020205020404" pitchFamily="49" charset="0"/>
              <a:buChar char="o"/>
              <a:tabLst>
                <a:tab pos="1143000" algn="l"/>
              </a:tabLst>
            </a:pPr>
            <a:r>
              <a:rPr lang="el-GR" sz="11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audiotrack</a:t>
            </a:r>
            <a:r>
              <a:rPr lang="el-GR" sz="11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είναι το όνομα μίας συγκεκριμένης ροής στην παρουσίαση</a:t>
            </a:r>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13</a:t>
            </a:fld>
            <a:endParaRPr lang="en-US"/>
          </a:p>
        </p:txBody>
      </p:sp>
    </p:spTree>
    <p:extLst>
      <p:ext uri="{BB962C8B-B14F-4D97-AF65-F5344CB8AC3E}">
        <p14:creationId xmlns:p14="http://schemas.microsoft.com/office/powerpoint/2010/main" val="1641371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Η λειτουργία του πρωτοκόλλου βασίζεται στην ανταλλαγή RTSP μηνυμάτων μεταξύ πελατών και εξυπηρετητών. Ένα μήνυμα μπορεί να είναι είτε μία αίτηση είτε μία απόκριση. Κάθε μήνυμα αποτελείται από τρία μέλη. Εάν είναι αίτηση περιέχει μία μέθοδο, ένα σύνολο κεφαλίδων και ένα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message</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body</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ενώ εάν είναι απόκριση περιέχει αντί για μία μέθοδο έναν κωδικό κατάστασης συνοδευόμενο από μία φράση. </a:t>
            </a:r>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14</a:t>
            </a:fld>
            <a:endParaRPr lang="en-US"/>
          </a:p>
        </p:txBody>
      </p:sp>
    </p:spTree>
    <p:extLst>
      <p:ext uri="{BB962C8B-B14F-4D97-AF65-F5344CB8AC3E}">
        <p14:creationId xmlns:p14="http://schemas.microsoft.com/office/powerpoint/2010/main" val="1140207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Οι μέθοδοι που χρησιμοποιεί το</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RTSP </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είναι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αναφ</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o</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ρικά</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οι</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DESCRIBE, ANNOUNCE, GET_PARAMETER, OPTIONS, PAUSE, PLAY, RECORD, REDIRECT, SETUP, SET_PARAMETER, TEARDOWN. </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Από τις μεθόδους αυτές θα αναλύσουμε τις πιο βασικές και αυτές που θα χρησιμοποιήσουμε στο επόμενο κεφάλαιο. Οι κεφαλίδες όπως και οι κωδικοί κατάστασης που χρησιμοποιούνται από το RTSP είναι αρκετές από αυτές που χρησιμοποιούνται από το HTTP.</a:t>
            </a:r>
          </a:p>
          <a:p>
            <a:pPr>
              <a:lnSpc>
                <a:spcPct val="115000"/>
              </a:lnSpc>
              <a:spcBef>
                <a:spcPts val="200"/>
              </a:spcBef>
            </a:pPr>
            <a:r>
              <a:rPr lang="el-GR" sz="1800" b="1" dirty="0">
                <a:solidFill>
                  <a:srgbClr val="1F4D78"/>
                </a:solidFill>
                <a:effectLst/>
                <a:latin typeface="Segoe UI Light" panose="020B0502040204020203" pitchFamily="34" charset="0"/>
                <a:ea typeface="SimHei" panose="02010609060101010101" pitchFamily="49" charset="-122"/>
                <a:cs typeface="Times New Roman" panose="02020603050405020304" pitchFamily="18" charset="0"/>
              </a:rPr>
              <a:t>Μέθοδοι </a:t>
            </a:r>
          </a:p>
          <a:p>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Θα περιγράψουμε περιληπτικά την κάθε μέθοδο δίνοντας ένα παράδειγμα για την καθεμία</a:t>
            </a:r>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15</a:t>
            </a:fld>
            <a:endParaRPr lang="en-US"/>
          </a:p>
        </p:txBody>
      </p:sp>
    </p:spTree>
    <p:extLst>
      <p:ext uri="{BB962C8B-B14F-4D97-AF65-F5344CB8AC3E}">
        <p14:creationId xmlns:p14="http://schemas.microsoft.com/office/powerpoint/2010/main" val="17334474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l-GR" sz="1800" b="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SETUP: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ένας πελάτης μπορεί να στείλει μία αίτηση SETUP σε έναν εξυπηρετητή προκειμένου να καθορίσει το μηχανισμό μεταφοράς που θα χρησιμοποιηθεί για τη μετάδοση της επιθυμητής ροής. Ο εξυπηρετητής σε απάντηση δημιουργεί ένα αναγνωριστικό για αυτή τη συνεδρία.</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Παράδειγμα</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C-&gt;S: SETUP rtsp://example.com/foo/bar/baz.rm RTSP/1.0</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302</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Transport: RTP/</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AVP;unicast;client_port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=4588-4589</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S-&gt;C: RTSP/1.0 200 OK</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302</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Date: 23 Jan 1997 15:35:06 GMT</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Session: 47112344</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Transport: RTP/</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AVP;unicast</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client</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_</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port</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=4588-4589;</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server</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_</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port</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=6256-6257</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16</a:t>
            </a:fld>
            <a:endParaRPr lang="en-US"/>
          </a:p>
        </p:txBody>
      </p:sp>
    </p:spTree>
    <p:extLst>
      <p:ext uri="{BB962C8B-B14F-4D97-AF65-F5344CB8AC3E}">
        <p14:creationId xmlns:p14="http://schemas.microsoft.com/office/powerpoint/2010/main" val="3832556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just">
              <a:lnSpc>
                <a:spcPct val="150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Η δομή της γραμμής αίτησης, όπως διατυπώνεται στο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RFC</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2326, είναι η εξής: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Request-Line = Method  SP  Request-URI  SP  RTSP-Version  CRLF</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50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Με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δηλώνεται ο χαρακτήρας κενό και με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CRLF</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ο τερματισμός γραμμής.</a:t>
            </a:r>
          </a:p>
          <a:p>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17</a:t>
            </a:fld>
            <a:endParaRPr lang="en-US"/>
          </a:p>
        </p:txBody>
      </p:sp>
    </p:spTree>
    <p:extLst>
      <p:ext uri="{BB962C8B-B14F-4D97-AF65-F5344CB8AC3E}">
        <p14:creationId xmlns:p14="http://schemas.microsoft.com/office/powerpoint/2010/main" val="32515750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just">
              <a:lnSpc>
                <a:spcPct val="150000"/>
              </a:lnSpc>
            </a:pPr>
            <a:r>
              <a:rPr lang="el-GR" sz="1800" dirty="0">
                <a:effectLst/>
                <a:latin typeface="Segoe UI" panose="020B0502040204020203" pitchFamily="34" charset="0"/>
                <a:ea typeface="Times New Roman" panose="02020603050405020304" pitchFamily="18" charset="0"/>
              </a:rPr>
              <a:t>Ο κωδικός κατάστασης (</a:t>
            </a:r>
            <a:r>
              <a:rPr lang="en-US" sz="1800" dirty="0">
                <a:effectLst/>
                <a:latin typeface="Segoe UI" panose="020B0502040204020203" pitchFamily="34" charset="0"/>
                <a:ea typeface="Times New Roman" panose="02020603050405020304" pitchFamily="18" charset="0"/>
              </a:rPr>
              <a:t>Status</a:t>
            </a:r>
            <a:r>
              <a:rPr lang="el-GR" sz="1800" dirty="0">
                <a:effectLst/>
                <a:latin typeface="Segoe UI" panose="020B0502040204020203" pitchFamily="34" charset="0"/>
                <a:ea typeface="Times New Roman" panose="02020603050405020304" pitchFamily="18" charset="0"/>
              </a:rPr>
              <a:t>-</a:t>
            </a:r>
            <a:r>
              <a:rPr lang="en-US" sz="1800" dirty="0">
                <a:effectLst/>
                <a:latin typeface="Segoe UI" panose="020B0502040204020203" pitchFamily="34" charset="0"/>
                <a:ea typeface="Times New Roman" panose="02020603050405020304" pitchFamily="18" charset="0"/>
              </a:rPr>
              <a:t>Code</a:t>
            </a:r>
            <a:r>
              <a:rPr lang="el-GR" sz="1800" dirty="0">
                <a:effectLst/>
                <a:latin typeface="Segoe UI" panose="020B0502040204020203" pitchFamily="34" charset="0"/>
                <a:ea typeface="Times New Roman" panose="02020603050405020304" pitchFamily="18" charset="0"/>
              </a:rPr>
              <a:t>) είναι ένας τριψήφιος ακέραιος που απεικονίζει το αποτέλεσμα της προσπάθειας του </a:t>
            </a:r>
            <a:r>
              <a:rPr lang="en-US" sz="1800" dirty="0">
                <a:effectLst/>
                <a:latin typeface="Segoe UI" panose="020B0502040204020203" pitchFamily="34" charset="0"/>
                <a:ea typeface="Times New Roman" panose="02020603050405020304" pitchFamily="18" charset="0"/>
              </a:rPr>
              <a:t>server</a:t>
            </a:r>
            <a:r>
              <a:rPr lang="el-GR" sz="1800" dirty="0">
                <a:effectLst/>
                <a:latin typeface="Segoe UI" panose="020B0502040204020203" pitchFamily="34" charset="0"/>
                <a:ea typeface="Times New Roman" panose="02020603050405020304" pitchFamily="18" charset="0"/>
              </a:rPr>
              <a:t> να κατανοήσει και να ικανοποιήσει μία αίτηση που δέχτηκε από τον </a:t>
            </a:r>
            <a:r>
              <a:rPr lang="en-US" sz="1800" dirty="0">
                <a:effectLst/>
                <a:latin typeface="Segoe UI" panose="020B0502040204020203" pitchFamily="34" charset="0"/>
                <a:ea typeface="Times New Roman" panose="02020603050405020304" pitchFamily="18" charset="0"/>
              </a:rPr>
              <a:t>client</a:t>
            </a:r>
            <a:r>
              <a:rPr lang="el-GR" sz="1800" dirty="0">
                <a:effectLst/>
                <a:latin typeface="Segoe UI" panose="020B0502040204020203" pitchFamily="34" charset="0"/>
                <a:ea typeface="Times New Roman" panose="02020603050405020304" pitchFamily="18" charset="0"/>
              </a:rPr>
              <a:t> (ή αντίστροφα σε ορισμένες περιπτώσεις). Η επεξηγηματική φράση (</a:t>
            </a:r>
            <a:r>
              <a:rPr lang="en-US" sz="1800" dirty="0">
                <a:effectLst/>
                <a:latin typeface="Segoe UI" panose="020B0502040204020203" pitchFamily="34" charset="0"/>
                <a:ea typeface="Times New Roman" panose="02020603050405020304" pitchFamily="18" charset="0"/>
              </a:rPr>
              <a:t>Reason</a:t>
            </a:r>
            <a:r>
              <a:rPr lang="el-GR" sz="1800" dirty="0">
                <a:effectLst/>
                <a:latin typeface="Segoe UI" panose="020B0502040204020203" pitchFamily="34" charset="0"/>
                <a:ea typeface="Times New Roman" panose="02020603050405020304" pitchFamily="18" charset="0"/>
              </a:rPr>
              <a:t>-</a:t>
            </a:r>
            <a:r>
              <a:rPr lang="en-US" sz="1800" dirty="0">
                <a:effectLst/>
                <a:latin typeface="Segoe UI" panose="020B0502040204020203" pitchFamily="34" charset="0"/>
                <a:ea typeface="Times New Roman" panose="02020603050405020304" pitchFamily="18" charset="0"/>
              </a:rPr>
              <a:t>Phrase</a:t>
            </a:r>
            <a:r>
              <a:rPr lang="el-GR" sz="1800" dirty="0">
                <a:effectLst/>
                <a:latin typeface="Segoe UI" panose="020B0502040204020203" pitchFamily="34" charset="0"/>
                <a:ea typeface="Times New Roman" panose="02020603050405020304" pitchFamily="18" charset="0"/>
              </a:rPr>
              <a:t>) παρέχει μια επεξήγηση του κωδικού κατάστασης με μορφή κειμένου. Ο </a:t>
            </a:r>
            <a:r>
              <a:rPr lang="en-US" sz="1800" dirty="0">
                <a:effectLst/>
                <a:latin typeface="Segoe UI" panose="020B0502040204020203" pitchFamily="34" charset="0"/>
                <a:ea typeface="Times New Roman" panose="02020603050405020304" pitchFamily="18" charset="0"/>
              </a:rPr>
              <a:t>client</a:t>
            </a:r>
            <a:r>
              <a:rPr lang="el-GR" sz="1800" dirty="0">
                <a:effectLst/>
                <a:latin typeface="Segoe UI" panose="020B0502040204020203" pitchFamily="34" charset="0"/>
                <a:ea typeface="Times New Roman" panose="02020603050405020304" pitchFamily="18" charset="0"/>
              </a:rPr>
              <a:t> δεν είναι υποχρεωμένος να εξετάσει, να ερμηνεύσει ή να δείξει στο χρήστη την επεξηγηματική φράση.</a:t>
            </a:r>
            <a:endParaRPr lang="el-GR" sz="1800" dirty="0">
              <a:effectLst/>
              <a:latin typeface="Times New Roman" panose="02020603050405020304" pitchFamily="18" charset="0"/>
              <a:ea typeface="Times New Roman" panose="02020603050405020304" pitchFamily="18" charset="0"/>
            </a:endParaRPr>
          </a:p>
          <a:p>
            <a:pPr algn="just">
              <a:lnSpc>
                <a:spcPct val="150000"/>
              </a:lnSpc>
            </a:pPr>
            <a:r>
              <a:rPr lang="el-GR" sz="1800" dirty="0">
                <a:effectLst/>
                <a:latin typeface="Segoe UI" panose="020B0502040204020203" pitchFamily="34" charset="0"/>
                <a:ea typeface="Times New Roman" panose="02020603050405020304" pitchFamily="18" charset="0"/>
              </a:rPr>
              <a:t>Το πρώτο ψηφίο του κωδικού κατάστασης καθορίζει την κλάση της απάντησης, ενώ τα δύο τελευταία ψηφία δεν προσδίδουν κάποια κατηγοριοποίηση. Υπάρχουν πέντε τιμές για το πρώτο ψηφίο:</a:t>
            </a:r>
            <a:endParaRPr lang="el-GR" sz="1800" dirty="0">
              <a:effectLst/>
              <a:latin typeface="Times New Roman" panose="02020603050405020304" pitchFamily="18" charset="0"/>
              <a:ea typeface="Times New Roman" panose="02020603050405020304" pitchFamily="18" charset="0"/>
            </a:endParaRPr>
          </a:p>
          <a:p>
            <a:pPr algn="just"/>
            <a:r>
              <a:rPr lang="el-GR" sz="1800" dirty="0">
                <a:effectLst/>
                <a:latin typeface="Segoe UI" panose="020B0502040204020203" pitchFamily="34"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Courier New" panose="02070309020205020404" pitchFamily="49" charset="0"/>
              <a:buChar char="o"/>
              <a:tabLst>
                <a:tab pos="685800" algn="l"/>
              </a:tabLst>
            </a:pP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1</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xx</a:t>
            </a: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 Πληροφοριακό – Η αίτηση παρελήφθη, συνεχίζεται η επεξεργασία.</a:t>
            </a:r>
            <a:endParaRPr lang="el-G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Courier New" panose="02070309020205020404" pitchFamily="49" charset="0"/>
              <a:buChar char="o"/>
              <a:tabLst>
                <a:tab pos="685800" algn="l"/>
              </a:tabLst>
            </a:pP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2</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xx</a:t>
            </a: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 Επιτυχία – Η ενέργεια παρελήφθη επιτυχώς, κατανοήθηκε και έγινε αποδεκτή.</a:t>
            </a:r>
            <a:endParaRPr lang="el-G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Courier New" panose="02070309020205020404" pitchFamily="49" charset="0"/>
              <a:buChar char="o"/>
              <a:tabLst>
                <a:tab pos="685800" algn="l"/>
              </a:tabLst>
            </a:pP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3</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xx</a:t>
            </a: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 Ανακατεύθυνση – Πρέπει να γίνουν περαιτέρω ενέργειες ώστε να ολοκληρωθεί η αίτηση.</a:t>
            </a:r>
            <a:endParaRPr lang="el-G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Courier New" panose="02070309020205020404" pitchFamily="49" charset="0"/>
              <a:buChar char="o"/>
              <a:tabLst>
                <a:tab pos="685800" algn="l"/>
              </a:tabLst>
            </a:pP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4</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xx</a:t>
            </a: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 Λάθος του </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client</a:t>
            </a: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 – Η αίτηση περιέχει λάθος σύνταξη ή δεν μπορεί να περατωθεί.</a:t>
            </a:r>
            <a:endParaRPr lang="el-G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Courier New" panose="02070309020205020404" pitchFamily="49" charset="0"/>
              <a:buChar char="o"/>
              <a:tabLst>
                <a:tab pos="685800" algn="l"/>
              </a:tabLst>
            </a:pP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5</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xx</a:t>
            </a: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 Λάθος του </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server</a:t>
            </a: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 – Ο </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server</a:t>
            </a: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 απέτυχε να περατώσει μια έγκυρη αίτηση.</a:t>
            </a:r>
            <a:endParaRPr lang="el-G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r>
              <a:rPr lang="el-GR" sz="1800" dirty="0">
                <a:effectLst/>
                <a:latin typeface="Segoe UI" panose="020B0502040204020203" pitchFamily="34"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indent="457200" algn="just">
              <a:lnSpc>
                <a:spcPct val="150000"/>
              </a:lnSpc>
            </a:pPr>
            <a:r>
              <a:rPr lang="el-GR" sz="1800" dirty="0">
                <a:effectLst/>
                <a:latin typeface="Segoe UI" panose="020B0502040204020203" pitchFamily="34" charset="0"/>
                <a:ea typeface="Times New Roman" panose="02020603050405020304" pitchFamily="18" charset="0"/>
              </a:rPr>
              <a:t>Παρακάτω (πίνακας 3.2) παρουσιάζεται ένα ενδεικτικό σύνολο ορισμένων κωδικών κατάστασης για το RTSP/1.0, καθώς και οι αντίστοιχες επεξηγηματικές φράσεις, οι οποίες είναι μόνο ενδεικτικές και μπορούν να αντικατασταθούν από άλλες χωρίς να επηρεάσουν το πρωτόκολλο. Σημειώνεται ότι το RTSP υιοθετεί τους περισσότερους κωδικούς κατάστασης του HTTP/1.1 και προσθέτει κάποιους επιπλέον αρχίζοντας την αρίθμηση από το </a:t>
            </a:r>
            <a:r>
              <a:rPr lang="en-US" sz="1800" dirty="0">
                <a:effectLst/>
                <a:latin typeface="Segoe UI" panose="020B0502040204020203" pitchFamily="34" charset="0"/>
                <a:ea typeface="Times New Roman" panose="02020603050405020304" pitchFamily="18" charset="0"/>
              </a:rPr>
              <a:t>x</a:t>
            </a:r>
            <a:r>
              <a:rPr lang="el-GR" sz="1800" dirty="0">
                <a:effectLst/>
                <a:latin typeface="Segoe UI" panose="020B0502040204020203" pitchFamily="34" charset="0"/>
                <a:ea typeface="Times New Roman" panose="02020603050405020304" pitchFamily="18" charset="0"/>
              </a:rPr>
              <a:t>50, ώστε να αποφευχθούν επικαλύψεις με νέους κωδικούς κατάστασης του HTTP.</a:t>
            </a:r>
            <a:endParaRPr lang="el-GR" sz="1800" dirty="0">
              <a:effectLst/>
              <a:latin typeface="Times New Roman" panose="02020603050405020304" pitchFamily="18" charset="0"/>
              <a:ea typeface="Times New Roman" panose="02020603050405020304" pitchFamily="18" charset="0"/>
            </a:endParaRPr>
          </a:p>
          <a:p>
            <a:pPr indent="457200" algn="just">
              <a:lnSpc>
                <a:spcPct val="150000"/>
              </a:lnSpc>
            </a:pPr>
            <a:r>
              <a:rPr lang="el-GR" sz="1800" dirty="0">
                <a:effectLst/>
                <a:latin typeface="Times New Roman" panose="02020603050405020304" pitchFamily="18" charset="0"/>
                <a:ea typeface="Times New Roman" panose="02020603050405020304" pitchFamily="18" charset="0"/>
              </a:rPr>
              <a:t> </a:t>
            </a:r>
          </a:p>
          <a:p>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18</a:t>
            </a:fld>
            <a:endParaRPr lang="en-US"/>
          </a:p>
        </p:txBody>
      </p:sp>
    </p:spTree>
    <p:extLst>
      <p:ext uri="{BB962C8B-B14F-4D97-AF65-F5344CB8AC3E}">
        <p14:creationId xmlns:p14="http://schemas.microsoft.com/office/powerpoint/2010/main" val="6234674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908F9F-8004-9355-3164-873955A3B6A3}"/>
            </a:ext>
          </a:extLst>
        </p:cNvPr>
        <p:cNvGrpSpPr/>
        <p:nvPr/>
      </p:nvGrpSpPr>
      <p:grpSpPr>
        <a:xfrm>
          <a:off x="0" y="0"/>
          <a:ext cx="0" cy="0"/>
          <a:chOff x="0" y="0"/>
          <a:chExt cx="0" cy="0"/>
        </a:xfrm>
      </p:grpSpPr>
      <p:sp>
        <p:nvSpPr>
          <p:cNvPr id="2" name="Θέση εικόνας διαφάνειας 1">
            <a:extLst>
              <a:ext uri="{FF2B5EF4-FFF2-40B4-BE49-F238E27FC236}">
                <a16:creationId xmlns:a16="http://schemas.microsoft.com/office/drawing/2014/main" id="{779E7D53-2535-E248-0230-7D5E8D8D624C}"/>
              </a:ext>
            </a:extLst>
          </p:cNvPr>
          <p:cNvSpPr>
            <a:spLocks noGrp="1" noRot="1" noChangeAspect="1"/>
          </p:cNvSpPr>
          <p:nvPr>
            <p:ph type="sldImg"/>
          </p:nvPr>
        </p:nvSpPr>
        <p:spPr/>
      </p:sp>
      <p:sp>
        <p:nvSpPr>
          <p:cNvPr id="3" name="Θέση σημειώσεων 2">
            <a:extLst>
              <a:ext uri="{FF2B5EF4-FFF2-40B4-BE49-F238E27FC236}">
                <a16:creationId xmlns:a16="http://schemas.microsoft.com/office/drawing/2014/main" id="{3286C5C0-A9DA-2F05-A028-0236CAB44A50}"/>
              </a:ext>
            </a:extLst>
          </p:cNvPr>
          <p:cNvSpPr>
            <a:spLocks noGrp="1"/>
          </p:cNvSpPr>
          <p:nvPr>
            <p:ph type="body" idx="1"/>
          </p:nvPr>
        </p:nvSpPr>
        <p:spPr/>
        <p:txBody>
          <a:bodyPr/>
          <a:lstStyle/>
          <a:p>
            <a:pPr algn="just">
              <a:lnSpc>
                <a:spcPct val="150000"/>
              </a:lnSpc>
            </a:pPr>
            <a:r>
              <a:rPr lang="el-GR" sz="1800" dirty="0">
                <a:effectLst/>
                <a:latin typeface="Segoe UI" panose="020B0502040204020203" pitchFamily="34" charset="0"/>
                <a:ea typeface="Times New Roman" panose="02020603050405020304" pitchFamily="18" charset="0"/>
              </a:rPr>
              <a:t>Ο κωδικός κατάστασης (</a:t>
            </a:r>
            <a:r>
              <a:rPr lang="en-US" sz="1800" dirty="0">
                <a:effectLst/>
                <a:latin typeface="Segoe UI" panose="020B0502040204020203" pitchFamily="34" charset="0"/>
                <a:ea typeface="Times New Roman" panose="02020603050405020304" pitchFamily="18" charset="0"/>
              </a:rPr>
              <a:t>Status</a:t>
            </a:r>
            <a:r>
              <a:rPr lang="el-GR" sz="1800" dirty="0">
                <a:effectLst/>
                <a:latin typeface="Segoe UI" panose="020B0502040204020203" pitchFamily="34" charset="0"/>
                <a:ea typeface="Times New Roman" panose="02020603050405020304" pitchFamily="18" charset="0"/>
              </a:rPr>
              <a:t>-</a:t>
            </a:r>
            <a:r>
              <a:rPr lang="en-US" sz="1800" dirty="0">
                <a:effectLst/>
                <a:latin typeface="Segoe UI" panose="020B0502040204020203" pitchFamily="34" charset="0"/>
                <a:ea typeface="Times New Roman" panose="02020603050405020304" pitchFamily="18" charset="0"/>
              </a:rPr>
              <a:t>Code</a:t>
            </a:r>
            <a:r>
              <a:rPr lang="el-GR" sz="1800" dirty="0">
                <a:effectLst/>
                <a:latin typeface="Segoe UI" panose="020B0502040204020203" pitchFamily="34" charset="0"/>
                <a:ea typeface="Times New Roman" panose="02020603050405020304" pitchFamily="18" charset="0"/>
              </a:rPr>
              <a:t>) είναι ένας τριψήφιος ακέραιος που απεικονίζει το αποτέλεσμα της προσπάθειας του </a:t>
            </a:r>
            <a:r>
              <a:rPr lang="en-US" sz="1800" dirty="0">
                <a:effectLst/>
                <a:latin typeface="Segoe UI" panose="020B0502040204020203" pitchFamily="34" charset="0"/>
                <a:ea typeface="Times New Roman" panose="02020603050405020304" pitchFamily="18" charset="0"/>
              </a:rPr>
              <a:t>server</a:t>
            </a:r>
            <a:r>
              <a:rPr lang="el-GR" sz="1800" dirty="0">
                <a:effectLst/>
                <a:latin typeface="Segoe UI" panose="020B0502040204020203" pitchFamily="34" charset="0"/>
                <a:ea typeface="Times New Roman" panose="02020603050405020304" pitchFamily="18" charset="0"/>
              </a:rPr>
              <a:t> να κατανοήσει και να ικανοποιήσει μία αίτηση που δέχτηκε από τον </a:t>
            </a:r>
            <a:r>
              <a:rPr lang="en-US" sz="1800" dirty="0">
                <a:effectLst/>
                <a:latin typeface="Segoe UI" panose="020B0502040204020203" pitchFamily="34" charset="0"/>
                <a:ea typeface="Times New Roman" panose="02020603050405020304" pitchFamily="18" charset="0"/>
              </a:rPr>
              <a:t>client</a:t>
            </a:r>
            <a:r>
              <a:rPr lang="el-GR" sz="1800" dirty="0">
                <a:effectLst/>
                <a:latin typeface="Segoe UI" panose="020B0502040204020203" pitchFamily="34" charset="0"/>
                <a:ea typeface="Times New Roman" panose="02020603050405020304" pitchFamily="18" charset="0"/>
              </a:rPr>
              <a:t> (ή αντίστροφα σε ορισμένες περιπτώσεις). Η επεξηγηματική φράση (</a:t>
            </a:r>
            <a:r>
              <a:rPr lang="en-US" sz="1800" dirty="0">
                <a:effectLst/>
                <a:latin typeface="Segoe UI" panose="020B0502040204020203" pitchFamily="34" charset="0"/>
                <a:ea typeface="Times New Roman" panose="02020603050405020304" pitchFamily="18" charset="0"/>
              </a:rPr>
              <a:t>Reason</a:t>
            </a:r>
            <a:r>
              <a:rPr lang="el-GR" sz="1800" dirty="0">
                <a:effectLst/>
                <a:latin typeface="Segoe UI" panose="020B0502040204020203" pitchFamily="34" charset="0"/>
                <a:ea typeface="Times New Roman" panose="02020603050405020304" pitchFamily="18" charset="0"/>
              </a:rPr>
              <a:t>-</a:t>
            </a:r>
            <a:r>
              <a:rPr lang="en-US" sz="1800" dirty="0">
                <a:effectLst/>
                <a:latin typeface="Segoe UI" panose="020B0502040204020203" pitchFamily="34" charset="0"/>
                <a:ea typeface="Times New Roman" panose="02020603050405020304" pitchFamily="18" charset="0"/>
              </a:rPr>
              <a:t>Phrase</a:t>
            </a:r>
            <a:r>
              <a:rPr lang="el-GR" sz="1800" dirty="0">
                <a:effectLst/>
                <a:latin typeface="Segoe UI" panose="020B0502040204020203" pitchFamily="34" charset="0"/>
                <a:ea typeface="Times New Roman" panose="02020603050405020304" pitchFamily="18" charset="0"/>
              </a:rPr>
              <a:t>) παρέχει μια επεξήγηση του κωδικού κατάστασης με μορφή κειμένου. Ο </a:t>
            </a:r>
            <a:r>
              <a:rPr lang="en-US" sz="1800" dirty="0">
                <a:effectLst/>
                <a:latin typeface="Segoe UI" panose="020B0502040204020203" pitchFamily="34" charset="0"/>
                <a:ea typeface="Times New Roman" panose="02020603050405020304" pitchFamily="18" charset="0"/>
              </a:rPr>
              <a:t>client</a:t>
            </a:r>
            <a:r>
              <a:rPr lang="el-GR" sz="1800" dirty="0">
                <a:effectLst/>
                <a:latin typeface="Segoe UI" panose="020B0502040204020203" pitchFamily="34" charset="0"/>
                <a:ea typeface="Times New Roman" panose="02020603050405020304" pitchFamily="18" charset="0"/>
              </a:rPr>
              <a:t> δεν είναι υποχρεωμένος να εξετάσει, να ερμηνεύσει ή να δείξει στο χρήστη την επεξηγηματική φράση.</a:t>
            </a:r>
            <a:endParaRPr lang="el-GR" sz="1800" dirty="0">
              <a:effectLst/>
              <a:latin typeface="Times New Roman" panose="02020603050405020304" pitchFamily="18" charset="0"/>
              <a:ea typeface="Times New Roman" panose="02020603050405020304" pitchFamily="18" charset="0"/>
            </a:endParaRPr>
          </a:p>
          <a:p>
            <a:pPr algn="just">
              <a:lnSpc>
                <a:spcPct val="150000"/>
              </a:lnSpc>
            </a:pPr>
            <a:r>
              <a:rPr lang="el-GR" sz="1800" dirty="0">
                <a:effectLst/>
                <a:latin typeface="Segoe UI" panose="020B0502040204020203" pitchFamily="34" charset="0"/>
                <a:ea typeface="Times New Roman" panose="02020603050405020304" pitchFamily="18" charset="0"/>
              </a:rPr>
              <a:t>Το πρώτο ψηφίο του κωδικού κατάστασης καθορίζει την κλάση της απάντησης, ενώ τα δύο τελευταία ψηφία δεν προσδίδουν κάποια κατηγοριοποίηση. Υπάρχουν πέντε τιμές για το πρώτο ψηφίο:</a:t>
            </a:r>
            <a:endParaRPr lang="el-GR" sz="1800" dirty="0">
              <a:effectLst/>
              <a:latin typeface="Times New Roman" panose="02020603050405020304" pitchFamily="18" charset="0"/>
              <a:ea typeface="Times New Roman" panose="02020603050405020304" pitchFamily="18" charset="0"/>
            </a:endParaRPr>
          </a:p>
          <a:p>
            <a:pPr algn="just"/>
            <a:r>
              <a:rPr lang="el-GR" sz="1800" dirty="0">
                <a:effectLst/>
                <a:latin typeface="Segoe UI" panose="020B0502040204020203" pitchFamily="34"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marL="342900" lvl="0" indent="-342900" algn="just">
              <a:lnSpc>
                <a:spcPct val="150000"/>
              </a:lnSpc>
              <a:buFont typeface="Courier New" panose="02070309020205020404" pitchFamily="49" charset="0"/>
              <a:buChar char="o"/>
              <a:tabLst>
                <a:tab pos="685800" algn="l"/>
              </a:tabLst>
            </a:pP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1</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xx</a:t>
            </a: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 Πληροφοριακό – Η αίτηση παρελήφθη, συνεχίζεται η επεξεργασία.</a:t>
            </a:r>
            <a:endParaRPr lang="el-G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Courier New" panose="02070309020205020404" pitchFamily="49" charset="0"/>
              <a:buChar char="o"/>
              <a:tabLst>
                <a:tab pos="685800" algn="l"/>
              </a:tabLst>
            </a:pP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2</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xx</a:t>
            </a: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 Επιτυχία – Η ενέργεια παρελήφθη επιτυχώς, κατανοήθηκε και έγινε αποδεκτή.</a:t>
            </a:r>
            <a:endParaRPr lang="el-G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Courier New" panose="02070309020205020404" pitchFamily="49" charset="0"/>
              <a:buChar char="o"/>
              <a:tabLst>
                <a:tab pos="685800" algn="l"/>
              </a:tabLst>
            </a:pP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3</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xx</a:t>
            </a: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 Ανακατεύθυνση – Πρέπει να γίνουν περαιτέρω ενέργειες ώστε να ολοκληρωθεί η αίτηση.</a:t>
            </a:r>
            <a:endParaRPr lang="el-G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Courier New" panose="02070309020205020404" pitchFamily="49" charset="0"/>
              <a:buChar char="o"/>
              <a:tabLst>
                <a:tab pos="685800" algn="l"/>
              </a:tabLst>
            </a:pP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4</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xx</a:t>
            </a: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 Λάθος του </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client</a:t>
            </a: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 – Η αίτηση περιέχει λάθος σύνταξη ή δεν μπορεί να περατωθεί.</a:t>
            </a:r>
            <a:endParaRPr lang="el-G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just">
              <a:lnSpc>
                <a:spcPct val="150000"/>
              </a:lnSpc>
              <a:buFont typeface="Courier New" panose="02070309020205020404" pitchFamily="49" charset="0"/>
              <a:buChar char="o"/>
              <a:tabLst>
                <a:tab pos="685800" algn="l"/>
              </a:tabLst>
            </a:pP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5</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xx</a:t>
            </a: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 Λάθος του </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server</a:t>
            </a: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 – Ο </a:t>
            </a:r>
            <a:r>
              <a:rPr lang="en-US" sz="1800" dirty="0">
                <a:effectLst/>
                <a:latin typeface="Segoe UI" panose="020B0502040204020203" pitchFamily="34" charset="0"/>
                <a:ea typeface="Times New Roman" panose="02020603050405020304" pitchFamily="18" charset="0"/>
                <a:cs typeface="Times New Roman" panose="02020603050405020304" pitchFamily="18" charset="0"/>
              </a:rPr>
              <a:t>server</a:t>
            </a:r>
            <a:r>
              <a:rPr lang="el-GR" sz="1800" dirty="0">
                <a:effectLst/>
                <a:latin typeface="Segoe UI" panose="020B0502040204020203" pitchFamily="34" charset="0"/>
                <a:ea typeface="Times New Roman" panose="02020603050405020304" pitchFamily="18" charset="0"/>
                <a:cs typeface="Times New Roman" panose="02020603050405020304" pitchFamily="18" charset="0"/>
              </a:rPr>
              <a:t> απέτυχε να περατώσει μια έγκυρη αίτηση.</a:t>
            </a:r>
            <a:endParaRPr lang="el-G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algn="just"/>
            <a:r>
              <a:rPr lang="el-GR" sz="1800" dirty="0">
                <a:effectLst/>
                <a:latin typeface="Segoe UI" panose="020B0502040204020203" pitchFamily="34" charset="0"/>
                <a:ea typeface="Times New Roman" panose="02020603050405020304" pitchFamily="18" charset="0"/>
              </a:rPr>
              <a:t> </a:t>
            </a:r>
            <a:endParaRPr lang="el-GR" sz="1800" dirty="0">
              <a:effectLst/>
              <a:latin typeface="Times New Roman" panose="02020603050405020304" pitchFamily="18" charset="0"/>
              <a:ea typeface="Times New Roman" panose="02020603050405020304" pitchFamily="18" charset="0"/>
            </a:endParaRPr>
          </a:p>
          <a:p>
            <a:pPr indent="457200" algn="just">
              <a:lnSpc>
                <a:spcPct val="150000"/>
              </a:lnSpc>
            </a:pPr>
            <a:r>
              <a:rPr lang="el-GR" sz="1800" dirty="0">
                <a:effectLst/>
                <a:latin typeface="Segoe UI" panose="020B0502040204020203" pitchFamily="34" charset="0"/>
                <a:ea typeface="Times New Roman" panose="02020603050405020304" pitchFamily="18" charset="0"/>
              </a:rPr>
              <a:t>Παρακάτω (πίνακας 3.2) παρουσιάζεται ένα ενδεικτικό σύνολο ορισμένων κωδικών κατάστασης για το RTSP/1.0, καθώς και οι αντίστοιχες επεξηγηματικές φράσεις, οι οποίες είναι μόνο ενδεικτικές και μπορούν να αντικατασταθούν από άλλες χωρίς να επηρεάσουν το πρωτόκολλο. Σημειώνεται ότι το RTSP υιοθετεί τους περισσότερους κωδικούς κατάστασης του HTTP/1.1 και προσθέτει κάποιους επιπλέον αρχίζοντας την αρίθμηση από το </a:t>
            </a:r>
            <a:r>
              <a:rPr lang="en-US" sz="1800" dirty="0">
                <a:effectLst/>
                <a:latin typeface="Segoe UI" panose="020B0502040204020203" pitchFamily="34" charset="0"/>
                <a:ea typeface="Times New Roman" panose="02020603050405020304" pitchFamily="18" charset="0"/>
              </a:rPr>
              <a:t>x</a:t>
            </a:r>
            <a:r>
              <a:rPr lang="el-GR" sz="1800" dirty="0">
                <a:effectLst/>
                <a:latin typeface="Segoe UI" panose="020B0502040204020203" pitchFamily="34" charset="0"/>
                <a:ea typeface="Times New Roman" panose="02020603050405020304" pitchFamily="18" charset="0"/>
              </a:rPr>
              <a:t>50, ώστε να αποφευχθούν επικαλύψεις με νέους κωδικούς κατάστασης του HTTP.</a:t>
            </a:r>
            <a:endParaRPr lang="el-GR" sz="1800" dirty="0">
              <a:effectLst/>
              <a:latin typeface="Times New Roman" panose="02020603050405020304" pitchFamily="18" charset="0"/>
              <a:ea typeface="Times New Roman" panose="02020603050405020304" pitchFamily="18" charset="0"/>
            </a:endParaRPr>
          </a:p>
          <a:p>
            <a:pPr indent="457200" algn="just">
              <a:lnSpc>
                <a:spcPct val="150000"/>
              </a:lnSpc>
            </a:pPr>
            <a:r>
              <a:rPr lang="el-GR" sz="1800" dirty="0">
                <a:effectLst/>
                <a:latin typeface="Times New Roman" panose="02020603050405020304" pitchFamily="18" charset="0"/>
                <a:ea typeface="Times New Roman" panose="02020603050405020304" pitchFamily="18" charset="0"/>
              </a:rPr>
              <a:t> </a:t>
            </a:r>
          </a:p>
          <a:p>
            <a:endParaRPr lang="el-GR" dirty="0"/>
          </a:p>
        </p:txBody>
      </p:sp>
      <p:sp>
        <p:nvSpPr>
          <p:cNvPr id="4" name="Θέση υποσέλιδου 3">
            <a:extLst>
              <a:ext uri="{FF2B5EF4-FFF2-40B4-BE49-F238E27FC236}">
                <a16:creationId xmlns:a16="http://schemas.microsoft.com/office/drawing/2014/main" id="{AE360AD0-6166-DBD7-2DFF-A21E1073C863}"/>
              </a:ext>
            </a:extLst>
          </p:cNvPr>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a:extLst>
              <a:ext uri="{FF2B5EF4-FFF2-40B4-BE49-F238E27FC236}">
                <a16:creationId xmlns:a16="http://schemas.microsoft.com/office/drawing/2014/main" id="{CF49FCA1-5E7F-1E60-A86C-E46E93A8E39E}"/>
              </a:ext>
            </a:extLst>
          </p:cNvPr>
          <p:cNvSpPr>
            <a:spLocks noGrp="1"/>
          </p:cNvSpPr>
          <p:nvPr>
            <p:ph type="sldNum" sz="quarter" idx="5"/>
          </p:nvPr>
        </p:nvSpPr>
        <p:spPr/>
        <p:txBody>
          <a:bodyPr/>
          <a:lstStyle/>
          <a:p>
            <a:pPr>
              <a:defRPr/>
            </a:pPr>
            <a:fld id="{8DEB89C5-30B1-4C9D-962D-134DB3B7179B}" type="slidenum">
              <a:rPr lang="en-US" smtClean="0"/>
              <a:pPr>
                <a:defRPr/>
              </a:pPr>
              <a:t>19</a:t>
            </a:fld>
            <a:endParaRPr lang="en-US"/>
          </a:p>
        </p:txBody>
      </p:sp>
    </p:spTree>
    <p:extLst>
      <p:ext uri="{BB962C8B-B14F-4D97-AF65-F5344CB8AC3E}">
        <p14:creationId xmlns:p14="http://schemas.microsoft.com/office/powerpoint/2010/main" val="39360898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indent="457200" algn="just">
              <a:lnSpc>
                <a:spcPct val="150000"/>
              </a:lnSpc>
            </a:pPr>
            <a:r>
              <a:rPr lang="en-US" sz="1800" dirty="0">
                <a:effectLst/>
                <a:latin typeface="Segoe UI" panose="020B0502040204020203" pitchFamily="34" charset="0"/>
                <a:ea typeface="Times New Roman" panose="02020603050405020304" pitchFamily="18" charset="0"/>
              </a:rPr>
              <a:t>O </a:t>
            </a:r>
            <a:r>
              <a:rPr lang="el-GR" sz="1800" dirty="0">
                <a:effectLst/>
                <a:latin typeface="Segoe UI" panose="020B0502040204020203" pitchFamily="34" charset="0"/>
                <a:ea typeface="Times New Roman" panose="02020603050405020304" pitchFamily="18" charset="0"/>
              </a:rPr>
              <a:t>Πίνακας παρουσιάζει ένα ενδεικτικό σύνολο ορισμένων κωδικών κατάστασης για το RTSP/1.0, καθώς και οι αντίστοιχες επεξηγηματικές φράσεις, οι οποίες είναι μόνο ενδεικτικές και μπορούν να αντικατασταθούν από άλλες χωρίς να επηρεάσουν το πρωτόκολλο. Σημειώνεται ότι το RTSP υιοθετεί τους περισσότερους κωδικούς κατάστασης του HTTP/1.1 και προσθέτει κάποιους επιπλέον αρχίζοντας την αρίθμηση από το </a:t>
            </a:r>
            <a:r>
              <a:rPr lang="en-US" sz="1800" dirty="0">
                <a:effectLst/>
                <a:latin typeface="Segoe UI" panose="020B0502040204020203" pitchFamily="34" charset="0"/>
                <a:ea typeface="Times New Roman" panose="02020603050405020304" pitchFamily="18" charset="0"/>
              </a:rPr>
              <a:t>x</a:t>
            </a:r>
            <a:r>
              <a:rPr lang="el-GR" sz="1800" dirty="0">
                <a:effectLst/>
                <a:latin typeface="Segoe UI" panose="020B0502040204020203" pitchFamily="34" charset="0"/>
                <a:ea typeface="Times New Roman" panose="02020603050405020304" pitchFamily="18" charset="0"/>
              </a:rPr>
              <a:t>50, ώστε να αποφευχθούν επικαλύψεις με νέους κωδικούς κατάστασης του HTTP.</a:t>
            </a:r>
            <a:endParaRPr lang="el-GR" sz="1800" dirty="0">
              <a:effectLst/>
              <a:latin typeface="Times New Roman" panose="02020603050405020304" pitchFamily="18" charset="0"/>
              <a:ea typeface="Times New Roman" panose="02020603050405020304" pitchFamily="18" charset="0"/>
            </a:endParaRPr>
          </a:p>
          <a:p>
            <a:pPr indent="457200" algn="just">
              <a:lnSpc>
                <a:spcPct val="150000"/>
              </a:lnSpc>
            </a:pPr>
            <a:r>
              <a:rPr lang="el-GR" sz="1800" dirty="0">
                <a:effectLst/>
                <a:latin typeface="Times New Roman" panose="02020603050405020304" pitchFamily="18" charset="0"/>
                <a:ea typeface="Times New Roman" panose="02020603050405020304" pitchFamily="18" charset="0"/>
              </a:rPr>
              <a:t> </a:t>
            </a:r>
          </a:p>
          <a:p>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20</a:t>
            </a:fld>
            <a:endParaRPr lang="en-US"/>
          </a:p>
        </p:txBody>
      </p:sp>
    </p:spTree>
    <p:extLst>
      <p:ext uri="{BB962C8B-B14F-4D97-AF65-F5344CB8AC3E}">
        <p14:creationId xmlns:p14="http://schemas.microsoft.com/office/powerpoint/2010/main" val="975226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Το πρωτόκολλο είναι σχεδιασμένο ώστε να ελέγχει πολλαπλές συνόδους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sessions</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μεταφοράς δεδομένων, να παρέχει τη δυνατότητα για επιλογή του καναλιού μεταφοράς μηνυμάτων, όπως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UDP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multicast UDP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ή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TCP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καθώς και τη δυνατότητα για επιλογή του μηχανισμού μεταφοράς, όπως για παράδειγμα το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RTP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a:t>
            </a:r>
            <a:endPar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Η λειτουργία του βασίζεται στο μοντέλο πελάτη εξυπηρετητή και έχει χρησιμοποιήσει αρκετά στοιχεία από το HTTP. </a:t>
            </a:r>
            <a:endPar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Δημιουργήθηκε στα πλαίσια των εργασιών της ομάδας εργασίας MMUSIC και τον Απρίλιο του 1998 δημοσιεύτηκε ως προτεινόμενο πρότυπο (RFC 2326) από την IETF. </a:t>
            </a:r>
          </a:p>
          <a:p>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3</a:t>
            </a:fld>
            <a:endParaRPr lang="en-US"/>
          </a:p>
        </p:txBody>
      </p:sp>
    </p:spTree>
    <p:extLst>
      <p:ext uri="{BB962C8B-B14F-4D97-AF65-F5344CB8AC3E}">
        <p14:creationId xmlns:p14="http://schemas.microsoft.com/office/powerpoint/2010/main" val="27145529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342900" lvl="0" indent="-342900" algn="just">
              <a:lnSpc>
                <a:spcPct val="115000"/>
              </a:lnSpc>
              <a:spcAft>
                <a:spcPts val="1000"/>
              </a:spcAft>
              <a:buFont typeface="Symbol" panose="05050102010706020507" pitchFamily="18" charset="2"/>
              <a:buChar char=""/>
              <a:tabLst>
                <a:tab pos="228600" algn="l"/>
              </a:tabLst>
            </a:pPr>
            <a:r>
              <a:rPr lang="el-GR" sz="1800" b="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PLAY:</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Η μέθοδος αυτή δίνει εντολή σε έναν εξυπηρετητή να αρχίσει να στέλνει δεδομένα μέσω του μηχανισμού που καθορίστηκε από την αίτηση SETUP που προηγείται πάντα από μία αίτηση PLAY. </a:t>
            </a: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Παράδειγμα</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b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b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C-&gt;S: PLAY rtsp://example.com/foo/bar/baz.rm RTSP/1.0</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303</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Session: 47112344</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Range: </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smpte</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=0:10:20-;time=19970123T153600Z</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S-&gt;C: RTSP/1.0 200 OK</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303</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Date: 23 Jan 1997 15:35:06 GMT</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Range: </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smpte</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=0:10:22-;time=19970123T153600Z</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21</a:t>
            </a:fld>
            <a:endParaRPr lang="en-US"/>
          </a:p>
        </p:txBody>
      </p:sp>
    </p:spTree>
    <p:extLst>
      <p:ext uri="{BB962C8B-B14F-4D97-AF65-F5344CB8AC3E}">
        <p14:creationId xmlns:p14="http://schemas.microsoft.com/office/powerpoint/2010/main" val="14703645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342900" lvl="0" indent="-342900" algn="just">
              <a:lnSpc>
                <a:spcPct val="115000"/>
              </a:lnSpc>
              <a:spcAft>
                <a:spcPts val="1000"/>
              </a:spcAft>
              <a:buFont typeface="Symbol" panose="05050102010706020507" pitchFamily="18" charset="2"/>
              <a:buChar char=""/>
              <a:tabLst>
                <a:tab pos="228600" algn="l"/>
              </a:tabLst>
            </a:pPr>
            <a:r>
              <a:rPr lang="el-GR" sz="1800" b="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RECORD:</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με την μέθοδο αυτή έχουμε έναρξη της εγγραφής ενός συνόλου ροών σύμφωνα με την περιγραφή παρουσίασης που έχει προηγηθεί. Ο εξυπηρετητής επιλέγει να αποθηκεύσει τα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εγγεγραμένα</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δεδομένα κάτω από το ίδιο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Request</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-URI ή κάποιο διαφορετικό.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Πρίν</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από μία αίτηση RECORD πρέπει να έχει προηγηθεί μία SETUP.</a:t>
            </a: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Παράδειγμα:</a:t>
            </a: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Θεωρούμε ότι έχει προηγηθεί SETUP. </a:t>
            </a:r>
          </a:p>
          <a:p>
            <a:pPr algn="just">
              <a:lnSpc>
                <a:spcPct val="115000"/>
              </a:lnSpc>
              <a:spcAft>
                <a:spcPts val="1000"/>
              </a:spcAft>
            </a:pPr>
            <a:b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b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C-&gt;S: RECORD rtsp://example.com/foo/bar/baz.rm RTSP/1.0</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l-GR"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304</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l-GR"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Session</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47112344</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l-GR"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Conference</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128.16.64.19/32492374</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22</a:t>
            </a:fld>
            <a:endParaRPr lang="en-US"/>
          </a:p>
        </p:txBody>
      </p:sp>
    </p:spTree>
    <p:extLst>
      <p:ext uri="{BB962C8B-B14F-4D97-AF65-F5344CB8AC3E}">
        <p14:creationId xmlns:p14="http://schemas.microsoft.com/office/powerpoint/2010/main" val="9112589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342900" lvl="0" indent="-342900" algn="just">
              <a:lnSpc>
                <a:spcPct val="115000"/>
              </a:lnSpc>
              <a:spcAft>
                <a:spcPts val="1000"/>
              </a:spcAft>
              <a:buFont typeface="Symbol" panose="05050102010706020507" pitchFamily="18" charset="2"/>
              <a:buChar char=""/>
              <a:tabLst>
                <a:tab pos="228600" algn="l"/>
              </a:tabLst>
            </a:pPr>
            <a:r>
              <a:rPr lang="el-GR" sz="1800" b="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PAUSE:</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σταματάει προσωρινά μία ροή χωρίς να αποδεσμεύει τους πόρους του εξυπηρετητή. Σύμφωνα με το πρότυπο, αίτηση PAUSE μπορεί να στείλει ένας πελάτης σε έναν εξυπηρετητή ο οποίος μεταδίδει δεδομένα.</a:t>
            </a: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p>
          <a:p>
            <a:pPr algn="l">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Παράδειγμα</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a:t>
            </a:r>
            <a:b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b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C-&gt;S: PAUSE rtsp://example.com/foo/bar/baz.rm RTSP/1.0</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305</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Session: 47112344</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S-&gt;C: RTSP/1.0 200 OK</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l-GR"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305</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l-GR"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Date</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23 </a:t>
            </a:r>
            <a:r>
              <a:rPr lang="el-GR"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Jan</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1997 15:35:06 GMT</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23</a:t>
            </a:fld>
            <a:endParaRPr lang="en-US"/>
          </a:p>
        </p:txBody>
      </p:sp>
    </p:spTree>
    <p:extLst>
      <p:ext uri="{BB962C8B-B14F-4D97-AF65-F5344CB8AC3E}">
        <p14:creationId xmlns:p14="http://schemas.microsoft.com/office/powerpoint/2010/main" val="4904316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342900" lvl="0" indent="-342900" algn="just">
              <a:lnSpc>
                <a:spcPct val="115000"/>
              </a:lnSpc>
              <a:spcAft>
                <a:spcPts val="1000"/>
              </a:spcAft>
              <a:buFont typeface="Symbol" panose="05050102010706020507" pitchFamily="18" charset="2"/>
              <a:buChar char=""/>
              <a:tabLst>
                <a:tab pos="228600" algn="l"/>
              </a:tabLst>
            </a:pPr>
            <a:r>
              <a:rPr lang="el-GR" sz="1800" b="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TEARDOWN:</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ελευθερώνει τους πόρους που σχετίζονται με μία ροή δεδομένων και η RTSP συνεδρία δεν υπάρχει πλέον στον εξυπηρετητή. </a:t>
            </a:r>
          </a:p>
          <a:p>
            <a:pPr algn="l">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Παράδειγμα</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a:t>
            </a:r>
            <a:b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b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C-&gt;S: TEARDOWN rtsp://example.com/foo/bar/baz.rm RTSP/1.0</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306</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Session: 47112344</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S-&gt;C: RTSP/1.0 200 OK</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n-US"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l-GR" sz="18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l-GR" sz="18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306</a:t>
            </a: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24</a:t>
            </a:fld>
            <a:endParaRPr lang="en-US"/>
          </a:p>
        </p:txBody>
      </p:sp>
    </p:spTree>
    <p:extLst>
      <p:ext uri="{BB962C8B-B14F-4D97-AF65-F5344CB8AC3E}">
        <p14:creationId xmlns:p14="http://schemas.microsoft.com/office/powerpoint/2010/main" val="17720881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Από τα προηγούμενα παραδείγματα παρατηρούμε ότι κάθε φορά που στέλνουμε ένα νέο μήνυμα με διαφορετική μέθοδο αυξάνει το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Cseq</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αλλά το αναγνωριστικό της συνεδρίας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Session</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παραμένει το ίδιο.</a:t>
            </a:r>
          </a:p>
          <a:p>
            <a:pPr algn="just">
              <a:lnSpc>
                <a:spcPct val="115000"/>
              </a:lnSpc>
              <a:spcAft>
                <a:spcPts val="1000"/>
              </a:spcAft>
            </a:pP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Στο σχήμα μπορούμε να διακρίνουμε συνοπτικά την λειτουργία του RTSP. Τα μηνύματα που ανταλλάσσονται έχουν τη μορφή των μηνυμάτων που παρουσιάστηκαν προηγουμένως.</a:t>
            </a:r>
          </a:p>
          <a:p>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25</a:t>
            </a:fld>
            <a:endParaRPr lang="en-US"/>
          </a:p>
        </p:txBody>
      </p:sp>
    </p:spTree>
    <p:extLst>
      <p:ext uri="{BB962C8B-B14F-4D97-AF65-F5344CB8AC3E}">
        <p14:creationId xmlns:p14="http://schemas.microsoft.com/office/powerpoint/2010/main" val="400847175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just">
              <a:lnSpc>
                <a:spcPct val="150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Παρακάτω ακολουθεί μια σύντομη περιγραφή -κυρίως της λειτουργικότητας- των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RTSP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μεθόδων.</a:t>
            </a:r>
          </a:p>
          <a:p>
            <a:pPr marL="342900" lvl="0" indent="-342900" algn="just">
              <a:lnSpc>
                <a:spcPct val="150000"/>
              </a:lnSpc>
              <a:spcAft>
                <a:spcPts val="1000"/>
              </a:spcAft>
              <a:buFont typeface="Symbol" panose="05050102010706020507" pitchFamily="18" charset="2"/>
              <a:buChar char=""/>
              <a:tabLst>
                <a:tab pos="457200" algn="l"/>
              </a:tabLst>
            </a:pP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OPTIONS</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Παρουσιάζει τις υποστηριζόμενες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RTSP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μεθόδους.</a:t>
            </a:r>
          </a:p>
          <a:p>
            <a:pPr marL="342900" lvl="0" indent="-342900" algn="just">
              <a:lnSpc>
                <a:spcPct val="150000"/>
              </a:lnSpc>
              <a:spcAft>
                <a:spcPts val="1000"/>
              </a:spcAft>
              <a:buFont typeface="Symbol" panose="05050102010706020507" pitchFamily="18" charset="2"/>
              <a:buChar char=""/>
              <a:tabLst>
                <a:tab pos="457200" algn="l"/>
              </a:tabLst>
            </a:pP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DESCRIBE</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Παρέχει την περιγραφή (συνήθως με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SDP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σύνταξη) της παρουσίασης ή του μέσου που έχει ζητηθεί στον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server</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a:t>
            </a:r>
          </a:p>
          <a:p>
            <a:pPr marL="342900" lvl="0" indent="-342900" algn="just">
              <a:lnSpc>
                <a:spcPct val="150000"/>
              </a:lnSpc>
              <a:spcAft>
                <a:spcPts val="1000"/>
              </a:spcAft>
              <a:buFont typeface="Symbol" panose="05050102010706020507" pitchFamily="18" charset="2"/>
              <a:buChar char=""/>
              <a:tabLst>
                <a:tab pos="457200" algn="l"/>
              </a:tabLst>
            </a:pP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ANNOUNCE</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Μεταβάλει την περιγραφή της παρουσίασης, κατά τη διάρκεια της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RTSP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συνόδου.</a:t>
            </a:r>
          </a:p>
          <a:p>
            <a:pPr marL="342900" lvl="0" indent="-342900" algn="just">
              <a:lnSpc>
                <a:spcPct val="150000"/>
              </a:lnSpc>
              <a:spcAft>
                <a:spcPts val="1000"/>
              </a:spcAft>
              <a:buFont typeface="Symbol" panose="05050102010706020507" pitchFamily="18" charset="2"/>
              <a:buChar char=""/>
              <a:tabLst>
                <a:tab pos="457200" algn="l"/>
              </a:tabLst>
            </a:pP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SETUP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Προσδιορίζει και εγκαθιστά το μηχανισμό και τις παραμέτρους μεταφοράς των ροών των μέσων.</a:t>
            </a:r>
          </a:p>
          <a:p>
            <a:pPr marL="342900" lvl="0" indent="-342900" algn="just">
              <a:lnSpc>
                <a:spcPct val="150000"/>
              </a:lnSpc>
              <a:spcAft>
                <a:spcPts val="1000"/>
              </a:spcAft>
              <a:buFont typeface="Symbol" panose="05050102010706020507" pitchFamily="18" charset="2"/>
              <a:buChar char=""/>
              <a:tabLst>
                <a:tab pos="457200" algn="l"/>
              </a:tabLst>
            </a:pP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PLAY</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Δίνει εντολή στον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server</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να ξεκινήσει τη μετάδοση του μέσου που έχει ζητηθεί. Πρέπει οπωσδήποτε να έχει προηγηθεί το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SETUP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a:t>
            </a:r>
          </a:p>
          <a:p>
            <a:pPr marL="342900" lvl="0" indent="-342900" algn="just">
              <a:lnSpc>
                <a:spcPct val="150000"/>
              </a:lnSpc>
              <a:spcAft>
                <a:spcPts val="1000"/>
              </a:spcAft>
              <a:buFont typeface="Symbol" panose="05050102010706020507" pitchFamily="18" charset="2"/>
              <a:buChar char=""/>
              <a:tabLst>
                <a:tab pos="457200" algn="l"/>
              </a:tabLst>
            </a:pP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PAUSE</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Διακόπτει προσωρινά τη μεταφορά της ροής του μέσου ή των μέσων που αποτελούν την παρουσίαση, ο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server</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όμως δεν αποδεσμεύει τους σχετικούς πόρους.</a:t>
            </a:r>
          </a:p>
          <a:p>
            <a:pPr marL="342900" lvl="0" indent="-342900" algn="just">
              <a:lnSpc>
                <a:spcPct val="150000"/>
              </a:lnSpc>
              <a:spcAft>
                <a:spcPts val="1000"/>
              </a:spcAft>
              <a:buFont typeface="Symbol" panose="05050102010706020507" pitchFamily="18" charset="2"/>
              <a:buChar char=""/>
              <a:tabLst>
                <a:tab pos="457200" algn="l"/>
              </a:tabLst>
            </a:pP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TEARDOWN</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Τερματίζει τη μεταφορά των ροών και ελευθερώνει όλους τους σχετικούς πόρους. Στην ουσία διακόπτεται η υπάρχουσα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RTSP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σύνοδος.</a:t>
            </a:r>
          </a:p>
          <a:p>
            <a:pPr marL="342900" lvl="0" indent="-342900" algn="just">
              <a:lnSpc>
                <a:spcPct val="150000"/>
              </a:lnSpc>
              <a:spcAft>
                <a:spcPts val="1000"/>
              </a:spcAft>
              <a:buFont typeface="Symbol" panose="05050102010706020507" pitchFamily="18" charset="2"/>
              <a:buChar char=""/>
              <a:tabLst>
                <a:tab pos="457200" algn="l"/>
              </a:tabLst>
            </a:pP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GET</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_</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PARAMETER</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Ζητάει τις τιμές μιας ή περισσοτέρων παραμέτρων που σχετίζονται με μια παρουσίαση ή ένα μέσο.</a:t>
            </a:r>
          </a:p>
          <a:p>
            <a:pPr marL="342900" lvl="0" indent="-342900" algn="just">
              <a:lnSpc>
                <a:spcPct val="150000"/>
              </a:lnSpc>
              <a:spcAft>
                <a:spcPts val="1000"/>
              </a:spcAft>
              <a:buFont typeface="Symbol" panose="05050102010706020507" pitchFamily="18" charset="2"/>
              <a:buChar char=""/>
              <a:tabLst>
                <a:tab pos="457200" algn="l"/>
              </a:tabLst>
            </a:pP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SET</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_</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PARAMETER</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Θέτει την τιμή μιας παραμέτρου.</a:t>
            </a:r>
          </a:p>
          <a:p>
            <a:pPr marL="342900" lvl="0" indent="-342900" algn="just">
              <a:lnSpc>
                <a:spcPct val="150000"/>
              </a:lnSpc>
              <a:spcAft>
                <a:spcPts val="1000"/>
              </a:spcAft>
              <a:buFont typeface="Symbol" panose="05050102010706020507" pitchFamily="18" charset="2"/>
              <a:buChar char=""/>
              <a:tabLst>
                <a:tab pos="457200" algn="l"/>
              </a:tabLst>
            </a:pP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REDIRECT</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Ανακατευθύνει τον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client</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προς έναν άλλο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server</a:t>
            </a:r>
            <a:r>
              <a:rPr lang="el-GR" sz="180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a:t>
            </a:r>
          </a:p>
          <a:p>
            <a:endParaRPr lang="el-GR"/>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26</a:t>
            </a:fld>
            <a:endParaRPr lang="en-US"/>
          </a:p>
        </p:txBody>
      </p:sp>
    </p:spTree>
    <p:extLst>
      <p:ext uri="{BB962C8B-B14F-4D97-AF65-F5344CB8AC3E}">
        <p14:creationId xmlns:p14="http://schemas.microsoft.com/office/powerpoint/2010/main" val="33507643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33425"/>
            <a:ext cx="4889500" cy="3667125"/>
          </a:xfrm>
        </p:spPr>
      </p:sp>
      <p:sp>
        <p:nvSpPr>
          <p:cNvPr id="3" name="Notes Placeholder 2"/>
          <p:cNvSpPr>
            <a:spLocks noGrp="1"/>
          </p:cNvSpPr>
          <p:nvPr>
            <p:ph type="body" idx="1"/>
          </p:nvPr>
        </p:nvSpPr>
        <p:spPr/>
        <p:txBody>
          <a:bodyPr/>
          <a:lstStyle/>
          <a:p>
            <a:endParaRPr lang="el-GR"/>
          </a:p>
        </p:txBody>
      </p:sp>
    </p:spTree>
    <p:extLst>
      <p:ext uri="{BB962C8B-B14F-4D97-AF65-F5344CB8AC3E}">
        <p14:creationId xmlns:p14="http://schemas.microsoft.com/office/powerpoint/2010/main" val="222315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Ο ρόλος του RTSP είναι η εγκατάσταση και ο έλεγχος μίας ή περισσοτέρων χρονικά συγχρονισμένων ροών συνεχόμενων δεδομένων όπως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video</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και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audio</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Επίσης παρέχει ένα τρόπο επιλογής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καναλίων</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διανομής όπως το UDP, TCP ή IP-</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multicast</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Ο μηχανισμός διανομής βασίζεται αποκλειστικά στο RTP και αυτό γιατί το RTSP σχεδιάστηκε ώστε να βρίσκεται πάνω από το RTP και να ελέγχει και να παραδίδει δεδομένα πραγματικού χρόνου. </a:t>
            </a:r>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4</a:t>
            </a:fld>
            <a:endParaRPr lang="en-US"/>
          </a:p>
        </p:txBody>
      </p:sp>
    </p:spTree>
    <p:extLst>
      <p:ext uri="{BB962C8B-B14F-4D97-AF65-F5344CB8AC3E}">
        <p14:creationId xmlns:p14="http://schemas.microsoft.com/office/powerpoint/2010/main" val="3537139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lvl="0" indent="0" algn="just">
              <a:lnSpc>
                <a:spcPct val="115000"/>
              </a:lnSpc>
              <a:spcAft>
                <a:spcPts val="1000"/>
              </a:spcAft>
              <a:buFont typeface="Symbol" panose="05050102010706020507" pitchFamily="18" charset="2"/>
              <a:buNone/>
              <a:tabLst>
                <a:tab pos="228600" algn="l"/>
              </a:tabLst>
            </a:pPr>
            <a:r>
              <a:rPr lang="el-GR" sz="1800" i="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Το </a:t>
            </a:r>
            <a:r>
              <a:rPr lang="en-US" sz="1800" i="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RTSP </a:t>
            </a:r>
            <a:r>
              <a:rPr lang="el-GR" sz="1800" i="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βασίζεται στο μοντέλο πελάτη – εξυπηρετητή. Έτσι, υπάρχουν δύο οντότητες:</a:t>
            </a:r>
          </a:p>
          <a:p>
            <a:pPr marL="0" lvl="0" indent="0" algn="just">
              <a:lnSpc>
                <a:spcPct val="115000"/>
              </a:lnSpc>
              <a:spcAft>
                <a:spcPts val="1000"/>
              </a:spcAft>
              <a:buFont typeface="Symbol" panose="05050102010706020507" pitchFamily="18" charset="2"/>
              <a:buNone/>
              <a:tabLst>
                <a:tab pos="228600" algn="l"/>
              </a:tabLst>
            </a:pPr>
            <a:endParaRPr lang="el-GR" sz="1800" i="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lvl="0" indent="0" algn="just">
              <a:lnSpc>
                <a:spcPct val="115000"/>
              </a:lnSpc>
              <a:spcAft>
                <a:spcPts val="1000"/>
              </a:spcAft>
              <a:buFont typeface="Symbol" panose="05050102010706020507" pitchFamily="18" charset="2"/>
              <a:buNone/>
              <a:tabLst>
                <a:tab pos="228600" algn="l"/>
              </a:tabLst>
            </a:pPr>
            <a:r>
              <a:rPr lang="el-GR" sz="1800" i="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Πρώτη οντότητα, RTSP Πελάτης: ένας πελάτης στέλνει αιτήσεις σε έναν εξυπηρετητή (</a:t>
            </a:r>
            <a:r>
              <a:rPr lang="el-GR" sz="1800" i="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media</a:t>
            </a:r>
            <a:r>
              <a:rPr lang="el-GR" sz="1800" i="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l-GR" sz="1800" i="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server</a:t>
            </a:r>
            <a:r>
              <a:rPr lang="el-GR" sz="1800" i="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προκειμένου να λάβει ροές δεδομένων. </a:t>
            </a:r>
          </a:p>
          <a:p>
            <a:pPr marL="0" lvl="0" indent="0" algn="just">
              <a:lnSpc>
                <a:spcPct val="115000"/>
              </a:lnSpc>
              <a:spcAft>
                <a:spcPts val="1000"/>
              </a:spcAft>
              <a:buFont typeface="Symbol" panose="05050102010706020507" pitchFamily="18" charset="2"/>
              <a:buNone/>
              <a:tabLst>
                <a:tab pos="228600" algn="l"/>
              </a:tabLst>
            </a:pPr>
            <a:r>
              <a:rPr lang="el-GR" sz="1800" i="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Δεύτερη οντότητα, RTSP εξυπηρετητής: σύμφωνα με το πρωτόκολλο είναι ο εξυπηρετητής που λαμβάνει αιτήσεις από πελάτες προκειμένου να </a:t>
            </a:r>
            <a:r>
              <a:rPr lang="el-GR" sz="1800" i="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μεταδόσει</a:t>
            </a:r>
            <a:r>
              <a:rPr lang="el-GR" sz="1800" i="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αποθηκευμένες ροές δεδομένων ή να αναλάβει την εγγραφή ροών δεδομένων. </a:t>
            </a:r>
            <a:endParaRPr lang="el-GR" dirty="0"/>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5</a:t>
            </a:fld>
            <a:endParaRPr lang="en-US"/>
          </a:p>
        </p:txBody>
      </p:sp>
    </p:spTree>
    <p:extLst>
      <p:ext uri="{BB962C8B-B14F-4D97-AF65-F5344CB8AC3E}">
        <p14:creationId xmlns:p14="http://schemas.microsoft.com/office/powerpoint/2010/main" val="3503082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Το πρωτόκολλο υποστηρίζει τις εξής λειτουργίες:</a:t>
            </a:r>
          </a:p>
          <a:p>
            <a:pPr marL="342900" lvl="0" indent="-342900" algn="just">
              <a:lnSpc>
                <a:spcPct val="115000"/>
              </a:lnSpc>
              <a:spcAft>
                <a:spcPts val="1000"/>
              </a:spcAft>
              <a:buFont typeface="+mj-lt"/>
              <a:buAutoNum type="arabicPeriod"/>
              <a:tabLst>
                <a:tab pos="228600" algn="l"/>
              </a:tabLst>
            </a:pPr>
            <a:r>
              <a:rPr lang="el-GR" sz="1800" i="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Ανάκτηση ροών από εξυπηρετητές</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media</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servers</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Ο πελάτης μπορεί να ζητήσει την περιγραφή της παρουσίασης</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μέσω HTTP ή με κάποια άλλη μέθοδο. Εάν η παρουσίαση είναι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multicast</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τότε η περιγραφή της παρουσίασης περιέχει τις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multicast</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διευθύνσεις και τις θύρες που θα χρησιμοποιηθούν για τις συνεχόμενες ροές. Εάν η παρουσίαση είναι </a:t>
            </a:r>
            <a:r>
              <a:rPr lang="el-GR" sz="1800"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unicast</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ο πελάτης παρέχει τις πληροφορίες του προορισμού για λόγους ασφάλειας.</a:t>
            </a:r>
          </a:p>
          <a:p>
            <a:pPr marL="342900" lvl="0" indent="-342900" algn="just">
              <a:lnSpc>
                <a:spcPct val="115000"/>
              </a:lnSpc>
              <a:spcAft>
                <a:spcPts val="1000"/>
              </a:spcAft>
              <a:buFont typeface="Symbol" panose="05050102010706020507" pitchFamily="18" charset="2"/>
              <a:buChar char=""/>
              <a:tabLst>
                <a:tab pos="228600" algn="l"/>
              </a:tabLst>
            </a:pP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Με τον όρο περιγραφή συνόδου ή παρουσίασης εννοούμε την πληροφορία για μία ή περισσότερες ροές πληροφορίας που μεταδίδονται μέσα σε μία συγκεκριμένη παρουσίαση. Στο </a:t>
            </a:r>
            <a:r>
              <a:rPr lang="en-US"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SDP</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χρησιμοποιείται ο όρος συνεδρία.</a:t>
            </a:r>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6</a:t>
            </a:fld>
            <a:endParaRPr lang="en-US"/>
          </a:p>
        </p:txBody>
      </p:sp>
    </p:spTree>
    <p:extLst>
      <p:ext uri="{BB962C8B-B14F-4D97-AF65-F5344CB8AC3E}">
        <p14:creationId xmlns:p14="http://schemas.microsoft.com/office/powerpoint/2010/main" val="3133024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lvl="0" indent="0" algn="just">
              <a:lnSpc>
                <a:spcPct val="115000"/>
              </a:lnSpc>
              <a:spcAft>
                <a:spcPts val="1000"/>
              </a:spcAft>
              <a:buFont typeface="+mj-lt"/>
              <a:buNone/>
              <a:tabLst>
                <a:tab pos="228600" algn="l"/>
              </a:tabLst>
            </a:pPr>
            <a:r>
              <a:rPr lang="en-US" sz="1800" i="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2. </a:t>
            </a:r>
            <a:r>
              <a:rPr lang="el-GR" sz="1800" i="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Πρόσκληση εξυπηρετητή σε μία συνεδρία (</a:t>
            </a:r>
            <a:r>
              <a:rPr lang="el-GR" sz="1800" i="1" dirty="0" err="1">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conference</a:t>
            </a:r>
            <a:r>
              <a:rPr lang="el-GR" sz="1800" i="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Ένας εξυπηρετητής μπορεί να δεχτεί μία πρόσκληση προκειμένου να συμμετάσχει σε μία ήδη υπάρχουσα συνεδρία ή να αναμεταδώσει αποθηκευμένες ροές σε μία παρουσίαση ή και να κάνει εγγραφή ενός υποσυνόλου ροών ή και ολόκληρης της παρουσίασης.</a:t>
            </a:r>
          </a:p>
          <a:p>
            <a:pPr marL="0" lvl="0" indent="0" algn="just">
              <a:lnSpc>
                <a:spcPct val="115000"/>
              </a:lnSpc>
              <a:spcAft>
                <a:spcPts val="1000"/>
              </a:spcAft>
              <a:buFont typeface="+mj-lt"/>
              <a:buNone/>
              <a:tabLst>
                <a:tab pos="228600" algn="l"/>
              </a:tabLst>
            </a:pPr>
            <a:r>
              <a:rPr lang="en-US" sz="1800" i="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3. </a:t>
            </a:r>
            <a:r>
              <a:rPr lang="el-GR" sz="1800" i="1"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Προσθήκη μίας ροής σε μία ήδη υπάρχουσα παρουσίαση</a:t>
            </a: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 Η λειτουργία αυτή είναι ιδιαίτερα χρήσιμη για ζωντανές παρουσιάσεις, εάν ο εξυπηρετητής μπορεί να ενημερώσει τον πελάτη για επιπλέον ροές που θα γίνουν διαθέσιμες. </a:t>
            </a:r>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7</a:t>
            </a:fld>
            <a:endParaRPr lang="en-US"/>
          </a:p>
        </p:txBody>
      </p:sp>
    </p:spTree>
    <p:extLst>
      <p:ext uri="{BB962C8B-B14F-4D97-AF65-F5344CB8AC3E}">
        <p14:creationId xmlns:p14="http://schemas.microsoft.com/office/powerpoint/2010/main" val="296334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just">
              <a:lnSpc>
                <a:spcPct val="115000"/>
              </a:lnSpc>
              <a:spcAft>
                <a:spcPts val="1000"/>
              </a:spcAft>
            </a:pPr>
            <a:r>
              <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rPr>
              <a:t>Το RTSP έχει τις εξής ιδιότητες:</a:t>
            </a:r>
          </a:p>
          <a:p>
            <a:pPr marL="342900" lvl="0" indent="-342900" algn="just">
              <a:lnSpc>
                <a:spcPct val="115000"/>
              </a:lnSpc>
              <a:buFont typeface="Symbol" panose="05050102010706020507" pitchFamily="18" charset="2"/>
              <a:buChar char=""/>
            </a:pPr>
            <a:r>
              <a:rPr lang="el-GR" sz="1800" i="1"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Επεκτάσιμο</a:t>
            </a:r>
            <a:r>
              <a:rPr lang="el-GR"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 νέες μέθοδοι και παράμετροι μπορούν εύκολα να προστεθούν</a:t>
            </a:r>
          </a:p>
          <a:p>
            <a:pPr marL="342900" lvl="0" indent="-342900" algn="just">
              <a:lnSpc>
                <a:spcPct val="115000"/>
              </a:lnSpc>
              <a:buFont typeface="Symbol" panose="05050102010706020507" pitchFamily="18" charset="2"/>
              <a:buChar char=""/>
            </a:pPr>
            <a:r>
              <a:rPr lang="el-GR" sz="1800" i="1"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Εύκολο στην ανάλυσή του</a:t>
            </a:r>
            <a:r>
              <a:rPr lang="el-GR"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 μπορεί να αναλυθεί από HTTP ή MIME αναλυτές</a:t>
            </a:r>
          </a:p>
          <a:p>
            <a:pPr marL="342900" lvl="0" indent="-342900" algn="just">
              <a:lnSpc>
                <a:spcPct val="115000"/>
              </a:lnSpc>
              <a:buFont typeface="Symbol" panose="05050102010706020507" pitchFamily="18" charset="2"/>
              <a:buChar char=""/>
            </a:pPr>
            <a:r>
              <a:rPr lang="el-GR" sz="1800" i="1"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Ασφαλές</a:t>
            </a:r>
            <a:r>
              <a:rPr lang="el-GR"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 χρησιμοποιεί τους μηχανισμούς ασφάλειας που χρησιμοποιούνται στο διαδίκτυο. Οι μηχανισμοί </a:t>
            </a:r>
            <a:r>
              <a:rPr lang="el-GR" sz="1800" kern="1000" dirty="0" err="1">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digest</a:t>
            </a:r>
            <a:r>
              <a:rPr lang="el-GR"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 ή </a:t>
            </a:r>
            <a:r>
              <a:rPr lang="el-GR" sz="1800" kern="1000" dirty="0" err="1">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basic</a:t>
            </a:r>
            <a:r>
              <a:rPr lang="el-GR"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 πιστοποίησης που χρησιμοποιούνται στο ΗΤΤ</a:t>
            </a:r>
            <a:r>
              <a:rPr lang="en-US"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P</a:t>
            </a:r>
            <a:r>
              <a:rPr lang="el-GR"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 είναι άμεσα εφαρμόσιμοι.</a:t>
            </a:r>
          </a:p>
          <a:p>
            <a:pPr marL="342900" lvl="0" indent="-342900" algn="just">
              <a:lnSpc>
                <a:spcPct val="115000"/>
              </a:lnSpc>
              <a:buFont typeface="Symbol" panose="05050102010706020507" pitchFamily="18" charset="2"/>
              <a:buChar char=""/>
            </a:pPr>
            <a:r>
              <a:rPr lang="el-GR" sz="1800" i="1"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Ανεξάρτητο από τον μηχανισμό μεταφοράς</a:t>
            </a:r>
            <a:r>
              <a:rPr lang="el-GR"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 </a:t>
            </a:r>
            <a:r>
              <a:rPr lang="el-GR" sz="1800" kern="1000" dirty="0" err="1">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τo</a:t>
            </a:r>
            <a:r>
              <a:rPr lang="el-GR"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 RTSP μπορεί να χρησιμοποιήσει τόσο ένα αναξιόπιστο πρωτόκολλο μεταφοράς όπως το UDP όσο και ένα αξιόπιστο (TCP), εφόσον παρέχει αξιοπιστία σε επίπεδο εφαρμογής.</a:t>
            </a:r>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8</a:t>
            </a:fld>
            <a:endParaRPr lang="en-US"/>
          </a:p>
        </p:txBody>
      </p:sp>
    </p:spTree>
    <p:extLst>
      <p:ext uri="{BB962C8B-B14F-4D97-AF65-F5344CB8AC3E}">
        <p14:creationId xmlns:p14="http://schemas.microsoft.com/office/powerpoint/2010/main" val="1306842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just" defTabSz="914400" rtl="0" eaLnBrk="0" fontAlgn="base" latinLnBrk="0" hangingPunct="0">
              <a:lnSpc>
                <a:spcPct val="115000"/>
              </a:lnSpc>
              <a:spcBef>
                <a:spcPct val="30000"/>
              </a:spcBef>
              <a:spcAft>
                <a:spcPts val="1000"/>
              </a:spcAft>
              <a:buClrTx/>
              <a:buSzTx/>
              <a:buFontTx/>
              <a:buNone/>
              <a:tabLst/>
              <a:defRPr/>
            </a:pPr>
            <a:r>
              <a:rPr lang="el-GR" sz="3600" dirty="0"/>
              <a:t>Συνεχίζουμε με τις εξής ιδιότητες του </a:t>
            </a:r>
            <a:r>
              <a:rPr lang="en-US" sz="3600" dirty="0"/>
              <a:t>RTSP</a:t>
            </a:r>
            <a:r>
              <a:rPr lang="el-GR" sz="3600" dirty="0"/>
              <a:t>:</a:t>
            </a:r>
          </a:p>
          <a:p>
            <a:pPr algn="just">
              <a:lnSpc>
                <a:spcPct val="115000"/>
              </a:lnSpc>
              <a:spcAft>
                <a:spcPts val="1000"/>
              </a:spcAft>
            </a:pP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342900" lvl="0" indent="-342900" algn="just">
              <a:lnSpc>
                <a:spcPct val="115000"/>
              </a:lnSpc>
              <a:buFont typeface="Symbol" panose="05050102010706020507" pitchFamily="18" charset="2"/>
              <a:buChar char=""/>
            </a:pPr>
            <a:r>
              <a:rPr lang="el-GR" sz="1800" i="1"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Ικανότητα </a:t>
            </a:r>
            <a:r>
              <a:rPr lang="el-GR" sz="1800" i="1" kern="1000" dirty="0" err="1">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πολυ</a:t>
            </a:r>
            <a:r>
              <a:rPr lang="el-GR" sz="1800" i="1"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-εξυπηρετητών</a:t>
            </a:r>
            <a:r>
              <a:rPr lang="el-GR"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 κάθε ροή δεδομένων μέσα σε μία παρουσίαση μπορεί να προέρχεται από διαφορετικό εξυπηρετητή. Ένας πελάτης επομένως μπορεί να εγκαταστήσει παράλληλα διαφορετικές συνεδρίες με διαφορετικούς εξυπηρετητές. Ο συγχρονισμός των ροών γίνεται στο επίπεδο μεταφοράς.</a:t>
            </a:r>
          </a:p>
          <a:p>
            <a:pPr marL="342900" lvl="0" indent="-342900" algn="just">
              <a:lnSpc>
                <a:spcPct val="115000"/>
              </a:lnSpc>
              <a:buFont typeface="Symbol" panose="05050102010706020507" pitchFamily="18" charset="2"/>
              <a:buChar char=""/>
            </a:pPr>
            <a:r>
              <a:rPr lang="el-GR" sz="1800" i="1"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Έλεγχος συσκευών εγγραφής</a:t>
            </a:r>
            <a:r>
              <a:rPr lang="el-GR"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 το πρωτόκολλο μπορεί να ελέγξει τόσο τις συσκευές εγγραφής όσο και συσκευές όπως οι </a:t>
            </a:r>
            <a:r>
              <a:rPr lang="en-US"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V</a:t>
            </a:r>
            <a:r>
              <a:rPr lang="el-GR" sz="1800" kern="1000" dirty="0" err="1">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oD</a:t>
            </a:r>
            <a:r>
              <a:rPr lang="el-GR"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 (</a:t>
            </a:r>
            <a:r>
              <a:rPr lang="en-US"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Video</a:t>
            </a:r>
            <a:r>
              <a:rPr lang="el-GR"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 on </a:t>
            </a:r>
            <a:r>
              <a:rPr lang="el-GR" sz="1800" kern="1000" dirty="0" err="1">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Demand</a:t>
            </a:r>
            <a:r>
              <a:rPr lang="el-GR"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 εξυπηρετητές.</a:t>
            </a:r>
          </a:p>
          <a:p>
            <a:pPr marL="342900" lvl="0" indent="-342900" algn="just">
              <a:lnSpc>
                <a:spcPct val="115000"/>
              </a:lnSpc>
              <a:buFont typeface="Symbol" panose="05050102010706020507" pitchFamily="18" charset="2"/>
              <a:buChar char=""/>
            </a:pPr>
            <a:r>
              <a:rPr lang="el-GR" sz="1800" i="1"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Διαχωρισμός ελέγχου ροών και έναρξης της συνεδρίας</a:t>
            </a:r>
            <a:r>
              <a:rPr lang="el-GR"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 ο έλεγχος των ροών σαν λειτουργία είναι ανεξάρτητη από την πρόσκληση ενός εξυπηρετητή σε μία συνεδρία. Βασική προϋπόθεση αποτελεί η παροχή ενός μοναδικού αναγνωριστικού της συνεδρίας από το πρωτόκολλο έναρξης συνεδρίας. Πιο συγκεκριμένα τόσο το Η.323 όσο και το SIP μπορούν να χρησιμοποιηθούν προκειμένου να καλέσουν έναν εξυπηρετητή στην συνεδρία.</a:t>
            </a:r>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9</a:t>
            </a:fld>
            <a:endParaRPr lang="en-US"/>
          </a:p>
        </p:txBody>
      </p:sp>
    </p:spTree>
    <p:extLst>
      <p:ext uri="{BB962C8B-B14F-4D97-AF65-F5344CB8AC3E}">
        <p14:creationId xmlns:p14="http://schemas.microsoft.com/office/powerpoint/2010/main" val="5512641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lvl="0" indent="0" algn="just" defTabSz="914400" rtl="0" eaLnBrk="0" fontAlgn="base" latinLnBrk="0" hangingPunct="0">
              <a:lnSpc>
                <a:spcPct val="115000"/>
              </a:lnSpc>
              <a:spcBef>
                <a:spcPct val="30000"/>
              </a:spcBef>
              <a:spcAft>
                <a:spcPts val="1000"/>
              </a:spcAft>
              <a:buClrTx/>
              <a:buSzTx/>
              <a:buFontTx/>
              <a:buNone/>
              <a:tabLst/>
              <a:defRPr/>
            </a:pPr>
            <a:r>
              <a:rPr lang="el-GR" sz="3600" dirty="0"/>
              <a:t>Συνεχίζουμε με τις εξής ιδιότητες του </a:t>
            </a:r>
            <a:r>
              <a:rPr lang="en-US" sz="3600" dirty="0"/>
              <a:t>RTSP</a:t>
            </a:r>
            <a:r>
              <a:rPr lang="el-GR" sz="3600" dirty="0"/>
              <a:t>:</a:t>
            </a:r>
          </a:p>
          <a:p>
            <a:pPr algn="just">
              <a:lnSpc>
                <a:spcPct val="115000"/>
              </a:lnSpc>
              <a:spcAft>
                <a:spcPts val="1000"/>
              </a:spcAft>
            </a:pPr>
            <a:endParaRPr lang="el-GR" sz="18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342900" lvl="0" indent="-342900" algn="just">
              <a:lnSpc>
                <a:spcPct val="115000"/>
              </a:lnSpc>
              <a:buFont typeface="Symbol" panose="05050102010706020507" pitchFamily="18" charset="2"/>
              <a:buChar char=""/>
            </a:pPr>
            <a:r>
              <a:rPr lang="el-GR" sz="1800" i="1"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Διαχωρισμός ελέγχου ροών και έναρξης της συνεδρίας</a:t>
            </a:r>
            <a:r>
              <a:rPr lang="el-GR"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 ο έλεγχος των ροών σαν λειτουργία είναι ανεξάρτητη από την πρόσκληση ενός εξυπηρετητή σε μία συνεδρία. Βασική προϋπόθεση αποτελεί η παροχή ενός μοναδικού αναγνωριστικού της συνεδρίας από το πρωτόκολλο έναρξης συνεδρίας. Πιο συγκεκριμένα τόσο το Η.323 όσο και το SIP μπορούν να χρησιμοποιηθούν προκειμένου να καλέσουν έναν εξυπηρετητή στην συνεδρία.</a:t>
            </a:r>
          </a:p>
          <a:p>
            <a:pPr marL="342900" lvl="0" indent="-342900" algn="just">
              <a:lnSpc>
                <a:spcPct val="115000"/>
              </a:lnSpc>
              <a:spcAft>
                <a:spcPts val="1200"/>
              </a:spcAft>
              <a:buFont typeface="Symbol" panose="05050102010706020507" pitchFamily="18" charset="2"/>
              <a:buChar char=""/>
            </a:pPr>
            <a:r>
              <a:rPr lang="el-GR" sz="1800" i="1"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Έλεγχος του εξυπηρετητή</a:t>
            </a:r>
            <a:r>
              <a:rPr lang="el-GR" sz="1800" kern="1000" dirty="0">
                <a:solidFill>
                  <a:srgbClr val="404040"/>
                </a:solidFill>
                <a:effectLst/>
                <a:latin typeface="Segoe UI" panose="020B0502040204020203" pitchFamily="34" charset="0"/>
                <a:ea typeface="MS Mincho" panose="02020609040205080304" pitchFamily="49" charset="-128"/>
                <a:cs typeface="Times New Roman" panose="02020603050405020304" pitchFamily="18" charset="0"/>
              </a:rPr>
              <a:t>: εάν ένας πελάτης μπορεί να ξεκινήσει μία ροή, θα πρέπει να είναι σε θέση και να σταματήσει την ροή. </a:t>
            </a:r>
          </a:p>
        </p:txBody>
      </p:sp>
      <p:sp>
        <p:nvSpPr>
          <p:cNvPr id="4" name="Θέση υποσέλιδου 3"/>
          <p:cNvSpPr>
            <a:spLocks noGrp="1"/>
          </p:cNvSpPr>
          <p:nvPr>
            <p:ph type="ftr" sz="quarter" idx="4"/>
          </p:nvPr>
        </p:nvSpPr>
        <p:spPr/>
        <p:txBody>
          <a:bodyPr/>
          <a:lstStyle/>
          <a:p>
            <a:pPr>
              <a:defRPr/>
            </a:pPr>
            <a:r>
              <a:rPr lang="el-GR"/>
              <a:t>Δίκτυα Επικοινωνιών ΙΙ - Δικτύωση Πολυμέσων</a:t>
            </a:r>
            <a:endParaRPr lang="en-US"/>
          </a:p>
        </p:txBody>
      </p:sp>
      <p:sp>
        <p:nvSpPr>
          <p:cNvPr id="5" name="Θέση αριθμού διαφάνειας 4"/>
          <p:cNvSpPr>
            <a:spLocks noGrp="1"/>
          </p:cNvSpPr>
          <p:nvPr>
            <p:ph type="sldNum" sz="quarter" idx="5"/>
          </p:nvPr>
        </p:nvSpPr>
        <p:spPr/>
        <p:txBody>
          <a:bodyPr/>
          <a:lstStyle/>
          <a:p>
            <a:pPr>
              <a:defRPr/>
            </a:pPr>
            <a:fld id="{8DEB89C5-30B1-4C9D-962D-134DB3B7179B}" type="slidenum">
              <a:rPr lang="en-US" smtClean="0"/>
              <a:pPr>
                <a:defRPr/>
              </a:pPr>
              <a:t>10</a:t>
            </a:fld>
            <a:endParaRPr lang="en-US"/>
          </a:p>
        </p:txBody>
      </p:sp>
    </p:spTree>
    <p:extLst>
      <p:ext uri="{BB962C8B-B14F-4D97-AF65-F5344CB8AC3E}">
        <p14:creationId xmlns:p14="http://schemas.microsoft.com/office/powerpoint/2010/main" val="101284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lvl1pPr>
              <a:defRPr b="1"/>
            </a:lvl1p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a:t>Κάντε κλικ για να επεξεργαστείτε τον υπότιτλο του υποδείγματος</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0" y="1"/>
            <a:ext cx="9144000" cy="1197032"/>
          </a:xfrm>
        </p:spPr>
        <p:txBody>
          <a:bodyPr/>
          <a:lstStyle>
            <a:lvl1pPr>
              <a:defRPr b="1"/>
            </a:lvl1pPr>
          </a:lstStyle>
          <a:p>
            <a:r>
              <a:rPr lang="el-GR" err="1"/>
              <a:t>Kλικ</a:t>
            </a:r>
            <a:r>
              <a:rPr lang="el-GR"/>
              <a:t>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362700" y="228600"/>
            <a:ext cx="1943100" cy="6019800"/>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533400" y="228600"/>
            <a:ext cx="5676900" cy="6019800"/>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349135" y="228600"/>
            <a:ext cx="8345977" cy="871538"/>
          </a:xfrm>
        </p:spPr>
        <p:txBody>
          <a:bodyPr/>
          <a:lstStyle>
            <a:lvl1pPr>
              <a:defRPr b="1"/>
            </a:lvl1pPr>
          </a:lstStyle>
          <a:p>
            <a:r>
              <a:rPr lang="el-GR" err="1"/>
              <a:t>Kλικ</a:t>
            </a:r>
            <a:r>
              <a:rPr lang="el-GR"/>
              <a:t> για επεξεργασία του τίτλου</a:t>
            </a:r>
          </a:p>
        </p:txBody>
      </p:sp>
      <p:sp>
        <p:nvSpPr>
          <p:cNvPr id="3" name="2 - Θέση κειμένου"/>
          <p:cNvSpPr>
            <a:spLocks noGrp="1"/>
          </p:cNvSpPr>
          <p:nvPr>
            <p:ph type="body" sz="half" idx="1"/>
          </p:nvPr>
        </p:nvSpPr>
        <p:spPr>
          <a:xfrm>
            <a:off x="349135" y="1339850"/>
            <a:ext cx="3994265" cy="4908550"/>
          </a:xfrm>
        </p:spPr>
        <p:txBody>
          <a:bodyPr/>
          <a:lstStyle>
            <a:lvl1pPr>
              <a:defRPr/>
            </a:lvl1pPr>
            <a:lvl2pPr>
              <a:defRPr/>
            </a:lvl2pPr>
            <a:lvl3pPr>
              <a:defRPr/>
            </a:lvl3pPr>
            <a:lvl4pPr>
              <a:defRPr/>
            </a:lvl4pPr>
            <a:lvl5pPr>
              <a:defRPr/>
            </a:lvl5pPr>
          </a:lstStyle>
          <a:p>
            <a:pPr lvl="0"/>
            <a:r>
              <a:rPr lang="el-GR" err="1"/>
              <a:t>Kλικ</a:t>
            </a:r>
            <a:r>
              <a:rPr lang="el-GR"/>
              <a:t>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495800" y="1339850"/>
            <a:ext cx="4199312" cy="4908550"/>
          </a:xfrm>
        </p:spPr>
        <p:txBody>
          <a:bodyPr/>
          <a:lstStyle/>
          <a:p>
            <a:pPr lvl="0"/>
            <a:r>
              <a:rPr lang="el-GR" err="1"/>
              <a:t>Kλικ</a:t>
            </a:r>
            <a:r>
              <a:rPr lang="el-GR"/>
              <a:t>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88720"/>
          </a:xfrm>
        </p:spPr>
        <p:txBody>
          <a:bodyPr/>
          <a:lstStyle>
            <a:lvl1pPr>
              <a:defRPr b="1">
                <a:latin typeface="Gill Sans Nova" panose="020B0602020104020203" pitchFamily="34" charset="0"/>
              </a:defRPr>
            </a:lvl1pPr>
          </a:lstStyle>
          <a:p>
            <a:r>
              <a:rPr lang="el-GR" err="1"/>
              <a:t>Kλικ</a:t>
            </a:r>
            <a:r>
              <a:rPr lang="el-GR"/>
              <a:t> για επεξεργασία του τίτλου</a:t>
            </a:r>
          </a:p>
        </p:txBody>
      </p:sp>
      <p:sp>
        <p:nvSpPr>
          <p:cNvPr id="3" name="2 - Θέση περιεχομένου"/>
          <p:cNvSpPr>
            <a:spLocks noGrp="1"/>
          </p:cNvSpPr>
          <p:nvPr>
            <p:ph idx="1"/>
          </p:nvPr>
        </p:nvSpPr>
        <p:spPr/>
        <p:txBody>
          <a:bodyPr/>
          <a:lstStyle>
            <a:lvl1pPr>
              <a:defRPr>
                <a:latin typeface="Gill Sans Nova" panose="020B0602020104020203" pitchFamily="34" charset="0"/>
              </a:defRPr>
            </a:lvl1pPr>
            <a:lvl2pPr>
              <a:defRPr>
                <a:latin typeface="Gill Sans Nova" panose="020B0602020104020203" pitchFamily="34" charset="0"/>
              </a:defRPr>
            </a:lvl2pPr>
            <a:lvl3pPr marL="1143000" indent="-228600">
              <a:buClr>
                <a:srgbClr val="000099"/>
              </a:buClr>
              <a:buFont typeface="Wingdings" panose="05000000000000000000" pitchFamily="2" charset="2"/>
              <a:buChar char="§"/>
              <a:defRPr>
                <a:latin typeface="Gill Sans Nova" panose="020B0602020104020203" pitchFamily="34" charset="0"/>
              </a:defRPr>
            </a:lvl3pPr>
            <a:lvl4pPr>
              <a:buClr>
                <a:srgbClr val="000099"/>
              </a:buClr>
              <a:defRPr>
                <a:latin typeface="Gill Sans Nova" panose="020B0602020104020203" pitchFamily="34" charset="0"/>
              </a:defRPr>
            </a:lvl4pPr>
            <a:lvl5pPr>
              <a:buClr>
                <a:srgbClr val="000099"/>
              </a:buClr>
              <a:defRPr>
                <a:latin typeface="Gill Sans Nova" panose="020B0602020104020203" pitchFamily="34" charset="0"/>
              </a:defRPr>
            </a:lvl5pPr>
          </a:lstStyle>
          <a:p>
            <a:pPr lvl="0"/>
            <a:r>
              <a:rPr lang="el-GR" err="1"/>
              <a:t>Kλικ</a:t>
            </a:r>
            <a:r>
              <a:rPr lang="el-GR"/>
              <a:t>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3999" cy="1138844"/>
          </a:xfrm>
        </p:spPr>
        <p:txBody>
          <a:bodyPr/>
          <a:lstStyle>
            <a:lvl1pPr>
              <a:defRPr b="1" u="none"/>
            </a:lvl1pPr>
          </a:lstStyle>
          <a:p>
            <a:r>
              <a:rPr lang="el-GR" err="1"/>
              <a:t>Kλικ</a:t>
            </a:r>
            <a:r>
              <a:rPr lang="el-GR"/>
              <a:t> για επεξεργασία του τίτλου</a:t>
            </a:r>
          </a:p>
        </p:txBody>
      </p:sp>
      <p:sp>
        <p:nvSpPr>
          <p:cNvPr id="3" name="2 - Θέση περιεχομένου"/>
          <p:cNvSpPr>
            <a:spLocks noGrp="1"/>
          </p:cNvSpPr>
          <p:nvPr>
            <p:ph sz="half" idx="1"/>
          </p:nvPr>
        </p:nvSpPr>
        <p:spPr>
          <a:xfrm>
            <a:off x="290945" y="1339850"/>
            <a:ext cx="4052455" cy="4908550"/>
          </a:xfrm>
        </p:spPr>
        <p:txBody>
          <a:bodyPr/>
          <a:lstStyle>
            <a:lvl1pPr>
              <a:defRPr sz="2800">
                <a:latin typeface="Gill Sans Nova" panose="020B0602020104020203" pitchFamily="34" charset="0"/>
              </a:defRPr>
            </a:lvl1pPr>
            <a:lvl2pPr>
              <a:defRPr sz="2400">
                <a:latin typeface="Gill Sans Nova" panose="020B0602020104020203" pitchFamily="34" charset="0"/>
              </a:defRPr>
            </a:lvl2pPr>
            <a:lvl3pPr>
              <a:defRPr sz="2000">
                <a:latin typeface="Gill Sans Nova" panose="020B0602020104020203" pitchFamily="34" charset="0"/>
              </a:defRPr>
            </a:lvl3pPr>
            <a:lvl4pPr>
              <a:defRPr sz="1800">
                <a:latin typeface="Gill Sans Nova" panose="020B0602020104020203" pitchFamily="34" charset="0"/>
              </a:defRPr>
            </a:lvl4pPr>
            <a:lvl5pPr>
              <a:defRPr sz="1800">
                <a:latin typeface="Gill Sans Nova" panose="020B0602020104020203" pitchFamily="34" charset="0"/>
              </a:defRPr>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495799" y="1339850"/>
            <a:ext cx="4249189" cy="4908550"/>
          </a:xfrm>
        </p:spPr>
        <p:txBody>
          <a:bodyPr/>
          <a:lstStyle>
            <a:lvl1pPr>
              <a:defRPr sz="2800">
                <a:latin typeface="Gill Sans Nova" panose="020B0602020104020203" pitchFamily="34" charset="0"/>
              </a:defRPr>
            </a:lvl1pPr>
            <a:lvl2pPr>
              <a:defRPr sz="2400">
                <a:latin typeface="Gill Sans Nova" panose="020B0602020104020203" pitchFamily="34" charset="0"/>
              </a:defRPr>
            </a:lvl2pPr>
            <a:lvl3pPr>
              <a:defRPr sz="2000">
                <a:latin typeface="Gill Sans Nova" panose="020B0602020104020203" pitchFamily="34" charset="0"/>
              </a:defRPr>
            </a:lvl3pPr>
            <a:lvl4pPr>
              <a:defRPr sz="1800">
                <a:latin typeface="Gill Sans Nova" panose="020B0602020104020203" pitchFamily="34" charset="0"/>
              </a:defRPr>
            </a:lvl4pPr>
            <a:lvl5pPr>
              <a:defRPr sz="1800">
                <a:latin typeface="Gill Sans Nova" panose="020B0602020104020203" pitchFamily="34" charset="0"/>
              </a:defRPr>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38844"/>
          </a:xfrm>
        </p:spPr>
        <p:txBody>
          <a:bodyPr/>
          <a:lstStyle>
            <a:lvl1pPr>
              <a:defRPr b="1" u="none"/>
            </a:lvl1pPr>
          </a:lstStyle>
          <a:p>
            <a:r>
              <a:rPr lang="el-GR" err="1"/>
              <a:t>Kλικ</a:t>
            </a:r>
            <a:r>
              <a:rPr lang="el-GR"/>
              <a:t>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0" y="0"/>
            <a:ext cx="9144000" cy="1188720"/>
          </a:xfrm>
        </p:spPr>
        <p:txBody>
          <a:bodyPr/>
          <a:lstStyle>
            <a:lvl1pPr>
              <a:defRPr b="1" u="none"/>
            </a:lvl1pPr>
          </a:lstStyle>
          <a:p>
            <a:r>
              <a:rPr lang="el-GR" err="1"/>
              <a:t>Kλικ</a:t>
            </a:r>
            <a:r>
              <a:rPr lang="el-GR"/>
              <a:t> για επεξεργασία του τίτλου</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u="none"/>
            </a:lvl1pPr>
          </a:lstStyle>
          <a:p>
            <a:r>
              <a:rPr lang="el-GR" err="1"/>
              <a:t>Kλικ</a:t>
            </a:r>
            <a:r>
              <a:rPr lang="el-GR"/>
              <a:t>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533400" y="228600"/>
            <a:ext cx="7772400" cy="871538"/>
          </a:xfrm>
          <a:prstGeom prst="rect">
            <a:avLst/>
          </a:prstGeom>
          <a:noFill/>
          <a:ln>
            <a:noFill/>
          </a:ln>
        </p:spPr>
        <p:txBody>
          <a:bodyPr vert="horz" wrap="square" lIns="91440" tIns="45720" rIns="91440" bIns="45720" numCol="1" anchor="ctr" anchorCtr="0" compatLnSpc="1">
            <a:prstTxWarp prst="textNoShape">
              <a:avLst/>
            </a:prstTxWarp>
          </a:bodyPr>
          <a:lstStyle/>
          <a:p>
            <a:pPr lvl="0" algn="l"/>
            <a:r>
              <a:rPr lang="en-US"/>
              <a:t>Click to edit Master title style</a:t>
            </a:r>
          </a:p>
        </p:txBody>
      </p:sp>
      <p:sp>
        <p:nvSpPr>
          <p:cNvPr id="11267" name="Rectangle 3"/>
          <p:cNvSpPr>
            <a:spLocks noGrp="1" noChangeArrowheads="1"/>
          </p:cNvSpPr>
          <p:nvPr>
            <p:ph type="body" idx="1"/>
          </p:nvPr>
        </p:nvSpPr>
        <p:spPr bwMode="auto">
          <a:xfrm>
            <a:off x="533400" y="1537854"/>
            <a:ext cx="7772400" cy="47105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id="{9D7A8C60-6ECA-4E89-901B-1ACB9FC649BC}"/>
              </a:ext>
            </a:extLst>
          </p:cNvPr>
          <p:cNvSpPr txBox="1">
            <a:spLocks/>
          </p:cNvSpPr>
          <p:nvPr userDrawn="1"/>
        </p:nvSpPr>
        <p:spPr bwMode="auto">
          <a:xfrm>
            <a:off x="-8313" y="6572011"/>
            <a:ext cx="1579419" cy="286761"/>
          </a:xfrm>
          <a:prstGeom prst="rect">
            <a:avLst/>
          </a:prstGeom>
          <a:solidFill>
            <a:schemeClr val="bg2">
              <a:lumMod val="20000"/>
              <a:lumOff val="80000"/>
            </a:schemeClr>
          </a:solidFill>
          <a:ln w="9525">
            <a:noFill/>
            <a:miter lim="800000"/>
            <a:headEnd/>
            <a:tailEnd/>
          </a:ln>
        </p:spPr>
        <p:txBody>
          <a:bodyPr/>
          <a:lstStyle/>
          <a:p>
            <a:pPr algn="l"/>
            <a:r>
              <a:rPr lang="el-GR" sz="1100" b="0">
                <a:solidFill>
                  <a:schemeClr val="bg1"/>
                </a:solidFill>
                <a:effectLst>
                  <a:outerShdw blurRad="38100" dist="38100" dir="2700000" algn="tl">
                    <a:srgbClr val="000000">
                      <a:alpha val="43137"/>
                    </a:srgbClr>
                  </a:outerShdw>
                </a:effectLst>
                <a:latin typeface="Arial" charset="0"/>
                <a:cs typeface="Arial" charset="0"/>
              </a:rPr>
              <a:t>Δικτύωση Πολυμέσων</a:t>
            </a:r>
            <a:endParaRPr lang="en-US" sz="1100" b="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6" name="Slide Number Placeholder 4">
            <a:extLst>
              <a:ext uri="{FF2B5EF4-FFF2-40B4-BE49-F238E27FC236}">
                <a16:creationId xmlns:a16="http://schemas.microsoft.com/office/drawing/2014/main" id="{606B08FB-0FC3-4939-AE8E-80AC6AB88439}"/>
              </a:ext>
            </a:extLst>
          </p:cNvPr>
          <p:cNvSpPr txBox="1">
            <a:spLocks/>
          </p:cNvSpPr>
          <p:nvPr userDrawn="1"/>
        </p:nvSpPr>
        <p:spPr bwMode="auto">
          <a:xfrm>
            <a:off x="8678487" y="6612774"/>
            <a:ext cx="465513" cy="245226"/>
          </a:xfrm>
          <a:prstGeom prst="rect">
            <a:avLst/>
          </a:prstGeom>
          <a:solidFill>
            <a:schemeClr val="bg2">
              <a:lumMod val="20000"/>
              <a:lumOff val="80000"/>
            </a:schemeClr>
          </a:solidFill>
          <a:ln w="9525">
            <a:noFill/>
            <a:miter lim="800000"/>
            <a:headEnd/>
            <a:tailEnd/>
          </a:ln>
        </p:spPr>
        <p:txBody>
          <a:bodyPr/>
          <a:lstStyle/>
          <a:p>
            <a:pPr algn="r"/>
            <a:fld id="{3B797150-EC14-4C18-B922-8D029638E608}" type="slidenum">
              <a:rPr lang="en-US" sz="1200" b="1" smtClean="0">
                <a:solidFill>
                  <a:schemeClr val="bg1"/>
                </a:solidFill>
                <a:effectLst>
                  <a:outerShdw blurRad="38100" dist="38100" dir="2700000" algn="tl">
                    <a:srgbClr val="000000">
                      <a:alpha val="43137"/>
                    </a:srgbClr>
                  </a:outerShdw>
                </a:effectLst>
                <a:latin typeface="Arial" charset="0"/>
                <a:ea typeface="MS PGothic" pitchFamily="34" charset="-128"/>
                <a:cs typeface="Arial" charset="0"/>
              </a:rPr>
              <a:pPr algn="r"/>
              <a:t>‹#›</a:t>
            </a:fld>
            <a:endParaRPr lang="en-US" sz="1200" b="1">
              <a:solidFill>
                <a:schemeClr val="bg1"/>
              </a:solidFill>
              <a:effectLst>
                <a:outerShdw blurRad="38100" dist="38100" dir="2700000" algn="tl">
                  <a:srgbClr val="000000">
                    <a:alpha val="43137"/>
                  </a:srgbClr>
                </a:outerShdw>
              </a:effectLst>
              <a:latin typeface="Arial" charset="0"/>
              <a:ea typeface="MS PGothic" pitchFamily="34" charset="-128"/>
              <a:cs typeface="Arial" charset="0"/>
            </a:endParaRPr>
          </a:p>
        </p:txBody>
      </p:sp>
      <p:pic>
        <p:nvPicPr>
          <p:cNvPr id="7" name="Picture 50" descr="underline_base">
            <a:extLst>
              <a:ext uri="{FF2B5EF4-FFF2-40B4-BE49-F238E27FC236}">
                <a16:creationId xmlns:a16="http://schemas.microsoft.com/office/drawing/2014/main" id="{28277F31-D775-4573-B9B0-19DBE5F5B244}"/>
              </a:ext>
            </a:extLst>
          </p:cNvPr>
          <p:cNvPicPr>
            <a:picLocks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75006" y="1133445"/>
            <a:ext cx="7537450" cy="225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lang="en-US" sz="4000" b="1" u="none" dirty="0">
          <a:solidFill>
            <a:srgbClr val="000099"/>
          </a:solidFill>
          <a:latin typeface="Gill Sans Nova" panose="020B0602020104020203" pitchFamily="34" charset="0"/>
          <a:ea typeface="ＭＳ Ｐゴシック" charset="0"/>
          <a:cs typeface="+mj-cs"/>
        </a:defRPr>
      </a:lvl1pPr>
      <a:lvl2pPr algn="ctr" rtl="0" eaLnBrk="0" fontAlgn="base" hangingPunct="0">
        <a:spcBef>
          <a:spcPct val="0"/>
        </a:spcBef>
        <a:spcAft>
          <a:spcPct val="0"/>
        </a:spcAft>
        <a:defRPr sz="3200" u="sng">
          <a:solidFill>
            <a:schemeClr val="accent2"/>
          </a:solidFill>
          <a:latin typeface="Comic Sans MS" pitchFamily="66" charset="0"/>
        </a:defRPr>
      </a:lvl2pPr>
      <a:lvl3pPr algn="ctr" rtl="0" eaLnBrk="0" fontAlgn="base" hangingPunct="0">
        <a:spcBef>
          <a:spcPct val="0"/>
        </a:spcBef>
        <a:spcAft>
          <a:spcPct val="0"/>
        </a:spcAft>
        <a:defRPr sz="3200" u="sng">
          <a:solidFill>
            <a:schemeClr val="accent2"/>
          </a:solidFill>
          <a:latin typeface="Comic Sans MS" pitchFamily="66" charset="0"/>
        </a:defRPr>
      </a:lvl3pPr>
      <a:lvl4pPr algn="ctr" rtl="0" eaLnBrk="0" fontAlgn="base" hangingPunct="0">
        <a:spcBef>
          <a:spcPct val="0"/>
        </a:spcBef>
        <a:spcAft>
          <a:spcPct val="0"/>
        </a:spcAft>
        <a:defRPr sz="3200" u="sng">
          <a:solidFill>
            <a:schemeClr val="accent2"/>
          </a:solidFill>
          <a:latin typeface="Comic Sans MS" pitchFamily="66" charset="0"/>
        </a:defRPr>
      </a:lvl4pPr>
      <a:lvl5pPr algn="ctr" rtl="0" eaLnBrk="0" fontAlgn="base" hangingPunct="0">
        <a:spcBef>
          <a:spcPct val="0"/>
        </a:spcBef>
        <a:spcAft>
          <a:spcPct val="0"/>
        </a:spcAft>
        <a:defRPr sz="3200" u="sng">
          <a:solidFill>
            <a:schemeClr val="accent2"/>
          </a:solidFill>
          <a:latin typeface="Comic Sans MS" pitchFamily="66" charset="0"/>
        </a:defRPr>
      </a:lvl5pPr>
      <a:lvl6pPr marL="457200" algn="ctr" rtl="0" eaLnBrk="0" fontAlgn="base" hangingPunct="0">
        <a:spcBef>
          <a:spcPct val="0"/>
        </a:spcBef>
        <a:spcAft>
          <a:spcPct val="0"/>
        </a:spcAft>
        <a:defRPr sz="3200" u="sng">
          <a:solidFill>
            <a:schemeClr val="accent2"/>
          </a:solidFill>
          <a:latin typeface="Comic Sans MS" pitchFamily="66" charset="0"/>
        </a:defRPr>
      </a:lvl6pPr>
      <a:lvl7pPr marL="914400" algn="ctr" rtl="0" eaLnBrk="0" fontAlgn="base" hangingPunct="0">
        <a:spcBef>
          <a:spcPct val="0"/>
        </a:spcBef>
        <a:spcAft>
          <a:spcPct val="0"/>
        </a:spcAft>
        <a:defRPr sz="3200" u="sng">
          <a:solidFill>
            <a:schemeClr val="accent2"/>
          </a:solidFill>
          <a:latin typeface="Comic Sans MS" pitchFamily="66" charset="0"/>
        </a:defRPr>
      </a:lvl7pPr>
      <a:lvl8pPr marL="1371600" algn="ctr" rtl="0" eaLnBrk="0" fontAlgn="base" hangingPunct="0">
        <a:spcBef>
          <a:spcPct val="0"/>
        </a:spcBef>
        <a:spcAft>
          <a:spcPct val="0"/>
        </a:spcAft>
        <a:defRPr sz="3200" u="sng">
          <a:solidFill>
            <a:schemeClr val="accent2"/>
          </a:solidFill>
          <a:latin typeface="Comic Sans MS" pitchFamily="66" charset="0"/>
        </a:defRPr>
      </a:lvl8pPr>
      <a:lvl9pPr marL="1828800" algn="ctr" rtl="0" eaLnBrk="0" fontAlgn="base" hangingPunct="0">
        <a:spcBef>
          <a:spcPct val="0"/>
        </a:spcBef>
        <a:spcAft>
          <a:spcPct val="0"/>
        </a:spcAft>
        <a:defRPr sz="3200" u="sng">
          <a:solidFill>
            <a:schemeClr val="accent2"/>
          </a:solidFill>
          <a:latin typeface="Comic Sans MS" pitchFamily="66" charset="0"/>
        </a:defRPr>
      </a:lvl9pPr>
    </p:titleStyle>
    <p:bodyStyle>
      <a:lvl1pPr marL="342900" indent="-342900" algn="l" rtl="0" eaLnBrk="0" fontAlgn="base" hangingPunct="0">
        <a:spcBef>
          <a:spcPts val="400"/>
        </a:spcBef>
        <a:spcAft>
          <a:spcPct val="0"/>
        </a:spcAft>
        <a:buClr>
          <a:schemeClr val="accent2"/>
        </a:buClr>
        <a:buSzPct val="120000"/>
        <a:buFont typeface="Wingdings" panose="05000000000000000000" pitchFamily="2" charset="2"/>
        <a:buChar char="§"/>
        <a:defRPr sz="2400">
          <a:solidFill>
            <a:schemeClr val="tx1"/>
          </a:solidFill>
          <a:latin typeface="+mn-lt"/>
          <a:ea typeface="+mn-ea"/>
          <a:cs typeface="+mn-cs"/>
        </a:defRPr>
      </a:lvl1pPr>
      <a:lvl2pPr marL="742950" indent="-285750" algn="l" rtl="0" eaLnBrk="0" fontAlgn="base" hangingPunct="0">
        <a:spcBef>
          <a:spcPts val="400"/>
        </a:spcBef>
        <a:spcAft>
          <a:spcPct val="0"/>
        </a:spcAft>
        <a:buClr>
          <a:srgbClr val="333399"/>
        </a:buClr>
        <a:buSzPct val="120000"/>
        <a:buFont typeface="Arial" panose="020B0604020202020204" pitchFamily="34" charset="0"/>
        <a:buChar char="•"/>
        <a:defRPr sz="2000">
          <a:solidFill>
            <a:schemeClr val="tx1"/>
          </a:solidFill>
          <a:latin typeface="+mn-lt"/>
        </a:defRPr>
      </a:lvl2pPr>
      <a:lvl3pPr marL="1143000" indent="-228600" algn="l" rtl="0" eaLnBrk="0" fontAlgn="base" hangingPunct="0">
        <a:spcBef>
          <a:spcPts val="400"/>
        </a:spcBef>
        <a:spcAft>
          <a:spcPct val="0"/>
        </a:spcAft>
        <a:buChar char="•"/>
        <a:defRPr>
          <a:solidFill>
            <a:schemeClr val="tx1"/>
          </a:solidFill>
          <a:latin typeface="+mn-lt"/>
        </a:defRPr>
      </a:lvl3pPr>
      <a:lvl4pPr marL="1600200" indent="-228600" algn="l" rtl="0" eaLnBrk="0" fontAlgn="base" hangingPunct="0">
        <a:spcBef>
          <a:spcPts val="400"/>
        </a:spcBef>
        <a:spcAft>
          <a:spcPct val="0"/>
        </a:spcAft>
        <a:buChar char="–"/>
        <a:defRPr>
          <a:solidFill>
            <a:schemeClr val="tx1"/>
          </a:solidFill>
          <a:latin typeface="Times New Roman" pitchFamily="18" charset="0"/>
        </a:defRPr>
      </a:lvl4pPr>
      <a:lvl5pPr marL="2057400" indent="-228600" algn="l" rtl="0" eaLnBrk="0" fontAlgn="base" hangingPunct="0">
        <a:spcBef>
          <a:spcPts val="400"/>
        </a:spcBef>
        <a:spcAft>
          <a:spcPct val="0"/>
        </a:spcAft>
        <a:buChar char="»"/>
        <a:defRPr>
          <a:solidFill>
            <a:schemeClr val="tx1"/>
          </a:solidFill>
          <a:latin typeface="Times New Roman" pitchFamily="18" charset="0"/>
        </a:defRPr>
      </a:lvl5pPr>
      <a:lvl6pPr marL="2514600" indent="-228600" algn="l" rtl="0" eaLnBrk="0" fontAlgn="base" hangingPunct="0">
        <a:spcBef>
          <a:spcPct val="20000"/>
        </a:spcBef>
        <a:spcAft>
          <a:spcPct val="0"/>
        </a:spcAft>
        <a:buChar char="»"/>
        <a:defRPr>
          <a:solidFill>
            <a:schemeClr val="tx1"/>
          </a:solidFill>
          <a:latin typeface="Times New Roman" pitchFamily="18" charset="0"/>
        </a:defRPr>
      </a:lvl6pPr>
      <a:lvl7pPr marL="2971800" indent="-228600" algn="l" rtl="0" eaLnBrk="0" fontAlgn="base" hangingPunct="0">
        <a:spcBef>
          <a:spcPct val="20000"/>
        </a:spcBef>
        <a:spcAft>
          <a:spcPct val="0"/>
        </a:spcAft>
        <a:buChar char="»"/>
        <a:defRPr>
          <a:solidFill>
            <a:schemeClr val="tx1"/>
          </a:solidFill>
          <a:latin typeface="Times New Roman" pitchFamily="18" charset="0"/>
        </a:defRPr>
      </a:lvl7pPr>
      <a:lvl8pPr marL="3429000" indent="-228600" algn="l" rtl="0" eaLnBrk="0" fontAlgn="base" hangingPunct="0">
        <a:spcBef>
          <a:spcPct val="20000"/>
        </a:spcBef>
        <a:spcAft>
          <a:spcPct val="0"/>
        </a:spcAft>
        <a:buChar char="»"/>
        <a:defRPr>
          <a:solidFill>
            <a:schemeClr val="tx1"/>
          </a:solidFill>
          <a:latin typeface="Times New Roman" pitchFamily="18" charset="0"/>
        </a:defRPr>
      </a:lvl8pPr>
      <a:lvl9pPr marL="3886200" indent="-228600" algn="l" rtl="0" eaLnBrk="0" fontAlgn="base" hangingPunct="0">
        <a:spcBef>
          <a:spcPct val="20000"/>
        </a:spcBef>
        <a:spcAft>
          <a:spcPct val="0"/>
        </a:spcAft>
        <a:buChar char="»"/>
        <a:defRPr>
          <a:solidFill>
            <a:schemeClr val="tx1"/>
          </a:solidFill>
          <a:latin typeface="Times New Roman" pitchFamily="18" charset="0"/>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rfc-editor.org/rfc/rfc782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586BF2EE-864A-4A1E-BC55-79E029408D8E}"/>
              </a:ext>
            </a:extLst>
          </p:cNvPr>
          <p:cNvSpPr>
            <a:spLocks noGrp="1"/>
          </p:cNvSpPr>
          <p:nvPr>
            <p:ph type="ctrTitle"/>
          </p:nvPr>
        </p:nvSpPr>
        <p:spPr>
          <a:xfrm>
            <a:off x="685799" y="1666962"/>
            <a:ext cx="7772400" cy="1470025"/>
          </a:xfrm>
        </p:spPr>
        <p:txBody>
          <a:bodyPr/>
          <a:lstStyle/>
          <a:p>
            <a:r>
              <a:rPr lang="el-GR" dirty="0"/>
              <a:t>Πολυμέσα και Ασύρματη Δικτύωση</a:t>
            </a:r>
          </a:p>
        </p:txBody>
      </p:sp>
      <p:sp>
        <p:nvSpPr>
          <p:cNvPr id="5" name="Υπότιτλος 4">
            <a:extLst>
              <a:ext uri="{FF2B5EF4-FFF2-40B4-BE49-F238E27FC236}">
                <a16:creationId xmlns:a16="http://schemas.microsoft.com/office/drawing/2014/main" id="{10CE7402-06C9-4A5A-B324-1380498D10B6}"/>
              </a:ext>
            </a:extLst>
          </p:cNvPr>
          <p:cNvSpPr>
            <a:spLocks noGrp="1"/>
          </p:cNvSpPr>
          <p:nvPr>
            <p:ph type="subTitle" idx="1"/>
          </p:nvPr>
        </p:nvSpPr>
        <p:spPr>
          <a:xfrm>
            <a:off x="906086" y="3136987"/>
            <a:ext cx="7331825" cy="2456412"/>
          </a:xfrm>
        </p:spPr>
        <p:txBody>
          <a:bodyPr/>
          <a:lstStyle/>
          <a:p>
            <a:r>
              <a:rPr lang="el-GR" sz="3200" b="1" dirty="0">
                <a:solidFill>
                  <a:srgbClr val="C00000"/>
                </a:solidFill>
              </a:rPr>
              <a:t>Θεματική Ενότητα: </a:t>
            </a:r>
          </a:p>
          <a:p>
            <a:r>
              <a:rPr lang="el-GR" sz="3200" b="1" dirty="0">
                <a:solidFill>
                  <a:srgbClr val="C00000"/>
                </a:solidFill>
              </a:rPr>
              <a:t>Δικτύωση Πολυμέσων</a:t>
            </a:r>
            <a:endParaRPr lang="en-US" sz="3200" b="1" dirty="0">
              <a:solidFill>
                <a:srgbClr val="C00000"/>
              </a:solidFill>
            </a:endParaRPr>
          </a:p>
          <a:p>
            <a:r>
              <a:rPr lang="el-GR" sz="2000" b="1" dirty="0">
                <a:solidFill>
                  <a:srgbClr val="C00000"/>
                </a:solidFill>
              </a:rPr>
              <a:t>2025</a:t>
            </a:r>
            <a:endParaRPr lang="en-US" sz="2000" b="1" dirty="0">
              <a:solidFill>
                <a:srgbClr val="C00000"/>
              </a:solidFill>
            </a:endParaRPr>
          </a:p>
          <a:p>
            <a:r>
              <a:rPr lang="en-US" sz="2800" b="1" dirty="0"/>
              <a:t>Real Time Streaming Protocol (RTSP)</a:t>
            </a:r>
            <a:endParaRPr lang="el-GR" sz="2800" b="1" dirty="0"/>
          </a:p>
          <a:p>
            <a:endParaRPr lang="el-GR" dirty="0"/>
          </a:p>
          <a:p>
            <a:r>
              <a:rPr lang="el-GR" sz="2000" dirty="0"/>
              <a:t>Διδάσκων: Παντελής Μπαλαούρας</a:t>
            </a:r>
            <a:endParaRPr lang="en-US" sz="2000" dirty="0"/>
          </a:p>
          <a:p>
            <a:r>
              <a:rPr lang="el-GR" sz="2000" dirty="0"/>
              <a:t>Τμήμα Πληροφορικής και Τηλεπικοινωνιών</a:t>
            </a:r>
            <a:br>
              <a:rPr lang="el-GR" sz="2000" dirty="0"/>
            </a:br>
            <a:r>
              <a:rPr lang="el-GR" sz="2000" dirty="0"/>
              <a:t>Εθνικό &amp; Καποδιστριακό Πανεπιστήμιο Αθηνών</a:t>
            </a:r>
            <a:br>
              <a:rPr lang="el-GR" dirty="0"/>
            </a:br>
            <a:endParaRPr lang="el-GR" dirty="0"/>
          </a:p>
          <a:p>
            <a:endParaRPr lang="el-GR" dirty="0"/>
          </a:p>
        </p:txBody>
      </p:sp>
      <p:pic>
        <p:nvPicPr>
          <p:cNvPr id="6" name="Picture 4" descr="Λογότυπο Εθνικόν και Καποδιστριακόν Πανεπιστήμιον Αθηνών">
            <a:extLst>
              <a:ext uri="{FF2B5EF4-FFF2-40B4-BE49-F238E27FC236}">
                <a16:creationId xmlns:a16="http://schemas.microsoft.com/office/drawing/2014/main" id="{0CEB2483-63A7-487C-9FE5-8D23A858AE32}"/>
              </a:ext>
            </a:extLst>
          </p:cNvPr>
          <p:cNvPicPr>
            <a:picLocks noChangeAspect="1"/>
          </p:cNvPicPr>
          <p:nvPr/>
        </p:nvPicPr>
        <p:blipFill>
          <a:blip r:embed="rId2"/>
          <a:stretch>
            <a:fillRect/>
          </a:stretch>
        </p:blipFill>
        <p:spPr>
          <a:xfrm>
            <a:off x="179512" y="188640"/>
            <a:ext cx="4147938" cy="817388"/>
          </a:xfrm>
          <a:prstGeom prst="rect">
            <a:avLst/>
          </a:prstGeom>
        </p:spPr>
      </p:pic>
    </p:spTree>
    <p:extLst>
      <p:ext uri="{BB962C8B-B14F-4D97-AF65-F5344CB8AC3E}">
        <p14:creationId xmlns:p14="http://schemas.microsoft.com/office/powerpoint/2010/main" val="2323993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Ιδιότητες του </a:t>
            </a:r>
            <a:r>
              <a:rPr lang="en-US" dirty="0"/>
              <a:t>RTSP (3)</a:t>
            </a:r>
            <a:endParaRPr lang="el-GR" dirty="0"/>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400" y="1537854"/>
            <a:ext cx="8610600" cy="4710545"/>
          </a:xfrm>
        </p:spPr>
        <p:txBody>
          <a:bodyPr/>
          <a:lstStyle/>
          <a:p>
            <a:pPr marL="0" indent="0">
              <a:spcBef>
                <a:spcPts val="600"/>
              </a:spcBef>
              <a:spcAft>
                <a:spcPts val="600"/>
              </a:spcAft>
              <a:buNone/>
            </a:pPr>
            <a:r>
              <a:rPr lang="el-GR" sz="2200" dirty="0"/>
              <a:t>Συνεχίζουμε με τις εξής ιδιότητες του </a:t>
            </a:r>
            <a:r>
              <a:rPr lang="en-US" sz="2200" dirty="0"/>
              <a:t>RTSP</a:t>
            </a:r>
            <a:r>
              <a:rPr lang="el-GR" sz="2200" dirty="0"/>
              <a:t>:</a:t>
            </a:r>
          </a:p>
          <a:p>
            <a:pPr>
              <a:spcBef>
                <a:spcPts val="600"/>
              </a:spcBef>
              <a:spcAft>
                <a:spcPts val="600"/>
              </a:spcAft>
              <a:buFont typeface="Wingdings" panose="05000000000000000000" pitchFamily="2" charset="2"/>
              <a:buChar char="ü"/>
            </a:pPr>
            <a:r>
              <a:rPr lang="el-GR" sz="2200" b="1" dirty="0"/>
              <a:t>Διαχωρισμός ελέγχου ροών και έναρξης της συνεδρίας: </a:t>
            </a:r>
            <a:r>
              <a:rPr lang="el-GR" sz="2200" dirty="0"/>
              <a:t>ο έλεγχος των ροών σαν λειτουργία είναι ανεξάρτητη από την πρόσκληση ενός εξυπηρετητή σε μία συνεδρία. Βασική προϋπόθεση αποτελεί η παροχή ενός μοναδικού αναγνωριστικού της συνεδρίας από το πρωτόκολλο έναρξης συνεδρίας. Πιο συγκεκριμένα τόσο το Η.323 όσο και το SIP μπορούν να χρησιμοποιηθούν προκειμένου να καλέσουν έναν εξυπηρετητή στην συνεδρία.</a:t>
            </a:r>
          </a:p>
          <a:p>
            <a:pPr>
              <a:spcBef>
                <a:spcPts val="600"/>
              </a:spcBef>
              <a:spcAft>
                <a:spcPts val="600"/>
              </a:spcAft>
              <a:buFont typeface="Wingdings" panose="05000000000000000000" pitchFamily="2" charset="2"/>
              <a:buChar char="ü"/>
            </a:pPr>
            <a:r>
              <a:rPr lang="el-GR" sz="2200" b="1" dirty="0"/>
              <a:t>Έλεγχος του εξυπηρετητή: </a:t>
            </a:r>
            <a:r>
              <a:rPr lang="el-GR" sz="2200" dirty="0"/>
              <a:t>εάν ένας πελάτης μπορεί να ξεκινήσει μία ροή, θα πρέπει να είναι σε θέση και να σταματήσει την ροή. </a:t>
            </a:r>
          </a:p>
          <a:p>
            <a:pPr>
              <a:spcBef>
                <a:spcPts val="600"/>
              </a:spcBef>
              <a:spcAft>
                <a:spcPts val="600"/>
              </a:spcAft>
              <a:buFont typeface="Wingdings" panose="05000000000000000000" pitchFamily="2" charset="2"/>
              <a:buChar char="ü"/>
            </a:pPr>
            <a:endParaRPr lang="el-GR" sz="2200" dirty="0"/>
          </a:p>
          <a:p>
            <a:pPr>
              <a:spcBef>
                <a:spcPts val="600"/>
              </a:spcBef>
              <a:spcAft>
                <a:spcPts val="600"/>
              </a:spcAft>
            </a:pPr>
            <a:endParaRPr lang="el-GR" sz="2200" dirty="0"/>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3273728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Ομοιότητες RTSP με το ΗΤΤP</a:t>
            </a:r>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400" y="1537854"/>
            <a:ext cx="8610600" cy="4710545"/>
          </a:xfrm>
        </p:spPr>
        <p:txBody>
          <a:bodyPr/>
          <a:lstStyle/>
          <a:p>
            <a:pPr>
              <a:spcBef>
                <a:spcPts val="600"/>
              </a:spcBef>
              <a:spcAft>
                <a:spcPts val="600"/>
              </a:spcAft>
            </a:pPr>
            <a:r>
              <a:rPr lang="el-GR" dirty="0"/>
              <a:t>Το RTSP έχει βασιστεί αρκετά στη φιλοσοφία του ΗΤΤP. </a:t>
            </a:r>
            <a:endParaRPr lang="en-US" dirty="0"/>
          </a:p>
          <a:p>
            <a:pPr>
              <a:spcBef>
                <a:spcPts val="600"/>
              </a:spcBef>
              <a:spcAft>
                <a:spcPts val="600"/>
              </a:spcAft>
            </a:pPr>
            <a:r>
              <a:rPr lang="el-GR" dirty="0"/>
              <a:t>Τόσο οι πελάτες όσο και οι εξυπηρετητές στέλνουν αιτήσεις και λαμβάνουν αποκρίσεις.</a:t>
            </a:r>
            <a:r>
              <a:rPr lang="en-US" dirty="0"/>
              <a:t> </a:t>
            </a:r>
          </a:p>
          <a:p>
            <a:pPr>
              <a:spcBef>
                <a:spcPts val="600"/>
              </a:spcBef>
              <a:spcAft>
                <a:spcPts val="600"/>
              </a:spcAft>
            </a:pPr>
            <a:r>
              <a:rPr lang="el-GR" dirty="0"/>
              <a:t>Το πρωτόκολλο είναι παρόμοιο στη σύνταξη και τη λειτουργία με το </a:t>
            </a:r>
            <a:r>
              <a:rPr lang="en-US" dirty="0"/>
              <a:t>HTTP</a:t>
            </a:r>
            <a:r>
              <a:rPr lang="el-GR" dirty="0"/>
              <a:t>/1.1, έτσι ώστε οι μηχανισμοί επέκτασής του μπορούν στις περισσότερες περιπτώσεις να εφαρμοστούν και στο </a:t>
            </a:r>
            <a:r>
              <a:rPr lang="en-US" dirty="0"/>
              <a:t>RTSP.</a:t>
            </a:r>
          </a:p>
          <a:p>
            <a:pPr marL="0" indent="0">
              <a:spcBef>
                <a:spcPts val="600"/>
              </a:spcBef>
              <a:spcAft>
                <a:spcPts val="600"/>
              </a:spcAft>
              <a:buNone/>
            </a:pPr>
            <a:endParaRPr lang="el-GR" dirty="0"/>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3597916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Διαφορές του RTSP με το ΗΤΤP (1)</a:t>
            </a:r>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400" y="1537854"/>
            <a:ext cx="8610600" cy="4710545"/>
          </a:xfrm>
        </p:spPr>
        <p:txBody>
          <a:bodyPr/>
          <a:lstStyle/>
          <a:p>
            <a:pPr marL="0" indent="0">
              <a:spcBef>
                <a:spcPts val="600"/>
              </a:spcBef>
              <a:spcAft>
                <a:spcPts val="600"/>
              </a:spcAft>
              <a:buNone/>
            </a:pPr>
            <a:r>
              <a:rPr lang="el-GR" dirty="0"/>
              <a:t>Παρά το γεγονός ότι τα δύο αυτά πρωτόκολλα έχουν πολλές ομοιότητες παρουσιάζουν τις εξής διαφορές:</a:t>
            </a:r>
          </a:p>
          <a:p>
            <a:pPr>
              <a:spcBef>
                <a:spcPts val="600"/>
              </a:spcBef>
              <a:spcAft>
                <a:spcPts val="600"/>
              </a:spcAft>
            </a:pPr>
            <a:r>
              <a:rPr lang="el-GR" dirty="0"/>
              <a:t>Το RTSP εισάγει ένα σύνολο από νέες μεθόδους. </a:t>
            </a:r>
          </a:p>
          <a:p>
            <a:pPr>
              <a:spcBef>
                <a:spcPts val="600"/>
              </a:spcBef>
              <a:spcAft>
                <a:spcPts val="600"/>
              </a:spcAft>
            </a:pPr>
            <a:r>
              <a:rPr lang="el-GR" dirty="0"/>
              <a:t>Ένας RTSP εξυπηρετητής πρέπει να διατηρεί την κατάσταση</a:t>
            </a:r>
            <a:r>
              <a:rPr lang="en-US" dirty="0"/>
              <a:t> </a:t>
            </a:r>
            <a:r>
              <a:rPr lang="el-GR" dirty="0"/>
              <a:t>(</a:t>
            </a:r>
            <a:r>
              <a:rPr lang="en-US" dirty="0"/>
              <a:t>State)</a:t>
            </a:r>
            <a:r>
              <a:rPr lang="el-GR" dirty="0"/>
              <a:t> εξ’ ορισμού για όλες σχεδόν τις περιπτώσεις, κάτι το οποίο έρχεται σε αντίθεση με την </a:t>
            </a:r>
            <a:r>
              <a:rPr lang="el-GR" dirty="0" err="1"/>
              <a:t>stateless</a:t>
            </a:r>
            <a:r>
              <a:rPr lang="el-GR" dirty="0"/>
              <a:t> φύση του HTΤP.</a:t>
            </a:r>
          </a:p>
          <a:p>
            <a:pPr>
              <a:spcBef>
                <a:spcPts val="600"/>
              </a:spcBef>
              <a:spcAft>
                <a:spcPts val="600"/>
              </a:spcAft>
            </a:pPr>
            <a:r>
              <a:rPr lang="el-GR" dirty="0"/>
              <a:t>Το RTSP χρησιμοποιεί κωδικοποίηση UTF-8 αντί για ISO 8859-1 που χρησιμοποιείται κατόπιν προσπαθειών διεθνοποίησης της HTML.</a:t>
            </a:r>
          </a:p>
          <a:p>
            <a:pPr>
              <a:spcBef>
                <a:spcPts val="600"/>
              </a:spcBef>
              <a:spcAft>
                <a:spcPts val="600"/>
              </a:spcAft>
            </a:pPr>
            <a:endParaRPr lang="el-GR" dirty="0"/>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3727519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Διαφορές του RTSP με το ΗΤΤP (2)</a:t>
            </a:r>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400" y="1537854"/>
            <a:ext cx="8610600" cy="4710545"/>
          </a:xfrm>
        </p:spPr>
        <p:txBody>
          <a:bodyPr/>
          <a:lstStyle/>
          <a:p>
            <a:pPr>
              <a:spcBef>
                <a:spcPts val="600"/>
              </a:spcBef>
              <a:spcAft>
                <a:spcPts val="600"/>
              </a:spcAft>
            </a:pPr>
            <a:r>
              <a:rPr lang="el-GR" dirty="0"/>
              <a:t>Το RTSP URL είναι της μορφής rtsp://media.example.com:554/</a:t>
            </a:r>
            <a:r>
              <a:rPr lang="el-GR" dirty="0">
                <a:solidFill>
                  <a:srgbClr val="FF0000"/>
                </a:solidFill>
              </a:rPr>
              <a:t>twister</a:t>
            </a:r>
            <a:r>
              <a:rPr lang="el-GR" dirty="0"/>
              <a:t>/</a:t>
            </a:r>
            <a:r>
              <a:rPr lang="el-GR" dirty="0">
                <a:solidFill>
                  <a:schemeClr val="accent2"/>
                </a:solidFill>
              </a:rPr>
              <a:t>audiotrack</a:t>
            </a:r>
            <a:r>
              <a:rPr lang="el-GR" dirty="0"/>
              <a:t>, όπου</a:t>
            </a:r>
          </a:p>
          <a:p>
            <a:pPr lvl="1">
              <a:spcBef>
                <a:spcPts val="600"/>
              </a:spcBef>
              <a:spcAft>
                <a:spcPts val="600"/>
              </a:spcAft>
              <a:buFont typeface="Courier New" panose="02070309020205020404" pitchFamily="49" charset="0"/>
              <a:buChar char="o"/>
            </a:pPr>
            <a:r>
              <a:rPr lang="el-GR" sz="2400" b="1" dirty="0"/>
              <a:t>rtsp:// </a:t>
            </a:r>
            <a:r>
              <a:rPr lang="el-GR" sz="2400" dirty="0"/>
              <a:t>είναι το αναγνωριστικό για την TCP σύνδεση ενώ </a:t>
            </a:r>
            <a:r>
              <a:rPr lang="el-GR" sz="2400" b="1" dirty="0"/>
              <a:t>rtspu:// </a:t>
            </a:r>
            <a:r>
              <a:rPr lang="el-GR" sz="2400" dirty="0"/>
              <a:t>για την UDP σύνδεση.</a:t>
            </a:r>
          </a:p>
          <a:p>
            <a:pPr lvl="1">
              <a:spcBef>
                <a:spcPts val="600"/>
              </a:spcBef>
              <a:spcAft>
                <a:spcPts val="600"/>
              </a:spcAft>
              <a:buFont typeface="Courier New" panose="02070309020205020404" pitchFamily="49" charset="0"/>
              <a:buChar char="o"/>
            </a:pPr>
            <a:r>
              <a:rPr lang="el-GR" sz="2400" b="1" dirty="0"/>
              <a:t>554</a:t>
            </a:r>
            <a:r>
              <a:rPr lang="el-GR" sz="2400" dirty="0"/>
              <a:t> είναι η θύρα που χρησιμοποιεί το πρωτόκολλο</a:t>
            </a:r>
          </a:p>
          <a:p>
            <a:pPr lvl="1">
              <a:spcBef>
                <a:spcPts val="600"/>
              </a:spcBef>
              <a:spcAft>
                <a:spcPts val="600"/>
              </a:spcAft>
              <a:buFont typeface="Courier New" panose="02070309020205020404" pitchFamily="49" charset="0"/>
              <a:buChar char="o"/>
            </a:pPr>
            <a:r>
              <a:rPr lang="el-GR" sz="2400" dirty="0" err="1">
                <a:solidFill>
                  <a:srgbClr val="FF0000"/>
                </a:solidFill>
              </a:rPr>
              <a:t>twister</a:t>
            </a:r>
            <a:r>
              <a:rPr lang="el-GR" sz="2400" dirty="0"/>
              <a:t> είναι το όνομα της παρουσίασης</a:t>
            </a:r>
          </a:p>
          <a:p>
            <a:pPr lvl="1">
              <a:spcBef>
                <a:spcPts val="600"/>
              </a:spcBef>
              <a:spcAft>
                <a:spcPts val="600"/>
              </a:spcAft>
              <a:buFont typeface="Courier New" panose="02070309020205020404" pitchFamily="49" charset="0"/>
              <a:buChar char="o"/>
            </a:pPr>
            <a:r>
              <a:rPr lang="el-GR" sz="2400" dirty="0" err="1">
                <a:solidFill>
                  <a:schemeClr val="accent2"/>
                </a:solidFill>
              </a:rPr>
              <a:t>audiotrack</a:t>
            </a:r>
            <a:r>
              <a:rPr lang="el-GR" sz="2400" dirty="0">
                <a:solidFill>
                  <a:schemeClr val="accent2"/>
                </a:solidFill>
              </a:rPr>
              <a:t> </a:t>
            </a:r>
            <a:r>
              <a:rPr lang="el-GR" sz="2400" dirty="0"/>
              <a:t>είναι το όνομα μίας συγκεκριμένης ροής στην παρουσίαση</a:t>
            </a:r>
          </a:p>
          <a:p>
            <a:pPr>
              <a:spcBef>
                <a:spcPts val="600"/>
              </a:spcBef>
              <a:spcAft>
                <a:spcPts val="600"/>
              </a:spcAft>
            </a:pPr>
            <a:endParaRPr lang="el-GR" sz="2000" dirty="0"/>
          </a:p>
          <a:p>
            <a:pPr>
              <a:spcBef>
                <a:spcPts val="600"/>
              </a:spcBef>
              <a:spcAft>
                <a:spcPts val="600"/>
              </a:spcAft>
            </a:pPr>
            <a:endParaRPr lang="el-GR" sz="2000" dirty="0"/>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3789055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A49F69F8-DC8E-99D4-842C-F3286D06C4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4970774" y="1916206"/>
            <a:ext cx="4173225" cy="3025588"/>
          </a:xfrm>
          <a:prstGeom prst="rect">
            <a:avLst/>
          </a:prstGeom>
          <a:noFill/>
          <a:ln>
            <a:noFill/>
          </a:ln>
        </p:spPr>
      </p:pic>
      <p:sp>
        <p:nvSpPr>
          <p:cNvPr id="2" name="Τίτλος 1">
            <a:extLst>
              <a:ext uri="{FF2B5EF4-FFF2-40B4-BE49-F238E27FC236}">
                <a16:creationId xmlns:a16="http://schemas.microsoft.com/office/drawing/2014/main" id="{869B6D47-405E-FF39-DB39-FCED09834F0C}"/>
              </a:ext>
            </a:extLst>
          </p:cNvPr>
          <p:cNvSpPr>
            <a:spLocks noGrp="1"/>
          </p:cNvSpPr>
          <p:nvPr>
            <p:ph type="title"/>
          </p:nvPr>
        </p:nvSpPr>
        <p:spPr>
          <a:xfrm>
            <a:off x="0" y="0"/>
            <a:ext cx="9143999" cy="1138844"/>
          </a:xfrm>
        </p:spPr>
        <p:txBody>
          <a:bodyPr wrap="square" anchor="ctr">
            <a:normAutofit/>
          </a:bodyPr>
          <a:lstStyle/>
          <a:p>
            <a:r>
              <a:rPr lang="el-GR" dirty="0"/>
              <a:t>Μήνυμα </a:t>
            </a:r>
            <a:r>
              <a:rPr lang="en-US" dirty="0"/>
              <a:t>RTSP</a:t>
            </a:r>
            <a:endParaRPr lang="el-GR" dirty="0"/>
          </a:p>
        </p:txBody>
      </p:sp>
      <p:sp>
        <p:nvSpPr>
          <p:cNvPr id="3" name="Θέση περιεχομένου 2">
            <a:extLst>
              <a:ext uri="{FF2B5EF4-FFF2-40B4-BE49-F238E27FC236}">
                <a16:creationId xmlns:a16="http://schemas.microsoft.com/office/drawing/2014/main" id="{24988F15-43C9-4B28-4C52-77F2D7968262}"/>
              </a:ext>
            </a:extLst>
          </p:cNvPr>
          <p:cNvSpPr>
            <a:spLocks noGrp="1"/>
          </p:cNvSpPr>
          <p:nvPr>
            <p:ph sz="half" idx="1"/>
          </p:nvPr>
        </p:nvSpPr>
        <p:spPr>
          <a:xfrm>
            <a:off x="290945" y="1339850"/>
            <a:ext cx="4818937" cy="5261366"/>
          </a:xfrm>
        </p:spPr>
        <p:txBody>
          <a:bodyPr wrap="square" anchor="t">
            <a:normAutofit/>
          </a:bodyPr>
          <a:lstStyle/>
          <a:p>
            <a:pPr>
              <a:lnSpc>
                <a:spcPct val="90000"/>
              </a:lnSpc>
            </a:pPr>
            <a:r>
              <a:rPr lang="el-GR" sz="2000" dirty="0"/>
              <a:t>Η λειτουργία του πρωτοκόλλου βασίζεται στην ανταλλαγή RTSP μηνυμάτων μεταξύ </a:t>
            </a:r>
            <a:r>
              <a:rPr lang="el-GR" sz="2000" b="1" dirty="0"/>
              <a:t>πελατών</a:t>
            </a:r>
            <a:r>
              <a:rPr lang="el-GR" sz="2000" dirty="0"/>
              <a:t> και </a:t>
            </a:r>
            <a:r>
              <a:rPr lang="el-GR" sz="2000" b="1" dirty="0"/>
              <a:t>εξυπηρετητών</a:t>
            </a:r>
            <a:r>
              <a:rPr lang="el-GR" sz="2000" dirty="0"/>
              <a:t>. </a:t>
            </a:r>
          </a:p>
          <a:p>
            <a:pPr>
              <a:lnSpc>
                <a:spcPct val="90000"/>
              </a:lnSpc>
            </a:pPr>
            <a:r>
              <a:rPr lang="el-GR" sz="2000" dirty="0"/>
              <a:t>Ένα μήνυμα μπορεί να είναι είτε μία </a:t>
            </a:r>
            <a:r>
              <a:rPr lang="el-GR" sz="2000" b="1" dirty="0"/>
              <a:t>αίτηση </a:t>
            </a:r>
            <a:r>
              <a:rPr lang="el-GR" sz="2000" dirty="0"/>
              <a:t>είτε μία </a:t>
            </a:r>
            <a:r>
              <a:rPr lang="el-GR" sz="2000" b="1" dirty="0"/>
              <a:t>απόκριση. </a:t>
            </a:r>
          </a:p>
          <a:p>
            <a:pPr>
              <a:lnSpc>
                <a:spcPct val="90000"/>
              </a:lnSpc>
            </a:pPr>
            <a:r>
              <a:rPr lang="el-GR" sz="2000" dirty="0"/>
              <a:t>Κάθε μήνυμα αποτελείται από τρία μέλη. </a:t>
            </a:r>
          </a:p>
          <a:p>
            <a:pPr lvl="1">
              <a:lnSpc>
                <a:spcPct val="90000"/>
              </a:lnSpc>
            </a:pPr>
            <a:r>
              <a:rPr lang="el-GR" sz="2000" dirty="0"/>
              <a:t>εάν είναι </a:t>
            </a:r>
            <a:r>
              <a:rPr lang="el-GR" sz="2000" b="1" dirty="0"/>
              <a:t>αίτηση</a:t>
            </a:r>
            <a:r>
              <a:rPr lang="el-GR" sz="2000" dirty="0"/>
              <a:t> περιέχει </a:t>
            </a:r>
          </a:p>
          <a:p>
            <a:pPr lvl="2">
              <a:lnSpc>
                <a:spcPct val="90000"/>
              </a:lnSpc>
            </a:pPr>
            <a:r>
              <a:rPr lang="el-GR" dirty="0"/>
              <a:t>μία μέθοδο, </a:t>
            </a:r>
          </a:p>
          <a:p>
            <a:pPr lvl="2">
              <a:lnSpc>
                <a:spcPct val="90000"/>
              </a:lnSpc>
            </a:pPr>
            <a:r>
              <a:rPr lang="el-GR" dirty="0"/>
              <a:t>ένα σύνολο κεφαλίδων και </a:t>
            </a:r>
          </a:p>
          <a:p>
            <a:pPr lvl="2">
              <a:lnSpc>
                <a:spcPct val="90000"/>
              </a:lnSpc>
            </a:pPr>
            <a:r>
              <a:rPr lang="el-GR" dirty="0"/>
              <a:t>ένα </a:t>
            </a:r>
            <a:r>
              <a:rPr lang="el-GR" dirty="0" err="1"/>
              <a:t>message</a:t>
            </a:r>
            <a:r>
              <a:rPr lang="el-GR" dirty="0"/>
              <a:t> </a:t>
            </a:r>
            <a:r>
              <a:rPr lang="el-GR" dirty="0" err="1"/>
              <a:t>body</a:t>
            </a:r>
            <a:r>
              <a:rPr lang="el-GR" dirty="0"/>
              <a:t>, </a:t>
            </a:r>
          </a:p>
          <a:p>
            <a:pPr lvl="1">
              <a:lnSpc>
                <a:spcPct val="90000"/>
              </a:lnSpc>
            </a:pPr>
            <a:r>
              <a:rPr lang="el-GR" sz="2000" dirty="0"/>
              <a:t>εάν είναι </a:t>
            </a:r>
            <a:r>
              <a:rPr lang="el-GR" sz="2000" b="1" dirty="0"/>
              <a:t>απόκριση </a:t>
            </a:r>
            <a:r>
              <a:rPr lang="el-GR" sz="2000" dirty="0"/>
              <a:t>περιέχει αντί για μία μέθοδο </a:t>
            </a:r>
          </a:p>
          <a:p>
            <a:pPr lvl="2">
              <a:lnSpc>
                <a:spcPct val="90000"/>
              </a:lnSpc>
            </a:pPr>
            <a:r>
              <a:rPr lang="el-GR" dirty="0"/>
              <a:t>έναν κωδικό κατάστασης </a:t>
            </a:r>
          </a:p>
          <a:p>
            <a:pPr lvl="2">
              <a:lnSpc>
                <a:spcPct val="90000"/>
              </a:lnSpc>
            </a:pPr>
            <a:r>
              <a:rPr lang="el-GR" dirty="0"/>
              <a:t>συνοδευόμενο από μία φράση. </a:t>
            </a:r>
          </a:p>
        </p:txBody>
      </p:sp>
      <p:sp>
        <p:nvSpPr>
          <p:cNvPr id="5" name="Footer Placeholder 3">
            <a:extLst>
              <a:ext uri="{FF2B5EF4-FFF2-40B4-BE49-F238E27FC236}">
                <a16:creationId xmlns:a16="http://schemas.microsoft.com/office/drawing/2014/main" id="{4CA4EDA4-EAFF-487C-A182-3592719B4590}"/>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6" name="Footer Placeholder 3">
            <a:extLst>
              <a:ext uri="{FF2B5EF4-FFF2-40B4-BE49-F238E27FC236}">
                <a16:creationId xmlns:a16="http://schemas.microsoft.com/office/drawing/2014/main" id="{227CA730-18B0-58D3-5A36-52B5AF515620}"/>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651105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9B6D47-405E-FF39-DB39-FCED09834F0C}"/>
              </a:ext>
            </a:extLst>
          </p:cNvPr>
          <p:cNvSpPr>
            <a:spLocks noGrp="1"/>
          </p:cNvSpPr>
          <p:nvPr>
            <p:ph type="title"/>
          </p:nvPr>
        </p:nvSpPr>
        <p:spPr/>
        <p:txBody>
          <a:bodyPr/>
          <a:lstStyle/>
          <a:p>
            <a:r>
              <a:rPr lang="el-GR" dirty="0"/>
              <a:t>Μέθοδοι </a:t>
            </a:r>
            <a:r>
              <a:rPr lang="en-US" dirty="0"/>
              <a:t>RTSP</a:t>
            </a:r>
            <a:endParaRPr lang="el-GR" dirty="0"/>
          </a:p>
        </p:txBody>
      </p:sp>
      <p:sp>
        <p:nvSpPr>
          <p:cNvPr id="3" name="Θέση περιεχομένου 2">
            <a:extLst>
              <a:ext uri="{FF2B5EF4-FFF2-40B4-BE49-F238E27FC236}">
                <a16:creationId xmlns:a16="http://schemas.microsoft.com/office/drawing/2014/main" id="{24988F15-43C9-4B28-4C52-77F2D7968262}"/>
              </a:ext>
            </a:extLst>
          </p:cNvPr>
          <p:cNvSpPr>
            <a:spLocks noGrp="1"/>
          </p:cNvSpPr>
          <p:nvPr>
            <p:ph sz="half" idx="1"/>
          </p:nvPr>
        </p:nvSpPr>
        <p:spPr>
          <a:xfrm>
            <a:off x="290945" y="1247938"/>
            <a:ext cx="4792043" cy="5231389"/>
          </a:xfrm>
        </p:spPr>
        <p:txBody>
          <a:bodyPr/>
          <a:lstStyle/>
          <a:p>
            <a:r>
              <a:rPr lang="el-GR" sz="2400" dirty="0"/>
              <a:t>Οι μέθοδοι που χρησιμοποιεί το RTSP είναι οι:</a:t>
            </a:r>
          </a:p>
          <a:p>
            <a:pPr lvl="1"/>
            <a:r>
              <a:rPr lang="el-GR" dirty="0"/>
              <a:t>DESCRIBE </a:t>
            </a:r>
          </a:p>
          <a:p>
            <a:pPr lvl="1"/>
            <a:r>
              <a:rPr lang="el-GR" dirty="0"/>
              <a:t>ANNOUNCE</a:t>
            </a:r>
          </a:p>
          <a:p>
            <a:pPr lvl="1"/>
            <a:r>
              <a:rPr lang="el-GR" dirty="0"/>
              <a:t>GET_PARAMETER</a:t>
            </a:r>
          </a:p>
          <a:p>
            <a:pPr lvl="1"/>
            <a:r>
              <a:rPr lang="el-GR" dirty="0"/>
              <a:t>OPTIONS</a:t>
            </a:r>
          </a:p>
          <a:p>
            <a:pPr lvl="1"/>
            <a:r>
              <a:rPr lang="el-GR" dirty="0"/>
              <a:t>PAUSE</a:t>
            </a:r>
          </a:p>
          <a:p>
            <a:pPr lvl="1"/>
            <a:r>
              <a:rPr lang="el-GR" dirty="0"/>
              <a:t>PLAY</a:t>
            </a:r>
          </a:p>
          <a:p>
            <a:pPr lvl="1"/>
            <a:r>
              <a:rPr lang="el-GR" dirty="0"/>
              <a:t>RECORD</a:t>
            </a:r>
          </a:p>
          <a:p>
            <a:pPr lvl="1"/>
            <a:r>
              <a:rPr lang="el-GR" dirty="0"/>
              <a:t>REDIRECT</a:t>
            </a:r>
          </a:p>
          <a:p>
            <a:pPr lvl="1"/>
            <a:r>
              <a:rPr lang="el-GR" dirty="0"/>
              <a:t>SETUP</a:t>
            </a:r>
          </a:p>
          <a:p>
            <a:pPr lvl="1"/>
            <a:r>
              <a:rPr lang="el-GR" dirty="0"/>
              <a:t>SET_PARAMETER</a:t>
            </a:r>
          </a:p>
          <a:p>
            <a:pPr lvl="1"/>
            <a:r>
              <a:rPr lang="el-GR" dirty="0"/>
              <a:t>TEARDOWN</a:t>
            </a:r>
          </a:p>
        </p:txBody>
      </p:sp>
      <p:sp>
        <p:nvSpPr>
          <p:cNvPr id="6" name="Θέση περιεχομένου 5">
            <a:extLst>
              <a:ext uri="{FF2B5EF4-FFF2-40B4-BE49-F238E27FC236}">
                <a16:creationId xmlns:a16="http://schemas.microsoft.com/office/drawing/2014/main" id="{6BDB3D5A-A4E3-39C1-E4C1-11466AFFCCBE}"/>
              </a:ext>
            </a:extLst>
          </p:cNvPr>
          <p:cNvSpPr>
            <a:spLocks noGrp="1"/>
          </p:cNvSpPr>
          <p:nvPr>
            <p:ph sz="half" idx="2"/>
          </p:nvPr>
        </p:nvSpPr>
        <p:spPr>
          <a:xfrm>
            <a:off x="5082988" y="1339850"/>
            <a:ext cx="3662000" cy="4908550"/>
          </a:xfrm>
        </p:spPr>
        <p:txBody>
          <a:bodyPr/>
          <a:lstStyle/>
          <a:p>
            <a:r>
              <a:rPr lang="el-GR" sz="2400" dirty="0"/>
              <a:t>Οι κεφαλίδες όπως και οι κωδικοί κατάστασης που χρησιμοποιούνται από το RTSP είναι αρκετές από αυτές που χρησιμοποιούνται από το HTTP.</a:t>
            </a:r>
          </a:p>
          <a:p>
            <a:endParaRPr lang="el-GR" dirty="0"/>
          </a:p>
        </p:txBody>
      </p:sp>
      <p:sp>
        <p:nvSpPr>
          <p:cNvPr id="4" name="Footer Placeholder 3">
            <a:extLst>
              <a:ext uri="{FF2B5EF4-FFF2-40B4-BE49-F238E27FC236}">
                <a16:creationId xmlns:a16="http://schemas.microsoft.com/office/drawing/2014/main" id="{05F2F5C5-9ABD-60A8-892C-3FB1854D2A80}"/>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ED492DD-3130-2E57-5000-68468DDEFC9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4231639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9B6D47-405E-FF39-DB39-FCED09834F0C}"/>
              </a:ext>
            </a:extLst>
          </p:cNvPr>
          <p:cNvSpPr>
            <a:spLocks noGrp="1"/>
          </p:cNvSpPr>
          <p:nvPr>
            <p:ph type="title"/>
          </p:nvPr>
        </p:nvSpPr>
        <p:spPr/>
        <p:txBody>
          <a:bodyPr/>
          <a:lstStyle/>
          <a:p>
            <a:r>
              <a:rPr lang="el-GR" dirty="0"/>
              <a:t>Μέθοδος </a:t>
            </a:r>
            <a:r>
              <a:rPr lang="en-US" dirty="0"/>
              <a:t>SETUP</a:t>
            </a:r>
            <a:endParaRPr lang="el-GR" dirty="0"/>
          </a:p>
        </p:txBody>
      </p:sp>
      <p:sp>
        <p:nvSpPr>
          <p:cNvPr id="3" name="Θέση περιεχομένου 2">
            <a:extLst>
              <a:ext uri="{FF2B5EF4-FFF2-40B4-BE49-F238E27FC236}">
                <a16:creationId xmlns:a16="http://schemas.microsoft.com/office/drawing/2014/main" id="{24988F15-43C9-4B28-4C52-77F2D7968262}"/>
              </a:ext>
            </a:extLst>
          </p:cNvPr>
          <p:cNvSpPr>
            <a:spLocks noGrp="1"/>
          </p:cNvSpPr>
          <p:nvPr>
            <p:ph sz="half" idx="1"/>
          </p:nvPr>
        </p:nvSpPr>
        <p:spPr>
          <a:xfrm>
            <a:off x="-1" y="1339850"/>
            <a:ext cx="3654755" cy="4908550"/>
          </a:xfrm>
        </p:spPr>
        <p:txBody>
          <a:bodyPr/>
          <a:lstStyle/>
          <a:p>
            <a:r>
              <a:rPr lang="el-GR" sz="2000" dirty="0"/>
              <a:t>Ένας </a:t>
            </a:r>
            <a:r>
              <a:rPr lang="en-US" sz="2000" dirty="0"/>
              <a:t>RTSP </a:t>
            </a:r>
            <a:r>
              <a:rPr lang="el-GR" sz="2000" dirty="0"/>
              <a:t>πελάτης μπορεί να στείλει μία </a:t>
            </a:r>
            <a:r>
              <a:rPr lang="en-US" sz="2000" dirty="0"/>
              <a:t>RTSP </a:t>
            </a:r>
            <a:r>
              <a:rPr lang="el-GR" sz="2000" dirty="0"/>
              <a:t>αίτηση </a:t>
            </a:r>
            <a:r>
              <a:rPr lang="el-GR" sz="2000" b="1" dirty="0"/>
              <a:t>SETUP</a:t>
            </a:r>
            <a:r>
              <a:rPr lang="el-GR" sz="2000" dirty="0"/>
              <a:t> σε έναν </a:t>
            </a:r>
            <a:r>
              <a:rPr lang="en-US" sz="2000" dirty="0"/>
              <a:t>RTSP </a:t>
            </a:r>
            <a:r>
              <a:rPr lang="el-GR" sz="2000" dirty="0"/>
              <a:t>εξυπηρετητή προκειμένου να </a:t>
            </a:r>
            <a:r>
              <a:rPr lang="el-GR" sz="2000" b="1" dirty="0"/>
              <a:t>καθορίσει το μηχανισμό μεταφοράς </a:t>
            </a:r>
            <a:r>
              <a:rPr lang="el-GR" sz="2000" dirty="0"/>
              <a:t>που θα χρησιμοποιηθεί για τη μετάδοση της επιθυμητής ροής. </a:t>
            </a:r>
          </a:p>
          <a:p>
            <a:r>
              <a:rPr lang="el-GR" sz="2000" dirty="0"/>
              <a:t>Η αίτηση SETUP όπως έχει οριστεί στο πρότυπο έχει κατεύθυνση από έναν πελάτη σε έναν εξυπηρετητή. </a:t>
            </a:r>
          </a:p>
          <a:p>
            <a:r>
              <a:rPr lang="el-GR" sz="2000" dirty="0"/>
              <a:t>Ο εξυπηρετητής σε απάντηση δημιουργεί ένα αναγνωριστικό για αυτή τη συνεδρία.</a:t>
            </a:r>
          </a:p>
        </p:txBody>
      </p:sp>
      <p:sp>
        <p:nvSpPr>
          <p:cNvPr id="6" name="Θέση περιεχομένου 5">
            <a:extLst>
              <a:ext uri="{FF2B5EF4-FFF2-40B4-BE49-F238E27FC236}">
                <a16:creationId xmlns:a16="http://schemas.microsoft.com/office/drawing/2014/main" id="{CA740BFE-FAB0-C86E-A2ED-035588D35C54}"/>
              </a:ext>
            </a:extLst>
          </p:cNvPr>
          <p:cNvSpPr>
            <a:spLocks noGrp="1"/>
          </p:cNvSpPr>
          <p:nvPr>
            <p:ph sz="half" idx="2"/>
          </p:nvPr>
        </p:nvSpPr>
        <p:spPr>
          <a:xfrm>
            <a:off x="3654754" y="1339850"/>
            <a:ext cx="5489246" cy="1766311"/>
          </a:xfrm>
          <a:solidFill>
            <a:schemeClr val="bg1">
              <a:lumMod val="95000"/>
            </a:schemeClr>
          </a:solidFill>
        </p:spPr>
        <p:txBody>
          <a:bodyPr/>
          <a:lstStyle/>
          <a:p>
            <a:pPr marL="0" indent="0">
              <a:lnSpc>
                <a:spcPct val="115000"/>
              </a:lnSpc>
              <a:spcAft>
                <a:spcPts val="1000"/>
              </a:spcAft>
              <a:buNone/>
            </a:pPr>
            <a:r>
              <a:rPr lang="en-US"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C-&gt;S:</a:t>
            </a:r>
            <a:r>
              <a:rPr lang="el-GR"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l-GR"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Αίτηση)</a:t>
            </a:r>
          </a:p>
          <a:p>
            <a:pPr marL="0" indent="0">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SETUP</a:t>
            </a:r>
            <a:r>
              <a:rPr lang="el-GR" sz="14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a:t>
            </a: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rtsp://example.com/foo/bar/baz.rm RTSP/1.0</a:t>
            </a:r>
            <a:endParaRPr lang="el-GR"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indent="0">
              <a:lnSpc>
                <a:spcPct val="115000"/>
              </a:lnSpc>
              <a:spcAft>
                <a:spcPts val="1000"/>
              </a:spcAft>
              <a:buNone/>
            </a:pPr>
            <a:r>
              <a:rPr lang="en-US" sz="16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4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302</a:t>
            </a:r>
            <a:endParaRPr lang="el-GR"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indent="0">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Transport: RTP/</a:t>
            </a:r>
            <a:r>
              <a:rPr lang="en-US" sz="14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AVP;unicast;client_port</a:t>
            </a: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=4588-4589</a:t>
            </a:r>
            <a:endParaRPr lang="el-GR"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indent="0">
              <a:buNone/>
            </a:pPr>
            <a:endParaRPr lang="el-GR" sz="1600" dirty="0"/>
          </a:p>
        </p:txBody>
      </p:sp>
      <p:sp>
        <p:nvSpPr>
          <p:cNvPr id="4" name="Footer Placeholder 3">
            <a:extLst>
              <a:ext uri="{FF2B5EF4-FFF2-40B4-BE49-F238E27FC236}">
                <a16:creationId xmlns:a16="http://schemas.microsoft.com/office/drawing/2014/main" id="{05F2F5C5-9ABD-60A8-892C-3FB1854D2A80}"/>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ED492DD-3130-2E57-5000-68468DDEFC9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7" name="Θέση περιεχομένου 5">
            <a:extLst>
              <a:ext uri="{FF2B5EF4-FFF2-40B4-BE49-F238E27FC236}">
                <a16:creationId xmlns:a16="http://schemas.microsoft.com/office/drawing/2014/main" id="{55950438-0448-A98D-4A3F-00130E5F5766}"/>
              </a:ext>
            </a:extLst>
          </p:cNvPr>
          <p:cNvSpPr txBox="1">
            <a:spLocks/>
          </p:cNvSpPr>
          <p:nvPr/>
        </p:nvSpPr>
        <p:spPr bwMode="auto">
          <a:xfrm>
            <a:off x="4158640" y="3379192"/>
            <a:ext cx="4872624" cy="3060961"/>
          </a:xfrm>
          <a:prstGeom prst="rect">
            <a:avLst/>
          </a:prstGeom>
          <a:solidFill>
            <a:schemeClr val="accent5">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400"/>
              </a:spcBef>
              <a:spcAft>
                <a:spcPct val="0"/>
              </a:spcAft>
              <a:buClr>
                <a:schemeClr val="accent2"/>
              </a:buClr>
              <a:buSzPct val="120000"/>
              <a:buFont typeface="Wingdings" panose="05000000000000000000" pitchFamily="2" charset="2"/>
              <a:buChar char="§"/>
              <a:defRPr sz="2800">
                <a:solidFill>
                  <a:schemeClr val="tx1"/>
                </a:solidFill>
                <a:latin typeface="Gill Sans Nova" panose="020B0602020104020203" pitchFamily="34" charset="0"/>
                <a:ea typeface="+mn-ea"/>
                <a:cs typeface="+mn-cs"/>
              </a:defRPr>
            </a:lvl1pPr>
            <a:lvl2pPr marL="742950" indent="-285750" algn="l" rtl="0" eaLnBrk="0" fontAlgn="base" hangingPunct="0">
              <a:spcBef>
                <a:spcPts val="400"/>
              </a:spcBef>
              <a:spcAft>
                <a:spcPct val="0"/>
              </a:spcAft>
              <a:buClr>
                <a:srgbClr val="333399"/>
              </a:buClr>
              <a:buSzPct val="120000"/>
              <a:buFont typeface="Arial" panose="020B0604020202020204" pitchFamily="34" charset="0"/>
              <a:buChar char="•"/>
              <a:defRPr sz="2400">
                <a:solidFill>
                  <a:schemeClr val="tx1"/>
                </a:solidFill>
                <a:latin typeface="Gill Sans Nova" panose="020B0602020104020203" pitchFamily="34" charset="0"/>
              </a:defRPr>
            </a:lvl2pPr>
            <a:lvl3pPr marL="1143000" indent="-228600" algn="l" rtl="0" eaLnBrk="0" fontAlgn="base" hangingPunct="0">
              <a:spcBef>
                <a:spcPts val="400"/>
              </a:spcBef>
              <a:spcAft>
                <a:spcPct val="0"/>
              </a:spcAft>
              <a:buChar char="•"/>
              <a:defRPr sz="2000">
                <a:solidFill>
                  <a:schemeClr val="tx1"/>
                </a:solidFill>
                <a:latin typeface="Gill Sans Nova" panose="020B0602020104020203" pitchFamily="34" charset="0"/>
              </a:defRPr>
            </a:lvl3pPr>
            <a:lvl4pPr marL="1600200" indent="-228600" algn="l" rtl="0" eaLnBrk="0" fontAlgn="base" hangingPunct="0">
              <a:spcBef>
                <a:spcPts val="400"/>
              </a:spcBef>
              <a:spcAft>
                <a:spcPct val="0"/>
              </a:spcAft>
              <a:buChar char="–"/>
              <a:defRPr sz="1800">
                <a:solidFill>
                  <a:schemeClr val="tx1"/>
                </a:solidFill>
                <a:latin typeface="Gill Sans Nova" panose="020B0602020104020203" pitchFamily="34" charset="0"/>
              </a:defRPr>
            </a:lvl4pPr>
            <a:lvl5pPr marL="2057400" indent="-228600" algn="l" rtl="0" eaLnBrk="0" fontAlgn="base" hangingPunct="0">
              <a:spcBef>
                <a:spcPts val="400"/>
              </a:spcBef>
              <a:spcAft>
                <a:spcPct val="0"/>
              </a:spcAft>
              <a:buChar char="»"/>
              <a:defRPr sz="1800">
                <a:solidFill>
                  <a:schemeClr val="tx1"/>
                </a:solidFill>
                <a:latin typeface="Gill Sans Nova" panose="020B0602020104020203" pitchFamily="34" charset="0"/>
              </a:defRPr>
            </a:lvl5pPr>
            <a:lvl6pPr marL="2514600" indent="-228600" algn="l" rtl="0" eaLnBrk="0" fontAlgn="base" hangingPunct="0">
              <a:spcBef>
                <a:spcPct val="20000"/>
              </a:spcBef>
              <a:spcAft>
                <a:spcPct val="0"/>
              </a:spcAft>
              <a:buChar char="»"/>
              <a:defRPr sz="18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18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18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1800">
                <a:solidFill>
                  <a:schemeClr val="tx1"/>
                </a:solidFill>
                <a:latin typeface="Times New Roman" pitchFamily="18" charset="0"/>
              </a:defRPr>
            </a:lvl9pPr>
          </a:lstStyle>
          <a:p>
            <a:pPr marL="0" indent="0">
              <a:lnSpc>
                <a:spcPct val="115000"/>
              </a:lnSpc>
              <a:spcAft>
                <a:spcPts val="1000"/>
              </a:spcAft>
              <a:buFont typeface="Wingdings" panose="05000000000000000000" pitchFamily="2" charset="2"/>
              <a:buNone/>
            </a:pPr>
            <a:r>
              <a:rPr lang="en-US" sz="1400" b="1"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S-&gt;C: </a:t>
            </a:r>
            <a:r>
              <a:rPr lang="el-GR" sz="1400" b="1"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(Απόκριση)</a:t>
            </a:r>
          </a:p>
          <a:p>
            <a:pPr marL="0" indent="0">
              <a:lnSpc>
                <a:spcPct val="115000"/>
              </a:lnSpc>
              <a:spcAft>
                <a:spcPts val="1000"/>
              </a:spcAft>
              <a:buFont typeface="Wingdings" panose="05000000000000000000" pitchFamily="2" charset="2"/>
              <a:buNone/>
            </a:pPr>
            <a:r>
              <a:rPr lang="en-US" sz="1400"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RTSP/1.0 200 OK</a:t>
            </a:r>
            <a:endParaRPr lang="el-GR" sz="1400" kern="0" dirty="0">
              <a:solidFill>
                <a:srgbClr val="595959"/>
              </a:solidFill>
              <a:latin typeface="Segoe UI" panose="020B0502040204020203" pitchFamily="34" charset="0"/>
              <a:ea typeface="SimSun" panose="02010600030101010101" pitchFamily="2" charset="-122"/>
              <a:cs typeface="Times New Roman" panose="02020603050405020304" pitchFamily="18" charset="0"/>
            </a:endParaRPr>
          </a:p>
          <a:p>
            <a:pPr marL="0" indent="0">
              <a:lnSpc>
                <a:spcPct val="115000"/>
              </a:lnSpc>
              <a:spcAft>
                <a:spcPts val="1000"/>
              </a:spcAft>
              <a:buFont typeface="Wingdings" panose="05000000000000000000" pitchFamily="2" charset="2"/>
              <a:buNone/>
            </a:pPr>
            <a:r>
              <a:rPr lang="en-US" sz="1400"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a:t>
            </a:r>
            <a:r>
              <a:rPr lang="en-US" sz="1400" kern="0" dirty="0" err="1">
                <a:solidFill>
                  <a:srgbClr val="595959"/>
                </a:solidFill>
                <a:latin typeface="Courier New" panose="02070309020205020404" pitchFamily="49" charset="0"/>
                <a:ea typeface="SimSun" panose="02010600030101010101" pitchFamily="2" charset="-122"/>
                <a:cs typeface="Times New Roman" panose="02020603050405020304" pitchFamily="18" charset="0"/>
              </a:rPr>
              <a:t>CSeq</a:t>
            </a:r>
            <a:r>
              <a:rPr lang="en-US" sz="1400"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302</a:t>
            </a:r>
            <a:endParaRPr lang="el-GR" sz="1400" kern="0" dirty="0">
              <a:solidFill>
                <a:srgbClr val="595959"/>
              </a:solidFill>
              <a:latin typeface="Segoe UI" panose="020B0502040204020203" pitchFamily="34" charset="0"/>
              <a:ea typeface="SimSun" panose="02010600030101010101" pitchFamily="2" charset="-122"/>
              <a:cs typeface="Times New Roman" panose="02020603050405020304" pitchFamily="18" charset="0"/>
            </a:endParaRPr>
          </a:p>
          <a:p>
            <a:pPr marL="0" indent="0">
              <a:lnSpc>
                <a:spcPct val="115000"/>
              </a:lnSpc>
              <a:spcAft>
                <a:spcPts val="1000"/>
              </a:spcAft>
              <a:buFont typeface="Wingdings" panose="05000000000000000000" pitchFamily="2" charset="2"/>
              <a:buNone/>
            </a:pPr>
            <a:r>
              <a:rPr lang="en-US" sz="1400"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Date: 23 Jan 1997 15:35:06 GMT</a:t>
            </a:r>
            <a:endParaRPr lang="el-GR" sz="1400" kern="0" dirty="0">
              <a:solidFill>
                <a:srgbClr val="595959"/>
              </a:solidFill>
              <a:latin typeface="Segoe UI" panose="020B0502040204020203" pitchFamily="34" charset="0"/>
              <a:ea typeface="SimSun" panose="02010600030101010101" pitchFamily="2" charset="-122"/>
              <a:cs typeface="Times New Roman" panose="02020603050405020304" pitchFamily="18" charset="0"/>
            </a:endParaRPr>
          </a:p>
          <a:p>
            <a:pPr marL="0" indent="0">
              <a:lnSpc>
                <a:spcPct val="115000"/>
              </a:lnSpc>
              <a:spcAft>
                <a:spcPts val="1000"/>
              </a:spcAft>
              <a:buFont typeface="Wingdings" panose="05000000000000000000" pitchFamily="2" charset="2"/>
              <a:buNone/>
            </a:pPr>
            <a:r>
              <a:rPr lang="en-US" sz="1400"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Session: </a:t>
            </a:r>
            <a:r>
              <a:rPr lang="en-US" sz="1400" b="1"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47112344</a:t>
            </a:r>
            <a:endParaRPr lang="el-GR" sz="1400" b="1" kern="0" dirty="0">
              <a:solidFill>
                <a:srgbClr val="595959"/>
              </a:solidFill>
              <a:latin typeface="Segoe UI" panose="020B0502040204020203" pitchFamily="34" charset="0"/>
              <a:ea typeface="SimSun" panose="02010600030101010101" pitchFamily="2" charset="-122"/>
              <a:cs typeface="Times New Roman" panose="02020603050405020304" pitchFamily="18" charset="0"/>
            </a:endParaRPr>
          </a:p>
          <a:p>
            <a:pPr marL="0" indent="0">
              <a:lnSpc>
                <a:spcPct val="115000"/>
              </a:lnSpc>
              <a:spcAft>
                <a:spcPts val="1000"/>
              </a:spcAft>
              <a:buFont typeface="Wingdings" panose="05000000000000000000" pitchFamily="2" charset="2"/>
              <a:buNone/>
            </a:pPr>
            <a:r>
              <a:rPr lang="en-US" sz="1400"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Transport: RTP/</a:t>
            </a:r>
            <a:r>
              <a:rPr lang="en-US" sz="1400" kern="0" dirty="0" err="1">
                <a:solidFill>
                  <a:srgbClr val="595959"/>
                </a:solidFill>
                <a:latin typeface="Courier New" panose="02070309020205020404" pitchFamily="49" charset="0"/>
                <a:ea typeface="SimSun" panose="02010600030101010101" pitchFamily="2" charset="-122"/>
                <a:cs typeface="Times New Roman" panose="02020603050405020304" pitchFamily="18" charset="0"/>
              </a:rPr>
              <a:t>AVP;unicast</a:t>
            </a:r>
            <a:r>
              <a:rPr lang="en-US" sz="1400"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a:t>
            </a:r>
            <a:endParaRPr lang="el-GR" sz="1400" kern="0" dirty="0">
              <a:solidFill>
                <a:srgbClr val="595959"/>
              </a:solidFill>
              <a:latin typeface="Segoe UI" panose="020B0502040204020203" pitchFamily="34" charset="0"/>
              <a:ea typeface="SimSun" panose="02010600030101010101" pitchFamily="2" charset="-122"/>
              <a:cs typeface="Times New Roman" panose="02020603050405020304" pitchFamily="18" charset="0"/>
            </a:endParaRPr>
          </a:p>
          <a:p>
            <a:pPr marL="0" indent="0">
              <a:lnSpc>
                <a:spcPct val="115000"/>
              </a:lnSpc>
              <a:spcAft>
                <a:spcPts val="1000"/>
              </a:spcAft>
              <a:buFont typeface="Wingdings" panose="05000000000000000000" pitchFamily="2" charset="2"/>
              <a:buNone/>
            </a:pPr>
            <a:r>
              <a:rPr lang="en-US" sz="1400"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client</a:t>
            </a:r>
            <a:r>
              <a:rPr lang="el-GR" sz="1400"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_</a:t>
            </a:r>
            <a:r>
              <a:rPr lang="en-US" sz="1400"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port</a:t>
            </a:r>
            <a:r>
              <a:rPr lang="el-GR" sz="1400"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=4588-4589;</a:t>
            </a:r>
            <a:r>
              <a:rPr lang="en-US" sz="1400"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server</a:t>
            </a:r>
            <a:r>
              <a:rPr lang="el-GR" sz="1400"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_</a:t>
            </a:r>
            <a:r>
              <a:rPr lang="en-US" sz="1400"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port</a:t>
            </a:r>
            <a:r>
              <a:rPr lang="el-GR" sz="1400"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=6256-6257</a:t>
            </a:r>
            <a:endParaRPr lang="el-GR" sz="1600" kern="0" dirty="0"/>
          </a:p>
        </p:txBody>
      </p:sp>
    </p:spTree>
    <p:extLst>
      <p:ext uri="{BB962C8B-B14F-4D97-AF65-F5344CB8AC3E}">
        <p14:creationId xmlns:p14="http://schemas.microsoft.com/office/powerpoint/2010/main" val="3218090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32AB50F5-A36F-20DB-BDD5-F5F361269E62}"/>
              </a:ext>
            </a:extLst>
          </p:cNvPr>
          <p:cNvSpPr>
            <a:spLocks noGrp="1"/>
          </p:cNvSpPr>
          <p:nvPr>
            <p:ph type="title"/>
          </p:nvPr>
        </p:nvSpPr>
        <p:spPr>
          <a:xfrm>
            <a:off x="0" y="0"/>
            <a:ext cx="9143999" cy="1138844"/>
          </a:xfrm>
        </p:spPr>
        <p:txBody>
          <a:bodyPr/>
          <a:lstStyle/>
          <a:p>
            <a:r>
              <a:rPr lang="el-GR" sz="4000" dirty="0">
                <a:effectLst/>
              </a:rPr>
              <a:t>Δομή ενός μηνύματος αίτησης</a:t>
            </a:r>
            <a:endParaRPr lang="en-US" dirty="0"/>
          </a:p>
        </p:txBody>
      </p:sp>
      <p:sp>
        <p:nvSpPr>
          <p:cNvPr id="3" name="Θέση περιεχομένου 2">
            <a:extLst>
              <a:ext uri="{FF2B5EF4-FFF2-40B4-BE49-F238E27FC236}">
                <a16:creationId xmlns:a16="http://schemas.microsoft.com/office/drawing/2014/main" id="{EA841042-0045-542D-B8DB-076A9FB98B04}"/>
              </a:ext>
            </a:extLst>
          </p:cNvPr>
          <p:cNvSpPr>
            <a:spLocks noGrp="1"/>
          </p:cNvSpPr>
          <p:nvPr>
            <p:ph sz="half" idx="1"/>
          </p:nvPr>
        </p:nvSpPr>
        <p:spPr>
          <a:xfrm>
            <a:off x="290944" y="1339850"/>
            <a:ext cx="8853055" cy="4908550"/>
          </a:xfrm>
        </p:spPr>
        <p:txBody>
          <a:bodyPr wrap="square" anchor="t">
            <a:normAutofit fontScale="92500" lnSpcReduction="10000"/>
          </a:bodyPr>
          <a:lstStyle/>
          <a:p>
            <a:pPr>
              <a:lnSpc>
                <a:spcPct val="90000"/>
              </a:lnSpc>
              <a:spcAft>
                <a:spcPts val="1000"/>
              </a:spcAft>
            </a:pPr>
            <a:r>
              <a:rPr lang="el-GR" sz="2000" dirty="0">
                <a:effectLst/>
              </a:rPr>
              <a:t>Ένα μήνυμα αίτησης από τον </a:t>
            </a:r>
            <a:r>
              <a:rPr lang="el-GR" sz="2000" dirty="0" err="1">
                <a:effectLst/>
              </a:rPr>
              <a:t>client</a:t>
            </a:r>
            <a:r>
              <a:rPr lang="el-GR" sz="2000" dirty="0">
                <a:effectLst/>
              </a:rPr>
              <a:t> στο </a:t>
            </a:r>
            <a:r>
              <a:rPr lang="el-GR" sz="2000" dirty="0" err="1">
                <a:effectLst/>
              </a:rPr>
              <a:t>server</a:t>
            </a:r>
            <a:r>
              <a:rPr lang="el-GR" sz="2000" dirty="0">
                <a:effectLst/>
              </a:rPr>
              <a:t> ή αντίστροφα, περιλαμβάνει </a:t>
            </a:r>
          </a:p>
          <a:p>
            <a:pPr lvl="1">
              <a:lnSpc>
                <a:spcPct val="90000"/>
              </a:lnSpc>
              <a:spcAft>
                <a:spcPts val="1000"/>
              </a:spcAft>
            </a:pPr>
            <a:r>
              <a:rPr lang="el-GR" sz="1600" dirty="0">
                <a:effectLst/>
              </a:rPr>
              <a:t>στην πρώτη γραμμή του (</a:t>
            </a:r>
            <a:r>
              <a:rPr lang="el-GR" sz="1600" dirty="0" err="1">
                <a:effectLst/>
              </a:rPr>
              <a:t>Request</a:t>
            </a:r>
            <a:r>
              <a:rPr lang="el-GR" sz="1600" dirty="0">
                <a:effectLst/>
              </a:rPr>
              <a:t>-Line) τη μέθοδο που θα εφαρμοστεί και το αντικείμενο στο οποίο ζητείται να εφαρμοστεί η μέθοδος και την έκδοση του πρωτοκόλλου. </a:t>
            </a:r>
          </a:p>
          <a:p>
            <a:pPr lvl="1">
              <a:lnSpc>
                <a:spcPct val="90000"/>
              </a:lnSpc>
              <a:spcAft>
                <a:spcPts val="1000"/>
              </a:spcAft>
            </a:pPr>
            <a:r>
              <a:rPr lang="el-GR" sz="1600" dirty="0">
                <a:effectLst/>
              </a:rPr>
              <a:t>τις επόμενες γραμμές περιλαμβάνονται επικεφαλίδες που καθορίζουν κάποιες επιθυμητές παραμέτρους του αντικειμένου και του τρόπου εξυπηρέτησης της μεθόδου. </a:t>
            </a:r>
          </a:p>
          <a:p>
            <a:pPr>
              <a:lnSpc>
                <a:spcPct val="90000"/>
              </a:lnSpc>
              <a:spcAft>
                <a:spcPts val="1000"/>
              </a:spcAft>
            </a:pPr>
            <a:r>
              <a:rPr lang="el-GR" sz="2000" dirty="0">
                <a:effectLst/>
              </a:rPr>
              <a:t>H δομή ενός μηνύματος αίτησης, όπως διατυπώνεται στο RFC 2326, είναι η εξής:</a:t>
            </a:r>
          </a:p>
          <a:p>
            <a:pPr marL="0" indent="0">
              <a:lnSpc>
                <a:spcPct val="90000"/>
              </a:lnSpc>
              <a:spcAft>
                <a:spcPts val="1000"/>
              </a:spcAft>
              <a:buNone/>
            </a:pPr>
            <a:r>
              <a:rPr lang="el-GR" sz="17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a:t>
            </a:r>
            <a:r>
              <a:rPr lang="el-GR" sz="1700" dirty="0" err="1">
                <a:solidFill>
                  <a:srgbClr val="595959"/>
                </a:solidFill>
                <a:latin typeface="Courier New" panose="02070309020205020404" pitchFamily="49" charset="0"/>
                <a:ea typeface="SimSun" panose="02010600030101010101" pitchFamily="2" charset="-122"/>
                <a:cs typeface="Times New Roman" panose="02020603050405020304" pitchFamily="18" charset="0"/>
              </a:rPr>
              <a:t>Request</a:t>
            </a:r>
            <a:r>
              <a:rPr lang="el-GR" sz="17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a:t>
            </a:r>
            <a:r>
              <a:rPr lang="el-GR" sz="1700" dirty="0" err="1">
                <a:solidFill>
                  <a:srgbClr val="595959"/>
                </a:solidFill>
                <a:latin typeface="Courier New" panose="02070309020205020404" pitchFamily="49" charset="0"/>
                <a:ea typeface="SimSun" panose="02010600030101010101" pitchFamily="2" charset="-122"/>
                <a:cs typeface="Times New Roman" panose="02020603050405020304" pitchFamily="18" charset="0"/>
              </a:rPr>
              <a:t>Request</a:t>
            </a:r>
            <a:r>
              <a:rPr lang="el-GR" sz="17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 Line</a:t>
            </a:r>
          </a:p>
          <a:p>
            <a:pPr marL="0" indent="0">
              <a:lnSpc>
                <a:spcPct val="90000"/>
              </a:lnSpc>
              <a:spcAft>
                <a:spcPts val="1000"/>
              </a:spcAft>
              <a:buNone/>
            </a:pPr>
            <a:r>
              <a:rPr lang="el-GR" sz="17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 </a:t>
            </a:r>
            <a:r>
              <a:rPr lang="el-GR" sz="1700" dirty="0" err="1">
                <a:solidFill>
                  <a:srgbClr val="595959"/>
                </a:solidFill>
                <a:latin typeface="Courier New" panose="02070309020205020404" pitchFamily="49" charset="0"/>
                <a:ea typeface="SimSun" panose="02010600030101010101" pitchFamily="2" charset="-122"/>
                <a:cs typeface="Times New Roman" panose="02020603050405020304" pitchFamily="18" charset="0"/>
              </a:rPr>
              <a:t>general</a:t>
            </a:r>
            <a:r>
              <a:rPr lang="el-GR" sz="17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 </a:t>
            </a:r>
            <a:r>
              <a:rPr lang="el-GR" sz="1700" dirty="0" err="1">
                <a:solidFill>
                  <a:srgbClr val="595959"/>
                </a:solidFill>
                <a:latin typeface="Courier New" panose="02070309020205020404" pitchFamily="49" charset="0"/>
                <a:ea typeface="SimSun" panose="02010600030101010101" pitchFamily="2" charset="-122"/>
                <a:cs typeface="Times New Roman" panose="02020603050405020304" pitchFamily="18" charset="0"/>
              </a:rPr>
              <a:t>header</a:t>
            </a:r>
            <a:r>
              <a:rPr lang="el-GR" sz="17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a:t>
            </a:r>
            <a:r>
              <a:rPr lang="en-US" sz="17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a:t>
            </a:r>
            <a:r>
              <a:rPr lang="el-GR" sz="1700" dirty="0" err="1">
                <a:solidFill>
                  <a:srgbClr val="595959"/>
                </a:solidFill>
                <a:latin typeface="Courier New" panose="02070309020205020404" pitchFamily="49" charset="0"/>
                <a:ea typeface="SimSun" panose="02010600030101010101" pitchFamily="2" charset="-122"/>
                <a:cs typeface="Times New Roman" panose="02020603050405020304" pitchFamily="18" charset="0"/>
              </a:rPr>
              <a:t>request</a:t>
            </a:r>
            <a:r>
              <a:rPr lang="el-GR" sz="17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 </a:t>
            </a:r>
            <a:r>
              <a:rPr lang="el-GR" sz="1700" dirty="0" err="1">
                <a:solidFill>
                  <a:srgbClr val="595959"/>
                </a:solidFill>
                <a:latin typeface="Courier New" panose="02070309020205020404" pitchFamily="49" charset="0"/>
                <a:ea typeface="SimSun" panose="02010600030101010101" pitchFamily="2" charset="-122"/>
                <a:cs typeface="Times New Roman" panose="02020603050405020304" pitchFamily="18" charset="0"/>
              </a:rPr>
              <a:t>header</a:t>
            </a:r>
            <a:r>
              <a:rPr lang="el-GR" sz="17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a:t>
            </a:r>
            <a:r>
              <a:rPr lang="el-GR" sz="1700" dirty="0" err="1">
                <a:solidFill>
                  <a:srgbClr val="595959"/>
                </a:solidFill>
                <a:latin typeface="Courier New" panose="02070309020205020404" pitchFamily="49" charset="0"/>
                <a:ea typeface="SimSun" panose="02010600030101010101" pitchFamily="2" charset="-122"/>
                <a:cs typeface="Times New Roman" panose="02020603050405020304" pitchFamily="18" charset="0"/>
              </a:rPr>
              <a:t>entity</a:t>
            </a:r>
            <a:r>
              <a:rPr lang="el-GR" sz="17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 </a:t>
            </a:r>
            <a:r>
              <a:rPr lang="el-GR" sz="1700" dirty="0" err="1">
                <a:solidFill>
                  <a:srgbClr val="595959"/>
                </a:solidFill>
                <a:latin typeface="Courier New" panose="02070309020205020404" pitchFamily="49" charset="0"/>
                <a:ea typeface="SimSun" panose="02010600030101010101" pitchFamily="2" charset="-122"/>
                <a:cs typeface="Times New Roman" panose="02020603050405020304" pitchFamily="18" charset="0"/>
              </a:rPr>
              <a:t>header</a:t>
            </a:r>
            <a:r>
              <a:rPr lang="el-GR" sz="17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)CRLF</a:t>
            </a:r>
          </a:p>
          <a:p>
            <a:pPr marL="0" indent="0">
              <a:lnSpc>
                <a:spcPct val="90000"/>
              </a:lnSpc>
              <a:spcAft>
                <a:spcPts val="1000"/>
              </a:spcAft>
              <a:buNone/>
            </a:pPr>
            <a:r>
              <a:rPr lang="el-GR" sz="17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 </a:t>
            </a:r>
            <a:r>
              <a:rPr lang="el-GR" sz="1700" dirty="0" err="1">
                <a:solidFill>
                  <a:srgbClr val="595959"/>
                </a:solidFill>
                <a:latin typeface="Courier New" panose="02070309020205020404" pitchFamily="49" charset="0"/>
                <a:ea typeface="SimSun" panose="02010600030101010101" pitchFamily="2" charset="-122"/>
                <a:cs typeface="Times New Roman" panose="02020603050405020304" pitchFamily="18" charset="0"/>
              </a:rPr>
              <a:t>message</a:t>
            </a:r>
            <a:r>
              <a:rPr lang="el-GR" sz="17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 </a:t>
            </a:r>
            <a:r>
              <a:rPr lang="el-GR" sz="1700" dirty="0" err="1">
                <a:solidFill>
                  <a:srgbClr val="595959"/>
                </a:solidFill>
                <a:latin typeface="Courier New" panose="02070309020205020404" pitchFamily="49" charset="0"/>
                <a:ea typeface="SimSun" panose="02010600030101010101" pitchFamily="2" charset="-122"/>
                <a:cs typeface="Times New Roman" panose="02020603050405020304" pitchFamily="18" charset="0"/>
              </a:rPr>
              <a:t>body</a:t>
            </a:r>
            <a:r>
              <a:rPr lang="el-GR" sz="17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a:t>
            </a:r>
          </a:p>
          <a:p>
            <a:pPr>
              <a:lnSpc>
                <a:spcPct val="90000"/>
              </a:lnSpc>
              <a:spcAft>
                <a:spcPts val="1000"/>
              </a:spcAft>
            </a:pPr>
            <a:endParaRPr lang="el-GR" sz="2000" dirty="0">
              <a:effectLst/>
            </a:endParaRPr>
          </a:p>
          <a:p>
            <a:pPr>
              <a:lnSpc>
                <a:spcPct val="90000"/>
              </a:lnSpc>
              <a:spcAft>
                <a:spcPts val="1000"/>
              </a:spcAft>
            </a:pPr>
            <a:r>
              <a:rPr lang="el-GR" sz="2000" dirty="0">
                <a:effectLst/>
              </a:rPr>
              <a:t>Η δομή της γραμμής αίτησης, όπως διατυπώνεται στο RFC 2326, είναι η εξής:</a:t>
            </a:r>
          </a:p>
          <a:p>
            <a:pPr marL="0" indent="0" algn="ctr">
              <a:lnSpc>
                <a:spcPct val="90000"/>
              </a:lnSpc>
              <a:spcAft>
                <a:spcPts val="1000"/>
              </a:spcAft>
              <a:buNone/>
            </a:pPr>
            <a:r>
              <a:rPr lang="el-GR" sz="1800" dirty="0" err="1">
                <a:solidFill>
                  <a:srgbClr val="595959"/>
                </a:solidFill>
                <a:latin typeface="Courier New" panose="02070309020205020404" pitchFamily="49" charset="0"/>
                <a:ea typeface="SimSun" panose="02010600030101010101" pitchFamily="2" charset="-122"/>
                <a:cs typeface="Times New Roman" panose="02020603050405020304" pitchFamily="18" charset="0"/>
              </a:rPr>
              <a:t>Request</a:t>
            </a:r>
            <a:r>
              <a:rPr lang="el-GR" sz="18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-Line = </a:t>
            </a:r>
            <a:r>
              <a:rPr lang="el-GR" sz="1800" dirty="0" err="1">
                <a:solidFill>
                  <a:srgbClr val="595959"/>
                </a:solidFill>
                <a:latin typeface="Courier New" panose="02070309020205020404" pitchFamily="49" charset="0"/>
                <a:ea typeface="SimSun" panose="02010600030101010101" pitchFamily="2" charset="-122"/>
                <a:cs typeface="Times New Roman" panose="02020603050405020304" pitchFamily="18" charset="0"/>
              </a:rPr>
              <a:t>Method</a:t>
            </a:r>
            <a:r>
              <a:rPr lang="el-GR" sz="18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SP  </a:t>
            </a:r>
            <a:r>
              <a:rPr lang="el-GR" sz="1800" dirty="0" err="1">
                <a:solidFill>
                  <a:srgbClr val="595959"/>
                </a:solidFill>
                <a:latin typeface="Courier New" panose="02070309020205020404" pitchFamily="49" charset="0"/>
                <a:ea typeface="SimSun" panose="02010600030101010101" pitchFamily="2" charset="-122"/>
                <a:cs typeface="Times New Roman" panose="02020603050405020304" pitchFamily="18" charset="0"/>
              </a:rPr>
              <a:t>Request</a:t>
            </a:r>
            <a:r>
              <a:rPr lang="el-GR" sz="18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-URI  SP  RTSP-</a:t>
            </a:r>
            <a:r>
              <a:rPr lang="el-GR" sz="1800" dirty="0" err="1">
                <a:solidFill>
                  <a:srgbClr val="595959"/>
                </a:solidFill>
                <a:latin typeface="Courier New" panose="02070309020205020404" pitchFamily="49" charset="0"/>
                <a:ea typeface="SimSun" panose="02010600030101010101" pitchFamily="2" charset="-122"/>
                <a:cs typeface="Times New Roman" panose="02020603050405020304" pitchFamily="18" charset="0"/>
              </a:rPr>
              <a:t>Version</a:t>
            </a:r>
            <a:r>
              <a:rPr lang="el-GR" sz="180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  CRLF</a:t>
            </a:r>
          </a:p>
          <a:p>
            <a:pPr>
              <a:lnSpc>
                <a:spcPct val="90000"/>
              </a:lnSpc>
              <a:spcAft>
                <a:spcPts val="1000"/>
              </a:spcAft>
            </a:pPr>
            <a:r>
              <a:rPr lang="el-GR" sz="2000" dirty="0">
                <a:effectLst/>
              </a:rPr>
              <a:t>Με “SP” δηλώνεται ο χαρακτήρας κενό και με “CRLF” ο τερματισμός γραμμής.</a:t>
            </a:r>
          </a:p>
          <a:p>
            <a:pPr>
              <a:lnSpc>
                <a:spcPct val="90000"/>
              </a:lnSpc>
            </a:pPr>
            <a:endParaRPr lang="el-GR" sz="2000" dirty="0"/>
          </a:p>
        </p:txBody>
      </p:sp>
      <p:sp>
        <p:nvSpPr>
          <p:cNvPr id="6" name="Footer Placeholder 3">
            <a:extLst>
              <a:ext uri="{FF2B5EF4-FFF2-40B4-BE49-F238E27FC236}">
                <a16:creationId xmlns:a16="http://schemas.microsoft.com/office/drawing/2014/main" id="{3D1FC495-A711-7967-6B9D-7ED61DBE31AD}"/>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7" name="Footer Placeholder 3">
            <a:extLst>
              <a:ext uri="{FF2B5EF4-FFF2-40B4-BE49-F238E27FC236}">
                <a16:creationId xmlns:a16="http://schemas.microsoft.com/office/drawing/2014/main" id="{7737890C-E730-FB34-D69B-A4A0798A645A}"/>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1455292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32AB50F5-A36F-20DB-BDD5-F5F361269E62}"/>
              </a:ext>
            </a:extLst>
          </p:cNvPr>
          <p:cNvSpPr>
            <a:spLocks noGrp="1"/>
          </p:cNvSpPr>
          <p:nvPr>
            <p:ph type="title"/>
          </p:nvPr>
        </p:nvSpPr>
        <p:spPr>
          <a:xfrm>
            <a:off x="0" y="0"/>
            <a:ext cx="9143999" cy="1138844"/>
          </a:xfrm>
        </p:spPr>
        <p:txBody>
          <a:bodyPr/>
          <a:lstStyle/>
          <a:p>
            <a:r>
              <a:rPr lang="en-US" sz="4000" dirty="0">
                <a:effectLst/>
              </a:rPr>
              <a:t>Status code (1)</a:t>
            </a:r>
            <a:endParaRPr lang="en-US" dirty="0"/>
          </a:p>
        </p:txBody>
      </p:sp>
      <p:sp>
        <p:nvSpPr>
          <p:cNvPr id="3" name="Θέση περιεχομένου 2">
            <a:extLst>
              <a:ext uri="{FF2B5EF4-FFF2-40B4-BE49-F238E27FC236}">
                <a16:creationId xmlns:a16="http://schemas.microsoft.com/office/drawing/2014/main" id="{EA841042-0045-542D-B8DB-076A9FB98B04}"/>
              </a:ext>
            </a:extLst>
          </p:cNvPr>
          <p:cNvSpPr>
            <a:spLocks noGrp="1"/>
          </p:cNvSpPr>
          <p:nvPr>
            <p:ph sz="half" idx="1"/>
          </p:nvPr>
        </p:nvSpPr>
        <p:spPr>
          <a:xfrm>
            <a:off x="290944" y="1339849"/>
            <a:ext cx="8073127" cy="5231389"/>
          </a:xfrm>
        </p:spPr>
        <p:txBody>
          <a:bodyPr wrap="square" anchor="t">
            <a:normAutofit/>
          </a:bodyPr>
          <a:lstStyle/>
          <a:p>
            <a:pPr>
              <a:lnSpc>
                <a:spcPct val="150000"/>
              </a:lnSpc>
            </a:pPr>
            <a:r>
              <a:rPr lang="el-GR" sz="2000" dirty="0"/>
              <a:t>Ο </a:t>
            </a:r>
            <a:r>
              <a:rPr lang="el-GR" sz="2000" b="1" dirty="0"/>
              <a:t>κωδικός κατάστασης (</a:t>
            </a:r>
            <a:r>
              <a:rPr lang="en-US" sz="2000" b="1" dirty="0"/>
              <a:t>Status</a:t>
            </a:r>
            <a:r>
              <a:rPr lang="el-GR" sz="2000" b="1" dirty="0"/>
              <a:t>-</a:t>
            </a:r>
            <a:r>
              <a:rPr lang="en-US" sz="2000" b="1" dirty="0"/>
              <a:t>Code</a:t>
            </a:r>
            <a:r>
              <a:rPr lang="el-GR" sz="2000" b="1" dirty="0"/>
              <a:t>) </a:t>
            </a:r>
            <a:r>
              <a:rPr lang="el-GR" sz="2000" dirty="0"/>
              <a:t>είναι ένας τριψήφιος ακέραιος που απεικονίζει το αποτέλεσμα της προσπάθειας του </a:t>
            </a:r>
            <a:r>
              <a:rPr lang="en-US" sz="2000" dirty="0"/>
              <a:t>server</a:t>
            </a:r>
            <a:r>
              <a:rPr lang="el-GR" sz="2000" dirty="0"/>
              <a:t> να κατανοήσει και να ικανοποιήσει μία αίτηση που δέχτηκε από τον </a:t>
            </a:r>
            <a:r>
              <a:rPr lang="en-US" sz="2000" dirty="0"/>
              <a:t>client</a:t>
            </a:r>
            <a:r>
              <a:rPr lang="el-GR" sz="2000" dirty="0"/>
              <a:t> (ή αντίστροφα σε ορισμένες περιπτώσεις). </a:t>
            </a:r>
            <a:endParaRPr lang="en-US" sz="2000" dirty="0"/>
          </a:p>
          <a:p>
            <a:pPr>
              <a:lnSpc>
                <a:spcPct val="150000"/>
              </a:lnSpc>
            </a:pPr>
            <a:r>
              <a:rPr lang="el-GR" sz="2000" dirty="0"/>
              <a:t>Η </a:t>
            </a:r>
            <a:r>
              <a:rPr lang="el-GR" sz="2000" b="1" dirty="0"/>
              <a:t>επεξηγηματική φράση (</a:t>
            </a:r>
            <a:r>
              <a:rPr lang="en-US" sz="2000" b="1" dirty="0"/>
              <a:t>Reason</a:t>
            </a:r>
            <a:r>
              <a:rPr lang="el-GR" sz="2000" b="1" dirty="0"/>
              <a:t>-</a:t>
            </a:r>
            <a:r>
              <a:rPr lang="en-US" sz="2000" b="1" dirty="0"/>
              <a:t>Phrase</a:t>
            </a:r>
            <a:r>
              <a:rPr lang="el-GR" sz="2000" b="1" dirty="0"/>
              <a:t>) </a:t>
            </a:r>
            <a:r>
              <a:rPr lang="el-GR" sz="2000" dirty="0"/>
              <a:t>παρέχει μια επεξήγηση του κωδικού κατάστασης με μορφή κειμένου. Ο </a:t>
            </a:r>
            <a:r>
              <a:rPr lang="en-US" sz="2000" dirty="0"/>
              <a:t>client</a:t>
            </a:r>
            <a:r>
              <a:rPr lang="el-GR" sz="2000" dirty="0"/>
              <a:t> δεν είναι υποχρεωμένος να εξετάσει, να ερμηνεύσει ή να δείξει στο χρήστη την επεξηγηματική φράση.</a:t>
            </a:r>
          </a:p>
          <a:p>
            <a:pPr marL="1028700" lvl="1" algn="just">
              <a:lnSpc>
                <a:spcPct val="150000"/>
              </a:lnSpc>
              <a:buFont typeface="Courier New" panose="02070309020205020404" pitchFamily="49" charset="0"/>
              <a:buChar char="o"/>
            </a:pPr>
            <a:endParaRPr lang="el-GR" sz="1400" dirty="0">
              <a:effectLst/>
              <a:latin typeface="Times New Roman" panose="02020603050405020304" pitchFamily="18" charset="0"/>
              <a:ea typeface="Times New Roman" panose="02020603050405020304" pitchFamily="18" charset="0"/>
            </a:endParaRPr>
          </a:p>
          <a:p>
            <a:pPr>
              <a:lnSpc>
                <a:spcPct val="90000"/>
              </a:lnSpc>
            </a:pPr>
            <a:endParaRPr lang="el-GR" sz="2000" dirty="0"/>
          </a:p>
        </p:txBody>
      </p:sp>
      <p:sp>
        <p:nvSpPr>
          <p:cNvPr id="6" name="Footer Placeholder 3">
            <a:extLst>
              <a:ext uri="{FF2B5EF4-FFF2-40B4-BE49-F238E27FC236}">
                <a16:creationId xmlns:a16="http://schemas.microsoft.com/office/drawing/2014/main" id="{3D1FC495-A711-7967-6B9D-7ED61DBE31AD}"/>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7" name="Footer Placeholder 3">
            <a:extLst>
              <a:ext uri="{FF2B5EF4-FFF2-40B4-BE49-F238E27FC236}">
                <a16:creationId xmlns:a16="http://schemas.microsoft.com/office/drawing/2014/main" id="{7737890C-E730-FB34-D69B-A4A0798A645A}"/>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2108717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07CEC9-C936-B8C4-92BE-21595283C462}"/>
            </a:ext>
          </a:extLst>
        </p:cNvPr>
        <p:cNvGrpSpPr/>
        <p:nvPr/>
      </p:nvGrpSpPr>
      <p:grpSpPr>
        <a:xfrm>
          <a:off x="0" y="0"/>
          <a:ext cx="0" cy="0"/>
          <a:chOff x="0" y="0"/>
          <a:chExt cx="0" cy="0"/>
        </a:xfrm>
      </p:grpSpPr>
      <p:sp>
        <p:nvSpPr>
          <p:cNvPr id="10" name="Title 1">
            <a:extLst>
              <a:ext uri="{FF2B5EF4-FFF2-40B4-BE49-F238E27FC236}">
                <a16:creationId xmlns:a16="http://schemas.microsoft.com/office/drawing/2014/main" id="{4AA81D3E-E30C-2A83-6F7C-AF2E9618441C}"/>
              </a:ext>
            </a:extLst>
          </p:cNvPr>
          <p:cNvSpPr>
            <a:spLocks noGrp="1"/>
          </p:cNvSpPr>
          <p:nvPr>
            <p:ph type="title"/>
          </p:nvPr>
        </p:nvSpPr>
        <p:spPr>
          <a:xfrm>
            <a:off x="0" y="0"/>
            <a:ext cx="9143999" cy="1138844"/>
          </a:xfrm>
        </p:spPr>
        <p:txBody>
          <a:bodyPr/>
          <a:lstStyle/>
          <a:p>
            <a:r>
              <a:rPr lang="en-US" sz="4000" dirty="0">
                <a:effectLst/>
              </a:rPr>
              <a:t>Status code (2)</a:t>
            </a:r>
            <a:endParaRPr lang="en-US" dirty="0"/>
          </a:p>
        </p:txBody>
      </p:sp>
      <p:sp>
        <p:nvSpPr>
          <p:cNvPr id="3" name="Θέση περιεχομένου 2">
            <a:extLst>
              <a:ext uri="{FF2B5EF4-FFF2-40B4-BE49-F238E27FC236}">
                <a16:creationId xmlns:a16="http://schemas.microsoft.com/office/drawing/2014/main" id="{B119AC0F-349E-4DD5-CC0B-48A227C0FAB4}"/>
              </a:ext>
            </a:extLst>
          </p:cNvPr>
          <p:cNvSpPr>
            <a:spLocks noGrp="1"/>
          </p:cNvSpPr>
          <p:nvPr>
            <p:ph sz="half" idx="1"/>
          </p:nvPr>
        </p:nvSpPr>
        <p:spPr>
          <a:xfrm>
            <a:off x="290944" y="1339849"/>
            <a:ext cx="8853055" cy="5231389"/>
          </a:xfrm>
        </p:spPr>
        <p:txBody>
          <a:bodyPr wrap="square" anchor="t">
            <a:normAutofit fontScale="92500"/>
          </a:bodyPr>
          <a:lstStyle/>
          <a:p>
            <a:pPr marL="0" indent="0">
              <a:lnSpc>
                <a:spcPct val="150000"/>
              </a:lnSpc>
              <a:buNone/>
            </a:pPr>
            <a:r>
              <a:rPr lang="el-GR" sz="2000" dirty="0">
                <a:effectLst/>
                <a:ea typeface="Times New Roman" panose="02020603050405020304" pitchFamily="18" charset="0"/>
              </a:rPr>
              <a:t>Το πρώτο ψηφίο του κωδικού κατάστασης καθορίζει την κλάση της απάντησης, ενώ τα δύο τελευταία ψηφία δεν προσδίδουν κάποια κατηγοριοποίηση. Υπάρχουν πέντε τιμές για το πρώτο ψηφίο:</a:t>
            </a:r>
          </a:p>
          <a:p>
            <a:r>
              <a:rPr lang="el-GR" sz="2000" b="1" dirty="0">
                <a:effectLst/>
                <a:ea typeface="Times New Roman" panose="02020603050405020304" pitchFamily="18" charset="0"/>
                <a:cs typeface="Times New Roman" panose="02020603050405020304" pitchFamily="18" charset="0"/>
              </a:rPr>
              <a:t>1</a:t>
            </a:r>
            <a:r>
              <a:rPr lang="en-US" sz="2000" b="1" dirty="0">
                <a:effectLst/>
                <a:ea typeface="Times New Roman" panose="02020603050405020304" pitchFamily="18" charset="0"/>
                <a:cs typeface="Times New Roman" panose="02020603050405020304" pitchFamily="18" charset="0"/>
              </a:rPr>
              <a:t>xx</a:t>
            </a:r>
            <a:r>
              <a:rPr lang="el-GR" sz="2000" b="1" dirty="0">
                <a:effectLst/>
                <a:ea typeface="Times New Roman" panose="02020603050405020304" pitchFamily="18" charset="0"/>
                <a:cs typeface="Times New Roman" panose="02020603050405020304" pitchFamily="18" charset="0"/>
              </a:rPr>
              <a:t>: Πληροφοριακό </a:t>
            </a:r>
            <a:r>
              <a:rPr lang="el-GR" sz="2000" dirty="0">
                <a:effectLst/>
                <a:ea typeface="Times New Roman" panose="02020603050405020304" pitchFamily="18" charset="0"/>
                <a:cs typeface="Times New Roman" panose="02020603050405020304" pitchFamily="18" charset="0"/>
              </a:rPr>
              <a:t>– Η αίτηση παρελήφθη, συνεχίζεται η επεξεργασία.</a:t>
            </a:r>
          </a:p>
          <a:p>
            <a:pPr>
              <a:lnSpc>
                <a:spcPct val="150000"/>
              </a:lnSpc>
              <a:tabLst>
                <a:tab pos="685800" algn="l"/>
              </a:tabLst>
            </a:pPr>
            <a:r>
              <a:rPr lang="el-GR" sz="2000" b="1" dirty="0">
                <a:effectLst/>
                <a:ea typeface="Times New Roman" panose="02020603050405020304" pitchFamily="18" charset="0"/>
                <a:cs typeface="Times New Roman" panose="02020603050405020304" pitchFamily="18" charset="0"/>
              </a:rPr>
              <a:t>2</a:t>
            </a:r>
            <a:r>
              <a:rPr lang="en-US" sz="2000" b="1" dirty="0">
                <a:effectLst/>
                <a:ea typeface="Times New Roman" panose="02020603050405020304" pitchFamily="18" charset="0"/>
                <a:cs typeface="Times New Roman" panose="02020603050405020304" pitchFamily="18" charset="0"/>
              </a:rPr>
              <a:t>xx</a:t>
            </a:r>
            <a:r>
              <a:rPr lang="el-GR" sz="2000" b="1" dirty="0">
                <a:effectLst/>
                <a:ea typeface="Times New Roman" panose="02020603050405020304" pitchFamily="18" charset="0"/>
                <a:cs typeface="Times New Roman" panose="02020603050405020304" pitchFamily="18" charset="0"/>
              </a:rPr>
              <a:t>: Επιτυχία </a:t>
            </a:r>
            <a:r>
              <a:rPr lang="el-GR" sz="2000" dirty="0">
                <a:effectLst/>
                <a:ea typeface="Times New Roman" panose="02020603050405020304" pitchFamily="18" charset="0"/>
                <a:cs typeface="Times New Roman" panose="02020603050405020304" pitchFamily="18" charset="0"/>
              </a:rPr>
              <a:t>– Η ενέργεια παρελήφθη επιτυχώς, κατανοήθηκε και έγινε αποδεκτή.</a:t>
            </a:r>
          </a:p>
          <a:p>
            <a:pPr>
              <a:lnSpc>
                <a:spcPct val="150000"/>
              </a:lnSpc>
              <a:tabLst>
                <a:tab pos="685800" algn="l"/>
              </a:tabLst>
            </a:pPr>
            <a:r>
              <a:rPr lang="el-GR" sz="2000" b="1" dirty="0">
                <a:effectLst/>
                <a:ea typeface="Times New Roman" panose="02020603050405020304" pitchFamily="18" charset="0"/>
                <a:cs typeface="Times New Roman" panose="02020603050405020304" pitchFamily="18" charset="0"/>
              </a:rPr>
              <a:t>3</a:t>
            </a:r>
            <a:r>
              <a:rPr lang="en-US" sz="2000" b="1" dirty="0">
                <a:effectLst/>
                <a:ea typeface="Times New Roman" panose="02020603050405020304" pitchFamily="18" charset="0"/>
                <a:cs typeface="Times New Roman" panose="02020603050405020304" pitchFamily="18" charset="0"/>
              </a:rPr>
              <a:t>xx</a:t>
            </a:r>
            <a:r>
              <a:rPr lang="el-GR" sz="2000" b="1" dirty="0">
                <a:effectLst/>
                <a:ea typeface="Times New Roman" panose="02020603050405020304" pitchFamily="18" charset="0"/>
                <a:cs typeface="Times New Roman" panose="02020603050405020304" pitchFamily="18" charset="0"/>
              </a:rPr>
              <a:t>: Ανακατεύθυνση </a:t>
            </a:r>
            <a:r>
              <a:rPr lang="el-GR" sz="2000" dirty="0">
                <a:effectLst/>
                <a:ea typeface="Times New Roman" panose="02020603050405020304" pitchFamily="18" charset="0"/>
                <a:cs typeface="Times New Roman" panose="02020603050405020304" pitchFamily="18" charset="0"/>
              </a:rPr>
              <a:t>– Πρέπει να γίνουν περαιτέρω ενέργειες ώστε να ολοκληρωθεί η αίτηση.</a:t>
            </a:r>
          </a:p>
          <a:p>
            <a:pPr>
              <a:lnSpc>
                <a:spcPct val="150000"/>
              </a:lnSpc>
              <a:tabLst>
                <a:tab pos="685800" algn="l"/>
              </a:tabLst>
            </a:pPr>
            <a:r>
              <a:rPr lang="el-GR" sz="2000" b="1" dirty="0">
                <a:effectLst/>
                <a:ea typeface="Times New Roman" panose="02020603050405020304" pitchFamily="18" charset="0"/>
                <a:cs typeface="Times New Roman" panose="02020603050405020304" pitchFamily="18" charset="0"/>
              </a:rPr>
              <a:t>4</a:t>
            </a:r>
            <a:r>
              <a:rPr lang="en-US" sz="2000" b="1" dirty="0">
                <a:effectLst/>
                <a:ea typeface="Times New Roman" panose="02020603050405020304" pitchFamily="18" charset="0"/>
                <a:cs typeface="Times New Roman" panose="02020603050405020304" pitchFamily="18" charset="0"/>
              </a:rPr>
              <a:t>xx</a:t>
            </a:r>
            <a:r>
              <a:rPr lang="el-GR" sz="2000" b="1" dirty="0">
                <a:effectLst/>
                <a:ea typeface="Times New Roman" panose="02020603050405020304" pitchFamily="18" charset="0"/>
                <a:cs typeface="Times New Roman" panose="02020603050405020304" pitchFamily="18" charset="0"/>
              </a:rPr>
              <a:t>: Λάθος του </a:t>
            </a:r>
            <a:r>
              <a:rPr lang="en-US" sz="2000" b="1" dirty="0">
                <a:effectLst/>
                <a:ea typeface="Times New Roman" panose="02020603050405020304" pitchFamily="18" charset="0"/>
                <a:cs typeface="Times New Roman" panose="02020603050405020304" pitchFamily="18" charset="0"/>
              </a:rPr>
              <a:t>client</a:t>
            </a:r>
            <a:r>
              <a:rPr lang="el-GR" sz="2000" b="1" dirty="0">
                <a:effectLst/>
                <a:ea typeface="Times New Roman" panose="02020603050405020304" pitchFamily="18" charset="0"/>
                <a:cs typeface="Times New Roman" panose="02020603050405020304" pitchFamily="18" charset="0"/>
              </a:rPr>
              <a:t> </a:t>
            </a:r>
            <a:r>
              <a:rPr lang="el-GR" sz="2000" dirty="0">
                <a:effectLst/>
                <a:ea typeface="Times New Roman" panose="02020603050405020304" pitchFamily="18" charset="0"/>
                <a:cs typeface="Times New Roman" panose="02020603050405020304" pitchFamily="18" charset="0"/>
              </a:rPr>
              <a:t>– Η αίτηση περιέχει λάθος σύνταξη ή δεν μπορεί να περατωθεί.</a:t>
            </a:r>
          </a:p>
          <a:p>
            <a:pPr>
              <a:lnSpc>
                <a:spcPct val="150000"/>
              </a:lnSpc>
              <a:tabLst>
                <a:tab pos="685800" algn="l"/>
              </a:tabLst>
            </a:pPr>
            <a:r>
              <a:rPr lang="el-GR" sz="2000" b="1" dirty="0">
                <a:effectLst/>
                <a:ea typeface="Times New Roman" panose="02020603050405020304" pitchFamily="18" charset="0"/>
                <a:cs typeface="Times New Roman" panose="02020603050405020304" pitchFamily="18" charset="0"/>
              </a:rPr>
              <a:t>5</a:t>
            </a:r>
            <a:r>
              <a:rPr lang="en-US" sz="2000" b="1" dirty="0">
                <a:effectLst/>
                <a:ea typeface="Times New Roman" panose="02020603050405020304" pitchFamily="18" charset="0"/>
                <a:cs typeface="Times New Roman" panose="02020603050405020304" pitchFamily="18" charset="0"/>
              </a:rPr>
              <a:t>xx</a:t>
            </a:r>
            <a:r>
              <a:rPr lang="el-GR" sz="2000" b="1" dirty="0">
                <a:effectLst/>
                <a:ea typeface="Times New Roman" panose="02020603050405020304" pitchFamily="18" charset="0"/>
                <a:cs typeface="Times New Roman" panose="02020603050405020304" pitchFamily="18" charset="0"/>
              </a:rPr>
              <a:t>: Λάθος του </a:t>
            </a:r>
            <a:r>
              <a:rPr lang="en-US" sz="2000" b="1" dirty="0">
                <a:effectLst/>
                <a:ea typeface="Times New Roman" panose="02020603050405020304" pitchFamily="18" charset="0"/>
                <a:cs typeface="Times New Roman" panose="02020603050405020304" pitchFamily="18" charset="0"/>
              </a:rPr>
              <a:t>server</a:t>
            </a:r>
            <a:r>
              <a:rPr lang="el-GR" sz="2000" b="1" dirty="0">
                <a:effectLst/>
                <a:ea typeface="Times New Roman" panose="02020603050405020304" pitchFamily="18" charset="0"/>
                <a:cs typeface="Times New Roman" panose="02020603050405020304" pitchFamily="18" charset="0"/>
              </a:rPr>
              <a:t> </a:t>
            </a:r>
            <a:r>
              <a:rPr lang="el-GR" sz="2000" dirty="0">
                <a:effectLst/>
                <a:ea typeface="Times New Roman" panose="02020603050405020304" pitchFamily="18" charset="0"/>
                <a:cs typeface="Times New Roman" panose="02020603050405020304" pitchFamily="18" charset="0"/>
              </a:rPr>
              <a:t>– Ο </a:t>
            </a:r>
            <a:r>
              <a:rPr lang="en-US" sz="2000" dirty="0">
                <a:effectLst/>
                <a:ea typeface="Times New Roman" panose="02020603050405020304" pitchFamily="18" charset="0"/>
                <a:cs typeface="Times New Roman" panose="02020603050405020304" pitchFamily="18" charset="0"/>
              </a:rPr>
              <a:t>server</a:t>
            </a:r>
            <a:r>
              <a:rPr lang="el-GR" sz="2000" dirty="0">
                <a:effectLst/>
                <a:ea typeface="Times New Roman" panose="02020603050405020304" pitchFamily="18" charset="0"/>
                <a:cs typeface="Times New Roman" panose="02020603050405020304" pitchFamily="18" charset="0"/>
              </a:rPr>
              <a:t> απέτυχε να περατώσει μια </a:t>
            </a:r>
            <a:r>
              <a:rPr lang="el-GR" sz="2000" b="1" dirty="0">
                <a:effectLst/>
                <a:ea typeface="Times New Roman" panose="02020603050405020304" pitchFamily="18" charset="0"/>
                <a:cs typeface="Times New Roman" panose="02020603050405020304" pitchFamily="18" charset="0"/>
              </a:rPr>
              <a:t>έγκυρη αίτηση</a:t>
            </a:r>
            <a:r>
              <a:rPr lang="el-GR" sz="2000" dirty="0">
                <a:effectLst/>
                <a:ea typeface="Times New Roman" panose="02020603050405020304" pitchFamily="18" charset="0"/>
                <a:cs typeface="Times New Roman" panose="02020603050405020304" pitchFamily="18" charset="0"/>
              </a:rPr>
              <a:t>.</a:t>
            </a:r>
          </a:p>
          <a:p>
            <a:pPr marL="1028700" lvl="1" algn="just">
              <a:lnSpc>
                <a:spcPct val="150000"/>
              </a:lnSpc>
              <a:buFont typeface="Courier New" panose="02070309020205020404" pitchFamily="49" charset="0"/>
              <a:buChar char="o"/>
            </a:pPr>
            <a:endParaRPr lang="el-GR" sz="1400" dirty="0">
              <a:effectLst/>
              <a:latin typeface="Times New Roman" panose="02020603050405020304" pitchFamily="18" charset="0"/>
              <a:ea typeface="Times New Roman" panose="02020603050405020304" pitchFamily="18" charset="0"/>
            </a:endParaRPr>
          </a:p>
          <a:p>
            <a:pPr>
              <a:lnSpc>
                <a:spcPct val="90000"/>
              </a:lnSpc>
            </a:pPr>
            <a:endParaRPr lang="el-GR" sz="2000" dirty="0"/>
          </a:p>
        </p:txBody>
      </p:sp>
      <p:sp>
        <p:nvSpPr>
          <p:cNvPr id="6" name="Footer Placeholder 3">
            <a:extLst>
              <a:ext uri="{FF2B5EF4-FFF2-40B4-BE49-F238E27FC236}">
                <a16:creationId xmlns:a16="http://schemas.microsoft.com/office/drawing/2014/main" id="{7F203ABE-9FA3-7B3F-6F36-70C1AF5A6F4F}"/>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7" name="Footer Placeholder 3">
            <a:extLst>
              <a:ext uri="{FF2B5EF4-FFF2-40B4-BE49-F238E27FC236}">
                <a16:creationId xmlns:a16="http://schemas.microsoft.com/office/drawing/2014/main" id="{96B91609-B723-FE3F-31B2-29509B2EA89C}"/>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3401224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Εισαγωγή (1) </a:t>
            </a:r>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p:txBody>
          <a:bodyPr/>
          <a:lstStyle/>
          <a:p>
            <a:pPr>
              <a:spcBef>
                <a:spcPts val="600"/>
              </a:spcBef>
              <a:spcAft>
                <a:spcPts val="600"/>
              </a:spcAft>
            </a:pPr>
            <a:r>
              <a:rPr lang="el-GR" dirty="0"/>
              <a:t>Το </a:t>
            </a:r>
            <a:r>
              <a:rPr lang="el-GR" b="1" dirty="0"/>
              <a:t>Real </a:t>
            </a:r>
            <a:r>
              <a:rPr lang="el-GR" b="1" dirty="0" err="1"/>
              <a:t>Time</a:t>
            </a:r>
            <a:r>
              <a:rPr lang="el-GR" b="1" dirty="0"/>
              <a:t> </a:t>
            </a:r>
            <a:r>
              <a:rPr lang="el-GR" b="1" dirty="0" err="1"/>
              <a:t>Streaming</a:t>
            </a:r>
            <a:r>
              <a:rPr lang="el-GR" b="1" dirty="0"/>
              <a:t> </a:t>
            </a:r>
            <a:r>
              <a:rPr lang="el-GR" b="1" dirty="0" err="1"/>
              <a:t>Protocol</a:t>
            </a:r>
            <a:r>
              <a:rPr lang="el-GR" b="1" dirty="0"/>
              <a:t> (RTSP) </a:t>
            </a:r>
            <a:r>
              <a:rPr lang="el-GR" dirty="0"/>
              <a:t>είναι ένα πρωτόκολλο του επιπέδου εφαρμογών για τον έλεγχο της μεταφοράς δεδομένων με ιδιότητες πραγματικού χρόνου (</a:t>
            </a:r>
            <a:r>
              <a:rPr lang="el-GR" dirty="0" err="1"/>
              <a:t>real-time</a:t>
            </a:r>
            <a:r>
              <a:rPr lang="el-GR" dirty="0"/>
              <a:t>). </a:t>
            </a:r>
            <a:endParaRPr lang="en-US" dirty="0"/>
          </a:p>
          <a:p>
            <a:pPr>
              <a:spcBef>
                <a:spcPts val="600"/>
              </a:spcBef>
              <a:spcAft>
                <a:spcPts val="600"/>
              </a:spcAft>
            </a:pPr>
            <a:r>
              <a:rPr lang="el-GR" dirty="0"/>
              <a:t>Προσφέρει ένα ευρύ φάσμα δυνατοτήτων, για να παρέχει έλεγχο κυρίως σε κατ’ απαίτηση (on-</a:t>
            </a:r>
            <a:r>
              <a:rPr lang="el-GR" dirty="0" err="1"/>
              <a:t>demand</a:t>
            </a:r>
            <a:r>
              <a:rPr lang="el-GR" dirty="0"/>
              <a:t>) μεταφορά δεδομένων πραγματικού χρόνου, όπως ήχο και βίντεο αλλά και για σύνδεση σε πηγές βίντεο/ήχου π.χ. </a:t>
            </a:r>
            <a:r>
              <a:rPr lang="en-US" dirty="0"/>
              <a:t>IP </a:t>
            </a:r>
            <a:r>
              <a:rPr lang="el-GR" dirty="0"/>
              <a:t>κάμερες.</a:t>
            </a:r>
            <a:endParaRPr lang="en-US" dirty="0"/>
          </a:p>
          <a:p>
            <a:pPr>
              <a:spcBef>
                <a:spcPts val="600"/>
              </a:spcBef>
              <a:spcAft>
                <a:spcPts val="600"/>
              </a:spcAft>
            </a:pPr>
            <a:r>
              <a:rPr lang="el-GR" dirty="0"/>
              <a:t>Τα δεδομένα μπορεί να προέρχονται είτε από ζωντανές μεταδόσεις, είτε να είναι αποθηκευμένα. </a:t>
            </a:r>
            <a:endParaRPr lang="en-US" dirty="0"/>
          </a:p>
          <a:p>
            <a:pPr>
              <a:spcBef>
                <a:spcPts val="600"/>
              </a:spcBef>
              <a:spcAft>
                <a:spcPts val="600"/>
              </a:spcAft>
            </a:pPr>
            <a:endParaRPr lang="el-GR" dirty="0"/>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2102040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32AB50F5-A36F-20DB-BDD5-F5F361269E62}"/>
              </a:ext>
            </a:extLst>
          </p:cNvPr>
          <p:cNvSpPr>
            <a:spLocks noGrp="1"/>
          </p:cNvSpPr>
          <p:nvPr>
            <p:ph type="title"/>
          </p:nvPr>
        </p:nvSpPr>
        <p:spPr>
          <a:xfrm>
            <a:off x="0" y="0"/>
            <a:ext cx="9143999" cy="1138844"/>
          </a:xfrm>
        </p:spPr>
        <p:txBody>
          <a:bodyPr vert="horz" wrap="square" lIns="91440" tIns="45720" rIns="91440" bIns="45720" numCol="1" anchor="ctr" anchorCtr="0" compatLnSpc="1">
            <a:prstTxWarp prst="textNoShape">
              <a:avLst/>
            </a:prstTxWarp>
            <a:normAutofit/>
          </a:bodyPr>
          <a:lstStyle/>
          <a:p>
            <a:r>
              <a:rPr lang="el-GR" dirty="0">
                <a:effectLst/>
              </a:rPr>
              <a:t>Status </a:t>
            </a:r>
            <a:r>
              <a:rPr lang="el-GR" dirty="0" err="1">
                <a:effectLst/>
              </a:rPr>
              <a:t>code</a:t>
            </a:r>
            <a:endParaRPr lang="el-GR" dirty="0"/>
          </a:p>
        </p:txBody>
      </p:sp>
      <p:sp>
        <p:nvSpPr>
          <p:cNvPr id="7" name="Footer Placeholder 3">
            <a:extLst>
              <a:ext uri="{FF2B5EF4-FFF2-40B4-BE49-F238E27FC236}">
                <a16:creationId xmlns:a16="http://schemas.microsoft.com/office/drawing/2014/main" id="{7737890C-E730-FB34-D69B-A4A0798A645A}"/>
              </a:ext>
            </a:extLst>
          </p:cNvPr>
          <p:cNvSpPr txBox="1">
            <a:spLocks/>
          </p:cNvSpPr>
          <p:nvPr/>
        </p:nvSpPr>
        <p:spPr bwMode="auto">
          <a:xfrm>
            <a:off x="457200" y="1535113"/>
            <a:ext cx="4040188" cy="6397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p>
            <a:pPr>
              <a:spcBef>
                <a:spcPts val="400"/>
              </a:spcBef>
              <a:buClr>
                <a:schemeClr val="accent2"/>
              </a:buClr>
              <a:buSzPct val="120000"/>
            </a:pPr>
            <a:endParaRPr lang="el-GR" sz="2400" b="1" dirty="0">
              <a:effectLst>
                <a:outerShdw blurRad="38100" dist="38100" dir="2700000" algn="tl">
                  <a:srgbClr val="000000">
                    <a:alpha val="43137"/>
                  </a:srgbClr>
                </a:outerShdw>
              </a:effectLst>
              <a:latin typeface="+mn-lt"/>
              <a:ea typeface="+mn-ea"/>
              <a:cs typeface="+mn-cs"/>
            </a:endParaRPr>
          </a:p>
        </p:txBody>
      </p:sp>
      <p:sp>
        <p:nvSpPr>
          <p:cNvPr id="6" name="Footer Placeholder 3">
            <a:extLst>
              <a:ext uri="{FF2B5EF4-FFF2-40B4-BE49-F238E27FC236}">
                <a16:creationId xmlns:a16="http://schemas.microsoft.com/office/drawing/2014/main" id="{3D1FC495-A711-7967-6B9D-7ED61DBE31AD}"/>
              </a:ext>
            </a:extLst>
          </p:cNvPr>
          <p:cNvSpPr txBox="1">
            <a:spLocks/>
          </p:cNvSpPr>
          <p:nvPr/>
        </p:nvSpPr>
        <p:spPr bwMode="auto">
          <a:xfrm>
            <a:off x="4645025" y="1535113"/>
            <a:ext cx="4041775" cy="639762"/>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p>
            <a:pPr>
              <a:spcBef>
                <a:spcPts val="400"/>
              </a:spcBef>
              <a:buClr>
                <a:schemeClr val="accent2"/>
              </a:buClr>
              <a:buSzPct val="120000"/>
            </a:pPr>
            <a:endParaRPr lang="el-GR" sz="2400" b="1" dirty="0">
              <a:effectLst>
                <a:outerShdw blurRad="38100" dist="38100" dir="2700000" algn="tl">
                  <a:srgbClr val="000000">
                    <a:alpha val="43137"/>
                  </a:srgbClr>
                </a:outerShdw>
              </a:effectLst>
              <a:latin typeface="+mn-lt"/>
              <a:ea typeface="+mn-ea"/>
              <a:cs typeface="+mn-cs"/>
            </a:endParaRPr>
          </a:p>
        </p:txBody>
      </p:sp>
      <p:sp>
        <p:nvSpPr>
          <p:cNvPr id="3" name="Θέση περιεχομένου 2">
            <a:extLst>
              <a:ext uri="{FF2B5EF4-FFF2-40B4-BE49-F238E27FC236}">
                <a16:creationId xmlns:a16="http://schemas.microsoft.com/office/drawing/2014/main" id="{EA841042-0045-542D-B8DB-076A9FB98B04}"/>
              </a:ext>
            </a:extLst>
          </p:cNvPr>
          <p:cNvSpPr>
            <a:spLocks noGrp="1"/>
          </p:cNvSpPr>
          <p:nvPr>
            <p:ph sz="quarter" idx="4"/>
          </p:nvPr>
        </p:nvSpPr>
        <p:spPr>
          <a:xfrm>
            <a:off x="4924032" y="1547701"/>
            <a:ext cx="4041775" cy="4960675"/>
          </a:xfrm>
        </p:spPr>
        <p:txBody>
          <a:bodyPr vert="horz" wrap="square" lIns="91440" tIns="45720" rIns="91440" bIns="45720" numCol="1" anchor="t" anchorCtr="0" compatLnSpc="1">
            <a:prstTxWarp prst="textNoShape">
              <a:avLst/>
            </a:prstTxWarp>
            <a:normAutofit fontScale="85000" lnSpcReduction="10000"/>
          </a:bodyPr>
          <a:lstStyle/>
          <a:p>
            <a:pPr>
              <a:lnSpc>
                <a:spcPct val="120000"/>
              </a:lnSpc>
              <a:spcBef>
                <a:spcPts val="600"/>
              </a:spcBef>
              <a:spcAft>
                <a:spcPts val="600"/>
              </a:spcAft>
            </a:pPr>
            <a:r>
              <a:rPr lang="en-US" dirty="0">
                <a:effectLst/>
                <a:latin typeface="Gill Sans Nova" panose="020B0602020104020203" pitchFamily="34" charset="0"/>
              </a:rPr>
              <a:t>O </a:t>
            </a:r>
            <a:r>
              <a:rPr lang="el-GR" dirty="0">
                <a:latin typeface="Gill Sans Nova" panose="020B0602020104020203" pitchFamily="34" charset="0"/>
              </a:rPr>
              <a:t>Πίνακας</a:t>
            </a:r>
            <a:r>
              <a:rPr lang="el-GR" dirty="0">
                <a:effectLst/>
                <a:latin typeface="Gill Sans Nova" panose="020B0602020104020203" pitchFamily="34" charset="0"/>
              </a:rPr>
              <a:t> παρουσιάζει  ένα ενδεικτικό σύνολο ορισμένων κωδικών κατάστασης για το RTSP/1.0, καθώς και οι αντίστοιχες επεξηγηματικές φράσεις.</a:t>
            </a:r>
          </a:p>
          <a:p>
            <a:pPr>
              <a:lnSpc>
                <a:spcPct val="120000"/>
              </a:lnSpc>
              <a:spcBef>
                <a:spcPts val="600"/>
              </a:spcBef>
              <a:spcAft>
                <a:spcPts val="600"/>
              </a:spcAft>
            </a:pPr>
            <a:r>
              <a:rPr lang="el-GR" dirty="0">
                <a:effectLst/>
                <a:latin typeface="Gill Sans Nova" panose="020B0602020104020203" pitchFamily="34" charset="0"/>
              </a:rPr>
              <a:t>Το RTSP υιοθετεί τους περισσότερους κωδικούς κατάστασης του HTTP/1.1 και προσθέτει κάποιους επιπλέον αρχίζοντας την αρίθμηση από το x50, ώστε να αποφευχθούν επικαλύψεις με νέους κωδικούς κατάστασης του HTTP.</a:t>
            </a:r>
            <a:endParaRPr lang="el-GR" dirty="0">
              <a:latin typeface="Gill Sans Nova" panose="020B0602020104020203" pitchFamily="34" charset="0"/>
            </a:endParaRPr>
          </a:p>
        </p:txBody>
      </p:sp>
      <p:graphicFrame>
        <p:nvGraphicFramePr>
          <p:cNvPr id="2" name="Πίνακας 1">
            <a:extLst>
              <a:ext uri="{FF2B5EF4-FFF2-40B4-BE49-F238E27FC236}">
                <a16:creationId xmlns:a16="http://schemas.microsoft.com/office/drawing/2014/main" id="{958B792E-F945-9DF9-35DB-A19344F26038}"/>
              </a:ext>
            </a:extLst>
          </p:cNvPr>
          <p:cNvGraphicFramePr>
            <a:graphicFrameLocks noGrp="1"/>
          </p:cNvGraphicFramePr>
          <p:nvPr>
            <p:extLst>
              <p:ext uri="{D42A27DB-BD31-4B8C-83A1-F6EECF244321}">
                <p14:modId xmlns:p14="http://schemas.microsoft.com/office/powerpoint/2010/main" val="455033506"/>
              </p:ext>
            </p:extLst>
          </p:nvPr>
        </p:nvGraphicFramePr>
        <p:xfrm>
          <a:off x="365760" y="1518276"/>
          <a:ext cx="4410635" cy="4555427"/>
        </p:xfrm>
        <a:graphic>
          <a:graphicData uri="http://schemas.openxmlformats.org/drawingml/2006/table">
            <a:tbl>
              <a:tblPr firstRow="1" bandRow="1">
                <a:tableStyleId>{5C22544A-7EE6-4342-B048-85BDC9FD1C3A}</a:tableStyleId>
              </a:tblPr>
              <a:tblGrid>
                <a:gridCol w="1545017">
                  <a:extLst>
                    <a:ext uri="{9D8B030D-6E8A-4147-A177-3AD203B41FA5}">
                      <a16:colId xmlns:a16="http://schemas.microsoft.com/office/drawing/2014/main" val="3288177353"/>
                    </a:ext>
                  </a:extLst>
                </a:gridCol>
                <a:gridCol w="2865618">
                  <a:extLst>
                    <a:ext uri="{9D8B030D-6E8A-4147-A177-3AD203B41FA5}">
                      <a16:colId xmlns:a16="http://schemas.microsoft.com/office/drawing/2014/main" val="1521994207"/>
                    </a:ext>
                  </a:extLst>
                </a:gridCol>
              </a:tblGrid>
              <a:tr h="348965">
                <a:tc>
                  <a:txBody>
                    <a:bodyPr/>
                    <a:lstStyle/>
                    <a:p>
                      <a:pPr algn="ctr">
                        <a:lnSpc>
                          <a:spcPct val="200000"/>
                        </a:lnSpc>
                        <a:spcAft>
                          <a:spcPts val="1000"/>
                        </a:spcAft>
                      </a:pPr>
                      <a:r>
                        <a:rPr lang="el-GR" sz="1600" dirty="0">
                          <a:effectLst/>
                        </a:rPr>
                        <a:t>Κωδικός</a:t>
                      </a:r>
                      <a:r>
                        <a:rPr lang="en-US" sz="1600" dirty="0">
                          <a:effectLst/>
                        </a:rPr>
                        <a:t> </a:t>
                      </a:r>
                      <a:endParaRPr lang="el-GR" sz="16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tc>
                  <a:txBody>
                    <a:bodyPr/>
                    <a:lstStyle/>
                    <a:p>
                      <a:pPr algn="ctr">
                        <a:lnSpc>
                          <a:spcPct val="200000"/>
                        </a:lnSpc>
                        <a:spcAft>
                          <a:spcPts val="1000"/>
                        </a:spcAft>
                      </a:pPr>
                      <a:r>
                        <a:rPr lang="el-GR" sz="1600" dirty="0">
                          <a:effectLst/>
                        </a:rPr>
                        <a:t>Επεξηγηματική Φράση</a:t>
                      </a:r>
                      <a:endParaRPr lang="el-GR" sz="16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extLst>
                  <a:ext uri="{0D108BD9-81ED-4DB2-BD59-A6C34878D82A}">
                    <a16:rowId xmlns:a16="http://schemas.microsoft.com/office/drawing/2014/main" val="2533586377"/>
                  </a:ext>
                </a:extLst>
              </a:tr>
              <a:tr h="348965">
                <a:tc>
                  <a:txBody>
                    <a:bodyPr/>
                    <a:lstStyle/>
                    <a:p>
                      <a:pPr algn="ctr">
                        <a:lnSpc>
                          <a:spcPct val="200000"/>
                        </a:lnSpc>
                        <a:spcAft>
                          <a:spcPts val="1000"/>
                        </a:spcAft>
                      </a:pPr>
                      <a:r>
                        <a:rPr lang="en-US" sz="1600">
                          <a:effectLst/>
                        </a:rPr>
                        <a:t>100</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tc>
                  <a:txBody>
                    <a:bodyPr/>
                    <a:lstStyle/>
                    <a:p>
                      <a:pPr>
                        <a:lnSpc>
                          <a:spcPct val="200000"/>
                        </a:lnSpc>
                        <a:tabLst>
                          <a:tab pos="2971800" algn="ctr"/>
                          <a:tab pos="5943600" algn="r"/>
                        </a:tabLst>
                      </a:pPr>
                      <a:r>
                        <a:rPr lang="en-US" sz="1600">
                          <a:effectLst/>
                        </a:rPr>
                        <a:t>Continue</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extLst>
                  <a:ext uri="{0D108BD9-81ED-4DB2-BD59-A6C34878D82A}">
                    <a16:rowId xmlns:a16="http://schemas.microsoft.com/office/drawing/2014/main" val="2147959188"/>
                  </a:ext>
                </a:extLst>
              </a:tr>
              <a:tr h="348965">
                <a:tc>
                  <a:txBody>
                    <a:bodyPr/>
                    <a:lstStyle/>
                    <a:p>
                      <a:pPr algn="ctr">
                        <a:lnSpc>
                          <a:spcPct val="200000"/>
                        </a:lnSpc>
                        <a:spcAft>
                          <a:spcPts val="1000"/>
                        </a:spcAft>
                      </a:pPr>
                      <a:r>
                        <a:rPr lang="en-US" sz="1600">
                          <a:effectLst/>
                        </a:rPr>
                        <a:t>200</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tc>
                  <a:txBody>
                    <a:bodyPr/>
                    <a:lstStyle/>
                    <a:p>
                      <a:pPr>
                        <a:lnSpc>
                          <a:spcPct val="200000"/>
                        </a:lnSpc>
                        <a:spcAft>
                          <a:spcPts val="1000"/>
                        </a:spcAft>
                      </a:pPr>
                      <a:r>
                        <a:rPr lang="en-US" sz="1600">
                          <a:effectLst/>
                        </a:rPr>
                        <a:t>OK</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extLst>
                  <a:ext uri="{0D108BD9-81ED-4DB2-BD59-A6C34878D82A}">
                    <a16:rowId xmlns:a16="http://schemas.microsoft.com/office/drawing/2014/main" val="668971906"/>
                  </a:ext>
                </a:extLst>
              </a:tr>
              <a:tr h="348965">
                <a:tc>
                  <a:txBody>
                    <a:bodyPr/>
                    <a:lstStyle/>
                    <a:p>
                      <a:pPr algn="ctr">
                        <a:lnSpc>
                          <a:spcPct val="200000"/>
                        </a:lnSpc>
                        <a:spcAft>
                          <a:spcPts val="1000"/>
                        </a:spcAft>
                      </a:pPr>
                      <a:r>
                        <a:rPr lang="en-US" sz="1600">
                          <a:effectLst/>
                        </a:rPr>
                        <a:t>302</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tc>
                  <a:txBody>
                    <a:bodyPr/>
                    <a:lstStyle/>
                    <a:p>
                      <a:pPr>
                        <a:lnSpc>
                          <a:spcPct val="200000"/>
                        </a:lnSpc>
                        <a:spcAft>
                          <a:spcPts val="1000"/>
                        </a:spcAft>
                      </a:pPr>
                      <a:r>
                        <a:rPr lang="en-US" sz="1600">
                          <a:effectLst/>
                        </a:rPr>
                        <a:t>Moved Temporarily</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extLst>
                  <a:ext uri="{0D108BD9-81ED-4DB2-BD59-A6C34878D82A}">
                    <a16:rowId xmlns:a16="http://schemas.microsoft.com/office/drawing/2014/main" val="3573798797"/>
                  </a:ext>
                </a:extLst>
              </a:tr>
              <a:tr h="348965">
                <a:tc>
                  <a:txBody>
                    <a:bodyPr/>
                    <a:lstStyle/>
                    <a:p>
                      <a:pPr algn="ctr">
                        <a:lnSpc>
                          <a:spcPct val="200000"/>
                        </a:lnSpc>
                        <a:spcAft>
                          <a:spcPts val="1000"/>
                        </a:spcAft>
                      </a:pPr>
                      <a:r>
                        <a:rPr lang="en-US" sz="1600">
                          <a:effectLst/>
                        </a:rPr>
                        <a:t>400</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tc>
                  <a:txBody>
                    <a:bodyPr/>
                    <a:lstStyle/>
                    <a:p>
                      <a:pPr>
                        <a:lnSpc>
                          <a:spcPct val="200000"/>
                        </a:lnSpc>
                        <a:tabLst>
                          <a:tab pos="2971800" algn="ctr"/>
                          <a:tab pos="5943600" algn="r"/>
                        </a:tabLst>
                      </a:pPr>
                      <a:r>
                        <a:rPr lang="en-US" sz="1600">
                          <a:effectLst/>
                        </a:rPr>
                        <a:t>Bad Request</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extLst>
                  <a:ext uri="{0D108BD9-81ED-4DB2-BD59-A6C34878D82A}">
                    <a16:rowId xmlns:a16="http://schemas.microsoft.com/office/drawing/2014/main" val="3658657594"/>
                  </a:ext>
                </a:extLst>
              </a:tr>
              <a:tr h="348965">
                <a:tc>
                  <a:txBody>
                    <a:bodyPr/>
                    <a:lstStyle/>
                    <a:p>
                      <a:pPr algn="ctr">
                        <a:lnSpc>
                          <a:spcPct val="200000"/>
                        </a:lnSpc>
                        <a:spcAft>
                          <a:spcPts val="1000"/>
                        </a:spcAft>
                      </a:pPr>
                      <a:r>
                        <a:rPr lang="en-US" sz="1600">
                          <a:effectLst/>
                        </a:rPr>
                        <a:t>404</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tc>
                  <a:txBody>
                    <a:bodyPr/>
                    <a:lstStyle/>
                    <a:p>
                      <a:pPr>
                        <a:lnSpc>
                          <a:spcPct val="200000"/>
                        </a:lnSpc>
                        <a:spcAft>
                          <a:spcPts val="1000"/>
                        </a:spcAft>
                      </a:pPr>
                      <a:r>
                        <a:rPr lang="en-US" sz="1600">
                          <a:effectLst/>
                        </a:rPr>
                        <a:t>Not Found</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extLst>
                  <a:ext uri="{0D108BD9-81ED-4DB2-BD59-A6C34878D82A}">
                    <a16:rowId xmlns:a16="http://schemas.microsoft.com/office/drawing/2014/main" val="1006967815"/>
                  </a:ext>
                </a:extLst>
              </a:tr>
              <a:tr h="348965">
                <a:tc>
                  <a:txBody>
                    <a:bodyPr/>
                    <a:lstStyle/>
                    <a:p>
                      <a:pPr algn="ctr">
                        <a:lnSpc>
                          <a:spcPct val="200000"/>
                        </a:lnSpc>
                        <a:spcAft>
                          <a:spcPts val="1000"/>
                        </a:spcAft>
                      </a:pPr>
                      <a:r>
                        <a:rPr lang="en-US" sz="1600">
                          <a:effectLst/>
                        </a:rPr>
                        <a:t>415</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tc>
                  <a:txBody>
                    <a:bodyPr/>
                    <a:lstStyle/>
                    <a:p>
                      <a:pPr>
                        <a:lnSpc>
                          <a:spcPct val="200000"/>
                        </a:lnSpc>
                        <a:spcAft>
                          <a:spcPts val="1000"/>
                        </a:spcAft>
                      </a:pPr>
                      <a:r>
                        <a:rPr lang="en-US" sz="1600">
                          <a:effectLst/>
                        </a:rPr>
                        <a:t>Unsupported Media Type</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extLst>
                  <a:ext uri="{0D108BD9-81ED-4DB2-BD59-A6C34878D82A}">
                    <a16:rowId xmlns:a16="http://schemas.microsoft.com/office/drawing/2014/main" val="3335392196"/>
                  </a:ext>
                </a:extLst>
              </a:tr>
              <a:tr h="348965">
                <a:tc>
                  <a:txBody>
                    <a:bodyPr/>
                    <a:lstStyle/>
                    <a:p>
                      <a:pPr algn="ctr">
                        <a:lnSpc>
                          <a:spcPct val="200000"/>
                        </a:lnSpc>
                        <a:spcAft>
                          <a:spcPts val="1000"/>
                        </a:spcAft>
                      </a:pPr>
                      <a:r>
                        <a:rPr lang="en-US" sz="1600">
                          <a:effectLst/>
                        </a:rPr>
                        <a:t>455</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tc>
                  <a:txBody>
                    <a:bodyPr/>
                    <a:lstStyle/>
                    <a:p>
                      <a:pPr>
                        <a:lnSpc>
                          <a:spcPct val="200000"/>
                        </a:lnSpc>
                        <a:spcAft>
                          <a:spcPts val="1000"/>
                        </a:spcAft>
                      </a:pPr>
                      <a:r>
                        <a:rPr lang="en-US" sz="1600">
                          <a:effectLst/>
                        </a:rPr>
                        <a:t>Method Not Valid in This State</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extLst>
                  <a:ext uri="{0D108BD9-81ED-4DB2-BD59-A6C34878D82A}">
                    <a16:rowId xmlns:a16="http://schemas.microsoft.com/office/drawing/2014/main" val="4142347265"/>
                  </a:ext>
                </a:extLst>
              </a:tr>
              <a:tr h="348965">
                <a:tc>
                  <a:txBody>
                    <a:bodyPr/>
                    <a:lstStyle/>
                    <a:p>
                      <a:pPr algn="ctr">
                        <a:lnSpc>
                          <a:spcPct val="200000"/>
                        </a:lnSpc>
                        <a:spcAft>
                          <a:spcPts val="1000"/>
                        </a:spcAft>
                      </a:pPr>
                      <a:r>
                        <a:rPr lang="en-US" sz="1600">
                          <a:effectLst/>
                        </a:rPr>
                        <a:t>500</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tc>
                  <a:txBody>
                    <a:bodyPr/>
                    <a:lstStyle/>
                    <a:p>
                      <a:pPr>
                        <a:lnSpc>
                          <a:spcPct val="200000"/>
                        </a:lnSpc>
                        <a:spcAft>
                          <a:spcPts val="1000"/>
                        </a:spcAft>
                      </a:pPr>
                      <a:r>
                        <a:rPr lang="en-US" sz="1600">
                          <a:effectLst/>
                        </a:rPr>
                        <a:t>Internal Server Error</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extLst>
                  <a:ext uri="{0D108BD9-81ED-4DB2-BD59-A6C34878D82A}">
                    <a16:rowId xmlns:a16="http://schemas.microsoft.com/office/drawing/2014/main" val="711128945"/>
                  </a:ext>
                </a:extLst>
              </a:tr>
              <a:tr h="348965">
                <a:tc>
                  <a:txBody>
                    <a:bodyPr/>
                    <a:lstStyle/>
                    <a:p>
                      <a:pPr algn="ctr">
                        <a:lnSpc>
                          <a:spcPct val="200000"/>
                        </a:lnSpc>
                        <a:spcAft>
                          <a:spcPts val="1000"/>
                        </a:spcAft>
                      </a:pPr>
                      <a:r>
                        <a:rPr lang="en-US" sz="1600">
                          <a:effectLst/>
                        </a:rPr>
                        <a:t>501</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tc>
                  <a:txBody>
                    <a:bodyPr/>
                    <a:lstStyle/>
                    <a:p>
                      <a:pPr>
                        <a:lnSpc>
                          <a:spcPct val="200000"/>
                        </a:lnSpc>
                        <a:spcAft>
                          <a:spcPts val="1000"/>
                        </a:spcAft>
                      </a:pPr>
                      <a:r>
                        <a:rPr lang="en-US" sz="1600">
                          <a:effectLst/>
                        </a:rPr>
                        <a:t>Not Implemented</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extLst>
                  <a:ext uri="{0D108BD9-81ED-4DB2-BD59-A6C34878D82A}">
                    <a16:rowId xmlns:a16="http://schemas.microsoft.com/office/drawing/2014/main" val="2255369188"/>
                  </a:ext>
                </a:extLst>
              </a:tr>
              <a:tr h="348965">
                <a:tc>
                  <a:txBody>
                    <a:bodyPr/>
                    <a:lstStyle/>
                    <a:p>
                      <a:pPr algn="ctr">
                        <a:lnSpc>
                          <a:spcPct val="200000"/>
                        </a:lnSpc>
                        <a:spcAft>
                          <a:spcPts val="1000"/>
                        </a:spcAft>
                      </a:pPr>
                      <a:r>
                        <a:rPr lang="en-US" sz="1600">
                          <a:effectLst/>
                        </a:rPr>
                        <a:t>505</a:t>
                      </a:r>
                      <a:endParaRPr lang="el-GR" sz="160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tc>
                  <a:txBody>
                    <a:bodyPr/>
                    <a:lstStyle/>
                    <a:p>
                      <a:pPr>
                        <a:lnSpc>
                          <a:spcPct val="200000"/>
                        </a:lnSpc>
                        <a:spcAft>
                          <a:spcPts val="1000"/>
                        </a:spcAft>
                      </a:pPr>
                      <a:r>
                        <a:rPr lang="en-US" sz="1600" dirty="0">
                          <a:effectLst/>
                        </a:rPr>
                        <a:t>RTSP Version not supported</a:t>
                      </a:r>
                      <a:endParaRPr lang="el-GR" sz="16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txBody>
                  <a:tcPr marL="74838" marR="74838" marT="0" marB="0" anchor="ctr"/>
                </a:tc>
                <a:extLst>
                  <a:ext uri="{0D108BD9-81ED-4DB2-BD59-A6C34878D82A}">
                    <a16:rowId xmlns:a16="http://schemas.microsoft.com/office/drawing/2014/main" val="3182191372"/>
                  </a:ext>
                </a:extLst>
              </a:tr>
            </a:tbl>
          </a:graphicData>
        </a:graphic>
      </p:graphicFrame>
      <p:sp>
        <p:nvSpPr>
          <p:cNvPr id="4" name="Footer Placeholder 3">
            <a:extLst>
              <a:ext uri="{FF2B5EF4-FFF2-40B4-BE49-F238E27FC236}">
                <a16:creationId xmlns:a16="http://schemas.microsoft.com/office/drawing/2014/main" id="{3DF864E6-9CB7-1436-FC8D-7A3AB4CABF1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C5E4A377-5F48-976A-F08E-9EAEFA466141}"/>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35720583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9B6D47-405E-FF39-DB39-FCED09834F0C}"/>
              </a:ext>
            </a:extLst>
          </p:cNvPr>
          <p:cNvSpPr>
            <a:spLocks noGrp="1"/>
          </p:cNvSpPr>
          <p:nvPr>
            <p:ph type="title"/>
          </p:nvPr>
        </p:nvSpPr>
        <p:spPr/>
        <p:txBody>
          <a:bodyPr/>
          <a:lstStyle/>
          <a:p>
            <a:r>
              <a:rPr lang="el-GR" dirty="0"/>
              <a:t>Μέθοδος </a:t>
            </a:r>
            <a:r>
              <a:rPr lang="en-US" dirty="0"/>
              <a:t>PLAY</a:t>
            </a:r>
            <a:endParaRPr lang="el-GR" dirty="0"/>
          </a:p>
        </p:txBody>
      </p:sp>
      <p:sp>
        <p:nvSpPr>
          <p:cNvPr id="3" name="Θέση περιεχομένου 2">
            <a:extLst>
              <a:ext uri="{FF2B5EF4-FFF2-40B4-BE49-F238E27FC236}">
                <a16:creationId xmlns:a16="http://schemas.microsoft.com/office/drawing/2014/main" id="{24988F15-43C9-4B28-4C52-77F2D7968262}"/>
              </a:ext>
            </a:extLst>
          </p:cNvPr>
          <p:cNvSpPr>
            <a:spLocks noGrp="1"/>
          </p:cNvSpPr>
          <p:nvPr>
            <p:ph sz="half" idx="1"/>
          </p:nvPr>
        </p:nvSpPr>
        <p:spPr>
          <a:xfrm>
            <a:off x="0" y="1339850"/>
            <a:ext cx="3654754" cy="4908550"/>
          </a:xfrm>
        </p:spPr>
        <p:txBody>
          <a:bodyPr/>
          <a:lstStyle/>
          <a:p>
            <a:r>
              <a:rPr lang="el-GR" sz="2000" dirty="0"/>
              <a:t>Η μέθοδος </a:t>
            </a:r>
            <a:r>
              <a:rPr lang="en-US" sz="2000" dirty="0"/>
              <a:t>PLAY </a:t>
            </a:r>
            <a:r>
              <a:rPr lang="el-GR" sz="2000" dirty="0"/>
              <a:t>δίνει εντολή σε έναν εξυπηρετητή να αρχίσει να στέλνει δεδομένα μέσω του μηχανισμού που καθορίστηκε από την αίτηση SETUP που προηγείται πάντα από μία αίτηση PLAY. </a:t>
            </a:r>
          </a:p>
        </p:txBody>
      </p:sp>
      <p:sp>
        <p:nvSpPr>
          <p:cNvPr id="6" name="Θέση περιεχομένου 5">
            <a:extLst>
              <a:ext uri="{FF2B5EF4-FFF2-40B4-BE49-F238E27FC236}">
                <a16:creationId xmlns:a16="http://schemas.microsoft.com/office/drawing/2014/main" id="{CA740BFE-FAB0-C86E-A2ED-035588D35C54}"/>
              </a:ext>
            </a:extLst>
          </p:cNvPr>
          <p:cNvSpPr>
            <a:spLocks noGrp="1"/>
          </p:cNvSpPr>
          <p:nvPr>
            <p:ph sz="half" idx="2"/>
          </p:nvPr>
        </p:nvSpPr>
        <p:spPr>
          <a:xfrm>
            <a:off x="3654754" y="1339850"/>
            <a:ext cx="5489246" cy="2255120"/>
          </a:xfrm>
          <a:solidFill>
            <a:schemeClr val="bg1">
              <a:lumMod val="95000"/>
            </a:schemeClr>
          </a:solidFill>
        </p:spPr>
        <p:txBody>
          <a:bodyPr/>
          <a:lstStyle/>
          <a:p>
            <a:pPr marL="0" indent="0">
              <a:lnSpc>
                <a:spcPct val="115000"/>
              </a:lnSpc>
              <a:spcAft>
                <a:spcPts val="1000"/>
              </a:spcAft>
              <a:buNone/>
            </a:pPr>
            <a:r>
              <a:rPr lang="en-US"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C-&gt;S:</a:t>
            </a:r>
            <a:r>
              <a:rPr lang="el-GR"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l-GR"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Αίτηση)</a:t>
            </a:r>
          </a:p>
          <a:p>
            <a:pPr marL="0" indent="0">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PLAY rtsp://example.com/foo/bar/baz.rm RTSP/1.0</a:t>
            </a:r>
          </a:p>
          <a:p>
            <a:pPr marL="0" indent="0">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4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303</a:t>
            </a:r>
          </a:p>
          <a:p>
            <a:pPr marL="0" indent="0">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Session: 47112344</a:t>
            </a:r>
          </a:p>
          <a:p>
            <a:pPr marL="0" indent="0">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Range: </a:t>
            </a:r>
            <a:r>
              <a:rPr lang="en-US" sz="14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smpte</a:t>
            </a: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=0:10:20-;time=19970123T153600Z </a:t>
            </a:r>
          </a:p>
          <a:p>
            <a:pPr marL="0" indent="0">
              <a:buNone/>
            </a:pPr>
            <a:endParaRPr lang="el-GR" sz="1600" dirty="0"/>
          </a:p>
        </p:txBody>
      </p:sp>
      <p:sp>
        <p:nvSpPr>
          <p:cNvPr id="4" name="Footer Placeholder 3">
            <a:extLst>
              <a:ext uri="{FF2B5EF4-FFF2-40B4-BE49-F238E27FC236}">
                <a16:creationId xmlns:a16="http://schemas.microsoft.com/office/drawing/2014/main" id="{05F2F5C5-9ABD-60A8-892C-3FB1854D2A80}"/>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ED492DD-3130-2E57-5000-68468DDEFC9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7" name="Θέση περιεχομένου 5">
            <a:extLst>
              <a:ext uri="{FF2B5EF4-FFF2-40B4-BE49-F238E27FC236}">
                <a16:creationId xmlns:a16="http://schemas.microsoft.com/office/drawing/2014/main" id="{55950438-0448-A98D-4A3F-00130E5F5766}"/>
              </a:ext>
            </a:extLst>
          </p:cNvPr>
          <p:cNvSpPr txBox="1">
            <a:spLocks/>
          </p:cNvSpPr>
          <p:nvPr/>
        </p:nvSpPr>
        <p:spPr bwMode="auto">
          <a:xfrm>
            <a:off x="3782860" y="3945699"/>
            <a:ext cx="5185774" cy="2394246"/>
          </a:xfrm>
          <a:prstGeom prst="rect">
            <a:avLst/>
          </a:prstGeom>
          <a:solidFill>
            <a:schemeClr val="accent5">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400"/>
              </a:spcBef>
              <a:spcAft>
                <a:spcPct val="0"/>
              </a:spcAft>
              <a:buClr>
                <a:schemeClr val="accent2"/>
              </a:buClr>
              <a:buSzPct val="120000"/>
              <a:buFont typeface="Wingdings" panose="05000000000000000000" pitchFamily="2" charset="2"/>
              <a:buChar char="§"/>
              <a:defRPr sz="2800">
                <a:solidFill>
                  <a:schemeClr val="tx1"/>
                </a:solidFill>
                <a:latin typeface="Gill Sans Nova" panose="020B0602020104020203" pitchFamily="34" charset="0"/>
                <a:ea typeface="+mn-ea"/>
                <a:cs typeface="+mn-cs"/>
              </a:defRPr>
            </a:lvl1pPr>
            <a:lvl2pPr marL="742950" indent="-285750" algn="l" rtl="0" eaLnBrk="0" fontAlgn="base" hangingPunct="0">
              <a:spcBef>
                <a:spcPts val="400"/>
              </a:spcBef>
              <a:spcAft>
                <a:spcPct val="0"/>
              </a:spcAft>
              <a:buClr>
                <a:srgbClr val="333399"/>
              </a:buClr>
              <a:buSzPct val="120000"/>
              <a:buFont typeface="Arial" panose="020B0604020202020204" pitchFamily="34" charset="0"/>
              <a:buChar char="•"/>
              <a:defRPr sz="2400">
                <a:solidFill>
                  <a:schemeClr val="tx1"/>
                </a:solidFill>
                <a:latin typeface="Gill Sans Nova" panose="020B0602020104020203" pitchFamily="34" charset="0"/>
              </a:defRPr>
            </a:lvl2pPr>
            <a:lvl3pPr marL="1143000" indent="-228600" algn="l" rtl="0" eaLnBrk="0" fontAlgn="base" hangingPunct="0">
              <a:spcBef>
                <a:spcPts val="400"/>
              </a:spcBef>
              <a:spcAft>
                <a:spcPct val="0"/>
              </a:spcAft>
              <a:buChar char="•"/>
              <a:defRPr sz="2000">
                <a:solidFill>
                  <a:schemeClr val="tx1"/>
                </a:solidFill>
                <a:latin typeface="Gill Sans Nova" panose="020B0602020104020203" pitchFamily="34" charset="0"/>
              </a:defRPr>
            </a:lvl3pPr>
            <a:lvl4pPr marL="1600200" indent="-228600" algn="l" rtl="0" eaLnBrk="0" fontAlgn="base" hangingPunct="0">
              <a:spcBef>
                <a:spcPts val="400"/>
              </a:spcBef>
              <a:spcAft>
                <a:spcPct val="0"/>
              </a:spcAft>
              <a:buChar char="–"/>
              <a:defRPr sz="1800">
                <a:solidFill>
                  <a:schemeClr val="tx1"/>
                </a:solidFill>
                <a:latin typeface="Gill Sans Nova" panose="020B0602020104020203" pitchFamily="34" charset="0"/>
              </a:defRPr>
            </a:lvl4pPr>
            <a:lvl5pPr marL="2057400" indent="-228600" algn="l" rtl="0" eaLnBrk="0" fontAlgn="base" hangingPunct="0">
              <a:spcBef>
                <a:spcPts val="400"/>
              </a:spcBef>
              <a:spcAft>
                <a:spcPct val="0"/>
              </a:spcAft>
              <a:buChar char="»"/>
              <a:defRPr sz="1800">
                <a:solidFill>
                  <a:schemeClr val="tx1"/>
                </a:solidFill>
                <a:latin typeface="Gill Sans Nova" panose="020B0602020104020203" pitchFamily="34" charset="0"/>
              </a:defRPr>
            </a:lvl5pPr>
            <a:lvl6pPr marL="2514600" indent="-228600" algn="l" rtl="0" eaLnBrk="0" fontAlgn="base" hangingPunct="0">
              <a:spcBef>
                <a:spcPct val="20000"/>
              </a:spcBef>
              <a:spcAft>
                <a:spcPct val="0"/>
              </a:spcAft>
              <a:buChar char="»"/>
              <a:defRPr sz="18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18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18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1800">
                <a:solidFill>
                  <a:schemeClr val="tx1"/>
                </a:solidFill>
                <a:latin typeface="Times New Roman" pitchFamily="18" charset="0"/>
              </a:defRPr>
            </a:lvl9pPr>
          </a:lstStyle>
          <a:p>
            <a:pPr marL="0" indent="0">
              <a:lnSpc>
                <a:spcPct val="115000"/>
              </a:lnSpc>
              <a:spcAft>
                <a:spcPts val="1000"/>
              </a:spcAft>
              <a:buFont typeface="Wingdings" panose="05000000000000000000" pitchFamily="2" charset="2"/>
              <a:buNone/>
            </a:pPr>
            <a:r>
              <a:rPr lang="en-US" sz="1400" b="1"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S-&gt;C: </a:t>
            </a:r>
            <a:r>
              <a:rPr lang="el-GR" sz="1400" b="1"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(Απόκριση)</a:t>
            </a:r>
          </a:p>
          <a:p>
            <a:pPr marL="0" indent="0" algn="just">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RTSP/1.0 200 OK</a:t>
            </a:r>
            <a:endParaRPr lang="el-GR"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indent="0" algn="just">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4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303</a:t>
            </a:r>
            <a:endParaRPr lang="el-GR"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indent="0">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Date: 23 Jan 1997 15:35:06 GMT</a:t>
            </a:r>
            <a:endParaRPr lang="el-GR"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indent="0">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Range: </a:t>
            </a:r>
            <a:r>
              <a:rPr lang="en-US" sz="14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smpte</a:t>
            </a: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=0:10:22-;time=19970123T153600Z</a:t>
            </a:r>
            <a:endParaRPr lang="el-GR"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p:txBody>
      </p:sp>
      <p:sp>
        <p:nvSpPr>
          <p:cNvPr id="9" name="TextBox 8">
            <a:extLst>
              <a:ext uri="{FF2B5EF4-FFF2-40B4-BE49-F238E27FC236}">
                <a16:creationId xmlns:a16="http://schemas.microsoft.com/office/drawing/2014/main" id="{D90681DD-5447-20C8-573E-99CB97CF15E5}"/>
              </a:ext>
            </a:extLst>
          </p:cNvPr>
          <p:cNvSpPr txBox="1"/>
          <p:nvPr/>
        </p:nvSpPr>
        <p:spPr>
          <a:xfrm>
            <a:off x="301685" y="4080993"/>
            <a:ext cx="3353069" cy="1061829"/>
          </a:xfrm>
          <a:prstGeom prst="rect">
            <a:avLst/>
          </a:prstGeom>
          <a:noFill/>
        </p:spPr>
        <p:txBody>
          <a:bodyPr wrap="square">
            <a:spAutoFit/>
          </a:bodyPr>
          <a:lstStyle/>
          <a:p>
            <a:r>
              <a:rPr lang="en-US" sz="1050" dirty="0">
                <a:latin typeface="Gill Sans Nova" panose="020B0602020104020203" pitchFamily="34" charset="0"/>
              </a:rPr>
              <a:t> A SMPTE relative timestamp expresses time relative to the start of the clip. Relative timestamps are expressed as SMPTE time codes for frame-level access accuracy. The time code has the format </a:t>
            </a:r>
            <a:r>
              <a:rPr lang="en-US" sz="1050" dirty="0" err="1">
                <a:latin typeface="Gill Sans Nova" panose="020B0602020104020203" pitchFamily="34" charset="0"/>
              </a:rPr>
              <a:t>hours:minutes:seconds:frames.subframes</a:t>
            </a:r>
            <a:r>
              <a:rPr lang="en-US" sz="1050" dirty="0">
                <a:latin typeface="Gill Sans Nova" panose="020B0602020104020203" pitchFamily="34" charset="0"/>
              </a:rPr>
              <a:t>, </a:t>
            </a:r>
          </a:p>
          <a:p>
            <a:r>
              <a:rPr lang="en-US" sz="1050" dirty="0">
                <a:latin typeface="Gill Sans Nova" panose="020B0602020104020203" pitchFamily="34" charset="0"/>
              </a:rPr>
              <a:t>with the origin at the start of the clip. </a:t>
            </a:r>
            <a:endParaRPr lang="el-GR" sz="1050" dirty="0">
              <a:latin typeface="Gill Sans Nova" panose="020B0602020104020203" pitchFamily="34" charset="0"/>
            </a:endParaRPr>
          </a:p>
        </p:txBody>
      </p:sp>
    </p:spTree>
    <p:extLst>
      <p:ext uri="{BB962C8B-B14F-4D97-AF65-F5344CB8AC3E}">
        <p14:creationId xmlns:p14="http://schemas.microsoft.com/office/powerpoint/2010/main" val="27840664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9B6D47-405E-FF39-DB39-FCED09834F0C}"/>
              </a:ext>
            </a:extLst>
          </p:cNvPr>
          <p:cNvSpPr>
            <a:spLocks noGrp="1"/>
          </p:cNvSpPr>
          <p:nvPr>
            <p:ph type="title"/>
          </p:nvPr>
        </p:nvSpPr>
        <p:spPr/>
        <p:txBody>
          <a:bodyPr/>
          <a:lstStyle/>
          <a:p>
            <a:r>
              <a:rPr lang="el-GR" dirty="0"/>
              <a:t>Μέθοδος </a:t>
            </a:r>
            <a:r>
              <a:rPr lang="en-US" dirty="0"/>
              <a:t>Record</a:t>
            </a:r>
            <a:endParaRPr lang="el-GR" dirty="0"/>
          </a:p>
        </p:txBody>
      </p:sp>
      <p:sp>
        <p:nvSpPr>
          <p:cNvPr id="3" name="Θέση περιεχομένου 2">
            <a:extLst>
              <a:ext uri="{FF2B5EF4-FFF2-40B4-BE49-F238E27FC236}">
                <a16:creationId xmlns:a16="http://schemas.microsoft.com/office/drawing/2014/main" id="{24988F15-43C9-4B28-4C52-77F2D7968262}"/>
              </a:ext>
            </a:extLst>
          </p:cNvPr>
          <p:cNvSpPr>
            <a:spLocks noGrp="1"/>
          </p:cNvSpPr>
          <p:nvPr>
            <p:ph sz="half" idx="1"/>
          </p:nvPr>
        </p:nvSpPr>
        <p:spPr>
          <a:xfrm>
            <a:off x="0" y="1339850"/>
            <a:ext cx="3654754" cy="4908550"/>
          </a:xfrm>
        </p:spPr>
        <p:txBody>
          <a:bodyPr/>
          <a:lstStyle/>
          <a:p>
            <a:r>
              <a:rPr lang="en-US" sz="2000" dirty="0"/>
              <a:t>M</a:t>
            </a:r>
            <a:r>
              <a:rPr lang="el-GR" sz="2000" dirty="0"/>
              <a:t>ε την μέθοδο </a:t>
            </a:r>
            <a:r>
              <a:rPr lang="en-US" sz="2000" dirty="0"/>
              <a:t>RECORD </a:t>
            </a:r>
            <a:r>
              <a:rPr lang="el-GR" sz="2000" dirty="0"/>
              <a:t> έχουμε έναρξη της εγγραφής ενός συνόλου ροών σύμφωνα με την περιγραφή παρουσίασης που έχει προηγηθεί.</a:t>
            </a:r>
            <a:endParaRPr lang="en-US" sz="2000" dirty="0"/>
          </a:p>
          <a:p>
            <a:r>
              <a:rPr lang="el-GR" sz="2000" dirty="0"/>
              <a:t>Ο εξυπηρετητής επιλέγει να αποθηκεύσει τα εγγεγραμμένα δεδομένα κάτω από το ίδιο </a:t>
            </a:r>
            <a:r>
              <a:rPr lang="el-GR" sz="2000" dirty="0" err="1"/>
              <a:t>Request</a:t>
            </a:r>
            <a:r>
              <a:rPr lang="el-GR" sz="2000" dirty="0"/>
              <a:t>-URI ή κάποιο διαφορετικό. </a:t>
            </a:r>
            <a:endParaRPr lang="en-US" sz="2000" dirty="0"/>
          </a:p>
          <a:p>
            <a:r>
              <a:rPr lang="el-GR" sz="2000" dirty="0"/>
              <a:t>Πριν από μία αίτηση RECORD πρέπει να έχει προηγηθεί μία SETUP.</a:t>
            </a:r>
          </a:p>
        </p:txBody>
      </p:sp>
      <p:sp>
        <p:nvSpPr>
          <p:cNvPr id="6" name="Θέση περιεχομένου 5">
            <a:extLst>
              <a:ext uri="{FF2B5EF4-FFF2-40B4-BE49-F238E27FC236}">
                <a16:creationId xmlns:a16="http://schemas.microsoft.com/office/drawing/2014/main" id="{CA740BFE-FAB0-C86E-A2ED-035588D35C54}"/>
              </a:ext>
            </a:extLst>
          </p:cNvPr>
          <p:cNvSpPr>
            <a:spLocks noGrp="1"/>
          </p:cNvSpPr>
          <p:nvPr>
            <p:ph sz="half" idx="2"/>
          </p:nvPr>
        </p:nvSpPr>
        <p:spPr>
          <a:xfrm>
            <a:off x="3654754" y="1339850"/>
            <a:ext cx="5489246" cy="2255120"/>
          </a:xfrm>
          <a:solidFill>
            <a:schemeClr val="bg1">
              <a:lumMod val="95000"/>
            </a:schemeClr>
          </a:solidFill>
        </p:spPr>
        <p:txBody>
          <a:bodyPr/>
          <a:lstStyle/>
          <a:p>
            <a:pPr marL="0" indent="0">
              <a:lnSpc>
                <a:spcPct val="115000"/>
              </a:lnSpc>
              <a:spcAft>
                <a:spcPts val="1000"/>
              </a:spcAft>
              <a:buNone/>
            </a:pPr>
            <a:r>
              <a:rPr lang="en-US"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C-&gt;S:</a:t>
            </a:r>
            <a:r>
              <a:rPr lang="el-GR"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l-GR"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Αίτηση)</a:t>
            </a:r>
          </a:p>
          <a:p>
            <a:pPr marL="0" indent="0">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RECORD rtsp://example.com/foo/bar/baz.rm RTSP/1.0</a:t>
            </a:r>
          </a:p>
          <a:p>
            <a:pPr marL="0" indent="0">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4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304</a:t>
            </a:r>
          </a:p>
          <a:p>
            <a:pPr marL="0" indent="0">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Session: 47112344</a:t>
            </a:r>
          </a:p>
          <a:p>
            <a:pPr marL="0" indent="0">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Conference: 128.16.64.19/32492374</a:t>
            </a:r>
          </a:p>
          <a:p>
            <a:pPr marL="0" indent="0">
              <a:buNone/>
            </a:pPr>
            <a:endParaRPr lang="el-GR" sz="1600" dirty="0"/>
          </a:p>
        </p:txBody>
      </p:sp>
      <p:sp>
        <p:nvSpPr>
          <p:cNvPr id="4" name="Footer Placeholder 3">
            <a:extLst>
              <a:ext uri="{FF2B5EF4-FFF2-40B4-BE49-F238E27FC236}">
                <a16:creationId xmlns:a16="http://schemas.microsoft.com/office/drawing/2014/main" id="{05F2F5C5-9ABD-60A8-892C-3FB1854D2A80}"/>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ED492DD-3130-2E57-5000-68468DDEFC9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5188824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9B6D47-405E-FF39-DB39-FCED09834F0C}"/>
              </a:ext>
            </a:extLst>
          </p:cNvPr>
          <p:cNvSpPr>
            <a:spLocks noGrp="1"/>
          </p:cNvSpPr>
          <p:nvPr>
            <p:ph type="title"/>
          </p:nvPr>
        </p:nvSpPr>
        <p:spPr/>
        <p:txBody>
          <a:bodyPr/>
          <a:lstStyle/>
          <a:p>
            <a:r>
              <a:rPr lang="el-GR" dirty="0"/>
              <a:t>Μέθοδος </a:t>
            </a:r>
            <a:r>
              <a:rPr lang="en-US" dirty="0"/>
              <a:t>PAUSE</a:t>
            </a:r>
            <a:endParaRPr lang="el-GR" dirty="0"/>
          </a:p>
        </p:txBody>
      </p:sp>
      <p:sp>
        <p:nvSpPr>
          <p:cNvPr id="3" name="Θέση περιεχομένου 2">
            <a:extLst>
              <a:ext uri="{FF2B5EF4-FFF2-40B4-BE49-F238E27FC236}">
                <a16:creationId xmlns:a16="http://schemas.microsoft.com/office/drawing/2014/main" id="{24988F15-43C9-4B28-4C52-77F2D7968262}"/>
              </a:ext>
            </a:extLst>
          </p:cNvPr>
          <p:cNvSpPr>
            <a:spLocks noGrp="1"/>
          </p:cNvSpPr>
          <p:nvPr>
            <p:ph sz="half" idx="1"/>
          </p:nvPr>
        </p:nvSpPr>
        <p:spPr>
          <a:xfrm>
            <a:off x="0" y="1339850"/>
            <a:ext cx="3654754" cy="4908550"/>
          </a:xfrm>
        </p:spPr>
        <p:txBody>
          <a:bodyPr/>
          <a:lstStyle/>
          <a:p>
            <a:r>
              <a:rPr lang="el-GR" sz="2000" dirty="0"/>
              <a:t>Η μέθοδος PAUSE σταματάει προσωρινά μία ροή χωρίς να αποδεσμεύει τους πόρους του εξυπηρετητή. </a:t>
            </a:r>
            <a:endParaRPr lang="en-US" sz="2000" dirty="0"/>
          </a:p>
          <a:p>
            <a:r>
              <a:rPr lang="el-GR" sz="2000" dirty="0"/>
              <a:t>Σύμφωνα με το πρότυπο, αίτηση PAUSE μπορεί να στείλει ένας πελάτης σε έναν εξυπηρετητή ο οποίος μεταδίδει δεδομένα.</a:t>
            </a:r>
          </a:p>
        </p:txBody>
      </p:sp>
      <p:sp>
        <p:nvSpPr>
          <p:cNvPr id="6" name="Θέση περιεχομένου 5">
            <a:extLst>
              <a:ext uri="{FF2B5EF4-FFF2-40B4-BE49-F238E27FC236}">
                <a16:creationId xmlns:a16="http://schemas.microsoft.com/office/drawing/2014/main" id="{CA740BFE-FAB0-C86E-A2ED-035588D35C54}"/>
              </a:ext>
            </a:extLst>
          </p:cNvPr>
          <p:cNvSpPr>
            <a:spLocks noGrp="1"/>
          </p:cNvSpPr>
          <p:nvPr>
            <p:ph sz="half" idx="2"/>
          </p:nvPr>
        </p:nvSpPr>
        <p:spPr>
          <a:xfrm>
            <a:off x="3654754" y="1339850"/>
            <a:ext cx="5489246" cy="2255120"/>
          </a:xfrm>
          <a:solidFill>
            <a:schemeClr val="bg1">
              <a:lumMod val="95000"/>
            </a:schemeClr>
          </a:solidFill>
        </p:spPr>
        <p:txBody>
          <a:bodyPr/>
          <a:lstStyle/>
          <a:p>
            <a:pPr marL="0" indent="0">
              <a:lnSpc>
                <a:spcPct val="115000"/>
              </a:lnSpc>
              <a:spcAft>
                <a:spcPts val="1000"/>
              </a:spcAft>
              <a:buNone/>
            </a:pPr>
            <a:r>
              <a:rPr lang="en-US"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C-&gt;S:</a:t>
            </a:r>
            <a:r>
              <a:rPr lang="el-GR"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l-GR"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Αίτηση)</a:t>
            </a:r>
          </a:p>
          <a:p>
            <a:pPr marL="0" indent="0">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PAUSE rtsp://example.com/foo/bar/baz.rm RTSP/1.0</a:t>
            </a:r>
          </a:p>
          <a:p>
            <a:pPr marL="0" indent="0">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4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305</a:t>
            </a:r>
          </a:p>
          <a:p>
            <a:pPr marL="0" indent="0">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Session: 47112344</a:t>
            </a:r>
          </a:p>
          <a:p>
            <a:pPr marL="0" indent="0">
              <a:buNone/>
            </a:pPr>
            <a:endParaRPr lang="el-GR" sz="1600" dirty="0"/>
          </a:p>
        </p:txBody>
      </p:sp>
      <p:sp>
        <p:nvSpPr>
          <p:cNvPr id="4" name="Footer Placeholder 3">
            <a:extLst>
              <a:ext uri="{FF2B5EF4-FFF2-40B4-BE49-F238E27FC236}">
                <a16:creationId xmlns:a16="http://schemas.microsoft.com/office/drawing/2014/main" id="{05F2F5C5-9ABD-60A8-892C-3FB1854D2A80}"/>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ED492DD-3130-2E57-5000-68468DDEFC9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7" name="Θέση περιεχομένου 5">
            <a:extLst>
              <a:ext uri="{FF2B5EF4-FFF2-40B4-BE49-F238E27FC236}">
                <a16:creationId xmlns:a16="http://schemas.microsoft.com/office/drawing/2014/main" id="{55950438-0448-A98D-4A3F-00130E5F5766}"/>
              </a:ext>
            </a:extLst>
          </p:cNvPr>
          <p:cNvSpPr txBox="1">
            <a:spLocks/>
          </p:cNvSpPr>
          <p:nvPr/>
        </p:nvSpPr>
        <p:spPr bwMode="auto">
          <a:xfrm>
            <a:off x="3782860" y="3945699"/>
            <a:ext cx="5185774" cy="2394246"/>
          </a:xfrm>
          <a:prstGeom prst="rect">
            <a:avLst/>
          </a:prstGeom>
          <a:solidFill>
            <a:schemeClr val="accent5">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400"/>
              </a:spcBef>
              <a:spcAft>
                <a:spcPct val="0"/>
              </a:spcAft>
              <a:buClr>
                <a:schemeClr val="accent2"/>
              </a:buClr>
              <a:buSzPct val="120000"/>
              <a:buFont typeface="Wingdings" panose="05000000000000000000" pitchFamily="2" charset="2"/>
              <a:buChar char="§"/>
              <a:defRPr sz="2800">
                <a:solidFill>
                  <a:schemeClr val="tx1"/>
                </a:solidFill>
                <a:latin typeface="Gill Sans Nova" panose="020B0602020104020203" pitchFamily="34" charset="0"/>
                <a:ea typeface="+mn-ea"/>
                <a:cs typeface="+mn-cs"/>
              </a:defRPr>
            </a:lvl1pPr>
            <a:lvl2pPr marL="742950" indent="-285750" algn="l" rtl="0" eaLnBrk="0" fontAlgn="base" hangingPunct="0">
              <a:spcBef>
                <a:spcPts val="400"/>
              </a:spcBef>
              <a:spcAft>
                <a:spcPct val="0"/>
              </a:spcAft>
              <a:buClr>
                <a:srgbClr val="333399"/>
              </a:buClr>
              <a:buSzPct val="120000"/>
              <a:buFont typeface="Arial" panose="020B0604020202020204" pitchFamily="34" charset="0"/>
              <a:buChar char="•"/>
              <a:defRPr sz="2400">
                <a:solidFill>
                  <a:schemeClr val="tx1"/>
                </a:solidFill>
                <a:latin typeface="Gill Sans Nova" panose="020B0602020104020203" pitchFamily="34" charset="0"/>
              </a:defRPr>
            </a:lvl2pPr>
            <a:lvl3pPr marL="1143000" indent="-228600" algn="l" rtl="0" eaLnBrk="0" fontAlgn="base" hangingPunct="0">
              <a:spcBef>
                <a:spcPts val="400"/>
              </a:spcBef>
              <a:spcAft>
                <a:spcPct val="0"/>
              </a:spcAft>
              <a:buChar char="•"/>
              <a:defRPr sz="2000">
                <a:solidFill>
                  <a:schemeClr val="tx1"/>
                </a:solidFill>
                <a:latin typeface="Gill Sans Nova" panose="020B0602020104020203" pitchFamily="34" charset="0"/>
              </a:defRPr>
            </a:lvl3pPr>
            <a:lvl4pPr marL="1600200" indent="-228600" algn="l" rtl="0" eaLnBrk="0" fontAlgn="base" hangingPunct="0">
              <a:spcBef>
                <a:spcPts val="400"/>
              </a:spcBef>
              <a:spcAft>
                <a:spcPct val="0"/>
              </a:spcAft>
              <a:buChar char="–"/>
              <a:defRPr sz="1800">
                <a:solidFill>
                  <a:schemeClr val="tx1"/>
                </a:solidFill>
                <a:latin typeface="Gill Sans Nova" panose="020B0602020104020203" pitchFamily="34" charset="0"/>
              </a:defRPr>
            </a:lvl4pPr>
            <a:lvl5pPr marL="2057400" indent="-228600" algn="l" rtl="0" eaLnBrk="0" fontAlgn="base" hangingPunct="0">
              <a:spcBef>
                <a:spcPts val="400"/>
              </a:spcBef>
              <a:spcAft>
                <a:spcPct val="0"/>
              </a:spcAft>
              <a:buChar char="»"/>
              <a:defRPr sz="1800">
                <a:solidFill>
                  <a:schemeClr val="tx1"/>
                </a:solidFill>
                <a:latin typeface="Gill Sans Nova" panose="020B0602020104020203" pitchFamily="34" charset="0"/>
              </a:defRPr>
            </a:lvl5pPr>
            <a:lvl6pPr marL="2514600" indent="-228600" algn="l" rtl="0" eaLnBrk="0" fontAlgn="base" hangingPunct="0">
              <a:spcBef>
                <a:spcPct val="20000"/>
              </a:spcBef>
              <a:spcAft>
                <a:spcPct val="0"/>
              </a:spcAft>
              <a:buChar char="»"/>
              <a:defRPr sz="18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18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18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1800">
                <a:solidFill>
                  <a:schemeClr val="tx1"/>
                </a:solidFill>
                <a:latin typeface="Times New Roman" pitchFamily="18" charset="0"/>
              </a:defRPr>
            </a:lvl9pPr>
          </a:lstStyle>
          <a:p>
            <a:pPr marL="0" indent="0">
              <a:lnSpc>
                <a:spcPct val="115000"/>
              </a:lnSpc>
              <a:spcAft>
                <a:spcPts val="1000"/>
              </a:spcAft>
              <a:buFont typeface="Wingdings" panose="05000000000000000000" pitchFamily="2" charset="2"/>
              <a:buNone/>
            </a:pPr>
            <a:r>
              <a:rPr lang="en-US" sz="1400" b="1"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S-&gt;C: </a:t>
            </a:r>
            <a:r>
              <a:rPr lang="el-GR" sz="1400" b="1"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(Απόκριση)</a:t>
            </a:r>
          </a:p>
          <a:p>
            <a:pPr marL="0" indent="0" algn="just">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RTSP/1.0 200 OK</a:t>
            </a:r>
          </a:p>
          <a:p>
            <a:pPr marL="0" indent="0" algn="just">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4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305</a:t>
            </a:r>
          </a:p>
          <a:p>
            <a:pPr marL="0" indent="0" algn="just">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Date: 23 Jan 1997 15:35:06 GMT</a:t>
            </a:r>
            <a:endParaRPr lang="el-GR"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137146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9B6D47-405E-FF39-DB39-FCED09834F0C}"/>
              </a:ext>
            </a:extLst>
          </p:cNvPr>
          <p:cNvSpPr>
            <a:spLocks noGrp="1"/>
          </p:cNvSpPr>
          <p:nvPr>
            <p:ph type="title"/>
          </p:nvPr>
        </p:nvSpPr>
        <p:spPr/>
        <p:txBody>
          <a:bodyPr/>
          <a:lstStyle/>
          <a:p>
            <a:r>
              <a:rPr lang="el-GR" dirty="0"/>
              <a:t>Μέθοδος </a:t>
            </a:r>
            <a:r>
              <a:rPr lang="en-US" dirty="0"/>
              <a:t>TEARDOWN</a:t>
            </a:r>
            <a:endParaRPr lang="el-GR" dirty="0"/>
          </a:p>
        </p:txBody>
      </p:sp>
      <p:sp>
        <p:nvSpPr>
          <p:cNvPr id="3" name="Θέση περιεχομένου 2">
            <a:extLst>
              <a:ext uri="{FF2B5EF4-FFF2-40B4-BE49-F238E27FC236}">
                <a16:creationId xmlns:a16="http://schemas.microsoft.com/office/drawing/2014/main" id="{24988F15-43C9-4B28-4C52-77F2D7968262}"/>
              </a:ext>
            </a:extLst>
          </p:cNvPr>
          <p:cNvSpPr>
            <a:spLocks noGrp="1"/>
          </p:cNvSpPr>
          <p:nvPr>
            <p:ph sz="half" idx="1"/>
          </p:nvPr>
        </p:nvSpPr>
        <p:spPr>
          <a:xfrm>
            <a:off x="0" y="1339850"/>
            <a:ext cx="3654754" cy="4908550"/>
          </a:xfrm>
        </p:spPr>
        <p:txBody>
          <a:bodyPr/>
          <a:lstStyle/>
          <a:p>
            <a:r>
              <a:rPr lang="el-GR" sz="2000" dirty="0"/>
              <a:t>Η μέθοδος TEARDOWN ελευθερώνει τους πόρους που σχετίζονται με μία ροή δεδομένων και η RTSP συνεδρία δεν υπάρχει πλέον στον εξυπηρετητή. </a:t>
            </a:r>
          </a:p>
        </p:txBody>
      </p:sp>
      <p:sp>
        <p:nvSpPr>
          <p:cNvPr id="6" name="Θέση περιεχομένου 5">
            <a:extLst>
              <a:ext uri="{FF2B5EF4-FFF2-40B4-BE49-F238E27FC236}">
                <a16:creationId xmlns:a16="http://schemas.microsoft.com/office/drawing/2014/main" id="{CA740BFE-FAB0-C86E-A2ED-035588D35C54}"/>
              </a:ext>
            </a:extLst>
          </p:cNvPr>
          <p:cNvSpPr>
            <a:spLocks noGrp="1"/>
          </p:cNvSpPr>
          <p:nvPr>
            <p:ph sz="half" idx="2"/>
          </p:nvPr>
        </p:nvSpPr>
        <p:spPr>
          <a:xfrm>
            <a:off x="3494762" y="1339850"/>
            <a:ext cx="5649238" cy="2255120"/>
          </a:xfrm>
          <a:solidFill>
            <a:schemeClr val="bg1">
              <a:lumMod val="95000"/>
            </a:schemeClr>
          </a:solidFill>
        </p:spPr>
        <p:txBody>
          <a:bodyPr/>
          <a:lstStyle/>
          <a:p>
            <a:pPr marL="0" indent="0">
              <a:lnSpc>
                <a:spcPct val="115000"/>
              </a:lnSpc>
              <a:spcAft>
                <a:spcPts val="1000"/>
              </a:spcAft>
              <a:buNone/>
            </a:pPr>
            <a:r>
              <a:rPr lang="en-US"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C-&gt;S:</a:t>
            </a:r>
            <a:r>
              <a:rPr lang="el-GR"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a:t>
            </a:r>
            <a:r>
              <a:rPr lang="el-GR" sz="1600" b="1"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Αίτηση)</a:t>
            </a:r>
          </a:p>
          <a:p>
            <a:pPr marL="0" indent="0" algn="just">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TEARDOWN rtsp://example.com/foo/bar/baz.rm RTSP/1.0</a:t>
            </a:r>
            <a:endParaRPr lang="el-GR"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indent="0" algn="just">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4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306</a:t>
            </a:r>
            <a:endParaRPr lang="el-GR"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indent="0" algn="just">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Session: 47112344</a:t>
            </a:r>
            <a:endParaRPr lang="el-GR"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a:p>
            <a:pPr marL="0" indent="0">
              <a:buNone/>
            </a:pPr>
            <a:endParaRPr lang="el-GR" sz="1600" dirty="0"/>
          </a:p>
        </p:txBody>
      </p:sp>
      <p:sp>
        <p:nvSpPr>
          <p:cNvPr id="4" name="Footer Placeholder 3">
            <a:extLst>
              <a:ext uri="{FF2B5EF4-FFF2-40B4-BE49-F238E27FC236}">
                <a16:creationId xmlns:a16="http://schemas.microsoft.com/office/drawing/2014/main" id="{05F2F5C5-9ABD-60A8-892C-3FB1854D2A80}"/>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ED492DD-3130-2E57-5000-68468DDEFC9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7" name="Θέση περιεχομένου 5">
            <a:extLst>
              <a:ext uri="{FF2B5EF4-FFF2-40B4-BE49-F238E27FC236}">
                <a16:creationId xmlns:a16="http://schemas.microsoft.com/office/drawing/2014/main" id="{55950438-0448-A98D-4A3F-00130E5F5766}"/>
              </a:ext>
            </a:extLst>
          </p:cNvPr>
          <p:cNvSpPr txBox="1">
            <a:spLocks/>
          </p:cNvSpPr>
          <p:nvPr/>
        </p:nvSpPr>
        <p:spPr bwMode="auto">
          <a:xfrm>
            <a:off x="3782860" y="3945699"/>
            <a:ext cx="5185774" cy="2394246"/>
          </a:xfrm>
          <a:prstGeom prst="rect">
            <a:avLst/>
          </a:prstGeom>
          <a:solidFill>
            <a:schemeClr val="accent5">
              <a:lumMod val="20000"/>
              <a:lumOff val="80000"/>
            </a:schemeClr>
          </a:solid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ts val="400"/>
              </a:spcBef>
              <a:spcAft>
                <a:spcPct val="0"/>
              </a:spcAft>
              <a:buClr>
                <a:schemeClr val="accent2"/>
              </a:buClr>
              <a:buSzPct val="120000"/>
              <a:buFont typeface="Wingdings" panose="05000000000000000000" pitchFamily="2" charset="2"/>
              <a:buChar char="§"/>
              <a:defRPr sz="2800">
                <a:solidFill>
                  <a:schemeClr val="tx1"/>
                </a:solidFill>
                <a:latin typeface="Gill Sans Nova" panose="020B0602020104020203" pitchFamily="34" charset="0"/>
                <a:ea typeface="+mn-ea"/>
                <a:cs typeface="+mn-cs"/>
              </a:defRPr>
            </a:lvl1pPr>
            <a:lvl2pPr marL="742950" indent="-285750" algn="l" rtl="0" eaLnBrk="0" fontAlgn="base" hangingPunct="0">
              <a:spcBef>
                <a:spcPts val="400"/>
              </a:spcBef>
              <a:spcAft>
                <a:spcPct val="0"/>
              </a:spcAft>
              <a:buClr>
                <a:srgbClr val="333399"/>
              </a:buClr>
              <a:buSzPct val="120000"/>
              <a:buFont typeface="Arial" panose="020B0604020202020204" pitchFamily="34" charset="0"/>
              <a:buChar char="•"/>
              <a:defRPr sz="2400">
                <a:solidFill>
                  <a:schemeClr val="tx1"/>
                </a:solidFill>
                <a:latin typeface="Gill Sans Nova" panose="020B0602020104020203" pitchFamily="34" charset="0"/>
              </a:defRPr>
            </a:lvl2pPr>
            <a:lvl3pPr marL="1143000" indent="-228600" algn="l" rtl="0" eaLnBrk="0" fontAlgn="base" hangingPunct="0">
              <a:spcBef>
                <a:spcPts val="400"/>
              </a:spcBef>
              <a:spcAft>
                <a:spcPct val="0"/>
              </a:spcAft>
              <a:buChar char="•"/>
              <a:defRPr sz="2000">
                <a:solidFill>
                  <a:schemeClr val="tx1"/>
                </a:solidFill>
                <a:latin typeface="Gill Sans Nova" panose="020B0602020104020203" pitchFamily="34" charset="0"/>
              </a:defRPr>
            </a:lvl3pPr>
            <a:lvl4pPr marL="1600200" indent="-228600" algn="l" rtl="0" eaLnBrk="0" fontAlgn="base" hangingPunct="0">
              <a:spcBef>
                <a:spcPts val="400"/>
              </a:spcBef>
              <a:spcAft>
                <a:spcPct val="0"/>
              </a:spcAft>
              <a:buChar char="–"/>
              <a:defRPr sz="1800">
                <a:solidFill>
                  <a:schemeClr val="tx1"/>
                </a:solidFill>
                <a:latin typeface="Gill Sans Nova" panose="020B0602020104020203" pitchFamily="34" charset="0"/>
              </a:defRPr>
            </a:lvl4pPr>
            <a:lvl5pPr marL="2057400" indent="-228600" algn="l" rtl="0" eaLnBrk="0" fontAlgn="base" hangingPunct="0">
              <a:spcBef>
                <a:spcPts val="400"/>
              </a:spcBef>
              <a:spcAft>
                <a:spcPct val="0"/>
              </a:spcAft>
              <a:buChar char="»"/>
              <a:defRPr sz="1800">
                <a:solidFill>
                  <a:schemeClr val="tx1"/>
                </a:solidFill>
                <a:latin typeface="Gill Sans Nova" panose="020B0602020104020203" pitchFamily="34" charset="0"/>
              </a:defRPr>
            </a:lvl5pPr>
            <a:lvl6pPr marL="2514600" indent="-228600" algn="l" rtl="0" eaLnBrk="0" fontAlgn="base" hangingPunct="0">
              <a:spcBef>
                <a:spcPct val="20000"/>
              </a:spcBef>
              <a:spcAft>
                <a:spcPct val="0"/>
              </a:spcAft>
              <a:buChar char="»"/>
              <a:defRPr sz="18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18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18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1800">
                <a:solidFill>
                  <a:schemeClr val="tx1"/>
                </a:solidFill>
                <a:latin typeface="Times New Roman" pitchFamily="18" charset="0"/>
              </a:defRPr>
            </a:lvl9pPr>
          </a:lstStyle>
          <a:p>
            <a:pPr marL="0" indent="0">
              <a:lnSpc>
                <a:spcPct val="115000"/>
              </a:lnSpc>
              <a:spcAft>
                <a:spcPts val="1000"/>
              </a:spcAft>
              <a:buFont typeface="Wingdings" panose="05000000000000000000" pitchFamily="2" charset="2"/>
              <a:buNone/>
            </a:pPr>
            <a:r>
              <a:rPr lang="en-US" sz="1400" b="1"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S-&gt;C: </a:t>
            </a:r>
            <a:r>
              <a:rPr lang="el-GR" sz="1400" b="1" kern="0" dirty="0">
                <a:solidFill>
                  <a:srgbClr val="595959"/>
                </a:solidFill>
                <a:latin typeface="Courier New" panose="02070309020205020404" pitchFamily="49" charset="0"/>
                <a:ea typeface="SimSun" panose="02010600030101010101" pitchFamily="2" charset="-122"/>
                <a:cs typeface="Times New Roman" panose="02020603050405020304" pitchFamily="18" charset="0"/>
              </a:rPr>
              <a:t>(Απόκριση)</a:t>
            </a:r>
          </a:p>
          <a:p>
            <a:pPr marL="0" indent="0" algn="just">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RTSP/1.0 200 OK</a:t>
            </a:r>
          </a:p>
          <a:p>
            <a:pPr marL="0" indent="0" algn="just">
              <a:lnSpc>
                <a:spcPct val="115000"/>
              </a:lnSpc>
              <a:spcAft>
                <a:spcPts val="1000"/>
              </a:spcAft>
              <a:buNone/>
            </a:pP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a:t>
            </a:r>
            <a:r>
              <a:rPr lang="en-US" sz="1400" dirty="0" err="1">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CSeq</a:t>
            </a:r>
            <a:r>
              <a:rPr lang="en-US" sz="1400" dirty="0">
                <a:solidFill>
                  <a:srgbClr val="595959"/>
                </a:solidFill>
                <a:effectLst/>
                <a:latin typeface="Courier New" panose="02070309020205020404" pitchFamily="49" charset="0"/>
                <a:ea typeface="SimSun" panose="02010600030101010101" pitchFamily="2" charset="-122"/>
                <a:cs typeface="Times New Roman" panose="02020603050405020304" pitchFamily="18" charset="0"/>
              </a:rPr>
              <a:t>: 306      </a:t>
            </a:r>
            <a:endParaRPr lang="el-GR" sz="1400" dirty="0">
              <a:solidFill>
                <a:srgbClr val="595959"/>
              </a:solidFill>
              <a:effectLst/>
              <a:latin typeface="Segoe UI" panose="020B0502040204020203"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35217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Θέση περιεχομένου 4">
            <a:extLst>
              <a:ext uri="{FF2B5EF4-FFF2-40B4-BE49-F238E27FC236}">
                <a16:creationId xmlns:a16="http://schemas.microsoft.com/office/drawing/2014/main" id="{26AF8D55-F378-C144-D16E-121397235AF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3312561" y="1433970"/>
            <a:ext cx="5831438" cy="4227793"/>
          </a:xfrm>
          <a:prstGeom prst="rect">
            <a:avLst/>
          </a:prstGeom>
          <a:noFill/>
          <a:ln>
            <a:noFill/>
          </a:ln>
        </p:spPr>
      </p:pic>
      <p:sp>
        <p:nvSpPr>
          <p:cNvPr id="10" name="Title 1">
            <a:extLst>
              <a:ext uri="{FF2B5EF4-FFF2-40B4-BE49-F238E27FC236}">
                <a16:creationId xmlns:a16="http://schemas.microsoft.com/office/drawing/2014/main" id="{32AB50F5-A36F-20DB-BDD5-F5F361269E62}"/>
              </a:ext>
            </a:extLst>
          </p:cNvPr>
          <p:cNvSpPr>
            <a:spLocks noGrp="1"/>
          </p:cNvSpPr>
          <p:nvPr>
            <p:ph type="title"/>
          </p:nvPr>
        </p:nvSpPr>
        <p:spPr>
          <a:xfrm>
            <a:off x="0" y="0"/>
            <a:ext cx="9143999" cy="1138844"/>
          </a:xfrm>
        </p:spPr>
        <p:txBody>
          <a:bodyPr/>
          <a:lstStyle/>
          <a:p>
            <a:r>
              <a:rPr lang="el-GR" dirty="0"/>
              <a:t>Παράδειγμα λειτουργίας</a:t>
            </a:r>
            <a:endParaRPr lang="en-US" dirty="0"/>
          </a:p>
        </p:txBody>
      </p:sp>
      <p:sp>
        <p:nvSpPr>
          <p:cNvPr id="3" name="Θέση περιεχομένου 2">
            <a:extLst>
              <a:ext uri="{FF2B5EF4-FFF2-40B4-BE49-F238E27FC236}">
                <a16:creationId xmlns:a16="http://schemas.microsoft.com/office/drawing/2014/main" id="{EA841042-0045-542D-B8DB-076A9FB98B04}"/>
              </a:ext>
            </a:extLst>
          </p:cNvPr>
          <p:cNvSpPr>
            <a:spLocks noGrp="1"/>
          </p:cNvSpPr>
          <p:nvPr>
            <p:ph sz="half" idx="1"/>
          </p:nvPr>
        </p:nvSpPr>
        <p:spPr>
          <a:xfrm>
            <a:off x="1" y="1339850"/>
            <a:ext cx="3858016" cy="4908550"/>
          </a:xfrm>
        </p:spPr>
        <p:txBody>
          <a:bodyPr wrap="square" anchor="t">
            <a:normAutofit fontScale="85000" lnSpcReduction="20000"/>
          </a:bodyPr>
          <a:lstStyle/>
          <a:p>
            <a:pPr>
              <a:lnSpc>
                <a:spcPct val="90000"/>
              </a:lnSpc>
              <a:spcAft>
                <a:spcPts val="1000"/>
              </a:spcAft>
            </a:pPr>
            <a:r>
              <a:rPr lang="el-GR" sz="2600" dirty="0">
                <a:effectLst/>
              </a:rPr>
              <a:t>Από τα προηγούμενα παραδείγματα παρατηρούμε ότι κάθε φορά που στέλνουμε ένα νέο μήνυμα με διαφορετική μέθοδο αυξάνει το </a:t>
            </a:r>
            <a:r>
              <a:rPr lang="el-GR" sz="2600" dirty="0" err="1">
                <a:effectLst/>
              </a:rPr>
              <a:t>Cseq</a:t>
            </a:r>
            <a:r>
              <a:rPr lang="el-GR" sz="2600" dirty="0">
                <a:effectLst/>
              </a:rPr>
              <a:t> αλλά το αναγνωριστικό της συνεδρίας (</a:t>
            </a:r>
            <a:r>
              <a:rPr lang="el-GR" sz="2600" dirty="0" err="1">
                <a:effectLst/>
              </a:rPr>
              <a:t>Session</a:t>
            </a:r>
            <a:r>
              <a:rPr lang="el-GR" sz="2600" dirty="0">
                <a:effectLst/>
              </a:rPr>
              <a:t>) παραμένει το ίδιο.</a:t>
            </a:r>
          </a:p>
          <a:p>
            <a:pPr>
              <a:lnSpc>
                <a:spcPct val="90000"/>
              </a:lnSpc>
              <a:spcAft>
                <a:spcPts val="1000"/>
              </a:spcAft>
            </a:pPr>
            <a:r>
              <a:rPr lang="el-GR" sz="2600" dirty="0">
                <a:effectLst/>
              </a:rPr>
              <a:t>Στο επόμενο σχήμα μπορούμε να διακρίνουμε συνοπτικά την λειτουργία του RTSP. Τα μηνύματα που ανταλλάσσονται έχουν τη μορφή των μηνυμάτων που παρουσιάστηκαν προηγουμένως.</a:t>
            </a:r>
          </a:p>
          <a:p>
            <a:pPr>
              <a:lnSpc>
                <a:spcPct val="90000"/>
              </a:lnSpc>
            </a:pPr>
            <a:endParaRPr lang="el-GR" sz="2000" dirty="0"/>
          </a:p>
        </p:txBody>
      </p:sp>
      <p:sp>
        <p:nvSpPr>
          <p:cNvPr id="6" name="Footer Placeholder 3">
            <a:extLst>
              <a:ext uri="{FF2B5EF4-FFF2-40B4-BE49-F238E27FC236}">
                <a16:creationId xmlns:a16="http://schemas.microsoft.com/office/drawing/2014/main" id="{3D1FC495-A711-7967-6B9D-7ED61DBE31AD}"/>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7" name="Footer Placeholder 3">
            <a:extLst>
              <a:ext uri="{FF2B5EF4-FFF2-40B4-BE49-F238E27FC236}">
                <a16:creationId xmlns:a16="http://schemas.microsoft.com/office/drawing/2014/main" id="{7737890C-E730-FB34-D69B-A4A0798A645A}"/>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371779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0B5D4F-B6D3-FBE5-D62D-103CC9778D1A}"/>
              </a:ext>
            </a:extLst>
          </p:cNvPr>
          <p:cNvSpPr>
            <a:spLocks noGrp="1"/>
          </p:cNvSpPr>
          <p:nvPr>
            <p:ph type="title"/>
          </p:nvPr>
        </p:nvSpPr>
        <p:spPr/>
        <p:txBody>
          <a:bodyPr/>
          <a:lstStyle/>
          <a:p>
            <a:r>
              <a:rPr lang="el-GR" dirty="0"/>
              <a:t>Όλες οι μέθοδοι</a:t>
            </a:r>
          </a:p>
        </p:txBody>
      </p:sp>
      <p:sp>
        <p:nvSpPr>
          <p:cNvPr id="3" name="Θέση περιεχομένου 2">
            <a:extLst>
              <a:ext uri="{FF2B5EF4-FFF2-40B4-BE49-F238E27FC236}">
                <a16:creationId xmlns:a16="http://schemas.microsoft.com/office/drawing/2014/main" id="{3FC42423-307D-C701-6B68-2E902DA444D4}"/>
              </a:ext>
            </a:extLst>
          </p:cNvPr>
          <p:cNvSpPr>
            <a:spLocks noGrp="1"/>
          </p:cNvSpPr>
          <p:nvPr>
            <p:ph sz="half" idx="1"/>
          </p:nvPr>
        </p:nvSpPr>
        <p:spPr/>
        <p:txBody>
          <a:bodyPr/>
          <a:lstStyle/>
          <a:p>
            <a:r>
              <a:rPr lang="el-GR" sz="1800" b="1" dirty="0"/>
              <a:t>OPTIONS: </a:t>
            </a:r>
            <a:r>
              <a:rPr lang="el-GR" sz="1800" dirty="0"/>
              <a:t>Παρουσιάζει τις υποστηριζόμενες RTSP μεθόδους.</a:t>
            </a:r>
          </a:p>
          <a:p>
            <a:r>
              <a:rPr lang="el-GR" sz="1800" b="1" dirty="0"/>
              <a:t>DESCRIBE: </a:t>
            </a:r>
            <a:r>
              <a:rPr lang="el-GR" sz="1800" dirty="0"/>
              <a:t>Παρέχει την περιγραφή (συνήθως με SDP σύνταξη) της παρουσίασης ή του μέσου που έχει ζητηθεί στον </a:t>
            </a:r>
            <a:r>
              <a:rPr lang="el-GR" sz="1800" dirty="0" err="1"/>
              <a:t>server</a:t>
            </a:r>
            <a:r>
              <a:rPr lang="el-GR" sz="1800" dirty="0"/>
              <a:t>.</a:t>
            </a:r>
          </a:p>
          <a:p>
            <a:r>
              <a:rPr lang="el-GR" sz="1800" b="1" dirty="0"/>
              <a:t>ANNOUNCE: </a:t>
            </a:r>
            <a:r>
              <a:rPr lang="el-GR" sz="1800" dirty="0"/>
              <a:t>Μεταβάλει την περιγραφή της παρουσίασης, κατά τη διάρκεια της RTSP συνόδου.</a:t>
            </a:r>
          </a:p>
          <a:p>
            <a:r>
              <a:rPr lang="el-GR" sz="1800" b="1" dirty="0"/>
              <a:t>SETUP: </a:t>
            </a:r>
            <a:r>
              <a:rPr lang="el-GR" sz="1800" dirty="0"/>
              <a:t>Προσδιορίζει και εγκαθιστά το μηχανισμό και τις παραμέτρους μεταφοράς των ροών των μέσων.</a:t>
            </a:r>
          </a:p>
          <a:p>
            <a:r>
              <a:rPr lang="el-GR" sz="1800" b="1" dirty="0"/>
              <a:t>PLAY: </a:t>
            </a:r>
            <a:r>
              <a:rPr lang="el-GR" sz="1800" dirty="0"/>
              <a:t>Δίνει εντολή στον </a:t>
            </a:r>
            <a:r>
              <a:rPr lang="el-GR" sz="1800" dirty="0" err="1"/>
              <a:t>server</a:t>
            </a:r>
            <a:r>
              <a:rPr lang="el-GR" sz="1800" dirty="0"/>
              <a:t> να ξεκινήσει τη μετάδοση του μέσου που έχει ζητηθεί. Πρέπει οπωσδήποτε να έχει προηγηθεί το SETUP.</a:t>
            </a:r>
          </a:p>
          <a:p>
            <a:pPr marL="0" indent="0">
              <a:buNone/>
            </a:pPr>
            <a:r>
              <a:rPr lang="el-GR" sz="1800" dirty="0"/>
              <a:t>	</a:t>
            </a:r>
          </a:p>
        </p:txBody>
      </p:sp>
      <p:sp>
        <p:nvSpPr>
          <p:cNvPr id="4" name="Θέση περιεχομένου 3">
            <a:extLst>
              <a:ext uri="{FF2B5EF4-FFF2-40B4-BE49-F238E27FC236}">
                <a16:creationId xmlns:a16="http://schemas.microsoft.com/office/drawing/2014/main" id="{BA103C2E-507B-5D79-DB99-A77C3E2FC60D}"/>
              </a:ext>
            </a:extLst>
          </p:cNvPr>
          <p:cNvSpPr>
            <a:spLocks noGrp="1"/>
          </p:cNvSpPr>
          <p:nvPr>
            <p:ph sz="half" idx="2"/>
          </p:nvPr>
        </p:nvSpPr>
        <p:spPr>
          <a:xfrm>
            <a:off x="4495799" y="1339849"/>
            <a:ext cx="4249189" cy="5386627"/>
          </a:xfrm>
        </p:spPr>
        <p:txBody>
          <a:bodyPr/>
          <a:lstStyle/>
          <a:p>
            <a:r>
              <a:rPr lang="el-GR" sz="1800" b="1" dirty="0"/>
              <a:t>PAUSE: </a:t>
            </a:r>
            <a:r>
              <a:rPr lang="el-GR" sz="1800" dirty="0"/>
              <a:t>Διακόπτει προσωρινά τη μεταφορά της ροής του μέσου ή των μέσων που αποτελούν την παρουσίαση, ο </a:t>
            </a:r>
            <a:r>
              <a:rPr lang="el-GR" sz="1800" dirty="0" err="1"/>
              <a:t>server</a:t>
            </a:r>
            <a:r>
              <a:rPr lang="el-GR" sz="1800" dirty="0"/>
              <a:t> όμως δεν αποδεσμεύει τους σχετικούς πόρους.</a:t>
            </a:r>
          </a:p>
          <a:p>
            <a:r>
              <a:rPr lang="el-GR" sz="1800" b="1" dirty="0"/>
              <a:t>TEARDOWN: </a:t>
            </a:r>
            <a:r>
              <a:rPr lang="el-GR" sz="1800" dirty="0"/>
              <a:t>Τερματίζει τη μεταφορά των ροών και ελευθερώνει όλους τους σχετικούς πόρους. Στην ουσία διακόπτεται η υπάρχουσα RTSP σύνοδος.</a:t>
            </a:r>
          </a:p>
          <a:p>
            <a:r>
              <a:rPr lang="el-GR" sz="1800" b="1" dirty="0"/>
              <a:t>GET_PARAMETER</a:t>
            </a:r>
            <a:r>
              <a:rPr lang="el-GR" sz="1800" dirty="0"/>
              <a:t>: Ζητάει τις τιμές μιας ή περισσοτέρων παραμέτρων που σχετίζονται με μια παρουσίαση ή ένα μέσο.</a:t>
            </a:r>
          </a:p>
          <a:p>
            <a:r>
              <a:rPr lang="el-GR" sz="1800" b="1" dirty="0"/>
              <a:t>SET_PARAMETER: </a:t>
            </a:r>
            <a:r>
              <a:rPr lang="el-GR" sz="1800" dirty="0"/>
              <a:t>Θέτει την τιμή μιας παραμέτρου.</a:t>
            </a:r>
          </a:p>
          <a:p>
            <a:r>
              <a:rPr lang="el-GR" sz="1800" b="1" dirty="0"/>
              <a:t>REDIRECT: </a:t>
            </a:r>
            <a:r>
              <a:rPr lang="el-GR" sz="1800" dirty="0"/>
              <a:t>Ανακατευθύνει τον </a:t>
            </a:r>
            <a:r>
              <a:rPr lang="el-GR" sz="1800" dirty="0" err="1"/>
              <a:t>client</a:t>
            </a:r>
            <a:r>
              <a:rPr lang="el-GR" sz="1800" dirty="0"/>
              <a:t> προς έναν άλλο </a:t>
            </a:r>
            <a:r>
              <a:rPr lang="el-GR" sz="1800" dirty="0" err="1"/>
              <a:t>server</a:t>
            </a:r>
            <a:r>
              <a:rPr lang="el-GR" sz="1800" dirty="0"/>
              <a:t>.</a:t>
            </a:r>
          </a:p>
          <a:p>
            <a:endParaRPr lang="el-GR" sz="1800" dirty="0"/>
          </a:p>
        </p:txBody>
      </p:sp>
    </p:spTree>
    <p:extLst>
      <p:ext uri="{BB962C8B-B14F-4D97-AF65-F5344CB8AC3E}">
        <p14:creationId xmlns:p14="http://schemas.microsoft.com/office/powerpoint/2010/main" val="24693485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atin typeface="Comic Sans MS"/>
                <a:cs typeface="Comic Sans MS"/>
              </a:rPr>
              <a:t>Σημείωμα Αναφοράς</a:t>
            </a:r>
          </a:p>
        </p:txBody>
      </p:sp>
      <p:sp>
        <p:nvSpPr>
          <p:cNvPr id="3" name="Content Placeholder 2"/>
          <p:cNvSpPr>
            <a:spLocks noGrp="1"/>
          </p:cNvSpPr>
          <p:nvPr>
            <p:ph idx="1"/>
          </p:nvPr>
        </p:nvSpPr>
        <p:spPr/>
        <p:txBody>
          <a:bodyPr>
            <a:normAutofit/>
          </a:bodyPr>
          <a:lstStyle/>
          <a:p>
            <a:pPr marL="0" indent="0">
              <a:buNone/>
            </a:pPr>
            <a:r>
              <a:rPr lang="el-GR" sz="2000" dirty="0" err="1">
                <a:cs typeface="Comic Sans MS"/>
              </a:rPr>
              <a:t>Copyright</a:t>
            </a:r>
            <a:r>
              <a:rPr lang="el-GR" sz="2000" dirty="0">
                <a:cs typeface="Comic Sans MS"/>
              </a:rPr>
              <a:t> </a:t>
            </a:r>
            <a:r>
              <a:rPr lang="el-GR" sz="2000" dirty="0" err="1">
                <a:cs typeface="Comic Sans MS"/>
              </a:rPr>
              <a:t>Εθνικόν</a:t>
            </a:r>
            <a:r>
              <a:rPr lang="el-GR" sz="2000" dirty="0">
                <a:cs typeface="Comic Sans MS"/>
              </a:rPr>
              <a:t> και </a:t>
            </a:r>
            <a:r>
              <a:rPr lang="el-GR" sz="2000" dirty="0" err="1">
                <a:cs typeface="Comic Sans MS"/>
              </a:rPr>
              <a:t>Καποδιστριακόν</a:t>
            </a:r>
            <a:r>
              <a:rPr lang="el-GR" sz="2000" dirty="0">
                <a:cs typeface="Comic Sans MS"/>
              </a:rPr>
              <a:t> </a:t>
            </a:r>
            <a:r>
              <a:rPr lang="el-GR" sz="2000" dirty="0" err="1">
                <a:cs typeface="Comic Sans MS"/>
              </a:rPr>
              <a:t>Πανεπιστήμιον</a:t>
            </a:r>
            <a:r>
              <a:rPr lang="el-GR" sz="2000" dirty="0">
                <a:cs typeface="Comic Sans MS"/>
              </a:rPr>
              <a:t> Αθηνών</a:t>
            </a:r>
            <a:r>
              <a:rPr lang="en-US" sz="2000" dirty="0">
                <a:cs typeface="Comic Sans MS"/>
              </a:rPr>
              <a:t>, </a:t>
            </a:r>
            <a:r>
              <a:rPr lang="el-GR" sz="2000" dirty="0">
                <a:cs typeface="Comic Sans MS"/>
              </a:rPr>
              <a:t>Παντελής Μπαλαούρας 202</a:t>
            </a:r>
            <a:r>
              <a:rPr lang="en-US" sz="2000" dirty="0">
                <a:cs typeface="Comic Sans MS"/>
              </a:rPr>
              <a:t>5</a:t>
            </a:r>
            <a:r>
              <a:rPr lang="el-GR" sz="2000" dirty="0">
                <a:cs typeface="Comic Sans MS"/>
              </a:rPr>
              <a:t>. «Το πρωτόκολλο </a:t>
            </a:r>
            <a:r>
              <a:rPr lang="en-US" sz="2000" dirty="0">
                <a:cs typeface="Comic Sans MS"/>
              </a:rPr>
              <a:t>RTSP,</a:t>
            </a:r>
            <a:r>
              <a:rPr lang="el-GR" sz="2000" dirty="0">
                <a:cs typeface="Comic Sans MS"/>
              </a:rPr>
              <a:t> Έκδοση: 1.</a:t>
            </a:r>
            <a:r>
              <a:rPr lang="en-US" sz="2000" dirty="0">
                <a:cs typeface="Comic Sans MS"/>
              </a:rPr>
              <a:t>1</a:t>
            </a:r>
            <a:r>
              <a:rPr lang="el-GR" sz="2000" dirty="0">
                <a:cs typeface="Comic Sans MS"/>
              </a:rPr>
              <a:t> Αθήνα 20</a:t>
            </a:r>
            <a:r>
              <a:rPr lang="en-US" sz="2000" dirty="0">
                <a:cs typeface="Comic Sans MS"/>
              </a:rPr>
              <a:t>25</a:t>
            </a:r>
            <a:r>
              <a:rPr lang="el-GR" sz="2000" dirty="0">
                <a:cs typeface="Comic Sans MS"/>
              </a:rPr>
              <a:t>. </a:t>
            </a:r>
            <a:br>
              <a:rPr lang="el-GR" sz="2000" dirty="0">
                <a:cs typeface="Comic Sans MS"/>
              </a:rPr>
            </a:br>
            <a:endParaRPr lang="el-GR" sz="2000" dirty="0">
              <a:cs typeface="Comic Sans MS"/>
            </a:endParaRPr>
          </a:p>
        </p:txBody>
      </p:sp>
    </p:spTree>
    <p:extLst>
      <p:ext uri="{BB962C8B-B14F-4D97-AF65-F5344CB8AC3E}">
        <p14:creationId xmlns:p14="http://schemas.microsoft.com/office/powerpoint/2010/main" val="2958063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a:xfrm>
            <a:off x="356347" y="-183370"/>
            <a:ext cx="8431306" cy="1734671"/>
          </a:xfrm>
        </p:spPr>
        <p:txBody>
          <a:bodyPr/>
          <a:lstStyle/>
          <a:p>
            <a:r>
              <a:rPr lang="el-GR" dirty="0"/>
              <a:t>Εισαγωγή (</a:t>
            </a:r>
            <a:r>
              <a:rPr lang="en-US" dirty="0"/>
              <a:t>2</a:t>
            </a:r>
            <a:r>
              <a:rPr lang="el-GR" dirty="0"/>
              <a:t>) </a:t>
            </a:r>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400" y="1537854"/>
            <a:ext cx="8610600" cy="4710545"/>
          </a:xfrm>
        </p:spPr>
        <p:txBody>
          <a:bodyPr/>
          <a:lstStyle/>
          <a:p>
            <a:pPr>
              <a:spcBef>
                <a:spcPts val="600"/>
              </a:spcBef>
              <a:spcAft>
                <a:spcPts val="600"/>
              </a:spcAft>
            </a:pPr>
            <a:r>
              <a:rPr lang="el-GR" sz="2200" dirty="0"/>
              <a:t>Το πρωτόκολλο είναι σχεδιασμένο ώστε να </a:t>
            </a:r>
            <a:r>
              <a:rPr lang="el-GR" sz="2200" i="1" u="sng" dirty="0"/>
              <a:t>ελέγχει (</a:t>
            </a:r>
            <a:r>
              <a:rPr lang="en-US" sz="2200" i="1" u="sng" dirty="0"/>
              <a:t>control) </a:t>
            </a:r>
            <a:r>
              <a:rPr lang="el-GR" sz="2200" dirty="0"/>
              <a:t>πολλαπλές </a:t>
            </a:r>
            <a:r>
              <a:rPr lang="el-GR" sz="2200" b="1" dirty="0"/>
              <a:t>συνόδους</a:t>
            </a:r>
            <a:r>
              <a:rPr lang="en-US" sz="2200" b="1" dirty="0"/>
              <a:t> </a:t>
            </a:r>
            <a:r>
              <a:rPr lang="el-GR" sz="2200" b="1" dirty="0"/>
              <a:t>ή συνεδρία (</a:t>
            </a:r>
            <a:r>
              <a:rPr lang="el-GR" sz="2200" b="1" dirty="0" err="1"/>
              <a:t>sessions</a:t>
            </a:r>
            <a:r>
              <a:rPr lang="el-GR" sz="2200" b="1" dirty="0"/>
              <a:t>) </a:t>
            </a:r>
            <a:r>
              <a:rPr lang="el-GR" sz="2200" dirty="0"/>
              <a:t>μεταφοράς δεδομένων, να παρέχει τη δυνατότητα για επιλογή του καναλιού μεταφοράς μηνυμάτων, όπως UDP, </a:t>
            </a:r>
            <a:r>
              <a:rPr lang="el-GR" sz="2200" dirty="0" err="1"/>
              <a:t>multicast</a:t>
            </a:r>
            <a:r>
              <a:rPr lang="el-GR" sz="2200" dirty="0"/>
              <a:t> UDP ή TCP, καθώς και τη δυνατότητα για επιλογή του μηχανισμού μεταφοράς, όπως για παράδειγμα το RTP.</a:t>
            </a:r>
            <a:endParaRPr lang="en-US" sz="2200" dirty="0"/>
          </a:p>
          <a:p>
            <a:pPr>
              <a:spcBef>
                <a:spcPts val="600"/>
              </a:spcBef>
              <a:spcAft>
                <a:spcPts val="600"/>
              </a:spcAft>
            </a:pPr>
            <a:r>
              <a:rPr lang="el-GR" sz="2200" dirty="0"/>
              <a:t>Η λειτουργία του βασίζεται στο </a:t>
            </a:r>
            <a:r>
              <a:rPr lang="el-GR" sz="2200" b="1" dirty="0"/>
              <a:t>μοντέλο πελάτη</a:t>
            </a:r>
            <a:r>
              <a:rPr lang="en-US" sz="2200" b="1" dirty="0"/>
              <a:t>-</a:t>
            </a:r>
            <a:r>
              <a:rPr lang="el-GR" sz="2200" b="1" dirty="0"/>
              <a:t>εξυπηρετητή </a:t>
            </a:r>
            <a:r>
              <a:rPr lang="el-GR" sz="2200" dirty="0"/>
              <a:t>και έχει χρησιμοποιήσει αρκετά στοιχεία από το HTTP. </a:t>
            </a:r>
            <a:endParaRPr lang="en-US" sz="2200" dirty="0"/>
          </a:p>
          <a:p>
            <a:pPr>
              <a:spcBef>
                <a:spcPts val="600"/>
              </a:spcBef>
              <a:spcAft>
                <a:spcPts val="600"/>
              </a:spcAft>
            </a:pPr>
            <a:r>
              <a:rPr lang="el-GR" sz="2200" dirty="0"/>
              <a:t>Με απλά λόγια:</a:t>
            </a:r>
            <a:r>
              <a:rPr lang="en-US" sz="2200" dirty="0"/>
              <a:t> </a:t>
            </a:r>
            <a:r>
              <a:rPr lang="el-GR" sz="2200" dirty="0"/>
              <a:t>Το πρωτόκολλο που υλοποιεί λειτουργικότητα ενός </a:t>
            </a:r>
            <a:r>
              <a:rPr lang="en-US" sz="2200" dirty="0"/>
              <a:t>remote control.</a:t>
            </a:r>
          </a:p>
          <a:p>
            <a:pPr>
              <a:spcBef>
                <a:spcPts val="600"/>
              </a:spcBef>
              <a:spcAft>
                <a:spcPts val="600"/>
              </a:spcAft>
            </a:pPr>
            <a:r>
              <a:rPr lang="el-GR" sz="2200" dirty="0"/>
              <a:t>Ορισμένο </a:t>
            </a:r>
            <a:r>
              <a:rPr lang="el-GR" sz="2200" dirty="0">
                <a:hlinkClick r:id="rId3"/>
              </a:rPr>
              <a:t>RFC </a:t>
            </a:r>
            <a:r>
              <a:rPr lang="en-US" sz="2200" dirty="0">
                <a:hlinkClick r:id="rId3"/>
              </a:rPr>
              <a:t>7826</a:t>
            </a:r>
            <a:r>
              <a:rPr lang="el-GR" sz="2200" dirty="0">
                <a:hlinkClick r:id="rId3"/>
              </a:rPr>
              <a:t> </a:t>
            </a:r>
            <a:r>
              <a:rPr lang="en-US" sz="2200" dirty="0"/>
              <a:t> (2.0) </a:t>
            </a:r>
            <a:r>
              <a:rPr lang="el-GR" sz="2200" dirty="0"/>
              <a:t>από την </a:t>
            </a:r>
            <a:r>
              <a:rPr lang="en-US" sz="2200" dirty="0"/>
              <a:t>Internet Engineering Task Force (IETF).</a:t>
            </a:r>
            <a:endParaRPr lang="el-GR" sz="2200" dirty="0"/>
          </a:p>
          <a:p>
            <a:pPr>
              <a:spcBef>
                <a:spcPts val="600"/>
              </a:spcBef>
              <a:spcAft>
                <a:spcPts val="600"/>
              </a:spcAft>
            </a:pPr>
            <a:endParaRPr lang="el-GR" dirty="0"/>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3229734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Εισαγωγή (</a:t>
            </a:r>
            <a:r>
              <a:rPr lang="en-US" dirty="0"/>
              <a:t>3</a:t>
            </a:r>
            <a:r>
              <a:rPr lang="el-GR" dirty="0"/>
              <a:t>) </a:t>
            </a:r>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399" y="1537854"/>
            <a:ext cx="8260977" cy="4710545"/>
          </a:xfrm>
        </p:spPr>
        <p:txBody>
          <a:bodyPr/>
          <a:lstStyle/>
          <a:p>
            <a:pPr>
              <a:spcBef>
                <a:spcPts val="600"/>
              </a:spcBef>
              <a:spcAft>
                <a:spcPts val="600"/>
              </a:spcAft>
            </a:pPr>
            <a:r>
              <a:rPr lang="el-GR" dirty="0"/>
              <a:t>Ο ρόλος του RTSP είναι η </a:t>
            </a:r>
            <a:r>
              <a:rPr lang="el-GR" b="1" dirty="0"/>
              <a:t>εγκαθίδρυση</a:t>
            </a:r>
            <a:r>
              <a:rPr lang="el-GR" dirty="0"/>
              <a:t> και ο </a:t>
            </a:r>
            <a:r>
              <a:rPr lang="el-GR" b="1" dirty="0"/>
              <a:t>έλεγχος </a:t>
            </a:r>
            <a:r>
              <a:rPr lang="el-GR" dirty="0"/>
              <a:t>μίας ή περισσοτέρων συγχρονισμένων ροών συνεχόμενων δεδομένων όπως </a:t>
            </a:r>
            <a:r>
              <a:rPr lang="el-GR" dirty="0" err="1"/>
              <a:t>video</a:t>
            </a:r>
            <a:r>
              <a:rPr lang="el-GR" dirty="0"/>
              <a:t> και </a:t>
            </a:r>
            <a:r>
              <a:rPr lang="el-GR" dirty="0" err="1"/>
              <a:t>audio</a:t>
            </a:r>
            <a:r>
              <a:rPr lang="el-GR" dirty="0"/>
              <a:t>. </a:t>
            </a:r>
          </a:p>
          <a:p>
            <a:pPr>
              <a:spcBef>
                <a:spcPts val="600"/>
              </a:spcBef>
              <a:spcAft>
                <a:spcPts val="600"/>
              </a:spcAft>
            </a:pPr>
            <a:r>
              <a:rPr lang="el-GR" dirty="0"/>
              <a:t>Επίσης παρέχει ένα τρόπο </a:t>
            </a:r>
            <a:r>
              <a:rPr lang="el-GR" b="1" dirty="0"/>
              <a:t>επιλογής </a:t>
            </a:r>
            <a:r>
              <a:rPr lang="el-GR" b="1" dirty="0" err="1"/>
              <a:t>καναλίων</a:t>
            </a:r>
            <a:r>
              <a:rPr lang="el-GR" b="1" dirty="0"/>
              <a:t> διανομής </a:t>
            </a:r>
            <a:r>
              <a:rPr lang="el-GR" dirty="0"/>
              <a:t>όπως το UDP, TCP ή IP-</a:t>
            </a:r>
            <a:r>
              <a:rPr lang="el-GR" dirty="0" err="1"/>
              <a:t>multicast</a:t>
            </a:r>
            <a:r>
              <a:rPr lang="el-GR" dirty="0"/>
              <a:t>. </a:t>
            </a:r>
          </a:p>
          <a:p>
            <a:pPr>
              <a:spcBef>
                <a:spcPts val="600"/>
              </a:spcBef>
              <a:spcAft>
                <a:spcPts val="600"/>
              </a:spcAft>
            </a:pPr>
            <a:r>
              <a:rPr lang="el-GR" dirty="0"/>
              <a:t>Ο μηχανισμός διανομής βασίζεται αποκλειστικά στο RTP και αυτό γιατί το RTSP σχεδιάστηκε ώστε να βρίσκεται πάνω από το RTP και να ελέγχει και να παραδίδει δεδομένα πραγματικού χρόνου. </a:t>
            </a:r>
          </a:p>
          <a:p>
            <a:endParaRPr lang="el-GR" dirty="0"/>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813066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Οντότητες του </a:t>
            </a:r>
            <a:r>
              <a:rPr lang="en-US" dirty="0"/>
              <a:t>RTSP </a:t>
            </a:r>
            <a:endParaRPr lang="el-GR" dirty="0"/>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399" y="1537854"/>
            <a:ext cx="8059271" cy="4710545"/>
          </a:xfrm>
        </p:spPr>
        <p:txBody>
          <a:bodyPr/>
          <a:lstStyle/>
          <a:p>
            <a:pPr marL="0" indent="0">
              <a:spcBef>
                <a:spcPts val="600"/>
              </a:spcBef>
              <a:spcAft>
                <a:spcPts val="600"/>
              </a:spcAft>
              <a:buNone/>
            </a:pPr>
            <a:r>
              <a:rPr lang="el-GR" dirty="0"/>
              <a:t>Το RTSP βασίζεται στο μοντέλο πελάτη – εξυπηρετητή.</a:t>
            </a:r>
          </a:p>
          <a:p>
            <a:pPr>
              <a:spcBef>
                <a:spcPts val="600"/>
              </a:spcBef>
              <a:spcAft>
                <a:spcPts val="600"/>
              </a:spcAft>
            </a:pPr>
            <a:r>
              <a:rPr lang="el-GR" b="1" dirty="0"/>
              <a:t>RTSP Πελάτης: </a:t>
            </a:r>
            <a:r>
              <a:rPr lang="el-GR" dirty="0"/>
              <a:t>ένας πελάτης </a:t>
            </a:r>
            <a:r>
              <a:rPr lang="el-GR" b="1" dirty="0"/>
              <a:t>στέλνει αιτήσεις </a:t>
            </a:r>
            <a:r>
              <a:rPr lang="el-GR" dirty="0"/>
              <a:t>σε έναν εξυπηρετητή (</a:t>
            </a:r>
            <a:r>
              <a:rPr lang="el-GR" dirty="0" err="1"/>
              <a:t>media</a:t>
            </a:r>
            <a:r>
              <a:rPr lang="el-GR" dirty="0"/>
              <a:t> </a:t>
            </a:r>
            <a:r>
              <a:rPr lang="el-GR" dirty="0" err="1"/>
              <a:t>server</a:t>
            </a:r>
            <a:r>
              <a:rPr lang="el-GR" dirty="0"/>
              <a:t>) προκειμένου να λάβει ροές δεδομένων. </a:t>
            </a:r>
          </a:p>
          <a:p>
            <a:pPr>
              <a:spcBef>
                <a:spcPts val="600"/>
              </a:spcBef>
              <a:spcAft>
                <a:spcPts val="600"/>
              </a:spcAft>
            </a:pPr>
            <a:r>
              <a:rPr lang="el-GR" b="1" dirty="0"/>
              <a:t>RTSP εξυπηρετητής: </a:t>
            </a:r>
            <a:r>
              <a:rPr lang="el-GR" dirty="0"/>
              <a:t>σύμφωνα με το πρωτόκολλο είναι ο εξυπηρετητής που λαμβάνει αιτήσεις από πελάτες προκειμένου να </a:t>
            </a:r>
            <a:r>
              <a:rPr lang="el-GR" dirty="0" err="1"/>
              <a:t>μεταδόσει</a:t>
            </a:r>
            <a:r>
              <a:rPr lang="el-GR" dirty="0"/>
              <a:t> αποθηκευμένες ροές δεδομένων ή να αναλάβει την εγγραφή ροών δεδομένων. </a:t>
            </a:r>
          </a:p>
          <a:p>
            <a:pPr>
              <a:spcBef>
                <a:spcPts val="600"/>
              </a:spcBef>
              <a:spcAft>
                <a:spcPts val="600"/>
              </a:spcAft>
            </a:pPr>
            <a:endParaRPr lang="el-GR" dirty="0"/>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186348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Βασικές λειτουργίες του </a:t>
            </a:r>
            <a:r>
              <a:rPr lang="en-US" dirty="0"/>
              <a:t>RTSP</a:t>
            </a:r>
            <a:endParaRPr lang="el-GR" dirty="0"/>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400" y="1537854"/>
            <a:ext cx="8355106" cy="4710545"/>
          </a:xfrm>
        </p:spPr>
        <p:txBody>
          <a:bodyPr/>
          <a:lstStyle/>
          <a:p>
            <a:pPr marL="0" indent="0">
              <a:spcBef>
                <a:spcPts val="600"/>
              </a:spcBef>
              <a:spcAft>
                <a:spcPts val="600"/>
              </a:spcAft>
              <a:buNone/>
            </a:pPr>
            <a:r>
              <a:rPr lang="el-GR" dirty="0"/>
              <a:t>Το πρωτόκολλο υποστηρίζει τις εξής λειτουργίες:</a:t>
            </a:r>
          </a:p>
          <a:p>
            <a:pPr marL="457200" indent="-457200">
              <a:spcBef>
                <a:spcPts val="600"/>
              </a:spcBef>
              <a:spcAft>
                <a:spcPts val="600"/>
              </a:spcAft>
              <a:buFont typeface="+mj-lt"/>
              <a:buAutoNum type="arabicPeriod"/>
            </a:pPr>
            <a:r>
              <a:rPr lang="el-GR" b="1" dirty="0"/>
              <a:t>Ανάκτηση ροών</a:t>
            </a:r>
            <a:r>
              <a:rPr lang="el-GR" dirty="0"/>
              <a:t> από εξυπηρετητές (</a:t>
            </a:r>
            <a:r>
              <a:rPr lang="el-GR" dirty="0" err="1"/>
              <a:t>media</a:t>
            </a:r>
            <a:r>
              <a:rPr lang="el-GR" dirty="0"/>
              <a:t> </a:t>
            </a:r>
            <a:r>
              <a:rPr lang="el-GR" dirty="0" err="1"/>
              <a:t>servers</a:t>
            </a:r>
            <a:r>
              <a:rPr lang="el-GR" dirty="0"/>
              <a:t>): Ο </a:t>
            </a:r>
            <a:r>
              <a:rPr lang="en-US" dirty="0"/>
              <a:t>RTSP </a:t>
            </a:r>
            <a:r>
              <a:rPr lang="el-GR" dirty="0"/>
              <a:t>πελάτης μπορεί να ζητήσει την </a:t>
            </a:r>
            <a:r>
              <a:rPr lang="el-GR" b="1" dirty="0"/>
              <a:t>περιγραφή της συνόδου </a:t>
            </a:r>
            <a:r>
              <a:rPr lang="el-GR" dirty="0"/>
              <a:t>μέσω HTTP ή με κάποια άλλη μέθοδο. </a:t>
            </a:r>
          </a:p>
          <a:p>
            <a:pPr lvl="1">
              <a:spcBef>
                <a:spcPts val="600"/>
              </a:spcBef>
              <a:spcAft>
                <a:spcPts val="600"/>
              </a:spcAft>
            </a:pPr>
            <a:r>
              <a:rPr lang="el-GR" dirty="0"/>
              <a:t>Εάν η </a:t>
            </a:r>
            <a:r>
              <a:rPr lang="el-GR" dirty="0" err="1"/>
              <a:t>πολυμεσική</a:t>
            </a:r>
            <a:r>
              <a:rPr lang="el-GR" dirty="0"/>
              <a:t> παρουσίαση (σύνοδος) βασίζεται στο </a:t>
            </a:r>
            <a:r>
              <a:rPr lang="el-GR" dirty="0" err="1"/>
              <a:t>multicast</a:t>
            </a:r>
            <a:r>
              <a:rPr lang="el-GR" dirty="0"/>
              <a:t>, τότε η περιγραφή της παρουσίασης περιέχει τις </a:t>
            </a:r>
            <a:r>
              <a:rPr lang="el-GR" dirty="0" err="1"/>
              <a:t>multicast</a:t>
            </a:r>
            <a:r>
              <a:rPr lang="el-GR" dirty="0"/>
              <a:t> διευθύνσεις και τις θύρες που θα χρησιμοποιηθούν για τις συνεχόμενες ροές. Εάν η παρουσίαση είναι </a:t>
            </a:r>
            <a:r>
              <a:rPr lang="el-GR" dirty="0" err="1"/>
              <a:t>unicast</a:t>
            </a:r>
            <a:r>
              <a:rPr lang="el-GR" dirty="0"/>
              <a:t>, ο πελάτης παρέχει τις πληροφορίες του προορισμού για λόγους ασφάλειας.</a:t>
            </a:r>
          </a:p>
          <a:p>
            <a:pPr marL="0" indent="0">
              <a:spcBef>
                <a:spcPts val="600"/>
              </a:spcBef>
              <a:spcAft>
                <a:spcPts val="600"/>
              </a:spcAft>
              <a:buNone/>
            </a:pPr>
            <a:r>
              <a:rPr lang="el-GR" sz="2000" dirty="0"/>
              <a:t>Με τον όρο </a:t>
            </a:r>
            <a:r>
              <a:rPr lang="el-GR" sz="2000" b="1" dirty="0"/>
              <a:t>περιγραφή συνόδου </a:t>
            </a:r>
            <a:r>
              <a:rPr lang="el-GR" sz="2000" dirty="0"/>
              <a:t>(συνάντηση) εννοούμε την πληροφορία για μία ή περισσότερες ροές πληροφορίας που μεταδίδονται μέσα σε μία συγκεκριμένη </a:t>
            </a:r>
            <a:r>
              <a:rPr lang="el-GR" sz="2000" dirty="0" err="1"/>
              <a:t>πολυμεσική</a:t>
            </a:r>
            <a:r>
              <a:rPr lang="el-GR" sz="2000" dirty="0"/>
              <a:t> παρουσίαση. Στο S</a:t>
            </a:r>
            <a:r>
              <a:rPr lang="en-US" sz="2000" dirty="0" err="1"/>
              <a:t>ession</a:t>
            </a:r>
            <a:r>
              <a:rPr lang="en-US" sz="2000" dirty="0"/>
              <a:t> </a:t>
            </a:r>
            <a:r>
              <a:rPr lang="el-GR" sz="2000" dirty="0"/>
              <a:t>D</a:t>
            </a:r>
            <a:r>
              <a:rPr lang="en-US" sz="2000" dirty="0" err="1"/>
              <a:t>escription</a:t>
            </a:r>
            <a:r>
              <a:rPr lang="en-US" sz="2000" dirty="0"/>
              <a:t> </a:t>
            </a:r>
            <a:r>
              <a:rPr lang="el-GR" sz="2000" dirty="0"/>
              <a:t>P</a:t>
            </a:r>
            <a:r>
              <a:rPr lang="en-US" sz="2000" dirty="0" err="1"/>
              <a:t>rotocol</a:t>
            </a:r>
            <a:r>
              <a:rPr lang="en-US" sz="2000" dirty="0"/>
              <a:t> (SDP)</a:t>
            </a:r>
            <a:r>
              <a:rPr lang="el-GR" sz="2000" dirty="0"/>
              <a:t> χρησιμοποιείται ο όρος συνεδρία (</a:t>
            </a:r>
            <a:r>
              <a:rPr lang="el-GR" sz="2000" dirty="0" err="1"/>
              <a:t>πολυμεσικής</a:t>
            </a:r>
            <a:r>
              <a:rPr lang="el-GR" sz="2000" dirty="0"/>
              <a:t> επικοινωνία).</a:t>
            </a:r>
          </a:p>
          <a:p>
            <a:pPr marL="0" indent="0">
              <a:spcBef>
                <a:spcPts val="600"/>
              </a:spcBef>
              <a:spcAft>
                <a:spcPts val="600"/>
              </a:spcAft>
              <a:buNone/>
            </a:pPr>
            <a:endParaRPr lang="el-GR" dirty="0"/>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1923533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Βασικές λειτουργίες του </a:t>
            </a:r>
            <a:r>
              <a:rPr lang="en-US" dirty="0"/>
              <a:t>RTSP</a:t>
            </a:r>
            <a:endParaRPr lang="el-GR" dirty="0"/>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399" y="1537854"/>
            <a:ext cx="8328213" cy="4710545"/>
          </a:xfrm>
        </p:spPr>
        <p:txBody>
          <a:bodyPr/>
          <a:lstStyle/>
          <a:p>
            <a:pPr marL="0" indent="0">
              <a:spcBef>
                <a:spcPts val="600"/>
              </a:spcBef>
              <a:spcAft>
                <a:spcPts val="600"/>
              </a:spcAft>
              <a:buNone/>
            </a:pPr>
            <a:r>
              <a:rPr lang="el-GR" dirty="0"/>
              <a:t>Το πρωτόκολλο υποστηρίζει τις εξής λειτουργίες:</a:t>
            </a:r>
          </a:p>
          <a:p>
            <a:pPr marL="457200" indent="-457200">
              <a:spcBef>
                <a:spcPts val="600"/>
              </a:spcBef>
              <a:spcAft>
                <a:spcPts val="600"/>
              </a:spcAft>
              <a:buFont typeface="+mj-lt"/>
              <a:buAutoNum type="arabicPeriod" startAt="2"/>
            </a:pPr>
            <a:r>
              <a:rPr lang="el-GR" b="1" dirty="0"/>
              <a:t>Πρόσκληση εξυπηρετητή </a:t>
            </a:r>
            <a:r>
              <a:rPr lang="el-GR" dirty="0"/>
              <a:t>σε μία συνεδρία (</a:t>
            </a:r>
            <a:r>
              <a:rPr lang="el-GR" dirty="0" err="1"/>
              <a:t>conference</a:t>
            </a:r>
            <a:r>
              <a:rPr lang="el-GR" dirty="0"/>
              <a:t>): Ένας εξυπηρετητής μπορεί να δεχτεί μία πρόσκληση προκειμένου να συμμετάσχει σε μία ήδη υπάρχουσα συνεδρία ή να αναμεταδώσει αποθηκευμένες ροές σε μία </a:t>
            </a:r>
            <a:r>
              <a:rPr lang="el-GR" dirty="0" err="1"/>
              <a:t>πολυμεσική</a:t>
            </a:r>
            <a:r>
              <a:rPr lang="el-GR" dirty="0"/>
              <a:t> παρουσίαση ή και να κάνει εγγραφή ενός υποσυνόλου ροών ή και ολόκληρης της παρουσίασης.</a:t>
            </a:r>
          </a:p>
          <a:p>
            <a:pPr marL="457200" indent="-457200">
              <a:spcBef>
                <a:spcPts val="600"/>
              </a:spcBef>
              <a:spcAft>
                <a:spcPts val="600"/>
              </a:spcAft>
              <a:buFont typeface="+mj-lt"/>
              <a:buAutoNum type="arabicPeriod" startAt="2"/>
            </a:pPr>
            <a:r>
              <a:rPr lang="el-GR" b="1" dirty="0"/>
              <a:t>Προσθήκη μίας ροής σε μία ήδη υπάρχουσα σύνοδο: </a:t>
            </a:r>
            <a:r>
              <a:rPr lang="el-GR" dirty="0"/>
              <a:t>Η λειτουργία αυτή είναι ιδιαίτερα χρήσιμη για ζωντανές συνόδους, εάν ο εξυπηρετητής μπορεί να ενημερώσει τον πελάτη για επιπλέον ροές που θα γίνουν διαθέσιμες. </a:t>
            </a:r>
          </a:p>
          <a:p>
            <a:pPr marL="0" indent="0">
              <a:spcBef>
                <a:spcPts val="600"/>
              </a:spcBef>
              <a:spcAft>
                <a:spcPts val="600"/>
              </a:spcAft>
              <a:buNone/>
            </a:pPr>
            <a:endParaRPr lang="el-GR" dirty="0"/>
          </a:p>
          <a:p>
            <a:pPr marL="0" indent="0">
              <a:spcBef>
                <a:spcPts val="600"/>
              </a:spcBef>
              <a:spcAft>
                <a:spcPts val="600"/>
              </a:spcAft>
              <a:buNone/>
            </a:pPr>
            <a:endParaRPr lang="el-GR" dirty="0"/>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39273695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Ιδιότητες του </a:t>
            </a:r>
            <a:r>
              <a:rPr lang="en-US" dirty="0"/>
              <a:t>RTSP (1)</a:t>
            </a:r>
            <a:endParaRPr lang="el-GR" dirty="0"/>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187890" y="1537854"/>
            <a:ext cx="8956110" cy="4710545"/>
          </a:xfrm>
        </p:spPr>
        <p:txBody>
          <a:bodyPr/>
          <a:lstStyle/>
          <a:p>
            <a:pPr marL="0" indent="0">
              <a:spcBef>
                <a:spcPts val="600"/>
              </a:spcBef>
              <a:spcAft>
                <a:spcPts val="600"/>
              </a:spcAft>
              <a:buNone/>
            </a:pPr>
            <a:r>
              <a:rPr lang="el-GR" sz="2200" dirty="0"/>
              <a:t>Το RTSP έχει τις εξής ιδιότητες:</a:t>
            </a:r>
          </a:p>
          <a:p>
            <a:pPr>
              <a:spcBef>
                <a:spcPts val="600"/>
              </a:spcBef>
              <a:spcAft>
                <a:spcPts val="600"/>
              </a:spcAft>
              <a:buFont typeface="Wingdings" panose="05000000000000000000" pitchFamily="2" charset="2"/>
              <a:buChar char="ü"/>
            </a:pPr>
            <a:r>
              <a:rPr lang="el-GR" sz="2200" b="1" dirty="0"/>
              <a:t>Επεκτάσιμο: </a:t>
            </a:r>
            <a:r>
              <a:rPr lang="el-GR" sz="2200" dirty="0"/>
              <a:t>νέες μέθοδοι και παράμετροι μπορούν εύκολα να προστεθούν</a:t>
            </a:r>
          </a:p>
          <a:p>
            <a:pPr>
              <a:spcBef>
                <a:spcPts val="600"/>
              </a:spcBef>
              <a:spcAft>
                <a:spcPts val="600"/>
              </a:spcAft>
              <a:buFont typeface="Wingdings" panose="05000000000000000000" pitchFamily="2" charset="2"/>
              <a:buChar char="ü"/>
            </a:pPr>
            <a:r>
              <a:rPr lang="el-GR" sz="2200" b="1" dirty="0"/>
              <a:t>Εύκολο στην ανάλυσή του</a:t>
            </a:r>
            <a:r>
              <a:rPr lang="el-GR" sz="2200" dirty="0"/>
              <a:t>: μπορεί να αναλυθεί από HTTP ή MIME αναλυτές</a:t>
            </a:r>
          </a:p>
          <a:p>
            <a:pPr>
              <a:spcBef>
                <a:spcPts val="600"/>
              </a:spcBef>
              <a:spcAft>
                <a:spcPts val="600"/>
              </a:spcAft>
              <a:buFont typeface="Wingdings" panose="05000000000000000000" pitchFamily="2" charset="2"/>
              <a:buChar char="ü"/>
            </a:pPr>
            <a:r>
              <a:rPr lang="el-GR" sz="2200" b="1" dirty="0"/>
              <a:t>Ασφαλές: </a:t>
            </a:r>
            <a:r>
              <a:rPr lang="el-GR" sz="2200" dirty="0"/>
              <a:t>χρησιμοποιεί τους μηχανισμούς ασφάλειας που χρησιμοποιούνται στο διαδίκτυο. Οι μηχανισμοί </a:t>
            </a:r>
            <a:r>
              <a:rPr lang="el-GR" sz="2200" dirty="0" err="1"/>
              <a:t>digest</a:t>
            </a:r>
            <a:r>
              <a:rPr lang="el-GR" sz="2200" dirty="0"/>
              <a:t> ή </a:t>
            </a:r>
            <a:r>
              <a:rPr lang="el-GR" sz="2200" dirty="0" err="1"/>
              <a:t>basic</a:t>
            </a:r>
            <a:r>
              <a:rPr lang="el-GR" sz="2200" dirty="0"/>
              <a:t> πιστοποίησης που χρησιμοποιούνται στο ΗΤΤP είναι άμεσα εφαρμόσιμοι.</a:t>
            </a:r>
          </a:p>
          <a:p>
            <a:pPr>
              <a:spcBef>
                <a:spcPts val="600"/>
              </a:spcBef>
              <a:spcAft>
                <a:spcPts val="600"/>
              </a:spcAft>
              <a:buFont typeface="Wingdings" panose="05000000000000000000" pitchFamily="2" charset="2"/>
              <a:buChar char="ü"/>
            </a:pPr>
            <a:r>
              <a:rPr lang="el-GR" sz="2200" b="1" dirty="0"/>
              <a:t>Ανεξάρτητο από τον μηχανισμό μεταφοράς: </a:t>
            </a:r>
            <a:r>
              <a:rPr lang="el-GR" sz="2200" dirty="0" err="1"/>
              <a:t>τo</a:t>
            </a:r>
            <a:r>
              <a:rPr lang="el-GR" sz="2200" dirty="0"/>
              <a:t> RTSP μπορεί να χρησιμοποιήσει τόσο ένα αναξιόπιστο πρωτόκολλο μεταφοράς όπως το UDP όσο και ένα αξιόπιστο (TCP), εφόσον παρέχει αξιοπιστία σε επίπεδο εφαρμογής.</a:t>
            </a:r>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1188664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AB6884-ED45-090B-6F48-4F0ADFA217A5}"/>
              </a:ext>
            </a:extLst>
          </p:cNvPr>
          <p:cNvSpPr>
            <a:spLocks noGrp="1"/>
          </p:cNvSpPr>
          <p:nvPr>
            <p:ph type="title"/>
          </p:nvPr>
        </p:nvSpPr>
        <p:spPr/>
        <p:txBody>
          <a:bodyPr/>
          <a:lstStyle/>
          <a:p>
            <a:r>
              <a:rPr lang="el-GR" dirty="0"/>
              <a:t>Ιδιότητες του </a:t>
            </a:r>
            <a:r>
              <a:rPr lang="en-US" dirty="0"/>
              <a:t>RTSP (2)</a:t>
            </a:r>
            <a:endParaRPr lang="el-GR" dirty="0"/>
          </a:p>
        </p:txBody>
      </p:sp>
      <p:sp>
        <p:nvSpPr>
          <p:cNvPr id="3" name="Θέση περιεχομένου 2">
            <a:extLst>
              <a:ext uri="{FF2B5EF4-FFF2-40B4-BE49-F238E27FC236}">
                <a16:creationId xmlns:a16="http://schemas.microsoft.com/office/drawing/2014/main" id="{219562C1-97AF-21AF-9811-37CE18EC0D1D}"/>
              </a:ext>
            </a:extLst>
          </p:cNvPr>
          <p:cNvSpPr>
            <a:spLocks noGrp="1"/>
          </p:cNvSpPr>
          <p:nvPr>
            <p:ph idx="1"/>
          </p:nvPr>
        </p:nvSpPr>
        <p:spPr>
          <a:xfrm>
            <a:off x="533400" y="1537854"/>
            <a:ext cx="8610600" cy="4710545"/>
          </a:xfrm>
        </p:spPr>
        <p:txBody>
          <a:bodyPr/>
          <a:lstStyle/>
          <a:p>
            <a:pPr marL="0" indent="0">
              <a:spcBef>
                <a:spcPts val="600"/>
              </a:spcBef>
              <a:spcAft>
                <a:spcPts val="600"/>
              </a:spcAft>
              <a:buNone/>
            </a:pPr>
            <a:r>
              <a:rPr lang="el-GR" dirty="0"/>
              <a:t>Συνεχίζουμε με τις εξής ιδιότητες του </a:t>
            </a:r>
            <a:r>
              <a:rPr lang="en-US" dirty="0"/>
              <a:t>RTSP</a:t>
            </a:r>
            <a:r>
              <a:rPr lang="el-GR" dirty="0"/>
              <a:t>:</a:t>
            </a:r>
          </a:p>
          <a:p>
            <a:pPr>
              <a:spcBef>
                <a:spcPts val="600"/>
              </a:spcBef>
              <a:spcAft>
                <a:spcPts val="600"/>
              </a:spcAft>
              <a:buFont typeface="Wingdings" panose="05000000000000000000" pitchFamily="2" charset="2"/>
              <a:buChar char="ü"/>
            </a:pPr>
            <a:r>
              <a:rPr lang="el-GR" b="1" dirty="0"/>
              <a:t>Ικανότητα </a:t>
            </a:r>
            <a:r>
              <a:rPr lang="el-GR" b="1" dirty="0" err="1"/>
              <a:t>πολυ</a:t>
            </a:r>
            <a:r>
              <a:rPr lang="el-GR" b="1" dirty="0"/>
              <a:t>-εξυπηρετητών: </a:t>
            </a:r>
            <a:r>
              <a:rPr lang="el-GR" dirty="0"/>
              <a:t>κάθε ροή δεδομένων μέσα σε μία </a:t>
            </a:r>
            <a:r>
              <a:rPr lang="el-GR" dirty="0" err="1"/>
              <a:t>πολυμεσική</a:t>
            </a:r>
            <a:r>
              <a:rPr lang="el-GR" dirty="0"/>
              <a:t> παρουσίαση μπορεί να προέρχεται από διαφορετικό εξυπηρετητή. Ένας πελάτης επομένως μπορεί να εγκαταστήσει παράλληλα διαφορετικές συνεδρίες με διαφορετικούς εξυπηρετητές. Ο συγχρονισμός των ροών γίνεται στο επίπεδο μεταφοράς.</a:t>
            </a:r>
          </a:p>
          <a:p>
            <a:pPr>
              <a:spcBef>
                <a:spcPts val="600"/>
              </a:spcBef>
              <a:spcAft>
                <a:spcPts val="600"/>
              </a:spcAft>
              <a:buFont typeface="Wingdings" panose="05000000000000000000" pitchFamily="2" charset="2"/>
              <a:buChar char="ü"/>
            </a:pPr>
            <a:r>
              <a:rPr lang="el-GR" b="1" dirty="0"/>
              <a:t>Έλεγχος συσκευών εγγραφής: </a:t>
            </a:r>
            <a:r>
              <a:rPr lang="el-GR" dirty="0"/>
              <a:t>το πρωτόκολλο μπορεί να ελέγξει τόσο τις συσκευές εγγραφής όσο και συσκευές όπως οι </a:t>
            </a:r>
            <a:r>
              <a:rPr lang="el-GR" dirty="0" err="1"/>
              <a:t>VoD</a:t>
            </a:r>
            <a:r>
              <a:rPr lang="el-GR" dirty="0"/>
              <a:t> (</a:t>
            </a:r>
            <a:r>
              <a:rPr lang="el-GR" dirty="0" err="1"/>
              <a:t>Video</a:t>
            </a:r>
            <a:r>
              <a:rPr lang="el-GR" dirty="0"/>
              <a:t> on </a:t>
            </a:r>
            <a:r>
              <a:rPr lang="el-GR" dirty="0" err="1"/>
              <a:t>Demand</a:t>
            </a:r>
            <a:r>
              <a:rPr lang="el-GR" dirty="0"/>
              <a:t>) εξυπηρετητές.</a:t>
            </a:r>
          </a:p>
          <a:p>
            <a:pPr>
              <a:spcBef>
                <a:spcPts val="600"/>
              </a:spcBef>
              <a:spcAft>
                <a:spcPts val="600"/>
              </a:spcAft>
            </a:pPr>
            <a:endParaRPr lang="el-GR" dirty="0"/>
          </a:p>
          <a:p>
            <a:pPr>
              <a:spcBef>
                <a:spcPts val="600"/>
              </a:spcBef>
              <a:spcAft>
                <a:spcPts val="600"/>
              </a:spcAft>
            </a:pPr>
            <a:endParaRPr lang="el-GR" dirty="0"/>
          </a:p>
        </p:txBody>
      </p:sp>
      <p:sp>
        <p:nvSpPr>
          <p:cNvPr id="4" name="Footer Placeholder 3">
            <a:extLst>
              <a:ext uri="{FF2B5EF4-FFF2-40B4-BE49-F238E27FC236}">
                <a16:creationId xmlns:a16="http://schemas.microsoft.com/office/drawing/2014/main" id="{15C07D8F-E39C-286E-DEA2-1D308FB71D31}"/>
              </a:ext>
            </a:extLst>
          </p:cNvPr>
          <p:cNvSpPr txBox="1">
            <a:spLocks/>
          </p:cNvSpPr>
          <p:nvPr/>
        </p:nvSpPr>
        <p:spPr bwMode="auto">
          <a:xfrm>
            <a:off x="1564010" y="6571239"/>
            <a:ext cx="1053930" cy="286761"/>
          </a:xfrm>
          <a:prstGeom prst="rect">
            <a:avLst/>
          </a:prstGeom>
          <a:solidFill>
            <a:srgbClr val="CBE8FB"/>
          </a:solidFill>
          <a:ln w="9525">
            <a:noFill/>
            <a:miter lim="800000"/>
            <a:headEnd/>
            <a:tailEnd/>
          </a:ln>
        </p:spPr>
        <p:txBody>
          <a:bodyPr/>
          <a:lstStyle/>
          <a:p>
            <a:pPr algn="l"/>
            <a:r>
              <a:rPr lang="el-GR" sz="1100" b="0" dirty="0">
                <a:solidFill>
                  <a:schemeClr val="bg1"/>
                </a:solidFill>
                <a:effectLst>
                  <a:outerShdw blurRad="38100" dist="38100" dir="2700000" algn="tl">
                    <a:srgbClr val="000000">
                      <a:alpha val="43137"/>
                    </a:srgbClr>
                  </a:outerShdw>
                </a:effectLst>
                <a:latin typeface="Arial" charset="0"/>
                <a:cs typeface="Arial" charset="0"/>
              </a:rPr>
              <a:t>Πρωτόκολλα</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
        <p:nvSpPr>
          <p:cNvPr id="5" name="Footer Placeholder 3">
            <a:extLst>
              <a:ext uri="{FF2B5EF4-FFF2-40B4-BE49-F238E27FC236}">
                <a16:creationId xmlns:a16="http://schemas.microsoft.com/office/drawing/2014/main" id="{A6B5DD41-E466-5634-AE0C-ADC85574E057}"/>
              </a:ext>
            </a:extLst>
          </p:cNvPr>
          <p:cNvSpPr txBox="1">
            <a:spLocks/>
          </p:cNvSpPr>
          <p:nvPr/>
        </p:nvSpPr>
        <p:spPr bwMode="auto">
          <a:xfrm>
            <a:off x="2623812" y="6571239"/>
            <a:ext cx="620429" cy="286761"/>
          </a:xfrm>
          <a:prstGeom prst="rect">
            <a:avLst/>
          </a:prstGeom>
          <a:solidFill>
            <a:schemeClr val="accent2">
              <a:lumMod val="20000"/>
              <a:lumOff val="80000"/>
            </a:schemeClr>
          </a:solidFill>
          <a:ln w="9525">
            <a:noFill/>
            <a:miter lim="800000"/>
            <a:headEnd/>
            <a:tailEnd/>
          </a:ln>
        </p:spPr>
        <p:txBody>
          <a:bodyPr/>
          <a:lstStyle/>
          <a:p>
            <a:pPr algn="l"/>
            <a:r>
              <a:rPr lang="en-US" sz="1100" b="0" dirty="0">
                <a:solidFill>
                  <a:schemeClr val="bg1"/>
                </a:solidFill>
                <a:effectLst>
                  <a:outerShdw blurRad="38100" dist="38100" dir="2700000" algn="tl">
                    <a:srgbClr val="000000">
                      <a:alpha val="43137"/>
                    </a:srgbClr>
                  </a:outerShdw>
                </a:effectLst>
                <a:latin typeface="Arial" charset="0"/>
                <a:cs typeface="Arial" charset="0"/>
              </a:rPr>
              <a:t>RTSP</a:t>
            </a:r>
            <a:endParaRPr lang="en-US" sz="1100" b="0" dirty="0">
              <a:solidFill>
                <a:schemeClr val="bg1"/>
              </a:solidFill>
              <a:effectLst>
                <a:outerShdw blurRad="38100" dist="38100" dir="2700000" algn="tl">
                  <a:srgbClr val="000000">
                    <a:alpha val="43137"/>
                  </a:srgbClr>
                </a:outerShdw>
              </a:effectLst>
              <a:latin typeface="Gill Sans MT" panose="020B0502020104020203" pitchFamily="34" charset="0"/>
              <a:cs typeface="Arial" charset="0"/>
            </a:endParaRPr>
          </a:p>
        </p:txBody>
      </p:sp>
    </p:spTree>
    <p:extLst>
      <p:ext uri="{BB962C8B-B14F-4D97-AF65-F5344CB8AC3E}">
        <p14:creationId xmlns:p14="http://schemas.microsoft.com/office/powerpoint/2010/main" val="321873186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919</TotalTime>
  <Words>5301</Words>
  <Application>Microsoft Office PowerPoint</Application>
  <PresentationFormat>Προβολή στην οθόνη (4:3)</PresentationFormat>
  <Paragraphs>439</Paragraphs>
  <Slides>27</Slides>
  <Notes>26</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27</vt:i4>
      </vt:variant>
    </vt:vector>
  </HeadingPairs>
  <TitlesOfParts>
    <vt:vector size="38" baseType="lpstr">
      <vt:lpstr>Arial</vt:lpstr>
      <vt:lpstr>Comic Sans MS</vt:lpstr>
      <vt:lpstr>Courier New</vt:lpstr>
      <vt:lpstr>Gill Sans MT</vt:lpstr>
      <vt:lpstr>Gill Sans Nova</vt:lpstr>
      <vt:lpstr>Segoe UI</vt:lpstr>
      <vt:lpstr>Segoe UI Light</vt:lpstr>
      <vt:lpstr>Symbol</vt:lpstr>
      <vt:lpstr>Times New Roman</vt:lpstr>
      <vt:lpstr>Wingdings</vt:lpstr>
      <vt:lpstr>Default Design</vt:lpstr>
      <vt:lpstr>Πολυμέσα και Ασύρματη Δικτύωση</vt:lpstr>
      <vt:lpstr>Εισαγωγή (1) </vt:lpstr>
      <vt:lpstr>Εισαγωγή (2) </vt:lpstr>
      <vt:lpstr>Εισαγωγή (3) </vt:lpstr>
      <vt:lpstr>Οντότητες του RTSP </vt:lpstr>
      <vt:lpstr>Βασικές λειτουργίες του RTSP</vt:lpstr>
      <vt:lpstr>Βασικές λειτουργίες του RTSP</vt:lpstr>
      <vt:lpstr>Ιδιότητες του RTSP (1)</vt:lpstr>
      <vt:lpstr>Ιδιότητες του RTSP (2)</vt:lpstr>
      <vt:lpstr>Ιδιότητες του RTSP (3)</vt:lpstr>
      <vt:lpstr>Ομοιότητες RTSP με το ΗΤΤP</vt:lpstr>
      <vt:lpstr>Διαφορές του RTSP με το ΗΤΤP (1)</vt:lpstr>
      <vt:lpstr>Διαφορές του RTSP με το ΗΤΤP (2)</vt:lpstr>
      <vt:lpstr>Μήνυμα RTSP</vt:lpstr>
      <vt:lpstr>Μέθοδοι RTSP</vt:lpstr>
      <vt:lpstr>Μέθοδος SETUP</vt:lpstr>
      <vt:lpstr>Δομή ενός μηνύματος αίτησης</vt:lpstr>
      <vt:lpstr>Status code (1)</vt:lpstr>
      <vt:lpstr>Status code (2)</vt:lpstr>
      <vt:lpstr>Status code</vt:lpstr>
      <vt:lpstr>Μέθοδος PLAY</vt:lpstr>
      <vt:lpstr>Μέθοδος Record</vt:lpstr>
      <vt:lpstr>Μέθοδος PAUSE</vt:lpstr>
      <vt:lpstr>Μέθοδος TEARDOWN</vt:lpstr>
      <vt:lpstr>Παράδειγμα λειτουργίας</vt:lpstr>
      <vt:lpstr>Όλες οι μέθοδοι</vt:lpstr>
      <vt:lpstr>Σημείωμα Αναφοράς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Δίκτυα Επικοινωνιών ΙΙ</dc:title>
  <dc:creator>pantelis bbalaouras</dc:creator>
  <cp:lastModifiedBy>Pantelis Balaouras</cp:lastModifiedBy>
  <cp:revision>4</cp:revision>
  <dcterms:created xsi:type="dcterms:W3CDTF">2019-11-19T09:54:29Z</dcterms:created>
  <dcterms:modified xsi:type="dcterms:W3CDTF">2025-03-20T10:31:42Z</dcterms:modified>
</cp:coreProperties>
</file>