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476" r:id="rId2"/>
    <p:sldId id="483" r:id="rId3"/>
    <p:sldId id="400" r:id="rId4"/>
    <p:sldId id="401" r:id="rId5"/>
    <p:sldId id="402" r:id="rId6"/>
    <p:sldId id="403" r:id="rId7"/>
    <p:sldId id="404" r:id="rId8"/>
    <p:sldId id="405" r:id="rId9"/>
    <p:sldId id="407" r:id="rId10"/>
    <p:sldId id="521" r:id="rId11"/>
    <p:sldId id="522" r:id="rId12"/>
    <p:sldId id="495" r:id="rId13"/>
    <p:sldId id="496" r:id="rId14"/>
    <p:sldId id="497" r:id="rId15"/>
    <p:sldId id="498" r:id="rId16"/>
    <p:sldId id="499" r:id="rId17"/>
    <p:sldId id="500" r:id="rId18"/>
    <p:sldId id="501" r:id="rId19"/>
    <p:sldId id="502" r:id="rId20"/>
    <p:sldId id="503" r:id="rId21"/>
    <p:sldId id="505" r:id="rId22"/>
    <p:sldId id="504" r:id="rId23"/>
    <p:sldId id="506" r:id="rId24"/>
    <p:sldId id="507" r:id="rId25"/>
    <p:sldId id="508" r:id="rId26"/>
    <p:sldId id="509" r:id="rId27"/>
    <p:sldId id="510" r:id="rId28"/>
    <p:sldId id="511" r:id="rId29"/>
    <p:sldId id="512" r:id="rId30"/>
    <p:sldId id="513" r:id="rId31"/>
    <p:sldId id="514" r:id="rId32"/>
    <p:sldId id="515" r:id="rId33"/>
    <p:sldId id="518" r:id="rId34"/>
    <p:sldId id="516" r:id="rId35"/>
    <p:sldId id="519" r:id="rId36"/>
    <p:sldId id="520" r:id="rId37"/>
    <p:sldId id="415" r:id="rId38"/>
    <p:sldId id="409" r:id="rId39"/>
    <p:sldId id="410" r:id="rId40"/>
  </p:sldIdLst>
  <p:sldSz cx="9144000" cy="6858000" type="screen4x3"/>
  <p:notesSz cx="6669088" cy="97536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2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9D0"/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0DA617B-7374-4416-A3AD-25DDC15FA8D2}" v="32" dt="2021-05-27T10:04:58.0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Μεσαίο στυλ 1 - Έμφαση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Φωτεινό στυλ 3 - Έμφαση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Φωτεινό στυλ 2 - Έμφαση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206" autoAdjust="0"/>
  </p:normalViewPr>
  <p:slideViewPr>
    <p:cSldViewPr snapToGrid="0">
      <p:cViewPr varScale="1">
        <p:scale>
          <a:sx n="118" d="100"/>
          <a:sy n="118" d="100"/>
        </p:scale>
        <p:origin x="548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072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47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48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ntelis balaouras" userId="25e8755020fc1734" providerId="LiveId" clId="{0145A820-9876-4969-9D1A-1BADA16712D1}"/>
    <pc:docChg chg="addSld modSld">
      <pc:chgData name="pantelis balaouras" userId="25e8755020fc1734" providerId="LiveId" clId="{0145A820-9876-4969-9D1A-1BADA16712D1}" dt="2021-05-25T12:53:44.100" v="247" actId="14100"/>
      <pc:docMkLst>
        <pc:docMk/>
      </pc:docMkLst>
      <pc:sldChg chg="modSp mod">
        <pc:chgData name="pantelis balaouras" userId="25e8755020fc1734" providerId="LiveId" clId="{0145A820-9876-4969-9D1A-1BADA16712D1}" dt="2021-05-25T12:48:11.719" v="11" actId="20577"/>
        <pc:sldMkLst>
          <pc:docMk/>
          <pc:sldMk cId="372187110" sldId="498"/>
        </pc:sldMkLst>
        <pc:spChg chg="mod">
          <ac:chgData name="pantelis balaouras" userId="25e8755020fc1734" providerId="LiveId" clId="{0145A820-9876-4969-9D1A-1BADA16712D1}" dt="2021-05-25T12:48:11.719" v="11" actId="20577"/>
          <ac:spMkLst>
            <pc:docMk/>
            <pc:sldMk cId="372187110" sldId="498"/>
            <ac:spMk id="7" creationId="{1A736429-3F2F-46B8-A1FC-1244C9B0D729}"/>
          </ac:spMkLst>
        </pc:spChg>
      </pc:sldChg>
      <pc:sldChg chg="modSp new mod modNotesTx">
        <pc:chgData name="pantelis balaouras" userId="25e8755020fc1734" providerId="LiveId" clId="{0145A820-9876-4969-9D1A-1BADA16712D1}" dt="2021-05-25T12:53:21.002" v="244" actId="6549"/>
        <pc:sldMkLst>
          <pc:docMk/>
          <pc:sldMk cId="3627579227" sldId="499"/>
        </pc:sldMkLst>
        <pc:spChg chg="mod">
          <ac:chgData name="pantelis balaouras" userId="25e8755020fc1734" providerId="LiveId" clId="{0145A820-9876-4969-9D1A-1BADA16712D1}" dt="2021-05-25T12:49:16.036" v="17" actId="20577"/>
          <ac:spMkLst>
            <pc:docMk/>
            <pc:sldMk cId="3627579227" sldId="499"/>
            <ac:spMk id="2" creationId="{19AF3689-412A-41D9-96EC-D322432C1BC3}"/>
          </ac:spMkLst>
        </pc:spChg>
        <pc:spChg chg="mod">
          <ac:chgData name="pantelis balaouras" userId="25e8755020fc1734" providerId="LiveId" clId="{0145A820-9876-4969-9D1A-1BADA16712D1}" dt="2021-05-25T12:53:14.417" v="243" actId="948"/>
          <ac:spMkLst>
            <pc:docMk/>
            <pc:sldMk cId="3627579227" sldId="499"/>
            <ac:spMk id="3" creationId="{8FC387A7-5A34-4158-A6DE-3857E1D0145F}"/>
          </ac:spMkLst>
        </pc:spChg>
      </pc:sldChg>
      <pc:sldChg chg="modSp add mod">
        <pc:chgData name="pantelis balaouras" userId="25e8755020fc1734" providerId="LiveId" clId="{0145A820-9876-4969-9D1A-1BADA16712D1}" dt="2021-05-25T12:53:44.100" v="247" actId="14100"/>
        <pc:sldMkLst>
          <pc:docMk/>
          <pc:sldMk cId="854584620" sldId="500"/>
        </pc:sldMkLst>
        <pc:spChg chg="mod">
          <ac:chgData name="pantelis balaouras" userId="25e8755020fc1734" providerId="LiveId" clId="{0145A820-9876-4969-9D1A-1BADA16712D1}" dt="2021-05-25T12:53:44.100" v="247" actId="14100"/>
          <ac:spMkLst>
            <pc:docMk/>
            <pc:sldMk cId="854584620" sldId="500"/>
            <ac:spMk id="3" creationId="{8FC387A7-5A34-4158-A6DE-3857E1D0145F}"/>
          </ac:spMkLst>
        </pc:spChg>
      </pc:sldChg>
    </pc:docChg>
  </pc:docChgLst>
  <pc:docChgLst>
    <pc:chgData name="pantelis bbalaouras" userId="25e8755020fc1734" providerId="LiveId" clId="{B0DA617B-7374-4416-A3AD-25DDC15FA8D2}"/>
    <pc:docChg chg="undo custSel addSld delSld modSld sldOrd">
      <pc:chgData name="pantelis bbalaouras" userId="25e8755020fc1734" providerId="LiveId" clId="{B0DA617B-7374-4416-A3AD-25DDC15FA8D2}" dt="2021-05-27T11:00:38.606" v="1662" actId="478"/>
      <pc:docMkLst>
        <pc:docMk/>
      </pc:docMkLst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0" sldId="322"/>
        </pc:sldMkLst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0" sldId="377"/>
        </pc:sldMkLst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0" sldId="378"/>
        </pc:sldMkLst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0" sldId="379"/>
        </pc:sldMkLst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0" sldId="389"/>
        </pc:sldMkLst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0" sldId="390"/>
        </pc:sldMkLst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4083699059" sldId="408"/>
        </pc:sldMkLst>
      </pc:sldChg>
      <pc:sldChg chg="delSp add mod">
        <pc:chgData name="pantelis bbalaouras" userId="25e8755020fc1734" providerId="LiveId" clId="{B0DA617B-7374-4416-A3AD-25DDC15FA8D2}" dt="2021-05-27T11:00:38.606" v="1662" actId="478"/>
        <pc:sldMkLst>
          <pc:docMk/>
          <pc:sldMk cId="0" sldId="409"/>
        </pc:sldMkLst>
        <pc:spChg chg="del">
          <ac:chgData name="pantelis bbalaouras" userId="25e8755020fc1734" providerId="LiveId" clId="{B0DA617B-7374-4416-A3AD-25DDC15FA8D2}" dt="2021-05-27T11:00:38.606" v="1662" actId="478"/>
          <ac:spMkLst>
            <pc:docMk/>
            <pc:sldMk cId="0" sldId="409"/>
            <ac:spMk id="163" creationId="{19D4B358-D645-44A6-BE5D-FD6D1A2FD364}"/>
          </ac:spMkLst>
        </pc:spChg>
        <pc:picChg chg="del">
          <ac:chgData name="pantelis bbalaouras" userId="25e8755020fc1734" providerId="LiveId" clId="{B0DA617B-7374-4416-A3AD-25DDC15FA8D2}" dt="2021-05-26T06:57:02.923" v="1580"/>
          <ac:picMkLst>
            <pc:docMk/>
            <pc:sldMk cId="0" sldId="409"/>
            <ac:picMk id="3" creationId="{22C8C1D2-B1B1-4BAA-8916-71C69FA9F34F}"/>
          </ac:picMkLst>
        </pc:picChg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1149142254" sldId="409"/>
        </pc:sldMkLst>
      </pc:sldChg>
      <pc:sldChg chg="delSp mod">
        <pc:chgData name="pantelis bbalaouras" userId="25e8755020fc1734" providerId="LiveId" clId="{B0DA617B-7374-4416-A3AD-25DDC15FA8D2}" dt="2021-05-27T11:00:36.605" v="1661" actId="478"/>
        <pc:sldMkLst>
          <pc:docMk/>
          <pc:sldMk cId="0" sldId="410"/>
        </pc:sldMkLst>
        <pc:spChg chg="del">
          <ac:chgData name="pantelis bbalaouras" userId="25e8755020fc1734" providerId="LiveId" clId="{B0DA617B-7374-4416-A3AD-25DDC15FA8D2}" dt="2021-05-27T11:00:36.605" v="1661" actId="478"/>
          <ac:spMkLst>
            <pc:docMk/>
            <pc:sldMk cId="0" sldId="410"/>
            <ac:spMk id="5" creationId="{2C62E225-E7D8-4920-B64A-E180B4A4F8F0}"/>
          </ac:spMkLst>
        </pc:spChg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2756753297" sldId="410"/>
        </pc:sldMkLst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2828011188" sldId="411"/>
        </pc:sldMkLst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1398724362" sldId="413"/>
        </pc:sldMkLst>
      </pc:sldChg>
      <pc:sldChg chg="modSp add mod">
        <pc:chgData name="pantelis bbalaouras" userId="25e8755020fc1734" providerId="LiveId" clId="{B0DA617B-7374-4416-A3AD-25DDC15FA8D2}" dt="2021-05-26T06:53:31.465" v="1544" actId="404"/>
        <pc:sldMkLst>
          <pc:docMk/>
          <pc:sldMk cId="0" sldId="415"/>
        </pc:sldMkLst>
        <pc:spChg chg="mod">
          <ac:chgData name="pantelis bbalaouras" userId="25e8755020fc1734" providerId="LiveId" clId="{B0DA617B-7374-4416-A3AD-25DDC15FA8D2}" dt="2021-05-26T06:53:31.465" v="1544" actId="404"/>
          <ac:spMkLst>
            <pc:docMk/>
            <pc:sldMk cId="0" sldId="415"/>
            <ac:spMk id="66563" creationId="{00000000-0000-0000-0000-000000000000}"/>
          </ac:spMkLst>
        </pc:spChg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2557161897" sldId="415"/>
        </pc:sldMkLst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4032401262" sldId="416"/>
        </pc:sldMkLst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942057239" sldId="417"/>
        </pc:sldMkLst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1917659779" sldId="418"/>
        </pc:sldMkLst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1733405050" sldId="419"/>
        </pc:sldMkLst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2227663490" sldId="420"/>
        </pc:sldMkLst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262475082" sldId="421"/>
        </pc:sldMkLst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2557338210" sldId="422"/>
        </pc:sldMkLst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0" sldId="432"/>
        </pc:sldMkLst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0" sldId="433"/>
        </pc:sldMkLst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0" sldId="434"/>
        </pc:sldMkLst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0" sldId="435"/>
        </pc:sldMkLst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1613337231" sldId="437"/>
        </pc:sldMkLst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0" sldId="439"/>
        </pc:sldMkLst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0" sldId="440"/>
        </pc:sldMkLst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0" sldId="441"/>
        </pc:sldMkLst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0" sldId="442"/>
        </pc:sldMkLst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0" sldId="443"/>
        </pc:sldMkLst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0" sldId="444"/>
        </pc:sldMkLst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0" sldId="446"/>
        </pc:sldMkLst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0" sldId="447"/>
        </pc:sldMkLst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0" sldId="448"/>
        </pc:sldMkLst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0" sldId="449"/>
        </pc:sldMkLst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0" sldId="450"/>
        </pc:sldMkLst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0" sldId="452"/>
        </pc:sldMkLst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0" sldId="453"/>
        </pc:sldMkLst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0" sldId="457"/>
        </pc:sldMkLst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0" sldId="461"/>
        </pc:sldMkLst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0" sldId="462"/>
        </pc:sldMkLst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0" sldId="463"/>
        </pc:sldMkLst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0" sldId="467"/>
        </pc:sldMkLst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0" sldId="468"/>
        </pc:sldMkLst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0" sldId="472"/>
        </pc:sldMkLst>
      </pc:sldChg>
      <pc:sldChg chg="modSp mod">
        <pc:chgData name="pantelis bbalaouras" userId="25e8755020fc1734" providerId="LiveId" clId="{B0DA617B-7374-4416-A3AD-25DDC15FA8D2}" dt="2021-05-25T11:42:44.965" v="36" actId="20577"/>
        <pc:sldMkLst>
          <pc:docMk/>
          <pc:sldMk cId="4272684949" sldId="476"/>
        </pc:sldMkLst>
        <pc:spChg chg="mod">
          <ac:chgData name="pantelis bbalaouras" userId="25e8755020fc1734" providerId="LiveId" clId="{B0DA617B-7374-4416-A3AD-25DDC15FA8D2}" dt="2021-05-25T11:42:44.965" v="36" actId="20577"/>
          <ac:spMkLst>
            <pc:docMk/>
            <pc:sldMk cId="4272684949" sldId="476"/>
            <ac:spMk id="4" creationId="{506340F7-AFF8-4DBB-8847-AB214600E4F6}"/>
          </ac:spMkLst>
        </pc:spChg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0" sldId="477"/>
        </pc:sldMkLst>
      </pc:sldChg>
      <pc:sldChg chg="del">
        <pc:chgData name="pantelis bbalaouras" userId="25e8755020fc1734" providerId="LiveId" clId="{B0DA617B-7374-4416-A3AD-25DDC15FA8D2}" dt="2021-05-25T11:42:50.393" v="37" actId="47"/>
        <pc:sldMkLst>
          <pc:docMk/>
          <pc:sldMk cId="0" sldId="484"/>
        </pc:sldMkLst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0" sldId="485"/>
        </pc:sldMkLst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0" sldId="486"/>
        </pc:sldMkLst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0" sldId="487"/>
        </pc:sldMkLst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0" sldId="488"/>
        </pc:sldMkLst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0" sldId="489"/>
        </pc:sldMkLst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641205817" sldId="490"/>
        </pc:sldMkLst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2616416207" sldId="492"/>
        </pc:sldMkLst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3791121032" sldId="493"/>
        </pc:sldMkLst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357696610" sldId="494"/>
        </pc:sldMkLst>
      </pc:sldChg>
      <pc:sldChg chg="modSp new mod modNotesTx">
        <pc:chgData name="pantelis bbalaouras" userId="25e8755020fc1734" providerId="LiveId" clId="{B0DA617B-7374-4416-A3AD-25DDC15FA8D2}" dt="2021-05-27T10:04:27.710" v="1601" actId="20577"/>
        <pc:sldMkLst>
          <pc:docMk/>
          <pc:sldMk cId="3713660985" sldId="495"/>
        </pc:sldMkLst>
        <pc:spChg chg="mod">
          <ac:chgData name="pantelis bbalaouras" userId="25e8755020fc1734" providerId="LiveId" clId="{B0DA617B-7374-4416-A3AD-25DDC15FA8D2}" dt="2021-05-25T11:43:04.208" v="41" actId="20577"/>
          <ac:spMkLst>
            <pc:docMk/>
            <pc:sldMk cId="3713660985" sldId="495"/>
            <ac:spMk id="2" creationId="{2699FD53-5A95-43AB-9982-17AEC2B4DEE4}"/>
          </ac:spMkLst>
        </pc:spChg>
        <pc:spChg chg="mod">
          <ac:chgData name="pantelis bbalaouras" userId="25e8755020fc1734" providerId="LiveId" clId="{B0DA617B-7374-4416-A3AD-25DDC15FA8D2}" dt="2021-05-27T10:04:27.710" v="1601" actId="20577"/>
          <ac:spMkLst>
            <pc:docMk/>
            <pc:sldMk cId="3713660985" sldId="495"/>
            <ac:spMk id="3" creationId="{43F79261-25DF-4F72-B92D-A389F5FD380E}"/>
          </ac:spMkLst>
        </pc:spChg>
      </pc:sldChg>
      <pc:sldChg chg="addSp modSp add mod modClrScheme chgLayout modNotesTx">
        <pc:chgData name="pantelis bbalaouras" userId="25e8755020fc1734" providerId="LiveId" clId="{B0DA617B-7374-4416-A3AD-25DDC15FA8D2}" dt="2021-05-27T10:05:00.344" v="1607" actId="1076"/>
        <pc:sldMkLst>
          <pc:docMk/>
          <pc:sldMk cId="3404691495" sldId="496"/>
        </pc:sldMkLst>
        <pc:spChg chg="mod ord">
          <ac:chgData name="pantelis bbalaouras" userId="25e8755020fc1734" providerId="LiveId" clId="{B0DA617B-7374-4416-A3AD-25DDC15FA8D2}" dt="2021-05-25T12:36:58.376" v="226" actId="20577"/>
          <ac:spMkLst>
            <pc:docMk/>
            <pc:sldMk cId="3404691495" sldId="496"/>
            <ac:spMk id="2" creationId="{2699FD53-5A95-43AB-9982-17AEC2B4DEE4}"/>
          </ac:spMkLst>
        </pc:spChg>
        <pc:spChg chg="mod ord">
          <ac:chgData name="pantelis bbalaouras" userId="25e8755020fc1734" providerId="LiveId" clId="{B0DA617B-7374-4416-A3AD-25DDC15FA8D2}" dt="2021-05-25T12:31:20.502" v="182" actId="14"/>
          <ac:spMkLst>
            <pc:docMk/>
            <pc:sldMk cId="3404691495" sldId="496"/>
            <ac:spMk id="3" creationId="{43F79261-25DF-4F72-B92D-A389F5FD380E}"/>
          </ac:spMkLst>
        </pc:spChg>
        <pc:spChg chg="mod ord">
          <ac:chgData name="pantelis bbalaouras" userId="25e8755020fc1734" providerId="LiveId" clId="{B0DA617B-7374-4416-A3AD-25DDC15FA8D2}" dt="2021-05-25T12:26:06.188" v="163" actId="700"/>
          <ac:spMkLst>
            <pc:docMk/>
            <pc:sldMk cId="3404691495" sldId="496"/>
            <ac:spMk id="4" creationId="{FE3641EC-885E-48A2-A027-C4F5AE5C8E3F}"/>
          </ac:spMkLst>
        </pc:spChg>
        <pc:spChg chg="add mod ord">
          <ac:chgData name="pantelis bbalaouras" userId="25e8755020fc1734" providerId="LiveId" clId="{B0DA617B-7374-4416-A3AD-25DDC15FA8D2}" dt="2021-05-25T12:31:16.107" v="180" actId="14"/>
          <ac:spMkLst>
            <pc:docMk/>
            <pc:sldMk cId="3404691495" sldId="496"/>
            <ac:spMk id="5" creationId="{42EB047C-D13C-49B4-9819-BE6D4AB176E4}"/>
          </ac:spMkLst>
        </pc:spChg>
        <pc:cxnChg chg="add">
          <ac:chgData name="pantelis bbalaouras" userId="25e8755020fc1734" providerId="LiveId" clId="{B0DA617B-7374-4416-A3AD-25DDC15FA8D2}" dt="2021-05-25T12:32:12.420" v="214" actId="11529"/>
          <ac:cxnSpMkLst>
            <pc:docMk/>
            <pc:sldMk cId="3404691495" sldId="496"/>
            <ac:cxnSpMk id="7" creationId="{28066671-E462-4283-9C2B-C1C04994F6CA}"/>
          </ac:cxnSpMkLst>
        </pc:cxnChg>
        <pc:cxnChg chg="add mod">
          <ac:chgData name="pantelis bbalaouras" userId="25e8755020fc1734" providerId="LiveId" clId="{B0DA617B-7374-4416-A3AD-25DDC15FA8D2}" dt="2021-05-25T12:32:19.192" v="216" actId="1076"/>
          <ac:cxnSpMkLst>
            <pc:docMk/>
            <pc:sldMk cId="3404691495" sldId="496"/>
            <ac:cxnSpMk id="8" creationId="{B37C1081-DAD1-45D0-9B60-C46EDD1B92A2}"/>
          </ac:cxnSpMkLst>
        </pc:cxnChg>
        <pc:cxnChg chg="add mod">
          <ac:chgData name="pantelis bbalaouras" userId="25e8755020fc1734" providerId="LiveId" clId="{B0DA617B-7374-4416-A3AD-25DDC15FA8D2}" dt="2021-05-27T10:04:57.136" v="1605" actId="1076"/>
          <ac:cxnSpMkLst>
            <pc:docMk/>
            <pc:sldMk cId="3404691495" sldId="496"/>
            <ac:cxnSpMk id="9" creationId="{40862C31-45AA-4112-9D58-11211A19733C}"/>
          </ac:cxnSpMkLst>
        </pc:cxnChg>
        <pc:cxnChg chg="add mod">
          <ac:chgData name="pantelis bbalaouras" userId="25e8755020fc1734" providerId="LiveId" clId="{B0DA617B-7374-4416-A3AD-25DDC15FA8D2}" dt="2021-05-27T10:05:00.344" v="1607" actId="1076"/>
          <ac:cxnSpMkLst>
            <pc:docMk/>
            <pc:sldMk cId="3404691495" sldId="496"/>
            <ac:cxnSpMk id="10" creationId="{99F6D965-4AF0-47AE-9A8E-1A0301B464A9}"/>
          </ac:cxnSpMkLst>
        </pc:cxnChg>
      </pc:sldChg>
      <pc:sldChg chg="addSp delSp modSp new mod modClrScheme chgLayout modNotesTx">
        <pc:chgData name="pantelis bbalaouras" userId="25e8755020fc1734" providerId="LiveId" clId="{B0DA617B-7374-4416-A3AD-25DDC15FA8D2}" dt="2021-05-25T12:40:49.947" v="283" actId="113"/>
        <pc:sldMkLst>
          <pc:docMk/>
          <pc:sldMk cId="2427627621" sldId="497"/>
        </pc:sldMkLst>
        <pc:spChg chg="del mod ord">
          <ac:chgData name="pantelis bbalaouras" userId="25e8755020fc1734" providerId="LiveId" clId="{B0DA617B-7374-4416-A3AD-25DDC15FA8D2}" dt="2021-05-25T12:37:24.882" v="229" actId="700"/>
          <ac:spMkLst>
            <pc:docMk/>
            <pc:sldMk cId="2427627621" sldId="497"/>
            <ac:spMk id="2" creationId="{82733A87-BF7B-429A-AF49-79F2EE82B06D}"/>
          </ac:spMkLst>
        </pc:spChg>
        <pc:spChg chg="del mod ord">
          <ac:chgData name="pantelis bbalaouras" userId="25e8755020fc1734" providerId="LiveId" clId="{B0DA617B-7374-4416-A3AD-25DDC15FA8D2}" dt="2021-05-25T12:37:24.882" v="229" actId="700"/>
          <ac:spMkLst>
            <pc:docMk/>
            <pc:sldMk cId="2427627621" sldId="497"/>
            <ac:spMk id="3" creationId="{ED3FC6FD-2494-4398-965A-F476219B266F}"/>
          </ac:spMkLst>
        </pc:spChg>
        <pc:spChg chg="del">
          <ac:chgData name="pantelis bbalaouras" userId="25e8755020fc1734" providerId="LiveId" clId="{B0DA617B-7374-4416-A3AD-25DDC15FA8D2}" dt="2021-05-25T12:37:24.882" v="229" actId="700"/>
          <ac:spMkLst>
            <pc:docMk/>
            <pc:sldMk cId="2427627621" sldId="497"/>
            <ac:spMk id="4" creationId="{46B1B013-37FC-47DB-B8B4-BE9F906C2992}"/>
          </ac:spMkLst>
        </pc:spChg>
        <pc:spChg chg="mod ord">
          <ac:chgData name="pantelis bbalaouras" userId="25e8755020fc1734" providerId="LiveId" clId="{B0DA617B-7374-4416-A3AD-25DDC15FA8D2}" dt="2021-05-25T12:37:24.882" v="229" actId="700"/>
          <ac:spMkLst>
            <pc:docMk/>
            <pc:sldMk cId="2427627621" sldId="497"/>
            <ac:spMk id="5" creationId="{4E8740FD-EE84-4C54-9BF6-55844ACF29CF}"/>
          </ac:spMkLst>
        </pc:spChg>
        <pc:spChg chg="add mod ord">
          <ac:chgData name="pantelis bbalaouras" userId="25e8755020fc1734" providerId="LiveId" clId="{B0DA617B-7374-4416-A3AD-25DDC15FA8D2}" dt="2021-05-25T12:37:40.391" v="237" actId="20577"/>
          <ac:spMkLst>
            <pc:docMk/>
            <pc:sldMk cId="2427627621" sldId="497"/>
            <ac:spMk id="6" creationId="{2116EA22-B0A9-4E28-8219-A8A404D30A76}"/>
          </ac:spMkLst>
        </pc:spChg>
        <pc:spChg chg="add mod ord">
          <ac:chgData name="pantelis bbalaouras" userId="25e8755020fc1734" providerId="LiveId" clId="{B0DA617B-7374-4416-A3AD-25DDC15FA8D2}" dt="2021-05-25T12:40:49.947" v="283" actId="113"/>
          <ac:spMkLst>
            <pc:docMk/>
            <pc:sldMk cId="2427627621" sldId="497"/>
            <ac:spMk id="7" creationId="{1A736429-3F2F-46B8-A1FC-1244C9B0D729}"/>
          </ac:spMkLst>
        </pc:spChg>
      </pc:sldChg>
      <pc:sldChg chg="modSp add mod modNotesTx">
        <pc:chgData name="pantelis bbalaouras" userId="25e8755020fc1734" providerId="LiveId" clId="{B0DA617B-7374-4416-A3AD-25DDC15FA8D2}" dt="2021-05-27T10:05:46.547" v="1608" actId="20577"/>
        <pc:sldMkLst>
          <pc:docMk/>
          <pc:sldMk cId="372187110" sldId="498"/>
        </pc:sldMkLst>
        <pc:spChg chg="mod">
          <ac:chgData name="pantelis bbalaouras" userId="25e8755020fc1734" providerId="LiveId" clId="{B0DA617B-7374-4416-A3AD-25DDC15FA8D2}" dt="2021-05-27T10:05:46.547" v="1608" actId="20577"/>
          <ac:spMkLst>
            <pc:docMk/>
            <pc:sldMk cId="372187110" sldId="498"/>
            <ac:spMk id="7" creationId="{1A736429-3F2F-46B8-A1FC-1244C9B0D729}"/>
          </ac:spMkLst>
        </pc:spChg>
      </pc:sldChg>
      <pc:sldChg chg="modSp new mod modNotesTx">
        <pc:chgData name="pantelis bbalaouras" userId="25e8755020fc1734" providerId="LiveId" clId="{B0DA617B-7374-4416-A3AD-25DDC15FA8D2}" dt="2021-05-25T16:19:00.976" v="638" actId="20577"/>
        <pc:sldMkLst>
          <pc:docMk/>
          <pc:sldMk cId="4248608518" sldId="501"/>
        </pc:sldMkLst>
        <pc:spChg chg="mod">
          <ac:chgData name="pantelis bbalaouras" userId="25e8755020fc1734" providerId="LiveId" clId="{B0DA617B-7374-4416-A3AD-25DDC15FA8D2}" dt="2021-05-25T15:57:19.810" v="498" actId="20577"/>
          <ac:spMkLst>
            <pc:docMk/>
            <pc:sldMk cId="4248608518" sldId="501"/>
            <ac:spMk id="2" creationId="{77E7FAA6-9CB6-464A-BD99-04B4CF0B0BBC}"/>
          </ac:spMkLst>
        </pc:spChg>
        <pc:spChg chg="mod">
          <ac:chgData name="pantelis bbalaouras" userId="25e8755020fc1734" providerId="LiveId" clId="{B0DA617B-7374-4416-A3AD-25DDC15FA8D2}" dt="2021-05-25T16:17:04.504" v="611" actId="948"/>
          <ac:spMkLst>
            <pc:docMk/>
            <pc:sldMk cId="4248608518" sldId="501"/>
            <ac:spMk id="3" creationId="{0A867966-B1A2-48EB-B6A7-4E3C8E766221}"/>
          </ac:spMkLst>
        </pc:spChg>
      </pc:sldChg>
      <pc:sldChg chg="addSp delSp modSp new mod">
        <pc:chgData name="pantelis bbalaouras" userId="25e8755020fc1734" providerId="LiveId" clId="{B0DA617B-7374-4416-A3AD-25DDC15FA8D2}" dt="2021-05-27T10:46:42.030" v="1624" actId="113"/>
        <pc:sldMkLst>
          <pc:docMk/>
          <pc:sldMk cId="951936330" sldId="502"/>
        </pc:sldMkLst>
        <pc:spChg chg="del">
          <ac:chgData name="pantelis bbalaouras" userId="25e8755020fc1734" providerId="LiveId" clId="{B0DA617B-7374-4416-A3AD-25DDC15FA8D2}" dt="2021-05-25T16:17:21.857" v="613"/>
          <ac:spMkLst>
            <pc:docMk/>
            <pc:sldMk cId="951936330" sldId="502"/>
            <ac:spMk id="3" creationId="{41C09841-FE06-4515-A96D-D0C50341869E}"/>
          </ac:spMkLst>
        </pc:spChg>
        <pc:graphicFrameChg chg="add mod modGraphic">
          <ac:chgData name="pantelis bbalaouras" userId="25e8755020fc1734" providerId="LiveId" clId="{B0DA617B-7374-4416-A3AD-25DDC15FA8D2}" dt="2021-05-27T10:46:42.030" v="1624" actId="113"/>
          <ac:graphicFrameMkLst>
            <pc:docMk/>
            <pc:sldMk cId="951936330" sldId="502"/>
            <ac:graphicFrameMk id="5" creationId="{0BA9477D-4ECD-4924-82BD-EB230EF26847}"/>
          </ac:graphicFrameMkLst>
        </pc:graphicFrameChg>
      </pc:sldChg>
      <pc:sldChg chg="delSp modSp new mod modNotesTx">
        <pc:chgData name="pantelis bbalaouras" userId="25e8755020fc1734" providerId="LiveId" clId="{B0DA617B-7374-4416-A3AD-25DDC15FA8D2}" dt="2021-05-25T16:22:26.500" v="795" actId="6549"/>
        <pc:sldMkLst>
          <pc:docMk/>
          <pc:sldMk cId="2849145286" sldId="503"/>
        </pc:sldMkLst>
        <pc:spChg chg="mod">
          <ac:chgData name="pantelis bbalaouras" userId="25e8755020fc1734" providerId="LiveId" clId="{B0DA617B-7374-4416-A3AD-25DDC15FA8D2}" dt="2021-05-25T16:20:46.276" v="643" actId="20577"/>
          <ac:spMkLst>
            <pc:docMk/>
            <pc:sldMk cId="2849145286" sldId="503"/>
            <ac:spMk id="2" creationId="{5B7FDE9D-4E2B-41C6-A606-F1ACD20E0874}"/>
          </ac:spMkLst>
        </pc:spChg>
        <pc:spChg chg="mod">
          <ac:chgData name="pantelis bbalaouras" userId="25e8755020fc1734" providerId="LiveId" clId="{B0DA617B-7374-4416-A3AD-25DDC15FA8D2}" dt="2021-05-25T16:22:26.500" v="795" actId="6549"/>
          <ac:spMkLst>
            <pc:docMk/>
            <pc:sldMk cId="2849145286" sldId="503"/>
            <ac:spMk id="3" creationId="{2ADEC653-7287-4509-BA6C-B46853DF62B5}"/>
          </ac:spMkLst>
        </pc:spChg>
        <pc:spChg chg="del mod">
          <ac:chgData name="pantelis bbalaouras" userId="25e8755020fc1734" providerId="LiveId" clId="{B0DA617B-7374-4416-A3AD-25DDC15FA8D2}" dt="2021-05-25T16:21:54.525" v="674" actId="478"/>
          <ac:spMkLst>
            <pc:docMk/>
            <pc:sldMk cId="2849145286" sldId="503"/>
            <ac:spMk id="4" creationId="{55BDF2C6-D469-42F6-B768-0F03520AE6C6}"/>
          </ac:spMkLst>
        </pc:spChg>
      </pc:sldChg>
      <pc:sldChg chg="modSp new mod modNotesTx">
        <pc:chgData name="pantelis bbalaouras" userId="25e8755020fc1734" providerId="LiveId" clId="{B0DA617B-7374-4416-A3AD-25DDC15FA8D2}" dt="2021-05-25T16:24:22.260" v="882" actId="6549"/>
        <pc:sldMkLst>
          <pc:docMk/>
          <pc:sldMk cId="358092565" sldId="504"/>
        </pc:sldMkLst>
        <pc:spChg chg="mod">
          <ac:chgData name="pantelis bbalaouras" userId="25e8755020fc1734" providerId="LiveId" clId="{B0DA617B-7374-4416-A3AD-25DDC15FA8D2}" dt="2021-05-25T16:23:28.927" v="856" actId="20577"/>
          <ac:spMkLst>
            <pc:docMk/>
            <pc:sldMk cId="358092565" sldId="504"/>
            <ac:spMk id="2" creationId="{19B571DE-9C13-4BC8-8DCA-0175382766B5}"/>
          </ac:spMkLst>
        </pc:spChg>
        <pc:spChg chg="mod">
          <ac:chgData name="pantelis bbalaouras" userId="25e8755020fc1734" providerId="LiveId" clId="{B0DA617B-7374-4416-A3AD-25DDC15FA8D2}" dt="2021-05-25T16:24:22.260" v="882" actId="6549"/>
          <ac:spMkLst>
            <pc:docMk/>
            <pc:sldMk cId="358092565" sldId="504"/>
            <ac:spMk id="3" creationId="{1BE2F32B-8D00-4B2E-A042-0CB3E0409ACD}"/>
          </ac:spMkLst>
        </pc:spChg>
      </pc:sldChg>
      <pc:sldChg chg="modSp new mod ord modNotesTx">
        <pc:chgData name="pantelis bbalaouras" userId="25e8755020fc1734" providerId="LiveId" clId="{B0DA617B-7374-4416-A3AD-25DDC15FA8D2}" dt="2021-05-27T10:48:12.718" v="1637" actId="6549"/>
        <pc:sldMkLst>
          <pc:docMk/>
          <pc:sldMk cId="1143418915" sldId="505"/>
        </pc:sldMkLst>
        <pc:spChg chg="mod">
          <ac:chgData name="pantelis bbalaouras" userId="25e8755020fc1734" providerId="LiveId" clId="{B0DA617B-7374-4416-A3AD-25DDC15FA8D2}" dt="2021-05-25T16:26:01.949" v="905" actId="6549"/>
          <ac:spMkLst>
            <pc:docMk/>
            <pc:sldMk cId="1143418915" sldId="505"/>
            <ac:spMk id="2" creationId="{6CF18D35-4E01-48E1-8C2A-9F8981270EF9}"/>
          </ac:spMkLst>
        </pc:spChg>
        <pc:spChg chg="mod">
          <ac:chgData name="pantelis bbalaouras" userId="25e8755020fc1734" providerId="LiveId" clId="{B0DA617B-7374-4416-A3AD-25DDC15FA8D2}" dt="2021-05-27T10:48:12.718" v="1637" actId="6549"/>
          <ac:spMkLst>
            <pc:docMk/>
            <pc:sldMk cId="1143418915" sldId="505"/>
            <ac:spMk id="3" creationId="{9EBD44C8-111B-4CBB-936C-2CBE4562DA5B}"/>
          </ac:spMkLst>
        </pc:spChg>
        <pc:spChg chg="mod">
          <ac:chgData name="pantelis bbalaouras" userId="25e8755020fc1734" providerId="LiveId" clId="{B0DA617B-7374-4416-A3AD-25DDC15FA8D2}" dt="2021-05-27T10:48:05.962" v="1630" actId="14100"/>
          <ac:spMkLst>
            <pc:docMk/>
            <pc:sldMk cId="1143418915" sldId="505"/>
            <ac:spMk id="4" creationId="{8FE0DDA1-FCDD-4B6F-83E2-5A714EB5F9AD}"/>
          </ac:spMkLst>
        </pc:spChg>
      </pc:sldChg>
      <pc:sldChg chg="modSp new mod modNotesTx">
        <pc:chgData name="pantelis bbalaouras" userId="25e8755020fc1734" providerId="LiveId" clId="{B0DA617B-7374-4416-A3AD-25DDC15FA8D2}" dt="2021-05-25T16:30:13.138" v="923" actId="5793"/>
        <pc:sldMkLst>
          <pc:docMk/>
          <pc:sldMk cId="3781892202" sldId="506"/>
        </pc:sldMkLst>
        <pc:spChg chg="mod">
          <ac:chgData name="pantelis bbalaouras" userId="25e8755020fc1734" providerId="LiveId" clId="{B0DA617B-7374-4416-A3AD-25DDC15FA8D2}" dt="2021-05-25T16:29:51.327" v="916" actId="20577"/>
          <ac:spMkLst>
            <pc:docMk/>
            <pc:sldMk cId="3781892202" sldId="506"/>
            <ac:spMk id="2" creationId="{F984A328-BE80-4B20-9B69-DEAE9EAE660D}"/>
          </ac:spMkLst>
        </pc:spChg>
        <pc:spChg chg="mod">
          <ac:chgData name="pantelis bbalaouras" userId="25e8755020fc1734" providerId="LiveId" clId="{B0DA617B-7374-4416-A3AD-25DDC15FA8D2}" dt="2021-05-25T16:30:13.138" v="923" actId="5793"/>
          <ac:spMkLst>
            <pc:docMk/>
            <pc:sldMk cId="3781892202" sldId="506"/>
            <ac:spMk id="3" creationId="{2CB9707C-59EF-4788-8F31-ABF5B8B65908}"/>
          </ac:spMkLst>
        </pc:spChg>
      </pc:sldChg>
      <pc:sldChg chg="modSp new mod modNotesTx">
        <pc:chgData name="pantelis bbalaouras" userId="25e8755020fc1734" providerId="LiveId" clId="{B0DA617B-7374-4416-A3AD-25DDC15FA8D2}" dt="2021-05-27T10:49:15.672" v="1638" actId="113"/>
        <pc:sldMkLst>
          <pc:docMk/>
          <pc:sldMk cId="759884774" sldId="507"/>
        </pc:sldMkLst>
        <pc:spChg chg="mod">
          <ac:chgData name="pantelis bbalaouras" userId="25e8755020fc1734" providerId="LiveId" clId="{B0DA617B-7374-4416-A3AD-25DDC15FA8D2}" dt="2021-05-26T06:54:16.167" v="1548" actId="20577"/>
          <ac:spMkLst>
            <pc:docMk/>
            <pc:sldMk cId="759884774" sldId="507"/>
            <ac:spMk id="2" creationId="{3E37B5D3-8CA1-44A4-A665-281574434A88}"/>
          </ac:spMkLst>
        </pc:spChg>
        <pc:spChg chg="mod">
          <ac:chgData name="pantelis bbalaouras" userId="25e8755020fc1734" providerId="LiveId" clId="{B0DA617B-7374-4416-A3AD-25DDC15FA8D2}" dt="2021-05-27T10:49:15.672" v="1638" actId="113"/>
          <ac:spMkLst>
            <pc:docMk/>
            <pc:sldMk cId="759884774" sldId="507"/>
            <ac:spMk id="3" creationId="{81BA4EA1-E837-4616-B681-DB1F3A0BE51F}"/>
          </ac:spMkLst>
        </pc:spChg>
      </pc:sldChg>
      <pc:sldChg chg="modSp new mod modNotesTx">
        <pc:chgData name="pantelis bbalaouras" userId="25e8755020fc1734" providerId="LiveId" clId="{B0DA617B-7374-4416-A3AD-25DDC15FA8D2}" dt="2021-05-27T10:50:10.559" v="1648" actId="20577"/>
        <pc:sldMkLst>
          <pc:docMk/>
          <pc:sldMk cId="3754584082" sldId="508"/>
        </pc:sldMkLst>
        <pc:spChg chg="mod">
          <ac:chgData name="pantelis bbalaouras" userId="25e8755020fc1734" providerId="LiveId" clId="{B0DA617B-7374-4416-A3AD-25DDC15FA8D2}" dt="2021-05-26T06:54:50.274" v="1553" actId="20577"/>
          <ac:spMkLst>
            <pc:docMk/>
            <pc:sldMk cId="3754584082" sldId="508"/>
            <ac:spMk id="2" creationId="{C5AF2C6B-570C-4E22-8F1C-B19B5859D90E}"/>
          </ac:spMkLst>
        </pc:spChg>
        <pc:spChg chg="mod">
          <ac:chgData name="pantelis bbalaouras" userId="25e8755020fc1734" providerId="LiveId" clId="{B0DA617B-7374-4416-A3AD-25DDC15FA8D2}" dt="2021-05-27T10:50:10.559" v="1648" actId="20577"/>
          <ac:spMkLst>
            <pc:docMk/>
            <pc:sldMk cId="3754584082" sldId="508"/>
            <ac:spMk id="3" creationId="{4DBD1F85-3DA5-40C3-8607-082CB5D9297D}"/>
          </ac:spMkLst>
        </pc:spChg>
      </pc:sldChg>
      <pc:sldChg chg="modSp new mod modNotesTx">
        <pc:chgData name="pantelis bbalaouras" userId="25e8755020fc1734" providerId="LiveId" clId="{B0DA617B-7374-4416-A3AD-25DDC15FA8D2}" dt="2021-05-26T06:56:11.424" v="1579" actId="404"/>
        <pc:sldMkLst>
          <pc:docMk/>
          <pc:sldMk cId="2439378122" sldId="509"/>
        </pc:sldMkLst>
        <pc:spChg chg="mod">
          <ac:chgData name="pantelis bbalaouras" userId="25e8755020fc1734" providerId="LiveId" clId="{B0DA617B-7374-4416-A3AD-25DDC15FA8D2}" dt="2021-05-26T06:55:49.873" v="1571" actId="20577"/>
          <ac:spMkLst>
            <pc:docMk/>
            <pc:sldMk cId="2439378122" sldId="509"/>
            <ac:spMk id="2" creationId="{0D65F835-28CE-4A8E-B3CD-7015F355119E}"/>
          </ac:spMkLst>
        </pc:spChg>
        <pc:spChg chg="mod">
          <ac:chgData name="pantelis bbalaouras" userId="25e8755020fc1734" providerId="LiveId" clId="{B0DA617B-7374-4416-A3AD-25DDC15FA8D2}" dt="2021-05-26T06:56:11.424" v="1579" actId="404"/>
          <ac:spMkLst>
            <pc:docMk/>
            <pc:sldMk cId="2439378122" sldId="509"/>
            <ac:spMk id="3" creationId="{810A29CF-A662-4C8E-8D5A-7885CAAFD383}"/>
          </ac:spMkLst>
        </pc:spChg>
      </pc:sldChg>
      <pc:sldChg chg="modSp new mod modNotesTx">
        <pc:chgData name="pantelis bbalaouras" userId="25e8755020fc1734" providerId="LiveId" clId="{B0DA617B-7374-4416-A3AD-25DDC15FA8D2}" dt="2021-05-25T16:54:02.708" v="1261" actId="14100"/>
        <pc:sldMkLst>
          <pc:docMk/>
          <pc:sldMk cId="1263930634" sldId="510"/>
        </pc:sldMkLst>
        <pc:spChg chg="mod">
          <ac:chgData name="pantelis bbalaouras" userId="25e8755020fc1734" providerId="LiveId" clId="{B0DA617B-7374-4416-A3AD-25DDC15FA8D2}" dt="2021-05-25T16:50:44.477" v="938" actId="20577"/>
          <ac:spMkLst>
            <pc:docMk/>
            <pc:sldMk cId="1263930634" sldId="510"/>
            <ac:spMk id="2" creationId="{70E4E96E-C808-420A-8B8F-6A097B5A1C4F}"/>
          </ac:spMkLst>
        </pc:spChg>
        <pc:spChg chg="mod">
          <ac:chgData name="pantelis bbalaouras" userId="25e8755020fc1734" providerId="LiveId" clId="{B0DA617B-7374-4416-A3AD-25DDC15FA8D2}" dt="2021-05-25T16:54:02.708" v="1261" actId="14100"/>
          <ac:spMkLst>
            <pc:docMk/>
            <pc:sldMk cId="1263930634" sldId="510"/>
            <ac:spMk id="3" creationId="{FBDFB8BF-CE24-4588-85E2-810197E7901C}"/>
          </ac:spMkLst>
        </pc:spChg>
      </pc:sldChg>
      <pc:sldChg chg="modSp new mod modNotesTx">
        <pc:chgData name="pantelis bbalaouras" userId="25e8755020fc1734" providerId="LiveId" clId="{B0DA617B-7374-4416-A3AD-25DDC15FA8D2}" dt="2021-05-25T18:01:11.516" v="1297" actId="6549"/>
        <pc:sldMkLst>
          <pc:docMk/>
          <pc:sldMk cId="1028310650" sldId="511"/>
        </pc:sldMkLst>
        <pc:spChg chg="mod">
          <ac:chgData name="pantelis bbalaouras" userId="25e8755020fc1734" providerId="LiveId" clId="{B0DA617B-7374-4416-A3AD-25DDC15FA8D2}" dt="2021-05-25T17:28:25.488" v="1266"/>
          <ac:spMkLst>
            <pc:docMk/>
            <pc:sldMk cId="1028310650" sldId="511"/>
            <ac:spMk id="2" creationId="{6C645DBE-2CBE-4BAF-B8A3-5D0E66FA09C3}"/>
          </ac:spMkLst>
        </pc:spChg>
        <pc:spChg chg="mod">
          <ac:chgData name="pantelis bbalaouras" userId="25e8755020fc1734" providerId="LiveId" clId="{B0DA617B-7374-4416-A3AD-25DDC15FA8D2}" dt="2021-05-25T18:01:00.159" v="1296" actId="6549"/>
          <ac:spMkLst>
            <pc:docMk/>
            <pc:sldMk cId="1028310650" sldId="511"/>
            <ac:spMk id="3" creationId="{9A39265B-BA0B-4FF9-B37B-68E8A6A4CA1F}"/>
          </ac:spMkLst>
        </pc:spChg>
      </pc:sldChg>
      <pc:sldChg chg="modSp add mod">
        <pc:chgData name="pantelis bbalaouras" userId="25e8755020fc1734" providerId="LiveId" clId="{B0DA617B-7374-4416-A3AD-25DDC15FA8D2}" dt="2021-05-25T18:03:02.170" v="1323" actId="108"/>
        <pc:sldMkLst>
          <pc:docMk/>
          <pc:sldMk cId="483530549" sldId="512"/>
        </pc:sldMkLst>
        <pc:spChg chg="mod">
          <ac:chgData name="pantelis bbalaouras" userId="25e8755020fc1734" providerId="LiveId" clId="{B0DA617B-7374-4416-A3AD-25DDC15FA8D2}" dt="2021-05-25T18:03:02.170" v="1323" actId="108"/>
          <ac:spMkLst>
            <pc:docMk/>
            <pc:sldMk cId="483530549" sldId="512"/>
            <ac:spMk id="3" creationId="{9A39265B-BA0B-4FF9-B37B-68E8A6A4CA1F}"/>
          </ac:spMkLst>
        </pc:spChg>
      </pc:sldChg>
      <pc:sldChg chg="modSp new mod modNotesTx">
        <pc:chgData name="pantelis bbalaouras" userId="25e8755020fc1734" providerId="LiveId" clId="{B0DA617B-7374-4416-A3AD-25DDC15FA8D2}" dt="2021-05-27T10:57:37.280" v="1656" actId="20577"/>
        <pc:sldMkLst>
          <pc:docMk/>
          <pc:sldMk cId="4023039486" sldId="513"/>
        </pc:sldMkLst>
        <pc:spChg chg="mod">
          <ac:chgData name="pantelis bbalaouras" userId="25e8755020fc1734" providerId="LiveId" clId="{B0DA617B-7374-4416-A3AD-25DDC15FA8D2}" dt="2021-05-27T10:57:37.280" v="1656" actId="20577"/>
          <ac:spMkLst>
            <pc:docMk/>
            <pc:sldMk cId="4023039486" sldId="513"/>
            <ac:spMk id="2" creationId="{9FFED666-18B8-4EA4-A906-58B17C2C2662}"/>
          </ac:spMkLst>
        </pc:spChg>
        <pc:spChg chg="mod">
          <ac:chgData name="pantelis bbalaouras" userId="25e8755020fc1734" providerId="LiveId" clId="{B0DA617B-7374-4416-A3AD-25DDC15FA8D2}" dt="2021-05-25T18:07:10.008" v="1339" actId="113"/>
          <ac:spMkLst>
            <pc:docMk/>
            <pc:sldMk cId="4023039486" sldId="513"/>
            <ac:spMk id="3" creationId="{070B19F0-598F-494F-B632-9345F5256B8E}"/>
          </ac:spMkLst>
        </pc:spChg>
      </pc:sldChg>
      <pc:sldChg chg="addSp modSp new mod">
        <pc:chgData name="pantelis bbalaouras" userId="25e8755020fc1734" providerId="LiveId" clId="{B0DA617B-7374-4416-A3AD-25DDC15FA8D2}" dt="2021-05-27T10:58:17.169" v="1660" actId="120"/>
        <pc:sldMkLst>
          <pc:docMk/>
          <pc:sldMk cId="4136287664" sldId="514"/>
        </pc:sldMkLst>
        <pc:spChg chg="mod">
          <ac:chgData name="pantelis bbalaouras" userId="25e8755020fc1734" providerId="LiveId" clId="{B0DA617B-7374-4416-A3AD-25DDC15FA8D2}" dt="2021-05-25T18:18:07.244" v="1466" actId="20577"/>
          <ac:spMkLst>
            <pc:docMk/>
            <pc:sldMk cId="4136287664" sldId="514"/>
            <ac:spMk id="2" creationId="{B84999FC-FF48-4516-A5A2-558AC7AF7C6E}"/>
          </ac:spMkLst>
        </pc:spChg>
        <pc:spChg chg="mod">
          <ac:chgData name="pantelis bbalaouras" userId="25e8755020fc1734" providerId="LiveId" clId="{B0DA617B-7374-4416-A3AD-25DDC15FA8D2}" dt="2021-05-27T10:58:13.046" v="1659" actId="121"/>
          <ac:spMkLst>
            <pc:docMk/>
            <pc:sldMk cId="4136287664" sldId="514"/>
            <ac:spMk id="3" creationId="{BD72CC87-590E-4FA1-9E03-36FFD7B6FA53}"/>
          </ac:spMkLst>
        </pc:spChg>
        <pc:spChg chg="mod">
          <ac:chgData name="pantelis bbalaouras" userId="25e8755020fc1734" providerId="LiveId" clId="{B0DA617B-7374-4416-A3AD-25DDC15FA8D2}" dt="2021-05-27T10:58:17.169" v="1660" actId="120"/>
          <ac:spMkLst>
            <pc:docMk/>
            <pc:sldMk cId="4136287664" sldId="514"/>
            <ac:spMk id="4" creationId="{7A68F1CA-68E7-4813-88EA-456945A3ED34}"/>
          </ac:spMkLst>
        </pc:spChg>
        <pc:spChg chg="add mod">
          <ac:chgData name="pantelis bbalaouras" userId="25e8755020fc1734" providerId="LiveId" clId="{B0DA617B-7374-4416-A3AD-25DDC15FA8D2}" dt="2021-05-25T18:09:03.829" v="1376" actId="1076"/>
          <ac:spMkLst>
            <pc:docMk/>
            <pc:sldMk cId="4136287664" sldId="514"/>
            <ac:spMk id="7" creationId="{9B5A89DA-E2AC-453F-9F47-CDFCF5DCE904}"/>
          </ac:spMkLst>
        </pc:spChg>
        <pc:spChg chg="add mod">
          <ac:chgData name="pantelis bbalaouras" userId="25e8755020fc1734" providerId="LiveId" clId="{B0DA617B-7374-4416-A3AD-25DDC15FA8D2}" dt="2021-05-25T18:09:03.829" v="1376" actId="1076"/>
          <ac:spMkLst>
            <pc:docMk/>
            <pc:sldMk cId="4136287664" sldId="514"/>
            <ac:spMk id="8" creationId="{3D2D178F-AC1A-40B7-9089-03B9C3B14F7D}"/>
          </ac:spMkLst>
        </pc:spChg>
        <pc:spChg chg="add mod">
          <ac:chgData name="pantelis bbalaouras" userId="25e8755020fc1734" providerId="LiveId" clId="{B0DA617B-7374-4416-A3AD-25DDC15FA8D2}" dt="2021-05-25T18:09:03.829" v="1376" actId="1076"/>
          <ac:spMkLst>
            <pc:docMk/>
            <pc:sldMk cId="4136287664" sldId="514"/>
            <ac:spMk id="9" creationId="{1DE331E5-8EDD-479C-9E5A-20D65CE8BEEF}"/>
          </ac:spMkLst>
        </pc:spChg>
        <pc:spChg chg="add mod">
          <ac:chgData name="pantelis bbalaouras" userId="25e8755020fc1734" providerId="LiveId" clId="{B0DA617B-7374-4416-A3AD-25DDC15FA8D2}" dt="2021-05-25T18:09:03.829" v="1376" actId="1076"/>
          <ac:spMkLst>
            <pc:docMk/>
            <pc:sldMk cId="4136287664" sldId="514"/>
            <ac:spMk id="11" creationId="{D6CB3D4D-A1A7-4F7E-AE8D-F277769E8225}"/>
          </ac:spMkLst>
        </pc:spChg>
        <pc:spChg chg="add mod">
          <ac:chgData name="pantelis bbalaouras" userId="25e8755020fc1734" providerId="LiveId" clId="{B0DA617B-7374-4416-A3AD-25DDC15FA8D2}" dt="2021-05-25T18:09:03.829" v="1376" actId="1076"/>
          <ac:spMkLst>
            <pc:docMk/>
            <pc:sldMk cId="4136287664" sldId="514"/>
            <ac:spMk id="12" creationId="{130F216A-6853-4546-9794-89844A57FFC0}"/>
          </ac:spMkLst>
        </pc:spChg>
        <pc:spChg chg="add mod">
          <ac:chgData name="pantelis bbalaouras" userId="25e8755020fc1734" providerId="LiveId" clId="{B0DA617B-7374-4416-A3AD-25DDC15FA8D2}" dt="2021-05-25T18:09:03.829" v="1376" actId="1076"/>
          <ac:spMkLst>
            <pc:docMk/>
            <pc:sldMk cId="4136287664" sldId="514"/>
            <ac:spMk id="13" creationId="{897CC537-EE09-41A2-8B1A-2A7DF93086F3}"/>
          </ac:spMkLst>
        </pc:spChg>
        <pc:spChg chg="add mod">
          <ac:chgData name="pantelis bbalaouras" userId="25e8755020fc1734" providerId="LiveId" clId="{B0DA617B-7374-4416-A3AD-25DDC15FA8D2}" dt="2021-05-25T18:09:03.829" v="1376" actId="1076"/>
          <ac:spMkLst>
            <pc:docMk/>
            <pc:sldMk cId="4136287664" sldId="514"/>
            <ac:spMk id="14" creationId="{1B6A4965-9C8D-426C-8C4F-7244D05A41BB}"/>
          </ac:spMkLst>
        </pc:spChg>
        <pc:spChg chg="add mod">
          <ac:chgData name="pantelis bbalaouras" userId="25e8755020fc1734" providerId="LiveId" clId="{B0DA617B-7374-4416-A3AD-25DDC15FA8D2}" dt="2021-05-25T18:09:03.829" v="1376" actId="1076"/>
          <ac:spMkLst>
            <pc:docMk/>
            <pc:sldMk cId="4136287664" sldId="514"/>
            <ac:spMk id="15" creationId="{F4C0AFD0-EF5D-421F-B77E-1D90D57DC982}"/>
          </ac:spMkLst>
        </pc:spChg>
        <pc:spChg chg="add mod">
          <ac:chgData name="pantelis bbalaouras" userId="25e8755020fc1734" providerId="LiveId" clId="{B0DA617B-7374-4416-A3AD-25DDC15FA8D2}" dt="2021-05-25T18:09:03.829" v="1376" actId="1076"/>
          <ac:spMkLst>
            <pc:docMk/>
            <pc:sldMk cId="4136287664" sldId="514"/>
            <ac:spMk id="16" creationId="{186C90C5-DA81-41DB-B76E-25BE49CADBC5}"/>
          </ac:spMkLst>
        </pc:spChg>
        <pc:spChg chg="add mod">
          <ac:chgData name="pantelis bbalaouras" userId="25e8755020fc1734" providerId="LiveId" clId="{B0DA617B-7374-4416-A3AD-25DDC15FA8D2}" dt="2021-05-25T18:09:03.829" v="1376" actId="1076"/>
          <ac:spMkLst>
            <pc:docMk/>
            <pc:sldMk cId="4136287664" sldId="514"/>
            <ac:spMk id="17" creationId="{C7BACAB1-E5DA-409D-B205-7C227C96B650}"/>
          </ac:spMkLst>
        </pc:spChg>
        <pc:spChg chg="add mod">
          <ac:chgData name="pantelis bbalaouras" userId="25e8755020fc1734" providerId="LiveId" clId="{B0DA617B-7374-4416-A3AD-25DDC15FA8D2}" dt="2021-05-25T18:09:03.829" v="1376" actId="1076"/>
          <ac:spMkLst>
            <pc:docMk/>
            <pc:sldMk cId="4136287664" sldId="514"/>
            <ac:spMk id="18" creationId="{A02EE989-E54B-4C1B-94ED-CCDEEF5C3EA0}"/>
          </ac:spMkLst>
        </pc:spChg>
        <pc:spChg chg="add mod">
          <ac:chgData name="pantelis bbalaouras" userId="25e8755020fc1734" providerId="LiveId" clId="{B0DA617B-7374-4416-A3AD-25DDC15FA8D2}" dt="2021-05-25T18:09:03.829" v="1376" actId="1076"/>
          <ac:spMkLst>
            <pc:docMk/>
            <pc:sldMk cId="4136287664" sldId="514"/>
            <ac:spMk id="19" creationId="{4641BC20-B834-4C5D-A4EB-F72571A3A44D}"/>
          </ac:spMkLst>
        </pc:spChg>
        <pc:grpChg chg="add mod">
          <ac:chgData name="pantelis bbalaouras" userId="25e8755020fc1734" providerId="LiveId" clId="{B0DA617B-7374-4416-A3AD-25DDC15FA8D2}" dt="2021-05-25T18:09:03.829" v="1376" actId="1076"/>
          <ac:grpSpMkLst>
            <pc:docMk/>
            <pc:sldMk cId="4136287664" sldId="514"/>
            <ac:grpSpMk id="5" creationId="{7D5264CC-1AEB-44F1-B50E-1454103346BF}"/>
          </ac:grpSpMkLst>
        </pc:grpChg>
        <pc:grpChg chg="add mod">
          <ac:chgData name="pantelis bbalaouras" userId="25e8755020fc1734" providerId="LiveId" clId="{B0DA617B-7374-4416-A3AD-25DDC15FA8D2}" dt="2021-05-25T18:09:03.829" v="1376" actId="1076"/>
          <ac:grpSpMkLst>
            <pc:docMk/>
            <pc:sldMk cId="4136287664" sldId="514"/>
            <ac:grpSpMk id="6" creationId="{395DB58B-5314-4E47-B09C-41BEBC121775}"/>
          </ac:grpSpMkLst>
        </pc:grpChg>
        <pc:grpChg chg="add mod">
          <ac:chgData name="pantelis bbalaouras" userId="25e8755020fc1734" providerId="LiveId" clId="{B0DA617B-7374-4416-A3AD-25DDC15FA8D2}" dt="2021-05-25T18:09:03.829" v="1376" actId="1076"/>
          <ac:grpSpMkLst>
            <pc:docMk/>
            <pc:sldMk cId="4136287664" sldId="514"/>
            <ac:grpSpMk id="10" creationId="{3D847667-EEA6-4DD0-949F-BD010D18A3D2}"/>
          </ac:grpSpMkLst>
        </pc:grpChg>
        <pc:cxnChg chg="add mod">
          <ac:chgData name="pantelis bbalaouras" userId="25e8755020fc1734" providerId="LiveId" clId="{B0DA617B-7374-4416-A3AD-25DDC15FA8D2}" dt="2021-05-25T18:09:03.829" v="1376" actId="1076"/>
          <ac:cxnSpMkLst>
            <pc:docMk/>
            <pc:sldMk cId="4136287664" sldId="514"/>
            <ac:cxnSpMk id="20" creationId="{48F7F1A2-5A53-41EA-8B3A-62C95330A8FD}"/>
          </ac:cxnSpMkLst>
        </pc:cxnChg>
        <pc:cxnChg chg="add mod">
          <ac:chgData name="pantelis bbalaouras" userId="25e8755020fc1734" providerId="LiveId" clId="{B0DA617B-7374-4416-A3AD-25DDC15FA8D2}" dt="2021-05-25T18:09:03.829" v="1376" actId="1076"/>
          <ac:cxnSpMkLst>
            <pc:docMk/>
            <pc:sldMk cId="4136287664" sldId="514"/>
            <ac:cxnSpMk id="21" creationId="{F2D4F6E0-00B5-4269-BAA5-303A660BC901}"/>
          </ac:cxnSpMkLst>
        </pc:cxnChg>
        <pc:cxnChg chg="add mod">
          <ac:chgData name="pantelis bbalaouras" userId="25e8755020fc1734" providerId="LiveId" clId="{B0DA617B-7374-4416-A3AD-25DDC15FA8D2}" dt="2021-05-25T18:09:03.829" v="1376" actId="1076"/>
          <ac:cxnSpMkLst>
            <pc:docMk/>
            <pc:sldMk cId="4136287664" sldId="514"/>
            <ac:cxnSpMk id="22" creationId="{1FE95E6A-1A96-4C4A-8863-34A375E776CE}"/>
          </ac:cxnSpMkLst>
        </pc:cxnChg>
        <pc:cxnChg chg="add mod">
          <ac:chgData name="pantelis bbalaouras" userId="25e8755020fc1734" providerId="LiveId" clId="{B0DA617B-7374-4416-A3AD-25DDC15FA8D2}" dt="2021-05-25T18:09:03.829" v="1376" actId="1076"/>
          <ac:cxnSpMkLst>
            <pc:docMk/>
            <pc:sldMk cId="4136287664" sldId="514"/>
            <ac:cxnSpMk id="23" creationId="{7C233383-7D59-440F-A8AC-1EC0B4B2B007}"/>
          </ac:cxnSpMkLst>
        </pc:cxnChg>
        <pc:cxnChg chg="add mod">
          <ac:chgData name="pantelis bbalaouras" userId="25e8755020fc1734" providerId="LiveId" clId="{B0DA617B-7374-4416-A3AD-25DDC15FA8D2}" dt="2021-05-25T18:09:03.829" v="1376" actId="1076"/>
          <ac:cxnSpMkLst>
            <pc:docMk/>
            <pc:sldMk cId="4136287664" sldId="514"/>
            <ac:cxnSpMk id="24" creationId="{C6B3DAC7-DF1D-4D56-A712-4C2471AFC128}"/>
          </ac:cxnSpMkLst>
        </pc:cxnChg>
        <pc:cxnChg chg="add mod">
          <ac:chgData name="pantelis bbalaouras" userId="25e8755020fc1734" providerId="LiveId" clId="{B0DA617B-7374-4416-A3AD-25DDC15FA8D2}" dt="2021-05-25T18:09:03.829" v="1376" actId="1076"/>
          <ac:cxnSpMkLst>
            <pc:docMk/>
            <pc:sldMk cId="4136287664" sldId="514"/>
            <ac:cxnSpMk id="25" creationId="{A7C04702-7433-4F53-BC93-21EDC6FE963F}"/>
          </ac:cxnSpMkLst>
        </pc:cxnChg>
        <pc:cxnChg chg="add mod">
          <ac:chgData name="pantelis bbalaouras" userId="25e8755020fc1734" providerId="LiveId" clId="{B0DA617B-7374-4416-A3AD-25DDC15FA8D2}" dt="2021-05-25T18:09:03.829" v="1376" actId="1076"/>
          <ac:cxnSpMkLst>
            <pc:docMk/>
            <pc:sldMk cId="4136287664" sldId="514"/>
            <ac:cxnSpMk id="26" creationId="{3E6EAC31-AF3A-4C8C-8DF7-A489590A70D9}"/>
          </ac:cxnSpMkLst>
        </pc:cxnChg>
        <pc:cxnChg chg="add mod">
          <ac:chgData name="pantelis bbalaouras" userId="25e8755020fc1734" providerId="LiveId" clId="{B0DA617B-7374-4416-A3AD-25DDC15FA8D2}" dt="2021-05-25T18:09:03.829" v="1376" actId="1076"/>
          <ac:cxnSpMkLst>
            <pc:docMk/>
            <pc:sldMk cId="4136287664" sldId="514"/>
            <ac:cxnSpMk id="27" creationId="{022EBC00-5D38-4617-8019-2E70CF50D7AB}"/>
          </ac:cxnSpMkLst>
        </pc:cxnChg>
        <pc:cxnChg chg="add mod">
          <ac:chgData name="pantelis bbalaouras" userId="25e8755020fc1734" providerId="LiveId" clId="{B0DA617B-7374-4416-A3AD-25DDC15FA8D2}" dt="2021-05-25T18:09:03.829" v="1376" actId="1076"/>
          <ac:cxnSpMkLst>
            <pc:docMk/>
            <pc:sldMk cId="4136287664" sldId="514"/>
            <ac:cxnSpMk id="28" creationId="{31A4C477-5D78-4FC7-8CF4-E2ABAB2992A8}"/>
          </ac:cxnSpMkLst>
        </pc:cxnChg>
        <pc:cxnChg chg="add mod">
          <ac:chgData name="pantelis bbalaouras" userId="25e8755020fc1734" providerId="LiveId" clId="{B0DA617B-7374-4416-A3AD-25DDC15FA8D2}" dt="2021-05-25T18:12:08.165" v="1402" actId="14100"/>
          <ac:cxnSpMkLst>
            <pc:docMk/>
            <pc:sldMk cId="4136287664" sldId="514"/>
            <ac:cxnSpMk id="29" creationId="{840F6C99-034F-4211-B113-E7726391368C}"/>
          </ac:cxnSpMkLst>
        </pc:cxnChg>
      </pc:sldChg>
      <pc:sldChg chg="addSp modSp add mod">
        <pc:chgData name="pantelis bbalaouras" userId="25e8755020fc1734" providerId="LiveId" clId="{B0DA617B-7374-4416-A3AD-25DDC15FA8D2}" dt="2021-05-25T18:18:16.734" v="1478" actId="6549"/>
        <pc:sldMkLst>
          <pc:docMk/>
          <pc:sldMk cId="1852460584" sldId="515"/>
        </pc:sldMkLst>
        <pc:spChg chg="mod">
          <ac:chgData name="pantelis bbalaouras" userId="25e8755020fc1734" providerId="LiveId" clId="{B0DA617B-7374-4416-A3AD-25DDC15FA8D2}" dt="2021-05-25T18:18:16.734" v="1478" actId="6549"/>
          <ac:spMkLst>
            <pc:docMk/>
            <pc:sldMk cId="1852460584" sldId="515"/>
            <ac:spMk id="2" creationId="{B84999FC-FF48-4516-A5A2-558AC7AF7C6E}"/>
          </ac:spMkLst>
        </pc:spChg>
        <pc:spChg chg="mod">
          <ac:chgData name="pantelis bbalaouras" userId="25e8755020fc1734" providerId="LiveId" clId="{B0DA617B-7374-4416-A3AD-25DDC15FA8D2}" dt="2021-05-25T18:14:38.376" v="1421" actId="113"/>
          <ac:spMkLst>
            <pc:docMk/>
            <pc:sldMk cId="1852460584" sldId="515"/>
            <ac:spMk id="3" creationId="{BD72CC87-590E-4FA1-9E03-36FFD7B6FA53}"/>
          </ac:spMkLst>
        </pc:spChg>
        <pc:spChg chg="mod">
          <ac:chgData name="pantelis bbalaouras" userId="25e8755020fc1734" providerId="LiveId" clId="{B0DA617B-7374-4416-A3AD-25DDC15FA8D2}" dt="2021-05-25T18:11:28.518" v="1394" actId="1076"/>
          <ac:spMkLst>
            <pc:docMk/>
            <pc:sldMk cId="1852460584" sldId="515"/>
            <ac:spMk id="7" creationId="{9B5A89DA-E2AC-453F-9F47-CDFCF5DCE904}"/>
          </ac:spMkLst>
        </pc:spChg>
        <pc:spChg chg="mod">
          <ac:chgData name="pantelis bbalaouras" userId="25e8755020fc1734" providerId="LiveId" clId="{B0DA617B-7374-4416-A3AD-25DDC15FA8D2}" dt="2021-05-25T18:11:28.518" v="1394" actId="1076"/>
          <ac:spMkLst>
            <pc:docMk/>
            <pc:sldMk cId="1852460584" sldId="515"/>
            <ac:spMk id="8" creationId="{3D2D178F-AC1A-40B7-9089-03B9C3B14F7D}"/>
          </ac:spMkLst>
        </pc:spChg>
        <pc:spChg chg="mod">
          <ac:chgData name="pantelis bbalaouras" userId="25e8755020fc1734" providerId="LiveId" clId="{B0DA617B-7374-4416-A3AD-25DDC15FA8D2}" dt="2021-05-25T18:11:28.518" v="1394" actId="1076"/>
          <ac:spMkLst>
            <pc:docMk/>
            <pc:sldMk cId="1852460584" sldId="515"/>
            <ac:spMk id="9" creationId="{1DE331E5-8EDD-479C-9E5A-20D65CE8BEEF}"/>
          </ac:spMkLst>
        </pc:spChg>
        <pc:spChg chg="mod">
          <ac:chgData name="pantelis bbalaouras" userId="25e8755020fc1734" providerId="LiveId" clId="{B0DA617B-7374-4416-A3AD-25DDC15FA8D2}" dt="2021-05-25T18:11:28.518" v="1394" actId="1076"/>
          <ac:spMkLst>
            <pc:docMk/>
            <pc:sldMk cId="1852460584" sldId="515"/>
            <ac:spMk id="11" creationId="{D6CB3D4D-A1A7-4F7E-AE8D-F277769E8225}"/>
          </ac:spMkLst>
        </pc:spChg>
        <pc:spChg chg="mod">
          <ac:chgData name="pantelis bbalaouras" userId="25e8755020fc1734" providerId="LiveId" clId="{B0DA617B-7374-4416-A3AD-25DDC15FA8D2}" dt="2021-05-25T18:11:28.518" v="1394" actId="1076"/>
          <ac:spMkLst>
            <pc:docMk/>
            <pc:sldMk cId="1852460584" sldId="515"/>
            <ac:spMk id="12" creationId="{130F216A-6853-4546-9794-89844A57FFC0}"/>
          </ac:spMkLst>
        </pc:spChg>
        <pc:spChg chg="mod">
          <ac:chgData name="pantelis bbalaouras" userId="25e8755020fc1734" providerId="LiveId" clId="{B0DA617B-7374-4416-A3AD-25DDC15FA8D2}" dt="2021-05-25T18:11:28.518" v="1394" actId="1076"/>
          <ac:spMkLst>
            <pc:docMk/>
            <pc:sldMk cId="1852460584" sldId="515"/>
            <ac:spMk id="13" creationId="{897CC537-EE09-41A2-8B1A-2A7DF93086F3}"/>
          </ac:spMkLst>
        </pc:spChg>
        <pc:spChg chg="mod">
          <ac:chgData name="pantelis bbalaouras" userId="25e8755020fc1734" providerId="LiveId" clId="{B0DA617B-7374-4416-A3AD-25DDC15FA8D2}" dt="2021-05-25T18:11:28.518" v="1394" actId="1076"/>
          <ac:spMkLst>
            <pc:docMk/>
            <pc:sldMk cId="1852460584" sldId="515"/>
            <ac:spMk id="14" creationId="{1B6A4965-9C8D-426C-8C4F-7244D05A41BB}"/>
          </ac:spMkLst>
        </pc:spChg>
        <pc:spChg chg="mod">
          <ac:chgData name="pantelis bbalaouras" userId="25e8755020fc1734" providerId="LiveId" clId="{B0DA617B-7374-4416-A3AD-25DDC15FA8D2}" dt="2021-05-25T18:11:28.518" v="1394" actId="1076"/>
          <ac:spMkLst>
            <pc:docMk/>
            <pc:sldMk cId="1852460584" sldId="515"/>
            <ac:spMk id="15" creationId="{F4C0AFD0-EF5D-421F-B77E-1D90D57DC982}"/>
          </ac:spMkLst>
        </pc:spChg>
        <pc:spChg chg="mod">
          <ac:chgData name="pantelis bbalaouras" userId="25e8755020fc1734" providerId="LiveId" clId="{B0DA617B-7374-4416-A3AD-25DDC15FA8D2}" dt="2021-05-25T18:11:28.518" v="1394" actId="1076"/>
          <ac:spMkLst>
            <pc:docMk/>
            <pc:sldMk cId="1852460584" sldId="515"/>
            <ac:spMk id="16" creationId="{186C90C5-DA81-41DB-B76E-25BE49CADBC5}"/>
          </ac:spMkLst>
        </pc:spChg>
        <pc:spChg chg="mod">
          <ac:chgData name="pantelis bbalaouras" userId="25e8755020fc1734" providerId="LiveId" clId="{B0DA617B-7374-4416-A3AD-25DDC15FA8D2}" dt="2021-05-25T18:11:28.518" v="1394" actId="1076"/>
          <ac:spMkLst>
            <pc:docMk/>
            <pc:sldMk cId="1852460584" sldId="515"/>
            <ac:spMk id="17" creationId="{C7BACAB1-E5DA-409D-B205-7C227C96B650}"/>
          </ac:spMkLst>
        </pc:spChg>
        <pc:spChg chg="mod">
          <ac:chgData name="pantelis bbalaouras" userId="25e8755020fc1734" providerId="LiveId" clId="{B0DA617B-7374-4416-A3AD-25DDC15FA8D2}" dt="2021-05-25T18:11:28.518" v="1394" actId="1076"/>
          <ac:spMkLst>
            <pc:docMk/>
            <pc:sldMk cId="1852460584" sldId="515"/>
            <ac:spMk id="18" creationId="{A02EE989-E54B-4C1B-94ED-CCDEEF5C3EA0}"/>
          </ac:spMkLst>
        </pc:spChg>
        <pc:spChg chg="mod">
          <ac:chgData name="pantelis bbalaouras" userId="25e8755020fc1734" providerId="LiveId" clId="{B0DA617B-7374-4416-A3AD-25DDC15FA8D2}" dt="2021-05-25T18:11:28.518" v="1394" actId="1076"/>
          <ac:spMkLst>
            <pc:docMk/>
            <pc:sldMk cId="1852460584" sldId="515"/>
            <ac:spMk id="19" creationId="{4641BC20-B834-4C5D-A4EB-F72571A3A44D}"/>
          </ac:spMkLst>
        </pc:spChg>
        <pc:grpChg chg="mod">
          <ac:chgData name="pantelis bbalaouras" userId="25e8755020fc1734" providerId="LiveId" clId="{B0DA617B-7374-4416-A3AD-25DDC15FA8D2}" dt="2021-05-25T18:11:28.518" v="1394" actId="1076"/>
          <ac:grpSpMkLst>
            <pc:docMk/>
            <pc:sldMk cId="1852460584" sldId="515"/>
            <ac:grpSpMk id="5" creationId="{7D5264CC-1AEB-44F1-B50E-1454103346BF}"/>
          </ac:grpSpMkLst>
        </pc:grpChg>
        <pc:grpChg chg="mod">
          <ac:chgData name="pantelis bbalaouras" userId="25e8755020fc1734" providerId="LiveId" clId="{B0DA617B-7374-4416-A3AD-25DDC15FA8D2}" dt="2021-05-25T18:11:28.518" v="1394" actId="1076"/>
          <ac:grpSpMkLst>
            <pc:docMk/>
            <pc:sldMk cId="1852460584" sldId="515"/>
            <ac:grpSpMk id="6" creationId="{395DB58B-5314-4E47-B09C-41BEBC121775}"/>
          </ac:grpSpMkLst>
        </pc:grpChg>
        <pc:grpChg chg="mod">
          <ac:chgData name="pantelis bbalaouras" userId="25e8755020fc1734" providerId="LiveId" clId="{B0DA617B-7374-4416-A3AD-25DDC15FA8D2}" dt="2021-05-25T18:11:28.518" v="1394" actId="1076"/>
          <ac:grpSpMkLst>
            <pc:docMk/>
            <pc:sldMk cId="1852460584" sldId="515"/>
            <ac:grpSpMk id="10" creationId="{3D847667-EEA6-4DD0-949F-BD010D18A3D2}"/>
          </ac:grpSpMkLst>
        </pc:grpChg>
        <pc:cxnChg chg="mod">
          <ac:chgData name="pantelis bbalaouras" userId="25e8755020fc1734" providerId="LiveId" clId="{B0DA617B-7374-4416-A3AD-25DDC15FA8D2}" dt="2021-05-25T18:11:28.518" v="1394" actId="1076"/>
          <ac:cxnSpMkLst>
            <pc:docMk/>
            <pc:sldMk cId="1852460584" sldId="515"/>
            <ac:cxnSpMk id="20" creationId="{48F7F1A2-5A53-41EA-8B3A-62C95330A8FD}"/>
          </ac:cxnSpMkLst>
        </pc:cxnChg>
        <pc:cxnChg chg="mod">
          <ac:chgData name="pantelis bbalaouras" userId="25e8755020fc1734" providerId="LiveId" clId="{B0DA617B-7374-4416-A3AD-25DDC15FA8D2}" dt="2021-05-25T18:11:28.518" v="1394" actId="1076"/>
          <ac:cxnSpMkLst>
            <pc:docMk/>
            <pc:sldMk cId="1852460584" sldId="515"/>
            <ac:cxnSpMk id="21" creationId="{F2D4F6E0-00B5-4269-BAA5-303A660BC901}"/>
          </ac:cxnSpMkLst>
        </pc:cxnChg>
        <pc:cxnChg chg="mod">
          <ac:chgData name="pantelis bbalaouras" userId="25e8755020fc1734" providerId="LiveId" clId="{B0DA617B-7374-4416-A3AD-25DDC15FA8D2}" dt="2021-05-25T18:11:28.518" v="1394" actId="1076"/>
          <ac:cxnSpMkLst>
            <pc:docMk/>
            <pc:sldMk cId="1852460584" sldId="515"/>
            <ac:cxnSpMk id="22" creationId="{1FE95E6A-1A96-4C4A-8863-34A375E776CE}"/>
          </ac:cxnSpMkLst>
        </pc:cxnChg>
        <pc:cxnChg chg="mod">
          <ac:chgData name="pantelis bbalaouras" userId="25e8755020fc1734" providerId="LiveId" clId="{B0DA617B-7374-4416-A3AD-25DDC15FA8D2}" dt="2021-05-25T18:11:28.518" v="1394" actId="1076"/>
          <ac:cxnSpMkLst>
            <pc:docMk/>
            <pc:sldMk cId="1852460584" sldId="515"/>
            <ac:cxnSpMk id="23" creationId="{7C233383-7D59-440F-A8AC-1EC0B4B2B007}"/>
          </ac:cxnSpMkLst>
        </pc:cxnChg>
        <pc:cxnChg chg="mod">
          <ac:chgData name="pantelis bbalaouras" userId="25e8755020fc1734" providerId="LiveId" clId="{B0DA617B-7374-4416-A3AD-25DDC15FA8D2}" dt="2021-05-25T18:11:28.518" v="1394" actId="1076"/>
          <ac:cxnSpMkLst>
            <pc:docMk/>
            <pc:sldMk cId="1852460584" sldId="515"/>
            <ac:cxnSpMk id="24" creationId="{C6B3DAC7-DF1D-4D56-A712-4C2471AFC128}"/>
          </ac:cxnSpMkLst>
        </pc:cxnChg>
        <pc:cxnChg chg="mod">
          <ac:chgData name="pantelis bbalaouras" userId="25e8755020fc1734" providerId="LiveId" clId="{B0DA617B-7374-4416-A3AD-25DDC15FA8D2}" dt="2021-05-25T18:11:28.518" v="1394" actId="1076"/>
          <ac:cxnSpMkLst>
            <pc:docMk/>
            <pc:sldMk cId="1852460584" sldId="515"/>
            <ac:cxnSpMk id="25" creationId="{A7C04702-7433-4F53-BC93-21EDC6FE963F}"/>
          </ac:cxnSpMkLst>
        </pc:cxnChg>
        <pc:cxnChg chg="mod">
          <ac:chgData name="pantelis bbalaouras" userId="25e8755020fc1734" providerId="LiveId" clId="{B0DA617B-7374-4416-A3AD-25DDC15FA8D2}" dt="2021-05-25T18:11:28.518" v="1394" actId="1076"/>
          <ac:cxnSpMkLst>
            <pc:docMk/>
            <pc:sldMk cId="1852460584" sldId="515"/>
            <ac:cxnSpMk id="26" creationId="{3E6EAC31-AF3A-4C8C-8DF7-A489590A70D9}"/>
          </ac:cxnSpMkLst>
        </pc:cxnChg>
        <pc:cxnChg chg="mod">
          <ac:chgData name="pantelis bbalaouras" userId="25e8755020fc1734" providerId="LiveId" clId="{B0DA617B-7374-4416-A3AD-25DDC15FA8D2}" dt="2021-05-25T18:11:28.518" v="1394" actId="1076"/>
          <ac:cxnSpMkLst>
            <pc:docMk/>
            <pc:sldMk cId="1852460584" sldId="515"/>
            <ac:cxnSpMk id="27" creationId="{022EBC00-5D38-4617-8019-2E70CF50D7AB}"/>
          </ac:cxnSpMkLst>
        </pc:cxnChg>
        <pc:cxnChg chg="mod">
          <ac:chgData name="pantelis bbalaouras" userId="25e8755020fc1734" providerId="LiveId" clId="{B0DA617B-7374-4416-A3AD-25DDC15FA8D2}" dt="2021-05-25T18:11:28.518" v="1394" actId="1076"/>
          <ac:cxnSpMkLst>
            <pc:docMk/>
            <pc:sldMk cId="1852460584" sldId="515"/>
            <ac:cxnSpMk id="28" creationId="{31A4C477-5D78-4FC7-8CF4-E2ABAB2992A8}"/>
          </ac:cxnSpMkLst>
        </pc:cxnChg>
        <pc:cxnChg chg="add mod">
          <ac:chgData name="pantelis bbalaouras" userId="25e8755020fc1734" providerId="LiveId" clId="{B0DA617B-7374-4416-A3AD-25DDC15FA8D2}" dt="2021-05-25T18:14:12.480" v="1409" actId="1076"/>
          <ac:cxnSpMkLst>
            <pc:docMk/>
            <pc:sldMk cId="1852460584" sldId="515"/>
            <ac:cxnSpMk id="30" creationId="{13A96B0B-24A6-4064-A20C-61EF7809708C}"/>
          </ac:cxnSpMkLst>
        </pc:cxnChg>
      </pc:sldChg>
      <pc:sldChg chg="modSp add mod">
        <pc:chgData name="pantelis bbalaouras" userId="25e8755020fc1734" providerId="LiveId" clId="{B0DA617B-7374-4416-A3AD-25DDC15FA8D2}" dt="2021-05-25T18:18:27.227" v="1485" actId="20577"/>
        <pc:sldMkLst>
          <pc:docMk/>
          <pc:sldMk cId="307427067" sldId="516"/>
        </pc:sldMkLst>
        <pc:spChg chg="mod">
          <ac:chgData name="pantelis bbalaouras" userId="25e8755020fc1734" providerId="LiveId" clId="{B0DA617B-7374-4416-A3AD-25DDC15FA8D2}" dt="2021-05-25T18:18:27.227" v="1485" actId="20577"/>
          <ac:spMkLst>
            <pc:docMk/>
            <pc:sldMk cId="307427067" sldId="516"/>
            <ac:spMk id="2" creationId="{B84999FC-FF48-4516-A5A2-558AC7AF7C6E}"/>
          </ac:spMkLst>
        </pc:spChg>
        <pc:spChg chg="mod">
          <ac:chgData name="pantelis bbalaouras" userId="25e8755020fc1734" providerId="LiveId" clId="{B0DA617B-7374-4416-A3AD-25DDC15FA8D2}" dt="2021-05-25T18:15:20.633" v="1435" actId="113"/>
          <ac:spMkLst>
            <pc:docMk/>
            <pc:sldMk cId="307427067" sldId="516"/>
            <ac:spMk id="3" creationId="{BD72CC87-590E-4FA1-9E03-36FFD7B6FA53}"/>
          </ac:spMkLst>
        </pc:spChg>
        <pc:cxnChg chg="mod">
          <ac:chgData name="pantelis bbalaouras" userId="25e8755020fc1734" providerId="LiveId" clId="{B0DA617B-7374-4416-A3AD-25DDC15FA8D2}" dt="2021-05-25T18:15:03.901" v="1431" actId="1076"/>
          <ac:cxnSpMkLst>
            <pc:docMk/>
            <pc:sldMk cId="307427067" sldId="516"/>
            <ac:cxnSpMk id="29" creationId="{840F6C99-034F-4211-B113-E7726391368C}"/>
          </ac:cxnSpMkLst>
        </pc:cxnChg>
      </pc:sldChg>
      <pc:sldChg chg="add del">
        <pc:chgData name="pantelis bbalaouras" userId="25e8755020fc1734" providerId="LiveId" clId="{B0DA617B-7374-4416-A3AD-25DDC15FA8D2}" dt="2021-05-25T18:12:31.206" v="1404"/>
        <pc:sldMkLst>
          <pc:docMk/>
          <pc:sldMk cId="435219190" sldId="516"/>
        </pc:sldMkLst>
      </pc:sldChg>
      <pc:sldChg chg="add del">
        <pc:chgData name="pantelis bbalaouras" userId="25e8755020fc1734" providerId="LiveId" clId="{B0DA617B-7374-4416-A3AD-25DDC15FA8D2}" dt="2021-05-25T18:15:47.437" v="1437" actId="47"/>
        <pc:sldMkLst>
          <pc:docMk/>
          <pc:sldMk cId="649737917" sldId="517"/>
        </pc:sldMkLst>
      </pc:sldChg>
      <pc:sldChg chg="modSp add mod">
        <pc:chgData name="pantelis bbalaouras" userId="25e8755020fc1734" providerId="LiveId" clId="{B0DA617B-7374-4416-A3AD-25DDC15FA8D2}" dt="2021-05-25T18:18:48.313" v="1498" actId="20577"/>
        <pc:sldMkLst>
          <pc:docMk/>
          <pc:sldMk cId="459464378" sldId="518"/>
        </pc:sldMkLst>
        <pc:spChg chg="mod">
          <ac:chgData name="pantelis bbalaouras" userId="25e8755020fc1734" providerId="LiveId" clId="{B0DA617B-7374-4416-A3AD-25DDC15FA8D2}" dt="2021-05-25T18:18:48.313" v="1498" actId="20577"/>
          <ac:spMkLst>
            <pc:docMk/>
            <pc:sldMk cId="459464378" sldId="518"/>
            <ac:spMk id="2" creationId="{B84999FC-FF48-4516-A5A2-558AC7AF7C6E}"/>
          </ac:spMkLst>
        </pc:spChg>
        <pc:spChg chg="mod">
          <ac:chgData name="pantelis bbalaouras" userId="25e8755020fc1734" providerId="LiveId" clId="{B0DA617B-7374-4416-A3AD-25DDC15FA8D2}" dt="2021-05-25T18:14:53.616" v="1430" actId="113"/>
          <ac:spMkLst>
            <pc:docMk/>
            <pc:sldMk cId="459464378" sldId="518"/>
            <ac:spMk id="3" creationId="{BD72CC87-590E-4FA1-9E03-36FFD7B6FA53}"/>
          </ac:spMkLst>
        </pc:spChg>
      </pc:sldChg>
      <pc:sldChg chg="modSp add mod">
        <pc:chgData name="pantelis bbalaouras" userId="25e8755020fc1734" providerId="LiveId" clId="{B0DA617B-7374-4416-A3AD-25DDC15FA8D2}" dt="2021-05-25T18:18:32.554" v="1488" actId="20577"/>
        <pc:sldMkLst>
          <pc:docMk/>
          <pc:sldMk cId="2211485132" sldId="519"/>
        </pc:sldMkLst>
        <pc:spChg chg="mod">
          <ac:chgData name="pantelis bbalaouras" userId="25e8755020fc1734" providerId="LiveId" clId="{B0DA617B-7374-4416-A3AD-25DDC15FA8D2}" dt="2021-05-25T18:18:32.554" v="1488" actId="20577"/>
          <ac:spMkLst>
            <pc:docMk/>
            <pc:sldMk cId="2211485132" sldId="519"/>
            <ac:spMk id="2" creationId="{B84999FC-FF48-4516-A5A2-558AC7AF7C6E}"/>
          </ac:spMkLst>
        </pc:spChg>
        <pc:spChg chg="mod">
          <ac:chgData name="pantelis bbalaouras" userId="25e8755020fc1734" providerId="LiveId" clId="{B0DA617B-7374-4416-A3AD-25DDC15FA8D2}" dt="2021-05-25T18:16:47.222" v="1443" actId="113"/>
          <ac:spMkLst>
            <pc:docMk/>
            <pc:sldMk cId="2211485132" sldId="519"/>
            <ac:spMk id="3" creationId="{BD72CC87-590E-4FA1-9E03-36FFD7B6FA53}"/>
          </ac:spMkLst>
        </pc:spChg>
        <pc:cxnChg chg="mod">
          <ac:chgData name="pantelis bbalaouras" userId="25e8755020fc1734" providerId="LiveId" clId="{B0DA617B-7374-4416-A3AD-25DDC15FA8D2}" dt="2021-05-25T18:15:53.509" v="1438" actId="1076"/>
          <ac:cxnSpMkLst>
            <pc:docMk/>
            <pc:sldMk cId="2211485132" sldId="519"/>
            <ac:cxnSpMk id="30" creationId="{13A96B0B-24A6-4064-A20C-61EF7809708C}"/>
          </ac:cxnSpMkLst>
        </pc:cxnChg>
      </pc:sldChg>
      <pc:sldChg chg="modSp add mod">
        <pc:chgData name="pantelis bbalaouras" userId="25e8755020fc1734" providerId="LiveId" clId="{B0DA617B-7374-4416-A3AD-25DDC15FA8D2}" dt="2021-05-25T18:18:39.950" v="1494" actId="20577"/>
        <pc:sldMkLst>
          <pc:docMk/>
          <pc:sldMk cId="2268405386" sldId="520"/>
        </pc:sldMkLst>
        <pc:spChg chg="mod">
          <ac:chgData name="pantelis bbalaouras" userId="25e8755020fc1734" providerId="LiveId" clId="{B0DA617B-7374-4416-A3AD-25DDC15FA8D2}" dt="2021-05-25T18:18:39.950" v="1494" actId="20577"/>
          <ac:spMkLst>
            <pc:docMk/>
            <pc:sldMk cId="2268405386" sldId="520"/>
            <ac:spMk id="2" creationId="{B84999FC-FF48-4516-A5A2-558AC7AF7C6E}"/>
          </ac:spMkLst>
        </pc:spChg>
        <pc:spChg chg="mod">
          <ac:chgData name="pantelis bbalaouras" userId="25e8755020fc1734" providerId="LiveId" clId="{B0DA617B-7374-4416-A3AD-25DDC15FA8D2}" dt="2021-05-25T18:17:48.194" v="1456" actId="113"/>
          <ac:spMkLst>
            <pc:docMk/>
            <pc:sldMk cId="2268405386" sldId="520"/>
            <ac:spMk id="3" creationId="{BD72CC87-590E-4FA1-9E03-36FFD7B6FA53}"/>
          </ac:spMkLst>
        </pc:spChg>
        <pc:cxnChg chg="mod">
          <ac:chgData name="pantelis bbalaouras" userId="25e8755020fc1734" providerId="LiveId" clId="{B0DA617B-7374-4416-A3AD-25DDC15FA8D2}" dt="2021-05-25T18:17:18.747" v="1449" actId="1035"/>
          <ac:cxnSpMkLst>
            <pc:docMk/>
            <pc:sldMk cId="2268405386" sldId="520"/>
            <ac:cxnSpMk id="30" creationId="{13A96B0B-24A6-4064-A20C-61EF7809708C}"/>
          </ac:cxnSpMkLst>
        </pc:cxnChg>
      </pc:sldChg>
      <pc:sldChg chg="addSp delSp modSp new del mod">
        <pc:chgData name="pantelis bbalaouras" userId="25e8755020fc1734" providerId="LiveId" clId="{B0DA617B-7374-4416-A3AD-25DDC15FA8D2}" dt="2021-05-26T06:53:50.266" v="1545" actId="47"/>
        <pc:sldMkLst>
          <pc:docMk/>
          <pc:sldMk cId="2143790634" sldId="521"/>
        </pc:sldMkLst>
        <pc:spChg chg="mod">
          <ac:chgData name="pantelis bbalaouras" userId="25e8755020fc1734" providerId="LiveId" clId="{B0DA617B-7374-4416-A3AD-25DDC15FA8D2}" dt="2021-05-25T18:30:07.823" v="1501"/>
          <ac:spMkLst>
            <pc:docMk/>
            <pc:sldMk cId="2143790634" sldId="521"/>
            <ac:spMk id="2" creationId="{AA3EC2DD-5106-46E0-8D0E-1582C4A2104D}"/>
          </ac:spMkLst>
        </pc:spChg>
        <pc:spChg chg="del mod">
          <ac:chgData name="pantelis bbalaouras" userId="25e8755020fc1734" providerId="LiveId" clId="{B0DA617B-7374-4416-A3AD-25DDC15FA8D2}" dt="2021-05-25T18:30:28.177" v="1504"/>
          <ac:spMkLst>
            <pc:docMk/>
            <pc:sldMk cId="2143790634" sldId="521"/>
            <ac:spMk id="3" creationId="{3C8955E0-5BF5-41C4-95BA-BBFC6250E2B9}"/>
          </ac:spMkLst>
        </pc:spChg>
        <pc:picChg chg="add mod modCrop">
          <ac:chgData name="pantelis bbalaouras" userId="25e8755020fc1734" providerId="LiveId" clId="{B0DA617B-7374-4416-A3AD-25DDC15FA8D2}" dt="2021-05-25T18:31:22.264" v="1512" actId="14100"/>
          <ac:picMkLst>
            <pc:docMk/>
            <pc:sldMk cId="2143790634" sldId="521"/>
            <ac:picMk id="5" creationId="{84ECC5A8-7356-476A-9058-7896AF6E7D63}"/>
          </ac:picMkLst>
        </pc:picChg>
      </pc:sldChg>
      <pc:sldChg chg="add del">
        <pc:chgData name="pantelis bbalaouras" userId="25e8755020fc1734" providerId="LiveId" clId="{B0DA617B-7374-4416-A3AD-25DDC15FA8D2}" dt="2021-05-25T18:16:59.340" v="1444" actId="47"/>
        <pc:sldMkLst>
          <pc:docMk/>
          <pc:sldMk cId="3135404503" sldId="521"/>
        </pc:sldMkLst>
      </pc:sldChg>
      <pc:sldChg chg="addSp delSp modSp new del mod">
        <pc:chgData name="pantelis bbalaouras" userId="25e8755020fc1734" providerId="LiveId" clId="{B0DA617B-7374-4416-A3AD-25DDC15FA8D2}" dt="2021-05-26T06:53:52.604" v="1546" actId="47"/>
        <pc:sldMkLst>
          <pc:docMk/>
          <pc:sldMk cId="70249064" sldId="522"/>
        </pc:sldMkLst>
        <pc:spChg chg="mod">
          <ac:chgData name="pantelis bbalaouras" userId="25e8755020fc1734" providerId="LiveId" clId="{B0DA617B-7374-4416-A3AD-25DDC15FA8D2}" dt="2021-05-25T18:36:52.813" v="1540" actId="6549"/>
          <ac:spMkLst>
            <pc:docMk/>
            <pc:sldMk cId="70249064" sldId="522"/>
            <ac:spMk id="2" creationId="{C0DD4198-DC3A-4A79-9846-3B76F3209AA4}"/>
          </ac:spMkLst>
        </pc:spChg>
        <pc:spChg chg="del">
          <ac:chgData name="pantelis bbalaouras" userId="25e8755020fc1734" providerId="LiveId" clId="{B0DA617B-7374-4416-A3AD-25DDC15FA8D2}" dt="2021-05-25T18:36:14.969" v="1514"/>
          <ac:spMkLst>
            <pc:docMk/>
            <pc:sldMk cId="70249064" sldId="522"/>
            <ac:spMk id="3" creationId="{D0EBE277-A417-4994-807E-2111C18CC659}"/>
          </ac:spMkLst>
        </pc:spChg>
        <pc:picChg chg="add mod">
          <ac:chgData name="pantelis bbalaouras" userId="25e8755020fc1734" providerId="LiveId" clId="{B0DA617B-7374-4416-A3AD-25DDC15FA8D2}" dt="2021-05-25T18:36:40.197" v="1519" actId="14100"/>
          <ac:picMkLst>
            <pc:docMk/>
            <pc:sldMk cId="70249064" sldId="522"/>
            <ac:picMk id="5" creationId="{6307B5AD-8E7E-4AF5-BAF6-AA3FB45ED304}"/>
          </ac:picMkLst>
        </pc:picChg>
      </pc:sldChg>
      <pc:sldChg chg="new del">
        <pc:chgData name="pantelis bbalaouras" userId="25e8755020fc1734" providerId="LiveId" clId="{B0DA617B-7374-4416-A3AD-25DDC15FA8D2}" dt="2021-05-25T18:39:11.032" v="1542" actId="47"/>
        <pc:sldMkLst>
          <pc:docMk/>
          <pc:sldMk cId="3353084535" sldId="52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93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893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E96FDC-9104-4281-9495-83A0D894188A}" type="datetimeFigureOut">
              <a:rPr lang="el-GR" smtClean="0"/>
              <a:t>25/5/2023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64228"/>
            <a:ext cx="2889938" cy="4893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264228"/>
            <a:ext cx="2889938" cy="4893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02CC7B-B976-4156-9239-53B8350CF90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56449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3AFF294-1C5B-44EB-9626-6EE0355BE805}" type="datetimeFigureOut">
              <a:rPr lang="el-GR"/>
              <a:pPr>
                <a:defRPr/>
              </a:pPr>
              <a:t>25/5/2023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31838"/>
            <a:ext cx="4875212" cy="3657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66909" y="4632960"/>
            <a:ext cx="5335270" cy="438912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noProof="0"/>
              <a:t>Στυλ υποδείγματος κειμένου</a:t>
            </a:r>
          </a:p>
          <a:p>
            <a:pPr lvl="1"/>
            <a:r>
              <a:rPr lang="el-GR" noProof="0"/>
              <a:t>Δεύτερου επιπέδου</a:t>
            </a:r>
          </a:p>
          <a:p>
            <a:pPr lvl="2"/>
            <a:r>
              <a:rPr lang="el-GR" noProof="0"/>
              <a:t>Τρίτου επιπέδου</a:t>
            </a:r>
          </a:p>
          <a:p>
            <a:pPr lvl="3"/>
            <a:r>
              <a:rPr lang="el-GR" noProof="0"/>
              <a:t>Τέταρτου επιπέδου</a:t>
            </a:r>
          </a:p>
          <a:p>
            <a:pPr lvl="4"/>
            <a:r>
              <a:rPr lang="el-GR" noProof="0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777607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213FB35-C205-4F4A-A448-5F8FE2799ED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336981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13FB35-C205-4F4A-A448-5F8FE2799ED4}" type="slidenum">
              <a:rPr lang="el-GR" smtClean="0"/>
              <a:pPr>
                <a:defRPr/>
              </a:pPr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209457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4931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/>
          </a:p>
        </p:txBody>
      </p:sp>
      <p:sp>
        <p:nvSpPr>
          <p:cNvPr id="124932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F90AE3-FA06-411E-950A-9596D9BE60D8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24933" name="4 - Θέση υποσέλιδου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l-GR"/>
              <a:t>Δίκτυα Επικοινωνιών ΙΙ - Δικτύωση Πολυμέσων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550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5955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/>
          </a:p>
        </p:txBody>
      </p:sp>
      <p:sp>
        <p:nvSpPr>
          <p:cNvPr id="125956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F7E057-4E2C-41C8-8FF9-08ECBADC81A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25957" name="4 - Θέση υποσέλιδου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l-GR"/>
              <a:t>Δίκτυα Επικοινωνιών ΙΙ - Δικτύωση Πολυμέσων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8288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000"/>
              </a:spcBef>
              <a:spcAft>
                <a:spcPts val="300"/>
              </a:spcAft>
            </a:pPr>
            <a:r>
              <a:rPr lang="el-GR" sz="1800" b="1" kern="1400">
                <a:solidFill>
                  <a:srgbClr val="4472C4"/>
                </a:solidFill>
                <a:effectLst/>
                <a:latin typeface="Segoe UI Light" panose="020B0502040204020203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Η Αρχιτεκτονική του </a:t>
            </a:r>
            <a:r>
              <a:rPr lang="en-US" sz="1800" b="1" kern="1400">
                <a:solidFill>
                  <a:srgbClr val="4472C4"/>
                </a:solidFill>
                <a:effectLst/>
                <a:latin typeface="Segoe UI Light" panose="020B0502040204020203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SIP</a:t>
            </a:r>
            <a:endParaRPr lang="el-GR" sz="1800" b="1" kern="1400">
              <a:solidFill>
                <a:srgbClr val="4472C4"/>
              </a:solidFill>
              <a:effectLst/>
              <a:latin typeface="Segoe UI Light" panose="020B0502040204020203" pitchFamily="34" charset="0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 </a:t>
            </a:r>
            <a:endParaRPr lang="el-GR" sz="1800">
              <a:solidFill>
                <a:srgbClr val="595959"/>
              </a:solidFill>
              <a:effectLst/>
              <a:latin typeface="Segoe UI" panose="020B0502040204020203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indent="228600" algn="just">
              <a:lnSpc>
                <a:spcPct val="150000"/>
              </a:lnSpc>
            </a:pPr>
            <a:r>
              <a:rPr lang="el-GR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Η βασική αρχιτεκτονική του </a:t>
            </a:r>
            <a:r>
              <a:rPr lang="en-US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SIP</a:t>
            </a:r>
            <a:r>
              <a:rPr lang="el-GR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βασίζεται στο </a:t>
            </a:r>
            <a:r>
              <a:rPr lang="el-GR" sz="1800" b="1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μοντέλο πελάτη εξυπηρετητή. </a:t>
            </a:r>
            <a:r>
              <a:rPr lang="el-GR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Οι βασικές οντότητες του πρωτοκόλλου είναι ο </a:t>
            </a:r>
            <a:r>
              <a:rPr lang="en-US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User Agent</a:t>
            </a:r>
            <a:r>
              <a:rPr lang="el-GR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, ο </a:t>
            </a:r>
            <a:r>
              <a:rPr lang="en-US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SIP Proxy</a:t>
            </a:r>
            <a:r>
              <a:rPr lang="el-GR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εξυπηρετητής, </a:t>
            </a:r>
            <a:r>
              <a:rPr lang="en-US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o SIP Redirect</a:t>
            </a:r>
            <a:r>
              <a:rPr lang="el-GR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εξυπηρετητής και ο </a:t>
            </a:r>
            <a:r>
              <a:rPr lang="en-US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Registrar</a:t>
            </a:r>
            <a:r>
              <a:rPr lang="el-GR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. </a:t>
            </a:r>
            <a:endParaRPr lang="el-GR" sz="1800">
              <a:solidFill>
                <a:srgbClr val="595959"/>
              </a:solidFill>
              <a:effectLst/>
              <a:latin typeface="Segoe UI" panose="020B0502040204020203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13FB35-C205-4F4A-A448-5F8FE2799ED4}" type="slidenum">
              <a:rPr lang="el-GR" smtClean="0"/>
              <a:pPr>
                <a:defRPr/>
              </a:pPr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188646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000"/>
              </a:spcBef>
              <a:spcAft>
                <a:spcPts val="300"/>
              </a:spcAft>
            </a:pPr>
            <a:r>
              <a:rPr lang="el-GR" sz="1800" b="1" kern="1400">
                <a:solidFill>
                  <a:srgbClr val="4472C4"/>
                </a:solidFill>
                <a:effectLst/>
                <a:latin typeface="Segoe UI Light" panose="020B0502040204020203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Η Αρχιτεκτονική του </a:t>
            </a:r>
            <a:r>
              <a:rPr lang="en-US" sz="1800" b="1" kern="1400">
                <a:solidFill>
                  <a:srgbClr val="4472C4"/>
                </a:solidFill>
                <a:effectLst/>
                <a:latin typeface="Segoe UI Light" panose="020B0502040204020203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SIP</a:t>
            </a:r>
            <a:endParaRPr lang="el-GR" sz="1800" b="1" kern="1400">
              <a:solidFill>
                <a:srgbClr val="4472C4"/>
              </a:solidFill>
              <a:effectLst/>
              <a:latin typeface="Segoe UI Light" panose="020B0502040204020203" pitchFamily="34" charset="0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 Οι </a:t>
            </a:r>
            <a:r>
              <a:rPr lang="en-US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User Agents</a:t>
            </a:r>
            <a:r>
              <a:rPr lang="el-GR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ή </a:t>
            </a:r>
            <a:r>
              <a:rPr lang="el-GR" sz="1800" err="1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αλλίως</a:t>
            </a:r>
            <a:r>
              <a:rPr lang="el-GR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τερματικά στοιχεία (</a:t>
            </a:r>
            <a:r>
              <a:rPr lang="en-US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endpoints</a:t>
            </a:r>
            <a:r>
              <a:rPr lang="el-GR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), λειτουργούν ως πελάτες (</a:t>
            </a:r>
            <a:r>
              <a:rPr lang="en-US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UAC </a:t>
            </a:r>
            <a:r>
              <a:rPr lang="el-GR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– </a:t>
            </a:r>
            <a:r>
              <a:rPr lang="en-US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User Agent Client</a:t>
            </a:r>
            <a:r>
              <a:rPr lang="el-GR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) όταν στέλνουν μία </a:t>
            </a:r>
            <a:r>
              <a:rPr lang="en-US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SIP</a:t>
            </a:r>
            <a:r>
              <a:rPr lang="el-GR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αίτηση και ως εξυπηρετητές (</a:t>
            </a:r>
            <a:r>
              <a:rPr lang="en-US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UAS</a:t>
            </a:r>
            <a:r>
              <a:rPr lang="el-GR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– </a:t>
            </a:r>
            <a:r>
              <a:rPr lang="en-US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User Agent Server</a:t>
            </a:r>
            <a:r>
              <a:rPr lang="el-GR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) όταν απαντούν σε </a:t>
            </a:r>
            <a:r>
              <a:rPr lang="en-US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SIP</a:t>
            </a:r>
            <a:r>
              <a:rPr lang="el-GR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αιτήσεις. Οι </a:t>
            </a:r>
            <a:r>
              <a:rPr lang="en-US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User Agents</a:t>
            </a:r>
            <a:r>
              <a:rPr lang="el-GR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επικοινωνούν με άλλους </a:t>
            </a:r>
            <a:r>
              <a:rPr lang="en-US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User Agents</a:t>
            </a:r>
            <a:r>
              <a:rPr lang="el-GR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είτε απευθείας (εάν είναι γνωστές οι </a:t>
            </a:r>
            <a:r>
              <a:rPr lang="en-US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IP</a:t>
            </a:r>
            <a:r>
              <a:rPr lang="el-GR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διευθύνσεις τους), είτε μέσω ενός ή περισσοτέρων ενδιάμεσων </a:t>
            </a:r>
            <a:r>
              <a:rPr lang="en-US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SIP</a:t>
            </a:r>
            <a:r>
              <a:rPr lang="el-GR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εξυπηρετητών. </a:t>
            </a:r>
            <a:endParaRPr lang="el-GR" sz="1800">
              <a:solidFill>
                <a:srgbClr val="595959"/>
              </a:solidFill>
              <a:effectLst/>
              <a:latin typeface="Segoe UI" panose="020B0502040204020203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13FB35-C205-4F4A-A448-5F8FE2799ED4}" type="slidenum">
              <a:rPr lang="el-GR" smtClean="0"/>
              <a:pPr>
                <a:defRPr/>
              </a:pPr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215560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228600" algn="just">
              <a:lnSpc>
                <a:spcPct val="150000"/>
              </a:lnSpc>
            </a:pPr>
            <a:r>
              <a:rPr lang="el-GR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Οι ενδιάμεσοι </a:t>
            </a:r>
            <a:r>
              <a:rPr lang="en-US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SIP</a:t>
            </a:r>
            <a:r>
              <a:rPr lang="el-GR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εξυπηρετητές έχουν την δυνατότητα να συμπεριφέρονται είτε ως </a:t>
            </a:r>
            <a:r>
              <a:rPr lang="en-US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Proxy</a:t>
            </a:r>
            <a:r>
              <a:rPr lang="el-GR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είτε ως </a:t>
            </a:r>
            <a:r>
              <a:rPr lang="en-US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Redirect</a:t>
            </a:r>
            <a:r>
              <a:rPr lang="el-GR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εξυπηρετητές. </a:t>
            </a:r>
            <a:endParaRPr lang="en-US" sz="1200">
              <a:solidFill>
                <a:srgbClr val="595959"/>
              </a:solidFill>
              <a:effectLst/>
              <a:latin typeface="Segoe UI" panose="020B0502040204020203" pitchFamily="34" charset="0"/>
              <a:ea typeface="SimSun" panose="02010600030101010101" pitchFamily="2" charset="-122"/>
              <a:cs typeface="Segoe UI" panose="020B0502040204020203" pitchFamily="34" charset="0"/>
            </a:endParaRPr>
          </a:p>
          <a:p>
            <a:pPr indent="228600" algn="just">
              <a:lnSpc>
                <a:spcPct val="150000"/>
              </a:lnSpc>
            </a:pPr>
            <a:r>
              <a:rPr lang="el-GR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Οι </a:t>
            </a:r>
            <a:r>
              <a:rPr lang="en-US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SIP Proxy</a:t>
            </a:r>
            <a:r>
              <a:rPr lang="el-GR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εξυπηρετητές προωθούν τις αιτήσεις από έναν </a:t>
            </a:r>
            <a:r>
              <a:rPr lang="en-US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User Agent</a:t>
            </a:r>
            <a:r>
              <a:rPr lang="el-GR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στον επόμενο </a:t>
            </a:r>
            <a:r>
              <a:rPr lang="en-US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SIP</a:t>
            </a:r>
            <a:r>
              <a:rPr lang="el-GR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εξυπηρετητή μέχρι να φτάσουν στον </a:t>
            </a:r>
            <a:r>
              <a:rPr lang="en-US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User Agent</a:t>
            </a:r>
            <a:r>
              <a:rPr lang="el-GR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του καλούμενου. </a:t>
            </a:r>
            <a:endParaRPr lang="en-US" sz="1200">
              <a:solidFill>
                <a:srgbClr val="595959"/>
              </a:solidFill>
              <a:effectLst/>
              <a:latin typeface="Segoe UI" panose="020B0502040204020203" pitchFamily="34" charset="0"/>
              <a:ea typeface="SimSun" panose="02010600030101010101" pitchFamily="2" charset="-122"/>
              <a:cs typeface="Segoe UI" panose="020B0502040204020203" pitchFamily="34" charset="0"/>
            </a:endParaRPr>
          </a:p>
          <a:p>
            <a:pPr indent="228600" algn="just">
              <a:lnSpc>
                <a:spcPct val="150000"/>
              </a:lnSpc>
            </a:pPr>
            <a:r>
              <a:rPr lang="el-GR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Οι </a:t>
            </a:r>
            <a:r>
              <a:rPr lang="en-US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SIP Redirect</a:t>
            </a:r>
            <a:r>
              <a:rPr lang="el-GR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εξυπηρετητές δέχονται </a:t>
            </a:r>
            <a:r>
              <a:rPr lang="en-US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SIP</a:t>
            </a:r>
            <a:r>
              <a:rPr lang="el-GR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αιτήσεις και απαντούν στέλνοντας μηδέν ή περισσότερες νέες διευθύνσεις στον πελάτη που έστειλε την αίτηση, ο οποίος στην συνέχεια αναλαμβάνει να στείλει ξανά αιτήσεις σε μία ή περισσότερες από αυτές τις νέες διευθύνσεις. Ένα άλλο είδος </a:t>
            </a:r>
            <a:r>
              <a:rPr lang="en-US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SIP</a:t>
            </a:r>
            <a:r>
              <a:rPr lang="el-GR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εξυπηρετητή είναι ο </a:t>
            </a:r>
            <a:r>
              <a:rPr lang="en-US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Registrar</a:t>
            </a:r>
            <a:r>
              <a:rPr lang="el-GR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, ο οποίος βρίσκεται συνήθως μαζί με έναν </a:t>
            </a:r>
            <a:r>
              <a:rPr lang="en-US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Proxy</a:t>
            </a:r>
            <a:r>
              <a:rPr lang="el-GR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ή έναν </a:t>
            </a:r>
            <a:r>
              <a:rPr lang="en-US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Redirect</a:t>
            </a:r>
            <a:r>
              <a:rPr lang="el-GR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εξυπηρετητή. </a:t>
            </a:r>
            <a:endParaRPr lang="en-US" sz="1200">
              <a:solidFill>
                <a:srgbClr val="595959"/>
              </a:solidFill>
              <a:effectLst/>
              <a:latin typeface="Segoe UI" panose="020B0502040204020203" pitchFamily="34" charset="0"/>
              <a:ea typeface="SimSun" panose="02010600030101010101" pitchFamily="2" charset="-122"/>
              <a:cs typeface="Segoe UI" panose="020B0502040204020203" pitchFamily="34" charset="0"/>
            </a:endParaRPr>
          </a:p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13FB35-C205-4F4A-A448-5F8FE2799ED4}" type="slidenum">
              <a:rPr lang="el-GR" smtClean="0"/>
              <a:pPr>
                <a:defRPr/>
              </a:pPr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034428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228600" algn="just">
              <a:lnSpc>
                <a:spcPct val="150000"/>
              </a:lnSpc>
            </a:pPr>
            <a:r>
              <a:rPr lang="en-US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Registrar</a:t>
            </a:r>
            <a:r>
              <a:rPr lang="el-GR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λαμβάνει αιτήσεις εγγραφής από διάφορους </a:t>
            </a:r>
            <a:r>
              <a:rPr lang="en-US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User Agents</a:t>
            </a:r>
            <a:r>
              <a:rPr lang="el-GR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και αποθηκεύει την πληροφορία εγγραφής σε μία υπηρεσία εντοπισμού (</a:t>
            </a:r>
            <a:r>
              <a:rPr lang="en-US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location service</a:t>
            </a:r>
            <a:r>
              <a:rPr lang="el-GR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) με τη βοήθεια ενός πρωτοκόλλου διαφορετικό από το </a:t>
            </a:r>
            <a:r>
              <a:rPr lang="en-US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SIP</a:t>
            </a:r>
            <a:r>
              <a:rPr lang="el-GR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. Μόλις αποθηκευτεί η απαραίτητη πληροφορία ο </a:t>
            </a:r>
            <a:r>
              <a:rPr lang="en-US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Registrar</a:t>
            </a:r>
            <a:r>
              <a:rPr lang="el-GR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στέλνει κατάλληλη απάντηση στον </a:t>
            </a:r>
            <a:r>
              <a:rPr lang="en-US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User Agent</a:t>
            </a:r>
            <a:r>
              <a:rPr lang="el-GR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.</a:t>
            </a:r>
            <a:endParaRPr lang="el-GR" sz="1200">
              <a:solidFill>
                <a:srgbClr val="595959"/>
              </a:solidFill>
              <a:effectLst/>
              <a:latin typeface="Segoe UI" panose="020B0502040204020203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indent="228600" algn="just">
              <a:lnSpc>
                <a:spcPct val="150000"/>
              </a:lnSpc>
            </a:pPr>
            <a:r>
              <a:rPr lang="el-GR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Οι </a:t>
            </a:r>
            <a:r>
              <a:rPr lang="en-US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SIP</a:t>
            </a:r>
            <a:r>
              <a:rPr lang="el-GR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εξυπηρετητές μπορούν να λειτουργήσουν σε δύο διαφορετικές καταστάσεις: </a:t>
            </a:r>
            <a:r>
              <a:rPr lang="en-US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stateful</a:t>
            </a:r>
            <a:r>
              <a:rPr lang="el-GR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ή </a:t>
            </a:r>
            <a:r>
              <a:rPr lang="en-US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stateless</a:t>
            </a:r>
            <a:r>
              <a:rPr lang="el-GR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. Η διαφορά ανάμεσα σε αυτές τις δύο καταστάσεις είναι ότι ο εξυπηρετητής που λειτουργεί σε κατάσταση </a:t>
            </a:r>
            <a:r>
              <a:rPr lang="en-US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stateful</a:t>
            </a:r>
            <a:r>
              <a:rPr lang="el-GR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«θυμάται» όλες τις αιτήσεις που έχει λάβει καθώς και όλες τις αποκρίσεις που έχει στείλει σε αντίθεση με έναν </a:t>
            </a:r>
            <a:r>
              <a:rPr lang="en-US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stateless</a:t>
            </a:r>
            <a:r>
              <a:rPr lang="el-GR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εξυπηρετητή, ο οποίος δεν συγκρατεί καμία πληροφορία για τις αιτήσεις που προωθεί. Οι </a:t>
            </a:r>
            <a:r>
              <a:rPr lang="en-US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stateless</a:t>
            </a:r>
            <a:r>
              <a:rPr lang="el-GR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εξυπηρετητές χρησιμοποιούνται συνήθως στο </a:t>
            </a:r>
            <a:r>
              <a:rPr lang="en-US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backbone</a:t>
            </a:r>
            <a:r>
              <a:rPr lang="el-GR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της υποδομής </a:t>
            </a:r>
            <a:r>
              <a:rPr lang="en-US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SIP</a:t>
            </a:r>
            <a:r>
              <a:rPr lang="el-GR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ενώ οι </a:t>
            </a:r>
            <a:r>
              <a:rPr lang="en-US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stateful</a:t>
            </a:r>
            <a:r>
              <a:rPr lang="el-GR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σε τοπικές συσκευές κοντά σε </a:t>
            </a:r>
            <a:r>
              <a:rPr lang="en-US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User Agents</a:t>
            </a:r>
            <a:r>
              <a:rPr lang="el-GR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προκειμένου να ελέγχουν σύνολα χρηστών.</a:t>
            </a:r>
            <a:endParaRPr lang="el-GR" sz="1200">
              <a:solidFill>
                <a:srgbClr val="595959"/>
              </a:solidFill>
              <a:effectLst/>
              <a:latin typeface="Segoe UI" panose="020B0502040204020203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13FB35-C205-4F4A-A448-5F8FE2799ED4}" type="slidenum">
              <a:rPr lang="el-GR" smtClean="0"/>
              <a:pPr>
                <a:defRPr/>
              </a:pPr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336382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8290" indent="-288290" algn="just">
              <a:lnSpc>
                <a:spcPct val="150000"/>
              </a:lnSpc>
              <a:spcBef>
                <a:spcPts val="1200"/>
              </a:spcBef>
              <a:spcAft>
                <a:spcPts val="300"/>
              </a:spcAft>
              <a:tabLst>
                <a:tab pos="288290" algn="l"/>
              </a:tabLst>
            </a:pPr>
            <a:r>
              <a:rPr lang="el-GR" sz="1800" b="1" kern="1400">
                <a:solidFill>
                  <a:srgbClr val="4472C4"/>
                </a:solidFill>
                <a:effectLst/>
                <a:latin typeface="Segoe UI Light" panose="020B0502040204020203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Οι βασικές λειτουργίες του </a:t>
            </a:r>
            <a:r>
              <a:rPr lang="en-US" sz="1800" b="1" kern="1400">
                <a:solidFill>
                  <a:srgbClr val="4472C4"/>
                </a:solidFill>
                <a:effectLst/>
                <a:latin typeface="Segoe UI Light" panose="020B0502040204020203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SIP</a:t>
            </a:r>
            <a:endParaRPr lang="el-GR" sz="1800" b="1" kern="1400">
              <a:solidFill>
                <a:srgbClr val="4472C4"/>
              </a:solidFill>
              <a:effectLst/>
              <a:latin typeface="Segoe UI Light" panose="020B0502040204020203" pitchFamily="34" charset="0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l-GR" sz="1800" b="1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	</a:t>
            </a:r>
            <a:r>
              <a:rPr lang="el-GR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Το </a:t>
            </a:r>
            <a:r>
              <a:rPr lang="en-US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SIP</a:t>
            </a:r>
            <a:r>
              <a:rPr lang="el-GR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εκτελεί 5 βασικές λειτουργίες για την εγκατάσταση και τον τερματισμό μίας συνεδρίας/κλήσης:</a:t>
            </a:r>
            <a:endParaRPr lang="el-GR" sz="1800">
              <a:solidFill>
                <a:srgbClr val="595959"/>
              </a:solidFill>
              <a:effectLst/>
              <a:latin typeface="Segoe UI" panose="020B0502040204020203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l-GR" sz="1800" b="1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Εντοπισμός χρήστη (</a:t>
            </a:r>
            <a:r>
              <a:rPr lang="en-US" sz="1800" b="1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User location</a:t>
            </a:r>
            <a:r>
              <a:rPr lang="el-GR" sz="1800" b="1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)</a:t>
            </a:r>
            <a:r>
              <a:rPr lang="el-GR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: περιλαμβάνει  τον καθορισμό του τερματικού συστήματος που θα χρησιμοποιηθεί για την επικοινωνία με χρήση μίας </a:t>
            </a:r>
            <a:r>
              <a:rPr lang="en-US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SIP</a:t>
            </a:r>
            <a:r>
              <a:rPr lang="el-GR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διεύθυνσης του χρήστη, η οποία μοιάζει με διεύθυνση </a:t>
            </a:r>
            <a:r>
              <a:rPr lang="en-US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e</a:t>
            </a:r>
            <a:r>
              <a:rPr lang="el-GR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-</a:t>
            </a:r>
            <a:r>
              <a:rPr lang="en-US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mail</a:t>
            </a:r>
            <a:r>
              <a:rPr lang="el-GR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. Η χρήση </a:t>
            </a:r>
            <a:r>
              <a:rPr lang="en-US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SIP</a:t>
            </a:r>
            <a:r>
              <a:rPr lang="el-GR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-</a:t>
            </a:r>
            <a:r>
              <a:rPr lang="en-US" sz="1800" err="1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url</a:t>
            </a:r>
            <a:r>
              <a:rPr lang="el-GR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παρέχει δυνατότητα κινητικότητας στον χρήστη ο οποίος μπορεί από διαφορετικά τερματικά σε οποιαδήποτε τοποθεσία και αν βρίσκεται να δεχτεί συνεδρίες που απευθύνονται σε αυτόν.   </a:t>
            </a:r>
            <a:endParaRPr lang="el-GR" sz="1800">
              <a:solidFill>
                <a:srgbClr val="595959"/>
              </a:solidFill>
              <a:effectLst/>
              <a:latin typeface="Segoe UI" panose="020B0502040204020203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13FB35-C205-4F4A-A448-5F8FE2799ED4}" type="slidenum">
              <a:rPr lang="el-GR" smtClean="0"/>
              <a:pPr>
                <a:defRPr/>
              </a:pPr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437267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8290" indent="-288290" algn="just">
              <a:lnSpc>
                <a:spcPct val="150000"/>
              </a:lnSpc>
              <a:spcBef>
                <a:spcPts val="1200"/>
              </a:spcBef>
              <a:spcAft>
                <a:spcPts val="300"/>
              </a:spcAft>
              <a:tabLst>
                <a:tab pos="288290" algn="l"/>
              </a:tabLst>
            </a:pPr>
            <a:r>
              <a:rPr lang="el-GR" sz="1800" b="1" kern="1400" dirty="0">
                <a:solidFill>
                  <a:srgbClr val="4472C4"/>
                </a:solidFill>
                <a:effectLst/>
                <a:latin typeface="Segoe UI Light" panose="020B0502040204020203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Οι βασικές λειτουργίες του </a:t>
            </a:r>
            <a:r>
              <a:rPr lang="en-US" sz="1800" b="1" kern="1400" dirty="0">
                <a:solidFill>
                  <a:srgbClr val="4472C4"/>
                </a:solidFill>
                <a:effectLst/>
                <a:latin typeface="Segoe UI Light" panose="020B0502040204020203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SIP</a:t>
            </a:r>
            <a:endParaRPr lang="el-GR" sz="1800" b="1" kern="1400" dirty="0">
              <a:solidFill>
                <a:srgbClr val="4472C4"/>
              </a:solidFill>
              <a:effectLst/>
              <a:latin typeface="Segoe UI Light" panose="020B0502040204020203" pitchFamily="34" charset="0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l-GR" sz="1800" b="1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	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Το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SIP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εκτελεί 5 βασικές λειτουργίες για την εγκατάσταση και τον τερματισμό μίας συνεδρίας/κλήσης:</a:t>
            </a:r>
            <a:endParaRPr lang="el-GR" sz="1800" dirty="0">
              <a:solidFill>
                <a:srgbClr val="595959"/>
              </a:solidFill>
              <a:effectLst/>
              <a:latin typeface="Segoe UI" panose="020B0502040204020203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l-GR" sz="1800" b="1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Εντοπισμός χρήστη (</a:t>
            </a:r>
            <a:r>
              <a:rPr lang="en-US" sz="1800" b="1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User location</a:t>
            </a:r>
            <a:r>
              <a:rPr lang="el-GR" sz="1800" b="1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)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: περιλαμβάνει  τον καθορισμό του τερματικού συστήματος που θα χρησιμοποιηθεί για την επικοινωνία με χρήση μίας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SIP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διεύθυνσης του χρήστη, η οποία μοιάζει με διεύθυνση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e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-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mail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. Η χρήση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SIP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-</a:t>
            </a:r>
            <a:r>
              <a:rPr lang="en-US" sz="1800" dirty="0" err="1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url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παρέχει δυνατότητα κινητικότητας στον χρήστη ο οποίος μπορεί από διαφορετικά τερματικά σε οποιαδήποτε τοποθεσία και αν βρίσκεται να δεχτεί συνεδρίες που απευθύνονται σε αυτόν.   </a:t>
            </a:r>
            <a:endParaRPr lang="el-GR" sz="1800" dirty="0">
              <a:solidFill>
                <a:srgbClr val="595959"/>
              </a:solidFill>
              <a:effectLst/>
              <a:latin typeface="Segoe UI" panose="020B0502040204020203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l-GR" sz="1800" b="1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Δυνατότητες χρήστη (</a:t>
            </a:r>
            <a:r>
              <a:rPr lang="en-US" sz="1800" b="1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User capabilities</a:t>
            </a:r>
            <a:r>
              <a:rPr lang="el-GR" sz="1800" b="1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)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: η λειτουργία αυτή επιτρέπει τον καθορισμό των παραμέτρων μίας συνεδρίας καθώς και την διαπραγμάτευση τους.</a:t>
            </a:r>
            <a:endParaRPr lang="el-GR" sz="1800" dirty="0">
              <a:solidFill>
                <a:srgbClr val="595959"/>
              </a:solidFill>
              <a:effectLst/>
              <a:latin typeface="Segoe UI" panose="020B0502040204020203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l-GR" sz="1800" b="1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Διαθεσιμότητα χρήστη (</a:t>
            </a:r>
            <a:r>
              <a:rPr lang="en-US" sz="1800" b="1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User availability</a:t>
            </a:r>
            <a:r>
              <a:rPr lang="el-GR" sz="1800" b="1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)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: καθορισμός της προθυμίας του καλούμενου να συμμετάσχει σε συνεδρίες με άλλα άτομα.</a:t>
            </a:r>
            <a:endParaRPr lang="el-GR" sz="1800" dirty="0">
              <a:solidFill>
                <a:srgbClr val="595959"/>
              </a:solidFill>
              <a:effectLst/>
              <a:latin typeface="Segoe UI" panose="020B0502040204020203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l-GR" sz="1800" b="1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Εγκαθίδρυση της κλήσης (</a:t>
            </a:r>
            <a:r>
              <a:rPr lang="en-US" sz="1800" b="1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Call setup</a:t>
            </a:r>
            <a:r>
              <a:rPr lang="el-GR" sz="1800" b="1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)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:  εγκαθίδρυση των παραμέτρων της κλήσης τόσο του </a:t>
            </a:r>
            <a:r>
              <a:rPr lang="el-GR" sz="1800" dirty="0" err="1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καλώντος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όσο και του καλούμενου.</a:t>
            </a:r>
            <a:endParaRPr lang="el-GR" sz="1800" dirty="0">
              <a:solidFill>
                <a:srgbClr val="595959"/>
              </a:solidFill>
              <a:effectLst/>
              <a:latin typeface="Segoe UI" panose="020B0502040204020203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l-GR" sz="1800" b="1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Χειρισμός της κλήσης (</a:t>
            </a:r>
            <a:r>
              <a:rPr lang="en-US" sz="1800" b="1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Call handling</a:t>
            </a:r>
            <a:r>
              <a:rPr lang="el-GR" sz="1800" b="1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)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: περιλαμβάνει λειτουργίες μεταφοράς και τερματισμού κλήσεων.</a:t>
            </a:r>
            <a:endParaRPr lang="el-GR" sz="1800" dirty="0">
              <a:solidFill>
                <a:srgbClr val="595959"/>
              </a:solidFill>
              <a:effectLst/>
              <a:latin typeface="Segoe UI" panose="020B0502040204020203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13FB35-C205-4F4A-A448-5F8FE2799ED4}" type="slidenum">
              <a:rPr lang="el-GR" smtClean="0"/>
              <a:pPr>
                <a:defRPr/>
              </a:pPr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829267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8290" indent="-288290" algn="just">
              <a:lnSpc>
                <a:spcPct val="150000"/>
              </a:lnSpc>
              <a:spcBef>
                <a:spcPts val="1200"/>
              </a:spcBef>
              <a:spcAft>
                <a:spcPts val="300"/>
              </a:spcAft>
              <a:tabLst>
                <a:tab pos="288290" algn="l"/>
              </a:tabLst>
            </a:pPr>
            <a:r>
              <a:rPr lang="en-US" sz="1800" b="1" kern="1400" dirty="0">
                <a:solidFill>
                  <a:srgbClr val="4472C4"/>
                </a:solidFill>
                <a:effectLst/>
                <a:latin typeface="Segoe UI Light" panose="020B0502040204020203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SIP</a:t>
            </a:r>
            <a:r>
              <a:rPr lang="el-GR" sz="1800" b="1" kern="1400" dirty="0">
                <a:solidFill>
                  <a:srgbClr val="4472C4"/>
                </a:solidFill>
                <a:effectLst/>
                <a:latin typeface="Segoe UI Light" panose="020B0502040204020203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 μηνύματα</a:t>
            </a:r>
          </a:p>
          <a:p>
            <a:pPr indent="457200" algn="just">
              <a:lnSpc>
                <a:spcPct val="150000"/>
              </a:lnSpc>
              <a:spcAft>
                <a:spcPts val="1000"/>
              </a:spcAft>
            </a:pP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Ένα μήνυμα SIP μπορεί να είναι μία αίτηση (</a:t>
            </a:r>
            <a:r>
              <a:rPr lang="el-GR" sz="1800" dirty="0" err="1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request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) από ένα πελάτη σε ένα εξυπηρετητή είτε μία απόκριση (</a:t>
            </a:r>
            <a:r>
              <a:rPr lang="el-GR" sz="1800" dirty="0" err="1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response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) από  έναν εξυπηρετητή σε έναν πελάτη. Η μορφή ενός SIP μηνύματος σύμφωνα με το RFC2543 είναι :</a:t>
            </a:r>
            <a:endParaRPr lang="el-GR" sz="1800" dirty="0">
              <a:solidFill>
                <a:srgbClr val="595959"/>
              </a:solidFill>
              <a:effectLst/>
              <a:latin typeface="Segoe UI" panose="020B0502040204020203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		</a:t>
            </a:r>
            <a:r>
              <a:rPr lang="en-US" sz="1800" dirty="0">
                <a:solidFill>
                  <a:srgbClr val="595959"/>
                </a:solidFill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SIP-message = Request | Response </a:t>
            </a:r>
            <a:endParaRPr lang="el-GR" sz="1800" dirty="0">
              <a:solidFill>
                <a:srgbClr val="595959"/>
              </a:solidFill>
              <a:effectLst/>
              <a:latin typeface="Segoe UI" panose="020B0502040204020203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endParaRPr lang="el-GR" sz="1800" dirty="0">
              <a:solidFill>
                <a:srgbClr val="595959"/>
              </a:solidFill>
              <a:effectLst/>
              <a:latin typeface="Segoe UI" panose="020B0502040204020203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88290" indent="-288290">
              <a:lnSpc>
                <a:spcPct val="150000"/>
              </a:lnSpc>
              <a:spcBef>
                <a:spcPts val="1200"/>
              </a:spcBef>
              <a:spcAft>
                <a:spcPts val="2400"/>
              </a:spcAft>
              <a:tabLst>
                <a:tab pos="288290" algn="l"/>
              </a:tabLst>
            </a:pPr>
            <a:r>
              <a:rPr lang="en-US" sz="1800" b="1" dirty="0">
                <a:solidFill>
                  <a:srgbClr val="1F4D78"/>
                </a:solidFill>
                <a:effectLst/>
                <a:latin typeface="Segoe UI" panose="020B0502040204020203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sz="1800" b="1" dirty="0">
                <a:solidFill>
                  <a:srgbClr val="1F4D78"/>
                </a:solidFill>
                <a:effectLst/>
                <a:latin typeface="Segoe UI" panose="020B0502040204020203" pitchFamily="34" charset="0"/>
                <a:ea typeface="SimHei" panose="02010609060101010101" pitchFamily="49" charset="-122"/>
                <a:cs typeface="Segoe UI" panose="020B0502040204020203" pitchFamily="34" charset="0"/>
              </a:rPr>
              <a:t>SIP Requests</a:t>
            </a:r>
            <a:endParaRPr lang="el-GR" sz="1800" b="1" dirty="0">
              <a:solidFill>
                <a:srgbClr val="1F4D78"/>
              </a:solidFill>
              <a:effectLst/>
              <a:latin typeface="Segoe UI" panose="020B0502040204020203" pitchFamily="34" charset="0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indent="228600">
              <a:lnSpc>
                <a:spcPct val="150000"/>
              </a:lnSpc>
              <a:spcAft>
                <a:spcPts val="1000"/>
              </a:spcAft>
            </a:pP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Ένα μήνυμα αίτησης αποτελείται από τρία μέρη:</a:t>
            </a:r>
            <a:endParaRPr lang="el-GR" sz="1800" dirty="0">
              <a:solidFill>
                <a:srgbClr val="595959"/>
              </a:solidFill>
              <a:effectLst/>
              <a:latin typeface="Segoe UI" panose="020B0502040204020203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  <a:tabLst>
                <a:tab pos="495300" algn="l"/>
              </a:tabLst>
            </a:pP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Request Line</a:t>
            </a:r>
            <a:endParaRPr lang="el-GR" sz="1800" dirty="0">
              <a:solidFill>
                <a:srgbClr val="595959"/>
              </a:solidFill>
              <a:effectLst/>
              <a:latin typeface="Segoe UI" panose="020B0502040204020203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  <a:tabLst>
                <a:tab pos="495300" algn="l"/>
              </a:tabLst>
            </a:pP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Ένα </a:t>
            </a:r>
            <a:r>
              <a:rPr lang="en-US" sz="1800" dirty="0" err="1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σύνολο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από Headers</a:t>
            </a:r>
            <a:endParaRPr lang="el-GR" sz="1800" dirty="0">
              <a:solidFill>
                <a:srgbClr val="595959"/>
              </a:solidFill>
              <a:effectLst/>
              <a:latin typeface="Segoe UI" panose="020B0502040204020203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  <a:tabLst>
                <a:tab pos="495300" algn="l"/>
              </a:tabLst>
            </a:pP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Message Body</a:t>
            </a:r>
            <a:endParaRPr lang="el-GR" sz="1800" dirty="0">
              <a:solidFill>
                <a:srgbClr val="595959"/>
              </a:solidFill>
              <a:effectLst/>
              <a:latin typeface="Segoe UI" panose="020B0502040204020203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</a:rPr>
              <a:t>Η γραμμή αίτησης (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</a:rPr>
              <a:t>Request Line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</a:rPr>
              <a:t>) περιλαμβάνει το είδος της αίτησης, που είναι κάποια από τις μεθόδους που υποστηρίζει το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</a:rPr>
              <a:t>SIP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</a:rPr>
              <a:t> και την έκδοση του πρωτοκόλλου που θα χρησιμοποιηθεί. Στη συνέχεια ακολουθεί ένα σύνολο κεφαλίδων (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</a:rPr>
              <a:t>headers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</a:rPr>
              <a:t>) που θα αναλυθούν σε επόμενη παράγραφο. Τέλος έχουμε το σώμα του μηνύματος (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</a:rPr>
              <a:t>message body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</a:rPr>
              <a:t>), το οποίο όταν υπάρχει περιγράφει τις παραμέτρους της συνεδρίας.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</a:rPr>
              <a:t>Ένα πα</a:t>
            </a:r>
            <a:r>
              <a:rPr lang="en-US" sz="1800" dirty="0" err="1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</a:rPr>
              <a:t>ράδειγμ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</a:rPr>
              <a:t>α μηνύματος φαίνεται στο 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</a:rPr>
              <a:t>επόμενο </a:t>
            </a:r>
            <a:r>
              <a:rPr lang="en-US" sz="1800" dirty="0" err="1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</a:rPr>
              <a:t>σχήμ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</a:rPr>
              <a:t>α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13FB35-C205-4F4A-A448-5F8FE2799ED4}" type="slidenum">
              <a:rPr lang="el-GR" smtClean="0"/>
              <a:pPr>
                <a:defRPr/>
              </a:pPr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15155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8290" indent="-288290">
              <a:lnSpc>
                <a:spcPct val="150000"/>
              </a:lnSpc>
              <a:spcBef>
                <a:spcPts val="1200"/>
              </a:spcBef>
              <a:spcAft>
                <a:spcPts val="2400"/>
              </a:spcAft>
              <a:tabLst>
                <a:tab pos="288290" algn="l"/>
              </a:tabLst>
            </a:pPr>
            <a:r>
              <a:rPr lang="en-US" sz="1800" b="1" dirty="0" err="1">
                <a:solidFill>
                  <a:srgbClr val="1F4D78"/>
                </a:solidFill>
                <a:effectLst/>
                <a:latin typeface="Segoe UI" panose="020B0502040204020203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Μέθοδοι</a:t>
            </a:r>
            <a:endParaRPr lang="el-GR" sz="1800" b="1" dirty="0">
              <a:solidFill>
                <a:srgbClr val="1F4D78"/>
              </a:solidFill>
              <a:effectLst/>
              <a:latin typeface="Segoe UI" panose="020B0502040204020203" pitchFamily="34" charset="0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</a:rPr>
              <a:t>Τα διάφορα είδη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</a:rPr>
              <a:t>SIP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</a:rPr>
              <a:t> αιτήσεων ονομάζονται μέθοδοι. Στο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</a:rPr>
              <a:t>RFC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</a:rPr>
              <a:t> περιγράφονται έξι από αυτές τις μεθόδους, ενώ δύο ακόμα μέθοδοι αποτελούν αντικείμενο της ομάδας εργασίας του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</a:rPr>
              <a:t>SIP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</a:rPr>
              <a:t> (</a:t>
            </a:r>
            <a:r>
              <a:rPr lang="en-US" sz="1800" dirty="0" err="1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</a:rPr>
              <a:t>SIPwg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</a:rPr>
              <a:t>). Οι βασικές μέθοδοι της δεύτερης έκδοσης του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</a:rPr>
              <a:t>SIP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</a:rPr>
              <a:t> είναι οι :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</a:rPr>
              <a:t>INVITE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</a:rPr>
              <a:t>,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</a:rPr>
              <a:t>REGISTER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</a:rPr>
              <a:t>,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</a:rPr>
              <a:t>BYE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</a:rPr>
              <a:t>,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</a:rPr>
              <a:t>ACK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</a:rPr>
              <a:t>,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</a:rPr>
              <a:t>CANCEL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</a:rPr>
              <a:t> και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</a:rPr>
              <a:t>OPTIONS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</a:rPr>
              <a:t>. Εκτός από αυτές τις μεθόδους υπάρχει και η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</a:rPr>
              <a:t>INFO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</a:rPr>
              <a:t> [*] η οποία περιγράφεται σε ξεχωριστό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</a:rPr>
              <a:t>RFC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</a:rPr>
              <a:t> από το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</a:rPr>
              <a:t>SIP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</a:rPr>
              <a:t> καθώς και η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</a:rPr>
              <a:t>PRACK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</a:rPr>
              <a:t>[*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13FB35-C205-4F4A-A448-5F8FE2799ED4}" type="slidenum">
              <a:rPr lang="el-GR" smtClean="0"/>
              <a:pPr>
                <a:defRPr/>
              </a:pPr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203230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13FB35-C205-4F4A-A448-5F8FE2799ED4}" type="slidenum">
              <a:rPr lang="el-GR" smtClean="0"/>
              <a:pPr>
                <a:defRPr/>
              </a:pPr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501777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77240" indent="-548640" algn="just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tabLst>
                <a:tab pos="777240" algn="l"/>
              </a:tabLst>
            </a:pPr>
            <a:r>
              <a:rPr lang="el-GR" sz="1800" b="1" i="1" dirty="0">
                <a:solidFill>
                  <a:srgbClr val="2E74B5"/>
                </a:solidFill>
                <a:effectLst/>
                <a:latin typeface="Arial" panose="020B0604020202020204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sz="1800" b="1" i="1" dirty="0">
                <a:solidFill>
                  <a:srgbClr val="2E74B5"/>
                </a:solidFill>
                <a:effectLst/>
                <a:latin typeface="Arial" panose="020B0604020202020204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REGISTER</a:t>
            </a:r>
            <a:endParaRPr lang="el-GR" sz="1800" b="1" i="1" dirty="0">
              <a:solidFill>
                <a:srgbClr val="2E74B5"/>
              </a:solidFill>
              <a:effectLst/>
              <a:latin typeface="Segoe UI" panose="020B0502040204020203" pitchFamily="34" charset="0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  <a:spcAft>
                <a:spcPts val="1000"/>
              </a:spcAft>
            </a:pP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Η μέθοδος </a:t>
            </a:r>
            <a:r>
              <a:rPr lang="el-GR" sz="1800" dirty="0" err="1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Register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χρησιμοποιείται από έναν </a:t>
            </a:r>
            <a:r>
              <a:rPr lang="el-GR" sz="1800" dirty="0" err="1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User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</a:t>
            </a:r>
            <a:r>
              <a:rPr lang="el-GR" sz="1800" dirty="0" err="1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Agent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για να ενημερώσει ένα δίκτυο SIP για την τρέχουσα IP διεύθυνσή του και για τα </a:t>
            </a:r>
            <a:r>
              <a:rPr lang="el-GR" sz="1800" dirty="0" err="1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URLs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στα οποία μπορεί να δέχεται κλήσεις. Η εγγραφή δεν είναι απαραίτητη για την χρήση Proxy εξυπηρετητών από τους </a:t>
            </a:r>
            <a:r>
              <a:rPr lang="el-GR" sz="1800" dirty="0" err="1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User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</a:t>
            </a:r>
            <a:r>
              <a:rPr lang="el-GR" sz="1800" dirty="0" err="1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Agents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για τις εξερχόμενες κλήσεις τους. Εάν όμως κάποιος </a:t>
            </a:r>
            <a:r>
              <a:rPr lang="el-GR" sz="1800" dirty="0" err="1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User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</a:t>
            </a:r>
            <a:r>
              <a:rPr lang="el-GR" sz="1800" dirty="0" err="1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Agent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θέλει να λαμβάνει κλήσεις από </a:t>
            </a:r>
            <a:r>
              <a:rPr lang="el-GR" sz="1800" dirty="0" err="1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Proxies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που εξυπηρετούν συγκεκριμένα </a:t>
            </a:r>
            <a:r>
              <a:rPr lang="el-GR" sz="1800" dirty="0" err="1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domain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θα πρέπει προηγουμένως να έχουν εγγραφεί. Μία αίτηση REGISTER μπορεί να περιέχει </a:t>
            </a:r>
            <a:r>
              <a:rPr lang="el-GR" sz="1800" dirty="0" err="1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message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</a:t>
            </a:r>
            <a:r>
              <a:rPr lang="el-GR" sz="1800" dirty="0" err="1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body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αν και δεν ορίζεται στο πρότυπο.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13FB35-C205-4F4A-A448-5F8FE2799ED4}" type="slidenum">
              <a:rPr lang="el-GR" smtClean="0"/>
              <a:pPr>
                <a:defRPr/>
              </a:pPr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3492342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77240" indent="-548640" algn="just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tabLst>
                <a:tab pos="777240" algn="l"/>
              </a:tabLst>
            </a:pPr>
            <a:r>
              <a:rPr lang="en-US" sz="1800" b="1" i="1" dirty="0">
                <a:solidFill>
                  <a:srgbClr val="2E74B5"/>
                </a:solidFill>
                <a:effectLst/>
                <a:latin typeface="Arial" panose="020B0604020202020204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INVITE</a:t>
            </a:r>
            <a:endParaRPr lang="el-GR" sz="1800" b="1" i="1" dirty="0">
              <a:solidFill>
                <a:srgbClr val="2E74B5"/>
              </a:solidFill>
              <a:effectLst/>
              <a:latin typeface="Segoe UI" panose="020B0502040204020203" pitchFamily="34" charset="0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  <a:spcAft>
                <a:spcPts val="1000"/>
              </a:spcAft>
            </a:pP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Η μέθοδος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INVITE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χρησιμοποιείται για την εγκατάσταση συνεδριών πολυμέσων μεταξύ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User Agents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. Μία αίτηση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INVITE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συνήθως έχει ένα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message body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που περιέχει την περιγραφή των ροών του χρήστη που στέλνει την αίτηση. Στην περίπτωση που δεν περιέχεται στην αίτηση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INVITE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η περιγραφή της συνεδρίας αποστέλλεται η περιγραφή των ροών επικοινωνίας από τον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UAS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στην αίτηση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ACK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. Εάν θέλουμε να μεταβάλλουμε την περιγραφή μίας συνεδρίας θα πρέπει να στείλουμε μία αίτηση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re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-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INVITE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. </a:t>
            </a:r>
            <a:endParaRPr lang="el-GR" sz="1800" dirty="0">
              <a:solidFill>
                <a:srgbClr val="595959"/>
              </a:solidFill>
              <a:effectLst/>
              <a:latin typeface="Segoe UI" panose="020B0502040204020203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13FB35-C205-4F4A-A448-5F8FE2799ED4}" type="slidenum">
              <a:rPr lang="el-GR" smtClean="0"/>
              <a:pPr>
                <a:defRPr/>
              </a:pPr>
              <a:t>22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846135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77240" indent="-548640" algn="just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tabLst>
                <a:tab pos="777240" algn="l"/>
              </a:tabLst>
            </a:pPr>
            <a:r>
              <a:rPr lang="en-US" sz="1800" b="1" i="1" dirty="0">
                <a:solidFill>
                  <a:srgbClr val="2E74B5"/>
                </a:solidFill>
                <a:effectLst/>
                <a:latin typeface="Arial" panose="020B0604020202020204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ACK</a:t>
            </a:r>
            <a:endParaRPr lang="el-GR" sz="1800" b="1" i="1" dirty="0">
              <a:solidFill>
                <a:srgbClr val="2E74B5"/>
              </a:solidFill>
              <a:effectLst/>
              <a:latin typeface="Segoe UI" panose="020B0502040204020203" pitchFamily="34" charset="0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	Η μέθοδος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ACK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χρησιμοποιείται για την επιβεβαίωση τελικών αποκρίσεων σε αιτήσεις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INVITE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αλλά όχι για τις άλλες αιτήσεις. Ως τελικές αποκρίσεις θεωρούνται οι αποκρίσεις των τάξεων 2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xx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, 3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xx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, 4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xx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, 5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xx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και 6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xx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. Μία αίτηση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ACK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μπορεί να περιέχει ένα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message body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με την τελική περιγραφή της συνεδρίας προκειμένου να χρησιμοποιηθεί από τον καλούμενο. Εάν το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Message body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της αίτησης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ACK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είναι κενό χρησιμοποιείται αυτό της αίτησης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INVITE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. </a:t>
            </a:r>
            <a:endParaRPr lang="el-GR" sz="1800" dirty="0">
              <a:solidFill>
                <a:srgbClr val="595959"/>
              </a:solidFill>
              <a:effectLst/>
              <a:latin typeface="Segoe UI" panose="020B0502040204020203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13FB35-C205-4F4A-A448-5F8FE2799ED4}" type="slidenum">
              <a:rPr lang="el-GR" smtClean="0"/>
              <a:pPr>
                <a:defRPr/>
              </a:pPr>
              <a:t>23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1396412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77240" indent="-548640" algn="just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tabLst>
                <a:tab pos="777240" algn="l"/>
              </a:tabLst>
            </a:pPr>
            <a:r>
              <a:rPr lang="en-US" sz="1800" b="1" i="1" dirty="0">
                <a:solidFill>
                  <a:srgbClr val="2E74B5"/>
                </a:solidFill>
                <a:effectLst/>
                <a:latin typeface="Arial" panose="020B0604020202020204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CANCEL</a:t>
            </a:r>
            <a:endParaRPr lang="el-GR" sz="1800" b="1" i="1" dirty="0">
              <a:solidFill>
                <a:srgbClr val="2E74B5"/>
              </a:solidFill>
              <a:effectLst/>
              <a:latin typeface="Segoe UI" panose="020B0502040204020203" pitchFamily="34" charset="0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Η μέθοδος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CANCEL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χρησιμοποιείται για τον τερματισμό αιτήσεων που εκκρεμούν με τις ίδιες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Call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-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ID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,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To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,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From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, και </a:t>
            </a:r>
            <a:r>
              <a:rPr lang="en-US" sz="1800" dirty="0" err="1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Cseq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κεφαλίδες, αλλά δεν επηρεάζει ολοκληρωμένες αιτήσεις. Μία αίτηση θεωρείται ολοκληρωμένη όταν έχει επιστραφεί μία τελική απόκριση για αυτή από τον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UAS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. Η μέθοδος αυτή χρησιμοποιείται τόσο από έναν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User Agent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για να τερματίσει μία κλήση που εκκρεμεί όσο και από ένα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Proxy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προκειμένου να τερματίσει τις παράλληλες διακλαδώσεις αιτήσεων εκτός από αυτή για την οποία έχει επιστραφεί επιτυχής απόκριση.</a:t>
            </a:r>
            <a:endParaRPr lang="el-GR" sz="1800" dirty="0">
              <a:solidFill>
                <a:srgbClr val="595959"/>
              </a:solidFill>
              <a:effectLst/>
              <a:latin typeface="Segoe UI" panose="020B0502040204020203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13FB35-C205-4F4A-A448-5F8FE2799ED4}" type="slidenum">
              <a:rPr lang="el-GR" smtClean="0"/>
              <a:pPr>
                <a:defRPr/>
              </a:pPr>
              <a:t>24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2267515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77240" indent="-548640" algn="just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tabLst>
                <a:tab pos="777240" algn="l"/>
              </a:tabLst>
            </a:pPr>
            <a:r>
              <a:rPr lang="en-US" sz="1800" b="1" i="1" dirty="0">
                <a:solidFill>
                  <a:srgbClr val="2E74B5"/>
                </a:solidFill>
                <a:effectLst/>
                <a:latin typeface="Arial" panose="020B0604020202020204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OPTIONS</a:t>
            </a:r>
            <a:r>
              <a:rPr lang="el-GR" sz="1800" b="1" i="1" dirty="0">
                <a:solidFill>
                  <a:srgbClr val="2E74B5"/>
                </a:solidFill>
                <a:effectLst/>
                <a:latin typeface="Arial" panose="020B0604020202020204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  </a:t>
            </a:r>
            <a:endParaRPr lang="el-GR" sz="1800" b="1" i="1" dirty="0">
              <a:solidFill>
                <a:srgbClr val="2E74B5"/>
              </a:solidFill>
              <a:effectLst/>
              <a:latin typeface="Segoe UI" panose="020B0502040204020203" pitchFamily="34" charset="0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H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μέθοδος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OPTIONS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χρησιμοποιείται για να ερωτηθεί ένας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User Agent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ή ένας εξυπηρετητή για τις δυνατότητές και να διαπιστωθεί η διαθεσιμότητά του (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availability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). Μία απόκριση της τάξης 2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xx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σε αυτήν την αίτηση μπορεί να περιέχει τις κεφαλίδες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Allow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,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Accept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,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Accept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-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Encoding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,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Accept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-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Language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και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Supported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προκειμένου να δηλωθούν οι δυνατότητές του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UA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ή του εξυπηρετητή. </a:t>
            </a:r>
            <a:endParaRPr lang="el-GR" sz="1800" dirty="0">
              <a:solidFill>
                <a:srgbClr val="595959"/>
              </a:solidFill>
              <a:effectLst/>
              <a:latin typeface="Segoe UI" panose="020B0502040204020203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13FB35-C205-4F4A-A448-5F8FE2799ED4}" type="slidenum">
              <a:rPr lang="el-GR" smtClean="0"/>
              <a:pPr>
                <a:defRPr/>
              </a:pPr>
              <a:t>25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8260427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77240" indent="-548640" algn="just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tabLst>
                <a:tab pos="777240" algn="l"/>
              </a:tabLst>
            </a:pPr>
            <a:r>
              <a:rPr lang="el-GR" sz="1800" b="1" i="1" dirty="0">
                <a:solidFill>
                  <a:srgbClr val="2E74B5"/>
                </a:solidFill>
                <a:effectLst/>
                <a:latin typeface="Arial" panose="020B0604020202020204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ΒΥΕ</a:t>
            </a:r>
            <a:endParaRPr lang="el-GR" sz="1800" b="1" i="1" dirty="0">
              <a:solidFill>
                <a:srgbClr val="2E74B5"/>
              </a:solidFill>
              <a:effectLst/>
              <a:latin typeface="Segoe UI" panose="020B0502040204020203" pitchFamily="34" charset="0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  <a:spcAft>
                <a:spcPts val="1000"/>
              </a:spcAft>
            </a:pP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Η μέθοδος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BYE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χρησιμοποιείται για τον τερματισμό μίας συνεδρίας πολυμέσων που έχει ήδη εγκατασταθεί. Μία συνεδρία θεωρείται εγκατεστημένη όταν μία αίτηση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INVITE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έχει λάβει μία απόκριση επιτυχίας (200 ΟΚ) και έχει σταλεί και η αίτηση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ACK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. Ένας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UAC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στέλνει μία αίτηση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BYE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για να δηλώσει σε έναν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UAS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ότι θέλει να τερματιστεί μία συγκεκριμένη συνεδρία. Η αίτηση αυτή προωθείται όπως και μία αίτηση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INVITE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και αποστέλλεται τόσο από τον καλών όσο και από τον </a:t>
            </a:r>
            <a:r>
              <a:rPr lang="el-GR" sz="1800" dirty="0" err="1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καλούντα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.</a:t>
            </a:r>
            <a:endParaRPr lang="el-GR" sz="1800" dirty="0">
              <a:solidFill>
                <a:srgbClr val="595959"/>
              </a:solidFill>
              <a:effectLst/>
              <a:latin typeface="Segoe UI" panose="020B0502040204020203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13FB35-C205-4F4A-A448-5F8FE2799ED4}" type="slidenum">
              <a:rPr lang="el-GR" smtClean="0"/>
              <a:pPr>
                <a:defRPr/>
              </a:pPr>
              <a:t>26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6557726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8290" indent="-288290" algn="just">
              <a:lnSpc>
                <a:spcPct val="150000"/>
              </a:lnSpc>
              <a:spcBef>
                <a:spcPts val="1200"/>
              </a:spcBef>
              <a:spcAft>
                <a:spcPts val="300"/>
              </a:spcAft>
              <a:tabLst>
                <a:tab pos="288290" algn="l"/>
              </a:tabLst>
            </a:pPr>
            <a:r>
              <a:rPr lang="el-GR" sz="1800" b="1" kern="1400" dirty="0">
                <a:solidFill>
                  <a:srgbClr val="4472C4"/>
                </a:solidFill>
                <a:effectLst/>
                <a:latin typeface="Segoe UI Light" panose="020B0502040204020203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Εντοπισμός του </a:t>
            </a:r>
            <a:r>
              <a:rPr lang="en-US" sz="1800" b="1" kern="1400" dirty="0">
                <a:solidFill>
                  <a:srgbClr val="4472C4"/>
                </a:solidFill>
                <a:effectLst/>
                <a:latin typeface="Segoe UI Light" panose="020B0502040204020203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SIP</a:t>
            </a:r>
            <a:r>
              <a:rPr lang="el-GR" sz="1800" b="1" kern="1400" dirty="0">
                <a:solidFill>
                  <a:srgbClr val="4472C4"/>
                </a:solidFill>
                <a:effectLst/>
                <a:latin typeface="Segoe UI Light" panose="020B0502040204020203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 εξυπηρετητή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l-GR" sz="1800" b="1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	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Όταν ένας πελάτης θελήσει να στείλει μία αίτηση είτε την στέλνει σε ένα τοπικά διαρθρωμένο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SIP proxy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εξυπηρετητή (όπως στο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HTTP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), ανεξάρτητα από το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Request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-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URI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, είτε την στέλνει απευθείας σε μία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IP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διεύθυνση και θύρα που αντιστοιχούν στο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Request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-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URI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. Στην τελευταία περίπτωση ο πελάτης πρέπει να προσδιορίσει το πρωτόκολλο μεταφοράς (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UDP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ή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TCP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) την θύρα και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IP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διεύθυνση του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SIP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εξυπηρετητή που θα στείλει την αίτηση. Σε περίπτωση που δεν αναγράφεται στο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Request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_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URI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ο αριθμός της θύρας του εξυπηρετητή χρησιμοποιείται </a:t>
            </a:r>
            <a:r>
              <a:rPr lang="el-GR" sz="1800" dirty="0" err="1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εξ’ορισμού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η θύρα 5060. Επιπλέον αν δεν αναγράφεται ο μηχανισμός μεταφοράς χρησιμοποιείται το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UDP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. Εάν το τμήμα του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host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στο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Request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-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URI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είναι μία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IP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διεύθυνση τότε ο πελάτης επικοινωνεί με τον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SIP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εξυπηρετητή σε αυτή την διεύθυνση αλλιώς γίνεται αναζήτηση στα αρχεία του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DNS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εξυπηρετητή με βάση το τμήμα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host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του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Request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-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URI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.</a:t>
            </a:r>
            <a:endParaRPr lang="el-GR" sz="1800" dirty="0">
              <a:solidFill>
                <a:srgbClr val="595959"/>
              </a:solidFill>
              <a:effectLst/>
              <a:latin typeface="Segoe UI" panose="020B0502040204020203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13FB35-C205-4F4A-A448-5F8FE2799ED4}" type="slidenum">
              <a:rPr lang="el-GR" smtClean="0"/>
              <a:pPr>
                <a:defRPr/>
              </a:pPr>
              <a:t>27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4594742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8290" indent="-288290" algn="just">
              <a:lnSpc>
                <a:spcPct val="150000"/>
              </a:lnSpc>
              <a:spcBef>
                <a:spcPts val="1200"/>
              </a:spcBef>
              <a:spcAft>
                <a:spcPts val="300"/>
              </a:spcAft>
              <a:tabLst>
                <a:tab pos="288290" algn="l"/>
              </a:tabLst>
            </a:pPr>
            <a:r>
              <a:rPr lang="el-GR" sz="1800" b="1" kern="1400" dirty="0">
                <a:solidFill>
                  <a:srgbClr val="4472C4"/>
                </a:solidFill>
                <a:effectLst/>
                <a:latin typeface="Segoe UI Light" panose="020B0502040204020203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Εντοπισμός χρήστη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	Ένας καλούμενος χρήστης μπορεί κατά τη διάρκεια του χρόνου να κινείται μεταξύ ενός αριθμού διαφορετικών τερματικών συστημάτων. Οι τοποθεσίες αυτές μπορούν να εγγραφούν δυναμικά σε ένα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SIP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εξυπηρετητή (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registrar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). Ένας εξυπηρετητής τοποθεσίας (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location server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) μπορεί να χρησιμοποιήσει διάφορα πρωτόκολλα (για παράδειγμα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LDAP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,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finger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, </a:t>
            </a:r>
            <a:r>
              <a:rPr lang="en-US" sz="1800" dirty="0" err="1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rwhois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) για τον εντοπισμό του τερματικού συστήματος στο οποίο μπορεί να είναι ο καλούμενος.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13FB35-C205-4F4A-A448-5F8FE2799ED4}" type="slidenum">
              <a:rPr lang="el-GR" smtClean="0"/>
              <a:pPr>
                <a:defRPr/>
              </a:pPr>
              <a:t>28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1172069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8290" indent="-288290" algn="just">
              <a:lnSpc>
                <a:spcPct val="150000"/>
              </a:lnSpc>
              <a:spcBef>
                <a:spcPts val="1200"/>
              </a:spcBef>
              <a:spcAft>
                <a:spcPts val="300"/>
              </a:spcAft>
              <a:tabLst>
                <a:tab pos="288290" algn="l"/>
              </a:tabLst>
            </a:pPr>
            <a:r>
              <a:rPr lang="el-GR" sz="1800" b="1" kern="1400" dirty="0">
                <a:solidFill>
                  <a:srgbClr val="4472C4"/>
                </a:solidFill>
                <a:effectLst/>
                <a:latin typeface="Segoe UI Light" panose="020B0502040204020203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Εντοπισμός χρήστη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	Ένας καλούμενος χρήστης μπορεί κατά τη διάρκεια του χρόνου να κινείται μεταξύ ενός αριθμού διαφορετικών τερματικών συστημάτων. Οι τοποθεσίες αυτές μπορούν να εγγραφούν δυναμικά σε ένα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SIP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εξυπηρετητή (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registrar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). Ένας εξυπηρετητής τοποθεσίας (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location server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) μπορεί να χρησιμοποιήσει διάφορα πρωτόκολλα (για παράδειγμα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LDAP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,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finger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, </a:t>
            </a:r>
            <a:r>
              <a:rPr lang="en-US" sz="1800" dirty="0" err="1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rwhois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) για τον εντοπισμό του τερματικού συστήματος στο οποίο μπορεί να είναι ο καλούμενος. Ο εξυπηρετητής τοποθεσίας μπορεί να επιστρέψει περισσότερες από μίας διαφορετικές τοποθεσίες γιατί ο χρήστης μπορεί να βρίσκεται ταυτόχρονα συνδεδεμένος σε διαφορετικούς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hosts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ή γιατί ο εξυπηρετητής μπορεί να έχει προσωρινά ανακριβή στοιχεία. </a:t>
            </a:r>
            <a:endParaRPr lang="el-GR" sz="1800" dirty="0">
              <a:solidFill>
                <a:srgbClr val="595959"/>
              </a:solidFill>
              <a:effectLst/>
              <a:latin typeface="Segoe UI" panose="020B0502040204020203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	Στην περίπτωση που ο εξυπηρετητής τοποθεσίας επιστρέφει περισσότερες από μία τοποθεσίες οι ενέργειες που πραγματοποιούνται εξαρτώνται από τον τύπο του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SIP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εξυπηρετητή. Ένας εξυπηρετητής ανακατεύθυνσης (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Redirect Server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) επιστρέφει μία λίστα από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Contact Headers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στον πελάτη. Ενώ ένας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proxy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εξυπηρετητής μπορεί σειριακά ή και παράλληλα να δοκιμάζει μία τις διευθύνσεις που επιστράφηκαν μέχρι να έχουμε επιτυχία ή απόρριψη της κλήσης. Κάθε φορά που ένας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proxy server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προωθεί μία αίτηση πρέπει να προσθέτει την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SIP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διεύθυνσή του στους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Via Headers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. Η καταγραφή των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Via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εξασφαλίζει ότι οι αποκρίσεις θα ακολουθήσουν το ίδιο μονοπάτι με τις αιτήσεις. Κατά το μονοπάτι που ακολουθούν οι αποκρίσεις κάθε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host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αφαιρεί το δικό του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Via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έτσι ώστε η εσωτερική πληροφορία δρομολόγησης να αποκρύβεται από τον καλούμενο και τα εξωτερικά δίκτυα. </a:t>
            </a:r>
            <a:endParaRPr lang="el-GR" sz="1800" dirty="0">
              <a:solidFill>
                <a:srgbClr val="595959"/>
              </a:solidFill>
              <a:effectLst/>
              <a:latin typeface="Segoe UI" panose="020B0502040204020203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	Μία αίτηση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SIP 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μπορεί να διασχίσει περισσότερους από ένας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SIP proxy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εξυπηρετητές. Εάν κάποιος από αυτούς </a:t>
            </a:r>
            <a:r>
              <a:rPr lang="el-GR" sz="1800" dirty="0" err="1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διακλαδώσει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την αίτηση που έλαβε είναι πιθανό ο πελάτης να λάβει περισσότερα από ένα αντίγραφα της πρόσκλησης. Κάθε ένα από αυτά τα αντίγραφα έχει το ίδιο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Call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-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ID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.</a:t>
            </a:r>
            <a:endParaRPr lang="el-GR" sz="1800" dirty="0">
              <a:solidFill>
                <a:srgbClr val="595959"/>
              </a:solidFill>
              <a:effectLst/>
              <a:latin typeface="Segoe UI" panose="020B0502040204020203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13FB35-C205-4F4A-A448-5F8FE2799ED4}" type="slidenum">
              <a:rPr lang="el-GR" smtClean="0"/>
              <a:pPr>
                <a:defRPr/>
              </a:pPr>
              <a:t>29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8604688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Μία επιτυχημένη πρόσκληση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SIP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αποτελείται από δυο αιτήσεις, μία αίτηση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INVITE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ακολουθούμενη από μία αίτηση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ACK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. Με την αίτηση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INVITE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ζητείται από τον καλούμενο να συμμετάσχει σε μία συγκεκριμένη τηλεδιάσκεψη ή να εγκατασταθεί μία συνδιάλεξη δύο μερών. Μόλις ο καλούμενος συμφωνήσει να συμμετάσχει στην κλήση ο καλών επιβεβαιώνει την λήψη της απόκρισης του πρώτου στέλνοντας μια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ACK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. Σε περίπτωση που ο καλών δεν θέλει πλέον να συμμετέχει στην κλήση στέλνει μία αίτηση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BYE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αντί για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ACK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.</a:t>
            </a:r>
            <a:endParaRPr lang="el-GR" sz="1800" dirty="0">
              <a:solidFill>
                <a:srgbClr val="595959"/>
              </a:solidFill>
              <a:effectLst/>
              <a:latin typeface="Segoe UI" panose="020B0502040204020203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	Η αίτηση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INVITE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 περιέχει συνήθως μία περιγραφή της συνεδρίας η οποία είναι γραμμένη σε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SDP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(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Session Description Protocol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) και παρέχει στον καλούμενο αρκετή πληροφορία για να συμμετάσχει στην συνεδρία. Για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multicast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συνεδρίες η περιγραφή απαριθμεί τα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media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και τις κωδικοποιήσεις που επιτρέπονται να διανεμηθούν κατά τη διάρκεια της συνεδρίας. Για μία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unicast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συνεδρία η περιγραφή της συνεδρίας απαριθμεί τα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media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και τις κωδικοποιήσεις που ο καλών επιθυμεί να χρησιμοποιήσει καθώς και που θέλει να σταλούν αυτά. Και στις δύο περιπτώσεις εάν ο καλούμενος επιθυμεί να αποδεχτεί την κλήση θα πρέπει  να αποκριθεί στην πρόσκληση απαριθμώντας τα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media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που θέλει να χρησιμοποιήσει. Για μία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multicast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συνεδρία ο καλούμενος επιστρέφει μία περιγραφή συνεδρίας μόνο εάν δεν μπορεί να λάβει τα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media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που στέλνει ο καλών.</a:t>
            </a:r>
            <a:endParaRPr lang="el-GR" sz="1800" dirty="0">
              <a:solidFill>
                <a:srgbClr val="595959"/>
              </a:solidFill>
              <a:effectLst/>
              <a:latin typeface="Segoe UI" panose="020B0502040204020203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13FB35-C205-4F4A-A448-5F8FE2799ED4}" type="slidenum">
              <a:rPr lang="el-GR" smtClean="0"/>
              <a:pPr>
                <a:defRPr/>
              </a:pPr>
              <a:t>30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472949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7763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/>
          </a:p>
        </p:txBody>
      </p:sp>
      <p:sp>
        <p:nvSpPr>
          <p:cNvPr id="117764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2DA3BF-11A5-41C4-AAFF-E5844362071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17765" name="4 - Θέση υποσέλιδου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l-GR"/>
              <a:t>Δίκτυα Επικοινωνιών ΙΙ - Δικτύωση Πολυμέσων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03420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4931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/>
          </a:p>
        </p:txBody>
      </p:sp>
      <p:sp>
        <p:nvSpPr>
          <p:cNvPr id="124932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F90AE3-FA06-411E-950A-9596D9BE60D8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124933" name="4 - Θέση υποσέλιδου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l-GR"/>
              <a:t>Δίκτυα Επικοινωνιών ΙΙ - Δικτύωση Πολυμέσων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5505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5955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/>
          </a:p>
        </p:txBody>
      </p:sp>
      <p:sp>
        <p:nvSpPr>
          <p:cNvPr id="125956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F7E057-4E2C-41C8-8FF9-08ECBADC81A6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125957" name="4 - Θέση υποσέλιδου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l-GR"/>
              <a:t>Δίκτυα Επικοινωνιών ΙΙ - Δικτύωση Πολυμέσων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82881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6979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/>
          </a:p>
        </p:txBody>
      </p:sp>
      <p:sp>
        <p:nvSpPr>
          <p:cNvPr id="126980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996A19-B8BA-403C-ACF6-FA7B9AAEC0A3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126981" name="4 - Θέση υποσέλιδου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l-GR"/>
              <a:t>Δίκτυα Επικοινωνιών ΙΙ - Δικτύωση Πολυμέσων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880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8787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/>
          </a:p>
        </p:txBody>
      </p:sp>
      <p:sp>
        <p:nvSpPr>
          <p:cNvPr id="118788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2D7CE9-CA68-483D-A5F6-06C5BCB88FD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18789" name="4 - Θέση υποσέλιδου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l-GR"/>
              <a:t>Δίκτυα Επικοινωνιών ΙΙ - Δικτύωση Πολυμέσων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227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9811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/>
          </a:p>
        </p:txBody>
      </p:sp>
      <p:sp>
        <p:nvSpPr>
          <p:cNvPr id="119812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FFDFE5-FF78-4DEC-8A64-8E694C7FE32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19813" name="4 - Θέση υποσέλιδου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l-GR"/>
              <a:t>Δίκτυα Επικοινωνιών ΙΙ - Δικτύωση Πολυμέσων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7494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0835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/>
          </a:p>
        </p:txBody>
      </p:sp>
      <p:sp>
        <p:nvSpPr>
          <p:cNvPr id="120836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E4F084-0DD3-41BA-BA97-B1EA61DE9112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20837" name="4 - Θέση υποσέλιδου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l-GR"/>
              <a:t>Δίκτυα Επικοινωνιών ΙΙ - Δικτύωση Πολυμέσων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7764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1859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/>
          </a:p>
        </p:txBody>
      </p:sp>
      <p:sp>
        <p:nvSpPr>
          <p:cNvPr id="121860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6BED6D-030B-4777-9FD4-9A1E1F4C2CD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21861" name="4 - Θέση υποσέλιδου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l-GR"/>
              <a:t>Δίκτυα Επικοινωνιών ΙΙ - Δικτύωση Πολυμέσων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6034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883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/>
          </a:p>
        </p:txBody>
      </p:sp>
      <p:sp>
        <p:nvSpPr>
          <p:cNvPr id="122884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8129AF-C827-4D0A-B64D-91AA91EE884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22885" name="4 - Θέση υποσέλιδου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l-GR"/>
              <a:t>Δίκτυα Επικοινωνιών ΙΙ - Δικτύωση Πολυμέσων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611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3907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/>
          </a:p>
        </p:txBody>
      </p:sp>
      <p:sp>
        <p:nvSpPr>
          <p:cNvPr id="123908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6CB38F-BF84-4835-8525-36EF2818F46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23909" name="4 - Θέση υποσέλιδου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l-GR"/>
              <a:t>Δίκτυα Επικοινωνιών ΙΙ - Δικτύωση Πολυμέσων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246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0089D0"/>
                </a:solidFill>
              </a:defRPr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αριθμού διαφάνειας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B85C9-ABCA-4B35-951C-02984117C70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αριθμού διαφάνειας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87AE8-D38C-4567-B158-3483FCE40B4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1_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5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506413"/>
            <a:ext cx="4602163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none" baseline="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 txBox="1">
            <a:spLocks/>
          </p:cNvSpPr>
          <p:nvPr userDrawn="1"/>
        </p:nvSpPr>
        <p:spPr>
          <a:xfrm>
            <a:off x="0" y="6453188"/>
            <a:ext cx="533400" cy="2444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anchor="ctr">
            <a:normAutofit fontScale="85000" lnSpcReduction="20000"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EBD64411-0C6E-47CF-A390-D2878C7AD301}" type="slidenum">
              <a:rPr lang="en-US" sz="1400" b="1" smtClean="0"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400" b="1">
              <a:latin typeface="+mn-lt"/>
              <a:cs typeface="+mn-cs"/>
            </a:endParaRPr>
          </a:p>
        </p:txBody>
      </p:sp>
      <p:sp>
        <p:nvSpPr>
          <p:cNvPr id="2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noProof="1"/>
              <a:t>Kλικ για επεξεργασία του τίτλου</a:t>
            </a:r>
            <a:endParaRPr lang="en-US"/>
          </a:p>
        </p:txBody>
      </p:sp>
      <p:sp>
        <p:nvSpPr>
          <p:cNvPr id="1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l-GR" noProof="1"/>
              <a:t>Kλικ για επεξεργασία των στυλ του υποδείγματος</a:t>
            </a:r>
          </a:p>
          <a:p>
            <a:pPr lvl="1"/>
            <a:r>
              <a:rPr lang="el-GR" noProof="1"/>
              <a:t>Δεύτερου επιπέδου</a:t>
            </a:r>
          </a:p>
          <a:p>
            <a:pPr lvl="2"/>
            <a:r>
              <a:rPr lang="el-GR" noProof="1"/>
              <a:t>Τρίτου επιπέδου</a:t>
            </a:r>
          </a:p>
          <a:p>
            <a:pPr lvl="3"/>
            <a:r>
              <a:rPr lang="el-GR" noProof="1"/>
              <a:t>Τέταρτου επιπέδου</a:t>
            </a:r>
          </a:p>
          <a:p>
            <a:pPr lvl="4"/>
            <a:r>
              <a:rPr lang="el-GR" noProof="1"/>
              <a:t>Πέμπτου επιπέδου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buClr>
                <a:srgbClr val="0089D0"/>
              </a:buClr>
              <a:defRPr/>
            </a:lvl1pPr>
            <a:lvl2pPr>
              <a:spcBef>
                <a:spcPts val="1200"/>
              </a:spcBef>
              <a:buClr>
                <a:srgbClr val="0089D0"/>
              </a:buClr>
              <a:defRPr/>
            </a:lvl2pPr>
            <a:lvl3pPr>
              <a:spcBef>
                <a:spcPts val="1200"/>
              </a:spcBef>
              <a:buClr>
                <a:srgbClr val="0089D0"/>
              </a:buClr>
              <a:defRPr/>
            </a:lvl3pPr>
            <a:lvl4pPr>
              <a:spcBef>
                <a:spcPts val="1200"/>
              </a:spcBef>
              <a:buClr>
                <a:srgbClr val="0089D0"/>
              </a:buClr>
              <a:defRPr/>
            </a:lvl4pPr>
            <a:lvl5pPr>
              <a:spcBef>
                <a:spcPts val="1200"/>
              </a:spcBef>
              <a:buClr>
                <a:srgbClr val="0089D0"/>
              </a:buClr>
              <a:defRPr/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0"/>
          </p:nvPr>
        </p:nvSpPr>
        <p:spPr>
          <a:xfrm>
            <a:off x="107504" y="6381328"/>
            <a:ext cx="8928992" cy="3651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DA940F4-2900-4377-A725-F8EBF631B80C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7772400" cy="1362075"/>
          </a:xfrm>
        </p:spPr>
        <p:txBody>
          <a:bodyPr anchor="t"/>
          <a:lstStyle>
            <a:lvl1pPr algn="ctr">
              <a:defRPr sz="4000" b="1" cap="none" baseline="0"/>
            </a:lvl1pPr>
          </a:lstStyle>
          <a:p>
            <a:r>
              <a:rPr lang="el-GR"/>
              <a:t>Στυλ κύριου τίτλου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buClr>
                <a:srgbClr val="0089D0"/>
              </a:buClr>
              <a:defRPr sz="2800"/>
            </a:lvl1pPr>
            <a:lvl2pPr>
              <a:buClr>
                <a:srgbClr val="0089D0"/>
              </a:buClr>
              <a:defRPr sz="2400"/>
            </a:lvl2pPr>
            <a:lvl3pPr>
              <a:buClr>
                <a:srgbClr val="0089D0"/>
              </a:buClr>
              <a:defRPr sz="2000"/>
            </a:lvl3pPr>
            <a:lvl4pPr>
              <a:buClr>
                <a:srgbClr val="0089D0"/>
              </a:buClr>
              <a:defRPr sz="1800"/>
            </a:lvl4pPr>
            <a:lvl5pPr>
              <a:buClr>
                <a:srgbClr val="0089D0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buClr>
                <a:srgbClr val="0089D0"/>
              </a:buClr>
              <a:defRPr sz="2800"/>
            </a:lvl1pPr>
            <a:lvl2pPr>
              <a:buClr>
                <a:srgbClr val="0089D0"/>
              </a:buClr>
              <a:defRPr sz="2400"/>
            </a:lvl2pPr>
            <a:lvl3pPr>
              <a:buClr>
                <a:srgbClr val="0089D0"/>
              </a:buClr>
              <a:defRPr sz="2000"/>
            </a:lvl3pPr>
            <a:lvl4pPr>
              <a:buClr>
                <a:srgbClr val="0089D0"/>
              </a:buClr>
              <a:defRPr sz="1800"/>
            </a:lvl4pPr>
            <a:lvl5pPr>
              <a:buClr>
                <a:srgbClr val="0089D0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035FB-7540-4429-82BD-70348707035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buClr>
                <a:srgbClr val="0089D0"/>
              </a:buClr>
              <a:defRPr sz="2400"/>
            </a:lvl1pPr>
            <a:lvl2pPr>
              <a:buClr>
                <a:srgbClr val="0089D0"/>
              </a:buClr>
              <a:defRPr sz="2000"/>
            </a:lvl2pPr>
            <a:lvl3pPr>
              <a:buClr>
                <a:srgbClr val="0089D0"/>
              </a:buClr>
              <a:defRPr sz="1800"/>
            </a:lvl3pPr>
            <a:lvl4pPr>
              <a:buClr>
                <a:srgbClr val="0089D0"/>
              </a:buClr>
              <a:defRPr sz="1600"/>
            </a:lvl4pPr>
            <a:lvl5pPr>
              <a:buClr>
                <a:srgbClr val="0089D0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buClr>
                <a:srgbClr val="0089D0"/>
              </a:buClr>
              <a:defRPr sz="2400"/>
            </a:lvl1pPr>
            <a:lvl2pPr>
              <a:buClr>
                <a:srgbClr val="0089D0"/>
              </a:buClr>
              <a:defRPr sz="2000"/>
            </a:lvl2pPr>
            <a:lvl3pPr>
              <a:buClr>
                <a:srgbClr val="0089D0"/>
              </a:buClr>
              <a:defRPr sz="1800"/>
            </a:lvl3pPr>
            <a:lvl4pPr>
              <a:buClr>
                <a:srgbClr val="0089D0"/>
              </a:buClr>
              <a:defRPr sz="1600"/>
            </a:lvl4pPr>
            <a:lvl5pPr>
              <a:buClr>
                <a:srgbClr val="0089D0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αριθμού διαφάνειας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DEAEC-20EC-40BD-B5D4-AF59D162534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αριθμού διαφάνειας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75A2F-9B5A-4DE0-8ACA-AC8FECE0AF5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αριθμού διαφάνειας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A465D-0F10-44BC-AB37-3C06BC24576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25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67664-C06E-4B48-A5FE-B8B88E8CD92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25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283AC-174C-4C30-923C-393CCC8CFD9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Θέση τίτλου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Στυλ κύριου τίτλου</a:t>
            </a:r>
          </a:p>
        </p:txBody>
      </p:sp>
      <p:sp>
        <p:nvSpPr>
          <p:cNvPr id="1027" name="Θέση κειμένου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333A10B-CB89-4F94-923E-773C6743707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900" r:id="rId2"/>
    <p:sldLayoutId id="2147483901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897" r:id="rId10"/>
    <p:sldLayoutId id="2147483898" r:id="rId11"/>
    <p:sldLayoutId id="2147483902" r:id="rId12"/>
    <p:sldLayoutId id="2147483903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0089D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89D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89D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89D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89D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0089D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0089D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0089D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0089D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506340F7-AFF8-4DBB-8847-AB214600E4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Session Initiation Protocol - SIP</a:t>
            </a:r>
            <a:endParaRPr lang="el-GR"/>
          </a:p>
        </p:txBody>
      </p:sp>
      <p:sp>
        <p:nvSpPr>
          <p:cNvPr id="5" name="Υπότιτλος 4">
            <a:extLst>
              <a:ext uri="{FF2B5EF4-FFF2-40B4-BE49-F238E27FC236}">
                <a16:creationId xmlns:a16="http://schemas.microsoft.com/office/drawing/2014/main" id="{D0AA42CB-D20E-4FBA-AD88-02E8F95E3C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sz="2400"/>
              <a:t>Πολυμέσα και Ασύρματη Δικτύωση</a:t>
            </a:r>
          </a:p>
          <a:p>
            <a:r>
              <a:rPr lang="el-GR" sz="2400"/>
              <a:t>Δικτύωση πολυμέσων</a:t>
            </a:r>
          </a:p>
          <a:p>
            <a:r>
              <a:rPr lang="el-GR" sz="2000"/>
              <a:t>Ομάδα ασκήσεων Α3</a:t>
            </a:r>
          </a:p>
          <a:p>
            <a:r>
              <a:rPr lang="el-GR" sz="2000"/>
              <a:t>Παντελής Μπαλαούρας</a:t>
            </a:r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FA4F1A7F-1838-44D6-8A25-183ED3D9DDF7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70918" y="643731"/>
            <a:ext cx="4602163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726849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SIP Proxy</a:t>
            </a:r>
          </a:p>
        </p:txBody>
      </p:sp>
      <p:sp>
        <p:nvSpPr>
          <p:cNvPr id="6656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23862" y="1432560"/>
            <a:ext cx="8720138" cy="531495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l-GR" sz="2800" dirty="0"/>
              <a:t>Άλλη μία λειτουργία του </a:t>
            </a:r>
            <a:r>
              <a:rPr lang="en-US" sz="2800" dirty="0"/>
              <a:t>SIP server: </a:t>
            </a:r>
            <a:r>
              <a:rPr lang="en-US" sz="2800" b="1" dirty="0">
                <a:solidFill>
                  <a:srgbClr val="CB2727"/>
                </a:solidFill>
              </a:rPr>
              <a:t>proxy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l-GR" sz="2800" dirty="0"/>
              <a:t>Η </a:t>
            </a:r>
            <a:r>
              <a:rPr lang="en-US" sz="2800" dirty="0"/>
              <a:t>Alice </a:t>
            </a:r>
            <a:r>
              <a:rPr lang="el-GR" sz="2800" dirty="0"/>
              <a:t>στέλνει μήνυμα </a:t>
            </a:r>
            <a:r>
              <a:rPr lang="en-US" sz="2800" dirty="0"/>
              <a:t>invite </a:t>
            </a:r>
            <a:r>
              <a:rPr lang="el-GR" sz="2800" b="1" dirty="0">
                <a:solidFill>
                  <a:srgbClr val="000099"/>
                </a:solidFill>
              </a:rPr>
              <a:t>στον δικό της </a:t>
            </a:r>
            <a:r>
              <a:rPr lang="en-US" sz="2800" b="1" dirty="0">
                <a:solidFill>
                  <a:srgbClr val="000099"/>
                </a:solidFill>
              </a:rPr>
              <a:t>proxy server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l-GR" sz="2000" dirty="0"/>
              <a:t>Περιλαμβάνει την διεύθυνση</a:t>
            </a:r>
            <a:r>
              <a:rPr lang="en-US" sz="2000" dirty="0"/>
              <a:t> </a:t>
            </a:r>
            <a:r>
              <a:rPr lang="en-US" sz="2000" dirty="0" err="1"/>
              <a:t>sip:bob@domain.com</a:t>
            </a:r>
            <a:endParaRPr lang="en-US" sz="20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l-GR" sz="2000" dirty="0"/>
              <a:t>Ο </a:t>
            </a:r>
            <a:r>
              <a:rPr lang="en-US" sz="2000" dirty="0"/>
              <a:t>Proxy</a:t>
            </a:r>
            <a:r>
              <a:rPr lang="el-GR" sz="2000" dirty="0"/>
              <a:t> </a:t>
            </a:r>
            <a:r>
              <a:rPr lang="en-US" sz="2000" dirty="0"/>
              <a:t>server </a:t>
            </a:r>
            <a:r>
              <a:rPr lang="el-GR" sz="2000" dirty="0"/>
              <a:t>είναι υπεύθυνος για την </a:t>
            </a:r>
            <a:r>
              <a:rPr lang="el-GR" sz="2000" b="1" dirty="0">
                <a:solidFill>
                  <a:srgbClr val="000099"/>
                </a:solidFill>
              </a:rPr>
              <a:t>δρομολόγηση των μηνυμάτων </a:t>
            </a:r>
            <a:r>
              <a:rPr lang="en-US" sz="2000" b="1" dirty="0">
                <a:solidFill>
                  <a:srgbClr val="000099"/>
                </a:solidFill>
              </a:rPr>
              <a:t>SIP </a:t>
            </a:r>
            <a:r>
              <a:rPr lang="el-GR" sz="2000" dirty="0"/>
              <a:t>στον καλούμενο</a:t>
            </a:r>
            <a:r>
              <a:rPr lang="en-US" sz="2000" dirty="0"/>
              <a:t>, </a:t>
            </a:r>
            <a:r>
              <a:rPr lang="el-GR" sz="2000" dirty="0"/>
              <a:t>πιθανώς </a:t>
            </a:r>
            <a:r>
              <a:rPr lang="el-GR" sz="2000" b="1" dirty="0">
                <a:solidFill>
                  <a:srgbClr val="000099"/>
                </a:solidFill>
              </a:rPr>
              <a:t>μέσω πολλών</a:t>
            </a:r>
            <a:r>
              <a:rPr lang="en-US" sz="2000" b="1" dirty="0">
                <a:solidFill>
                  <a:srgbClr val="000099"/>
                </a:solidFill>
              </a:rPr>
              <a:t> proxies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l-GR" sz="2800" dirty="0"/>
              <a:t>Ο καλούμενος </a:t>
            </a:r>
            <a:r>
              <a:rPr lang="en-US" sz="2800" dirty="0"/>
              <a:t>(Bob)</a:t>
            </a:r>
            <a:r>
              <a:rPr lang="el-GR" sz="2800" dirty="0"/>
              <a:t> στέλνει απάντηση (</a:t>
            </a:r>
            <a:r>
              <a:rPr lang="en-US" sz="2800" dirty="0"/>
              <a:t>response</a:t>
            </a:r>
            <a:r>
              <a:rPr lang="el-GR" sz="2800" dirty="0"/>
              <a:t>) μέσω των ίδιων </a:t>
            </a:r>
            <a:r>
              <a:rPr lang="en-US" sz="2800" dirty="0"/>
              <a:t>proxy servers.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l-GR" sz="2800" dirty="0"/>
              <a:t>Ο </a:t>
            </a:r>
            <a:r>
              <a:rPr lang="en-US" sz="2800" dirty="0"/>
              <a:t>proxy </a:t>
            </a:r>
            <a:r>
              <a:rPr lang="el-GR" sz="2800" dirty="0"/>
              <a:t>επιστρέφει το απαντητικό μήνυμα </a:t>
            </a:r>
            <a:r>
              <a:rPr lang="en-US" sz="2800" dirty="0"/>
              <a:t>SIP </a:t>
            </a:r>
            <a:r>
              <a:rPr lang="el-GR" sz="2800" dirty="0"/>
              <a:t>στην </a:t>
            </a:r>
            <a:r>
              <a:rPr lang="en-US" sz="2800" dirty="0"/>
              <a:t>Alice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l-GR" sz="2000" dirty="0"/>
              <a:t>Περιλαμβάνει την </a:t>
            </a:r>
            <a:r>
              <a:rPr lang="en-US" sz="2000" dirty="0"/>
              <a:t>IP </a:t>
            </a:r>
            <a:r>
              <a:rPr lang="el-GR" sz="2000" dirty="0"/>
              <a:t>διεύθυνση του </a:t>
            </a:r>
            <a:r>
              <a:rPr lang="en-US" sz="2000" dirty="0"/>
              <a:t>Bob.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l-GR" sz="2800" dirty="0"/>
              <a:t>Ο </a:t>
            </a:r>
            <a:r>
              <a:rPr lang="en-US" sz="2800" dirty="0"/>
              <a:t>proxy server </a:t>
            </a:r>
            <a:r>
              <a:rPr lang="el-GR" sz="2800" dirty="0"/>
              <a:t>είναι ανάλογος του τοπικού </a:t>
            </a:r>
            <a:r>
              <a:rPr lang="en-US" sz="2800" dirty="0"/>
              <a:t>DNS server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82600" y="0"/>
            <a:ext cx="7772400" cy="871538"/>
          </a:xfrm>
        </p:spPr>
        <p:txBody>
          <a:bodyPr/>
          <a:lstStyle/>
          <a:p>
            <a:r>
              <a:rPr lang="el-GR"/>
              <a:t>Παράδειγμα </a:t>
            </a:r>
            <a:endParaRPr lang="en-US"/>
          </a:p>
        </p:txBody>
      </p:sp>
      <p:sp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349250" y="714632"/>
            <a:ext cx="8596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000">
                <a:solidFill>
                  <a:srgbClr val="C00000"/>
                </a:solidFill>
                <a:latin typeface="+mn-lt"/>
              </a:rPr>
              <a:t>Ο </a:t>
            </a:r>
            <a:r>
              <a:rPr lang="en-US" sz="2000" b="1">
                <a:solidFill>
                  <a:srgbClr val="C00000"/>
                </a:solidFill>
                <a:latin typeface="+mn-lt"/>
              </a:rPr>
              <a:t>jim@umass.edu </a:t>
            </a:r>
            <a:r>
              <a:rPr lang="el-GR" sz="2000">
                <a:solidFill>
                  <a:srgbClr val="C00000"/>
                </a:solidFill>
                <a:latin typeface="+mn-lt"/>
              </a:rPr>
              <a:t>κάνει κλήση στον </a:t>
            </a:r>
            <a:r>
              <a:rPr lang="en-US" sz="2000" b="1">
                <a:solidFill>
                  <a:srgbClr val="C00000"/>
                </a:solidFill>
                <a:latin typeface="+mn-lt"/>
              </a:rPr>
              <a:t>keith@upenn.edu </a:t>
            </a:r>
          </a:p>
        </p:txBody>
      </p:sp>
      <p:grpSp>
        <p:nvGrpSpPr>
          <p:cNvPr id="67589" name="Group 542"/>
          <p:cNvGrpSpPr>
            <a:grpSpLocks/>
          </p:cNvGrpSpPr>
          <p:nvPr/>
        </p:nvGrpSpPr>
        <p:grpSpPr bwMode="auto">
          <a:xfrm>
            <a:off x="1754188" y="5011738"/>
            <a:ext cx="963612" cy="835025"/>
            <a:chOff x="-44" y="1473"/>
            <a:chExt cx="981" cy="1105"/>
          </a:xfrm>
        </p:grpSpPr>
        <p:pic>
          <p:nvPicPr>
            <p:cNvPr id="67747" name="Picture 529" descr="desktop_computer_stylized_mediu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7748" name="Freeform 530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7497 w 356"/>
                <a:gd name="T3" fmla="*/ 469 h 368"/>
                <a:gd name="T4" fmla="*/ 8894 w 356"/>
                <a:gd name="T5" fmla="*/ 9780 h 368"/>
                <a:gd name="T6" fmla="*/ 1960 w 356"/>
                <a:gd name="T7" fmla="*/ 1223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</p:spPr>
          <p:txBody>
            <a:bodyPr wrap="none"/>
            <a:lstStyle/>
            <a:p>
              <a:endParaRPr lang="el-GR"/>
            </a:p>
          </p:txBody>
        </p:sp>
      </p:grpSp>
      <p:grpSp>
        <p:nvGrpSpPr>
          <p:cNvPr id="67590" name="Group 249"/>
          <p:cNvGrpSpPr>
            <a:grpSpLocks/>
          </p:cNvGrpSpPr>
          <p:nvPr/>
        </p:nvGrpSpPr>
        <p:grpSpPr bwMode="auto">
          <a:xfrm>
            <a:off x="4181475" y="1247775"/>
            <a:ext cx="363538" cy="687388"/>
            <a:chOff x="4140" y="429"/>
            <a:chExt cx="1425" cy="2396"/>
          </a:xfrm>
        </p:grpSpPr>
        <p:sp>
          <p:nvSpPr>
            <p:cNvPr id="67715" name="Freeform 25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6 w 354"/>
                <a:gd name="T1" fmla="*/ 0 h 2742"/>
                <a:gd name="T2" fmla="*/ 30 w 354"/>
                <a:gd name="T3" fmla="*/ 46 h 2742"/>
                <a:gd name="T4" fmla="*/ 30 w 354"/>
                <a:gd name="T5" fmla="*/ 354 h 2742"/>
                <a:gd name="T6" fmla="*/ 0 w 354"/>
                <a:gd name="T7" fmla="*/ 371 h 2742"/>
                <a:gd name="T8" fmla="*/ 6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7716" name="Rectangle 251"/>
            <p:cNvSpPr>
              <a:spLocks noChangeArrowheads="1"/>
            </p:cNvSpPr>
            <p:nvPr/>
          </p:nvSpPr>
          <p:spPr bwMode="auto">
            <a:xfrm>
              <a:off x="4202" y="429"/>
              <a:ext cx="1052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  <p:sp>
          <p:nvSpPr>
            <p:cNvPr id="67717" name="Freeform 25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18 w 211"/>
                <a:gd name="T3" fmla="*/ 30 h 2537"/>
                <a:gd name="T4" fmla="*/ 2 w 211"/>
                <a:gd name="T5" fmla="*/ 338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7718" name="Freeform 25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29 w 328"/>
                <a:gd name="T3" fmla="*/ 18 h 226"/>
                <a:gd name="T4" fmla="*/ 29 w 328"/>
                <a:gd name="T5" fmla="*/ 32 h 226"/>
                <a:gd name="T6" fmla="*/ 0 w 328"/>
                <a:gd name="T7" fmla="*/ 13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7719" name="Rectangle 254"/>
            <p:cNvSpPr>
              <a:spLocks noChangeArrowheads="1"/>
            </p:cNvSpPr>
            <p:nvPr/>
          </p:nvSpPr>
          <p:spPr bwMode="auto">
            <a:xfrm>
              <a:off x="4215" y="695"/>
              <a:ext cx="591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  <p:grpSp>
          <p:nvGrpSpPr>
            <p:cNvPr id="67720" name="Group 25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67745" name="AutoShape 256"/>
              <p:cNvSpPr>
                <a:spLocks noChangeArrowheads="1"/>
              </p:cNvSpPr>
              <p:nvPr/>
            </p:nvSpPr>
            <p:spPr bwMode="auto">
              <a:xfrm>
                <a:off x="615" y="2567"/>
                <a:ext cx="722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ea typeface="MS PGothic" pitchFamily="34" charset="-128"/>
                  <a:cs typeface="Arial" charset="0"/>
                </a:endParaRPr>
              </a:p>
            </p:txBody>
          </p:sp>
          <p:sp>
            <p:nvSpPr>
              <p:cNvPr id="67746" name="AutoShape 257"/>
              <p:cNvSpPr>
                <a:spLocks noChangeArrowheads="1"/>
              </p:cNvSpPr>
              <p:nvPr/>
            </p:nvSpPr>
            <p:spPr bwMode="auto">
              <a:xfrm>
                <a:off x="631" y="2583"/>
                <a:ext cx="691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ea typeface="MS PGothic" pitchFamily="34" charset="-128"/>
                  <a:cs typeface="Arial" charset="0"/>
                </a:endParaRPr>
              </a:p>
            </p:txBody>
          </p:sp>
        </p:grpSp>
        <p:sp>
          <p:nvSpPr>
            <p:cNvPr id="67721" name="Rectangle 258"/>
            <p:cNvSpPr>
              <a:spLocks noChangeArrowheads="1"/>
            </p:cNvSpPr>
            <p:nvPr/>
          </p:nvSpPr>
          <p:spPr bwMode="auto">
            <a:xfrm>
              <a:off x="4227" y="1021"/>
              <a:ext cx="591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  <p:grpSp>
          <p:nvGrpSpPr>
            <p:cNvPr id="67722" name="Group 25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67743" name="AutoShape 260"/>
              <p:cNvSpPr>
                <a:spLocks noChangeArrowheads="1"/>
              </p:cNvSpPr>
              <p:nvPr/>
            </p:nvSpPr>
            <p:spPr bwMode="auto">
              <a:xfrm>
                <a:off x="618" y="2567"/>
                <a:ext cx="722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ea typeface="MS PGothic" pitchFamily="34" charset="-128"/>
                  <a:cs typeface="Arial" charset="0"/>
                </a:endParaRPr>
              </a:p>
            </p:txBody>
          </p:sp>
          <p:sp>
            <p:nvSpPr>
              <p:cNvPr id="67744" name="AutoShape 261"/>
              <p:cNvSpPr>
                <a:spLocks noChangeArrowheads="1"/>
              </p:cNvSpPr>
              <p:nvPr/>
            </p:nvSpPr>
            <p:spPr bwMode="auto">
              <a:xfrm>
                <a:off x="633" y="2585"/>
                <a:ext cx="691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ea typeface="MS PGothic" pitchFamily="34" charset="-128"/>
                  <a:cs typeface="Arial" charset="0"/>
                </a:endParaRPr>
              </a:p>
            </p:txBody>
          </p:sp>
        </p:grpSp>
        <p:sp>
          <p:nvSpPr>
            <p:cNvPr id="67723" name="Rectangle 262"/>
            <p:cNvSpPr>
              <a:spLocks noChangeArrowheads="1"/>
            </p:cNvSpPr>
            <p:nvPr/>
          </p:nvSpPr>
          <p:spPr bwMode="auto">
            <a:xfrm>
              <a:off x="4215" y="1359"/>
              <a:ext cx="597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  <p:sp>
          <p:nvSpPr>
            <p:cNvPr id="67724" name="Rectangle 263"/>
            <p:cNvSpPr>
              <a:spLocks noChangeArrowheads="1"/>
            </p:cNvSpPr>
            <p:nvPr/>
          </p:nvSpPr>
          <p:spPr bwMode="auto">
            <a:xfrm>
              <a:off x="4227" y="1657"/>
              <a:ext cx="597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  <p:grpSp>
          <p:nvGrpSpPr>
            <p:cNvPr id="67725" name="Group 26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67741" name="AutoShape 265"/>
              <p:cNvSpPr>
                <a:spLocks noChangeArrowheads="1"/>
              </p:cNvSpPr>
              <p:nvPr/>
            </p:nvSpPr>
            <p:spPr bwMode="auto">
              <a:xfrm>
                <a:off x="617" y="2571"/>
                <a:ext cx="713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ea typeface="MS PGothic" pitchFamily="34" charset="-128"/>
                  <a:cs typeface="Arial" charset="0"/>
                </a:endParaRPr>
              </a:p>
            </p:txBody>
          </p:sp>
          <p:sp>
            <p:nvSpPr>
              <p:cNvPr id="67742" name="AutoShape 266"/>
              <p:cNvSpPr>
                <a:spLocks noChangeArrowheads="1"/>
              </p:cNvSpPr>
              <p:nvPr/>
            </p:nvSpPr>
            <p:spPr bwMode="auto">
              <a:xfrm>
                <a:off x="632" y="2586"/>
                <a:ext cx="682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ea typeface="MS PGothic" pitchFamily="34" charset="-128"/>
                  <a:cs typeface="Arial" charset="0"/>
                </a:endParaRPr>
              </a:p>
            </p:txBody>
          </p:sp>
        </p:grpSp>
        <p:sp>
          <p:nvSpPr>
            <p:cNvPr id="67726" name="Freeform 26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29 w 328"/>
                <a:gd name="T3" fmla="*/ 17 h 226"/>
                <a:gd name="T4" fmla="*/ 29 w 328"/>
                <a:gd name="T5" fmla="*/ 30 h 226"/>
                <a:gd name="T6" fmla="*/ 0 w 328"/>
                <a:gd name="T7" fmla="*/ 12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grpSp>
          <p:nvGrpSpPr>
            <p:cNvPr id="67727" name="Group 26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67739" name="AutoShape 269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9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ea typeface="MS PGothic" pitchFamily="34" charset="-128"/>
                  <a:cs typeface="Arial" charset="0"/>
                </a:endParaRPr>
              </a:p>
            </p:txBody>
          </p:sp>
          <p:sp>
            <p:nvSpPr>
              <p:cNvPr id="67740" name="AutoShape 270"/>
              <p:cNvSpPr>
                <a:spLocks noChangeArrowheads="1"/>
              </p:cNvSpPr>
              <p:nvPr/>
            </p:nvSpPr>
            <p:spPr bwMode="auto">
              <a:xfrm>
                <a:off x="627" y="2583"/>
                <a:ext cx="698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ea typeface="MS PGothic" pitchFamily="34" charset="-128"/>
                  <a:cs typeface="Arial" charset="0"/>
                </a:endParaRPr>
              </a:p>
            </p:txBody>
          </p:sp>
        </p:grpSp>
        <p:sp>
          <p:nvSpPr>
            <p:cNvPr id="67728" name="Rectangle 271"/>
            <p:cNvSpPr>
              <a:spLocks noChangeArrowheads="1"/>
            </p:cNvSpPr>
            <p:nvPr/>
          </p:nvSpPr>
          <p:spPr bwMode="auto">
            <a:xfrm>
              <a:off x="5248" y="429"/>
              <a:ext cx="68" cy="2291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  <p:sp>
          <p:nvSpPr>
            <p:cNvPr id="67729" name="Freeform 27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26 w 296"/>
                <a:gd name="T3" fmla="*/ 18 h 256"/>
                <a:gd name="T4" fmla="*/ 26 w 296"/>
                <a:gd name="T5" fmla="*/ 34 h 256"/>
                <a:gd name="T6" fmla="*/ 0 w 296"/>
                <a:gd name="T7" fmla="*/ 12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7730" name="Freeform 27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27 w 304"/>
                <a:gd name="T3" fmla="*/ 22 h 288"/>
                <a:gd name="T4" fmla="*/ 25 w 304"/>
                <a:gd name="T5" fmla="*/ 39 h 288"/>
                <a:gd name="T6" fmla="*/ 2 w 304"/>
                <a:gd name="T7" fmla="*/ 17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7731" name="Oval 274"/>
            <p:cNvSpPr>
              <a:spLocks noChangeArrowheads="1"/>
            </p:cNvSpPr>
            <p:nvPr/>
          </p:nvSpPr>
          <p:spPr bwMode="auto">
            <a:xfrm>
              <a:off x="5515" y="2615"/>
              <a:ext cx="50" cy="94"/>
            </a:xfrm>
            <a:prstGeom prst="ellipse">
              <a:avLst/>
            </a:pr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  <p:sp>
          <p:nvSpPr>
            <p:cNvPr id="67732" name="Freeform 27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5 h 240"/>
                <a:gd name="T2" fmla="*/ 2 w 306"/>
                <a:gd name="T3" fmla="*/ 33 h 240"/>
                <a:gd name="T4" fmla="*/ 27 w 306"/>
                <a:gd name="T5" fmla="*/ 15 h 240"/>
                <a:gd name="T6" fmla="*/ 26 w 306"/>
                <a:gd name="T7" fmla="*/ 0 h 240"/>
                <a:gd name="T8" fmla="*/ 0 w 306"/>
                <a:gd name="T9" fmla="*/ 15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7733" name="AutoShape 276"/>
            <p:cNvSpPr>
              <a:spLocks noChangeArrowheads="1"/>
            </p:cNvSpPr>
            <p:nvPr/>
          </p:nvSpPr>
          <p:spPr bwMode="auto">
            <a:xfrm>
              <a:off x="4140" y="2681"/>
              <a:ext cx="1201" cy="144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  <p:sp>
          <p:nvSpPr>
            <p:cNvPr id="67734" name="AutoShape 277"/>
            <p:cNvSpPr>
              <a:spLocks noChangeArrowheads="1"/>
            </p:cNvSpPr>
            <p:nvPr/>
          </p:nvSpPr>
          <p:spPr bwMode="auto">
            <a:xfrm>
              <a:off x="4202" y="2709"/>
              <a:ext cx="1077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  <p:sp>
          <p:nvSpPr>
            <p:cNvPr id="67735" name="Oval 278"/>
            <p:cNvSpPr>
              <a:spLocks noChangeArrowheads="1"/>
            </p:cNvSpPr>
            <p:nvPr/>
          </p:nvSpPr>
          <p:spPr bwMode="auto">
            <a:xfrm>
              <a:off x="4308" y="2382"/>
              <a:ext cx="162" cy="144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  <p:sp>
          <p:nvSpPr>
            <p:cNvPr id="67736" name="Oval 279"/>
            <p:cNvSpPr>
              <a:spLocks noChangeArrowheads="1"/>
            </p:cNvSpPr>
            <p:nvPr/>
          </p:nvSpPr>
          <p:spPr bwMode="auto">
            <a:xfrm>
              <a:off x="4488" y="2382"/>
              <a:ext cx="156" cy="144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l-GR">
                <a:solidFill>
                  <a:srgbClr val="FF0000"/>
                </a:solidFill>
                <a:ea typeface="MS PGothic" pitchFamily="34" charset="-128"/>
                <a:cs typeface="Arial" charset="0"/>
              </a:endParaRPr>
            </a:p>
          </p:txBody>
        </p:sp>
        <p:sp>
          <p:nvSpPr>
            <p:cNvPr id="67737" name="Oval 280"/>
            <p:cNvSpPr>
              <a:spLocks noChangeArrowheads="1"/>
            </p:cNvSpPr>
            <p:nvPr/>
          </p:nvSpPr>
          <p:spPr bwMode="auto">
            <a:xfrm>
              <a:off x="4663" y="2382"/>
              <a:ext cx="156" cy="138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  <p:sp>
          <p:nvSpPr>
            <p:cNvPr id="67738" name="Rectangle 281"/>
            <p:cNvSpPr>
              <a:spLocks noChangeArrowheads="1"/>
            </p:cNvSpPr>
            <p:nvPr/>
          </p:nvSpPr>
          <p:spPr bwMode="auto">
            <a:xfrm>
              <a:off x="5061" y="1835"/>
              <a:ext cx="87" cy="764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</p:grpSp>
      <p:grpSp>
        <p:nvGrpSpPr>
          <p:cNvPr id="8" name="Group 61455"/>
          <p:cNvGrpSpPr>
            <a:grpSpLocks/>
          </p:cNvGrpSpPr>
          <p:nvPr/>
        </p:nvGrpSpPr>
        <p:grpSpPr bwMode="auto">
          <a:xfrm>
            <a:off x="349250" y="3860800"/>
            <a:ext cx="2168525" cy="1147763"/>
            <a:chOff x="349470" y="3860316"/>
            <a:chExt cx="2167676" cy="1148076"/>
          </a:xfrm>
        </p:grpSpPr>
        <p:cxnSp>
          <p:nvCxnSpPr>
            <p:cNvPr id="67710" name="Straight Arrow Connector 44"/>
            <p:cNvCxnSpPr>
              <a:cxnSpLocks noChangeShapeType="1"/>
            </p:cNvCxnSpPr>
            <p:nvPr/>
          </p:nvCxnSpPr>
          <p:spPr bwMode="auto">
            <a:xfrm flipH="1" flipV="1">
              <a:off x="2368949" y="3938223"/>
              <a:ext cx="14270" cy="1070169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grpSp>
          <p:nvGrpSpPr>
            <p:cNvPr id="67711" name="Group 61441"/>
            <p:cNvGrpSpPr>
              <a:grpSpLocks/>
            </p:cNvGrpSpPr>
            <p:nvPr/>
          </p:nvGrpSpPr>
          <p:grpSpPr bwMode="auto">
            <a:xfrm>
              <a:off x="2199635" y="4437382"/>
              <a:ext cx="317511" cy="369332"/>
              <a:chOff x="7454630" y="3313376"/>
              <a:chExt cx="317511" cy="369332"/>
            </a:xfrm>
          </p:grpSpPr>
          <p:sp>
            <p:nvSpPr>
              <p:cNvPr id="67713" name="Oval 61440"/>
              <p:cNvSpPr>
                <a:spLocks noChangeArrowheads="1"/>
              </p:cNvSpPr>
              <p:nvPr/>
            </p:nvSpPr>
            <p:spPr bwMode="auto">
              <a:xfrm>
                <a:off x="7468434" y="3354794"/>
                <a:ext cx="303707" cy="30370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l-GR"/>
              </a:p>
            </p:txBody>
          </p:sp>
          <p:sp>
            <p:nvSpPr>
              <p:cNvPr id="67714" name="TextBox 61439"/>
              <p:cNvSpPr txBox="1">
                <a:spLocks noChangeArrowheads="1"/>
              </p:cNvSpPr>
              <p:nvPr/>
            </p:nvSpPr>
            <p:spPr bwMode="auto">
              <a:xfrm>
                <a:off x="7454630" y="3313376"/>
                <a:ext cx="313044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Arial" charset="0"/>
                    <a:cs typeface="Arial" charset="0"/>
                  </a:rPr>
                  <a:t>1</a:t>
                </a:r>
              </a:p>
            </p:txBody>
          </p:sp>
        </p:grpSp>
        <p:sp>
          <p:nvSpPr>
            <p:cNvPr id="67712" name="TextBox 61442"/>
            <p:cNvSpPr txBox="1">
              <a:spLocks noChangeArrowheads="1"/>
            </p:cNvSpPr>
            <p:nvPr/>
          </p:nvSpPr>
          <p:spPr bwMode="auto">
            <a:xfrm>
              <a:off x="349470" y="3860316"/>
              <a:ext cx="2133644" cy="923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Arial Narrow" pitchFamily="34" charset="0"/>
                </a:rPr>
                <a:t>1. </a:t>
              </a:r>
              <a:r>
                <a:rPr lang="el-GR">
                  <a:latin typeface="Arial Narrow" pitchFamily="34" charset="0"/>
                </a:rPr>
                <a:t>Ο </a:t>
              </a:r>
              <a:r>
                <a:rPr lang="en-US">
                  <a:latin typeface="Arial Narrow" pitchFamily="34" charset="0"/>
                </a:rPr>
                <a:t>Jim </a:t>
              </a:r>
              <a:r>
                <a:rPr lang="el-GR">
                  <a:latin typeface="Arial Narrow" pitchFamily="34" charset="0"/>
                </a:rPr>
                <a:t>στέλνει</a:t>
              </a:r>
              <a:r>
                <a:rPr lang="en-US">
                  <a:latin typeface="Arial Narrow" pitchFamily="34" charset="0"/>
                </a:rPr>
                <a:t> INVITE </a:t>
              </a:r>
              <a:r>
                <a:rPr lang="el-GR">
                  <a:latin typeface="Arial Narrow" pitchFamily="34" charset="0"/>
                </a:rPr>
                <a:t>μήνυμα στο</a:t>
              </a:r>
              <a:r>
                <a:rPr lang="en-US">
                  <a:latin typeface="Arial Narrow" pitchFamily="34" charset="0"/>
                </a:rPr>
                <a:t> UMass SIP proxy. </a:t>
              </a:r>
            </a:p>
          </p:txBody>
        </p:sp>
      </p:grpSp>
      <p:grpSp>
        <p:nvGrpSpPr>
          <p:cNvPr id="67592" name="Group 249"/>
          <p:cNvGrpSpPr>
            <a:grpSpLocks/>
          </p:cNvGrpSpPr>
          <p:nvPr/>
        </p:nvGrpSpPr>
        <p:grpSpPr bwMode="auto">
          <a:xfrm>
            <a:off x="2349500" y="3163888"/>
            <a:ext cx="363538" cy="687387"/>
            <a:chOff x="4140" y="429"/>
            <a:chExt cx="1425" cy="2396"/>
          </a:xfrm>
        </p:grpSpPr>
        <p:sp>
          <p:nvSpPr>
            <p:cNvPr id="67678" name="Freeform 25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6 w 354"/>
                <a:gd name="T1" fmla="*/ 0 h 2742"/>
                <a:gd name="T2" fmla="*/ 30 w 354"/>
                <a:gd name="T3" fmla="*/ 46 h 2742"/>
                <a:gd name="T4" fmla="*/ 30 w 354"/>
                <a:gd name="T5" fmla="*/ 354 h 2742"/>
                <a:gd name="T6" fmla="*/ 0 w 354"/>
                <a:gd name="T7" fmla="*/ 371 h 2742"/>
                <a:gd name="T8" fmla="*/ 6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7679" name="Rectangle 251"/>
            <p:cNvSpPr>
              <a:spLocks noChangeArrowheads="1"/>
            </p:cNvSpPr>
            <p:nvPr/>
          </p:nvSpPr>
          <p:spPr bwMode="auto">
            <a:xfrm>
              <a:off x="4202" y="429"/>
              <a:ext cx="1052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  <p:sp>
          <p:nvSpPr>
            <p:cNvPr id="67680" name="Freeform 25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18 w 211"/>
                <a:gd name="T3" fmla="*/ 30 h 2537"/>
                <a:gd name="T4" fmla="*/ 2 w 211"/>
                <a:gd name="T5" fmla="*/ 338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7681" name="Freeform 25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29 w 328"/>
                <a:gd name="T3" fmla="*/ 18 h 226"/>
                <a:gd name="T4" fmla="*/ 29 w 328"/>
                <a:gd name="T5" fmla="*/ 32 h 226"/>
                <a:gd name="T6" fmla="*/ 0 w 328"/>
                <a:gd name="T7" fmla="*/ 13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7682" name="Rectangle 254"/>
            <p:cNvSpPr>
              <a:spLocks noChangeArrowheads="1"/>
            </p:cNvSpPr>
            <p:nvPr/>
          </p:nvSpPr>
          <p:spPr bwMode="auto">
            <a:xfrm>
              <a:off x="4215" y="695"/>
              <a:ext cx="591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  <p:grpSp>
          <p:nvGrpSpPr>
            <p:cNvPr id="67683" name="Group 25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67708" name="AutoShape 256"/>
              <p:cNvSpPr>
                <a:spLocks noChangeArrowheads="1"/>
              </p:cNvSpPr>
              <p:nvPr/>
            </p:nvSpPr>
            <p:spPr bwMode="auto">
              <a:xfrm>
                <a:off x="615" y="2567"/>
                <a:ext cx="722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ea typeface="MS PGothic" pitchFamily="34" charset="-128"/>
                  <a:cs typeface="Arial" charset="0"/>
                </a:endParaRPr>
              </a:p>
            </p:txBody>
          </p:sp>
          <p:sp>
            <p:nvSpPr>
              <p:cNvPr id="67709" name="AutoShape 257"/>
              <p:cNvSpPr>
                <a:spLocks noChangeArrowheads="1"/>
              </p:cNvSpPr>
              <p:nvPr/>
            </p:nvSpPr>
            <p:spPr bwMode="auto">
              <a:xfrm>
                <a:off x="631" y="2583"/>
                <a:ext cx="691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ea typeface="MS PGothic" pitchFamily="34" charset="-128"/>
                  <a:cs typeface="Arial" charset="0"/>
                </a:endParaRPr>
              </a:p>
            </p:txBody>
          </p:sp>
        </p:grpSp>
        <p:sp>
          <p:nvSpPr>
            <p:cNvPr id="67684" name="Rectangle 258"/>
            <p:cNvSpPr>
              <a:spLocks noChangeArrowheads="1"/>
            </p:cNvSpPr>
            <p:nvPr/>
          </p:nvSpPr>
          <p:spPr bwMode="auto">
            <a:xfrm>
              <a:off x="4227" y="1021"/>
              <a:ext cx="591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  <p:grpSp>
          <p:nvGrpSpPr>
            <p:cNvPr id="67685" name="Group 25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67706" name="AutoShape 260"/>
              <p:cNvSpPr>
                <a:spLocks noChangeArrowheads="1"/>
              </p:cNvSpPr>
              <p:nvPr/>
            </p:nvSpPr>
            <p:spPr bwMode="auto">
              <a:xfrm>
                <a:off x="618" y="2567"/>
                <a:ext cx="722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ea typeface="MS PGothic" pitchFamily="34" charset="-128"/>
                  <a:cs typeface="Arial" charset="0"/>
                </a:endParaRPr>
              </a:p>
            </p:txBody>
          </p:sp>
          <p:sp>
            <p:nvSpPr>
              <p:cNvPr id="67707" name="AutoShape 261"/>
              <p:cNvSpPr>
                <a:spLocks noChangeArrowheads="1"/>
              </p:cNvSpPr>
              <p:nvPr/>
            </p:nvSpPr>
            <p:spPr bwMode="auto">
              <a:xfrm>
                <a:off x="633" y="2585"/>
                <a:ext cx="691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ea typeface="MS PGothic" pitchFamily="34" charset="-128"/>
                  <a:cs typeface="Arial" charset="0"/>
                </a:endParaRPr>
              </a:p>
            </p:txBody>
          </p:sp>
        </p:grpSp>
        <p:sp>
          <p:nvSpPr>
            <p:cNvPr id="67686" name="Rectangle 262"/>
            <p:cNvSpPr>
              <a:spLocks noChangeArrowheads="1"/>
            </p:cNvSpPr>
            <p:nvPr/>
          </p:nvSpPr>
          <p:spPr bwMode="auto">
            <a:xfrm>
              <a:off x="4215" y="1359"/>
              <a:ext cx="597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  <p:sp>
          <p:nvSpPr>
            <p:cNvPr id="67687" name="Rectangle 263"/>
            <p:cNvSpPr>
              <a:spLocks noChangeArrowheads="1"/>
            </p:cNvSpPr>
            <p:nvPr/>
          </p:nvSpPr>
          <p:spPr bwMode="auto">
            <a:xfrm>
              <a:off x="4227" y="1657"/>
              <a:ext cx="597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  <p:grpSp>
          <p:nvGrpSpPr>
            <p:cNvPr id="67688" name="Group 26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67704" name="AutoShape 265"/>
              <p:cNvSpPr>
                <a:spLocks noChangeArrowheads="1"/>
              </p:cNvSpPr>
              <p:nvPr/>
            </p:nvSpPr>
            <p:spPr bwMode="auto">
              <a:xfrm>
                <a:off x="617" y="2571"/>
                <a:ext cx="713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ea typeface="MS PGothic" pitchFamily="34" charset="-128"/>
                  <a:cs typeface="Arial" charset="0"/>
                </a:endParaRPr>
              </a:p>
            </p:txBody>
          </p:sp>
          <p:sp>
            <p:nvSpPr>
              <p:cNvPr id="67705" name="AutoShape 266"/>
              <p:cNvSpPr>
                <a:spLocks noChangeArrowheads="1"/>
              </p:cNvSpPr>
              <p:nvPr/>
            </p:nvSpPr>
            <p:spPr bwMode="auto">
              <a:xfrm>
                <a:off x="632" y="2586"/>
                <a:ext cx="682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ea typeface="MS PGothic" pitchFamily="34" charset="-128"/>
                  <a:cs typeface="Arial" charset="0"/>
                </a:endParaRPr>
              </a:p>
            </p:txBody>
          </p:sp>
        </p:grpSp>
        <p:sp>
          <p:nvSpPr>
            <p:cNvPr id="67689" name="Freeform 26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29 w 328"/>
                <a:gd name="T3" fmla="*/ 17 h 226"/>
                <a:gd name="T4" fmla="*/ 29 w 328"/>
                <a:gd name="T5" fmla="*/ 30 h 226"/>
                <a:gd name="T6" fmla="*/ 0 w 328"/>
                <a:gd name="T7" fmla="*/ 12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grpSp>
          <p:nvGrpSpPr>
            <p:cNvPr id="67690" name="Group 26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67702" name="AutoShape 269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9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ea typeface="MS PGothic" pitchFamily="34" charset="-128"/>
                  <a:cs typeface="Arial" charset="0"/>
                </a:endParaRPr>
              </a:p>
            </p:txBody>
          </p:sp>
          <p:sp>
            <p:nvSpPr>
              <p:cNvPr id="67703" name="AutoShape 270"/>
              <p:cNvSpPr>
                <a:spLocks noChangeArrowheads="1"/>
              </p:cNvSpPr>
              <p:nvPr/>
            </p:nvSpPr>
            <p:spPr bwMode="auto">
              <a:xfrm>
                <a:off x="627" y="2583"/>
                <a:ext cx="698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ea typeface="MS PGothic" pitchFamily="34" charset="-128"/>
                  <a:cs typeface="Arial" charset="0"/>
                </a:endParaRPr>
              </a:p>
            </p:txBody>
          </p:sp>
        </p:grpSp>
        <p:sp>
          <p:nvSpPr>
            <p:cNvPr id="67691" name="Rectangle 271"/>
            <p:cNvSpPr>
              <a:spLocks noChangeArrowheads="1"/>
            </p:cNvSpPr>
            <p:nvPr/>
          </p:nvSpPr>
          <p:spPr bwMode="auto">
            <a:xfrm>
              <a:off x="5248" y="429"/>
              <a:ext cx="68" cy="2291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  <p:sp>
          <p:nvSpPr>
            <p:cNvPr id="67692" name="Freeform 27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26 w 296"/>
                <a:gd name="T3" fmla="*/ 18 h 256"/>
                <a:gd name="T4" fmla="*/ 26 w 296"/>
                <a:gd name="T5" fmla="*/ 34 h 256"/>
                <a:gd name="T6" fmla="*/ 0 w 296"/>
                <a:gd name="T7" fmla="*/ 12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7693" name="Freeform 27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27 w 304"/>
                <a:gd name="T3" fmla="*/ 22 h 288"/>
                <a:gd name="T4" fmla="*/ 25 w 304"/>
                <a:gd name="T5" fmla="*/ 39 h 288"/>
                <a:gd name="T6" fmla="*/ 2 w 304"/>
                <a:gd name="T7" fmla="*/ 17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7694" name="Oval 274"/>
            <p:cNvSpPr>
              <a:spLocks noChangeArrowheads="1"/>
            </p:cNvSpPr>
            <p:nvPr/>
          </p:nvSpPr>
          <p:spPr bwMode="auto">
            <a:xfrm>
              <a:off x="5515" y="2615"/>
              <a:ext cx="50" cy="94"/>
            </a:xfrm>
            <a:prstGeom prst="ellipse">
              <a:avLst/>
            </a:pr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  <p:sp>
          <p:nvSpPr>
            <p:cNvPr id="67695" name="Freeform 27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5 h 240"/>
                <a:gd name="T2" fmla="*/ 2 w 306"/>
                <a:gd name="T3" fmla="*/ 33 h 240"/>
                <a:gd name="T4" fmla="*/ 27 w 306"/>
                <a:gd name="T5" fmla="*/ 15 h 240"/>
                <a:gd name="T6" fmla="*/ 26 w 306"/>
                <a:gd name="T7" fmla="*/ 0 h 240"/>
                <a:gd name="T8" fmla="*/ 0 w 306"/>
                <a:gd name="T9" fmla="*/ 15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7696" name="AutoShape 276"/>
            <p:cNvSpPr>
              <a:spLocks noChangeArrowheads="1"/>
            </p:cNvSpPr>
            <p:nvPr/>
          </p:nvSpPr>
          <p:spPr bwMode="auto">
            <a:xfrm>
              <a:off x="4140" y="2681"/>
              <a:ext cx="1201" cy="144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  <p:sp>
          <p:nvSpPr>
            <p:cNvPr id="67697" name="AutoShape 277"/>
            <p:cNvSpPr>
              <a:spLocks noChangeArrowheads="1"/>
            </p:cNvSpPr>
            <p:nvPr/>
          </p:nvSpPr>
          <p:spPr bwMode="auto">
            <a:xfrm>
              <a:off x="4202" y="2709"/>
              <a:ext cx="1077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  <p:sp>
          <p:nvSpPr>
            <p:cNvPr id="67698" name="Oval 278"/>
            <p:cNvSpPr>
              <a:spLocks noChangeArrowheads="1"/>
            </p:cNvSpPr>
            <p:nvPr/>
          </p:nvSpPr>
          <p:spPr bwMode="auto">
            <a:xfrm>
              <a:off x="4308" y="2382"/>
              <a:ext cx="162" cy="144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  <p:sp>
          <p:nvSpPr>
            <p:cNvPr id="67699" name="Oval 279"/>
            <p:cNvSpPr>
              <a:spLocks noChangeArrowheads="1"/>
            </p:cNvSpPr>
            <p:nvPr/>
          </p:nvSpPr>
          <p:spPr bwMode="auto">
            <a:xfrm>
              <a:off x="4488" y="2382"/>
              <a:ext cx="156" cy="144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l-GR">
                <a:solidFill>
                  <a:srgbClr val="FF0000"/>
                </a:solidFill>
                <a:ea typeface="MS PGothic" pitchFamily="34" charset="-128"/>
                <a:cs typeface="Arial" charset="0"/>
              </a:endParaRPr>
            </a:p>
          </p:txBody>
        </p:sp>
        <p:sp>
          <p:nvSpPr>
            <p:cNvPr id="67700" name="Oval 280"/>
            <p:cNvSpPr>
              <a:spLocks noChangeArrowheads="1"/>
            </p:cNvSpPr>
            <p:nvPr/>
          </p:nvSpPr>
          <p:spPr bwMode="auto">
            <a:xfrm>
              <a:off x="4663" y="2382"/>
              <a:ext cx="156" cy="138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  <p:sp>
          <p:nvSpPr>
            <p:cNvPr id="67701" name="Rectangle 281"/>
            <p:cNvSpPr>
              <a:spLocks noChangeArrowheads="1"/>
            </p:cNvSpPr>
            <p:nvPr/>
          </p:nvSpPr>
          <p:spPr bwMode="auto">
            <a:xfrm>
              <a:off x="5061" y="1835"/>
              <a:ext cx="87" cy="764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</p:grpSp>
      <p:grpSp>
        <p:nvGrpSpPr>
          <p:cNvPr id="67593" name="Group 249"/>
          <p:cNvGrpSpPr>
            <a:grpSpLocks/>
          </p:cNvGrpSpPr>
          <p:nvPr/>
        </p:nvGrpSpPr>
        <p:grpSpPr bwMode="auto">
          <a:xfrm>
            <a:off x="6740525" y="3116263"/>
            <a:ext cx="363538" cy="687387"/>
            <a:chOff x="4140" y="429"/>
            <a:chExt cx="1425" cy="2396"/>
          </a:xfrm>
        </p:grpSpPr>
        <p:sp>
          <p:nvSpPr>
            <p:cNvPr id="67646" name="Freeform 25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6 w 354"/>
                <a:gd name="T1" fmla="*/ 0 h 2742"/>
                <a:gd name="T2" fmla="*/ 30 w 354"/>
                <a:gd name="T3" fmla="*/ 46 h 2742"/>
                <a:gd name="T4" fmla="*/ 30 w 354"/>
                <a:gd name="T5" fmla="*/ 354 h 2742"/>
                <a:gd name="T6" fmla="*/ 0 w 354"/>
                <a:gd name="T7" fmla="*/ 371 h 2742"/>
                <a:gd name="T8" fmla="*/ 6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7647" name="Rectangle 251"/>
            <p:cNvSpPr>
              <a:spLocks noChangeArrowheads="1"/>
            </p:cNvSpPr>
            <p:nvPr/>
          </p:nvSpPr>
          <p:spPr bwMode="auto">
            <a:xfrm>
              <a:off x="4202" y="429"/>
              <a:ext cx="1052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  <p:sp>
          <p:nvSpPr>
            <p:cNvPr id="67648" name="Freeform 25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18 w 211"/>
                <a:gd name="T3" fmla="*/ 30 h 2537"/>
                <a:gd name="T4" fmla="*/ 2 w 211"/>
                <a:gd name="T5" fmla="*/ 338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7649" name="Freeform 25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29 w 328"/>
                <a:gd name="T3" fmla="*/ 18 h 226"/>
                <a:gd name="T4" fmla="*/ 29 w 328"/>
                <a:gd name="T5" fmla="*/ 32 h 226"/>
                <a:gd name="T6" fmla="*/ 0 w 328"/>
                <a:gd name="T7" fmla="*/ 13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7650" name="Rectangle 254"/>
            <p:cNvSpPr>
              <a:spLocks noChangeArrowheads="1"/>
            </p:cNvSpPr>
            <p:nvPr/>
          </p:nvSpPr>
          <p:spPr bwMode="auto">
            <a:xfrm>
              <a:off x="4215" y="695"/>
              <a:ext cx="591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  <p:grpSp>
          <p:nvGrpSpPr>
            <p:cNvPr id="2" name="Group 25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67676" name="AutoShape 256"/>
              <p:cNvSpPr>
                <a:spLocks noChangeArrowheads="1"/>
              </p:cNvSpPr>
              <p:nvPr/>
            </p:nvSpPr>
            <p:spPr bwMode="auto">
              <a:xfrm>
                <a:off x="615" y="2567"/>
                <a:ext cx="722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ea typeface="MS PGothic" pitchFamily="34" charset="-128"/>
                  <a:cs typeface="Arial" charset="0"/>
                </a:endParaRPr>
              </a:p>
            </p:txBody>
          </p:sp>
          <p:sp>
            <p:nvSpPr>
              <p:cNvPr id="67677" name="AutoShape 257"/>
              <p:cNvSpPr>
                <a:spLocks noChangeArrowheads="1"/>
              </p:cNvSpPr>
              <p:nvPr/>
            </p:nvSpPr>
            <p:spPr bwMode="auto">
              <a:xfrm>
                <a:off x="631" y="2583"/>
                <a:ext cx="691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ea typeface="MS PGothic" pitchFamily="34" charset="-128"/>
                  <a:cs typeface="Arial" charset="0"/>
                </a:endParaRPr>
              </a:p>
            </p:txBody>
          </p:sp>
        </p:grpSp>
        <p:sp>
          <p:nvSpPr>
            <p:cNvPr id="67652" name="Rectangle 258"/>
            <p:cNvSpPr>
              <a:spLocks noChangeArrowheads="1"/>
            </p:cNvSpPr>
            <p:nvPr/>
          </p:nvSpPr>
          <p:spPr bwMode="auto">
            <a:xfrm>
              <a:off x="4227" y="1021"/>
              <a:ext cx="591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  <p:grpSp>
          <p:nvGrpSpPr>
            <p:cNvPr id="67653" name="Group 25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67674" name="AutoShape 260"/>
              <p:cNvSpPr>
                <a:spLocks noChangeArrowheads="1"/>
              </p:cNvSpPr>
              <p:nvPr/>
            </p:nvSpPr>
            <p:spPr bwMode="auto">
              <a:xfrm>
                <a:off x="618" y="2567"/>
                <a:ext cx="722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ea typeface="MS PGothic" pitchFamily="34" charset="-128"/>
                  <a:cs typeface="Arial" charset="0"/>
                </a:endParaRPr>
              </a:p>
            </p:txBody>
          </p:sp>
          <p:sp>
            <p:nvSpPr>
              <p:cNvPr id="67675" name="AutoShape 261"/>
              <p:cNvSpPr>
                <a:spLocks noChangeArrowheads="1"/>
              </p:cNvSpPr>
              <p:nvPr/>
            </p:nvSpPr>
            <p:spPr bwMode="auto">
              <a:xfrm>
                <a:off x="633" y="2585"/>
                <a:ext cx="691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ea typeface="MS PGothic" pitchFamily="34" charset="-128"/>
                  <a:cs typeface="Arial" charset="0"/>
                </a:endParaRPr>
              </a:p>
            </p:txBody>
          </p:sp>
        </p:grpSp>
        <p:sp>
          <p:nvSpPr>
            <p:cNvPr id="67654" name="Rectangle 262"/>
            <p:cNvSpPr>
              <a:spLocks noChangeArrowheads="1"/>
            </p:cNvSpPr>
            <p:nvPr/>
          </p:nvSpPr>
          <p:spPr bwMode="auto">
            <a:xfrm>
              <a:off x="4215" y="1359"/>
              <a:ext cx="597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  <p:sp>
          <p:nvSpPr>
            <p:cNvPr id="67655" name="Rectangle 263"/>
            <p:cNvSpPr>
              <a:spLocks noChangeArrowheads="1"/>
            </p:cNvSpPr>
            <p:nvPr/>
          </p:nvSpPr>
          <p:spPr bwMode="auto">
            <a:xfrm>
              <a:off x="4227" y="1657"/>
              <a:ext cx="597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  <p:grpSp>
          <p:nvGrpSpPr>
            <p:cNvPr id="67656" name="Group 26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67672" name="AutoShape 265"/>
              <p:cNvSpPr>
                <a:spLocks noChangeArrowheads="1"/>
              </p:cNvSpPr>
              <p:nvPr/>
            </p:nvSpPr>
            <p:spPr bwMode="auto">
              <a:xfrm>
                <a:off x="617" y="2571"/>
                <a:ext cx="713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ea typeface="MS PGothic" pitchFamily="34" charset="-128"/>
                  <a:cs typeface="Arial" charset="0"/>
                </a:endParaRPr>
              </a:p>
            </p:txBody>
          </p:sp>
          <p:sp>
            <p:nvSpPr>
              <p:cNvPr id="67673" name="AutoShape 266"/>
              <p:cNvSpPr>
                <a:spLocks noChangeArrowheads="1"/>
              </p:cNvSpPr>
              <p:nvPr/>
            </p:nvSpPr>
            <p:spPr bwMode="auto">
              <a:xfrm>
                <a:off x="632" y="2586"/>
                <a:ext cx="682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ea typeface="MS PGothic" pitchFamily="34" charset="-128"/>
                  <a:cs typeface="Arial" charset="0"/>
                </a:endParaRPr>
              </a:p>
            </p:txBody>
          </p:sp>
        </p:grpSp>
        <p:sp>
          <p:nvSpPr>
            <p:cNvPr id="67657" name="Freeform 26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29 w 328"/>
                <a:gd name="T3" fmla="*/ 17 h 226"/>
                <a:gd name="T4" fmla="*/ 29 w 328"/>
                <a:gd name="T5" fmla="*/ 30 h 226"/>
                <a:gd name="T6" fmla="*/ 0 w 328"/>
                <a:gd name="T7" fmla="*/ 12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grpSp>
          <p:nvGrpSpPr>
            <p:cNvPr id="67658" name="Group 26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67670" name="AutoShape 269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9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ea typeface="MS PGothic" pitchFamily="34" charset="-128"/>
                  <a:cs typeface="Arial" charset="0"/>
                </a:endParaRPr>
              </a:p>
            </p:txBody>
          </p:sp>
          <p:sp>
            <p:nvSpPr>
              <p:cNvPr id="67671" name="AutoShape 270"/>
              <p:cNvSpPr>
                <a:spLocks noChangeArrowheads="1"/>
              </p:cNvSpPr>
              <p:nvPr/>
            </p:nvSpPr>
            <p:spPr bwMode="auto">
              <a:xfrm>
                <a:off x="627" y="2583"/>
                <a:ext cx="698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ea typeface="MS PGothic" pitchFamily="34" charset="-128"/>
                  <a:cs typeface="Arial" charset="0"/>
                </a:endParaRPr>
              </a:p>
            </p:txBody>
          </p:sp>
        </p:grpSp>
        <p:sp>
          <p:nvSpPr>
            <p:cNvPr id="67659" name="Rectangle 271"/>
            <p:cNvSpPr>
              <a:spLocks noChangeArrowheads="1"/>
            </p:cNvSpPr>
            <p:nvPr/>
          </p:nvSpPr>
          <p:spPr bwMode="auto">
            <a:xfrm>
              <a:off x="5248" y="429"/>
              <a:ext cx="68" cy="2291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  <p:sp>
          <p:nvSpPr>
            <p:cNvPr id="67660" name="Freeform 27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26 w 296"/>
                <a:gd name="T3" fmla="*/ 18 h 256"/>
                <a:gd name="T4" fmla="*/ 26 w 296"/>
                <a:gd name="T5" fmla="*/ 34 h 256"/>
                <a:gd name="T6" fmla="*/ 0 w 296"/>
                <a:gd name="T7" fmla="*/ 12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7661" name="Freeform 27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27 w 304"/>
                <a:gd name="T3" fmla="*/ 22 h 288"/>
                <a:gd name="T4" fmla="*/ 25 w 304"/>
                <a:gd name="T5" fmla="*/ 39 h 288"/>
                <a:gd name="T6" fmla="*/ 2 w 304"/>
                <a:gd name="T7" fmla="*/ 17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7662" name="Oval 274"/>
            <p:cNvSpPr>
              <a:spLocks noChangeArrowheads="1"/>
            </p:cNvSpPr>
            <p:nvPr/>
          </p:nvSpPr>
          <p:spPr bwMode="auto">
            <a:xfrm>
              <a:off x="5515" y="2615"/>
              <a:ext cx="50" cy="94"/>
            </a:xfrm>
            <a:prstGeom prst="ellipse">
              <a:avLst/>
            </a:pr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  <p:sp>
          <p:nvSpPr>
            <p:cNvPr id="67663" name="Freeform 27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5 h 240"/>
                <a:gd name="T2" fmla="*/ 2 w 306"/>
                <a:gd name="T3" fmla="*/ 33 h 240"/>
                <a:gd name="T4" fmla="*/ 27 w 306"/>
                <a:gd name="T5" fmla="*/ 15 h 240"/>
                <a:gd name="T6" fmla="*/ 26 w 306"/>
                <a:gd name="T7" fmla="*/ 0 h 240"/>
                <a:gd name="T8" fmla="*/ 0 w 306"/>
                <a:gd name="T9" fmla="*/ 15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7664" name="AutoShape 276"/>
            <p:cNvSpPr>
              <a:spLocks noChangeArrowheads="1"/>
            </p:cNvSpPr>
            <p:nvPr/>
          </p:nvSpPr>
          <p:spPr bwMode="auto">
            <a:xfrm>
              <a:off x="4140" y="2681"/>
              <a:ext cx="1201" cy="144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  <p:sp>
          <p:nvSpPr>
            <p:cNvPr id="67665" name="AutoShape 277"/>
            <p:cNvSpPr>
              <a:spLocks noChangeArrowheads="1"/>
            </p:cNvSpPr>
            <p:nvPr/>
          </p:nvSpPr>
          <p:spPr bwMode="auto">
            <a:xfrm>
              <a:off x="4202" y="2709"/>
              <a:ext cx="1077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  <p:sp>
          <p:nvSpPr>
            <p:cNvPr id="67666" name="Oval 278"/>
            <p:cNvSpPr>
              <a:spLocks noChangeArrowheads="1"/>
            </p:cNvSpPr>
            <p:nvPr/>
          </p:nvSpPr>
          <p:spPr bwMode="auto">
            <a:xfrm>
              <a:off x="4308" y="2382"/>
              <a:ext cx="162" cy="144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  <p:sp>
          <p:nvSpPr>
            <p:cNvPr id="67667" name="Oval 279"/>
            <p:cNvSpPr>
              <a:spLocks noChangeArrowheads="1"/>
            </p:cNvSpPr>
            <p:nvPr/>
          </p:nvSpPr>
          <p:spPr bwMode="auto">
            <a:xfrm>
              <a:off x="4488" y="2382"/>
              <a:ext cx="156" cy="144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l-GR">
                <a:solidFill>
                  <a:srgbClr val="FF0000"/>
                </a:solidFill>
                <a:ea typeface="MS PGothic" pitchFamily="34" charset="-128"/>
                <a:cs typeface="Arial" charset="0"/>
              </a:endParaRPr>
            </a:p>
          </p:txBody>
        </p:sp>
        <p:sp>
          <p:nvSpPr>
            <p:cNvPr id="67668" name="Oval 280"/>
            <p:cNvSpPr>
              <a:spLocks noChangeArrowheads="1"/>
            </p:cNvSpPr>
            <p:nvPr/>
          </p:nvSpPr>
          <p:spPr bwMode="auto">
            <a:xfrm>
              <a:off x="4663" y="2382"/>
              <a:ext cx="156" cy="138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  <p:sp>
          <p:nvSpPr>
            <p:cNvPr id="67669" name="Rectangle 281"/>
            <p:cNvSpPr>
              <a:spLocks noChangeArrowheads="1"/>
            </p:cNvSpPr>
            <p:nvPr/>
          </p:nvSpPr>
          <p:spPr bwMode="auto">
            <a:xfrm>
              <a:off x="5061" y="1835"/>
              <a:ext cx="87" cy="764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</p:grpSp>
      <p:grpSp>
        <p:nvGrpSpPr>
          <p:cNvPr id="20" name="Group 61457"/>
          <p:cNvGrpSpPr>
            <a:grpSpLocks/>
          </p:cNvGrpSpPr>
          <p:nvPr/>
        </p:nvGrpSpPr>
        <p:grpSpPr bwMode="auto">
          <a:xfrm>
            <a:off x="760413" y="1625600"/>
            <a:ext cx="3235325" cy="1257300"/>
            <a:chOff x="760953" y="1625206"/>
            <a:chExt cx="3234864" cy="1257120"/>
          </a:xfrm>
        </p:grpSpPr>
        <p:sp>
          <p:nvSpPr>
            <p:cNvPr id="67641" name="TextBox 200"/>
            <p:cNvSpPr txBox="1">
              <a:spLocks noChangeArrowheads="1"/>
            </p:cNvSpPr>
            <p:nvPr/>
          </p:nvSpPr>
          <p:spPr bwMode="auto">
            <a:xfrm>
              <a:off x="760953" y="1625206"/>
              <a:ext cx="3106427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Arial Narrow" pitchFamily="34" charset="0"/>
                </a:rPr>
                <a:t>2. UMass proxy </a:t>
              </a:r>
              <a:r>
                <a:rPr lang="el-GR">
                  <a:latin typeface="Arial Narrow" pitchFamily="34" charset="0"/>
                </a:rPr>
                <a:t>προωθεί αίτηση</a:t>
              </a:r>
              <a:endParaRPr lang="en-US">
                <a:latin typeface="Arial Narrow" pitchFamily="34" charset="0"/>
              </a:endParaRPr>
            </a:p>
            <a:p>
              <a:r>
                <a:rPr lang="en-US">
                  <a:latin typeface="Arial Narrow" pitchFamily="34" charset="0"/>
                </a:rPr>
                <a:t> </a:t>
              </a:r>
              <a:r>
                <a:rPr lang="el-GR">
                  <a:latin typeface="Arial Narrow" pitchFamily="34" charset="0"/>
                </a:rPr>
                <a:t>στον </a:t>
              </a:r>
              <a:r>
                <a:rPr lang="en-US">
                  <a:latin typeface="Arial Narrow" pitchFamily="34" charset="0"/>
                </a:rPr>
                <a:t>UPenn registrar server</a:t>
              </a:r>
            </a:p>
          </p:txBody>
        </p:sp>
        <p:cxnSp>
          <p:nvCxnSpPr>
            <p:cNvPr id="67642" name="Straight Arrow Connector 293"/>
            <p:cNvCxnSpPr>
              <a:cxnSpLocks noChangeShapeType="1"/>
            </p:cNvCxnSpPr>
            <p:nvPr/>
          </p:nvCxnSpPr>
          <p:spPr bwMode="auto">
            <a:xfrm flipV="1">
              <a:off x="2483115" y="1840692"/>
              <a:ext cx="1512702" cy="104163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grpSp>
          <p:nvGrpSpPr>
            <p:cNvPr id="67643" name="Group 194"/>
            <p:cNvGrpSpPr>
              <a:grpSpLocks/>
            </p:cNvGrpSpPr>
            <p:nvPr/>
          </p:nvGrpSpPr>
          <p:grpSpPr bwMode="auto">
            <a:xfrm>
              <a:off x="2986415" y="2195385"/>
              <a:ext cx="322117" cy="369332"/>
              <a:chOff x="7408615" y="3244352"/>
              <a:chExt cx="322117" cy="369332"/>
            </a:xfrm>
          </p:grpSpPr>
          <p:sp>
            <p:nvSpPr>
              <p:cNvPr id="67644" name="Oval 195"/>
              <p:cNvSpPr>
                <a:spLocks noChangeArrowheads="1"/>
              </p:cNvSpPr>
              <p:nvPr/>
            </p:nvSpPr>
            <p:spPr bwMode="auto">
              <a:xfrm>
                <a:off x="7427025" y="3299570"/>
                <a:ext cx="303707" cy="30370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l-GR"/>
              </a:p>
            </p:txBody>
          </p:sp>
          <p:sp>
            <p:nvSpPr>
              <p:cNvPr id="67645" name="TextBox 196"/>
              <p:cNvSpPr txBox="1">
                <a:spLocks noChangeArrowheads="1"/>
              </p:cNvSpPr>
              <p:nvPr/>
            </p:nvSpPr>
            <p:spPr bwMode="auto">
              <a:xfrm>
                <a:off x="7408615" y="3244352"/>
                <a:ext cx="313044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Arial" charset="0"/>
                    <a:cs typeface="Arial" charset="0"/>
                  </a:rPr>
                  <a:t>2</a:t>
                </a:r>
              </a:p>
            </p:txBody>
          </p:sp>
        </p:grpSp>
      </p:grpSp>
      <p:grpSp>
        <p:nvGrpSpPr>
          <p:cNvPr id="22" name="Group 61458"/>
          <p:cNvGrpSpPr>
            <a:grpSpLocks/>
          </p:cNvGrpSpPr>
          <p:nvPr/>
        </p:nvGrpSpPr>
        <p:grpSpPr bwMode="auto">
          <a:xfrm>
            <a:off x="2797175" y="1962150"/>
            <a:ext cx="5834063" cy="1035050"/>
            <a:chOff x="2797072" y="1962699"/>
            <a:chExt cx="5833664" cy="1033776"/>
          </a:xfrm>
        </p:grpSpPr>
        <p:sp>
          <p:nvSpPr>
            <p:cNvPr id="67636" name="TextBox 209"/>
            <p:cNvSpPr txBox="1">
              <a:spLocks noChangeArrowheads="1"/>
            </p:cNvSpPr>
            <p:nvPr/>
          </p:nvSpPr>
          <p:spPr bwMode="auto">
            <a:xfrm>
              <a:off x="4156982" y="1962699"/>
              <a:ext cx="4473754" cy="92212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Arial Narrow" pitchFamily="34" charset="0"/>
                </a:rPr>
                <a:t>3.</a:t>
              </a:r>
              <a:r>
                <a:rPr lang="el-GR">
                  <a:latin typeface="Arial Narrow" pitchFamily="34" charset="0"/>
                </a:rPr>
                <a:t> Ο</a:t>
              </a:r>
              <a:r>
                <a:rPr lang="en-US">
                  <a:latin typeface="Arial Narrow" pitchFamily="34" charset="0"/>
                </a:rPr>
                <a:t> UPenn </a:t>
              </a:r>
              <a:r>
                <a:rPr lang="en-US" err="1">
                  <a:latin typeface="Arial Narrow" pitchFamily="34" charset="0"/>
                </a:rPr>
                <a:t>registar</a:t>
              </a:r>
              <a:r>
                <a:rPr lang="en-US">
                  <a:latin typeface="Arial Narrow" pitchFamily="34" charset="0"/>
                </a:rPr>
                <a:t> server </a:t>
              </a:r>
              <a:r>
                <a:rPr lang="el-GR">
                  <a:latin typeface="Arial Narrow" pitchFamily="34" charset="0"/>
                </a:rPr>
                <a:t>επιστρέφει την απόκριση ανακατεύθυνσης, υποδεικνύοντας να προσπαθήσει το</a:t>
              </a:r>
              <a:r>
                <a:rPr lang="en-US">
                  <a:latin typeface="Arial Narrow" pitchFamily="34" charset="0"/>
                </a:rPr>
                <a:t> keith@eurecom.fr</a:t>
              </a:r>
            </a:p>
          </p:txBody>
        </p:sp>
        <p:cxnSp>
          <p:nvCxnSpPr>
            <p:cNvPr id="67637" name="Straight Arrow Connector 294"/>
            <p:cNvCxnSpPr>
              <a:cxnSpLocks noChangeShapeType="1"/>
            </p:cNvCxnSpPr>
            <p:nvPr/>
          </p:nvCxnSpPr>
          <p:spPr bwMode="auto">
            <a:xfrm flipV="1">
              <a:off x="2797072" y="2068996"/>
              <a:ext cx="1369995" cy="927479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</p:cxnSp>
        <p:grpSp>
          <p:nvGrpSpPr>
            <p:cNvPr id="67638" name="Group 204"/>
            <p:cNvGrpSpPr>
              <a:grpSpLocks/>
            </p:cNvGrpSpPr>
            <p:nvPr/>
          </p:nvGrpSpPr>
          <p:grpSpPr bwMode="auto">
            <a:xfrm>
              <a:off x="3479423" y="2235406"/>
              <a:ext cx="317511" cy="369332"/>
              <a:chOff x="7454630" y="3313376"/>
              <a:chExt cx="317511" cy="369332"/>
            </a:xfrm>
          </p:grpSpPr>
          <p:sp>
            <p:nvSpPr>
              <p:cNvPr id="67639" name="Oval 205"/>
              <p:cNvSpPr>
                <a:spLocks noChangeArrowheads="1"/>
              </p:cNvSpPr>
              <p:nvPr/>
            </p:nvSpPr>
            <p:spPr bwMode="auto">
              <a:xfrm>
                <a:off x="7468434" y="3354794"/>
                <a:ext cx="303707" cy="30370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l-GR"/>
              </a:p>
            </p:txBody>
          </p:sp>
          <p:sp>
            <p:nvSpPr>
              <p:cNvPr id="67640" name="TextBox 206"/>
              <p:cNvSpPr txBox="1">
                <a:spLocks noChangeArrowheads="1"/>
              </p:cNvSpPr>
              <p:nvPr/>
            </p:nvSpPr>
            <p:spPr bwMode="auto">
              <a:xfrm>
                <a:off x="7454630" y="3313376"/>
                <a:ext cx="313044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Arial" charset="0"/>
                    <a:cs typeface="Arial" charset="0"/>
                  </a:rPr>
                  <a:t>3</a:t>
                </a:r>
              </a:p>
            </p:txBody>
          </p:sp>
        </p:grpSp>
      </p:grpSp>
      <p:grpSp>
        <p:nvGrpSpPr>
          <p:cNvPr id="24" name="Group 61460"/>
          <p:cNvGrpSpPr>
            <a:grpSpLocks/>
          </p:cNvGrpSpPr>
          <p:nvPr/>
        </p:nvGrpSpPr>
        <p:grpSpPr bwMode="auto">
          <a:xfrm>
            <a:off x="6894513" y="3832225"/>
            <a:ext cx="1935162" cy="2308225"/>
            <a:chOff x="6823899" y="3818107"/>
            <a:chExt cx="1934788" cy="2308507"/>
          </a:xfrm>
        </p:grpSpPr>
        <p:sp>
          <p:nvSpPr>
            <p:cNvPr id="67631" name="TextBox 218"/>
            <p:cNvSpPr txBox="1">
              <a:spLocks noChangeArrowheads="1"/>
            </p:cNvSpPr>
            <p:nvPr/>
          </p:nvSpPr>
          <p:spPr bwMode="auto">
            <a:xfrm>
              <a:off x="7131820" y="3818107"/>
              <a:ext cx="1626867" cy="2308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Arial Narrow" pitchFamily="34" charset="0"/>
                </a:rPr>
                <a:t>5. eurecom registrar </a:t>
              </a:r>
              <a:r>
                <a:rPr lang="el-GR">
                  <a:latin typeface="Arial Narrow" pitchFamily="34" charset="0"/>
                </a:rPr>
                <a:t>προωθεί </a:t>
              </a:r>
              <a:r>
                <a:rPr lang="en-US">
                  <a:latin typeface="Arial Narrow" pitchFamily="34" charset="0"/>
                </a:rPr>
                <a:t>INVITE </a:t>
              </a:r>
              <a:r>
                <a:rPr lang="el-GR">
                  <a:latin typeface="Arial Narrow" pitchFamily="34" charset="0"/>
                </a:rPr>
                <a:t>στο </a:t>
              </a:r>
              <a:r>
                <a:rPr lang="en-US">
                  <a:latin typeface="Arial Narrow" pitchFamily="34" charset="0"/>
                </a:rPr>
                <a:t>197.87.54.21, </a:t>
              </a:r>
              <a:r>
                <a:rPr lang="el-GR">
                  <a:latin typeface="Arial Narrow" pitchFamily="34" charset="0"/>
                </a:rPr>
                <a:t>που τρέχει τον</a:t>
              </a:r>
              <a:r>
                <a:rPr lang="en-US" altLang="ja-JP">
                  <a:latin typeface="Arial Narrow" pitchFamily="34" charset="0"/>
                  <a:ea typeface="MS PGothic" pitchFamily="34" charset="-128"/>
                </a:rPr>
                <a:t> SIP </a:t>
              </a:r>
              <a:r>
                <a:rPr lang="el-GR" altLang="ja-JP">
                  <a:latin typeface="Arial Narrow" pitchFamily="34" charset="0"/>
                </a:rPr>
                <a:t>πελάτη του </a:t>
              </a:r>
              <a:r>
                <a:rPr lang="en-US" altLang="ja-JP">
                  <a:latin typeface="Arial Narrow" pitchFamily="34" charset="0"/>
                  <a:ea typeface="MS PGothic" pitchFamily="34" charset="-128"/>
                </a:rPr>
                <a:t>keith</a:t>
              </a:r>
              <a:endParaRPr lang="en-US">
                <a:latin typeface="Arial Narrow" pitchFamily="34" charset="0"/>
              </a:endParaRPr>
            </a:p>
          </p:txBody>
        </p:sp>
        <p:cxnSp>
          <p:nvCxnSpPr>
            <p:cNvPr id="67632" name="Straight Arrow Connector 302"/>
            <p:cNvCxnSpPr>
              <a:cxnSpLocks noChangeShapeType="1"/>
            </p:cNvCxnSpPr>
            <p:nvPr/>
          </p:nvCxnSpPr>
          <p:spPr bwMode="auto">
            <a:xfrm flipH="1">
              <a:off x="6964138" y="3948400"/>
              <a:ext cx="5092" cy="137391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grpSp>
          <p:nvGrpSpPr>
            <p:cNvPr id="67633" name="Group 303"/>
            <p:cNvGrpSpPr>
              <a:grpSpLocks/>
            </p:cNvGrpSpPr>
            <p:nvPr/>
          </p:nvGrpSpPr>
          <p:grpSpPr bwMode="auto">
            <a:xfrm>
              <a:off x="6823899" y="4038444"/>
              <a:ext cx="317511" cy="369332"/>
              <a:chOff x="7454630" y="3313376"/>
              <a:chExt cx="317511" cy="369332"/>
            </a:xfrm>
          </p:grpSpPr>
          <p:sp>
            <p:nvSpPr>
              <p:cNvPr id="67634" name="Oval 304"/>
              <p:cNvSpPr>
                <a:spLocks noChangeArrowheads="1"/>
              </p:cNvSpPr>
              <p:nvPr/>
            </p:nvSpPr>
            <p:spPr bwMode="auto">
              <a:xfrm>
                <a:off x="7468434" y="3354794"/>
                <a:ext cx="303707" cy="30370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l-GR"/>
              </a:p>
            </p:txBody>
          </p:sp>
          <p:sp>
            <p:nvSpPr>
              <p:cNvPr id="67635" name="TextBox 305"/>
              <p:cNvSpPr txBox="1">
                <a:spLocks noChangeArrowheads="1"/>
              </p:cNvSpPr>
              <p:nvPr/>
            </p:nvSpPr>
            <p:spPr bwMode="auto">
              <a:xfrm>
                <a:off x="7454630" y="3313376"/>
                <a:ext cx="313044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Arial" charset="0"/>
                    <a:cs typeface="Arial" charset="0"/>
                  </a:rPr>
                  <a:t>5</a:t>
                </a:r>
              </a:p>
            </p:txBody>
          </p:sp>
        </p:grpSp>
      </p:grpSp>
      <p:grpSp>
        <p:nvGrpSpPr>
          <p:cNvPr id="26" name="Group 61459"/>
          <p:cNvGrpSpPr>
            <a:grpSpLocks/>
          </p:cNvGrpSpPr>
          <p:nvPr/>
        </p:nvGrpSpPr>
        <p:grpSpPr bwMode="auto">
          <a:xfrm>
            <a:off x="2924175" y="2849563"/>
            <a:ext cx="3681413" cy="863600"/>
            <a:chOff x="2923738" y="2849582"/>
            <a:chExt cx="3681573" cy="863575"/>
          </a:xfrm>
        </p:grpSpPr>
        <p:cxnSp>
          <p:nvCxnSpPr>
            <p:cNvPr id="67626" name="Straight Arrow Connector 208"/>
            <p:cNvCxnSpPr>
              <a:cxnSpLocks noChangeShapeType="1"/>
            </p:cNvCxnSpPr>
            <p:nvPr/>
          </p:nvCxnSpPr>
          <p:spPr bwMode="auto">
            <a:xfrm flipH="1" flipV="1">
              <a:off x="2923738" y="3595774"/>
              <a:ext cx="3681573" cy="313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</p:cxnSp>
        <p:grpSp>
          <p:nvGrpSpPr>
            <p:cNvPr id="67627" name="Group 212"/>
            <p:cNvGrpSpPr>
              <a:grpSpLocks/>
            </p:cNvGrpSpPr>
            <p:nvPr/>
          </p:nvGrpSpPr>
          <p:grpSpPr bwMode="auto">
            <a:xfrm>
              <a:off x="5615461" y="3343825"/>
              <a:ext cx="317511" cy="369332"/>
              <a:chOff x="7454630" y="3299107"/>
              <a:chExt cx="317511" cy="369332"/>
            </a:xfrm>
          </p:grpSpPr>
          <p:sp>
            <p:nvSpPr>
              <p:cNvPr id="67629" name="Oval 213"/>
              <p:cNvSpPr>
                <a:spLocks noChangeArrowheads="1"/>
              </p:cNvSpPr>
              <p:nvPr/>
            </p:nvSpPr>
            <p:spPr bwMode="auto">
              <a:xfrm>
                <a:off x="7468434" y="3354794"/>
                <a:ext cx="303707" cy="30370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l-GR"/>
              </a:p>
            </p:txBody>
          </p:sp>
          <p:sp>
            <p:nvSpPr>
              <p:cNvPr id="67630" name="TextBox 214"/>
              <p:cNvSpPr txBox="1">
                <a:spLocks noChangeArrowheads="1"/>
              </p:cNvSpPr>
              <p:nvPr/>
            </p:nvSpPr>
            <p:spPr bwMode="auto">
              <a:xfrm>
                <a:off x="7454630" y="3299107"/>
                <a:ext cx="313044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Arial" charset="0"/>
                    <a:cs typeface="Arial" charset="0"/>
                  </a:rPr>
                  <a:t>4</a:t>
                </a:r>
              </a:p>
            </p:txBody>
          </p:sp>
        </p:grpSp>
        <p:sp>
          <p:nvSpPr>
            <p:cNvPr id="67628" name="TextBox 310"/>
            <p:cNvSpPr txBox="1">
              <a:spLocks noChangeArrowheads="1"/>
            </p:cNvSpPr>
            <p:nvPr/>
          </p:nvSpPr>
          <p:spPr bwMode="auto">
            <a:xfrm>
              <a:off x="3116277" y="2849582"/>
              <a:ext cx="3412746" cy="646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Arial Narrow" pitchFamily="34" charset="0"/>
                </a:rPr>
                <a:t>4. </a:t>
              </a:r>
              <a:r>
                <a:rPr lang="en-US" err="1">
                  <a:latin typeface="Arial Narrow" pitchFamily="34" charset="0"/>
                </a:rPr>
                <a:t>Umass</a:t>
              </a:r>
              <a:r>
                <a:rPr lang="en-US">
                  <a:latin typeface="Arial Narrow" pitchFamily="34" charset="0"/>
                </a:rPr>
                <a:t> proxy </a:t>
              </a:r>
              <a:r>
                <a:rPr lang="el-GR">
                  <a:latin typeface="Arial Narrow" pitchFamily="34" charset="0"/>
                </a:rPr>
                <a:t>προωθεί την αίτηση</a:t>
              </a:r>
              <a:r>
                <a:rPr lang="en-US">
                  <a:latin typeface="Arial Narrow" pitchFamily="34" charset="0"/>
                </a:rPr>
                <a:t> </a:t>
              </a:r>
              <a:r>
                <a:rPr lang="el-GR">
                  <a:latin typeface="Arial Narrow" pitchFamily="34" charset="0"/>
                </a:rPr>
                <a:t>στον</a:t>
              </a:r>
              <a:r>
                <a:rPr lang="en-US">
                  <a:latin typeface="Arial Narrow" pitchFamily="34" charset="0"/>
                </a:rPr>
                <a:t> </a:t>
              </a:r>
              <a:r>
                <a:rPr lang="en-US" err="1">
                  <a:latin typeface="Arial Narrow" pitchFamily="34" charset="0"/>
                </a:rPr>
                <a:t>Eurecom</a:t>
              </a:r>
              <a:r>
                <a:rPr lang="en-US">
                  <a:latin typeface="Arial Narrow" pitchFamily="34" charset="0"/>
                </a:rPr>
                <a:t> registrar server</a:t>
              </a:r>
            </a:p>
          </p:txBody>
        </p:sp>
      </p:grpSp>
      <p:grpSp>
        <p:nvGrpSpPr>
          <p:cNvPr id="28" name="Group 61464"/>
          <p:cNvGrpSpPr>
            <a:grpSpLocks/>
          </p:cNvGrpSpPr>
          <p:nvPr/>
        </p:nvGrpSpPr>
        <p:grpSpPr bwMode="auto">
          <a:xfrm>
            <a:off x="2495550" y="3624263"/>
            <a:ext cx="4425950" cy="1784350"/>
            <a:chOff x="2495276" y="3624645"/>
            <a:chExt cx="4426962" cy="1783278"/>
          </a:xfrm>
        </p:grpSpPr>
        <p:cxnSp>
          <p:nvCxnSpPr>
            <p:cNvPr id="67613" name="Straight Arrow Connector 193"/>
            <p:cNvCxnSpPr>
              <a:cxnSpLocks noChangeShapeType="1"/>
            </p:cNvCxnSpPr>
            <p:nvPr/>
          </p:nvCxnSpPr>
          <p:spPr bwMode="auto">
            <a:xfrm>
              <a:off x="2621222" y="3995764"/>
              <a:ext cx="18873" cy="98409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grpSp>
          <p:nvGrpSpPr>
            <p:cNvPr id="67614" name="Group 307"/>
            <p:cNvGrpSpPr>
              <a:grpSpLocks/>
            </p:cNvGrpSpPr>
            <p:nvPr/>
          </p:nvGrpSpPr>
          <p:grpSpPr bwMode="auto">
            <a:xfrm>
              <a:off x="2495276" y="4119498"/>
              <a:ext cx="317511" cy="369332"/>
              <a:chOff x="7454630" y="3313376"/>
              <a:chExt cx="317511" cy="369332"/>
            </a:xfrm>
          </p:grpSpPr>
          <p:sp>
            <p:nvSpPr>
              <p:cNvPr id="67624" name="Oval 308"/>
              <p:cNvSpPr>
                <a:spLocks noChangeArrowheads="1"/>
              </p:cNvSpPr>
              <p:nvPr/>
            </p:nvSpPr>
            <p:spPr bwMode="auto">
              <a:xfrm>
                <a:off x="7468434" y="3354794"/>
                <a:ext cx="303707" cy="30370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l-GR"/>
              </a:p>
            </p:txBody>
          </p:sp>
          <p:sp>
            <p:nvSpPr>
              <p:cNvPr id="67625" name="TextBox 309"/>
              <p:cNvSpPr txBox="1">
                <a:spLocks noChangeArrowheads="1"/>
              </p:cNvSpPr>
              <p:nvPr/>
            </p:nvSpPr>
            <p:spPr bwMode="auto">
              <a:xfrm>
                <a:off x="7454630" y="3313376"/>
                <a:ext cx="313044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Arial" charset="0"/>
                    <a:cs typeface="Arial" charset="0"/>
                  </a:rPr>
                  <a:t>8</a:t>
                </a:r>
              </a:p>
            </p:txBody>
          </p:sp>
        </p:grpSp>
        <p:cxnSp>
          <p:nvCxnSpPr>
            <p:cNvPr id="67615" name="Straight Arrow Connector 298"/>
            <p:cNvCxnSpPr>
              <a:cxnSpLocks noChangeShapeType="1"/>
            </p:cNvCxnSpPr>
            <p:nvPr/>
          </p:nvCxnSpPr>
          <p:spPr bwMode="auto">
            <a:xfrm flipH="1" flipV="1">
              <a:off x="6774041" y="3890860"/>
              <a:ext cx="4578" cy="151706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grpSp>
          <p:nvGrpSpPr>
            <p:cNvPr id="67616" name="Group 299"/>
            <p:cNvGrpSpPr>
              <a:grpSpLocks/>
            </p:cNvGrpSpPr>
            <p:nvPr/>
          </p:nvGrpSpPr>
          <p:grpSpPr bwMode="auto">
            <a:xfrm>
              <a:off x="6604727" y="4290135"/>
              <a:ext cx="317511" cy="369332"/>
              <a:chOff x="7454630" y="3313376"/>
              <a:chExt cx="317511" cy="369332"/>
            </a:xfrm>
          </p:grpSpPr>
          <p:sp>
            <p:nvSpPr>
              <p:cNvPr id="67622" name="Oval 300"/>
              <p:cNvSpPr>
                <a:spLocks noChangeArrowheads="1"/>
              </p:cNvSpPr>
              <p:nvPr/>
            </p:nvSpPr>
            <p:spPr bwMode="auto">
              <a:xfrm>
                <a:off x="7468434" y="3354794"/>
                <a:ext cx="303707" cy="30370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l-GR"/>
              </a:p>
            </p:txBody>
          </p:sp>
          <p:sp>
            <p:nvSpPr>
              <p:cNvPr id="67623" name="TextBox 301"/>
              <p:cNvSpPr txBox="1">
                <a:spLocks noChangeArrowheads="1"/>
              </p:cNvSpPr>
              <p:nvPr/>
            </p:nvSpPr>
            <p:spPr bwMode="auto">
              <a:xfrm>
                <a:off x="7454630" y="3313376"/>
                <a:ext cx="313044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Arial" charset="0"/>
                    <a:cs typeface="Arial" charset="0"/>
                  </a:rPr>
                  <a:t>6</a:t>
                </a:r>
              </a:p>
            </p:txBody>
          </p:sp>
        </p:grpSp>
        <p:cxnSp>
          <p:nvCxnSpPr>
            <p:cNvPr id="67617" name="Straight Arrow Connector 306"/>
            <p:cNvCxnSpPr>
              <a:cxnSpLocks noChangeShapeType="1"/>
            </p:cNvCxnSpPr>
            <p:nvPr/>
          </p:nvCxnSpPr>
          <p:spPr bwMode="auto">
            <a:xfrm flipH="1" flipV="1">
              <a:off x="2920928" y="3805248"/>
              <a:ext cx="3681573" cy="313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grpSp>
          <p:nvGrpSpPr>
            <p:cNvPr id="67618" name="Group 222"/>
            <p:cNvGrpSpPr>
              <a:grpSpLocks/>
            </p:cNvGrpSpPr>
            <p:nvPr/>
          </p:nvGrpSpPr>
          <p:grpSpPr bwMode="auto">
            <a:xfrm>
              <a:off x="4569120" y="3624645"/>
              <a:ext cx="317511" cy="369332"/>
              <a:chOff x="7454630" y="3313376"/>
              <a:chExt cx="317511" cy="369332"/>
            </a:xfrm>
          </p:grpSpPr>
          <p:sp>
            <p:nvSpPr>
              <p:cNvPr id="67620" name="Oval 223"/>
              <p:cNvSpPr>
                <a:spLocks noChangeArrowheads="1"/>
              </p:cNvSpPr>
              <p:nvPr/>
            </p:nvSpPr>
            <p:spPr bwMode="auto">
              <a:xfrm>
                <a:off x="7468434" y="3354794"/>
                <a:ext cx="303707" cy="30370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l-GR"/>
              </a:p>
            </p:txBody>
          </p:sp>
          <p:sp>
            <p:nvSpPr>
              <p:cNvPr id="67621" name="TextBox 224"/>
              <p:cNvSpPr txBox="1">
                <a:spLocks noChangeArrowheads="1"/>
              </p:cNvSpPr>
              <p:nvPr/>
            </p:nvSpPr>
            <p:spPr bwMode="auto">
              <a:xfrm>
                <a:off x="7454630" y="3313376"/>
                <a:ext cx="313044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Arial" charset="0"/>
                    <a:cs typeface="Arial" charset="0"/>
                  </a:rPr>
                  <a:t>7</a:t>
                </a:r>
              </a:p>
            </p:txBody>
          </p:sp>
        </p:grpSp>
        <p:sp>
          <p:nvSpPr>
            <p:cNvPr id="67619" name="TextBox 313"/>
            <p:cNvSpPr txBox="1">
              <a:spLocks noChangeArrowheads="1"/>
            </p:cNvSpPr>
            <p:nvPr/>
          </p:nvSpPr>
          <p:spPr bwMode="auto">
            <a:xfrm>
              <a:off x="3234913" y="3927656"/>
              <a:ext cx="3068194" cy="6459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Arial Narrow" pitchFamily="34" charset="0"/>
                </a:rPr>
                <a:t>6-8.</a:t>
              </a:r>
              <a:r>
                <a:rPr lang="el-GR">
                  <a:latin typeface="Arial Narrow" pitchFamily="34" charset="0"/>
                </a:rPr>
                <a:t> Απόκριση</a:t>
              </a:r>
              <a:r>
                <a:rPr lang="en-US">
                  <a:latin typeface="Arial Narrow" pitchFamily="34" charset="0"/>
                </a:rPr>
                <a:t> SIP </a:t>
              </a:r>
              <a:r>
                <a:rPr lang="el-GR">
                  <a:latin typeface="Arial Narrow" pitchFamily="34" charset="0"/>
                </a:rPr>
                <a:t>επιστρέφει στον</a:t>
              </a:r>
              <a:r>
                <a:rPr lang="en-US">
                  <a:latin typeface="Arial Narrow" pitchFamily="34" charset="0"/>
                </a:rPr>
                <a:t> Jim</a:t>
              </a:r>
            </a:p>
          </p:txBody>
        </p:sp>
      </p:grpSp>
      <p:grpSp>
        <p:nvGrpSpPr>
          <p:cNvPr id="67651" name="Group 61462"/>
          <p:cNvGrpSpPr>
            <a:grpSpLocks/>
          </p:cNvGrpSpPr>
          <p:nvPr/>
        </p:nvGrpSpPr>
        <p:grpSpPr bwMode="auto">
          <a:xfrm>
            <a:off x="2840038" y="5427663"/>
            <a:ext cx="3516312" cy="982662"/>
            <a:chOff x="2839885" y="5427680"/>
            <a:chExt cx="3515727" cy="982982"/>
          </a:xfrm>
        </p:grpSpPr>
        <p:sp>
          <p:nvSpPr>
            <p:cNvPr id="67608" name="Left-Right Arrow 61454"/>
            <p:cNvSpPr>
              <a:spLocks noChangeArrowheads="1"/>
            </p:cNvSpPr>
            <p:nvPr/>
          </p:nvSpPr>
          <p:spPr bwMode="auto">
            <a:xfrm>
              <a:off x="2839885" y="5450729"/>
              <a:ext cx="3382174" cy="342454"/>
            </a:xfrm>
            <a:prstGeom prst="leftRightArrow">
              <a:avLst>
                <a:gd name="adj1" fmla="val 50000"/>
                <a:gd name="adj2" fmla="val 50022"/>
              </a:avLst>
            </a:prstGeom>
            <a:solidFill>
              <a:srgbClr val="000099"/>
            </a:solidFill>
            <a:ln w="1587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endParaRPr lang="el-GR"/>
            </a:p>
          </p:txBody>
        </p:sp>
        <p:grpSp>
          <p:nvGrpSpPr>
            <p:cNvPr id="67609" name="Group 317"/>
            <p:cNvGrpSpPr>
              <a:grpSpLocks/>
            </p:cNvGrpSpPr>
            <p:nvPr/>
          </p:nvGrpSpPr>
          <p:grpSpPr bwMode="auto">
            <a:xfrm>
              <a:off x="4417250" y="5427680"/>
              <a:ext cx="317511" cy="369332"/>
              <a:chOff x="7454630" y="3313376"/>
              <a:chExt cx="317511" cy="369332"/>
            </a:xfrm>
          </p:grpSpPr>
          <p:sp>
            <p:nvSpPr>
              <p:cNvPr id="67611" name="Oval 318"/>
              <p:cNvSpPr>
                <a:spLocks noChangeArrowheads="1"/>
              </p:cNvSpPr>
              <p:nvPr/>
            </p:nvSpPr>
            <p:spPr bwMode="auto">
              <a:xfrm>
                <a:off x="7468434" y="3354794"/>
                <a:ext cx="303707" cy="30370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l-GR"/>
              </a:p>
            </p:txBody>
          </p:sp>
          <p:sp>
            <p:nvSpPr>
              <p:cNvPr id="67612" name="TextBox 319"/>
              <p:cNvSpPr txBox="1">
                <a:spLocks noChangeArrowheads="1"/>
              </p:cNvSpPr>
              <p:nvPr/>
            </p:nvSpPr>
            <p:spPr bwMode="auto">
              <a:xfrm>
                <a:off x="7454630" y="3313376"/>
                <a:ext cx="313044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Arial" charset="0"/>
                    <a:cs typeface="Arial" charset="0"/>
                  </a:rPr>
                  <a:t>9</a:t>
                </a:r>
              </a:p>
            </p:txBody>
          </p:sp>
        </p:grpSp>
        <p:sp>
          <p:nvSpPr>
            <p:cNvPr id="67610" name="TextBox 320"/>
            <p:cNvSpPr txBox="1">
              <a:spLocks noChangeArrowheads="1"/>
            </p:cNvSpPr>
            <p:nvPr/>
          </p:nvSpPr>
          <p:spPr bwMode="auto">
            <a:xfrm>
              <a:off x="3287418" y="5763789"/>
              <a:ext cx="3068194" cy="6468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Arial Narrow" pitchFamily="34" charset="0"/>
                </a:rPr>
                <a:t>9. </a:t>
              </a:r>
              <a:r>
                <a:rPr lang="el-GR">
                  <a:latin typeface="Arial Narrow" pitchFamily="34" charset="0"/>
                </a:rPr>
                <a:t>Δεδομένα ρέουν μεταξύ πελατών</a:t>
              </a:r>
              <a:endParaRPr lang="en-US">
                <a:latin typeface="Arial Narrow" pitchFamily="34" charset="0"/>
              </a:endParaRPr>
            </a:p>
          </p:txBody>
        </p:sp>
      </p:grpSp>
      <p:sp>
        <p:nvSpPr>
          <p:cNvPr id="67600" name="TextBox 61465"/>
          <p:cNvSpPr txBox="1">
            <a:spLocks noChangeArrowheads="1"/>
          </p:cNvSpPr>
          <p:nvPr/>
        </p:nvSpPr>
        <p:spPr bwMode="auto">
          <a:xfrm>
            <a:off x="1112838" y="2997200"/>
            <a:ext cx="12557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>
                <a:solidFill>
                  <a:srgbClr val="000099"/>
                </a:solidFill>
                <a:latin typeface="Arial" charset="0"/>
                <a:cs typeface="Arial" charset="0"/>
              </a:rPr>
              <a:t>UMass SIP proxy</a:t>
            </a:r>
          </a:p>
        </p:txBody>
      </p:sp>
      <p:sp>
        <p:nvSpPr>
          <p:cNvPr id="67601" name="TextBox 331"/>
          <p:cNvSpPr txBox="1">
            <a:spLocks noChangeArrowheads="1"/>
          </p:cNvSpPr>
          <p:nvPr/>
        </p:nvSpPr>
        <p:spPr bwMode="auto">
          <a:xfrm>
            <a:off x="4562475" y="1393825"/>
            <a:ext cx="190806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>
                <a:solidFill>
                  <a:srgbClr val="000099"/>
                </a:solidFill>
                <a:latin typeface="Arial" charset="0"/>
                <a:cs typeface="Arial" charset="0"/>
              </a:rPr>
              <a:t>UPenn SIP</a:t>
            </a:r>
          </a:p>
          <a:p>
            <a:r>
              <a:rPr lang="en-US">
                <a:solidFill>
                  <a:srgbClr val="000099"/>
                </a:solidFill>
                <a:latin typeface="Arial" charset="0"/>
                <a:cs typeface="Arial" charset="0"/>
              </a:rPr>
              <a:t>registrar</a:t>
            </a:r>
          </a:p>
        </p:txBody>
      </p:sp>
      <p:sp>
        <p:nvSpPr>
          <p:cNvPr id="67602" name="TextBox 332"/>
          <p:cNvSpPr txBox="1">
            <a:spLocks noChangeArrowheads="1"/>
          </p:cNvSpPr>
          <p:nvPr/>
        </p:nvSpPr>
        <p:spPr bwMode="auto">
          <a:xfrm>
            <a:off x="7126288" y="3059113"/>
            <a:ext cx="1778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99"/>
                </a:solidFill>
                <a:latin typeface="Arial" charset="0"/>
                <a:cs typeface="Arial" charset="0"/>
              </a:rPr>
              <a:t>Eurecom  SIP</a:t>
            </a:r>
          </a:p>
          <a:p>
            <a:r>
              <a:rPr lang="en-US">
                <a:solidFill>
                  <a:srgbClr val="000099"/>
                </a:solidFill>
                <a:latin typeface="Arial" charset="0"/>
                <a:cs typeface="Arial" charset="0"/>
              </a:rPr>
              <a:t>registrar</a:t>
            </a:r>
          </a:p>
        </p:txBody>
      </p:sp>
      <p:sp>
        <p:nvSpPr>
          <p:cNvPr id="67603" name="TextBox 334"/>
          <p:cNvSpPr txBox="1">
            <a:spLocks noChangeArrowheads="1"/>
          </p:cNvSpPr>
          <p:nvPr/>
        </p:nvSpPr>
        <p:spPr bwMode="auto">
          <a:xfrm>
            <a:off x="809625" y="5632450"/>
            <a:ext cx="1778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99"/>
                </a:solidFill>
                <a:latin typeface="Arial Narrow" pitchFamily="34" charset="0"/>
              </a:rPr>
              <a:t>128.119.40.186</a:t>
            </a:r>
            <a:endParaRPr lang="en-US">
              <a:solidFill>
                <a:srgbClr val="000099"/>
              </a:solidFill>
              <a:latin typeface="Arial" charset="0"/>
              <a:cs typeface="Arial" charset="0"/>
            </a:endParaRPr>
          </a:p>
        </p:txBody>
      </p:sp>
      <p:grpSp>
        <p:nvGrpSpPr>
          <p:cNvPr id="67604" name="Group 542"/>
          <p:cNvGrpSpPr>
            <a:grpSpLocks/>
          </p:cNvGrpSpPr>
          <p:nvPr/>
        </p:nvGrpSpPr>
        <p:grpSpPr bwMode="auto">
          <a:xfrm flipH="1">
            <a:off x="6529388" y="5435600"/>
            <a:ext cx="963612" cy="833438"/>
            <a:chOff x="-44" y="1473"/>
            <a:chExt cx="981" cy="1105"/>
          </a:xfrm>
        </p:grpSpPr>
        <p:pic>
          <p:nvPicPr>
            <p:cNvPr id="67606" name="Picture 529" descr="desktop_computer_stylized_mediu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7607" name="Freeform 530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7497 w 356"/>
                <a:gd name="T3" fmla="*/ 469 h 368"/>
                <a:gd name="T4" fmla="*/ 8894 w 356"/>
                <a:gd name="T5" fmla="*/ 9780 h 368"/>
                <a:gd name="T6" fmla="*/ 1960 w 356"/>
                <a:gd name="T7" fmla="*/ 1223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</p:spPr>
          <p:txBody>
            <a:bodyPr wrap="none"/>
            <a:lstStyle/>
            <a:p>
              <a:endParaRPr lang="el-G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699FD53-5A95-43AB-9982-17AEC2B4D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400" b="1" kern="1400">
                <a:solidFill>
                  <a:srgbClr val="4472C4"/>
                </a:solidFill>
                <a:effectLst/>
                <a:latin typeface="Segoe UI Light" panose="020B0502040204020203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Η Αρχιτεκτονική του </a:t>
            </a:r>
            <a:r>
              <a:rPr lang="en-US" sz="4400" b="1" kern="1400">
                <a:solidFill>
                  <a:srgbClr val="4472C4"/>
                </a:solidFill>
                <a:effectLst/>
                <a:latin typeface="Segoe UI Light" panose="020B0502040204020203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SIP</a:t>
            </a:r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3F79261-25DF-4F72-B92D-A389F5FD3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M</a:t>
            </a:r>
            <a:r>
              <a:rPr lang="el-GR" sz="3200" b="1" dirty="0" err="1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οντέλο</a:t>
            </a:r>
            <a:r>
              <a:rPr lang="el-GR" sz="3200" b="1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πελάτη - εξυπηρετητή</a:t>
            </a:r>
            <a:endParaRPr lang="en-US" sz="3200" b="1" dirty="0">
              <a:solidFill>
                <a:srgbClr val="595959"/>
              </a:solidFill>
              <a:effectLst/>
              <a:latin typeface="Segoe UI" panose="020B0502040204020203" pitchFamily="34" charset="0"/>
              <a:ea typeface="SimSun" panose="02010600030101010101" pitchFamily="2" charset="-122"/>
              <a:cs typeface="Segoe UI" panose="020B0502040204020203" pitchFamily="34" charset="0"/>
            </a:endParaRPr>
          </a:p>
          <a:p>
            <a:pPr lvl="1"/>
            <a:r>
              <a:rPr lang="el-GR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Αποστολή αιτήσεων &amp; αποκρίσεων</a:t>
            </a:r>
            <a:endParaRPr lang="en-US" dirty="0">
              <a:solidFill>
                <a:srgbClr val="595959"/>
              </a:solidFill>
              <a:effectLst/>
              <a:latin typeface="Segoe UI" panose="020B0502040204020203" pitchFamily="34" charset="0"/>
              <a:ea typeface="SimSun" panose="02010600030101010101" pitchFamily="2" charset="-122"/>
              <a:cs typeface="Segoe UI" panose="020B0502040204020203" pitchFamily="34" charset="0"/>
            </a:endParaRPr>
          </a:p>
          <a:p>
            <a:r>
              <a:rPr lang="el-GR" b="1" dirty="0">
                <a:solidFill>
                  <a:srgbClr val="595959"/>
                </a:solidFill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Πελάτης</a:t>
            </a:r>
          </a:p>
          <a:p>
            <a:pPr lvl="1"/>
            <a:r>
              <a:rPr lang="en-US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User Agent</a:t>
            </a:r>
            <a:r>
              <a:rPr lang="el-GR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</a:t>
            </a:r>
            <a:r>
              <a:rPr lang="en-US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Client </a:t>
            </a:r>
            <a:r>
              <a:rPr lang="el-GR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(τερματικό) </a:t>
            </a:r>
          </a:p>
          <a:p>
            <a:r>
              <a:rPr lang="el-GR" b="1" dirty="0">
                <a:solidFill>
                  <a:srgbClr val="595959"/>
                </a:solidFill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Εξυπηρετητές</a:t>
            </a:r>
            <a:r>
              <a:rPr lang="en-US" b="1" dirty="0">
                <a:solidFill>
                  <a:srgbClr val="595959"/>
                </a:solidFill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</a:t>
            </a:r>
            <a:r>
              <a:rPr lang="en-US" dirty="0">
                <a:solidFill>
                  <a:srgbClr val="595959"/>
                </a:solidFill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(UAS – User Agent Server)</a:t>
            </a:r>
            <a:endParaRPr lang="el-GR" dirty="0">
              <a:solidFill>
                <a:srgbClr val="595959"/>
              </a:solidFill>
              <a:latin typeface="Segoe UI" panose="020B0502040204020203" pitchFamily="34" charset="0"/>
              <a:ea typeface="SimSun" panose="02010600030101010101" pitchFamily="2" charset="-122"/>
              <a:cs typeface="Segoe UI" panose="020B0502040204020203" pitchFamily="34" charset="0"/>
            </a:endParaRPr>
          </a:p>
          <a:p>
            <a:pPr lvl="1"/>
            <a:r>
              <a:rPr lang="en-US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SIP Proxy</a:t>
            </a:r>
            <a:r>
              <a:rPr lang="el-GR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εξυπηρετητής</a:t>
            </a:r>
          </a:p>
          <a:p>
            <a:pPr lvl="1"/>
            <a:r>
              <a:rPr lang="en-US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SIP Redirect</a:t>
            </a:r>
            <a:r>
              <a:rPr lang="el-GR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εξυπηρετητής </a:t>
            </a:r>
            <a:endParaRPr lang="el-GR" dirty="0">
              <a:solidFill>
                <a:srgbClr val="595959"/>
              </a:solidFill>
              <a:latin typeface="Segoe UI" panose="020B0502040204020203" pitchFamily="34" charset="0"/>
              <a:ea typeface="SimSun" panose="02010600030101010101" pitchFamily="2" charset="-122"/>
              <a:cs typeface="Segoe UI" panose="020B0502040204020203" pitchFamily="34" charset="0"/>
            </a:endParaRPr>
          </a:p>
          <a:p>
            <a:pPr lvl="1"/>
            <a:r>
              <a:rPr lang="en-US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Registrar</a:t>
            </a:r>
            <a:endParaRPr lang="el-GR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FE3641EC-885E-48A2-A027-C4F5AE5C8E3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A940F4-2900-4377-A725-F8EBF631B80C}" type="slidenum">
              <a:rPr lang="el-GR" smtClean="0"/>
              <a:pPr>
                <a:defRPr/>
              </a:pPr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136609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699FD53-5A95-43AB-9982-17AEC2B4D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42107"/>
            <a:ext cx="8229600" cy="1143000"/>
          </a:xfrm>
        </p:spPr>
        <p:txBody>
          <a:bodyPr/>
          <a:lstStyle/>
          <a:p>
            <a:r>
              <a:rPr lang="en-US" kern="1400">
                <a:solidFill>
                  <a:srgbClr val="4472C4"/>
                </a:solidFill>
                <a:latin typeface="Segoe UI Light" panose="020B0502040204020203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SIP </a:t>
            </a:r>
            <a:r>
              <a:rPr lang="en-US" sz="4400" b="1" kern="1400">
                <a:solidFill>
                  <a:srgbClr val="4472C4"/>
                </a:solidFill>
                <a:effectLst/>
                <a:latin typeface="Segoe UI Light" panose="020B0502040204020203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el-GR" sz="4400" b="1" kern="1400" err="1">
                <a:solidFill>
                  <a:srgbClr val="4472C4"/>
                </a:solidFill>
                <a:effectLst/>
                <a:latin typeface="Segoe UI Light" panose="020B0502040204020203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ιτήσεις</a:t>
            </a:r>
            <a:br>
              <a:rPr lang="en-US">
                <a:solidFill>
                  <a:srgbClr val="595959"/>
                </a:solidFill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</a:br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3F79261-25DF-4F72-B92D-A389F5FD380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User Agent</a:t>
            </a:r>
            <a:r>
              <a:rPr lang="el-GR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</a:t>
            </a:r>
            <a:r>
              <a:rPr lang="en-US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Client </a:t>
            </a:r>
            <a:r>
              <a:rPr lang="el-GR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(τερματικό) </a:t>
            </a:r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42EB047C-D13C-49B4-9819-BE6D4AB176E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User Agent</a:t>
            </a:r>
            <a:r>
              <a:rPr lang="el-GR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</a:t>
            </a:r>
            <a:r>
              <a:rPr lang="en-US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Client </a:t>
            </a:r>
            <a:r>
              <a:rPr lang="el-GR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(τερματικό) </a:t>
            </a:r>
          </a:p>
          <a:p>
            <a:r>
              <a:rPr lang="en-US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SIP Proxy</a:t>
            </a:r>
            <a:r>
              <a:rPr lang="el-GR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εξυπηρετητής</a:t>
            </a:r>
          </a:p>
          <a:p>
            <a:r>
              <a:rPr lang="en-US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SIP Redirect</a:t>
            </a:r>
            <a:r>
              <a:rPr lang="el-GR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εξυπηρετητής </a:t>
            </a:r>
            <a:endParaRPr lang="el-GR" dirty="0">
              <a:solidFill>
                <a:srgbClr val="595959"/>
              </a:solidFill>
              <a:latin typeface="Segoe UI" panose="020B0502040204020203" pitchFamily="34" charset="0"/>
              <a:ea typeface="SimSun" panose="02010600030101010101" pitchFamily="2" charset="-122"/>
              <a:cs typeface="Segoe UI" panose="020B0502040204020203" pitchFamily="34" charset="0"/>
            </a:endParaRPr>
          </a:p>
          <a:p>
            <a:r>
              <a:rPr lang="en-US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Registrar</a:t>
            </a:r>
            <a:endParaRPr lang="el-GR" dirty="0"/>
          </a:p>
          <a:p>
            <a:endParaRPr lang="el-GR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FE3641EC-885E-48A2-A027-C4F5AE5C8E3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A940F4-2900-4377-A725-F8EBF631B80C}" type="slidenum">
              <a:rPr lang="el-GR" smtClean="0"/>
              <a:pPr>
                <a:defRPr/>
              </a:pPr>
              <a:t>13</a:t>
            </a:fld>
            <a:endParaRPr lang="el-GR"/>
          </a:p>
        </p:txBody>
      </p:sp>
      <p:cxnSp>
        <p:nvCxnSpPr>
          <p:cNvPr id="7" name="Ευθύγραμμο βέλος σύνδεσης 6">
            <a:extLst>
              <a:ext uri="{FF2B5EF4-FFF2-40B4-BE49-F238E27FC236}">
                <a16:creationId xmlns:a16="http://schemas.microsoft.com/office/drawing/2014/main" id="{28066671-E462-4283-9C2B-C1C04994F6CA}"/>
              </a:ext>
            </a:extLst>
          </p:cNvPr>
          <p:cNvCxnSpPr/>
          <p:nvPr/>
        </p:nvCxnSpPr>
        <p:spPr>
          <a:xfrm>
            <a:off x="3635896" y="2276872"/>
            <a:ext cx="8599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Ευθύγραμμο βέλος σύνδεσης 7">
            <a:extLst>
              <a:ext uri="{FF2B5EF4-FFF2-40B4-BE49-F238E27FC236}">
                <a16:creationId xmlns:a16="http://schemas.microsoft.com/office/drawing/2014/main" id="{B37C1081-DAD1-45D0-9B60-C46EDD1B92A2}"/>
              </a:ext>
            </a:extLst>
          </p:cNvPr>
          <p:cNvCxnSpPr/>
          <p:nvPr/>
        </p:nvCxnSpPr>
        <p:spPr>
          <a:xfrm>
            <a:off x="3635896" y="2924944"/>
            <a:ext cx="8599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Ευθύγραμμο βέλος σύνδεσης 8">
            <a:extLst>
              <a:ext uri="{FF2B5EF4-FFF2-40B4-BE49-F238E27FC236}">
                <a16:creationId xmlns:a16="http://schemas.microsoft.com/office/drawing/2014/main" id="{40862C31-45AA-4112-9D58-11211A19733C}"/>
              </a:ext>
            </a:extLst>
          </p:cNvPr>
          <p:cNvCxnSpPr>
            <a:cxnSpLocks/>
          </p:cNvCxnSpPr>
          <p:nvPr/>
        </p:nvCxnSpPr>
        <p:spPr>
          <a:xfrm flipH="1">
            <a:off x="3633584" y="2574424"/>
            <a:ext cx="862216" cy="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Ευθύγραμμο βέλος σύνδεσης 9">
            <a:extLst>
              <a:ext uri="{FF2B5EF4-FFF2-40B4-BE49-F238E27FC236}">
                <a16:creationId xmlns:a16="http://schemas.microsoft.com/office/drawing/2014/main" id="{99F6D965-4AF0-47AE-9A8E-1A0301B464A9}"/>
              </a:ext>
            </a:extLst>
          </p:cNvPr>
          <p:cNvCxnSpPr>
            <a:cxnSpLocks/>
          </p:cNvCxnSpPr>
          <p:nvPr/>
        </p:nvCxnSpPr>
        <p:spPr>
          <a:xfrm flipH="1">
            <a:off x="3633584" y="3252604"/>
            <a:ext cx="862216" cy="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46914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>
            <a:extLst>
              <a:ext uri="{FF2B5EF4-FFF2-40B4-BE49-F238E27FC236}">
                <a16:creationId xmlns:a16="http://schemas.microsoft.com/office/drawing/2014/main" id="{2116EA22-B0A9-4E28-8219-A8A404D30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Εξυπηρετητές</a:t>
            </a:r>
            <a:r>
              <a:rPr lang="en-US"/>
              <a:t> SIP</a:t>
            </a:r>
            <a:endParaRPr lang="el-GR"/>
          </a:p>
        </p:txBody>
      </p:sp>
      <p:sp>
        <p:nvSpPr>
          <p:cNvPr id="7" name="Θέση περιεχομένου 6">
            <a:extLst>
              <a:ext uri="{FF2B5EF4-FFF2-40B4-BE49-F238E27FC236}">
                <a16:creationId xmlns:a16="http://schemas.microsoft.com/office/drawing/2014/main" id="{1A736429-3F2F-46B8-A1FC-1244C9B0D7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pPr indent="228600" algn="just">
              <a:lnSpc>
                <a:spcPct val="150000"/>
              </a:lnSpc>
            </a:pPr>
            <a:r>
              <a:rPr lang="en-US" sz="2400" b="1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SIP Proxy</a:t>
            </a:r>
            <a:r>
              <a:rPr lang="el-GR" sz="2400" b="1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εξυπηρετητές </a:t>
            </a:r>
            <a:endParaRPr lang="en-US" sz="2400" b="1" dirty="0">
              <a:solidFill>
                <a:srgbClr val="595959"/>
              </a:solidFill>
              <a:effectLst/>
              <a:latin typeface="Segoe UI" panose="020B0502040204020203" pitchFamily="34" charset="0"/>
              <a:ea typeface="SimSun" panose="02010600030101010101" pitchFamily="2" charset="-122"/>
              <a:cs typeface="Segoe UI" panose="020B0502040204020203" pitchFamily="34" charset="0"/>
            </a:endParaRPr>
          </a:p>
          <a:p>
            <a:pPr lvl="1" indent="228600" algn="just">
              <a:lnSpc>
                <a:spcPct val="150000"/>
              </a:lnSpc>
            </a:pPr>
            <a:r>
              <a:rPr lang="en-US" sz="2000" dirty="0">
                <a:solidFill>
                  <a:srgbClr val="595959"/>
                </a:solidFill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</a:t>
            </a:r>
            <a:r>
              <a:rPr lang="el-GR" sz="20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προωθούν τις αιτήσεις από έναν </a:t>
            </a:r>
            <a:r>
              <a:rPr lang="en-US" sz="20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UA</a:t>
            </a:r>
            <a:r>
              <a:rPr lang="el-GR" sz="20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στον επόμενο </a:t>
            </a:r>
            <a:r>
              <a:rPr lang="en-US" sz="20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SIP</a:t>
            </a:r>
            <a:r>
              <a:rPr lang="el-GR" sz="20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εξυπηρετητή μέχρι να φτάσουν στον </a:t>
            </a:r>
            <a:r>
              <a:rPr lang="en-US" sz="20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UA</a:t>
            </a:r>
            <a:r>
              <a:rPr lang="el-GR" sz="20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του καλούμενου.</a:t>
            </a:r>
            <a:endParaRPr lang="en-US" sz="2000" dirty="0">
              <a:solidFill>
                <a:srgbClr val="595959"/>
              </a:solidFill>
              <a:effectLst/>
              <a:latin typeface="Segoe UI" panose="020B0502040204020203" pitchFamily="34" charset="0"/>
              <a:ea typeface="SimSun" panose="02010600030101010101" pitchFamily="2" charset="-122"/>
              <a:cs typeface="Segoe UI" panose="020B0502040204020203" pitchFamily="34" charset="0"/>
            </a:endParaRPr>
          </a:p>
          <a:p>
            <a:pPr indent="228600" algn="just">
              <a:lnSpc>
                <a:spcPct val="150000"/>
              </a:lnSpc>
            </a:pPr>
            <a:r>
              <a:rPr lang="en-US" sz="2400" b="1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SIP Redirect</a:t>
            </a:r>
            <a:r>
              <a:rPr lang="el-GR" sz="2400" b="1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εξυπηρετητές </a:t>
            </a:r>
            <a:endParaRPr lang="en-US" sz="2400" b="1" dirty="0">
              <a:solidFill>
                <a:srgbClr val="595959"/>
              </a:solidFill>
              <a:effectLst/>
              <a:latin typeface="Segoe UI" panose="020B0502040204020203" pitchFamily="34" charset="0"/>
              <a:ea typeface="SimSun" panose="02010600030101010101" pitchFamily="2" charset="-122"/>
              <a:cs typeface="Segoe UI" panose="020B0502040204020203" pitchFamily="34" charset="0"/>
            </a:endParaRPr>
          </a:p>
          <a:p>
            <a:pPr lvl="1" indent="228600" algn="just">
              <a:lnSpc>
                <a:spcPct val="150000"/>
              </a:lnSpc>
            </a:pPr>
            <a:r>
              <a:rPr lang="en-US" sz="2000" dirty="0">
                <a:solidFill>
                  <a:srgbClr val="595959"/>
                </a:solidFill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</a:t>
            </a:r>
            <a:r>
              <a:rPr lang="el-GR" sz="20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δέχονται </a:t>
            </a:r>
            <a:r>
              <a:rPr lang="en-US" sz="20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SIP</a:t>
            </a:r>
            <a:r>
              <a:rPr lang="el-GR" sz="20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αιτήσεις και απαντούν στέλνοντας μηδέν ή περισσότερες νέες διευθύνσεις στον πελάτη που έστειλε την αίτηση, ο οποίος στην συνέχεια αναλαμβάνει να στείλει ξανά αιτήσεις σε μία ή περισσότερες από αυτές τις νέες διευθύνσεις. </a:t>
            </a:r>
            <a:endParaRPr lang="en-US" sz="2000" dirty="0">
              <a:solidFill>
                <a:srgbClr val="595959"/>
              </a:solidFill>
              <a:effectLst/>
              <a:latin typeface="Segoe UI" panose="020B0502040204020203" pitchFamily="34" charset="0"/>
              <a:ea typeface="SimSun" panose="02010600030101010101" pitchFamily="2" charset="-122"/>
              <a:cs typeface="Segoe UI" panose="020B0502040204020203" pitchFamily="34" charset="0"/>
            </a:endParaRPr>
          </a:p>
          <a:p>
            <a:endParaRPr lang="el-GR" sz="2400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4E8740FD-EE84-4C54-9BF6-55844ACF29C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6035FB-7540-4429-82BD-70348707035E}" type="slidenum">
              <a:rPr lang="el-GR" smtClean="0"/>
              <a:pPr>
                <a:defRPr/>
              </a:pPr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276276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>
            <a:extLst>
              <a:ext uri="{FF2B5EF4-FFF2-40B4-BE49-F238E27FC236}">
                <a16:creationId xmlns:a16="http://schemas.microsoft.com/office/drawing/2014/main" id="{2116EA22-B0A9-4E28-8219-A8A404D30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Εξυπηρετητές</a:t>
            </a:r>
            <a:r>
              <a:rPr lang="en-US"/>
              <a:t> SIP</a:t>
            </a:r>
            <a:endParaRPr lang="el-GR"/>
          </a:p>
        </p:txBody>
      </p:sp>
      <p:sp>
        <p:nvSpPr>
          <p:cNvPr id="7" name="Θέση περιεχομένου 6">
            <a:extLst>
              <a:ext uri="{FF2B5EF4-FFF2-40B4-BE49-F238E27FC236}">
                <a16:creationId xmlns:a16="http://schemas.microsoft.com/office/drawing/2014/main" id="{1A736429-3F2F-46B8-A1FC-1244C9B0D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228600" algn="just">
              <a:lnSpc>
                <a:spcPct val="150000"/>
              </a:lnSpc>
            </a:pPr>
            <a:r>
              <a:rPr lang="en-US" sz="2400" b="1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SIP Registrar</a:t>
            </a:r>
            <a:r>
              <a:rPr lang="el-GR" sz="2400" b="1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</a:t>
            </a:r>
            <a:endParaRPr lang="en-US" sz="2400" b="1" dirty="0">
              <a:solidFill>
                <a:srgbClr val="595959"/>
              </a:solidFill>
              <a:effectLst/>
              <a:latin typeface="Segoe UI" panose="020B0502040204020203" pitchFamily="34" charset="0"/>
              <a:ea typeface="SimSun" panose="02010600030101010101" pitchFamily="2" charset="-122"/>
              <a:cs typeface="Segoe UI" panose="020B0502040204020203" pitchFamily="34" charset="0"/>
            </a:endParaRPr>
          </a:p>
          <a:p>
            <a:pPr lvl="1" indent="228600" algn="just">
              <a:lnSpc>
                <a:spcPct val="150000"/>
              </a:lnSpc>
            </a:pPr>
            <a:r>
              <a:rPr lang="el-GR" sz="20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μαζί με έναν </a:t>
            </a:r>
            <a:r>
              <a:rPr lang="en-US" sz="20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Proxy</a:t>
            </a:r>
            <a:r>
              <a:rPr lang="el-GR" sz="20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ή έναν </a:t>
            </a:r>
            <a:r>
              <a:rPr lang="en-US" sz="20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Redirect</a:t>
            </a:r>
            <a:r>
              <a:rPr lang="el-GR" sz="20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εξυπηρετητή</a:t>
            </a:r>
            <a:endParaRPr lang="en-US" sz="2000" dirty="0">
              <a:solidFill>
                <a:srgbClr val="595959"/>
              </a:solidFill>
              <a:latin typeface="Segoe UI" panose="020B0502040204020203" pitchFamily="34" charset="0"/>
              <a:ea typeface="SimSun" panose="02010600030101010101" pitchFamily="2" charset="-122"/>
              <a:cs typeface="Segoe UI" panose="020B0502040204020203" pitchFamily="34" charset="0"/>
            </a:endParaRPr>
          </a:p>
          <a:p>
            <a:pPr lvl="1" indent="228600" algn="just">
              <a:lnSpc>
                <a:spcPct val="150000"/>
              </a:lnSpc>
            </a:pPr>
            <a:r>
              <a:rPr lang="el-GR" sz="20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λαμβάνει αιτήσεις εγγραφής από διάφορους </a:t>
            </a:r>
            <a:r>
              <a:rPr lang="en-US" sz="20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UA</a:t>
            </a:r>
            <a:r>
              <a:rPr lang="el-GR" sz="20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και αποθηκεύει την πληροφορία εγγραφής σε μία υπηρεσία εντοπισμού (</a:t>
            </a:r>
            <a:r>
              <a:rPr lang="en-US" sz="20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location service</a:t>
            </a:r>
            <a:r>
              <a:rPr lang="el-GR" sz="20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)</a:t>
            </a:r>
            <a:endParaRPr lang="en-US" sz="2000" dirty="0">
              <a:solidFill>
                <a:srgbClr val="595959"/>
              </a:solidFill>
              <a:effectLst/>
              <a:latin typeface="Segoe UI" panose="020B0502040204020203" pitchFamily="34" charset="0"/>
              <a:ea typeface="SimSun" panose="02010600030101010101" pitchFamily="2" charset="-122"/>
              <a:cs typeface="Segoe UI" panose="020B0502040204020203" pitchFamily="34" charset="0"/>
            </a:endParaRPr>
          </a:p>
          <a:p>
            <a:pPr lvl="1" indent="228600" algn="just">
              <a:lnSpc>
                <a:spcPct val="150000"/>
              </a:lnSpc>
            </a:pPr>
            <a:r>
              <a:rPr lang="el-GR" sz="20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στέλνει κατάλληλη απάντηση στον </a:t>
            </a:r>
            <a:r>
              <a:rPr lang="en-US" sz="20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User Agent</a:t>
            </a:r>
          </a:p>
          <a:p>
            <a:pPr indent="228600" algn="just">
              <a:lnSpc>
                <a:spcPct val="150000"/>
              </a:lnSpc>
            </a:pPr>
            <a:r>
              <a:rPr lang="el-GR" sz="24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Δύο διαφορετικές καταστάσεις: </a:t>
            </a:r>
            <a:r>
              <a:rPr lang="en-US" sz="24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stateful</a:t>
            </a:r>
            <a:r>
              <a:rPr lang="el-GR" sz="24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ή </a:t>
            </a:r>
            <a:r>
              <a:rPr lang="en-US" sz="24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stateless</a:t>
            </a:r>
            <a:r>
              <a:rPr lang="el-GR" sz="24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</a:t>
            </a:r>
            <a:endParaRPr lang="el-GR" sz="2400" dirty="0">
              <a:solidFill>
                <a:srgbClr val="595959"/>
              </a:solidFill>
              <a:effectLst/>
              <a:latin typeface="Segoe UI" panose="020B0502040204020203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el-GR" sz="2800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4E8740FD-EE84-4C54-9BF6-55844ACF29C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6035FB-7540-4429-82BD-70348707035E}" type="slidenum">
              <a:rPr lang="el-GR" smtClean="0"/>
              <a:pPr>
                <a:defRPr/>
              </a:pPr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21871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9AF3689-412A-41D9-96EC-D322432C1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Οι βασικές λειτουργίες του SIP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FC387A7-5A34-4158-A6DE-3857E1D014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pPr marL="0" lvl="0" indent="0" algn="just">
              <a:spcBef>
                <a:spcPts val="600"/>
              </a:spcBef>
              <a:spcAft>
                <a:spcPts val="1200"/>
              </a:spcAft>
              <a:buNone/>
              <a:tabLst>
                <a:tab pos="914400" algn="l"/>
              </a:tabLst>
            </a:pPr>
            <a:r>
              <a:rPr lang="el-GR" sz="2000" b="1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Εντοπισμός χρήστη (</a:t>
            </a:r>
            <a:r>
              <a:rPr lang="en-US" sz="2000" b="1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User location</a:t>
            </a:r>
            <a:r>
              <a:rPr lang="el-GR" sz="2000" b="1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)</a:t>
            </a:r>
            <a:endParaRPr lang="el-GR" sz="2000" b="1">
              <a:solidFill>
                <a:srgbClr val="595959"/>
              </a:solidFill>
              <a:latin typeface="Segoe UI" panose="020B0502040204020203" pitchFamily="34" charset="0"/>
              <a:ea typeface="SimSun" panose="02010600030101010101" pitchFamily="2" charset="-122"/>
              <a:cs typeface="Segoe UI" panose="020B0502040204020203" pitchFamily="34" charset="0"/>
            </a:endParaRPr>
          </a:p>
          <a:p>
            <a:pPr marL="342900" lvl="0" indent="-342900" algn="just">
              <a:spcBef>
                <a:spcPts val="600"/>
              </a:spcBef>
              <a:spcAft>
                <a:spcPts val="120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l-GR" sz="20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καθορισμός του καλούμενου τερματικού με χρήση μίας </a:t>
            </a:r>
            <a:r>
              <a:rPr lang="en-US" sz="2000" b="1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SIP</a:t>
            </a:r>
            <a:r>
              <a:rPr lang="el-GR" sz="2000" b="1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διεύθυνσης </a:t>
            </a:r>
            <a:r>
              <a:rPr lang="el-GR" sz="20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του χρήστη</a:t>
            </a:r>
          </a:p>
          <a:p>
            <a:pPr lvl="1" indent="-342900" algn="just">
              <a:spcBef>
                <a:spcPts val="600"/>
              </a:spcBef>
              <a:spcAft>
                <a:spcPts val="120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l-GR" sz="20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μοιάζει με διεύθυνση </a:t>
            </a:r>
            <a:r>
              <a:rPr lang="en-US" sz="20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e</a:t>
            </a:r>
            <a:r>
              <a:rPr lang="el-GR" sz="20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-</a:t>
            </a:r>
            <a:r>
              <a:rPr lang="en-US" sz="20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mail</a:t>
            </a:r>
            <a:r>
              <a:rPr lang="el-GR" sz="20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. </a:t>
            </a:r>
          </a:p>
          <a:p>
            <a:pPr marL="342900" lvl="0" indent="-342900" algn="just">
              <a:spcBef>
                <a:spcPts val="600"/>
              </a:spcBef>
              <a:spcAft>
                <a:spcPts val="120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l-GR" sz="20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Η χρήση </a:t>
            </a:r>
            <a:r>
              <a:rPr lang="en-US" sz="20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SIP</a:t>
            </a:r>
            <a:r>
              <a:rPr lang="el-GR" sz="20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-</a:t>
            </a:r>
            <a:r>
              <a:rPr lang="en-US" sz="2000" err="1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url</a:t>
            </a:r>
            <a:r>
              <a:rPr lang="el-GR" sz="20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παρέχει δυνατότητα κινητικότητας στον χρήστη </a:t>
            </a:r>
          </a:p>
          <a:p>
            <a:pPr marL="342900" lvl="0" indent="-342900" algn="just">
              <a:spcBef>
                <a:spcPts val="600"/>
              </a:spcBef>
              <a:spcAft>
                <a:spcPts val="120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l-GR" sz="2000">
                <a:solidFill>
                  <a:srgbClr val="595959"/>
                </a:solidFill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Λήψη κλήσης</a:t>
            </a:r>
          </a:p>
          <a:p>
            <a:pPr lvl="1" indent="-342900" algn="just">
              <a:spcBef>
                <a:spcPts val="600"/>
              </a:spcBef>
              <a:spcAft>
                <a:spcPts val="120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l-GR" sz="20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από διαφορετικά τερματικά </a:t>
            </a:r>
          </a:p>
          <a:p>
            <a:pPr lvl="1" indent="-342900" algn="just">
              <a:spcBef>
                <a:spcPts val="600"/>
              </a:spcBef>
              <a:spcAft>
                <a:spcPts val="120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l-GR" sz="20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σε οποιαδήποτε τοποθεσία </a:t>
            </a:r>
            <a:endParaRPr lang="el-GR" sz="200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9ACCA016-AC8D-44C8-9304-39CF1DEC130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A940F4-2900-4377-A725-F8EBF631B80C}" type="slidenum">
              <a:rPr lang="el-GR" smtClean="0"/>
              <a:pPr>
                <a:defRPr/>
              </a:pPr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275792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9AF3689-412A-41D9-96EC-D322432C1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Οι βασικές λειτουργίες του SIP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FC387A7-5A34-4158-A6DE-3857E1D014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pPr marL="0" lvl="0" indent="0" algn="just">
              <a:lnSpc>
                <a:spcPct val="150000"/>
              </a:lnSpc>
              <a:spcAft>
                <a:spcPts val="1000"/>
              </a:spcAft>
              <a:buNone/>
              <a:tabLst>
                <a:tab pos="914400" algn="l"/>
              </a:tabLst>
            </a:pPr>
            <a:r>
              <a:rPr lang="el-GR" sz="1800" b="1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Δυνατότητες χρήστη (</a:t>
            </a:r>
            <a:r>
              <a:rPr lang="en-US" sz="1800" b="1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User capabilities</a:t>
            </a:r>
            <a:r>
              <a:rPr lang="el-GR" sz="1800" b="1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)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: η λειτουργία αυτή επιτρέπει τον καθορισμό των παραμέτρων μίας συνεδρίας καθώς και την διαπραγμάτευση τους.</a:t>
            </a:r>
            <a:endParaRPr lang="el-GR" sz="1800" dirty="0">
              <a:solidFill>
                <a:srgbClr val="595959"/>
              </a:solidFill>
              <a:effectLst/>
              <a:latin typeface="Segoe UI" panose="020B0502040204020203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50000"/>
              </a:lnSpc>
              <a:spcAft>
                <a:spcPts val="1000"/>
              </a:spcAft>
              <a:buNone/>
              <a:tabLst>
                <a:tab pos="914400" algn="l"/>
              </a:tabLst>
            </a:pPr>
            <a:r>
              <a:rPr lang="el-GR" sz="1800" b="1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Διαθεσιμότητα χρήστη (</a:t>
            </a:r>
            <a:r>
              <a:rPr lang="en-US" sz="1800" b="1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User availability</a:t>
            </a:r>
            <a:r>
              <a:rPr lang="el-GR" sz="1800" b="1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)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: καθορισμός της προθυμίας του καλούμενου να συμμετάσχει σε συνεδρίες με άλλα άτομα.</a:t>
            </a:r>
            <a:endParaRPr lang="el-GR" sz="1800" dirty="0">
              <a:solidFill>
                <a:srgbClr val="595959"/>
              </a:solidFill>
              <a:effectLst/>
              <a:latin typeface="Segoe UI" panose="020B0502040204020203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50000"/>
              </a:lnSpc>
              <a:spcAft>
                <a:spcPts val="1000"/>
              </a:spcAft>
              <a:buNone/>
              <a:tabLst>
                <a:tab pos="914400" algn="l"/>
              </a:tabLst>
            </a:pPr>
            <a:r>
              <a:rPr lang="el-GR" sz="1800" b="1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Εγκαθίδρυση της κλήσης (</a:t>
            </a:r>
            <a:r>
              <a:rPr lang="en-US" sz="1800" b="1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Call setup</a:t>
            </a:r>
            <a:r>
              <a:rPr lang="el-GR" sz="1800" b="1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)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:  εγκαθίδρυση των παραμέτρων της κλήσης τόσο του </a:t>
            </a:r>
            <a:r>
              <a:rPr lang="el-GR" sz="1800" dirty="0" err="1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καλώντος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όσο και του καλούμενου.</a:t>
            </a:r>
            <a:endParaRPr lang="el-GR" sz="1800" dirty="0">
              <a:solidFill>
                <a:srgbClr val="595959"/>
              </a:solidFill>
              <a:effectLst/>
              <a:latin typeface="Segoe UI" panose="020B0502040204020203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50000"/>
              </a:lnSpc>
              <a:spcAft>
                <a:spcPts val="1000"/>
              </a:spcAft>
              <a:buNone/>
              <a:tabLst>
                <a:tab pos="914400" algn="l"/>
              </a:tabLst>
            </a:pPr>
            <a:r>
              <a:rPr lang="el-GR" sz="1800" b="1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Χειρισμός της κλήσης (</a:t>
            </a:r>
            <a:r>
              <a:rPr lang="en-US" sz="1800" b="1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Call handling</a:t>
            </a:r>
            <a:r>
              <a:rPr lang="el-GR" sz="1800" b="1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)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: περιλαμβάνει λειτουργίες μεταφοράς και τερματισμού κλήσεων.</a:t>
            </a:r>
            <a:endParaRPr lang="el-GR" sz="1800" dirty="0">
              <a:solidFill>
                <a:srgbClr val="595959"/>
              </a:solidFill>
              <a:effectLst/>
              <a:latin typeface="Segoe UI" panose="020B0502040204020203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9ACCA016-AC8D-44C8-9304-39CF1DEC130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A940F4-2900-4377-A725-F8EBF631B80C}" type="slidenum">
              <a:rPr lang="el-GR" smtClean="0"/>
              <a:pPr>
                <a:defRPr/>
              </a:pPr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545846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7E7FAA6-9CB6-464A-BD99-04B4CF0B0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SIP </a:t>
            </a:r>
            <a:r>
              <a:rPr lang="el-GR" dirty="0"/>
              <a:t>μηνύματα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A867966-B1A2-48EB-B6A7-4E3C8E7662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800" dirty="0"/>
              <a:t>Η μορφή ενός SIP μηνύματος σύμφωνα με το RFC2543 είναι :</a:t>
            </a:r>
          </a:p>
          <a:p>
            <a:pPr marL="0" indent="0" algn="ctr">
              <a:buNone/>
            </a:pPr>
            <a:r>
              <a:rPr lang="el-GR" sz="2400" dirty="0">
                <a:solidFill>
                  <a:srgbClr val="0089D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SIP-</a:t>
            </a:r>
            <a:r>
              <a:rPr lang="el-GR" sz="2400" dirty="0" err="1">
                <a:solidFill>
                  <a:srgbClr val="0089D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message</a:t>
            </a:r>
            <a:r>
              <a:rPr lang="el-GR" sz="2400" dirty="0">
                <a:solidFill>
                  <a:srgbClr val="0089D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l-GR" sz="2400" dirty="0" err="1">
                <a:solidFill>
                  <a:srgbClr val="0089D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Request</a:t>
            </a:r>
            <a:r>
              <a:rPr lang="el-GR" sz="2400" dirty="0">
                <a:solidFill>
                  <a:srgbClr val="0089D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| </a:t>
            </a:r>
            <a:r>
              <a:rPr lang="el-GR" sz="2400" dirty="0" err="1">
                <a:solidFill>
                  <a:srgbClr val="0089D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Response</a:t>
            </a:r>
            <a:r>
              <a:rPr lang="el-GR" sz="2400" dirty="0">
                <a:solidFill>
                  <a:srgbClr val="0089D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sz="2800" dirty="0"/>
              <a:t>A</a:t>
            </a:r>
            <a:r>
              <a:rPr lang="el-GR" sz="2800" dirty="0" err="1"/>
              <a:t>ίτηση</a:t>
            </a:r>
            <a:r>
              <a:rPr lang="el-GR" sz="2800" dirty="0"/>
              <a:t> (</a:t>
            </a:r>
            <a:r>
              <a:rPr lang="el-GR" sz="2800" dirty="0" err="1"/>
              <a:t>request</a:t>
            </a:r>
            <a:r>
              <a:rPr lang="el-GR" sz="2800" dirty="0"/>
              <a:t>) από ένα πελάτη σε ένα εξυπηρετητή</a:t>
            </a:r>
            <a:r>
              <a:rPr lang="en-US" sz="2800" dirty="0"/>
              <a:t>, 3 </a:t>
            </a:r>
            <a:r>
              <a:rPr lang="el-GR" sz="2800" dirty="0"/>
              <a:t>μέρη: </a:t>
            </a:r>
            <a:endParaRPr lang="en-US" sz="2800" dirty="0"/>
          </a:p>
          <a:p>
            <a:pPr marL="720000" lvl="1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288290" algn="l"/>
              </a:tabLst>
            </a:pPr>
            <a:r>
              <a:rPr lang="el-GR" sz="1400" dirty="0">
                <a:solidFill>
                  <a:srgbClr val="1F4D78"/>
                </a:solidFill>
                <a:effectLst/>
                <a:latin typeface="Segoe UI" panose="020B0502040204020203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sz="1400" dirty="0">
                <a:solidFill>
                  <a:srgbClr val="595959"/>
                </a:solidFill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Request Line</a:t>
            </a:r>
            <a:endParaRPr lang="el-GR" sz="1400" dirty="0">
              <a:solidFill>
                <a:srgbClr val="595959"/>
              </a:solidFill>
              <a:latin typeface="Segoe UI" panose="020B0502040204020203" pitchFamily="34" charset="0"/>
              <a:ea typeface="SimSun" panose="02010600030101010101" pitchFamily="2" charset="-122"/>
              <a:cs typeface="Segoe UI" panose="020B0502040204020203" pitchFamily="34" charset="0"/>
            </a:endParaRPr>
          </a:p>
          <a:p>
            <a:pPr marL="720000" lvl="1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495300" algn="l"/>
              </a:tabLst>
            </a:pPr>
            <a:r>
              <a:rPr lang="en-US" sz="1400" dirty="0">
                <a:solidFill>
                  <a:srgbClr val="595959"/>
                </a:solidFill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Ένα </a:t>
            </a:r>
            <a:r>
              <a:rPr lang="en-US" sz="1400" dirty="0" err="1">
                <a:solidFill>
                  <a:srgbClr val="595959"/>
                </a:solidFill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σύνολο</a:t>
            </a:r>
            <a:r>
              <a:rPr lang="en-US" sz="1400" dirty="0">
                <a:solidFill>
                  <a:srgbClr val="595959"/>
                </a:solidFill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από Headers</a:t>
            </a:r>
            <a:endParaRPr lang="el-GR" sz="1400" dirty="0">
              <a:solidFill>
                <a:srgbClr val="595959"/>
              </a:solidFill>
              <a:latin typeface="Segoe UI" panose="020B0502040204020203" pitchFamily="34" charset="0"/>
              <a:ea typeface="SimSun" panose="02010600030101010101" pitchFamily="2" charset="-122"/>
              <a:cs typeface="Segoe UI" panose="020B0502040204020203" pitchFamily="34" charset="0"/>
            </a:endParaRPr>
          </a:p>
          <a:p>
            <a:pPr marL="720000" lvl="1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495300" algn="l"/>
              </a:tabLst>
            </a:pPr>
            <a:r>
              <a:rPr lang="en-US" sz="1400" dirty="0">
                <a:solidFill>
                  <a:srgbClr val="595959"/>
                </a:solidFill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Message Body</a:t>
            </a:r>
            <a:endParaRPr lang="el-GR" sz="1400" dirty="0">
              <a:solidFill>
                <a:srgbClr val="595959"/>
              </a:solidFill>
              <a:latin typeface="Segoe UI" panose="020B0502040204020203" pitchFamily="34" charset="0"/>
              <a:ea typeface="SimSun" panose="02010600030101010101" pitchFamily="2" charset="-122"/>
              <a:cs typeface="Segoe UI" panose="020B0502040204020203" pitchFamily="34" charset="0"/>
            </a:endParaRPr>
          </a:p>
          <a:p>
            <a:r>
              <a:rPr lang="en-US" sz="2800" dirty="0"/>
              <a:t>A</a:t>
            </a:r>
            <a:r>
              <a:rPr lang="el-GR" sz="2800" dirty="0" err="1"/>
              <a:t>πόκριση</a:t>
            </a:r>
            <a:r>
              <a:rPr lang="el-GR" sz="2800" dirty="0"/>
              <a:t> (</a:t>
            </a:r>
            <a:r>
              <a:rPr lang="el-GR" sz="2800" dirty="0" err="1"/>
              <a:t>response</a:t>
            </a:r>
            <a:r>
              <a:rPr lang="el-GR" sz="2800" dirty="0"/>
              <a:t>) από  έναν εξυπηρετητή σε έναν πελάτη. </a:t>
            </a:r>
            <a:endParaRPr lang="en-US" sz="2800" dirty="0"/>
          </a:p>
          <a:p>
            <a:endParaRPr lang="el-GR" sz="2800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BB25EAE4-CDA2-43F6-B178-1FE0A35C6C6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A940F4-2900-4377-A725-F8EBF631B80C}" type="slidenum">
              <a:rPr lang="el-GR" smtClean="0"/>
              <a:pPr>
                <a:defRPr/>
              </a:pPr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486085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8CDAAB8-540C-4B64-B6BD-58E22A9B9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graphicFrame>
        <p:nvGraphicFramePr>
          <p:cNvPr id="5" name="Θέση περιεχομένου 4">
            <a:extLst>
              <a:ext uri="{FF2B5EF4-FFF2-40B4-BE49-F238E27FC236}">
                <a16:creationId xmlns:a16="http://schemas.microsoft.com/office/drawing/2014/main" id="{0BA9477D-4ECD-4924-82BD-EB230EF268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2601758"/>
              </p:ext>
            </p:extLst>
          </p:nvPr>
        </p:nvGraphicFramePr>
        <p:xfrm>
          <a:off x="1362269" y="274638"/>
          <a:ext cx="7674227" cy="65632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06083">
                  <a:extLst>
                    <a:ext uri="{9D8B030D-6E8A-4147-A177-3AD203B41FA5}">
                      <a16:colId xmlns:a16="http://schemas.microsoft.com/office/drawing/2014/main" val="3235791604"/>
                    </a:ext>
                  </a:extLst>
                </a:gridCol>
                <a:gridCol w="5668144">
                  <a:extLst>
                    <a:ext uri="{9D8B030D-6E8A-4147-A177-3AD203B41FA5}">
                      <a16:colId xmlns:a16="http://schemas.microsoft.com/office/drawing/2014/main" val="1560778113"/>
                    </a:ext>
                  </a:extLst>
                </a:gridCol>
              </a:tblGrid>
              <a:tr h="58121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err="1">
                          <a:effectLst/>
                        </a:rPr>
                        <a:t>Μέθοδος</a:t>
                      </a:r>
                      <a:endParaRPr lang="el-GR" sz="1400" dirty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595959"/>
                          </a:solidFill>
                          <a:effectLst/>
                          <a:latin typeface="Segoe UI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Request line</a:t>
                      </a:r>
                      <a:endParaRPr lang="el-GR" sz="1600" dirty="0">
                        <a:solidFill>
                          <a:srgbClr val="595959"/>
                        </a:solidFill>
                        <a:effectLst/>
                        <a:latin typeface="Segoe UI" panose="020B0502040204020203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</a:rPr>
                        <a:t> INVITE sip:marconi@radio.org SIP/2.0</a:t>
                      </a:r>
                      <a:endParaRPr lang="el-GR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el-GR" sz="1600" dirty="0">
                        <a:solidFill>
                          <a:srgbClr val="595959"/>
                        </a:solidFill>
                        <a:effectLst/>
                        <a:latin typeface="Segoe UI" panose="020B0502040204020203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1694948"/>
                  </a:ext>
                </a:extLst>
              </a:tr>
              <a:tr h="286907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Headers</a:t>
                      </a:r>
                      <a:endParaRPr lang="el-GR" sz="1600">
                        <a:solidFill>
                          <a:srgbClr val="595959"/>
                        </a:solidFill>
                        <a:effectLst/>
                        <a:latin typeface="Segoe UI" panose="020B0502040204020203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 Via: SIP/2.0/UDP lab.high-voltage.org:5060</a:t>
                      </a:r>
                      <a:endParaRPr lang="el-GR" sz="16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it-IT" sz="1400" dirty="0">
                          <a:effectLst/>
                        </a:rPr>
                        <a:t>To: Marconi &lt;sip:</a:t>
                      </a:r>
                      <a:r>
                        <a:rPr lang="it-IT" sz="1400" b="1" dirty="0">
                          <a:effectLst/>
                        </a:rPr>
                        <a:t>Marconi@radio.org</a:t>
                      </a:r>
                      <a:r>
                        <a:rPr lang="it-IT" sz="1400" dirty="0">
                          <a:effectLst/>
                        </a:rPr>
                        <a:t>&gt;</a:t>
                      </a:r>
                      <a:endParaRPr lang="el-GR" sz="16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</a:rPr>
                        <a:t> From: Nicola Tesla &lt;sip:</a:t>
                      </a:r>
                      <a:r>
                        <a:rPr lang="it-IT" sz="1400" b="1" dirty="0">
                          <a:effectLst/>
                        </a:rPr>
                        <a:t>n.tesla@high-voltage.org</a:t>
                      </a:r>
                      <a:r>
                        <a:rPr lang="it-IT" sz="1400" dirty="0">
                          <a:effectLst/>
                        </a:rPr>
                        <a:t>&gt;</a:t>
                      </a:r>
                      <a:endParaRPr lang="el-GR" sz="16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Call-ID: </a:t>
                      </a:r>
                      <a:r>
                        <a:rPr lang="en-US" sz="1400" b="1" dirty="0">
                          <a:effectLst/>
                        </a:rPr>
                        <a:t>123456789@lab-high-voltage.org</a:t>
                      </a:r>
                      <a:endParaRPr lang="el-GR" sz="1600" b="1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Cseq</a:t>
                      </a:r>
                      <a:r>
                        <a:rPr lang="en-US" sz="1400" dirty="0">
                          <a:effectLst/>
                        </a:rPr>
                        <a:t>: 1 INVITE</a:t>
                      </a:r>
                      <a:endParaRPr lang="el-GR" sz="16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 Contact: </a:t>
                      </a:r>
                      <a:r>
                        <a:rPr lang="en-US" sz="1400" dirty="0" err="1">
                          <a:effectLst/>
                        </a:rPr>
                        <a:t>sip:n.tesla@high-voltage.org</a:t>
                      </a:r>
                      <a:endParaRPr lang="el-GR" sz="16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 Content-Type: application/</a:t>
                      </a:r>
                      <a:r>
                        <a:rPr lang="en-US" sz="1400" dirty="0" err="1">
                          <a:effectLst/>
                        </a:rPr>
                        <a:t>sdp</a:t>
                      </a:r>
                      <a:endParaRPr lang="el-GR" sz="16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 Content-Length: 158 </a:t>
                      </a:r>
                      <a:endParaRPr lang="el-GR" sz="1600" dirty="0">
                        <a:solidFill>
                          <a:srgbClr val="595959"/>
                        </a:solidFill>
                        <a:effectLst/>
                        <a:latin typeface="Segoe UI" panose="020B0502040204020203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94392440"/>
                  </a:ext>
                </a:extLst>
              </a:tr>
              <a:tr h="296683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Message body</a:t>
                      </a:r>
                      <a:endParaRPr lang="el-GR" sz="1600">
                        <a:solidFill>
                          <a:srgbClr val="595959"/>
                        </a:solidFill>
                        <a:effectLst/>
                        <a:latin typeface="Segoe UI" panose="020B0502040204020203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</a:rPr>
                        <a:t> v = 0</a:t>
                      </a:r>
                      <a:endParaRPr lang="el-GR" sz="16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</a:rPr>
                        <a:t> o = resla 2890844526 2890844526 IN IP4 lab-high-voltage.org</a:t>
                      </a:r>
                      <a:endParaRPr lang="el-GR" sz="16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s = Phone call</a:t>
                      </a:r>
                      <a:endParaRPr lang="el-GR" sz="16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 c  = IN IP4 100.101.102.103</a:t>
                      </a:r>
                      <a:endParaRPr lang="el-GR" sz="16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de-DE" sz="1400" dirty="0">
                          <a:effectLst/>
                        </a:rPr>
                        <a:t>t = 0 0 </a:t>
                      </a:r>
                      <a:endParaRPr lang="el-GR" sz="16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400" dirty="0">
                          <a:effectLst/>
                        </a:rPr>
                        <a:t> m = </a:t>
                      </a:r>
                      <a:r>
                        <a:rPr lang="de-DE" sz="1400" dirty="0" err="1">
                          <a:effectLst/>
                        </a:rPr>
                        <a:t>audio</a:t>
                      </a:r>
                      <a:r>
                        <a:rPr lang="de-DE" sz="1400" dirty="0">
                          <a:effectLst/>
                        </a:rPr>
                        <a:t> 49170 RTP/AVP 0</a:t>
                      </a:r>
                      <a:endParaRPr lang="el-GR" sz="16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400" dirty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a = rtpmap:0 PCMU/8000</a:t>
                      </a:r>
                      <a:endParaRPr lang="el-GR" sz="1600" dirty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l-GR" sz="1600" dirty="0">
                        <a:solidFill>
                          <a:srgbClr val="595959"/>
                        </a:solidFill>
                        <a:effectLst/>
                        <a:latin typeface="Segoe UI" panose="020B0502040204020203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323165830"/>
                  </a:ext>
                </a:extLst>
              </a:tr>
            </a:tbl>
          </a:graphicData>
        </a:graphic>
      </p:graphicFrame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A5355384-3CD5-4E05-9C15-1866E87D968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A940F4-2900-4377-A725-F8EBF631B80C}" type="slidenum">
              <a:rPr lang="el-GR" smtClean="0"/>
              <a:pPr>
                <a:defRPr/>
              </a:pPr>
              <a:t>19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51936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altLang="en-US"/>
              <a:t>Εισαγωγή</a:t>
            </a:r>
            <a:endParaRPr lang="en-US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381750"/>
            <a:ext cx="8928100" cy="365125"/>
          </a:xfrm>
        </p:spPr>
        <p:txBody>
          <a:bodyPr/>
          <a:lstStyle/>
          <a:p>
            <a:pPr>
              <a:defRPr/>
            </a:pPr>
            <a:fld id="{0DA940F4-2900-4377-A725-F8EBF631B80C}" type="slidenum">
              <a:rPr lang="el-GR" smtClean="0"/>
              <a:pPr>
                <a:defRPr/>
              </a:pPr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735038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B7FDE9D-4E2B-41C6-A606-F1ACD20E0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Μέθοδοι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ADEC653-7287-4509-BA6C-B46853DF62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25880"/>
            <a:ext cx="8229600" cy="4525963"/>
          </a:xfrm>
        </p:spPr>
        <p:txBody>
          <a:bodyPr/>
          <a:lstStyle/>
          <a:p>
            <a:r>
              <a:rPr lang="el-GR" sz="2800" dirty="0"/>
              <a:t>Τα διάφορα είδη SIP αιτήσεων ονομάζονται μέθοδοι.</a:t>
            </a:r>
          </a:p>
          <a:p>
            <a:r>
              <a:rPr lang="el-GR" sz="2800" dirty="0"/>
              <a:t>Οι βασικές μέθοδοι του SIP 2.0 είναι οι:</a:t>
            </a:r>
          </a:p>
          <a:p>
            <a:pPr lvl="1"/>
            <a:r>
              <a:rPr lang="el-GR" sz="2400" dirty="0"/>
              <a:t>INVITE</a:t>
            </a:r>
          </a:p>
          <a:p>
            <a:pPr lvl="1"/>
            <a:r>
              <a:rPr lang="el-GR" sz="2400" dirty="0"/>
              <a:t>REGISTER</a:t>
            </a:r>
          </a:p>
          <a:p>
            <a:pPr lvl="1"/>
            <a:r>
              <a:rPr lang="el-GR" sz="2400" dirty="0"/>
              <a:t>BYE</a:t>
            </a:r>
          </a:p>
          <a:p>
            <a:pPr lvl="1"/>
            <a:r>
              <a:rPr lang="el-GR" sz="2400" dirty="0"/>
              <a:t>ACK</a:t>
            </a:r>
          </a:p>
          <a:p>
            <a:pPr lvl="1"/>
            <a:r>
              <a:rPr lang="el-GR" sz="2400" dirty="0"/>
              <a:t>CANCEL </a:t>
            </a:r>
          </a:p>
          <a:p>
            <a:pPr lvl="1"/>
            <a:r>
              <a:rPr lang="el-GR" sz="2400" dirty="0"/>
              <a:t>OPTIONS</a:t>
            </a:r>
          </a:p>
          <a:p>
            <a:pPr lvl="1"/>
            <a:r>
              <a:rPr lang="el-GR" sz="2400" dirty="0"/>
              <a:t>INFO, PRACK</a:t>
            </a:r>
          </a:p>
          <a:p>
            <a:pPr lvl="1"/>
            <a:endParaRPr lang="el-GR" sz="2400" dirty="0"/>
          </a:p>
          <a:p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28491452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CF18D35-4E01-48E1-8C2A-9F8981270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SIP REGISTER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EBD44C8-111B-4CBB-936C-2CBE4562DA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800" dirty="0"/>
              <a:t>Η μέθοδος </a:t>
            </a:r>
            <a:r>
              <a:rPr lang="el-GR" sz="2800" dirty="0" err="1"/>
              <a:t>Register</a:t>
            </a:r>
            <a:r>
              <a:rPr lang="el-GR" sz="2800" dirty="0"/>
              <a:t> χρησιμοποιείται από έναν </a:t>
            </a:r>
            <a:r>
              <a:rPr lang="el-GR" sz="2800" dirty="0" err="1"/>
              <a:t>User</a:t>
            </a:r>
            <a:r>
              <a:rPr lang="el-GR" sz="2800" dirty="0"/>
              <a:t> </a:t>
            </a:r>
            <a:r>
              <a:rPr lang="el-GR" sz="2800" dirty="0" err="1"/>
              <a:t>Agent</a:t>
            </a:r>
            <a:r>
              <a:rPr lang="el-GR" sz="2800" dirty="0"/>
              <a:t> για να ενημερώσει ένα δίκτυο SIP για την </a:t>
            </a:r>
            <a:r>
              <a:rPr lang="el-GR" sz="2800" b="1" dirty="0"/>
              <a:t>τρέχουσα IP διεύθυνσή του </a:t>
            </a:r>
            <a:r>
              <a:rPr lang="el-GR" sz="2800" dirty="0"/>
              <a:t>και για τα </a:t>
            </a:r>
            <a:r>
              <a:rPr lang="el-GR" sz="2800" dirty="0" err="1"/>
              <a:t>URLs</a:t>
            </a:r>
            <a:r>
              <a:rPr lang="el-GR" sz="2800" dirty="0"/>
              <a:t> στα οποία μπορεί </a:t>
            </a:r>
            <a:r>
              <a:rPr lang="el-GR" sz="2800" b="1" dirty="0"/>
              <a:t>να δέχεται κλήσεις</a:t>
            </a:r>
            <a:r>
              <a:rPr lang="el-GR" sz="2800" dirty="0"/>
              <a:t>. </a:t>
            </a:r>
          </a:p>
          <a:p>
            <a:r>
              <a:rPr lang="el-GR" sz="2800" dirty="0"/>
              <a:t>Η εγγραφή δεν είναι απαραίτητη για την χρήση Proxy εξυπηρετητών από τους </a:t>
            </a:r>
            <a:r>
              <a:rPr lang="el-GR" sz="2800" dirty="0" err="1"/>
              <a:t>User</a:t>
            </a:r>
            <a:r>
              <a:rPr lang="el-GR" sz="2800" dirty="0"/>
              <a:t> </a:t>
            </a:r>
            <a:r>
              <a:rPr lang="el-GR" sz="2800" dirty="0" err="1"/>
              <a:t>Agents</a:t>
            </a:r>
            <a:r>
              <a:rPr lang="el-GR" sz="2800" dirty="0"/>
              <a:t> για τις </a:t>
            </a:r>
            <a:r>
              <a:rPr lang="el-GR" sz="2800" b="1" dirty="0"/>
              <a:t>εξερχόμενες κλήσεις τους</a:t>
            </a:r>
            <a:r>
              <a:rPr lang="el-GR" sz="2800" dirty="0"/>
              <a:t>.</a:t>
            </a:r>
          </a:p>
          <a:p>
            <a:r>
              <a:rPr lang="el-GR" sz="2800" dirty="0"/>
              <a:t>Εάν όμως κάποιος </a:t>
            </a:r>
            <a:r>
              <a:rPr lang="el-GR" sz="2800" dirty="0" err="1"/>
              <a:t>User</a:t>
            </a:r>
            <a:r>
              <a:rPr lang="el-GR" sz="2800" dirty="0"/>
              <a:t> </a:t>
            </a:r>
            <a:r>
              <a:rPr lang="el-GR" sz="2800" dirty="0" err="1"/>
              <a:t>Agent</a:t>
            </a:r>
            <a:r>
              <a:rPr lang="el-GR" sz="2800" dirty="0"/>
              <a:t> θέλει να λαμβάνει κλήσεις από </a:t>
            </a:r>
            <a:r>
              <a:rPr lang="el-GR" sz="2800" b="1" dirty="0" err="1"/>
              <a:t>Proxies</a:t>
            </a:r>
            <a:r>
              <a:rPr lang="el-GR" sz="2800" b="1" dirty="0"/>
              <a:t> που εξυπηρετούν συγκεκριμένα </a:t>
            </a:r>
            <a:r>
              <a:rPr lang="el-GR" sz="2800" b="1" dirty="0" err="1"/>
              <a:t>domain</a:t>
            </a:r>
            <a:r>
              <a:rPr lang="el-GR" sz="2800" b="1" dirty="0"/>
              <a:t> </a:t>
            </a:r>
            <a:r>
              <a:rPr lang="el-GR" sz="2800" dirty="0"/>
              <a:t>θα πρέπει προηγουμένως να έχει εγγραφεί. 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8FE0DDA1-FCDD-4B6F-83E2-5A714EB5F9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995160" y="6381328"/>
            <a:ext cx="2041336" cy="365125"/>
          </a:xfrm>
        </p:spPr>
        <p:txBody>
          <a:bodyPr/>
          <a:lstStyle/>
          <a:p>
            <a:pPr algn="r">
              <a:defRPr/>
            </a:pPr>
            <a:fld id="{0DA940F4-2900-4377-A725-F8EBF631B80C}" type="slidenum">
              <a:rPr lang="el-GR" smtClean="0"/>
              <a:pPr algn="r">
                <a:defRPr/>
              </a:pPr>
              <a:t>21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434189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9B571DE-9C13-4BC8-8DCA-017538276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SIP Invite (Method/Request)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BE2F32B-8D00-4B2E-A042-0CB3E0409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 </a:t>
            </a:r>
            <a:r>
              <a:rPr lang="el-GR" dirty="0"/>
              <a:t>ΙNVITE χρησιμοποιείται για την εγκατάσταση συνεδριών πολυμέσων μεταξύ </a:t>
            </a:r>
            <a:r>
              <a:rPr lang="el-GR" dirty="0" err="1"/>
              <a:t>User</a:t>
            </a:r>
            <a:r>
              <a:rPr lang="el-GR" dirty="0"/>
              <a:t> </a:t>
            </a:r>
            <a:r>
              <a:rPr lang="el-GR" dirty="0" err="1"/>
              <a:t>Agents</a:t>
            </a:r>
            <a:r>
              <a:rPr lang="el-GR" dirty="0"/>
              <a:t>.</a:t>
            </a:r>
          </a:p>
          <a:p>
            <a:r>
              <a:rPr lang="el-GR" dirty="0"/>
              <a:t>Μία αίτηση INVITE συνήθως έχει ένα </a:t>
            </a:r>
            <a:r>
              <a:rPr lang="el-GR" dirty="0" err="1"/>
              <a:t>message</a:t>
            </a:r>
            <a:r>
              <a:rPr lang="el-GR" dirty="0"/>
              <a:t> </a:t>
            </a:r>
            <a:r>
              <a:rPr lang="el-GR" dirty="0" err="1"/>
              <a:t>body</a:t>
            </a:r>
            <a:r>
              <a:rPr lang="el-GR" dirty="0"/>
              <a:t> που περιέχει την περιγραφή των ροών του χρήστη που στέλνει την αίτηση. </a:t>
            </a:r>
          </a:p>
          <a:p>
            <a:endParaRPr lang="el-GR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986BDF4C-71F9-49F8-A070-04987D983E6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A940F4-2900-4377-A725-F8EBF631B80C}" type="slidenum">
              <a:rPr lang="el-GR" smtClean="0"/>
              <a:pPr>
                <a:defRPr/>
              </a:pPr>
              <a:t>22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80925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984A328-BE80-4B20-9B69-DEAE9EAE6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SIP </a:t>
            </a:r>
            <a:r>
              <a:rPr lang="el-GR" dirty="0"/>
              <a:t>ACK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CB9707C-59EF-4788-8F31-ABF5B8B65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μέθοδος ACK χρησιμοποιείται για την επιβεβαίωση τελικών αποκρίσεων σε αιτήσεις INVITE αλλά όχι για τις άλλες αιτήσεις.</a:t>
            </a:r>
            <a:endParaRPr lang="en-US" dirty="0"/>
          </a:p>
          <a:p>
            <a:pPr marL="0" indent="0">
              <a:buNone/>
            </a:pPr>
            <a:endParaRPr lang="el-GR" dirty="0"/>
          </a:p>
          <a:p>
            <a:endParaRPr lang="el-GR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3D799092-12A2-4AD8-831A-B852ADA7DC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A940F4-2900-4377-A725-F8EBF631B80C}" type="slidenum">
              <a:rPr lang="el-GR" smtClean="0"/>
              <a:pPr>
                <a:defRPr/>
              </a:pPr>
              <a:t>23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818922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E37B5D3-8CA1-44A4-A665-281574434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CANCEL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1BA4EA1-E837-4616-B681-DB1F3A0BE5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μέθοδος CANCEL χρησιμοποιείται για τον τερματισμό αιτήσεων που εκκρεμούν </a:t>
            </a:r>
            <a:r>
              <a:rPr lang="el-GR" b="1" dirty="0"/>
              <a:t>με τις ίδιες </a:t>
            </a:r>
            <a:r>
              <a:rPr lang="el-GR" b="1" dirty="0" err="1"/>
              <a:t>Call</a:t>
            </a:r>
            <a:r>
              <a:rPr lang="el-GR" b="1" dirty="0"/>
              <a:t>-ID, </a:t>
            </a:r>
            <a:r>
              <a:rPr lang="el-GR" b="1" dirty="0" err="1"/>
              <a:t>To</a:t>
            </a:r>
            <a:r>
              <a:rPr lang="el-GR" b="1" dirty="0"/>
              <a:t>, </a:t>
            </a:r>
            <a:r>
              <a:rPr lang="el-GR" b="1" dirty="0" err="1"/>
              <a:t>From</a:t>
            </a:r>
            <a:r>
              <a:rPr lang="el-GR" b="1" dirty="0"/>
              <a:t>, και </a:t>
            </a:r>
            <a:r>
              <a:rPr lang="el-GR" b="1" dirty="0" err="1"/>
              <a:t>Cseq</a:t>
            </a:r>
            <a:r>
              <a:rPr lang="el-GR" b="1" dirty="0"/>
              <a:t> κεφαλίδες</a:t>
            </a:r>
            <a:r>
              <a:rPr lang="el-GR" dirty="0"/>
              <a:t>, αλλά δεν επηρεάζει ολοκληρωμένες αιτήσεις. </a:t>
            </a:r>
            <a:endParaRPr lang="en-US" dirty="0"/>
          </a:p>
          <a:p>
            <a:r>
              <a:rPr lang="el-GR" dirty="0"/>
              <a:t>Μία αίτηση θεωρείται ολοκληρωμένη όταν έχει επιστραφεί μία τελική απόκριση για αυτή από τον UAS. 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33380BCD-7D1E-48A5-82D4-4796A819056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A940F4-2900-4377-A725-F8EBF631B80C}" type="slidenum">
              <a:rPr lang="el-GR" smtClean="0"/>
              <a:pPr>
                <a:defRPr/>
              </a:pPr>
              <a:t>24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598847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5AF2C6B-570C-4E22-8F1C-B19B5859D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OPTIONS 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DBD1F85-3DA5-40C3-8607-082CB5D929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800" dirty="0"/>
              <a:t>H μέθοδος OPTIONS χρησιμοποιείται για να ερωτηθεί ένας </a:t>
            </a:r>
            <a:r>
              <a:rPr lang="el-GR" sz="2800" dirty="0" err="1"/>
              <a:t>User</a:t>
            </a:r>
            <a:r>
              <a:rPr lang="el-GR" sz="2800" dirty="0"/>
              <a:t> </a:t>
            </a:r>
            <a:r>
              <a:rPr lang="el-GR" sz="2800" dirty="0" err="1"/>
              <a:t>Agent</a:t>
            </a:r>
            <a:r>
              <a:rPr lang="el-GR" sz="2800" dirty="0"/>
              <a:t> ή ένας εξυπηρετητής </a:t>
            </a:r>
          </a:p>
          <a:p>
            <a:pPr lvl="1"/>
            <a:r>
              <a:rPr lang="el-GR" sz="2400" dirty="0"/>
              <a:t>για τις δυνατότητές του </a:t>
            </a:r>
          </a:p>
          <a:p>
            <a:pPr lvl="1"/>
            <a:r>
              <a:rPr lang="el-GR" sz="2400" dirty="0"/>
              <a:t>και να διαπιστωθεί η διαθεσιμότητά του (</a:t>
            </a:r>
            <a:r>
              <a:rPr lang="el-GR" sz="2400" dirty="0" err="1"/>
              <a:t>availability</a:t>
            </a:r>
            <a:r>
              <a:rPr lang="el-GR" sz="2400" dirty="0"/>
              <a:t>). </a:t>
            </a:r>
          </a:p>
          <a:p>
            <a:r>
              <a:rPr lang="el-GR" sz="2800" dirty="0"/>
              <a:t>Μία απόκριση σε αυτήν την αίτηση μπορεί να περιέχει τις κεφαλίδες </a:t>
            </a:r>
            <a:r>
              <a:rPr lang="el-GR" sz="2800" dirty="0" err="1"/>
              <a:t>Allow</a:t>
            </a:r>
            <a:r>
              <a:rPr lang="el-GR" sz="2800" dirty="0"/>
              <a:t>, </a:t>
            </a:r>
            <a:r>
              <a:rPr lang="el-GR" sz="2800" dirty="0" err="1"/>
              <a:t>Accept</a:t>
            </a:r>
            <a:r>
              <a:rPr lang="el-GR" sz="2800" dirty="0"/>
              <a:t>, </a:t>
            </a:r>
            <a:r>
              <a:rPr lang="el-GR" sz="2800" dirty="0" err="1"/>
              <a:t>Accept-Encoding</a:t>
            </a:r>
            <a:r>
              <a:rPr lang="el-GR" sz="2800" dirty="0"/>
              <a:t>, </a:t>
            </a:r>
            <a:r>
              <a:rPr lang="el-GR" sz="2800" dirty="0" err="1"/>
              <a:t>Accept-Language</a:t>
            </a:r>
            <a:r>
              <a:rPr lang="el-GR" sz="2800" dirty="0"/>
              <a:t> και </a:t>
            </a:r>
            <a:r>
              <a:rPr lang="el-GR" sz="2800" dirty="0" err="1"/>
              <a:t>Supported</a:t>
            </a:r>
            <a:r>
              <a:rPr lang="el-GR" sz="2800" dirty="0"/>
              <a:t> προκειμένου να δηλωθούν οι δυνατότητές του UA ή του εξυπηρετητή. </a:t>
            </a:r>
          </a:p>
          <a:p>
            <a:endParaRPr lang="el-GR" sz="2800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C14B8508-316B-4A50-BB1B-CA80ECBF7C4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A940F4-2900-4377-A725-F8EBF631B80C}" type="slidenum">
              <a:rPr lang="el-GR" smtClean="0"/>
              <a:pPr>
                <a:defRPr/>
              </a:pPr>
              <a:t>25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545840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D65F835-28CE-4A8E-B3CD-7015F3551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ΒΥΕ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10A29CF-A662-4C8E-8D5A-7885CAAFD3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800" dirty="0"/>
              <a:t>Η μέθοδος BYE χρησιμοποιείται για τον τερματισμό μίας συνεδρίας πολυμέσων που έχει ήδη εγκατασταθεί. </a:t>
            </a:r>
          </a:p>
          <a:p>
            <a:r>
              <a:rPr lang="el-GR" sz="2800" dirty="0"/>
              <a:t>Μία συνεδρία θεωρείται εγκατεστημένη όταν μία αίτηση INVITE έχει λάβει μία απόκριση επιτυχίας (200 ΟΚ) και έχει σταλεί και η αίτηση ACK. </a:t>
            </a:r>
          </a:p>
          <a:p>
            <a:r>
              <a:rPr lang="el-GR" sz="2800" dirty="0"/>
              <a:t>Ένας UAC στέλνει μία αίτηση BYE για να δηλώσει σε έναν UAS ότι θέλει να τερματιστεί μία συγκεκριμένη συνεδρία. 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92673A30-291F-41E8-8939-A1DD6A89E60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A940F4-2900-4377-A725-F8EBF631B80C}" type="slidenum">
              <a:rPr lang="el-GR" smtClean="0"/>
              <a:pPr>
                <a:defRPr/>
              </a:pPr>
              <a:t>26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93781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0E4E96E-C808-420A-8B8F-6A097B5A1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Εντοπισμός του SIP εξυπηρετητή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BDFB8BF-CE24-4588-85E2-810197E790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610" y="1600200"/>
            <a:ext cx="8629650" cy="4640580"/>
          </a:xfrm>
        </p:spPr>
        <p:txBody>
          <a:bodyPr/>
          <a:lstStyle/>
          <a:p>
            <a:r>
              <a:rPr lang="el-GR" sz="2800" dirty="0"/>
              <a:t>Όταν ένας πελάτης θελήσει να στείλει μία αίτηση </a:t>
            </a:r>
            <a:endParaRPr lang="en-US" sz="2800" dirty="0"/>
          </a:p>
          <a:p>
            <a:pPr lvl="1"/>
            <a:r>
              <a:rPr lang="el-GR" sz="2400" dirty="0"/>
              <a:t>είτε την στέλνει σε ένα τοπικά διαρθρωμένο </a:t>
            </a:r>
            <a:r>
              <a:rPr lang="el-GR" sz="2400" b="1" dirty="0"/>
              <a:t>SIP </a:t>
            </a:r>
            <a:r>
              <a:rPr lang="el-GR" sz="2400" b="1" dirty="0" err="1"/>
              <a:t>proxy</a:t>
            </a:r>
            <a:r>
              <a:rPr lang="el-GR" sz="2400" b="1" dirty="0"/>
              <a:t> εξυπηρετητή </a:t>
            </a:r>
            <a:r>
              <a:rPr lang="el-GR" sz="2400" dirty="0"/>
              <a:t>(όπως στο HTTP), ανεξάρτητα από το </a:t>
            </a:r>
            <a:r>
              <a:rPr lang="el-GR" sz="2400" dirty="0" err="1"/>
              <a:t>Request</a:t>
            </a:r>
            <a:r>
              <a:rPr lang="el-GR" sz="2400" dirty="0"/>
              <a:t>-URI</a:t>
            </a:r>
            <a:endParaRPr lang="en-US" sz="2400" dirty="0"/>
          </a:p>
          <a:p>
            <a:pPr lvl="1"/>
            <a:r>
              <a:rPr lang="el-GR" sz="2400" dirty="0"/>
              <a:t>είτε την στέλνει απευθείας σε μία IP διεύθυνση και θύρα που αντιστοιχούν στο </a:t>
            </a:r>
            <a:r>
              <a:rPr lang="el-GR" sz="2400" dirty="0" err="1"/>
              <a:t>Request</a:t>
            </a:r>
            <a:r>
              <a:rPr lang="el-GR" sz="2400" dirty="0"/>
              <a:t>-URI</a:t>
            </a:r>
            <a:r>
              <a:rPr lang="en-US" sz="2400" dirty="0"/>
              <a:t> </a:t>
            </a:r>
            <a:r>
              <a:rPr lang="el-GR" sz="2400" dirty="0"/>
              <a:t>ενός </a:t>
            </a:r>
            <a:r>
              <a:rPr lang="en-US" sz="2400" dirty="0"/>
              <a:t>SIP </a:t>
            </a:r>
            <a:r>
              <a:rPr lang="el-GR" sz="2400" dirty="0"/>
              <a:t>εξυπηρετητή, προσδιορίζοντας </a:t>
            </a:r>
          </a:p>
          <a:p>
            <a:pPr lvl="2"/>
            <a:r>
              <a:rPr lang="el-GR" sz="2000" dirty="0"/>
              <a:t>το πρωτόκολλο μεταφοράς (UDP ή TCP) </a:t>
            </a:r>
          </a:p>
          <a:p>
            <a:pPr lvl="2"/>
            <a:r>
              <a:rPr lang="el-GR" sz="2000" dirty="0"/>
              <a:t>την θύρα και IP διεύθυνση του SIP εξυπηρετητή που θα στείλει την αίτηση. </a:t>
            </a:r>
            <a:endParaRPr lang="en-US" sz="2000" dirty="0"/>
          </a:p>
          <a:p>
            <a:pPr lvl="1"/>
            <a:r>
              <a:rPr lang="en-US" sz="2400" dirty="0"/>
              <a:t>Default:</a:t>
            </a:r>
            <a:r>
              <a:rPr lang="el-GR" sz="2400" dirty="0"/>
              <a:t> θύρα 5060</a:t>
            </a:r>
            <a:r>
              <a:rPr lang="en-US" sz="2400" dirty="0"/>
              <a:t>, </a:t>
            </a:r>
            <a:r>
              <a:rPr lang="el-GR" sz="2400" dirty="0"/>
              <a:t>UDP </a:t>
            </a:r>
            <a:endParaRPr lang="en-US" sz="2400" dirty="0"/>
          </a:p>
          <a:p>
            <a:endParaRPr lang="el-GR" sz="2800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415C9C37-AB29-485F-AE39-C404E5F8F7D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A940F4-2900-4377-A725-F8EBF631B80C}" type="slidenum">
              <a:rPr lang="el-GR" smtClean="0"/>
              <a:pPr>
                <a:defRPr/>
              </a:pPr>
              <a:t>27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639306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C645DBE-2CBE-4BAF-B8A3-5D0E66FA0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Εντοπισμός χρήστη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A39265B-BA0B-4FF9-B37B-68E8A6A4CA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Ένας καλούμενος χρήστης μπορεί κατά τη διάρκεια του χρόνου να κινείται μεταξύ ενός αριθμού διαφορετικών τερματικών συστημάτων. </a:t>
            </a:r>
            <a:endParaRPr lang="en-US" dirty="0"/>
          </a:p>
          <a:p>
            <a:r>
              <a:rPr lang="el-GR" dirty="0"/>
              <a:t>Οι τοποθεσίες αυτές μπορούν να εγγραφούν </a:t>
            </a:r>
            <a:r>
              <a:rPr lang="el-GR" b="1" dirty="0"/>
              <a:t>δυναμικά </a:t>
            </a:r>
            <a:r>
              <a:rPr lang="el-GR" dirty="0"/>
              <a:t>σε ένα SIP εξυπηρετητή (</a:t>
            </a:r>
            <a:r>
              <a:rPr lang="el-GR" dirty="0" err="1"/>
              <a:t>registrar</a:t>
            </a:r>
            <a:r>
              <a:rPr lang="el-GR" dirty="0"/>
              <a:t>)</a:t>
            </a:r>
            <a:r>
              <a:rPr lang="en-US" dirty="0"/>
              <a:t> </a:t>
            </a:r>
            <a:r>
              <a:rPr lang="el-GR" dirty="0"/>
              <a:t>με χρήση ενός εξυπηρετητής τοποθεσίας (</a:t>
            </a:r>
            <a:r>
              <a:rPr lang="el-GR" dirty="0" err="1"/>
              <a:t>location</a:t>
            </a:r>
            <a:r>
              <a:rPr lang="el-GR" dirty="0"/>
              <a:t> </a:t>
            </a:r>
            <a:r>
              <a:rPr lang="el-GR" dirty="0" err="1"/>
              <a:t>server</a:t>
            </a:r>
            <a:r>
              <a:rPr lang="el-GR" dirty="0"/>
              <a:t>).</a:t>
            </a:r>
            <a:endParaRPr lang="en-US" dirty="0"/>
          </a:p>
          <a:p>
            <a:endParaRPr lang="el-GR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F0274E54-A4F6-4848-A32D-B397E616315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A940F4-2900-4377-A725-F8EBF631B80C}" type="slidenum">
              <a:rPr lang="el-GR" smtClean="0"/>
              <a:pPr>
                <a:defRPr/>
              </a:pPr>
              <a:t>28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283106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C645DBE-2CBE-4BAF-B8A3-5D0E66FA0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Εντοπισμός χρήστη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A39265B-BA0B-4FF9-B37B-68E8A6A4CA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dirty="0"/>
              <a:t>Ένας εξυπηρετητής τοποθεσίας (</a:t>
            </a:r>
            <a:r>
              <a:rPr lang="el-GR" sz="2000" dirty="0" err="1"/>
              <a:t>location</a:t>
            </a:r>
            <a:r>
              <a:rPr lang="el-GR" sz="2000" dirty="0"/>
              <a:t> </a:t>
            </a:r>
            <a:r>
              <a:rPr lang="el-GR" sz="2000" dirty="0" err="1"/>
              <a:t>server</a:t>
            </a:r>
            <a:r>
              <a:rPr lang="el-GR" sz="2000" dirty="0"/>
              <a:t>) μπορεί να χρησιμοποιήσει διάφορα πρωτόκολλα (για παράδειγμα LDAP, </a:t>
            </a:r>
            <a:r>
              <a:rPr lang="el-GR" sz="2000" dirty="0" err="1"/>
              <a:t>finger</a:t>
            </a:r>
            <a:r>
              <a:rPr lang="el-GR" sz="2000" dirty="0"/>
              <a:t>, </a:t>
            </a:r>
            <a:r>
              <a:rPr lang="el-GR" sz="2000" dirty="0" err="1"/>
              <a:t>rwhois</a:t>
            </a:r>
            <a:r>
              <a:rPr lang="el-GR" sz="2000" dirty="0"/>
              <a:t>) για τον εντοπισμό του τερματικού συστήματος στο οποίο μπορεί να είναι ο καλούμενος. </a:t>
            </a:r>
            <a:endParaRPr lang="en-US" sz="2000" dirty="0"/>
          </a:p>
          <a:p>
            <a:r>
              <a:rPr lang="el-GR" sz="2000" dirty="0"/>
              <a:t>Ο εξυπηρετητής τοποθεσίας μπορεί να επιστρέψει περισσότερες από μίας διαφορετικές τοποθεσίες γιατί ο χρήστης μπορεί να βρίσκεται ταυτόχρονα συνδεδεμένος σε διαφορετικούς </a:t>
            </a:r>
            <a:r>
              <a:rPr lang="el-GR" sz="2000" dirty="0" err="1"/>
              <a:t>hosts</a:t>
            </a:r>
            <a:r>
              <a:rPr lang="el-GR" sz="2000" dirty="0"/>
              <a:t> ή γιατί ο εξυπηρετητής μπορεί να έχει προσωρινά ανακριβή στοιχεία. </a:t>
            </a:r>
          </a:p>
          <a:p>
            <a:pPr lvl="1"/>
            <a:r>
              <a:rPr lang="el-GR" sz="1600" dirty="0"/>
              <a:t>ένας εξυπηρετητής ανακατεύθυνσης (</a:t>
            </a:r>
            <a:r>
              <a:rPr lang="el-GR" sz="1600" dirty="0" err="1"/>
              <a:t>Redirect</a:t>
            </a:r>
            <a:r>
              <a:rPr lang="el-GR" sz="1600" dirty="0"/>
              <a:t> Server) επιστρέφει μία λίστα από </a:t>
            </a:r>
            <a:r>
              <a:rPr lang="el-GR" sz="1600" dirty="0" err="1"/>
              <a:t>Contact</a:t>
            </a:r>
            <a:r>
              <a:rPr lang="el-GR" sz="1600" dirty="0"/>
              <a:t> </a:t>
            </a:r>
            <a:r>
              <a:rPr lang="el-GR" sz="1600" dirty="0" err="1"/>
              <a:t>Headers</a:t>
            </a:r>
            <a:r>
              <a:rPr lang="el-GR" sz="1600" dirty="0"/>
              <a:t> στον πελάτη</a:t>
            </a:r>
          </a:p>
          <a:p>
            <a:pPr lvl="1"/>
            <a:r>
              <a:rPr lang="el-GR" sz="1600" dirty="0"/>
              <a:t>ένας </a:t>
            </a:r>
            <a:r>
              <a:rPr lang="el-GR" sz="1600" dirty="0" err="1"/>
              <a:t>proxy</a:t>
            </a:r>
            <a:r>
              <a:rPr lang="el-GR" sz="1600" dirty="0"/>
              <a:t> εξυπηρετητής μπορεί σειριακά ή και παράλληλα να δοκιμάζει μία τις διευθύνσεις που επιστράφηκαν μέχρι να έχουμε επιτυχία ή απόρριψη της κλήσης.</a:t>
            </a:r>
          </a:p>
          <a:p>
            <a:pPr lvl="1"/>
            <a:r>
              <a:rPr lang="el-GR" sz="1600" dirty="0"/>
              <a:t>Μία αίτηση SIP μπορεί να διασχίσει περισσότερους από ένας SIP </a:t>
            </a:r>
            <a:r>
              <a:rPr lang="el-GR" sz="1600" dirty="0" err="1"/>
              <a:t>proxy</a:t>
            </a:r>
            <a:r>
              <a:rPr lang="el-GR" sz="1600" dirty="0"/>
              <a:t> εξυπηρετητές. 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F0274E54-A4F6-4848-A32D-B397E616315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A940F4-2900-4377-A725-F8EBF631B80C}" type="slidenum">
              <a:rPr lang="el-GR" smtClean="0"/>
              <a:pPr>
                <a:defRPr/>
              </a:pPr>
              <a:t>29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83530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SIP: Session Initiation Protocol </a:t>
            </a:r>
            <a:r>
              <a:rPr lang="en-US" sz="2000"/>
              <a:t>[RFC 3261]</a:t>
            </a:r>
            <a:endParaRPr lang="en-US"/>
          </a:p>
        </p:txBody>
      </p:sp>
      <p:sp>
        <p:nvSpPr>
          <p:cNvPr id="60419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33399" y="1339850"/>
            <a:ext cx="8483851" cy="3649663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l-GR" sz="2800" dirty="0">
                <a:solidFill>
                  <a:srgbClr val="C00000"/>
                </a:solidFill>
              </a:rPr>
              <a:t>Μακροπρόθεσμο «</a:t>
            </a:r>
            <a:r>
              <a:rPr lang="el-GR" sz="2800" b="1" dirty="0">
                <a:solidFill>
                  <a:srgbClr val="C00000"/>
                </a:solidFill>
              </a:rPr>
              <a:t>όραμα</a:t>
            </a:r>
            <a:r>
              <a:rPr lang="el-GR" sz="2800" dirty="0">
                <a:solidFill>
                  <a:srgbClr val="C00000"/>
                </a:solidFill>
              </a:rPr>
              <a:t>» του </a:t>
            </a:r>
            <a:r>
              <a:rPr lang="en-US" sz="2800" dirty="0">
                <a:solidFill>
                  <a:srgbClr val="C00000"/>
                </a:solidFill>
              </a:rPr>
              <a:t>SIP:</a:t>
            </a:r>
          </a:p>
          <a:p>
            <a:r>
              <a:rPr lang="el-GR" sz="2800" dirty="0"/>
              <a:t>Όλες οι τηλεφωνικές κλήσεις και οι </a:t>
            </a:r>
            <a:r>
              <a:rPr lang="el-GR" sz="2800" dirty="0" err="1"/>
              <a:t>βιντεοδιασκέψεις</a:t>
            </a:r>
            <a:r>
              <a:rPr lang="el-GR" sz="2800" dirty="0"/>
              <a:t> να πραγματοποιούνται μέσω του </a:t>
            </a:r>
            <a:r>
              <a:rPr lang="en-US" sz="2800" dirty="0"/>
              <a:t>Internet</a:t>
            </a:r>
            <a:r>
              <a:rPr lang="el-GR" sz="2800" dirty="0"/>
              <a:t>.</a:t>
            </a:r>
            <a:endParaRPr lang="en-US" sz="2800" dirty="0"/>
          </a:p>
          <a:p>
            <a:r>
              <a:rPr lang="el-GR" sz="2800" dirty="0"/>
              <a:t>Οι χρήστες αναγνωρίζονται από τα ονόματα τους ή από τις </a:t>
            </a:r>
            <a:r>
              <a:rPr lang="en-US" sz="2800" dirty="0"/>
              <a:t>e-mail </a:t>
            </a:r>
            <a:r>
              <a:rPr lang="el-GR" sz="2800" dirty="0"/>
              <a:t>διευθύνσεις τους</a:t>
            </a:r>
            <a:r>
              <a:rPr lang="en-US" sz="2800" dirty="0"/>
              <a:t>, </a:t>
            </a:r>
            <a:r>
              <a:rPr lang="el-GR" sz="2800" dirty="0"/>
              <a:t>παρά από τον αριθμό του τηλεφώνου</a:t>
            </a:r>
            <a:r>
              <a:rPr lang="en-US" sz="2800" dirty="0"/>
              <a:t>.</a:t>
            </a:r>
          </a:p>
          <a:p>
            <a:r>
              <a:rPr lang="el-GR" sz="2800" dirty="0"/>
              <a:t>Μπορείς να φτάσεις τον καλούμενο (αν το επιθυμεί), ανεξάρτητα με το που βρίσκεται, ανεξάρτητα από την </a:t>
            </a:r>
            <a:r>
              <a:rPr lang="en-US" sz="2800" dirty="0"/>
              <a:t>IP </a:t>
            </a:r>
            <a:r>
              <a:rPr lang="el-GR" sz="2800" dirty="0"/>
              <a:t>συσκευή που χρησιμοποιεί</a:t>
            </a:r>
            <a:r>
              <a:rPr lang="en-US" sz="2800" dirty="0"/>
              <a:t>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B11B65-0BFA-4A59-A926-ECF162F11DD6}"/>
              </a:ext>
            </a:extLst>
          </p:cNvPr>
          <p:cNvSpPr txBox="1">
            <a:spLocks/>
          </p:cNvSpPr>
          <p:nvPr/>
        </p:nvSpPr>
        <p:spPr bwMode="auto">
          <a:xfrm>
            <a:off x="1564009" y="6571716"/>
            <a:ext cx="541713" cy="294235"/>
          </a:xfrm>
          <a:prstGeom prst="rect">
            <a:avLst/>
          </a:prstGeom>
          <a:solidFill>
            <a:srgbClr val="CBE8FB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1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SIP</a:t>
            </a:r>
            <a:endParaRPr lang="en-US" sz="1100" b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  <a:cs typeface="Arial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FFED666-18B8-4EA4-A906-58B17C2C2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 Συνδιάλεξη (κλήση) </a:t>
            </a:r>
            <a:r>
              <a:rPr lang="en-US" dirty="0"/>
              <a:t>SIP 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70B19F0-598F-494F-B632-9345F5256B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Μία επιτυχημένη πρόσκληση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SIP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αποτελείται από δυο αιτήσεις, μία αίτηση </a:t>
            </a:r>
            <a:r>
              <a:rPr lang="en-US" sz="1800" b="1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INVITE</a:t>
            </a:r>
            <a:r>
              <a:rPr lang="el-GR" sz="1800" b="1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ακολουθούμενη από μία αίτηση </a:t>
            </a:r>
            <a:r>
              <a:rPr lang="en-US" sz="1800" b="1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ACK</a:t>
            </a:r>
            <a:r>
              <a:rPr lang="el-GR" sz="1800" b="1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Με την αίτηση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INVITE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ζητείται από τον καλούμενο να συμμετάσχει σε μία συγκεκριμένη τηλεδιάσκεψη ή να εγκατασταθεί μία συνδιάλεξη δύο μερών.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Μόλις ο καλούμενος συμφωνήσει να συμμετάσχει στην κλήση ο καλών επιβεβαιώνει την λήψη της απόκρισης του πρώτου στέλνοντας μια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ACK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Σε περίπτωση που ο καλών δεν θέλει πλέον να συμμετέχει στην κλήση στέλνει μία αίτηση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BYE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αντί για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ACK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Η αίτηση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INVITE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 περιέχει συνήθως μία περιγραφή της συνεδρίας η οποία είναι γραμμένη σε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SDP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(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Session Description Protocol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) και παρέχει στον καλούμενο αρκετή πληροφορία για να συμμετάσχει στην συνεδρία. </a:t>
            </a:r>
            <a:endParaRPr lang="el-GR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2DAAD107-A7EB-4B9C-95A6-3C3880B0872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A940F4-2900-4377-A725-F8EBF631B80C}" type="slidenum">
              <a:rPr lang="el-GR" smtClean="0"/>
              <a:pPr>
                <a:defRPr/>
              </a:pPr>
              <a:t>30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230394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84999FC-FF48-4516-A5A2-558AC7AF7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Invite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D72CC87-590E-4FA1-9E03-36FFD7B6FA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3253" y="1594233"/>
            <a:ext cx="5740578" cy="515222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l-GR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INVITE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sip:marconi@radio.org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SIP/2.0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Via: SIP/2.0/UDP lab.high-voltage.org:5060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To: Marconi &lt;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sip:Marconi@radio.org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From: Nicola Tesla &lt;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sip:n.tesla@high-voltage.org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Call-ID: 123456789@lab-high-voltage.org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Cseq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1 INVITE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Contact: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sip:n.tesla@high-voltage.org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Content-Type: application/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sdp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Content-Length: 158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v = 0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o = </a:t>
            </a:r>
            <a:r>
              <a:rPr lang="el-G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Τ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esla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2890844526 2890844526 IN IP4 lab-high-voltage.org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 = Phone call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 = IN IP4 100.101.102.103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t = 0 0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m = audio 49170 RTP/AVP 0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a = rtpmap:0 PCMU/8000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l-G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7A68F1CA-68E7-4813-88EA-456945A3ED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>
              <a:defRPr/>
            </a:pPr>
            <a:fld id="{0DA940F4-2900-4377-A725-F8EBF631B80C}" type="slidenum">
              <a:rPr lang="el-GR" smtClean="0"/>
              <a:pPr algn="l">
                <a:defRPr/>
              </a:pPr>
              <a:t>31</a:t>
            </a:fld>
            <a:endParaRPr lang="el-GR" dirty="0"/>
          </a:p>
        </p:txBody>
      </p:sp>
      <p:grpSp>
        <p:nvGrpSpPr>
          <p:cNvPr id="5" name="Ομάδα 4">
            <a:extLst>
              <a:ext uri="{FF2B5EF4-FFF2-40B4-BE49-F238E27FC236}">
                <a16:creationId xmlns:a16="http://schemas.microsoft.com/office/drawing/2014/main" id="{7D5264CC-1AEB-44F1-B50E-1454103346BF}"/>
              </a:ext>
            </a:extLst>
          </p:cNvPr>
          <p:cNvGrpSpPr>
            <a:grpSpLocks/>
          </p:cNvGrpSpPr>
          <p:nvPr/>
        </p:nvGrpSpPr>
        <p:grpSpPr bwMode="auto">
          <a:xfrm>
            <a:off x="127119" y="1347457"/>
            <a:ext cx="3554730" cy="4983162"/>
            <a:chOff x="3060" y="10440"/>
            <a:chExt cx="4320" cy="5400"/>
          </a:xfrm>
        </p:grpSpPr>
        <p:grpSp>
          <p:nvGrpSpPr>
            <p:cNvPr id="6" name="Group 39">
              <a:extLst>
                <a:ext uri="{FF2B5EF4-FFF2-40B4-BE49-F238E27FC236}">
                  <a16:creationId xmlns:a16="http://schemas.microsoft.com/office/drawing/2014/main" id="{395DB58B-5314-4E47-B09C-41BEBC12177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60" y="10440"/>
              <a:ext cx="4320" cy="5069"/>
              <a:chOff x="3060" y="10260"/>
              <a:chExt cx="4320" cy="5069"/>
            </a:xfrm>
          </p:grpSpPr>
          <p:sp>
            <p:nvSpPr>
              <p:cNvPr id="8" name="Text Box 40">
                <a:extLst>
                  <a:ext uri="{FF2B5EF4-FFF2-40B4-BE49-F238E27FC236}">
                    <a16:creationId xmlns:a16="http://schemas.microsoft.com/office/drawing/2014/main" id="{3D2D178F-AC1A-40B7-9089-03B9C3B14F7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60" y="10980"/>
                <a:ext cx="900" cy="36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0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Tesla</a:t>
                </a:r>
                <a:endParaRPr lang="el-GR" sz="1100">
                  <a:solidFill>
                    <a:srgbClr val="595959"/>
                  </a:solidFill>
                  <a:effectLst/>
                  <a:latin typeface="Segoe UI" panose="020B0502040204020203" pitchFamily="34" charset="0"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Text Box 41">
                <a:extLst>
                  <a:ext uri="{FF2B5EF4-FFF2-40B4-BE49-F238E27FC236}">
                    <a16:creationId xmlns:a16="http://schemas.microsoft.com/office/drawing/2014/main" id="{1DE331E5-8EDD-479C-9E5A-20D65CE8BEE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00" y="10980"/>
                <a:ext cx="1080" cy="36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0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Marconi</a:t>
                </a:r>
                <a:endParaRPr lang="el-GR" sz="1100">
                  <a:solidFill>
                    <a:srgbClr val="595959"/>
                  </a:solidFill>
                  <a:effectLst/>
                  <a:latin typeface="Segoe UI" panose="020B0502040204020203" pitchFamily="34" charset="0"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0" name="Group 42">
                <a:extLst>
                  <a:ext uri="{FF2B5EF4-FFF2-40B4-BE49-F238E27FC236}">
                    <a16:creationId xmlns:a16="http://schemas.microsoft.com/office/drawing/2014/main" id="{3D847667-EEA6-4DD0-949F-BD010D18A3D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420" y="11340"/>
                <a:ext cx="3423" cy="3989"/>
                <a:chOff x="3417" y="11520"/>
                <a:chExt cx="3423" cy="3989"/>
              </a:xfrm>
            </p:grpSpPr>
            <p:sp>
              <p:nvSpPr>
                <p:cNvPr id="13" name="Text Box 43">
                  <a:extLst>
                    <a:ext uri="{FF2B5EF4-FFF2-40B4-BE49-F238E27FC236}">
                      <a16:creationId xmlns:a16="http://schemas.microsoft.com/office/drawing/2014/main" id="{897CC537-EE09-41A2-8B1A-2A7DF93086F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140" y="14789"/>
                  <a:ext cx="1800" cy="36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800">
                      <a:solidFill>
                        <a:srgbClr val="595959"/>
                      </a:solidFill>
                      <a:effectLst/>
                      <a:latin typeface="Segoe UI" panose="020B0502040204020203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      (6) 200 OK </a:t>
                  </a:r>
                  <a:endParaRPr lang="el-GR" sz="11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" name="Text Box 44">
                  <a:extLst>
                    <a:ext uri="{FF2B5EF4-FFF2-40B4-BE49-F238E27FC236}">
                      <a16:creationId xmlns:a16="http://schemas.microsoft.com/office/drawing/2014/main" id="{1B6A4965-9C8D-426C-8C4F-7244D05A41B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140" y="14429"/>
                  <a:ext cx="1800" cy="36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800">
                      <a:solidFill>
                        <a:srgbClr val="595959"/>
                      </a:solidFill>
                      <a:effectLst/>
                      <a:latin typeface="Segoe UI" panose="020B0502040204020203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      (5) BYE </a:t>
                  </a:r>
                  <a:endParaRPr lang="el-GR" sz="11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5" name="Text Box 45">
                  <a:extLst>
                    <a:ext uri="{FF2B5EF4-FFF2-40B4-BE49-F238E27FC236}">
                      <a16:creationId xmlns:a16="http://schemas.microsoft.com/office/drawing/2014/main" id="{F4C0AFD0-EF5D-421F-B77E-1D90D57DC98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140" y="13709"/>
                  <a:ext cx="1800" cy="36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800">
                      <a:solidFill>
                        <a:srgbClr val="595959"/>
                      </a:solidFill>
                      <a:effectLst/>
                      <a:latin typeface="Segoe UI" panose="020B0502040204020203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      Media session </a:t>
                  </a:r>
                  <a:endParaRPr lang="el-GR" sz="11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6" name="Text Box 46">
                  <a:extLst>
                    <a:ext uri="{FF2B5EF4-FFF2-40B4-BE49-F238E27FC236}">
                      <a16:creationId xmlns:a16="http://schemas.microsoft.com/office/drawing/2014/main" id="{186C90C5-DA81-41DB-B76E-25BE49CADBC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140" y="12989"/>
                  <a:ext cx="1260" cy="36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800">
                      <a:solidFill>
                        <a:srgbClr val="595959"/>
                      </a:solidFill>
                      <a:effectLst/>
                      <a:latin typeface="Segoe UI" panose="020B0502040204020203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      (4) ACK </a:t>
                  </a:r>
                  <a:endParaRPr lang="el-GR" sz="11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7" name="Text Box 47">
                  <a:extLst>
                    <a:ext uri="{FF2B5EF4-FFF2-40B4-BE49-F238E27FC236}">
                      <a16:creationId xmlns:a16="http://schemas.microsoft.com/office/drawing/2014/main" id="{C7BACAB1-E5DA-409D-B205-7C227C96B65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960" y="12629"/>
                  <a:ext cx="1800" cy="36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800">
                      <a:solidFill>
                        <a:srgbClr val="595959"/>
                      </a:solidFill>
                      <a:effectLst/>
                      <a:latin typeface="Segoe UI" panose="020B0502040204020203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      (3) 200 OK</a:t>
                  </a:r>
                  <a:endParaRPr lang="el-GR" sz="11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8" name="Text Box 48">
                  <a:extLst>
                    <a:ext uri="{FF2B5EF4-FFF2-40B4-BE49-F238E27FC236}">
                      <a16:creationId xmlns:a16="http://schemas.microsoft.com/office/drawing/2014/main" id="{A02EE989-E54B-4C1B-94ED-CCDEEF5C3EA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960" y="12269"/>
                  <a:ext cx="1800" cy="36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800">
                      <a:solidFill>
                        <a:srgbClr val="595959"/>
                      </a:solidFill>
                      <a:effectLst/>
                      <a:latin typeface="Segoe UI" panose="020B0502040204020203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      (2) 180 Ringing </a:t>
                  </a:r>
                  <a:endParaRPr lang="el-GR" sz="11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9" name="Text Box 49">
                  <a:extLst>
                    <a:ext uri="{FF2B5EF4-FFF2-40B4-BE49-F238E27FC236}">
                      <a16:creationId xmlns:a16="http://schemas.microsoft.com/office/drawing/2014/main" id="{4641BC20-B834-4C5D-A4EB-F72571A3A44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320" y="11732"/>
                  <a:ext cx="1800" cy="36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800">
                      <a:solidFill>
                        <a:srgbClr val="595959"/>
                      </a:solidFill>
                      <a:effectLst/>
                      <a:latin typeface="Segoe UI" panose="020B0502040204020203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      (1) INVITE </a:t>
                  </a:r>
                  <a:endParaRPr lang="el-GR" sz="11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20" name="Line 50">
                  <a:extLst>
                    <a:ext uri="{FF2B5EF4-FFF2-40B4-BE49-F238E27FC236}">
                      <a16:creationId xmlns:a16="http://schemas.microsoft.com/office/drawing/2014/main" id="{48F7F1A2-5A53-41EA-8B3A-62C95330A8FD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3420" y="11520"/>
                  <a:ext cx="3" cy="396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1" name="Line 51">
                  <a:extLst>
                    <a:ext uri="{FF2B5EF4-FFF2-40B4-BE49-F238E27FC236}">
                      <a16:creationId xmlns:a16="http://schemas.microsoft.com/office/drawing/2014/main" id="{F2D4F6E0-00B5-4269-BAA5-303A660BC901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6840" y="11549"/>
                  <a:ext cx="0" cy="396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2" name="Line 52">
                  <a:extLst>
                    <a:ext uri="{FF2B5EF4-FFF2-40B4-BE49-F238E27FC236}">
                      <a16:creationId xmlns:a16="http://schemas.microsoft.com/office/drawing/2014/main" id="{1FE95E6A-1A96-4C4A-8863-34A375E776CE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3417" y="11909"/>
                  <a:ext cx="342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3" name="Line 53">
                  <a:extLst>
                    <a:ext uri="{FF2B5EF4-FFF2-40B4-BE49-F238E27FC236}">
                      <a16:creationId xmlns:a16="http://schemas.microsoft.com/office/drawing/2014/main" id="{7C233383-7D59-440F-A8AC-1EC0B4B2B007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H="1">
                  <a:off x="3420" y="12449"/>
                  <a:ext cx="342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4" name="Line 54">
                  <a:extLst>
                    <a:ext uri="{FF2B5EF4-FFF2-40B4-BE49-F238E27FC236}">
                      <a16:creationId xmlns:a16="http://schemas.microsoft.com/office/drawing/2014/main" id="{C6B3DAC7-DF1D-4D56-A712-4C2471AFC128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H="1">
                  <a:off x="3417" y="12806"/>
                  <a:ext cx="342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5" name="Line 55">
                  <a:extLst>
                    <a:ext uri="{FF2B5EF4-FFF2-40B4-BE49-F238E27FC236}">
                      <a16:creationId xmlns:a16="http://schemas.microsoft.com/office/drawing/2014/main" id="{A7C04702-7433-4F53-BC93-21EDC6FE963F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3420" y="13349"/>
                  <a:ext cx="342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6" name="Line 56">
                  <a:extLst>
                    <a:ext uri="{FF2B5EF4-FFF2-40B4-BE49-F238E27FC236}">
                      <a16:creationId xmlns:a16="http://schemas.microsoft.com/office/drawing/2014/main" id="{3E6EAC31-AF3A-4C8C-8DF7-A489590A70D9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3417" y="14069"/>
                  <a:ext cx="3420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7" name="Line 57">
                  <a:extLst>
                    <a:ext uri="{FF2B5EF4-FFF2-40B4-BE49-F238E27FC236}">
                      <a16:creationId xmlns:a16="http://schemas.microsoft.com/office/drawing/2014/main" id="{022EBC00-5D38-4617-8019-2E70CF50D7AB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H="1">
                  <a:off x="3420" y="14609"/>
                  <a:ext cx="342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8" name="Line 58">
                  <a:extLst>
                    <a:ext uri="{FF2B5EF4-FFF2-40B4-BE49-F238E27FC236}">
                      <a16:creationId xmlns:a16="http://schemas.microsoft.com/office/drawing/2014/main" id="{31A4C477-5D78-4FC7-8CF4-E2ABAB2992A8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3417" y="15149"/>
                  <a:ext cx="342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11" name="Text Box 59">
                <a:extLst>
                  <a:ext uri="{FF2B5EF4-FFF2-40B4-BE49-F238E27FC236}">
                    <a16:creationId xmlns:a16="http://schemas.microsoft.com/office/drawing/2014/main" id="{D6CB3D4D-A1A7-4F7E-AE8D-F277769E822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60" y="10260"/>
                <a:ext cx="900" cy="72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en-US" sz="1000">
                  <a:solidFill>
                    <a:srgbClr val="595959"/>
                  </a:solidFill>
                  <a:effectLst/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Text Box 60">
                <a:extLst>
                  <a:ext uri="{FF2B5EF4-FFF2-40B4-BE49-F238E27FC236}">
                    <a16:creationId xmlns:a16="http://schemas.microsoft.com/office/drawing/2014/main" id="{130F216A-6853-4546-9794-89844A57FFC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00" y="10260"/>
                <a:ext cx="900" cy="72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en-US" sz="1000">
                  <a:solidFill>
                    <a:srgbClr val="595959"/>
                  </a:solidFill>
                  <a:effectLst/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7" name="Text Box 61">
              <a:extLst>
                <a:ext uri="{FF2B5EF4-FFF2-40B4-BE49-F238E27FC236}">
                  <a16:creationId xmlns:a16="http://schemas.microsoft.com/office/drawing/2014/main" id="{9B5A89DA-E2AC-453F-9F47-CDFCF5DCE9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0" y="15480"/>
              <a:ext cx="1260" cy="3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900" b="1">
                  <a:solidFill>
                    <a:srgbClr val="595959"/>
                  </a:solidFill>
                  <a:effectLst/>
                  <a:latin typeface="Segoe UI" panose="020B0502040204020203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Σχήμα 2.2</a:t>
              </a:r>
              <a:endParaRPr lang="el-GR" sz="11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9" name="Ευθύγραμμο βέλος σύνδεσης 28">
            <a:extLst>
              <a:ext uri="{FF2B5EF4-FFF2-40B4-BE49-F238E27FC236}">
                <a16:creationId xmlns:a16="http://schemas.microsoft.com/office/drawing/2014/main" id="{840F6C99-034F-4211-B113-E7726391368C}"/>
              </a:ext>
            </a:extLst>
          </p:cNvPr>
          <p:cNvCxnSpPr>
            <a:cxnSpLocks/>
          </p:cNvCxnSpPr>
          <p:nvPr/>
        </p:nvCxnSpPr>
        <p:spPr>
          <a:xfrm>
            <a:off x="423348" y="2703061"/>
            <a:ext cx="2814160" cy="16610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62876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84999FC-FF48-4516-A5A2-558AC7AF7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180 Ringing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D72CC87-590E-4FA1-9E03-36FFD7B6FA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3253" y="1594233"/>
            <a:ext cx="5740578" cy="4787095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l-GR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SIP/2.0 180 Ringing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Via: SIP/2.0/UDP lab.high-voltage.org:5060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To: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G.Marconi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&lt;sip: marconi@radio.org&gt;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From: Nicola Tesla &lt;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sip:n.tesla@hogh-voltage.org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Call-Id: 123456789@lab.high-voltage.org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Cseq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1 INVITE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Content-Length: 0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l-G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7A68F1CA-68E7-4813-88EA-456945A3ED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A940F4-2900-4377-A725-F8EBF631B80C}" type="slidenum">
              <a:rPr lang="el-GR" smtClean="0"/>
              <a:pPr>
                <a:defRPr/>
              </a:pPr>
              <a:t>32</a:t>
            </a:fld>
            <a:endParaRPr lang="el-GR"/>
          </a:p>
        </p:txBody>
      </p:sp>
      <p:grpSp>
        <p:nvGrpSpPr>
          <p:cNvPr id="5" name="Ομάδα 4">
            <a:extLst>
              <a:ext uri="{FF2B5EF4-FFF2-40B4-BE49-F238E27FC236}">
                <a16:creationId xmlns:a16="http://schemas.microsoft.com/office/drawing/2014/main" id="{7D5264CC-1AEB-44F1-B50E-1454103346BF}"/>
              </a:ext>
            </a:extLst>
          </p:cNvPr>
          <p:cNvGrpSpPr>
            <a:grpSpLocks/>
          </p:cNvGrpSpPr>
          <p:nvPr/>
        </p:nvGrpSpPr>
        <p:grpSpPr bwMode="auto">
          <a:xfrm>
            <a:off x="-18613" y="1220168"/>
            <a:ext cx="3554730" cy="4983162"/>
            <a:chOff x="3060" y="10440"/>
            <a:chExt cx="4320" cy="5400"/>
          </a:xfrm>
        </p:grpSpPr>
        <p:grpSp>
          <p:nvGrpSpPr>
            <p:cNvPr id="6" name="Group 39">
              <a:extLst>
                <a:ext uri="{FF2B5EF4-FFF2-40B4-BE49-F238E27FC236}">
                  <a16:creationId xmlns:a16="http://schemas.microsoft.com/office/drawing/2014/main" id="{395DB58B-5314-4E47-B09C-41BEBC12177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60" y="10440"/>
              <a:ext cx="4320" cy="5069"/>
              <a:chOff x="3060" y="10260"/>
              <a:chExt cx="4320" cy="5069"/>
            </a:xfrm>
          </p:grpSpPr>
          <p:sp>
            <p:nvSpPr>
              <p:cNvPr id="8" name="Text Box 40">
                <a:extLst>
                  <a:ext uri="{FF2B5EF4-FFF2-40B4-BE49-F238E27FC236}">
                    <a16:creationId xmlns:a16="http://schemas.microsoft.com/office/drawing/2014/main" id="{3D2D178F-AC1A-40B7-9089-03B9C3B14F7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60" y="10980"/>
                <a:ext cx="900" cy="36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0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Tesla</a:t>
                </a:r>
                <a:endParaRPr lang="el-GR" sz="1100">
                  <a:solidFill>
                    <a:srgbClr val="595959"/>
                  </a:solidFill>
                  <a:effectLst/>
                  <a:latin typeface="Segoe UI" panose="020B0502040204020203" pitchFamily="34" charset="0"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Text Box 41">
                <a:extLst>
                  <a:ext uri="{FF2B5EF4-FFF2-40B4-BE49-F238E27FC236}">
                    <a16:creationId xmlns:a16="http://schemas.microsoft.com/office/drawing/2014/main" id="{1DE331E5-8EDD-479C-9E5A-20D65CE8BEE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00" y="10980"/>
                <a:ext cx="1080" cy="36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0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Marconi</a:t>
                </a:r>
                <a:endParaRPr lang="el-GR" sz="1100">
                  <a:solidFill>
                    <a:srgbClr val="595959"/>
                  </a:solidFill>
                  <a:effectLst/>
                  <a:latin typeface="Segoe UI" panose="020B0502040204020203" pitchFamily="34" charset="0"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0" name="Group 42">
                <a:extLst>
                  <a:ext uri="{FF2B5EF4-FFF2-40B4-BE49-F238E27FC236}">
                    <a16:creationId xmlns:a16="http://schemas.microsoft.com/office/drawing/2014/main" id="{3D847667-EEA6-4DD0-949F-BD010D18A3D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420" y="11340"/>
                <a:ext cx="3423" cy="3989"/>
                <a:chOff x="3417" y="11520"/>
                <a:chExt cx="3423" cy="3989"/>
              </a:xfrm>
            </p:grpSpPr>
            <p:sp>
              <p:nvSpPr>
                <p:cNvPr id="13" name="Text Box 43">
                  <a:extLst>
                    <a:ext uri="{FF2B5EF4-FFF2-40B4-BE49-F238E27FC236}">
                      <a16:creationId xmlns:a16="http://schemas.microsoft.com/office/drawing/2014/main" id="{897CC537-EE09-41A2-8B1A-2A7DF93086F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140" y="14789"/>
                  <a:ext cx="1800" cy="36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800">
                      <a:solidFill>
                        <a:srgbClr val="595959"/>
                      </a:solidFill>
                      <a:effectLst/>
                      <a:latin typeface="Segoe UI" panose="020B0502040204020203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      (6) 200 OK </a:t>
                  </a:r>
                  <a:endParaRPr lang="el-GR" sz="11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" name="Text Box 44">
                  <a:extLst>
                    <a:ext uri="{FF2B5EF4-FFF2-40B4-BE49-F238E27FC236}">
                      <a16:creationId xmlns:a16="http://schemas.microsoft.com/office/drawing/2014/main" id="{1B6A4965-9C8D-426C-8C4F-7244D05A41B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140" y="14429"/>
                  <a:ext cx="1800" cy="36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800">
                      <a:solidFill>
                        <a:srgbClr val="595959"/>
                      </a:solidFill>
                      <a:effectLst/>
                      <a:latin typeface="Segoe UI" panose="020B0502040204020203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      (5) BYE </a:t>
                  </a:r>
                  <a:endParaRPr lang="el-GR" sz="11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5" name="Text Box 45">
                  <a:extLst>
                    <a:ext uri="{FF2B5EF4-FFF2-40B4-BE49-F238E27FC236}">
                      <a16:creationId xmlns:a16="http://schemas.microsoft.com/office/drawing/2014/main" id="{F4C0AFD0-EF5D-421F-B77E-1D90D57DC98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140" y="13709"/>
                  <a:ext cx="1800" cy="36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800">
                      <a:solidFill>
                        <a:srgbClr val="595959"/>
                      </a:solidFill>
                      <a:effectLst/>
                      <a:latin typeface="Segoe UI" panose="020B0502040204020203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      Media session </a:t>
                  </a:r>
                  <a:endParaRPr lang="el-GR" sz="11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6" name="Text Box 46">
                  <a:extLst>
                    <a:ext uri="{FF2B5EF4-FFF2-40B4-BE49-F238E27FC236}">
                      <a16:creationId xmlns:a16="http://schemas.microsoft.com/office/drawing/2014/main" id="{186C90C5-DA81-41DB-B76E-25BE49CADBC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140" y="12989"/>
                  <a:ext cx="1260" cy="36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800">
                      <a:solidFill>
                        <a:srgbClr val="595959"/>
                      </a:solidFill>
                      <a:effectLst/>
                      <a:latin typeface="Segoe UI" panose="020B0502040204020203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      (4) ACK </a:t>
                  </a:r>
                  <a:endParaRPr lang="el-GR" sz="11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7" name="Text Box 47">
                  <a:extLst>
                    <a:ext uri="{FF2B5EF4-FFF2-40B4-BE49-F238E27FC236}">
                      <a16:creationId xmlns:a16="http://schemas.microsoft.com/office/drawing/2014/main" id="{C7BACAB1-E5DA-409D-B205-7C227C96B65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960" y="12629"/>
                  <a:ext cx="1800" cy="36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800">
                      <a:solidFill>
                        <a:srgbClr val="595959"/>
                      </a:solidFill>
                      <a:effectLst/>
                      <a:latin typeface="Segoe UI" panose="020B0502040204020203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      (3) 200 OK</a:t>
                  </a:r>
                  <a:endParaRPr lang="el-GR" sz="11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8" name="Text Box 48">
                  <a:extLst>
                    <a:ext uri="{FF2B5EF4-FFF2-40B4-BE49-F238E27FC236}">
                      <a16:creationId xmlns:a16="http://schemas.microsoft.com/office/drawing/2014/main" id="{A02EE989-E54B-4C1B-94ED-CCDEEF5C3EA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960" y="12269"/>
                  <a:ext cx="1800" cy="36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800">
                      <a:solidFill>
                        <a:srgbClr val="595959"/>
                      </a:solidFill>
                      <a:effectLst/>
                      <a:latin typeface="Segoe UI" panose="020B0502040204020203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      (2) 180 Ringing </a:t>
                  </a:r>
                  <a:endParaRPr lang="el-GR" sz="11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9" name="Text Box 49">
                  <a:extLst>
                    <a:ext uri="{FF2B5EF4-FFF2-40B4-BE49-F238E27FC236}">
                      <a16:creationId xmlns:a16="http://schemas.microsoft.com/office/drawing/2014/main" id="{4641BC20-B834-4C5D-A4EB-F72571A3A44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320" y="11732"/>
                  <a:ext cx="1800" cy="36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800">
                      <a:solidFill>
                        <a:srgbClr val="595959"/>
                      </a:solidFill>
                      <a:effectLst/>
                      <a:latin typeface="Segoe UI" panose="020B0502040204020203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      (1) INVITE </a:t>
                  </a:r>
                  <a:endParaRPr lang="el-GR" sz="11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20" name="Line 50">
                  <a:extLst>
                    <a:ext uri="{FF2B5EF4-FFF2-40B4-BE49-F238E27FC236}">
                      <a16:creationId xmlns:a16="http://schemas.microsoft.com/office/drawing/2014/main" id="{48F7F1A2-5A53-41EA-8B3A-62C95330A8FD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3420" y="11520"/>
                  <a:ext cx="3" cy="396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1" name="Line 51">
                  <a:extLst>
                    <a:ext uri="{FF2B5EF4-FFF2-40B4-BE49-F238E27FC236}">
                      <a16:creationId xmlns:a16="http://schemas.microsoft.com/office/drawing/2014/main" id="{F2D4F6E0-00B5-4269-BAA5-303A660BC901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6840" y="11549"/>
                  <a:ext cx="0" cy="396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2" name="Line 52">
                  <a:extLst>
                    <a:ext uri="{FF2B5EF4-FFF2-40B4-BE49-F238E27FC236}">
                      <a16:creationId xmlns:a16="http://schemas.microsoft.com/office/drawing/2014/main" id="{1FE95E6A-1A96-4C4A-8863-34A375E776CE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3417" y="11909"/>
                  <a:ext cx="342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3" name="Line 53">
                  <a:extLst>
                    <a:ext uri="{FF2B5EF4-FFF2-40B4-BE49-F238E27FC236}">
                      <a16:creationId xmlns:a16="http://schemas.microsoft.com/office/drawing/2014/main" id="{7C233383-7D59-440F-A8AC-1EC0B4B2B007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H="1">
                  <a:off x="3420" y="12449"/>
                  <a:ext cx="342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4" name="Line 54">
                  <a:extLst>
                    <a:ext uri="{FF2B5EF4-FFF2-40B4-BE49-F238E27FC236}">
                      <a16:creationId xmlns:a16="http://schemas.microsoft.com/office/drawing/2014/main" id="{C6B3DAC7-DF1D-4D56-A712-4C2471AFC128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H="1">
                  <a:off x="3417" y="12806"/>
                  <a:ext cx="342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5" name="Line 55">
                  <a:extLst>
                    <a:ext uri="{FF2B5EF4-FFF2-40B4-BE49-F238E27FC236}">
                      <a16:creationId xmlns:a16="http://schemas.microsoft.com/office/drawing/2014/main" id="{A7C04702-7433-4F53-BC93-21EDC6FE963F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3420" y="13349"/>
                  <a:ext cx="342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6" name="Line 56">
                  <a:extLst>
                    <a:ext uri="{FF2B5EF4-FFF2-40B4-BE49-F238E27FC236}">
                      <a16:creationId xmlns:a16="http://schemas.microsoft.com/office/drawing/2014/main" id="{3E6EAC31-AF3A-4C8C-8DF7-A489590A70D9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3417" y="14069"/>
                  <a:ext cx="3420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7" name="Line 57">
                  <a:extLst>
                    <a:ext uri="{FF2B5EF4-FFF2-40B4-BE49-F238E27FC236}">
                      <a16:creationId xmlns:a16="http://schemas.microsoft.com/office/drawing/2014/main" id="{022EBC00-5D38-4617-8019-2E70CF50D7AB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H="1">
                  <a:off x="3420" y="14609"/>
                  <a:ext cx="342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8" name="Line 58">
                  <a:extLst>
                    <a:ext uri="{FF2B5EF4-FFF2-40B4-BE49-F238E27FC236}">
                      <a16:creationId xmlns:a16="http://schemas.microsoft.com/office/drawing/2014/main" id="{31A4C477-5D78-4FC7-8CF4-E2ABAB2992A8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3417" y="15149"/>
                  <a:ext cx="342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11" name="Text Box 59">
                <a:extLst>
                  <a:ext uri="{FF2B5EF4-FFF2-40B4-BE49-F238E27FC236}">
                    <a16:creationId xmlns:a16="http://schemas.microsoft.com/office/drawing/2014/main" id="{D6CB3D4D-A1A7-4F7E-AE8D-F277769E822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60" y="10260"/>
                <a:ext cx="900" cy="72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en-US" sz="1000">
                  <a:solidFill>
                    <a:srgbClr val="595959"/>
                  </a:solidFill>
                  <a:effectLst/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Text Box 60">
                <a:extLst>
                  <a:ext uri="{FF2B5EF4-FFF2-40B4-BE49-F238E27FC236}">
                    <a16:creationId xmlns:a16="http://schemas.microsoft.com/office/drawing/2014/main" id="{130F216A-6853-4546-9794-89844A57FFC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00" y="10260"/>
                <a:ext cx="900" cy="72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en-US" sz="1000">
                  <a:solidFill>
                    <a:srgbClr val="595959"/>
                  </a:solidFill>
                  <a:effectLst/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7" name="Text Box 61">
              <a:extLst>
                <a:ext uri="{FF2B5EF4-FFF2-40B4-BE49-F238E27FC236}">
                  <a16:creationId xmlns:a16="http://schemas.microsoft.com/office/drawing/2014/main" id="{9B5A89DA-E2AC-453F-9F47-CDFCF5DCE9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0" y="15480"/>
              <a:ext cx="1260" cy="3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900" b="1">
                  <a:solidFill>
                    <a:srgbClr val="595959"/>
                  </a:solidFill>
                  <a:effectLst/>
                  <a:latin typeface="Segoe UI" panose="020B0502040204020203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Σχήμα 2.2</a:t>
              </a:r>
              <a:endParaRPr lang="el-GR" sz="11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cxnSp>
        <p:nvCxnSpPr>
          <p:cNvPr id="30" name="Ευθύγραμμο βέλος σύνδεσης 29">
            <a:extLst>
              <a:ext uri="{FF2B5EF4-FFF2-40B4-BE49-F238E27FC236}">
                <a16:creationId xmlns:a16="http://schemas.microsoft.com/office/drawing/2014/main" id="{13A96B0B-24A6-4064-A20C-61EF7809708C}"/>
              </a:ext>
            </a:extLst>
          </p:cNvPr>
          <p:cNvCxnSpPr>
            <a:cxnSpLocks/>
          </p:cNvCxnSpPr>
          <p:nvPr/>
        </p:nvCxnSpPr>
        <p:spPr>
          <a:xfrm flipH="1">
            <a:off x="243924" y="3050603"/>
            <a:ext cx="2806754" cy="18733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24605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84999FC-FF48-4516-A5A2-558AC7AF7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200 OK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D72CC87-590E-4FA1-9E03-36FFD7B6FA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3253" y="1594233"/>
            <a:ext cx="5740578" cy="4787095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l-GR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SIP/2.0 200 </a:t>
            </a:r>
            <a:r>
              <a:rPr lang="el-G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ΟΚ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Via: SIP/2.0/UDP lab.high-voltage.org:5060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To: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G.Marconi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&lt;sip: marconi@radio.org&gt;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From: Nicola Tesla &lt;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sip:n.tesla@hogh-voltage.org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Call-Id: 123456789@lab.high-voltage.org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Cseq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1 INVITE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Content-Type: application/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sdp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Content-Length: 155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v = 0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o = Marconi 2890844526 289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 = Phone call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 = IN IP4 200.201.202.203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t = 0 0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m = audio 60000 RTP/AVP 0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a = rtpmap:0 PCMU/8000</a:t>
            </a:r>
            <a:endParaRPr lang="el-G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7A68F1CA-68E7-4813-88EA-456945A3ED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A940F4-2900-4377-A725-F8EBF631B80C}" type="slidenum">
              <a:rPr lang="el-GR" smtClean="0"/>
              <a:pPr>
                <a:defRPr/>
              </a:pPr>
              <a:t>33</a:t>
            </a:fld>
            <a:endParaRPr lang="el-GR"/>
          </a:p>
        </p:txBody>
      </p:sp>
      <p:grpSp>
        <p:nvGrpSpPr>
          <p:cNvPr id="5" name="Ομάδα 4">
            <a:extLst>
              <a:ext uri="{FF2B5EF4-FFF2-40B4-BE49-F238E27FC236}">
                <a16:creationId xmlns:a16="http://schemas.microsoft.com/office/drawing/2014/main" id="{7D5264CC-1AEB-44F1-B50E-1454103346BF}"/>
              </a:ext>
            </a:extLst>
          </p:cNvPr>
          <p:cNvGrpSpPr>
            <a:grpSpLocks/>
          </p:cNvGrpSpPr>
          <p:nvPr/>
        </p:nvGrpSpPr>
        <p:grpSpPr bwMode="auto">
          <a:xfrm>
            <a:off x="-18613" y="1220168"/>
            <a:ext cx="3554730" cy="4983162"/>
            <a:chOff x="3060" y="10440"/>
            <a:chExt cx="4320" cy="5400"/>
          </a:xfrm>
        </p:grpSpPr>
        <p:grpSp>
          <p:nvGrpSpPr>
            <p:cNvPr id="6" name="Group 39">
              <a:extLst>
                <a:ext uri="{FF2B5EF4-FFF2-40B4-BE49-F238E27FC236}">
                  <a16:creationId xmlns:a16="http://schemas.microsoft.com/office/drawing/2014/main" id="{395DB58B-5314-4E47-B09C-41BEBC12177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60" y="10440"/>
              <a:ext cx="4320" cy="5069"/>
              <a:chOff x="3060" y="10260"/>
              <a:chExt cx="4320" cy="5069"/>
            </a:xfrm>
          </p:grpSpPr>
          <p:sp>
            <p:nvSpPr>
              <p:cNvPr id="8" name="Text Box 40">
                <a:extLst>
                  <a:ext uri="{FF2B5EF4-FFF2-40B4-BE49-F238E27FC236}">
                    <a16:creationId xmlns:a16="http://schemas.microsoft.com/office/drawing/2014/main" id="{3D2D178F-AC1A-40B7-9089-03B9C3B14F7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60" y="10980"/>
                <a:ext cx="900" cy="36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0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Tesla</a:t>
                </a:r>
                <a:endParaRPr lang="el-GR" sz="1100">
                  <a:solidFill>
                    <a:srgbClr val="595959"/>
                  </a:solidFill>
                  <a:effectLst/>
                  <a:latin typeface="Segoe UI" panose="020B0502040204020203" pitchFamily="34" charset="0"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Text Box 41">
                <a:extLst>
                  <a:ext uri="{FF2B5EF4-FFF2-40B4-BE49-F238E27FC236}">
                    <a16:creationId xmlns:a16="http://schemas.microsoft.com/office/drawing/2014/main" id="{1DE331E5-8EDD-479C-9E5A-20D65CE8BEE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00" y="10980"/>
                <a:ext cx="1080" cy="36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0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Marconi</a:t>
                </a:r>
                <a:endParaRPr lang="el-GR" sz="1100">
                  <a:solidFill>
                    <a:srgbClr val="595959"/>
                  </a:solidFill>
                  <a:effectLst/>
                  <a:latin typeface="Segoe UI" panose="020B0502040204020203" pitchFamily="34" charset="0"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0" name="Group 42">
                <a:extLst>
                  <a:ext uri="{FF2B5EF4-FFF2-40B4-BE49-F238E27FC236}">
                    <a16:creationId xmlns:a16="http://schemas.microsoft.com/office/drawing/2014/main" id="{3D847667-EEA6-4DD0-949F-BD010D18A3D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420" y="11340"/>
                <a:ext cx="3423" cy="3989"/>
                <a:chOff x="3417" y="11520"/>
                <a:chExt cx="3423" cy="3989"/>
              </a:xfrm>
            </p:grpSpPr>
            <p:sp>
              <p:nvSpPr>
                <p:cNvPr id="13" name="Text Box 43">
                  <a:extLst>
                    <a:ext uri="{FF2B5EF4-FFF2-40B4-BE49-F238E27FC236}">
                      <a16:creationId xmlns:a16="http://schemas.microsoft.com/office/drawing/2014/main" id="{897CC537-EE09-41A2-8B1A-2A7DF93086F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140" y="14789"/>
                  <a:ext cx="1800" cy="36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800">
                      <a:solidFill>
                        <a:srgbClr val="595959"/>
                      </a:solidFill>
                      <a:effectLst/>
                      <a:latin typeface="Segoe UI" panose="020B0502040204020203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      (6) 200 OK </a:t>
                  </a:r>
                  <a:endParaRPr lang="el-GR" sz="11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" name="Text Box 44">
                  <a:extLst>
                    <a:ext uri="{FF2B5EF4-FFF2-40B4-BE49-F238E27FC236}">
                      <a16:creationId xmlns:a16="http://schemas.microsoft.com/office/drawing/2014/main" id="{1B6A4965-9C8D-426C-8C4F-7244D05A41B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140" y="14429"/>
                  <a:ext cx="1800" cy="36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800">
                      <a:solidFill>
                        <a:srgbClr val="595959"/>
                      </a:solidFill>
                      <a:effectLst/>
                      <a:latin typeface="Segoe UI" panose="020B0502040204020203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      (5) BYE </a:t>
                  </a:r>
                  <a:endParaRPr lang="el-GR" sz="11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5" name="Text Box 45">
                  <a:extLst>
                    <a:ext uri="{FF2B5EF4-FFF2-40B4-BE49-F238E27FC236}">
                      <a16:creationId xmlns:a16="http://schemas.microsoft.com/office/drawing/2014/main" id="{F4C0AFD0-EF5D-421F-B77E-1D90D57DC98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140" y="13709"/>
                  <a:ext cx="1800" cy="36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800">
                      <a:solidFill>
                        <a:srgbClr val="595959"/>
                      </a:solidFill>
                      <a:effectLst/>
                      <a:latin typeface="Segoe UI" panose="020B0502040204020203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      Media session </a:t>
                  </a:r>
                  <a:endParaRPr lang="el-GR" sz="11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6" name="Text Box 46">
                  <a:extLst>
                    <a:ext uri="{FF2B5EF4-FFF2-40B4-BE49-F238E27FC236}">
                      <a16:creationId xmlns:a16="http://schemas.microsoft.com/office/drawing/2014/main" id="{186C90C5-DA81-41DB-B76E-25BE49CADBC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140" y="12989"/>
                  <a:ext cx="1260" cy="36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800">
                      <a:solidFill>
                        <a:srgbClr val="595959"/>
                      </a:solidFill>
                      <a:effectLst/>
                      <a:latin typeface="Segoe UI" panose="020B0502040204020203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      (4) ACK </a:t>
                  </a:r>
                  <a:endParaRPr lang="el-GR" sz="11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7" name="Text Box 47">
                  <a:extLst>
                    <a:ext uri="{FF2B5EF4-FFF2-40B4-BE49-F238E27FC236}">
                      <a16:creationId xmlns:a16="http://schemas.microsoft.com/office/drawing/2014/main" id="{C7BACAB1-E5DA-409D-B205-7C227C96B65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960" y="12629"/>
                  <a:ext cx="1800" cy="36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800">
                      <a:solidFill>
                        <a:srgbClr val="595959"/>
                      </a:solidFill>
                      <a:effectLst/>
                      <a:latin typeface="Segoe UI" panose="020B0502040204020203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      (3) 200 OK</a:t>
                  </a:r>
                  <a:endParaRPr lang="el-GR" sz="11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8" name="Text Box 48">
                  <a:extLst>
                    <a:ext uri="{FF2B5EF4-FFF2-40B4-BE49-F238E27FC236}">
                      <a16:creationId xmlns:a16="http://schemas.microsoft.com/office/drawing/2014/main" id="{A02EE989-E54B-4C1B-94ED-CCDEEF5C3EA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960" y="12269"/>
                  <a:ext cx="1800" cy="36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800">
                      <a:solidFill>
                        <a:srgbClr val="595959"/>
                      </a:solidFill>
                      <a:effectLst/>
                      <a:latin typeface="Segoe UI" panose="020B0502040204020203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      (2) 180 Ringing </a:t>
                  </a:r>
                  <a:endParaRPr lang="el-GR" sz="11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9" name="Text Box 49">
                  <a:extLst>
                    <a:ext uri="{FF2B5EF4-FFF2-40B4-BE49-F238E27FC236}">
                      <a16:creationId xmlns:a16="http://schemas.microsoft.com/office/drawing/2014/main" id="{4641BC20-B834-4C5D-A4EB-F72571A3A44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320" y="11732"/>
                  <a:ext cx="1800" cy="36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800">
                      <a:solidFill>
                        <a:srgbClr val="595959"/>
                      </a:solidFill>
                      <a:effectLst/>
                      <a:latin typeface="Segoe UI" panose="020B0502040204020203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      (1) INVITE </a:t>
                  </a:r>
                  <a:endParaRPr lang="el-GR" sz="11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20" name="Line 50">
                  <a:extLst>
                    <a:ext uri="{FF2B5EF4-FFF2-40B4-BE49-F238E27FC236}">
                      <a16:creationId xmlns:a16="http://schemas.microsoft.com/office/drawing/2014/main" id="{48F7F1A2-5A53-41EA-8B3A-62C95330A8FD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3420" y="11520"/>
                  <a:ext cx="3" cy="396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1" name="Line 51">
                  <a:extLst>
                    <a:ext uri="{FF2B5EF4-FFF2-40B4-BE49-F238E27FC236}">
                      <a16:creationId xmlns:a16="http://schemas.microsoft.com/office/drawing/2014/main" id="{F2D4F6E0-00B5-4269-BAA5-303A660BC901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6840" y="11549"/>
                  <a:ext cx="0" cy="396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2" name="Line 52">
                  <a:extLst>
                    <a:ext uri="{FF2B5EF4-FFF2-40B4-BE49-F238E27FC236}">
                      <a16:creationId xmlns:a16="http://schemas.microsoft.com/office/drawing/2014/main" id="{1FE95E6A-1A96-4C4A-8863-34A375E776CE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3417" y="11909"/>
                  <a:ext cx="342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3" name="Line 53">
                  <a:extLst>
                    <a:ext uri="{FF2B5EF4-FFF2-40B4-BE49-F238E27FC236}">
                      <a16:creationId xmlns:a16="http://schemas.microsoft.com/office/drawing/2014/main" id="{7C233383-7D59-440F-A8AC-1EC0B4B2B007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H="1">
                  <a:off x="3420" y="12449"/>
                  <a:ext cx="342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4" name="Line 54">
                  <a:extLst>
                    <a:ext uri="{FF2B5EF4-FFF2-40B4-BE49-F238E27FC236}">
                      <a16:creationId xmlns:a16="http://schemas.microsoft.com/office/drawing/2014/main" id="{C6B3DAC7-DF1D-4D56-A712-4C2471AFC128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H="1">
                  <a:off x="3417" y="12806"/>
                  <a:ext cx="342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5" name="Line 55">
                  <a:extLst>
                    <a:ext uri="{FF2B5EF4-FFF2-40B4-BE49-F238E27FC236}">
                      <a16:creationId xmlns:a16="http://schemas.microsoft.com/office/drawing/2014/main" id="{A7C04702-7433-4F53-BC93-21EDC6FE963F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3420" y="13349"/>
                  <a:ext cx="342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6" name="Line 56">
                  <a:extLst>
                    <a:ext uri="{FF2B5EF4-FFF2-40B4-BE49-F238E27FC236}">
                      <a16:creationId xmlns:a16="http://schemas.microsoft.com/office/drawing/2014/main" id="{3E6EAC31-AF3A-4C8C-8DF7-A489590A70D9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3417" y="14069"/>
                  <a:ext cx="3420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7" name="Line 57">
                  <a:extLst>
                    <a:ext uri="{FF2B5EF4-FFF2-40B4-BE49-F238E27FC236}">
                      <a16:creationId xmlns:a16="http://schemas.microsoft.com/office/drawing/2014/main" id="{022EBC00-5D38-4617-8019-2E70CF50D7AB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H="1">
                  <a:off x="3420" y="14609"/>
                  <a:ext cx="342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8" name="Line 58">
                  <a:extLst>
                    <a:ext uri="{FF2B5EF4-FFF2-40B4-BE49-F238E27FC236}">
                      <a16:creationId xmlns:a16="http://schemas.microsoft.com/office/drawing/2014/main" id="{31A4C477-5D78-4FC7-8CF4-E2ABAB2992A8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3417" y="15149"/>
                  <a:ext cx="342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11" name="Text Box 59">
                <a:extLst>
                  <a:ext uri="{FF2B5EF4-FFF2-40B4-BE49-F238E27FC236}">
                    <a16:creationId xmlns:a16="http://schemas.microsoft.com/office/drawing/2014/main" id="{D6CB3D4D-A1A7-4F7E-AE8D-F277769E822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60" y="10260"/>
                <a:ext cx="900" cy="72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en-US" sz="1000">
                  <a:solidFill>
                    <a:srgbClr val="595959"/>
                  </a:solidFill>
                  <a:effectLst/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Text Box 60">
                <a:extLst>
                  <a:ext uri="{FF2B5EF4-FFF2-40B4-BE49-F238E27FC236}">
                    <a16:creationId xmlns:a16="http://schemas.microsoft.com/office/drawing/2014/main" id="{130F216A-6853-4546-9794-89844A57FFC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00" y="10260"/>
                <a:ext cx="900" cy="72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en-US" sz="1000">
                  <a:solidFill>
                    <a:srgbClr val="595959"/>
                  </a:solidFill>
                  <a:effectLst/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7" name="Text Box 61">
              <a:extLst>
                <a:ext uri="{FF2B5EF4-FFF2-40B4-BE49-F238E27FC236}">
                  <a16:creationId xmlns:a16="http://schemas.microsoft.com/office/drawing/2014/main" id="{9B5A89DA-E2AC-453F-9F47-CDFCF5DCE9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0" y="15480"/>
              <a:ext cx="1260" cy="3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900" b="1">
                  <a:solidFill>
                    <a:srgbClr val="595959"/>
                  </a:solidFill>
                  <a:effectLst/>
                  <a:latin typeface="Segoe UI" panose="020B0502040204020203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Σχήμα 2.2</a:t>
              </a:r>
              <a:endParaRPr lang="el-GR" sz="11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cxnSp>
        <p:nvCxnSpPr>
          <p:cNvPr id="30" name="Ευθύγραμμο βέλος σύνδεσης 29">
            <a:extLst>
              <a:ext uri="{FF2B5EF4-FFF2-40B4-BE49-F238E27FC236}">
                <a16:creationId xmlns:a16="http://schemas.microsoft.com/office/drawing/2014/main" id="{13A96B0B-24A6-4064-A20C-61EF7809708C}"/>
              </a:ext>
            </a:extLst>
          </p:cNvPr>
          <p:cNvCxnSpPr>
            <a:cxnSpLocks/>
          </p:cNvCxnSpPr>
          <p:nvPr/>
        </p:nvCxnSpPr>
        <p:spPr>
          <a:xfrm flipH="1">
            <a:off x="243924" y="3418192"/>
            <a:ext cx="2806754" cy="18733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946437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84999FC-FF48-4516-A5A2-558AC7AF7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D72CC87-590E-4FA1-9E03-36FFD7B6FA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3253" y="1594233"/>
            <a:ext cx="5740578" cy="4787095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ACK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sip:marconi@radio.org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SIP/2.0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Via: SIP/2.0/UDP lab.high-voltage.org:5060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To: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G.Marconi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&lt;sip: marconi@radio.org&gt;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From: Nicola Tesla &lt;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sip:n.tesla@hogh-voltage.org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Call-Id: 123456789@lab.high-voltage.org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Cseq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1 ACK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Content-Length: 0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a = rtpmap:0 PCMU/8000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l-G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7A68F1CA-68E7-4813-88EA-456945A3ED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A940F4-2900-4377-A725-F8EBF631B80C}" type="slidenum">
              <a:rPr lang="el-GR" smtClean="0"/>
              <a:pPr>
                <a:defRPr/>
              </a:pPr>
              <a:t>34</a:t>
            </a:fld>
            <a:endParaRPr lang="el-GR"/>
          </a:p>
        </p:txBody>
      </p:sp>
      <p:grpSp>
        <p:nvGrpSpPr>
          <p:cNvPr id="5" name="Ομάδα 4">
            <a:extLst>
              <a:ext uri="{FF2B5EF4-FFF2-40B4-BE49-F238E27FC236}">
                <a16:creationId xmlns:a16="http://schemas.microsoft.com/office/drawing/2014/main" id="{7D5264CC-1AEB-44F1-B50E-1454103346BF}"/>
              </a:ext>
            </a:extLst>
          </p:cNvPr>
          <p:cNvGrpSpPr>
            <a:grpSpLocks/>
          </p:cNvGrpSpPr>
          <p:nvPr/>
        </p:nvGrpSpPr>
        <p:grpSpPr bwMode="auto">
          <a:xfrm>
            <a:off x="127119" y="1347457"/>
            <a:ext cx="3554730" cy="4983162"/>
            <a:chOff x="3060" y="10440"/>
            <a:chExt cx="4320" cy="5400"/>
          </a:xfrm>
        </p:grpSpPr>
        <p:grpSp>
          <p:nvGrpSpPr>
            <p:cNvPr id="6" name="Group 39">
              <a:extLst>
                <a:ext uri="{FF2B5EF4-FFF2-40B4-BE49-F238E27FC236}">
                  <a16:creationId xmlns:a16="http://schemas.microsoft.com/office/drawing/2014/main" id="{395DB58B-5314-4E47-B09C-41BEBC12177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60" y="10440"/>
              <a:ext cx="4320" cy="5069"/>
              <a:chOff x="3060" y="10260"/>
              <a:chExt cx="4320" cy="5069"/>
            </a:xfrm>
          </p:grpSpPr>
          <p:sp>
            <p:nvSpPr>
              <p:cNvPr id="8" name="Text Box 40">
                <a:extLst>
                  <a:ext uri="{FF2B5EF4-FFF2-40B4-BE49-F238E27FC236}">
                    <a16:creationId xmlns:a16="http://schemas.microsoft.com/office/drawing/2014/main" id="{3D2D178F-AC1A-40B7-9089-03B9C3B14F7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60" y="10980"/>
                <a:ext cx="900" cy="36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0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Tesla</a:t>
                </a:r>
                <a:endParaRPr lang="el-GR" sz="1100">
                  <a:solidFill>
                    <a:srgbClr val="595959"/>
                  </a:solidFill>
                  <a:effectLst/>
                  <a:latin typeface="Segoe UI" panose="020B0502040204020203" pitchFamily="34" charset="0"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Text Box 41">
                <a:extLst>
                  <a:ext uri="{FF2B5EF4-FFF2-40B4-BE49-F238E27FC236}">
                    <a16:creationId xmlns:a16="http://schemas.microsoft.com/office/drawing/2014/main" id="{1DE331E5-8EDD-479C-9E5A-20D65CE8BEE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00" y="10980"/>
                <a:ext cx="1080" cy="36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0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Marconi</a:t>
                </a:r>
                <a:endParaRPr lang="el-GR" sz="1100">
                  <a:solidFill>
                    <a:srgbClr val="595959"/>
                  </a:solidFill>
                  <a:effectLst/>
                  <a:latin typeface="Segoe UI" panose="020B0502040204020203" pitchFamily="34" charset="0"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0" name="Group 42">
                <a:extLst>
                  <a:ext uri="{FF2B5EF4-FFF2-40B4-BE49-F238E27FC236}">
                    <a16:creationId xmlns:a16="http://schemas.microsoft.com/office/drawing/2014/main" id="{3D847667-EEA6-4DD0-949F-BD010D18A3D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420" y="11340"/>
                <a:ext cx="3423" cy="3989"/>
                <a:chOff x="3417" y="11520"/>
                <a:chExt cx="3423" cy="3989"/>
              </a:xfrm>
            </p:grpSpPr>
            <p:sp>
              <p:nvSpPr>
                <p:cNvPr id="13" name="Text Box 43">
                  <a:extLst>
                    <a:ext uri="{FF2B5EF4-FFF2-40B4-BE49-F238E27FC236}">
                      <a16:creationId xmlns:a16="http://schemas.microsoft.com/office/drawing/2014/main" id="{897CC537-EE09-41A2-8B1A-2A7DF93086F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140" y="14789"/>
                  <a:ext cx="1800" cy="36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800">
                      <a:solidFill>
                        <a:srgbClr val="595959"/>
                      </a:solidFill>
                      <a:effectLst/>
                      <a:latin typeface="Segoe UI" panose="020B0502040204020203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      (6) 200 OK </a:t>
                  </a:r>
                  <a:endParaRPr lang="el-GR" sz="11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" name="Text Box 44">
                  <a:extLst>
                    <a:ext uri="{FF2B5EF4-FFF2-40B4-BE49-F238E27FC236}">
                      <a16:creationId xmlns:a16="http://schemas.microsoft.com/office/drawing/2014/main" id="{1B6A4965-9C8D-426C-8C4F-7244D05A41B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140" y="14429"/>
                  <a:ext cx="1800" cy="36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800">
                      <a:solidFill>
                        <a:srgbClr val="595959"/>
                      </a:solidFill>
                      <a:effectLst/>
                      <a:latin typeface="Segoe UI" panose="020B0502040204020203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      (5) BYE </a:t>
                  </a:r>
                  <a:endParaRPr lang="el-GR" sz="11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5" name="Text Box 45">
                  <a:extLst>
                    <a:ext uri="{FF2B5EF4-FFF2-40B4-BE49-F238E27FC236}">
                      <a16:creationId xmlns:a16="http://schemas.microsoft.com/office/drawing/2014/main" id="{F4C0AFD0-EF5D-421F-B77E-1D90D57DC98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140" y="13709"/>
                  <a:ext cx="1800" cy="36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800">
                      <a:solidFill>
                        <a:srgbClr val="595959"/>
                      </a:solidFill>
                      <a:effectLst/>
                      <a:latin typeface="Segoe UI" panose="020B0502040204020203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      Media session </a:t>
                  </a:r>
                  <a:endParaRPr lang="el-GR" sz="11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6" name="Text Box 46">
                  <a:extLst>
                    <a:ext uri="{FF2B5EF4-FFF2-40B4-BE49-F238E27FC236}">
                      <a16:creationId xmlns:a16="http://schemas.microsoft.com/office/drawing/2014/main" id="{186C90C5-DA81-41DB-B76E-25BE49CADBC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140" y="12989"/>
                  <a:ext cx="1260" cy="36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800">
                      <a:solidFill>
                        <a:srgbClr val="595959"/>
                      </a:solidFill>
                      <a:effectLst/>
                      <a:latin typeface="Segoe UI" panose="020B0502040204020203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      (4) ACK </a:t>
                  </a:r>
                  <a:endParaRPr lang="el-GR" sz="11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7" name="Text Box 47">
                  <a:extLst>
                    <a:ext uri="{FF2B5EF4-FFF2-40B4-BE49-F238E27FC236}">
                      <a16:creationId xmlns:a16="http://schemas.microsoft.com/office/drawing/2014/main" id="{C7BACAB1-E5DA-409D-B205-7C227C96B65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960" y="12629"/>
                  <a:ext cx="1800" cy="36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800">
                      <a:solidFill>
                        <a:srgbClr val="595959"/>
                      </a:solidFill>
                      <a:effectLst/>
                      <a:latin typeface="Segoe UI" panose="020B0502040204020203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      (3) 200 OK</a:t>
                  </a:r>
                  <a:endParaRPr lang="el-GR" sz="11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8" name="Text Box 48">
                  <a:extLst>
                    <a:ext uri="{FF2B5EF4-FFF2-40B4-BE49-F238E27FC236}">
                      <a16:creationId xmlns:a16="http://schemas.microsoft.com/office/drawing/2014/main" id="{A02EE989-E54B-4C1B-94ED-CCDEEF5C3EA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960" y="12269"/>
                  <a:ext cx="1800" cy="36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800">
                      <a:solidFill>
                        <a:srgbClr val="595959"/>
                      </a:solidFill>
                      <a:effectLst/>
                      <a:latin typeface="Segoe UI" panose="020B0502040204020203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      (2) 180 Ringing </a:t>
                  </a:r>
                  <a:endParaRPr lang="el-GR" sz="11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9" name="Text Box 49">
                  <a:extLst>
                    <a:ext uri="{FF2B5EF4-FFF2-40B4-BE49-F238E27FC236}">
                      <a16:creationId xmlns:a16="http://schemas.microsoft.com/office/drawing/2014/main" id="{4641BC20-B834-4C5D-A4EB-F72571A3A44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320" y="11732"/>
                  <a:ext cx="1800" cy="36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800">
                      <a:solidFill>
                        <a:srgbClr val="595959"/>
                      </a:solidFill>
                      <a:effectLst/>
                      <a:latin typeface="Segoe UI" panose="020B0502040204020203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      (1) INVITE </a:t>
                  </a:r>
                  <a:endParaRPr lang="el-GR" sz="11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20" name="Line 50">
                  <a:extLst>
                    <a:ext uri="{FF2B5EF4-FFF2-40B4-BE49-F238E27FC236}">
                      <a16:creationId xmlns:a16="http://schemas.microsoft.com/office/drawing/2014/main" id="{48F7F1A2-5A53-41EA-8B3A-62C95330A8FD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3420" y="11520"/>
                  <a:ext cx="3" cy="396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1" name="Line 51">
                  <a:extLst>
                    <a:ext uri="{FF2B5EF4-FFF2-40B4-BE49-F238E27FC236}">
                      <a16:creationId xmlns:a16="http://schemas.microsoft.com/office/drawing/2014/main" id="{F2D4F6E0-00B5-4269-BAA5-303A660BC901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6840" y="11549"/>
                  <a:ext cx="0" cy="396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2" name="Line 52">
                  <a:extLst>
                    <a:ext uri="{FF2B5EF4-FFF2-40B4-BE49-F238E27FC236}">
                      <a16:creationId xmlns:a16="http://schemas.microsoft.com/office/drawing/2014/main" id="{1FE95E6A-1A96-4C4A-8863-34A375E776CE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3417" y="11909"/>
                  <a:ext cx="342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3" name="Line 53">
                  <a:extLst>
                    <a:ext uri="{FF2B5EF4-FFF2-40B4-BE49-F238E27FC236}">
                      <a16:creationId xmlns:a16="http://schemas.microsoft.com/office/drawing/2014/main" id="{7C233383-7D59-440F-A8AC-1EC0B4B2B007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H="1">
                  <a:off x="3420" y="12449"/>
                  <a:ext cx="342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4" name="Line 54">
                  <a:extLst>
                    <a:ext uri="{FF2B5EF4-FFF2-40B4-BE49-F238E27FC236}">
                      <a16:creationId xmlns:a16="http://schemas.microsoft.com/office/drawing/2014/main" id="{C6B3DAC7-DF1D-4D56-A712-4C2471AFC128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H="1">
                  <a:off x="3417" y="12806"/>
                  <a:ext cx="342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5" name="Line 55">
                  <a:extLst>
                    <a:ext uri="{FF2B5EF4-FFF2-40B4-BE49-F238E27FC236}">
                      <a16:creationId xmlns:a16="http://schemas.microsoft.com/office/drawing/2014/main" id="{A7C04702-7433-4F53-BC93-21EDC6FE963F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3420" y="13349"/>
                  <a:ext cx="342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6" name="Line 56">
                  <a:extLst>
                    <a:ext uri="{FF2B5EF4-FFF2-40B4-BE49-F238E27FC236}">
                      <a16:creationId xmlns:a16="http://schemas.microsoft.com/office/drawing/2014/main" id="{3E6EAC31-AF3A-4C8C-8DF7-A489590A70D9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3417" y="14069"/>
                  <a:ext cx="3420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7" name="Line 57">
                  <a:extLst>
                    <a:ext uri="{FF2B5EF4-FFF2-40B4-BE49-F238E27FC236}">
                      <a16:creationId xmlns:a16="http://schemas.microsoft.com/office/drawing/2014/main" id="{022EBC00-5D38-4617-8019-2E70CF50D7AB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H="1">
                  <a:off x="3420" y="14609"/>
                  <a:ext cx="342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8" name="Line 58">
                  <a:extLst>
                    <a:ext uri="{FF2B5EF4-FFF2-40B4-BE49-F238E27FC236}">
                      <a16:creationId xmlns:a16="http://schemas.microsoft.com/office/drawing/2014/main" id="{31A4C477-5D78-4FC7-8CF4-E2ABAB2992A8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3417" y="15149"/>
                  <a:ext cx="342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11" name="Text Box 59">
                <a:extLst>
                  <a:ext uri="{FF2B5EF4-FFF2-40B4-BE49-F238E27FC236}">
                    <a16:creationId xmlns:a16="http://schemas.microsoft.com/office/drawing/2014/main" id="{D6CB3D4D-A1A7-4F7E-AE8D-F277769E822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60" y="10260"/>
                <a:ext cx="900" cy="72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en-US" sz="1000">
                  <a:solidFill>
                    <a:srgbClr val="595959"/>
                  </a:solidFill>
                  <a:effectLst/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Text Box 60">
                <a:extLst>
                  <a:ext uri="{FF2B5EF4-FFF2-40B4-BE49-F238E27FC236}">
                    <a16:creationId xmlns:a16="http://schemas.microsoft.com/office/drawing/2014/main" id="{130F216A-6853-4546-9794-89844A57FFC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00" y="10260"/>
                <a:ext cx="900" cy="72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en-US" sz="1000">
                  <a:solidFill>
                    <a:srgbClr val="595959"/>
                  </a:solidFill>
                  <a:effectLst/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7" name="Text Box 61">
              <a:extLst>
                <a:ext uri="{FF2B5EF4-FFF2-40B4-BE49-F238E27FC236}">
                  <a16:creationId xmlns:a16="http://schemas.microsoft.com/office/drawing/2014/main" id="{9B5A89DA-E2AC-453F-9F47-CDFCF5DCE9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0" y="15480"/>
              <a:ext cx="1260" cy="3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900" b="1">
                  <a:solidFill>
                    <a:srgbClr val="595959"/>
                  </a:solidFill>
                  <a:effectLst/>
                  <a:latin typeface="Segoe UI" panose="020B0502040204020203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Σχήμα 2.2</a:t>
              </a:r>
              <a:endParaRPr lang="el-GR" sz="11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9" name="Ευθύγραμμο βέλος σύνδεσης 28">
            <a:extLst>
              <a:ext uri="{FF2B5EF4-FFF2-40B4-BE49-F238E27FC236}">
                <a16:creationId xmlns:a16="http://schemas.microsoft.com/office/drawing/2014/main" id="{840F6C99-034F-4211-B113-E7726391368C}"/>
              </a:ext>
            </a:extLst>
          </p:cNvPr>
          <p:cNvCxnSpPr>
            <a:cxnSpLocks/>
          </p:cNvCxnSpPr>
          <p:nvPr/>
        </p:nvCxnSpPr>
        <p:spPr>
          <a:xfrm>
            <a:off x="394050" y="4005144"/>
            <a:ext cx="2814160" cy="16610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4270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84999FC-FF48-4516-A5A2-558AC7AF7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BYE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D72CC87-590E-4FA1-9E03-36FFD7B6FA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3253" y="1594233"/>
            <a:ext cx="5740578" cy="4787095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(5)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BYE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sip:n.tesla@high-voltage.org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SIP/2.0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Via: SIP/2.0/UDP tower.radio.org:5060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To: Nicola Tesla &lt;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sip:n.tesla@high-voltage.org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From: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G.Marconi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sip:marconi@radio.org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Call-ID: 123456789@lab.high-voltage.org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Cseq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1 Bye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Content-Length: 0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l-G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7A68F1CA-68E7-4813-88EA-456945A3ED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A940F4-2900-4377-A725-F8EBF631B80C}" type="slidenum">
              <a:rPr lang="el-GR" smtClean="0"/>
              <a:pPr>
                <a:defRPr/>
              </a:pPr>
              <a:t>35</a:t>
            </a:fld>
            <a:endParaRPr lang="el-GR"/>
          </a:p>
        </p:txBody>
      </p:sp>
      <p:grpSp>
        <p:nvGrpSpPr>
          <p:cNvPr id="5" name="Ομάδα 4">
            <a:extLst>
              <a:ext uri="{FF2B5EF4-FFF2-40B4-BE49-F238E27FC236}">
                <a16:creationId xmlns:a16="http://schemas.microsoft.com/office/drawing/2014/main" id="{7D5264CC-1AEB-44F1-B50E-1454103346BF}"/>
              </a:ext>
            </a:extLst>
          </p:cNvPr>
          <p:cNvGrpSpPr>
            <a:grpSpLocks/>
          </p:cNvGrpSpPr>
          <p:nvPr/>
        </p:nvGrpSpPr>
        <p:grpSpPr bwMode="auto">
          <a:xfrm>
            <a:off x="-18613" y="1220168"/>
            <a:ext cx="3554730" cy="4983162"/>
            <a:chOff x="3060" y="10440"/>
            <a:chExt cx="4320" cy="5400"/>
          </a:xfrm>
        </p:grpSpPr>
        <p:grpSp>
          <p:nvGrpSpPr>
            <p:cNvPr id="6" name="Group 39">
              <a:extLst>
                <a:ext uri="{FF2B5EF4-FFF2-40B4-BE49-F238E27FC236}">
                  <a16:creationId xmlns:a16="http://schemas.microsoft.com/office/drawing/2014/main" id="{395DB58B-5314-4E47-B09C-41BEBC12177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60" y="10440"/>
              <a:ext cx="4320" cy="5069"/>
              <a:chOff x="3060" y="10260"/>
              <a:chExt cx="4320" cy="5069"/>
            </a:xfrm>
          </p:grpSpPr>
          <p:sp>
            <p:nvSpPr>
              <p:cNvPr id="8" name="Text Box 40">
                <a:extLst>
                  <a:ext uri="{FF2B5EF4-FFF2-40B4-BE49-F238E27FC236}">
                    <a16:creationId xmlns:a16="http://schemas.microsoft.com/office/drawing/2014/main" id="{3D2D178F-AC1A-40B7-9089-03B9C3B14F7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60" y="10980"/>
                <a:ext cx="900" cy="36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0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Tesla</a:t>
                </a:r>
                <a:endParaRPr lang="el-GR" sz="1100">
                  <a:solidFill>
                    <a:srgbClr val="595959"/>
                  </a:solidFill>
                  <a:effectLst/>
                  <a:latin typeface="Segoe UI" panose="020B0502040204020203" pitchFamily="34" charset="0"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Text Box 41">
                <a:extLst>
                  <a:ext uri="{FF2B5EF4-FFF2-40B4-BE49-F238E27FC236}">
                    <a16:creationId xmlns:a16="http://schemas.microsoft.com/office/drawing/2014/main" id="{1DE331E5-8EDD-479C-9E5A-20D65CE8BEE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00" y="10980"/>
                <a:ext cx="1080" cy="36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0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Marconi</a:t>
                </a:r>
                <a:endParaRPr lang="el-GR" sz="1100">
                  <a:solidFill>
                    <a:srgbClr val="595959"/>
                  </a:solidFill>
                  <a:effectLst/>
                  <a:latin typeface="Segoe UI" panose="020B0502040204020203" pitchFamily="34" charset="0"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0" name="Group 42">
                <a:extLst>
                  <a:ext uri="{FF2B5EF4-FFF2-40B4-BE49-F238E27FC236}">
                    <a16:creationId xmlns:a16="http://schemas.microsoft.com/office/drawing/2014/main" id="{3D847667-EEA6-4DD0-949F-BD010D18A3D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420" y="11340"/>
                <a:ext cx="3423" cy="3989"/>
                <a:chOff x="3417" y="11520"/>
                <a:chExt cx="3423" cy="3989"/>
              </a:xfrm>
            </p:grpSpPr>
            <p:sp>
              <p:nvSpPr>
                <p:cNvPr id="13" name="Text Box 43">
                  <a:extLst>
                    <a:ext uri="{FF2B5EF4-FFF2-40B4-BE49-F238E27FC236}">
                      <a16:creationId xmlns:a16="http://schemas.microsoft.com/office/drawing/2014/main" id="{897CC537-EE09-41A2-8B1A-2A7DF93086F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140" y="14789"/>
                  <a:ext cx="1800" cy="36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800">
                      <a:solidFill>
                        <a:srgbClr val="595959"/>
                      </a:solidFill>
                      <a:effectLst/>
                      <a:latin typeface="Segoe UI" panose="020B0502040204020203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      (6) 200 OK </a:t>
                  </a:r>
                  <a:endParaRPr lang="el-GR" sz="11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" name="Text Box 44">
                  <a:extLst>
                    <a:ext uri="{FF2B5EF4-FFF2-40B4-BE49-F238E27FC236}">
                      <a16:creationId xmlns:a16="http://schemas.microsoft.com/office/drawing/2014/main" id="{1B6A4965-9C8D-426C-8C4F-7244D05A41B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140" y="14429"/>
                  <a:ext cx="1800" cy="36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800">
                      <a:solidFill>
                        <a:srgbClr val="595959"/>
                      </a:solidFill>
                      <a:effectLst/>
                      <a:latin typeface="Segoe UI" panose="020B0502040204020203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      (5) BYE </a:t>
                  </a:r>
                  <a:endParaRPr lang="el-GR" sz="11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5" name="Text Box 45">
                  <a:extLst>
                    <a:ext uri="{FF2B5EF4-FFF2-40B4-BE49-F238E27FC236}">
                      <a16:creationId xmlns:a16="http://schemas.microsoft.com/office/drawing/2014/main" id="{F4C0AFD0-EF5D-421F-B77E-1D90D57DC98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140" y="13709"/>
                  <a:ext cx="1800" cy="36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800">
                      <a:solidFill>
                        <a:srgbClr val="595959"/>
                      </a:solidFill>
                      <a:effectLst/>
                      <a:latin typeface="Segoe UI" panose="020B0502040204020203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      Media session </a:t>
                  </a:r>
                  <a:endParaRPr lang="el-GR" sz="11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6" name="Text Box 46">
                  <a:extLst>
                    <a:ext uri="{FF2B5EF4-FFF2-40B4-BE49-F238E27FC236}">
                      <a16:creationId xmlns:a16="http://schemas.microsoft.com/office/drawing/2014/main" id="{186C90C5-DA81-41DB-B76E-25BE49CADBC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140" y="12989"/>
                  <a:ext cx="1260" cy="36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800">
                      <a:solidFill>
                        <a:srgbClr val="595959"/>
                      </a:solidFill>
                      <a:effectLst/>
                      <a:latin typeface="Segoe UI" panose="020B0502040204020203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      (4) ACK </a:t>
                  </a:r>
                  <a:endParaRPr lang="el-GR" sz="11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7" name="Text Box 47">
                  <a:extLst>
                    <a:ext uri="{FF2B5EF4-FFF2-40B4-BE49-F238E27FC236}">
                      <a16:creationId xmlns:a16="http://schemas.microsoft.com/office/drawing/2014/main" id="{C7BACAB1-E5DA-409D-B205-7C227C96B65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960" y="12629"/>
                  <a:ext cx="1800" cy="36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800">
                      <a:solidFill>
                        <a:srgbClr val="595959"/>
                      </a:solidFill>
                      <a:effectLst/>
                      <a:latin typeface="Segoe UI" panose="020B0502040204020203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      (3) 200 OK</a:t>
                  </a:r>
                  <a:endParaRPr lang="el-GR" sz="11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8" name="Text Box 48">
                  <a:extLst>
                    <a:ext uri="{FF2B5EF4-FFF2-40B4-BE49-F238E27FC236}">
                      <a16:creationId xmlns:a16="http://schemas.microsoft.com/office/drawing/2014/main" id="{A02EE989-E54B-4C1B-94ED-CCDEEF5C3EA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960" y="12269"/>
                  <a:ext cx="1800" cy="36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800">
                      <a:solidFill>
                        <a:srgbClr val="595959"/>
                      </a:solidFill>
                      <a:effectLst/>
                      <a:latin typeface="Segoe UI" panose="020B0502040204020203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      (2) 180 Ringing </a:t>
                  </a:r>
                  <a:endParaRPr lang="el-GR" sz="11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9" name="Text Box 49">
                  <a:extLst>
                    <a:ext uri="{FF2B5EF4-FFF2-40B4-BE49-F238E27FC236}">
                      <a16:creationId xmlns:a16="http://schemas.microsoft.com/office/drawing/2014/main" id="{4641BC20-B834-4C5D-A4EB-F72571A3A44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320" y="11732"/>
                  <a:ext cx="1800" cy="36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800">
                      <a:solidFill>
                        <a:srgbClr val="595959"/>
                      </a:solidFill>
                      <a:effectLst/>
                      <a:latin typeface="Segoe UI" panose="020B0502040204020203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      (1) INVITE </a:t>
                  </a:r>
                  <a:endParaRPr lang="el-GR" sz="11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20" name="Line 50">
                  <a:extLst>
                    <a:ext uri="{FF2B5EF4-FFF2-40B4-BE49-F238E27FC236}">
                      <a16:creationId xmlns:a16="http://schemas.microsoft.com/office/drawing/2014/main" id="{48F7F1A2-5A53-41EA-8B3A-62C95330A8FD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3420" y="11520"/>
                  <a:ext cx="3" cy="396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1" name="Line 51">
                  <a:extLst>
                    <a:ext uri="{FF2B5EF4-FFF2-40B4-BE49-F238E27FC236}">
                      <a16:creationId xmlns:a16="http://schemas.microsoft.com/office/drawing/2014/main" id="{F2D4F6E0-00B5-4269-BAA5-303A660BC901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6840" y="11549"/>
                  <a:ext cx="0" cy="396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2" name="Line 52">
                  <a:extLst>
                    <a:ext uri="{FF2B5EF4-FFF2-40B4-BE49-F238E27FC236}">
                      <a16:creationId xmlns:a16="http://schemas.microsoft.com/office/drawing/2014/main" id="{1FE95E6A-1A96-4C4A-8863-34A375E776CE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3417" y="11909"/>
                  <a:ext cx="342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3" name="Line 53">
                  <a:extLst>
                    <a:ext uri="{FF2B5EF4-FFF2-40B4-BE49-F238E27FC236}">
                      <a16:creationId xmlns:a16="http://schemas.microsoft.com/office/drawing/2014/main" id="{7C233383-7D59-440F-A8AC-1EC0B4B2B007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H="1">
                  <a:off x="3420" y="12449"/>
                  <a:ext cx="342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4" name="Line 54">
                  <a:extLst>
                    <a:ext uri="{FF2B5EF4-FFF2-40B4-BE49-F238E27FC236}">
                      <a16:creationId xmlns:a16="http://schemas.microsoft.com/office/drawing/2014/main" id="{C6B3DAC7-DF1D-4D56-A712-4C2471AFC128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H="1">
                  <a:off x="3417" y="12806"/>
                  <a:ext cx="342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5" name="Line 55">
                  <a:extLst>
                    <a:ext uri="{FF2B5EF4-FFF2-40B4-BE49-F238E27FC236}">
                      <a16:creationId xmlns:a16="http://schemas.microsoft.com/office/drawing/2014/main" id="{A7C04702-7433-4F53-BC93-21EDC6FE963F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3420" y="13349"/>
                  <a:ext cx="342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6" name="Line 56">
                  <a:extLst>
                    <a:ext uri="{FF2B5EF4-FFF2-40B4-BE49-F238E27FC236}">
                      <a16:creationId xmlns:a16="http://schemas.microsoft.com/office/drawing/2014/main" id="{3E6EAC31-AF3A-4C8C-8DF7-A489590A70D9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3417" y="14069"/>
                  <a:ext cx="3420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7" name="Line 57">
                  <a:extLst>
                    <a:ext uri="{FF2B5EF4-FFF2-40B4-BE49-F238E27FC236}">
                      <a16:creationId xmlns:a16="http://schemas.microsoft.com/office/drawing/2014/main" id="{022EBC00-5D38-4617-8019-2E70CF50D7AB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H="1">
                  <a:off x="3420" y="14609"/>
                  <a:ext cx="342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8" name="Line 58">
                  <a:extLst>
                    <a:ext uri="{FF2B5EF4-FFF2-40B4-BE49-F238E27FC236}">
                      <a16:creationId xmlns:a16="http://schemas.microsoft.com/office/drawing/2014/main" id="{31A4C477-5D78-4FC7-8CF4-E2ABAB2992A8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3417" y="15149"/>
                  <a:ext cx="342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11" name="Text Box 59">
                <a:extLst>
                  <a:ext uri="{FF2B5EF4-FFF2-40B4-BE49-F238E27FC236}">
                    <a16:creationId xmlns:a16="http://schemas.microsoft.com/office/drawing/2014/main" id="{D6CB3D4D-A1A7-4F7E-AE8D-F277769E822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60" y="10260"/>
                <a:ext cx="900" cy="72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en-US" sz="1000">
                  <a:solidFill>
                    <a:srgbClr val="595959"/>
                  </a:solidFill>
                  <a:effectLst/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Text Box 60">
                <a:extLst>
                  <a:ext uri="{FF2B5EF4-FFF2-40B4-BE49-F238E27FC236}">
                    <a16:creationId xmlns:a16="http://schemas.microsoft.com/office/drawing/2014/main" id="{130F216A-6853-4546-9794-89844A57FFC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00" y="10260"/>
                <a:ext cx="900" cy="72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en-US" sz="1000">
                  <a:solidFill>
                    <a:srgbClr val="595959"/>
                  </a:solidFill>
                  <a:effectLst/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7" name="Text Box 61">
              <a:extLst>
                <a:ext uri="{FF2B5EF4-FFF2-40B4-BE49-F238E27FC236}">
                  <a16:creationId xmlns:a16="http://schemas.microsoft.com/office/drawing/2014/main" id="{9B5A89DA-E2AC-453F-9F47-CDFCF5DCE9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0" y="15480"/>
              <a:ext cx="1260" cy="3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900" b="1">
                  <a:solidFill>
                    <a:srgbClr val="595959"/>
                  </a:solidFill>
                  <a:effectLst/>
                  <a:latin typeface="Segoe UI" panose="020B0502040204020203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Σχήμα 2.2</a:t>
              </a:r>
              <a:endParaRPr lang="el-GR" sz="11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cxnSp>
        <p:nvCxnSpPr>
          <p:cNvPr id="30" name="Ευθύγραμμο βέλος σύνδεσης 29">
            <a:extLst>
              <a:ext uri="{FF2B5EF4-FFF2-40B4-BE49-F238E27FC236}">
                <a16:creationId xmlns:a16="http://schemas.microsoft.com/office/drawing/2014/main" id="{13A96B0B-24A6-4064-A20C-61EF7809708C}"/>
              </a:ext>
            </a:extLst>
          </p:cNvPr>
          <p:cNvCxnSpPr>
            <a:cxnSpLocks/>
          </p:cNvCxnSpPr>
          <p:nvPr/>
        </p:nvCxnSpPr>
        <p:spPr>
          <a:xfrm flipH="1">
            <a:off x="277615" y="5067352"/>
            <a:ext cx="2806754" cy="18733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148513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84999FC-FF48-4516-A5A2-558AC7AF7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200 OK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D72CC87-590E-4FA1-9E03-36FFD7B6FA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3253" y="1594233"/>
            <a:ext cx="5740578" cy="4787095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l-GR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(6)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SIP/2.0 200 </a:t>
            </a:r>
            <a:r>
              <a:rPr lang="el-G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ΟΚ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Via: SIP/2.0/UDP lab.high-voltage.org:5060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To: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G.Marconi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&lt;sip: marconi@radio.org&gt;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From: Nicola Tesla &lt;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sip:n.tesla@hogh-voltage.org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Call-Id: 123456789@lab.high-voltage.org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Cseq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1 BYE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Content-Length: 0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l-G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7A68F1CA-68E7-4813-88EA-456945A3ED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A940F4-2900-4377-A725-F8EBF631B80C}" type="slidenum">
              <a:rPr lang="el-GR" smtClean="0"/>
              <a:pPr>
                <a:defRPr/>
              </a:pPr>
              <a:t>36</a:t>
            </a:fld>
            <a:endParaRPr lang="el-GR"/>
          </a:p>
        </p:txBody>
      </p:sp>
      <p:grpSp>
        <p:nvGrpSpPr>
          <p:cNvPr id="5" name="Ομάδα 4">
            <a:extLst>
              <a:ext uri="{FF2B5EF4-FFF2-40B4-BE49-F238E27FC236}">
                <a16:creationId xmlns:a16="http://schemas.microsoft.com/office/drawing/2014/main" id="{7D5264CC-1AEB-44F1-B50E-1454103346BF}"/>
              </a:ext>
            </a:extLst>
          </p:cNvPr>
          <p:cNvGrpSpPr>
            <a:grpSpLocks/>
          </p:cNvGrpSpPr>
          <p:nvPr/>
        </p:nvGrpSpPr>
        <p:grpSpPr bwMode="auto">
          <a:xfrm>
            <a:off x="-18613" y="1220168"/>
            <a:ext cx="3554730" cy="4983162"/>
            <a:chOff x="3060" y="10440"/>
            <a:chExt cx="4320" cy="5400"/>
          </a:xfrm>
        </p:grpSpPr>
        <p:grpSp>
          <p:nvGrpSpPr>
            <p:cNvPr id="6" name="Group 39">
              <a:extLst>
                <a:ext uri="{FF2B5EF4-FFF2-40B4-BE49-F238E27FC236}">
                  <a16:creationId xmlns:a16="http://schemas.microsoft.com/office/drawing/2014/main" id="{395DB58B-5314-4E47-B09C-41BEBC12177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60" y="10440"/>
              <a:ext cx="4320" cy="5069"/>
              <a:chOff x="3060" y="10260"/>
              <a:chExt cx="4320" cy="5069"/>
            </a:xfrm>
          </p:grpSpPr>
          <p:sp>
            <p:nvSpPr>
              <p:cNvPr id="8" name="Text Box 40">
                <a:extLst>
                  <a:ext uri="{FF2B5EF4-FFF2-40B4-BE49-F238E27FC236}">
                    <a16:creationId xmlns:a16="http://schemas.microsoft.com/office/drawing/2014/main" id="{3D2D178F-AC1A-40B7-9089-03B9C3B14F7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60" y="10980"/>
                <a:ext cx="900" cy="36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0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Tesla</a:t>
                </a:r>
                <a:endParaRPr lang="el-GR" sz="1100">
                  <a:solidFill>
                    <a:srgbClr val="595959"/>
                  </a:solidFill>
                  <a:effectLst/>
                  <a:latin typeface="Segoe UI" panose="020B0502040204020203" pitchFamily="34" charset="0"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Text Box 41">
                <a:extLst>
                  <a:ext uri="{FF2B5EF4-FFF2-40B4-BE49-F238E27FC236}">
                    <a16:creationId xmlns:a16="http://schemas.microsoft.com/office/drawing/2014/main" id="{1DE331E5-8EDD-479C-9E5A-20D65CE8BEE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00" y="10980"/>
                <a:ext cx="1080" cy="36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0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Marconi</a:t>
                </a:r>
                <a:endParaRPr lang="el-GR" sz="1100">
                  <a:solidFill>
                    <a:srgbClr val="595959"/>
                  </a:solidFill>
                  <a:effectLst/>
                  <a:latin typeface="Segoe UI" panose="020B0502040204020203" pitchFamily="34" charset="0"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0" name="Group 42">
                <a:extLst>
                  <a:ext uri="{FF2B5EF4-FFF2-40B4-BE49-F238E27FC236}">
                    <a16:creationId xmlns:a16="http://schemas.microsoft.com/office/drawing/2014/main" id="{3D847667-EEA6-4DD0-949F-BD010D18A3D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420" y="11340"/>
                <a:ext cx="3423" cy="3989"/>
                <a:chOff x="3417" y="11520"/>
                <a:chExt cx="3423" cy="3989"/>
              </a:xfrm>
            </p:grpSpPr>
            <p:sp>
              <p:nvSpPr>
                <p:cNvPr id="13" name="Text Box 43">
                  <a:extLst>
                    <a:ext uri="{FF2B5EF4-FFF2-40B4-BE49-F238E27FC236}">
                      <a16:creationId xmlns:a16="http://schemas.microsoft.com/office/drawing/2014/main" id="{897CC537-EE09-41A2-8B1A-2A7DF93086F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140" y="14789"/>
                  <a:ext cx="1800" cy="36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800">
                      <a:solidFill>
                        <a:srgbClr val="595959"/>
                      </a:solidFill>
                      <a:effectLst/>
                      <a:latin typeface="Segoe UI" panose="020B0502040204020203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      (6) 200 OK </a:t>
                  </a:r>
                  <a:endParaRPr lang="el-GR" sz="11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" name="Text Box 44">
                  <a:extLst>
                    <a:ext uri="{FF2B5EF4-FFF2-40B4-BE49-F238E27FC236}">
                      <a16:creationId xmlns:a16="http://schemas.microsoft.com/office/drawing/2014/main" id="{1B6A4965-9C8D-426C-8C4F-7244D05A41B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140" y="14429"/>
                  <a:ext cx="1800" cy="36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800">
                      <a:solidFill>
                        <a:srgbClr val="595959"/>
                      </a:solidFill>
                      <a:effectLst/>
                      <a:latin typeface="Segoe UI" panose="020B0502040204020203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      (5) BYE </a:t>
                  </a:r>
                  <a:endParaRPr lang="el-GR" sz="11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5" name="Text Box 45">
                  <a:extLst>
                    <a:ext uri="{FF2B5EF4-FFF2-40B4-BE49-F238E27FC236}">
                      <a16:creationId xmlns:a16="http://schemas.microsoft.com/office/drawing/2014/main" id="{F4C0AFD0-EF5D-421F-B77E-1D90D57DC98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140" y="13709"/>
                  <a:ext cx="1800" cy="36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800">
                      <a:solidFill>
                        <a:srgbClr val="595959"/>
                      </a:solidFill>
                      <a:effectLst/>
                      <a:latin typeface="Segoe UI" panose="020B0502040204020203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      Media session </a:t>
                  </a:r>
                  <a:endParaRPr lang="el-GR" sz="11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6" name="Text Box 46">
                  <a:extLst>
                    <a:ext uri="{FF2B5EF4-FFF2-40B4-BE49-F238E27FC236}">
                      <a16:creationId xmlns:a16="http://schemas.microsoft.com/office/drawing/2014/main" id="{186C90C5-DA81-41DB-B76E-25BE49CADBC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140" y="12989"/>
                  <a:ext cx="1260" cy="36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800">
                      <a:solidFill>
                        <a:srgbClr val="595959"/>
                      </a:solidFill>
                      <a:effectLst/>
                      <a:latin typeface="Segoe UI" panose="020B0502040204020203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      (4) ACK </a:t>
                  </a:r>
                  <a:endParaRPr lang="el-GR" sz="11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7" name="Text Box 47">
                  <a:extLst>
                    <a:ext uri="{FF2B5EF4-FFF2-40B4-BE49-F238E27FC236}">
                      <a16:creationId xmlns:a16="http://schemas.microsoft.com/office/drawing/2014/main" id="{C7BACAB1-E5DA-409D-B205-7C227C96B65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960" y="12629"/>
                  <a:ext cx="1800" cy="36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800">
                      <a:solidFill>
                        <a:srgbClr val="595959"/>
                      </a:solidFill>
                      <a:effectLst/>
                      <a:latin typeface="Segoe UI" panose="020B0502040204020203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      (3) 200 OK</a:t>
                  </a:r>
                  <a:endParaRPr lang="el-GR" sz="11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8" name="Text Box 48">
                  <a:extLst>
                    <a:ext uri="{FF2B5EF4-FFF2-40B4-BE49-F238E27FC236}">
                      <a16:creationId xmlns:a16="http://schemas.microsoft.com/office/drawing/2014/main" id="{A02EE989-E54B-4C1B-94ED-CCDEEF5C3EA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960" y="12269"/>
                  <a:ext cx="1800" cy="36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800">
                      <a:solidFill>
                        <a:srgbClr val="595959"/>
                      </a:solidFill>
                      <a:effectLst/>
                      <a:latin typeface="Segoe UI" panose="020B0502040204020203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      (2) 180 Ringing </a:t>
                  </a:r>
                  <a:endParaRPr lang="el-GR" sz="11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9" name="Text Box 49">
                  <a:extLst>
                    <a:ext uri="{FF2B5EF4-FFF2-40B4-BE49-F238E27FC236}">
                      <a16:creationId xmlns:a16="http://schemas.microsoft.com/office/drawing/2014/main" id="{4641BC20-B834-4C5D-A4EB-F72571A3A44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320" y="11732"/>
                  <a:ext cx="1800" cy="36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800">
                      <a:solidFill>
                        <a:srgbClr val="595959"/>
                      </a:solidFill>
                      <a:effectLst/>
                      <a:latin typeface="Segoe UI" panose="020B0502040204020203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      (1) INVITE </a:t>
                  </a:r>
                  <a:endParaRPr lang="el-GR" sz="11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20" name="Line 50">
                  <a:extLst>
                    <a:ext uri="{FF2B5EF4-FFF2-40B4-BE49-F238E27FC236}">
                      <a16:creationId xmlns:a16="http://schemas.microsoft.com/office/drawing/2014/main" id="{48F7F1A2-5A53-41EA-8B3A-62C95330A8FD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3420" y="11520"/>
                  <a:ext cx="3" cy="396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1" name="Line 51">
                  <a:extLst>
                    <a:ext uri="{FF2B5EF4-FFF2-40B4-BE49-F238E27FC236}">
                      <a16:creationId xmlns:a16="http://schemas.microsoft.com/office/drawing/2014/main" id="{F2D4F6E0-00B5-4269-BAA5-303A660BC901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6840" y="11549"/>
                  <a:ext cx="0" cy="396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2" name="Line 52">
                  <a:extLst>
                    <a:ext uri="{FF2B5EF4-FFF2-40B4-BE49-F238E27FC236}">
                      <a16:creationId xmlns:a16="http://schemas.microsoft.com/office/drawing/2014/main" id="{1FE95E6A-1A96-4C4A-8863-34A375E776CE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3417" y="11909"/>
                  <a:ext cx="342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3" name="Line 53">
                  <a:extLst>
                    <a:ext uri="{FF2B5EF4-FFF2-40B4-BE49-F238E27FC236}">
                      <a16:creationId xmlns:a16="http://schemas.microsoft.com/office/drawing/2014/main" id="{7C233383-7D59-440F-A8AC-1EC0B4B2B007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H="1">
                  <a:off x="3420" y="12449"/>
                  <a:ext cx="342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4" name="Line 54">
                  <a:extLst>
                    <a:ext uri="{FF2B5EF4-FFF2-40B4-BE49-F238E27FC236}">
                      <a16:creationId xmlns:a16="http://schemas.microsoft.com/office/drawing/2014/main" id="{C6B3DAC7-DF1D-4D56-A712-4C2471AFC128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H="1">
                  <a:off x="3417" y="12806"/>
                  <a:ext cx="342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5" name="Line 55">
                  <a:extLst>
                    <a:ext uri="{FF2B5EF4-FFF2-40B4-BE49-F238E27FC236}">
                      <a16:creationId xmlns:a16="http://schemas.microsoft.com/office/drawing/2014/main" id="{A7C04702-7433-4F53-BC93-21EDC6FE963F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3420" y="13349"/>
                  <a:ext cx="342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6" name="Line 56">
                  <a:extLst>
                    <a:ext uri="{FF2B5EF4-FFF2-40B4-BE49-F238E27FC236}">
                      <a16:creationId xmlns:a16="http://schemas.microsoft.com/office/drawing/2014/main" id="{3E6EAC31-AF3A-4C8C-8DF7-A489590A70D9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3417" y="14069"/>
                  <a:ext cx="3420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7" name="Line 57">
                  <a:extLst>
                    <a:ext uri="{FF2B5EF4-FFF2-40B4-BE49-F238E27FC236}">
                      <a16:creationId xmlns:a16="http://schemas.microsoft.com/office/drawing/2014/main" id="{022EBC00-5D38-4617-8019-2E70CF50D7AB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H="1">
                  <a:off x="3420" y="14609"/>
                  <a:ext cx="342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8" name="Line 58">
                  <a:extLst>
                    <a:ext uri="{FF2B5EF4-FFF2-40B4-BE49-F238E27FC236}">
                      <a16:creationId xmlns:a16="http://schemas.microsoft.com/office/drawing/2014/main" id="{31A4C477-5D78-4FC7-8CF4-E2ABAB2992A8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3417" y="15149"/>
                  <a:ext cx="342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11" name="Text Box 59">
                <a:extLst>
                  <a:ext uri="{FF2B5EF4-FFF2-40B4-BE49-F238E27FC236}">
                    <a16:creationId xmlns:a16="http://schemas.microsoft.com/office/drawing/2014/main" id="{D6CB3D4D-A1A7-4F7E-AE8D-F277769E822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60" y="10260"/>
                <a:ext cx="900" cy="72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en-US" sz="1000">
                  <a:solidFill>
                    <a:srgbClr val="595959"/>
                  </a:solidFill>
                  <a:effectLst/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Text Box 60">
                <a:extLst>
                  <a:ext uri="{FF2B5EF4-FFF2-40B4-BE49-F238E27FC236}">
                    <a16:creationId xmlns:a16="http://schemas.microsoft.com/office/drawing/2014/main" id="{130F216A-6853-4546-9794-89844A57FFC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00" y="10260"/>
                <a:ext cx="900" cy="72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en-US" sz="1000">
                  <a:solidFill>
                    <a:srgbClr val="595959"/>
                  </a:solidFill>
                  <a:effectLst/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7" name="Text Box 61">
              <a:extLst>
                <a:ext uri="{FF2B5EF4-FFF2-40B4-BE49-F238E27FC236}">
                  <a16:creationId xmlns:a16="http://schemas.microsoft.com/office/drawing/2014/main" id="{9B5A89DA-E2AC-453F-9F47-CDFCF5DCE9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0" y="15480"/>
              <a:ext cx="1260" cy="3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900" b="1">
                  <a:solidFill>
                    <a:srgbClr val="595959"/>
                  </a:solidFill>
                  <a:effectLst/>
                  <a:latin typeface="Segoe UI" panose="020B0502040204020203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Σχήμα 2.2</a:t>
              </a:r>
              <a:endParaRPr lang="el-GR" sz="11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cxnSp>
        <p:nvCxnSpPr>
          <p:cNvPr id="30" name="Ευθύγραμμο βέλος σύνδεσης 29">
            <a:extLst>
              <a:ext uri="{FF2B5EF4-FFF2-40B4-BE49-F238E27FC236}">
                <a16:creationId xmlns:a16="http://schemas.microsoft.com/office/drawing/2014/main" id="{13A96B0B-24A6-4064-A20C-61EF7809708C}"/>
              </a:ext>
            </a:extLst>
          </p:cNvPr>
          <p:cNvCxnSpPr>
            <a:cxnSpLocks/>
          </p:cNvCxnSpPr>
          <p:nvPr/>
        </p:nvCxnSpPr>
        <p:spPr>
          <a:xfrm>
            <a:off x="282553" y="5569146"/>
            <a:ext cx="2809223" cy="17401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840538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SIP Proxy</a:t>
            </a:r>
          </a:p>
        </p:txBody>
      </p:sp>
      <p:sp>
        <p:nvSpPr>
          <p:cNvPr id="6656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23862" y="1432560"/>
            <a:ext cx="8720138" cy="531495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l-GR" sz="2800" dirty="0"/>
              <a:t>Άλλη μία λειτουργία του </a:t>
            </a:r>
            <a:r>
              <a:rPr lang="en-US" sz="2800" dirty="0"/>
              <a:t>SIP server: </a:t>
            </a:r>
            <a:r>
              <a:rPr lang="en-US" sz="2800" b="1" dirty="0">
                <a:solidFill>
                  <a:srgbClr val="CB2727"/>
                </a:solidFill>
              </a:rPr>
              <a:t>proxy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l-GR" sz="2800" dirty="0"/>
              <a:t>Η </a:t>
            </a:r>
            <a:r>
              <a:rPr lang="en-US" sz="2800" dirty="0"/>
              <a:t>Alice </a:t>
            </a:r>
            <a:r>
              <a:rPr lang="el-GR" sz="2800" dirty="0"/>
              <a:t>στέλνει μήνυμα </a:t>
            </a:r>
            <a:r>
              <a:rPr lang="en-US" sz="2800" dirty="0"/>
              <a:t>invite </a:t>
            </a:r>
            <a:r>
              <a:rPr lang="el-GR" sz="2800" b="1" dirty="0">
                <a:solidFill>
                  <a:srgbClr val="000099"/>
                </a:solidFill>
              </a:rPr>
              <a:t>στον δικό της </a:t>
            </a:r>
            <a:r>
              <a:rPr lang="en-US" sz="2800" b="1" dirty="0">
                <a:solidFill>
                  <a:srgbClr val="000099"/>
                </a:solidFill>
              </a:rPr>
              <a:t>proxy server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l-GR" sz="2000" dirty="0"/>
              <a:t>Περιλαμβάνει την διεύθυνση</a:t>
            </a:r>
            <a:r>
              <a:rPr lang="en-US" sz="2000" dirty="0"/>
              <a:t> </a:t>
            </a:r>
            <a:r>
              <a:rPr lang="en-US" sz="2000" dirty="0" err="1"/>
              <a:t>sip:bob@domain.com</a:t>
            </a:r>
            <a:endParaRPr lang="en-US" sz="20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l-GR" sz="2000" dirty="0"/>
              <a:t>Ο </a:t>
            </a:r>
            <a:r>
              <a:rPr lang="en-US" sz="2000" dirty="0"/>
              <a:t>Proxy</a:t>
            </a:r>
            <a:r>
              <a:rPr lang="el-GR" sz="2000" dirty="0"/>
              <a:t> </a:t>
            </a:r>
            <a:r>
              <a:rPr lang="en-US" sz="2000" dirty="0"/>
              <a:t>server </a:t>
            </a:r>
            <a:r>
              <a:rPr lang="el-GR" sz="2000" dirty="0"/>
              <a:t>είναι υπεύθυνος για την </a:t>
            </a:r>
            <a:r>
              <a:rPr lang="el-GR" sz="2000" b="1" dirty="0">
                <a:solidFill>
                  <a:srgbClr val="000099"/>
                </a:solidFill>
              </a:rPr>
              <a:t>δρομολόγηση των μηνυμάτων </a:t>
            </a:r>
            <a:r>
              <a:rPr lang="en-US" sz="2000" b="1" dirty="0">
                <a:solidFill>
                  <a:srgbClr val="000099"/>
                </a:solidFill>
              </a:rPr>
              <a:t>SIP </a:t>
            </a:r>
            <a:r>
              <a:rPr lang="el-GR" sz="2000" dirty="0"/>
              <a:t>στον καλούμενο</a:t>
            </a:r>
            <a:r>
              <a:rPr lang="en-US" sz="2000" dirty="0"/>
              <a:t>, </a:t>
            </a:r>
            <a:r>
              <a:rPr lang="el-GR" sz="2000" dirty="0"/>
              <a:t>πιθανώς </a:t>
            </a:r>
            <a:r>
              <a:rPr lang="el-GR" sz="2000" b="1" dirty="0">
                <a:solidFill>
                  <a:srgbClr val="000099"/>
                </a:solidFill>
              </a:rPr>
              <a:t>μέσω πολλών</a:t>
            </a:r>
            <a:r>
              <a:rPr lang="en-US" sz="2000" b="1" dirty="0">
                <a:solidFill>
                  <a:srgbClr val="000099"/>
                </a:solidFill>
              </a:rPr>
              <a:t> proxies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l-GR" sz="2800" dirty="0"/>
              <a:t>Ο καλούμενος </a:t>
            </a:r>
            <a:r>
              <a:rPr lang="en-US" sz="2800" dirty="0"/>
              <a:t>(Bob)</a:t>
            </a:r>
            <a:r>
              <a:rPr lang="el-GR" sz="2800" dirty="0"/>
              <a:t> στέλνει απάντηση (</a:t>
            </a:r>
            <a:r>
              <a:rPr lang="en-US" sz="2800" dirty="0"/>
              <a:t>response</a:t>
            </a:r>
            <a:r>
              <a:rPr lang="el-GR" sz="2800" dirty="0"/>
              <a:t>) μέσω των ίδιων </a:t>
            </a:r>
            <a:r>
              <a:rPr lang="en-US" sz="2800" dirty="0"/>
              <a:t>proxy servers.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l-GR" sz="2800" dirty="0"/>
              <a:t>Ο </a:t>
            </a:r>
            <a:r>
              <a:rPr lang="en-US" sz="2800" dirty="0"/>
              <a:t>proxy </a:t>
            </a:r>
            <a:r>
              <a:rPr lang="el-GR" sz="2800" dirty="0"/>
              <a:t>επιστρέφει το απαντητικό μήνυμα </a:t>
            </a:r>
            <a:r>
              <a:rPr lang="en-US" sz="2800" dirty="0"/>
              <a:t>SIP </a:t>
            </a:r>
            <a:r>
              <a:rPr lang="el-GR" sz="2800" dirty="0"/>
              <a:t>στην </a:t>
            </a:r>
            <a:r>
              <a:rPr lang="en-US" sz="2800" dirty="0"/>
              <a:t>Alice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l-GR" sz="2000" dirty="0"/>
              <a:t>Περιλαμβάνει την </a:t>
            </a:r>
            <a:r>
              <a:rPr lang="en-US" sz="2000" dirty="0"/>
              <a:t>IP </a:t>
            </a:r>
            <a:r>
              <a:rPr lang="el-GR" sz="2000" dirty="0"/>
              <a:t>διεύθυνση του </a:t>
            </a:r>
            <a:r>
              <a:rPr lang="en-US" sz="2000" dirty="0"/>
              <a:t>Bob.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l-GR" sz="2800" dirty="0"/>
              <a:t>Ο </a:t>
            </a:r>
            <a:r>
              <a:rPr lang="en-US" sz="2800" dirty="0"/>
              <a:t>proxy server </a:t>
            </a:r>
            <a:r>
              <a:rPr lang="el-GR" sz="2800" dirty="0"/>
              <a:t>είναι ανάλογος του τοπικού </a:t>
            </a:r>
            <a:r>
              <a:rPr lang="en-US" sz="2800" dirty="0"/>
              <a:t>DNS server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0B83D5-9E2B-4210-BF4E-771E1DF689C8}"/>
              </a:ext>
            </a:extLst>
          </p:cNvPr>
          <p:cNvSpPr txBox="1">
            <a:spLocks/>
          </p:cNvSpPr>
          <p:nvPr/>
        </p:nvSpPr>
        <p:spPr bwMode="auto">
          <a:xfrm>
            <a:off x="1564009" y="6571716"/>
            <a:ext cx="541713" cy="294235"/>
          </a:xfrm>
          <a:prstGeom prst="rect">
            <a:avLst/>
          </a:prstGeom>
          <a:solidFill>
            <a:srgbClr val="CBE8FB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1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SIP</a:t>
            </a:r>
            <a:endParaRPr lang="en-US" sz="1100" b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  <a:cs typeface="Arial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82600" y="0"/>
            <a:ext cx="7772400" cy="871538"/>
          </a:xfrm>
        </p:spPr>
        <p:txBody>
          <a:bodyPr/>
          <a:lstStyle/>
          <a:p>
            <a:r>
              <a:rPr lang="el-GR"/>
              <a:t>Παράδειγμα </a:t>
            </a:r>
            <a:endParaRPr lang="en-US"/>
          </a:p>
        </p:txBody>
      </p:sp>
      <p:sp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349250" y="714632"/>
            <a:ext cx="8596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000">
                <a:solidFill>
                  <a:srgbClr val="C00000"/>
                </a:solidFill>
                <a:latin typeface="+mn-lt"/>
              </a:rPr>
              <a:t>Ο </a:t>
            </a:r>
            <a:r>
              <a:rPr lang="en-US" sz="2000" b="1">
                <a:solidFill>
                  <a:srgbClr val="C00000"/>
                </a:solidFill>
                <a:latin typeface="+mn-lt"/>
              </a:rPr>
              <a:t>jim@umass.edu </a:t>
            </a:r>
            <a:r>
              <a:rPr lang="el-GR" sz="2000">
                <a:solidFill>
                  <a:srgbClr val="C00000"/>
                </a:solidFill>
                <a:latin typeface="+mn-lt"/>
              </a:rPr>
              <a:t>κάνει κλήση στον </a:t>
            </a:r>
            <a:r>
              <a:rPr lang="en-US" sz="2000" b="1">
                <a:solidFill>
                  <a:srgbClr val="C00000"/>
                </a:solidFill>
                <a:latin typeface="+mn-lt"/>
              </a:rPr>
              <a:t>keith@upenn.edu </a:t>
            </a:r>
          </a:p>
        </p:txBody>
      </p:sp>
      <p:grpSp>
        <p:nvGrpSpPr>
          <p:cNvPr id="67589" name="Group 542"/>
          <p:cNvGrpSpPr>
            <a:grpSpLocks/>
          </p:cNvGrpSpPr>
          <p:nvPr/>
        </p:nvGrpSpPr>
        <p:grpSpPr bwMode="auto">
          <a:xfrm>
            <a:off x="1754188" y="5011738"/>
            <a:ext cx="963612" cy="835025"/>
            <a:chOff x="-44" y="1473"/>
            <a:chExt cx="981" cy="1105"/>
          </a:xfrm>
        </p:grpSpPr>
        <p:pic>
          <p:nvPicPr>
            <p:cNvPr id="67747" name="Picture 529" descr="desktop_computer_stylized_mediu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7748" name="Freeform 530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7497 w 356"/>
                <a:gd name="T3" fmla="*/ 469 h 368"/>
                <a:gd name="T4" fmla="*/ 8894 w 356"/>
                <a:gd name="T5" fmla="*/ 9780 h 368"/>
                <a:gd name="T6" fmla="*/ 1960 w 356"/>
                <a:gd name="T7" fmla="*/ 1223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</p:spPr>
          <p:txBody>
            <a:bodyPr wrap="none"/>
            <a:lstStyle/>
            <a:p>
              <a:endParaRPr lang="el-GR"/>
            </a:p>
          </p:txBody>
        </p:sp>
      </p:grpSp>
      <p:grpSp>
        <p:nvGrpSpPr>
          <p:cNvPr id="67590" name="Group 249"/>
          <p:cNvGrpSpPr>
            <a:grpSpLocks/>
          </p:cNvGrpSpPr>
          <p:nvPr/>
        </p:nvGrpSpPr>
        <p:grpSpPr bwMode="auto">
          <a:xfrm>
            <a:off x="4181475" y="1247775"/>
            <a:ext cx="363538" cy="687388"/>
            <a:chOff x="4140" y="429"/>
            <a:chExt cx="1425" cy="2396"/>
          </a:xfrm>
        </p:grpSpPr>
        <p:sp>
          <p:nvSpPr>
            <p:cNvPr id="67715" name="Freeform 25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6 w 354"/>
                <a:gd name="T1" fmla="*/ 0 h 2742"/>
                <a:gd name="T2" fmla="*/ 30 w 354"/>
                <a:gd name="T3" fmla="*/ 46 h 2742"/>
                <a:gd name="T4" fmla="*/ 30 w 354"/>
                <a:gd name="T5" fmla="*/ 354 h 2742"/>
                <a:gd name="T6" fmla="*/ 0 w 354"/>
                <a:gd name="T7" fmla="*/ 371 h 2742"/>
                <a:gd name="T8" fmla="*/ 6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7716" name="Rectangle 251"/>
            <p:cNvSpPr>
              <a:spLocks noChangeArrowheads="1"/>
            </p:cNvSpPr>
            <p:nvPr/>
          </p:nvSpPr>
          <p:spPr bwMode="auto">
            <a:xfrm>
              <a:off x="4202" y="429"/>
              <a:ext cx="1052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  <p:sp>
          <p:nvSpPr>
            <p:cNvPr id="67717" name="Freeform 25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18 w 211"/>
                <a:gd name="T3" fmla="*/ 30 h 2537"/>
                <a:gd name="T4" fmla="*/ 2 w 211"/>
                <a:gd name="T5" fmla="*/ 338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7718" name="Freeform 25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29 w 328"/>
                <a:gd name="T3" fmla="*/ 18 h 226"/>
                <a:gd name="T4" fmla="*/ 29 w 328"/>
                <a:gd name="T5" fmla="*/ 32 h 226"/>
                <a:gd name="T6" fmla="*/ 0 w 328"/>
                <a:gd name="T7" fmla="*/ 13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7719" name="Rectangle 254"/>
            <p:cNvSpPr>
              <a:spLocks noChangeArrowheads="1"/>
            </p:cNvSpPr>
            <p:nvPr/>
          </p:nvSpPr>
          <p:spPr bwMode="auto">
            <a:xfrm>
              <a:off x="4215" y="695"/>
              <a:ext cx="591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  <p:grpSp>
          <p:nvGrpSpPr>
            <p:cNvPr id="67720" name="Group 25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67745" name="AutoShape 256"/>
              <p:cNvSpPr>
                <a:spLocks noChangeArrowheads="1"/>
              </p:cNvSpPr>
              <p:nvPr/>
            </p:nvSpPr>
            <p:spPr bwMode="auto">
              <a:xfrm>
                <a:off x="615" y="2567"/>
                <a:ext cx="722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ea typeface="MS PGothic" pitchFamily="34" charset="-128"/>
                  <a:cs typeface="Arial" charset="0"/>
                </a:endParaRPr>
              </a:p>
            </p:txBody>
          </p:sp>
          <p:sp>
            <p:nvSpPr>
              <p:cNvPr id="67746" name="AutoShape 257"/>
              <p:cNvSpPr>
                <a:spLocks noChangeArrowheads="1"/>
              </p:cNvSpPr>
              <p:nvPr/>
            </p:nvSpPr>
            <p:spPr bwMode="auto">
              <a:xfrm>
                <a:off x="631" y="2583"/>
                <a:ext cx="691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ea typeface="MS PGothic" pitchFamily="34" charset="-128"/>
                  <a:cs typeface="Arial" charset="0"/>
                </a:endParaRPr>
              </a:p>
            </p:txBody>
          </p:sp>
        </p:grpSp>
        <p:sp>
          <p:nvSpPr>
            <p:cNvPr id="67721" name="Rectangle 258"/>
            <p:cNvSpPr>
              <a:spLocks noChangeArrowheads="1"/>
            </p:cNvSpPr>
            <p:nvPr/>
          </p:nvSpPr>
          <p:spPr bwMode="auto">
            <a:xfrm>
              <a:off x="4227" y="1021"/>
              <a:ext cx="591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  <p:grpSp>
          <p:nvGrpSpPr>
            <p:cNvPr id="67722" name="Group 25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67743" name="AutoShape 260"/>
              <p:cNvSpPr>
                <a:spLocks noChangeArrowheads="1"/>
              </p:cNvSpPr>
              <p:nvPr/>
            </p:nvSpPr>
            <p:spPr bwMode="auto">
              <a:xfrm>
                <a:off x="618" y="2567"/>
                <a:ext cx="722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ea typeface="MS PGothic" pitchFamily="34" charset="-128"/>
                  <a:cs typeface="Arial" charset="0"/>
                </a:endParaRPr>
              </a:p>
            </p:txBody>
          </p:sp>
          <p:sp>
            <p:nvSpPr>
              <p:cNvPr id="67744" name="AutoShape 261"/>
              <p:cNvSpPr>
                <a:spLocks noChangeArrowheads="1"/>
              </p:cNvSpPr>
              <p:nvPr/>
            </p:nvSpPr>
            <p:spPr bwMode="auto">
              <a:xfrm>
                <a:off x="633" y="2585"/>
                <a:ext cx="691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ea typeface="MS PGothic" pitchFamily="34" charset="-128"/>
                  <a:cs typeface="Arial" charset="0"/>
                </a:endParaRPr>
              </a:p>
            </p:txBody>
          </p:sp>
        </p:grpSp>
        <p:sp>
          <p:nvSpPr>
            <p:cNvPr id="67723" name="Rectangle 262"/>
            <p:cNvSpPr>
              <a:spLocks noChangeArrowheads="1"/>
            </p:cNvSpPr>
            <p:nvPr/>
          </p:nvSpPr>
          <p:spPr bwMode="auto">
            <a:xfrm>
              <a:off x="4215" y="1359"/>
              <a:ext cx="597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  <p:sp>
          <p:nvSpPr>
            <p:cNvPr id="67724" name="Rectangle 263"/>
            <p:cNvSpPr>
              <a:spLocks noChangeArrowheads="1"/>
            </p:cNvSpPr>
            <p:nvPr/>
          </p:nvSpPr>
          <p:spPr bwMode="auto">
            <a:xfrm>
              <a:off x="4227" y="1657"/>
              <a:ext cx="597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  <p:grpSp>
          <p:nvGrpSpPr>
            <p:cNvPr id="67725" name="Group 26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67741" name="AutoShape 265"/>
              <p:cNvSpPr>
                <a:spLocks noChangeArrowheads="1"/>
              </p:cNvSpPr>
              <p:nvPr/>
            </p:nvSpPr>
            <p:spPr bwMode="auto">
              <a:xfrm>
                <a:off x="617" y="2571"/>
                <a:ext cx="713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ea typeface="MS PGothic" pitchFamily="34" charset="-128"/>
                  <a:cs typeface="Arial" charset="0"/>
                </a:endParaRPr>
              </a:p>
            </p:txBody>
          </p:sp>
          <p:sp>
            <p:nvSpPr>
              <p:cNvPr id="67742" name="AutoShape 266"/>
              <p:cNvSpPr>
                <a:spLocks noChangeArrowheads="1"/>
              </p:cNvSpPr>
              <p:nvPr/>
            </p:nvSpPr>
            <p:spPr bwMode="auto">
              <a:xfrm>
                <a:off x="632" y="2586"/>
                <a:ext cx="682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ea typeface="MS PGothic" pitchFamily="34" charset="-128"/>
                  <a:cs typeface="Arial" charset="0"/>
                </a:endParaRPr>
              </a:p>
            </p:txBody>
          </p:sp>
        </p:grpSp>
        <p:sp>
          <p:nvSpPr>
            <p:cNvPr id="67726" name="Freeform 26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29 w 328"/>
                <a:gd name="T3" fmla="*/ 17 h 226"/>
                <a:gd name="T4" fmla="*/ 29 w 328"/>
                <a:gd name="T5" fmla="*/ 30 h 226"/>
                <a:gd name="T6" fmla="*/ 0 w 328"/>
                <a:gd name="T7" fmla="*/ 12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grpSp>
          <p:nvGrpSpPr>
            <p:cNvPr id="67727" name="Group 26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67739" name="AutoShape 269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9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ea typeface="MS PGothic" pitchFamily="34" charset="-128"/>
                  <a:cs typeface="Arial" charset="0"/>
                </a:endParaRPr>
              </a:p>
            </p:txBody>
          </p:sp>
          <p:sp>
            <p:nvSpPr>
              <p:cNvPr id="67740" name="AutoShape 270"/>
              <p:cNvSpPr>
                <a:spLocks noChangeArrowheads="1"/>
              </p:cNvSpPr>
              <p:nvPr/>
            </p:nvSpPr>
            <p:spPr bwMode="auto">
              <a:xfrm>
                <a:off x="627" y="2583"/>
                <a:ext cx="698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ea typeface="MS PGothic" pitchFamily="34" charset="-128"/>
                  <a:cs typeface="Arial" charset="0"/>
                </a:endParaRPr>
              </a:p>
            </p:txBody>
          </p:sp>
        </p:grpSp>
        <p:sp>
          <p:nvSpPr>
            <p:cNvPr id="67728" name="Rectangle 271"/>
            <p:cNvSpPr>
              <a:spLocks noChangeArrowheads="1"/>
            </p:cNvSpPr>
            <p:nvPr/>
          </p:nvSpPr>
          <p:spPr bwMode="auto">
            <a:xfrm>
              <a:off x="5248" y="429"/>
              <a:ext cx="68" cy="2291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  <p:sp>
          <p:nvSpPr>
            <p:cNvPr id="67729" name="Freeform 27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26 w 296"/>
                <a:gd name="T3" fmla="*/ 18 h 256"/>
                <a:gd name="T4" fmla="*/ 26 w 296"/>
                <a:gd name="T5" fmla="*/ 34 h 256"/>
                <a:gd name="T6" fmla="*/ 0 w 296"/>
                <a:gd name="T7" fmla="*/ 12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7730" name="Freeform 27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27 w 304"/>
                <a:gd name="T3" fmla="*/ 22 h 288"/>
                <a:gd name="T4" fmla="*/ 25 w 304"/>
                <a:gd name="T5" fmla="*/ 39 h 288"/>
                <a:gd name="T6" fmla="*/ 2 w 304"/>
                <a:gd name="T7" fmla="*/ 17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7731" name="Oval 274"/>
            <p:cNvSpPr>
              <a:spLocks noChangeArrowheads="1"/>
            </p:cNvSpPr>
            <p:nvPr/>
          </p:nvSpPr>
          <p:spPr bwMode="auto">
            <a:xfrm>
              <a:off x="5515" y="2615"/>
              <a:ext cx="50" cy="94"/>
            </a:xfrm>
            <a:prstGeom prst="ellipse">
              <a:avLst/>
            </a:pr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  <p:sp>
          <p:nvSpPr>
            <p:cNvPr id="67732" name="Freeform 27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5 h 240"/>
                <a:gd name="T2" fmla="*/ 2 w 306"/>
                <a:gd name="T3" fmla="*/ 33 h 240"/>
                <a:gd name="T4" fmla="*/ 27 w 306"/>
                <a:gd name="T5" fmla="*/ 15 h 240"/>
                <a:gd name="T6" fmla="*/ 26 w 306"/>
                <a:gd name="T7" fmla="*/ 0 h 240"/>
                <a:gd name="T8" fmla="*/ 0 w 306"/>
                <a:gd name="T9" fmla="*/ 15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7733" name="AutoShape 276"/>
            <p:cNvSpPr>
              <a:spLocks noChangeArrowheads="1"/>
            </p:cNvSpPr>
            <p:nvPr/>
          </p:nvSpPr>
          <p:spPr bwMode="auto">
            <a:xfrm>
              <a:off x="4140" y="2681"/>
              <a:ext cx="1201" cy="144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  <p:sp>
          <p:nvSpPr>
            <p:cNvPr id="67734" name="AutoShape 277"/>
            <p:cNvSpPr>
              <a:spLocks noChangeArrowheads="1"/>
            </p:cNvSpPr>
            <p:nvPr/>
          </p:nvSpPr>
          <p:spPr bwMode="auto">
            <a:xfrm>
              <a:off x="4202" y="2709"/>
              <a:ext cx="1077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  <p:sp>
          <p:nvSpPr>
            <p:cNvPr id="67735" name="Oval 278"/>
            <p:cNvSpPr>
              <a:spLocks noChangeArrowheads="1"/>
            </p:cNvSpPr>
            <p:nvPr/>
          </p:nvSpPr>
          <p:spPr bwMode="auto">
            <a:xfrm>
              <a:off x="4308" y="2382"/>
              <a:ext cx="162" cy="144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  <p:sp>
          <p:nvSpPr>
            <p:cNvPr id="67736" name="Oval 279"/>
            <p:cNvSpPr>
              <a:spLocks noChangeArrowheads="1"/>
            </p:cNvSpPr>
            <p:nvPr/>
          </p:nvSpPr>
          <p:spPr bwMode="auto">
            <a:xfrm>
              <a:off x="4488" y="2382"/>
              <a:ext cx="156" cy="144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l-GR">
                <a:solidFill>
                  <a:srgbClr val="FF0000"/>
                </a:solidFill>
                <a:ea typeface="MS PGothic" pitchFamily="34" charset="-128"/>
                <a:cs typeface="Arial" charset="0"/>
              </a:endParaRPr>
            </a:p>
          </p:txBody>
        </p:sp>
        <p:sp>
          <p:nvSpPr>
            <p:cNvPr id="67737" name="Oval 280"/>
            <p:cNvSpPr>
              <a:spLocks noChangeArrowheads="1"/>
            </p:cNvSpPr>
            <p:nvPr/>
          </p:nvSpPr>
          <p:spPr bwMode="auto">
            <a:xfrm>
              <a:off x="4663" y="2382"/>
              <a:ext cx="156" cy="138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  <p:sp>
          <p:nvSpPr>
            <p:cNvPr id="67738" name="Rectangle 281"/>
            <p:cNvSpPr>
              <a:spLocks noChangeArrowheads="1"/>
            </p:cNvSpPr>
            <p:nvPr/>
          </p:nvSpPr>
          <p:spPr bwMode="auto">
            <a:xfrm>
              <a:off x="5061" y="1835"/>
              <a:ext cx="87" cy="764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</p:grpSp>
      <p:grpSp>
        <p:nvGrpSpPr>
          <p:cNvPr id="8" name="Group 61455"/>
          <p:cNvGrpSpPr>
            <a:grpSpLocks/>
          </p:cNvGrpSpPr>
          <p:nvPr/>
        </p:nvGrpSpPr>
        <p:grpSpPr bwMode="auto">
          <a:xfrm>
            <a:off x="349250" y="3860800"/>
            <a:ext cx="2168525" cy="1147763"/>
            <a:chOff x="349470" y="3860316"/>
            <a:chExt cx="2167676" cy="1148076"/>
          </a:xfrm>
        </p:grpSpPr>
        <p:cxnSp>
          <p:nvCxnSpPr>
            <p:cNvPr id="67710" name="Straight Arrow Connector 44"/>
            <p:cNvCxnSpPr>
              <a:cxnSpLocks noChangeShapeType="1"/>
            </p:cNvCxnSpPr>
            <p:nvPr/>
          </p:nvCxnSpPr>
          <p:spPr bwMode="auto">
            <a:xfrm flipH="1" flipV="1">
              <a:off x="2368949" y="3938223"/>
              <a:ext cx="14270" cy="1070169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grpSp>
          <p:nvGrpSpPr>
            <p:cNvPr id="67711" name="Group 61441"/>
            <p:cNvGrpSpPr>
              <a:grpSpLocks/>
            </p:cNvGrpSpPr>
            <p:nvPr/>
          </p:nvGrpSpPr>
          <p:grpSpPr bwMode="auto">
            <a:xfrm>
              <a:off x="2199635" y="4437382"/>
              <a:ext cx="317511" cy="369332"/>
              <a:chOff x="7454630" y="3313376"/>
              <a:chExt cx="317511" cy="369332"/>
            </a:xfrm>
          </p:grpSpPr>
          <p:sp>
            <p:nvSpPr>
              <p:cNvPr id="67713" name="Oval 61440"/>
              <p:cNvSpPr>
                <a:spLocks noChangeArrowheads="1"/>
              </p:cNvSpPr>
              <p:nvPr/>
            </p:nvSpPr>
            <p:spPr bwMode="auto">
              <a:xfrm>
                <a:off x="7468434" y="3354794"/>
                <a:ext cx="303707" cy="30370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l-GR"/>
              </a:p>
            </p:txBody>
          </p:sp>
          <p:sp>
            <p:nvSpPr>
              <p:cNvPr id="67714" name="TextBox 61439"/>
              <p:cNvSpPr txBox="1">
                <a:spLocks noChangeArrowheads="1"/>
              </p:cNvSpPr>
              <p:nvPr/>
            </p:nvSpPr>
            <p:spPr bwMode="auto">
              <a:xfrm>
                <a:off x="7454630" y="3313376"/>
                <a:ext cx="313044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Arial" charset="0"/>
                    <a:cs typeface="Arial" charset="0"/>
                  </a:rPr>
                  <a:t>1</a:t>
                </a:r>
              </a:p>
            </p:txBody>
          </p:sp>
        </p:grpSp>
        <p:sp>
          <p:nvSpPr>
            <p:cNvPr id="67712" name="TextBox 61442"/>
            <p:cNvSpPr txBox="1">
              <a:spLocks noChangeArrowheads="1"/>
            </p:cNvSpPr>
            <p:nvPr/>
          </p:nvSpPr>
          <p:spPr bwMode="auto">
            <a:xfrm>
              <a:off x="349470" y="3860316"/>
              <a:ext cx="2133644" cy="923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Arial Narrow" pitchFamily="34" charset="0"/>
                </a:rPr>
                <a:t>1. </a:t>
              </a:r>
              <a:r>
                <a:rPr lang="el-GR">
                  <a:latin typeface="Arial Narrow" pitchFamily="34" charset="0"/>
                </a:rPr>
                <a:t>Ο </a:t>
              </a:r>
              <a:r>
                <a:rPr lang="en-US">
                  <a:latin typeface="Arial Narrow" pitchFamily="34" charset="0"/>
                </a:rPr>
                <a:t>Jim </a:t>
              </a:r>
              <a:r>
                <a:rPr lang="el-GR">
                  <a:latin typeface="Arial Narrow" pitchFamily="34" charset="0"/>
                </a:rPr>
                <a:t>στέλνει</a:t>
              </a:r>
              <a:r>
                <a:rPr lang="en-US">
                  <a:latin typeface="Arial Narrow" pitchFamily="34" charset="0"/>
                </a:rPr>
                <a:t> INVITE </a:t>
              </a:r>
              <a:r>
                <a:rPr lang="el-GR">
                  <a:latin typeface="Arial Narrow" pitchFamily="34" charset="0"/>
                </a:rPr>
                <a:t>μήνυμα στο</a:t>
              </a:r>
              <a:r>
                <a:rPr lang="en-US">
                  <a:latin typeface="Arial Narrow" pitchFamily="34" charset="0"/>
                </a:rPr>
                <a:t> UMass SIP proxy. </a:t>
              </a:r>
            </a:p>
          </p:txBody>
        </p:sp>
      </p:grpSp>
      <p:grpSp>
        <p:nvGrpSpPr>
          <p:cNvPr id="67592" name="Group 249"/>
          <p:cNvGrpSpPr>
            <a:grpSpLocks/>
          </p:cNvGrpSpPr>
          <p:nvPr/>
        </p:nvGrpSpPr>
        <p:grpSpPr bwMode="auto">
          <a:xfrm>
            <a:off x="2349500" y="3163888"/>
            <a:ext cx="363538" cy="687387"/>
            <a:chOff x="4140" y="429"/>
            <a:chExt cx="1425" cy="2396"/>
          </a:xfrm>
        </p:grpSpPr>
        <p:sp>
          <p:nvSpPr>
            <p:cNvPr id="67678" name="Freeform 25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6 w 354"/>
                <a:gd name="T1" fmla="*/ 0 h 2742"/>
                <a:gd name="T2" fmla="*/ 30 w 354"/>
                <a:gd name="T3" fmla="*/ 46 h 2742"/>
                <a:gd name="T4" fmla="*/ 30 w 354"/>
                <a:gd name="T5" fmla="*/ 354 h 2742"/>
                <a:gd name="T6" fmla="*/ 0 w 354"/>
                <a:gd name="T7" fmla="*/ 371 h 2742"/>
                <a:gd name="T8" fmla="*/ 6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7679" name="Rectangle 251"/>
            <p:cNvSpPr>
              <a:spLocks noChangeArrowheads="1"/>
            </p:cNvSpPr>
            <p:nvPr/>
          </p:nvSpPr>
          <p:spPr bwMode="auto">
            <a:xfrm>
              <a:off x="4202" y="429"/>
              <a:ext cx="1052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  <p:sp>
          <p:nvSpPr>
            <p:cNvPr id="67680" name="Freeform 25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18 w 211"/>
                <a:gd name="T3" fmla="*/ 30 h 2537"/>
                <a:gd name="T4" fmla="*/ 2 w 211"/>
                <a:gd name="T5" fmla="*/ 338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7681" name="Freeform 25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29 w 328"/>
                <a:gd name="T3" fmla="*/ 18 h 226"/>
                <a:gd name="T4" fmla="*/ 29 w 328"/>
                <a:gd name="T5" fmla="*/ 32 h 226"/>
                <a:gd name="T6" fmla="*/ 0 w 328"/>
                <a:gd name="T7" fmla="*/ 13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7682" name="Rectangle 254"/>
            <p:cNvSpPr>
              <a:spLocks noChangeArrowheads="1"/>
            </p:cNvSpPr>
            <p:nvPr/>
          </p:nvSpPr>
          <p:spPr bwMode="auto">
            <a:xfrm>
              <a:off x="4215" y="695"/>
              <a:ext cx="591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  <p:grpSp>
          <p:nvGrpSpPr>
            <p:cNvPr id="67683" name="Group 25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67708" name="AutoShape 256"/>
              <p:cNvSpPr>
                <a:spLocks noChangeArrowheads="1"/>
              </p:cNvSpPr>
              <p:nvPr/>
            </p:nvSpPr>
            <p:spPr bwMode="auto">
              <a:xfrm>
                <a:off x="615" y="2567"/>
                <a:ext cx="722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ea typeface="MS PGothic" pitchFamily="34" charset="-128"/>
                  <a:cs typeface="Arial" charset="0"/>
                </a:endParaRPr>
              </a:p>
            </p:txBody>
          </p:sp>
          <p:sp>
            <p:nvSpPr>
              <p:cNvPr id="67709" name="AutoShape 257"/>
              <p:cNvSpPr>
                <a:spLocks noChangeArrowheads="1"/>
              </p:cNvSpPr>
              <p:nvPr/>
            </p:nvSpPr>
            <p:spPr bwMode="auto">
              <a:xfrm>
                <a:off x="631" y="2583"/>
                <a:ext cx="691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ea typeface="MS PGothic" pitchFamily="34" charset="-128"/>
                  <a:cs typeface="Arial" charset="0"/>
                </a:endParaRPr>
              </a:p>
            </p:txBody>
          </p:sp>
        </p:grpSp>
        <p:sp>
          <p:nvSpPr>
            <p:cNvPr id="67684" name="Rectangle 258"/>
            <p:cNvSpPr>
              <a:spLocks noChangeArrowheads="1"/>
            </p:cNvSpPr>
            <p:nvPr/>
          </p:nvSpPr>
          <p:spPr bwMode="auto">
            <a:xfrm>
              <a:off x="4227" y="1021"/>
              <a:ext cx="591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  <p:grpSp>
          <p:nvGrpSpPr>
            <p:cNvPr id="67685" name="Group 25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67706" name="AutoShape 260"/>
              <p:cNvSpPr>
                <a:spLocks noChangeArrowheads="1"/>
              </p:cNvSpPr>
              <p:nvPr/>
            </p:nvSpPr>
            <p:spPr bwMode="auto">
              <a:xfrm>
                <a:off x="618" y="2567"/>
                <a:ext cx="722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ea typeface="MS PGothic" pitchFamily="34" charset="-128"/>
                  <a:cs typeface="Arial" charset="0"/>
                </a:endParaRPr>
              </a:p>
            </p:txBody>
          </p:sp>
          <p:sp>
            <p:nvSpPr>
              <p:cNvPr id="67707" name="AutoShape 261"/>
              <p:cNvSpPr>
                <a:spLocks noChangeArrowheads="1"/>
              </p:cNvSpPr>
              <p:nvPr/>
            </p:nvSpPr>
            <p:spPr bwMode="auto">
              <a:xfrm>
                <a:off x="633" y="2585"/>
                <a:ext cx="691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ea typeface="MS PGothic" pitchFamily="34" charset="-128"/>
                  <a:cs typeface="Arial" charset="0"/>
                </a:endParaRPr>
              </a:p>
            </p:txBody>
          </p:sp>
        </p:grpSp>
        <p:sp>
          <p:nvSpPr>
            <p:cNvPr id="67686" name="Rectangle 262"/>
            <p:cNvSpPr>
              <a:spLocks noChangeArrowheads="1"/>
            </p:cNvSpPr>
            <p:nvPr/>
          </p:nvSpPr>
          <p:spPr bwMode="auto">
            <a:xfrm>
              <a:off x="4215" y="1359"/>
              <a:ext cx="597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  <p:sp>
          <p:nvSpPr>
            <p:cNvPr id="67687" name="Rectangle 263"/>
            <p:cNvSpPr>
              <a:spLocks noChangeArrowheads="1"/>
            </p:cNvSpPr>
            <p:nvPr/>
          </p:nvSpPr>
          <p:spPr bwMode="auto">
            <a:xfrm>
              <a:off x="4227" y="1657"/>
              <a:ext cx="597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  <p:grpSp>
          <p:nvGrpSpPr>
            <p:cNvPr id="67688" name="Group 26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67704" name="AutoShape 265"/>
              <p:cNvSpPr>
                <a:spLocks noChangeArrowheads="1"/>
              </p:cNvSpPr>
              <p:nvPr/>
            </p:nvSpPr>
            <p:spPr bwMode="auto">
              <a:xfrm>
                <a:off x="617" y="2571"/>
                <a:ext cx="713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ea typeface="MS PGothic" pitchFamily="34" charset="-128"/>
                  <a:cs typeface="Arial" charset="0"/>
                </a:endParaRPr>
              </a:p>
            </p:txBody>
          </p:sp>
          <p:sp>
            <p:nvSpPr>
              <p:cNvPr id="67705" name="AutoShape 266"/>
              <p:cNvSpPr>
                <a:spLocks noChangeArrowheads="1"/>
              </p:cNvSpPr>
              <p:nvPr/>
            </p:nvSpPr>
            <p:spPr bwMode="auto">
              <a:xfrm>
                <a:off x="632" y="2586"/>
                <a:ext cx="682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ea typeface="MS PGothic" pitchFamily="34" charset="-128"/>
                  <a:cs typeface="Arial" charset="0"/>
                </a:endParaRPr>
              </a:p>
            </p:txBody>
          </p:sp>
        </p:grpSp>
        <p:sp>
          <p:nvSpPr>
            <p:cNvPr id="67689" name="Freeform 26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29 w 328"/>
                <a:gd name="T3" fmla="*/ 17 h 226"/>
                <a:gd name="T4" fmla="*/ 29 w 328"/>
                <a:gd name="T5" fmla="*/ 30 h 226"/>
                <a:gd name="T6" fmla="*/ 0 w 328"/>
                <a:gd name="T7" fmla="*/ 12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grpSp>
          <p:nvGrpSpPr>
            <p:cNvPr id="67690" name="Group 26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67702" name="AutoShape 269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9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ea typeface="MS PGothic" pitchFamily="34" charset="-128"/>
                  <a:cs typeface="Arial" charset="0"/>
                </a:endParaRPr>
              </a:p>
            </p:txBody>
          </p:sp>
          <p:sp>
            <p:nvSpPr>
              <p:cNvPr id="67703" name="AutoShape 270"/>
              <p:cNvSpPr>
                <a:spLocks noChangeArrowheads="1"/>
              </p:cNvSpPr>
              <p:nvPr/>
            </p:nvSpPr>
            <p:spPr bwMode="auto">
              <a:xfrm>
                <a:off x="627" y="2583"/>
                <a:ext cx="698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ea typeface="MS PGothic" pitchFamily="34" charset="-128"/>
                  <a:cs typeface="Arial" charset="0"/>
                </a:endParaRPr>
              </a:p>
            </p:txBody>
          </p:sp>
        </p:grpSp>
        <p:sp>
          <p:nvSpPr>
            <p:cNvPr id="67691" name="Rectangle 271"/>
            <p:cNvSpPr>
              <a:spLocks noChangeArrowheads="1"/>
            </p:cNvSpPr>
            <p:nvPr/>
          </p:nvSpPr>
          <p:spPr bwMode="auto">
            <a:xfrm>
              <a:off x="5248" y="429"/>
              <a:ext cx="68" cy="2291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  <p:sp>
          <p:nvSpPr>
            <p:cNvPr id="67692" name="Freeform 27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26 w 296"/>
                <a:gd name="T3" fmla="*/ 18 h 256"/>
                <a:gd name="T4" fmla="*/ 26 w 296"/>
                <a:gd name="T5" fmla="*/ 34 h 256"/>
                <a:gd name="T6" fmla="*/ 0 w 296"/>
                <a:gd name="T7" fmla="*/ 12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7693" name="Freeform 27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27 w 304"/>
                <a:gd name="T3" fmla="*/ 22 h 288"/>
                <a:gd name="T4" fmla="*/ 25 w 304"/>
                <a:gd name="T5" fmla="*/ 39 h 288"/>
                <a:gd name="T6" fmla="*/ 2 w 304"/>
                <a:gd name="T7" fmla="*/ 17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7694" name="Oval 274"/>
            <p:cNvSpPr>
              <a:spLocks noChangeArrowheads="1"/>
            </p:cNvSpPr>
            <p:nvPr/>
          </p:nvSpPr>
          <p:spPr bwMode="auto">
            <a:xfrm>
              <a:off x="5515" y="2615"/>
              <a:ext cx="50" cy="94"/>
            </a:xfrm>
            <a:prstGeom prst="ellipse">
              <a:avLst/>
            </a:pr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  <p:sp>
          <p:nvSpPr>
            <p:cNvPr id="67695" name="Freeform 27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5 h 240"/>
                <a:gd name="T2" fmla="*/ 2 w 306"/>
                <a:gd name="T3" fmla="*/ 33 h 240"/>
                <a:gd name="T4" fmla="*/ 27 w 306"/>
                <a:gd name="T5" fmla="*/ 15 h 240"/>
                <a:gd name="T6" fmla="*/ 26 w 306"/>
                <a:gd name="T7" fmla="*/ 0 h 240"/>
                <a:gd name="T8" fmla="*/ 0 w 306"/>
                <a:gd name="T9" fmla="*/ 15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7696" name="AutoShape 276"/>
            <p:cNvSpPr>
              <a:spLocks noChangeArrowheads="1"/>
            </p:cNvSpPr>
            <p:nvPr/>
          </p:nvSpPr>
          <p:spPr bwMode="auto">
            <a:xfrm>
              <a:off x="4140" y="2681"/>
              <a:ext cx="1201" cy="144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  <p:sp>
          <p:nvSpPr>
            <p:cNvPr id="67697" name="AutoShape 277"/>
            <p:cNvSpPr>
              <a:spLocks noChangeArrowheads="1"/>
            </p:cNvSpPr>
            <p:nvPr/>
          </p:nvSpPr>
          <p:spPr bwMode="auto">
            <a:xfrm>
              <a:off x="4202" y="2709"/>
              <a:ext cx="1077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  <p:sp>
          <p:nvSpPr>
            <p:cNvPr id="67698" name="Oval 278"/>
            <p:cNvSpPr>
              <a:spLocks noChangeArrowheads="1"/>
            </p:cNvSpPr>
            <p:nvPr/>
          </p:nvSpPr>
          <p:spPr bwMode="auto">
            <a:xfrm>
              <a:off x="4308" y="2382"/>
              <a:ext cx="162" cy="144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  <p:sp>
          <p:nvSpPr>
            <p:cNvPr id="67699" name="Oval 279"/>
            <p:cNvSpPr>
              <a:spLocks noChangeArrowheads="1"/>
            </p:cNvSpPr>
            <p:nvPr/>
          </p:nvSpPr>
          <p:spPr bwMode="auto">
            <a:xfrm>
              <a:off x="4488" y="2382"/>
              <a:ext cx="156" cy="144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l-GR">
                <a:solidFill>
                  <a:srgbClr val="FF0000"/>
                </a:solidFill>
                <a:ea typeface="MS PGothic" pitchFamily="34" charset="-128"/>
                <a:cs typeface="Arial" charset="0"/>
              </a:endParaRPr>
            </a:p>
          </p:txBody>
        </p:sp>
        <p:sp>
          <p:nvSpPr>
            <p:cNvPr id="67700" name="Oval 280"/>
            <p:cNvSpPr>
              <a:spLocks noChangeArrowheads="1"/>
            </p:cNvSpPr>
            <p:nvPr/>
          </p:nvSpPr>
          <p:spPr bwMode="auto">
            <a:xfrm>
              <a:off x="4663" y="2382"/>
              <a:ext cx="156" cy="138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  <p:sp>
          <p:nvSpPr>
            <p:cNvPr id="67701" name="Rectangle 281"/>
            <p:cNvSpPr>
              <a:spLocks noChangeArrowheads="1"/>
            </p:cNvSpPr>
            <p:nvPr/>
          </p:nvSpPr>
          <p:spPr bwMode="auto">
            <a:xfrm>
              <a:off x="5061" y="1835"/>
              <a:ext cx="87" cy="764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</p:grpSp>
      <p:grpSp>
        <p:nvGrpSpPr>
          <p:cNvPr id="67593" name="Group 249"/>
          <p:cNvGrpSpPr>
            <a:grpSpLocks/>
          </p:cNvGrpSpPr>
          <p:nvPr/>
        </p:nvGrpSpPr>
        <p:grpSpPr bwMode="auto">
          <a:xfrm>
            <a:off x="6740525" y="3116263"/>
            <a:ext cx="363538" cy="687387"/>
            <a:chOff x="4140" y="429"/>
            <a:chExt cx="1425" cy="2396"/>
          </a:xfrm>
        </p:grpSpPr>
        <p:sp>
          <p:nvSpPr>
            <p:cNvPr id="67646" name="Freeform 25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6 w 354"/>
                <a:gd name="T1" fmla="*/ 0 h 2742"/>
                <a:gd name="T2" fmla="*/ 30 w 354"/>
                <a:gd name="T3" fmla="*/ 46 h 2742"/>
                <a:gd name="T4" fmla="*/ 30 w 354"/>
                <a:gd name="T5" fmla="*/ 354 h 2742"/>
                <a:gd name="T6" fmla="*/ 0 w 354"/>
                <a:gd name="T7" fmla="*/ 371 h 2742"/>
                <a:gd name="T8" fmla="*/ 6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7647" name="Rectangle 251"/>
            <p:cNvSpPr>
              <a:spLocks noChangeArrowheads="1"/>
            </p:cNvSpPr>
            <p:nvPr/>
          </p:nvSpPr>
          <p:spPr bwMode="auto">
            <a:xfrm>
              <a:off x="4202" y="429"/>
              <a:ext cx="1052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  <p:sp>
          <p:nvSpPr>
            <p:cNvPr id="67648" name="Freeform 25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18 w 211"/>
                <a:gd name="T3" fmla="*/ 30 h 2537"/>
                <a:gd name="T4" fmla="*/ 2 w 211"/>
                <a:gd name="T5" fmla="*/ 338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7649" name="Freeform 25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29 w 328"/>
                <a:gd name="T3" fmla="*/ 18 h 226"/>
                <a:gd name="T4" fmla="*/ 29 w 328"/>
                <a:gd name="T5" fmla="*/ 32 h 226"/>
                <a:gd name="T6" fmla="*/ 0 w 328"/>
                <a:gd name="T7" fmla="*/ 13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7650" name="Rectangle 254"/>
            <p:cNvSpPr>
              <a:spLocks noChangeArrowheads="1"/>
            </p:cNvSpPr>
            <p:nvPr/>
          </p:nvSpPr>
          <p:spPr bwMode="auto">
            <a:xfrm>
              <a:off x="4215" y="695"/>
              <a:ext cx="591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  <p:grpSp>
          <p:nvGrpSpPr>
            <p:cNvPr id="2" name="Group 25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67676" name="AutoShape 256"/>
              <p:cNvSpPr>
                <a:spLocks noChangeArrowheads="1"/>
              </p:cNvSpPr>
              <p:nvPr/>
            </p:nvSpPr>
            <p:spPr bwMode="auto">
              <a:xfrm>
                <a:off x="615" y="2567"/>
                <a:ext cx="722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ea typeface="MS PGothic" pitchFamily="34" charset="-128"/>
                  <a:cs typeface="Arial" charset="0"/>
                </a:endParaRPr>
              </a:p>
            </p:txBody>
          </p:sp>
          <p:sp>
            <p:nvSpPr>
              <p:cNvPr id="67677" name="AutoShape 257"/>
              <p:cNvSpPr>
                <a:spLocks noChangeArrowheads="1"/>
              </p:cNvSpPr>
              <p:nvPr/>
            </p:nvSpPr>
            <p:spPr bwMode="auto">
              <a:xfrm>
                <a:off x="631" y="2583"/>
                <a:ext cx="691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ea typeface="MS PGothic" pitchFamily="34" charset="-128"/>
                  <a:cs typeface="Arial" charset="0"/>
                </a:endParaRPr>
              </a:p>
            </p:txBody>
          </p:sp>
        </p:grpSp>
        <p:sp>
          <p:nvSpPr>
            <p:cNvPr id="67652" name="Rectangle 258"/>
            <p:cNvSpPr>
              <a:spLocks noChangeArrowheads="1"/>
            </p:cNvSpPr>
            <p:nvPr/>
          </p:nvSpPr>
          <p:spPr bwMode="auto">
            <a:xfrm>
              <a:off x="4227" y="1021"/>
              <a:ext cx="591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  <p:grpSp>
          <p:nvGrpSpPr>
            <p:cNvPr id="67653" name="Group 25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67674" name="AutoShape 260"/>
              <p:cNvSpPr>
                <a:spLocks noChangeArrowheads="1"/>
              </p:cNvSpPr>
              <p:nvPr/>
            </p:nvSpPr>
            <p:spPr bwMode="auto">
              <a:xfrm>
                <a:off x="618" y="2567"/>
                <a:ext cx="722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ea typeface="MS PGothic" pitchFamily="34" charset="-128"/>
                  <a:cs typeface="Arial" charset="0"/>
                </a:endParaRPr>
              </a:p>
            </p:txBody>
          </p:sp>
          <p:sp>
            <p:nvSpPr>
              <p:cNvPr id="67675" name="AutoShape 261"/>
              <p:cNvSpPr>
                <a:spLocks noChangeArrowheads="1"/>
              </p:cNvSpPr>
              <p:nvPr/>
            </p:nvSpPr>
            <p:spPr bwMode="auto">
              <a:xfrm>
                <a:off x="633" y="2585"/>
                <a:ext cx="691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ea typeface="MS PGothic" pitchFamily="34" charset="-128"/>
                  <a:cs typeface="Arial" charset="0"/>
                </a:endParaRPr>
              </a:p>
            </p:txBody>
          </p:sp>
        </p:grpSp>
        <p:sp>
          <p:nvSpPr>
            <p:cNvPr id="67654" name="Rectangle 262"/>
            <p:cNvSpPr>
              <a:spLocks noChangeArrowheads="1"/>
            </p:cNvSpPr>
            <p:nvPr/>
          </p:nvSpPr>
          <p:spPr bwMode="auto">
            <a:xfrm>
              <a:off x="4215" y="1359"/>
              <a:ext cx="597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  <p:sp>
          <p:nvSpPr>
            <p:cNvPr id="67655" name="Rectangle 263"/>
            <p:cNvSpPr>
              <a:spLocks noChangeArrowheads="1"/>
            </p:cNvSpPr>
            <p:nvPr/>
          </p:nvSpPr>
          <p:spPr bwMode="auto">
            <a:xfrm>
              <a:off x="4227" y="1657"/>
              <a:ext cx="597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  <p:grpSp>
          <p:nvGrpSpPr>
            <p:cNvPr id="67656" name="Group 26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67672" name="AutoShape 265"/>
              <p:cNvSpPr>
                <a:spLocks noChangeArrowheads="1"/>
              </p:cNvSpPr>
              <p:nvPr/>
            </p:nvSpPr>
            <p:spPr bwMode="auto">
              <a:xfrm>
                <a:off x="617" y="2571"/>
                <a:ext cx="713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ea typeface="MS PGothic" pitchFamily="34" charset="-128"/>
                  <a:cs typeface="Arial" charset="0"/>
                </a:endParaRPr>
              </a:p>
            </p:txBody>
          </p:sp>
          <p:sp>
            <p:nvSpPr>
              <p:cNvPr id="67673" name="AutoShape 266"/>
              <p:cNvSpPr>
                <a:spLocks noChangeArrowheads="1"/>
              </p:cNvSpPr>
              <p:nvPr/>
            </p:nvSpPr>
            <p:spPr bwMode="auto">
              <a:xfrm>
                <a:off x="632" y="2586"/>
                <a:ext cx="682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ea typeface="MS PGothic" pitchFamily="34" charset="-128"/>
                  <a:cs typeface="Arial" charset="0"/>
                </a:endParaRPr>
              </a:p>
            </p:txBody>
          </p:sp>
        </p:grpSp>
        <p:sp>
          <p:nvSpPr>
            <p:cNvPr id="67657" name="Freeform 26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29 w 328"/>
                <a:gd name="T3" fmla="*/ 17 h 226"/>
                <a:gd name="T4" fmla="*/ 29 w 328"/>
                <a:gd name="T5" fmla="*/ 30 h 226"/>
                <a:gd name="T6" fmla="*/ 0 w 328"/>
                <a:gd name="T7" fmla="*/ 12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grpSp>
          <p:nvGrpSpPr>
            <p:cNvPr id="67658" name="Group 26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67670" name="AutoShape 269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9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ea typeface="MS PGothic" pitchFamily="34" charset="-128"/>
                  <a:cs typeface="Arial" charset="0"/>
                </a:endParaRPr>
              </a:p>
            </p:txBody>
          </p:sp>
          <p:sp>
            <p:nvSpPr>
              <p:cNvPr id="67671" name="AutoShape 270"/>
              <p:cNvSpPr>
                <a:spLocks noChangeArrowheads="1"/>
              </p:cNvSpPr>
              <p:nvPr/>
            </p:nvSpPr>
            <p:spPr bwMode="auto">
              <a:xfrm>
                <a:off x="627" y="2583"/>
                <a:ext cx="698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ea typeface="MS PGothic" pitchFamily="34" charset="-128"/>
                  <a:cs typeface="Arial" charset="0"/>
                </a:endParaRPr>
              </a:p>
            </p:txBody>
          </p:sp>
        </p:grpSp>
        <p:sp>
          <p:nvSpPr>
            <p:cNvPr id="67659" name="Rectangle 271"/>
            <p:cNvSpPr>
              <a:spLocks noChangeArrowheads="1"/>
            </p:cNvSpPr>
            <p:nvPr/>
          </p:nvSpPr>
          <p:spPr bwMode="auto">
            <a:xfrm>
              <a:off x="5248" y="429"/>
              <a:ext cx="68" cy="2291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  <p:sp>
          <p:nvSpPr>
            <p:cNvPr id="67660" name="Freeform 27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26 w 296"/>
                <a:gd name="T3" fmla="*/ 18 h 256"/>
                <a:gd name="T4" fmla="*/ 26 w 296"/>
                <a:gd name="T5" fmla="*/ 34 h 256"/>
                <a:gd name="T6" fmla="*/ 0 w 296"/>
                <a:gd name="T7" fmla="*/ 12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7661" name="Freeform 27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27 w 304"/>
                <a:gd name="T3" fmla="*/ 22 h 288"/>
                <a:gd name="T4" fmla="*/ 25 w 304"/>
                <a:gd name="T5" fmla="*/ 39 h 288"/>
                <a:gd name="T6" fmla="*/ 2 w 304"/>
                <a:gd name="T7" fmla="*/ 17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7662" name="Oval 274"/>
            <p:cNvSpPr>
              <a:spLocks noChangeArrowheads="1"/>
            </p:cNvSpPr>
            <p:nvPr/>
          </p:nvSpPr>
          <p:spPr bwMode="auto">
            <a:xfrm>
              <a:off x="5515" y="2615"/>
              <a:ext cx="50" cy="94"/>
            </a:xfrm>
            <a:prstGeom prst="ellipse">
              <a:avLst/>
            </a:pr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  <p:sp>
          <p:nvSpPr>
            <p:cNvPr id="67663" name="Freeform 27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5 h 240"/>
                <a:gd name="T2" fmla="*/ 2 w 306"/>
                <a:gd name="T3" fmla="*/ 33 h 240"/>
                <a:gd name="T4" fmla="*/ 27 w 306"/>
                <a:gd name="T5" fmla="*/ 15 h 240"/>
                <a:gd name="T6" fmla="*/ 26 w 306"/>
                <a:gd name="T7" fmla="*/ 0 h 240"/>
                <a:gd name="T8" fmla="*/ 0 w 306"/>
                <a:gd name="T9" fmla="*/ 15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7664" name="AutoShape 276"/>
            <p:cNvSpPr>
              <a:spLocks noChangeArrowheads="1"/>
            </p:cNvSpPr>
            <p:nvPr/>
          </p:nvSpPr>
          <p:spPr bwMode="auto">
            <a:xfrm>
              <a:off x="4140" y="2681"/>
              <a:ext cx="1201" cy="144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  <p:sp>
          <p:nvSpPr>
            <p:cNvPr id="67665" name="AutoShape 277"/>
            <p:cNvSpPr>
              <a:spLocks noChangeArrowheads="1"/>
            </p:cNvSpPr>
            <p:nvPr/>
          </p:nvSpPr>
          <p:spPr bwMode="auto">
            <a:xfrm>
              <a:off x="4202" y="2709"/>
              <a:ext cx="1077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  <p:sp>
          <p:nvSpPr>
            <p:cNvPr id="67666" name="Oval 278"/>
            <p:cNvSpPr>
              <a:spLocks noChangeArrowheads="1"/>
            </p:cNvSpPr>
            <p:nvPr/>
          </p:nvSpPr>
          <p:spPr bwMode="auto">
            <a:xfrm>
              <a:off x="4308" y="2382"/>
              <a:ext cx="162" cy="144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  <p:sp>
          <p:nvSpPr>
            <p:cNvPr id="67667" name="Oval 279"/>
            <p:cNvSpPr>
              <a:spLocks noChangeArrowheads="1"/>
            </p:cNvSpPr>
            <p:nvPr/>
          </p:nvSpPr>
          <p:spPr bwMode="auto">
            <a:xfrm>
              <a:off x="4488" y="2382"/>
              <a:ext cx="156" cy="144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l-GR">
                <a:solidFill>
                  <a:srgbClr val="FF0000"/>
                </a:solidFill>
                <a:ea typeface="MS PGothic" pitchFamily="34" charset="-128"/>
                <a:cs typeface="Arial" charset="0"/>
              </a:endParaRPr>
            </a:p>
          </p:txBody>
        </p:sp>
        <p:sp>
          <p:nvSpPr>
            <p:cNvPr id="67668" name="Oval 280"/>
            <p:cNvSpPr>
              <a:spLocks noChangeArrowheads="1"/>
            </p:cNvSpPr>
            <p:nvPr/>
          </p:nvSpPr>
          <p:spPr bwMode="auto">
            <a:xfrm>
              <a:off x="4663" y="2382"/>
              <a:ext cx="156" cy="138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  <p:sp>
          <p:nvSpPr>
            <p:cNvPr id="67669" name="Rectangle 281"/>
            <p:cNvSpPr>
              <a:spLocks noChangeArrowheads="1"/>
            </p:cNvSpPr>
            <p:nvPr/>
          </p:nvSpPr>
          <p:spPr bwMode="auto">
            <a:xfrm>
              <a:off x="5061" y="1835"/>
              <a:ext cx="87" cy="764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</p:grpSp>
      <p:grpSp>
        <p:nvGrpSpPr>
          <p:cNvPr id="20" name="Group 61457"/>
          <p:cNvGrpSpPr>
            <a:grpSpLocks/>
          </p:cNvGrpSpPr>
          <p:nvPr/>
        </p:nvGrpSpPr>
        <p:grpSpPr bwMode="auto">
          <a:xfrm>
            <a:off x="760413" y="1625600"/>
            <a:ext cx="3235325" cy="1257300"/>
            <a:chOff x="760953" y="1625206"/>
            <a:chExt cx="3234864" cy="1257120"/>
          </a:xfrm>
        </p:grpSpPr>
        <p:sp>
          <p:nvSpPr>
            <p:cNvPr id="67641" name="TextBox 200"/>
            <p:cNvSpPr txBox="1">
              <a:spLocks noChangeArrowheads="1"/>
            </p:cNvSpPr>
            <p:nvPr/>
          </p:nvSpPr>
          <p:spPr bwMode="auto">
            <a:xfrm>
              <a:off x="760953" y="1625206"/>
              <a:ext cx="3106427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Arial Narrow" pitchFamily="34" charset="0"/>
                </a:rPr>
                <a:t>2. UMass proxy </a:t>
              </a:r>
              <a:r>
                <a:rPr lang="el-GR">
                  <a:latin typeface="Arial Narrow" pitchFamily="34" charset="0"/>
                </a:rPr>
                <a:t>προωθεί αίτηση</a:t>
              </a:r>
              <a:endParaRPr lang="en-US">
                <a:latin typeface="Arial Narrow" pitchFamily="34" charset="0"/>
              </a:endParaRPr>
            </a:p>
            <a:p>
              <a:r>
                <a:rPr lang="en-US">
                  <a:latin typeface="Arial Narrow" pitchFamily="34" charset="0"/>
                </a:rPr>
                <a:t> </a:t>
              </a:r>
              <a:r>
                <a:rPr lang="el-GR">
                  <a:latin typeface="Arial Narrow" pitchFamily="34" charset="0"/>
                </a:rPr>
                <a:t>στον </a:t>
              </a:r>
              <a:r>
                <a:rPr lang="en-US">
                  <a:latin typeface="Arial Narrow" pitchFamily="34" charset="0"/>
                </a:rPr>
                <a:t>UPenn registrar server</a:t>
              </a:r>
            </a:p>
          </p:txBody>
        </p:sp>
        <p:cxnSp>
          <p:nvCxnSpPr>
            <p:cNvPr id="67642" name="Straight Arrow Connector 293"/>
            <p:cNvCxnSpPr>
              <a:cxnSpLocks noChangeShapeType="1"/>
            </p:cNvCxnSpPr>
            <p:nvPr/>
          </p:nvCxnSpPr>
          <p:spPr bwMode="auto">
            <a:xfrm flipV="1">
              <a:off x="2483115" y="1840692"/>
              <a:ext cx="1512702" cy="104163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grpSp>
          <p:nvGrpSpPr>
            <p:cNvPr id="67643" name="Group 194"/>
            <p:cNvGrpSpPr>
              <a:grpSpLocks/>
            </p:cNvGrpSpPr>
            <p:nvPr/>
          </p:nvGrpSpPr>
          <p:grpSpPr bwMode="auto">
            <a:xfrm>
              <a:off x="2986415" y="2195385"/>
              <a:ext cx="322117" cy="369332"/>
              <a:chOff x="7408615" y="3244352"/>
              <a:chExt cx="322117" cy="369332"/>
            </a:xfrm>
          </p:grpSpPr>
          <p:sp>
            <p:nvSpPr>
              <p:cNvPr id="67644" name="Oval 195"/>
              <p:cNvSpPr>
                <a:spLocks noChangeArrowheads="1"/>
              </p:cNvSpPr>
              <p:nvPr/>
            </p:nvSpPr>
            <p:spPr bwMode="auto">
              <a:xfrm>
                <a:off x="7427025" y="3299570"/>
                <a:ext cx="303707" cy="30370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l-GR"/>
              </a:p>
            </p:txBody>
          </p:sp>
          <p:sp>
            <p:nvSpPr>
              <p:cNvPr id="67645" name="TextBox 196"/>
              <p:cNvSpPr txBox="1">
                <a:spLocks noChangeArrowheads="1"/>
              </p:cNvSpPr>
              <p:nvPr/>
            </p:nvSpPr>
            <p:spPr bwMode="auto">
              <a:xfrm>
                <a:off x="7408615" y="3244352"/>
                <a:ext cx="313044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Arial" charset="0"/>
                    <a:cs typeface="Arial" charset="0"/>
                  </a:rPr>
                  <a:t>2</a:t>
                </a:r>
              </a:p>
            </p:txBody>
          </p:sp>
        </p:grpSp>
      </p:grpSp>
      <p:grpSp>
        <p:nvGrpSpPr>
          <p:cNvPr id="22" name="Group 61458"/>
          <p:cNvGrpSpPr>
            <a:grpSpLocks/>
          </p:cNvGrpSpPr>
          <p:nvPr/>
        </p:nvGrpSpPr>
        <p:grpSpPr bwMode="auto">
          <a:xfrm>
            <a:off x="2797175" y="1962150"/>
            <a:ext cx="5834063" cy="1035050"/>
            <a:chOff x="2797072" y="1962699"/>
            <a:chExt cx="5833664" cy="1033776"/>
          </a:xfrm>
        </p:grpSpPr>
        <p:sp>
          <p:nvSpPr>
            <p:cNvPr id="67636" name="TextBox 209"/>
            <p:cNvSpPr txBox="1">
              <a:spLocks noChangeArrowheads="1"/>
            </p:cNvSpPr>
            <p:nvPr/>
          </p:nvSpPr>
          <p:spPr bwMode="auto">
            <a:xfrm>
              <a:off x="4156982" y="1962699"/>
              <a:ext cx="4473754" cy="92212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Arial Narrow" pitchFamily="34" charset="0"/>
                </a:rPr>
                <a:t>3.</a:t>
              </a:r>
              <a:r>
                <a:rPr lang="el-GR">
                  <a:latin typeface="Arial Narrow" pitchFamily="34" charset="0"/>
                </a:rPr>
                <a:t> Ο</a:t>
              </a:r>
              <a:r>
                <a:rPr lang="en-US">
                  <a:latin typeface="Arial Narrow" pitchFamily="34" charset="0"/>
                </a:rPr>
                <a:t> UPenn </a:t>
              </a:r>
              <a:r>
                <a:rPr lang="en-US" err="1">
                  <a:latin typeface="Arial Narrow" pitchFamily="34" charset="0"/>
                </a:rPr>
                <a:t>registar</a:t>
              </a:r>
              <a:r>
                <a:rPr lang="en-US">
                  <a:latin typeface="Arial Narrow" pitchFamily="34" charset="0"/>
                </a:rPr>
                <a:t> server </a:t>
              </a:r>
              <a:r>
                <a:rPr lang="el-GR">
                  <a:latin typeface="Arial Narrow" pitchFamily="34" charset="0"/>
                </a:rPr>
                <a:t>επιστρέφει την απόκριση ανακατεύθυνσης, υποδεικνύοντας να προσπαθήσει το</a:t>
              </a:r>
              <a:r>
                <a:rPr lang="en-US">
                  <a:latin typeface="Arial Narrow" pitchFamily="34" charset="0"/>
                </a:rPr>
                <a:t> keith@eurecom.fr</a:t>
              </a:r>
            </a:p>
          </p:txBody>
        </p:sp>
        <p:cxnSp>
          <p:nvCxnSpPr>
            <p:cNvPr id="67637" name="Straight Arrow Connector 294"/>
            <p:cNvCxnSpPr>
              <a:cxnSpLocks noChangeShapeType="1"/>
            </p:cNvCxnSpPr>
            <p:nvPr/>
          </p:nvCxnSpPr>
          <p:spPr bwMode="auto">
            <a:xfrm flipV="1">
              <a:off x="2797072" y="2068996"/>
              <a:ext cx="1369995" cy="927479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</p:cxnSp>
        <p:grpSp>
          <p:nvGrpSpPr>
            <p:cNvPr id="67638" name="Group 204"/>
            <p:cNvGrpSpPr>
              <a:grpSpLocks/>
            </p:cNvGrpSpPr>
            <p:nvPr/>
          </p:nvGrpSpPr>
          <p:grpSpPr bwMode="auto">
            <a:xfrm>
              <a:off x="3479423" y="2235406"/>
              <a:ext cx="317511" cy="369332"/>
              <a:chOff x="7454630" y="3313376"/>
              <a:chExt cx="317511" cy="369332"/>
            </a:xfrm>
          </p:grpSpPr>
          <p:sp>
            <p:nvSpPr>
              <p:cNvPr id="67639" name="Oval 205"/>
              <p:cNvSpPr>
                <a:spLocks noChangeArrowheads="1"/>
              </p:cNvSpPr>
              <p:nvPr/>
            </p:nvSpPr>
            <p:spPr bwMode="auto">
              <a:xfrm>
                <a:off x="7468434" y="3354794"/>
                <a:ext cx="303707" cy="30370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l-GR"/>
              </a:p>
            </p:txBody>
          </p:sp>
          <p:sp>
            <p:nvSpPr>
              <p:cNvPr id="67640" name="TextBox 206"/>
              <p:cNvSpPr txBox="1">
                <a:spLocks noChangeArrowheads="1"/>
              </p:cNvSpPr>
              <p:nvPr/>
            </p:nvSpPr>
            <p:spPr bwMode="auto">
              <a:xfrm>
                <a:off x="7454630" y="3313376"/>
                <a:ext cx="313044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Arial" charset="0"/>
                    <a:cs typeface="Arial" charset="0"/>
                  </a:rPr>
                  <a:t>3</a:t>
                </a:r>
              </a:p>
            </p:txBody>
          </p:sp>
        </p:grpSp>
      </p:grpSp>
      <p:grpSp>
        <p:nvGrpSpPr>
          <p:cNvPr id="24" name="Group 61460"/>
          <p:cNvGrpSpPr>
            <a:grpSpLocks/>
          </p:cNvGrpSpPr>
          <p:nvPr/>
        </p:nvGrpSpPr>
        <p:grpSpPr bwMode="auto">
          <a:xfrm>
            <a:off x="6894513" y="3832225"/>
            <a:ext cx="1935162" cy="2308225"/>
            <a:chOff x="6823899" y="3818107"/>
            <a:chExt cx="1934788" cy="2308507"/>
          </a:xfrm>
        </p:grpSpPr>
        <p:sp>
          <p:nvSpPr>
            <p:cNvPr id="67631" name="TextBox 218"/>
            <p:cNvSpPr txBox="1">
              <a:spLocks noChangeArrowheads="1"/>
            </p:cNvSpPr>
            <p:nvPr/>
          </p:nvSpPr>
          <p:spPr bwMode="auto">
            <a:xfrm>
              <a:off x="7131820" y="3818107"/>
              <a:ext cx="1626867" cy="2308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Arial Narrow" pitchFamily="34" charset="0"/>
                </a:rPr>
                <a:t>5. eurecom registrar </a:t>
              </a:r>
              <a:r>
                <a:rPr lang="el-GR">
                  <a:latin typeface="Arial Narrow" pitchFamily="34" charset="0"/>
                </a:rPr>
                <a:t>προωθεί </a:t>
              </a:r>
              <a:r>
                <a:rPr lang="en-US">
                  <a:latin typeface="Arial Narrow" pitchFamily="34" charset="0"/>
                </a:rPr>
                <a:t>INVITE </a:t>
              </a:r>
              <a:r>
                <a:rPr lang="el-GR">
                  <a:latin typeface="Arial Narrow" pitchFamily="34" charset="0"/>
                </a:rPr>
                <a:t>στο </a:t>
              </a:r>
              <a:r>
                <a:rPr lang="en-US">
                  <a:latin typeface="Arial Narrow" pitchFamily="34" charset="0"/>
                </a:rPr>
                <a:t>197.87.54.21, </a:t>
              </a:r>
              <a:r>
                <a:rPr lang="el-GR">
                  <a:latin typeface="Arial Narrow" pitchFamily="34" charset="0"/>
                </a:rPr>
                <a:t>που τρέχει τον</a:t>
              </a:r>
              <a:r>
                <a:rPr lang="en-US" altLang="ja-JP">
                  <a:latin typeface="Arial Narrow" pitchFamily="34" charset="0"/>
                  <a:ea typeface="MS PGothic" pitchFamily="34" charset="-128"/>
                </a:rPr>
                <a:t> SIP </a:t>
              </a:r>
              <a:r>
                <a:rPr lang="el-GR" altLang="ja-JP">
                  <a:latin typeface="Arial Narrow" pitchFamily="34" charset="0"/>
                </a:rPr>
                <a:t>πελάτη του </a:t>
              </a:r>
              <a:r>
                <a:rPr lang="en-US" altLang="ja-JP">
                  <a:latin typeface="Arial Narrow" pitchFamily="34" charset="0"/>
                  <a:ea typeface="MS PGothic" pitchFamily="34" charset="-128"/>
                </a:rPr>
                <a:t>keith</a:t>
              </a:r>
              <a:endParaRPr lang="en-US">
                <a:latin typeface="Arial Narrow" pitchFamily="34" charset="0"/>
              </a:endParaRPr>
            </a:p>
          </p:txBody>
        </p:sp>
        <p:cxnSp>
          <p:nvCxnSpPr>
            <p:cNvPr id="67632" name="Straight Arrow Connector 302"/>
            <p:cNvCxnSpPr>
              <a:cxnSpLocks noChangeShapeType="1"/>
            </p:cNvCxnSpPr>
            <p:nvPr/>
          </p:nvCxnSpPr>
          <p:spPr bwMode="auto">
            <a:xfrm flipH="1">
              <a:off x="6964138" y="3948400"/>
              <a:ext cx="5092" cy="137391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grpSp>
          <p:nvGrpSpPr>
            <p:cNvPr id="67633" name="Group 303"/>
            <p:cNvGrpSpPr>
              <a:grpSpLocks/>
            </p:cNvGrpSpPr>
            <p:nvPr/>
          </p:nvGrpSpPr>
          <p:grpSpPr bwMode="auto">
            <a:xfrm>
              <a:off x="6823899" y="4038444"/>
              <a:ext cx="317511" cy="369332"/>
              <a:chOff x="7454630" y="3313376"/>
              <a:chExt cx="317511" cy="369332"/>
            </a:xfrm>
          </p:grpSpPr>
          <p:sp>
            <p:nvSpPr>
              <p:cNvPr id="67634" name="Oval 304"/>
              <p:cNvSpPr>
                <a:spLocks noChangeArrowheads="1"/>
              </p:cNvSpPr>
              <p:nvPr/>
            </p:nvSpPr>
            <p:spPr bwMode="auto">
              <a:xfrm>
                <a:off x="7468434" y="3354794"/>
                <a:ext cx="303707" cy="30370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l-GR"/>
              </a:p>
            </p:txBody>
          </p:sp>
          <p:sp>
            <p:nvSpPr>
              <p:cNvPr id="67635" name="TextBox 305"/>
              <p:cNvSpPr txBox="1">
                <a:spLocks noChangeArrowheads="1"/>
              </p:cNvSpPr>
              <p:nvPr/>
            </p:nvSpPr>
            <p:spPr bwMode="auto">
              <a:xfrm>
                <a:off x="7454630" y="3313376"/>
                <a:ext cx="313044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Arial" charset="0"/>
                    <a:cs typeface="Arial" charset="0"/>
                  </a:rPr>
                  <a:t>5</a:t>
                </a:r>
              </a:p>
            </p:txBody>
          </p:sp>
        </p:grpSp>
      </p:grpSp>
      <p:grpSp>
        <p:nvGrpSpPr>
          <p:cNvPr id="26" name="Group 61459"/>
          <p:cNvGrpSpPr>
            <a:grpSpLocks/>
          </p:cNvGrpSpPr>
          <p:nvPr/>
        </p:nvGrpSpPr>
        <p:grpSpPr bwMode="auto">
          <a:xfrm>
            <a:off x="2924175" y="2849563"/>
            <a:ext cx="3681413" cy="863600"/>
            <a:chOff x="2923738" y="2849582"/>
            <a:chExt cx="3681573" cy="863575"/>
          </a:xfrm>
        </p:grpSpPr>
        <p:cxnSp>
          <p:nvCxnSpPr>
            <p:cNvPr id="67626" name="Straight Arrow Connector 208"/>
            <p:cNvCxnSpPr>
              <a:cxnSpLocks noChangeShapeType="1"/>
            </p:cNvCxnSpPr>
            <p:nvPr/>
          </p:nvCxnSpPr>
          <p:spPr bwMode="auto">
            <a:xfrm flipH="1" flipV="1">
              <a:off x="2923738" y="3595774"/>
              <a:ext cx="3681573" cy="313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</p:cxnSp>
        <p:grpSp>
          <p:nvGrpSpPr>
            <p:cNvPr id="67627" name="Group 212"/>
            <p:cNvGrpSpPr>
              <a:grpSpLocks/>
            </p:cNvGrpSpPr>
            <p:nvPr/>
          </p:nvGrpSpPr>
          <p:grpSpPr bwMode="auto">
            <a:xfrm>
              <a:off x="5615461" y="3343825"/>
              <a:ext cx="317511" cy="369332"/>
              <a:chOff x="7454630" y="3299107"/>
              <a:chExt cx="317511" cy="369332"/>
            </a:xfrm>
          </p:grpSpPr>
          <p:sp>
            <p:nvSpPr>
              <p:cNvPr id="67629" name="Oval 213"/>
              <p:cNvSpPr>
                <a:spLocks noChangeArrowheads="1"/>
              </p:cNvSpPr>
              <p:nvPr/>
            </p:nvSpPr>
            <p:spPr bwMode="auto">
              <a:xfrm>
                <a:off x="7468434" y="3354794"/>
                <a:ext cx="303707" cy="30370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l-GR"/>
              </a:p>
            </p:txBody>
          </p:sp>
          <p:sp>
            <p:nvSpPr>
              <p:cNvPr id="67630" name="TextBox 214"/>
              <p:cNvSpPr txBox="1">
                <a:spLocks noChangeArrowheads="1"/>
              </p:cNvSpPr>
              <p:nvPr/>
            </p:nvSpPr>
            <p:spPr bwMode="auto">
              <a:xfrm>
                <a:off x="7454630" y="3299107"/>
                <a:ext cx="313044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Arial" charset="0"/>
                    <a:cs typeface="Arial" charset="0"/>
                  </a:rPr>
                  <a:t>4</a:t>
                </a:r>
              </a:p>
            </p:txBody>
          </p:sp>
        </p:grpSp>
        <p:sp>
          <p:nvSpPr>
            <p:cNvPr id="67628" name="TextBox 310"/>
            <p:cNvSpPr txBox="1">
              <a:spLocks noChangeArrowheads="1"/>
            </p:cNvSpPr>
            <p:nvPr/>
          </p:nvSpPr>
          <p:spPr bwMode="auto">
            <a:xfrm>
              <a:off x="3116277" y="2849582"/>
              <a:ext cx="3412746" cy="646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Arial Narrow" pitchFamily="34" charset="0"/>
                </a:rPr>
                <a:t>4. </a:t>
              </a:r>
              <a:r>
                <a:rPr lang="en-US" err="1">
                  <a:latin typeface="Arial Narrow" pitchFamily="34" charset="0"/>
                </a:rPr>
                <a:t>Umass</a:t>
              </a:r>
              <a:r>
                <a:rPr lang="en-US">
                  <a:latin typeface="Arial Narrow" pitchFamily="34" charset="0"/>
                </a:rPr>
                <a:t> proxy </a:t>
              </a:r>
              <a:r>
                <a:rPr lang="el-GR">
                  <a:latin typeface="Arial Narrow" pitchFamily="34" charset="0"/>
                </a:rPr>
                <a:t>προωθεί την αίτηση</a:t>
              </a:r>
              <a:r>
                <a:rPr lang="en-US">
                  <a:latin typeface="Arial Narrow" pitchFamily="34" charset="0"/>
                </a:rPr>
                <a:t> </a:t>
              </a:r>
              <a:r>
                <a:rPr lang="el-GR">
                  <a:latin typeface="Arial Narrow" pitchFamily="34" charset="0"/>
                </a:rPr>
                <a:t>στον</a:t>
              </a:r>
              <a:r>
                <a:rPr lang="en-US">
                  <a:latin typeface="Arial Narrow" pitchFamily="34" charset="0"/>
                </a:rPr>
                <a:t> </a:t>
              </a:r>
              <a:r>
                <a:rPr lang="en-US" err="1">
                  <a:latin typeface="Arial Narrow" pitchFamily="34" charset="0"/>
                </a:rPr>
                <a:t>Eurecom</a:t>
              </a:r>
              <a:r>
                <a:rPr lang="en-US">
                  <a:latin typeface="Arial Narrow" pitchFamily="34" charset="0"/>
                </a:rPr>
                <a:t> registrar server</a:t>
              </a:r>
            </a:p>
          </p:txBody>
        </p:sp>
      </p:grpSp>
      <p:grpSp>
        <p:nvGrpSpPr>
          <p:cNvPr id="28" name="Group 61464"/>
          <p:cNvGrpSpPr>
            <a:grpSpLocks/>
          </p:cNvGrpSpPr>
          <p:nvPr/>
        </p:nvGrpSpPr>
        <p:grpSpPr bwMode="auto">
          <a:xfrm>
            <a:off x="2495550" y="3624263"/>
            <a:ext cx="4425950" cy="1784350"/>
            <a:chOff x="2495276" y="3624645"/>
            <a:chExt cx="4426962" cy="1783278"/>
          </a:xfrm>
        </p:grpSpPr>
        <p:cxnSp>
          <p:nvCxnSpPr>
            <p:cNvPr id="67613" name="Straight Arrow Connector 193"/>
            <p:cNvCxnSpPr>
              <a:cxnSpLocks noChangeShapeType="1"/>
            </p:cNvCxnSpPr>
            <p:nvPr/>
          </p:nvCxnSpPr>
          <p:spPr bwMode="auto">
            <a:xfrm>
              <a:off x="2621222" y="3995764"/>
              <a:ext cx="18873" cy="98409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grpSp>
          <p:nvGrpSpPr>
            <p:cNvPr id="67614" name="Group 307"/>
            <p:cNvGrpSpPr>
              <a:grpSpLocks/>
            </p:cNvGrpSpPr>
            <p:nvPr/>
          </p:nvGrpSpPr>
          <p:grpSpPr bwMode="auto">
            <a:xfrm>
              <a:off x="2495276" y="4119498"/>
              <a:ext cx="317511" cy="369332"/>
              <a:chOff x="7454630" y="3313376"/>
              <a:chExt cx="317511" cy="369332"/>
            </a:xfrm>
          </p:grpSpPr>
          <p:sp>
            <p:nvSpPr>
              <p:cNvPr id="67624" name="Oval 308"/>
              <p:cNvSpPr>
                <a:spLocks noChangeArrowheads="1"/>
              </p:cNvSpPr>
              <p:nvPr/>
            </p:nvSpPr>
            <p:spPr bwMode="auto">
              <a:xfrm>
                <a:off x="7468434" y="3354794"/>
                <a:ext cx="303707" cy="30370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l-GR"/>
              </a:p>
            </p:txBody>
          </p:sp>
          <p:sp>
            <p:nvSpPr>
              <p:cNvPr id="67625" name="TextBox 309"/>
              <p:cNvSpPr txBox="1">
                <a:spLocks noChangeArrowheads="1"/>
              </p:cNvSpPr>
              <p:nvPr/>
            </p:nvSpPr>
            <p:spPr bwMode="auto">
              <a:xfrm>
                <a:off x="7454630" y="3313376"/>
                <a:ext cx="313044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Arial" charset="0"/>
                    <a:cs typeface="Arial" charset="0"/>
                  </a:rPr>
                  <a:t>8</a:t>
                </a:r>
              </a:p>
            </p:txBody>
          </p:sp>
        </p:grpSp>
        <p:cxnSp>
          <p:nvCxnSpPr>
            <p:cNvPr id="67615" name="Straight Arrow Connector 298"/>
            <p:cNvCxnSpPr>
              <a:cxnSpLocks noChangeShapeType="1"/>
            </p:cNvCxnSpPr>
            <p:nvPr/>
          </p:nvCxnSpPr>
          <p:spPr bwMode="auto">
            <a:xfrm flipH="1" flipV="1">
              <a:off x="6774041" y="3890860"/>
              <a:ext cx="4578" cy="151706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grpSp>
          <p:nvGrpSpPr>
            <p:cNvPr id="67616" name="Group 299"/>
            <p:cNvGrpSpPr>
              <a:grpSpLocks/>
            </p:cNvGrpSpPr>
            <p:nvPr/>
          </p:nvGrpSpPr>
          <p:grpSpPr bwMode="auto">
            <a:xfrm>
              <a:off x="6604727" y="4290135"/>
              <a:ext cx="317511" cy="369332"/>
              <a:chOff x="7454630" y="3313376"/>
              <a:chExt cx="317511" cy="369332"/>
            </a:xfrm>
          </p:grpSpPr>
          <p:sp>
            <p:nvSpPr>
              <p:cNvPr id="67622" name="Oval 300"/>
              <p:cNvSpPr>
                <a:spLocks noChangeArrowheads="1"/>
              </p:cNvSpPr>
              <p:nvPr/>
            </p:nvSpPr>
            <p:spPr bwMode="auto">
              <a:xfrm>
                <a:off x="7468434" y="3354794"/>
                <a:ext cx="303707" cy="30370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l-GR"/>
              </a:p>
            </p:txBody>
          </p:sp>
          <p:sp>
            <p:nvSpPr>
              <p:cNvPr id="67623" name="TextBox 301"/>
              <p:cNvSpPr txBox="1">
                <a:spLocks noChangeArrowheads="1"/>
              </p:cNvSpPr>
              <p:nvPr/>
            </p:nvSpPr>
            <p:spPr bwMode="auto">
              <a:xfrm>
                <a:off x="7454630" y="3313376"/>
                <a:ext cx="313044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Arial" charset="0"/>
                    <a:cs typeface="Arial" charset="0"/>
                  </a:rPr>
                  <a:t>6</a:t>
                </a:r>
              </a:p>
            </p:txBody>
          </p:sp>
        </p:grpSp>
        <p:cxnSp>
          <p:nvCxnSpPr>
            <p:cNvPr id="67617" name="Straight Arrow Connector 306"/>
            <p:cNvCxnSpPr>
              <a:cxnSpLocks noChangeShapeType="1"/>
            </p:cNvCxnSpPr>
            <p:nvPr/>
          </p:nvCxnSpPr>
          <p:spPr bwMode="auto">
            <a:xfrm flipH="1" flipV="1">
              <a:off x="2920928" y="3805248"/>
              <a:ext cx="3681573" cy="313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grpSp>
          <p:nvGrpSpPr>
            <p:cNvPr id="67618" name="Group 222"/>
            <p:cNvGrpSpPr>
              <a:grpSpLocks/>
            </p:cNvGrpSpPr>
            <p:nvPr/>
          </p:nvGrpSpPr>
          <p:grpSpPr bwMode="auto">
            <a:xfrm>
              <a:off x="4569120" y="3624645"/>
              <a:ext cx="317511" cy="369332"/>
              <a:chOff x="7454630" y="3313376"/>
              <a:chExt cx="317511" cy="369332"/>
            </a:xfrm>
          </p:grpSpPr>
          <p:sp>
            <p:nvSpPr>
              <p:cNvPr id="67620" name="Oval 223"/>
              <p:cNvSpPr>
                <a:spLocks noChangeArrowheads="1"/>
              </p:cNvSpPr>
              <p:nvPr/>
            </p:nvSpPr>
            <p:spPr bwMode="auto">
              <a:xfrm>
                <a:off x="7468434" y="3354794"/>
                <a:ext cx="303707" cy="30370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l-GR"/>
              </a:p>
            </p:txBody>
          </p:sp>
          <p:sp>
            <p:nvSpPr>
              <p:cNvPr id="67621" name="TextBox 224"/>
              <p:cNvSpPr txBox="1">
                <a:spLocks noChangeArrowheads="1"/>
              </p:cNvSpPr>
              <p:nvPr/>
            </p:nvSpPr>
            <p:spPr bwMode="auto">
              <a:xfrm>
                <a:off x="7454630" y="3313376"/>
                <a:ext cx="313044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Arial" charset="0"/>
                    <a:cs typeface="Arial" charset="0"/>
                  </a:rPr>
                  <a:t>7</a:t>
                </a:r>
              </a:p>
            </p:txBody>
          </p:sp>
        </p:grpSp>
        <p:sp>
          <p:nvSpPr>
            <p:cNvPr id="67619" name="TextBox 313"/>
            <p:cNvSpPr txBox="1">
              <a:spLocks noChangeArrowheads="1"/>
            </p:cNvSpPr>
            <p:nvPr/>
          </p:nvSpPr>
          <p:spPr bwMode="auto">
            <a:xfrm>
              <a:off x="3234913" y="3927656"/>
              <a:ext cx="3068194" cy="6459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Arial Narrow" pitchFamily="34" charset="0"/>
                </a:rPr>
                <a:t>6-8.</a:t>
              </a:r>
              <a:r>
                <a:rPr lang="el-GR">
                  <a:latin typeface="Arial Narrow" pitchFamily="34" charset="0"/>
                </a:rPr>
                <a:t> Απόκριση</a:t>
              </a:r>
              <a:r>
                <a:rPr lang="en-US">
                  <a:latin typeface="Arial Narrow" pitchFamily="34" charset="0"/>
                </a:rPr>
                <a:t> SIP </a:t>
              </a:r>
              <a:r>
                <a:rPr lang="el-GR">
                  <a:latin typeface="Arial Narrow" pitchFamily="34" charset="0"/>
                </a:rPr>
                <a:t>επιστρέφει στον</a:t>
              </a:r>
              <a:r>
                <a:rPr lang="en-US">
                  <a:latin typeface="Arial Narrow" pitchFamily="34" charset="0"/>
                </a:rPr>
                <a:t> Jim</a:t>
              </a:r>
            </a:p>
          </p:txBody>
        </p:sp>
      </p:grpSp>
      <p:grpSp>
        <p:nvGrpSpPr>
          <p:cNvPr id="67651" name="Group 61462"/>
          <p:cNvGrpSpPr>
            <a:grpSpLocks/>
          </p:cNvGrpSpPr>
          <p:nvPr/>
        </p:nvGrpSpPr>
        <p:grpSpPr bwMode="auto">
          <a:xfrm>
            <a:off x="2840038" y="5427663"/>
            <a:ext cx="3516312" cy="982662"/>
            <a:chOff x="2839885" y="5427680"/>
            <a:chExt cx="3515727" cy="982982"/>
          </a:xfrm>
        </p:grpSpPr>
        <p:sp>
          <p:nvSpPr>
            <p:cNvPr id="67608" name="Left-Right Arrow 61454"/>
            <p:cNvSpPr>
              <a:spLocks noChangeArrowheads="1"/>
            </p:cNvSpPr>
            <p:nvPr/>
          </p:nvSpPr>
          <p:spPr bwMode="auto">
            <a:xfrm>
              <a:off x="2839885" y="5450729"/>
              <a:ext cx="3382174" cy="342454"/>
            </a:xfrm>
            <a:prstGeom prst="leftRightArrow">
              <a:avLst>
                <a:gd name="adj1" fmla="val 50000"/>
                <a:gd name="adj2" fmla="val 50022"/>
              </a:avLst>
            </a:prstGeom>
            <a:solidFill>
              <a:srgbClr val="000099"/>
            </a:solidFill>
            <a:ln w="1587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endParaRPr lang="el-GR"/>
            </a:p>
          </p:txBody>
        </p:sp>
        <p:grpSp>
          <p:nvGrpSpPr>
            <p:cNvPr id="67609" name="Group 317"/>
            <p:cNvGrpSpPr>
              <a:grpSpLocks/>
            </p:cNvGrpSpPr>
            <p:nvPr/>
          </p:nvGrpSpPr>
          <p:grpSpPr bwMode="auto">
            <a:xfrm>
              <a:off x="4417250" y="5427680"/>
              <a:ext cx="317511" cy="369332"/>
              <a:chOff x="7454630" y="3313376"/>
              <a:chExt cx="317511" cy="369332"/>
            </a:xfrm>
          </p:grpSpPr>
          <p:sp>
            <p:nvSpPr>
              <p:cNvPr id="67611" name="Oval 318"/>
              <p:cNvSpPr>
                <a:spLocks noChangeArrowheads="1"/>
              </p:cNvSpPr>
              <p:nvPr/>
            </p:nvSpPr>
            <p:spPr bwMode="auto">
              <a:xfrm>
                <a:off x="7468434" y="3354794"/>
                <a:ext cx="303707" cy="30370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l-GR"/>
              </a:p>
            </p:txBody>
          </p:sp>
          <p:sp>
            <p:nvSpPr>
              <p:cNvPr id="67612" name="TextBox 319"/>
              <p:cNvSpPr txBox="1">
                <a:spLocks noChangeArrowheads="1"/>
              </p:cNvSpPr>
              <p:nvPr/>
            </p:nvSpPr>
            <p:spPr bwMode="auto">
              <a:xfrm>
                <a:off x="7454630" y="3313376"/>
                <a:ext cx="313044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Arial" charset="0"/>
                    <a:cs typeface="Arial" charset="0"/>
                  </a:rPr>
                  <a:t>9</a:t>
                </a:r>
              </a:p>
            </p:txBody>
          </p:sp>
        </p:grpSp>
        <p:sp>
          <p:nvSpPr>
            <p:cNvPr id="67610" name="TextBox 320"/>
            <p:cNvSpPr txBox="1">
              <a:spLocks noChangeArrowheads="1"/>
            </p:cNvSpPr>
            <p:nvPr/>
          </p:nvSpPr>
          <p:spPr bwMode="auto">
            <a:xfrm>
              <a:off x="3287418" y="5763789"/>
              <a:ext cx="3068194" cy="6468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Arial Narrow" pitchFamily="34" charset="0"/>
                </a:rPr>
                <a:t>9. </a:t>
              </a:r>
              <a:r>
                <a:rPr lang="el-GR">
                  <a:latin typeface="Arial Narrow" pitchFamily="34" charset="0"/>
                </a:rPr>
                <a:t>Δεδομένα ρέουν μεταξύ πελατών</a:t>
              </a:r>
              <a:endParaRPr lang="en-US">
                <a:latin typeface="Arial Narrow" pitchFamily="34" charset="0"/>
              </a:endParaRPr>
            </a:p>
          </p:txBody>
        </p:sp>
      </p:grpSp>
      <p:sp>
        <p:nvSpPr>
          <p:cNvPr id="67600" name="TextBox 61465"/>
          <p:cNvSpPr txBox="1">
            <a:spLocks noChangeArrowheads="1"/>
          </p:cNvSpPr>
          <p:nvPr/>
        </p:nvSpPr>
        <p:spPr bwMode="auto">
          <a:xfrm>
            <a:off x="1112838" y="2997200"/>
            <a:ext cx="12557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>
                <a:solidFill>
                  <a:srgbClr val="000099"/>
                </a:solidFill>
                <a:latin typeface="Arial" charset="0"/>
                <a:cs typeface="Arial" charset="0"/>
              </a:rPr>
              <a:t>UMass SIP proxy</a:t>
            </a:r>
          </a:p>
        </p:txBody>
      </p:sp>
      <p:sp>
        <p:nvSpPr>
          <p:cNvPr id="67601" name="TextBox 331"/>
          <p:cNvSpPr txBox="1">
            <a:spLocks noChangeArrowheads="1"/>
          </p:cNvSpPr>
          <p:nvPr/>
        </p:nvSpPr>
        <p:spPr bwMode="auto">
          <a:xfrm>
            <a:off x="4562475" y="1393825"/>
            <a:ext cx="190806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>
                <a:solidFill>
                  <a:srgbClr val="000099"/>
                </a:solidFill>
                <a:latin typeface="Arial" charset="0"/>
                <a:cs typeface="Arial" charset="0"/>
              </a:rPr>
              <a:t>UPenn SIP</a:t>
            </a:r>
          </a:p>
          <a:p>
            <a:r>
              <a:rPr lang="en-US">
                <a:solidFill>
                  <a:srgbClr val="000099"/>
                </a:solidFill>
                <a:latin typeface="Arial" charset="0"/>
                <a:cs typeface="Arial" charset="0"/>
              </a:rPr>
              <a:t>registrar</a:t>
            </a:r>
          </a:p>
        </p:txBody>
      </p:sp>
      <p:sp>
        <p:nvSpPr>
          <p:cNvPr id="67602" name="TextBox 332"/>
          <p:cNvSpPr txBox="1">
            <a:spLocks noChangeArrowheads="1"/>
          </p:cNvSpPr>
          <p:nvPr/>
        </p:nvSpPr>
        <p:spPr bwMode="auto">
          <a:xfrm>
            <a:off x="7126288" y="3059113"/>
            <a:ext cx="1778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99"/>
                </a:solidFill>
                <a:latin typeface="Arial" charset="0"/>
                <a:cs typeface="Arial" charset="0"/>
              </a:rPr>
              <a:t>Eurecom  SIP</a:t>
            </a:r>
          </a:p>
          <a:p>
            <a:r>
              <a:rPr lang="en-US">
                <a:solidFill>
                  <a:srgbClr val="000099"/>
                </a:solidFill>
                <a:latin typeface="Arial" charset="0"/>
                <a:cs typeface="Arial" charset="0"/>
              </a:rPr>
              <a:t>registrar</a:t>
            </a:r>
          </a:p>
        </p:txBody>
      </p:sp>
      <p:sp>
        <p:nvSpPr>
          <p:cNvPr id="67603" name="TextBox 334"/>
          <p:cNvSpPr txBox="1">
            <a:spLocks noChangeArrowheads="1"/>
          </p:cNvSpPr>
          <p:nvPr/>
        </p:nvSpPr>
        <p:spPr bwMode="auto">
          <a:xfrm>
            <a:off x="809625" y="5632450"/>
            <a:ext cx="1778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99"/>
                </a:solidFill>
                <a:latin typeface="Arial Narrow" pitchFamily="34" charset="0"/>
              </a:rPr>
              <a:t>128.119.40.186</a:t>
            </a:r>
            <a:endParaRPr lang="en-US">
              <a:solidFill>
                <a:srgbClr val="000099"/>
              </a:solidFill>
              <a:latin typeface="Arial" charset="0"/>
              <a:cs typeface="Arial" charset="0"/>
            </a:endParaRPr>
          </a:p>
        </p:txBody>
      </p:sp>
      <p:grpSp>
        <p:nvGrpSpPr>
          <p:cNvPr id="67604" name="Group 542"/>
          <p:cNvGrpSpPr>
            <a:grpSpLocks/>
          </p:cNvGrpSpPr>
          <p:nvPr/>
        </p:nvGrpSpPr>
        <p:grpSpPr bwMode="auto">
          <a:xfrm flipH="1">
            <a:off x="6529388" y="5435600"/>
            <a:ext cx="963612" cy="833438"/>
            <a:chOff x="-44" y="1473"/>
            <a:chExt cx="981" cy="1105"/>
          </a:xfrm>
        </p:grpSpPr>
        <p:pic>
          <p:nvPicPr>
            <p:cNvPr id="67606" name="Picture 529" descr="desktop_computer_stylized_mediu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7607" name="Freeform 530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7497 w 356"/>
                <a:gd name="T3" fmla="*/ 469 h 368"/>
                <a:gd name="T4" fmla="*/ 8894 w 356"/>
                <a:gd name="T5" fmla="*/ 9780 h 368"/>
                <a:gd name="T6" fmla="*/ 1960 w 356"/>
                <a:gd name="T7" fmla="*/ 1223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</p:spPr>
          <p:txBody>
            <a:bodyPr wrap="none"/>
            <a:lstStyle/>
            <a:p>
              <a:endParaRPr lang="el-G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Σύγκριση με το </a:t>
            </a:r>
            <a:r>
              <a:rPr lang="en-US"/>
              <a:t>H.323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39850"/>
            <a:ext cx="3983038" cy="4908550"/>
          </a:xfrm>
        </p:spPr>
        <p:txBody>
          <a:bodyPr/>
          <a:lstStyle/>
          <a:p>
            <a:r>
              <a:rPr lang="el-GR" sz="2000" dirty="0"/>
              <a:t>Το </a:t>
            </a:r>
            <a:r>
              <a:rPr lang="en-US" sz="2000" dirty="0"/>
              <a:t>H.323 </a:t>
            </a:r>
            <a:r>
              <a:rPr lang="el-GR" sz="2000" dirty="0"/>
              <a:t>είναι επίσης ένα πρωτόκολλο σηματοδοσίας σε πραγματικό χρόνο, </a:t>
            </a:r>
            <a:r>
              <a:rPr lang="el-GR" sz="2000" dirty="0" err="1"/>
              <a:t>διαδραστικό</a:t>
            </a:r>
            <a:endParaRPr lang="el-GR" sz="2000" dirty="0"/>
          </a:p>
          <a:p>
            <a:r>
              <a:rPr lang="el-GR" sz="2000" dirty="0"/>
              <a:t>Το </a:t>
            </a:r>
            <a:r>
              <a:rPr lang="en-US" sz="2000" dirty="0"/>
              <a:t>H.323 </a:t>
            </a:r>
            <a:r>
              <a:rPr lang="el-GR" sz="2000" dirty="0"/>
              <a:t>είναι ένα πλήρες, κάθετα ενοποιημένο σύνολο (</a:t>
            </a:r>
            <a:r>
              <a:rPr lang="en-US" sz="2000" dirty="0"/>
              <a:t>suite</a:t>
            </a:r>
            <a:r>
              <a:rPr lang="el-GR" sz="2000" dirty="0"/>
              <a:t>) πρωτοκόλλων για διασκέψεις πολυμέσων</a:t>
            </a:r>
            <a:r>
              <a:rPr lang="en-US" sz="2000" dirty="0"/>
              <a:t>: </a:t>
            </a:r>
            <a:r>
              <a:rPr lang="el-GR" sz="2000" dirty="0"/>
              <a:t>σηματοδοσία</a:t>
            </a:r>
            <a:r>
              <a:rPr lang="en-US" sz="2000" dirty="0"/>
              <a:t>, </a:t>
            </a:r>
            <a:r>
              <a:rPr lang="el-GR" sz="2000" dirty="0"/>
              <a:t>δήλωση</a:t>
            </a:r>
            <a:r>
              <a:rPr lang="en-US" sz="2000" dirty="0"/>
              <a:t>, </a:t>
            </a:r>
            <a:r>
              <a:rPr lang="el-GR" sz="2000" dirty="0"/>
              <a:t>έλεγχος παραλαβής</a:t>
            </a:r>
            <a:r>
              <a:rPr lang="en-US" sz="2000" dirty="0"/>
              <a:t>,</a:t>
            </a:r>
            <a:r>
              <a:rPr lang="el-GR" sz="2000" dirty="0"/>
              <a:t> μετάδοση και</a:t>
            </a:r>
            <a:r>
              <a:rPr lang="en-US" sz="2000" dirty="0"/>
              <a:t> codecs.</a:t>
            </a:r>
          </a:p>
          <a:p>
            <a:r>
              <a:rPr lang="el-GR" sz="2000" dirty="0"/>
              <a:t>Το </a:t>
            </a:r>
            <a:r>
              <a:rPr lang="en-US" sz="2000" dirty="0"/>
              <a:t>SIP </a:t>
            </a:r>
            <a:r>
              <a:rPr lang="el-GR" sz="2000" dirty="0"/>
              <a:t>είναι ένα μεμονωμένο συστατικό</a:t>
            </a:r>
            <a:r>
              <a:rPr lang="en-US" sz="2000" dirty="0"/>
              <a:t>.</a:t>
            </a:r>
            <a:r>
              <a:rPr lang="el-GR" sz="2000" dirty="0"/>
              <a:t> Συνεργάζεται με το</a:t>
            </a:r>
            <a:r>
              <a:rPr lang="en-US" sz="2000" dirty="0"/>
              <a:t> RTP, </a:t>
            </a:r>
            <a:r>
              <a:rPr lang="el-GR" sz="2000" dirty="0"/>
              <a:t>αλλά δεν απαιτεί την χρήση του.</a:t>
            </a:r>
            <a:r>
              <a:rPr lang="en-US" sz="2000" dirty="0"/>
              <a:t> </a:t>
            </a:r>
            <a:r>
              <a:rPr lang="el-GR" sz="2000" dirty="0"/>
              <a:t>Μπορεί να συνδυαστεί με άλλα πρωτόκολλα και υπηρεσίες.</a:t>
            </a:r>
            <a:endParaRPr lang="en-US" sz="2000" dirty="0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l-GR" sz="2000" dirty="0"/>
              <a:t>Το </a:t>
            </a:r>
            <a:r>
              <a:rPr lang="en-US" sz="2000" dirty="0"/>
              <a:t>H.323 </a:t>
            </a:r>
            <a:r>
              <a:rPr lang="el-GR" sz="2000" dirty="0"/>
              <a:t>αναπτύχθηκε από την</a:t>
            </a:r>
            <a:r>
              <a:rPr lang="en-US" sz="2000" dirty="0"/>
              <a:t> ITU (</a:t>
            </a:r>
            <a:r>
              <a:rPr lang="el-GR" sz="2000" dirty="0"/>
              <a:t>τηλεφωνία</a:t>
            </a:r>
            <a:r>
              <a:rPr lang="en-US" sz="2000" dirty="0"/>
              <a:t>).</a:t>
            </a:r>
          </a:p>
          <a:p>
            <a:r>
              <a:rPr lang="el-GR" sz="2000" dirty="0"/>
              <a:t>Το </a:t>
            </a:r>
            <a:r>
              <a:rPr lang="en-US" sz="2000" dirty="0"/>
              <a:t>SIP </a:t>
            </a:r>
            <a:r>
              <a:rPr lang="el-GR" sz="2000" dirty="0"/>
              <a:t>αναπτύχθηκε από το </a:t>
            </a:r>
            <a:r>
              <a:rPr lang="en-US" sz="2000" dirty="0"/>
              <a:t>IETF: </a:t>
            </a:r>
            <a:r>
              <a:rPr lang="el-GR" sz="2000" dirty="0"/>
              <a:t>δανείζεται πολλά στοιχεία από το</a:t>
            </a:r>
            <a:r>
              <a:rPr lang="en-US" sz="2000" dirty="0"/>
              <a:t> HTTP. </a:t>
            </a:r>
            <a:r>
              <a:rPr lang="el-GR" sz="2000" dirty="0"/>
              <a:t>Το </a:t>
            </a:r>
            <a:r>
              <a:rPr lang="en-US" sz="2000" dirty="0"/>
              <a:t>SIP </a:t>
            </a:r>
            <a:r>
              <a:rPr lang="el-GR" sz="2000"/>
              <a:t>έχει μια γεύση </a:t>
            </a:r>
            <a:r>
              <a:rPr lang="en-US" sz="2000" dirty="0"/>
              <a:t>Web, </a:t>
            </a:r>
            <a:r>
              <a:rPr lang="el-GR" sz="2000" dirty="0"/>
              <a:t>ενώ το </a:t>
            </a:r>
            <a:r>
              <a:rPr lang="en-US" sz="2000" dirty="0"/>
              <a:t>H.323 </a:t>
            </a:r>
            <a:r>
              <a:rPr lang="el-GR" sz="2000" dirty="0"/>
              <a:t>έχει μια γεύση τηλεφωνίας</a:t>
            </a:r>
            <a:r>
              <a:rPr lang="en-US" sz="2000" dirty="0"/>
              <a:t>. </a:t>
            </a:r>
          </a:p>
          <a:p>
            <a:r>
              <a:rPr lang="el-GR" sz="2000" dirty="0"/>
              <a:t>Το </a:t>
            </a:r>
            <a:r>
              <a:rPr lang="en-US" sz="2000" dirty="0"/>
              <a:t>SIP </a:t>
            </a:r>
            <a:r>
              <a:rPr lang="el-GR" sz="2000" dirty="0"/>
              <a:t>χρησιμοποιεί την αρχή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C00000"/>
                </a:solidFill>
              </a:rPr>
              <a:t>KISS : </a:t>
            </a:r>
            <a:r>
              <a:rPr lang="en-US" sz="2000" i="1" dirty="0">
                <a:solidFill>
                  <a:srgbClr val="C00000"/>
                </a:solidFill>
              </a:rPr>
              <a:t>Keep it simple stupid</a:t>
            </a:r>
            <a:r>
              <a:rPr lang="el-GR" sz="2000" i="1" dirty="0">
                <a:solidFill>
                  <a:srgbClr val="C00000"/>
                </a:solidFill>
              </a:rPr>
              <a:t> !</a:t>
            </a:r>
            <a:endParaRPr lang="en-US" sz="2000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Υπηρεσίες του </a:t>
            </a:r>
            <a:r>
              <a:rPr lang="en-US"/>
              <a:t>SIP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0838" y="1339850"/>
            <a:ext cx="3992562" cy="4675188"/>
          </a:xfrm>
        </p:spPr>
        <p:txBody>
          <a:bodyPr/>
          <a:lstStyle/>
          <a:p>
            <a:r>
              <a:rPr lang="el-GR" sz="2400" b="1" dirty="0"/>
              <a:t>Εγκαθίδρυση μιας κλήσης</a:t>
            </a:r>
            <a:endParaRPr lang="en-US" sz="2000" b="1" dirty="0"/>
          </a:p>
          <a:p>
            <a:pPr lvl="1">
              <a:buFont typeface="Wingdings" pitchFamily="2" charset="2"/>
              <a:buChar char="§"/>
            </a:pPr>
            <a:r>
              <a:rPr lang="el-GR" sz="2000" dirty="0"/>
              <a:t>Παρέχει μηχανισμούς στον </a:t>
            </a:r>
            <a:r>
              <a:rPr lang="el-GR" sz="2000" dirty="0" err="1"/>
              <a:t>καλούντα</a:t>
            </a:r>
            <a:r>
              <a:rPr lang="el-GR" sz="2000" dirty="0"/>
              <a:t> να ειδοποιήσει τον καλούμενο ότι θέλει να εκκινήσει μια κλήση.</a:t>
            </a:r>
            <a:endParaRPr lang="en-US" sz="2000" dirty="0"/>
          </a:p>
          <a:p>
            <a:pPr lvl="1">
              <a:buFont typeface="Wingdings" pitchFamily="2" charset="2"/>
              <a:buChar char="§"/>
            </a:pPr>
            <a:r>
              <a:rPr lang="el-GR" sz="2000" dirty="0"/>
              <a:t>Παρέχει μηχανισμούς ώστε ο καλών και ο καλούμενος να συμφωνήσουν στο είδος του μέσου και την κωδικοποίηση που θα χρησιμοποιήσουν</a:t>
            </a:r>
            <a:r>
              <a:rPr lang="en-US" sz="2000" dirty="0"/>
              <a:t>.</a:t>
            </a:r>
          </a:p>
          <a:p>
            <a:pPr lvl="1">
              <a:buFont typeface="Wingdings" pitchFamily="2" charset="2"/>
              <a:buChar char="§"/>
            </a:pPr>
            <a:r>
              <a:rPr lang="el-GR" sz="2000" dirty="0"/>
              <a:t>Παρέχει μηχανισμούς να τερματίζουν τις κλήσεις.</a:t>
            </a:r>
            <a:endParaRPr lang="en-US" sz="2000" dirty="0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339850"/>
            <a:ext cx="4454471" cy="4916488"/>
          </a:xfrm>
        </p:spPr>
        <p:txBody>
          <a:bodyPr/>
          <a:lstStyle/>
          <a:p>
            <a:r>
              <a:rPr lang="el-GR" sz="2400" b="1" dirty="0"/>
              <a:t>Προσδιορισμός τρέχουσας </a:t>
            </a:r>
            <a:r>
              <a:rPr lang="en-US" sz="2400" b="1" dirty="0"/>
              <a:t>IP </a:t>
            </a:r>
            <a:r>
              <a:rPr lang="el-GR" sz="2400" b="1" dirty="0"/>
              <a:t>διεύθυνσης</a:t>
            </a:r>
            <a:r>
              <a:rPr lang="en-US" sz="2400" dirty="0"/>
              <a:t> </a:t>
            </a:r>
            <a:r>
              <a:rPr lang="el-GR" sz="2400" dirty="0"/>
              <a:t>του καλούμενου</a:t>
            </a:r>
            <a:r>
              <a:rPr lang="en-US" sz="2400" dirty="0"/>
              <a:t>.</a:t>
            </a:r>
          </a:p>
          <a:p>
            <a:pPr lvl="1">
              <a:buFont typeface="Wingdings" pitchFamily="2" charset="2"/>
              <a:buChar char="§"/>
            </a:pPr>
            <a:r>
              <a:rPr lang="el-GR" sz="2000" dirty="0"/>
              <a:t>Απεικονίζει έναν μνημονικό</a:t>
            </a:r>
            <a:r>
              <a:rPr lang="en-US" sz="2000" dirty="0"/>
              <a:t> identifier </a:t>
            </a:r>
            <a:r>
              <a:rPr lang="el-GR" sz="2000" dirty="0"/>
              <a:t>στην τρέχουσα διεύθυνση </a:t>
            </a:r>
            <a:r>
              <a:rPr lang="en-US" sz="2000" dirty="0"/>
              <a:t>IP</a:t>
            </a:r>
            <a:r>
              <a:rPr lang="el-GR" sz="2000" dirty="0"/>
              <a:t>.</a:t>
            </a:r>
            <a:endParaRPr lang="en-US" sz="2000" dirty="0"/>
          </a:p>
          <a:p>
            <a:r>
              <a:rPr lang="el-GR" sz="2400" b="1" dirty="0"/>
              <a:t>Διαχείριση κλήσης </a:t>
            </a:r>
            <a:endParaRPr lang="en-US" sz="2000" b="1" dirty="0"/>
          </a:p>
          <a:p>
            <a:pPr lvl="1">
              <a:buFont typeface="Wingdings" pitchFamily="2" charset="2"/>
              <a:buChar char="§"/>
            </a:pPr>
            <a:r>
              <a:rPr lang="el-GR" sz="2000" dirty="0"/>
              <a:t>Προσθήκη νέων μέσων κατά την διάρκεια της κλήσης</a:t>
            </a:r>
            <a:endParaRPr lang="en-US" sz="2000" dirty="0"/>
          </a:p>
          <a:p>
            <a:pPr lvl="1">
              <a:buFont typeface="Wingdings" pitchFamily="2" charset="2"/>
              <a:buChar char="§"/>
            </a:pPr>
            <a:r>
              <a:rPr lang="el-GR" sz="2000" dirty="0"/>
              <a:t>Αλλαγή κωδικοποίησης κατά την διάρκεια της κλήσης</a:t>
            </a:r>
            <a:endParaRPr lang="en-US" sz="2000" dirty="0"/>
          </a:p>
          <a:p>
            <a:pPr lvl="1">
              <a:buFont typeface="Wingdings" pitchFamily="2" charset="2"/>
              <a:buChar char="§"/>
            </a:pPr>
            <a:r>
              <a:rPr lang="el-GR" sz="2000" dirty="0"/>
              <a:t>Πρόσκληση άλλων</a:t>
            </a:r>
            <a:r>
              <a:rPr lang="en-US" sz="2000" dirty="0"/>
              <a:t> </a:t>
            </a:r>
          </a:p>
          <a:p>
            <a:pPr lvl="1">
              <a:buFont typeface="Wingdings" pitchFamily="2" charset="2"/>
              <a:buChar char="§"/>
            </a:pPr>
            <a:r>
              <a:rPr lang="el-GR" sz="2000" dirty="0"/>
              <a:t>Μεταφορά κλήσης και κλήση σε αναμονή</a:t>
            </a:r>
            <a:endParaRPr lang="en-US" sz="1800" dirty="0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E9D53BA4-5F3E-4BC8-9404-CC45E6B7473E}"/>
              </a:ext>
            </a:extLst>
          </p:cNvPr>
          <p:cNvSpPr txBox="1">
            <a:spLocks/>
          </p:cNvSpPr>
          <p:nvPr/>
        </p:nvSpPr>
        <p:spPr bwMode="auto">
          <a:xfrm>
            <a:off x="1564009" y="6571716"/>
            <a:ext cx="541713" cy="302781"/>
          </a:xfrm>
          <a:prstGeom prst="rect">
            <a:avLst/>
          </a:prstGeom>
          <a:solidFill>
            <a:srgbClr val="CBE8FB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1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SIP</a:t>
            </a:r>
            <a:endParaRPr lang="en-US" sz="1100" b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  <a:cs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71538"/>
          </a:xfrm>
        </p:spPr>
        <p:txBody>
          <a:bodyPr/>
          <a:lstStyle/>
          <a:p>
            <a:r>
              <a:rPr lang="el-GR" sz="2800"/>
              <a:t>Εγκαθίδρυση κλήσης σε μια γνωστή διεύθυνση ΙΡ</a:t>
            </a:r>
            <a:endParaRPr lang="en-US" sz="2800"/>
          </a:p>
        </p:txBody>
      </p:sp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5503863" y="1454093"/>
            <a:ext cx="3640137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</a:pPr>
            <a:r>
              <a:rPr lang="en-US" sz="2000">
                <a:latin typeface="Gill Sans Nova" panose="020B0602020104020203" pitchFamily="34" charset="0"/>
              </a:rPr>
              <a:t> </a:t>
            </a:r>
            <a:r>
              <a:rPr lang="el-GR">
                <a:latin typeface="Gill Sans Nova" panose="020B0602020104020203" pitchFamily="34" charset="0"/>
              </a:rPr>
              <a:t>Το μήνυμα </a:t>
            </a:r>
            <a:r>
              <a:rPr lang="en-US" b="1">
                <a:latin typeface="Gill Sans Nova" panose="020B0602020104020203" pitchFamily="34" charset="0"/>
              </a:rPr>
              <a:t>SIP invite </a:t>
            </a:r>
            <a:r>
              <a:rPr lang="el-GR">
                <a:latin typeface="Gill Sans Nova" panose="020B0602020104020203" pitchFamily="34" charset="0"/>
              </a:rPr>
              <a:t>της </a:t>
            </a:r>
            <a:r>
              <a:rPr lang="en-US">
                <a:latin typeface="Gill Sans Nova" panose="020B0602020104020203" pitchFamily="34" charset="0"/>
              </a:rPr>
              <a:t>Alice</a:t>
            </a:r>
            <a:r>
              <a:rPr lang="el-GR">
                <a:latin typeface="Gill Sans Nova" panose="020B0602020104020203" pitchFamily="34" charset="0"/>
              </a:rPr>
              <a:t> υποδεικνύει τον αριθμό θύρας της </a:t>
            </a:r>
            <a:r>
              <a:rPr lang="en-US">
                <a:latin typeface="Gill Sans Nova" panose="020B0602020104020203" pitchFamily="34" charset="0"/>
              </a:rPr>
              <a:t>&amp; </a:t>
            </a:r>
            <a:r>
              <a:rPr lang="el-GR">
                <a:latin typeface="Gill Sans Nova" panose="020B0602020104020203" pitchFamily="34" charset="0"/>
              </a:rPr>
              <a:t>την </a:t>
            </a:r>
            <a:r>
              <a:rPr lang="en-US">
                <a:latin typeface="Gill Sans Nova" panose="020B0602020104020203" pitchFamily="34" charset="0"/>
              </a:rPr>
              <a:t>IP</a:t>
            </a:r>
            <a:r>
              <a:rPr lang="el-GR">
                <a:latin typeface="Gill Sans Nova" panose="020B0602020104020203" pitchFamily="34" charset="0"/>
              </a:rPr>
              <a:t> διεύθυνση της</a:t>
            </a:r>
            <a:r>
              <a:rPr lang="en-US">
                <a:latin typeface="Gill Sans Nova" panose="020B0602020104020203" pitchFamily="34" charset="0"/>
              </a:rPr>
              <a:t>. </a:t>
            </a:r>
            <a:r>
              <a:rPr lang="el-GR">
                <a:latin typeface="Gill Sans Nova" panose="020B0602020104020203" pitchFamily="34" charset="0"/>
              </a:rPr>
              <a:t>Υποδεικνύει την μέθοδο κωδικοποίησης που προτιμά να λαμβάνει η </a:t>
            </a:r>
            <a:r>
              <a:rPr lang="en-US">
                <a:latin typeface="Gill Sans Nova" panose="020B0602020104020203" pitchFamily="34" charset="0"/>
              </a:rPr>
              <a:t>Alice (PCM </a:t>
            </a:r>
            <a:r>
              <a:rPr lang="el-GR">
                <a:latin typeface="Gill Sans Nova" panose="020B0602020104020203" pitchFamily="34" charset="0"/>
              </a:rPr>
              <a:t>μ-</a:t>
            </a:r>
            <a:r>
              <a:rPr lang="en-US">
                <a:latin typeface="Gill Sans Nova" panose="020B0602020104020203" pitchFamily="34" charset="0"/>
              </a:rPr>
              <a:t>law)</a:t>
            </a:r>
            <a:endParaRPr lang="el-GR">
              <a:latin typeface="Gill Sans Nova" panose="020B0602020104020203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</a:pPr>
            <a:r>
              <a:rPr lang="en-US">
                <a:latin typeface="Gill Sans Nova" panose="020B0602020104020203" pitchFamily="34" charset="0"/>
              </a:rPr>
              <a:t> </a:t>
            </a:r>
            <a:r>
              <a:rPr lang="el-GR">
                <a:latin typeface="Gill Sans Nova" panose="020B0602020104020203" pitchFamily="34" charset="0"/>
              </a:rPr>
              <a:t>Το μήνυμα </a:t>
            </a:r>
            <a:r>
              <a:rPr lang="en-US" b="1">
                <a:latin typeface="Gill Sans Nova" panose="020B0602020104020203" pitchFamily="34" charset="0"/>
              </a:rPr>
              <a:t>200 OK</a:t>
            </a:r>
            <a:r>
              <a:rPr lang="el-GR" b="1">
                <a:latin typeface="Gill Sans Nova" panose="020B0602020104020203" pitchFamily="34" charset="0"/>
              </a:rPr>
              <a:t> </a:t>
            </a:r>
            <a:r>
              <a:rPr lang="el-GR">
                <a:latin typeface="Gill Sans Nova" panose="020B0602020104020203" pitchFamily="34" charset="0"/>
              </a:rPr>
              <a:t>του </a:t>
            </a:r>
            <a:r>
              <a:rPr lang="en-US">
                <a:latin typeface="Gill Sans Nova" panose="020B0602020104020203" pitchFamily="34" charset="0"/>
              </a:rPr>
              <a:t> Bob</a:t>
            </a:r>
            <a:r>
              <a:rPr lang="el-GR">
                <a:latin typeface="Gill Sans Nova" panose="020B0602020104020203" pitchFamily="34" charset="0"/>
              </a:rPr>
              <a:t> υποδεικνύει τον αριθμό θύρας του, την </a:t>
            </a:r>
            <a:r>
              <a:rPr lang="en-US">
                <a:latin typeface="Gill Sans Nova" panose="020B0602020104020203" pitchFamily="34" charset="0"/>
              </a:rPr>
              <a:t> IP </a:t>
            </a:r>
            <a:r>
              <a:rPr lang="el-GR">
                <a:latin typeface="Gill Sans Nova" panose="020B0602020104020203" pitchFamily="34" charset="0"/>
              </a:rPr>
              <a:t>διεύθυνσή του</a:t>
            </a:r>
            <a:r>
              <a:rPr lang="en-US">
                <a:latin typeface="Gill Sans Nova" panose="020B0602020104020203" pitchFamily="34" charset="0"/>
              </a:rPr>
              <a:t> &amp; </a:t>
            </a:r>
            <a:r>
              <a:rPr lang="el-GR">
                <a:latin typeface="Gill Sans Nova" panose="020B0602020104020203" pitchFamily="34" charset="0"/>
              </a:rPr>
              <a:t>την προτιμώμενη μέθοδο κωδικοποίησης (</a:t>
            </a:r>
            <a:r>
              <a:rPr lang="en-US">
                <a:latin typeface="Gill Sans Nova" panose="020B0602020104020203" pitchFamily="34" charset="0"/>
              </a:rPr>
              <a:t>GSM)</a:t>
            </a:r>
            <a:endParaRPr lang="el-GR">
              <a:latin typeface="Gill Sans Nova" panose="020B0602020104020203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</a:pPr>
            <a:r>
              <a:rPr lang="en-US">
                <a:latin typeface="Gill Sans Nova" panose="020B0602020104020203" pitchFamily="34" charset="0"/>
              </a:rPr>
              <a:t> </a:t>
            </a:r>
            <a:r>
              <a:rPr lang="el-GR">
                <a:latin typeface="Gill Sans Nova" panose="020B0602020104020203" pitchFamily="34" charset="0"/>
              </a:rPr>
              <a:t>Τα μηνύματα </a:t>
            </a:r>
            <a:r>
              <a:rPr lang="en-US">
                <a:latin typeface="Gill Sans Nova" panose="020B0602020104020203" pitchFamily="34" charset="0"/>
              </a:rPr>
              <a:t>SIP</a:t>
            </a:r>
            <a:r>
              <a:rPr lang="el-GR">
                <a:latin typeface="Gill Sans Nova" panose="020B0602020104020203" pitchFamily="34" charset="0"/>
              </a:rPr>
              <a:t> μπορούν να σταλούν πάνω από</a:t>
            </a:r>
            <a:r>
              <a:rPr lang="en-US">
                <a:latin typeface="Gill Sans Nova" panose="020B0602020104020203" pitchFamily="34" charset="0"/>
              </a:rPr>
              <a:t> TCP </a:t>
            </a:r>
            <a:r>
              <a:rPr lang="el-GR">
                <a:latin typeface="Gill Sans Nova" panose="020B0602020104020203" pitchFamily="34" charset="0"/>
              </a:rPr>
              <a:t>ή</a:t>
            </a:r>
            <a:r>
              <a:rPr lang="en-US">
                <a:latin typeface="Gill Sans Nova" panose="020B0602020104020203" pitchFamily="34" charset="0"/>
              </a:rPr>
              <a:t> UDP</a:t>
            </a:r>
            <a:r>
              <a:rPr lang="el-GR">
                <a:latin typeface="Gill Sans Nova" panose="020B0602020104020203" pitchFamily="34" charset="0"/>
              </a:rPr>
              <a:t>.</a:t>
            </a:r>
            <a:r>
              <a:rPr lang="en-US">
                <a:latin typeface="Gill Sans Nova" panose="020B0602020104020203" pitchFamily="34" charset="0"/>
              </a:rPr>
              <a:t> </a:t>
            </a:r>
            <a:r>
              <a:rPr lang="el-GR">
                <a:latin typeface="Gill Sans Nova" panose="020B0602020104020203" pitchFamily="34" charset="0"/>
              </a:rPr>
              <a:t>Εδώ</a:t>
            </a:r>
            <a:r>
              <a:rPr lang="en-US">
                <a:latin typeface="Gill Sans Nova" panose="020B0602020104020203" pitchFamily="34" charset="0"/>
              </a:rPr>
              <a:t> RTP/UDP.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</a:pPr>
            <a:r>
              <a:rPr lang="en-US">
                <a:latin typeface="Gill Sans Nova" panose="020B0602020104020203" pitchFamily="34" charset="0"/>
              </a:rPr>
              <a:t> </a:t>
            </a:r>
            <a:r>
              <a:rPr lang="el-GR">
                <a:latin typeface="Gill Sans Nova" panose="020B0602020104020203" pitchFamily="34" charset="0"/>
              </a:rPr>
              <a:t>Προεπιλεγμένος αριθμός θύρας</a:t>
            </a:r>
            <a:r>
              <a:rPr lang="en-US">
                <a:latin typeface="Gill Sans Nova" panose="020B0602020104020203" pitchFamily="34" charset="0"/>
              </a:rPr>
              <a:t> SIP</a:t>
            </a:r>
            <a:r>
              <a:rPr lang="el-GR">
                <a:latin typeface="Gill Sans Nova" panose="020B0602020104020203" pitchFamily="34" charset="0"/>
              </a:rPr>
              <a:t>: </a:t>
            </a:r>
            <a:r>
              <a:rPr lang="en-US" b="1">
                <a:latin typeface="Gill Sans Nova" panose="020B0602020104020203" pitchFamily="34" charset="0"/>
              </a:rPr>
              <a:t>5060.</a:t>
            </a:r>
          </a:p>
        </p:txBody>
      </p:sp>
      <p:graphicFrame>
        <p:nvGraphicFramePr>
          <p:cNvPr id="5122" name="Object 7"/>
          <p:cNvGraphicFramePr>
            <a:graphicFrameLocks noChangeAspect="1"/>
          </p:cNvGraphicFramePr>
          <p:nvPr/>
        </p:nvGraphicFramePr>
        <p:xfrm>
          <a:off x="-581370" y="1303337"/>
          <a:ext cx="6767513" cy="555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3" imgW="8253360" imgH="6551640" progId="">
                  <p:embed/>
                </p:oleObj>
              </mc:Choice>
              <mc:Fallback>
                <p:oleObj name="VISIO" r:id="rId3" imgW="8253360" imgH="6551640" progId="">
                  <p:embed/>
                  <p:pic>
                    <p:nvPicPr>
                      <p:cNvPr id="5122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581370" y="1303337"/>
                        <a:ext cx="6767513" cy="5554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00C9FE9C-1095-4FFB-9B07-7DAE1C6E4E2A}"/>
              </a:ext>
            </a:extLst>
          </p:cNvPr>
          <p:cNvSpPr txBox="1">
            <a:spLocks/>
          </p:cNvSpPr>
          <p:nvPr/>
        </p:nvSpPr>
        <p:spPr bwMode="auto">
          <a:xfrm>
            <a:off x="1564009" y="6571716"/>
            <a:ext cx="541713" cy="294235"/>
          </a:xfrm>
          <a:prstGeom prst="rect">
            <a:avLst/>
          </a:prstGeom>
          <a:solidFill>
            <a:srgbClr val="CBE8FB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1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SIP</a:t>
            </a:r>
            <a:endParaRPr lang="en-US" sz="1100" b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  <a:cs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Εγκαθίδρυση κλήσης </a:t>
            </a:r>
            <a:r>
              <a:rPr lang="en-US"/>
              <a:t>(</a:t>
            </a:r>
            <a:r>
              <a:rPr lang="el-GR"/>
              <a:t>συνέχεια</a:t>
            </a:r>
            <a:r>
              <a:rPr lang="en-US"/>
              <a:t>)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3784" y="1315634"/>
            <a:ext cx="4580766" cy="5162658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/>
              <a:t>Out-of-band </a:t>
            </a:r>
            <a:r>
              <a:rPr lang="el-GR" sz="2000"/>
              <a:t>επικοινωνία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1800" err="1"/>
              <a:t>Μυνήματα</a:t>
            </a:r>
            <a:r>
              <a:rPr lang="el-GR" sz="1800"/>
              <a:t> </a:t>
            </a:r>
            <a:r>
              <a:rPr lang="en-US" sz="1800"/>
              <a:t>SIP </a:t>
            </a:r>
            <a:r>
              <a:rPr lang="el-GR" sz="1800"/>
              <a:t>σε διαφορετικά </a:t>
            </a:r>
            <a:r>
              <a:rPr lang="en-US" sz="1800"/>
              <a:t>sockets (port) </a:t>
            </a:r>
            <a:r>
              <a:rPr lang="el-GR" sz="1800"/>
              <a:t>από ότι τα δεδομένα</a:t>
            </a:r>
            <a:endParaRPr lang="en-US" sz="180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/>
              <a:t>T</a:t>
            </a:r>
            <a:r>
              <a:rPr lang="el-GR" sz="2000"/>
              <a:t>α</a:t>
            </a:r>
            <a:r>
              <a:rPr lang="en-US" sz="2000"/>
              <a:t> SIP </a:t>
            </a:r>
            <a:r>
              <a:rPr lang="el-GR" sz="2000"/>
              <a:t>μηνύματα είναι αναγνώσιμα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000"/>
              <a:t>Διαπραγμάτευση </a:t>
            </a:r>
            <a:r>
              <a:rPr lang="en-US" sz="2000"/>
              <a:t>Codec: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1800"/>
              <a:t>Υποθέστε ότι ο </a:t>
            </a:r>
            <a:r>
              <a:rPr lang="en-US" sz="1800"/>
              <a:t>Bob </a:t>
            </a:r>
            <a:r>
              <a:rPr lang="el-GR" sz="1800"/>
              <a:t>δεν διαθέτει τον κωδικοποιητή </a:t>
            </a:r>
            <a:r>
              <a:rPr lang="en-US" sz="1800"/>
              <a:t> PCM </a:t>
            </a:r>
            <a:r>
              <a:rPr lang="el-GR" sz="1800"/>
              <a:t>μ-</a:t>
            </a:r>
            <a:r>
              <a:rPr lang="en-US" sz="1800"/>
              <a:t>law.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1800"/>
              <a:t>Ο </a:t>
            </a:r>
            <a:r>
              <a:rPr lang="en-US" sz="1800"/>
              <a:t>Bob </a:t>
            </a:r>
            <a:r>
              <a:rPr lang="el-GR" sz="1800"/>
              <a:t>θα απαντήσει με το μήνυμα </a:t>
            </a:r>
            <a:r>
              <a:rPr lang="en-US" sz="1800"/>
              <a:t>606 Not Acceptable Reply </a:t>
            </a:r>
            <a:r>
              <a:rPr lang="el-GR" sz="1800"/>
              <a:t>και μια λίστα κωδικοποιητών που δύναται να χρησιμοποιήσει.</a:t>
            </a:r>
            <a:r>
              <a:rPr lang="en-US" sz="1800"/>
              <a:t>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1800"/>
              <a:t>Η </a:t>
            </a:r>
            <a:r>
              <a:rPr lang="en-US" sz="1800"/>
              <a:t>Alice </a:t>
            </a:r>
            <a:r>
              <a:rPr lang="el-GR" sz="1800"/>
              <a:t>τότε μπορεί να στείλει ένα καινούργιο </a:t>
            </a:r>
            <a:r>
              <a:rPr lang="en-US" sz="1800"/>
              <a:t>INVITE message, </a:t>
            </a:r>
            <a:r>
              <a:rPr lang="el-GR" sz="1800"/>
              <a:t>αναγγέλλοντας έναν κατάλληλο κωδικοποιητή.</a:t>
            </a:r>
            <a:endParaRPr lang="en-US" sz="1800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54550" y="1279525"/>
            <a:ext cx="3810000" cy="3116263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000"/>
              <a:t>Απόρριψη κλήσης</a:t>
            </a:r>
            <a:endParaRPr lang="en-US" sz="200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2000"/>
              <a:t>Ο </a:t>
            </a:r>
            <a:r>
              <a:rPr lang="en-US" sz="2000"/>
              <a:t>Bob </a:t>
            </a:r>
            <a:r>
              <a:rPr lang="el-GR" sz="2000"/>
              <a:t>μπορεί να απορρίψει μια κλήση απαντώντας ότι είναι </a:t>
            </a:r>
            <a:r>
              <a:rPr lang="en-US" sz="2000"/>
              <a:t>“busy,” “gone,” “payment required,” “forbidden”.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000"/>
              <a:t>Τα μέσα μπορούν να μεταδοθούν μέσω του </a:t>
            </a:r>
            <a:r>
              <a:rPr lang="en-US" sz="2000"/>
              <a:t>RTP </a:t>
            </a:r>
            <a:r>
              <a:rPr lang="el-GR" sz="2000"/>
              <a:t>ή άλλου πρωτοκόλλου</a:t>
            </a:r>
            <a:r>
              <a:rPr lang="en-US" sz="2000"/>
              <a:t>.</a:t>
            </a: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0DD269FA-7D33-41ED-B62D-8A375FBCB0E1}"/>
              </a:ext>
            </a:extLst>
          </p:cNvPr>
          <p:cNvSpPr txBox="1">
            <a:spLocks/>
          </p:cNvSpPr>
          <p:nvPr/>
        </p:nvSpPr>
        <p:spPr bwMode="auto">
          <a:xfrm>
            <a:off x="1564009" y="6579190"/>
            <a:ext cx="541713" cy="286761"/>
          </a:xfrm>
          <a:prstGeom prst="rect">
            <a:avLst/>
          </a:prstGeom>
          <a:solidFill>
            <a:srgbClr val="CBE8FB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1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SIP</a:t>
            </a:r>
            <a:endParaRPr lang="en-US" sz="1100" b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  <a:cs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476250" y="1235075"/>
            <a:ext cx="5278438" cy="3643313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 sz="160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990600"/>
          </a:xfrm>
        </p:spPr>
        <p:txBody>
          <a:bodyPr/>
          <a:lstStyle/>
          <a:p>
            <a:r>
              <a:rPr lang="el-GR"/>
              <a:t>Παράδειγμα μηνύματος </a:t>
            </a:r>
            <a:r>
              <a:rPr lang="en-US"/>
              <a:t>SIP</a:t>
            </a:r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5403850" cy="48006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1600" b="1" dirty="0">
                <a:solidFill>
                  <a:srgbClr val="000099"/>
                </a:solidFill>
                <a:latin typeface="Courier New" pitchFamily="49" charset="0"/>
              </a:rPr>
              <a:t>INVITE </a:t>
            </a:r>
            <a:r>
              <a:rPr lang="en-US" sz="1600" b="1" dirty="0" err="1">
                <a:solidFill>
                  <a:srgbClr val="000099"/>
                </a:solidFill>
                <a:latin typeface="Courier New" pitchFamily="49" charset="0"/>
              </a:rPr>
              <a:t>sip:bob@domain.com</a:t>
            </a:r>
            <a:r>
              <a:rPr lang="en-US" sz="1600" b="1" dirty="0">
                <a:solidFill>
                  <a:srgbClr val="000099"/>
                </a:solidFill>
                <a:latin typeface="Courier New" pitchFamily="49" charset="0"/>
              </a:rPr>
              <a:t> SIP/2.0</a:t>
            </a:r>
          </a:p>
          <a:p>
            <a:pPr>
              <a:buFont typeface="ZapfDingbats" pitchFamily="82" charset="2"/>
              <a:buNone/>
            </a:pPr>
            <a:r>
              <a:rPr lang="en-US" sz="1600" b="1" dirty="0">
                <a:solidFill>
                  <a:srgbClr val="000099"/>
                </a:solidFill>
                <a:latin typeface="Courier New" pitchFamily="49" charset="0"/>
              </a:rPr>
              <a:t>Via: SIP/2.0/UDP 167.180.112.24</a:t>
            </a:r>
          </a:p>
          <a:p>
            <a:pPr>
              <a:buFont typeface="ZapfDingbats" pitchFamily="82" charset="2"/>
              <a:buNone/>
            </a:pPr>
            <a:r>
              <a:rPr lang="en-US" sz="1600" b="1" dirty="0">
                <a:solidFill>
                  <a:srgbClr val="000099"/>
                </a:solidFill>
                <a:latin typeface="Courier New" pitchFamily="49" charset="0"/>
              </a:rPr>
              <a:t>From: </a:t>
            </a:r>
            <a:r>
              <a:rPr lang="en-US" sz="1600" b="1" dirty="0" err="1">
                <a:solidFill>
                  <a:srgbClr val="000099"/>
                </a:solidFill>
                <a:latin typeface="Courier New" pitchFamily="49" charset="0"/>
              </a:rPr>
              <a:t>sip:alice@hereway.com</a:t>
            </a:r>
            <a:endParaRPr lang="en-US" sz="1600" b="1" dirty="0">
              <a:solidFill>
                <a:srgbClr val="000099"/>
              </a:solidFill>
              <a:latin typeface="Courier New" pitchFamily="49" charset="0"/>
            </a:endParaRPr>
          </a:p>
          <a:p>
            <a:pPr>
              <a:buFont typeface="ZapfDingbats" pitchFamily="82" charset="2"/>
              <a:buNone/>
            </a:pPr>
            <a:r>
              <a:rPr lang="en-US" sz="1600" b="1" dirty="0">
                <a:solidFill>
                  <a:srgbClr val="000099"/>
                </a:solidFill>
                <a:latin typeface="Courier New" pitchFamily="49" charset="0"/>
              </a:rPr>
              <a:t>To: </a:t>
            </a:r>
            <a:r>
              <a:rPr lang="en-US" sz="1600" b="1" dirty="0" err="1">
                <a:solidFill>
                  <a:srgbClr val="000099"/>
                </a:solidFill>
                <a:latin typeface="Courier New" pitchFamily="49" charset="0"/>
              </a:rPr>
              <a:t>sip:bob@domain.com</a:t>
            </a:r>
            <a:r>
              <a:rPr lang="en-US" sz="1600" b="1" dirty="0">
                <a:solidFill>
                  <a:srgbClr val="000099"/>
                </a:solidFill>
                <a:latin typeface="Courier New" pitchFamily="49" charset="0"/>
              </a:rPr>
              <a:t> </a:t>
            </a:r>
          </a:p>
          <a:p>
            <a:pPr>
              <a:buFont typeface="ZapfDingbats" pitchFamily="82" charset="2"/>
              <a:buNone/>
            </a:pPr>
            <a:r>
              <a:rPr lang="en-US" sz="1600" b="1" dirty="0">
                <a:solidFill>
                  <a:srgbClr val="000099"/>
                </a:solidFill>
                <a:latin typeface="Courier New" pitchFamily="49" charset="0"/>
              </a:rPr>
              <a:t>Call-ID: a2e3a@pigeon.hereway.com</a:t>
            </a:r>
          </a:p>
          <a:p>
            <a:pPr>
              <a:buFont typeface="ZapfDingbats" pitchFamily="82" charset="2"/>
              <a:buNone/>
            </a:pPr>
            <a:r>
              <a:rPr lang="en-US" sz="1600" b="1" dirty="0">
                <a:solidFill>
                  <a:srgbClr val="000099"/>
                </a:solidFill>
                <a:latin typeface="Courier New" pitchFamily="49" charset="0"/>
              </a:rPr>
              <a:t>Content-Type: application/</a:t>
            </a:r>
            <a:r>
              <a:rPr lang="en-US" sz="1600" b="1" dirty="0" err="1">
                <a:solidFill>
                  <a:srgbClr val="000099"/>
                </a:solidFill>
                <a:latin typeface="Courier New" pitchFamily="49" charset="0"/>
              </a:rPr>
              <a:t>sdp</a:t>
            </a:r>
            <a:endParaRPr lang="en-US" sz="1600" b="1" dirty="0">
              <a:solidFill>
                <a:srgbClr val="000099"/>
              </a:solidFill>
              <a:latin typeface="Courier New" pitchFamily="49" charset="0"/>
            </a:endParaRPr>
          </a:p>
          <a:p>
            <a:pPr>
              <a:buFont typeface="ZapfDingbats" pitchFamily="82" charset="2"/>
              <a:buNone/>
            </a:pPr>
            <a:r>
              <a:rPr lang="en-US" sz="1600" b="1" dirty="0">
                <a:solidFill>
                  <a:srgbClr val="000099"/>
                </a:solidFill>
                <a:latin typeface="Courier New" pitchFamily="49" charset="0"/>
              </a:rPr>
              <a:t>Content-Length: 885</a:t>
            </a:r>
          </a:p>
          <a:p>
            <a:pPr>
              <a:buFont typeface="ZapfDingbats" pitchFamily="82" charset="2"/>
              <a:buNone/>
            </a:pPr>
            <a:r>
              <a:rPr lang="en-US" sz="1800" b="1" dirty="0">
                <a:solidFill>
                  <a:srgbClr val="000099"/>
                </a:solidFill>
                <a:latin typeface="Courier New" pitchFamily="49" charset="0"/>
              </a:rPr>
              <a:t>c=IN IP4 167.180.112.24</a:t>
            </a:r>
          </a:p>
          <a:p>
            <a:pPr>
              <a:buFont typeface="ZapfDingbats" pitchFamily="82" charset="2"/>
              <a:buNone/>
            </a:pPr>
            <a:r>
              <a:rPr lang="en-US" sz="1800" b="1" dirty="0">
                <a:solidFill>
                  <a:srgbClr val="000099"/>
                </a:solidFill>
                <a:latin typeface="Courier New" pitchFamily="49" charset="0"/>
              </a:rPr>
              <a:t>m=audio 38060 RTP/AVP 0</a:t>
            </a:r>
            <a:endParaRPr lang="en-US" sz="1400" b="1" dirty="0">
              <a:solidFill>
                <a:srgbClr val="000099"/>
              </a:solidFill>
              <a:latin typeface="Courier New" pitchFamily="49" charset="0"/>
            </a:endParaRPr>
          </a:p>
          <a:p>
            <a:pPr>
              <a:buFont typeface="ZapfDingbats" pitchFamily="82" charset="2"/>
              <a:buNone/>
            </a:pPr>
            <a:r>
              <a:rPr lang="el-GR" sz="1800" dirty="0"/>
              <a:t>Σημειώσεις</a:t>
            </a:r>
            <a:r>
              <a:rPr lang="en-US" sz="1800" dirty="0"/>
              <a:t>:</a:t>
            </a:r>
          </a:p>
          <a:p>
            <a:r>
              <a:rPr lang="el-GR" sz="1800" dirty="0"/>
              <a:t>Σύνταξη όπως τα </a:t>
            </a:r>
            <a:r>
              <a:rPr lang="en-US" sz="1800" dirty="0"/>
              <a:t>HTTP </a:t>
            </a:r>
            <a:r>
              <a:rPr lang="el-GR" sz="1800" dirty="0"/>
              <a:t>μηνύματα.</a:t>
            </a:r>
            <a:endParaRPr lang="en-US" sz="1800" dirty="0"/>
          </a:p>
          <a:p>
            <a:r>
              <a:rPr lang="en-US" sz="1800" dirty="0" err="1"/>
              <a:t>sdp</a:t>
            </a:r>
            <a:r>
              <a:rPr lang="en-US" sz="1800" dirty="0"/>
              <a:t> = session description protocol</a:t>
            </a:r>
          </a:p>
          <a:p>
            <a:r>
              <a:rPr lang="en-US" sz="1800" dirty="0"/>
              <a:t>Call-ID</a:t>
            </a:r>
            <a:r>
              <a:rPr lang="el-GR" sz="1800" dirty="0"/>
              <a:t>:</a:t>
            </a:r>
            <a:r>
              <a:rPr lang="en-US" sz="1800" dirty="0"/>
              <a:t> </a:t>
            </a:r>
            <a:r>
              <a:rPr lang="el-GR" sz="1800" dirty="0"/>
              <a:t>μοναδικό για κάθε κλήση</a:t>
            </a:r>
            <a:r>
              <a:rPr lang="en-US" sz="1800" dirty="0"/>
              <a:t>.</a:t>
            </a:r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6215063" y="1255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l-GR"/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6048375" y="1333500"/>
            <a:ext cx="3122971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chemeClr val="accent2"/>
              </a:buClr>
              <a:buSzPct val="85000"/>
              <a:buFont typeface="Wingdings" pitchFamily="2" charset="2"/>
              <a:buChar char="§"/>
            </a:pPr>
            <a:r>
              <a:rPr lang="en-US" dirty="0">
                <a:solidFill>
                  <a:srgbClr val="C00000"/>
                </a:solidFill>
                <a:latin typeface="Gill Sans Nova" panose="020B0602020104020203" pitchFamily="34" charset="0"/>
              </a:rPr>
              <a:t> </a:t>
            </a:r>
            <a:r>
              <a:rPr lang="el-GR" b="1" dirty="0">
                <a:solidFill>
                  <a:srgbClr val="C00000"/>
                </a:solidFill>
                <a:latin typeface="Gill Sans Nova" panose="020B0602020104020203" pitchFamily="34" charset="0"/>
              </a:rPr>
              <a:t>εδώ δεν γνωρίζουμε την </a:t>
            </a:r>
          </a:p>
          <a:p>
            <a:r>
              <a:rPr lang="en-US" sz="2000" b="1" dirty="0">
                <a:solidFill>
                  <a:srgbClr val="C00000"/>
                </a:solidFill>
                <a:latin typeface="Gill Sans Nova" panose="020B0602020104020203" pitchFamily="34" charset="0"/>
              </a:rPr>
              <a:t>IP</a:t>
            </a:r>
            <a:r>
              <a:rPr lang="el-GR" sz="2000" b="1" dirty="0">
                <a:solidFill>
                  <a:srgbClr val="C00000"/>
                </a:solidFill>
                <a:latin typeface="Gill Sans Nova" panose="020B0602020104020203" pitchFamily="34" charset="0"/>
              </a:rPr>
              <a:t> διεύθυνση του </a:t>
            </a:r>
            <a:r>
              <a:rPr lang="en-US" sz="2000" b="1" dirty="0">
                <a:solidFill>
                  <a:srgbClr val="C00000"/>
                </a:solidFill>
                <a:latin typeface="Gill Sans Nova" panose="020B0602020104020203" pitchFamily="34" charset="0"/>
              </a:rPr>
              <a:t>Bob. </a:t>
            </a:r>
          </a:p>
          <a:p>
            <a:r>
              <a:rPr lang="el-GR" sz="2000" dirty="0">
                <a:latin typeface="Gill Sans Nova" panose="020B0602020104020203" pitchFamily="34" charset="0"/>
              </a:rPr>
              <a:t>θα χρειαστούν ενδιάμεσοι</a:t>
            </a:r>
          </a:p>
          <a:p>
            <a:r>
              <a:rPr lang="en-US" sz="2000" b="1" dirty="0">
                <a:latin typeface="Gill Sans Nova" panose="020B0602020104020203" pitchFamily="34" charset="0"/>
              </a:rPr>
              <a:t>SIP</a:t>
            </a:r>
            <a:r>
              <a:rPr lang="el-GR" sz="2000" b="1" dirty="0">
                <a:latin typeface="Gill Sans Nova" panose="020B0602020104020203" pitchFamily="34" charset="0"/>
              </a:rPr>
              <a:t> </a:t>
            </a:r>
            <a:r>
              <a:rPr lang="en-US" sz="2000" b="1" dirty="0">
                <a:latin typeface="Gill Sans Nova" panose="020B0602020104020203" pitchFamily="34" charset="0"/>
              </a:rPr>
              <a:t>servers</a:t>
            </a:r>
            <a:r>
              <a:rPr lang="el-GR" sz="2000" b="1" dirty="0">
                <a:latin typeface="Gill Sans Nova" panose="020B0602020104020203" pitchFamily="34" charset="0"/>
              </a:rPr>
              <a:t>.</a:t>
            </a:r>
            <a:r>
              <a:rPr lang="en-US" b="1" dirty="0">
                <a:latin typeface="Gill Sans Nova" panose="020B0602020104020203" pitchFamily="34" charset="0"/>
              </a:rPr>
              <a:t> </a:t>
            </a:r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5959475" y="2924175"/>
            <a:ext cx="3122971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chemeClr val="accent2"/>
              </a:buClr>
              <a:buSzPct val="85000"/>
              <a:buFont typeface="Wingdings" pitchFamily="2" charset="2"/>
              <a:buChar char="§"/>
            </a:pPr>
            <a:r>
              <a:rPr lang="en-US">
                <a:latin typeface="Gill Sans Nova" panose="020B0602020104020203" pitchFamily="34" charset="0"/>
              </a:rPr>
              <a:t> </a:t>
            </a:r>
            <a:r>
              <a:rPr lang="el-GR">
                <a:latin typeface="Gill Sans Nova" panose="020B0602020104020203" pitchFamily="34" charset="0"/>
              </a:rPr>
              <a:t>η </a:t>
            </a:r>
            <a:r>
              <a:rPr lang="en-US" sz="2000">
                <a:latin typeface="Gill Sans Nova" panose="020B0602020104020203" pitchFamily="34" charset="0"/>
              </a:rPr>
              <a:t>Alice </a:t>
            </a:r>
            <a:r>
              <a:rPr lang="el-GR" sz="2000">
                <a:latin typeface="Gill Sans Nova" panose="020B0602020104020203" pitchFamily="34" charset="0"/>
              </a:rPr>
              <a:t>στέλνει και </a:t>
            </a:r>
          </a:p>
          <a:p>
            <a:r>
              <a:rPr lang="el-GR" sz="2000">
                <a:latin typeface="Gill Sans Nova" panose="020B0602020104020203" pitchFamily="34" charset="0"/>
              </a:rPr>
              <a:t>λαμβάνει μηνύματα </a:t>
            </a:r>
            <a:r>
              <a:rPr lang="en-US" sz="2000">
                <a:latin typeface="Gill Sans Nova" panose="020B0602020104020203" pitchFamily="34" charset="0"/>
              </a:rPr>
              <a:t>SIP </a:t>
            </a:r>
            <a:br>
              <a:rPr lang="en-US" sz="2000">
                <a:latin typeface="Gill Sans Nova" panose="020B0602020104020203" pitchFamily="34" charset="0"/>
              </a:rPr>
            </a:br>
            <a:r>
              <a:rPr lang="el-GR" sz="2000">
                <a:latin typeface="Gill Sans Nova" panose="020B0602020104020203" pitchFamily="34" charset="0"/>
              </a:rPr>
              <a:t>χρησιμοποιώντας την </a:t>
            </a:r>
          </a:p>
          <a:p>
            <a:r>
              <a:rPr lang="el-GR" sz="2000" b="1">
                <a:latin typeface="Gill Sans Nova" panose="020B0602020104020203" pitchFamily="34" charset="0"/>
              </a:rPr>
              <a:t>προεπιλεγμένη θύρα </a:t>
            </a:r>
            <a:r>
              <a:rPr lang="en-US" sz="2000" b="1">
                <a:latin typeface="Gill Sans Nova" panose="020B0602020104020203" pitchFamily="34" charset="0"/>
              </a:rPr>
              <a:t>5060</a:t>
            </a:r>
            <a:r>
              <a:rPr lang="en-US" sz="2000">
                <a:latin typeface="Gill Sans Nova" panose="020B0602020104020203" pitchFamily="34" charset="0"/>
              </a:rPr>
              <a:t>. </a:t>
            </a:r>
            <a:br>
              <a:rPr lang="en-US" sz="2000">
                <a:latin typeface="Gill Sans Nova" panose="020B0602020104020203" pitchFamily="34" charset="0"/>
              </a:rPr>
            </a:br>
            <a:endParaRPr lang="en-US" sz="2000">
              <a:latin typeface="Gill Sans Nova" panose="020B0602020104020203" pitchFamily="34" charset="0"/>
            </a:endParaRPr>
          </a:p>
          <a:p>
            <a:pPr>
              <a:buClr>
                <a:schemeClr val="accent2"/>
              </a:buClr>
              <a:buSzPct val="85000"/>
              <a:buFont typeface="Wingdings" pitchFamily="2" charset="2"/>
              <a:buChar char="§"/>
            </a:pPr>
            <a:r>
              <a:rPr lang="en-US" sz="2000">
                <a:latin typeface="Gill Sans Nova" panose="020B0602020104020203" pitchFamily="34" charset="0"/>
              </a:rPr>
              <a:t> </a:t>
            </a:r>
            <a:r>
              <a:rPr lang="el-GR" sz="2000">
                <a:latin typeface="Gill Sans Nova" panose="020B0602020104020203" pitchFamily="34" charset="0"/>
              </a:rPr>
              <a:t>η </a:t>
            </a:r>
            <a:r>
              <a:rPr lang="en-US" sz="2000">
                <a:latin typeface="Gill Sans Nova" panose="020B0602020104020203" pitchFamily="34" charset="0"/>
              </a:rPr>
              <a:t>Alice </a:t>
            </a:r>
            <a:r>
              <a:rPr lang="el-GR" sz="2000">
                <a:latin typeface="Gill Sans Nova" panose="020B0602020104020203" pitchFamily="34" charset="0"/>
              </a:rPr>
              <a:t>προσδιορίζει στην επικεφαλίδα</a:t>
            </a:r>
            <a:r>
              <a:rPr lang="en-US" sz="2000">
                <a:latin typeface="Gill Sans Nova" panose="020B0602020104020203" pitchFamily="34" charset="0"/>
              </a:rPr>
              <a:t> Via</a:t>
            </a:r>
            <a:r>
              <a:rPr lang="el-GR" sz="2000">
                <a:latin typeface="Gill Sans Nova" panose="020B0602020104020203" pitchFamily="34" charset="0"/>
              </a:rPr>
              <a:t> ότι</a:t>
            </a:r>
            <a:r>
              <a:rPr lang="en-US" sz="2000">
                <a:latin typeface="Gill Sans Nova" panose="020B0602020104020203" pitchFamily="34" charset="0"/>
              </a:rPr>
              <a:t>:</a:t>
            </a:r>
            <a:r>
              <a:rPr lang="el-GR" sz="2000">
                <a:latin typeface="Gill Sans Nova" panose="020B0602020104020203" pitchFamily="34" charset="0"/>
              </a:rPr>
              <a:t> ο</a:t>
            </a:r>
            <a:br>
              <a:rPr lang="en-US" sz="2000">
                <a:latin typeface="Gill Sans Nova" panose="020B0602020104020203" pitchFamily="34" charset="0"/>
              </a:rPr>
            </a:br>
            <a:r>
              <a:rPr lang="el-GR" sz="2000">
                <a:latin typeface="Gill Sans Nova" panose="020B0602020104020203" pitchFamily="34" charset="0"/>
              </a:rPr>
              <a:t>πελάτης </a:t>
            </a:r>
            <a:r>
              <a:rPr lang="en-US" sz="2000">
                <a:latin typeface="Gill Sans Nova" panose="020B0602020104020203" pitchFamily="34" charset="0"/>
              </a:rPr>
              <a:t>SIP </a:t>
            </a:r>
            <a:r>
              <a:rPr lang="el-GR" sz="2000">
                <a:latin typeface="Gill Sans Nova" panose="020B0602020104020203" pitchFamily="34" charset="0"/>
              </a:rPr>
              <a:t>στέλνει και</a:t>
            </a:r>
          </a:p>
          <a:p>
            <a:r>
              <a:rPr lang="el-GR" sz="2000">
                <a:latin typeface="Gill Sans Nova" panose="020B0602020104020203" pitchFamily="34" charset="0"/>
              </a:rPr>
              <a:t>λαμβάνει </a:t>
            </a:r>
            <a:r>
              <a:rPr lang="en-US" sz="2000">
                <a:latin typeface="Gill Sans Nova" panose="020B0602020104020203" pitchFamily="34" charset="0"/>
              </a:rPr>
              <a:t>SIP </a:t>
            </a:r>
            <a:r>
              <a:rPr lang="el-GR" sz="2000">
                <a:latin typeface="Gill Sans Nova" panose="020B0602020104020203" pitchFamily="34" charset="0"/>
              </a:rPr>
              <a:t>μηνύματα</a:t>
            </a:r>
          </a:p>
          <a:p>
            <a:r>
              <a:rPr lang="el-GR" sz="2000">
                <a:latin typeface="Gill Sans Nova" panose="020B0602020104020203" pitchFamily="34" charset="0"/>
              </a:rPr>
              <a:t>μέσω </a:t>
            </a:r>
            <a:r>
              <a:rPr lang="en-US" sz="2000">
                <a:latin typeface="Gill Sans Nova" panose="020B0602020104020203" pitchFamily="34" charset="0"/>
              </a:rPr>
              <a:t>UDP</a:t>
            </a:r>
            <a:r>
              <a:rPr lang="el-GR" sz="2000">
                <a:latin typeface="Gill Sans Nova" panose="020B0602020104020203" pitchFamily="34" charset="0"/>
              </a:rPr>
              <a:t>.</a:t>
            </a:r>
            <a:endParaRPr lang="en-US">
              <a:latin typeface="Gill Sans Nova" panose="020B0602020104020203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/>
              <a:t>Μετάφραση ονομάτων και Θέση χρήστη</a:t>
            </a:r>
            <a:endParaRPr lang="en-US" sz="320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64920" y="1339850"/>
            <a:ext cx="4078480" cy="524351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l-GR" sz="2400" dirty="0"/>
              <a:t>Ο καλών επιθυμεί να καλέσει τον καλούμενο, όμως διαθέτει μόνο το όνομα του καλούμενου ή την </a:t>
            </a:r>
            <a:r>
              <a:rPr lang="en-US" sz="2400" dirty="0"/>
              <a:t>e-mail </a:t>
            </a:r>
            <a:r>
              <a:rPr lang="el-GR" sz="2400" dirty="0"/>
              <a:t>διεύθυνσή του.</a:t>
            </a:r>
            <a:endParaRPr lang="en-US" sz="2400" dirty="0"/>
          </a:p>
          <a:p>
            <a:pPr>
              <a:spcAft>
                <a:spcPts val="600"/>
              </a:spcAft>
            </a:pPr>
            <a:r>
              <a:rPr lang="el-GR" sz="2400" dirty="0"/>
              <a:t>Χρειάζεται να πάρει την διεύθυνση </a:t>
            </a:r>
            <a:r>
              <a:rPr lang="en-US" sz="2400" dirty="0"/>
              <a:t>IP </a:t>
            </a:r>
            <a:r>
              <a:rPr lang="el-GR" sz="2400" dirty="0"/>
              <a:t>του </a:t>
            </a:r>
            <a:r>
              <a:rPr lang="en-US" sz="2400" dirty="0"/>
              <a:t>host</a:t>
            </a:r>
            <a:r>
              <a:rPr lang="el-GR" sz="2400" dirty="0"/>
              <a:t> του καλούμενου</a:t>
            </a:r>
            <a:r>
              <a:rPr lang="en-US" sz="2400" dirty="0"/>
              <a:t>:</a:t>
            </a:r>
            <a:endParaRPr lang="en-US" sz="2000" dirty="0"/>
          </a:p>
          <a:p>
            <a:pPr lvl="1">
              <a:spcAft>
                <a:spcPts val="600"/>
              </a:spcAft>
              <a:buFont typeface="Wingdings" pitchFamily="2" charset="2"/>
              <a:buChar char="§"/>
            </a:pPr>
            <a:r>
              <a:rPr lang="el-GR" sz="2000" dirty="0"/>
              <a:t>Ο χρήστης μετακινείται</a:t>
            </a:r>
            <a:endParaRPr lang="en-US" sz="2000" dirty="0"/>
          </a:p>
          <a:p>
            <a:pPr lvl="1">
              <a:spcAft>
                <a:spcPts val="600"/>
              </a:spcAft>
              <a:buFont typeface="Wingdings" pitchFamily="2" charset="2"/>
              <a:buChar char="§"/>
            </a:pPr>
            <a:r>
              <a:rPr lang="el-GR" sz="2000" dirty="0"/>
              <a:t>Πρωτόκολλο </a:t>
            </a:r>
            <a:r>
              <a:rPr lang="en-US" sz="2000" dirty="0"/>
              <a:t>DHCP 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§"/>
            </a:pPr>
            <a:r>
              <a:rPr lang="el-GR" sz="2000" dirty="0"/>
              <a:t>Ο χρήστης έχει διάφορες </a:t>
            </a:r>
            <a:r>
              <a:rPr lang="en-US" sz="2000" dirty="0"/>
              <a:t>IP</a:t>
            </a:r>
            <a:r>
              <a:rPr lang="el-GR" sz="2000" dirty="0"/>
              <a:t> συσκευές</a:t>
            </a:r>
            <a:r>
              <a:rPr lang="en-US" sz="2000" dirty="0"/>
              <a:t> (PC, PDA, </a:t>
            </a:r>
            <a:r>
              <a:rPr lang="el-GR" sz="2000" dirty="0"/>
              <a:t>συσκευή αυτοκινήτου</a:t>
            </a:r>
            <a:r>
              <a:rPr lang="en-US" sz="2000" dirty="0"/>
              <a:t>)</a:t>
            </a:r>
          </a:p>
          <a:p>
            <a:pPr>
              <a:spcAft>
                <a:spcPts val="600"/>
              </a:spcAft>
            </a:pPr>
            <a:endParaRPr lang="en-US" sz="2400" dirty="0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092910" y="1339850"/>
            <a:ext cx="5247644" cy="388937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l-GR" sz="2400"/>
              <a:t>Τα αποτελέσματα μπορεί να εξαρτώνται από</a:t>
            </a:r>
            <a:r>
              <a:rPr lang="en-US" sz="2400"/>
              <a:t>:</a:t>
            </a:r>
            <a:endParaRPr lang="en-US" sz="2000"/>
          </a:p>
          <a:p>
            <a:pPr lvl="1">
              <a:spcAft>
                <a:spcPts val="600"/>
              </a:spcAft>
              <a:buFont typeface="Wingdings" pitchFamily="2" charset="2"/>
              <a:buChar char="§"/>
            </a:pPr>
            <a:r>
              <a:rPr lang="el-GR" sz="2000"/>
              <a:t>Την ώρα της ημέρας</a:t>
            </a:r>
            <a:r>
              <a:rPr lang="en-US" sz="2000"/>
              <a:t> (</a:t>
            </a:r>
            <a:r>
              <a:rPr lang="el-GR" sz="2000"/>
              <a:t>δουλειά</a:t>
            </a:r>
            <a:r>
              <a:rPr lang="en-US" sz="2000"/>
              <a:t>, </a:t>
            </a:r>
            <a:r>
              <a:rPr lang="el-GR" sz="2000"/>
              <a:t>σπίτι</a:t>
            </a:r>
            <a:r>
              <a:rPr lang="en-US" sz="2000"/>
              <a:t>)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§"/>
            </a:pPr>
            <a:r>
              <a:rPr lang="el-GR" sz="2000"/>
              <a:t>Τον </a:t>
            </a:r>
            <a:r>
              <a:rPr lang="el-GR" sz="2000" err="1"/>
              <a:t>καλούντα</a:t>
            </a:r>
            <a:r>
              <a:rPr lang="en-US" sz="2000"/>
              <a:t> (</a:t>
            </a:r>
            <a:r>
              <a:rPr lang="el-GR" sz="2000"/>
              <a:t>δεν θέλεις ο εργοδότης σου να σου τηλεφωνεί στο σπίτι σου)</a:t>
            </a:r>
            <a:endParaRPr lang="en-US" sz="2000"/>
          </a:p>
          <a:p>
            <a:pPr lvl="1">
              <a:spcAft>
                <a:spcPts val="600"/>
              </a:spcAft>
              <a:buFont typeface="Wingdings" pitchFamily="2" charset="2"/>
              <a:buChar char="§"/>
            </a:pPr>
            <a:r>
              <a:rPr lang="el-GR" sz="2000"/>
              <a:t>Την κατάσταση του καλούμενου </a:t>
            </a:r>
            <a:r>
              <a:rPr lang="en-US" sz="2000"/>
              <a:t>(</a:t>
            </a:r>
            <a:r>
              <a:rPr lang="el-GR" sz="2000"/>
              <a:t>κλήσεις στέλνονται στο φωνητικό ταχυδρομείο ενώ ο καλούμενος συνομιλεί με κάποιον άλλο.</a:t>
            </a:r>
            <a:endParaRPr lang="en-US" sz="2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SIP Registrar</a:t>
            </a:r>
          </a:p>
        </p:txBody>
      </p:sp>
      <p:sp>
        <p:nvSpPr>
          <p:cNvPr id="6553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4025" y="4338070"/>
            <a:ext cx="7032625" cy="2054638"/>
          </a:xfrm>
          <a:noFill/>
          <a:ln cap="flat">
            <a:solidFill>
              <a:schemeClr val="tx1"/>
            </a:solidFill>
          </a:ln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1800" b="1" dirty="0">
                <a:solidFill>
                  <a:srgbClr val="000099"/>
                </a:solidFill>
                <a:latin typeface="Courier New" pitchFamily="49" charset="0"/>
              </a:rPr>
              <a:t>REGISTER </a:t>
            </a:r>
            <a:r>
              <a:rPr lang="en-US" sz="1800" b="1" dirty="0" err="1">
                <a:solidFill>
                  <a:srgbClr val="000099"/>
                </a:solidFill>
                <a:latin typeface="Courier New" pitchFamily="49" charset="0"/>
              </a:rPr>
              <a:t>sip:domain.com</a:t>
            </a:r>
            <a:r>
              <a:rPr lang="en-US" sz="1800" b="1" dirty="0">
                <a:solidFill>
                  <a:srgbClr val="000099"/>
                </a:solidFill>
                <a:latin typeface="Courier New" pitchFamily="49" charset="0"/>
              </a:rPr>
              <a:t> SIP/2.0</a:t>
            </a:r>
          </a:p>
          <a:p>
            <a:pPr>
              <a:buFont typeface="ZapfDingbats" pitchFamily="82" charset="2"/>
              <a:buNone/>
            </a:pPr>
            <a:r>
              <a:rPr lang="en-US" sz="1800" b="1" dirty="0">
                <a:solidFill>
                  <a:srgbClr val="000099"/>
                </a:solidFill>
                <a:latin typeface="Courier New" pitchFamily="49" charset="0"/>
              </a:rPr>
              <a:t>Via: SIP/2.0/UDP 193.64.210.89 </a:t>
            </a:r>
          </a:p>
          <a:p>
            <a:pPr>
              <a:buFont typeface="ZapfDingbats" pitchFamily="82" charset="2"/>
              <a:buNone/>
            </a:pPr>
            <a:r>
              <a:rPr lang="en-US" sz="1800" b="1" dirty="0">
                <a:solidFill>
                  <a:srgbClr val="000099"/>
                </a:solidFill>
                <a:latin typeface="Courier New" pitchFamily="49" charset="0"/>
              </a:rPr>
              <a:t>From: </a:t>
            </a:r>
            <a:r>
              <a:rPr lang="en-US" sz="1800" b="1" dirty="0" err="1">
                <a:solidFill>
                  <a:srgbClr val="000099"/>
                </a:solidFill>
                <a:latin typeface="Courier New" pitchFamily="49" charset="0"/>
              </a:rPr>
              <a:t>sip:bob@domain.com</a:t>
            </a:r>
            <a:endParaRPr lang="en-US" sz="1800" b="1" dirty="0">
              <a:solidFill>
                <a:srgbClr val="000099"/>
              </a:solidFill>
              <a:latin typeface="Courier New" pitchFamily="49" charset="0"/>
            </a:endParaRPr>
          </a:p>
          <a:p>
            <a:pPr>
              <a:buFont typeface="ZapfDingbats" pitchFamily="82" charset="2"/>
              <a:buNone/>
            </a:pPr>
            <a:r>
              <a:rPr lang="en-US" sz="1800" b="1" dirty="0">
                <a:solidFill>
                  <a:srgbClr val="000099"/>
                </a:solidFill>
                <a:latin typeface="Courier New" pitchFamily="49" charset="0"/>
              </a:rPr>
              <a:t>To: </a:t>
            </a:r>
            <a:r>
              <a:rPr lang="en-US" sz="1800" b="1" dirty="0" err="1">
                <a:solidFill>
                  <a:srgbClr val="000099"/>
                </a:solidFill>
                <a:latin typeface="Courier New" pitchFamily="49" charset="0"/>
              </a:rPr>
              <a:t>sip:bob@domain.com</a:t>
            </a:r>
            <a:endParaRPr lang="en-US" sz="1800" b="1" dirty="0">
              <a:solidFill>
                <a:srgbClr val="000099"/>
              </a:solidFill>
              <a:latin typeface="Courier New" pitchFamily="49" charset="0"/>
            </a:endParaRPr>
          </a:p>
          <a:p>
            <a:pPr>
              <a:buFont typeface="ZapfDingbats" pitchFamily="82" charset="2"/>
              <a:buNone/>
            </a:pPr>
            <a:r>
              <a:rPr lang="en-US" sz="1800" b="1" dirty="0">
                <a:solidFill>
                  <a:srgbClr val="000099"/>
                </a:solidFill>
                <a:latin typeface="Courier New" pitchFamily="49" charset="0"/>
              </a:rPr>
              <a:t>Expires: 3600</a:t>
            </a:r>
          </a:p>
        </p:txBody>
      </p:sp>
      <p:sp>
        <p:nvSpPr>
          <p:cNvPr id="65540" name="Rectangle 5"/>
          <p:cNvSpPr>
            <a:spLocks noChangeArrowheads="1"/>
          </p:cNvSpPr>
          <p:nvPr/>
        </p:nvSpPr>
        <p:spPr bwMode="auto">
          <a:xfrm>
            <a:off x="454025" y="1732540"/>
            <a:ext cx="8339138" cy="160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l-GR" sz="2400" dirty="0">
                <a:latin typeface="Gill Sans Nova" panose="020B0602020104020203" pitchFamily="34" charset="0"/>
              </a:rPr>
              <a:t>Μία λειτουργία του </a:t>
            </a:r>
            <a:r>
              <a:rPr lang="en-US" sz="2400" dirty="0">
                <a:latin typeface="Gill Sans Nova" panose="020B0602020104020203" pitchFamily="34" charset="0"/>
              </a:rPr>
              <a:t>SIP server: </a:t>
            </a:r>
            <a:r>
              <a:rPr lang="en-US" sz="2800" b="1" dirty="0">
                <a:solidFill>
                  <a:srgbClr val="CB2727"/>
                </a:solidFill>
                <a:latin typeface="Gill Sans Nova" panose="020B0602020104020203" pitchFamily="34" charset="0"/>
              </a:rPr>
              <a:t>registrar</a:t>
            </a:r>
            <a:endParaRPr lang="el-GR" sz="2800" b="1" dirty="0">
              <a:solidFill>
                <a:srgbClr val="CB2727"/>
              </a:solidFill>
              <a:latin typeface="Gill Sans Nova" panose="020B0602020104020203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l-GR" sz="2400" dirty="0">
                <a:latin typeface="Gill Sans Nova" panose="020B0602020104020203" pitchFamily="34" charset="0"/>
              </a:rPr>
              <a:t>Όταν ο </a:t>
            </a:r>
            <a:r>
              <a:rPr lang="en-US" sz="2400" dirty="0">
                <a:latin typeface="Gill Sans Nova" panose="020B0602020104020203" pitchFamily="34" charset="0"/>
              </a:rPr>
              <a:t>Bob </a:t>
            </a:r>
            <a:r>
              <a:rPr lang="el-GR" sz="2400" dirty="0">
                <a:latin typeface="Gill Sans Nova" panose="020B0602020104020203" pitchFamily="34" charset="0"/>
              </a:rPr>
              <a:t>ξεκινά τον</a:t>
            </a:r>
            <a:r>
              <a:rPr lang="en-US" sz="2400" dirty="0">
                <a:latin typeface="Gill Sans Nova" panose="020B0602020104020203" pitchFamily="34" charset="0"/>
              </a:rPr>
              <a:t> </a:t>
            </a:r>
            <a:r>
              <a:rPr lang="el-GR" sz="2400" dirty="0">
                <a:latin typeface="Gill Sans Nova" panose="020B0602020104020203" pitchFamily="34" charset="0"/>
              </a:rPr>
              <a:t>πελάτη </a:t>
            </a:r>
            <a:r>
              <a:rPr lang="en-US" sz="2400" dirty="0">
                <a:latin typeface="Gill Sans Nova" panose="020B0602020104020203" pitchFamily="34" charset="0"/>
              </a:rPr>
              <a:t>SIP, </a:t>
            </a:r>
            <a:r>
              <a:rPr lang="el-GR" sz="2400" dirty="0">
                <a:latin typeface="Gill Sans Nova" panose="020B0602020104020203" pitchFamily="34" charset="0"/>
              </a:rPr>
              <a:t>ο πελάτης στέλνει μήνυμα </a:t>
            </a:r>
            <a:r>
              <a:rPr lang="en-US" sz="2400" dirty="0">
                <a:latin typeface="Gill Sans Nova" panose="020B0602020104020203" pitchFamily="34" charset="0"/>
              </a:rPr>
              <a:t>SIP REGISTER </a:t>
            </a:r>
            <a:r>
              <a:rPr lang="el-GR" sz="2400" dirty="0">
                <a:latin typeface="Gill Sans Nova" panose="020B0602020104020203" pitchFamily="34" charset="0"/>
              </a:rPr>
              <a:t>στον </a:t>
            </a:r>
            <a:r>
              <a:rPr lang="en-US" sz="2400" dirty="0">
                <a:latin typeface="Gill Sans Nova" panose="020B0602020104020203" pitchFamily="34" charset="0"/>
              </a:rPr>
              <a:t>registrar server</a:t>
            </a:r>
            <a:r>
              <a:rPr lang="el-GR" sz="2400" dirty="0">
                <a:latin typeface="Gill Sans Nova" panose="020B0602020104020203" pitchFamily="34" charset="0"/>
              </a:rPr>
              <a:t> του </a:t>
            </a:r>
            <a:r>
              <a:rPr lang="en-US" sz="2400" dirty="0">
                <a:latin typeface="Gill Sans Nova" panose="020B0602020104020203" pitchFamily="34" charset="0"/>
              </a:rPr>
              <a:t>Bob.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l-GR" sz="2400" dirty="0">
                <a:latin typeface="Gill Sans Nova" panose="020B0602020104020203" pitchFamily="34" charset="0"/>
              </a:rPr>
              <a:t>Ανανέωση εγγραφής τακτικά</a:t>
            </a:r>
            <a:endParaRPr lang="en-US" sz="2400" dirty="0">
              <a:latin typeface="Gill Sans Nova" panose="020B0602020104020203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l-GR" sz="2400" dirty="0">
                <a:latin typeface="Gill Sans Nova" panose="020B0602020104020203" pitchFamily="34" charset="0"/>
              </a:rPr>
              <a:t>Νέα συσκευή, νέο μήνυμα </a:t>
            </a:r>
            <a:r>
              <a:rPr lang="en-US" sz="2400" dirty="0">
                <a:latin typeface="Gill Sans Nova" panose="020B0602020104020203" pitchFamily="34" charset="0"/>
              </a:rPr>
              <a:t>register</a:t>
            </a:r>
          </a:p>
        </p:txBody>
      </p:sp>
      <p:sp>
        <p:nvSpPr>
          <p:cNvPr id="65541" name="Text Box 6"/>
          <p:cNvSpPr txBox="1">
            <a:spLocks noChangeArrowheads="1"/>
          </p:cNvSpPr>
          <p:nvPr/>
        </p:nvSpPr>
        <p:spPr bwMode="auto">
          <a:xfrm>
            <a:off x="376792" y="3876405"/>
            <a:ext cx="23744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400">
                <a:solidFill>
                  <a:srgbClr val="CB2727"/>
                </a:solidFill>
                <a:latin typeface="Gill Sans Nova" panose="020B0602020104020203" pitchFamily="34" charset="0"/>
              </a:rPr>
              <a:t>Μήνυμα </a:t>
            </a:r>
            <a:r>
              <a:rPr lang="en-US" sz="2400">
                <a:solidFill>
                  <a:srgbClr val="CB2727"/>
                </a:solidFill>
                <a:latin typeface="Gill Sans Nova" panose="020B0602020104020203" pitchFamily="34" charset="0"/>
              </a:rPr>
              <a:t>Register:</a:t>
            </a:r>
            <a:endParaRPr lang="en-US">
              <a:solidFill>
                <a:srgbClr val="CB2727"/>
              </a:solidFill>
              <a:latin typeface="Gill Sans Nova" panose="020B0602020104020203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5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65A712DC-0FBE-4C3B-883A-A61E7782D83A}">
  <we:reference id="wa200002783" version="1.0.0.0" store="el-GR" storeType="OMEX"/>
  <we:alternateReferences>
    <we:reference id="wa200002783" version="1.0.0.0" store="WA200002783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5397</Words>
  <Application>Microsoft Office PowerPoint</Application>
  <PresentationFormat>Προβολή στην οθόνη (4:3)</PresentationFormat>
  <Paragraphs>542</Paragraphs>
  <Slides>39</Slides>
  <Notes>32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11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39</vt:i4>
      </vt:variant>
    </vt:vector>
  </HeadingPairs>
  <TitlesOfParts>
    <vt:vector size="52" baseType="lpstr">
      <vt:lpstr>Arial</vt:lpstr>
      <vt:lpstr>Arial Narrow</vt:lpstr>
      <vt:lpstr>Calibri</vt:lpstr>
      <vt:lpstr>Courier New</vt:lpstr>
      <vt:lpstr>Gill Sans MT</vt:lpstr>
      <vt:lpstr>Gill Sans Nova</vt:lpstr>
      <vt:lpstr>Segoe UI</vt:lpstr>
      <vt:lpstr>Segoe UI Light</vt:lpstr>
      <vt:lpstr>Symbol</vt:lpstr>
      <vt:lpstr>Wingdings</vt:lpstr>
      <vt:lpstr>ZapfDingbats</vt:lpstr>
      <vt:lpstr>Θέμα του Office</vt:lpstr>
      <vt:lpstr>VISIO</vt:lpstr>
      <vt:lpstr>Session Initiation Protocol - SIP</vt:lpstr>
      <vt:lpstr>Εισαγωγή</vt:lpstr>
      <vt:lpstr>SIP: Session Initiation Protocol [RFC 3261]</vt:lpstr>
      <vt:lpstr>Υπηρεσίες του SIP</vt:lpstr>
      <vt:lpstr>Εγκαθίδρυση κλήσης σε μια γνωστή διεύθυνση ΙΡ</vt:lpstr>
      <vt:lpstr>Εγκαθίδρυση κλήσης (συνέχεια)</vt:lpstr>
      <vt:lpstr>Παράδειγμα μηνύματος SIP</vt:lpstr>
      <vt:lpstr>Μετάφραση ονομάτων και Θέση χρήστη</vt:lpstr>
      <vt:lpstr>SIP Registrar</vt:lpstr>
      <vt:lpstr>SIP Proxy</vt:lpstr>
      <vt:lpstr>Παράδειγμα </vt:lpstr>
      <vt:lpstr>Η Αρχιτεκτονική του SIP</vt:lpstr>
      <vt:lpstr>SIP Aιτήσεις </vt:lpstr>
      <vt:lpstr>Εξυπηρετητές SIP</vt:lpstr>
      <vt:lpstr>Εξυπηρετητές SIP</vt:lpstr>
      <vt:lpstr>Οι βασικές λειτουργίες του SIP</vt:lpstr>
      <vt:lpstr>Οι βασικές λειτουργίες του SIP</vt:lpstr>
      <vt:lpstr>SIP μηνύματα</vt:lpstr>
      <vt:lpstr>Παρουσίαση του PowerPoint</vt:lpstr>
      <vt:lpstr>Μέθοδοι</vt:lpstr>
      <vt:lpstr>SIP REGISTER</vt:lpstr>
      <vt:lpstr>SIP Invite (Method/Request)</vt:lpstr>
      <vt:lpstr>SIP ACK</vt:lpstr>
      <vt:lpstr>CANCEL</vt:lpstr>
      <vt:lpstr>OPTIONS  </vt:lpstr>
      <vt:lpstr>ΒΥΕ</vt:lpstr>
      <vt:lpstr>Εντοπισμός του SIP εξυπηρετητή</vt:lpstr>
      <vt:lpstr>Εντοπισμός χρήστη </vt:lpstr>
      <vt:lpstr>Εντοπισμός χρήστη </vt:lpstr>
      <vt:lpstr> Συνδιάλεξη (κλήση) SIP </vt:lpstr>
      <vt:lpstr>Invite</vt:lpstr>
      <vt:lpstr>180 Ringing</vt:lpstr>
      <vt:lpstr>200 OK</vt:lpstr>
      <vt:lpstr>ACK</vt:lpstr>
      <vt:lpstr>BYE</vt:lpstr>
      <vt:lpstr>200 OK</vt:lpstr>
      <vt:lpstr>SIP Proxy</vt:lpstr>
      <vt:lpstr>Παράδειγμα </vt:lpstr>
      <vt:lpstr>Σύγκριση με το H.323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Stevy</dc:creator>
  <cp:lastModifiedBy>pantelis balaouras</cp:lastModifiedBy>
  <cp:revision>8</cp:revision>
  <cp:lastPrinted>2013-08-28T09:06:34Z</cp:lastPrinted>
  <dcterms:created xsi:type="dcterms:W3CDTF">2012-09-06T09:03:05Z</dcterms:created>
  <dcterms:modified xsi:type="dcterms:W3CDTF">2023-05-25T08:07:08Z</dcterms:modified>
</cp:coreProperties>
</file>