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7" r:id="rId2"/>
    <p:sldId id="259" r:id="rId3"/>
    <p:sldId id="285" r:id="rId4"/>
    <p:sldId id="265" r:id="rId5"/>
    <p:sldId id="289" r:id="rId6"/>
    <p:sldId id="288" r:id="rId7"/>
    <p:sldId id="287" r:id="rId8"/>
    <p:sldId id="266" r:id="rId9"/>
    <p:sldId id="290" r:id="rId10"/>
    <p:sldId id="294" r:id="rId11"/>
    <p:sldId id="286" r:id="rId12"/>
    <p:sldId id="295" r:id="rId13"/>
    <p:sldId id="296" r:id="rId14"/>
    <p:sldId id="297" r:id="rId15"/>
    <p:sldId id="271" r:id="rId16"/>
    <p:sldId id="267" r:id="rId17"/>
    <p:sldId id="298" r:id="rId18"/>
    <p:sldId id="330" r:id="rId19"/>
    <p:sldId id="299" r:id="rId20"/>
    <p:sldId id="331" r:id="rId21"/>
    <p:sldId id="268" r:id="rId22"/>
    <p:sldId id="329" r:id="rId23"/>
    <p:sldId id="300" r:id="rId24"/>
    <p:sldId id="303" r:id="rId25"/>
    <p:sldId id="304" r:id="rId26"/>
    <p:sldId id="301" r:id="rId27"/>
    <p:sldId id="302" r:id="rId28"/>
    <p:sldId id="260" r:id="rId29"/>
    <p:sldId id="269" r:id="rId30"/>
  </p:sldIdLst>
  <p:sldSz cx="9144000" cy="6858000" type="screen4x3"/>
  <p:notesSz cx="6791325" cy="99234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5">
          <p15:clr>
            <a:srgbClr val="A4A3A4"/>
          </p15:clr>
        </p15:guide>
        <p15:guide id="2" pos="213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101"/>
    <a:srgbClr val="FFFF00"/>
    <a:srgbClr val="00FF00"/>
    <a:srgbClr val="3333CC"/>
    <a:srgbClr val="EAEAEA"/>
    <a:srgbClr val="FF3300"/>
    <a:srgbClr val="009999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20" d="100"/>
          <a:sy n="120" d="100"/>
        </p:scale>
        <p:origin x="134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4146"/>
    </p:cViewPr>
  </p:sorterViewPr>
  <p:notesViewPr>
    <p:cSldViewPr snapToObjects="1">
      <p:cViewPr varScale="1">
        <p:scale>
          <a:sx n="61" d="100"/>
          <a:sy n="61" d="100"/>
        </p:scale>
        <p:origin x="-1710" y="-78"/>
      </p:cViewPr>
      <p:guideLst>
        <p:guide orient="horz" pos="3125"/>
        <p:guide pos="213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5E695BBA-E7A7-4967-9713-F11464BF23D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533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1C48B733-6590-4A28-A10C-0A892F6C7F1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0000" y="0"/>
            <a:ext cx="2971800" cy="533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81924" name="Rectangle 4">
            <a:extLst>
              <a:ext uri="{FF2B5EF4-FFF2-40B4-BE49-F238E27FC236}">
                <a16:creationId xmlns:a16="http://schemas.microsoft.com/office/drawing/2014/main" id="{7078D98D-791D-46D8-AE61-366DF6466CB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8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81925" name="Rectangle 5">
            <a:extLst>
              <a:ext uri="{FF2B5EF4-FFF2-40B4-BE49-F238E27FC236}">
                <a16:creationId xmlns:a16="http://schemas.microsoft.com/office/drawing/2014/main" id="{EC6CCC73-FA02-4A95-8C36-7F769C46C03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0000" y="9448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6D6067D-4567-4238-BDD3-D45FA68829C4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7F966E8C-29B9-4BF4-AFAD-C634D9FF5E3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3F1F3CDF-DDC6-4F61-9162-6C4CAB7E911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3225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C58AD542-9998-4213-9021-127D784504E1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093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8853" name="Rectangle 5">
            <a:extLst>
              <a:ext uri="{FF2B5EF4-FFF2-40B4-BE49-F238E27FC236}">
                <a16:creationId xmlns:a16="http://schemas.microsoft.com/office/drawing/2014/main" id="{F88EC63F-791A-47BA-82C0-350DB044F0A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3288"/>
            <a:ext cx="4981575" cy="44656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noProof="0"/>
              <a:t>Click to edit Master text styles</a:t>
            </a:r>
          </a:p>
          <a:p>
            <a:pPr lvl="1"/>
            <a:r>
              <a:rPr lang="en-US" altLang="el-GR" noProof="0"/>
              <a:t>Second level</a:t>
            </a:r>
          </a:p>
          <a:p>
            <a:pPr lvl="2"/>
            <a:r>
              <a:rPr lang="en-US" altLang="el-GR" noProof="0"/>
              <a:t>Third level</a:t>
            </a:r>
          </a:p>
          <a:p>
            <a:pPr lvl="3"/>
            <a:r>
              <a:rPr lang="en-US" altLang="el-GR" noProof="0"/>
              <a:t>Fourth level</a:t>
            </a:r>
          </a:p>
          <a:p>
            <a:pPr lvl="4"/>
            <a:r>
              <a:rPr lang="en-US" altLang="el-GR" noProof="0"/>
              <a:t>Fifth level</a:t>
            </a:r>
          </a:p>
        </p:txBody>
      </p:sp>
      <p:sp>
        <p:nvSpPr>
          <p:cNvPr id="78854" name="Rectangle 6">
            <a:extLst>
              <a:ext uri="{FF2B5EF4-FFF2-40B4-BE49-F238E27FC236}">
                <a16:creationId xmlns:a16="http://schemas.microsoft.com/office/drawing/2014/main" id="{39A5F87A-2DF7-4827-B0FD-0BB7A9EAD2B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6575"/>
            <a:ext cx="2943225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78855" name="Rectangle 7">
            <a:extLst>
              <a:ext uri="{FF2B5EF4-FFF2-40B4-BE49-F238E27FC236}">
                <a16:creationId xmlns:a16="http://schemas.microsoft.com/office/drawing/2014/main" id="{F48B9231-576E-4271-8CCE-C54197B59A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26575"/>
            <a:ext cx="2943225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A51F4B8-040B-4A63-B028-65B021753254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09CE838-3A1E-4679-BF94-AB3B94FF16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9495A71-A9F7-4E6A-A325-CB0DC946C3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DE3A919-D5C4-4BE9-924C-7C120E14DC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6C54A-8B5F-4F37-8FD0-F04D13EA7D77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828958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F8E4E09-6364-49B5-BD02-25BA0E5539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34E96B6-36C1-4C96-9221-89A85CE72E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76E48D1-F664-44A2-AC43-0F42CB5DA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A18D3-5B2F-4F7A-BCD6-F9028C721E8F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115723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52A4533-36BB-4D95-ABFF-C1A03A1162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5B573B3-F763-4D88-9470-ECB21E6DAD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B9ECB4E-0625-4D20-BF26-AC2F7D93A6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D55B11-8624-469B-B6BA-AEBA0B43ACC8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130316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C2B212D-7BFD-495B-9608-878E0AD1D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042FA61-92D2-4C1C-9B4E-2A0871450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4E164B6-2ECA-4C5B-9885-D0D2E60CD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5867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67014-5047-4A54-871F-91BC6755ECCF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116450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9594B2-1A4A-4650-B22B-B4318CD624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A6751F9-3794-4704-9165-0E5CC6E956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759D4BA-9002-48B6-8281-1CB9F59C0E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3184DD-7A18-409C-8209-1D485053AB06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431733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62C281-4FE3-4944-826B-AA6202835F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019F2F9-8D46-4807-9584-C0D4352DE0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37C78A9-F35D-4177-85C0-9B9D6F8BC0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2FA9F-F0AC-4AB6-85A1-CF4ECB9737C1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4079822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5B6AE05-7092-4685-9891-EC37037289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BF1DDC2-5325-45F7-B80C-4199F8977F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AAF41F7-DC66-4396-BE52-C517D22EA7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0C9C4-F3D2-4F6F-981E-6FDAAF4BE244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4294804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28E1159-2D9F-4A6C-BF10-1904186DFB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9F99A76-F2B4-4176-A757-37264052C5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7395D6F-EB0C-44EC-BB2B-E30D8E67AA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033C2-9751-4CE1-9045-9EF4E5FD6BBD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916961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FEBBEC5-3DE4-4EE8-8D1B-F60F172257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A31DC04-BA16-48A0-ABA2-4E165294B5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8991052-6EC8-4FD8-BBF3-ECEFBF36B4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B0276-A77F-40CD-9B59-04C16778AB5E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4183661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215CBAC-57F4-48EC-B7E8-A5FD905C6E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3EA658-2BE3-4930-AF09-967F647D10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B3A7BB5-6E32-4CFF-A069-CBD1A9D1C0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479C9F-6B23-45B0-8D80-346E061D8DAA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159068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86A2D2F-BAA0-46C1-97FE-A75954EB4C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D5641EF-DD36-4619-923B-B44A14CE93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DFA9553-76B6-45ED-AF9F-0678271ABE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3568B-44E8-40D0-A5D8-599E7C195238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169069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2AB7598-8553-46F3-B6BF-31B6EACE1B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73E6A78-E538-48F9-9BE2-97F7F378DC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/>
              <a:t>Click to edit Master text styles</a:t>
            </a:r>
          </a:p>
          <a:p>
            <a:pPr lvl="1"/>
            <a:r>
              <a:rPr lang="en-US" altLang="el-GR"/>
              <a:t>Second level</a:t>
            </a:r>
          </a:p>
          <a:p>
            <a:pPr lvl="2"/>
            <a:r>
              <a:rPr lang="en-US" altLang="el-GR"/>
              <a:t>Third level</a:t>
            </a:r>
          </a:p>
          <a:p>
            <a:pPr lvl="3"/>
            <a:r>
              <a:rPr lang="en-US" altLang="el-GR"/>
              <a:t>Fourth level</a:t>
            </a:r>
          </a:p>
          <a:p>
            <a:pPr lvl="4"/>
            <a:r>
              <a:rPr lang="en-US" altLang="el-GR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CD83AA4-9C51-4F27-AF65-CBAF78CD0EB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F0932C2-DAEB-4DDA-85A9-F1CA3A60D22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13AA9E7-B955-40A4-A47B-C8AC26066E8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DE7F957-D564-44EA-8E71-A9042443B7D0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  <p:sp>
        <p:nvSpPr>
          <p:cNvPr id="1031" name="Text Box 7">
            <a:extLst>
              <a:ext uri="{FF2B5EF4-FFF2-40B4-BE49-F238E27FC236}">
                <a16:creationId xmlns:a16="http://schemas.microsoft.com/office/drawing/2014/main" id="{E6ADAF06-CA91-4B7C-809F-CAEFBD5AB4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400800"/>
            <a:ext cx="8763000" cy="3048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el-GR" sz="14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	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9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941B2B02-DAF2-4955-9FD2-A29795943C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l-GR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Outline</a:t>
            </a:r>
            <a:endParaRPr lang="en-US" altLang="el-GR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339D22BA-D1A6-4FD0-B89C-BC2F94F1D1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981200"/>
            <a:ext cx="7772400" cy="4114800"/>
          </a:xfrm>
        </p:spPr>
        <p:txBody>
          <a:bodyPr/>
          <a:lstStyle/>
          <a:p>
            <a:pPr>
              <a:defRPr/>
            </a:pPr>
            <a:r>
              <a:rPr lang="en-US" altLang="el-GR" dirty="0"/>
              <a:t>Introduction</a:t>
            </a:r>
          </a:p>
          <a:p>
            <a:pPr>
              <a:defRPr/>
            </a:pPr>
            <a:r>
              <a:rPr lang="en-US" altLang="el-GR" dirty="0"/>
              <a:t>The ITU-T H.323 Recommendations</a:t>
            </a:r>
          </a:p>
          <a:p>
            <a:pPr>
              <a:defRPr/>
            </a:pPr>
            <a:r>
              <a:rPr lang="en-US" altLang="el-GR" dirty="0"/>
              <a:t>Capabilities of present H.323 products </a:t>
            </a:r>
          </a:p>
          <a:p>
            <a:pPr marL="0" indent="0">
              <a:buFontTx/>
              <a:buNone/>
              <a:defRPr/>
            </a:pPr>
            <a:endParaRPr lang="en-US" alt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9E09FE9E-59B0-4F45-8990-B872B596DC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altLang="el-GR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Types of multipoint conferences</a:t>
            </a:r>
            <a:endParaRPr lang="en-US" altLang="el-GR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8542DB72-C14B-4693-9107-43BEF31457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2057400"/>
            <a:ext cx="7772400" cy="41148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altLang="el-GR" sz="4000"/>
              <a:t>Centralized</a:t>
            </a:r>
          </a:p>
          <a:p>
            <a:pPr>
              <a:lnSpc>
                <a:spcPct val="110000"/>
              </a:lnSpc>
            </a:pPr>
            <a:r>
              <a:rPr lang="en-US" altLang="el-GR" sz="4000"/>
              <a:t>Decentralized</a:t>
            </a:r>
          </a:p>
          <a:p>
            <a:pPr>
              <a:lnSpc>
                <a:spcPct val="110000"/>
              </a:lnSpc>
            </a:pPr>
            <a:r>
              <a:rPr lang="en-US" altLang="el-GR" sz="4000"/>
              <a:t>Hybrid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D70E81FE-1BAA-4AFB-9F24-7F885E702F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altLang="el-GR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Centralized multipoint conferences</a:t>
            </a:r>
            <a:endParaRPr lang="en-US" altLang="el-GR" sz="3200"/>
          </a:p>
        </p:txBody>
      </p:sp>
      <p:sp>
        <p:nvSpPr>
          <p:cNvPr id="15363" name="Text Box 18">
            <a:extLst>
              <a:ext uri="{FF2B5EF4-FFF2-40B4-BE49-F238E27FC236}">
                <a16:creationId xmlns:a16="http://schemas.microsoft.com/office/drawing/2014/main" id="{15A23881-BFD4-4BC8-B144-632D52F399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191000"/>
            <a:ext cx="1905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l-GR" altLang="el-GR" sz="2000" i="1"/>
              <a:t>unicast </a:t>
            </a:r>
            <a:endParaRPr lang="el-GR" altLang="el-GR" sz="2000"/>
          </a:p>
        </p:txBody>
      </p:sp>
      <p:sp>
        <p:nvSpPr>
          <p:cNvPr id="15364" name="Rectangle 30">
            <a:extLst>
              <a:ext uri="{FF2B5EF4-FFF2-40B4-BE49-F238E27FC236}">
                <a16:creationId xmlns:a16="http://schemas.microsoft.com/office/drawing/2014/main" id="{DD90F7ED-A5FE-451A-A567-691DCBB0CC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7900" y="3013075"/>
            <a:ext cx="1771650" cy="1031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l-GR" altLang="el-GR"/>
          </a:p>
        </p:txBody>
      </p:sp>
      <p:sp>
        <p:nvSpPr>
          <p:cNvPr id="15365" name="Oval 31">
            <a:extLst>
              <a:ext uri="{FF2B5EF4-FFF2-40B4-BE49-F238E27FC236}">
                <a16:creationId xmlns:a16="http://schemas.microsoft.com/office/drawing/2014/main" id="{BD893D67-9852-4DA7-931E-5255AAE64F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0050" y="1981200"/>
            <a:ext cx="568325" cy="48895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15366" name="Oval 32">
            <a:extLst>
              <a:ext uri="{FF2B5EF4-FFF2-40B4-BE49-F238E27FC236}">
                <a16:creationId xmlns:a16="http://schemas.microsoft.com/office/drawing/2014/main" id="{52BCAFF4-91FD-406C-991E-06FA49B87A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375" y="4316413"/>
            <a:ext cx="569913" cy="48895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15367" name="Oval 33">
            <a:extLst>
              <a:ext uri="{FF2B5EF4-FFF2-40B4-BE49-F238E27FC236}">
                <a16:creationId xmlns:a16="http://schemas.microsoft.com/office/drawing/2014/main" id="{540AE5EF-E282-4599-96CD-6E30AEC8C7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5875" y="3176588"/>
            <a:ext cx="568325" cy="48895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15368" name="Line 34">
            <a:extLst>
              <a:ext uri="{FF2B5EF4-FFF2-40B4-BE49-F238E27FC236}">
                <a16:creationId xmlns:a16="http://schemas.microsoft.com/office/drawing/2014/main" id="{DA0C3F56-E549-4076-AA30-8AC29704237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9550" y="2470150"/>
            <a:ext cx="379413" cy="868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5369" name="Line 35">
            <a:extLst>
              <a:ext uri="{FF2B5EF4-FFF2-40B4-BE49-F238E27FC236}">
                <a16:creationId xmlns:a16="http://schemas.microsoft.com/office/drawing/2014/main" id="{A08AB57A-2EA3-425F-8A60-4E5A73EC1DC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9550" y="3448050"/>
            <a:ext cx="10128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5370" name="Line 36">
            <a:extLst>
              <a:ext uri="{FF2B5EF4-FFF2-40B4-BE49-F238E27FC236}">
                <a16:creationId xmlns:a16="http://schemas.microsoft.com/office/drawing/2014/main" id="{B1D4259E-1020-4335-9E12-2865EDC37D8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749550" y="3665538"/>
            <a:ext cx="949325" cy="7048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33829" name="Text Box 37">
            <a:extLst>
              <a:ext uri="{FF2B5EF4-FFF2-40B4-BE49-F238E27FC236}">
                <a16:creationId xmlns:a16="http://schemas.microsoft.com/office/drawing/2014/main" id="{61AA5CAA-C32C-4318-9CCD-C7FA336F69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971800"/>
            <a:ext cx="177165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el-GR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MCU</a:t>
            </a:r>
            <a:r>
              <a:rPr lang="el-GR" altLang="el-GR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grpSp>
        <p:nvGrpSpPr>
          <p:cNvPr id="15372" name="Group 40">
            <a:extLst>
              <a:ext uri="{FF2B5EF4-FFF2-40B4-BE49-F238E27FC236}">
                <a16:creationId xmlns:a16="http://schemas.microsoft.com/office/drawing/2014/main" id="{AB4BF0AE-4AE9-4AD1-A57A-AE93D761AB89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3581400"/>
            <a:ext cx="685800" cy="457200"/>
            <a:chOff x="912" y="3360"/>
            <a:chExt cx="432" cy="288"/>
          </a:xfrm>
        </p:grpSpPr>
        <p:sp>
          <p:nvSpPr>
            <p:cNvPr id="33830" name="Oval 38">
              <a:extLst>
                <a:ext uri="{FF2B5EF4-FFF2-40B4-BE49-F238E27FC236}">
                  <a16:creationId xmlns:a16="http://schemas.microsoft.com/office/drawing/2014/main" id="{A1E5AB86-894A-4593-9FF5-CE96722651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3360"/>
              <a:ext cx="432" cy="288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l-GR" altLang="el-GR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33831" name="Text Box 39">
              <a:extLst>
                <a:ext uri="{FF2B5EF4-FFF2-40B4-BE49-F238E27FC236}">
                  <a16:creationId xmlns:a16="http://schemas.microsoft.com/office/drawing/2014/main" id="{F61570B8-37B3-4F40-A2CD-642FDAD7C3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50" y="3367"/>
              <a:ext cx="356" cy="2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el-GR" sz="20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MP</a:t>
              </a:r>
            </a:p>
          </p:txBody>
        </p:sp>
      </p:grpSp>
      <p:sp>
        <p:nvSpPr>
          <p:cNvPr id="15373" name="Rectangle 5">
            <a:extLst>
              <a:ext uri="{FF2B5EF4-FFF2-40B4-BE49-F238E27FC236}">
                <a16:creationId xmlns:a16="http://schemas.microsoft.com/office/drawing/2014/main" id="{6D0EC8F1-BB55-4755-BD94-2EFE05BBA1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2098675"/>
            <a:ext cx="1771650" cy="1031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l-GR" altLang="el-GR"/>
          </a:p>
        </p:txBody>
      </p:sp>
      <p:sp>
        <p:nvSpPr>
          <p:cNvPr id="15374" name="Oval 6">
            <a:extLst>
              <a:ext uri="{FF2B5EF4-FFF2-40B4-BE49-F238E27FC236}">
                <a16:creationId xmlns:a16="http://schemas.microsoft.com/office/drawing/2014/main" id="{2F0082C3-2F9A-4044-A15A-020CD34C66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9950" y="1066800"/>
            <a:ext cx="568325" cy="48895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15375" name="Oval 7">
            <a:extLst>
              <a:ext uri="{FF2B5EF4-FFF2-40B4-BE49-F238E27FC236}">
                <a16:creationId xmlns:a16="http://schemas.microsoft.com/office/drawing/2014/main" id="{821224C6-9191-4596-8683-16A2CBB201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15275" y="3402013"/>
            <a:ext cx="569913" cy="48895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15376" name="Oval 8">
            <a:extLst>
              <a:ext uri="{FF2B5EF4-FFF2-40B4-BE49-F238E27FC236}">
                <a16:creationId xmlns:a16="http://schemas.microsoft.com/office/drawing/2014/main" id="{1F696190-3E18-429B-9AD2-DB6AE264C1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5775" y="2262188"/>
            <a:ext cx="568325" cy="48895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15377" name="Line 12">
            <a:extLst>
              <a:ext uri="{FF2B5EF4-FFF2-40B4-BE49-F238E27FC236}">
                <a16:creationId xmlns:a16="http://schemas.microsoft.com/office/drawing/2014/main" id="{F20F500D-3578-4FF3-A8D9-03A35481A87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29450" y="1555750"/>
            <a:ext cx="379413" cy="8683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5378" name="Line 13">
            <a:extLst>
              <a:ext uri="{FF2B5EF4-FFF2-40B4-BE49-F238E27FC236}">
                <a16:creationId xmlns:a16="http://schemas.microsoft.com/office/drawing/2014/main" id="{AFA2E33E-F2AB-47A8-90AF-704B7B97E4E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29450" y="2533650"/>
            <a:ext cx="10128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5379" name="Line 14">
            <a:extLst>
              <a:ext uri="{FF2B5EF4-FFF2-40B4-BE49-F238E27FC236}">
                <a16:creationId xmlns:a16="http://schemas.microsoft.com/office/drawing/2014/main" id="{227265FF-28B9-4873-AF16-8D901304F7A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029450" y="2751138"/>
            <a:ext cx="949325" cy="7048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33812" name="Text Box 20">
            <a:extLst>
              <a:ext uri="{FF2B5EF4-FFF2-40B4-BE49-F238E27FC236}">
                <a16:creationId xmlns:a16="http://schemas.microsoft.com/office/drawing/2014/main" id="{C68D7BD1-7AF9-4554-8BE2-BAF12C84FE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0500" y="2133600"/>
            <a:ext cx="177165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el-GR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MCU</a:t>
            </a:r>
            <a:r>
              <a:rPr lang="el-GR" altLang="el-GR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15381" name="Text Box 50">
            <a:extLst>
              <a:ext uri="{FF2B5EF4-FFF2-40B4-BE49-F238E27FC236}">
                <a16:creationId xmlns:a16="http://schemas.microsoft.com/office/drawing/2014/main" id="{6474382F-7E01-4AE2-A1AB-1340578360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7150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l-GR" sz="2000" i="1"/>
              <a:t>H.323 terminal </a:t>
            </a:r>
            <a:endParaRPr lang="el-GR" altLang="el-GR" sz="2000"/>
          </a:p>
        </p:txBody>
      </p:sp>
      <p:sp>
        <p:nvSpPr>
          <p:cNvPr id="15382" name="Oval 51">
            <a:extLst>
              <a:ext uri="{FF2B5EF4-FFF2-40B4-BE49-F238E27FC236}">
                <a16:creationId xmlns:a16="http://schemas.microsoft.com/office/drawing/2014/main" id="{15861698-3E85-4840-AE9F-349ED87E8B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5562600"/>
            <a:ext cx="568325" cy="48895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15383" name="Rectangle 54">
            <a:extLst>
              <a:ext uri="{FF2B5EF4-FFF2-40B4-BE49-F238E27FC236}">
                <a16:creationId xmlns:a16="http://schemas.microsoft.com/office/drawing/2014/main" id="{4925797D-10E6-4F6F-85B0-0384EE443D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4308475"/>
            <a:ext cx="1771650" cy="1031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l-GR" altLang="el-GR"/>
          </a:p>
        </p:txBody>
      </p:sp>
      <p:sp>
        <p:nvSpPr>
          <p:cNvPr id="15384" name="Oval 55">
            <a:extLst>
              <a:ext uri="{FF2B5EF4-FFF2-40B4-BE49-F238E27FC236}">
                <a16:creationId xmlns:a16="http://schemas.microsoft.com/office/drawing/2014/main" id="{7F553290-4A6C-456E-B3E0-9BF7A6F58E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3733800"/>
            <a:ext cx="568325" cy="48895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15385" name="Oval 56">
            <a:extLst>
              <a:ext uri="{FF2B5EF4-FFF2-40B4-BE49-F238E27FC236}">
                <a16:creationId xmlns:a16="http://schemas.microsoft.com/office/drawing/2014/main" id="{AE85E067-26C2-4A24-A2E5-9D38D0F11B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86675" y="5611813"/>
            <a:ext cx="569913" cy="48895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15386" name="Oval 57">
            <a:extLst>
              <a:ext uri="{FF2B5EF4-FFF2-40B4-BE49-F238E27FC236}">
                <a16:creationId xmlns:a16="http://schemas.microsoft.com/office/drawing/2014/main" id="{F9599E90-150E-49EE-88D4-68E6142706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77175" y="4471988"/>
            <a:ext cx="568325" cy="48895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15387" name="Line 58">
            <a:extLst>
              <a:ext uri="{FF2B5EF4-FFF2-40B4-BE49-F238E27FC236}">
                <a16:creationId xmlns:a16="http://schemas.microsoft.com/office/drawing/2014/main" id="{F8A37D61-F334-43E5-96A9-267482D7988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86600" y="4191000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5388" name="Line 59">
            <a:extLst>
              <a:ext uri="{FF2B5EF4-FFF2-40B4-BE49-F238E27FC236}">
                <a16:creationId xmlns:a16="http://schemas.microsoft.com/office/drawing/2014/main" id="{511C2FDF-E838-4514-9760-8BC44CD0FC7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00850" y="4743450"/>
            <a:ext cx="10128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5389" name="Line 60">
            <a:extLst>
              <a:ext uri="{FF2B5EF4-FFF2-40B4-BE49-F238E27FC236}">
                <a16:creationId xmlns:a16="http://schemas.microsoft.com/office/drawing/2014/main" id="{48AE91CF-EE7C-480E-85D5-658D28B2E48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086600" y="4724400"/>
            <a:ext cx="76200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33853" name="Text Box 61">
            <a:extLst>
              <a:ext uri="{FF2B5EF4-FFF2-40B4-BE49-F238E27FC236}">
                <a16:creationId xmlns:a16="http://schemas.microsoft.com/office/drawing/2014/main" id="{F33080F6-5F74-4007-A008-0118E54439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1900" y="4343400"/>
            <a:ext cx="177165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el-GR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MCU</a:t>
            </a:r>
            <a:r>
              <a:rPr lang="el-GR" altLang="el-GR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grpSp>
        <p:nvGrpSpPr>
          <p:cNvPr id="15391" name="Group 62">
            <a:extLst>
              <a:ext uri="{FF2B5EF4-FFF2-40B4-BE49-F238E27FC236}">
                <a16:creationId xmlns:a16="http://schemas.microsoft.com/office/drawing/2014/main" id="{6B225D14-9BF3-452A-8A93-714D1032DEC1}"/>
              </a:ext>
            </a:extLst>
          </p:cNvPr>
          <p:cNvGrpSpPr>
            <a:grpSpLocks/>
          </p:cNvGrpSpPr>
          <p:nvPr/>
        </p:nvGrpSpPr>
        <p:grpSpPr bwMode="auto">
          <a:xfrm>
            <a:off x="6108700" y="4572000"/>
            <a:ext cx="685800" cy="457200"/>
            <a:chOff x="912" y="3360"/>
            <a:chExt cx="432" cy="288"/>
          </a:xfrm>
        </p:grpSpPr>
        <p:sp>
          <p:nvSpPr>
            <p:cNvPr id="33855" name="Oval 63">
              <a:extLst>
                <a:ext uri="{FF2B5EF4-FFF2-40B4-BE49-F238E27FC236}">
                  <a16:creationId xmlns:a16="http://schemas.microsoft.com/office/drawing/2014/main" id="{697BF6BD-F2FF-48DE-AD30-0A3CDBAB8C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3360"/>
              <a:ext cx="432" cy="288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l-GR" altLang="el-GR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33856" name="Text Box 64">
              <a:extLst>
                <a:ext uri="{FF2B5EF4-FFF2-40B4-BE49-F238E27FC236}">
                  <a16:creationId xmlns:a16="http://schemas.microsoft.com/office/drawing/2014/main" id="{B264401B-E67A-4A2B-BC46-98FB5D1A16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50" y="3367"/>
              <a:ext cx="356" cy="2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el-GR" sz="20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MP</a:t>
              </a:r>
            </a:p>
          </p:txBody>
        </p:sp>
      </p:grpSp>
      <p:sp>
        <p:nvSpPr>
          <p:cNvPr id="15392" name="Line 69">
            <a:extLst>
              <a:ext uri="{FF2B5EF4-FFF2-40B4-BE49-F238E27FC236}">
                <a16:creationId xmlns:a16="http://schemas.microsoft.com/office/drawing/2014/main" id="{9A2898F4-988D-426B-BADE-20582F1BF56B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3657600"/>
            <a:ext cx="3124200" cy="0"/>
          </a:xfrm>
          <a:prstGeom prst="line">
            <a:avLst/>
          </a:prstGeom>
          <a:noFill/>
          <a:ln w="9525" cap="rnd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5393" name="Line 70">
            <a:extLst>
              <a:ext uri="{FF2B5EF4-FFF2-40B4-BE49-F238E27FC236}">
                <a16:creationId xmlns:a16="http://schemas.microsoft.com/office/drawing/2014/main" id="{B8215176-7298-41BD-9F46-087A22ACC014}"/>
              </a:ext>
            </a:extLst>
          </p:cNvPr>
          <p:cNvSpPr>
            <a:spLocks noChangeShapeType="1"/>
          </p:cNvSpPr>
          <p:nvPr/>
        </p:nvSpPr>
        <p:spPr bwMode="auto">
          <a:xfrm>
            <a:off x="7772400" y="3657600"/>
            <a:ext cx="1066800" cy="762000"/>
          </a:xfrm>
          <a:prstGeom prst="line">
            <a:avLst/>
          </a:prstGeom>
          <a:noFill/>
          <a:ln w="9525" cap="rnd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5394" name="Text Box 71">
            <a:extLst>
              <a:ext uri="{FF2B5EF4-FFF2-40B4-BE49-F238E27FC236}">
                <a16:creationId xmlns:a16="http://schemas.microsoft.com/office/drawing/2014/main" id="{2EE25300-358C-41B2-91C8-EE9FF03101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5562600"/>
            <a:ext cx="1905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l-GR" altLang="el-GR" sz="2000" i="1"/>
              <a:t> </a:t>
            </a:r>
            <a:endParaRPr lang="el-GR" altLang="el-GR" sz="2000"/>
          </a:p>
        </p:txBody>
      </p:sp>
      <p:grpSp>
        <p:nvGrpSpPr>
          <p:cNvPr id="15395" name="Group 73">
            <a:extLst>
              <a:ext uri="{FF2B5EF4-FFF2-40B4-BE49-F238E27FC236}">
                <a16:creationId xmlns:a16="http://schemas.microsoft.com/office/drawing/2014/main" id="{66D49D52-BDC4-4FBE-B870-E2DED3D55B59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2286000"/>
            <a:ext cx="685800" cy="457200"/>
            <a:chOff x="1200" y="2544"/>
            <a:chExt cx="432" cy="288"/>
          </a:xfrm>
        </p:grpSpPr>
        <p:sp>
          <p:nvSpPr>
            <p:cNvPr id="33866" name="Oval 74">
              <a:extLst>
                <a:ext uri="{FF2B5EF4-FFF2-40B4-BE49-F238E27FC236}">
                  <a16:creationId xmlns:a16="http://schemas.microsoft.com/office/drawing/2014/main" id="{D2306961-0E82-44C0-90CB-5B68C69A97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2544"/>
              <a:ext cx="432" cy="288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l-GR" altLang="el-GR" sz="1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3867" name="Text Box 75">
              <a:extLst>
                <a:ext uri="{FF2B5EF4-FFF2-40B4-BE49-F238E27FC236}">
                  <a16:creationId xmlns:a16="http://schemas.microsoft.com/office/drawing/2014/main" id="{4774060C-A757-40F3-B935-A45386BAAC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38" y="2551"/>
              <a:ext cx="356" cy="250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el-GR" sz="200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MP</a:t>
              </a:r>
            </a:p>
          </p:txBody>
        </p:sp>
      </p:grpSp>
      <p:grpSp>
        <p:nvGrpSpPr>
          <p:cNvPr id="15396" name="Group 76">
            <a:extLst>
              <a:ext uri="{FF2B5EF4-FFF2-40B4-BE49-F238E27FC236}">
                <a16:creationId xmlns:a16="http://schemas.microsoft.com/office/drawing/2014/main" id="{6295BB04-2315-4994-ABC2-56038094E7AA}"/>
              </a:ext>
            </a:extLst>
          </p:cNvPr>
          <p:cNvGrpSpPr>
            <a:grpSpLocks/>
          </p:cNvGrpSpPr>
          <p:nvPr/>
        </p:nvGrpSpPr>
        <p:grpSpPr bwMode="auto">
          <a:xfrm>
            <a:off x="6096000" y="4572000"/>
            <a:ext cx="685800" cy="457200"/>
            <a:chOff x="1200" y="2544"/>
            <a:chExt cx="432" cy="288"/>
          </a:xfrm>
        </p:grpSpPr>
        <p:sp>
          <p:nvSpPr>
            <p:cNvPr id="33869" name="Oval 77">
              <a:extLst>
                <a:ext uri="{FF2B5EF4-FFF2-40B4-BE49-F238E27FC236}">
                  <a16:creationId xmlns:a16="http://schemas.microsoft.com/office/drawing/2014/main" id="{76EBEC7E-9C9D-435A-853C-AD4C284D50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2544"/>
              <a:ext cx="432" cy="288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l-GR" altLang="el-GR" sz="1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3870" name="Text Box 78">
              <a:extLst>
                <a:ext uri="{FF2B5EF4-FFF2-40B4-BE49-F238E27FC236}">
                  <a16:creationId xmlns:a16="http://schemas.microsoft.com/office/drawing/2014/main" id="{88F27D3A-62B8-4C7A-B0E0-3588B5D20E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38" y="2551"/>
              <a:ext cx="356" cy="250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el-GR" sz="200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MP</a:t>
              </a:r>
            </a:p>
          </p:txBody>
        </p:sp>
      </p:grpSp>
      <p:grpSp>
        <p:nvGrpSpPr>
          <p:cNvPr id="15397" name="Group 79">
            <a:extLst>
              <a:ext uri="{FF2B5EF4-FFF2-40B4-BE49-F238E27FC236}">
                <a16:creationId xmlns:a16="http://schemas.microsoft.com/office/drawing/2014/main" id="{4BFE766A-D361-4CC3-8607-945E5DC3F963}"/>
              </a:ext>
            </a:extLst>
          </p:cNvPr>
          <p:cNvGrpSpPr>
            <a:grpSpLocks/>
          </p:cNvGrpSpPr>
          <p:nvPr/>
        </p:nvGrpSpPr>
        <p:grpSpPr bwMode="auto">
          <a:xfrm>
            <a:off x="1885950" y="3570288"/>
            <a:ext cx="685800" cy="457200"/>
            <a:chOff x="1200" y="2544"/>
            <a:chExt cx="432" cy="288"/>
          </a:xfrm>
        </p:grpSpPr>
        <p:sp>
          <p:nvSpPr>
            <p:cNvPr id="33872" name="Oval 80">
              <a:extLst>
                <a:ext uri="{FF2B5EF4-FFF2-40B4-BE49-F238E27FC236}">
                  <a16:creationId xmlns:a16="http://schemas.microsoft.com/office/drawing/2014/main" id="{3A69B9FE-EFCC-4215-B89D-F7512D363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2544"/>
              <a:ext cx="432" cy="288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l-GR" altLang="el-GR" sz="1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3873" name="Text Box 81">
              <a:extLst>
                <a:ext uri="{FF2B5EF4-FFF2-40B4-BE49-F238E27FC236}">
                  <a16:creationId xmlns:a16="http://schemas.microsoft.com/office/drawing/2014/main" id="{11B7BF46-E79C-4DCD-8EE5-F042BF9199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38" y="2551"/>
              <a:ext cx="356" cy="250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el-GR" sz="200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MP</a:t>
              </a:r>
            </a:p>
          </p:txBody>
        </p:sp>
      </p:grpSp>
      <p:grpSp>
        <p:nvGrpSpPr>
          <p:cNvPr id="15398" name="Group 82">
            <a:extLst>
              <a:ext uri="{FF2B5EF4-FFF2-40B4-BE49-F238E27FC236}">
                <a16:creationId xmlns:a16="http://schemas.microsoft.com/office/drawing/2014/main" id="{28917ADC-4D91-4DA5-B3EC-FEC1B13EC08F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3505200"/>
            <a:ext cx="685800" cy="457200"/>
            <a:chOff x="1200" y="2544"/>
            <a:chExt cx="432" cy="288"/>
          </a:xfrm>
        </p:grpSpPr>
        <p:sp>
          <p:nvSpPr>
            <p:cNvPr id="33875" name="Oval 83">
              <a:extLst>
                <a:ext uri="{FF2B5EF4-FFF2-40B4-BE49-F238E27FC236}">
                  <a16:creationId xmlns:a16="http://schemas.microsoft.com/office/drawing/2014/main" id="{9230179A-F6F1-47C4-918E-3DCED16341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2544"/>
              <a:ext cx="432" cy="288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l-GR" altLang="el-GR" sz="1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3876" name="Text Box 84">
              <a:extLst>
                <a:ext uri="{FF2B5EF4-FFF2-40B4-BE49-F238E27FC236}">
                  <a16:creationId xmlns:a16="http://schemas.microsoft.com/office/drawing/2014/main" id="{D2485676-C17F-48B4-BBDB-E656B793C3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38" y="2551"/>
              <a:ext cx="365" cy="250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el-GR" sz="200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MC</a:t>
              </a:r>
            </a:p>
          </p:txBody>
        </p:sp>
      </p:grpSp>
      <p:grpSp>
        <p:nvGrpSpPr>
          <p:cNvPr id="15399" name="Group 85">
            <a:extLst>
              <a:ext uri="{FF2B5EF4-FFF2-40B4-BE49-F238E27FC236}">
                <a16:creationId xmlns:a16="http://schemas.microsoft.com/office/drawing/2014/main" id="{3B92094A-D7CE-4009-B3A5-38C7BB42F0D1}"/>
              </a:ext>
            </a:extLst>
          </p:cNvPr>
          <p:cNvGrpSpPr>
            <a:grpSpLocks/>
          </p:cNvGrpSpPr>
          <p:nvPr/>
        </p:nvGrpSpPr>
        <p:grpSpPr bwMode="auto">
          <a:xfrm>
            <a:off x="5181600" y="4800600"/>
            <a:ext cx="685800" cy="457200"/>
            <a:chOff x="1200" y="2544"/>
            <a:chExt cx="432" cy="288"/>
          </a:xfrm>
        </p:grpSpPr>
        <p:sp>
          <p:nvSpPr>
            <p:cNvPr id="33878" name="Oval 86">
              <a:extLst>
                <a:ext uri="{FF2B5EF4-FFF2-40B4-BE49-F238E27FC236}">
                  <a16:creationId xmlns:a16="http://schemas.microsoft.com/office/drawing/2014/main" id="{F7DAE555-D3BE-4767-985B-FBBA34D97C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2544"/>
              <a:ext cx="432" cy="288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l-GR" altLang="el-GR" sz="1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3879" name="Text Box 87">
              <a:extLst>
                <a:ext uri="{FF2B5EF4-FFF2-40B4-BE49-F238E27FC236}">
                  <a16:creationId xmlns:a16="http://schemas.microsoft.com/office/drawing/2014/main" id="{EA55E367-14A6-4791-A3C1-FB6C4EA2B7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38" y="2551"/>
              <a:ext cx="365" cy="250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el-GR" sz="200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MC</a:t>
              </a:r>
            </a:p>
          </p:txBody>
        </p:sp>
      </p:grpSp>
      <p:grpSp>
        <p:nvGrpSpPr>
          <p:cNvPr id="15400" name="Group 88">
            <a:extLst>
              <a:ext uri="{FF2B5EF4-FFF2-40B4-BE49-F238E27FC236}">
                <a16:creationId xmlns:a16="http://schemas.microsoft.com/office/drawing/2014/main" id="{0CB9CAEE-0A1D-45EC-918E-63221E486A5A}"/>
              </a:ext>
            </a:extLst>
          </p:cNvPr>
          <p:cNvGrpSpPr>
            <a:grpSpLocks/>
          </p:cNvGrpSpPr>
          <p:nvPr/>
        </p:nvGrpSpPr>
        <p:grpSpPr bwMode="auto">
          <a:xfrm>
            <a:off x="5410200" y="2590800"/>
            <a:ext cx="685800" cy="457200"/>
            <a:chOff x="1200" y="2544"/>
            <a:chExt cx="432" cy="288"/>
          </a:xfrm>
        </p:grpSpPr>
        <p:sp>
          <p:nvSpPr>
            <p:cNvPr id="33881" name="Oval 89">
              <a:extLst>
                <a:ext uri="{FF2B5EF4-FFF2-40B4-BE49-F238E27FC236}">
                  <a16:creationId xmlns:a16="http://schemas.microsoft.com/office/drawing/2014/main" id="{DA720C44-A40D-4BF8-B8E0-5314F7992C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2544"/>
              <a:ext cx="432" cy="288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l-GR" altLang="el-GR" sz="1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3882" name="Text Box 90">
              <a:extLst>
                <a:ext uri="{FF2B5EF4-FFF2-40B4-BE49-F238E27FC236}">
                  <a16:creationId xmlns:a16="http://schemas.microsoft.com/office/drawing/2014/main" id="{E9951BCD-F314-4A37-86F0-3346D5FB42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38" y="2551"/>
              <a:ext cx="365" cy="250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el-GR" sz="200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MC</a:t>
              </a:r>
            </a:p>
          </p:txBody>
        </p:sp>
      </p:grpSp>
      <p:sp>
        <p:nvSpPr>
          <p:cNvPr id="15401" name="Rectangle 91">
            <a:extLst>
              <a:ext uri="{FF2B5EF4-FFF2-40B4-BE49-F238E27FC236}">
                <a16:creationId xmlns:a16="http://schemas.microsoft.com/office/drawing/2014/main" id="{BC9FFED2-3829-4BCA-ACB6-321131F351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905000"/>
            <a:ext cx="4191000" cy="2971800"/>
          </a:xfrm>
          <a:prstGeom prst="rect">
            <a:avLst/>
          </a:prstGeom>
          <a:noFill/>
          <a:ln w="9525" cap="rnd">
            <a:solidFill>
              <a:srgbClr val="0000CC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15402" name="Line 93">
            <a:extLst>
              <a:ext uri="{FF2B5EF4-FFF2-40B4-BE49-F238E27FC236}">
                <a16:creationId xmlns:a16="http://schemas.microsoft.com/office/drawing/2014/main" id="{9DE5968A-4DDA-47E8-92B8-2DCF4FFA7C62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6172200"/>
            <a:ext cx="4114800" cy="0"/>
          </a:xfrm>
          <a:prstGeom prst="line">
            <a:avLst/>
          </a:prstGeom>
          <a:noFill/>
          <a:ln w="9525" cap="rnd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5403" name="Line 94">
            <a:extLst>
              <a:ext uri="{FF2B5EF4-FFF2-40B4-BE49-F238E27FC236}">
                <a16:creationId xmlns:a16="http://schemas.microsoft.com/office/drawing/2014/main" id="{6EE2CDB6-FD4D-4014-BE84-97C6391F46D8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990600"/>
            <a:ext cx="4114800" cy="0"/>
          </a:xfrm>
          <a:prstGeom prst="line">
            <a:avLst/>
          </a:prstGeom>
          <a:noFill/>
          <a:ln w="9525" cap="rnd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5404" name="Line 95">
            <a:extLst>
              <a:ext uri="{FF2B5EF4-FFF2-40B4-BE49-F238E27FC236}">
                <a16:creationId xmlns:a16="http://schemas.microsoft.com/office/drawing/2014/main" id="{714023B8-D694-4E44-8BEC-99D9DB1D9D2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48200" y="990600"/>
            <a:ext cx="0" cy="5181600"/>
          </a:xfrm>
          <a:prstGeom prst="line">
            <a:avLst/>
          </a:prstGeom>
          <a:noFill/>
          <a:ln w="9525" cap="rnd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5405" name="Line 96">
            <a:extLst>
              <a:ext uri="{FF2B5EF4-FFF2-40B4-BE49-F238E27FC236}">
                <a16:creationId xmlns:a16="http://schemas.microsoft.com/office/drawing/2014/main" id="{6D9DF1CB-7C29-4146-8447-73EBFD85EC3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763000" y="990600"/>
            <a:ext cx="0" cy="5181600"/>
          </a:xfrm>
          <a:prstGeom prst="line">
            <a:avLst/>
          </a:prstGeom>
          <a:noFill/>
          <a:ln w="9525" cap="rnd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5406" name="Text Box 97">
            <a:extLst>
              <a:ext uri="{FF2B5EF4-FFF2-40B4-BE49-F238E27FC236}">
                <a16:creationId xmlns:a16="http://schemas.microsoft.com/office/drawing/2014/main" id="{0EBEF652-DAF0-431B-B6CF-55ACCE2DB1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81200"/>
            <a:ext cx="3962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l-GR" sz="2000" i="1"/>
              <a:t>Audio &amp; Video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l-GR" altLang="el-GR" sz="2000" i="1"/>
              <a:t>unicasting</a:t>
            </a:r>
            <a:r>
              <a:rPr lang="el-GR" altLang="el-GR" sz="2000"/>
              <a:t> </a:t>
            </a:r>
          </a:p>
        </p:txBody>
      </p:sp>
      <p:sp>
        <p:nvSpPr>
          <p:cNvPr id="15407" name="Text Box 98">
            <a:extLst>
              <a:ext uri="{FF2B5EF4-FFF2-40B4-BE49-F238E27FC236}">
                <a16:creationId xmlns:a16="http://schemas.microsoft.com/office/drawing/2014/main" id="{402712D8-0D92-408C-A9F9-06E9CA00ED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990600"/>
            <a:ext cx="3962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l-GR" sz="2000" i="1"/>
              <a:t>Audio &amp; Video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l-GR" altLang="el-GR" sz="2000" i="1"/>
              <a:t>unicasting</a:t>
            </a:r>
            <a:r>
              <a:rPr lang="el-GR" altLang="el-GR" sz="2000"/>
              <a:t> </a:t>
            </a:r>
          </a:p>
        </p:txBody>
      </p:sp>
      <p:sp>
        <p:nvSpPr>
          <p:cNvPr id="15408" name="Text Box 99">
            <a:extLst>
              <a:ext uri="{FF2B5EF4-FFF2-40B4-BE49-F238E27FC236}">
                <a16:creationId xmlns:a16="http://schemas.microsoft.com/office/drawing/2014/main" id="{EE4BE5C6-D4E6-4CF7-B8A6-930ACDE51B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5486400"/>
            <a:ext cx="3962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l-GR" sz="2000" i="1"/>
              <a:t>Audio &amp; Video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l-GR" altLang="el-GR" sz="2000" i="1"/>
              <a:t>multicasting</a:t>
            </a:r>
            <a:r>
              <a:rPr lang="el-GR" altLang="el-GR" sz="2000"/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4CF9A840-3694-4CB6-A5D5-377A31632C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altLang="el-GR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Decentralized multipoint conferences</a:t>
            </a:r>
            <a:endParaRPr lang="en-US" altLang="el-GR" sz="3200"/>
          </a:p>
        </p:txBody>
      </p:sp>
      <p:sp>
        <p:nvSpPr>
          <p:cNvPr id="16387" name="Rectangle 4">
            <a:extLst>
              <a:ext uri="{FF2B5EF4-FFF2-40B4-BE49-F238E27FC236}">
                <a16:creationId xmlns:a16="http://schemas.microsoft.com/office/drawing/2014/main" id="{EB18BE5A-8053-471A-A3AA-D89564A5D9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066800"/>
            <a:ext cx="8458200" cy="5140325"/>
          </a:xfrm>
          <a:prstGeom prst="rect">
            <a:avLst/>
          </a:prstGeom>
          <a:noFill/>
          <a:ln w="9525" cap="rnd">
            <a:solidFill>
              <a:srgbClr val="0000CC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16388" name="Oval 60">
            <a:extLst>
              <a:ext uri="{FF2B5EF4-FFF2-40B4-BE49-F238E27FC236}">
                <a16:creationId xmlns:a16="http://schemas.microsoft.com/office/drawing/2014/main" id="{88C1946C-8B07-47A3-AB59-02BB67374D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1828800"/>
            <a:ext cx="1255713" cy="94615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16389" name="Arc 66">
            <a:extLst>
              <a:ext uri="{FF2B5EF4-FFF2-40B4-BE49-F238E27FC236}">
                <a16:creationId xmlns:a16="http://schemas.microsoft.com/office/drawing/2014/main" id="{B4B13D57-AAAB-445F-9C7C-96106D8378D2}"/>
              </a:ext>
            </a:extLst>
          </p:cNvPr>
          <p:cNvSpPr>
            <a:spLocks/>
          </p:cNvSpPr>
          <p:nvPr/>
        </p:nvSpPr>
        <p:spPr bwMode="auto">
          <a:xfrm rot="10800000">
            <a:off x="3276600" y="2743200"/>
            <a:ext cx="1328738" cy="990600"/>
          </a:xfrm>
          <a:custGeom>
            <a:avLst/>
            <a:gdLst>
              <a:gd name="T0" fmla="*/ 1602730542 w 21600"/>
              <a:gd name="T1" fmla="*/ 0 h 20473"/>
              <a:gd name="T2" fmla="*/ 2147483646 w 21600"/>
              <a:gd name="T3" fmla="*/ 2147483646 h 20473"/>
              <a:gd name="T4" fmla="*/ 0 w 21600"/>
              <a:gd name="T5" fmla="*/ 2147483646 h 2047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0473" fill="none" extrusionOk="0">
                <a:moveTo>
                  <a:pt x="6885" y="-1"/>
                </a:moveTo>
                <a:cubicBezTo>
                  <a:pt x="15677" y="2956"/>
                  <a:pt x="21600" y="11196"/>
                  <a:pt x="21600" y="20473"/>
                </a:cubicBezTo>
              </a:path>
              <a:path w="21600" h="20473" stroke="0" extrusionOk="0">
                <a:moveTo>
                  <a:pt x="6885" y="-1"/>
                </a:moveTo>
                <a:cubicBezTo>
                  <a:pt x="15677" y="2956"/>
                  <a:pt x="21600" y="11196"/>
                  <a:pt x="21600" y="20473"/>
                </a:cubicBezTo>
                <a:lnTo>
                  <a:pt x="0" y="20473"/>
                </a:lnTo>
                <a:lnTo>
                  <a:pt x="6885" y="-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6390" name="Text Box 70">
            <a:extLst>
              <a:ext uri="{FF2B5EF4-FFF2-40B4-BE49-F238E27FC236}">
                <a16:creationId xmlns:a16="http://schemas.microsoft.com/office/drawing/2014/main" id="{5938C33C-3C8E-477F-AB0D-9C15028C0C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219200"/>
            <a:ext cx="3962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l-GR" altLang="el-GR" sz="2000" i="1"/>
              <a:t>Audio &amp; Video  Multicasting</a:t>
            </a:r>
            <a:r>
              <a:rPr lang="el-GR" altLang="el-GR" sz="2000"/>
              <a:t> </a:t>
            </a:r>
          </a:p>
        </p:txBody>
      </p:sp>
      <p:sp>
        <p:nvSpPr>
          <p:cNvPr id="16391" name="Arc 72">
            <a:extLst>
              <a:ext uri="{FF2B5EF4-FFF2-40B4-BE49-F238E27FC236}">
                <a16:creationId xmlns:a16="http://schemas.microsoft.com/office/drawing/2014/main" id="{44BA8344-4D50-4001-A23E-2D85C3A56790}"/>
              </a:ext>
            </a:extLst>
          </p:cNvPr>
          <p:cNvSpPr>
            <a:spLocks/>
          </p:cNvSpPr>
          <p:nvPr/>
        </p:nvSpPr>
        <p:spPr bwMode="auto">
          <a:xfrm rot="10800000" flipH="1">
            <a:off x="2133600" y="2743200"/>
            <a:ext cx="1131888" cy="866775"/>
          </a:xfrm>
          <a:custGeom>
            <a:avLst/>
            <a:gdLst>
              <a:gd name="T0" fmla="*/ 883234897 w 21600"/>
              <a:gd name="T1" fmla="*/ 0 h 20709"/>
              <a:gd name="T2" fmla="*/ 2147483646 w 21600"/>
              <a:gd name="T3" fmla="*/ 1518451302 h 20709"/>
              <a:gd name="T4" fmla="*/ 0 w 21600"/>
              <a:gd name="T5" fmla="*/ 1518451302 h 2070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0709" fill="none" extrusionOk="0">
                <a:moveTo>
                  <a:pt x="6138" y="-1"/>
                </a:moveTo>
                <a:cubicBezTo>
                  <a:pt x="15309" y="2717"/>
                  <a:pt x="21600" y="11143"/>
                  <a:pt x="21600" y="20709"/>
                </a:cubicBezTo>
              </a:path>
              <a:path w="21600" h="20709" stroke="0" extrusionOk="0">
                <a:moveTo>
                  <a:pt x="6138" y="-1"/>
                </a:moveTo>
                <a:cubicBezTo>
                  <a:pt x="15309" y="2717"/>
                  <a:pt x="21600" y="11143"/>
                  <a:pt x="21600" y="20709"/>
                </a:cubicBezTo>
                <a:lnTo>
                  <a:pt x="0" y="20709"/>
                </a:lnTo>
                <a:lnTo>
                  <a:pt x="6138" y="-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6392" name="Oval 79">
            <a:extLst>
              <a:ext uri="{FF2B5EF4-FFF2-40B4-BE49-F238E27FC236}">
                <a16:creationId xmlns:a16="http://schemas.microsoft.com/office/drawing/2014/main" id="{3DB3B736-5743-4F65-8D40-6F21487D59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3505200"/>
            <a:ext cx="569913" cy="48895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16393" name="Arc 80">
            <a:extLst>
              <a:ext uri="{FF2B5EF4-FFF2-40B4-BE49-F238E27FC236}">
                <a16:creationId xmlns:a16="http://schemas.microsoft.com/office/drawing/2014/main" id="{21DCD35A-FC1E-4CEB-83D9-4C94B5B7A63D}"/>
              </a:ext>
            </a:extLst>
          </p:cNvPr>
          <p:cNvSpPr>
            <a:spLocks/>
          </p:cNvSpPr>
          <p:nvPr/>
        </p:nvSpPr>
        <p:spPr bwMode="auto">
          <a:xfrm rot="387893">
            <a:off x="1981200" y="3581400"/>
            <a:ext cx="1328738" cy="990600"/>
          </a:xfrm>
          <a:custGeom>
            <a:avLst/>
            <a:gdLst>
              <a:gd name="T0" fmla="*/ 1602730542 w 21600"/>
              <a:gd name="T1" fmla="*/ 0 h 20473"/>
              <a:gd name="T2" fmla="*/ 2147483646 w 21600"/>
              <a:gd name="T3" fmla="*/ 2147483646 h 20473"/>
              <a:gd name="T4" fmla="*/ 0 w 21600"/>
              <a:gd name="T5" fmla="*/ 2147483646 h 2047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0473" fill="none" extrusionOk="0">
                <a:moveTo>
                  <a:pt x="6885" y="-1"/>
                </a:moveTo>
                <a:cubicBezTo>
                  <a:pt x="15677" y="2956"/>
                  <a:pt x="21600" y="11196"/>
                  <a:pt x="21600" y="20473"/>
                </a:cubicBezTo>
              </a:path>
              <a:path w="21600" h="20473" stroke="0" extrusionOk="0">
                <a:moveTo>
                  <a:pt x="6885" y="-1"/>
                </a:moveTo>
                <a:cubicBezTo>
                  <a:pt x="15677" y="2956"/>
                  <a:pt x="21600" y="11196"/>
                  <a:pt x="21600" y="20473"/>
                </a:cubicBezTo>
                <a:lnTo>
                  <a:pt x="0" y="20473"/>
                </a:lnTo>
                <a:lnTo>
                  <a:pt x="6885" y="-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6394" name="Arc 81">
            <a:extLst>
              <a:ext uri="{FF2B5EF4-FFF2-40B4-BE49-F238E27FC236}">
                <a16:creationId xmlns:a16="http://schemas.microsoft.com/office/drawing/2014/main" id="{A8B97987-B9A3-42AE-BA94-62DE19C6C35F}"/>
              </a:ext>
            </a:extLst>
          </p:cNvPr>
          <p:cNvSpPr>
            <a:spLocks/>
          </p:cNvSpPr>
          <p:nvPr/>
        </p:nvSpPr>
        <p:spPr bwMode="auto">
          <a:xfrm rot="392238" flipH="1">
            <a:off x="3276600" y="3657600"/>
            <a:ext cx="1131888" cy="1038225"/>
          </a:xfrm>
          <a:custGeom>
            <a:avLst/>
            <a:gdLst>
              <a:gd name="T0" fmla="*/ 875609273 w 21600"/>
              <a:gd name="T1" fmla="*/ 0 h 20725"/>
              <a:gd name="T2" fmla="*/ 2147483646 w 21600"/>
              <a:gd name="T3" fmla="*/ 2147483646 h 20725"/>
              <a:gd name="T4" fmla="*/ 0 w 21600"/>
              <a:gd name="T5" fmla="*/ 2147483646 h 2072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0725" fill="none" extrusionOk="0">
                <a:moveTo>
                  <a:pt x="6085" y="-1"/>
                </a:moveTo>
                <a:cubicBezTo>
                  <a:pt x="15282" y="2700"/>
                  <a:pt x="21600" y="11139"/>
                  <a:pt x="21600" y="20725"/>
                </a:cubicBezTo>
              </a:path>
              <a:path w="21600" h="20725" stroke="0" extrusionOk="0">
                <a:moveTo>
                  <a:pt x="6085" y="-1"/>
                </a:moveTo>
                <a:cubicBezTo>
                  <a:pt x="15282" y="2700"/>
                  <a:pt x="21600" y="11139"/>
                  <a:pt x="21600" y="20725"/>
                </a:cubicBezTo>
                <a:lnTo>
                  <a:pt x="0" y="20725"/>
                </a:lnTo>
                <a:lnTo>
                  <a:pt x="6085" y="-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grpSp>
        <p:nvGrpSpPr>
          <p:cNvPr id="16395" name="Group 85">
            <a:extLst>
              <a:ext uri="{FF2B5EF4-FFF2-40B4-BE49-F238E27FC236}">
                <a16:creationId xmlns:a16="http://schemas.microsoft.com/office/drawing/2014/main" id="{CDA5FA32-99DB-473F-A770-C9FEA6C79F19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2057400"/>
            <a:ext cx="685800" cy="457200"/>
            <a:chOff x="1200" y="2544"/>
            <a:chExt cx="432" cy="288"/>
          </a:xfrm>
        </p:grpSpPr>
        <p:sp>
          <p:nvSpPr>
            <p:cNvPr id="43091" name="Oval 83">
              <a:extLst>
                <a:ext uri="{FF2B5EF4-FFF2-40B4-BE49-F238E27FC236}">
                  <a16:creationId xmlns:a16="http://schemas.microsoft.com/office/drawing/2014/main" id="{7FFA736E-09BD-4F7B-9A87-194AE5F586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2544"/>
              <a:ext cx="432" cy="288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l-GR" altLang="el-GR" sz="1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3092" name="Text Box 84">
              <a:extLst>
                <a:ext uri="{FF2B5EF4-FFF2-40B4-BE49-F238E27FC236}">
                  <a16:creationId xmlns:a16="http://schemas.microsoft.com/office/drawing/2014/main" id="{F5A13544-8241-4FD2-A249-E00D7C9DDA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38" y="2551"/>
              <a:ext cx="356" cy="2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el-GR" sz="200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MP</a:t>
              </a:r>
            </a:p>
          </p:txBody>
        </p:sp>
      </p:grpSp>
      <p:sp>
        <p:nvSpPr>
          <p:cNvPr id="16396" name="Oval 86">
            <a:extLst>
              <a:ext uri="{FF2B5EF4-FFF2-40B4-BE49-F238E27FC236}">
                <a16:creationId xmlns:a16="http://schemas.microsoft.com/office/drawing/2014/main" id="{57C08079-053C-412B-8579-1C31578745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1688" y="2819400"/>
            <a:ext cx="1712912" cy="117475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grpSp>
        <p:nvGrpSpPr>
          <p:cNvPr id="16397" name="Group 87">
            <a:extLst>
              <a:ext uri="{FF2B5EF4-FFF2-40B4-BE49-F238E27FC236}">
                <a16:creationId xmlns:a16="http://schemas.microsoft.com/office/drawing/2014/main" id="{D9D4B87D-9211-4AC9-8E40-CD86D933B94E}"/>
              </a:ext>
            </a:extLst>
          </p:cNvPr>
          <p:cNvGrpSpPr>
            <a:grpSpLocks/>
          </p:cNvGrpSpPr>
          <p:nvPr/>
        </p:nvGrpSpPr>
        <p:grpSpPr bwMode="auto">
          <a:xfrm>
            <a:off x="1716088" y="3276600"/>
            <a:ext cx="685800" cy="457200"/>
            <a:chOff x="1200" y="2544"/>
            <a:chExt cx="432" cy="288"/>
          </a:xfrm>
        </p:grpSpPr>
        <p:sp>
          <p:nvSpPr>
            <p:cNvPr id="43096" name="Oval 88">
              <a:extLst>
                <a:ext uri="{FF2B5EF4-FFF2-40B4-BE49-F238E27FC236}">
                  <a16:creationId xmlns:a16="http://schemas.microsoft.com/office/drawing/2014/main" id="{80E1DAFF-2D9B-4891-BCC1-E4B63008B5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2544"/>
              <a:ext cx="432" cy="288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l-GR" altLang="el-GR" sz="1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3097" name="Text Box 89">
              <a:extLst>
                <a:ext uri="{FF2B5EF4-FFF2-40B4-BE49-F238E27FC236}">
                  <a16:creationId xmlns:a16="http://schemas.microsoft.com/office/drawing/2014/main" id="{9AEE26F5-4794-4700-AD0D-2A9E80058A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38" y="2551"/>
              <a:ext cx="356" cy="2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el-GR" sz="200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MP</a:t>
              </a:r>
            </a:p>
          </p:txBody>
        </p:sp>
      </p:grpSp>
      <p:sp>
        <p:nvSpPr>
          <p:cNvPr id="16398" name="Oval 90">
            <a:extLst>
              <a:ext uri="{FF2B5EF4-FFF2-40B4-BE49-F238E27FC236}">
                <a16:creationId xmlns:a16="http://schemas.microsoft.com/office/drawing/2014/main" id="{C98A97B5-7A50-4DD5-A9C6-56C971BB0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3276600"/>
            <a:ext cx="1255713" cy="94615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grpSp>
        <p:nvGrpSpPr>
          <p:cNvPr id="16399" name="Group 91">
            <a:extLst>
              <a:ext uri="{FF2B5EF4-FFF2-40B4-BE49-F238E27FC236}">
                <a16:creationId xmlns:a16="http://schemas.microsoft.com/office/drawing/2014/main" id="{39BAF842-5B71-4B46-AFBB-C5405D7C6D5C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3505200"/>
            <a:ext cx="685800" cy="457200"/>
            <a:chOff x="1200" y="2544"/>
            <a:chExt cx="432" cy="288"/>
          </a:xfrm>
        </p:grpSpPr>
        <p:sp>
          <p:nvSpPr>
            <p:cNvPr id="43100" name="Oval 92">
              <a:extLst>
                <a:ext uri="{FF2B5EF4-FFF2-40B4-BE49-F238E27FC236}">
                  <a16:creationId xmlns:a16="http://schemas.microsoft.com/office/drawing/2014/main" id="{E8BDBB63-020C-483A-B807-3474FAE262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2544"/>
              <a:ext cx="432" cy="288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l-GR" altLang="el-GR" sz="1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3101" name="Text Box 93">
              <a:extLst>
                <a:ext uri="{FF2B5EF4-FFF2-40B4-BE49-F238E27FC236}">
                  <a16:creationId xmlns:a16="http://schemas.microsoft.com/office/drawing/2014/main" id="{F96F71A2-7451-429E-B10C-1A528F1B75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38" y="2551"/>
              <a:ext cx="356" cy="2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el-GR" sz="200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MP</a:t>
              </a:r>
            </a:p>
          </p:txBody>
        </p:sp>
      </p:grpSp>
      <p:sp>
        <p:nvSpPr>
          <p:cNvPr id="16400" name="Oval 94">
            <a:extLst>
              <a:ext uri="{FF2B5EF4-FFF2-40B4-BE49-F238E27FC236}">
                <a16:creationId xmlns:a16="http://schemas.microsoft.com/office/drawing/2014/main" id="{23636BDE-B784-43E7-B84A-327F096625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572000"/>
            <a:ext cx="1255713" cy="94615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grpSp>
        <p:nvGrpSpPr>
          <p:cNvPr id="16401" name="Group 95">
            <a:extLst>
              <a:ext uri="{FF2B5EF4-FFF2-40B4-BE49-F238E27FC236}">
                <a16:creationId xmlns:a16="http://schemas.microsoft.com/office/drawing/2014/main" id="{68487933-1ABA-493A-BE44-6966948A086D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4800600"/>
            <a:ext cx="685800" cy="457200"/>
            <a:chOff x="1200" y="2544"/>
            <a:chExt cx="432" cy="288"/>
          </a:xfrm>
        </p:grpSpPr>
        <p:sp>
          <p:nvSpPr>
            <p:cNvPr id="43104" name="Oval 96">
              <a:extLst>
                <a:ext uri="{FF2B5EF4-FFF2-40B4-BE49-F238E27FC236}">
                  <a16:creationId xmlns:a16="http://schemas.microsoft.com/office/drawing/2014/main" id="{70362708-B449-43C1-B016-2436D7CC9F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2544"/>
              <a:ext cx="432" cy="288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l-GR" altLang="el-GR" sz="1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3105" name="Text Box 97">
              <a:extLst>
                <a:ext uri="{FF2B5EF4-FFF2-40B4-BE49-F238E27FC236}">
                  <a16:creationId xmlns:a16="http://schemas.microsoft.com/office/drawing/2014/main" id="{A27CD518-CB46-45ED-95F7-A372D03414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38" y="2551"/>
              <a:ext cx="356" cy="2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el-GR" sz="200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MP</a:t>
              </a:r>
            </a:p>
          </p:txBody>
        </p:sp>
      </p:grpSp>
      <p:grpSp>
        <p:nvGrpSpPr>
          <p:cNvPr id="16402" name="Group 110">
            <a:extLst>
              <a:ext uri="{FF2B5EF4-FFF2-40B4-BE49-F238E27FC236}">
                <a16:creationId xmlns:a16="http://schemas.microsoft.com/office/drawing/2014/main" id="{28A72168-3EA4-49F7-A3F5-5B65511AB4B4}"/>
              </a:ext>
            </a:extLst>
          </p:cNvPr>
          <p:cNvGrpSpPr>
            <a:grpSpLocks/>
          </p:cNvGrpSpPr>
          <p:nvPr/>
        </p:nvGrpSpPr>
        <p:grpSpPr bwMode="auto">
          <a:xfrm>
            <a:off x="1030288" y="2971800"/>
            <a:ext cx="685800" cy="457200"/>
            <a:chOff x="1129" y="2064"/>
            <a:chExt cx="432" cy="288"/>
          </a:xfrm>
        </p:grpSpPr>
        <p:sp>
          <p:nvSpPr>
            <p:cNvPr id="43107" name="Oval 99">
              <a:extLst>
                <a:ext uri="{FF2B5EF4-FFF2-40B4-BE49-F238E27FC236}">
                  <a16:creationId xmlns:a16="http://schemas.microsoft.com/office/drawing/2014/main" id="{D559C525-FA5E-4486-B7FD-2DC1850051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9" y="2064"/>
              <a:ext cx="432" cy="288"/>
            </a:xfrm>
            <a:prstGeom prst="ellipse">
              <a:avLst/>
            </a:prstGeom>
            <a:solidFill>
              <a:srgbClr val="FF9900"/>
            </a:solidFill>
            <a:ln w="28575">
              <a:solidFill>
                <a:srgbClr val="FF99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l-GR" altLang="el-GR" sz="1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3108" name="Text Box 100">
              <a:extLst>
                <a:ext uri="{FF2B5EF4-FFF2-40B4-BE49-F238E27FC236}">
                  <a16:creationId xmlns:a16="http://schemas.microsoft.com/office/drawing/2014/main" id="{FC24C60D-F025-4A93-A31C-2B9355E8BE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67" y="2071"/>
              <a:ext cx="365" cy="2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el-GR" sz="200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MC</a:t>
              </a:r>
            </a:p>
          </p:txBody>
        </p:sp>
      </p:grpSp>
      <p:sp>
        <p:nvSpPr>
          <p:cNvPr id="43110" name="Text Box 102">
            <a:extLst>
              <a:ext uri="{FF2B5EF4-FFF2-40B4-BE49-F238E27FC236}">
                <a16:creationId xmlns:a16="http://schemas.microsoft.com/office/drawing/2014/main" id="{3D52F935-A0DE-423D-B9A3-A2EFAF9258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2362200"/>
            <a:ext cx="190500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l-GR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GW</a:t>
            </a:r>
            <a:r>
              <a:rPr lang="el-GR" altLang="el-GR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16404" name="Text Box 103">
            <a:extLst>
              <a:ext uri="{FF2B5EF4-FFF2-40B4-BE49-F238E27FC236}">
                <a16:creationId xmlns:a16="http://schemas.microsoft.com/office/drawing/2014/main" id="{8DE7361F-1096-421B-83E2-45D1E22006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6388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l-GR" sz="2000" i="1"/>
              <a:t>H.323 terminal </a:t>
            </a:r>
            <a:endParaRPr lang="el-GR" altLang="el-GR" sz="2000"/>
          </a:p>
        </p:txBody>
      </p:sp>
      <p:sp>
        <p:nvSpPr>
          <p:cNvPr id="16405" name="Oval 104">
            <a:extLst>
              <a:ext uri="{FF2B5EF4-FFF2-40B4-BE49-F238E27FC236}">
                <a16:creationId xmlns:a16="http://schemas.microsoft.com/office/drawing/2014/main" id="{83A88513-39E6-4A5D-9512-057FA3665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5562600"/>
            <a:ext cx="568325" cy="48895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16406" name="Rectangle 105">
            <a:extLst>
              <a:ext uri="{FF2B5EF4-FFF2-40B4-BE49-F238E27FC236}">
                <a16:creationId xmlns:a16="http://schemas.microsoft.com/office/drawing/2014/main" id="{01837244-882D-4CC1-96D7-84EA135567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2286000"/>
            <a:ext cx="16764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el-GR" altLang="el-GR"/>
          </a:p>
        </p:txBody>
      </p:sp>
      <p:sp>
        <p:nvSpPr>
          <p:cNvPr id="43115" name="Text Box 107">
            <a:extLst>
              <a:ext uri="{FF2B5EF4-FFF2-40B4-BE49-F238E27FC236}">
                <a16:creationId xmlns:a16="http://schemas.microsoft.com/office/drawing/2014/main" id="{2920F679-691B-45F6-95AF-266EDFDD1F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1676400"/>
            <a:ext cx="190500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l-GR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MCU</a:t>
            </a:r>
            <a:r>
              <a:rPr lang="el-GR" altLang="el-GR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16408" name="Rectangle 108">
            <a:extLst>
              <a:ext uri="{FF2B5EF4-FFF2-40B4-BE49-F238E27FC236}">
                <a16:creationId xmlns:a16="http://schemas.microsoft.com/office/drawing/2014/main" id="{EA272090-8492-4BDD-9898-6A1925A807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1524000"/>
            <a:ext cx="16764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el-GR" altLang="el-GR"/>
          </a:p>
        </p:txBody>
      </p:sp>
      <p:grpSp>
        <p:nvGrpSpPr>
          <p:cNvPr id="16409" name="Group 111">
            <a:extLst>
              <a:ext uri="{FF2B5EF4-FFF2-40B4-BE49-F238E27FC236}">
                <a16:creationId xmlns:a16="http://schemas.microsoft.com/office/drawing/2014/main" id="{745F0D0F-76B2-407F-8733-D3D937747209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1611313"/>
            <a:ext cx="685800" cy="457200"/>
            <a:chOff x="1129" y="2064"/>
            <a:chExt cx="432" cy="288"/>
          </a:xfrm>
        </p:grpSpPr>
        <p:sp>
          <p:nvSpPr>
            <p:cNvPr id="43120" name="Oval 112">
              <a:extLst>
                <a:ext uri="{FF2B5EF4-FFF2-40B4-BE49-F238E27FC236}">
                  <a16:creationId xmlns:a16="http://schemas.microsoft.com/office/drawing/2014/main" id="{FAA935F3-D2E1-4E41-98D6-AA125626DC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9" y="2064"/>
              <a:ext cx="432" cy="288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l-GR" altLang="el-GR" sz="1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3121" name="Text Box 113">
              <a:extLst>
                <a:ext uri="{FF2B5EF4-FFF2-40B4-BE49-F238E27FC236}">
                  <a16:creationId xmlns:a16="http://schemas.microsoft.com/office/drawing/2014/main" id="{1EBCAC9F-5911-49F8-9AE4-2C40A7F9FC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67" y="2071"/>
              <a:ext cx="365" cy="250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el-GR" sz="200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MC</a:t>
              </a:r>
            </a:p>
          </p:txBody>
        </p:sp>
      </p:grpSp>
      <p:grpSp>
        <p:nvGrpSpPr>
          <p:cNvPr id="16410" name="Group 114">
            <a:extLst>
              <a:ext uri="{FF2B5EF4-FFF2-40B4-BE49-F238E27FC236}">
                <a16:creationId xmlns:a16="http://schemas.microsoft.com/office/drawing/2014/main" id="{21286DD4-8C09-4C64-A979-30FF72FBD498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2398713"/>
            <a:ext cx="685800" cy="457200"/>
            <a:chOff x="1129" y="2064"/>
            <a:chExt cx="432" cy="288"/>
          </a:xfrm>
        </p:grpSpPr>
        <p:sp>
          <p:nvSpPr>
            <p:cNvPr id="43123" name="Oval 115">
              <a:extLst>
                <a:ext uri="{FF2B5EF4-FFF2-40B4-BE49-F238E27FC236}">
                  <a16:creationId xmlns:a16="http://schemas.microsoft.com/office/drawing/2014/main" id="{D8F4C524-B018-430D-B978-6A297FFA82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9" y="2064"/>
              <a:ext cx="432" cy="288"/>
            </a:xfrm>
            <a:prstGeom prst="ellipse">
              <a:avLst/>
            </a:prstGeom>
            <a:solidFill>
              <a:srgbClr val="FF9900"/>
            </a:solidFill>
            <a:ln w="28575">
              <a:solidFill>
                <a:srgbClr val="FF9900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l-GR" altLang="el-GR" sz="1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3124" name="Text Box 116">
              <a:extLst>
                <a:ext uri="{FF2B5EF4-FFF2-40B4-BE49-F238E27FC236}">
                  <a16:creationId xmlns:a16="http://schemas.microsoft.com/office/drawing/2014/main" id="{680564E7-793C-4970-8FDF-71CC79C4D4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67" y="2071"/>
              <a:ext cx="365" cy="250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el-GR" sz="200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MC</a:t>
              </a:r>
            </a:p>
          </p:txBody>
        </p:sp>
      </p:grpSp>
      <p:sp>
        <p:nvSpPr>
          <p:cNvPr id="16411" name="Text Box 117">
            <a:extLst>
              <a:ext uri="{FF2B5EF4-FFF2-40B4-BE49-F238E27FC236}">
                <a16:creationId xmlns:a16="http://schemas.microsoft.com/office/drawing/2014/main" id="{0AC49C23-6E49-49F7-96A6-E6997360D7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5410200"/>
            <a:ext cx="5715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l-GR" sz="2400"/>
              <a:t>- 1 MP @ every H.323 terminal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l-GR" altLang="el-GR" sz="2400"/>
              <a:t>- 1 MC/session @ any H.323 end-point </a:t>
            </a:r>
          </a:p>
        </p:txBody>
      </p:sp>
      <p:grpSp>
        <p:nvGrpSpPr>
          <p:cNvPr id="16412" name="Group 119">
            <a:extLst>
              <a:ext uri="{FF2B5EF4-FFF2-40B4-BE49-F238E27FC236}">
                <a16:creationId xmlns:a16="http://schemas.microsoft.com/office/drawing/2014/main" id="{08A3E622-DD8F-40B0-9141-F0CB8DB8E346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3200400"/>
            <a:ext cx="1371600" cy="990600"/>
            <a:chOff x="2059" y="3043"/>
            <a:chExt cx="1561" cy="759"/>
          </a:xfrm>
        </p:grpSpPr>
        <p:grpSp>
          <p:nvGrpSpPr>
            <p:cNvPr id="16416" name="Group 120">
              <a:extLst>
                <a:ext uri="{FF2B5EF4-FFF2-40B4-BE49-F238E27FC236}">
                  <a16:creationId xmlns:a16="http://schemas.microsoft.com/office/drawing/2014/main" id="{AF5A1224-4D18-4B48-BFA6-34B262E7F80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59" y="3043"/>
              <a:ext cx="1561" cy="759"/>
              <a:chOff x="2059" y="3043"/>
              <a:chExt cx="1561" cy="759"/>
            </a:xfrm>
          </p:grpSpPr>
          <p:grpSp>
            <p:nvGrpSpPr>
              <p:cNvPr id="16418" name="Group 121">
                <a:extLst>
                  <a:ext uri="{FF2B5EF4-FFF2-40B4-BE49-F238E27FC236}">
                    <a16:creationId xmlns:a16="http://schemas.microsoft.com/office/drawing/2014/main" id="{52D7F525-0133-4841-B5C1-D8091120632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979" y="3112"/>
                <a:ext cx="641" cy="653"/>
                <a:chOff x="2979" y="3112"/>
                <a:chExt cx="641" cy="653"/>
              </a:xfrm>
            </p:grpSpPr>
            <p:grpSp>
              <p:nvGrpSpPr>
                <p:cNvPr id="16448" name="Group 122">
                  <a:extLst>
                    <a:ext uri="{FF2B5EF4-FFF2-40B4-BE49-F238E27FC236}">
                      <a16:creationId xmlns:a16="http://schemas.microsoft.com/office/drawing/2014/main" id="{AEFFE3AF-069F-41B8-826B-24E89C5439D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29" y="3112"/>
                  <a:ext cx="391" cy="526"/>
                  <a:chOff x="3229" y="3112"/>
                  <a:chExt cx="391" cy="526"/>
                </a:xfrm>
              </p:grpSpPr>
              <p:grpSp>
                <p:nvGrpSpPr>
                  <p:cNvPr id="16453" name="Group 123">
                    <a:extLst>
                      <a:ext uri="{FF2B5EF4-FFF2-40B4-BE49-F238E27FC236}">
                        <a16:creationId xmlns:a16="http://schemas.microsoft.com/office/drawing/2014/main" id="{A959ECCE-65F5-41D3-9453-8A84AC57D79A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331" y="3182"/>
                    <a:ext cx="289" cy="382"/>
                    <a:chOff x="3331" y="3182"/>
                    <a:chExt cx="289" cy="382"/>
                  </a:xfrm>
                </p:grpSpPr>
                <p:grpSp>
                  <p:nvGrpSpPr>
                    <p:cNvPr id="16463" name="Group 124">
                      <a:extLst>
                        <a:ext uri="{FF2B5EF4-FFF2-40B4-BE49-F238E27FC236}">
                          <a16:creationId xmlns:a16="http://schemas.microsoft.com/office/drawing/2014/main" id="{96063EE4-D7AF-400D-B307-2F1F1896B1C6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31" y="3182"/>
                      <a:ext cx="289" cy="382"/>
                      <a:chOff x="3331" y="3182"/>
                      <a:chExt cx="289" cy="382"/>
                    </a:xfrm>
                  </p:grpSpPr>
                  <p:grpSp>
                    <p:nvGrpSpPr>
                      <p:cNvPr id="16465" name="Group 125">
                        <a:extLst>
                          <a:ext uri="{FF2B5EF4-FFF2-40B4-BE49-F238E27FC236}">
                            <a16:creationId xmlns:a16="http://schemas.microsoft.com/office/drawing/2014/main" id="{79A89495-FF9A-42E7-8E86-0DCA69148080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407" y="3206"/>
                        <a:ext cx="213" cy="312"/>
                        <a:chOff x="3407" y="3206"/>
                        <a:chExt cx="213" cy="312"/>
                      </a:xfrm>
                    </p:grpSpPr>
                    <p:grpSp>
                      <p:nvGrpSpPr>
                        <p:cNvPr id="16469" name="Group 126">
                          <a:extLst>
                            <a:ext uri="{FF2B5EF4-FFF2-40B4-BE49-F238E27FC236}">
                              <a16:creationId xmlns:a16="http://schemas.microsoft.com/office/drawing/2014/main" id="{1B6F9FA3-09A8-4389-B5D6-F8AD14324319}"/>
                            </a:ext>
                          </a:extLst>
                        </p:cNvPr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431" y="3206"/>
                          <a:ext cx="189" cy="312"/>
                          <a:chOff x="3431" y="3206"/>
                          <a:chExt cx="189" cy="312"/>
                        </a:xfrm>
                      </p:grpSpPr>
                      <p:sp>
                        <p:nvSpPr>
                          <p:cNvPr id="16473" name="Oval 127">
                            <a:extLst>
                              <a:ext uri="{FF2B5EF4-FFF2-40B4-BE49-F238E27FC236}">
                                <a16:creationId xmlns:a16="http://schemas.microsoft.com/office/drawing/2014/main" id="{69C8B7CF-7BB1-4B23-AD35-85B3BE44E7BE}"/>
                              </a:ext>
                            </a:extLst>
                          </p:cNvPr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537" y="3394"/>
                            <a:ext cx="83" cy="77"/>
                          </a:xfrm>
                          <a:prstGeom prst="ellipse">
                            <a:avLst/>
                          </a:prstGeom>
                          <a:solidFill>
                            <a:srgbClr val="FDE3BA"/>
                          </a:solidFill>
                          <a:ln w="127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>
                              <a:spcBef>
                                <a:spcPct val="20000"/>
                              </a:spcBef>
                              <a:buChar char="•"/>
                              <a:defRPr sz="32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1pPr>
                            <a:lvl2pPr marL="742950" indent="-285750">
                              <a:spcBef>
                                <a:spcPct val="20000"/>
                              </a:spcBef>
                              <a:buChar char="–"/>
                              <a:defRPr sz="28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2pPr>
                            <a:lvl3pPr marL="1143000" indent="-228600">
                              <a:spcBef>
                                <a:spcPct val="20000"/>
                              </a:spcBef>
                              <a:buChar char="•"/>
                              <a:defRPr sz="24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3pPr>
                            <a:lvl4pPr marL="1600200" indent="-228600">
                              <a:spcBef>
                                <a:spcPct val="20000"/>
                              </a:spcBef>
                              <a:buChar char="–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4pPr>
                            <a:lvl5pPr marL="2057400" indent="-228600">
                              <a:spcBef>
                                <a:spcPct val="20000"/>
                              </a:spcBef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9pPr>
                          </a:lstStyle>
                          <a:p>
                            <a:pPr>
                              <a:spcBef>
                                <a:spcPct val="0"/>
                              </a:spcBef>
                              <a:buFontTx/>
                              <a:buNone/>
                            </a:pPr>
                            <a:endParaRPr lang="el-GR" altLang="el-GR" sz="2400"/>
                          </a:p>
                        </p:txBody>
                      </p:sp>
                      <p:sp>
                        <p:nvSpPr>
                          <p:cNvPr id="16474" name="Oval 128">
                            <a:extLst>
                              <a:ext uri="{FF2B5EF4-FFF2-40B4-BE49-F238E27FC236}">
                                <a16:creationId xmlns:a16="http://schemas.microsoft.com/office/drawing/2014/main" id="{5268F0B5-E11B-42AB-96BA-32EEAD0491EE}"/>
                              </a:ext>
                            </a:extLst>
                          </p:cNvPr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59" y="3417"/>
                            <a:ext cx="108" cy="101"/>
                          </a:xfrm>
                          <a:prstGeom prst="ellipse">
                            <a:avLst/>
                          </a:prstGeom>
                          <a:solidFill>
                            <a:srgbClr val="FDE3BA"/>
                          </a:solidFill>
                          <a:ln w="127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>
                              <a:spcBef>
                                <a:spcPct val="20000"/>
                              </a:spcBef>
                              <a:buChar char="•"/>
                              <a:defRPr sz="32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1pPr>
                            <a:lvl2pPr marL="742950" indent="-285750">
                              <a:spcBef>
                                <a:spcPct val="20000"/>
                              </a:spcBef>
                              <a:buChar char="–"/>
                              <a:defRPr sz="28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2pPr>
                            <a:lvl3pPr marL="1143000" indent="-228600">
                              <a:spcBef>
                                <a:spcPct val="20000"/>
                              </a:spcBef>
                              <a:buChar char="•"/>
                              <a:defRPr sz="24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3pPr>
                            <a:lvl4pPr marL="1600200" indent="-228600">
                              <a:spcBef>
                                <a:spcPct val="20000"/>
                              </a:spcBef>
                              <a:buChar char="–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4pPr>
                            <a:lvl5pPr marL="2057400" indent="-228600">
                              <a:spcBef>
                                <a:spcPct val="20000"/>
                              </a:spcBef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9pPr>
                          </a:lstStyle>
                          <a:p>
                            <a:pPr>
                              <a:spcBef>
                                <a:spcPct val="0"/>
                              </a:spcBef>
                              <a:buFontTx/>
                              <a:buNone/>
                            </a:pPr>
                            <a:endParaRPr lang="el-GR" altLang="el-GR" sz="2400"/>
                          </a:p>
                        </p:txBody>
                      </p:sp>
                      <p:sp>
                        <p:nvSpPr>
                          <p:cNvPr id="16475" name="Oval 129">
                            <a:extLst>
                              <a:ext uri="{FF2B5EF4-FFF2-40B4-BE49-F238E27FC236}">
                                <a16:creationId xmlns:a16="http://schemas.microsoft.com/office/drawing/2014/main" id="{3CE27079-CE07-4EE9-8D43-795F529818B8}"/>
                              </a:ext>
                            </a:extLst>
                          </p:cNvPr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509" y="3277"/>
                            <a:ext cx="85" cy="77"/>
                          </a:xfrm>
                          <a:prstGeom prst="ellipse">
                            <a:avLst/>
                          </a:prstGeom>
                          <a:solidFill>
                            <a:srgbClr val="FDE3BA"/>
                          </a:solidFill>
                          <a:ln w="127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>
                              <a:spcBef>
                                <a:spcPct val="20000"/>
                              </a:spcBef>
                              <a:buChar char="•"/>
                              <a:defRPr sz="32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1pPr>
                            <a:lvl2pPr marL="742950" indent="-285750">
                              <a:spcBef>
                                <a:spcPct val="20000"/>
                              </a:spcBef>
                              <a:buChar char="–"/>
                              <a:defRPr sz="28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2pPr>
                            <a:lvl3pPr marL="1143000" indent="-228600">
                              <a:spcBef>
                                <a:spcPct val="20000"/>
                              </a:spcBef>
                              <a:buChar char="•"/>
                              <a:defRPr sz="24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3pPr>
                            <a:lvl4pPr marL="1600200" indent="-228600">
                              <a:spcBef>
                                <a:spcPct val="20000"/>
                              </a:spcBef>
                              <a:buChar char="–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4pPr>
                            <a:lvl5pPr marL="2057400" indent="-228600">
                              <a:spcBef>
                                <a:spcPct val="20000"/>
                              </a:spcBef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9pPr>
                          </a:lstStyle>
                          <a:p>
                            <a:pPr>
                              <a:spcBef>
                                <a:spcPct val="0"/>
                              </a:spcBef>
                              <a:buFontTx/>
                              <a:buNone/>
                            </a:pPr>
                            <a:endParaRPr lang="el-GR" altLang="el-GR" sz="2400"/>
                          </a:p>
                        </p:txBody>
                      </p:sp>
                      <p:sp>
                        <p:nvSpPr>
                          <p:cNvPr id="16476" name="Oval 130">
                            <a:extLst>
                              <a:ext uri="{FF2B5EF4-FFF2-40B4-BE49-F238E27FC236}">
                                <a16:creationId xmlns:a16="http://schemas.microsoft.com/office/drawing/2014/main" id="{53AD6A67-4621-4CFD-8849-DAFF35DC0158}"/>
                              </a:ext>
                            </a:extLst>
                          </p:cNvPr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31" y="3206"/>
                            <a:ext cx="112" cy="103"/>
                          </a:xfrm>
                          <a:prstGeom prst="ellipse">
                            <a:avLst/>
                          </a:prstGeom>
                          <a:solidFill>
                            <a:srgbClr val="FDE3BA"/>
                          </a:solidFill>
                          <a:ln w="127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>
                              <a:spcBef>
                                <a:spcPct val="20000"/>
                              </a:spcBef>
                              <a:buChar char="•"/>
                              <a:defRPr sz="32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1pPr>
                            <a:lvl2pPr marL="742950" indent="-285750">
                              <a:spcBef>
                                <a:spcPct val="20000"/>
                              </a:spcBef>
                              <a:buChar char="–"/>
                              <a:defRPr sz="28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2pPr>
                            <a:lvl3pPr marL="1143000" indent="-228600">
                              <a:spcBef>
                                <a:spcPct val="20000"/>
                              </a:spcBef>
                              <a:buChar char="•"/>
                              <a:defRPr sz="24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3pPr>
                            <a:lvl4pPr marL="1600200" indent="-228600">
                              <a:spcBef>
                                <a:spcPct val="20000"/>
                              </a:spcBef>
                              <a:buChar char="–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4pPr>
                            <a:lvl5pPr marL="2057400" indent="-228600">
                              <a:spcBef>
                                <a:spcPct val="20000"/>
                              </a:spcBef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9pPr>
                          </a:lstStyle>
                          <a:p>
                            <a:pPr>
                              <a:spcBef>
                                <a:spcPct val="0"/>
                              </a:spcBef>
                              <a:buFontTx/>
                              <a:buNone/>
                            </a:pPr>
                            <a:endParaRPr lang="el-GR" altLang="el-GR" sz="2400"/>
                          </a:p>
                        </p:txBody>
                      </p:sp>
                      <p:sp>
                        <p:nvSpPr>
                          <p:cNvPr id="16477" name="Freeform 131">
                            <a:extLst>
                              <a:ext uri="{FF2B5EF4-FFF2-40B4-BE49-F238E27FC236}">
                                <a16:creationId xmlns:a16="http://schemas.microsoft.com/office/drawing/2014/main" id="{E8631EDA-5DEA-421C-A329-4DB253B04D63}"/>
                              </a:ext>
                            </a:extLst>
                          </p:cNvPr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512" y="3278"/>
                            <a:ext cx="76" cy="175"/>
                          </a:xfrm>
                          <a:custGeom>
                            <a:avLst/>
                            <a:gdLst>
                              <a:gd name="T0" fmla="*/ 75 w 76"/>
                              <a:gd name="T1" fmla="*/ 174 h 175"/>
                              <a:gd name="T2" fmla="*/ 44 w 76"/>
                              <a:gd name="T3" fmla="*/ 174 h 175"/>
                              <a:gd name="T4" fmla="*/ 0 w 76"/>
                              <a:gd name="T5" fmla="*/ 0 h 175"/>
                              <a:gd name="T6" fmla="*/ 46 w 76"/>
                              <a:gd name="T7" fmla="*/ 12 h 175"/>
                              <a:gd name="T8" fmla="*/ 46 w 76"/>
                              <a:gd name="T9" fmla="*/ 100 h 175"/>
                              <a:gd name="T10" fmla="*/ 75 w 76"/>
                              <a:gd name="T11" fmla="*/ 174 h 175"/>
                              <a:gd name="T12" fmla="*/ 0 60000 65536"/>
                              <a:gd name="T13" fmla="*/ 0 60000 65536"/>
                              <a:gd name="T14" fmla="*/ 0 60000 65536"/>
                              <a:gd name="T15" fmla="*/ 0 60000 65536"/>
                              <a:gd name="T16" fmla="*/ 0 60000 65536"/>
                              <a:gd name="T17" fmla="*/ 0 60000 65536"/>
                            </a:gdLst>
                            <a:ahLst/>
                            <a:cxnLst>
                              <a:cxn ang="T12">
                                <a:pos x="T0" y="T1"/>
                              </a:cxn>
                              <a:cxn ang="T13">
                                <a:pos x="T2" y="T3"/>
                              </a:cxn>
                              <a:cxn ang="T14">
                                <a:pos x="T4" y="T5"/>
                              </a:cxn>
                              <a:cxn ang="T15">
                                <a:pos x="T6" y="T7"/>
                              </a:cxn>
                              <a:cxn ang="T16">
                                <a:pos x="T8" y="T9"/>
                              </a:cxn>
                              <a:cxn ang="T17">
                                <a:pos x="T10" y="T11"/>
                              </a:cxn>
                            </a:cxnLst>
                            <a:rect l="0" t="0" r="r" b="b"/>
                            <a:pathLst>
                              <a:path w="76" h="175">
                                <a:moveTo>
                                  <a:pt x="75" y="174"/>
                                </a:moveTo>
                                <a:lnTo>
                                  <a:pt x="44" y="174"/>
                                </a:lnTo>
                                <a:lnTo>
                                  <a:pt x="0" y="0"/>
                                </a:lnTo>
                                <a:lnTo>
                                  <a:pt x="46" y="12"/>
                                </a:lnTo>
                                <a:lnTo>
                                  <a:pt x="46" y="100"/>
                                </a:lnTo>
                                <a:lnTo>
                                  <a:pt x="75" y="174"/>
                                </a:lnTo>
                              </a:path>
                            </a:pathLst>
                          </a:custGeom>
                          <a:solidFill>
                            <a:srgbClr val="FDE3BA"/>
                          </a:solidFill>
                          <a:ln>
                            <a:noFill/>
                          </a:ln>
                          <a:effectLst/>
                          <a:extLst>
                            <a:ext uri="{91240B29-F687-4F45-9708-019B960494DF}">
                              <a14:hiddenLine xmlns:a14="http://schemas.microsoft.com/office/drawing/2010/main" w="9525" cap="rnd">
                                <a:solidFill>
                                  <a:schemeClr val="tx1"/>
                                </a:solidFill>
                                <a:round/>
                                <a:headEnd type="none" w="sm" len="sm"/>
                                <a:tailEnd type="none" w="sm" len="sm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l-GR"/>
                          </a:p>
                        </p:txBody>
                      </p:sp>
                    </p:grpSp>
                    <p:sp>
                      <p:nvSpPr>
                        <p:cNvPr id="16470" name="Oval 132">
                          <a:extLst>
                            <a:ext uri="{FF2B5EF4-FFF2-40B4-BE49-F238E27FC236}">
                              <a16:creationId xmlns:a16="http://schemas.microsoft.com/office/drawing/2014/main" id="{47C57CD7-EEC2-4F45-8B5D-37B2CF3506D0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407" y="3300"/>
                          <a:ext cx="164" cy="148"/>
                        </a:xfrm>
                        <a:prstGeom prst="ellipse">
                          <a:avLst/>
                        </a:prstGeom>
                        <a:solidFill>
                          <a:srgbClr val="FDE3BA"/>
                        </a:solidFill>
                        <a:ln w="127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>
                            <a:spcBef>
                              <a:spcPct val="20000"/>
                            </a:spcBef>
                            <a:buChar char="•"/>
                            <a:defRPr sz="32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spcBef>
                              <a:spcPct val="20000"/>
                            </a:spcBef>
                            <a:buChar char="–"/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spcBef>
                              <a:spcPct val="20000"/>
                            </a:spcBef>
                            <a:buChar char="•"/>
                            <a:defRPr sz="24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spcBef>
                              <a:spcPct val="20000"/>
                            </a:spcBef>
                            <a:buChar char="–"/>
                            <a:defRPr sz="20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spcBef>
                              <a:spcPct val="20000"/>
                            </a:spcBef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pPr>
                            <a:spcBef>
                              <a:spcPct val="0"/>
                            </a:spcBef>
                            <a:buFontTx/>
                            <a:buNone/>
                          </a:pPr>
                          <a:endParaRPr lang="el-GR" altLang="el-GR" sz="2400"/>
                        </a:p>
                      </p:txBody>
                    </p:sp>
                    <p:sp>
                      <p:nvSpPr>
                        <p:cNvPr id="16471" name="Oval 133">
                          <a:extLst>
                            <a:ext uri="{FF2B5EF4-FFF2-40B4-BE49-F238E27FC236}">
                              <a16:creationId xmlns:a16="http://schemas.microsoft.com/office/drawing/2014/main" id="{52485C25-0B8F-4FFC-940F-7C107F3A9F9B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407" y="3394"/>
                          <a:ext cx="112" cy="103"/>
                        </a:xfrm>
                        <a:prstGeom prst="ellipse">
                          <a:avLst/>
                        </a:prstGeom>
                        <a:solidFill>
                          <a:srgbClr val="FDE3BA"/>
                        </a:solidFill>
                        <a:ln w="127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>
                            <a:spcBef>
                              <a:spcPct val="20000"/>
                            </a:spcBef>
                            <a:buChar char="•"/>
                            <a:defRPr sz="32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spcBef>
                              <a:spcPct val="20000"/>
                            </a:spcBef>
                            <a:buChar char="–"/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spcBef>
                              <a:spcPct val="20000"/>
                            </a:spcBef>
                            <a:buChar char="•"/>
                            <a:defRPr sz="24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spcBef>
                              <a:spcPct val="20000"/>
                            </a:spcBef>
                            <a:buChar char="–"/>
                            <a:defRPr sz="20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spcBef>
                              <a:spcPct val="20000"/>
                            </a:spcBef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pPr>
                            <a:spcBef>
                              <a:spcPct val="0"/>
                            </a:spcBef>
                            <a:buFontTx/>
                            <a:buNone/>
                          </a:pPr>
                          <a:endParaRPr lang="el-GR" altLang="el-GR" sz="2400"/>
                        </a:p>
                      </p:txBody>
                    </p:sp>
                    <p:sp>
                      <p:nvSpPr>
                        <p:cNvPr id="16472" name="Freeform 134">
                          <a:extLst>
                            <a:ext uri="{FF2B5EF4-FFF2-40B4-BE49-F238E27FC236}">
                              <a16:creationId xmlns:a16="http://schemas.microsoft.com/office/drawing/2014/main" id="{9B572490-DF49-433C-BD63-4C5A4BB7E7E8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442" y="3257"/>
                          <a:ext cx="82" cy="190"/>
                        </a:xfrm>
                        <a:custGeom>
                          <a:avLst/>
                          <a:gdLst>
                            <a:gd name="T0" fmla="*/ 73 w 82"/>
                            <a:gd name="T1" fmla="*/ 31 h 190"/>
                            <a:gd name="T2" fmla="*/ 65 w 82"/>
                            <a:gd name="T3" fmla="*/ 70 h 190"/>
                            <a:gd name="T4" fmla="*/ 81 w 82"/>
                            <a:gd name="T5" fmla="*/ 165 h 190"/>
                            <a:gd name="T6" fmla="*/ 49 w 82"/>
                            <a:gd name="T7" fmla="*/ 189 h 190"/>
                            <a:gd name="T8" fmla="*/ 0 w 82"/>
                            <a:gd name="T9" fmla="*/ 78 h 190"/>
                            <a:gd name="T10" fmla="*/ 39 w 82"/>
                            <a:gd name="T11" fmla="*/ 0 h 190"/>
                            <a:gd name="T12" fmla="*/ 73 w 82"/>
                            <a:gd name="T13" fmla="*/ 31 h 190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82" h="190">
                              <a:moveTo>
                                <a:pt x="73" y="31"/>
                              </a:moveTo>
                              <a:lnTo>
                                <a:pt x="65" y="70"/>
                              </a:lnTo>
                              <a:lnTo>
                                <a:pt x="81" y="165"/>
                              </a:lnTo>
                              <a:lnTo>
                                <a:pt x="49" y="189"/>
                              </a:lnTo>
                              <a:lnTo>
                                <a:pt x="0" y="78"/>
                              </a:lnTo>
                              <a:lnTo>
                                <a:pt x="39" y="0"/>
                              </a:lnTo>
                              <a:lnTo>
                                <a:pt x="73" y="31"/>
                              </a:lnTo>
                            </a:path>
                          </a:pathLst>
                        </a:custGeom>
                        <a:solidFill>
                          <a:srgbClr val="FDE3BA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 cap="rnd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l-GR"/>
                        </a:p>
                      </p:txBody>
                    </p:sp>
                  </p:grpSp>
                  <p:sp>
                    <p:nvSpPr>
                      <p:cNvPr id="16466" name="Oval 135">
                        <a:extLst>
                          <a:ext uri="{FF2B5EF4-FFF2-40B4-BE49-F238E27FC236}">
                            <a16:creationId xmlns:a16="http://schemas.microsoft.com/office/drawing/2014/main" id="{4000A0AE-185B-409C-949D-8D0D9EE24E7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07" y="3487"/>
                        <a:ext cx="86" cy="77"/>
                      </a:xfrm>
                      <a:prstGeom prst="ellipse">
                        <a:avLst/>
                      </a:prstGeom>
                      <a:solidFill>
                        <a:srgbClr val="FDE3BA"/>
                      </a:solidFill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>
                          <a:spcBef>
                            <a:spcPct val="0"/>
                          </a:spcBef>
                          <a:buFontTx/>
                          <a:buNone/>
                        </a:pPr>
                        <a:endParaRPr lang="el-GR" altLang="el-GR" sz="2400"/>
                      </a:p>
                    </p:txBody>
                  </p:sp>
                  <p:sp>
                    <p:nvSpPr>
                      <p:cNvPr id="16467" name="Oval 136">
                        <a:extLst>
                          <a:ext uri="{FF2B5EF4-FFF2-40B4-BE49-F238E27FC236}">
                            <a16:creationId xmlns:a16="http://schemas.microsoft.com/office/drawing/2014/main" id="{96287F52-C0E3-4E18-8EF3-73883C2E29E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31" y="3182"/>
                        <a:ext cx="110" cy="105"/>
                      </a:xfrm>
                      <a:prstGeom prst="ellipse">
                        <a:avLst/>
                      </a:prstGeom>
                      <a:solidFill>
                        <a:srgbClr val="FDE3BA"/>
                      </a:solidFill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>
                          <a:spcBef>
                            <a:spcPct val="0"/>
                          </a:spcBef>
                          <a:buFontTx/>
                          <a:buNone/>
                        </a:pPr>
                        <a:endParaRPr lang="el-GR" altLang="el-GR" sz="2400"/>
                      </a:p>
                    </p:txBody>
                  </p:sp>
                  <p:sp>
                    <p:nvSpPr>
                      <p:cNvPr id="16468" name="Freeform 137">
                        <a:extLst>
                          <a:ext uri="{FF2B5EF4-FFF2-40B4-BE49-F238E27FC236}">
                            <a16:creationId xmlns:a16="http://schemas.microsoft.com/office/drawing/2014/main" id="{A59EB2EE-BA1E-4E05-99B5-6ED5D5630923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433" y="3468"/>
                        <a:ext cx="59" cy="32"/>
                      </a:xfrm>
                      <a:custGeom>
                        <a:avLst/>
                        <a:gdLst>
                          <a:gd name="T0" fmla="*/ 58 w 59"/>
                          <a:gd name="T1" fmla="*/ 19 h 32"/>
                          <a:gd name="T2" fmla="*/ 40 w 59"/>
                          <a:gd name="T3" fmla="*/ 31 h 32"/>
                          <a:gd name="T4" fmla="*/ 0 w 59"/>
                          <a:gd name="T5" fmla="*/ 15 h 32"/>
                          <a:gd name="T6" fmla="*/ 40 w 59"/>
                          <a:gd name="T7" fmla="*/ 0 h 32"/>
                          <a:gd name="T8" fmla="*/ 58 w 59"/>
                          <a:gd name="T9" fmla="*/ 19 h 32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0" t="0" r="r" b="b"/>
                        <a:pathLst>
                          <a:path w="59" h="32">
                            <a:moveTo>
                              <a:pt x="58" y="19"/>
                            </a:moveTo>
                            <a:lnTo>
                              <a:pt x="40" y="31"/>
                            </a:lnTo>
                            <a:lnTo>
                              <a:pt x="0" y="15"/>
                            </a:lnTo>
                            <a:lnTo>
                              <a:pt x="40" y="0"/>
                            </a:lnTo>
                            <a:lnTo>
                              <a:pt x="58" y="19"/>
                            </a:lnTo>
                          </a:path>
                        </a:pathLst>
                      </a:custGeom>
                      <a:solidFill>
                        <a:srgbClr val="FDE3BA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 cap="rnd">
                            <a:solidFill>
                              <a:schemeClr val="tx1"/>
                            </a:solidFill>
                            <a:round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l-GR"/>
                      </a:p>
                    </p:txBody>
                  </p:sp>
                </p:grpSp>
                <p:sp>
                  <p:nvSpPr>
                    <p:cNvPr id="16464" name="Freeform 138">
                      <a:extLst>
                        <a:ext uri="{FF2B5EF4-FFF2-40B4-BE49-F238E27FC236}">
                          <a16:creationId xmlns:a16="http://schemas.microsoft.com/office/drawing/2014/main" id="{59133E3C-B06D-401A-8B1F-5D1F5B0E16B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425" y="3233"/>
                      <a:ext cx="31" cy="59"/>
                    </a:xfrm>
                    <a:custGeom>
                      <a:avLst/>
                      <a:gdLst>
                        <a:gd name="T0" fmla="*/ 15 w 31"/>
                        <a:gd name="T1" fmla="*/ 0 h 59"/>
                        <a:gd name="T2" fmla="*/ 30 w 31"/>
                        <a:gd name="T3" fmla="*/ 2 h 59"/>
                        <a:gd name="T4" fmla="*/ 23 w 31"/>
                        <a:gd name="T5" fmla="*/ 58 h 59"/>
                        <a:gd name="T6" fmla="*/ 0 w 31"/>
                        <a:gd name="T7" fmla="*/ 47 h 59"/>
                        <a:gd name="T8" fmla="*/ 15 w 31"/>
                        <a:gd name="T9" fmla="*/ 0 h 59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0" t="0" r="r" b="b"/>
                      <a:pathLst>
                        <a:path w="31" h="59">
                          <a:moveTo>
                            <a:pt x="15" y="0"/>
                          </a:moveTo>
                          <a:lnTo>
                            <a:pt x="30" y="2"/>
                          </a:lnTo>
                          <a:lnTo>
                            <a:pt x="23" y="58"/>
                          </a:lnTo>
                          <a:lnTo>
                            <a:pt x="0" y="47"/>
                          </a:lnTo>
                          <a:lnTo>
                            <a:pt x="15" y="0"/>
                          </a:lnTo>
                        </a:path>
                      </a:pathLst>
                    </a:custGeom>
                    <a:solidFill>
                      <a:srgbClr val="FDE3BA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rnd">
                          <a:solidFill>
                            <a:schemeClr val="tx1"/>
                          </a:solidFill>
                          <a:round/>
                          <a:headEnd type="none" w="sm" len="sm"/>
                          <a:tailEnd type="none" w="sm" len="sm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</p:grpSp>
              <p:grpSp>
                <p:nvGrpSpPr>
                  <p:cNvPr id="16454" name="Group 139">
                    <a:extLst>
                      <a:ext uri="{FF2B5EF4-FFF2-40B4-BE49-F238E27FC236}">
                        <a16:creationId xmlns:a16="http://schemas.microsoft.com/office/drawing/2014/main" id="{F8A96D26-F58C-4FF4-9941-B688C4CCF8B2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229" y="3112"/>
                    <a:ext cx="264" cy="476"/>
                    <a:chOff x="3229" y="3112"/>
                    <a:chExt cx="264" cy="476"/>
                  </a:xfrm>
                </p:grpSpPr>
                <p:sp>
                  <p:nvSpPr>
                    <p:cNvPr id="16457" name="Oval 140">
                      <a:extLst>
                        <a:ext uri="{FF2B5EF4-FFF2-40B4-BE49-F238E27FC236}">
                          <a16:creationId xmlns:a16="http://schemas.microsoft.com/office/drawing/2014/main" id="{FE0AB9D3-8EF3-420F-891D-087B49C6605E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53" y="3394"/>
                      <a:ext cx="212" cy="194"/>
                    </a:xfrm>
                    <a:prstGeom prst="ellipse">
                      <a:avLst/>
                    </a:prstGeom>
                    <a:solidFill>
                      <a:srgbClr val="FDE3BA"/>
                    </a:solidFill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>
                        <a:spcBef>
                          <a:spcPct val="0"/>
                        </a:spcBef>
                        <a:buFontTx/>
                        <a:buNone/>
                      </a:pPr>
                      <a:endParaRPr lang="el-GR" altLang="el-GR" sz="2400"/>
                    </a:p>
                  </p:txBody>
                </p:sp>
                <p:sp>
                  <p:nvSpPr>
                    <p:cNvPr id="16458" name="Oval 141">
                      <a:extLst>
                        <a:ext uri="{FF2B5EF4-FFF2-40B4-BE49-F238E27FC236}">
                          <a16:creationId xmlns:a16="http://schemas.microsoft.com/office/drawing/2014/main" id="{4C5B8C1B-6EDF-4B79-AADE-D3F31D5D2F2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80" y="3253"/>
                      <a:ext cx="213" cy="195"/>
                    </a:xfrm>
                    <a:prstGeom prst="ellipse">
                      <a:avLst/>
                    </a:prstGeom>
                    <a:solidFill>
                      <a:srgbClr val="FDE3BA"/>
                    </a:solidFill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>
                        <a:spcBef>
                          <a:spcPct val="0"/>
                        </a:spcBef>
                        <a:buFontTx/>
                        <a:buNone/>
                      </a:pPr>
                      <a:endParaRPr lang="el-GR" altLang="el-GR" sz="2400"/>
                    </a:p>
                  </p:txBody>
                </p:sp>
                <p:sp>
                  <p:nvSpPr>
                    <p:cNvPr id="16459" name="Oval 142">
                      <a:extLst>
                        <a:ext uri="{FF2B5EF4-FFF2-40B4-BE49-F238E27FC236}">
                          <a16:creationId xmlns:a16="http://schemas.microsoft.com/office/drawing/2014/main" id="{2EC0237B-B7A3-4254-B607-201997ABD526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29" y="3112"/>
                      <a:ext cx="161" cy="152"/>
                    </a:xfrm>
                    <a:prstGeom prst="ellipse">
                      <a:avLst/>
                    </a:prstGeom>
                    <a:solidFill>
                      <a:srgbClr val="FDE3BA"/>
                    </a:solidFill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>
                        <a:spcBef>
                          <a:spcPct val="0"/>
                        </a:spcBef>
                        <a:buFontTx/>
                        <a:buNone/>
                      </a:pPr>
                      <a:endParaRPr lang="el-GR" altLang="el-GR" sz="2400"/>
                    </a:p>
                  </p:txBody>
                </p:sp>
                <p:sp>
                  <p:nvSpPr>
                    <p:cNvPr id="16460" name="Oval 143">
                      <a:extLst>
                        <a:ext uri="{FF2B5EF4-FFF2-40B4-BE49-F238E27FC236}">
                          <a16:creationId xmlns:a16="http://schemas.microsoft.com/office/drawing/2014/main" id="{CF0B84BB-BF97-4699-97ED-518DF076230F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31" y="3206"/>
                      <a:ext cx="83" cy="79"/>
                    </a:xfrm>
                    <a:prstGeom prst="ellipse">
                      <a:avLst/>
                    </a:prstGeom>
                    <a:solidFill>
                      <a:srgbClr val="FDE3BA"/>
                    </a:solidFill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>
                        <a:spcBef>
                          <a:spcPct val="0"/>
                        </a:spcBef>
                        <a:buFontTx/>
                        <a:buNone/>
                      </a:pPr>
                      <a:endParaRPr lang="el-GR" altLang="el-GR" sz="2400"/>
                    </a:p>
                  </p:txBody>
                </p:sp>
                <p:sp>
                  <p:nvSpPr>
                    <p:cNvPr id="16461" name="Freeform 144">
                      <a:extLst>
                        <a:ext uri="{FF2B5EF4-FFF2-40B4-BE49-F238E27FC236}">
                          <a16:creationId xmlns:a16="http://schemas.microsoft.com/office/drawing/2014/main" id="{52086B8A-E0C2-428A-8CF5-F8A91A78302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279" y="3189"/>
                      <a:ext cx="143" cy="173"/>
                    </a:xfrm>
                    <a:custGeom>
                      <a:avLst/>
                      <a:gdLst>
                        <a:gd name="T0" fmla="*/ 101 w 143"/>
                        <a:gd name="T1" fmla="*/ 7 h 173"/>
                        <a:gd name="T2" fmla="*/ 98 w 143"/>
                        <a:gd name="T3" fmla="*/ 26 h 173"/>
                        <a:gd name="T4" fmla="*/ 131 w 143"/>
                        <a:gd name="T5" fmla="*/ 66 h 173"/>
                        <a:gd name="T6" fmla="*/ 142 w 143"/>
                        <a:gd name="T7" fmla="*/ 69 h 173"/>
                        <a:gd name="T8" fmla="*/ 94 w 143"/>
                        <a:gd name="T9" fmla="*/ 172 h 173"/>
                        <a:gd name="T10" fmla="*/ 0 w 143"/>
                        <a:gd name="T11" fmla="*/ 0 h 173"/>
                        <a:gd name="T12" fmla="*/ 101 w 143"/>
                        <a:gd name="T13" fmla="*/ 7 h 173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0" t="0" r="r" b="b"/>
                      <a:pathLst>
                        <a:path w="143" h="173">
                          <a:moveTo>
                            <a:pt x="101" y="7"/>
                          </a:moveTo>
                          <a:lnTo>
                            <a:pt x="98" y="26"/>
                          </a:lnTo>
                          <a:lnTo>
                            <a:pt x="131" y="66"/>
                          </a:lnTo>
                          <a:lnTo>
                            <a:pt x="142" y="69"/>
                          </a:lnTo>
                          <a:lnTo>
                            <a:pt x="94" y="172"/>
                          </a:lnTo>
                          <a:lnTo>
                            <a:pt x="0" y="0"/>
                          </a:lnTo>
                          <a:lnTo>
                            <a:pt x="101" y="7"/>
                          </a:lnTo>
                        </a:path>
                      </a:pathLst>
                    </a:custGeom>
                    <a:solidFill>
                      <a:srgbClr val="FDE3BA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rnd">
                          <a:solidFill>
                            <a:schemeClr val="tx1"/>
                          </a:solidFill>
                          <a:round/>
                          <a:headEnd type="none" w="sm" len="sm"/>
                          <a:tailEnd type="none" w="sm" len="sm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16462" name="Freeform 145">
                      <a:extLst>
                        <a:ext uri="{FF2B5EF4-FFF2-40B4-BE49-F238E27FC236}">
                          <a16:creationId xmlns:a16="http://schemas.microsoft.com/office/drawing/2014/main" id="{2B115DF5-4833-4F9D-84CE-FF6FE133C09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351" y="3432"/>
                      <a:ext cx="90" cy="44"/>
                    </a:xfrm>
                    <a:custGeom>
                      <a:avLst/>
                      <a:gdLst>
                        <a:gd name="T0" fmla="*/ 78 w 90"/>
                        <a:gd name="T1" fmla="*/ 5 h 44"/>
                        <a:gd name="T2" fmla="*/ 89 w 90"/>
                        <a:gd name="T3" fmla="*/ 20 h 44"/>
                        <a:gd name="T4" fmla="*/ 0 w 90"/>
                        <a:gd name="T5" fmla="*/ 43 h 44"/>
                        <a:gd name="T6" fmla="*/ 2 w 90"/>
                        <a:gd name="T7" fmla="*/ 0 h 44"/>
                        <a:gd name="T8" fmla="*/ 78 w 90"/>
                        <a:gd name="T9" fmla="*/ 5 h 4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0" t="0" r="r" b="b"/>
                      <a:pathLst>
                        <a:path w="90" h="44">
                          <a:moveTo>
                            <a:pt x="78" y="5"/>
                          </a:moveTo>
                          <a:lnTo>
                            <a:pt x="89" y="20"/>
                          </a:lnTo>
                          <a:lnTo>
                            <a:pt x="0" y="43"/>
                          </a:lnTo>
                          <a:lnTo>
                            <a:pt x="2" y="0"/>
                          </a:lnTo>
                          <a:lnTo>
                            <a:pt x="78" y="5"/>
                          </a:lnTo>
                        </a:path>
                      </a:pathLst>
                    </a:custGeom>
                    <a:solidFill>
                      <a:srgbClr val="FDE3BA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rnd">
                          <a:solidFill>
                            <a:schemeClr val="tx1"/>
                          </a:solidFill>
                          <a:round/>
                          <a:headEnd type="none" w="sm" len="sm"/>
                          <a:tailEnd type="none" w="sm" len="sm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</p:grpSp>
              <p:sp>
                <p:nvSpPr>
                  <p:cNvPr id="16455" name="Oval 146">
                    <a:extLst>
                      <a:ext uri="{FF2B5EF4-FFF2-40B4-BE49-F238E27FC236}">
                        <a16:creationId xmlns:a16="http://schemas.microsoft.com/office/drawing/2014/main" id="{1FDF4209-B7FE-4556-95CF-51B3D2033DB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229" y="3535"/>
                    <a:ext cx="112" cy="103"/>
                  </a:xfrm>
                  <a:prstGeom prst="ellipse">
                    <a:avLst/>
                  </a:prstGeom>
                  <a:solidFill>
                    <a:srgbClr val="FDE3BA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l-GR" altLang="el-GR" sz="2400"/>
                  </a:p>
                </p:txBody>
              </p:sp>
              <p:sp>
                <p:nvSpPr>
                  <p:cNvPr id="16456" name="Freeform 147">
                    <a:extLst>
                      <a:ext uri="{FF2B5EF4-FFF2-40B4-BE49-F238E27FC236}">
                        <a16:creationId xmlns:a16="http://schemas.microsoft.com/office/drawing/2014/main" id="{B40F2773-828A-4304-B570-A07242EF0BD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310" y="3522"/>
                    <a:ext cx="56" cy="55"/>
                  </a:xfrm>
                  <a:custGeom>
                    <a:avLst/>
                    <a:gdLst>
                      <a:gd name="T0" fmla="*/ 21 w 56"/>
                      <a:gd name="T1" fmla="*/ 54 h 55"/>
                      <a:gd name="T2" fmla="*/ 55 w 56"/>
                      <a:gd name="T3" fmla="*/ 35 h 55"/>
                      <a:gd name="T4" fmla="*/ 17 w 56"/>
                      <a:gd name="T5" fmla="*/ 0 h 55"/>
                      <a:gd name="T6" fmla="*/ 0 w 56"/>
                      <a:gd name="T7" fmla="*/ 20 h 55"/>
                      <a:gd name="T8" fmla="*/ 21 w 56"/>
                      <a:gd name="T9" fmla="*/ 54 h 55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56" h="55">
                        <a:moveTo>
                          <a:pt x="21" y="54"/>
                        </a:moveTo>
                        <a:lnTo>
                          <a:pt x="55" y="35"/>
                        </a:lnTo>
                        <a:lnTo>
                          <a:pt x="17" y="0"/>
                        </a:lnTo>
                        <a:lnTo>
                          <a:pt x="0" y="20"/>
                        </a:lnTo>
                        <a:lnTo>
                          <a:pt x="21" y="54"/>
                        </a:lnTo>
                      </a:path>
                    </a:pathLst>
                  </a:custGeom>
                  <a:solidFill>
                    <a:srgbClr val="FDE3BA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</p:grpSp>
            <p:sp>
              <p:nvSpPr>
                <p:cNvPr id="16449" name="Oval 148">
                  <a:extLst>
                    <a:ext uri="{FF2B5EF4-FFF2-40B4-BE49-F238E27FC236}">
                      <a16:creationId xmlns:a16="http://schemas.microsoft.com/office/drawing/2014/main" id="{75A9CBC6-DE64-4A61-8DC3-E8D16BEAF3F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9" y="3641"/>
                  <a:ext cx="135" cy="124"/>
                </a:xfrm>
                <a:prstGeom prst="ellipse">
                  <a:avLst/>
                </a:prstGeom>
                <a:solidFill>
                  <a:srgbClr val="FDE3BA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l-GR" altLang="el-GR" sz="2400"/>
                </a:p>
              </p:txBody>
            </p:sp>
            <p:sp>
              <p:nvSpPr>
                <p:cNvPr id="16450" name="Oval 149">
                  <a:extLst>
                    <a:ext uri="{FF2B5EF4-FFF2-40B4-BE49-F238E27FC236}">
                      <a16:creationId xmlns:a16="http://schemas.microsoft.com/office/drawing/2014/main" id="{62827483-A785-4FF8-BB87-89C4D8C80EA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00" y="3641"/>
                  <a:ext cx="111" cy="102"/>
                </a:xfrm>
                <a:prstGeom prst="ellipse">
                  <a:avLst/>
                </a:prstGeom>
                <a:solidFill>
                  <a:srgbClr val="FDE3BA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l-GR" altLang="el-GR" sz="2400"/>
                </a:p>
              </p:txBody>
            </p:sp>
            <p:sp>
              <p:nvSpPr>
                <p:cNvPr id="16451" name="Oval 150">
                  <a:extLst>
                    <a:ext uri="{FF2B5EF4-FFF2-40B4-BE49-F238E27FC236}">
                      <a16:creationId xmlns:a16="http://schemas.microsoft.com/office/drawing/2014/main" id="{B18DF66C-61A5-4834-A867-B44F370E26A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70" y="3601"/>
                  <a:ext cx="112" cy="101"/>
                </a:xfrm>
                <a:prstGeom prst="ellipse">
                  <a:avLst/>
                </a:prstGeom>
                <a:solidFill>
                  <a:srgbClr val="FDE3BA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l-GR" altLang="el-GR" sz="2400"/>
                </a:p>
              </p:txBody>
            </p:sp>
            <p:sp>
              <p:nvSpPr>
                <p:cNvPr id="16452" name="Freeform 151">
                  <a:extLst>
                    <a:ext uri="{FF2B5EF4-FFF2-40B4-BE49-F238E27FC236}">
                      <a16:creationId xmlns:a16="http://schemas.microsoft.com/office/drawing/2014/main" id="{C70CDDFD-58DF-471E-952E-4764CB72491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66" y="3584"/>
                  <a:ext cx="241" cy="144"/>
                </a:xfrm>
                <a:custGeom>
                  <a:avLst/>
                  <a:gdLst>
                    <a:gd name="T0" fmla="*/ 222 w 241"/>
                    <a:gd name="T1" fmla="*/ 41 h 144"/>
                    <a:gd name="T2" fmla="*/ 199 w 241"/>
                    <a:gd name="T3" fmla="*/ 51 h 144"/>
                    <a:gd name="T4" fmla="*/ 136 w 241"/>
                    <a:gd name="T5" fmla="*/ 110 h 144"/>
                    <a:gd name="T6" fmla="*/ 120 w 241"/>
                    <a:gd name="T7" fmla="*/ 132 h 144"/>
                    <a:gd name="T8" fmla="*/ 52 w 241"/>
                    <a:gd name="T9" fmla="*/ 132 h 144"/>
                    <a:gd name="T10" fmla="*/ 37 w 241"/>
                    <a:gd name="T11" fmla="*/ 143 h 144"/>
                    <a:gd name="T12" fmla="*/ 0 w 241"/>
                    <a:gd name="T13" fmla="*/ 102 h 144"/>
                    <a:gd name="T14" fmla="*/ 160 w 241"/>
                    <a:gd name="T15" fmla="*/ 0 h 144"/>
                    <a:gd name="T16" fmla="*/ 240 w 241"/>
                    <a:gd name="T17" fmla="*/ 21 h 144"/>
                    <a:gd name="T18" fmla="*/ 222 w 241"/>
                    <a:gd name="T19" fmla="*/ 41 h 14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241" h="144">
                      <a:moveTo>
                        <a:pt x="222" y="41"/>
                      </a:moveTo>
                      <a:lnTo>
                        <a:pt x="199" y="51"/>
                      </a:lnTo>
                      <a:lnTo>
                        <a:pt x="136" y="110"/>
                      </a:lnTo>
                      <a:lnTo>
                        <a:pt x="120" y="132"/>
                      </a:lnTo>
                      <a:lnTo>
                        <a:pt x="52" y="132"/>
                      </a:lnTo>
                      <a:lnTo>
                        <a:pt x="37" y="143"/>
                      </a:lnTo>
                      <a:lnTo>
                        <a:pt x="0" y="102"/>
                      </a:lnTo>
                      <a:lnTo>
                        <a:pt x="160" y="0"/>
                      </a:lnTo>
                      <a:lnTo>
                        <a:pt x="240" y="21"/>
                      </a:lnTo>
                      <a:lnTo>
                        <a:pt x="222" y="41"/>
                      </a:lnTo>
                    </a:path>
                  </a:pathLst>
                </a:custGeom>
                <a:solidFill>
                  <a:srgbClr val="FDE3BA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</p:grpSp>
          <p:grpSp>
            <p:nvGrpSpPr>
              <p:cNvPr id="16419" name="Group 152">
                <a:extLst>
                  <a:ext uri="{FF2B5EF4-FFF2-40B4-BE49-F238E27FC236}">
                    <a16:creationId xmlns:a16="http://schemas.microsoft.com/office/drawing/2014/main" id="{794E450B-9CF7-40E4-9D46-CE695DC70AF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059" y="3117"/>
                <a:ext cx="383" cy="450"/>
                <a:chOff x="2059" y="3117"/>
                <a:chExt cx="383" cy="450"/>
              </a:xfrm>
            </p:grpSpPr>
            <p:grpSp>
              <p:nvGrpSpPr>
                <p:cNvPr id="16433" name="Group 153">
                  <a:extLst>
                    <a:ext uri="{FF2B5EF4-FFF2-40B4-BE49-F238E27FC236}">
                      <a16:creationId xmlns:a16="http://schemas.microsoft.com/office/drawing/2014/main" id="{83725D7F-CA84-4FD3-BE3A-3CC3606DF8E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059" y="3182"/>
                  <a:ext cx="204" cy="268"/>
                  <a:chOff x="2059" y="3182"/>
                  <a:chExt cx="204" cy="268"/>
                </a:xfrm>
              </p:grpSpPr>
              <p:sp>
                <p:nvSpPr>
                  <p:cNvPr id="16444" name="Oval 154">
                    <a:extLst>
                      <a:ext uri="{FF2B5EF4-FFF2-40B4-BE49-F238E27FC236}">
                        <a16:creationId xmlns:a16="http://schemas.microsoft.com/office/drawing/2014/main" id="{A2E86CE0-274D-4BB3-90BB-2267BA7DECE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059" y="3277"/>
                    <a:ext cx="85" cy="77"/>
                  </a:xfrm>
                  <a:prstGeom prst="ellipse">
                    <a:avLst/>
                  </a:prstGeom>
                  <a:solidFill>
                    <a:srgbClr val="FDE3BA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l-GR" altLang="el-GR" sz="2400"/>
                  </a:p>
                </p:txBody>
              </p:sp>
              <p:sp>
                <p:nvSpPr>
                  <p:cNvPr id="16445" name="Oval 155">
                    <a:extLst>
                      <a:ext uri="{FF2B5EF4-FFF2-40B4-BE49-F238E27FC236}">
                        <a16:creationId xmlns:a16="http://schemas.microsoft.com/office/drawing/2014/main" id="{0D86D916-7E27-4CBC-B3FB-503DC54DB18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077" y="3346"/>
                    <a:ext cx="111" cy="104"/>
                  </a:xfrm>
                  <a:prstGeom prst="ellipse">
                    <a:avLst/>
                  </a:prstGeom>
                  <a:solidFill>
                    <a:srgbClr val="FDE3BA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l-GR" altLang="el-GR" sz="2400"/>
                  </a:p>
                </p:txBody>
              </p:sp>
              <p:sp>
                <p:nvSpPr>
                  <p:cNvPr id="16446" name="Oval 156">
                    <a:extLst>
                      <a:ext uri="{FF2B5EF4-FFF2-40B4-BE49-F238E27FC236}">
                        <a16:creationId xmlns:a16="http://schemas.microsoft.com/office/drawing/2014/main" id="{F529F71E-7862-4E18-9628-A8F89FCE5C4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101" y="3182"/>
                    <a:ext cx="162" cy="148"/>
                  </a:xfrm>
                  <a:prstGeom prst="ellipse">
                    <a:avLst/>
                  </a:prstGeom>
                  <a:solidFill>
                    <a:srgbClr val="FDE3BA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l-GR" altLang="el-GR" sz="2400"/>
                  </a:p>
                </p:txBody>
              </p:sp>
              <p:sp>
                <p:nvSpPr>
                  <p:cNvPr id="16447" name="Freeform 157">
                    <a:extLst>
                      <a:ext uri="{FF2B5EF4-FFF2-40B4-BE49-F238E27FC236}">
                        <a16:creationId xmlns:a16="http://schemas.microsoft.com/office/drawing/2014/main" id="{4B9968B6-C50E-422E-B8C1-6EBD30A5C67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089" y="3289"/>
                    <a:ext cx="57" cy="78"/>
                  </a:xfrm>
                  <a:custGeom>
                    <a:avLst/>
                    <a:gdLst>
                      <a:gd name="T0" fmla="*/ 31 w 57"/>
                      <a:gd name="T1" fmla="*/ 0 h 78"/>
                      <a:gd name="T2" fmla="*/ 0 w 57"/>
                      <a:gd name="T3" fmla="*/ 13 h 78"/>
                      <a:gd name="T4" fmla="*/ 2 w 57"/>
                      <a:gd name="T5" fmla="*/ 60 h 78"/>
                      <a:gd name="T6" fmla="*/ 12 w 57"/>
                      <a:gd name="T7" fmla="*/ 77 h 78"/>
                      <a:gd name="T8" fmla="*/ 56 w 57"/>
                      <a:gd name="T9" fmla="*/ 60 h 78"/>
                      <a:gd name="T10" fmla="*/ 31 w 57"/>
                      <a:gd name="T11" fmla="*/ 0 h 7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57" h="78">
                        <a:moveTo>
                          <a:pt x="31" y="0"/>
                        </a:moveTo>
                        <a:lnTo>
                          <a:pt x="0" y="13"/>
                        </a:lnTo>
                        <a:lnTo>
                          <a:pt x="2" y="60"/>
                        </a:lnTo>
                        <a:lnTo>
                          <a:pt x="12" y="77"/>
                        </a:lnTo>
                        <a:lnTo>
                          <a:pt x="56" y="60"/>
                        </a:lnTo>
                        <a:lnTo>
                          <a:pt x="31" y="0"/>
                        </a:lnTo>
                      </a:path>
                    </a:pathLst>
                  </a:custGeom>
                  <a:solidFill>
                    <a:srgbClr val="FDE3BA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</p:grpSp>
            <p:grpSp>
              <p:nvGrpSpPr>
                <p:cNvPr id="16434" name="Group 158">
                  <a:extLst>
                    <a:ext uri="{FF2B5EF4-FFF2-40B4-BE49-F238E27FC236}">
                      <a16:creationId xmlns:a16="http://schemas.microsoft.com/office/drawing/2014/main" id="{905F3208-4909-4CDB-9843-4198FFA4C31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128" y="3117"/>
                  <a:ext cx="314" cy="450"/>
                  <a:chOff x="2128" y="3117"/>
                  <a:chExt cx="314" cy="450"/>
                </a:xfrm>
              </p:grpSpPr>
              <p:sp>
                <p:nvSpPr>
                  <p:cNvPr id="16436" name="Oval 159">
                    <a:extLst>
                      <a:ext uri="{FF2B5EF4-FFF2-40B4-BE49-F238E27FC236}">
                        <a16:creationId xmlns:a16="http://schemas.microsoft.com/office/drawing/2014/main" id="{0B2DD986-AC40-4828-B225-7C7DAA81CF7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228" y="3136"/>
                    <a:ext cx="214" cy="194"/>
                  </a:xfrm>
                  <a:prstGeom prst="ellipse">
                    <a:avLst/>
                  </a:prstGeom>
                  <a:solidFill>
                    <a:srgbClr val="FDE3BA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l-GR" altLang="el-GR" sz="2400"/>
                  </a:p>
                </p:txBody>
              </p:sp>
              <p:sp>
                <p:nvSpPr>
                  <p:cNvPr id="16437" name="Oval 160">
                    <a:extLst>
                      <a:ext uri="{FF2B5EF4-FFF2-40B4-BE49-F238E27FC236}">
                        <a16:creationId xmlns:a16="http://schemas.microsoft.com/office/drawing/2014/main" id="{A90B9320-4C0A-42A9-A1FB-0FD0908090B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128" y="3277"/>
                    <a:ext cx="111" cy="103"/>
                  </a:xfrm>
                  <a:prstGeom prst="ellipse">
                    <a:avLst/>
                  </a:prstGeom>
                  <a:solidFill>
                    <a:srgbClr val="FDE3BA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l-GR" altLang="el-GR" sz="2400"/>
                  </a:p>
                </p:txBody>
              </p:sp>
              <p:sp>
                <p:nvSpPr>
                  <p:cNvPr id="16438" name="Oval 161">
                    <a:extLst>
                      <a:ext uri="{FF2B5EF4-FFF2-40B4-BE49-F238E27FC236}">
                        <a16:creationId xmlns:a16="http://schemas.microsoft.com/office/drawing/2014/main" id="{A624CAFA-8F26-41A9-99EA-589A29875FA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152" y="3346"/>
                    <a:ext cx="163" cy="151"/>
                  </a:xfrm>
                  <a:prstGeom prst="ellipse">
                    <a:avLst/>
                  </a:prstGeom>
                  <a:solidFill>
                    <a:srgbClr val="FDE3BA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l-GR" altLang="el-GR" sz="2400"/>
                  </a:p>
                </p:txBody>
              </p:sp>
              <p:sp>
                <p:nvSpPr>
                  <p:cNvPr id="16439" name="Oval 162">
                    <a:extLst>
                      <a:ext uri="{FF2B5EF4-FFF2-40B4-BE49-F238E27FC236}">
                        <a16:creationId xmlns:a16="http://schemas.microsoft.com/office/drawing/2014/main" id="{BFBA77B7-EF4F-40E7-B00D-ED301CBC385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202" y="3417"/>
                    <a:ext cx="166" cy="150"/>
                  </a:xfrm>
                  <a:prstGeom prst="ellipse">
                    <a:avLst/>
                  </a:prstGeom>
                  <a:solidFill>
                    <a:srgbClr val="FDE3BA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l-GR" altLang="el-GR" sz="2400"/>
                  </a:p>
                </p:txBody>
              </p:sp>
              <p:sp>
                <p:nvSpPr>
                  <p:cNvPr id="16440" name="Oval 163">
                    <a:extLst>
                      <a:ext uri="{FF2B5EF4-FFF2-40B4-BE49-F238E27FC236}">
                        <a16:creationId xmlns:a16="http://schemas.microsoft.com/office/drawing/2014/main" id="{A63AC19A-5D12-49CE-9286-9783CA758D6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217" y="3232"/>
                    <a:ext cx="146" cy="130"/>
                  </a:xfrm>
                  <a:prstGeom prst="ellipse">
                    <a:avLst/>
                  </a:prstGeom>
                  <a:solidFill>
                    <a:srgbClr val="FDE3BA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l-GR" altLang="el-GR" sz="2400"/>
                  </a:p>
                </p:txBody>
              </p:sp>
              <p:sp>
                <p:nvSpPr>
                  <p:cNvPr id="16441" name="Oval 164">
                    <a:extLst>
                      <a:ext uri="{FF2B5EF4-FFF2-40B4-BE49-F238E27FC236}">
                        <a16:creationId xmlns:a16="http://schemas.microsoft.com/office/drawing/2014/main" id="{08DE7FFB-1734-4BE3-AA28-5707CDE850F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347" y="3117"/>
                    <a:ext cx="83" cy="78"/>
                  </a:xfrm>
                  <a:prstGeom prst="ellipse">
                    <a:avLst/>
                  </a:prstGeom>
                  <a:solidFill>
                    <a:srgbClr val="FDE3BA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l-GR" altLang="el-GR" sz="2400"/>
                  </a:p>
                </p:txBody>
              </p:sp>
              <p:sp>
                <p:nvSpPr>
                  <p:cNvPr id="16442" name="Freeform 165">
                    <a:extLst>
                      <a:ext uri="{FF2B5EF4-FFF2-40B4-BE49-F238E27FC236}">
                        <a16:creationId xmlns:a16="http://schemas.microsoft.com/office/drawing/2014/main" id="{A52F8579-7344-4218-A96C-C30C597BB02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264" y="3207"/>
                    <a:ext cx="104" cy="64"/>
                  </a:xfrm>
                  <a:custGeom>
                    <a:avLst/>
                    <a:gdLst>
                      <a:gd name="T0" fmla="*/ 0 w 104"/>
                      <a:gd name="T1" fmla="*/ 15 h 64"/>
                      <a:gd name="T2" fmla="*/ 13 w 104"/>
                      <a:gd name="T3" fmla="*/ 47 h 64"/>
                      <a:gd name="T4" fmla="*/ 103 w 104"/>
                      <a:gd name="T5" fmla="*/ 63 h 64"/>
                      <a:gd name="T6" fmla="*/ 103 w 104"/>
                      <a:gd name="T7" fmla="*/ 22 h 64"/>
                      <a:gd name="T8" fmla="*/ 5 w 104"/>
                      <a:gd name="T9" fmla="*/ 0 h 64"/>
                      <a:gd name="T10" fmla="*/ 0 w 104"/>
                      <a:gd name="T11" fmla="*/ 15 h 64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104" h="64">
                        <a:moveTo>
                          <a:pt x="0" y="15"/>
                        </a:moveTo>
                        <a:lnTo>
                          <a:pt x="13" y="47"/>
                        </a:lnTo>
                        <a:lnTo>
                          <a:pt x="103" y="63"/>
                        </a:lnTo>
                        <a:lnTo>
                          <a:pt x="103" y="22"/>
                        </a:lnTo>
                        <a:lnTo>
                          <a:pt x="5" y="0"/>
                        </a:lnTo>
                        <a:lnTo>
                          <a:pt x="0" y="15"/>
                        </a:lnTo>
                      </a:path>
                    </a:pathLst>
                  </a:custGeom>
                  <a:solidFill>
                    <a:srgbClr val="FDE3BA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16443" name="Freeform 166">
                    <a:extLst>
                      <a:ext uri="{FF2B5EF4-FFF2-40B4-BE49-F238E27FC236}">
                        <a16:creationId xmlns:a16="http://schemas.microsoft.com/office/drawing/2014/main" id="{C53BBE32-BAA1-4A44-B765-B17C5703F1B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161" y="3327"/>
                    <a:ext cx="116" cy="133"/>
                  </a:xfrm>
                  <a:custGeom>
                    <a:avLst/>
                    <a:gdLst>
                      <a:gd name="T0" fmla="*/ 71 w 116"/>
                      <a:gd name="T1" fmla="*/ 0 h 133"/>
                      <a:gd name="T2" fmla="*/ 0 w 116"/>
                      <a:gd name="T3" fmla="*/ 33 h 133"/>
                      <a:gd name="T4" fmla="*/ 28 w 116"/>
                      <a:gd name="T5" fmla="*/ 60 h 133"/>
                      <a:gd name="T6" fmla="*/ 33 w 116"/>
                      <a:gd name="T7" fmla="*/ 124 h 133"/>
                      <a:gd name="T8" fmla="*/ 49 w 116"/>
                      <a:gd name="T9" fmla="*/ 132 h 133"/>
                      <a:gd name="T10" fmla="*/ 112 w 116"/>
                      <a:gd name="T11" fmla="*/ 91 h 133"/>
                      <a:gd name="T12" fmla="*/ 115 w 116"/>
                      <a:gd name="T13" fmla="*/ 14 h 133"/>
                      <a:gd name="T14" fmla="*/ 71 w 116"/>
                      <a:gd name="T15" fmla="*/ 0 h 133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116" h="133">
                        <a:moveTo>
                          <a:pt x="71" y="0"/>
                        </a:moveTo>
                        <a:lnTo>
                          <a:pt x="0" y="33"/>
                        </a:lnTo>
                        <a:lnTo>
                          <a:pt x="28" y="60"/>
                        </a:lnTo>
                        <a:lnTo>
                          <a:pt x="33" y="124"/>
                        </a:lnTo>
                        <a:lnTo>
                          <a:pt x="49" y="132"/>
                        </a:lnTo>
                        <a:lnTo>
                          <a:pt x="112" y="91"/>
                        </a:lnTo>
                        <a:lnTo>
                          <a:pt x="115" y="14"/>
                        </a:lnTo>
                        <a:lnTo>
                          <a:pt x="71" y="0"/>
                        </a:lnTo>
                      </a:path>
                    </a:pathLst>
                  </a:custGeom>
                  <a:solidFill>
                    <a:srgbClr val="FDE3BA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</p:grpSp>
            <p:sp>
              <p:nvSpPr>
                <p:cNvPr id="16435" name="Freeform 167">
                  <a:extLst>
                    <a:ext uri="{FF2B5EF4-FFF2-40B4-BE49-F238E27FC236}">
                      <a16:creationId xmlns:a16="http://schemas.microsoft.com/office/drawing/2014/main" id="{4B59EE07-097B-42E7-A004-D70CF9A732D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39" y="3166"/>
                  <a:ext cx="58" cy="63"/>
                </a:xfrm>
                <a:custGeom>
                  <a:avLst/>
                  <a:gdLst>
                    <a:gd name="T0" fmla="*/ 0 w 58"/>
                    <a:gd name="T1" fmla="*/ 32 h 63"/>
                    <a:gd name="T2" fmla="*/ 25 w 58"/>
                    <a:gd name="T3" fmla="*/ 0 h 63"/>
                    <a:gd name="T4" fmla="*/ 57 w 58"/>
                    <a:gd name="T5" fmla="*/ 32 h 63"/>
                    <a:gd name="T6" fmla="*/ 29 w 58"/>
                    <a:gd name="T7" fmla="*/ 62 h 63"/>
                    <a:gd name="T8" fmla="*/ 0 w 58"/>
                    <a:gd name="T9" fmla="*/ 32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58" h="63">
                      <a:moveTo>
                        <a:pt x="0" y="32"/>
                      </a:moveTo>
                      <a:lnTo>
                        <a:pt x="25" y="0"/>
                      </a:lnTo>
                      <a:lnTo>
                        <a:pt x="57" y="32"/>
                      </a:lnTo>
                      <a:lnTo>
                        <a:pt x="29" y="62"/>
                      </a:lnTo>
                      <a:lnTo>
                        <a:pt x="0" y="32"/>
                      </a:lnTo>
                    </a:path>
                  </a:pathLst>
                </a:custGeom>
                <a:solidFill>
                  <a:srgbClr val="FDE3BA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</p:grpSp>
          <p:grpSp>
            <p:nvGrpSpPr>
              <p:cNvPr id="16420" name="Group 168">
                <a:extLst>
                  <a:ext uri="{FF2B5EF4-FFF2-40B4-BE49-F238E27FC236}">
                    <a16:creationId xmlns:a16="http://schemas.microsoft.com/office/drawing/2014/main" id="{12DF35DD-A617-479F-AA7D-24BA241247B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56" y="3043"/>
                <a:ext cx="1134" cy="759"/>
                <a:chOff x="2256" y="3043"/>
                <a:chExt cx="1134" cy="759"/>
              </a:xfrm>
            </p:grpSpPr>
            <p:sp>
              <p:nvSpPr>
                <p:cNvPr id="16421" name="Oval 169">
                  <a:extLst>
                    <a:ext uri="{FF2B5EF4-FFF2-40B4-BE49-F238E27FC236}">
                      <a16:creationId xmlns:a16="http://schemas.microsoft.com/office/drawing/2014/main" id="{AB066E69-90D4-41B0-B46C-A4D3F8C2C5F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13" y="3064"/>
                  <a:ext cx="265" cy="245"/>
                </a:xfrm>
                <a:prstGeom prst="ellipse">
                  <a:avLst/>
                </a:prstGeom>
                <a:solidFill>
                  <a:srgbClr val="FDE3BA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l-GR" altLang="el-GR" sz="2400"/>
                </a:p>
              </p:txBody>
            </p:sp>
            <p:sp>
              <p:nvSpPr>
                <p:cNvPr id="16422" name="Oval 170">
                  <a:extLst>
                    <a:ext uri="{FF2B5EF4-FFF2-40B4-BE49-F238E27FC236}">
                      <a16:creationId xmlns:a16="http://schemas.microsoft.com/office/drawing/2014/main" id="{D0A57472-22C8-4D1A-8569-32269F5DA9E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44" y="3043"/>
                  <a:ext cx="212" cy="194"/>
                </a:xfrm>
                <a:prstGeom prst="ellipse">
                  <a:avLst/>
                </a:prstGeom>
                <a:solidFill>
                  <a:srgbClr val="FDE3BA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l-GR" altLang="el-GR" sz="2400"/>
                </a:p>
              </p:txBody>
            </p:sp>
            <p:sp>
              <p:nvSpPr>
                <p:cNvPr id="16423" name="Oval 171">
                  <a:extLst>
                    <a:ext uri="{FF2B5EF4-FFF2-40B4-BE49-F238E27FC236}">
                      <a16:creationId xmlns:a16="http://schemas.microsoft.com/office/drawing/2014/main" id="{DE49B6FB-1C65-43E3-9A3A-AB18359703F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50" y="3253"/>
                  <a:ext cx="340" cy="314"/>
                </a:xfrm>
                <a:prstGeom prst="ellipse">
                  <a:avLst/>
                </a:prstGeom>
                <a:solidFill>
                  <a:srgbClr val="FDE3BA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l-GR" altLang="el-GR" sz="2400"/>
                </a:p>
              </p:txBody>
            </p:sp>
            <p:sp>
              <p:nvSpPr>
                <p:cNvPr id="16424" name="Oval 172">
                  <a:extLst>
                    <a:ext uri="{FF2B5EF4-FFF2-40B4-BE49-F238E27FC236}">
                      <a16:creationId xmlns:a16="http://schemas.microsoft.com/office/drawing/2014/main" id="{591EB671-0A10-4FF5-90D6-A7436357DF4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82" y="3394"/>
                  <a:ext cx="394" cy="361"/>
                </a:xfrm>
                <a:prstGeom prst="ellipse">
                  <a:avLst/>
                </a:prstGeom>
                <a:solidFill>
                  <a:srgbClr val="FDE3BA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l-GR" altLang="el-GR" sz="2400"/>
                </a:p>
              </p:txBody>
            </p:sp>
            <p:sp>
              <p:nvSpPr>
                <p:cNvPr id="16425" name="Oval 173">
                  <a:extLst>
                    <a:ext uri="{FF2B5EF4-FFF2-40B4-BE49-F238E27FC236}">
                      <a16:creationId xmlns:a16="http://schemas.microsoft.com/office/drawing/2014/main" id="{6F63731A-5910-47B1-B02C-A0612962A8B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46" y="3441"/>
                  <a:ext cx="289" cy="265"/>
                </a:xfrm>
                <a:prstGeom prst="ellipse">
                  <a:avLst/>
                </a:prstGeom>
                <a:solidFill>
                  <a:srgbClr val="FDE3BA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l-GR" altLang="el-GR" sz="2400"/>
                </a:p>
              </p:txBody>
            </p:sp>
            <p:sp>
              <p:nvSpPr>
                <p:cNvPr id="16426" name="Oval 174">
                  <a:extLst>
                    <a:ext uri="{FF2B5EF4-FFF2-40B4-BE49-F238E27FC236}">
                      <a16:creationId xmlns:a16="http://schemas.microsoft.com/office/drawing/2014/main" id="{1F65921F-97FF-4826-9E27-3D6C301A77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80" y="3463"/>
                  <a:ext cx="214" cy="196"/>
                </a:xfrm>
                <a:prstGeom prst="ellipse">
                  <a:avLst/>
                </a:prstGeom>
                <a:solidFill>
                  <a:srgbClr val="FDE3BA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l-GR" altLang="el-GR" sz="2400"/>
                </a:p>
              </p:txBody>
            </p:sp>
            <p:sp>
              <p:nvSpPr>
                <p:cNvPr id="16427" name="Oval 175">
                  <a:extLst>
                    <a:ext uri="{FF2B5EF4-FFF2-40B4-BE49-F238E27FC236}">
                      <a16:creationId xmlns:a16="http://schemas.microsoft.com/office/drawing/2014/main" id="{5BD0B07B-8C89-4D9F-9236-318201859F6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56" y="3300"/>
                  <a:ext cx="214" cy="195"/>
                </a:xfrm>
                <a:prstGeom prst="ellipse">
                  <a:avLst/>
                </a:prstGeom>
                <a:solidFill>
                  <a:srgbClr val="FDE3BA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l-GR" altLang="el-GR" sz="2400"/>
                </a:p>
              </p:txBody>
            </p:sp>
            <p:sp>
              <p:nvSpPr>
                <p:cNvPr id="16428" name="Oval 176">
                  <a:extLst>
                    <a:ext uri="{FF2B5EF4-FFF2-40B4-BE49-F238E27FC236}">
                      <a16:creationId xmlns:a16="http://schemas.microsoft.com/office/drawing/2014/main" id="{72AC9752-BCF3-47C5-AD1E-1EAC9C571E2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58" y="3112"/>
                  <a:ext cx="341" cy="316"/>
                </a:xfrm>
                <a:prstGeom prst="ellipse">
                  <a:avLst/>
                </a:prstGeom>
                <a:solidFill>
                  <a:srgbClr val="FDE3BA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l-GR" altLang="el-GR" sz="2400"/>
                </a:p>
              </p:txBody>
            </p:sp>
            <p:sp>
              <p:nvSpPr>
                <p:cNvPr id="16429" name="Oval 177">
                  <a:extLst>
                    <a:ext uri="{FF2B5EF4-FFF2-40B4-BE49-F238E27FC236}">
                      <a16:creationId xmlns:a16="http://schemas.microsoft.com/office/drawing/2014/main" id="{D44B4B1C-2EE2-4095-9A23-06113639F2C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65" y="3487"/>
                  <a:ext cx="340" cy="315"/>
                </a:xfrm>
                <a:prstGeom prst="ellipse">
                  <a:avLst/>
                </a:prstGeom>
                <a:solidFill>
                  <a:srgbClr val="FDE3BA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l-GR" altLang="el-GR" sz="2400"/>
                </a:p>
              </p:txBody>
            </p:sp>
            <p:sp>
              <p:nvSpPr>
                <p:cNvPr id="16430" name="Oval 178">
                  <a:extLst>
                    <a:ext uri="{FF2B5EF4-FFF2-40B4-BE49-F238E27FC236}">
                      <a16:creationId xmlns:a16="http://schemas.microsoft.com/office/drawing/2014/main" id="{FABEA88E-91FE-4ABE-9E1B-F582614F5D3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00" y="3136"/>
                  <a:ext cx="265" cy="244"/>
                </a:xfrm>
                <a:prstGeom prst="ellipse">
                  <a:avLst/>
                </a:prstGeom>
                <a:solidFill>
                  <a:srgbClr val="FDE3BA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l-GR" altLang="el-GR" sz="2400"/>
                </a:p>
              </p:txBody>
            </p:sp>
            <p:sp>
              <p:nvSpPr>
                <p:cNvPr id="16431" name="Oval 179">
                  <a:extLst>
                    <a:ext uri="{FF2B5EF4-FFF2-40B4-BE49-F238E27FC236}">
                      <a16:creationId xmlns:a16="http://schemas.microsoft.com/office/drawing/2014/main" id="{143EE80F-8965-4D40-9896-C6B58BCABF5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22" y="3043"/>
                  <a:ext cx="241" cy="218"/>
                </a:xfrm>
                <a:prstGeom prst="ellipse">
                  <a:avLst/>
                </a:prstGeom>
                <a:solidFill>
                  <a:srgbClr val="FDE3BA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l-GR" altLang="el-GR" sz="2400"/>
                </a:p>
              </p:txBody>
            </p:sp>
            <p:sp>
              <p:nvSpPr>
                <p:cNvPr id="16432" name="Freeform 180">
                  <a:extLst>
                    <a:ext uri="{FF2B5EF4-FFF2-40B4-BE49-F238E27FC236}">
                      <a16:creationId xmlns:a16="http://schemas.microsoft.com/office/drawing/2014/main" id="{61834723-5369-4DA7-B47E-EDD0507DFC2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45" y="3102"/>
                  <a:ext cx="986" cy="604"/>
                </a:xfrm>
                <a:custGeom>
                  <a:avLst/>
                  <a:gdLst>
                    <a:gd name="T0" fmla="*/ 303 w 986"/>
                    <a:gd name="T1" fmla="*/ 59 h 604"/>
                    <a:gd name="T2" fmla="*/ 344 w 986"/>
                    <a:gd name="T3" fmla="*/ 18 h 604"/>
                    <a:gd name="T4" fmla="*/ 527 w 986"/>
                    <a:gd name="T5" fmla="*/ 21 h 604"/>
                    <a:gd name="T6" fmla="*/ 656 w 986"/>
                    <a:gd name="T7" fmla="*/ 0 h 604"/>
                    <a:gd name="T8" fmla="*/ 823 w 986"/>
                    <a:gd name="T9" fmla="*/ 71 h 604"/>
                    <a:gd name="T10" fmla="*/ 905 w 986"/>
                    <a:gd name="T11" fmla="*/ 52 h 604"/>
                    <a:gd name="T12" fmla="*/ 949 w 986"/>
                    <a:gd name="T13" fmla="*/ 59 h 604"/>
                    <a:gd name="T14" fmla="*/ 958 w 986"/>
                    <a:gd name="T15" fmla="*/ 238 h 604"/>
                    <a:gd name="T16" fmla="*/ 985 w 986"/>
                    <a:gd name="T17" fmla="*/ 266 h 604"/>
                    <a:gd name="T18" fmla="*/ 908 w 986"/>
                    <a:gd name="T19" fmla="*/ 405 h 604"/>
                    <a:gd name="T20" fmla="*/ 826 w 986"/>
                    <a:gd name="T21" fmla="*/ 311 h 604"/>
                    <a:gd name="T22" fmla="*/ 802 w 986"/>
                    <a:gd name="T23" fmla="*/ 359 h 604"/>
                    <a:gd name="T24" fmla="*/ 686 w 986"/>
                    <a:gd name="T25" fmla="*/ 549 h 604"/>
                    <a:gd name="T26" fmla="*/ 297 w 986"/>
                    <a:gd name="T27" fmla="*/ 603 h 604"/>
                    <a:gd name="T28" fmla="*/ 96 w 986"/>
                    <a:gd name="T29" fmla="*/ 565 h 604"/>
                    <a:gd name="T30" fmla="*/ 32 w 986"/>
                    <a:gd name="T31" fmla="*/ 447 h 604"/>
                    <a:gd name="T32" fmla="*/ 32 w 986"/>
                    <a:gd name="T33" fmla="*/ 326 h 604"/>
                    <a:gd name="T34" fmla="*/ 0 w 986"/>
                    <a:gd name="T35" fmla="*/ 223 h 604"/>
                    <a:gd name="T36" fmla="*/ 303 w 986"/>
                    <a:gd name="T37" fmla="*/ 59 h 604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986" h="604">
                      <a:moveTo>
                        <a:pt x="303" y="59"/>
                      </a:moveTo>
                      <a:lnTo>
                        <a:pt x="344" y="18"/>
                      </a:lnTo>
                      <a:lnTo>
                        <a:pt x="527" y="21"/>
                      </a:lnTo>
                      <a:lnTo>
                        <a:pt x="656" y="0"/>
                      </a:lnTo>
                      <a:lnTo>
                        <a:pt x="823" y="71"/>
                      </a:lnTo>
                      <a:lnTo>
                        <a:pt x="905" y="52"/>
                      </a:lnTo>
                      <a:lnTo>
                        <a:pt x="949" y="59"/>
                      </a:lnTo>
                      <a:lnTo>
                        <a:pt x="958" y="238"/>
                      </a:lnTo>
                      <a:lnTo>
                        <a:pt x="985" y="266"/>
                      </a:lnTo>
                      <a:lnTo>
                        <a:pt x="908" y="405"/>
                      </a:lnTo>
                      <a:lnTo>
                        <a:pt x="826" y="311"/>
                      </a:lnTo>
                      <a:lnTo>
                        <a:pt x="802" y="359"/>
                      </a:lnTo>
                      <a:lnTo>
                        <a:pt x="686" y="549"/>
                      </a:lnTo>
                      <a:lnTo>
                        <a:pt x="297" y="603"/>
                      </a:lnTo>
                      <a:lnTo>
                        <a:pt x="96" y="565"/>
                      </a:lnTo>
                      <a:lnTo>
                        <a:pt x="32" y="447"/>
                      </a:lnTo>
                      <a:lnTo>
                        <a:pt x="32" y="326"/>
                      </a:lnTo>
                      <a:lnTo>
                        <a:pt x="0" y="223"/>
                      </a:lnTo>
                      <a:lnTo>
                        <a:pt x="303" y="59"/>
                      </a:lnTo>
                    </a:path>
                  </a:pathLst>
                </a:custGeom>
                <a:solidFill>
                  <a:srgbClr val="FDE3BA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</p:grpSp>
        </p:grpSp>
        <p:sp>
          <p:nvSpPr>
            <p:cNvPr id="16417" name="Rectangle 181">
              <a:extLst>
                <a:ext uri="{FF2B5EF4-FFF2-40B4-BE49-F238E27FC236}">
                  <a16:creationId xmlns:a16="http://schemas.microsoft.com/office/drawing/2014/main" id="{04A2C828-65AC-4199-A75F-FECB303AD9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3" y="3281"/>
              <a:ext cx="210" cy="234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GB" altLang="el-GR" sz="1400" b="1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6413" name="Line 182">
            <a:extLst>
              <a:ext uri="{FF2B5EF4-FFF2-40B4-BE49-F238E27FC236}">
                <a16:creationId xmlns:a16="http://schemas.microsoft.com/office/drawing/2014/main" id="{DA2383F2-4F97-4D95-93B0-16F5E6A095C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33800" y="1828800"/>
            <a:ext cx="2209800" cy="1447800"/>
          </a:xfrm>
          <a:prstGeom prst="line">
            <a:avLst/>
          </a:prstGeom>
          <a:noFill/>
          <a:ln w="28575">
            <a:solidFill>
              <a:srgbClr val="FF9900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6414" name="Line 183">
            <a:extLst>
              <a:ext uri="{FF2B5EF4-FFF2-40B4-BE49-F238E27FC236}">
                <a16:creationId xmlns:a16="http://schemas.microsoft.com/office/drawing/2014/main" id="{11A67F95-0CF7-4648-AF4F-576D583C07A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0" y="2514600"/>
            <a:ext cx="2133600" cy="990600"/>
          </a:xfrm>
          <a:prstGeom prst="line">
            <a:avLst/>
          </a:prstGeom>
          <a:noFill/>
          <a:ln w="28575">
            <a:solidFill>
              <a:srgbClr val="FF9900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43192" name="Text Box 184">
            <a:extLst>
              <a:ext uri="{FF2B5EF4-FFF2-40B4-BE49-F238E27FC236}">
                <a16:creationId xmlns:a16="http://schemas.microsoft.com/office/drawing/2014/main" id="{B2F2988B-0379-4686-A5C0-889155CE41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3429000"/>
            <a:ext cx="60960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l-GR" altLang="el-GR" sz="2000" b="1" i="1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IP </a:t>
            </a:r>
            <a:endParaRPr lang="el-GR" altLang="el-GR" sz="2000" b="1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Line 105">
            <a:extLst>
              <a:ext uri="{FF2B5EF4-FFF2-40B4-BE49-F238E27FC236}">
                <a16:creationId xmlns:a16="http://schemas.microsoft.com/office/drawing/2014/main" id="{FF57D197-0292-40F0-B5D9-79D337784B0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57600" y="1905000"/>
            <a:ext cx="2286000" cy="2743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7411" name="Line 111">
            <a:extLst>
              <a:ext uri="{FF2B5EF4-FFF2-40B4-BE49-F238E27FC236}">
                <a16:creationId xmlns:a16="http://schemas.microsoft.com/office/drawing/2014/main" id="{EE1164DD-4EB3-4BFC-A5C5-34D0A2B491B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4600" y="1828800"/>
            <a:ext cx="3429000" cy="1447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CF43301D-D14D-4D4C-95AC-F1BDA2CDE6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altLang="el-GR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Hybrid multipoint, centralized audio</a:t>
            </a:r>
            <a:endParaRPr lang="en-US" altLang="el-GR" sz="3200"/>
          </a:p>
        </p:txBody>
      </p:sp>
      <p:sp>
        <p:nvSpPr>
          <p:cNvPr id="17413" name="Rectangle 3">
            <a:extLst>
              <a:ext uri="{FF2B5EF4-FFF2-40B4-BE49-F238E27FC236}">
                <a16:creationId xmlns:a16="http://schemas.microsoft.com/office/drawing/2014/main" id="{D791F5DE-0EEA-465A-86FD-520D84D41F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066800"/>
            <a:ext cx="8458200" cy="5140325"/>
          </a:xfrm>
          <a:prstGeom prst="rect">
            <a:avLst/>
          </a:prstGeom>
          <a:noFill/>
          <a:ln w="9525" cap="rnd">
            <a:solidFill>
              <a:srgbClr val="0000CC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17414" name="Oval 4">
            <a:extLst>
              <a:ext uri="{FF2B5EF4-FFF2-40B4-BE49-F238E27FC236}">
                <a16:creationId xmlns:a16="http://schemas.microsoft.com/office/drawing/2014/main" id="{19B85BDE-606E-4A78-9AC2-44C8C71247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1828800"/>
            <a:ext cx="1255713" cy="94615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17415" name="Arc 5">
            <a:extLst>
              <a:ext uri="{FF2B5EF4-FFF2-40B4-BE49-F238E27FC236}">
                <a16:creationId xmlns:a16="http://schemas.microsoft.com/office/drawing/2014/main" id="{33D7FEBA-580C-43CF-98B4-012858E649B8}"/>
              </a:ext>
            </a:extLst>
          </p:cNvPr>
          <p:cNvSpPr>
            <a:spLocks/>
          </p:cNvSpPr>
          <p:nvPr/>
        </p:nvSpPr>
        <p:spPr bwMode="auto">
          <a:xfrm rot="10800000">
            <a:off x="3276600" y="2743200"/>
            <a:ext cx="1328738" cy="990600"/>
          </a:xfrm>
          <a:custGeom>
            <a:avLst/>
            <a:gdLst>
              <a:gd name="T0" fmla="*/ 1602730542 w 21600"/>
              <a:gd name="T1" fmla="*/ 0 h 20473"/>
              <a:gd name="T2" fmla="*/ 2147483646 w 21600"/>
              <a:gd name="T3" fmla="*/ 2147483646 h 20473"/>
              <a:gd name="T4" fmla="*/ 0 w 21600"/>
              <a:gd name="T5" fmla="*/ 2147483646 h 2047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0473" fill="none" extrusionOk="0">
                <a:moveTo>
                  <a:pt x="6885" y="-1"/>
                </a:moveTo>
                <a:cubicBezTo>
                  <a:pt x="15677" y="2956"/>
                  <a:pt x="21600" y="11196"/>
                  <a:pt x="21600" y="20473"/>
                </a:cubicBezTo>
              </a:path>
              <a:path w="21600" h="20473" stroke="0" extrusionOk="0">
                <a:moveTo>
                  <a:pt x="6885" y="-1"/>
                </a:moveTo>
                <a:cubicBezTo>
                  <a:pt x="15677" y="2956"/>
                  <a:pt x="21600" y="11196"/>
                  <a:pt x="21600" y="20473"/>
                </a:cubicBezTo>
                <a:lnTo>
                  <a:pt x="0" y="20473"/>
                </a:lnTo>
                <a:lnTo>
                  <a:pt x="6885" y="-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7416" name="Text Box 6">
            <a:extLst>
              <a:ext uri="{FF2B5EF4-FFF2-40B4-BE49-F238E27FC236}">
                <a16:creationId xmlns:a16="http://schemas.microsoft.com/office/drawing/2014/main" id="{F25E20F1-6769-48A4-B2D5-672FA1903A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219200"/>
            <a:ext cx="3962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l-GR" sz="2000" i="1"/>
              <a:t>Video  Multicasting</a:t>
            </a:r>
            <a:r>
              <a:rPr lang="el-GR" altLang="el-GR" sz="2000"/>
              <a:t> </a:t>
            </a:r>
          </a:p>
        </p:txBody>
      </p:sp>
      <p:sp>
        <p:nvSpPr>
          <p:cNvPr id="17417" name="Arc 7">
            <a:extLst>
              <a:ext uri="{FF2B5EF4-FFF2-40B4-BE49-F238E27FC236}">
                <a16:creationId xmlns:a16="http://schemas.microsoft.com/office/drawing/2014/main" id="{9BE091E8-737A-47F1-A323-A7E70FA3F87D}"/>
              </a:ext>
            </a:extLst>
          </p:cNvPr>
          <p:cNvSpPr>
            <a:spLocks/>
          </p:cNvSpPr>
          <p:nvPr/>
        </p:nvSpPr>
        <p:spPr bwMode="auto">
          <a:xfrm rot="10800000" flipH="1">
            <a:off x="2133600" y="2743200"/>
            <a:ext cx="1131888" cy="866775"/>
          </a:xfrm>
          <a:custGeom>
            <a:avLst/>
            <a:gdLst>
              <a:gd name="T0" fmla="*/ 883234897 w 21600"/>
              <a:gd name="T1" fmla="*/ 0 h 20709"/>
              <a:gd name="T2" fmla="*/ 2147483646 w 21600"/>
              <a:gd name="T3" fmla="*/ 1518451302 h 20709"/>
              <a:gd name="T4" fmla="*/ 0 w 21600"/>
              <a:gd name="T5" fmla="*/ 1518451302 h 2070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0709" fill="none" extrusionOk="0">
                <a:moveTo>
                  <a:pt x="6138" y="-1"/>
                </a:moveTo>
                <a:cubicBezTo>
                  <a:pt x="15309" y="2717"/>
                  <a:pt x="21600" y="11143"/>
                  <a:pt x="21600" y="20709"/>
                </a:cubicBezTo>
              </a:path>
              <a:path w="21600" h="20709" stroke="0" extrusionOk="0">
                <a:moveTo>
                  <a:pt x="6138" y="-1"/>
                </a:moveTo>
                <a:cubicBezTo>
                  <a:pt x="15309" y="2717"/>
                  <a:pt x="21600" y="11143"/>
                  <a:pt x="21600" y="20709"/>
                </a:cubicBezTo>
                <a:lnTo>
                  <a:pt x="0" y="20709"/>
                </a:lnTo>
                <a:lnTo>
                  <a:pt x="6138" y="-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7418" name="Oval 8">
            <a:extLst>
              <a:ext uri="{FF2B5EF4-FFF2-40B4-BE49-F238E27FC236}">
                <a16:creationId xmlns:a16="http://schemas.microsoft.com/office/drawing/2014/main" id="{0465460E-1D33-4C13-A2CF-EF8A04913A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3505200"/>
            <a:ext cx="569913" cy="48895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17419" name="Arc 9">
            <a:extLst>
              <a:ext uri="{FF2B5EF4-FFF2-40B4-BE49-F238E27FC236}">
                <a16:creationId xmlns:a16="http://schemas.microsoft.com/office/drawing/2014/main" id="{D4DE927B-E123-4A91-8C72-E550BBD0D2A6}"/>
              </a:ext>
            </a:extLst>
          </p:cNvPr>
          <p:cNvSpPr>
            <a:spLocks/>
          </p:cNvSpPr>
          <p:nvPr/>
        </p:nvSpPr>
        <p:spPr bwMode="auto">
          <a:xfrm rot="387893">
            <a:off x="1981200" y="3581400"/>
            <a:ext cx="1328738" cy="990600"/>
          </a:xfrm>
          <a:custGeom>
            <a:avLst/>
            <a:gdLst>
              <a:gd name="T0" fmla="*/ 1602730542 w 21600"/>
              <a:gd name="T1" fmla="*/ 0 h 20473"/>
              <a:gd name="T2" fmla="*/ 2147483646 w 21600"/>
              <a:gd name="T3" fmla="*/ 2147483646 h 20473"/>
              <a:gd name="T4" fmla="*/ 0 w 21600"/>
              <a:gd name="T5" fmla="*/ 2147483646 h 2047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0473" fill="none" extrusionOk="0">
                <a:moveTo>
                  <a:pt x="6885" y="-1"/>
                </a:moveTo>
                <a:cubicBezTo>
                  <a:pt x="15677" y="2956"/>
                  <a:pt x="21600" y="11196"/>
                  <a:pt x="21600" y="20473"/>
                </a:cubicBezTo>
              </a:path>
              <a:path w="21600" h="20473" stroke="0" extrusionOk="0">
                <a:moveTo>
                  <a:pt x="6885" y="-1"/>
                </a:moveTo>
                <a:cubicBezTo>
                  <a:pt x="15677" y="2956"/>
                  <a:pt x="21600" y="11196"/>
                  <a:pt x="21600" y="20473"/>
                </a:cubicBezTo>
                <a:lnTo>
                  <a:pt x="0" y="20473"/>
                </a:lnTo>
                <a:lnTo>
                  <a:pt x="6885" y="-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7420" name="Arc 10">
            <a:extLst>
              <a:ext uri="{FF2B5EF4-FFF2-40B4-BE49-F238E27FC236}">
                <a16:creationId xmlns:a16="http://schemas.microsoft.com/office/drawing/2014/main" id="{6E3BD9D2-719D-4664-8AE3-414D08D3B9A0}"/>
              </a:ext>
            </a:extLst>
          </p:cNvPr>
          <p:cNvSpPr>
            <a:spLocks/>
          </p:cNvSpPr>
          <p:nvPr/>
        </p:nvSpPr>
        <p:spPr bwMode="auto">
          <a:xfrm rot="392238" flipH="1">
            <a:off x="3276600" y="3657600"/>
            <a:ext cx="1131888" cy="1038225"/>
          </a:xfrm>
          <a:custGeom>
            <a:avLst/>
            <a:gdLst>
              <a:gd name="T0" fmla="*/ 875609273 w 21600"/>
              <a:gd name="T1" fmla="*/ 0 h 20725"/>
              <a:gd name="T2" fmla="*/ 2147483646 w 21600"/>
              <a:gd name="T3" fmla="*/ 2147483646 h 20725"/>
              <a:gd name="T4" fmla="*/ 0 w 21600"/>
              <a:gd name="T5" fmla="*/ 2147483646 h 2072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0725" fill="none" extrusionOk="0">
                <a:moveTo>
                  <a:pt x="6085" y="-1"/>
                </a:moveTo>
                <a:cubicBezTo>
                  <a:pt x="15282" y="2700"/>
                  <a:pt x="21600" y="11139"/>
                  <a:pt x="21600" y="20725"/>
                </a:cubicBezTo>
              </a:path>
              <a:path w="21600" h="20725" stroke="0" extrusionOk="0">
                <a:moveTo>
                  <a:pt x="6085" y="-1"/>
                </a:moveTo>
                <a:cubicBezTo>
                  <a:pt x="15282" y="2700"/>
                  <a:pt x="21600" y="11139"/>
                  <a:pt x="21600" y="20725"/>
                </a:cubicBezTo>
                <a:lnTo>
                  <a:pt x="0" y="20725"/>
                </a:lnTo>
                <a:lnTo>
                  <a:pt x="6085" y="-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grpSp>
        <p:nvGrpSpPr>
          <p:cNvPr id="17421" name="Group 11">
            <a:extLst>
              <a:ext uri="{FF2B5EF4-FFF2-40B4-BE49-F238E27FC236}">
                <a16:creationId xmlns:a16="http://schemas.microsoft.com/office/drawing/2014/main" id="{79C712DE-FA7A-4B2F-9566-9D9FE35CDCE1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2057400"/>
            <a:ext cx="685800" cy="457200"/>
            <a:chOff x="1200" y="2544"/>
            <a:chExt cx="432" cy="288"/>
          </a:xfrm>
        </p:grpSpPr>
        <p:sp>
          <p:nvSpPr>
            <p:cNvPr id="44044" name="Oval 12">
              <a:extLst>
                <a:ext uri="{FF2B5EF4-FFF2-40B4-BE49-F238E27FC236}">
                  <a16:creationId xmlns:a16="http://schemas.microsoft.com/office/drawing/2014/main" id="{85E938C9-7E5A-4A2D-83A8-F96E383B03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2544"/>
              <a:ext cx="432" cy="288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l-GR" altLang="el-GR" sz="1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4045" name="Text Box 13">
              <a:extLst>
                <a:ext uri="{FF2B5EF4-FFF2-40B4-BE49-F238E27FC236}">
                  <a16:creationId xmlns:a16="http://schemas.microsoft.com/office/drawing/2014/main" id="{3BE03848-5584-4466-80F3-5AD9610F7B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38" y="2551"/>
              <a:ext cx="356" cy="2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el-GR" sz="200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MP</a:t>
              </a:r>
            </a:p>
          </p:txBody>
        </p:sp>
      </p:grpSp>
      <p:sp>
        <p:nvSpPr>
          <p:cNvPr id="17422" name="Oval 14">
            <a:extLst>
              <a:ext uri="{FF2B5EF4-FFF2-40B4-BE49-F238E27FC236}">
                <a16:creationId xmlns:a16="http://schemas.microsoft.com/office/drawing/2014/main" id="{613055C9-A2C4-465C-93B3-3889D5A660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1688" y="2819400"/>
            <a:ext cx="1712912" cy="117475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grpSp>
        <p:nvGrpSpPr>
          <p:cNvPr id="17423" name="Group 15">
            <a:extLst>
              <a:ext uri="{FF2B5EF4-FFF2-40B4-BE49-F238E27FC236}">
                <a16:creationId xmlns:a16="http://schemas.microsoft.com/office/drawing/2014/main" id="{7B02EA31-A801-415D-BF65-561DDB716F37}"/>
              </a:ext>
            </a:extLst>
          </p:cNvPr>
          <p:cNvGrpSpPr>
            <a:grpSpLocks/>
          </p:cNvGrpSpPr>
          <p:nvPr/>
        </p:nvGrpSpPr>
        <p:grpSpPr bwMode="auto">
          <a:xfrm>
            <a:off x="1716088" y="3276600"/>
            <a:ext cx="685800" cy="457200"/>
            <a:chOff x="1200" y="2544"/>
            <a:chExt cx="432" cy="288"/>
          </a:xfrm>
        </p:grpSpPr>
        <p:sp>
          <p:nvSpPr>
            <p:cNvPr id="44048" name="Oval 16">
              <a:extLst>
                <a:ext uri="{FF2B5EF4-FFF2-40B4-BE49-F238E27FC236}">
                  <a16:creationId xmlns:a16="http://schemas.microsoft.com/office/drawing/2014/main" id="{E167E80F-E086-4910-AD87-1E4377998E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2544"/>
              <a:ext cx="432" cy="288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l-GR" altLang="el-GR" sz="1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4049" name="Text Box 17">
              <a:extLst>
                <a:ext uri="{FF2B5EF4-FFF2-40B4-BE49-F238E27FC236}">
                  <a16:creationId xmlns:a16="http://schemas.microsoft.com/office/drawing/2014/main" id="{36E9C0DD-B76E-4553-8872-7695B8845B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38" y="2551"/>
              <a:ext cx="356" cy="2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el-GR" sz="200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MP</a:t>
              </a:r>
            </a:p>
          </p:txBody>
        </p:sp>
      </p:grpSp>
      <p:sp>
        <p:nvSpPr>
          <p:cNvPr id="17424" name="Oval 18">
            <a:extLst>
              <a:ext uri="{FF2B5EF4-FFF2-40B4-BE49-F238E27FC236}">
                <a16:creationId xmlns:a16="http://schemas.microsoft.com/office/drawing/2014/main" id="{E4EA4AFC-5A9E-46C6-81D6-9607AACF18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3276600"/>
            <a:ext cx="1255713" cy="94615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grpSp>
        <p:nvGrpSpPr>
          <p:cNvPr id="17425" name="Group 19">
            <a:extLst>
              <a:ext uri="{FF2B5EF4-FFF2-40B4-BE49-F238E27FC236}">
                <a16:creationId xmlns:a16="http://schemas.microsoft.com/office/drawing/2014/main" id="{FF3FA8E9-8C77-4A91-91D8-4C07B05A5B0F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3505200"/>
            <a:ext cx="685800" cy="457200"/>
            <a:chOff x="1200" y="2544"/>
            <a:chExt cx="432" cy="288"/>
          </a:xfrm>
        </p:grpSpPr>
        <p:sp>
          <p:nvSpPr>
            <p:cNvPr id="44052" name="Oval 20">
              <a:extLst>
                <a:ext uri="{FF2B5EF4-FFF2-40B4-BE49-F238E27FC236}">
                  <a16:creationId xmlns:a16="http://schemas.microsoft.com/office/drawing/2014/main" id="{F95A9335-24F4-49F7-92C3-27AD8E3F9A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2544"/>
              <a:ext cx="432" cy="288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l-GR" altLang="el-GR" sz="1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4053" name="Text Box 21">
              <a:extLst>
                <a:ext uri="{FF2B5EF4-FFF2-40B4-BE49-F238E27FC236}">
                  <a16:creationId xmlns:a16="http://schemas.microsoft.com/office/drawing/2014/main" id="{78704D54-9502-4532-93A5-A6E1FDAE5D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38" y="2551"/>
              <a:ext cx="356" cy="2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el-GR" sz="200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MP</a:t>
              </a:r>
            </a:p>
          </p:txBody>
        </p:sp>
      </p:grpSp>
      <p:sp>
        <p:nvSpPr>
          <p:cNvPr id="17426" name="Oval 22">
            <a:extLst>
              <a:ext uri="{FF2B5EF4-FFF2-40B4-BE49-F238E27FC236}">
                <a16:creationId xmlns:a16="http://schemas.microsoft.com/office/drawing/2014/main" id="{80645518-B283-4EDE-9D10-12D1E5A904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572000"/>
            <a:ext cx="1255713" cy="94615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grpSp>
        <p:nvGrpSpPr>
          <p:cNvPr id="17427" name="Group 23">
            <a:extLst>
              <a:ext uri="{FF2B5EF4-FFF2-40B4-BE49-F238E27FC236}">
                <a16:creationId xmlns:a16="http://schemas.microsoft.com/office/drawing/2014/main" id="{B04D012D-3819-4B7F-BF5F-EDAC3B92D40B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4800600"/>
            <a:ext cx="685800" cy="457200"/>
            <a:chOff x="1200" y="2544"/>
            <a:chExt cx="432" cy="288"/>
          </a:xfrm>
        </p:grpSpPr>
        <p:sp>
          <p:nvSpPr>
            <p:cNvPr id="44056" name="Oval 24">
              <a:extLst>
                <a:ext uri="{FF2B5EF4-FFF2-40B4-BE49-F238E27FC236}">
                  <a16:creationId xmlns:a16="http://schemas.microsoft.com/office/drawing/2014/main" id="{A7896E95-1825-40BE-BBDB-7484B5DB92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2544"/>
              <a:ext cx="432" cy="288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l-GR" altLang="el-GR" sz="1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4057" name="Text Box 25">
              <a:extLst>
                <a:ext uri="{FF2B5EF4-FFF2-40B4-BE49-F238E27FC236}">
                  <a16:creationId xmlns:a16="http://schemas.microsoft.com/office/drawing/2014/main" id="{CD9F6754-C1CD-40A0-A33A-DC241C54CB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38" y="2551"/>
              <a:ext cx="356" cy="2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el-GR" sz="200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MP</a:t>
              </a:r>
            </a:p>
          </p:txBody>
        </p:sp>
      </p:grpSp>
      <p:sp>
        <p:nvSpPr>
          <p:cNvPr id="17428" name="Text Box 30">
            <a:extLst>
              <a:ext uri="{FF2B5EF4-FFF2-40B4-BE49-F238E27FC236}">
                <a16:creationId xmlns:a16="http://schemas.microsoft.com/office/drawing/2014/main" id="{4DB909A6-60B0-4797-BAB2-72851D1014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6388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l-GR" sz="2000" i="1"/>
              <a:t>H.323 terminal </a:t>
            </a:r>
            <a:endParaRPr lang="el-GR" altLang="el-GR" sz="2000"/>
          </a:p>
        </p:txBody>
      </p:sp>
      <p:sp>
        <p:nvSpPr>
          <p:cNvPr id="17429" name="Oval 31">
            <a:extLst>
              <a:ext uri="{FF2B5EF4-FFF2-40B4-BE49-F238E27FC236}">
                <a16:creationId xmlns:a16="http://schemas.microsoft.com/office/drawing/2014/main" id="{1213A3C1-0282-454C-A6B3-4B915536DE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5562600"/>
            <a:ext cx="568325" cy="48895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44065" name="Text Box 33">
            <a:extLst>
              <a:ext uri="{FF2B5EF4-FFF2-40B4-BE49-F238E27FC236}">
                <a16:creationId xmlns:a16="http://schemas.microsoft.com/office/drawing/2014/main" id="{044B848A-4DFA-4F97-A843-6A42552E45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1676400"/>
            <a:ext cx="190500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l-GR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MCU</a:t>
            </a:r>
            <a:r>
              <a:rPr lang="el-GR" altLang="el-GR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17431" name="Rectangle 34">
            <a:extLst>
              <a:ext uri="{FF2B5EF4-FFF2-40B4-BE49-F238E27FC236}">
                <a16:creationId xmlns:a16="http://schemas.microsoft.com/office/drawing/2014/main" id="{EA1FDF0A-75E0-40EE-AF11-A89F493819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1600200"/>
            <a:ext cx="16764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el-GR" altLang="el-GR"/>
          </a:p>
        </p:txBody>
      </p:sp>
      <p:sp>
        <p:nvSpPr>
          <p:cNvPr id="17432" name="Text Box 41">
            <a:extLst>
              <a:ext uri="{FF2B5EF4-FFF2-40B4-BE49-F238E27FC236}">
                <a16:creationId xmlns:a16="http://schemas.microsoft.com/office/drawing/2014/main" id="{62C28891-CD8D-4C9D-B7A3-35C445AA8C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5410200"/>
            <a:ext cx="5715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l-GR" sz="2400"/>
              <a:t>- 1 MP for video @ every  terminal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l-GR" altLang="el-GR" sz="2400"/>
              <a:t>- 1 MC/session @ MCU </a:t>
            </a:r>
          </a:p>
        </p:txBody>
      </p:sp>
      <p:grpSp>
        <p:nvGrpSpPr>
          <p:cNvPr id="17433" name="Group 42">
            <a:extLst>
              <a:ext uri="{FF2B5EF4-FFF2-40B4-BE49-F238E27FC236}">
                <a16:creationId xmlns:a16="http://schemas.microsoft.com/office/drawing/2014/main" id="{463263BD-2643-4DB4-992A-ED6FB3FF83FD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3200400"/>
            <a:ext cx="1371600" cy="990600"/>
            <a:chOff x="2059" y="3043"/>
            <a:chExt cx="1561" cy="759"/>
          </a:xfrm>
        </p:grpSpPr>
        <p:grpSp>
          <p:nvGrpSpPr>
            <p:cNvPr id="17441" name="Group 43">
              <a:extLst>
                <a:ext uri="{FF2B5EF4-FFF2-40B4-BE49-F238E27FC236}">
                  <a16:creationId xmlns:a16="http://schemas.microsoft.com/office/drawing/2014/main" id="{0C42D9E6-50F8-4B06-A0BD-46435B01F44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59" y="3043"/>
              <a:ext cx="1561" cy="759"/>
              <a:chOff x="2059" y="3043"/>
              <a:chExt cx="1561" cy="759"/>
            </a:xfrm>
          </p:grpSpPr>
          <p:grpSp>
            <p:nvGrpSpPr>
              <p:cNvPr id="17443" name="Group 44">
                <a:extLst>
                  <a:ext uri="{FF2B5EF4-FFF2-40B4-BE49-F238E27FC236}">
                    <a16:creationId xmlns:a16="http://schemas.microsoft.com/office/drawing/2014/main" id="{09E1382F-A2E2-442D-BA56-3FDF118DF8A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979" y="3112"/>
                <a:ext cx="641" cy="653"/>
                <a:chOff x="2979" y="3112"/>
                <a:chExt cx="641" cy="653"/>
              </a:xfrm>
            </p:grpSpPr>
            <p:grpSp>
              <p:nvGrpSpPr>
                <p:cNvPr id="17473" name="Group 45">
                  <a:extLst>
                    <a:ext uri="{FF2B5EF4-FFF2-40B4-BE49-F238E27FC236}">
                      <a16:creationId xmlns:a16="http://schemas.microsoft.com/office/drawing/2014/main" id="{C39380D7-A428-45CB-9ED1-105C64DBC1D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29" y="3112"/>
                  <a:ext cx="391" cy="526"/>
                  <a:chOff x="3229" y="3112"/>
                  <a:chExt cx="391" cy="526"/>
                </a:xfrm>
              </p:grpSpPr>
              <p:grpSp>
                <p:nvGrpSpPr>
                  <p:cNvPr id="17478" name="Group 46">
                    <a:extLst>
                      <a:ext uri="{FF2B5EF4-FFF2-40B4-BE49-F238E27FC236}">
                        <a16:creationId xmlns:a16="http://schemas.microsoft.com/office/drawing/2014/main" id="{96FDBC6E-31F0-456C-B756-505F50E46CDF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331" y="3182"/>
                    <a:ext cx="289" cy="382"/>
                    <a:chOff x="3331" y="3182"/>
                    <a:chExt cx="289" cy="382"/>
                  </a:xfrm>
                </p:grpSpPr>
                <p:grpSp>
                  <p:nvGrpSpPr>
                    <p:cNvPr id="17488" name="Group 47">
                      <a:extLst>
                        <a:ext uri="{FF2B5EF4-FFF2-40B4-BE49-F238E27FC236}">
                          <a16:creationId xmlns:a16="http://schemas.microsoft.com/office/drawing/2014/main" id="{796AE2BE-E628-4104-B878-3CD528062201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31" y="3182"/>
                      <a:ext cx="289" cy="382"/>
                      <a:chOff x="3331" y="3182"/>
                      <a:chExt cx="289" cy="382"/>
                    </a:xfrm>
                  </p:grpSpPr>
                  <p:grpSp>
                    <p:nvGrpSpPr>
                      <p:cNvPr id="17490" name="Group 48">
                        <a:extLst>
                          <a:ext uri="{FF2B5EF4-FFF2-40B4-BE49-F238E27FC236}">
                            <a16:creationId xmlns:a16="http://schemas.microsoft.com/office/drawing/2014/main" id="{A62A2209-7A8D-4407-8D9A-F5A0D30CE6C0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407" y="3206"/>
                        <a:ext cx="213" cy="312"/>
                        <a:chOff x="3407" y="3206"/>
                        <a:chExt cx="213" cy="312"/>
                      </a:xfrm>
                    </p:grpSpPr>
                    <p:grpSp>
                      <p:nvGrpSpPr>
                        <p:cNvPr id="17494" name="Group 49">
                          <a:extLst>
                            <a:ext uri="{FF2B5EF4-FFF2-40B4-BE49-F238E27FC236}">
                              <a16:creationId xmlns:a16="http://schemas.microsoft.com/office/drawing/2014/main" id="{8156BE73-54EE-4F22-869E-18A555B35633}"/>
                            </a:ext>
                          </a:extLst>
                        </p:cNvPr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431" y="3206"/>
                          <a:ext cx="189" cy="312"/>
                          <a:chOff x="3431" y="3206"/>
                          <a:chExt cx="189" cy="312"/>
                        </a:xfrm>
                      </p:grpSpPr>
                      <p:sp>
                        <p:nvSpPr>
                          <p:cNvPr id="17498" name="Oval 50">
                            <a:extLst>
                              <a:ext uri="{FF2B5EF4-FFF2-40B4-BE49-F238E27FC236}">
                                <a16:creationId xmlns:a16="http://schemas.microsoft.com/office/drawing/2014/main" id="{55DD8A7C-4092-4F93-A8C8-5288A695DC8A}"/>
                              </a:ext>
                            </a:extLst>
                          </p:cNvPr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537" y="3394"/>
                            <a:ext cx="83" cy="77"/>
                          </a:xfrm>
                          <a:prstGeom prst="ellipse">
                            <a:avLst/>
                          </a:prstGeom>
                          <a:solidFill>
                            <a:srgbClr val="FDE3BA"/>
                          </a:solidFill>
                          <a:ln w="127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>
                              <a:spcBef>
                                <a:spcPct val="20000"/>
                              </a:spcBef>
                              <a:buChar char="•"/>
                              <a:defRPr sz="32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1pPr>
                            <a:lvl2pPr marL="742950" indent="-285750">
                              <a:spcBef>
                                <a:spcPct val="20000"/>
                              </a:spcBef>
                              <a:buChar char="–"/>
                              <a:defRPr sz="28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2pPr>
                            <a:lvl3pPr marL="1143000" indent="-228600">
                              <a:spcBef>
                                <a:spcPct val="20000"/>
                              </a:spcBef>
                              <a:buChar char="•"/>
                              <a:defRPr sz="24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3pPr>
                            <a:lvl4pPr marL="1600200" indent="-228600">
                              <a:spcBef>
                                <a:spcPct val="20000"/>
                              </a:spcBef>
                              <a:buChar char="–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4pPr>
                            <a:lvl5pPr marL="2057400" indent="-228600">
                              <a:spcBef>
                                <a:spcPct val="20000"/>
                              </a:spcBef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9pPr>
                          </a:lstStyle>
                          <a:p>
                            <a:pPr>
                              <a:spcBef>
                                <a:spcPct val="0"/>
                              </a:spcBef>
                              <a:buFontTx/>
                              <a:buNone/>
                            </a:pPr>
                            <a:endParaRPr lang="el-GR" altLang="el-GR" sz="2400"/>
                          </a:p>
                        </p:txBody>
                      </p:sp>
                      <p:sp>
                        <p:nvSpPr>
                          <p:cNvPr id="17499" name="Oval 51">
                            <a:extLst>
                              <a:ext uri="{FF2B5EF4-FFF2-40B4-BE49-F238E27FC236}">
                                <a16:creationId xmlns:a16="http://schemas.microsoft.com/office/drawing/2014/main" id="{696BA285-7583-4E1E-BBAE-4417BCDFB603}"/>
                              </a:ext>
                            </a:extLst>
                          </p:cNvPr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59" y="3417"/>
                            <a:ext cx="108" cy="101"/>
                          </a:xfrm>
                          <a:prstGeom prst="ellipse">
                            <a:avLst/>
                          </a:prstGeom>
                          <a:solidFill>
                            <a:srgbClr val="FDE3BA"/>
                          </a:solidFill>
                          <a:ln w="127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>
                              <a:spcBef>
                                <a:spcPct val="20000"/>
                              </a:spcBef>
                              <a:buChar char="•"/>
                              <a:defRPr sz="32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1pPr>
                            <a:lvl2pPr marL="742950" indent="-285750">
                              <a:spcBef>
                                <a:spcPct val="20000"/>
                              </a:spcBef>
                              <a:buChar char="–"/>
                              <a:defRPr sz="28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2pPr>
                            <a:lvl3pPr marL="1143000" indent="-228600">
                              <a:spcBef>
                                <a:spcPct val="20000"/>
                              </a:spcBef>
                              <a:buChar char="•"/>
                              <a:defRPr sz="24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3pPr>
                            <a:lvl4pPr marL="1600200" indent="-228600">
                              <a:spcBef>
                                <a:spcPct val="20000"/>
                              </a:spcBef>
                              <a:buChar char="–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4pPr>
                            <a:lvl5pPr marL="2057400" indent="-228600">
                              <a:spcBef>
                                <a:spcPct val="20000"/>
                              </a:spcBef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9pPr>
                          </a:lstStyle>
                          <a:p>
                            <a:pPr>
                              <a:spcBef>
                                <a:spcPct val="0"/>
                              </a:spcBef>
                              <a:buFontTx/>
                              <a:buNone/>
                            </a:pPr>
                            <a:endParaRPr lang="el-GR" altLang="el-GR" sz="2400"/>
                          </a:p>
                        </p:txBody>
                      </p:sp>
                      <p:sp>
                        <p:nvSpPr>
                          <p:cNvPr id="17500" name="Oval 52">
                            <a:extLst>
                              <a:ext uri="{FF2B5EF4-FFF2-40B4-BE49-F238E27FC236}">
                                <a16:creationId xmlns:a16="http://schemas.microsoft.com/office/drawing/2014/main" id="{C2478536-78E0-46A3-8F5D-F763BA773B42}"/>
                              </a:ext>
                            </a:extLst>
                          </p:cNvPr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509" y="3277"/>
                            <a:ext cx="85" cy="77"/>
                          </a:xfrm>
                          <a:prstGeom prst="ellipse">
                            <a:avLst/>
                          </a:prstGeom>
                          <a:solidFill>
                            <a:srgbClr val="FDE3BA"/>
                          </a:solidFill>
                          <a:ln w="127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>
                              <a:spcBef>
                                <a:spcPct val="20000"/>
                              </a:spcBef>
                              <a:buChar char="•"/>
                              <a:defRPr sz="32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1pPr>
                            <a:lvl2pPr marL="742950" indent="-285750">
                              <a:spcBef>
                                <a:spcPct val="20000"/>
                              </a:spcBef>
                              <a:buChar char="–"/>
                              <a:defRPr sz="28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2pPr>
                            <a:lvl3pPr marL="1143000" indent="-228600">
                              <a:spcBef>
                                <a:spcPct val="20000"/>
                              </a:spcBef>
                              <a:buChar char="•"/>
                              <a:defRPr sz="24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3pPr>
                            <a:lvl4pPr marL="1600200" indent="-228600">
                              <a:spcBef>
                                <a:spcPct val="20000"/>
                              </a:spcBef>
                              <a:buChar char="–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4pPr>
                            <a:lvl5pPr marL="2057400" indent="-228600">
                              <a:spcBef>
                                <a:spcPct val="20000"/>
                              </a:spcBef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9pPr>
                          </a:lstStyle>
                          <a:p>
                            <a:pPr>
                              <a:spcBef>
                                <a:spcPct val="0"/>
                              </a:spcBef>
                              <a:buFontTx/>
                              <a:buNone/>
                            </a:pPr>
                            <a:endParaRPr lang="el-GR" altLang="el-GR" sz="2400"/>
                          </a:p>
                        </p:txBody>
                      </p:sp>
                      <p:sp>
                        <p:nvSpPr>
                          <p:cNvPr id="17501" name="Oval 53">
                            <a:extLst>
                              <a:ext uri="{FF2B5EF4-FFF2-40B4-BE49-F238E27FC236}">
                                <a16:creationId xmlns:a16="http://schemas.microsoft.com/office/drawing/2014/main" id="{A516B2B1-986E-467C-9491-DB62A018396E}"/>
                              </a:ext>
                            </a:extLst>
                          </p:cNvPr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31" y="3206"/>
                            <a:ext cx="112" cy="103"/>
                          </a:xfrm>
                          <a:prstGeom prst="ellipse">
                            <a:avLst/>
                          </a:prstGeom>
                          <a:solidFill>
                            <a:srgbClr val="FDE3BA"/>
                          </a:solidFill>
                          <a:ln w="127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>
                              <a:spcBef>
                                <a:spcPct val="20000"/>
                              </a:spcBef>
                              <a:buChar char="•"/>
                              <a:defRPr sz="32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1pPr>
                            <a:lvl2pPr marL="742950" indent="-285750">
                              <a:spcBef>
                                <a:spcPct val="20000"/>
                              </a:spcBef>
                              <a:buChar char="–"/>
                              <a:defRPr sz="28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2pPr>
                            <a:lvl3pPr marL="1143000" indent="-228600">
                              <a:spcBef>
                                <a:spcPct val="20000"/>
                              </a:spcBef>
                              <a:buChar char="•"/>
                              <a:defRPr sz="24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3pPr>
                            <a:lvl4pPr marL="1600200" indent="-228600">
                              <a:spcBef>
                                <a:spcPct val="20000"/>
                              </a:spcBef>
                              <a:buChar char="–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4pPr>
                            <a:lvl5pPr marL="2057400" indent="-228600">
                              <a:spcBef>
                                <a:spcPct val="20000"/>
                              </a:spcBef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9pPr>
                          </a:lstStyle>
                          <a:p>
                            <a:pPr>
                              <a:spcBef>
                                <a:spcPct val="0"/>
                              </a:spcBef>
                              <a:buFontTx/>
                              <a:buNone/>
                            </a:pPr>
                            <a:endParaRPr lang="el-GR" altLang="el-GR" sz="2400"/>
                          </a:p>
                        </p:txBody>
                      </p:sp>
                      <p:sp>
                        <p:nvSpPr>
                          <p:cNvPr id="17502" name="Freeform 54">
                            <a:extLst>
                              <a:ext uri="{FF2B5EF4-FFF2-40B4-BE49-F238E27FC236}">
                                <a16:creationId xmlns:a16="http://schemas.microsoft.com/office/drawing/2014/main" id="{06E5437C-D1C9-4417-A868-B18A9D9C7AFD}"/>
                              </a:ext>
                            </a:extLst>
                          </p:cNvPr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512" y="3278"/>
                            <a:ext cx="76" cy="175"/>
                          </a:xfrm>
                          <a:custGeom>
                            <a:avLst/>
                            <a:gdLst>
                              <a:gd name="T0" fmla="*/ 75 w 76"/>
                              <a:gd name="T1" fmla="*/ 174 h 175"/>
                              <a:gd name="T2" fmla="*/ 44 w 76"/>
                              <a:gd name="T3" fmla="*/ 174 h 175"/>
                              <a:gd name="T4" fmla="*/ 0 w 76"/>
                              <a:gd name="T5" fmla="*/ 0 h 175"/>
                              <a:gd name="T6" fmla="*/ 46 w 76"/>
                              <a:gd name="T7" fmla="*/ 12 h 175"/>
                              <a:gd name="T8" fmla="*/ 46 w 76"/>
                              <a:gd name="T9" fmla="*/ 100 h 175"/>
                              <a:gd name="T10" fmla="*/ 75 w 76"/>
                              <a:gd name="T11" fmla="*/ 174 h 175"/>
                              <a:gd name="T12" fmla="*/ 0 60000 65536"/>
                              <a:gd name="T13" fmla="*/ 0 60000 65536"/>
                              <a:gd name="T14" fmla="*/ 0 60000 65536"/>
                              <a:gd name="T15" fmla="*/ 0 60000 65536"/>
                              <a:gd name="T16" fmla="*/ 0 60000 65536"/>
                              <a:gd name="T17" fmla="*/ 0 60000 65536"/>
                            </a:gdLst>
                            <a:ahLst/>
                            <a:cxnLst>
                              <a:cxn ang="T12">
                                <a:pos x="T0" y="T1"/>
                              </a:cxn>
                              <a:cxn ang="T13">
                                <a:pos x="T2" y="T3"/>
                              </a:cxn>
                              <a:cxn ang="T14">
                                <a:pos x="T4" y="T5"/>
                              </a:cxn>
                              <a:cxn ang="T15">
                                <a:pos x="T6" y="T7"/>
                              </a:cxn>
                              <a:cxn ang="T16">
                                <a:pos x="T8" y="T9"/>
                              </a:cxn>
                              <a:cxn ang="T17">
                                <a:pos x="T10" y="T11"/>
                              </a:cxn>
                            </a:cxnLst>
                            <a:rect l="0" t="0" r="r" b="b"/>
                            <a:pathLst>
                              <a:path w="76" h="175">
                                <a:moveTo>
                                  <a:pt x="75" y="174"/>
                                </a:moveTo>
                                <a:lnTo>
                                  <a:pt x="44" y="174"/>
                                </a:lnTo>
                                <a:lnTo>
                                  <a:pt x="0" y="0"/>
                                </a:lnTo>
                                <a:lnTo>
                                  <a:pt x="46" y="12"/>
                                </a:lnTo>
                                <a:lnTo>
                                  <a:pt x="46" y="100"/>
                                </a:lnTo>
                                <a:lnTo>
                                  <a:pt x="75" y="174"/>
                                </a:lnTo>
                              </a:path>
                            </a:pathLst>
                          </a:custGeom>
                          <a:solidFill>
                            <a:srgbClr val="FDE3BA"/>
                          </a:solidFill>
                          <a:ln>
                            <a:noFill/>
                          </a:ln>
                          <a:effectLst/>
                          <a:extLst>
                            <a:ext uri="{91240B29-F687-4F45-9708-019B960494DF}">
                              <a14:hiddenLine xmlns:a14="http://schemas.microsoft.com/office/drawing/2010/main" w="9525" cap="rnd">
                                <a:solidFill>
                                  <a:schemeClr val="tx1"/>
                                </a:solidFill>
                                <a:round/>
                                <a:headEnd type="none" w="sm" len="sm"/>
                                <a:tailEnd type="none" w="sm" len="sm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l-GR"/>
                          </a:p>
                        </p:txBody>
                      </p:sp>
                    </p:grpSp>
                    <p:sp>
                      <p:nvSpPr>
                        <p:cNvPr id="17495" name="Oval 55">
                          <a:extLst>
                            <a:ext uri="{FF2B5EF4-FFF2-40B4-BE49-F238E27FC236}">
                              <a16:creationId xmlns:a16="http://schemas.microsoft.com/office/drawing/2014/main" id="{0E328B44-FBF5-48E6-B2CA-7921EC721B87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407" y="3300"/>
                          <a:ext cx="164" cy="148"/>
                        </a:xfrm>
                        <a:prstGeom prst="ellipse">
                          <a:avLst/>
                        </a:prstGeom>
                        <a:solidFill>
                          <a:srgbClr val="FDE3BA"/>
                        </a:solidFill>
                        <a:ln w="127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>
                            <a:spcBef>
                              <a:spcPct val="20000"/>
                            </a:spcBef>
                            <a:buChar char="•"/>
                            <a:defRPr sz="32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spcBef>
                              <a:spcPct val="20000"/>
                            </a:spcBef>
                            <a:buChar char="–"/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spcBef>
                              <a:spcPct val="20000"/>
                            </a:spcBef>
                            <a:buChar char="•"/>
                            <a:defRPr sz="24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spcBef>
                              <a:spcPct val="20000"/>
                            </a:spcBef>
                            <a:buChar char="–"/>
                            <a:defRPr sz="20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spcBef>
                              <a:spcPct val="20000"/>
                            </a:spcBef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pPr>
                            <a:spcBef>
                              <a:spcPct val="0"/>
                            </a:spcBef>
                            <a:buFontTx/>
                            <a:buNone/>
                          </a:pPr>
                          <a:endParaRPr lang="el-GR" altLang="el-GR" sz="2400"/>
                        </a:p>
                      </p:txBody>
                    </p:sp>
                    <p:sp>
                      <p:nvSpPr>
                        <p:cNvPr id="17496" name="Oval 56">
                          <a:extLst>
                            <a:ext uri="{FF2B5EF4-FFF2-40B4-BE49-F238E27FC236}">
                              <a16:creationId xmlns:a16="http://schemas.microsoft.com/office/drawing/2014/main" id="{A4985D92-2F89-4B46-8E66-F6D9B226C333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407" y="3394"/>
                          <a:ext cx="112" cy="103"/>
                        </a:xfrm>
                        <a:prstGeom prst="ellipse">
                          <a:avLst/>
                        </a:prstGeom>
                        <a:solidFill>
                          <a:srgbClr val="FDE3BA"/>
                        </a:solidFill>
                        <a:ln w="127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>
                            <a:spcBef>
                              <a:spcPct val="20000"/>
                            </a:spcBef>
                            <a:buChar char="•"/>
                            <a:defRPr sz="32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spcBef>
                              <a:spcPct val="20000"/>
                            </a:spcBef>
                            <a:buChar char="–"/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spcBef>
                              <a:spcPct val="20000"/>
                            </a:spcBef>
                            <a:buChar char="•"/>
                            <a:defRPr sz="24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spcBef>
                              <a:spcPct val="20000"/>
                            </a:spcBef>
                            <a:buChar char="–"/>
                            <a:defRPr sz="20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spcBef>
                              <a:spcPct val="20000"/>
                            </a:spcBef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pPr>
                            <a:spcBef>
                              <a:spcPct val="0"/>
                            </a:spcBef>
                            <a:buFontTx/>
                            <a:buNone/>
                          </a:pPr>
                          <a:endParaRPr lang="el-GR" altLang="el-GR" sz="2400"/>
                        </a:p>
                      </p:txBody>
                    </p:sp>
                    <p:sp>
                      <p:nvSpPr>
                        <p:cNvPr id="17497" name="Freeform 57">
                          <a:extLst>
                            <a:ext uri="{FF2B5EF4-FFF2-40B4-BE49-F238E27FC236}">
                              <a16:creationId xmlns:a16="http://schemas.microsoft.com/office/drawing/2014/main" id="{E1C7B5E2-EC58-4797-A565-E375E90F1500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442" y="3257"/>
                          <a:ext cx="82" cy="190"/>
                        </a:xfrm>
                        <a:custGeom>
                          <a:avLst/>
                          <a:gdLst>
                            <a:gd name="T0" fmla="*/ 73 w 82"/>
                            <a:gd name="T1" fmla="*/ 31 h 190"/>
                            <a:gd name="T2" fmla="*/ 65 w 82"/>
                            <a:gd name="T3" fmla="*/ 70 h 190"/>
                            <a:gd name="T4" fmla="*/ 81 w 82"/>
                            <a:gd name="T5" fmla="*/ 165 h 190"/>
                            <a:gd name="T6" fmla="*/ 49 w 82"/>
                            <a:gd name="T7" fmla="*/ 189 h 190"/>
                            <a:gd name="T8" fmla="*/ 0 w 82"/>
                            <a:gd name="T9" fmla="*/ 78 h 190"/>
                            <a:gd name="T10" fmla="*/ 39 w 82"/>
                            <a:gd name="T11" fmla="*/ 0 h 190"/>
                            <a:gd name="T12" fmla="*/ 73 w 82"/>
                            <a:gd name="T13" fmla="*/ 31 h 190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82" h="190">
                              <a:moveTo>
                                <a:pt x="73" y="31"/>
                              </a:moveTo>
                              <a:lnTo>
                                <a:pt x="65" y="70"/>
                              </a:lnTo>
                              <a:lnTo>
                                <a:pt x="81" y="165"/>
                              </a:lnTo>
                              <a:lnTo>
                                <a:pt x="49" y="189"/>
                              </a:lnTo>
                              <a:lnTo>
                                <a:pt x="0" y="78"/>
                              </a:lnTo>
                              <a:lnTo>
                                <a:pt x="39" y="0"/>
                              </a:lnTo>
                              <a:lnTo>
                                <a:pt x="73" y="31"/>
                              </a:lnTo>
                            </a:path>
                          </a:pathLst>
                        </a:custGeom>
                        <a:solidFill>
                          <a:srgbClr val="FDE3BA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 cap="rnd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l-GR"/>
                        </a:p>
                      </p:txBody>
                    </p:sp>
                  </p:grpSp>
                  <p:sp>
                    <p:nvSpPr>
                      <p:cNvPr id="17491" name="Oval 58">
                        <a:extLst>
                          <a:ext uri="{FF2B5EF4-FFF2-40B4-BE49-F238E27FC236}">
                            <a16:creationId xmlns:a16="http://schemas.microsoft.com/office/drawing/2014/main" id="{C89716DC-525F-45E3-9510-58D3F971D2E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07" y="3487"/>
                        <a:ext cx="86" cy="77"/>
                      </a:xfrm>
                      <a:prstGeom prst="ellipse">
                        <a:avLst/>
                      </a:prstGeom>
                      <a:solidFill>
                        <a:srgbClr val="FDE3BA"/>
                      </a:solidFill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>
                          <a:spcBef>
                            <a:spcPct val="0"/>
                          </a:spcBef>
                          <a:buFontTx/>
                          <a:buNone/>
                        </a:pPr>
                        <a:endParaRPr lang="el-GR" altLang="el-GR" sz="2400"/>
                      </a:p>
                    </p:txBody>
                  </p:sp>
                  <p:sp>
                    <p:nvSpPr>
                      <p:cNvPr id="17492" name="Oval 59">
                        <a:extLst>
                          <a:ext uri="{FF2B5EF4-FFF2-40B4-BE49-F238E27FC236}">
                            <a16:creationId xmlns:a16="http://schemas.microsoft.com/office/drawing/2014/main" id="{27AF1D35-3D66-436E-B354-F73C9694CD9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31" y="3182"/>
                        <a:ext cx="110" cy="105"/>
                      </a:xfrm>
                      <a:prstGeom prst="ellipse">
                        <a:avLst/>
                      </a:prstGeom>
                      <a:solidFill>
                        <a:srgbClr val="FDE3BA"/>
                      </a:solidFill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>
                          <a:spcBef>
                            <a:spcPct val="0"/>
                          </a:spcBef>
                          <a:buFontTx/>
                          <a:buNone/>
                        </a:pPr>
                        <a:endParaRPr lang="el-GR" altLang="el-GR" sz="2400"/>
                      </a:p>
                    </p:txBody>
                  </p:sp>
                  <p:sp>
                    <p:nvSpPr>
                      <p:cNvPr id="17493" name="Freeform 60">
                        <a:extLst>
                          <a:ext uri="{FF2B5EF4-FFF2-40B4-BE49-F238E27FC236}">
                            <a16:creationId xmlns:a16="http://schemas.microsoft.com/office/drawing/2014/main" id="{D1F02A50-CCC5-4461-8923-79ECE2C6E485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433" y="3468"/>
                        <a:ext cx="59" cy="32"/>
                      </a:xfrm>
                      <a:custGeom>
                        <a:avLst/>
                        <a:gdLst>
                          <a:gd name="T0" fmla="*/ 58 w 59"/>
                          <a:gd name="T1" fmla="*/ 19 h 32"/>
                          <a:gd name="T2" fmla="*/ 40 w 59"/>
                          <a:gd name="T3" fmla="*/ 31 h 32"/>
                          <a:gd name="T4" fmla="*/ 0 w 59"/>
                          <a:gd name="T5" fmla="*/ 15 h 32"/>
                          <a:gd name="T6" fmla="*/ 40 w 59"/>
                          <a:gd name="T7" fmla="*/ 0 h 32"/>
                          <a:gd name="T8" fmla="*/ 58 w 59"/>
                          <a:gd name="T9" fmla="*/ 19 h 32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0" t="0" r="r" b="b"/>
                        <a:pathLst>
                          <a:path w="59" h="32">
                            <a:moveTo>
                              <a:pt x="58" y="19"/>
                            </a:moveTo>
                            <a:lnTo>
                              <a:pt x="40" y="31"/>
                            </a:lnTo>
                            <a:lnTo>
                              <a:pt x="0" y="15"/>
                            </a:lnTo>
                            <a:lnTo>
                              <a:pt x="40" y="0"/>
                            </a:lnTo>
                            <a:lnTo>
                              <a:pt x="58" y="19"/>
                            </a:lnTo>
                          </a:path>
                        </a:pathLst>
                      </a:custGeom>
                      <a:solidFill>
                        <a:srgbClr val="FDE3BA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 cap="rnd">
                            <a:solidFill>
                              <a:schemeClr val="tx1"/>
                            </a:solidFill>
                            <a:round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l-GR"/>
                      </a:p>
                    </p:txBody>
                  </p:sp>
                </p:grpSp>
                <p:sp>
                  <p:nvSpPr>
                    <p:cNvPr id="17489" name="Freeform 61">
                      <a:extLst>
                        <a:ext uri="{FF2B5EF4-FFF2-40B4-BE49-F238E27FC236}">
                          <a16:creationId xmlns:a16="http://schemas.microsoft.com/office/drawing/2014/main" id="{D04FC6EC-04F2-4DD0-BFE5-3386EEEE90C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425" y="3233"/>
                      <a:ext cx="31" cy="59"/>
                    </a:xfrm>
                    <a:custGeom>
                      <a:avLst/>
                      <a:gdLst>
                        <a:gd name="T0" fmla="*/ 15 w 31"/>
                        <a:gd name="T1" fmla="*/ 0 h 59"/>
                        <a:gd name="T2" fmla="*/ 30 w 31"/>
                        <a:gd name="T3" fmla="*/ 2 h 59"/>
                        <a:gd name="T4" fmla="*/ 23 w 31"/>
                        <a:gd name="T5" fmla="*/ 58 h 59"/>
                        <a:gd name="T6" fmla="*/ 0 w 31"/>
                        <a:gd name="T7" fmla="*/ 47 h 59"/>
                        <a:gd name="T8" fmla="*/ 15 w 31"/>
                        <a:gd name="T9" fmla="*/ 0 h 59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0" t="0" r="r" b="b"/>
                      <a:pathLst>
                        <a:path w="31" h="59">
                          <a:moveTo>
                            <a:pt x="15" y="0"/>
                          </a:moveTo>
                          <a:lnTo>
                            <a:pt x="30" y="2"/>
                          </a:lnTo>
                          <a:lnTo>
                            <a:pt x="23" y="58"/>
                          </a:lnTo>
                          <a:lnTo>
                            <a:pt x="0" y="47"/>
                          </a:lnTo>
                          <a:lnTo>
                            <a:pt x="15" y="0"/>
                          </a:lnTo>
                        </a:path>
                      </a:pathLst>
                    </a:custGeom>
                    <a:solidFill>
                      <a:srgbClr val="FDE3BA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rnd">
                          <a:solidFill>
                            <a:schemeClr val="tx1"/>
                          </a:solidFill>
                          <a:round/>
                          <a:headEnd type="none" w="sm" len="sm"/>
                          <a:tailEnd type="none" w="sm" len="sm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</p:grpSp>
              <p:grpSp>
                <p:nvGrpSpPr>
                  <p:cNvPr id="17479" name="Group 62">
                    <a:extLst>
                      <a:ext uri="{FF2B5EF4-FFF2-40B4-BE49-F238E27FC236}">
                        <a16:creationId xmlns:a16="http://schemas.microsoft.com/office/drawing/2014/main" id="{C01EC5D3-862F-452C-9F4B-96A4D2AB2CA9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229" y="3112"/>
                    <a:ext cx="264" cy="476"/>
                    <a:chOff x="3229" y="3112"/>
                    <a:chExt cx="264" cy="476"/>
                  </a:xfrm>
                </p:grpSpPr>
                <p:sp>
                  <p:nvSpPr>
                    <p:cNvPr id="17482" name="Oval 63">
                      <a:extLst>
                        <a:ext uri="{FF2B5EF4-FFF2-40B4-BE49-F238E27FC236}">
                          <a16:creationId xmlns:a16="http://schemas.microsoft.com/office/drawing/2014/main" id="{CB7D6588-F52A-4D52-8084-A01C04B7CE8A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53" y="3394"/>
                      <a:ext cx="212" cy="194"/>
                    </a:xfrm>
                    <a:prstGeom prst="ellipse">
                      <a:avLst/>
                    </a:prstGeom>
                    <a:solidFill>
                      <a:srgbClr val="FDE3BA"/>
                    </a:solidFill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>
                        <a:spcBef>
                          <a:spcPct val="0"/>
                        </a:spcBef>
                        <a:buFontTx/>
                        <a:buNone/>
                      </a:pPr>
                      <a:endParaRPr lang="el-GR" altLang="el-GR" sz="2400"/>
                    </a:p>
                  </p:txBody>
                </p:sp>
                <p:sp>
                  <p:nvSpPr>
                    <p:cNvPr id="17483" name="Oval 64">
                      <a:extLst>
                        <a:ext uri="{FF2B5EF4-FFF2-40B4-BE49-F238E27FC236}">
                          <a16:creationId xmlns:a16="http://schemas.microsoft.com/office/drawing/2014/main" id="{412643B0-A825-4E9A-9CA5-EE2264015BDA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80" y="3253"/>
                      <a:ext cx="213" cy="195"/>
                    </a:xfrm>
                    <a:prstGeom prst="ellipse">
                      <a:avLst/>
                    </a:prstGeom>
                    <a:solidFill>
                      <a:srgbClr val="FDE3BA"/>
                    </a:solidFill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>
                        <a:spcBef>
                          <a:spcPct val="0"/>
                        </a:spcBef>
                        <a:buFontTx/>
                        <a:buNone/>
                      </a:pPr>
                      <a:endParaRPr lang="el-GR" altLang="el-GR" sz="2400"/>
                    </a:p>
                  </p:txBody>
                </p:sp>
                <p:sp>
                  <p:nvSpPr>
                    <p:cNvPr id="17484" name="Oval 65">
                      <a:extLst>
                        <a:ext uri="{FF2B5EF4-FFF2-40B4-BE49-F238E27FC236}">
                          <a16:creationId xmlns:a16="http://schemas.microsoft.com/office/drawing/2014/main" id="{1BB3A210-1B08-4873-A23A-FDF81CF0F4B0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29" y="3112"/>
                      <a:ext cx="161" cy="152"/>
                    </a:xfrm>
                    <a:prstGeom prst="ellipse">
                      <a:avLst/>
                    </a:prstGeom>
                    <a:solidFill>
                      <a:srgbClr val="FDE3BA"/>
                    </a:solidFill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>
                        <a:spcBef>
                          <a:spcPct val="0"/>
                        </a:spcBef>
                        <a:buFontTx/>
                        <a:buNone/>
                      </a:pPr>
                      <a:endParaRPr lang="el-GR" altLang="el-GR" sz="2400"/>
                    </a:p>
                  </p:txBody>
                </p:sp>
                <p:sp>
                  <p:nvSpPr>
                    <p:cNvPr id="17485" name="Oval 66">
                      <a:extLst>
                        <a:ext uri="{FF2B5EF4-FFF2-40B4-BE49-F238E27FC236}">
                          <a16:creationId xmlns:a16="http://schemas.microsoft.com/office/drawing/2014/main" id="{BE0BA20B-57BD-4F0F-A739-C981DCEE8F2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31" y="3206"/>
                      <a:ext cx="83" cy="79"/>
                    </a:xfrm>
                    <a:prstGeom prst="ellipse">
                      <a:avLst/>
                    </a:prstGeom>
                    <a:solidFill>
                      <a:srgbClr val="FDE3BA"/>
                    </a:solidFill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>
                        <a:spcBef>
                          <a:spcPct val="0"/>
                        </a:spcBef>
                        <a:buFontTx/>
                        <a:buNone/>
                      </a:pPr>
                      <a:endParaRPr lang="el-GR" altLang="el-GR" sz="2400"/>
                    </a:p>
                  </p:txBody>
                </p:sp>
                <p:sp>
                  <p:nvSpPr>
                    <p:cNvPr id="17486" name="Freeform 67">
                      <a:extLst>
                        <a:ext uri="{FF2B5EF4-FFF2-40B4-BE49-F238E27FC236}">
                          <a16:creationId xmlns:a16="http://schemas.microsoft.com/office/drawing/2014/main" id="{FD034A95-3689-409C-B2CA-C62E06D98AE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279" y="3189"/>
                      <a:ext cx="143" cy="173"/>
                    </a:xfrm>
                    <a:custGeom>
                      <a:avLst/>
                      <a:gdLst>
                        <a:gd name="T0" fmla="*/ 101 w 143"/>
                        <a:gd name="T1" fmla="*/ 7 h 173"/>
                        <a:gd name="T2" fmla="*/ 98 w 143"/>
                        <a:gd name="T3" fmla="*/ 26 h 173"/>
                        <a:gd name="T4" fmla="*/ 131 w 143"/>
                        <a:gd name="T5" fmla="*/ 66 h 173"/>
                        <a:gd name="T6" fmla="*/ 142 w 143"/>
                        <a:gd name="T7" fmla="*/ 69 h 173"/>
                        <a:gd name="T8" fmla="*/ 94 w 143"/>
                        <a:gd name="T9" fmla="*/ 172 h 173"/>
                        <a:gd name="T10" fmla="*/ 0 w 143"/>
                        <a:gd name="T11" fmla="*/ 0 h 173"/>
                        <a:gd name="T12" fmla="*/ 101 w 143"/>
                        <a:gd name="T13" fmla="*/ 7 h 173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0" t="0" r="r" b="b"/>
                      <a:pathLst>
                        <a:path w="143" h="173">
                          <a:moveTo>
                            <a:pt x="101" y="7"/>
                          </a:moveTo>
                          <a:lnTo>
                            <a:pt x="98" y="26"/>
                          </a:lnTo>
                          <a:lnTo>
                            <a:pt x="131" y="66"/>
                          </a:lnTo>
                          <a:lnTo>
                            <a:pt x="142" y="69"/>
                          </a:lnTo>
                          <a:lnTo>
                            <a:pt x="94" y="172"/>
                          </a:lnTo>
                          <a:lnTo>
                            <a:pt x="0" y="0"/>
                          </a:lnTo>
                          <a:lnTo>
                            <a:pt x="101" y="7"/>
                          </a:lnTo>
                        </a:path>
                      </a:pathLst>
                    </a:custGeom>
                    <a:solidFill>
                      <a:srgbClr val="FDE3BA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rnd">
                          <a:solidFill>
                            <a:schemeClr val="tx1"/>
                          </a:solidFill>
                          <a:round/>
                          <a:headEnd type="none" w="sm" len="sm"/>
                          <a:tailEnd type="none" w="sm" len="sm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17487" name="Freeform 68">
                      <a:extLst>
                        <a:ext uri="{FF2B5EF4-FFF2-40B4-BE49-F238E27FC236}">
                          <a16:creationId xmlns:a16="http://schemas.microsoft.com/office/drawing/2014/main" id="{C552C8B9-70B6-4FA6-AA23-3EC4A152EA20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351" y="3432"/>
                      <a:ext cx="90" cy="44"/>
                    </a:xfrm>
                    <a:custGeom>
                      <a:avLst/>
                      <a:gdLst>
                        <a:gd name="T0" fmla="*/ 78 w 90"/>
                        <a:gd name="T1" fmla="*/ 5 h 44"/>
                        <a:gd name="T2" fmla="*/ 89 w 90"/>
                        <a:gd name="T3" fmla="*/ 20 h 44"/>
                        <a:gd name="T4" fmla="*/ 0 w 90"/>
                        <a:gd name="T5" fmla="*/ 43 h 44"/>
                        <a:gd name="T6" fmla="*/ 2 w 90"/>
                        <a:gd name="T7" fmla="*/ 0 h 44"/>
                        <a:gd name="T8" fmla="*/ 78 w 90"/>
                        <a:gd name="T9" fmla="*/ 5 h 4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0" t="0" r="r" b="b"/>
                      <a:pathLst>
                        <a:path w="90" h="44">
                          <a:moveTo>
                            <a:pt x="78" y="5"/>
                          </a:moveTo>
                          <a:lnTo>
                            <a:pt x="89" y="20"/>
                          </a:lnTo>
                          <a:lnTo>
                            <a:pt x="0" y="43"/>
                          </a:lnTo>
                          <a:lnTo>
                            <a:pt x="2" y="0"/>
                          </a:lnTo>
                          <a:lnTo>
                            <a:pt x="78" y="5"/>
                          </a:lnTo>
                        </a:path>
                      </a:pathLst>
                    </a:custGeom>
                    <a:solidFill>
                      <a:srgbClr val="FDE3BA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rnd">
                          <a:solidFill>
                            <a:schemeClr val="tx1"/>
                          </a:solidFill>
                          <a:round/>
                          <a:headEnd type="none" w="sm" len="sm"/>
                          <a:tailEnd type="none" w="sm" len="sm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</p:grpSp>
              <p:sp>
                <p:nvSpPr>
                  <p:cNvPr id="17480" name="Oval 69">
                    <a:extLst>
                      <a:ext uri="{FF2B5EF4-FFF2-40B4-BE49-F238E27FC236}">
                        <a16:creationId xmlns:a16="http://schemas.microsoft.com/office/drawing/2014/main" id="{5CD0F5EE-DE39-4E61-A816-6C1BA6C14D8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229" y="3535"/>
                    <a:ext cx="112" cy="103"/>
                  </a:xfrm>
                  <a:prstGeom prst="ellipse">
                    <a:avLst/>
                  </a:prstGeom>
                  <a:solidFill>
                    <a:srgbClr val="FDE3BA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l-GR" altLang="el-GR" sz="2400"/>
                  </a:p>
                </p:txBody>
              </p:sp>
              <p:sp>
                <p:nvSpPr>
                  <p:cNvPr id="17481" name="Freeform 70">
                    <a:extLst>
                      <a:ext uri="{FF2B5EF4-FFF2-40B4-BE49-F238E27FC236}">
                        <a16:creationId xmlns:a16="http://schemas.microsoft.com/office/drawing/2014/main" id="{2DEBCD75-995E-4125-89B2-4505269CEBB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310" y="3522"/>
                    <a:ext cx="56" cy="55"/>
                  </a:xfrm>
                  <a:custGeom>
                    <a:avLst/>
                    <a:gdLst>
                      <a:gd name="T0" fmla="*/ 21 w 56"/>
                      <a:gd name="T1" fmla="*/ 54 h 55"/>
                      <a:gd name="T2" fmla="*/ 55 w 56"/>
                      <a:gd name="T3" fmla="*/ 35 h 55"/>
                      <a:gd name="T4" fmla="*/ 17 w 56"/>
                      <a:gd name="T5" fmla="*/ 0 h 55"/>
                      <a:gd name="T6" fmla="*/ 0 w 56"/>
                      <a:gd name="T7" fmla="*/ 20 h 55"/>
                      <a:gd name="T8" fmla="*/ 21 w 56"/>
                      <a:gd name="T9" fmla="*/ 54 h 55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56" h="55">
                        <a:moveTo>
                          <a:pt x="21" y="54"/>
                        </a:moveTo>
                        <a:lnTo>
                          <a:pt x="55" y="35"/>
                        </a:lnTo>
                        <a:lnTo>
                          <a:pt x="17" y="0"/>
                        </a:lnTo>
                        <a:lnTo>
                          <a:pt x="0" y="20"/>
                        </a:lnTo>
                        <a:lnTo>
                          <a:pt x="21" y="54"/>
                        </a:lnTo>
                      </a:path>
                    </a:pathLst>
                  </a:custGeom>
                  <a:solidFill>
                    <a:srgbClr val="FDE3BA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</p:grpSp>
            <p:sp>
              <p:nvSpPr>
                <p:cNvPr id="17474" name="Oval 71">
                  <a:extLst>
                    <a:ext uri="{FF2B5EF4-FFF2-40B4-BE49-F238E27FC236}">
                      <a16:creationId xmlns:a16="http://schemas.microsoft.com/office/drawing/2014/main" id="{A51F5E4E-4DA6-4E6C-A195-B60AD481E41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9" y="3641"/>
                  <a:ext cx="135" cy="124"/>
                </a:xfrm>
                <a:prstGeom prst="ellipse">
                  <a:avLst/>
                </a:prstGeom>
                <a:solidFill>
                  <a:srgbClr val="FDE3BA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l-GR" altLang="el-GR" sz="2400"/>
                </a:p>
              </p:txBody>
            </p:sp>
            <p:sp>
              <p:nvSpPr>
                <p:cNvPr id="17475" name="Oval 72">
                  <a:extLst>
                    <a:ext uri="{FF2B5EF4-FFF2-40B4-BE49-F238E27FC236}">
                      <a16:creationId xmlns:a16="http://schemas.microsoft.com/office/drawing/2014/main" id="{7BF4F2D0-28BE-4F16-A6B2-AF587541AA7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00" y="3641"/>
                  <a:ext cx="111" cy="102"/>
                </a:xfrm>
                <a:prstGeom prst="ellipse">
                  <a:avLst/>
                </a:prstGeom>
                <a:solidFill>
                  <a:srgbClr val="FDE3BA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l-GR" altLang="el-GR" sz="2400"/>
                </a:p>
              </p:txBody>
            </p:sp>
            <p:sp>
              <p:nvSpPr>
                <p:cNvPr id="17476" name="Oval 73">
                  <a:extLst>
                    <a:ext uri="{FF2B5EF4-FFF2-40B4-BE49-F238E27FC236}">
                      <a16:creationId xmlns:a16="http://schemas.microsoft.com/office/drawing/2014/main" id="{130774A5-482B-4B1E-9D87-4F83045B64E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70" y="3601"/>
                  <a:ext cx="112" cy="101"/>
                </a:xfrm>
                <a:prstGeom prst="ellipse">
                  <a:avLst/>
                </a:prstGeom>
                <a:solidFill>
                  <a:srgbClr val="FDE3BA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l-GR" altLang="el-GR" sz="2400"/>
                </a:p>
              </p:txBody>
            </p:sp>
            <p:sp>
              <p:nvSpPr>
                <p:cNvPr id="17477" name="Freeform 74">
                  <a:extLst>
                    <a:ext uri="{FF2B5EF4-FFF2-40B4-BE49-F238E27FC236}">
                      <a16:creationId xmlns:a16="http://schemas.microsoft.com/office/drawing/2014/main" id="{C1E3BCAD-3ECA-4813-84E0-C164EAC32C2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66" y="3584"/>
                  <a:ext cx="241" cy="144"/>
                </a:xfrm>
                <a:custGeom>
                  <a:avLst/>
                  <a:gdLst>
                    <a:gd name="T0" fmla="*/ 222 w 241"/>
                    <a:gd name="T1" fmla="*/ 41 h 144"/>
                    <a:gd name="T2" fmla="*/ 199 w 241"/>
                    <a:gd name="T3" fmla="*/ 51 h 144"/>
                    <a:gd name="T4" fmla="*/ 136 w 241"/>
                    <a:gd name="T5" fmla="*/ 110 h 144"/>
                    <a:gd name="T6" fmla="*/ 120 w 241"/>
                    <a:gd name="T7" fmla="*/ 132 h 144"/>
                    <a:gd name="T8" fmla="*/ 52 w 241"/>
                    <a:gd name="T9" fmla="*/ 132 h 144"/>
                    <a:gd name="T10" fmla="*/ 37 w 241"/>
                    <a:gd name="T11" fmla="*/ 143 h 144"/>
                    <a:gd name="T12" fmla="*/ 0 w 241"/>
                    <a:gd name="T13" fmla="*/ 102 h 144"/>
                    <a:gd name="T14" fmla="*/ 160 w 241"/>
                    <a:gd name="T15" fmla="*/ 0 h 144"/>
                    <a:gd name="T16" fmla="*/ 240 w 241"/>
                    <a:gd name="T17" fmla="*/ 21 h 144"/>
                    <a:gd name="T18" fmla="*/ 222 w 241"/>
                    <a:gd name="T19" fmla="*/ 41 h 14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241" h="144">
                      <a:moveTo>
                        <a:pt x="222" y="41"/>
                      </a:moveTo>
                      <a:lnTo>
                        <a:pt x="199" y="51"/>
                      </a:lnTo>
                      <a:lnTo>
                        <a:pt x="136" y="110"/>
                      </a:lnTo>
                      <a:lnTo>
                        <a:pt x="120" y="132"/>
                      </a:lnTo>
                      <a:lnTo>
                        <a:pt x="52" y="132"/>
                      </a:lnTo>
                      <a:lnTo>
                        <a:pt x="37" y="143"/>
                      </a:lnTo>
                      <a:lnTo>
                        <a:pt x="0" y="102"/>
                      </a:lnTo>
                      <a:lnTo>
                        <a:pt x="160" y="0"/>
                      </a:lnTo>
                      <a:lnTo>
                        <a:pt x="240" y="21"/>
                      </a:lnTo>
                      <a:lnTo>
                        <a:pt x="222" y="41"/>
                      </a:lnTo>
                    </a:path>
                  </a:pathLst>
                </a:custGeom>
                <a:solidFill>
                  <a:srgbClr val="FDE3BA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</p:grpSp>
          <p:grpSp>
            <p:nvGrpSpPr>
              <p:cNvPr id="17444" name="Group 75">
                <a:extLst>
                  <a:ext uri="{FF2B5EF4-FFF2-40B4-BE49-F238E27FC236}">
                    <a16:creationId xmlns:a16="http://schemas.microsoft.com/office/drawing/2014/main" id="{CF10B81E-25AB-4AFA-BCF4-4CB791FDF40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059" y="3117"/>
                <a:ext cx="383" cy="450"/>
                <a:chOff x="2059" y="3117"/>
                <a:chExt cx="383" cy="450"/>
              </a:xfrm>
            </p:grpSpPr>
            <p:grpSp>
              <p:nvGrpSpPr>
                <p:cNvPr id="17458" name="Group 76">
                  <a:extLst>
                    <a:ext uri="{FF2B5EF4-FFF2-40B4-BE49-F238E27FC236}">
                      <a16:creationId xmlns:a16="http://schemas.microsoft.com/office/drawing/2014/main" id="{FD8DFC17-D00E-48AF-9997-8007F92ABC2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059" y="3182"/>
                  <a:ext cx="204" cy="268"/>
                  <a:chOff x="2059" y="3182"/>
                  <a:chExt cx="204" cy="268"/>
                </a:xfrm>
              </p:grpSpPr>
              <p:sp>
                <p:nvSpPr>
                  <p:cNvPr id="17469" name="Oval 77">
                    <a:extLst>
                      <a:ext uri="{FF2B5EF4-FFF2-40B4-BE49-F238E27FC236}">
                        <a16:creationId xmlns:a16="http://schemas.microsoft.com/office/drawing/2014/main" id="{3731EBA1-35CD-4E08-8570-0E5A39D3EF7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059" y="3277"/>
                    <a:ext cx="85" cy="77"/>
                  </a:xfrm>
                  <a:prstGeom prst="ellipse">
                    <a:avLst/>
                  </a:prstGeom>
                  <a:solidFill>
                    <a:srgbClr val="FDE3BA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l-GR" altLang="el-GR" sz="2400"/>
                  </a:p>
                </p:txBody>
              </p:sp>
              <p:sp>
                <p:nvSpPr>
                  <p:cNvPr id="17470" name="Oval 78">
                    <a:extLst>
                      <a:ext uri="{FF2B5EF4-FFF2-40B4-BE49-F238E27FC236}">
                        <a16:creationId xmlns:a16="http://schemas.microsoft.com/office/drawing/2014/main" id="{AD477FA4-C879-4E62-BD34-7FCB68B6170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077" y="3346"/>
                    <a:ext cx="111" cy="104"/>
                  </a:xfrm>
                  <a:prstGeom prst="ellipse">
                    <a:avLst/>
                  </a:prstGeom>
                  <a:solidFill>
                    <a:srgbClr val="FDE3BA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l-GR" altLang="el-GR" sz="2400"/>
                  </a:p>
                </p:txBody>
              </p:sp>
              <p:sp>
                <p:nvSpPr>
                  <p:cNvPr id="17471" name="Oval 79">
                    <a:extLst>
                      <a:ext uri="{FF2B5EF4-FFF2-40B4-BE49-F238E27FC236}">
                        <a16:creationId xmlns:a16="http://schemas.microsoft.com/office/drawing/2014/main" id="{6399C0F1-18D8-4764-9B6C-1A9CEB77835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101" y="3182"/>
                    <a:ext cx="162" cy="148"/>
                  </a:xfrm>
                  <a:prstGeom prst="ellipse">
                    <a:avLst/>
                  </a:prstGeom>
                  <a:solidFill>
                    <a:srgbClr val="FDE3BA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l-GR" altLang="el-GR" sz="2400"/>
                  </a:p>
                </p:txBody>
              </p:sp>
              <p:sp>
                <p:nvSpPr>
                  <p:cNvPr id="17472" name="Freeform 80">
                    <a:extLst>
                      <a:ext uri="{FF2B5EF4-FFF2-40B4-BE49-F238E27FC236}">
                        <a16:creationId xmlns:a16="http://schemas.microsoft.com/office/drawing/2014/main" id="{EB0183AE-EE4A-4645-A6EE-D5D138889C7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089" y="3289"/>
                    <a:ext cx="57" cy="78"/>
                  </a:xfrm>
                  <a:custGeom>
                    <a:avLst/>
                    <a:gdLst>
                      <a:gd name="T0" fmla="*/ 31 w 57"/>
                      <a:gd name="T1" fmla="*/ 0 h 78"/>
                      <a:gd name="T2" fmla="*/ 0 w 57"/>
                      <a:gd name="T3" fmla="*/ 13 h 78"/>
                      <a:gd name="T4" fmla="*/ 2 w 57"/>
                      <a:gd name="T5" fmla="*/ 60 h 78"/>
                      <a:gd name="T6" fmla="*/ 12 w 57"/>
                      <a:gd name="T7" fmla="*/ 77 h 78"/>
                      <a:gd name="T8" fmla="*/ 56 w 57"/>
                      <a:gd name="T9" fmla="*/ 60 h 78"/>
                      <a:gd name="T10" fmla="*/ 31 w 57"/>
                      <a:gd name="T11" fmla="*/ 0 h 7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57" h="78">
                        <a:moveTo>
                          <a:pt x="31" y="0"/>
                        </a:moveTo>
                        <a:lnTo>
                          <a:pt x="0" y="13"/>
                        </a:lnTo>
                        <a:lnTo>
                          <a:pt x="2" y="60"/>
                        </a:lnTo>
                        <a:lnTo>
                          <a:pt x="12" y="77"/>
                        </a:lnTo>
                        <a:lnTo>
                          <a:pt x="56" y="60"/>
                        </a:lnTo>
                        <a:lnTo>
                          <a:pt x="31" y="0"/>
                        </a:lnTo>
                      </a:path>
                    </a:pathLst>
                  </a:custGeom>
                  <a:solidFill>
                    <a:srgbClr val="FDE3BA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</p:grpSp>
            <p:grpSp>
              <p:nvGrpSpPr>
                <p:cNvPr id="17459" name="Group 81">
                  <a:extLst>
                    <a:ext uri="{FF2B5EF4-FFF2-40B4-BE49-F238E27FC236}">
                      <a16:creationId xmlns:a16="http://schemas.microsoft.com/office/drawing/2014/main" id="{1B87BE9C-E1E7-43BD-97BC-B9306D4A377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128" y="3117"/>
                  <a:ext cx="314" cy="450"/>
                  <a:chOff x="2128" y="3117"/>
                  <a:chExt cx="314" cy="450"/>
                </a:xfrm>
              </p:grpSpPr>
              <p:sp>
                <p:nvSpPr>
                  <p:cNvPr id="17461" name="Oval 82">
                    <a:extLst>
                      <a:ext uri="{FF2B5EF4-FFF2-40B4-BE49-F238E27FC236}">
                        <a16:creationId xmlns:a16="http://schemas.microsoft.com/office/drawing/2014/main" id="{8BEA3BC1-9B11-4336-8FC4-DCFE8F86D8C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228" y="3136"/>
                    <a:ext cx="214" cy="194"/>
                  </a:xfrm>
                  <a:prstGeom prst="ellipse">
                    <a:avLst/>
                  </a:prstGeom>
                  <a:solidFill>
                    <a:srgbClr val="FDE3BA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l-GR" altLang="el-GR" sz="2400"/>
                  </a:p>
                </p:txBody>
              </p:sp>
              <p:sp>
                <p:nvSpPr>
                  <p:cNvPr id="17462" name="Oval 83">
                    <a:extLst>
                      <a:ext uri="{FF2B5EF4-FFF2-40B4-BE49-F238E27FC236}">
                        <a16:creationId xmlns:a16="http://schemas.microsoft.com/office/drawing/2014/main" id="{A1B9373E-C756-47AD-BAF8-C005E01A885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128" y="3277"/>
                    <a:ext cx="111" cy="103"/>
                  </a:xfrm>
                  <a:prstGeom prst="ellipse">
                    <a:avLst/>
                  </a:prstGeom>
                  <a:solidFill>
                    <a:srgbClr val="FDE3BA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l-GR" altLang="el-GR" sz="2400"/>
                  </a:p>
                </p:txBody>
              </p:sp>
              <p:sp>
                <p:nvSpPr>
                  <p:cNvPr id="17463" name="Oval 84">
                    <a:extLst>
                      <a:ext uri="{FF2B5EF4-FFF2-40B4-BE49-F238E27FC236}">
                        <a16:creationId xmlns:a16="http://schemas.microsoft.com/office/drawing/2014/main" id="{25C8E015-F264-4633-B567-F1D9C27B9CC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152" y="3346"/>
                    <a:ext cx="163" cy="151"/>
                  </a:xfrm>
                  <a:prstGeom prst="ellipse">
                    <a:avLst/>
                  </a:prstGeom>
                  <a:solidFill>
                    <a:srgbClr val="FDE3BA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l-GR" altLang="el-GR" sz="2400"/>
                  </a:p>
                </p:txBody>
              </p:sp>
              <p:sp>
                <p:nvSpPr>
                  <p:cNvPr id="17464" name="Oval 85">
                    <a:extLst>
                      <a:ext uri="{FF2B5EF4-FFF2-40B4-BE49-F238E27FC236}">
                        <a16:creationId xmlns:a16="http://schemas.microsoft.com/office/drawing/2014/main" id="{6238E46C-3DA7-4A95-B1B7-D1047BC1284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202" y="3417"/>
                    <a:ext cx="166" cy="150"/>
                  </a:xfrm>
                  <a:prstGeom prst="ellipse">
                    <a:avLst/>
                  </a:prstGeom>
                  <a:solidFill>
                    <a:srgbClr val="FDE3BA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l-GR" altLang="el-GR" sz="2400"/>
                  </a:p>
                </p:txBody>
              </p:sp>
              <p:sp>
                <p:nvSpPr>
                  <p:cNvPr id="17465" name="Oval 86">
                    <a:extLst>
                      <a:ext uri="{FF2B5EF4-FFF2-40B4-BE49-F238E27FC236}">
                        <a16:creationId xmlns:a16="http://schemas.microsoft.com/office/drawing/2014/main" id="{C6B79A0E-C99E-4DED-A436-54B3F6A6285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217" y="3232"/>
                    <a:ext cx="146" cy="130"/>
                  </a:xfrm>
                  <a:prstGeom prst="ellipse">
                    <a:avLst/>
                  </a:prstGeom>
                  <a:solidFill>
                    <a:srgbClr val="FDE3BA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l-GR" altLang="el-GR" sz="2400"/>
                  </a:p>
                </p:txBody>
              </p:sp>
              <p:sp>
                <p:nvSpPr>
                  <p:cNvPr id="17466" name="Oval 87">
                    <a:extLst>
                      <a:ext uri="{FF2B5EF4-FFF2-40B4-BE49-F238E27FC236}">
                        <a16:creationId xmlns:a16="http://schemas.microsoft.com/office/drawing/2014/main" id="{3EED4885-7ACE-430C-84C4-DC47236F015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347" y="3117"/>
                    <a:ext cx="83" cy="78"/>
                  </a:xfrm>
                  <a:prstGeom prst="ellipse">
                    <a:avLst/>
                  </a:prstGeom>
                  <a:solidFill>
                    <a:srgbClr val="FDE3BA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l-GR" altLang="el-GR" sz="2400"/>
                  </a:p>
                </p:txBody>
              </p:sp>
              <p:sp>
                <p:nvSpPr>
                  <p:cNvPr id="17467" name="Freeform 88">
                    <a:extLst>
                      <a:ext uri="{FF2B5EF4-FFF2-40B4-BE49-F238E27FC236}">
                        <a16:creationId xmlns:a16="http://schemas.microsoft.com/office/drawing/2014/main" id="{B61188C1-8460-4ED0-B797-298501F6C38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264" y="3207"/>
                    <a:ext cx="104" cy="64"/>
                  </a:xfrm>
                  <a:custGeom>
                    <a:avLst/>
                    <a:gdLst>
                      <a:gd name="T0" fmla="*/ 0 w 104"/>
                      <a:gd name="T1" fmla="*/ 15 h 64"/>
                      <a:gd name="T2" fmla="*/ 13 w 104"/>
                      <a:gd name="T3" fmla="*/ 47 h 64"/>
                      <a:gd name="T4" fmla="*/ 103 w 104"/>
                      <a:gd name="T5" fmla="*/ 63 h 64"/>
                      <a:gd name="T6" fmla="*/ 103 w 104"/>
                      <a:gd name="T7" fmla="*/ 22 h 64"/>
                      <a:gd name="T8" fmla="*/ 5 w 104"/>
                      <a:gd name="T9" fmla="*/ 0 h 64"/>
                      <a:gd name="T10" fmla="*/ 0 w 104"/>
                      <a:gd name="T11" fmla="*/ 15 h 64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104" h="64">
                        <a:moveTo>
                          <a:pt x="0" y="15"/>
                        </a:moveTo>
                        <a:lnTo>
                          <a:pt x="13" y="47"/>
                        </a:lnTo>
                        <a:lnTo>
                          <a:pt x="103" y="63"/>
                        </a:lnTo>
                        <a:lnTo>
                          <a:pt x="103" y="22"/>
                        </a:lnTo>
                        <a:lnTo>
                          <a:pt x="5" y="0"/>
                        </a:lnTo>
                        <a:lnTo>
                          <a:pt x="0" y="15"/>
                        </a:lnTo>
                      </a:path>
                    </a:pathLst>
                  </a:custGeom>
                  <a:solidFill>
                    <a:srgbClr val="FDE3BA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17468" name="Freeform 89">
                    <a:extLst>
                      <a:ext uri="{FF2B5EF4-FFF2-40B4-BE49-F238E27FC236}">
                        <a16:creationId xmlns:a16="http://schemas.microsoft.com/office/drawing/2014/main" id="{BBBE7038-34BE-4B23-9B48-0BE07CC41B5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161" y="3327"/>
                    <a:ext cx="116" cy="133"/>
                  </a:xfrm>
                  <a:custGeom>
                    <a:avLst/>
                    <a:gdLst>
                      <a:gd name="T0" fmla="*/ 71 w 116"/>
                      <a:gd name="T1" fmla="*/ 0 h 133"/>
                      <a:gd name="T2" fmla="*/ 0 w 116"/>
                      <a:gd name="T3" fmla="*/ 33 h 133"/>
                      <a:gd name="T4" fmla="*/ 28 w 116"/>
                      <a:gd name="T5" fmla="*/ 60 h 133"/>
                      <a:gd name="T6" fmla="*/ 33 w 116"/>
                      <a:gd name="T7" fmla="*/ 124 h 133"/>
                      <a:gd name="T8" fmla="*/ 49 w 116"/>
                      <a:gd name="T9" fmla="*/ 132 h 133"/>
                      <a:gd name="T10" fmla="*/ 112 w 116"/>
                      <a:gd name="T11" fmla="*/ 91 h 133"/>
                      <a:gd name="T12" fmla="*/ 115 w 116"/>
                      <a:gd name="T13" fmla="*/ 14 h 133"/>
                      <a:gd name="T14" fmla="*/ 71 w 116"/>
                      <a:gd name="T15" fmla="*/ 0 h 133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116" h="133">
                        <a:moveTo>
                          <a:pt x="71" y="0"/>
                        </a:moveTo>
                        <a:lnTo>
                          <a:pt x="0" y="33"/>
                        </a:lnTo>
                        <a:lnTo>
                          <a:pt x="28" y="60"/>
                        </a:lnTo>
                        <a:lnTo>
                          <a:pt x="33" y="124"/>
                        </a:lnTo>
                        <a:lnTo>
                          <a:pt x="49" y="132"/>
                        </a:lnTo>
                        <a:lnTo>
                          <a:pt x="112" y="91"/>
                        </a:lnTo>
                        <a:lnTo>
                          <a:pt x="115" y="14"/>
                        </a:lnTo>
                        <a:lnTo>
                          <a:pt x="71" y="0"/>
                        </a:lnTo>
                      </a:path>
                    </a:pathLst>
                  </a:custGeom>
                  <a:solidFill>
                    <a:srgbClr val="FDE3BA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</p:grpSp>
            <p:sp>
              <p:nvSpPr>
                <p:cNvPr id="17460" name="Freeform 90">
                  <a:extLst>
                    <a:ext uri="{FF2B5EF4-FFF2-40B4-BE49-F238E27FC236}">
                      <a16:creationId xmlns:a16="http://schemas.microsoft.com/office/drawing/2014/main" id="{CDD5159A-3770-4B77-A9AC-1B94C5C0175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39" y="3166"/>
                  <a:ext cx="58" cy="63"/>
                </a:xfrm>
                <a:custGeom>
                  <a:avLst/>
                  <a:gdLst>
                    <a:gd name="T0" fmla="*/ 0 w 58"/>
                    <a:gd name="T1" fmla="*/ 32 h 63"/>
                    <a:gd name="T2" fmla="*/ 25 w 58"/>
                    <a:gd name="T3" fmla="*/ 0 h 63"/>
                    <a:gd name="T4" fmla="*/ 57 w 58"/>
                    <a:gd name="T5" fmla="*/ 32 h 63"/>
                    <a:gd name="T6" fmla="*/ 29 w 58"/>
                    <a:gd name="T7" fmla="*/ 62 h 63"/>
                    <a:gd name="T8" fmla="*/ 0 w 58"/>
                    <a:gd name="T9" fmla="*/ 32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58" h="63">
                      <a:moveTo>
                        <a:pt x="0" y="32"/>
                      </a:moveTo>
                      <a:lnTo>
                        <a:pt x="25" y="0"/>
                      </a:lnTo>
                      <a:lnTo>
                        <a:pt x="57" y="32"/>
                      </a:lnTo>
                      <a:lnTo>
                        <a:pt x="29" y="62"/>
                      </a:lnTo>
                      <a:lnTo>
                        <a:pt x="0" y="32"/>
                      </a:lnTo>
                    </a:path>
                  </a:pathLst>
                </a:custGeom>
                <a:solidFill>
                  <a:srgbClr val="FDE3BA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</p:grpSp>
          <p:grpSp>
            <p:nvGrpSpPr>
              <p:cNvPr id="17445" name="Group 91">
                <a:extLst>
                  <a:ext uri="{FF2B5EF4-FFF2-40B4-BE49-F238E27FC236}">
                    <a16:creationId xmlns:a16="http://schemas.microsoft.com/office/drawing/2014/main" id="{2DBB1E12-2739-4114-80EB-627758644C0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56" y="3043"/>
                <a:ext cx="1134" cy="759"/>
                <a:chOff x="2256" y="3043"/>
                <a:chExt cx="1134" cy="759"/>
              </a:xfrm>
            </p:grpSpPr>
            <p:sp>
              <p:nvSpPr>
                <p:cNvPr id="17446" name="Oval 92">
                  <a:extLst>
                    <a:ext uri="{FF2B5EF4-FFF2-40B4-BE49-F238E27FC236}">
                      <a16:creationId xmlns:a16="http://schemas.microsoft.com/office/drawing/2014/main" id="{977CC0CB-7A13-4B31-978D-00E5D52C97A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13" y="3064"/>
                  <a:ext cx="265" cy="245"/>
                </a:xfrm>
                <a:prstGeom prst="ellipse">
                  <a:avLst/>
                </a:prstGeom>
                <a:solidFill>
                  <a:srgbClr val="FDE3BA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l-GR" altLang="el-GR" sz="2400"/>
                </a:p>
              </p:txBody>
            </p:sp>
            <p:sp>
              <p:nvSpPr>
                <p:cNvPr id="17447" name="Oval 93">
                  <a:extLst>
                    <a:ext uri="{FF2B5EF4-FFF2-40B4-BE49-F238E27FC236}">
                      <a16:creationId xmlns:a16="http://schemas.microsoft.com/office/drawing/2014/main" id="{E7102784-9F23-413D-80BA-3BA5D8A9440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44" y="3043"/>
                  <a:ext cx="212" cy="194"/>
                </a:xfrm>
                <a:prstGeom prst="ellipse">
                  <a:avLst/>
                </a:prstGeom>
                <a:solidFill>
                  <a:srgbClr val="FDE3BA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l-GR" altLang="el-GR" sz="2400"/>
                </a:p>
              </p:txBody>
            </p:sp>
            <p:sp>
              <p:nvSpPr>
                <p:cNvPr id="17448" name="Oval 94">
                  <a:extLst>
                    <a:ext uri="{FF2B5EF4-FFF2-40B4-BE49-F238E27FC236}">
                      <a16:creationId xmlns:a16="http://schemas.microsoft.com/office/drawing/2014/main" id="{5C1E02C6-E4A3-46A7-97B5-057EE18F67F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50" y="3253"/>
                  <a:ext cx="340" cy="314"/>
                </a:xfrm>
                <a:prstGeom prst="ellipse">
                  <a:avLst/>
                </a:prstGeom>
                <a:solidFill>
                  <a:srgbClr val="FDE3BA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l-GR" altLang="el-GR" sz="2400"/>
                </a:p>
              </p:txBody>
            </p:sp>
            <p:sp>
              <p:nvSpPr>
                <p:cNvPr id="17449" name="Oval 95">
                  <a:extLst>
                    <a:ext uri="{FF2B5EF4-FFF2-40B4-BE49-F238E27FC236}">
                      <a16:creationId xmlns:a16="http://schemas.microsoft.com/office/drawing/2014/main" id="{C70CE1DE-1484-4A7B-8BE8-277D746F4B6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82" y="3394"/>
                  <a:ext cx="394" cy="361"/>
                </a:xfrm>
                <a:prstGeom prst="ellipse">
                  <a:avLst/>
                </a:prstGeom>
                <a:solidFill>
                  <a:srgbClr val="FDE3BA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l-GR" altLang="el-GR" sz="2400"/>
                </a:p>
              </p:txBody>
            </p:sp>
            <p:sp>
              <p:nvSpPr>
                <p:cNvPr id="17450" name="Oval 96">
                  <a:extLst>
                    <a:ext uri="{FF2B5EF4-FFF2-40B4-BE49-F238E27FC236}">
                      <a16:creationId xmlns:a16="http://schemas.microsoft.com/office/drawing/2014/main" id="{7AD9958D-26CB-40D8-B300-A303900A19E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46" y="3441"/>
                  <a:ext cx="289" cy="265"/>
                </a:xfrm>
                <a:prstGeom prst="ellipse">
                  <a:avLst/>
                </a:prstGeom>
                <a:solidFill>
                  <a:srgbClr val="FDE3BA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l-GR" altLang="el-GR" sz="2400"/>
                </a:p>
              </p:txBody>
            </p:sp>
            <p:sp>
              <p:nvSpPr>
                <p:cNvPr id="17451" name="Oval 97">
                  <a:extLst>
                    <a:ext uri="{FF2B5EF4-FFF2-40B4-BE49-F238E27FC236}">
                      <a16:creationId xmlns:a16="http://schemas.microsoft.com/office/drawing/2014/main" id="{00E2E6D3-4330-481C-987E-53567DDB86B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80" y="3463"/>
                  <a:ext cx="214" cy="196"/>
                </a:xfrm>
                <a:prstGeom prst="ellipse">
                  <a:avLst/>
                </a:prstGeom>
                <a:solidFill>
                  <a:srgbClr val="FDE3BA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l-GR" altLang="el-GR" sz="2400"/>
                </a:p>
              </p:txBody>
            </p:sp>
            <p:sp>
              <p:nvSpPr>
                <p:cNvPr id="17452" name="Oval 98">
                  <a:extLst>
                    <a:ext uri="{FF2B5EF4-FFF2-40B4-BE49-F238E27FC236}">
                      <a16:creationId xmlns:a16="http://schemas.microsoft.com/office/drawing/2014/main" id="{651FA21D-4075-473E-A9D1-9300A3A286C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56" y="3300"/>
                  <a:ext cx="214" cy="195"/>
                </a:xfrm>
                <a:prstGeom prst="ellipse">
                  <a:avLst/>
                </a:prstGeom>
                <a:solidFill>
                  <a:srgbClr val="FDE3BA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l-GR" altLang="el-GR" sz="2400"/>
                </a:p>
              </p:txBody>
            </p:sp>
            <p:sp>
              <p:nvSpPr>
                <p:cNvPr id="17453" name="Oval 99">
                  <a:extLst>
                    <a:ext uri="{FF2B5EF4-FFF2-40B4-BE49-F238E27FC236}">
                      <a16:creationId xmlns:a16="http://schemas.microsoft.com/office/drawing/2014/main" id="{BA716FC9-78A9-4BA5-92FC-A9A6FF80AE6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58" y="3112"/>
                  <a:ext cx="341" cy="316"/>
                </a:xfrm>
                <a:prstGeom prst="ellipse">
                  <a:avLst/>
                </a:prstGeom>
                <a:solidFill>
                  <a:srgbClr val="FDE3BA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l-GR" altLang="el-GR" sz="2400"/>
                </a:p>
              </p:txBody>
            </p:sp>
            <p:sp>
              <p:nvSpPr>
                <p:cNvPr id="17454" name="Oval 100">
                  <a:extLst>
                    <a:ext uri="{FF2B5EF4-FFF2-40B4-BE49-F238E27FC236}">
                      <a16:creationId xmlns:a16="http://schemas.microsoft.com/office/drawing/2014/main" id="{2937A450-0A17-47CB-B354-EA5066C0738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65" y="3487"/>
                  <a:ext cx="340" cy="315"/>
                </a:xfrm>
                <a:prstGeom prst="ellipse">
                  <a:avLst/>
                </a:prstGeom>
                <a:solidFill>
                  <a:srgbClr val="FDE3BA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l-GR" altLang="el-GR" sz="2400"/>
                </a:p>
              </p:txBody>
            </p:sp>
            <p:sp>
              <p:nvSpPr>
                <p:cNvPr id="17455" name="Oval 101">
                  <a:extLst>
                    <a:ext uri="{FF2B5EF4-FFF2-40B4-BE49-F238E27FC236}">
                      <a16:creationId xmlns:a16="http://schemas.microsoft.com/office/drawing/2014/main" id="{903A56D5-9A40-4385-9083-B5015F36FBB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00" y="3136"/>
                  <a:ext cx="265" cy="244"/>
                </a:xfrm>
                <a:prstGeom prst="ellipse">
                  <a:avLst/>
                </a:prstGeom>
                <a:solidFill>
                  <a:srgbClr val="FDE3BA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l-GR" altLang="el-GR" sz="2400"/>
                </a:p>
              </p:txBody>
            </p:sp>
            <p:sp>
              <p:nvSpPr>
                <p:cNvPr id="17456" name="Oval 102">
                  <a:extLst>
                    <a:ext uri="{FF2B5EF4-FFF2-40B4-BE49-F238E27FC236}">
                      <a16:creationId xmlns:a16="http://schemas.microsoft.com/office/drawing/2014/main" id="{33BF9B0B-6116-4DC4-B650-9BF813900B1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22" y="3043"/>
                  <a:ext cx="241" cy="218"/>
                </a:xfrm>
                <a:prstGeom prst="ellipse">
                  <a:avLst/>
                </a:prstGeom>
                <a:solidFill>
                  <a:srgbClr val="FDE3BA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l-GR" altLang="el-GR" sz="2400"/>
                </a:p>
              </p:txBody>
            </p:sp>
            <p:sp>
              <p:nvSpPr>
                <p:cNvPr id="17457" name="Freeform 103">
                  <a:extLst>
                    <a:ext uri="{FF2B5EF4-FFF2-40B4-BE49-F238E27FC236}">
                      <a16:creationId xmlns:a16="http://schemas.microsoft.com/office/drawing/2014/main" id="{CEC4E97E-D4A1-4DB9-A151-EF2A7ADE5F3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45" y="3102"/>
                  <a:ext cx="986" cy="604"/>
                </a:xfrm>
                <a:custGeom>
                  <a:avLst/>
                  <a:gdLst>
                    <a:gd name="T0" fmla="*/ 303 w 986"/>
                    <a:gd name="T1" fmla="*/ 59 h 604"/>
                    <a:gd name="T2" fmla="*/ 344 w 986"/>
                    <a:gd name="T3" fmla="*/ 18 h 604"/>
                    <a:gd name="T4" fmla="*/ 527 w 986"/>
                    <a:gd name="T5" fmla="*/ 21 h 604"/>
                    <a:gd name="T6" fmla="*/ 656 w 986"/>
                    <a:gd name="T7" fmla="*/ 0 h 604"/>
                    <a:gd name="T8" fmla="*/ 823 w 986"/>
                    <a:gd name="T9" fmla="*/ 71 h 604"/>
                    <a:gd name="T10" fmla="*/ 905 w 986"/>
                    <a:gd name="T11" fmla="*/ 52 h 604"/>
                    <a:gd name="T12" fmla="*/ 949 w 986"/>
                    <a:gd name="T13" fmla="*/ 59 h 604"/>
                    <a:gd name="T14" fmla="*/ 958 w 986"/>
                    <a:gd name="T15" fmla="*/ 238 h 604"/>
                    <a:gd name="T16" fmla="*/ 985 w 986"/>
                    <a:gd name="T17" fmla="*/ 266 h 604"/>
                    <a:gd name="T18" fmla="*/ 908 w 986"/>
                    <a:gd name="T19" fmla="*/ 405 h 604"/>
                    <a:gd name="T20" fmla="*/ 826 w 986"/>
                    <a:gd name="T21" fmla="*/ 311 h 604"/>
                    <a:gd name="T22" fmla="*/ 802 w 986"/>
                    <a:gd name="T23" fmla="*/ 359 h 604"/>
                    <a:gd name="T24" fmla="*/ 686 w 986"/>
                    <a:gd name="T25" fmla="*/ 549 h 604"/>
                    <a:gd name="T26" fmla="*/ 297 w 986"/>
                    <a:gd name="T27" fmla="*/ 603 h 604"/>
                    <a:gd name="T28" fmla="*/ 96 w 986"/>
                    <a:gd name="T29" fmla="*/ 565 h 604"/>
                    <a:gd name="T30" fmla="*/ 32 w 986"/>
                    <a:gd name="T31" fmla="*/ 447 h 604"/>
                    <a:gd name="T32" fmla="*/ 32 w 986"/>
                    <a:gd name="T33" fmla="*/ 326 h 604"/>
                    <a:gd name="T34" fmla="*/ 0 w 986"/>
                    <a:gd name="T35" fmla="*/ 223 h 604"/>
                    <a:gd name="T36" fmla="*/ 303 w 986"/>
                    <a:gd name="T37" fmla="*/ 59 h 604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986" h="604">
                      <a:moveTo>
                        <a:pt x="303" y="59"/>
                      </a:moveTo>
                      <a:lnTo>
                        <a:pt x="344" y="18"/>
                      </a:lnTo>
                      <a:lnTo>
                        <a:pt x="527" y="21"/>
                      </a:lnTo>
                      <a:lnTo>
                        <a:pt x="656" y="0"/>
                      </a:lnTo>
                      <a:lnTo>
                        <a:pt x="823" y="71"/>
                      </a:lnTo>
                      <a:lnTo>
                        <a:pt x="905" y="52"/>
                      </a:lnTo>
                      <a:lnTo>
                        <a:pt x="949" y="59"/>
                      </a:lnTo>
                      <a:lnTo>
                        <a:pt x="958" y="238"/>
                      </a:lnTo>
                      <a:lnTo>
                        <a:pt x="985" y="266"/>
                      </a:lnTo>
                      <a:lnTo>
                        <a:pt x="908" y="405"/>
                      </a:lnTo>
                      <a:lnTo>
                        <a:pt x="826" y="311"/>
                      </a:lnTo>
                      <a:lnTo>
                        <a:pt x="802" y="359"/>
                      </a:lnTo>
                      <a:lnTo>
                        <a:pt x="686" y="549"/>
                      </a:lnTo>
                      <a:lnTo>
                        <a:pt x="297" y="603"/>
                      </a:lnTo>
                      <a:lnTo>
                        <a:pt x="96" y="565"/>
                      </a:lnTo>
                      <a:lnTo>
                        <a:pt x="32" y="447"/>
                      </a:lnTo>
                      <a:lnTo>
                        <a:pt x="32" y="326"/>
                      </a:lnTo>
                      <a:lnTo>
                        <a:pt x="0" y="223"/>
                      </a:lnTo>
                      <a:lnTo>
                        <a:pt x="303" y="59"/>
                      </a:lnTo>
                    </a:path>
                  </a:pathLst>
                </a:custGeom>
                <a:solidFill>
                  <a:srgbClr val="FDE3BA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</p:grpSp>
        </p:grpSp>
        <p:sp>
          <p:nvSpPr>
            <p:cNvPr id="17442" name="Rectangle 104">
              <a:extLst>
                <a:ext uri="{FF2B5EF4-FFF2-40B4-BE49-F238E27FC236}">
                  <a16:creationId xmlns:a16="http://schemas.microsoft.com/office/drawing/2014/main" id="{899B382C-DAFB-4953-8786-2E2EC68C3C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3" y="3281"/>
              <a:ext cx="210" cy="234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GB" altLang="el-GR" sz="1400" b="1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44139" name="Text Box 107">
            <a:extLst>
              <a:ext uri="{FF2B5EF4-FFF2-40B4-BE49-F238E27FC236}">
                <a16:creationId xmlns:a16="http://schemas.microsoft.com/office/drawing/2014/main" id="{F31BD7B4-324B-4BA7-8206-1A34BEE76E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3429000"/>
            <a:ext cx="60960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l-GR" altLang="el-GR" sz="2000" b="1" i="1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IP </a:t>
            </a:r>
            <a:endParaRPr lang="el-GR" altLang="el-GR" sz="2000" b="1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7435" name="Text Box 108">
            <a:extLst>
              <a:ext uri="{FF2B5EF4-FFF2-40B4-BE49-F238E27FC236}">
                <a16:creationId xmlns:a16="http://schemas.microsoft.com/office/drawing/2014/main" id="{E8CCE62B-DE51-4D1A-B49F-F4114ABF10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1066800"/>
            <a:ext cx="1447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l-GR" sz="2000" i="1"/>
              <a:t>Audio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l-GR" altLang="el-GR" sz="2000" i="1"/>
              <a:t>unicasting</a:t>
            </a:r>
            <a:r>
              <a:rPr lang="el-GR" altLang="el-GR" sz="2000"/>
              <a:t> </a:t>
            </a:r>
          </a:p>
        </p:txBody>
      </p:sp>
      <p:sp>
        <p:nvSpPr>
          <p:cNvPr id="17436" name="Line 109">
            <a:extLst>
              <a:ext uri="{FF2B5EF4-FFF2-40B4-BE49-F238E27FC236}">
                <a16:creationId xmlns:a16="http://schemas.microsoft.com/office/drawing/2014/main" id="{B2FEAAD3-E9B1-473F-851B-5B383C893B8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38600" y="1752600"/>
            <a:ext cx="1905000" cy="457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7437" name="Line 110">
            <a:extLst>
              <a:ext uri="{FF2B5EF4-FFF2-40B4-BE49-F238E27FC236}">
                <a16:creationId xmlns:a16="http://schemas.microsoft.com/office/drawing/2014/main" id="{F3065D01-81A9-4323-BA15-6A3BCA1ECB3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2057400"/>
            <a:ext cx="914400" cy="1219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grpSp>
        <p:nvGrpSpPr>
          <p:cNvPr id="17438" name="Group 112">
            <a:extLst>
              <a:ext uri="{FF2B5EF4-FFF2-40B4-BE49-F238E27FC236}">
                <a16:creationId xmlns:a16="http://schemas.microsoft.com/office/drawing/2014/main" id="{6AE48B66-7ABE-47BC-A572-C8FF533A3D6B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1676400"/>
            <a:ext cx="685800" cy="457200"/>
            <a:chOff x="1200" y="2544"/>
            <a:chExt cx="432" cy="288"/>
          </a:xfrm>
        </p:grpSpPr>
        <p:sp>
          <p:nvSpPr>
            <p:cNvPr id="44145" name="Oval 113">
              <a:extLst>
                <a:ext uri="{FF2B5EF4-FFF2-40B4-BE49-F238E27FC236}">
                  <a16:creationId xmlns:a16="http://schemas.microsoft.com/office/drawing/2014/main" id="{788EDEA6-8574-4B79-B74D-366293E75C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2544"/>
              <a:ext cx="432" cy="288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l-GR" altLang="el-GR" sz="1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4146" name="Text Box 114">
              <a:extLst>
                <a:ext uri="{FF2B5EF4-FFF2-40B4-BE49-F238E27FC236}">
                  <a16:creationId xmlns:a16="http://schemas.microsoft.com/office/drawing/2014/main" id="{1D733F65-0FD9-4095-979D-216EFB4EAA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38" y="2551"/>
              <a:ext cx="365" cy="250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el-GR" sz="200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MC</a:t>
              </a: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2">
            <a:extLst>
              <a:ext uri="{FF2B5EF4-FFF2-40B4-BE49-F238E27FC236}">
                <a16:creationId xmlns:a16="http://schemas.microsoft.com/office/drawing/2014/main" id="{BF13342D-FF71-49C0-A42A-20A98496D69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57600" y="1905000"/>
            <a:ext cx="2286000" cy="2743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8435" name="Line 3">
            <a:extLst>
              <a:ext uri="{FF2B5EF4-FFF2-40B4-BE49-F238E27FC236}">
                <a16:creationId xmlns:a16="http://schemas.microsoft.com/office/drawing/2014/main" id="{007491DA-B5C6-4952-8BC5-121CFC22355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4600" y="1828800"/>
            <a:ext cx="3429000" cy="1447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45060" name="Rectangle 4">
            <a:extLst>
              <a:ext uri="{FF2B5EF4-FFF2-40B4-BE49-F238E27FC236}">
                <a16:creationId xmlns:a16="http://schemas.microsoft.com/office/drawing/2014/main" id="{4ED17B0A-9745-40DD-ABE6-BECD1537D5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altLang="el-GR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Hybrid multipoint, centralized video</a:t>
            </a:r>
            <a:endParaRPr lang="en-US" altLang="el-GR" sz="3200"/>
          </a:p>
        </p:txBody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065D779E-AB57-45DE-9D58-66C9032AD3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066800"/>
            <a:ext cx="8458200" cy="5140325"/>
          </a:xfrm>
          <a:prstGeom prst="rect">
            <a:avLst/>
          </a:prstGeom>
          <a:noFill/>
          <a:ln w="9525" cap="rnd">
            <a:solidFill>
              <a:srgbClr val="0000CC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18438" name="Oval 6">
            <a:extLst>
              <a:ext uri="{FF2B5EF4-FFF2-40B4-BE49-F238E27FC236}">
                <a16:creationId xmlns:a16="http://schemas.microsoft.com/office/drawing/2014/main" id="{84B0353D-BEFF-41CB-BFE5-5E3127D1C0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1828800"/>
            <a:ext cx="1255713" cy="94615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18439" name="Arc 7">
            <a:extLst>
              <a:ext uri="{FF2B5EF4-FFF2-40B4-BE49-F238E27FC236}">
                <a16:creationId xmlns:a16="http://schemas.microsoft.com/office/drawing/2014/main" id="{795950B6-00EA-4FB2-B5E5-117E038C2D6F}"/>
              </a:ext>
            </a:extLst>
          </p:cNvPr>
          <p:cNvSpPr>
            <a:spLocks/>
          </p:cNvSpPr>
          <p:nvPr/>
        </p:nvSpPr>
        <p:spPr bwMode="auto">
          <a:xfrm rot="10800000">
            <a:off x="3276600" y="2743200"/>
            <a:ext cx="1328738" cy="990600"/>
          </a:xfrm>
          <a:custGeom>
            <a:avLst/>
            <a:gdLst>
              <a:gd name="T0" fmla="*/ 1602730542 w 21600"/>
              <a:gd name="T1" fmla="*/ 0 h 20473"/>
              <a:gd name="T2" fmla="*/ 2147483646 w 21600"/>
              <a:gd name="T3" fmla="*/ 2147483646 h 20473"/>
              <a:gd name="T4" fmla="*/ 0 w 21600"/>
              <a:gd name="T5" fmla="*/ 2147483646 h 2047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0473" fill="none" extrusionOk="0">
                <a:moveTo>
                  <a:pt x="6885" y="-1"/>
                </a:moveTo>
                <a:cubicBezTo>
                  <a:pt x="15677" y="2956"/>
                  <a:pt x="21600" y="11196"/>
                  <a:pt x="21600" y="20473"/>
                </a:cubicBezTo>
              </a:path>
              <a:path w="21600" h="20473" stroke="0" extrusionOk="0">
                <a:moveTo>
                  <a:pt x="6885" y="-1"/>
                </a:moveTo>
                <a:cubicBezTo>
                  <a:pt x="15677" y="2956"/>
                  <a:pt x="21600" y="11196"/>
                  <a:pt x="21600" y="20473"/>
                </a:cubicBezTo>
                <a:lnTo>
                  <a:pt x="0" y="20473"/>
                </a:lnTo>
                <a:lnTo>
                  <a:pt x="6885" y="-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8440" name="Text Box 8">
            <a:extLst>
              <a:ext uri="{FF2B5EF4-FFF2-40B4-BE49-F238E27FC236}">
                <a16:creationId xmlns:a16="http://schemas.microsoft.com/office/drawing/2014/main" id="{392BAE38-92D0-4B70-A221-22843ECBB7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219200"/>
            <a:ext cx="3962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l-GR" sz="2000" i="1"/>
              <a:t>Audio  Multicasting</a:t>
            </a:r>
            <a:r>
              <a:rPr lang="el-GR" altLang="el-GR" sz="2000"/>
              <a:t> </a:t>
            </a:r>
          </a:p>
        </p:txBody>
      </p:sp>
      <p:sp>
        <p:nvSpPr>
          <p:cNvPr id="18441" name="Arc 9">
            <a:extLst>
              <a:ext uri="{FF2B5EF4-FFF2-40B4-BE49-F238E27FC236}">
                <a16:creationId xmlns:a16="http://schemas.microsoft.com/office/drawing/2014/main" id="{5B6A049F-5A3F-4C45-B6E7-41C539EA62BE}"/>
              </a:ext>
            </a:extLst>
          </p:cNvPr>
          <p:cNvSpPr>
            <a:spLocks/>
          </p:cNvSpPr>
          <p:nvPr/>
        </p:nvSpPr>
        <p:spPr bwMode="auto">
          <a:xfrm rot="10800000" flipH="1">
            <a:off x="2133600" y="2743200"/>
            <a:ext cx="1131888" cy="866775"/>
          </a:xfrm>
          <a:custGeom>
            <a:avLst/>
            <a:gdLst>
              <a:gd name="T0" fmla="*/ 883234897 w 21600"/>
              <a:gd name="T1" fmla="*/ 0 h 20709"/>
              <a:gd name="T2" fmla="*/ 2147483646 w 21600"/>
              <a:gd name="T3" fmla="*/ 1518451302 h 20709"/>
              <a:gd name="T4" fmla="*/ 0 w 21600"/>
              <a:gd name="T5" fmla="*/ 1518451302 h 2070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0709" fill="none" extrusionOk="0">
                <a:moveTo>
                  <a:pt x="6138" y="-1"/>
                </a:moveTo>
                <a:cubicBezTo>
                  <a:pt x="15309" y="2717"/>
                  <a:pt x="21600" y="11143"/>
                  <a:pt x="21600" y="20709"/>
                </a:cubicBezTo>
              </a:path>
              <a:path w="21600" h="20709" stroke="0" extrusionOk="0">
                <a:moveTo>
                  <a:pt x="6138" y="-1"/>
                </a:moveTo>
                <a:cubicBezTo>
                  <a:pt x="15309" y="2717"/>
                  <a:pt x="21600" y="11143"/>
                  <a:pt x="21600" y="20709"/>
                </a:cubicBezTo>
                <a:lnTo>
                  <a:pt x="0" y="20709"/>
                </a:lnTo>
                <a:lnTo>
                  <a:pt x="6138" y="-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8442" name="Oval 10">
            <a:extLst>
              <a:ext uri="{FF2B5EF4-FFF2-40B4-BE49-F238E27FC236}">
                <a16:creationId xmlns:a16="http://schemas.microsoft.com/office/drawing/2014/main" id="{CB42446A-B763-407A-99FA-74E26738F3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3505200"/>
            <a:ext cx="569913" cy="48895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18443" name="Arc 11">
            <a:extLst>
              <a:ext uri="{FF2B5EF4-FFF2-40B4-BE49-F238E27FC236}">
                <a16:creationId xmlns:a16="http://schemas.microsoft.com/office/drawing/2014/main" id="{1650C49E-8E8D-4999-8E59-8154DBFC2A4C}"/>
              </a:ext>
            </a:extLst>
          </p:cNvPr>
          <p:cNvSpPr>
            <a:spLocks/>
          </p:cNvSpPr>
          <p:nvPr/>
        </p:nvSpPr>
        <p:spPr bwMode="auto">
          <a:xfrm rot="387893">
            <a:off x="1981200" y="3581400"/>
            <a:ext cx="1328738" cy="990600"/>
          </a:xfrm>
          <a:custGeom>
            <a:avLst/>
            <a:gdLst>
              <a:gd name="T0" fmla="*/ 1602730542 w 21600"/>
              <a:gd name="T1" fmla="*/ 0 h 20473"/>
              <a:gd name="T2" fmla="*/ 2147483646 w 21600"/>
              <a:gd name="T3" fmla="*/ 2147483646 h 20473"/>
              <a:gd name="T4" fmla="*/ 0 w 21600"/>
              <a:gd name="T5" fmla="*/ 2147483646 h 2047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0473" fill="none" extrusionOk="0">
                <a:moveTo>
                  <a:pt x="6885" y="-1"/>
                </a:moveTo>
                <a:cubicBezTo>
                  <a:pt x="15677" y="2956"/>
                  <a:pt x="21600" y="11196"/>
                  <a:pt x="21600" y="20473"/>
                </a:cubicBezTo>
              </a:path>
              <a:path w="21600" h="20473" stroke="0" extrusionOk="0">
                <a:moveTo>
                  <a:pt x="6885" y="-1"/>
                </a:moveTo>
                <a:cubicBezTo>
                  <a:pt x="15677" y="2956"/>
                  <a:pt x="21600" y="11196"/>
                  <a:pt x="21600" y="20473"/>
                </a:cubicBezTo>
                <a:lnTo>
                  <a:pt x="0" y="20473"/>
                </a:lnTo>
                <a:lnTo>
                  <a:pt x="6885" y="-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8444" name="Arc 12">
            <a:extLst>
              <a:ext uri="{FF2B5EF4-FFF2-40B4-BE49-F238E27FC236}">
                <a16:creationId xmlns:a16="http://schemas.microsoft.com/office/drawing/2014/main" id="{00BEB7C6-0C75-42A7-9560-C28665BAAA95}"/>
              </a:ext>
            </a:extLst>
          </p:cNvPr>
          <p:cNvSpPr>
            <a:spLocks/>
          </p:cNvSpPr>
          <p:nvPr/>
        </p:nvSpPr>
        <p:spPr bwMode="auto">
          <a:xfrm rot="392238" flipH="1">
            <a:off x="3276600" y="3657600"/>
            <a:ext cx="1131888" cy="1038225"/>
          </a:xfrm>
          <a:custGeom>
            <a:avLst/>
            <a:gdLst>
              <a:gd name="T0" fmla="*/ 875609273 w 21600"/>
              <a:gd name="T1" fmla="*/ 0 h 20725"/>
              <a:gd name="T2" fmla="*/ 2147483646 w 21600"/>
              <a:gd name="T3" fmla="*/ 2147483646 h 20725"/>
              <a:gd name="T4" fmla="*/ 0 w 21600"/>
              <a:gd name="T5" fmla="*/ 2147483646 h 2072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0725" fill="none" extrusionOk="0">
                <a:moveTo>
                  <a:pt x="6085" y="-1"/>
                </a:moveTo>
                <a:cubicBezTo>
                  <a:pt x="15282" y="2700"/>
                  <a:pt x="21600" y="11139"/>
                  <a:pt x="21600" y="20725"/>
                </a:cubicBezTo>
              </a:path>
              <a:path w="21600" h="20725" stroke="0" extrusionOk="0">
                <a:moveTo>
                  <a:pt x="6085" y="-1"/>
                </a:moveTo>
                <a:cubicBezTo>
                  <a:pt x="15282" y="2700"/>
                  <a:pt x="21600" y="11139"/>
                  <a:pt x="21600" y="20725"/>
                </a:cubicBezTo>
                <a:lnTo>
                  <a:pt x="0" y="20725"/>
                </a:lnTo>
                <a:lnTo>
                  <a:pt x="6085" y="-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grpSp>
        <p:nvGrpSpPr>
          <p:cNvPr id="18445" name="Group 13">
            <a:extLst>
              <a:ext uri="{FF2B5EF4-FFF2-40B4-BE49-F238E27FC236}">
                <a16:creationId xmlns:a16="http://schemas.microsoft.com/office/drawing/2014/main" id="{7AE66282-1AE3-4E39-965B-FE25AF171E87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2057400"/>
            <a:ext cx="685800" cy="457200"/>
            <a:chOff x="1200" y="2544"/>
            <a:chExt cx="432" cy="288"/>
          </a:xfrm>
        </p:grpSpPr>
        <p:sp>
          <p:nvSpPr>
            <p:cNvPr id="45070" name="Oval 14">
              <a:extLst>
                <a:ext uri="{FF2B5EF4-FFF2-40B4-BE49-F238E27FC236}">
                  <a16:creationId xmlns:a16="http://schemas.microsoft.com/office/drawing/2014/main" id="{AA1E7117-BAF8-4C26-BC1F-969D71DA11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2544"/>
              <a:ext cx="432" cy="288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l-GR" altLang="el-GR" sz="1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5071" name="Text Box 15">
              <a:extLst>
                <a:ext uri="{FF2B5EF4-FFF2-40B4-BE49-F238E27FC236}">
                  <a16:creationId xmlns:a16="http://schemas.microsoft.com/office/drawing/2014/main" id="{7B07BC12-FF7D-4DC9-BBE1-65F8C79F05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38" y="2551"/>
              <a:ext cx="356" cy="2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el-GR" sz="200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MP</a:t>
              </a:r>
            </a:p>
          </p:txBody>
        </p:sp>
      </p:grpSp>
      <p:sp>
        <p:nvSpPr>
          <p:cNvPr id="18446" name="Oval 16">
            <a:extLst>
              <a:ext uri="{FF2B5EF4-FFF2-40B4-BE49-F238E27FC236}">
                <a16:creationId xmlns:a16="http://schemas.microsoft.com/office/drawing/2014/main" id="{CF509963-6BCB-4C5F-A455-9209739C1F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1688" y="2819400"/>
            <a:ext cx="1712912" cy="117475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grpSp>
        <p:nvGrpSpPr>
          <p:cNvPr id="18447" name="Group 17">
            <a:extLst>
              <a:ext uri="{FF2B5EF4-FFF2-40B4-BE49-F238E27FC236}">
                <a16:creationId xmlns:a16="http://schemas.microsoft.com/office/drawing/2014/main" id="{88ACF799-459F-4774-9EF4-4218C3850C8B}"/>
              </a:ext>
            </a:extLst>
          </p:cNvPr>
          <p:cNvGrpSpPr>
            <a:grpSpLocks/>
          </p:cNvGrpSpPr>
          <p:nvPr/>
        </p:nvGrpSpPr>
        <p:grpSpPr bwMode="auto">
          <a:xfrm>
            <a:off x="1716088" y="3276600"/>
            <a:ext cx="685800" cy="457200"/>
            <a:chOff x="1200" y="2544"/>
            <a:chExt cx="432" cy="288"/>
          </a:xfrm>
        </p:grpSpPr>
        <p:sp>
          <p:nvSpPr>
            <p:cNvPr id="45074" name="Oval 18">
              <a:extLst>
                <a:ext uri="{FF2B5EF4-FFF2-40B4-BE49-F238E27FC236}">
                  <a16:creationId xmlns:a16="http://schemas.microsoft.com/office/drawing/2014/main" id="{E535CCC5-DA00-4863-B9FA-820BDC5CCA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2544"/>
              <a:ext cx="432" cy="288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l-GR" altLang="el-GR" sz="1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5075" name="Text Box 19">
              <a:extLst>
                <a:ext uri="{FF2B5EF4-FFF2-40B4-BE49-F238E27FC236}">
                  <a16:creationId xmlns:a16="http://schemas.microsoft.com/office/drawing/2014/main" id="{34F69CB1-184F-49E4-9AEE-A970F5094D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38" y="2551"/>
              <a:ext cx="356" cy="2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el-GR" sz="200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MP</a:t>
              </a:r>
            </a:p>
          </p:txBody>
        </p:sp>
      </p:grpSp>
      <p:sp>
        <p:nvSpPr>
          <p:cNvPr id="18448" name="Oval 20">
            <a:extLst>
              <a:ext uri="{FF2B5EF4-FFF2-40B4-BE49-F238E27FC236}">
                <a16:creationId xmlns:a16="http://schemas.microsoft.com/office/drawing/2014/main" id="{9771E457-BA53-498C-A32A-03D4FBA64A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3276600"/>
            <a:ext cx="1255713" cy="94615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grpSp>
        <p:nvGrpSpPr>
          <p:cNvPr id="18449" name="Group 21">
            <a:extLst>
              <a:ext uri="{FF2B5EF4-FFF2-40B4-BE49-F238E27FC236}">
                <a16:creationId xmlns:a16="http://schemas.microsoft.com/office/drawing/2014/main" id="{1AA12940-CB26-4E33-A2F5-586977E23A82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3505200"/>
            <a:ext cx="685800" cy="457200"/>
            <a:chOff x="1200" y="2544"/>
            <a:chExt cx="432" cy="288"/>
          </a:xfrm>
        </p:grpSpPr>
        <p:sp>
          <p:nvSpPr>
            <p:cNvPr id="45078" name="Oval 22">
              <a:extLst>
                <a:ext uri="{FF2B5EF4-FFF2-40B4-BE49-F238E27FC236}">
                  <a16:creationId xmlns:a16="http://schemas.microsoft.com/office/drawing/2014/main" id="{C734AB0F-2E06-467E-87C9-523C03D676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2544"/>
              <a:ext cx="432" cy="288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l-GR" altLang="el-GR" sz="1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5079" name="Text Box 23">
              <a:extLst>
                <a:ext uri="{FF2B5EF4-FFF2-40B4-BE49-F238E27FC236}">
                  <a16:creationId xmlns:a16="http://schemas.microsoft.com/office/drawing/2014/main" id="{7AEFA44E-0040-492E-9DBF-3446143C69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38" y="2551"/>
              <a:ext cx="356" cy="2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el-GR" sz="200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MP</a:t>
              </a:r>
            </a:p>
          </p:txBody>
        </p:sp>
      </p:grpSp>
      <p:sp>
        <p:nvSpPr>
          <p:cNvPr id="18450" name="Oval 24">
            <a:extLst>
              <a:ext uri="{FF2B5EF4-FFF2-40B4-BE49-F238E27FC236}">
                <a16:creationId xmlns:a16="http://schemas.microsoft.com/office/drawing/2014/main" id="{517C320C-42D3-4616-B694-1A091C132B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572000"/>
            <a:ext cx="1255713" cy="94615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grpSp>
        <p:nvGrpSpPr>
          <p:cNvPr id="18451" name="Group 25">
            <a:extLst>
              <a:ext uri="{FF2B5EF4-FFF2-40B4-BE49-F238E27FC236}">
                <a16:creationId xmlns:a16="http://schemas.microsoft.com/office/drawing/2014/main" id="{FC053CEE-F7F5-4895-9BFB-1CBDAA7AC671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4800600"/>
            <a:ext cx="685800" cy="457200"/>
            <a:chOff x="1200" y="2544"/>
            <a:chExt cx="432" cy="288"/>
          </a:xfrm>
        </p:grpSpPr>
        <p:sp>
          <p:nvSpPr>
            <p:cNvPr id="45082" name="Oval 26">
              <a:extLst>
                <a:ext uri="{FF2B5EF4-FFF2-40B4-BE49-F238E27FC236}">
                  <a16:creationId xmlns:a16="http://schemas.microsoft.com/office/drawing/2014/main" id="{2A51801D-AC2F-4E44-A8CC-3BD3129493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2544"/>
              <a:ext cx="432" cy="288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l-GR" altLang="el-GR" sz="1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5083" name="Text Box 27">
              <a:extLst>
                <a:ext uri="{FF2B5EF4-FFF2-40B4-BE49-F238E27FC236}">
                  <a16:creationId xmlns:a16="http://schemas.microsoft.com/office/drawing/2014/main" id="{D8923116-F53B-40E6-A2DE-76130470D1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38" y="2551"/>
              <a:ext cx="356" cy="2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el-GR" sz="200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MP</a:t>
              </a:r>
            </a:p>
          </p:txBody>
        </p:sp>
      </p:grpSp>
      <p:sp>
        <p:nvSpPr>
          <p:cNvPr id="18452" name="Text Box 28">
            <a:extLst>
              <a:ext uri="{FF2B5EF4-FFF2-40B4-BE49-F238E27FC236}">
                <a16:creationId xmlns:a16="http://schemas.microsoft.com/office/drawing/2014/main" id="{0C538B4E-C709-4246-8687-2FA7E9E564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6388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l-GR" sz="2000" i="1"/>
              <a:t>H.323 terminal </a:t>
            </a:r>
            <a:endParaRPr lang="el-GR" altLang="el-GR" sz="2000"/>
          </a:p>
        </p:txBody>
      </p:sp>
      <p:sp>
        <p:nvSpPr>
          <p:cNvPr id="18453" name="Oval 29">
            <a:extLst>
              <a:ext uri="{FF2B5EF4-FFF2-40B4-BE49-F238E27FC236}">
                <a16:creationId xmlns:a16="http://schemas.microsoft.com/office/drawing/2014/main" id="{04BA2B1A-C65F-41B5-8CA8-CCD1807950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5562600"/>
            <a:ext cx="568325" cy="48895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45086" name="Text Box 30">
            <a:extLst>
              <a:ext uri="{FF2B5EF4-FFF2-40B4-BE49-F238E27FC236}">
                <a16:creationId xmlns:a16="http://schemas.microsoft.com/office/drawing/2014/main" id="{BE67EFC4-42A0-4F4C-BC19-1F493532AE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1676400"/>
            <a:ext cx="190500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l-GR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MCU</a:t>
            </a:r>
            <a:r>
              <a:rPr lang="el-GR" altLang="el-GR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18455" name="Rectangle 31">
            <a:extLst>
              <a:ext uri="{FF2B5EF4-FFF2-40B4-BE49-F238E27FC236}">
                <a16:creationId xmlns:a16="http://schemas.microsoft.com/office/drawing/2014/main" id="{51D18BB9-75CC-4C1F-BF61-AE566ED112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1600200"/>
            <a:ext cx="16764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el-GR" altLang="el-GR"/>
          </a:p>
        </p:txBody>
      </p:sp>
      <p:sp>
        <p:nvSpPr>
          <p:cNvPr id="18456" name="Text Box 32">
            <a:extLst>
              <a:ext uri="{FF2B5EF4-FFF2-40B4-BE49-F238E27FC236}">
                <a16:creationId xmlns:a16="http://schemas.microsoft.com/office/drawing/2014/main" id="{F6610494-7C41-4001-A554-583A7F2E6C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5410200"/>
            <a:ext cx="5715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l-GR" sz="2400"/>
              <a:t>- 1 MP for audio @ every  terminal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l-GR" altLang="el-GR" sz="2400"/>
              <a:t>- 1 MC/session @ MCU </a:t>
            </a:r>
          </a:p>
        </p:txBody>
      </p:sp>
      <p:grpSp>
        <p:nvGrpSpPr>
          <p:cNvPr id="18457" name="Group 33">
            <a:extLst>
              <a:ext uri="{FF2B5EF4-FFF2-40B4-BE49-F238E27FC236}">
                <a16:creationId xmlns:a16="http://schemas.microsoft.com/office/drawing/2014/main" id="{94CD68F0-3245-4757-B238-F5FAEC8F5839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3200400"/>
            <a:ext cx="1371600" cy="990600"/>
            <a:chOff x="2059" y="3043"/>
            <a:chExt cx="1561" cy="759"/>
          </a:xfrm>
        </p:grpSpPr>
        <p:grpSp>
          <p:nvGrpSpPr>
            <p:cNvPr id="18465" name="Group 34">
              <a:extLst>
                <a:ext uri="{FF2B5EF4-FFF2-40B4-BE49-F238E27FC236}">
                  <a16:creationId xmlns:a16="http://schemas.microsoft.com/office/drawing/2014/main" id="{3E9F2058-6627-42A0-B50F-8224C54CD69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59" y="3043"/>
              <a:ext cx="1561" cy="759"/>
              <a:chOff x="2059" y="3043"/>
              <a:chExt cx="1561" cy="759"/>
            </a:xfrm>
          </p:grpSpPr>
          <p:grpSp>
            <p:nvGrpSpPr>
              <p:cNvPr id="18467" name="Group 35">
                <a:extLst>
                  <a:ext uri="{FF2B5EF4-FFF2-40B4-BE49-F238E27FC236}">
                    <a16:creationId xmlns:a16="http://schemas.microsoft.com/office/drawing/2014/main" id="{1DA78AFA-5B23-4DE4-B622-7DFBA85CDEC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979" y="3112"/>
                <a:ext cx="641" cy="653"/>
                <a:chOff x="2979" y="3112"/>
                <a:chExt cx="641" cy="653"/>
              </a:xfrm>
            </p:grpSpPr>
            <p:grpSp>
              <p:nvGrpSpPr>
                <p:cNvPr id="18497" name="Group 36">
                  <a:extLst>
                    <a:ext uri="{FF2B5EF4-FFF2-40B4-BE49-F238E27FC236}">
                      <a16:creationId xmlns:a16="http://schemas.microsoft.com/office/drawing/2014/main" id="{AEC6C5CB-F7CD-4743-A08C-6701F309A33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29" y="3112"/>
                  <a:ext cx="391" cy="526"/>
                  <a:chOff x="3229" y="3112"/>
                  <a:chExt cx="391" cy="526"/>
                </a:xfrm>
              </p:grpSpPr>
              <p:grpSp>
                <p:nvGrpSpPr>
                  <p:cNvPr id="18502" name="Group 37">
                    <a:extLst>
                      <a:ext uri="{FF2B5EF4-FFF2-40B4-BE49-F238E27FC236}">
                        <a16:creationId xmlns:a16="http://schemas.microsoft.com/office/drawing/2014/main" id="{76CCDFB7-0FA7-4B3F-B34D-B7B478DE8021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331" y="3182"/>
                    <a:ext cx="289" cy="382"/>
                    <a:chOff x="3331" y="3182"/>
                    <a:chExt cx="289" cy="382"/>
                  </a:xfrm>
                </p:grpSpPr>
                <p:grpSp>
                  <p:nvGrpSpPr>
                    <p:cNvPr id="18512" name="Group 38">
                      <a:extLst>
                        <a:ext uri="{FF2B5EF4-FFF2-40B4-BE49-F238E27FC236}">
                          <a16:creationId xmlns:a16="http://schemas.microsoft.com/office/drawing/2014/main" id="{92CC0122-5BE3-4DD9-93F5-672E9E5A6C42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31" y="3182"/>
                      <a:ext cx="289" cy="382"/>
                      <a:chOff x="3331" y="3182"/>
                      <a:chExt cx="289" cy="382"/>
                    </a:xfrm>
                  </p:grpSpPr>
                  <p:grpSp>
                    <p:nvGrpSpPr>
                      <p:cNvPr id="18514" name="Group 39">
                        <a:extLst>
                          <a:ext uri="{FF2B5EF4-FFF2-40B4-BE49-F238E27FC236}">
                            <a16:creationId xmlns:a16="http://schemas.microsoft.com/office/drawing/2014/main" id="{0470B323-DC39-454E-B2F5-69C89E0472C0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407" y="3206"/>
                        <a:ext cx="213" cy="312"/>
                        <a:chOff x="3407" y="3206"/>
                        <a:chExt cx="213" cy="312"/>
                      </a:xfrm>
                    </p:grpSpPr>
                    <p:grpSp>
                      <p:nvGrpSpPr>
                        <p:cNvPr id="18518" name="Group 40">
                          <a:extLst>
                            <a:ext uri="{FF2B5EF4-FFF2-40B4-BE49-F238E27FC236}">
                              <a16:creationId xmlns:a16="http://schemas.microsoft.com/office/drawing/2014/main" id="{3F3B3020-A2CD-412D-A6EB-5192DBBB1042}"/>
                            </a:ext>
                          </a:extLst>
                        </p:cNvPr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431" y="3206"/>
                          <a:ext cx="189" cy="312"/>
                          <a:chOff x="3431" y="3206"/>
                          <a:chExt cx="189" cy="312"/>
                        </a:xfrm>
                      </p:grpSpPr>
                      <p:sp>
                        <p:nvSpPr>
                          <p:cNvPr id="18522" name="Oval 41">
                            <a:extLst>
                              <a:ext uri="{FF2B5EF4-FFF2-40B4-BE49-F238E27FC236}">
                                <a16:creationId xmlns:a16="http://schemas.microsoft.com/office/drawing/2014/main" id="{39C7A270-41F9-4A55-B653-15F887FA51A7}"/>
                              </a:ext>
                            </a:extLst>
                          </p:cNvPr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537" y="3394"/>
                            <a:ext cx="83" cy="77"/>
                          </a:xfrm>
                          <a:prstGeom prst="ellipse">
                            <a:avLst/>
                          </a:prstGeom>
                          <a:solidFill>
                            <a:srgbClr val="FDE3BA"/>
                          </a:solidFill>
                          <a:ln w="127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>
                              <a:spcBef>
                                <a:spcPct val="20000"/>
                              </a:spcBef>
                              <a:buChar char="•"/>
                              <a:defRPr sz="32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1pPr>
                            <a:lvl2pPr marL="742950" indent="-285750">
                              <a:spcBef>
                                <a:spcPct val="20000"/>
                              </a:spcBef>
                              <a:buChar char="–"/>
                              <a:defRPr sz="28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2pPr>
                            <a:lvl3pPr marL="1143000" indent="-228600">
                              <a:spcBef>
                                <a:spcPct val="20000"/>
                              </a:spcBef>
                              <a:buChar char="•"/>
                              <a:defRPr sz="24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3pPr>
                            <a:lvl4pPr marL="1600200" indent="-228600">
                              <a:spcBef>
                                <a:spcPct val="20000"/>
                              </a:spcBef>
                              <a:buChar char="–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4pPr>
                            <a:lvl5pPr marL="2057400" indent="-228600">
                              <a:spcBef>
                                <a:spcPct val="20000"/>
                              </a:spcBef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9pPr>
                          </a:lstStyle>
                          <a:p>
                            <a:pPr>
                              <a:spcBef>
                                <a:spcPct val="0"/>
                              </a:spcBef>
                              <a:buFontTx/>
                              <a:buNone/>
                            </a:pPr>
                            <a:endParaRPr lang="el-GR" altLang="el-GR" sz="2400"/>
                          </a:p>
                        </p:txBody>
                      </p:sp>
                      <p:sp>
                        <p:nvSpPr>
                          <p:cNvPr id="18523" name="Oval 42">
                            <a:extLst>
                              <a:ext uri="{FF2B5EF4-FFF2-40B4-BE49-F238E27FC236}">
                                <a16:creationId xmlns:a16="http://schemas.microsoft.com/office/drawing/2014/main" id="{B00E2E09-620A-4095-8F69-14585AB30A04}"/>
                              </a:ext>
                            </a:extLst>
                          </p:cNvPr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59" y="3417"/>
                            <a:ext cx="108" cy="101"/>
                          </a:xfrm>
                          <a:prstGeom prst="ellipse">
                            <a:avLst/>
                          </a:prstGeom>
                          <a:solidFill>
                            <a:srgbClr val="FDE3BA"/>
                          </a:solidFill>
                          <a:ln w="127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>
                              <a:spcBef>
                                <a:spcPct val="20000"/>
                              </a:spcBef>
                              <a:buChar char="•"/>
                              <a:defRPr sz="32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1pPr>
                            <a:lvl2pPr marL="742950" indent="-285750">
                              <a:spcBef>
                                <a:spcPct val="20000"/>
                              </a:spcBef>
                              <a:buChar char="–"/>
                              <a:defRPr sz="28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2pPr>
                            <a:lvl3pPr marL="1143000" indent="-228600">
                              <a:spcBef>
                                <a:spcPct val="20000"/>
                              </a:spcBef>
                              <a:buChar char="•"/>
                              <a:defRPr sz="24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3pPr>
                            <a:lvl4pPr marL="1600200" indent="-228600">
                              <a:spcBef>
                                <a:spcPct val="20000"/>
                              </a:spcBef>
                              <a:buChar char="–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4pPr>
                            <a:lvl5pPr marL="2057400" indent="-228600">
                              <a:spcBef>
                                <a:spcPct val="20000"/>
                              </a:spcBef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9pPr>
                          </a:lstStyle>
                          <a:p>
                            <a:pPr>
                              <a:spcBef>
                                <a:spcPct val="0"/>
                              </a:spcBef>
                              <a:buFontTx/>
                              <a:buNone/>
                            </a:pPr>
                            <a:endParaRPr lang="el-GR" altLang="el-GR" sz="2400"/>
                          </a:p>
                        </p:txBody>
                      </p:sp>
                      <p:sp>
                        <p:nvSpPr>
                          <p:cNvPr id="18524" name="Oval 43">
                            <a:extLst>
                              <a:ext uri="{FF2B5EF4-FFF2-40B4-BE49-F238E27FC236}">
                                <a16:creationId xmlns:a16="http://schemas.microsoft.com/office/drawing/2014/main" id="{0804CC96-2DEE-4402-878D-C7A4F0EC1032}"/>
                              </a:ext>
                            </a:extLst>
                          </p:cNvPr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509" y="3277"/>
                            <a:ext cx="85" cy="77"/>
                          </a:xfrm>
                          <a:prstGeom prst="ellipse">
                            <a:avLst/>
                          </a:prstGeom>
                          <a:solidFill>
                            <a:srgbClr val="FDE3BA"/>
                          </a:solidFill>
                          <a:ln w="127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>
                              <a:spcBef>
                                <a:spcPct val="20000"/>
                              </a:spcBef>
                              <a:buChar char="•"/>
                              <a:defRPr sz="32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1pPr>
                            <a:lvl2pPr marL="742950" indent="-285750">
                              <a:spcBef>
                                <a:spcPct val="20000"/>
                              </a:spcBef>
                              <a:buChar char="–"/>
                              <a:defRPr sz="28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2pPr>
                            <a:lvl3pPr marL="1143000" indent="-228600">
                              <a:spcBef>
                                <a:spcPct val="20000"/>
                              </a:spcBef>
                              <a:buChar char="•"/>
                              <a:defRPr sz="24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3pPr>
                            <a:lvl4pPr marL="1600200" indent="-228600">
                              <a:spcBef>
                                <a:spcPct val="20000"/>
                              </a:spcBef>
                              <a:buChar char="–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4pPr>
                            <a:lvl5pPr marL="2057400" indent="-228600">
                              <a:spcBef>
                                <a:spcPct val="20000"/>
                              </a:spcBef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9pPr>
                          </a:lstStyle>
                          <a:p>
                            <a:pPr>
                              <a:spcBef>
                                <a:spcPct val="0"/>
                              </a:spcBef>
                              <a:buFontTx/>
                              <a:buNone/>
                            </a:pPr>
                            <a:endParaRPr lang="el-GR" altLang="el-GR" sz="2400"/>
                          </a:p>
                        </p:txBody>
                      </p:sp>
                      <p:sp>
                        <p:nvSpPr>
                          <p:cNvPr id="18525" name="Oval 44">
                            <a:extLst>
                              <a:ext uri="{FF2B5EF4-FFF2-40B4-BE49-F238E27FC236}">
                                <a16:creationId xmlns:a16="http://schemas.microsoft.com/office/drawing/2014/main" id="{050AA7FF-30EE-4913-8C49-EC72F8C84853}"/>
                              </a:ext>
                            </a:extLst>
                          </p:cNvPr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31" y="3206"/>
                            <a:ext cx="112" cy="103"/>
                          </a:xfrm>
                          <a:prstGeom prst="ellipse">
                            <a:avLst/>
                          </a:prstGeom>
                          <a:solidFill>
                            <a:srgbClr val="FDE3BA"/>
                          </a:solidFill>
                          <a:ln w="127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>
                              <a:spcBef>
                                <a:spcPct val="20000"/>
                              </a:spcBef>
                              <a:buChar char="•"/>
                              <a:defRPr sz="32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1pPr>
                            <a:lvl2pPr marL="742950" indent="-285750">
                              <a:spcBef>
                                <a:spcPct val="20000"/>
                              </a:spcBef>
                              <a:buChar char="–"/>
                              <a:defRPr sz="28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2pPr>
                            <a:lvl3pPr marL="1143000" indent="-228600">
                              <a:spcBef>
                                <a:spcPct val="20000"/>
                              </a:spcBef>
                              <a:buChar char="•"/>
                              <a:defRPr sz="24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3pPr>
                            <a:lvl4pPr marL="1600200" indent="-228600">
                              <a:spcBef>
                                <a:spcPct val="20000"/>
                              </a:spcBef>
                              <a:buChar char="–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4pPr>
                            <a:lvl5pPr marL="2057400" indent="-228600">
                              <a:spcBef>
                                <a:spcPct val="20000"/>
                              </a:spcBef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9pPr>
                          </a:lstStyle>
                          <a:p>
                            <a:pPr>
                              <a:spcBef>
                                <a:spcPct val="0"/>
                              </a:spcBef>
                              <a:buFontTx/>
                              <a:buNone/>
                            </a:pPr>
                            <a:endParaRPr lang="el-GR" altLang="el-GR" sz="2400"/>
                          </a:p>
                        </p:txBody>
                      </p:sp>
                      <p:sp>
                        <p:nvSpPr>
                          <p:cNvPr id="18526" name="Freeform 45">
                            <a:extLst>
                              <a:ext uri="{FF2B5EF4-FFF2-40B4-BE49-F238E27FC236}">
                                <a16:creationId xmlns:a16="http://schemas.microsoft.com/office/drawing/2014/main" id="{05A30906-9ADD-4D94-B1A6-E5B93041E095}"/>
                              </a:ext>
                            </a:extLst>
                          </p:cNvPr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512" y="3278"/>
                            <a:ext cx="76" cy="175"/>
                          </a:xfrm>
                          <a:custGeom>
                            <a:avLst/>
                            <a:gdLst>
                              <a:gd name="T0" fmla="*/ 75 w 76"/>
                              <a:gd name="T1" fmla="*/ 174 h 175"/>
                              <a:gd name="T2" fmla="*/ 44 w 76"/>
                              <a:gd name="T3" fmla="*/ 174 h 175"/>
                              <a:gd name="T4" fmla="*/ 0 w 76"/>
                              <a:gd name="T5" fmla="*/ 0 h 175"/>
                              <a:gd name="T6" fmla="*/ 46 w 76"/>
                              <a:gd name="T7" fmla="*/ 12 h 175"/>
                              <a:gd name="T8" fmla="*/ 46 w 76"/>
                              <a:gd name="T9" fmla="*/ 100 h 175"/>
                              <a:gd name="T10" fmla="*/ 75 w 76"/>
                              <a:gd name="T11" fmla="*/ 174 h 175"/>
                              <a:gd name="T12" fmla="*/ 0 60000 65536"/>
                              <a:gd name="T13" fmla="*/ 0 60000 65536"/>
                              <a:gd name="T14" fmla="*/ 0 60000 65536"/>
                              <a:gd name="T15" fmla="*/ 0 60000 65536"/>
                              <a:gd name="T16" fmla="*/ 0 60000 65536"/>
                              <a:gd name="T17" fmla="*/ 0 60000 65536"/>
                            </a:gdLst>
                            <a:ahLst/>
                            <a:cxnLst>
                              <a:cxn ang="T12">
                                <a:pos x="T0" y="T1"/>
                              </a:cxn>
                              <a:cxn ang="T13">
                                <a:pos x="T2" y="T3"/>
                              </a:cxn>
                              <a:cxn ang="T14">
                                <a:pos x="T4" y="T5"/>
                              </a:cxn>
                              <a:cxn ang="T15">
                                <a:pos x="T6" y="T7"/>
                              </a:cxn>
                              <a:cxn ang="T16">
                                <a:pos x="T8" y="T9"/>
                              </a:cxn>
                              <a:cxn ang="T17">
                                <a:pos x="T10" y="T11"/>
                              </a:cxn>
                            </a:cxnLst>
                            <a:rect l="0" t="0" r="r" b="b"/>
                            <a:pathLst>
                              <a:path w="76" h="175">
                                <a:moveTo>
                                  <a:pt x="75" y="174"/>
                                </a:moveTo>
                                <a:lnTo>
                                  <a:pt x="44" y="174"/>
                                </a:lnTo>
                                <a:lnTo>
                                  <a:pt x="0" y="0"/>
                                </a:lnTo>
                                <a:lnTo>
                                  <a:pt x="46" y="12"/>
                                </a:lnTo>
                                <a:lnTo>
                                  <a:pt x="46" y="100"/>
                                </a:lnTo>
                                <a:lnTo>
                                  <a:pt x="75" y="174"/>
                                </a:lnTo>
                              </a:path>
                            </a:pathLst>
                          </a:custGeom>
                          <a:solidFill>
                            <a:srgbClr val="FDE3BA"/>
                          </a:solidFill>
                          <a:ln>
                            <a:noFill/>
                          </a:ln>
                          <a:effectLst/>
                          <a:extLst>
                            <a:ext uri="{91240B29-F687-4F45-9708-019B960494DF}">
                              <a14:hiddenLine xmlns:a14="http://schemas.microsoft.com/office/drawing/2010/main" w="9525" cap="rnd">
                                <a:solidFill>
                                  <a:schemeClr val="tx1"/>
                                </a:solidFill>
                                <a:round/>
                                <a:headEnd type="none" w="sm" len="sm"/>
                                <a:tailEnd type="none" w="sm" len="sm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l-GR"/>
                          </a:p>
                        </p:txBody>
                      </p:sp>
                    </p:grpSp>
                    <p:sp>
                      <p:nvSpPr>
                        <p:cNvPr id="18519" name="Oval 46">
                          <a:extLst>
                            <a:ext uri="{FF2B5EF4-FFF2-40B4-BE49-F238E27FC236}">
                              <a16:creationId xmlns:a16="http://schemas.microsoft.com/office/drawing/2014/main" id="{FA55122A-444F-472F-9B9A-C8A8D71FE212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407" y="3300"/>
                          <a:ext cx="164" cy="148"/>
                        </a:xfrm>
                        <a:prstGeom prst="ellipse">
                          <a:avLst/>
                        </a:prstGeom>
                        <a:solidFill>
                          <a:srgbClr val="FDE3BA"/>
                        </a:solidFill>
                        <a:ln w="127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>
                            <a:spcBef>
                              <a:spcPct val="20000"/>
                            </a:spcBef>
                            <a:buChar char="•"/>
                            <a:defRPr sz="32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spcBef>
                              <a:spcPct val="20000"/>
                            </a:spcBef>
                            <a:buChar char="–"/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spcBef>
                              <a:spcPct val="20000"/>
                            </a:spcBef>
                            <a:buChar char="•"/>
                            <a:defRPr sz="24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spcBef>
                              <a:spcPct val="20000"/>
                            </a:spcBef>
                            <a:buChar char="–"/>
                            <a:defRPr sz="20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spcBef>
                              <a:spcPct val="20000"/>
                            </a:spcBef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pPr>
                            <a:spcBef>
                              <a:spcPct val="0"/>
                            </a:spcBef>
                            <a:buFontTx/>
                            <a:buNone/>
                          </a:pPr>
                          <a:endParaRPr lang="el-GR" altLang="el-GR" sz="2400"/>
                        </a:p>
                      </p:txBody>
                    </p:sp>
                    <p:sp>
                      <p:nvSpPr>
                        <p:cNvPr id="18520" name="Oval 47">
                          <a:extLst>
                            <a:ext uri="{FF2B5EF4-FFF2-40B4-BE49-F238E27FC236}">
                              <a16:creationId xmlns:a16="http://schemas.microsoft.com/office/drawing/2014/main" id="{A86AE66B-2ABF-4CCE-B493-B0864F17743A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407" y="3394"/>
                          <a:ext cx="112" cy="103"/>
                        </a:xfrm>
                        <a:prstGeom prst="ellipse">
                          <a:avLst/>
                        </a:prstGeom>
                        <a:solidFill>
                          <a:srgbClr val="FDE3BA"/>
                        </a:solidFill>
                        <a:ln w="127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>
                            <a:spcBef>
                              <a:spcPct val="20000"/>
                            </a:spcBef>
                            <a:buChar char="•"/>
                            <a:defRPr sz="32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spcBef>
                              <a:spcPct val="20000"/>
                            </a:spcBef>
                            <a:buChar char="–"/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spcBef>
                              <a:spcPct val="20000"/>
                            </a:spcBef>
                            <a:buChar char="•"/>
                            <a:defRPr sz="24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spcBef>
                              <a:spcPct val="20000"/>
                            </a:spcBef>
                            <a:buChar char="–"/>
                            <a:defRPr sz="20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spcBef>
                              <a:spcPct val="20000"/>
                            </a:spcBef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pPr>
                            <a:spcBef>
                              <a:spcPct val="0"/>
                            </a:spcBef>
                            <a:buFontTx/>
                            <a:buNone/>
                          </a:pPr>
                          <a:endParaRPr lang="el-GR" altLang="el-GR" sz="2400"/>
                        </a:p>
                      </p:txBody>
                    </p:sp>
                    <p:sp>
                      <p:nvSpPr>
                        <p:cNvPr id="18521" name="Freeform 48">
                          <a:extLst>
                            <a:ext uri="{FF2B5EF4-FFF2-40B4-BE49-F238E27FC236}">
                              <a16:creationId xmlns:a16="http://schemas.microsoft.com/office/drawing/2014/main" id="{311F5790-8A9F-4597-BAEA-1E3BE66CE3ED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442" y="3257"/>
                          <a:ext cx="82" cy="190"/>
                        </a:xfrm>
                        <a:custGeom>
                          <a:avLst/>
                          <a:gdLst>
                            <a:gd name="T0" fmla="*/ 73 w 82"/>
                            <a:gd name="T1" fmla="*/ 31 h 190"/>
                            <a:gd name="T2" fmla="*/ 65 w 82"/>
                            <a:gd name="T3" fmla="*/ 70 h 190"/>
                            <a:gd name="T4" fmla="*/ 81 w 82"/>
                            <a:gd name="T5" fmla="*/ 165 h 190"/>
                            <a:gd name="T6" fmla="*/ 49 w 82"/>
                            <a:gd name="T7" fmla="*/ 189 h 190"/>
                            <a:gd name="T8" fmla="*/ 0 w 82"/>
                            <a:gd name="T9" fmla="*/ 78 h 190"/>
                            <a:gd name="T10" fmla="*/ 39 w 82"/>
                            <a:gd name="T11" fmla="*/ 0 h 190"/>
                            <a:gd name="T12" fmla="*/ 73 w 82"/>
                            <a:gd name="T13" fmla="*/ 31 h 190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82" h="190">
                              <a:moveTo>
                                <a:pt x="73" y="31"/>
                              </a:moveTo>
                              <a:lnTo>
                                <a:pt x="65" y="70"/>
                              </a:lnTo>
                              <a:lnTo>
                                <a:pt x="81" y="165"/>
                              </a:lnTo>
                              <a:lnTo>
                                <a:pt x="49" y="189"/>
                              </a:lnTo>
                              <a:lnTo>
                                <a:pt x="0" y="78"/>
                              </a:lnTo>
                              <a:lnTo>
                                <a:pt x="39" y="0"/>
                              </a:lnTo>
                              <a:lnTo>
                                <a:pt x="73" y="31"/>
                              </a:lnTo>
                            </a:path>
                          </a:pathLst>
                        </a:custGeom>
                        <a:solidFill>
                          <a:srgbClr val="FDE3BA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 cap="rnd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l-GR"/>
                        </a:p>
                      </p:txBody>
                    </p:sp>
                  </p:grpSp>
                  <p:sp>
                    <p:nvSpPr>
                      <p:cNvPr id="18515" name="Oval 49">
                        <a:extLst>
                          <a:ext uri="{FF2B5EF4-FFF2-40B4-BE49-F238E27FC236}">
                            <a16:creationId xmlns:a16="http://schemas.microsoft.com/office/drawing/2014/main" id="{B2304280-5C54-4A76-88CC-2F40B065611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07" y="3487"/>
                        <a:ext cx="86" cy="77"/>
                      </a:xfrm>
                      <a:prstGeom prst="ellipse">
                        <a:avLst/>
                      </a:prstGeom>
                      <a:solidFill>
                        <a:srgbClr val="FDE3BA"/>
                      </a:solidFill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>
                          <a:spcBef>
                            <a:spcPct val="0"/>
                          </a:spcBef>
                          <a:buFontTx/>
                          <a:buNone/>
                        </a:pPr>
                        <a:endParaRPr lang="el-GR" altLang="el-GR" sz="2400"/>
                      </a:p>
                    </p:txBody>
                  </p:sp>
                  <p:sp>
                    <p:nvSpPr>
                      <p:cNvPr id="18516" name="Oval 50">
                        <a:extLst>
                          <a:ext uri="{FF2B5EF4-FFF2-40B4-BE49-F238E27FC236}">
                            <a16:creationId xmlns:a16="http://schemas.microsoft.com/office/drawing/2014/main" id="{63AE0182-93BE-4EB3-9652-56C91D032E6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31" y="3182"/>
                        <a:ext cx="110" cy="105"/>
                      </a:xfrm>
                      <a:prstGeom prst="ellipse">
                        <a:avLst/>
                      </a:prstGeom>
                      <a:solidFill>
                        <a:srgbClr val="FDE3BA"/>
                      </a:solidFill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>
                          <a:spcBef>
                            <a:spcPct val="0"/>
                          </a:spcBef>
                          <a:buFontTx/>
                          <a:buNone/>
                        </a:pPr>
                        <a:endParaRPr lang="el-GR" altLang="el-GR" sz="2400"/>
                      </a:p>
                    </p:txBody>
                  </p:sp>
                  <p:sp>
                    <p:nvSpPr>
                      <p:cNvPr id="18517" name="Freeform 51">
                        <a:extLst>
                          <a:ext uri="{FF2B5EF4-FFF2-40B4-BE49-F238E27FC236}">
                            <a16:creationId xmlns:a16="http://schemas.microsoft.com/office/drawing/2014/main" id="{A0574180-F546-49BF-A1BD-F29273A40762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433" y="3468"/>
                        <a:ext cx="59" cy="32"/>
                      </a:xfrm>
                      <a:custGeom>
                        <a:avLst/>
                        <a:gdLst>
                          <a:gd name="T0" fmla="*/ 58 w 59"/>
                          <a:gd name="T1" fmla="*/ 19 h 32"/>
                          <a:gd name="T2" fmla="*/ 40 w 59"/>
                          <a:gd name="T3" fmla="*/ 31 h 32"/>
                          <a:gd name="T4" fmla="*/ 0 w 59"/>
                          <a:gd name="T5" fmla="*/ 15 h 32"/>
                          <a:gd name="T6" fmla="*/ 40 w 59"/>
                          <a:gd name="T7" fmla="*/ 0 h 32"/>
                          <a:gd name="T8" fmla="*/ 58 w 59"/>
                          <a:gd name="T9" fmla="*/ 19 h 32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0" t="0" r="r" b="b"/>
                        <a:pathLst>
                          <a:path w="59" h="32">
                            <a:moveTo>
                              <a:pt x="58" y="19"/>
                            </a:moveTo>
                            <a:lnTo>
                              <a:pt x="40" y="31"/>
                            </a:lnTo>
                            <a:lnTo>
                              <a:pt x="0" y="15"/>
                            </a:lnTo>
                            <a:lnTo>
                              <a:pt x="40" y="0"/>
                            </a:lnTo>
                            <a:lnTo>
                              <a:pt x="58" y="19"/>
                            </a:lnTo>
                          </a:path>
                        </a:pathLst>
                      </a:custGeom>
                      <a:solidFill>
                        <a:srgbClr val="FDE3BA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 cap="rnd">
                            <a:solidFill>
                              <a:schemeClr val="tx1"/>
                            </a:solidFill>
                            <a:round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l-GR"/>
                      </a:p>
                    </p:txBody>
                  </p:sp>
                </p:grpSp>
                <p:sp>
                  <p:nvSpPr>
                    <p:cNvPr id="18513" name="Freeform 52">
                      <a:extLst>
                        <a:ext uri="{FF2B5EF4-FFF2-40B4-BE49-F238E27FC236}">
                          <a16:creationId xmlns:a16="http://schemas.microsoft.com/office/drawing/2014/main" id="{3679B54D-343A-49A0-A745-C7444123EEA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425" y="3233"/>
                      <a:ext cx="31" cy="59"/>
                    </a:xfrm>
                    <a:custGeom>
                      <a:avLst/>
                      <a:gdLst>
                        <a:gd name="T0" fmla="*/ 15 w 31"/>
                        <a:gd name="T1" fmla="*/ 0 h 59"/>
                        <a:gd name="T2" fmla="*/ 30 w 31"/>
                        <a:gd name="T3" fmla="*/ 2 h 59"/>
                        <a:gd name="T4" fmla="*/ 23 w 31"/>
                        <a:gd name="T5" fmla="*/ 58 h 59"/>
                        <a:gd name="T6" fmla="*/ 0 w 31"/>
                        <a:gd name="T7" fmla="*/ 47 h 59"/>
                        <a:gd name="T8" fmla="*/ 15 w 31"/>
                        <a:gd name="T9" fmla="*/ 0 h 59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0" t="0" r="r" b="b"/>
                      <a:pathLst>
                        <a:path w="31" h="59">
                          <a:moveTo>
                            <a:pt x="15" y="0"/>
                          </a:moveTo>
                          <a:lnTo>
                            <a:pt x="30" y="2"/>
                          </a:lnTo>
                          <a:lnTo>
                            <a:pt x="23" y="58"/>
                          </a:lnTo>
                          <a:lnTo>
                            <a:pt x="0" y="47"/>
                          </a:lnTo>
                          <a:lnTo>
                            <a:pt x="15" y="0"/>
                          </a:lnTo>
                        </a:path>
                      </a:pathLst>
                    </a:custGeom>
                    <a:solidFill>
                      <a:srgbClr val="FDE3BA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rnd">
                          <a:solidFill>
                            <a:schemeClr val="tx1"/>
                          </a:solidFill>
                          <a:round/>
                          <a:headEnd type="none" w="sm" len="sm"/>
                          <a:tailEnd type="none" w="sm" len="sm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</p:grpSp>
              <p:grpSp>
                <p:nvGrpSpPr>
                  <p:cNvPr id="18503" name="Group 53">
                    <a:extLst>
                      <a:ext uri="{FF2B5EF4-FFF2-40B4-BE49-F238E27FC236}">
                        <a16:creationId xmlns:a16="http://schemas.microsoft.com/office/drawing/2014/main" id="{7DE23B61-A48F-4238-887D-9EEF3EE19E9F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229" y="3112"/>
                    <a:ext cx="264" cy="476"/>
                    <a:chOff x="3229" y="3112"/>
                    <a:chExt cx="264" cy="476"/>
                  </a:xfrm>
                </p:grpSpPr>
                <p:sp>
                  <p:nvSpPr>
                    <p:cNvPr id="18506" name="Oval 54">
                      <a:extLst>
                        <a:ext uri="{FF2B5EF4-FFF2-40B4-BE49-F238E27FC236}">
                          <a16:creationId xmlns:a16="http://schemas.microsoft.com/office/drawing/2014/main" id="{545E59C4-A4C8-4FEC-B42A-E2F41BB6A09A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53" y="3394"/>
                      <a:ext cx="212" cy="194"/>
                    </a:xfrm>
                    <a:prstGeom prst="ellipse">
                      <a:avLst/>
                    </a:prstGeom>
                    <a:solidFill>
                      <a:srgbClr val="FDE3BA"/>
                    </a:solidFill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>
                        <a:spcBef>
                          <a:spcPct val="0"/>
                        </a:spcBef>
                        <a:buFontTx/>
                        <a:buNone/>
                      </a:pPr>
                      <a:endParaRPr lang="el-GR" altLang="el-GR" sz="2400"/>
                    </a:p>
                  </p:txBody>
                </p:sp>
                <p:sp>
                  <p:nvSpPr>
                    <p:cNvPr id="18507" name="Oval 55">
                      <a:extLst>
                        <a:ext uri="{FF2B5EF4-FFF2-40B4-BE49-F238E27FC236}">
                          <a16:creationId xmlns:a16="http://schemas.microsoft.com/office/drawing/2014/main" id="{888AD11F-FC49-4EE5-AD33-7EA8EFB3EE64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80" y="3253"/>
                      <a:ext cx="213" cy="195"/>
                    </a:xfrm>
                    <a:prstGeom prst="ellipse">
                      <a:avLst/>
                    </a:prstGeom>
                    <a:solidFill>
                      <a:srgbClr val="FDE3BA"/>
                    </a:solidFill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>
                        <a:spcBef>
                          <a:spcPct val="0"/>
                        </a:spcBef>
                        <a:buFontTx/>
                        <a:buNone/>
                      </a:pPr>
                      <a:endParaRPr lang="el-GR" altLang="el-GR" sz="2400"/>
                    </a:p>
                  </p:txBody>
                </p:sp>
                <p:sp>
                  <p:nvSpPr>
                    <p:cNvPr id="18508" name="Oval 56">
                      <a:extLst>
                        <a:ext uri="{FF2B5EF4-FFF2-40B4-BE49-F238E27FC236}">
                          <a16:creationId xmlns:a16="http://schemas.microsoft.com/office/drawing/2014/main" id="{1838276B-6326-4744-A5E4-9B224D72FDD7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29" y="3112"/>
                      <a:ext cx="161" cy="152"/>
                    </a:xfrm>
                    <a:prstGeom prst="ellipse">
                      <a:avLst/>
                    </a:prstGeom>
                    <a:solidFill>
                      <a:srgbClr val="FDE3BA"/>
                    </a:solidFill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>
                        <a:spcBef>
                          <a:spcPct val="0"/>
                        </a:spcBef>
                        <a:buFontTx/>
                        <a:buNone/>
                      </a:pPr>
                      <a:endParaRPr lang="el-GR" altLang="el-GR" sz="2400"/>
                    </a:p>
                  </p:txBody>
                </p:sp>
                <p:sp>
                  <p:nvSpPr>
                    <p:cNvPr id="18509" name="Oval 57">
                      <a:extLst>
                        <a:ext uri="{FF2B5EF4-FFF2-40B4-BE49-F238E27FC236}">
                          <a16:creationId xmlns:a16="http://schemas.microsoft.com/office/drawing/2014/main" id="{D3354E23-7A51-4746-898B-B6F223351EE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31" y="3206"/>
                      <a:ext cx="83" cy="79"/>
                    </a:xfrm>
                    <a:prstGeom prst="ellipse">
                      <a:avLst/>
                    </a:prstGeom>
                    <a:solidFill>
                      <a:srgbClr val="FDE3BA"/>
                    </a:solidFill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>
                        <a:spcBef>
                          <a:spcPct val="0"/>
                        </a:spcBef>
                        <a:buFontTx/>
                        <a:buNone/>
                      </a:pPr>
                      <a:endParaRPr lang="el-GR" altLang="el-GR" sz="2400"/>
                    </a:p>
                  </p:txBody>
                </p:sp>
                <p:sp>
                  <p:nvSpPr>
                    <p:cNvPr id="18510" name="Freeform 58">
                      <a:extLst>
                        <a:ext uri="{FF2B5EF4-FFF2-40B4-BE49-F238E27FC236}">
                          <a16:creationId xmlns:a16="http://schemas.microsoft.com/office/drawing/2014/main" id="{D5CDDE65-412B-4E1C-BCD3-E112D728DD3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279" y="3189"/>
                      <a:ext cx="143" cy="173"/>
                    </a:xfrm>
                    <a:custGeom>
                      <a:avLst/>
                      <a:gdLst>
                        <a:gd name="T0" fmla="*/ 101 w 143"/>
                        <a:gd name="T1" fmla="*/ 7 h 173"/>
                        <a:gd name="T2" fmla="*/ 98 w 143"/>
                        <a:gd name="T3" fmla="*/ 26 h 173"/>
                        <a:gd name="T4" fmla="*/ 131 w 143"/>
                        <a:gd name="T5" fmla="*/ 66 h 173"/>
                        <a:gd name="T6" fmla="*/ 142 w 143"/>
                        <a:gd name="T7" fmla="*/ 69 h 173"/>
                        <a:gd name="T8" fmla="*/ 94 w 143"/>
                        <a:gd name="T9" fmla="*/ 172 h 173"/>
                        <a:gd name="T10" fmla="*/ 0 w 143"/>
                        <a:gd name="T11" fmla="*/ 0 h 173"/>
                        <a:gd name="T12" fmla="*/ 101 w 143"/>
                        <a:gd name="T13" fmla="*/ 7 h 173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0" t="0" r="r" b="b"/>
                      <a:pathLst>
                        <a:path w="143" h="173">
                          <a:moveTo>
                            <a:pt x="101" y="7"/>
                          </a:moveTo>
                          <a:lnTo>
                            <a:pt x="98" y="26"/>
                          </a:lnTo>
                          <a:lnTo>
                            <a:pt x="131" y="66"/>
                          </a:lnTo>
                          <a:lnTo>
                            <a:pt x="142" y="69"/>
                          </a:lnTo>
                          <a:lnTo>
                            <a:pt x="94" y="172"/>
                          </a:lnTo>
                          <a:lnTo>
                            <a:pt x="0" y="0"/>
                          </a:lnTo>
                          <a:lnTo>
                            <a:pt x="101" y="7"/>
                          </a:lnTo>
                        </a:path>
                      </a:pathLst>
                    </a:custGeom>
                    <a:solidFill>
                      <a:srgbClr val="FDE3BA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rnd">
                          <a:solidFill>
                            <a:schemeClr val="tx1"/>
                          </a:solidFill>
                          <a:round/>
                          <a:headEnd type="none" w="sm" len="sm"/>
                          <a:tailEnd type="none" w="sm" len="sm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18511" name="Freeform 59">
                      <a:extLst>
                        <a:ext uri="{FF2B5EF4-FFF2-40B4-BE49-F238E27FC236}">
                          <a16:creationId xmlns:a16="http://schemas.microsoft.com/office/drawing/2014/main" id="{6CFE4515-B49E-4EA1-83EC-5258B61791F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351" y="3432"/>
                      <a:ext cx="90" cy="44"/>
                    </a:xfrm>
                    <a:custGeom>
                      <a:avLst/>
                      <a:gdLst>
                        <a:gd name="T0" fmla="*/ 78 w 90"/>
                        <a:gd name="T1" fmla="*/ 5 h 44"/>
                        <a:gd name="T2" fmla="*/ 89 w 90"/>
                        <a:gd name="T3" fmla="*/ 20 h 44"/>
                        <a:gd name="T4" fmla="*/ 0 w 90"/>
                        <a:gd name="T5" fmla="*/ 43 h 44"/>
                        <a:gd name="T6" fmla="*/ 2 w 90"/>
                        <a:gd name="T7" fmla="*/ 0 h 44"/>
                        <a:gd name="T8" fmla="*/ 78 w 90"/>
                        <a:gd name="T9" fmla="*/ 5 h 4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0" t="0" r="r" b="b"/>
                      <a:pathLst>
                        <a:path w="90" h="44">
                          <a:moveTo>
                            <a:pt x="78" y="5"/>
                          </a:moveTo>
                          <a:lnTo>
                            <a:pt x="89" y="20"/>
                          </a:lnTo>
                          <a:lnTo>
                            <a:pt x="0" y="43"/>
                          </a:lnTo>
                          <a:lnTo>
                            <a:pt x="2" y="0"/>
                          </a:lnTo>
                          <a:lnTo>
                            <a:pt x="78" y="5"/>
                          </a:lnTo>
                        </a:path>
                      </a:pathLst>
                    </a:custGeom>
                    <a:solidFill>
                      <a:srgbClr val="FDE3BA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rnd">
                          <a:solidFill>
                            <a:schemeClr val="tx1"/>
                          </a:solidFill>
                          <a:round/>
                          <a:headEnd type="none" w="sm" len="sm"/>
                          <a:tailEnd type="none" w="sm" len="sm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</p:grpSp>
              <p:sp>
                <p:nvSpPr>
                  <p:cNvPr id="18504" name="Oval 60">
                    <a:extLst>
                      <a:ext uri="{FF2B5EF4-FFF2-40B4-BE49-F238E27FC236}">
                        <a16:creationId xmlns:a16="http://schemas.microsoft.com/office/drawing/2014/main" id="{A614C30C-FF76-447B-B06E-D283E3F0FC1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229" y="3535"/>
                    <a:ext cx="112" cy="103"/>
                  </a:xfrm>
                  <a:prstGeom prst="ellipse">
                    <a:avLst/>
                  </a:prstGeom>
                  <a:solidFill>
                    <a:srgbClr val="FDE3BA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l-GR" altLang="el-GR" sz="2400"/>
                  </a:p>
                </p:txBody>
              </p:sp>
              <p:sp>
                <p:nvSpPr>
                  <p:cNvPr id="18505" name="Freeform 61">
                    <a:extLst>
                      <a:ext uri="{FF2B5EF4-FFF2-40B4-BE49-F238E27FC236}">
                        <a16:creationId xmlns:a16="http://schemas.microsoft.com/office/drawing/2014/main" id="{EAE72CCB-0D1F-4F6C-9D0F-FF6B98EBB92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310" y="3522"/>
                    <a:ext cx="56" cy="55"/>
                  </a:xfrm>
                  <a:custGeom>
                    <a:avLst/>
                    <a:gdLst>
                      <a:gd name="T0" fmla="*/ 21 w 56"/>
                      <a:gd name="T1" fmla="*/ 54 h 55"/>
                      <a:gd name="T2" fmla="*/ 55 w 56"/>
                      <a:gd name="T3" fmla="*/ 35 h 55"/>
                      <a:gd name="T4" fmla="*/ 17 w 56"/>
                      <a:gd name="T5" fmla="*/ 0 h 55"/>
                      <a:gd name="T6" fmla="*/ 0 w 56"/>
                      <a:gd name="T7" fmla="*/ 20 h 55"/>
                      <a:gd name="T8" fmla="*/ 21 w 56"/>
                      <a:gd name="T9" fmla="*/ 54 h 55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56" h="55">
                        <a:moveTo>
                          <a:pt x="21" y="54"/>
                        </a:moveTo>
                        <a:lnTo>
                          <a:pt x="55" y="35"/>
                        </a:lnTo>
                        <a:lnTo>
                          <a:pt x="17" y="0"/>
                        </a:lnTo>
                        <a:lnTo>
                          <a:pt x="0" y="20"/>
                        </a:lnTo>
                        <a:lnTo>
                          <a:pt x="21" y="54"/>
                        </a:lnTo>
                      </a:path>
                    </a:pathLst>
                  </a:custGeom>
                  <a:solidFill>
                    <a:srgbClr val="FDE3BA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</p:grpSp>
            <p:sp>
              <p:nvSpPr>
                <p:cNvPr id="18498" name="Oval 62">
                  <a:extLst>
                    <a:ext uri="{FF2B5EF4-FFF2-40B4-BE49-F238E27FC236}">
                      <a16:creationId xmlns:a16="http://schemas.microsoft.com/office/drawing/2014/main" id="{128135E6-5670-493A-9211-55AEDA3189A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9" y="3641"/>
                  <a:ext cx="135" cy="124"/>
                </a:xfrm>
                <a:prstGeom prst="ellipse">
                  <a:avLst/>
                </a:prstGeom>
                <a:solidFill>
                  <a:srgbClr val="FDE3BA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l-GR" altLang="el-GR" sz="2400"/>
                </a:p>
              </p:txBody>
            </p:sp>
            <p:sp>
              <p:nvSpPr>
                <p:cNvPr id="18499" name="Oval 63">
                  <a:extLst>
                    <a:ext uri="{FF2B5EF4-FFF2-40B4-BE49-F238E27FC236}">
                      <a16:creationId xmlns:a16="http://schemas.microsoft.com/office/drawing/2014/main" id="{FA09CDA1-60B8-410E-9F3F-46F3A51CE2B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00" y="3641"/>
                  <a:ext cx="111" cy="102"/>
                </a:xfrm>
                <a:prstGeom prst="ellipse">
                  <a:avLst/>
                </a:prstGeom>
                <a:solidFill>
                  <a:srgbClr val="FDE3BA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l-GR" altLang="el-GR" sz="2400"/>
                </a:p>
              </p:txBody>
            </p:sp>
            <p:sp>
              <p:nvSpPr>
                <p:cNvPr id="18500" name="Oval 64">
                  <a:extLst>
                    <a:ext uri="{FF2B5EF4-FFF2-40B4-BE49-F238E27FC236}">
                      <a16:creationId xmlns:a16="http://schemas.microsoft.com/office/drawing/2014/main" id="{CDD61798-063E-4FE9-8669-91A1BFFB38C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70" y="3601"/>
                  <a:ext cx="112" cy="101"/>
                </a:xfrm>
                <a:prstGeom prst="ellipse">
                  <a:avLst/>
                </a:prstGeom>
                <a:solidFill>
                  <a:srgbClr val="FDE3BA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l-GR" altLang="el-GR" sz="2400"/>
                </a:p>
              </p:txBody>
            </p:sp>
            <p:sp>
              <p:nvSpPr>
                <p:cNvPr id="18501" name="Freeform 65">
                  <a:extLst>
                    <a:ext uri="{FF2B5EF4-FFF2-40B4-BE49-F238E27FC236}">
                      <a16:creationId xmlns:a16="http://schemas.microsoft.com/office/drawing/2014/main" id="{B9F01628-7535-4FAF-B5EA-302EA3C8D9E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66" y="3584"/>
                  <a:ext cx="241" cy="144"/>
                </a:xfrm>
                <a:custGeom>
                  <a:avLst/>
                  <a:gdLst>
                    <a:gd name="T0" fmla="*/ 222 w 241"/>
                    <a:gd name="T1" fmla="*/ 41 h 144"/>
                    <a:gd name="T2" fmla="*/ 199 w 241"/>
                    <a:gd name="T3" fmla="*/ 51 h 144"/>
                    <a:gd name="T4" fmla="*/ 136 w 241"/>
                    <a:gd name="T5" fmla="*/ 110 h 144"/>
                    <a:gd name="T6" fmla="*/ 120 w 241"/>
                    <a:gd name="T7" fmla="*/ 132 h 144"/>
                    <a:gd name="T8" fmla="*/ 52 w 241"/>
                    <a:gd name="T9" fmla="*/ 132 h 144"/>
                    <a:gd name="T10" fmla="*/ 37 w 241"/>
                    <a:gd name="T11" fmla="*/ 143 h 144"/>
                    <a:gd name="T12" fmla="*/ 0 w 241"/>
                    <a:gd name="T13" fmla="*/ 102 h 144"/>
                    <a:gd name="T14" fmla="*/ 160 w 241"/>
                    <a:gd name="T15" fmla="*/ 0 h 144"/>
                    <a:gd name="T16" fmla="*/ 240 w 241"/>
                    <a:gd name="T17" fmla="*/ 21 h 144"/>
                    <a:gd name="T18" fmla="*/ 222 w 241"/>
                    <a:gd name="T19" fmla="*/ 41 h 14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241" h="144">
                      <a:moveTo>
                        <a:pt x="222" y="41"/>
                      </a:moveTo>
                      <a:lnTo>
                        <a:pt x="199" y="51"/>
                      </a:lnTo>
                      <a:lnTo>
                        <a:pt x="136" y="110"/>
                      </a:lnTo>
                      <a:lnTo>
                        <a:pt x="120" y="132"/>
                      </a:lnTo>
                      <a:lnTo>
                        <a:pt x="52" y="132"/>
                      </a:lnTo>
                      <a:lnTo>
                        <a:pt x="37" y="143"/>
                      </a:lnTo>
                      <a:lnTo>
                        <a:pt x="0" y="102"/>
                      </a:lnTo>
                      <a:lnTo>
                        <a:pt x="160" y="0"/>
                      </a:lnTo>
                      <a:lnTo>
                        <a:pt x="240" y="21"/>
                      </a:lnTo>
                      <a:lnTo>
                        <a:pt x="222" y="41"/>
                      </a:lnTo>
                    </a:path>
                  </a:pathLst>
                </a:custGeom>
                <a:solidFill>
                  <a:srgbClr val="FDE3BA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</p:grpSp>
          <p:grpSp>
            <p:nvGrpSpPr>
              <p:cNvPr id="18468" name="Group 66">
                <a:extLst>
                  <a:ext uri="{FF2B5EF4-FFF2-40B4-BE49-F238E27FC236}">
                    <a16:creationId xmlns:a16="http://schemas.microsoft.com/office/drawing/2014/main" id="{2CD7342C-851F-4230-B4D5-49899E3BA1A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059" y="3117"/>
                <a:ext cx="383" cy="450"/>
                <a:chOff x="2059" y="3117"/>
                <a:chExt cx="383" cy="450"/>
              </a:xfrm>
            </p:grpSpPr>
            <p:grpSp>
              <p:nvGrpSpPr>
                <p:cNvPr id="18482" name="Group 67">
                  <a:extLst>
                    <a:ext uri="{FF2B5EF4-FFF2-40B4-BE49-F238E27FC236}">
                      <a16:creationId xmlns:a16="http://schemas.microsoft.com/office/drawing/2014/main" id="{BB22C271-FBBA-40CE-A7FD-D049C2A41A8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059" y="3182"/>
                  <a:ext cx="204" cy="268"/>
                  <a:chOff x="2059" y="3182"/>
                  <a:chExt cx="204" cy="268"/>
                </a:xfrm>
              </p:grpSpPr>
              <p:sp>
                <p:nvSpPr>
                  <p:cNvPr id="18493" name="Oval 68">
                    <a:extLst>
                      <a:ext uri="{FF2B5EF4-FFF2-40B4-BE49-F238E27FC236}">
                        <a16:creationId xmlns:a16="http://schemas.microsoft.com/office/drawing/2014/main" id="{7C52E543-66F7-4411-9E9D-68377692807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059" y="3277"/>
                    <a:ext cx="85" cy="77"/>
                  </a:xfrm>
                  <a:prstGeom prst="ellipse">
                    <a:avLst/>
                  </a:prstGeom>
                  <a:solidFill>
                    <a:srgbClr val="FDE3BA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l-GR" altLang="el-GR" sz="2400"/>
                  </a:p>
                </p:txBody>
              </p:sp>
              <p:sp>
                <p:nvSpPr>
                  <p:cNvPr id="18494" name="Oval 69">
                    <a:extLst>
                      <a:ext uri="{FF2B5EF4-FFF2-40B4-BE49-F238E27FC236}">
                        <a16:creationId xmlns:a16="http://schemas.microsoft.com/office/drawing/2014/main" id="{171E9AF5-003A-47B5-AF6E-41F68C2B67D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077" y="3346"/>
                    <a:ext cx="111" cy="104"/>
                  </a:xfrm>
                  <a:prstGeom prst="ellipse">
                    <a:avLst/>
                  </a:prstGeom>
                  <a:solidFill>
                    <a:srgbClr val="FDE3BA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l-GR" altLang="el-GR" sz="2400"/>
                  </a:p>
                </p:txBody>
              </p:sp>
              <p:sp>
                <p:nvSpPr>
                  <p:cNvPr id="18495" name="Oval 70">
                    <a:extLst>
                      <a:ext uri="{FF2B5EF4-FFF2-40B4-BE49-F238E27FC236}">
                        <a16:creationId xmlns:a16="http://schemas.microsoft.com/office/drawing/2014/main" id="{22CAD9F0-A295-4634-B941-E9ED916A9B1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101" y="3182"/>
                    <a:ext cx="162" cy="148"/>
                  </a:xfrm>
                  <a:prstGeom prst="ellipse">
                    <a:avLst/>
                  </a:prstGeom>
                  <a:solidFill>
                    <a:srgbClr val="FDE3BA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l-GR" altLang="el-GR" sz="2400"/>
                  </a:p>
                </p:txBody>
              </p:sp>
              <p:sp>
                <p:nvSpPr>
                  <p:cNvPr id="18496" name="Freeform 71">
                    <a:extLst>
                      <a:ext uri="{FF2B5EF4-FFF2-40B4-BE49-F238E27FC236}">
                        <a16:creationId xmlns:a16="http://schemas.microsoft.com/office/drawing/2014/main" id="{F5AD1ECF-10DA-48A3-B083-DC44C1AEFBF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089" y="3289"/>
                    <a:ext cx="57" cy="78"/>
                  </a:xfrm>
                  <a:custGeom>
                    <a:avLst/>
                    <a:gdLst>
                      <a:gd name="T0" fmla="*/ 31 w 57"/>
                      <a:gd name="T1" fmla="*/ 0 h 78"/>
                      <a:gd name="T2" fmla="*/ 0 w 57"/>
                      <a:gd name="T3" fmla="*/ 13 h 78"/>
                      <a:gd name="T4" fmla="*/ 2 w 57"/>
                      <a:gd name="T5" fmla="*/ 60 h 78"/>
                      <a:gd name="T6" fmla="*/ 12 w 57"/>
                      <a:gd name="T7" fmla="*/ 77 h 78"/>
                      <a:gd name="T8" fmla="*/ 56 w 57"/>
                      <a:gd name="T9" fmla="*/ 60 h 78"/>
                      <a:gd name="T10" fmla="*/ 31 w 57"/>
                      <a:gd name="T11" fmla="*/ 0 h 7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57" h="78">
                        <a:moveTo>
                          <a:pt x="31" y="0"/>
                        </a:moveTo>
                        <a:lnTo>
                          <a:pt x="0" y="13"/>
                        </a:lnTo>
                        <a:lnTo>
                          <a:pt x="2" y="60"/>
                        </a:lnTo>
                        <a:lnTo>
                          <a:pt x="12" y="77"/>
                        </a:lnTo>
                        <a:lnTo>
                          <a:pt x="56" y="60"/>
                        </a:lnTo>
                        <a:lnTo>
                          <a:pt x="31" y="0"/>
                        </a:lnTo>
                      </a:path>
                    </a:pathLst>
                  </a:custGeom>
                  <a:solidFill>
                    <a:srgbClr val="FDE3BA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</p:grpSp>
            <p:grpSp>
              <p:nvGrpSpPr>
                <p:cNvPr id="18483" name="Group 72">
                  <a:extLst>
                    <a:ext uri="{FF2B5EF4-FFF2-40B4-BE49-F238E27FC236}">
                      <a16:creationId xmlns:a16="http://schemas.microsoft.com/office/drawing/2014/main" id="{F976C690-698E-4AD4-B56A-6BCA4295759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128" y="3117"/>
                  <a:ext cx="314" cy="450"/>
                  <a:chOff x="2128" y="3117"/>
                  <a:chExt cx="314" cy="450"/>
                </a:xfrm>
              </p:grpSpPr>
              <p:sp>
                <p:nvSpPr>
                  <p:cNvPr id="18485" name="Oval 73">
                    <a:extLst>
                      <a:ext uri="{FF2B5EF4-FFF2-40B4-BE49-F238E27FC236}">
                        <a16:creationId xmlns:a16="http://schemas.microsoft.com/office/drawing/2014/main" id="{794A4ADA-526A-4CE5-9B19-5DA53B1AC50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228" y="3136"/>
                    <a:ext cx="214" cy="194"/>
                  </a:xfrm>
                  <a:prstGeom prst="ellipse">
                    <a:avLst/>
                  </a:prstGeom>
                  <a:solidFill>
                    <a:srgbClr val="FDE3BA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l-GR" altLang="el-GR" sz="2400"/>
                  </a:p>
                </p:txBody>
              </p:sp>
              <p:sp>
                <p:nvSpPr>
                  <p:cNvPr id="18486" name="Oval 74">
                    <a:extLst>
                      <a:ext uri="{FF2B5EF4-FFF2-40B4-BE49-F238E27FC236}">
                        <a16:creationId xmlns:a16="http://schemas.microsoft.com/office/drawing/2014/main" id="{C0572834-DEE0-4946-A40B-BD285943ADF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128" y="3277"/>
                    <a:ext cx="111" cy="103"/>
                  </a:xfrm>
                  <a:prstGeom prst="ellipse">
                    <a:avLst/>
                  </a:prstGeom>
                  <a:solidFill>
                    <a:srgbClr val="FDE3BA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l-GR" altLang="el-GR" sz="2400"/>
                  </a:p>
                </p:txBody>
              </p:sp>
              <p:sp>
                <p:nvSpPr>
                  <p:cNvPr id="18487" name="Oval 75">
                    <a:extLst>
                      <a:ext uri="{FF2B5EF4-FFF2-40B4-BE49-F238E27FC236}">
                        <a16:creationId xmlns:a16="http://schemas.microsoft.com/office/drawing/2014/main" id="{5AE24D47-5314-4E78-B7FE-F934F0E852C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152" y="3346"/>
                    <a:ext cx="163" cy="151"/>
                  </a:xfrm>
                  <a:prstGeom prst="ellipse">
                    <a:avLst/>
                  </a:prstGeom>
                  <a:solidFill>
                    <a:srgbClr val="FDE3BA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l-GR" altLang="el-GR" sz="2400"/>
                  </a:p>
                </p:txBody>
              </p:sp>
              <p:sp>
                <p:nvSpPr>
                  <p:cNvPr id="18488" name="Oval 76">
                    <a:extLst>
                      <a:ext uri="{FF2B5EF4-FFF2-40B4-BE49-F238E27FC236}">
                        <a16:creationId xmlns:a16="http://schemas.microsoft.com/office/drawing/2014/main" id="{69F91F23-8966-42DC-A7F0-E720E957AEB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202" y="3417"/>
                    <a:ext cx="166" cy="150"/>
                  </a:xfrm>
                  <a:prstGeom prst="ellipse">
                    <a:avLst/>
                  </a:prstGeom>
                  <a:solidFill>
                    <a:srgbClr val="FDE3BA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l-GR" altLang="el-GR" sz="2400"/>
                  </a:p>
                </p:txBody>
              </p:sp>
              <p:sp>
                <p:nvSpPr>
                  <p:cNvPr id="18489" name="Oval 77">
                    <a:extLst>
                      <a:ext uri="{FF2B5EF4-FFF2-40B4-BE49-F238E27FC236}">
                        <a16:creationId xmlns:a16="http://schemas.microsoft.com/office/drawing/2014/main" id="{9E0FC0AE-D081-4AC3-944A-039A851DB28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217" y="3232"/>
                    <a:ext cx="146" cy="130"/>
                  </a:xfrm>
                  <a:prstGeom prst="ellipse">
                    <a:avLst/>
                  </a:prstGeom>
                  <a:solidFill>
                    <a:srgbClr val="FDE3BA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l-GR" altLang="el-GR" sz="2400"/>
                  </a:p>
                </p:txBody>
              </p:sp>
              <p:sp>
                <p:nvSpPr>
                  <p:cNvPr id="18490" name="Oval 78">
                    <a:extLst>
                      <a:ext uri="{FF2B5EF4-FFF2-40B4-BE49-F238E27FC236}">
                        <a16:creationId xmlns:a16="http://schemas.microsoft.com/office/drawing/2014/main" id="{9E373922-A5C6-421B-A359-FEF1B1FB66E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347" y="3117"/>
                    <a:ext cx="83" cy="78"/>
                  </a:xfrm>
                  <a:prstGeom prst="ellipse">
                    <a:avLst/>
                  </a:prstGeom>
                  <a:solidFill>
                    <a:srgbClr val="FDE3BA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l-GR" altLang="el-GR" sz="2400"/>
                  </a:p>
                </p:txBody>
              </p:sp>
              <p:sp>
                <p:nvSpPr>
                  <p:cNvPr id="18491" name="Freeform 79">
                    <a:extLst>
                      <a:ext uri="{FF2B5EF4-FFF2-40B4-BE49-F238E27FC236}">
                        <a16:creationId xmlns:a16="http://schemas.microsoft.com/office/drawing/2014/main" id="{C8C4F9D7-6C80-42A8-87B2-BC739610017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264" y="3207"/>
                    <a:ext cx="104" cy="64"/>
                  </a:xfrm>
                  <a:custGeom>
                    <a:avLst/>
                    <a:gdLst>
                      <a:gd name="T0" fmla="*/ 0 w 104"/>
                      <a:gd name="T1" fmla="*/ 15 h 64"/>
                      <a:gd name="T2" fmla="*/ 13 w 104"/>
                      <a:gd name="T3" fmla="*/ 47 h 64"/>
                      <a:gd name="T4" fmla="*/ 103 w 104"/>
                      <a:gd name="T5" fmla="*/ 63 h 64"/>
                      <a:gd name="T6" fmla="*/ 103 w 104"/>
                      <a:gd name="T7" fmla="*/ 22 h 64"/>
                      <a:gd name="T8" fmla="*/ 5 w 104"/>
                      <a:gd name="T9" fmla="*/ 0 h 64"/>
                      <a:gd name="T10" fmla="*/ 0 w 104"/>
                      <a:gd name="T11" fmla="*/ 15 h 64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104" h="64">
                        <a:moveTo>
                          <a:pt x="0" y="15"/>
                        </a:moveTo>
                        <a:lnTo>
                          <a:pt x="13" y="47"/>
                        </a:lnTo>
                        <a:lnTo>
                          <a:pt x="103" y="63"/>
                        </a:lnTo>
                        <a:lnTo>
                          <a:pt x="103" y="22"/>
                        </a:lnTo>
                        <a:lnTo>
                          <a:pt x="5" y="0"/>
                        </a:lnTo>
                        <a:lnTo>
                          <a:pt x="0" y="15"/>
                        </a:lnTo>
                      </a:path>
                    </a:pathLst>
                  </a:custGeom>
                  <a:solidFill>
                    <a:srgbClr val="FDE3BA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18492" name="Freeform 80">
                    <a:extLst>
                      <a:ext uri="{FF2B5EF4-FFF2-40B4-BE49-F238E27FC236}">
                        <a16:creationId xmlns:a16="http://schemas.microsoft.com/office/drawing/2014/main" id="{947AE05A-ACB0-443B-BBB1-1530DE40042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161" y="3327"/>
                    <a:ext cx="116" cy="133"/>
                  </a:xfrm>
                  <a:custGeom>
                    <a:avLst/>
                    <a:gdLst>
                      <a:gd name="T0" fmla="*/ 71 w 116"/>
                      <a:gd name="T1" fmla="*/ 0 h 133"/>
                      <a:gd name="T2" fmla="*/ 0 w 116"/>
                      <a:gd name="T3" fmla="*/ 33 h 133"/>
                      <a:gd name="T4" fmla="*/ 28 w 116"/>
                      <a:gd name="T5" fmla="*/ 60 h 133"/>
                      <a:gd name="T6" fmla="*/ 33 w 116"/>
                      <a:gd name="T7" fmla="*/ 124 h 133"/>
                      <a:gd name="T8" fmla="*/ 49 w 116"/>
                      <a:gd name="T9" fmla="*/ 132 h 133"/>
                      <a:gd name="T10" fmla="*/ 112 w 116"/>
                      <a:gd name="T11" fmla="*/ 91 h 133"/>
                      <a:gd name="T12" fmla="*/ 115 w 116"/>
                      <a:gd name="T13" fmla="*/ 14 h 133"/>
                      <a:gd name="T14" fmla="*/ 71 w 116"/>
                      <a:gd name="T15" fmla="*/ 0 h 133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116" h="133">
                        <a:moveTo>
                          <a:pt x="71" y="0"/>
                        </a:moveTo>
                        <a:lnTo>
                          <a:pt x="0" y="33"/>
                        </a:lnTo>
                        <a:lnTo>
                          <a:pt x="28" y="60"/>
                        </a:lnTo>
                        <a:lnTo>
                          <a:pt x="33" y="124"/>
                        </a:lnTo>
                        <a:lnTo>
                          <a:pt x="49" y="132"/>
                        </a:lnTo>
                        <a:lnTo>
                          <a:pt x="112" y="91"/>
                        </a:lnTo>
                        <a:lnTo>
                          <a:pt x="115" y="14"/>
                        </a:lnTo>
                        <a:lnTo>
                          <a:pt x="71" y="0"/>
                        </a:lnTo>
                      </a:path>
                    </a:pathLst>
                  </a:custGeom>
                  <a:solidFill>
                    <a:srgbClr val="FDE3BA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</p:grpSp>
            <p:sp>
              <p:nvSpPr>
                <p:cNvPr id="18484" name="Freeform 81">
                  <a:extLst>
                    <a:ext uri="{FF2B5EF4-FFF2-40B4-BE49-F238E27FC236}">
                      <a16:creationId xmlns:a16="http://schemas.microsoft.com/office/drawing/2014/main" id="{4C46231C-1DA3-4E92-9F22-B8878AB9805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39" y="3166"/>
                  <a:ext cx="58" cy="63"/>
                </a:xfrm>
                <a:custGeom>
                  <a:avLst/>
                  <a:gdLst>
                    <a:gd name="T0" fmla="*/ 0 w 58"/>
                    <a:gd name="T1" fmla="*/ 32 h 63"/>
                    <a:gd name="T2" fmla="*/ 25 w 58"/>
                    <a:gd name="T3" fmla="*/ 0 h 63"/>
                    <a:gd name="T4" fmla="*/ 57 w 58"/>
                    <a:gd name="T5" fmla="*/ 32 h 63"/>
                    <a:gd name="T6" fmla="*/ 29 w 58"/>
                    <a:gd name="T7" fmla="*/ 62 h 63"/>
                    <a:gd name="T8" fmla="*/ 0 w 58"/>
                    <a:gd name="T9" fmla="*/ 32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58" h="63">
                      <a:moveTo>
                        <a:pt x="0" y="32"/>
                      </a:moveTo>
                      <a:lnTo>
                        <a:pt x="25" y="0"/>
                      </a:lnTo>
                      <a:lnTo>
                        <a:pt x="57" y="32"/>
                      </a:lnTo>
                      <a:lnTo>
                        <a:pt x="29" y="62"/>
                      </a:lnTo>
                      <a:lnTo>
                        <a:pt x="0" y="32"/>
                      </a:lnTo>
                    </a:path>
                  </a:pathLst>
                </a:custGeom>
                <a:solidFill>
                  <a:srgbClr val="FDE3BA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</p:grpSp>
          <p:grpSp>
            <p:nvGrpSpPr>
              <p:cNvPr id="18469" name="Group 82">
                <a:extLst>
                  <a:ext uri="{FF2B5EF4-FFF2-40B4-BE49-F238E27FC236}">
                    <a16:creationId xmlns:a16="http://schemas.microsoft.com/office/drawing/2014/main" id="{667A979E-8BAF-46A0-A6D6-24DB73766E7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56" y="3043"/>
                <a:ext cx="1134" cy="759"/>
                <a:chOff x="2256" y="3043"/>
                <a:chExt cx="1134" cy="759"/>
              </a:xfrm>
            </p:grpSpPr>
            <p:sp>
              <p:nvSpPr>
                <p:cNvPr id="18470" name="Oval 83">
                  <a:extLst>
                    <a:ext uri="{FF2B5EF4-FFF2-40B4-BE49-F238E27FC236}">
                      <a16:creationId xmlns:a16="http://schemas.microsoft.com/office/drawing/2014/main" id="{90FEA2EE-2777-411A-AC9B-30ABBDC87F0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13" y="3064"/>
                  <a:ext cx="265" cy="245"/>
                </a:xfrm>
                <a:prstGeom prst="ellipse">
                  <a:avLst/>
                </a:prstGeom>
                <a:solidFill>
                  <a:srgbClr val="FDE3BA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l-GR" altLang="el-GR" sz="2400"/>
                </a:p>
              </p:txBody>
            </p:sp>
            <p:sp>
              <p:nvSpPr>
                <p:cNvPr id="18471" name="Oval 84">
                  <a:extLst>
                    <a:ext uri="{FF2B5EF4-FFF2-40B4-BE49-F238E27FC236}">
                      <a16:creationId xmlns:a16="http://schemas.microsoft.com/office/drawing/2014/main" id="{01778EBB-FEAF-47CC-9E2F-F10497D6E6C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44" y="3043"/>
                  <a:ext cx="212" cy="194"/>
                </a:xfrm>
                <a:prstGeom prst="ellipse">
                  <a:avLst/>
                </a:prstGeom>
                <a:solidFill>
                  <a:srgbClr val="FDE3BA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l-GR" altLang="el-GR" sz="2400"/>
                </a:p>
              </p:txBody>
            </p:sp>
            <p:sp>
              <p:nvSpPr>
                <p:cNvPr id="18472" name="Oval 85">
                  <a:extLst>
                    <a:ext uri="{FF2B5EF4-FFF2-40B4-BE49-F238E27FC236}">
                      <a16:creationId xmlns:a16="http://schemas.microsoft.com/office/drawing/2014/main" id="{D6F6004D-4178-4998-9CDF-786DC82BE3A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50" y="3253"/>
                  <a:ext cx="340" cy="314"/>
                </a:xfrm>
                <a:prstGeom prst="ellipse">
                  <a:avLst/>
                </a:prstGeom>
                <a:solidFill>
                  <a:srgbClr val="FDE3BA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l-GR" altLang="el-GR" sz="2400"/>
                </a:p>
              </p:txBody>
            </p:sp>
            <p:sp>
              <p:nvSpPr>
                <p:cNvPr id="18473" name="Oval 86">
                  <a:extLst>
                    <a:ext uri="{FF2B5EF4-FFF2-40B4-BE49-F238E27FC236}">
                      <a16:creationId xmlns:a16="http://schemas.microsoft.com/office/drawing/2014/main" id="{1A5124BA-E556-47CD-9C00-E6A309C1B81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82" y="3394"/>
                  <a:ext cx="394" cy="361"/>
                </a:xfrm>
                <a:prstGeom prst="ellipse">
                  <a:avLst/>
                </a:prstGeom>
                <a:solidFill>
                  <a:srgbClr val="FDE3BA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l-GR" altLang="el-GR" sz="2400"/>
                </a:p>
              </p:txBody>
            </p:sp>
            <p:sp>
              <p:nvSpPr>
                <p:cNvPr id="18474" name="Oval 87">
                  <a:extLst>
                    <a:ext uri="{FF2B5EF4-FFF2-40B4-BE49-F238E27FC236}">
                      <a16:creationId xmlns:a16="http://schemas.microsoft.com/office/drawing/2014/main" id="{C6520765-EDE2-45C2-851E-A7AED00991A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46" y="3441"/>
                  <a:ext cx="289" cy="265"/>
                </a:xfrm>
                <a:prstGeom prst="ellipse">
                  <a:avLst/>
                </a:prstGeom>
                <a:solidFill>
                  <a:srgbClr val="FDE3BA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l-GR" altLang="el-GR" sz="2400"/>
                </a:p>
              </p:txBody>
            </p:sp>
            <p:sp>
              <p:nvSpPr>
                <p:cNvPr id="18475" name="Oval 88">
                  <a:extLst>
                    <a:ext uri="{FF2B5EF4-FFF2-40B4-BE49-F238E27FC236}">
                      <a16:creationId xmlns:a16="http://schemas.microsoft.com/office/drawing/2014/main" id="{910165FF-2687-42B1-9527-51BF0B21046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80" y="3463"/>
                  <a:ext cx="214" cy="196"/>
                </a:xfrm>
                <a:prstGeom prst="ellipse">
                  <a:avLst/>
                </a:prstGeom>
                <a:solidFill>
                  <a:srgbClr val="FDE3BA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l-GR" altLang="el-GR" sz="2400"/>
                </a:p>
              </p:txBody>
            </p:sp>
            <p:sp>
              <p:nvSpPr>
                <p:cNvPr id="18476" name="Oval 89">
                  <a:extLst>
                    <a:ext uri="{FF2B5EF4-FFF2-40B4-BE49-F238E27FC236}">
                      <a16:creationId xmlns:a16="http://schemas.microsoft.com/office/drawing/2014/main" id="{566A4F33-2FAD-4768-96EA-A320A5ABC79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56" y="3300"/>
                  <a:ext cx="214" cy="195"/>
                </a:xfrm>
                <a:prstGeom prst="ellipse">
                  <a:avLst/>
                </a:prstGeom>
                <a:solidFill>
                  <a:srgbClr val="FDE3BA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l-GR" altLang="el-GR" sz="2400"/>
                </a:p>
              </p:txBody>
            </p:sp>
            <p:sp>
              <p:nvSpPr>
                <p:cNvPr id="18477" name="Oval 90">
                  <a:extLst>
                    <a:ext uri="{FF2B5EF4-FFF2-40B4-BE49-F238E27FC236}">
                      <a16:creationId xmlns:a16="http://schemas.microsoft.com/office/drawing/2014/main" id="{00827EEC-F70A-4B0B-9378-545590ACA0B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58" y="3112"/>
                  <a:ext cx="341" cy="316"/>
                </a:xfrm>
                <a:prstGeom prst="ellipse">
                  <a:avLst/>
                </a:prstGeom>
                <a:solidFill>
                  <a:srgbClr val="FDE3BA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l-GR" altLang="el-GR" sz="2400"/>
                </a:p>
              </p:txBody>
            </p:sp>
            <p:sp>
              <p:nvSpPr>
                <p:cNvPr id="18478" name="Oval 91">
                  <a:extLst>
                    <a:ext uri="{FF2B5EF4-FFF2-40B4-BE49-F238E27FC236}">
                      <a16:creationId xmlns:a16="http://schemas.microsoft.com/office/drawing/2014/main" id="{3FDDC604-69BB-452F-B16D-F4E2602DBB6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65" y="3487"/>
                  <a:ext cx="340" cy="315"/>
                </a:xfrm>
                <a:prstGeom prst="ellipse">
                  <a:avLst/>
                </a:prstGeom>
                <a:solidFill>
                  <a:srgbClr val="FDE3BA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l-GR" altLang="el-GR" sz="2400"/>
                </a:p>
              </p:txBody>
            </p:sp>
            <p:sp>
              <p:nvSpPr>
                <p:cNvPr id="18479" name="Oval 92">
                  <a:extLst>
                    <a:ext uri="{FF2B5EF4-FFF2-40B4-BE49-F238E27FC236}">
                      <a16:creationId xmlns:a16="http://schemas.microsoft.com/office/drawing/2014/main" id="{1378B208-2197-4CF4-A5A8-D580E625B8B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00" y="3136"/>
                  <a:ext cx="265" cy="244"/>
                </a:xfrm>
                <a:prstGeom prst="ellipse">
                  <a:avLst/>
                </a:prstGeom>
                <a:solidFill>
                  <a:srgbClr val="FDE3BA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l-GR" altLang="el-GR" sz="2400"/>
                </a:p>
              </p:txBody>
            </p:sp>
            <p:sp>
              <p:nvSpPr>
                <p:cNvPr id="18480" name="Oval 93">
                  <a:extLst>
                    <a:ext uri="{FF2B5EF4-FFF2-40B4-BE49-F238E27FC236}">
                      <a16:creationId xmlns:a16="http://schemas.microsoft.com/office/drawing/2014/main" id="{DED291FE-AF3B-4B49-8B7D-6A8744A95F1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22" y="3043"/>
                  <a:ext cx="241" cy="218"/>
                </a:xfrm>
                <a:prstGeom prst="ellipse">
                  <a:avLst/>
                </a:prstGeom>
                <a:solidFill>
                  <a:srgbClr val="FDE3BA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l-GR" altLang="el-GR" sz="2400"/>
                </a:p>
              </p:txBody>
            </p:sp>
            <p:sp>
              <p:nvSpPr>
                <p:cNvPr id="18481" name="Freeform 94">
                  <a:extLst>
                    <a:ext uri="{FF2B5EF4-FFF2-40B4-BE49-F238E27FC236}">
                      <a16:creationId xmlns:a16="http://schemas.microsoft.com/office/drawing/2014/main" id="{68432E69-A40E-4B0A-8904-4AFAAB4EF5E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45" y="3102"/>
                  <a:ext cx="986" cy="604"/>
                </a:xfrm>
                <a:custGeom>
                  <a:avLst/>
                  <a:gdLst>
                    <a:gd name="T0" fmla="*/ 303 w 986"/>
                    <a:gd name="T1" fmla="*/ 59 h 604"/>
                    <a:gd name="T2" fmla="*/ 344 w 986"/>
                    <a:gd name="T3" fmla="*/ 18 h 604"/>
                    <a:gd name="T4" fmla="*/ 527 w 986"/>
                    <a:gd name="T5" fmla="*/ 21 h 604"/>
                    <a:gd name="T6" fmla="*/ 656 w 986"/>
                    <a:gd name="T7" fmla="*/ 0 h 604"/>
                    <a:gd name="T8" fmla="*/ 823 w 986"/>
                    <a:gd name="T9" fmla="*/ 71 h 604"/>
                    <a:gd name="T10" fmla="*/ 905 w 986"/>
                    <a:gd name="T11" fmla="*/ 52 h 604"/>
                    <a:gd name="T12" fmla="*/ 949 w 986"/>
                    <a:gd name="T13" fmla="*/ 59 h 604"/>
                    <a:gd name="T14" fmla="*/ 958 w 986"/>
                    <a:gd name="T15" fmla="*/ 238 h 604"/>
                    <a:gd name="T16" fmla="*/ 985 w 986"/>
                    <a:gd name="T17" fmla="*/ 266 h 604"/>
                    <a:gd name="T18" fmla="*/ 908 w 986"/>
                    <a:gd name="T19" fmla="*/ 405 h 604"/>
                    <a:gd name="T20" fmla="*/ 826 w 986"/>
                    <a:gd name="T21" fmla="*/ 311 h 604"/>
                    <a:gd name="T22" fmla="*/ 802 w 986"/>
                    <a:gd name="T23" fmla="*/ 359 h 604"/>
                    <a:gd name="T24" fmla="*/ 686 w 986"/>
                    <a:gd name="T25" fmla="*/ 549 h 604"/>
                    <a:gd name="T26" fmla="*/ 297 w 986"/>
                    <a:gd name="T27" fmla="*/ 603 h 604"/>
                    <a:gd name="T28" fmla="*/ 96 w 986"/>
                    <a:gd name="T29" fmla="*/ 565 h 604"/>
                    <a:gd name="T30" fmla="*/ 32 w 986"/>
                    <a:gd name="T31" fmla="*/ 447 h 604"/>
                    <a:gd name="T32" fmla="*/ 32 w 986"/>
                    <a:gd name="T33" fmla="*/ 326 h 604"/>
                    <a:gd name="T34" fmla="*/ 0 w 986"/>
                    <a:gd name="T35" fmla="*/ 223 h 604"/>
                    <a:gd name="T36" fmla="*/ 303 w 986"/>
                    <a:gd name="T37" fmla="*/ 59 h 604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986" h="604">
                      <a:moveTo>
                        <a:pt x="303" y="59"/>
                      </a:moveTo>
                      <a:lnTo>
                        <a:pt x="344" y="18"/>
                      </a:lnTo>
                      <a:lnTo>
                        <a:pt x="527" y="21"/>
                      </a:lnTo>
                      <a:lnTo>
                        <a:pt x="656" y="0"/>
                      </a:lnTo>
                      <a:lnTo>
                        <a:pt x="823" y="71"/>
                      </a:lnTo>
                      <a:lnTo>
                        <a:pt x="905" y="52"/>
                      </a:lnTo>
                      <a:lnTo>
                        <a:pt x="949" y="59"/>
                      </a:lnTo>
                      <a:lnTo>
                        <a:pt x="958" y="238"/>
                      </a:lnTo>
                      <a:lnTo>
                        <a:pt x="985" y="266"/>
                      </a:lnTo>
                      <a:lnTo>
                        <a:pt x="908" y="405"/>
                      </a:lnTo>
                      <a:lnTo>
                        <a:pt x="826" y="311"/>
                      </a:lnTo>
                      <a:lnTo>
                        <a:pt x="802" y="359"/>
                      </a:lnTo>
                      <a:lnTo>
                        <a:pt x="686" y="549"/>
                      </a:lnTo>
                      <a:lnTo>
                        <a:pt x="297" y="603"/>
                      </a:lnTo>
                      <a:lnTo>
                        <a:pt x="96" y="565"/>
                      </a:lnTo>
                      <a:lnTo>
                        <a:pt x="32" y="447"/>
                      </a:lnTo>
                      <a:lnTo>
                        <a:pt x="32" y="326"/>
                      </a:lnTo>
                      <a:lnTo>
                        <a:pt x="0" y="223"/>
                      </a:lnTo>
                      <a:lnTo>
                        <a:pt x="303" y="59"/>
                      </a:lnTo>
                    </a:path>
                  </a:pathLst>
                </a:custGeom>
                <a:solidFill>
                  <a:srgbClr val="FDE3BA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</p:grpSp>
        </p:grpSp>
        <p:sp>
          <p:nvSpPr>
            <p:cNvPr id="18466" name="Rectangle 95">
              <a:extLst>
                <a:ext uri="{FF2B5EF4-FFF2-40B4-BE49-F238E27FC236}">
                  <a16:creationId xmlns:a16="http://schemas.microsoft.com/office/drawing/2014/main" id="{AEC1B850-AFF2-4612-A63B-DA110CC685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3" y="3281"/>
              <a:ext cx="210" cy="234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GB" altLang="el-GR" sz="1400" b="1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45152" name="Text Box 96">
            <a:extLst>
              <a:ext uri="{FF2B5EF4-FFF2-40B4-BE49-F238E27FC236}">
                <a16:creationId xmlns:a16="http://schemas.microsoft.com/office/drawing/2014/main" id="{866B69E2-F8E0-472E-9E44-0C3E0C982E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3429000"/>
            <a:ext cx="60960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l-GR" altLang="el-GR" sz="2000" b="1" i="1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IP </a:t>
            </a:r>
            <a:endParaRPr lang="el-GR" altLang="el-GR" sz="2000" b="1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8459" name="Text Box 97">
            <a:extLst>
              <a:ext uri="{FF2B5EF4-FFF2-40B4-BE49-F238E27FC236}">
                <a16:creationId xmlns:a16="http://schemas.microsoft.com/office/drawing/2014/main" id="{D663F2D6-5B1B-46DA-9D36-662E57CB28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1066800"/>
            <a:ext cx="1447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l-GR" sz="2000" i="1"/>
              <a:t>Video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l-GR" altLang="el-GR" sz="2000" i="1"/>
              <a:t>unicasting</a:t>
            </a:r>
            <a:r>
              <a:rPr lang="el-GR" altLang="el-GR" sz="2000"/>
              <a:t> </a:t>
            </a:r>
          </a:p>
        </p:txBody>
      </p:sp>
      <p:sp>
        <p:nvSpPr>
          <p:cNvPr id="18460" name="Line 98">
            <a:extLst>
              <a:ext uri="{FF2B5EF4-FFF2-40B4-BE49-F238E27FC236}">
                <a16:creationId xmlns:a16="http://schemas.microsoft.com/office/drawing/2014/main" id="{C51AD4E6-4502-477A-8FB8-E2BFCDBFC62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38600" y="1752600"/>
            <a:ext cx="1905000" cy="457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8461" name="Line 99">
            <a:extLst>
              <a:ext uri="{FF2B5EF4-FFF2-40B4-BE49-F238E27FC236}">
                <a16:creationId xmlns:a16="http://schemas.microsoft.com/office/drawing/2014/main" id="{BC525003-2459-4565-97F2-EBA6418E265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2057400"/>
            <a:ext cx="914400" cy="1219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grpSp>
        <p:nvGrpSpPr>
          <p:cNvPr id="18462" name="Group 100">
            <a:extLst>
              <a:ext uri="{FF2B5EF4-FFF2-40B4-BE49-F238E27FC236}">
                <a16:creationId xmlns:a16="http://schemas.microsoft.com/office/drawing/2014/main" id="{752DA6F1-4193-4966-8760-3587F4B5ABE4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1676400"/>
            <a:ext cx="685800" cy="457200"/>
            <a:chOff x="1200" y="2544"/>
            <a:chExt cx="432" cy="288"/>
          </a:xfrm>
        </p:grpSpPr>
        <p:sp>
          <p:nvSpPr>
            <p:cNvPr id="45157" name="Oval 101">
              <a:extLst>
                <a:ext uri="{FF2B5EF4-FFF2-40B4-BE49-F238E27FC236}">
                  <a16:creationId xmlns:a16="http://schemas.microsoft.com/office/drawing/2014/main" id="{4A0A2CAF-7909-4E77-97AA-F68435EAC5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2544"/>
              <a:ext cx="432" cy="288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l-GR" altLang="el-GR" sz="1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5158" name="Text Box 102">
              <a:extLst>
                <a:ext uri="{FF2B5EF4-FFF2-40B4-BE49-F238E27FC236}">
                  <a16:creationId xmlns:a16="http://schemas.microsoft.com/office/drawing/2014/main" id="{414CCE48-A3F3-44FF-ADC0-C8A631A357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38" y="2551"/>
              <a:ext cx="365" cy="250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el-GR" sz="200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MC</a:t>
              </a: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D416A84A-D85C-4078-B157-56D9736FCC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l-GR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Characteristics and potential location of MC and MP</a:t>
            </a:r>
            <a:endParaRPr lang="en-US" altLang="el-GR" sz="3200"/>
          </a:p>
        </p:txBody>
      </p:sp>
      <p:pic>
        <p:nvPicPr>
          <p:cNvPr id="19459" name="Picture 30">
            <a:extLst>
              <a:ext uri="{FF2B5EF4-FFF2-40B4-BE49-F238E27FC236}">
                <a16:creationId xmlns:a16="http://schemas.microsoft.com/office/drawing/2014/main" id="{5701988E-8F2F-4E06-B4F4-CC8C84C9E7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53" r="5128" b="3508"/>
          <a:stretch>
            <a:fillRect/>
          </a:stretch>
        </p:blipFill>
        <p:spPr bwMode="auto">
          <a:xfrm>
            <a:off x="-228600" y="2209800"/>
            <a:ext cx="9372600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13BB94B1-84B4-4A20-A9B3-F21A211533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altLang="el-GR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Defined capabilities of the H.323 MCU</a:t>
            </a:r>
            <a:endParaRPr lang="en-US" altLang="el-GR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2CE60C23-72DF-4690-86B2-034492C8B6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991600" cy="4114800"/>
          </a:xfrm>
        </p:spPr>
        <p:txBody>
          <a:bodyPr/>
          <a:lstStyle/>
          <a:p>
            <a:endParaRPr lang="en-US" altLang="el-GR"/>
          </a:p>
          <a:p>
            <a:r>
              <a:rPr lang="en-US" altLang="el-GR"/>
              <a:t>Must Support centralized Mult. conferences</a:t>
            </a:r>
          </a:p>
          <a:p>
            <a:r>
              <a:rPr lang="en-US" altLang="el-GR"/>
              <a:t>MP </a:t>
            </a:r>
          </a:p>
          <a:p>
            <a:pPr lvl="1"/>
            <a:r>
              <a:rPr lang="en-US" altLang="el-GR"/>
              <a:t>video switching, </a:t>
            </a:r>
          </a:p>
          <a:p>
            <a:pPr lvl="1"/>
            <a:r>
              <a:rPr lang="en-US" altLang="el-GR" i="1"/>
              <a:t>synchronization and video mixing</a:t>
            </a:r>
            <a:r>
              <a:rPr lang="en-US" altLang="el-GR"/>
              <a:t> </a:t>
            </a:r>
          </a:p>
          <a:p>
            <a:pPr lvl="1"/>
            <a:r>
              <a:rPr lang="en-US" altLang="el-GR"/>
              <a:t>synchronization and audio mixing,</a:t>
            </a:r>
          </a:p>
          <a:p>
            <a:pPr lvl="1"/>
            <a:r>
              <a:rPr lang="en-US" altLang="el-GR"/>
              <a:t> transcoding, </a:t>
            </a:r>
          </a:p>
          <a:p>
            <a:pPr lvl="1"/>
            <a:r>
              <a:rPr lang="en-US" altLang="el-GR"/>
              <a:t>T.120 data distribution</a:t>
            </a:r>
          </a:p>
          <a:p>
            <a:r>
              <a:rPr lang="en-US" altLang="el-GR"/>
              <a:t>MC</a:t>
            </a:r>
          </a:p>
          <a:p>
            <a:pPr lvl="1"/>
            <a:r>
              <a:rPr lang="en-US" altLang="el-GR"/>
              <a:t>control functions </a:t>
            </a:r>
          </a:p>
        </p:txBody>
      </p:sp>
      <p:sp>
        <p:nvSpPr>
          <p:cNvPr id="20484" name="Rectangle 54">
            <a:extLst>
              <a:ext uri="{FF2B5EF4-FFF2-40B4-BE49-F238E27FC236}">
                <a16:creationId xmlns:a16="http://schemas.microsoft.com/office/drawing/2014/main" id="{51D966F3-16E0-49D4-9CAA-BE83E2839B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4150" y="2209800"/>
            <a:ext cx="1771650" cy="1031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l-GR" altLang="el-GR"/>
          </a:p>
        </p:txBody>
      </p:sp>
      <p:grpSp>
        <p:nvGrpSpPr>
          <p:cNvPr id="20485" name="Group 61">
            <a:extLst>
              <a:ext uri="{FF2B5EF4-FFF2-40B4-BE49-F238E27FC236}">
                <a16:creationId xmlns:a16="http://schemas.microsoft.com/office/drawing/2014/main" id="{F4E97895-392F-4715-BEBE-79BE75B28C80}"/>
              </a:ext>
            </a:extLst>
          </p:cNvPr>
          <p:cNvGrpSpPr>
            <a:grpSpLocks/>
          </p:cNvGrpSpPr>
          <p:nvPr/>
        </p:nvGrpSpPr>
        <p:grpSpPr bwMode="auto">
          <a:xfrm>
            <a:off x="6594475" y="2449513"/>
            <a:ext cx="685800" cy="457200"/>
            <a:chOff x="1200" y="2544"/>
            <a:chExt cx="432" cy="288"/>
          </a:xfrm>
        </p:grpSpPr>
        <p:sp>
          <p:nvSpPr>
            <p:cNvPr id="13374" name="Oval 62">
              <a:extLst>
                <a:ext uri="{FF2B5EF4-FFF2-40B4-BE49-F238E27FC236}">
                  <a16:creationId xmlns:a16="http://schemas.microsoft.com/office/drawing/2014/main" id="{3F14D936-A35A-49CD-9353-4AF491335B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2544"/>
              <a:ext cx="432" cy="288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l-GR" altLang="el-GR" sz="1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375" name="Text Box 63">
              <a:extLst>
                <a:ext uri="{FF2B5EF4-FFF2-40B4-BE49-F238E27FC236}">
                  <a16:creationId xmlns:a16="http://schemas.microsoft.com/office/drawing/2014/main" id="{BD8CE092-2DA0-4AAD-A342-FD0ADF41E0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38" y="2551"/>
              <a:ext cx="365" cy="250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el-GR" sz="200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MC</a:t>
              </a:r>
            </a:p>
          </p:txBody>
        </p:sp>
      </p:grpSp>
      <p:sp>
        <p:nvSpPr>
          <p:cNvPr id="13376" name="Text Box 64">
            <a:extLst>
              <a:ext uri="{FF2B5EF4-FFF2-40B4-BE49-F238E27FC236}">
                <a16:creationId xmlns:a16="http://schemas.microsoft.com/office/drawing/2014/main" id="{BEEC1168-FACF-454E-A435-E520190829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4150" y="2209800"/>
            <a:ext cx="177165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l-GR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MCU</a:t>
            </a:r>
            <a:r>
              <a:rPr lang="el-GR" altLang="el-GR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grpSp>
        <p:nvGrpSpPr>
          <p:cNvPr id="20487" name="Group 66">
            <a:extLst>
              <a:ext uri="{FF2B5EF4-FFF2-40B4-BE49-F238E27FC236}">
                <a16:creationId xmlns:a16="http://schemas.microsoft.com/office/drawing/2014/main" id="{7FF9C65C-84E8-4EDB-892B-693239CF6ADB}"/>
              </a:ext>
            </a:extLst>
          </p:cNvPr>
          <p:cNvGrpSpPr>
            <a:grpSpLocks/>
          </p:cNvGrpSpPr>
          <p:nvPr/>
        </p:nvGrpSpPr>
        <p:grpSpPr bwMode="auto">
          <a:xfrm>
            <a:off x="7467600" y="2667000"/>
            <a:ext cx="685800" cy="457200"/>
            <a:chOff x="1129" y="2064"/>
            <a:chExt cx="432" cy="288"/>
          </a:xfrm>
        </p:grpSpPr>
        <p:sp>
          <p:nvSpPr>
            <p:cNvPr id="13379" name="Oval 67">
              <a:extLst>
                <a:ext uri="{FF2B5EF4-FFF2-40B4-BE49-F238E27FC236}">
                  <a16:creationId xmlns:a16="http://schemas.microsoft.com/office/drawing/2014/main" id="{43E4E396-5CD2-4BDC-A1B3-005EE06736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9" y="2064"/>
              <a:ext cx="432" cy="288"/>
            </a:xfrm>
            <a:prstGeom prst="ellipse">
              <a:avLst/>
            </a:prstGeom>
            <a:solidFill>
              <a:srgbClr val="FF9900"/>
            </a:solidFill>
            <a:ln w="28575">
              <a:solidFill>
                <a:srgbClr val="FF9900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l-GR" altLang="el-GR" sz="1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380" name="Text Box 68">
              <a:extLst>
                <a:ext uri="{FF2B5EF4-FFF2-40B4-BE49-F238E27FC236}">
                  <a16:creationId xmlns:a16="http://schemas.microsoft.com/office/drawing/2014/main" id="{DDC9EADD-579D-40EB-A474-E1B513B490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67" y="2071"/>
              <a:ext cx="356" cy="250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el-GR" sz="200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MP</a:t>
              </a: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BE228C55-E617-4685-85AC-2491C16845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altLang="el-GR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MP functions</a:t>
            </a:r>
            <a:endParaRPr lang="en-US" altLang="el-GR"/>
          </a:p>
        </p:txBody>
      </p:sp>
      <p:sp>
        <p:nvSpPr>
          <p:cNvPr id="21507" name="Line 5">
            <a:extLst>
              <a:ext uri="{FF2B5EF4-FFF2-40B4-BE49-F238E27FC236}">
                <a16:creationId xmlns:a16="http://schemas.microsoft.com/office/drawing/2014/main" id="{DE449991-DC04-4DFC-BAFA-7B55F107FC4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24375" y="2449513"/>
            <a:ext cx="0" cy="1363662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1508" name="Oval 6">
            <a:extLst>
              <a:ext uri="{FF2B5EF4-FFF2-40B4-BE49-F238E27FC236}">
                <a16:creationId xmlns:a16="http://schemas.microsoft.com/office/drawing/2014/main" id="{A0FED148-C9A9-4A04-BDC5-CE4991F95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9425" y="1952625"/>
            <a:ext cx="471488" cy="49688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21509" name="Line 7">
            <a:extLst>
              <a:ext uri="{FF2B5EF4-FFF2-40B4-BE49-F238E27FC236}">
                <a16:creationId xmlns:a16="http://schemas.microsoft.com/office/drawing/2014/main" id="{A6F7A606-292A-4A23-BD0F-9173C3806298}"/>
              </a:ext>
            </a:extLst>
          </p:cNvPr>
          <p:cNvSpPr>
            <a:spLocks noChangeShapeType="1"/>
          </p:cNvSpPr>
          <p:nvPr/>
        </p:nvSpPr>
        <p:spPr bwMode="auto">
          <a:xfrm>
            <a:off x="4171950" y="4186238"/>
            <a:ext cx="1766888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1510" name="Line 8">
            <a:extLst>
              <a:ext uri="{FF2B5EF4-FFF2-40B4-BE49-F238E27FC236}">
                <a16:creationId xmlns:a16="http://schemas.microsoft.com/office/drawing/2014/main" id="{9EC02572-F4FF-429E-9FC5-1E9564C436C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74963" y="4062413"/>
            <a:ext cx="1296987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1511" name="Line 9">
            <a:extLst>
              <a:ext uri="{FF2B5EF4-FFF2-40B4-BE49-F238E27FC236}">
                <a16:creationId xmlns:a16="http://schemas.microsoft.com/office/drawing/2014/main" id="{851953D7-70F1-431A-BF29-04F4F5131FF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24375" y="4310063"/>
            <a:ext cx="0" cy="136525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1512" name="Oval 10">
            <a:extLst>
              <a:ext uri="{FF2B5EF4-FFF2-40B4-BE49-F238E27FC236}">
                <a16:creationId xmlns:a16="http://schemas.microsoft.com/office/drawing/2014/main" id="{7E6BF256-5F80-4145-915A-6FE8560E23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9425" y="5675313"/>
            <a:ext cx="471488" cy="4968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21513" name="Oval 11">
            <a:extLst>
              <a:ext uri="{FF2B5EF4-FFF2-40B4-BE49-F238E27FC236}">
                <a16:creationId xmlns:a16="http://schemas.microsoft.com/office/drawing/2014/main" id="{486B89A3-FF1A-475C-B7AB-36F1713CB1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5063" y="3938588"/>
            <a:ext cx="469900" cy="495300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grpSp>
        <p:nvGrpSpPr>
          <p:cNvPr id="21514" name="Group 12">
            <a:extLst>
              <a:ext uri="{FF2B5EF4-FFF2-40B4-BE49-F238E27FC236}">
                <a16:creationId xmlns:a16="http://schemas.microsoft.com/office/drawing/2014/main" id="{068A983A-DCE7-49F7-8019-90EFA81C53FD}"/>
              </a:ext>
            </a:extLst>
          </p:cNvPr>
          <p:cNvGrpSpPr>
            <a:grpSpLocks/>
          </p:cNvGrpSpPr>
          <p:nvPr/>
        </p:nvGrpSpPr>
        <p:grpSpPr bwMode="auto">
          <a:xfrm>
            <a:off x="4171950" y="3813175"/>
            <a:ext cx="823913" cy="519113"/>
            <a:chOff x="2784" y="1968"/>
            <a:chExt cx="240" cy="200"/>
          </a:xfrm>
        </p:grpSpPr>
        <p:sp>
          <p:nvSpPr>
            <p:cNvPr id="21531" name="Rectangle 13">
              <a:extLst>
                <a:ext uri="{FF2B5EF4-FFF2-40B4-BE49-F238E27FC236}">
                  <a16:creationId xmlns:a16="http://schemas.microsoft.com/office/drawing/2014/main" id="{B11FE26D-5627-4DEE-B395-5FD88A478D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1968"/>
              <a:ext cx="240" cy="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GB" altLang="el-GR" sz="2800" b="1" i="1">
                  <a:solidFill>
                    <a:srgbClr val="FF0000"/>
                  </a:solidFill>
                </a:rPr>
                <a:t>sw</a:t>
              </a:r>
              <a:endParaRPr lang="en-GB" altLang="el-GR" sz="2000" b="1" i="1"/>
            </a:p>
          </p:txBody>
        </p:sp>
        <p:sp>
          <p:nvSpPr>
            <p:cNvPr id="21532" name="Oval 14">
              <a:extLst>
                <a:ext uri="{FF2B5EF4-FFF2-40B4-BE49-F238E27FC236}">
                  <a16:creationId xmlns:a16="http://schemas.microsoft.com/office/drawing/2014/main" id="{72F00B3D-2FAC-4E10-9F40-BD4866A139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1968"/>
              <a:ext cx="228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</p:grpSp>
      <p:sp>
        <p:nvSpPr>
          <p:cNvPr id="21515" name="Rectangle 15">
            <a:extLst>
              <a:ext uri="{FF2B5EF4-FFF2-40B4-BE49-F238E27FC236}">
                <a16:creationId xmlns:a16="http://schemas.microsoft.com/office/drawing/2014/main" id="{266AA427-164F-4490-A315-123615500C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2988" y="3317875"/>
            <a:ext cx="1766887" cy="148907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21516" name="Rectangle 16">
            <a:extLst>
              <a:ext uri="{FF2B5EF4-FFF2-40B4-BE49-F238E27FC236}">
                <a16:creationId xmlns:a16="http://schemas.microsoft.com/office/drawing/2014/main" id="{D8234BF8-7330-4B41-AA4F-B0010DC9FB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1750" y="4806950"/>
            <a:ext cx="1555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l-GR" sz="1800" b="1">
                <a:solidFill>
                  <a:srgbClr val="FF3300"/>
                </a:solidFill>
              </a:rPr>
              <a:t>MP@MCU</a:t>
            </a:r>
          </a:p>
        </p:txBody>
      </p:sp>
      <p:sp>
        <p:nvSpPr>
          <p:cNvPr id="21517" name="Oval 17">
            <a:extLst>
              <a:ext uri="{FF2B5EF4-FFF2-40B4-BE49-F238E27FC236}">
                <a16:creationId xmlns:a16="http://schemas.microsoft.com/office/drawing/2014/main" id="{6AE784A5-2BD0-4400-BBC4-EFCA860335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8838" y="3938588"/>
            <a:ext cx="471487" cy="4953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21518" name="Rectangle 34">
            <a:extLst>
              <a:ext uri="{FF2B5EF4-FFF2-40B4-BE49-F238E27FC236}">
                <a16:creationId xmlns:a16="http://schemas.microsoft.com/office/drawing/2014/main" id="{95D34D2F-00AA-4276-A61E-7ED251F46D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7650" y="3689350"/>
            <a:ext cx="7953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l-GR" sz="2000" b="1">
                <a:solidFill>
                  <a:srgbClr val="FF6600"/>
                </a:solidFill>
              </a:rPr>
              <a:t>Sa  </a:t>
            </a:r>
          </a:p>
        </p:txBody>
      </p:sp>
      <p:sp>
        <p:nvSpPr>
          <p:cNvPr id="21519" name="Rectangle 35">
            <a:extLst>
              <a:ext uri="{FF2B5EF4-FFF2-40B4-BE49-F238E27FC236}">
                <a16:creationId xmlns:a16="http://schemas.microsoft.com/office/drawing/2014/main" id="{217E2A9C-7C4D-4B34-AE3E-181640E828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1525" y="2562225"/>
            <a:ext cx="7953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l-GR" sz="2000" b="1">
                <a:solidFill>
                  <a:srgbClr val="FF6600"/>
                </a:solidFill>
              </a:rPr>
              <a:t>Sa  </a:t>
            </a:r>
          </a:p>
        </p:txBody>
      </p:sp>
      <p:sp>
        <p:nvSpPr>
          <p:cNvPr id="21520" name="Rectangle 36">
            <a:extLst>
              <a:ext uri="{FF2B5EF4-FFF2-40B4-BE49-F238E27FC236}">
                <a16:creationId xmlns:a16="http://schemas.microsoft.com/office/drawing/2014/main" id="{1E6D9139-C755-4D5D-8420-3F4294BFBC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5325" y="5046663"/>
            <a:ext cx="7953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l-GR" sz="2000" b="1">
                <a:solidFill>
                  <a:srgbClr val="FF6600"/>
                </a:solidFill>
              </a:rPr>
              <a:t>Sa  </a:t>
            </a:r>
          </a:p>
        </p:txBody>
      </p:sp>
      <p:sp>
        <p:nvSpPr>
          <p:cNvPr id="21521" name="Rectangle 37">
            <a:extLst>
              <a:ext uri="{FF2B5EF4-FFF2-40B4-BE49-F238E27FC236}">
                <a16:creationId xmlns:a16="http://schemas.microsoft.com/office/drawing/2014/main" id="{D5536585-3CA3-42FA-86A2-EEA51A48EB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0038" y="4235450"/>
            <a:ext cx="7953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l-GR" sz="2000" b="1">
                <a:solidFill>
                  <a:srgbClr val="FF6600"/>
                </a:solidFill>
              </a:rPr>
              <a:t>Sa  </a:t>
            </a:r>
            <a:endParaRPr lang="en-GB" altLang="el-GR" sz="1200" b="1">
              <a:solidFill>
                <a:srgbClr val="FF6600"/>
              </a:solidFill>
            </a:endParaRPr>
          </a:p>
        </p:txBody>
      </p:sp>
      <p:sp>
        <p:nvSpPr>
          <p:cNvPr id="21522" name="Text Box 38">
            <a:extLst>
              <a:ext uri="{FF2B5EF4-FFF2-40B4-BE49-F238E27FC236}">
                <a16:creationId xmlns:a16="http://schemas.microsoft.com/office/drawing/2014/main" id="{374C2727-6957-4433-A3E2-93DD65EDDC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6463" y="1343025"/>
            <a:ext cx="438626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l-GR" sz="2400" i="1"/>
              <a:t>Video/audio switching function</a:t>
            </a:r>
            <a:endParaRPr lang="el-GR" altLang="el-GR" sz="2000" i="1"/>
          </a:p>
          <a:p>
            <a:pPr>
              <a:spcBef>
                <a:spcPct val="0"/>
              </a:spcBef>
              <a:buFontTx/>
              <a:buNone/>
            </a:pPr>
            <a:r>
              <a:rPr lang="el-GR" altLang="el-GR" sz="2000" i="1"/>
              <a:t> </a:t>
            </a:r>
            <a:endParaRPr lang="el-GR" altLang="el-GR" sz="2000"/>
          </a:p>
        </p:txBody>
      </p:sp>
      <p:sp>
        <p:nvSpPr>
          <p:cNvPr id="21523" name="Line 49">
            <a:extLst>
              <a:ext uri="{FF2B5EF4-FFF2-40B4-BE49-F238E27FC236}">
                <a16:creationId xmlns:a16="http://schemas.microsoft.com/office/drawing/2014/main" id="{E86FA8F9-3C79-411D-BA44-477EC180922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74963" y="4310063"/>
            <a:ext cx="1296987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1524" name="Rectangle 50">
            <a:extLst>
              <a:ext uri="{FF2B5EF4-FFF2-40B4-BE49-F238E27FC236}">
                <a16:creationId xmlns:a16="http://schemas.microsoft.com/office/drawing/2014/main" id="{D6E75453-2A07-42B3-847C-C5E1208BCC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7488" y="4359275"/>
            <a:ext cx="7953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l-GR" sz="2000" b="1">
                <a:solidFill>
                  <a:srgbClr val="00FF00"/>
                </a:solidFill>
              </a:rPr>
              <a:t>Sb</a:t>
            </a:r>
            <a:r>
              <a:rPr lang="en-GB" altLang="el-GR" sz="2000" b="1">
                <a:solidFill>
                  <a:srgbClr val="006600"/>
                </a:solidFill>
              </a:rPr>
              <a:t>  </a:t>
            </a:r>
          </a:p>
        </p:txBody>
      </p:sp>
      <p:sp>
        <p:nvSpPr>
          <p:cNvPr id="21525" name="Line 51">
            <a:extLst>
              <a:ext uri="{FF2B5EF4-FFF2-40B4-BE49-F238E27FC236}">
                <a16:creationId xmlns:a16="http://schemas.microsoft.com/office/drawing/2014/main" id="{6340202F-AEA4-4A5D-966D-DCDD24687013}"/>
              </a:ext>
            </a:extLst>
          </p:cNvPr>
          <p:cNvSpPr>
            <a:spLocks noChangeShapeType="1"/>
          </p:cNvSpPr>
          <p:nvPr/>
        </p:nvSpPr>
        <p:spPr bwMode="auto">
          <a:xfrm>
            <a:off x="4406900" y="2449513"/>
            <a:ext cx="0" cy="1363662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1526" name="Rectangle 52">
            <a:extLst>
              <a:ext uri="{FF2B5EF4-FFF2-40B4-BE49-F238E27FC236}">
                <a16:creationId xmlns:a16="http://schemas.microsoft.com/office/drawing/2014/main" id="{29374E4C-0FB6-43A1-8A53-528CE84E65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5575" y="2697163"/>
            <a:ext cx="7953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l-GR" sz="2000" b="1">
                <a:solidFill>
                  <a:srgbClr val="00FF00"/>
                </a:solidFill>
              </a:rPr>
              <a:t>Sb</a:t>
            </a:r>
            <a:r>
              <a:rPr lang="en-GB" altLang="el-GR" sz="2000" b="1">
                <a:solidFill>
                  <a:srgbClr val="006600"/>
                </a:solidFill>
              </a:rPr>
              <a:t>  </a:t>
            </a:r>
          </a:p>
        </p:txBody>
      </p:sp>
      <p:sp>
        <p:nvSpPr>
          <p:cNvPr id="21527" name="Line 67">
            <a:extLst>
              <a:ext uri="{FF2B5EF4-FFF2-40B4-BE49-F238E27FC236}">
                <a16:creationId xmlns:a16="http://schemas.microsoft.com/office/drawing/2014/main" id="{628E6013-20F8-4117-B8CC-8F23580A919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29125" y="4310063"/>
            <a:ext cx="0" cy="136525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1528" name="Rectangle 69">
            <a:extLst>
              <a:ext uri="{FF2B5EF4-FFF2-40B4-BE49-F238E27FC236}">
                <a16:creationId xmlns:a16="http://schemas.microsoft.com/office/drawing/2014/main" id="{2B44D570-2D61-4004-8B0E-489C7BA8A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5725" y="5029200"/>
            <a:ext cx="7953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l-GR" sz="2000" b="1">
                <a:solidFill>
                  <a:srgbClr val="006600"/>
                </a:solidFill>
              </a:rPr>
              <a:t>Sd  </a:t>
            </a:r>
          </a:p>
        </p:txBody>
      </p:sp>
      <p:sp>
        <p:nvSpPr>
          <p:cNvPr id="21529" name="Rectangle 70">
            <a:extLst>
              <a:ext uri="{FF2B5EF4-FFF2-40B4-BE49-F238E27FC236}">
                <a16:creationId xmlns:a16="http://schemas.microsoft.com/office/drawing/2014/main" id="{6EB1DFB8-B976-408B-96B7-872B3ECDF6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6388" y="3717925"/>
            <a:ext cx="7953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l-GR" sz="2000" b="1">
                <a:solidFill>
                  <a:srgbClr val="006600"/>
                </a:solidFill>
              </a:rPr>
              <a:t>Sc  </a:t>
            </a:r>
          </a:p>
        </p:txBody>
      </p:sp>
      <p:sp>
        <p:nvSpPr>
          <p:cNvPr id="21530" name="Line 71">
            <a:extLst>
              <a:ext uri="{FF2B5EF4-FFF2-40B4-BE49-F238E27FC236}">
                <a16:creationId xmlns:a16="http://schemas.microsoft.com/office/drawing/2014/main" id="{DD9DD59A-E853-417A-9434-8738D79ABFD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68875" y="4037013"/>
            <a:ext cx="984250" cy="1587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6743BD79-C0A4-45D0-98AF-5C4F737086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altLang="el-GR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MP functions</a:t>
            </a:r>
            <a:endParaRPr lang="en-US" altLang="el-GR" dirty="0"/>
          </a:p>
        </p:txBody>
      </p:sp>
      <p:sp>
        <p:nvSpPr>
          <p:cNvPr id="22531" name="Line 18">
            <a:extLst>
              <a:ext uri="{FF2B5EF4-FFF2-40B4-BE49-F238E27FC236}">
                <a16:creationId xmlns:a16="http://schemas.microsoft.com/office/drawing/2014/main" id="{6E09BBD6-580B-48FB-966B-D53CF3841C11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8975" y="2449513"/>
            <a:ext cx="0" cy="1363662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2532" name="Oval 19">
            <a:extLst>
              <a:ext uri="{FF2B5EF4-FFF2-40B4-BE49-F238E27FC236}">
                <a16:creationId xmlns:a16="http://schemas.microsoft.com/office/drawing/2014/main" id="{FEC5E4F5-F438-45C2-A47D-0F6A8D568A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4025" y="1952625"/>
            <a:ext cx="471488" cy="49688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22533" name="Line 21">
            <a:extLst>
              <a:ext uri="{FF2B5EF4-FFF2-40B4-BE49-F238E27FC236}">
                <a16:creationId xmlns:a16="http://schemas.microsoft.com/office/drawing/2014/main" id="{95C67E1B-4FF0-48BD-A772-DE14270C0CE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49563" y="4186238"/>
            <a:ext cx="1177925" cy="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2534" name="Line 22">
            <a:extLst>
              <a:ext uri="{FF2B5EF4-FFF2-40B4-BE49-F238E27FC236}">
                <a16:creationId xmlns:a16="http://schemas.microsoft.com/office/drawing/2014/main" id="{1AAB063C-9474-439E-B9E9-062A64945A1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98975" y="4310063"/>
            <a:ext cx="0" cy="136525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2535" name="Oval 23">
            <a:extLst>
              <a:ext uri="{FF2B5EF4-FFF2-40B4-BE49-F238E27FC236}">
                <a16:creationId xmlns:a16="http://schemas.microsoft.com/office/drawing/2014/main" id="{BE388280-1514-4F7E-A683-44D4058B5C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4025" y="5675313"/>
            <a:ext cx="471488" cy="4968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22536" name="Oval 24">
            <a:extLst>
              <a:ext uri="{FF2B5EF4-FFF2-40B4-BE49-F238E27FC236}">
                <a16:creationId xmlns:a16="http://schemas.microsoft.com/office/drawing/2014/main" id="{F4BB2AA0-01A8-4B46-8FBA-6A429A79CB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8075" y="3938588"/>
            <a:ext cx="471488" cy="495300"/>
          </a:xfrm>
          <a:prstGeom prst="ellipse">
            <a:avLst/>
          </a:prstGeom>
          <a:solidFill>
            <a:schemeClr val="folHlink"/>
          </a:solidFill>
          <a:ln w="317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grpSp>
        <p:nvGrpSpPr>
          <p:cNvPr id="22537" name="Group 25">
            <a:extLst>
              <a:ext uri="{FF2B5EF4-FFF2-40B4-BE49-F238E27FC236}">
                <a16:creationId xmlns:a16="http://schemas.microsoft.com/office/drawing/2014/main" id="{54F7CEA2-B2F0-4910-9D7C-39A9C1C2DDEF}"/>
              </a:ext>
            </a:extLst>
          </p:cNvPr>
          <p:cNvGrpSpPr>
            <a:grpSpLocks/>
          </p:cNvGrpSpPr>
          <p:nvPr/>
        </p:nvGrpSpPr>
        <p:grpSpPr bwMode="auto">
          <a:xfrm>
            <a:off x="4027488" y="3813175"/>
            <a:ext cx="825500" cy="520700"/>
            <a:chOff x="2784" y="1968"/>
            <a:chExt cx="240" cy="201"/>
          </a:xfrm>
        </p:grpSpPr>
        <p:sp>
          <p:nvSpPr>
            <p:cNvPr id="22553" name="Rectangle 26">
              <a:extLst>
                <a:ext uri="{FF2B5EF4-FFF2-40B4-BE49-F238E27FC236}">
                  <a16:creationId xmlns:a16="http://schemas.microsoft.com/office/drawing/2014/main" id="{C7274CD2-6D32-419E-974D-3B1C9B0360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1968"/>
              <a:ext cx="240" cy="2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el-GR" sz="2800" b="1" i="1">
                  <a:solidFill>
                    <a:srgbClr val="FF0000"/>
                  </a:solidFill>
                </a:rPr>
                <a:t>mix</a:t>
              </a:r>
              <a:endParaRPr lang="en-GB" altLang="el-GR" sz="2000" b="1" i="1"/>
            </a:p>
          </p:txBody>
        </p:sp>
        <p:sp>
          <p:nvSpPr>
            <p:cNvPr id="22554" name="Oval 27">
              <a:extLst>
                <a:ext uri="{FF2B5EF4-FFF2-40B4-BE49-F238E27FC236}">
                  <a16:creationId xmlns:a16="http://schemas.microsoft.com/office/drawing/2014/main" id="{BFE401F3-D55A-4A5D-B2CD-B19ECD6084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1968"/>
              <a:ext cx="228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</p:grpSp>
      <p:sp>
        <p:nvSpPr>
          <p:cNvPr id="22538" name="Rectangle 28">
            <a:extLst>
              <a:ext uri="{FF2B5EF4-FFF2-40B4-BE49-F238E27FC236}">
                <a16:creationId xmlns:a16="http://schemas.microsoft.com/office/drawing/2014/main" id="{335E3A8D-F847-41CD-A90E-7A7653C067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6000" y="3317875"/>
            <a:ext cx="1981200" cy="148907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22539" name="Oval 29">
            <a:extLst>
              <a:ext uri="{FF2B5EF4-FFF2-40B4-BE49-F238E27FC236}">
                <a16:creationId xmlns:a16="http://schemas.microsoft.com/office/drawing/2014/main" id="{D8A801A5-5370-4F0A-AC3E-391634D9E5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3438" y="3938588"/>
            <a:ext cx="471487" cy="4953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22540" name="Line 30">
            <a:extLst>
              <a:ext uri="{FF2B5EF4-FFF2-40B4-BE49-F238E27FC236}">
                <a16:creationId xmlns:a16="http://schemas.microsoft.com/office/drawing/2014/main" id="{FFD03B1C-BCF9-463B-A7D6-39B17D2EEBF0}"/>
              </a:ext>
            </a:extLst>
          </p:cNvPr>
          <p:cNvSpPr>
            <a:spLocks noChangeShapeType="1"/>
          </p:cNvSpPr>
          <p:nvPr/>
        </p:nvSpPr>
        <p:spPr bwMode="auto">
          <a:xfrm>
            <a:off x="4616450" y="2449513"/>
            <a:ext cx="0" cy="1363662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2541" name="Line 31">
            <a:extLst>
              <a:ext uri="{FF2B5EF4-FFF2-40B4-BE49-F238E27FC236}">
                <a16:creationId xmlns:a16="http://schemas.microsoft.com/office/drawing/2014/main" id="{2E7F7DF8-317F-4A65-890F-40356EF1BE29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1713" y="3938588"/>
            <a:ext cx="12192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2542" name="Line 32">
            <a:extLst>
              <a:ext uri="{FF2B5EF4-FFF2-40B4-BE49-F238E27FC236}">
                <a16:creationId xmlns:a16="http://schemas.microsoft.com/office/drawing/2014/main" id="{1F251BF5-A42A-42B2-BC4F-0BAFAF0E7F1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49563" y="4310063"/>
            <a:ext cx="1177925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2543" name="Line 33">
            <a:extLst>
              <a:ext uri="{FF2B5EF4-FFF2-40B4-BE49-F238E27FC236}">
                <a16:creationId xmlns:a16="http://schemas.microsoft.com/office/drawing/2014/main" id="{70F9E8F6-4E1A-4A53-B298-DDB4E287712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16450" y="4359275"/>
            <a:ext cx="0" cy="136525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2544" name="Text Box 39">
            <a:extLst>
              <a:ext uri="{FF2B5EF4-FFF2-40B4-BE49-F238E27FC236}">
                <a16:creationId xmlns:a16="http://schemas.microsoft.com/office/drawing/2014/main" id="{40439E8E-7955-4897-AB7E-27B9CCB5BC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1263" y="1343025"/>
            <a:ext cx="3962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l-GR" sz="2400" i="1"/>
              <a:t>Audio/video mixing function</a:t>
            </a:r>
            <a:endParaRPr lang="el-GR" altLang="el-GR" sz="2000" i="1"/>
          </a:p>
          <a:p>
            <a:pPr>
              <a:spcBef>
                <a:spcPct val="0"/>
              </a:spcBef>
              <a:buFontTx/>
              <a:buNone/>
            </a:pPr>
            <a:r>
              <a:rPr lang="el-GR" altLang="el-GR" sz="2000" i="1"/>
              <a:t> </a:t>
            </a:r>
            <a:endParaRPr lang="el-GR" altLang="el-GR" sz="2000"/>
          </a:p>
        </p:txBody>
      </p:sp>
      <p:sp>
        <p:nvSpPr>
          <p:cNvPr id="22545" name="Rectangle 40">
            <a:extLst>
              <a:ext uri="{FF2B5EF4-FFF2-40B4-BE49-F238E27FC236}">
                <a16:creationId xmlns:a16="http://schemas.microsoft.com/office/drawing/2014/main" id="{BF2DDB12-3559-4987-A502-9FC2DFA468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60663" y="3689350"/>
            <a:ext cx="7953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l-GR" sz="2000" b="1">
                <a:solidFill>
                  <a:srgbClr val="006600"/>
                </a:solidFill>
              </a:rPr>
              <a:t>Sa  </a:t>
            </a:r>
          </a:p>
        </p:txBody>
      </p:sp>
      <p:sp>
        <p:nvSpPr>
          <p:cNvPr id="22546" name="Rectangle 41">
            <a:extLst>
              <a:ext uri="{FF2B5EF4-FFF2-40B4-BE49-F238E27FC236}">
                <a16:creationId xmlns:a16="http://schemas.microsoft.com/office/drawing/2014/main" id="{4649A81F-799C-461C-AA79-B1CFA9073C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1763" y="2573338"/>
            <a:ext cx="7953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l-GR" sz="2000" b="1">
                <a:solidFill>
                  <a:srgbClr val="006600"/>
                </a:solidFill>
              </a:rPr>
              <a:t>Sb </a:t>
            </a:r>
          </a:p>
        </p:txBody>
      </p:sp>
      <p:sp>
        <p:nvSpPr>
          <p:cNvPr id="22547" name="Rectangle 42">
            <a:extLst>
              <a:ext uri="{FF2B5EF4-FFF2-40B4-BE49-F238E27FC236}">
                <a16:creationId xmlns:a16="http://schemas.microsoft.com/office/drawing/2014/main" id="{615E0797-7DAA-492F-8A29-2F9C7F4F00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7650" y="4930775"/>
            <a:ext cx="7953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l-GR" sz="2000" b="1">
                <a:solidFill>
                  <a:srgbClr val="006600"/>
                </a:solidFill>
              </a:rPr>
              <a:t>Sd  </a:t>
            </a:r>
          </a:p>
        </p:txBody>
      </p:sp>
      <p:sp>
        <p:nvSpPr>
          <p:cNvPr id="22548" name="Rectangle 43">
            <a:extLst>
              <a:ext uri="{FF2B5EF4-FFF2-40B4-BE49-F238E27FC236}">
                <a16:creationId xmlns:a16="http://schemas.microsoft.com/office/drawing/2014/main" id="{882ADAC2-E54F-489B-8896-09AF8432DB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4800" y="4238625"/>
            <a:ext cx="7953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l-GR" sz="2000" b="1">
                <a:solidFill>
                  <a:srgbClr val="006600"/>
                </a:solidFill>
              </a:rPr>
              <a:t>Sc  </a:t>
            </a:r>
          </a:p>
        </p:txBody>
      </p:sp>
      <p:sp>
        <p:nvSpPr>
          <p:cNvPr id="22549" name="Line 44">
            <a:extLst>
              <a:ext uri="{FF2B5EF4-FFF2-40B4-BE49-F238E27FC236}">
                <a16:creationId xmlns:a16="http://schemas.microsoft.com/office/drawing/2014/main" id="{808E8346-D6DD-4E35-9EDA-00499CB307AB}"/>
              </a:ext>
            </a:extLst>
          </p:cNvPr>
          <p:cNvSpPr>
            <a:spLocks noChangeShapeType="1"/>
          </p:cNvSpPr>
          <p:nvPr/>
        </p:nvSpPr>
        <p:spPr bwMode="auto">
          <a:xfrm>
            <a:off x="2378075" y="6096000"/>
            <a:ext cx="471488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2550" name="Rectangle 45">
            <a:extLst>
              <a:ext uri="{FF2B5EF4-FFF2-40B4-BE49-F238E27FC236}">
                <a16:creationId xmlns:a16="http://schemas.microsoft.com/office/drawing/2014/main" id="{E2DFA5FC-ABB1-43FD-BE20-662FE5922C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0725" y="6096000"/>
            <a:ext cx="3421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l-GR" sz="2400" b="1">
                <a:solidFill>
                  <a:schemeClr val="accent2"/>
                </a:solidFill>
              </a:rPr>
              <a:t>Mixed(Sa,Sb,Sc,Sd)</a:t>
            </a:r>
            <a:r>
              <a:rPr lang="en-GB" altLang="el-GR" sz="2400" b="1">
                <a:solidFill>
                  <a:srgbClr val="006600"/>
                </a:solidFill>
              </a:rPr>
              <a:t>  </a:t>
            </a:r>
          </a:p>
        </p:txBody>
      </p:sp>
      <p:sp>
        <p:nvSpPr>
          <p:cNvPr id="22551" name="Rectangle 48">
            <a:extLst>
              <a:ext uri="{FF2B5EF4-FFF2-40B4-BE49-F238E27FC236}">
                <a16:creationId xmlns:a16="http://schemas.microsoft.com/office/drawing/2014/main" id="{8F6A3814-CE8C-4D48-8F30-10E323D679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9000" y="4924425"/>
            <a:ext cx="155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l-GR" sz="1800" b="1">
                <a:solidFill>
                  <a:srgbClr val="FF3300"/>
                </a:solidFill>
              </a:rPr>
              <a:t>MP@MCU</a:t>
            </a:r>
          </a:p>
        </p:txBody>
      </p:sp>
      <p:sp>
        <p:nvSpPr>
          <p:cNvPr id="22552" name="Line 20">
            <a:extLst>
              <a:ext uri="{FF2B5EF4-FFF2-40B4-BE49-F238E27FC236}">
                <a16:creationId xmlns:a16="http://schemas.microsoft.com/office/drawing/2014/main" id="{9C3660BD-925A-444A-90A0-11AD4EBDF244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1713" y="4186238"/>
            <a:ext cx="1101725" cy="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EC8EF6A6-2F04-42A4-A2AF-A6549945E2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altLang="el-GR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MP functions</a:t>
            </a:r>
            <a:endParaRPr lang="en-US" altLang="el-GR"/>
          </a:p>
        </p:txBody>
      </p:sp>
      <p:sp>
        <p:nvSpPr>
          <p:cNvPr id="23555" name="Text Box 36">
            <a:extLst>
              <a:ext uri="{FF2B5EF4-FFF2-40B4-BE49-F238E27FC236}">
                <a16:creationId xmlns:a16="http://schemas.microsoft.com/office/drawing/2014/main" id="{824ABF27-710F-49E2-BC19-D03668182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3138" y="1235075"/>
            <a:ext cx="4724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l-GR" sz="2400" i="1"/>
              <a:t>Audio/video transcoding function</a:t>
            </a:r>
            <a:endParaRPr lang="el-GR" altLang="el-GR" sz="2000" i="1"/>
          </a:p>
          <a:p>
            <a:pPr>
              <a:spcBef>
                <a:spcPct val="0"/>
              </a:spcBef>
              <a:buFontTx/>
              <a:buNone/>
            </a:pPr>
            <a:r>
              <a:rPr lang="el-GR" altLang="el-GR" sz="2000" i="1"/>
              <a:t> </a:t>
            </a:r>
            <a:endParaRPr lang="el-GR" altLang="el-GR" sz="2000"/>
          </a:p>
        </p:txBody>
      </p:sp>
      <p:sp>
        <p:nvSpPr>
          <p:cNvPr id="23556" name="Line 49">
            <a:extLst>
              <a:ext uri="{FF2B5EF4-FFF2-40B4-BE49-F238E27FC236}">
                <a16:creationId xmlns:a16="http://schemas.microsoft.com/office/drawing/2014/main" id="{1E0F434E-BFE0-44AE-8835-D228FA1B36D4}"/>
              </a:ext>
            </a:extLst>
          </p:cNvPr>
          <p:cNvSpPr>
            <a:spLocks noChangeShapeType="1"/>
          </p:cNvSpPr>
          <p:nvPr/>
        </p:nvSpPr>
        <p:spPr bwMode="auto">
          <a:xfrm>
            <a:off x="4700588" y="2417763"/>
            <a:ext cx="0" cy="1363662"/>
          </a:xfrm>
          <a:prstGeom prst="line">
            <a:avLst/>
          </a:prstGeom>
          <a:noFill/>
          <a:ln w="44450" cmpd="dbl">
            <a:solidFill>
              <a:srgbClr val="0066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3557" name="Oval 50">
            <a:extLst>
              <a:ext uri="{FF2B5EF4-FFF2-40B4-BE49-F238E27FC236}">
                <a16:creationId xmlns:a16="http://schemas.microsoft.com/office/drawing/2014/main" id="{A8541DCB-B1F3-4411-813B-DF24EBE61C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5638" y="1920875"/>
            <a:ext cx="471487" cy="49688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23558" name="Line 51">
            <a:extLst>
              <a:ext uri="{FF2B5EF4-FFF2-40B4-BE49-F238E27FC236}">
                <a16:creationId xmlns:a16="http://schemas.microsoft.com/office/drawing/2014/main" id="{3F7E7FDE-DD43-41EB-8808-B8F7B067A628}"/>
              </a:ext>
            </a:extLst>
          </p:cNvPr>
          <p:cNvSpPr>
            <a:spLocks noChangeShapeType="1"/>
          </p:cNvSpPr>
          <p:nvPr/>
        </p:nvSpPr>
        <p:spPr bwMode="auto">
          <a:xfrm>
            <a:off x="5367338" y="4130675"/>
            <a:ext cx="776287" cy="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3559" name="Line 52">
            <a:extLst>
              <a:ext uri="{FF2B5EF4-FFF2-40B4-BE49-F238E27FC236}">
                <a16:creationId xmlns:a16="http://schemas.microsoft.com/office/drawing/2014/main" id="{DF489584-717D-446A-B245-DC3B1B18494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081338" y="4054475"/>
            <a:ext cx="1143000" cy="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3560" name="Line 53">
            <a:extLst>
              <a:ext uri="{FF2B5EF4-FFF2-40B4-BE49-F238E27FC236}">
                <a16:creationId xmlns:a16="http://schemas.microsoft.com/office/drawing/2014/main" id="{F54B4687-8C16-4444-97A3-7F7B4E7FC4D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00588" y="4278313"/>
            <a:ext cx="0" cy="136525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3561" name="Oval 54">
            <a:extLst>
              <a:ext uri="{FF2B5EF4-FFF2-40B4-BE49-F238E27FC236}">
                <a16:creationId xmlns:a16="http://schemas.microsoft.com/office/drawing/2014/main" id="{A615576C-C768-4953-9798-BE853B4EA9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5638" y="5643563"/>
            <a:ext cx="471487" cy="4968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23562" name="Oval 55">
            <a:extLst>
              <a:ext uri="{FF2B5EF4-FFF2-40B4-BE49-F238E27FC236}">
                <a16:creationId xmlns:a16="http://schemas.microsoft.com/office/drawing/2014/main" id="{6978D604-A79B-4D00-813D-9778A3D73D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7938" y="3749675"/>
            <a:ext cx="469900" cy="495300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grpSp>
        <p:nvGrpSpPr>
          <p:cNvPr id="23563" name="Group 56">
            <a:extLst>
              <a:ext uri="{FF2B5EF4-FFF2-40B4-BE49-F238E27FC236}">
                <a16:creationId xmlns:a16="http://schemas.microsoft.com/office/drawing/2014/main" id="{3342CCE4-3950-407D-A0A4-3A1AF10D8D16}"/>
              </a:ext>
            </a:extLst>
          </p:cNvPr>
          <p:cNvGrpSpPr>
            <a:grpSpLocks/>
          </p:cNvGrpSpPr>
          <p:nvPr/>
        </p:nvGrpSpPr>
        <p:grpSpPr bwMode="auto">
          <a:xfrm>
            <a:off x="4224338" y="3781425"/>
            <a:ext cx="1143000" cy="519113"/>
            <a:chOff x="2784" y="1968"/>
            <a:chExt cx="240" cy="200"/>
          </a:xfrm>
        </p:grpSpPr>
        <p:sp>
          <p:nvSpPr>
            <p:cNvPr id="23579" name="Rectangle 57">
              <a:extLst>
                <a:ext uri="{FF2B5EF4-FFF2-40B4-BE49-F238E27FC236}">
                  <a16:creationId xmlns:a16="http://schemas.microsoft.com/office/drawing/2014/main" id="{C38DACFF-E7F4-48A3-A561-CC62F99832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1968"/>
              <a:ext cx="240" cy="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GB" altLang="el-GR" sz="2800" b="1" i="1">
                  <a:solidFill>
                    <a:srgbClr val="FF0000"/>
                  </a:solidFill>
                </a:rPr>
                <a:t>trans</a:t>
              </a:r>
              <a:endParaRPr lang="en-GB" altLang="el-GR" sz="2000" b="1" i="1"/>
            </a:p>
          </p:txBody>
        </p:sp>
        <p:sp>
          <p:nvSpPr>
            <p:cNvPr id="23580" name="Oval 58">
              <a:extLst>
                <a:ext uri="{FF2B5EF4-FFF2-40B4-BE49-F238E27FC236}">
                  <a16:creationId xmlns:a16="http://schemas.microsoft.com/office/drawing/2014/main" id="{D12A0670-E06B-4158-BB1C-EC27DFED10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1968"/>
              <a:ext cx="228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</p:grpSp>
      <p:sp>
        <p:nvSpPr>
          <p:cNvPr id="23564" name="Rectangle 59">
            <a:extLst>
              <a:ext uri="{FF2B5EF4-FFF2-40B4-BE49-F238E27FC236}">
                <a16:creationId xmlns:a16="http://schemas.microsoft.com/office/drawing/2014/main" id="{AFCC7A70-7AB0-4669-8A9D-D851DC1D12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9200" y="3286125"/>
            <a:ext cx="1766888" cy="148907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23565" name="Rectangle 60">
            <a:extLst>
              <a:ext uri="{FF2B5EF4-FFF2-40B4-BE49-F238E27FC236}">
                <a16:creationId xmlns:a16="http://schemas.microsoft.com/office/drawing/2014/main" id="{9E6D213E-52CB-410F-A1BE-445FCF393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0138" y="4816475"/>
            <a:ext cx="1555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l-GR" sz="1800" b="1">
                <a:solidFill>
                  <a:srgbClr val="FF3300"/>
                </a:solidFill>
              </a:rPr>
              <a:t>MP@MCU</a:t>
            </a:r>
          </a:p>
        </p:txBody>
      </p:sp>
      <p:sp>
        <p:nvSpPr>
          <p:cNvPr id="23566" name="Oval 61">
            <a:extLst>
              <a:ext uri="{FF2B5EF4-FFF2-40B4-BE49-F238E27FC236}">
                <a16:creationId xmlns:a16="http://schemas.microsoft.com/office/drawing/2014/main" id="{8A51BACB-A911-4BD6-B188-EA738995EC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5050" y="3906838"/>
            <a:ext cx="471488" cy="4953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23567" name="Rectangle 62">
            <a:extLst>
              <a:ext uri="{FF2B5EF4-FFF2-40B4-BE49-F238E27FC236}">
                <a16:creationId xmlns:a16="http://schemas.microsoft.com/office/drawing/2014/main" id="{74ACC548-2C0C-412F-A743-10786C7935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3863" y="3657600"/>
            <a:ext cx="7953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l-GR" sz="2000" b="1">
                <a:solidFill>
                  <a:srgbClr val="006600"/>
                </a:solidFill>
              </a:rPr>
              <a:t>Sa  </a:t>
            </a:r>
          </a:p>
        </p:txBody>
      </p:sp>
      <p:sp>
        <p:nvSpPr>
          <p:cNvPr id="23568" name="Rectangle 63">
            <a:extLst>
              <a:ext uri="{FF2B5EF4-FFF2-40B4-BE49-F238E27FC236}">
                <a16:creationId xmlns:a16="http://schemas.microsoft.com/office/drawing/2014/main" id="{9F628646-FE4B-40E4-88A3-3C7623372A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7338" y="4206875"/>
            <a:ext cx="7953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l-GR" sz="2000" b="1">
                <a:solidFill>
                  <a:srgbClr val="006600"/>
                </a:solidFill>
              </a:rPr>
              <a:t>Sa  </a:t>
            </a:r>
          </a:p>
        </p:txBody>
      </p:sp>
      <p:sp>
        <p:nvSpPr>
          <p:cNvPr id="23569" name="Rectangle 64">
            <a:extLst>
              <a:ext uri="{FF2B5EF4-FFF2-40B4-BE49-F238E27FC236}">
                <a16:creationId xmlns:a16="http://schemas.microsoft.com/office/drawing/2014/main" id="{71DDA9DD-878D-4844-8EB1-55DA19E58B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9263" y="5022850"/>
            <a:ext cx="7953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l-GR" sz="2000" b="1">
                <a:solidFill>
                  <a:srgbClr val="006600"/>
                </a:solidFill>
              </a:rPr>
              <a:t>Sa  </a:t>
            </a:r>
          </a:p>
        </p:txBody>
      </p:sp>
      <p:sp>
        <p:nvSpPr>
          <p:cNvPr id="23570" name="Rectangle 65">
            <a:extLst>
              <a:ext uri="{FF2B5EF4-FFF2-40B4-BE49-F238E27FC236}">
                <a16:creationId xmlns:a16="http://schemas.microsoft.com/office/drawing/2014/main" id="{464C60A4-B739-492F-9E3A-C33605477F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7738" y="2835275"/>
            <a:ext cx="2209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l-GR" sz="2000" b="1">
                <a:solidFill>
                  <a:srgbClr val="006600"/>
                </a:solidFill>
              </a:rPr>
              <a:t>Sa @ QCIF</a:t>
            </a:r>
            <a:endParaRPr lang="en-GB" altLang="el-GR" sz="1200" b="1">
              <a:solidFill>
                <a:srgbClr val="006600"/>
              </a:solidFill>
            </a:endParaRPr>
          </a:p>
        </p:txBody>
      </p:sp>
      <p:sp>
        <p:nvSpPr>
          <p:cNvPr id="23571" name="Line 67">
            <a:extLst>
              <a:ext uri="{FF2B5EF4-FFF2-40B4-BE49-F238E27FC236}">
                <a16:creationId xmlns:a16="http://schemas.microsoft.com/office/drawing/2014/main" id="{9A4FDE32-8B6D-43BB-9E2F-B15E4EC91AE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51175" y="4278313"/>
            <a:ext cx="1296988" cy="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3572" name="Rectangle 68">
            <a:extLst>
              <a:ext uri="{FF2B5EF4-FFF2-40B4-BE49-F238E27FC236}">
                <a16:creationId xmlns:a16="http://schemas.microsoft.com/office/drawing/2014/main" id="{91F9C390-3B55-4638-838C-642AF5AD96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9938" y="4283075"/>
            <a:ext cx="2438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l-GR" sz="2000" b="1">
                <a:solidFill>
                  <a:srgbClr val="00FF00"/>
                </a:solidFill>
              </a:rPr>
              <a:t>Sb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el-GR" sz="2000" b="1">
              <a:solidFill>
                <a:srgbClr val="006600"/>
              </a:solidFill>
            </a:endParaRPr>
          </a:p>
        </p:txBody>
      </p:sp>
      <p:sp>
        <p:nvSpPr>
          <p:cNvPr id="23573" name="Line 69">
            <a:extLst>
              <a:ext uri="{FF2B5EF4-FFF2-40B4-BE49-F238E27FC236}">
                <a16:creationId xmlns:a16="http://schemas.microsoft.com/office/drawing/2014/main" id="{3D2CBBF3-CCD9-409E-9B75-6ECE28A614C4}"/>
              </a:ext>
            </a:extLst>
          </p:cNvPr>
          <p:cNvSpPr>
            <a:spLocks noChangeShapeType="1"/>
          </p:cNvSpPr>
          <p:nvPr/>
        </p:nvSpPr>
        <p:spPr bwMode="auto">
          <a:xfrm>
            <a:off x="4583113" y="2417763"/>
            <a:ext cx="0" cy="1363662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3574" name="Rectangle 70">
            <a:extLst>
              <a:ext uri="{FF2B5EF4-FFF2-40B4-BE49-F238E27FC236}">
                <a16:creationId xmlns:a16="http://schemas.microsoft.com/office/drawing/2014/main" id="{B0704F7A-5F4A-452A-A55D-298B8E7A63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4138" y="2759075"/>
            <a:ext cx="18621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GB" altLang="el-GR" sz="2000" b="1">
                <a:solidFill>
                  <a:srgbClr val="00FF00"/>
                </a:solidFill>
              </a:rPr>
              <a:t>Sb</a:t>
            </a:r>
            <a:endParaRPr lang="en-GB" altLang="el-GR" sz="2000" b="1">
              <a:solidFill>
                <a:srgbClr val="006600"/>
              </a:solidFill>
            </a:endParaRPr>
          </a:p>
        </p:txBody>
      </p:sp>
      <p:sp>
        <p:nvSpPr>
          <p:cNvPr id="23575" name="Rectangle 71">
            <a:extLst>
              <a:ext uri="{FF2B5EF4-FFF2-40B4-BE49-F238E27FC236}">
                <a16:creationId xmlns:a16="http://schemas.microsoft.com/office/drawing/2014/main" id="{DEE76B26-CBA5-487D-BC17-5775774D3F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1738" y="3292475"/>
            <a:ext cx="593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l-GR" sz="2000" b="1"/>
              <a:t>CIF</a:t>
            </a:r>
            <a:endParaRPr lang="en-US" altLang="el-GR" sz="2000" b="1">
              <a:solidFill>
                <a:srgbClr val="00FF00"/>
              </a:solidFill>
            </a:endParaRPr>
          </a:p>
        </p:txBody>
      </p:sp>
      <p:sp>
        <p:nvSpPr>
          <p:cNvPr id="23576" name="Rectangle 72">
            <a:extLst>
              <a:ext uri="{FF2B5EF4-FFF2-40B4-BE49-F238E27FC236}">
                <a16:creationId xmlns:a16="http://schemas.microsoft.com/office/drawing/2014/main" id="{1F9DD913-7536-405E-905C-81870F95DA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738" y="1997075"/>
            <a:ext cx="790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l-GR" sz="2000" b="1"/>
              <a:t>QCIF</a:t>
            </a:r>
            <a:endParaRPr lang="en-US" altLang="el-GR" sz="2000" b="1"/>
          </a:p>
        </p:txBody>
      </p:sp>
      <p:sp>
        <p:nvSpPr>
          <p:cNvPr id="23577" name="Rectangle 73">
            <a:extLst>
              <a:ext uri="{FF2B5EF4-FFF2-40B4-BE49-F238E27FC236}">
                <a16:creationId xmlns:a16="http://schemas.microsoft.com/office/drawing/2014/main" id="{BC35D1F8-F0B0-4793-8732-219A50ECDD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6338" y="5730875"/>
            <a:ext cx="593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l-GR" sz="2000" b="1"/>
              <a:t>CIF</a:t>
            </a:r>
            <a:endParaRPr lang="en-US" altLang="el-GR" sz="2000" b="1">
              <a:solidFill>
                <a:srgbClr val="00FF00"/>
              </a:solidFill>
            </a:endParaRPr>
          </a:p>
        </p:txBody>
      </p:sp>
      <p:sp>
        <p:nvSpPr>
          <p:cNvPr id="23578" name="Rectangle 74">
            <a:extLst>
              <a:ext uri="{FF2B5EF4-FFF2-40B4-BE49-F238E27FC236}">
                <a16:creationId xmlns:a16="http://schemas.microsoft.com/office/drawing/2014/main" id="{3C974CAF-8190-4A84-A0D2-877DEC5CC0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9338" y="3521075"/>
            <a:ext cx="593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l-GR" sz="2000" b="1"/>
              <a:t>CIF</a:t>
            </a:r>
            <a:endParaRPr lang="en-US" altLang="el-GR" sz="2000" b="1">
              <a:solidFill>
                <a:srgbClr val="00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697D461D-161B-4B05-B8D0-53616490FE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915400" cy="1143000"/>
          </a:xfrm>
        </p:spPr>
        <p:txBody>
          <a:bodyPr/>
          <a:lstStyle/>
          <a:p>
            <a:pPr>
              <a:defRPr/>
            </a:pPr>
            <a:r>
              <a:rPr lang="en-US" altLang="el-GR" sz="40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ITU-T H.323 Recommendations</a:t>
            </a:r>
            <a:endParaRPr lang="en-US" altLang="el-GR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CCB5BA8-25D7-4D25-AE41-F99370A596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534400" cy="4114800"/>
          </a:xfrm>
        </p:spPr>
        <p:txBody>
          <a:bodyPr/>
          <a:lstStyle/>
          <a:p>
            <a:r>
              <a:rPr lang="en-US" altLang="el-GR"/>
              <a:t>H.323 entities</a:t>
            </a:r>
          </a:p>
          <a:p>
            <a:r>
              <a:rPr lang="en-US" altLang="el-GR"/>
              <a:t>Capabilities of H.323 terminals</a:t>
            </a:r>
          </a:p>
          <a:p>
            <a:pPr lvl="1"/>
            <a:r>
              <a:rPr lang="en-US" altLang="el-GR"/>
              <a:t>audio, video, data exchanging and processing</a:t>
            </a:r>
          </a:p>
          <a:p>
            <a:pPr lvl="1"/>
            <a:r>
              <a:rPr lang="en-US" altLang="el-GR"/>
              <a:t>controls issues and device control</a:t>
            </a:r>
          </a:p>
          <a:p>
            <a:r>
              <a:rPr lang="en-US" altLang="el-GR"/>
              <a:t>H.323 Multipoint Conferences</a:t>
            </a:r>
          </a:p>
          <a:p>
            <a:r>
              <a:rPr lang="en-US" altLang="el-GR"/>
              <a:t>Capabilities of the H.323 MCU</a:t>
            </a:r>
          </a:p>
          <a:p>
            <a:r>
              <a:rPr lang="en-US" altLang="el-GR"/>
              <a:t>Control issues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A290B4DB-F4C7-4A16-B7C2-B231A2DF0F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altLang="el-GR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MP functions</a:t>
            </a:r>
            <a:endParaRPr lang="en-US" altLang="el-GR"/>
          </a:p>
        </p:txBody>
      </p:sp>
      <p:sp>
        <p:nvSpPr>
          <p:cNvPr id="24579" name="Line 3">
            <a:extLst>
              <a:ext uri="{FF2B5EF4-FFF2-40B4-BE49-F238E27FC236}">
                <a16:creationId xmlns:a16="http://schemas.microsoft.com/office/drawing/2014/main" id="{5767718A-47C6-433D-992C-FD6ACC50A47F}"/>
              </a:ext>
            </a:extLst>
          </p:cNvPr>
          <p:cNvSpPr>
            <a:spLocks noChangeShapeType="1"/>
          </p:cNvSpPr>
          <p:nvPr/>
        </p:nvSpPr>
        <p:spPr bwMode="auto">
          <a:xfrm>
            <a:off x="4830763" y="2401888"/>
            <a:ext cx="0" cy="1363662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4580" name="Oval 4">
            <a:extLst>
              <a:ext uri="{FF2B5EF4-FFF2-40B4-BE49-F238E27FC236}">
                <a16:creationId xmlns:a16="http://schemas.microsoft.com/office/drawing/2014/main" id="{CCB6D83A-9AA7-4FE1-A3CF-30CAB74A15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5813" y="1905000"/>
            <a:ext cx="471487" cy="49688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24581" name="Line 5">
            <a:extLst>
              <a:ext uri="{FF2B5EF4-FFF2-40B4-BE49-F238E27FC236}">
                <a16:creationId xmlns:a16="http://schemas.microsoft.com/office/drawing/2014/main" id="{B4CF8538-3E56-483E-BAFD-ED7E4533DB59}"/>
              </a:ext>
            </a:extLst>
          </p:cNvPr>
          <p:cNvSpPr>
            <a:spLocks noChangeShapeType="1"/>
          </p:cNvSpPr>
          <p:nvPr/>
        </p:nvSpPr>
        <p:spPr bwMode="auto">
          <a:xfrm>
            <a:off x="4478338" y="4038600"/>
            <a:ext cx="1766887" cy="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4582" name="Line 6">
            <a:extLst>
              <a:ext uri="{FF2B5EF4-FFF2-40B4-BE49-F238E27FC236}">
                <a16:creationId xmlns:a16="http://schemas.microsoft.com/office/drawing/2014/main" id="{F974FE38-131F-42BE-BDEB-FE04C4E00E6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81350" y="4014788"/>
            <a:ext cx="1296988" cy="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4583" name="Line 7">
            <a:extLst>
              <a:ext uri="{FF2B5EF4-FFF2-40B4-BE49-F238E27FC236}">
                <a16:creationId xmlns:a16="http://schemas.microsoft.com/office/drawing/2014/main" id="{86C1E86B-92B0-409A-897C-80F3A09F56B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30763" y="4262438"/>
            <a:ext cx="0" cy="136525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4584" name="Oval 8">
            <a:extLst>
              <a:ext uri="{FF2B5EF4-FFF2-40B4-BE49-F238E27FC236}">
                <a16:creationId xmlns:a16="http://schemas.microsoft.com/office/drawing/2014/main" id="{C65D8507-9696-4736-B9FD-8DC86E0E06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5813" y="5627688"/>
            <a:ext cx="471487" cy="4968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24585" name="Oval 9">
            <a:extLst>
              <a:ext uri="{FF2B5EF4-FFF2-40B4-BE49-F238E27FC236}">
                <a16:creationId xmlns:a16="http://schemas.microsoft.com/office/drawing/2014/main" id="{0521B24A-3B73-4973-A361-B61EF8574F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1450" y="3765550"/>
            <a:ext cx="469900" cy="495300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grpSp>
        <p:nvGrpSpPr>
          <p:cNvPr id="24586" name="Group 10">
            <a:extLst>
              <a:ext uri="{FF2B5EF4-FFF2-40B4-BE49-F238E27FC236}">
                <a16:creationId xmlns:a16="http://schemas.microsoft.com/office/drawing/2014/main" id="{4C5421B9-AA3C-461A-96A5-5A32949C93C4}"/>
              </a:ext>
            </a:extLst>
          </p:cNvPr>
          <p:cNvGrpSpPr>
            <a:grpSpLocks/>
          </p:cNvGrpSpPr>
          <p:nvPr/>
        </p:nvGrpSpPr>
        <p:grpSpPr bwMode="auto">
          <a:xfrm>
            <a:off x="4478338" y="3765550"/>
            <a:ext cx="823912" cy="519113"/>
            <a:chOff x="2784" y="1968"/>
            <a:chExt cx="240" cy="200"/>
          </a:xfrm>
        </p:grpSpPr>
        <p:sp>
          <p:nvSpPr>
            <p:cNvPr id="24595" name="Rectangle 11">
              <a:extLst>
                <a:ext uri="{FF2B5EF4-FFF2-40B4-BE49-F238E27FC236}">
                  <a16:creationId xmlns:a16="http://schemas.microsoft.com/office/drawing/2014/main" id="{9E0E28FF-0ED4-4BE2-80BC-C526285AA1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1968"/>
              <a:ext cx="240" cy="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GB" altLang="el-GR" sz="2800" b="1" i="1">
                  <a:solidFill>
                    <a:srgbClr val="FF0000"/>
                  </a:solidFill>
                </a:rPr>
                <a:t>sw</a:t>
              </a:r>
              <a:endParaRPr lang="en-GB" altLang="el-GR" sz="2000" b="1" i="1"/>
            </a:p>
          </p:txBody>
        </p:sp>
        <p:sp>
          <p:nvSpPr>
            <p:cNvPr id="24596" name="Oval 12">
              <a:extLst>
                <a:ext uri="{FF2B5EF4-FFF2-40B4-BE49-F238E27FC236}">
                  <a16:creationId xmlns:a16="http://schemas.microsoft.com/office/drawing/2014/main" id="{26724DD2-A193-44CE-8016-121DCB0C18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1968"/>
              <a:ext cx="228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</p:grpSp>
      <p:sp>
        <p:nvSpPr>
          <p:cNvPr id="24587" name="Rectangle 13">
            <a:extLst>
              <a:ext uri="{FF2B5EF4-FFF2-40B4-BE49-F238E27FC236}">
                <a16:creationId xmlns:a16="http://schemas.microsoft.com/office/drawing/2014/main" id="{9785B01B-6C02-41E2-8610-8904AC2868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9375" y="3270250"/>
            <a:ext cx="1766888" cy="148907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24588" name="Rectangle 14">
            <a:extLst>
              <a:ext uri="{FF2B5EF4-FFF2-40B4-BE49-F238E27FC236}">
                <a16:creationId xmlns:a16="http://schemas.microsoft.com/office/drawing/2014/main" id="{DEF27B3F-6E71-43C9-B58F-0E5039CC76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3300" y="4800600"/>
            <a:ext cx="1555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l-GR" sz="1800" b="1">
                <a:solidFill>
                  <a:srgbClr val="FF3300"/>
                </a:solidFill>
              </a:rPr>
              <a:t>MP@MCU</a:t>
            </a:r>
          </a:p>
        </p:txBody>
      </p:sp>
      <p:sp>
        <p:nvSpPr>
          <p:cNvPr id="24589" name="Oval 15">
            <a:extLst>
              <a:ext uri="{FF2B5EF4-FFF2-40B4-BE49-F238E27FC236}">
                <a16:creationId xmlns:a16="http://schemas.microsoft.com/office/drawing/2014/main" id="{7DFC34A0-CE5A-4225-8143-A14380FC87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8563" y="3810000"/>
            <a:ext cx="471487" cy="4953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24590" name="Rectangle 31">
            <a:extLst>
              <a:ext uri="{FF2B5EF4-FFF2-40B4-BE49-F238E27FC236}">
                <a16:creationId xmlns:a16="http://schemas.microsoft.com/office/drawing/2014/main" id="{FB94773A-7658-4E09-B372-C0E116A837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4038" y="3641725"/>
            <a:ext cx="7953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l-GR" sz="2000" b="1">
                <a:solidFill>
                  <a:srgbClr val="006600"/>
                </a:solidFill>
              </a:rPr>
              <a:t>Da  </a:t>
            </a:r>
          </a:p>
        </p:txBody>
      </p:sp>
      <p:sp>
        <p:nvSpPr>
          <p:cNvPr id="24591" name="Rectangle 32">
            <a:extLst>
              <a:ext uri="{FF2B5EF4-FFF2-40B4-BE49-F238E27FC236}">
                <a16:creationId xmlns:a16="http://schemas.microsoft.com/office/drawing/2014/main" id="{14FC79E7-0175-4055-AB05-8CD0BFD7EB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7913" y="2514600"/>
            <a:ext cx="7953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l-GR" sz="2000" b="1">
                <a:solidFill>
                  <a:srgbClr val="006600"/>
                </a:solidFill>
              </a:rPr>
              <a:t>Da  </a:t>
            </a:r>
          </a:p>
        </p:txBody>
      </p:sp>
      <p:sp>
        <p:nvSpPr>
          <p:cNvPr id="24592" name="Rectangle 33">
            <a:extLst>
              <a:ext uri="{FF2B5EF4-FFF2-40B4-BE49-F238E27FC236}">
                <a16:creationId xmlns:a16="http://schemas.microsoft.com/office/drawing/2014/main" id="{B9D020A9-6D30-43D7-9759-4F2715FB51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9438" y="5006975"/>
            <a:ext cx="7953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l-GR" sz="2000" b="1">
                <a:solidFill>
                  <a:srgbClr val="006600"/>
                </a:solidFill>
              </a:rPr>
              <a:t>Da  </a:t>
            </a:r>
          </a:p>
        </p:txBody>
      </p:sp>
      <p:sp>
        <p:nvSpPr>
          <p:cNvPr id="24593" name="Rectangle 34">
            <a:extLst>
              <a:ext uri="{FF2B5EF4-FFF2-40B4-BE49-F238E27FC236}">
                <a16:creationId xmlns:a16="http://schemas.microsoft.com/office/drawing/2014/main" id="{7051711F-A777-459D-BF69-93A1950947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6425" y="4087813"/>
            <a:ext cx="7953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l-GR" sz="2000" b="1">
                <a:solidFill>
                  <a:srgbClr val="006600"/>
                </a:solidFill>
              </a:rPr>
              <a:t>Da  </a:t>
            </a:r>
            <a:endParaRPr lang="en-GB" altLang="el-GR" sz="1200" b="1">
              <a:solidFill>
                <a:srgbClr val="006600"/>
              </a:solidFill>
            </a:endParaRPr>
          </a:p>
        </p:txBody>
      </p:sp>
      <p:sp>
        <p:nvSpPr>
          <p:cNvPr id="24594" name="Text Box 35">
            <a:extLst>
              <a:ext uri="{FF2B5EF4-FFF2-40B4-BE49-F238E27FC236}">
                <a16:creationId xmlns:a16="http://schemas.microsoft.com/office/drawing/2014/main" id="{E8ABF4C7-4B35-4BFC-B2FC-090C6859B9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5250" y="1219200"/>
            <a:ext cx="3733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l-GR" sz="2400" i="1"/>
              <a:t>Data distribution function</a:t>
            </a:r>
            <a:endParaRPr lang="el-GR" altLang="el-GR" sz="2000" i="1"/>
          </a:p>
          <a:p>
            <a:pPr>
              <a:spcBef>
                <a:spcPct val="0"/>
              </a:spcBef>
              <a:buFontTx/>
              <a:buNone/>
            </a:pPr>
            <a:r>
              <a:rPr lang="el-GR" altLang="el-GR" sz="2000" i="1"/>
              <a:t> </a:t>
            </a:r>
            <a:endParaRPr lang="el-GR" altLang="el-GR" sz="20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461EADB8-561B-4B73-887A-5F7EBE8300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534400" cy="1143000"/>
          </a:xfrm>
        </p:spPr>
        <p:txBody>
          <a:bodyPr/>
          <a:lstStyle/>
          <a:p>
            <a:pPr>
              <a:defRPr/>
            </a:pPr>
            <a:r>
              <a:rPr lang="en-US" altLang="el-GR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Control issues performed by MC (H.243</a:t>
            </a:r>
            <a:r>
              <a:rPr lang="en-US" altLang="el-GR" sz="3200"/>
              <a:t>)</a:t>
            </a:r>
            <a:endParaRPr lang="en-US" altLang="el-GR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7B517E9B-8C68-4F6E-881D-666F8D9A73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534400" cy="4114800"/>
          </a:xfrm>
        </p:spPr>
        <p:txBody>
          <a:bodyPr/>
          <a:lstStyle/>
          <a:p>
            <a:r>
              <a:rPr lang="el-GR" altLang="el-GR"/>
              <a:t>Α. </a:t>
            </a:r>
            <a:r>
              <a:rPr lang="en-US" altLang="el-GR"/>
              <a:t>Automatic video selection mode</a:t>
            </a:r>
          </a:p>
          <a:p>
            <a:r>
              <a:rPr lang="el-GR" altLang="el-GR"/>
              <a:t>Β. </a:t>
            </a:r>
            <a:r>
              <a:rPr lang="en-US" altLang="el-GR"/>
              <a:t>Chair-control mode</a:t>
            </a:r>
          </a:p>
          <a:p>
            <a:pPr lvl="1"/>
            <a:r>
              <a:rPr lang="en-US" altLang="el-GR"/>
              <a:t>video broadcast visualization forcing capability </a:t>
            </a:r>
          </a:p>
          <a:p>
            <a:pPr lvl="1"/>
            <a:r>
              <a:rPr lang="en-US" altLang="el-GR"/>
              <a:t>multipoint visualization</a:t>
            </a:r>
          </a:p>
          <a:p>
            <a:pPr lvl="1"/>
            <a:r>
              <a:rPr lang="en-US" altLang="el-GR"/>
              <a:t>video selection</a:t>
            </a:r>
          </a:p>
          <a:p>
            <a:r>
              <a:rPr lang="en-US" altLang="el-GR"/>
              <a:t>Any terminal can have the chair token</a:t>
            </a:r>
          </a:p>
          <a:p>
            <a:r>
              <a:rPr lang="en-US" altLang="el-GR"/>
              <a:t>Floor control - only in chair-control mode </a:t>
            </a:r>
          </a:p>
          <a:p>
            <a:r>
              <a:rPr lang="en-US" altLang="el-GR"/>
              <a:t>Camera control</a:t>
            </a:r>
          </a:p>
          <a:p>
            <a:endParaRPr lang="en-US" altLang="el-GR"/>
          </a:p>
          <a:p>
            <a:endParaRPr lang="en-US" altLang="el-GR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Line 3">
            <a:extLst>
              <a:ext uri="{FF2B5EF4-FFF2-40B4-BE49-F238E27FC236}">
                <a16:creationId xmlns:a16="http://schemas.microsoft.com/office/drawing/2014/main" id="{F1BD42C6-DF68-4661-AAA7-A2271370800D}"/>
              </a:ext>
            </a:extLst>
          </p:cNvPr>
          <p:cNvSpPr>
            <a:spLocks noChangeShapeType="1"/>
          </p:cNvSpPr>
          <p:nvPr/>
        </p:nvSpPr>
        <p:spPr bwMode="auto">
          <a:xfrm>
            <a:off x="4481513" y="1868488"/>
            <a:ext cx="0" cy="1363662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6627" name="Oval 4">
            <a:extLst>
              <a:ext uri="{FF2B5EF4-FFF2-40B4-BE49-F238E27FC236}">
                <a16:creationId xmlns:a16="http://schemas.microsoft.com/office/drawing/2014/main" id="{278DF0F2-EA45-4A5F-B698-A8BCFB0B4F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6563" y="1371600"/>
            <a:ext cx="471487" cy="49688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26628" name="Line 5">
            <a:extLst>
              <a:ext uri="{FF2B5EF4-FFF2-40B4-BE49-F238E27FC236}">
                <a16:creationId xmlns:a16="http://schemas.microsoft.com/office/drawing/2014/main" id="{DA79934A-9948-4024-91B6-CDEBC0C04054}"/>
              </a:ext>
            </a:extLst>
          </p:cNvPr>
          <p:cNvSpPr>
            <a:spLocks noChangeShapeType="1"/>
          </p:cNvSpPr>
          <p:nvPr/>
        </p:nvSpPr>
        <p:spPr bwMode="auto">
          <a:xfrm>
            <a:off x="4129088" y="3605213"/>
            <a:ext cx="1766887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6629" name="Line 6">
            <a:extLst>
              <a:ext uri="{FF2B5EF4-FFF2-40B4-BE49-F238E27FC236}">
                <a16:creationId xmlns:a16="http://schemas.microsoft.com/office/drawing/2014/main" id="{AAC40274-ABD1-48F4-98EE-032B3A6B4A7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32100" y="3481388"/>
            <a:ext cx="1296988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6630" name="Line 7">
            <a:extLst>
              <a:ext uri="{FF2B5EF4-FFF2-40B4-BE49-F238E27FC236}">
                <a16:creationId xmlns:a16="http://schemas.microsoft.com/office/drawing/2014/main" id="{EA6D8993-9A5A-46A5-9FE5-69DA24066D5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81513" y="3729038"/>
            <a:ext cx="0" cy="136525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6631" name="Oval 8">
            <a:extLst>
              <a:ext uri="{FF2B5EF4-FFF2-40B4-BE49-F238E27FC236}">
                <a16:creationId xmlns:a16="http://schemas.microsoft.com/office/drawing/2014/main" id="{84105696-511D-47EC-80AD-9BF7C795D4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6563" y="5094288"/>
            <a:ext cx="471487" cy="4968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26632" name="Oval 9">
            <a:extLst>
              <a:ext uri="{FF2B5EF4-FFF2-40B4-BE49-F238E27FC236}">
                <a16:creationId xmlns:a16="http://schemas.microsoft.com/office/drawing/2014/main" id="{1D520557-832F-4CD8-88D9-C79CCB82E5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3357563"/>
            <a:ext cx="469900" cy="495300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grpSp>
        <p:nvGrpSpPr>
          <p:cNvPr id="26633" name="Group 10">
            <a:extLst>
              <a:ext uri="{FF2B5EF4-FFF2-40B4-BE49-F238E27FC236}">
                <a16:creationId xmlns:a16="http://schemas.microsoft.com/office/drawing/2014/main" id="{C72B457E-492C-4EE7-AEB4-4F345973DA91}"/>
              </a:ext>
            </a:extLst>
          </p:cNvPr>
          <p:cNvGrpSpPr>
            <a:grpSpLocks/>
          </p:cNvGrpSpPr>
          <p:nvPr/>
        </p:nvGrpSpPr>
        <p:grpSpPr bwMode="auto">
          <a:xfrm>
            <a:off x="4129088" y="3232150"/>
            <a:ext cx="823912" cy="519113"/>
            <a:chOff x="2784" y="1968"/>
            <a:chExt cx="240" cy="200"/>
          </a:xfrm>
        </p:grpSpPr>
        <p:sp>
          <p:nvSpPr>
            <p:cNvPr id="26651" name="Rectangle 11">
              <a:extLst>
                <a:ext uri="{FF2B5EF4-FFF2-40B4-BE49-F238E27FC236}">
                  <a16:creationId xmlns:a16="http://schemas.microsoft.com/office/drawing/2014/main" id="{80778536-E0C7-4BCB-9B58-9FA0A8EFDD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1968"/>
              <a:ext cx="240" cy="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GB" altLang="el-GR" sz="2800" b="1" i="1">
                  <a:solidFill>
                    <a:srgbClr val="FF0000"/>
                  </a:solidFill>
                </a:rPr>
                <a:t>sw</a:t>
              </a:r>
              <a:endParaRPr lang="en-GB" altLang="el-GR" sz="2000" b="1" i="1"/>
            </a:p>
          </p:txBody>
        </p:sp>
        <p:sp>
          <p:nvSpPr>
            <p:cNvPr id="26652" name="Oval 12">
              <a:extLst>
                <a:ext uri="{FF2B5EF4-FFF2-40B4-BE49-F238E27FC236}">
                  <a16:creationId xmlns:a16="http://schemas.microsoft.com/office/drawing/2014/main" id="{29DBEBDC-4E0E-4984-AA20-7C70CB875A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1968"/>
              <a:ext cx="228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</p:grpSp>
      <p:sp>
        <p:nvSpPr>
          <p:cNvPr id="26634" name="Rectangle 13">
            <a:extLst>
              <a:ext uri="{FF2B5EF4-FFF2-40B4-BE49-F238E27FC236}">
                <a16:creationId xmlns:a16="http://schemas.microsoft.com/office/drawing/2014/main" id="{A6DB5DCD-4048-4698-A8F5-D00603DA24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0125" y="2736850"/>
            <a:ext cx="1766888" cy="148907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26635" name="Rectangle 14">
            <a:extLst>
              <a:ext uri="{FF2B5EF4-FFF2-40B4-BE49-F238E27FC236}">
                <a16:creationId xmlns:a16="http://schemas.microsoft.com/office/drawing/2014/main" id="{CC363AE0-D66B-4FE8-9634-0E55F8D27D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8888" y="4225925"/>
            <a:ext cx="1555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l-GR" sz="1800" b="1">
                <a:solidFill>
                  <a:srgbClr val="FF3300"/>
                </a:solidFill>
              </a:rPr>
              <a:t>MP@MCU</a:t>
            </a:r>
          </a:p>
        </p:txBody>
      </p:sp>
      <p:sp>
        <p:nvSpPr>
          <p:cNvPr id="26636" name="Oval 15">
            <a:extLst>
              <a:ext uri="{FF2B5EF4-FFF2-40B4-BE49-F238E27FC236}">
                <a16:creationId xmlns:a16="http://schemas.microsoft.com/office/drawing/2014/main" id="{6BDD72C2-3C10-4717-B397-21D3E2A7CE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5975" y="3357563"/>
            <a:ext cx="471488" cy="4953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26637" name="Rectangle 16">
            <a:extLst>
              <a:ext uri="{FF2B5EF4-FFF2-40B4-BE49-F238E27FC236}">
                <a16:creationId xmlns:a16="http://schemas.microsoft.com/office/drawing/2014/main" id="{8276316C-642D-478D-8D62-87A779FC8C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4788" y="3108325"/>
            <a:ext cx="7953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l-GR" sz="2000" b="1">
                <a:solidFill>
                  <a:srgbClr val="FF6600"/>
                </a:solidFill>
              </a:rPr>
              <a:t>Sa  </a:t>
            </a:r>
          </a:p>
        </p:txBody>
      </p:sp>
      <p:sp>
        <p:nvSpPr>
          <p:cNvPr id="26638" name="Rectangle 17">
            <a:extLst>
              <a:ext uri="{FF2B5EF4-FFF2-40B4-BE49-F238E27FC236}">
                <a16:creationId xmlns:a16="http://schemas.microsoft.com/office/drawing/2014/main" id="{E5EF8BA6-42CE-40DC-855B-170F02186D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8663" y="1981200"/>
            <a:ext cx="7953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l-GR" sz="2000" b="1">
                <a:solidFill>
                  <a:srgbClr val="FF6600"/>
                </a:solidFill>
              </a:rPr>
              <a:t>Sa  </a:t>
            </a:r>
          </a:p>
        </p:txBody>
      </p:sp>
      <p:sp>
        <p:nvSpPr>
          <p:cNvPr id="26639" name="Rectangle 18">
            <a:extLst>
              <a:ext uri="{FF2B5EF4-FFF2-40B4-BE49-F238E27FC236}">
                <a16:creationId xmlns:a16="http://schemas.microsoft.com/office/drawing/2014/main" id="{B736E7AE-99F6-4DDB-BEA7-1D0D782F18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2463" y="4465638"/>
            <a:ext cx="7953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l-GR" sz="2000" b="1">
                <a:solidFill>
                  <a:srgbClr val="FF6600"/>
                </a:solidFill>
              </a:rPr>
              <a:t>Sa  </a:t>
            </a:r>
          </a:p>
        </p:txBody>
      </p:sp>
      <p:sp>
        <p:nvSpPr>
          <p:cNvPr id="26640" name="Rectangle 19">
            <a:extLst>
              <a:ext uri="{FF2B5EF4-FFF2-40B4-BE49-F238E27FC236}">
                <a16:creationId xmlns:a16="http://schemas.microsoft.com/office/drawing/2014/main" id="{937D7635-E7C7-46EC-A6A0-D1E4B6BB32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7175" y="3654425"/>
            <a:ext cx="7953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l-GR" sz="2000" b="1">
                <a:solidFill>
                  <a:srgbClr val="FF6600"/>
                </a:solidFill>
              </a:rPr>
              <a:t>Sa  </a:t>
            </a:r>
            <a:endParaRPr lang="en-GB" altLang="el-GR" sz="1200" b="1">
              <a:solidFill>
                <a:srgbClr val="FF6600"/>
              </a:solidFill>
            </a:endParaRPr>
          </a:p>
        </p:txBody>
      </p:sp>
      <p:sp>
        <p:nvSpPr>
          <p:cNvPr id="26641" name="Line 21">
            <a:extLst>
              <a:ext uri="{FF2B5EF4-FFF2-40B4-BE49-F238E27FC236}">
                <a16:creationId xmlns:a16="http://schemas.microsoft.com/office/drawing/2014/main" id="{AB4A7F91-F388-4D14-8400-655870EBF51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32100" y="3729038"/>
            <a:ext cx="1296988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6642" name="Rectangle 22">
            <a:extLst>
              <a:ext uri="{FF2B5EF4-FFF2-40B4-BE49-F238E27FC236}">
                <a16:creationId xmlns:a16="http://schemas.microsoft.com/office/drawing/2014/main" id="{7E2ABCE3-4BF5-4BBA-8503-04D7738E3A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4625" y="3778250"/>
            <a:ext cx="7953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l-GR" sz="2000" b="1">
                <a:solidFill>
                  <a:srgbClr val="00FF00"/>
                </a:solidFill>
              </a:rPr>
              <a:t>Sb</a:t>
            </a:r>
            <a:r>
              <a:rPr lang="en-GB" altLang="el-GR" sz="2000" b="1">
                <a:solidFill>
                  <a:srgbClr val="006600"/>
                </a:solidFill>
              </a:rPr>
              <a:t>  </a:t>
            </a:r>
          </a:p>
        </p:txBody>
      </p:sp>
      <p:sp>
        <p:nvSpPr>
          <p:cNvPr id="26643" name="Line 23">
            <a:extLst>
              <a:ext uri="{FF2B5EF4-FFF2-40B4-BE49-F238E27FC236}">
                <a16:creationId xmlns:a16="http://schemas.microsoft.com/office/drawing/2014/main" id="{DA978780-FD93-458A-92C8-B42A285008A4}"/>
              </a:ext>
            </a:extLst>
          </p:cNvPr>
          <p:cNvSpPr>
            <a:spLocks noChangeShapeType="1"/>
          </p:cNvSpPr>
          <p:nvPr/>
        </p:nvSpPr>
        <p:spPr bwMode="auto">
          <a:xfrm>
            <a:off x="4364038" y="1868488"/>
            <a:ext cx="0" cy="1363662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6644" name="Rectangle 24">
            <a:extLst>
              <a:ext uri="{FF2B5EF4-FFF2-40B4-BE49-F238E27FC236}">
                <a16:creationId xmlns:a16="http://schemas.microsoft.com/office/drawing/2014/main" id="{70BCF539-2E1B-4D83-824E-17CAED7212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2713" y="2116138"/>
            <a:ext cx="7953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l-GR" sz="2000" b="1">
                <a:solidFill>
                  <a:srgbClr val="00FF00"/>
                </a:solidFill>
              </a:rPr>
              <a:t>Sb</a:t>
            </a:r>
            <a:r>
              <a:rPr lang="en-GB" altLang="el-GR" sz="2000" b="1">
                <a:solidFill>
                  <a:srgbClr val="006600"/>
                </a:solidFill>
              </a:rPr>
              <a:t>  </a:t>
            </a:r>
          </a:p>
        </p:txBody>
      </p:sp>
      <p:sp>
        <p:nvSpPr>
          <p:cNvPr id="26645" name="Line 25">
            <a:extLst>
              <a:ext uri="{FF2B5EF4-FFF2-40B4-BE49-F238E27FC236}">
                <a16:creationId xmlns:a16="http://schemas.microsoft.com/office/drawing/2014/main" id="{346AF605-B464-4ADC-AD09-AFB7AD2A629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86263" y="3729038"/>
            <a:ext cx="0" cy="136525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6646" name="Rectangle 26">
            <a:extLst>
              <a:ext uri="{FF2B5EF4-FFF2-40B4-BE49-F238E27FC236}">
                <a16:creationId xmlns:a16="http://schemas.microsoft.com/office/drawing/2014/main" id="{E6899B20-26D9-4945-91D2-58DF2F93C9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2863" y="4448175"/>
            <a:ext cx="7953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l-GR" sz="2000" b="1">
                <a:solidFill>
                  <a:srgbClr val="006600"/>
                </a:solidFill>
              </a:rPr>
              <a:t>Sd  </a:t>
            </a:r>
          </a:p>
        </p:txBody>
      </p:sp>
      <p:sp>
        <p:nvSpPr>
          <p:cNvPr id="26647" name="Rectangle 27">
            <a:extLst>
              <a:ext uri="{FF2B5EF4-FFF2-40B4-BE49-F238E27FC236}">
                <a16:creationId xmlns:a16="http://schemas.microsoft.com/office/drawing/2014/main" id="{3FF236EC-3105-4844-A121-74EBAEFF3B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3525" y="3136900"/>
            <a:ext cx="7953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l-GR" sz="2000" b="1">
                <a:solidFill>
                  <a:srgbClr val="006600"/>
                </a:solidFill>
              </a:rPr>
              <a:t>Sc  </a:t>
            </a:r>
          </a:p>
        </p:txBody>
      </p:sp>
      <p:sp>
        <p:nvSpPr>
          <p:cNvPr id="26648" name="Line 28">
            <a:extLst>
              <a:ext uri="{FF2B5EF4-FFF2-40B4-BE49-F238E27FC236}">
                <a16:creationId xmlns:a16="http://schemas.microsoft.com/office/drawing/2014/main" id="{8CD97405-6F67-4C9A-BCE3-550410DE5A5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26013" y="3455988"/>
            <a:ext cx="984250" cy="1587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86045" name="Text Box 29">
            <a:extLst>
              <a:ext uri="{FF2B5EF4-FFF2-40B4-BE49-F238E27FC236}">
                <a16:creationId xmlns:a16="http://schemas.microsoft.com/office/drawing/2014/main" id="{92F1B68B-47B7-4BD1-B3E7-1D9BA45BF072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altLang="el-GR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Automatic video switching mode </a:t>
            </a:r>
            <a:br>
              <a:rPr lang="el-GR" altLang="el-GR" sz="3200" b="1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l-GR" altLang="el-GR" sz="4000" i="1"/>
              <a:t> </a:t>
            </a:r>
            <a:endParaRPr lang="el-GR" altLang="el-GR" sz="4000"/>
          </a:p>
        </p:txBody>
      </p:sp>
      <p:sp>
        <p:nvSpPr>
          <p:cNvPr id="26650" name="Text Box 30">
            <a:extLst>
              <a:ext uri="{FF2B5EF4-FFF2-40B4-BE49-F238E27FC236}">
                <a16:creationId xmlns:a16="http://schemas.microsoft.com/office/drawing/2014/main" id="{D49DC8E9-0836-41DF-AC99-0F0CFAABC5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907088"/>
            <a:ext cx="6067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l-GR" sz="2400"/>
              <a:t>The selection mechanism is voice-activated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8B39034D-6F82-4B75-9208-BB0C5D6EB5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altLang="el-GR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CC - Video broadcast (VCB)</a:t>
            </a:r>
          </a:p>
        </p:txBody>
      </p:sp>
      <p:sp>
        <p:nvSpPr>
          <p:cNvPr id="27651" name="Rectangle 4">
            <a:extLst>
              <a:ext uri="{FF2B5EF4-FFF2-40B4-BE49-F238E27FC236}">
                <a16:creationId xmlns:a16="http://schemas.microsoft.com/office/drawing/2014/main" id="{2697A048-A137-4319-A6F0-ED80F7CA2F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458200" cy="4114800"/>
          </a:xfrm>
        </p:spPr>
        <p:txBody>
          <a:bodyPr/>
          <a:lstStyle/>
          <a:p>
            <a:r>
              <a:rPr lang="en-US" altLang="el-GR" sz="2400"/>
              <a:t>To determine which one of the available video streams will be transmitted to all terminals, except chairman’s </a:t>
            </a:r>
          </a:p>
        </p:txBody>
      </p:sp>
      <p:sp>
        <p:nvSpPr>
          <p:cNvPr id="27652" name="Line 5">
            <a:extLst>
              <a:ext uri="{FF2B5EF4-FFF2-40B4-BE49-F238E27FC236}">
                <a16:creationId xmlns:a16="http://schemas.microsoft.com/office/drawing/2014/main" id="{929DB948-FDCF-4664-AF34-B9BA0E71FEA4}"/>
              </a:ext>
            </a:extLst>
          </p:cNvPr>
          <p:cNvSpPr>
            <a:spLocks noChangeShapeType="1"/>
          </p:cNvSpPr>
          <p:nvPr/>
        </p:nvSpPr>
        <p:spPr bwMode="auto">
          <a:xfrm>
            <a:off x="4330700" y="2678113"/>
            <a:ext cx="0" cy="1363662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7653" name="Oval 6">
            <a:extLst>
              <a:ext uri="{FF2B5EF4-FFF2-40B4-BE49-F238E27FC236}">
                <a16:creationId xmlns:a16="http://schemas.microsoft.com/office/drawing/2014/main" id="{8054C9D6-139C-44A6-8944-659631E5C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5750" y="2181225"/>
            <a:ext cx="471488" cy="49688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27654" name="Line 7">
            <a:extLst>
              <a:ext uri="{FF2B5EF4-FFF2-40B4-BE49-F238E27FC236}">
                <a16:creationId xmlns:a16="http://schemas.microsoft.com/office/drawing/2014/main" id="{14DC28D5-A6D7-4641-A806-0AB440A8A4B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81288" y="4414838"/>
            <a:ext cx="1177925" cy="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7655" name="Line 8">
            <a:extLst>
              <a:ext uri="{FF2B5EF4-FFF2-40B4-BE49-F238E27FC236}">
                <a16:creationId xmlns:a16="http://schemas.microsoft.com/office/drawing/2014/main" id="{6F754813-B9D6-4153-B316-ECDE6DC7592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30700" y="4538663"/>
            <a:ext cx="0" cy="136525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7656" name="Oval 9">
            <a:extLst>
              <a:ext uri="{FF2B5EF4-FFF2-40B4-BE49-F238E27FC236}">
                <a16:creationId xmlns:a16="http://schemas.microsoft.com/office/drawing/2014/main" id="{2705B841-76C2-455C-BCF0-958214F8BF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5750" y="5903913"/>
            <a:ext cx="471488" cy="4968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27657" name="Oval 10">
            <a:extLst>
              <a:ext uri="{FF2B5EF4-FFF2-40B4-BE49-F238E27FC236}">
                <a16:creationId xmlns:a16="http://schemas.microsoft.com/office/drawing/2014/main" id="{ECA1E6BE-2903-4102-8E79-A052587837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167188"/>
            <a:ext cx="471488" cy="495300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27658" name="Rectangle 14">
            <a:extLst>
              <a:ext uri="{FF2B5EF4-FFF2-40B4-BE49-F238E27FC236}">
                <a16:creationId xmlns:a16="http://schemas.microsoft.com/office/drawing/2014/main" id="{6DEFAECC-3B36-4E10-B821-70B88B1A31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7725" y="3546475"/>
            <a:ext cx="1981200" cy="148907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27659" name="Oval 15">
            <a:extLst>
              <a:ext uri="{FF2B5EF4-FFF2-40B4-BE49-F238E27FC236}">
                <a16:creationId xmlns:a16="http://schemas.microsoft.com/office/drawing/2014/main" id="{8E3E2D57-4F36-4B63-9AA8-A5128C82AD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5163" y="4167188"/>
            <a:ext cx="471487" cy="4953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27660" name="Line 16">
            <a:extLst>
              <a:ext uri="{FF2B5EF4-FFF2-40B4-BE49-F238E27FC236}">
                <a16:creationId xmlns:a16="http://schemas.microsoft.com/office/drawing/2014/main" id="{FB077110-ED49-48FE-9570-6803DF0672DE}"/>
              </a:ext>
            </a:extLst>
          </p:cNvPr>
          <p:cNvSpPr>
            <a:spLocks noChangeShapeType="1"/>
          </p:cNvSpPr>
          <p:nvPr/>
        </p:nvSpPr>
        <p:spPr bwMode="auto">
          <a:xfrm>
            <a:off x="4448175" y="2678113"/>
            <a:ext cx="0" cy="1363662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7661" name="Line 17">
            <a:extLst>
              <a:ext uri="{FF2B5EF4-FFF2-40B4-BE49-F238E27FC236}">
                <a16:creationId xmlns:a16="http://schemas.microsoft.com/office/drawing/2014/main" id="{39CB8291-57BE-4545-92A4-4752DECCAF8F}"/>
              </a:ext>
            </a:extLst>
          </p:cNvPr>
          <p:cNvSpPr>
            <a:spLocks noChangeShapeType="1"/>
          </p:cNvSpPr>
          <p:nvPr/>
        </p:nvSpPr>
        <p:spPr bwMode="auto">
          <a:xfrm>
            <a:off x="4567238" y="4167188"/>
            <a:ext cx="12954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7662" name="Line 19">
            <a:extLst>
              <a:ext uri="{FF2B5EF4-FFF2-40B4-BE49-F238E27FC236}">
                <a16:creationId xmlns:a16="http://schemas.microsoft.com/office/drawing/2014/main" id="{7EBCF54E-C69F-4C2E-AF32-2C351C27E0C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48175" y="4587875"/>
            <a:ext cx="0" cy="13652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7663" name="Rectangle 20">
            <a:extLst>
              <a:ext uri="{FF2B5EF4-FFF2-40B4-BE49-F238E27FC236}">
                <a16:creationId xmlns:a16="http://schemas.microsoft.com/office/drawing/2014/main" id="{D25EEF38-B6A8-47A2-9F88-751A275A94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2388" y="3917950"/>
            <a:ext cx="7953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l-GR" sz="2000" b="1">
                <a:solidFill>
                  <a:srgbClr val="006600"/>
                </a:solidFill>
              </a:rPr>
              <a:t>Sa  </a:t>
            </a:r>
          </a:p>
        </p:txBody>
      </p:sp>
      <p:sp>
        <p:nvSpPr>
          <p:cNvPr id="27664" name="Rectangle 21">
            <a:extLst>
              <a:ext uri="{FF2B5EF4-FFF2-40B4-BE49-F238E27FC236}">
                <a16:creationId xmlns:a16="http://schemas.microsoft.com/office/drawing/2014/main" id="{AE060C76-1D9D-4BCD-B643-A19DE13C1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3488" y="2801938"/>
            <a:ext cx="7953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l-GR" sz="2000" b="1">
                <a:solidFill>
                  <a:srgbClr val="0000CC"/>
                </a:solidFill>
              </a:rPr>
              <a:t>Sb</a:t>
            </a:r>
            <a:r>
              <a:rPr lang="en-GB" altLang="el-GR" sz="2000" b="1">
                <a:solidFill>
                  <a:srgbClr val="006600"/>
                </a:solidFill>
              </a:rPr>
              <a:t> </a:t>
            </a:r>
          </a:p>
        </p:txBody>
      </p:sp>
      <p:sp>
        <p:nvSpPr>
          <p:cNvPr id="27665" name="Rectangle 22">
            <a:extLst>
              <a:ext uri="{FF2B5EF4-FFF2-40B4-BE49-F238E27FC236}">
                <a16:creationId xmlns:a16="http://schemas.microsoft.com/office/drawing/2014/main" id="{B44CFC68-56C5-4CC9-8F95-45FF859D8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9375" y="5159375"/>
            <a:ext cx="7953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l-GR" sz="2000" b="1">
                <a:solidFill>
                  <a:srgbClr val="006600"/>
                </a:solidFill>
              </a:rPr>
              <a:t>Sd  </a:t>
            </a:r>
          </a:p>
        </p:txBody>
      </p:sp>
      <p:sp>
        <p:nvSpPr>
          <p:cNvPr id="27666" name="Rectangle 23">
            <a:extLst>
              <a:ext uri="{FF2B5EF4-FFF2-40B4-BE49-F238E27FC236}">
                <a16:creationId xmlns:a16="http://schemas.microsoft.com/office/drawing/2014/main" id="{A798BD47-18AC-4087-9E13-A2B795ED7D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6525" y="4467225"/>
            <a:ext cx="7953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l-GR" sz="2000" b="1">
                <a:solidFill>
                  <a:srgbClr val="006600"/>
                </a:solidFill>
              </a:rPr>
              <a:t>Sc  </a:t>
            </a:r>
          </a:p>
        </p:txBody>
      </p:sp>
      <p:sp>
        <p:nvSpPr>
          <p:cNvPr id="27667" name="Rectangle 24">
            <a:extLst>
              <a:ext uri="{FF2B5EF4-FFF2-40B4-BE49-F238E27FC236}">
                <a16:creationId xmlns:a16="http://schemas.microsoft.com/office/drawing/2014/main" id="{D52512DD-C659-4DF2-BDBF-3D0E0C5EA8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3581400"/>
            <a:ext cx="155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l-GR" sz="1800" b="1">
                <a:solidFill>
                  <a:srgbClr val="FF3300"/>
                </a:solidFill>
              </a:rPr>
              <a:t>MCU</a:t>
            </a:r>
          </a:p>
        </p:txBody>
      </p:sp>
      <p:sp>
        <p:nvSpPr>
          <p:cNvPr id="27668" name="Line 25">
            <a:extLst>
              <a:ext uri="{FF2B5EF4-FFF2-40B4-BE49-F238E27FC236}">
                <a16:creationId xmlns:a16="http://schemas.microsoft.com/office/drawing/2014/main" id="{2578105B-ECDF-46B1-B0F2-9F39AA8C388B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3438" y="4414838"/>
            <a:ext cx="1101725" cy="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7669" name="Rectangle 26">
            <a:extLst>
              <a:ext uri="{FF2B5EF4-FFF2-40B4-BE49-F238E27FC236}">
                <a16:creationId xmlns:a16="http://schemas.microsoft.com/office/drawing/2014/main" id="{48B88027-D551-48C8-9116-C54FB1B3C2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4724400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l-GR" sz="2000" b="1" i="1">
                <a:solidFill>
                  <a:schemeClr val="tx2"/>
                </a:solidFill>
              </a:rPr>
              <a:t>VCB Sb  </a:t>
            </a:r>
            <a:endParaRPr lang="en-GB" altLang="el-GR" sz="2000" b="1" i="1">
              <a:solidFill>
                <a:srgbClr val="006600"/>
              </a:solidFill>
            </a:endParaRPr>
          </a:p>
        </p:txBody>
      </p:sp>
      <p:sp>
        <p:nvSpPr>
          <p:cNvPr id="27670" name="Rectangle 27">
            <a:extLst>
              <a:ext uri="{FF2B5EF4-FFF2-40B4-BE49-F238E27FC236}">
                <a16:creationId xmlns:a16="http://schemas.microsoft.com/office/drawing/2014/main" id="{7105342B-85B7-41C0-B1F6-F19871751B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3810000"/>
            <a:ext cx="7953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l-GR" sz="2000" b="1">
                <a:solidFill>
                  <a:srgbClr val="0000CC"/>
                </a:solidFill>
              </a:rPr>
              <a:t>Sb</a:t>
            </a:r>
            <a:r>
              <a:rPr lang="en-GB" altLang="el-GR" sz="2000" b="1">
                <a:solidFill>
                  <a:srgbClr val="006600"/>
                </a:solidFill>
              </a:rPr>
              <a:t> </a:t>
            </a:r>
          </a:p>
        </p:txBody>
      </p:sp>
      <p:sp>
        <p:nvSpPr>
          <p:cNvPr id="27671" name="Rectangle 28">
            <a:extLst>
              <a:ext uri="{FF2B5EF4-FFF2-40B4-BE49-F238E27FC236}">
                <a16:creationId xmlns:a16="http://schemas.microsoft.com/office/drawing/2014/main" id="{153B9FB2-08AD-40B1-905F-C191F18CE1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6263" y="5410200"/>
            <a:ext cx="7953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l-GR" sz="2000" b="1">
                <a:solidFill>
                  <a:srgbClr val="0000CC"/>
                </a:solidFill>
              </a:rPr>
              <a:t>Sb</a:t>
            </a:r>
            <a:r>
              <a:rPr lang="en-GB" altLang="el-GR" sz="2000" b="1">
                <a:solidFill>
                  <a:srgbClr val="006600"/>
                </a:solidFill>
              </a:rPr>
              <a:t> </a:t>
            </a:r>
          </a:p>
        </p:txBody>
      </p:sp>
      <p:sp>
        <p:nvSpPr>
          <p:cNvPr id="27672" name="Line 29">
            <a:extLst>
              <a:ext uri="{FF2B5EF4-FFF2-40B4-BE49-F238E27FC236}">
                <a16:creationId xmlns:a16="http://schemas.microsoft.com/office/drawing/2014/main" id="{ACB0C221-FA79-4DDF-A1B6-04964C621017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4648200"/>
            <a:ext cx="9906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grpSp>
        <p:nvGrpSpPr>
          <p:cNvPr id="27673" name="Group 30">
            <a:extLst>
              <a:ext uri="{FF2B5EF4-FFF2-40B4-BE49-F238E27FC236}">
                <a16:creationId xmlns:a16="http://schemas.microsoft.com/office/drawing/2014/main" id="{D7C26180-2F59-4A06-9B6A-505D5BBB1F86}"/>
              </a:ext>
            </a:extLst>
          </p:cNvPr>
          <p:cNvGrpSpPr>
            <a:grpSpLocks/>
          </p:cNvGrpSpPr>
          <p:nvPr/>
        </p:nvGrpSpPr>
        <p:grpSpPr bwMode="auto">
          <a:xfrm>
            <a:off x="3657600" y="4572000"/>
            <a:ext cx="587375" cy="396875"/>
            <a:chOff x="1200" y="2544"/>
            <a:chExt cx="476" cy="300"/>
          </a:xfrm>
        </p:grpSpPr>
        <p:sp>
          <p:nvSpPr>
            <p:cNvPr id="48159" name="Oval 31">
              <a:extLst>
                <a:ext uri="{FF2B5EF4-FFF2-40B4-BE49-F238E27FC236}">
                  <a16:creationId xmlns:a16="http://schemas.microsoft.com/office/drawing/2014/main" id="{7C3A150E-337A-46D9-9D77-78B3094392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2544"/>
              <a:ext cx="432" cy="288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l-GR" altLang="el-GR" sz="1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8160" name="Text Box 32">
              <a:extLst>
                <a:ext uri="{FF2B5EF4-FFF2-40B4-BE49-F238E27FC236}">
                  <a16:creationId xmlns:a16="http://schemas.microsoft.com/office/drawing/2014/main" id="{648872B2-0BD9-4F84-A8C8-0C5976FFD9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39" y="2567"/>
              <a:ext cx="437" cy="277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altLang="el-GR" sz="180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MC</a:t>
              </a:r>
            </a:p>
          </p:txBody>
        </p:sp>
      </p:grpSp>
      <p:grpSp>
        <p:nvGrpSpPr>
          <p:cNvPr id="27674" name="Group 33">
            <a:extLst>
              <a:ext uri="{FF2B5EF4-FFF2-40B4-BE49-F238E27FC236}">
                <a16:creationId xmlns:a16="http://schemas.microsoft.com/office/drawing/2014/main" id="{7B4B5E66-BCC3-4F6F-8CE5-425AC812B939}"/>
              </a:ext>
            </a:extLst>
          </p:cNvPr>
          <p:cNvGrpSpPr>
            <a:grpSpLocks/>
          </p:cNvGrpSpPr>
          <p:nvPr/>
        </p:nvGrpSpPr>
        <p:grpSpPr bwMode="auto">
          <a:xfrm>
            <a:off x="3962400" y="4114800"/>
            <a:ext cx="685800" cy="457200"/>
            <a:chOff x="1200" y="2544"/>
            <a:chExt cx="432" cy="288"/>
          </a:xfrm>
        </p:grpSpPr>
        <p:sp>
          <p:nvSpPr>
            <p:cNvPr id="48162" name="Oval 34">
              <a:extLst>
                <a:ext uri="{FF2B5EF4-FFF2-40B4-BE49-F238E27FC236}">
                  <a16:creationId xmlns:a16="http://schemas.microsoft.com/office/drawing/2014/main" id="{C6C39207-CF62-485C-86F6-71BCEB573B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2544"/>
              <a:ext cx="432" cy="288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l-GR" altLang="el-GR" sz="1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8163" name="Text Box 35">
              <a:extLst>
                <a:ext uri="{FF2B5EF4-FFF2-40B4-BE49-F238E27FC236}">
                  <a16:creationId xmlns:a16="http://schemas.microsoft.com/office/drawing/2014/main" id="{BA6CB32E-3194-4291-96E8-29D97AB509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38" y="2551"/>
              <a:ext cx="356" cy="250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el-GR" sz="200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MP</a:t>
              </a:r>
            </a:p>
          </p:txBody>
        </p:sp>
      </p:grpSp>
      <p:sp>
        <p:nvSpPr>
          <p:cNvPr id="27675" name="Rectangle 36">
            <a:extLst>
              <a:ext uri="{FF2B5EF4-FFF2-40B4-BE49-F238E27FC236}">
                <a16:creationId xmlns:a16="http://schemas.microsoft.com/office/drawing/2014/main" id="{EC1C2EF2-3367-4ACE-A34F-D8EB95E632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4159250"/>
            <a:ext cx="1555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l-GR" sz="1800"/>
              <a:t>Chair-control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l-GR" sz="1800"/>
              <a:t> terminal</a:t>
            </a:r>
            <a:endParaRPr lang="en-US" altLang="el-GR" sz="1800">
              <a:latin typeface="Times New Roman" panose="02020603050405020304" pitchFamily="18" charset="0"/>
            </a:endParaRPr>
          </a:p>
        </p:txBody>
      </p:sp>
      <p:sp>
        <p:nvSpPr>
          <p:cNvPr id="27676" name="Line 38">
            <a:extLst>
              <a:ext uri="{FF2B5EF4-FFF2-40B4-BE49-F238E27FC236}">
                <a16:creationId xmlns:a16="http://schemas.microsoft.com/office/drawing/2014/main" id="{D1DB546D-0214-49B5-98EE-F5990641EEC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22725" y="4538663"/>
            <a:ext cx="73025" cy="63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C61CE15E-C23C-487A-BDFA-143CAC10E9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altLang="el-GR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CC - Video select (VCS)</a:t>
            </a:r>
            <a:endParaRPr lang="en-US" altLang="el-GR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F3C3982E-7D48-48ED-AED0-87B34A4A5E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458200" cy="4114800"/>
          </a:xfrm>
        </p:spPr>
        <p:txBody>
          <a:bodyPr/>
          <a:lstStyle/>
          <a:p>
            <a:r>
              <a:rPr lang="en-US" altLang="el-GR" sz="2400"/>
              <a:t>To determine which video stream will be transmitted to chairman’s terminal </a:t>
            </a:r>
          </a:p>
        </p:txBody>
      </p:sp>
      <p:sp>
        <p:nvSpPr>
          <p:cNvPr id="28676" name="Line 4">
            <a:extLst>
              <a:ext uri="{FF2B5EF4-FFF2-40B4-BE49-F238E27FC236}">
                <a16:creationId xmlns:a16="http://schemas.microsoft.com/office/drawing/2014/main" id="{9E0F0214-EFE5-4DE5-8214-21FB36C22AC8}"/>
              </a:ext>
            </a:extLst>
          </p:cNvPr>
          <p:cNvSpPr>
            <a:spLocks noChangeShapeType="1"/>
          </p:cNvSpPr>
          <p:nvPr/>
        </p:nvSpPr>
        <p:spPr bwMode="auto">
          <a:xfrm>
            <a:off x="4330700" y="2678113"/>
            <a:ext cx="0" cy="1363662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8677" name="Oval 5">
            <a:extLst>
              <a:ext uri="{FF2B5EF4-FFF2-40B4-BE49-F238E27FC236}">
                <a16:creationId xmlns:a16="http://schemas.microsoft.com/office/drawing/2014/main" id="{862767B6-7CA1-4A99-8B88-EE519816C7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5750" y="2181225"/>
            <a:ext cx="471488" cy="49688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28678" name="Line 6">
            <a:extLst>
              <a:ext uri="{FF2B5EF4-FFF2-40B4-BE49-F238E27FC236}">
                <a16:creationId xmlns:a16="http://schemas.microsoft.com/office/drawing/2014/main" id="{44159D26-28B5-4918-908C-EE462E4698A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81288" y="4414838"/>
            <a:ext cx="1177925" cy="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8679" name="Line 7">
            <a:extLst>
              <a:ext uri="{FF2B5EF4-FFF2-40B4-BE49-F238E27FC236}">
                <a16:creationId xmlns:a16="http://schemas.microsoft.com/office/drawing/2014/main" id="{6ED852F2-65BD-4FB9-A715-6C88E7BB27C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30700" y="4538663"/>
            <a:ext cx="0" cy="136525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8680" name="Oval 8">
            <a:extLst>
              <a:ext uri="{FF2B5EF4-FFF2-40B4-BE49-F238E27FC236}">
                <a16:creationId xmlns:a16="http://schemas.microsoft.com/office/drawing/2014/main" id="{47F65D4B-68A4-4139-BEC7-B8F7EE2949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5750" y="5903913"/>
            <a:ext cx="471488" cy="4968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28681" name="Oval 9">
            <a:extLst>
              <a:ext uri="{FF2B5EF4-FFF2-40B4-BE49-F238E27FC236}">
                <a16:creationId xmlns:a16="http://schemas.microsoft.com/office/drawing/2014/main" id="{34002119-F150-43BF-9BA4-C898241D2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167188"/>
            <a:ext cx="471488" cy="495300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28682" name="Rectangle 13">
            <a:extLst>
              <a:ext uri="{FF2B5EF4-FFF2-40B4-BE49-F238E27FC236}">
                <a16:creationId xmlns:a16="http://schemas.microsoft.com/office/drawing/2014/main" id="{F3C0F29D-86AA-462E-A6A0-C9BDD99F9E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7725" y="3546475"/>
            <a:ext cx="1717675" cy="148907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28683" name="Oval 14">
            <a:extLst>
              <a:ext uri="{FF2B5EF4-FFF2-40B4-BE49-F238E27FC236}">
                <a16:creationId xmlns:a16="http://schemas.microsoft.com/office/drawing/2014/main" id="{39F4DD40-A55F-454B-B630-0386F0DF0D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5163" y="4167188"/>
            <a:ext cx="471487" cy="4953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28684" name="Line 16">
            <a:extLst>
              <a:ext uri="{FF2B5EF4-FFF2-40B4-BE49-F238E27FC236}">
                <a16:creationId xmlns:a16="http://schemas.microsoft.com/office/drawing/2014/main" id="{536B2E73-481B-42C8-8CCB-C4ED7CCEBE30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4191000"/>
            <a:ext cx="13716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8685" name="Rectangle 18">
            <a:extLst>
              <a:ext uri="{FF2B5EF4-FFF2-40B4-BE49-F238E27FC236}">
                <a16:creationId xmlns:a16="http://schemas.microsoft.com/office/drawing/2014/main" id="{7DD864FA-E94C-4109-918B-947DAC5228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4114800"/>
            <a:ext cx="7953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l-GR" sz="2000" b="1">
                <a:solidFill>
                  <a:srgbClr val="006600"/>
                </a:solidFill>
              </a:rPr>
              <a:t>Sa  </a:t>
            </a:r>
          </a:p>
        </p:txBody>
      </p:sp>
      <p:sp>
        <p:nvSpPr>
          <p:cNvPr id="28686" name="Rectangle 19">
            <a:extLst>
              <a:ext uri="{FF2B5EF4-FFF2-40B4-BE49-F238E27FC236}">
                <a16:creationId xmlns:a16="http://schemas.microsoft.com/office/drawing/2014/main" id="{1BFD7115-93E1-4656-A96C-722D9BEDB1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3488" y="2801938"/>
            <a:ext cx="7953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l-GR" sz="2000" b="1">
                <a:solidFill>
                  <a:srgbClr val="006600"/>
                </a:solidFill>
              </a:rPr>
              <a:t>Sb </a:t>
            </a:r>
          </a:p>
        </p:txBody>
      </p:sp>
      <p:sp>
        <p:nvSpPr>
          <p:cNvPr id="28687" name="Rectangle 20">
            <a:extLst>
              <a:ext uri="{FF2B5EF4-FFF2-40B4-BE49-F238E27FC236}">
                <a16:creationId xmlns:a16="http://schemas.microsoft.com/office/drawing/2014/main" id="{05910285-7143-4A01-9E3F-EA6190FC35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9375" y="5159375"/>
            <a:ext cx="7953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l-GR" sz="2000" b="1">
                <a:solidFill>
                  <a:srgbClr val="006600"/>
                </a:solidFill>
              </a:rPr>
              <a:t>Sd  </a:t>
            </a:r>
          </a:p>
        </p:txBody>
      </p:sp>
      <p:sp>
        <p:nvSpPr>
          <p:cNvPr id="28688" name="Rectangle 21">
            <a:extLst>
              <a:ext uri="{FF2B5EF4-FFF2-40B4-BE49-F238E27FC236}">
                <a16:creationId xmlns:a16="http://schemas.microsoft.com/office/drawing/2014/main" id="{16138F6B-8EB2-47F9-A60D-7C787268DF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6525" y="4495800"/>
            <a:ext cx="7953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l-GR" sz="2000" b="1">
                <a:solidFill>
                  <a:srgbClr val="0000CC"/>
                </a:solidFill>
              </a:rPr>
              <a:t>Sc</a:t>
            </a:r>
            <a:r>
              <a:rPr lang="en-GB" altLang="el-GR" sz="2000" b="1">
                <a:solidFill>
                  <a:srgbClr val="006600"/>
                </a:solidFill>
              </a:rPr>
              <a:t>  </a:t>
            </a:r>
          </a:p>
        </p:txBody>
      </p:sp>
      <p:sp>
        <p:nvSpPr>
          <p:cNvPr id="28689" name="Rectangle 22">
            <a:extLst>
              <a:ext uri="{FF2B5EF4-FFF2-40B4-BE49-F238E27FC236}">
                <a16:creationId xmlns:a16="http://schemas.microsoft.com/office/drawing/2014/main" id="{F8BF7A49-FEAB-4714-B344-7C26B9F53B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3581400"/>
            <a:ext cx="155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l-GR" sz="1800" b="1">
                <a:solidFill>
                  <a:srgbClr val="FF3300"/>
                </a:solidFill>
              </a:rPr>
              <a:t>MCU</a:t>
            </a:r>
          </a:p>
        </p:txBody>
      </p:sp>
      <p:sp>
        <p:nvSpPr>
          <p:cNvPr id="28690" name="Line 23">
            <a:extLst>
              <a:ext uri="{FF2B5EF4-FFF2-40B4-BE49-F238E27FC236}">
                <a16:creationId xmlns:a16="http://schemas.microsoft.com/office/drawing/2014/main" id="{FE0C48A7-1D2E-476F-A665-3AD7E33D8BE6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3438" y="4414838"/>
            <a:ext cx="110172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8691" name="Rectangle 24">
            <a:extLst>
              <a:ext uri="{FF2B5EF4-FFF2-40B4-BE49-F238E27FC236}">
                <a16:creationId xmlns:a16="http://schemas.microsoft.com/office/drawing/2014/main" id="{6556B125-8232-407F-B043-6935D16153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4800600"/>
            <a:ext cx="1219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l-GR" sz="2000" b="1" i="1">
                <a:solidFill>
                  <a:schemeClr val="tx2"/>
                </a:solidFill>
              </a:rPr>
              <a:t>VCS Sc  </a:t>
            </a:r>
            <a:endParaRPr lang="en-GB" altLang="el-GR" sz="2000" b="1" i="1">
              <a:solidFill>
                <a:srgbClr val="006600"/>
              </a:solidFill>
            </a:endParaRPr>
          </a:p>
        </p:txBody>
      </p:sp>
      <p:sp>
        <p:nvSpPr>
          <p:cNvPr id="28692" name="Line 25">
            <a:extLst>
              <a:ext uri="{FF2B5EF4-FFF2-40B4-BE49-F238E27FC236}">
                <a16:creationId xmlns:a16="http://schemas.microsoft.com/office/drawing/2014/main" id="{442FFE52-ECBA-4884-A46A-33D14A4DE24D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4648200"/>
            <a:ext cx="10668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8693" name="Rectangle 27">
            <a:extLst>
              <a:ext uri="{FF2B5EF4-FFF2-40B4-BE49-F238E27FC236}">
                <a16:creationId xmlns:a16="http://schemas.microsoft.com/office/drawing/2014/main" id="{0AF46D54-04D6-4043-A248-3F780ED1C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3733800"/>
            <a:ext cx="7953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l-GR" sz="2000" b="1">
                <a:solidFill>
                  <a:srgbClr val="0000CC"/>
                </a:solidFill>
              </a:rPr>
              <a:t>Sc</a:t>
            </a:r>
            <a:r>
              <a:rPr lang="en-GB" altLang="el-GR" sz="2000" b="1">
                <a:solidFill>
                  <a:srgbClr val="006600"/>
                </a:solidFill>
              </a:rPr>
              <a:t>  </a:t>
            </a:r>
          </a:p>
        </p:txBody>
      </p:sp>
      <p:grpSp>
        <p:nvGrpSpPr>
          <p:cNvPr id="28694" name="Group 28">
            <a:extLst>
              <a:ext uri="{FF2B5EF4-FFF2-40B4-BE49-F238E27FC236}">
                <a16:creationId xmlns:a16="http://schemas.microsoft.com/office/drawing/2014/main" id="{423C6943-B9B0-4DCE-A61F-FECCBC993712}"/>
              </a:ext>
            </a:extLst>
          </p:cNvPr>
          <p:cNvGrpSpPr>
            <a:grpSpLocks/>
          </p:cNvGrpSpPr>
          <p:nvPr/>
        </p:nvGrpSpPr>
        <p:grpSpPr bwMode="auto">
          <a:xfrm>
            <a:off x="3657600" y="4572000"/>
            <a:ext cx="587375" cy="396875"/>
            <a:chOff x="1200" y="2544"/>
            <a:chExt cx="476" cy="300"/>
          </a:xfrm>
        </p:grpSpPr>
        <p:sp>
          <p:nvSpPr>
            <p:cNvPr id="51229" name="Oval 29">
              <a:extLst>
                <a:ext uri="{FF2B5EF4-FFF2-40B4-BE49-F238E27FC236}">
                  <a16:creationId xmlns:a16="http://schemas.microsoft.com/office/drawing/2014/main" id="{54E2BBFB-E82C-4541-B596-DDEF2258BB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2544"/>
              <a:ext cx="432" cy="288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l-GR" altLang="el-GR" sz="1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1230" name="Text Box 30">
              <a:extLst>
                <a:ext uri="{FF2B5EF4-FFF2-40B4-BE49-F238E27FC236}">
                  <a16:creationId xmlns:a16="http://schemas.microsoft.com/office/drawing/2014/main" id="{71B32171-8E16-4280-A0AA-4832A3E638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39" y="2567"/>
              <a:ext cx="437" cy="277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altLang="el-GR" sz="180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MC</a:t>
              </a:r>
            </a:p>
          </p:txBody>
        </p:sp>
      </p:grpSp>
      <p:grpSp>
        <p:nvGrpSpPr>
          <p:cNvPr id="28695" name="Group 31">
            <a:extLst>
              <a:ext uri="{FF2B5EF4-FFF2-40B4-BE49-F238E27FC236}">
                <a16:creationId xmlns:a16="http://schemas.microsoft.com/office/drawing/2014/main" id="{20EF42F9-9637-4C44-BF07-AB59D8C7C166}"/>
              </a:ext>
            </a:extLst>
          </p:cNvPr>
          <p:cNvGrpSpPr>
            <a:grpSpLocks/>
          </p:cNvGrpSpPr>
          <p:nvPr/>
        </p:nvGrpSpPr>
        <p:grpSpPr bwMode="auto">
          <a:xfrm>
            <a:off x="3962400" y="4114800"/>
            <a:ext cx="685800" cy="457200"/>
            <a:chOff x="1200" y="2544"/>
            <a:chExt cx="432" cy="288"/>
          </a:xfrm>
        </p:grpSpPr>
        <p:sp>
          <p:nvSpPr>
            <p:cNvPr id="51232" name="Oval 32">
              <a:extLst>
                <a:ext uri="{FF2B5EF4-FFF2-40B4-BE49-F238E27FC236}">
                  <a16:creationId xmlns:a16="http://schemas.microsoft.com/office/drawing/2014/main" id="{01A5AC1E-BECC-41D9-B87E-7BB4549D44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2544"/>
              <a:ext cx="432" cy="288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l-GR" altLang="el-GR" sz="1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1233" name="Text Box 33">
              <a:extLst>
                <a:ext uri="{FF2B5EF4-FFF2-40B4-BE49-F238E27FC236}">
                  <a16:creationId xmlns:a16="http://schemas.microsoft.com/office/drawing/2014/main" id="{7144D493-33A0-418A-BD47-1E013EDC3B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38" y="2551"/>
              <a:ext cx="356" cy="250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el-GR" sz="200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MP</a:t>
              </a:r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443F8A5B-87B6-4DB7-8117-554183C3F3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altLang="el-GR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CC - Multipoint visualization (MCV)</a:t>
            </a:r>
            <a:endParaRPr lang="en-US" altLang="el-GR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4EADB81C-20F8-4950-B78E-27008A770B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458200" cy="4114800"/>
          </a:xfrm>
        </p:spPr>
        <p:txBody>
          <a:bodyPr/>
          <a:lstStyle/>
          <a:p>
            <a:r>
              <a:rPr lang="en-US" altLang="el-GR" sz="2400"/>
              <a:t>To broadcast chairman’s terminal video to all participants  </a:t>
            </a:r>
          </a:p>
        </p:txBody>
      </p:sp>
      <p:sp>
        <p:nvSpPr>
          <p:cNvPr id="29700" name="Line 4">
            <a:extLst>
              <a:ext uri="{FF2B5EF4-FFF2-40B4-BE49-F238E27FC236}">
                <a16:creationId xmlns:a16="http://schemas.microsoft.com/office/drawing/2014/main" id="{B5A99FE4-6A6B-41D1-B78D-27F18B633CD4}"/>
              </a:ext>
            </a:extLst>
          </p:cNvPr>
          <p:cNvSpPr>
            <a:spLocks noChangeShapeType="1"/>
          </p:cNvSpPr>
          <p:nvPr/>
        </p:nvSpPr>
        <p:spPr bwMode="auto">
          <a:xfrm>
            <a:off x="4330700" y="2678113"/>
            <a:ext cx="0" cy="1363662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9701" name="Oval 5">
            <a:extLst>
              <a:ext uri="{FF2B5EF4-FFF2-40B4-BE49-F238E27FC236}">
                <a16:creationId xmlns:a16="http://schemas.microsoft.com/office/drawing/2014/main" id="{051F3B82-5FEF-4543-BF43-EB1FA52943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5750" y="2181225"/>
            <a:ext cx="471488" cy="49688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29702" name="Line 6">
            <a:extLst>
              <a:ext uri="{FF2B5EF4-FFF2-40B4-BE49-F238E27FC236}">
                <a16:creationId xmlns:a16="http://schemas.microsoft.com/office/drawing/2014/main" id="{66A39BEF-AA7F-4C9D-97D4-97EC8918FE1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81288" y="4414838"/>
            <a:ext cx="1177925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9703" name="Line 7">
            <a:extLst>
              <a:ext uri="{FF2B5EF4-FFF2-40B4-BE49-F238E27FC236}">
                <a16:creationId xmlns:a16="http://schemas.microsoft.com/office/drawing/2014/main" id="{296B3F47-6C80-44F4-A3CC-6A0BCE1BD94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30700" y="4538663"/>
            <a:ext cx="0" cy="136525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9704" name="Oval 8">
            <a:extLst>
              <a:ext uri="{FF2B5EF4-FFF2-40B4-BE49-F238E27FC236}">
                <a16:creationId xmlns:a16="http://schemas.microsoft.com/office/drawing/2014/main" id="{F2EA5304-E36A-4940-A175-65E99441D9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5750" y="5903913"/>
            <a:ext cx="471488" cy="4968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29705" name="Oval 9">
            <a:extLst>
              <a:ext uri="{FF2B5EF4-FFF2-40B4-BE49-F238E27FC236}">
                <a16:creationId xmlns:a16="http://schemas.microsoft.com/office/drawing/2014/main" id="{AC30933E-0DDA-4771-8B41-4C8A637E11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167188"/>
            <a:ext cx="471488" cy="495300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29706" name="Rectangle 13">
            <a:extLst>
              <a:ext uri="{FF2B5EF4-FFF2-40B4-BE49-F238E27FC236}">
                <a16:creationId xmlns:a16="http://schemas.microsoft.com/office/drawing/2014/main" id="{00A2B0CC-0108-4AAB-95CE-37A9E947C8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7725" y="3546475"/>
            <a:ext cx="1981200" cy="148907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29707" name="Oval 14">
            <a:extLst>
              <a:ext uri="{FF2B5EF4-FFF2-40B4-BE49-F238E27FC236}">
                <a16:creationId xmlns:a16="http://schemas.microsoft.com/office/drawing/2014/main" id="{CB555DE2-1509-46D6-9DF5-F3A4A4FFA1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5163" y="4167188"/>
            <a:ext cx="471487" cy="4953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29708" name="Line 15">
            <a:extLst>
              <a:ext uri="{FF2B5EF4-FFF2-40B4-BE49-F238E27FC236}">
                <a16:creationId xmlns:a16="http://schemas.microsoft.com/office/drawing/2014/main" id="{04F2FC6F-9441-4A34-8119-0078E4ACB57E}"/>
              </a:ext>
            </a:extLst>
          </p:cNvPr>
          <p:cNvSpPr>
            <a:spLocks noChangeShapeType="1"/>
          </p:cNvSpPr>
          <p:nvPr/>
        </p:nvSpPr>
        <p:spPr bwMode="auto">
          <a:xfrm>
            <a:off x="4448175" y="2678113"/>
            <a:ext cx="0" cy="1363662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9709" name="Line 16">
            <a:extLst>
              <a:ext uri="{FF2B5EF4-FFF2-40B4-BE49-F238E27FC236}">
                <a16:creationId xmlns:a16="http://schemas.microsoft.com/office/drawing/2014/main" id="{48045761-A923-4297-9DC2-F9FD4DFE2D0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67238" y="4167188"/>
            <a:ext cx="12954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9710" name="Line 17">
            <a:extLst>
              <a:ext uri="{FF2B5EF4-FFF2-40B4-BE49-F238E27FC236}">
                <a16:creationId xmlns:a16="http://schemas.microsoft.com/office/drawing/2014/main" id="{B5241AD6-63AB-4363-B85F-CD8CABE7ACF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48175" y="4587875"/>
            <a:ext cx="0" cy="13652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9711" name="Rectangle 18">
            <a:extLst>
              <a:ext uri="{FF2B5EF4-FFF2-40B4-BE49-F238E27FC236}">
                <a16:creationId xmlns:a16="http://schemas.microsoft.com/office/drawing/2014/main" id="{B848DFF0-5F27-4BA3-838F-D9673F871A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2388" y="3917950"/>
            <a:ext cx="7953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l-GR" sz="2000" b="1">
                <a:solidFill>
                  <a:srgbClr val="0000CC"/>
                </a:solidFill>
              </a:rPr>
              <a:t>Sa</a:t>
            </a:r>
            <a:r>
              <a:rPr lang="en-GB" altLang="el-GR" sz="2000" b="1">
                <a:solidFill>
                  <a:srgbClr val="006600"/>
                </a:solidFill>
              </a:rPr>
              <a:t>  </a:t>
            </a:r>
          </a:p>
        </p:txBody>
      </p:sp>
      <p:sp>
        <p:nvSpPr>
          <p:cNvPr id="29712" name="Rectangle 19">
            <a:extLst>
              <a:ext uri="{FF2B5EF4-FFF2-40B4-BE49-F238E27FC236}">
                <a16:creationId xmlns:a16="http://schemas.microsoft.com/office/drawing/2014/main" id="{B2B12307-33D5-4D15-8656-8CC3AE2F0E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3488" y="2801938"/>
            <a:ext cx="7953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l-GR" sz="2000" b="1">
                <a:solidFill>
                  <a:srgbClr val="006600"/>
                </a:solidFill>
              </a:rPr>
              <a:t>Sb </a:t>
            </a:r>
          </a:p>
        </p:txBody>
      </p:sp>
      <p:sp>
        <p:nvSpPr>
          <p:cNvPr id="29713" name="Rectangle 20">
            <a:extLst>
              <a:ext uri="{FF2B5EF4-FFF2-40B4-BE49-F238E27FC236}">
                <a16:creationId xmlns:a16="http://schemas.microsoft.com/office/drawing/2014/main" id="{17AFC99E-64EF-4F05-9E2C-43D0EED240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9375" y="5159375"/>
            <a:ext cx="7953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l-GR" sz="2000" b="1">
                <a:solidFill>
                  <a:srgbClr val="006600"/>
                </a:solidFill>
              </a:rPr>
              <a:t>Sd  </a:t>
            </a:r>
          </a:p>
        </p:txBody>
      </p:sp>
      <p:sp>
        <p:nvSpPr>
          <p:cNvPr id="29714" name="Rectangle 21">
            <a:extLst>
              <a:ext uri="{FF2B5EF4-FFF2-40B4-BE49-F238E27FC236}">
                <a16:creationId xmlns:a16="http://schemas.microsoft.com/office/drawing/2014/main" id="{FFADEB56-4691-4943-8919-6AD47434A4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6525" y="4467225"/>
            <a:ext cx="7953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l-GR" sz="2000" b="1">
                <a:solidFill>
                  <a:srgbClr val="006600"/>
                </a:solidFill>
              </a:rPr>
              <a:t>Sc  </a:t>
            </a:r>
          </a:p>
        </p:txBody>
      </p:sp>
      <p:sp>
        <p:nvSpPr>
          <p:cNvPr id="29715" name="Rectangle 22">
            <a:extLst>
              <a:ext uri="{FF2B5EF4-FFF2-40B4-BE49-F238E27FC236}">
                <a16:creationId xmlns:a16="http://schemas.microsoft.com/office/drawing/2014/main" id="{BC5367A0-8EC2-422A-9BFA-64F7EBCFC4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3581400"/>
            <a:ext cx="155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l-GR" sz="1800" b="1">
                <a:solidFill>
                  <a:srgbClr val="FF3300"/>
                </a:solidFill>
              </a:rPr>
              <a:t>MCU</a:t>
            </a:r>
          </a:p>
        </p:txBody>
      </p:sp>
      <p:sp>
        <p:nvSpPr>
          <p:cNvPr id="29716" name="Line 23">
            <a:extLst>
              <a:ext uri="{FF2B5EF4-FFF2-40B4-BE49-F238E27FC236}">
                <a16:creationId xmlns:a16="http://schemas.microsoft.com/office/drawing/2014/main" id="{31DC7F50-B46C-47FA-96BC-1D7D66EC1FEC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3438" y="4414838"/>
            <a:ext cx="1101725" cy="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9717" name="Rectangle 24">
            <a:extLst>
              <a:ext uri="{FF2B5EF4-FFF2-40B4-BE49-F238E27FC236}">
                <a16:creationId xmlns:a16="http://schemas.microsoft.com/office/drawing/2014/main" id="{EFAD8CA1-E63F-4A39-A28B-5BFCAB4EB5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648200"/>
            <a:ext cx="7953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l-GR" sz="2000" b="1" i="1">
                <a:solidFill>
                  <a:schemeClr val="tx2"/>
                </a:solidFill>
              </a:rPr>
              <a:t>MCV  </a:t>
            </a:r>
            <a:endParaRPr lang="en-GB" altLang="el-GR" sz="2000" b="1" i="1">
              <a:solidFill>
                <a:srgbClr val="006600"/>
              </a:solidFill>
            </a:endParaRPr>
          </a:p>
        </p:txBody>
      </p:sp>
      <p:sp>
        <p:nvSpPr>
          <p:cNvPr id="29718" name="Rectangle 25">
            <a:extLst>
              <a:ext uri="{FF2B5EF4-FFF2-40B4-BE49-F238E27FC236}">
                <a16:creationId xmlns:a16="http://schemas.microsoft.com/office/drawing/2014/main" id="{21FE20F8-0FCA-48F6-8D50-64E171CD7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3048000"/>
            <a:ext cx="7953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l-GR" sz="2000" b="1">
                <a:solidFill>
                  <a:srgbClr val="0000CC"/>
                </a:solidFill>
              </a:rPr>
              <a:t>Sa</a:t>
            </a:r>
            <a:r>
              <a:rPr lang="en-GB" altLang="el-GR" sz="2000" b="1">
                <a:solidFill>
                  <a:srgbClr val="006600"/>
                </a:solidFill>
              </a:rPr>
              <a:t>  </a:t>
            </a:r>
          </a:p>
        </p:txBody>
      </p:sp>
      <p:sp>
        <p:nvSpPr>
          <p:cNvPr id="29719" name="Rectangle 26">
            <a:extLst>
              <a:ext uri="{FF2B5EF4-FFF2-40B4-BE49-F238E27FC236}">
                <a16:creationId xmlns:a16="http://schemas.microsoft.com/office/drawing/2014/main" id="{5BD9EAD9-D14E-4566-AD7B-1D5655A309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733800"/>
            <a:ext cx="7953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l-GR" sz="2000" b="1">
                <a:solidFill>
                  <a:srgbClr val="0000CC"/>
                </a:solidFill>
              </a:rPr>
              <a:t>Sa</a:t>
            </a:r>
            <a:r>
              <a:rPr lang="en-GB" altLang="el-GR" sz="2000" b="1">
                <a:solidFill>
                  <a:srgbClr val="006600"/>
                </a:solidFill>
              </a:rPr>
              <a:t>  </a:t>
            </a:r>
          </a:p>
        </p:txBody>
      </p:sp>
      <p:sp>
        <p:nvSpPr>
          <p:cNvPr id="29720" name="Rectangle 27">
            <a:extLst>
              <a:ext uri="{FF2B5EF4-FFF2-40B4-BE49-F238E27FC236}">
                <a16:creationId xmlns:a16="http://schemas.microsoft.com/office/drawing/2014/main" id="{07BDEE71-E122-4CD3-9BC7-9665D85137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4724400"/>
            <a:ext cx="7953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l-GR" sz="2000" b="1">
                <a:solidFill>
                  <a:srgbClr val="0000CC"/>
                </a:solidFill>
              </a:rPr>
              <a:t>Sa </a:t>
            </a:r>
            <a:r>
              <a:rPr lang="en-GB" altLang="el-GR" sz="2000" b="1">
                <a:solidFill>
                  <a:srgbClr val="006600"/>
                </a:solidFill>
              </a:rPr>
              <a:t> </a:t>
            </a:r>
          </a:p>
        </p:txBody>
      </p:sp>
      <p:sp>
        <p:nvSpPr>
          <p:cNvPr id="29721" name="Line 28">
            <a:extLst>
              <a:ext uri="{FF2B5EF4-FFF2-40B4-BE49-F238E27FC236}">
                <a16:creationId xmlns:a16="http://schemas.microsoft.com/office/drawing/2014/main" id="{3206736A-49FD-4068-84E9-314562897F8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4648200"/>
            <a:ext cx="10668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grpSp>
        <p:nvGrpSpPr>
          <p:cNvPr id="29722" name="Group 29">
            <a:extLst>
              <a:ext uri="{FF2B5EF4-FFF2-40B4-BE49-F238E27FC236}">
                <a16:creationId xmlns:a16="http://schemas.microsoft.com/office/drawing/2014/main" id="{15A41269-59AF-4C5F-BEA4-D69364642B74}"/>
              </a:ext>
            </a:extLst>
          </p:cNvPr>
          <p:cNvGrpSpPr>
            <a:grpSpLocks/>
          </p:cNvGrpSpPr>
          <p:nvPr/>
        </p:nvGrpSpPr>
        <p:grpSpPr bwMode="auto">
          <a:xfrm>
            <a:off x="3657600" y="4572000"/>
            <a:ext cx="587375" cy="396875"/>
            <a:chOff x="1200" y="2544"/>
            <a:chExt cx="476" cy="300"/>
          </a:xfrm>
        </p:grpSpPr>
        <p:sp>
          <p:nvSpPr>
            <p:cNvPr id="52254" name="Oval 30">
              <a:extLst>
                <a:ext uri="{FF2B5EF4-FFF2-40B4-BE49-F238E27FC236}">
                  <a16:creationId xmlns:a16="http://schemas.microsoft.com/office/drawing/2014/main" id="{854B02A8-CEE6-4962-8234-87B549C1D2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2544"/>
              <a:ext cx="432" cy="288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l-GR" altLang="el-GR" sz="1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2255" name="Text Box 31">
              <a:extLst>
                <a:ext uri="{FF2B5EF4-FFF2-40B4-BE49-F238E27FC236}">
                  <a16:creationId xmlns:a16="http://schemas.microsoft.com/office/drawing/2014/main" id="{5AD52D78-AA87-40C0-AD59-9FF78197CA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39" y="2567"/>
              <a:ext cx="437" cy="277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altLang="el-GR" sz="180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MC</a:t>
              </a:r>
            </a:p>
          </p:txBody>
        </p:sp>
      </p:grpSp>
      <p:grpSp>
        <p:nvGrpSpPr>
          <p:cNvPr id="29723" name="Group 32">
            <a:extLst>
              <a:ext uri="{FF2B5EF4-FFF2-40B4-BE49-F238E27FC236}">
                <a16:creationId xmlns:a16="http://schemas.microsoft.com/office/drawing/2014/main" id="{2FD4040D-AC3B-4657-8BD0-41242DC228EF}"/>
              </a:ext>
            </a:extLst>
          </p:cNvPr>
          <p:cNvGrpSpPr>
            <a:grpSpLocks/>
          </p:cNvGrpSpPr>
          <p:nvPr/>
        </p:nvGrpSpPr>
        <p:grpSpPr bwMode="auto">
          <a:xfrm>
            <a:off x="3962400" y="4114800"/>
            <a:ext cx="685800" cy="457200"/>
            <a:chOff x="1200" y="2544"/>
            <a:chExt cx="432" cy="288"/>
          </a:xfrm>
        </p:grpSpPr>
        <p:sp>
          <p:nvSpPr>
            <p:cNvPr id="52257" name="Oval 33">
              <a:extLst>
                <a:ext uri="{FF2B5EF4-FFF2-40B4-BE49-F238E27FC236}">
                  <a16:creationId xmlns:a16="http://schemas.microsoft.com/office/drawing/2014/main" id="{43F2D917-761F-4932-96B8-FE0FACEEC4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2544"/>
              <a:ext cx="432" cy="288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l-GR" altLang="el-GR" sz="1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2258" name="Text Box 34">
              <a:extLst>
                <a:ext uri="{FF2B5EF4-FFF2-40B4-BE49-F238E27FC236}">
                  <a16:creationId xmlns:a16="http://schemas.microsoft.com/office/drawing/2014/main" id="{1279C073-B59A-468F-ACE7-1639651493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38" y="2551"/>
              <a:ext cx="356" cy="250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el-GR" sz="200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MP</a:t>
              </a:r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26BE7679-8EBD-45FD-B24B-154E972792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altLang="el-GR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Floor Control issues performed by MC</a:t>
            </a:r>
            <a:endParaRPr lang="en-US" altLang="el-GR"/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EAEDD757-6FB7-4E0F-B80D-9B1F701DB1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534400" cy="4114800"/>
          </a:xfrm>
        </p:spPr>
        <p:txBody>
          <a:bodyPr/>
          <a:lstStyle/>
          <a:p>
            <a:r>
              <a:rPr lang="en-US" altLang="el-GR" sz="2400"/>
              <a:t>Floor control is possible only in chair-control mode.</a:t>
            </a:r>
          </a:p>
          <a:p>
            <a:r>
              <a:rPr lang="en-US" altLang="el-GR" sz="2400"/>
              <a:t>Any terminal may request the floor by sending command TIF to the MCU.</a:t>
            </a:r>
          </a:p>
          <a:p>
            <a:r>
              <a:rPr lang="en-US" altLang="el-GR" sz="2400"/>
              <a:t>The MCU forwards the request to the chair-control terminal.</a:t>
            </a:r>
            <a:endParaRPr lang="en-US" altLang="el-GR"/>
          </a:p>
          <a:p>
            <a:endParaRPr lang="en-US" altLang="el-GR"/>
          </a:p>
        </p:txBody>
      </p:sp>
      <p:sp>
        <p:nvSpPr>
          <p:cNvPr id="30724" name="Oval 5">
            <a:extLst>
              <a:ext uri="{FF2B5EF4-FFF2-40B4-BE49-F238E27FC236}">
                <a16:creationId xmlns:a16="http://schemas.microsoft.com/office/drawing/2014/main" id="{A52EFE7C-85C4-416E-91DA-754E73FB20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3617913"/>
            <a:ext cx="471488" cy="4968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30725" name="Oval 8">
            <a:extLst>
              <a:ext uri="{FF2B5EF4-FFF2-40B4-BE49-F238E27FC236}">
                <a16:creationId xmlns:a16="http://schemas.microsoft.com/office/drawing/2014/main" id="{102B80E4-DDB2-4609-BA87-4D731C6B01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5522913"/>
            <a:ext cx="471488" cy="4968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30726" name="Oval 9">
            <a:extLst>
              <a:ext uri="{FF2B5EF4-FFF2-40B4-BE49-F238E27FC236}">
                <a16:creationId xmlns:a16="http://schemas.microsoft.com/office/drawing/2014/main" id="{7B70A8A0-FE9D-4BE0-931B-2805651896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4608513"/>
            <a:ext cx="471488" cy="495300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30727" name="Rectangle 13">
            <a:extLst>
              <a:ext uri="{FF2B5EF4-FFF2-40B4-BE49-F238E27FC236}">
                <a16:creationId xmlns:a16="http://schemas.microsoft.com/office/drawing/2014/main" id="{AAE3AB55-C64D-49B7-8AC3-9299BF227B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4192588"/>
            <a:ext cx="1295400" cy="125412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30728" name="Oval 14">
            <a:extLst>
              <a:ext uri="{FF2B5EF4-FFF2-40B4-BE49-F238E27FC236}">
                <a16:creationId xmlns:a16="http://schemas.microsoft.com/office/drawing/2014/main" id="{FC29AE46-A694-4423-83CE-2451DCD9E3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4684713"/>
            <a:ext cx="471488" cy="4953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30729" name="Rectangle 22">
            <a:extLst>
              <a:ext uri="{FF2B5EF4-FFF2-40B4-BE49-F238E27FC236}">
                <a16:creationId xmlns:a16="http://schemas.microsoft.com/office/drawing/2014/main" id="{B53827C0-2DE1-4FD2-9C98-AA0C74C57A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227513"/>
            <a:ext cx="155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l-GR" sz="1800" b="1">
                <a:solidFill>
                  <a:srgbClr val="FF3300"/>
                </a:solidFill>
              </a:rPr>
              <a:t>MCU</a:t>
            </a:r>
          </a:p>
        </p:txBody>
      </p:sp>
      <p:sp>
        <p:nvSpPr>
          <p:cNvPr id="30730" name="Line 23">
            <a:extLst>
              <a:ext uri="{FF2B5EF4-FFF2-40B4-BE49-F238E27FC236}">
                <a16:creationId xmlns:a16="http://schemas.microsoft.com/office/drawing/2014/main" id="{31682B36-6F22-4AAA-9E9B-08FCCB44A430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4837113"/>
            <a:ext cx="11017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30731" name="Rectangle 25">
            <a:extLst>
              <a:ext uri="{FF2B5EF4-FFF2-40B4-BE49-F238E27FC236}">
                <a16:creationId xmlns:a16="http://schemas.microsoft.com/office/drawing/2014/main" id="{24AA8D50-5650-4F3C-948D-3083EA2A52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4913313"/>
            <a:ext cx="7953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l-GR" sz="2000" b="1" i="1">
                <a:solidFill>
                  <a:schemeClr val="tx2"/>
                </a:solidFill>
              </a:rPr>
              <a:t>TIF </a:t>
            </a:r>
          </a:p>
        </p:txBody>
      </p:sp>
      <p:grpSp>
        <p:nvGrpSpPr>
          <p:cNvPr id="30732" name="Group 28">
            <a:extLst>
              <a:ext uri="{FF2B5EF4-FFF2-40B4-BE49-F238E27FC236}">
                <a16:creationId xmlns:a16="http://schemas.microsoft.com/office/drawing/2014/main" id="{9CD546B4-5F1A-44B3-AC98-ECC15E93D1BF}"/>
              </a:ext>
            </a:extLst>
          </p:cNvPr>
          <p:cNvGrpSpPr>
            <a:grpSpLocks/>
          </p:cNvGrpSpPr>
          <p:nvPr/>
        </p:nvGrpSpPr>
        <p:grpSpPr bwMode="auto">
          <a:xfrm>
            <a:off x="3962400" y="4608513"/>
            <a:ext cx="685800" cy="457200"/>
            <a:chOff x="1200" y="2544"/>
            <a:chExt cx="432" cy="288"/>
          </a:xfrm>
        </p:grpSpPr>
        <p:sp>
          <p:nvSpPr>
            <p:cNvPr id="49181" name="Oval 29">
              <a:extLst>
                <a:ext uri="{FF2B5EF4-FFF2-40B4-BE49-F238E27FC236}">
                  <a16:creationId xmlns:a16="http://schemas.microsoft.com/office/drawing/2014/main" id="{0C1CF930-47B6-41D6-B57C-9708EB882F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2544"/>
              <a:ext cx="432" cy="288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l-GR" altLang="el-GR" sz="1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82" name="Text Box 30">
              <a:extLst>
                <a:ext uri="{FF2B5EF4-FFF2-40B4-BE49-F238E27FC236}">
                  <a16:creationId xmlns:a16="http://schemas.microsoft.com/office/drawing/2014/main" id="{A454047C-11B9-49ED-AF11-D77479E185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38" y="2551"/>
              <a:ext cx="365" cy="250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el-GR" sz="200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MC</a:t>
              </a:r>
            </a:p>
          </p:txBody>
        </p:sp>
      </p:grpSp>
      <p:sp>
        <p:nvSpPr>
          <p:cNvPr id="30733" name="Rectangle 31">
            <a:extLst>
              <a:ext uri="{FF2B5EF4-FFF2-40B4-BE49-F238E27FC236}">
                <a16:creationId xmlns:a16="http://schemas.microsoft.com/office/drawing/2014/main" id="{8EDD240F-71C5-4DE5-824E-7A1EC5738C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4913313"/>
            <a:ext cx="7953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l-GR" sz="2000" b="1" i="1">
                <a:solidFill>
                  <a:schemeClr val="tx2"/>
                </a:solidFill>
              </a:rPr>
              <a:t>TIF </a:t>
            </a:r>
          </a:p>
        </p:txBody>
      </p:sp>
      <p:sp>
        <p:nvSpPr>
          <p:cNvPr id="30734" name="Line 32">
            <a:extLst>
              <a:ext uri="{FF2B5EF4-FFF2-40B4-BE49-F238E27FC236}">
                <a16:creationId xmlns:a16="http://schemas.microsoft.com/office/drawing/2014/main" id="{4425E9AE-F51A-442E-B025-3E38117FB816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837113"/>
            <a:ext cx="11017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09224843-7E37-4D88-9185-AFDC59755B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altLang="el-GR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Camera control (H.281)</a:t>
            </a:r>
            <a:endParaRPr lang="en-US" altLang="el-GR"/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2B6130AB-435A-4903-A709-2D8BAAC0A7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686800" cy="4114800"/>
          </a:xfrm>
        </p:spPr>
        <p:txBody>
          <a:bodyPr/>
          <a:lstStyle/>
          <a:p>
            <a:r>
              <a:rPr lang="en-US" altLang="el-GR"/>
              <a:t>A </a:t>
            </a:r>
            <a:r>
              <a:rPr lang="en-US" altLang="el-GR" b="1"/>
              <a:t>moderator</a:t>
            </a:r>
            <a:r>
              <a:rPr lang="en-US" altLang="el-GR"/>
              <a:t> is able to control the local and remote cameras that are connected to an H.323 terminal that supports H.281 standard (FECC: Far-End Camera Control)</a:t>
            </a:r>
          </a:p>
          <a:p>
            <a:endParaRPr lang="en-US" altLang="el-GR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A507A9DD-0B21-4511-845B-825804FA79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752600"/>
            <a:ext cx="8229600" cy="1143000"/>
          </a:xfrm>
        </p:spPr>
        <p:txBody>
          <a:bodyPr/>
          <a:lstStyle/>
          <a:p>
            <a:pPr algn="l">
              <a:defRPr/>
            </a:pPr>
            <a:r>
              <a:rPr lang="en-US" altLang="el-GR" sz="36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Capabilities </a:t>
            </a:r>
            <a:br>
              <a:rPr lang="en-US" altLang="el-GR" sz="36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altLang="el-GR" sz="36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of present</a:t>
            </a:r>
            <a:br>
              <a:rPr lang="en-US" altLang="el-GR" sz="36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altLang="el-GR" sz="36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H.323 </a:t>
            </a:r>
            <a:br>
              <a:rPr lang="en-US" altLang="el-GR" sz="36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altLang="el-GR" sz="36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terminals</a:t>
            </a:r>
            <a:endParaRPr lang="en-US" altLang="el-GR"/>
          </a:p>
        </p:txBody>
      </p:sp>
      <p:pic>
        <p:nvPicPr>
          <p:cNvPr id="32771" name="Picture 6">
            <a:extLst>
              <a:ext uri="{FF2B5EF4-FFF2-40B4-BE49-F238E27FC236}">
                <a16:creationId xmlns:a16="http://schemas.microsoft.com/office/drawing/2014/main" id="{6E80CAA5-7293-4F0A-BB7D-541277C37D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09" r="22955" b="1788"/>
          <a:stretch>
            <a:fillRect/>
          </a:stretch>
        </p:blipFill>
        <p:spPr bwMode="auto">
          <a:xfrm>
            <a:off x="2514600" y="304800"/>
            <a:ext cx="6477000" cy="595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FFA45E52-EA68-441C-8A01-38416ECF2C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altLang="el-GR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Required H.323 entities</a:t>
            </a:r>
            <a:endParaRPr lang="en-US" altLang="el-GR"/>
          </a:p>
        </p:txBody>
      </p:sp>
      <p:sp>
        <p:nvSpPr>
          <p:cNvPr id="33795" name="Line 5">
            <a:extLst>
              <a:ext uri="{FF2B5EF4-FFF2-40B4-BE49-F238E27FC236}">
                <a16:creationId xmlns:a16="http://schemas.microsoft.com/office/drawing/2014/main" id="{BBDC364B-1694-40E4-9559-B5CF36EF861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59238" y="4900613"/>
            <a:ext cx="277812" cy="346075"/>
          </a:xfrm>
          <a:prstGeom prst="line">
            <a:avLst/>
          </a:prstGeom>
          <a:noFill/>
          <a:ln w="17463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3796" name="Line 6">
            <a:extLst>
              <a:ext uri="{FF2B5EF4-FFF2-40B4-BE49-F238E27FC236}">
                <a16:creationId xmlns:a16="http://schemas.microsoft.com/office/drawing/2014/main" id="{22AE106A-9AFA-4F01-A2A3-4F621C1C8C4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36938" y="4070350"/>
            <a:ext cx="138112" cy="138113"/>
          </a:xfrm>
          <a:prstGeom prst="line">
            <a:avLst/>
          </a:prstGeom>
          <a:noFill/>
          <a:ln w="17463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3797" name="Line 7">
            <a:extLst>
              <a:ext uri="{FF2B5EF4-FFF2-40B4-BE49-F238E27FC236}">
                <a16:creationId xmlns:a16="http://schemas.microsoft.com/office/drawing/2014/main" id="{B2E5F5EC-2A2E-435E-8305-78ECC51B3F6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28863" y="4278313"/>
            <a:ext cx="346075" cy="207962"/>
          </a:xfrm>
          <a:prstGeom prst="line">
            <a:avLst/>
          </a:prstGeom>
          <a:noFill/>
          <a:ln w="17463">
            <a:solidFill>
              <a:srgbClr val="33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3798" name="Line 8">
            <a:extLst>
              <a:ext uri="{FF2B5EF4-FFF2-40B4-BE49-F238E27FC236}">
                <a16:creationId xmlns:a16="http://schemas.microsoft.com/office/drawing/2014/main" id="{2A92631F-1434-48B3-B50E-C2D8702310FD}"/>
              </a:ext>
            </a:extLst>
          </p:cNvPr>
          <p:cNvSpPr>
            <a:spLocks noChangeShapeType="1"/>
          </p:cNvSpPr>
          <p:nvPr/>
        </p:nvSpPr>
        <p:spPr bwMode="auto">
          <a:xfrm>
            <a:off x="3644900" y="2616200"/>
            <a:ext cx="414338" cy="346075"/>
          </a:xfrm>
          <a:prstGeom prst="line">
            <a:avLst/>
          </a:prstGeom>
          <a:noFill/>
          <a:ln w="17463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3799" name="Line 9">
            <a:extLst>
              <a:ext uri="{FF2B5EF4-FFF2-40B4-BE49-F238E27FC236}">
                <a16:creationId xmlns:a16="http://schemas.microsoft.com/office/drawing/2014/main" id="{760CC197-E3C8-4076-85F8-AC6B9664002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11875" y="2892425"/>
            <a:ext cx="554038" cy="139700"/>
          </a:xfrm>
          <a:prstGeom prst="line">
            <a:avLst/>
          </a:prstGeom>
          <a:noFill/>
          <a:ln w="17463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3800" name="Line 10">
            <a:extLst>
              <a:ext uri="{FF2B5EF4-FFF2-40B4-BE49-F238E27FC236}">
                <a16:creationId xmlns:a16="http://schemas.microsoft.com/office/drawing/2014/main" id="{038DE602-61C6-47BD-B695-F7EA7781ACFA}"/>
              </a:ext>
            </a:extLst>
          </p:cNvPr>
          <p:cNvSpPr>
            <a:spLocks noChangeShapeType="1"/>
          </p:cNvSpPr>
          <p:nvPr/>
        </p:nvSpPr>
        <p:spPr bwMode="auto">
          <a:xfrm>
            <a:off x="5211763" y="2408238"/>
            <a:ext cx="1587" cy="277812"/>
          </a:xfrm>
          <a:prstGeom prst="line">
            <a:avLst/>
          </a:prstGeom>
          <a:noFill/>
          <a:ln w="17463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3801" name="Line 11">
            <a:extLst>
              <a:ext uri="{FF2B5EF4-FFF2-40B4-BE49-F238E27FC236}">
                <a16:creationId xmlns:a16="http://schemas.microsoft.com/office/drawing/2014/main" id="{4D414037-C9A5-4260-B9C2-58B49A72A7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3175" y="4225925"/>
            <a:ext cx="676275" cy="311150"/>
          </a:xfrm>
          <a:prstGeom prst="line">
            <a:avLst/>
          </a:prstGeom>
          <a:noFill/>
          <a:ln w="17463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grpSp>
        <p:nvGrpSpPr>
          <p:cNvPr id="33802" name="Group 80">
            <a:extLst>
              <a:ext uri="{FF2B5EF4-FFF2-40B4-BE49-F238E27FC236}">
                <a16:creationId xmlns:a16="http://schemas.microsoft.com/office/drawing/2014/main" id="{1E8D47C3-3F65-4F3F-94B4-338B6073CE21}"/>
              </a:ext>
            </a:extLst>
          </p:cNvPr>
          <p:cNvGrpSpPr>
            <a:grpSpLocks/>
          </p:cNvGrpSpPr>
          <p:nvPr/>
        </p:nvGrpSpPr>
        <p:grpSpPr bwMode="auto">
          <a:xfrm>
            <a:off x="3159125" y="1854200"/>
            <a:ext cx="503238" cy="762000"/>
            <a:chOff x="1990" y="1168"/>
            <a:chExt cx="317" cy="480"/>
          </a:xfrm>
        </p:grpSpPr>
        <p:sp>
          <p:nvSpPr>
            <p:cNvPr id="35178" name="Rectangle 12">
              <a:extLst>
                <a:ext uri="{FF2B5EF4-FFF2-40B4-BE49-F238E27FC236}">
                  <a16:creationId xmlns:a16="http://schemas.microsoft.com/office/drawing/2014/main" id="{987D8853-9F59-4ADA-B17A-CD93BC41A6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0" y="1212"/>
              <a:ext cx="169" cy="65"/>
            </a:xfrm>
            <a:prstGeom prst="rect">
              <a:avLst/>
            </a:prstGeom>
            <a:solidFill>
              <a:srgbClr val="3F00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5179" name="Rectangle 13">
              <a:extLst>
                <a:ext uri="{FF2B5EF4-FFF2-40B4-BE49-F238E27FC236}">
                  <a16:creationId xmlns:a16="http://schemas.microsoft.com/office/drawing/2014/main" id="{838E0598-DB2E-4E9F-8BE5-A5C34A80CB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7" y="1168"/>
              <a:ext cx="163" cy="60"/>
            </a:xfrm>
            <a:prstGeom prst="rect">
              <a:avLst/>
            </a:prstGeom>
            <a:solidFill>
              <a:srgbClr val="CECECE"/>
            </a:solidFill>
            <a:ln w="7938">
              <a:solidFill>
                <a:srgbClr val="474747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5180" name="Rectangle 14">
              <a:extLst>
                <a:ext uri="{FF2B5EF4-FFF2-40B4-BE49-F238E27FC236}">
                  <a16:creationId xmlns:a16="http://schemas.microsoft.com/office/drawing/2014/main" id="{A347EB45-5B40-4A92-A200-DCE15D6C81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0" y="1244"/>
              <a:ext cx="317" cy="404"/>
            </a:xfrm>
            <a:prstGeom prst="rect">
              <a:avLst/>
            </a:prstGeom>
            <a:solidFill>
              <a:srgbClr val="CECECE"/>
            </a:solidFill>
            <a:ln w="7938">
              <a:solidFill>
                <a:srgbClr val="474747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5181" name="Rectangle 15">
              <a:extLst>
                <a:ext uri="{FF2B5EF4-FFF2-40B4-BE49-F238E27FC236}">
                  <a16:creationId xmlns:a16="http://schemas.microsoft.com/office/drawing/2014/main" id="{F772C664-EC1C-4B9D-98D5-1F7FC2DD30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8" y="1272"/>
              <a:ext cx="240" cy="196"/>
            </a:xfrm>
            <a:prstGeom prst="rect">
              <a:avLst/>
            </a:prstGeom>
            <a:solidFill>
              <a:srgbClr val="919191"/>
            </a:solidFill>
            <a:ln w="7938">
              <a:solidFill>
                <a:srgbClr val="474747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5182" name="Rectangle 16">
              <a:extLst>
                <a:ext uri="{FF2B5EF4-FFF2-40B4-BE49-F238E27FC236}">
                  <a16:creationId xmlns:a16="http://schemas.microsoft.com/office/drawing/2014/main" id="{8BE9214B-C822-4F94-9C16-9106073A92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8" y="1512"/>
              <a:ext cx="240" cy="92"/>
            </a:xfrm>
            <a:prstGeom prst="rect">
              <a:avLst/>
            </a:prstGeom>
            <a:solidFill>
              <a:srgbClr val="676767"/>
            </a:solidFill>
            <a:ln w="7938">
              <a:solidFill>
                <a:srgbClr val="474747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5183" name="Oval 17">
              <a:extLst>
                <a:ext uri="{FF2B5EF4-FFF2-40B4-BE49-F238E27FC236}">
                  <a16:creationId xmlns:a16="http://schemas.microsoft.com/office/drawing/2014/main" id="{640C442D-1688-4D71-8686-1010BB606B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2" y="1168"/>
              <a:ext cx="65" cy="60"/>
            </a:xfrm>
            <a:prstGeom prst="ellipse">
              <a:avLst/>
            </a:prstGeom>
            <a:solidFill>
              <a:srgbClr val="CECECE"/>
            </a:solidFill>
            <a:ln w="7938">
              <a:solidFill>
                <a:srgbClr val="474747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grpSp>
          <p:nvGrpSpPr>
            <p:cNvPr id="35184" name="Group 79">
              <a:extLst>
                <a:ext uri="{FF2B5EF4-FFF2-40B4-BE49-F238E27FC236}">
                  <a16:creationId xmlns:a16="http://schemas.microsoft.com/office/drawing/2014/main" id="{489C2EC7-79DD-4B29-BFEC-86352C76407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39" y="1294"/>
              <a:ext cx="208" cy="147"/>
              <a:chOff x="2039" y="1294"/>
              <a:chExt cx="208" cy="147"/>
            </a:xfrm>
          </p:grpSpPr>
          <p:sp>
            <p:nvSpPr>
              <p:cNvPr id="35185" name="Rectangle 18">
                <a:extLst>
                  <a:ext uri="{FF2B5EF4-FFF2-40B4-BE49-F238E27FC236}">
                    <a16:creationId xmlns:a16="http://schemas.microsoft.com/office/drawing/2014/main" id="{66FEEF8A-015E-4F74-AAB4-074971F264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50" y="1395"/>
                <a:ext cx="72" cy="46"/>
              </a:xfrm>
              <a:prstGeom prst="rect">
                <a:avLst/>
              </a:prstGeom>
              <a:solidFill>
                <a:srgbClr val="A66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186" name="Freeform 19">
                <a:extLst>
                  <a:ext uri="{FF2B5EF4-FFF2-40B4-BE49-F238E27FC236}">
                    <a16:creationId xmlns:a16="http://schemas.microsoft.com/office/drawing/2014/main" id="{CCF9DAF6-1943-4A0F-A211-A197D2437C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45" y="1391"/>
                <a:ext cx="77" cy="4"/>
              </a:xfrm>
              <a:custGeom>
                <a:avLst/>
                <a:gdLst>
                  <a:gd name="T0" fmla="*/ 5 w 77"/>
                  <a:gd name="T1" fmla="*/ 4 h 4"/>
                  <a:gd name="T2" fmla="*/ 77 w 77"/>
                  <a:gd name="T3" fmla="*/ 4 h 4"/>
                  <a:gd name="T4" fmla="*/ 68 w 77"/>
                  <a:gd name="T5" fmla="*/ 0 h 4"/>
                  <a:gd name="T6" fmla="*/ 0 w 77"/>
                  <a:gd name="T7" fmla="*/ 0 h 4"/>
                  <a:gd name="T8" fmla="*/ 5 w 77"/>
                  <a:gd name="T9" fmla="*/ 4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7" h="4">
                    <a:moveTo>
                      <a:pt x="5" y="4"/>
                    </a:moveTo>
                    <a:lnTo>
                      <a:pt x="77" y="4"/>
                    </a:lnTo>
                    <a:lnTo>
                      <a:pt x="68" y="0"/>
                    </a:lnTo>
                    <a:lnTo>
                      <a:pt x="0" y="0"/>
                    </a:lnTo>
                    <a:lnTo>
                      <a:pt x="5" y="4"/>
                    </a:lnTo>
                    <a:close/>
                  </a:path>
                </a:pathLst>
              </a:custGeom>
              <a:solidFill>
                <a:srgbClr val="714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5187" name="Freeform 20">
                <a:extLst>
                  <a:ext uri="{FF2B5EF4-FFF2-40B4-BE49-F238E27FC236}">
                    <a16:creationId xmlns:a16="http://schemas.microsoft.com/office/drawing/2014/main" id="{63A3DC03-DB89-4BF4-B572-2885D6D97A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45" y="1391"/>
                <a:ext cx="5" cy="50"/>
              </a:xfrm>
              <a:custGeom>
                <a:avLst/>
                <a:gdLst>
                  <a:gd name="T0" fmla="*/ 0 w 5"/>
                  <a:gd name="T1" fmla="*/ 0 h 50"/>
                  <a:gd name="T2" fmla="*/ 5 w 5"/>
                  <a:gd name="T3" fmla="*/ 4 h 50"/>
                  <a:gd name="T4" fmla="*/ 5 w 5"/>
                  <a:gd name="T5" fmla="*/ 50 h 50"/>
                  <a:gd name="T6" fmla="*/ 0 w 5"/>
                  <a:gd name="T7" fmla="*/ 43 h 50"/>
                  <a:gd name="T8" fmla="*/ 0 w 5"/>
                  <a:gd name="T9" fmla="*/ 0 h 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50">
                    <a:moveTo>
                      <a:pt x="0" y="0"/>
                    </a:moveTo>
                    <a:lnTo>
                      <a:pt x="5" y="4"/>
                    </a:lnTo>
                    <a:lnTo>
                      <a:pt x="5" y="50"/>
                    </a:lnTo>
                    <a:lnTo>
                      <a:pt x="0" y="4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72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5188" name="Freeform 21">
                <a:extLst>
                  <a:ext uri="{FF2B5EF4-FFF2-40B4-BE49-F238E27FC236}">
                    <a16:creationId xmlns:a16="http://schemas.microsoft.com/office/drawing/2014/main" id="{3CB6A798-60B8-4754-8D33-45E10A9449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39" y="1348"/>
                <a:ext cx="58" cy="85"/>
              </a:xfrm>
              <a:custGeom>
                <a:avLst/>
                <a:gdLst>
                  <a:gd name="T0" fmla="*/ 26 w 58"/>
                  <a:gd name="T1" fmla="*/ 35 h 85"/>
                  <a:gd name="T2" fmla="*/ 21 w 58"/>
                  <a:gd name="T3" fmla="*/ 14 h 85"/>
                  <a:gd name="T4" fmla="*/ 19 w 58"/>
                  <a:gd name="T5" fmla="*/ 0 h 85"/>
                  <a:gd name="T6" fmla="*/ 15 w 58"/>
                  <a:gd name="T7" fmla="*/ 6 h 85"/>
                  <a:gd name="T8" fmla="*/ 9 w 58"/>
                  <a:gd name="T9" fmla="*/ 16 h 85"/>
                  <a:gd name="T10" fmla="*/ 3 w 58"/>
                  <a:gd name="T11" fmla="*/ 25 h 85"/>
                  <a:gd name="T12" fmla="*/ 0 w 58"/>
                  <a:gd name="T13" fmla="*/ 32 h 85"/>
                  <a:gd name="T14" fmla="*/ 2 w 58"/>
                  <a:gd name="T15" fmla="*/ 41 h 85"/>
                  <a:gd name="T16" fmla="*/ 4 w 58"/>
                  <a:gd name="T17" fmla="*/ 52 h 85"/>
                  <a:gd name="T18" fmla="*/ 8 w 58"/>
                  <a:gd name="T19" fmla="*/ 58 h 85"/>
                  <a:gd name="T20" fmla="*/ 16 w 58"/>
                  <a:gd name="T21" fmla="*/ 66 h 85"/>
                  <a:gd name="T22" fmla="*/ 26 w 58"/>
                  <a:gd name="T23" fmla="*/ 74 h 85"/>
                  <a:gd name="T24" fmla="*/ 34 w 58"/>
                  <a:gd name="T25" fmla="*/ 85 h 85"/>
                  <a:gd name="T26" fmla="*/ 41 w 58"/>
                  <a:gd name="T27" fmla="*/ 74 h 85"/>
                  <a:gd name="T28" fmla="*/ 49 w 58"/>
                  <a:gd name="T29" fmla="*/ 66 h 85"/>
                  <a:gd name="T30" fmla="*/ 58 w 58"/>
                  <a:gd name="T31" fmla="*/ 57 h 85"/>
                  <a:gd name="T32" fmla="*/ 46 w 58"/>
                  <a:gd name="T33" fmla="*/ 50 h 85"/>
                  <a:gd name="T34" fmla="*/ 35 w 58"/>
                  <a:gd name="T35" fmla="*/ 42 h 85"/>
                  <a:gd name="T36" fmla="*/ 26 w 58"/>
                  <a:gd name="T37" fmla="*/ 35 h 8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58" h="85">
                    <a:moveTo>
                      <a:pt x="26" y="35"/>
                    </a:moveTo>
                    <a:lnTo>
                      <a:pt x="21" y="14"/>
                    </a:lnTo>
                    <a:lnTo>
                      <a:pt x="19" y="0"/>
                    </a:lnTo>
                    <a:lnTo>
                      <a:pt x="15" y="6"/>
                    </a:lnTo>
                    <a:lnTo>
                      <a:pt x="9" y="16"/>
                    </a:lnTo>
                    <a:lnTo>
                      <a:pt x="3" y="25"/>
                    </a:lnTo>
                    <a:lnTo>
                      <a:pt x="0" y="32"/>
                    </a:lnTo>
                    <a:lnTo>
                      <a:pt x="2" y="41"/>
                    </a:lnTo>
                    <a:lnTo>
                      <a:pt x="4" y="52"/>
                    </a:lnTo>
                    <a:lnTo>
                      <a:pt x="8" y="58"/>
                    </a:lnTo>
                    <a:lnTo>
                      <a:pt x="16" y="66"/>
                    </a:lnTo>
                    <a:lnTo>
                      <a:pt x="26" y="74"/>
                    </a:lnTo>
                    <a:lnTo>
                      <a:pt x="34" y="85"/>
                    </a:lnTo>
                    <a:lnTo>
                      <a:pt x="41" y="74"/>
                    </a:lnTo>
                    <a:lnTo>
                      <a:pt x="49" y="66"/>
                    </a:lnTo>
                    <a:lnTo>
                      <a:pt x="58" y="57"/>
                    </a:lnTo>
                    <a:lnTo>
                      <a:pt x="46" y="50"/>
                    </a:lnTo>
                    <a:lnTo>
                      <a:pt x="35" y="42"/>
                    </a:lnTo>
                    <a:lnTo>
                      <a:pt x="26" y="35"/>
                    </a:lnTo>
                    <a:close/>
                  </a:path>
                </a:pathLst>
              </a:custGeom>
              <a:solidFill>
                <a:srgbClr val="FFFF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5189" name="Freeform 22">
                <a:extLst>
                  <a:ext uri="{FF2B5EF4-FFF2-40B4-BE49-F238E27FC236}">
                    <a16:creationId xmlns:a16="http://schemas.microsoft.com/office/drawing/2014/main" id="{4B423C8B-8AC7-46FC-9A22-FE29E797AF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39" y="1301"/>
                <a:ext cx="43" cy="67"/>
              </a:xfrm>
              <a:custGeom>
                <a:avLst/>
                <a:gdLst>
                  <a:gd name="T0" fmla="*/ 0 w 43"/>
                  <a:gd name="T1" fmla="*/ 15 h 67"/>
                  <a:gd name="T2" fmla="*/ 2 w 43"/>
                  <a:gd name="T3" fmla="*/ 7 h 67"/>
                  <a:gd name="T4" fmla="*/ 6 w 43"/>
                  <a:gd name="T5" fmla="*/ 3 h 67"/>
                  <a:gd name="T6" fmla="*/ 16 w 43"/>
                  <a:gd name="T7" fmla="*/ 2 h 67"/>
                  <a:gd name="T8" fmla="*/ 23 w 43"/>
                  <a:gd name="T9" fmla="*/ 0 h 67"/>
                  <a:gd name="T10" fmla="*/ 27 w 43"/>
                  <a:gd name="T11" fmla="*/ 0 h 67"/>
                  <a:gd name="T12" fmla="*/ 32 w 43"/>
                  <a:gd name="T13" fmla="*/ 3 h 67"/>
                  <a:gd name="T14" fmla="*/ 35 w 43"/>
                  <a:gd name="T15" fmla="*/ 9 h 67"/>
                  <a:gd name="T16" fmla="*/ 39 w 43"/>
                  <a:gd name="T17" fmla="*/ 16 h 67"/>
                  <a:gd name="T18" fmla="*/ 41 w 43"/>
                  <a:gd name="T19" fmla="*/ 22 h 67"/>
                  <a:gd name="T20" fmla="*/ 43 w 43"/>
                  <a:gd name="T21" fmla="*/ 30 h 67"/>
                  <a:gd name="T22" fmla="*/ 42 w 43"/>
                  <a:gd name="T23" fmla="*/ 37 h 67"/>
                  <a:gd name="T24" fmla="*/ 41 w 43"/>
                  <a:gd name="T25" fmla="*/ 42 h 67"/>
                  <a:gd name="T26" fmla="*/ 29 w 43"/>
                  <a:gd name="T27" fmla="*/ 61 h 67"/>
                  <a:gd name="T28" fmla="*/ 24 w 43"/>
                  <a:gd name="T29" fmla="*/ 67 h 67"/>
                  <a:gd name="T30" fmla="*/ 19 w 43"/>
                  <a:gd name="T31" fmla="*/ 65 h 67"/>
                  <a:gd name="T32" fmla="*/ 17 w 43"/>
                  <a:gd name="T33" fmla="*/ 63 h 67"/>
                  <a:gd name="T34" fmla="*/ 14 w 43"/>
                  <a:gd name="T35" fmla="*/ 59 h 67"/>
                  <a:gd name="T36" fmla="*/ 10 w 43"/>
                  <a:gd name="T37" fmla="*/ 57 h 67"/>
                  <a:gd name="T38" fmla="*/ 8 w 43"/>
                  <a:gd name="T39" fmla="*/ 56 h 67"/>
                  <a:gd name="T40" fmla="*/ 7 w 43"/>
                  <a:gd name="T41" fmla="*/ 53 h 67"/>
                  <a:gd name="T42" fmla="*/ 5 w 43"/>
                  <a:gd name="T43" fmla="*/ 50 h 67"/>
                  <a:gd name="T44" fmla="*/ 4 w 43"/>
                  <a:gd name="T45" fmla="*/ 46 h 67"/>
                  <a:gd name="T46" fmla="*/ 3 w 43"/>
                  <a:gd name="T47" fmla="*/ 42 h 67"/>
                  <a:gd name="T48" fmla="*/ 2 w 43"/>
                  <a:gd name="T49" fmla="*/ 39 h 67"/>
                  <a:gd name="T50" fmla="*/ 2 w 43"/>
                  <a:gd name="T51" fmla="*/ 36 h 67"/>
                  <a:gd name="T52" fmla="*/ 1 w 43"/>
                  <a:gd name="T53" fmla="*/ 33 h 67"/>
                  <a:gd name="T54" fmla="*/ 2 w 43"/>
                  <a:gd name="T55" fmla="*/ 31 h 67"/>
                  <a:gd name="T56" fmla="*/ 1 w 43"/>
                  <a:gd name="T57" fmla="*/ 30 h 67"/>
                  <a:gd name="T58" fmla="*/ 1 w 43"/>
                  <a:gd name="T59" fmla="*/ 27 h 67"/>
                  <a:gd name="T60" fmla="*/ 1 w 43"/>
                  <a:gd name="T61" fmla="*/ 23 h 67"/>
                  <a:gd name="T62" fmla="*/ 0 w 43"/>
                  <a:gd name="T63" fmla="*/ 19 h 67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43" h="67">
                    <a:moveTo>
                      <a:pt x="0" y="19"/>
                    </a:moveTo>
                    <a:lnTo>
                      <a:pt x="0" y="15"/>
                    </a:lnTo>
                    <a:lnTo>
                      <a:pt x="1" y="11"/>
                    </a:lnTo>
                    <a:lnTo>
                      <a:pt x="2" y="7"/>
                    </a:lnTo>
                    <a:lnTo>
                      <a:pt x="3" y="5"/>
                    </a:lnTo>
                    <a:lnTo>
                      <a:pt x="6" y="3"/>
                    </a:lnTo>
                    <a:lnTo>
                      <a:pt x="10" y="2"/>
                    </a:lnTo>
                    <a:lnTo>
                      <a:pt x="16" y="2"/>
                    </a:lnTo>
                    <a:lnTo>
                      <a:pt x="20" y="1"/>
                    </a:lnTo>
                    <a:lnTo>
                      <a:pt x="23" y="0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30" y="2"/>
                    </a:lnTo>
                    <a:lnTo>
                      <a:pt x="32" y="3"/>
                    </a:lnTo>
                    <a:lnTo>
                      <a:pt x="34" y="6"/>
                    </a:lnTo>
                    <a:lnTo>
                      <a:pt x="35" y="9"/>
                    </a:lnTo>
                    <a:lnTo>
                      <a:pt x="37" y="12"/>
                    </a:lnTo>
                    <a:lnTo>
                      <a:pt x="39" y="16"/>
                    </a:lnTo>
                    <a:lnTo>
                      <a:pt x="40" y="19"/>
                    </a:lnTo>
                    <a:lnTo>
                      <a:pt x="41" y="22"/>
                    </a:lnTo>
                    <a:lnTo>
                      <a:pt x="42" y="25"/>
                    </a:lnTo>
                    <a:lnTo>
                      <a:pt x="43" y="30"/>
                    </a:lnTo>
                    <a:lnTo>
                      <a:pt x="42" y="34"/>
                    </a:lnTo>
                    <a:lnTo>
                      <a:pt x="42" y="37"/>
                    </a:lnTo>
                    <a:lnTo>
                      <a:pt x="40" y="41"/>
                    </a:lnTo>
                    <a:lnTo>
                      <a:pt x="41" y="42"/>
                    </a:lnTo>
                    <a:lnTo>
                      <a:pt x="31" y="59"/>
                    </a:lnTo>
                    <a:lnTo>
                      <a:pt x="29" y="61"/>
                    </a:lnTo>
                    <a:lnTo>
                      <a:pt x="26" y="65"/>
                    </a:lnTo>
                    <a:lnTo>
                      <a:pt x="24" y="67"/>
                    </a:lnTo>
                    <a:lnTo>
                      <a:pt x="21" y="66"/>
                    </a:lnTo>
                    <a:lnTo>
                      <a:pt x="19" y="65"/>
                    </a:lnTo>
                    <a:lnTo>
                      <a:pt x="17" y="64"/>
                    </a:lnTo>
                    <a:lnTo>
                      <a:pt x="17" y="63"/>
                    </a:lnTo>
                    <a:lnTo>
                      <a:pt x="16" y="60"/>
                    </a:lnTo>
                    <a:lnTo>
                      <a:pt x="14" y="59"/>
                    </a:lnTo>
                    <a:lnTo>
                      <a:pt x="12" y="58"/>
                    </a:lnTo>
                    <a:lnTo>
                      <a:pt x="10" y="57"/>
                    </a:lnTo>
                    <a:lnTo>
                      <a:pt x="9" y="57"/>
                    </a:lnTo>
                    <a:lnTo>
                      <a:pt x="8" y="56"/>
                    </a:lnTo>
                    <a:lnTo>
                      <a:pt x="8" y="54"/>
                    </a:lnTo>
                    <a:lnTo>
                      <a:pt x="7" y="53"/>
                    </a:lnTo>
                    <a:lnTo>
                      <a:pt x="6" y="51"/>
                    </a:lnTo>
                    <a:lnTo>
                      <a:pt x="5" y="50"/>
                    </a:lnTo>
                    <a:lnTo>
                      <a:pt x="5" y="48"/>
                    </a:lnTo>
                    <a:lnTo>
                      <a:pt x="4" y="46"/>
                    </a:lnTo>
                    <a:lnTo>
                      <a:pt x="4" y="44"/>
                    </a:lnTo>
                    <a:lnTo>
                      <a:pt x="3" y="42"/>
                    </a:lnTo>
                    <a:lnTo>
                      <a:pt x="3" y="40"/>
                    </a:lnTo>
                    <a:lnTo>
                      <a:pt x="2" y="39"/>
                    </a:lnTo>
                    <a:lnTo>
                      <a:pt x="2" y="38"/>
                    </a:lnTo>
                    <a:lnTo>
                      <a:pt x="2" y="36"/>
                    </a:lnTo>
                    <a:lnTo>
                      <a:pt x="2" y="34"/>
                    </a:lnTo>
                    <a:lnTo>
                      <a:pt x="1" y="33"/>
                    </a:lnTo>
                    <a:lnTo>
                      <a:pt x="1" y="32"/>
                    </a:lnTo>
                    <a:lnTo>
                      <a:pt x="2" y="31"/>
                    </a:lnTo>
                    <a:lnTo>
                      <a:pt x="1" y="30"/>
                    </a:lnTo>
                    <a:lnTo>
                      <a:pt x="1" y="29"/>
                    </a:lnTo>
                    <a:lnTo>
                      <a:pt x="1" y="27"/>
                    </a:lnTo>
                    <a:lnTo>
                      <a:pt x="1" y="25"/>
                    </a:lnTo>
                    <a:lnTo>
                      <a:pt x="1" y="23"/>
                    </a:lnTo>
                    <a:lnTo>
                      <a:pt x="0" y="21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rgbClr val="FF9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5190" name="Freeform 23">
                <a:extLst>
                  <a:ext uri="{FF2B5EF4-FFF2-40B4-BE49-F238E27FC236}">
                    <a16:creationId xmlns:a16="http://schemas.microsoft.com/office/drawing/2014/main" id="{28F7C659-39EA-4728-8CF5-2785A32E56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40" y="1324"/>
                <a:ext cx="8" cy="7"/>
              </a:xfrm>
              <a:custGeom>
                <a:avLst/>
                <a:gdLst>
                  <a:gd name="T0" fmla="*/ 0 w 8"/>
                  <a:gd name="T1" fmla="*/ 2 h 7"/>
                  <a:gd name="T2" fmla="*/ 1 w 8"/>
                  <a:gd name="T3" fmla="*/ 2 h 7"/>
                  <a:gd name="T4" fmla="*/ 2 w 8"/>
                  <a:gd name="T5" fmla="*/ 2 h 7"/>
                  <a:gd name="T6" fmla="*/ 2 w 8"/>
                  <a:gd name="T7" fmla="*/ 1 h 7"/>
                  <a:gd name="T8" fmla="*/ 3 w 8"/>
                  <a:gd name="T9" fmla="*/ 1 h 7"/>
                  <a:gd name="T10" fmla="*/ 4 w 8"/>
                  <a:gd name="T11" fmla="*/ 1 h 7"/>
                  <a:gd name="T12" fmla="*/ 5 w 8"/>
                  <a:gd name="T13" fmla="*/ 1 h 7"/>
                  <a:gd name="T14" fmla="*/ 6 w 8"/>
                  <a:gd name="T15" fmla="*/ 0 h 7"/>
                  <a:gd name="T16" fmla="*/ 6 w 8"/>
                  <a:gd name="T17" fmla="*/ 1 h 7"/>
                  <a:gd name="T18" fmla="*/ 7 w 8"/>
                  <a:gd name="T19" fmla="*/ 1 h 7"/>
                  <a:gd name="T20" fmla="*/ 7 w 8"/>
                  <a:gd name="T21" fmla="*/ 2 h 7"/>
                  <a:gd name="T22" fmla="*/ 8 w 8"/>
                  <a:gd name="T23" fmla="*/ 2 h 7"/>
                  <a:gd name="T24" fmla="*/ 8 w 8"/>
                  <a:gd name="T25" fmla="*/ 3 h 7"/>
                  <a:gd name="T26" fmla="*/ 8 w 8"/>
                  <a:gd name="T27" fmla="*/ 5 h 7"/>
                  <a:gd name="T28" fmla="*/ 8 w 8"/>
                  <a:gd name="T29" fmla="*/ 6 h 7"/>
                  <a:gd name="T30" fmla="*/ 7 w 8"/>
                  <a:gd name="T31" fmla="*/ 7 h 7"/>
                  <a:gd name="T32" fmla="*/ 7 w 8"/>
                  <a:gd name="T33" fmla="*/ 7 h 7"/>
                  <a:gd name="T34" fmla="*/ 7 w 8"/>
                  <a:gd name="T35" fmla="*/ 7 h 7"/>
                  <a:gd name="T36" fmla="*/ 6 w 8"/>
                  <a:gd name="T37" fmla="*/ 7 h 7"/>
                  <a:gd name="T38" fmla="*/ 6 w 8"/>
                  <a:gd name="T39" fmla="*/ 7 h 7"/>
                  <a:gd name="T40" fmla="*/ 5 w 8"/>
                  <a:gd name="T41" fmla="*/ 6 h 7"/>
                  <a:gd name="T42" fmla="*/ 5 w 8"/>
                  <a:gd name="T43" fmla="*/ 5 h 7"/>
                  <a:gd name="T44" fmla="*/ 5 w 8"/>
                  <a:gd name="T45" fmla="*/ 6 h 7"/>
                  <a:gd name="T46" fmla="*/ 4 w 8"/>
                  <a:gd name="T47" fmla="*/ 6 h 7"/>
                  <a:gd name="T48" fmla="*/ 3 w 8"/>
                  <a:gd name="T49" fmla="*/ 6 h 7"/>
                  <a:gd name="T50" fmla="*/ 3 w 8"/>
                  <a:gd name="T51" fmla="*/ 6 h 7"/>
                  <a:gd name="T52" fmla="*/ 2 w 8"/>
                  <a:gd name="T53" fmla="*/ 6 h 7"/>
                  <a:gd name="T54" fmla="*/ 2 w 8"/>
                  <a:gd name="T55" fmla="*/ 7 h 7"/>
                  <a:gd name="T56" fmla="*/ 2 w 8"/>
                  <a:gd name="T57" fmla="*/ 7 h 7"/>
                  <a:gd name="T58" fmla="*/ 2 w 8"/>
                  <a:gd name="T59" fmla="*/ 6 h 7"/>
                  <a:gd name="T60" fmla="*/ 2 w 8"/>
                  <a:gd name="T61" fmla="*/ 5 h 7"/>
                  <a:gd name="T62" fmla="*/ 2 w 8"/>
                  <a:gd name="T63" fmla="*/ 5 h 7"/>
                  <a:gd name="T64" fmla="*/ 2 w 8"/>
                  <a:gd name="T65" fmla="*/ 5 h 7"/>
                  <a:gd name="T66" fmla="*/ 2 w 8"/>
                  <a:gd name="T67" fmla="*/ 4 h 7"/>
                  <a:gd name="T68" fmla="*/ 3 w 8"/>
                  <a:gd name="T69" fmla="*/ 4 h 7"/>
                  <a:gd name="T70" fmla="*/ 2 w 8"/>
                  <a:gd name="T71" fmla="*/ 3 h 7"/>
                  <a:gd name="T72" fmla="*/ 2 w 8"/>
                  <a:gd name="T73" fmla="*/ 3 h 7"/>
                  <a:gd name="T74" fmla="*/ 2 w 8"/>
                  <a:gd name="T75" fmla="*/ 3 h 7"/>
                  <a:gd name="T76" fmla="*/ 3 w 8"/>
                  <a:gd name="T77" fmla="*/ 3 h 7"/>
                  <a:gd name="T78" fmla="*/ 4 w 8"/>
                  <a:gd name="T79" fmla="*/ 3 h 7"/>
                  <a:gd name="T80" fmla="*/ 5 w 8"/>
                  <a:gd name="T81" fmla="*/ 2 h 7"/>
                  <a:gd name="T82" fmla="*/ 5 w 8"/>
                  <a:gd name="T83" fmla="*/ 1 h 7"/>
                  <a:gd name="T84" fmla="*/ 4 w 8"/>
                  <a:gd name="T85" fmla="*/ 1 h 7"/>
                  <a:gd name="T86" fmla="*/ 4 w 8"/>
                  <a:gd name="T87" fmla="*/ 2 h 7"/>
                  <a:gd name="T88" fmla="*/ 3 w 8"/>
                  <a:gd name="T89" fmla="*/ 2 h 7"/>
                  <a:gd name="T90" fmla="*/ 3 w 8"/>
                  <a:gd name="T91" fmla="*/ 2 h 7"/>
                  <a:gd name="T92" fmla="*/ 2 w 8"/>
                  <a:gd name="T93" fmla="*/ 2 h 7"/>
                  <a:gd name="T94" fmla="*/ 2 w 8"/>
                  <a:gd name="T95" fmla="*/ 2 h 7"/>
                  <a:gd name="T96" fmla="*/ 1 w 8"/>
                  <a:gd name="T97" fmla="*/ 2 h 7"/>
                  <a:gd name="T98" fmla="*/ 0 w 8"/>
                  <a:gd name="T99" fmla="*/ 2 h 7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0" t="0" r="r" b="b"/>
                <a:pathLst>
                  <a:path w="8" h="7">
                    <a:moveTo>
                      <a:pt x="0" y="2"/>
                    </a:moveTo>
                    <a:lnTo>
                      <a:pt x="1" y="2"/>
                    </a:lnTo>
                    <a:lnTo>
                      <a:pt x="2" y="2"/>
                    </a:lnTo>
                    <a:lnTo>
                      <a:pt x="2" y="1"/>
                    </a:lnTo>
                    <a:lnTo>
                      <a:pt x="3" y="1"/>
                    </a:lnTo>
                    <a:lnTo>
                      <a:pt x="4" y="1"/>
                    </a:lnTo>
                    <a:lnTo>
                      <a:pt x="5" y="1"/>
                    </a:lnTo>
                    <a:lnTo>
                      <a:pt x="6" y="0"/>
                    </a:lnTo>
                    <a:lnTo>
                      <a:pt x="6" y="1"/>
                    </a:lnTo>
                    <a:lnTo>
                      <a:pt x="7" y="1"/>
                    </a:lnTo>
                    <a:lnTo>
                      <a:pt x="7" y="2"/>
                    </a:lnTo>
                    <a:lnTo>
                      <a:pt x="8" y="2"/>
                    </a:lnTo>
                    <a:lnTo>
                      <a:pt x="8" y="3"/>
                    </a:lnTo>
                    <a:lnTo>
                      <a:pt x="8" y="5"/>
                    </a:lnTo>
                    <a:lnTo>
                      <a:pt x="8" y="6"/>
                    </a:lnTo>
                    <a:lnTo>
                      <a:pt x="7" y="7"/>
                    </a:lnTo>
                    <a:lnTo>
                      <a:pt x="6" y="7"/>
                    </a:lnTo>
                    <a:lnTo>
                      <a:pt x="5" y="6"/>
                    </a:lnTo>
                    <a:lnTo>
                      <a:pt x="5" y="5"/>
                    </a:lnTo>
                    <a:lnTo>
                      <a:pt x="5" y="6"/>
                    </a:lnTo>
                    <a:lnTo>
                      <a:pt x="4" y="6"/>
                    </a:lnTo>
                    <a:lnTo>
                      <a:pt x="3" y="6"/>
                    </a:lnTo>
                    <a:lnTo>
                      <a:pt x="2" y="6"/>
                    </a:lnTo>
                    <a:lnTo>
                      <a:pt x="2" y="7"/>
                    </a:lnTo>
                    <a:lnTo>
                      <a:pt x="2" y="6"/>
                    </a:lnTo>
                    <a:lnTo>
                      <a:pt x="2" y="5"/>
                    </a:lnTo>
                    <a:lnTo>
                      <a:pt x="2" y="4"/>
                    </a:lnTo>
                    <a:lnTo>
                      <a:pt x="3" y="4"/>
                    </a:lnTo>
                    <a:lnTo>
                      <a:pt x="2" y="3"/>
                    </a:lnTo>
                    <a:lnTo>
                      <a:pt x="3" y="3"/>
                    </a:lnTo>
                    <a:lnTo>
                      <a:pt x="4" y="3"/>
                    </a:lnTo>
                    <a:lnTo>
                      <a:pt x="5" y="2"/>
                    </a:lnTo>
                    <a:lnTo>
                      <a:pt x="5" y="1"/>
                    </a:lnTo>
                    <a:lnTo>
                      <a:pt x="4" y="1"/>
                    </a:lnTo>
                    <a:lnTo>
                      <a:pt x="4" y="2"/>
                    </a:lnTo>
                    <a:lnTo>
                      <a:pt x="3" y="2"/>
                    </a:lnTo>
                    <a:lnTo>
                      <a:pt x="2" y="2"/>
                    </a:lnTo>
                    <a:lnTo>
                      <a:pt x="1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7F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5191" name="Freeform 24">
                <a:extLst>
                  <a:ext uri="{FF2B5EF4-FFF2-40B4-BE49-F238E27FC236}">
                    <a16:creationId xmlns:a16="http://schemas.microsoft.com/office/drawing/2014/main" id="{480D4703-DA03-4570-B0DC-4C2EA3C355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45" y="1306"/>
                <a:ext cx="35" cy="64"/>
              </a:xfrm>
              <a:custGeom>
                <a:avLst/>
                <a:gdLst>
                  <a:gd name="T0" fmla="*/ 9 w 35"/>
                  <a:gd name="T1" fmla="*/ 3 h 64"/>
                  <a:gd name="T2" fmla="*/ 11 w 35"/>
                  <a:gd name="T3" fmla="*/ 6 h 64"/>
                  <a:gd name="T4" fmla="*/ 13 w 35"/>
                  <a:gd name="T5" fmla="*/ 8 h 64"/>
                  <a:gd name="T6" fmla="*/ 13 w 35"/>
                  <a:gd name="T7" fmla="*/ 12 h 64"/>
                  <a:gd name="T8" fmla="*/ 14 w 35"/>
                  <a:gd name="T9" fmla="*/ 12 h 64"/>
                  <a:gd name="T10" fmla="*/ 16 w 35"/>
                  <a:gd name="T11" fmla="*/ 15 h 64"/>
                  <a:gd name="T12" fmla="*/ 14 w 35"/>
                  <a:gd name="T13" fmla="*/ 17 h 64"/>
                  <a:gd name="T14" fmla="*/ 9 w 35"/>
                  <a:gd name="T15" fmla="*/ 17 h 64"/>
                  <a:gd name="T16" fmla="*/ 5 w 35"/>
                  <a:gd name="T17" fmla="*/ 19 h 64"/>
                  <a:gd name="T18" fmla="*/ 6 w 35"/>
                  <a:gd name="T19" fmla="*/ 21 h 64"/>
                  <a:gd name="T20" fmla="*/ 7 w 35"/>
                  <a:gd name="T21" fmla="*/ 24 h 64"/>
                  <a:gd name="T22" fmla="*/ 8 w 35"/>
                  <a:gd name="T23" fmla="*/ 28 h 64"/>
                  <a:gd name="T24" fmla="*/ 10 w 35"/>
                  <a:gd name="T25" fmla="*/ 31 h 64"/>
                  <a:gd name="T26" fmla="*/ 12 w 35"/>
                  <a:gd name="T27" fmla="*/ 33 h 64"/>
                  <a:gd name="T28" fmla="*/ 8 w 35"/>
                  <a:gd name="T29" fmla="*/ 37 h 64"/>
                  <a:gd name="T30" fmla="*/ 5 w 35"/>
                  <a:gd name="T31" fmla="*/ 38 h 64"/>
                  <a:gd name="T32" fmla="*/ 2 w 35"/>
                  <a:gd name="T33" fmla="*/ 39 h 64"/>
                  <a:gd name="T34" fmla="*/ 1 w 35"/>
                  <a:gd name="T35" fmla="*/ 41 h 64"/>
                  <a:gd name="T36" fmla="*/ 3 w 35"/>
                  <a:gd name="T37" fmla="*/ 41 h 64"/>
                  <a:gd name="T38" fmla="*/ 5 w 35"/>
                  <a:gd name="T39" fmla="*/ 41 h 64"/>
                  <a:gd name="T40" fmla="*/ 8 w 35"/>
                  <a:gd name="T41" fmla="*/ 40 h 64"/>
                  <a:gd name="T42" fmla="*/ 10 w 35"/>
                  <a:gd name="T43" fmla="*/ 42 h 64"/>
                  <a:gd name="T44" fmla="*/ 7 w 35"/>
                  <a:gd name="T45" fmla="*/ 43 h 64"/>
                  <a:gd name="T46" fmla="*/ 4 w 35"/>
                  <a:gd name="T47" fmla="*/ 45 h 64"/>
                  <a:gd name="T48" fmla="*/ 5 w 35"/>
                  <a:gd name="T49" fmla="*/ 45 h 64"/>
                  <a:gd name="T50" fmla="*/ 8 w 35"/>
                  <a:gd name="T51" fmla="*/ 45 h 64"/>
                  <a:gd name="T52" fmla="*/ 9 w 35"/>
                  <a:gd name="T53" fmla="*/ 46 h 64"/>
                  <a:gd name="T54" fmla="*/ 12 w 35"/>
                  <a:gd name="T55" fmla="*/ 47 h 64"/>
                  <a:gd name="T56" fmla="*/ 10 w 35"/>
                  <a:gd name="T57" fmla="*/ 50 h 64"/>
                  <a:gd name="T58" fmla="*/ 8 w 35"/>
                  <a:gd name="T59" fmla="*/ 49 h 64"/>
                  <a:gd name="T60" fmla="*/ 7 w 35"/>
                  <a:gd name="T61" fmla="*/ 51 h 64"/>
                  <a:gd name="T62" fmla="*/ 5 w 35"/>
                  <a:gd name="T63" fmla="*/ 52 h 64"/>
                  <a:gd name="T64" fmla="*/ 34 w 35"/>
                  <a:gd name="T65" fmla="*/ 36 h 64"/>
                  <a:gd name="T66" fmla="*/ 31 w 35"/>
                  <a:gd name="T67" fmla="*/ 31 h 64"/>
                  <a:gd name="T68" fmla="*/ 28 w 35"/>
                  <a:gd name="T69" fmla="*/ 26 h 64"/>
                  <a:gd name="T70" fmla="*/ 19 w 35"/>
                  <a:gd name="T71" fmla="*/ 26 h 64"/>
                  <a:gd name="T72" fmla="*/ 17 w 35"/>
                  <a:gd name="T73" fmla="*/ 30 h 64"/>
                  <a:gd name="T74" fmla="*/ 16 w 35"/>
                  <a:gd name="T75" fmla="*/ 34 h 64"/>
                  <a:gd name="T76" fmla="*/ 15 w 35"/>
                  <a:gd name="T77" fmla="*/ 37 h 64"/>
                  <a:gd name="T78" fmla="*/ 12 w 35"/>
                  <a:gd name="T79" fmla="*/ 33 h 64"/>
                  <a:gd name="T80" fmla="*/ 10 w 35"/>
                  <a:gd name="T81" fmla="*/ 29 h 64"/>
                  <a:gd name="T82" fmla="*/ 10 w 35"/>
                  <a:gd name="T83" fmla="*/ 26 h 64"/>
                  <a:gd name="T84" fmla="*/ 12 w 35"/>
                  <a:gd name="T85" fmla="*/ 23 h 64"/>
                  <a:gd name="T86" fmla="*/ 14 w 35"/>
                  <a:gd name="T87" fmla="*/ 24 h 64"/>
                  <a:gd name="T88" fmla="*/ 17 w 35"/>
                  <a:gd name="T89" fmla="*/ 24 h 64"/>
                  <a:gd name="T90" fmla="*/ 22 w 35"/>
                  <a:gd name="T91" fmla="*/ 23 h 64"/>
                  <a:gd name="T92" fmla="*/ 31 w 35"/>
                  <a:gd name="T93" fmla="*/ 23 h 64"/>
                  <a:gd name="T94" fmla="*/ 34 w 35"/>
                  <a:gd name="T95" fmla="*/ 19 h 64"/>
                  <a:gd name="T96" fmla="*/ 25 w 35"/>
                  <a:gd name="T97" fmla="*/ 11 h 64"/>
                  <a:gd name="T98" fmla="*/ 9 w 35"/>
                  <a:gd name="T99" fmla="*/ 0 h 64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0" t="0" r="r" b="b"/>
                <a:pathLst>
                  <a:path w="35" h="64">
                    <a:moveTo>
                      <a:pt x="7" y="1"/>
                    </a:moveTo>
                    <a:lnTo>
                      <a:pt x="7" y="2"/>
                    </a:lnTo>
                    <a:lnTo>
                      <a:pt x="8" y="3"/>
                    </a:lnTo>
                    <a:lnTo>
                      <a:pt x="9" y="3"/>
                    </a:lnTo>
                    <a:lnTo>
                      <a:pt x="10" y="4"/>
                    </a:lnTo>
                    <a:lnTo>
                      <a:pt x="10" y="5"/>
                    </a:lnTo>
                    <a:lnTo>
                      <a:pt x="11" y="6"/>
                    </a:lnTo>
                    <a:lnTo>
                      <a:pt x="12" y="7"/>
                    </a:lnTo>
                    <a:lnTo>
                      <a:pt x="13" y="7"/>
                    </a:lnTo>
                    <a:lnTo>
                      <a:pt x="13" y="8"/>
                    </a:lnTo>
                    <a:lnTo>
                      <a:pt x="14" y="8"/>
                    </a:lnTo>
                    <a:lnTo>
                      <a:pt x="14" y="10"/>
                    </a:lnTo>
                    <a:lnTo>
                      <a:pt x="14" y="11"/>
                    </a:lnTo>
                    <a:lnTo>
                      <a:pt x="13" y="12"/>
                    </a:lnTo>
                    <a:lnTo>
                      <a:pt x="13" y="13"/>
                    </a:lnTo>
                    <a:lnTo>
                      <a:pt x="14" y="12"/>
                    </a:lnTo>
                    <a:lnTo>
                      <a:pt x="15" y="13"/>
                    </a:lnTo>
                    <a:lnTo>
                      <a:pt x="16" y="14"/>
                    </a:lnTo>
                    <a:lnTo>
                      <a:pt x="16" y="15"/>
                    </a:lnTo>
                    <a:lnTo>
                      <a:pt x="17" y="16"/>
                    </a:lnTo>
                    <a:lnTo>
                      <a:pt x="16" y="16"/>
                    </a:lnTo>
                    <a:lnTo>
                      <a:pt x="15" y="17"/>
                    </a:lnTo>
                    <a:lnTo>
                      <a:pt x="14" y="17"/>
                    </a:lnTo>
                    <a:lnTo>
                      <a:pt x="13" y="17"/>
                    </a:lnTo>
                    <a:lnTo>
                      <a:pt x="12" y="17"/>
                    </a:lnTo>
                    <a:lnTo>
                      <a:pt x="10" y="17"/>
                    </a:lnTo>
                    <a:lnTo>
                      <a:pt x="9" y="17"/>
                    </a:lnTo>
                    <a:lnTo>
                      <a:pt x="8" y="18"/>
                    </a:lnTo>
                    <a:lnTo>
                      <a:pt x="7" y="18"/>
                    </a:lnTo>
                    <a:lnTo>
                      <a:pt x="5" y="18"/>
                    </a:lnTo>
                    <a:lnTo>
                      <a:pt x="5" y="19"/>
                    </a:lnTo>
                    <a:lnTo>
                      <a:pt x="5" y="20"/>
                    </a:lnTo>
                    <a:lnTo>
                      <a:pt x="5" y="21"/>
                    </a:lnTo>
                    <a:lnTo>
                      <a:pt x="6" y="21"/>
                    </a:lnTo>
                    <a:lnTo>
                      <a:pt x="6" y="22"/>
                    </a:lnTo>
                    <a:lnTo>
                      <a:pt x="6" y="23"/>
                    </a:lnTo>
                    <a:lnTo>
                      <a:pt x="7" y="23"/>
                    </a:lnTo>
                    <a:lnTo>
                      <a:pt x="7" y="24"/>
                    </a:lnTo>
                    <a:lnTo>
                      <a:pt x="7" y="25"/>
                    </a:lnTo>
                    <a:lnTo>
                      <a:pt x="7" y="26"/>
                    </a:lnTo>
                    <a:lnTo>
                      <a:pt x="7" y="27"/>
                    </a:lnTo>
                    <a:lnTo>
                      <a:pt x="8" y="28"/>
                    </a:lnTo>
                    <a:lnTo>
                      <a:pt x="9" y="29"/>
                    </a:lnTo>
                    <a:lnTo>
                      <a:pt x="9" y="30"/>
                    </a:lnTo>
                    <a:lnTo>
                      <a:pt x="10" y="31"/>
                    </a:lnTo>
                    <a:lnTo>
                      <a:pt x="11" y="32"/>
                    </a:lnTo>
                    <a:lnTo>
                      <a:pt x="11" y="33"/>
                    </a:lnTo>
                    <a:lnTo>
                      <a:pt x="12" y="33"/>
                    </a:lnTo>
                    <a:lnTo>
                      <a:pt x="12" y="34"/>
                    </a:lnTo>
                    <a:lnTo>
                      <a:pt x="10" y="36"/>
                    </a:lnTo>
                    <a:lnTo>
                      <a:pt x="9" y="37"/>
                    </a:lnTo>
                    <a:lnTo>
                      <a:pt x="8" y="37"/>
                    </a:lnTo>
                    <a:lnTo>
                      <a:pt x="7" y="37"/>
                    </a:lnTo>
                    <a:lnTo>
                      <a:pt x="6" y="38"/>
                    </a:lnTo>
                    <a:lnTo>
                      <a:pt x="5" y="38"/>
                    </a:lnTo>
                    <a:lnTo>
                      <a:pt x="4" y="39"/>
                    </a:lnTo>
                    <a:lnTo>
                      <a:pt x="3" y="39"/>
                    </a:lnTo>
                    <a:lnTo>
                      <a:pt x="2" y="39"/>
                    </a:lnTo>
                    <a:lnTo>
                      <a:pt x="2" y="40"/>
                    </a:lnTo>
                    <a:lnTo>
                      <a:pt x="0" y="40"/>
                    </a:lnTo>
                    <a:lnTo>
                      <a:pt x="1" y="41"/>
                    </a:lnTo>
                    <a:lnTo>
                      <a:pt x="1" y="42"/>
                    </a:lnTo>
                    <a:lnTo>
                      <a:pt x="2" y="41"/>
                    </a:lnTo>
                    <a:lnTo>
                      <a:pt x="3" y="41"/>
                    </a:lnTo>
                    <a:lnTo>
                      <a:pt x="4" y="41"/>
                    </a:lnTo>
                    <a:lnTo>
                      <a:pt x="5" y="41"/>
                    </a:lnTo>
                    <a:lnTo>
                      <a:pt x="6" y="41"/>
                    </a:lnTo>
                    <a:lnTo>
                      <a:pt x="7" y="40"/>
                    </a:lnTo>
                    <a:lnTo>
                      <a:pt x="8" y="40"/>
                    </a:lnTo>
                    <a:lnTo>
                      <a:pt x="9" y="40"/>
                    </a:lnTo>
                    <a:lnTo>
                      <a:pt x="10" y="40"/>
                    </a:lnTo>
                    <a:lnTo>
                      <a:pt x="10" y="41"/>
                    </a:lnTo>
                    <a:lnTo>
                      <a:pt x="10" y="42"/>
                    </a:lnTo>
                    <a:lnTo>
                      <a:pt x="9" y="42"/>
                    </a:lnTo>
                    <a:lnTo>
                      <a:pt x="8" y="43"/>
                    </a:lnTo>
                    <a:lnTo>
                      <a:pt x="7" y="43"/>
                    </a:lnTo>
                    <a:lnTo>
                      <a:pt x="5" y="43"/>
                    </a:lnTo>
                    <a:lnTo>
                      <a:pt x="4" y="43"/>
                    </a:lnTo>
                    <a:lnTo>
                      <a:pt x="4" y="44"/>
                    </a:lnTo>
                    <a:lnTo>
                      <a:pt x="4" y="45"/>
                    </a:lnTo>
                    <a:lnTo>
                      <a:pt x="4" y="46"/>
                    </a:lnTo>
                    <a:lnTo>
                      <a:pt x="5" y="46"/>
                    </a:lnTo>
                    <a:lnTo>
                      <a:pt x="5" y="45"/>
                    </a:lnTo>
                    <a:lnTo>
                      <a:pt x="6" y="45"/>
                    </a:lnTo>
                    <a:lnTo>
                      <a:pt x="7" y="45"/>
                    </a:lnTo>
                    <a:lnTo>
                      <a:pt x="8" y="45"/>
                    </a:lnTo>
                    <a:lnTo>
                      <a:pt x="8" y="46"/>
                    </a:lnTo>
                    <a:lnTo>
                      <a:pt x="9" y="46"/>
                    </a:lnTo>
                    <a:lnTo>
                      <a:pt x="10" y="46"/>
                    </a:lnTo>
                    <a:lnTo>
                      <a:pt x="11" y="47"/>
                    </a:lnTo>
                    <a:lnTo>
                      <a:pt x="12" y="47"/>
                    </a:lnTo>
                    <a:lnTo>
                      <a:pt x="11" y="48"/>
                    </a:lnTo>
                    <a:lnTo>
                      <a:pt x="11" y="49"/>
                    </a:lnTo>
                    <a:lnTo>
                      <a:pt x="10" y="49"/>
                    </a:lnTo>
                    <a:lnTo>
                      <a:pt x="10" y="50"/>
                    </a:lnTo>
                    <a:lnTo>
                      <a:pt x="9" y="50"/>
                    </a:lnTo>
                    <a:lnTo>
                      <a:pt x="8" y="49"/>
                    </a:lnTo>
                    <a:lnTo>
                      <a:pt x="8" y="50"/>
                    </a:lnTo>
                    <a:lnTo>
                      <a:pt x="8" y="51"/>
                    </a:lnTo>
                    <a:lnTo>
                      <a:pt x="7" y="51"/>
                    </a:lnTo>
                    <a:lnTo>
                      <a:pt x="6" y="51"/>
                    </a:lnTo>
                    <a:lnTo>
                      <a:pt x="5" y="50"/>
                    </a:lnTo>
                    <a:lnTo>
                      <a:pt x="5" y="51"/>
                    </a:lnTo>
                    <a:lnTo>
                      <a:pt x="5" y="52"/>
                    </a:lnTo>
                    <a:lnTo>
                      <a:pt x="4" y="54"/>
                    </a:lnTo>
                    <a:lnTo>
                      <a:pt x="18" y="64"/>
                    </a:lnTo>
                    <a:lnTo>
                      <a:pt x="35" y="38"/>
                    </a:lnTo>
                    <a:lnTo>
                      <a:pt x="34" y="36"/>
                    </a:lnTo>
                    <a:lnTo>
                      <a:pt x="34" y="31"/>
                    </a:lnTo>
                    <a:lnTo>
                      <a:pt x="33" y="31"/>
                    </a:lnTo>
                    <a:lnTo>
                      <a:pt x="32" y="32"/>
                    </a:lnTo>
                    <a:lnTo>
                      <a:pt x="31" y="31"/>
                    </a:lnTo>
                    <a:lnTo>
                      <a:pt x="30" y="30"/>
                    </a:lnTo>
                    <a:lnTo>
                      <a:pt x="29" y="28"/>
                    </a:lnTo>
                    <a:lnTo>
                      <a:pt x="30" y="26"/>
                    </a:lnTo>
                    <a:lnTo>
                      <a:pt x="28" y="26"/>
                    </a:lnTo>
                    <a:lnTo>
                      <a:pt x="26" y="26"/>
                    </a:lnTo>
                    <a:lnTo>
                      <a:pt x="23" y="25"/>
                    </a:lnTo>
                    <a:lnTo>
                      <a:pt x="21" y="25"/>
                    </a:lnTo>
                    <a:lnTo>
                      <a:pt x="19" y="26"/>
                    </a:lnTo>
                    <a:lnTo>
                      <a:pt x="19" y="27"/>
                    </a:lnTo>
                    <a:lnTo>
                      <a:pt x="18" y="28"/>
                    </a:lnTo>
                    <a:lnTo>
                      <a:pt x="18" y="29"/>
                    </a:lnTo>
                    <a:lnTo>
                      <a:pt x="17" y="30"/>
                    </a:lnTo>
                    <a:lnTo>
                      <a:pt x="16" y="31"/>
                    </a:lnTo>
                    <a:lnTo>
                      <a:pt x="16" y="32"/>
                    </a:lnTo>
                    <a:lnTo>
                      <a:pt x="16" y="34"/>
                    </a:lnTo>
                    <a:lnTo>
                      <a:pt x="16" y="35"/>
                    </a:lnTo>
                    <a:lnTo>
                      <a:pt x="16" y="36"/>
                    </a:lnTo>
                    <a:lnTo>
                      <a:pt x="16" y="38"/>
                    </a:lnTo>
                    <a:lnTo>
                      <a:pt x="15" y="37"/>
                    </a:lnTo>
                    <a:lnTo>
                      <a:pt x="14" y="36"/>
                    </a:lnTo>
                    <a:lnTo>
                      <a:pt x="13" y="35"/>
                    </a:lnTo>
                    <a:lnTo>
                      <a:pt x="13" y="34"/>
                    </a:lnTo>
                    <a:lnTo>
                      <a:pt x="12" y="33"/>
                    </a:lnTo>
                    <a:lnTo>
                      <a:pt x="11" y="31"/>
                    </a:lnTo>
                    <a:lnTo>
                      <a:pt x="10" y="31"/>
                    </a:lnTo>
                    <a:lnTo>
                      <a:pt x="10" y="30"/>
                    </a:lnTo>
                    <a:lnTo>
                      <a:pt x="10" y="29"/>
                    </a:lnTo>
                    <a:lnTo>
                      <a:pt x="9" y="28"/>
                    </a:lnTo>
                    <a:lnTo>
                      <a:pt x="10" y="27"/>
                    </a:lnTo>
                    <a:lnTo>
                      <a:pt x="10" y="26"/>
                    </a:lnTo>
                    <a:lnTo>
                      <a:pt x="10" y="25"/>
                    </a:lnTo>
                    <a:lnTo>
                      <a:pt x="11" y="24"/>
                    </a:lnTo>
                    <a:lnTo>
                      <a:pt x="11" y="23"/>
                    </a:lnTo>
                    <a:lnTo>
                      <a:pt x="12" y="23"/>
                    </a:lnTo>
                    <a:lnTo>
                      <a:pt x="13" y="23"/>
                    </a:lnTo>
                    <a:lnTo>
                      <a:pt x="13" y="24"/>
                    </a:lnTo>
                    <a:lnTo>
                      <a:pt x="14" y="24"/>
                    </a:lnTo>
                    <a:lnTo>
                      <a:pt x="15" y="24"/>
                    </a:lnTo>
                    <a:lnTo>
                      <a:pt x="15" y="25"/>
                    </a:lnTo>
                    <a:lnTo>
                      <a:pt x="17" y="24"/>
                    </a:lnTo>
                    <a:lnTo>
                      <a:pt x="18" y="24"/>
                    </a:lnTo>
                    <a:lnTo>
                      <a:pt x="19" y="23"/>
                    </a:lnTo>
                    <a:lnTo>
                      <a:pt x="20" y="22"/>
                    </a:lnTo>
                    <a:lnTo>
                      <a:pt x="22" y="23"/>
                    </a:lnTo>
                    <a:lnTo>
                      <a:pt x="23" y="23"/>
                    </a:lnTo>
                    <a:lnTo>
                      <a:pt x="25" y="24"/>
                    </a:lnTo>
                    <a:lnTo>
                      <a:pt x="28" y="24"/>
                    </a:lnTo>
                    <a:lnTo>
                      <a:pt x="31" y="23"/>
                    </a:lnTo>
                    <a:lnTo>
                      <a:pt x="32" y="22"/>
                    </a:lnTo>
                    <a:lnTo>
                      <a:pt x="33" y="21"/>
                    </a:lnTo>
                    <a:lnTo>
                      <a:pt x="33" y="20"/>
                    </a:lnTo>
                    <a:lnTo>
                      <a:pt x="34" y="19"/>
                    </a:lnTo>
                    <a:lnTo>
                      <a:pt x="35" y="17"/>
                    </a:lnTo>
                    <a:lnTo>
                      <a:pt x="33" y="15"/>
                    </a:lnTo>
                    <a:lnTo>
                      <a:pt x="30" y="15"/>
                    </a:lnTo>
                    <a:lnTo>
                      <a:pt x="25" y="11"/>
                    </a:lnTo>
                    <a:lnTo>
                      <a:pt x="24" y="8"/>
                    </a:lnTo>
                    <a:lnTo>
                      <a:pt x="23" y="2"/>
                    </a:lnTo>
                    <a:lnTo>
                      <a:pt x="16" y="0"/>
                    </a:lnTo>
                    <a:lnTo>
                      <a:pt x="9" y="0"/>
                    </a:lnTo>
                    <a:lnTo>
                      <a:pt x="7" y="1"/>
                    </a:lnTo>
                    <a:close/>
                  </a:path>
                </a:pathLst>
              </a:custGeom>
              <a:solidFill>
                <a:srgbClr val="FF7F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5192" name="Freeform 25">
                <a:extLst>
                  <a:ext uri="{FF2B5EF4-FFF2-40B4-BE49-F238E27FC236}">
                    <a16:creationId xmlns:a16="http://schemas.microsoft.com/office/drawing/2014/main" id="{E417251D-E03D-4957-83B7-F823C89472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44" y="1340"/>
                <a:ext cx="2" cy="4"/>
              </a:xfrm>
              <a:custGeom>
                <a:avLst/>
                <a:gdLst>
                  <a:gd name="T0" fmla="*/ 2 w 2"/>
                  <a:gd name="T1" fmla="*/ 0 h 4"/>
                  <a:gd name="T2" fmla="*/ 1 w 2"/>
                  <a:gd name="T3" fmla="*/ 0 h 4"/>
                  <a:gd name="T4" fmla="*/ 1 w 2"/>
                  <a:gd name="T5" fmla="*/ 1 h 4"/>
                  <a:gd name="T6" fmla="*/ 1 w 2"/>
                  <a:gd name="T7" fmla="*/ 2 h 4"/>
                  <a:gd name="T8" fmla="*/ 0 w 2"/>
                  <a:gd name="T9" fmla="*/ 3 h 4"/>
                  <a:gd name="T10" fmla="*/ 0 w 2"/>
                  <a:gd name="T11" fmla="*/ 4 h 4"/>
                  <a:gd name="T12" fmla="*/ 0 w 2"/>
                  <a:gd name="T13" fmla="*/ 4 h 4"/>
                  <a:gd name="T14" fmla="*/ 1 w 2"/>
                  <a:gd name="T15" fmla="*/ 3 h 4"/>
                  <a:gd name="T16" fmla="*/ 1 w 2"/>
                  <a:gd name="T17" fmla="*/ 2 h 4"/>
                  <a:gd name="T18" fmla="*/ 1 w 2"/>
                  <a:gd name="T19" fmla="*/ 2 h 4"/>
                  <a:gd name="T20" fmla="*/ 2 w 2"/>
                  <a:gd name="T21" fmla="*/ 1 h 4"/>
                  <a:gd name="T22" fmla="*/ 2 w 2"/>
                  <a:gd name="T23" fmla="*/ 0 h 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2" h="4">
                    <a:moveTo>
                      <a:pt x="2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3"/>
                    </a:lnTo>
                    <a:lnTo>
                      <a:pt x="1" y="2"/>
                    </a:lnTo>
                    <a:lnTo>
                      <a:pt x="2" y="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F7F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5193" name="Freeform 26">
                <a:extLst>
                  <a:ext uri="{FF2B5EF4-FFF2-40B4-BE49-F238E27FC236}">
                    <a16:creationId xmlns:a16="http://schemas.microsoft.com/office/drawing/2014/main" id="{92152D07-B912-4F41-8820-6E5AC82140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8" y="1325"/>
                <a:ext cx="3" cy="8"/>
              </a:xfrm>
              <a:custGeom>
                <a:avLst/>
                <a:gdLst>
                  <a:gd name="T0" fmla="*/ 1 w 3"/>
                  <a:gd name="T1" fmla="*/ 0 h 8"/>
                  <a:gd name="T2" fmla="*/ 1 w 3"/>
                  <a:gd name="T3" fmla="*/ 1 h 8"/>
                  <a:gd name="T4" fmla="*/ 2 w 3"/>
                  <a:gd name="T5" fmla="*/ 2 h 8"/>
                  <a:gd name="T6" fmla="*/ 2 w 3"/>
                  <a:gd name="T7" fmla="*/ 2 h 8"/>
                  <a:gd name="T8" fmla="*/ 3 w 3"/>
                  <a:gd name="T9" fmla="*/ 4 h 8"/>
                  <a:gd name="T10" fmla="*/ 3 w 3"/>
                  <a:gd name="T11" fmla="*/ 5 h 8"/>
                  <a:gd name="T12" fmla="*/ 2 w 3"/>
                  <a:gd name="T13" fmla="*/ 7 h 8"/>
                  <a:gd name="T14" fmla="*/ 2 w 3"/>
                  <a:gd name="T15" fmla="*/ 8 h 8"/>
                  <a:gd name="T16" fmla="*/ 2 w 3"/>
                  <a:gd name="T17" fmla="*/ 8 h 8"/>
                  <a:gd name="T18" fmla="*/ 1 w 3"/>
                  <a:gd name="T19" fmla="*/ 8 h 8"/>
                  <a:gd name="T20" fmla="*/ 2 w 3"/>
                  <a:gd name="T21" fmla="*/ 7 h 8"/>
                  <a:gd name="T22" fmla="*/ 2 w 3"/>
                  <a:gd name="T23" fmla="*/ 6 h 8"/>
                  <a:gd name="T24" fmla="*/ 2 w 3"/>
                  <a:gd name="T25" fmla="*/ 5 h 8"/>
                  <a:gd name="T26" fmla="*/ 2 w 3"/>
                  <a:gd name="T27" fmla="*/ 4 h 8"/>
                  <a:gd name="T28" fmla="*/ 2 w 3"/>
                  <a:gd name="T29" fmla="*/ 2 h 8"/>
                  <a:gd name="T30" fmla="*/ 1 w 3"/>
                  <a:gd name="T31" fmla="*/ 2 h 8"/>
                  <a:gd name="T32" fmla="*/ 0 w 3"/>
                  <a:gd name="T33" fmla="*/ 1 h 8"/>
                  <a:gd name="T34" fmla="*/ 1 w 3"/>
                  <a:gd name="T35" fmla="*/ 0 h 8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3" h="8">
                    <a:moveTo>
                      <a:pt x="1" y="0"/>
                    </a:moveTo>
                    <a:lnTo>
                      <a:pt x="1" y="1"/>
                    </a:lnTo>
                    <a:lnTo>
                      <a:pt x="2" y="2"/>
                    </a:lnTo>
                    <a:lnTo>
                      <a:pt x="3" y="4"/>
                    </a:lnTo>
                    <a:lnTo>
                      <a:pt x="3" y="5"/>
                    </a:lnTo>
                    <a:lnTo>
                      <a:pt x="2" y="7"/>
                    </a:lnTo>
                    <a:lnTo>
                      <a:pt x="2" y="8"/>
                    </a:lnTo>
                    <a:lnTo>
                      <a:pt x="1" y="8"/>
                    </a:lnTo>
                    <a:lnTo>
                      <a:pt x="2" y="7"/>
                    </a:lnTo>
                    <a:lnTo>
                      <a:pt x="2" y="6"/>
                    </a:lnTo>
                    <a:lnTo>
                      <a:pt x="2" y="5"/>
                    </a:lnTo>
                    <a:lnTo>
                      <a:pt x="2" y="4"/>
                    </a:lnTo>
                    <a:lnTo>
                      <a:pt x="2" y="2"/>
                    </a:lnTo>
                    <a:lnTo>
                      <a:pt x="1" y="2"/>
                    </a:lnTo>
                    <a:lnTo>
                      <a:pt x="0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F7F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5194" name="Freeform 27">
                <a:extLst>
                  <a:ext uri="{FF2B5EF4-FFF2-40B4-BE49-F238E27FC236}">
                    <a16:creationId xmlns:a16="http://schemas.microsoft.com/office/drawing/2014/main" id="{BAA91FAB-9E94-4EFF-BA99-741022FA42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5" y="1328"/>
                <a:ext cx="4" cy="8"/>
              </a:xfrm>
              <a:custGeom>
                <a:avLst/>
                <a:gdLst>
                  <a:gd name="T0" fmla="*/ 1 w 4"/>
                  <a:gd name="T1" fmla="*/ 4 h 8"/>
                  <a:gd name="T2" fmla="*/ 1 w 4"/>
                  <a:gd name="T3" fmla="*/ 3 h 8"/>
                  <a:gd name="T4" fmla="*/ 1 w 4"/>
                  <a:gd name="T5" fmla="*/ 2 h 8"/>
                  <a:gd name="T6" fmla="*/ 1 w 4"/>
                  <a:gd name="T7" fmla="*/ 1 h 8"/>
                  <a:gd name="T8" fmla="*/ 1 w 4"/>
                  <a:gd name="T9" fmla="*/ 1 h 8"/>
                  <a:gd name="T10" fmla="*/ 2 w 4"/>
                  <a:gd name="T11" fmla="*/ 0 h 8"/>
                  <a:gd name="T12" fmla="*/ 2 w 4"/>
                  <a:gd name="T13" fmla="*/ 0 h 8"/>
                  <a:gd name="T14" fmla="*/ 3 w 4"/>
                  <a:gd name="T15" fmla="*/ 0 h 8"/>
                  <a:gd name="T16" fmla="*/ 3 w 4"/>
                  <a:gd name="T17" fmla="*/ 1 h 8"/>
                  <a:gd name="T18" fmla="*/ 4 w 4"/>
                  <a:gd name="T19" fmla="*/ 1 h 8"/>
                  <a:gd name="T20" fmla="*/ 4 w 4"/>
                  <a:gd name="T21" fmla="*/ 2 h 8"/>
                  <a:gd name="T22" fmla="*/ 4 w 4"/>
                  <a:gd name="T23" fmla="*/ 3 h 8"/>
                  <a:gd name="T24" fmla="*/ 3 w 4"/>
                  <a:gd name="T25" fmla="*/ 4 h 8"/>
                  <a:gd name="T26" fmla="*/ 3 w 4"/>
                  <a:gd name="T27" fmla="*/ 5 h 8"/>
                  <a:gd name="T28" fmla="*/ 2 w 4"/>
                  <a:gd name="T29" fmla="*/ 5 h 8"/>
                  <a:gd name="T30" fmla="*/ 2 w 4"/>
                  <a:gd name="T31" fmla="*/ 6 h 8"/>
                  <a:gd name="T32" fmla="*/ 1 w 4"/>
                  <a:gd name="T33" fmla="*/ 8 h 8"/>
                  <a:gd name="T34" fmla="*/ 1 w 4"/>
                  <a:gd name="T35" fmla="*/ 7 h 8"/>
                  <a:gd name="T36" fmla="*/ 1 w 4"/>
                  <a:gd name="T37" fmla="*/ 7 h 8"/>
                  <a:gd name="T38" fmla="*/ 0 w 4"/>
                  <a:gd name="T39" fmla="*/ 7 h 8"/>
                  <a:gd name="T40" fmla="*/ 0 w 4"/>
                  <a:gd name="T41" fmla="*/ 6 h 8"/>
                  <a:gd name="T42" fmla="*/ 1 w 4"/>
                  <a:gd name="T43" fmla="*/ 5 h 8"/>
                  <a:gd name="T44" fmla="*/ 1 w 4"/>
                  <a:gd name="T45" fmla="*/ 4 h 8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4" h="8">
                    <a:moveTo>
                      <a:pt x="1" y="4"/>
                    </a:moveTo>
                    <a:lnTo>
                      <a:pt x="1" y="3"/>
                    </a:lnTo>
                    <a:lnTo>
                      <a:pt x="1" y="2"/>
                    </a:lnTo>
                    <a:lnTo>
                      <a:pt x="1" y="1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4" y="1"/>
                    </a:lnTo>
                    <a:lnTo>
                      <a:pt x="4" y="2"/>
                    </a:lnTo>
                    <a:lnTo>
                      <a:pt x="4" y="3"/>
                    </a:lnTo>
                    <a:lnTo>
                      <a:pt x="3" y="4"/>
                    </a:lnTo>
                    <a:lnTo>
                      <a:pt x="3" y="5"/>
                    </a:lnTo>
                    <a:lnTo>
                      <a:pt x="2" y="5"/>
                    </a:lnTo>
                    <a:lnTo>
                      <a:pt x="2" y="6"/>
                    </a:lnTo>
                    <a:lnTo>
                      <a:pt x="1" y="8"/>
                    </a:lnTo>
                    <a:lnTo>
                      <a:pt x="1" y="7"/>
                    </a:lnTo>
                    <a:lnTo>
                      <a:pt x="0" y="7"/>
                    </a:lnTo>
                    <a:lnTo>
                      <a:pt x="0" y="6"/>
                    </a:lnTo>
                    <a:lnTo>
                      <a:pt x="1" y="5"/>
                    </a:lnTo>
                    <a:lnTo>
                      <a:pt x="1" y="4"/>
                    </a:lnTo>
                    <a:close/>
                  </a:path>
                </a:pathLst>
              </a:custGeom>
              <a:solidFill>
                <a:srgbClr val="FF7F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5195" name="Freeform 28">
                <a:extLst>
                  <a:ext uri="{FF2B5EF4-FFF2-40B4-BE49-F238E27FC236}">
                    <a16:creationId xmlns:a16="http://schemas.microsoft.com/office/drawing/2014/main" id="{2B608A6B-9C15-4D7A-B038-0CEEF9C977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42" y="1327"/>
                <a:ext cx="4" cy="3"/>
              </a:xfrm>
              <a:custGeom>
                <a:avLst/>
                <a:gdLst>
                  <a:gd name="T0" fmla="*/ 0 w 4"/>
                  <a:gd name="T1" fmla="*/ 3 h 3"/>
                  <a:gd name="T2" fmla="*/ 0 w 4"/>
                  <a:gd name="T3" fmla="*/ 2 h 3"/>
                  <a:gd name="T4" fmla="*/ 1 w 4"/>
                  <a:gd name="T5" fmla="*/ 1 h 3"/>
                  <a:gd name="T6" fmla="*/ 2 w 4"/>
                  <a:gd name="T7" fmla="*/ 1 h 3"/>
                  <a:gd name="T8" fmla="*/ 3 w 4"/>
                  <a:gd name="T9" fmla="*/ 1 h 3"/>
                  <a:gd name="T10" fmla="*/ 3 w 4"/>
                  <a:gd name="T11" fmla="*/ 2 h 3"/>
                  <a:gd name="T12" fmla="*/ 4 w 4"/>
                  <a:gd name="T13" fmla="*/ 1 h 3"/>
                  <a:gd name="T14" fmla="*/ 4 w 4"/>
                  <a:gd name="T15" fmla="*/ 1 h 3"/>
                  <a:gd name="T16" fmla="*/ 4 w 4"/>
                  <a:gd name="T17" fmla="*/ 0 h 3"/>
                  <a:gd name="T18" fmla="*/ 4 w 4"/>
                  <a:gd name="T19" fmla="*/ 1 h 3"/>
                  <a:gd name="T20" fmla="*/ 4 w 4"/>
                  <a:gd name="T21" fmla="*/ 2 h 3"/>
                  <a:gd name="T22" fmla="*/ 4 w 4"/>
                  <a:gd name="T23" fmla="*/ 2 h 3"/>
                  <a:gd name="T24" fmla="*/ 3 w 4"/>
                  <a:gd name="T25" fmla="*/ 2 h 3"/>
                  <a:gd name="T26" fmla="*/ 3 w 4"/>
                  <a:gd name="T27" fmla="*/ 3 h 3"/>
                  <a:gd name="T28" fmla="*/ 2 w 4"/>
                  <a:gd name="T29" fmla="*/ 3 h 3"/>
                  <a:gd name="T30" fmla="*/ 1 w 4"/>
                  <a:gd name="T31" fmla="*/ 3 h 3"/>
                  <a:gd name="T32" fmla="*/ 0 w 4"/>
                  <a:gd name="T33" fmla="*/ 3 h 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4" h="3">
                    <a:moveTo>
                      <a:pt x="0" y="3"/>
                    </a:moveTo>
                    <a:lnTo>
                      <a:pt x="0" y="2"/>
                    </a:lnTo>
                    <a:lnTo>
                      <a:pt x="1" y="1"/>
                    </a:lnTo>
                    <a:lnTo>
                      <a:pt x="2" y="1"/>
                    </a:lnTo>
                    <a:lnTo>
                      <a:pt x="3" y="1"/>
                    </a:lnTo>
                    <a:lnTo>
                      <a:pt x="3" y="2"/>
                    </a:lnTo>
                    <a:lnTo>
                      <a:pt x="4" y="1"/>
                    </a:lnTo>
                    <a:lnTo>
                      <a:pt x="4" y="0"/>
                    </a:lnTo>
                    <a:lnTo>
                      <a:pt x="4" y="1"/>
                    </a:lnTo>
                    <a:lnTo>
                      <a:pt x="4" y="2"/>
                    </a:lnTo>
                    <a:lnTo>
                      <a:pt x="3" y="2"/>
                    </a:lnTo>
                    <a:lnTo>
                      <a:pt x="3" y="3"/>
                    </a:lnTo>
                    <a:lnTo>
                      <a:pt x="2" y="3"/>
                    </a:lnTo>
                    <a:lnTo>
                      <a:pt x="1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F5F1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5196" name="Freeform 29">
                <a:extLst>
                  <a:ext uri="{FF2B5EF4-FFF2-40B4-BE49-F238E27FC236}">
                    <a16:creationId xmlns:a16="http://schemas.microsoft.com/office/drawing/2014/main" id="{CBE0B0BF-1C3D-4BBC-8976-25C95568F4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2" y="1346"/>
                <a:ext cx="17" cy="20"/>
              </a:xfrm>
              <a:custGeom>
                <a:avLst/>
                <a:gdLst>
                  <a:gd name="T0" fmla="*/ 0 w 17"/>
                  <a:gd name="T1" fmla="*/ 13 h 20"/>
                  <a:gd name="T2" fmla="*/ 1 w 17"/>
                  <a:gd name="T3" fmla="*/ 13 h 20"/>
                  <a:gd name="T4" fmla="*/ 1 w 17"/>
                  <a:gd name="T5" fmla="*/ 12 h 20"/>
                  <a:gd name="T6" fmla="*/ 2 w 17"/>
                  <a:gd name="T7" fmla="*/ 12 h 20"/>
                  <a:gd name="T8" fmla="*/ 3 w 17"/>
                  <a:gd name="T9" fmla="*/ 12 h 20"/>
                  <a:gd name="T10" fmla="*/ 4 w 17"/>
                  <a:gd name="T11" fmla="*/ 12 h 20"/>
                  <a:gd name="T12" fmla="*/ 4 w 17"/>
                  <a:gd name="T13" fmla="*/ 12 h 20"/>
                  <a:gd name="T14" fmla="*/ 5 w 17"/>
                  <a:gd name="T15" fmla="*/ 11 h 20"/>
                  <a:gd name="T16" fmla="*/ 6 w 17"/>
                  <a:gd name="T17" fmla="*/ 12 h 20"/>
                  <a:gd name="T18" fmla="*/ 6 w 17"/>
                  <a:gd name="T19" fmla="*/ 11 h 20"/>
                  <a:gd name="T20" fmla="*/ 7 w 17"/>
                  <a:gd name="T21" fmla="*/ 10 h 20"/>
                  <a:gd name="T22" fmla="*/ 7 w 17"/>
                  <a:gd name="T23" fmla="*/ 9 h 20"/>
                  <a:gd name="T24" fmla="*/ 8 w 17"/>
                  <a:gd name="T25" fmla="*/ 8 h 20"/>
                  <a:gd name="T26" fmla="*/ 9 w 17"/>
                  <a:gd name="T27" fmla="*/ 8 h 20"/>
                  <a:gd name="T28" fmla="*/ 9 w 17"/>
                  <a:gd name="T29" fmla="*/ 7 h 20"/>
                  <a:gd name="T30" fmla="*/ 10 w 17"/>
                  <a:gd name="T31" fmla="*/ 7 h 20"/>
                  <a:gd name="T32" fmla="*/ 12 w 17"/>
                  <a:gd name="T33" fmla="*/ 6 h 20"/>
                  <a:gd name="T34" fmla="*/ 12 w 17"/>
                  <a:gd name="T35" fmla="*/ 6 h 20"/>
                  <a:gd name="T36" fmla="*/ 13 w 17"/>
                  <a:gd name="T37" fmla="*/ 6 h 20"/>
                  <a:gd name="T38" fmla="*/ 14 w 17"/>
                  <a:gd name="T39" fmla="*/ 5 h 20"/>
                  <a:gd name="T40" fmla="*/ 15 w 17"/>
                  <a:gd name="T41" fmla="*/ 4 h 20"/>
                  <a:gd name="T42" fmla="*/ 15 w 17"/>
                  <a:gd name="T43" fmla="*/ 4 h 20"/>
                  <a:gd name="T44" fmla="*/ 15 w 17"/>
                  <a:gd name="T45" fmla="*/ 2 h 20"/>
                  <a:gd name="T46" fmla="*/ 16 w 17"/>
                  <a:gd name="T47" fmla="*/ 2 h 20"/>
                  <a:gd name="T48" fmla="*/ 16 w 17"/>
                  <a:gd name="T49" fmla="*/ 1 h 20"/>
                  <a:gd name="T50" fmla="*/ 17 w 17"/>
                  <a:gd name="T51" fmla="*/ 0 h 20"/>
                  <a:gd name="T52" fmla="*/ 17 w 17"/>
                  <a:gd name="T53" fmla="*/ 1 h 20"/>
                  <a:gd name="T54" fmla="*/ 17 w 17"/>
                  <a:gd name="T55" fmla="*/ 2 h 20"/>
                  <a:gd name="T56" fmla="*/ 16 w 17"/>
                  <a:gd name="T57" fmla="*/ 4 h 20"/>
                  <a:gd name="T58" fmla="*/ 16 w 17"/>
                  <a:gd name="T59" fmla="*/ 5 h 20"/>
                  <a:gd name="T60" fmla="*/ 16 w 17"/>
                  <a:gd name="T61" fmla="*/ 6 h 20"/>
                  <a:gd name="T62" fmla="*/ 16 w 17"/>
                  <a:gd name="T63" fmla="*/ 7 h 20"/>
                  <a:gd name="T64" fmla="*/ 16 w 17"/>
                  <a:gd name="T65" fmla="*/ 8 h 20"/>
                  <a:gd name="T66" fmla="*/ 16 w 17"/>
                  <a:gd name="T67" fmla="*/ 10 h 20"/>
                  <a:gd name="T68" fmla="*/ 15 w 17"/>
                  <a:gd name="T69" fmla="*/ 12 h 20"/>
                  <a:gd name="T70" fmla="*/ 15 w 17"/>
                  <a:gd name="T71" fmla="*/ 12 h 20"/>
                  <a:gd name="T72" fmla="*/ 14 w 17"/>
                  <a:gd name="T73" fmla="*/ 12 h 20"/>
                  <a:gd name="T74" fmla="*/ 14 w 17"/>
                  <a:gd name="T75" fmla="*/ 12 h 20"/>
                  <a:gd name="T76" fmla="*/ 13 w 17"/>
                  <a:gd name="T77" fmla="*/ 12 h 20"/>
                  <a:gd name="T78" fmla="*/ 13 w 17"/>
                  <a:gd name="T79" fmla="*/ 12 h 20"/>
                  <a:gd name="T80" fmla="*/ 12 w 17"/>
                  <a:gd name="T81" fmla="*/ 12 h 20"/>
                  <a:gd name="T82" fmla="*/ 11 w 17"/>
                  <a:gd name="T83" fmla="*/ 12 h 20"/>
                  <a:gd name="T84" fmla="*/ 11 w 17"/>
                  <a:gd name="T85" fmla="*/ 12 h 20"/>
                  <a:gd name="T86" fmla="*/ 10 w 17"/>
                  <a:gd name="T87" fmla="*/ 12 h 20"/>
                  <a:gd name="T88" fmla="*/ 10 w 17"/>
                  <a:gd name="T89" fmla="*/ 13 h 20"/>
                  <a:gd name="T90" fmla="*/ 9 w 17"/>
                  <a:gd name="T91" fmla="*/ 14 h 20"/>
                  <a:gd name="T92" fmla="*/ 9 w 17"/>
                  <a:gd name="T93" fmla="*/ 14 h 20"/>
                  <a:gd name="T94" fmla="*/ 8 w 17"/>
                  <a:gd name="T95" fmla="*/ 14 h 20"/>
                  <a:gd name="T96" fmla="*/ 8 w 17"/>
                  <a:gd name="T97" fmla="*/ 14 h 20"/>
                  <a:gd name="T98" fmla="*/ 7 w 17"/>
                  <a:gd name="T99" fmla="*/ 14 h 20"/>
                  <a:gd name="T100" fmla="*/ 7 w 17"/>
                  <a:gd name="T101" fmla="*/ 15 h 20"/>
                  <a:gd name="T102" fmla="*/ 6 w 17"/>
                  <a:gd name="T103" fmla="*/ 15 h 20"/>
                  <a:gd name="T104" fmla="*/ 6 w 17"/>
                  <a:gd name="T105" fmla="*/ 16 h 20"/>
                  <a:gd name="T106" fmla="*/ 6 w 17"/>
                  <a:gd name="T107" fmla="*/ 16 h 20"/>
                  <a:gd name="T108" fmla="*/ 6 w 17"/>
                  <a:gd name="T109" fmla="*/ 17 h 20"/>
                  <a:gd name="T110" fmla="*/ 7 w 17"/>
                  <a:gd name="T111" fmla="*/ 18 h 20"/>
                  <a:gd name="T112" fmla="*/ 7 w 17"/>
                  <a:gd name="T113" fmla="*/ 18 h 20"/>
                  <a:gd name="T114" fmla="*/ 7 w 17"/>
                  <a:gd name="T115" fmla="*/ 19 h 20"/>
                  <a:gd name="T116" fmla="*/ 7 w 17"/>
                  <a:gd name="T117" fmla="*/ 19 h 20"/>
                  <a:gd name="T118" fmla="*/ 7 w 17"/>
                  <a:gd name="T119" fmla="*/ 20 h 20"/>
                  <a:gd name="T120" fmla="*/ 4 w 17"/>
                  <a:gd name="T121" fmla="*/ 19 h 20"/>
                  <a:gd name="T122" fmla="*/ 0 w 17"/>
                  <a:gd name="T123" fmla="*/ 13 h 20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0" t="0" r="r" b="b"/>
                <a:pathLst>
                  <a:path w="17" h="20">
                    <a:moveTo>
                      <a:pt x="0" y="13"/>
                    </a:moveTo>
                    <a:lnTo>
                      <a:pt x="1" y="13"/>
                    </a:lnTo>
                    <a:lnTo>
                      <a:pt x="1" y="12"/>
                    </a:lnTo>
                    <a:lnTo>
                      <a:pt x="2" y="12"/>
                    </a:lnTo>
                    <a:lnTo>
                      <a:pt x="3" y="12"/>
                    </a:lnTo>
                    <a:lnTo>
                      <a:pt x="4" y="12"/>
                    </a:lnTo>
                    <a:lnTo>
                      <a:pt x="5" y="11"/>
                    </a:lnTo>
                    <a:lnTo>
                      <a:pt x="6" y="12"/>
                    </a:lnTo>
                    <a:lnTo>
                      <a:pt x="6" y="11"/>
                    </a:lnTo>
                    <a:lnTo>
                      <a:pt x="7" y="10"/>
                    </a:lnTo>
                    <a:lnTo>
                      <a:pt x="7" y="9"/>
                    </a:lnTo>
                    <a:lnTo>
                      <a:pt x="8" y="8"/>
                    </a:lnTo>
                    <a:lnTo>
                      <a:pt x="9" y="8"/>
                    </a:lnTo>
                    <a:lnTo>
                      <a:pt x="9" y="7"/>
                    </a:lnTo>
                    <a:lnTo>
                      <a:pt x="10" y="7"/>
                    </a:lnTo>
                    <a:lnTo>
                      <a:pt x="12" y="6"/>
                    </a:lnTo>
                    <a:lnTo>
                      <a:pt x="13" y="6"/>
                    </a:lnTo>
                    <a:lnTo>
                      <a:pt x="14" y="5"/>
                    </a:lnTo>
                    <a:lnTo>
                      <a:pt x="15" y="4"/>
                    </a:lnTo>
                    <a:lnTo>
                      <a:pt x="15" y="2"/>
                    </a:lnTo>
                    <a:lnTo>
                      <a:pt x="16" y="2"/>
                    </a:lnTo>
                    <a:lnTo>
                      <a:pt x="16" y="1"/>
                    </a:lnTo>
                    <a:lnTo>
                      <a:pt x="17" y="0"/>
                    </a:lnTo>
                    <a:lnTo>
                      <a:pt x="17" y="1"/>
                    </a:lnTo>
                    <a:lnTo>
                      <a:pt x="17" y="2"/>
                    </a:lnTo>
                    <a:lnTo>
                      <a:pt x="16" y="4"/>
                    </a:lnTo>
                    <a:lnTo>
                      <a:pt x="16" y="5"/>
                    </a:lnTo>
                    <a:lnTo>
                      <a:pt x="16" y="6"/>
                    </a:lnTo>
                    <a:lnTo>
                      <a:pt x="16" y="7"/>
                    </a:lnTo>
                    <a:lnTo>
                      <a:pt x="16" y="8"/>
                    </a:lnTo>
                    <a:lnTo>
                      <a:pt x="16" y="10"/>
                    </a:lnTo>
                    <a:lnTo>
                      <a:pt x="15" y="12"/>
                    </a:lnTo>
                    <a:lnTo>
                      <a:pt x="14" y="12"/>
                    </a:lnTo>
                    <a:lnTo>
                      <a:pt x="13" y="12"/>
                    </a:lnTo>
                    <a:lnTo>
                      <a:pt x="12" y="12"/>
                    </a:lnTo>
                    <a:lnTo>
                      <a:pt x="11" y="12"/>
                    </a:lnTo>
                    <a:lnTo>
                      <a:pt x="10" y="12"/>
                    </a:lnTo>
                    <a:lnTo>
                      <a:pt x="10" y="13"/>
                    </a:lnTo>
                    <a:lnTo>
                      <a:pt x="9" y="14"/>
                    </a:lnTo>
                    <a:lnTo>
                      <a:pt x="8" y="14"/>
                    </a:lnTo>
                    <a:lnTo>
                      <a:pt x="7" y="14"/>
                    </a:lnTo>
                    <a:lnTo>
                      <a:pt x="7" y="15"/>
                    </a:lnTo>
                    <a:lnTo>
                      <a:pt x="6" y="15"/>
                    </a:lnTo>
                    <a:lnTo>
                      <a:pt x="6" y="16"/>
                    </a:lnTo>
                    <a:lnTo>
                      <a:pt x="6" y="17"/>
                    </a:lnTo>
                    <a:lnTo>
                      <a:pt x="7" y="18"/>
                    </a:lnTo>
                    <a:lnTo>
                      <a:pt x="7" y="19"/>
                    </a:lnTo>
                    <a:lnTo>
                      <a:pt x="7" y="20"/>
                    </a:lnTo>
                    <a:lnTo>
                      <a:pt x="4" y="19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FF5F1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5197" name="Freeform 30">
                <a:extLst>
                  <a:ext uri="{FF2B5EF4-FFF2-40B4-BE49-F238E27FC236}">
                    <a16:creationId xmlns:a16="http://schemas.microsoft.com/office/drawing/2014/main" id="{29496A76-1657-4E85-B951-8EFEB55366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60" y="1328"/>
                <a:ext cx="16" cy="16"/>
              </a:xfrm>
              <a:custGeom>
                <a:avLst/>
                <a:gdLst>
                  <a:gd name="T0" fmla="*/ 0 w 16"/>
                  <a:gd name="T1" fmla="*/ 16 h 16"/>
                  <a:gd name="T2" fmla="*/ 0 w 16"/>
                  <a:gd name="T3" fmla="*/ 15 h 16"/>
                  <a:gd name="T4" fmla="*/ 0 w 16"/>
                  <a:gd name="T5" fmla="*/ 14 h 16"/>
                  <a:gd name="T6" fmla="*/ 0 w 16"/>
                  <a:gd name="T7" fmla="*/ 12 h 16"/>
                  <a:gd name="T8" fmla="*/ 0 w 16"/>
                  <a:gd name="T9" fmla="*/ 10 h 16"/>
                  <a:gd name="T10" fmla="*/ 0 w 16"/>
                  <a:gd name="T11" fmla="*/ 9 h 16"/>
                  <a:gd name="T12" fmla="*/ 1 w 16"/>
                  <a:gd name="T13" fmla="*/ 8 h 16"/>
                  <a:gd name="T14" fmla="*/ 1 w 16"/>
                  <a:gd name="T15" fmla="*/ 7 h 16"/>
                  <a:gd name="T16" fmla="*/ 2 w 16"/>
                  <a:gd name="T17" fmla="*/ 6 h 16"/>
                  <a:gd name="T18" fmla="*/ 2 w 16"/>
                  <a:gd name="T19" fmla="*/ 5 h 16"/>
                  <a:gd name="T20" fmla="*/ 2 w 16"/>
                  <a:gd name="T21" fmla="*/ 4 h 16"/>
                  <a:gd name="T22" fmla="*/ 2 w 16"/>
                  <a:gd name="T23" fmla="*/ 4 h 16"/>
                  <a:gd name="T24" fmla="*/ 1 w 16"/>
                  <a:gd name="T25" fmla="*/ 3 h 16"/>
                  <a:gd name="T26" fmla="*/ 1 w 16"/>
                  <a:gd name="T27" fmla="*/ 3 h 16"/>
                  <a:gd name="T28" fmla="*/ 0 w 16"/>
                  <a:gd name="T29" fmla="*/ 2 h 16"/>
                  <a:gd name="T30" fmla="*/ 1 w 16"/>
                  <a:gd name="T31" fmla="*/ 2 h 16"/>
                  <a:gd name="T32" fmla="*/ 2 w 16"/>
                  <a:gd name="T33" fmla="*/ 2 h 16"/>
                  <a:gd name="T34" fmla="*/ 2 w 16"/>
                  <a:gd name="T35" fmla="*/ 2 h 16"/>
                  <a:gd name="T36" fmla="*/ 3 w 16"/>
                  <a:gd name="T37" fmla="*/ 1 h 16"/>
                  <a:gd name="T38" fmla="*/ 3 w 16"/>
                  <a:gd name="T39" fmla="*/ 1 h 16"/>
                  <a:gd name="T40" fmla="*/ 4 w 16"/>
                  <a:gd name="T41" fmla="*/ 1 h 16"/>
                  <a:gd name="T42" fmla="*/ 5 w 16"/>
                  <a:gd name="T43" fmla="*/ 1 h 16"/>
                  <a:gd name="T44" fmla="*/ 5 w 16"/>
                  <a:gd name="T45" fmla="*/ 0 h 16"/>
                  <a:gd name="T46" fmla="*/ 6 w 16"/>
                  <a:gd name="T47" fmla="*/ 1 h 16"/>
                  <a:gd name="T48" fmla="*/ 7 w 16"/>
                  <a:gd name="T49" fmla="*/ 1 h 16"/>
                  <a:gd name="T50" fmla="*/ 8 w 16"/>
                  <a:gd name="T51" fmla="*/ 1 h 16"/>
                  <a:gd name="T52" fmla="*/ 10 w 16"/>
                  <a:gd name="T53" fmla="*/ 2 h 16"/>
                  <a:gd name="T54" fmla="*/ 12 w 16"/>
                  <a:gd name="T55" fmla="*/ 2 h 16"/>
                  <a:gd name="T56" fmla="*/ 13 w 16"/>
                  <a:gd name="T57" fmla="*/ 2 h 16"/>
                  <a:gd name="T58" fmla="*/ 13 w 16"/>
                  <a:gd name="T59" fmla="*/ 2 h 16"/>
                  <a:gd name="T60" fmla="*/ 13 w 16"/>
                  <a:gd name="T61" fmla="*/ 1 h 16"/>
                  <a:gd name="T62" fmla="*/ 14 w 16"/>
                  <a:gd name="T63" fmla="*/ 1 h 16"/>
                  <a:gd name="T64" fmla="*/ 16 w 16"/>
                  <a:gd name="T65" fmla="*/ 0 h 16"/>
                  <a:gd name="T66" fmla="*/ 15 w 16"/>
                  <a:gd name="T67" fmla="*/ 2 h 16"/>
                  <a:gd name="T68" fmla="*/ 15 w 16"/>
                  <a:gd name="T69" fmla="*/ 3 h 16"/>
                  <a:gd name="T70" fmla="*/ 15 w 16"/>
                  <a:gd name="T71" fmla="*/ 5 h 16"/>
                  <a:gd name="T72" fmla="*/ 14 w 16"/>
                  <a:gd name="T73" fmla="*/ 4 h 16"/>
                  <a:gd name="T74" fmla="*/ 13 w 16"/>
                  <a:gd name="T75" fmla="*/ 4 h 16"/>
                  <a:gd name="T76" fmla="*/ 11 w 16"/>
                  <a:gd name="T77" fmla="*/ 4 h 16"/>
                  <a:gd name="T78" fmla="*/ 9 w 16"/>
                  <a:gd name="T79" fmla="*/ 3 h 16"/>
                  <a:gd name="T80" fmla="*/ 8 w 16"/>
                  <a:gd name="T81" fmla="*/ 3 h 16"/>
                  <a:gd name="T82" fmla="*/ 6 w 16"/>
                  <a:gd name="T83" fmla="*/ 4 h 16"/>
                  <a:gd name="T84" fmla="*/ 5 w 16"/>
                  <a:gd name="T85" fmla="*/ 4 h 16"/>
                  <a:gd name="T86" fmla="*/ 4 w 16"/>
                  <a:gd name="T87" fmla="*/ 4 h 16"/>
                  <a:gd name="T88" fmla="*/ 4 w 16"/>
                  <a:gd name="T89" fmla="*/ 6 h 16"/>
                  <a:gd name="T90" fmla="*/ 3 w 16"/>
                  <a:gd name="T91" fmla="*/ 7 h 16"/>
                  <a:gd name="T92" fmla="*/ 3 w 16"/>
                  <a:gd name="T93" fmla="*/ 8 h 16"/>
                  <a:gd name="T94" fmla="*/ 2 w 16"/>
                  <a:gd name="T95" fmla="*/ 8 h 16"/>
                  <a:gd name="T96" fmla="*/ 2 w 16"/>
                  <a:gd name="T97" fmla="*/ 9 h 16"/>
                  <a:gd name="T98" fmla="*/ 1 w 16"/>
                  <a:gd name="T99" fmla="*/ 9 h 16"/>
                  <a:gd name="T100" fmla="*/ 1 w 16"/>
                  <a:gd name="T101" fmla="*/ 11 h 16"/>
                  <a:gd name="T102" fmla="*/ 1 w 16"/>
                  <a:gd name="T103" fmla="*/ 12 h 16"/>
                  <a:gd name="T104" fmla="*/ 1 w 16"/>
                  <a:gd name="T105" fmla="*/ 14 h 16"/>
                  <a:gd name="T106" fmla="*/ 1 w 16"/>
                  <a:gd name="T107" fmla="*/ 15 h 16"/>
                  <a:gd name="T108" fmla="*/ 1 w 16"/>
                  <a:gd name="T109" fmla="*/ 16 h 16"/>
                  <a:gd name="T110" fmla="*/ 1 w 16"/>
                  <a:gd name="T111" fmla="*/ 16 h 16"/>
                  <a:gd name="T112" fmla="*/ 0 w 16"/>
                  <a:gd name="T113" fmla="*/ 16 h 1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16" h="16">
                    <a:moveTo>
                      <a:pt x="0" y="16"/>
                    </a:moveTo>
                    <a:lnTo>
                      <a:pt x="0" y="15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0" y="10"/>
                    </a:lnTo>
                    <a:lnTo>
                      <a:pt x="0" y="9"/>
                    </a:lnTo>
                    <a:lnTo>
                      <a:pt x="1" y="8"/>
                    </a:lnTo>
                    <a:lnTo>
                      <a:pt x="1" y="7"/>
                    </a:lnTo>
                    <a:lnTo>
                      <a:pt x="2" y="6"/>
                    </a:lnTo>
                    <a:lnTo>
                      <a:pt x="2" y="5"/>
                    </a:lnTo>
                    <a:lnTo>
                      <a:pt x="2" y="4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1" y="2"/>
                    </a:lnTo>
                    <a:lnTo>
                      <a:pt x="2" y="2"/>
                    </a:lnTo>
                    <a:lnTo>
                      <a:pt x="3" y="1"/>
                    </a:lnTo>
                    <a:lnTo>
                      <a:pt x="4" y="1"/>
                    </a:lnTo>
                    <a:lnTo>
                      <a:pt x="5" y="1"/>
                    </a:lnTo>
                    <a:lnTo>
                      <a:pt x="5" y="0"/>
                    </a:lnTo>
                    <a:lnTo>
                      <a:pt x="6" y="1"/>
                    </a:lnTo>
                    <a:lnTo>
                      <a:pt x="7" y="1"/>
                    </a:lnTo>
                    <a:lnTo>
                      <a:pt x="8" y="1"/>
                    </a:lnTo>
                    <a:lnTo>
                      <a:pt x="10" y="2"/>
                    </a:lnTo>
                    <a:lnTo>
                      <a:pt x="12" y="2"/>
                    </a:lnTo>
                    <a:lnTo>
                      <a:pt x="13" y="2"/>
                    </a:lnTo>
                    <a:lnTo>
                      <a:pt x="13" y="1"/>
                    </a:lnTo>
                    <a:lnTo>
                      <a:pt x="14" y="1"/>
                    </a:lnTo>
                    <a:lnTo>
                      <a:pt x="16" y="0"/>
                    </a:lnTo>
                    <a:lnTo>
                      <a:pt x="15" y="2"/>
                    </a:lnTo>
                    <a:lnTo>
                      <a:pt x="15" y="3"/>
                    </a:lnTo>
                    <a:lnTo>
                      <a:pt x="15" y="5"/>
                    </a:lnTo>
                    <a:lnTo>
                      <a:pt x="14" y="4"/>
                    </a:lnTo>
                    <a:lnTo>
                      <a:pt x="13" y="4"/>
                    </a:lnTo>
                    <a:lnTo>
                      <a:pt x="11" y="4"/>
                    </a:lnTo>
                    <a:lnTo>
                      <a:pt x="9" y="3"/>
                    </a:lnTo>
                    <a:lnTo>
                      <a:pt x="8" y="3"/>
                    </a:lnTo>
                    <a:lnTo>
                      <a:pt x="6" y="4"/>
                    </a:lnTo>
                    <a:lnTo>
                      <a:pt x="5" y="4"/>
                    </a:lnTo>
                    <a:lnTo>
                      <a:pt x="4" y="4"/>
                    </a:lnTo>
                    <a:lnTo>
                      <a:pt x="4" y="6"/>
                    </a:lnTo>
                    <a:lnTo>
                      <a:pt x="3" y="7"/>
                    </a:lnTo>
                    <a:lnTo>
                      <a:pt x="3" y="8"/>
                    </a:lnTo>
                    <a:lnTo>
                      <a:pt x="2" y="8"/>
                    </a:lnTo>
                    <a:lnTo>
                      <a:pt x="2" y="9"/>
                    </a:lnTo>
                    <a:lnTo>
                      <a:pt x="1" y="9"/>
                    </a:lnTo>
                    <a:lnTo>
                      <a:pt x="1" y="11"/>
                    </a:lnTo>
                    <a:lnTo>
                      <a:pt x="1" y="12"/>
                    </a:lnTo>
                    <a:lnTo>
                      <a:pt x="1" y="14"/>
                    </a:lnTo>
                    <a:lnTo>
                      <a:pt x="1" y="15"/>
                    </a:lnTo>
                    <a:lnTo>
                      <a:pt x="1" y="16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FF5F1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5198" name="Freeform 31">
                <a:extLst>
                  <a:ext uri="{FF2B5EF4-FFF2-40B4-BE49-F238E27FC236}">
                    <a16:creationId xmlns:a16="http://schemas.microsoft.com/office/drawing/2014/main" id="{CBB5ADBC-941F-490E-BF16-C5DD3F6A75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4" y="1325"/>
                <a:ext cx="6" cy="5"/>
              </a:xfrm>
              <a:custGeom>
                <a:avLst/>
                <a:gdLst>
                  <a:gd name="T0" fmla="*/ 0 w 6"/>
                  <a:gd name="T1" fmla="*/ 2 h 5"/>
                  <a:gd name="T2" fmla="*/ 0 w 6"/>
                  <a:gd name="T3" fmla="*/ 2 h 5"/>
                  <a:gd name="T4" fmla="*/ 1 w 6"/>
                  <a:gd name="T5" fmla="*/ 1 h 5"/>
                  <a:gd name="T6" fmla="*/ 1 w 6"/>
                  <a:gd name="T7" fmla="*/ 1 h 5"/>
                  <a:gd name="T8" fmla="*/ 2 w 6"/>
                  <a:gd name="T9" fmla="*/ 0 h 5"/>
                  <a:gd name="T10" fmla="*/ 3 w 6"/>
                  <a:gd name="T11" fmla="*/ 0 h 5"/>
                  <a:gd name="T12" fmla="*/ 4 w 6"/>
                  <a:gd name="T13" fmla="*/ 0 h 5"/>
                  <a:gd name="T14" fmla="*/ 5 w 6"/>
                  <a:gd name="T15" fmla="*/ 1 h 5"/>
                  <a:gd name="T16" fmla="*/ 6 w 6"/>
                  <a:gd name="T17" fmla="*/ 1 h 5"/>
                  <a:gd name="T18" fmla="*/ 6 w 6"/>
                  <a:gd name="T19" fmla="*/ 1 h 5"/>
                  <a:gd name="T20" fmla="*/ 5 w 6"/>
                  <a:gd name="T21" fmla="*/ 2 h 5"/>
                  <a:gd name="T22" fmla="*/ 5 w 6"/>
                  <a:gd name="T23" fmla="*/ 2 h 5"/>
                  <a:gd name="T24" fmla="*/ 4 w 6"/>
                  <a:gd name="T25" fmla="*/ 2 h 5"/>
                  <a:gd name="T26" fmla="*/ 4 w 6"/>
                  <a:gd name="T27" fmla="*/ 2 h 5"/>
                  <a:gd name="T28" fmla="*/ 3 w 6"/>
                  <a:gd name="T29" fmla="*/ 3 h 5"/>
                  <a:gd name="T30" fmla="*/ 3 w 6"/>
                  <a:gd name="T31" fmla="*/ 3 h 5"/>
                  <a:gd name="T32" fmla="*/ 2 w 6"/>
                  <a:gd name="T33" fmla="*/ 3 h 5"/>
                  <a:gd name="T34" fmla="*/ 2 w 6"/>
                  <a:gd name="T35" fmla="*/ 2 h 5"/>
                  <a:gd name="T36" fmla="*/ 1 w 6"/>
                  <a:gd name="T37" fmla="*/ 3 h 5"/>
                  <a:gd name="T38" fmla="*/ 2 w 6"/>
                  <a:gd name="T39" fmla="*/ 3 h 5"/>
                  <a:gd name="T40" fmla="*/ 2 w 6"/>
                  <a:gd name="T41" fmla="*/ 4 h 5"/>
                  <a:gd name="T42" fmla="*/ 3 w 6"/>
                  <a:gd name="T43" fmla="*/ 4 h 5"/>
                  <a:gd name="T44" fmla="*/ 3 w 6"/>
                  <a:gd name="T45" fmla="*/ 4 h 5"/>
                  <a:gd name="T46" fmla="*/ 4 w 6"/>
                  <a:gd name="T47" fmla="*/ 4 h 5"/>
                  <a:gd name="T48" fmla="*/ 5 w 6"/>
                  <a:gd name="T49" fmla="*/ 3 h 5"/>
                  <a:gd name="T50" fmla="*/ 4 w 6"/>
                  <a:gd name="T51" fmla="*/ 4 h 5"/>
                  <a:gd name="T52" fmla="*/ 4 w 6"/>
                  <a:gd name="T53" fmla="*/ 4 h 5"/>
                  <a:gd name="T54" fmla="*/ 3 w 6"/>
                  <a:gd name="T55" fmla="*/ 5 h 5"/>
                  <a:gd name="T56" fmla="*/ 2 w 6"/>
                  <a:gd name="T57" fmla="*/ 5 h 5"/>
                  <a:gd name="T58" fmla="*/ 1 w 6"/>
                  <a:gd name="T59" fmla="*/ 4 h 5"/>
                  <a:gd name="T60" fmla="*/ 1 w 6"/>
                  <a:gd name="T61" fmla="*/ 4 h 5"/>
                  <a:gd name="T62" fmla="*/ 1 w 6"/>
                  <a:gd name="T63" fmla="*/ 4 h 5"/>
                  <a:gd name="T64" fmla="*/ 0 w 6"/>
                  <a:gd name="T65" fmla="*/ 2 h 5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6" h="5">
                    <a:moveTo>
                      <a:pt x="0" y="2"/>
                    </a:moveTo>
                    <a:lnTo>
                      <a:pt x="0" y="2"/>
                    </a:lnTo>
                    <a:lnTo>
                      <a:pt x="1" y="1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4" y="0"/>
                    </a:lnTo>
                    <a:lnTo>
                      <a:pt x="5" y="1"/>
                    </a:lnTo>
                    <a:lnTo>
                      <a:pt x="6" y="1"/>
                    </a:lnTo>
                    <a:lnTo>
                      <a:pt x="5" y="2"/>
                    </a:lnTo>
                    <a:lnTo>
                      <a:pt x="4" y="2"/>
                    </a:lnTo>
                    <a:lnTo>
                      <a:pt x="3" y="3"/>
                    </a:lnTo>
                    <a:lnTo>
                      <a:pt x="2" y="3"/>
                    </a:lnTo>
                    <a:lnTo>
                      <a:pt x="2" y="2"/>
                    </a:lnTo>
                    <a:lnTo>
                      <a:pt x="1" y="3"/>
                    </a:lnTo>
                    <a:lnTo>
                      <a:pt x="2" y="3"/>
                    </a:lnTo>
                    <a:lnTo>
                      <a:pt x="2" y="4"/>
                    </a:lnTo>
                    <a:lnTo>
                      <a:pt x="3" y="4"/>
                    </a:lnTo>
                    <a:lnTo>
                      <a:pt x="4" y="4"/>
                    </a:lnTo>
                    <a:lnTo>
                      <a:pt x="5" y="3"/>
                    </a:lnTo>
                    <a:lnTo>
                      <a:pt x="4" y="4"/>
                    </a:lnTo>
                    <a:lnTo>
                      <a:pt x="3" y="5"/>
                    </a:lnTo>
                    <a:lnTo>
                      <a:pt x="2" y="5"/>
                    </a:lnTo>
                    <a:lnTo>
                      <a:pt x="1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5F1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5199" name="Freeform 32">
                <a:extLst>
                  <a:ext uri="{FF2B5EF4-FFF2-40B4-BE49-F238E27FC236}">
                    <a16:creationId xmlns:a16="http://schemas.microsoft.com/office/drawing/2014/main" id="{6CE361D2-A038-4197-A5FE-6EBDBB615B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47" y="1322"/>
                <a:ext cx="2" cy="4"/>
              </a:xfrm>
              <a:custGeom>
                <a:avLst/>
                <a:gdLst>
                  <a:gd name="T0" fmla="*/ 0 w 2"/>
                  <a:gd name="T1" fmla="*/ 0 h 4"/>
                  <a:gd name="T2" fmla="*/ 1 w 2"/>
                  <a:gd name="T3" fmla="*/ 1 h 4"/>
                  <a:gd name="T4" fmla="*/ 1 w 2"/>
                  <a:gd name="T5" fmla="*/ 2 h 4"/>
                  <a:gd name="T6" fmla="*/ 1 w 2"/>
                  <a:gd name="T7" fmla="*/ 3 h 4"/>
                  <a:gd name="T8" fmla="*/ 2 w 2"/>
                  <a:gd name="T9" fmla="*/ 3 h 4"/>
                  <a:gd name="T10" fmla="*/ 2 w 2"/>
                  <a:gd name="T11" fmla="*/ 4 h 4"/>
                  <a:gd name="T12" fmla="*/ 2 w 2"/>
                  <a:gd name="T13" fmla="*/ 4 h 4"/>
                  <a:gd name="T14" fmla="*/ 1 w 2"/>
                  <a:gd name="T15" fmla="*/ 4 h 4"/>
                  <a:gd name="T16" fmla="*/ 1 w 2"/>
                  <a:gd name="T17" fmla="*/ 4 h 4"/>
                  <a:gd name="T18" fmla="*/ 1 w 2"/>
                  <a:gd name="T19" fmla="*/ 3 h 4"/>
                  <a:gd name="T20" fmla="*/ 0 w 2"/>
                  <a:gd name="T21" fmla="*/ 2 h 4"/>
                  <a:gd name="T22" fmla="*/ 0 w 2"/>
                  <a:gd name="T23" fmla="*/ 2 h 4"/>
                  <a:gd name="T24" fmla="*/ 0 w 2"/>
                  <a:gd name="T25" fmla="*/ 0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" h="4">
                    <a:moveTo>
                      <a:pt x="0" y="0"/>
                    </a:moveTo>
                    <a:lnTo>
                      <a:pt x="1" y="1"/>
                    </a:lnTo>
                    <a:lnTo>
                      <a:pt x="1" y="2"/>
                    </a:lnTo>
                    <a:lnTo>
                      <a:pt x="1" y="3"/>
                    </a:lnTo>
                    <a:lnTo>
                      <a:pt x="2" y="3"/>
                    </a:lnTo>
                    <a:lnTo>
                      <a:pt x="2" y="4"/>
                    </a:lnTo>
                    <a:lnTo>
                      <a:pt x="1" y="4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5F1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5200" name="Freeform 33">
                <a:extLst>
                  <a:ext uri="{FF2B5EF4-FFF2-40B4-BE49-F238E27FC236}">
                    <a16:creationId xmlns:a16="http://schemas.microsoft.com/office/drawing/2014/main" id="{06FC6253-5C10-4B8A-B418-3D522A4B97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47" y="1325"/>
                <a:ext cx="11" cy="18"/>
              </a:xfrm>
              <a:custGeom>
                <a:avLst/>
                <a:gdLst>
                  <a:gd name="T0" fmla="*/ 3 w 11"/>
                  <a:gd name="T1" fmla="*/ 0 h 18"/>
                  <a:gd name="T2" fmla="*/ 3 w 11"/>
                  <a:gd name="T3" fmla="*/ 0 h 18"/>
                  <a:gd name="T4" fmla="*/ 3 w 11"/>
                  <a:gd name="T5" fmla="*/ 1 h 18"/>
                  <a:gd name="T6" fmla="*/ 3 w 11"/>
                  <a:gd name="T7" fmla="*/ 2 h 18"/>
                  <a:gd name="T8" fmla="*/ 3 w 11"/>
                  <a:gd name="T9" fmla="*/ 3 h 18"/>
                  <a:gd name="T10" fmla="*/ 3 w 11"/>
                  <a:gd name="T11" fmla="*/ 4 h 18"/>
                  <a:gd name="T12" fmla="*/ 3 w 11"/>
                  <a:gd name="T13" fmla="*/ 5 h 18"/>
                  <a:gd name="T14" fmla="*/ 3 w 11"/>
                  <a:gd name="T15" fmla="*/ 5 h 18"/>
                  <a:gd name="T16" fmla="*/ 3 w 11"/>
                  <a:gd name="T17" fmla="*/ 6 h 18"/>
                  <a:gd name="T18" fmla="*/ 3 w 11"/>
                  <a:gd name="T19" fmla="*/ 7 h 18"/>
                  <a:gd name="T20" fmla="*/ 3 w 11"/>
                  <a:gd name="T21" fmla="*/ 8 h 18"/>
                  <a:gd name="T22" fmla="*/ 3 w 11"/>
                  <a:gd name="T23" fmla="*/ 9 h 18"/>
                  <a:gd name="T24" fmla="*/ 3 w 11"/>
                  <a:gd name="T25" fmla="*/ 9 h 18"/>
                  <a:gd name="T26" fmla="*/ 3 w 11"/>
                  <a:gd name="T27" fmla="*/ 10 h 18"/>
                  <a:gd name="T28" fmla="*/ 3 w 11"/>
                  <a:gd name="T29" fmla="*/ 10 h 18"/>
                  <a:gd name="T30" fmla="*/ 3 w 11"/>
                  <a:gd name="T31" fmla="*/ 11 h 18"/>
                  <a:gd name="T32" fmla="*/ 3 w 11"/>
                  <a:gd name="T33" fmla="*/ 11 h 18"/>
                  <a:gd name="T34" fmla="*/ 2 w 11"/>
                  <a:gd name="T35" fmla="*/ 11 h 18"/>
                  <a:gd name="T36" fmla="*/ 1 w 11"/>
                  <a:gd name="T37" fmla="*/ 12 h 18"/>
                  <a:gd name="T38" fmla="*/ 1 w 11"/>
                  <a:gd name="T39" fmla="*/ 13 h 18"/>
                  <a:gd name="T40" fmla="*/ 1 w 11"/>
                  <a:gd name="T41" fmla="*/ 14 h 18"/>
                  <a:gd name="T42" fmla="*/ 1 w 11"/>
                  <a:gd name="T43" fmla="*/ 14 h 18"/>
                  <a:gd name="T44" fmla="*/ 1 w 11"/>
                  <a:gd name="T45" fmla="*/ 14 h 18"/>
                  <a:gd name="T46" fmla="*/ 0 w 11"/>
                  <a:gd name="T47" fmla="*/ 13 h 18"/>
                  <a:gd name="T48" fmla="*/ 1 w 11"/>
                  <a:gd name="T49" fmla="*/ 14 h 18"/>
                  <a:gd name="T50" fmla="*/ 2 w 11"/>
                  <a:gd name="T51" fmla="*/ 15 h 18"/>
                  <a:gd name="T52" fmla="*/ 2 w 11"/>
                  <a:gd name="T53" fmla="*/ 15 h 18"/>
                  <a:gd name="T54" fmla="*/ 3 w 11"/>
                  <a:gd name="T55" fmla="*/ 15 h 18"/>
                  <a:gd name="T56" fmla="*/ 3 w 11"/>
                  <a:gd name="T57" fmla="*/ 16 h 18"/>
                  <a:gd name="T58" fmla="*/ 4 w 11"/>
                  <a:gd name="T59" fmla="*/ 16 h 18"/>
                  <a:gd name="T60" fmla="*/ 5 w 11"/>
                  <a:gd name="T61" fmla="*/ 17 h 18"/>
                  <a:gd name="T62" fmla="*/ 6 w 11"/>
                  <a:gd name="T63" fmla="*/ 16 h 18"/>
                  <a:gd name="T64" fmla="*/ 6 w 11"/>
                  <a:gd name="T65" fmla="*/ 17 h 18"/>
                  <a:gd name="T66" fmla="*/ 7 w 11"/>
                  <a:gd name="T67" fmla="*/ 17 h 18"/>
                  <a:gd name="T68" fmla="*/ 8 w 11"/>
                  <a:gd name="T69" fmla="*/ 17 h 18"/>
                  <a:gd name="T70" fmla="*/ 9 w 11"/>
                  <a:gd name="T71" fmla="*/ 18 h 18"/>
                  <a:gd name="T72" fmla="*/ 10 w 11"/>
                  <a:gd name="T73" fmla="*/ 17 h 18"/>
                  <a:gd name="T74" fmla="*/ 10 w 11"/>
                  <a:gd name="T75" fmla="*/ 17 h 18"/>
                  <a:gd name="T76" fmla="*/ 11 w 11"/>
                  <a:gd name="T77" fmla="*/ 18 h 18"/>
                  <a:gd name="T78" fmla="*/ 11 w 11"/>
                  <a:gd name="T79" fmla="*/ 17 h 18"/>
                  <a:gd name="T80" fmla="*/ 11 w 11"/>
                  <a:gd name="T81" fmla="*/ 16 h 18"/>
                  <a:gd name="T82" fmla="*/ 10 w 11"/>
                  <a:gd name="T83" fmla="*/ 15 h 18"/>
                  <a:gd name="T84" fmla="*/ 9 w 11"/>
                  <a:gd name="T85" fmla="*/ 14 h 18"/>
                  <a:gd name="T86" fmla="*/ 9 w 11"/>
                  <a:gd name="T87" fmla="*/ 13 h 18"/>
                  <a:gd name="T88" fmla="*/ 8 w 11"/>
                  <a:gd name="T89" fmla="*/ 12 h 18"/>
                  <a:gd name="T90" fmla="*/ 8 w 11"/>
                  <a:gd name="T91" fmla="*/ 11 h 18"/>
                  <a:gd name="T92" fmla="*/ 7 w 11"/>
                  <a:gd name="T93" fmla="*/ 10 h 18"/>
                  <a:gd name="T94" fmla="*/ 7 w 11"/>
                  <a:gd name="T95" fmla="*/ 10 h 18"/>
                  <a:gd name="T96" fmla="*/ 6 w 11"/>
                  <a:gd name="T97" fmla="*/ 9 h 18"/>
                  <a:gd name="T98" fmla="*/ 6 w 11"/>
                  <a:gd name="T99" fmla="*/ 8 h 18"/>
                  <a:gd name="T100" fmla="*/ 5 w 11"/>
                  <a:gd name="T101" fmla="*/ 7 h 18"/>
                  <a:gd name="T102" fmla="*/ 5 w 11"/>
                  <a:gd name="T103" fmla="*/ 7 h 18"/>
                  <a:gd name="T104" fmla="*/ 5 w 11"/>
                  <a:gd name="T105" fmla="*/ 6 h 18"/>
                  <a:gd name="T106" fmla="*/ 5 w 11"/>
                  <a:gd name="T107" fmla="*/ 5 h 18"/>
                  <a:gd name="T108" fmla="*/ 5 w 11"/>
                  <a:gd name="T109" fmla="*/ 4 h 18"/>
                  <a:gd name="T110" fmla="*/ 5 w 11"/>
                  <a:gd name="T111" fmla="*/ 4 h 18"/>
                  <a:gd name="T112" fmla="*/ 4 w 11"/>
                  <a:gd name="T113" fmla="*/ 3 h 18"/>
                  <a:gd name="T114" fmla="*/ 4 w 11"/>
                  <a:gd name="T115" fmla="*/ 3 h 18"/>
                  <a:gd name="T116" fmla="*/ 4 w 11"/>
                  <a:gd name="T117" fmla="*/ 2 h 18"/>
                  <a:gd name="T118" fmla="*/ 3 w 11"/>
                  <a:gd name="T119" fmla="*/ 1 h 18"/>
                  <a:gd name="T120" fmla="*/ 3 w 11"/>
                  <a:gd name="T121" fmla="*/ 0 h 18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0" t="0" r="r" b="b"/>
                <a:pathLst>
                  <a:path w="11" h="18">
                    <a:moveTo>
                      <a:pt x="3" y="0"/>
                    </a:moveTo>
                    <a:lnTo>
                      <a:pt x="3" y="0"/>
                    </a:lnTo>
                    <a:lnTo>
                      <a:pt x="3" y="1"/>
                    </a:lnTo>
                    <a:lnTo>
                      <a:pt x="3" y="2"/>
                    </a:lnTo>
                    <a:lnTo>
                      <a:pt x="3" y="3"/>
                    </a:lnTo>
                    <a:lnTo>
                      <a:pt x="3" y="4"/>
                    </a:lnTo>
                    <a:lnTo>
                      <a:pt x="3" y="5"/>
                    </a:lnTo>
                    <a:lnTo>
                      <a:pt x="3" y="6"/>
                    </a:lnTo>
                    <a:lnTo>
                      <a:pt x="3" y="7"/>
                    </a:lnTo>
                    <a:lnTo>
                      <a:pt x="3" y="8"/>
                    </a:lnTo>
                    <a:lnTo>
                      <a:pt x="3" y="9"/>
                    </a:lnTo>
                    <a:lnTo>
                      <a:pt x="3" y="10"/>
                    </a:lnTo>
                    <a:lnTo>
                      <a:pt x="3" y="11"/>
                    </a:lnTo>
                    <a:lnTo>
                      <a:pt x="2" y="11"/>
                    </a:lnTo>
                    <a:lnTo>
                      <a:pt x="1" y="12"/>
                    </a:lnTo>
                    <a:lnTo>
                      <a:pt x="1" y="13"/>
                    </a:lnTo>
                    <a:lnTo>
                      <a:pt x="1" y="14"/>
                    </a:lnTo>
                    <a:lnTo>
                      <a:pt x="0" y="13"/>
                    </a:lnTo>
                    <a:lnTo>
                      <a:pt x="1" y="14"/>
                    </a:lnTo>
                    <a:lnTo>
                      <a:pt x="2" y="15"/>
                    </a:lnTo>
                    <a:lnTo>
                      <a:pt x="3" y="15"/>
                    </a:lnTo>
                    <a:lnTo>
                      <a:pt x="3" y="16"/>
                    </a:lnTo>
                    <a:lnTo>
                      <a:pt x="4" y="16"/>
                    </a:lnTo>
                    <a:lnTo>
                      <a:pt x="5" y="17"/>
                    </a:lnTo>
                    <a:lnTo>
                      <a:pt x="6" y="16"/>
                    </a:lnTo>
                    <a:lnTo>
                      <a:pt x="6" y="17"/>
                    </a:lnTo>
                    <a:lnTo>
                      <a:pt x="7" y="17"/>
                    </a:lnTo>
                    <a:lnTo>
                      <a:pt x="8" y="17"/>
                    </a:lnTo>
                    <a:lnTo>
                      <a:pt x="9" y="18"/>
                    </a:lnTo>
                    <a:lnTo>
                      <a:pt x="10" y="17"/>
                    </a:lnTo>
                    <a:lnTo>
                      <a:pt x="11" y="18"/>
                    </a:lnTo>
                    <a:lnTo>
                      <a:pt x="11" y="17"/>
                    </a:lnTo>
                    <a:lnTo>
                      <a:pt x="11" y="16"/>
                    </a:lnTo>
                    <a:lnTo>
                      <a:pt x="10" y="15"/>
                    </a:lnTo>
                    <a:lnTo>
                      <a:pt x="9" y="14"/>
                    </a:lnTo>
                    <a:lnTo>
                      <a:pt x="9" y="13"/>
                    </a:lnTo>
                    <a:lnTo>
                      <a:pt x="8" y="12"/>
                    </a:lnTo>
                    <a:lnTo>
                      <a:pt x="8" y="11"/>
                    </a:lnTo>
                    <a:lnTo>
                      <a:pt x="7" y="10"/>
                    </a:lnTo>
                    <a:lnTo>
                      <a:pt x="6" y="9"/>
                    </a:lnTo>
                    <a:lnTo>
                      <a:pt x="6" y="8"/>
                    </a:lnTo>
                    <a:lnTo>
                      <a:pt x="5" y="7"/>
                    </a:lnTo>
                    <a:lnTo>
                      <a:pt x="5" y="6"/>
                    </a:lnTo>
                    <a:lnTo>
                      <a:pt x="5" y="5"/>
                    </a:lnTo>
                    <a:lnTo>
                      <a:pt x="5" y="4"/>
                    </a:lnTo>
                    <a:lnTo>
                      <a:pt x="4" y="3"/>
                    </a:lnTo>
                    <a:lnTo>
                      <a:pt x="4" y="2"/>
                    </a:lnTo>
                    <a:lnTo>
                      <a:pt x="3" y="1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F5F1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5201" name="Freeform 34">
                <a:extLst>
                  <a:ext uri="{FF2B5EF4-FFF2-40B4-BE49-F238E27FC236}">
                    <a16:creationId xmlns:a16="http://schemas.microsoft.com/office/drawing/2014/main" id="{2FF95906-6901-43AB-90D3-9F769BEB92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0" y="1337"/>
                <a:ext cx="4" cy="1"/>
              </a:xfrm>
              <a:custGeom>
                <a:avLst/>
                <a:gdLst>
                  <a:gd name="T0" fmla="*/ 0 w 4"/>
                  <a:gd name="T1" fmla="*/ 1 h 1"/>
                  <a:gd name="T2" fmla="*/ 0 w 4"/>
                  <a:gd name="T3" fmla="*/ 1 h 1"/>
                  <a:gd name="T4" fmla="*/ 1 w 4"/>
                  <a:gd name="T5" fmla="*/ 0 h 1"/>
                  <a:gd name="T6" fmla="*/ 1 w 4"/>
                  <a:gd name="T7" fmla="*/ 0 h 1"/>
                  <a:gd name="T8" fmla="*/ 2 w 4"/>
                  <a:gd name="T9" fmla="*/ 0 h 1"/>
                  <a:gd name="T10" fmla="*/ 3 w 4"/>
                  <a:gd name="T11" fmla="*/ 0 h 1"/>
                  <a:gd name="T12" fmla="*/ 4 w 4"/>
                  <a:gd name="T13" fmla="*/ 0 h 1"/>
                  <a:gd name="T14" fmla="*/ 3 w 4"/>
                  <a:gd name="T15" fmla="*/ 1 h 1"/>
                  <a:gd name="T16" fmla="*/ 3 w 4"/>
                  <a:gd name="T17" fmla="*/ 1 h 1"/>
                  <a:gd name="T18" fmla="*/ 2 w 4"/>
                  <a:gd name="T19" fmla="*/ 1 h 1"/>
                  <a:gd name="T20" fmla="*/ 2 w 4"/>
                  <a:gd name="T21" fmla="*/ 1 h 1"/>
                  <a:gd name="T22" fmla="*/ 2 w 4"/>
                  <a:gd name="T23" fmla="*/ 1 h 1"/>
                  <a:gd name="T24" fmla="*/ 1 w 4"/>
                  <a:gd name="T25" fmla="*/ 1 h 1"/>
                  <a:gd name="T26" fmla="*/ 0 w 4"/>
                  <a:gd name="T27" fmla="*/ 1 h 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4" h="1">
                    <a:moveTo>
                      <a:pt x="0" y="1"/>
                    </a:moveTo>
                    <a:lnTo>
                      <a:pt x="0" y="1"/>
                    </a:lnTo>
                    <a:lnTo>
                      <a:pt x="1" y="0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4" y="0"/>
                    </a:lnTo>
                    <a:lnTo>
                      <a:pt x="3" y="1"/>
                    </a:lnTo>
                    <a:lnTo>
                      <a:pt x="2" y="1"/>
                    </a:lnTo>
                    <a:lnTo>
                      <a:pt x="1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BF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5202" name="Freeform 35">
                <a:extLst>
                  <a:ext uri="{FF2B5EF4-FFF2-40B4-BE49-F238E27FC236}">
                    <a16:creationId xmlns:a16="http://schemas.microsoft.com/office/drawing/2014/main" id="{3F1EB712-6CA6-4B53-8147-AEA0DF179A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47" y="1337"/>
                <a:ext cx="3" cy="2"/>
              </a:xfrm>
              <a:custGeom>
                <a:avLst/>
                <a:gdLst>
                  <a:gd name="T0" fmla="*/ 0 w 3"/>
                  <a:gd name="T1" fmla="*/ 1 h 2"/>
                  <a:gd name="T2" fmla="*/ 1 w 3"/>
                  <a:gd name="T3" fmla="*/ 1 h 2"/>
                  <a:gd name="T4" fmla="*/ 1 w 3"/>
                  <a:gd name="T5" fmla="*/ 2 h 2"/>
                  <a:gd name="T6" fmla="*/ 2 w 3"/>
                  <a:gd name="T7" fmla="*/ 2 h 2"/>
                  <a:gd name="T8" fmla="*/ 2 w 3"/>
                  <a:gd name="T9" fmla="*/ 1 h 2"/>
                  <a:gd name="T10" fmla="*/ 3 w 3"/>
                  <a:gd name="T11" fmla="*/ 1 h 2"/>
                  <a:gd name="T12" fmla="*/ 3 w 3"/>
                  <a:gd name="T13" fmla="*/ 1 h 2"/>
                  <a:gd name="T14" fmla="*/ 3 w 3"/>
                  <a:gd name="T15" fmla="*/ 0 h 2"/>
                  <a:gd name="T16" fmla="*/ 3 w 3"/>
                  <a:gd name="T17" fmla="*/ 1 h 2"/>
                  <a:gd name="T18" fmla="*/ 3 w 3"/>
                  <a:gd name="T19" fmla="*/ 2 h 2"/>
                  <a:gd name="T20" fmla="*/ 3 w 3"/>
                  <a:gd name="T21" fmla="*/ 2 h 2"/>
                  <a:gd name="T22" fmla="*/ 2 w 3"/>
                  <a:gd name="T23" fmla="*/ 2 h 2"/>
                  <a:gd name="T24" fmla="*/ 1 w 3"/>
                  <a:gd name="T25" fmla="*/ 2 h 2"/>
                  <a:gd name="T26" fmla="*/ 1 w 3"/>
                  <a:gd name="T27" fmla="*/ 2 h 2"/>
                  <a:gd name="T28" fmla="*/ 0 w 3"/>
                  <a:gd name="T29" fmla="*/ 2 h 2"/>
                  <a:gd name="T30" fmla="*/ 0 w 3"/>
                  <a:gd name="T31" fmla="*/ 1 h 2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lnTo>
                      <a:pt x="1" y="1"/>
                    </a:lnTo>
                    <a:lnTo>
                      <a:pt x="1" y="2"/>
                    </a:lnTo>
                    <a:lnTo>
                      <a:pt x="2" y="2"/>
                    </a:lnTo>
                    <a:lnTo>
                      <a:pt x="2" y="1"/>
                    </a:lnTo>
                    <a:lnTo>
                      <a:pt x="3" y="1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3" y="2"/>
                    </a:lnTo>
                    <a:lnTo>
                      <a:pt x="2" y="2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BF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5203" name="Freeform 36">
                <a:extLst>
                  <a:ext uri="{FF2B5EF4-FFF2-40B4-BE49-F238E27FC236}">
                    <a16:creationId xmlns:a16="http://schemas.microsoft.com/office/drawing/2014/main" id="{4354C9D2-CE03-4E64-9DBE-40678C970B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3" y="1337"/>
                <a:ext cx="2" cy="1"/>
              </a:xfrm>
              <a:custGeom>
                <a:avLst/>
                <a:gdLst>
                  <a:gd name="T0" fmla="*/ 0 w 2"/>
                  <a:gd name="T1" fmla="*/ 1 h 1"/>
                  <a:gd name="T2" fmla="*/ 0 w 2"/>
                  <a:gd name="T3" fmla="*/ 1 h 1"/>
                  <a:gd name="T4" fmla="*/ 1 w 2"/>
                  <a:gd name="T5" fmla="*/ 1 h 1"/>
                  <a:gd name="T6" fmla="*/ 1 w 2"/>
                  <a:gd name="T7" fmla="*/ 0 h 1"/>
                  <a:gd name="T8" fmla="*/ 2 w 2"/>
                  <a:gd name="T9" fmla="*/ 0 h 1"/>
                  <a:gd name="T10" fmla="*/ 2 w 2"/>
                  <a:gd name="T11" fmla="*/ 0 h 1"/>
                  <a:gd name="T12" fmla="*/ 1 w 2"/>
                  <a:gd name="T13" fmla="*/ 1 h 1"/>
                  <a:gd name="T14" fmla="*/ 1 w 2"/>
                  <a:gd name="T15" fmla="*/ 1 h 1"/>
                  <a:gd name="T16" fmla="*/ 0 w 2"/>
                  <a:gd name="T17" fmla="*/ 1 h 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lnTo>
                      <a:pt x="0" y="1"/>
                    </a:lnTo>
                    <a:lnTo>
                      <a:pt x="1" y="1"/>
                    </a:lnTo>
                    <a:lnTo>
                      <a:pt x="1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BF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5204" name="Freeform 37">
                <a:extLst>
                  <a:ext uri="{FF2B5EF4-FFF2-40B4-BE49-F238E27FC236}">
                    <a16:creationId xmlns:a16="http://schemas.microsoft.com/office/drawing/2014/main" id="{29BDF70E-5D54-4783-B4F8-99C78C6AEA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2" y="1334"/>
                <a:ext cx="2" cy="3"/>
              </a:xfrm>
              <a:custGeom>
                <a:avLst/>
                <a:gdLst>
                  <a:gd name="T0" fmla="*/ 0 w 2"/>
                  <a:gd name="T1" fmla="*/ 2 h 3"/>
                  <a:gd name="T2" fmla="*/ 0 w 2"/>
                  <a:gd name="T3" fmla="*/ 2 h 3"/>
                  <a:gd name="T4" fmla="*/ 1 w 2"/>
                  <a:gd name="T5" fmla="*/ 2 h 3"/>
                  <a:gd name="T6" fmla="*/ 1 w 2"/>
                  <a:gd name="T7" fmla="*/ 2 h 3"/>
                  <a:gd name="T8" fmla="*/ 2 w 2"/>
                  <a:gd name="T9" fmla="*/ 3 h 3"/>
                  <a:gd name="T10" fmla="*/ 2 w 2"/>
                  <a:gd name="T11" fmla="*/ 2 h 3"/>
                  <a:gd name="T12" fmla="*/ 2 w 2"/>
                  <a:gd name="T13" fmla="*/ 2 h 3"/>
                  <a:gd name="T14" fmla="*/ 1 w 2"/>
                  <a:gd name="T15" fmla="*/ 1 h 3"/>
                  <a:gd name="T16" fmla="*/ 1 w 2"/>
                  <a:gd name="T17" fmla="*/ 1 h 3"/>
                  <a:gd name="T18" fmla="*/ 0 w 2"/>
                  <a:gd name="T19" fmla="*/ 0 h 3"/>
                  <a:gd name="T20" fmla="*/ 0 w 2"/>
                  <a:gd name="T21" fmla="*/ 1 h 3"/>
                  <a:gd name="T22" fmla="*/ 0 w 2"/>
                  <a:gd name="T23" fmla="*/ 2 h 3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2" h="3">
                    <a:moveTo>
                      <a:pt x="0" y="2"/>
                    </a:moveTo>
                    <a:lnTo>
                      <a:pt x="0" y="2"/>
                    </a:lnTo>
                    <a:lnTo>
                      <a:pt x="1" y="2"/>
                    </a:lnTo>
                    <a:lnTo>
                      <a:pt x="2" y="3"/>
                    </a:lnTo>
                    <a:lnTo>
                      <a:pt x="2" y="2"/>
                    </a:lnTo>
                    <a:lnTo>
                      <a:pt x="1" y="1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7F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5205" name="Freeform 38">
                <a:extLst>
                  <a:ext uri="{FF2B5EF4-FFF2-40B4-BE49-F238E27FC236}">
                    <a16:creationId xmlns:a16="http://schemas.microsoft.com/office/drawing/2014/main" id="{DD3EF004-0BB2-4A7B-94BD-53ABB9C3AB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38" y="1294"/>
                <a:ext cx="45" cy="48"/>
              </a:xfrm>
              <a:custGeom>
                <a:avLst/>
                <a:gdLst>
                  <a:gd name="T0" fmla="*/ 0 w 45"/>
                  <a:gd name="T1" fmla="*/ 22 h 48"/>
                  <a:gd name="T2" fmla="*/ 0 w 45"/>
                  <a:gd name="T3" fmla="*/ 16 h 48"/>
                  <a:gd name="T4" fmla="*/ 2 w 45"/>
                  <a:gd name="T5" fmla="*/ 11 h 48"/>
                  <a:gd name="T6" fmla="*/ 6 w 45"/>
                  <a:gd name="T7" fmla="*/ 6 h 48"/>
                  <a:gd name="T8" fmla="*/ 10 w 45"/>
                  <a:gd name="T9" fmla="*/ 3 h 48"/>
                  <a:gd name="T10" fmla="*/ 16 w 45"/>
                  <a:gd name="T11" fmla="*/ 1 h 48"/>
                  <a:gd name="T12" fmla="*/ 21 w 45"/>
                  <a:gd name="T13" fmla="*/ 0 h 48"/>
                  <a:gd name="T14" fmla="*/ 26 w 45"/>
                  <a:gd name="T15" fmla="*/ 0 h 48"/>
                  <a:gd name="T16" fmla="*/ 30 w 45"/>
                  <a:gd name="T17" fmla="*/ 1 h 48"/>
                  <a:gd name="T18" fmla="*/ 34 w 45"/>
                  <a:gd name="T19" fmla="*/ 3 h 48"/>
                  <a:gd name="T20" fmla="*/ 38 w 45"/>
                  <a:gd name="T21" fmla="*/ 6 h 48"/>
                  <a:gd name="T22" fmla="*/ 40 w 45"/>
                  <a:gd name="T23" fmla="*/ 11 h 48"/>
                  <a:gd name="T24" fmla="*/ 42 w 45"/>
                  <a:gd name="T25" fmla="*/ 17 h 48"/>
                  <a:gd name="T26" fmla="*/ 43 w 45"/>
                  <a:gd name="T27" fmla="*/ 21 h 48"/>
                  <a:gd name="T28" fmla="*/ 44 w 45"/>
                  <a:gd name="T29" fmla="*/ 26 h 48"/>
                  <a:gd name="T30" fmla="*/ 44 w 45"/>
                  <a:gd name="T31" fmla="*/ 31 h 48"/>
                  <a:gd name="T32" fmla="*/ 45 w 45"/>
                  <a:gd name="T33" fmla="*/ 36 h 48"/>
                  <a:gd name="T34" fmla="*/ 45 w 45"/>
                  <a:gd name="T35" fmla="*/ 41 h 48"/>
                  <a:gd name="T36" fmla="*/ 43 w 45"/>
                  <a:gd name="T37" fmla="*/ 45 h 48"/>
                  <a:gd name="T38" fmla="*/ 42 w 45"/>
                  <a:gd name="T39" fmla="*/ 48 h 48"/>
                  <a:gd name="T40" fmla="*/ 40 w 45"/>
                  <a:gd name="T41" fmla="*/ 47 h 48"/>
                  <a:gd name="T42" fmla="*/ 40 w 45"/>
                  <a:gd name="T43" fmla="*/ 43 h 48"/>
                  <a:gd name="T44" fmla="*/ 42 w 45"/>
                  <a:gd name="T45" fmla="*/ 40 h 48"/>
                  <a:gd name="T46" fmla="*/ 43 w 45"/>
                  <a:gd name="T47" fmla="*/ 36 h 48"/>
                  <a:gd name="T48" fmla="*/ 43 w 45"/>
                  <a:gd name="T49" fmla="*/ 31 h 48"/>
                  <a:gd name="T50" fmla="*/ 41 w 45"/>
                  <a:gd name="T51" fmla="*/ 29 h 48"/>
                  <a:gd name="T52" fmla="*/ 39 w 45"/>
                  <a:gd name="T53" fmla="*/ 29 h 48"/>
                  <a:gd name="T54" fmla="*/ 38 w 45"/>
                  <a:gd name="T55" fmla="*/ 31 h 48"/>
                  <a:gd name="T56" fmla="*/ 36 w 45"/>
                  <a:gd name="T57" fmla="*/ 33 h 48"/>
                  <a:gd name="T58" fmla="*/ 34 w 45"/>
                  <a:gd name="T59" fmla="*/ 28 h 48"/>
                  <a:gd name="T60" fmla="*/ 32 w 45"/>
                  <a:gd name="T61" fmla="*/ 24 h 48"/>
                  <a:gd name="T62" fmla="*/ 30 w 45"/>
                  <a:gd name="T63" fmla="*/ 20 h 48"/>
                  <a:gd name="T64" fmla="*/ 29 w 45"/>
                  <a:gd name="T65" fmla="*/ 16 h 48"/>
                  <a:gd name="T66" fmla="*/ 27 w 45"/>
                  <a:gd name="T67" fmla="*/ 13 h 48"/>
                  <a:gd name="T68" fmla="*/ 23 w 45"/>
                  <a:gd name="T69" fmla="*/ 12 h 48"/>
                  <a:gd name="T70" fmla="*/ 20 w 45"/>
                  <a:gd name="T71" fmla="*/ 13 h 48"/>
                  <a:gd name="T72" fmla="*/ 17 w 45"/>
                  <a:gd name="T73" fmla="*/ 12 h 48"/>
                  <a:gd name="T74" fmla="*/ 14 w 45"/>
                  <a:gd name="T75" fmla="*/ 14 h 48"/>
                  <a:gd name="T76" fmla="*/ 11 w 45"/>
                  <a:gd name="T77" fmla="*/ 13 h 48"/>
                  <a:gd name="T78" fmla="*/ 8 w 45"/>
                  <a:gd name="T79" fmla="*/ 12 h 48"/>
                  <a:gd name="T80" fmla="*/ 6 w 45"/>
                  <a:gd name="T81" fmla="*/ 12 h 48"/>
                  <a:gd name="T82" fmla="*/ 4 w 45"/>
                  <a:gd name="T83" fmla="*/ 14 h 48"/>
                  <a:gd name="T84" fmla="*/ 3 w 45"/>
                  <a:gd name="T85" fmla="*/ 18 h 48"/>
                  <a:gd name="T86" fmla="*/ 2 w 45"/>
                  <a:gd name="T87" fmla="*/ 21 h 48"/>
                  <a:gd name="T88" fmla="*/ 1 w 45"/>
                  <a:gd name="T89" fmla="*/ 25 h 48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45" h="48">
                    <a:moveTo>
                      <a:pt x="1" y="26"/>
                    </a:moveTo>
                    <a:lnTo>
                      <a:pt x="0" y="24"/>
                    </a:lnTo>
                    <a:lnTo>
                      <a:pt x="0" y="22"/>
                    </a:lnTo>
                    <a:lnTo>
                      <a:pt x="0" y="19"/>
                    </a:lnTo>
                    <a:lnTo>
                      <a:pt x="0" y="18"/>
                    </a:lnTo>
                    <a:lnTo>
                      <a:pt x="0" y="16"/>
                    </a:lnTo>
                    <a:lnTo>
                      <a:pt x="0" y="15"/>
                    </a:lnTo>
                    <a:lnTo>
                      <a:pt x="1" y="13"/>
                    </a:lnTo>
                    <a:lnTo>
                      <a:pt x="2" y="11"/>
                    </a:lnTo>
                    <a:lnTo>
                      <a:pt x="4" y="9"/>
                    </a:lnTo>
                    <a:lnTo>
                      <a:pt x="5" y="8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9" y="4"/>
                    </a:lnTo>
                    <a:lnTo>
                      <a:pt x="10" y="3"/>
                    </a:lnTo>
                    <a:lnTo>
                      <a:pt x="12" y="2"/>
                    </a:lnTo>
                    <a:lnTo>
                      <a:pt x="14" y="1"/>
                    </a:lnTo>
                    <a:lnTo>
                      <a:pt x="16" y="1"/>
                    </a:lnTo>
                    <a:lnTo>
                      <a:pt x="18" y="0"/>
                    </a:lnTo>
                    <a:lnTo>
                      <a:pt x="19" y="0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4" y="0"/>
                    </a:lnTo>
                    <a:lnTo>
                      <a:pt x="26" y="0"/>
                    </a:lnTo>
                    <a:lnTo>
                      <a:pt x="28" y="1"/>
                    </a:lnTo>
                    <a:lnTo>
                      <a:pt x="29" y="1"/>
                    </a:lnTo>
                    <a:lnTo>
                      <a:pt x="30" y="1"/>
                    </a:lnTo>
                    <a:lnTo>
                      <a:pt x="31" y="2"/>
                    </a:lnTo>
                    <a:lnTo>
                      <a:pt x="33" y="2"/>
                    </a:lnTo>
                    <a:lnTo>
                      <a:pt x="34" y="3"/>
                    </a:lnTo>
                    <a:lnTo>
                      <a:pt x="35" y="4"/>
                    </a:lnTo>
                    <a:lnTo>
                      <a:pt x="36" y="5"/>
                    </a:lnTo>
                    <a:lnTo>
                      <a:pt x="38" y="6"/>
                    </a:lnTo>
                    <a:lnTo>
                      <a:pt x="38" y="8"/>
                    </a:lnTo>
                    <a:lnTo>
                      <a:pt x="39" y="9"/>
                    </a:lnTo>
                    <a:lnTo>
                      <a:pt x="40" y="11"/>
                    </a:lnTo>
                    <a:lnTo>
                      <a:pt x="41" y="13"/>
                    </a:lnTo>
                    <a:lnTo>
                      <a:pt x="42" y="15"/>
                    </a:lnTo>
                    <a:lnTo>
                      <a:pt x="42" y="17"/>
                    </a:lnTo>
                    <a:lnTo>
                      <a:pt x="42" y="19"/>
                    </a:lnTo>
                    <a:lnTo>
                      <a:pt x="42" y="20"/>
                    </a:lnTo>
                    <a:lnTo>
                      <a:pt x="43" y="21"/>
                    </a:lnTo>
                    <a:lnTo>
                      <a:pt x="43" y="23"/>
                    </a:lnTo>
                    <a:lnTo>
                      <a:pt x="43" y="25"/>
                    </a:lnTo>
                    <a:lnTo>
                      <a:pt x="44" y="26"/>
                    </a:lnTo>
                    <a:lnTo>
                      <a:pt x="44" y="28"/>
                    </a:lnTo>
                    <a:lnTo>
                      <a:pt x="44" y="29"/>
                    </a:lnTo>
                    <a:lnTo>
                      <a:pt x="44" y="31"/>
                    </a:lnTo>
                    <a:lnTo>
                      <a:pt x="45" y="33"/>
                    </a:lnTo>
                    <a:lnTo>
                      <a:pt x="45" y="34"/>
                    </a:lnTo>
                    <a:lnTo>
                      <a:pt x="45" y="36"/>
                    </a:lnTo>
                    <a:lnTo>
                      <a:pt x="45" y="38"/>
                    </a:lnTo>
                    <a:lnTo>
                      <a:pt x="45" y="39"/>
                    </a:lnTo>
                    <a:lnTo>
                      <a:pt x="45" y="41"/>
                    </a:lnTo>
                    <a:lnTo>
                      <a:pt x="45" y="42"/>
                    </a:lnTo>
                    <a:lnTo>
                      <a:pt x="44" y="44"/>
                    </a:lnTo>
                    <a:lnTo>
                      <a:pt x="43" y="45"/>
                    </a:lnTo>
                    <a:lnTo>
                      <a:pt x="43" y="46"/>
                    </a:lnTo>
                    <a:lnTo>
                      <a:pt x="42" y="47"/>
                    </a:lnTo>
                    <a:lnTo>
                      <a:pt x="42" y="48"/>
                    </a:lnTo>
                    <a:lnTo>
                      <a:pt x="41" y="48"/>
                    </a:lnTo>
                    <a:lnTo>
                      <a:pt x="40" y="47"/>
                    </a:lnTo>
                    <a:lnTo>
                      <a:pt x="40" y="45"/>
                    </a:lnTo>
                    <a:lnTo>
                      <a:pt x="40" y="44"/>
                    </a:lnTo>
                    <a:lnTo>
                      <a:pt x="40" y="43"/>
                    </a:lnTo>
                    <a:lnTo>
                      <a:pt x="41" y="42"/>
                    </a:lnTo>
                    <a:lnTo>
                      <a:pt x="42" y="41"/>
                    </a:lnTo>
                    <a:lnTo>
                      <a:pt x="42" y="40"/>
                    </a:lnTo>
                    <a:lnTo>
                      <a:pt x="43" y="38"/>
                    </a:lnTo>
                    <a:lnTo>
                      <a:pt x="43" y="37"/>
                    </a:lnTo>
                    <a:lnTo>
                      <a:pt x="43" y="36"/>
                    </a:lnTo>
                    <a:lnTo>
                      <a:pt x="43" y="35"/>
                    </a:lnTo>
                    <a:lnTo>
                      <a:pt x="43" y="33"/>
                    </a:lnTo>
                    <a:lnTo>
                      <a:pt x="43" y="31"/>
                    </a:lnTo>
                    <a:lnTo>
                      <a:pt x="42" y="31"/>
                    </a:lnTo>
                    <a:lnTo>
                      <a:pt x="42" y="30"/>
                    </a:lnTo>
                    <a:lnTo>
                      <a:pt x="41" y="29"/>
                    </a:lnTo>
                    <a:lnTo>
                      <a:pt x="40" y="28"/>
                    </a:lnTo>
                    <a:lnTo>
                      <a:pt x="39" y="29"/>
                    </a:lnTo>
                    <a:lnTo>
                      <a:pt x="38" y="30"/>
                    </a:lnTo>
                    <a:lnTo>
                      <a:pt x="38" y="31"/>
                    </a:lnTo>
                    <a:lnTo>
                      <a:pt x="37" y="32"/>
                    </a:lnTo>
                    <a:lnTo>
                      <a:pt x="36" y="33"/>
                    </a:lnTo>
                    <a:lnTo>
                      <a:pt x="35" y="33"/>
                    </a:lnTo>
                    <a:lnTo>
                      <a:pt x="35" y="31"/>
                    </a:lnTo>
                    <a:lnTo>
                      <a:pt x="34" y="28"/>
                    </a:lnTo>
                    <a:lnTo>
                      <a:pt x="33" y="27"/>
                    </a:lnTo>
                    <a:lnTo>
                      <a:pt x="33" y="26"/>
                    </a:lnTo>
                    <a:lnTo>
                      <a:pt x="32" y="24"/>
                    </a:lnTo>
                    <a:lnTo>
                      <a:pt x="31" y="23"/>
                    </a:lnTo>
                    <a:lnTo>
                      <a:pt x="30" y="22"/>
                    </a:lnTo>
                    <a:lnTo>
                      <a:pt x="30" y="20"/>
                    </a:lnTo>
                    <a:lnTo>
                      <a:pt x="29" y="19"/>
                    </a:lnTo>
                    <a:lnTo>
                      <a:pt x="30" y="18"/>
                    </a:lnTo>
                    <a:lnTo>
                      <a:pt x="29" y="16"/>
                    </a:lnTo>
                    <a:lnTo>
                      <a:pt x="29" y="15"/>
                    </a:lnTo>
                    <a:lnTo>
                      <a:pt x="28" y="14"/>
                    </a:lnTo>
                    <a:lnTo>
                      <a:pt x="27" y="13"/>
                    </a:lnTo>
                    <a:lnTo>
                      <a:pt x="26" y="13"/>
                    </a:lnTo>
                    <a:lnTo>
                      <a:pt x="24" y="13"/>
                    </a:lnTo>
                    <a:lnTo>
                      <a:pt x="23" y="12"/>
                    </a:lnTo>
                    <a:lnTo>
                      <a:pt x="22" y="12"/>
                    </a:lnTo>
                    <a:lnTo>
                      <a:pt x="21" y="13"/>
                    </a:lnTo>
                    <a:lnTo>
                      <a:pt x="20" y="13"/>
                    </a:lnTo>
                    <a:lnTo>
                      <a:pt x="19" y="13"/>
                    </a:lnTo>
                    <a:lnTo>
                      <a:pt x="18" y="12"/>
                    </a:lnTo>
                    <a:lnTo>
                      <a:pt x="17" y="12"/>
                    </a:lnTo>
                    <a:lnTo>
                      <a:pt x="16" y="13"/>
                    </a:lnTo>
                    <a:lnTo>
                      <a:pt x="15" y="13"/>
                    </a:lnTo>
                    <a:lnTo>
                      <a:pt x="14" y="14"/>
                    </a:lnTo>
                    <a:lnTo>
                      <a:pt x="13" y="13"/>
                    </a:lnTo>
                    <a:lnTo>
                      <a:pt x="12" y="13"/>
                    </a:lnTo>
                    <a:lnTo>
                      <a:pt x="11" y="13"/>
                    </a:lnTo>
                    <a:lnTo>
                      <a:pt x="10" y="13"/>
                    </a:lnTo>
                    <a:lnTo>
                      <a:pt x="9" y="13"/>
                    </a:lnTo>
                    <a:lnTo>
                      <a:pt x="8" y="12"/>
                    </a:lnTo>
                    <a:lnTo>
                      <a:pt x="7" y="12"/>
                    </a:lnTo>
                    <a:lnTo>
                      <a:pt x="6" y="12"/>
                    </a:lnTo>
                    <a:lnTo>
                      <a:pt x="5" y="13"/>
                    </a:lnTo>
                    <a:lnTo>
                      <a:pt x="4" y="14"/>
                    </a:lnTo>
                    <a:lnTo>
                      <a:pt x="3" y="15"/>
                    </a:lnTo>
                    <a:lnTo>
                      <a:pt x="3" y="16"/>
                    </a:lnTo>
                    <a:lnTo>
                      <a:pt x="3" y="18"/>
                    </a:lnTo>
                    <a:lnTo>
                      <a:pt x="2" y="19"/>
                    </a:lnTo>
                    <a:lnTo>
                      <a:pt x="2" y="20"/>
                    </a:lnTo>
                    <a:lnTo>
                      <a:pt x="2" y="21"/>
                    </a:lnTo>
                    <a:lnTo>
                      <a:pt x="2" y="22"/>
                    </a:lnTo>
                    <a:lnTo>
                      <a:pt x="2" y="24"/>
                    </a:lnTo>
                    <a:lnTo>
                      <a:pt x="1" y="25"/>
                    </a:lnTo>
                    <a:lnTo>
                      <a:pt x="1" y="26"/>
                    </a:lnTo>
                    <a:close/>
                  </a:path>
                </a:pathLst>
              </a:custGeom>
              <a:solidFill>
                <a:srgbClr val="A66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5206" name="Freeform 39">
                <a:extLst>
                  <a:ext uri="{FF2B5EF4-FFF2-40B4-BE49-F238E27FC236}">
                    <a16:creationId xmlns:a16="http://schemas.microsoft.com/office/drawing/2014/main" id="{9AB96A2F-5867-4870-9866-7C83F51117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43" y="1294"/>
                <a:ext cx="29" cy="9"/>
              </a:xfrm>
              <a:custGeom>
                <a:avLst/>
                <a:gdLst>
                  <a:gd name="T0" fmla="*/ 1 w 29"/>
                  <a:gd name="T1" fmla="*/ 7 h 9"/>
                  <a:gd name="T2" fmla="*/ 2 w 29"/>
                  <a:gd name="T3" fmla="*/ 5 h 9"/>
                  <a:gd name="T4" fmla="*/ 4 w 29"/>
                  <a:gd name="T5" fmla="*/ 4 h 9"/>
                  <a:gd name="T6" fmla="*/ 7 w 29"/>
                  <a:gd name="T7" fmla="*/ 3 h 9"/>
                  <a:gd name="T8" fmla="*/ 10 w 29"/>
                  <a:gd name="T9" fmla="*/ 1 h 9"/>
                  <a:gd name="T10" fmla="*/ 13 w 29"/>
                  <a:gd name="T11" fmla="*/ 0 h 9"/>
                  <a:gd name="T12" fmla="*/ 14 w 29"/>
                  <a:gd name="T13" fmla="*/ 0 h 9"/>
                  <a:gd name="T14" fmla="*/ 17 w 29"/>
                  <a:gd name="T15" fmla="*/ 0 h 9"/>
                  <a:gd name="T16" fmla="*/ 20 w 29"/>
                  <a:gd name="T17" fmla="*/ 0 h 9"/>
                  <a:gd name="T18" fmla="*/ 22 w 29"/>
                  <a:gd name="T19" fmla="*/ 0 h 9"/>
                  <a:gd name="T20" fmla="*/ 25 w 29"/>
                  <a:gd name="T21" fmla="*/ 2 h 9"/>
                  <a:gd name="T22" fmla="*/ 25 w 29"/>
                  <a:gd name="T23" fmla="*/ 3 h 9"/>
                  <a:gd name="T24" fmla="*/ 23 w 29"/>
                  <a:gd name="T25" fmla="*/ 2 h 9"/>
                  <a:gd name="T26" fmla="*/ 20 w 29"/>
                  <a:gd name="T27" fmla="*/ 2 h 9"/>
                  <a:gd name="T28" fmla="*/ 19 w 29"/>
                  <a:gd name="T29" fmla="*/ 2 h 9"/>
                  <a:gd name="T30" fmla="*/ 20 w 29"/>
                  <a:gd name="T31" fmla="*/ 3 h 9"/>
                  <a:gd name="T32" fmla="*/ 21 w 29"/>
                  <a:gd name="T33" fmla="*/ 4 h 9"/>
                  <a:gd name="T34" fmla="*/ 25 w 29"/>
                  <a:gd name="T35" fmla="*/ 4 h 9"/>
                  <a:gd name="T36" fmla="*/ 29 w 29"/>
                  <a:gd name="T37" fmla="*/ 6 h 9"/>
                  <a:gd name="T38" fmla="*/ 26 w 29"/>
                  <a:gd name="T39" fmla="*/ 5 h 9"/>
                  <a:gd name="T40" fmla="*/ 23 w 29"/>
                  <a:gd name="T41" fmla="*/ 4 h 9"/>
                  <a:gd name="T42" fmla="*/ 21 w 29"/>
                  <a:gd name="T43" fmla="*/ 4 h 9"/>
                  <a:gd name="T44" fmla="*/ 20 w 29"/>
                  <a:gd name="T45" fmla="*/ 4 h 9"/>
                  <a:gd name="T46" fmla="*/ 18 w 29"/>
                  <a:gd name="T47" fmla="*/ 4 h 9"/>
                  <a:gd name="T48" fmla="*/ 16 w 29"/>
                  <a:gd name="T49" fmla="*/ 3 h 9"/>
                  <a:gd name="T50" fmla="*/ 15 w 29"/>
                  <a:gd name="T51" fmla="*/ 4 h 9"/>
                  <a:gd name="T52" fmla="*/ 13 w 29"/>
                  <a:gd name="T53" fmla="*/ 3 h 9"/>
                  <a:gd name="T54" fmla="*/ 11 w 29"/>
                  <a:gd name="T55" fmla="*/ 3 h 9"/>
                  <a:gd name="T56" fmla="*/ 8 w 29"/>
                  <a:gd name="T57" fmla="*/ 3 h 9"/>
                  <a:gd name="T58" fmla="*/ 7 w 29"/>
                  <a:gd name="T59" fmla="*/ 5 h 9"/>
                  <a:gd name="T60" fmla="*/ 7 w 29"/>
                  <a:gd name="T61" fmla="*/ 5 h 9"/>
                  <a:gd name="T62" fmla="*/ 9 w 29"/>
                  <a:gd name="T63" fmla="*/ 4 h 9"/>
                  <a:gd name="T64" fmla="*/ 12 w 29"/>
                  <a:gd name="T65" fmla="*/ 4 h 9"/>
                  <a:gd name="T66" fmla="*/ 14 w 29"/>
                  <a:gd name="T67" fmla="*/ 5 h 9"/>
                  <a:gd name="T68" fmla="*/ 17 w 29"/>
                  <a:gd name="T69" fmla="*/ 5 h 9"/>
                  <a:gd name="T70" fmla="*/ 19 w 29"/>
                  <a:gd name="T71" fmla="*/ 6 h 9"/>
                  <a:gd name="T72" fmla="*/ 17 w 29"/>
                  <a:gd name="T73" fmla="*/ 6 h 9"/>
                  <a:gd name="T74" fmla="*/ 15 w 29"/>
                  <a:gd name="T75" fmla="*/ 6 h 9"/>
                  <a:gd name="T76" fmla="*/ 13 w 29"/>
                  <a:gd name="T77" fmla="*/ 5 h 9"/>
                  <a:gd name="T78" fmla="*/ 11 w 29"/>
                  <a:gd name="T79" fmla="*/ 5 h 9"/>
                  <a:gd name="T80" fmla="*/ 9 w 29"/>
                  <a:gd name="T81" fmla="*/ 6 h 9"/>
                  <a:gd name="T82" fmla="*/ 7 w 29"/>
                  <a:gd name="T83" fmla="*/ 7 h 9"/>
                  <a:gd name="T84" fmla="*/ 9 w 29"/>
                  <a:gd name="T85" fmla="*/ 7 h 9"/>
                  <a:gd name="T86" fmla="*/ 11 w 29"/>
                  <a:gd name="T87" fmla="*/ 7 h 9"/>
                  <a:gd name="T88" fmla="*/ 14 w 29"/>
                  <a:gd name="T89" fmla="*/ 7 h 9"/>
                  <a:gd name="T90" fmla="*/ 16 w 29"/>
                  <a:gd name="T91" fmla="*/ 8 h 9"/>
                  <a:gd name="T92" fmla="*/ 15 w 29"/>
                  <a:gd name="T93" fmla="*/ 8 h 9"/>
                  <a:gd name="T94" fmla="*/ 13 w 29"/>
                  <a:gd name="T95" fmla="*/ 8 h 9"/>
                  <a:gd name="T96" fmla="*/ 10 w 29"/>
                  <a:gd name="T97" fmla="*/ 9 h 9"/>
                  <a:gd name="T98" fmla="*/ 7 w 29"/>
                  <a:gd name="T99" fmla="*/ 9 h 9"/>
                  <a:gd name="T100" fmla="*/ 5 w 29"/>
                  <a:gd name="T101" fmla="*/ 9 h 9"/>
                  <a:gd name="T102" fmla="*/ 1 w 29"/>
                  <a:gd name="T103" fmla="*/ 9 h 9"/>
                  <a:gd name="T104" fmla="*/ 0 w 29"/>
                  <a:gd name="T105" fmla="*/ 8 h 9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0" t="0" r="r" b="b"/>
                <a:pathLst>
                  <a:path w="29" h="9">
                    <a:moveTo>
                      <a:pt x="0" y="8"/>
                    </a:moveTo>
                    <a:lnTo>
                      <a:pt x="1" y="7"/>
                    </a:lnTo>
                    <a:lnTo>
                      <a:pt x="1" y="6"/>
                    </a:lnTo>
                    <a:lnTo>
                      <a:pt x="2" y="5"/>
                    </a:lnTo>
                    <a:lnTo>
                      <a:pt x="3" y="5"/>
                    </a:lnTo>
                    <a:lnTo>
                      <a:pt x="4" y="4"/>
                    </a:lnTo>
                    <a:lnTo>
                      <a:pt x="5" y="3"/>
                    </a:lnTo>
                    <a:lnTo>
                      <a:pt x="7" y="3"/>
                    </a:lnTo>
                    <a:lnTo>
                      <a:pt x="8" y="2"/>
                    </a:lnTo>
                    <a:lnTo>
                      <a:pt x="10" y="1"/>
                    </a:lnTo>
                    <a:lnTo>
                      <a:pt x="11" y="1"/>
                    </a:lnTo>
                    <a:lnTo>
                      <a:pt x="13" y="0"/>
                    </a:lnTo>
                    <a:lnTo>
                      <a:pt x="14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1" y="0"/>
                    </a:lnTo>
                    <a:lnTo>
                      <a:pt x="22" y="0"/>
                    </a:lnTo>
                    <a:lnTo>
                      <a:pt x="23" y="1"/>
                    </a:lnTo>
                    <a:lnTo>
                      <a:pt x="25" y="2"/>
                    </a:lnTo>
                    <a:lnTo>
                      <a:pt x="27" y="3"/>
                    </a:lnTo>
                    <a:lnTo>
                      <a:pt x="25" y="3"/>
                    </a:lnTo>
                    <a:lnTo>
                      <a:pt x="24" y="2"/>
                    </a:lnTo>
                    <a:lnTo>
                      <a:pt x="23" y="2"/>
                    </a:lnTo>
                    <a:lnTo>
                      <a:pt x="21" y="2"/>
                    </a:lnTo>
                    <a:lnTo>
                      <a:pt x="20" y="2"/>
                    </a:lnTo>
                    <a:lnTo>
                      <a:pt x="19" y="2"/>
                    </a:lnTo>
                    <a:lnTo>
                      <a:pt x="20" y="2"/>
                    </a:lnTo>
                    <a:lnTo>
                      <a:pt x="20" y="3"/>
                    </a:lnTo>
                    <a:lnTo>
                      <a:pt x="21" y="4"/>
                    </a:lnTo>
                    <a:lnTo>
                      <a:pt x="24" y="4"/>
                    </a:lnTo>
                    <a:lnTo>
                      <a:pt x="25" y="4"/>
                    </a:lnTo>
                    <a:lnTo>
                      <a:pt x="27" y="5"/>
                    </a:lnTo>
                    <a:lnTo>
                      <a:pt x="29" y="6"/>
                    </a:lnTo>
                    <a:lnTo>
                      <a:pt x="27" y="6"/>
                    </a:lnTo>
                    <a:lnTo>
                      <a:pt x="26" y="5"/>
                    </a:lnTo>
                    <a:lnTo>
                      <a:pt x="24" y="5"/>
                    </a:lnTo>
                    <a:lnTo>
                      <a:pt x="23" y="4"/>
                    </a:lnTo>
                    <a:lnTo>
                      <a:pt x="22" y="4"/>
                    </a:lnTo>
                    <a:lnTo>
                      <a:pt x="21" y="4"/>
                    </a:lnTo>
                    <a:lnTo>
                      <a:pt x="20" y="4"/>
                    </a:lnTo>
                    <a:lnTo>
                      <a:pt x="19" y="4"/>
                    </a:lnTo>
                    <a:lnTo>
                      <a:pt x="18" y="4"/>
                    </a:lnTo>
                    <a:lnTo>
                      <a:pt x="17" y="3"/>
                    </a:lnTo>
                    <a:lnTo>
                      <a:pt x="16" y="3"/>
                    </a:lnTo>
                    <a:lnTo>
                      <a:pt x="15" y="3"/>
                    </a:lnTo>
                    <a:lnTo>
                      <a:pt x="15" y="4"/>
                    </a:lnTo>
                    <a:lnTo>
                      <a:pt x="14" y="4"/>
                    </a:lnTo>
                    <a:lnTo>
                      <a:pt x="13" y="3"/>
                    </a:lnTo>
                    <a:lnTo>
                      <a:pt x="12" y="3"/>
                    </a:lnTo>
                    <a:lnTo>
                      <a:pt x="11" y="3"/>
                    </a:lnTo>
                    <a:lnTo>
                      <a:pt x="9" y="3"/>
                    </a:lnTo>
                    <a:lnTo>
                      <a:pt x="8" y="3"/>
                    </a:lnTo>
                    <a:lnTo>
                      <a:pt x="7" y="4"/>
                    </a:lnTo>
                    <a:lnTo>
                      <a:pt x="7" y="5"/>
                    </a:lnTo>
                    <a:lnTo>
                      <a:pt x="9" y="5"/>
                    </a:lnTo>
                    <a:lnTo>
                      <a:pt x="9" y="4"/>
                    </a:lnTo>
                    <a:lnTo>
                      <a:pt x="11" y="4"/>
                    </a:lnTo>
                    <a:lnTo>
                      <a:pt x="12" y="4"/>
                    </a:lnTo>
                    <a:lnTo>
                      <a:pt x="13" y="5"/>
                    </a:lnTo>
                    <a:lnTo>
                      <a:pt x="14" y="5"/>
                    </a:lnTo>
                    <a:lnTo>
                      <a:pt x="16" y="5"/>
                    </a:lnTo>
                    <a:lnTo>
                      <a:pt x="17" y="5"/>
                    </a:lnTo>
                    <a:lnTo>
                      <a:pt x="18" y="6"/>
                    </a:lnTo>
                    <a:lnTo>
                      <a:pt x="19" y="6"/>
                    </a:lnTo>
                    <a:lnTo>
                      <a:pt x="18" y="6"/>
                    </a:lnTo>
                    <a:lnTo>
                      <a:pt x="17" y="6"/>
                    </a:lnTo>
                    <a:lnTo>
                      <a:pt x="15" y="6"/>
                    </a:lnTo>
                    <a:lnTo>
                      <a:pt x="14" y="5"/>
                    </a:lnTo>
                    <a:lnTo>
                      <a:pt x="13" y="5"/>
                    </a:lnTo>
                    <a:lnTo>
                      <a:pt x="12" y="5"/>
                    </a:lnTo>
                    <a:lnTo>
                      <a:pt x="11" y="5"/>
                    </a:lnTo>
                    <a:lnTo>
                      <a:pt x="10" y="5"/>
                    </a:lnTo>
                    <a:lnTo>
                      <a:pt x="9" y="6"/>
                    </a:lnTo>
                    <a:lnTo>
                      <a:pt x="8" y="6"/>
                    </a:lnTo>
                    <a:lnTo>
                      <a:pt x="7" y="7"/>
                    </a:lnTo>
                    <a:lnTo>
                      <a:pt x="8" y="7"/>
                    </a:lnTo>
                    <a:lnTo>
                      <a:pt x="9" y="7"/>
                    </a:lnTo>
                    <a:lnTo>
                      <a:pt x="10" y="7"/>
                    </a:lnTo>
                    <a:lnTo>
                      <a:pt x="11" y="7"/>
                    </a:lnTo>
                    <a:lnTo>
                      <a:pt x="13" y="7"/>
                    </a:lnTo>
                    <a:lnTo>
                      <a:pt x="14" y="7"/>
                    </a:lnTo>
                    <a:lnTo>
                      <a:pt x="15" y="7"/>
                    </a:lnTo>
                    <a:lnTo>
                      <a:pt x="16" y="8"/>
                    </a:lnTo>
                    <a:lnTo>
                      <a:pt x="15" y="8"/>
                    </a:lnTo>
                    <a:lnTo>
                      <a:pt x="14" y="8"/>
                    </a:lnTo>
                    <a:lnTo>
                      <a:pt x="13" y="8"/>
                    </a:lnTo>
                    <a:lnTo>
                      <a:pt x="12" y="8"/>
                    </a:lnTo>
                    <a:lnTo>
                      <a:pt x="10" y="9"/>
                    </a:lnTo>
                    <a:lnTo>
                      <a:pt x="9" y="9"/>
                    </a:lnTo>
                    <a:lnTo>
                      <a:pt x="7" y="9"/>
                    </a:lnTo>
                    <a:lnTo>
                      <a:pt x="6" y="9"/>
                    </a:lnTo>
                    <a:lnTo>
                      <a:pt x="5" y="9"/>
                    </a:lnTo>
                    <a:lnTo>
                      <a:pt x="2" y="8"/>
                    </a:lnTo>
                    <a:lnTo>
                      <a:pt x="1" y="9"/>
                    </a:lnTo>
                    <a:lnTo>
                      <a:pt x="0" y="9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9E4D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5207" name="Freeform 40">
                <a:extLst>
                  <a:ext uri="{FF2B5EF4-FFF2-40B4-BE49-F238E27FC236}">
                    <a16:creationId xmlns:a16="http://schemas.microsoft.com/office/drawing/2014/main" id="{43D9DD65-1F67-40FB-95D0-B2E6CDCE19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38" y="1306"/>
                <a:ext cx="4" cy="8"/>
              </a:xfrm>
              <a:custGeom>
                <a:avLst/>
                <a:gdLst>
                  <a:gd name="T0" fmla="*/ 1 w 4"/>
                  <a:gd name="T1" fmla="*/ 8 h 8"/>
                  <a:gd name="T2" fmla="*/ 1 w 4"/>
                  <a:gd name="T3" fmla="*/ 7 h 8"/>
                  <a:gd name="T4" fmla="*/ 2 w 4"/>
                  <a:gd name="T5" fmla="*/ 6 h 8"/>
                  <a:gd name="T6" fmla="*/ 1 w 4"/>
                  <a:gd name="T7" fmla="*/ 5 h 8"/>
                  <a:gd name="T8" fmla="*/ 1 w 4"/>
                  <a:gd name="T9" fmla="*/ 4 h 8"/>
                  <a:gd name="T10" fmla="*/ 2 w 4"/>
                  <a:gd name="T11" fmla="*/ 4 h 8"/>
                  <a:gd name="T12" fmla="*/ 2 w 4"/>
                  <a:gd name="T13" fmla="*/ 3 h 8"/>
                  <a:gd name="T14" fmla="*/ 3 w 4"/>
                  <a:gd name="T15" fmla="*/ 2 h 8"/>
                  <a:gd name="T16" fmla="*/ 4 w 4"/>
                  <a:gd name="T17" fmla="*/ 0 h 8"/>
                  <a:gd name="T18" fmla="*/ 3 w 4"/>
                  <a:gd name="T19" fmla="*/ 1 h 8"/>
                  <a:gd name="T20" fmla="*/ 2 w 4"/>
                  <a:gd name="T21" fmla="*/ 2 h 8"/>
                  <a:gd name="T22" fmla="*/ 1 w 4"/>
                  <a:gd name="T23" fmla="*/ 2 h 8"/>
                  <a:gd name="T24" fmla="*/ 1 w 4"/>
                  <a:gd name="T25" fmla="*/ 3 h 8"/>
                  <a:gd name="T26" fmla="*/ 0 w 4"/>
                  <a:gd name="T27" fmla="*/ 4 h 8"/>
                  <a:gd name="T28" fmla="*/ 0 w 4"/>
                  <a:gd name="T29" fmla="*/ 5 h 8"/>
                  <a:gd name="T30" fmla="*/ 1 w 4"/>
                  <a:gd name="T31" fmla="*/ 6 h 8"/>
                  <a:gd name="T32" fmla="*/ 1 w 4"/>
                  <a:gd name="T33" fmla="*/ 8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4" h="8">
                    <a:moveTo>
                      <a:pt x="1" y="8"/>
                    </a:moveTo>
                    <a:lnTo>
                      <a:pt x="1" y="7"/>
                    </a:lnTo>
                    <a:lnTo>
                      <a:pt x="2" y="6"/>
                    </a:lnTo>
                    <a:lnTo>
                      <a:pt x="1" y="5"/>
                    </a:lnTo>
                    <a:lnTo>
                      <a:pt x="1" y="4"/>
                    </a:lnTo>
                    <a:lnTo>
                      <a:pt x="2" y="4"/>
                    </a:lnTo>
                    <a:lnTo>
                      <a:pt x="2" y="3"/>
                    </a:lnTo>
                    <a:lnTo>
                      <a:pt x="3" y="2"/>
                    </a:lnTo>
                    <a:lnTo>
                      <a:pt x="4" y="0"/>
                    </a:lnTo>
                    <a:lnTo>
                      <a:pt x="3" y="1"/>
                    </a:lnTo>
                    <a:lnTo>
                      <a:pt x="2" y="2"/>
                    </a:lnTo>
                    <a:lnTo>
                      <a:pt x="1" y="2"/>
                    </a:lnTo>
                    <a:lnTo>
                      <a:pt x="1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1" y="8"/>
                    </a:lnTo>
                    <a:close/>
                  </a:path>
                </a:pathLst>
              </a:custGeom>
              <a:solidFill>
                <a:srgbClr val="9E4D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5208" name="Freeform 41">
                <a:extLst>
                  <a:ext uri="{FF2B5EF4-FFF2-40B4-BE49-F238E27FC236}">
                    <a16:creationId xmlns:a16="http://schemas.microsoft.com/office/drawing/2014/main" id="{3E6E6383-66D2-4881-BC77-7B2069E3A9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3" y="1382"/>
                <a:ext cx="28" cy="15"/>
              </a:xfrm>
              <a:custGeom>
                <a:avLst/>
                <a:gdLst>
                  <a:gd name="T0" fmla="*/ 12 w 28"/>
                  <a:gd name="T1" fmla="*/ 0 h 15"/>
                  <a:gd name="T2" fmla="*/ 13 w 28"/>
                  <a:gd name="T3" fmla="*/ 1 h 15"/>
                  <a:gd name="T4" fmla="*/ 15 w 28"/>
                  <a:gd name="T5" fmla="*/ 2 h 15"/>
                  <a:gd name="T6" fmla="*/ 16 w 28"/>
                  <a:gd name="T7" fmla="*/ 3 h 15"/>
                  <a:gd name="T8" fmla="*/ 17 w 28"/>
                  <a:gd name="T9" fmla="*/ 3 h 15"/>
                  <a:gd name="T10" fmla="*/ 17 w 28"/>
                  <a:gd name="T11" fmla="*/ 4 h 15"/>
                  <a:gd name="T12" fmla="*/ 18 w 28"/>
                  <a:gd name="T13" fmla="*/ 4 h 15"/>
                  <a:gd name="T14" fmla="*/ 19 w 28"/>
                  <a:gd name="T15" fmla="*/ 4 h 15"/>
                  <a:gd name="T16" fmla="*/ 20 w 28"/>
                  <a:gd name="T17" fmla="*/ 4 h 15"/>
                  <a:gd name="T18" fmla="*/ 22 w 28"/>
                  <a:gd name="T19" fmla="*/ 3 h 15"/>
                  <a:gd name="T20" fmla="*/ 28 w 28"/>
                  <a:gd name="T21" fmla="*/ 13 h 15"/>
                  <a:gd name="T22" fmla="*/ 27 w 28"/>
                  <a:gd name="T23" fmla="*/ 14 h 15"/>
                  <a:gd name="T24" fmla="*/ 26 w 28"/>
                  <a:gd name="T25" fmla="*/ 14 h 15"/>
                  <a:gd name="T26" fmla="*/ 25 w 28"/>
                  <a:gd name="T27" fmla="*/ 15 h 15"/>
                  <a:gd name="T28" fmla="*/ 25 w 28"/>
                  <a:gd name="T29" fmla="*/ 15 h 15"/>
                  <a:gd name="T30" fmla="*/ 24 w 28"/>
                  <a:gd name="T31" fmla="*/ 15 h 15"/>
                  <a:gd name="T32" fmla="*/ 23 w 28"/>
                  <a:gd name="T33" fmla="*/ 15 h 15"/>
                  <a:gd name="T34" fmla="*/ 21 w 28"/>
                  <a:gd name="T35" fmla="*/ 15 h 15"/>
                  <a:gd name="T36" fmla="*/ 20 w 28"/>
                  <a:gd name="T37" fmla="*/ 15 h 15"/>
                  <a:gd name="T38" fmla="*/ 19 w 28"/>
                  <a:gd name="T39" fmla="*/ 15 h 15"/>
                  <a:gd name="T40" fmla="*/ 18 w 28"/>
                  <a:gd name="T41" fmla="*/ 15 h 15"/>
                  <a:gd name="T42" fmla="*/ 16 w 28"/>
                  <a:gd name="T43" fmla="*/ 15 h 15"/>
                  <a:gd name="T44" fmla="*/ 15 w 28"/>
                  <a:gd name="T45" fmla="*/ 14 h 15"/>
                  <a:gd name="T46" fmla="*/ 14 w 28"/>
                  <a:gd name="T47" fmla="*/ 14 h 15"/>
                  <a:gd name="T48" fmla="*/ 14 w 28"/>
                  <a:gd name="T49" fmla="*/ 14 h 15"/>
                  <a:gd name="T50" fmla="*/ 13 w 28"/>
                  <a:gd name="T51" fmla="*/ 14 h 15"/>
                  <a:gd name="T52" fmla="*/ 12 w 28"/>
                  <a:gd name="T53" fmla="*/ 14 h 15"/>
                  <a:gd name="T54" fmla="*/ 10 w 28"/>
                  <a:gd name="T55" fmla="*/ 15 h 15"/>
                  <a:gd name="T56" fmla="*/ 8 w 28"/>
                  <a:gd name="T57" fmla="*/ 14 h 15"/>
                  <a:gd name="T58" fmla="*/ 7 w 28"/>
                  <a:gd name="T59" fmla="*/ 14 h 15"/>
                  <a:gd name="T60" fmla="*/ 6 w 28"/>
                  <a:gd name="T61" fmla="*/ 14 h 15"/>
                  <a:gd name="T62" fmla="*/ 5 w 28"/>
                  <a:gd name="T63" fmla="*/ 14 h 15"/>
                  <a:gd name="T64" fmla="*/ 5 w 28"/>
                  <a:gd name="T65" fmla="*/ 14 h 15"/>
                  <a:gd name="T66" fmla="*/ 4 w 28"/>
                  <a:gd name="T67" fmla="*/ 14 h 15"/>
                  <a:gd name="T68" fmla="*/ 3 w 28"/>
                  <a:gd name="T69" fmla="*/ 14 h 15"/>
                  <a:gd name="T70" fmla="*/ 2 w 28"/>
                  <a:gd name="T71" fmla="*/ 14 h 15"/>
                  <a:gd name="T72" fmla="*/ 1 w 28"/>
                  <a:gd name="T73" fmla="*/ 13 h 15"/>
                  <a:gd name="T74" fmla="*/ 1 w 28"/>
                  <a:gd name="T75" fmla="*/ 12 h 15"/>
                  <a:gd name="T76" fmla="*/ 0 w 28"/>
                  <a:gd name="T77" fmla="*/ 11 h 15"/>
                  <a:gd name="T78" fmla="*/ 1 w 28"/>
                  <a:gd name="T79" fmla="*/ 9 h 15"/>
                  <a:gd name="T80" fmla="*/ 1 w 28"/>
                  <a:gd name="T81" fmla="*/ 8 h 15"/>
                  <a:gd name="T82" fmla="*/ 2 w 28"/>
                  <a:gd name="T83" fmla="*/ 8 h 15"/>
                  <a:gd name="T84" fmla="*/ 3 w 28"/>
                  <a:gd name="T85" fmla="*/ 8 h 15"/>
                  <a:gd name="T86" fmla="*/ 4 w 28"/>
                  <a:gd name="T87" fmla="*/ 8 h 15"/>
                  <a:gd name="T88" fmla="*/ 5 w 28"/>
                  <a:gd name="T89" fmla="*/ 8 h 15"/>
                  <a:gd name="T90" fmla="*/ 6 w 28"/>
                  <a:gd name="T91" fmla="*/ 8 h 15"/>
                  <a:gd name="T92" fmla="*/ 7 w 28"/>
                  <a:gd name="T93" fmla="*/ 8 h 15"/>
                  <a:gd name="T94" fmla="*/ 8 w 28"/>
                  <a:gd name="T95" fmla="*/ 8 h 15"/>
                  <a:gd name="T96" fmla="*/ 9 w 28"/>
                  <a:gd name="T97" fmla="*/ 8 h 15"/>
                  <a:gd name="T98" fmla="*/ 10 w 28"/>
                  <a:gd name="T99" fmla="*/ 7 h 15"/>
                  <a:gd name="T100" fmla="*/ 11 w 28"/>
                  <a:gd name="T101" fmla="*/ 7 h 15"/>
                  <a:gd name="T102" fmla="*/ 12 w 28"/>
                  <a:gd name="T103" fmla="*/ 7 h 15"/>
                  <a:gd name="T104" fmla="*/ 12 w 28"/>
                  <a:gd name="T105" fmla="*/ 6 h 15"/>
                  <a:gd name="T106" fmla="*/ 13 w 28"/>
                  <a:gd name="T107" fmla="*/ 5 h 15"/>
                  <a:gd name="T108" fmla="*/ 13 w 28"/>
                  <a:gd name="T109" fmla="*/ 3 h 15"/>
                  <a:gd name="T110" fmla="*/ 12 w 28"/>
                  <a:gd name="T111" fmla="*/ 2 h 15"/>
                  <a:gd name="T112" fmla="*/ 12 w 28"/>
                  <a:gd name="T113" fmla="*/ 0 h 1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28" h="15">
                    <a:moveTo>
                      <a:pt x="12" y="0"/>
                    </a:moveTo>
                    <a:lnTo>
                      <a:pt x="13" y="1"/>
                    </a:lnTo>
                    <a:lnTo>
                      <a:pt x="15" y="2"/>
                    </a:lnTo>
                    <a:lnTo>
                      <a:pt x="16" y="3"/>
                    </a:lnTo>
                    <a:lnTo>
                      <a:pt x="17" y="3"/>
                    </a:lnTo>
                    <a:lnTo>
                      <a:pt x="17" y="4"/>
                    </a:lnTo>
                    <a:lnTo>
                      <a:pt x="18" y="4"/>
                    </a:lnTo>
                    <a:lnTo>
                      <a:pt x="19" y="4"/>
                    </a:lnTo>
                    <a:lnTo>
                      <a:pt x="20" y="4"/>
                    </a:lnTo>
                    <a:lnTo>
                      <a:pt x="22" y="3"/>
                    </a:lnTo>
                    <a:lnTo>
                      <a:pt x="28" y="13"/>
                    </a:lnTo>
                    <a:lnTo>
                      <a:pt x="27" y="14"/>
                    </a:lnTo>
                    <a:lnTo>
                      <a:pt x="26" y="14"/>
                    </a:lnTo>
                    <a:lnTo>
                      <a:pt x="25" y="15"/>
                    </a:lnTo>
                    <a:lnTo>
                      <a:pt x="24" y="15"/>
                    </a:lnTo>
                    <a:lnTo>
                      <a:pt x="23" y="15"/>
                    </a:lnTo>
                    <a:lnTo>
                      <a:pt x="21" y="15"/>
                    </a:lnTo>
                    <a:lnTo>
                      <a:pt x="20" y="15"/>
                    </a:lnTo>
                    <a:lnTo>
                      <a:pt x="19" y="15"/>
                    </a:lnTo>
                    <a:lnTo>
                      <a:pt x="18" y="15"/>
                    </a:lnTo>
                    <a:lnTo>
                      <a:pt x="16" y="15"/>
                    </a:lnTo>
                    <a:lnTo>
                      <a:pt x="15" y="14"/>
                    </a:lnTo>
                    <a:lnTo>
                      <a:pt x="14" y="14"/>
                    </a:lnTo>
                    <a:lnTo>
                      <a:pt x="13" y="14"/>
                    </a:lnTo>
                    <a:lnTo>
                      <a:pt x="12" y="14"/>
                    </a:lnTo>
                    <a:lnTo>
                      <a:pt x="10" y="15"/>
                    </a:lnTo>
                    <a:lnTo>
                      <a:pt x="8" y="14"/>
                    </a:lnTo>
                    <a:lnTo>
                      <a:pt x="7" y="14"/>
                    </a:lnTo>
                    <a:lnTo>
                      <a:pt x="6" y="14"/>
                    </a:lnTo>
                    <a:lnTo>
                      <a:pt x="5" y="14"/>
                    </a:lnTo>
                    <a:lnTo>
                      <a:pt x="4" y="14"/>
                    </a:lnTo>
                    <a:lnTo>
                      <a:pt x="3" y="14"/>
                    </a:lnTo>
                    <a:lnTo>
                      <a:pt x="2" y="14"/>
                    </a:lnTo>
                    <a:lnTo>
                      <a:pt x="1" y="13"/>
                    </a:lnTo>
                    <a:lnTo>
                      <a:pt x="1" y="12"/>
                    </a:lnTo>
                    <a:lnTo>
                      <a:pt x="0" y="11"/>
                    </a:lnTo>
                    <a:lnTo>
                      <a:pt x="1" y="9"/>
                    </a:lnTo>
                    <a:lnTo>
                      <a:pt x="1" y="8"/>
                    </a:lnTo>
                    <a:lnTo>
                      <a:pt x="2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5" y="8"/>
                    </a:lnTo>
                    <a:lnTo>
                      <a:pt x="6" y="8"/>
                    </a:lnTo>
                    <a:lnTo>
                      <a:pt x="7" y="8"/>
                    </a:lnTo>
                    <a:lnTo>
                      <a:pt x="8" y="8"/>
                    </a:lnTo>
                    <a:lnTo>
                      <a:pt x="9" y="8"/>
                    </a:lnTo>
                    <a:lnTo>
                      <a:pt x="10" y="7"/>
                    </a:lnTo>
                    <a:lnTo>
                      <a:pt x="11" y="7"/>
                    </a:lnTo>
                    <a:lnTo>
                      <a:pt x="12" y="7"/>
                    </a:lnTo>
                    <a:lnTo>
                      <a:pt x="12" y="6"/>
                    </a:lnTo>
                    <a:lnTo>
                      <a:pt x="13" y="5"/>
                    </a:lnTo>
                    <a:lnTo>
                      <a:pt x="13" y="3"/>
                    </a:lnTo>
                    <a:lnTo>
                      <a:pt x="12" y="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FF9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5209" name="Freeform 42">
                <a:extLst>
                  <a:ext uri="{FF2B5EF4-FFF2-40B4-BE49-F238E27FC236}">
                    <a16:creationId xmlns:a16="http://schemas.microsoft.com/office/drawing/2014/main" id="{ED7E4D2C-2E27-48CB-B247-5658960917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4" y="1390"/>
                <a:ext cx="4" cy="6"/>
              </a:xfrm>
              <a:custGeom>
                <a:avLst/>
                <a:gdLst>
                  <a:gd name="T0" fmla="*/ 1 w 4"/>
                  <a:gd name="T1" fmla="*/ 0 h 6"/>
                  <a:gd name="T2" fmla="*/ 2 w 4"/>
                  <a:gd name="T3" fmla="*/ 0 h 6"/>
                  <a:gd name="T4" fmla="*/ 3 w 4"/>
                  <a:gd name="T5" fmla="*/ 0 h 6"/>
                  <a:gd name="T6" fmla="*/ 4 w 4"/>
                  <a:gd name="T7" fmla="*/ 1 h 6"/>
                  <a:gd name="T8" fmla="*/ 4 w 4"/>
                  <a:gd name="T9" fmla="*/ 1 h 6"/>
                  <a:gd name="T10" fmla="*/ 4 w 4"/>
                  <a:gd name="T11" fmla="*/ 2 h 6"/>
                  <a:gd name="T12" fmla="*/ 4 w 4"/>
                  <a:gd name="T13" fmla="*/ 3 h 6"/>
                  <a:gd name="T14" fmla="*/ 4 w 4"/>
                  <a:gd name="T15" fmla="*/ 4 h 6"/>
                  <a:gd name="T16" fmla="*/ 4 w 4"/>
                  <a:gd name="T17" fmla="*/ 5 h 6"/>
                  <a:gd name="T18" fmla="*/ 4 w 4"/>
                  <a:gd name="T19" fmla="*/ 6 h 6"/>
                  <a:gd name="T20" fmla="*/ 3 w 4"/>
                  <a:gd name="T21" fmla="*/ 6 h 6"/>
                  <a:gd name="T22" fmla="*/ 2 w 4"/>
                  <a:gd name="T23" fmla="*/ 6 h 6"/>
                  <a:gd name="T24" fmla="*/ 1 w 4"/>
                  <a:gd name="T25" fmla="*/ 5 h 6"/>
                  <a:gd name="T26" fmla="*/ 0 w 4"/>
                  <a:gd name="T27" fmla="*/ 5 h 6"/>
                  <a:gd name="T28" fmla="*/ 0 w 4"/>
                  <a:gd name="T29" fmla="*/ 4 h 6"/>
                  <a:gd name="T30" fmla="*/ 0 w 4"/>
                  <a:gd name="T31" fmla="*/ 4 h 6"/>
                  <a:gd name="T32" fmla="*/ 0 w 4"/>
                  <a:gd name="T33" fmla="*/ 2 h 6"/>
                  <a:gd name="T34" fmla="*/ 0 w 4"/>
                  <a:gd name="T35" fmla="*/ 1 h 6"/>
                  <a:gd name="T36" fmla="*/ 0 w 4"/>
                  <a:gd name="T37" fmla="*/ 1 h 6"/>
                  <a:gd name="T38" fmla="*/ 1 w 4"/>
                  <a:gd name="T39" fmla="*/ 0 h 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4" h="6">
                    <a:moveTo>
                      <a:pt x="1" y="0"/>
                    </a:moveTo>
                    <a:lnTo>
                      <a:pt x="2" y="0"/>
                    </a:lnTo>
                    <a:lnTo>
                      <a:pt x="3" y="0"/>
                    </a:lnTo>
                    <a:lnTo>
                      <a:pt x="4" y="1"/>
                    </a:lnTo>
                    <a:lnTo>
                      <a:pt x="4" y="2"/>
                    </a:lnTo>
                    <a:lnTo>
                      <a:pt x="4" y="3"/>
                    </a:lnTo>
                    <a:lnTo>
                      <a:pt x="4" y="4"/>
                    </a:lnTo>
                    <a:lnTo>
                      <a:pt x="4" y="5"/>
                    </a:lnTo>
                    <a:lnTo>
                      <a:pt x="4" y="6"/>
                    </a:lnTo>
                    <a:lnTo>
                      <a:pt x="3" y="6"/>
                    </a:lnTo>
                    <a:lnTo>
                      <a:pt x="2" y="6"/>
                    </a:lnTo>
                    <a:lnTo>
                      <a:pt x="1" y="5"/>
                    </a:lnTo>
                    <a:lnTo>
                      <a:pt x="0" y="5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FD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5210" name="Freeform 43">
                <a:extLst>
                  <a:ext uri="{FF2B5EF4-FFF2-40B4-BE49-F238E27FC236}">
                    <a16:creationId xmlns:a16="http://schemas.microsoft.com/office/drawing/2014/main" id="{528433B0-1BB7-44E2-BBF1-4B16BD0420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8" y="1382"/>
                <a:ext cx="10" cy="12"/>
              </a:xfrm>
              <a:custGeom>
                <a:avLst/>
                <a:gdLst>
                  <a:gd name="T0" fmla="*/ 0 w 10"/>
                  <a:gd name="T1" fmla="*/ 12 h 12"/>
                  <a:gd name="T2" fmla="*/ 0 w 10"/>
                  <a:gd name="T3" fmla="*/ 11 h 12"/>
                  <a:gd name="T4" fmla="*/ 0 w 10"/>
                  <a:gd name="T5" fmla="*/ 9 h 12"/>
                  <a:gd name="T6" fmla="*/ 0 w 10"/>
                  <a:gd name="T7" fmla="*/ 9 h 12"/>
                  <a:gd name="T8" fmla="*/ 1 w 10"/>
                  <a:gd name="T9" fmla="*/ 8 h 12"/>
                  <a:gd name="T10" fmla="*/ 1 w 10"/>
                  <a:gd name="T11" fmla="*/ 8 h 12"/>
                  <a:gd name="T12" fmla="*/ 2 w 10"/>
                  <a:gd name="T13" fmla="*/ 8 h 12"/>
                  <a:gd name="T14" fmla="*/ 2 w 10"/>
                  <a:gd name="T15" fmla="*/ 8 h 12"/>
                  <a:gd name="T16" fmla="*/ 3 w 10"/>
                  <a:gd name="T17" fmla="*/ 8 h 12"/>
                  <a:gd name="T18" fmla="*/ 4 w 10"/>
                  <a:gd name="T19" fmla="*/ 8 h 12"/>
                  <a:gd name="T20" fmla="*/ 5 w 10"/>
                  <a:gd name="T21" fmla="*/ 7 h 12"/>
                  <a:gd name="T22" fmla="*/ 6 w 10"/>
                  <a:gd name="T23" fmla="*/ 7 h 12"/>
                  <a:gd name="T24" fmla="*/ 7 w 10"/>
                  <a:gd name="T25" fmla="*/ 7 h 12"/>
                  <a:gd name="T26" fmla="*/ 7 w 10"/>
                  <a:gd name="T27" fmla="*/ 6 h 12"/>
                  <a:gd name="T28" fmla="*/ 8 w 10"/>
                  <a:gd name="T29" fmla="*/ 5 h 12"/>
                  <a:gd name="T30" fmla="*/ 8 w 10"/>
                  <a:gd name="T31" fmla="*/ 5 h 12"/>
                  <a:gd name="T32" fmla="*/ 7 w 10"/>
                  <a:gd name="T33" fmla="*/ 3 h 12"/>
                  <a:gd name="T34" fmla="*/ 7 w 10"/>
                  <a:gd name="T35" fmla="*/ 2 h 12"/>
                  <a:gd name="T36" fmla="*/ 7 w 10"/>
                  <a:gd name="T37" fmla="*/ 0 h 12"/>
                  <a:gd name="T38" fmla="*/ 7 w 10"/>
                  <a:gd name="T39" fmla="*/ 1 h 12"/>
                  <a:gd name="T40" fmla="*/ 8 w 10"/>
                  <a:gd name="T41" fmla="*/ 3 h 12"/>
                  <a:gd name="T42" fmla="*/ 8 w 10"/>
                  <a:gd name="T43" fmla="*/ 4 h 12"/>
                  <a:gd name="T44" fmla="*/ 9 w 10"/>
                  <a:gd name="T45" fmla="*/ 5 h 12"/>
                  <a:gd name="T46" fmla="*/ 9 w 10"/>
                  <a:gd name="T47" fmla="*/ 6 h 12"/>
                  <a:gd name="T48" fmla="*/ 10 w 10"/>
                  <a:gd name="T49" fmla="*/ 6 h 12"/>
                  <a:gd name="T50" fmla="*/ 9 w 10"/>
                  <a:gd name="T51" fmla="*/ 6 h 12"/>
                  <a:gd name="T52" fmla="*/ 8 w 10"/>
                  <a:gd name="T53" fmla="*/ 6 h 12"/>
                  <a:gd name="T54" fmla="*/ 8 w 10"/>
                  <a:gd name="T55" fmla="*/ 7 h 12"/>
                  <a:gd name="T56" fmla="*/ 7 w 10"/>
                  <a:gd name="T57" fmla="*/ 7 h 12"/>
                  <a:gd name="T58" fmla="*/ 7 w 10"/>
                  <a:gd name="T59" fmla="*/ 8 h 12"/>
                  <a:gd name="T60" fmla="*/ 7 w 10"/>
                  <a:gd name="T61" fmla="*/ 8 h 12"/>
                  <a:gd name="T62" fmla="*/ 7 w 10"/>
                  <a:gd name="T63" fmla="*/ 9 h 12"/>
                  <a:gd name="T64" fmla="*/ 8 w 10"/>
                  <a:gd name="T65" fmla="*/ 10 h 12"/>
                  <a:gd name="T66" fmla="*/ 7 w 10"/>
                  <a:gd name="T67" fmla="*/ 9 h 12"/>
                  <a:gd name="T68" fmla="*/ 7 w 10"/>
                  <a:gd name="T69" fmla="*/ 8 h 12"/>
                  <a:gd name="T70" fmla="*/ 6 w 10"/>
                  <a:gd name="T71" fmla="*/ 8 h 12"/>
                  <a:gd name="T72" fmla="*/ 6 w 10"/>
                  <a:gd name="T73" fmla="*/ 8 h 12"/>
                  <a:gd name="T74" fmla="*/ 5 w 10"/>
                  <a:gd name="T75" fmla="*/ 8 h 12"/>
                  <a:gd name="T76" fmla="*/ 5 w 10"/>
                  <a:gd name="T77" fmla="*/ 8 h 12"/>
                  <a:gd name="T78" fmla="*/ 4 w 10"/>
                  <a:gd name="T79" fmla="*/ 8 h 12"/>
                  <a:gd name="T80" fmla="*/ 3 w 10"/>
                  <a:gd name="T81" fmla="*/ 8 h 12"/>
                  <a:gd name="T82" fmla="*/ 2 w 10"/>
                  <a:gd name="T83" fmla="*/ 8 h 12"/>
                  <a:gd name="T84" fmla="*/ 1 w 10"/>
                  <a:gd name="T85" fmla="*/ 8 h 12"/>
                  <a:gd name="T86" fmla="*/ 1 w 10"/>
                  <a:gd name="T87" fmla="*/ 9 h 12"/>
                  <a:gd name="T88" fmla="*/ 0 w 10"/>
                  <a:gd name="T89" fmla="*/ 9 h 12"/>
                  <a:gd name="T90" fmla="*/ 0 w 10"/>
                  <a:gd name="T91" fmla="*/ 10 h 12"/>
                  <a:gd name="T92" fmla="*/ 0 w 10"/>
                  <a:gd name="T93" fmla="*/ 11 h 12"/>
                  <a:gd name="T94" fmla="*/ 0 w 10"/>
                  <a:gd name="T95" fmla="*/ 12 h 12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10" h="12">
                    <a:moveTo>
                      <a:pt x="0" y="12"/>
                    </a:moveTo>
                    <a:lnTo>
                      <a:pt x="0" y="11"/>
                    </a:lnTo>
                    <a:lnTo>
                      <a:pt x="0" y="9"/>
                    </a:lnTo>
                    <a:lnTo>
                      <a:pt x="1" y="8"/>
                    </a:lnTo>
                    <a:lnTo>
                      <a:pt x="2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5" y="7"/>
                    </a:lnTo>
                    <a:lnTo>
                      <a:pt x="6" y="7"/>
                    </a:lnTo>
                    <a:lnTo>
                      <a:pt x="7" y="7"/>
                    </a:lnTo>
                    <a:lnTo>
                      <a:pt x="7" y="6"/>
                    </a:lnTo>
                    <a:lnTo>
                      <a:pt x="8" y="5"/>
                    </a:lnTo>
                    <a:lnTo>
                      <a:pt x="7" y="3"/>
                    </a:lnTo>
                    <a:lnTo>
                      <a:pt x="7" y="2"/>
                    </a:lnTo>
                    <a:lnTo>
                      <a:pt x="7" y="0"/>
                    </a:lnTo>
                    <a:lnTo>
                      <a:pt x="7" y="1"/>
                    </a:lnTo>
                    <a:lnTo>
                      <a:pt x="8" y="3"/>
                    </a:lnTo>
                    <a:lnTo>
                      <a:pt x="8" y="4"/>
                    </a:lnTo>
                    <a:lnTo>
                      <a:pt x="9" y="5"/>
                    </a:lnTo>
                    <a:lnTo>
                      <a:pt x="9" y="6"/>
                    </a:lnTo>
                    <a:lnTo>
                      <a:pt x="10" y="6"/>
                    </a:lnTo>
                    <a:lnTo>
                      <a:pt x="9" y="6"/>
                    </a:lnTo>
                    <a:lnTo>
                      <a:pt x="8" y="6"/>
                    </a:lnTo>
                    <a:lnTo>
                      <a:pt x="8" y="7"/>
                    </a:lnTo>
                    <a:lnTo>
                      <a:pt x="7" y="7"/>
                    </a:lnTo>
                    <a:lnTo>
                      <a:pt x="7" y="8"/>
                    </a:lnTo>
                    <a:lnTo>
                      <a:pt x="7" y="9"/>
                    </a:lnTo>
                    <a:lnTo>
                      <a:pt x="8" y="10"/>
                    </a:lnTo>
                    <a:lnTo>
                      <a:pt x="7" y="9"/>
                    </a:lnTo>
                    <a:lnTo>
                      <a:pt x="7" y="8"/>
                    </a:lnTo>
                    <a:lnTo>
                      <a:pt x="6" y="8"/>
                    </a:lnTo>
                    <a:lnTo>
                      <a:pt x="5" y="8"/>
                    </a:lnTo>
                    <a:lnTo>
                      <a:pt x="4" y="8"/>
                    </a:lnTo>
                    <a:lnTo>
                      <a:pt x="3" y="8"/>
                    </a:lnTo>
                    <a:lnTo>
                      <a:pt x="2" y="8"/>
                    </a:lnTo>
                    <a:lnTo>
                      <a:pt x="1" y="8"/>
                    </a:lnTo>
                    <a:lnTo>
                      <a:pt x="1" y="9"/>
                    </a:lnTo>
                    <a:lnTo>
                      <a:pt x="0" y="9"/>
                    </a:lnTo>
                    <a:lnTo>
                      <a:pt x="0" y="10"/>
                    </a:lnTo>
                    <a:lnTo>
                      <a:pt x="0" y="11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FF7F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5211" name="Freeform 44">
                <a:extLst>
                  <a:ext uri="{FF2B5EF4-FFF2-40B4-BE49-F238E27FC236}">
                    <a16:creationId xmlns:a16="http://schemas.microsoft.com/office/drawing/2014/main" id="{7C5EB4A2-CFF3-4174-9C68-29D7309597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61" y="1393"/>
                <a:ext cx="11" cy="4"/>
              </a:xfrm>
              <a:custGeom>
                <a:avLst/>
                <a:gdLst>
                  <a:gd name="T0" fmla="*/ 1 w 11"/>
                  <a:gd name="T1" fmla="*/ 2 h 4"/>
                  <a:gd name="T2" fmla="*/ 0 w 11"/>
                  <a:gd name="T3" fmla="*/ 2 h 4"/>
                  <a:gd name="T4" fmla="*/ 0 w 11"/>
                  <a:gd name="T5" fmla="*/ 3 h 4"/>
                  <a:gd name="T6" fmla="*/ 1 w 11"/>
                  <a:gd name="T7" fmla="*/ 3 h 4"/>
                  <a:gd name="T8" fmla="*/ 1 w 11"/>
                  <a:gd name="T9" fmla="*/ 3 h 4"/>
                  <a:gd name="T10" fmla="*/ 2 w 11"/>
                  <a:gd name="T11" fmla="*/ 4 h 4"/>
                  <a:gd name="T12" fmla="*/ 3 w 11"/>
                  <a:gd name="T13" fmla="*/ 3 h 4"/>
                  <a:gd name="T14" fmla="*/ 4 w 11"/>
                  <a:gd name="T15" fmla="*/ 3 h 4"/>
                  <a:gd name="T16" fmla="*/ 5 w 11"/>
                  <a:gd name="T17" fmla="*/ 3 h 4"/>
                  <a:gd name="T18" fmla="*/ 6 w 11"/>
                  <a:gd name="T19" fmla="*/ 3 h 4"/>
                  <a:gd name="T20" fmla="*/ 7 w 11"/>
                  <a:gd name="T21" fmla="*/ 3 h 4"/>
                  <a:gd name="T22" fmla="*/ 8 w 11"/>
                  <a:gd name="T23" fmla="*/ 4 h 4"/>
                  <a:gd name="T24" fmla="*/ 9 w 11"/>
                  <a:gd name="T25" fmla="*/ 4 h 4"/>
                  <a:gd name="T26" fmla="*/ 9 w 11"/>
                  <a:gd name="T27" fmla="*/ 4 h 4"/>
                  <a:gd name="T28" fmla="*/ 11 w 11"/>
                  <a:gd name="T29" fmla="*/ 4 h 4"/>
                  <a:gd name="T30" fmla="*/ 11 w 11"/>
                  <a:gd name="T31" fmla="*/ 4 h 4"/>
                  <a:gd name="T32" fmla="*/ 11 w 11"/>
                  <a:gd name="T33" fmla="*/ 4 h 4"/>
                  <a:gd name="T34" fmla="*/ 10 w 11"/>
                  <a:gd name="T35" fmla="*/ 3 h 4"/>
                  <a:gd name="T36" fmla="*/ 9 w 11"/>
                  <a:gd name="T37" fmla="*/ 3 h 4"/>
                  <a:gd name="T38" fmla="*/ 8 w 11"/>
                  <a:gd name="T39" fmla="*/ 3 h 4"/>
                  <a:gd name="T40" fmla="*/ 8 w 11"/>
                  <a:gd name="T41" fmla="*/ 3 h 4"/>
                  <a:gd name="T42" fmla="*/ 7 w 11"/>
                  <a:gd name="T43" fmla="*/ 2 h 4"/>
                  <a:gd name="T44" fmla="*/ 7 w 11"/>
                  <a:gd name="T45" fmla="*/ 2 h 4"/>
                  <a:gd name="T46" fmla="*/ 6 w 11"/>
                  <a:gd name="T47" fmla="*/ 2 h 4"/>
                  <a:gd name="T48" fmla="*/ 5 w 11"/>
                  <a:gd name="T49" fmla="*/ 2 h 4"/>
                  <a:gd name="T50" fmla="*/ 5 w 11"/>
                  <a:gd name="T51" fmla="*/ 2 h 4"/>
                  <a:gd name="T52" fmla="*/ 5 w 11"/>
                  <a:gd name="T53" fmla="*/ 2 h 4"/>
                  <a:gd name="T54" fmla="*/ 5 w 11"/>
                  <a:gd name="T55" fmla="*/ 1 h 4"/>
                  <a:gd name="T56" fmla="*/ 5 w 11"/>
                  <a:gd name="T57" fmla="*/ 1 h 4"/>
                  <a:gd name="T58" fmla="*/ 4 w 11"/>
                  <a:gd name="T59" fmla="*/ 0 h 4"/>
                  <a:gd name="T60" fmla="*/ 4 w 11"/>
                  <a:gd name="T61" fmla="*/ 1 h 4"/>
                  <a:gd name="T62" fmla="*/ 4 w 11"/>
                  <a:gd name="T63" fmla="*/ 2 h 4"/>
                  <a:gd name="T64" fmla="*/ 4 w 11"/>
                  <a:gd name="T65" fmla="*/ 2 h 4"/>
                  <a:gd name="T66" fmla="*/ 3 w 11"/>
                  <a:gd name="T67" fmla="*/ 3 h 4"/>
                  <a:gd name="T68" fmla="*/ 2 w 11"/>
                  <a:gd name="T69" fmla="*/ 3 h 4"/>
                  <a:gd name="T70" fmla="*/ 2 w 11"/>
                  <a:gd name="T71" fmla="*/ 3 h 4"/>
                  <a:gd name="T72" fmla="*/ 1 w 11"/>
                  <a:gd name="T73" fmla="*/ 3 h 4"/>
                  <a:gd name="T74" fmla="*/ 1 w 11"/>
                  <a:gd name="T75" fmla="*/ 2 h 4"/>
                  <a:gd name="T76" fmla="*/ 1 w 11"/>
                  <a:gd name="T77" fmla="*/ 2 h 4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11" h="4">
                    <a:moveTo>
                      <a:pt x="1" y="2"/>
                    </a:moveTo>
                    <a:lnTo>
                      <a:pt x="0" y="2"/>
                    </a:lnTo>
                    <a:lnTo>
                      <a:pt x="0" y="3"/>
                    </a:lnTo>
                    <a:lnTo>
                      <a:pt x="1" y="3"/>
                    </a:lnTo>
                    <a:lnTo>
                      <a:pt x="2" y="4"/>
                    </a:lnTo>
                    <a:lnTo>
                      <a:pt x="3" y="3"/>
                    </a:lnTo>
                    <a:lnTo>
                      <a:pt x="4" y="3"/>
                    </a:lnTo>
                    <a:lnTo>
                      <a:pt x="5" y="3"/>
                    </a:lnTo>
                    <a:lnTo>
                      <a:pt x="6" y="3"/>
                    </a:lnTo>
                    <a:lnTo>
                      <a:pt x="7" y="3"/>
                    </a:lnTo>
                    <a:lnTo>
                      <a:pt x="8" y="4"/>
                    </a:lnTo>
                    <a:lnTo>
                      <a:pt x="9" y="4"/>
                    </a:lnTo>
                    <a:lnTo>
                      <a:pt x="11" y="4"/>
                    </a:lnTo>
                    <a:lnTo>
                      <a:pt x="10" y="3"/>
                    </a:lnTo>
                    <a:lnTo>
                      <a:pt x="9" y="3"/>
                    </a:lnTo>
                    <a:lnTo>
                      <a:pt x="8" y="3"/>
                    </a:lnTo>
                    <a:lnTo>
                      <a:pt x="7" y="2"/>
                    </a:lnTo>
                    <a:lnTo>
                      <a:pt x="6" y="2"/>
                    </a:lnTo>
                    <a:lnTo>
                      <a:pt x="5" y="2"/>
                    </a:lnTo>
                    <a:lnTo>
                      <a:pt x="5" y="1"/>
                    </a:lnTo>
                    <a:lnTo>
                      <a:pt x="4" y="0"/>
                    </a:lnTo>
                    <a:lnTo>
                      <a:pt x="4" y="1"/>
                    </a:lnTo>
                    <a:lnTo>
                      <a:pt x="4" y="2"/>
                    </a:lnTo>
                    <a:lnTo>
                      <a:pt x="3" y="3"/>
                    </a:lnTo>
                    <a:lnTo>
                      <a:pt x="2" y="3"/>
                    </a:lnTo>
                    <a:lnTo>
                      <a:pt x="1" y="3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FF7F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5212" name="Freeform 45">
                <a:extLst>
                  <a:ext uri="{FF2B5EF4-FFF2-40B4-BE49-F238E27FC236}">
                    <a16:creationId xmlns:a16="http://schemas.microsoft.com/office/drawing/2014/main" id="{9EDF7123-A211-42B4-9136-BE1BBC35EC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67" y="1383"/>
                <a:ext cx="14" cy="13"/>
              </a:xfrm>
              <a:custGeom>
                <a:avLst/>
                <a:gdLst>
                  <a:gd name="T0" fmla="*/ 0 w 14"/>
                  <a:gd name="T1" fmla="*/ 0 h 13"/>
                  <a:gd name="T2" fmla="*/ 1 w 14"/>
                  <a:gd name="T3" fmla="*/ 1 h 13"/>
                  <a:gd name="T4" fmla="*/ 2 w 14"/>
                  <a:gd name="T5" fmla="*/ 2 h 13"/>
                  <a:gd name="T6" fmla="*/ 3 w 14"/>
                  <a:gd name="T7" fmla="*/ 2 h 13"/>
                  <a:gd name="T8" fmla="*/ 4 w 14"/>
                  <a:gd name="T9" fmla="*/ 3 h 13"/>
                  <a:gd name="T10" fmla="*/ 5 w 14"/>
                  <a:gd name="T11" fmla="*/ 3 h 13"/>
                  <a:gd name="T12" fmla="*/ 6 w 14"/>
                  <a:gd name="T13" fmla="*/ 3 h 13"/>
                  <a:gd name="T14" fmla="*/ 7 w 14"/>
                  <a:gd name="T15" fmla="*/ 3 h 13"/>
                  <a:gd name="T16" fmla="*/ 11 w 14"/>
                  <a:gd name="T17" fmla="*/ 9 h 13"/>
                  <a:gd name="T18" fmla="*/ 14 w 14"/>
                  <a:gd name="T19" fmla="*/ 13 h 13"/>
                  <a:gd name="T20" fmla="*/ 13 w 14"/>
                  <a:gd name="T21" fmla="*/ 12 h 13"/>
                  <a:gd name="T22" fmla="*/ 12 w 14"/>
                  <a:gd name="T23" fmla="*/ 11 h 13"/>
                  <a:gd name="T24" fmla="*/ 11 w 14"/>
                  <a:gd name="T25" fmla="*/ 11 h 13"/>
                  <a:gd name="T26" fmla="*/ 10 w 14"/>
                  <a:gd name="T27" fmla="*/ 9 h 13"/>
                  <a:gd name="T28" fmla="*/ 9 w 14"/>
                  <a:gd name="T29" fmla="*/ 8 h 13"/>
                  <a:gd name="T30" fmla="*/ 9 w 14"/>
                  <a:gd name="T31" fmla="*/ 7 h 13"/>
                  <a:gd name="T32" fmla="*/ 8 w 14"/>
                  <a:gd name="T33" fmla="*/ 6 h 13"/>
                  <a:gd name="T34" fmla="*/ 7 w 14"/>
                  <a:gd name="T35" fmla="*/ 4 h 13"/>
                  <a:gd name="T36" fmla="*/ 7 w 14"/>
                  <a:gd name="T37" fmla="*/ 4 h 13"/>
                  <a:gd name="T38" fmla="*/ 6 w 14"/>
                  <a:gd name="T39" fmla="*/ 4 h 13"/>
                  <a:gd name="T40" fmla="*/ 5 w 14"/>
                  <a:gd name="T41" fmla="*/ 4 h 13"/>
                  <a:gd name="T42" fmla="*/ 5 w 14"/>
                  <a:gd name="T43" fmla="*/ 4 h 13"/>
                  <a:gd name="T44" fmla="*/ 4 w 14"/>
                  <a:gd name="T45" fmla="*/ 5 h 13"/>
                  <a:gd name="T46" fmla="*/ 4 w 14"/>
                  <a:gd name="T47" fmla="*/ 5 h 13"/>
                  <a:gd name="T48" fmla="*/ 3 w 14"/>
                  <a:gd name="T49" fmla="*/ 4 h 13"/>
                  <a:gd name="T50" fmla="*/ 2 w 14"/>
                  <a:gd name="T51" fmla="*/ 3 h 13"/>
                  <a:gd name="T52" fmla="*/ 1 w 14"/>
                  <a:gd name="T53" fmla="*/ 2 h 13"/>
                  <a:gd name="T54" fmla="*/ 1 w 14"/>
                  <a:gd name="T55" fmla="*/ 1 h 13"/>
                  <a:gd name="T56" fmla="*/ 0 w 14"/>
                  <a:gd name="T57" fmla="*/ 0 h 13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14" h="13">
                    <a:moveTo>
                      <a:pt x="0" y="0"/>
                    </a:moveTo>
                    <a:lnTo>
                      <a:pt x="1" y="1"/>
                    </a:lnTo>
                    <a:lnTo>
                      <a:pt x="2" y="2"/>
                    </a:lnTo>
                    <a:lnTo>
                      <a:pt x="3" y="2"/>
                    </a:lnTo>
                    <a:lnTo>
                      <a:pt x="4" y="3"/>
                    </a:lnTo>
                    <a:lnTo>
                      <a:pt x="5" y="3"/>
                    </a:lnTo>
                    <a:lnTo>
                      <a:pt x="6" y="3"/>
                    </a:lnTo>
                    <a:lnTo>
                      <a:pt x="7" y="3"/>
                    </a:lnTo>
                    <a:lnTo>
                      <a:pt x="11" y="9"/>
                    </a:lnTo>
                    <a:lnTo>
                      <a:pt x="14" y="13"/>
                    </a:lnTo>
                    <a:lnTo>
                      <a:pt x="13" y="12"/>
                    </a:lnTo>
                    <a:lnTo>
                      <a:pt x="12" y="11"/>
                    </a:lnTo>
                    <a:lnTo>
                      <a:pt x="11" y="11"/>
                    </a:lnTo>
                    <a:lnTo>
                      <a:pt x="10" y="9"/>
                    </a:lnTo>
                    <a:lnTo>
                      <a:pt x="9" y="8"/>
                    </a:lnTo>
                    <a:lnTo>
                      <a:pt x="9" y="7"/>
                    </a:lnTo>
                    <a:lnTo>
                      <a:pt x="8" y="6"/>
                    </a:lnTo>
                    <a:lnTo>
                      <a:pt x="7" y="4"/>
                    </a:lnTo>
                    <a:lnTo>
                      <a:pt x="6" y="4"/>
                    </a:lnTo>
                    <a:lnTo>
                      <a:pt x="5" y="4"/>
                    </a:lnTo>
                    <a:lnTo>
                      <a:pt x="4" y="5"/>
                    </a:lnTo>
                    <a:lnTo>
                      <a:pt x="3" y="4"/>
                    </a:lnTo>
                    <a:lnTo>
                      <a:pt x="2" y="3"/>
                    </a:lnTo>
                    <a:lnTo>
                      <a:pt x="1" y="2"/>
                    </a:lnTo>
                    <a:lnTo>
                      <a:pt x="1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7F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5213" name="Freeform 46">
                <a:extLst>
                  <a:ext uri="{FF2B5EF4-FFF2-40B4-BE49-F238E27FC236}">
                    <a16:creationId xmlns:a16="http://schemas.microsoft.com/office/drawing/2014/main" id="{16E44402-E000-4DB6-A466-F93D248C40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73" y="1345"/>
                <a:ext cx="172" cy="95"/>
              </a:xfrm>
              <a:custGeom>
                <a:avLst/>
                <a:gdLst>
                  <a:gd name="T0" fmla="*/ 2 w 172"/>
                  <a:gd name="T1" fmla="*/ 42 h 95"/>
                  <a:gd name="T2" fmla="*/ 4 w 172"/>
                  <a:gd name="T3" fmla="*/ 45 h 95"/>
                  <a:gd name="T4" fmla="*/ 6 w 172"/>
                  <a:gd name="T5" fmla="*/ 48 h 95"/>
                  <a:gd name="T6" fmla="*/ 7 w 172"/>
                  <a:gd name="T7" fmla="*/ 51 h 95"/>
                  <a:gd name="T8" fmla="*/ 24 w 172"/>
                  <a:gd name="T9" fmla="*/ 51 h 95"/>
                  <a:gd name="T10" fmla="*/ 53 w 172"/>
                  <a:gd name="T11" fmla="*/ 58 h 95"/>
                  <a:gd name="T12" fmla="*/ 68 w 172"/>
                  <a:gd name="T13" fmla="*/ 63 h 95"/>
                  <a:gd name="T14" fmla="*/ 70 w 172"/>
                  <a:gd name="T15" fmla="*/ 67 h 95"/>
                  <a:gd name="T16" fmla="*/ 72 w 172"/>
                  <a:gd name="T17" fmla="*/ 72 h 95"/>
                  <a:gd name="T18" fmla="*/ 73 w 172"/>
                  <a:gd name="T19" fmla="*/ 77 h 95"/>
                  <a:gd name="T20" fmla="*/ 75 w 172"/>
                  <a:gd name="T21" fmla="*/ 82 h 95"/>
                  <a:gd name="T22" fmla="*/ 77 w 172"/>
                  <a:gd name="T23" fmla="*/ 87 h 95"/>
                  <a:gd name="T24" fmla="*/ 79 w 172"/>
                  <a:gd name="T25" fmla="*/ 95 h 95"/>
                  <a:gd name="T26" fmla="*/ 151 w 172"/>
                  <a:gd name="T27" fmla="*/ 45 h 95"/>
                  <a:gd name="T28" fmla="*/ 143 w 172"/>
                  <a:gd name="T29" fmla="*/ 26 h 95"/>
                  <a:gd name="T30" fmla="*/ 140 w 172"/>
                  <a:gd name="T31" fmla="*/ 22 h 95"/>
                  <a:gd name="T32" fmla="*/ 138 w 172"/>
                  <a:gd name="T33" fmla="*/ 20 h 95"/>
                  <a:gd name="T34" fmla="*/ 136 w 172"/>
                  <a:gd name="T35" fmla="*/ 17 h 95"/>
                  <a:gd name="T36" fmla="*/ 133 w 172"/>
                  <a:gd name="T37" fmla="*/ 14 h 95"/>
                  <a:gd name="T38" fmla="*/ 124 w 172"/>
                  <a:gd name="T39" fmla="*/ 11 h 95"/>
                  <a:gd name="T40" fmla="*/ 92 w 172"/>
                  <a:gd name="T41" fmla="*/ 22 h 95"/>
                  <a:gd name="T42" fmla="*/ 74 w 172"/>
                  <a:gd name="T43" fmla="*/ 14 h 95"/>
                  <a:gd name="T44" fmla="*/ 70 w 172"/>
                  <a:gd name="T45" fmla="*/ 15 h 95"/>
                  <a:gd name="T46" fmla="*/ 68 w 172"/>
                  <a:gd name="T47" fmla="*/ 16 h 95"/>
                  <a:gd name="T48" fmla="*/ 66 w 172"/>
                  <a:gd name="T49" fmla="*/ 18 h 95"/>
                  <a:gd name="T50" fmla="*/ 63 w 172"/>
                  <a:gd name="T51" fmla="*/ 18 h 95"/>
                  <a:gd name="T52" fmla="*/ 61 w 172"/>
                  <a:gd name="T53" fmla="*/ 20 h 95"/>
                  <a:gd name="T54" fmla="*/ 60 w 172"/>
                  <a:gd name="T55" fmla="*/ 20 h 95"/>
                  <a:gd name="T56" fmla="*/ 58 w 172"/>
                  <a:gd name="T57" fmla="*/ 21 h 95"/>
                  <a:gd name="T58" fmla="*/ 55 w 172"/>
                  <a:gd name="T59" fmla="*/ 22 h 95"/>
                  <a:gd name="T60" fmla="*/ 52 w 172"/>
                  <a:gd name="T61" fmla="*/ 24 h 95"/>
                  <a:gd name="T62" fmla="*/ 49 w 172"/>
                  <a:gd name="T63" fmla="*/ 25 h 95"/>
                  <a:gd name="T64" fmla="*/ 46 w 172"/>
                  <a:gd name="T65" fmla="*/ 27 h 95"/>
                  <a:gd name="T66" fmla="*/ 43 w 172"/>
                  <a:gd name="T67" fmla="*/ 27 h 95"/>
                  <a:gd name="T68" fmla="*/ 41 w 172"/>
                  <a:gd name="T69" fmla="*/ 27 h 95"/>
                  <a:gd name="T70" fmla="*/ 38 w 172"/>
                  <a:gd name="T71" fmla="*/ 27 h 95"/>
                  <a:gd name="T72" fmla="*/ 35 w 172"/>
                  <a:gd name="T73" fmla="*/ 27 h 95"/>
                  <a:gd name="T74" fmla="*/ 33 w 172"/>
                  <a:gd name="T75" fmla="*/ 29 h 95"/>
                  <a:gd name="T76" fmla="*/ 31 w 172"/>
                  <a:gd name="T77" fmla="*/ 30 h 95"/>
                  <a:gd name="T78" fmla="*/ 29 w 172"/>
                  <a:gd name="T79" fmla="*/ 30 h 95"/>
                  <a:gd name="T80" fmla="*/ 26 w 172"/>
                  <a:gd name="T81" fmla="*/ 30 h 95"/>
                  <a:gd name="T82" fmla="*/ 23 w 172"/>
                  <a:gd name="T83" fmla="*/ 29 h 95"/>
                  <a:gd name="T84" fmla="*/ 20 w 172"/>
                  <a:gd name="T85" fmla="*/ 29 h 95"/>
                  <a:gd name="T86" fmla="*/ 17 w 172"/>
                  <a:gd name="T87" fmla="*/ 30 h 95"/>
                  <a:gd name="T88" fmla="*/ 14 w 172"/>
                  <a:gd name="T89" fmla="*/ 32 h 95"/>
                  <a:gd name="T90" fmla="*/ 12 w 172"/>
                  <a:gd name="T91" fmla="*/ 33 h 95"/>
                  <a:gd name="T92" fmla="*/ 10 w 172"/>
                  <a:gd name="T93" fmla="*/ 35 h 95"/>
                  <a:gd name="T94" fmla="*/ 8 w 172"/>
                  <a:gd name="T95" fmla="*/ 37 h 95"/>
                  <a:gd name="T96" fmla="*/ 6 w 172"/>
                  <a:gd name="T97" fmla="*/ 38 h 95"/>
                  <a:gd name="T98" fmla="*/ 4 w 172"/>
                  <a:gd name="T99" fmla="*/ 39 h 95"/>
                  <a:gd name="T100" fmla="*/ 2 w 172"/>
                  <a:gd name="T101" fmla="*/ 39 h 95"/>
                  <a:gd name="T102" fmla="*/ 0 w 172"/>
                  <a:gd name="T103" fmla="*/ 41 h 95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172" h="95">
                    <a:moveTo>
                      <a:pt x="0" y="41"/>
                    </a:moveTo>
                    <a:lnTo>
                      <a:pt x="1" y="41"/>
                    </a:lnTo>
                    <a:lnTo>
                      <a:pt x="2" y="42"/>
                    </a:lnTo>
                    <a:lnTo>
                      <a:pt x="2" y="43"/>
                    </a:lnTo>
                    <a:lnTo>
                      <a:pt x="3" y="44"/>
                    </a:lnTo>
                    <a:lnTo>
                      <a:pt x="4" y="45"/>
                    </a:lnTo>
                    <a:lnTo>
                      <a:pt x="4" y="46"/>
                    </a:lnTo>
                    <a:lnTo>
                      <a:pt x="5" y="47"/>
                    </a:lnTo>
                    <a:lnTo>
                      <a:pt x="6" y="48"/>
                    </a:lnTo>
                    <a:lnTo>
                      <a:pt x="6" y="49"/>
                    </a:lnTo>
                    <a:lnTo>
                      <a:pt x="7" y="50"/>
                    </a:lnTo>
                    <a:lnTo>
                      <a:pt x="7" y="51"/>
                    </a:lnTo>
                    <a:lnTo>
                      <a:pt x="7" y="52"/>
                    </a:lnTo>
                    <a:lnTo>
                      <a:pt x="13" y="51"/>
                    </a:lnTo>
                    <a:lnTo>
                      <a:pt x="24" y="51"/>
                    </a:lnTo>
                    <a:lnTo>
                      <a:pt x="34" y="52"/>
                    </a:lnTo>
                    <a:lnTo>
                      <a:pt x="46" y="51"/>
                    </a:lnTo>
                    <a:lnTo>
                      <a:pt x="53" y="58"/>
                    </a:lnTo>
                    <a:lnTo>
                      <a:pt x="61" y="59"/>
                    </a:lnTo>
                    <a:lnTo>
                      <a:pt x="67" y="61"/>
                    </a:lnTo>
                    <a:lnTo>
                      <a:pt x="68" y="63"/>
                    </a:lnTo>
                    <a:lnTo>
                      <a:pt x="68" y="65"/>
                    </a:lnTo>
                    <a:lnTo>
                      <a:pt x="69" y="66"/>
                    </a:lnTo>
                    <a:lnTo>
                      <a:pt x="70" y="67"/>
                    </a:lnTo>
                    <a:lnTo>
                      <a:pt x="70" y="69"/>
                    </a:lnTo>
                    <a:lnTo>
                      <a:pt x="71" y="70"/>
                    </a:lnTo>
                    <a:lnTo>
                      <a:pt x="72" y="72"/>
                    </a:lnTo>
                    <a:lnTo>
                      <a:pt x="72" y="74"/>
                    </a:lnTo>
                    <a:lnTo>
                      <a:pt x="73" y="75"/>
                    </a:lnTo>
                    <a:lnTo>
                      <a:pt x="73" y="77"/>
                    </a:lnTo>
                    <a:lnTo>
                      <a:pt x="74" y="79"/>
                    </a:lnTo>
                    <a:lnTo>
                      <a:pt x="75" y="81"/>
                    </a:lnTo>
                    <a:lnTo>
                      <a:pt x="75" y="82"/>
                    </a:lnTo>
                    <a:lnTo>
                      <a:pt x="76" y="84"/>
                    </a:lnTo>
                    <a:lnTo>
                      <a:pt x="77" y="85"/>
                    </a:lnTo>
                    <a:lnTo>
                      <a:pt x="77" y="87"/>
                    </a:lnTo>
                    <a:lnTo>
                      <a:pt x="78" y="89"/>
                    </a:lnTo>
                    <a:lnTo>
                      <a:pt x="78" y="92"/>
                    </a:lnTo>
                    <a:lnTo>
                      <a:pt x="79" y="95"/>
                    </a:lnTo>
                    <a:lnTo>
                      <a:pt x="172" y="95"/>
                    </a:lnTo>
                    <a:lnTo>
                      <a:pt x="166" y="76"/>
                    </a:lnTo>
                    <a:lnTo>
                      <a:pt x="151" y="45"/>
                    </a:lnTo>
                    <a:lnTo>
                      <a:pt x="145" y="30"/>
                    </a:lnTo>
                    <a:lnTo>
                      <a:pt x="143" y="26"/>
                    </a:lnTo>
                    <a:lnTo>
                      <a:pt x="141" y="25"/>
                    </a:lnTo>
                    <a:lnTo>
                      <a:pt x="140" y="23"/>
                    </a:lnTo>
                    <a:lnTo>
                      <a:pt x="140" y="22"/>
                    </a:lnTo>
                    <a:lnTo>
                      <a:pt x="139" y="21"/>
                    </a:lnTo>
                    <a:lnTo>
                      <a:pt x="138" y="20"/>
                    </a:lnTo>
                    <a:lnTo>
                      <a:pt x="137" y="19"/>
                    </a:lnTo>
                    <a:lnTo>
                      <a:pt x="137" y="18"/>
                    </a:lnTo>
                    <a:lnTo>
                      <a:pt x="136" y="17"/>
                    </a:lnTo>
                    <a:lnTo>
                      <a:pt x="135" y="16"/>
                    </a:lnTo>
                    <a:lnTo>
                      <a:pt x="134" y="15"/>
                    </a:lnTo>
                    <a:lnTo>
                      <a:pt x="133" y="14"/>
                    </a:lnTo>
                    <a:lnTo>
                      <a:pt x="132" y="14"/>
                    </a:lnTo>
                    <a:lnTo>
                      <a:pt x="131" y="13"/>
                    </a:lnTo>
                    <a:lnTo>
                      <a:pt x="124" y="11"/>
                    </a:lnTo>
                    <a:lnTo>
                      <a:pt x="115" y="6"/>
                    </a:lnTo>
                    <a:lnTo>
                      <a:pt x="107" y="0"/>
                    </a:lnTo>
                    <a:lnTo>
                      <a:pt x="92" y="22"/>
                    </a:lnTo>
                    <a:lnTo>
                      <a:pt x="86" y="23"/>
                    </a:lnTo>
                    <a:lnTo>
                      <a:pt x="78" y="14"/>
                    </a:lnTo>
                    <a:lnTo>
                      <a:pt x="74" y="14"/>
                    </a:lnTo>
                    <a:lnTo>
                      <a:pt x="72" y="14"/>
                    </a:lnTo>
                    <a:lnTo>
                      <a:pt x="71" y="14"/>
                    </a:lnTo>
                    <a:lnTo>
                      <a:pt x="70" y="15"/>
                    </a:lnTo>
                    <a:lnTo>
                      <a:pt x="69" y="15"/>
                    </a:lnTo>
                    <a:lnTo>
                      <a:pt x="68" y="16"/>
                    </a:lnTo>
                    <a:lnTo>
                      <a:pt x="67" y="16"/>
                    </a:lnTo>
                    <a:lnTo>
                      <a:pt x="66" y="17"/>
                    </a:lnTo>
                    <a:lnTo>
                      <a:pt x="66" y="18"/>
                    </a:lnTo>
                    <a:lnTo>
                      <a:pt x="65" y="18"/>
                    </a:lnTo>
                    <a:lnTo>
                      <a:pt x="64" y="18"/>
                    </a:lnTo>
                    <a:lnTo>
                      <a:pt x="63" y="18"/>
                    </a:lnTo>
                    <a:lnTo>
                      <a:pt x="62" y="18"/>
                    </a:lnTo>
                    <a:lnTo>
                      <a:pt x="62" y="19"/>
                    </a:lnTo>
                    <a:lnTo>
                      <a:pt x="61" y="20"/>
                    </a:lnTo>
                    <a:lnTo>
                      <a:pt x="60" y="20"/>
                    </a:lnTo>
                    <a:lnTo>
                      <a:pt x="59" y="20"/>
                    </a:lnTo>
                    <a:lnTo>
                      <a:pt x="58" y="20"/>
                    </a:lnTo>
                    <a:lnTo>
                      <a:pt x="58" y="21"/>
                    </a:lnTo>
                    <a:lnTo>
                      <a:pt x="57" y="21"/>
                    </a:lnTo>
                    <a:lnTo>
                      <a:pt x="56" y="22"/>
                    </a:lnTo>
                    <a:lnTo>
                      <a:pt x="55" y="22"/>
                    </a:lnTo>
                    <a:lnTo>
                      <a:pt x="54" y="23"/>
                    </a:lnTo>
                    <a:lnTo>
                      <a:pt x="53" y="24"/>
                    </a:lnTo>
                    <a:lnTo>
                      <a:pt x="52" y="24"/>
                    </a:lnTo>
                    <a:lnTo>
                      <a:pt x="51" y="25"/>
                    </a:lnTo>
                    <a:lnTo>
                      <a:pt x="50" y="25"/>
                    </a:lnTo>
                    <a:lnTo>
                      <a:pt x="49" y="25"/>
                    </a:lnTo>
                    <a:lnTo>
                      <a:pt x="48" y="26"/>
                    </a:lnTo>
                    <a:lnTo>
                      <a:pt x="47" y="27"/>
                    </a:lnTo>
                    <a:lnTo>
                      <a:pt x="46" y="27"/>
                    </a:lnTo>
                    <a:lnTo>
                      <a:pt x="45" y="27"/>
                    </a:lnTo>
                    <a:lnTo>
                      <a:pt x="44" y="27"/>
                    </a:lnTo>
                    <a:lnTo>
                      <a:pt x="43" y="27"/>
                    </a:lnTo>
                    <a:lnTo>
                      <a:pt x="42" y="27"/>
                    </a:lnTo>
                    <a:lnTo>
                      <a:pt x="41" y="27"/>
                    </a:lnTo>
                    <a:lnTo>
                      <a:pt x="40" y="27"/>
                    </a:lnTo>
                    <a:lnTo>
                      <a:pt x="38" y="27"/>
                    </a:lnTo>
                    <a:lnTo>
                      <a:pt x="37" y="27"/>
                    </a:lnTo>
                    <a:lnTo>
                      <a:pt x="36" y="27"/>
                    </a:lnTo>
                    <a:lnTo>
                      <a:pt x="35" y="27"/>
                    </a:lnTo>
                    <a:lnTo>
                      <a:pt x="34" y="28"/>
                    </a:lnTo>
                    <a:lnTo>
                      <a:pt x="33" y="29"/>
                    </a:lnTo>
                    <a:lnTo>
                      <a:pt x="32" y="29"/>
                    </a:lnTo>
                    <a:lnTo>
                      <a:pt x="31" y="30"/>
                    </a:lnTo>
                    <a:lnTo>
                      <a:pt x="30" y="30"/>
                    </a:lnTo>
                    <a:lnTo>
                      <a:pt x="29" y="30"/>
                    </a:lnTo>
                    <a:lnTo>
                      <a:pt x="28" y="30"/>
                    </a:lnTo>
                    <a:lnTo>
                      <a:pt x="26" y="30"/>
                    </a:lnTo>
                    <a:lnTo>
                      <a:pt x="25" y="30"/>
                    </a:lnTo>
                    <a:lnTo>
                      <a:pt x="24" y="29"/>
                    </a:lnTo>
                    <a:lnTo>
                      <a:pt x="23" y="29"/>
                    </a:lnTo>
                    <a:lnTo>
                      <a:pt x="22" y="29"/>
                    </a:lnTo>
                    <a:lnTo>
                      <a:pt x="21" y="29"/>
                    </a:lnTo>
                    <a:lnTo>
                      <a:pt x="20" y="29"/>
                    </a:lnTo>
                    <a:lnTo>
                      <a:pt x="19" y="29"/>
                    </a:lnTo>
                    <a:lnTo>
                      <a:pt x="18" y="30"/>
                    </a:lnTo>
                    <a:lnTo>
                      <a:pt x="17" y="30"/>
                    </a:lnTo>
                    <a:lnTo>
                      <a:pt x="16" y="31"/>
                    </a:lnTo>
                    <a:lnTo>
                      <a:pt x="15" y="31"/>
                    </a:lnTo>
                    <a:lnTo>
                      <a:pt x="14" y="32"/>
                    </a:lnTo>
                    <a:lnTo>
                      <a:pt x="14" y="33"/>
                    </a:lnTo>
                    <a:lnTo>
                      <a:pt x="13" y="33"/>
                    </a:lnTo>
                    <a:lnTo>
                      <a:pt x="12" y="33"/>
                    </a:lnTo>
                    <a:lnTo>
                      <a:pt x="11" y="34"/>
                    </a:lnTo>
                    <a:lnTo>
                      <a:pt x="10" y="35"/>
                    </a:lnTo>
                    <a:lnTo>
                      <a:pt x="9" y="36"/>
                    </a:lnTo>
                    <a:lnTo>
                      <a:pt x="8" y="36"/>
                    </a:lnTo>
                    <a:lnTo>
                      <a:pt x="8" y="37"/>
                    </a:lnTo>
                    <a:lnTo>
                      <a:pt x="7" y="38"/>
                    </a:lnTo>
                    <a:lnTo>
                      <a:pt x="6" y="38"/>
                    </a:lnTo>
                    <a:lnTo>
                      <a:pt x="5" y="38"/>
                    </a:lnTo>
                    <a:lnTo>
                      <a:pt x="4" y="39"/>
                    </a:lnTo>
                    <a:lnTo>
                      <a:pt x="3" y="39"/>
                    </a:lnTo>
                    <a:lnTo>
                      <a:pt x="2" y="39"/>
                    </a:lnTo>
                    <a:lnTo>
                      <a:pt x="1" y="40"/>
                    </a:lnTo>
                    <a:lnTo>
                      <a:pt x="0" y="40"/>
                    </a:lnTo>
                    <a:lnTo>
                      <a:pt x="0" y="41"/>
                    </a:lnTo>
                    <a:close/>
                  </a:path>
                </a:pathLst>
              </a:custGeom>
              <a:solidFill>
                <a:srgbClr val="C1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5214" name="Freeform 47">
                <a:extLst>
                  <a:ext uri="{FF2B5EF4-FFF2-40B4-BE49-F238E27FC236}">
                    <a16:creationId xmlns:a16="http://schemas.microsoft.com/office/drawing/2014/main" id="{5DC96234-F4BE-4110-88DA-04600DDE66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0" y="1375"/>
                <a:ext cx="60" cy="31"/>
              </a:xfrm>
              <a:custGeom>
                <a:avLst/>
                <a:gdLst>
                  <a:gd name="T0" fmla="*/ 1 w 60"/>
                  <a:gd name="T1" fmla="*/ 19 h 31"/>
                  <a:gd name="T2" fmla="*/ 1 w 60"/>
                  <a:gd name="T3" fmla="*/ 15 h 31"/>
                  <a:gd name="T4" fmla="*/ 1 w 60"/>
                  <a:gd name="T5" fmla="*/ 12 h 31"/>
                  <a:gd name="T6" fmla="*/ 5 w 60"/>
                  <a:gd name="T7" fmla="*/ 11 h 31"/>
                  <a:gd name="T8" fmla="*/ 8 w 60"/>
                  <a:gd name="T9" fmla="*/ 10 h 31"/>
                  <a:gd name="T10" fmla="*/ 9 w 60"/>
                  <a:gd name="T11" fmla="*/ 11 h 31"/>
                  <a:gd name="T12" fmla="*/ 10 w 60"/>
                  <a:gd name="T13" fmla="*/ 10 h 31"/>
                  <a:gd name="T14" fmla="*/ 11 w 60"/>
                  <a:gd name="T15" fmla="*/ 9 h 31"/>
                  <a:gd name="T16" fmla="*/ 12 w 60"/>
                  <a:gd name="T17" fmla="*/ 8 h 31"/>
                  <a:gd name="T18" fmla="*/ 14 w 60"/>
                  <a:gd name="T19" fmla="*/ 10 h 31"/>
                  <a:gd name="T20" fmla="*/ 15 w 60"/>
                  <a:gd name="T21" fmla="*/ 9 h 31"/>
                  <a:gd name="T22" fmla="*/ 16 w 60"/>
                  <a:gd name="T23" fmla="*/ 4 h 31"/>
                  <a:gd name="T24" fmla="*/ 17 w 60"/>
                  <a:gd name="T25" fmla="*/ 8 h 31"/>
                  <a:gd name="T26" fmla="*/ 20 w 60"/>
                  <a:gd name="T27" fmla="*/ 11 h 31"/>
                  <a:gd name="T28" fmla="*/ 20 w 60"/>
                  <a:gd name="T29" fmla="*/ 10 h 31"/>
                  <a:gd name="T30" fmla="*/ 22 w 60"/>
                  <a:gd name="T31" fmla="*/ 10 h 31"/>
                  <a:gd name="T32" fmla="*/ 22 w 60"/>
                  <a:gd name="T33" fmla="*/ 6 h 31"/>
                  <a:gd name="T34" fmla="*/ 22 w 60"/>
                  <a:gd name="T35" fmla="*/ 4 h 31"/>
                  <a:gd name="T36" fmla="*/ 24 w 60"/>
                  <a:gd name="T37" fmla="*/ 6 h 31"/>
                  <a:gd name="T38" fmla="*/ 25 w 60"/>
                  <a:gd name="T39" fmla="*/ 5 h 31"/>
                  <a:gd name="T40" fmla="*/ 26 w 60"/>
                  <a:gd name="T41" fmla="*/ 5 h 31"/>
                  <a:gd name="T42" fmla="*/ 28 w 60"/>
                  <a:gd name="T43" fmla="*/ 6 h 31"/>
                  <a:gd name="T44" fmla="*/ 27 w 60"/>
                  <a:gd name="T45" fmla="*/ 1 h 31"/>
                  <a:gd name="T46" fmla="*/ 29 w 60"/>
                  <a:gd name="T47" fmla="*/ 6 h 31"/>
                  <a:gd name="T48" fmla="*/ 30 w 60"/>
                  <a:gd name="T49" fmla="*/ 12 h 31"/>
                  <a:gd name="T50" fmla="*/ 32 w 60"/>
                  <a:gd name="T51" fmla="*/ 17 h 31"/>
                  <a:gd name="T52" fmla="*/ 33 w 60"/>
                  <a:gd name="T53" fmla="*/ 17 h 31"/>
                  <a:gd name="T54" fmla="*/ 34 w 60"/>
                  <a:gd name="T55" fmla="*/ 16 h 31"/>
                  <a:gd name="T56" fmla="*/ 32 w 60"/>
                  <a:gd name="T57" fmla="*/ 11 h 31"/>
                  <a:gd name="T58" fmla="*/ 34 w 60"/>
                  <a:gd name="T59" fmla="*/ 15 h 31"/>
                  <a:gd name="T60" fmla="*/ 36 w 60"/>
                  <a:gd name="T61" fmla="*/ 18 h 31"/>
                  <a:gd name="T62" fmla="*/ 37 w 60"/>
                  <a:gd name="T63" fmla="*/ 19 h 31"/>
                  <a:gd name="T64" fmla="*/ 40 w 60"/>
                  <a:gd name="T65" fmla="*/ 19 h 31"/>
                  <a:gd name="T66" fmla="*/ 42 w 60"/>
                  <a:gd name="T67" fmla="*/ 15 h 31"/>
                  <a:gd name="T68" fmla="*/ 43 w 60"/>
                  <a:gd name="T69" fmla="*/ 18 h 31"/>
                  <a:gd name="T70" fmla="*/ 44 w 60"/>
                  <a:gd name="T71" fmla="*/ 19 h 31"/>
                  <a:gd name="T72" fmla="*/ 47 w 60"/>
                  <a:gd name="T73" fmla="*/ 15 h 31"/>
                  <a:gd name="T74" fmla="*/ 47 w 60"/>
                  <a:gd name="T75" fmla="*/ 8 h 31"/>
                  <a:gd name="T76" fmla="*/ 46 w 60"/>
                  <a:gd name="T77" fmla="*/ 0 h 31"/>
                  <a:gd name="T78" fmla="*/ 49 w 60"/>
                  <a:gd name="T79" fmla="*/ 6 h 31"/>
                  <a:gd name="T80" fmla="*/ 51 w 60"/>
                  <a:gd name="T81" fmla="*/ 12 h 31"/>
                  <a:gd name="T82" fmla="*/ 52 w 60"/>
                  <a:gd name="T83" fmla="*/ 17 h 31"/>
                  <a:gd name="T84" fmla="*/ 53 w 60"/>
                  <a:gd name="T85" fmla="*/ 20 h 31"/>
                  <a:gd name="T86" fmla="*/ 51 w 60"/>
                  <a:gd name="T87" fmla="*/ 24 h 31"/>
                  <a:gd name="T88" fmla="*/ 53 w 60"/>
                  <a:gd name="T89" fmla="*/ 23 h 31"/>
                  <a:gd name="T90" fmla="*/ 54 w 60"/>
                  <a:gd name="T91" fmla="*/ 21 h 31"/>
                  <a:gd name="T92" fmla="*/ 56 w 60"/>
                  <a:gd name="T93" fmla="*/ 24 h 31"/>
                  <a:gd name="T94" fmla="*/ 57 w 60"/>
                  <a:gd name="T95" fmla="*/ 27 h 31"/>
                  <a:gd name="T96" fmla="*/ 57 w 60"/>
                  <a:gd name="T97" fmla="*/ 23 h 31"/>
                  <a:gd name="T98" fmla="*/ 59 w 60"/>
                  <a:gd name="T99" fmla="*/ 27 h 31"/>
                  <a:gd name="T100" fmla="*/ 58 w 60"/>
                  <a:gd name="T101" fmla="*/ 31 h 31"/>
                  <a:gd name="T102" fmla="*/ 43 w 60"/>
                  <a:gd name="T103" fmla="*/ 26 h 31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60" h="31">
                    <a:moveTo>
                      <a:pt x="0" y="22"/>
                    </a:moveTo>
                    <a:lnTo>
                      <a:pt x="0" y="21"/>
                    </a:lnTo>
                    <a:lnTo>
                      <a:pt x="1" y="19"/>
                    </a:lnTo>
                    <a:lnTo>
                      <a:pt x="1" y="18"/>
                    </a:lnTo>
                    <a:lnTo>
                      <a:pt x="1" y="17"/>
                    </a:lnTo>
                    <a:lnTo>
                      <a:pt x="1" y="16"/>
                    </a:lnTo>
                    <a:lnTo>
                      <a:pt x="1" y="15"/>
                    </a:lnTo>
                    <a:lnTo>
                      <a:pt x="1" y="14"/>
                    </a:lnTo>
                    <a:lnTo>
                      <a:pt x="1" y="13"/>
                    </a:lnTo>
                    <a:lnTo>
                      <a:pt x="1" y="12"/>
                    </a:lnTo>
                    <a:lnTo>
                      <a:pt x="2" y="12"/>
                    </a:lnTo>
                    <a:lnTo>
                      <a:pt x="3" y="11"/>
                    </a:lnTo>
                    <a:lnTo>
                      <a:pt x="5" y="11"/>
                    </a:lnTo>
                    <a:lnTo>
                      <a:pt x="6" y="11"/>
                    </a:lnTo>
                    <a:lnTo>
                      <a:pt x="6" y="10"/>
                    </a:lnTo>
                    <a:lnTo>
                      <a:pt x="7" y="10"/>
                    </a:lnTo>
                    <a:lnTo>
                      <a:pt x="8" y="10"/>
                    </a:lnTo>
                    <a:lnTo>
                      <a:pt x="9" y="10"/>
                    </a:lnTo>
                    <a:lnTo>
                      <a:pt x="9" y="11"/>
                    </a:lnTo>
                    <a:lnTo>
                      <a:pt x="10" y="11"/>
                    </a:lnTo>
                    <a:lnTo>
                      <a:pt x="10" y="10"/>
                    </a:lnTo>
                    <a:lnTo>
                      <a:pt x="11" y="10"/>
                    </a:lnTo>
                    <a:lnTo>
                      <a:pt x="9" y="8"/>
                    </a:lnTo>
                    <a:lnTo>
                      <a:pt x="10" y="9"/>
                    </a:lnTo>
                    <a:lnTo>
                      <a:pt x="11" y="9"/>
                    </a:lnTo>
                    <a:lnTo>
                      <a:pt x="12" y="8"/>
                    </a:lnTo>
                    <a:lnTo>
                      <a:pt x="13" y="9"/>
                    </a:lnTo>
                    <a:lnTo>
                      <a:pt x="14" y="10"/>
                    </a:lnTo>
                    <a:lnTo>
                      <a:pt x="15" y="11"/>
                    </a:lnTo>
                    <a:lnTo>
                      <a:pt x="15" y="10"/>
                    </a:lnTo>
                    <a:lnTo>
                      <a:pt x="15" y="9"/>
                    </a:lnTo>
                    <a:lnTo>
                      <a:pt x="15" y="8"/>
                    </a:lnTo>
                    <a:lnTo>
                      <a:pt x="15" y="6"/>
                    </a:lnTo>
                    <a:lnTo>
                      <a:pt x="15" y="5"/>
                    </a:lnTo>
                    <a:lnTo>
                      <a:pt x="16" y="4"/>
                    </a:lnTo>
                    <a:lnTo>
                      <a:pt x="16" y="6"/>
                    </a:lnTo>
                    <a:lnTo>
                      <a:pt x="16" y="7"/>
                    </a:lnTo>
                    <a:lnTo>
                      <a:pt x="17" y="7"/>
                    </a:lnTo>
                    <a:lnTo>
                      <a:pt x="17" y="8"/>
                    </a:lnTo>
                    <a:lnTo>
                      <a:pt x="18" y="9"/>
                    </a:lnTo>
                    <a:lnTo>
                      <a:pt x="19" y="10"/>
                    </a:lnTo>
                    <a:lnTo>
                      <a:pt x="19" y="11"/>
                    </a:lnTo>
                    <a:lnTo>
                      <a:pt x="20" y="11"/>
                    </a:lnTo>
                    <a:lnTo>
                      <a:pt x="21" y="12"/>
                    </a:lnTo>
                    <a:lnTo>
                      <a:pt x="20" y="11"/>
                    </a:lnTo>
                    <a:lnTo>
                      <a:pt x="20" y="10"/>
                    </a:lnTo>
                    <a:lnTo>
                      <a:pt x="21" y="10"/>
                    </a:lnTo>
                    <a:lnTo>
                      <a:pt x="22" y="11"/>
                    </a:lnTo>
                    <a:lnTo>
                      <a:pt x="22" y="10"/>
                    </a:lnTo>
                    <a:lnTo>
                      <a:pt x="23" y="10"/>
                    </a:lnTo>
                    <a:lnTo>
                      <a:pt x="22" y="8"/>
                    </a:lnTo>
                    <a:lnTo>
                      <a:pt x="22" y="7"/>
                    </a:lnTo>
                    <a:lnTo>
                      <a:pt x="22" y="6"/>
                    </a:lnTo>
                    <a:lnTo>
                      <a:pt x="21" y="5"/>
                    </a:lnTo>
                    <a:lnTo>
                      <a:pt x="21" y="4"/>
                    </a:lnTo>
                    <a:lnTo>
                      <a:pt x="22" y="3"/>
                    </a:lnTo>
                    <a:lnTo>
                      <a:pt x="22" y="4"/>
                    </a:lnTo>
                    <a:lnTo>
                      <a:pt x="23" y="5"/>
                    </a:lnTo>
                    <a:lnTo>
                      <a:pt x="24" y="6"/>
                    </a:lnTo>
                    <a:lnTo>
                      <a:pt x="25" y="7"/>
                    </a:lnTo>
                    <a:lnTo>
                      <a:pt x="26" y="7"/>
                    </a:lnTo>
                    <a:lnTo>
                      <a:pt x="25" y="5"/>
                    </a:lnTo>
                    <a:lnTo>
                      <a:pt x="25" y="4"/>
                    </a:lnTo>
                    <a:lnTo>
                      <a:pt x="24" y="3"/>
                    </a:lnTo>
                    <a:lnTo>
                      <a:pt x="25" y="4"/>
                    </a:lnTo>
                    <a:lnTo>
                      <a:pt x="26" y="5"/>
                    </a:lnTo>
                    <a:lnTo>
                      <a:pt x="26" y="6"/>
                    </a:lnTo>
                    <a:lnTo>
                      <a:pt x="27" y="7"/>
                    </a:lnTo>
                    <a:lnTo>
                      <a:pt x="28" y="8"/>
                    </a:lnTo>
                    <a:lnTo>
                      <a:pt x="28" y="6"/>
                    </a:lnTo>
                    <a:lnTo>
                      <a:pt x="27" y="4"/>
                    </a:lnTo>
                    <a:lnTo>
                      <a:pt x="27" y="2"/>
                    </a:lnTo>
                    <a:lnTo>
                      <a:pt x="27" y="0"/>
                    </a:lnTo>
                    <a:lnTo>
                      <a:pt x="27" y="1"/>
                    </a:lnTo>
                    <a:lnTo>
                      <a:pt x="28" y="2"/>
                    </a:lnTo>
                    <a:lnTo>
                      <a:pt x="28" y="3"/>
                    </a:lnTo>
                    <a:lnTo>
                      <a:pt x="28" y="5"/>
                    </a:lnTo>
                    <a:lnTo>
                      <a:pt x="29" y="6"/>
                    </a:lnTo>
                    <a:lnTo>
                      <a:pt x="29" y="8"/>
                    </a:lnTo>
                    <a:lnTo>
                      <a:pt x="29" y="10"/>
                    </a:lnTo>
                    <a:lnTo>
                      <a:pt x="29" y="11"/>
                    </a:lnTo>
                    <a:lnTo>
                      <a:pt x="30" y="12"/>
                    </a:lnTo>
                    <a:lnTo>
                      <a:pt x="31" y="13"/>
                    </a:lnTo>
                    <a:lnTo>
                      <a:pt x="31" y="14"/>
                    </a:lnTo>
                    <a:lnTo>
                      <a:pt x="31" y="15"/>
                    </a:lnTo>
                    <a:lnTo>
                      <a:pt x="32" y="17"/>
                    </a:lnTo>
                    <a:lnTo>
                      <a:pt x="32" y="18"/>
                    </a:lnTo>
                    <a:lnTo>
                      <a:pt x="32" y="17"/>
                    </a:lnTo>
                    <a:lnTo>
                      <a:pt x="32" y="16"/>
                    </a:lnTo>
                    <a:lnTo>
                      <a:pt x="33" y="17"/>
                    </a:lnTo>
                    <a:lnTo>
                      <a:pt x="34" y="17"/>
                    </a:lnTo>
                    <a:lnTo>
                      <a:pt x="34" y="18"/>
                    </a:lnTo>
                    <a:lnTo>
                      <a:pt x="35" y="17"/>
                    </a:lnTo>
                    <a:lnTo>
                      <a:pt x="34" y="16"/>
                    </a:lnTo>
                    <a:lnTo>
                      <a:pt x="33" y="15"/>
                    </a:lnTo>
                    <a:lnTo>
                      <a:pt x="33" y="14"/>
                    </a:lnTo>
                    <a:lnTo>
                      <a:pt x="32" y="13"/>
                    </a:lnTo>
                    <a:lnTo>
                      <a:pt x="32" y="11"/>
                    </a:lnTo>
                    <a:lnTo>
                      <a:pt x="32" y="13"/>
                    </a:lnTo>
                    <a:lnTo>
                      <a:pt x="33" y="13"/>
                    </a:lnTo>
                    <a:lnTo>
                      <a:pt x="34" y="14"/>
                    </a:lnTo>
                    <a:lnTo>
                      <a:pt x="34" y="15"/>
                    </a:lnTo>
                    <a:lnTo>
                      <a:pt x="35" y="16"/>
                    </a:lnTo>
                    <a:lnTo>
                      <a:pt x="36" y="16"/>
                    </a:lnTo>
                    <a:lnTo>
                      <a:pt x="36" y="17"/>
                    </a:lnTo>
                    <a:lnTo>
                      <a:pt x="36" y="18"/>
                    </a:lnTo>
                    <a:lnTo>
                      <a:pt x="36" y="19"/>
                    </a:lnTo>
                    <a:lnTo>
                      <a:pt x="37" y="20"/>
                    </a:lnTo>
                    <a:lnTo>
                      <a:pt x="37" y="19"/>
                    </a:lnTo>
                    <a:lnTo>
                      <a:pt x="38" y="19"/>
                    </a:lnTo>
                    <a:lnTo>
                      <a:pt x="39" y="18"/>
                    </a:lnTo>
                    <a:lnTo>
                      <a:pt x="40" y="19"/>
                    </a:lnTo>
                    <a:lnTo>
                      <a:pt x="41" y="19"/>
                    </a:lnTo>
                    <a:lnTo>
                      <a:pt x="42" y="18"/>
                    </a:lnTo>
                    <a:lnTo>
                      <a:pt x="42" y="17"/>
                    </a:lnTo>
                    <a:lnTo>
                      <a:pt x="42" y="15"/>
                    </a:lnTo>
                    <a:lnTo>
                      <a:pt x="42" y="16"/>
                    </a:lnTo>
                    <a:lnTo>
                      <a:pt x="43" y="16"/>
                    </a:lnTo>
                    <a:lnTo>
                      <a:pt x="43" y="17"/>
                    </a:lnTo>
                    <a:lnTo>
                      <a:pt x="43" y="18"/>
                    </a:lnTo>
                    <a:lnTo>
                      <a:pt x="42" y="19"/>
                    </a:lnTo>
                    <a:lnTo>
                      <a:pt x="43" y="19"/>
                    </a:lnTo>
                    <a:lnTo>
                      <a:pt x="44" y="19"/>
                    </a:lnTo>
                    <a:lnTo>
                      <a:pt x="45" y="18"/>
                    </a:lnTo>
                    <a:lnTo>
                      <a:pt x="46" y="17"/>
                    </a:lnTo>
                    <a:lnTo>
                      <a:pt x="47" y="16"/>
                    </a:lnTo>
                    <a:lnTo>
                      <a:pt x="47" y="15"/>
                    </a:lnTo>
                    <a:lnTo>
                      <a:pt x="47" y="14"/>
                    </a:lnTo>
                    <a:lnTo>
                      <a:pt x="47" y="13"/>
                    </a:lnTo>
                    <a:lnTo>
                      <a:pt x="47" y="11"/>
                    </a:lnTo>
                    <a:lnTo>
                      <a:pt x="47" y="8"/>
                    </a:lnTo>
                    <a:lnTo>
                      <a:pt x="47" y="6"/>
                    </a:lnTo>
                    <a:lnTo>
                      <a:pt x="47" y="4"/>
                    </a:lnTo>
                    <a:lnTo>
                      <a:pt x="46" y="2"/>
                    </a:lnTo>
                    <a:lnTo>
                      <a:pt x="46" y="0"/>
                    </a:lnTo>
                    <a:lnTo>
                      <a:pt x="47" y="1"/>
                    </a:lnTo>
                    <a:lnTo>
                      <a:pt x="48" y="3"/>
                    </a:lnTo>
                    <a:lnTo>
                      <a:pt x="49" y="4"/>
                    </a:lnTo>
                    <a:lnTo>
                      <a:pt x="49" y="6"/>
                    </a:lnTo>
                    <a:lnTo>
                      <a:pt x="49" y="7"/>
                    </a:lnTo>
                    <a:lnTo>
                      <a:pt x="50" y="9"/>
                    </a:lnTo>
                    <a:lnTo>
                      <a:pt x="50" y="11"/>
                    </a:lnTo>
                    <a:lnTo>
                      <a:pt x="51" y="12"/>
                    </a:lnTo>
                    <a:lnTo>
                      <a:pt x="52" y="14"/>
                    </a:lnTo>
                    <a:lnTo>
                      <a:pt x="52" y="15"/>
                    </a:lnTo>
                    <a:lnTo>
                      <a:pt x="52" y="16"/>
                    </a:lnTo>
                    <a:lnTo>
                      <a:pt x="52" y="17"/>
                    </a:lnTo>
                    <a:lnTo>
                      <a:pt x="53" y="17"/>
                    </a:lnTo>
                    <a:lnTo>
                      <a:pt x="53" y="18"/>
                    </a:lnTo>
                    <a:lnTo>
                      <a:pt x="53" y="19"/>
                    </a:lnTo>
                    <a:lnTo>
                      <a:pt x="53" y="20"/>
                    </a:lnTo>
                    <a:lnTo>
                      <a:pt x="52" y="21"/>
                    </a:lnTo>
                    <a:lnTo>
                      <a:pt x="51" y="23"/>
                    </a:lnTo>
                    <a:lnTo>
                      <a:pt x="51" y="24"/>
                    </a:lnTo>
                    <a:lnTo>
                      <a:pt x="51" y="25"/>
                    </a:lnTo>
                    <a:lnTo>
                      <a:pt x="52" y="25"/>
                    </a:lnTo>
                    <a:lnTo>
                      <a:pt x="53" y="24"/>
                    </a:lnTo>
                    <a:lnTo>
                      <a:pt x="53" y="23"/>
                    </a:lnTo>
                    <a:lnTo>
                      <a:pt x="53" y="22"/>
                    </a:lnTo>
                    <a:lnTo>
                      <a:pt x="54" y="21"/>
                    </a:lnTo>
                    <a:lnTo>
                      <a:pt x="54" y="20"/>
                    </a:lnTo>
                    <a:lnTo>
                      <a:pt x="54" y="21"/>
                    </a:lnTo>
                    <a:lnTo>
                      <a:pt x="55" y="21"/>
                    </a:lnTo>
                    <a:lnTo>
                      <a:pt x="55" y="22"/>
                    </a:lnTo>
                    <a:lnTo>
                      <a:pt x="55" y="23"/>
                    </a:lnTo>
                    <a:lnTo>
                      <a:pt x="56" y="24"/>
                    </a:lnTo>
                    <a:lnTo>
                      <a:pt x="56" y="26"/>
                    </a:lnTo>
                    <a:lnTo>
                      <a:pt x="57" y="27"/>
                    </a:lnTo>
                    <a:lnTo>
                      <a:pt x="57" y="26"/>
                    </a:lnTo>
                    <a:lnTo>
                      <a:pt x="57" y="25"/>
                    </a:lnTo>
                    <a:lnTo>
                      <a:pt x="57" y="24"/>
                    </a:lnTo>
                    <a:lnTo>
                      <a:pt x="57" y="23"/>
                    </a:lnTo>
                    <a:lnTo>
                      <a:pt x="58" y="24"/>
                    </a:lnTo>
                    <a:lnTo>
                      <a:pt x="58" y="25"/>
                    </a:lnTo>
                    <a:lnTo>
                      <a:pt x="58" y="26"/>
                    </a:lnTo>
                    <a:lnTo>
                      <a:pt x="59" y="27"/>
                    </a:lnTo>
                    <a:lnTo>
                      <a:pt x="59" y="29"/>
                    </a:lnTo>
                    <a:lnTo>
                      <a:pt x="60" y="30"/>
                    </a:lnTo>
                    <a:lnTo>
                      <a:pt x="60" y="31"/>
                    </a:lnTo>
                    <a:lnTo>
                      <a:pt x="58" y="31"/>
                    </a:lnTo>
                    <a:lnTo>
                      <a:pt x="55" y="29"/>
                    </a:lnTo>
                    <a:lnTo>
                      <a:pt x="50" y="30"/>
                    </a:lnTo>
                    <a:lnTo>
                      <a:pt x="47" y="30"/>
                    </a:lnTo>
                    <a:lnTo>
                      <a:pt x="43" y="26"/>
                    </a:lnTo>
                    <a:lnTo>
                      <a:pt x="40" y="21"/>
                    </a:lnTo>
                    <a:lnTo>
                      <a:pt x="24" y="22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0099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5215" name="Freeform 48">
                <a:extLst>
                  <a:ext uri="{FF2B5EF4-FFF2-40B4-BE49-F238E27FC236}">
                    <a16:creationId xmlns:a16="http://schemas.microsoft.com/office/drawing/2014/main" id="{C1FC0486-AD5D-44EF-AECE-85BFC0C639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0" y="1385"/>
                <a:ext cx="60" cy="22"/>
              </a:xfrm>
              <a:custGeom>
                <a:avLst/>
                <a:gdLst>
                  <a:gd name="T0" fmla="*/ 0 w 60"/>
                  <a:gd name="T1" fmla="*/ 12 h 22"/>
                  <a:gd name="T2" fmla="*/ 4 w 60"/>
                  <a:gd name="T3" fmla="*/ 12 h 22"/>
                  <a:gd name="T4" fmla="*/ 8 w 60"/>
                  <a:gd name="T5" fmla="*/ 12 h 22"/>
                  <a:gd name="T6" fmla="*/ 14 w 60"/>
                  <a:gd name="T7" fmla="*/ 12 h 22"/>
                  <a:gd name="T8" fmla="*/ 19 w 60"/>
                  <a:gd name="T9" fmla="*/ 12 h 22"/>
                  <a:gd name="T10" fmla="*/ 33 w 60"/>
                  <a:gd name="T11" fmla="*/ 12 h 22"/>
                  <a:gd name="T12" fmla="*/ 39 w 60"/>
                  <a:gd name="T13" fmla="*/ 13 h 22"/>
                  <a:gd name="T14" fmla="*/ 41 w 60"/>
                  <a:gd name="T15" fmla="*/ 15 h 22"/>
                  <a:gd name="T16" fmla="*/ 42 w 60"/>
                  <a:gd name="T17" fmla="*/ 17 h 22"/>
                  <a:gd name="T18" fmla="*/ 45 w 60"/>
                  <a:gd name="T19" fmla="*/ 19 h 22"/>
                  <a:gd name="T20" fmla="*/ 48 w 60"/>
                  <a:gd name="T21" fmla="*/ 20 h 22"/>
                  <a:gd name="T22" fmla="*/ 55 w 60"/>
                  <a:gd name="T23" fmla="*/ 19 h 22"/>
                  <a:gd name="T24" fmla="*/ 58 w 60"/>
                  <a:gd name="T25" fmla="*/ 21 h 22"/>
                  <a:gd name="T26" fmla="*/ 60 w 60"/>
                  <a:gd name="T27" fmla="*/ 21 h 22"/>
                  <a:gd name="T28" fmla="*/ 59 w 60"/>
                  <a:gd name="T29" fmla="*/ 18 h 22"/>
                  <a:gd name="T30" fmla="*/ 57 w 60"/>
                  <a:gd name="T31" fmla="*/ 13 h 22"/>
                  <a:gd name="T32" fmla="*/ 57 w 60"/>
                  <a:gd name="T33" fmla="*/ 18 h 22"/>
                  <a:gd name="T34" fmla="*/ 55 w 60"/>
                  <a:gd name="T35" fmla="*/ 18 h 22"/>
                  <a:gd name="T36" fmla="*/ 53 w 60"/>
                  <a:gd name="T37" fmla="*/ 18 h 22"/>
                  <a:gd name="T38" fmla="*/ 51 w 60"/>
                  <a:gd name="T39" fmla="*/ 16 h 22"/>
                  <a:gd name="T40" fmla="*/ 51 w 60"/>
                  <a:gd name="T41" fmla="*/ 13 h 22"/>
                  <a:gd name="T42" fmla="*/ 49 w 60"/>
                  <a:gd name="T43" fmla="*/ 16 h 22"/>
                  <a:gd name="T44" fmla="*/ 49 w 60"/>
                  <a:gd name="T45" fmla="*/ 18 h 22"/>
                  <a:gd name="T46" fmla="*/ 47 w 60"/>
                  <a:gd name="T47" fmla="*/ 19 h 22"/>
                  <a:gd name="T48" fmla="*/ 45 w 60"/>
                  <a:gd name="T49" fmla="*/ 15 h 22"/>
                  <a:gd name="T50" fmla="*/ 43 w 60"/>
                  <a:gd name="T51" fmla="*/ 12 h 22"/>
                  <a:gd name="T52" fmla="*/ 42 w 60"/>
                  <a:gd name="T53" fmla="*/ 10 h 22"/>
                  <a:gd name="T54" fmla="*/ 40 w 60"/>
                  <a:gd name="T55" fmla="*/ 11 h 22"/>
                  <a:gd name="T56" fmla="*/ 37 w 60"/>
                  <a:gd name="T57" fmla="*/ 9 h 22"/>
                  <a:gd name="T58" fmla="*/ 34 w 60"/>
                  <a:gd name="T59" fmla="*/ 7 h 22"/>
                  <a:gd name="T60" fmla="*/ 32 w 60"/>
                  <a:gd name="T61" fmla="*/ 7 h 22"/>
                  <a:gd name="T62" fmla="*/ 30 w 60"/>
                  <a:gd name="T63" fmla="*/ 4 h 22"/>
                  <a:gd name="T64" fmla="*/ 29 w 60"/>
                  <a:gd name="T65" fmla="*/ 1 h 22"/>
                  <a:gd name="T66" fmla="*/ 30 w 60"/>
                  <a:gd name="T67" fmla="*/ 7 h 22"/>
                  <a:gd name="T68" fmla="*/ 29 w 60"/>
                  <a:gd name="T69" fmla="*/ 8 h 22"/>
                  <a:gd name="T70" fmla="*/ 27 w 60"/>
                  <a:gd name="T71" fmla="*/ 11 h 22"/>
                  <a:gd name="T72" fmla="*/ 25 w 60"/>
                  <a:gd name="T73" fmla="*/ 10 h 22"/>
                  <a:gd name="T74" fmla="*/ 23 w 60"/>
                  <a:gd name="T75" fmla="*/ 10 h 22"/>
                  <a:gd name="T76" fmla="*/ 21 w 60"/>
                  <a:gd name="T77" fmla="*/ 10 h 22"/>
                  <a:gd name="T78" fmla="*/ 20 w 60"/>
                  <a:gd name="T79" fmla="*/ 10 h 22"/>
                  <a:gd name="T80" fmla="*/ 19 w 60"/>
                  <a:gd name="T81" fmla="*/ 8 h 22"/>
                  <a:gd name="T82" fmla="*/ 19 w 60"/>
                  <a:gd name="T83" fmla="*/ 8 h 22"/>
                  <a:gd name="T84" fmla="*/ 18 w 60"/>
                  <a:gd name="T85" fmla="*/ 10 h 22"/>
                  <a:gd name="T86" fmla="*/ 15 w 60"/>
                  <a:gd name="T87" fmla="*/ 11 h 22"/>
                  <a:gd name="T88" fmla="*/ 12 w 60"/>
                  <a:gd name="T89" fmla="*/ 10 h 22"/>
                  <a:gd name="T90" fmla="*/ 11 w 60"/>
                  <a:gd name="T91" fmla="*/ 9 h 22"/>
                  <a:gd name="T92" fmla="*/ 11 w 60"/>
                  <a:gd name="T93" fmla="*/ 11 h 22"/>
                  <a:gd name="T94" fmla="*/ 9 w 60"/>
                  <a:gd name="T95" fmla="*/ 10 h 22"/>
                  <a:gd name="T96" fmla="*/ 7 w 60"/>
                  <a:gd name="T97" fmla="*/ 10 h 22"/>
                  <a:gd name="T98" fmla="*/ 6 w 60"/>
                  <a:gd name="T99" fmla="*/ 8 h 22"/>
                  <a:gd name="T100" fmla="*/ 5 w 60"/>
                  <a:gd name="T101" fmla="*/ 10 h 22"/>
                  <a:gd name="T102" fmla="*/ 3 w 60"/>
                  <a:gd name="T103" fmla="*/ 10 h 22"/>
                  <a:gd name="T104" fmla="*/ 1 w 60"/>
                  <a:gd name="T105" fmla="*/ 11 h 22"/>
                  <a:gd name="T106" fmla="*/ 0 w 60"/>
                  <a:gd name="T107" fmla="*/ 11 h 22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0" t="0" r="r" b="b"/>
                <a:pathLst>
                  <a:path w="60" h="22">
                    <a:moveTo>
                      <a:pt x="0" y="10"/>
                    </a:moveTo>
                    <a:lnTo>
                      <a:pt x="0" y="11"/>
                    </a:lnTo>
                    <a:lnTo>
                      <a:pt x="0" y="12"/>
                    </a:lnTo>
                    <a:lnTo>
                      <a:pt x="1" y="12"/>
                    </a:lnTo>
                    <a:lnTo>
                      <a:pt x="2" y="12"/>
                    </a:lnTo>
                    <a:lnTo>
                      <a:pt x="3" y="12"/>
                    </a:lnTo>
                    <a:lnTo>
                      <a:pt x="4" y="12"/>
                    </a:lnTo>
                    <a:lnTo>
                      <a:pt x="6" y="12"/>
                    </a:lnTo>
                    <a:lnTo>
                      <a:pt x="7" y="12"/>
                    </a:lnTo>
                    <a:lnTo>
                      <a:pt x="8" y="12"/>
                    </a:lnTo>
                    <a:lnTo>
                      <a:pt x="9" y="12"/>
                    </a:lnTo>
                    <a:lnTo>
                      <a:pt x="11" y="12"/>
                    </a:lnTo>
                    <a:lnTo>
                      <a:pt x="12" y="12"/>
                    </a:lnTo>
                    <a:lnTo>
                      <a:pt x="14" y="12"/>
                    </a:lnTo>
                    <a:lnTo>
                      <a:pt x="15" y="12"/>
                    </a:lnTo>
                    <a:lnTo>
                      <a:pt x="17" y="12"/>
                    </a:lnTo>
                    <a:lnTo>
                      <a:pt x="19" y="12"/>
                    </a:lnTo>
                    <a:lnTo>
                      <a:pt x="22" y="12"/>
                    </a:lnTo>
                    <a:lnTo>
                      <a:pt x="25" y="12"/>
                    </a:lnTo>
                    <a:lnTo>
                      <a:pt x="29" y="12"/>
                    </a:lnTo>
                    <a:lnTo>
                      <a:pt x="33" y="12"/>
                    </a:lnTo>
                    <a:lnTo>
                      <a:pt x="36" y="12"/>
                    </a:lnTo>
                    <a:lnTo>
                      <a:pt x="38" y="12"/>
                    </a:lnTo>
                    <a:lnTo>
                      <a:pt x="39" y="12"/>
                    </a:lnTo>
                    <a:lnTo>
                      <a:pt x="39" y="13"/>
                    </a:lnTo>
                    <a:lnTo>
                      <a:pt x="40" y="13"/>
                    </a:lnTo>
                    <a:lnTo>
                      <a:pt x="41" y="14"/>
                    </a:lnTo>
                    <a:lnTo>
                      <a:pt x="41" y="15"/>
                    </a:lnTo>
                    <a:lnTo>
                      <a:pt x="41" y="16"/>
                    </a:lnTo>
                    <a:lnTo>
                      <a:pt x="41" y="17"/>
                    </a:lnTo>
                    <a:lnTo>
                      <a:pt x="42" y="17"/>
                    </a:lnTo>
                    <a:lnTo>
                      <a:pt x="43" y="17"/>
                    </a:lnTo>
                    <a:lnTo>
                      <a:pt x="44" y="18"/>
                    </a:lnTo>
                    <a:lnTo>
                      <a:pt x="45" y="19"/>
                    </a:lnTo>
                    <a:lnTo>
                      <a:pt x="45" y="20"/>
                    </a:lnTo>
                    <a:lnTo>
                      <a:pt x="46" y="20"/>
                    </a:lnTo>
                    <a:lnTo>
                      <a:pt x="47" y="20"/>
                    </a:lnTo>
                    <a:lnTo>
                      <a:pt x="48" y="20"/>
                    </a:lnTo>
                    <a:lnTo>
                      <a:pt x="50" y="20"/>
                    </a:lnTo>
                    <a:lnTo>
                      <a:pt x="52" y="20"/>
                    </a:lnTo>
                    <a:lnTo>
                      <a:pt x="54" y="20"/>
                    </a:lnTo>
                    <a:lnTo>
                      <a:pt x="55" y="19"/>
                    </a:lnTo>
                    <a:lnTo>
                      <a:pt x="56" y="20"/>
                    </a:lnTo>
                    <a:lnTo>
                      <a:pt x="57" y="20"/>
                    </a:lnTo>
                    <a:lnTo>
                      <a:pt x="58" y="21"/>
                    </a:lnTo>
                    <a:lnTo>
                      <a:pt x="58" y="22"/>
                    </a:lnTo>
                    <a:lnTo>
                      <a:pt x="59" y="21"/>
                    </a:lnTo>
                    <a:lnTo>
                      <a:pt x="60" y="21"/>
                    </a:lnTo>
                    <a:lnTo>
                      <a:pt x="60" y="22"/>
                    </a:lnTo>
                    <a:lnTo>
                      <a:pt x="60" y="20"/>
                    </a:lnTo>
                    <a:lnTo>
                      <a:pt x="60" y="19"/>
                    </a:lnTo>
                    <a:lnTo>
                      <a:pt x="59" y="18"/>
                    </a:lnTo>
                    <a:lnTo>
                      <a:pt x="59" y="17"/>
                    </a:lnTo>
                    <a:lnTo>
                      <a:pt x="58" y="16"/>
                    </a:lnTo>
                    <a:lnTo>
                      <a:pt x="57" y="15"/>
                    </a:lnTo>
                    <a:lnTo>
                      <a:pt x="57" y="13"/>
                    </a:lnTo>
                    <a:lnTo>
                      <a:pt x="57" y="15"/>
                    </a:lnTo>
                    <a:lnTo>
                      <a:pt x="57" y="17"/>
                    </a:lnTo>
                    <a:lnTo>
                      <a:pt x="58" y="19"/>
                    </a:lnTo>
                    <a:lnTo>
                      <a:pt x="57" y="18"/>
                    </a:lnTo>
                    <a:lnTo>
                      <a:pt x="56" y="17"/>
                    </a:lnTo>
                    <a:lnTo>
                      <a:pt x="55" y="18"/>
                    </a:lnTo>
                    <a:lnTo>
                      <a:pt x="55" y="19"/>
                    </a:lnTo>
                    <a:lnTo>
                      <a:pt x="55" y="18"/>
                    </a:lnTo>
                    <a:lnTo>
                      <a:pt x="54" y="18"/>
                    </a:lnTo>
                    <a:lnTo>
                      <a:pt x="53" y="18"/>
                    </a:lnTo>
                    <a:lnTo>
                      <a:pt x="52" y="17"/>
                    </a:lnTo>
                    <a:lnTo>
                      <a:pt x="51" y="16"/>
                    </a:lnTo>
                    <a:lnTo>
                      <a:pt x="51" y="15"/>
                    </a:lnTo>
                    <a:lnTo>
                      <a:pt x="51" y="13"/>
                    </a:lnTo>
                    <a:lnTo>
                      <a:pt x="51" y="12"/>
                    </a:lnTo>
                    <a:lnTo>
                      <a:pt x="51" y="13"/>
                    </a:lnTo>
                    <a:lnTo>
                      <a:pt x="50" y="14"/>
                    </a:lnTo>
                    <a:lnTo>
                      <a:pt x="50" y="15"/>
                    </a:lnTo>
                    <a:lnTo>
                      <a:pt x="50" y="16"/>
                    </a:lnTo>
                    <a:lnTo>
                      <a:pt x="49" y="16"/>
                    </a:lnTo>
                    <a:lnTo>
                      <a:pt x="48" y="16"/>
                    </a:lnTo>
                    <a:lnTo>
                      <a:pt x="49" y="17"/>
                    </a:lnTo>
                    <a:lnTo>
                      <a:pt x="49" y="18"/>
                    </a:lnTo>
                    <a:lnTo>
                      <a:pt x="49" y="19"/>
                    </a:lnTo>
                    <a:lnTo>
                      <a:pt x="48" y="19"/>
                    </a:lnTo>
                    <a:lnTo>
                      <a:pt x="47" y="19"/>
                    </a:lnTo>
                    <a:lnTo>
                      <a:pt x="47" y="18"/>
                    </a:lnTo>
                    <a:lnTo>
                      <a:pt x="46" y="17"/>
                    </a:lnTo>
                    <a:lnTo>
                      <a:pt x="46" y="16"/>
                    </a:lnTo>
                    <a:lnTo>
                      <a:pt x="45" y="15"/>
                    </a:lnTo>
                    <a:lnTo>
                      <a:pt x="44" y="14"/>
                    </a:lnTo>
                    <a:lnTo>
                      <a:pt x="43" y="13"/>
                    </a:lnTo>
                    <a:lnTo>
                      <a:pt x="43" y="12"/>
                    </a:lnTo>
                    <a:lnTo>
                      <a:pt x="43" y="11"/>
                    </a:lnTo>
                    <a:lnTo>
                      <a:pt x="42" y="10"/>
                    </a:lnTo>
                    <a:lnTo>
                      <a:pt x="42" y="9"/>
                    </a:lnTo>
                    <a:lnTo>
                      <a:pt x="41" y="10"/>
                    </a:lnTo>
                    <a:lnTo>
                      <a:pt x="40" y="10"/>
                    </a:lnTo>
                    <a:lnTo>
                      <a:pt x="40" y="11"/>
                    </a:lnTo>
                    <a:lnTo>
                      <a:pt x="39" y="11"/>
                    </a:lnTo>
                    <a:lnTo>
                      <a:pt x="38" y="11"/>
                    </a:lnTo>
                    <a:lnTo>
                      <a:pt x="37" y="10"/>
                    </a:lnTo>
                    <a:lnTo>
                      <a:pt x="37" y="9"/>
                    </a:lnTo>
                    <a:lnTo>
                      <a:pt x="36" y="9"/>
                    </a:lnTo>
                    <a:lnTo>
                      <a:pt x="35" y="8"/>
                    </a:lnTo>
                    <a:lnTo>
                      <a:pt x="35" y="7"/>
                    </a:lnTo>
                    <a:lnTo>
                      <a:pt x="34" y="7"/>
                    </a:lnTo>
                    <a:lnTo>
                      <a:pt x="34" y="6"/>
                    </a:lnTo>
                    <a:lnTo>
                      <a:pt x="33" y="6"/>
                    </a:lnTo>
                    <a:lnTo>
                      <a:pt x="33" y="7"/>
                    </a:lnTo>
                    <a:lnTo>
                      <a:pt x="32" y="7"/>
                    </a:lnTo>
                    <a:lnTo>
                      <a:pt x="32" y="8"/>
                    </a:lnTo>
                    <a:lnTo>
                      <a:pt x="31" y="6"/>
                    </a:lnTo>
                    <a:lnTo>
                      <a:pt x="31" y="5"/>
                    </a:lnTo>
                    <a:lnTo>
                      <a:pt x="30" y="4"/>
                    </a:lnTo>
                    <a:lnTo>
                      <a:pt x="30" y="3"/>
                    </a:lnTo>
                    <a:lnTo>
                      <a:pt x="29" y="1"/>
                    </a:lnTo>
                    <a:lnTo>
                      <a:pt x="29" y="0"/>
                    </a:lnTo>
                    <a:lnTo>
                      <a:pt x="29" y="1"/>
                    </a:lnTo>
                    <a:lnTo>
                      <a:pt x="29" y="2"/>
                    </a:lnTo>
                    <a:lnTo>
                      <a:pt x="29" y="4"/>
                    </a:lnTo>
                    <a:lnTo>
                      <a:pt x="30" y="5"/>
                    </a:lnTo>
                    <a:lnTo>
                      <a:pt x="30" y="7"/>
                    </a:lnTo>
                    <a:lnTo>
                      <a:pt x="30" y="6"/>
                    </a:lnTo>
                    <a:lnTo>
                      <a:pt x="29" y="5"/>
                    </a:lnTo>
                    <a:lnTo>
                      <a:pt x="29" y="7"/>
                    </a:lnTo>
                    <a:lnTo>
                      <a:pt x="29" y="8"/>
                    </a:lnTo>
                    <a:lnTo>
                      <a:pt x="28" y="9"/>
                    </a:lnTo>
                    <a:lnTo>
                      <a:pt x="28" y="10"/>
                    </a:lnTo>
                    <a:lnTo>
                      <a:pt x="27" y="11"/>
                    </a:lnTo>
                    <a:lnTo>
                      <a:pt x="26" y="11"/>
                    </a:lnTo>
                    <a:lnTo>
                      <a:pt x="26" y="10"/>
                    </a:lnTo>
                    <a:lnTo>
                      <a:pt x="25" y="11"/>
                    </a:lnTo>
                    <a:lnTo>
                      <a:pt x="25" y="10"/>
                    </a:lnTo>
                    <a:lnTo>
                      <a:pt x="24" y="10"/>
                    </a:lnTo>
                    <a:lnTo>
                      <a:pt x="24" y="9"/>
                    </a:lnTo>
                    <a:lnTo>
                      <a:pt x="24" y="10"/>
                    </a:lnTo>
                    <a:lnTo>
                      <a:pt x="23" y="10"/>
                    </a:lnTo>
                    <a:lnTo>
                      <a:pt x="22" y="11"/>
                    </a:lnTo>
                    <a:lnTo>
                      <a:pt x="21" y="10"/>
                    </a:lnTo>
                    <a:lnTo>
                      <a:pt x="21" y="9"/>
                    </a:lnTo>
                    <a:lnTo>
                      <a:pt x="21" y="8"/>
                    </a:lnTo>
                    <a:lnTo>
                      <a:pt x="21" y="9"/>
                    </a:lnTo>
                    <a:lnTo>
                      <a:pt x="20" y="10"/>
                    </a:lnTo>
                    <a:lnTo>
                      <a:pt x="20" y="11"/>
                    </a:lnTo>
                    <a:lnTo>
                      <a:pt x="20" y="10"/>
                    </a:lnTo>
                    <a:lnTo>
                      <a:pt x="19" y="9"/>
                    </a:lnTo>
                    <a:lnTo>
                      <a:pt x="19" y="8"/>
                    </a:lnTo>
                    <a:lnTo>
                      <a:pt x="19" y="7"/>
                    </a:lnTo>
                    <a:lnTo>
                      <a:pt x="18" y="6"/>
                    </a:lnTo>
                    <a:lnTo>
                      <a:pt x="18" y="7"/>
                    </a:lnTo>
                    <a:lnTo>
                      <a:pt x="19" y="8"/>
                    </a:lnTo>
                    <a:lnTo>
                      <a:pt x="19" y="10"/>
                    </a:lnTo>
                    <a:lnTo>
                      <a:pt x="19" y="11"/>
                    </a:lnTo>
                    <a:lnTo>
                      <a:pt x="19" y="10"/>
                    </a:lnTo>
                    <a:lnTo>
                      <a:pt x="18" y="10"/>
                    </a:lnTo>
                    <a:lnTo>
                      <a:pt x="17" y="11"/>
                    </a:lnTo>
                    <a:lnTo>
                      <a:pt x="16" y="11"/>
                    </a:lnTo>
                    <a:lnTo>
                      <a:pt x="15" y="11"/>
                    </a:lnTo>
                    <a:lnTo>
                      <a:pt x="14" y="11"/>
                    </a:lnTo>
                    <a:lnTo>
                      <a:pt x="13" y="11"/>
                    </a:lnTo>
                    <a:lnTo>
                      <a:pt x="12" y="10"/>
                    </a:lnTo>
                    <a:lnTo>
                      <a:pt x="12" y="9"/>
                    </a:lnTo>
                    <a:lnTo>
                      <a:pt x="11" y="9"/>
                    </a:lnTo>
                    <a:lnTo>
                      <a:pt x="11" y="8"/>
                    </a:lnTo>
                    <a:lnTo>
                      <a:pt x="11" y="9"/>
                    </a:lnTo>
                    <a:lnTo>
                      <a:pt x="11" y="10"/>
                    </a:lnTo>
                    <a:lnTo>
                      <a:pt x="11" y="11"/>
                    </a:lnTo>
                    <a:lnTo>
                      <a:pt x="10" y="11"/>
                    </a:lnTo>
                    <a:lnTo>
                      <a:pt x="10" y="10"/>
                    </a:lnTo>
                    <a:lnTo>
                      <a:pt x="9" y="10"/>
                    </a:lnTo>
                    <a:lnTo>
                      <a:pt x="8" y="10"/>
                    </a:lnTo>
                    <a:lnTo>
                      <a:pt x="7" y="10"/>
                    </a:lnTo>
                    <a:lnTo>
                      <a:pt x="6" y="9"/>
                    </a:lnTo>
                    <a:lnTo>
                      <a:pt x="6" y="8"/>
                    </a:lnTo>
                    <a:lnTo>
                      <a:pt x="5" y="7"/>
                    </a:lnTo>
                    <a:lnTo>
                      <a:pt x="5" y="8"/>
                    </a:lnTo>
                    <a:lnTo>
                      <a:pt x="5" y="9"/>
                    </a:lnTo>
                    <a:lnTo>
                      <a:pt x="5" y="10"/>
                    </a:lnTo>
                    <a:lnTo>
                      <a:pt x="4" y="11"/>
                    </a:lnTo>
                    <a:lnTo>
                      <a:pt x="3" y="10"/>
                    </a:lnTo>
                    <a:lnTo>
                      <a:pt x="2" y="10"/>
                    </a:lnTo>
                    <a:lnTo>
                      <a:pt x="1" y="11"/>
                    </a:lnTo>
                    <a:lnTo>
                      <a:pt x="1" y="10"/>
                    </a:lnTo>
                    <a:lnTo>
                      <a:pt x="0" y="9"/>
                    </a:lnTo>
                    <a:lnTo>
                      <a:pt x="0" y="10"/>
                    </a:lnTo>
                    <a:lnTo>
                      <a:pt x="0" y="11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5216" name="Freeform 49">
                <a:extLst>
                  <a:ext uri="{FF2B5EF4-FFF2-40B4-BE49-F238E27FC236}">
                    <a16:creationId xmlns:a16="http://schemas.microsoft.com/office/drawing/2014/main" id="{7BC1BB82-503D-44B0-ABC9-22E1857A71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86" y="1389"/>
                <a:ext cx="28" cy="51"/>
              </a:xfrm>
              <a:custGeom>
                <a:avLst/>
                <a:gdLst>
                  <a:gd name="T0" fmla="*/ 6 w 28"/>
                  <a:gd name="T1" fmla="*/ 51 h 51"/>
                  <a:gd name="T2" fmla="*/ 7 w 28"/>
                  <a:gd name="T3" fmla="*/ 49 h 51"/>
                  <a:gd name="T4" fmla="*/ 6 w 28"/>
                  <a:gd name="T5" fmla="*/ 47 h 51"/>
                  <a:gd name="T6" fmla="*/ 7 w 28"/>
                  <a:gd name="T7" fmla="*/ 47 h 51"/>
                  <a:gd name="T8" fmla="*/ 8 w 28"/>
                  <a:gd name="T9" fmla="*/ 46 h 51"/>
                  <a:gd name="T10" fmla="*/ 7 w 28"/>
                  <a:gd name="T11" fmla="*/ 45 h 51"/>
                  <a:gd name="T12" fmla="*/ 6 w 28"/>
                  <a:gd name="T13" fmla="*/ 43 h 51"/>
                  <a:gd name="T14" fmla="*/ 6 w 28"/>
                  <a:gd name="T15" fmla="*/ 42 h 51"/>
                  <a:gd name="T16" fmla="*/ 4 w 28"/>
                  <a:gd name="T17" fmla="*/ 40 h 51"/>
                  <a:gd name="T18" fmla="*/ 5 w 28"/>
                  <a:gd name="T19" fmla="*/ 39 h 51"/>
                  <a:gd name="T20" fmla="*/ 6 w 28"/>
                  <a:gd name="T21" fmla="*/ 37 h 51"/>
                  <a:gd name="T22" fmla="*/ 5 w 28"/>
                  <a:gd name="T23" fmla="*/ 36 h 51"/>
                  <a:gd name="T24" fmla="*/ 4 w 28"/>
                  <a:gd name="T25" fmla="*/ 36 h 51"/>
                  <a:gd name="T26" fmla="*/ 3 w 28"/>
                  <a:gd name="T27" fmla="*/ 35 h 51"/>
                  <a:gd name="T28" fmla="*/ 4 w 28"/>
                  <a:gd name="T29" fmla="*/ 34 h 51"/>
                  <a:gd name="T30" fmla="*/ 3 w 28"/>
                  <a:gd name="T31" fmla="*/ 34 h 51"/>
                  <a:gd name="T32" fmla="*/ 1 w 28"/>
                  <a:gd name="T33" fmla="*/ 32 h 51"/>
                  <a:gd name="T34" fmla="*/ 1 w 28"/>
                  <a:gd name="T35" fmla="*/ 30 h 51"/>
                  <a:gd name="T36" fmla="*/ 1 w 28"/>
                  <a:gd name="T37" fmla="*/ 27 h 51"/>
                  <a:gd name="T38" fmla="*/ 0 w 28"/>
                  <a:gd name="T39" fmla="*/ 25 h 51"/>
                  <a:gd name="T40" fmla="*/ 0 w 28"/>
                  <a:gd name="T41" fmla="*/ 23 h 51"/>
                  <a:gd name="T42" fmla="*/ 1 w 28"/>
                  <a:gd name="T43" fmla="*/ 22 h 51"/>
                  <a:gd name="T44" fmla="*/ 1 w 28"/>
                  <a:gd name="T45" fmla="*/ 19 h 51"/>
                  <a:gd name="T46" fmla="*/ 0 w 28"/>
                  <a:gd name="T47" fmla="*/ 16 h 51"/>
                  <a:gd name="T48" fmla="*/ 1 w 28"/>
                  <a:gd name="T49" fmla="*/ 14 h 51"/>
                  <a:gd name="T50" fmla="*/ 2 w 28"/>
                  <a:gd name="T51" fmla="*/ 12 h 51"/>
                  <a:gd name="T52" fmla="*/ 2 w 28"/>
                  <a:gd name="T53" fmla="*/ 9 h 51"/>
                  <a:gd name="T54" fmla="*/ 2 w 28"/>
                  <a:gd name="T55" fmla="*/ 6 h 51"/>
                  <a:gd name="T56" fmla="*/ 3 w 28"/>
                  <a:gd name="T57" fmla="*/ 11 h 51"/>
                  <a:gd name="T58" fmla="*/ 3 w 28"/>
                  <a:gd name="T59" fmla="*/ 13 h 51"/>
                  <a:gd name="T60" fmla="*/ 3 w 28"/>
                  <a:gd name="T61" fmla="*/ 16 h 51"/>
                  <a:gd name="T62" fmla="*/ 3 w 28"/>
                  <a:gd name="T63" fmla="*/ 20 h 51"/>
                  <a:gd name="T64" fmla="*/ 4 w 28"/>
                  <a:gd name="T65" fmla="*/ 22 h 51"/>
                  <a:gd name="T66" fmla="*/ 5 w 28"/>
                  <a:gd name="T67" fmla="*/ 22 h 51"/>
                  <a:gd name="T68" fmla="*/ 6 w 28"/>
                  <a:gd name="T69" fmla="*/ 22 h 51"/>
                  <a:gd name="T70" fmla="*/ 7 w 28"/>
                  <a:gd name="T71" fmla="*/ 25 h 51"/>
                  <a:gd name="T72" fmla="*/ 9 w 28"/>
                  <a:gd name="T73" fmla="*/ 24 h 51"/>
                  <a:gd name="T74" fmla="*/ 8 w 28"/>
                  <a:gd name="T75" fmla="*/ 22 h 51"/>
                  <a:gd name="T76" fmla="*/ 8 w 28"/>
                  <a:gd name="T77" fmla="*/ 18 h 51"/>
                  <a:gd name="T78" fmla="*/ 7 w 28"/>
                  <a:gd name="T79" fmla="*/ 14 h 51"/>
                  <a:gd name="T80" fmla="*/ 7 w 28"/>
                  <a:gd name="T81" fmla="*/ 10 h 51"/>
                  <a:gd name="T82" fmla="*/ 7 w 28"/>
                  <a:gd name="T83" fmla="*/ 3 h 51"/>
                  <a:gd name="T84" fmla="*/ 8 w 28"/>
                  <a:gd name="T85" fmla="*/ 5 h 51"/>
                  <a:gd name="T86" fmla="*/ 9 w 28"/>
                  <a:gd name="T87" fmla="*/ 13 h 51"/>
                  <a:gd name="T88" fmla="*/ 9 w 28"/>
                  <a:gd name="T89" fmla="*/ 17 h 51"/>
                  <a:gd name="T90" fmla="*/ 10 w 28"/>
                  <a:gd name="T91" fmla="*/ 18 h 51"/>
                  <a:gd name="T92" fmla="*/ 17 w 28"/>
                  <a:gd name="T93" fmla="*/ 36 h 51"/>
                  <a:gd name="T94" fmla="*/ 26 w 28"/>
                  <a:gd name="T95" fmla="*/ 48 h 51"/>
                  <a:gd name="T96" fmla="*/ 24 w 28"/>
                  <a:gd name="T97" fmla="*/ 51 h 51"/>
                  <a:gd name="T98" fmla="*/ 22 w 28"/>
                  <a:gd name="T99" fmla="*/ 51 h 51"/>
                  <a:gd name="T100" fmla="*/ 20 w 28"/>
                  <a:gd name="T101" fmla="*/ 51 h 51"/>
                  <a:gd name="T102" fmla="*/ 17 w 28"/>
                  <a:gd name="T103" fmla="*/ 51 h 51"/>
                  <a:gd name="T104" fmla="*/ 13 w 28"/>
                  <a:gd name="T105" fmla="*/ 51 h 51"/>
                  <a:gd name="T106" fmla="*/ 6 w 28"/>
                  <a:gd name="T107" fmla="*/ 51 h 51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0" t="0" r="r" b="b"/>
                <a:pathLst>
                  <a:path w="28" h="51">
                    <a:moveTo>
                      <a:pt x="6" y="51"/>
                    </a:moveTo>
                    <a:lnTo>
                      <a:pt x="6" y="51"/>
                    </a:lnTo>
                    <a:lnTo>
                      <a:pt x="7" y="50"/>
                    </a:lnTo>
                    <a:lnTo>
                      <a:pt x="7" y="49"/>
                    </a:lnTo>
                    <a:lnTo>
                      <a:pt x="6" y="48"/>
                    </a:lnTo>
                    <a:lnTo>
                      <a:pt x="6" y="47"/>
                    </a:lnTo>
                    <a:lnTo>
                      <a:pt x="7" y="47"/>
                    </a:lnTo>
                    <a:lnTo>
                      <a:pt x="8" y="46"/>
                    </a:lnTo>
                    <a:lnTo>
                      <a:pt x="7" y="45"/>
                    </a:lnTo>
                    <a:lnTo>
                      <a:pt x="6" y="44"/>
                    </a:lnTo>
                    <a:lnTo>
                      <a:pt x="6" y="43"/>
                    </a:lnTo>
                    <a:lnTo>
                      <a:pt x="6" y="42"/>
                    </a:lnTo>
                    <a:lnTo>
                      <a:pt x="5" y="41"/>
                    </a:lnTo>
                    <a:lnTo>
                      <a:pt x="4" y="40"/>
                    </a:lnTo>
                    <a:lnTo>
                      <a:pt x="5" y="40"/>
                    </a:lnTo>
                    <a:lnTo>
                      <a:pt x="5" y="39"/>
                    </a:lnTo>
                    <a:lnTo>
                      <a:pt x="6" y="38"/>
                    </a:lnTo>
                    <a:lnTo>
                      <a:pt x="6" y="37"/>
                    </a:lnTo>
                    <a:lnTo>
                      <a:pt x="6" y="36"/>
                    </a:lnTo>
                    <a:lnTo>
                      <a:pt x="5" y="36"/>
                    </a:lnTo>
                    <a:lnTo>
                      <a:pt x="4" y="36"/>
                    </a:lnTo>
                    <a:lnTo>
                      <a:pt x="3" y="36"/>
                    </a:lnTo>
                    <a:lnTo>
                      <a:pt x="3" y="35"/>
                    </a:lnTo>
                    <a:lnTo>
                      <a:pt x="4" y="35"/>
                    </a:lnTo>
                    <a:lnTo>
                      <a:pt x="4" y="34"/>
                    </a:lnTo>
                    <a:lnTo>
                      <a:pt x="4" y="33"/>
                    </a:lnTo>
                    <a:lnTo>
                      <a:pt x="3" y="34"/>
                    </a:lnTo>
                    <a:lnTo>
                      <a:pt x="2" y="33"/>
                    </a:lnTo>
                    <a:lnTo>
                      <a:pt x="1" y="32"/>
                    </a:lnTo>
                    <a:lnTo>
                      <a:pt x="2" y="31"/>
                    </a:lnTo>
                    <a:lnTo>
                      <a:pt x="1" y="30"/>
                    </a:lnTo>
                    <a:lnTo>
                      <a:pt x="1" y="28"/>
                    </a:lnTo>
                    <a:lnTo>
                      <a:pt x="1" y="27"/>
                    </a:lnTo>
                    <a:lnTo>
                      <a:pt x="0" y="26"/>
                    </a:lnTo>
                    <a:lnTo>
                      <a:pt x="0" y="25"/>
                    </a:lnTo>
                    <a:lnTo>
                      <a:pt x="0" y="24"/>
                    </a:lnTo>
                    <a:lnTo>
                      <a:pt x="0" y="23"/>
                    </a:lnTo>
                    <a:lnTo>
                      <a:pt x="1" y="23"/>
                    </a:lnTo>
                    <a:lnTo>
                      <a:pt x="1" y="22"/>
                    </a:lnTo>
                    <a:lnTo>
                      <a:pt x="1" y="20"/>
                    </a:lnTo>
                    <a:lnTo>
                      <a:pt x="1" y="19"/>
                    </a:lnTo>
                    <a:lnTo>
                      <a:pt x="0" y="17"/>
                    </a:lnTo>
                    <a:lnTo>
                      <a:pt x="0" y="16"/>
                    </a:lnTo>
                    <a:lnTo>
                      <a:pt x="0" y="14"/>
                    </a:lnTo>
                    <a:lnTo>
                      <a:pt x="1" y="14"/>
                    </a:lnTo>
                    <a:lnTo>
                      <a:pt x="1" y="13"/>
                    </a:lnTo>
                    <a:lnTo>
                      <a:pt x="2" y="12"/>
                    </a:lnTo>
                    <a:lnTo>
                      <a:pt x="2" y="11"/>
                    </a:lnTo>
                    <a:lnTo>
                      <a:pt x="2" y="9"/>
                    </a:lnTo>
                    <a:lnTo>
                      <a:pt x="2" y="4"/>
                    </a:lnTo>
                    <a:lnTo>
                      <a:pt x="2" y="6"/>
                    </a:lnTo>
                    <a:lnTo>
                      <a:pt x="3" y="9"/>
                    </a:lnTo>
                    <a:lnTo>
                      <a:pt x="3" y="11"/>
                    </a:lnTo>
                    <a:lnTo>
                      <a:pt x="3" y="12"/>
                    </a:lnTo>
                    <a:lnTo>
                      <a:pt x="3" y="13"/>
                    </a:lnTo>
                    <a:lnTo>
                      <a:pt x="3" y="14"/>
                    </a:lnTo>
                    <a:lnTo>
                      <a:pt x="3" y="16"/>
                    </a:lnTo>
                    <a:lnTo>
                      <a:pt x="3" y="19"/>
                    </a:lnTo>
                    <a:lnTo>
                      <a:pt x="3" y="20"/>
                    </a:lnTo>
                    <a:lnTo>
                      <a:pt x="3" y="22"/>
                    </a:lnTo>
                    <a:lnTo>
                      <a:pt x="4" y="22"/>
                    </a:lnTo>
                    <a:lnTo>
                      <a:pt x="4" y="23"/>
                    </a:lnTo>
                    <a:lnTo>
                      <a:pt x="5" y="22"/>
                    </a:lnTo>
                    <a:lnTo>
                      <a:pt x="5" y="20"/>
                    </a:lnTo>
                    <a:lnTo>
                      <a:pt x="6" y="22"/>
                    </a:lnTo>
                    <a:lnTo>
                      <a:pt x="7" y="23"/>
                    </a:lnTo>
                    <a:lnTo>
                      <a:pt x="7" y="25"/>
                    </a:lnTo>
                    <a:lnTo>
                      <a:pt x="8" y="24"/>
                    </a:lnTo>
                    <a:lnTo>
                      <a:pt x="9" y="24"/>
                    </a:lnTo>
                    <a:lnTo>
                      <a:pt x="8" y="23"/>
                    </a:lnTo>
                    <a:lnTo>
                      <a:pt x="8" y="22"/>
                    </a:lnTo>
                    <a:lnTo>
                      <a:pt x="7" y="20"/>
                    </a:lnTo>
                    <a:lnTo>
                      <a:pt x="8" y="18"/>
                    </a:lnTo>
                    <a:lnTo>
                      <a:pt x="8" y="16"/>
                    </a:lnTo>
                    <a:lnTo>
                      <a:pt x="7" y="14"/>
                    </a:lnTo>
                    <a:lnTo>
                      <a:pt x="7" y="13"/>
                    </a:lnTo>
                    <a:lnTo>
                      <a:pt x="7" y="10"/>
                    </a:lnTo>
                    <a:lnTo>
                      <a:pt x="7" y="7"/>
                    </a:lnTo>
                    <a:lnTo>
                      <a:pt x="7" y="3"/>
                    </a:lnTo>
                    <a:lnTo>
                      <a:pt x="7" y="0"/>
                    </a:lnTo>
                    <a:lnTo>
                      <a:pt x="8" y="5"/>
                    </a:lnTo>
                    <a:lnTo>
                      <a:pt x="9" y="10"/>
                    </a:lnTo>
                    <a:lnTo>
                      <a:pt x="9" y="13"/>
                    </a:lnTo>
                    <a:lnTo>
                      <a:pt x="9" y="15"/>
                    </a:lnTo>
                    <a:lnTo>
                      <a:pt x="9" y="17"/>
                    </a:lnTo>
                    <a:lnTo>
                      <a:pt x="10" y="19"/>
                    </a:lnTo>
                    <a:lnTo>
                      <a:pt x="10" y="18"/>
                    </a:lnTo>
                    <a:lnTo>
                      <a:pt x="13" y="25"/>
                    </a:lnTo>
                    <a:lnTo>
                      <a:pt x="17" y="36"/>
                    </a:lnTo>
                    <a:lnTo>
                      <a:pt x="17" y="47"/>
                    </a:lnTo>
                    <a:lnTo>
                      <a:pt x="26" y="48"/>
                    </a:lnTo>
                    <a:lnTo>
                      <a:pt x="28" y="50"/>
                    </a:lnTo>
                    <a:lnTo>
                      <a:pt x="24" y="51"/>
                    </a:lnTo>
                    <a:lnTo>
                      <a:pt x="23" y="51"/>
                    </a:lnTo>
                    <a:lnTo>
                      <a:pt x="22" y="51"/>
                    </a:lnTo>
                    <a:lnTo>
                      <a:pt x="21" y="51"/>
                    </a:lnTo>
                    <a:lnTo>
                      <a:pt x="20" y="51"/>
                    </a:lnTo>
                    <a:lnTo>
                      <a:pt x="18" y="51"/>
                    </a:lnTo>
                    <a:lnTo>
                      <a:pt x="17" y="51"/>
                    </a:lnTo>
                    <a:lnTo>
                      <a:pt x="15" y="51"/>
                    </a:lnTo>
                    <a:lnTo>
                      <a:pt x="13" y="51"/>
                    </a:lnTo>
                    <a:lnTo>
                      <a:pt x="11" y="51"/>
                    </a:lnTo>
                    <a:lnTo>
                      <a:pt x="6" y="51"/>
                    </a:lnTo>
                    <a:close/>
                  </a:path>
                </a:pathLst>
              </a:custGeom>
              <a:solidFill>
                <a:srgbClr val="0099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5217" name="Freeform 50">
                <a:extLst>
                  <a:ext uri="{FF2B5EF4-FFF2-40B4-BE49-F238E27FC236}">
                    <a16:creationId xmlns:a16="http://schemas.microsoft.com/office/drawing/2014/main" id="{6AE76EA8-BDF6-48FA-9B0D-51AD994F2D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93" y="1387"/>
                <a:ext cx="23" cy="53"/>
              </a:xfrm>
              <a:custGeom>
                <a:avLst/>
                <a:gdLst>
                  <a:gd name="T0" fmla="*/ 0 w 23"/>
                  <a:gd name="T1" fmla="*/ 2 h 53"/>
                  <a:gd name="T2" fmla="*/ 1 w 23"/>
                  <a:gd name="T3" fmla="*/ 7 h 53"/>
                  <a:gd name="T4" fmla="*/ 2 w 23"/>
                  <a:gd name="T5" fmla="*/ 12 h 53"/>
                  <a:gd name="T6" fmla="*/ 2 w 23"/>
                  <a:gd name="T7" fmla="*/ 15 h 53"/>
                  <a:gd name="T8" fmla="*/ 2 w 23"/>
                  <a:gd name="T9" fmla="*/ 16 h 53"/>
                  <a:gd name="T10" fmla="*/ 3 w 23"/>
                  <a:gd name="T11" fmla="*/ 17 h 53"/>
                  <a:gd name="T12" fmla="*/ 3 w 23"/>
                  <a:gd name="T13" fmla="*/ 20 h 53"/>
                  <a:gd name="T14" fmla="*/ 3 w 23"/>
                  <a:gd name="T15" fmla="*/ 22 h 53"/>
                  <a:gd name="T16" fmla="*/ 3 w 23"/>
                  <a:gd name="T17" fmla="*/ 23 h 53"/>
                  <a:gd name="T18" fmla="*/ 3 w 23"/>
                  <a:gd name="T19" fmla="*/ 25 h 53"/>
                  <a:gd name="T20" fmla="*/ 4 w 23"/>
                  <a:gd name="T21" fmla="*/ 27 h 53"/>
                  <a:gd name="T22" fmla="*/ 4 w 23"/>
                  <a:gd name="T23" fmla="*/ 29 h 53"/>
                  <a:gd name="T24" fmla="*/ 3 w 23"/>
                  <a:gd name="T25" fmla="*/ 30 h 53"/>
                  <a:gd name="T26" fmla="*/ 4 w 23"/>
                  <a:gd name="T27" fmla="*/ 31 h 53"/>
                  <a:gd name="T28" fmla="*/ 6 w 23"/>
                  <a:gd name="T29" fmla="*/ 31 h 53"/>
                  <a:gd name="T30" fmla="*/ 7 w 23"/>
                  <a:gd name="T31" fmla="*/ 32 h 53"/>
                  <a:gd name="T32" fmla="*/ 9 w 23"/>
                  <a:gd name="T33" fmla="*/ 35 h 53"/>
                  <a:gd name="T34" fmla="*/ 9 w 23"/>
                  <a:gd name="T35" fmla="*/ 38 h 53"/>
                  <a:gd name="T36" fmla="*/ 9 w 23"/>
                  <a:gd name="T37" fmla="*/ 40 h 53"/>
                  <a:gd name="T38" fmla="*/ 8 w 23"/>
                  <a:gd name="T39" fmla="*/ 42 h 53"/>
                  <a:gd name="T40" fmla="*/ 7 w 23"/>
                  <a:gd name="T41" fmla="*/ 43 h 53"/>
                  <a:gd name="T42" fmla="*/ 8 w 23"/>
                  <a:gd name="T43" fmla="*/ 44 h 53"/>
                  <a:gd name="T44" fmla="*/ 8 w 23"/>
                  <a:gd name="T45" fmla="*/ 46 h 53"/>
                  <a:gd name="T46" fmla="*/ 8 w 23"/>
                  <a:gd name="T47" fmla="*/ 48 h 53"/>
                  <a:gd name="T48" fmla="*/ 8 w 23"/>
                  <a:gd name="T49" fmla="*/ 50 h 53"/>
                  <a:gd name="T50" fmla="*/ 10 w 23"/>
                  <a:gd name="T51" fmla="*/ 50 h 53"/>
                  <a:gd name="T52" fmla="*/ 13 w 23"/>
                  <a:gd name="T53" fmla="*/ 51 h 53"/>
                  <a:gd name="T54" fmla="*/ 15 w 23"/>
                  <a:gd name="T55" fmla="*/ 51 h 53"/>
                  <a:gd name="T56" fmla="*/ 17 w 23"/>
                  <a:gd name="T57" fmla="*/ 51 h 53"/>
                  <a:gd name="T58" fmla="*/ 20 w 23"/>
                  <a:gd name="T59" fmla="*/ 51 h 53"/>
                  <a:gd name="T60" fmla="*/ 23 w 23"/>
                  <a:gd name="T61" fmla="*/ 53 h 53"/>
                  <a:gd name="T62" fmla="*/ 23 w 23"/>
                  <a:gd name="T63" fmla="*/ 50 h 53"/>
                  <a:gd name="T64" fmla="*/ 23 w 23"/>
                  <a:gd name="T65" fmla="*/ 47 h 53"/>
                  <a:gd name="T66" fmla="*/ 20 w 23"/>
                  <a:gd name="T67" fmla="*/ 45 h 53"/>
                  <a:gd name="T68" fmla="*/ 17 w 23"/>
                  <a:gd name="T69" fmla="*/ 41 h 53"/>
                  <a:gd name="T70" fmla="*/ 16 w 23"/>
                  <a:gd name="T71" fmla="*/ 38 h 53"/>
                  <a:gd name="T72" fmla="*/ 13 w 23"/>
                  <a:gd name="T73" fmla="*/ 35 h 53"/>
                  <a:gd name="T74" fmla="*/ 11 w 23"/>
                  <a:gd name="T75" fmla="*/ 32 h 53"/>
                  <a:gd name="T76" fmla="*/ 9 w 23"/>
                  <a:gd name="T77" fmla="*/ 28 h 53"/>
                  <a:gd name="T78" fmla="*/ 7 w 23"/>
                  <a:gd name="T79" fmla="*/ 25 h 53"/>
                  <a:gd name="T80" fmla="*/ 5 w 23"/>
                  <a:gd name="T81" fmla="*/ 22 h 53"/>
                  <a:gd name="T82" fmla="*/ 5 w 23"/>
                  <a:gd name="T83" fmla="*/ 19 h 53"/>
                  <a:gd name="T84" fmla="*/ 4 w 23"/>
                  <a:gd name="T85" fmla="*/ 17 h 53"/>
                  <a:gd name="T86" fmla="*/ 3 w 23"/>
                  <a:gd name="T87" fmla="*/ 16 h 53"/>
                  <a:gd name="T88" fmla="*/ 2 w 23"/>
                  <a:gd name="T89" fmla="*/ 15 h 53"/>
                  <a:gd name="T90" fmla="*/ 3 w 23"/>
                  <a:gd name="T91" fmla="*/ 13 h 53"/>
                  <a:gd name="T92" fmla="*/ 2 w 23"/>
                  <a:gd name="T93" fmla="*/ 12 h 53"/>
                  <a:gd name="T94" fmla="*/ 2 w 23"/>
                  <a:gd name="T95" fmla="*/ 7 h 53"/>
                  <a:gd name="T96" fmla="*/ 0 w 23"/>
                  <a:gd name="T97" fmla="*/ 1 h 53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23" h="53">
                    <a:moveTo>
                      <a:pt x="0" y="0"/>
                    </a:moveTo>
                    <a:lnTo>
                      <a:pt x="0" y="2"/>
                    </a:lnTo>
                    <a:lnTo>
                      <a:pt x="1" y="4"/>
                    </a:lnTo>
                    <a:lnTo>
                      <a:pt x="1" y="7"/>
                    </a:lnTo>
                    <a:lnTo>
                      <a:pt x="2" y="10"/>
                    </a:lnTo>
                    <a:lnTo>
                      <a:pt x="2" y="12"/>
                    </a:lnTo>
                    <a:lnTo>
                      <a:pt x="2" y="14"/>
                    </a:lnTo>
                    <a:lnTo>
                      <a:pt x="2" y="15"/>
                    </a:lnTo>
                    <a:lnTo>
                      <a:pt x="2" y="16"/>
                    </a:lnTo>
                    <a:lnTo>
                      <a:pt x="3" y="16"/>
                    </a:lnTo>
                    <a:lnTo>
                      <a:pt x="3" y="17"/>
                    </a:lnTo>
                    <a:lnTo>
                      <a:pt x="3" y="19"/>
                    </a:lnTo>
                    <a:lnTo>
                      <a:pt x="3" y="20"/>
                    </a:lnTo>
                    <a:lnTo>
                      <a:pt x="3" y="21"/>
                    </a:lnTo>
                    <a:lnTo>
                      <a:pt x="3" y="22"/>
                    </a:lnTo>
                    <a:lnTo>
                      <a:pt x="3" y="23"/>
                    </a:lnTo>
                    <a:lnTo>
                      <a:pt x="3" y="25"/>
                    </a:lnTo>
                    <a:lnTo>
                      <a:pt x="4" y="26"/>
                    </a:lnTo>
                    <a:lnTo>
                      <a:pt x="4" y="27"/>
                    </a:lnTo>
                    <a:lnTo>
                      <a:pt x="4" y="28"/>
                    </a:lnTo>
                    <a:lnTo>
                      <a:pt x="4" y="29"/>
                    </a:lnTo>
                    <a:lnTo>
                      <a:pt x="3" y="30"/>
                    </a:lnTo>
                    <a:lnTo>
                      <a:pt x="3" y="31"/>
                    </a:lnTo>
                    <a:lnTo>
                      <a:pt x="4" y="31"/>
                    </a:lnTo>
                    <a:lnTo>
                      <a:pt x="5" y="31"/>
                    </a:lnTo>
                    <a:lnTo>
                      <a:pt x="6" y="31"/>
                    </a:lnTo>
                    <a:lnTo>
                      <a:pt x="7" y="31"/>
                    </a:lnTo>
                    <a:lnTo>
                      <a:pt x="7" y="32"/>
                    </a:lnTo>
                    <a:lnTo>
                      <a:pt x="8" y="34"/>
                    </a:lnTo>
                    <a:lnTo>
                      <a:pt x="9" y="35"/>
                    </a:lnTo>
                    <a:lnTo>
                      <a:pt x="9" y="36"/>
                    </a:lnTo>
                    <a:lnTo>
                      <a:pt x="9" y="38"/>
                    </a:lnTo>
                    <a:lnTo>
                      <a:pt x="10" y="39"/>
                    </a:lnTo>
                    <a:lnTo>
                      <a:pt x="9" y="40"/>
                    </a:lnTo>
                    <a:lnTo>
                      <a:pt x="9" y="41"/>
                    </a:lnTo>
                    <a:lnTo>
                      <a:pt x="8" y="42"/>
                    </a:lnTo>
                    <a:lnTo>
                      <a:pt x="7" y="42"/>
                    </a:lnTo>
                    <a:lnTo>
                      <a:pt x="7" y="43"/>
                    </a:lnTo>
                    <a:lnTo>
                      <a:pt x="7" y="44"/>
                    </a:lnTo>
                    <a:lnTo>
                      <a:pt x="8" y="44"/>
                    </a:lnTo>
                    <a:lnTo>
                      <a:pt x="8" y="45"/>
                    </a:lnTo>
                    <a:lnTo>
                      <a:pt x="8" y="46"/>
                    </a:lnTo>
                    <a:lnTo>
                      <a:pt x="8" y="47"/>
                    </a:lnTo>
                    <a:lnTo>
                      <a:pt x="8" y="48"/>
                    </a:lnTo>
                    <a:lnTo>
                      <a:pt x="8" y="49"/>
                    </a:lnTo>
                    <a:lnTo>
                      <a:pt x="8" y="50"/>
                    </a:lnTo>
                    <a:lnTo>
                      <a:pt x="9" y="50"/>
                    </a:lnTo>
                    <a:lnTo>
                      <a:pt x="10" y="50"/>
                    </a:lnTo>
                    <a:lnTo>
                      <a:pt x="11" y="50"/>
                    </a:lnTo>
                    <a:lnTo>
                      <a:pt x="13" y="51"/>
                    </a:lnTo>
                    <a:lnTo>
                      <a:pt x="14" y="51"/>
                    </a:lnTo>
                    <a:lnTo>
                      <a:pt x="15" y="51"/>
                    </a:lnTo>
                    <a:lnTo>
                      <a:pt x="16" y="51"/>
                    </a:lnTo>
                    <a:lnTo>
                      <a:pt x="17" y="51"/>
                    </a:lnTo>
                    <a:lnTo>
                      <a:pt x="19" y="51"/>
                    </a:lnTo>
                    <a:lnTo>
                      <a:pt x="20" y="51"/>
                    </a:lnTo>
                    <a:lnTo>
                      <a:pt x="21" y="52"/>
                    </a:lnTo>
                    <a:lnTo>
                      <a:pt x="23" y="53"/>
                    </a:lnTo>
                    <a:lnTo>
                      <a:pt x="23" y="52"/>
                    </a:lnTo>
                    <a:lnTo>
                      <a:pt x="23" y="50"/>
                    </a:lnTo>
                    <a:lnTo>
                      <a:pt x="23" y="48"/>
                    </a:lnTo>
                    <a:lnTo>
                      <a:pt x="23" y="47"/>
                    </a:lnTo>
                    <a:lnTo>
                      <a:pt x="21" y="46"/>
                    </a:lnTo>
                    <a:lnTo>
                      <a:pt x="20" y="45"/>
                    </a:lnTo>
                    <a:lnTo>
                      <a:pt x="19" y="43"/>
                    </a:lnTo>
                    <a:lnTo>
                      <a:pt x="17" y="41"/>
                    </a:lnTo>
                    <a:lnTo>
                      <a:pt x="16" y="40"/>
                    </a:lnTo>
                    <a:lnTo>
                      <a:pt x="16" y="38"/>
                    </a:lnTo>
                    <a:lnTo>
                      <a:pt x="15" y="37"/>
                    </a:lnTo>
                    <a:lnTo>
                      <a:pt x="13" y="35"/>
                    </a:lnTo>
                    <a:lnTo>
                      <a:pt x="12" y="34"/>
                    </a:lnTo>
                    <a:lnTo>
                      <a:pt x="11" y="32"/>
                    </a:lnTo>
                    <a:lnTo>
                      <a:pt x="10" y="30"/>
                    </a:lnTo>
                    <a:lnTo>
                      <a:pt x="9" y="28"/>
                    </a:lnTo>
                    <a:lnTo>
                      <a:pt x="8" y="27"/>
                    </a:lnTo>
                    <a:lnTo>
                      <a:pt x="7" y="25"/>
                    </a:lnTo>
                    <a:lnTo>
                      <a:pt x="6" y="24"/>
                    </a:lnTo>
                    <a:lnTo>
                      <a:pt x="5" y="22"/>
                    </a:lnTo>
                    <a:lnTo>
                      <a:pt x="5" y="21"/>
                    </a:lnTo>
                    <a:lnTo>
                      <a:pt x="5" y="19"/>
                    </a:lnTo>
                    <a:lnTo>
                      <a:pt x="4" y="18"/>
                    </a:lnTo>
                    <a:lnTo>
                      <a:pt x="4" y="17"/>
                    </a:lnTo>
                    <a:lnTo>
                      <a:pt x="3" y="16"/>
                    </a:lnTo>
                    <a:lnTo>
                      <a:pt x="2" y="15"/>
                    </a:lnTo>
                    <a:lnTo>
                      <a:pt x="3" y="14"/>
                    </a:lnTo>
                    <a:lnTo>
                      <a:pt x="3" y="13"/>
                    </a:lnTo>
                    <a:lnTo>
                      <a:pt x="2" y="12"/>
                    </a:lnTo>
                    <a:lnTo>
                      <a:pt x="2" y="11"/>
                    </a:lnTo>
                    <a:lnTo>
                      <a:pt x="2" y="7"/>
                    </a:lnTo>
                    <a:lnTo>
                      <a:pt x="1" y="3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5218" name="Freeform 51">
                <a:extLst>
                  <a:ext uri="{FF2B5EF4-FFF2-40B4-BE49-F238E27FC236}">
                    <a16:creationId xmlns:a16="http://schemas.microsoft.com/office/drawing/2014/main" id="{8638C462-BB22-49B0-8BE7-B329945032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3" y="1348"/>
                <a:ext cx="33" cy="37"/>
              </a:xfrm>
              <a:custGeom>
                <a:avLst/>
                <a:gdLst>
                  <a:gd name="T0" fmla="*/ 0 w 33"/>
                  <a:gd name="T1" fmla="*/ 28 h 37"/>
                  <a:gd name="T2" fmla="*/ 2 w 33"/>
                  <a:gd name="T3" fmla="*/ 31 h 37"/>
                  <a:gd name="T4" fmla="*/ 3 w 33"/>
                  <a:gd name="T5" fmla="*/ 33 h 37"/>
                  <a:gd name="T6" fmla="*/ 4 w 33"/>
                  <a:gd name="T7" fmla="*/ 34 h 37"/>
                  <a:gd name="T8" fmla="*/ 6 w 33"/>
                  <a:gd name="T9" fmla="*/ 35 h 37"/>
                  <a:gd name="T10" fmla="*/ 7 w 33"/>
                  <a:gd name="T11" fmla="*/ 36 h 37"/>
                  <a:gd name="T12" fmla="*/ 9 w 33"/>
                  <a:gd name="T13" fmla="*/ 36 h 37"/>
                  <a:gd name="T14" fmla="*/ 11 w 33"/>
                  <a:gd name="T15" fmla="*/ 37 h 37"/>
                  <a:gd name="T16" fmla="*/ 12 w 33"/>
                  <a:gd name="T17" fmla="*/ 37 h 37"/>
                  <a:gd name="T18" fmla="*/ 12 w 33"/>
                  <a:gd name="T19" fmla="*/ 34 h 37"/>
                  <a:gd name="T20" fmla="*/ 14 w 33"/>
                  <a:gd name="T21" fmla="*/ 31 h 37"/>
                  <a:gd name="T22" fmla="*/ 14 w 33"/>
                  <a:gd name="T23" fmla="*/ 28 h 37"/>
                  <a:gd name="T24" fmla="*/ 14 w 33"/>
                  <a:gd name="T25" fmla="*/ 25 h 37"/>
                  <a:gd name="T26" fmla="*/ 15 w 33"/>
                  <a:gd name="T27" fmla="*/ 23 h 37"/>
                  <a:gd name="T28" fmla="*/ 15 w 33"/>
                  <a:gd name="T29" fmla="*/ 20 h 37"/>
                  <a:gd name="T30" fmla="*/ 15 w 33"/>
                  <a:gd name="T31" fmla="*/ 16 h 37"/>
                  <a:gd name="T32" fmla="*/ 16 w 33"/>
                  <a:gd name="T33" fmla="*/ 16 h 37"/>
                  <a:gd name="T34" fmla="*/ 17 w 33"/>
                  <a:gd name="T35" fmla="*/ 14 h 37"/>
                  <a:gd name="T36" fmla="*/ 17 w 33"/>
                  <a:gd name="T37" fmla="*/ 12 h 37"/>
                  <a:gd name="T38" fmla="*/ 18 w 33"/>
                  <a:gd name="T39" fmla="*/ 10 h 37"/>
                  <a:gd name="T40" fmla="*/ 19 w 33"/>
                  <a:gd name="T41" fmla="*/ 9 h 37"/>
                  <a:gd name="T42" fmla="*/ 21 w 33"/>
                  <a:gd name="T43" fmla="*/ 9 h 37"/>
                  <a:gd name="T44" fmla="*/ 24 w 33"/>
                  <a:gd name="T45" fmla="*/ 9 h 37"/>
                  <a:gd name="T46" fmla="*/ 26 w 33"/>
                  <a:gd name="T47" fmla="*/ 9 h 37"/>
                  <a:gd name="T48" fmla="*/ 28 w 33"/>
                  <a:gd name="T49" fmla="*/ 10 h 37"/>
                  <a:gd name="T50" fmla="*/ 30 w 33"/>
                  <a:gd name="T51" fmla="*/ 11 h 37"/>
                  <a:gd name="T52" fmla="*/ 32 w 33"/>
                  <a:gd name="T53" fmla="*/ 11 h 37"/>
                  <a:gd name="T54" fmla="*/ 32 w 33"/>
                  <a:gd name="T55" fmla="*/ 10 h 37"/>
                  <a:gd name="T56" fmla="*/ 30 w 33"/>
                  <a:gd name="T57" fmla="*/ 9 h 37"/>
                  <a:gd name="T58" fmla="*/ 27 w 33"/>
                  <a:gd name="T59" fmla="*/ 8 h 37"/>
                  <a:gd name="T60" fmla="*/ 24 w 33"/>
                  <a:gd name="T61" fmla="*/ 7 h 37"/>
                  <a:gd name="T62" fmla="*/ 20 w 33"/>
                  <a:gd name="T63" fmla="*/ 5 h 37"/>
                  <a:gd name="T64" fmla="*/ 18 w 33"/>
                  <a:gd name="T65" fmla="*/ 3 h 37"/>
                  <a:gd name="T66" fmla="*/ 15 w 33"/>
                  <a:gd name="T67" fmla="*/ 1 h 37"/>
                  <a:gd name="T68" fmla="*/ 12 w 33"/>
                  <a:gd name="T69" fmla="*/ 0 h 37"/>
                  <a:gd name="T70" fmla="*/ 11 w 33"/>
                  <a:gd name="T71" fmla="*/ 2 h 37"/>
                  <a:gd name="T72" fmla="*/ 8 w 33"/>
                  <a:gd name="T73" fmla="*/ 10 h 37"/>
                  <a:gd name="T74" fmla="*/ 6 w 33"/>
                  <a:gd name="T75" fmla="*/ 16 h 37"/>
                  <a:gd name="T76" fmla="*/ 0 w 33"/>
                  <a:gd name="T77" fmla="*/ 26 h 37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33" h="37">
                    <a:moveTo>
                      <a:pt x="0" y="26"/>
                    </a:moveTo>
                    <a:lnTo>
                      <a:pt x="0" y="28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2" y="32"/>
                    </a:lnTo>
                    <a:lnTo>
                      <a:pt x="3" y="33"/>
                    </a:lnTo>
                    <a:lnTo>
                      <a:pt x="4" y="33"/>
                    </a:lnTo>
                    <a:lnTo>
                      <a:pt x="4" y="34"/>
                    </a:lnTo>
                    <a:lnTo>
                      <a:pt x="5" y="34"/>
                    </a:lnTo>
                    <a:lnTo>
                      <a:pt x="6" y="35"/>
                    </a:lnTo>
                    <a:lnTo>
                      <a:pt x="7" y="36"/>
                    </a:lnTo>
                    <a:lnTo>
                      <a:pt x="8" y="36"/>
                    </a:lnTo>
                    <a:lnTo>
                      <a:pt x="9" y="36"/>
                    </a:lnTo>
                    <a:lnTo>
                      <a:pt x="10" y="36"/>
                    </a:lnTo>
                    <a:lnTo>
                      <a:pt x="11" y="37"/>
                    </a:lnTo>
                    <a:lnTo>
                      <a:pt x="12" y="37"/>
                    </a:lnTo>
                    <a:lnTo>
                      <a:pt x="12" y="36"/>
                    </a:lnTo>
                    <a:lnTo>
                      <a:pt x="12" y="34"/>
                    </a:lnTo>
                    <a:lnTo>
                      <a:pt x="13" y="32"/>
                    </a:lnTo>
                    <a:lnTo>
                      <a:pt x="14" y="31"/>
                    </a:lnTo>
                    <a:lnTo>
                      <a:pt x="14" y="29"/>
                    </a:lnTo>
                    <a:lnTo>
                      <a:pt x="14" y="28"/>
                    </a:lnTo>
                    <a:lnTo>
                      <a:pt x="14" y="26"/>
                    </a:lnTo>
                    <a:lnTo>
                      <a:pt x="14" y="25"/>
                    </a:lnTo>
                    <a:lnTo>
                      <a:pt x="14" y="24"/>
                    </a:lnTo>
                    <a:lnTo>
                      <a:pt x="15" y="23"/>
                    </a:lnTo>
                    <a:lnTo>
                      <a:pt x="15" y="21"/>
                    </a:lnTo>
                    <a:lnTo>
                      <a:pt x="15" y="20"/>
                    </a:lnTo>
                    <a:lnTo>
                      <a:pt x="15" y="18"/>
                    </a:lnTo>
                    <a:lnTo>
                      <a:pt x="15" y="16"/>
                    </a:lnTo>
                    <a:lnTo>
                      <a:pt x="16" y="16"/>
                    </a:lnTo>
                    <a:lnTo>
                      <a:pt x="17" y="15"/>
                    </a:lnTo>
                    <a:lnTo>
                      <a:pt x="17" y="14"/>
                    </a:lnTo>
                    <a:lnTo>
                      <a:pt x="17" y="13"/>
                    </a:lnTo>
                    <a:lnTo>
                      <a:pt x="17" y="12"/>
                    </a:lnTo>
                    <a:lnTo>
                      <a:pt x="18" y="11"/>
                    </a:lnTo>
                    <a:lnTo>
                      <a:pt x="18" y="10"/>
                    </a:lnTo>
                    <a:lnTo>
                      <a:pt x="19" y="9"/>
                    </a:lnTo>
                    <a:lnTo>
                      <a:pt x="20" y="9"/>
                    </a:lnTo>
                    <a:lnTo>
                      <a:pt x="21" y="9"/>
                    </a:lnTo>
                    <a:lnTo>
                      <a:pt x="23" y="9"/>
                    </a:lnTo>
                    <a:lnTo>
                      <a:pt x="24" y="9"/>
                    </a:lnTo>
                    <a:lnTo>
                      <a:pt x="25" y="10"/>
                    </a:lnTo>
                    <a:lnTo>
                      <a:pt x="26" y="9"/>
                    </a:lnTo>
                    <a:lnTo>
                      <a:pt x="27" y="10"/>
                    </a:lnTo>
                    <a:lnTo>
                      <a:pt x="28" y="10"/>
                    </a:lnTo>
                    <a:lnTo>
                      <a:pt x="29" y="10"/>
                    </a:lnTo>
                    <a:lnTo>
                      <a:pt x="30" y="11"/>
                    </a:lnTo>
                    <a:lnTo>
                      <a:pt x="31" y="11"/>
                    </a:lnTo>
                    <a:lnTo>
                      <a:pt x="32" y="11"/>
                    </a:lnTo>
                    <a:lnTo>
                      <a:pt x="33" y="11"/>
                    </a:lnTo>
                    <a:lnTo>
                      <a:pt x="32" y="10"/>
                    </a:lnTo>
                    <a:lnTo>
                      <a:pt x="31" y="10"/>
                    </a:lnTo>
                    <a:lnTo>
                      <a:pt x="30" y="9"/>
                    </a:lnTo>
                    <a:lnTo>
                      <a:pt x="29" y="9"/>
                    </a:lnTo>
                    <a:lnTo>
                      <a:pt x="27" y="8"/>
                    </a:lnTo>
                    <a:lnTo>
                      <a:pt x="26" y="7"/>
                    </a:lnTo>
                    <a:lnTo>
                      <a:pt x="24" y="7"/>
                    </a:lnTo>
                    <a:lnTo>
                      <a:pt x="22" y="6"/>
                    </a:lnTo>
                    <a:lnTo>
                      <a:pt x="20" y="5"/>
                    </a:lnTo>
                    <a:lnTo>
                      <a:pt x="19" y="4"/>
                    </a:lnTo>
                    <a:lnTo>
                      <a:pt x="18" y="3"/>
                    </a:lnTo>
                    <a:lnTo>
                      <a:pt x="17" y="3"/>
                    </a:lnTo>
                    <a:lnTo>
                      <a:pt x="15" y="1"/>
                    </a:lnTo>
                    <a:lnTo>
                      <a:pt x="14" y="1"/>
                    </a:lnTo>
                    <a:lnTo>
                      <a:pt x="12" y="0"/>
                    </a:lnTo>
                    <a:lnTo>
                      <a:pt x="11" y="0"/>
                    </a:lnTo>
                    <a:lnTo>
                      <a:pt x="11" y="2"/>
                    </a:lnTo>
                    <a:lnTo>
                      <a:pt x="10" y="3"/>
                    </a:lnTo>
                    <a:lnTo>
                      <a:pt x="8" y="10"/>
                    </a:lnTo>
                    <a:lnTo>
                      <a:pt x="8" y="11"/>
                    </a:lnTo>
                    <a:lnTo>
                      <a:pt x="6" y="16"/>
                    </a:lnTo>
                    <a:lnTo>
                      <a:pt x="4" y="21"/>
                    </a:lnTo>
                    <a:lnTo>
                      <a:pt x="0" y="26"/>
                    </a:lnTo>
                    <a:close/>
                  </a:path>
                </a:pathLst>
              </a:custGeom>
              <a:solidFill>
                <a:srgbClr val="0099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5219" name="Freeform 52">
                <a:extLst>
                  <a:ext uri="{FF2B5EF4-FFF2-40B4-BE49-F238E27FC236}">
                    <a16:creationId xmlns:a16="http://schemas.microsoft.com/office/drawing/2014/main" id="{24704CEE-0728-493A-A165-1860DC2837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07" y="1365"/>
                <a:ext cx="2" cy="4"/>
              </a:xfrm>
              <a:custGeom>
                <a:avLst/>
                <a:gdLst>
                  <a:gd name="T0" fmla="*/ 0 w 2"/>
                  <a:gd name="T1" fmla="*/ 0 h 4"/>
                  <a:gd name="T2" fmla="*/ 1 w 2"/>
                  <a:gd name="T3" fmla="*/ 1 h 4"/>
                  <a:gd name="T4" fmla="*/ 1 w 2"/>
                  <a:gd name="T5" fmla="*/ 2 h 4"/>
                  <a:gd name="T6" fmla="*/ 1 w 2"/>
                  <a:gd name="T7" fmla="*/ 2 h 4"/>
                  <a:gd name="T8" fmla="*/ 1 w 2"/>
                  <a:gd name="T9" fmla="*/ 3 h 4"/>
                  <a:gd name="T10" fmla="*/ 2 w 2"/>
                  <a:gd name="T11" fmla="*/ 4 h 4"/>
                  <a:gd name="T12" fmla="*/ 2 w 2"/>
                  <a:gd name="T13" fmla="*/ 4 h 4"/>
                  <a:gd name="T14" fmla="*/ 2 w 2"/>
                  <a:gd name="T15" fmla="*/ 3 h 4"/>
                  <a:gd name="T16" fmla="*/ 2 w 2"/>
                  <a:gd name="T17" fmla="*/ 2 h 4"/>
                  <a:gd name="T18" fmla="*/ 2 w 2"/>
                  <a:gd name="T19" fmla="*/ 1 h 4"/>
                  <a:gd name="T20" fmla="*/ 2 w 2"/>
                  <a:gd name="T21" fmla="*/ 0 h 4"/>
                  <a:gd name="T22" fmla="*/ 1 w 2"/>
                  <a:gd name="T23" fmla="*/ 1 h 4"/>
                  <a:gd name="T24" fmla="*/ 0 w 2"/>
                  <a:gd name="T25" fmla="*/ 0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" h="4">
                    <a:moveTo>
                      <a:pt x="0" y="0"/>
                    </a:moveTo>
                    <a:lnTo>
                      <a:pt x="1" y="1"/>
                    </a:lnTo>
                    <a:lnTo>
                      <a:pt x="1" y="2"/>
                    </a:lnTo>
                    <a:lnTo>
                      <a:pt x="1" y="3"/>
                    </a:lnTo>
                    <a:lnTo>
                      <a:pt x="2" y="4"/>
                    </a:lnTo>
                    <a:lnTo>
                      <a:pt x="2" y="3"/>
                    </a:lnTo>
                    <a:lnTo>
                      <a:pt x="2" y="2"/>
                    </a:lnTo>
                    <a:lnTo>
                      <a:pt x="2" y="1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5220" name="Freeform 53">
                <a:extLst>
                  <a:ext uri="{FF2B5EF4-FFF2-40B4-BE49-F238E27FC236}">
                    <a16:creationId xmlns:a16="http://schemas.microsoft.com/office/drawing/2014/main" id="{08F648E5-BBAF-497B-A2C6-DDA1153275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05" y="1365"/>
                <a:ext cx="20" cy="54"/>
              </a:xfrm>
              <a:custGeom>
                <a:avLst/>
                <a:gdLst>
                  <a:gd name="T0" fmla="*/ 0 w 20"/>
                  <a:gd name="T1" fmla="*/ 1 h 54"/>
                  <a:gd name="T2" fmla="*/ 1 w 20"/>
                  <a:gd name="T3" fmla="*/ 3 h 54"/>
                  <a:gd name="T4" fmla="*/ 2 w 20"/>
                  <a:gd name="T5" fmla="*/ 5 h 54"/>
                  <a:gd name="T6" fmla="*/ 3 w 20"/>
                  <a:gd name="T7" fmla="*/ 7 h 54"/>
                  <a:gd name="T8" fmla="*/ 4 w 20"/>
                  <a:gd name="T9" fmla="*/ 10 h 54"/>
                  <a:gd name="T10" fmla="*/ 5 w 20"/>
                  <a:gd name="T11" fmla="*/ 15 h 54"/>
                  <a:gd name="T12" fmla="*/ 7 w 20"/>
                  <a:gd name="T13" fmla="*/ 18 h 54"/>
                  <a:gd name="T14" fmla="*/ 8 w 20"/>
                  <a:gd name="T15" fmla="*/ 20 h 54"/>
                  <a:gd name="T16" fmla="*/ 9 w 20"/>
                  <a:gd name="T17" fmla="*/ 22 h 54"/>
                  <a:gd name="T18" fmla="*/ 11 w 20"/>
                  <a:gd name="T19" fmla="*/ 25 h 54"/>
                  <a:gd name="T20" fmla="*/ 11 w 20"/>
                  <a:gd name="T21" fmla="*/ 27 h 54"/>
                  <a:gd name="T22" fmla="*/ 12 w 20"/>
                  <a:gd name="T23" fmla="*/ 28 h 54"/>
                  <a:gd name="T24" fmla="*/ 13 w 20"/>
                  <a:gd name="T25" fmla="*/ 30 h 54"/>
                  <a:gd name="T26" fmla="*/ 14 w 20"/>
                  <a:gd name="T27" fmla="*/ 32 h 54"/>
                  <a:gd name="T28" fmla="*/ 15 w 20"/>
                  <a:gd name="T29" fmla="*/ 36 h 54"/>
                  <a:gd name="T30" fmla="*/ 16 w 20"/>
                  <a:gd name="T31" fmla="*/ 39 h 54"/>
                  <a:gd name="T32" fmla="*/ 18 w 20"/>
                  <a:gd name="T33" fmla="*/ 41 h 54"/>
                  <a:gd name="T34" fmla="*/ 20 w 20"/>
                  <a:gd name="T35" fmla="*/ 47 h 54"/>
                  <a:gd name="T36" fmla="*/ 19 w 20"/>
                  <a:gd name="T37" fmla="*/ 48 h 54"/>
                  <a:gd name="T38" fmla="*/ 20 w 20"/>
                  <a:gd name="T39" fmla="*/ 50 h 54"/>
                  <a:gd name="T40" fmla="*/ 19 w 20"/>
                  <a:gd name="T41" fmla="*/ 51 h 54"/>
                  <a:gd name="T42" fmla="*/ 18 w 20"/>
                  <a:gd name="T43" fmla="*/ 52 h 54"/>
                  <a:gd name="T44" fmla="*/ 18 w 20"/>
                  <a:gd name="T45" fmla="*/ 52 h 54"/>
                  <a:gd name="T46" fmla="*/ 17 w 20"/>
                  <a:gd name="T47" fmla="*/ 51 h 54"/>
                  <a:gd name="T48" fmla="*/ 18 w 20"/>
                  <a:gd name="T49" fmla="*/ 50 h 54"/>
                  <a:gd name="T50" fmla="*/ 18 w 20"/>
                  <a:gd name="T51" fmla="*/ 48 h 54"/>
                  <a:gd name="T52" fmla="*/ 17 w 20"/>
                  <a:gd name="T53" fmla="*/ 46 h 54"/>
                  <a:gd name="T54" fmla="*/ 17 w 20"/>
                  <a:gd name="T55" fmla="*/ 42 h 54"/>
                  <a:gd name="T56" fmla="*/ 16 w 20"/>
                  <a:gd name="T57" fmla="*/ 40 h 54"/>
                  <a:gd name="T58" fmla="*/ 15 w 20"/>
                  <a:gd name="T59" fmla="*/ 37 h 54"/>
                  <a:gd name="T60" fmla="*/ 13 w 20"/>
                  <a:gd name="T61" fmla="*/ 34 h 54"/>
                  <a:gd name="T62" fmla="*/ 13 w 20"/>
                  <a:gd name="T63" fmla="*/ 33 h 54"/>
                  <a:gd name="T64" fmla="*/ 12 w 20"/>
                  <a:gd name="T65" fmla="*/ 31 h 54"/>
                  <a:gd name="T66" fmla="*/ 11 w 20"/>
                  <a:gd name="T67" fmla="*/ 28 h 54"/>
                  <a:gd name="T68" fmla="*/ 10 w 20"/>
                  <a:gd name="T69" fmla="*/ 25 h 54"/>
                  <a:gd name="T70" fmla="*/ 8 w 20"/>
                  <a:gd name="T71" fmla="*/ 22 h 54"/>
                  <a:gd name="T72" fmla="*/ 7 w 20"/>
                  <a:gd name="T73" fmla="*/ 19 h 54"/>
                  <a:gd name="T74" fmla="*/ 6 w 20"/>
                  <a:gd name="T75" fmla="*/ 16 h 54"/>
                  <a:gd name="T76" fmla="*/ 5 w 20"/>
                  <a:gd name="T77" fmla="*/ 13 h 54"/>
                  <a:gd name="T78" fmla="*/ 4 w 20"/>
                  <a:gd name="T79" fmla="*/ 10 h 54"/>
                  <a:gd name="T80" fmla="*/ 2 w 20"/>
                  <a:gd name="T81" fmla="*/ 8 h 54"/>
                  <a:gd name="T82" fmla="*/ 2 w 20"/>
                  <a:gd name="T83" fmla="*/ 6 h 54"/>
                  <a:gd name="T84" fmla="*/ 1 w 20"/>
                  <a:gd name="T85" fmla="*/ 4 h 54"/>
                  <a:gd name="T86" fmla="*/ 0 w 20"/>
                  <a:gd name="T87" fmla="*/ 2 h 54"/>
                  <a:gd name="T88" fmla="*/ 0 w 20"/>
                  <a:gd name="T89" fmla="*/ 0 h 54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20" h="54">
                    <a:moveTo>
                      <a:pt x="0" y="0"/>
                    </a:moveTo>
                    <a:lnTo>
                      <a:pt x="0" y="1"/>
                    </a:lnTo>
                    <a:lnTo>
                      <a:pt x="1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3" y="9"/>
                    </a:lnTo>
                    <a:lnTo>
                      <a:pt x="4" y="10"/>
                    </a:lnTo>
                    <a:lnTo>
                      <a:pt x="5" y="13"/>
                    </a:lnTo>
                    <a:lnTo>
                      <a:pt x="5" y="15"/>
                    </a:lnTo>
                    <a:lnTo>
                      <a:pt x="6" y="16"/>
                    </a:lnTo>
                    <a:lnTo>
                      <a:pt x="7" y="18"/>
                    </a:lnTo>
                    <a:lnTo>
                      <a:pt x="8" y="19"/>
                    </a:lnTo>
                    <a:lnTo>
                      <a:pt x="8" y="20"/>
                    </a:lnTo>
                    <a:lnTo>
                      <a:pt x="9" y="21"/>
                    </a:lnTo>
                    <a:lnTo>
                      <a:pt x="9" y="22"/>
                    </a:lnTo>
                    <a:lnTo>
                      <a:pt x="10" y="24"/>
                    </a:lnTo>
                    <a:lnTo>
                      <a:pt x="11" y="25"/>
                    </a:lnTo>
                    <a:lnTo>
                      <a:pt x="11" y="27"/>
                    </a:lnTo>
                    <a:lnTo>
                      <a:pt x="12" y="28"/>
                    </a:lnTo>
                    <a:lnTo>
                      <a:pt x="13" y="29"/>
                    </a:lnTo>
                    <a:lnTo>
                      <a:pt x="13" y="30"/>
                    </a:lnTo>
                    <a:lnTo>
                      <a:pt x="13" y="31"/>
                    </a:lnTo>
                    <a:lnTo>
                      <a:pt x="14" y="32"/>
                    </a:lnTo>
                    <a:lnTo>
                      <a:pt x="14" y="35"/>
                    </a:lnTo>
                    <a:lnTo>
                      <a:pt x="15" y="36"/>
                    </a:lnTo>
                    <a:lnTo>
                      <a:pt x="15" y="37"/>
                    </a:lnTo>
                    <a:lnTo>
                      <a:pt x="16" y="39"/>
                    </a:lnTo>
                    <a:lnTo>
                      <a:pt x="17" y="40"/>
                    </a:lnTo>
                    <a:lnTo>
                      <a:pt x="18" y="41"/>
                    </a:lnTo>
                    <a:lnTo>
                      <a:pt x="19" y="45"/>
                    </a:lnTo>
                    <a:lnTo>
                      <a:pt x="20" y="47"/>
                    </a:lnTo>
                    <a:lnTo>
                      <a:pt x="19" y="48"/>
                    </a:lnTo>
                    <a:lnTo>
                      <a:pt x="20" y="49"/>
                    </a:lnTo>
                    <a:lnTo>
                      <a:pt x="20" y="50"/>
                    </a:lnTo>
                    <a:lnTo>
                      <a:pt x="19" y="50"/>
                    </a:lnTo>
                    <a:lnTo>
                      <a:pt x="19" y="51"/>
                    </a:lnTo>
                    <a:lnTo>
                      <a:pt x="18" y="51"/>
                    </a:lnTo>
                    <a:lnTo>
                      <a:pt x="18" y="52"/>
                    </a:lnTo>
                    <a:lnTo>
                      <a:pt x="18" y="54"/>
                    </a:lnTo>
                    <a:lnTo>
                      <a:pt x="18" y="52"/>
                    </a:lnTo>
                    <a:lnTo>
                      <a:pt x="17" y="52"/>
                    </a:lnTo>
                    <a:lnTo>
                      <a:pt x="17" y="51"/>
                    </a:lnTo>
                    <a:lnTo>
                      <a:pt x="17" y="50"/>
                    </a:lnTo>
                    <a:lnTo>
                      <a:pt x="18" y="50"/>
                    </a:lnTo>
                    <a:lnTo>
                      <a:pt x="19" y="49"/>
                    </a:lnTo>
                    <a:lnTo>
                      <a:pt x="18" y="48"/>
                    </a:lnTo>
                    <a:lnTo>
                      <a:pt x="18" y="47"/>
                    </a:lnTo>
                    <a:lnTo>
                      <a:pt x="17" y="46"/>
                    </a:lnTo>
                    <a:lnTo>
                      <a:pt x="19" y="45"/>
                    </a:lnTo>
                    <a:lnTo>
                      <a:pt x="17" y="42"/>
                    </a:lnTo>
                    <a:lnTo>
                      <a:pt x="16" y="41"/>
                    </a:lnTo>
                    <a:lnTo>
                      <a:pt x="16" y="40"/>
                    </a:lnTo>
                    <a:lnTo>
                      <a:pt x="16" y="39"/>
                    </a:lnTo>
                    <a:lnTo>
                      <a:pt x="15" y="37"/>
                    </a:lnTo>
                    <a:lnTo>
                      <a:pt x="14" y="36"/>
                    </a:lnTo>
                    <a:lnTo>
                      <a:pt x="13" y="34"/>
                    </a:lnTo>
                    <a:lnTo>
                      <a:pt x="13" y="33"/>
                    </a:lnTo>
                    <a:lnTo>
                      <a:pt x="12" y="32"/>
                    </a:lnTo>
                    <a:lnTo>
                      <a:pt x="12" y="31"/>
                    </a:lnTo>
                    <a:lnTo>
                      <a:pt x="11" y="30"/>
                    </a:lnTo>
                    <a:lnTo>
                      <a:pt x="11" y="28"/>
                    </a:lnTo>
                    <a:lnTo>
                      <a:pt x="10" y="26"/>
                    </a:lnTo>
                    <a:lnTo>
                      <a:pt x="10" y="25"/>
                    </a:lnTo>
                    <a:lnTo>
                      <a:pt x="9" y="23"/>
                    </a:lnTo>
                    <a:lnTo>
                      <a:pt x="8" y="22"/>
                    </a:lnTo>
                    <a:lnTo>
                      <a:pt x="7" y="20"/>
                    </a:lnTo>
                    <a:lnTo>
                      <a:pt x="7" y="19"/>
                    </a:lnTo>
                    <a:lnTo>
                      <a:pt x="6" y="18"/>
                    </a:lnTo>
                    <a:lnTo>
                      <a:pt x="6" y="16"/>
                    </a:lnTo>
                    <a:lnTo>
                      <a:pt x="5" y="14"/>
                    </a:lnTo>
                    <a:lnTo>
                      <a:pt x="5" y="13"/>
                    </a:lnTo>
                    <a:lnTo>
                      <a:pt x="4" y="12"/>
                    </a:lnTo>
                    <a:lnTo>
                      <a:pt x="4" y="10"/>
                    </a:lnTo>
                    <a:lnTo>
                      <a:pt x="3" y="9"/>
                    </a:lnTo>
                    <a:lnTo>
                      <a:pt x="2" y="8"/>
                    </a:lnTo>
                    <a:lnTo>
                      <a:pt x="2" y="7"/>
                    </a:lnTo>
                    <a:lnTo>
                      <a:pt x="2" y="6"/>
                    </a:lnTo>
                    <a:lnTo>
                      <a:pt x="1" y="5"/>
                    </a:lnTo>
                    <a:lnTo>
                      <a:pt x="1" y="4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5221" name="Freeform 54">
                <a:extLst>
                  <a:ext uri="{FF2B5EF4-FFF2-40B4-BE49-F238E27FC236}">
                    <a16:creationId xmlns:a16="http://schemas.microsoft.com/office/drawing/2014/main" id="{E314B443-7272-4B32-BEA2-50FCDA2A20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96" y="1367"/>
                <a:ext cx="7" cy="29"/>
              </a:xfrm>
              <a:custGeom>
                <a:avLst/>
                <a:gdLst>
                  <a:gd name="T0" fmla="*/ 0 w 7"/>
                  <a:gd name="T1" fmla="*/ 15 h 29"/>
                  <a:gd name="T2" fmla="*/ 0 w 7"/>
                  <a:gd name="T3" fmla="*/ 13 h 29"/>
                  <a:gd name="T4" fmla="*/ 0 w 7"/>
                  <a:gd name="T5" fmla="*/ 10 h 29"/>
                  <a:gd name="T6" fmla="*/ 1 w 7"/>
                  <a:gd name="T7" fmla="*/ 9 h 29"/>
                  <a:gd name="T8" fmla="*/ 1 w 7"/>
                  <a:gd name="T9" fmla="*/ 8 h 29"/>
                  <a:gd name="T10" fmla="*/ 2 w 7"/>
                  <a:gd name="T11" fmla="*/ 7 h 29"/>
                  <a:gd name="T12" fmla="*/ 1 w 7"/>
                  <a:gd name="T13" fmla="*/ 6 h 29"/>
                  <a:gd name="T14" fmla="*/ 2 w 7"/>
                  <a:gd name="T15" fmla="*/ 5 h 29"/>
                  <a:gd name="T16" fmla="*/ 2 w 7"/>
                  <a:gd name="T17" fmla="*/ 5 h 29"/>
                  <a:gd name="T18" fmla="*/ 2 w 7"/>
                  <a:gd name="T19" fmla="*/ 4 h 29"/>
                  <a:gd name="T20" fmla="*/ 3 w 7"/>
                  <a:gd name="T21" fmla="*/ 4 h 29"/>
                  <a:gd name="T22" fmla="*/ 4 w 7"/>
                  <a:gd name="T23" fmla="*/ 3 h 29"/>
                  <a:gd name="T24" fmla="*/ 4 w 7"/>
                  <a:gd name="T25" fmla="*/ 3 h 29"/>
                  <a:gd name="T26" fmla="*/ 4 w 7"/>
                  <a:gd name="T27" fmla="*/ 2 h 29"/>
                  <a:gd name="T28" fmla="*/ 5 w 7"/>
                  <a:gd name="T29" fmla="*/ 1 h 29"/>
                  <a:gd name="T30" fmla="*/ 7 w 7"/>
                  <a:gd name="T31" fmla="*/ 0 h 29"/>
                  <a:gd name="T32" fmla="*/ 6 w 7"/>
                  <a:gd name="T33" fmla="*/ 1 h 29"/>
                  <a:gd name="T34" fmla="*/ 6 w 7"/>
                  <a:gd name="T35" fmla="*/ 2 h 29"/>
                  <a:gd name="T36" fmla="*/ 6 w 7"/>
                  <a:gd name="T37" fmla="*/ 3 h 29"/>
                  <a:gd name="T38" fmla="*/ 5 w 7"/>
                  <a:gd name="T39" fmla="*/ 3 h 29"/>
                  <a:gd name="T40" fmla="*/ 4 w 7"/>
                  <a:gd name="T41" fmla="*/ 3 h 29"/>
                  <a:gd name="T42" fmla="*/ 4 w 7"/>
                  <a:gd name="T43" fmla="*/ 4 h 29"/>
                  <a:gd name="T44" fmla="*/ 4 w 7"/>
                  <a:gd name="T45" fmla="*/ 5 h 29"/>
                  <a:gd name="T46" fmla="*/ 4 w 7"/>
                  <a:gd name="T47" fmla="*/ 5 h 29"/>
                  <a:gd name="T48" fmla="*/ 3 w 7"/>
                  <a:gd name="T49" fmla="*/ 6 h 29"/>
                  <a:gd name="T50" fmla="*/ 3 w 7"/>
                  <a:gd name="T51" fmla="*/ 6 h 29"/>
                  <a:gd name="T52" fmla="*/ 2 w 7"/>
                  <a:gd name="T53" fmla="*/ 7 h 29"/>
                  <a:gd name="T54" fmla="*/ 2 w 7"/>
                  <a:gd name="T55" fmla="*/ 8 h 29"/>
                  <a:gd name="T56" fmla="*/ 2 w 7"/>
                  <a:gd name="T57" fmla="*/ 9 h 29"/>
                  <a:gd name="T58" fmla="*/ 2 w 7"/>
                  <a:gd name="T59" fmla="*/ 10 h 29"/>
                  <a:gd name="T60" fmla="*/ 2 w 7"/>
                  <a:gd name="T61" fmla="*/ 11 h 29"/>
                  <a:gd name="T62" fmla="*/ 2 w 7"/>
                  <a:gd name="T63" fmla="*/ 12 h 29"/>
                  <a:gd name="T64" fmla="*/ 2 w 7"/>
                  <a:gd name="T65" fmla="*/ 15 h 29"/>
                  <a:gd name="T66" fmla="*/ 2 w 7"/>
                  <a:gd name="T67" fmla="*/ 17 h 29"/>
                  <a:gd name="T68" fmla="*/ 2 w 7"/>
                  <a:gd name="T69" fmla="*/ 18 h 29"/>
                  <a:gd name="T70" fmla="*/ 2 w 7"/>
                  <a:gd name="T71" fmla="*/ 19 h 29"/>
                  <a:gd name="T72" fmla="*/ 2 w 7"/>
                  <a:gd name="T73" fmla="*/ 20 h 29"/>
                  <a:gd name="T74" fmla="*/ 2 w 7"/>
                  <a:gd name="T75" fmla="*/ 22 h 29"/>
                  <a:gd name="T76" fmla="*/ 2 w 7"/>
                  <a:gd name="T77" fmla="*/ 24 h 29"/>
                  <a:gd name="T78" fmla="*/ 2 w 7"/>
                  <a:gd name="T79" fmla="*/ 25 h 29"/>
                  <a:gd name="T80" fmla="*/ 3 w 7"/>
                  <a:gd name="T81" fmla="*/ 25 h 29"/>
                  <a:gd name="T82" fmla="*/ 3 w 7"/>
                  <a:gd name="T83" fmla="*/ 26 h 29"/>
                  <a:gd name="T84" fmla="*/ 3 w 7"/>
                  <a:gd name="T85" fmla="*/ 27 h 29"/>
                  <a:gd name="T86" fmla="*/ 2 w 7"/>
                  <a:gd name="T87" fmla="*/ 28 h 29"/>
                  <a:gd name="T88" fmla="*/ 2 w 7"/>
                  <a:gd name="T89" fmla="*/ 29 h 29"/>
                  <a:gd name="T90" fmla="*/ 2 w 7"/>
                  <a:gd name="T91" fmla="*/ 28 h 29"/>
                  <a:gd name="T92" fmla="*/ 2 w 7"/>
                  <a:gd name="T93" fmla="*/ 27 h 29"/>
                  <a:gd name="T94" fmla="*/ 1 w 7"/>
                  <a:gd name="T95" fmla="*/ 26 h 29"/>
                  <a:gd name="T96" fmla="*/ 1 w 7"/>
                  <a:gd name="T97" fmla="*/ 25 h 29"/>
                  <a:gd name="T98" fmla="*/ 1 w 7"/>
                  <a:gd name="T99" fmla="*/ 25 h 29"/>
                  <a:gd name="T100" fmla="*/ 0 w 7"/>
                  <a:gd name="T101" fmla="*/ 24 h 29"/>
                  <a:gd name="T102" fmla="*/ 0 w 7"/>
                  <a:gd name="T103" fmla="*/ 23 h 29"/>
                  <a:gd name="T104" fmla="*/ 1 w 7"/>
                  <a:gd name="T105" fmla="*/ 22 h 29"/>
                  <a:gd name="T106" fmla="*/ 1 w 7"/>
                  <a:gd name="T107" fmla="*/ 21 h 29"/>
                  <a:gd name="T108" fmla="*/ 1 w 7"/>
                  <a:gd name="T109" fmla="*/ 20 h 29"/>
                  <a:gd name="T110" fmla="*/ 0 w 7"/>
                  <a:gd name="T111" fmla="*/ 19 h 29"/>
                  <a:gd name="T112" fmla="*/ 0 w 7"/>
                  <a:gd name="T113" fmla="*/ 18 h 29"/>
                  <a:gd name="T114" fmla="*/ 0 w 7"/>
                  <a:gd name="T115" fmla="*/ 17 h 29"/>
                  <a:gd name="T116" fmla="*/ 0 w 7"/>
                  <a:gd name="T117" fmla="*/ 16 h 29"/>
                  <a:gd name="T118" fmla="*/ 0 w 7"/>
                  <a:gd name="T119" fmla="*/ 15 h 29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7" h="29">
                    <a:moveTo>
                      <a:pt x="0" y="15"/>
                    </a:moveTo>
                    <a:lnTo>
                      <a:pt x="0" y="13"/>
                    </a:lnTo>
                    <a:lnTo>
                      <a:pt x="0" y="10"/>
                    </a:lnTo>
                    <a:lnTo>
                      <a:pt x="1" y="9"/>
                    </a:lnTo>
                    <a:lnTo>
                      <a:pt x="1" y="8"/>
                    </a:lnTo>
                    <a:lnTo>
                      <a:pt x="2" y="7"/>
                    </a:lnTo>
                    <a:lnTo>
                      <a:pt x="1" y="6"/>
                    </a:lnTo>
                    <a:lnTo>
                      <a:pt x="2" y="5"/>
                    </a:lnTo>
                    <a:lnTo>
                      <a:pt x="2" y="4"/>
                    </a:lnTo>
                    <a:lnTo>
                      <a:pt x="3" y="4"/>
                    </a:lnTo>
                    <a:lnTo>
                      <a:pt x="4" y="3"/>
                    </a:lnTo>
                    <a:lnTo>
                      <a:pt x="4" y="2"/>
                    </a:lnTo>
                    <a:lnTo>
                      <a:pt x="5" y="1"/>
                    </a:lnTo>
                    <a:lnTo>
                      <a:pt x="7" y="0"/>
                    </a:lnTo>
                    <a:lnTo>
                      <a:pt x="6" y="1"/>
                    </a:lnTo>
                    <a:lnTo>
                      <a:pt x="6" y="2"/>
                    </a:lnTo>
                    <a:lnTo>
                      <a:pt x="6" y="3"/>
                    </a:lnTo>
                    <a:lnTo>
                      <a:pt x="5" y="3"/>
                    </a:lnTo>
                    <a:lnTo>
                      <a:pt x="4" y="3"/>
                    </a:lnTo>
                    <a:lnTo>
                      <a:pt x="4" y="4"/>
                    </a:lnTo>
                    <a:lnTo>
                      <a:pt x="4" y="5"/>
                    </a:lnTo>
                    <a:lnTo>
                      <a:pt x="3" y="6"/>
                    </a:lnTo>
                    <a:lnTo>
                      <a:pt x="2" y="7"/>
                    </a:lnTo>
                    <a:lnTo>
                      <a:pt x="2" y="8"/>
                    </a:lnTo>
                    <a:lnTo>
                      <a:pt x="2" y="9"/>
                    </a:lnTo>
                    <a:lnTo>
                      <a:pt x="2" y="10"/>
                    </a:lnTo>
                    <a:lnTo>
                      <a:pt x="2" y="11"/>
                    </a:lnTo>
                    <a:lnTo>
                      <a:pt x="2" y="12"/>
                    </a:lnTo>
                    <a:lnTo>
                      <a:pt x="2" y="15"/>
                    </a:lnTo>
                    <a:lnTo>
                      <a:pt x="2" y="17"/>
                    </a:lnTo>
                    <a:lnTo>
                      <a:pt x="2" y="18"/>
                    </a:lnTo>
                    <a:lnTo>
                      <a:pt x="2" y="19"/>
                    </a:lnTo>
                    <a:lnTo>
                      <a:pt x="2" y="20"/>
                    </a:lnTo>
                    <a:lnTo>
                      <a:pt x="2" y="22"/>
                    </a:lnTo>
                    <a:lnTo>
                      <a:pt x="2" y="24"/>
                    </a:lnTo>
                    <a:lnTo>
                      <a:pt x="2" y="25"/>
                    </a:lnTo>
                    <a:lnTo>
                      <a:pt x="3" y="25"/>
                    </a:lnTo>
                    <a:lnTo>
                      <a:pt x="3" y="26"/>
                    </a:lnTo>
                    <a:lnTo>
                      <a:pt x="3" y="27"/>
                    </a:lnTo>
                    <a:lnTo>
                      <a:pt x="2" y="28"/>
                    </a:lnTo>
                    <a:lnTo>
                      <a:pt x="2" y="29"/>
                    </a:lnTo>
                    <a:lnTo>
                      <a:pt x="2" y="28"/>
                    </a:lnTo>
                    <a:lnTo>
                      <a:pt x="2" y="27"/>
                    </a:lnTo>
                    <a:lnTo>
                      <a:pt x="1" y="26"/>
                    </a:lnTo>
                    <a:lnTo>
                      <a:pt x="1" y="25"/>
                    </a:lnTo>
                    <a:lnTo>
                      <a:pt x="0" y="24"/>
                    </a:lnTo>
                    <a:lnTo>
                      <a:pt x="0" y="23"/>
                    </a:lnTo>
                    <a:lnTo>
                      <a:pt x="1" y="22"/>
                    </a:lnTo>
                    <a:lnTo>
                      <a:pt x="1" y="21"/>
                    </a:lnTo>
                    <a:lnTo>
                      <a:pt x="1" y="20"/>
                    </a:lnTo>
                    <a:lnTo>
                      <a:pt x="0" y="19"/>
                    </a:lnTo>
                    <a:lnTo>
                      <a:pt x="0" y="18"/>
                    </a:lnTo>
                    <a:lnTo>
                      <a:pt x="0" y="17"/>
                    </a:lnTo>
                    <a:lnTo>
                      <a:pt x="0" y="16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5222" name="Freeform 55">
                <a:extLst>
                  <a:ext uri="{FF2B5EF4-FFF2-40B4-BE49-F238E27FC236}">
                    <a16:creationId xmlns:a16="http://schemas.microsoft.com/office/drawing/2014/main" id="{6AC6063F-7728-465E-B91E-C4250398A1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10" y="1367"/>
                <a:ext cx="37" cy="73"/>
              </a:xfrm>
              <a:custGeom>
                <a:avLst/>
                <a:gdLst>
                  <a:gd name="T0" fmla="*/ 1 w 37"/>
                  <a:gd name="T1" fmla="*/ 0 h 73"/>
                  <a:gd name="T2" fmla="*/ 3 w 37"/>
                  <a:gd name="T3" fmla="*/ 1 h 73"/>
                  <a:gd name="T4" fmla="*/ 4 w 37"/>
                  <a:gd name="T5" fmla="*/ 3 h 73"/>
                  <a:gd name="T6" fmla="*/ 5 w 37"/>
                  <a:gd name="T7" fmla="*/ 5 h 73"/>
                  <a:gd name="T8" fmla="*/ 7 w 37"/>
                  <a:gd name="T9" fmla="*/ 8 h 73"/>
                  <a:gd name="T10" fmla="*/ 6 w 37"/>
                  <a:gd name="T11" fmla="*/ 4 h 73"/>
                  <a:gd name="T12" fmla="*/ 8 w 37"/>
                  <a:gd name="T13" fmla="*/ 7 h 73"/>
                  <a:gd name="T14" fmla="*/ 11 w 37"/>
                  <a:gd name="T15" fmla="*/ 12 h 73"/>
                  <a:gd name="T16" fmla="*/ 13 w 37"/>
                  <a:gd name="T17" fmla="*/ 16 h 73"/>
                  <a:gd name="T18" fmla="*/ 14 w 37"/>
                  <a:gd name="T19" fmla="*/ 20 h 73"/>
                  <a:gd name="T20" fmla="*/ 16 w 37"/>
                  <a:gd name="T21" fmla="*/ 23 h 73"/>
                  <a:gd name="T22" fmla="*/ 18 w 37"/>
                  <a:gd name="T23" fmla="*/ 27 h 73"/>
                  <a:gd name="T24" fmla="*/ 19 w 37"/>
                  <a:gd name="T25" fmla="*/ 30 h 73"/>
                  <a:gd name="T26" fmla="*/ 21 w 37"/>
                  <a:gd name="T27" fmla="*/ 35 h 73"/>
                  <a:gd name="T28" fmla="*/ 23 w 37"/>
                  <a:gd name="T29" fmla="*/ 38 h 73"/>
                  <a:gd name="T30" fmla="*/ 24 w 37"/>
                  <a:gd name="T31" fmla="*/ 40 h 73"/>
                  <a:gd name="T32" fmla="*/ 25 w 37"/>
                  <a:gd name="T33" fmla="*/ 44 h 73"/>
                  <a:gd name="T34" fmla="*/ 27 w 37"/>
                  <a:gd name="T35" fmla="*/ 48 h 73"/>
                  <a:gd name="T36" fmla="*/ 29 w 37"/>
                  <a:gd name="T37" fmla="*/ 52 h 73"/>
                  <a:gd name="T38" fmla="*/ 31 w 37"/>
                  <a:gd name="T39" fmla="*/ 56 h 73"/>
                  <a:gd name="T40" fmla="*/ 33 w 37"/>
                  <a:gd name="T41" fmla="*/ 59 h 73"/>
                  <a:gd name="T42" fmla="*/ 34 w 37"/>
                  <a:gd name="T43" fmla="*/ 63 h 73"/>
                  <a:gd name="T44" fmla="*/ 35 w 37"/>
                  <a:gd name="T45" fmla="*/ 66 h 73"/>
                  <a:gd name="T46" fmla="*/ 35 w 37"/>
                  <a:gd name="T47" fmla="*/ 69 h 73"/>
                  <a:gd name="T48" fmla="*/ 37 w 37"/>
                  <a:gd name="T49" fmla="*/ 73 h 73"/>
                  <a:gd name="T50" fmla="*/ 18 w 37"/>
                  <a:gd name="T51" fmla="*/ 72 h 73"/>
                  <a:gd name="T52" fmla="*/ 19 w 37"/>
                  <a:gd name="T53" fmla="*/ 69 h 73"/>
                  <a:gd name="T54" fmla="*/ 21 w 37"/>
                  <a:gd name="T55" fmla="*/ 67 h 73"/>
                  <a:gd name="T56" fmla="*/ 22 w 37"/>
                  <a:gd name="T57" fmla="*/ 65 h 73"/>
                  <a:gd name="T58" fmla="*/ 22 w 37"/>
                  <a:gd name="T59" fmla="*/ 64 h 73"/>
                  <a:gd name="T60" fmla="*/ 24 w 37"/>
                  <a:gd name="T61" fmla="*/ 64 h 73"/>
                  <a:gd name="T62" fmla="*/ 25 w 37"/>
                  <a:gd name="T63" fmla="*/ 64 h 73"/>
                  <a:gd name="T64" fmla="*/ 24 w 37"/>
                  <a:gd name="T65" fmla="*/ 61 h 73"/>
                  <a:gd name="T66" fmla="*/ 24 w 37"/>
                  <a:gd name="T67" fmla="*/ 59 h 73"/>
                  <a:gd name="T68" fmla="*/ 25 w 37"/>
                  <a:gd name="T69" fmla="*/ 60 h 73"/>
                  <a:gd name="T70" fmla="*/ 26 w 37"/>
                  <a:gd name="T71" fmla="*/ 59 h 73"/>
                  <a:gd name="T72" fmla="*/ 25 w 37"/>
                  <a:gd name="T73" fmla="*/ 55 h 73"/>
                  <a:gd name="T74" fmla="*/ 23 w 37"/>
                  <a:gd name="T75" fmla="*/ 52 h 73"/>
                  <a:gd name="T76" fmla="*/ 24 w 37"/>
                  <a:gd name="T77" fmla="*/ 52 h 73"/>
                  <a:gd name="T78" fmla="*/ 26 w 37"/>
                  <a:gd name="T79" fmla="*/ 55 h 73"/>
                  <a:gd name="T80" fmla="*/ 27 w 37"/>
                  <a:gd name="T81" fmla="*/ 57 h 73"/>
                  <a:gd name="T82" fmla="*/ 28 w 37"/>
                  <a:gd name="T83" fmla="*/ 56 h 73"/>
                  <a:gd name="T84" fmla="*/ 27 w 37"/>
                  <a:gd name="T85" fmla="*/ 52 h 73"/>
                  <a:gd name="T86" fmla="*/ 25 w 37"/>
                  <a:gd name="T87" fmla="*/ 48 h 73"/>
                  <a:gd name="T88" fmla="*/ 23 w 37"/>
                  <a:gd name="T89" fmla="*/ 45 h 73"/>
                  <a:gd name="T90" fmla="*/ 21 w 37"/>
                  <a:gd name="T91" fmla="*/ 42 h 73"/>
                  <a:gd name="T92" fmla="*/ 20 w 37"/>
                  <a:gd name="T93" fmla="*/ 40 h 73"/>
                  <a:gd name="T94" fmla="*/ 19 w 37"/>
                  <a:gd name="T95" fmla="*/ 37 h 73"/>
                  <a:gd name="T96" fmla="*/ 18 w 37"/>
                  <a:gd name="T97" fmla="*/ 35 h 73"/>
                  <a:gd name="T98" fmla="*/ 16 w 37"/>
                  <a:gd name="T99" fmla="*/ 32 h 73"/>
                  <a:gd name="T100" fmla="*/ 15 w 37"/>
                  <a:gd name="T101" fmla="*/ 28 h 73"/>
                  <a:gd name="T102" fmla="*/ 13 w 37"/>
                  <a:gd name="T103" fmla="*/ 26 h 73"/>
                  <a:gd name="T104" fmla="*/ 12 w 37"/>
                  <a:gd name="T105" fmla="*/ 24 h 73"/>
                  <a:gd name="T106" fmla="*/ 10 w 37"/>
                  <a:gd name="T107" fmla="*/ 23 h 73"/>
                  <a:gd name="T108" fmla="*/ 10 w 37"/>
                  <a:gd name="T109" fmla="*/ 20 h 73"/>
                  <a:gd name="T110" fmla="*/ 8 w 37"/>
                  <a:gd name="T111" fmla="*/ 18 h 73"/>
                  <a:gd name="T112" fmla="*/ 7 w 37"/>
                  <a:gd name="T113" fmla="*/ 16 h 73"/>
                  <a:gd name="T114" fmla="*/ 6 w 37"/>
                  <a:gd name="T115" fmla="*/ 15 h 73"/>
                  <a:gd name="T116" fmla="*/ 5 w 37"/>
                  <a:gd name="T117" fmla="*/ 12 h 73"/>
                  <a:gd name="T118" fmla="*/ 4 w 37"/>
                  <a:gd name="T119" fmla="*/ 8 h 73"/>
                  <a:gd name="T120" fmla="*/ 3 w 37"/>
                  <a:gd name="T121" fmla="*/ 5 h 73"/>
                  <a:gd name="T122" fmla="*/ 2 w 37"/>
                  <a:gd name="T123" fmla="*/ 3 h 73"/>
                  <a:gd name="T124" fmla="*/ 1 w 37"/>
                  <a:gd name="T125" fmla="*/ 1 h 73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37" h="73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  <a:lnTo>
                      <a:pt x="3" y="1"/>
                    </a:lnTo>
                    <a:lnTo>
                      <a:pt x="3" y="2"/>
                    </a:lnTo>
                    <a:lnTo>
                      <a:pt x="4" y="3"/>
                    </a:lnTo>
                    <a:lnTo>
                      <a:pt x="5" y="4"/>
                    </a:lnTo>
                    <a:lnTo>
                      <a:pt x="5" y="5"/>
                    </a:lnTo>
                    <a:lnTo>
                      <a:pt x="6" y="6"/>
                    </a:lnTo>
                    <a:lnTo>
                      <a:pt x="7" y="8"/>
                    </a:lnTo>
                    <a:lnTo>
                      <a:pt x="7" y="6"/>
                    </a:lnTo>
                    <a:lnTo>
                      <a:pt x="6" y="4"/>
                    </a:lnTo>
                    <a:lnTo>
                      <a:pt x="7" y="5"/>
                    </a:lnTo>
                    <a:lnTo>
                      <a:pt x="8" y="7"/>
                    </a:lnTo>
                    <a:lnTo>
                      <a:pt x="10" y="10"/>
                    </a:lnTo>
                    <a:lnTo>
                      <a:pt x="11" y="12"/>
                    </a:lnTo>
                    <a:lnTo>
                      <a:pt x="12" y="14"/>
                    </a:lnTo>
                    <a:lnTo>
                      <a:pt x="13" y="16"/>
                    </a:lnTo>
                    <a:lnTo>
                      <a:pt x="14" y="18"/>
                    </a:lnTo>
                    <a:lnTo>
                      <a:pt x="14" y="20"/>
                    </a:lnTo>
                    <a:lnTo>
                      <a:pt x="15" y="21"/>
                    </a:lnTo>
                    <a:lnTo>
                      <a:pt x="16" y="23"/>
                    </a:lnTo>
                    <a:lnTo>
                      <a:pt x="17" y="25"/>
                    </a:lnTo>
                    <a:lnTo>
                      <a:pt x="18" y="27"/>
                    </a:lnTo>
                    <a:lnTo>
                      <a:pt x="18" y="29"/>
                    </a:lnTo>
                    <a:lnTo>
                      <a:pt x="19" y="30"/>
                    </a:lnTo>
                    <a:lnTo>
                      <a:pt x="20" y="33"/>
                    </a:lnTo>
                    <a:lnTo>
                      <a:pt x="21" y="35"/>
                    </a:lnTo>
                    <a:lnTo>
                      <a:pt x="22" y="37"/>
                    </a:lnTo>
                    <a:lnTo>
                      <a:pt x="23" y="38"/>
                    </a:lnTo>
                    <a:lnTo>
                      <a:pt x="24" y="40"/>
                    </a:lnTo>
                    <a:lnTo>
                      <a:pt x="25" y="42"/>
                    </a:lnTo>
                    <a:lnTo>
                      <a:pt x="25" y="44"/>
                    </a:lnTo>
                    <a:lnTo>
                      <a:pt x="26" y="46"/>
                    </a:lnTo>
                    <a:lnTo>
                      <a:pt x="27" y="48"/>
                    </a:lnTo>
                    <a:lnTo>
                      <a:pt x="28" y="50"/>
                    </a:lnTo>
                    <a:lnTo>
                      <a:pt x="29" y="52"/>
                    </a:lnTo>
                    <a:lnTo>
                      <a:pt x="30" y="54"/>
                    </a:lnTo>
                    <a:lnTo>
                      <a:pt x="31" y="56"/>
                    </a:lnTo>
                    <a:lnTo>
                      <a:pt x="32" y="57"/>
                    </a:lnTo>
                    <a:lnTo>
                      <a:pt x="33" y="59"/>
                    </a:lnTo>
                    <a:lnTo>
                      <a:pt x="34" y="61"/>
                    </a:lnTo>
                    <a:lnTo>
                      <a:pt x="34" y="63"/>
                    </a:lnTo>
                    <a:lnTo>
                      <a:pt x="35" y="65"/>
                    </a:lnTo>
                    <a:lnTo>
                      <a:pt x="35" y="66"/>
                    </a:lnTo>
                    <a:lnTo>
                      <a:pt x="35" y="67"/>
                    </a:lnTo>
                    <a:lnTo>
                      <a:pt x="35" y="69"/>
                    </a:lnTo>
                    <a:lnTo>
                      <a:pt x="36" y="71"/>
                    </a:lnTo>
                    <a:lnTo>
                      <a:pt x="37" y="73"/>
                    </a:lnTo>
                    <a:lnTo>
                      <a:pt x="17" y="73"/>
                    </a:lnTo>
                    <a:lnTo>
                      <a:pt x="18" y="72"/>
                    </a:lnTo>
                    <a:lnTo>
                      <a:pt x="19" y="70"/>
                    </a:lnTo>
                    <a:lnTo>
                      <a:pt x="19" y="69"/>
                    </a:lnTo>
                    <a:lnTo>
                      <a:pt x="20" y="68"/>
                    </a:lnTo>
                    <a:lnTo>
                      <a:pt x="21" y="67"/>
                    </a:lnTo>
                    <a:lnTo>
                      <a:pt x="21" y="66"/>
                    </a:lnTo>
                    <a:lnTo>
                      <a:pt x="22" y="65"/>
                    </a:lnTo>
                    <a:lnTo>
                      <a:pt x="22" y="64"/>
                    </a:lnTo>
                    <a:lnTo>
                      <a:pt x="23" y="64"/>
                    </a:lnTo>
                    <a:lnTo>
                      <a:pt x="24" y="64"/>
                    </a:lnTo>
                    <a:lnTo>
                      <a:pt x="25" y="64"/>
                    </a:lnTo>
                    <a:lnTo>
                      <a:pt x="24" y="62"/>
                    </a:lnTo>
                    <a:lnTo>
                      <a:pt x="24" y="61"/>
                    </a:lnTo>
                    <a:lnTo>
                      <a:pt x="24" y="60"/>
                    </a:lnTo>
                    <a:lnTo>
                      <a:pt x="24" y="59"/>
                    </a:lnTo>
                    <a:lnTo>
                      <a:pt x="25" y="59"/>
                    </a:lnTo>
                    <a:lnTo>
                      <a:pt x="25" y="60"/>
                    </a:lnTo>
                    <a:lnTo>
                      <a:pt x="26" y="60"/>
                    </a:lnTo>
                    <a:lnTo>
                      <a:pt x="26" y="59"/>
                    </a:lnTo>
                    <a:lnTo>
                      <a:pt x="25" y="57"/>
                    </a:lnTo>
                    <a:lnTo>
                      <a:pt x="25" y="55"/>
                    </a:lnTo>
                    <a:lnTo>
                      <a:pt x="24" y="54"/>
                    </a:lnTo>
                    <a:lnTo>
                      <a:pt x="23" y="52"/>
                    </a:lnTo>
                    <a:lnTo>
                      <a:pt x="22" y="48"/>
                    </a:lnTo>
                    <a:lnTo>
                      <a:pt x="24" y="52"/>
                    </a:lnTo>
                    <a:lnTo>
                      <a:pt x="25" y="53"/>
                    </a:lnTo>
                    <a:lnTo>
                      <a:pt x="26" y="55"/>
                    </a:lnTo>
                    <a:lnTo>
                      <a:pt x="26" y="56"/>
                    </a:lnTo>
                    <a:lnTo>
                      <a:pt x="27" y="57"/>
                    </a:lnTo>
                    <a:lnTo>
                      <a:pt x="28" y="57"/>
                    </a:lnTo>
                    <a:lnTo>
                      <a:pt x="28" y="56"/>
                    </a:lnTo>
                    <a:lnTo>
                      <a:pt x="28" y="54"/>
                    </a:lnTo>
                    <a:lnTo>
                      <a:pt x="27" y="52"/>
                    </a:lnTo>
                    <a:lnTo>
                      <a:pt x="26" y="50"/>
                    </a:lnTo>
                    <a:lnTo>
                      <a:pt x="25" y="48"/>
                    </a:lnTo>
                    <a:lnTo>
                      <a:pt x="24" y="47"/>
                    </a:lnTo>
                    <a:lnTo>
                      <a:pt x="23" y="45"/>
                    </a:lnTo>
                    <a:lnTo>
                      <a:pt x="22" y="43"/>
                    </a:lnTo>
                    <a:lnTo>
                      <a:pt x="21" y="42"/>
                    </a:lnTo>
                    <a:lnTo>
                      <a:pt x="20" y="40"/>
                    </a:lnTo>
                    <a:lnTo>
                      <a:pt x="19" y="39"/>
                    </a:lnTo>
                    <a:lnTo>
                      <a:pt x="19" y="37"/>
                    </a:lnTo>
                    <a:lnTo>
                      <a:pt x="19" y="36"/>
                    </a:lnTo>
                    <a:lnTo>
                      <a:pt x="18" y="35"/>
                    </a:lnTo>
                    <a:lnTo>
                      <a:pt x="17" y="34"/>
                    </a:lnTo>
                    <a:lnTo>
                      <a:pt x="16" y="32"/>
                    </a:lnTo>
                    <a:lnTo>
                      <a:pt x="15" y="30"/>
                    </a:lnTo>
                    <a:lnTo>
                      <a:pt x="15" y="28"/>
                    </a:lnTo>
                    <a:lnTo>
                      <a:pt x="14" y="27"/>
                    </a:lnTo>
                    <a:lnTo>
                      <a:pt x="13" y="26"/>
                    </a:lnTo>
                    <a:lnTo>
                      <a:pt x="12" y="25"/>
                    </a:lnTo>
                    <a:lnTo>
                      <a:pt x="12" y="24"/>
                    </a:lnTo>
                    <a:lnTo>
                      <a:pt x="11" y="23"/>
                    </a:lnTo>
                    <a:lnTo>
                      <a:pt x="10" y="23"/>
                    </a:lnTo>
                    <a:lnTo>
                      <a:pt x="10" y="21"/>
                    </a:lnTo>
                    <a:lnTo>
                      <a:pt x="10" y="20"/>
                    </a:lnTo>
                    <a:lnTo>
                      <a:pt x="9" y="19"/>
                    </a:lnTo>
                    <a:lnTo>
                      <a:pt x="8" y="18"/>
                    </a:lnTo>
                    <a:lnTo>
                      <a:pt x="7" y="16"/>
                    </a:lnTo>
                    <a:lnTo>
                      <a:pt x="6" y="15"/>
                    </a:lnTo>
                    <a:lnTo>
                      <a:pt x="6" y="14"/>
                    </a:lnTo>
                    <a:lnTo>
                      <a:pt x="5" y="12"/>
                    </a:lnTo>
                    <a:lnTo>
                      <a:pt x="5" y="10"/>
                    </a:lnTo>
                    <a:lnTo>
                      <a:pt x="4" y="8"/>
                    </a:lnTo>
                    <a:lnTo>
                      <a:pt x="3" y="7"/>
                    </a:lnTo>
                    <a:lnTo>
                      <a:pt x="3" y="5"/>
                    </a:lnTo>
                    <a:lnTo>
                      <a:pt x="2" y="4"/>
                    </a:lnTo>
                    <a:lnTo>
                      <a:pt x="2" y="3"/>
                    </a:lnTo>
                    <a:lnTo>
                      <a:pt x="1" y="2"/>
                    </a:lnTo>
                    <a:lnTo>
                      <a:pt x="1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99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5223" name="Freeform 56">
                <a:extLst>
                  <a:ext uri="{FF2B5EF4-FFF2-40B4-BE49-F238E27FC236}">
                    <a16:creationId xmlns:a16="http://schemas.microsoft.com/office/drawing/2014/main" id="{5205F369-9F2C-4A98-9621-8AB5E9D633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01" y="1397"/>
                <a:ext cx="2" cy="14"/>
              </a:xfrm>
              <a:custGeom>
                <a:avLst/>
                <a:gdLst>
                  <a:gd name="T0" fmla="*/ 2 w 2"/>
                  <a:gd name="T1" fmla="*/ 0 h 14"/>
                  <a:gd name="T2" fmla="*/ 2 w 2"/>
                  <a:gd name="T3" fmla="*/ 1 h 14"/>
                  <a:gd name="T4" fmla="*/ 2 w 2"/>
                  <a:gd name="T5" fmla="*/ 2 h 14"/>
                  <a:gd name="T6" fmla="*/ 2 w 2"/>
                  <a:gd name="T7" fmla="*/ 2 h 14"/>
                  <a:gd name="T8" fmla="*/ 1 w 2"/>
                  <a:gd name="T9" fmla="*/ 3 h 14"/>
                  <a:gd name="T10" fmla="*/ 1 w 2"/>
                  <a:gd name="T11" fmla="*/ 3 h 14"/>
                  <a:gd name="T12" fmla="*/ 1 w 2"/>
                  <a:gd name="T13" fmla="*/ 3 h 14"/>
                  <a:gd name="T14" fmla="*/ 2 w 2"/>
                  <a:gd name="T15" fmla="*/ 4 h 14"/>
                  <a:gd name="T16" fmla="*/ 2 w 2"/>
                  <a:gd name="T17" fmla="*/ 5 h 14"/>
                  <a:gd name="T18" fmla="*/ 2 w 2"/>
                  <a:gd name="T19" fmla="*/ 5 h 14"/>
                  <a:gd name="T20" fmla="*/ 2 w 2"/>
                  <a:gd name="T21" fmla="*/ 6 h 14"/>
                  <a:gd name="T22" fmla="*/ 1 w 2"/>
                  <a:gd name="T23" fmla="*/ 6 h 14"/>
                  <a:gd name="T24" fmla="*/ 1 w 2"/>
                  <a:gd name="T25" fmla="*/ 7 h 14"/>
                  <a:gd name="T26" fmla="*/ 1 w 2"/>
                  <a:gd name="T27" fmla="*/ 8 h 14"/>
                  <a:gd name="T28" fmla="*/ 0 w 2"/>
                  <a:gd name="T29" fmla="*/ 9 h 14"/>
                  <a:gd name="T30" fmla="*/ 0 w 2"/>
                  <a:gd name="T31" fmla="*/ 10 h 14"/>
                  <a:gd name="T32" fmla="*/ 1 w 2"/>
                  <a:gd name="T33" fmla="*/ 11 h 14"/>
                  <a:gd name="T34" fmla="*/ 1 w 2"/>
                  <a:gd name="T35" fmla="*/ 12 h 14"/>
                  <a:gd name="T36" fmla="*/ 1 w 2"/>
                  <a:gd name="T37" fmla="*/ 13 h 14"/>
                  <a:gd name="T38" fmla="*/ 1 w 2"/>
                  <a:gd name="T39" fmla="*/ 13 h 14"/>
                  <a:gd name="T40" fmla="*/ 0 w 2"/>
                  <a:gd name="T41" fmla="*/ 13 h 14"/>
                  <a:gd name="T42" fmla="*/ 0 w 2"/>
                  <a:gd name="T43" fmla="*/ 14 h 14"/>
                  <a:gd name="T44" fmla="*/ 0 w 2"/>
                  <a:gd name="T45" fmla="*/ 13 h 14"/>
                  <a:gd name="T46" fmla="*/ 0 w 2"/>
                  <a:gd name="T47" fmla="*/ 12 h 14"/>
                  <a:gd name="T48" fmla="*/ 0 w 2"/>
                  <a:gd name="T49" fmla="*/ 11 h 14"/>
                  <a:gd name="T50" fmla="*/ 0 w 2"/>
                  <a:gd name="T51" fmla="*/ 10 h 14"/>
                  <a:gd name="T52" fmla="*/ 0 w 2"/>
                  <a:gd name="T53" fmla="*/ 9 h 14"/>
                  <a:gd name="T54" fmla="*/ 0 w 2"/>
                  <a:gd name="T55" fmla="*/ 8 h 14"/>
                  <a:gd name="T56" fmla="*/ 0 w 2"/>
                  <a:gd name="T57" fmla="*/ 7 h 14"/>
                  <a:gd name="T58" fmla="*/ 0 w 2"/>
                  <a:gd name="T59" fmla="*/ 6 h 14"/>
                  <a:gd name="T60" fmla="*/ 0 w 2"/>
                  <a:gd name="T61" fmla="*/ 6 h 14"/>
                  <a:gd name="T62" fmla="*/ 1 w 2"/>
                  <a:gd name="T63" fmla="*/ 5 h 14"/>
                  <a:gd name="T64" fmla="*/ 1 w 2"/>
                  <a:gd name="T65" fmla="*/ 5 h 14"/>
                  <a:gd name="T66" fmla="*/ 1 w 2"/>
                  <a:gd name="T67" fmla="*/ 4 h 14"/>
                  <a:gd name="T68" fmla="*/ 2 w 2"/>
                  <a:gd name="T69" fmla="*/ 4 h 14"/>
                  <a:gd name="T70" fmla="*/ 1 w 2"/>
                  <a:gd name="T71" fmla="*/ 4 h 14"/>
                  <a:gd name="T72" fmla="*/ 1 w 2"/>
                  <a:gd name="T73" fmla="*/ 3 h 14"/>
                  <a:gd name="T74" fmla="*/ 0 w 2"/>
                  <a:gd name="T75" fmla="*/ 3 h 14"/>
                  <a:gd name="T76" fmla="*/ 1 w 2"/>
                  <a:gd name="T77" fmla="*/ 3 h 14"/>
                  <a:gd name="T78" fmla="*/ 1 w 2"/>
                  <a:gd name="T79" fmla="*/ 2 h 14"/>
                  <a:gd name="T80" fmla="*/ 2 w 2"/>
                  <a:gd name="T81" fmla="*/ 1 h 14"/>
                  <a:gd name="T82" fmla="*/ 2 w 2"/>
                  <a:gd name="T83" fmla="*/ 1 h 14"/>
                  <a:gd name="T84" fmla="*/ 2 w 2"/>
                  <a:gd name="T85" fmla="*/ 0 h 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2" h="14">
                    <a:moveTo>
                      <a:pt x="2" y="0"/>
                    </a:moveTo>
                    <a:lnTo>
                      <a:pt x="2" y="1"/>
                    </a:lnTo>
                    <a:lnTo>
                      <a:pt x="2" y="2"/>
                    </a:lnTo>
                    <a:lnTo>
                      <a:pt x="1" y="3"/>
                    </a:lnTo>
                    <a:lnTo>
                      <a:pt x="2" y="4"/>
                    </a:lnTo>
                    <a:lnTo>
                      <a:pt x="2" y="5"/>
                    </a:lnTo>
                    <a:lnTo>
                      <a:pt x="2" y="6"/>
                    </a:lnTo>
                    <a:lnTo>
                      <a:pt x="1" y="6"/>
                    </a:lnTo>
                    <a:lnTo>
                      <a:pt x="1" y="7"/>
                    </a:lnTo>
                    <a:lnTo>
                      <a:pt x="1" y="8"/>
                    </a:lnTo>
                    <a:lnTo>
                      <a:pt x="0" y="9"/>
                    </a:lnTo>
                    <a:lnTo>
                      <a:pt x="0" y="10"/>
                    </a:lnTo>
                    <a:lnTo>
                      <a:pt x="1" y="11"/>
                    </a:lnTo>
                    <a:lnTo>
                      <a:pt x="1" y="12"/>
                    </a:lnTo>
                    <a:lnTo>
                      <a:pt x="1" y="13"/>
                    </a:lnTo>
                    <a:lnTo>
                      <a:pt x="0" y="13"/>
                    </a:lnTo>
                    <a:lnTo>
                      <a:pt x="0" y="14"/>
                    </a:lnTo>
                    <a:lnTo>
                      <a:pt x="0" y="13"/>
                    </a:lnTo>
                    <a:lnTo>
                      <a:pt x="0" y="12"/>
                    </a:lnTo>
                    <a:lnTo>
                      <a:pt x="0" y="11"/>
                    </a:lnTo>
                    <a:lnTo>
                      <a:pt x="0" y="10"/>
                    </a:lnTo>
                    <a:lnTo>
                      <a:pt x="0" y="9"/>
                    </a:lnTo>
                    <a:lnTo>
                      <a:pt x="0" y="8"/>
                    </a:lnTo>
                    <a:lnTo>
                      <a:pt x="0" y="7"/>
                    </a:lnTo>
                    <a:lnTo>
                      <a:pt x="0" y="6"/>
                    </a:lnTo>
                    <a:lnTo>
                      <a:pt x="1" y="5"/>
                    </a:lnTo>
                    <a:lnTo>
                      <a:pt x="1" y="4"/>
                    </a:lnTo>
                    <a:lnTo>
                      <a:pt x="2" y="4"/>
                    </a:lnTo>
                    <a:lnTo>
                      <a:pt x="1" y="4"/>
                    </a:lnTo>
                    <a:lnTo>
                      <a:pt x="1" y="3"/>
                    </a:lnTo>
                    <a:lnTo>
                      <a:pt x="0" y="3"/>
                    </a:lnTo>
                    <a:lnTo>
                      <a:pt x="1" y="3"/>
                    </a:lnTo>
                    <a:lnTo>
                      <a:pt x="1" y="2"/>
                    </a:lnTo>
                    <a:lnTo>
                      <a:pt x="2" y="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99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5224" name="Freeform 57">
                <a:extLst>
                  <a:ext uri="{FF2B5EF4-FFF2-40B4-BE49-F238E27FC236}">
                    <a16:creationId xmlns:a16="http://schemas.microsoft.com/office/drawing/2014/main" id="{6BD73856-23B8-4D53-A56E-7E8884EF31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14" y="1429"/>
                <a:ext cx="4" cy="4"/>
              </a:xfrm>
              <a:custGeom>
                <a:avLst/>
                <a:gdLst>
                  <a:gd name="T0" fmla="*/ 1 w 4"/>
                  <a:gd name="T1" fmla="*/ 0 h 4"/>
                  <a:gd name="T2" fmla="*/ 2 w 4"/>
                  <a:gd name="T3" fmla="*/ 0 h 4"/>
                  <a:gd name="T4" fmla="*/ 2 w 4"/>
                  <a:gd name="T5" fmla="*/ 0 h 4"/>
                  <a:gd name="T6" fmla="*/ 3 w 4"/>
                  <a:gd name="T7" fmla="*/ 0 h 4"/>
                  <a:gd name="T8" fmla="*/ 3 w 4"/>
                  <a:gd name="T9" fmla="*/ 0 h 4"/>
                  <a:gd name="T10" fmla="*/ 4 w 4"/>
                  <a:gd name="T11" fmla="*/ 0 h 4"/>
                  <a:gd name="T12" fmla="*/ 4 w 4"/>
                  <a:gd name="T13" fmla="*/ 0 h 4"/>
                  <a:gd name="T14" fmla="*/ 4 w 4"/>
                  <a:gd name="T15" fmla="*/ 0 h 4"/>
                  <a:gd name="T16" fmla="*/ 4 w 4"/>
                  <a:gd name="T17" fmla="*/ 1 h 4"/>
                  <a:gd name="T18" fmla="*/ 4 w 4"/>
                  <a:gd name="T19" fmla="*/ 2 h 4"/>
                  <a:gd name="T20" fmla="*/ 3 w 4"/>
                  <a:gd name="T21" fmla="*/ 2 h 4"/>
                  <a:gd name="T22" fmla="*/ 3 w 4"/>
                  <a:gd name="T23" fmla="*/ 3 h 4"/>
                  <a:gd name="T24" fmla="*/ 2 w 4"/>
                  <a:gd name="T25" fmla="*/ 3 h 4"/>
                  <a:gd name="T26" fmla="*/ 2 w 4"/>
                  <a:gd name="T27" fmla="*/ 3 h 4"/>
                  <a:gd name="T28" fmla="*/ 1 w 4"/>
                  <a:gd name="T29" fmla="*/ 4 h 4"/>
                  <a:gd name="T30" fmla="*/ 1 w 4"/>
                  <a:gd name="T31" fmla="*/ 4 h 4"/>
                  <a:gd name="T32" fmla="*/ 0 w 4"/>
                  <a:gd name="T33" fmla="*/ 3 h 4"/>
                  <a:gd name="T34" fmla="*/ 1 w 4"/>
                  <a:gd name="T35" fmla="*/ 3 h 4"/>
                  <a:gd name="T36" fmla="*/ 1 w 4"/>
                  <a:gd name="T37" fmla="*/ 3 h 4"/>
                  <a:gd name="T38" fmla="*/ 2 w 4"/>
                  <a:gd name="T39" fmla="*/ 2 h 4"/>
                  <a:gd name="T40" fmla="*/ 2 w 4"/>
                  <a:gd name="T41" fmla="*/ 2 h 4"/>
                  <a:gd name="T42" fmla="*/ 2 w 4"/>
                  <a:gd name="T43" fmla="*/ 1 h 4"/>
                  <a:gd name="T44" fmla="*/ 1 w 4"/>
                  <a:gd name="T45" fmla="*/ 1 h 4"/>
                  <a:gd name="T46" fmla="*/ 1 w 4"/>
                  <a:gd name="T47" fmla="*/ 0 h 4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4" h="4">
                    <a:moveTo>
                      <a:pt x="1" y="0"/>
                    </a:moveTo>
                    <a:lnTo>
                      <a:pt x="2" y="0"/>
                    </a:lnTo>
                    <a:lnTo>
                      <a:pt x="3" y="0"/>
                    </a:lnTo>
                    <a:lnTo>
                      <a:pt x="4" y="0"/>
                    </a:lnTo>
                    <a:lnTo>
                      <a:pt x="4" y="1"/>
                    </a:lnTo>
                    <a:lnTo>
                      <a:pt x="4" y="2"/>
                    </a:lnTo>
                    <a:lnTo>
                      <a:pt x="3" y="2"/>
                    </a:lnTo>
                    <a:lnTo>
                      <a:pt x="3" y="3"/>
                    </a:lnTo>
                    <a:lnTo>
                      <a:pt x="2" y="3"/>
                    </a:lnTo>
                    <a:lnTo>
                      <a:pt x="1" y="4"/>
                    </a:lnTo>
                    <a:lnTo>
                      <a:pt x="0" y="3"/>
                    </a:lnTo>
                    <a:lnTo>
                      <a:pt x="1" y="3"/>
                    </a:lnTo>
                    <a:lnTo>
                      <a:pt x="2" y="2"/>
                    </a:lnTo>
                    <a:lnTo>
                      <a:pt x="2" y="1"/>
                    </a:lnTo>
                    <a:lnTo>
                      <a:pt x="1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5225" name="Freeform 58">
                <a:extLst>
                  <a:ext uri="{FF2B5EF4-FFF2-40B4-BE49-F238E27FC236}">
                    <a16:creationId xmlns:a16="http://schemas.microsoft.com/office/drawing/2014/main" id="{4B0297B5-A77E-45F6-8C2D-D7350B4815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19" y="1428"/>
                <a:ext cx="7" cy="2"/>
              </a:xfrm>
              <a:custGeom>
                <a:avLst/>
                <a:gdLst>
                  <a:gd name="T0" fmla="*/ 0 w 7"/>
                  <a:gd name="T1" fmla="*/ 2 h 2"/>
                  <a:gd name="T2" fmla="*/ 1 w 7"/>
                  <a:gd name="T3" fmla="*/ 2 h 2"/>
                  <a:gd name="T4" fmla="*/ 2 w 7"/>
                  <a:gd name="T5" fmla="*/ 1 h 2"/>
                  <a:gd name="T6" fmla="*/ 3 w 7"/>
                  <a:gd name="T7" fmla="*/ 1 h 2"/>
                  <a:gd name="T8" fmla="*/ 3 w 7"/>
                  <a:gd name="T9" fmla="*/ 0 h 2"/>
                  <a:gd name="T10" fmla="*/ 4 w 7"/>
                  <a:gd name="T11" fmla="*/ 0 h 2"/>
                  <a:gd name="T12" fmla="*/ 4 w 7"/>
                  <a:gd name="T13" fmla="*/ 0 h 2"/>
                  <a:gd name="T14" fmla="*/ 5 w 7"/>
                  <a:gd name="T15" fmla="*/ 0 h 2"/>
                  <a:gd name="T16" fmla="*/ 5 w 7"/>
                  <a:gd name="T17" fmla="*/ 0 h 2"/>
                  <a:gd name="T18" fmla="*/ 6 w 7"/>
                  <a:gd name="T19" fmla="*/ 0 h 2"/>
                  <a:gd name="T20" fmla="*/ 6 w 7"/>
                  <a:gd name="T21" fmla="*/ 0 h 2"/>
                  <a:gd name="T22" fmla="*/ 6 w 7"/>
                  <a:gd name="T23" fmla="*/ 1 h 2"/>
                  <a:gd name="T24" fmla="*/ 7 w 7"/>
                  <a:gd name="T25" fmla="*/ 1 h 2"/>
                  <a:gd name="T26" fmla="*/ 6 w 7"/>
                  <a:gd name="T27" fmla="*/ 1 h 2"/>
                  <a:gd name="T28" fmla="*/ 5 w 7"/>
                  <a:gd name="T29" fmla="*/ 1 h 2"/>
                  <a:gd name="T30" fmla="*/ 5 w 7"/>
                  <a:gd name="T31" fmla="*/ 1 h 2"/>
                  <a:gd name="T32" fmla="*/ 4 w 7"/>
                  <a:gd name="T33" fmla="*/ 1 h 2"/>
                  <a:gd name="T34" fmla="*/ 3 w 7"/>
                  <a:gd name="T35" fmla="*/ 2 h 2"/>
                  <a:gd name="T36" fmla="*/ 2 w 7"/>
                  <a:gd name="T37" fmla="*/ 2 h 2"/>
                  <a:gd name="T38" fmla="*/ 1 w 7"/>
                  <a:gd name="T39" fmla="*/ 2 h 2"/>
                  <a:gd name="T40" fmla="*/ 0 w 7"/>
                  <a:gd name="T41" fmla="*/ 2 h 2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7" h="2">
                    <a:moveTo>
                      <a:pt x="0" y="2"/>
                    </a:moveTo>
                    <a:lnTo>
                      <a:pt x="1" y="2"/>
                    </a:lnTo>
                    <a:lnTo>
                      <a:pt x="2" y="1"/>
                    </a:lnTo>
                    <a:lnTo>
                      <a:pt x="3" y="1"/>
                    </a:lnTo>
                    <a:lnTo>
                      <a:pt x="3" y="0"/>
                    </a:lnTo>
                    <a:lnTo>
                      <a:pt x="4" y="0"/>
                    </a:lnTo>
                    <a:lnTo>
                      <a:pt x="5" y="0"/>
                    </a:lnTo>
                    <a:lnTo>
                      <a:pt x="6" y="0"/>
                    </a:lnTo>
                    <a:lnTo>
                      <a:pt x="6" y="1"/>
                    </a:lnTo>
                    <a:lnTo>
                      <a:pt x="7" y="1"/>
                    </a:lnTo>
                    <a:lnTo>
                      <a:pt x="6" y="1"/>
                    </a:lnTo>
                    <a:lnTo>
                      <a:pt x="5" y="1"/>
                    </a:lnTo>
                    <a:lnTo>
                      <a:pt x="4" y="1"/>
                    </a:lnTo>
                    <a:lnTo>
                      <a:pt x="3" y="2"/>
                    </a:lnTo>
                    <a:lnTo>
                      <a:pt x="2" y="2"/>
                    </a:lnTo>
                    <a:lnTo>
                      <a:pt x="1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5226" name="Freeform 59">
                <a:extLst>
                  <a:ext uri="{FF2B5EF4-FFF2-40B4-BE49-F238E27FC236}">
                    <a16:creationId xmlns:a16="http://schemas.microsoft.com/office/drawing/2014/main" id="{899B00D6-F950-4C0D-8983-046FC79952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19" y="1430"/>
                <a:ext cx="8" cy="2"/>
              </a:xfrm>
              <a:custGeom>
                <a:avLst/>
                <a:gdLst>
                  <a:gd name="T0" fmla="*/ 0 w 8"/>
                  <a:gd name="T1" fmla="*/ 2 h 2"/>
                  <a:gd name="T2" fmla="*/ 1 w 8"/>
                  <a:gd name="T3" fmla="*/ 2 h 2"/>
                  <a:gd name="T4" fmla="*/ 2 w 8"/>
                  <a:gd name="T5" fmla="*/ 1 h 2"/>
                  <a:gd name="T6" fmla="*/ 3 w 8"/>
                  <a:gd name="T7" fmla="*/ 1 h 2"/>
                  <a:gd name="T8" fmla="*/ 4 w 8"/>
                  <a:gd name="T9" fmla="*/ 0 h 2"/>
                  <a:gd name="T10" fmla="*/ 5 w 8"/>
                  <a:gd name="T11" fmla="*/ 0 h 2"/>
                  <a:gd name="T12" fmla="*/ 6 w 8"/>
                  <a:gd name="T13" fmla="*/ 0 h 2"/>
                  <a:gd name="T14" fmla="*/ 7 w 8"/>
                  <a:gd name="T15" fmla="*/ 0 h 2"/>
                  <a:gd name="T16" fmla="*/ 7 w 8"/>
                  <a:gd name="T17" fmla="*/ 0 h 2"/>
                  <a:gd name="T18" fmla="*/ 8 w 8"/>
                  <a:gd name="T19" fmla="*/ 1 h 2"/>
                  <a:gd name="T20" fmla="*/ 7 w 8"/>
                  <a:gd name="T21" fmla="*/ 1 h 2"/>
                  <a:gd name="T22" fmla="*/ 7 w 8"/>
                  <a:gd name="T23" fmla="*/ 1 h 2"/>
                  <a:gd name="T24" fmla="*/ 6 w 8"/>
                  <a:gd name="T25" fmla="*/ 2 h 2"/>
                  <a:gd name="T26" fmla="*/ 5 w 8"/>
                  <a:gd name="T27" fmla="*/ 2 h 2"/>
                  <a:gd name="T28" fmla="*/ 4 w 8"/>
                  <a:gd name="T29" fmla="*/ 2 h 2"/>
                  <a:gd name="T30" fmla="*/ 3 w 8"/>
                  <a:gd name="T31" fmla="*/ 2 h 2"/>
                  <a:gd name="T32" fmla="*/ 0 w 8"/>
                  <a:gd name="T33" fmla="*/ 2 h 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8" h="2">
                    <a:moveTo>
                      <a:pt x="0" y="2"/>
                    </a:moveTo>
                    <a:lnTo>
                      <a:pt x="1" y="2"/>
                    </a:lnTo>
                    <a:lnTo>
                      <a:pt x="2" y="1"/>
                    </a:lnTo>
                    <a:lnTo>
                      <a:pt x="3" y="1"/>
                    </a:lnTo>
                    <a:lnTo>
                      <a:pt x="4" y="0"/>
                    </a:lnTo>
                    <a:lnTo>
                      <a:pt x="5" y="0"/>
                    </a:lnTo>
                    <a:lnTo>
                      <a:pt x="6" y="0"/>
                    </a:lnTo>
                    <a:lnTo>
                      <a:pt x="7" y="0"/>
                    </a:lnTo>
                    <a:lnTo>
                      <a:pt x="8" y="1"/>
                    </a:lnTo>
                    <a:lnTo>
                      <a:pt x="7" y="1"/>
                    </a:lnTo>
                    <a:lnTo>
                      <a:pt x="6" y="2"/>
                    </a:lnTo>
                    <a:lnTo>
                      <a:pt x="5" y="2"/>
                    </a:lnTo>
                    <a:lnTo>
                      <a:pt x="4" y="2"/>
                    </a:lnTo>
                    <a:lnTo>
                      <a:pt x="3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5227" name="Freeform 60">
                <a:extLst>
                  <a:ext uri="{FF2B5EF4-FFF2-40B4-BE49-F238E27FC236}">
                    <a16:creationId xmlns:a16="http://schemas.microsoft.com/office/drawing/2014/main" id="{15DC6934-33CE-4A86-BEA6-26F482013C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63" y="1370"/>
                <a:ext cx="15" cy="70"/>
              </a:xfrm>
              <a:custGeom>
                <a:avLst/>
                <a:gdLst>
                  <a:gd name="T0" fmla="*/ 1 w 15"/>
                  <a:gd name="T1" fmla="*/ 1 h 70"/>
                  <a:gd name="T2" fmla="*/ 2 w 15"/>
                  <a:gd name="T3" fmla="*/ 3 h 70"/>
                  <a:gd name="T4" fmla="*/ 1 w 15"/>
                  <a:gd name="T5" fmla="*/ 3 h 70"/>
                  <a:gd name="T6" fmla="*/ 0 w 15"/>
                  <a:gd name="T7" fmla="*/ 7 h 70"/>
                  <a:gd name="T8" fmla="*/ 0 w 15"/>
                  <a:gd name="T9" fmla="*/ 10 h 70"/>
                  <a:gd name="T10" fmla="*/ 0 w 15"/>
                  <a:gd name="T11" fmla="*/ 12 h 70"/>
                  <a:gd name="T12" fmla="*/ 1 w 15"/>
                  <a:gd name="T13" fmla="*/ 14 h 70"/>
                  <a:gd name="T14" fmla="*/ 2 w 15"/>
                  <a:gd name="T15" fmla="*/ 15 h 70"/>
                  <a:gd name="T16" fmla="*/ 2 w 15"/>
                  <a:gd name="T17" fmla="*/ 17 h 70"/>
                  <a:gd name="T18" fmla="*/ 1 w 15"/>
                  <a:gd name="T19" fmla="*/ 18 h 70"/>
                  <a:gd name="T20" fmla="*/ 1 w 15"/>
                  <a:gd name="T21" fmla="*/ 20 h 70"/>
                  <a:gd name="T22" fmla="*/ 0 w 15"/>
                  <a:gd name="T23" fmla="*/ 24 h 70"/>
                  <a:gd name="T24" fmla="*/ 0 w 15"/>
                  <a:gd name="T25" fmla="*/ 37 h 70"/>
                  <a:gd name="T26" fmla="*/ 1 w 15"/>
                  <a:gd name="T27" fmla="*/ 40 h 70"/>
                  <a:gd name="T28" fmla="*/ 1 w 15"/>
                  <a:gd name="T29" fmla="*/ 42 h 70"/>
                  <a:gd name="T30" fmla="*/ 2 w 15"/>
                  <a:gd name="T31" fmla="*/ 46 h 70"/>
                  <a:gd name="T32" fmla="*/ 2 w 15"/>
                  <a:gd name="T33" fmla="*/ 48 h 70"/>
                  <a:gd name="T34" fmla="*/ 3 w 15"/>
                  <a:gd name="T35" fmla="*/ 50 h 70"/>
                  <a:gd name="T36" fmla="*/ 3 w 15"/>
                  <a:gd name="T37" fmla="*/ 52 h 70"/>
                  <a:gd name="T38" fmla="*/ 4 w 15"/>
                  <a:gd name="T39" fmla="*/ 53 h 70"/>
                  <a:gd name="T40" fmla="*/ 5 w 15"/>
                  <a:gd name="T41" fmla="*/ 55 h 70"/>
                  <a:gd name="T42" fmla="*/ 6 w 15"/>
                  <a:gd name="T43" fmla="*/ 57 h 70"/>
                  <a:gd name="T44" fmla="*/ 6 w 15"/>
                  <a:gd name="T45" fmla="*/ 59 h 70"/>
                  <a:gd name="T46" fmla="*/ 5 w 15"/>
                  <a:gd name="T47" fmla="*/ 61 h 70"/>
                  <a:gd name="T48" fmla="*/ 4 w 15"/>
                  <a:gd name="T49" fmla="*/ 62 h 70"/>
                  <a:gd name="T50" fmla="*/ 4 w 15"/>
                  <a:gd name="T51" fmla="*/ 64 h 70"/>
                  <a:gd name="T52" fmla="*/ 2 w 15"/>
                  <a:gd name="T53" fmla="*/ 66 h 70"/>
                  <a:gd name="T54" fmla="*/ 1 w 15"/>
                  <a:gd name="T55" fmla="*/ 68 h 70"/>
                  <a:gd name="T56" fmla="*/ 1 w 15"/>
                  <a:gd name="T57" fmla="*/ 70 h 70"/>
                  <a:gd name="T58" fmla="*/ 12 w 15"/>
                  <a:gd name="T59" fmla="*/ 69 h 70"/>
                  <a:gd name="T60" fmla="*/ 12 w 15"/>
                  <a:gd name="T61" fmla="*/ 68 h 70"/>
                  <a:gd name="T62" fmla="*/ 13 w 15"/>
                  <a:gd name="T63" fmla="*/ 69 h 70"/>
                  <a:gd name="T64" fmla="*/ 13 w 15"/>
                  <a:gd name="T65" fmla="*/ 66 h 70"/>
                  <a:gd name="T66" fmla="*/ 14 w 15"/>
                  <a:gd name="T67" fmla="*/ 64 h 70"/>
                  <a:gd name="T68" fmla="*/ 14 w 15"/>
                  <a:gd name="T69" fmla="*/ 61 h 70"/>
                  <a:gd name="T70" fmla="*/ 12 w 15"/>
                  <a:gd name="T71" fmla="*/ 57 h 70"/>
                  <a:gd name="T72" fmla="*/ 10 w 15"/>
                  <a:gd name="T73" fmla="*/ 52 h 70"/>
                  <a:gd name="T74" fmla="*/ 9 w 15"/>
                  <a:gd name="T75" fmla="*/ 49 h 70"/>
                  <a:gd name="T76" fmla="*/ 9 w 15"/>
                  <a:gd name="T77" fmla="*/ 39 h 70"/>
                  <a:gd name="T78" fmla="*/ 9 w 15"/>
                  <a:gd name="T79" fmla="*/ 37 h 70"/>
                  <a:gd name="T80" fmla="*/ 9 w 15"/>
                  <a:gd name="T81" fmla="*/ 36 h 70"/>
                  <a:gd name="T82" fmla="*/ 8 w 15"/>
                  <a:gd name="T83" fmla="*/ 33 h 70"/>
                  <a:gd name="T84" fmla="*/ 7 w 15"/>
                  <a:gd name="T85" fmla="*/ 26 h 70"/>
                  <a:gd name="T86" fmla="*/ 6 w 15"/>
                  <a:gd name="T87" fmla="*/ 19 h 70"/>
                  <a:gd name="T88" fmla="*/ 7 w 15"/>
                  <a:gd name="T89" fmla="*/ 17 h 70"/>
                  <a:gd name="T90" fmla="*/ 6 w 15"/>
                  <a:gd name="T91" fmla="*/ 14 h 70"/>
                  <a:gd name="T92" fmla="*/ 6 w 15"/>
                  <a:gd name="T93" fmla="*/ 11 h 70"/>
                  <a:gd name="T94" fmla="*/ 3 w 15"/>
                  <a:gd name="T95" fmla="*/ 2 h 7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15" h="70">
                    <a:moveTo>
                      <a:pt x="0" y="0"/>
                    </a:moveTo>
                    <a:lnTo>
                      <a:pt x="1" y="1"/>
                    </a:lnTo>
                    <a:lnTo>
                      <a:pt x="2" y="2"/>
                    </a:lnTo>
                    <a:lnTo>
                      <a:pt x="2" y="3"/>
                    </a:lnTo>
                    <a:lnTo>
                      <a:pt x="1" y="3"/>
                    </a:lnTo>
                    <a:lnTo>
                      <a:pt x="1" y="5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0" y="11"/>
                    </a:lnTo>
                    <a:lnTo>
                      <a:pt x="0" y="12"/>
                    </a:lnTo>
                    <a:lnTo>
                      <a:pt x="1" y="13"/>
                    </a:lnTo>
                    <a:lnTo>
                      <a:pt x="1" y="14"/>
                    </a:lnTo>
                    <a:lnTo>
                      <a:pt x="1" y="15"/>
                    </a:lnTo>
                    <a:lnTo>
                      <a:pt x="2" y="15"/>
                    </a:lnTo>
                    <a:lnTo>
                      <a:pt x="2" y="16"/>
                    </a:lnTo>
                    <a:lnTo>
                      <a:pt x="2" y="17"/>
                    </a:lnTo>
                    <a:lnTo>
                      <a:pt x="1" y="17"/>
                    </a:lnTo>
                    <a:lnTo>
                      <a:pt x="1" y="18"/>
                    </a:lnTo>
                    <a:lnTo>
                      <a:pt x="1" y="19"/>
                    </a:lnTo>
                    <a:lnTo>
                      <a:pt x="1" y="20"/>
                    </a:lnTo>
                    <a:lnTo>
                      <a:pt x="1" y="21"/>
                    </a:lnTo>
                    <a:lnTo>
                      <a:pt x="0" y="24"/>
                    </a:lnTo>
                    <a:lnTo>
                      <a:pt x="0" y="32"/>
                    </a:lnTo>
                    <a:lnTo>
                      <a:pt x="0" y="37"/>
                    </a:lnTo>
                    <a:lnTo>
                      <a:pt x="1" y="39"/>
                    </a:lnTo>
                    <a:lnTo>
                      <a:pt x="1" y="40"/>
                    </a:lnTo>
                    <a:lnTo>
                      <a:pt x="1" y="41"/>
                    </a:lnTo>
                    <a:lnTo>
                      <a:pt x="1" y="42"/>
                    </a:lnTo>
                    <a:lnTo>
                      <a:pt x="1" y="44"/>
                    </a:lnTo>
                    <a:lnTo>
                      <a:pt x="2" y="46"/>
                    </a:lnTo>
                    <a:lnTo>
                      <a:pt x="2" y="47"/>
                    </a:lnTo>
                    <a:lnTo>
                      <a:pt x="2" y="48"/>
                    </a:lnTo>
                    <a:lnTo>
                      <a:pt x="2" y="49"/>
                    </a:lnTo>
                    <a:lnTo>
                      <a:pt x="3" y="50"/>
                    </a:lnTo>
                    <a:lnTo>
                      <a:pt x="3" y="52"/>
                    </a:lnTo>
                    <a:lnTo>
                      <a:pt x="4" y="52"/>
                    </a:lnTo>
                    <a:lnTo>
                      <a:pt x="4" y="53"/>
                    </a:lnTo>
                    <a:lnTo>
                      <a:pt x="4" y="54"/>
                    </a:lnTo>
                    <a:lnTo>
                      <a:pt x="5" y="55"/>
                    </a:lnTo>
                    <a:lnTo>
                      <a:pt x="6" y="56"/>
                    </a:lnTo>
                    <a:lnTo>
                      <a:pt x="6" y="57"/>
                    </a:lnTo>
                    <a:lnTo>
                      <a:pt x="6" y="58"/>
                    </a:lnTo>
                    <a:lnTo>
                      <a:pt x="6" y="59"/>
                    </a:lnTo>
                    <a:lnTo>
                      <a:pt x="6" y="60"/>
                    </a:lnTo>
                    <a:lnTo>
                      <a:pt x="5" y="61"/>
                    </a:lnTo>
                    <a:lnTo>
                      <a:pt x="4" y="62"/>
                    </a:lnTo>
                    <a:lnTo>
                      <a:pt x="4" y="63"/>
                    </a:lnTo>
                    <a:lnTo>
                      <a:pt x="4" y="64"/>
                    </a:lnTo>
                    <a:lnTo>
                      <a:pt x="3" y="65"/>
                    </a:lnTo>
                    <a:lnTo>
                      <a:pt x="2" y="66"/>
                    </a:lnTo>
                    <a:lnTo>
                      <a:pt x="1" y="67"/>
                    </a:lnTo>
                    <a:lnTo>
                      <a:pt x="1" y="68"/>
                    </a:lnTo>
                    <a:lnTo>
                      <a:pt x="1" y="69"/>
                    </a:lnTo>
                    <a:lnTo>
                      <a:pt x="1" y="70"/>
                    </a:lnTo>
                    <a:lnTo>
                      <a:pt x="13" y="70"/>
                    </a:lnTo>
                    <a:lnTo>
                      <a:pt x="12" y="69"/>
                    </a:lnTo>
                    <a:lnTo>
                      <a:pt x="12" y="68"/>
                    </a:lnTo>
                    <a:lnTo>
                      <a:pt x="13" y="69"/>
                    </a:lnTo>
                    <a:lnTo>
                      <a:pt x="14" y="67"/>
                    </a:lnTo>
                    <a:lnTo>
                      <a:pt x="13" y="66"/>
                    </a:lnTo>
                    <a:lnTo>
                      <a:pt x="14" y="65"/>
                    </a:lnTo>
                    <a:lnTo>
                      <a:pt x="14" y="64"/>
                    </a:lnTo>
                    <a:lnTo>
                      <a:pt x="15" y="63"/>
                    </a:lnTo>
                    <a:lnTo>
                      <a:pt x="14" y="61"/>
                    </a:lnTo>
                    <a:lnTo>
                      <a:pt x="14" y="59"/>
                    </a:lnTo>
                    <a:lnTo>
                      <a:pt x="12" y="57"/>
                    </a:lnTo>
                    <a:lnTo>
                      <a:pt x="12" y="55"/>
                    </a:lnTo>
                    <a:lnTo>
                      <a:pt x="10" y="52"/>
                    </a:lnTo>
                    <a:lnTo>
                      <a:pt x="10" y="50"/>
                    </a:lnTo>
                    <a:lnTo>
                      <a:pt x="9" y="49"/>
                    </a:lnTo>
                    <a:lnTo>
                      <a:pt x="9" y="46"/>
                    </a:lnTo>
                    <a:lnTo>
                      <a:pt x="9" y="39"/>
                    </a:lnTo>
                    <a:lnTo>
                      <a:pt x="8" y="38"/>
                    </a:lnTo>
                    <a:lnTo>
                      <a:pt x="9" y="37"/>
                    </a:lnTo>
                    <a:lnTo>
                      <a:pt x="8" y="36"/>
                    </a:lnTo>
                    <a:lnTo>
                      <a:pt x="9" y="36"/>
                    </a:lnTo>
                    <a:lnTo>
                      <a:pt x="9" y="34"/>
                    </a:lnTo>
                    <a:lnTo>
                      <a:pt x="8" y="33"/>
                    </a:lnTo>
                    <a:lnTo>
                      <a:pt x="8" y="31"/>
                    </a:lnTo>
                    <a:lnTo>
                      <a:pt x="7" y="26"/>
                    </a:lnTo>
                    <a:lnTo>
                      <a:pt x="7" y="21"/>
                    </a:lnTo>
                    <a:lnTo>
                      <a:pt x="6" y="19"/>
                    </a:lnTo>
                    <a:lnTo>
                      <a:pt x="7" y="18"/>
                    </a:lnTo>
                    <a:lnTo>
                      <a:pt x="7" y="17"/>
                    </a:lnTo>
                    <a:lnTo>
                      <a:pt x="6" y="16"/>
                    </a:lnTo>
                    <a:lnTo>
                      <a:pt x="6" y="14"/>
                    </a:lnTo>
                    <a:lnTo>
                      <a:pt x="6" y="13"/>
                    </a:lnTo>
                    <a:lnTo>
                      <a:pt x="6" y="11"/>
                    </a:lnTo>
                    <a:lnTo>
                      <a:pt x="7" y="8"/>
                    </a:lnTo>
                    <a:lnTo>
                      <a:pt x="3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99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5228" name="Oval 61">
                <a:extLst>
                  <a:ext uri="{FF2B5EF4-FFF2-40B4-BE49-F238E27FC236}">
                    <a16:creationId xmlns:a16="http://schemas.microsoft.com/office/drawing/2014/main" id="{D41F57FE-05F9-44A6-9CA9-2D93F873FA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4" y="1385"/>
                <a:ext cx="1" cy="1"/>
              </a:xfrm>
              <a:prstGeom prst="ellipse">
                <a:avLst/>
              </a:prstGeom>
              <a:solidFill>
                <a:srgbClr val="3F3F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229" name="Oval 62">
                <a:extLst>
                  <a:ext uri="{FF2B5EF4-FFF2-40B4-BE49-F238E27FC236}">
                    <a16:creationId xmlns:a16="http://schemas.microsoft.com/office/drawing/2014/main" id="{44FB2754-7489-4604-8B48-C6B33CBD3B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4" y="1385"/>
                <a:ext cx="1" cy="1"/>
              </a:xfrm>
              <a:prstGeom prst="ellipse">
                <a:avLst/>
              </a:prstGeom>
              <a:solidFill>
                <a:srgbClr val="C1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230" name="Freeform 63">
                <a:extLst>
                  <a:ext uri="{FF2B5EF4-FFF2-40B4-BE49-F238E27FC236}">
                    <a16:creationId xmlns:a16="http://schemas.microsoft.com/office/drawing/2014/main" id="{FEE27012-9F36-43CD-8FAD-89BBF62E1D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0" y="1366"/>
                <a:ext cx="14" cy="74"/>
              </a:xfrm>
              <a:custGeom>
                <a:avLst/>
                <a:gdLst>
                  <a:gd name="T0" fmla="*/ 10 w 14"/>
                  <a:gd name="T1" fmla="*/ 0 h 74"/>
                  <a:gd name="T2" fmla="*/ 11 w 14"/>
                  <a:gd name="T3" fmla="*/ 1 h 74"/>
                  <a:gd name="T4" fmla="*/ 12 w 14"/>
                  <a:gd name="T5" fmla="*/ 2 h 74"/>
                  <a:gd name="T6" fmla="*/ 13 w 14"/>
                  <a:gd name="T7" fmla="*/ 4 h 74"/>
                  <a:gd name="T8" fmla="*/ 14 w 14"/>
                  <a:gd name="T9" fmla="*/ 6 h 74"/>
                  <a:gd name="T10" fmla="*/ 14 w 14"/>
                  <a:gd name="T11" fmla="*/ 10 h 74"/>
                  <a:gd name="T12" fmla="*/ 13 w 14"/>
                  <a:gd name="T13" fmla="*/ 12 h 74"/>
                  <a:gd name="T14" fmla="*/ 12 w 14"/>
                  <a:gd name="T15" fmla="*/ 13 h 74"/>
                  <a:gd name="T16" fmla="*/ 13 w 14"/>
                  <a:gd name="T17" fmla="*/ 15 h 74"/>
                  <a:gd name="T18" fmla="*/ 13 w 14"/>
                  <a:gd name="T19" fmla="*/ 20 h 74"/>
                  <a:gd name="T20" fmla="*/ 13 w 14"/>
                  <a:gd name="T21" fmla="*/ 25 h 74"/>
                  <a:gd name="T22" fmla="*/ 14 w 14"/>
                  <a:gd name="T23" fmla="*/ 30 h 74"/>
                  <a:gd name="T24" fmla="*/ 14 w 14"/>
                  <a:gd name="T25" fmla="*/ 35 h 74"/>
                  <a:gd name="T26" fmla="*/ 13 w 14"/>
                  <a:gd name="T27" fmla="*/ 39 h 74"/>
                  <a:gd name="T28" fmla="*/ 13 w 14"/>
                  <a:gd name="T29" fmla="*/ 44 h 74"/>
                  <a:gd name="T30" fmla="*/ 13 w 14"/>
                  <a:gd name="T31" fmla="*/ 49 h 74"/>
                  <a:gd name="T32" fmla="*/ 13 w 14"/>
                  <a:gd name="T33" fmla="*/ 56 h 74"/>
                  <a:gd name="T34" fmla="*/ 13 w 14"/>
                  <a:gd name="T35" fmla="*/ 61 h 74"/>
                  <a:gd name="T36" fmla="*/ 13 w 14"/>
                  <a:gd name="T37" fmla="*/ 67 h 74"/>
                  <a:gd name="T38" fmla="*/ 13 w 14"/>
                  <a:gd name="T39" fmla="*/ 72 h 74"/>
                  <a:gd name="T40" fmla="*/ 0 w 14"/>
                  <a:gd name="T41" fmla="*/ 74 h 74"/>
                  <a:gd name="T42" fmla="*/ 0 w 14"/>
                  <a:gd name="T43" fmla="*/ 68 h 74"/>
                  <a:gd name="T44" fmla="*/ 1 w 14"/>
                  <a:gd name="T45" fmla="*/ 63 h 74"/>
                  <a:gd name="T46" fmla="*/ 1 w 14"/>
                  <a:gd name="T47" fmla="*/ 57 h 74"/>
                  <a:gd name="T48" fmla="*/ 1 w 14"/>
                  <a:gd name="T49" fmla="*/ 50 h 74"/>
                  <a:gd name="T50" fmla="*/ 1 w 14"/>
                  <a:gd name="T51" fmla="*/ 45 h 74"/>
                  <a:gd name="T52" fmla="*/ 2 w 14"/>
                  <a:gd name="T53" fmla="*/ 41 h 74"/>
                  <a:gd name="T54" fmla="*/ 2 w 14"/>
                  <a:gd name="T55" fmla="*/ 35 h 74"/>
                  <a:gd name="T56" fmla="*/ 3 w 14"/>
                  <a:gd name="T57" fmla="*/ 31 h 74"/>
                  <a:gd name="T58" fmla="*/ 4 w 14"/>
                  <a:gd name="T59" fmla="*/ 26 h 74"/>
                  <a:gd name="T60" fmla="*/ 5 w 14"/>
                  <a:gd name="T61" fmla="*/ 20 h 74"/>
                  <a:gd name="T62" fmla="*/ 5 w 14"/>
                  <a:gd name="T63" fmla="*/ 15 h 74"/>
                  <a:gd name="T64" fmla="*/ 6 w 14"/>
                  <a:gd name="T65" fmla="*/ 13 h 74"/>
                  <a:gd name="T66" fmla="*/ 6 w 14"/>
                  <a:gd name="T67" fmla="*/ 12 h 74"/>
                  <a:gd name="T68" fmla="*/ 6 w 14"/>
                  <a:gd name="T69" fmla="*/ 8 h 74"/>
                  <a:gd name="T70" fmla="*/ 7 w 14"/>
                  <a:gd name="T71" fmla="*/ 4 h 74"/>
                  <a:gd name="T72" fmla="*/ 9 w 14"/>
                  <a:gd name="T73" fmla="*/ 1 h 74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14" h="74">
                    <a:moveTo>
                      <a:pt x="9" y="0"/>
                    </a:moveTo>
                    <a:lnTo>
                      <a:pt x="10" y="0"/>
                    </a:lnTo>
                    <a:lnTo>
                      <a:pt x="11" y="0"/>
                    </a:lnTo>
                    <a:lnTo>
                      <a:pt x="11" y="1"/>
                    </a:lnTo>
                    <a:lnTo>
                      <a:pt x="12" y="1"/>
                    </a:lnTo>
                    <a:lnTo>
                      <a:pt x="12" y="2"/>
                    </a:lnTo>
                    <a:lnTo>
                      <a:pt x="13" y="2"/>
                    </a:lnTo>
                    <a:lnTo>
                      <a:pt x="13" y="4"/>
                    </a:lnTo>
                    <a:lnTo>
                      <a:pt x="14" y="5"/>
                    </a:lnTo>
                    <a:lnTo>
                      <a:pt x="14" y="6"/>
                    </a:lnTo>
                    <a:lnTo>
                      <a:pt x="14" y="8"/>
                    </a:lnTo>
                    <a:lnTo>
                      <a:pt x="14" y="10"/>
                    </a:lnTo>
                    <a:lnTo>
                      <a:pt x="14" y="11"/>
                    </a:lnTo>
                    <a:lnTo>
                      <a:pt x="13" y="12"/>
                    </a:lnTo>
                    <a:lnTo>
                      <a:pt x="13" y="13"/>
                    </a:lnTo>
                    <a:lnTo>
                      <a:pt x="12" y="13"/>
                    </a:lnTo>
                    <a:lnTo>
                      <a:pt x="13" y="14"/>
                    </a:lnTo>
                    <a:lnTo>
                      <a:pt x="13" y="15"/>
                    </a:lnTo>
                    <a:lnTo>
                      <a:pt x="13" y="17"/>
                    </a:lnTo>
                    <a:lnTo>
                      <a:pt x="13" y="20"/>
                    </a:lnTo>
                    <a:lnTo>
                      <a:pt x="13" y="23"/>
                    </a:lnTo>
                    <a:lnTo>
                      <a:pt x="13" y="25"/>
                    </a:lnTo>
                    <a:lnTo>
                      <a:pt x="14" y="28"/>
                    </a:lnTo>
                    <a:lnTo>
                      <a:pt x="14" y="30"/>
                    </a:lnTo>
                    <a:lnTo>
                      <a:pt x="14" y="33"/>
                    </a:lnTo>
                    <a:lnTo>
                      <a:pt x="14" y="35"/>
                    </a:lnTo>
                    <a:lnTo>
                      <a:pt x="14" y="37"/>
                    </a:lnTo>
                    <a:lnTo>
                      <a:pt x="13" y="39"/>
                    </a:lnTo>
                    <a:lnTo>
                      <a:pt x="13" y="41"/>
                    </a:lnTo>
                    <a:lnTo>
                      <a:pt x="13" y="44"/>
                    </a:lnTo>
                    <a:lnTo>
                      <a:pt x="13" y="46"/>
                    </a:lnTo>
                    <a:lnTo>
                      <a:pt x="13" y="49"/>
                    </a:lnTo>
                    <a:lnTo>
                      <a:pt x="13" y="52"/>
                    </a:lnTo>
                    <a:lnTo>
                      <a:pt x="13" y="56"/>
                    </a:lnTo>
                    <a:lnTo>
                      <a:pt x="13" y="58"/>
                    </a:lnTo>
                    <a:lnTo>
                      <a:pt x="13" y="61"/>
                    </a:lnTo>
                    <a:lnTo>
                      <a:pt x="13" y="64"/>
                    </a:lnTo>
                    <a:lnTo>
                      <a:pt x="13" y="67"/>
                    </a:lnTo>
                    <a:lnTo>
                      <a:pt x="13" y="70"/>
                    </a:lnTo>
                    <a:lnTo>
                      <a:pt x="13" y="72"/>
                    </a:lnTo>
                    <a:lnTo>
                      <a:pt x="13" y="74"/>
                    </a:lnTo>
                    <a:lnTo>
                      <a:pt x="0" y="74"/>
                    </a:lnTo>
                    <a:lnTo>
                      <a:pt x="0" y="71"/>
                    </a:lnTo>
                    <a:lnTo>
                      <a:pt x="0" y="68"/>
                    </a:lnTo>
                    <a:lnTo>
                      <a:pt x="1" y="65"/>
                    </a:lnTo>
                    <a:lnTo>
                      <a:pt x="1" y="63"/>
                    </a:lnTo>
                    <a:lnTo>
                      <a:pt x="0" y="60"/>
                    </a:lnTo>
                    <a:lnTo>
                      <a:pt x="1" y="57"/>
                    </a:lnTo>
                    <a:lnTo>
                      <a:pt x="1" y="54"/>
                    </a:lnTo>
                    <a:lnTo>
                      <a:pt x="1" y="50"/>
                    </a:lnTo>
                    <a:lnTo>
                      <a:pt x="1" y="47"/>
                    </a:lnTo>
                    <a:lnTo>
                      <a:pt x="1" y="45"/>
                    </a:lnTo>
                    <a:lnTo>
                      <a:pt x="2" y="43"/>
                    </a:lnTo>
                    <a:lnTo>
                      <a:pt x="2" y="41"/>
                    </a:lnTo>
                    <a:lnTo>
                      <a:pt x="2" y="38"/>
                    </a:lnTo>
                    <a:lnTo>
                      <a:pt x="2" y="35"/>
                    </a:lnTo>
                    <a:lnTo>
                      <a:pt x="3" y="33"/>
                    </a:lnTo>
                    <a:lnTo>
                      <a:pt x="3" y="31"/>
                    </a:lnTo>
                    <a:lnTo>
                      <a:pt x="3" y="28"/>
                    </a:lnTo>
                    <a:lnTo>
                      <a:pt x="4" y="26"/>
                    </a:lnTo>
                    <a:lnTo>
                      <a:pt x="4" y="23"/>
                    </a:lnTo>
                    <a:lnTo>
                      <a:pt x="5" y="20"/>
                    </a:lnTo>
                    <a:lnTo>
                      <a:pt x="5" y="18"/>
                    </a:lnTo>
                    <a:lnTo>
                      <a:pt x="5" y="15"/>
                    </a:lnTo>
                    <a:lnTo>
                      <a:pt x="6" y="13"/>
                    </a:lnTo>
                    <a:lnTo>
                      <a:pt x="7" y="12"/>
                    </a:lnTo>
                    <a:lnTo>
                      <a:pt x="6" y="12"/>
                    </a:lnTo>
                    <a:lnTo>
                      <a:pt x="6" y="10"/>
                    </a:lnTo>
                    <a:lnTo>
                      <a:pt x="6" y="8"/>
                    </a:lnTo>
                    <a:lnTo>
                      <a:pt x="7" y="6"/>
                    </a:lnTo>
                    <a:lnTo>
                      <a:pt x="7" y="4"/>
                    </a:lnTo>
                    <a:lnTo>
                      <a:pt x="8" y="3"/>
                    </a:lnTo>
                    <a:lnTo>
                      <a:pt x="9" y="1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00D2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5231" name="Freeform 64">
                <a:extLst>
                  <a:ext uri="{FF2B5EF4-FFF2-40B4-BE49-F238E27FC236}">
                    <a16:creationId xmlns:a16="http://schemas.microsoft.com/office/drawing/2014/main" id="{DC3C748D-0C9C-476B-B48F-6B4D5CE37B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6" y="1368"/>
                <a:ext cx="7" cy="7"/>
              </a:xfrm>
              <a:custGeom>
                <a:avLst/>
                <a:gdLst>
                  <a:gd name="T0" fmla="*/ 0 w 7"/>
                  <a:gd name="T1" fmla="*/ 7 h 7"/>
                  <a:gd name="T2" fmla="*/ 1 w 7"/>
                  <a:gd name="T3" fmla="*/ 6 h 7"/>
                  <a:gd name="T4" fmla="*/ 2 w 7"/>
                  <a:gd name="T5" fmla="*/ 5 h 7"/>
                  <a:gd name="T6" fmla="*/ 3 w 7"/>
                  <a:gd name="T7" fmla="*/ 4 h 7"/>
                  <a:gd name="T8" fmla="*/ 4 w 7"/>
                  <a:gd name="T9" fmla="*/ 3 h 7"/>
                  <a:gd name="T10" fmla="*/ 5 w 7"/>
                  <a:gd name="T11" fmla="*/ 2 h 7"/>
                  <a:gd name="T12" fmla="*/ 6 w 7"/>
                  <a:gd name="T13" fmla="*/ 2 h 7"/>
                  <a:gd name="T14" fmla="*/ 7 w 7"/>
                  <a:gd name="T15" fmla="*/ 2 h 7"/>
                  <a:gd name="T16" fmla="*/ 7 w 7"/>
                  <a:gd name="T17" fmla="*/ 1 h 7"/>
                  <a:gd name="T18" fmla="*/ 6 w 7"/>
                  <a:gd name="T19" fmla="*/ 0 h 7"/>
                  <a:gd name="T20" fmla="*/ 5 w 7"/>
                  <a:gd name="T21" fmla="*/ 1 h 7"/>
                  <a:gd name="T22" fmla="*/ 4 w 7"/>
                  <a:gd name="T23" fmla="*/ 2 h 7"/>
                  <a:gd name="T24" fmla="*/ 3 w 7"/>
                  <a:gd name="T25" fmla="*/ 2 h 7"/>
                  <a:gd name="T26" fmla="*/ 2 w 7"/>
                  <a:gd name="T27" fmla="*/ 2 h 7"/>
                  <a:gd name="T28" fmla="*/ 2 w 7"/>
                  <a:gd name="T29" fmla="*/ 3 h 7"/>
                  <a:gd name="T30" fmla="*/ 1 w 7"/>
                  <a:gd name="T31" fmla="*/ 5 h 7"/>
                  <a:gd name="T32" fmla="*/ 0 w 7"/>
                  <a:gd name="T33" fmla="*/ 5 h 7"/>
                  <a:gd name="T34" fmla="*/ 0 w 7"/>
                  <a:gd name="T35" fmla="*/ 6 h 7"/>
                  <a:gd name="T36" fmla="*/ 0 w 7"/>
                  <a:gd name="T37" fmla="*/ 7 h 7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7" h="7">
                    <a:moveTo>
                      <a:pt x="0" y="7"/>
                    </a:moveTo>
                    <a:lnTo>
                      <a:pt x="1" y="6"/>
                    </a:lnTo>
                    <a:lnTo>
                      <a:pt x="2" y="5"/>
                    </a:lnTo>
                    <a:lnTo>
                      <a:pt x="3" y="4"/>
                    </a:lnTo>
                    <a:lnTo>
                      <a:pt x="4" y="3"/>
                    </a:lnTo>
                    <a:lnTo>
                      <a:pt x="5" y="2"/>
                    </a:lnTo>
                    <a:lnTo>
                      <a:pt x="6" y="2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1"/>
                    </a:lnTo>
                    <a:lnTo>
                      <a:pt x="4" y="2"/>
                    </a:lnTo>
                    <a:lnTo>
                      <a:pt x="3" y="2"/>
                    </a:lnTo>
                    <a:lnTo>
                      <a:pt x="2" y="2"/>
                    </a:lnTo>
                    <a:lnTo>
                      <a:pt x="2" y="3"/>
                    </a:lnTo>
                    <a:lnTo>
                      <a:pt x="1" y="5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5232" name="Freeform 65">
                <a:extLst>
                  <a:ext uri="{FF2B5EF4-FFF2-40B4-BE49-F238E27FC236}">
                    <a16:creationId xmlns:a16="http://schemas.microsoft.com/office/drawing/2014/main" id="{AA07021F-D262-41B5-B217-F33B9D637C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7" y="1369"/>
                <a:ext cx="7" cy="10"/>
              </a:xfrm>
              <a:custGeom>
                <a:avLst/>
                <a:gdLst>
                  <a:gd name="T0" fmla="*/ 7 w 7"/>
                  <a:gd name="T1" fmla="*/ 2 h 10"/>
                  <a:gd name="T2" fmla="*/ 7 w 7"/>
                  <a:gd name="T3" fmla="*/ 3 h 10"/>
                  <a:gd name="T4" fmla="*/ 7 w 7"/>
                  <a:gd name="T5" fmla="*/ 3 h 10"/>
                  <a:gd name="T6" fmla="*/ 6 w 7"/>
                  <a:gd name="T7" fmla="*/ 4 h 10"/>
                  <a:gd name="T8" fmla="*/ 5 w 7"/>
                  <a:gd name="T9" fmla="*/ 5 h 10"/>
                  <a:gd name="T10" fmla="*/ 5 w 7"/>
                  <a:gd name="T11" fmla="*/ 5 h 10"/>
                  <a:gd name="T12" fmla="*/ 4 w 7"/>
                  <a:gd name="T13" fmla="*/ 7 h 10"/>
                  <a:gd name="T14" fmla="*/ 4 w 7"/>
                  <a:gd name="T15" fmla="*/ 7 h 10"/>
                  <a:gd name="T16" fmla="*/ 4 w 7"/>
                  <a:gd name="T17" fmla="*/ 8 h 10"/>
                  <a:gd name="T18" fmla="*/ 3 w 7"/>
                  <a:gd name="T19" fmla="*/ 9 h 10"/>
                  <a:gd name="T20" fmla="*/ 3 w 7"/>
                  <a:gd name="T21" fmla="*/ 10 h 10"/>
                  <a:gd name="T22" fmla="*/ 2 w 7"/>
                  <a:gd name="T23" fmla="*/ 10 h 10"/>
                  <a:gd name="T24" fmla="*/ 1 w 7"/>
                  <a:gd name="T25" fmla="*/ 10 h 10"/>
                  <a:gd name="T26" fmla="*/ 0 w 7"/>
                  <a:gd name="T27" fmla="*/ 10 h 10"/>
                  <a:gd name="T28" fmla="*/ 0 w 7"/>
                  <a:gd name="T29" fmla="*/ 9 h 10"/>
                  <a:gd name="T30" fmla="*/ 0 w 7"/>
                  <a:gd name="T31" fmla="*/ 9 h 10"/>
                  <a:gd name="T32" fmla="*/ 1 w 7"/>
                  <a:gd name="T33" fmla="*/ 9 h 10"/>
                  <a:gd name="T34" fmla="*/ 2 w 7"/>
                  <a:gd name="T35" fmla="*/ 9 h 10"/>
                  <a:gd name="T36" fmla="*/ 2 w 7"/>
                  <a:gd name="T37" fmla="*/ 8 h 10"/>
                  <a:gd name="T38" fmla="*/ 2 w 7"/>
                  <a:gd name="T39" fmla="*/ 6 h 10"/>
                  <a:gd name="T40" fmla="*/ 3 w 7"/>
                  <a:gd name="T41" fmla="*/ 5 h 10"/>
                  <a:gd name="T42" fmla="*/ 3 w 7"/>
                  <a:gd name="T43" fmla="*/ 5 h 10"/>
                  <a:gd name="T44" fmla="*/ 4 w 7"/>
                  <a:gd name="T45" fmla="*/ 4 h 10"/>
                  <a:gd name="T46" fmla="*/ 4 w 7"/>
                  <a:gd name="T47" fmla="*/ 3 h 10"/>
                  <a:gd name="T48" fmla="*/ 4 w 7"/>
                  <a:gd name="T49" fmla="*/ 2 h 10"/>
                  <a:gd name="T50" fmla="*/ 4 w 7"/>
                  <a:gd name="T51" fmla="*/ 2 h 10"/>
                  <a:gd name="T52" fmla="*/ 5 w 7"/>
                  <a:gd name="T53" fmla="*/ 1 h 10"/>
                  <a:gd name="T54" fmla="*/ 6 w 7"/>
                  <a:gd name="T55" fmla="*/ 0 h 10"/>
                  <a:gd name="T56" fmla="*/ 7 w 7"/>
                  <a:gd name="T57" fmla="*/ 2 h 1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7" h="10">
                    <a:moveTo>
                      <a:pt x="7" y="2"/>
                    </a:moveTo>
                    <a:lnTo>
                      <a:pt x="7" y="3"/>
                    </a:lnTo>
                    <a:lnTo>
                      <a:pt x="6" y="4"/>
                    </a:lnTo>
                    <a:lnTo>
                      <a:pt x="5" y="5"/>
                    </a:lnTo>
                    <a:lnTo>
                      <a:pt x="4" y="7"/>
                    </a:lnTo>
                    <a:lnTo>
                      <a:pt x="4" y="8"/>
                    </a:lnTo>
                    <a:lnTo>
                      <a:pt x="3" y="9"/>
                    </a:lnTo>
                    <a:lnTo>
                      <a:pt x="3" y="10"/>
                    </a:lnTo>
                    <a:lnTo>
                      <a:pt x="2" y="10"/>
                    </a:lnTo>
                    <a:lnTo>
                      <a:pt x="1" y="10"/>
                    </a:lnTo>
                    <a:lnTo>
                      <a:pt x="0" y="10"/>
                    </a:lnTo>
                    <a:lnTo>
                      <a:pt x="0" y="9"/>
                    </a:lnTo>
                    <a:lnTo>
                      <a:pt x="1" y="9"/>
                    </a:lnTo>
                    <a:lnTo>
                      <a:pt x="2" y="9"/>
                    </a:lnTo>
                    <a:lnTo>
                      <a:pt x="2" y="8"/>
                    </a:lnTo>
                    <a:lnTo>
                      <a:pt x="2" y="6"/>
                    </a:lnTo>
                    <a:lnTo>
                      <a:pt x="3" y="5"/>
                    </a:lnTo>
                    <a:lnTo>
                      <a:pt x="4" y="4"/>
                    </a:lnTo>
                    <a:lnTo>
                      <a:pt x="4" y="3"/>
                    </a:lnTo>
                    <a:lnTo>
                      <a:pt x="4" y="2"/>
                    </a:lnTo>
                    <a:lnTo>
                      <a:pt x="5" y="1"/>
                    </a:lnTo>
                    <a:lnTo>
                      <a:pt x="6" y="0"/>
                    </a:lnTo>
                    <a:lnTo>
                      <a:pt x="7" y="2"/>
                    </a:lnTo>
                    <a:close/>
                  </a:path>
                </a:pathLst>
              </a:custGeom>
              <a:solidFill>
                <a:srgbClr val="00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5233" name="Freeform 66">
                <a:extLst>
                  <a:ext uri="{FF2B5EF4-FFF2-40B4-BE49-F238E27FC236}">
                    <a16:creationId xmlns:a16="http://schemas.microsoft.com/office/drawing/2014/main" id="{B99BD136-90B9-484F-8C49-7058DC8B50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60" y="1375"/>
                <a:ext cx="4" cy="4"/>
              </a:xfrm>
              <a:custGeom>
                <a:avLst/>
                <a:gdLst>
                  <a:gd name="T0" fmla="*/ 4 w 4"/>
                  <a:gd name="T1" fmla="*/ 0 h 4"/>
                  <a:gd name="T2" fmla="*/ 4 w 4"/>
                  <a:gd name="T3" fmla="*/ 1 h 4"/>
                  <a:gd name="T4" fmla="*/ 4 w 4"/>
                  <a:gd name="T5" fmla="*/ 2 h 4"/>
                  <a:gd name="T6" fmla="*/ 3 w 4"/>
                  <a:gd name="T7" fmla="*/ 3 h 4"/>
                  <a:gd name="T8" fmla="*/ 2 w 4"/>
                  <a:gd name="T9" fmla="*/ 3 h 4"/>
                  <a:gd name="T10" fmla="*/ 2 w 4"/>
                  <a:gd name="T11" fmla="*/ 4 h 4"/>
                  <a:gd name="T12" fmla="*/ 1 w 4"/>
                  <a:gd name="T13" fmla="*/ 4 h 4"/>
                  <a:gd name="T14" fmla="*/ 0 w 4"/>
                  <a:gd name="T15" fmla="*/ 4 h 4"/>
                  <a:gd name="T16" fmla="*/ 1 w 4"/>
                  <a:gd name="T17" fmla="*/ 3 h 4"/>
                  <a:gd name="T18" fmla="*/ 2 w 4"/>
                  <a:gd name="T19" fmla="*/ 2 h 4"/>
                  <a:gd name="T20" fmla="*/ 3 w 4"/>
                  <a:gd name="T21" fmla="*/ 1 h 4"/>
                  <a:gd name="T22" fmla="*/ 3 w 4"/>
                  <a:gd name="T23" fmla="*/ 1 h 4"/>
                  <a:gd name="T24" fmla="*/ 4 w 4"/>
                  <a:gd name="T25" fmla="*/ 0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" h="4">
                    <a:moveTo>
                      <a:pt x="4" y="0"/>
                    </a:moveTo>
                    <a:lnTo>
                      <a:pt x="4" y="1"/>
                    </a:lnTo>
                    <a:lnTo>
                      <a:pt x="4" y="2"/>
                    </a:lnTo>
                    <a:lnTo>
                      <a:pt x="3" y="3"/>
                    </a:lnTo>
                    <a:lnTo>
                      <a:pt x="2" y="3"/>
                    </a:lnTo>
                    <a:lnTo>
                      <a:pt x="2" y="4"/>
                    </a:lnTo>
                    <a:lnTo>
                      <a:pt x="1" y="4"/>
                    </a:lnTo>
                    <a:lnTo>
                      <a:pt x="0" y="4"/>
                    </a:lnTo>
                    <a:lnTo>
                      <a:pt x="1" y="3"/>
                    </a:lnTo>
                    <a:lnTo>
                      <a:pt x="2" y="2"/>
                    </a:lnTo>
                    <a:lnTo>
                      <a:pt x="3" y="1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5234" name="Freeform 67">
                <a:extLst>
                  <a:ext uri="{FF2B5EF4-FFF2-40B4-BE49-F238E27FC236}">
                    <a16:creationId xmlns:a16="http://schemas.microsoft.com/office/drawing/2014/main" id="{DB9363AD-C424-41BB-8665-530D1166CD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8" y="1379"/>
                <a:ext cx="5" cy="12"/>
              </a:xfrm>
              <a:custGeom>
                <a:avLst/>
                <a:gdLst>
                  <a:gd name="T0" fmla="*/ 0 w 5"/>
                  <a:gd name="T1" fmla="*/ 0 h 12"/>
                  <a:gd name="T2" fmla="*/ 1 w 5"/>
                  <a:gd name="T3" fmla="*/ 0 h 12"/>
                  <a:gd name="T4" fmla="*/ 2 w 5"/>
                  <a:gd name="T5" fmla="*/ 0 h 12"/>
                  <a:gd name="T6" fmla="*/ 2 w 5"/>
                  <a:gd name="T7" fmla="*/ 0 h 12"/>
                  <a:gd name="T8" fmla="*/ 3 w 5"/>
                  <a:gd name="T9" fmla="*/ 0 h 12"/>
                  <a:gd name="T10" fmla="*/ 3 w 5"/>
                  <a:gd name="T11" fmla="*/ 1 h 12"/>
                  <a:gd name="T12" fmla="*/ 4 w 5"/>
                  <a:gd name="T13" fmla="*/ 1 h 12"/>
                  <a:gd name="T14" fmla="*/ 4 w 5"/>
                  <a:gd name="T15" fmla="*/ 2 h 12"/>
                  <a:gd name="T16" fmla="*/ 5 w 5"/>
                  <a:gd name="T17" fmla="*/ 5 h 12"/>
                  <a:gd name="T18" fmla="*/ 5 w 5"/>
                  <a:gd name="T19" fmla="*/ 7 h 12"/>
                  <a:gd name="T20" fmla="*/ 5 w 5"/>
                  <a:gd name="T21" fmla="*/ 8 h 12"/>
                  <a:gd name="T22" fmla="*/ 5 w 5"/>
                  <a:gd name="T23" fmla="*/ 10 h 12"/>
                  <a:gd name="T24" fmla="*/ 5 w 5"/>
                  <a:gd name="T25" fmla="*/ 12 h 12"/>
                  <a:gd name="T26" fmla="*/ 5 w 5"/>
                  <a:gd name="T27" fmla="*/ 10 h 12"/>
                  <a:gd name="T28" fmla="*/ 4 w 5"/>
                  <a:gd name="T29" fmla="*/ 9 h 12"/>
                  <a:gd name="T30" fmla="*/ 3 w 5"/>
                  <a:gd name="T31" fmla="*/ 7 h 12"/>
                  <a:gd name="T32" fmla="*/ 3 w 5"/>
                  <a:gd name="T33" fmla="*/ 6 h 12"/>
                  <a:gd name="T34" fmla="*/ 2 w 5"/>
                  <a:gd name="T35" fmla="*/ 5 h 12"/>
                  <a:gd name="T36" fmla="*/ 2 w 5"/>
                  <a:gd name="T37" fmla="*/ 4 h 12"/>
                  <a:gd name="T38" fmla="*/ 1 w 5"/>
                  <a:gd name="T39" fmla="*/ 4 h 12"/>
                  <a:gd name="T40" fmla="*/ 1 w 5"/>
                  <a:gd name="T41" fmla="*/ 3 h 12"/>
                  <a:gd name="T42" fmla="*/ 0 w 5"/>
                  <a:gd name="T43" fmla="*/ 3 h 12"/>
                  <a:gd name="T44" fmla="*/ 0 w 5"/>
                  <a:gd name="T45" fmla="*/ 2 h 12"/>
                  <a:gd name="T46" fmla="*/ 0 w 5"/>
                  <a:gd name="T47" fmla="*/ 1 h 12"/>
                  <a:gd name="T48" fmla="*/ 0 w 5"/>
                  <a:gd name="T49" fmla="*/ 0 h 1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" h="12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4" y="1"/>
                    </a:lnTo>
                    <a:lnTo>
                      <a:pt x="4" y="2"/>
                    </a:lnTo>
                    <a:lnTo>
                      <a:pt x="5" y="5"/>
                    </a:lnTo>
                    <a:lnTo>
                      <a:pt x="5" y="7"/>
                    </a:lnTo>
                    <a:lnTo>
                      <a:pt x="5" y="8"/>
                    </a:lnTo>
                    <a:lnTo>
                      <a:pt x="5" y="10"/>
                    </a:lnTo>
                    <a:lnTo>
                      <a:pt x="5" y="12"/>
                    </a:lnTo>
                    <a:lnTo>
                      <a:pt x="5" y="10"/>
                    </a:lnTo>
                    <a:lnTo>
                      <a:pt x="4" y="9"/>
                    </a:lnTo>
                    <a:lnTo>
                      <a:pt x="3" y="7"/>
                    </a:lnTo>
                    <a:lnTo>
                      <a:pt x="3" y="6"/>
                    </a:lnTo>
                    <a:lnTo>
                      <a:pt x="2" y="5"/>
                    </a:lnTo>
                    <a:lnTo>
                      <a:pt x="2" y="4"/>
                    </a:lnTo>
                    <a:lnTo>
                      <a:pt x="1" y="4"/>
                    </a:lnTo>
                    <a:lnTo>
                      <a:pt x="1" y="3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5235" name="Freeform 68">
                <a:extLst>
                  <a:ext uri="{FF2B5EF4-FFF2-40B4-BE49-F238E27FC236}">
                    <a16:creationId xmlns:a16="http://schemas.microsoft.com/office/drawing/2014/main" id="{1C6DE0D3-41A5-49DB-857F-D8CD15F7D6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4" y="1384"/>
                <a:ext cx="10" cy="18"/>
              </a:xfrm>
              <a:custGeom>
                <a:avLst/>
                <a:gdLst>
                  <a:gd name="T0" fmla="*/ 1 w 10"/>
                  <a:gd name="T1" fmla="*/ 0 h 18"/>
                  <a:gd name="T2" fmla="*/ 1 w 10"/>
                  <a:gd name="T3" fmla="*/ 1 h 18"/>
                  <a:gd name="T4" fmla="*/ 2 w 10"/>
                  <a:gd name="T5" fmla="*/ 2 h 18"/>
                  <a:gd name="T6" fmla="*/ 3 w 10"/>
                  <a:gd name="T7" fmla="*/ 3 h 18"/>
                  <a:gd name="T8" fmla="*/ 4 w 10"/>
                  <a:gd name="T9" fmla="*/ 4 h 18"/>
                  <a:gd name="T10" fmla="*/ 5 w 10"/>
                  <a:gd name="T11" fmla="*/ 6 h 18"/>
                  <a:gd name="T12" fmla="*/ 7 w 10"/>
                  <a:gd name="T13" fmla="*/ 8 h 18"/>
                  <a:gd name="T14" fmla="*/ 7 w 10"/>
                  <a:gd name="T15" fmla="*/ 9 h 18"/>
                  <a:gd name="T16" fmla="*/ 8 w 10"/>
                  <a:gd name="T17" fmla="*/ 10 h 18"/>
                  <a:gd name="T18" fmla="*/ 8 w 10"/>
                  <a:gd name="T19" fmla="*/ 10 h 18"/>
                  <a:gd name="T20" fmla="*/ 9 w 10"/>
                  <a:gd name="T21" fmla="*/ 11 h 18"/>
                  <a:gd name="T22" fmla="*/ 10 w 10"/>
                  <a:gd name="T23" fmla="*/ 12 h 18"/>
                  <a:gd name="T24" fmla="*/ 10 w 10"/>
                  <a:gd name="T25" fmla="*/ 13 h 18"/>
                  <a:gd name="T26" fmla="*/ 10 w 10"/>
                  <a:gd name="T27" fmla="*/ 15 h 18"/>
                  <a:gd name="T28" fmla="*/ 10 w 10"/>
                  <a:gd name="T29" fmla="*/ 18 h 18"/>
                  <a:gd name="T30" fmla="*/ 9 w 10"/>
                  <a:gd name="T31" fmla="*/ 17 h 18"/>
                  <a:gd name="T32" fmla="*/ 7 w 10"/>
                  <a:gd name="T33" fmla="*/ 16 h 18"/>
                  <a:gd name="T34" fmla="*/ 6 w 10"/>
                  <a:gd name="T35" fmla="*/ 16 h 18"/>
                  <a:gd name="T36" fmla="*/ 5 w 10"/>
                  <a:gd name="T37" fmla="*/ 15 h 18"/>
                  <a:gd name="T38" fmla="*/ 5 w 10"/>
                  <a:gd name="T39" fmla="*/ 14 h 18"/>
                  <a:gd name="T40" fmla="*/ 4 w 10"/>
                  <a:gd name="T41" fmla="*/ 12 h 18"/>
                  <a:gd name="T42" fmla="*/ 3 w 10"/>
                  <a:gd name="T43" fmla="*/ 11 h 18"/>
                  <a:gd name="T44" fmla="*/ 2 w 10"/>
                  <a:gd name="T45" fmla="*/ 10 h 18"/>
                  <a:gd name="T46" fmla="*/ 2 w 10"/>
                  <a:gd name="T47" fmla="*/ 9 h 18"/>
                  <a:gd name="T48" fmla="*/ 1 w 10"/>
                  <a:gd name="T49" fmla="*/ 8 h 18"/>
                  <a:gd name="T50" fmla="*/ 1 w 10"/>
                  <a:gd name="T51" fmla="*/ 6 h 18"/>
                  <a:gd name="T52" fmla="*/ 0 w 10"/>
                  <a:gd name="T53" fmla="*/ 5 h 18"/>
                  <a:gd name="T54" fmla="*/ 0 w 10"/>
                  <a:gd name="T55" fmla="*/ 4 h 18"/>
                  <a:gd name="T56" fmla="*/ 0 w 10"/>
                  <a:gd name="T57" fmla="*/ 3 h 18"/>
                  <a:gd name="T58" fmla="*/ 1 w 10"/>
                  <a:gd name="T59" fmla="*/ 2 h 18"/>
                  <a:gd name="T60" fmla="*/ 1 w 10"/>
                  <a:gd name="T61" fmla="*/ 1 h 18"/>
                  <a:gd name="T62" fmla="*/ 1 w 10"/>
                  <a:gd name="T63" fmla="*/ 0 h 18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10" h="18">
                    <a:moveTo>
                      <a:pt x="1" y="0"/>
                    </a:moveTo>
                    <a:lnTo>
                      <a:pt x="1" y="1"/>
                    </a:lnTo>
                    <a:lnTo>
                      <a:pt x="2" y="2"/>
                    </a:lnTo>
                    <a:lnTo>
                      <a:pt x="3" y="3"/>
                    </a:lnTo>
                    <a:lnTo>
                      <a:pt x="4" y="4"/>
                    </a:lnTo>
                    <a:lnTo>
                      <a:pt x="5" y="6"/>
                    </a:lnTo>
                    <a:lnTo>
                      <a:pt x="7" y="8"/>
                    </a:lnTo>
                    <a:lnTo>
                      <a:pt x="7" y="9"/>
                    </a:lnTo>
                    <a:lnTo>
                      <a:pt x="8" y="10"/>
                    </a:lnTo>
                    <a:lnTo>
                      <a:pt x="9" y="11"/>
                    </a:lnTo>
                    <a:lnTo>
                      <a:pt x="10" y="12"/>
                    </a:lnTo>
                    <a:lnTo>
                      <a:pt x="10" y="13"/>
                    </a:lnTo>
                    <a:lnTo>
                      <a:pt x="10" y="15"/>
                    </a:lnTo>
                    <a:lnTo>
                      <a:pt x="10" y="18"/>
                    </a:lnTo>
                    <a:lnTo>
                      <a:pt x="9" y="17"/>
                    </a:lnTo>
                    <a:lnTo>
                      <a:pt x="7" y="16"/>
                    </a:lnTo>
                    <a:lnTo>
                      <a:pt x="6" y="16"/>
                    </a:lnTo>
                    <a:lnTo>
                      <a:pt x="5" y="15"/>
                    </a:lnTo>
                    <a:lnTo>
                      <a:pt x="5" y="14"/>
                    </a:lnTo>
                    <a:lnTo>
                      <a:pt x="4" y="12"/>
                    </a:lnTo>
                    <a:lnTo>
                      <a:pt x="3" y="11"/>
                    </a:lnTo>
                    <a:lnTo>
                      <a:pt x="2" y="10"/>
                    </a:lnTo>
                    <a:lnTo>
                      <a:pt x="2" y="9"/>
                    </a:lnTo>
                    <a:lnTo>
                      <a:pt x="1" y="8"/>
                    </a:lnTo>
                    <a:lnTo>
                      <a:pt x="1" y="6"/>
                    </a:lnTo>
                    <a:lnTo>
                      <a:pt x="0" y="5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1" y="2"/>
                    </a:lnTo>
                    <a:lnTo>
                      <a:pt x="1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5236" name="Freeform 69">
                <a:extLst>
                  <a:ext uri="{FF2B5EF4-FFF2-40B4-BE49-F238E27FC236}">
                    <a16:creationId xmlns:a16="http://schemas.microsoft.com/office/drawing/2014/main" id="{035CE58F-E0BE-41CF-93CD-DE3386E93B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3" y="1393"/>
                <a:ext cx="10" cy="25"/>
              </a:xfrm>
              <a:custGeom>
                <a:avLst/>
                <a:gdLst>
                  <a:gd name="T0" fmla="*/ 1 w 10"/>
                  <a:gd name="T1" fmla="*/ 0 h 25"/>
                  <a:gd name="T2" fmla="*/ 0 w 10"/>
                  <a:gd name="T3" fmla="*/ 2 h 25"/>
                  <a:gd name="T4" fmla="*/ 0 w 10"/>
                  <a:gd name="T5" fmla="*/ 3 h 25"/>
                  <a:gd name="T6" fmla="*/ 0 w 10"/>
                  <a:gd name="T7" fmla="*/ 5 h 25"/>
                  <a:gd name="T8" fmla="*/ 0 w 10"/>
                  <a:gd name="T9" fmla="*/ 6 h 25"/>
                  <a:gd name="T10" fmla="*/ 0 w 10"/>
                  <a:gd name="T11" fmla="*/ 7 h 25"/>
                  <a:gd name="T12" fmla="*/ 1 w 10"/>
                  <a:gd name="T13" fmla="*/ 9 h 25"/>
                  <a:gd name="T14" fmla="*/ 2 w 10"/>
                  <a:gd name="T15" fmla="*/ 12 h 25"/>
                  <a:gd name="T16" fmla="*/ 4 w 10"/>
                  <a:gd name="T17" fmla="*/ 15 h 25"/>
                  <a:gd name="T18" fmla="*/ 5 w 10"/>
                  <a:gd name="T19" fmla="*/ 17 h 25"/>
                  <a:gd name="T20" fmla="*/ 6 w 10"/>
                  <a:gd name="T21" fmla="*/ 19 h 25"/>
                  <a:gd name="T22" fmla="*/ 7 w 10"/>
                  <a:gd name="T23" fmla="*/ 21 h 25"/>
                  <a:gd name="T24" fmla="*/ 8 w 10"/>
                  <a:gd name="T25" fmla="*/ 22 h 25"/>
                  <a:gd name="T26" fmla="*/ 10 w 10"/>
                  <a:gd name="T27" fmla="*/ 25 h 25"/>
                  <a:gd name="T28" fmla="*/ 10 w 10"/>
                  <a:gd name="T29" fmla="*/ 23 h 25"/>
                  <a:gd name="T30" fmla="*/ 10 w 10"/>
                  <a:gd name="T31" fmla="*/ 21 h 25"/>
                  <a:gd name="T32" fmla="*/ 10 w 10"/>
                  <a:gd name="T33" fmla="*/ 19 h 25"/>
                  <a:gd name="T34" fmla="*/ 9 w 10"/>
                  <a:gd name="T35" fmla="*/ 17 h 25"/>
                  <a:gd name="T36" fmla="*/ 8 w 10"/>
                  <a:gd name="T37" fmla="*/ 15 h 25"/>
                  <a:gd name="T38" fmla="*/ 7 w 10"/>
                  <a:gd name="T39" fmla="*/ 12 h 25"/>
                  <a:gd name="T40" fmla="*/ 5 w 10"/>
                  <a:gd name="T41" fmla="*/ 10 h 25"/>
                  <a:gd name="T42" fmla="*/ 4 w 10"/>
                  <a:gd name="T43" fmla="*/ 8 h 25"/>
                  <a:gd name="T44" fmla="*/ 3 w 10"/>
                  <a:gd name="T45" fmla="*/ 6 h 25"/>
                  <a:gd name="T46" fmla="*/ 2 w 10"/>
                  <a:gd name="T47" fmla="*/ 5 h 25"/>
                  <a:gd name="T48" fmla="*/ 1 w 10"/>
                  <a:gd name="T49" fmla="*/ 3 h 25"/>
                  <a:gd name="T50" fmla="*/ 1 w 10"/>
                  <a:gd name="T51" fmla="*/ 1 h 25"/>
                  <a:gd name="T52" fmla="*/ 1 w 10"/>
                  <a:gd name="T53" fmla="*/ 0 h 25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0" h="25">
                    <a:moveTo>
                      <a:pt x="1" y="0"/>
                    </a:moveTo>
                    <a:lnTo>
                      <a:pt x="0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9"/>
                    </a:lnTo>
                    <a:lnTo>
                      <a:pt x="2" y="12"/>
                    </a:lnTo>
                    <a:lnTo>
                      <a:pt x="4" y="15"/>
                    </a:lnTo>
                    <a:lnTo>
                      <a:pt x="5" y="17"/>
                    </a:lnTo>
                    <a:lnTo>
                      <a:pt x="6" y="19"/>
                    </a:lnTo>
                    <a:lnTo>
                      <a:pt x="7" y="21"/>
                    </a:lnTo>
                    <a:lnTo>
                      <a:pt x="8" y="22"/>
                    </a:lnTo>
                    <a:lnTo>
                      <a:pt x="10" y="25"/>
                    </a:lnTo>
                    <a:lnTo>
                      <a:pt x="10" y="23"/>
                    </a:lnTo>
                    <a:lnTo>
                      <a:pt x="10" y="21"/>
                    </a:lnTo>
                    <a:lnTo>
                      <a:pt x="10" y="19"/>
                    </a:lnTo>
                    <a:lnTo>
                      <a:pt x="9" y="17"/>
                    </a:lnTo>
                    <a:lnTo>
                      <a:pt x="8" y="15"/>
                    </a:lnTo>
                    <a:lnTo>
                      <a:pt x="7" y="12"/>
                    </a:lnTo>
                    <a:lnTo>
                      <a:pt x="5" y="10"/>
                    </a:lnTo>
                    <a:lnTo>
                      <a:pt x="4" y="8"/>
                    </a:lnTo>
                    <a:lnTo>
                      <a:pt x="3" y="6"/>
                    </a:lnTo>
                    <a:lnTo>
                      <a:pt x="2" y="5"/>
                    </a:lnTo>
                    <a:lnTo>
                      <a:pt x="1" y="3"/>
                    </a:lnTo>
                    <a:lnTo>
                      <a:pt x="1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0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5237" name="Freeform 70">
                <a:extLst>
                  <a:ext uri="{FF2B5EF4-FFF2-40B4-BE49-F238E27FC236}">
                    <a16:creationId xmlns:a16="http://schemas.microsoft.com/office/drawing/2014/main" id="{8F1CE4C3-0166-45EB-B0A2-4548A96ED1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1" y="1406"/>
                <a:ext cx="12" cy="27"/>
              </a:xfrm>
              <a:custGeom>
                <a:avLst/>
                <a:gdLst>
                  <a:gd name="T0" fmla="*/ 1 w 12"/>
                  <a:gd name="T1" fmla="*/ 0 h 27"/>
                  <a:gd name="T2" fmla="*/ 2 w 12"/>
                  <a:gd name="T3" fmla="*/ 2 h 27"/>
                  <a:gd name="T4" fmla="*/ 3 w 12"/>
                  <a:gd name="T5" fmla="*/ 5 h 27"/>
                  <a:gd name="T6" fmla="*/ 4 w 12"/>
                  <a:gd name="T7" fmla="*/ 7 h 27"/>
                  <a:gd name="T8" fmla="*/ 5 w 12"/>
                  <a:gd name="T9" fmla="*/ 9 h 27"/>
                  <a:gd name="T10" fmla="*/ 6 w 12"/>
                  <a:gd name="T11" fmla="*/ 11 h 27"/>
                  <a:gd name="T12" fmla="*/ 8 w 12"/>
                  <a:gd name="T13" fmla="*/ 13 h 27"/>
                  <a:gd name="T14" fmla="*/ 9 w 12"/>
                  <a:gd name="T15" fmla="*/ 15 h 27"/>
                  <a:gd name="T16" fmla="*/ 10 w 12"/>
                  <a:gd name="T17" fmla="*/ 17 h 27"/>
                  <a:gd name="T18" fmla="*/ 10 w 12"/>
                  <a:gd name="T19" fmla="*/ 18 h 27"/>
                  <a:gd name="T20" fmla="*/ 10 w 12"/>
                  <a:gd name="T21" fmla="*/ 19 h 27"/>
                  <a:gd name="T22" fmla="*/ 11 w 12"/>
                  <a:gd name="T23" fmla="*/ 19 h 27"/>
                  <a:gd name="T24" fmla="*/ 12 w 12"/>
                  <a:gd name="T25" fmla="*/ 19 h 27"/>
                  <a:gd name="T26" fmla="*/ 12 w 12"/>
                  <a:gd name="T27" fmla="*/ 22 h 27"/>
                  <a:gd name="T28" fmla="*/ 12 w 12"/>
                  <a:gd name="T29" fmla="*/ 24 h 27"/>
                  <a:gd name="T30" fmla="*/ 12 w 12"/>
                  <a:gd name="T31" fmla="*/ 27 h 27"/>
                  <a:gd name="T32" fmla="*/ 11 w 12"/>
                  <a:gd name="T33" fmla="*/ 27 h 27"/>
                  <a:gd name="T34" fmla="*/ 10 w 12"/>
                  <a:gd name="T35" fmla="*/ 27 h 27"/>
                  <a:gd name="T36" fmla="*/ 10 w 12"/>
                  <a:gd name="T37" fmla="*/ 24 h 27"/>
                  <a:gd name="T38" fmla="*/ 9 w 12"/>
                  <a:gd name="T39" fmla="*/ 22 h 27"/>
                  <a:gd name="T40" fmla="*/ 8 w 12"/>
                  <a:gd name="T41" fmla="*/ 21 h 27"/>
                  <a:gd name="T42" fmla="*/ 8 w 12"/>
                  <a:gd name="T43" fmla="*/ 20 h 27"/>
                  <a:gd name="T44" fmla="*/ 7 w 12"/>
                  <a:gd name="T45" fmla="*/ 19 h 27"/>
                  <a:gd name="T46" fmla="*/ 6 w 12"/>
                  <a:gd name="T47" fmla="*/ 17 h 27"/>
                  <a:gd name="T48" fmla="*/ 5 w 12"/>
                  <a:gd name="T49" fmla="*/ 15 h 27"/>
                  <a:gd name="T50" fmla="*/ 4 w 12"/>
                  <a:gd name="T51" fmla="*/ 13 h 27"/>
                  <a:gd name="T52" fmla="*/ 3 w 12"/>
                  <a:gd name="T53" fmla="*/ 12 h 27"/>
                  <a:gd name="T54" fmla="*/ 2 w 12"/>
                  <a:gd name="T55" fmla="*/ 10 h 27"/>
                  <a:gd name="T56" fmla="*/ 1 w 12"/>
                  <a:gd name="T57" fmla="*/ 8 h 27"/>
                  <a:gd name="T58" fmla="*/ 1 w 12"/>
                  <a:gd name="T59" fmla="*/ 6 h 27"/>
                  <a:gd name="T60" fmla="*/ 0 w 12"/>
                  <a:gd name="T61" fmla="*/ 6 h 27"/>
                  <a:gd name="T62" fmla="*/ 0 w 12"/>
                  <a:gd name="T63" fmla="*/ 3 h 27"/>
                  <a:gd name="T64" fmla="*/ 1 w 12"/>
                  <a:gd name="T65" fmla="*/ 0 h 2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2" h="27">
                    <a:moveTo>
                      <a:pt x="1" y="0"/>
                    </a:moveTo>
                    <a:lnTo>
                      <a:pt x="2" y="2"/>
                    </a:lnTo>
                    <a:lnTo>
                      <a:pt x="3" y="5"/>
                    </a:lnTo>
                    <a:lnTo>
                      <a:pt x="4" y="7"/>
                    </a:lnTo>
                    <a:lnTo>
                      <a:pt x="5" y="9"/>
                    </a:lnTo>
                    <a:lnTo>
                      <a:pt x="6" y="11"/>
                    </a:lnTo>
                    <a:lnTo>
                      <a:pt x="8" y="13"/>
                    </a:lnTo>
                    <a:lnTo>
                      <a:pt x="9" y="15"/>
                    </a:lnTo>
                    <a:lnTo>
                      <a:pt x="10" y="17"/>
                    </a:lnTo>
                    <a:lnTo>
                      <a:pt x="10" y="18"/>
                    </a:lnTo>
                    <a:lnTo>
                      <a:pt x="10" y="19"/>
                    </a:lnTo>
                    <a:lnTo>
                      <a:pt x="11" y="19"/>
                    </a:lnTo>
                    <a:lnTo>
                      <a:pt x="12" y="19"/>
                    </a:lnTo>
                    <a:lnTo>
                      <a:pt x="12" y="22"/>
                    </a:lnTo>
                    <a:lnTo>
                      <a:pt x="12" y="24"/>
                    </a:lnTo>
                    <a:lnTo>
                      <a:pt x="12" y="27"/>
                    </a:lnTo>
                    <a:lnTo>
                      <a:pt x="11" y="27"/>
                    </a:lnTo>
                    <a:lnTo>
                      <a:pt x="10" y="27"/>
                    </a:lnTo>
                    <a:lnTo>
                      <a:pt x="10" y="24"/>
                    </a:lnTo>
                    <a:lnTo>
                      <a:pt x="9" y="22"/>
                    </a:lnTo>
                    <a:lnTo>
                      <a:pt x="8" y="21"/>
                    </a:lnTo>
                    <a:lnTo>
                      <a:pt x="8" y="20"/>
                    </a:lnTo>
                    <a:lnTo>
                      <a:pt x="7" y="19"/>
                    </a:lnTo>
                    <a:lnTo>
                      <a:pt x="6" y="17"/>
                    </a:lnTo>
                    <a:lnTo>
                      <a:pt x="5" y="15"/>
                    </a:lnTo>
                    <a:lnTo>
                      <a:pt x="4" y="13"/>
                    </a:lnTo>
                    <a:lnTo>
                      <a:pt x="3" y="12"/>
                    </a:lnTo>
                    <a:lnTo>
                      <a:pt x="2" y="10"/>
                    </a:lnTo>
                    <a:lnTo>
                      <a:pt x="1" y="8"/>
                    </a:lnTo>
                    <a:lnTo>
                      <a:pt x="1" y="6"/>
                    </a:lnTo>
                    <a:lnTo>
                      <a:pt x="0" y="6"/>
                    </a:lnTo>
                    <a:lnTo>
                      <a:pt x="0" y="3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5238" name="Freeform 71">
                <a:extLst>
                  <a:ext uri="{FF2B5EF4-FFF2-40B4-BE49-F238E27FC236}">
                    <a16:creationId xmlns:a16="http://schemas.microsoft.com/office/drawing/2014/main" id="{28601DD4-402C-477E-B833-25E0D67A67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0" y="1420"/>
                <a:ext cx="12" cy="20"/>
              </a:xfrm>
              <a:custGeom>
                <a:avLst/>
                <a:gdLst>
                  <a:gd name="T0" fmla="*/ 1 w 12"/>
                  <a:gd name="T1" fmla="*/ 0 h 20"/>
                  <a:gd name="T2" fmla="*/ 2 w 12"/>
                  <a:gd name="T3" fmla="*/ 2 h 20"/>
                  <a:gd name="T4" fmla="*/ 4 w 12"/>
                  <a:gd name="T5" fmla="*/ 5 h 20"/>
                  <a:gd name="T6" fmla="*/ 5 w 12"/>
                  <a:gd name="T7" fmla="*/ 7 h 20"/>
                  <a:gd name="T8" fmla="*/ 6 w 12"/>
                  <a:gd name="T9" fmla="*/ 9 h 20"/>
                  <a:gd name="T10" fmla="*/ 7 w 12"/>
                  <a:gd name="T11" fmla="*/ 11 h 20"/>
                  <a:gd name="T12" fmla="*/ 8 w 12"/>
                  <a:gd name="T13" fmla="*/ 12 h 20"/>
                  <a:gd name="T14" fmla="*/ 9 w 12"/>
                  <a:gd name="T15" fmla="*/ 14 h 20"/>
                  <a:gd name="T16" fmla="*/ 9 w 12"/>
                  <a:gd name="T17" fmla="*/ 16 h 20"/>
                  <a:gd name="T18" fmla="*/ 10 w 12"/>
                  <a:gd name="T19" fmla="*/ 18 h 20"/>
                  <a:gd name="T20" fmla="*/ 11 w 12"/>
                  <a:gd name="T21" fmla="*/ 19 h 20"/>
                  <a:gd name="T22" fmla="*/ 12 w 12"/>
                  <a:gd name="T23" fmla="*/ 20 h 20"/>
                  <a:gd name="T24" fmla="*/ 8 w 12"/>
                  <a:gd name="T25" fmla="*/ 20 h 20"/>
                  <a:gd name="T26" fmla="*/ 7 w 12"/>
                  <a:gd name="T27" fmla="*/ 18 h 20"/>
                  <a:gd name="T28" fmla="*/ 6 w 12"/>
                  <a:gd name="T29" fmla="*/ 17 h 20"/>
                  <a:gd name="T30" fmla="*/ 5 w 12"/>
                  <a:gd name="T31" fmla="*/ 15 h 20"/>
                  <a:gd name="T32" fmla="*/ 5 w 12"/>
                  <a:gd name="T33" fmla="*/ 14 h 20"/>
                  <a:gd name="T34" fmla="*/ 4 w 12"/>
                  <a:gd name="T35" fmla="*/ 12 h 20"/>
                  <a:gd name="T36" fmla="*/ 4 w 12"/>
                  <a:gd name="T37" fmla="*/ 11 h 20"/>
                  <a:gd name="T38" fmla="*/ 3 w 12"/>
                  <a:gd name="T39" fmla="*/ 10 h 20"/>
                  <a:gd name="T40" fmla="*/ 2 w 12"/>
                  <a:gd name="T41" fmla="*/ 8 h 20"/>
                  <a:gd name="T42" fmla="*/ 0 w 12"/>
                  <a:gd name="T43" fmla="*/ 6 h 20"/>
                  <a:gd name="T44" fmla="*/ 1 w 12"/>
                  <a:gd name="T45" fmla="*/ 4 h 20"/>
                  <a:gd name="T46" fmla="*/ 1 w 12"/>
                  <a:gd name="T47" fmla="*/ 1 h 20"/>
                  <a:gd name="T48" fmla="*/ 1 w 12"/>
                  <a:gd name="T49" fmla="*/ 0 h 2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2" h="20">
                    <a:moveTo>
                      <a:pt x="1" y="0"/>
                    </a:moveTo>
                    <a:lnTo>
                      <a:pt x="2" y="2"/>
                    </a:lnTo>
                    <a:lnTo>
                      <a:pt x="4" y="5"/>
                    </a:lnTo>
                    <a:lnTo>
                      <a:pt x="5" y="7"/>
                    </a:lnTo>
                    <a:lnTo>
                      <a:pt x="6" y="9"/>
                    </a:lnTo>
                    <a:lnTo>
                      <a:pt x="7" y="11"/>
                    </a:lnTo>
                    <a:lnTo>
                      <a:pt x="8" y="12"/>
                    </a:lnTo>
                    <a:lnTo>
                      <a:pt x="9" y="14"/>
                    </a:lnTo>
                    <a:lnTo>
                      <a:pt x="9" y="16"/>
                    </a:lnTo>
                    <a:lnTo>
                      <a:pt x="10" y="18"/>
                    </a:lnTo>
                    <a:lnTo>
                      <a:pt x="11" y="19"/>
                    </a:lnTo>
                    <a:lnTo>
                      <a:pt x="12" y="20"/>
                    </a:lnTo>
                    <a:lnTo>
                      <a:pt x="8" y="20"/>
                    </a:lnTo>
                    <a:lnTo>
                      <a:pt x="7" y="18"/>
                    </a:lnTo>
                    <a:lnTo>
                      <a:pt x="6" y="17"/>
                    </a:lnTo>
                    <a:lnTo>
                      <a:pt x="5" y="15"/>
                    </a:lnTo>
                    <a:lnTo>
                      <a:pt x="5" y="14"/>
                    </a:lnTo>
                    <a:lnTo>
                      <a:pt x="4" y="12"/>
                    </a:lnTo>
                    <a:lnTo>
                      <a:pt x="4" y="11"/>
                    </a:lnTo>
                    <a:lnTo>
                      <a:pt x="3" y="10"/>
                    </a:lnTo>
                    <a:lnTo>
                      <a:pt x="2" y="8"/>
                    </a:lnTo>
                    <a:lnTo>
                      <a:pt x="0" y="6"/>
                    </a:lnTo>
                    <a:lnTo>
                      <a:pt x="1" y="4"/>
                    </a:lnTo>
                    <a:lnTo>
                      <a:pt x="1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0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5239" name="Freeform 72">
                <a:extLst>
                  <a:ext uri="{FF2B5EF4-FFF2-40B4-BE49-F238E27FC236}">
                    <a16:creationId xmlns:a16="http://schemas.microsoft.com/office/drawing/2014/main" id="{067D2202-B0D5-43DB-994B-6D6E1F7F5A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2" y="1347"/>
                <a:ext cx="13" cy="33"/>
              </a:xfrm>
              <a:custGeom>
                <a:avLst/>
                <a:gdLst>
                  <a:gd name="T0" fmla="*/ 12 w 13"/>
                  <a:gd name="T1" fmla="*/ 0 h 33"/>
                  <a:gd name="T2" fmla="*/ 13 w 13"/>
                  <a:gd name="T3" fmla="*/ 0 h 33"/>
                  <a:gd name="T4" fmla="*/ 13 w 13"/>
                  <a:gd name="T5" fmla="*/ 1 h 33"/>
                  <a:gd name="T6" fmla="*/ 13 w 13"/>
                  <a:gd name="T7" fmla="*/ 2 h 33"/>
                  <a:gd name="T8" fmla="*/ 12 w 13"/>
                  <a:gd name="T9" fmla="*/ 2 h 33"/>
                  <a:gd name="T10" fmla="*/ 12 w 13"/>
                  <a:gd name="T11" fmla="*/ 3 h 33"/>
                  <a:gd name="T12" fmla="*/ 12 w 13"/>
                  <a:gd name="T13" fmla="*/ 4 h 33"/>
                  <a:gd name="T14" fmla="*/ 11 w 13"/>
                  <a:gd name="T15" fmla="*/ 7 h 33"/>
                  <a:gd name="T16" fmla="*/ 10 w 13"/>
                  <a:gd name="T17" fmla="*/ 9 h 33"/>
                  <a:gd name="T18" fmla="*/ 10 w 13"/>
                  <a:gd name="T19" fmla="*/ 10 h 33"/>
                  <a:gd name="T20" fmla="*/ 9 w 13"/>
                  <a:gd name="T21" fmla="*/ 11 h 33"/>
                  <a:gd name="T22" fmla="*/ 9 w 13"/>
                  <a:gd name="T23" fmla="*/ 12 h 33"/>
                  <a:gd name="T24" fmla="*/ 9 w 13"/>
                  <a:gd name="T25" fmla="*/ 13 h 33"/>
                  <a:gd name="T26" fmla="*/ 8 w 13"/>
                  <a:gd name="T27" fmla="*/ 14 h 33"/>
                  <a:gd name="T28" fmla="*/ 8 w 13"/>
                  <a:gd name="T29" fmla="*/ 15 h 33"/>
                  <a:gd name="T30" fmla="*/ 7 w 13"/>
                  <a:gd name="T31" fmla="*/ 16 h 33"/>
                  <a:gd name="T32" fmla="*/ 7 w 13"/>
                  <a:gd name="T33" fmla="*/ 17 h 33"/>
                  <a:gd name="T34" fmla="*/ 6 w 13"/>
                  <a:gd name="T35" fmla="*/ 18 h 33"/>
                  <a:gd name="T36" fmla="*/ 6 w 13"/>
                  <a:gd name="T37" fmla="*/ 19 h 33"/>
                  <a:gd name="T38" fmla="*/ 6 w 13"/>
                  <a:gd name="T39" fmla="*/ 20 h 33"/>
                  <a:gd name="T40" fmla="*/ 6 w 13"/>
                  <a:gd name="T41" fmla="*/ 21 h 33"/>
                  <a:gd name="T42" fmla="*/ 6 w 13"/>
                  <a:gd name="T43" fmla="*/ 22 h 33"/>
                  <a:gd name="T44" fmla="*/ 5 w 13"/>
                  <a:gd name="T45" fmla="*/ 22 h 33"/>
                  <a:gd name="T46" fmla="*/ 5 w 13"/>
                  <a:gd name="T47" fmla="*/ 23 h 33"/>
                  <a:gd name="T48" fmla="*/ 5 w 13"/>
                  <a:gd name="T49" fmla="*/ 24 h 33"/>
                  <a:gd name="T50" fmla="*/ 5 w 13"/>
                  <a:gd name="T51" fmla="*/ 25 h 33"/>
                  <a:gd name="T52" fmla="*/ 4 w 13"/>
                  <a:gd name="T53" fmla="*/ 25 h 33"/>
                  <a:gd name="T54" fmla="*/ 3 w 13"/>
                  <a:gd name="T55" fmla="*/ 26 h 33"/>
                  <a:gd name="T56" fmla="*/ 2 w 13"/>
                  <a:gd name="T57" fmla="*/ 27 h 33"/>
                  <a:gd name="T58" fmla="*/ 2 w 13"/>
                  <a:gd name="T59" fmla="*/ 28 h 33"/>
                  <a:gd name="T60" fmla="*/ 2 w 13"/>
                  <a:gd name="T61" fmla="*/ 29 h 33"/>
                  <a:gd name="T62" fmla="*/ 2 w 13"/>
                  <a:gd name="T63" fmla="*/ 30 h 33"/>
                  <a:gd name="T64" fmla="*/ 2 w 13"/>
                  <a:gd name="T65" fmla="*/ 31 h 33"/>
                  <a:gd name="T66" fmla="*/ 1 w 13"/>
                  <a:gd name="T67" fmla="*/ 32 h 33"/>
                  <a:gd name="T68" fmla="*/ 1 w 13"/>
                  <a:gd name="T69" fmla="*/ 32 h 33"/>
                  <a:gd name="T70" fmla="*/ 0 w 13"/>
                  <a:gd name="T71" fmla="*/ 33 h 33"/>
                  <a:gd name="T72" fmla="*/ 0 w 13"/>
                  <a:gd name="T73" fmla="*/ 32 h 33"/>
                  <a:gd name="T74" fmla="*/ 0 w 13"/>
                  <a:gd name="T75" fmla="*/ 28 h 33"/>
                  <a:gd name="T76" fmla="*/ 2 w 13"/>
                  <a:gd name="T77" fmla="*/ 24 h 33"/>
                  <a:gd name="T78" fmla="*/ 9 w 13"/>
                  <a:gd name="T79" fmla="*/ 10 h 33"/>
                  <a:gd name="T80" fmla="*/ 10 w 13"/>
                  <a:gd name="T81" fmla="*/ 8 h 33"/>
                  <a:gd name="T82" fmla="*/ 11 w 13"/>
                  <a:gd name="T83" fmla="*/ 4 h 33"/>
                  <a:gd name="T84" fmla="*/ 12 w 13"/>
                  <a:gd name="T85" fmla="*/ 2 h 33"/>
                  <a:gd name="T86" fmla="*/ 12 w 13"/>
                  <a:gd name="T87" fmla="*/ 1 h 33"/>
                  <a:gd name="T88" fmla="*/ 12 w 13"/>
                  <a:gd name="T89" fmla="*/ 0 h 33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13" h="33">
                    <a:moveTo>
                      <a:pt x="12" y="0"/>
                    </a:moveTo>
                    <a:lnTo>
                      <a:pt x="13" y="0"/>
                    </a:lnTo>
                    <a:lnTo>
                      <a:pt x="13" y="1"/>
                    </a:lnTo>
                    <a:lnTo>
                      <a:pt x="13" y="2"/>
                    </a:lnTo>
                    <a:lnTo>
                      <a:pt x="12" y="2"/>
                    </a:lnTo>
                    <a:lnTo>
                      <a:pt x="12" y="3"/>
                    </a:lnTo>
                    <a:lnTo>
                      <a:pt x="12" y="4"/>
                    </a:lnTo>
                    <a:lnTo>
                      <a:pt x="11" y="7"/>
                    </a:lnTo>
                    <a:lnTo>
                      <a:pt x="10" y="9"/>
                    </a:lnTo>
                    <a:lnTo>
                      <a:pt x="10" y="10"/>
                    </a:lnTo>
                    <a:lnTo>
                      <a:pt x="9" y="11"/>
                    </a:lnTo>
                    <a:lnTo>
                      <a:pt x="9" y="12"/>
                    </a:lnTo>
                    <a:lnTo>
                      <a:pt x="9" y="13"/>
                    </a:lnTo>
                    <a:lnTo>
                      <a:pt x="8" y="14"/>
                    </a:lnTo>
                    <a:lnTo>
                      <a:pt x="8" y="15"/>
                    </a:lnTo>
                    <a:lnTo>
                      <a:pt x="7" y="16"/>
                    </a:lnTo>
                    <a:lnTo>
                      <a:pt x="7" y="17"/>
                    </a:lnTo>
                    <a:lnTo>
                      <a:pt x="6" y="18"/>
                    </a:lnTo>
                    <a:lnTo>
                      <a:pt x="6" y="19"/>
                    </a:lnTo>
                    <a:lnTo>
                      <a:pt x="6" y="20"/>
                    </a:lnTo>
                    <a:lnTo>
                      <a:pt x="6" y="21"/>
                    </a:lnTo>
                    <a:lnTo>
                      <a:pt x="6" y="22"/>
                    </a:lnTo>
                    <a:lnTo>
                      <a:pt x="5" y="22"/>
                    </a:lnTo>
                    <a:lnTo>
                      <a:pt x="5" y="23"/>
                    </a:lnTo>
                    <a:lnTo>
                      <a:pt x="5" y="24"/>
                    </a:lnTo>
                    <a:lnTo>
                      <a:pt x="5" y="25"/>
                    </a:lnTo>
                    <a:lnTo>
                      <a:pt x="4" y="25"/>
                    </a:lnTo>
                    <a:lnTo>
                      <a:pt x="3" y="26"/>
                    </a:lnTo>
                    <a:lnTo>
                      <a:pt x="2" y="27"/>
                    </a:lnTo>
                    <a:lnTo>
                      <a:pt x="2" y="28"/>
                    </a:lnTo>
                    <a:lnTo>
                      <a:pt x="2" y="29"/>
                    </a:lnTo>
                    <a:lnTo>
                      <a:pt x="2" y="30"/>
                    </a:lnTo>
                    <a:lnTo>
                      <a:pt x="2" y="31"/>
                    </a:lnTo>
                    <a:lnTo>
                      <a:pt x="1" y="32"/>
                    </a:lnTo>
                    <a:lnTo>
                      <a:pt x="0" y="33"/>
                    </a:lnTo>
                    <a:lnTo>
                      <a:pt x="0" y="32"/>
                    </a:lnTo>
                    <a:lnTo>
                      <a:pt x="0" y="28"/>
                    </a:lnTo>
                    <a:lnTo>
                      <a:pt x="2" y="24"/>
                    </a:lnTo>
                    <a:lnTo>
                      <a:pt x="9" y="10"/>
                    </a:lnTo>
                    <a:lnTo>
                      <a:pt x="10" y="8"/>
                    </a:lnTo>
                    <a:lnTo>
                      <a:pt x="11" y="4"/>
                    </a:lnTo>
                    <a:lnTo>
                      <a:pt x="12" y="2"/>
                    </a:lnTo>
                    <a:lnTo>
                      <a:pt x="12" y="1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5240" name="Freeform 73">
                <a:extLst>
                  <a:ext uri="{FF2B5EF4-FFF2-40B4-BE49-F238E27FC236}">
                    <a16:creationId xmlns:a16="http://schemas.microsoft.com/office/drawing/2014/main" id="{EB697BA6-9B5D-4B63-989B-E867A85064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62" y="1343"/>
                <a:ext cx="23" cy="36"/>
              </a:xfrm>
              <a:custGeom>
                <a:avLst/>
                <a:gdLst>
                  <a:gd name="T0" fmla="*/ 17 w 23"/>
                  <a:gd name="T1" fmla="*/ 0 h 36"/>
                  <a:gd name="T2" fmla="*/ 18 w 23"/>
                  <a:gd name="T3" fmla="*/ 1 h 36"/>
                  <a:gd name="T4" fmla="*/ 19 w 23"/>
                  <a:gd name="T5" fmla="*/ 2 h 36"/>
                  <a:gd name="T6" fmla="*/ 20 w 23"/>
                  <a:gd name="T7" fmla="*/ 3 h 36"/>
                  <a:gd name="T8" fmla="*/ 21 w 23"/>
                  <a:gd name="T9" fmla="*/ 3 h 36"/>
                  <a:gd name="T10" fmla="*/ 22 w 23"/>
                  <a:gd name="T11" fmla="*/ 4 h 36"/>
                  <a:gd name="T12" fmla="*/ 23 w 23"/>
                  <a:gd name="T13" fmla="*/ 4 h 36"/>
                  <a:gd name="T14" fmla="*/ 22 w 23"/>
                  <a:gd name="T15" fmla="*/ 6 h 36"/>
                  <a:gd name="T16" fmla="*/ 17 w 23"/>
                  <a:gd name="T17" fmla="*/ 19 h 36"/>
                  <a:gd name="T18" fmla="*/ 14 w 23"/>
                  <a:gd name="T19" fmla="*/ 25 h 36"/>
                  <a:gd name="T20" fmla="*/ 13 w 23"/>
                  <a:gd name="T21" fmla="*/ 29 h 36"/>
                  <a:gd name="T22" fmla="*/ 12 w 23"/>
                  <a:gd name="T23" fmla="*/ 31 h 36"/>
                  <a:gd name="T24" fmla="*/ 12 w 23"/>
                  <a:gd name="T25" fmla="*/ 32 h 36"/>
                  <a:gd name="T26" fmla="*/ 11 w 23"/>
                  <a:gd name="T27" fmla="*/ 33 h 36"/>
                  <a:gd name="T28" fmla="*/ 11 w 23"/>
                  <a:gd name="T29" fmla="*/ 35 h 36"/>
                  <a:gd name="T30" fmla="*/ 11 w 23"/>
                  <a:gd name="T31" fmla="*/ 36 h 36"/>
                  <a:gd name="T32" fmla="*/ 10 w 23"/>
                  <a:gd name="T33" fmla="*/ 36 h 36"/>
                  <a:gd name="T34" fmla="*/ 7 w 23"/>
                  <a:gd name="T35" fmla="*/ 33 h 36"/>
                  <a:gd name="T36" fmla="*/ 4 w 23"/>
                  <a:gd name="T37" fmla="*/ 30 h 36"/>
                  <a:gd name="T38" fmla="*/ 2 w 23"/>
                  <a:gd name="T39" fmla="*/ 28 h 36"/>
                  <a:gd name="T40" fmla="*/ 1 w 23"/>
                  <a:gd name="T41" fmla="*/ 26 h 36"/>
                  <a:gd name="T42" fmla="*/ 0 w 23"/>
                  <a:gd name="T43" fmla="*/ 24 h 36"/>
                  <a:gd name="T44" fmla="*/ 2 w 23"/>
                  <a:gd name="T45" fmla="*/ 23 h 36"/>
                  <a:gd name="T46" fmla="*/ 3 w 23"/>
                  <a:gd name="T47" fmla="*/ 22 h 36"/>
                  <a:gd name="T48" fmla="*/ 5 w 23"/>
                  <a:gd name="T49" fmla="*/ 20 h 36"/>
                  <a:gd name="T50" fmla="*/ 6 w 23"/>
                  <a:gd name="T51" fmla="*/ 19 h 36"/>
                  <a:gd name="T52" fmla="*/ 7 w 23"/>
                  <a:gd name="T53" fmla="*/ 17 h 36"/>
                  <a:gd name="T54" fmla="*/ 8 w 23"/>
                  <a:gd name="T55" fmla="*/ 15 h 36"/>
                  <a:gd name="T56" fmla="*/ 10 w 23"/>
                  <a:gd name="T57" fmla="*/ 13 h 36"/>
                  <a:gd name="T58" fmla="*/ 11 w 23"/>
                  <a:gd name="T59" fmla="*/ 11 h 36"/>
                  <a:gd name="T60" fmla="*/ 12 w 23"/>
                  <a:gd name="T61" fmla="*/ 9 h 36"/>
                  <a:gd name="T62" fmla="*/ 13 w 23"/>
                  <a:gd name="T63" fmla="*/ 7 h 36"/>
                  <a:gd name="T64" fmla="*/ 14 w 23"/>
                  <a:gd name="T65" fmla="*/ 6 h 36"/>
                  <a:gd name="T66" fmla="*/ 15 w 23"/>
                  <a:gd name="T67" fmla="*/ 4 h 36"/>
                  <a:gd name="T68" fmla="*/ 16 w 23"/>
                  <a:gd name="T69" fmla="*/ 2 h 36"/>
                  <a:gd name="T70" fmla="*/ 17 w 23"/>
                  <a:gd name="T71" fmla="*/ 0 h 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23" h="36">
                    <a:moveTo>
                      <a:pt x="17" y="0"/>
                    </a:moveTo>
                    <a:lnTo>
                      <a:pt x="18" y="1"/>
                    </a:lnTo>
                    <a:lnTo>
                      <a:pt x="19" y="2"/>
                    </a:lnTo>
                    <a:lnTo>
                      <a:pt x="20" y="3"/>
                    </a:lnTo>
                    <a:lnTo>
                      <a:pt x="21" y="3"/>
                    </a:lnTo>
                    <a:lnTo>
                      <a:pt x="22" y="4"/>
                    </a:lnTo>
                    <a:lnTo>
                      <a:pt x="23" y="4"/>
                    </a:lnTo>
                    <a:lnTo>
                      <a:pt x="22" y="6"/>
                    </a:lnTo>
                    <a:lnTo>
                      <a:pt x="17" y="19"/>
                    </a:lnTo>
                    <a:lnTo>
                      <a:pt x="14" y="25"/>
                    </a:lnTo>
                    <a:lnTo>
                      <a:pt x="13" y="29"/>
                    </a:lnTo>
                    <a:lnTo>
                      <a:pt x="12" y="31"/>
                    </a:lnTo>
                    <a:lnTo>
                      <a:pt x="12" y="32"/>
                    </a:lnTo>
                    <a:lnTo>
                      <a:pt x="11" y="33"/>
                    </a:lnTo>
                    <a:lnTo>
                      <a:pt x="11" y="35"/>
                    </a:lnTo>
                    <a:lnTo>
                      <a:pt x="11" y="36"/>
                    </a:lnTo>
                    <a:lnTo>
                      <a:pt x="10" y="36"/>
                    </a:lnTo>
                    <a:lnTo>
                      <a:pt x="7" y="33"/>
                    </a:lnTo>
                    <a:lnTo>
                      <a:pt x="4" y="30"/>
                    </a:lnTo>
                    <a:lnTo>
                      <a:pt x="2" y="28"/>
                    </a:lnTo>
                    <a:lnTo>
                      <a:pt x="1" y="26"/>
                    </a:lnTo>
                    <a:lnTo>
                      <a:pt x="0" y="24"/>
                    </a:lnTo>
                    <a:lnTo>
                      <a:pt x="2" y="23"/>
                    </a:lnTo>
                    <a:lnTo>
                      <a:pt x="3" y="22"/>
                    </a:lnTo>
                    <a:lnTo>
                      <a:pt x="5" y="20"/>
                    </a:lnTo>
                    <a:lnTo>
                      <a:pt x="6" y="19"/>
                    </a:lnTo>
                    <a:lnTo>
                      <a:pt x="7" y="17"/>
                    </a:lnTo>
                    <a:lnTo>
                      <a:pt x="8" y="15"/>
                    </a:lnTo>
                    <a:lnTo>
                      <a:pt x="10" y="13"/>
                    </a:lnTo>
                    <a:lnTo>
                      <a:pt x="11" y="11"/>
                    </a:lnTo>
                    <a:lnTo>
                      <a:pt x="12" y="9"/>
                    </a:lnTo>
                    <a:lnTo>
                      <a:pt x="13" y="7"/>
                    </a:lnTo>
                    <a:lnTo>
                      <a:pt x="14" y="6"/>
                    </a:lnTo>
                    <a:lnTo>
                      <a:pt x="15" y="4"/>
                    </a:lnTo>
                    <a:lnTo>
                      <a:pt x="16" y="2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5241" name="Freeform 74">
                <a:extLst>
                  <a:ext uri="{FF2B5EF4-FFF2-40B4-BE49-F238E27FC236}">
                    <a16:creationId xmlns:a16="http://schemas.microsoft.com/office/drawing/2014/main" id="{27B2F786-F29B-4DC0-83C5-932A356545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1" y="1347"/>
                <a:ext cx="14" cy="33"/>
              </a:xfrm>
              <a:custGeom>
                <a:avLst/>
                <a:gdLst>
                  <a:gd name="T0" fmla="*/ 13 w 14"/>
                  <a:gd name="T1" fmla="*/ 0 h 33"/>
                  <a:gd name="T2" fmla="*/ 14 w 14"/>
                  <a:gd name="T3" fmla="*/ 0 h 33"/>
                  <a:gd name="T4" fmla="*/ 14 w 14"/>
                  <a:gd name="T5" fmla="*/ 0 h 33"/>
                  <a:gd name="T6" fmla="*/ 14 w 14"/>
                  <a:gd name="T7" fmla="*/ 1 h 33"/>
                  <a:gd name="T8" fmla="*/ 13 w 14"/>
                  <a:gd name="T9" fmla="*/ 1 h 33"/>
                  <a:gd name="T10" fmla="*/ 13 w 14"/>
                  <a:gd name="T11" fmla="*/ 2 h 33"/>
                  <a:gd name="T12" fmla="*/ 13 w 14"/>
                  <a:gd name="T13" fmla="*/ 3 h 33"/>
                  <a:gd name="T14" fmla="*/ 12 w 14"/>
                  <a:gd name="T15" fmla="*/ 4 h 33"/>
                  <a:gd name="T16" fmla="*/ 12 w 14"/>
                  <a:gd name="T17" fmla="*/ 4 h 33"/>
                  <a:gd name="T18" fmla="*/ 12 w 14"/>
                  <a:gd name="T19" fmla="*/ 5 h 33"/>
                  <a:gd name="T20" fmla="*/ 11 w 14"/>
                  <a:gd name="T21" fmla="*/ 7 h 33"/>
                  <a:gd name="T22" fmla="*/ 11 w 14"/>
                  <a:gd name="T23" fmla="*/ 8 h 33"/>
                  <a:gd name="T24" fmla="*/ 10 w 14"/>
                  <a:gd name="T25" fmla="*/ 10 h 33"/>
                  <a:gd name="T26" fmla="*/ 10 w 14"/>
                  <a:gd name="T27" fmla="*/ 11 h 33"/>
                  <a:gd name="T28" fmla="*/ 8 w 14"/>
                  <a:gd name="T29" fmla="*/ 15 h 33"/>
                  <a:gd name="T30" fmla="*/ 7 w 14"/>
                  <a:gd name="T31" fmla="*/ 16 h 33"/>
                  <a:gd name="T32" fmla="*/ 7 w 14"/>
                  <a:gd name="T33" fmla="*/ 18 h 33"/>
                  <a:gd name="T34" fmla="*/ 6 w 14"/>
                  <a:gd name="T35" fmla="*/ 19 h 33"/>
                  <a:gd name="T36" fmla="*/ 6 w 14"/>
                  <a:gd name="T37" fmla="*/ 20 h 33"/>
                  <a:gd name="T38" fmla="*/ 5 w 14"/>
                  <a:gd name="T39" fmla="*/ 22 h 33"/>
                  <a:gd name="T40" fmla="*/ 4 w 14"/>
                  <a:gd name="T41" fmla="*/ 24 h 33"/>
                  <a:gd name="T42" fmla="*/ 4 w 14"/>
                  <a:gd name="T43" fmla="*/ 25 h 33"/>
                  <a:gd name="T44" fmla="*/ 3 w 14"/>
                  <a:gd name="T45" fmla="*/ 27 h 33"/>
                  <a:gd name="T46" fmla="*/ 2 w 14"/>
                  <a:gd name="T47" fmla="*/ 29 h 33"/>
                  <a:gd name="T48" fmla="*/ 2 w 14"/>
                  <a:gd name="T49" fmla="*/ 30 h 33"/>
                  <a:gd name="T50" fmla="*/ 2 w 14"/>
                  <a:gd name="T51" fmla="*/ 31 h 33"/>
                  <a:gd name="T52" fmla="*/ 1 w 14"/>
                  <a:gd name="T53" fmla="*/ 33 h 33"/>
                  <a:gd name="T54" fmla="*/ 1 w 14"/>
                  <a:gd name="T55" fmla="*/ 32 h 33"/>
                  <a:gd name="T56" fmla="*/ 0 w 14"/>
                  <a:gd name="T57" fmla="*/ 31 h 33"/>
                  <a:gd name="T58" fmla="*/ 0 w 14"/>
                  <a:gd name="T59" fmla="*/ 30 h 33"/>
                  <a:gd name="T60" fmla="*/ 0 w 14"/>
                  <a:gd name="T61" fmla="*/ 27 h 33"/>
                  <a:gd name="T62" fmla="*/ 1 w 14"/>
                  <a:gd name="T63" fmla="*/ 26 h 33"/>
                  <a:gd name="T64" fmla="*/ 1 w 14"/>
                  <a:gd name="T65" fmla="*/ 24 h 33"/>
                  <a:gd name="T66" fmla="*/ 2 w 14"/>
                  <a:gd name="T67" fmla="*/ 23 h 33"/>
                  <a:gd name="T68" fmla="*/ 2 w 14"/>
                  <a:gd name="T69" fmla="*/ 21 h 33"/>
                  <a:gd name="T70" fmla="*/ 4 w 14"/>
                  <a:gd name="T71" fmla="*/ 20 h 33"/>
                  <a:gd name="T72" fmla="*/ 4 w 14"/>
                  <a:gd name="T73" fmla="*/ 19 h 33"/>
                  <a:gd name="T74" fmla="*/ 5 w 14"/>
                  <a:gd name="T75" fmla="*/ 18 h 33"/>
                  <a:gd name="T76" fmla="*/ 6 w 14"/>
                  <a:gd name="T77" fmla="*/ 16 h 33"/>
                  <a:gd name="T78" fmla="*/ 7 w 14"/>
                  <a:gd name="T79" fmla="*/ 15 h 33"/>
                  <a:gd name="T80" fmla="*/ 8 w 14"/>
                  <a:gd name="T81" fmla="*/ 14 h 33"/>
                  <a:gd name="T82" fmla="*/ 8 w 14"/>
                  <a:gd name="T83" fmla="*/ 13 h 33"/>
                  <a:gd name="T84" fmla="*/ 8 w 14"/>
                  <a:gd name="T85" fmla="*/ 12 h 33"/>
                  <a:gd name="T86" fmla="*/ 9 w 14"/>
                  <a:gd name="T87" fmla="*/ 11 h 33"/>
                  <a:gd name="T88" fmla="*/ 9 w 14"/>
                  <a:gd name="T89" fmla="*/ 10 h 33"/>
                  <a:gd name="T90" fmla="*/ 10 w 14"/>
                  <a:gd name="T91" fmla="*/ 9 h 33"/>
                  <a:gd name="T92" fmla="*/ 10 w 14"/>
                  <a:gd name="T93" fmla="*/ 8 h 33"/>
                  <a:gd name="T94" fmla="*/ 10 w 14"/>
                  <a:gd name="T95" fmla="*/ 8 h 33"/>
                  <a:gd name="T96" fmla="*/ 10 w 14"/>
                  <a:gd name="T97" fmla="*/ 7 h 33"/>
                  <a:gd name="T98" fmla="*/ 10 w 14"/>
                  <a:gd name="T99" fmla="*/ 6 h 33"/>
                  <a:gd name="T100" fmla="*/ 11 w 14"/>
                  <a:gd name="T101" fmla="*/ 5 h 33"/>
                  <a:gd name="T102" fmla="*/ 11 w 14"/>
                  <a:gd name="T103" fmla="*/ 4 h 33"/>
                  <a:gd name="T104" fmla="*/ 11 w 14"/>
                  <a:gd name="T105" fmla="*/ 3 h 33"/>
                  <a:gd name="T106" fmla="*/ 12 w 14"/>
                  <a:gd name="T107" fmla="*/ 2 h 33"/>
                  <a:gd name="T108" fmla="*/ 12 w 14"/>
                  <a:gd name="T109" fmla="*/ 1 h 33"/>
                  <a:gd name="T110" fmla="*/ 12 w 14"/>
                  <a:gd name="T111" fmla="*/ 0 h 33"/>
                  <a:gd name="T112" fmla="*/ 13 w 14"/>
                  <a:gd name="T113" fmla="*/ 0 h 33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14" h="33">
                    <a:moveTo>
                      <a:pt x="13" y="0"/>
                    </a:moveTo>
                    <a:lnTo>
                      <a:pt x="14" y="0"/>
                    </a:lnTo>
                    <a:lnTo>
                      <a:pt x="14" y="1"/>
                    </a:lnTo>
                    <a:lnTo>
                      <a:pt x="13" y="1"/>
                    </a:lnTo>
                    <a:lnTo>
                      <a:pt x="13" y="2"/>
                    </a:lnTo>
                    <a:lnTo>
                      <a:pt x="13" y="3"/>
                    </a:lnTo>
                    <a:lnTo>
                      <a:pt x="12" y="4"/>
                    </a:lnTo>
                    <a:lnTo>
                      <a:pt x="12" y="5"/>
                    </a:lnTo>
                    <a:lnTo>
                      <a:pt x="11" y="7"/>
                    </a:lnTo>
                    <a:lnTo>
                      <a:pt x="11" y="8"/>
                    </a:lnTo>
                    <a:lnTo>
                      <a:pt x="10" y="10"/>
                    </a:lnTo>
                    <a:lnTo>
                      <a:pt x="10" y="11"/>
                    </a:lnTo>
                    <a:lnTo>
                      <a:pt x="8" y="15"/>
                    </a:lnTo>
                    <a:lnTo>
                      <a:pt x="7" y="16"/>
                    </a:lnTo>
                    <a:lnTo>
                      <a:pt x="7" y="18"/>
                    </a:lnTo>
                    <a:lnTo>
                      <a:pt x="6" y="19"/>
                    </a:lnTo>
                    <a:lnTo>
                      <a:pt x="6" y="20"/>
                    </a:lnTo>
                    <a:lnTo>
                      <a:pt x="5" y="22"/>
                    </a:lnTo>
                    <a:lnTo>
                      <a:pt x="4" y="24"/>
                    </a:lnTo>
                    <a:lnTo>
                      <a:pt x="4" y="25"/>
                    </a:lnTo>
                    <a:lnTo>
                      <a:pt x="3" y="27"/>
                    </a:lnTo>
                    <a:lnTo>
                      <a:pt x="2" y="29"/>
                    </a:lnTo>
                    <a:lnTo>
                      <a:pt x="2" y="30"/>
                    </a:lnTo>
                    <a:lnTo>
                      <a:pt x="2" y="31"/>
                    </a:lnTo>
                    <a:lnTo>
                      <a:pt x="1" y="33"/>
                    </a:lnTo>
                    <a:lnTo>
                      <a:pt x="1" y="32"/>
                    </a:lnTo>
                    <a:lnTo>
                      <a:pt x="0" y="31"/>
                    </a:lnTo>
                    <a:lnTo>
                      <a:pt x="0" y="30"/>
                    </a:lnTo>
                    <a:lnTo>
                      <a:pt x="0" y="27"/>
                    </a:lnTo>
                    <a:lnTo>
                      <a:pt x="1" y="26"/>
                    </a:lnTo>
                    <a:lnTo>
                      <a:pt x="1" y="24"/>
                    </a:lnTo>
                    <a:lnTo>
                      <a:pt x="2" y="23"/>
                    </a:lnTo>
                    <a:lnTo>
                      <a:pt x="2" y="21"/>
                    </a:lnTo>
                    <a:lnTo>
                      <a:pt x="4" y="20"/>
                    </a:lnTo>
                    <a:lnTo>
                      <a:pt x="4" y="19"/>
                    </a:lnTo>
                    <a:lnTo>
                      <a:pt x="5" y="18"/>
                    </a:lnTo>
                    <a:lnTo>
                      <a:pt x="6" y="16"/>
                    </a:lnTo>
                    <a:lnTo>
                      <a:pt x="7" y="15"/>
                    </a:lnTo>
                    <a:lnTo>
                      <a:pt x="8" y="14"/>
                    </a:lnTo>
                    <a:lnTo>
                      <a:pt x="8" y="13"/>
                    </a:lnTo>
                    <a:lnTo>
                      <a:pt x="8" y="12"/>
                    </a:lnTo>
                    <a:lnTo>
                      <a:pt x="9" y="11"/>
                    </a:lnTo>
                    <a:lnTo>
                      <a:pt x="9" y="10"/>
                    </a:lnTo>
                    <a:lnTo>
                      <a:pt x="10" y="9"/>
                    </a:lnTo>
                    <a:lnTo>
                      <a:pt x="10" y="8"/>
                    </a:lnTo>
                    <a:lnTo>
                      <a:pt x="10" y="7"/>
                    </a:lnTo>
                    <a:lnTo>
                      <a:pt x="10" y="6"/>
                    </a:lnTo>
                    <a:lnTo>
                      <a:pt x="11" y="5"/>
                    </a:lnTo>
                    <a:lnTo>
                      <a:pt x="11" y="4"/>
                    </a:lnTo>
                    <a:lnTo>
                      <a:pt x="11" y="3"/>
                    </a:lnTo>
                    <a:lnTo>
                      <a:pt x="12" y="2"/>
                    </a:lnTo>
                    <a:lnTo>
                      <a:pt x="12" y="1"/>
                    </a:lnTo>
                    <a:lnTo>
                      <a:pt x="12" y="0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5242" name="Freeform 75">
                <a:extLst>
                  <a:ext uri="{FF2B5EF4-FFF2-40B4-BE49-F238E27FC236}">
                    <a16:creationId xmlns:a16="http://schemas.microsoft.com/office/drawing/2014/main" id="{223C4E3A-A906-4505-800E-E408C896A3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49" y="1358"/>
                <a:ext cx="10" cy="19"/>
              </a:xfrm>
              <a:custGeom>
                <a:avLst/>
                <a:gdLst>
                  <a:gd name="T0" fmla="*/ 0 w 10"/>
                  <a:gd name="T1" fmla="*/ 1 h 19"/>
                  <a:gd name="T2" fmla="*/ 1 w 10"/>
                  <a:gd name="T3" fmla="*/ 0 h 19"/>
                  <a:gd name="T4" fmla="*/ 2 w 10"/>
                  <a:gd name="T5" fmla="*/ 1 h 19"/>
                  <a:gd name="T6" fmla="*/ 3 w 10"/>
                  <a:gd name="T7" fmla="*/ 1 h 19"/>
                  <a:gd name="T8" fmla="*/ 4 w 10"/>
                  <a:gd name="T9" fmla="*/ 2 h 19"/>
                  <a:gd name="T10" fmla="*/ 5 w 10"/>
                  <a:gd name="T11" fmla="*/ 2 h 19"/>
                  <a:gd name="T12" fmla="*/ 6 w 10"/>
                  <a:gd name="T13" fmla="*/ 3 h 19"/>
                  <a:gd name="T14" fmla="*/ 6 w 10"/>
                  <a:gd name="T15" fmla="*/ 4 h 19"/>
                  <a:gd name="T16" fmla="*/ 7 w 10"/>
                  <a:gd name="T17" fmla="*/ 4 h 19"/>
                  <a:gd name="T18" fmla="*/ 7 w 10"/>
                  <a:gd name="T19" fmla="*/ 5 h 19"/>
                  <a:gd name="T20" fmla="*/ 8 w 10"/>
                  <a:gd name="T21" fmla="*/ 6 h 19"/>
                  <a:gd name="T22" fmla="*/ 8 w 10"/>
                  <a:gd name="T23" fmla="*/ 6 h 19"/>
                  <a:gd name="T24" fmla="*/ 8 w 10"/>
                  <a:gd name="T25" fmla="*/ 7 h 19"/>
                  <a:gd name="T26" fmla="*/ 9 w 10"/>
                  <a:gd name="T27" fmla="*/ 7 h 19"/>
                  <a:gd name="T28" fmla="*/ 10 w 10"/>
                  <a:gd name="T29" fmla="*/ 8 h 19"/>
                  <a:gd name="T30" fmla="*/ 10 w 10"/>
                  <a:gd name="T31" fmla="*/ 9 h 19"/>
                  <a:gd name="T32" fmla="*/ 10 w 10"/>
                  <a:gd name="T33" fmla="*/ 10 h 19"/>
                  <a:gd name="T34" fmla="*/ 9 w 10"/>
                  <a:gd name="T35" fmla="*/ 11 h 19"/>
                  <a:gd name="T36" fmla="*/ 8 w 10"/>
                  <a:gd name="T37" fmla="*/ 12 h 19"/>
                  <a:gd name="T38" fmla="*/ 8 w 10"/>
                  <a:gd name="T39" fmla="*/ 13 h 19"/>
                  <a:gd name="T40" fmla="*/ 7 w 10"/>
                  <a:gd name="T41" fmla="*/ 14 h 19"/>
                  <a:gd name="T42" fmla="*/ 7 w 10"/>
                  <a:gd name="T43" fmla="*/ 15 h 19"/>
                  <a:gd name="T44" fmla="*/ 6 w 10"/>
                  <a:gd name="T45" fmla="*/ 16 h 19"/>
                  <a:gd name="T46" fmla="*/ 5 w 10"/>
                  <a:gd name="T47" fmla="*/ 17 h 19"/>
                  <a:gd name="T48" fmla="*/ 3 w 10"/>
                  <a:gd name="T49" fmla="*/ 18 h 19"/>
                  <a:gd name="T50" fmla="*/ 2 w 10"/>
                  <a:gd name="T51" fmla="*/ 19 h 19"/>
                  <a:gd name="T52" fmla="*/ 2 w 10"/>
                  <a:gd name="T53" fmla="*/ 17 h 19"/>
                  <a:gd name="T54" fmla="*/ 1 w 10"/>
                  <a:gd name="T55" fmla="*/ 15 h 19"/>
                  <a:gd name="T56" fmla="*/ 1 w 10"/>
                  <a:gd name="T57" fmla="*/ 13 h 19"/>
                  <a:gd name="T58" fmla="*/ 1 w 10"/>
                  <a:gd name="T59" fmla="*/ 8 h 19"/>
                  <a:gd name="T60" fmla="*/ 1 w 10"/>
                  <a:gd name="T61" fmla="*/ 3 h 19"/>
                  <a:gd name="T62" fmla="*/ 0 w 10"/>
                  <a:gd name="T63" fmla="*/ 1 h 19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10" h="19">
                    <a:moveTo>
                      <a:pt x="0" y="1"/>
                    </a:moveTo>
                    <a:lnTo>
                      <a:pt x="1" y="0"/>
                    </a:lnTo>
                    <a:lnTo>
                      <a:pt x="2" y="1"/>
                    </a:lnTo>
                    <a:lnTo>
                      <a:pt x="3" y="1"/>
                    </a:lnTo>
                    <a:lnTo>
                      <a:pt x="4" y="2"/>
                    </a:lnTo>
                    <a:lnTo>
                      <a:pt x="5" y="2"/>
                    </a:lnTo>
                    <a:lnTo>
                      <a:pt x="6" y="3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5"/>
                    </a:lnTo>
                    <a:lnTo>
                      <a:pt x="8" y="6"/>
                    </a:lnTo>
                    <a:lnTo>
                      <a:pt x="8" y="7"/>
                    </a:lnTo>
                    <a:lnTo>
                      <a:pt x="9" y="7"/>
                    </a:lnTo>
                    <a:lnTo>
                      <a:pt x="10" y="8"/>
                    </a:lnTo>
                    <a:lnTo>
                      <a:pt x="10" y="9"/>
                    </a:lnTo>
                    <a:lnTo>
                      <a:pt x="10" y="10"/>
                    </a:lnTo>
                    <a:lnTo>
                      <a:pt x="9" y="11"/>
                    </a:lnTo>
                    <a:lnTo>
                      <a:pt x="8" y="12"/>
                    </a:lnTo>
                    <a:lnTo>
                      <a:pt x="8" y="13"/>
                    </a:lnTo>
                    <a:lnTo>
                      <a:pt x="7" y="14"/>
                    </a:lnTo>
                    <a:lnTo>
                      <a:pt x="7" y="15"/>
                    </a:lnTo>
                    <a:lnTo>
                      <a:pt x="6" y="16"/>
                    </a:lnTo>
                    <a:lnTo>
                      <a:pt x="5" y="17"/>
                    </a:lnTo>
                    <a:lnTo>
                      <a:pt x="3" y="18"/>
                    </a:lnTo>
                    <a:lnTo>
                      <a:pt x="2" y="19"/>
                    </a:lnTo>
                    <a:lnTo>
                      <a:pt x="2" y="17"/>
                    </a:lnTo>
                    <a:lnTo>
                      <a:pt x="1" y="15"/>
                    </a:lnTo>
                    <a:lnTo>
                      <a:pt x="1" y="13"/>
                    </a:lnTo>
                    <a:lnTo>
                      <a:pt x="1" y="8"/>
                    </a:lnTo>
                    <a:lnTo>
                      <a:pt x="1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5243" name="Freeform 76">
                <a:extLst>
                  <a:ext uri="{FF2B5EF4-FFF2-40B4-BE49-F238E27FC236}">
                    <a16:creationId xmlns:a16="http://schemas.microsoft.com/office/drawing/2014/main" id="{2E945C35-53EC-43A5-BE54-3D383E7742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49" y="1359"/>
                <a:ext cx="10" cy="9"/>
              </a:xfrm>
              <a:custGeom>
                <a:avLst/>
                <a:gdLst>
                  <a:gd name="T0" fmla="*/ 0 w 10"/>
                  <a:gd name="T1" fmla="*/ 0 h 9"/>
                  <a:gd name="T2" fmla="*/ 1 w 10"/>
                  <a:gd name="T3" fmla="*/ 0 h 9"/>
                  <a:gd name="T4" fmla="*/ 2 w 10"/>
                  <a:gd name="T5" fmla="*/ 0 h 9"/>
                  <a:gd name="T6" fmla="*/ 3 w 10"/>
                  <a:gd name="T7" fmla="*/ 0 h 9"/>
                  <a:gd name="T8" fmla="*/ 4 w 10"/>
                  <a:gd name="T9" fmla="*/ 0 h 9"/>
                  <a:gd name="T10" fmla="*/ 5 w 10"/>
                  <a:gd name="T11" fmla="*/ 1 h 9"/>
                  <a:gd name="T12" fmla="*/ 5 w 10"/>
                  <a:gd name="T13" fmla="*/ 1 h 9"/>
                  <a:gd name="T14" fmla="*/ 6 w 10"/>
                  <a:gd name="T15" fmla="*/ 2 h 9"/>
                  <a:gd name="T16" fmla="*/ 6 w 10"/>
                  <a:gd name="T17" fmla="*/ 3 h 9"/>
                  <a:gd name="T18" fmla="*/ 7 w 10"/>
                  <a:gd name="T19" fmla="*/ 4 h 9"/>
                  <a:gd name="T20" fmla="*/ 7 w 10"/>
                  <a:gd name="T21" fmla="*/ 4 h 9"/>
                  <a:gd name="T22" fmla="*/ 8 w 10"/>
                  <a:gd name="T23" fmla="*/ 5 h 9"/>
                  <a:gd name="T24" fmla="*/ 8 w 10"/>
                  <a:gd name="T25" fmla="*/ 5 h 9"/>
                  <a:gd name="T26" fmla="*/ 8 w 10"/>
                  <a:gd name="T27" fmla="*/ 6 h 9"/>
                  <a:gd name="T28" fmla="*/ 9 w 10"/>
                  <a:gd name="T29" fmla="*/ 6 h 9"/>
                  <a:gd name="T30" fmla="*/ 10 w 10"/>
                  <a:gd name="T31" fmla="*/ 7 h 9"/>
                  <a:gd name="T32" fmla="*/ 10 w 10"/>
                  <a:gd name="T33" fmla="*/ 7 h 9"/>
                  <a:gd name="T34" fmla="*/ 10 w 10"/>
                  <a:gd name="T35" fmla="*/ 8 h 9"/>
                  <a:gd name="T36" fmla="*/ 10 w 10"/>
                  <a:gd name="T37" fmla="*/ 9 h 9"/>
                  <a:gd name="T38" fmla="*/ 9 w 10"/>
                  <a:gd name="T39" fmla="*/ 9 h 9"/>
                  <a:gd name="T40" fmla="*/ 10 w 10"/>
                  <a:gd name="T41" fmla="*/ 8 h 9"/>
                  <a:gd name="T42" fmla="*/ 10 w 10"/>
                  <a:gd name="T43" fmla="*/ 8 h 9"/>
                  <a:gd name="T44" fmla="*/ 9 w 10"/>
                  <a:gd name="T45" fmla="*/ 8 h 9"/>
                  <a:gd name="T46" fmla="*/ 9 w 10"/>
                  <a:gd name="T47" fmla="*/ 7 h 9"/>
                  <a:gd name="T48" fmla="*/ 8 w 10"/>
                  <a:gd name="T49" fmla="*/ 7 h 9"/>
                  <a:gd name="T50" fmla="*/ 7 w 10"/>
                  <a:gd name="T51" fmla="*/ 6 h 9"/>
                  <a:gd name="T52" fmla="*/ 7 w 10"/>
                  <a:gd name="T53" fmla="*/ 5 h 9"/>
                  <a:gd name="T54" fmla="*/ 6 w 10"/>
                  <a:gd name="T55" fmla="*/ 5 h 9"/>
                  <a:gd name="T56" fmla="*/ 6 w 10"/>
                  <a:gd name="T57" fmla="*/ 4 h 9"/>
                  <a:gd name="T58" fmla="*/ 5 w 10"/>
                  <a:gd name="T59" fmla="*/ 3 h 9"/>
                  <a:gd name="T60" fmla="*/ 4 w 10"/>
                  <a:gd name="T61" fmla="*/ 3 h 9"/>
                  <a:gd name="T62" fmla="*/ 4 w 10"/>
                  <a:gd name="T63" fmla="*/ 2 h 9"/>
                  <a:gd name="T64" fmla="*/ 3 w 10"/>
                  <a:gd name="T65" fmla="*/ 2 h 9"/>
                  <a:gd name="T66" fmla="*/ 3 w 10"/>
                  <a:gd name="T67" fmla="*/ 1 h 9"/>
                  <a:gd name="T68" fmla="*/ 2 w 10"/>
                  <a:gd name="T69" fmla="*/ 0 h 9"/>
                  <a:gd name="T70" fmla="*/ 1 w 10"/>
                  <a:gd name="T71" fmla="*/ 0 h 9"/>
                  <a:gd name="T72" fmla="*/ 1 w 10"/>
                  <a:gd name="T73" fmla="*/ 0 h 9"/>
                  <a:gd name="T74" fmla="*/ 0 w 10"/>
                  <a:gd name="T75" fmla="*/ 0 h 9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0" h="9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4" y="0"/>
                    </a:lnTo>
                    <a:lnTo>
                      <a:pt x="5" y="1"/>
                    </a:lnTo>
                    <a:lnTo>
                      <a:pt x="6" y="2"/>
                    </a:lnTo>
                    <a:lnTo>
                      <a:pt x="6" y="3"/>
                    </a:lnTo>
                    <a:lnTo>
                      <a:pt x="7" y="4"/>
                    </a:lnTo>
                    <a:lnTo>
                      <a:pt x="8" y="5"/>
                    </a:lnTo>
                    <a:lnTo>
                      <a:pt x="8" y="6"/>
                    </a:lnTo>
                    <a:lnTo>
                      <a:pt x="9" y="6"/>
                    </a:lnTo>
                    <a:lnTo>
                      <a:pt x="10" y="7"/>
                    </a:lnTo>
                    <a:lnTo>
                      <a:pt x="10" y="8"/>
                    </a:lnTo>
                    <a:lnTo>
                      <a:pt x="10" y="9"/>
                    </a:lnTo>
                    <a:lnTo>
                      <a:pt x="9" y="9"/>
                    </a:lnTo>
                    <a:lnTo>
                      <a:pt x="10" y="8"/>
                    </a:lnTo>
                    <a:lnTo>
                      <a:pt x="9" y="8"/>
                    </a:lnTo>
                    <a:lnTo>
                      <a:pt x="9" y="7"/>
                    </a:lnTo>
                    <a:lnTo>
                      <a:pt x="8" y="7"/>
                    </a:lnTo>
                    <a:lnTo>
                      <a:pt x="7" y="6"/>
                    </a:lnTo>
                    <a:lnTo>
                      <a:pt x="7" y="5"/>
                    </a:lnTo>
                    <a:lnTo>
                      <a:pt x="6" y="5"/>
                    </a:lnTo>
                    <a:lnTo>
                      <a:pt x="6" y="4"/>
                    </a:lnTo>
                    <a:lnTo>
                      <a:pt x="5" y="3"/>
                    </a:lnTo>
                    <a:lnTo>
                      <a:pt x="4" y="3"/>
                    </a:lnTo>
                    <a:lnTo>
                      <a:pt x="4" y="2"/>
                    </a:lnTo>
                    <a:lnTo>
                      <a:pt x="3" y="2"/>
                    </a:lnTo>
                    <a:lnTo>
                      <a:pt x="3" y="1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5244" name="Freeform 77">
                <a:extLst>
                  <a:ext uri="{FF2B5EF4-FFF2-40B4-BE49-F238E27FC236}">
                    <a16:creationId xmlns:a16="http://schemas.microsoft.com/office/drawing/2014/main" id="{46C80C67-9559-498D-BA58-F2230EC0D5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0" y="1370"/>
                <a:ext cx="7" cy="7"/>
              </a:xfrm>
              <a:custGeom>
                <a:avLst/>
                <a:gdLst>
                  <a:gd name="T0" fmla="*/ 7 w 7"/>
                  <a:gd name="T1" fmla="*/ 0 h 7"/>
                  <a:gd name="T2" fmla="*/ 7 w 7"/>
                  <a:gd name="T3" fmla="*/ 1 h 7"/>
                  <a:gd name="T4" fmla="*/ 6 w 7"/>
                  <a:gd name="T5" fmla="*/ 2 h 7"/>
                  <a:gd name="T6" fmla="*/ 5 w 7"/>
                  <a:gd name="T7" fmla="*/ 3 h 7"/>
                  <a:gd name="T8" fmla="*/ 5 w 7"/>
                  <a:gd name="T9" fmla="*/ 4 h 7"/>
                  <a:gd name="T10" fmla="*/ 4 w 7"/>
                  <a:gd name="T11" fmla="*/ 5 h 7"/>
                  <a:gd name="T12" fmla="*/ 3 w 7"/>
                  <a:gd name="T13" fmla="*/ 5 h 7"/>
                  <a:gd name="T14" fmla="*/ 2 w 7"/>
                  <a:gd name="T15" fmla="*/ 6 h 7"/>
                  <a:gd name="T16" fmla="*/ 1 w 7"/>
                  <a:gd name="T17" fmla="*/ 7 h 7"/>
                  <a:gd name="T18" fmla="*/ 1 w 7"/>
                  <a:gd name="T19" fmla="*/ 6 h 7"/>
                  <a:gd name="T20" fmla="*/ 1 w 7"/>
                  <a:gd name="T21" fmla="*/ 5 h 7"/>
                  <a:gd name="T22" fmla="*/ 0 w 7"/>
                  <a:gd name="T23" fmla="*/ 4 h 7"/>
                  <a:gd name="T24" fmla="*/ 0 w 7"/>
                  <a:gd name="T25" fmla="*/ 5 h 7"/>
                  <a:gd name="T26" fmla="*/ 0 w 7"/>
                  <a:gd name="T27" fmla="*/ 6 h 7"/>
                  <a:gd name="T28" fmla="*/ 1 w 7"/>
                  <a:gd name="T29" fmla="*/ 7 h 7"/>
                  <a:gd name="T30" fmla="*/ 0 w 7"/>
                  <a:gd name="T31" fmla="*/ 7 h 7"/>
                  <a:gd name="T32" fmla="*/ 1 w 7"/>
                  <a:gd name="T33" fmla="*/ 7 h 7"/>
                  <a:gd name="T34" fmla="*/ 2 w 7"/>
                  <a:gd name="T35" fmla="*/ 7 h 7"/>
                  <a:gd name="T36" fmla="*/ 2 w 7"/>
                  <a:gd name="T37" fmla="*/ 7 h 7"/>
                  <a:gd name="T38" fmla="*/ 3 w 7"/>
                  <a:gd name="T39" fmla="*/ 6 h 7"/>
                  <a:gd name="T40" fmla="*/ 4 w 7"/>
                  <a:gd name="T41" fmla="*/ 6 h 7"/>
                  <a:gd name="T42" fmla="*/ 4 w 7"/>
                  <a:gd name="T43" fmla="*/ 5 h 7"/>
                  <a:gd name="T44" fmla="*/ 5 w 7"/>
                  <a:gd name="T45" fmla="*/ 5 h 7"/>
                  <a:gd name="T46" fmla="*/ 6 w 7"/>
                  <a:gd name="T47" fmla="*/ 3 h 7"/>
                  <a:gd name="T48" fmla="*/ 6 w 7"/>
                  <a:gd name="T49" fmla="*/ 3 h 7"/>
                  <a:gd name="T50" fmla="*/ 7 w 7"/>
                  <a:gd name="T51" fmla="*/ 2 h 7"/>
                  <a:gd name="T52" fmla="*/ 7 w 7"/>
                  <a:gd name="T53" fmla="*/ 1 h 7"/>
                  <a:gd name="T54" fmla="*/ 7 w 7"/>
                  <a:gd name="T55" fmla="*/ 0 h 7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7" h="7">
                    <a:moveTo>
                      <a:pt x="7" y="0"/>
                    </a:moveTo>
                    <a:lnTo>
                      <a:pt x="7" y="1"/>
                    </a:lnTo>
                    <a:lnTo>
                      <a:pt x="6" y="2"/>
                    </a:lnTo>
                    <a:lnTo>
                      <a:pt x="5" y="3"/>
                    </a:lnTo>
                    <a:lnTo>
                      <a:pt x="5" y="4"/>
                    </a:lnTo>
                    <a:lnTo>
                      <a:pt x="4" y="5"/>
                    </a:lnTo>
                    <a:lnTo>
                      <a:pt x="3" y="5"/>
                    </a:lnTo>
                    <a:lnTo>
                      <a:pt x="2" y="6"/>
                    </a:lnTo>
                    <a:lnTo>
                      <a:pt x="1" y="7"/>
                    </a:lnTo>
                    <a:lnTo>
                      <a:pt x="1" y="6"/>
                    </a:lnTo>
                    <a:lnTo>
                      <a:pt x="1" y="5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1" y="7"/>
                    </a:lnTo>
                    <a:lnTo>
                      <a:pt x="0" y="7"/>
                    </a:lnTo>
                    <a:lnTo>
                      <a:pt x="1" y="7"/>
                    </a:lnTo>
                    <a:lnTo>
                      <a:pt x="2" y="7"/>
                    </a:lnTo>
                    <a:lnTo>
                      <a:pt x="3" y="6"/>
                    </a:lnTo>
                    <a:lnTo>
                      <a:pt x="4" y="6"/>
                    </a:lnTo>
                    <a:lnTo>
                      <a:pt x="4" y="5"/>
                    </a:lnTo>
                    <a:lnTo>
                      <a:pt x="5" y="5"/>
                    </a:lnTo>
                    <a:lnTo>
                      <a:pt x="6" y="3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5245" name="Freeform 78">
                <a:extLst>
                  <a:ext uri="{FF2B5EF4-FFF2-40B4-BE49-F238E27FC236}">
                    <a16:creationId xmlns:a16="http://schemas.microsoft.com/office/drawing/2014/main" id="{9C54F0AF-DD20-46D0-818A-296964A4FE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61" y="1391"/>
                <a:ext cx="2" cy="3"/>
              </a:xfrm>
              <a:custGeom>
                <a:avLst/>
                <a:gdLst>
                  <a:gd name="T0" fmla="*/ 1 w 2"/>
                  <a:gd name="T1" fmla="*/ 0 h 3"/>
                  <a:gd name="T2" fmla="*/ 2 w 2"/>
                  <a:gd name="T3" fmla="*/ 1 h 3"/>
                  <a:gd name="T4" fmla="*/ 2 w 2"/>
                  <a:gd name="T5" fmla="*/ 1 h 3"/>
                  <a:gd name="T6" fmla="*/ 2 w 2"/>
                  <a:gd name="T7" fmla="*/ 2 h 3"/>
                  <a:gd name="T8" fmla="*/ 1 w 2"/>
                  <a:gd name="T9" fmla="*/ 3 h 3"/>
                  <a:gd name="T10" fmla="*/ 1 w 2"/>
                  <a:gd name="T11" fmla="*/ 1 h 3"/>
                  <a:gd name="T12" fmla="*/ 1 w 2"/>
                  <a:gd name="T13" fmla="*/ 1 h 3"/>
                  <a:gd name="T14" fmla="*/ 0 w 2"/>
                  <a:gd name="T15" fmla="*/ 0 h 3"/>
                  <a:gd name="T16" fmla="*/ 1 w 2"/>
                  <a:gd name="T17" fmla="*/ 0 h 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lnTo>
                      <a:pt x="2" y="1"/>
                    </a:lnTo>
                    <a:lnTo>
                      <a:pt x="2" y="2"/>
                    </a:lnTo>
                    <a:lnTo>
                      <a:pt x="1" y="3"/>
                    </a:lnTo>
                    <a:lnTo>
                      <a:pt x="1" y="1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9A9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</p:grpSp>
      <p:grpSp>
        <p:nvGrpSpPr>
          <p:cNvPr id="33803" name="Group 414">
            <a:extLst>
              <a:ext uri="{FF2B5EF4-FFF2-40B4-BE49-F238E27FC236}">
                <a16:creationId xmlns:a16="http://schemas.microsoft.com/office/drawing/2014/main" id="{2E094FCC-72A9-431A-98AD-E37DA1CA061C}"/>
              </a:ext>
            </a:extLst>
          </p:cNvPr>
          <p:cNvGrpSpPr>
            <a:grpSpLocks/>
          </p:cNvGrpSpPr>
          <p:nvPr/>
        </p:nvGrpSpPr>
        <p:grpSpPr bwMode="auto">
          <a:xfrm>
            <a:off x="6667500" y="2687638"/>
            <a:ext cx="771525" cy="496887"/>
            <a:chOff x="4200" y="1693"/>
            <a:chExt cx="486" cy="313"/>
          </a:xfrm>
        </p:grpSpPr>
        <p:grpSp>
          <p:nvGrpSpPr>
            <p:cNvPr id="34845" name="Group 281">
              <a:extLst>
                <a:ext uri="{FF2B5EF4-FFF2-40B4-BE49-F238E27FC236}">
                  <a16:creationId xmlns:a16="http://schemas.microsoft.com/office/drawing/2014/main" id="{C83852E7-3EF4-4A76-B800-343777A709C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00" y="1693"/>
              <a:ext cx="486" cy="313"/>
              <a:chOff x="4200" y="1693"/>
              <a:chExt cx="486" cy="313"/>
            </a:xfrm>
          </p:grpSpPr>
          <p:sp>
            <p:nvSpPr>
              <p:cNvPr id="34978" name="Rectangle 81">
                <a:extLst>
                  <a:ext uri="{FF2B5EF4-FFF2-40B4-BE49-F238E27FC236}">
                    <a16:creationId xmlns:a16="http://schemas.microsoft.com/office/drawing/2014/main" id="{DB82D5D4-CB05-4CC6-BB28-FBD0CBF609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3" y="1991"/>
                <a:ext cx="5" cy="11"/>
              </a:xfrm>
              <a:prstGeom prst="rect">
                <a:avLst/>
              </a:prstGeom>
              <a:solidFill>
                <a:srgbClr val="404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4979" name="Rectangle 82">
                <a:extLst>
                  <a:ext uri="{FF2B5EF4-FFF2-40B4-BE49-F238E27FC236}">
                    <a16:creationId xmlns:a16="http://schemas.microsoft.com/office/drawing/2014/main" id="{659AAA1B-4A09-4468-9247-3C6981C33A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1" y="1964"/>
                <a:ext cx="11" cy="6"/>
              </a:xfrm>
              <a:prstGeom prst="rect">
                <a:avLst/>
              </a:prstGeom>
              <a:solidFill>
                <a:srgbClr val="404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4980" name="Freeform 83">
                <a:extLst>
                  <a:ext uri="{FF2B5EF4-FFF2-40B4-BE49-F238E27FC236}">
                    <a16:creationId xmlns:a16="http://schemas.microsoft.com/office/drawing/2014/main" id="{4D72458F-E1DC-44A9-A4C7-71CB23C519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00" y="1700"/>
                <a:ext cx="80" cy="294"/>
              </a:xfrm>
              <a:custGeom>
                <a:avLst/>
                <a:gdLst>
                  <a:gd name="T0" fmla="*/ 0 w 80"/>
                  <a:gd name="T1" fmla="*/ 0 h 294"/>
                  <a:gd name="T2" fmla="*/ 80 w 80"/>
                  <a:gd name="T3" fmla="*/ 0 h 294"/>
                  <a:gd name="T4" fmla="*/ 80 w 80"/>
                  <a:gd name="T5" fmla="*/ 294 h 294"/>
                  <a:gd name="T6" fmla="*/ 0 w 80"/>
                  <a:gd name="T7" fmla="*/ 265 h 294"/>
                  <a:gd name="T8" fmla="*/ 0 w 80"/>
                  <a:gd name="T9" fmla="*/ 0 h 29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0" h="294">
                    <a:moveTo>
                      <a:pt x="0" y="0"/>
                    </a:moveTo>
                    <a:lnTo>
                      <a:pt x="80" y="0"/>
                    </a:lnTo>
                    <a:lnTo>
                      <a:pt x="80" y="294"/>
                    </a:lnTo>
                    <a:lnTo>
                      <a:pt x="0" y="26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0A0A0"/>
              </a:solidFill>
              <a:ln w="0">
                <a:solidFill>
                  <a:srgbClr val="8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81" name="Freeform 84">
                <a:extLst>
                  <a:ext uri="{FF2B5EF4-FFF2-40B4-BE49-F238E27FC236}">
                    <a16:creationId xmlns:a16="http://schemas.microsoft.com/office/drawing/2014/main" id="{5CB400CB-3FB3-4418-A5CD-F9230A35D0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06" y="1693"/>
                <a:ext cx="360" cy="26"/>
              </a:xfrm>
              <a:custGeom>
                <a:avLst/>
                <a:gdLst>
                  <a:gd name="T0" fmla="*/ 0 w 360"/>
                  <a:gd name="T1" fmla="*/ 6 h 26"/>
                  <a:gd name="T2" fmla="*/ 0 w 360"/>
                  <a:gd name="T3" fmla="*/ 26 h 26"/>
                  <a:gd name="T4" fmla="*/ 359 w 360"/>
                  <a:gd name="T5" fmla="*/ 18 h 26"/>
                  <a:gd name="T6" fmla="*/ 360 w 360"/>
                  <a:gd name="T7" fmla="*/ 0 h 26"/>
                  <a:gd name="T8" fmla="*/ 0 w 360"/>
                  <a:gd name="T9" fmla="*/ 6 h 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60" h="26">
                    <a:moveTo>
                      <a:pt x="0" y="6"/>
                    </a:moveTo>
                    <a:lnTo>
                      <a:pt x="0" y="26"/>
                    </a:lnTo>
                    <a:lnTo>
                      <a:pt x="359" y="18"/>
                    </a:lnTo>
                    <a:lnTo>
                      <a:pt x="360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C0C0C0"/>
              </a:solidFill>
              <a:ln w="0">
                <a:solidFill>
                  <a:srgbClr val="8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82" name="Freeform 85">
                <a:extLst>
                  <a:ext uri="{FF2B5EF4-FFF2-40B4-BE49-F238E27FC236}">
                    <a16:creationId xmlns:a16="http://schemas.microsoft.com/office/drawing/2014/main" id="{AA093FD1-E0CF-4DDB-A0E9-ECC0B01417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06" y="1711"/>
                <a:ext cx="359" cy="248"/>
              </a:xfrm>
              <a:custGeom>
                <a:avLst/>
                <a:gdLst>
                  <a:gd name="T0" fmla="*/ 0 w 359"/>
                  <a:gd name="T1" fmla="*/ 248 h 248"/>
                  <a:gd name="T2" fmla="*/ 359 w 359"/>
                  <a:gd name="T3" fmla="*/ 215 h 248"/>
                  <a:gd name="T4" fmla="*/ 359 w 359"/>
                  <a:gd name="T5" fmla="*/ 0 h 248"/>
                  <a:gd name="T6" fmla="*/ 0 w 359"/>
                  <a:gd name="T7" fmla="*/ 8 h 248"/>
                  <a:gd name="T8" fmla="*/ 0 w 359"/>
                  <a:gd name="T9" fmla="*/ 248 h 2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9" h="248">
                    <a:moveTo>
                      <a:pt x="0" y="248"/>
                    </a:moveTo>
                    <a:lnTo>
                      <a:pt x="359" y="215"/>
                    </a:lnTo>
                    <a:lnTo>
                      <a:pt x="359" y="0"/>
                    </a:lnTo>
                    <a:lnTo>
                      <a:pt x="0" y="8"/>
                    </a:lnTo>
                    <a:lnTo>
                      <a:pt x="0" y="248"/>
                    </a:lnTo>
                    <a:close/>
                  </a:path>
                </a:pathLst>
              </a:custGeom>
              <a:solidFill>
                <a:srgbClr val="E0E0E0"/>
              </a:solidFill>
              <a:ln w="0">
                <a:solidFill>
                  <a:srgbClr val="8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83" name="Freeform 86">
                <a:extLst>
                  <a:ext uri="{FF2B5EF4-FFF2-40B4-BE49-F238E27FC236}">
                    <a16:creationId xmlns:a16="http://schemas.microsoft.com/office/drawing/2014/main" id="{7B11D6B8-2361-4450-BA74-1B8B57EEE7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11" y="1732"/>
                <a:ext cx="14" cy="204"/>
              </a:xfrm>
              <a:custGeom>
                <a:avLst/>
                <a:gdLst>
                  <a:gd name="T0" fmla="*/ 14 w 14"/>
                  <a:gd name="T1" fmla="*/ 0 h 204"/>
                  <a:gd name="T2" fmla="*/ 0 w 14"/>
                  <a:gd name="T3" fmla="*/ 1 h 204"/>
                  <a:gd name="T4" fmla="*/ 0 w 14"/>
                  <a:gd name="T5" fmla="*/ 204 h 204"/>
                  <a:gd name="T6" fmla="*/ 14 w 14"/>
                  <a:gd name="T7" fmla="*/ 202 h 204"/>
                  <a:gd name="T8" fmla="*/ 14 w 14"/>
                  <a:gd name="T9" fmla="*/ 0 h 2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204">
                    <a:moveTo>
                      <a:pt x="14" y="0"/>
                    </a:moveTo>
                    <a:lnTo>
                      <a:pt x="0" y="1"/>
                    </a:lnTo>
                    <a:lnTo>
                      <a:pt x="0" y="204"/>
                    </a:lnTo>
                    <a:lnTo>
                      <a:pt x="14" y="202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C0C0C0"/>
              </a:solidFill>
              <a:ln w="0">
                <a:solidFill>
                  <a:srgbClr val="8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84" name="Freeform 87">
                <a:extLst>
                  <a:ext uri="{FF2B5EF4-FFF2-40B4-BE49-F238E27FC236}">
                    <a16:creationId xmlns:a16="http://schemas.microsoft.com/office/drawing/2014/main" id="{DE652D6C-894E-4D0F-8BB8-7F0C024A07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40" y="1731"/>
                <a:ext cx="15" cy="202"/>
              </a:xfrm>
              <a:custGeom>
                <a:avLst/>
                <a:gdLst>
                  <a:gd name="T0" fmla="*/ 15 w 15"/>
                  <a:gd name="T1" fmla="*/ 0 h 202"/>
                  <a:gd name="T2" fmla="*/ 0 w 15"/>
                  <a:gd name="T3" fmla="*/ 0 h 202"/>
                  <a:gd name="T4" fmla="*/ 0 w 15"/>
                  <a:gd name="T5" fmla="*/ 202 h 202"/>
                  <a:gd name="T6" fmla="*/ 15 w 15"/>
                  <a:gd name="T7" fmla="*/ 200 h 202"/>
                  <a:gd name="T8" fmla="*/ 15 w 15"/>
                  <a:gd name="T9" fmla="*/ 0 h 2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" h="202">
                    <a:moveTo>
                      <a:pt x="15" y="0"/>
                    </a:moveTo>
                    <a:lnTo>
                      <a:pt x="0" y="0"/>
                    </a:lnTo>
                    <a:lnTo>
                      <a:pt x="0" y="202"/>
                    </a:lnTo>
                    <a:lnTo>
                      <a:pt x="15" y="200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C0C0C0"/>
              </a:solidFill>
              <a:ln w="0">
                <a:solidFill>
                  <a:srgbClr val="8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85" name="Freeform 88">
                <a:extLst>
                  <a:ext uri="{FF2B5EF4-FFF2-40B4-BE49-F238E27FC236}">
                    <a16:creationId xmlns:a16="http://schemas.microsoft.com/office/drawing/2014/main" id="{3D607DE5-6404-4D83-93B0-2AB0FB63B4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68" y="1730"/>
                <a:ext cx="14" cy="200"/>
              </a:xfrm>
              <a:custGeom>
                <a:avLst/>
                <a:gdLst>
                  <a:gd name="T0" fmla="*/ 14 w 14"/>
                  <a:gd name="T1" fmla="*/ 0 h 200"/>
                  <a:gd name="T2" fmla="*/ 0 w 14"/>
                  <a:gd name="T3" fmla="*/ 1 h 200"/>
                  <a:gd name="T4" fmla="*/ 0 w 14"/>
                  <a:gd name="T5" fmla="*/ 200 h 200"/>
                  <a:gd name="T6" fmla="*/ 14 w 14"/>
                  <a:gd name="T7" fmla="*/ 199 h 200"/>
                  <a:gd name="T8" fmla="*/ 14 w 14"/>
                  <a:gd name="T9" fmla="*/ 0 h 2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200">
                    <a:moveTo>
                      <a:pt x="14" y="0"/>
                    </a:moveTo>
                    <a:lnTo>
                      <a:pt x="0" y="1"/>
                    </a:lnTo>
                    <a:lnTo>
                      <a:pt x="0" y="200"/>
                    </a:lnTo>
                    <a:lnTo>
                      <a:pt x="14" y="199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C0C0C0"/>
              </a:solidFill>
              <a:ln w="0">
                <a:solidFill>
                  <a:srgbClr val="8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86" name="Freeform 89">
                <a:extLst>
                  <a:ext uri="{FF2B5EF4-FFF2-40B4-BE49-F238E27FC236}">
                    <a16:creationId xmlns:a16="http://schemas.microsoft.com/office/drawing/2014/main" id="{8AB2B5F1-7333-481D-89B4-4058BEBC1D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95" y="1729"/>
                <a:ext cx="15" cy="199"/>
              </a:xfrm>
              <a:custGeom>
                <a:avLst/>
                <a:gdLst>
                  <a:gd name="T0" fmla="*/ 15 w 15"/>
                  <a:gd name="T1" fmla="*/ 0 h 199"/>
                  <a:gd name="T2" fmla="*/ 0 w 15"/>
                  <a:gd name="T3" fmla="*/ 1 h 199"/>
                  <a:gd name="T4" fmla="*/ 0 w 15"/>
                  <a:gd name="T5" fmla="*/ 199 h 199"/>
                  <a:gd name="T6" fmla="*/ 14 w 15"/>
                  <a:gd name="T7" fmla="*/ 197 h 199"/>
                  <a:gd name="T8" fmla="*/ 15 w 15"/>
                  <a:gd name="T9" fmla="*/ 0 h 1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" h="199">
                    <a:moveTo>
                      <a:pt x="15" y="0"/>
                    </a:moveTo>
                    <a:lnTo>
                      <a:pt x="0" y="1"/>
                    </a:lnTo>
                    <a:lnTo>
                      <a:pt x="0" y="199"/>
                    </a:lnTo>
                    <a:lnTo>
                      <a:pt x="14" y="197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C0C0C0"/>
              </a:solidFill>
              <a:ln w="0">
                <a:solidFill>
                  <a:srgbClr val="8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87" name="Freeform 90">
                <a:extLst>
                  <a:ext uri="{FF2B5EF4-FFF2-40B4-BE49-F238E27FC236}">
                    <a16:creationId xmlns:a16="http://schemas.microsoft.com/office/drawing/2014/main" id="{46DE9F62-EE17-4308-BD75-592D10E4B7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23" y="1728"/>
                <a:ext cx="14" cy="197"/>
              </a:xfrm>
              <a:custGeom>
                <a:avLst/>
                <a:gdLst>
                  <a:gd name="T0" fmla="*/ 14 w 14"/>
                  <a:gd name="T1" fmla="*/ 0 h 197"/>
                  <a:gd name="T2" fmla="*/ 0 w 14"/>
                  <a:gd name="T3" fmla="*/ 1 h 197"/>
                  <a:gd name="T4" fmla="*/ 0 w 14"/>
                  <a:gd name="T5" fmla="*/ 197 h 197"/>
                  <a:gd name="T6" fmla="*/ 14 w 14"/>
                  <a:gd name="T7" fmla="*/ 195 h 197"/>
                  <a:gd name="T8" fmla="*/ 14 w 14"/>
                  <a:gd name="T9" fmla="*/ 0 h 19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97">
                    <a:moveTo>
                      <a:pt x="14" y="0"/>
                    </a:moveTo>
                    <a:lnTo>
                      <a:pt x="0" y="1"/>
                    </a:lnTo>
                    <a:lnTo>
                      <a:pt x="0" y="197"/>
                    </a:lnTo>
                    <a:lnTo>
                      <a:pt x="14" y="195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C0C0C0"/>
              </a:solidFill>
              <a:ln w="0">
                <a:solidFill>
                  <a:srgbClr val="8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88" name="Freeform 91">
                <a:extLst>
                  <a:ext uri="{FF2B5EF4-FFF2-40B4-BE49-F238E27FC236}">
                    <a16:creationId xmlns:a16="http://schemas.microsoft.com/office/drawing/2014/main" id="{BF5E35B1-5AD8-43C2-BD0B-58F5D8EC98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50" y="1727"/>
                <a:ext cx="14" cy="196"/>
              </a:xfrm>
              <a:custGeom>
                <a:avLst/>
                <a:gdLst>
                  <a:gd name="T0" fmla="*/ 14 w 14"/>
                  <a:gd name="T1" fmla="*/ 0 h 196"/>
                  <a:gd name="T2" fmla="*/ 0 w 14"/>
                  <a:gd name="T3" fmla="*/ 1 h 196"/>
                  <a:gd name="T4" fmla="*/ 0 w 14"/>
                  <a:gd name="T5" fmla="*/ 196 h 196"/>
                  <a:gd name="T6" fmla="*/ 14 w 14"/>
                  <a:gd name="T7" fmla="*/ 194 h 196"/>
                  <a:gd name="T8" fmla="*/ 14 w 14"/>
                  <a:gd name="T9" fmla="*/ 0 h 1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96">
                    <a:moveTo>
                      <a:pt x="14" y="0"/>
                    </a:moveTo>
                    <a:lnTo>
                      <a:pt x="0" y="1"/>
                    </a:lnTo>
                    <a:lnTo>
                      <a:pt x="0" y="196"/>
                    </a:lnTo>
                    <a:lnTo>
                      <a:pt x="14" y="194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C0C0C0"/>
              </a:solidFill>
              <a:ln w="0">
                <a:solidFill>
                  <a:srgbClr val="8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89" name="Freeform 92">
                <a:extLst>
                  <a:ext uri="{FF2B5EF4-FFF2-40B4-BE49-F238E27FC236}">
                    <a16:creationId xmlns:a16="http://schemas.microsoft.com/office/drawing/2014/main" id="{46C5622F-CE34-449D-8170-14CEEFCC15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76" y="1726"/>
                <a:ext cx="15" cy="194"/>
              </a:xfrm>
              <a:custGeom>
                <a:avLst/>
                <a:gdLst>
                  <a:gd name="T0" fmla="*/ 15 w 15"/>
                  <a:gd name="T1" fmla="*/ 0 h 194"/>
                  <a:gd name="T2" fmla="*/ 0 w 15"/>
                  <a:gd name="T3" fmla="*/ 1 h 194"/>
                  <a:gd name="T4" fmla="*/ 0 w 15"/>
                  <a:gd name="T5" fmla="*/ 194 h 194"/>
                  <a:gd name="T6" fmla="*/ 15 w 15"/>
                  <a:gd name="T7" fmla="*/ 193 h 194"/>
                  <a:gd name="T8" fmla="*/ 15 w 15"/>
                  <a:gd name="T9" fmla="*/ 0 h 19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" h="194">
                    <a:moveTo>
                      <a:pt x="15" y="0"/>
                    </a:moveTo>
                    <a:lnTo>
                      <a:pt x="0" y="1"/>
                    </a:lnTo>
                    <a:lnTo>
                      <a:pt x="0" y="194"/>
                    </a:lnTo>
                    <a:lnTo>
                      <a:pt x="15" y="193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C0C0C0"/>
              </a:solidFill>
              <a:ln w="0">
                <a:solidFill>
                  <a:srgbClr val="8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90" name="Freeform 93">
                <a:extLst>
                  <a:ext uri="{FF2B5EF4-FFF2-40B4-BE49-F238E27FC236}">
                    <a16:creationId xmlns:a16="http://schemas.microsoft.com/office/drawing/2014/main" id="{9C2CED54-2C81-4B30-AEF1-EB45DA382F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01" y="1726"/>
                <a:ext cx="14" cy="192"/>
              </a:xfrm>
              <a:custGeom>
                <a:avLst/>
                <a:gdLst>
                  <a:gd name="T0" fmla="*/ 14 w 14"/>
                  <a:gd name="T1" fmla="*/ 0 h 192"/>
                  <a:gd name="T2" fmla="*/ 0 w 14"/>
                  <a:gd name="T3" fmla="*/ 1 h 192"/>
                  <a:gd name="T4" fmla="*/ 0 w 14"/>
                  <a:gd name="T5" fmla="*/ 192 h 192"/>
                  <a:gd name="T6" fmla="*/ 14 w 14"/>
                  <a:gd name="T7" fmla="*/ 190 h 192"/>
                  <a:gd name="T8" fmla="*/ 14 w 14"/>
                  <a:gd name="T9" fmla="*/ 0 h 1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92">
                    <a:moveTo>
                      <a:pt x="14" y="0"/>
                    </a:moveTo>
                    <a:lnTo>
                      <a:pt x="0" y="1"/>
                    </a:lnTo>
                    <a:lnTo>
                      <a:pt x="0" y="192"/>
                    </a:lnTo>
                    <a:lnTo>
                      <a:pt x="14" y="190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C0C0C0"/>
              </a:solidFill>
              <a:ln w="0">
                <a:solidFill>
                  <a:srgbClr val="8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91" name="Freeform 94">
                <a:extLst>
                  <a:ext uri="{FF2B5EF4-FFF2-40B4-BE49-F238E27FC236}">
                    <a16:creationId xmlns:a16="http://schemas.microsoft.com/office/drawing/2014/main" id="{6FE43826-5E04-4259-B05F-9F7F817298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25" y="1726"/>
                <a:ext cx="14" cy="190"/>
              </a:xfrm>
              <a:custGeom>
                <a:avLst/>
                <a:gdLst>
                  <a:gd name="T0" fmla="*/ 14 w 14"/>
                  <a:gd name="T1" fmla="*/ 0 h 190"/>
                  <a:gd name="T2" fmla="*/ 0 w 14"/>
                  <a:gd name="T3" fmla="*/ 0 h 190"/>
                  <a:gd name="T4" fmla="*/ 0 w 14"/>
                  <a:gd name="T5" fmla="*/ 190 h 190"/>
                  <a:gd name="T6" fmla="*/ 14 w 14"/>
                  <a:gd name="T7" fmla="*/ 188 h 190"/>
                  <a:gd name="T8" fmla="*/ 14 w 14"/>
                  <a:gd name="T9" fmla="*/ 0 h 1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90">
                    <a:moveTo>
                      <a:pt x="14" y="0"/>
                    </a:moveTo>
                    <a:lnTo>
                      <a:pt x="0" y="0"/>
                    </a:lnTo>
                    <a:lnTo>
                      <a:pt x="0" y="190"/>
                    </a:lnTo>
                    <a:lnTo>
                      <a:pt x="14" y="188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C0C0C0"/>
              </a:solidFill>
              <a:ln w="0">
                <a:solidFill>
                  <a:srgbClr val="8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92" name="Freeform 95">
                <a:extLst>
                  <a:ext uri="{FF2B5EF4-FFF2-40B4-BE49-F238E27FC236}">
                    <a16:creationId xmlns:a16="http://schemas.microsoft.com/office/drawing/2014/main" id="{873C5299-F181-41C2-A21C-5E8D56DCA8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66" y="1724"/>
                <a:ext cx="13" cy="187"/>
              </a:xfrm>
              <a:custGeom>
                <a:avLst/>
                <a:gdLst>
                  <a:gd name="T0" fmla="*/ 13 w 13"/>
                  <a:gd name="T1" fmla="*/ 0 h 187"/>
                  <a:gd name="T2" fmla="*/ 0 w 13"/>
                  <a:gd name="T3" fmla="*/ 1 h 187"/>
                  <a:gd name="T4" fmla="*/ 0 w 13"/>
                  <a:gd name="T5" fmla="*/ 187 h 187"/>
                  <a:gd name="T6" fmla="*/ 13 w 13"/>
                  <a:gd name="T7" fmla="*/ 186 h 187"/>
                  <a:gd name="T8" fmla="*/ 13 w 13"/>
                  <a:gd name="T9" fmla="*/ 0 h 18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" h="187">
                    <a:moveTo>
                      <a:pt x="13" y="0"/>
                    </a:moveTo>
                    <a:lnTo>
                      <a:pt x="0" y="1"/>
                    </a:lnTo>
                    <a:lnTo>
                      <a:pt x="0" y="187"/>
                    </a:lnTo>
                    <a:lnTo>
                      <a:pt x="13" y="186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C0C0C0"/>
              </a:solidFill>
              <a:ln w="0">
                <a:solidFill>
                  <a:srgbClr val="8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93" name="Freeform 96">
                <a:extLst>
                  <a:ext uri="{FF2B5EF4-FFF2-40B4-BE49-F238E27FC236}">
                    <a16:creationId xmlns:a16="http://schemas.microsoft.com/office/drawing/2014/main" id="{5CC825C0-4362-47F6-BAC6-819BBEAEC5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95" y="1724"/>
                <a:ext cx="14" cy="185"/>
              </a:xfrm>
              <a:custGeom>
                <a:avLst/>
                <a:gdLst>
                  <a:gd name="T0" fmla="*/ 14 w 14"/>
                  <a:gd name="T1" fmla="*/ 0 h 185"/>
                  <a:gd name="T2" fmla="*/ 0 w 14"/>
                  <a:gd name="T3" fmla="*/ 0 h 185"/>
                  <a:gd name="T4" fmla="*/ 0 w 14"/>
                  <a:gd name="T5" fmla="*/ 185 h 185"/>
                  <a:gd name="T6" fmla="*/ 14 w 14"/>
                  <a:gd name="T7" fmla="*/ 184 h 185"/>
                  <a:gd name="T8" fmla="*/ 14 w 14"/>
                  <a:gd name="T9" fmla="*/ 0 h 18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85">
                    <a:moveTo>
                      <a:pt x="14" y="0"/>
                    </a:moveTo>
                    <a:lnTo>
                      <a:pt x="0" y="0"/>
                    </a:lnTo>
                    <a:lnTo>
                      <a:pt x="0" y="185"/>
                    </a:lnTo>
                    <a:lnTo>
                      <a:pt x="14" y="184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C0C0C0"/>
              </a:solidFill>
              <a:ln w="0">
                <a:solidFill>
                  <a:srgbClr val="8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94" name="Freeform 97">
                <a:extLst>
                  <a:ext uri="{FF2B5EF4-FFF2-40B4-BE49-F238E27FC236}">
                    <a16:creationId xmlns:a16="http://schemas.microsoft.com/office/drawing/2014/main" id="{214C27CD-BEF7-455F-9792-EDB9510CF2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80" y="1699"/>
                <a:ext cx="26" cy="307"/>
              </a:xfrm>
              <a:custGeom>
                <a:avLst/>
                <a:gdLst>
                  <a:gd name="T0" fmla="*/ 26 w 26"/>
                  <a:gd name="T1" fmla="*/ 0 h 307"/>
                  <a:gd name="T2" fmla="*/ 0 w 26"/>
                  <a:gd name="T3" fmla="*/ 0 h 307"/>
                  <a:gd name="T4" fmla="*/ 0 w 26"/>
                  <a:gd name="T5" fmla="*/ 307 h 307"/>
                  <a:gd name="T6" fmla="*/ 25 w 26"/>
                  <a:gd name="T7" fmla="*/ 304 h 307"/>
                  <a:gd name="T8" fmla="*/ 26 w 26"/>
                  <a:gd name="T9" fmla="*/ 0 h 3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6" h="307">
                    <a:moveTo>
                      <a:pt x="26" y="0"/>
                    </a:moveTo>
                    <a:lnTo>
                      <a:pt x="0" y="0"/>
                    </a:lnTo>
                    <a:lnTo>
                      <a:pt x="0" y="307"/>
                    </a:lnTo>
                    <a:lnTo>
                      <a:pt x="25" y="304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C0C0C0"/>
              </a:solidFill>
              <a:ln w="0">
                <a:solidFill>
                  <a:srgbClr val="8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95" name="Freeform 98">
                <a:extLst>
                  <a:ext uri="{FF2B5EF4-FFF2-40B4-BE49-F238E27FC236}">
                    <a16:creationId xmlns:a16="http://schemas.microsoft.com/office/drawing/2014/main" id="{E85A3915-1D25-415F-816E-A1319E024C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06" y="1926"/>
                <a:ext cx="360" cy="77"/>
              </a:xfrm>
              <a:custGeom>
                <a:avLst/>
                <a:gdLst>
                  <a:gd name="T0" fmla="*/ 0 w 360"/>
                  <a:gd name="T1" fmla="*/ 77 h 77"/>
                  <a:gd name="T2" fmla="*/ 360 w 360"/>
                  <a:gd name="T3" fmla="*/ 43 h 77"/>
                  <a:gd name="T4" fmla="*/ 360 w 360"/>
                  <a:gd name="T5" fmla="*/ 0 h 77"/>
                  <a:gd name="T6" fmla="*/ 0 w 360"/>
                  <a:gd name="T7" fmla="*/ 33 h 77"/>
                  <a:gd name="T8" fmla="*/ 0 w 360"/>
                  <a:gd name="T9" fmla="*/ 77 h 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60" h="77">
                    <a:moveTo>
                      <a:pt x="0" y="77"/>
                    </a:moveTo>
                    <a:lnTo>
                      <a:pt x="360" y="43"/>
                    </a:lnTo>
                    <a:lnTo>
                      <a:pt x="360" y="0"/>
                    </a:lnTo>
                    <a:lnTo>
                      <a:pt x="0" y="33"/>
                    </a:lnTo>
                    <a:lnTo>
                      <a:pt x="0" y="77"/>
                    </a:lnTo>
                    <a:close/>
                  </a:path>
                </a:pathLst>
              </a:custGeom>
              <a:solidFill>
                <a:srgbClr val="C0C0C0"/>
              </a:solidFill>
              <a:ln w="0">
                <a:solidFill>
                  <a:srgbClr val="8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96" name="Line 99">
                <a:extLst>
                  <a:ext uri="{FF2B5EF4-FFF2-40B4-BE49-F238E27FC236}">
                    <a16:creationId xmlns:a16="http://schemas.microsoft.com/office/drawing/2014/main" id="{25D1010A-92F3-4491-8294-29005E02B5A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31" y="1719"/>
                <a:ext cx="1" cy="237"/>
              </a:xfrm>
              <a:prstGeom prst="line">
                <a:avLst/>
              </a:prstGeom>
              <a:noFill/>
              <a:ln w="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97" name="Line 100">
                <a:extLst>
                  <a:ext uri="{FF2B5EF4-FFF2-40B4-BE49-F238E27FC236}">
                    <a16:creationId xmlns:a16="http://schemas.microsoft.com/office/drawing/2014/main" id="{0B5DC22C-384A-4D28-99A0-107C653450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62" y="1717"/>
                <a:ext cx="1" cy="237"/>
              </a:xfrm>
              <a:prstGeom prst="line">
                <a:avLst/>
              </a:prstGeom>
              <a:noFill/>
              <a:ln w="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98" name="Line 101">
                <a:extLst>
                  <a:ext uri="{FF2B5EF4-FFF2-40B4-BE49-F238E27FC236}">
                    <a16:creationId xmlns:a16="http://schemas.microsoft.com/office/drawing/2014/main" id="{BA888A36-79C9-4FAF-BE06-9CAF3508FBD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88" y="1717"/>
                <a:ext cx="1" cy="234"/>
              </a:xfrm>
              <a:prstGeom prst="line">
                <a:avLst/>
              </a:prstGeom>
              <a:noFill/>
              <a:ln w="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99" name="Line 102">
                <a:extLst>
                  <a:ext uri="{FF2B5EF4-FFF2-40B4-BE49-F238E27FC236}">
                    <a16:creationId xmlns:a16="http://schemas.microsoft.com/office/drawing/2014/main" id="{07A92F6A-7DAF-49B7-9D4E-290740B739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16" y="1716"/>
                <a:ext cx="1" cy="233"/>
              </a:xfrm>
              <a:prstGeom prst="line">
                <a:avLst/>
              </a:prstGeom>
              <a:noFill/>
              <a:ln w="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5000" name="Line 103">
                <a:extLst>
                  <a:ext uri="{FF2B5EF4-FFF2-40B4-BE49-F238E27FC236}">
                    <a16:creationId xmlns:a16="http://schemas.microsoft.com/office/drawing/2014/main" id="{4E2C82D9-E49C-4EB8-BE18-4B48BC981F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43" y="1716"/>
                <a:ext cx="1" cy="230"/>
              </a:xfrm>
              <a:prstGeom prst="line">
                <a:avLst/>
              </a:prstGeom>
              <a:noFill/>
              <a:ln w="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5001" name="Freeform 104">
                <a:extLst>
                  <a:ext uri="{FF2B5EF4-FFF2-40B4-BE49-F238E27FC236}">
                    <a16:creationId xmlns:a16="http://schemas.microsoft.com/office/drawing/2014/main" id="{6C685CBE-5CB2-4068-86E3-75F3E83ABA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69" y="1715"/>
                <a:ext cx="1" cy="228"/>
              </a:xfrm>
              <a:custGeom>
                <a:avLst/>
                <a:gdLst>
                  <a:gd name="T0" fmla="*/ 0 w 1"/>
                  <a:gd name="T1" fmla="*/ 0 h 228"/>
                  <a:gd name="T2" fmla="*/ 0 w 1"/>
                  <a:gd name="T3" fmla="*/ 226 h 228"/>
                  <a:gd name="T4" fmla="*/ 0 w 1"/>
                  <a:gd name="T5" fmla="*/ 228 h 22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" h="228">
                    <a:moveTo>
                      <a:pt x="0" y="0"/>
                    </a:moveTo>
                    <a:lnTo>
                      <a:pt x="0" y="226"/>
                    </a:lnTo>
                    <a:lnTo>
                      <a:pt x="0" y="228"/>
                    </a:lnTo>
                  </a:path>
                </a:pathLst>
              </a:custGeom>
              <a:noFill/>
              <a:ln w="0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5002" name="Line 105">
                <a:extLst>
                  <a:ext uri="{FF2B5EF4-FFF2-40B4-BE49-F238E27FC236}">
                    <a16:creationId xmlns:a16="http://schemas.microsoft.com/office/drawing/2014/main" id="{B0A08079-01AB-452E-9E9C-07DF5FBFF54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95" y="1715"/>
                <a:ext cx="1" cy="227"/>
              </a:xfrm>
              <a:prstGeom prst="line">
                <a:avLst/>
              </a:prstGeom>
              <a:noFill/>
              <a:ln w="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5003" name="Line 106">
                <a:extLst>
                  <a:ext uri="{FF2B5EF4-FFF2-40B4-BE49-F238E27FC236}">
                    <a16:creationId xmlns:a16="http://schemas.microsoft.com/office/drawing/2014/main" id="{04AED9CE-E87D-446E-8960-FC27343431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20" y="1714"/>
                <a:ext cx="1" cy="226"/>
              </a:xfrm>
              <a:prstGeom prst="line">
                <a:avLst/>
              </a:prstGeom>
              <a:noFill/>
              <a:ln w="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5004" name="Line 107">
                <a:extLst>
                  <a:ext uri="{FF2B5EF4-FFF2-40B4-BE49-F238E27FC236}">
                    <a16:creationId xmlns:a16="http://schemas.microsoft.com/office/drawing/2014/main" id="{651512D5-F749-4C1E-8BA7-6B7E32CFC2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544" y="1714"/>
                <a:ext cx="1" cy="223"/>
              </a:xfrm>
              <a:prstGeom prst="line">
                <a:avLst/>
              </a:prstGeom>
              <a:noFill/>
              <a:ln w="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5005" name="Freeform 108">
                <a:extLst>
                  <a:ext uri="{FF2B5EF4-FFF2-40B4-BE49-F238E27FC236}">
                    <a16:creationId xmlns:a16="http://schemas.microsoft.com/office/drawing/2014/main" id="{EF0206C9-9102-480F-9F57-7F81591B07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48" y="1725"/>
                <a:ext cx="14" cy="205"/>
              </a:xfrm>
              <a:custGeom>
                <a:avLst/>
                <a:gdLst>
                  <a:gd name="T0" fmla="*/ 0 w 14"/>
                  <a:gd name="T1" fmla="*/ 1 h 205"/>
                  <a:gd name="T2" fmla="*/ 14 w 14"/>
                  <a:gd name="T3" fmla="*/ 0 h 205"/>
                  <a:gd name="T4" fmla="*/ 14 w 14"/>
                  <a:gd name="T5" fmla="*/ 203 h 205"/>
                  <a:gd name="T6" fmla="*/ 0 w 14"/>
                  <a:gd name="T7" fmla="*/ 205 h 205"/>
                  <a:gd name="T8" fmla="*/ 0 w 14"/>
                  <a:gd name="T9" fmla="*/ 1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205">
                    <a:moveTo>
                      <a:pt x="0" y="1"/>
                    </a:moveTo>
                    <a:lnTo>
                      <a:pt x="14" y="0"/>
                    </a:lnTo>
                    <a:lnTo>
                      <a:pt x="14" y="203"/>
                    </a:lnTo>
                    <a:lnTo>
                      <a:pt x="0" y="205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404040"/>
              </a:solidFill>
              <a:ln w="0">
                <a:solidFill>
                  <a:srgbClr val="8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5006" name="Line 109">
                <a:extLst>
                  <a:ext uri="{FF2B5EF4-FFF2-40B4-BE49-F238E27FC236}">
                    <a16:creationId xmlns:a16="http://schemas.microsoft.com/office/drawing/2014/main" id="{10FABF83-7DDD-411A-A809-27DD24593B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586" y="1713"/>
                <a:ext cx="1" cy="220"/>
              </a:xfrm>
              <a:prstGeom prst="line">
                <a:avLst/>
              </a:prstGeom>
              <a:noFill/>
              <a:ln w="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5007" name="Line 110">
                <a:extLst>
                  <a:ext uri="{FF2B5EF4-FFF2-40B4-BE49-F238E27FC236}">
                    <a16:creationId xmlns:a16="http://schemas.microsoft.com/office/drawing/2014/main" id="{1FD10DAC-547D-447A-A25B-2D0E1DAFB7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17" y="1712"/>
                <a:ext cx="1" cy="218"/>
              </a:xfrm>
              <a:prstGeom prst="line">
                <a:avLst/>
              </a:prstGeom>
              <a:noFill/>
              <a:ln w="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5008" name="Freeform 111">
                <a:extLst>
                  <a:ext uri="{FF2B5EF4-FFF2-40B4-BE49-F238E27FC236}">
                    <a16:creationId xmlns:a16="http://schemas.microsoft.com/office/drawing/2014/main" id="{89BC99ED-9079-4FE7-BBFC-6BE0CBDDA4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27" y="1888"/>
                <a:ext cx="25" cy="14"/>
              </a:xfrm>
              <a:custGeom>
                <a:avLst/>
                <a:gdLst>
                  <a:gd name="T0" fmla="*/ 25 w 25"/>
                  <a:gd name="T1" fmla="*/ 0 h 14"/>
                  <a:gd name="T2" fmla="*/ 0 w 25"/>
                  <a:gd name="T3" fmla="*/ 0 h 14"/>
                  <a:gd name="T4" fmla="*/ 1 w 25"/>
                  <a:gd name="T5" fmla="*/ 14 h 14"/>
                  <a:gd name="T6" fmla="*/ 25 w 25"/>
                  <a:gd name="T7" fmla="*/ 13 h 14"/>
                  <a:gd name="T8" fmla="*/ 25 w 25"/>
                  <a:gd name="T9" fmla="*/ 0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" h="14">
                    <a:moveTo>
                      <a:pt x="25" y="0"/>
                    </a:moveTo>
                    <a:lnTo>
                      <a:pt x="0" y="0"/>
                    </a:lnTo>
                    <a:lnTo>
                      <a:pt x="1" y="14"/>
                    </a:lnTo>
                    <a:lnTo>
                      <a:pt x="25" y="13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404040"/>
              </a:solidFill>
              <a:ln w="0">
                <a:solidFill>
                  <a:srgbClr val="8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5009" name="Oval 112">
                <a:extLst>
                  <a:ext uri="{FF2B5EF4-FFF2-40B4-BE49-F238E27FC236}">
                    <a16:creationId xmlns:a16="http://schemas.microsoft.com/office/drawing/2014/main" id="{0B30703F-FA0C-4144-9DEE-DA6F1BE2FB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0" y="1811"/>
                <a:ext cx="16" cy="11"/>
              </a:xfrm>
              <a:prstGeom prst="ellipse">
                <a:avLst/>
              </a:prstGeom>
              <a:solidFill>
                <a:srgbClr val="404040"/>
              </a:solidFill>
              <a:ln w="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010" name="Freeform 113">
                <a:extLst>
                  <a:ext uri="{FF2B5EF4-FFF2-40B4-BE49-F238E27FC236}">
                    <a16:creationId xmlns:a16="http://schemas.microsoft.com/office/drawing/2014/main" id="{E84FE339-C881-4119-B229-0579F221EF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66" y="1693"/>
                <a:ext cx="20" cy="276"/>
              </a:xfrm>
              <a:custGeom>
                <a:avLst/>
                <a:gdLst>
                  <a:gd name="T0" fmla="*/ 20 w 20"/>
                  <a:gd name="T1" fmla="*/ 0 h 276"/>
                  <a:gd name="T2" fmla="*/ 0 w 20"/>
                  <a:gd name="T3" fmla="*/ 0 h 276"/>
                  <a:gd name="T4" fmla="*/ 0 w 20"/>
                  <a:gd name="T5" fmla="*/ 276 h 276"/>
                  <a:gd name="T6" fmla="*/ 20 w 20"/>
                  <a:gd name="T7" fmla="*/ 273 h 276"/>
                  <a:gd name="T8" fmla="*/ 20 w 20"/>
                  <a:gd name="T9" fmla="*/ 0 h 27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" h="276">
                    <a:moveTo>
                      <a:pt x="20" y="0"/>
                    </a:moveTo>
                    <a:lnTo>
                      <a:pt x="0" y="0"/>
                    </a:lnTo>
                    <a:lnTo>
                      <a:pt x="0" y="276"/>
                    </a:lnTo>
                    <a:lnTo>
                      <a:pt x="20" y="273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rgbClr val="C0C0C0"/>
              </a:solidFill>
              <a:ln w="0">
                <a:solidFill>
                  <a:srgbClr val="8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5011" name="Freeform 114">
                <a:extLst>
                  <a:ext uri="{FF2B5EF4-FFF2-40B4-BE49-F238E27FC236}">
                    <a16:creationId xmlns:a16="http://schemas.microsoft.com/office/drawing/2014/main" id="{F75F189D-0E4D-46C7-A635-D6D390D693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28" y="1911"/>
                <a:ext cx="35" cy="5"/>
              </a:xfrm>
              <a:custGeom>
                <a:avLst/>
                <a:gdLst>
                  <a:gd name="T0" fmla="*/ 0 w 35"/>
                  <a:gd name="T1" fmla="*/ 1 h 5"/>
                  <a:gd name="T2" fmla="*/ 9 w 35"/>
                  <a:gd name="T3" fmla="*/ 5 h 5"/>
                  <a:gd name="T4" fmla="*/ 35 w 35"/>
                  <a:gd name="T5" fmla="*/ 3 h 5"/>
                  <a:gd name="T6" fmla="*/ 25 w 35"/>
                  <a:gd name="T7" fmla="*/ 0 h 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5" h="5">
                    <a:moveTo>
                      <a:pt x="0" y="1"/>
                    </a:moveTo>
                    <a:lnTo>
                      <a:pt x="9" y="5"/>
                    </a:lnTo>
                    <a:lnTo>
                      <a:pt x="35" y="3"/>
                    </a:lnTo>
                    <a:lnTo>
                      <a:pt x="25" y="0"/>
                    </a:lnTo>
                  </a:path>
                </a:pathLst>
              </a:custGeom>
              <a:noFill/>
              <a:ln w="0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5012" name="Rectangle 115">
                <a:extLst>
                  <a:ext uri="{FF2B5EF4-FFF2-40B4-BE49-F238E27FC236}">
                    <a16:creationId xmlns:a16="http://schemas.microsoft.com/office/drawing/2014/main" id="{D27B7C0D-2213-43E3-BDC4-EB98416BE3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25" y="1803"/>
                <a:ext cx="32" cy="8"/>
              </a:xfrm>
              <a:prstGeom prst="rect">
                <a:avLst/>
              </a:prstGeom>
              <a:noFill/>
              <a:ln w="0">
                <a:solidFill>
                  <a:srgbClr val="80808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013" name="Freeform 116">
                <a:extLst>
                  <a:ext uri="{FF2B5EF4-FFF2-40B4-BE49-F238E27FC236}">
                    <a16:creationId xmlns:a16="http://schemas.microsoft.com/office/drawing/2014/main" id="{A63C6A4D-56BA-46DA-957C-78312B27BF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42" y="1812"/>
                <a:ext cx="10" cy="107"/>
              </a:xfrm>
              <a:custGeom>
                <a:avLst/>
                <a:gdLst>
                  <a:gd name="T0" fmla="*/ 9 w 10"/>
                  <a:gd name="T1" fmla="*/ 0 h 107"/>
                  <a:gd name="T2" fmla="*/ 0 w 10"/>
                  <a:gd name="T3" fmla="*/ 0 h 107"/>
                  <a:gd name="T4" fmla="*/ 0 w 10"/>
                  <a:gd name="T5" fmla="*/ 107 h 107"/>
                  <a:gd name="T6" fmla="*/ 10 w 10"/>
                  <a:gd name="T7" fmla="*/ 107 h 107"/>
                  <a:gd name="T8" fmla="*/ 9 w 10"/>
                  <a:gd name="T9" fmla="*/ 0 h 1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" h="107">
                    <a:moveTo>
                      <a:pt x="9" y="0"/>
                    </a:moveTo>
                    <a:lnTo>
                      <a:pt x="0" y="0"/>
                    </a:lnTo>
                    <a:lnTo>
                      <a:pt x="0" y="107"/>
                    </a:lnTo>
                    <a:lnTo>
                      <a:pt x="10" y="107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404040"/>
              </a:solidFill>
              <a:ln w="0">
                <a:solidFill>
                  <a:srgbClr val="8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5014" name="Freeform 117">
                <a:extLst>
                  <a:ext uri="{FF2B5EF4-FFF2-40B4-BE49-F238E27FC236}">
                    <a16:creationId xmlns:a16="http://schemas.microsoft.com/office/drawing/2014/main" id="{AD56B481-C247-4B91-B2C6-2990466D24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71" y="1810"/>
                <a:ext cx="9" cy="107"/>
              </a:xfrm>
              <a:custGeom>
                <a:avLst/>
                <a:gdLst>
                  <a:gd name="T0" fmla="*/ 9 w 9"/>
                  <a:gd name="T1" fmla="*/ 0 h 107"/>
                  <a:gd name="T2" fmla="*/ 0 w 9"/>
                  <a:gd name="T3" fmla="*/ 0 h 107"/>
                  <a:gd name="T4" fmla="*/ 0 w 9"/>
                  <a:gd name="T5" fmla="*/ 107 h 107"/>
                  <a:gd name="T6" fmla="*/ 9 w 9"/>
                  <a:gd name="T7" fmla="*/ 106 h 107"/>
                  <a:gd name="T8" fmla="*/ 9 w 9"/>
                  <a:gd name="T9" fmla="*/ 0 h 1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" h="107">
                    <a:moveTo>
                      <a:pt x="9" y="0"/>
                    </a:moveTo>
                    <a:lnTo>
                      <a:pt x="0" y="0"/>
                    </a:lnTo>
                    <a:lnTo>
                      <a:pt x="0" y="107"/>
                    </a:lnTo>
                    <a:lnTo>
                      <a:pt x="9" y="106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404040"/>
              </a:solidFill>
              <a:ln w="0">
                <a:solidFill>
                  <a:srgbClr val="8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5015" name="Freeform 118">
                <a:extLst>
                  <a:ext uri="{FF2B5EF4-FFF2-40B4-BE49-F238E27FC236}">
                    <a16:creationId xmlns:a16="http://schemas.microsoft.com/office/drawing/2014/main" id="{72B800F3-3772-4E77-819C-DE726438C7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97" y="1809"/>
                <a:ext cx="10" cy="106"/>
              </a:xfrm>
              <a:custGeom>
                <a:avLst/>
                <a:gdLst>
                  <a:gd name="T0" fmla="*/ 9 w 10"/>
                  <a:gd name="T1" fmla="*/ 0 h 106"/>
                  <a:gd name="T2" fmla="*/ 0 w 10"/>
                  <a:gd name="T3" fmla="*/ 0 h 106"/>
                  <a:gd name="T4" fmla="*/ 0 w 10"/>
                  <a:gd name="T5" fmla="*/ 106 h 106"/>
                  <a:gd name="T6" fmla="*/ 10 w 10"/>
                  <a:gd name="T7" fmla="*/ 105 h 106"/>
                  <a:gd name="T8" fmla="*/ 9 w 10"/>
                  <a:gd name="T9" fmla="*/ 0 h 1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" h="106">
                    <a:moveTo>
                      <a:pt x="9" y="0"/>
                    </a:moveTo>
                    <a:lnTo>
                      <a:pt x="0" y="0"/>
                    </a:lnTo>
                    <a:lnTo>
                      <a:pt x="0" y="106"/>
                    </a:lnTo>
                    <a:lnTo>
                      <a:pt x="10" y="105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404040"/>
              </a:solidFill>
              <a:ln w="0">
                <a:solidFill>
                  <a:srgbClr val="8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5016" name="Freeform 119">
                <a:extLst>
                  <a:ext uri="{FF2B5EF4-FFF2-40B4-BE49-F238E27FC236}">
                    <a16:creationId xmlns:a16="http://schemas.microsoft.com/office/drawing/2014/main" id="{5401209A-C277-40C3-B6E5-98F53DC50C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26" y="1807"/>
                <a:ext cx="9" cy="105"/>
              </a:xfrm>
              <a:custGeom>
                <a:avLst/>
                <a:gdLst>
                  <a:gd name="T0" fmla="*/ 9 w 9"/>
                  <a:gd name="T1" fmla="*/ 0 h 105"/>
                  <a:gd name="T2" fmla="*/ 0 w 9"/>
                  <a:gd name="T3" fmla="*/ 0 h 105"/>
                  <a:gd name="T4" fmla="*/ 0 w 9"/>
                  <a:gd name="T5" fmla="*/ 105 h 105"/>
                  <a:gd name="T6" fmla="*/ 9 w 9"/>
                  <a:gd name="T7" fmla="*/ 104 h 105"/>
                  <a:gd name="T8" fmla="*/ 9 w 9"/>
                  <a:gd name="T9" fmla="*/ 0 h 1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" h="105">
                    <a:moveTo>
                      <a:pt x="9" y="0"/>
                    </a:moveTo>
                    <a:lnTo>
                      <a:pt x="0" y="0"/>
                    </a:lnTo>
                    <a:lnTo>
                      <a:pt x="0" y="105"/>
                    </a:lnTo>
                    <a:lnTo>
                      <a:pt x="9" y="104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404040"/>
              </a:solidFill>
              <a:ln w="0">
                <a:solidFill>
                  <a:srgbClr val="8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5017" name="Freeform 120">
                <a:extLst>
                  <a:ext uri="{FF2B5EF4-FFF2-40B4-BE49-F238E27FC236}">
                    <a16:creationId xmlns:a16="http://schemas.microsoft.com/office/drawing/2014/main" id="{B10C825D-2370-4189-983D-E479BB03FF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52" y="1806"/>
                <a:ext cx="9" cy="105"/>
              </a:xfrm>
              <a:custGeom>
                <a:avLst/>
                <a:gdLst>
                  <a:gd name="T0" fmla="*/ 9 w 9"/>
                  <a:gd name="T1" fmla="*/ 0 h 105"/>
                  <a:gd name="T2" fmla="*/ 0 w 9"/>
                  <a:gd name="T3" fmla="*/ 0 h 105"/>
                  <a:gd name="T4" fmla="*/ 0 w 9"/>
                  <a:gd name="T5" fmla="*/ 105 h 105"/>
                  <a:gd name="T6" fmla="*/ 9 w 9"/>
                  <a:gd name="T7" fmla="*/ 104 h 105"/>
                  <a:gd name="T8" fmla="*/ 9 w 9"/>
                  <a:gd name="T9" fmla="*/ 0 h 1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" h="105">
                    <a:moveTo>
                      <a:pt x="9" y="0"/>
                    </a:moveTo>
                    <a:lnTo>
                      <a:pt x="0" y="0"/>
                    </a:lnTo>
                    <a:lnTo>
                      <a:pt x="0" y="105"/>
                    </a:lnTo>
                    <a:lnTo>
                      <a:pt x="9" y="104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404040"/>
              </a:solidFill>
              <a:ln w="0">
                <a:solidFill>
                  <a:srgbClr val="8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5018" name="Freeform 121">
                <a:extLst>
                  <a:ext uri="{FF2B5EF4-FFF2-40B4-BE49-F238E27FC236}">
                    <a16:creationId xmlns:a16="http://schemas.microsoft.com/office/drawing/2014/main" id="{F56AC284-AF4D-4A1D-A65A-FF6977535C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78" y="1805"/>
                <a:ext cx="10" cy="104"/>
              </a:xfrm>
              <a:custGeom>
                <a:avLst/>
                <a:gdLst>
                  <a:gd name="T0" fmla="*/ 10 w 10"/>
                  <a:gd name="T1" fmla="*/ 0 h 104"/>
                  <a:gd name="T2" fmla="*/ 0 w 10"/>
                  <a:gd name="T3" fmla="*/ 0 h 104"/>
                  <a:gd name="T4" fmla="*/ 1 w 10"/>
                  <a:gd name="T5" fmla="*/ 104 h 104"/>
                  <a:gd name="T6" fmla="*/ 10 w 10"/>
                  <a:gd name="T7" fmla="*/ 103 h 104"/>
                  <a:gd name="T8" fmla="*/ 10 w 10"/>
                  <a:gd name="T9" fmla="*/ 0 h 1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" h="104">
                    <a:moveTo>
                      <a:pt x="10" y="0"/>
                    </a:moveTo>
                    <a:lnTo>
                      <a:pt x="0" y="0"/>
                    </a:lnTo>
                    <a:lnTo>
                      <a:pt x="1" y="104"/>
                    </a:lnTo>
                    <a:lnTo>
                      <a:pt x="10" y="103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404040"/>
              </a:solidFill>
              <a:ln w="0">
                <a:solidFill>
                  <a:srgbClr val="8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5019" name="Freeform 122">
                <a:extLst>
                  <a:ext uri="{FF2B5EF4-FFF2-40B4-BE49-F238E27FC236}">
                    <a16:creationId xmlns:a16="http://schemas.microsoft.com/office/drawing/2014/main" id="{21A531D9-4728-42F5-8412-94E4F492CD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03" y="1803"/>
                <a:ext cx="10" cy="104"/>
              </a:xfrm>
              <a:custGeom>
                <a:avLst/>
                <a:gdLst>
                  <a:gd name="T0" fmla="*/ 9 w 10"/>
                  <a:gd name="T1" fmla="*/ 0 h 104"/>
                  <a:gd name="T2" fmla="*/ 0 w 10"/>
                  <a:gd name="T3" fmla="*/ 0 h 104"/>
                  <a:gd name="T4" fmla="*/ 0 w 10"/>
                  <a:gd name="T5" fmla="*/ 104 h 104"/>
                  <a:gd name="T6" fmla="*/ 10 w 10"/>
                  <a:gd name="T7" fmla="*/ 103 h 104"/>
                  <a:gd name="T8" fmla="*/ 9 w 10"/>
                  <a:gd name="T9" fmla="*/ 0 h 1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" h="104">
                    <a:moveTo>
                      <a:pt x="9" y="0"/>
                    </a:moveTo>
                    <a:lnTo>
                      <a:pt x="0" y="0"/>
                    </a:lnTo>
                    <a:lnTo>
                      <a:pt x="0" y="104"/>
                    </a:lnTo>
                    <a:lnTo>
                      <a:pt x="10" y="103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404040"/>
              </a:solidFill>
              <a:ln w="0">
                <a:solidFill>
                  <a:srgbClr val="8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5020" name="Freeform 123">
                <a:extLst>
                  <a:ext uri="{FF2B5EF4-FFF2-40B4-BE49-F238E27FC236}">
                    <a16:creationId xmlns:a16="http://schemas.microsoft.com/office/drawing/2014/main" id="{73070180-367F-4E89-916A-FE7F3565E9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27" y="1802"/>
                <a:ext cx="9" cy="103"/>
              </a:xfrm>
              <a:custGeom>
                <a:avLst/>
                <a:gdLst>
                  <a:gd name="T0" fmla="*/ 9 w 9"/>
                  <a:gd name="T1" fmla="*/ 0 h 103"/>
                  <a:gd name="T2" fmla="*/ 0 w 9"/>
                  <a:gd name="T3" fmla="*/ 0 h 103"/>
                  <a:gd name="T4" fmla="*/ 0 w 9"/>
                  <a:gd name="T5" fmla="*/ 103 h 103"/>
                  <a:gd name="T6" fmla="*/ 9 w 9"/>
                  <a:gd name="T7" fmla="*/ 102 h 103"/>
                  <a:gd name="T8" fmla="*/ 9 w 9"/>
                  <a:gd name="T9" fmla="*/ 0 h 10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" h="103">
                    <a:moveTo>
                      <a:pt x="9" y="0"/>
                    </a:moveTo>
                    <a:lnTo>
                      <a:pt x="0" y="0"/>
                    </a:lnTo>
                    <a:lnTo>
                      <a:pt x="0" y="103"/>
                    </a:lnTo>
                    <a:lnTo>
                      <a:pt x="9" y="102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404040"/>
              </a:solidFill>
              <a:ln w="0">
                <a:solidFill>
                  <a:srgbClr val="8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5021" name="Freeform 124">
                <a:extLst>
                  <a:ext uri="{FF2B5EF4-FFF2-40B4-BE49-F238E27FC236}">
                    <a16:creationId xmlns:a16="http://schemas.microsoft.com/office/drawing/2014/main" id="{B8C45A29-3C3B-4FF9-AB9C-21B178ADFB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68" y="1800"/>
                <a:ext cx="9" cy="102"/>
              </a:xfrm>
              <a:custGeom>
                <a:avLst/>
                <a:gdLst>
                  <a:gd name="T0" fmla="*/ 9 w 9"/>
                  <a:gd name="T1" fmla="*/ 0 h 102"/>
                  <a:gd name="T2" fmla="*/ 0 w 9"/>
                  <a:gd name="T3" fmla="*/ 0 h 102"/>
                  <a:gd name="T4" fmla="*/ 0 w 9"/>
                  <a:gd name="T5" fmla="*/ 102 h 102"/>
                  <a:gd name="T6" fmla="*/ 9 w 9"/>
                  <a:gd name="T7" fmla="*/ 101 h 102"/>
                  <a:gd name="T8" fmla="*/ 9 w 9"/>
                  <a:gd name="T9" fmla="*/ 0 h 1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" h="102">
                    <a:moveTo>
                      <a:pt x="9" y="0"/>
                    </a:moveTo>
                    <a:lnTo>
                      <a:pt x="0" y="0"/>
                    </a:lnTo>
                    <a:lnTo>
                      <a:pt x="0" y="102"/>
                    </a:lnTo>
                    <a:lnTo>
                      <a:pt x="9" y="101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404040"/>
              </a:solidFill>
              <a:ln w="0">
                <a:solidFill>
                  <a:srgbClr val="8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5022" name="Freeform 125">
                <a:extLst>
                  <a:ext uri="{FF2B5EF4-FFF2-40B4-BE49-F238E27FC236}">
                    <a16:creationId xmlns:a16="http://schemas.microsoft.com/office/drawing/2014/main" id="{6DD49831-E485-40C2-9C49-B90B7DF179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97" y="1798"/>
                <a:ext cx="9" cy="102"/>
              </a:xfrm>
              <a:custGeom>
                <a:avLst/>
                <a:gdLst>
                  <a:gd name="T0" fmla="*/ 9 w 9"/>
                  <a:gd name="T1" fmla="*/ 0 h 102"/>
                  <a:gd name="T2" fmla="*/ 0 w 9"/>
                  <a:gd name="T3" fmla="*/ 0 h 102"/>
                  <a:gd name="T4" fmla="*/ 0 w 9"/>
                  <a:gd name="T5" fmla="*/ 102 h 102"/>
                  <a:gd name="T6" fmla="*/ 9 w 9"/>
                  <a:gd name="T7" fmla="*/ 101 h 102"/>
                  <a:gd name="T8" fmla="*/ 9 w 9"/>
                  <a:gd name="T9" fmla="*/ 0 h 1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" h="102">
                    <a:moveTo>
                      <a:pt x="9" y="0"/>
                    </a:moveTo>
                    <a:lnTo>
                      <a:pt x="0" y="0"/>
                    </a:lnTo>
                    <a:lnTo>
                      <a:pt x="0" y="102"/>
                    </a:lnTo>
                    <a:lnTo>
                      <a:pt x="9" y="101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404040"/>
              </a:solidFill>
              <a:ln w="0">
                <a:solidFill>
                  <a:srgbClr val="8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5023" name="Freeform 126">
                <a:extLst>
                  <a:ext uri="{FF2B5EF4-FFF2-40B4-BE49-F238E27FC236}">
                    <a16:creationId xmlns:a16="http://schemas.microsoft.com/office/drawing/2014/main" id="{4A1CA51C-BA20-47BB-8D04-F087AEDE1A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49" y="1937"/>
                <a:ext cx="14" cy="20"/>
              </a:xfrm>
              <a:custGeom>
                <a:avLst/>
                <a:gdLst>
                  <a:gd name="T0" fmla="*/ 1 w 14"/>
                  <a:gd name="T1" fmla="*/ 0 h 20"/>
                  <a:gd name="T2" fmla="*/ 13 w 14"/>
                  <a:gd name="T3" fmla="*/ 3 h 20"/>
                  <a:gd name="T4" fmla="*/ 14 w 14"/>
                  <a:gd name="T5" fmla="*/ 20 h 20"/>
                  <a:gd name="T6" fmla="*/ 0 w 14"/>
                  <a:gd name="T7" fmla="*/ 17 h 2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" h="20">
                    <a:moveTo>
                      <a:pt x="1" y="0"/>
                    </a:moveTo>
                    <a:lnTo>
                      <a:pt x="13" y="3"/>
                    </a:lnTo>
                    <a:lnTo>
                      <a:pt x="14" y="20"/>
                    </a:lnTo>
                    <a:lnTo>
                      <a:pt x="0" y="17"/>
                    </a:lnTo>
                  </a:path>
                </a:pathLst>
              </a:custGeom>
              <a:noFill/>
              <a:ln w="0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5024" name="Oval 127">
                <a:extLst>
                  <a:ext uri="{FF2B5EF4-FFF2-40B4-BE49-F238E27FC236}">
                    <a16:creationId xmlns:a16="http://schemas.microsoft.com/office/drawing/2014/main" id="{4630EB12-54BD-46D8-A878-834C0874C9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85" y="1926"/>
                <a:ext cx="5" cy="1"/>
              </a:xfrm>
              <a:prstGeom prst="ellipse">
                <a:avLst/>
              </a:prstGeom>
              <a:solidFill>
                <a:srgbClr val="A0A0A0"/>
              </a:solidFill>
              <a:ln w="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025" name="Oval 128">
                <a:extLst>
                  <a:ext uri="{FF2B5EF4-FFF2-40B4-BE49-F238E27FC236}">
                    <a16:creationId xmlns:a16="http://schemas.microsoft.com/office/drawing/2014/main" id="{E174DCEF-474B-49C0-82A4-34BA9FEDA7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85" y="1964"/>
                <a:ext cx="5" cy="1"/>
              </a:xfrm>
              <a:prstGeom prst="ellipse">
                <a:avLst/>
              </a:prstGeom>
              <a:solidFill>
                <a:srgbClr val="A0A0A0"/>
              </a:solidFill>
              <a:ln w="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026" name="Oval 129">
                <a:extLst>
                  <a:ext uri="{FF2B5EF4-FFF2-40B4-BE49-F238E27FC236}">
                    <a16:creationId xmlns:a16="http://schemas.microsoft.com/office/drawing/2014/main" id="{1927F0F2-2173-4895-81ED-91395058E4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85" y="1975"/>
                <a:ext cx="5" cy="6"/>
              </a:xfrm>
              <a:prstGeom prst="ellipse">
                <a:avLst/>
              </a:prstGeom>
              <a:solidFill>
                <a:srgbClr val="A0A0A0"/>
              </a:solidFill>
              <a:ln w="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027" name="Oval 130">
                <a:extLst>
                  <a:ext uri="{FF2B5EF4-FFF2-40B4-BE49-F238E27FC236}">
                    <a16:creationId xmlns:a16="http://schemas.microsoft.com/office/drawing/2014/main" id="{0CD2199B-3C63-4C26-803E-504855F710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85" y="1991"/>
                <a:ext cx="5" cy="1"/>
              </a:xfrm>
              <a:prstGeom prst="ellipse">
                <a:avLst/>
              </a:prstGeom>
              <a:solidFill>
                <a:srgbClr val="A0A0A0"/>
              </a:solidFill>
              <a:ln w="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028" name="Oval 131">
                <a:extLst>
                  <a:ext uri="{FF2B5EF4-FFF2-40B4-BE49-F238E27FC236}">
                    <a16:creationId xmlns:a16="http://schemas.microsoft.com/office/drawing/2014/main" id="{7C5A8C86-F208-4D06-BEB2-C9D053257C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85" y="1773"/>
                <a:ext cx="5" cy="1"/>
              </a:xfrm>
              <a:prstGeom prst="ellipse">
                <a:avLst/>
              </a:prstGeom>
              <a:solidFill>
                <a:srgbClr val="A0A0A0"/>
              </a:solidFill>
              <a:ln w="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029" name="Oval 132">
                <a:extLst>
                  <a:ext uri="{FF2B5EF4-FFF2-40B4-BE49-F238E27FC236}">
                    <a16:creationId xmlns:a16="http://schemas.microsoft.com/office/drawing/2014/main" id="{000DFEB7-AEA9-495D-9346-7CA9477EA5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85" y="1735"/>
                <a:ext cx="5" cy="1"/>
              </a:xfrm>
              <a:prstGeom prst="ellipse">
                <a:avLst/>
              </a:prstGeom>
              <a:solidFill>
                <a:srgbClr val="A0A0A0"/>
              </a:solidFill>
              <a:ln w="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030" name="Oval 133">
                <a:extLst>
                  <a:ext uri="{FF2B5EF4-FFF2-40B4-BE49-F238E27FC236}">
                    <a16:creationId xmlns:a16="http://schemas.microsoft.com/office/drawing/2014/main" id="{BE16C606-3CF1-4562-BA82-B7EB23B4F5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85" y="1724"/>
                <a:ext cx="5" cy="1"/>
              </a:xfrm>
              <a:prstGeom prst="ellipse">
                <a:avLst/>
              </a:prstGeom>
              <a:solidFill>
                <a:srgbClr val="A0A0A0"/>
              </a:solidFill>
              <a:ln w="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031" name="Oval 134">
                <a:extLst>
                  <a:ext uri="{FF2B5EF4-FFF2-40B4-BE49-F238E27FC236}">
                    <a16:creationId xmlns:a16="http://schemas.microsoft.com/office/drawing/2014/main" id="{17FEBFE9-B66A-4806-98BF-750795449B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85" y="1708"/>
                <a:ext cx="5" cy="1"/>
              </a:xfrm>
              <a:prstGeom prst="ellipse">
                <a:avLst/>
              </a:prstGeom>
              <a:solidFill>
                <a:srgbClr val="A0A0A0"/>
              </a:solidFill>
              <a:ln w="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032" name="Oval 135">
                <a:extLst>
                  <a:ext uri="{FF2B5EF4-FFF2-40B4-BE49-F238E27FC236}">
                    <a16:creationId xmlns:a16="http://schemas.microsoft.com/office/drawing/2014/main" id="{1F931730-F471-4D2F-BAA5-F0A5C0636F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73" y="1893"/>
                <a:ext cx="6" cy="1"/>
              </a:xfrm>
              <a:prstGeom prst="ellipse">
                <a:avLst/>
              </a:prstGeom>
              <a:solidFill>
                <a:srgbClr val="A0A0A0"/>
              </a:solidFill>
              <a:ln w="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033" name="Oval 136">
                <a:extLst>
                  <a:ext uri="{FF2B5EF4-FFF2-40B4-BE49-F238E27FC236}">
                    <a16:creationId xmlns:a16="http://schemas.microsoft.com/office/drawing/2014/main" id="{098A074E-30FC-43B5-BFEF-37FF436951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73" y="1931"/>
                <a:ext cx="6" cy="1"/>
              </a:xfrm>
              <a:prstGeom prst="ellipse">
                <a:avLst/>
              </a:prstGeom>
              <a:solidFill>
                <a:srgbClr val="A0A0A0"/>
              </a:solidFill>
              <a:ln w="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034" name="Oval 137">
                <a:extLst>
                  <a:ext uri="{FF2B5EF4-FFF2-40B4-BE49-F238E27FC236}">
                    <a16:creationId xmlns:a16="http://schemas.microsoft.com/office/drawing/2014/main" id="{DF0EA1A0-3D7E-4243-AD31-1D63545817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73" y="1942"/>
                <a:ext cx="6" cy="1"/>
              </a:xfrm>
              <a:prstGeom prst="ellipse">
                <a:avLst/>
              </a:prstGeom>
              <a:solidFill>
                <a:srgbClr val="A0A0A0"/>
              </a:solidFill>
              <a:ln w="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035" name="Oval 138">
                <a:extLst>
                  <a:ext uri="{FF2B5EF4-FFF2-40B4-BE49-F238E27FC236}">
                    <a16:creationId xmlns:a16="http://schemas.microsoft.com/office/drawing/2014/main" id="{A71D5A0D-BB98-469D-9A57-7DAF16AD06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73" y="1953"/>
                <a:ext cx="6" cy="1"/>
              </a:xfrm>
              <a:prstGeom prst="ellipse">
                <a:avLst/>
              </a:prstGeom>
              <a:solidFill>
                <a:srgbClr val="A0A0A0"/>
              </a:solidFill>
              <a:ln w="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036" name="Oval 139">
                <a:extLst>
                  <a:ext uri="{FF2B5EF4-FFF2-40B4-BE49-F238E27FC236}">
                    <a16:creationId xmlns:a16="http://schemas.microsoft.com/office/drawing/2014/main" id="{94CD90D4-0786-4D25-86C0-52695BBA99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73" y="1757"/>
                <a:ext cx="6" cy="1"/>
              </a:xfrm>
              <a:prstGeom prst="ellipse">
                <a:avLst/>
              </a:prstGeom>
              <a:solidFill>
                <a:srgbClr val="A0A0A0"/>
              </a:solidFill>
              <a:ln w="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037" name="Oval 140">
                <a:extLst>
                  <a:ext uri="{FF2B5EF4-FFF2-40B4-BE49-F238E27FC236}">
                    <a16:creationId xmlns:a16="http://schemas.microsoft.com/office/drawing/2014/main" id="{D2ADF92A-A9C6-4EAE-A551-07A89F63A1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73" y="1724"/>
                <a:ext cx="6" cy="1"/>
              </a:xfrm>
              <a:prstGeom prst="ellipse">
                <a:avLst/>
              </a:prstGeom>
              <a:solidFill>
                <a:srgbClr val="A0A0A0"/>
              </a:solidFill>
              <a:ln w="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038" name="Oval 141">
                <a:extLst>
                  <a:ext uri="{FF2B5EF4-FFF2-40B4-BE49-F238E27FC236}">
                    <a16:creationId xmlns:a16="http://schemas.microsoft.com/office/drawing/2014/main" id="{995DBD13-51B3-44CA-8AC7-FAC592E775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73" y="1708"/>
                <a:ext cx="6" cy="5"/>
              </a:xfrm>
              <a:prstGeom prst="ellipse">
                <a:avLst/>
              </a:prstGeom>
              <a:solidFill>
                <a:srgbClr val="A0A0A0"/>
              </a:solidFill>
              <a:ln w="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039" name="Oval 142">
                <a:extLst>
                  <a:ext uri="{FF2B5EF4-FFF2-40B4-BE49-F238E27FC236}">
                    <a16:creationId xmlns:a16="http://schemas.microsoft.com/office/drawing/2014/main" id="{44BEE169-C968-4B06-A6FA-F40211E6BE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73" y="1697"/>
                <a:ext cx="6" cy="1"/>
              </a:xfrm>
              <a:prstGeom prst="ellipse">
                <a:avLst/>
              </a:prstGeom>
              <a:solidFill>
                <a:srgbClr val="A0A0A0"/>
              </a:solidFill>
              <a:ln w="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040" name="Freeform 143">
                <a:extLst>
                  <a:ext uri="{FF2B5EF4-FFF2-40B4-BE49-F238E27FC236}">
                    <a16:creationId xmlns:a16="http://schemas.microsoft.com/office/drawing/2014/main" id="{3EF65EAD-1C7C-41C8-8D39-778754DFA6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12" y="1768"/>
                <a:ext cx="12" cy="24"/>
              </a:xfrm>
              <a:custGeom>
                <a:avLst/>
                <a:gdLst>
                  <a:gd name="T0" fmla="*/ 12 w 12"/>
                  <a:gd name="T1" fmla="*/ 0 h 24"/>
                  <a:gd name="T2" fmla="*/ 0 w 12"/>
                  <a:gd name="T3" fmla="*/ 0 h 24"/>
                  <a:gd name="T4" fmla="*/ 0 w 12"/>
                  <a:gd name="T5" fmla="*/ 23 h 24"/>
                  <a:gd name="T6" fmla="*/ 12 w 12"/>
                  <a:gd name="T7" fmla="*/ 24 h 24"/>
                  <a:gd name="T8" fmla="*/ 12 w 12"/>
                  <a:gd name="T9" fmla="*/ 0 h 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2" h="24">
                    <a:moveTo>
                      <a:pt x="12" y="0"/>
                    </a:moveTo>
                    <a:lnTo>
                      <a:pt x="0" y="0"/>
                    </a:lnTo>
                    <a:lnTo>
                      <a:pt x="0" y="23"/>
                    </a:lnTo>
                    <a:lnTo>
                      <a:pt x="12" y="24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606060"/>
              </a:solidFill>
              <a:ln w="0">
                <a:solidFill>
                  <a:srgbClr val="8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5041" name="Freeform 144">
                <a:extLst>
                  <a:ext uri="{FF2B5EF4-FFF2-40B4-BE49-F238E27FC236}">
                    <a16:creationId xmlns:a16="http://schemas.microsoft.com/office/drawing/2014/main" id="{EDA0D799-B032-45AA-B6DD-34FCC5D916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12" y="1759"/>
                <a:ext cx="16" cy="33"/>
              </a:xfrm>
              <a:custGeom>
                <a:avLst/>
                <a:gdLst>
                  <a:gd name="T0" fmla="*/ 3 w 16"/>
                  <a:gd name="T1" fmla="*/ 0 h 33"/>
                  <a:gd name="T2" fmla="*/ 3 w 16"/>
                  <a:gd name="T3" fmla="*/ 6 h 33"/>
                  <a:gd name="T4" fmla="*/ 0 w 16"/>
                  <a:gd name="T5" fmla="*/ 7 h 33"/>
                  <a:gd name="T6" fmla="*/ 0 w 16"/>
                  <a:gd name="T7" fmla="*/ 32 h 33"/>
                  <a:gd name="T8" fmla="*/ 5 w 16"/>
                  <a:gd name="T9" fmla="*/ 33 h 33"/>
                  <a:gd name="T10" fmla="*/ 5 w 16"/>
                  <a:gd name="T11" fmla="*/ 9 h 33"/>
                  <a:gd name="T12" fmla="*/ 12 w 16"/>
                  <a:gd name="T13" fmla="*/ 9 h 33"/>
                  <a:gd name="T14" fmla="*/ 12 w 16"/>
                  <a:gd name="T15" fmla="*/ 32 h 33"/>
                  <a:gd name="T16" fmla="*/ 16 w 16"/>
                  <a:gd name="T17" fmla="*/ 32 h 33"/>
                  <a:gd name="T18" fmla="*/ 16 w 16"/>
                  <a:gd name="T19" fmla="*/ 7 h 33"/>
                  <a:gd name="T20" fmla="*/ 12 w 16"/>
                  <a:gd name="T21" fmla="*/ 6 h 33"/>
                  <a:gd name="T22" fmla="*/ 12 w 16"/>
                  <a:gd name="T23" fmla="*/ 0 h 33"/>
                  <a:gd name="T24" fmla="*/ 3 w 16"/>
                  <a:gd name="T25" fmla="*/ 0 h 3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6" h="33">
                    <a:moveTo>
                      <a:pt x="3" y="0"/>
                    </a:moveTo>
                    <a:lnTo>
                      <a:pt x="3" y="6"/>
                    </a:lnTo>
                    <a:lnTo>
                      <a:pt x="0" y="7"/>
                    </a:lnTo>
                    <a:lnTo>
                      <a:pt x="0" y="32"/>
                    </a:lnTo>
                    <a:lnTo>
                      <a:pt x="5" y="33"/>
                    </a:lnTo>
                    <a:lnTo>
                      <a:pt x="5" y="9"/>
                    </a:lnTo>
                    <a:lnTo>
                      <a:pt x="12" y="9"/>
                    </a:lnTo>
                    <a:lnTo>
                      <a:pt x="12" y="32"/>
                    </a:lnTo>
                    <a:lnTo>
                      <a:pt x="16" y="32"/>
                    </a:lnTo>
                    <a:lnTo>
                      <a:pt x="16" y="7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E0E0E0"/>
              </a:solidFill>
              <a:ln w="0">
                <a:solidFill>
                  <a:srgbClr val="8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5042" name="Rectangle 145">
                <a:extLst>
                  <a:ext uri="{FF2B5EF4-FFF2-40B4-BE49-F238E27FC236}">
                    <a16:creationId xmlns:a16="http://schemas.microsoft.com/office/drawing/2014/main" id="{13861F05-B2E9-4ED8-8692-AF6E96F845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44" y="1735"/>
                <a:ext cx="1" cy="6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043" name="Rectangle 146">
                <a:extLst>
                  <a:ext uri="{FF2B5EF4-FFF2-40B4-BE49-F238E27FC236}">
                    <a16:creationId xmlns:a16="http://schemas.microsoft.com/office/drawing/2014/main" id="{7ADB5F35-78BD-40DA-BCC0-94699A1E9B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43" y="1736"/>
                <a:ext cx="9" cy="3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044" name="Rectangle 147">
                <a:extLst>
                  <a:ext uri="{FF2B5EF4-FFF2-40B4-BE49-F238E27FC236}">
                    <a16:creationId xmlns:a16="http://schemas.microsoft.com/office/drawing/2014/main" id="{3C9A5156-9770-47E2-A9AB-7CD7B54E3F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42" y="1741"/>
                <a:ext cx="9" cy="3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045" name="Rectangle 148">
                <a:extLst>
                  <a:ext uri="{FF2B5EF4-FFF2-40B4-BE49-F238E27FC236}">
                    <a16:creationId xmlns:a16="http://schemas.microsoft.com/office/drawing/2014/main" id="{4530F593-533F-4FEB-9BF7-1754E443DC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43" y="1747"/>
                <a:ext cx="9" cy="3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046" name="Rectangle 149">
                <a:extLst>
                  <a:ext uri="{FF2B5EF4-FFF2-40B4-BE49-F238E27FC236}">
                    <a16:creationId xmlns:a16="http://schemas.microsoft.com/office/drawing/2014/main" id="{20A5D08F-CCAF-4C2C-B808-F5C161574E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43" y="1752"/>
                <a:ext cx="9" cy="4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047" name="Rectangle 150">
                <a:extLst>
                  <a:ext uri="{FF2B5EF4-FFF2-40B4-BE49-F238E27FC236}">
                    <a16:creationId xmlns:a16="http://schemas.microsoft.com/office/drawing/2014/main" id="{806385D5-9248-4F5C-8C9D-3F8359A994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43" y="1757"/>
                <a:ext cx="9" cy="4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048" name="Rectangle 151">
                <a:extLst>
                  <a:ext uri="{FF2B5EF4-FFF2-40B4-BE49-F238E27FC236}">
                    <a16:creationId xmlns:a16="http://schemas.microsoft.com/office/drawing/2014/main" id="{F131E315-AF06-42D9-BA86-CBA3714A6F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42" y="1763"/>
                <a:ext cx="9" cy="4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049" name="Rectangle 152">
                <a:extLst>
                  <a:ext uri="{FF2B5EF4-FFF2-40B4-BE49-F238E27FC236}">
                    <a16:creationId xmlns:a16="http://schemas.microsoft.com/office/drawing/2014/main" id="{98D10597-DE78-4577-8ED9-226DF83DCF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43" y="1769"/>
                <a:ext cx="9" cy="3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050" name="Rectangle 153">
                <a:extLst>
                  <a:ext uri="{FF2B5EF4-FFF2-40B4-BE49-F238E27FC236}">
                    <a16:creationId xmlns:a16="http://schemas.microsoft.com/office/drawing/2014/main" id="{35EFCB85-3F1C-40A1-BD61-1A58772AF1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43" y="1775"/>
                <a:ext cx="9" cy="3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051" name="Rectangle 154">
                <a:extLst>
                  <a:ext uri="{FF2B5EF4-FFF2-40B4-BE49-F238E27FC236}">
                    <a16:creationId xmlns:a16="http://schemas.microsoft.com/office/drawing/2014/main" id="{D7B26BDE-C08E-4202-AA8A-B6F3E5D586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43" y="1780"/>
                <a:ext cx="9" cy="3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052" name="Rectangle 155">
                <a:extLst>
                  <a:ext uri="{FF2B5EF4-FFF2-40B4-BE49-F238E27FC236}">
                    <a16:creationId xmlns:a16="http://schemas.microsoft.com/office/drawing/2014/main" id="{A19CA5AE-9719-4406-AD05-256827FDA5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43" y="1785"/>
                <a:ext cx="9" cy="4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053" name="Rectangle 156">
                <a:extLst>
                  <a:ext uri="{FF2B5EF4-FFF2-40B4-BE49-F238E27FC236}">
                    <a16:creationId xmlns:a16="http://schemas.microsoft.com/office/drawing/2014/main" id="{367B1499-F1E0-4555-AFCF-AD1A8BD11E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42" y="1791"/>
                <a:ext cx="9" cy="3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054" name="Rectangle 157">
                <a:extLst>
                  <a:ext uri="{FF2B5EF4-FFF2-40B4-BE49-F238E27FC236}">
                    <a16:creationId xmlns:a16="http://schemas.microsoft.com/office/drawing/2014/main" id="{6460AEFD-270E-4F36-AE30-1935A7C13F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42" y="1796"/>
                <a:ext cx="9" cy="3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055" name="Rectangle 158">
                <a:extLst>
                  <a:ext uri="{FF2B5EF4-FFF2-40B4-BE49-F238E27FC236}">
                    <a16:creationId xmlns:a16="http://schemas.microsoft.com/office/drawing/2014/main" id="{3BFEC690-D124-4F4D-8C4A-2E89F8C4A8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42" y="1801"/>
                <a:ext cx="9" cy="4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056" name="Rectangle 159">
                <a:extLst>
                  <a:ext uri="{FF2B5EF4-FFF2-40B4-BE49-F238E27FC236}">
                    <a16:creationId xmlns:a16="http://schemas.microsoft.com/office/drawing/2014/main" id="{85DD2757-77EA-4EBA-8B56-84C3D38049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71" y="1735"/>
                <a:ext cx="1" cy="6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057" name="Rectangle 160">
                <a:extLst>
                  <a:ext uri="{FF2B5EF4-FFF2-40B4-BE49-F238E27FC236}">
                    <a16:creationId xmlns:a16="http://schemas.microsoft.com/office/drawing/2014/main" id="{9AF6BFF4-B4A6-4077-901B-5DA8384D12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71" y="1735"/>
                <a:ext cx="10" cy="3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058" name="Rectangle 161">
                <a:extLst>
                  <a:ext uri="{FF2B5EF4-FFF2-40B4-BE49-F238E27FC236}">
                    <a16:creationId xmlns:a16="http://schemas.microsoft.com/office/drawing/2014/main" id="{E8E7131D-24FE-4CEA-A03D-AAA7782336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71" y="1740"/>
                <a:ext cx="9" cy="4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059" name="Rectangle 162">
                <a:extLst>
                  <a:ext uri="{FF2B5EF4-FFF2-40B4-BE49-F238E27FC236}">
                    <a16:creationId xmlns:a16="http://schemas.microsoft.com/office/drawing/2014/main" id="{2CB24D22-A979-4ECB-9979-61C2709772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71" y="1746"/>
                <a:ext cx="10" cy="3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060" name="Rectangle 163">
                <a:extLst>
                  <a:ext uri="{FF2B5EF4-FFF2-40B4-BE49-F238E27FC236}">
                    <a16:creationId xmlns:a16="http://schemas.microsoft.com/office/drawing/2014/main" id="{9C852E2D-4B5D-42BE-9591-451A751939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71" y="1751"/>
                <a:ext cx="10" cy="4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061" name="Rectangle 164">
                <a:extLst>
                  <a:ext uri="{FF2B5EF4-FFF2-40B4-BE49-F238E27FC236}">
                    <a16:creationId xmlns:a16="http://schemas.microsoft.com/office/drawing/2014/main" id="{5A0D9B59-1D48-4DED-A958-9CDA37CA51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71" y="1757"/>
                <a:ext cx="10" cy="3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062" name="Rectangle 165">
                <a:extLst>
                  <a:ext uri="{FF2B5EF4-FFF2-40B4-BE49-F238E27FC236}">
                    <a16:creationId xmlns:a16="http://schemas.microsoft.com/office/drawing/2014/main" id="{5972B64D-7AE2-49ED-AFD2-BE0CE1E2BC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71" y="1763"/>
                <a:ext cx="9" cy="3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063" name="Rectangle 166">
                <a:extLst>
                  <a:ext uri="{FF2B5EF4-FFF2-40B4-BE49-F238E27FC236}">
                    <a16:creationId xmlns:a16="http://schemas.microsoft.com/office/drawing/2014/main" id="{80DE74F5-11C9-4FD1-B33E-46B8449AEE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71" y="1768"/>
                <a:ext cx="10" cy="3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064" name="Rectangle 167">
                <a:extLst>
                  <a:ext uri="{FF2B5EF4-FFF2-40B4-BE49-F238E27FC236}">
                    <a16:creationId xmlns:a16="http://schemas.microsoft.com/office/drawing/2014/main" id="{565BCF28-2360-4B2F-B729-A52A3B5847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71" y="1774"/>
                <a:ext cx="10" cy="3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065" name="Rectangle 168">
                <a:extLst>
                  <a:ext uri="{FF2B5EF4-FFF2-40B4-BE49-F238E27FC236}">
                    <a16:creationId xmlns:a16="http://schemas.microsoft.com/office/drawing/2014/main" id="{09857B82-200D-48EF-8831-F4796CB907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71" y="1779"/>
                <a:ext cx="10" cy="4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066" name="Rectangle 169">
                <a:extLst>
                  <a:ext uri="{FF2B5EF4-FFF2-40B4-BE49-F238E27FC236}">
                    <a16:creationId xmlns:a16="http://schemas.microsoft.com/office/drawing/2014/main" id="{DCC659BD-3FB0-4FE7-9E9C-52F13317E8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71" y="1785"/>
                <a:ext cx="10" cy="3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067" name="Rectangle 170">
                <a:extLst>
                  <a:ext uri="{FF2B5EF4-FFF2-40B4-BE49-F238E27FC236}">
                    <a16:creationId xmlns:a16="http://schemas.microsoft.com/office/drawing/2014/main" id="{B63F9CBA-9769-4EAD-B729-226F4B96D2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71" y="1790"/>
                <a:ext cx="9" cy="3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068" name="Rectangle 171">
                <a:extLst>
                  <a:ext uri="{FF2B5EF4-FFF2-40B4-BE49-F238E27FC236}">
                    <a16:creationId xmlns:a16="http://schemas.microsoft.com/office/drawing/2014/main" id="{CDE86BFA-B39C-42E8-887B-421FE13FE9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71" y="1795"/>
                <a:ext cx="9" cy="4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069" name="Rectangle 172">
                <a:extLst>
                  <a:ext uri="{FF2B5EF4-FFF2-40B4-BE49-F238E27FC236}">
                    <a16:creationId xmlns:a16="http://schemas.microsoft.com/office/drawing/2014/main" id="{F501574A-916D-4806-BD81-5341E23B31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71" y="1801"/>
                <a:ext cx="9" cy="3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070" name="Rectangle 173">
                <a:extLst>
                  <a:ext uri="{FF2B5EF4-FFF2-40B4-BE49-F238E27FC236}">
                    <a16:creationId xmlns:a16="http://schemas.microsoft.com/office/drawing/2014/main" id="{A345223C-BA73-454D-A877-CF1F969266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8" y="1730"/>
                <a:ext cx="1" cy="71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071" name="Rectangle 174">
                <a:extLst>
                  <a:ext uri="{FF2B5EF4-FFF2-40B4-BE49-F238E27FC236}">
                    <a16:creationId xmlns:a16="http://schemas.microsoft.com/office/drawing/2014/main" id="{035C48AD-247B-469C-8FE0-D429A77822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8" y="1734"/>
                <a:ext cx="10" cy="3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072" name="Rectangle 175">
                <a:extLst>
                  <a:ext uri="{FF2B5EF4-FFF2-40B4-BE49-F238E27FC236}">
                    <a16:creationId xmlns:a16="http://schemas.microsoft.com/office/drawing/2014/main" id="{8F0CE963-AEB6-4AA3-BF57-8E5B42204F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8" y="1739"/>
                <a:ext cx="9" cy="3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073" name="Rectangle 176">
                <a:extLst>
                  <a:ext uri="{FF2B5EF4-FFF2-40B4-BE49-F238E27FC236}">
                    <a16:creationId xmlns:a16="http://schemas.microsoft.com/office/drawing/2014/main" id="{FB7DFED9-CEAF-4C5B-88AB-5F2401F166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8" y="1745"/>
                <a:ext cx="10" cy="3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074" name="Rectangle 177">
                <a:extLst>
                  <a:ext uri="{FF2B5EF4-FFF2-40B4-BE49-F238E27FC236}">
                    <a16:creationId xmlns:a16="http://schemas.microsoft.com/office/drawing/2014/main" id="{D4F0A5CB-FDC0-43B0-878C-8EFEF5581C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8" y="1750"/>
                <a:ext cx="10" cy="3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075" name="Rectangle 178">
                <a:extLst>
                  <a:ext uri="{FF2B5EF4-FFF2-40B4-BE49-F238E27FC236}">
                    <a16:creationId xmlns:a16="http://schemas.microsoft.com/office/drawing/2014/main" id="{3A63C976-5CC8-44B9-ACEB-48D21F8332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8" y="1755"/>
                <a:ext cx="10" cy="4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076" name="Rectangle 179">
                <a:extLst>
                  <a:ext uri="{FF2B5EF4-FFF2-40B4-BE49-F238E27FC236}">
                    <a16:creationId xmlns:a16="http://schemas.microsoft.com/office/drawing/2014/main" id="{594D9A8F-2AD8-4ECE-915D-9A9EB2AB96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8" y="1761"/>
                <a:ext cx="9" cy="3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077" name="Rectangle 180">
                <a:extLst>
                  <a:ext uri="{FF2B5EF4-FFF2-40B4-BE49-F238E27FC236}">
                    <a16:creationId xmlns:a16="http://schemas.microsoft.com/office/drawing/2014/main" id="{75394925-DD09-4E4F-80FA-67981D459E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8" y="1767"/>
                <a:ext cx="10" cy="3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078" name="Rectangle 181">
                <a:extLst>
                  <a:ext uri="{FF2B5EF4-FFF2-40B4-BE49-F238E27FC236}">
                    <a16:creationId xmlns:a16="http://schemas.microsoft.com/office/drawing/2014/main" id="{EFF85365-EFE2-4733-A3CA-8C1D6BD2A2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8" y="1772"/>
                <a:ext cx="10" cy="4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079" name="Rectangle 182">
                <a:extLst>
                  <a:ext uri="{FF2B5EF4-FFF2-40B4-BE49-F238E27FC236}">
                    <a16:creationId xmlns:a16="http://schemas.microsoft.com/office/drawing/2014/main" id="{D230CE94-6DC9-4F8E-ADC1-18EA479326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8" y="1778"/>
                <a:ext cx="10" cy="3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080" name="Rectangle 183">
                <a:extLst>
                  <a:ext uri="{FF2B5EF4-FFF2-40B4-BE49-F238E27FC236}">
                    <a16:creationId xmlns:a16="http://schemas.microsoft.com/office/drawing/2014/main" id="{7875AF05-AB2D-47B4-8F13-E6BB5D709E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8" y="1783"/>
                <a:ext cx="10" cy="4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081" name="Rectangle 184">
                <a:extLst>
                  <a:ext uri="{FF2B5EF4-FFF2-40B4-BE49-F238E27FC236}">
                    <a16:creationId xmlns:a16="http://schemas.microsoft.com/office/drawing/2014/main" id="{207FBE29-311C-488C-BDB9-60621D6F49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8" y="1788"/>
                <a:ext cx="9" cy="4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082" name="Rectangle 185">
                <a:extLst>
                  <a:ext uri="{FF2B5EF4-FFF2-40B4-BE49-F238E27FC236}">
                    <a16:creationId xmlns:a16="http://schemas.microsoft.com/office/drawing/2014/main" id="{A8FEE2A3-E0A0-4EF8-9412-70557B41DD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8" y="1794"/>
                <a:ext cx="9" cy="3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083" name="Rectangle 186">
                <a:extLst>
                  <a:ext uri="{FF2B5EF4-FFF2-40B4-BE49-F238E27FC236}">
                    <a16:creationId xmlns:a16="http://schemas.microsoft.com/office/drawing/2014/main" id="{0C12F6AA-14E0-42E2-B1FE-53EFE972AE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8" y="1799"/>
                <a:ext cx="9" cy="4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084" name="Rectangle 187">
                <a:extLst>
                  <a:ext uri="{FF2B5EF4-FFF2-40B4-BE49-F238E27FC236}">
                    <a16:creationId xmlns:a16="http://schemas.microsoft.com/office/drawing/2014/main" id="{328B47F2-BB3A-4E66-88F8-C7ED9827C3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25" y="1730"/>
                <a:ext cx="6" cy="71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085" name="Rectangle 188">
                <a:extLst>
                  <a:ext uri="{FF2B5EF4-FFF2-40B4-BE49-F238E27FC236}">
                    <a16:creationId xmlns:a16="http://schemas.microsoft.com/office/drawing/2014/main" id="{BC534DBA-14F1-4C28-A57A-8834650431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26" y="1733"/>
                <a:ext cx="9" cy="3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086" name="Rectangle 189">
                <a:extLst>
                  <a:ext uri="{FF2B5EF4-FFF2-40B4-BE49-F238E27FC236}">
                    <a16:creationId xmlns:a16="http://schemas.microsoft.com/office/drawing/2014/main" id="{83D538BD-15AB-40C5-8172-AC1094532A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25" y="1738"/>
                <a:ext cx="9" cy="4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087" name="Rectangle 190">
                <a:extLst>
                  <a:ext uri="{FF2B5EF4-FFF2-40B4-BE49-F238E27FC236}">
                    <a16:creationId xmlns:a16="http://schemas.microsoft.com/office/drawing/2014/main" id="{9003D830-0F28-4A96-991E-72E17ADCD4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26" y="1744"/>
                <a:ext cx="9" cy="3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088" name="Rectangle 191">
                <a:extLst>
                  <a:ext uri="{FF2B5EF4-FFF2-40B4-BE49-F238E27FC236}">
                    <a16:creationId xmlns:a16="http://schemas.microsoft.com/office/drawing/2014/main" id="{4DD15C40-7C7C-4EAA-AF39-7578503626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26" y="1749"/>
                <a:ext cx="9" cy="4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089" name="Rectangle 192">
                <a:extLst>
                  <a:ext uri="{FF2B5EF4-FFF2-40B4-BE49-F238E27FC236}">
                    <a16:creationId xmlns:a16="http://schemas.microsoft.com/office/drawing/2014/main" id="{B8D9E734-5830-4F4A-B58F-0B03FD5297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26" y="1755"/>
                <a:ext cx="9" cy="3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090" name="Rectangle 193">
                <a:extLst>
                  <a:ext uri="{FF2B5EF4-FFF2-40B4-BE49-F238E27FC236}">
                    <a16:creationId xmlns:a16="http://schemas.microsoft.com/office/drawing/2014/main" id="{7B7E9041-F839-4E70-BA0C-AB7278D8AE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25" y="1760"/>
                <a:ext cx="9" cy="4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091" name="Rectangle 194">
                <a:extLst>
                  <a:ext uri="{FF2B5EF4-FFF2-40B4-BE49-F238E27FC236}">
                    <a16:creationId xmlns:a16="http://schemas.microsoft.com/office/drawing/2014/main" id="{76706290-8021-4BDA-92A9-90726C2D1A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26" y="1766"/>
                <a:ext cx="9" cy="3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092" name="Rectangle 195">
                <a:extLst>
                  <a:ext uri="{FF2B5EF4-FFF2-40B4-BE49-F238E27FC236}">
                    <a16:creationId xmlns:a16="http://schemas.microsoft.com/office/drawing/2014/main" id="{DC56E2E1-4F5A-4418-AFC8-78D0486374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26" y="1772"/>
                <a:ext cx="9" cy="3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093" name="Rectangle 196">
                <a:extLst>
                  <a:ext uri="{FF2B5EF4-FFF2-40B4-BE49-F238E27FC236}">
                    <a16:creationId xmlns:a16="http://schemas.microsoft.com/office/drawing/2014/main" id="{8B4DA208-8C77-4D20-AD58-E45FAF3DEF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26" y="1777"/>
                <a:ext cx="9" cy="3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094" name="Rectangle 197">
                <a:extLst>
                  <a:ext uri="{FF2B5EF4-FFF2-40B4-BE49-F238E27FC236}">
                    <a16:creationId xmlns:a16="http://schemas.microsoft.com/office/drawing/2014/main" id="{065118A5-72EC-4D2F-9F7D-6F133E2804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26" y="1782"/>
                <a:ext cx="9" cy="4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095" name="Rectangle 198">
                <a:extLst>
                  <a:ext uri="{FF2B5EF4-FFF2-40B4-BE49-F238E27FC236}">
                    <a16:creationId xmlns:a16="http://schemas.microsoft.com/office/drawing/2014/main" id="{29B94D5C-AE76-4C25-B715-2D6C91831D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25" y="1788"/>
                <a:ext cx="9" cy="3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096" name="Rectangle 199">
                <a:extLst>
                  <a:ext uri="{FF2B5EF4-FFF2-40B4-BE49-F238E27FC236}">
                    <a16:creationId xmlns:a16="http://schemas.microsoft.com/office/drawing/2014/main" id="{F1401A14-6205-4005-A2D1-0CAA949E3A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25" y="1793"/>
                <a:ext cx="9" cy="3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097" name="Rectangle 200">
                <a:extLst>
                  <a:ext uri="{FF2B5EF4-FFF2-40B4-BE49-F238E27FC236}">
                    <a16:creationId xmlns:a16="http://schemas.microsoft.com/office/drawing/2014/main" id="{109D360A-AD60-47B7-A245-C466A69923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25" y="1799"/>
                <a:ext cx="9" cy="3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098" name="Rectangle 201">
                <a:extLst>
                  <a:ext uri="{FF2B5EF4-FFF2-40B4-BE49-F238E27FC236}">
                    <a16:creationId xmlns:a16="http://schemas.microsoft.com/office/drawing/2014/main" id="{5E0453C7-B6ED-4D15-92F4-281A97184F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52" y="1730"/>
                <a:ext cx="5" cy="71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099" name="Rectangle 202">
                <a:extLst>
                  <a:ext uri="{FF2B5EF4-FFF2-40B4-BE49-F238E27FC236}">
                    <a16:creationId xmlns:a16="http://schemas.microsoft.com/office/drawing/2014/main" id="{3DC90498-154B-43E5-8E95-74C20B6D83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52" y="1733"/>
                <a:ext cx="10" cy="3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100" name="Rectangle 203">
                <a:extLst>
                  <a:ext uri="{FF2B5EF4-FFF2-40B4-BE49-F238E27FC236}">
                    <a16:creationId xmlns:a16="http://schemas.microsoft.com/office/drawing/2014/main" id="{D35C1791-559C-4F12-8EB8-77C6F89372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52" y="1738"/>
                <a:ext cx="9" cy="3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101" name="Rectangle 204">
                <a:extLst>
                  <a:ext uri="{FF2B5EF4-FFF2-40B4-BE49-F238E27FC236}">
                    <a16:creationId xmlns:a16="http://schemas.microsoft.com/office/drawing/2014/main" id="{2EB94440-068A-4147-8E6E-71911EB3F1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52" y="1744"/>
                <a:ext cx="10" cy="3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102" name="Rectangle 205">
                <a:extLst>
                  <a:ext uri="{FF2B5EF4-FFF2-40B4-BE49-F238E27FC236}">
                    <a16:creationId xmlns:a16="http://schemas.microsoft.com/office/drawing/2014/main" id="{9D2F721D-8EEE-4139-ABBE-9041170C5E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52" y="1749"/>
                <a:ext cx="10" cy="3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103" name="Rectangle 206">
                <a:extLst>
                  <a:ext uri="{FF2B5EF4-FFF2-40B4-BE49-F238E27FC236}">
                    <a16:creationId xmlns:a16="http://schemas.microsoft.com/office/drawing/2014/main" id="{6FD1F865-F739-476C-AB2B-8295816CF9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52" y="1754"/>
                <a:ext cx="10" cy="4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104" name="Rectangle 207">
                <a:extLst>
                  <a:ext uri="{FF2B5EF4-FFF2-40B4-BE49-F238E27FC236}">
                    <a16:creationId xmlns:a16="http://schemas.microsoft.com/office/drawing/2014/main" id="{544CB73A-0C69-4029-8939-ECA29112EE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52" y="1760"/>
                <a:ext cx="9" cy="3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105" name="Rectangle 208">
                <a:extLst>
                  <a:ext uri="{FF2B5EF4-FFF2-40B4-BE49-F238E27FC236}">
                    <a16:creationId xmlns:a16="http://schemas.microsoft.com/office/drawing/2014/main" id="{16971C2C-666A-4E1C-ACCC-DC34C3D1D3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52" y="1766"/>
                <a:ext cx="10" cy="3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106" name="Rectangle 209">
                <a:extLst>
                  <a:ext uri="{FF2B5EF4-FFF2-40B4-BE49-F238E27FC236}">
                    <a16:creationId xmlns:a16="http://schemas.microsoft.com/office/drawing/2014/main" id="{494BA3E7-9952-4556-8C80-85A9E5CA52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52" y="1771"/>
                <a:ext cx="10" cy="4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107" name="Rectangle 210">
                <a:extLst>
                  <a:ext uri="{FF2B5EF4-FFF2-40B4-BE49-F238E27FC236}">
                    <a16:creationId xmlns:a16="http://schemas.microsoft.com/office/drawing/2014/main" id="{60DE7AD5-F54B-4E3C-97C1-A24E549EBE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52" y="1777"/>
                <a:ext cx="10" cy="3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108" name="Rectangle 211">
                <a:extLst>
                  <a:ext uri="{FF2B5EF4-FFF2-40B4-BE49-F238E27FC236}">
                    <a16:creationId xmlns:a16="http://schemas.microsoft.com/office/drawing/2014/main" id="{76361443-FA0D-4281-B06C-F3C4D533C5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52" y="1782"/>
                <a:ext cx="10" cy="3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109" name="Rectangle 212">
                <a:extLst>
                  <a:ext uri="{FF2B5EF4-FFF2-40B4-BE49-F238E27FC236}">
                    <a16:creationId xmlns:a16="http://schemas.microsoft.com/office/drawing/2014/main" id="{43E974F7-71FE-402D-9EAC-A480AAC436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52" y="1787"/>
                <a:ext cx="9" cy="4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110" name="Rectangle 213">
                <a:extLst>
                  <a:ext uri="{FF2B5EF4-FFF2-40B4-BE49-F238E27FC236}">
                    <a16:creationId xmlns:a16="http://schemas.microsoft.com/office/drawing/2014/main" id="{D4253119-EF5A-4253-AA9D-6E70337B23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52" y="1793"/>
                <a:ext cx="9" cy="3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111" name="Rectangle 214">
                <a:extLst>
                  <a:ext uri="{FF2B5EF4-FFF2-40B4-BE49-F238E27FC236}">
                    <a16:creationId xmlns:a16="http://schemas.microsoft.com/office/drawing/2014/main" id="{A79CAFC2-4D46-420B-A578-C021B5F057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52" y="1798"/>
                <a:ext cx="9" cy="3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112" name="Rectangle 215">
                <a:extLst>
                  <a:ext uri="{FF2B5EF4-FFF2-40B4-BE49-F238E27FC236}">
                    <a16:creationId xmlns:a16="http://schemas.microsoft.com/office/drawing/2014/main" id="{EC635CDF-E45D-40D4-B41C-72AFAD6BC6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79" y="1730"/>
                <a:ext cx="1" cy="65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113" name="Rectangle 216">
                <a:extLst>
                  <a:ext uri="{FF2B5EF4-FFF2-40B4-BE49-F238E27FC236}">
                    <a16:creationId xmlns:a16="http://schemas.microsoft.com/office/drawing/2014/main" id="{C711A031-E918-48AA-8BFC-FD301508CB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79" y="1731"/>
                <a:ext cx="9" cy="4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114" name="Rectangle 217">
                <a:extLst>
                  <a:ext uri="{FF2B5EF4-FFF2-40B4-BE49-F238E27FC236}">
                    <a16:creationId xmlns:a16="http://schemas.microsoft.com/office/drawing/2014/main" id="{1228C7B7-28E4-4F49-B516-AA5BC6EE52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79" y="1737"/>
                <a:ext cx="9" cy="3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115" name="Rectangle 218">
                <a:extLst>
                  <a:ext uri="{FF2B5EF4-FFF2-40B4-BE49-F238E27FC236}">
                    <a16:creationId xmlns:a16="http://schemas.microsoft.com/office/drawing/2014/main" id="{02CDA587-5AA3-4FB9-8017-E199AC0854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79" y="1742"/>
                <a:ext cx="9" cy="4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116" name="Rectangle 219">
                <a:extLst>
                  <a:ext uri="{FF2B5EF4-FFF2-40B4-BE49-F238E27FC236}">
                    <a16:creationId xmlns:a16="http://schemas.microsoft.com/office/drawing/2014/main" id="{C733BE3F-1E03-4FAC-B60B-8B2967784A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79" y="1748"/>
                <a:ext cx="9" cy="3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117" name="Rectangle 220">
                <a:extLst>
                  <a:ext uri="{FF2B5EF4-FFF2-40B4-BE49-F238E27FC236}">
                    <a16:creationId xmlns:a16="http://schemas.microsoft.com/office/drawing/2014/main" id="{5DB33037-D1DA-42FD-8342-E409C4109D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79" y="1753"/>
                <a:ext cx="9" cy="3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118" name="Rectangle 221">
                <a:extLst>
                  <a:ext uri="{FF2B5EF4-FFF2-40B4-BE49-F238E27FC236}">
                    <a16:creationId xmlns:a16="http://schemas.microsoft.com/office/drawing/2014/main" id="{8A785E8F-13BC-49AD-9FA2-CDAA29BF12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79" y="1759"/>
                <a:ext cx="9" cy="3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119" name="Rectangle 222">
                <a:extLst>
                  <a:ext uri="{FF2B5EF4-FFF2-40B4-BE49-F238E27FC236}">
                    <a16:creationId xmlns:a16="http://schemas.microsoft.com/office/drawing/2014/main" id="{CDC8BE93-765B-470D-9B0A-79E0E81C73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79" y="1764"/>
                <a:ext cx="9" cy="4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120" name="Rectangle 223">
                <a:extLst>
                  <a:ext uri="{FF2B5EF4-FFF2-40B4-BE49-F238E27FC236}">
                    <a16:creationId xmlns:a16="http://schemas.microsoft.com/office/drawing/2014/main" id="{7C136167-8103-491D-B0BF-0C4AAA6DBA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79" y="1770"/>
                <a:ext cx="9" cy="3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121" name="Rectangle 224">
                <a:extLst>
                  <a:ext uri="{FF2B5EF4-FFF2-40B4-BE49-F238E27FC236}">
                    <a16:creationId xmlns:a16="http://schemas.microsoft.com/office/drawing/2014/main" id="{CE777021-3C56-460E-BB2B-CE0BFE7C4A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79" y="1775"/>
                <a:ext cx="9" cy="4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122" name="Rectangle 225">
                <a:extLst>
                  <a:ext uri="{FF2B5EF4-FFF2-40B4-BE49-F238E27FC236}">
                    <a16:creationId xmlns:a16="http://schemas.microsoft.com/office/drawing/2014/main" id="{FD11B7E2-5F55-4044-9EE3-29386BCB70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79" y="1781"/>
                <a:ext cx="9" cy="3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123" name="Rectangle 226">
                <a:extLst>
                  <a:ext uri="{FF2B5EF4-FFF2-40B4-BE49-F238E27FC236}">
                    <a16:creationId xmlns:a16="http://schemas.microsoft.com/office/drawing/2014/main" id="{F99F0F4C-2019-4675-A02D-9459A1984D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79" y="1786"/>
                <a:ext cx="9" cy="3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124" name="Rectangle 227">
                <a:extLst>
                  <a:ext uri="{FF2B5EF4-FFF2-40B4-BE49-F238E27FC236}">
                    <a16:creationId xmlns:a16="http://schemas.microsoft.com/office/drawing/2014/main" id="{A37450FD-BBA0-4208-83FA-E4FBB27A25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79" y="1791"/>
                <a:ext cx="9" cy="4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125" name="Rectangle 228">
                <a:extLst>
                  <a:ext uri="{FF2B5EF4-FFF2-40B4-BE49-F238E27FC236}">
                    <a16:creationId xmlns:a16="http://schemas.microsoft.com/office/drawing/2014/main" id="{DFFEE45D-D1AC-4730-B8DE-14F8CC018E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79" y="1797"/>
                <a:ext cx="9" cy="3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126" name="Rectangle 229">
                <a:extLst>
                  <a:ext uri="{FF2B5EF4-FFF2-40B4-BE49-F238E27FC236}">
                    <a16:creationId xmlns:a16="http://schemas.microsoft.com/office/drawing/2014/main" id="{93BC23E5-7240-4A0D-853C-F9EDB3CF4A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06" y="1730"/>
                <a:ext cx="1" cy="65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127" name="Rectangle 230">
                <a:extLst>
                  <a:ext uri="{FF2B5EF4-FFF2-40B4-BE49-F238E27FC236}">
                    <a16:creationId xmlns:a16="http://schemas.microsoft.com/office/drawing/2014/main" id="{09CD3C20-209A-4A84-8B9A-B163946636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04" y="1730"/>
                <a:ext cx="8" cy="4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128" name="Rectangle 231">
                <a:extLst>
                  <a:ext uri="{FF2B5EF4-FFF2-40B4-BE49-F238E27FC236}">
                    <a16:creationId xmlns:a16="http://schemas.microsoft.com/office/drawing/2014/main" id="{8C41B648-DF08-499D-9CAC-3239C4B178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03" y="1736"/>
                <a:ext cx="9" cy="3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129" name="Rectangle 232">
                <a:extLst>
                  <a:ext uri="{FF2B5EF4-FFF2-40B4-BE49-F238E27FC236}">
                    <a16:creationId xmlns:a16="http://schemas.microsoft.com/office/drawing/2014/main" id="{AD0BAA97-7043-4A7C-BDAE-E7C9AC65DD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04" y="1741"/>
                <a:ext cx="8" cy="3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130" name="Rectangle 233">
                <a:extLst>
                  <a:ext uri="{FF2B5EF4-FFF2-40B4-BE49-F238E27FC236}">
                    <a16:creationId xmlns:a16="http://schemas.microsoft.com/office/drawing/2014/main" id="{F8587CFC-EC8E-4198-B6F5-B74AC9FB73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04" y="1746"/>
                <a:ext cx="8" cy="4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131" name="Rectangle 234">
                <a:extLst>
                  <a:ext uri="{FF2B5EF4-FFF2-40B4-BE49-F238E27FC236}">
                    <a16:creationId xmlns:a16="http://schemas.microsoft.com/office/drawing/2014/main" id="{A3743B1E-A67E-466F-ADEC-862C71E19A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04" y="1752"/>
                <a:ext cx="8" cy="3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132" name="Rectangle 235">
                <a:extLst>
                  <a:ext uri="{FF2B5EF4-FFF2-40B4-BE49-F238E27FC236}">
                    <a16:creationId xmlns:a16="http://schemas.microsoft.com/office/drawing/2014/main" id="{2FF57C28-C45A-414C-A0AA-C3D56D439C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03" y="1757"/>
                <a:ext cx="9" cy="4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133" name="Rectangle 236">
                <a:extLst>
                  <a:ext uri="{FF2B5EF4-FFF2-40B4-BE49-F238E27FC236}">
                    <a16:creationId xmlns:a16="http://schemas.microsoft.com/office/drawing/2014/main" id="{6C0EC27B-F130-40DF-9385-FDDDA2DB49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04" y="1763"/>
                <a:ext cx="8" cy="3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134" name="Rectangle 237">
                <a:extLst>
                  <a:ext uri="{FF2B5EF4-FFF2-40B4-BE49-F238E27FC236}">
                    <a16:creationId xmlns:a16="http://schemas.microsoft.com/office/drawing/2014/main" id="{8AD49B68-8667-420C-A706-F3FF0F69B0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04" y="1768"/>
                <a:ext cx="8" cy="4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135" name="Rectangle 238">
                <a:extLst>
                  <a:ext uri="{FF2B5EF4-FFF2-40B4-BE49-F238E27FC236}">
                    <a16:creationId xmlns:a16="http://schemas.microsoft.com/office/drawing/2014/main" id="{789698C6-6225-4120-9B38-6958EEA07F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04" y="1774"/>
                <a:ext cx="8" cy="3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136" name="Rectangle 239">
                <a:extLst>
                  <a:ext uri="{FF2B5EF4-FFF2-40B4-BE49-F238E27FC236}">
                    <a16:creationId xmlns:a16="http://schemas.microsoft.com/office/drawing/2014/main" id="{92133513-DFBA-49FB-89F2-20B3BDBCC4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04" y="1779"/>
                <a:ext cx="8" cy="3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137" name="Rectangle 240">
                <a:extLst>
                  <a:ext uri="{FF2B5EF4-FFF2-40B4-BE49-F238E27FC236}">
                    <a16:creationId xmlns:a16="http://schemas.microsoft.com/office/drawing/2014/main" id="{34B79EA2-191F-4EB2-AFD5-46CC626502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03" y="1784"/>
                <a:ext cx="9" cy="3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138" name="Rectangle 241">
                <a:extLst>
                  <a:ext uri="{FF2B5EF4-FFF2-40B4-BE49-F238E27FC236}">
                    <a16:creationId xmlns:a16="http://schemas.microsoft.com/office/drawing/2014/main" id="{442D85B9-AD98-45D4-BBC0-8861A171CE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03" y="1789"/>
                <a:ext cx="9" cy="4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139" name="Rectangle 242">
                <a:extLst>
                  <a:ext uri="{FF2B5EF4-FFF2-40B4-BE49-F238E27FC236}">
                    <a16:creationId xmlns:a16="http://schemas.microsoft.com/office/drawing/2014/main" id="{1A5C1675-5D6C-4A3D-B607-FA89772C64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03" y="1795"/>
                <a:ext cx="9" cy="3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140" name="Rectangle 243">
                <a:extLst>
                  <a:ext uri="{FF2B5EF4-FFF2-40B4-BE49-F238E27FC236}">
                    <a16:creationId xmlns:a16="http://schemas.microsoft.com/office/drawing/2014/main" id="{A3944C48-7162-449C-90FA-6662DDC979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28" y="1730"/>
                <a:ext cx="1" cy="65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141" name="Rectangle 244">
                <a:extLst>
                  <a:ext uri="{FF2B5EF4-FFF2-40B4-BE49-F238E27FC236}">
                    <a16:creationId xmlns:a16="http://schemas.microsoft.com/office/drawing/2014/main" id="{816D08D9-E1E8-4862-B628-8533C927D5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28" y="1730"/>
                <a:ext cx="8" cy="3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142" name="Rectangle 245">
                <a:extLst>
                  <a:ext uri="{FF2B5EF4-FFF2-40B4-BE49-F238E27FC236}">
                    <a16:creationId xmlns:a16="http://schemas.microsoft.com/office/drawing/2014/main" id="{965C2961-CFDD-4318-8383-4257B9E4FB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28" y="1735"/>
                <a:ext cx="7" cy="4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143" name="Rectangle 246">
                <a:extLst>
                  <a:ext uri="{FF2B5EF4-FFF2-40B4-BE49-F238E27FC236}">
                    <a16:creationId xmlns:a16="http://schemas.microsoft.com/office/drawing/2014/main" id="{74DEEF47-71B7-4A4D-B561-05715C311A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28" y="1741"/>
                <a:ext cx="8" cy="3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144" name="Rectangle 247">
                <a:extLst>
                  <a:ext uri="{FF2B5EF4-FFF2-40B4-BE49-F238E27FC236}">
                    <a16:creationId xmlns:a16="http://schemas.microsoft.com/office/drawing/2014/main" id="{30A4D6D5-C26E-409C-9123-DA8A535539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28" y="1746"/>
                <a:ext cx="8" cy="3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145" name="Rectangle 248">
                <a:extLst>
                  <a:ext uri="{FF2B5EF4-FFF2-40B4-BE49-F238E27FC236}">
                    <a16:creationId xmlns:a16="http://schemas.microsoft.com/office/drawing/2014/main" id="{E132442A-093A-44BF-B07A-42664599D3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28" y="1751"/>
                <a:ext cx="8" cy="3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146" name="Rectangle 249">
                <a:extLst>
                  <a:ext uri="{FF2B5EF4-FFF2-40B4-BE49-F238E27FC236}">
                    <a16:creationId xmlns:a16="http://schemas.microsoft.com/office/drawing/2014/main" id="{9AA4E324-7C8B-4349-8504-488399BE8D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28" y="1757"/>
                <a:ext cx="7" cy="3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147" name="Rectangle 250">
                <a:extLst>
                  <a:ext uri="{FF2B5EF4-FFF2-40B4-BE49-F238E27FC236}">
                    <a16:creationId xmlns:a16="http://schemas.microsoft.com/office/drawing/2014/main" id="{E4A0FF35-2E1B-447E-8A74-80B0D13F7F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28" y="1762"/>
                <a:ext cx="8" cy="3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148" name="Rectangle 251">
                <a:extLst>
                  <a:ext uri="{FF2B5EF4-FFF2-40B4-BE49-F238E27FC236}">
                    <a16:creationId xmlns:a16="http://schemas.microsoft.com/office/drawing/2014/main" id="{BE956809-89E6-44D8-A4CA-075833BDEC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28" y="1768"/>
                <a:ext cx="8" cy="3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149" name="Rectangle 252">
                <a:extLst>
                  <a:ext uri="{FF2B5EF4-FFF2-40B4-BE49-F238E27FC236}">
                    <a16:creationId xmlns:a16="http://schemas.microsoft.com/office/drawing/2014/main" id="{29C0AC6B-9035-4F40-8813-5432B617A4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28" y="1773"/>
                <a:ext cx="8" cy="3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150" name="Rectangle 253">
                <a:extLst>
                  <a:ext uri="{FF2B5EF4-FFF2-40B4-BE49-F238E27FC236}">
                    <a16:creationId xmlns:a16="http://schemas.microsoft.com/office/drawing/2014/main" id="{7A84F4BE-FBC3-426F-A985-D3964E8D21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28" y="1778"/>
                <a:ext cx="8" cy="3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151" name="Rectangle 254">
                <a:extLst>
                  <a:ext uri="{FF2B5EF4-FFF2-40B4-BE49-F238E27FC236}">
                    <a16:creationId xmlns:a16="http://schemas.microsoft.com/office/drawing/2014/main" id="{F0EC085C-430B-43C9-8830-61753995DE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28" y="1783"/>
                <a:ext cx="7" cy="3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152" name="Rectangle 255">
                <a:extLst>
                  <a:ext uri="{FF2B5EF4-FFF2-40B4-BE49-F238E27FC236}">
                    <a16:creationId xmlns:a16="http://schemas.microsoft.com/office/drawing/2014/main" id="{7310CAC1-21ED-42E5-BB99-BDB8C4433F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28" y="1788"/>
                <a:ext cx="7" cy="3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153" name="Rectangle 256">
                <a:extLst>
                  <a:ext uri="{FF2B5EF4-FFF2-40B4-BE49-F238E27FC236}">
                    <a16:creationId xmlns:a16="http://schemas.microsoft.com/office/drawing/2014/main" id="{927201AA-A67A-4FD9-B085-136C24793A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28" y="1793"/>
                <a:ext cx="7" cy="4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154" name="Rectangle 257">
                <a:extLst>
                  <a:ext uri="{FF2B5EF4-FFF2-40B4-BE49-F238E27FC236}">
                    <a16:creationId xmlns:a16="http://schemas.microsoft.com/office/drawing/2014/main" id="{D0D090F3-067F-413C-A075-5D6415CBA6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71" y="1730"/>
                <a:ext cx="1" cy="65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155" name="Rectangle 258">
                <a:extLst>
                  <a:ext uri="{FF2B5EF4-FFF2-40B4-BE49-F238E27FC236}">
                    <a16:creationId xmlns:a16="http://schemas.microsoft.com/office/drawing/2014/main" id="{C23ABD20-2054-4969-A29C-EC76163553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69" y="1730"/>
                <a:ext cx="8" cy="3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156" name="Rectangle 259">
                <a:extLst>
                  <a:ext uri="{FF2B5EF4-FFF2-40B4-BE49-F238E27FC236}">
                    <a16:creationId xmlns:a16="http://schemas.microsoft.com/office/drawing/2014/main" id="{EFDD5359-4BE9-4B22-820B-DE324F6479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69" y="1735"/>
                <a:ext cx="7" cy="3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157" name="Rectangle 260">
                <a:extLst>
                  <a:ext uri="{FF2B5EF4-FFF2-40B4-BE49-F238E27FC236}">
                    <a16:creationId xmlns:a16="http://schemas.microsoft.com/office/drawing/2014/main" id="{5F834934-E921-4E48-9B8D-54F6FB67EB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69" y="1740"/>
                <a:ext cx="8" cy="3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158" name="Rectangle 261">
                <a:extLst>
                  <a:ext uri="{FF2B5EF4-FFF2-40B4-BE49-F238E27FC236}">
                    <a16:creationId xmlns:a16="http://schemas.microsoft.com/office/drawing/2014/main" id="{622EEC5D-E6E1-4645-B2A5-330AE54B9C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69" y="1745"/>
                <a:ext cx="8" cy="4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159" name="Rectangle 262">
                <a:extLst>
                  <a:ext uri="{FF2B5EF4-FFF2-40B4-BE49-F238E27FC236}">
                    <a16:creationId xmlns:a16="http://schemas.microsoft.com/office/drawing/2014/main" id="{7E8F1C47-F6BA-4678-8CC2-1DD739B6ED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69" y="1751"/>
                <a:ext cx="8" cy="3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160" name="Rectangle 263">
                <a:extLst>
                  <a:ext uri="{FF2B5EF4-FFF2-40B4-BE49-F238E27FC236}">
                    <a16:creationId xmlns:a16="http://schemas.microsoft.com/office/drawing/2014/main" id="{D3C11120-0F11-45B3-ADB6-5EAD466C31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69" y="1756"/>
                <a:ext cx="7" cy="3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161" name="Rectangle 264">
                <a:extLst>
                  <a:ext uri="{FF2B5EF4-FFF2-40B4-BE49-F238E27FC236}">
                    <a16:creationId xmlns:a16="http://schemas.microsoft.com/office/drawing/2014/main" id="{1A11C0B8-906F-4972-947C-DF42C9A2ED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69" y="1761"/>
                <a:ext cx="8" cy="4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162" name="Rectangle 265">
                <a:extLst>
                  <a:ext uri="{FF2B5EF4-FFF2-40B4-BE49-F238E27FC236}">
                    <a16:creationId xmlns:a16="http://schemas.microsoft.com/office/drawing/2014/main" id="{C5D53581-739B-4164-B288-ECE0A5250B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69" y="1767"/>
                <a:ext cx="8" cy="3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163" name="Rectangle 266">
                <a:extLst>
                  <a:ext uri="{FF2B5EF4-FFF2-40B4-BE49-F238E27FC236}">
                    <a16:creationId xmlns:a16="http://schemas.microsoft.com/office/drawing/2014/main" id="{0F307F25-DE6C-4A3E-9196-84D86F679F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69" y="1772"/>
                <a:ext cx="8" cy="3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164" name="Rectangle 267">
                <a:extLst>
                  <a:ext uri="{FF2B5EF4-FFF2-40B4-BE49-F238E27FC236}">
                    <a16:creationId xmlns:a16="http://schemas.microsoft.com/office/drawing/2014/main" id="{2E07D87A-F1CE-4489-AC00-578ED66276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69" y="1777"/>
                <a:ext cx="8" cy="3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165" name="Rectangle 268">
                <a:extLst>
                  <a:ext uri="{FF2B5EF4-FFF2-40B4-BE49-F238E27FC236}">
                    <a16:creationId xmlns:a16="http://schemas.microsoft.com/office/drawing/2014/main" id="{BA156AC6-C1EC-4415-BC71-6C422C4028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69" y="1782"/>
                <a:ext cx="7" cy="4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166" name="Rectangle 269">
                <a:extLst>
                  <a:ext uri="{FF2B5EF4-FFF2-40B4-BE49-F238E27FC236}">
                    <a16:creationId xmlns:a16="http://schemas.microsoft.com/office/drawing/2014/main" id="{8330BA7D-1483-4447-B096-6AFE1BB924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69" y="1788"/>
                <a:ext cx="7" cy="3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167" name="Rectangle 270">
                <a:extLst>
                  <a:ext uri="{FF2B5EF4-FFF2-40B4-BE49-F238E27FC236}">
                    <a16:creationId xmlns:a16="http://schemas.microsoft.com/office/drawing/2014/main" id="{505CEB65-0220-42D4-8C01-A3F496FF7C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69" y="1793"/>
                <a:ext cx="7" cy="3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168" name="Rectangle 271">
                <a:extLst>
                  <a:ext uri="{FF2B5EF4-FFF2-40B4-BE49-F238E27FC236}">
                    <a16:creationId xmlns:a16="http://schemas.microsoft.com/office/drawing/2014/main" id="{C52A9080-427A-472E-922D-77E54FDC53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8" y="1724"/>
                <a:ext cx="1" cy="6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169" name="Rectangle 272">
                <a:extLst>
                  <a:ext uri="{FF2B5EF4-FFF2-40B4-BE49-F238E27FC236}">
                    <a16:creationId xmlns:a16="http://schemas.microsoft.com/office/drawing/2014/main" id="{EFB29AC8-9598-4740-802B-04E900377C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8" y="1727"/>
                <a:ext cx="8" cy="4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170" name="Rectangle 273">
                <a:extLst>
                  <a:ext uri="{FF2B5EF4-FFF2-40B4-BE49-F238E27FC236}">
                    <a16:creationId xmlns:a16="http://schemas.microsoft.com/office/drawing/2014/main" id="{9B5D6806-EAA8-4516-BC61-CA77E4AA24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8" y="1733"/>
                <a:ext cx="7" cy="3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171" name="Rectangle 274">
                <a:extLst>
                  <a:ext uri="{FF2B5EF4-FFF2-40B4-BE49-F238E27FC236}">
                    <a16:creationId xmlns:a16="http://schemas.microsoft.com/office/drawing/2014/main" id="{E39F62BB-5E4A-4C8D-857A-BB3D857E11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8" y="1738"/>
                <a:ext cx="8" cy="3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172" name="Rectangle 275">
                <a:extLst>
                  <a:ext uri="{FF2B5EF4-FFF2-40B4-BE49-F238E27FC236}">
                    <a16:creationId xmlns:a16="http://schemas.microsoft.com/office/drawing/2014/main" id="{0146B000-C675-4AAA-8502-1CC39BD596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8" y="1743"/>
                <a:ext cx="8" cy="3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173" name="Rectangle 276">
                <a:extLst>
                  <a:ext uri="{FF2B5EF4-FFF2-40B4-BE49-F238E27FC236}">
                    <a16:creationId xmlns:a16="http://schemas.microsoft.com/office/drawing/2014/main" id="{4E3D6234-4905-4493-A97A-934317ED09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8" y="1748"/>
                <a:ext cx="8" cy="4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174" name="Rectangle 277">
                <a:extLst>
                  <a:ext uri="{FF2B5EF4-FFF2-40B4-BE49-F238E27FC236}">
                    <a16:creationId xmlns:a16="http://schemas.microsoft.com/office/drawing/2014/main" id="{C978B76A-36FB-494D-A668-900F341345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8" y="1754"/>
                <a:ext cx="7" cy="3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175" name="Rectangle 278">
                <a:extLst>
                  <a:ext uri="{FF2B5EF4-FFF2-40B4-BE49-F238E27FC236}">
                    <a16:creationId xmlns:a16="http://schemas.microsoft.com/office/drawing/2014/main" id="{17C6F17C-B70B-4E88-ADBE-065BA63ABE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8" y="1759"/>
                <a:ext cx="8" cy="4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176" name="Rectangle 279">
                <a:extLst>
                  <a:ext uri="{FF2B5EF4-FFF2-40B4-BE49-F238E27FC236}">
                    <a16:creationId xmlns:a16="http://schemas.microsoft.com/office/drawing/2014/main" id="{8F029006-615C-4418-ABB2-650F536795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8" y="1765"/>
                <a:ext cx="8" cy="3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5177" name="Rectangle 280">
                <a:extLst>
                  <a:ext uri="{FF2B5EF4-FFF2-40B4-BE49-F238E27FC236}">
                    <a16:creationId xmlns:a16="http://schemas.microsoft.com/office/drawing/2014/main" id="{1CA11990-D8B7-4BFE-AFDC-D43093FFC7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8" y="1770"/>
                <a:ext cx="8" cy="3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</p:grpSp>
        <p:sp>
          <p:nvSpPr>
            <p:cNvPr id="34846" name="Rectangle 282">
              <a:extLst>
                <a:ext uri="{FF2B5EF4-FFF2-40B4-BE49-F238E27FC236}">
                  <a16:creationId xmlns:a16="http://schemas.microsoft.com/office/drawing/2014/main" id="{BF945402-DDD0-4A1F-A225-7E34FB9B4C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8" y="1775"/>
              <a:ext cx="8" cy="3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847" name="Rectangle 283">
              <a:extLst>
                <a:ext uri="{FF2B5EF4-FFF2-40B4-BE49-F238E27FC236}">
                  <a16:creationId xmlns:a16="http://schemas.microsoft.com/office/drawing/2014/main" id="{1F394DF7-2644-4089-B4DB-2335ED994D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8" y="1780"/>
              <a:ext cx="7" cy="3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848" name="Rectangle 284">
              <a:extLst>
                <a:ext uri="{FF2B5EF4-FFF2-40B4-BE49-F238E27FC236}">
                  <a16:creationId xmlns:a16="http://schemas.microsoft.com/office/drawing/2014/main" id="{AFE338D3-2964-4364-A127-3D6E89A33C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8" y="1785"/>
              <a:ext cx="7" cy="4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849" name="Rectangle 285">
              <a:extLst>
                <a:ext uri="{FF2B5EF4-FFF2-40B4-BE49-F238E27FC236}">
                  <a16:creationId xmlns:a16="http://schemas.microsoft.com/office/drawing/2014/main" id="{C38997D8-1FC7-401D-8332-D30DF341D9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8" y="1791"/>
              <a:ext cx="7" cy="3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850" name="Freeform 286">
              <a:extLst>
                <a:ext uri="{FF2B5EF4-FFF2-40B4-BE49-F238E27FC236}">
                  <a16:creationId xmlns:a16="http://schemas.microsoft.com/office/drawing/2014/main" id="{8D254E98-EB09-413A-A635-3C02A01B5F2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29" y="1833"/>
              <a:ext cx="27" cy="18"/>
            </a:xfrm>
            <a:custGeom>
              <a:avLst/>
              <a:gdLst>
                <a:gd name="T0" fmla="*/ 27 w 27"/>
                <a:gd name="T1" fmla="*/ 0 h 18"/>
                <a:gd name="T2" fmla="*/ 0 w 27"/>
                <a:gd name="T3" fmla="*/ 1 h 18"/>
                <a:gd name="T4" fmla="*/ 0 w 27"/>
                <a:gd name="T5" fmla="*/ 18 h 18"/>
                <a:gd name="T6" fmla="*/ 27 w 27"/>
                <a:gd name="T7" fmla="*/ 17 h 18"/>
                <a:gd name="T8" fmla="*/ 27 w 27"/>
                <a:gd name="T9" fmla="*/ 0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7" h="18">
                  <a:moveTo>
                    <a:pt x="27" y="0"/>
                  </a:moveTo>
                  <a:lnTo>
                    <a:pt x="0" y="1"/>
                  </a:lnTo>
                  <a:lnTo>
                    <a:pt x="0" y="18"/>
                  </a:lnTo>
                  <a:lnTo>
                    <a:pt x="27" y="17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404040"/>
            </a:solidFill>
            <a:ln w="0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851" name="Freeform 287">
              <a:extLst>
                <a:ext uri="{FF2B5EF4-FFF2-40B4-BE49-F238E27FC236}">
                  <a16:creationId xmlns:a16="http://schemas.microsoft.com/office/drawing/2014/main" id="{DD3AE270-F631-4493-BF28-7EA5DD0FD9FC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5" y="1835"/>
              <a:ext cx="17" cy="14"/>
            </a:xfrm>
            <a:custGeom>
              <a:avLst/>
              <a:gdLst>
                <a:gd name="T0" fmla="*/ 17 w 17"/>
                <a:gd name="T1" fmla="*/ 0 h 14"/>
                <a:gd name="T2" fmla="*/ 0 w 17"/>
                <a:gd name="T3" fmla="*/ 1 h 14"/>
                <a:gd name="T4" fmla="*/ 0 w 17"/>
                <a:gd name="T5" fmla="*/ 14 h 14"/>
                <a:gd name="T6" fmla="*/ 17 w 17"/>
                <a:gd name="T7" fmla="*/ 13 h 14"/>
                <a:gd name="T8" fmla="*/ 17 w 17"/>
                <a:gd name="T9" fmla="*/ 0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" h="14">
                  <a:moveTo>
                    <a:pt x="17" y="0"/>
                  </a:moveTo>
                  <a:lnTo>
                    <a:pt x="0" y="1"/>
                  </a:lnTo>
                  <a:lnTo>
                    <a:pt x="0" y="14"/>
                  </a:lnTo>
                  <a:lnTo>
                    <a:pt x="17" y="13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4852" name="Rectangle 288">
              <a:extLst>
                <a:ext uri="{FF2B5EF4-FFF2-40B4-BE49-F238E27FC236}">
                  <a16:creationId xmlns:a16="http://schemas.microsoft.com/office/drawing/2014/main" id="{7AD6A5DA-A7B5-4530-ACE7-C9AF1EAA51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1" y="1844"/>
              <a:ext cx="1" cy="1"/>
            </a:xfrm>
            <a:prstGeom prst="rect">
              <a:avLst/>
            </a:prstGeom>
            <a:solidFill>
              <a:srgbClr val="404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853" name="Freeform 289">
              <a:extLst>
                <a:ext uri="{FF2B5EF4-FFF2-40B4-BE49-F238E27FC236}">
                  <a16:creationId xmlns:a16="http://schemas.microsoft.com/office/drawing/2014/main" id="{B7E16D45-D840-4875-9C30-62B3A0977B40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0" y="1913"/>
              <a:ext cx="6" cy="16"/>
            </a:xfrm>
            <a:custGeom>
              <a:avLst/>
              <a:gdLst>
                <a:gd name="T0" fmla="*/ 6 w 6"/>
                <a:gd name="T1" fmla="*/ 0 h 16"/>
                <a:gd name="T2" fmla="*/ 0 w 6"/>
                <a:gd name="T3" fmla="*/ 0 h 16"/>
                <a:gd name="T4" fmla="*/ 0 w 6"/>
                <a:gd name="T5" fmla="*/ 16 h 16"/>
                <a:gd name="T6" fmla="*/ 6 w 6"/>
                <a:gd name="T7" fmla="*/ 15 h 16"/>
                <a:gd name="T8" fmla="*/ 6 w 6"/>
                <a:gd name="T9" fmla="*/ 0 h 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16">
                  <a:moveTo>
                    <a:pt x="6" y="0"/>
                  </a:moveTo>
                  <a:lnTo>
                    <a:pt x="0" y="0"/>
                  </a:lnTo>
                  <a:lnTo>
                    <a:pt x="0" y="16"/>
                  </a:lnTo>
                  <a:lnTo>
                    <a:pt x="6" y="15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E0E0E0"/>
            </a:solidFill>
            <a:ln w="0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854" name="Freeform 290">
              <a:extLst>
                <a:ext uri="{FF2B5EF4-FFF2-40B4-BE49-F238E27FC236}">
                  <a16:creationId xmlns:a16="http://schemas.microsoft.com/office/drawing/2014/main" id="{05922CBF-EEB8-41BF-BB5A-CBC34CA8113F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0" y="1916"/>
              <a:ext cx="7" cy="15"/>
            </a:xfrm>
            <a:custGeom>
              <a:avLst/>
              <a:gdLst>
                <a:gd name="T0" fmla="*/ 7 w 7"/>
                <a:gd name="T1" fmla="*/ 0 h 15"/>
                <a:gd name="T2" fmla="*/ 0 w 7"/>
                <a:gd name="T3" fmla="*/ 0 h 15"/>
                <a:gd name="T4" fmla="*/ 0 w 7"/>
                <a:gd name="T5" fmla="*/ 15 h 15"/>
                <a:gd name="T6" fmla="*/ 7 w 7"/>
                <a:gd name="T7" fmla="*/ 14 h 15"/>
                <a:gd name="T8" fmla="*/ 7 w 7"/>
                <a:gd name="T9" fmla="*/ 0 h 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" h="15">
                  <a:moveTo>
                    <a:pt x="7" y="0"/>
                  </a:moveTo>
                  <a:lnTo>
                    <a:pt x="0" y="0"/>
                  </a:lnTo>
                  <a:lnTo>
                    <a:pt x="0" y="15"/>
                  </a:lnTo>
                  <a:lnTo>
                    <a:pt x="7" y="14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E0E0E0"/>
            </a:solidFill>
            <a:ln w="0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855" name="Freeform 291">
              <a:extLst>
                <a:ext uri="{FF2B5EF4-FFF2-40B4-BE49-F238E27FC236}">
                  <a16:creationId xmlns:a16="http://schemas.microsoft.com/office/drawing/2014/main" id="{52357146-21ED-4E46-88E8-D13CA225CD05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9" y="1919"/>
              <a:ext cx="7" cy="16"/>
            </a:xfrm>
            <a:custGeom>
              <a:avLst/>
              <a:gdLst>
                <a:gd name="T0" fmla="*/ 7 w 7"/>
                <a:gd name="T1" fmla="*/ 0 h 16"/>
                <a:gd name="T2" fmla="*/ 0 w 7"/>
                <a:gd name="T3" fmla="*/ 1 h 16"/>
                <a:gd name="T4" fmla="*/ 0 w 7"/>
                <a:gd name="T5" fmla="*/ 16 h 16"/>
                <a:gd name="T6" fmla="*/ 7 w 7"/>
                <a:gd name="T7" fmla="*/ 15 h 16"/>
                <a:gd name="T8" fmla="*/ 7 w 7"/>
                <a:gd name="T9" fmla="*/ 0 h 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" h="16">
                  <a:moveTo>
                    <a:pt x="7" y="0"/>
                  </a:moveTo>
                  <a:lnTo>
                    <a:pt x="0" y="1"/>
                  </a:lnTo>
                  <a:lnTo>
                    <a:pt x="0" y="16"/>
                  </a:lnTo>
                  <a:lnTo>
                    <a:pt x="7" y="15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E0E0E0"/>
            </a:solidFill>
            <a:ln w="0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856" name="Freeform 292">
              <a:extLst>
                <a:ext uri="{FF2B5EF4-FFF2-40B4-BE49-F238E27FC236}">
                  <a16:creationId xmlns:a16="http://schemas.microsoft.com/office/drawing/2014/main" id="{67D4F885-F3B2-423B-9AFC-67216DFDA94C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5" y="1921"/>
              <a:ext cx="7" cy="16"/>
            </a:xfrm>
            <a:custGeom>
              <a:avLst/>
              <a:gdLst>
                <a:gd name="T0" fmla="*/ 7 w 7"/>
                <a:gd name="T1" fmla="*/ 0 h 16"/>
                <a:gd name="T2" fmla="*/ 0 w 7"/>
                <a:gd name="T3" fmla="*/ 1 h 16"/>
                <a:gd name="T4" fmla="*/ 0 w 7"/>
                <a:gd name="T5" fmla="*/ 16 h 16"/>
                <a:gd name="T6" fmla="*/ 7 w 7"/>
                <a:gd name="T7" fmla="*/ 15 h 16"/>
                <a:gd name="T8" fmla="*/ 7 w 7"/>
                <a:gd name="T9" fmla="*/ 0 h 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" h="16">
                  <a:moveTo>
                    <a:pt x="7" y="0"/>
                  </a:moveTo>
                  <a:lnTo>
                    <a:pt x="0" y="1"/>
                  </a:lnTo>
                  <a:lnTo>
                    <a:pt x="0" y="16"/>
                  </a:lnTo>
                  <a:lnTo>
                    <a:pt x="7" y="15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E0E0E0"/>
            </a:solidFill>
            <a:ln w="0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857" name="Freeform 293">
              <a:extLst>
                <a:ext uri="{FF2B5EF4-FFF2-40B4-BE49-F238E27FC236}">
                  <a16:creationId xmlns:a16="http://schemas.microsoft.com/office/drawing/2014/main" id="{D57BBD91-DCCA-4A8C-881B-93210D5DB3D4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9" y="1924"/>
              <a:ext cx="7" cy="16"/>
            </a:xfrm>
            <a:custGeom>
              <a:avLst/>
              <a:gdLst>
                <a:gd name="T0" fmla="*/ 7 w 7"/>
                <a:gd name="T1" fmla="*/ 0 h 16"/>
                <a:gd name="T2" fmla="*/ 0 w 7"/>
                <a:gd name="T3" fmla="*/ 0 h 16"/>
                <a:gd name="T4" fmla="*/ 0 w 7"/>
                <a:gd name="T5" fmla="*/ 16 h 16"/>
                <a:gd name="T6" fmla="*/ 7 w 7"/>
                <a:gd name="T7" fmla="*/ 15 h 16"/>
                <a:gd name="T8" fmla="*/ 7 w 7"/>
                <a:gd name="T9" fmla="*/ 0 h 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" h="16">
                  <a:moveTo>
                    <a:pt x="7" y="0"/>
                  </a:moveTo>
                  <a:lnTo>
                    <a:pt x="0" y="0"/>
                  </a:lnTo>
                  <a:lnTo>
                    <a:pt x="0" y="16"/>
                  </a:lnTo>
                  <a:lnTo>
                    <a:pt x="7" y="15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E0E0E0"/>
            </a:solidFill>
            <a:ln w="0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858" name="Freeform 294">
              <a:extLst>
                <a:ext uri="{FF2B5EF4-FFF2-40B4-BE49-F238E27FC236}">
                  <a16:creationId xmlns:a16="http://schemas.microsoft.com/office/drawing/2014/main" id="{3C2A7679-776D-4D2D-951D-C2DD783BD0B9}"/>
                </a:ext>
              </a:extLst>
            </p:cNvPr>
            <p:cNvSpPr>
              <a:spLocks/>
            </p:cNvSpPr>
            <p:nvPr/>
          </p:nvSpPr>
          <p:spPr bwMode="auto">
            <a:xfrm>
              <a:off x="4454" y="1927"/>
              <a:ext cx="6" cy="16"/>
            </a:xfrm>
            <a:custGeom>
              <a:avLst/>
              <a:gdLst>
                <a:gd name="T0" fmla="*/ 6 w 6"/>
                <a:gd name="T1" fmla="*/ 0 h 16"/>
                <a:gd name="T2" fmla="*/ 0 w 6"/>
                <a:gd name="T3" fmla="*/ 0 h 16"/>
                <a:gd name="T4" fmla="*/ 0 w 6"/>
                <a:gd name="T5" fmla="*/ 16 h 16"/>
                <a:gd name="T6" fmla="*/ 6 w 6"/>
                <a:gd name="T7" fmla="*/ 15 h 16"/>
                <a:gd name="T8" fmla="*/ 6 w 6"/>
                <a:gd name="T9" fmla="*/ 0 h 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16">
                  <a:moveTo>
                    <a:pt x="6" y="0"/>
                  </a:moveTo>
                  <a:lnTo>
                    <a:pt x="0" y="0"/>
                  </a:lnTo>
                  <a:lnTo>
                    <a:pt x="0" y="16"/>
                  </a:lnTo>
                  <a:lnTo>
                    <a:pt x="6" y="15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E0E0E0"/>
            </a:solidFill>
            <a:ln w="0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859" name="Freeform 295">
              <a:extLst>
                <a:ext uri="{FF2B5EF4-FFF2-40B4-BE49-F238E27FC236}">
                  <a16:creationId xmlns:a16="http://schemas.microsoft.com/office/drawing/2014/main" id="{8E0F7B78-6114-4CF4-98EF-C17D58BD3784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8" y="1929"/>
              <a:ext cx="7" cy="16"/>
            </a:xfrm>
            <a:custGeom>
              <a:avLst/>
              <a:gdLst>
                <a:gd name="T0" fmla="*/ 7 w 7"/>
                <a:gd name="T1" fmla="*/ 0 h 16"/>
                <a:gd name="T2" fmla="*/ 0 w 7"/>
                <a:gd name="T3" fmla="*/ 1 h 16"/>
                <a:gd name="T4" fmla="*/ 0 w 7"/>
                <a:gd name="T5" fmla="*/ 16 h 16"/>
                <a:gd name="T6" fmla="*/ 7 w 7"/>
                <a:gd name="T7" fmla="*/ 15 h 16"/>
                <a:gd name="T8" fmla="*/ 7 w 7"/>
                <a:gd name="T9" fmla="*/ 0 h 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" h="16">
                  <a:moveTo>
                    <a:pt x="7" y="0"/>
                  </a:moveTo>
                  <a:lnTo>
                    <a:pt x="0" y="1"/>
                  </a:lnTo>
                  <a:lnTo>
                    <a:pt x="0" y="16"/>
                  </a:lnTo>
                  <a:lnTo>
                    <a:pt x="7" y="15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E0E0E0"/>
            </a:solidFill>
            <a:ln w="0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860" name="Freeform 296">
              <a:extLst>
                <a:ext uri="{FF2B5EF4-FFF2-40B4-BE49-F238E27FC236}">
                  <a16:creationId xmlns:a16="http://schemas.microsoft.com/office/drawing/2014/main" id="{228A0EE3-4A78-4CA6-B5EA-316A64064C2B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0" y="1932"/>
              <a:ext cx="7" cy="15"/>
            </a:xfrm>
            <a:custGeom>
              <a:avLst/>
              <a:gdLst>
                <a:gd name="T0" fmla="*/ 7 w 7"/>
                <a:gd name="T1" fmla="*/ 0 h 15"/>
                <a:gd name="T2" fmla="*/ 0 w 7"/>
                <a:gd name="T3" fmla="*/ 0 h 15"/>
                <a:gd name="T4" fmla="*/ 0 w 7"/>
                <a:gd name="T5" fmla="*/ 15 h 15"/>
                <a:gd name="T6" fmla="*/ 7 w 7"/>
                <a:gd name="T7" fmla="*/ 14 h 15"/>
                <a:gd name="T8" fmla="*/ 7 w 7"/>
                <a:gd name="T9" fmla="*/ 0 h 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" h="15">
                  <a:moveTo>
                    <a:pt x="7" y="0"/>
                  </a:moveTo>
                  <a:lnTo>
                    <a:pt x="0" y="0"/>
                  </a:lnTo>
                  <a:lnTo>
                    <a:pt x="0" y="15"/>
                  </a:lnTo>
                  <a:lnTo>
                    <a:pt x="7" y="14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E0E0E0"/>
            </a:solidFill>
            <a:ln w="0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861" name="Freeform 297">
              <a:extLst>
                <a:ext uri="{FF2B5EF4-FFF2-40B4-BE49-F238E27FC236}">
                  <a16:creationId xmlns:a16="http://schemas.microsoft.com/office/drawing/2014/main" id="{31CBE604-24DE-446B-87E9-15E543D41E4E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2" y="1935"/>
              <a:ext cx="7" cy="15"/>
            </a:xfrm>
            <a:custGeom>
              <a:avLst/>
              <a:gdLst>
                <a:gd name="T0" fmla="*/ 7 w 7"/>
                <a:gd name="T1" fmla="*/ 0 h 15"/>
                <a:gd name="T2" fmla="*/ 0 w 7"/>
                <a:gd name="T3" fmla="*/ 0 h 15"/>
                <a:gd name="T4" fmla="*/ 0 w 7"/>
                <a:gd name="T5" fmla="*/ 15 h 15"/>
                <a:gd name="T6" fmla="*/ 7 w 7"/>
                <a:gd name="T7" fmla="*/ 14 h 15"/>
                <a:gd name="T8" fmla="*/ 7 w 7"/>
                <a:gd name="T9" fmla="*/ 0 h 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" h="15">
                  <a:moveTo>
                    <a:pt x="7" y="0"/>
                  </a:moveTo>
                  <a:lnTo>
                    <a:pt x="0" y="0"/>
                  </a:lnTo>
                  <a:lnTo>
                    <a:pt x="0" y="15"/>
                  </a:lnTo>
                  <a:lnTo>
                    <a:pt x="7" y="14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E0E0E0"/>
            </a:solidFill>
            <a:ln w="0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862" name="Freeform 298">
              <a:extLst>
                <a:ext uri="{FF2B5EF4-FFF2-40B4-BE49-F238E27FC236}">
                  <a16:creationId xmlns:a16="http://schemas.microsoft.com/office/drawing/2014/main" id="{86EFD907-CF51-4D8F-A085-B9B04D142096}"/>
                </a:ext>
              </a:extLst>
            </p:cNvPr>
            <p:cNvSpPr>
              <a:spLocks/>
            </p:cNvSpPr>
            <p:nvPr/>
          </p:nvSpPr>
          <p:spPr bwMode="auto">
            <a:xfrm>
              <a:off x="4344" y="1937"/>
              <a:ext cx="7" cy="15"/>
            </a:xfrm>
            <a:custGeom>
              <a:avLst/>
              <a:gdLst>
                <a:gd name="T0" fmla="*/ 7 w 7"/>
                <a:gd name="T1" fmla="*/ 0 h 15"/>
                <a:gd name="T2" fmla="*/ 0 w 7"/>
                <a:gd name="T3" fmla="*/ 0 h 15"/>
                <a:gd name="T4" fmla="*/ 0 w 7"/>
                <a:gd name="T5" fmla="*/ 15 h 15"/>
                <a:gd name="T6" fmla="*/ 7 w 7"/>
                <a:gd name="T7" fmla="*/ 14 h 15"/>
                <a:gd name="T8" fmla="*/ 7 w 7"/>
                <a:gd name="T9" fmla="*/ 0 h 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" h="15">
                  <a:moveTo>
                    <a:pt x="7" y="0"/>
                  </a:moveTo>
                  <a:lnTo>
                    <a:pt x="0" y="0"/>
                  </a:lnTo>
                  <a:lnTo>
                    <a:pt x="0" y="15"/>
                  </a:lnTo>
                  <a:lnTo>
                    <a:pt x="7" y="14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E0E0E0"/>
            </a:solidFill>
            <a:ln w="0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863" name="Freeform 299">
              <a:extLst>
                <a:ext uri="{FF2B5EF4-FFF2-40B4-BE49-F238E27FC236}">
                  <a16:creationId xmlns:a16="http://schemas.microsoft.com/office/drawing/2014/main" id="{397B72AF-7FF3-443E-BCC2-6D718C96DE71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6" y="1940"/>
              <a:ext cx="7" cy="15"/>
            </a:xfrm>
            <a:custGeom>
              <a:avLst/>
              <a:gdLst>
                <a:gd name="T0" fmla="*/ 7 w 7"/>
                <a:gd name="T1" fmla="*/ 0 h 15"/>
                <a:gd name="T2" fmla="*/ 0 w 7"/>
                <a:gd name="T3" fmla="*/ 0 h 15"/>
                <a:gd name="T4" fmla="*/ 0 w 7"/>
                <a:gd name="T5" fmla="*/ 15 h 15"/>
                <a:gd name="T6" fmla="*/ 7 w 7"/>
                <a:gd name="T7" fmla="*/ 14 h 15"/>
                <a:gd name="T8" fmla="*/ 7 w 7"/>
                <a:gd name="T9" fmla="*/ 0 h 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" h="15">
                  <a:moveTo>
                    <a:pt x="7" y="0"/>
                  </a:moveTo>
                  <a:lnTo>
                    <a:pt x="0" y="0"/>
                  </a:lnTo>
                  <a:lnTo>
                    <a:pt x="0" y="15"/>
                  </a:lnTo>
                  <a:lnTo>
                    <a:pt x="7" y="14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E0E0E0"/>
            </a:solidFill>
            <a:ln w="0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864" name="Freeform 300">
              <a:extLst>
                <a:ext uri="{FF2B5EF4-FFF2-40B4-BE49-F238E27FC236}">
                  <a16:creationId xmlns:a16="http://schemas.microsoft.com/office/drawing/2014/main" id="{AEC0CF9C-2604-4E7B-9167-2C09D60400A3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5" y="1939"/>
              <a:ext cx="319" cy="47"/>
            </a:xfrm>
            <a:custGeom>
              <a:avLst/>
              <a:gdLst>
                <a:gd name="T0" fmla="*/ 0 w 319"/>
                <a:gd name="T1" fmla="*/ 29 h 47"/>
                <a:gd name="T2" fmla="*/ 0 w 319"/>
                <a:gd name="T3" fmla="*/ 47 h 47"/>
                <a:gd name="T4" fmla="*/ 319 w 319"/>
                <a:gd name="T5" fmla="*/ 15 h 47"/>
                <a:gd name="T6" fmla="*/ 319 w 319"/>
                <a:gd name="T7" fmla="*/ 0 h 47"/>
                <a:gd name="T8" fmla="*/ 0 w 319"/>
                <a:gd name="T9" fmla="*/ 29 h 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9" h="47">
                  <a:moveTo>
                    <a:pt x="0" y="29"/>
                  </a:moveTo>
                  <a:lnTo>
                    <a:pt x="0" y="47"/>
                  </a:lnTo>
                  <a:lnTo>
                    <a:pt x="319" y="15"/>
                  </a:lnTo>
                  <a:lnTo>
                    <a:pt x="319" y="0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4865" name="Rectangle 301">
              <a:extLst>
                <a:ext uri="{FF2B5EF4-FFF2-40B4-BE49-F238E27FC236}">
                  <a16:creationId xmlns:a16="http://schemas.microsoft.com/office/drawing/2014/main" id="{92FEC6C2-0A67-455D-BA24-2C748AE881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4" y="1959"/>
              <a:ext cx="1" cy="27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866" name="Rectangle 302">
              <a:extLst>
                <a:ext uri="{FF2B5EF4-FFF2-40B4-BE49-F238E27FC236}">
                  <a16:creationId xmlns:a16="http://schemas.microsoft.com/office/drawing/2014/main" id="{84E5279E-DD9A-4963-A989-435196720D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1" y="1959"/>
              <a:ext cx="1" cy="27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867" name="Rectangle 303">
              <a:extLst>
                <a:ext uri="{FF2B5EF4-FFF2-40B4-BE49-F238E27FC236}">
                  <a16:creationId xmlns:a16="http://schemas.microsoft.com/office/drawing/2014/main" id="{0032A3AC-71FD-4A9E-B421-D2E2D006E8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2" y="1959"/>
              <a:ext cx="1" cy="27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868" name="Rectangle 304">
              <a:extLst>
                <a:ext uri="{FF2B5EF4-FFF2-40B4-BE49-F238E27FC236}">
                  <a16:creationId xmlns:a16="http://schemas.microsoft.com/office/drawing/2014/main" id="{BF919868-3B19-40CD-AF43-60BB42B1CF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3" y="1953"/>
              <a:ext cx="1" cy="2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869" name="Rectangle 305">
              <a:extLst>
                <a:ext uri="{FF2B5EF4-FFF2-40B4-BE49-F238E27FC236}">
                  <a16:creationId xmlns:a16="http://schemas.microsoft.com/office/drawing/2014/main" id="{B8DB0B5B-B35B-494A-B94D-4D1567E869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0" y="1953"/>
              <a:ext cx="1" cy="2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870" name="Rectangle 306">
              <a:extLst>
                <a:ext uri="{FF2B5EF4-FFF2-40B4-BE49-F238E27FC236}">
                  <a16:creationId xmlns:a16="http://schemas.microsoft.com/office/drawing/2014/main" id="{72D106BC-EC7A-45DE-904D-70B39E8C66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1" y="1953"/>
              <a:ext cx="1" cy="2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871" name="Rectangle 307">
              <a:extLst>
                <a:ext uri="{FF2B5EF4-FFF2-40B4-BE49-F238E27FC236}">
                  <a16:creationId xmlns:a16="http://schemas.microsoft.com/office/drawing/2014/main" id="{275C3BAF-C44E-401B-9C78-9C0354B8CB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41" y="1948"/>
              <a:ext cx="1" cy="27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872" name="Rectangle 308">
              <a:extLst>
                <a:ext uri="{FF2B5EF4-FFF2-40B4-BE49-F238E27FC236}">
                  <a16:creationId xmlns:a16="http://schemas.microsoft.com/office/drawing/2014/main" id="{D0E4A1C0-BE40-40A2-948A-6CDBF3E58C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2" y="1948"/>
              <a:ext cx="1" cy="33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873" name="Rectangle 309">
              <a:extLst>
                <a:ext uri="{FF2B5EF4-FFF2-40B4-BE49-F238E27FC236}">
                  <a16:creationId xmlns:a16="http://schemas.microsoft.com/office/drawing/2014/main" id="{ABEBAA8E-5D4E-41AA-B889-1C977EC1B9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3" y="1948"/>
              <a:ext cx="1" cy="27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874" name="Rectangle 310">
              <a:extLst>
                <a:ext uri="{FF2B5EF4-FFF2-40B4-BE49-F238E27FC236}">
                  <a16:creationId xmlns:a16="http://schemas.microsoft.com/office/drawing/2014/main" id="{E5891370-6B0D-4705-AA11-BAAEBBBB92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74" y="1948"/>
              <a:ext cx="1" cy="27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875" name="Rectangle 311">
              <a:extLst>
                <a:ext uri="{FF2B5EF4-FFF2-40B4-BE49-F238E27FC236}">
                  <a16:creationId xmlns:a16="http://schemas.microsoft.com/office/drawing/2014/main" id="{EF76C0B1-027D-41AA-8726-E32AF296BC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01" y="1948"/>
              <a:ext cx="1" cy="27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876" name="Rectangle 312">
              <a:extLst>
                <a:ext uri="{FF2B5EF4-FFF2-40B4-BE49-F238E27FC236}">
                  <a16:creationId xmlns:a16="http://schemas.microsoft.com/office/drawing/2014/main" id="{E4D3F8EE-948A-4C54-BAF6-723E16B994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1" y="1942"/>
              <a:ext cx="1" cy="2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877" name="Rectangle 313">
              <a:extLst>
                <a:ext uri="{FF2B5EF4-FFF2-40B4-BE49-F238E27FC236}">
                  <a16:creationId xmlns:a16="http://schemas.microsoft.com/office/drawing/2014/main" id="{CF44CCA3-B9DF-4449-910C-A46364808D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2" y="1942"/>
              <a:ext cx="1" cy="2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878" name="Rectangle 314">
              <a:extLst>
                <a:ext uri="{FF2B5EF4-FFF2-40B4-BE49-F238E27FC236}">
                  <a16:creationId xmlns:a16="http://schemas.microsoft.com/office/drawing/2014/main" id="{42AC40E8-60F2-43E0-8F38-7B35673858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3" y="1942"/>
              <a:ext cx="1" cy="2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879" name="Rectangle 315">
              <a:extLst>
                <a:ext uri="{FF2B5EF4-FFF2-40B4-BE49-F238E27FC236}">
                  <a16:creationId xmlns:a16="http://schemas.microsoft.com/office/drawing/2014/main" id="{E11255F9-157E-49B0-A764-27D79A99A0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4" y="1942"/>
              <a:ext cx="1" cy="2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880" name="Rectangle 316">
              <a:extLst>
                <a:ext uri="{FF2B5EF4-FFF2-40B4-BE49-F238E27FC236}">
                  <a16:creationId xmlns:a16="http://schemas.microsoft.com/office/drawing/2014/main" id="{81EA01D4-3502-4241-B5DD-432EED6DC2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54" y="1942"/>
              <a:ext cx="1" cy="2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881" name="Rectangle 317">
              <a:extLst>
                <a:ext uri="{FF2B5EF4-FFF2-40B4-BE49-F238E27FC236}">
                  <a16:creationId xmlns:a16="http://schemas.microsoft.com/office/drawing/2014/main" id="{B234D102-44B7-4161-8437-169C88CDF5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2" y="1937"/>
              <a:ext cx="1" cy="33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882" name="Rectangle 318">
              <a:extLst>
                <a:ext uri="{FF2B5EF4-FFF2-40B4-BE49-F238E27FC236}">
                  <a16:creationId xmlns:a16="http://schemas.microsoft.com/office/drawing/2014/main" id="{8C6D28EC-7DFB-4E0D-BBA3-95FBB7258E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30" y="1931"/>
              <a:ext cx="1" cy="2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883" name="Rectangle 319">
              <a:extLst>
                <a:ext uri="{FF2B5EF4-FFF2-40B4-BE49-F238E27FC236}">
                  <a16:creationId xmlns:a16="http://schemas.microsoft.com/office/drawing/2014/main" id="{DC9A7DBD-66A0-4BB7-8E18-A121345038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1" y="1931"/>
              <a:ext cx="1" cy="2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884" name="Rectangle 320">
              <a:extLst>
                <a:ext uri="{FF2B5EF4-FFF2-40B4-BE49-F238E27FC236}">
                  <a16:creationId xmlns:a16="http://schemas.microsoft.com/office/drawing/2014/main" id="{4B82F943-C24A-4B33-8953-906FE3462C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3" y="1964"/>
              <a:ext cx="1" cy="27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885" name="Freeform 321">
              <a:extLst>
                <a:ext uri="{FF2B5EF4-FFF2-40B4-BE49-F238E27FC236}">
                  <a16:creationId xmlns:a16="http://schemas.microsoft.com/office/drawing/2014/main" id="{CE2AEF0E-3C26-4843-95FA-637A20AE7D65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3" y="1967"/>
              <a:ext cx="12" cy="21"/>
            </a:xfrm>
            <a:custGeom>
              <a:avLst/>
              <a:gdLst>
                <a:gd name="T0" fmla="*/ 1 w 12"/>
                <a:gd name="T1" fmla="*/ 0 h 21"/>
                <a:gd name="T2" fmla="*/ 12 w 12"/>
                <a:gd name="T3" fmla="*/ 3 h 21"/>
                <a:gd name="T4" fmla="*/ 12 w 12"/>
                <a:gd name="T5" fmla="*/ 21 h 21"/>
                <a:gd name="T6" fmla="*/ 0 w 12"/>
                <a:gd name="T7" fmla="*/ 18 h 2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21">
                  <a:moveTo>
                    <a:pt x="1" y="0"/>
                  </a:moveTo>
                  <a:lnTo>
                    <a:pt x="12" y="3"/>
                  </a:lnTo>
                  <a:lnTo>
                    <a:pt x="12" y="21"/>
                  </a:lnTo>
                  <a:lnTo>
                    <a:pt x="0" y="18"/>
                  </a:lnTo>
                </a:path>
              </a:pathLst>
            </a:custGeom>
            <a:noFill/>
            <a:ln w="0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4886" name="Oval 322">
              <a:extLst>
                <a:ext uri="{FF2B5EF4-FFF2-40B4-BE49-F238E27FC236}">
                  <a16:creationId xmlns:a16="http://schemas.microsoft.com/office/drawing/2014/main" id="{3F460E8F-6847-4975-AB88-9ECD561AC4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2" y="1724"/>
              <a:ext cx="1" cy="1"/>
            </a:xfrm>
            <a:prstGeom prst="ellipse">
              <a:avLst/>
            </a:prstGeom>
            <a:solidFill>
              <a:srgbClr val="E0E0E0"/>
            </a:solidFill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887" name="Rectangle 323">
              <a:extLst>
                <a:ext uri="{FF2B5EF4-FFF2-40B4-BE49-F238E27FC236}">
                  <a16:creationId xmlns:a16="http://schemas.microsoft.com/office/drawing/2014/main" id="{7D3F5D0F-F17A-4902-93E3-0CF7D32CE6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2" y="1724"/>
              <a:ext cx="1" cy="1"/>
            </a:xfrm>
            <a:prstGeom prst="rect">
              <a:avLst/>
            </a:prstGeom>
            <a:solidFill>
              <a:srgbClr val="E0E0E0"/>
            </a:solidFill>
            <a:ln w="0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888" name="Oval 324">
              <a:extLst>
                <a:ext uri="{FF2B5EF4-FFF2-40B4-BE49-F238E27FC236}">
                  <a16:creationId xmlns:a16="http://schemas.microsoft.com/office/drawing/2014/main" id="{0DDCED3A-16A9-4A9A-844A-1CF05E0FD7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7" y="1724"/>
              <a:ext cx="1" cy="1"/>
            </a:xfrm>
            <a:prstGeom prst="ellipse">
              <a:avLst/>
            </a:prstGeom>
            <a:solidFill>
              <a:srgbClr val="A0A0A0"/>
            </a:solidFill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889" name="Oval 325">
              <a:extLst>
                <a:ext uri="{FF2B5EF4-FFF2-40B4-BE49-F238E27FC236}">
                  <a16:creationId xmlns:a16="http://schemas.microsoft.com/office/drawing/2014/main" id="{E058B03C-81AB-4ACA-A823-142682D983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2" y="1724"/>
              <a:ext cx="1" cy="1"/>
            </a:xfrm>
            <a:prstGeom prst="ellipse">
              <a:avLst/>
            </a:pr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890" name="Oval 326">
              <a:extLst>
                <a:ext uri="{FF2B5EF4-FFF2-40B4-BE49-F238E27FC236}">
                  <a16:creationId xmlns:a16="http://schemas.microsoft.com/office/drawing/2014/main" id="{2C750EB8-8E6B-4777-9198-7CFE3FC21C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9" y="1724"/>
              <a:ext cx="1" cy="1"/>
            </a:xfrm>
            <a:prstGeom prst="ellipse">
              <a:avLst/>
            </a:prstGeom>
            <a:solidFill>
              <a:srgbClr val="E0E0E0"/>
            </a:solidFill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891" name="Rectangle 327">
              <a:extLst>
                <a:ext uri="{FF2B5EF4-FFF2-40B4-BE49-F238E27FC236}">
                  <a16:creationId xmlns:a16="http://schemas.microsoft.com/office/drawing/2014/main" id="{96B4BD61-F810-4228-867E-20B0C0A19B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9" y="1724"/>
              <a:ext cx="5" cy="1"/>
            </a:xfrm>
            <a:prstGeom prst="rect">
              <a:avLst/>
            </a:prstGeom>
            <a:solidFill>
              <a:srgbClr val="E0E0E0"/>
            </a:solidFill>
            <a:ln w="0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892" name="Oval 328">
              <a:extLst>
                <a:ext uri="{FF2B5EF4-FFF2-40B4-BE49-F238E27FC236}">
                  <a16:creationId xmlns:a16="http://schemas.microsoft.com/office/drawing/2014/main" id="{DE8986B8-24A7-48B2-BBC7-2F14BFF45C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4" y="1724"/>
              <a:ext cx="1" cy="1"/>
            </a:xfrm>
            <a:prstGeom prst="ellipse">
              <a:avLst/>
            </a:prstGeom>
            <a:solidFill>
              <a:srgbClr val="A0A0A0"/>
            </a:solidFill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893" name="Oval 329">
              <a:extLst>
                <a:ext uri="{FF2B5EF4-FFF2-40B4-BE49-F238E27FC236}">
                  <a16:creationId xmlns:a16="http://schemas.microsoft.com/office/drawing/2014/main" id="{C65CC504-8FC8-4906-B09F-A1B54E0789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9" y="1724"/>
              <a:ext cx="1" cy="1"/>
            </a:xfrm>
            <a:prstGeom prst="ellipse">
              <a:avLst/>
            </a:pr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894" name="Oval 330">
              <a:extLst>
                <a:ext uri="{FF2B5EF4-FFF2-40B4-BE49-F238E27FC236}">
                  <a16:creationId xmlns:a16="http://schemas.microsoft.com/office/drawing/2014/main" id="{C57880E0-96DB-4FEF-ADA6-8CA5D0FC2B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6" y="1724"/>
              <a:ext cx="1" cy="1"/>
            </a:xfrm>
            <a:prstGeom prst="ellipse">
              <a:avLst/>
            </a:prstGeom>
            <a:solidFill>
              <a:srgbClr val="E0E0E0"/>
            </a:solidFill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895" name="Rectangle 331">
              <a:extLst>
                <a:ext uri="{FF2B5EF4-FFF2-40B4-BE49-F238E27FC236}">
                  <a16:creationId xmlns:a16="http://schemas.microsoft.com/office/drawing/2014/main" id="{4003CBF9-B2E1-4C88-87E1-E54558CD38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1" y="1724"/>
              <a:ext cx="1" cy="1"/>
            </a:xfrm>
            <a:prstGeom prst="rect">
              <a:avLst/>
            </a:prstGeom>
            <a:solidFill>
              <a:srgbClr val="E0E0E0"/>
            </a:solidFill>
            <a:ln w="0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896" name="Oval 332">
              <a:extLst>
                <a:ext uri="{FF2B5EF4-FFF2-40B4-BE49-F238E27FC236}">
                  <a16:creationId xmlns:a16="http://schemas.microsoft.com/office/drawing/2014/main" id="{1134A97D-A9B4-4CD8-8ADC-B7F46A1E34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1" y="1724"/>
              <a:ext cx="1" cy="1"/>
            </a:xfrm>
            <a:prstGeom prst="ellipse">
              <a:avLst/>
            </a:prstGeom>
            <a:solidFill>
              <a:srgbClr val="A0A0A0"/>
            </a:solidFill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897" name="Oval 333">
              <a:extLst>
                <a:ext uri="{FF2B5EF4-FFF2-40B4-BE49-F238E27FC236}">
                  <a16:creationId xmlns:a16="http://schemas.microsoft.com/office/drawing/2014/main" id="{F618B373-7714-4D7E-8F8F-B32B72C929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3" y="1724"/>
              <a:ext cx="5" cy="1"/>
            </a:xfrm>
            <a:prstGeom prst="ellipse">
              <a:avLst/>
            </a:prstGeom>
            <a:solidFill>
              <a:srgbClr val="E0E0E0"/>
            </a:solidFill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898" name="Rectangle 334">
              <a:extLst>
                <a:ext uri="{FF2B5EF4-FFF2-40B4-BE49-F238E27FC236}">
                  <a16:creationId xmlns:a16="http://schemas.microsoft.com/office/drawing/2014/main" id="{8AFB3B70-85E3-4DA9-9FCB-4AE7FD288F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8" y="1724"/>
              <a:ext cx="1" cy="1"/>
            </a:xfrm>
            <a:prstGeom prst="rect">
              <a:avLst/>
            </a:prstGeom>
            <a:solidFill>
              <a:srgbClr val="E0E0E0"/>
            </a:solidFill>
            <a:ln w="0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899" name="Oval 335">
              <a:extLst>
                <a:ext uri="{FF2B5EF4-FFF2-40B4-BE49-F238E27FC236}">
                  <a16:creationId xmlns:a16="http://schemas.microsoft.com/office/drawing/2014/main" id="{49E2DA48-0762-4F4A-9629-4018237D40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8" y="1724"/>
              <a:ext cx="6" cy="1"/>
            </a:xfrm>
            <a:prstGeom prst="ellipse">
              <a:avLst/>
            </a:prstGeom>
            <a:solidFill>
              <a:srgbClr val="A0A0A0"/>
            </a:solidFill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900" name="Oval 336">
              <a:extLst>
                <a:ext uri="{FF2B5EF4-FFF2-40B4-BE49-F238E27FC236}">
                  <a16:creationId xmlns:a16="http://schemas.microsoft.com/office/drawing/2014/main" id="{58C19137-B713-4BB9-8FDB-BD784B1128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5" y="1719"/>
              <a:ext cx="1" cy="5"/>
            </a:xfrm>
            <a:prstGeom prst="ellipse">
              <a:avLst/>
            </a:prstGeom>
            <a:solidFill>
              <a:srgbClr val="E0E0E0"/>
            </a:solidFill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901" name="Rectangle 337">
              <a:extLst>
                <a:ext uri="{FF2B5EF4-FFF2-40B4-BE49-F238E27FC236}">
                  <a16:creationId xmlns:a16="http://schemas.microsoft.com/office/drawing/2014/main" id="{E235AE66-922E-4C80-B2E3-4E3BB7D30D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5" y="1719"/>
              <a:ext cx="1" cy="5"/>
            </a:xfrm>
            <a:prstGeom prst="rect">
              <a:avLst/>
            </a:prstGeom>
            <a:solidFill>
              <a:srgbClr val="E0E0E0"/>
            </a:solidFill>
            <a:ln w="0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902" name="Oval 338">
              <a:extLst>
                <a:ext uri="{FF2B5EF4-FFF2-40B4-BE49-F238E27FC236}">
                  <a16:creationId xmlns:a16="http://schemas.microsoft.com/office/drawing/2014/main" id="{B547988B-B65F-4A6C-8639-7D2CD50003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1" y="1719"/>
              <a:ext cx="1" cy="5"/>
            </a:xfrm>
            <a:prstGeom prst="ellipse">
              <a:avLst/>
            </a:prstGeom>
            <a:solidFill>
              <a:srgbClr val="A0A0A0"/>
            </a:solidFill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903" name="Oval 339">
              <a:extLst>
                <a:ext uri="{FF2B5EF4-FFF2-40B4-BE49-F238E27FC236}">
                  <a16:creationId xmlns:a16="http://schemas.microsoft.com/office/drawing/2014/main" id="{B04F5732-DCD8-4B27-B080-0325EBEF01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47" y="1719"/>
              <a:ext cx="1" cy="1"/>
            </a:xfrm>
            <a:prstGeom prst="ellipse">
              <a:avLst/>
            </a:prstGeom>
            <a:solidFill>
              <a:srgbClr val="E0E0E0"/>
            </a:solidFill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904" name="Rectangle 340">
              <a:extLst>
                <a:ext uri="{FF2B5EF4-FFF2-40B4-BE49-F238E27FC236}">
                  <a16:creationId xmlns:a16="http://schemas.microsoft.com/office/drawing/2014/main" id="{20224749-0252-42FA-8AAF-BA35F1FE3C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2" y="1719"/>
              <a:ext cx="1" cy="1"/>
            </a:xfrm>
            <a:prstGeom prst="rect">
              <a:avLst/>
            </a:prstGeom>
            <a:solidFill>
              <a:srgbClr val="E0E0E0"/>
            </a:solidFill>
            <a:ln w="0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905" name="Oval 341">
              <a:extLst>
                <a:ext uri="{FF2B5EF4-FFF2-40B4-BE49-F238E27FC236}">
                  <a16:creationId xmlns:a16="http://schemas.microsoft.com/office/drawing/2014/main" id="{AB30A9BC-E9A5-4C65-A928-D4AE6E348C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2" y="1719"/>
              <a:ext cx="1" cy="1"/>
            </a:xfrm>
            <a:prstGeom prst="ellipse">
              <a:avLst/>
            </a:prstGeom>
            <a:solidFill>
              <a:srgbClr val="A0A0A0"/>
            </a:solidFill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906" name="Oval 342">
              <a:extLst>
                <a:ext uri="{FF2B5EF4-FFF2-40B4-BE49-F238E27FC236}">
                  <a16:creationId xmlns:a16="http://schemas.microsoft.com/office/drawing/2014/main" id="{14A4FA51-2970-44EF-9E72-223EDD4B7C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74" y="1719"/>
              <a:ext cx="1" cy="1"/>
            </a:xfrm>
            <a:prstGeom prst="ellipse">
              <a:avLst/>
            </a:prstGeom>
            <a:solidFill>
              <a:srgbClr val="E0E0E0"/>
            </a:solidFill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907" name="Rectangle 343">
              <a:extLst>
                <a:ext uri="{FF2B5EF4-FFF2-40B4-BE49-F238E27FC236}">
                  <a16:creationId xmlns:a16="http://schemas.microsoft.com/office/drawing/2014/main" id="{68D6185B-F6AC-49C0-AA70-435951FF80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79" y="1719"/>
              <a:ext cx="1" cy="1"/>
            </a:xfrm>
            <a:prstGeom prst="rect">
              <a:avLst/>
            </a:prstGeom>
            <a:solidFill>
              <a:srgbClr val="E0E0E0"/>
            </a:solidFill>
            <a:ln w="0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908" name="Oval 344">
              <a:extLst>
                <a:ext uri="{FF2B5EF4-FFF2-40B4-BE49-F238E27FC236}">
                  <a16:creationId xmlns:a16="http://schemas.microsoft.com/office/drawing/2014/main" id="{FEE506DA-1A7C-4638-9E2A-5D23DAC036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79" y="1719"/>
              <a:ext cx="1" cy="1"/>
            </a:xfrm>
            <a:prstGeom prst="ellipse">
              <a:avLst/>
            </a:prstGeom>
            <a:solidFill>
              <a:srgbClr val="A0A0A0"/>
            </a:solidFill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909" name="Oval 345">
              <a:extLst>
                <a:ext uri="{FF2B5EF4-FFF2-40B4-BE49-F238E27FC236}">
                  <a16:creationId xmlns:a16="http://schemas.microsoft.com/office/drawing/2014/main" id="{1485CA1E-3877-42F9-B2BE-020F9EF52F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01" y="1719"/>
              <a:ext cx="1" cy="1"/>
            </a:xfrm>
            <a:prstGeom prst="ellipse">
              <a:avLst/>
            </a:prstGeom>
            <a:solidFill>
              <a:srgbClr val="E0E0E0"/>
            </a:solidFill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910" name="Rectangle 346">
              <a:extLst>
                <a:ext uri="{FF2B5EF4-FFF2-40B4-BE49-F238E27FC236}">
                  <a16:creationId xmlns:a16="http://schemas.microsoft.com/office/drawing/2014/main" id="{97B13411-5537-413F-BE4E-D28F4DB011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01" y="1719"/>
              <a:ext cx="5" cy="1"/>
            </a:xfrm>
            <a:prstGeom prst="rect">
              <a:avLst/>
            </a:prstGeom>
            <a:solidFill>
              <a:srgbClr val="E0E0E0"/>
            </a:solidFill>
            <a:ln w="0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911" name="Oval 347">
              <a:extLst>
                <a:ext uri="{FF2B5EF4-FFF2-40B4-BE49-F238E27FC236}">
                  <a16:creationId xmlns:a16="http://schemas.microsoft.com/office/drawing/2014/main" id="{333ACFDA-AFA0-4C32-B525-AD421093A0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06" y="1719"/>
              <a:ext cx="1" cy="1"/>
            </a:xfrm>
            <a:prstGeom prst="ellipse">
              <a:avLst/>
            </a:prstGeom>
            <a:solidFill>
              <a:srgbClr val="A0A0A0"/>
            </a:solidFill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912" name="Oval 348">
              <a:extLst>
                <a:ext uri="{FF2B5EF4-FFF2-40B4-BE49-F238E27FC236}">
                  <a16:creationId xmlns:a16="http://schemas.microsoft.com/office/drawing/2014/main" id="{CFDE4649-9C2F-4A18-8B03-1B8858C35E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01" y="1719"/>
              <a:ext cx="1" cy="1"/>
            </a:xfrm>
            <a:prstGeom prst="ellipse">
              <a:avLst/>
            </a:pr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913" name="Oval 349">
              <a:extLst>
                <a:ext uri="{FF2B5EF4-FFF2-40B4-BE49-F238E27FC236}">
                  <a16:creationId xmlns:a16="http://schemas.microsoft.com/office/drawing/2014/main" id="{5FC8193E-7F9A-45E5-AD0B-45CA5C2CC0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2" y="1719"/>
              <a:ext cx="1" cy="1"/>
            </a:xfrm>
            <a:prstGeom prst="ellipse">
              <a:avLst/>
            </a:prstGeom>
            <a:solidFill>
              <a:srgbClr val="E0E0E0"/>
            </a:solidFill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914" name="Rectangle 350">
              <a:extLst>
                <a:ext uri="{FF2B5EF4-FFF2-40B4-BE49-F238E27FC236}">
                  <a16:creationId xmlns:a16="http://schemas.microsoft.com/office/drawing/2014/main" id="{B4AEE7AF-937E-4489-BA3F-F98CCA8577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8" y="1719"/>
              <a:ext cx="1" cy="1"/>
            </a:xfrm>
            <a:prstGeom prst="rect">
              <a:avLst/>
            </a:prstGeom>
            <a:solidFill>
              <a:srgbClr val="E0E0E0"/>
            </a:solidFill>
            <a:ln w="0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915" name="Oval 351">
              <a:extLst>
                <a:ext uri="{FF2B5EF4-FFF2-40B4-BE49-F238E27FC236}">
                  <a16:creationId xmlns:a16="http://schemas.microsoft.com/office/drawing/2014/main" id="{416B2C5A-2831-4998-8C94-F1383131FF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8" y="1719"/>
              <a:ext cx="1" cy="1"/>
            </a:xfrm>
            <a:prstGeom prst="ellipse">
              <a:avLst/>
            </a:prstGeom>
            <a:solidFill>
              <a:srgbClr val="A0A0A0"/>
            </a:solidFill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916" name="Oval 352">
              <a:extLst>
                <a:ext uri="{FF2B5EF4-FFF2-40B4-BE49-F238E27FC236}">
                  <a16:creationId xmlns:a16="http://schemas.microsoft.com/office/drawing/2014/main" id="{86DD1566-8B23-44FB-B7AE-4802443FA3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5" y="1719"/>
              <a:ext cx="1" cy="1"/>
            </a:xfrm>
            <a:prstGeom prst="ellipse">
              <a:avLst/>
            </a:prstGeom>
            <a:solidFill>
              <a:srgbClr val="E0E0E0"/>
            </a:solidFill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917" name="Rectangle 353">
              <a:extLst>
                <a:ext uri="{FF2B5EF4-FFF2-40B4-BE49-F238E27FC236}">
                  <a16:creationId xmlns:a16="http://schemas.microsoft.com/office/drawing/2014/main" id="{6B19E731-A37F-4B74-B8B6-E6E4C826C5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1" y="1719"/>
              <a:ext cx="1" cy="1"/>
            </a:xfrm>
            <a:prstGeom prst="rect">
              <a:avLst/>
            </a:prstGeom>
            <a:solidFill>
              <a:srgbClr val="E0E0E0"/>
            </a:solidFill>
            <a:ln w="0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918" name="Oval 354">
              <a:extLst>
                <a:ext uri="{FF2B5EF4-FFF2-40B4-BE49-F238E27FC236}">
                  <a16:creationId xmlns:a16="http://schemas.microsoft.com/office/drawing/2014/main" id="{747A960A-CF30-406D-893C-EC6F136D59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1" y="1719"/>
              <a:ext cx="1" cy="1"/>
            </a:xfrm>
            <a:prstGeom prst="ellipse">
              <a:avLst/>
            </a:prstGeom>
            <a:solidFill>
              <a:srgbClr val="A0A0A0"/>
            </a:solidFill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919" name="Oval 355">
              <a:extLst>
                <a:ext uri="{FF2B5EF4-FFF2-40B4-BE49-F238E27FC236}">
                  <a16:creationId xmlns:a16="http://schemas.microsoft.com/office/drawing/2014/main" id="{A54A5823-964F-4BA2-8D3F-D7F9A0471D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5" y="1719"/>
              <a:ext cx="1" cy="1"/>
            </a:xfrm>
            <a:prstGeom prst="ellipse">
              <a:avLst/>
            </a:pr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920" name="Oval 356">
              <a:extLst>
                <a:ext uri="{FF2B5EF4-FFF2-40B4-BE49-F238E27FC236}">
                  <a16:creationId xmlns:a16="http://schemas.microsoft.com/office/drawing/2014/main" id="{485C41C9-B0A3-40B0-847C-88398CEDA6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2" y="1719"/>
              <a:ext cx="1" cy="1"/>
            </a:xfrm>
            <a:prstGeom prst="ellipse">
              <a:avLst/>
            </a:prstGeom>
            <a:solidFill>
              <a:srgbClr val="E0E0E0"/>
            </a:solidFill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921" name="Rectangle 357">
              <a:extLst>
                <a:ext uri="{FF2B5EF4-FFF2-40B4-BE49-F238E27FC236}">
                  <a16:creationId xmlns:a16="http://schemas.microsoft.com/office/drawing/2014/main" id="{2A157730-D4B4-4AA5-B4D1-FD5588C7FF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8" y="1719"/>
              <a:ext cx="1" cy="1"/>
            </a:xfrm>
            <a:prstGeom prst="rect">
              <a:avLst/>
            </a:prstGeom>
            <a:solidFill>
              <a:srgbClr val="E0E0E0"/>
            </a:solidFill>
            <a:ln w="0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922" name="Oval 358">
              <a:extLst>
                <a:ext uri="{FF2B5EF4-FFF2-40B4-BE49-F238E27FC236}">
                  <a16:creationId xmlns:a16="http://schemas.microsoft.com/office/drawing/2014/main" id="{5D13F737-5556-4D37-81B8-725A04CBCB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8" y="1719"/>
              <a:ext cx="1" cy="1"/>
            </a:xfrm>
            <a:prstGeom prst="ellipse">
              <a:avLst/>
            </a:prstGeom>
            <a:solidFill>
              <a:srgbClr val="A0A0A0"/>
            </a:solidFill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923" name="Oval 359">
              <a:extLst>
                <a:ext uri="{FF2B5EF4-FFF2-40B4-BE49-F238E27FC236}">
                  <a16:creationId xmlns:a16="http://schemas.microsoft.com/office/drawing/2014/main" id="{A6D04DEB-0915-432E-95BE-B6A4C84E0A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9" y="1719"/>
              <a:ext cx="1" cy="1"/>
            </a:xfrm>
            <a:prstGeom prst="ellipse">
              <a:avLst/>
            </a:prstGeom>
            <a:solidFill>
              <a:srgbClr val="E0E0E0"/>
            </a:solidFill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924" name="Rectangle 360">
              <a:extLst>
                <a:ext uri="{FF2B5EF4-FFF2-40B4-BE49-F238E27FC236}">
                  <a16:creationId xmlns:a16="http://schemas.microsoft.com/office/drawing/2014/main" id="{017BBBD4-BA6E-4CD8-BC27-14EB0DC493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25" y="1719"/>
              <a:ext cx="1" cy="1"/>
            </a:xfrm>
            <a:prstGeom prst="rect">
              <a:avLst/>
            </a:prstGeom>
            <a:solidFill>
              <a:srgbClr val="E0E0E0"/>
            </a:solidFill>
            <a:ln w="0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925" name="Oval 361">
              <a:extLst>
                <a:ext uri="{FF2B5EF4-FFF2-40B4-BE49-F238E27FC236}">
                  <a16:creationId xmlns:a16="http://schemas.microsoft.com/office/drawing/2014/main" id="{2876415F-7762-4BB6-8D5D-E9A927F8F9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25" y="1719"/>
              <a:ext cx="1" cy="1"/>
            </a:xfrm>
            <a:prstGeom prst="ellipse">
              <a:avLst/>
            </a:prstGeom>
            <a:solidFill>
              <a:srgbClr val="A0A0A0"/>
            </a:solidFill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926" name="Oval 362">
              <a:extLst>
                <a:ext uri="{FF2B5EF4-FFF2-40B4-BE49-F238E27FC236}">
                  <a16:creationId xmlns:a16="http://schemas.microsoft.com/office/drawing/2014/main" id="{B66E0812-DBF1-4DE7-A940-8796E6FDF0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2" y="1713"/>
              <a:ext cx="1" cy="1"/>
            </a:xfrm>
            <a:prstGeom prst="ellipse">
              <a:avLst/>
            </a:prstGeom>
            <a:solidFill>
              <a:srgbClr val="E0E0E0"/>
            </a:solidFill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927" name="Rectangle 363">
              <a:extLst>
                <a:ext uri="{FF2B5EF4-FFF2-40B4-BE49-F238E27FC236}">
                  <a16:creationId xmlns:a16="http://schemas.microsoft.com/office/drawing/2014/main" id="{3457C871-1383-4DBD-ABD5-11657AF6D2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2" y="1713"/>
              <a:ext cx="1" cy="1"/>
            </a:xfrm>
            <a:prstGeom prst="rect">
              <a:avLst/>
            </a:prstGeom>
            <a:solidFill>
              <a:srgbClr val="E0E0E0"/>
            </a:solidFill>
            <a:ln w="0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928" name="Oval 364">
              <a:extLst>
                <a:ext uri="{FF2B5EF4-FFF2-40B4-BE49-F238E27FC236}">
                  <a16:creationId xmlns:a16="http://schemas.microsoft.com/office/drawing/2014/main" id="{782F57E6-2E26-41B3-8F1A-BB8C78F483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7" y="1713"/>
              <a:ext cx="1" cy="1"/>
            </a:xfrm>
            <a:prstGeom prst="ellipse">
              <a:avLst/>
            </a:prstGeom>
            <a:solidFill>
              <a:srgbClr val="A0A0A0"/>
            </a:solidFill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929" name="Freeform 365">
              <a:extLst>
                <a:ext uri="{FF2B5EF4-FFF2-40B4-BE49-F238E27FC236}">
                  <a16:creationId xmlns:a16="http://schemas.microsoft.com/office/drawing/2014/main" id="{4056569F-03C4-4F93-AF73-A25C1877DA7D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8" y="1714"/>
              <a:ext cx="14" cy="12"/>
            </a:xfrm>
            <a:custGeom>
              <a:avLst/>
              <a:gdLst>
                <a:gd name="T0" fmla="*/ 0 w 14"/>
                <a:gd name="T1" fmla="*/ 12 h 12"/>
                <a:gd name="T2" fmla="*/ 0 w 14"/>
                <a:gd name="T3" fmla="*/ 0 h 12"/>
                <a:gd name="T4" fmla="*/ 14 w 14"/>
                <a:gd name="T5" fmla="*/ 0 h 12"/>
                <a:gd name="T6" fmla="*/ 14 w 14"/>
                <a:gd name="T7" fmla="*/ 11 h 12"/>
                <a:gd name="T8" fmla="*/ 0 w 14"/>
                <a:gd name="T9" fmla="*/ 12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" h="12">
                  <a:moveTo>
                    <a:pt x="0" y="12"/>
                  </a:moveTo>
                  <a:lnTo>
                    <a:pt x="0" y="0"/>
                  </a:lnTo>
                  <a:lnTo>
                    <a:pt x="14" y="0"/>
                  </a:lnTo>
                  <a:lnTo>
                    <a:pt x="14" y="11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C0C0C0"/>
            </a:solidFill>
            <a:ln w="0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930" name="Oval 366">
              <a:extLst>
                <a:ext uri="{FF2B5EF4-FFF2-40B4-BE49-F238E27FC236}">
                  <a16:creationId xmlns:a16="http://schemas.microsoft.com/office/drawing/2014/main" id="{79D5A5F2-0F63-456A-B326-2D4DF90138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6" y="1953"/>
              <a:ext cx="1" cy="1"/>
            </a:xfrm>
            <a:prstGeom prst="ellipse">
              <a:avLst/>
            </a:prstGeom>
            <a:solidFill>
              <a:srgbClr val="E0E0E0"/>
            </a:solidFill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931" name="Rectangle 367">
              <a:extLst>
                <a:ext uri="{FF2B5EF4-FFF2-40B4-BE49-F238E27FC236}">
                  <a16:creationId xmlns:a16="http://schemas.microsoft.com/office/drawing/2014/main" id="{171556EA-A7E5-4C55-A33C-A5760BC264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2" y="1953"/>
              <a:ext cx="1" cy="1"/>
            </a:xfrm>
            <a:prstGeom prst="rect">
              <a:avLst/>
            </a:prstGeom>
            <a:solidFill>
              <a:srgbClr val="E0E0E0"/>
            </a:solidFill>
            <a:ln w="0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932" name="Oval 368">
              <a:extLst>
                <a:ext uri="{FF2B5EF4-FFF2-40B4-BE49-F238E27FC236}">
                  <a16:creationId xmlns:a16="http://schemas.microsoft.com/office/drawing/2014/main" id="{A381344E-AB69-4B3B-B89D-BE98CF476A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2" y="1953"/>
              <a:ext cx="1" cy="1"/>
            </a:xfrm>
            <a:prstGeom prst="ellipse">
              <a:avLst/>
            </a:prstGeom>
            <a:solidFill>
              <a:srgbClr val="A0A0A0"/>
            </a:solidFill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933" name="Oval 369">
              <a:extLst>
                <a:ext uri="{FF2B5EF4-FFF2-40B4-BE49-F238E27FC236}">
                  <a16:creationId xmlns:a16="http://schemas.microsoft.com/office/drawing/2014/main" id="{E82BB7AB-7EE5-41E6-8A26-9358B06FB5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3" y="1948"/>
              <a:ext cx="1" cy="1"/>
            </a:xfrm>
            <a:prstGeom prst="ellipse">
              <a:avLst/>
            </a:prstGeom>
            <a:solidFill>
              <a:srgbClr val="E0E0E0"/>
            </a:solidFill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934" name="Rectangle 370">
              <a:extLst>
                <a:ext uri="{FF2B5EF4-FFF2-40B4-BE49-F238E27FC236}">
                  <a16:creationId xmlns:a16="http://schemas.microsoft.com/office/drawing/2014/main" id="{F889E5FB-4E02-4A91-AE6D-7B78F61D84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9" y="1948"/>
              <a:ext cx="1" cy="1"/>
            </a:xfrm>
            <a:prstGeom prst="rect">
              <a:avLst/>
            </a:prstGeom>
            <a:solidFill>
              <a:srgbClr val="E0E0E0"/>
            </a:solidFill>
            <a:ln w="0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935" name="Oval 371">
              <a:extLst>
                <a:ext uri="{FF2B5EF4-FFF2-40B4-BE49-F238E27FC236}">
                  <a16:creationId xmlns:a16="http://schemas.microsoft.com/office/drawing/2014/main" id="{6BD47492-32C2-4820-BD55-C60D669F92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9" y="1948"/>
              <a:ext cx="1" cy="1"/>
            </a:xfrm>
            <a:prstGeom prst="ellipse">
              <a:avLst/>
            </a:prstGeom>
            <a:solidFill>
              <a:srgbClr val="A0A0A0"/>
            </a:solidFill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936" name="Oval 372">
              <a:extLst>
                <a:ext uri="{FF2B5EF4-FFF2-40B4-BE49-F238E27FC236}">
                  <a16:creationId xmlns:a16="http://schemas.microsoft.com/office/drawing/2014/main" id="{365FA075-31B6-4168-8EA1-682358739D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3" y="1948"/>
              <a:ext cx="1" cy="1"/>
            </a:xfrm>
            <a:prstGeom prst="ellipse">
              <a:avLst/>
            </a:pr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937" name="Oval 373">
              <a:extLst>
                <a:ext uri="{FF2B5EF4-FFF2-40B4-BE49-F238E27FC236}">
                  <a16:creationId xmlns:a16="http://schemas.microsoft.com/office/drawing/2014/main" id="{4F23F9F2-446E-4BE5-8E9B-6B0E68FE9B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6" y="1948"/>
              <a:ext cx="1" cy="1"/>
            </a:xfrm>
            <a:prstGeom prst="ellipse">
              <a:avLst/>
            </a:prstGeom>
            <a:solidFill>
              <a:srgbClr val="E0E0E0"/>
            </a:solidFill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938" name="Rectangle 374">
              <a:extLst>
                <a:ext uri="{FF2B5EF4-FFF2-40B4-BE49-F238E27FC236}">
                  <a16:creationId xmlns:a16="http://schemas.microsoft.com/office/drawing/2014/main" id="{34A45E8E-8C30-4DE6-B0E4-2C1763ECF0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6" y="1948"/>
              <a:ext cx="1" cy="1"/>
            </a:xfrm>
            <a:prstGeom prst="rect">
              <a:avLst/>
            </a:prstGeom>
            <a:solidFill>
              <a:srgbClr val="E0E0E0"/>
            </a:solidFill>
            <a:ln w="0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939" name="Oval 375">
              <a:extLst>
                <a:ext uri="{FF2B5EF4-FFF2-40B4-BE49-F238E27FC236}">
                  <a16:creationId xmlns:a16="http://schemas.microsoft.com/office/drawing/2014/main" id="{8F24477B-47D0-4AAA-BFC6-173596D03C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1" y="1948"/>
              <a:ext cx="1" cy="1"/>
            </a:xfrm>
            <a:prstGeom prst="ellipse">
              <a:avLst/>
            </a:prstGeom>
            <a:solidFill>
              <a:srgbClr val="A0A0A0"/>
            </a:solidFill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940" name="Oval 376">
              <a:extLst>
                <a:ext uri="{FF2B5EF4-FFF2-40B4-BE49-F238E27FC236}">
                  <a16:creationId xmlns:a16="http://schemas.microsoft.com/office/drawing/2014/main" id="{F4BA001F-711F-49F9-A1E3-E04452E6DA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6" y="1948"/>
              <a:ext cx="1" cy="1"/>
            </a:xfrm>
            <a:prstGeom prst="ellipse">
              <a:avLst/>
            </a:pr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941" name="Oval 377">
              <a:extLst>
                <a:ext uri="{FF2B5EF4-FFF2-40B4-BE49-F238E27FC236}">
                  <a16:creationId xmlns:a16="http://schemas.microsoft.com/office/drawing/2014/main" id="{20781300-0930-472D-A889-2F96D589AD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3" y="1942"/>
              <a:ext cx="1" cy="1"/>
            </a:xfrm>
            <a:prstGeom prst="ellipse">
              <a:avLst/>
            </a:prstGeom>
            <a:solidFill>
              <a:srgbClr val="E0E0E0"/>
            </a:solidFill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942" name="Rectangle 378">
              <a:extLst>
                <a:ext uri="{FF2B5EF4-FFF2-40B4-BE49-F238E27FC236}">
                  <a16:creationId xmlns:a16="http://schemas.microsoft.com/office/drawing/2014/main" id="{036074C5-E05D-4358-9CEA-06E1316CC9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3" y="1942"/>
              <a:ext cx="1" cy="1"/>
            </a:xfrm>
            <a:prstGeom prst="rect">
              <a:avLst/>
            </a:prstGeom>
            <a:solidFill>
              <a:srgbClr val="E0E0E0"/>
            </a:solidFill>
            <a:ln w="0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943" name="Oval 379">
              <a:extLst>
                <a:ext uri="{FF2B5EF4-FFF2-40B4-BE49-F238E27FC236}">
                  <a16:creationId xmlns:a16="http://schemas.microsoft.com/office/drawing/2014/main" id="{1A640E55-89BB-45C2-B8F6-83669A77DD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8" y="1942"/>
              <a:ext cx="1" cy="1"/>
            </a:xfrm>
            <a:prstGeom prst="ellipse">
              <a:avLst/>
            </a:prstGeom>
            <a:solidFill>
              <a:srgbClr val="A0A0A0"/>
            </a:solidFill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944" name="Oval 380">
              <a:extLst>
                <a:ext uri="{FF2B5EF4-FFF2-40B4-BE49-F238E27FC236}">
                  <a16:creationId xmlns:a16="http://schemas.microsoft.com/office/drawing/2014/main" id="{88DF0FFD-DCFE-4D2D-B806-7AB9114CF4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0" y="1942"/>
              <a:ext cx="1" cy="1"/>
            </a:xfrm>
            <a:prstGeom prst="ellipse">
              <a:avLst/>
            </a:prstGeom>
            <a:solidFill>
              <a:srgbClr val="E0E0E0"/>
            </a:solidFill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945" name="Rectangle 381">
              <a:extLst>
                <a:ext uri="{FF2B5EF4-FFF2-40B4-BE49-F238E27FC236}">
                  <a16:creationId xmlns:a16="http://schemas.microsoft.com/office/drawing/2014/main" id="{89B1319D-664A-4FAD-9D6A-662C709078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0" y="1942"/>
              <a:ext cx="1" cy="1"/>
            </a:xfrm>
            <a:prstGeom prst="rect">
              <a:avLst/>
            </a:prstGeom>
            <a:solidFill>
              <a:srgbClr val="E0E0E0"/>
            </a:solidFill>
            <a:ln w="0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946" name="Oval 382">
              <a:extLst>
                <a:ext uri="{FF2B5EF4-FFF2-40B4-BE49-F238E27FC236}">
                  <a16:creationId xmlns:a16="http://schemas.microsoft.com/office/drawing/2014/main" id="{F89D7B2E-B6B7-4CCB-8B11-35CC5F19E2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5" y="1942"/>
              <a:ext cx="1" cy="1"/>
            </a:xfrm>
            <a:prstGeom prst="ellipse">
              <a:avLst/>
            </a:prstGeom>
            <a:solidFill>
              <a:srgbClr val="A0A0A0"/>
            </a:solidFill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947" name="Oval 383">
              <a:extLst>
                <a:ext uri="{FF2B5EF4-FFF2-40B4-BE49-F238E27FC236}">
                  <a16:creationId xmlns:a16="http://schemas.microsoft.com/office/drawing/2014/main" id="{78CECCF4-FCFE-42B0-B627-BA163D62FE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0" y="1942"/>
              <a:ext cx="1" cy="1"/>
            </a:xfrm>
            <a:prstGeom prst="ellipse">
              <a:avLst/>
            </a:pr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948" name="Oval 384">
              <a:extLst>
                <a:ext uri="{FF2B5EF4-FFF2-40B4-BE49-F238E27FC236}">
                  <a16:creationId xmlns:a16="http://schemas.microsoft.com/office/drawing/2014/main" id="{8ACB5182-77DF-4583-B6A7-81DBE0C7DE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47" y="1937"/>
              <a:ext cx="1" cy="1"/>
            </a:xfrm>
            <a:prstGeom prst="ellipse">
              <a:avLst/>
            </a:prstGeom>
            <a:solidFill>
              <a:srgbClr val="E0E0E0"/>
            </a:solidFill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949" name="Rectangle 385">
              <a:extLst>
                <a:ext uri="{FF2B5EF4-FFF2-40B4-BE49-F238E27FC236}">
                  <a16:creationId xmlns:a16="http://schemas.microsoft.com/office/drawing/2014/main" id="{44737595-B964-4EB6-9B84-7FEB6488D9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47" y="1937"/>
              <a:ext cx="1" cy="1"/>
            </a:xfrm>
            <a:prstGeom prst="rect">
              <a:avLst/>
            </a:prstGeom>
            <a:solidFill>
              <a:srgbClr val="E0E0E0"/>
            </a:solidFill>
            <a:ln w="0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950" name="Oval 386">
              <a:extLst>
                <a:ext uri="{FF2B5EF4-FFF2-40B4-BE49-F238E27FC236}">
                  <a16:creationId xmlns:a16="http://schemas.microsoft.com/office/drawing/2014/main" id="{5704814B-31CE-4729-A970-7075F9A05E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2" y="1937"/>
              <a:ext cx="1" cy="1"/>
            </a:xfrm>
            <a:prstGeom prst="ellipse">
              <a:avLst/>
            </a:prstGeom>
            <a:solidFill>
              <a:srgbClr val="A0A0A0"/>
            </a:solidFill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951" name="Oval 387">
              <a:extLst>
                <a:ext uri="{FF2B5EF4-FFF2-40B4-BE49-F238E27FC236}">
                  <a16:creationId xmlns:a16="http://schemas.microsoft.com/office/drawing/2014/main" id="{915A3F59-0790-41E2-9A6E-4643318764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47" y="1937"/>
              <a:ext cx="1" cy="1"/>
            </a:xfrm>
            <a:prstGeom prst="ellipse">
              <a:avLst/>
            </a:pr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952" name="Oval 388">
              <a:extLst>
                <a:ext uri="{FF2B5EF4-FFF2-40B4-BE49-F238E27FC236}">
                  <a16:creationId xmlns:a16="http://schemas.microsoft.com/office/drawing/2014/main" id="{E59A865C-0A8B-478E-923D-7076804C95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74" y="1937"/>
              <a:ext cx="1" cy="1"/>
            </a:xfrm>
            <a:prstGeom prst="ellipse">
              <a:avLst/>
            </a:prstGeom>
            <a:solidFill>
              <a:srgbClr val="E0E0E0"/>
            </a:solidFill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953" name="Rectangle 389">
              <a:extLst>
                <a:ext uri="{FF2B5EF4-FFF2-40B4-BE49-F238E27FC236}">
                  <a16:creationId xmlns:a16="http://schemas.microsoft.com/office/drawing/2014/main" id="{A744992A-6F12-477D-ADA8-C9D52F1919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74" y="1937"/>
              <a:ext cx="1" cy="1"/>
            </a:xfrm>
            <a:prstGeom prst="rect">
              <a:avLst/>
            </a:prstGeom>
            <a:solidFill>
              <a:srgbClr val="E0E0E0"/>
            </a:solidFill>
            <a:ln w="0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954" name="Oval 390">
              <a:extLst>
                <a:ext uri="{FF2B5EF4-FFF2-40B4-BE49-F238E27FC236}">
                  <a16:creationId xmlns:a16="http://schemas.microsoft.com/office/drawing/2014/main" id="{71F00F78-FD3A-40DF-9DF2-39D3C3D615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79" y="1937"/>
              <a:ext cx="1" cy="1"/>
            </a:xfrm>
            <a:prstGeom prst="ellipse">
              <a:avLst/>
            </a:prstGeom>
            <a:solidFill>
              <a:srgbClr val="A0A0A0"/>
            </a:solidFill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955" name="Oval 391">
              <a:extLst>
                <a:ext uri="{FF2B5EF4-FFF2-40B4-BE49-F238E27FC236}">
                  <a16:creationId xmlns:a16="http://schemas.microsoft.com/office/drawing/2014/main" id="{C3A23522-2447-4C92-A631-0C6451FA5D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74" y="1937"/>
              <a:ext cx="1" cy="1"/>
            </a:xfrm>
            <a:prstGeom prst="ellipse">
              <a:avLst/>
            </a:pr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956" name="Oval 392">
              <a:extLst>
                <a:ext uri="{FF2B5EF4-FFF2-40B4-BE49-F238E27FC236}">
                  <a16:creationId xmlns:a16="http://schemas.microsoft.com/office/drawing/2014/main" id="{D2829E4C-0BBB-4C2F-836C-239A5FD86D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95" y="1931"/>
              <a:ext cx="1" cy="1"/>
            </a:xfrm>
            <a:prstGeom prst="ellipse">
              <a:avLst/>
            </a:prstGeom>
            <a:solidFill>
              <a:srgbClr val="E0E0E0"/>
            </a:solidFill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957" name="Rectangle 393">
              <a:extLst>
                <a:ext uri="{FF2B5EF4-FFF2-40B4-BE49-F238E27FC236}">
                  <a16:creationId xmlns:a16="http://schemas.microsoft.com/office/drawing/2014/main" id="{182D5771-2389-45CE-8717-2758160AE2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01" y="1931"/>
              <a:ext cx="1" cy="1"/>
            </a:xfrm>
            <a:prstGeom prst="rect">
              <a:avLst/>
            </a:prstGeom>
            <a:solidFill>
              <a:srgbClr val="E0E0E0"/>
            </a:solidFill>
            <a:ln w="0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958" name="Oval 394">
              <a:extLst>
                <a:ext uri="{FF2B5EF4-FFF2-40B4-BE49-F238E27FC236}">
                  <a16:creationId xmlns:a16="http://schemas.microsoft.com/office/drawing/2014/main" id="{E2D3CB72-E8A7-424C-9BD6-FFBDAF3219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01" y="1931"/>
              <a:ext cx="5" cy="1"/>
            </a:xfrm>
            <a:prstGeom prst="ellipse">
              <a:avLst/>
            </a:prstGeom>
            <a:solidFill>
              <a:srgbClr val="A0A0A0"/>
            </a:solidFill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959" name="Oval 395">
              <a:extLst>
                <a:ext uri="{FF2B5EF4-FFF2-40B4-BE49-F238E27FC236}">
                  <a16:creationId xmlns:a16="http://schemas.microsoft.com/office/drawing/2014/main" id="{8E8B1BF4-F8D8-46E7-BB91-A25E2FFFCD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2" y="1931"/>
              <a:ext cx="1" cy="1"/>
            </a:xfrm>
            <a:prstGeom prst="ellipse">
              <a:avLst/>
            </a:prstGeom>
            <a:solidFill>
              <a:srgbClr val="E0E0E0"/>
            </a:solidFill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960" name="Rectangle 396">
              <a:extLst>
                <a:ext uri="{FF2B5EF4-FFF2-40B4-BE49-F238E27FC236}">
                  <a16:creationId xmlns:a16="http://schemas.microsoft.com/office/drawing/2014/main" id="{0406BDB8-BB57-4F06-B6D2-BF0B257D57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8" y="1931"/>
              <a:ext cx="1" cy="1"/>
            </a:xfrm>
            <a:prstGeom prst="rect">
              <a:avLst/>
            </a:prstGeom>
            <a:solidFill>
              <a:srgbClr val="E0E0E0"/>
            </a:solidFill>
            <a:ln w="0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961" name="Oval 397">
              <a:extLst>
                <a:ext uri="{FF2B5EF4-FFF2-40B4-BE49-F238E27FC236}">
                  <a16:creationId xmlns:a16="http://schemas.microsoft.com/office/drawing/2014/main" id="{6BF3FC7C-CEDF-43DD-AD0C-1D14664D49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8" y="1931"/>
              <a:ext cx="1" cy="1"/>
            </a:xfrm>
            <a:prstGeom prst="ellipse">
              <a:avLst/>
            </a:prstGeom>
            <a:solidFill>
              <a:srgbClr val="A0A0A0"/>
            </a:solidFill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962" name="Oval 398">
              <a:extLst>
                <a:ext uri="{FF2B5EF4-FFF2-40B4-BE49-F238E27FC236}">
                  <a16:creationId xmlns:a16="http://schemas.microsoft.com/office/drawing/2014/main" id="{BE6506DF-B3DA-4087-9CB1-F8E2D85D60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2" y="1931"/>
              <a:ext cx="1" cy="1"/>
            </a:xfrm>
            <a:prstGeom prst="ellipse">
              <a:avLst/>
            </a:pr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963" name="Oval 399">
              <a:extLst>
                <a:ext uri="{FF2B5EF4-FFF2-40B4-BE49-F238E27FC236}">
                  <a16:creationId xmlns:a16="http://schemas.microsoft.com/office/drawing/2014/main" id="{1D30DCAA-E99C-4C13-AD3B-4341E2646B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5" y="1926"/>
              <a:ext cx="1" cy="1"/>
            </a:xfrm>
            <a:prstGeom prst="ellipse">
              <a:avLst/>
            </a:prstGeom>
            <a:solidFill>
              <a:srgbClr val="E0E0E0"/>
            </a:solidFill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964" name="Rectangle 400">
              <a:extLst>
                <a:ext uri="{FF2B5EF4-FFF2-40B4-BE49-F238E27FC236}">
                  <a16:creationId xmlns:a16="http://schemas.microsoft.com/office/drawing/2014/main" id="{46BBE458-E9A5-490B-9898-7D600B185B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5" y="1926"/>
              <a:ext cx="6" cy="1"/>
            </a:xfrm>
            <a:prstGeom prst="rect">
              <a:avLst/>
            </a:prstGeom>
            <a:solidFill>
              <a:srgbClr val="E0E0E0"/>
            </a:solidFill>
            <a:ln w="0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965" name="Oval 401">
              <a:extLst>
                <a:ext uri="{FF2B5EF4-FFF2-40B4-BE49-F238E27FC236}">
                  <a16:creationId xmlns:a16="http://schemas.microsoft.com/office/drawing/2014/main" id="{45E7410D-E0DA-4D6F-86C6-937CE36383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1" y="1926"/>
              <a:ext cx="1" cy="1"/>
            </a:xfrm>
            <a:prstGeom prst="ellipse">
              <a:avLst/>
            </a:prstGeom>
            <a:solidFill>
              <a:srgbClr val="A0A0A0"/>
            </a:solidFill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966" name="Oval 402">
              <a:extLst>
                <a:ext uri="{FF2B5EF4-FFF2-40B4-BE49-F238E27FC236}">
                  <a16:creationId xmlns:a16="http://schemas.microsoft.com/office/drawing/2014/main" id="{DDD9F20C-C1A6-432E-9728-BD18CC5F2E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5" y="1926"/>
              <a:ext cx="1" cy="1"/>
            </a:xfrm>
            <a:prstGeom prst="ellipse">
              <a:avLst/>
            </a:pr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967" name="Oval 403">
              <a:extLst>
                <a:ext uri="{FF2B5EF4-FFF2-40B4-BE49-F238E27FC236}">
                  <a16:creationId xmlns:a16="http://schemas.microsoft.com/office/drawing/2014/main" id="{39EF62F8-9770-4E85-B961-43EA36182F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7" y="1926"/>
              <a:ext cx="1" cy="1"/>
            </a:xfrm>
            <a:prstGeom prst="ellipse">
              <a:avLst/>
            </a:prstGeom>
            <a:solidFill>
              <a:srgbClr val="E0E0E0"/>
            </a:solidFill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968" name="Rectangle 404">
              <a:extLst>
                <a:ext uri="{FF2B5EF4-FFF2-40B4-BE49-F238E27FC236}">
                  <a16:creationId xmlns:a16="http://schemas.microsoft.com/office/drawing/2014/main" id="{AD922CD0-D35D-44B0-B980-88E6F9A37F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2" y="1926"/>
              <a:ext cx="1" cy="1"/>
            </a:xfrm>
            <a:prstGeom prst="rect">
              <a:avLst/>
            </a:prstGeom>
            <a:solidFill>
              <a:srgbClr val="E0E0E0"/>
            </a:solidFill>
            <a:ln w="0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969" name="Oval 405">
              <a:extLst>
                <a:ext uri="{FF2B5EF4-FFF2-40B4-BE49-F238E27FC236}">
                  <a16:creationId xmlns:a16="http://schemas.microsoft.com/office/drawing/2014/main" id="{C8CC604E-3295-4246-A4A5-CF6E930674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2" y="1926"/>
              <a:ext cx="1" cy="1"/>
            </a:xfrm>
            <a:prstGeom prst="ellipse">
              <a:avLst/>
            </a:prstGeom>
            <a:solidFill>
              <a:srgbClr val="A0A0A0"/>
            </a:solidFill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970" name="Oval 406">
              <a:extLst>
                <a:ext uri="{FF2B5EF4-FFF2-40B4-BE49-F238E27FC236}">
                  <a16:creationId xmlns:a16="http://schemas.microsoft.com/office/drawing/2014/main" id="{47056804-83B5-4B14-B3F0-9945909424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7" y="1926"/>
              <a:ext cx="1" cy="1"/>
            </a:xfrm>
            <a:prstGeom prst="ellipse">
              <a:avLst/>
            </a:pr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971" name="Oval 407">
              <a:extLst>
                <a:ext uri="{FF2B5EF4-FFF2-40B4-BE49-F238E27FC236}">
                  <a16:creationId xmlns:a16="http://schemas.microsoft.com/office/drawing/2014/main" id="{B75F50B4-B0A6-4CE1-92E7-E54A7DCF93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9" y="1921"/>
              <a:ext cx="1" cy="1"/>
            </a:xfrm>
            <a:prstGeom prst="ellipse">
              <a:avLst/>
            </a:prstGeom>
            <a:solidFill>
              <a:srgbClr val="E0E0E0"/>
            </a:solidFill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972" name="Rectangle 408">
              <a:extLst>
                <a:ext uri="{FF2B5EF4-FFF2-40B4-BE49-F238E27FC236}">
                  <a16:creationId xmlns:a16="http://schemas.microsoft.com/office/drawing/2014/main" id="{E6FD53DE-6566-4193-AC88-3D4FB22BE9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25" y="1921"/>
              <a:ext cx="1" cy="1"/>
            </a:xfrm>
            <a:prstGeom prst="rect">
              <a:avLst/>
            </a:prstGeom>
            <a:solidFill>
              <a:srgbClr val="E0E0E0"/>
            </a:solidFill>
            <a:ln w="0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973" name="Oval 409">
              <a:extLst>
                <a:ext uri="{FF2B5EF4-FFF2-40B4-BE49-F238E27FC236}">
                  <a16:creationId xmlns:a16="http://schemas.microsoft.com/office/drawing/2014/main" id="{36E0AF79-0F58-45BF-9F8B-12C5D1208F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25" y="1921"/>
              <a:ext cx="1" cy="1"/>
            </a:xfrm>
            <a:prstGeom prst="ellipse">
              <a:avLst/>
            </a:prstGeom>
            <a:solidFill>
              <a:srgbClr val="A0A0A0"/>
            </a:solidFill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974" name="Oval 410">
              <a:extLst>
                <a:ext uri="{FF2B5EF4-FFF2-40B4-BE49-F238E27FC236}">
                  <a16:creationId xmlns:a16="http://schemas.microsoft.com/office/drawing/2014/main" id="{0F7BD7D1-71D2-45E2-9CBC-28BEB43A05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2" y="1921"/>
              <a:ext cx="1" cy="1"/>
            </a:xfrm>
            <a:prstGeom prst="ellipse">
              <a:avLst/>
            </a:prstGeom>
            <a:solidFill>
              <a:srgbClr val="E0E0E0"/>
            </a:solidFill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975" name="Rectangle 411">
              <a:extLst>
                <a:ext uri="{FF2B5EF4-FFF2-40B4-BE49-F238E27FC236}">
                  <a16:creationId xmlns:a16="http://schemas.microsoft.com/office/drawing/2014/main" id="{4629B2A2-ED7E-4D52-BC85-E00879310B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2" y="1921"/>
              <a:ext cx="1" cy="1"/>
            </a:xfrm>
            <a:prstGeom prst="rect">
              <a:avLst/>
            </a:prstGeom>
            <a:solidFill>
              <a:srgbClr val="E0E0E0"/>
            </a:solidFill>
            <a:ln w="0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976" name="Oval 412">
              <a:extLst>
                <a:ext uri="{FF2B5EF4-FFF2-40B4-BE49-F238E27FC236}">
                  <a16:creationId xmlns:a16="http://schemas.microsoft.com/office/drawing/2014/main" id="{C736F1FB-97D9-43CE-8C3F-AF51412833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7" y="1921"/>
              <a:ext cx="1" cy="1"/>
            </a:xfrm>
            <a:prstGeom prst="ellipse">
              <a:avLst/>
            </a:prstGeom>
            <a:solidFill>
              <a:srgbClr val="A0A0A0"/>
            </a:solidFill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977" name="Oval 413">
              <a:extLst>
                <a:ext uri="{FF2B5EF4-FFF2-40B4-BE49-F238E27FC236}">
                  <a16:creationId xmlns:a16="http://schemas.microsoft.com/office/drawing/2014/main" id="{E227190A-4AB4-4065-920A-441053764B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2" y="1921"/>
              <a:ext cx="1" cy="1"/>
            </a:xfrm>
            <a:prstGeom prst="ellipse">
              <a:avLst/>
            </a:pr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</p:grpSp>
      <p:grpSp>
        <p:nvGrpSpPr>
          <p:cNvPr id="33804" name="Group 483">
            <a:extLst>
              <a:ext uri="{FF2B5EF4-FFF2-40B4-BE49-F238E27FC236}">
                <a16:creationId xmlns:a16="http://schemas.microsoft.com/office/drawing/2014/main" id="{33E99DF8-2FA3-41FB-8661-BEB698CC9BA5}"/>
              </a:ext>
            </a:extLst>
          </p:cNvPr>
          <p:cNvGrpSpPr>
            <a:grpSpLocks/>
          </p:cNvGrpSpPr>
          <p:nvPr/>
        </p:nvGrpSpPr>
        <p:grpSpPr bwMode="auto">
          <a:xfrm>
            <a:off x="5006975" y="1719263"/>
            <a:ext cx="485775" cy="755650"/>
            <a:chOff x="3154" y="1083"/>
            <a:chExt cx="306" cy="476"/>
          </a:xfrm>
        </p:grpSpPr>
        <p:sp>
          <p:nvSpPr>
            <p:cNvPr id="34777" name="Rectangle 415">
              <a:extLst>
                <a:ext uri="{FF2B5EF4-FFF2-40B4-BE49-F238E27FC236}">
                  <a16:creationId xmlns:a16="http://schemas.microsoft.com/office/drawing/2014/main" id="{B25CB84D-474C-439F-90F7-A659E0CAD0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6" y="1125"/>
              <a:ext cx="175" cy="65"/>
            </a:xfrm>
            <a:prstGeom prst="rect">
              <a:avLst/>
            </a:prstGeom>
            <a:solidFill>
              <a:srgbClr val="3F00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778" name="Rectangle 416">
              <a:extLst>
                <a:ext uri="{FF2B5EF4-FFF2-40B4-BE49-F238E27FC236}">
                  <a16:creationId xmlns:a16="http://schemas.microsoft.com/office/drawing/2014/main" id="{029AB246-0C52-4B93-9B65-D35F33DAF6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5" y="1083"/>
              <a:ext cx="165" cy="56"/>
            </a:xfrm>
            <a:prstGeom prst="rect">
              <a:avLst/>
            </a:prstGeom>
            <a:solidFill>
              <a:srgbClr val="CECECE"/>
            </a:solidFill>
            <a:ln w="7938">
              <a:solidFill>
                <a:srgbClr val="474747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779" name="Rectangle 417">
              <a:extLst>
                <a:ext uri="{FF2B5EF4-FFF2-40B4-BE49-F238E27FC236}">
                  <a16:creationId xmlns:a16="http://schemas.microsoft.com/office/drawing/2014/main" id="{74FA0EC1-772C-41DC-8C30-DE3E775366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4" y="1159"/>
              <a:ext cx="306" cy="400"/>
            </a:xfrm>
            <a:prstGeom prst="rect">
              <a:avLst/>
            </a:prstGeom>
            <a:solidFill>
              <a:srgbClr val="CECECE"/>
            </a:solidFill>
            <a:ln w="7938">
              <a:solidFill>
                <a:srgbClr val="474747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780" name="Rectangle 418">
              <a:extLst>
                <a:ext uri="{FF2B5EF4-FFF2-40B4-BE49-F238E27FC236}">
                  <a16:creationId xmlns:a16="http://schemas.microsoft.com/office/drawing/2014/main" id="{AAADC9D2-E556-41EC-A826-6B5AF9C915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6" y="1187"/>
              <a:ext cx="242" cy="192"/>
            </a:xfrm>
            <a:prstGeom prst="rect">
              <a:avLst/>
            </a:prstGeom>
            <a:solidFill>
              <a:srgbClr val="919191"/>
            </a:solidFill>
            <a:ln w="7938">
              <a:solidFill>
                <a:srgbClr val="474747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781" name="Rectangle 419">
              <a:extLst>
                <a:ext uri="{FF2B5EF4-FFF2-40B4-BE49-F238E27FC236}">
                  <a16:creationId xmlns:a16="http://schemas.microsoft.com/office/drawing/2014/main" id="{E8D854A1-C042-4DC3-87E2-83DE420D53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6" y="1426"/>
              <a:ext cx="242" cy="89"/>
            </a:xfrm>
            <a:prstGeom prst="rect">
              <a:avLst/>
            </a:prstGeom>
            <a:solidFill>
              <a:srgbClr val="676767"/>
            </a:solidFill>
            <a:ln w="7938">
              <a:solidFill>
                <a:srgbClr val="474747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782" name="Oval 420">
              <a:extLst>
                <a:ext uri="{FF2B5EF4-FFF2-40B4-BE49-F238E27FC236}">
                  <a16:creationId xmlns:a16="http://schemas.microsoft.com/office/drawing/2014/main" id="{4E070973-FC32-4D55-8027-3C2A2CF563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5" y="1083"/>
              <a:ext cx="62" cy="56"/>
            </a:xfrm>
            <a:prstGeom prst="ellipse">
              <a:avLst/>
            </a:prstGeom>
            <a:solidFill>
              <a:srgbClr val="CECECE"/>
            </a:solidFill>
            <a:ln w="7938">
              <a:solidFill>
                <a:srgbClr val="474747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grpSp>
          <p:nvGrpSpPr>
            <p:cNvPr id="34783" name="Group 482">
              <a:extLst>
                <a:ext uri="{FF2B5EF4-FFF2-40B4-BE49-F238E27FC236}">
                  <a16:creationId xmlns:a16="http://schemas.microsoft.com/office/drawing/2014/main" id="{F9922B58-628A-428E-A984-B4E3510FA1D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01" y="1206"/>
              <a:ext cx="207" cy="148"/>
              <a:chOff x="3201" y="1206"/>
              <a:chExt cx="207" cy="148"/>
            </a:xfrm>
          </p:grpSpPr>
          <p:sp>
            <p:nvSpPr>
              <p:cNvPr id="34784" name="Rectangle 421">
                <a:extLst>
                  <a:ext uri="{FF2B5EF4-FFF2-40B4-BE49-F238E27FC236}">
                    <a16:creationId xmlns:a16="http://schemas.microsoft.com/office/drawing/2014/main" id="{4F8CF348-68D0-4F96-A261-CB9C6A8424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2" y="1307"/>
                <a:ext cx="71" cy="47"/>
              </a:xfrm>
              <a:prstGeom prst="rect">
                <a:avLst/>
              </a:prstGeom>
              <a:solidFill>
                <a:srgbClr val="A66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4785" name="Freeform 422">
                <a:extLst>
                  <a:ext uri="{FF2B5EF4-FFF2-40B4-BE49-F238E27FC236}">
                    <a16:creationId xmlns:a16="http://schemas.microsoft.com/office/drawing/2014/main" id="{1C39E28D-6729-4E02-8398-887BE9D975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6" y="1304"/>
                <a:ext cx="77" cy="3"/>
              </a:xfrm>
              <a:custGeom>
                <a:avLst/>
                <a:gdLst>
                  <a:gd name="T0" fmla="*/ 6 w 77"/>
                  <a:gd name="T1" fmla="*/ 3 h 3"/>
                  <a:gd name="T2" fmla="*/ 77 w 77"/>
                  <a:gd name="T3" fmla="*/ 3 h 3"/>
                  <a:gd name="T4" fmla="*/ 69 w 77"/>
                  <a:gd name="T5" fmla="*/ 0 h 3"/>
                  <a:gd name="T6" fmla="*/ 0 w 77"/>
                  <a:gd name="T7" fmla="*/ 0 h 3"/>
                  <a:gd name="T8" fmla="*/ 6 w 77"/>
                  <a:gd name="T9" fmla="*/ 3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7" h="3">
                    <a:moveTo>
                      <a:pt x="6" y="3"/>
                    </a:moveTo>
                    <a:lnTo>
                      <a:pt x="77" y="3"/>
                    </a:lnTo>
                    <a:lnTo>
                      <a:pt x="69" y="0"/>
                    </a:lnTo>
                    <a:lnTo>
                      <a:pt x="0" y="0"/>
                    </a:lnTo>
                    <a:lnTo>
                      <a:pt x="6" y="3"/>
                    </a:lnTo>
                    <a:close/>
                  </a:path>
                </a:pathLst>
              </a:custGeom>
              <a:solidFill>
                <a:srgbClr val="714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786" name="Freeform 423">
                <a:extLst>
                  <a:ext uri="{FF2B5EF4-FFF2-40B4-BE49-F238E27FC236}">
                    <a16:creationId xmlns:a16="http://schemas.microsoft.com/office/drawing/2014/main" id="{2FF575ED-BF63-4466-89A0-258E0F0B82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6" y="1304"/>
                <a:ext cx="6" cy="50"/>
              </a:xfrm>
              <a:custGeom>
                <a:avLst/>
                <a:gdLst>
                  <a:gd name="T0" fmla="*/ 0 w 6"/>
                  <a:gd name="T1" fmla="*/ 0 h 50"/>
                  <a:gd name="T2" fmla="*/ 6 w 6"/>
                  <a:gd name="T3" fmla="*/ 3 h 50"/>
                  <a:gd name="T4" fmla="*/ 6 w 6"/>
                  <a:gd name="T5" fmla="*/ 50 h 50"/>
                  <a:gd name="T6" fmla="*/ 0 w 6"/>
                  <a:gd name="T7" fmla="*/ 43 h 50"/>
                  <a:gd name="T8" fmla="*/ 0 w 6"/>
                  <a:gd name="T9" fmla="*/ 0 h 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50">
                    <a:moveTo>
                      <a:pt x="0" y="0"/>
                    </a:moveTo>
                    <a:lnTo>
                      <a:pt x="6" y="3"/>
                    </a:lnTo>
                    <a:lnTo>
                      <a:pt x="6" y="50"/>
                    </a:lnTo>
                    <a:lnTo>
                      <a:pt x="0" y="4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72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787" name="Freeform 424">
                <a:extLst>
                  <a:ext uri="{FF2B5EF4-FFF2-40B4-BE49-F238E27FC236}">
                    <a16:creationId xmlns:a16="http://schemas.microsoft.com/office/drawing/2014/main" id="{34753BCB-0882-46E5-83DB-6EC20BF494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1" y="1260"/>
                <a:ext cx="58" cy="86"/>
              </a:xfrm>
              <a:custGeom>
                <a:avLst/>
                <a:gdLst>
                  <a:gd name="T0" fmla="*/ 25 w 58"/>
                  <a:gd name="T1" fmla="*/ 35 h 86"/>
                  <a:gd name="T2" fmla="*/ 21 w 58"/>
                  <a:gd name="T3" fmla="*/ 14 h 86"/>
                  <a:gd name="T4" fmla="*/ 18 w 58"/>
                  <a:gd name="T5" fmla="*/ 0 h 86"/>
                  <a:gd name="T6" fmla="*/ 14 w 58"/>
                  <a:gd name="T7" fmla="*/ 7 h 86"/>
                  <a:gd name="T8" fmla="*/ 8 w 58"/>
                  <a:gd name="T9" fmla="*/ 17 h 86"/>
                  <a:gd name="T10" fmla="*/ 3 w 58"/>
                  <a:gd name="T11" fmla="*/ 26 h 86"/>
                  <a:gd name="T12" fmla="*/ 0 w 58"/>
                  <a:gd name="T13" fmla="*/ 33 h 86"/>
                  <a:gd name="T14" fmla="*/ 1 w 58"/>
                  <a:gd name="T15" fmla="*/ 42 h 86"/>
                  <a:gd name="T16" fmla="*/ 3 w 58"/>
                  <a:gd name="T17" fmla="*/ 53 h 86"/>
                  <a:gd name="T18" fmla="*/ 7 w 58"/>
                  <a:gd name="T19" fmla="*/ 59 h 86"/>
                  <a:gd name="T20" fmla="*/ 15 w 58"/>
                  <a:gd name="T21" fmla="*/ 67 h 86"/>
                  <a:gd name="T22" fmla="*/ 25 w 58"/>
                  <a:gd name="T23" fmla="*/ 75 h 86"/>
                  <a:gd name="T24" fmla="*/ 34 w 58"/>
                  <a:gd name="T25" fmla="*/ 86 h 86"/>
                  <a:gd name="T26" fmla="*/ 40 w 58"/>
                  <a:gd name="T27" fmla="*/ 75 h 86"/>
                  <a:gd name="T28" fmla="*/ 48 w 58"/>
                  <a:gd name="T29" fmla="*/ 66 h 86"/>
                  <a:gd name="T30" fmla="*/ 58 w 58"/>
                  <a:gd name="T31" fmla="*/ 58 h 86"/>
                  <a:gd name="T32" fmla="*/ 46 w 58"/>
                  <a:gd name="T33" fmla="*/ 50 h 86"/>
                  <a:gd name="T34" fmla="*/ 35 w 58"/>
                  <a:gd name="T35" fmla="*/ 43 h 86"/>
                  <a:gd name="T36" fmla="*/ 25 w 58"/>
                  <a:gd name="T37" fmla="*/ 35 h 8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58" h="86">
                    <a:moveTo>
                      <a:pt x="25" y="35"/>
                    </a:moveTo>
                    <a:lnTo>
                      <a:pt x="21" y="14"/>
                    </a:lnTo>
                    <a:lnTo>
                      <a:pt x="18" y="0"/>
                    </a:lnTo>
                    <a:lnTo>
                      <a:pt x="14" y="7"/>
                    </a:lnTo>
                    <a:lnTo>
                      <a:pt x="8" y="17"/>
                    </a:lnTo>
                    <a:lnTo>
                      <a:pt x="3" y="26"/>
                    </a:lnTo>
                    <a:lnTo>
                      <a:pt x="0" y="33"/>
                    </a:lnTo>
                    <a:lnTo>
                      <a:pt x="1" y="42"/>
                    </a:lnTo>
                    <a:lnTo>
                      <a:pt x="3" y="53"/>
                    </a:lnTo>
                    <a:lnTo>
                      <a:pt x="7" y="59"/>
                    </a:lnTo>
                    <a:lnTo>
                      <a:pt x="15" y="67"/>
                    </a:lnTo>
                    <a:lnTo>
                      <a:pt x="25" y="75"/>
                    </a:lnTo>
                    <a:lnTo>
                      <a:pt x="34" y="86"/>
                    </a:lnTo>
                    <a:lnTo>
                      <a:pt x="40" y="75"/>
                    </a:lnTo>
                    <a:lnTo>
                      <a:pt x="48" y="66"/>
                    </a:lnTo>
                    <a:lnTo>
                      <a:pt x="58" y="58"/>
                    </a:lnTo>
                    <a:lnTo>
                      <a:pt x="46" y="50"/>
                    </a:lnTo>
                    <a:lnTo>
                      <a:pt x="35" y="43"/>
                    </a:lnTo>
                    <a:lnTo>
                      <a:pt x="25" y="35"/>
                    </a:lnTo>
                    <a:close/>
                  </a:path>
                </a:pathLst>
              </a:custGeom>
              <a:solidFill>
                <a:srgbClr val="FFFF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788" name="Freeform 425">
                <a:extLst>
                  <a:ext uri="{FF2B5EF4-FFF2-40B4-BE49-F238E27FC236}">
                    <a16:creationId xmlns:a16="http://schemas.microsoft.com/office/drawing/2014/main" id="{1D4F18A8-6FE8-482F-AEE2-9BE01F920F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00" y="1214"/>
                <a:ext cx="43" cy="67"/>
              </a:xfrm>
              <a:custGeom>
                <a:avLst/>
                <a:gdLst>
                  <a:gd name="T0" fmla="*/ 0 w 43"/>
                  <a:gd name="T1" fmla="*/ 15 h 67"/>
                  <a:gd name="T2" fmla="*/ 2 w 43"/>
                  <a:gd name="T3" fmla="*/ 7 h 67"/>
                  <a:gd name="T4" fmla="*/ 7 w 43"/>
                  <a:gd name="T5" fmla="*/ 3 h 67"/>
                  <a:gd name="T6" fmla="*/ 16 w 43"/>
                  <a:gd name="T7" fmla="*/ 1 h 67"/>
                  <a:gd name="T8" fmla="*/ 23 w 43"/>
                  <a:gd name="T9" fmla="*/ 0 h 67"/>
                  <a:gd name="T10" fmla="*/ 28 w 43"/>
                  <a:gd name="T11" fmla="*/ 0 h 67"/>
                  <a:gd name="T12" fmla="*/ 33 w 43"/>
                  <a:gd name="T13" fmla="*/ 3 h 67"/>
                  <a:gd name="T14" fmla="*/ 36 w 43"/>
                  <a:gd name="T15" fmla="*/ 9 h 67"/>
                  <a:gd name="T16" fmla="*/ 39 w 43"/>
                  <a:gd name="T17" fmla="*/ 16 h 67"/>
                  <a:gd name="T18" fmla="*/ 42 w 43"/>
                  <a:gd name="T19" fmla="*/ 22 h 67"/>
                  <a:gd name="T20" fmla="*/ 43 w 43"/>
                  <a:gd name="T21" fmla="*/ 30 h 67"/>
                  <a:gd name="T22" fmla="*/ 42 w 43"/>
                  <a:gd name="T23" fmla="*/ 37 h 67"/>
                  <a:gd name="T24" fmla="*/ 41 w 43"/>
                  <a:gd name="T25" fmla="*/ 42 h 67"/>
                  <a:gd name="T26" fmla="*/ 29 w 43"/>
                  <a:gd name="T27" fmla="*/ 61 h 67"/>
                  <a:gd name="T28" fmla="*/ 24 w 43"/>
                  <a:gd name="T29" fmla="*/ 67 h 67"/>
                  <a:gd name="T30" fmla="*/ 20 w 43"/>
                  <a:gd name="T31" fmla="*/ 65 h 67"/>
                  <a:gd name="T32" fmla="*/ 17 w 43"/>
                  <a:gd name="T33" fmla="*/ 62 h 67"/>
                  <a:gd name="T34" fmla="*/ 14 w 43"/>
                  <a:gd name="T35" fmla="*/ 59 h 67"/>
                  <a:gd name="T36" fmla="*/ 11 w 43"/>
                  <a:gd name="T37" fmla="*/ 57 h 67"/>
                  <a:gd name="T38" fmla="*/ 9 w 43"/>
                  <a:gd name="T39" fmla="*/ 55 h 67"/>
                  <a:gd name="T40" fmla="*/ 7 w 43"/>
                  <a:gd name="T41" fmla="*/ 53 h 67"/>
                  <a:gd name="T42" fmla="*/ 6 w 43"/>
                  <a:gd name="T43" fmla="*/ 50 h 67"/>
                  <a:gd name="T44" fmla="*/ 5 w 43"/>
                  <a:gd name="T45" fmla="*/ 46 h 67"/>
                  <a:gd name="T46" fmla="*/ 4 w 43"/>
                  <a:gd name="T47" fmla="*/ 42 h 67"/>
                  <a:gd name="T48" fmla="*/ 3 w 43"/>
                  <a:gd name="T49" fmla="*/ 39 h 67"/>
                  <a:gd name="T50" fmla="*/ 2 w 43"/>
                  <a:gd name="T51" fmla="*/ 36 h 67"/>
                  <a:gd name="T52" fmla="*/ 2 w 43"/>
                  <a:gd name="T53" fmla="*/ 33 h 67"/>
                  <a:gd name="T54" fmla="*/ 2 w 43"/>
                  <a:gd name="T55" fmla="*/ 31 h 67"/>
                  <a:gd name="T56" fmla="*/ 1 w 43"/>
                  <a:gd name="T57" fmla="*/ 30 h 67"/>
                  <a:gd name="T58" fmla="*/ 1 w 43"/>
                  <a:gd name="T59" fmla="*/ 27 h 67"/>
                  <a:gd name="T60" fmla="*/ 1 w 43"/>
                  <a:gd name="T61" fmla="*/ 23 h 67"/>
                  <a:gd name="T62" fmla="*/ 0 w 43"/>
                  <a:gd name="T63" fmla="*/ 19 h 67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43" h="67">
                    <a:moveTo>
                      <a:pt x="0" y="19"/>
                    </a:moveTo>
                    <a:lnTo>
                      <a:pt x="0" y="15"/>
                    </a:lnTo>
                    <a:lnTo>
                      <a:pt x="1" y="10"/>
                    </a:lnTo>
                    <a:lnTo>
                      <a:pt x="2" y="7"/>
                    </a:lnTo>
                    <a:lnTo>
                      <a:pt x="4" y="5"/>
                    </a:lnTo>
                    <a:lnTo>
                      <a:pt x="7" y="3"/>
                    </a:lnTo>
                    <a:lnTo>
                      <a:pt x="11" y="2"/>
                    </a:lnTo>
                    <a:lnTo>
                      <a:pt x="16" y="1"/>
                    </a:lnTo>
                    <a:lnTo>
                      <a:pt x="20" y="1"/>
                    </a:lnTo>
                    <a:lnTo>
                      <a:pt x="23" y="0"/>
                    </a:lnTo>
                    <a:lnTo>
                      <a:pt x="25" y="0"/>
                    </a:lnTo>
                    <a:lnTo>
                      <a:pt x="28" y="0"/>
                    </a:lnTo>
                    <a:lnTo>
                      <a:pt x="31" y="1"/>
                    </a:lnTo>
                    <a:lnTo>
                      <a:pt x="33" y="3"/>
                    </a:lnTo>
                    <a:lnTo>
                      <a:pt x="35" y="6"/>
                    </a:lnTo>
                    <a:lnTo>
                      <a:pt x="36" y="9"/>
                    </a:lnTo>
                    <a:lnTo>
                      <a:pt x="38" y="12"/>
                    </a:lnTo>
                    <a:lnTo>
                      <a:pt x="39" y="16"/>
                    </a:lnTo>
                    <a:lnTo>
                      <a:pt x="40" y="19"/>
                    </a:lnTo>
                    <a:lnTo>
                      <a:pt x="42" y="22"/>
                    </a:lnTo>
                    <a:lnTo>
                      <a:pt x="43" y="25"/>
                    </a:lnTo>
                    <a:lnTo>
                      <a:pt x="43" y="30"/>
                    </a:lnTo>
                    <a:lnTo>
                      <a:pt x="43" y="34"/>
                    </a:lnTo>
                    <a:lnTo>
                      <a:pt x="42" y="37"/>
                    </a:lnTo>
                    <a:lnTo>
                      <a:pt x="41" y="41"/>
                    </a:lnTo>
                    <a:lnTo>
                      <a:pt x="41" y="42"/>
                    </a:lnTo>
                    <a:lnTo>
                      <a:pt x="31" y="59"/>
                    </a:lnTo>
                    <a:lnTo>
                      <a:pt x="29" y="61"/>
                    </a:lnTo>
                    <a:lnTo>
                      <a:pt x="26" y="65"/>
                    </a:lnTo>
                    <a:lnTo>
                      <a:pt x="24" y="67"/>
                    </a:lnTo>
                    <a:lnTo>
                      <a:pt x="22" y="66"/>
                    </a:lnTo>
                    <a:lnTo>
                      <a:pt x="20" y="65"/>
                    </a:lnTo>
                    <a:lnTo>
                      <a:pt x="18" y="64"/>
                    </a:lnTo>
                    <a:lnTo>
                      <a:pt x="17" y="62"/>
                    </a:lnTo>
                    <a:lnTo>
                      <a:pt x="16" y="60"/>
                    </a:lnTo>
                    <a:lnTo>
                      <a:pt x="14" y="59"/>
                    </a:lnTo>
                    <a:lnTo>
                      <a:pt x="13" y="58"/>
                    </a:lnTo>
                    <a:lnTo>
                      <a:pt x="11" y="57"/>
                    </a:lnTo>
                    <a:lnTo>
                      <a:pt x="10" y="56"/>
                    </a:lnTo>
                    <a:lnTo>
                      <a:pt x="9" y="55"/>
                    </a:lnTo>
                    <a:lnTo>
                      <a:pt x="8" y="54"/>
                    </a:lnTo>
                    <a:lnTo>
                      <a:pt x="7" y="53"/>
                    </a:lnTo>
                    <a:lnTo>
                      <a:pt x="6" y="51"/>
                    </a:lnTo>
                    <a:lnTo>
                      <a:pt x="6" y="50"/>
                    </a:lnTo>
                    <a:lnTo>
                      <a:pt x="5" y="48"/>
                    </a:lnTo>
                    <a:lnTo>
                      <a:pt x="5" y="46"/>
                    </a:lnTo>
                    <a:lnTo>
                      <a:pt x="4" y="44"/>
                    </a:lnTo>
                    <a:lnTo>
                      <a:pt x="4" y="42"/>
                    </a:lnTo>
                    <a:lnTo>
                      <a:pt x="3" y="40"/>
                    </a:lnTo>
                    <a:lnTo>
                      <a:pt x="3" y="39"/>
                    </a:lnTo>
                    <a:lnTo>
                      <a:pt x="2" y="38"/>
                    </a:lnTo>
                    <a:lnTo>
                      <a:pt x="2" y="36"/>
                    </a:lnTo>
                    <a:lnTo>
                      <a:pt x="2" y="34"/>
                    </a:lnTo>
                    <a:lnTo>
                      <a:pt x="2" y="33"/>
                    </a:lnTo>
                    <a:lnTo>
                      <a:pt x="2" y="32"/>
                    </a:lnTo>
                    <a:lnTo>
                      <a:pt x="2" y="31"/>
                    </a:lnTo>
                    <a:lnTo>
                      <a:pt x="2" y="30"/>
                    </a:lnTo>
                    <a:lnTo>
                      <a:pt x="1" y="30"/>
                    </a:lnTo>
                    <a:lnTo>
                      <a:pt x="1" y="28"/>
                    </a:lnTo>
                    <a:lnTo>
                      <a:pt x="1" y="27"/>
                    </a:lnTo>
                    <a:lnTo>
                      <a:pt x="1" y="25"/>
                    </a:lnTo>
                    <a:lnTo>
                      <a:pt x="1" y="23"/>
                    </a:lnTo>
                    <a:lnTo>
                      <a:pt x="1" y="21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rgbClr val="FF9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789" name="Freeform 426">
                <a:extLst>
                  <a:ext uri="{FF2B5EF4-FFF2-40B4-BE49-F238E27FC236}">
                    <a16:creationId xmlns:a16="http://schemas.microsoft.com/office/drawing/2014/main" id="{459899AD-9E87-4EC5-9CCE-B716913F45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02" y="1237"/>
                <a:ext cx="7" cy="7"/>
              </a:xfrm>
              <a:custGeom>
                <a:avLst/>
                <a:gdLst>
                  <a:gd name="T0" fmla="*/ 0 w 7"/>
                  <a:gd name="T1" fmla="*/ 2 h 7"/>
                  <a:gd name="T2" fmla="*/ 0 w 7"/>
                  <a:gd name="T3" fmla="*/ 2 h 7"/>
                  <a:gd name="T4" fmla="*/ 1 w 7"/>
                  <a:gd name="T5" fmla="*/ 2 h 7"/>
                  <a:gd name="T6" fmla="*/ 2 w 7"/>
                  <a:gd name="T7" fmla="*/ 1 h 7"/>
                  <a:gd name="T8" fmla="*/ 2 w 7"/>
                  <a:gd name="T9" fmla="*/ 1 h 7"/>
                  <a:gd name="T10" fmla="*/ 3 w 7"/>
                  <a:gd name="T11" fmla="*/ 1 h 7"/>
                  <a:gd name="T12" fmla="*/ 4 w 7"/>
                  <a:gd name="T13" fmla="*/ 0 h 7"/>
                  <a:gd name="T14" fmla="*/ 5 w 7"/>
                  <a:gd name="T15" fmla="*/ 0 h 7"/>
                  <a:gd name="T16" fmla="*/ 6 w 7"/>
                  <a:gd name="T17" fmla="*/ 1 h 7"/>
                  <a:gd name="T18" fmla="*/ 6 w 7"/>
                  <a:gd name="T19" fmla="*/ 1 h 7"/>
                  <a:gd name="T20" fmla="*/ 7 w 7"/>
                  <a:gd name="T21" fmla="*/ 2 h 7"/>
                  <a:gd name="T22" fmla="*/ 7 w 7"/>
                  <a:gd name="T23" fmla="*/ 2 h 7"/>
                  <a:gd name="T24" fmla="*/ 7 w 7"/>
                  <a:gd name="T25" fmla="*/ 3 h 7"/>
                  <a:gd name="T26" fmla="*/ 7 w 7"/>
                  <a:gd name="T27" fmla="*/ 4 h 7"/>
                  <a:gd name="T28" fmla="*/ 7 w 7"/>
                  <a:gd name="T29" fmla="*/ 6 h 7"/>
                  <a:gd name="T30" fmla="*/ 7 w 7"/>
                  <a:gd name="T31" fmla="*/ 7 h 7"/>
                  <a:gd name="T32" fmla="*/ 7 w 7"/>
                  <a:gd name="T33" fmla="*/ 7 h 7"/>
                  <a:gd name="T34" fmla="*/ 6 w 7"/>
                  <a:gd name="T35" fmla="*/ 7 h 7"/>
                  <a:gd name="T36" fmla="*/ 5 w 7"/>
                  <a:gd name="T37" fmla="*/ 7 h 7"/>
                  <a:gd name="T38" fmla="*/ 5 w 7"/>
                  <a:gd name="T39" fmla="*/ 6 h 7"/>
                  <a:gd name="T40" fmla="*/ 5 w 7"/>
                  <a:gd name="T41" fmla="*/ 6 h 7"/>
                  <a:gd name="T42" fmla="*/ 5 w 7"/>
                  <a:gd name="T43" fmla="*/ 5 h 7"/>
                  <a:gd name="T44" fmla="*/ 4 w 7"/>
                  <a:gd name="T45" fmla="*/ 6 h 7"/>
                  <a:gd name="T46" fmla="*/ 3 w 7"/>
                  <a:gd name="T47" fmla="*/ 6 h 7"/>
                  <a:gd name="T48" fmla="*/ 3 w 7"/>
                  <a:gd name="T49" fmla="*/ 6 h 7"/>
                  <a:gd name="T50" fmla="*/ 2 w 7"/>
                  <a:gd name="T51" fmla="*/ 6 h 7"/>
                  <a:gd name="T52" fmla="*/ 2 w 7"/>
                  <a:gd name="T53" fmla="*/ 6 h 7"/>
                  <a:gd name="T54" fmla="*/ 2 w 7"/>
                  <a:gd name="T55" fmla="*/ 7 h 7"/>
                  <a:gd name="T56" fmla="*/ 1 w 7"/>
                  <a:gd name="T57" fmla="*/ 6 h 7"/>
                  <a:gd name="T58" fmla="*/ 1 w 7"/>
                  <a:gd name="T59" fmla="*/ 6 h 7"/>
                  <a:gd name="T60" fmla="*/ 1 w 7"/>
                  <a:gd name="T61" fmla="*/ 5 h 7"/>
                  <a:gd name="T62" fmla="*/ 1 w 7"/>
                  <a:gd name="T63" fmla="*/ 5 h 7"/>
                  <a:gd name="T64" fmla="*/ 2 w 7"/>
                  <a:gd name="T65" fmla="*/ 5 h 7"/>
                  <a:gd name="T66" fmla="*/ 1 w 7"/>
                  <a:gd name="T67" fmla="*/ 4 h 7"/>
                  <a:gd name="T68" fmla="*/ 2 w 7"/>
                  <a:gd name="T69" fmla="*/ 3 h 7"/>
                  <a:gd name="T70" fmla="*/ 2 w 7"/>
                  <a:gd name="T71" fmla="*/ 3 h 7"/>
                  <a:gd name="T72" fmla="*/ 1 w 7"/>
                  <a:gd name="T73" fmla="*/ 3 h 7"/>
                  <a:gd name="T74" fmla="*/ 2 w 7"/>
                  <a:gd name="T75" fmla="*/ 2 h 7"/>
                  <a:gd name="T76" fmla="*/ 3 w 7"/>
                  <a:gd name="T77" fmla="*/ 2 h 7"/>
                  <a:gd name="T78" fmla="*/ 4 w 7"/>
                  <a:gd name="T79" fmla="*/ 2 h 7"/>
                  <a:gd name="T80" fmla="*/ 4 w 7"/>
                  <a:gd name="T81" fmla="*/ 2 h 7"/>
                  <a:gd name="T82" fmla="*/ 5 w 7"/>
                  <a:gd name="T83" fmla="*/ 1 h 7"/>
                  <a:gd name="T84" fmla="*/ 4 w 7"/>
                  <a:gd name="T85" fmla="*/ 1 h 7"/>
                  <a:gd name="T86" fmla="*/ 3 w 7"/>
                  <a:gd name="T87" fmla="*/ 1 h 7"/>
                  <a:gd name="T88" fmla="*/ 3 w 7"/>
                  <a:gd name="T89" fmla="*/ 2 h 7"/>
                  <a:gd name="T90" fmla="*/ 2 w 7"/>
                  <a:gd name="T91" fmla="*/ 2 h 7"/>
                  <a:gd name="T92" fmla="*/ 2 w 7"/>
                  <a:gd name="T93" fmla="*/ 2 h 7"/>
                  <a:gd name="T94" fmla="*/ 1 w 7"/>
                  <a:gd name="T95" fmla="*/ 2 h 7"/>
                  <a:gd name="T96" fmla="*/ 1 w 7"/>
                  <a:gd name="T97" fmla="*/ 2 h 7"/>
                  <a:gd name="T98" fmla="*/ 0 w 7"/>
                  <a:gd name="T99" fmla="*/ 2 h 7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0" t="0" r="r" b="b"/>
                <a:pathLst>
                  <a:path w="7" h="7">
                    <a:moveTo>
                      <a:pt x="0" y="2"/>
                    </a:moveTo>
                    <a:lnTo>
                      <a:pt x="0" y="2"/>
                    </a:lnTo>
                    <a:lnTo>
                      <a:pt x="1" y="2"/>
                    </a:lnTo>
                    <a:lnTo>
                      <a:pt x="2" y="1"/>
                    </a:lnTo>
                    <a:lnTo>
                      <a:pt x="3" y="1"/>
                    </a:lnTo>
                    <a:lnTo>
                      <a:pt x="4" y="0"/>
                    </a:lnTo>
                    <a:lnTo>
                      <a:pt x="5" y="0"/>
                    </a:lnTo>
                    <a:lnTo>
                      <a:pt x="6" y="1"/>
                    </a:lnTo>
                    <a:lnTo>
                      <a:pt x="7" y="2"/>
                    </a:lnTo>
                    <a:lnTo>
                      <a:pt x="7" y="3"/>
                    </a:lnTo>
                    <a:lnTo>
                      <a:pt x="7" y="4"/>
                    </a:lnTo>
                    <a:lnTo>
                      <a:pt x="7" y="6"/>
                    </a:lnTo>
                    <a:lnTo>
                      <a:pt x="7" y="7"/>
                    </a:lnTo>
                    <a:lnTo>
                      <a:pt x="6" y="7"/>
                    </a:lnTo>
                    <a:lnTo>
                      <a:pt x="5" y="7"/>
                    </a:lnTo>
                    <a:lnTo>
                      <a:pt x="5" y="6"/>
                    </a:lnTo>
                    <a:lnTo>
                      <a:pt x="5" y="5"/>
                    </a:lnTo>
                    <a:lnTo>
                      <a:pt x="4" y="6"/>
                    </a:lnTo>
                    <a:lnTo>
                      <a:pt x="3" y="6"/>
                    </a:lnTo>
                    <a:lnTo>
                      <a:pt x="2" y="6"/>
                    </a:lnTo>
                    <a:lnTo>
                      <a:pt x="2" y="7"/>
                    </a:lnTo>
                    <a:lnTo>
                      <a:pt x="1" y="6"/>
                    </a:lnTo>
                    <a:lnTo>
                      <a:pt x="1" y="5"/>
                    </a:lnTo>
                    <a:lnTo>
                      <a:pt x="2" y="5"/>
                    </a:lnTo>
                    <a:lnTo>
                      <a:pt x="1" y="4"/>
                    </a:lnTo>
                    <a:lnTo>
                      <a:pt x="2" y="3"/>
                    </a:lnTo>
                    <a:lnTo>
                      <a:pt x="1" y="3"/>
                    </a:lnTo>
                    <a:lnTo>
                      <a:pt x="2" y="2"/>
                    </a:lnTo>
                    <a:lnTo>
                      <a:pt x="3" y="2"/>
                    </a:lnTo>
                    <a:lnTo>
                      <a:pt x="4" y="2"/>
                    </a:lnTo>
                    <a:lnTo>
                      <a:pt x="5" y="1"/>
                    </a:lnTo>
                    <a:lnTo>
                      <a:pt x="4" y="1"/>
                    </a:lnTo>
                    <a:lnTo>
                      <a:pt x="3" y="1"/>
                    </a:lnTo>
                    <a:lnTo>
                      <a:pt x="3" y="2"/>
                    </a:lnTo>
                    <a:lnTo>
                      <a:pt x="2" y="2"/>
                    </a:lnTo>
                    <a:lnTo>
                      <a:pt x="1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7F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790" name="Freeform 427">
                <a:extLst>
                  <a:ext uri="{FF2B5EF4-FFF2-40B4-BE49-F238E27FC236}">
                    <a16:creationId xmlns:a16="http://schemas.microsoft.com/office/drawing/2014/main" id="{D1AB26C1-01EB-409B-8984-D23F42BBB7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07" y="1219"/>
                <a:ext cx="34" cy="63"/>
              </a:xfrm>
              <a:custGeom>
                <a:avLst/>
                <a:gdLst>
                  <a:gd name="T0" fmla="*/ 8 w 34"/>
                  <a:gd name="T1" fmla="*/ 3 h 63"/>
                  <a:gd name="T2" fmla="*/ 11 w 34"/>
                  <a:gd name="T3" fmla="*/ 6 h 63"/>
                  <a:gd name="T4" fmla="*/ 13 w 34"/>
                  <a:gd name="T5" fmla="*/ 7 h 63"/>
                  <a:gd name="T6" fmla="*/ 13 w 34"/>
                  <a:gd name="T7" fmla="*/ 12 h 63"/>
                  <a:gd name="T8" fmla="*/ 13 w 34"/>
                  <a:gd name="T9" fmla="*/ 12 h 63"/>
                  <a:gd name="T10" fmla="*/ 16 w 34"/>
                  <a:gd name="T11" fmla="*/ 15 h 63"/>
                  <a:gd name="T12" fmla="*/ 13 w 34"/>
                  <a:gd name="T13" fmla="*/ 17 h 63"/>
                  <a:gd name="T14" fmla="*/ 9 w 34"/>
                  <a:gd name="T15" fmla="*/ 17 h 63"/>
                  <a:gd name="T16" fmla="*/ 4 w 34"/>
                  <a:gd name="T17" fmla="*/ 19 h 63"/>
                  <a:gd name="T18" fmla="*/ 5 w 34"/>
                  <a:gd name="T19" fmla="*/ 21 h 63"/>
                  <a:gd name="T20" fmla="*/ 6 w 34"/>
                  <a:gd name="T21" fmla="*/ 24 h 63"/>
                  <a:gd name="T22" fmla="*/ 7 w 34"/>
                  <a:gd name="T23" fmla="*/ 27 h 63"/>
                  <a:gd name="T24" fmla="*/ 9 w 34"/>
                  <a:gd name="T25" fmla="*/ 30 h 63"/>
                  <a:gd name="T26" fmla="*/ 11 w 34"/>
                  <a:gd name="T27" fmla="*/ 33 h 63"/>
                  <a:gd name="T28" fmla="*/ 8 w 34"/>
                  <a:gd name="T29" fmla="*/ 37 h 63"/>
                  <a:gd name="T30" fmla="*/ 5 w 34"/>
                  <a:gd name="T31" fmla="*/ 38 h 63"/>
                  <a:gd name="T32" fmla="*/ 2 w 34"/>
                  <a:gd name="T33" fmla="*/ 39 h 63"/>
                  <a:gd name="T34" fmla="*/ 0 w 34"/>
                  <a:gd name="T35" fmla="*/ 40 h 63"/>
                  <a:gd name="T36" fmla="*/ 2 w 34"/>
                  <a:gd name="T37" fmla="*/ 41 h 63"/>
                  <a:gd name="T38" fmla="*/ 5 w 34"/>
                  <a:gd name="T39" fmla="*/ 41 h 63"/>
                  <a:gd name="T40" fmla="*/ 7 w 34"/>
                  <a:gd name="T41" fmla="*/ 40 h 63"/>
                  <a:gd name="T42" fmla="*/ 9 w 34"/>
                  <a:gd name="T43" fmla="*/ 41 h 63"/>
                  <a:gd name="T44" fmla="*/ 6 w 34"/>
                  <a:gd name="T45" fmla="*/ 43 h 63"/>
                  <a:gd name="T46" fmla="*/ 3 w 34"/>
                  <a:gd name="T47" fmla="*/ 44 h 63"/>
                  <a:gd name="T48" fmla="*/ 5 w 34"/>
                  <a:gd name="T49" fmla="*/ 45 h 63"/>
                  <a:gd name="T50" fmla="*/ 7 w 34"/>
                  <a:gd name="T51" fmla="*/ 45 h 63"/>
                  <a:gd name="T52" fmla="*/ 9 w 34"/>
                  <a:gd name="T53" fmla="*/ 46 h 63"/>
                  <a:gd name="T54" fmla="*/ 11 w 34"/>
                  <a:gd name="T55" fmla="*/ 47 h 63"/>
                  <a:gd name="T56" fmla="*/ 9 w 34"/>
                  <a:gd name="T57" fmla="*/ 49 h 63"/>
                  <a:gd name="T58" fmla="*/ 7 w 34"/>
                  <a:gd name="T59" fmla="*/ 49 h 63"/>
                  <a:gd name="T60" fmla="*/ 6 w 34"/>
                  <a:gd name="T61" fmla="*/ 51 h 63"/>
                  <a:gd name="T62" fmla="*/ 5 w 34"/>
                  <a:gd name="T63" fmla="*/ 52 h 63"/>
                  <a:gd name="T64" fmla="*/ 34 w 34"/>
                  <a:gd name="T65" fmla="*/ 36 h 63"/>
                  <a:gd name="T66" fmla="*/ 30 w 34"/>
                  <a:gd name="T67" fmla="*/ 31 h 63"/>
                  <a:gd name="T68" fmla="*/ 27 w 34"/>
                  <a:gd name="T69" fmla="*/ 26 h 63"/>
                  <a:gd name="T70" fmla="*/ 19 w 34"/>
                  <a:gd name="T71" fmla="*/ 26 h 63"/>
                  <a:gd name="T72" fmla="*/ 17 w 34"/>
                  <a:gd name="T73" fmla="*/ 30 h 63"/>
                  <a:gd name="T74" fmla="*/ 15 w 34"/>
                  <a:gd name="T75" fmla="*/ 33 h 63"/>
                  <a:gd name="T76" fmla="*/ 15 w 34"/>
                  <a:gd name="T77" fmla="*/ 36 h 63"/>
                  <a:gd name="T78" fmla="*/ 12 w 34"/>
                  <a:gd name="T79" fmla="*/ 32 h 63"/>
                  <a:gd name="T80" fmla="*/ 9 w 34"/>
                  <a:gd name="T81" fmla="*/ 29 h 63"/>
                  <a:gd name="T82" fmla="*/ 9 w 34"/>
                  <a:gd name="T83" fmla="*/ 26 h 63"/>
                  <a:gd name="T84" fmla="*/ 11 w 34"/>
                  <a:gd name="T85" fmla="*/ 23 h 63"/>
                  <a:gd name="T86" fmla="*/ 13 w 34"/>
                  <a:gd name="T87" fmla="*/ 24 h 63"/>
                  <a:gd name="T88" fmla="*/ 16 w 34"/>
                  <a:gd name="T89" fmla="*/ 24 h 63"/>
                  <a:gd name="T90" fmla="*/ 21 w 34"/>
                  <a:gd name="T91" fmla="*/ 23 h 63"/>
                  <a:gd name="T92" fmla="*/ 30 w 34"/>
                  <a:gd name="T93" fmla="*/ 23 h 63"/>
                  <a:gd name="T94" fmla="*/ 34 w 34"/>
                  <a:gd name="T95" fmla="*/ 18 h 63"/>
                  <a:gd name="T96" fmla="*/ 25 w 34"/>
                  <a:gd name="T97" fmla="*/ 11 h 63"/>
                  <a:gd name="T98" fmla="*/ 9 w 34"/>
                  <a:gd name="T99" fmla="*/ 0 h 63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0" t="0" r="r" b="b"/>
                <a:pathLst>
                  <a:path w="34" h="63">
                    <a:moveTo>
                      <a:pt x="6" y="1"/>
                    </a:moveTo>
                    <a:lnTo>
                      <a:pt x="7" y="2"/>
                    </a:lnTo>
                    <a:lnTo>
                      <a:pt x="8" y="2"/>
                    </a:lnTo>
                    <a:lnTo>
                      <a:pt x="8" y="3"/>
                    </a:lnTo>
                    <a:lnTo>
                      <a:pt x="9" y="4"/>
                    </a:lnTo>
                    <a:lnTo>
                      <a:pt x="10" y="5"/>
                    </a:lnTo>
                    <a:lnTo>
                      <a:pt x="11" y="6"/>
                    </a:lnTo>
                    <a:lnTo>
                      <a:pt x="11" y="7"/>
                    </a:lnTo>
                    <a:lnTo>
                      <a:pt x="12" y="7"/>
                    </a:lnTo>
                    <a:lnTo>
                      <a:pt x="13" y="7"/>
                    </a:lnTo>
                    <a:lnTo>
                      <a:pt x="13" y="8"/>
                    </a:lnTo>
                    <a:lnTo>
                      <a:pt x="13" y="9"/>
                    </a:lnTo>
                    <a:lnTo>
                      <a:pt x="13" y="11"/>
                    </a:lnTo>
                    <a:lnTo>
                      <a:pt x="13" y="12"/>
                    </a:lnTo>
                    <a:lnTo>
                      <a:pt x="12" y="12"/>
                    </a:lnTo>
                    <a:lnTo>
                      <a:pt x="12" y="13"/>
                    </a:lnTo>
                    <a:lnTo>
                      <a:pt x="13" y="13"/>
                    </a:lnTo>
                    <a:lnTo>
                      <a:pt x="13" y="12"/>
                    </a:lnTo>
                    <a:lnTo>
                      <a:pt x="14" y="12"/>
                    </a:lnTo>
                    <a:lnTo>
                      <a:pt x="14" y="13"/>
                    </a:lnTo>
                    <a:lnTo>
                      <a:pt x="15" y="14"/>
                    </a:lnTo>
                    <a:lnTo>
                      <a:pt x="16" y="15"/>
                    </a:lnTo>
                    <a:lnTo>
                      <a:pt x="16" y="16"/>
                    </a:lnTo>
                    <a:lnTo>
                      <a:pt x="15" y="17"/>
                    </a:lnTo>
                    <a:lnTo>
                      <a:pt x="13" y="17"/>
                    </a:lnTo>
                    <a:lnTo>
                      <a:pt x="12" y="16"/>
                    </a:lnTo>
                    <a:lnTo>
                      <a:pt x="11" y="17"/>
                    </a:lnTo>
                    <a:lnTo>
                      <a:pt x="10" y="17"/>
                    </a:lnTo>
                    <a:lnTo>
                      <a:pt x="9" y="17"/>
                    </a:lnTo>
                    <a:lnTo>
                      <a:pt x="8" y="18"/>
                    </a:lnTo>
                    <a:lnTo>
                      <a:pt x="6" y="18"/>
                    </a:lnTo>
                    <a:lnTo>
                      <a:pt x="5" y="18"/>
                    </a:lnTo>
                    <a:lnTo>
                      <a:pt x="4" y="19"/>
                    </a:lnTo>
                    <a:lnTo>
                      <a:pt x="5" y="20"/>
                    </a:lnTo>
                    <a:lnTo>
                      <a:pt x="5" y="21"/>
                    </a:lnTo>
                    <a:lnTo>
                      <a:pt x="5" y="22"/>
                    </a:lnTo>
                    <a:lnTo>
                      <a:pt x="6" y="23"/>
                    </a:lnTo>
                    <a:lnTo>
                      <a:pt x="6" y="24"/>
                    </a:lnTo>
                    <a:lnTo>
                      <a:pt x="6" y="25"/>
                    </a:lnTo>
                    <a:lnTo>
                      <a:pt x="7" y="26"/>
                    </a:lnTo>
                    <a:lnTo>
                      <a:pt x="7" y="27"/>
                    </a:lnTo>
                    <a:lnTo>
                      <a:pt x="7" y="28"/>
                    </a:lnTo>
                    <a:lnTo>
                      <a:pt x="8" y="29"/>
                    </a:lnTo>
                    <a:lnTo>
                      <a:pt x="9" y="30"/>
                    </a:lnTo>
                    <a:lnTo>
                      <a:pt x="10" y="31"/>
                    </a:lnTo>
                    <a:lnTo>
                      <a:pt x="10" y="32"/>
                    </a:lnTo>
                    <a:lnTo>
                      <a:pt x="10" y="33"/>
                    </a:lnTo>
                    <a:lnTo>
                      <a:pt x="11" y="33"/>
                    </a:lnTo>
                    <a:lnTo>
                      <a:pt x="12" y="34"/>
                    </a:lnTo>
                    <a:lnTo>
                      <a:pt x="9" y="36"/>
                    </a:lnTo>
                    <a:lnTo>
                      <a:pt x="9" y="37"/>
                    </a:lnTo>
                    <a:lnTo>
                      <a:pt x="8" y="37"/>
                    </a:lnTo>
                    <a:lnTo>
                      <a:pt x="7" y="37"/>
                    </a:lnTo>
                    <a:lnTo>
                      <a:pt x="6" y="37"/>
                    </a:lnTo>
                    <a:lnTo>
                      <a:pt x="5" y="38"/>
                    </a:lnTo>
                    <a:lnTo>
                      <a:pt x="4" y="39"/>
                    </a:lnTo>
                    <a:lnTo>
                      <a:pt x="3" y="38"/>
                    </a:lnTo>
                    <a:lnTo>
                      <a:pt x="2" y="39"/>
                    </a:lnTo>
                    <a:lnTo>
                      <a:pt x="1" y="40"/>
                    </a:lnTo>
                    <a:lnTo>
                      <a:pt x="0" y="40"/>
                    </a:lnTo>
                    <a:lnTo>
                      <a:pt x="0" y="42"/>
                    </a:lnTo>
                    <a:lnTo>
                      <a:pt x="1" y="41"/>
                    </a:lnTo>
                    <a:lnTo>
                      <a:pt x="2" y="41"/>
                    </a:lnTo>
                    <a:lnTo>
                      <a:pt x="3" y="41"/>
                    </a:lnTo>
                    <a:lnTo>
                      <a:pt x="4" y="41"/>
                    </a:lnTo>
                    <a:lnTo>
                      <a:pt x="5" y="41"/>
                    </a:lnTo>
                    <a:lnTo>
                      <a:pt x="5" y="40"/>
                    </a:lnTo>
                    <a:lnTo>
                      <a:pt x="6" y="40"/>
                    </a:lnTo>
                    <a:lnTo>
                      <a:pt x="7" y="40"/>
                    </a:lnTo>
                    <a:lnTo>
                      <a:pt x="8" y="40"/>
                    </a:lnTo>
                    <a:lnTo>
                      <a:pt x="9" y="40"/>
                    </a:lnTo>
                    <a:lnTo>
                      <a:pt x="10" y="41"/>
                    </a:lnTo>
                    <a:lnTo>
                      <a:pt x="9" y="41"/>
                    </a:lnTo>
                    <a:lnTo>
                      <a:pt x="9" y="42"/>
                    </a:lnTo>
                    <a:lnTo>
                      <a:pt x="8" y="42"/>
                    </a:lnTo>
                    <a:lnTo>
                      <a:pt x="7" y="43"/>
                    </a:lnTo>
                    <a:lnTo>
                      <a:pt x="6" y="43"/>
                    </a:lnTo>
                    <a:lnTo>
                      <a:pt x="4" y="43"/>
                    </a:lnTo>
                    <a:lnTo>
                      <a:pt x="3" y="44"/>
                    </a:lnTo>
                    <a:lnTo>
                      <a:pt x="3" y="45"/>
                    </a:lnTo>
                    <a:lnTo>
                      <a:pt x="4" y="45"/>
                    </a:lnTo>
                    <a:lnTo>
                      <a:pt x="4" y="46"/>
                    </a:lnTo>
                    <a:lnTo>
                      <a:pt x="5" y="45"/>
                    </a:lnTo>
                    <a:lnTo>
                      <a:pt x="6" y="45"/>
                    </a:lnTo>
                    <a:lnTo>
                      <a:pt x="7" y="45"/>
                    </a:lnTo>
                    <a:lnTo>
                      <a:pt x="8" y="45"/>
                    </a:lnTo>
                    <a:lnTo>
                      <a:pt x="8" y="46"/>
                    </a:lnTo>
                    <a:lnTo>
                      <a:pt x="9" y="46"/>
                    </a:lnTo>
                    <a:lnTo>
                      <a:pt x="10" y="46"/>
                    </a:lnTo>
                    <a:lnTo>
                      <a:pt x="11" y="46"/>
                    </a:lnTo>
                    <a:lnTo>
                      <a:pt x="11" y="47"/>
                    </a:lnTo>
                    <a:lnTo>
                      <a:pt x="10" y="48"/>
                    </a:lnTo>
                    <a:lnTo>
                      <a:pt x="10" y="49"/>
                    </a:lnTo>
                    <a:lnTo>
                      <a:pt x="9" y="49"/>
                    </a:lnTo>
                    <a:lnTo>
                      <a:pt x="9" y="50"/>
                    </a:lnTo>
                    <a:lnTo>
                      <a:pt x="8" y="49"/>
                    </a:lnTo>
                    <a:lnTo>
                      <a:pt x="7" y="49"/>
                    </a:lnTo>
                    <a:lnTo>
                      <a:pt x="7" y="50"/>
                    </a:lnTo>
                    <a:lnTo>
                      <a:pt x="7" y="51"/>
                    </a:lnTo>
                    <a:lnTo>
                      <a:pt x="6" y="51"/>
                    </a:lnTo>
                    <a:lnTo>
                      <a:pt x="6" y="50"/>
                    </a:lnTo>
                    <a:lnTo>
                      <a:pt x="5" y="50"/>
                    </a:lnTo>
                    <a:lnTo>
                      <a:pt x="5" y="51"/>
                    </a:lnTo>
                    <a:lnTo>
                      <a:pt x="5" y="52"/>
                    </a:lnTo>
                    <a:lnTo>
                      <a:pt x="4" y="54"/>
                    </a:lnTo>
                    <a:lnTo>
                      <a:pt x="18" y="63"/>
                    </a:lnTo>
                    <a:lnTo>
                      <a:pt x="34" y="38"/>
                    </a:lnTo>
                    <a:lnTo>
                      <a:pt x="34" y="36"/>
                    </a:lnTo>
                    <a:lnTo>
                      <a:pt x="34" y="30"/>
                    </a:lnTo>
                    <a:lnTo>
                      <a:pt x="32" y="31"/>
                    </a:lnTo>
                    <a:lnTo>
                      <a:pt x="31" y="31"/>
                    </a:lnTo>
                    <a:lnTo>
                      <a:pt x="30" y="31"/>
                    </a:lnTo>
                    <a:lnTo>
                      <a:pt x="29" y="29"/>
                    </a:lnTo>
                    <a:lnTo>
                      <a:pt x="29" y="28"/>
                    </a:lnTo>
                    <a:lnTo>
                      <a:pt x="29" y="26"/>
                    </a:lnTo>
                    <a:lnTo>
                      <a:pt x="27" y="26"/>
                    </a:lnTo>
                    <a:lnTo>
                      <a:pt x="25" y="25"/>
                    </a:lnTo>
                    <a:lnTo>
                      <a:pt x="23" y="25"/>
                    </a:lnTo>
                    <a:lnTo>
                      <a:pt x="20" y="25"/>
                    </a:lnTo>
                    <a:lnTo>
                      <a:pt x="19" y="26"/>
                    </a:lnTo>
                    <a:lnTo>
                      <a:pt x="18" y="27"/>
                    </a:lnTo>
                    <a:lnTo>
                      <a:pt x="17" y="28"/>
                    </a:lnTo>
                    <a:lnTo>
                      <a:pt x="17" y="29"/>
                    </a:lnTo>
                    <a:lnTo>
                      <a:pt x="17" y="30"/>
                    </a:lnTo>
                    <a:lnTo>
                      <a:pt x="16" y="30"/>
                    </a:lnTo>
                    <a:lnTo>
                      <a:pt x="15" y="31"/>
                    </a:lnTo>
                    <a:lnTo>
                      <a:pt x="15" y="32"/>
                    </a:lnTo>
                    <a:lnTo>
                      <a:pt x="15" y="33"/>
                    </a:lnTo>
                    <a:lnTo>
                      <a:pt x="15" y="35"/>
                    </a:lnTo>
                    <a:lnTo>
                      <a:pt x="15" y="36"/>
                    </a:lnTo>
                    <a:lnTo>
                      <a:pt x="15" y="38"/>
                    </a:lnTo>
                    <a:lnTo>
                      <a:pt x="15" y="36"/>
                    </a:lnTo>
                    <a:lnTo>
                      <a:pt x="14" y="35"/>
                    </a:lnTo>
                    <a:lnTo>
                      <a:pt x="13" y="35"/>
                    </a:lnTo>
                    <a:lnTo>
                      <a:pt x="12" y="34"/>
                    </a:lnTo>
                    <a:lnTo>
                      <a:pt x="12" y="32"/>
                    </a:lnTo>
                    <a:lnTo>
                      <a:pt x="11" y="31"/>
                    </a:lnTo>
                    <a:lnTo>
                      <a:pt x="10" y="30"/>
                    </a:lnTo>
                    <a:lnTo>
                      <a:pt x="9" y="29"/>
                    </a:lnTo>
                    <a:lnTo>
                      <a:pt x="9" y="28"/>
                    </a:lnTo>
                    <a:lnTo>
                      <a:pt x="9" y="27"/>
                    </a:lnTo>
                    <a:lnTo>
                      <a:pt x="9" y="26"/>
                    </a:lnTo>
                    <a:lnTo>
                      <a:pt x="9" y="24"/>
                    </a:lnTo>
                    <a:lnTo>
                      <a:pt x="10" y="24"/>
                    </a:lnTo>
                    <a:lnTo>
                      <a:pt x="11" y="23"/>
                    </a:lnTo>
                    <a:lnTo>
                      <a:pt x="12" y="23"/>
                    </a:lnTo>
                    <a:lnTo>
                      <a:pt x="13" y="24"/>
                    </a:lnTo>
                    <a:lnTo>
                      <a:pt x="14" y="24"/>
                    </a:lnTo>
                    <a:lnTo>
                      <a:pt x="15" y="24"/>
                    </a:lnTo>
                    <a:lnTo>
                      <a:pt x="16" y="24"/>
                    </a:lnTo>
                    <a:lnTo>
                      <a:pt x="17" y="23"/>
                    </a:lnTo>
                    <a:lnTo>
                      <a:pt x="19" y="23"/>
                    </a:lnTo>
                    <a:lnTo>
                      <a:pt x="20" y="22"/>
                    </a:lnTo>
                    <a:lnTo>
                      <a:pt x="21" y="23"/>
                    </a:lnTo>
                    <a:lnTo>
                      <a:pt x="23" y="23"/>
                    </a:lnTo>
                    <a:lnTo>
                      <a:pt x="25" y="24"/>
                    </a:lnTo>
                    <a:lnTo>
                      <a:pt x="27" y="24"/>
                    </a:lnTo>
                    <a:lnTo>
                      <a:pt x="30" y="23"/>
                    </a:lnTo>
                    <a:lnTo>
                      <a:pt x="31" y="22"/>
                    </a:lnTo>
                    <a:lnTo>
                      <a:pt x="32" y="21"/>
                    </a:lnTo>
                    <a:lnTo>
                      <a:pt x="33" y="20"/>
                    </a:lnTo>
                    <a:lnTo>
                      <a:pt x="34" y="18"/>
                    </a:lnTo>
                    <a:lnTo>
                      <a:pt x="34" y="17"/>
                    </a:lnTo>
                    <a:lnTo>
                      <a:pt x="32" y="15"/>
                    </a:lnTo>
                    <a:lnTo>
                      <a:pt x="30" y="15"/>
                    </a:lnTo>
                    <a:lnTo>
                      <a:pt x="25" y="11"/>
                    </a:lnTo>
                    <a:lnTo>
                      <a:pt x="23" y="8"/>
                    </a:lnTo>
                    <a:lnTo>
                      <a:pt x="22" y="2"/>
                    </a:lnTo>
                    <a:lnTo>
                      <a:pt x="15" y="0"/>
                    </a:lnTo>
                    <a:lnTo>
                      <a:pt x="9" y="0"/>
                    </a:lnTo>
                    <a:lnTo>
                      <a:pt x="6" y="1"/>
                    </a:lnTo>
                    <a:close/>
                  </a:path>
                </a:pathLst>
              </a:custGeom>
              <a:solidFill>
                <a:srgbClr val="FF7F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791" name="Freeform 428">
                <a:extLst>
                  <a:ext uri="{FF2B5EF4-FFF2-40B4-BE49-F238E27FC236}">
                    <a16:creationId xmlns:a16="http://schemas.microsoft.com/office/drawing/2014/main" id="{76A9DCC5-88B2-4189-95C1-9FC7B0C57D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05" y="1252"/>
                <a:ext cx="2" cy="5"/>
              </a:xfrm>
              <a:custGeom>
                <a:avLst/>
                <a:gdLst>
                  <a:gd name="T0" fmla="*/ 2 w 2"/>
                  <a:gd name="T1" fmla="*/ 0 h 5"/>
                  <a:gd name="T2" fmla="*/ 2 w 2"/>
                  <a:gd name="T3" fmla="*/ 1 h 5"/>
                  <a:gd name="T4" fmla="*/ 1 w 2"/>
                  <a:gd name="T5" fmla="*/ 2 h 5"/>
                  <a:gd name="T6" fmla="*/ 1 w 2"/>
                  <a:gd name="T7" fmla="*/ 3 h 5"/>
                  <a:gd name="T8" fmla="*/ 1 w 2"/>
                  <a:gd name="T9" fmla="*/ 4 h 5"/>
                  <a:gd name="T10" fmla="*/ 0 w 2"/>
                  <a:gd name="T11" fmla="*/ 5 h 5"/>
                  <a:gd name="T12" fmla="*/ 1 w 2"/>
                  <a:gd name="T13" fmla="*/ 4 h 5"/>
                  <a:gd name="T14" fmla="*/ 1 w 2"/>
                  <a:gd name="T15" fmla="*/ 4 h 5"/>
                  <a:gd name="T16" fmla="*/ 2 w 2"/>
                  <a:gd name="T17" fmla="*/ 3 h 5"/>
                  <a:gd name="T18" fmla="*/ 2 w 2"/>
                  <a:gd name="T19" fmla="*/ 3 h 5"/>
                  <a:gd name="T20" fmla="*/ 2 w 2"/>
                  <a:gd name="T21" fmla="*/ 2 h 5"/>
                  <a:gd name="T22" fmla="*/ 2 w 2"/>
                  <a:gd name="T23" fmla="*/ 0 h 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2" h="5">
                    <a:moveTo>
                      <a:pt x="2" y="0"/>
                    </a:moveTo>
                    <a:lnTo>
                      <a:pt x="2" y="1"/>
                    </a:lnTo>
                    <a:lnTo>
                      <a:pt x="1" y="2"/>
                    </a:lnTo>
                    <a:lnTo>
                      <a:pt x="1" y="3"/>
                    </a:lnTo>
                    <a:lnTo>
                      <a:pt x="1" y="4"/>
                    </a:lnTo>
                    <a:lnTo>
                      <a:pt x="0" y="5"/>
                    </a:lnTo>
                    <a:lnTo>
                      <a:pt x="1" y="4"/>
                    </a:lnTo>
                    <a:lnTo>
                      <a:pt x="2" y="3"/>
                    </a:lnTo>
                    <a:lnTo>
                      <a:pt x="2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F7F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792" name="Freeform 429">
                <a:extLst>
                  <a:ext uri="{FF2B5EF4-FFF2-40B4-BE49-F238E27FC236}">
                    <a16:creationId xmlns:a16="http://schemas.microsoft.com/office/drawing/2014/main" id="{4E5A7F1D-1F2F-4552-87C4-72370F95DF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40" y="1238"/>
                <a:ext cx="2" cy="8"/>
              </a:xfrm>
              <a:custGeom>
                <a:avLst/>
                <a:gdLst>
                  <a:gd name="T0" fmla="*/ 0 w 2"/>
                  <a:gd name="T1" fmla="*/ 0 h 8"/>
                  <a:gd name="T2" fmla="*/ 1 w 2"/>
                  <a:gd name="T3" fmla="*/ 0 h 8"/>
                  <a:gd name="T4" fmla="*/ 1 w 2"/>
                  <a:gd name="T5" fmla="*/ 1 h 8"/>
                  <a:gd name="T6" fmla="*/ 2 w 2"/>
                  <a:gd name="T7" fmla="*/ 2 h 8"/>
                  <a:gd name="T8" fmla="*/ 2 w 2"/>
                  <a:gd name="T9" fmla="*/ 4 h 8"/>
                  <a:gd name="T10" fmla="*/ 2 w 2"/>
                  <a:gd name="T11" fmla="*/ 5 h 8"/>
                  <a:gd name="T12" fmla="*/ 2 w 2"/>
                  <a:gd name="T13" fmla="*/ 6 h 8"/>
                  <a:gd name="T14" fmla="*/ 1 w 2"/>
                  <a:gd name="T15" fmla="*/ 7 h 8"/>
                  <a:gd name="T16" fmla="*/ 1 w 2"/>
                  <a:gd name="T17" fmla="*/ 8 h 8"/>
                  <a:gd name="T18" fmla="*/ 1 w 2"/>
                  <a:gd name="T19" fmla="*/ 7 h 8"/>
                  <a:gd name="T20" fmla="*/ 1 w 2"/>
                  <a:gd name="T21" fmla="*/ 7 h 8"/>
                  <a:gd name="T22" fmla="*/ 1 w 2"/>
                  <a:gd name="T23" fmla="*/ 6 h 8"/>
                  <a:gd name="T24" fmla="*/ 1 w 2"/>
                  <a:gd name="T25" fmla="*/ 4 h 8"/>
                  <a:gd name="T26" fmla="*/ 1 w 2"/>
                  <a:gd name="T27" fmla="*/ 3 h 8"/>
                  <a:gd name="T28" fmla="*/ 1 w 2"/>
                  <a:gd name="T29" fmla="*/ 2 h 8"/>
                  <a:gd name="T30" fmla="*/ 0 w 2"/>
                  <a:gd name="T31" fmla="*/ 1 h 8"/>
                  <a:gd name="T32" fmla="*/ 0 w 2"/>
                  <a:gd name="T33" fmla="*/ 1 h 8"/>
                  <a:gd name="T34" fmla="*/ 0 w 2"/>
                  <a:gd name="T35" fmla="*/ 0 h 8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2" h="8">
                    <a:moveTo>
                      <a:pt x="0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2" y="2"/>
                    </a:lnTo>
                    <a:lnTo>
                      <a:pt x="2" y="4"/>
                    </a:lnTo>
                    <a:lnTo>
                      <a:pt x="2" y="5"/>
                    </a:lnTo>
                    <a:lnTo>
                      <a:pt x="2" y="6"/>
                    </a:lnTo>
                    <a:lnTo>
                      <a:pt x="1" y="7"/>
                    </a:lnTo>
                    <a:lnTo>
                      <a:pt x="1" y="8"/>
                    </a:lnTo>
                    <a:lnTo>
                      <a:pt x="1" y="7"/>
                    </a:lnTo>
                    <a:lnTo>
                      <a:pt x="1" y="6"/>
                    </a:lnTo>
                    <a:lnTo>
                      <a:pt x="1" y="4"/>
                    </a:lnTo>
                    <a:lnTo>
                      <a:pt x="1" y="3"/>
                    </a:lnTo>
                    <a:lnTo>
                      <a:pt x="1" y="2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7F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793" name="Freeform 430">
                <a:extLst>
                  <a:ext uri="{FF2B5EF4-FFF2-40B4-BE49-F238E27FC236}">
                    <a16:creationId xmlns:a16="http://schemas.microsoft.com/office/drawing/2014/main" id="{6C456E64-449A-45A3-8459-544291A149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37" y="1241"/>
                <a:ext cx="3" cy="7"/>
              </a:xfrm>
              <a:custGeom>
                <a:avLst/>
                <a:gdLst>
                  <a:gd name="T0" fmla="*/ 1 w 3"/>
                  <a:gd name="T1" fmla="*/ 4 h 7"/>
                  <a:gd name="T2" fmla="*/ 0 w 3"/>
                  <a:gd name="T3" fmla="*/ 3 h 7"/>
                  <a:gd name="T4" fmla="*/ 0 w 3"/>
                  <a:gd name="T5" fmla="*/ 2 h 7"/>
                  <a:gd name="T6" fmla="*/ 0 w 3"/>
                  <a:gd name="T7" fmla="*/ 1 h 7"/>
                  <a:gd name="T8" fmla="*/ 1 w 3"/>
                  <a:gd name="T9" fmla="*/ 0 h 7"/>
                  <a:gd name="T10" fmla="*/ 1 w 3"/>
                  <a:gd name="T11" fmla="*/ 0 h 7"/>
                  <a:gd name="T12" fmla="*/ 2 w 3"/>
                  <a:gd name="T13" fmla="*/ 0 h 7"/>
                  <a:gd name="T14" fmla="*/ 2 w 3"/>
                  <a:gd name="T15" fmla="*/ 0 h 7"/>
                  <a:gd name="T16" fmla="*/ 3 w 3"/>
                  <a:gd name="T17" fmla="*/ 0 h 7"/>
                  <a:gd name="T18" fmla="*/ 3 w 3"/>
                  <a:gd name="T19" fmla="*/ 1 h 7"/>
                  <a:gd name="T20" fmla="*/ 3 w 3"/>
                  <a:gd name="T21" fmla="*/ 2 h 7"/>
                  <a:gd name="T22" fmla="*/ 3 w 3"/>
                  <a:gd name="T23" fmla="*/ 3 h 7"/>
                  <a:gd name="T24" fmla="*/ 3 w 3"/>
                  <a:gd name="T25" fmla="*/ 4 h 7"/>
                  <a:gd name="T26" fmla="*/ 2 w 3"/>
                  <a:gd name="T27" fmla="*/ 4 h 7"/>
                  <a:gd name="T28" fmla="*/ 2 w 3"/>
                  <a:gd name="T29" fmla="*/ 5 h 7"/>
                  <a:gd name="T30" fmla="*/ 1 w 3"/>
                  <a:gd name="T31" fmla="*/ 6 h 7"/>
                  <a:gd name="T32" fmla="*/ 1 w 3"/>
                  <a:gd name="T33" fmla="*/ 7 h 7"/>
                  <a:gd name="T34" fmla="*/ 1 w 3"/>
                  <a:gd name="T35" fmla="*/ 7 h 7"/>
                  <a:gd name="T36" fmla="*/ 0 w 3"/>
                  <a:gd name="T37" fmla="*/ 7 h 7"/>
                  <a:gd name="T38" fmla="*/ 0 w 3"/>
                  <a:gd name="T39" fmla="*/ 6 h 7"/>
                  <a:gd name="T40" fmla="*/ 0 w 3"/>
                  <a:gd name="T41" fmla="*/ 6 h 7"/>
                  <a:gd name="T42" fmla="*/ 0 w 3"/>
                  <a:gd name="T43" fmla="*/ 5 h 7"/>
                  <a:gd name="T44" fmla="*/ 1 w 3"/>
                  <a:gd name="T45" fmla="*/ 4 h 7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3" h="7">
                    <a:moveTo>
                      <a:pt x="1" y="4"/>
                    </a:moveTo>
                    <a:lnTo>
                      <a:pt x="0" y="3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3" y="2"/>
                    </a:lnTo>
                    <a:lnTo>
                      <a:pt x="3" y="3"/>
                    </a:lnTo>
                    <a:lnTo>
                      <a:pt x="3" y="4"/>
                    </a:lnTo>
                    <a:lnTo>
                      <a:pt x="2" y="4"/>
                    </a:lnTo>
                    <a:lnTo>
                      <a:pt x="2" y="5"/>
                    </a:lnTo>
                    <a:lnTo>
                      <a:pt x="1" y="6"/>
                    </a:lnTo>
                    <a:lnTo>
                      <a:pt x="1" y="7"/>
                    </a:lnTo>
                    <a:lnTo>
                      <a:pt x="0" y="7"/>
                    </a:lnTo>
                    <a:lnTo>
                      <a:pt x="0" y="6"/>
                    </a:lnTo>
                    <a:lnTo>
                      <a:pt x="0" y="5"/>
                    </a:lnTo>
                    <a:lnTo>
                      <a:pt x="1" y="4"/>
                    </a:lnTo>
                    <a:close/>
                  </a:path>
                </a:pathLst>
              </a:custGeom>
              <a:solidFill>
                <a:srgbClr val="FF7F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794" name="Freeform 431">
                <a:extLst>
                  <a:ext uri="{FF2B5EF4-FFF2-40B4-BE49-F238E27FC236}">
                    <a16:creationId xmlns:a16="http://schemas.microsoft.com/office/drawing/2014/main" id="{0C4A69C2-B8DC-483B-B345-E5BEE79CF9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04" y="1240"/>
                <a:ext cx="3" cy="3"/>
              </a:xfrm>
              <a:custGeom>
                <a:avLst/>
                <a:gdLst>
                  <a:gd name="T0" fmla="*/ 0 w 3"/>
                  <a:gd name="T1" fmla="*/ 2 h 3"/>
                  <a:gd name="T2" fmla="*/ 0 w 3"/>
                  <a:gd name="T3" fmla="*/ 2 h 3"/>
                  <a:gd name="T4" fmla="*/ 1 w 3"/>
                  <a:gd name="T5" fmla="*/ 1 h 3"/>
                  <a:gd name="T6" fmla="*/ 1 w 3"/>
                  <a:gd name="T7" fmla="*/ 1 h 3"/>
                  <a:gd name="T8" fmla="*/ 2 w 3"/>
                  <a:gd name="T9" fmla="*/ 1 h 3"/>
                  <a:gd name="T10" fmla="*/ 3 w 3"/>
                  <a:gd name="T11" fmla="*/ 1 h 3"/>
                  <a:gd name="T12" fmla="*/ 3 w 3"/>
                  <a:gd name="T13" fmla="*/ 1 h 3"/>
                  <a:gd name="T14" fmla="*/ 3 w 3"/>
                  <a:gd name="T15" fmla="*/ 0 h 3"/>
                  <a:gd name="T16" fmla="*/ 3 w 3"/>
                  <a:gd name="T17" fmla="*/ 0 h 3"/>
                  <a:gd name="T18" fmla="*/ 3 w 3"/>
                  <a:gd name="T19" fmla="*/ 1 h 3"/>
                  <a:gd name="T20" fmla="*/ 3 w 3"/>
                  <a:gd name="T21" fmla="*/ 1 h 3"/>
                  <a:gd name="T22" fmla="*/ 3 w 3"/>
                  <a:gd name="T23" fmla="*/ 2 h 3"/>
                  <a:gd name="T24" fmla="*/ 3 w 3"/>
                  <a:gd name="T25" fmla="*/ 2 h 3"/>
                  <a:gd name="T26" fmla="*/ 2 w 3"/>
                  <a:gd name="T27" fmla="*/ 3 h 3"/>
                  <a:gd name="T28" fmla="*/ 1 w 3"/>
                  <a:gd name="T29" fmla="*/ 3 h 3"/>
                  <a:gd name="T30" fmla="*/ 1 w 3"/>
                  <a:gd name="T31" fmla="*/ 3 h 3"/>
                  <a:gd name="T32" fmla="*/ 0 w 3"/>
                  <a:gd name="T33" fmla="*/ 2 h 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lnTo>
                      <a:pt x="0" y="2"/>
                    </a:lnTo>
                    <a:lnTo>
                      <a:pt x="1" y="1"/>
                    </a:lnTo>
                    <a:lnTo>
                      <a:pt x="2" y="1"/>
                    </a:lnTo>
                    <a:lnTo>
                      <a:pt x="3" y="1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3" y="2"/>
                    </a:lnTo>
                    <a:lnTo>
                      <a:pt x="2" y="3"/>
                    </a:lnTo>
                    <a:lnTo>
                      <a:pt x="1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5F1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795" name="Freeform 432">
                <a:extLst>
                  <a:ext uri="{FF2B5EF4-FFF2-40B4-BE49-F238E27FC236}">
                    <a16:creationId xmlns:a16="http://schemas.microsoft.com/office/drawing/2014/main" id="{A9C8B645-1EAE-4C83-90D1-150C600E9F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13" y="1259"/>
                <a:ext cx="17" cy="20"/>
              </a:xfrm>
              <a:custGeom>
                <a:avLst/>
                <a:gdLst>
                  <a:gd name="T0" fmla="*/ 0 w 17"/>
                  <a:gd name="T1" fmla="*/ 13 h 20"/>
                  <a:gd name="T2" fmla="*/ 1 w 17"/>
                  <a:gd name="T3" fmla="*/ 12 h 20"/>
                  <a:gd name="T4" fmla="*/ 2 w 17"/>
                  <a:gd name="T5" fmla="*/ 12 h 20"/>
                  <a:gd name="T6" fmla="*/ 3 w 17"/>
                  <a:gd name="T7" fmla="*/ 12 h 20"/>
                  <a:gd name="T8" fmla="*/ 4 w 17"/>
                  <a:gd name="T9" fmla="*/ 12 h 20"/>
                  <a:gd name="T10" fmla="*/ 4 w 17"/>
                  <a:gd name="T11" fmla="*/ 12 h 20"/>
                  <a:gd name="T12" fmla="*/ 5 w 17"/>
                  <a:gd name="T13" fmla="*/ 11 h 20"/>
                  <a:gd name="T14" fmla="*/ 6 w 17"/>
                  <a:gd name="T15" fmla="*/ 11 h 20"/>
                  <a:gd name="T16" fmla="*/ 6 w 17"/>
                  <a:gd name="T17" fmla="*/ 11 h 20"/>
                  <a:gd name="T18" fmla="*/ 7 w 17"/>
                  <a:gd name="T19" fmla="*/ 10 h 20"/>
                  <a:gd name="T20" fmla="*/ 8 w 17"/>
                  <a:gd name="T21" fmla="*/ 9 h 20"/>
                  <a:gd name="T22" fmla="*/ 8 w 17"/>
                  <a:gd name="T23" fmla="*/ 9 h 20"/>
                  <a:gd name="T24" fmla="*/ 8 w 17"/>
                  <a:gd name="T25" fmla="*/ 8 h 20"/>
                  <a:gd name="T26" fmla="*/ 9 w 17"/>
                  <a:gd name="T27" fmla="*/ 8 h 20"/>
                  <a:gd name="T28" fmla="*/ 10 w 17"/>
                  <a:gd name="T29" fmla="*/ 7 h 20"/>
                  <a:gd name="T30" fmla="*/ 11 w 17"/>
                  <a:gd name="T31" fmla="*/ 7 h 20"/>
                  <a:gd name="T32" fmla="*/ 12 w 17"/>
                  <a:gd name="T33" fmla="*/ 6 h 20"/>
                  <a:gd name="T34" fmla="*/ 13 w 17"/>
                  <a:gd name="T35" fmla="*/ 6 h 20"/>
                  <a:gd name="T36" fmla="*/ 14 w 17"/>
                  <a:gd name="T37" fmla="*/ 5 h 20"/>
                  <a:gd name="T38" fmla="*/ 15 w 17"/>
                  <a:gd name="T39" fmla="*/ 5 h 20"/>
                  <a:gd name="T40" fmla="*/ 15 w 17"/>
                  <a:gd name="T41" fmla="*/ 4 h 20"/>
                  <a:gd name="T42" fmla="*/ 15 w 17"/>
                  <a:gd name="T43" fmla="*/ 3 h 20"/>
                  <a:gd name="T44" fmla="*/ 16 w 17"/>
                  <a:gd name="T45" fmla="*/ 2 h 20"/>
                  <a:gd name="T46" fmla="*/ 16 w 17"/>
                  <a:gd name="T47" fmla="*/ 1 h 20"/>
                  <a:gd name="T48" fmla="*/ 17 w 17"/>
                  <a:gd name="T49" fmla="*/ 1 h 20"/>
                  <a:gd name="T50" fmla="*/ 17 w 17"/>
                  <a:gd name="T51" fmla="*/ 0 h 20"/>
                  <a:gd name="T52" fmla="*/ 17 w 17"/>
                  <a:gd name="T53" fmla="*/ 1 h 20"/>
                  <a:gd name="T54" fmla="*/ 17 w 17"/>
                  <a:gd name="T55" fmla="*/ 2 h 20"/>
                  <a:gd name="T56" fmla="*/ 17 w 17"/>
                  <a:gd name="T57" fmla="*/ 3 h 20"/>
                  <a:gd name="T58" fmla="*/ 17 w 17"/>
                  <a:gd name="T59" fmla="*/ 5 h 20"/>
                  <a:gd name="T60" fmla="*/ 16 w 17"/>
                  <a:gd name="T61" fmla="*/ 6 h 20"/>
                  <a:gd name="T62" fmla="*/ 17 w 17"/>
                  <a:gd name="T63" fmla="*/ 7 h 20"/>
                  <a:gd name="T64" fmla="*/ 16 w 17"/>
                  <a:gd name="T65" fmla="*/ 8 h 20"/>
                  <a:gd name="T66" fmla="*/ 16 w 17"/>
                  <a:gd name="T67" fmla="*/ 10 h 20"/>
                  <a:gd name="T68" fmla="*/ 16 w 17"/>
                  <a:gd name="T69" fmla="*/ 11 h 20"/>
                  <a:gd name="T70" fmla="*/ 16 w 17"/>
                  <a:gd name="T71" fmla="*/ 12 h 20"/>
                  <a:gd name="T72" fmla="*/ 15 w 17"/>
                  <a:gd name="T73" fmla="*/ 12 h 20"/>
                  <a:gd name="T74" fmla="*/ 14 w 17"/>
                  <a:gd name="T75" fmla="*/ 12 h 20"/>
                  <a:gd name="T76" fmla="*/ 14 w 17"/>
                  <a:gd name="T77" fmla="*/ 12 h 20"/>
                  <a:gd name="T78" fmla="*/ 13 w 17"/>
                  <a:gd name="T79" fmla="*/ 11 h 20"/>
                  <a:gd name="T80" fmla="*/ 13 w 17"/>
                  <a:gd name="T81" fmla="*/ 11 h 20"/>
                  <a:gd name="T82" fmla="*/ 12 w 17"/>
                  <a:gd name="T83" fmla="*/ 11 h 20"/>
                  <a:gd name="T84" fmla="*/ 11 w 17"/>
                  <a:gd name="T85" fmla="*/ 12 h 20"/>
                  <a:gd name="T86" fmla="*/ 11 w 17"/>
                  <a:gd name="T87" fmla="*/ 12 h 20"/>
                  <a:gd name="T88" fmla="*/ 10 w 17"/>
                  <a:gd name="T89" fmla="*/ 13 h 20"/>
                  <a:gd name="T90" fmla="*/ 10 w 17"/>
                  <a:gd name="T91" fmla="*/ 13 h 20"/>
                  <a:gd name="T92" fmla="*/ 9 w 17"/>
                  <a:gd name="T93" fmla="*/ 13 h 20"/>
                  <a:gd name="T94" fmla="*/ 9 w 17"/>
                  <a:gd name="T95" fmla="*/ 14 h 20"/>
                  <a:gd name="T96" fmla="*/ 8 w 17"/>
                  <a:gd name="T97" fmla="*/ 14 h 20"/>
                  <a:gd name="T98" fmla="*/ 8 w 17"/>
                  <a:gd name="T99" fmla="*/ 14 h 20"/>
                  <a:gd name="T100" fmla="*/ 7 w 17"/>
                  <a:gd name="T101" fmla="*/ 14 h 20"/>
                  <a:gd name="T102" fmla="*/ 6 w 17"/>
                  <a:gd name="T103" fmla="*/ 15 h 20"/>
                  <a:gd name="T104" fmla="*/ 7 w 17"/>
                  <a:gd name="T105" fmla="*/ 16 h 20"/>
                  <a:gd name="T106" fmla="*/ 7 w 17"/>
                  <a:gd name="T107" fmla="*/ 16 h 20"/>
                  <a:gd name="T108" fmla="*/ 7 w 17"/>
                  <a:gd name="T109" fmla="*/ 17 h 20"/>
                  <a:gd name="T110" fmla="*/ 7 w 17"/>
                  <a:gd name="T111" fmla="*/ 18 h 20"/>
                  <a:gd name="T112" fmla="*/ 7 w 17"/>
                  <a:gd name="T113" fmla="*/ 18 h 20"/>
                  <a:gd name="T114" fmla="*/ 8 w 17"/>
                  <a:gd name="T115" fmla="*/ 19 h 20"/>
                  <a:gd name="T116" fmla="*/ 8 w 17"/>
                  <a:gd name="T117" fmla="*/ 19 h 20"/>
                  <a:gd name="T118" fmla="*/ 8 w 17"/>
                  <a:gd name="T119" fmla="*/ 20 h 20"/>
                  <a:gd name="T120" fmla="*/ 4 w 17"/>
                  <a:gd name="T121" fmla="*/ 19 h 20"/>
                  <a:gd name="T122" fmla="*/ 0 w 17"/>
                  <a:gd name="T123" fmla="*/ 13 h 20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0" t="0" r="r" b="b"/>
                <a:pathLst>
                  <a:path w="17" h="20">
                    <a:moveTo>
                      <a:pt x="0" y="13"/>
                    </a:moveTo>
                    <a:lnTo>
                      <a:pt x="1" y="12"/>
                    </a:lnTo>
                    <a:lnTo>
                      <a:pt x="2" y="12"/>
                    </a:lnTo>
                    <a:lnTo>
                      <a:pt x="3" y="12"/>
                    </a:lnTo>
                    <a:lnTo>
                      <a:pt x="4" y="12"/>
                    </a:lnTo>
                    <a:lnTo>
                      <a:pt x="5" y="11"/>
                    </a:lnTo>
                    <a:lnTo>
                      <a:pt x="6" y="11"/>
                    </a:lnTo>
                    <a:lnTo>
                      <a:pt x="7" y="10"/>
                    </a:lnTo>
                    <a:lnTo>
                      <a:pt x="8" y="9"/>
                    </a:lnTo>
                    <a:lnTo>
                      <a:pt x="8" y="8"/>
                    </a:lnTo>
                    <a:lnTo>
                      <a:pt x="9" y="8"/>
                    </a:lnTo>
                    <a:lnTo>
                      <a:pt x="10" y="7"/>
                    </a:lnTo>
                    <a:lnTo>
                      <a:pt x="11" y="7"/>
                    </a:lnTo>
                    <a:lnTo>
                      <a:pt x="12" y="6"/>
                    </a:lnTo>
                    <a:lnTo>
                      <a:pt x="13" y="6"/>
                    </a:lnTo>
                    <a:lnTo>
                      <a:pt x="14" y="5"/>
                    </a:lnTo>
                    <a:lnTo>
                      <a:pt x="15" y="5"/>
                    </a:lnTo>
                    <a:lnTo>
                      <a:pt x="15" y="4"/>
                    </a:lnTo>
                    <a:lnTo>
                      <a:pt x="15" y="3"/>
                    </a:lnTo>
                    <a:lnTo>
                      <a:pt x="16" y="2"/>
                    </a:lnTo>
                    <a:lnTo>
                      <a:pt x="16" y="1"/>
                    </a:lnTo>
                    <a:lnTo>
                      <a:pt x="17" y="1"/>
                    </a:lnTo>
                    <a:lnTo>
                      <a:pt x="17" y="0"/>
                    </a:lnTo>
                    <a:lnTo>
                      <a:pt x="17" y="1"/>
                    </a:lnTo>
                    <a:lnTo>
                      <a:pt x="17" y="2"/>
                    </a:lnTo>
                    <a:lnTo>
                      <a:pt x="17" y="3"/>
                    </a:lnTo>
                    <a:lnTo>
                      <a:pt x="17" y="5"/>
                    </a:lnTo>
                    <a:lnTo>
                      <a:pt x="16" y="6"/>
                    </a:lnTo>
                    <a:lnTo>
                      <a:pt x="17" y="7"/>
                    </a:lnTo>
                    <a:lnTo>
                      <a:pt x="16" y="8"/>
                    </a:lnTo>
                    <a:lnTo>
                      <a:pt x="16" y="10"/>
                    </a:lnTo>
                    <a:lnTo>
                      <a:pt x="16" y="11"/>
                    </a:lnTo>
                    <a:lnTo>
                      <a:pt x="16" y="12"/>
                    </a:lnTo>
                    <a:lnTo>
                      <a:pt x="15" y="12"/>
                    </a:lnTo>
                    <a:lnTo>
                      <a:pt x="14" y="12"/>
                    </a:lnTo>
                    <a:lnTo>
                      <a:pt x="13" y="11"/>
                    </a:lnTo>
                    <a:lnTo>
                      <a:pt x="12" y="11"/>
                    </a:lnTo>
                    <a:lnTo>
                      <a:pt x="11" y="12"/>
                    </a:lnTo>
                    <a:lnTo>
                      <a:pt x="10" y="13"/>
                    </a:lnTo>
                    <a:lnTo>
                      <a:pt x="9" y="13"/>
                    </a:lnTo>
                    <a:lnTo>
                      <a:pt x="9" y="14"/>
                    </a:lnTo>
                    <a:lnTo>
                      <a:pt x="8" y="14"/>
                    </a:lnTo>
                    <a:lnTo>
                      <a:pt x="7" y="14"/>
                    </a:lnTo>
                    <a:lnTo>
                      <a:pt x="6" y="15"/>
                    </a:lnTo>
                    <a:lnTo>
                      <a:pt x="7" y="16"/>
                    </a:lnTo>
                    <a:lnTo>
                      <a:pt x="7" y="17"/>
                    </a:lnTo>
                    <a:lnTo>
                      <a:pt x="7" y="18"/>
                    </a:lnTo>
                    <a:lnTo>
                      <a:pt x="8" y="19"/>
                    </a:lnTo>
                    <a:lnTo>
                      <a:pt x="8" y="20"/>
                    </a:lnTo>
                    <a:lnTo>
                      <a:pt x="4" y="19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FF5F1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796" name="Freeform 433">
                <a:extLst>
                  <a:ext uri="{FF2B5EF4-FFF2-40B4-BE49-F238E27FC236}">
                    <a16:creationId xmlns:a16="http://schemas.microsoft.com/office/drawing/2014/main" id="{9DA45208-A59F-4CF3-B6FE-49C6737B1B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1" y="1241"/>
                <a:ext cx="16" cy="16"/>
              </a:xfrm>
              <a:custGeom>
                <a:avLst/>
                <a:gdLst>
                  <a:gd name="T0" fmla="*/ 1 w 16"/>
                  <a:gd name="T1" fmla="*/ 16 h 16"/>
                  <a:gd name="T2" fmla="*/ 0 w 16"/>
                  <a:gd name="T3" fmla="*/ 15 h 16"/>
                  <a:gd name="T4" fmla="*/ 0 w 16"/>
                  <a:gd name="T5" fmla="*/ 14 h 16"/>
                  <a:gd name="T6" fmla="*/ 0 w 16"/>
                  <a:gd name="T7" fmla="*/ 12 h 16"/>
                  <a:gd name="T8" fmla="*/ 0 w 16"/>
                  <a:gd name="T9" fmla="*/ 9 h 16"/>
                  <a:gd name="T10" fmla="*/ 0 w 16"/>
                  <a:gd name="T11" fmla="*/ 9 h 16"/>
                  <a:gd name="T12" fmla="*/ 1 w 16"/>
                  <a:gd name="T13" fmla="*/ 7 h 16"/>
                  <a:gd name="T14" fmla="*/ 2 w 16"/>
                  <a:gd name="T15" fmla="*/ 6 h 16"/>
                  <a:gd name="T16" fmla="*/ 2 w 16"/>
                  <a:gd name="T17" fmla="*/ 6 h 16"/>
                  <a:gd name="T18" fmla="*/ 3 w 16"/>
                  <a:gd name="T19" fmla="*/ 5 h 16"/>
                  <a:gd name="T20" fmla="*/ 2 w 16"/>
                  <a:gd name="T21" fmla="*/ 4 h 16"/>
                  <a:gd name="T22" fmla="*/ 2 w 16"/>
                  <a:gd name="T23" fmla="*/ 4 h 16"/>
                  <a:gd name="T24" fmla="*/ 1 w 16"/>
                  <a:gd name="T25" fmla="*/ 3 h 16"/>
                  <a:gd name="T26" fmla="*/ 1 w 16"/>
                  <a:gd name="T27" fmla="*/ 3 h 16"/>
                  <a:gd name="T28" fmla="*/ 1 w 16"/>
                  <a:gd name="T29" fmla="*/ 2 h 16"/>
                  <a:gd name="T30" fmla="*/ 1 w 16"/>
                  <a:gd name="T31" fmla="*/ 2 h 16"/>
                  <a:gd name="T32" fmla="*/ 2 w 16"/>
                  <a:gd name="T33" fmla="*/ 2 h 16"/>
                  <a:gd name="T34" fmla="*/ 3 w 16"/>
                  <a:gd name="T35" fmla="*/ 2 h 16"/>
                  <a:gd name="T36" fmla="*/ 3 w 16"/>
                  <a:gd name="T37" fmla="*/ 1 h 16"/>
                  <a:gd name="T38" fmla="*/ 4 w 16"/>
                  <a:gd name="T39" fmla="*/ 1 h 16"/>
                  <a:gd name="T40" fmla="*/ 5 w 16"/>
                  <a:gd name="T41" fmla="*/ 1 h 16"/>
                  <a:gd name="T42" fmla="*/ 5 w 16"/>
                  <a:gd name="T43" fmla="*/ 0 h 16"/>
                  <a:gd name="T44" fmla="*/ 6 w 16"/>
                  <a:gd name="T45" fmla="*/ 0 h 16"/>
                  <a:gd name="T46" fmla="*/ 6 w 16"/>
                  <a:gd name="T47" fmla="*/ 0 h 16"/>
                  <a:gd name="T48" fmla="*/ 7 w 16"/>
                  <a:gd name="T49" fmla="*/ 1 h 16"/>
                  <a:gd name="T50" fmla="*/ 9 w 16"/>
                  <a:gd name="T51" fmla="*/ 1 h 16"/>
                  <a:gd name="T52" fmla="*/ 10 w 16"/>
                  <a:gd name="T53" fmla="*/ 1 h 16"/>
                  <a:gd name="T54" fmla="*/ 12 w 16"/>
                  <a:gd name="T55" fmla="*/ 2 h 16"/>
                  <a:gd name="T56" fmla="*/ 13 w 16"/>
                  <a:gd name="T57" fmla="*/ 2 h 16"/>
                  <a:gd name="T58" fmla="*/ 13 w 16"/>
                  <a:gd name="T59" fmla="*/ 2 h 16"/>
                  <a:gd name="T60" fmla="*/ 14 w 16"/>
                  <a:gd name="T61" fmla="*/ 1 h 16"/>
                  <a:gd name="T62" fmla="*/ 15 w 16"/>
                  <a:gd name="T63" fmla="*/ 0 h 16"/>
                  <a:gd name="T64" fmla="*/ 16 w 16"/>
                  <a:gd name="T65" fmla="*/ 0 h 16"/>
                  <a:gd name="T66" fmla="*/ 16 w 16"/>
                  <a:gd name="T67" fmla="*/ 2 h 16"/>
                  <a:gd name="T68" fmla="*/ 15 w 16"/>
                  <a:gd name="T69" fmla="*/ 3 h 16"/>
                  <a:gd name="T70" fmla="*/ 16 w 16"/>
                  <a:gd name="T71" fmla="*/ 5 h 16"/>
                  <a:gd name="T72" fmla="*/ 14 w 16"/>
                  <a:gd name="T73" fmla="*/ 4 h 16"/>
                  <a:gd name="T74" fmla="*/ 13 w 16"/>
                  <a:gd name="T75" fmla="*/ 4 h 16"/>
                  <a:gd name="T76" fmla="*/ 12 w 16"/>
                  <a:gd name="T77" fmla="*/ 4 h 16"/>
                  <a:gd name="T78" fmla="*/ 9 w 16"/>
                  <a:gd name="T79" fmla="*/ 3 h 16"/>
                  <a:gd name="T80" fmla="*/ 8 w 16"/>
                  <a:gd name="T81" fmla="*/ 3 h 16"/>
                  <a:gd name="T82" fmla="*/ 7 w 16"/>
                  <a:gd name="T83" fmla="*/ 3 h 16"/>
                  <a:gd name="T84" fmla="*/ 5 w 16"/>
                  <a:gd name="T85" fmla="*/ 4 h 16"/>
                  <a:gd name="T86" fmla="*/ 5 w 16"/>
                  <a:gd name="T87" fmla="*/ 4 h 16"/>
                  <a:gd name="T88" fmla="*/ 4 w 16"/>
                  <a:gd name="T89" fmla="*/ 5 h 16"/>
                  <a:gd name="T90" fmla="*/ 4 w 16"/>
                  <a:gd name="T91" fmla="*/ 6 h 16"/>
                  <a:gd name="T92" fmla="*/ 3 w 16"/>
                  <a:gd name="T93" fmla="*/ 8 h 16"/>
                  <a:gd name="T94" fmla="*/ 3 w 16"/>
                  <a:gd name="T95" fmla="*/ 8 h 16"/>
                  <a:gd name="T96" fmla="*/ 2 w 16"/>
                  <a:gd name="T97" fmla="*/ 9 h 16"/>
                  <a:gd name="T98" fmla="*/ 1 w 16"/>
                  <a:gd name="T99" fmla="*/ 9 h 16"/>
                  <a:gd name="T100" fmla="*/ 1 w 16"/>
                  <a:gd name="T101" fmla="*/ 11 h 16"/>
                  <a:gd name="T102" fmla="*/ 2 w 16"/>
                  <a:gd name="T103" fmla="*/ 12 h 16"/>
                  <a:gd name="T104" fmla="*/ 1 w 16"/>
                  <a:gd name="T105" fmla="*/ 13 h 16"/>
                  <a:gd name="T106" fmla="*/ 2 w 16"/>
                  <a:gd name="T107" fmla="*/ 14 h 16"/>
                  <a:gd name="T108" fmla="*/ 1 w 16"/>
                  <a:gd name="T109" fmla="*/ 15 h 16"/>
                  <a:gd name="T110" fmla="*/ 1 w 16"/>
                  <a:gd name="T111" fmla="*/ 16 h 16"/>
                  <a:gd name="T112" fmla="*/ 1 w 16"/>
                  <a:gd name="T113" fmla="*/ 16 h 1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16" h="16">
                    <a:moveTo>
                      <a:pt x="1" y="16"/>
                    </a:moveTo>
                    <a:lnTo>
                      <a:pt x="0" y="15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0" y="9"/>
                    </a:lnTo>
                    <a:lnTo>
                      <a:pt x="1" y="7"/>
                    </a:lnTo>
                    <a:lnTo>
                      <a:pt x="2" y="6"/>
                    </a:lnTo>
                    <a:lnTo>
                      <a:pt x="3" y="5"/>
                    </a:lnTo>
                    <a:lnTo>
                      <a:pt x="2" y="4"/>
                    </a:lnTo>
                    <a:lnTo>
                      <a:pt x="1" y="3"/>
                    </a:lnTo>
                    <a:lnTo>
                      <a:pt x="1" y="2"/>
                    </a:lnTo>
                    <a:lnTo>
                      <a:pt x="2" y="2"/>
                    </a:lnTo>
                    <a:lnTo>
                      <a:pt x="3" y="2"/>
                    </a:lnTo>
                    <a:lnTo>
                      <a:pt x="3" y="1"/>
                    </a:lnTo>
                    <a:lnTo>
                      <a:pt x="4" y="1"/>
                    </a:lnTo>
                    <a:lnTo>
                      <a:pt x="5" y="1"/>
                    </a:lnTo>
                    <a:lnTo>
                      <a:pt x="5" y="0"/>
                    </a:lnTo>
                    <a:lnTo>
                      <a:pt x="6" y="0"/>
                    </a:lnTo>
                    <a:lnTo>
                      <a:pt x="7" y="1"/>
                    </a:lnTo>
                    <a:lnTo>
                      <a:pt x="9" y="1"/>
                    </a:lnTo>
                    <a:lnTo>
                      <a:pt x="10" y="1"/>
                    </a:lnTo>
                    <a:lnTo>
                      <a:pt x="12" y="2"/>
                    </a:lnTo>
                    <a:lnTo>
                      <a:pt x="13" y="2"/>
                    </a:lnTo>
                    <a:lnTo>
                      <a:pt x="14" y="1"/>
                    </a:lnTo>
                    <a:lnTo>
                      <a:pt x="15" y="0"/>
                    </a:lnTo>
                    <a:lnTo>
                      <a:pt x="16" y="0"/>
                    </a:lnTo>
                    <a:lnTo>
                      <a:pt x="16" y="2"/>
                    </a:lnTo>
                    <a:lnTo>
                      <a:pt x="15" y="3"/>
                    </a:lnTo>
                    <a:lnTo>
                      <a:pt x="16" y="5"/>
                    </a:lnTo>
                    <a:lnTo>
                      <a:pt x="14" y="4"/>
                    </a:lnTo>
                    <a:lnTo>
                      <a:pt x="13" y="4"/>
                    </a:lnTo>
                    <a:lnTo>
                      <a:pt x="12" y="4"/>
                    </a:lnTo>
                    <a:lnTo>
                      <a:pt x="9" y="3"/>
                    </a:lnTo>
                    <a:lnTo>
                      <a:pt x="8" y="3"/>
                    </a:lnTo>
                    <a:lnTo>
                      <a:pt x="7" y="3"/>
                    </a:lnTo>
                    <a:lnTo>
                      <a:pt x="5" y="4"/>
                    </a:lnTo>
                    <a:lnTo>
                      <a:pt x="4" y="5"/>
                    </a:lnTo>
                    <a:lnTo>
                      <a:pt x="4" y="6"/>
                    </a:lnTo>
                    <a:lnTo>
                      <a:pt x="3" y="8"/>
                    </a:lnTo>
                    <a:lnTo>
                      <a:pt x="2" y="9"/>
                    </a:lnTo>
                    <a:lnTo>
                      <a:pt x="1" y="9"/>
                    </a:lnTo>
                    <a:lnTo>
                      <a:pt x="1" y="11"/>
                    </a:lnTo>
                    <a:lnTo>
                      <a:pt x="2" y="12"/>
                    </a:lnTo>
                    <a:lnTo>
                      <a:pt x="1" y="13"/>
                    </a:lnTo>
                    <a:lnTo>
                      <a:pt x="2" y="14"/>
                    </a:lnTo>
                    <a:lnTo>
                      <a:pt x="1" y="15"/>
                    </a:lnTo>
                    <a:lnTo>
                      <a:pt x="1" y="16"/>
                    </a:lnTo>
                    <a:close/>
                  </a:path>
                </a:pathLst>
              </a:custGeom>
              <a:solidFill>
                <a:srgbClr val="FF5F1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797" name="Freeform 434">
                <a:extLst>
                  <a:ext uri="{FF2B5EF4-FFF2-40B4-BE49-F238E27FC236}">
                    <a16:creationId xmlns:a16="http://schemas.microsoft.com/office/drawing/2014/main" id="{15B00A46-AE39-49CE-BEAB-F9B33FF33A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15" y="1238"/>
                <a:ext cx="7" cy="4"/>
              </a:xfrm>
              <a:custGeom>
                <a:avLst/>
                <a:gdLst>
                  <a:gd name="T0" fmla="*/ 0 w 7"/>
                  <a:gd name="T1" fmla="*/ 2 h 4"/>
                  <a:gd name="T2" fmla="*/ 1 w 7"/>
                  <a:gd name="T3" fmla="*/ 2 h 4"/>
                  <a:gd name="T4" fmla="*/ 1 w 7"/>
                  <a:gd name="T5" fmla="*/ 1 h 4"/>
                  <a:gd name="T6" fmla="*/ 2 w 7"/>
                  <a:gd name="T7" fmla="*/ 1 h 4"/>
                  <a:gd name="T8" fmla="*/ 3 w 7"/>
                  <a:gd name="T9" fmla="*/ 0 h 4"/>
                  <a:gd name="T10" fmla="*/ 4 w 7"/>
                  <a:gd name="T11" fmla="*/ 0 h 4"/>
                  <a:gd name="T12" fmla="*/ 5 w 7"/>
                  <a:gd name="T13" fmla="*/ 0 h 4"/>
                  <a:gd name="T14" fmla="*/ 6 w 7"/>
                  <a:gd name="T15" fmla="*/ 0 h 4"/>
                  <a:gd name="T16" fmla="*/ 7 w 7"/>
                  <a:gd name="T17" fmla="*/ 1 h 4"/>
                  <a:gd name="T18" fmla="*/ 6 w 7"/>
                  <a:gd name="T19" fmla="*/ 1 h 4"/>
                  <a:gd name="T20" fmla="*/ 6 w 7"/>
                  <a:gd name="T21" fmla="*/ 2 h 4"/>
                  <a:gd name="T22" fmla="*/ 5 w 7"/>
                  <a:gd name="T23" fmla="*/ 2 h 4"/>
                  <a:gd name="T24" fmla="*/ 5 w 7"/>
                  <a:gd name="T25" fmla="*/ 2 h 4"/>
                  <a:gd name="T26" fmla="*/ 4 w 7"/>
                  <a:gd name="T27" fmla="*/ 2 h 4"/>
                  <a:gd name="T28" fmla="*/ 4 w 7"/>
                  <a:gd name="T29" fmla="*/ 3 h 4"/>
                  <a:gd name="T30" fmla="*/ 3 w 7"/>
                  <a:gd name="T31" fmla="*/ 3 h 4"/>
                  <a:gd name="T32" fmla="*/ 3 w 7"/>
                  <a:gd name="T33" fmla="*/ 3 h 4"/>
                  <a:gd name="T34" fmla="*/ 2 w 7"/>
                  <a:gd name="T35" fmla="*/ 2 h 4"/>
                  <a:gd name="T36" fmla="*/ 1 w 7"/>
                  <a:gd name="T37" fmla="*/ 2 h 4"/>
                  <a:gd name="T38" fmla="*/ 2 w 7"/>
                  <a:gd name="T39" fmla="*/ 3 h 4"/>
                  <a:gd name="T40" fmla="*/ 2 w 7"/>
                  <a:gd name="T41" fmla="*/ 4 h 4"/>
                  <a:gd name="T42" fmla="*/ 3 w 7"/>
                  <a:gd name="T43" fmla="*/ 4 h 4"/>
                  <a:gd name="T44" fmla="*/ 4 w 7"/>
                  <a:gd name="T45" fmla="*/ 4 h 4"/>
                  <a:gd name="T46" fmla="*/ 4 w 7"/>
                  <a:gd name="T47" fmla="*/ 4 h 4"/>
                  <a:gd name="T48" fmla="*/ 5 w 7"/>
                  <a:gd name="T49" fmla="*/ 3 h 4"/>
                  <a:gd name="T50" fmla="*/ 5 w 7"/>
                  <a:gd name="T51" fmla="*/ 4 h 4"/>
                  <a:gd name="T52" fmla="*/ 4 w 7"/>
                  <a:gd name="T53" fmla="*/ 4 h 4"/>
                  <a:gd name="T54" fmla="*/ 4 w 7"/>
                  <a:gd name="T55" fmla="*/ 4 h 4"/>
                  <a:gd name="T56" fmla="*/ 3 w 7"/>
                  <a:gd name="T57" fmla="*/ 4 h 4"/>
                  <a:gd name="T58" fmla="*/ 2 w 7"/>
                  <a:gd name="T59" fmla="*/ 4 h 4"/>
                  <a:gd name="T60" fmla="*/ 1 w 7"/>
                  <a:gd name="T61" fmla="*/ 4 h 4"/>
                  <a:gd name="T62" fmla="*/ 1 w 7"/>
                  <a:gd name="T63" fmla="*/ 4 h 4"/>
                  <a:gd name="T64" fmla="*/ 0 w 7"/>
                  <a:gd name="T65" fmla="*/ 2 h 4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7" h="4">
                    <a:moveTo>
                      <a:pt x="0" y="2"/>
                    </a:moveTo>
                    <a:lnTo>
                      <a:pt x="1" y="2"/>
                    </a:lnTo>
                    <a:lnTo>
                      <a:pt x="1" y="1"/>
                    </a:lnTo>
                    <a:lnTo>
                      <a:pt x="2" y="1"/>
                    </a:lnTo>
                    <a:lnTo>
                      <a:pt x="3" y="0"/>
                    </a:lnTo>
                    <a:lnTo>
                      <a:pt x="4" y="0"/>
                    </a:lnTo>
                    <a:lnTo>
                      <a:pt x="5" y="0"/>
                    </a:lnTo>
                    <a:lnTo>
                      <a:pt x="6" y="0"/>
                    </a:lnTo>
                    <a:lnTo>
                      <a:pt x="7" y="1"/>
                    </a:lnTo>
                    <a:lnTo>
                      <a:pt x="6" y="1"/>
                    </a:lnTo>
                    <a:lnTo>
                      <a:pt x="6" y="2"/>
                    </a:lnTo>
                    <a:lnTo>
                      <a:pt x="5" y="2"/>
                    </a:lnTo>
                    <a:lnTo>
                      <a:pt x="4" y="2"/>
                    </a:lnTo>
                    <a:lnTo>
                      <a:pt x="4" y="3"/>
                    </a:lnTo>
                    <a:lnTo>
                      <a:pt x="3" y="3"/>
                    </a:lnTo>
                    <a:lnTo>
                      <a:pt x="2" y="2"/>
                    </a:lnTo>
                    <a:lnTo>
                      <a:pt x="1" y="2"/>
                    </a:lnTo>
                    <a:lnTo>
                      <a:pt x="2" y="3"/>
                    </a:lnTo>
                    <a:lnTo>
                      <a:pt x="2" y="4"/>
                    </a:lnTo>
                    <a:lnTo>
                      <a:pt x="3" y="4"/>
                    </a:lnTo>
                    <a:lnTo>
                      <a:pt x="4" y="4"/>
                    </a:lnTo>
                    <a:lnTo>
                      <a:pt x="5" y="3"/>
                    </a:lnTo>
                    <a:lnTo>
                      <a:pt x="5" y="4"/>
                    </a:lnTo>
                    <a:lnTo>
                      <a:pt x="4" y="4"/>
                    </a:lnTo>
                    <a:lnTo>
                      <a:pt x="3" y="4"/>
                    </a:lnTo>
                    <a:lnTo>
                      <a:pt x="2" y="4"/>
                    </a:lnTo>
                    <a:lnTo>
                      <a:pt x="1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5F1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798" name="Freeform 435">
                <a:extLst>
                  <a:ext uri="{FF2B5EF4-FFF2-40B4-BE49-F238E27FC236}">
                    <a16:creationId xmlns:a16="http://schemas.microsoft.com/office/drawing/2014/main" id="{0D337861-A81F-4263-85C1-A714215F31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09" y="1235"/>
                <a:ext cx="1" cy="4"/>
              </a:xfrm>
              <a:custGeom>
                <a:avLst/>
                <a:gdLst>
                  <a:gd name="T0" fmla="*/ 0 w 1"/>
                  <a:gd name="T1" fmla="*/ 0 h 4"/>
                  <a:gd name="T2" fmla="*/ 0 w 1"/>
                  <a:gd name="T3" fmla="*/ 1 h 4"/>
                  <a:gd name="T4" fmla="*/ 0 w 1"/>
                  <a:gd name="T5" fmla="*/ 2 h 4"/>
                  <a:gd name="T6" fmla="*/ 1 w 1"/>
                  <a:gd name="T7" fmla="*/ 2 h 4"/>
                  <a:gd name="T8" fmla="*/ 1 w 1"/>
                  <a:gd name="T9" fmla="*/ 3 h 4"/>
                  <a:gd name="T10" fmla="*/ 1 w 1"/>
                  <a:gd name="T11" fmla="*/ 3 h 4"/>
                  <a:gd name="T12" fmla="*/ 1 w 1"/>
                  <a:gd name="T13" fmla="*/ 4 h 4"/>
                  <a:gd name="T14" fmla="*/ 1 w 1"/>
                  <a:gd name="T15" fmla="*/ 4 h 4"/>
                  <a:gd name="T16" fmla="*/ 0 w 1"/>
                  <a:gd name="T17" fmla="*/ 3 h 4"/>
                  <a:gd name="T18" fmla="*/ 0 w 1"/>
                  <a:gd name="T19" fmla="*/ 3 h 4"/>
                  <a:gd name="T20" fmla="*/ 0 w 1"/>
                  <a:gd name="T21" fmla="*/ 2 h 4"/>
                  <a:gd name="T22" fmla="*/ 0 w 1"/>
                  <a:gd name="T23" fmla="*/ 1 h 4"/>
                  <a:gd name="T24" fmla="*/ 0 w 1"/>
                  <a:gd name="T25" fmla="*/ 0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" h="4">
                    <a:moveTo>
                      <a:pt x="0" y="0"/>
                    </a:moveTo>
                    <a:lnTo>
                      <a:pt x="0" y="1"/>
                    </a:lnTo>
                    <a:lnTo>
                      <a:pt x="0" y="2"/>
                    </a:lnTo>
                    <a:lnTo>
                      <a:pt x="1" y="2"/>
                    </a:lnTo>
                    <a:lnTo>
                      <a:pt x="1" y="3"/>
                    </a:lnTo>
                    <a:lnTo>
                      <a:pt x="1" y="4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5F1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799" name="Freeform 436">
                <a:extLst>
                  <a:ext uri="{FF2B5EF4-FFF2-40B4-BE49-F238E27FC236}">
                    <a16:creationId xmlns:a16="http://schemas.microsoft.com/office/drawing/2014/main" id="{117EF059-10AE-4160-A284-24B86CE2F8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09" y="1238"/>
                <a:ext cx="11" cy="17"/>
              </a:xfrm>
              <a:custGeom>
                <a:avLst/>
                <a:gdLst>
                  <a:gd name="T0" fmla="*/ 2 w 11"/>
                  <a:gd name="T1" fmla="*/ 0 h 17"/>
                  <a:gd name="T2" fmla="*/ 2 w 11"/>
                  <a:gd name="T3" fmla="*/ 0 h 17"/>
                  <a:gd name="T4" fmla="*/ 2 w 11"/>
                  <a:gd name="T5" fmla="*/ 1 h 17"/>
                  <a:gd name="T6" fmla="*/ 3 w 11"/>
                  <a:gd name="T7" fmla="*/ 2 h 17"/>
                  <a:gd name="T8" fmla="*/ 3 w 11"/>
                  <a:gd name="T9" fmla="*/ 3 h 17"/>
                  <a:gd name="T10" fmla="*/ 3 w 11"/>
                  <a:gd name="T11" fmla="*/ 4 h 17"/>
                  <a:gd name="T12" fmla="*/ 3 w 11"/>
                  <a:gd name="T13" fmla="*/ 5 h 17"/>
                  <a:gd name="T14" fmla="*/ 3 w 11"/>
                  <a:gd name="T15" fmla="*/ 5 h 17"/>
                  <a:gd name="T16" fmla="*/ 2 w 11"/>
                  <a:gd name="T17" fmla="*/ 6 h 17"/>
                  <a:gd name="T18" fmla="*/ 2 w 11"/>
                  <a:gd name="T19" fmla="*/ 7 h 17"/>
                  <a:gd name="T20" fmla="*/ 2 w 11"/>
                  <a:gd name="T21" fmla="*/ 8 h 17"/>
                  <a:gd name="T22" fmla="*/ 3 w 11"/>
                  <a:gd name="T23" fmla="*/ 9 h 17"/>
                  <a:gd name="T24" fmla="*/ 3 w 11"/>
                  <a:gd name="T25" fmla="*/ 9 h 17"/>
                  <a:gd name="T26" fmla="*/ 3 w 11"/>
                  <a:gd name="T27" fmla="*/ 10 h 17"/>
                  <a:gd name="T28" fmla="*/ 3 w 11"/>
                  <a:gd name="T29" fmla="*/ 10 h 17"/>
                  <a:gd name="T30" fmla="*/ 2 w 11"/>
                  <a:gd name="T31" fmla="*/ 11 h 17"/>
                  <a:gd name="T32" fmla="*/ 2 w 11"/>
                  <a:gd name="T33" fmla="*/ 11 h 17"/>
                  <a:gd name="T34" fmla="*/ 1 w 11"/>
                  <a:gd name="T35" fmla="*/ 11 h 17"/>
                  <a:gd name="T36" fmla="*/ 1 w 11"/>
                  <a:gd name="T37" fmla="*/ 12 h 17"/>
                  <a:gd name="T38" fmla="*/ 1 w 11"/>
                  <a:gd name="T39" fmla="*/ 12 h 17"/>
                  <a:gd name="T40" fmla="*/ 1 w 11"/>
                  <a:gd name="T41" fmla="*/ 14 h 17"/>
                  <a:gd name="T42" fmla="*/ 0 w 11"/>
                  <a:gd name="T43" fmla="*/ 14 h 17"/>
                  <a:gd name="T44" fmla="*/ 0 w 11"/>
                  <a:gd name="T45" fmla="*/ 14 h 17"/>
                  <a:gd name="T46" fmla="*/ 0 w 11"/>
                  <a:gd name="T47" fmla="*/ 13 h 17"/>
                  <a:gd name="T48" fmla="*/ 0 w 11"/>
                  <a:gd name="T49" fmla="*/ 14 h 17"/>
                  <a:gd name="T50" fmla="*/ 1 w 11"/>
                  <a:gd name="T51" fmla="*/ 15 h 17"/>
                  <a:gd name="T52" fmla="*/ 2 w 11"/>
                  <a:gd name="T53" fmla="*/ 15 h 17"/>
                  <a:gd name="T54" fmla="*/ 2 w 11"/>
                  <a:gd name="T55" fmla="*/ 15 h 17"/>
                  <a:gd name="T56" fmla="*/ 3 w 11"/>
                  <a:gd name="T57" fmla="*/ 16 h 17"/>
                  <a:gd name="T58" fmla="*/ 3 w 11"/>
                  <a:gd name="T59" fmla="*/ 16 h 17"/>
                  <a:gd name="T60" fmla="*/ 4 w 11"/>
                  <a:gd name="T61" fmla="*/ 16 h 17"/>
                  <a:gd name="T62" fmla="*/ 5 w 11"/>
                  <a:gd name="T63" fmla="*/ 16 h 17"/>
                  <a:gd name="T64" fmla="*/ 6 w 11"/>
                  <a:gd name="T65" fmla="*/ 17 h 17"/>
                  <a:gd name="T66" fmla="*/ 7 w 11"/>
                  <a:gd name="T67" fmla="*/ 17 h 17"/>
                  <a:gd name="T68" fmla="*/ 8 w 11"/>
                  <a:gd name="T69" fmla="*/ 17 h 17"/>
                  <a:gd name="T70" fmla="*/ 8 w 11"/>
                  <a:gd name="T71" fmla="*/ 17 h 17"/>
                  <a:gd name="T72" fmla="*/ 9 w 11"/>
                  <a:gd name="T73" fmla="*/ 17 h 17"/>
                  <a:gd name="T74" fmla="*/ 10 w 11"/>
                  <a:gd name="T75" fmla="*/ 17 h 17"/>
                  <a:gd name="T76" fmla="*/ 11 w 11"/>
                  <a:gd name="T77" fmla="*/ 17 h 17"/>
                  <a:gd name="T78" fmla="*/ 10 w 11"/>
                  <a:gd name="T79" fmla="*/ 16 h 17"/>
                  <a:gd name="T80" fmla="*/ 10 w 11"/>
                  <a:gd name="T81" fmla="*/ 16 h 17"/>
                  <a:gd name="T82" fmla="*/ 10 w 11"/>
                  <a:gd name="T83" fmla="*/ 14 h 17"/>
                  <a:gd name="T84" fmla="*/ 9 w 11"/>
                  <a:gd name="T85" fmla="*/ 13 h 17"/>
                  <a:gd name="T86" fmla="*/ 8 w 11"/>
                  <a:gd name="T87" fmla="*/ 13 h 17"/>
                  <a:gd name="T88" fmla="*/ 8 w 11"/>
                  <a:gd name="T89" fmla="*/ 12 h 17"/>
                  <a:gd name="T90" fmla="*/ 7 w 11"/>
                  <a:gd name="T91" fmla="*/ 11 h 17"/>
                  <a:gd name="T92" fmla="*/ 7 w 11"/>
                  <a:gd name="T93" fmla="*/ 10 h 17"/>
                  <a:gd name="T94" fmla="*/ 6 w 11"/>
                  <a:gd name="T95" fmla="*/ 10 h 17"/>
                  <a:gd name="T96" fmla="*/ 6 w 11"/>
                  <a:gd name="T97" fmla="*/ 9 h 17"/>
                  <a:gd name="T98" fmla="*/ 5 w 11"/>
                  <a:gd name="T99" fmla="*/ 8 h 17"/>
                  <a:gd name="T100" fmla="*/ 5 w 11"/>
                  <a:gd name="T101" fmla="*/ 7 h 17"/>
                  <a:gd name="T102" fmla="*/ 4 w 11"/>
                  <a:gd name="T103" fmla="*/ 6 h 17"/>
                  <a:gd name="T104" fmla="*/ 5 w 11"/>
                  <a:gd name="T105" fmla="*/ 6 h 17"/>
                  <a:gd name="T106" fmla="*/ 4 w 11"/>
                  <a:gd name="T107" fmla="*/ 5 h 17"/>
                  <a:gd name="T108" fmla="*/ 4 w 11"/>
                  <a:gd name="T109" fmla="*/ 4 h 17"/>
                  <a:gd name="T110" fmla="*/ 4 w 11"/>
                  <a:gd name="T111" fmla="*/ 3 h 17"/>
                  <a:gd name="T112" fmla="*/ 4 w 11"/>
                  <a:gd name="T113" fmla="*/ 3 h 17"/>
                  <a:gd name="T114" fmla="*/ 3 w 11"/>
                  <a:gd name="T115" fmla="*/ 2 h 17"/>
                  <a:gd name="T116" fmla="*/ 3 w 11"/>
                  <a:gd name="T117" fmla="*/ 2 h 17"/>
                  <a:gd name="T118" fmla="*/ 3 w 11"/>
                  <a:gd name="T119" fmla="*/ 1 h 17"/>
                  <a:gd name="T120" fmla="*/ 2 w 11"/>
                  <a:gd name="T121" fmla="*/ 0 h 17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0" t="0" r="r" b="b"/>
                <a:pathLst>
                  <a:path w="11" h="17">
                    <a:moveTo>
                      <a:pt x="2" y="0"/>
                    </a:moveTo>
                    <a:lnTo>
                      <a:pt x="2" y="0"/>
                    </a:lnTo>
                    <a:lnTo>
                      <a:pt x="2" y="1"/>
                    </a:lnTo>
                    <a:lnTo>
                      <a:pt x="3" y="2"/>
                    </a:lnTo>
                    <a:lnTo>
                      <a:pt x="3" y="3"/>
                    </a:lnTo>
                    <a:lnTo>
                      <a:pt x="3" y="4"/>
                    </a:lnTo>
                    <a:lnTo>
                      <a:pt x="3" y="5"/>
                    </a:lnTo>
                    <a:lnTo>
                      <a:pt x="2" y="6"/>
                    </a:lnTo>
                    <a:lnTo>
                      <a:pt x="2" y="7"/>
                    </a:lnTo>
                    <a:lnTo>
                      <a:pt x="2" y="8"/>
                    </a:lnTo>
                    <a:lnTo>
                      <a:pt x="3" y="9"/>
                    </a:lnTo>
                    <a:lnTo>
                      <a:pt x="3" y="10"/>
                    </a:lnTo>
                    <a:lnTo>
                      <a:pt x="2" y="11"/>
                    </a:lnTo>
                    <a:lnTo>
                      <a:pt x="1" y="11"/>
                    </a:lnTo>
                    <a:lnTo>
                      <a:pt x="1" y="12"/>
                    </a:lnTo>
                    <a:lnTo>
                      <a:pt x="1" y="14"/>
                    </a:lnTo>
                    <a:lnTo>
                      <a:pt x="0" y="14"/>
                    </a:lnTo>
                    <a:lnTo>
                      <a:pt x="0" y="13"/>
                    </a:lnTo>
                    <a:lnTo>
                      <a:pt x="0" y="14"/>
                    </a:lnTo>
                    <a:lnTo>
                      <a:pt x="1" y="15"/>
                    </a:lnTo>
                    <a:lnTo>
                      <a:pt x="2" y="15"/>
                    </a:lnTo>
                    <a:lnTo>
                      <a:pt x="3" y="16"/>
                    </a:lnTo>
                    <a:lnTo>
                      <a:pt x="4" y="16"/>
                    </a:lnTo>
                    <a:lnTo>
                      <a:pt x="5" y="16"/>
                    </a:lnTo>
                    <a:lnTo>
                      <a:pt x="6" y="17"/>
                    </a:lnTo>
                    <a:lnTo>
                      <a:pt x="7" y="17"/>
                    </a:lnTo>
                    <a:lnTo>
                      <a:pt x="8" y="17"/>
                    </a:lnTo>
                    <a:lnTo>
                      <a:pt x="9" y="17"/>
                    </a:lnTo>
                    <a:lnTo>
                      <a:pt x="10" y="17"/>
                    </a:lnTo>
                    <a:lnTo>
                      <a:pt x="11" y="17"/>
                    </a:lnTo>
                    <a:lnTo>
                      <a:pt x="10" y="16"/>
                    </a:lnTo>
                    <a:lnTo>
                      <a:pt x="10" y="14"/>
                    </a:lnTo>
                    <a:lnTo>
                      <a:pt x="9" y="13"/>
                    </a:lnTo>
                    <a:lnTo>
                      <a:pt x="8" y="13"/>
                    </a:lnTo>
                    <a:lnTo>
                      <a:pt x="8" y="12"/>
                    </a:lnTo>
                    <a:lnTo>
                      <a:pt x="7" y="11"/>
                    </a:lnTo>
                    <a:lnTo>
                      <a:pt x="7" y="10"/>
                    </a:lnTo>
                    <a:lnTo>
                      <a:pt x="6" y="10"/>
                    </a:lnTo>
                    <a:lnTo>
                      <a:pt x="6" y="9"/>
                    </a:lnTo>
                    <a:lnTo>
                      <a:pt x="5" y="8"/>
                    </a:lnTo>
                    <a:lnTo>
                      <a:pt x="5" y="7"/>
                    </a:lnTo>
                    <a:lnTo>
                      <a:pt x="4" y="6"/>
                    </a:lnTo>
                    <a:lnTo>
                      <a:pt x="5" y="6"/>
                    </a:lnTo>
                    <a:lnTo>
                      <a:pt x="4" y="5"/>
                    </a:lnTo>
                    <a:lnTo>
                      <a:pt x="4" y="4"/>
                    </a:lnTo>
                    <a:lnTo>
                      <a:pt x="4" y="3"/>
                    </a:lnTo>
                    <a:lnTo>
                      <a:pt x="3" y="2"/>
                    </a:lnTo>
                    <a:lnTo>
                      <a:pt x="3" y="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F5F1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800" name="Freeform 437">
                <a:extLst>
                  <a:ext uri="{FF2B5EF4-FFF2-40B4-BE49-F238E27FC236}">
                    <a16:creationId xmlns:a16="http://schemas.microsoft.com/office/drawing/2014/main" id="{B28F570A-3667-429A-8989-E48BF682E7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12" y="1250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0 w 3"/>
                  <a:gd name="T3" fmla="*/ 0 h 1"/>
                  <a:gd name="T4" fmla="*/ 0 w 3"/>
                  <a:gd name="T5" fmla="*/ 0 h 1"/>
                  <a:gd name="T6" fmla="*/ 1 w 3"/>
                  <a:gd name="T7" fmla="*/ 0 h 1"/>
                  <a:gd name="T8" fmla="*/ 1 w 3"/>
                  <a:gd name="T9" fmla="*/ 0 h 1"/>
                  <a:gd name="T10" fmla="*/ 2 w 3"/>
                  <a:gd name="T11" fmla="*/ 0 h 1"/>
                  <a:gd name="T12" fmla="*/ 3 w 3"/>
                  <a:gd name="T13" fmla="*/ 0 h 1"/>
                  <a:gd name="T14" fmla="*/ 3 w 3"/>
                  <a:gd name="T15" fmla="*/ 0 h 1"/>
                  <a:gd name="T16" fmla="*/ 2 w 3"/>
                  <a:gd name="T17" fmla="*/ 1 h 1"/>
                  <a:gd name="T18" fmla="*/ 2 w 3"/>
                  <a:gd name="T19" fmla="*/ 1 h 1"/>
                  <a:gd name="T20" fmla="*/ 2 w 3"/>
                  <a:gd name="T21" fmla="*/ 1 h 1"/>
                  <a:gd name="T22" fmla="*/ 1 w 3"/>
                  <a:gd name="T23" fmla="*/ 1 h 1"/>
                  <a:gd name="T24" fmla="*/ 0 w 3"/>
                  <a:gd name="T25" fmla="*/ 1 h 1"/>
                  <a:gd name="T26" fmla="*/ 0 w 3"/>
                  <a:gd name="T27" fmla="*/ 1 h 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1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BF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801" name="Freeform 438">
                <a:extLst>
                  <a:ext uri="{FF2B5EF4-FFF2-40B4-BE49-F238E27FC236}">
                    <a16:creationId xmlns:a16="http://schemas.microsoft.com/office/drawing/2014/main" id="{A372B310-8B8E-43CA-A33E-7952F12F3A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09" y="1250"/>
                <a:ext cx="3" cy="2"/>
              </a:xfrm>
              <a:custGeom>
                <a:avLst/>
                <a:gdLst>
                  <a:gd name="T0" fmla="*/ 0 w 3"/>
                  <a:gd name="T1" fmla="*/ 1 h 2"/>
                  <a:gd name="T2" fmla="*/ 0 w 3"/>
                  <a:gd name="T3" fmla="*/ 1 h 2"/>
                  <a:gd name="T4" fmla="*/ 0 w 3"/>
                  <a:gd name="T5" fmla="*/ 2 h 2"/>
                  <a:gd name="T6" fmla="*/ 1 w 3"/>
                  <a:gd name="T7" fmla="*/ 1 h 2"/>
                  <a:gd name="T8" fmla="*/ 1 w 3"/>
                  <a:gd name="T9" fmla="*/ 1 h 2"/>
                  <a:gd name="T10" fmla="*/ 2 w 3"/>
                  <a:gd name="T11" fmla="*/ 1 h 2"/>
                  <a:gd name="T12" fmla="*/ 2 w 3"/>
                  <a:gd name="T13" fmla="*/ 0 h 2"/>
                  <a:gd name="T14" fmla="*/ 3 w 3"/>
                  <a:gd name="T15" fmla="*/ 0 h 2"/>
                  <a:gd name="T16" fmla="*/ 3 w 3"/>
                  <a:gd name="T17" fmla="*/ 1 h 2"/>
                  <a:gd name="T18" fmla="*/ 2 w 3"/>
                  <a:gd name="T19" fmla="*/ 2 h 2"/>
                  <a:gd name="T20" fmla="*/ 2 w 3"/>
                  <a:gd name="T21" fmla="*/ 2 h 2"/>
                  <a:gd name="T22" fmla="*/ 1 w 3"/>
                  <a:gd name="T23" fmla="*/ 2 h 2"/>
                  <a:gd name="T24" fmla="*/ 1 w 3"/>
                  <a:gd name="T25" fmla="*/ 2 h 2"/>
                  <a:gd name="T26" fmla="*/ 0 w 3"/>
                  <a:gd name="T27" fmla="*/ 2 h 2"/>
                  <a:gd name="T28" fmla="*/ 0 w 3"/>
                  <a:gd name="T29" fmla="*/ 2 h 2"/>
                  <a:gd name="T30" fmla="*/ 0 w 3"/>
                  <a:gd name="T31" fmla="*/ 1 h 2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lnTo>
                      <a:pt x="0" y="1"/>
                    </a:lnTo>
                    <a:lnTo>
                      <a:pt x="0" y="2"/>
                    </a:lnTo>
                    <a:lnTo>
                      <a:pt x="1" y="1"/>
                    </a:lnTo>
                    <a:lnTo>
                      <a:pt x="2" y="1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2" y="2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BF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802" name="Freeform 439">
                <a:extLst>
                  <a:ext uri="{FF2B5EF4-FFF2-40B4-BE49-F238E27FC236}">
                    <a16:creationId xmlns:a16="http://schemas.microsoft.com/office/drawing/2014/main" id="{092B1891-DFF4-4721-96CA-3DA564DB4E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14" y="1250"/>
                <a:ext cx="2" cy="1"/>
              </a:xfrm>
              <a:custGeom>
                <a:avLst/>
                <a:gdLst>
                  <a:gd name="T0" fmla="*/ 0 w 2"/>
                  <a:gd name="T1" fmla="*/ 1 h 1"/>
                  <a:gd name="T2" fmla="*/ 1 w 2"/>
                  <a:gd name="T3" fmla="*/ 1 h 1"/>
                  <a:gd name="T4" fmla="*/ 1 w 2"/>
                  <a:gd name="T5" fmla="*/ 1 h 1"/>
                  <a:gd name="T6" fmla="*/ 1 w 2"/>
                  <a:gd name="T7" fmla="*/ 0 h 1"/>
                  <a:gd name="T8" fmla="*/ 2 w 2"/>
                  <a:gd name="T9" fmla="*/ 0 h 1"/>
                  <a:gd name="T10" fmla="*/ 2 w 2"/>
                  <a:gd name="T11" fmla="*/ 0 h 1"/>
                  <a:gd name="T12" fmla="*/ 2 w 2"/>
                  <a:gd name="T13" fmla="*/ 1 h 1"/>
                  <a:gd name="T14" fmla="*/ 1 w 2"/>
                  <a:gd name="T15" fmla="*/ 1 h 1"/>
                  <a:gd name="T16" fmla="*/ 0 w 2"/>
                  <a:gd name="T17" fmla="*/ 1 h 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lnTo>
                      <a:pt x="1" y="1"/>
                    </a:lnTo>
                    <a:lnTo>
                      <a:pt x="1" y="0"/>
                    </a:lnTo>
                    <a:lnTo>
                      <a:pt x="2" y="0"/>
                    </a:lnTo>
                    <a:lnTo>
                      <a:pt x="2" y="1"/>
                    </a:lnTo>
                    <a:lnTo>
                      <a:pt x="1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BF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803" name="Freeform 440">
                <a:extLst>
                  <a:ext uri="{FF2B5EF4-FFF2-40B4-BE49-F238E27FC236}">
                    <a16:creationId xmlns:a16="http://schemas.microsoft.com/office/drawing/2014/main" id="{5E3CAC3D-BBB7-4C58-BE31-965A6E69B6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13" y="1247"/>
                <a:ext cx="2" cy="3"/>
              </a:xfrm>
              <a:custGeom>
                <a:avLst/>
                <a:gdLst>
                  <a:gd name="T0" fmla="*/ 0 w 2"/>
                  <a:gd name="T1" fmla="*/ 1 h 3"/>
                  <a:gd name="T2" fmla="*/ 1 w 2"/>
                  <a:gd name="T3" fmla="*/ 2 h 3"/>
                  <a:gd name="T4" fmla="*/ 1 w 2"/>
                  <a:gd name="T5" fmla="*/ 2 h 3"/>
                  <a:gd name="T6" fmla="*/ 2 w 2"/>
                  <a:gd name="T7" fmla="*/ 2 h 3"/>
                  <a:gd name="T8" fmla="*/ 2 w 2"/>
                  <a:gd name="T9" fmla="*/ 3 h 3"/>
                  <a:gd name="T10" fmla="*/ 2 w 2"/>
                  <a:gd name="T11" fmla="*/ 2 h 3"/>
                  <a:gd name="T12" fmla="*/ 2 w 2"/>
                  <a:gd name="T13" fmla="*/ 2 h 3"/>
                  <a:gd name="T14" fmla="*/ 2 w 2"/>
                  <a:gd name="T15" fmla="*/ 1 h 3"/>
                  <a:gd name="T16" fmla="*/ 1 w 2"/>
                  <a:gd name="T17" fmla="*/ 0 h 3"/>
                  <a:gd name="T18" fmla="*/ 1 w 2"/>
                  <a:gd name="T19" fmla="*/ 0 h 3"/>
                  <a:gd name="T20" fmla="*/ 0 w 2"/>
                  <a:gd name="T21" fmla="*/ 1 h 3"/>
                  <a:gd name="T22" fmla="*/ 0 w 2"/>
                  <a:gd name="T23" fmla="*/ 1 h 3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lnTo>
                      <a:pt x="1" y="2"/>
                    </a:lnTo>
                    <a:lnTo>
                      <a:pt x="2" y="2"/>
                    </a:lnTo>
                    <a:lnTo>
                      <a:pt x="2" y="3"/>
                    </a:lnTo>
                    <a:lnTo>
                      <a:pt x="2" y="2"/>
                    </a:lnTo>
                    <a:lnTo>
                      <a:pt x="2" y="1"/>
                    </a:lnTo>
                    <a:lnTo>
                      <a:pt x="1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F7F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804" name="Freeform 441">
                <a:extLst>
                  <a:ext uri="{FF2B5EF4-FFF2-40B4-BE49-F238E27FC236}">
                    <a16:creationId xmlns:a16="http://schemas.microsoft.com/office/drawing/2014/main" id="{2777DEFD-8E5D-453C-8710-05B69990F1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99" y="1207"/>
                <a:ext cx="46" cy="48"/>
              </a:xfrm>
              <a:custGeom>
                <a:avLst/>
                <a:gdLst>
                  <a:gd name="T0" fmla="*/ 1 w 46"/>
                  <a:gd name="T1" fmla="*/ 22 h 48"/>
                  <a:gd name="T2" fmla="*/ 0 w 46"/>
                  <a:gd name="T3" fmla="*/ 16 h 48"/>
                  <a:gd name="T4" fmla="*/ 2 w 46"/>
                  <a:gd name="T5" fmla="*/ 11 h 48"/>
                  <a:gd name="T6" fmla="*/ 7 w 46"/>
                  <a:gd name="T7" fmla="*/ 6 h 48"/>
                  <a:gd name="T8" fmla="*/ 11 w 46"/>
                  <a:gd name="T9" fmla="*/ 3 h 48"/>
                  <a:gd name="T10" fmla="*/ 17 w 46"/>
                  <a:gd name="T11" fmla="*/ 1 h 48"/>
                  <a:gd name="T12" fmla="*/ 21 w 46"/>
                  <a:gd name="T13" fmla="*/ 0 h 48"/>
                  <a:gd name="T14" fmla="*/ 27 w 46"/>
                  <a:gd name="T15" fmla="*/ 0 h 48"/>
                  <a:gd name="T16" fmla="*/ 31 w 46"/>
                  <a:gd name="T17" fmla="*/ 1 h 48"/>
                  <a:gd name="T18" fmla="*/ 34 w 46"/>
                  <a:gd name="T19" fmla="*/ 3 h 48"/>
                  <a:gd name="T20" fmla="*/ 38 w 46"/>
                  <a:gd name="T21" fmla="*/ 6 h 48"/>
                  <a:gd name="T22" fmla="*/ 41 w 46"/>
                  <a:gd name="T23" fmla="*/ 11 h 48"/>
                  <a:gd name="T24" fmla="*/ 43 w 46"/>
                  <a:gd name="T25" fmla="*/ 17 h 48"/>
                  <a:gd name="T26" fmla="*/ 43 w 46"/>
                  <a:gd name="T27" fmla="*/ 21 h 48"/>
                  <a:gd name="T28" fmla="*/ 44 w 46"/>
                  <a:gd name="T29" fmla="*/ 26 h 48"/>
                  <a:gd name="T30" fmla="*/ 45 w 46"/>
                  <a:gd name="T31" fmla="*/ 31 h 48"/>
                  <a:gd name="T32" fmla="*/ 46 w 46"/>
                  <a:gd name="T33" fmla="*/ 36 h 48"/>
                  <a:gd name="T34" fmla="*/ 45 w 46"/>
                  <a:gd name="T35" fmla="*/ 41 h 48"/>
                  <a:gd name="T36" fmla="*/ 44 w 46"/>
                  <a:gd name="T37" fmla="*/ 45 h 48"/>
                  <a:gd name="T38" fmla="*/ 42 w 46"/>
                  <a:gd name="T39" fmla="*/ 47 h 48"/>
                  <a:gd name="T40" fmla="*/ 41 w 46"/>
                  <a:gd name="T41" fmla="*/ 46 h 48"/>
                  <a:gd name="T42" fmla="*/ 41 w 46"/>
                  <a:gd name="T43" fmla="*/ 43 h 48"/>
                  <a:gd name="T44" fmla="*/ 43 w 46"/>
                  <a:gd name="T45" fmla="*/ 40 h 48"/>
                  <a:gd name="T46" fmla="*/ 44 w 46"/>
                  <a:gd name="T47" fmla="*/ 36 h 48"/>
                  <a:gd name="T48" fmla="*/ 43 w 46"/>
                  <a:gd name="T49" fmla="*/ 31 h 48"/>
                  <a:gd name="T50" fmla="*/ 42 w 46"/>
                  <a:gd name="T51" fmla="*/ 29 h 48"/>
                  <a:gd name="T52" fmla="*/ 40 w 46"/>
                  <a:gd name="T53" fmla="*/ 28 h 48"/>
                  <a:gd name="T54" fmla="*/ 39 w 46"/>
                  <a:gd name="T55" fmla="*/ 31 h 48"/>
                  <a:gd name="T56" fmla="*/ 36 w 46"/>
                  <a:gd name="T57" fmla="*/ 33 h 48"/>
                  <a:gd name="T58" fmla="*/ 35 w 46"/>
                  <a:gd name="T59" fmla="*/ 28 h 48"/>
                  <a:gd name="T60" fmla="*/ 32 w 46"/>
                  <a:gd name="T61" fmla="*/ 24 h 48"/>
                  <a:gd name="T62" fmla="*/ 30 w 46"/>
                  <a:gd name="T63" fmla="*/ 20 h 48"/>
                  <a:gd name="T64" fmla="*/ 30 w 46"/>
                  <a:gd name="T65" fmla="*/ 16 h 48"/>
                  <a:gd name="T66" fmla="*/ 27 w 46"/>
                  <a:gd name="T67" fmla="*/ 13 h 48"/>
                  <a:gd name="T68" fmla="*/ 24 w 46"/>
                  <a:gd name="T69" fmla="*/ 12 h 48"/>
                  <a:gd name="T70" fmla="*/ 21 w 46"/>
                  <a:gd name="T71" fmla="*/ 12 h 48"/>
                  <a:gd name="T72" fmla="*/ 17 w 46"/>
                  <a:gd name="T73" fmla="*/ 12 h 48"/>
                  <a:gd name="T74" fmla="*/ 15 w 46"/>
                  <a:gd name="T75" fmla="*/ 13 h 48"/>
                  <a:gd name="T76" fmla="*/ 11 w 46"/>
                  <a:gd name="T77" fmla="*/ 13 h 48"/>
                  <a:gd name="T78" fmla="*/ 9 w 46"/>
                  <a:gd name="T79" fmla="*/ 12 h 48"/>
                  <a:gd name="T80" fmla="*/ 6 w 46"/>
                  <a:gd name="T81" fmla="*/ 12 h 48"/>
                  <a:gd name="T82" fmla="*/ 4 w 46"/>
                  <a:gd name="T83" fmla="*/ 14 h 48"/>
                  <a:gd name="T84" fmla="*/ 3 w 46"/>
                  <a:gd name="T85" fmla="*/ 18 h 48"/>
                  <a:gd name="T86" fmla="*/ 3 w 46"/>
                  <a:gd name="T87" fmla="*/ 21 h 48"/>
                  <a:gd name="T88" fmla="*/ 2 w 46"/>
                  <a:gd name="T89" fmla="*/ 25 h 48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46" h="48">
                    <a:moveTo>
                      <a:pt x="1" y="26"/>
                    </a:moveTo>
                    <a:lnTo>
                      <a:pt x="1" y="24"/>
                    </a:lnTo>
                    <a:lnTo>
                      <a:pt x="1" y="22"/>
                    </a:lnTo>
                    <a:lnTo>
                      <a:pt x="1" y="19"/>
                    </a:lnTo>
                    <a:lnTo>
                      <a:pt x="0" y="17"/>
                    </a:lnTo>
                    <a:lnTo>
                      <a:pt x="0" y="16"/>
                    </a:lnTo>
                    <a:lnTo>
                      <a:pt x="1" y="15"/>
                    </a:lnTo>
                    <a:lnTo>
                      <a:pt x="1" y="13"/>
                    </a:lnTo>
                    <a:lnTo>
                      <a:pt x="2" y="11"/>
                    </a:lnTo>
                    <a:lnTo>
                      <a:pt x="4" y="9"/>
                    </a:lnTo>
                    <a:lnTo>
                      <a:pt x="5" y="8"/>
                    </a:lnTo>
                    <a:lnTo>
                      <a:pt x="7" y="6"/>
                    </a:lnTo>
                    <a:lnTo>
                      <a:pt x="8" y="5"/>
                    </a:lnTo>
                    <a:lnTo>
                      <a:pt x="9" y="4"/>
                    </a:lnTo>
                    <a:lnTo>
                      <a:pt x="11" y="3"/>
                    </a:lnTo>
                    <a:lnTo>
                      <a:pt x="13" y="2"/>
                    </a:lnTo>
                    <a:lnTo>
                      <a:pt x="15" y="1"/>
                    </a:lnTo>
                    <a:lnTo>
                      <a:pt x="17" y="1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28" y="0"/>
                    </a:lnTo>
                    <a:lnTo>
                      <a:pt x="29" y="1"/>
                    </a:lnTo>
                    <a:lnTo>
                      <a:pt x="31" y="1"/>
                    </a:lnTo>
                    <a:lnTo>
                      <a:pt x="32" y="1"/>
                    </a:lnTo>
                    <a:lnTo>
                      <a:pt x="33" y="2"/>
                    </a:lnTo>
                    <a:lnTo>
                      <a:pt x="34" y="3"/>
                    </a:lnTo>
                    <a:lnTo>
                      <a:pt x="36" y="4"/>
                    </a:lnTo>
                    <a:lnTo>
                      <a:pt x="37" y="5"/>
                    </a:lnTo>
                    <a:lnTo>
                      <a:pt x="38" y="6"/>
                    </a:lnTo>
                    <a:lnTo>
                      <a:pt x="39" y="7"/>
                    </a:lnTo>
                    <a:lnTo>
                      <a:pt x="40" y="9"/>
                    </a:lnTo>
                    <a:lnTo>
                      <a:pt x="41" y="11"/>
                    </a:lnTo>
                    <a:lnTo>
                      <a:pt x="42" y="13"/>
                    </a:lnTo>
                    <a:lnTo>
                      <a:pt x="42" y="15"/>
                    </a:lnTo>
                    <a:lnTo>
                      <a:pt x="43" y="17"/>
                    </a:lnTo>
                    <a:lnTo>
                      <a:pt x="43" y="19"/>
                    </a:lnTo>
                    <a:lnTo>
                      <a:pt x="43" y="20"/>
                    </a:lnTo>
                    <a:lnTo>
                      <a:pt x="43" y="21"/>
                    </a:lnTo>
                    <a:lnTo>
                      <a:pt x="43" y="23"/>
                    </a:lnTo>
                    <a:lnTo>
                      <a:pt x="44" y="25"/>
                    </a:lnTo>
                    <a:lnTo>
                      <a:pt x="44" y="26"/>
                    </a:lnTo>
                    <a:lnTo>
                      <a:pt x="44" y="27"/>
                    </a:lnTo>
                    <a:lnTo>
                      <a:pt x="44" y="29"/>
                    </a:lnTo>
                    <a:lnTo>
                      <a:pt x="45" y="31"/>
                    </a:lnTo>
                    <a:lnTo>
                      <a:pt x="45" y="32"/>
                    </a:lnTo>
                    <a:lnTo>
                      <a:pt x="45" y="34"/>
                    </a:lnTo>
                    <a:lnTo>
                      <a:pt x="46" y="36"/>
                    </a:lnTo>
                    <a:lnTo>
                      <a:pt x="46" y="38"/>
                    </a:lnTo>
                    <a:lnTo>
                      <a:pt x="46" y="39"/>
                    </a:lnTo>
                    <a:lnTo>
                      <a:pt x="45" y="41"/>
                    </a:lnTo>
                    <a:lnTo>
                      <a:pt x="45" y="42"/>
                    </a:lnTo>
                    <a:lnTo>
                      <a:pt x="44" y="44"/>
                    </a:lnTo>
                    <a:lnTo>
                      <a:pt x="44" y="45"/>
                    </a:lnTo>
                    <a:lnTo>
                      <a:pt x="43" y="45"/>
                    </a:lnTo>
                    <a:lnTo>
                      <a:pt x="43" y="46"/>
                    </a:lnTo>
                    <a:lnTo>
                      <a:pt x="42" y="47"/>
                    </a:lnTo>
                    <a:lnTo>
                      <a:pt x="42" y="48"/>
                    </a:lnTo>
                    <a:lnTo>
                      <a:pt x="41" y="47"/>
                    </a:lnTo>
                    <a:lnTo>
                      <a:pt x="41" y="46"/>
                    </a:lnTo>
                    <a:lnTo>
                      <a:pt x="41" y="45"/>
                    </a:lnTo>
                    <a:lnTo>
                      <a:pt x="41" y="44"/>
                    </a:lnTo>
                    <a:lnTo>
                      <a:pt x="41" y="43"/>
                    </a:lnTo>
                    <a:lnTo>
                      <a:pt x="42" y="42"/>
                    </a:lnTo>
                    <a:lnTo>
                      <a:pt x="42" y="41"/>
                    </a:lnTo>
                    <a:lnTo>
                      <a:pt x="43" y="40"/>
                    </a:lnTo>
                    <a:lnTo>
                      <a:pt x="43" y="38"/>
                    </a:lnTo>
                    <a:lnTo>
                      <a:pt x="43" y="37"/>
                    </a:lnTo>
                    <a:lnTo>
                      <a:pt x="44" y="36"/>
                    </a:lnTo>
                    <a:lnTo>
                      <a:pt x="43" y="34"/>
                    </a:lnTo>
                    <a:lnTo>
                      <a:pt x="43" y="33"/>
                    </a:lnTo>
                    <a:lnTo>
                      <a:pt x="43" y="31"/>
                    </a:lnTo>
                    <a:lnTo>
                      <a:pt x="43" y="30"/>
                    </a:lnTo>
                    <a:lnTo>
                      <a:pt x="42" y="30"/>
                    </a:lnTo>
                    <a:lnTo>
                      <a:pt x="42" y="29"/>
                    </a:lnTo>
                    <a:lnTo>
                      <a:pt x="41" y="28"/>
                    </a:lnTo>
                    <a:lnTo>
                      <a:pt x="40" y="28"/>
                    </a:lnTo>
                    <a:lnTo>
                      <a:pt x="39" y="29"/>
                    </a:lnTo>
                    <a:lnTo>
                      <a:pt x="39" y="31"/>
                    </a:lnTo>
                    <a:lnTo>
                      <a:pt x="38" y="31"/>
                    </a:lnTo>
                    <a:lnTo>
                      <a:pt x="37" y="32"/>
                    </a:lnTo>
                    <a:lnTo>
                      <a:pt x="36" y="33"/>
                    </a:lnTo>
                    <a:lnTo>
                      <a:pt x="35" y="31"/>
                    </a:lnTo>
                    <a:lnTo>
                      <a:pt x="35" y="28"/>
                    </a:lnTo>
                    <a:lnTo>
                      <a:pt x="34" y="27"/>
                    </a:lnTo>
                    <a:lnTo>
                      <a:pt x="33" y="25"/>
                    </a:lnTo>
                    <a:lnTo>
                      <a:pt x="32" y="24"/>
                    </a:lnTo>
                    <a:lnTo>
                      <a:pt x="31" y="23"/>
                    </a:lnTo>
                    <a:lnTo>
                      <a:pt x="31" y="22"/>
                    </a:lnTo>
                    <a:lnTo>
                      <a:pt x="30" y="20"/>
                    </a:lnTo>
                    <a:lnTo>
                      <a:pt x="30" y="19"/>
                    </a:lnTo>
                    <a:lnTo>
                      <a:pt x="30" y="18"/>
                    </a:lnTo>
                    <a:lnTo>
                      <a:pt x="30" y="16"/>
                    </a:lnTo>
                    <a:lnTo>
                      <a:pt x="29" y="15"/>
                    </a:lnTo>
                    <a:lnTo>
                      <a:pt x="29" y="14"/>
                    </a:lnTo>
                    <a:lnTo>
                      <a:pt x="27" y="13"/>
                    </a:lnTo>
                    <a:lnTo>
                      <a:pt x="26" y="13"/>
                    </a:lnTo>
                    <a:lnTo>
                      <a:pt x="25" y="12"/>
                    </a:lnTo>
                    <a:lnTo>
                      <a:pt x="24" y="12"/>
                    </a:lnTo>
                    <a:lnTo>
                      <a:pt x="23" y="12"/>
                    </a:lnTo>
                    <a:lnTo>
                      <a:pt x="22" y="12"/>
                    </a:lnTo>
                    <a:lnTo>
                      <a:pt x="21" y="12"/>
                    </a:lnTo>
                    <a:lnTo>
                      <a:pt x="20" y="12"/>
                    </a:lnTo>
                    <a:lnTo>
                      <a:pt x="19" y="12"/>
                    </a:lnTo>
                    <a:lnTo>
                      <a:pt x="17" y="12"/>
                    </a:lnTo>
                    <a:lnTo>
                      <a:pt x="17" y="13"/>
                    </a:lnTo>
                    <a:lnTo>
                      <a:pt x="16" y="13"/>
                    </a:lnTo>
                    <a:lnTo>
                      <a:pt x="15" y="13"/>
                    </a:lnTo>
                    <a:lnTo>
                      <a:pt x="14" y="13"/>
                    </a:lnTo>
                    <a:lnTo>
                      <a:pt x="12" y="13"/>
                    </a:lnTo>
                    <a:lnTo>
                      <a:pt x="11" y="13"/>
                    </a:lnTo>
                    <a:lnTo>
                      <a:pt x="10" y="13"/>
                    </a:lnTo>
                    <a:lnTo>
                      <a:pt x="9" y="12"/>
                    </a:lnTo>
                    <a:lnTo>
                      <a:pt x="8" y="12"/>
                    </a:lnTo>
                    <a:lnTo>
                      <a:pt x="7" y="12"/>
                    </a:lnTo>
                    <a:lnTo>
                      <a:pt x="6" y="12"/>
                    </a:lnTo>
                    <a:lnTo>
                      <a:pt x="6" y="13"/>
                    </a:lnTo>
                    <a:lnTo>
                      <a:pt x="5" y="14"/>
                    </a:lnTo>
                    <a:lnTo>
                      <a:pt x="4" y="14"/>
                    </a:lnTo>
                    <a:lnTo>
                      <a:pt x="3" y="15"/>
                    </a:lnTo>
                    <a:lnTo>
                      <a:pt x="3" y="16"/>
                    </a:lnTo>
                    <a:lnTo>
                      <a:pt x="3" y="18"/>
                    </a:lnTo>
                    <a:lnTo>
                      <a:pt x="3" y="19"/>
                    </a:lnTo>
                    <a:lnTo>
                      <a:pt x="2" y="20"/>
                    </a:lnTo>
                    <a:lnTo>
                      <a:pt x="3" y="21"/>
                    </a:lnTo>
                    <a:lnTo>
                      <a:pt x="3" y="22"/>
                    </a:lnTo>
                    <a:lnTo>
                      <a:pt x="2" y="24"/>
                    </a:lnTo>
                    <a:lnTo>
                      <a:pt x="2" y="25"/>
                    </a:lnTo>
                    <a:lnTo>
                      <a:pt x="1" y="26"/>
                    </a:lnTo>
                    <a:close/>
                  </a:path>
                </a:pathLst>
              </a:custGeom>
              <a:solidFill>
                <a:srgbClr val="A66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805" name="Freeform 442">
                <a:extLst>
                  <a:ext uri="{FF2B5EF4-FFF2-40B4-BE49-F238E27FC236}">
                    <a16:creationId xmlns:a16="http://schemas.microsoft.com/office/drawing/2014/main" id="{DD816081-808B-461C-9D42-5D4C4FD12F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04" y="1206"/>
                <a:ext cx="29" cy="10"/>
              </a:xfrm>
              <a:custGeom>
                <a:avLst/>
                <a:gdLst>
                  <a:gd name="T0" fmla="*/ 1 w 29"/>
                  <a:gd name="T1" fmla="*/ 8 h 10"/>
                  <a:gd name="T2" fmla="*/ 2 w 29"/>
                  <a:gd name="T3" fmla="*/ 6 h 10"/>
                  <a:gd name="T4" fmla="*/ 4 w 29"/>
                  <a:gd name="T5" fmla="*/ 5 h 10"/>
                  <a:gd name="T6" fmla="*/ 7 w 29"/>
                  <a:gd name="T7" fmla="*/ 3 h 10"/>
                  <a:gd name="T8" fmla="*/ 10 w 29"/>
                  <a:gd name="T9" fmla="*/ 2 h 10"/>
                  <a:gd name="T10" fmla="*/ 13 w 29"/>
                  <a:gd name="T11" fmla="*/ 1 h 10"/>
                  <a:gd name="T12" fmla="*/ 15 w 29"/>
                  <a:gd name="T13" fmla="*/ 0 h 10"/>
                  <a:gd name="T14" fmla="*/ 17 w 29"/>
                  <a:gd name="T15" fmla="*/ 1 h 10"/>
                  <a:gd name="T16" fmla="*/ 20 w 29"/>
                  <a:gd name="T17" fmla="*/ 1 h 10"/>
                  <a:gd name="T18" fmla="*/ 23 w 29"/>
                  <a:gd name="T19" fmla="*/ 1 h 10"/>
                  <a:gd name="T20" fmla="*/ 26 w 29"/>
                  <a:gd name="T21" fmla="*/ 3 h 10"/>
                  <a:gd name="T22" fmla="*/ 26 w 29"/>
                  <a:gd name="T23" fmla="*/ 4 h 10"/>
                  <a:gd name="T24" fmla="*/ 23 w 29"/>
                  <a:gd name="T25" fmla="*/ 3 h 10"/>
                  <a:gd name="T26" fmla="*/ 21 w 29"/>
                  <a:gd name="T27" fmla="*/ 2 h 10"/>
                  <a:gd name="T28" fmla="*/ 19 w 29"/>
                  <a:gd name="T29" fmla="*/ 3 h 10"/>
                  <a:gd name="T30" fmla="*/ 20 w 29"/>
                  <a:gd name="T31" fmla="*/ 4 h 10"/>
                  <a:gd name="T32" fmla="*/ 22 w 29"/>
                  <a:gd name="T33" fmla="*/ 4 h 10"/>
                  <a:gd name="T34" fmla="*/ 25 w 29"/>
                  <a:gd name="T35" fmla="*/ 5 h 10"/>
                  <a:gd name="T36" fmla="*/ 29 w 29"/>
                  <a:gd name="T37" fmla="*/ 7 h 10"/>
                  <a:gd name="T38" fmla="*/ 26 w 29"/>
                  <a:gd name="T39" fmla="*/ 6 h 10"/>
                  <a:gd name="T40" fmla="*/ 23 w 29"/>
                  <a:gd name="T41" fmla="*/ 5 h 10"/>
                  <a:gd name="T42" fmla="*/ 21 w 29"/>
                  <a:gd name="T43" fmla="*/ 5 h 10"/>
                  <a:gd name="T44" fmla="*/ 20 w 29"/>
                  <a:gd name="T45" fmla="*/ 5 h 10"/>
                  <a:gd name="T46" fmla="*/ 18 w 29"/>
                  <a:gd name="T47" fmla="*/ 5 h 10"/>
                  <a:gd name="T48" fmla="*/ 16 w 29"/>
                  <a:gd name="T49" fmla="*/ 4 h 10"/>
                  <a:gd name="T50" fmla="*/ 16 w 29"/>
                  <a:gd name="T51" fmla="*/ 4 h 10"/>
                  <a:gd name="T52" fmla="*/ 14 w 29"/>
                  <a:gd name="T53" fmla="*/ 4 h 10"/>
                  <a:gd name="T54" fmla="*/ 11 w 29"/>
                  <a:gd name="T55" fmla="*/ 4 h 10"/>
                  <a:gd name="T56" fmla="*/ 9 w 29"/>
                  <a:gd name="T57" fmla="*/ 4 h 10"/>
                  <a:gd name="T58" fmla="*/ 8 w 29"/>
                  <a:gd name="T59" fmla="*/ 5 h 10"/>
                  <a:gd name="T60" fmla="*/ 8 w 29"/>
                  <a:gd name="T61" fmla="*/ 6 h 10"/>
                  <a:gd name="T62" fmla="*/ 10 w 29"/>
                  <a:gd name="T63" fmla="*/ 5 h 10"/>
                  <a:gd name="T64" fmla="*/ 12 w 29"/>
                  <a:gd name="T65" fmla="*/ 5 h 10"/>
                  <a:gd name="T66" fmla="*/ 15 w 29"/>
                  <a:gd name="T67" fmla="*/ 6 h 10"/>
                  <a:gd name="T68" fmla="*/ 17 w 29"/>
                  <a:gd name="T69" fmla="*/ 6 h 10"/>
                  <a:gd name="T70" fmla="*/ 19 w 29"/>
                  <a:gd name="T71" fmla="*/ 7 h 10"/>
                  <a:gd name="T72" fmla="*/ 17 w 29"/>
                  <a:gd name="T73" fmla="*/ 7 h 10"/>
                  <a:gd name="T74" fmla="*/ 15 w 29"/>
                  <a:gd name="T75" fmla="*/ 6 h 10"/>
                  <a:gd name="T76" fmla="*/ 13 w 29"/>
                  <a:gd name="T77" fmla="*/ 6 h 10"/>
                  <a:gd name="T78" fmla="*/ 11 w 29"/>
                  <a:gd name="T79" fmla="*/ 6 h 10"/>
                  <a:gd name="T80" fmla="*/ 10 w 29"/>
                  <a:gd name="T81" fmla="*/ 7 h 10"/>
                  <a:gd name="T82" fmla="*/ 8 w 29"/>
                  <a:gd name="T83" fmla="*/ 8 h 10"/>
                  <a:gd name="T84" fmla="*/ 10 w 29"/>
                  <a:gd name="T85" fmla="*/ 8 h 10"/>
                  <a:gd name="T86" fmla="*/ 12 w 29"/>
                  <a:gd name="T87" fmla="*/ 8 h 10"/>
                  <a:gd name="T88" fmla="*/ 15 w 29"/>
                  <a:gd name="T89" fmla="*/ 8 h 10"/>
                  <a:gd name="T90" fmla="*/ 17 w 29"/>
                  <a:gd name="T91" fmla="*/ 8 h 10"/>
                  <a:gd name="T92" fmla="*/ 16 w 29"/>
                  <a:gd name="T93" fmla="*/ 8 h 10"/>
                  <a:gd name="T94" fmla="*/ 14 w 29"/>
                  <a:gd name="T95" fmla="*/ 8 h 10"/>
                  <a:gd name="T96" fmla="*/ 11 w 29"/>
                  <a:gd name="T97" fmla="*/ 9 h 10"/>
                  <a:gd name="T98" fmla="*/ 8 w 29"/>
                  <a:gd name="T99" fmla="*/ 10 h 10"/>
                  <a:gd name="T100" fmla="*/ 5 w 29"/>
                  <a:gd name="T101" fmla="*/ 9 h 10"/>
                  <a:gd name="T102" fmla="*/ 1 w 29"/>
                  <a:gd name="T103" fmla="*/ 9 h 10"/>
                  <a:gd name="T104" fmla="*/ 0 w 29"/>
                  <a:gd name="T105" fmla="*/ 9 h 10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0" t="0" r="r" b="b"/>
                <a:pathLst>
                  <a:path w="29" h="10">
                    <a:moveTo>
                      <a:pt x="0" y="9"/>
                    </a:moveTo>
                    <a:lnTo>
                      <a:pt x="1" y="8"/>
                    </a:lnTo>
                    <a:lnTo>
                      <a:pt x="2" y="7"/>
                    </a:lnTo>
                    <a:lnTo>
                      <a:pt x="2" y="6"/>
                    </a:lnTo>
                    <a:lnTo>
                      <a:pt x="3" y="6"/>
                    </a:lnTo>
                    <a:lnTo>
                      <a:pt x="4" y="5"/>
                    </a:lnTo>
                    <a:lnTo>
                      <a:pt x="6" y="4"/>
                    </a:lnTo>
                    <a:lnTo>
                      <a:pt x="7" y="3"/>
                    </a:lnTo>
                    <a:lnTo>
                      <a:pt x="8" y="3"/>
                    </a:lnTo>
                    <a:lnTo>
                      <a:pt x="10" y="2"/>
                    </a:lnTo>
                    <a:lnTo>
                      <a:pt x="12" y="1"/>
                    </a:lnTo>
                    <a:lnTo>
                      <a:pt x="13" y="1"/>
                    </a:lnTo>
                    <a:lnTo>
                      <a:pt x="14" y="1"/>
                    </a:lnTo>
                    <a:lnTo>
                      <a:pt x="15" y="0"/>
                    </a:lnTo>
                    <a:lnTo>
                      <a:pt x="16" y="1"/>
                    </a:lnTo>
                    <a:lnTo>
                      <a:pt x="17" y="1"/>
                    </a:lnTo>
                    <a:lnTo>
                      <a:pt x="19" y="1"/>
                    </a:lnTo>
                    <a:lnTo>
                      <a:pt x="20" y="1"/>
                    </a:lnTo>
                    <a:lnTo>
                      <a:pt x="22" y="1"/>
                    </a:lnTo>
                    <a:lnTo>
                      <a:pt x="23" y="1"/>
                    </a:lnTo>
                    <a:lnTo>
                      <a:pt x="24" y="2"/>
                    </a:lnTo>
                    <a:lnTo>
                      <a:pt x="26" y="3"/>
                    </a:lnTo>
                    <a:lnTo>
                      <a:pt x="28" y="4"/>
                    </a:lnTo>
                    <a:lnTo>
                      <a:pt x="26" y="4"/>
                    </a:lnTo>
                    <a:lnTo>
                      <a:pt x="24" y="3"/>
                    </a:lnTo>
                    <a:lnTo>
                      <a:pt x="23" y="3"/>
                    </a:lnTo>
                    <a:lnTo>
                      <a:pt x="22" y="2"/>
                    </a:lnTo>
                    <a:lnTo>
                      <a:pt x="21" y="2"/>
                    </a:lnTo>
                    <a:lnTo>
                      <a:pt x="20" y="3"/>
                    </a:lnTo>
                    <a:lnTo>
                      <a:pt x="19" y="3"/>
                    </a:lnTo>
                    <a:lnTo>
                      <a:pt x="20" y="3"/>
                    </a:lnTo>
                    <a:lnTo>
                      <a:pt x="20" y="4"/>
                    </a:lnTo>
                    <a:lnTo>
                      <a:pt x="21" y="4"/>
                    </a:lnTo>
                    <a:lnTo>
                      <a:pt x="22" y="4"/>
                    </a:lnTo>
                    <a:lnTo>
                      <a:pt x="24" y="5"/>
                    </a:lnTo>
                    <a:lnTo>
                      <a:pt x="25" y="5"/>
                    </a:lnTo>
                    <a:lnTo>
                      <a:pt x="27" y="6"/>
                    </a:lnTo>
                    <a:lnTo>
                      <a:pt x="29" y="7"/>
                    </a:lnTo>
                    <a:lnTo>
                      <a:pt x="27" y="6"/>
                    </a:lnTo>
                    <a:lnTo>
                      <a:pt x="26" y="6"/>
                    </a:lnTo>
                    <a:lnTo>
                      <a:pt x="25" y="5"/>
                    </a:lnTo>
                    <a:lnTo>
                      <a:pt x="23" y="5"/>
                    </a:lnTo>
                    <a:lnTo>
                      <a:pt x="22" y="5"/>
                    </a:lnTo>
                    <a:lnTo>
                      <a:pt x="21" y="5"/>
                    </a:lnTo>
                    <a:lnTo>
                      <a:pt x="20" y="5"/>
                    </a:lnTo>
                    <a:lnTo>
                      <a:pt x="18" y="5"/>
                    </a:lnTo>
                    <a:lnTo>
                      <a:pt x="17" y="4"/>
                    </a:lnTo>
                    <a:lnTo>
                      <a:pt x="16" y="4"/>
                    </a:lnTo>
                    <a:lnTo>
                      <a:pt x="15" y="4"/>
                    </a:lnTo>
                    <a:lnTo>
                      <a:pt x="16" y="4"/>
                    </a:lnTo>
                    <a:lnTo>
                      <a:pt x="15" y="4"/>
                    </a:lnTo>
                    <a:lnTo>
                      <a:pt x="14" y="4"/>
                    </a:lnTo>
                    <a:lnTo>
                      <a:pt x="12" y="4"/>
                    </a:lnTo>
                    <a:lnTo>
                      <a:pt x="11" y="4"/>
                    </a:lnTo>
                    <a:lnTo>
                      <a:pt x="10" y="4"/>
                    </a:lnTo>
                    <a:lnTo>
                      <a:pt x="9" y="4"/>
                    </a:lnTo>
                    <a:lnTo>
                      <a:pt x="8" y="5"/>
                    </a:lnTo>
                    <a:lnTo>
                      <a:pt x="7" y="6"/>
                    </a:lnTo>
                    <a:lnTo>
                      <a:pt x="8" y="6"/>
                    </a:lnTo>
                    <a:lnTo>
                      <a:pt x="9" y="5"/>
                    </a:lnTo>
                    <a:lnTo>
                      <a:pt x="10" y="5"/>
                    </a:lnTo>
                    <a:lnTo>
                      <a:pt x="11" y="5"/>
                    </a:lnTo>
                    <a:lnTo>
                      <a:pt x="12" y="5"/>
                    </a:lnTo>
                    <a:lnTo>
                      <a:pt x="14" y="5"/>
                    </a:lnTo>
                    <a:lnTo>
                      <a:pt x="15" y="6"/>
                    </a:lnTo>
                    <a:lnTo>
                      <a:pt x="16" y="6"/>
                    </a:lnTo>
                    <a:lnTo>
                      <a:pt x="17" y="6"/>
                    </a:lnTo>
                    <a:lnTo>
                      <a:pt x="18" y="6"/>
                    </a:lnTo>
                    <a:lnTo>
                      <a:pt x="19" y="7"/>
                    </a:lnTo>
                    <a:lnTo>
                      <a:pt x="18" y="7"/>
                    </a:lnTo>
                    <a:lnTo>
                      <a:pt x="17" y="7"/>
                    </a:lnTo>
                    <a:lnTo>
                      <a:pt x="16" y="6"/>
                    </a:lnTo>
                    <a:lnTo>
                      <a:pt x="15" y="6"/>
                    </a:lnTo>
                    <a:lnTo>
                      <a:pt x="14" y="6"/>
                    </a:lnTo>
                    <a:lnTo>
                      <a:pt x="13" y="6"/>
                    </a:lnTo>
                    <a:lnTo>
                      <a:pt x="12" y="6"/>
                    </a:lnTo>
                    <a:lnTo>
                      <a:pt x="11" y="6"/>
                    </a:lnTo>
                    <a:lnTo>
                      <a:pt x="10" y="6"/>
                    </a:lnTo>
                    <a:lnTo>
                      <a:pt x="10" y="7"/>
                    </a:lnTo>
                    <a:lnTo>
                      <a:pt x="9" y="7"/>
                    </a:lnTo>
                    <a:lnTo>
                      <a:pt x="8" y="8"/>
                    </a:lnTo>
                    <a:lnTo>
                      <a:pt x="9" y="8"/>
                    </a:lnTo>
                    <a:lnTo>
                      <a:pt x="10" y="8"/>
                    </a:lnTo>
                    <a:lnTo>
                      <a:pt x="12" y="8"/>
                    </a:lnTo>
                    <a:lnTo>
                      <a:pt x="13" y="8"/>
                    </a:lnTo>
                    <a:lnTo>
                      <a:pt x="15" y="8"/>
                    </a:lnTo>
                    <a:lnTo>
                      <a:pt x="17" y="8"/>
                    </a:lnTo>
                    <a:lnTo>
                      <a:pt x="16" y="9"/>
                    </a:lnTo>
                    <a:lnTo>
                      <a:pt x="16" y="8"/>
                    </a:lnTo>
                    <a:lnTo>
                      <a:pt x="15" y="8"/>
                    </a:lnTo>
                    <a:lnTo>
                      <a:pt x="14" y="8"/>
                    </a:lnTo>
                    <a:lnTo>
                      <a:pt x="12" y="9"/>
                    </a:lnTo>
                    <a:lnTo>
                      <a:pt x="11" y="9"/>
                    </a:lnTo>
                    <a:lnTo>
                      <a:pt x="9" y="10"/>
                    </a:lnTo>
                    <a:lnTo>
                      <a:pt x="8" y="10"/>
                    </a:lnTo>
                    <a:lnTo>
                      <a:pt x="6" y="10"/>
                    </a:lnTo>
                    <a:lnTo>
                      <a:pt x="5" y="9"/>
                    </a:lnTo>
                    <a:lnTo>
                      <a:pt x="3" y="9"/>
                    </a:lnTo>
                    <a:lnTo>
                      <a:pt x="1" y="9"/>
                    </a:lnTo>
                    <a:lnTo>
                      <a:pt x="0" y="1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9E4D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806" name="Freeform 443">
                <a:extLst>
                  <a:ext uri="{FF2B5EF4-FFF2-40B4-BE49-F238E27FC236}">
                    <a16:creationId xmlns:a16="http://schemas.microsoft.com/office/drawing/2014/main" id="{2A08AA1F-2665-40D7-9232-72FD92F0F1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00" y="1219"/>
                <a:ext cx="3" cy="8"/>
              </a:xfrm>
              <a:custGeom>
                <a:avLst/>
                <a:gdLst>
                  <a:gd name="T0" fmla="*/ 1 w 3"/>
                  <a:gd name="T1" fmla="*/ 8 h 8"/>
                  <a:gd name="T2" fmla="*/ 1 w 3"/>
                  <a:gd name="T3" fmla="*/ 7 h 8"/>
                  <a:gd name="T4" fmla="*/ 1 w 3"/>
                  <a:gd name="T5" fmla="*/ 6 h 8"/>
                  <a:gd name="T6" fmla="*/ 1 w 3"/>
                  <a:gd name="T7" fmla="*/ 5 h 8"/>
                  <a:gd name="T8" fmla="*/ 0 w 3"/>
                  <a:gd name="T9" fmla="*/ 4 h 8"/>
                  <a:gd name="T10" fmla="*/ 1 w 3"/>
                  <a:gd name="T11" fmla="*/ 4 h 8"/>
                  <a:gd name="T12" fmla="*/ 2 w 3"/>
                  <a:gd name="T13" fmla="*/ 3 h 8"/>
                  <a:gd name="T14" fmla="*/ 2 w 3"/>
                  <a:gd name="T15" fmla="*/ 2 h 8"/>
                  <a:gd name="T16" fmla="*/ 3 w 3"/>
                  <a:gd name="T17" fmla="*/ 0 h 8"/>
                  <a:gd name="T18" fmla="*/ 2 w 3"/>
                  <a:gd name="T19" fmla="*/ 1 h 8"/>
                  <a:gd name="T20" fmla="*/ 1 w 3"/>
                  <a:gd name="T21" fmla="*/ 1 h 8"/>
                  <a:gd name="T22" fmla="*/ 1 w 3"/>
                  <a:gd name="T23" fmla="*/ 2 h 8"/>
                  <a:gd name="T24" fmla="*/ 0 w 3"/>
                  <a:gd name="T25" fmla="*/ 3 h 8"/>
                  <a:gd name="T26" fmla="*/ 0 w 3"/>
                  <a:gd name="T27" fmla="*/ 4 h 8"/>
                  <a:gd name="T28" fmla="*/ 0 w 3"/>
                  <a:gd name="T29" fmla="*/ 5 h 8"/>
                  <a:gd name="T30" fmla="*/ 0 w 3"/>
                  <a:gd name="T31" fmla="*/ 6 h 8"/>
                  <a:gd name="T32" fmla="*/ 1 w 3"/>
                  <a:gd name="T33" fmla="*/ 8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3" h="8">
                    <a:moveTo>
                      <a:pt x="1" y="8"/>
                    </a:moveTo>
                    <a:lnTo>
                      <a:pt x="1" y="7"/>
                    </a:lnTo>
                    <a:lnTo>
                      <a:pt x="1" y="6"/>
                    </a:lnTo>
                    <a:lnTo>
                      <a:pt x="1" y="5"/>
                    </a:lnTo>
                    <a:lnTo>
                      <a:pt x="0" y="4"/>
                    </a:lnTo>
                    <a:lnTo>
                      <a:pt x="1" y="4"/>
                    </a:lnTo>
                    <a:lnTo>
                      <a:pt x="2" y="3"/>
                    </a:lnTo>
                    <a:lnTo>
                      <a:pt x="2" y="2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1" y="1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1" y="8"/>
                    </a:lnTo>
                    <a:close/>
                  </a:path>
                </a:pathLst>
              </a:custGeom>
              <a:solidFill>
                <a:srgbClr val="9E4D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807" name="Freeform 444">
                <a:extLst>
                  <a:ext uri="{FF2B5EF4-FFF2-40B4-BE49-F238E27FC236}">
                    <a16:creationId xmlns:a16="http://schemas.microsoft.com/office/drawing/2014/main" id="{FD504013-D493-408A-B2ED-87B982CCB7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15" y="1295"/>
                <a:ext cx="27" cy="15"/>
              </a:xfrm>
              <a:custGeom>
                <a:avLst/>
                <a:gdLst>
                  <a:gd name="T0" fmla="*/ 11 w 27"/>
                  <a:gd name="T1" fmla="*/ 0 h 15"/>
                  <a:gd name="T2" fmla="*/ 13 w 27"/>
                  <a:gd name="T3" fmla="*/ 1 h 15"/>
                  <a:gd name="T4" fmla="*/ 14 w 27"/>
                  <a:gd name="T5" fmla="*/ 2 h 15"/>
                  <a:gd name="T6" fmla="*/ 15 w 27"/>
                  <a:gd name="T7" fmla="*/ 2 h 15"/>
                  <a:gd name="T8" fmla="*/ 16 w 27"/>
                  <a:gd name="T9" fmla="*/ 3 h 15"/>
                  <a:gd name="T10" fmla="*/ 17 w 27"/>
                  <a:gd name="T11" fmla="*/ 4 h 15"/>
                  <a:gd name="T12" fmla="*/ 18 w 27"/>
                  <a:gd name="T13" fmla="*/ 4 h 15"/>
                  <a:gd name="T14" fmla="*/ 19 w 27"/>
                  <a:gd name="T15" fmla="*/ 4 h 15"/>
                  <a:gd name="T16" fmla="*/ 20 w 27"/>
                  <a:gd name="T17" fmla="*/ 3 h 15"/>
                  <a:gd name="T18" fmla="*/ 21 w 27"/>
                  <a:gd name="T19" fmla="*/ 3 h 15"/>
                  <a:gd name="T20" fmla="*/ 27 w 27"/>
                  <a:gd name="T21" fmla="*/ 13 h 15"/>
                  <a:gd name="T22" fmla="*/ 26 w 27"/>
                  <a:gd name="T23" fmla="*/ 13 h 15"/>
                  <a:gd name="T24" fmla="*/ 25 w 27"/>
                  <a:gd name="T25" fmla="*/ 14 h 15"/>
                  <a:gd name="T26" fmla="*/ 25 w 27"/>
                  <a:gd name="T27" fmla="*/ 14 h 15"/>
                  <a:gd name="T28" fmla="*/ 24 w 27"/>
                  <a:gd name="T29" fmla="*/ 15 h 15"/>
                  <a:gd name="T30" fmla="*/ 23 w 27"/>
                  <a:gd name="T31" fmla="*/ 15 h 15"/>
                  <a:gd name="T32" fmla="*/ 22 w 27"/>
                  <a:gd name="T33" fmla="*/ 15 h 15"/>
                  <a:gd name="T34" fmla="*/ 21 w 27"/>
                  <a:gd name="T35" fmla="*/ 15 h 15"/>
                  <a:gd name="T36" fmla="*/ 20 w 27"/>
                  <a:gd name="T37" fmla="*/ 15 h 15"/>
                  <a:gd name="T38" fmla="*/ 18 w 27"/>
                  <a:gd name="T39" fmla="*/ 15 h 15"/>
                  <a:gd name="T40" fmla="*/ 17 w 27"/>
                  <a:gd name="T41" fmla="*/ 15 h 15"/>
                  <a:gd name="T42" fmla="*/ 15 w 27"/>
                  <a:gd name="T43" fmla="*/ 14 h 15"/>
                  <a:gd name="T44" fmla="*/ 14 w 27"/>
                  <a:gd name="T45" fmla="*/ 14 h 15"/>
                  <a:gd name="T46" fmla="*/ 14 w 27"/>
                  <a:gd name="T47" fmla="*/ 14 h 15"/>
                  <a:gd name="T48" fmla="*/ 13 w 27"/>
                  <a:gd name="T49" fmla="*/ 14 h 15"/>
                  <a:gd name="T50" fmla="*/ 12 w 27"/>
                  <a:gd name="T51" fmla="*/ 14 h 15"/>
                  <a:gd name="T52" fmla="*/ 11 w 27"/>
                  <a:gd name="T53" fmla="*/ 14 h 15"/>
                  <a:gd name="T54" fmla="*/ 10 w 27"/>
                  <a:gd name="T55" fmla="*/ 14 h 15"/>
                  <a:gd name="T56" fmla="*/ 8 w 27"/>
                  <a:gd name="T57" fmla="*/ 14 h 15"/>
                  <a:gd name="T58" fmla="*/ 7 w 27"/>
                  <a:gd name="T59" fmla="*/ 14 h 15"/>
                  <a:gd name="T60" fmla="*/ 6 w 27"/>
                  <a:gd name="T61" fmla="*/ 14 h 15"/>
                  <a:gd name="T62" fmla="*/ 5 w 27"/>
                  <a:gd name="T63" fmla="*/ 14 h 15"/>
                  <a:gd name="T64" fmla="*/ 4 w 27"/>
                  <a:gd name="T65" fmla="*/ 14 h 15"/>
                  <a:gd name="T66" fmla="*/ 3 w 27"/>
                  <a:gd name="T67" fmla="*/ 14 h 15"/>
                  <a:gd name="T68" fmla="*/ 2 w 27"/>
                  <a:gd name="T69" fmla="*/ 14 h 15"/>
                  <a:gd name="T70" fmla="*/ 1 w 27"/>
                  <a:gd name="T71" fmla="*/ 13 h 15"/>
                  <a:gd name="T72" fmla="*/ 0 w 27"/>
                  <a:gd name="T73" fmla="*/ 13 h 15"/>
                  <a:gd name="T74" fmla="*/ 0 w 27"/>
                  <a:gd name="T75" fmla="*/ 12 h 15"/>
                  <a:gd name="T76" fmla="*/ 0 w 27"/>
                  <a:gd name="T77" fmla="*/ 10 h 15"/>
                  <a:gd name="T78" fmla="*/ 0 w 27"/>
                  <a:gd name="T79" fmla="*/ 9 h 15"/>
                  <a:gd name="T80" fmla="*/ 0 w 27"/>
                  <a:gd name="T81" fmla="*/ 8 h 15"/>
                  <a:gd name="T82" fmla="*/ 1 w 27"/>
                  <a:gd name="T83" fmla="*/ 8 h 15"/>
                  <a:gd name="T84" fmla="*/ 2 w 27"/>
                  <a:gd name="T85" fmla="*/ 7 h 15"/>
                  <a:gd name="T86" fmla="*/ 3 w 27"/>
                  <a:gd name="T87" fmla="*/ 8 h 15"/>
                  <a:gd name="T88" fmla="*/ 4 w 27"/>
                  <a:gd name="T89" fmla="*/ 8 h 15"/>
                  <a:gd name="T90" fmla="*/ 5 w 27"/>
                  <a:gd name="T91" fmla="*/ 7 h 15"/>
                  <a:gd name="T92" fmla="*/ 6 w 27"/>
                  <a:gd name="T93" fmla="*/ 8 h 15"/>
                  <a:gd name="T94" fmla="*/ 7 w 27"/>
                  <a:gd name="T95" fmla="*/ 8 h 15"/>
                  <a:gd name="T96" fmla="*/ 8 w 27"/>
                  <a:gd name="T97" fmla="*/ 8 h 15"/>
                  <a:gd name="T98" fmla="*/ 9 w 27"/>
                  <a:gd name="T99" fmla="*/ 7 h 15"/>
                  <a:gd name="T100" fmla="*/ 10 w 27"/>
                  <a:gd name="T101" fmla="*/ 7 h 15"/>
                  <a:gd name="T102" fmla="*/ 11 w 27"/>
                  <a:gd name="T103" fmla="*/ 6 h 15"/>
                  <a:gd name="T104" fmla="*/ 12 w 27"/>
                  <a:gd name="T105" fmla="*/ 6 h 15"/>
                  <a:gd name="T106" fmla="*/ 12 w 27"/>
                  <a:gd name="T107" fmla="*/ 5 h 15"/>
                  <a:gd name="T108" fmla="*/ 12 w 27"/>
                  <a:gd name="T109" fmla="*/ 3 h 15"/>
                  <a:gd name="T110" fmla="*/ 12 w 27"/>
                  <a:gd name="T111" fmla="*/ 2 h 15"/>
                  <a:gd name="T112" fmla="*/ 11 w 27"/>
                  <a:gd name="T113" fmla="*/ 0 h 1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27" h="15">
                    <a:moveTo>
                      <a:pt x="11" y="0"/>
                    </a:moveTo>
                    <a:lnTo>
                      <a:pt x="13" y="1"/>
                    </a:lnTo>
                    <a:lnTo>
                      <a:pt x="14" y="2"/>
                    </a:lnTo>
                    <a:lnTo>
                      <a:pt x="15" y="2"/>
                    </a:lnTo>
                    <a:lnTo>
                      <a:pt x="16" y="3"/>
                    </a:lnTo>
                    <a:lnTo>
                      <a:pt x="17" y="4"/>
                    </a:lnTo>
                    <a:lnTo>
                      <a:pt x="18" y="4"/>
                    </a:lnTo>
                    <a:lnTo>
                      <a:pt x="19" y="4"/>
                    </a:lnTo>
                    <a:lnTo>
                      <a:pt x="20" y="3"/>
                    </a:lnTo>
                    <a:lnTo>
                      <a:pt x="21" y="3"/>
                    </a:lnTo>
                    <a:lnTo>
                      <a:pt x="27" y="13"/>
                    </a:lnTo>
                    <a:lnTo>
                      <a:pt x="26" y="13"/>
                    </a:lnTo>
                    <a:lnTo>
                      <a:pt x="25" y="14"/>
                    </a:lnTo>
                    <a:lnTo>
                      <a:pt x="24" y="15"/>
                    </a:lnTo>
                    <a:lnTo>
                      <a:pt x="23" y="15"/>
                    </a:lnTo>
                    <a:lnTo>
                      <a:pt x="22" y="15"/>
                    </a:lnTo>
                    <a:lnTo>
                      <a:pt x="21" y="15"/>
                    </a:lnTo>
                    <a:lnTo>
                      <a:pt x="20" y="15"/>
                    </a:lnTo>
                    <a:lnTo>
                      <a:pt x="18" y="15"/>
                    </a:lnTo>
                    <a:lnTo>
                      <a:pt x="17" y="15"/>
                    </a:lnTo>
                    <a:lnTo>
                      <a:pt x="15" y="14"/>
                    </a:lnTo>
                    <a:lnTo>
                      <a:pt x="14" y="14"/>
                    </a:lnTo>
                    <a:lnTo>
                      <a:pt x="13" y="14"/>
                    </a:lnTo>
                    <a:lnTo>
                      <a:pt x="12" y="14"/>
                    </a:lnTo>
                    <a:lnTo>
                      <a:pt x="11" y="14"/>
                    </a:lnTo>
                    <a:lnTo>
                      <a:pt x="10" y="14"/>
                    </a:lnTo>
                    <a:lnTo>
                      <a:pt x="8" y="14"/>
                    </a:lnTo>
                    <a:lnTo>
                      <a:pt x="7" y="14"/>
                    </a:lnTo>
                    <a:lnTo>
                      <a:pt x="6" y="14"/>
                    </a:lnTo>
                    <a:lnTo>
                      <a:pt x="5" y="14"/>
                    </a:lnTo>
                    <a:lnTo>
                      <a:pt x="4" y="14"/>
                    </a:lnTo>
                    <a:lnTo>
                      <a:pt x="3" y="14"/>
                    </a:lnTo>
                    <a:lnTo>
                      <a:pt x="2" y="14"/>
                    </a:lnTo>
                    <a:lnTo>
                      <a:pt x="1" y="13"/>
                    </a:lnTo>
                    <a:lnTo>
                      <a:pt x="0" y="13"/>
                    </a:lnTo>
                    <a:lnTo>
                      <a:pt x="0" y="12"/>
                    </a:lnTo>
                    <a:lnTo>
                      <a:pt x="0" y="10"/>
                    </a:lnTo>
                    <a:lnTo>
                      <a:pt x="0" y="9"/>
                    </a:lnTo>
                    <a:lnTo>
                      <a:pt x="0" y="8"/>
                    </a:lnTo>
                    <a:lnTo>
                      <a:pt x="1" y="8"/>
                    </a:lnTo>
                    <a:lnTo>
                      <a:pt x="2" y="7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5" y="7"/>
                    </a:lnTo>
                    <a:lnTo>
                      <a:pt x="6" y="8"/>
                    </a:lnTo>
                    <a:lnTo>
                      <a:pt x="7" y="8"/>
                    </a:lnTo>
                    <a:lnTo>
                      <a:pt x="8" y="8"/>
                    </a:lnTo>
                    <a:lnTo>
                      <a:pt x="9" y="7"/>
                    </a:lnTo>
                    <a:lnTo>
                      <a:pt x="10" y="7"/>
                    </a:lnTo>
                    <a:lnTo>
                      <a:pt x="11" y="6"/>
                    </a:lnTo>
                    <a:lnTo>
                      <a:pt x="12" y="6"/>
                    </a:lnTo>
                    <a:lnTo>
                      <a:pt x="12" y="5"/>
                    </a:lnTo>
                    <a:lnTo>
                      <a:pt x="12" y="3"/>
                    </a:lnTo>
                    <a:lnTo>
                      <a:pt x="12" y="2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9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808" name="Freeform 445">
                <a:extLst>
                  <a:ext uri="{FF2B5EF4-FFF2-40B4-BE49-F238E27FC236}">
                    <a16:creationId xmlns:a16="http://schemas.microsoft.com/office/drawing/2014/main" id="{B9770C5D-3596-4499-816F-A895978127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15" y="1303"/>
                <a:ext cx="4" cy="6"/>
              </a:xfrm>
              <a:custGeom>
                <a:avLst/>
                <a:gdLst>
                  <a:gd name="T0" fmla="*/ 1 w 4"/>
                  <a:gd name="T1" fmla="*/ 0 h 6"/>
                  <a:gd name="T2" fmla="*/ 2 w 4"/>
                  <a:gd name="T3" fmla="*/ 0 h 6"/>
                  <a:gd name="T4" fmla="*/ 3 w 4"/>
                  <a:gd name="T5" fmla="*/ 0 h 6"/>
                  <a:gd name="T6" fmla="*/ 4 w 4"/>
                  <a:gd name="T7" fmla="*/ 0 h 6"/>
                  <a:gd name="T8" fmla="*/ 4 w 4"/>
                  <a:gd name="T9" fmla="*/ 1 h 6"/>
                  <a:gd name="T10" fmla="*/ 4 w 4"/>
                  <a:gd name="T11" fmla="*/ 1 h 6"/>
                  <a:gd name="T12" fmla="*/ 4 w 4"/>
                  <a:gd name="T13" fmla="*/ 3 h 6"/>
                  <a:gd name="T14" fmla="*/ 4 w 4"/>
                  <a:gd name="T15" fmla="*/ 4 h 6"/>
                  <a:gd name="T16" fmla="*/ 4 w 4"/>
                  <a:gd name="T17" fmla="*/ 5 h 6"/>
                  <a:gd name="T18" fmla="*/ 4 w 4"/>
                  <a:gd name="T19" fmla="*/ 5 h 6"/>
                  <a:gd name="T20" fmla="*/ 3 w 4"/>
                  <a:gd name="T21" fmla="*/ 6 h 6"/>
                  <a:gd name="T22" fmla="*/ 3 w 4"/>
                  <a:gd name="T23" fmla="*/ 5 h 6"/>
                  <a:gd name="T24" fmla="*/ 2 w 4"/>
                  <a:gd name="T25" fmla="*/ 5 h 6"/>
                  <a:gd name="T26" fmla="*/ 1 w 4"/>
                  <a:gd name="T27" fmla="*/ 5 h 6"/>
                  <a:gd name="T28" fmla="*/ 0 w 4"/>
                  <a:gd name="T29" fmla="*/ 4 h 6"/>
                  <a:gd name="T30" fmla="*/ 0 w 4"/>
                  <a:gd name="T31" fmla="*/ 3 h 6"/>
                  <a:gd name="T32" fmla="*/ 0 w 4"/>
                  <a:gd name="T33" fmla="*/ 2 h 6"/>
                  <a:gd name="T34" fmla="*/ 0 w 4"/>
                  <a:gd name="T35" fmla="*/ 1 h 6"/>
                  <a:gd name="T36" fmla="*/ 0 w 4"/>
                  <a:gd name="T37" fmla="*/ 0 h 6"/>
                  <a:gd name="T38" fmla="*/ 1 w 4"/>
                  <a:gd name="T39" fmla="*/ 0 h 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4" h="6">
                    <a:moveTo>
                      <a:pt x="1" y="0"/>
                    </a:moveTo>
                    <a:lnTo>
                      <a:pt x="2" y="0"/>
                    </a:lnTo>
                    <a:lnTo>
                      <a:pt x="3" y="0"/>
                    </a:lnTo>
                    <a:lnTo>
                      <a:pt x="4" y="0"/>
                    </a:lnTo>
                    <a:lnTo>
                      <a:pt x="4" y="1"/>
                    </a:lnTo>
                    <a:lnTo>
                      <a:pt x="4" y="3"/>
                    </a:lnTo>
                    <a:lnTo>
                      <a:pt x="4" y="4"/>
                    </a:lnTo>
                    <a:lnTo>
                      <a:pt x="4" y="5"/>
                    </a:lnTo>
                    <a:lnTo>
                      <a:pt x="3" y="6"/>
                    </a:lnTo>
                    <a:lnTo>
                      <a:pt x="3" y="5"/>
                    </a:lnTo>
                    <a:lnTo>
                      <a:pt x="2" y="5"/>
                    </a:lnTo>
                    <a:lnTo>
                      <a:pt x="1" y="5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FD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809" name="Freeform 446">
                <a:extLst>
                  <a:ext uri="{FF2B5EF4-FFF2-40B4-BE49-F238E27FC236}">
                    <a16:creationId xmlns:a16="http://schemas.microsoft.com/office/drawing/2014/main" id="{5FCB760F-AA4E-4240-B754-801424A43F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19" y="1295"/>
                <a:ext cx="11" cy="11"/>
              </a:xfrm>
              <a:custGeom>
                <a:avLst/>
                <a:gdLst>
                  <a:gd name="T0" fmla="*/ 0 w 11"/>
                  <a:gd name="T1" fmla="*/ 11 h 11"/>
                  <a:gd name="T2" fmla="*/ 0 w 11"/>
                  <a:gd name="T3" fmla="*/ 11 h 11"/>
                  <a:gd name="T4" fmla="*/ 0 w 11"/>
                  <a:gd name="T5" fmla="*/ 9 h 11"/>
                  <a:gd name="T6" fmla="*/ 1 w 11"/>
                  <a:gd name="T7" fmla="*/ 8 h 11"/>
                  <a:gd name="T8" fmla="*/ 1 w 11"/>
                  <a:gd name="T9" fmla="*/ 8 h 11"/>
                  <a:gd name="T10" fmla="*/ 1 w 11"/>
                  <a:gd name="T11" fmla="*/ 8 h 11"/>
                  <a:gd name="T12" fmla="*/ 2 w 11"/>
                  <a:gd name="T13" fmla="*/ 8 h 11"/>
                  <a:gd name="T14" fmla="*/ 3 w 11"/>
                  <a:gd name="T15" fmla="*/ 8 h 11"/>
                  <a:gd name="T16" fmla="*/ 3 w 11"/>
                  <a:gd name="T17" fmla="*/ 8 h 11"/>
                  <a:gd name="T18" fmla="*/ 4 w 11"/>
                  <a:gd name="T19" fmla="*/ 7 h 11"/>
                  <a:gd name="T20" fmla="*/ 5 w 11"/>
                  <a:gd name="T21" fmla="*/ 7 h 11"/>
                  <a:gd name="T22" fmla="*/ 6 w 11"/>
                  <a:gd name="T23" fmla="*/ 7 h 11"/>
                  <a:gd name="T24" fmla="*/ 7 w 11"/>
                  <a:gd name="T25" fmla="*/ 6 h 11"/>
                  <a:gd name="T26" fmla="*/ 8 w 11"/>
                  <a:gd name="T27" fmla="*/ 6 h 11"/>
                  <a:gd name="T28" fmla="*/ 8 w 11"/>
                  <a:gd name="T29" fmla="*/ 5 h 11"/>
                  <a:gd name="T30" fmla="*/ 8 w 11"/>
                  <a:gd name="T31" fmla="*/ 4 h 11"/>
                  <a:gd name="T32" fmla="*/ 8 w 11"/>
                  <a:gd name="T33" fmla="*/ 3 h 11"/>
                  <a:gd name="T34" fmla="*/ 8 w 11"/>
                  <a:gd name="T35" fmla="*/ 2 h 11"/>
                  <a:gd name="T36" fmla="*/ 7 w 11"/>
                  <a:gd name="T37" fmla="*/ 0 h 11"/>
                  <a:gd name="T38" fmla="*/ 8 w 11"/>
                  <a:gd name="T39" fmla="*/ 1 h 11"/>
                  <a:gd name="T40" fmla="*/ 8 w 11"/>
                  <a:gd name="T41" fmla="*/ 2 h 11"/>
                  <a:gd name="T42" fmla="*/ 8 w 11"/>
                  <a:gd name="T43" fmla="*/ 3 h 11"/>
                  <a:gd name="T44" fmla="*/ 9 w 11"/>
                  <a:gd name="T45" fmla="*/ 5 h 11"/>
                  <a:gd name="T46" fmla="*/ 10 w 11"/>
                  <a:gd name="T47" fmla="*/ 5 h 11"/>
                  <a:gd name="T48" fmla="*/ 11 w 11"/>
                  <a:gd name="T49" fmla="*/ 6 h 11"/>
                  <a:gd name="T50" fmla="*/ 10 w 11"/>
                  <a:gd name="T51" fmla="*/ 6 h 11"/>
                  <a:gd name="T52" fmla="*/ 9 w 11"/>
                  <a:gd name="T53" fmla="*/ 6 h 11"/>
                  <a:gd name="T54" fmla="*/ 8 w 11"/>
                  <a:gd name="T55" fmla="*/ 6 h 11"/>
                  <a:gd name="T56" fmla="*/ 7 w 11"/>
                  <a:gd name="T57" fmla="*/ 7 h 11"/>
                  <a:gd name="T58" fmla="*/ 7 w 11"/>
                  <a:gd name="T59" fmla="*/ 7 h 11"/>
                  <a:gd name="T60" fmla="*/ 8 w 11"/>
                  <a:gd name="T61" fmla="*/ 8 h 11"/>
                  <a:gd name="T62" fmla="*/ 8 w 11"/>
                  <a:gd name="T63" fmla="*/ 8 h 11"/>
                  <a:gd name="T64" fmla="*/ 8 w 11"/>
                  <a:gd name="T65" fmla="*/ 9 h 11"/>
                  <a:gd name="T66" fmla="*/ 8 w 11"/>
                  <a:gd name="T67" fmla="*/ 9 h 11"/>
                  <a:gd name="T68" fmla="*/ 7 w 11"/>
                  <a:gd name="T69" fmla="*/ 8 h 11"/>
                  <a:gd name="T70" fmla="*/ 7 w 11"/>
                  <a:gd name="T71" fmla="*/ 8 h 11"/>
                  <a:gd name="T72" fmla="*/ 6 w 11"/>
                  <a:gd name="T73" fmla="*/ 8 h 11"/>
                  <a:gd name="T74" fmla="*/ 6 w 11"/>
                  <a:gd name="T75" fmla="*/ 8 h 11"/>
                  <a:gd name="T76" fmla="*/ 5 w 11"/>
                  <a:gd name="T77" fmla="*/ 8 h 11"/>
                  <a:gd name="T78" fmla="*/ 4 w 11"/>
                  <a:gd name="T79" fmla="*/ 8 h 11"/>
                  <a:gd name="T80" fmla="*/ 3 w 11"/>
                  <a:gd name="T81" fmla="*/ 8 h 11"/>
                  <a:gd name="T82" fmla="*/ 3 w 11"/>
                  <a:gd name="T83" fmla="*/ 8 h 11"/>
                  <a:gd name="T84" fmla="*/ 2 w 11"/>
                  <a:gd name="T85" fmla="*/ 8 h 11"/>
                  <a:gd name="T86" fmla="*/ 1 w 11"/>
                  <a:gd name="T87" fmla="*/ 8 h 11"/>
                  <a:gd name="T88" fmla="*/ 1 w 11"/>
                  <a:gd name="T89" fmla="*/ 9 h 11"/>
                  <a:gd name="T90" fmla="*/ 1 w 11"/>
                  <a:gd name="T91" fmla="*/ 10 h 11"/>
                  <a:gd name="T92" fmla="*/ 0 w 11"/>
                  <a:gd name="T93" fmla="*/ 11 h 11"/>
                  <a:gd name="T94" fmla="*/ 0 w 11"/>
                  <a:gd name="T95" fmla="*/ 11 h 11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11" h="11">
                    <a:moveTo>
                      <a:pt x="0" y="11"/>
                    </a:moveTo>
                    <a:lnTo>
                      <a:pt x="0" y="11"/>
                    </a:lnTo>
                    <a:lnTo>
                      <a:pt x="0" y="9"/>
                    </a:lnTo>
                    <a:lnTo>
                      <a:pt x="1" y="8"/>
                    </a:lnTo>
                    <a:lnTo>
                      <a:pt x="2" y="8"/>
                    </a:lnTo>
                    <a:lnTo>
                      <a:pt x="3" y="8"/>
                    </a:lnTo>
                    <a:lnTo>
                      <a:pt x="4" y="7"/>
                    </a:lnTo>
                    <a:lnTo>
                      <a:pt x="5" y="7"/>
                    </a:lnTo>
                    <a:lnTo>
                      <a:pt x="6" y="7"/>
                    </a:lnTo>
                    <a:lnTo>
                      <a:pt x="7" y="6"/>
                    </a:lnTo>
                    <a:lnTo>
                      <a:pt x="8" y="6"/>
                    </a:lnTo>
                    <a:lnTo>
                      <a:pt x="8" y="5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8" y="2"/>
                    </a:lnTo>
                    <a:lnTo>
                      <a:pt x="7" y="0"/>
                    </a:lnTo>
                    <a:lnTo>
                      <a:pt x="8" y="1"/>
                    </a:lnTo>
                    <a:lnTo>
                      <a:pt x="8" y="2"/>
                    </a:lnTo>
                    <a:lnTo>
                      <a:pt x="8" y="3"/>
                    </a:lnTo>
                    <a:lnTo>
                      <a:pt x="9" y="5"/>
                    </a:lnTo>
                    <a:lnTo>
                      <a:pt x="10" y="5"/>
                    </a:lnTo>
                    <a:lnTo>
                      <a:pt x="11" y="6"/>
                    </a:lnTo>
                    <a:lnTo>
                      <a:pt x="10" y="6"/>
                    </a:lnTo>
                    <a:lnTo>
                      <a:pt x="9" y="6"/>
                    </a:lnTo>
                    <a:lnTo>
                      <a:pt x="8" y="6"/>
                    </a:lnTo>
                    <a:lnTo>
                      <a:pt x="7" y="7"/>
                    </a:lnTo>
                    <a:lnTo>
                      <a:pt x="8" y="8"/>
                    </a:lnTo>
                    <a:lnTo>
                      <a:pt x="8" y="9"/>
                    </a:lnTo>
                    <a:lnTo>
                      <a:pt x="7" y="8"/>
                    </a:lnTo>
                    <a:lnTo>
                      <a:pt x="6" y="8"/>
                    </a:lnTo>
                    <a:lnTo>
                      <a:pt x="5" y="8"/>
                    </a:lnTo>
                    <a:lnTo>
                      <a:pt x="4" y="8"/>
                    </a:lnTo>
                    <a:lnTo>
                      <a:pt x="3" y="8"/>
                    </a:lnTo>
                    <a:lnTo>
                      <a:pt x="2" y="8"/>
                    </a:lnTo>
                    <a:lnTo>
                      <a:pt x="1" y="8"/>
                    </a:lnTo>
                    <a:lnTo>
                      <a:pt x="1" y="9"/>
                    </a:lnTo>
                    <a:lnTo>
                      <a:pt x="1" y="10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FF7F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810" name="Freeform 447">
                <a:extLst>
                  <a:ext uri="{FF2B5EF4-FFF2-40B4-BE49-F238E27FC236}">
                    <a16:creationId xmlns:a16="http://schemas.microsoft.com/office/drawing/2014/main" id="{55C4C275-2686-4073-A82A-02C4604D3F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3" y="1306"/>
                <a:ext cx="11" cy="4"/>
              </a:xfrm>
              <a:custGeom>
                <a:avLst/>
                <a:gdLst>
                  <a:gd name="T0" fmla="*/ 0 w 11"/>
                  <a:gd name="T1" fmla="*/ 1 h 4"/>
                  <a:gd name="T2" fmla="*/ 0 w 11"/>
                  <a:gd name="T3" fmla="*/ 2 h 4"/>
                  <a:gd name="T4" fmla="*/ 0 w 11"/>
                  <a:gd name="T5" fmla="*/ 3 h 4"/>
                  <a:gd name="T6" fmla="*/ 0 w 11"/>
                  <a:gd name="T7" fmla="*/ 3 h 4"/>
                  <a:gd name="T8" fmla="*/ 1 w 11"/>
                  <a:gd name="T9" fmla="*/ 3 h 4"/>
                  <a:gd name="T10" fmla="*/ 2 w 11"/>
                  <a:gd name="T11" fmla="*/ 3 h 4"/>
                  <a:gd name="T12" fmla="*/ 3 w 11"/>
                  <a:gd name="T13" fmla="*/ 3 h 4"/>
                  <a:gd name="T14" fmla="*/ 4 w 11"/>
                  <a:gd name="T15" fmla="*/ 3 h 4"/>
                  <a:gd name="T16" fmla="*/ 5 w 11"/>
                  <a:gd name="T17" fmla="*/ 3 h 4"/>
                  <a:gd name="T18" fmla="*/ 5 w 11"/>
                  <a:gd name="T19" fmla="*/ 3 h 4"/>
                  <a:gd name="T20" fmla="*/ 6 w 11"/>
                  <a:gd name="T21" fmla="*/ 3 h 4"/>
                  <a:gd name="T22" fmla="*/ 7 w 11"/>
                  <a:gd name="T23" fmla="*/ 3 h 4"/>
                  <a:gd name="T24" fmla="*/ 8 w 11"/>
                  <a:gd name="T25" fmla="*/ 4 h 4"/>
                  <a:gd name="T26" fmla="*/ 9 w 11"/>
                  <a:gd name="T27" fmla="*/ 4 h 4"/>
                  <a:gd name="T28" fmla="*/ 10 w 11"/>
                  <a:gd name="T29" fmla="*/ 4 h 4"/>
                  <a:gd name="T30" fmla="*/ 11 w 11"/>
                  <a:gd name="T31" fmla="*/ 4 h 4"/>
                  <a:gd name="T32" fmla="*/ 10 w 11"/>
                  <a:gd name="T33" fmla="*/ 3 h 4"/>
                  <a:gd name="T34" fmla="*/ 10 w 11"/>
                  <a:gd name="T35" fmla="*/ 3 h 4"/>
                  <a:gd name="T36" fmla="*/ 9 w 11"/>
                  <a:gd name="T37" fmla="*/ 3 h 4"/>
                  <a:gd name="T38" fmla="*/ 8 w 11"/>
                  <a:gd name="T39" fmla="*/ 3 h 4"/>
                  <a:gd name="T40" fmla="*/ 7 w 11"/>
                  <a:gd name="T41" fmla="*/ 2 h 4"/>
                  <a:gd name="T42" fmla="*/ 7 w 11"/>
                  <a:gd name="T43" fmla="*/ 2 h 4"/>
                  <a:gd name="T44" fmla="*/ 6 w 11"/>
                  <a:gd name="T45" fmla="*/ 2 h 4"/>
                  <a:gd name="T46" fmla="*/ 6 w 11"/>
                  <a:gd name="T47" fmla="*/ 2 h 4"/>
                  <a:gd name="T48" fmla="*/ 5 w 11"/>
                  <a:gd name="T49" fmla="*/ 2 h 4"/>
                  <a:gd name="T50" fmla="*/ 4 w 11"/>
                  <a:gd name="T51" fmla="*/ 2 h 4"/>
                  <a:gd name="T52" fmla="*/ 4 w 11"/>
                  <a:gd name="T53" fmla="*/ 2 h 4"/>
                  <a:gd name="T54" fmla="*/ 4 w 11"/>
                  <a:gd name="T55" fmla="*/ 1 h 4"/>
                  <a:gd name="T56" fmla="*/ 4 w 11"/>
                  <a:gd name="T57" fmla="*/ 0 h 4"/>
                  <a:gd name="T58" fmla="*/ 4 w 11"/>
                  <a:gd name="T59" fmla="*/ 0 h 4"/>
                  <a:gd name="T60" fmla="*/ 4 w 11"/>
                  <a:gd name="T61" fmla="*/ 1 h 4"/>
                  <a:gd name="T62" fmla="*/ 4 w 11"/>
                  <a:gd name="T63" fmla="*/ 2 h 4"/>
                  <a:gd name="T64" fmla="*/ 3 w 11"/>
                  <a:gd name="T65" fmla="*/ 2 h 4"/>
                  <a:gd name="T66" fmla="*/ 3 w 11"/>
                  <a:gd name="T67" fmla="*/ 3 h 4"/>
                  <a:gd name="T68" fmla="*/ 2 w 11"/>
                  <a:gd name="T69" fmla="*/ 3 h 4"/>
                  <a:gd name="T70" fmla="*/ 1 w 11"/>
                  <a:gd name="T71" fmla="*/ 3 h 4"/>
                  <a:gd name="T72" fmla="*/ 0 w 11"/>
                  <a:gd name="T73" fmla="*/ 2 h 4"/>
                  <a:gd name="T74" fmla="*/ 0 w 11"/>
                  <a:gd name="T75" fmla="*/ 2 h 4"/>
                  <a:gd name="T76" fmla="*/ 0 w 11"/>
                  <a:gd name="T77" fmla="*/ 1 h 4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11" h="4">
                    <a:moveTo>
                      <a:pt x="0" y="1"/>
                    </a:moveTo>
                    <a:lnTo>
                      <a:pt x="0" y="2"/>
                    </a:lnTo>
                    <a:lnTo>
                      <a:pt x="0" y="3"/>
                    </a:lnTo>
                    <a:lnTo>
                      <a:pt x="1" y="3"/>
                    </a:lnTo>
                    <a:lnTo>
                      <a:pt x="2" y="3"/>
                    </a:lnTo>
                    <a:lnTo>
                      <a:pt x="3" y="3"/>
                    </a:lnTo>
                    <a:lnTo>
                      <a:pt x="4" y="3"/>
                    </a:lnTo>
                    <a:lnTo>
                      <a:pt x="5" y="3"/>
                    </a:lnTo>
                    <a:lnTo>
                      <a:pt x="6" y="3"/>
                    </a:lnTo>
                    <a:lnTo>
                      <a:pt x="7" y="3"/>
                    </a:lnTo>
                    <a:lnTo>
                      <a:pt x="8" y="4"/>
                    </a:lnTo>
                    <a:lnTo>
                      <a:pt x="9" y="4"/>
                    </a:lnTo>
                    <a:lnTo>
                      <a:pt x="10" y="4"/>
                    </a:lnTo>
                    <a:lnTo>
                      <a:pt x="11" y="4"/>
                    </a:lnTo>
                    <a:lnTo>
                      <a:pt x="10" y="3"/>
                    </a:lnTo>
                    <a:lnTo>
                      <a:pt x="9" y="3"/>
                    </a:lnTo>
                    <a:lnTo>
                      <a:pt x="8" y="3"/>
                    </a:lnTo>
                    <a:lnTo>
                      <a:pt x="7" y="2"/>
                    </a:lnTo>
                    <a:lnTo>
                      <a:pt x="6" y="2"/>
                    </a:lnTo>
                    <a:lnTo>
                      <a:pt x="5" y="2"/>
                    </a:lnTo>
                    <a:lnTo>
                      <a:pt x="4" y="2"/>
                    </a:lnTo>
                    <a:lnTo>
                      <a:pt x="4" y="1"/>
                    </a:lnTo>
                    <a:lnTo>
                      <a:pt x="4" y="0"/>
                    </a:lnTo>
                    <a:lnTo>
                      <a:pt x="4" y="1"/>
                    </a:lnTo>
                    <a:lnTo>
                      <a:pt x="4" y="2"/>
                    </a:lnTo>
                    <a:lnTo>
                      <a:pt x="3" y="2"/>
                    </a:lnTo>
                    <a:lnTo>
                      <a:pt x="3" y="3"/>
                    </a:lnTo>
                    <a:lnTo>
                      <a:pt x="2" y="3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F7F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811" name="Freeform 448">
                <a:extLst>
                  <a:ext uri="{FF2B5EF4-FFF2-40B4-BE49-F238E27FC236}">
                    <a16:creationId xmlns:a16="http://schemas.microsoft.com/office/drawing/2014/main" id="{D27977EC-71A4-4B5A-977A-F7A2E5CEA7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8" y="1296"/>
                <a:ext cx="14" cy="12"/>
              </a:xfrm>
              <a:custGeom>
                <a:avLst/>
                <a:gdLst>
                  <a:gd name="T0" fmla="*/ 0 w 14"/>
                  <a:gd name="T1" fmla="*/ 0 h 12"/>
                  <a:gd name="T2" fmla="*/ 2 w 14"/>
                  <a:gd name="T3" fmla="*/ 1 h 12"/>
                  <a:gd name="T4" fmla="*/ 2 w 14"/>
                  <a:gd name="T5" fmla="*/ 1 h 12"/>
                  <a:gd name="T6" fmla="*/ 3 w 14"/>
                  <a:gd name="T7" fmla="*/ 2 h 12"/>
                  <a:gd name="T8" fmla="*/ 4 w 14"/>
                  <a:gd name="T9" fmla="*/ 3 h 12"/>
                  <a:gd name="T10" fmla="*/ 5 w 14"/>
                  <a:gd name="T11" fmla="*/ 3 h 12"/>
                  <a:gd name="T12" fmla="*/ 7 w 14"/>
                  <a:gd name="T13" fmla="*/ 2 h 12"/>
                  <a:gd name="T14" fmla="*/ 8 w 14"/>
                  <a:gd name="T15" fmla="*/ 3 h 12"/>
                  <a:gd name="T16" fmla="*/ 12 w 14"/>
                  <a:gd name="T17" fmla="*/ 9 h 12"/>
                  <a:gd name="T18" fmla="*/ 14 w 14"/>
                  <a:gd name="T19" fmla="*/ 12 h 12"/>
                  <a:gd name="T20" fmla="*/ 13 w 14"/>
                  <a:gd name="T21" fmla="*/ 12 h 12"/>
                  <a:gd name="T22" fmla="*/ 12 w 14"/>
                  <a:gd name="T23" fmla="*/ 11 h 12"/>
                  <a:gd name="T24" fmla="*/ 11 w 14"/>
                  <a:gd name="T25" fmla="*/ 10 h 12"/>
                  <a:gd name="T26" fmla="*/ 10 w 14"/>
                  <a:gd name="T27" fmla="*/ 9 h 12"/>
                  <a:gd name="T28" fmla="*/ 10 w 14"/>
                  <a:gd name="T29" fmla="*/ 8 h 12"/>
                  <a:gd name="T30" fmla="*/ 9 w 14"/>
                  <a:gd name="T31" fmla="*/ 7 h 12"/>
                  <a:gd name="T32" fmla="*/ 9 w 14"/>
                  <a:gd name="T33" fmla="*/ 5 h 12"/>
                  <a:gd name="T34" fmla="*/ 8 w 14"/>
                  <a:gd name="T35" fmla="*/ 4 h 12"/>
                  <a:gd name="T36" fmla="*/ 7 w 14"/>
                  <a:gd name="T37" fmla="*/ 4 h 12"/>
                  <a:gd name="T38" fmla="*/ 6 w 14"/>
                  <a:gd name="T39" fmla="*/ 4 h 12"/>
                  <a:gd name="T40" fmla="*/ 6 w 14"/>
                  <a:gd name="T41" fmla="*/ 4 h 12"/>
                  <a:gd name="T42" fmla="*/ 5 w 14"/>
                  <a:gd name="T43" fmla="*/ 4 h 12"/>
                  <a:gd name="T44" fmla="*/ 5 w 14"/>
                  <a:gd name="T45" fmla="*/ 5 h 12"/>
                  <a:gd name="T46" fmla="*/ 4 w 14"/>
                  <a:gd name="T47" fmla="*/ 5 h 12"/>
                  <a:gd name="T48" fmla="*/ 3 w 14"/>
                  <a:gd name="T49" fmla="*/ 4 h 12"/>
                  <a:gd name="T50" fmla="*/ 3 w 14"/>
                  <a:gd name="T51" fmla="*/ 3 h 12"/>
                  <a:gd name="T52" fmla="*/ 2 w 14"/>
                  <a:gd name="T53" fmla="*/ 2 h 12"/>
                  <a:gd name="T54" fmla="*/ 1 w 14"/>
                  <a:gd name="T55" fmla="*/ 1 h 12"/>
                  <a:gd name="T56" fmla="*/ 0 w 14"/>
                  <a:gd name="T57" fmla="*/ 0 h 12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14" h="12">
                    <a:moveTo>
                      <a:pt x="0" y="0"/>
                    </a:moveTo>
                    <a:lnTo>
                      <a:pt x="2" y="1"/>
                    </a:lnTo>
                    <a:lnTo>
                      <a:pt x="3" y="2"/>
                    </a:lnTo>
                    <a:lnTo>
                      <a:pt x="4" y="3"/>
                    </a:lnTo>
                    <a:lnTo>
                      <a:pt x="5" y="3"/>
                    </a:lnTo>
                    <a:lnTo>
                      <a:pt x="7" y="2"/>
                    </a:lnTo>
                    <a:lnTo>
                      <a:pt x="8" y="3"/>
                    </a:lnTo>
                    <a:lnTo>
                      <a:pt x="12" y="9"/>
                    </a:lnTo>
                    <a:lnTo>
                      <a:pt x="14" y="12"/>
                    </a:lnTo>
                    <a:lnTo>
                      <a:pt x="13" y="12"/>
                    </a:lnTo>
                    <a:lnTo>
                      <a:pt x="12" y="11"/>
                    </a:lnTo>
                    <a:lnTo>
                      <a:pt x="11" y="10"/>
                    </a:lnTo>
                    <a:lnTo>
                      <a:pt x="10" y="9"/>
                    </a:lnTo>
                    <a:lnTo>
                      <a:pt x="10" y="8"/>
                    </a:lnTo>
                    <a:lnTo>
                      <a:pt x="9" y="7"/>
                    </a:lnTo>
                    <a:lnTo>
                      <a:pt x="9" y="5"/>
                    </a:lnTo>
                    <a:lnTo>
                      <a:pt x="8" y="4"/>
                    </a:lnTo>
                    <a:lnTo>
                      <a:pt x="7" y="4"/>
                    </a:lnTo>
                    <a:lnTo>
                      <a:pt x="6" y="4"/>
                    </a:lnTo>
                    <a:lnTo>
                      <a:pt x="5" y="4"/>
                    </a:lnTo>
                    <a:lnTo>
                      <a:pt x="5" y="5"/>
                    </a:lnTo>
                    <a:lnTo>
                      <a:pt x="4" y="5"/>
                    </a:lnTo>
                    <a:lnTo>
                      <a:pt x="3" y="4"/>
                    </a:lnTo>
                    <a:lnTo>
                      <a:pt x="3" y="3"/>
                    </a:lnTo>
                    <a:lnTo>
                      <a:pt x="2" y="2"/>
                    </a:lnTo>
                    <a:lnTo>
                      <a:pt x="1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7F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812" name="Freeform 449">
                <a:extLst>
                  <a:ext uri="{FF2B5EF4-FFF2-40B4-BE49-F238E27FC236}">
                    <a16:creationId xmlns:a16="http://schemas.microsoft.com/office/drawing/2014/main" id="{82E27A87-AE12-4D5F-BE1E-4C1029B7B2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35" y="1258"/>
                <a:ext cx="172" cy="95"/>
              </a:xfrm>
              <a:custGeom>
                <a:avLst/>
                <a:gdLst>
                  <a:gd name="T0" fmla="*/ 1 w 172"/>
                  <a:gd name="T1" fmla="*/ 42 h 95"/>
                  <a:gd name="T2" fmla="*/ 3 w 172"/>
                  <a:gd name="T3" fmla="*/ 45 h 95"/>
                  <a:gd name="T4" fmla="*/ 5 w 172"/>
                  <a:gd name="T5" fmla="*/ 48 h 95"/>
                  <a:gd name="T6" fmla="*/ 7 w 172"/>
                  <a:gd name="T7" fmla="*/ 51 h 95"/>
                  <a:gd name="T8" fmla="*/ 23 w 172"/>
                  <a:gd name="T9" fmla="*/ 51 h 95"/>
                  <a:gd name="T10" fmla="*/ 52 w 172"/>
                  <a:gd name="T11" fmla="*/ 58 h 95"/>
                  <a:gd name="T12" fmla="*/ 67 w 172"/>
                  <a:gd name="T13" fmla="*/ 63 h 95"/>
                  <a:gd name="T14" fmla="*/ 69 w 172"/>
                  <a:gd name="T15" fmla="*/ 67 h 95"/>
                  <a:gd name="T16" fmla="*/ 71 w 172"/>
                  <a:gd name="T17" fmla="*/ 72 h 95"/>
                  <a:gd name="T18" fmla="*/ 73 w 172"/>
                  <a:gd name="T19" fmla="*/ 77 h 95"/>
                  <a:gd name="T20" fmla="*/ 75 w 172"/>
                  <a:gd name="T21" fmla="*/ 82 h 95"/>
                  <a:gd name="T22" fmla="*/ 77 w 172"/>
                  <a:gd name="T23" fmla="*/ 87 h 95"/>
                  <a:gd name="T24" fmla="*/ 78 w 172"/>
                  <a:gd name="T25" fmla="*/ 95 h 95"/>
                  <a:gd name="T26" fmla="*/ 151 w 172"/>
                  <a:gd name="T27" fmla="*/ 45 h 95"/>
                  <a:gd name="T28" fmla="*/ 142 w 172"/>
                  <a:gd name="T29" fmla="*/ 25 h 95"/>
                  <a:gd name="T30" fmla="*/ 139 w 172"/>
                  <a:gd name="T31" fmla="*/ 22 h 95"/>
                  <a:gd name="T32" fmla="*/ 138 w 172"/>
                  <a:gd name="T33" fmla="*/ 20 h 95"/>
                  <a:gd name="T34" fmla="*/ 135 w 172"/>
                  <a:gd name="T35" fmla="*/ 17 h 95"/>
                  <a:gd name="T36" fmla="*/ 133 w 172"/>
                  <a:gd name="T37" fmla="*/ 14 h 95"/>
                  <a:gd name="T38" fmla="*/ 124 w 172"/>
                  <a:gd name="T39" fmla="*/ 10 h 95"/>
                  <a:gd name="T40" fmla="*/ 92 w 172"/>
                  <a:gd name="T41" fmla="*/ 22 h 95"/>
                  <a:gd name="T42" fmla="*/ 73 w 172"/>
                  <a:gd name="T43" fmla="*/ 14 h 95"/>
                  <a:gd name="T44" fmla="*/ 70 w 172"/>
                  <a:gd name="T45" fmla="*/ 14 h 95"/>
                  <a:gd name="T46" fmla="*/ 67 w 172"/>
                  <a:gd name="T47" fmla="*/ 15 h 95"/>
                  <a:gd name="T48" fmla="*/ 65 w 172"/>
                  <a:gd name="T49" fmla="*/ 18 h 95"/>
                  <a:gd name="T50" fmla="*/ 63 w 172"/>
                  <a:gd name="T51" fmla="*/ 18 h 95"/>
                  <a:gd name="T52" fmla="*/ 61 w 172"/>
                  <a:gd name="T53" fmla="*/ 19 h 95"/>
                  <a:gd name="T54" fmla="*/ 59 w 172"/>
                  <a:gd name="T55" fmla="*/ 20 h 95"/>
                  <a:gd name="T56" fmla="*/ 57 w 172"/>
                  <a:gd name="T57" fmla="*/ 20 h 95"/>
                  <a:gd name="T58" fmla="*/ 54 w 172"/>
                  <a:gd name="T59" fmla="*/ 22 h 95"/>
                  <a:gd name="T60" fmla="*/ 51 w 172"/>
                  <a:gd name="T61" fmla="*/ 24 h 95"/>
                  <a:gd name="T62" fmla="*/ 49 w 172"/>
                  <a:gd name="T63" fmla="*/ 25 h 95"/>
                  <a:gd name="T64" fmla="*/ 45 w 172"/>
                  <a:gd name="T65" fmla="*/ 27 h 95"/>
                  <a:gd name="T66" fmla="*/ 43 w 172"/>
                  <a:gd name="T67" fmla="*/ 26 h 95"/>
                  <a:gd name="T68" fmla="*/ 40 w 172"/>
                  <a:gd name="T69" fmla="*/ 27 h 95"/>
                  <a:gd name="T70" fmla="*/ 37 w 172"/>
                  <a:gd name="T71" fmla="*/ 27 h 95"/>
                  <a:gd name="T72" fmla="*/ 35 w 172"/>
                  <a:gd name="T73" fmla="*/ 27 h 95"/>
                  <a:gd name="T74" fmla="*/ 32 w 172"/>
                  <a:gd name="T75" fmla="*/ 28 h 95"/>
                  <a:gd name="T76" fmla="*/ 30 w 172"/>
                  <a:gd name="T77" fmla="*/ 29 h 95"/>
                  <a:gd name="T78" fmla="*/ 28 w 172"/>
                  <a:gd name="T79" fmla="*/ 30 h 95"/>
                  <a:gd name="T80" fmla="*/ 25 w 172"/>
                  <a:gd name="T81" fmla="*/ 30 h 95"/>
                  <a:gd name="T82" fmla="*/ 22 w 172"/>
                  <a:gd name="T83" fmla="*/ 29 h 95"/>
                  <a:gd name="T84" fmla="*/ 19 w 172"/>
                  <a:gd name="T85" fmla="*/ 28 h 95"/>
                  <a:gd name="T86" fmla="*/ 17 w 172"/>
                  <a:gd name="T87" fmla="*/ 30 h 95"/>
                  <a:gd name="T88" fmla="*/ 14 w 172"/>
                  <a:gd name="T89" fmla="*/ 32 h 95"/>
                  <a:gd name="T90" fmla="*/ 11 w 172"/>
                  <a:gd name="T91" fmla="*/ 33 h 95"/>
                  <a:gd name="T92" fmla="*/ 9 w 172"/>
                  <a:gd name="T93" fmla="*/ 35 h 95"/>
                  <a:gd name="T94" fmla="*/ 7 w 172"/>
                  <a:gd name="T95" fmla="*/ 37 h 95"/>
                  <a:gd name="T96" fmla="*/ 6 w 172"/>
                  <a:gd name="T97" fmla="*/ 37 h 95"/>
                  <a:gd name="T98" fmla="*/ 4 w 172"/>
                  <a:gd name="T99" fmla="*/ 39 h 95"/>
                  <a:gd name="T100" fmla="*/ 1 w 172"/>
                  <a:gd name="T101" fmla="*/ 39 h 95"/>
                  <a:gd name="T102" fmla="*/ 0 w 172"/>
                  <a:gd name="T103" fmla="*/ 40 h 95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172" h="95">
                    <a:moveTo>
                      <a:pt x="0" y="40"/>
                    </a:moveTo>
                    <a:lnTo>
                      <a:pt x="0" y="41"/>
                    </a:lnTo>
                    <a:lnTo>
                      <a:pt x="1" y="42"/>
                    </a:lnTo>
                    <a:lnTo>
                      <a:pt x="2" y="43"/>
                    </a:lnTo>
                    <a:lnTo>
                      <a:pt x="2" y="44"/>
                    </a:lnTo>
                    <a:lnTo>
                      <a:pt x="3" y="45"/>
                    </a:lnTo>
                    <a:lnTo>
                      <a:pt x="4" y="46"/>
                    </a:lnTo>
                    <a:lnTo>
                      <a:pt x="5" y="47"/>
                    </a:lnTo>
                    <a:lnTo>
                      <a:pt x="5" y="48"/>
                    </a:lnTo>
                    <a:lnTo>
                      <a:pt x="6" y="49"/>
                    </a:lnTo>
                    <a:lnTo>
                      <a:pt x="6" y="50"/>
                    </a:lnTo>
                    <a:lnTo>
                      <a:pt x="7" y="51"/>
                    </a:lnTo>
                    <a:lnTo>
                      <a:pt x="12" y="51"/>
                    </a:lnTo>
                    <a:lnTo>
                      <a:pt x="23" y="51"/>
                    </a:lnTo>
                    <a:lnTo>
                      <a:pt x="33" y="51"/>
                    </a:lnTo>
                    <a:lnTo>
                      <a:pt x="45" y="51"/>
                    </a:lnTo>
                    <a:lnTo>
                      <a:pt x="52" y="58"/>
                    </a:lnTo>
                    <a:lnTo>
                      <a:pt x="60" y="59"/>
                    </a:lnTo>
                    <a:lnTo>
                      <a:pt x="66" y="61"/>
                    </a:lnTo>
                    <a:lnTo>
                      <a:pt x="67" y="63"/>
                    </a:lnTo>
                    <a:lnTo>
                      <a:pt x="68" y="64"/>
                    </a:lnTo>
                    <a:lnTo>
                      <a:pt x="68" y="66"/>
                    </a:lnTo>
                    <a:lnTo>
                      <a:pt x="69" y="67"/>
                    </a:lnTo>
                    <a:lnTo>
                      <a:pt x="70" y="69"/>
                    </a:lnTo>
                    <a:lnTo>
                      <a:pt x="71" y="70"/>
                    </a:lnTo>
                    <a:lnTo>
                      <a:pt x="71" y="72"/>
                    </a:lnTo>
                    <a:lnTo>
                      <a:pt x="71" y="74"/>
                    </a:lnTo>
                    <a:lnTo>
                      <a:pt x="72" y="75"/>
                    </a:lnTo>
                    <a:lnTo>
                      <a:pt x="73" y="77"/>
                    </a:lnTo>
                    <a:lnTo>
                      <a:pt x="73" y="79"/>
                    </a:lnTo>
                    <a:lnTo>
                      <a:pt x="74" y="81"/>
                    </a:lnTo>
                    <a:lnTo>
                      <a:pt x="75" y="82"/>
                    </a:lnTo>
                    <a:lnTo>
                      <a:pt x="75" y="84"/>
                    </a:lnTo>
                    <a:lnTo>
                      <a:pt x="76" y="85"/>
                    </a:lnTo>
                    <a:lnTo>
                      <a:pt x="77" y="87"/>
                    </a:lnTo>
                    <a:lnTo>
                      <a:pt x="77" y="89"/>
                    </a:lnTo>
                    <a:lnTo>
                      <a:pt x="78" y="92"/>
                    </a:lnTo>
                    <a:lnTo>
                      <a:pt x="78" y="95"/>
                    </a:lnTo>
                    <a:lnTo>
                      <a:pt x="172" y="95"/>
                    </a:lnTo>
                    <a:lnTo>
                      <a:pt x="166" y="76"/>
                    </a:lnTo>
                    <a:lnTo>
                      <a:pt x="151" y="45"/>
                    </a:lnTo>
                    <a:lnTo>
                      <a:pt x="145" y="30"/>
                    </a:lnTo>
                    <a:lnTo>
                      <a:pt x="143" y="26"/>
                    </a:lnTo>
                    <a:lnTo>
                      <a:pt x="142" y="25"/>
                    </a:lnTo>
                    <a:lnTo>
                      <a:pt x="141" y="24"/>
                    </a:lnTo>
                    <a:lnTo>
                      <a:pt x="140" y="23"/>
                    </a:lnTo>
                    <a:lnTo>
                      <a:pt x="139" y="22"/>
                    </a:lnTo>
                    <a:lnTo>
                      <a:pt x="139" y="21"/>
                    </a:lnTo>
                    <a:lnTo>
                      <a:pt x="138" y="20"/>
                    </a:lnTo>
                    <a:lnTo>
                      <a:pt x="137" y="19"/>
                    </a:lnTo>
                    <a:lnTo>
                      <a:pt x="136" y="18"/>
                    </a:lnTo>
                    <a:lnTo>
                      <a:pt x="135" y="17"/>
                    </a:lnTo>
                    <a:lnTo>
                      <a:pt x="134" y="15"/>
                    </a:lnTo>
                    <a:lnTo>
                      <a:pt x="133" y="14"/>
                    </a:lnTo>
                    <a:lnTo>
                      <a:pt x="132" y="14"/>
                    </a:lnTo>
                    <a:lnTo>
                      <a:pt x="131" y="13"/>
                    </a:lnTo>
                    <a:lnTo>
                      <a:pt x="124" y="10"/>
                    </a:lnTo>
                    <a:lnTo>
                      <a:pt x="114" y="6"/>
                    </a:lnTo>
                    <a:lnTo>
                      <a:pt x="107" y="0"/>
                    </a:lnTo>
                    <a:lnTo>
                      <a:pt x="92" y="22"/>
                    </a:lnTo>
                    <a:lnTo>
                      <a:pt x="86" y="22"/>
                    </a:lnTo>
                    <a:lnTo>
                      <a:pt x="77" y="13"/>
                    </a:lnTo>
                    <a:lnTo>
                      <a:pt x="73" y="14"/>
                    </a:lnTo>
                    <a:lnTo>
                      <a:pt x="72" y="13"/>
                    </a:lnTo>
                    <a:lnTo>
                      <a:pt x="71" y="14"/>
                    </a:lnTo>
                    <a:lnTo>
                      <a:pt x="70" y="14"/>
                    </a:lnTo>
                    <a:lnTo>
                      <a:pt x="69" y="15"/>
                    </a:lnTo>
                    <a:lnTo>
                      <a:pt x="68" y="15"/>
                    </a:lnTo>
                    <a:lnTo>
                      <a:pt x="67" y="15"/>
                    </a:lnTo>
                    <a:lnTo>
                      <a:pt x="66" y="16"/>
                    </a:lnTo>
                    <a:lnTo>
                      <a:pt x="66" y="17"/>
                    </a:lnTo>
                    <a:lnTo>
                      <a:pt x="65" y="18"/>
                    </a:lnTo>
                    <a:lnTo>
                      <a:pt x="64" y="18"/>
                    </a:lnTo>
                    <a:lnTo>
                      <a:pt x="64" y="17"/>
                    </a:lnTo>
                    <a:lnTo>
                      <a:pt x="63" y="18"/>
                    </a:lnTo>
                    <a:lnTo>
                      <a:pt x="62" y="18"/>
                    </a:lnTo>
                    <a:lnTo>
                      <a:pt x="61" y="19"/>
                    </a:lnTo>
                    <a:lnTo>
                      <a:pt x="60" y="20"/>
                    </a:lnTo>
                    <a:lnTo>
                      <a:pt x="59" y="20"/>
                    </a:lnTo>
                    <a:lnTo>
                      <a:pt x="58" y="20"/>
                    </a:lnTo>
                    <a:lnTo>
                      <a:pt x="57" y="20"/>
                    </a:lnTo>
                    <a:lnTo>
                      <a:pt x="56" y="21"/>
                    </a:lnTo>
                    <a:lnTo>
                      <a:pt x="55" y="22"/>
                    </a:lnTo>
                    <a:lnTo>
                      <a:pt x="54" y="22"/>
                    </a:lnTo>
                    <a:lnTo>
                      <a:pt x="52" y="24"/>
                    </a:lnTo>
                    <a:lnTo>
                      <a:pt x="51" y="24"/>
                    </a:lnTo>
                    <a:lnTo>
                      <a:pt x="50" y="25"/>
                    </a:lnTo>
                    <a:lnTo>
                      <a:pt x="49" y="25"/>
                    </a:lnTo>
                    <a:lnTo>
                      <a:pt x="48" y="26"/>
                    </a:lnTo>
                    <a:lnTo>
                      <a:pt x="46" y="27"/>
                    </a:lnTo>
                    <a:lnTo>
                      <a:pt x="45" y="27"/>
                    </a:lnTo>
                    <a:lnTo>
                      <a:pt x="44" y="26"/>
                    </a:lnTo>
                    <a:lnTo>
                      <a:pt x="43" y="26"/>
                    </a:lnTo>
                    <a:lnTo>
                      <a:pt x="42" y="27"/>
                    </a:lnTo>
                    <a:lnTo>
                      <a:pt x="41" y="27"/>
                    </a:lnTo>
                    <a:lnTo>
                      <a:pt x="40" y="27"/>
                    </a:lnTo>
                    <a:lnTo>
                      <a:pt x="39" y="27"/>
                    </a:lnTo>
                    <a:lnTo>
                      <a:pt x="38" y="27"/>
                    </a:lnTo>
                    <a:lnTo>
                      <a:pt x="37" y="27"/>
                    </a:lnTo>
                    <a:lnTo>
                      <a:pt x="36" y="27"/>
                    </a:lnTo>
                    <a:lnTo>
                      <a:pt x="35" y="27"/>
                    </a:lnTo>
                    <a:lnTo>
                      <a:pt x="34" y="27"/>
                    </a:lnTo>
                    <a:lnTo>
                      <a:pt x="33" y="28"/>
                    </a:lnTo>
                    <a:lnTo>
                      <a:pt x="32" y="28"/>
                    </a:lnTo>
                    <a:lnTo>
                      <a:pt x="32" y="29"/>
                    </a:lnTo>
                    <a:lnTo>
                      <a:pt x="31" y="29"/>
                    </a:lnTo>
                    <a:lnTo>
                      <a:pt x="30" y="29"/>
                    </a:lnTo>
                    <a:lnTo>
                      <a:pt x="30" y="30"/>
                    </a:lnTo>
                    <a:lnTo>
                      <a:pt x="29" y="30"/>
                    </a:lnTo>
                    <a:lnTo>
                      <a:pt x="28" y="30"/>
                    </a:lnTo>
                    <a:lnTo>
                      <a:pt x="27" y="29"/>
                    </a:lnTo>
                    <a:lnTo>
                      <a:pt x="26" y="30"/>
                    </a:lnTo>
                    <a:lnTo>
                      <a:pt x="25" y="30"/>
                    </a:lnTo>
                    <a:lnTo>
                      <a:pt x="24" y="30"/>
                    </a:lnTo>
                    <a:lnTo>
                      <a:pt x="23" y="29"/>
                    </a:lnTo>
                    <a:lnTo>
                      <a:pt x="22" y="29"/>
                    </a:lnTo>
                    <a:lnTo>
                      <a:pt x="21" y="28"/>
                    </a:lnTo>
                    <a:lnTo>
                      <a:pt x="20" y="28"/>
                    </a:lnTo>
                    <a:lnTo>
                      <a:pt x="19" y="28"/>
                    </a:lnTo>
                    <a:lnTo>
                      <a:pt x="19" y="29"/>
                    </a:lnTo>
                    <a:lnTo>
                      <a:pt x="18" y="29"/>
                    </a:lnTo>
                    <a:lnTo>
                      <a:pt x="17" y="30"/>
                    </a:lnTo>
                    <a:lnTo>
                      <a:pt x="16" y="31"/>
                    </a:lnTo>
                    <a:lnTo>
                      <a:pt x="15" y="31"/>
                    </a:lnTo>
                    <a:lnTo>
                      <a:pt x="14" y="32"/>
                    </a:lnTo>
                    <a:lnTo>
                      <a:pt x="13" y="32"/>
                    </a:lnTo>
                    <a:lnTo>
                      <a:pt x="12" y="33"/>
                    </a:lnTo>
                    <a:lnTo>
                      <a:pt x="11" y="33"/>
                    </a:lnTo>
                    <a:lnTo>
                      <a:pt x="11" y="34"/>
                    </a:lnTo>
                    <a:lnTo>
                      <a:pt x="10" y="34"/>
                    </a:lnTo>
                    <a:lnTo>
                      <a:pt x="9" y="35"/>
                    </a:lnTo>
                    <a:lnTo>
                      <a:pt x="8" y="35"/>
                    </a:lnTo>
                    <a:lnTo>
                      <a:pt x="8" y="36"/>
                    </a:lnTo>
                    <a:lnTo>
                      <a:pt x="7" y="37"/>
                    </a:lnTo>
                    <a:lnTo>
                      <a:pt x="6" y="37"/>
                    </a:lnTo>
                    <a:lnTo>
                      <a:pt x="5" y="38"/>
                    </a:lnTo>
                    <a:lnTo>
                      <a:pt x="4" y="38"/>
                    </a:lnTo>
                    <a:lnTo>
                      <a:pt x="4" y="39"/>
                    </a:lnTo>
                    <a:lnTo>
                      <a:pt x="3" y="39"/>
                    </a:lnTo>
                    <a:lnTo>
                      <a:pt x="2" y="39"/>
                    </a:lnTo>
                    <a:lnTo>
                      <a:pt x="1" y="39"/>
                    </a:lnTo>
                    <a:lnTo>
                      <a:pt x="0" y="39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C1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813" name="Freeform 450">
                <a:extLst>
                  <a:ext uri="{FF2B5EF4-FFF2-40B4-BE49-F238E27FC236}">
                    <a16:creationId xmlns:a16="http://schemas.microsoft.com/office/drawing/2014/main" id="{AA80A99F-A2CC-42DF-A6B8-BE518F1169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42" y="1288"/>
                <a:ext cx="59" cy="31"/>
              </a:xfrm>
              <a:custGeom>
                <a:avLst/>
                <a:gdLst>
                  <a:gd name="T0" fmla="*/ 0 w 59"/>
                  <a:gd name="T1" fmla="*/ 18 h 31"/>
                  <a:gd name="T2" fmla="*/ 0 w 59"/>
                  <a:gd name="T3" fmla="*/ 15 h 31"/>
                  <a:gd name="T4" fmla="*/ 1 w 59"/>
                  <a:gd name="T5" fmla="*/ 12 h 31"/>
                  <a:gd name="T6" fmla="*/ 4 w 59"/>
                  <a:gd name="T7" fmla="*/ 10 h 31"/>
                  <a:gd name="T8" fmla="*/ 7 w 59"/>
                  <a:gd name="T9" fmla="*/ 10 h 31"/>
                  <a:gd name="T10" fmla="*/ 8 w 59"/>
                  <a:gd name="T11" fmla="*/ 10 h 31"/>
                  <a:gd name="T12" fmla="*/ 10 w 59"/>
                  <a:gd name="T13" fmla="*/ 10 h 31"/>
                  <a:gd name="T14" fmla="*/ 10 w 59"/>
                  <a:gd name="T15" fmla="*/ 9 h 31"/>
                  <a:gd name="T16" fmla="*/ 12 w 59"/>
                  <a:gd name="T17" fmla="*/ 8 h 31"/>
                  <a:gd name="T18" fmla="*/ 14 w 59"/>
                  <a:gd name="T19" fmla="*/ 10 h 31"/>
                  <a:gd name="T20" fmla="*/ 15 w 59"/>
                  <a:gd name="T21" fmla="*/ 9 h 31"/>
                  <a:gd name="T22" fmla="*/ 15 w 59"/>
                  <a:gd name="T23" fmla="*/ 4 h 31"/>
                  <a:gd name="T24" fmla="*/ 17 w 59"/>
                  <a:gd name="T25" fmla="*/ 8 h 31"/>
                  <a:gd name="T26" fmla="*/ 19 w 59"/>
                  <a:gd name="T27" fmla="*/ 11 h 31"/>
                  <a:gd name="T28" fmla="*/ 19 w 59"/>
                  <a:gd name="T29" fmla="*/ 10 h 31"/>
                  <a:gd name="T30" fmla="*/ 22 w 59"/>
                  <a:gd name="T31" fmla="*/ 10 h 31"/>
                  <a:gd name="T32" fmla="*/ 21 w 59"/>
                  <a:gd name="T33" fmla="*/ 6 h 31"/>
                  <a:gd name="T34" fmla="*/ 21 w 59"/>
                  <a:gd name="T35" fmla="*/ 3 h 31"/>
                  <a:gd name="T36" fmla="*/ 23 w 59"/>
                  <a:gd name="T37" fmla="*/ 6 h 31"/>
                  <a:gd name="T38" fmla="*/ 24 w 59"/>
                  <a:gd name="T39" fmla="*/ 5 h 31"/>
                  <a:gd name="T40" fmla="*/ 25 w 59"/>
                  <a:gd name="T41" fmla="*/ 5 h 31"/>
                  <a:gd name="T42" fmla="*/ 27 w 59"/>
                  <a:gd name="T43" fmla="*/ 6 h 31"/>
                  <a:gd name="T44" fmla="*/ 27 w 59"/>
                  <a:gd name="T45" fmla="*/ 1 h 31"/>
                  <a:gd name="T46" fmla="*/ 28 w 59"/>
                  <a:gd name="T47" fmla="*/ 6 h 31"/>
                  <a:gd name="T48" fmla="*/ 29 w 59"/>
                  <a:gd name="T49" fmla="*/ 12 h 31"/>
                  <a:gd name="T50" fmla="*/ 31 w 59"/>
                  <a:gd name="T51" fmla="*/ 16 h 31"/>
                  <a:gd name="T52" fmla="*/ 32 w 59"/>
                  <a:gd name="T53" fmla="*/ 17 h 31"/>
                  <a:gd name="T54" fmla="*/ 33 w 59"/>
                  <a:gd name="T55" fmla="*/ 16 h 31"/>
                  <a:gd name="T56" fmla="*/ 31 w 59"/>
                  <a:gd name="T57" fmla="*/ 11 h 31"/>
                  <a:gd name="T58" fmla="*/ 34 w 59"/>
                  <a:gd name="T59" fmla="*/ 15 h 31"/>
                  <a:gd name="T60" fmla="*/ 35 w 59"/>
                  <a:gd name="T61" fmla="*/ 18 h 31"/>
                  <a:gd name="T62" fmla="*/ 37 w 59"/>
                  <a:gd name="T63" fmla="*/ 19 h 31"/>
                  <a:gd name="T64" fmla="*/ 39 w 59"/>
                  <a:gd name="T65" fmla="*/ 19 h 31"/>
                  <a:gd name="T66" fmla="*/ 42 w 59"/>
                  <a:gd name="T67" fmla="*/ 15 h 31"/>
                  <a:gd name="T68" fmla="*/ 42 w 59"/>
                  <a:gd name="T69" fmla="*/ 18 h 31"/>
                  <a:gd name="T70" fmla="*/ 43 w 59"/>
                  <a:gd name="T71" fmla="*/ 19 h 31"/>
                  <a:gd name="T72" fmla="*/ 47 w 59"/>
                  <a:gd name="T73" fmla="*/ 15 h 31"/>
                  <a:gd name="T74" fmla="*/ 47 w 59"/>
                  <a:gd name="T75" fmla="*/ 8 h 31"/>
                  <a:gd name="T76" fmla="*/ 46 w 59"/>
                  <a:gd name="T77" fmla="*/ 0 h 31"/>
                  <a:gd name="T78" fmla="*/ 48 w 59"/>
                  <a:gd name="T79" fmla="*/ 5 h 31"/>
                  <a:gd name="T80" fmla="*/ 50 w 59"/>
                  <a:gd name="T81" fmla="*/ 12 h 31"/>
                  <a:gd name="T82" fmla="*/ 52 w 59"/>
                  <a:gd name="T83" fmla="*/ 17 h 31"/>
                  <a:gd name="T84" fmla="*/ 52 w 59"/>
                  <a:gd name="T85" fmla="*/ 20 h 31"/>
                  <a:gd name="T86" fmla="*/ 50 w 59"/>
                  <a:gd name="T87" fmla="*/ 24 h 31"/>
                  <a:gd name="T88" fmla="*/ 52 w 59"/>
                  <a:gd name="T89" fmla="*/ 23 h 31"/>
                  <a:gd name="T90" fmla="*/ 54 w 59"/>
                  <a:gd name="T91" fmla="*/ 20 h 31"/>
                  <a:gd name="T92" fmla="*/ 55 w 59"/>
                  <a:gd name="T93" fmla="*/ 24 h 31"/>
                  <a:gd name="T94" fmla="*/ 56 w 59"/>
                  <a:gd name="T95" fmla="*/ 27 h 31"/>
                  <a:gd name="T96" fmla="*/ 57 w 59"/>
                  <a:gd name="T97" fmla="*/ 23 h 31"/>
                  <a:gd name="T98" fmla="*/ 58 w 59"/>
                  <a:gd name="T99" fmla="*/ 27 h 31"/>
                  <a:gd name="T100" fmla="*/ 58 w 59"/>
                  <a:gd name="T101" fmla="*/ 30 h 31"/>
                  <a:gd name="T102" fmla="*/ 42 w 59"/>
                  <a:gd name="T103" fmla="*/ 26 h 31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59" h="31">
                    <a:moveTo>
                      <a:pt x="0" y="21"/>
                    </a:moveTo>
                    <a:lnTo>
                      <a:pt x="0" y="20"/>
                    </a:lnTo>
                    <a:lnTo>
                      <a:pt x="0" y="19"/>
                    </a:lnTo>
                    <a:lnTo>
                      <a:pt x="0" y="18"/>
                    </a:lnTo>
                    <a:lnTo>
                      <a:pt x="1" y="18"/>
                    </a:lnTo>
                    <a:lnTo>
                      <a:pt x="1" y="17"/>
                    </a:lnTo>
                    <a:lnTo>
                      <a:pt x="1" y="16"/>
                    </a:lnTo>
                    <a:lnTo>
                      <a:pt x="0" y="15"/>
                    </a:lnTo>
                    <a:lnTo>
                      <a:pt x="0" y="14"/>
                    </a:lnTo>
                    <a:lnTo>
                      <a:pt x="0" y="13"/>
                    </a:lnTo>
                    <a:lnTo>
                      <a:pt x="0" y="12"/>
                    </a:lnTo>
                    <a:lnTo>
                      <a:pt x="1" y="12"/>
                    </a:lnTo>
                    <a:lnTo>
                      <a:pt x="1" y="11"/>
                    </a:lnTo>
                    <a:lnTo>
                      <a:pt x="2" y="11"/>
                    </a:lnTo>
                    <a:lnTo>
                      <a:pt x="3" y="11"/>
                    </a:lnTo>
                    <a:lnTo>
                      <a:pt x="4" y="10"/>
                    </a:lnTo>
                    <a:lnTo>
                      <a:pt x="5" y="11"/>
                    </a:lnTo>
                    <a:lnTo>
                      <a:pt x="6" y="10"/>
                    </a:lnTo>
                    <a:lnTo>
                      <a:pt x="7" y="10"/>
                    </a:lnTo>
                    <a:lnTo>
                      <a:pt x="8" y="9"/>
                    </a:lnTo>
                    <a:lnTo>
                      <a:pt x="8" y="10"/>
                    </a:lnTo>
                    <a:lnTo>
                      <a:pt x="8" y="11"/>
                    </a:lnTo>
                    <a:lnTo>
                      <a:pt x="9" y="11"/>
                    </a:lnTo>
                    <a:lnTo>
                      <a:pt x="10" y="10"/>
                    </a:lnTo>
                    <a:lnTo>
                      <a:pt x="9" y="8"/>
                    </a:lnTo>
                    <a:lnTo>
                      <a:pt x="9" y="9"/>
                    </a:lnTo>
                    <a:lnTo>
                      <a:pt x="10" y="9"/>
                    </a:lnTo>
                    <a:lnTo>
                      <a:pt x="11" y="9"/>
                    </a:lnTo>
                    <a:lnTo>
                      <a:pt x="11" y="8"/>
                    </a:lnTo>
                    <a:lnTo>
                      <a:pt x="12" y="8"/>
                    </a:lnTo>
                    <a:lnTo>
                      <a:pt x="12" y="9"/>
                    </a:lnTo>
                    <a:lnTo>
                      <a:pt x="13" y="9"/>
                    </a:lnTo>
                    <a:lnTo>
                      <a:pt x="13" y="10"/>
                    </a:lnTo>
                    <a:lnTo>
                      <a:pt x="14" y="10"/>
                    </a:lnTo>
                    <a:lnTo>
                      <a:pt x="15" y="11"/>
                    </a:lnTo>
                    <a:lnTo>
                      <a:pt x="15" y="10"/>
                    </a:lnTo>
                    <a:lnTo>
                      <a:pt x="15" y="9"/>
                    </a:lnTo>
                    <a:lnTo>
                      <a:pt x="14" y="8"/>
                    </a:lnTo>
                    <a:lnTo>
                      <a:pt x="15" y="6"/>
                    </a:lnTo>
                    <a:lnTo>
                      <a:pt x="15" y="5"/>
                    </a:lnTo>
                    <a:lnTo>
                      <a:pt x="15" y="4"/>
                    </a:lnTo>
                    <a:lnTo>
                      <a:pt x="16" y="6"/>
                    </a:lnTo>
                    <a:lnTo>
                      <a:pt x="16" y="7"/>
                    </a:lnTo>
                    <a:lnTo>
                      <a:pt x="17" y="8"/>
                    </a:lnTo>
                    <a:lnTo>
                      <a:pt x="17" y="9"/>
                    </a:lnTo>
                    <a:lnTo>
                      <a:pt x="18" y="10"/>
                    </a:lnTo>
                    <a:lnTo>
                      <a:pt x="18" y="11"/>
                    </a:lnTo>
                    <a:lnTo>
                      <a:pt x="19" y="11"/>
                    </a:lnTo>
                    <a:lnTo>
                      <a:pt x="20" y="12"/>
                    </a:lnTo>
                    <a:lnTo>
                      <a:pt x="20" y="11"/>
                    </a:lnTo>
                    <a:lnTo>
                      <a:pt x="19" y="10"/>
                    </a:lnTo>
                    <a:lnTo>
                      <a:pt x="20" y="10"/>
                    </a:lnTo>
                    <a:lnTo>
                      <a:pt x="21" y="10"/>
                    </a:lnTo>
                    <a:lnTo>
                      <a:pt x="22" y="10"/>
                    </a:lnTo>
                    <a:lnTo>
                      <a:pt x="22" y="9"/>
                    </a:lnTo>
                    <a:lnTo>
                      <a:pt x="22" y="8"/>
                    </a:lnTo>
                    <a:lnTo>
                      <a:pt x="22" y="7"/>
                    </a:lnTo>
                    <a:lnTo>
                      <a:pt x="21" y="6"/>
                    </a:lnTo>
                    <a:lnTo>
                      <a:pt x="21" y="5"/>
                    </a:lnTo>
                    <a:lnTo>
                      <a:pt x="21" y="4"/>
                    </a:lnTo>
                    <a:lnTo>
                      <a:pt x="21" y="3"/>
                    </a:lnTo>
                    <a:lnTo>
                      <a:pt x="22" y="4"/>
                    </a:lnTo>
                    <a:lnTo>
                      <a:pt x="22" y="5"/>
                    </a:lnTo>
                    <a:lnTo>
                      <a:pt x="23" y="5"/>
                    </a:lnTo>
                    <a:lnTo>
                      <a:pt x="23" y="6"/>
                    </a:lnTo>
                    <a:lnTo>
                      <a:pt x="24" y="6"/>
                    </a:lnTo>
                    <a:lnTo>
                      <a:pt x="25" y="7"/>
                    </a:lnTo>
                    <a:lnTo>
                      <a:pt x="24" y="5"/>
                    </a:lnTo>
                    <a:lnTo>
                      <a:pt x="24" y="4"/>
                    </a:lnTo>
                    <a:lnTo>
                      <a:pt x="24" y="2"/>
                    </a:lnTo>
                    <a:lnTo>
                      <a:pt x="24" y="4"/>
                    </a:lnTo>
                    <a:lnTo>
                      <a:pt x="25" y="5"/>
                    </a:lnTo>
                    <a:lnTo>
                      <a:pt x="26" y="6"/>
                    </a:lnTo>
                    <a:lnTo>
                      <a:pt x="27" y="7"/>
                    </a:lnTo>
                    <a:lnTo>
                      <a:pt x="27" y="8"/>
                    </a:lnTo>
                    <a:lnTo>
                      <a:pt x="27" y="6"/>
                    </a:lnTo>
                    <a:lnTo>
                      <a:pt x="27" y="4"/>
                    </a:lnTo>
                    <a:lnTo>
                      <a:pt x="26" y="2"/>
                    </a:lnTo>
                    <a:lnTo>
                      <a:pt x="26" y="0"/>
                    </a:lnTo>
                    <a:lnTo>
                      <a:pt x="27" y="1"/>
                    </a:lnTo>
                    <a:lnTo>
                      <a:pt x="27" y="2"/>
                    </a:lnTo>
                    <a:lnTo>
                      <a:pt x="27" y="3"/>
                    </a:lnTo>
                    <a:lnTo>
                      <a:pt x="28" y="5"/>
                    </a:lnTo>
                    <a:lnTo>
                      <a:pt x="28" y="6"/>
                    </a:lnTo>
                    <a:lnTo>
                      <a:pt x="28" y="7"/>
                    </a:lnTo>
                    <a:lnTo>
                      <a:pt x="28" y="9"/>
                    </a:lnTo>
                    <a:lnTo>
                      <a:pt x="29" y="10"/>
                    </a:lnTo>
                    <a:lnTo>
                      <a:pt x="29" y="12"/>
                    </a:lnTo>
                    <a:lnTo>
                      <a:pt x="30" y="13"/>
                    </a:lnTo>
                    <a:lnTo>
                      <a:pt x="31" y="14"/>
                    </a:lnTo>
                    <a:lnTo>
                      <a:pt x="31" y="15"/>
                    </a:lnTo>
                    <a:lnTo>
                      <a:pt x="31" y="16"/>
                    </a:lnTo>
                    <a:lnTo>
                      <a:pt x="32" y="18"/>
                    </a:lnTo>
                    <a:lnTo>
                      <a:pt x="32" y="16"/>
                    </a:lnTo>
                    <a:lnTo>
                      <a:pt x="32" y="17"/>
                    </a:lnTo>
                    <a:lnTo>
                      <a:pt x="33" y="17"/>
                    </a:lnTo>
                    <a:lnTo>
                      <a:pt x="34" y="18"/>
                    </a:lnTo>
                    <a:lnTo>
                      <a:pt x="34" y="17"/>
                    </a:lnTo>
                    <a:lnTo>
                      <a:pt x="33" y="16"/>
                    </a:lnTo>
                    <a:lnTo>
                      <a:pt x="33" y="15"/>
                    </a:lnTo>
                    <a:lnTo>
                      <a:pt x="32" y="14"/>
                    </a:lnTo>
                    <a:lnTo>
                      <a:pt x="31" y="12"/>
                    </a:lnTo>
                    <a:lnTo>
                      <a:pt x="31" y="11"/>
                    </a:lnTo>
                    <a:lnTo>
                      <a:pt x="32" y="12"/>
                    </a:lnTo>
                    <a:lnTo>
                      <a:pt x="32" y="13"/>
                    </a:lnTo>
                    <a:lnTo>
                      <a:pt x="33" y="14"/>
                    </a:lnTo>
                    <a:lnTo>
                      <a:pt x="34" y="15"/>
                    </a:lnTo>
                    <a:lnTo>
                      <a:pt x="35" y="16"/>
                    </a:lnTo>
                    <a:lnTo>
                      <a:pt x="35" y="17"/>
                    </a:lnTo>
                    <a:lnTo>
                      <a:pt x="35" y="18"/>
                    </a:lnTo>
                    <a:lnTo>
                      <a:pt x="35" y="19"/>
                    </a:lnTo>
                    <a:lnTo>
                      <a:pt x="36" y="19"/>
                    </a:lnTo>
                    <a:lnTo>
                      <a:pt x="36" y="20"/>
                    </a:lnTo>
                    <a:lnTo>
                      <a:pt x="37" y="19"/>
                    </a:lnTo>
                    <a:lnTo>
                      <a:pt x="38" y="18"/>
                    </a:lnTo>
                    <a:lnTo>
                      <a:pt x="39" y="18"/>
                    </a:lnTo>
                    <a:lnTo>
                      <a:pt x="39" y="19"/>
                    </a:lnTo>
                    <a:lnTo>
                      <a:pt x="40" y="18"/>
                    </a:lnTo>
                    <a:lnTo>
                      <a:pt x="41" y="18"/>
                    </a:lnTo>
                    <a:lnTo>
                      <a:pt x="41" y="17"/>
                    </a:lnTo>
                    <a:lnTo>
                      <a:pt x="42" y="15"/>
                    </a:lnTo>
                    <a:lnTo>
                      <a:pt x="42" y="16"/>
                    </a:lnTo>
                    <a:lnTo>
                      <a:pt x="42" y="17"/>
                    </a:lnTo>
                    <a:lnTo>
                      <a:pt x="42" y="18"/>
                    </a:lnTo>
                    <a:lnTo>
                      <a:pt x="42" y="19"/>
                    </a:lnTo>
                    <a:lnTo>
                      <a:pt x="43" y="19"/>
                    </a:lnTo>
                    <a:lnTo>
                      <a:pt x="44" y="18"/>
                    </a:lnTo>
                    <a:lnTo>
                      <a:pt x="45" y="17"/>
                    </a:lnTo>
                    <a:lnTo>
                      <a:pt x="46" y="16"/>
                    </a:lnTo>
                    <a:lnTo>
                      <a:pt x="47" y="15"/>
                    </a:lnTo>
                    <a:lnTo>
                      <a:pt x="47" y="14"/>
                    </a:lnTo>
                    <a:lnTo>
                      <a:pt x="47" y="13"/>
                    </a:lnTo>
                    <a:lnTo>
                      <a:pt x="47" y="10"/>
                    </a:lnTo>
                    <a:lnTo>
                      <a:pt x="47" y="8"/>
                    </a:lnTo>
                    <a:lnTo>
                      <a:pt x="47" y="6"/>
                    </a:lnTo>
                    <a:lnTo>
                      <a:pt x="46" y="4"/>
                    </a:lnTo>
                    <a:lnTo>
                      <a:pt x="46" y="2"/>
                    </a:lnTo>
                    <a:lnTo>
                      <a:pt x="46" y="0"/>
                    </a:lnTo>
                    <a:lnTo>
                      <a:pt x="46" y="1"/>
                    </a:lnTo>
                    <a:lnTo>
                      <a:pt x="47" y="2"/>
                    </a:lnTo>
                    <a:lnTo>
                      <a:pt x="48" y="4"/>
                    </a:lnTo>
                    <a:lnTo>
                      <a:pt x="48" y="5"/>
                    </a:lnTo>
                    <a:lnTo>
                      <a:pt x="49" y="7"/>
                    </a:lnTo>
                    <a:lnTo>
                      <a:pt x="49" y="9"/>
                    </a:lnTo>
                    <a:lnTo>
                      <a:pt x="50" y="10"/>
                    </a:lnTo>
                    <a:lnTo>
                      <a:pt x="50" y="12"/>
                    </a:lnTo>
                    <a:lnTo>
                      <a:pt x="51" y="13"/>
                    </a:lnTo>
                    <a:lnTo>
                      <a:pt x="52" y="14"/>
                    </a:lnTo>
                    <a:lnTo>
                      <a:pt x="52" y="16"/>
                    </a:lnTo>
                    <a:lnTo>
                      <a:pt x="52" y="17"/>
                    </a:lnTo>
                    <a:lnTo>
                      <a:pt x="53" y="18"/>
                    </a:lnTo>
                    <a:lnTo>
                      <a:pt x="53" y="19"/>
                    </a:lnTo>
                    <a:lnTo>
                      <a:pt x="52" y="20"/>
                    </a:lnTo>
                    <a:lnTo>
                      <a:pt x="52" y="21"/>
                    </a:lnTo>
                    <a:lnTo>
                      <a:pt x="51" y="22"/>
                    </a:lnTo>
                    <a:lnTo>
                      <a:pt x="50" y="24"/>
                    </a:lnTo>
                    <a:lnTo>
                      <a:pt x="51" y="24"/>
                    </a:lnTo>
                    <a:lnTo>
                      <a:pt x="52" y="24"/>
                    </a:lnTo>
                    <a:lnTo>
                      <a:pt x="52" y="23"/>
                    </a:lnTo>
                    <a:lnTo>
                      <a:pt x="53" y="22"/>
                    </a:lnTo>
                    <a:lnTo>
                      <a:pt x="53" y="21"/>
                    </a:lnTo>
                    <a:lnTo>
                      <a:pt x="53" y="20"/>
                    </a:lnTo>
                    <a:lnTo>
                      <a:pt x="54" y="20"/>
                    </a:lnTo>
                    <a:lnTo>
                      <a:pt x="54" y="21"/>
                    </a:lnTo>
                    <a:lnTo>
                      <a:pt x="55" y="22"/>
                    </a:lnTo>
                    <a:lnTo>
                      <a:pt x="55" y="23"/>
                    </a:lnTo>
                    <a:lnTo>
                      <a:pt x="55" y="24"/>
                    </a:lnTo>
                    <a:lnTo>
                      <a:pt x="55" y="25"/>
                    </a:lnTo>
                    <a:lnTo>
                      <a:pt x="56" y="26"/>
                    </a:lnTo>
                    <a:lnTo>
                      <a:pt x="56" y="27"/>
                    </a:lnTo>
                    <a:lnTo>
                      <a:pt x="57" y="26"/>
                    </a:lnTo>
                    <a:lnTo>
                      <a:pt x="57" y="25"/>
                    </a:lnTo>
                    <a:lnTo>
                      <a:pt x="57" y="24"/>
                    </a:lnTo>
                    <a:lnTo>
                      <a:pt x="57" y="23"/>
                    </a:lnTo>
                    <a:lnTo>
                      <a:pt x="57" y="24"/>
                    </a:lnTo>
                    <a:lnTo>
                      <a:pt x="57" y="25"/>
                    </a:lnTo>
                    <a:lnTo>
                      <a:pt x="58" y="26"/>
                    </a:lnTo>
                    <a:lnTo>
                      <a:pt x="58" y="27"/>
                    </a:lnTo>
                    <a:lnTo>
                      <a:pt x="59" y="28"/>
                    </a:lnTo>
                    <a:lnTo>
                      <a:pt x="59" y="30"/>
                    </a:lnTo>
                    <a:lnTo>
                      <a:pt x="59" y="31"/>
                    </a:lnTo>
                    <a:lnTo>
                      <a:pt x="58" y="30"/>
                    </a:lnTo>
                    <a:lnTo>
                      <a:pt x="54" y="29"/>
                    </a:lnTo>
                    <a:lnTo>
                      <a:pt x="50" y="30"/>
                    </a:lnTo>
                    <a:lnTo>
                      <a:pt x="46" y="30"/>
                    </a:lnTo>
                    <a:lnTo>
                      <a:pt x="42" y="26"/>
                    </a:lnTo>
                    <a:lnTo>
                      <a:pt x="40" y="21"/>
                    </a:lnTo>
                    <a:lnTo>
                      <a:pt x="24" y="21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0099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814" name="Freeform 451">
                <a:extLst>
                  <a:ext uri="{FF2B5EF4-FFF2-40B4-BE49-F238E27FC236}">
                    <a16:creationId xmlns:a16="http://schemas.microsoft.com/office/drawing/2014/main" id="{4BC45335-5A23-4F88-8149-24DB904ECA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41" y="1298"/>
                <a:ext cx="61" cy="21"/>
              </a:xfrm>
              <a:custGeom>
                <a:avLst/>
                <a:gdLst>
                  <a:gd name="T0" fmla="*/ 0 w 61"/>
                  <a:gd name="T1" fmla="*/ 12 h 21"/>
                  <a:gd name="T2" fmla="*/ 4 w 61"/>
                  <a:gd name="T3" fmla="*/ 12 h 21"/>
                  <a:gd name="T4" fmla="*/ 8 w 61"/>
                  <a:gd name="T5" fmla="*/ 12 h 21"/>
                  <a:gd name="T6" fmla="*/ 14 w 61"/>
                  <a:gd name="T7" fmla="*/ 12 h 21"/>
                  <a:gd name="T8" fmla="*/ 19 w 61"/>
                  <a:gd name="T9" fmla="*/ 12 h 21"/>
                  <a:gd name="T10" fmla="*/ 33 w 61"/>
                  <a:gd name="T11" fmla="*/ 11 h 21"/>
                  <a:gd name="T12" fmla="*/ 40 w 61"/>
                  <a:gd name="T13" fmla="*/ 13 h 21"/>
                  <a:gd name="T14" fmla="*/ 41 w 61"/>
                  <a:gd name="T15" fmla="*/ 15 h 21"/>
                  <a:gd name="T16" fmla="*/ 43 w 61"/>
                  <a:gd name="T17" fmla="*/ 17 h 21"/>
                  <a:gd name="T18" fmla="*/ 45 w 61"/>
                  <a:gd name="T19" fmla="*/ 19 h 21"/>
                  <a:gd name="T20" fmla="*/ 48 w 61"/>
                  <a:gd name="T21" fmla="*/ 20 h 21"/>
                  <a:gd name="T22" fmla="*/ 55 w 61"/>
                  <a:gd name="T23" fmla="*/ 19 h 21"/>
                  <a:gd name="T24" fmla="*/ 59 w 61"/>
                  <a:gd name="T25" fmla="*/ 21 h 21"/>
                  <a:gd name="T26" fmla="*/ 60 w 61"/>
                  <a:gd name="T27" fmla="*/ 21 h 21"/>
                  <a:gd name="T28" fmla="*/ 60 w 61"/>
                  <a:gd name="T29" fmla="*/ 18 h 21"/>
                  <a:gd name="T30" fmla="*/ 57 w 61"/>
                  <a:gd name="T31" fmla="*/ 13 h 21"/>
                  <a:gd name="T32" fmla="*/ 58 w 61"/>
                  <a:gd name="T33" fmla="*/ 18 h 21"/>
                  <a:gd name="T34" fmla="*/ 56 w 61"/>
                  <a:gd name="T35" fmla="*/ 18 h 21"/>
                  <a:gd name="T36" fmla="*/ 54 w 61"/>
                  <a:gd name="T37" fmla="*/ 17 h 21"/>
                  <a:gd name="T38" fmla="*/ 51 w 61"/>
                  <a:gd name="T39" fmla="*/ 15 h 21"/>
                  <a:gd name="T40" fmla="*/ 51 w 61"/>
                  <a:gd name="T41" fmla="*/ 13 h 21"/>
                  <a:gd name="T42" fmla="*/ 49 w 61"/>
                  <a:gd name="T43" fmla="*/ 16 h 21"/>
                  <a:gd name="T44" fmla="*/ 49 w 61"/>
                  <a:gd name="T45" fmla="*/ 18 h 21"/>
                  <a:gd name="T46" fmla="*/ 48 w 61"/>
                  <a:gd name="T47" fmla="*/ 19 h 21"/>
                  <a:gd name="T48" fmla="*/ 46 w 61"/>
                  <a:gd name="T49" fmla="*/ 15 h 21"/>
                  <a:gd name="T50" fmla="*/ 43 w 61"/>
                  <a:gd name="T51" fmla="*/ 12 h 21"/>
                  <a:gd name="T52" fmla="*/ 42 w 61"/>
                  <a:gd name="T53" fmla="*/ 10 h 21"/>
                  <a:gd name="T54" fmla="*/ 40 w 61"/>
                  <a:gd name="T55" fmla="*/ 10 h 21"/>
                  <a:gd name="T56" fmla="*/ 37 w 61"/>
                  <a:gd name="T57" fmla="*/ 9 h 21"/>
                  <a:gd name="T58" fmla="*/ 34 w 61"/>
                  <a:gd name="T59" fmla="*/ 6 h 21"/>
                  <a:gd name="T60" fmla="*/ 33 w 61"/>
                  <a:gd name="T61" fmla="*/ 7 h 21"/>
                  <a:gd name="T62" fmla="*/ 31 w 61"/>
                  <a:gd name="T63" fmla="*/ 3 h 21"/>
                  <a:gd name="T64" fmla="*/ 29 w 61"/>
                  <a:gd name="T65" fmla="*/ 1 h 21"/>
                  <a:gd name="T66" fmla="*/ 31 w 61"/>
                  <a:gd name="T67" fmla="*/ 7 h 21"/>
                  <a:gd name="T68" fmla="*/ 29 w 61"/>
                  <a:gd name="T69" fmla="*/ 8 h 21"/>
                  <a:gd name="T70" fmla="*/ 27 w 61"/>
                  <a:gd name="T71" fmla="*/ 11 h 21"/>
                  <a:gd name="T72" fmla="*/ 25 w 61"/>
                  <a:gd name="T73" fmla="*/ 10 h 21"/>
                  <a:gd name="T74" fmla="*/ 23 w 61"/>
                  <a:gd name="T75" fmla="*/ 10 h 21"/>
                  <a:gd name="T76" fmla="*/ 21 w 61"/>
                  <a:gd name="T77" fmla="*/ 10 h 21"/>
                  <a:gd name="T78" fmla="*/ 21 w 61"/>
                  <a:gd name="T79" fmla="*/ 10 h 21"/>
                  <a:gd name="T80" fmla="*/ 19 w 61"/>
                  <a:gd name="T81" fmla="*/ 8 h 21"/>
                  <a:gd name="T82" fmla="*/ 19 w 61"/>
                  <a:gd name="T83" fmla="*/ 8 h 21"/>
                  <a:gd name="T84" fmla="*/ 19 w 61"/>
                  <a:gd name="T85" fmla="*/ 10 h 21"/>
                  <a:gd name="T86" fmla="*/ 15 w 61"/>
                  <a:gd name="T87" fmla="*/ 11 h 21"/>
                  <a:gd name="T88" fmla="*/ 13 w 61"/>
                  <a:gd name="T89" fmla="*/ 10 h 21"/>
                  <a:gd name="T90" fmla="*/ 11 w 61"/>
                  <a:gd name="T91" fmla="*/ 8 h 21"/>
                  <a:gd name="T92" fmla="*/ 11 w 61"/>
                  <a:gd name="T93" fmla="*/ 10 h 21"/>
                  <a:gd name="T94" fmla="*/ 9 w 61"/>
                  <a:gd name="T95" fmla="*/ 10 h 21"/>
                  <a:gd name="T96" fmla="*/ 7 w 61"/>
                  <a:gd name="T97" fmla="*/ 10 h 21"/>
                  <a:gd name="T98" fmla="*/ 6 w 61"/>
                  <a:gd name="T99" fmla="*/ 7 h 21"/>
                  <a:gd name="T100" fmla="*/ 6 w 61"/>
                  <a:gd name="T101" fmla="*/ 10 h 21"/>
                  <a:gd name="T102" fmla="*/ 4 w 61"/>
                  <a:gd name="T103" fmla="*/ 10 h 21"/>
                  <a:gd name="T104" fmla="*/ 2 w 61"/>
                  <a:gd name="T105" fmla="*/ 10 h 21"/>
                  <a:gd name="T106" fmla="*/ 1 w 61"/>
                  <a:gd name="T107" fmla="*/ 11 h 21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0" t="0" r="r" b="b"/>
                <a:pathLst>
                  <a:path w="61" h="21">
                    <a:moveTo>
                      <a:pt x="0" y="10"/>
                    </a:moveTo>
                    <a:lnTo>
                      <a:pt x="0" y="10"/>
                    </a:lnTo>
                    <a:lnTo>
                      <a:pt x="0" y="11"/>
                    </a:lnTo>
                    <a:lnTo>
                      <a:pt x="0" y="12"/>
                    </a:lnTo>
                    <a:lnTo>
                      <a:pt x="1" y="12"/>
                    </a:lnTo>
                    <a:lnTo>
                      <a:pt x="2" y="11"/>
                    </a:lnTo>
                    <a:lnTo>
                      <a:pt x="3" y="12"/>
                    </a:lnTo>
                    <a:lnTo>
                      <a:pt x="4" y="12"/>
                    </a:lnTo>
                    <a:lnTo>
                      <a:pt x="5" y="12"/>
                    </a:lnTo>
                    <a:lnTo>
                      <a:pt x="6" y="11"/>
                    </a:lnTo>
                    <a:lnTo>
                      <a:pt x="7" y="12"/>
                    </a:lnTo>
                    <a:lnTo>
                      <a:pt x="8" y="12"/>
                    </a:lnTo>
                    <a:lnTo>
                      <a:pt x="9" y="12"/>
                    </a:lnTo>
                    <a:lnTo>
                      <a:pt x="11" y="11"/>
                    </a:lnTo>
                    <a:lnTo>
                      <a:pt x="12" y="12"/>
                    </a:lnTo>
                    <a:lnTo>
                      <a:pt x="14" y="12"/>
                    </a:lnTo>
                    <a:lnTo>
                      <a:pt x="15" y="11"/>
                    </a:lnTo>
                    <a:lnTo>
                      <a:pt x="16" y="12"/>
                    </a:lnTo>
                    <a:lnTo>
                      <a:pt x="18" y="12"/>
                    </a:lnTo>
                    <a:lnTo>
                      <a:pt x="19" y="12"/>
                    </a:lnTo>
                    <a:lnTo>
                      <a:pt x="22" y="12"/>
                    </a:lnTo>
                    <a:lnTo>
                      <a:pt x="25" y="12"/>
                    </a:lnTo>
                    <a:lnTo>
                      <a:pt x="29" y="11"/>
                    </a:lnTo>
                    <a:lnTo>
                      <a:pt x="33" y="11"/>
                    </a:lnTo>
                    <a:lnTo>
                      <a:pt x="37" y="12"/>
                    </a:lnTo>
                    <a:lnTo>
                      <a:pt x="39" y="11"/>
                    </a:lnTo>
                    <a:lnTo>
                      <a:pt x="39" y="12"/>
                    </a:lnTo>
                    <a:lnTo>
                      <a:pt x="40" y="13"/>
                    </a:lnTo>
                    <a:lnTo>
                      <a:pt x="41" y="13"/>
                    </a:lnTo>
                    <a:lnTo>
                      <a:pt x="41" y="14"/>
                    </a:lnTo>
                    <a:lnTo>
                      <a:pt x="41" y="15"/>
                    </a:lnTo>
                    <a:lnTo>
                      <a:pt x="41" y="16"/>
                    </a:lnTo>
                    <a:lnTo>
                      <a:pt x="42" y="16"/>
                    </a:lnTo>
                    <a:lnTo>
                      <a:pt x="42" y="17"/>
                    </a:lnTo>
                    <a:lnTo>
                      <a:pt x="43" y="17"/>
                    </a:lnTo>
                    <a:lnTo>
                      <a:pt x="44" y="17"/>
                    </a:lnTo>
                    <a:lnTo>
                      <a:pt x="44" y="18"/>
                    </a:lnTo>
                    <a:lnTo>
                      <a:pt x="45" y="18"/>
                    </a:lnTo>
                    <a:lnTo>
                      <a:pt x="45" y="19"/>
                    </a:lnTo>
                    <a:lnTo>
                      <a:pt x="46" y="19"/>
                    </a:lnTo>
                    <a:lnTo>
                      <a:pt x="47" y="20"/>
                    </a:lnTo>
                    <a:lnTo>
                      <a:pt x="48" y="20"/>
                    </a:lnTo>
                    <a:lnTo>
                      <a:pt x="51" y="20"/>
                    </a:lnTo>
                    <a:lnTo>
                      <a:pt x="52" y="20"/>
                    </a:lnTo>
                    <a:lnTo>
                      <a:pt x="54" y="19"/>
                    </a:lnTo>
                    <a:lnTo>
                      <a:pt x="55" y="19"/>
                    </a:lnTo>
                    <a:lnTo>
                      <a:pt x="56" y="19"/>
                    </a:lnTo>
                    <a:lnTo>
                      <a:pt x="57" y="20"/>
                    </a:lnTo>
                    <a:lnTo>
                      <a:pt x="58" y="20"/>
                    </a:lnTo>
                    <a:lnTo>
                      <a:pt x="59" y="21"/>
                    </a:lnTo>
                    <a:lnTo>
                      <a:pt x="60" y="21"/>
                    </a:lnTo>
                    <a:lnTo>
                      <a:pt x="61" y="21"/>
                    </a:lnTo>
                    <a:lnTo>
                      <a:pt x="60" y="20"/>
                    </a:lnTo>
                    <a:lnTo>
                      <a:pt x="60" y="19"/>
                    </a:lnTo>
                    <a:lnTo>
                      <a:pt x="60" y="18"/>
                    </a:lnTo>
                    <a:lnTo>
                      <a:pt x="59" y="17"/>
                    </a:lnTo>
                    <a:lnTo>
                      <a:pt x="59" y="16"/>
                    </a:lnTo>
                    <a:lnTo>
                      <a:pt x="58" y="14"/>
                    </a:lnTo>
                    <a:lnTo>
                      <a:pt x="57" y="13"/>
                    </a:lnTo>
                    <a:lnTo>
                      <a:pt x="58" y="15"/>
                    </a:lnTo>
                    <a:lnTo>
                      <a:pt x="58" y="17"/>
                    </a:lnTo>
                    <a:lnTo>
                      <a:pt x="58" y="18"/>
                    </a:lnTo>
                    <a:lnTo>
                      <a:pt x="57" y="17"/>
                    </a:lnTo>
                    <a:lnTo>
                      <a:pt x="56" y="17"/>
                    </a:lnTo>
                    <a:lnTo>
                      <a:pt x="56" y="18"/>
                    </a:lnTo>
                    <a:lnTo>
                      <a:pt x="55" y="19"/>
                    </a:lnTo>
                    <a:lnTo>
                      <a:pt x="55" y="18"/>
                    </a:lnTo>
                    <a:lnTo>
                      <a:pt x="54" y="18"/>
                    </a:lnTo>
                    <a:lnTo>
                      <a:pt x="54" y="17"/>
                    </a:lnTo>
                    <a:lnTo>
                      <a:pt x="53" y="17"/>
                    </a:lnTo>
                    <a:lnTo>
                      <a:pt x="52" y="16"/>
                    </a:lnTo>
                    <a:lnTo>
                      <a:pt x="51" y="15"/>
                    </a:lnTo>
                    <a:lnTo>
                      <a:pt x="51" y="14"/>
                    </a:lnTo>
                    <a:lnTo>
                      <a:pt x="51" y="13"/>
                    </a:lnTo>
                    <a:lnTo>
                      <a:pt x="52" y="11"/>
                    </a:lnTo>
                    <a:lnTo>
                      <a:pt x="51" y="13"/>
                    </a:lnTo>
                    <a:lnTo>
                      <a:pt x="51" y="14"/>
                    </a:lnTo>
                    <a:lnTo>
                      <a:pt x="50" y="15"/>
                    </a:lnTo>
                    <a:lnTo>
                      <a:pt x="50" y="16"/>
                    </a:lnTo>
                    <a:lnTo>
                      <a:pt x="49" y="16"/>
                    </a:lnTo>
                    <a:lnTo>
                      <a:pt x="48" y="15"/>
                    </a:lnTo>
                    <a:lnTo>
                      <a:pt x="49" y="17"/>
                    </a:lnTo>
                    <a:lnTo>
                      <a:pt x="49" y="18"/>
                    </a:lnTo>
                    <a:lnTo>
                      <a:pt x="49" y="19"/>
                    </a:lnTo>
                    <a:lnTo>
                      <a:pt x="48" y="19"/>
                    </a:lnTo>
                    <a:lnTo>
                      <a:pt x="47" y="17"/>
                    </a:lnTo>
                    <a:lnTo>
                      <a:pt x="46" y="17"/>
                    </a:lnTo>
                    <a:lnTo>
                      <a:pt x="46" y="16"/>
                    </a:lnTo>
                    <a:lnTo>
                      <a:pt x="46" y="15"/>
                    </a:lnTo>
                    <a:lnTo>
                      <a:pt x="45" y="14"/>
                    </a:lnTo>
                    <a:lnTo>
                      <a:pt x="44" y="13"/>
                    </a:lnTo>
                    <a:lnTo>
                      <a:pt x="43" y="12"/>
                    </a:lnTo>
                    <a:lnTo>
                      <a:pt x="43" y="11"/>
                    </a:lnTo>
                    <a:lnTo>
                      <a:pt x="43" y="10"/>
                    </a:lnTo>
                    <a:lnTo>
                      <a:pt x="42" y="10"/>
                    </a:lnTo>
                    <a:lnTo>
                      <a:pt x="42" y="9"/>
                    </a:lnTo>
                    <a:lnTo>
                      <a:pt x="41" y="9"/>
                    </a:lnTo>
                    <a:lnTo>
                      <a:pt x="41" y="10"/>
                    </a:lnTo>
                    <a:lnTo>
                      <a:pt x="40" y="10"/>
                    </a:lnTo>
                    <a:lnTo>
                      <a:pt x="39" y="11"/>
                    </a:lnTo>
                    <a:lnTo>
                      <a:pt x="38" y="10"/>
                    </a:lnTo>
                    <a:lnTo>
                      <a:pt x="37" y="9"/>
                    </a:lnTo>
                    <a:lnTo>
                      <a:pt x="36" y="8"/>
                    </a:lnTo>
                    <a:lnTo>
                      <a:pt x="35" y="7"/>
                    </a:lnTo>
                    <a:lnTo>
                      <a:pt x="34" y="6"/>
                    </a:lnTo>
                    <a:lnTo>
                      <a:pt x="33" y="7"/>
                    </a:lnTo>
                    <a:lnTo>
                      <a:pt x="32" y="8"/>
                    </a:lnTo>
                    <a:lnTo>
                      <a:pt x="32" y="6"/>
                    </a:lnTo>
                    <a:lnTo>
                      <a:pt x="31" y="5"/>
                    </a:lnTo>
                    <a:lnTo>
                      <a:pt x="31" y="3"/>
                    </a:lnTo>
                    <a:lnTo>
                      <a:pt x="30" y="2"/>
                    </a:lnTo>
                    <a:lnTo>
                      <a:pt x="30" y="1"/>
                    </a:lnTo>
                    <a:lnTo>
                      <a:pt x="29" y="0"/>
                    </a:lnTo>
                    <a:lnTo>
                      <a:pt x="29" y="1"/>
                    </a:lnTo>
                    <a:lnTo>
                      <a:pt x="29" y="2"/>
                    </a:lnTo>
                    <a:lnTo>
                      <a:pt x="30" y="4"/>
                    </a:lnTo>
                    <a:lnTo>
                      <a:pt x="30" y="5"/>
                    </a:lnTo>
                    <a:lnTo>
                      <a:pt x="31" y="7"/>
                    </a:lnTo>
                    <a:lnTo>
                      <a:pt x="30" y="6"/>
                    </a:lnTo>
                    <a:lnTo>
                      <a:pt x="30" y="5"/>
                    </a:lnTo>
                    <a:lnTo>
                      <a:pt x="29" y="6"/>
                    </a:lnTo>
                    <a:lnTo>
                      <a:pt x="29" y="8"/>
                    </a:lnTo>
                    <a:lnTo>
                      <a:pt x="29" y="9"/>
                    </a:lnTo>
                    <a:lnTo>
                      <a:pt x="28" y="10"/>
                    </a:lnTo>
                    <a:lnTo>
                      <a:pt x="28" y="11"/>
                    </a:lnTo>
                    <a:lnTo>
                      <a:pt x="27" y="11"/>
                    </a:lnTo>
                    <a:lnTo>
                      <a:pt x="26" y="10"/>
                    </a:lnTo>
                    <a:lnTo>
                      <a:pt x="25" y="10"/>
                    </a:lnTo>
                    <a:lnTo>
                      <a:pt x="24" y="9"/>
                    </a:lnTo>
                    <a:lnTo>
                      <a:pt x="24" y="10"/>
                    </a:lnTo>
                    <a:lnTo>
                      <a:pt x="23" y="10"/>
                    </a:lnTo>
                    <a:lnTo>
                      <a:pt x="22" y="11"/>
                    </a:lnTo>
                    <a:lnTo>
                      <a:pt x="22" y="10"/>
                    </a:lnTo>
                    <a:lnTo>
                      <a:pt x="21" y="10"/>
                    </a:lnTo>
                    <a:lnTo>
                      <a:pt x="21" y="9"/>
                    </a:lnTo>
                    <a:lnTo>
                      <a:pt x="21" y="8"/>
                    </a:lnTo>
                    <a:lnTo>
                      <a:pt x="21" y="9"/>
                    </a:lnTo>
                    <a:lnTo>
                      <a:pt x="21" y="10"/>
                    </a:lnTo>
                    <a:lnTo>
                      <a:pt x="21" y="11"/>
                    </a:lnTo>
                    <a:lnTo>
                      <a:pt x="20" y="10"/>
                    </a:lnTo>
                    <a:lnTo>
                      <a:pt x="20" y="9"/>
                    </a:lnTo>
                    <a:lnTo>
                      <a:pt x="19" y="8"/>
                    </a:lnTo>
                    <a:lnTo>
                      <a:pt x="19" y="6"/>
                    </a:lnTo>
                    <a:lnTo>
                      <a:pt x="19" y="5"/>
                    </a:lnTo>
                    <a:lnTo>
                      <a:pt x="19" y="7"/>
                    </a:lnTo>
                    <a:lnTo>
                      <a:pt x="19" y="8"/>
                    </a:lnTo>
                    <a:lnTo>
                      <a:pt x="19" y="10"/>
                    </a:lnTo>
                    <a:lnTo>
                      <a:pt x="19" y="11"/>
                    </a:lnTo>
                    <a:lnTo>
                      <a:pt x="19" y="10"/>
                    </a:lnTo>
                    <a:lnTo>
                      <a:pt x="18" y="10"/>
                    </a:lnTo>
                    <a:lnTo>
                      <a:pt x="17" y="11"/>
                    </a:lnTo>
                    <a:lnTo>
                      <a:pt x="16" y="11"/>
                    </a:lnTo>
                    <a:lnTo>
                      <a:pt x="15" y="11"/>
                    </a:lnTo>
                    <a:lnTo>
                      <a:pt x="14" y="11"/>
                    </a:lnTo>
                    <a:lnTo>
                      <a:pt x="13" y="10"/>
                    </a:lnTo>
                    <a:lnTo>
                      <a:pt x="12" y="9"/>
                    </a:lnTo>
                    <a:lnTo>
                      <a:pt x="12" y="8"/>
                    </a:lnTo>
                    <a:lnTo>
                      <a:pt x="11" y="8"/>
                    </a:lnTo>
                    <a:lnTo>
                      <a:pt x="11" y="9"/>
                    </a:lnTo>
                    <a:lnTo>
                      <a:pt x="11" y="10"/>
                    </a:lnTo>
                    <a:lnTo>
                      <a:pt x="12" y="11"/>
                    </a:lnTo>
                    <a:lnTo>
                      <a:pt x="11" y="10"/>
                    </a:lnTo>
                    <a:lnTo>
                      <a:pt x="10" y="11"/>
                    </a:lnTo>
                    <a:lnTo>
                      <a:pt x="10" y="10"/>
                    </a:lnTo>
                    <a:lnTo>
                      <a:pt x="10" y="9"/>
                    </a:lnTo>
                    <a:lnTo>
                      <a:pt x="9" y="10"/>
                    </a:lnTo>
                    <a:lnTo>
                      <a:pt x="8" y="10"/>
                    </a:lnTo>
                    <a:lnTo>
                      <a:pt x="7" y="10"/>
                    </a:lnTo>
                    <a:lnTo>
                      <a:pt x="7" y="9"/>
                    </a:lnTo>
                    <a:lnTo>
                      <a:pt x="6" y="9"/>
                    </a:lnTo>
                    <a:lnTo>
                      <a:pt x="6" y="7"/>
                    </a:lnTo>
                    <a:lnTo>
                      <a:pt x="6" y="8"/>
                    </a:lnTo>
                    <a:lnTo>
                      <a:pt x="6" y="9"/>
                    </a:lnTo>
                    <a:lnTo>
                      <a:pt x="6" y="10"/>
                    </a:lnTo>
                    <a:lnTo>
                      <a:pt x="5" y="10"/>
                    </a:lnTo>
                    <a:lnTo>
                      <a:pt x="5" y="11"/>
                    </a:lnTo>
                    <a:lnTo>
                      <a:pt x="4" y="10"/>
                    </a:lnTo>
                    <a:lnTo>
                      <a:pt x="3" y="10"/>
                    </a:lnTo>
                    <a:lnTo>
                      <a:pt x="2" y="10"/>
                    </a:lnTo>
                    <a:lnTo>
                      <a:pt x="1" y="10"/>
                    </a:lnTo>
                    <a:lnTo>
                      <a:pt x="1" y="9"/>
                    </a:lnTo>
                    <a:lnTo>
                      <a:pt x="1" y="10"/>
                    </a:lnTo>
                    <a:lnTo>
                      <a:pt x="1" y="11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815" name="Freeform 452">
                <a:extLst>
                  <a:ext uri="{FF2B5EF4-FFF2-40B4-BE49-F238E27FC236}">
                    <a16:creationId xmlns:a16="http://schemas.microsoft.com/office/drawing/2014/main" id="{76A13B3D-7E75-4C19-82A3-B6A901C4E0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47" y="1302"/>
                <a:ext cx="28" cy="51"/>
              </a:xfrm>
              <a:custGeom>
                <a:avLst/>
                <a:gdLst>
                  <a:gd name="T0" fmla="*/ 7 w 28"/>
                  <a:gd name="T1" fmla="*/ 51 h 51"/>
                  <a:gd name="T2" fmla="*/ 7 w 28"/>
                  <a:gd name="T3" fmla="*/ 49 h 51"/>
                  <a:gd name="T4" fmla="*/ 6 w 28"/>
                  <a:gd name="T5" fmla="*/ 47 h 51"/>
                  <a:gd name="T6" fmla="*/ 8 w 28"/>
                  <a:gd name="T7" fmla="*/ 47 h 51"/>
                  <a:gd name="T8" fmla="*/ 8 w 28"/>
                  <a:gd name="T9" fmla="*/ 46 h 51"/>
                  <a:gd name="T10" fmla="*/ 7 w 28"/>
                  <a:gd name="T11" fmla="*/ 44 h 51"/>
                  <a:gd name="T12" fmla="*/ 7 w 28"/>
                  <a:gd name="T13" fmla="*/ 43 h 51"/>
                  <a:gd name="T14" fmla="*/ 6 w 28"/>
                  <a:gd name="T15" fmla="*/ 41 h 51"/>
                  <a:gd name="T16" fmla="*/ 4 w 28"/>
                  <a:gd name="T17" fmla="*/ 40 h 51"/>
                  <a:gd name="T18" fmla="*/ 6 w 28"/>
                  <a:gd name="T19" fmla="*/ 39 h 51"/>
                  <a:gd name="T20" fmla="*/ 6 w 28"/>
                  <a:gd name="T21" fmla="*/ 37 h 51"/>
                  <a:gd name="T22" fmla="*/ 6 w 28"/>
                  <a:gd name="T23" fmla="*/ 35 h 51"/>
                  <a:gd name="T24" fmla="*/ 4 w 28"/>
                  <a:gd name="T25" fmla="*/ 36 h 51"/>
                  <a:gd name="T26" fmla="*/ 3 w 28"/>
                  <a:gd name="T27" fmla="*/ 35 h 51"/>
                  <a:gd name="T28" fmla="*/ 4 w 28"/>
                  <a:gd name="T29" fmla="*/ 34 h 51"/>
                  <a:gd name="T30" fmla="*/ 3 w 28"/>
                  <a:gd name="T31" fmla="*/ 33 h 51"/>
                  <a:gd name="T32" fmla="*/ 2 w 28"/>
                  <a:gd name="T33" fmla="*/ 32 h 51"/>
                  <a:gd name="T34" fmla="*/ 1 w 28"/>
                  <a:gd name="T35" fmla="*/ 29 h 51"/>
                  <a:gd name="T36" fmla="*/ 1 w 28"/>
                  <a:gd name="T37" fmla="*/ 27 h 51"/>
                  <a:gd name="T38" fmla="*/ 0 w 28"/>
                  <a:gd name="T39" fmla="*/ 24 h 51"/>
                  <a:gd name="T40" fmla="*/ 1 w 28"/>
                  <a:gd name="T41" fmla="*/ 23 h 51"/>
                  <a:gd name="T42" fmla="*/ 1 w 28"/>
                  <a:gd name="T43" fmla="*/ 21 h 51"/>
                  <a:gd name="T44" fmla="*/ 1 w 28"/>
                  <a:gd name="T45" fmla="*/ 19 h 51"/>
                  <a:gd name="T46" fmla="*/ 1 w 28"/>
                  <a:gd name="T47" fmla="*/ 15 h 51"/>
                  <a:gd name="T48" fmla="*/ 1 w 28"/>
                  <a:gd name="T49" fmla="*/ 13 h 51"/>
                  <a:gd name="T50" fmla="*/ 2 w 28"/>
                  <a:gd name="T51" fmla="*/ 12 h 51"/>
                  <a:gd name="T52" fmla="*/ 2 w 28"/>
                  <a:gd name="T53" fmla="*/ 8 h 51"/>
                  <a:gd name="T54" fmla="*/ 3 w 28"/>
                  <a:gd name="T55" fmla="*/ 6 h 51"/>
                  <a:gd name="T56" fmla="*/ 3 w 28"/>
                  <a:gd name="T57" fmla="*/ 10 h 51"/>
                  <a:gd name="T58" fmla="*/ 3 w 28"/>
                  <a:gd name="T59" fmla="*/ 13 h 51"/>
                  <a:gd name="T60" fmla="*/ 3 w 28"/>
                  <a:gd name="T61" fmla="*/ 16 h 51"/>
                  <a:gd name="T62" fmla="*/ 3 w 28"/>
                  <a:gd name="T63" fmla="*/ 20 h 51"/>
                  <a:gd name="T64" fmla="*/ 4 w 28"/>
                  <a:gd name="T65" fmla="*/ 22 h 51"/>
                  <a:gd name="T66" fmla="*/ 5 w 28"/>
                  <a:gd name="T67" fmla="*/ 22 h 51"/>
                  <a:gd name="T68" fmla="*/ 6 w 28"/>
                  <a:gd name="T69" fmla="*/ 21 h 51"/>
                  <a:gd name="T70" fmla="*/ 8 w 28"/>
                  <a:gd name="T71" fmla="*/ 25 h 51"/>
                  <a:gd name="T72" fmla="*/ 9 w 28"/>
                  <a:gd name="T73" fmla="*/ 24 h 51"/>
                  <a:gd name="T74" fmla="*/ 8 w 28"/>
                  <a:gd name="T75" fmla="*/ 22 h 51"/>
                  <a:gd name="T76" fmla="*/ 8 w 28"/>
                  <a:gd name="T77" fmla="*/ 17 h 51"/>
                  <a:gd name="T78" fmla="*/ 8 w 28"/>
                  <a:gd name="T79" fmla="*/ 14 h 51"/>
                  <a:gd name="T80" fmla="*/ 7 w 28"/>
                  <a:gd name="T81" fmla="*/ 10 h 51"/>
                  <a:gd name="T82" fmla="*/ 8 w 28"/>
                  <a:gd name="T83" fmla="*/ 3 h 51"/>
                  <a:gd name="T84" fmla="*/ 9 w 28"/>
                  <a:gd name="T85" fmla="*/ 4 h 51"/>
                  <a:gd name="T86" fmla="*/ 9 w 28"/>
                  <a:gd name="T87" fmla="*/ 13 h 51"/>
                  <a:gd name="T88" fmla="*/ 10 w 28"/>
                  <a:gd name="T89" fmla="*/ 17 h 51"/>
                  <a:gd name="T90" fmla="*/ 11 w 28"/>
                  <a:gd name="T91" fmla="*/ 18 h 51"/>
                  <a:gd name="T92" fmla="*/ 18 w 28"/>
                  <a:gd name="T93" fmla="*/ 36 h 51"/>
                  <a:gd name="T94" fmla="*/ 26 w 28"/>
                  <a:gd name="T95" fmla="*/ 48 h 51"/>
                  <a:gd name="T96" fmla="*/ 25 w 28"/>
                  <a:gd name="T97" fmla="*/ 51 h 51"/>
                  <a:gd name="T98" fmla="*/ 23 w 28"/>
                  <a:gd name="T99" fmla="*/ 51 h 51"/>
                  <a:gd name="T100" fmla="*/ 20 w 28"/>
                  <a:gd name="T101" fmla="*/ 51 h 51"/>
                  <a:gd name="T102" fmla="*/ 17 w 28"/>
                  <a:gd name="T103" fmla="*/ 51 h 51"/>
                  <a:gd name="T104" fmla="*/ 13 w 28"/>
                  <a:gd name="T105" fmla="*/ 51 h 51"/>
                  <a:gd name="T106" fmla="*/ 6 w 28"/>
                  <a:gd name="T107" fmla="*/ 51 h 51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0" t="0" r="r" b="b"/>
                <a:pathLst>
                  <a:path w="28" h="51">
                    <a:moveTo>
                      <a:pt x="6" y="51"/>
                    </a:moveTo>
                    <a:lnTo>
                      <a:pt x="7" y="51"/>
                    </a:lnTo>
                    <a:lnTo>
                      <a:pt x="7" y="50"/>
                    </a:lnTo>
                    <a:lnTo>
                      <a:pt x="7" y="49"/>
                    </a:lnTo>
                    <a:lnTo>
                      <a:pt x="7" y="48"/>
                    </a:lnTo>
                    <a:lnTo>
                      <a:pt x="6" y="47"/>
                    </a:lnTo>
                    <a:lnTo>
                      <a:pt x="7" y="47"/>
                    </a:lnTo>
                    <a:lnTo>
                      <a:pt x="8" y="47"/>
                    </a:lnTo>
                    <a:lnTo>
                      <a:pt x="8" y="46"/>
                    </a:lnTo>
                    <a:lnTo>
                      <a:pt x="8" y="45"/>
                    </a:lnTo>
                    <a:lnTo>
                      <a:pt x="7" y="44"/>
                    </a:lnTo>
                    <a:lnTo>
                      <a:pt x="7" y="43"/>
                    </a:lnTo>
                    <a:lnTo>
                      <a:pt x="7" y="42"/>
                    </a:lnTo>
                    <a:lnTo>
                      <a:pt x="6" y="41"/>
                    </a:lnTo>
                    <a:lnTo>
                      <a:pt x="4" y="40"/>
                    </a:lnTo>
                    <a:lnTo>
                      <a:pt x="5" y="40"/>
                    </a:lnTo>
                    <a:lnTo>
                      <a:pt x="6" y="39"/>
                    </a:lnTo>
                    <a:lnTo>
                      <a:pt x="6" y="38"/>
                    </a:lnTo>
                    <a:lnTo>
                      <a:pt x="6" y="37"/>
                    </a:lnTo>
                    <a:lnTo>
                      <a:pt x="6" y="36"/>
                    </a:lnTo>
                    <a:lnTo>
                      <a:pt x="6" y="35"/>
                    </a:lnTo>
                    <a:lnTo>
                      <a:pt x="5" y="36"/>
                    </a:lnTo>
                    <a:lnTo>
                      <a:pt x="4" y="36"/>
                    </a:lnTo>
                    <a:lnTo>
                      <a:pt x="4" y="35"/>
                    </a:lnTo>
                    <a:lnTo>
                      <a:pt x="3" y="35"/>
                    </a:lnTo>
                    <a:lnTo>
                      <a:pt x="4" y="35"/>
                    </a:lnTo>
                    <a:lnTo>
                      <a:pt x="4" y="34"/>
                    </a:lnTo>
                    <a:lnTo>
                      <a:pt x="5" y="33"/>
                    </a:lnTo>
                    <a:lnTo>
                      <a:pt x="3" y="33"/>
                    </a:lnTo>
                    <a:lnTo>
                      <a:pt x="2" y="33"/>
                    </a:lnTo>
                    <a:lnTo>
                      <a:pt x="2" y="32"/>
                    </a:lnTo>
                    <a:lnTo>
                      <a:pt x="2" y="30"/>
                    </a:lnTo>
                    <a:lnTo>
                      <a:pt x="1" y="29"/>
                    </a:lnTo>
                    <a:lnTo>
                      <a:pt x="1" y="28"/>
                    </a:lnTo>
                    <a:lnTo>
                      <a:pt x="1" y="27"/>
                    </a:lnTo>
                    <a:lnTo>
                      <a:pt x="0" y="25"/>
                    </a:lnTo>
                    <a:lnTo>
                      <a:pt x="0" y="24"/>
                    </a:lnTo>
                    <a:lnTo>
                      <a:pt x="0" y="23"/>
                    </a:lnTo>
                    <a:lnTo>
                      <a:pt x="1" y="23"/>
                    </a:lnTo>
                    <a:lnTo>
                      <a:pt x="2" y="23"/>
                    </a:lnTo>
                    <a:lnTo>
                      <a:pt x="1" y="21"/>
                    </a:lnTo>
                    <a:lnTo>
                      <a:pt x="1" y="20"/>
                    </a:lnTo>
                    <a:lnTo>
                      <a:pt x="1" y="19"/>
                    </a:lnTo>
                    <a:lnTo>
                      <a:pt x="1" y="17"/>
                    </a:lnTo>
                    <a:lnTo>
                      <a:pt x="1" y="15"/>
                    </a:lnTo>
                    <a:lnTo>
                      <a:pt x="1" y="14"/>
                    </a:lnTo>
                    <a:lnTo>
                      <a:pt x="1" y="13"/>
                    </a:lnTo>
                    <a:lnTo>
                      <a:pt x="2" y="13"/>
                    </a:lnTo>
                    <a:lnTo>
                      <a:pt x="2" y="12"/>
                    </a:lnTo>
                    <a:lnTo>
                      <a:pt x="3" y="11"/>
                    </a:lnTo>
                    <a:lnTo>
                      <a:pt x="2" y="8"/>
                    </a:lnTo>
                    <a:lnTo>
                      <a:pt x="2" y="4"/>
                    </a:lnTo>
                    <a:lnTo>
                      <a:pt x="3" y="6"/>
                    </a:lnTo>
                    <a:lnTo>
                      <a:pt x="3" y="8"/>
                    </a:lnTo>
                    <a:lnTo>
                      <a:pt x="3" y="10"/>
                    </a:lnTo>
                    <a:lnTo>
                      <a:pt x="3" y="12"/>
                    </a:lnTo>
                    <a:lnTo>
                      <a:pt x="3" y="13"/>
                    </a:lnTo>
                    <a:lnTo>
                      <a:pt x="4" y="14"/>
                    </a:lnTo>
                    <a:lnTo>
                      <a:pt x="3" y="16"/>
                    </a:lnTo>
                    <a:lnTo>
                      <a:pt x="3" y="18"/>
                    </a:lnTo>
                    <a:lnTo>
                      <a:pt x="3" y="20"/>
                    </a:lnTo>
                    <a:lnTo>
                      <a:pt x="4" y="22"/>
                    </a:lnTo>
                    <a:lnTo>
                      <a:pt x="5" y="23"/>
                    </a:lnTo>
                    <a:lnTo>
                      <a:pt x="5" y="22"/>
                    </a:lnTo>
                    <a:lnTo>
                      <a:pt x="5" y="20"/>
                    </a:lnTo>
                    <a:lnTo>
                      <a:pt x="6" y="21"/>
                    </a:lnTo>
                    <a:lnTo>
                      <a:pt x="7" y="23"/>
                    </a:lnTo>
                    <a:lnTo>
                      <a:pt x="8" y="25"/>
                    </a:lnTo>
                    <a:lnTo>
                      <a:pt x="9" y="24"/>
                    </a:lnTo>
                    <a:lnTo>
                      <a:pt x="8" y="23"/>
                    </a:lnTo>
                    <a:lnTo>
                      <a:pt x="8" y="22"/>
                    </a:lnTo>
                    <a:lnTo>
                      <a:pt x="8" y="20"/>
                    </a:lnTo>
                    <a:lnTo>
                      <a:pt x="8" y="17"/>
                    </a:lnTo>
                    <a:lnTo>
                      <a:pt x="8" y="16"/>
                    </a:lnTo>
                    <a:lnTo>
                      <a:pt x="8" y="14"/>
                    </a:lnTo>
                    <a:lnTo>
                      <a:pt x="8" y="12"/>
                    </a:lnTo>
                    <a:lnTo>
                      <a:pt x="7" y="10"/>
                    </a:lnTo>
                    <a:lnTo>
                      <a:pt x="8" y="7"/>
                    </a:lnTo>
                    <a:lnTo>
                      <a:pt x="8" y="3"/>
                    </a:lnTo>
                    <a:lnTo>
                      <a:pt x="8" y="0"/>
                    </a:lnTo>
                    <a:lnTo>
                      <a:pt x="9" y="4"/>
                    </a:lnTo>
                    <a:lnTo>
                      <a:pt x="10" y="10"/>
                    </a:lnTo>
                    <a:lnTo>
                      <a:pt x="9" y="13"/>
                    </a:lnTo>
                    <a:lnTo>
                      <a:pt x="9" y="15"/>
                    </a:lnTo>
                    <a:lnTo>
                      <a:pt x="10" y="17"/>
                    </a:lnTo>
                    <a:lnTo>
                      <a:pt x="10" y="19"/>
                    </a:lnTo>
                    <a:lnTo>
                      <a:pt x="11" y="18"/>
                    </a:lnTo>
                    <a:lnTo>
                      <a:pt x="13" y="25"/>
                    </a:lnTo>
                    <a:lnTo>
                      <a:pt x="18" y="36"/>
                    </a:lnTo>
                    <a:lnTo>
                      <a:pt x="17" y="46"/>
                    </a:lnTo>
                    <a:lnTo>
                      <a:pt x="26" y="48"/>
                    </a:lnTo>
                    <a:lnTo>
                      <a:pt x="28" y="50"/>
                    </a:lnTo>
                    <a:lnTo>
                      <a:pt x="25" y="51"/>
                    </a:lnTo>
                    <a:lnTo>
                      <a:pt x="24" y="51"/>
                    </a:lnTo>
                    <a:lnTo>
                      <a:pt x="23" y="51"/>
                    </a:lnTo>
                    <a:lnTo>
                      <a:pt x="21" y="51"/>
                    </a:lnTo>
                    <a:lnTo>
                      <a:pt x="20" y="51"/>
                    </a:lnTo>
                    <a:lnTo>
                      <a:pt x="19" y="51"/>
                    </a:lnTo>
                    <a:lnTo>
                      <a:pt x="17" y="51"/>
                    </a:lnTo>
                    <a:lnTo>
                      <a:pt x="15" y="51"/>
                    </a:lnTo>
                    <a:lnTo>
                      <a:pt x="13" y="51"/>
                    </a:lnTo>
                    <a:lnTo>
                      <a:pt x="12" y="51"/>
                    </a:lnTo>
                    <a:lnTo>
                      <a:pt x="6" y="51"/>
                    </a:lnTo>
                    <a:close/>
                  </a:path>
                </a:pathLst>
              </a:custGeom>
              <a:solidFill>
                <a:srgbClr val="0099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816" name="Freeform 453">
                <a:extLst>
                  <a:ext uri="{FF2B5EF4-FFF2-40B4-BE49-F238E27FC236}">
                    <a16:creationId xmlns:a16="http://schemas.microsoft.com/office/drawing/2014/main" id="{B9FA5000-5C2F-4345-AF70-B31E6BEAE3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5" y="1299"/>
                <a:ext cx="23" cy="54"/>
              </a:xfrm>
              <a:custGeom>
                <a:avLst/>
                <a:gdLst>
                  <a:gd name="T0" fmla="*/ 0 w 23"/>
                  <a:gd name="T1" fmla="*/ 3 h 54"/>
                  <a:gd name="T2" fmla="*/ 1 w 23"/>
                  <a:gd name="T3" fmla="*/ 8 h 54"/>
                  <a:gd name="T4" fmla="*/ 1 w 23"/>
                  <a:gd name="T5" fmla="*/ 13 h 54"/>
                  <a:gd name="T6" fmla="*/ 1 w 23"/>
                  <a:gd name="T7" fmla="*/ 16 h 54"/>
                  <a:gd name="T8" fmla="*/ 2 w 23"/>
                  <a:gd name="T9" fmla="*/ 17 h 54"/>
                  <a:gd name="T10" fmla="*/ 2 w 23"/>
                  <a:gd name="T11" fmla="*/ 18 h 54"/>
                  <a:gd name="T12" fmla="*/ 3 w 23"/>
                  <a:gd name="T13" fmla="*/ 21 h 54"/>
                  <a:gd name="T14" fmla="*/ 3 w 23"/>
                  <a:gd name="T15" fmla="*/ 22 h 54"/>
                  <a:gd name="T16" fmla="*/ 2 w 23"/>
                  <a:gd name="T17" fmla="*/ 24 h 54"/>
                  <a:gd name="T18" fmla="*/ 3 w 23"/>
                  <a:gd name="T19" fmla="*/ 26 h 54"/>
                  <a:gd name="T20" fmla="*/ 4 w 23"/>
                  <a:gd name="T21" fmla="*/ 28 h 54"/>
                  <a:gd name="T22" fmla="*/ 3 w 23"/>
                  <a:gd name="T23" fmla="*/ 30 h 54"/>
                  <a:gd name="T24" fmla="*/ 2 w 23"/>
                  <a:gd name="T25" fmla="*/ 31 h 54"/>
                  <a:gd name="T26" fmla="*/ 3 w 23"/>
                  <a:gd name="T27" fmla="*/ 32 h 54"/>
                  <a:gd name="T28" fmla="*/ 5 w 23"/>
                  <a:gd name="T29" fmla="*/ 32 h 54"/>
                  <a:gd name="T30" fmla="*/ 7 w 23"/>
                  <a:gd name="T31" fmla="*/ 33 h 54"/>
                  <a:gd name="T32" fmla="*/ 8 w 23"/>
                  <a:gd name="T33" fmla="*/ 36 h 54"/>
                  <a:gd name="T34" fmla="*/ 9 w 23"/>
                  <a:gd name="T35" fmla="*/ 39 h 54"/>
                  <a:gd name="T36" fmla="*/ 9 w 23"/>
                  <a:gd name="T37" fmla="*/ 41 h 54"/>
                  <a:gd name="T38" fmla="*/ 8 w 23"/>
                  <a:gd name="T39" fmla="*/ 43 h 54"/>
                  <a:gd name="T40" fmla="*/ 6 w 23"/>
                  <a:gd name="T41" fmla="*/ 44 h 54"/>
                  <a:gd name="T42" fmla="*/ 7 w 23"/>
                  <a:gd name="T43" fmla="*/ 45 h 54"/>
                  <a:gd name="T44" fmla="*/ 8 w 23"/>
                  <a:gd name="T45" fmla="*/ 47 h 54"/>
                  <a:gd name="T46" fmla="*/ 8 w 23"/>
                  <a:gd name="T47" fmla="*/ 49 h 54"/>
                  <a:gd name="T48" fmla="*/ 8 w 23"/>
                  <a:gd name="T49" fmla="*/ 50 h 54"/>
                  <a:gd name="T50" fmla="*/ 10 w 23"/>
                  <a:gd name="T51" fmla="*/ 51 h 54"/>
                  <a:gd name="T52" fmla="*/ 12 w 23"/>
                  <a:gd name="T53" fmla="*/ 51 h 54"/>
                  <a:gd name="T54" fmla="*/ 14 w 23"/>
                  <a:gd name="T55" fmla="*/ 52 h 54"/>
                  <a:gd name="T56" fmla="*/ 17 w 23"/>
                  <a:gd name="T57" fmla="*/ 52 h 54"/>
                  <a:gd name="T58" fmla="*/ 19 w 23"/>
                  <a:gd name="T59" fmla="*/ 52 h 54"/>
                  <a:gd name="T60" fmla="*/ 23 w 23"/>
                  <a:gd name="T61" fmla="*/ 54 h 54"/>
                  <a:gd name="T62" fmla="*/ 22 w 23"/>
                  <a:gd name="T63" fmla="*/ 51 h 54"/>
                  <a:gd name="T64" fmla="*/ 22 w 23"/>
                  <a:gd name="T65" fmla="*/ 48 h 54"/>
                  <a:gd name="T66" fmla="*/ 20 w 23"/>
                  <a:gd name="T67" fmla="*/ 45 h 54"/>
                  <a:gd name="T68" fmla="*/ 17 w 23"/>
                  <a:gd name="T69" fmla="*/ 42 h 54"/>
                  <a:gd name="T70" fmla="*/ 15 w 23"/>
                  <a:gd name="T71" fmla="*/ 39 h 54"/>
                  <a:gd name="T72" fmla="*/ 13 w 23"/>
                  <a:gd name="T73" fmla="*/ 36 h 54"/>
                  <a:gd name="T74" fmla="*/ 10 w 23"/>
                  <a:gd name="T75" fmla="*/ 33 h 54"/>
                  <a:gd name="T76" fmla="*/ 8 w 23"/>
                  <a:gd name="T77" fmla="*/ 29 h 54"/>
                  <a:gd name="T78" fmla="*/ 6 w 23"/>
                  <a:gd name="T79" fmla="*/ 26 h 54"/>
                  <a:gd name="T80" fmla="*/ 5 w 23"/>
                  <a:gd name="T81" fmla="*/ 23 h 54"/>
                  <a:gd name="T82" fmla="*/ 4 w 23"/>
                  <a:gd name="T83" fmla="*/ 20 h 54"/>
                  <a:gd name="T84" fmla="*/ 3 w 23"/>
                  <a:gd name="T85" fmla="*/ 18 h 54"/>
                  <a:gd name="T86" fmla="*/ 2 w 23"/>
                  <a:gd name="T87" fmla="*/ 17 h 54"/>
                  <a:gd name="T88" fmla="*/ 2 w 23"/>
                  <a:gd name="T89" fmla="*/ 16 h 54"/>
                  <a:gd name="T90" fmla="*/ 2 w 23"/>
                  <a:gd name="T91" fmla="*/ 14 h 54"/>
                  <a:gd name="T92" fmla="*/ 2 w 23"/>
                  <a:gd name="T93" fmla="*/ 13 h 54"/>
                  <a:gd name="T94" fmla="*/ 1 w 23"/>
                  <a:gd name="T95" fmla="*/ 7 h 54"/>
                  <a:gd name="T96" fmla="*/ 0 w 23"/>
                  <a:gd name="T97" fmla="*/ 2 h 54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23" h="54">
                    <a:moveTo>
                      <a:pt x="0" y="0"/>
                    </a:moveTo>
                    <a:lnTo>
                      <a:pt x="0" y="3"/>
                    </a:lnTo>
                    <a:lnTo>
                      <a:pt x="0" y="5"/>
                    </a:lnTo>
                    <a:lnTo>
                      <a:pt x="1" y="8"/>
                    </a:lnTo>
                    <a:lnTo>
                      <a:pt x="1" y="11"/>
                    </a:lnTo>
                    <a:lnTo>
                      <a:pt x="1" y="13"/>
                    </a:lnTo>
                    <a:lnTo>
                      <a:pt x="1" y="14"/>
                    </a:lnTo>
                    <a:lnTo>
                      <a:pt x="1" y="16"/>
                    </a:lnTo>
                    <a:lnTo>
                      <a:pt x="2" y="17"/>
                    </a:lnTo>
                    <a:lnTo>
                      <a:pt x="2" y="18"/>
                    </a:lnTo>
                    <a:lnTo>
                      <a:pt x="3" y="19"/>
                    </a:lnTo>
                    <a:lnTo>
                      <a:pt x="3" y="21"/>
                    </a:lnTo>
                    <a:lnTo>
                      <a:pt x="3" y="22"/>
                    </a:lnTo>
                    <a:lnTo>
                      <a:pt x="2" y="23"/>
                    </a:lnTo>
                    <a:lnTo>
                      <a:pt x="2" y="24"/>
                    </a:lnTo>
                    <a:lnTo>
                      <a:pt x="2" y="25"/>
                    </a:lnTo>
                    <a:lnTo>
                      <a:pt x="3" y="26"/>
                    </a:lnTo>
                    <a:lnTo>
                      <a:pt x="3" y="27"/>
                    </a:lnTo>
                    <a:lnTo>
                      <a:pt x="4" y="28"/>
                    </a:lnTo>
                    <a:lnTo>
                      <a:pt x="4" y="29"/>
                    </a:lnTo>
                    <a:lnTo>
                      <a:pt x="3" y="30"/>
                    </a:lnTo>
                    <a:lnTo>
                      <a:pt x="3" y="31"/>
                    </a:lnTo>
                    <a:lnTo>
                      <a:pt x="2" y="31"/>
                    </a:lnTo>
                    <a:lnTo>
                      <a:pt x="3" y="31"/>
                    </a:lnTo>
                    <a:lnTo>
                      <a:pt x="3" y="32"/>
                    </a:lnTo>
                    <a:lnTo>
                      <a:pt x="5" y="32"/>
                    </a:lnTo>
                    <a:lnTo>
                      <a:pt x="6" y="32"/>
                    </a:lnTo>
                    <a:lnTo>
                      <a:pt x="7" y="33"/>
                    </a:lnTo>
                    <a:lnTo>
                      <a:pt x="7" y="34"/>
                    </a:lnTo>
                    <a:lnTo>
                      <a:pt x="8" y="36"/>
                    </a:lnTo>
                    <a:lnTo>
                      <a:pt x="8" y="37"/>
                    </a:lnTo>
                    <a:lnTo>
                      <a:pt x="9" y="39"/>
                    </a:lnTo>
                    <a:lnTo>
                      <a:pt x="9" y="40"/>
                    </a:lnTo>
                    <a:lnTo>
                      <a:pt x="9" y="41"/>
                    </a:lnTo>
                    <a:lnTo>
                      <a:pt x="8" y="42"/>
                    </a:lnTo>
                    <a:lnTo>
                      <a:pt x="8" y="43"/>
                    </a:lnTo>
                    <a:lnTo>
                      <a:pt x="7" y="43"/>
                    </a:lnTo>
                    <a:lnTo>
                      <a:pt x="6" y="44"/>
                    </a:lnTo>
                    <a:lnTo>
                      <a:pt x="7" y="45"/>
                    </a:lnTo>
                    <a:lnTo>
                      <a:pt x="8" y="46"/>
                    </a:lnTo>
                    <a:lnTo>
                      <a:pt x="8" y="47"/>
                    </a:lnTo>
                    <a:lnTo>
                      <a:pt x="8" y="48"/>
                    </a:lnTo>
                    <a:lnTo>
                      <a:pt x="8" y="49"/>
                    </a:lnTo>
                    <a:lnTo>
                      <a:pt x="7" y="50"/>
                    </a:lnTo>
                    <a:lnTo>
                      <a:pt x="8" y="50"/>
                    </a:lnTo>
                    <a:lnTo>
                      <a:pt x="9" y="51"/>
                    </a:lnTo>
                    <a:lnTo>
                      <a:pt x="10" y="51"/>
                    </a:lnTo>
                    <a:lnTo>
                      <a:pt x="11" y="51"/>
                    </a:lnTo>
                    <a:lnTo>
                      <a:pt x="12" y="51"/>
                    </a:lnTo>
                    <a:lnTo>
                      <a:pt x="13" y="52"/>
                    </a:lnTo>
                    <a:lnTo>
                      <a:pt x="14" y="52"/>
                    </a:lnTo>
                    <a:lnTo>
                      <a:pt x="15" y="51"/>
                    </a:lnTo>
                    <a:lnTo>
                      <a:pt x="17" y="52"/>
                    </a:lnTo>
                    <a:lnTo>
                      <a:pt x="18" y="52"/>
                    </a:lnTo>
                    <a:lnTo>
                      <a:pt x="19" y="52"/>
                    </a:lnTo>
                    <a:lnTo>
                      <a:pt x="21" y="53"/>
                    </a:lnTo>
                    <a:lnTo>
                      <a:pt x="23" y="54"/>
                    </a:lnTo>
                    <a:lnTo>
                      <a:pt x="22" y="53"/>
                    </a:lnTo>
                    <a:lnTo>
                      <a:pt x="22" y="51"/>
                    </a:lnTo>
                    <a:lnTo>
                      <a:pt x="23" y="49"/>
                    </a:lnTo>
                    <a:lnTo>
                      <a:pt x="22" y="48"/>
                    </a:lnTo>
                    <a:lnTo>
                      <a:pt x="21" y="47"/>
                    </a:lnTo>
                    <a:lnTo>
                      <a:pt x="20" y="45"/>
                    </a:lnTo>
                    <a:lnTo>
                      <a:pt x="18" y="44"/>
                    </a:lnTo>
                    <a:lnTo>
                      <a:pt x="17" y="42"/>
                    </a:lnTo>
                    <a:lnTo>
                      <a:pt x="16" y="40"/>
                    </a:lnTo>
                    <a:lnTo>
                      <a:pt x="15" y="39"/>
                    </a:lnTo>
                    <a:lnTo>
                      <a:pt x="14" y="37"/>
                    </a:lnTo>
                    <a:lnTo>
                      <a:pt x="13" y="36"/>
                    </a:lnTo>
                    <a:lnTo>
                      <a:pt x="12" y="35"/>
                    </a:lnTo>
                    <a:lnTo>
                      <a:pt x="10" y="33"/>
                    </a:lnTo>
                    <a:lnTo>
                      <a:pt x="9" y="31"/>
                    </a:lnTo>
                    <a:lnTo>
                      <a:pt x="8" y="29"/>
                    </a:lnTo>
                    <a:lnTo>
                      <a:pt x="7" y="28"/>
                    </a:lnTo>
                    <a:lnTo>
                      <a:pt x="6" y="26"/>
                    </a:lnTo>
                    <a:lnTo>
                      <a:pt x="6" y="24"/>
                    </a:lnTo>
                    <a:lnTo>
                      <a:pt x="5" y="23"/>
                    </a:lnTo>
                    <a:lnTo>
                      <a:pt x="5" y="21"/>
                    </a:lnTo>
                    <a:lnTo>
                      <a:pt x="4" y="20"/>
                    </a:lnTo>
                    <a:lnTo>
                      <a:pt x="4" y="19"/>
                    </a:lnTo>
                    <a:lnTo>
                      <a:pt x="3" y="18"/>
                    </a:lnTo>
                    <a:lnTo>
                      <a:pt x="2" y="17"/>
                    </a:lnTo>
                    <a:lnTo>
                      <a:pt x="2" y="16"/>
                    </a:lnTo>
                    <a:lnTo>
                      <a:pt x="2" y="15"/>
                    </a:lnTo>
                    <a:lnTo>
                      <a:pt x="2" y="14"/>
                    </a:lnTo>
                    <a:lnTo>
                      <a:pt x="2" y="13"/>
                    </a:lnTo>
                    <a:lnTo>
                      <a:pt x="2" y="12"/>
                    </a:lnTo>
                    <a:lnTo>
                      <a:pt x="1" y="7"/>
                    </a:lnTo>
                    <a:lnTo>
                      <a:pt x="1" y="4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817" name="Freeform 454">
                <a:extLst>
                  <a:ext uri="{FF2B5EF4-FFF2-40B4-BE49-F238E27FC236}">
                    <a16:creationId xmlns:a16="http://schemas.microsoft.com/office/drawing/2014/main" id="{FDA746F2-D75B-4AE7-9DBF-AF1D71AF18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35" y="1261"/>
                <a:ext cx="33" cy="37"/>
              </a:xfrm>
              <a:custGeom>
                <a:avLst/>
                <a:gdLst>
                  <a:gd name="T0" fmla="*/ 0 w 33"/>
                  <a:gd name="T1" fmla="*/ 28 h 37"/>
                  <a:gd name="T2" fmla="*/ 1 w 33"/>
                  <a:gd name="T3" fmla="*/ 31 h 37"/>
                  <a:gd name="T4" fmla="*/ 2 w 33"/>
                  <a:gd name="T5" fmla="*/ 33 h 37"/>
                  <a:gd name="T6" fmla="*/ 4 w 33"/>
                  <a:gd name="T7" fmla="*/ 34 h 37"/>
                  <a:gd name="T8" fmla="*/ 5 w 33"/>
                  <a:gd name="T9" fmla="*/ 35 h 37"/>
                  <a:gd name="T10" fmla="*/ 7 w 33"/>
                  <a:gd name="T11" fmla="*/ 36 h 37"/>
                  <a:gd name="T12" fmla="*/ 8 w 33"/>
                  <a:gd name="T13" fmla="*/ 36 h 37"/>
                  <a:gd name="T14" fmla="*/ 10 w 33"/>
                  <a:gd name="T15" fmla="*/ 37 h 37"/>
                  <a:gd name="T16" fmla="*/ 11 w 33"/>
                  <a:gd name="T17" fmla="*/ 36 h 37"/>
                  <a:gd name="T18" fmla="*/ 12 w 33"/>
                  <a:gd name="T19" fmla="*/ 34 h 37"/>
                  <a:gd name="T20" fmla="*/ 13 w 33"/>
                  <a:gd name="T21" fmla="*/ 30 h 37"/>
                  <a:gd name="T22" fmla="*/ 14 w 33"/>
                  <a:gd name="T23" fmla="*/ 28 h 37"/>
                  <a:gd name="T24" fmla="*/ 13 w 33"/>
                  <a:gd name="T25" fmla="*/ 25 h 37"/>
                  <a:gd name="T26" fmla="*/ 14 w 33"/>
                  <a:gd name="T27" fmla="*/ 23 h 37"/>
                  <a:gd name="T28" fmla="*/ 14 w 33"/>
                  <a:gd name="T29" fmla="*/ 20 h 37"/>
                  <a:gd name="T30" fmla="*/ 14 w 33"/>
                  <a:gd name="T31" fmla="*/ 16 h 37"/>
                  <a:gd name="T32" fmla="*/ 16 w 33"/>
                  <a:gd name="T33" fmla="*/ 16 h 37"/>
                  <a:gd name="T34" fmla="*/ 16 w 33"/>
                  <a:gd name="T35" fmla="*/ 14 h 37"/>
                  <a:gd name="T36" fmla="*/ 17 w 33"/>
                  <a:gd name="T37" fmla="*/ 12 h 37"/>
                  <a:gd name="T38" fmla="*/ 17 w 33"/>
                  <a:gd name="T39" fmla="*/ 10 h 37"/>
                  <a:gd name="T40" fmla="*/ 18 w 33"/>
                  <a:gd name="T41" fmla="*/ 9 h 37"/>
                  <a:gd name="T42" fmla="*/ 21 w 33"/>
                  <a:gd name="T43" fmla="*/ 9 h 37"/>
                  <a:gd name="T44" fmla="*/ 24 w 33"/>
                  <a:gd name="T45" fmla="*/ 9 h 37"/>
                  <a:gd name="T46" fmla="*/ 25 w 33"/>
                  <a:gd name="T47" fmla="*/ 9 h 37"/>
                  <a:gd name="T48" fmla="*/ 27 w 33"/>
                  <a:gd name="T49" fmla="*/ 10 h 37"/>
                  <a:gd name="T50" fmla="*/ 29 w 33"/>
                  <a:gd name="T51" fmla="*/ 10 h 37"/>
                  <a:gd name="T52" fmla="*/ 32 w 33"/>
                  <a:gd name="T53" fmla="*/ 11 h 37"/>
                  <a:gd name="T54" fmla="*/ 32 w 33"/>
                  <a:gd name="T55" fmla="*/ 10 h 37"/>
                  <a:gd name="T56" fmla="*/ 29 w 33"/>
                  <a:gd name="T57" fmla="*/ 9 h 37"/>
                  <a:gd name="T58" fmla="*/ 27 w 33"/>
                  <a:gd name="T59" fmla="*/ 8 h 37"/>
                  <a:gd name="T60" fmla="*/ 23 w 33"/>
                  <a:gd name="T61" fmla="*/ 6 h 37"/>
                  <a:gd name="T62" fmla="*/ 20 w 33"/>
                  <a:gd name="T63" fmla="*/ 5 h 37"/>
                  <a:gd name="T64" fmla="*/ 17 w 33"/>
                  <a:gd name="T65" fmla="*/ 3 h 37"/>
                  <a:gd name="T66" fmla="*/ 14 w 33"/>
                  <a:gd name="T67" fmla="*/ 1 h 37"/>
                  <a:gd name="T68" fmla="*/ 12 w 33"/>
                  <a:gd name="T69" fmla="*/ 0 h 37"/>
                  <a:gd name="T70" fmla="*/ 10 w 33"/>
                  <a:gd name="T71" fmla="*/ 1 h 37"/>
                  <a:gd name="T72" fmla="*/ 7 w 33"/>
                  <a:gd name="T73" fmla="*/ 9 h 37"/>
                  <a:gd name="T74" fmla="*/ 5 w 33"/>
                  <a:gd name="T75" fmla="*/ 15 h 37"/>
                  <a:gd name="T76" fmla="*/ 0 w 33"/>
                  <a:gd name="T77" fmla="*/ 26 h 37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33" h="37">
                    <a:moveTo>
                      <a:pt x="0" y="26"/>
                    </a:moveTo>
                    <a:lnTo>
                      <a:pt x="0" y="28"/>
                    </a:lnTo>
                    <a:lnTo>
                      <a:pt x="0" y="30"/>
                    </a:lnTo>
                    <a:lnTo>
                      <a:pt x="1" y="31"/>
                    </a:lnTo>
                    <a:lnTo>
                      <a:pt x="2" y="32"/>
                    </a:lnTo>
                    <a:lnTo>
                      <a:pt x="2" y="33"/>
                    </a:lnTo>
                    <a:lnTo>
                      <a:pt x="3" y="33"/>
                    </a:lnTo>
                    <a:lnTo>
                      <a:pt x="4" y="34"/>
                    </a:lnTo>
                    <a:lnTo>
                      <a:pt x="5" y="35"/>
                    </a:lnTo>
                    <a:lnTo>
                      <a:pt x="6" y="35"/>
                    </a:lnTo>
                    <a:lnTo>
                      <a:pt x="7" y="36"/>
                    </a:lnTo>
                    <a:lnTo>
                      <a:pt x="8" y="36"/>
                    </a:lnTo>
                    <a:lnTo>
                      <a:pt x="9" y="36"/>
                    </a:lnTo>
                    <a:lnTo>
                      <a:pt x="10" y="37"/>
                    </a:lnTo>
                    <a:lnTo>
                      <a:pt x="11" y="37"/>
                    </a:lnTo>
                    <a:lnTo>
                      <a:pt x="11" y="36"/>
                    </a:lnTo>
                    <a:lnTo>
                      <a:pt x="12" y="34"/>
                    </a:lnTo>
                    <a:lnTo>
                      <a:pt x="12" y="32"/>
                    </a:lnTo>
                    <a:lnTo>
                      <a:pt x="13" y="30"/>
                    </a:lnTo>
                    <a:lnTo>
                      <a:pt x="13" y="29"/>
                    </a:lnTo>
                    <a:lnTo>
                      <a:pt x="14" y="28"/>
                    </a:lnTo>
                    <a:lnTo>
                      <a:pt x="14" y="26"/>
                    </a:lnTo>
                    <a:lnTo>
                      <a:pt x="13" y="25"/>
                    </a:lnTo>
                    <a:lnTo>
                      <a:pt x="14" y="24"/>
                    </a:lnTo>
                    <a:lnTo>
                      <a:pt x="14" y="23"/>
                    </a:lnTo>
                    <a:lnTo>
                      <a:pt x="14" y="21"/>
                    </a:lnTo>
                    <a:lnTo>
                      <a:pt x="14" y="20"/>
                    </a:lnTo>
                    <a:lnTo>
                      <a:pt x="14" y="18"/>
                    </a:lnTo>
                    <a:lnTo>
                      <a:pt x="14" y="16"/>
                    </a:lnTo>
                    <a:lnTo>
                      <a:pt x="15" y="16"/>
                    </a:lnTo>
                    <a:lnTo>
                      <a:pt x="16" y="16"/>
                    </a:lnTo>
                    <a:lnTo>
                      <a:pt x="16" y="15"/>
                    </a:lnTo>
                    <a:lnTo>
                      <a:pt x="16" y="14"/>
                    </a:lnTo>
                    <a:lnTo>
                      <a:pt x="16" y="12"/>
                    </a:lnTo>
                    <a:lnTo>
                      <a:pt x="17" y="12"/>
                    </a:lnTo>
                    <a:lnTo>
                      <a:pt x="17" y="11"/>
                    </a:lnTo>
                    <a:lnTo>
                      <a:pt x="17" y="10"/>
                    </a:lnTo>
                    <a:lnTo>
                      <a:pt x="18" y="9"/>
                    </a:lnTo>
                    <a:lnTo>
                      <a:pt x="19" y="9"/>
                    </a:lnTo>
                    <a:lnTo>
                      <a:pt x="21" y="9"/>
                    </a:lnTo>
                    <a:lnTo>
                      <a:pt x="23" y="9"/>
                    </a:lnTo>
                    <a:lnTo>
                      <a:pt x="24" y="9"/>
                    </a:lnTo>
                    <a:lnTo>
                      <a:pt x="25" y="9"/>
                    </a:lnTo>
                    <a:lnTo>
                      <a:pt x="26" y="9"/>
                    </a:lnTo>
                    <a:lnTo>
                      <a:pt x="27" y="10"/>
                    </a:lnTo>
                    <a:lnTo>
                      <a:pt x="28" y="10"/>
                    </a:lnTo>
                    <a:lnTo>
                      <a:pt x="29" y="10"/>
                    </a:lnTo>
                    <a:lnTo>
                      <a:pt x="31" y="11"/>
                    </a:lnTo>
                    <a:lnTo>
                      <a:pt x="32" y="11"/>
                    </a:lnTo>
                    <a:lnTo>
                      <a:pt x="33" y="11"/>
                    </a:lnTo>
                    <a:lnTo>
                      <a:pt x="32" y="10"/>
                    </a:lnTo>
                    <a:lnTo>
                      <a:pt x="31" y="10"/>
                    </a:lnTo>
                    <a:lnTo>
                      <a:pt x="29" y="9"/>
                    </a:lnTo>
                    <a:lnTo>
                      <a:pt x="28" y="9"/>
                    </a:lnTo>
                    <a:lnTo>
                      <a:pt x="27" y="8"/>
                    </a:lnTo>
                    <a:lnTo>
                      <a:pt x="25" y="7"/>
                    </a:lnTo>
                    <a:lnTo>
                      <a:pt x="23" y="6"/>
                    </a:lnTo>
                    <a:lnTo>
                      <a:pt x="22" y="6"/>
                    </a:lnTo>
                    <a:lnTo>
                      <a:pt x="20" y="5"/>
                    </a:lnTo>
                    <a:lnTo>
                      <a:pt x="19" y="4"/>
                    </a:lnTo>
                    <a:lnTo>
                      <a:pt x="17" y="3"/>
                    </a:lnTo>
                    <a:lnTo>
                      <a:pt x="16" y="2"/>
                    </a:lnTo>
                    <a:lnTo>
                      <a:pt x="14" y="1"/>
                    </a:lnTo>
                    <a:lnTo>
                      <a:pt x="13" y="1"/>
                    </a:lnTo>
                    <a:lnTo>
                      <a:pt x="12" y="0"/>
                    </a:lnTo>
                    <a:lnTo>
                      <a:pt x="11" y="0"/>
                    </a:lnTo>
                    <a:lnTo>
                      <a:pt x="10" y="1"/>
                    </a:lnTo>
                    <a:lnTo>
                      <a:pt x="10" y="3"/>
                    </a:lnTo>
                    <a:lnTo>
                      <a:pt x="7" y="9"/>
                    </a:lnTo>
                    <a:lnTo>
                      <a:pt x="7" y="11"/>
                    </a:lnTo>
                    <a:lnTo>
                      <a:pt x="5" y="15"/>
                    </a:lnTo>
                    <a:lnTo>
                      <a:pt x="3" y="21"/>
                    </a:lnTo>
                    <a:lnTo>
                      <a:pt x="0" y="26"/>
                    </a:lnTo>
                    <a:close/>
                  </a:path>
                </a:pathLst>
              </a:custGeom>
              <a:solidFill>
                <a:srgbClr val="0099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818" name="Freeform 455">
                <a:extLst>
                  <a:ext uri="{FF2B5EF4-FFF2-40B4-BE49-F238E27FC236}">
                    <a16:creationId xmlns:a16="http://schemas.microsoft.com/office/drawing/2014/main" id="{AE8B1EB9-4A9B-423E-B747-27ECB1C148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69" y="1278"/>
                <a:ext cx="2" cy="4"/>
              </a:xfrm>
              <a:custGeom>
                <a:avLst/>
                <a:gdLst>
                  <a:gd name="T0" fmla="*/ 0 w 2"/>
                  <a:gd name="T1" fmla="*/ 0 h 4"/>
                  <a:gd name="T2" fmla="*/ 0 w 2"/>
                  <a:gd name="T3" fmla="*/ 1 h 4"/>
                  <a:gd name="T4" fmla="*/ 1 w 2"/>
                  <a:gd name="T5" fmla="*/ 1 h 4"/>
                  <a:gd name="T6" fmla="*/ 0 w 2"/>
                  <a:gd name="T7" fmla="*/ 2 h 4"/>
                  <a:gd name="T8" fmla="*/ 1 w 2"/>
                  <a:gd name="T9" fmla="*/ 3 h 4"/>
                  <a:gd name="T10" fmla="*/ 1 w 2"/>
                  <a:gd name="T11" fmla="*/ 4 h 4"/>
                  <a:gd name="T12" fmla="*/ 2 w 2"/>
                  <a:gd name="T13" fmla="*/ 4 h 4"/>
                  <a:gd name="T14" fmla="*/ 1 w 2"/>
                  <a:gd name="T15" fmla="*/ 3 h 4"/>
                  <a:gd name="T16" fmla="*/ 1 w 2"/>
                  <a:gd name="T17" fmla="*/ 2 h 4"/>
                  <a:gd name="T18" fmla="*/ 1 w 2"/>
                  <a:gd name="T19" fmla="*/ 1 h 4"/>
                  <a:gd name="T20" fmla="*/ 1 w 2"/>
                  <a:gd name="T21" fmla="*/ 0 h 4"/>
                  <a:gd name="T22" fmla="*/ 1 w 2"/>
                  <a:gd name="T23" fmla="*/ 0 h 4"/>
                  <a:gd name="T24" fmla="*/ 0 w 2"/>
                  <a:gd name="T25" fmla="*/ 0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" h="4">
                    <a:moveTo>
                      <a:pt x="0" y="0"/>
                    </a:moveTo>
                    <a:lnTo>
                      <a:pt x="0" y="1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1" y="3"/>
                    </a:lnTo>
                    <a:lnTo>
                      <a:pt x="1" y="4"/>
                    </a:lnTo>
                    <a:lnTo>
                      <a:pt x="2" y="4"/>
                    </a:lnTo>
                    <a:lnTo>
                      <a:pt x="1" y="3"/>
                    </a:lnTo>
                    <a:lnTo>
                      <a:pt x="1" y="2"/>
                    </a:lnTo>
                    <a:lnTo>
                      <a:pt x="1" y="1"/>
                    </a:lnTo>
                    <a:lnTo>
                      <a:pt x="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819" name="Freeform 456">
                <a:extLst>
                  <a:ext uri="{FF2B5EF4-FFF2-40B4-BE49-F238E27FC236}">
                    <a16:creationId xmlns:a16="http://schemas.microsoft.com/office/drawing/2014/main" id="{932DD706-9A39-49B2-90A2-8B6EE8BFD2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66" y="1278"/>
                <a:ext cx="21" cy="53"/>
              </a:xfrm>
              <a:custGeom>
                <a:avLst/>
                <a:gdLst>
                  <a:gd name="T0" fmla="*/ 1 w 21"/>
                  <a:gd name="T1" fmla="*/ 1 h 53"/>
                  <a:gd name="T2" fmla="*/ 2 w 21"/>
                  <a:gd name="T3" fmla="*/ 3 h 53"/>
                  <a:gd name="T4" fmla="*/ 2 w 21"/>
                  <a:gd name="T5" fmla="*/ 5 h 53"/>
                  <a:gd name="T6" fmla="*/ 3 w 21"/>
                  <a:gd name="T7" fmla="*/ 7 h 53"/>
                  <a:gd name="T8" fmla="*/ 4 w 21"/>
                  <a:gd name="T9" fmla="*/ 10 h 53"/>
                  <a:gd name="T10" fmla="*/ 6 w 21"/>
                  <a:gd name="T11" fmla="*/ 14 h 53"/>
                  <a:gd name="T12" fmla="*/ 7 w 21"/>
                  <a:gd name="T13" fmla="*/ 17 h 53"/>
                  <a:gd name="T14" fmla="*/ 9 w 21"/>
                  <a:gd name="T15" fmla="*/ 20 h 53"/>
                  <a:gd name="T16" fmla="*/ 10 w 21"/>
                  <a:gd name="T17" fmla="*/ 22 h 53"/>
                  <a:gd name="T18" fmla="*/ 11 w 21"/>
                  <a:gd name="T19" fmla="*/ 25 h 53"/>
                  <a:gd name="T20" fmla="*/ 12 w 21"/>
                  <a:gd name="T21" fmla="*/ 26 h 53"/>
                  <a:gd name="T22" fmla="*/ 13 w 21"/>
                  <a:gd name="T23" fmla="*/ 28 h 53"/>
                  <a:gd name="T24" fmla="*/ 13 w 21"/>
                  <a:gd name="T25" fmla="*/ 29 h 53"/>
                  <a:gd name="T26" fmla="*/ 14 w 21"/>
                  <a:gd name="T27" fmla="*/ 32 h 53"/>
                  <a:gd name="T28" fmla="*/ 15 w 21"/>
                  <a:gd name="T29" fmla="*/ 35 h 53"/>
                  <a:gd name="T30" fmla="*/ 17 w 21"/>
                  <a:gd name="T31" fmla="*/ 39 h 53"/>
                  <a:gd name="T32" fmla="*/ 18 w 21"/>
                  <a:gd name="T33" fmla="*/ 41 h 53"/>
                  <a:gd name="T34" fmla="*/ 20 w 21"/>
                  <a:gd name="T35" fmla="*/ 47 h 53"/>
                  <a:gd name="T36" fmla="*/ 20 w 21"/>
                  <a:gd name="T37" fmla="*/ 48 h 53"/>
                  <a:gd name="T38" fmla="*/ 21 w 21"/>
                  <a:gd name="T39" fmla="*/ 50 h 53"/>
                  <a:gd name="T40" fmla="*/ 19 w 21"/>
                  <a:gd name="T41" fmla="*/ 50 h 53"/>
                  <a:gd name="T42" fmla="*/ 19 w 21"/>
                  <a:gd name="T43" fmla="*/ 52 h 53"/>
                  <a:gd name="T44" fmla="*/ 18 w 21"/>
                  <a:gd name="T45" fmla="*/ 52 h 53"/>
                  <a:gd name="T46" fmla="*/ 18 w 21"/>
                  <a:gd name="T47" fmla="*/ 50 h 53"/>
                  <a:gd name="T48" fmla="*/ 18 w 21"/>
                  <a:gd name="T49" fmla="*/ 49 h 53"/>
                  <a:gd name="T50" fmla="*/ 18 w 21"/>
                  <a:gd name="T51" fmla="*/ 48 h 53"/>
                  <a:gd name="T52" fmla="*/ 18 w 21"/>
                  <a:gd name="T53" fmla="*/ 46 h 53"/>
                  <a:gd name="T54" fmla="*/ 17 w 21"/>
                  <a:gd name="T55" fmla="*/ 41 h 53"/>
                  <a:gd name="T56" fmla="*/ 17 w 21"/>
                  <a:gd name="T57" fmla="*/ 40 h 53"/>
                  <a:gd name="T58" fmla="*/ 15 w 21"/>
                  <a:gd name="T59" fmla="*/ 37 h 53"/>
                  <a:gd name="T60" fmla="*/ 14 w 21"/>
                  <a:gd name="T61" fmla="*/ 34 h 53"/>
                  <a:gd name="T62" fmla="*/ 13 w 21"/>
                  <a:gd name="T63" fmla="*/ 33 h 53"/>
                  <a:gd name="T64" fmla="*/ 12 w 21"/>
                  <a:gd name="T65" fmla="*/ 31 h 53"/>
                  <a:gd name="T66" fmla="*/ 11 w 21"/>
                  <a:gd name="T67" fmla="*/ 28 h 53"/>
                  <a:gd name="T68" fmla="*/ 10 w 21"/>
                  <a:gd name="T69" fmla="*/ 25 h 53"/>
                  <a:gd name="T70" fmla="*/ 8 w 21"/>
                  <a:gd name="T71" fmla="*/ 21 h 53"/>
                  <a:gd name="T72" fmla="*/ 7 w 21"/>
                  <a:gd name="T73" fmla="*/ 19 h 53"/>
                  <a:gd name="T74" fmla="*/ 6 w 21"/>
                  <a:gd name="T75" fmla="*/ 16 h 53"/>
                  <a:gd name="T76" fmla="*/ 5 w 21"/>
                  <a:gd name="T77" fmla="*/ 13 h 53"/>
                  <a:gd name="T78" fmla="*/ 4 w 21"/>
                  <a:gd name="T79" fmla="*/ 10 h 53"/>
                  <a:gd name="T80" fmla="*/ 3 w 21"/>
                  <a:gd name="T81" fmla="*/ 8 h 53"/>
                  <a:gd name="T82" fmla="*/ 2 w 21"/>
                  <a:gd name="T83" fmla="*/ 6 h 53"/>
                  <a:gd name="T84" fmla="*/ 1 w 21"/>
                  <a:gd name="T85" fmla="*/ 4 h 53"/>
                  <a:gd name="T86" fmla="*/ 0 w 21"/>
                  <a:gd name="T87" fmla="*/ 2 h 53"/>
                  <a:gd name="T88" fmla="*/ 1 w 21"/>
                  <a:gd name="T89" fmla="*/ 0 h 53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21" h="53">
                    <a:moveTo>
                      <a:pt x="1" y="0"/>
                    </a:moveTo>
                    <a:lnTo>
                      <a:pt x="1" y="1"/>
                    </a:lnTo>
                    <a:lnTo>
                      <a:pt x="1" y="3"/>
                    </a:lnTo>
                    <a:lnTo>
                      <a:pt x="2" y="3"/>
                    </a:lnTo>
                    <a:lnTo>
                      <a:pt x="2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3" y="7"/>
                    </a:lnTo>
                    <a:lnTo>
                      <a:pt x="4" y="9"/>
                    </a:lnTo>
                    <a:lnTo>
                      <a:pt x="4" y="10"/>
                    </a:lnTo>
                    <a:lnTo>
                      <a:pt x="5" y="13"/>
                    </a:lnTo>
                    <a:lnTo>
                      <a:pt x="6" y="14"/>
                    </a:lnTo>
                    <a:lnTo>
                      <a:pt x="7" y="16"/>
                    </a:lnTo>
                    <a:lnTo>
                      <a:pt x="7" y="17"/>
                    </a:lnTo>
                    <a:lnTo>
                      <a:pt x="8" y="19"/>
                    </a:lnTo>
                    <a:lnTo>
                      <a:pt x="9" y="20"/>
                    </a:lnTo>
                    <a:lnTo>
                      <a:pt x="9" y="21"/>
                    </a:lnTo>
                    <a:lnTo>
                      <a:pt x="10" y="22"/>
                    </a:lnTo>
                    <a:lnTo>
                      <a:pt x="11" y="23"/>
                    </a:lnTo>
                    <a:lnTo>
                      <a:pt x="11" y="25"/>
                    </a:lnTo>
                    <a:lnTo>
                      <a:pt x="12" y="25"/>
                    </a:lnTo>
                    <a:lnTo>
                      <a:pt x="12" y="26"/>
                    </a:lnTo>
                    <a:lnTo>
                      <a:pt x="12" y="28"/>
                    </a:lnTo>
                    <a:lnTo>
                      <a:pt x="13" y="28"/>
                    </a:lnTo>
                    <a:lnTo>
                      <a:pt x="13" y="29"/>
                    </a:lnTo>
                    <a:lnTo>
                      <a:pt x="13" y="31"/>
                    </a:lnTo>
                    <a:lnTo>
                      <a:pt x="14" y="32"/>
                    </a:lnTo>
                    <a:lnTo>
                      <a:pt x="15" y="35"/>
                    </a:lnTo>
                    <a:lnTo>
                      <a:pt x="16" y="37"/>
                    </a:lnTo>
                    <a:lnTo>
                      <a:pt x="17" y="39"/>
                    </a:lnTo>
                    <a:lnTo>
                      <a:pt x="17" y="40"/>
                    </a:lnTo>
                    <a:lnTo>
                      <a:pt x="18" y="41"/>
                    </a:lnTo>
                    <a:lnTo>
                      <a:pt x="19" y="45"/>
                    </a:lnTo>
                    <a:lnTo>
                      <a:pt x="20" y="47"/>
                    </a:lnTo>
                    <a:lnTo>
                      <a:pt x="20" y="48"/>
                    </a:lnTo>
                    <a:lnTo>
                      <a:pt x="20" y="49"/>
                    </a:lnTo>
                    <a:lnTo>
                      <a:pt x="21" y="50"/>
                    </a:lnTo>
                    <a:lnTo>
                      <a:pt x="20" y="50"/>
                    </a:lnTo>
                    <a:lnTo>
                      <a:pt x="19" y="50"/>
                    </a:lnTo>
                    <a:lnTo>
                      <a:pt x="19" y="51"/>
                    </a:lnTo>
                    <a:lnTo>
                      <a:pt x="19" y="52"/>
                    </a:lnTo>
                    <a:lnTo>
                      <a:pt x="18" y="53"/>
                    </a:lnTo>
                    <a:lnTo>
                      <a:pt x="18" y="52"/>
                    </a:lnTo>
                    <a:lnTo>
                      <a:pt x="18" y="51"/>
                    </a:lnTo>
                    <a:lnTo>
                      <a:pt x="18" y="50"/>
                    </a:lnTo>
                    <a:lnTo>
                      <a:pt x="18" y="49"/>
                    </a:lnTo>
                    <a:lnTo>
                      <a:pt x="19" y="49"/>
                    </a:lnTo>
                    <a:lnTo>
                      <a:pt x="18" y="48"/>
                    </a:lnTo>
                    <a:lnTo>
                      <a:pt x="18" y="47"/>
                    </a:lnTo>
                    <a:lnTo>
                      <a:pt x="18" y="46"/>
                    </a:lnTo>
                    <a:lnTo>
                      <a:pt x="19" y="45"/>
                    </a:lnTo>
                    <a:lnTo>
                      <a:pt x="17" y="41"/>
                    </a:lnTo>
                    <a:lnTo>
                      <a:pt x="17" y="40"/>
                    </a:lnTo>
                    <a:lnTo>
                      <a:pt x="16" y="39"/>
                    </a:lnTo>
                    <a:lnTo>
                      <a:pt x="15" y="37"/>
                    </a:lnTo>
                    <a:lnTo>
                      <a:pt x="15" y="36"/>
                    </a:lnTo>
                    <a:lnTo>
                      <a:pt x="14" y="34"/>
                    </a:lnTo>
                    <a:lnTo>
                      <a:pt x="13" y="34"/>
                    </a:lnTo>
                    <a:lnTo>
                      <a:pt x="13" y="33"/>
                    </a:lnTo>
                    <a:lnTo>
                      <a:pt x="13" y="32"/>
                    </a:lnTo>
                    <a:lnTo>
                      <a:pt x="12" y="31"/>
                    </a:lnTo>
                    <a:lnTo>
                      <a:pt x="12" y="29"/>
                    </a:lnTo>
                    <a:lnTo>
                      <a:pt x="11" y="28"/>
                    </a:lnTo>
                    <a:lnTo>
                      <a:pt x="11" y="26"/>
                    </a:lnTo>
                    <a:lnTo>
                      <a:pt x="10" y="25"/>
                    </a:lnTo>
                    <a:lnTo>
                      <a:pt x="9" y="23"/>
                    </a:lnTo>
                    <a:lnTo>
                      <a:pt x="8" y="21"/>
                    </a:lnTo>
                    <a:lnTo>
                      <a:pt x="8" y="20"/>
                    </a:lnTo>
                    <a:lnTo>
                      <a:pt x="7" y="19"/>
                    </a:lnTo>
                    <a:lnTo>
                      <a:pt x="7" y="18"/>
                    </a:lnTo>
                    <a:lnTo>
                      <a:pt x="6" y="16"/>
                    </a:lnTo>
                    <a:lnTo>
                      <a:pt x="5" y="14"/>
                    </a:lnTo>
                    <a:lnTo>
                      <a:pt x="5" y="13"/>
                    </a:lnTo>
                    <a:lnTo>
                      <a:pt x="4" y="11"/>
                    </a:lnTo>
                    <a:lnTo>
                      <a:pt x="4" y="10"/>
                    </a:lnTo>
                    <a:lnTo>
                      <a:pt x="3" y="9"/>
                    </a:lnTo>
                    <a:lnTo>
                      <a:pt x="3" y="8"/>
                    </a:lnTo>
                    <a:lnTo>
                      <a:pt x="2" y="7"/>
                    </a:lnTo>
                    <a:lnTo>
                      <a:pt x="2" y="6"/>
                    </a:lnTo>
                    <a:lnTo>
                      <a:pt x="2" y="5"/>
                    </a:lnTo>
                    <a:lnTo>
                      <a:pt x="1" y="4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820" name="Freeform 457">
                <a:extLst>
                  <a:ext uri="{FF2B5EF4-FFF2-40B4-BE49-F238E27FC236}">
                    <a16:creationId xmlns:a16="http://schemas.microsoft.com/office/drawing/2014/main" id="{C134D502-BF02-48AD-B313-50E5B3138C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7" y="1279"/>
                <a:ext cx="7" cy="30"/>
              </a:xfrm>
              <a:custGeom>
                <a:avLst/>
                <a:gdLst>
                  <a:gd name="T0" fmla="*/ 1 w 7"/>
                  <a:gd name="T1" fmla="*/ 16 h 30"/>
                  <a:gd name="T2" fmla="*/ 1 w 7"/>
                  <a:gd name="T3" fmla="*/ 14 h 30"/>
                  <a:gd name="T4" fmla="*/ 1 w 7"/>
                  <a:gd name="T5" fmla="*/ 11 h 30"/>
                  <a:gd name="T6" fmla="*/ 1 w 7"/>
                  <a:gd name="T7" fmla="*/ 10 h 30"/>
                  <a:gd name="T8" fmla="*/ 2 w 7"/>
                  <a:gd name="T9" fmla="*/ 9 h 30"/>
                  <a:gd name="T10" fmla="*/ 2 w 7"/>
                  <a:gd name="T11" fmla="*/ 8 h 30"/>
                  <a:gd name="T12" fmla="*/ 2 w 7"/>
                  <a:gd name="T13" fmla="*/ 7 h 30"/>
                  <a:gd name="T14" fmla="*/ 2 w 7"/>
                  <a:gd name="T15" fmla="*/ 6 h 30"/>
                  <a:gd name="T16" fmla="*/ 2 w 7"/>
                  <a:gd name="T17" fmla="*/ 5 h 30"/>
                  <a:gd name="T18" fmla="*/ 3 w 7"/>
                  <a:gd name="T19" fmla="*/ 5 h 30"/>
                  <a:gd name="T20" fmla="*/ 4 w 7"/>
                  <a:gd name="T21" fmla="*/ 4 h 30"/>
                  <a:gd name="T22" fmla="*/ 4 w 7"/>
                  <a:gd name="T23" fmla="*/ 4 h 30"/>
                  <a:gd name="T24" fmla="*/ 5 w 7"/>
                  <a:gd name="T25" fmla="*/ 4 h 30"/>
                  <a:gd name="T26" fmla="*/ 5 w 7"/>
                  <a:gd name="T27" fmla="*/ 3 h 30"/>
                  <a:gd name="T28" fmla="*/ 6 w 7"/>
                  <a:gd name="T29" fmla="*/ 2 h 30"/>
                  <a:gd name="T30" fmla="*/ 7 w 7"/>
                  <a:gd name="T31" fmla="*/ 0 h 30"/>
                  <a:gd name="T32" fmla="*/ 6 w 7"/>
                  <a:gd name="T33" fmla="*/ 2 h 30"/>
                  <a:gd name="T34" fmla="*/ 6 w 7"/>
                  <a:gd name="T35" fmla="*/ 3 h 30"/>
                  <a:gd name="T36" fmla="*/ 6 w 7"/>
                  <a:gd name="T37" fmla="*/ 4 h 30"/>
                  <a:gd name="T38" fmla="*/ 5 w 7"/>
                  <a:gd name="T39" fmla="*/ 4 h 30"/>
                  <a:gd name="T40" fmla="*/ 5 w 7"/>
                  <a:gd name="T41" fmla="*/ 4 h 30"/>
                  <a:gd name="T42" fmla="*/ 4 w 7"/>
                  <a:gd name="T43" fmla="*/ 5 h 30"/>
                  <a:gd name="T44" fmla="*/ 4 w 7"/>
                  <a:gd name="T45" fmla="*/ 5 h 30"/>
                  <a:gd name="T46" fmla="*/ 4 w 7"/>
                  <a:gd name="T47" fmla="*/ 6 h 30"/>
                  <a:gd name="T48" fmla="*/ 4 w 7"/>
                  <a:gd name="T49" fmla="*/ 6 h 30"/>
                  <a:gd name="T50" fmla="*/ 3 w 7"/>
                  <a:gd name="T51" fmla="*/ 7 h 30"/>
                  <a:gd name="T52" fmla="*/ 3 w 7"/>
                  <a:gd name="T53" fmla="*/ 8 h 30"/>
                  <a:gd name="T54" fmla="*/ 3 w 7"/>
                  <a:gd name="T55" fmla="*/ 9 h 30"/>
                  <a:gd name="T56" fmla="*/ 3 w 7"/>
                  <a:gd name="T57" fmla="*/ 10 h 30"/>
                  <a:gd name="T58" fmla="*/ 2 w 7"/>
                  <a:gd name="T59" fmla="*/ 11 h 30"/>
                  <a:gd name="T60" fmla="*/ 2 w 7"/>
                  <a:gd name="T61" fmla="*/ 12 h 30"/>
                  <a:gd name="T62" fmla="*/ 2 w 7"/>
                  <a:gd name="T63" fmla="*/ 13 h 30"/>
                  <a:gd name="T64" fmla="*/ 2 w 7"/>
                  <a:gd name="T65" fmla="*/ 16 h 30"/>
                  <a:gd name="T66" fmla="*/ 2 w 7"/>
                  <a:gd name="T67" fmla="*/ 18 h 30"/>
                  <a:gd name="T68" fmla="*/ 2 w 7"/>
                  <a:gd name="T69" fmla="*/ 19 h 30"/>
                  <a:gd name="T70" fmla="*/ 3 w 7"/>
                  <a:gd name="T71" fmla="*/ 20 h 30"/>
                  <a:gd name="T72" fmla="*/ 3 w 7"/>
                  <a:gd name="T73" fmla="*/ 21 h 30"/>
                  <a:gd name="T74" fmla="*/ 3 w 7"/>
                  <a:gd name="T75" fmla="*/ 23 h 30"/>
                  <a:gd name="T76" fmla="*/ 2 w 7"/>
                  <a:gd name="T77" fmla="*/ 24 h 30"/>
                  <a:gd name="T78" fmla="*/ 3 w 7"/>
                  <a:gd name="T79" fmla="*/ 25 h 30"/>
                  <a:gd name="T80" fmla="*/ 3 w 7"/>
                  <a:gd name="T81" fmla="*/ 26 h 30"/>
                  <a:gd name="T82" fmla="*/ 3 w 7"/>
                  <a:gd name="T83" fmla="*/ 27 h 30"/>
                  <a:gd name="T84" fmla="*/ 3 w 7"/>
                  <a:gd name="T85" fmla="*/ 28 h 30"/>
                  <a:gd name="T86" fmla="*/ 3 w 7"/>
                  <a:gd name="T87" fmla="*/ 29 h 30"/>
                  <a:gd name="T88" fmla="*/ 2 w 7"/>
                  <a:gd name="T89" fmla="*/ 30 h 30"/>
                  <a:gd name="T90" fmla="*/ 2 w 7"/>
                  <a:gd name="T91" fmla="*/ 29 h 30"/>
                  <a:gd name="T92" fmla="*/ 2 w 7"/>
                  <a:gd name="T93" fmla="*/ 28 h 30"/>
                  <a:gd name="T94" fmla="*/ 2 w 7"/>
                  <a:gd name="T95" fmla="*/ 27 h 30"/>
                  <a:gd name="T96" fmla="*/ 1 w 7"/>
                  <a:gd name="T97" fmla="*/ 26 h 30"/>
                  <a:gd name="T98" fmla="*/ 1 w 7"/>
                  <a:gd name="T99" fmla="*/ 25 h 30"/>
                  <a:gd name="T100" fmla="*/ 1 w 7"/>
                  <a:gd name="T101" fmla="*/ 25 h 30"/>
                  <a:gd name="T102" fmla="*/ 1 w 7"/>
                  <a:gd name="T103" fmla="*/ 24 h 30"/>
                  <a:gd name="T104" fmla="*/ 1 w 7"/>
                  <a:gd name="T105" fmla="*/ 23 h 30"/>
                  <a:gd name="T106" fmla="*/ 1 w 7"/>
                  <a:gd name="T107" fmla="*/ 22 h 30"/>
                  <a:gd name="T108" fmla="*/ 1 w 7"/>
                  <a:gd name="T109" fmla="*/ 21 h 30"/>
                  <a:gd name="T110" fmla="*/ 1 w 7"/>
                  <a:gd name="T111" fmla="*/ 20 h 30"/>
                  <a:gd name="T112" fmla="*/ 0 w 7"/>
                  <a:gd name="T113" fmla="*/ 19 h 30"/>
                  <a:gd name="T114" fmla="*/ 0 w 7"/>
                  <a:gd name="T115" fmla="*/ 18 h 30"/>
                  <a:gd name="T116" fmla="*/ 1 w 7"/>
                  <a:gd name="T117" fmla="*/ 17 h 30"/>
                  <a:gd name="T118" fmla="*/ 1 w 7"/>
                  <a:gd name="T119" fmla="*/ 16 h 30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7" h="30">
                    <a:moveTo>
                      <a:pt x="1" y="16"/>
                    </a:moveTo>
                    <a:lnTo>
                      <a:pt x="1" y="14"/>
                    </a:lnTo>
                    <a:lnTo>
                      <a:pt x="1" y="11"/>
                    </a:lnTo>
                    <a:lnTo>
                      <a:pt x="1" y="10"/>
                    </a:lnTo>
                    <a:lnTo>
                      <a:pt x="2" y="9"/>
                    </a:lnTo>
                    <a:lnTo>
                      <a:pt x="2" y="8"/>
                    </a:lnTo>
                    <a:lnTo>
                      <a:pt x="2" y="7"/>
                    </a:lnTo>
                    <a:lnTo>
                      <a:pt x="2" y="6"/>
                    </a:lnTo>
                    <a:lnTo>
                      <a:pt x="2" y="5"/>
                    </a:lnTo>
                    <a:lnTo>
                      <a:pt x="3" y="5"/>
                    </a:lnTo>
                    <a:lnTo>
                      <a:pt x="4" y="4"/>
                    </a:lnTo>
                    <a:lnTo>
                      <a:pt x="5" y="4"/>
                    </a:lnTo>
                    <a:lnTo>
                      <a:pt x="5" y="3"/>
                    </a:lnTo>
                    <a:lnTo>
                      <a:pt x="6" y="2"/>
                    </a:lnTo>
                    <a:lnTo>
                      <a:pt x="7" y="0"/>
                    </a:lnTo>
                    <a:lnTo>
                      <a:pt x="6" y="2"/>
                    </a:lnTo>
                    <a:lnTo>
                      <a:pt x="6" y="3"/>
                    </a:lnTo>
                    <a:lnTo>
                      <a:pt x="6" y="4"/>
                    </a:lnTo>
                    <a:lnTo>
                      <a:pt x="5" y="4"/>
                    </a:lnTo>
                    <a:lnTo>
                      <a:pt x="4" y="5"/>
                    </a:lnTo>
                    <a:lnTo>
                      <a:pt x="4" y="6"/>
                    </a:lnTo>
                    <a:lnTo>
                      <a:pt x="3" y="7"/>
                    </a:lnTo>
                    <a:lnTo>
                      <a:pt x="3" y="8"/>
                    </a:lnTo>
                    <a:lnTo>
                      <a:pt x="3" y="9"/>
                    </a:lnTo>
                    <a:lnTo>
                      <a:pt x="3" y="10"/>
                    </a:lnTo>
                    <a:lnTo>
                      <a:pt x="2" y="11"/>
                    </a:lnTo>
                    <a:lnTo>
                      <a:pt x="2" y="12"/>
                    </a:lnTo>
                    <a:lnTo>
                      <a:pt x="2" y="13"/>
                    </a:lnTo>
                    <a:lnTo>
                      <a:pt x="2" y="16"/>
                    </a:lnTo>
                    <a:lnTo>
                      <a:pt x="2" y="18"/>
                    </a:lnTo>
                    <a:lnTo>
                      <a:pt x="2" y="19"/>
                    </a:lnTo>
                    <a:lnTo>
                      <a:pt x="3" y="20"/>
                    </a:lnTo>
                    <a:lnTo>
                      <a:pt x="3" y="21"/>
                    </a:lnTo>
                    <a:lnTo>
                      <a:pt x="3" y="23"/>
                    </a:lnTo>
                    <a:lnTo>
                      <a:pt x="2" y="24"/>
                    </a:lnTo>
                    <a:lnTo>
                      <a:pt x="3" y="25"/>
                    </a:lnTo>
                    <a:lnTo>
                      <a:pt x="3" y="26"/>
                    </a:lnTo>
                    <a:lnTo>
                      <a:pt x="3" y="27"/>
                    </a:lnTo>
                    <a:lnTo>
                      <a:pt x="3" y="28"/>
                    </a:lnTo>
                    <a:lnTo>
                      <a:pt x="3" y="29"/>
                    </a:lnTo>
                    <a:lnTo>
                      <a:pt x="2" y="30"/>
                    </a:lnTo>
                    <a:lnTo>
                      <a:pt x="2" y="29"/>
                    </a:lnTo>
                    <a:lnTo>
                      <a:pt x="2" y="28"/>
                    </a:lnTo>
                    <a:lnTo>
                      <a:pt x="2" y="27"/>
                    </a:lnTo>
                    <a:lnTo>
                      <a:pt x="1" y="26"/>
                    </a:lnTo>
                    <a:lnTo>
                      <a:pt x="1" y="25"/>
                    </a:lnTo>
                    <a:lnTo>
                      <a:pt x="1" y="24"/>
                    </a:lnTo>
                    <a:lnTo>
                      <a:pt x="1" y="23"/>
                    </a:lnTo>
                    <a:lnTo>
                      <a:pt x="1" y="22"/>
                    </a:lnTo>
                    <a:lnTo>
                      <a:pt x="1" y="21"/>
                    </a:lnTo>
                    <a:lnTo>
                      <a:pt x="1" y="20"/>
                    </a:lnTo>
                    <a:lnTo>
                      <a:pt x="0" y="19"/>
                    </a:lnTo>
                    <a:lnTo>
                      <a:pt x="0" y="18"/>
                    </a:lnTo>
                    <a:lnTo>
                      <a:pt x="1" y="17"/>
                    </a:lnTo>
                    <a:lnTo>
                      <a:pt x="1" y="16"/>
                    </a:lnTo>
                    <a:close/>
                  </a:path>
                </a:pathLst>
              </a:cu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821" name="Freeform 458">
                <a:extLst>
                  <a:ext uri="{FF2B5EF4-FFF2-40B4-BE49-F238E27FC236}">
                    <a16:creationId xmlns:a16="http://schemas.microsoft.com/office/drawing/2014/main" id="{B3C84CF4-0EA4-414F-847C-A479D6E25D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72" y="1279"/>
                <a:ext cx="36" cy="74"/>
              </a:xfrm>
              <a:custGeom>
                <a:avLst/>
                <a:gdLst>
                  <a:gd name="T0" fmla="*/ 1 w 36"/>
                  <a:gd name="T1" fmla="*/ 1 h 74"/>
                  <a:gd name="T2" fmla="*/ 2 w 36"/>
                  <a:gd name="T3" fmla="*/ 2 h 74"/>
                  <a:gd name="T4" fmla="*/ 3 w 36"/>
                  <a:gd name="T5" fmla="*/ 4 h 74"/>
                  <a:gd name="T6" fmla="*/ 5 w 36"/>
                  <a:gd name="T7" fmla="*/ 6 h 74"/>
                  <a:gd name="T8" fmla="*/ 6 w 36"/>
                  <a:gd name="T9" fmla="*/ 9 h 74"/>
                  <a:gd name="T10" fmla="*/ 6 w 36"/>
                  <a:gd name="T11" fmla="*/ 5 h 74"/>
                  <a:gd name="T12" fmla="*/ 8 w 36"/>
                  <a:gd name="T13" fmla="*/ 8 h 74"/>
                  <a:gd name="T14" fmla="*/ 11 w 36"/>
                  <a:gd name="T15" fmla="*/ 13 h 74"/>
                  <a:gd name="T16" fmla="*/ 12 w 36"/>
                  <a:gd name="T17" fmla="*/ 16 h 74"/>
                  <a:gd name="T18" fmla="*/ 14 w 36"/>
                  <a:gd name="T19" fmla="*/ 21 h 74"/>
                  <a:gd name="T20" fmla="*/ 15 w 36"/>
                  <a:gd name="T21" fmla="*/ 24 h 74"/>
                  <a:gd name="T22" fmla="*/ 17 w 36"/>
                  <a:gd name="T23" fmla="*/ 28 h 74"/>
                  <a:gd name="T24" fmla="*/ 19 w 36"/>
                  <a:gd name="T25" fmla="*/ 31 h 74"/>
                  <a:gd name="T26" fmla="*/ 21 w 36"/>
                  <a:gd name="T27" fmla="*/ 36 h 74"/>
                  <a:gd name="T28" fmla="*/ 22 w 36"/>
                  <a:gd name="T29" fmla="*/ 39 h 74"/>
                  <a:gd name="T30" fmla="*/ 24 w 36"/>
                  <a:gd name="T31" fmla="*/ 41 h 74"/>
                  <a:gd name="T32" fmla="*/ 25 w 36"/>
                  <a:gd name="T33" fmla="*/ 45 h 74"/>
                  <a:gd name="T34" fmla="*/ 27 w 36"/>
                  <a:gd name="T35" fmla="*/ 49 h 74"/>
                  <a:gd name="T36" fmla="*/ 29 w 36"/>
                  <a:gd name="T37" fmla="*/ 53 h 74"/>
                  <a:gd name="T38" fmla="*/ 30 w 36"/>
                  <a:gd name="T39" fmla="*/ 57 h 74"/>
                  <a:gd name="T40" fmla="*/ 32 w 36"/>
                  <a:gd name="T41" fmla="*/ 60 h 74"/>
                  <a:gd name="T42" fmla="*/ 34 w 36"/>
                  <a:gd name="T43" fmla="*/ 64 h 74"/>
                  <a:gd name="T44" fmla="*/ 35 w 36"/>
                  <a:gd name="T45" fmla="*/ 66 h 74"/>
                  <a:gd name="T46" fmla="*/ 35 w 36"/>
                  <a:gd name="T47" fmla="*/ 70 h 74"/>
                  <a:gd name="T48" fmla="*/ 36 w 36"/>
                  <a:gd name="T49" fmla="*/ 74 h 74"/>
                  <a:gd name="T50" fmla="*/ 18 w 36"/>
                  <a:gd name="T51" fmla="*/ 72 h 74"/>
                  <a:gd name="T52" fmla="*/ 19 w 36"/>
                  <a:gd name="T53" fmla="*/ 70 h 74"/>
                  <a:gd name="T54" fmla="*/ 20 w 36"/>
                  <a:gd name="T55" fmla="*/ 68 h 74"/>
                  <a:gd name="T56" fmla="*/ 21 w 36"/>
                  <a:gd name="T57" fmla="*/ 66 h 74"/>
                  <a:gd name="T58" fmla="*/ 21 w 36"/>
                  <a:gd name="T59" fmla="*/ 65 h 74"/>
                  <a:gd name="T60" fmla="*/ 23 w 36"/>
                  <a:gd name="T61" fmla="*/ 65 h 74"/>
                  <a:gd name="T62" fmla="*/ 24 w 36"/>
                  <a:gd name="T63" fmla="*/ 65 h 74"/>
                  <a:gd name="T64" fmla="*/ 23 w 36"/>
                  <a:gd name="T65" fmla="*/ 62 h 74"/>
                  <a:gd name="T66" fmla="*/ 24 w 36"/>
                  <a:gd name="T67" fmla="*/ 59 h 74"/>
                  <a:gd name="T68" fmla="*/ 25 w 36"/>
                  <a:gd name="T69" fmla="*/ 60 h 74"/>
                  <a:gd name="T70" fmla="*/ 25 w 36"/>
                  <a:gd name="T71" fmla="*/ 60 h 74"/>
                  <a:gd name="T72" fmla="*/ 24 w 36"/>
                  <a:gd name="T73" fmla="*/ 56 h 74"/>
                  <a:gd name="T74" fmla="*/ 23 w 36"/>
                  <a:gd name="T75" fmla="*/ 53 h 74"/>
                  <a:gd name="T76" fmla="*/ 23 w 36"/>
                  <a:gd name="T77" fmla="*/ 53 h 74"/>
                  <a:gd name="T78" fmla="*/ 25 w 36"/>
                  <a:gd name="T79" fmla="*/ 56 h 74"/>
                  <a:gd name="T80" fmla="*/ 27 w 36"/>
                  <a:gd name="T81" fmla="*/ 58 h 74"/>
                  <a:gd name="T82" fmla="*/ 27 w 36"/>
                  <a:gd name="T83" fmla="*/ 57 h 74"/>
                  <a:gd name="T84" fmla="*/ 26 w 36"/>
                  <a:gd name="T85" fmla="*/ 53 h 74"/>
                  <a:gd name="T86" fmla="*/ 24 w 36"/>
                  <a:gd name="T87" fmla="*/ 49 h 74"/>
                  <a:gd name="T88" fmla="*/ 22 w 36"/>
                  <a:gd name="T89" fmla="*/ 46 h 74"/>
                  <a:gd name="T90" fmla="*/ 21 w 36"/>
                  <a:gd name="T91" fmla="*/ 43 h 74"/>
                  <a:gd name="T92" fmla="*/ 19 w 36"/>
                  <a:gd name="T93" fmla="*/ 40 h 74"/>
                  <a:gd name="T94" fmla="*/ 19 w 36"/>
                  <a:gd name="T95" fmla="*/ 38 h 74"/>
                  <a:gd name="T96" fmla="*/ 17 w 36"/>
                  <a:gd name="T97" fmla="*/ 35 h 74"/>
                  <a:gd name="T98" fmla="*/ 16 w 36"/>
                  <a:gd name="T99" fmla="*/ 33 h 74"/>
                  <a:gd name="T100" fmla="*/ 14 w 36"/>
                  <a:gd name="T101" fmla="*/ 29 h 74"/>
                  <a:gd name="T102" fmla="*/ 12 w 36"/>
                  <a:gd name="T103" fmla="*/ 27 h 74"/>
                  <a:gd name="T104" fmla="*/ 11 w 36"/>
                  <a:gd name="T105" fmla="*/ 25 h 74"/>
                  <a:gd name="T106" fmla="*/ 10 w 36"/>
                  <a:gd name="T107" fmla="*/ 23 h 74"/>
                  <a:gd name="T108" fmla="*/ 9 w 36"/>
                  <a:gd name="T109" fmla="*/ 21 h 74"/>
                  <a:gd name="T110" fmla="*/ 7 w 36"/>
                  <a:gd name="T111" fmla="*/ 19 h 74"/>
                  <a:gd name="T112" fmla="*/ 7 w 36"/>
                  <a:gd name="T113" fmla="*/ 17 h 74"/>
                  <a:gd name="T114" fmla="*/ 6 w 36"/>
                  <a:gd name="T115" fmla="*/ 16 h 74"/>
                  <a:gd name="T116" fmla="*/ 5 w 36"/>
                  <a:gd name="T117" fmla="*/ 13 h 74"/>
                  <a:gd name="T118" fmla="*/ 3 w 36"/>
                  <a:gd name="T119" fmla="*/ 9 h 74"/>
                  <a:gd name="T120" fmla="*/ 2 w 36"/>
                  <a:gd name="T121" fmla="*/ 6 h 74"/>
                  <a:gd name="T122" fmla="*/ 1 w 36"/>
                  <a:gd name="T123" fmla="*/ 4 h 74"/>
                  <a:gd name="T124" fmla="*/ 0 w 36"/>
                  <a:gd name="T125" fmla="*/ 2 h 74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36" h="74">
                    <a:moveTo>
                      <a:pt x="0" y="0"/>
                    </a:moveTo>
                    <a:lnTo>
                      <a:pt x="1" y="1"/>
                    </a:lnTo>
                    <a:lnTo>
                      <a:pt x="2" y="1"/>
                    </a:lnTo>
                    <a:lnTo>
                      <a:pt x="2" y="2"/>
                    </a:lnTo>
                    <a:lnTo>
                      <a:pt x="3" y="3"/>
                    </a:lnTo>
                    <a:lnTo>
                      <a:pt x="3" y="4"/>
                    </a:lnTo>
                    <a:lnTo>
                      <a:pt x="4" y="5"/>
                    </a:lnTo>
                    <a:lnTo>
                      <a:pt x="5" y="6"/>
                    </a:lnTo>
                    <a:lnTo>
                      <a:pt x="6" y="7"/>
                    </a:lnTo>
                    <a:lnTo>
                      <a:pt x="6" y="9"/>
                    </a:lnTo>
                    <a:lnTo>
                      <a:pt x="6" y="7"/>
                    </a:lnTo>
                    <a:lnTo>
                      <a:pt x="6" y="5"/>
                    </a:lnTo>
                    <a:lnTo>
                      <a:pt x="6" y="6"/>
                    </a:lnTo>
                    <a:lnTo>
                      <a:pt x="8" y="8"/>
                    </a:lnTo>
                    <a:lnTo>
                      <a:pt x="9" y="11"/>
                    </a:lnTo>
                    <a:lnTo>
                      <a:pt x="11" y="13"/>
                    </a:lnTo>
                    <a:lnTo>
                      <a:pt x="11" y="15"/>
                    </a:lnTo>
                    <a:lnTo>
                      <a:pt x="12" y="16"/>
                    </a:lnTo>
                    <a:lnTo>
                      <a:pt x="13" y="19"/>
                    </a:lnTo>
                    <a:lnTo>
                      <a:pt x="14" y="21"/>
                    </a:lnTo>
                    <a:lnTo>
                      <a:pt x="14" y="22"/>
                    </a:lnTo>
                    <a:lnTo>
                      <a:pt x="15" y="24"/>
                    </a:lnTo>
                    <a:lnTo>
                      <a:pt x="16" y="26"/>
                    </a:lnTo>
                    <a:lnTo>
                      <a:pt x="17" y="28"/>
                    </a:lnTo>
                    <a:lnTo>
                      <a:pt x="18" y="30"/>
                    </a:lnTo>
                    <a:lnTo>
                      <a:pt x="19" y="31"/>
                    </a:lnTo>
                    <a:lnTo>
                      <a:pt x="20" y="34"/>
                    </a:lnTo>
                    <a:lnTo>
                      <a:pt x="21" y="36"/>
                    </a:lnTo>
                    <a:lnTo>
                      <a:pt x="22" y="38"/>
                    </a:lnTo>
                    <a:lnTo>
                      <a:pt x="22" y="39"/>
                    </a:lnTo>
                    <a:lnTo>
                      <a:pt x="24" y="41"/>
                    </a:lnTo>
                    <a:lnTo>
                      <a:pt x="24" y="43"/>
                    </a:lnTo>
                    <a:lnTo>
                      <a:pt x="25" y="45"/>
                    </a:lnTo>
                    <a:lnTo>
                      <a:pt x="26" y="47"/>
                    </a:lnTo>
                    <a:lnTo>
                      <a:pt x="27" y="49"/>
                    </a:lnTo>
                    <a:lnTo>
                      <a:pt x="27" y="51"/>
                    </a:lnTo>
                    <a:lnTo>
                      <a:pt x="29" y="53"/>
                    </a:lnTo>
                    <a:lnTo>
                      <a:pt x="30" y="55"/>
                    </a:lnTo>
                    <a:lnTo>
                      <a:pt x="30" y="57"/>
                    </a:lnTo>
                    <a:lnTo>
                      <a:pt x="31" y="58"/>
                    </a:lnTo>
                    <a:lnTo>
                      <a:pt x="32" y="60"/>
                    </a:lnTo>
                    <a:lnTo>
                      <a:pt x="33" y="62"/>
                    </a:lnTo>
                    <a:lnTo>
                      <a:pt x="34" y="64"/>
                    </a:lnTo>
                    <a:lnTo>
                      <a:pt x="35" y="66"/>
                    </a:lnTo>
                    <a:lnTo>
                      <a:pt x="35" y="68"/>
                    </a:lnTo>
                    <a:lnTo>
                      <a:pt x="35" y="70"/>
                    </a:lnTo>
                    <a:lnTo>
                      <a:pt x="35" y="72"/>
                    </a:lnTo>
                    <a:lnTo>
                      <a:pt x="36" y="74"/>
                    </a:lnTo>
                    <a:lnTo>
                      <a:pt x="17" y="74"/>
                    </a:lnTo>
                    <a:lnTo>
                      <a:pt x="18" y="72"/>
                    </a:lnTo>
                    <a:lnTo>
                      <a:pt x="18" y="71"/>
                    </a:lnTo>
                    <a:lnTo>
                      <a:pt x="19" y="70"/>
                    </a:lnTo>
                    <a:lnTo>
                      <a:pt x="19" y="69"/>
                    </a:lnTo>
                    <a:lnTo>
                      <a:pt x="20" y="68"/>
                    </a:lnTo>
                    <a:lnTo>
                      <a:pt x="21" y="67"/>
                    </a:lnTo>
                    <a:lnTo>
                      <a:pt x="21" y="66"/>
                    </a:lnTo>
                    <a:lnTo>
                      <a:pt x="21" y="65"/>
                    </a:lnTo>
                    <a:lnTo>
                      <a:pt x="22" y="65"/>
                    </a:lnTo>
                    <a:lnTo>
                      <a:pt x="23" y="65"/>
                    </a:lnTo>
                    <a:lnTo>
                      <a:pt x="24" y="65"/>
                    </a:lnTo>
                    <a:lnTo>
                      <a:pt x="24" y="63"/>
                    </a:lnTo>
                    <a:lnTo>
                      <a:pt x="23" y="62"/>
                    </a:lnTo>
                    <a:lnTo>
                      <a:pt x="23" y="61"/>
                    </a:lnTo>
                    <a:lnTo>
                      <a:pt x="24" y="59"/>
                    </a:lnTo>
                    <a:lnTo>
                      <a:pt x="24" y="60"/>
                    </a:lnTo>
                    <a:lnTo>
                      <a:pt x="25" y="60"/>
                    </a:lnTo>
                    <a:lnTo>
                      <a:pt x="26" y="61"/>
                    </a:lnTo>
                    <a:lnTo>
                      <a:pt x="25" y="60"/>
                    </a:lnTo>
                    <a:lnTo>
                      <a:pt x="25" y="58"/>
                    </a:lnTo>
                    <a:lnTo>
                      <a:pt x="24" y="56"/>
                    </a:lnTo>
                    <a:lnTo>
                      <a:pt x="24" y="54"/>
                    </a:lnTo>
                    <a:lnTo>
                      <a:pt x="23" y="53"/>
                    </a:lnTo>
                    <a:lnTo>
                      <a:pt x="21" y="49"/>
                    </a:lnTo>
                    <a:lnTo>
                      <a:pt x="23" y="53"/>
                    </a:lnTo>
                    <a:lnTo>
                      <a:pt x="24" y="54"/>
                    </a:lnTo>
                    <a:lnTo>
                      <a:pt x="25" y="56"/>
                    </a:lnTo>
                    <a:lnTo>
                      <a:pt x="26" y="57"/>
                    </a:lnTo>
                    <a:lnTo>
                      <a:pt x="27" y="58"/>
                    </a:lnTo>
                    <a:lnTo>
                      <a:pt x="27" y="57"/>
                    </a:lnTo>
                    <a:lnTo>
                      <a:pt x="27" y="55"/>
                    </a:lnTo>
                    <a:lnTo>
                      <a:pt x="26" y="53"/>
                    </a:lnTo>
                    <a:lnTo>
                      <a:pt x="25" y="51"/>
                    </a:lnTo>
                    <a:lnTo>
                      <a:pt x="24" y="49"/>
                    </a:lnTo>
                    <a:lnTo>
                      <a:pt x="23" y="47"/>
                    </a:lnTo>
                    <a:lnTo>
                      <a:pt x="22" y="46"/>
                    </a:lnTo>
                    <a:lnTo>
                      <a:pt x="21" y="44"/>
                    </a:lnTo>
                    <a:lnTo>
                      <a:pt x="21" y="43"/>
                    </a:lnTo>
                    <a:lnTo>
                      <a:pt x="20" y="41"/>
                    </a:lnTo>
                    <a:lnTo>
                      <a:pt x="19" y="40"/>
                    </a:lnTo>
                    <a:lnTo>
                      <a:pt x="19" y="39"/>
                    </a:lnTo>
                    <a:lnTo>
                      <a:pt x="19" y="38"/>
                    </a:lnTo>
                    <a:lnTo>
                      <a:pt x="18" y="37"/>
                    </a:lnTo>
                    <a:lnTo>
                      <a:pt x="17" y="35"/>
                    </a:lnTo>
                    <a:lnTo>
                      <a:pt x="16" y="34"/>
                    </a:lnTo>
                    <a:lnTo>
                      <a:pt x="16" y="33"/>
                    </a:lnTo>
                    <a:lnTo>
                      <a:pt x="15" y="31"/>
                    </a:lnTo>
                    <a:lnTo>
                      <a:pt x="14" y="29"/>
                    </a:lnTo>
                    <a:lnTo>
                      <a:pt x="13" y="28"/>
                    </a:lnTo>
                    <a:lnTo>
                      <a:pt x="12" y="27"/>
                    </a:lnTo>
                    <a:lnTo>
                      <a:pt x="12" y="26"/>
                    </a:lnTo>
                    <a:lnTo>
                      <a:pt x="11" y="25"/>
                    </a:lnTo>
                    <a:lnTo>
                      <a:pt x="10" y="24"/>
                    </a:lnTo>
                    <a:lnTo>
                      <a:pt x="10" y="23"/>
                    </a:lnTo>
                    <a:lnTo>
                      <a:pt x="10" y="22"/>
                    </a:lnTo>
                    <a:lnTo>
                      <a:pt x="9" y="21"/>
                    </a:lnTo>
                    <a:lnTo>
                      <a:pt x="8" y="20"/>
                    </a:lnTo>
                    <a:lnTo>
                      <a:pt x="7" y="19"/>
                    </a:lnTo>
                    <a:lnTo>
                      <a:pt x="7" y="18"/>
                    </a:lnTo>
                    <a:lnTo>
                      <a:pt x="7" y="17"/>
                    </a:lnTo>
                    <a:lnTo>
                      <a:pt x="6" y="16"/>
                    </a:lnTo>
                    <a:lnTo>
                      <a:pt x="5" y="15"/>
                    </a:lnTo>
                    <a:lnTo>
                      <a:pt x="5" y="13"/>
                    </a:lnTo>
                    <a:lnTo>
                      <a:pt x="4" y="11"/>
                    </a:lnTo>
                    <a:lnTo>
                      <a:pt x="3" y="9"/>
                    </a:lnTo>
                    <a:lnTo>
                      <a:pt x="3" y="7"/>
                    </a:lnTo>
                    <a:lnTo>
                      <a:pt x="2" y="6"/>
                    </a:lnTo>
                    <a:lnTo>
                      <a:pt x="1" y="5"/>
                    </a:lnTo>
                    <a:lnTo>
                      <a:pt x="1" y="4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99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822" name="Freeform 459">
                <a:extLst>
                  <a:ext uri="{FF2B5EF4-FFF2-40B4-BE49-F238E27FC236}">
                    <a16:creationId xmlns:a16="http://schemas.microsoft.com/office/drawing/2014/main" id="{CE8BE49A-627B-41D8-B1EE-0701E56965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62" y="1310"/>
                <a:ext cx="3" cy="14"/>
              </a:xfrm>
              <a:custGeom>
                <a:avLst/>
                <a:gdLst>
                  <a:gd name="T0" fmla="*/ 3 w 3"/>
                  <a:gd name="T1" fmla="*/ 0 h 14"/>
                  <a:gd name="T2" fmla="*/ 2 w 3"/>
                  <a:gd name="T3" fmla="*/ 1 h 14"/>
                  <a:gd name="T4" fmla="*/ 2 w 3"/>
                  <a:gd name="T5" fmla="*/ 1 h 14"/>
                  <a:gd name="T6" fmla="*/ 2 w 3"/>
                  <a:gd name="T7" fmla="*/ 2 h 14"/>
                  <a:gd name="T8" fmla="*/ 2 w 3"/>
                  <a:gd name="T9" fmla="*/ 2 h 14"/>
                  <a:gd name="T10" fmla="*/ 2 w 3"/>
                  <a:gd name="T11" fmla="*/ 3 h 14"/>
                  <a:gd name="T12" fmla="*/ 2 w 3"/>
                  <a:gd name="T13" fmla="*/ 3 h 14"/>
                  <a:gd name="T14" fmla="*/ 2 w 3"/>
                  <a:gd name="T15" fmla="*/ 4 h 14"/>
                  <a:gd name="T16" fmla="*/ 2 w 3"/>
                  <a:gd name="T17" fmla="*/ 5 h 14"/>
                  <a:gd name="T18" fmla="*/ 3 w 3"/>
                  <a:gd name="T19" fmla="*/ 5 h 14"/>
                  <a:gd name="T20" fmla="*/ 2 w 3"/>
                  <a:gd name="T21" fmla="*/ 5 h 14"/>
                  <a:gd name="T22" fmla="*/ 2 w 3"/>
                  <a:gd name="T23" fmla="*/ 6 h 14"/>
                  <a:gd name="T24" fmla="*/ 1 w 3"/>
                  <a:gd name="T25" fmla="*/ 7 h 14"/>
                  <a:gd name="T26" fmla="*/ 1 w 3"/>
                  <a:gd name="T27" fmla="*/ 8 h 14"/>
                  <a:gd name="T28" fmla="*/ 1 w 3"/>
                  <a:gd name="T29" fmla="*/ 9 h 14"/>
                  <a:gd name="T30" fmla="*/ 1 w 3"/>
                  <a:gd name="T31" fmla="*/ 10 h 14"/>
                  <a:gd name="T32" fmla="*/ 1 w 3"/>
                  <a:gd name="T33" fmla="*/ 11 h 14"/>
                  <a:gd name="T34" fmla="*/ 1 w 3"/>
                  <a:gd name="T35" fmla="*/ 12 h 14"/>
                  <a:gd name="T36" fmla="*/ 2 w 3"/>
                  <a:gd name="T37" fmla="*/ 13 h 14"/>
                  <a:gd name="T38" fmla="*/ 1 w 3"/>
                  <a:gd name="T39" fmla="*/ 13 h 14"/>
                  <a:gd name="T40" fmla="*/ 1 w 3"/>
                  <a:gd name="T41" fmla="*/ 13 h 14"/>
                  <a:gd name="T42" fmla="*/ 0 w 3"/>
                  <a:gd name="T43" fmla="*/ 14 h 14"/>
                  <a:gd name="T44" fmla="*/ 0 w 3"/>
                  <a:gd name="T45" fmla="*/ 13 h 14"/>
                  <a:gd name="T46" fmla="*/ 0 w 3"/>
                  <a:gd name="T47" fmla="*/ 12 h 14"/>
                  <a:gd name="T48" fmla="*/ 0 w 3"/>
                  <a:gd name="T49" fmla="*/ 11 h 14"/>
                  <a:gd name="T50" fmla="*/ 1 w 3"/>
                  <a:gd name="T51" fmla="*/ 10 h 14"/>
                  <a:gd name="T52" fmla="*/ 1 w 3"/>
                  <a:gd name="T53" fmla="*/ 9 h 14"/>
                  <a:gd name="T54" fmla="*/ 0 w 3"/>
                  <a:gd name="T55" fmla="*/ 8 h 14"/>
                  <a:gd name="T56" fmla="*/ 0 w 3"/>
                  <a:gd name="T57" fmla="*/ 6 h 14"/>
                  <a:gd name="T58" fmla="*/ 0 w 3"/>
                  <a:gd name="T59" fmla="*/ 6 h 14"/>
                  <a:gd name="T60" fmla="*/ 1 w 3"/>
                  <a:gd name="T61" fmla="*/ 6 h 14"/>
                  <a:gd name="T62" fmla="*/ 1 w 3"/>
                  <a:gd name="T63" fmla="*/ 5 h 14"/>
                  <a:gd name="T64" fmla="*/ 1 w 3"/>
                  <a:gd name="T65" fmla="*/ 5 h 14"/>
                  <a:gd name="T66" fmla="*/ 2 w 3"/>
                  <a:gd name="T67" fmla="*/ 4 h 14"/>
                  <a:gd name="T68" fmla="*/ 2 w 3"/>
                  <a:gd name="T69" fmla="*/ 4 h 14"/>
                  <a:gd name="T70" fmla="*/ 2 w 3"/>
                  <a:gd name="T71" fmla="*/ 3 h 14"/>
                  <a:gd name="T72" fmla="*/ 1 w 3"/>
                  <a:gd name="T73" fmla="*/ 3 h 14"/>
                  <a:gd name="T74" fmla="*/ 1 w 3"/>
                  <a:gd name="T75" fmla="*/ 3 h 14"/>
                  <a:gd name="T76" fmla="*/ 1 w 3"/>
                  <a:gd name="T77" fmla="*/ 3 h 14"/>
                  <a:gd name="T78" fmla="*/ 2 w 3"/>
                  <a:gd name="T79" fmla="*/ 2 h 14"/>
                  <a:gd name="T80" fmla="*/ 2 w 3"/>
                  <a:gd name="T81" fmla="*/ 1 h 14"/>
                  <a:gd name="T82" fmla="*/ 2 w 3"/>
                  <a:gd name="T83" fmla="*/ 1 h 14"/>
                  <a:gd name="T84" fmla="*/ 3 w 3"/>
                  <a:gd name="T85" fmla="*/ 0 h 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3" h="14">
                    <a:moveTo>
                      <a:pt x="3" y="0"/>
                    </a:moveTo>
                    <a:lnTo>
                      <a:pt x="2" y="1"/>
                    </a:lnTo>
                    <a:lnTo>
                      <a:pt x="2" y="2"/>
                    </a:lnTo>
                    <a:lnTo>
                      <a:pt x="2" y="3"/>
                    </a:lnTo>
                    <a:lnTo>
                      <a:pt x="2" y="4"/>
                    </a:lnTo>
                    <a:lnTo>
                      <a:pt x="2" y="5"/>
                    </a:lnTo>
                    <a:lnTo>
                      <a:pt x="3" y="5"/>
                    </a:lnTo>
                    <a:lnTo>
                      <a:pt x="2" y="5"/>
                    </a:lnTo>
                    <a:lnTo>
                      <a:pt x="2" y="6"/>
                    </a:lnTo>
                    <a:lnTo>
                      <a:pt x="1" y="7"/>
                    </a:lnTo>
                    <a:lnTo>
                      <a:pt x="1" y="8"/>
                    </a:lnTo>
                    <a:lnTo>
                      <a:pt x="1" y="9"/>
                    </a:lnTo>
                    <a:lnTo>
                      <a:pt x="1" y="10"/>
                    </a:lnTo>
                    <a:lnTo>
                      <a:pt x="1" y="11"/>
                    </a:lnTo>
                    <a:lnTo>
                      <a:pt x="1" y="12"/>
                    </a:lnTo>
                    <a:lnTo>
                      <a:pt x="2" y="13"/>
                    </a:lnTo>
                    <a:lnTo>
                      <a:pt x="1" y="13"/>
                    </a:lnTo>
                    <a:lnTo>
                      <a:pt x="0" y="14"/>
                    </a:lnTo>
                    <a:lnTo>
                      <a:pt x="0" y="13"/>
                    </a:lnTo>
                    <a:lnTo>
                      <a:pt x="0" y="12"/>
                    </a:lnTo>
                    <a:lnTo>
                      <a:pt x="0" y="11"/>
                    </a:lnTo>
                    <a:lnTo>
                      <a:pt x="1" y="10"/>
                    </a:lnTo>
                    <a:lnTo>
                      <a:pt x="1" y="9"/>
                    </a:lnTo>
                    <a:lnTo>
                      <a:pt x="0" y="8"/>
                    </a:lnTo>
                    <a:lnTo>
                      <a:pt x="0" y="6"/>
                    </a:lnTo>
                    <a:lnTo>
                      <a:pt x="1" y="6"/>
                    </a:lnTo>
                    <a:lnTo>
                      <a:pt x="1" y="5"/>
                    </a:lnTo>
                    <a:lnTo>
                      <a:pt x="2" y="4"/>
                    </a:lnTo>
                    <a:lnTo>
                      <a:pt x="2" y="3"/>
                    </a:lnTo>
                    <a:lnTo>
                      <a:pt x="1" y="3"/>
                    </a:lnTo>
                    <a:lnTo>
                      <a:pt x="2" y="2"/>
                    </a:lnTo>
                    <a:lnTo>
                      <a:pt x="2" y="1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99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823" name="Freeform 460">
                <a:extLst>
                  <a:ext uri="{FF2B5EF4-FFF2-40B4-BE49-F238E27FC236}">
                    <a16:creationId xmlns:a16="http://schemas.microsoft.com/office/drawing/2014/main" id="{33E9D102-DB07-4113-883D-F2EDACA2DC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76" y="1341"/>
                <a:ext cx="4" cy="5"/>
              </a:xfrm>
              <a:custGeom>
                <a:avLst/>
                <a:gdLst>
                  <a:gd name="T0" fmla="*/ 1 w 4"/>
                  <a:gd name="T1" fmla="*/ 1 h 5"/>
                  <a:gd name="T2" fmla="*/ 1 w 4"/>
                  <a:gd name="T3" fmla="*/ 1 h 5"/>
                  <a:gd name="T4" fmla="*/ 2 w 4"/>
                  <a:gd name="T5" fmla="*/ 1 h 5"/>
                  <a:gd name="T6" fmla="*/ 2 w 4"/>
                  <a:gd name="T7" fmla="*/ 1 h 5"/>
                  <a:gd name="T8" fmla="*/ 3 w 4"/>
                  <a:gd name="T9" fmla="*/ 1 h 5"/>
                  <a:gd name="T10" fmla="*/ 3 w 4"/>
                  <a:gd name="T11" fmla="*/ 1 h 5"/>
                  <a:gd name="T12" fmla="*/ 4 w 4"/>
                  <a:gd name="T13" fmla="*/ 0 h 5"/>
                  <a:gd name="T14" fmla="*/ 3 w 4"/>
                  <a:gd name="T15" fmla="*/ 1 h 5"/>
                  <a:gd name="T16" fmla="*/ 3 w 4"/>
                  <a:gd name="T17" fmla="*/ 2 h 5"/>
                  <a:gd name="T18" fmla="*/ 3 w 4"/>
                  <a:gd name="T19" fmla="*/ 3 h 5"/>
                  <a:gd name="T20" fmla="*/ 3 w 4"/>
                  <a:gd name="T21" fmla="*/ 3 h 5"/>
                  <a:gd name="T22" fmla="*/ 2 w 4"/>
                  <a:gd name="T23" fmla="*/ 3 h 5"/>
                  <a:gd name="T24" fmla="*/ 2 w 4"/>
                  <a:gd name="T25" fmla="*/ 4 h 5"/>
                  <a:gd name="T26" fmla="*/ 1 w 4"/>
                  <a:gd name="T27" fmla="*/ 4 h 5"/>
                  <a:gd name="T28" fmla="*/ 0 w 4"/>
                  <a:gd name="T29" fmla="*/ 5 h 5"/>
                  <a:gd name="T30" fmla="*/ 0 w 4"/>
                  <a:gd name="T31" fmla="*/ 4 h 5"/>
                  <a:gd name="T32" fmla="*/ 0 w 4"/>
                  <a:gd name="T33" fmla="*/ 4 h 5"/>
                  <a:gd name="T34" fmla="*/ 0 w 4"/>
                  <a:gd name="T35" fmla="*/ 4 h 5"/>
                  <a:gd name="T36" fmla="*/ 1 w 4"/>
                  <a:gd name="T37" fmla="*/ 4 h 5"/>
                  <a:gd name="T38" fmla="*/ 1 w 4"/>
                  <a:gd name="T39" fmla="*/ 3 h 5"/>
                  <a:gd name="T40" fmla="*/ 1 w 4"/>
                  <a:gd name="T41" fmla="*/ 3 h 5"/>
                  <a:gd name="T42" fmla="*/ 1 w 4"/>
                  <a:gd name="T43" fmla="*/ 2 h 5"/>
                  <a:gd name="T44" fmla="*/ 1 w 4"/>
                  <a:gd name="T45" fmla="*/ 1 h 5"/>
                  <a:gd name="T46" fmla="*/ 1 w 4"/>
                  <a:gd name="T47" fmla="*/ 1 h 5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4" h="5">
                    <a:moveTo>
                      <a:pt x="1" y="1"/>
                    </a:moveTo>
                    <a:lnTo>
                      <a:pt x="1" y="1"/>
                    </a:lnTo>
                    <a:lnTo>
                      <a:pt x="2" y="1"/>
                    </a:lnTo>
                    <a:lnTo>
                      <a:pt x="3" y="1"/>
                    </a:lnTo>
                    <a:lnTo>
                      <a:pt x="4" y="0"/>
                    </a:lnTo>
                    <a:lnTo>
                      <a:pt x="3" y="1"/>
                    </a:lnTo>
                    <a:lnTo>
                      <a:pt x="3" y="2"/>
                    </a:lnTo>
                    <a:lnTo>
                      <a:pt x="3" y="3"/>
                    </a:lnTo>
                    <a:lnTo>
                      <a:pt x="2" y="3"/>
                    </a:lnTo>
                    <a:lnTo>
                      <a:pt x="2" y="4"/>
                    </a:lnTo>
                    <a:lnTo>
                      <a:pt x="1" y="4"/>
                    </a:lnTo>
                    <a:lnTo>
                      <a:pt x="0" y="5"/>
                    </a:lnTo>
                    <a:lnTo>
                      <a:pt x="0" y="4"/>
                    </a:lnTo>
                    <a:lnTo>
                      <a:pt x="1" y="4"/>
                    </a:lnTo>
                    <a:lnTo>
                      <a:pt x="1" y="3"/>
                    </a:lnTo>
                    <a:lnTo>
                      <a:pt x="1" y="2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824" name="Freeform 461">
                <a:extLst>
                  <a:ext uri="{FF2B5EF4-FFF2-40B4-BE49-F238E27FC236}">
                    <a16:creationId xmlns:a16="http://schemas.microsoft.com/office/drawing/2014/main" id="{B3541680-37C3-4475-A343-968E0A5C16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0" y="1341"/>
                <a:ext cx="7" cy="2"/>
              </a:xfrm>
              <a:custGeom>
                <a:avLst/>
                <a:gdLst>
                  <a:gd name="T0" fmla="*/ 0 w 7"/>
                  <a:gd name="T1" fmla="*/ 2 h 2"/>
                  <a:gd name="T2" fmla="*/ 1 w 7"/>
                  <a:gd name="T3" fmla="*/ 1 h 2"/>
                  <a:gd name="T4" fmla="*/ 2 w 7"/>
                  <a:gd name="T5" fmla="*/ 1 h 2"/>
                  <a:gd name="T6" fmla="*/ 3 w 7"/>
                  <a:gd name="T7" fmla="*/ 1 h 2"/>
                  <a:gd name="T8" fmla="*/ 4 w 7"/>
                  <a:gd name="T9" fmla="*/ 0 h 2"/>
                  <a:gd name="T10" fmla="*/ 4 w 7"/>
                  <a:gd name="T11" fmla="*/ 0 h 2"/>
                  <a:gd name="T12" fmla="*/ 5 w 7"/>
                  <a:gd name="T13" fmla="*/ 0 h 2"/>
                  <a:gd name="T14" fmla="*/ 5 w 7"/>
                  <a:gd name="T15" fmla="*/ 0 h 2"/>
                  <a:gd name="T16" fmla="*/ 6 w 7"/>
                  <a:gd name="T17" fmla="*/ 0 h 2"/>
                  <a:gd name="T18" fmla="*/ 6 w 7"/>
                  <a:gd name="T19" fmla="*/ 0 h 2"/>
                  <a:gd name="T20" fmla="*/ 6 w 7"/>
                  <a:gd name="T21" fmla="*/ 0 h 2"/>
                  <a:gd name="T22" fmla="*/ 7 w 7"/>
                  <a:gd name="T23" fmla="*/ 1 h 2"/>
                  <a:gd name="T24" fmla="*/ 7 w 7"/>
                  <a:gd name="T25" fmla="*/ 1 h 2"/>
                  <a:gd name="T26" fmla="*/ 6 w 7"/>
                  <a:gd name="T27" fmla="*/ 1 h 2"/>
                  <a:gd name="T28" fmla="*/ 5 w 7"/>
                  <a:gd name="T29" fmla="*/ 1 h 2"/>
                  <a:gd name="T30" fmla="*/ 5 w 7"/>
                  <a:gd name="T31" fmla="*/ 1 h 2"/>
                  <a:gd name="T32" fmla="*/ 4 w 7"/>
                  <a:gd name="T33" fmla="*/ 1 h 2"/>
                  <a:gd name="T34" fmla="*/ 4 w 7"/>
                  <a:gd name="T35" fmla="*/ 2 h 2"/>
                  <a:gd name="T36" fmla="*/ 3 w 7"/>
                  <a:gd name="T37" fmla="*/ 2 h 2"/>
                  <a:gd name="T38" fmla="*/ 2 w 7"/>
                  <a:gd name="T39" fmla="*/ 2 h 2"/>
                  <a:gd name="T40" fmla="*/ 0 w 7"/>
                  <a:gd name="T41" fmla="*/ 2 h 2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7" h="2">
                    <a:moveTo>
                      <a:pt x="0" y="2"/>
                    </a:moveTo>
                    <a:lnTo>
                      <a:pt x="1" y="1"/>
                    </a:lnTo>
                    <a:lnTo>
                      <a:pt x="2" y="1"/>
                    </a:lnTo>
                    <a:lnTo>
                      <a:pt x="3" y="1"/>
                    </a:lnTo>
                    <a:lnTo>
                      <a:pt x="4" y="0"/>
                    </a:lnTo>
                    <a:lnTo>
                      <a:pt x="5" y="0"/>
                    </a:lnTo>
                    <a:lnTo>
                      <a:pt x="6" y="0"/>
                    </a:lnTo>
                    <a:lnTo>
                      <a:pt x="7" y="1"/>
                    </a:lnTo>
                    <a:lnTo>
                      <a:pt x="6" y="1"/>
                    </a:lnTo>
                    <a:lnTo>
                      <a:pt x="5" y="1"/>
                    </a:lnTo>
                    <a:lnTo>
                      <a:pt x="4" y="1"/>
                    </a:lnTo>
                    <a:lnTo>
                      <a:pt x="4" y="2"/>
                    </a:lnTo>
                    <a:lnTo>
                      <a:pt x="3" y="2"/>
                    </a:lnTo>
                    <a:lnTo>
                      <a:pt x="2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825" name="Freeform 462">
                <a:extLst>
                  <a:ext uri="{FF2B5EF4-FFF2-40B4-BE49-F238E27FC236}">
                    <a16:creationId xmlns:a16="http://schemas.microsoft.com/office/drawing/2014/main" id="{1EFA0881-A14A-40BA-BFB3-B96DFB11A9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1" y="1343"/>
                <a:ext cx="7" cy="2"/>
              </a:xfrm>
              <a:custGeom>
                <a:avLst/>
                <a:gdLst>
                  <a:gd name="T0" fmla="*/ 0 w 7"/>
                  <a:gd name="T1" fmla="*/ 2 h 2"/>
                  <a:gd name="T2" fmla="*/ 0 w 7"/>
                  <a:gd name="T3" fmla="*/ 2 h 2"/>
                  <a:gd name="T4" fmla="*/ 1 w 7"/>
                  <a:gd name="T5" fmla="*/ 1 h 2"/>
                  <a:gd name="T6" fmla="*/ 2 w 7"/>
                  <a:gd name="T7" fmla="*/ 0 h 2"/>
                  <a:gd name="T8" fmla="*/ 3 w 7"/>
                  <a:gd name="T9" fmla="*/ 0 h 2"/>
                  <a:gd name="T10" fmla="*/ 4 w 7"/>
                  <a:gd name="T11" fmla="*/ 0 h 2"/>
                  <a:gd name="T12" fmla="*/ 5 w 7"/>
                  <a:gd name="T13" fmla="*/ 0 h 2"/>
                  <a:gd name="T14" fmla="*/ 7 w 7"/>
                  <a:gd name="T15" fmla="*/ 0 h 2"/>
                  <a:gd name="T16" fmla="*/ 7 w 7"/>
                  <a:gd name="T17" fmla="*/ 0 h 2"/>
                  <a:gd name="T18" fmla="*/ 7 w 7"/>
                  <a:gd name="T19" fmla="*/ 1 h 2"/>
                  <a:gd name="T20" fmla="*/ 7 w 7"/>
                  <a:gd name="T21" fmla="*/ 1 h 2"/>
                  <a:gd name="T22" fmla="*/ 6 w 7"/>
                  <a:gd name="T23" fmla="*/ 1 h 2"/>
                  <a:gd name="T24" fmla="*/ 6 w 7"/>
                  <a:gd name="T25" fmla="*/ 1 h 2"/>
                  <a:gd name="T26" fmla="*/ 5 w 7"/>
                  <a:gd name="T27" fmla="*/ 2 h 2"/>
                  <a:gd name="T28" fmla="*/ 4 w 7"/>
                  <a:gd name="T29" fmla="*/ 2 h 2"/>
                  <a:gd name="T30" fmla="*/ 2 w 7"/>
                  <a:gd name="T31" fmla="*/ 2 h 2"/>
                  <a:gd name="T32" fmla="*/ 0 w 7"/>
                  <a:gd name="T33" fmla="*/ 2 h 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7" h="2">
                    <a:moveTo>
                      <a:pt x="0" y="2"/>
                    </a:moveTo>
                    <a:lnTo>
                      <a:pt x="0" y="2"/>
                    </a:lnTo>
                    <a:lnTo>
                      <a:pt x="1" y="1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4" y="0"/>
                    </a:lnTo>
                    <a:lnTo>
                      <a:pt x="5" y="0"/>
                    </a:lnTo>
                    <a:lnTo>
                      <a:pt x="7" y="0"/>
                    </a:lnTo>
                    <a:lnTo>
                      <a:pt x="7" y="1"/>
                    </a:lnTo>
                    <a:lnTo>
                      <a:pt x="6" y="1"/>
                    </a:lnTo>
                    <a:lnTo>
                      <a:pt x="5" y="2"/>
                    </a:lnTo>
                    <a:lnTo>
                      <a:pt x="4" y="2"/>
                    </a:lnTo>
                    <a:lnTo>
                      <a:pt x="2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826" name="Freeform 463">
                <a:extLst>
                  <a:ext uri="{FF2B5EF4-FFF2-40B4-BE49-F238E27FC236}">
                    <a16:creationId xmlns:a16="http://schemas.microsoft.com/office/drawing/2014/main" id="{2AEB91BA-ED3A-4D74-98B7-5A6B72C942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4" y="1283"/>
                <a:ext cx="15" cy="70"/>
              </a:xfrm>
              <a:custGeom>
                <a:avLst/>
                <a:gdLst>
                  <a:gd name="T0" fmla="*/ 1 w 15"/>
                  <a:gd name="T1" fmla="*/ 1 h 70"/>
                  <a:gd name="T2" fmla="*/ 2 w 15"/>
                  <a:gd name="T3" fmla="*/ 2 h 70"/>
                  <a:gd name="T4" fmla="*/ 2 w 15"/>
                  <a:gd name="T5" fmla="*/ 3 h 70"/>
                  <a:gd name="T6" fmla="*/ 0 w 15"/>
                  <a:gd name="T7" fmla="*/ 7 h 70"/>
                  <a:gd name="T8" fmla="*/ 0 w 15"/>
                  <a:gd name="T9" fmla="*/ 9 h 70"/>
                  <a:gd name="T10" fmla="*/ 1 w 15"/>
                  <a:gd name="T11" fmla="*/ 12 h 70"/>
                  <a:gd name="T12" fmla="*/ 2 w 15"/>
                  <a:gd name="T13" fmla="*/ 14 h 70"/>
                  <a:gd name="T14" fmla="*/ 2 w 15"/>
                  <a:gd name="T15" fmla="*/ 15 h 70"/>
                  <a:gd name="T16" fmla="*/ 2 w 15"/>
                  <a:gd name="T17" fmla="*/ 16 h 70"/>
                  <a:gd name="T18" fmla="*/ 2 w 15"/>
                  <a:gd name="T19" fmla="*/ 18 h 70"/>
                  <a:gd name="T20" fmla="*/ 2 w 15"/>
                  <a:gd name="T21" fmla="*/ 20 h 70"/>
                  <a:gd name="T22" fmla="*/ 1 w 15"/>
                  <a:gd name="T23" fmla="*/ 24 h 70"/>
                  <a:gd name="T24" fmla="*/ 1 w 15"/>
                  <a:gd name="T25" fmla="*/ 37 h 70"/>
                  <a:gd name="T26" fmla="*/ 1 w 15"/>
                  <a:gd name="T27" fmla="*/ 40 h 70"/>
                  <a:gd name="T28" fmla="*/ 1 w 15"/>
                  <a:gd name="T29" fmla="*/ 42 h 70"/>
                  <a:gd name="T30" fmla="*/ 2 w 15"/>
                  <a:gd name="T31" fmla="*/ 46 h 70"/>
                  <a:gd name="T32" fmla="*/ 2 w 15"/>
                  <a:gd name="T33" fmla="*/ 48 h 70"/>
                  <a:gd name="T34" fmla="*/ 3 w 15"/>
                  <a:gd name="T35" fmla="*/ 50 h 70"/>
                  <a:gd name="T36" fmla="*/ 4 w 15"/>
                  <a:gd name="T37" fmla="*/ 52 h 70"/>
                  <a:gd name="T38" fmla="*/ 4 w 15"/>
                  <a:gd name="T39" fmla="*/ 53 h 70"/>
                  <a:gd name="T40" fmla="*/ 5 w 15"/>
                  <a:gd name="T41" fmla="*/ 55 h 70"/>
                  <a:gd name="T42" fmla="*/ 7 w 15"/>
                  <a:gd name="T43" fmla="*/ 57 h 70"/>
                  <a:gd name="T44" fmla="*/ 6 w 15"/>
                  <a:gd name="T45" fmla="*/ 58 h 70"/>
                  <a:gd name="T46" fmla="*/ 5 w 15"/>
                  <a:gd name="T47" fmla="*/ 61 h 70"/>
                  <a:gd name="T48" fmla="*/ 4 w 15"/>
                  <a:gd name="T49" fmla="*/ 62 h 70"/>
                  <a:gd name="T50" fmla="*/ 5 w 15"/>
                  <a:gd name="T51" fmla="*/ 64 h 70"/>
                  <a:gd name="T52" fmla="*/ 3 w 15"/>
                  <a:gd name="T53" fmla="*/ 66 h 70"/>
                  <a:gd name="T54" fmla="*/ 2 w 15"/>
                  <a:gd name="T55" fmla="*/ 68 h 70"/>
                  <a:gd name="T56" fmla="*/ 1 w 15"/>
                  <a:gd name="T57" fmla="*/ 70 h 70"/>
                  <a:gd name="T58" fmla="*/ 13 w 15"/>
                  <a:gd name="T59" fmla="*/ 69 h 70"/>
                  <a:gd name="T60" fmla="*/ 13 w 15"/>
                  <a:gd name="T61" fmla="*/ 68 h 70"/>
                  <a:gd name="T62" fmla="*/ 14 w 15"/>
                  <a:gd name="T63" fmla="*/ 69 h 70"/>
                  <a:gd name="T64" fmla="*/ 14 w 15"/>
                  <a:gd name="T65" fmla="*/ 66 h 70"/>
                  <a:gd name="T66" fmla="*/ 15 w 15"/>
                  <a:gd name="T67" fmla="*/ 64 h 70"/>
                  <a:gd name="T68" fmla="*/ 15 w 15"/>
                  <a:gd name="T69" fmla="*/ 61 h 70"/>
                  <a:gd name="T70" fmla="*/ 13 w 15"/>
                  <a:gd name="T71" fmla="*/ 56 h 70"/>
                  <a:gd name="T72" fmla="*/ 11 w 15"/>
                  <a:gd name="T73" fmla="*/ 52 h 70"/>
                  <a:gd name="T74" fmla="*/ 10 w 15"/>
                  <a:gd name="T75" fmla="*/ 48 h 70"/>
                  <a:gd name="T76" fmla="*/ 10 w 15"/>
                  <a:gd name="T77" fmla="*/ 39 h 70"/>
                  <a:gd name="T78" fmla="*/ 9 w 15"/>
                  <a:gd name="T79" fmla="*/ 37 h 70"/>
                  <a:gd name="T80" fmla="*/ 10 w 15"/>
                  <a:gd name="T81" fmla="*/ 36 h 70"/>
                  <a:gd name="T82" fmla="*/ 9 w 15"/>
                  <a:gd name="T83" fmla="*/ 33 h 70"/>
                  <a:gd name="T84" fmla="*/ 8 w 15"/>
                  <a:gd name="T85" fmla="*/ 26 h 70"/>
                  <a:gd name="T86" fmla="*/ 7 w 15"/>
                  <a:gd name="T87" fmla="*/ 19 h 70"/>
                  <a:gd name="T88" fmla="*/ 7 w 15"/>
                  <a:gd name="T89" fmla="*/ 17 h 70"/>
                  <a:gd name="T90" fmla="*/ 7 w 15"/>
                  <a:gd name="T91" fmla="*/ 14 h 70"/>
                  <a:gd name="T92" fmla="*/ 7 w 15"/>
                  <a:gd name="T93" fmla="*/ 10 h 70"/>
                  <a:gd name="T94" fmla="*/ 4 w 15"/>
                  <a:gd name="T95" fmla="*/ 2 h 7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15" h="70">
                    <a:moveTo>
                      <a:pt x="0" y="0"/>
                    </a:moveTo>
                    <a:lnTo>
                      <a:pt x="1" y="1"/>
                    </a:lnTo>
                    <a:lnTo>
                      <a:pt x="2" y="2"/>
                    </a:lnTo>
                    <a:lnTo>
                      <a:pt x="2" y="3"/>
                    </a:lnTo>
                    <a:lnTo>
                      <a:pt x="1" y="4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0" y="9"/>
                    </a:lnTo>
                    <a:lnTo>
                      <a:pt x="0" y="11"/>
                    </a:lnTo>
                    <a:lnTo>
                      <a:pt x="1" y="12"/>
                    </a:lnTo>
                    <a:lnTo>
                      <a:pt x="1" y="13"/>
                    </a:lnTo>
                    <a:lnTo>
                      <a:pt x="2" y="14"/>
                    </a:lnTo>
                    <a:lnTo>
                      <a:pt x="2" y="15"/>
                    </a:lnTo>
                    <a:lnTo>
                      <a:pt x="2" y="16"/>
                    </a:lnTo>
                    <a:lnTo>
                      <a:pt x="2" y="17"/>
                    </a:lnTo>
                    <a:lnTo>
                      <a:pt x="2" y="18"/>
                    </a:lnTo>
                    <a:lnTo>
                      <a:pt x="2" y="19"/>
                    </a:lnTo>
                    <a:lnTo>
                      <a:pt x="2" y="20"/>
                    </a:lnTo>
                    <a:lnTo>
                      <a:pt x="2" y="21"/>
                    </a:lnTo>
                    <a:lnTo>
                      <a:pt x="1" y="24"/>
                    </a:lnTo>
                    <a:lnTo>
                      <a:pt x="1" y="32"/>
                    </a:lnTo>
                    <a:lnTo>
                      <a:pt x="1" y="37"/>
                    </a:lnTo>
                    <a:lnTo>
                      <a:pt x="1" y="38"/>
                    </a:lnTo>
                    <a:lnTo>
                      <a:pt x="1" y="40"/>
                    </a:lnTo>
                    <a:lnTo>
                      <a:pt x="1" y="41"/>
                    </a:lnTo>
                    <a:lnTo>
                      <a:pt x="1" y="42"/>
                    </a:lnTo>
                    <a:lnTo>
                      <a:pt x="2" y="44"/>
                    </a:lnTo>
                    <a:lnTo>
                      <a:pt x="2" y="46"/>
                    </a:lnTo>
                    <a:lnTo>
                      <a:pt x="3" y="47"/>
                    </a:lnTo>
                    <a:lnTo>
                      <a:pt x="2" y="48"/>
                    </a:lnTo>
                    <a:lnTo>
                      <a:pt x="3" y="49"/>
                    </a:lnTo>
                    <a:lnTo>
                      <a:pt x="3" y="50"/>
                    </a:lnTo>
                    <a:lnTo>
                      <a:pt x="3" y="52"/>
                    </a:lnTo>
                    <a:lnTo>
                      <a:pt x="4" y="52"/>
                    </a:lnTo>
                    <a:lnTo>
                      <a:pt x="4" y="53"/>
                    </a:lnTo>
                    <a:lnTo>
                      <a:pt x="5" y="54"/>
                    </a:lnTo>
                    <a:lnTo>
                      <a:pt x="5" y="55"/>
                    </a:lnTo>
                    <a:lnTo>
                      <a:pt x="6" y="56"/>
                    </a:lnTo>
                    <a:lnTo>
                      <a:pt x="7" y="57"/>
                    </a:lnTo>
                    <a:lnTo>
                      <a:pt x="6" y="58"/>
                    </a:lnTo>
                    <a:lnTo>
                      <a:pt x="6" y="60"/>
                    </a:lnTo>
                    <a:lnTo>
                      <a:pt x="5" y="61"/>
                    </a:lnTo>
                    <a:lnTo>
                      <a:pt x="4" y="62"/>
                    </a:lnTo>
                    <a:lnTo>
                      <a:pt x="4" y="63"/>
                    </a:lnTo>
                    <a:lnTo>
                      <a:pt x="5" y="64"/>
                    </a:lnTo>
                    <a:lnTo>
                      <a:pt x="3" y="65"/>
                    </a:lnTo>
                    <a:lnTo>
                      <a:pt x="3" y="66"/>
                    </a:lnTo>
                    <a:lnTo>
                      <a:pt x="2" y="67"/>
                    </a:lnTo>
                    <a:lnTo>
                      <a:pt x="2" y="68"/>
                    </a:lnTo>
                    <a:lnTo>
                      <a:pt x="2" y="69"/>
                    </a:lnTo>
                    <a:lnTo>
                      <a:pt x="1" y="70"/>
                    </a:lnTo>
                    <a:lnTo>
                      <a:pt x="14" y="70"/>
                    </a:lnTo>
                    <a:lnTo>
                      <a:pt x="13" y="69"/>
                    </a:lnTo>
                    <a:lnTo>
                      <a:pt x="13" y="68"/>
                    </a:lnTo>
                    <a:lnTo>
                      <a:pt x="14" y="69"/>
                    </a:lnTo>
                    <a:lnTo>
                      <a:pt x="14" y="67"/>
                    </a:lnTo>
                    <a:lnTo>
                      <a:pt x="14" y="66"/>
                    </a:lnTo>
                    <a:lnTo>
                      <a:pt x="14" y="65"/>
                    </a:lnTo>
                    <a:lnTo>
                      <a:pt x="15" y="64"/>
                    </a:lnTo>
                    <a:lnTo>
                      <a:pt x="15" y="63"/>
                    </a:lnTo>
                    <a:lnTo>
                      <a:pt x="15" y="61"/>
                    </a:lnTo>
                    <a:lnTo>
                      <a:pt x="14" y="59"/>
                    </a:lnTo>
                    <a:lnTo>
                      <a:pt x="13" y="56"/>
                    </a:lnTo>
                    <a:lnTo>
                      <a:pt x="12" y="54"/>
                    </a:lnTo>
                    <a:lnTo>
                      <a:pt x="11" y="52"/>
                    </a:lnTo>
                    <a:lnTo>
                      <a:pt x="10" y="50"/>
                    </a:lnTo>
                    <a:lnTo>
                      <a:pt x="10" y="48"/>
                    </a:lnTo>
                    <a:lnTo>
                      <a:pt x="10" y="46"/>
                    </a:lnTo>
                    <a:lnTo>
                      <a:pt x="10" y="39"/>
                    </a:lnTo>
                    <a:lnTo>
                      <a:pt x="9" y="38"/>
                    </a:lnTo>
                    <a:lnTo>
                      <a:pt x="9" y="37"/>
                    </a:lnTo>
                    <a:lnTo>
                      <a:pt x="9" y="36"/>
                    </a:lnTo>
                    <a:lnTo>
                      <a:pt x="10" y="36"/>
                    </a:lnTo>
                    <a:lnTo>
                      <a:pt x="9" y="34"/>
                    </a:lnTo>
                    <a:lnTo>
                      <a:pt x="9" y="33"/>
                    </a:lnTo>
                    <a:lnTo>
                      <a:pt x="8" y="31"/>
                    </a:lnTo>
                    <a:lnTo>
                      <a:pt x="8" y="26"/>
                    </a:lnTo>
                    <a:lnTo>
                      <a:pt x="7" y="21"/>
                    </a:lnTo>
                    <a:lnTo>
                      <a:pt x="7" y="19"/>
                    </a:lnTo>
                    <a:lnTo>
                      <a:pt x="7" y="18"/>
                    </a:lnTo>
                    <a:lnTo>
                      <a:pt x="7" y="17"/>
                    </a:lnTo>
                    <a:lnTo>
                      <a:pt x="7" y="15"/>
                    </a:lnTo>
                    <a:lnTo>
                      <a:pt x="7" y="14"/>
                    </a:lnTo>
                    <a:lnTo>
                      <a:pt x="7" y="12"/>
                    </a:lnTo>
                    <a:lnTo>
                      <a:pt x="7" y="10"/>
                    </a:lnTo>
                    <a:lnTo>
                      <a:pt x="7" y="7"/>
                    </a:lnTo>
                    <a:lnTo>
                      <a:pt x="4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99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827" name="Oval 464">
                <a:extLst>
                  <a:ext uri="{FF2B5EF4-FFF2-40B4-BE49-F238E27FC236}">
                    <a16:creationId xmlns:a16="http://schemas.microsoft.com/office/drawing/2014/main" id="{CD0071FF-7FCD-4258-AE01-A593FC977C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5" y="1298"/>
                <a:ext cx="1" cy="1"/>
              </a:xfrm>
              <a:prstGeom prst="ellipse">
                <a:avLst/>
              </a:prstGeom>
              <a:solidFill>
                <a:srgbClr val="3F3F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4828" name="Oval 465">
                <a:extLst>
                  <a:ext uri="{FF2B5EF4-FFF2-40B4-BE49-F238E27FC236}">
                    <a16:creationId xmlns:a16="http://schemas.microsoft.com/office/drawing/2014/main" id="{55F40E73-A436-4FED-9098-18393B0223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5" y="1298"/>
                <a:ext cx="1" cy="1"/>
              </a:xfrm>
              <a:prstGeom prst="ellipse">
                <a:avLst/>
              </a:prstGeom>
              <a:solidFill>
                <a:srgbClr val="C1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4829" name="Freeform 466">
                <a:extLst>
                  <a:ext uri="{FF2B5EF4-FFF2-40B4-BE49-F238E27FC236}">
                    <a16:creationId xmlns:a16="http://schemas.microsoft.com/office/drawing/2014/main" id="{FE2E0EBC-6339-4EE9-A9D2-33E0677650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11" y="1279"/>
                <a:ext cx="15" cy="74"/>
              </a:xfrm>
              <a:custGeom>
                <a:avLst/>
                <a:gdLst>
                  <a:gd name="T0" fmla="*/ 10 w 15"/>
                  <a:gd name="T1" fmla="*/ 0 h 74"/>
                  <a:gd name="T2" fmla="*/ 12 w 15"/>
                  <a:gd name="T3" fmla="*/ 0 h 74"/>
                  <a:gd name="T4" fmla="*/ 13 w 15"/>
                  <a:gd name="T5" fmla="*/ 1 h 74"/>
                  <a:gd name="T6" fmla="*/ 14 w 15"/>
                  <a:gd name="T7" fmla="*/ 3 h 74"/>
                  <a:gd name="T8" fmla="*/ 15 w 15"/>
                  <a:gd name="T9" fmla="*/ 6 h 74"/>
                  <a:gd name="T10" fmla="*/ 15 w 15"/>
                  <a:gd name="T11" fmla="*/ 9 h 74"/>
                  <a:gd name="T12" fmla="*/ 14 w 15"/>
                  <a:gd name="T13" fmla="*/ 12 h 74"/>
                  <a:gd name="T14" fmla="*/ 13 w 15"/>
                  <a:gd name="T15" fmla="*/ 13 h 74"/>
                  <a:gd name="T16" fmla="*/ 13 w 15"/>
                  <a:gd name="T17" fmla="*/ 15 h 74"/>
                  <a:gd name="T18" fmla="*/ 14 w 15"/>
                  <a:gd name="T19" fmla="*/ 19 h 74"/>
                  <a:gd name="T20" fmla="*/ 14 w 15"/>
                  <a:gd name="T21" fmla="*/ 25 h 74"/>
                  <a:gd name="T22" fmla="*/ 14 w 15"/>
                  <a:gd name="T23" fmla="*/ 30 h 74"/>
                  <a:gd name="T24" fmla="*/ 14 w 15"/>
                  <a:gd name="T25" fmla="*/ 34 h 74"/>
                  <a:gd name="T26" fmla="*/ 14 w 15"/>
                  <a:gd name="T27" fmla="*/ 39 h 74"/>
                  <a:gd name="T28" fmla="*/ 13 w 15"/>
                  <a:gd name="T29" fmla="*/ 43 h 74"/>
                  <a:gd name="T30" fmla="*/ 13 w 15"/>
                  <a:gd name="T31" fmla="*/ 49 h 74"/>
                  <a:gd name="T32" fmla="*/ 13 w 15"/>
                  <a:gd name="T33" fmla="*/ 55 h 74"/>
                  <a:gd name="T34" fmla="*/ 13 w 15"/>
                  <a:gd name="T35" fmla="*/ 61 h 74"/>
                  <a:gd name="T36" fmla="*/ 13 w 15"/>
                  <a:gd name="T37" fmla="*/ 67 h 74"/>
                  <a:gd name="T38" fmla="*/ 13 w 15"/>
                  <a:gd name="T39" fmla="*/ 72 h 74"/>
                  <a:gd name="T40" fmla="*/ 0 w 15"/>
                  <a:gd name="T41" fmla="*/ 74 h 74"/>
                  <a:gd name="T42" fmla="*/ 1 w 15"/>
                  <a:gd name="T43" fmla="*/ 68 h 74"/>
                  <a:gd name="T44" fmla="*/ 1 w 15"/>
                  <a:gd name="T45" fmla="*/ 62 h 74"/>
                  <a:gd name="T46" fmla="*/ 1 w 15"/>
                  <a:gd name="T47" fmla="*/ 57 h 74"/>
                  <a:gd name="T48" fmla="*/ 1 w 15"/>
                  <a:gd name="T49" fmla="*/ 50 h 74"/>
                  <a:gd name="T50" fmla="*/ 2 w 15"/>
                  <a:gd name="T51" fmla="*/ 45 h 74"/>
                  <a:gd name="T52" fmla="*/ 3 w 15"/>
                  <a:gd name="T53" fmla="*/ 40 h 74"/>
                  <a:gd name="T54" fmla="*/ 3 w 15"/>
                  <a:gd name="T55" fmla="*/ 35 h 74"/>
                  <a:gd name="T56" fmla="*/ 3 w 15"/>
                  <a:gd name="T57" fmla="*/ 31 h 74"/>
                  <a:gd name="T58" fmla="*/ 4 w 15"/>
                  <a:gd name="T59" fmla="*/ 26 h 74"/>
                  <a:gd name="T60" fmla="*/ 5 w 15"/>
                  <a:gd name="T61" fmla="*/ 20 h 74"/>
                  <a:gd name="T62" fmla="*/ 6 w 15"/>
                  <a:gd name="T63" fmla="*/ 15 h 74"/>
                  <a:gd name="T64" fmla="*/ 7 w 15"/>
                  <a:gd name="T65" fmla="*/ 13 h 74"/>
                  <a:gd name="T66" fmla="*/ 7 w 15"/>
                  <a:gd name="T67" fmla="*/ 12 h 74"/>
                  <a:gd name="T68" fmla="*/ 7 w 15"/>
                  <a:gd name="T69" fmla="*/ 8 h 74"/>
                  <a:gd name="T70" fmla="*/ 7 w 15"/>
                  <a:gd name="T71" fmla="*/ 4 h 74"/>
                  <a:gd name="T72" fmla="*/ 9 w 15"/>
                  <a:gd name="T73" fmla="*/ 1 h 74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15" h="74">
                    <a:moveTo>
                      <a:pt x="10" y="0"/>
                    </a:moveTo>
                    <a:lnTo>
                      <a:pt x="10" y="0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2" y="1"/>
                    </a:lnTo>
                    <a:lnTo>
                      <a:pt x="13" y="1"/>
                    </a:lnTo>
                    <a:lnTo>
                      <a:pt x="13" y="2"/>
                    </a:lnTo>
                    <a:lnTo>
                      <a:pt x="14" y="3"/>
                    </a:lnTo>
                    <a:lnTo>
                      <a:pt x="15" y="5"/>
                    </a:lnTo>
                    <a:lnTo>
                      <a:pt x="15" y="6"/>
                    </a:lnTo>
                    <a:lnTo>
                      <a:pt x="15" y="8"/>
                    </a:lnTo>
                    <a:lnTo>
                      <a:pt x="15" y="9"/>
                    </a:lnTo>
                    <a:lnTo>
                      <a:pt x="14" y="11"/>
                    </a:lnTo>
                    <a:lnTo>
                      <a:pt x="14" y="12"/>
                    </a:lnTo>
                    <a:lnTo>
                      <a:pt x="13" y="13"/>
                    </a:lnTo>
                    <a:lnTo>
                      <a:pt x="13" y="14"/>
                    </a:lnTo>
                    <a:lnTo>
                      <a:pt x="13" y="15"/>
                    </a:lnTo>
                    <a:lnTo>
                      <a:pt x="14" y="17"/>
                    </a:lnTo>
                    <a:lnTo>
                      <a:pt x="14" y="19"/>
                    </a:lnTo>
                    <a:lnTo>
                      <a:pt x="14" y="23"/>
                    </a:lnTo>
                    <a:lnTo>
                      <a:pt x="14" y="25"/>
                    </a:lnTo>
                    <a:lnTo>
                      <a:pt x="14" y="28"/>
                    </a:lnTo>
                    <a:lnTo>
                      <a:pt x="14" y="30"/>
                    </a:lnTo>
                    <a:lnTo>
                      <a:pt x="14" y="32"/>
                    </a:lnTo>
                    <a:lnTo>
                      <a:pt x="14" y="34"/>
                    </a:lnTo>
                    <a:lnTo>
                      <a:pt x="14" y="37"/>
                    </a:lnTo>
                    <a:lnTo>
                      <a:pt x="14" y="39"/>
                    </a:lnTo>
                    <a:lnTo>
                      <a:pt x="14" y="41"/>
                    </a:lnTo>
                    <a:lnTo>
                      <a:pt x="13" y="43"/>
                    </a:lnTo>
                    <a:lnTo>
                      <a:pt x="14" y="46"/>
                    </a:lnTo>
                    <a:lnTo>
                      <a:pt x="13" y="49"/>
                    </a:lnTo>
                    <a:lnTo>
                      <a:pt x="13" y="52"/>
                    </a:lnTo>
                    <a:lnTo>
                      <a:pt x="13" y="55"/>
                    </a:lnTo>
                    <a:lnTo>
                      <a:pt x="13" y="58"/>
                    </a:lnTo>
                    <a:lnTo>
                      <a:pt x="13" y="61"/>
                    </a:lnTo>
                    <a:lnTo>
                      <a:pt x="13" y="64"/>
                    </a:lnTo>
                    <a:lnTo>
                      <a:pt x="13" y="67"/>
                    </a:lnTo>
                    <a:lnTo>
                      <a:pt x="13" y="70"/>
                    </a:lnTo>
                    <a:lnTo>
                      <a:pt x="13" y="72"/>
                    </a:lnTo>
                    <a:lnTo>
                      <a:pt x="13" y="74"/>
                    </a:lnTo>
                    <a:lnTo>
                      <a:pt x="0" y="74"/>
                    </a:lnTo>
                    <a:lnTo>
                      <a:pt x="1" y="71"/>
                    </a:lnTo>
                    <a:lnTo>
                      <a:pt x="1" y="68"/>
                    </a:lnTo>
                    <a:lnTo>
                      <a:pt x="1" y="65"/>
                    </a:lnTo>
                    <a:lnTo>
                      <a:pt x="1" y="62"/>
                    </a:lnTo>
                    <a:lnTo>
                      <a:pt x="1" y="59"/>
                    </a:lnTo>
                    <a:lnTo>
                      <a:pt x="1" y="57"/>
                    </a:lnTo>
                    <a:lnTo>
                      <a:pt x="1" y="54"/>
                    </a:lnTo>
                    <a:lnTo>
                      <a:pt x="1" y="50"/>
                    </a:lnTo>
                    <a:lnTo>
                      <a:pt x="1" y="47"/>
                    </a:lnTo>
                    <a:lnTo>
                      <a:pt x="2" y="45"/>
                    </a:lnTo>
                    <a:lnTo>
                      <a:pt x="2" y="43"/>
                    </a:lnTo>
                    <a:lnTo>
                      <a:pt x="3" y="40"/>
                    </a:lnTo>
                    <a:lnTo>
                      <a:pt x="3" y="38"/>
                    </a:lnTo>
                    <a:lnTo>
                      <a:pt x="3" y="35"/>
                    </a:lnTo>
                    <a:lnTo>
                      <a:pt x="3" y="32"/>
                    </a:lnTo>
                    <a:lnTo>
                      <a:pt x="3" y="31"/>
                    </a:lnTo>
                    <a:lnTo>
                      <a:pt x="4" y="28"/>
                    </a:lnTo>
                    <a:lnTo>
                      <a:pt x="4" y="26"/>
                    </a:lnTo>
                    <a:lnTo>
                      <a:pt x="5" y="23"/>
                    </a:lnTo>
                    <a:lnTo>
                      <a:pt x="5" y="20"/>
                    </a:lnTo>
                    <a:lnTo>
                      <a:pt x="5" y="17"/>
                    </a:lnTo>
                    <a:lnTo>
                      <a:pt x="6" y="15"/>
                    </a:lnTo>
                    <a:lnTo>
                      <a:pt x="6" y="13"/>
                    </a:lnTo>
                    <a:lnTo>
                      <a:pt x="7" y="13"/>
                    </a:lnTo>
                    <a:lnTo>
                      <a:pt x="7" y="12"/>
                    </a:lnTo>
                    <a:lnTo>
                      <a:pt x="7" y="10"/>
                    </a:lnTo>
                    <a:lnTo>
                      <a:pt x="7" y="8"/>
                    </a:lnTo>
                    <a:lnTo>
                      <a:pt x="7" y="6"/>
                    </a:lnTo>
                    <a:lnTo>
                      <a:pt x="7" y="4"/>
                    </a:lnTo>
                    <a:lnTo>
                      <a:pt x="8" y="2"/>
                    </a:lnTo>
                    <a:lnTo>
                      <a:pt x="9" y="1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00D2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830" name="Freeform 467">
                <a:extLst>
                  <a:ext uri="{FF2B5EF4-FFF2-40B4-BE49-F238E27FC236}">
                    <a16:creationId xmlns:a16="http://schemas.microsoft.com/office/drawing/2014/main" id="{745431F2-0B8A-437E-9863-81C31E9C98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18" y="1281"/>
                <a:ext cx="7" cy="7"/>
              </a:xfrm>
              <a:custGeom>
                <a:avLst/>
                <a:gdLst>
                  <a:gd name="T0" fmla="*/ 0 w 7"/>
                  <a:gd name="T1" fmla="*/ 7 h 7"/>
                  <a:gd name="T2" fmla="*/ 1 w 7"/>
                  <a:gd name="T3" fmla="*/ 6 h 7"/>
                  <a:gd name="T4" fmla="*/ 2 w 7"/>
                  <a:gd name="T5" fmla="*/ 5 h 7"/>
                  <a:gd name="T6" fmla="*/ 3 w 7"/>
                  <a:gd name="T7" fmla="*/ 4 h 7"/>
                  <a:gd name="T8" fmla="*/ 3 w 7"/>
                  <a:gd name="T9" fmla="*/ 3 h 7"/>
                  <a:gd name="T10" fmla="*/ 5 w 7"/>
                  <a:gd name="T11" fmla="*/ 2 h 7"/>
                  <a:gd name="T12" fmla="*/ 6 w 7"/>
                  <a:gd name="T13" fmla="*/ 2 h 7"/>
                  <a:gd name="T14" fmla="*/ 7 w 7"/>
                  <a:gd name="T15" fmla="*/ 2 h 7"/>
                  <a:gd name="T16" fmla="*/ 7 w 7"/>
                  <a:gd name="T17" fmla="*/ 0 h 7"/>
                  <a:gd name="T18" fmla="*/ 5 w 7"/>
                  <a:gd name="T19" fmla="*/ 0 h 7"/>
                  <a:gd name="T20" fmla="*/ 4 w 7"/>
                  <a:gd name="T21" fmla="*/ 0 h 7"/>
                  <a:gd name="T22" fmla="*/ 3 w 7"/>
                  <a:gd name="T23" fmla="*/ 1 h 7"/>
                  <a:gd name="T24" fmla="*/ 3 w 7"/>
                  <a:gd name="T25" fmla="*/ 2 h 7"/>
                  <a:gd name="T26" fmla="*/ 2 w 7"/>
                  <a:gd name="T27" fmla="*/ 2 h 7"/>
                  <a:gd name="T28" fmla="*/ 1 w 7"/>
                  <a:gd name="T29" fmla="*/ 3 h 7"/>
                  <a:gd name="T30" fmla="*/ 0 w 7"/>
                  <a:gd name="T31" fmla="*/ 4 h 7"/>
                  <a:gd name="T32" fmla="*/ 0 w 7"/>
                  <a:gd name="T33" fmla="*/ 5 h 7"/>
                  <a:gd name="T34" fmla="*/ 0 w 7"/>
                  <a:gd name="T35" fmla="*/ 6 h 7"/>
                  <a:gd name="T36" fmla="*/ 0 w 7"/>
                  <a:gd name="T37" fmla="*/ 7 h 7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7" h="7">
                    <a:moveTo>
                      <a:pt x="0" y="7"/>
                    </a:moveTo>
                    <a:lnTo>
                      <a:pt x="1" y="6"/>
                    </a:lnTo>
                    <a:lnTo>
                      <a:pt x="2" y="5"/>
                    </a:lnTo>
                    <a:lnTo>
                      <a:pt x="3" y="4"/>
                    </a:lnTo>
                    <a:lnTo>
                      <a:pt x="3" y="3"/>
                    </a:lnTo>
                    <a:lnTo>
                      <a:pt x="5" y="2"/>
                    </a:lnTo>
                    <a:lnTo>
                      <a:pt x="6" y="2"/>
                    </a:lnTo>
                    <a:lnTo>
                      <a:pt x="7" y="2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1"/>
                    </a:lnTo>
                    <a:lnTo>
                      <a:pt x="3" y="2"/>
                    </a:lnTo>
                    <a:lnTo>
                      <a:pt x="2" y="2"/>
                    </a:lnTo>
                    <a:lnTo>
                      <a:pt x="1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831" name="Freeform 468">
                <a:extLst>
                  <a:ext uri="{FF2B5EF4-FFF2-40B4-BE49-F238E27FC236}">
                    <a16:creationId xmlns:a16="http://schemas.microsoft.com/office/drawing/2014/main" id="{FAB388EA-74CF-4F9A-9AA4-371912BF29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18" y="1282"/>
                <a:ext cx="8" cy="10"/>
              </a:xfrm>
              <a:custGeom>
                <a:avLst/>
                <a:gdLst>
                  <a:gd name="T0" fmla="*/ 8 w 8"/>
                  <a:gd name="T1" fmla="*/ 2 h 10"/>
                  <a:gd name="T2" fmla="*/ 8 w 8"/>
                  <a:gd name="T3" fmla="*/ 2 h 10"/>
                  <a:gd name="T4" fmla="*/ 7 w 8"/>
                  <a:gd name="T5" fmla="*/ 3 h 10"/>
                  <a:gd name="T6" fmla="*/ 6 w 8"/>
                  <a:gd name="T7" fmla="*/ 3 h 10"/>
                  <a:gd name="T8" fmla="*/ 5 w 8"/>
                  <a:gd name="T9" fmla="*/ 4 h 10"/>
                  <a:gd name="T10" fmla="*/ 5 w 8"/>
                  <a:gd name="T11" fmla="*/ 5 h 10"/>
                  <a:gd name="T12" fmla="*/ 5 w 8"/>
                  <a:gd name="T13" fmla="*/ 6 h 10"/>
                  <a:gd name="T14" fmla="*/ 4 w 8"/>
                  <a:gd name="T15" fmla="*/ 7 h 10"/>
                  <a:gd name="T16" fmla="*/ 4 w 8"/>
                  <a:gd name="T17" fmla="*/ 8 h 10"/>
                  <a:gd name="T18" fmla="*/ 4 w 8"/>
                  <a:gd name="T19" fmla="*/ 9 h 10"/>
                  <a:gd name="T20" fmla="*/ 4 w 8"/>
                  <a:gd name="T21" fmla="*/ 10 h 10"/>
                  <a:gd name="T22" fmla="*/ 3 w 8"/>
                  <a:gd name="T23" fmla="*/ 9 h 10"/>
                  <a:gd name="T24" fmla="*/ 2 w 8"/>
                  <a:gd name="T25" fmla="*/ 10 h 10"/>
                  <a:gd name="T26" fmla="*/ 1 w 8"/>
                  <a:gd name="T27" fmla="*/ 9 h 10"/>
                  <a:gd name="T28" fmla="*/ 0 w 8"/>
                  <a:gd name="T29" fmla="*/ 9 h 10"/>
                  <a:gd name="T30" fmla="*/ 1 w 8"/>
                  <a:gd name="T31" fmla="*/ 9 h 10"/>
                  <a:gd name="T32" fmla="*/ 1 w 8"/>
                  <a:gd name="T33" fmla="*/ 9 h 10"/>
                  <a:gd name="T34" fmla="*/ 2 w 8"/>
                  <a:gd name="T35" fmla="*/ 9 h 10"/>
                  <a:gd name="T36" fmla="*/ 2 w 8"/>
                  <a:gd name="T37" fmla="*/ 8 h 10"/>
                  <a:gd name="T38" fmla="*/ 3 w 8"/>
                  <a:gd name="T39" fmla="*/ 6 h 10"/>
                  <a:gd name="T40" fmla="*/ 3 w 8"/>
                  <a:gd name="T41" fmla="*/ 5 h 10"/>
                  <a:gd name="T42" fmla="*/ 4 w 8"/>
                  <a:gd name="T43" fmla="*/ 5 h 10"/>
                  <a:gd name="T44" fmla="*/ 4 w 8"/>
                  <a:gd name="T45" fmla="*/ 4 h 10"/>
                  <a:gd name="T46" fmla="*/ 4 w 8"/>
                  <a:gd name="T47" fmla="*/ 3 h 10"/>
                  <a:gd name="T48" fmla="*/ 5 w 8"/>
                  <a:gd name="T49" fmla="*/ 2 h 10"/>
                  <a:gd name="T50" fmla="*/ 5 w 8"/>
                  <a:gd name="T51" fmla="*/ 2 h 10"/>
                  <a:gd name="T52" fmla="*/ 5 w 8"/>
                  <a:gd name="T53" fmla="*/ 1 h 10"/>
                  <a:gd name="T54" fmla="*/ 6 w 8"/>
                  <a:gd name="T55" fmla="*/ 0 h 10"/>
                  <a:gd name="T56" fmla="*/ 8 w 8"/>
                  <a:gd name="T57" fmla="*/ 2 h 1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8" h="10">
                    <a:moveTo>
                      <a:pt x="8" y="2"/>
                    </a:moveTo>
                    <a:lnTo>
                      <a:pt x="8" y="2"/>
                    </a:lnTo>
                    <a:lnTo>
                      <a:pt x="7" y="3"/>
                    </a:lnTo>
                    <a:lnTo>
                      <a:pt x="6" y="3"/>
                    </a:lnTo>
                    <a:lnTo>
                      <a:pt x="5" y="4"/>
                    </a:lnTo>
                    <a:lnTo>
                      <a:pt x="5" y="5"/>
                    </a:lnTo>
                    <a:lnTo>
                      <a:pt x="5" y="6"/>
                    </a:lnTo>
                    <a:lnTo>
                      <a:pt x="4" y="7"/>
                    </a:lnTo>
                    <a:lnTo>
                      <a:pt x="4" y="8"/>
                    </a:lnTo>
                    <a:lnTo>
                      <a:pt x="4" y="9"/>
                    </a:lnTo>
                    <a:lnTo>
                      <a:pt x="4" y="10"/>
                    </a:lnTo>
                    <a:lnTo>
                      <a:pt x="3" y="9"/>
                    </a:lnTo>
                    <a:lnTo>
                      <a:pt x="2" y="10"/>
                    </a:lnTo>
                    <a:lnTo>
                      <a:pt x="1" y="9"/>
                    </a:lnTo>
                    <a:lnTo>
                      <a:pt x="0" y="9"/>
                    </a:lnTo>
                    <a:lnTo>
                      <a:pt x="1" y="9"/>
                    </a:lnTo>
                    <a:lnTo>
                      <a:pt x="2" y="9"/>
                    </a:lnTo>
                    <a:lnTo>
                      <a:pt x="2" y="8"/>
                    </a:lnTo>
                    <a:lnTo>
                      <a:pt x="3" y="6"/>
                    </a:lnTo>
                    <a:lnTo>
                      <a:pt x="3" y="5"/>
                    </a:lnTo>
                    <a:lnTo>
                      <a:pt x="4" y="5"/>
                    </a:lnTo>
                    <a:lnTo>
                      <a:pt x="4" y="4"/>
                    </a:lnTo>
                    <a:lnTo>
                      <a:pt x="4" y="3"/>
                    </a:lnTo>
                    <a:lnTo>
                      <a:pt x="5" y="2"/>
                    </a:lnTo>
                    <a:lnTo>
                      <a:pt x="5" y="1"/>
                    </a:lnTo>
                    <a:lnTo>
                      <a:pt x="6" y="0"/>
                    </a:lnTo>
                    <a:lnTo>
                      <a:pt x="8" y="2"/>
                    </a:lnTo>
                    <a:close/>
                  </a:path>
                </a:pathLst>
              </a:custGeom>
              <a:solidFill>
                <a:srgbClr val="00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832" name="Freeform 469">
                <a:extLst>
                  <a:ext uri="{FF2B5EF4-FFF2-40B4-BE49-F238E27FC236}">
                    <a16:creationId xmlns:a16="http://schemas.microsoft.com/office/drawing/2014/main" id="{50B421F9-0261-4CF8-9D35-35CBD7E214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2" y="1288"/>
                <a:ext cx="4" cy="4"/>
              </a:xfrm>
              <a:custGeom>
                <a:avLst/>
                <a:gdLst>
                  <a:gd name="T0" fmla="*/ 4 w 4"/>
                  <a:gd name="T1" fmla="*/ 0 h 4"/>
                  <a:gd name="T2" fmla="*/ 3 w 4"/>
                  <a:gd name="T3" fmla="*/ 1 h 4"/>
                  <a:gd name="T4" fmla="*/ 3 w 4"/>
                  <a:gd name="T5" fmla="*/ 2 h 4"/>
                  <a:gd name="T6" fmla="*/ 3 w 4"/>
                  <a:gd name="T7" fmla="*/ 2 h 4"/>
                  <a:gd name="T8" fmla="*/ 2 w 4"/>
                  <a:gd name="T9" fmla="*/ 3 h 4"/>
                  <a:gd name="T10" fmla="*/ 1 w 4"/>
                  <a:gd name="T11" fmla="*/ 4 h 4"/>
                  <a:gd name="T12" fmla="*/ 1 w 4"/>
                  <a:gd name="T13" fmla="*/ 4 h 4"/>
                  <a:gd name="T14" fmla="*/ 0 w 4"/>
                  <a:gd name="T15" fmla="*/ 4 h 4"/>
                  <a:gd name="T16" fmla="*/ 0 w 4"/>
                  <a:gd name="T17" fmla="*/ 3 h 4"/>
                  <a:gd name="T18" fmla="*/ 1 w 4"/>
                  <a:gd name="T19" fmla="*/ 2 h 4"/>
                  <a:gd name="T20" fmla="*/ 2 w 4"/>
                  <a:gd name="T21" fmla="*/ 1 h 4"/>
                  <a:gd name="T22" fmla="*/ 3 w 4"/>
                  <a:gd name="T23" fmla="*/ 1 h 4"/>
                  <a:gd name="T24" fmla="*/ 4 w 4"/>
                  <a:gd name="T25" fmla="*/ 0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" h="4">
                    <a:moveTo>
                      <a:pt x="4" y="0"/>
                    </a:moveTo>
                    <a:lnTo>
                      <a:pt x="3" y="1"/>
                    </a:lnTo>
                    <a:lnTo>
                      <a:pt x="3" y="2"/>
                    </a:lnTo>
                    <a:lnTo>
                      <a:pt x="2" y="3"/>
                    </a:lnTo>
                    <a:lnTo>
                      <a:pt x="1" y="4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1" y="2"/>
                    </a:lnTo>
                    <a:lnTo>
                      <a:pt x="2" y="1"/>
                    </a:lnTo>
                    <a:lnTo>
                      <a:pt x="3" y="1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833" name="Freeform 470">
                <a:extLst>
                  <a:ext uri="{FF2B5EF4-FFF2-40B4-BE49-F238E27FC236}">
                    <a16:creationId xmlns:a16="http://schemas.microsoft.com/office/drawing/2014/main" id="{7691FBAA-219F-4896-92A9-973B7F7B33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0" y="1291"/>
                <a:ext cx="5" cy="12"/>
              </a:xfrm>
              <a:custGeom>
                <a:avLst/>
                <a:gdLst>
                  <a:gd name="T0" fmla="*/ 0 w 5"/>
                  <a:gd name="T1" fmla="*/ 0 h 12"/>
                  <a:gd name="T2" fmla="*/ 1 w 5"/>
                  <a:gd name="T3" fmla="*/ 0 h 12"/>
                  <a:gd name="T4" fmla="*/ 1 w 5"/>
                  <a:gd name="T5" fmla="*/ 0 h 12"/>
                  <a:gd name="T6" fmla="*/ 2 w 5"/>
                  <a:gd name="T7" fmla="*/ 1 h 12"/>
                  <a:gd name="T8" fmla="*/ 2 w 5"/>
                  <a:gd name="T9" fmla="*/ 1 h 12"/>
                  <a:gd name="T10" fmla="*/ 3 w 5"/>
                  <a:gd name="T11" fmla="*/ 2 h 12"/>
                  <a:gd name="T12" fmla="*/ 3 w 5"/>
                  <a:gd name="T13" fmla="*/ 2 h 12"/>
                  <a:gd name="T14" fmla="*/ 4 w 5"/>
                  <a:gd name="T15" fmla="*/ 3 h 12"/>
                  <a:gd name="T16" fmla="*/ 4 w 5"/>
                  <a:gd name="T17" fmla="*/ 6 h 12"/>
                  <a:gd name="T18" fmla="*/ 4 w 5"/>
                  <a:gd name="T19" fmla="*/ 8 h 12"/>
                  <a:gd name="T20" fmla="*/ 5 w 5"/>
                  <a:gd name="T21" fmla="*/ 9 h 12"/>
                  <a:gd name="T22" fmla="*/ 5 w 5"/>
                  <a:gd name="T23" fmla="*/ 11 h 12"/>
                  <a:gd name="T24" fmla="*/ 5 w 5"/>
                  <a:gd name="T25" fmla="*/ 12 h 12"/>
                  <a:gd name="T26" fmla="*/ 4 w 5"/>
                  <a:gd name="T27" fmla="*/ 11 h 12"/>
                  <a:gd name="T28" fmla="*/ 3 w 5"/>
                  <a:gd name="T29" fmla="*/ 9 h 12"/>
                  <a:gd name="T30" fmla="*/ 3 w 5"/>
                  <a:gd name="T31" fmla="*/ 8 h 12"/>
                  <a:gd name="T32" fmla="*/ 2 w 5"/>
                  <a:gd name="T33" fmla="*/ 7 h 12"/>
                  <a:gd name="T34" fmla="*/ 2 w 5"/>
                  <a:gd name="T35" fmla="*/ 6 h 12"/>
                  <a:gd name="T36" fmla="*/ 1 w 5"/>
                  <a:gd name="T37" fmla="*/ 5 h 12"/>
                  <a:gd name="T38" fmla="*/ 1 w 5"/>
                  <a:gd name="T39" fmla="*/ 5 h 12"/>
                  <a:gd name="T40" fmla="*/ 0 w 5"/>
                  <a:gd name="T41" fmla="*/ 4 h 12"/>
                  <a:gd name="T42" fmla="*/ 0 w 5"/>
                  <a:gd name="T43" fmla="*/ 4 h 12"/>
                  <a:gd name="T44" fmla="*/ 0 w 5"/>
                  <a:gd name="T45" fmla="*/ 3 h 12"/>
                  <a:gd name="T46" fmla="*/ 0 w 5"/>
                  <a:gd name="T47" fmla="*/ 2 h 12"/>
                  <a:gd name="T48" fmla="*/ 0 w 5"/>
                  <a:gd name="T49" fmla="*/ 0 h 1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" h="12">
                    <a:moveTo>
                      <a:pt x="0" y="0"/>
                    </a:moveTo>
                    <a:lnTo>
                      <a:pt x="1" y="0"/>
                    </a:lnTo>
                    <a:lnTo>
                      <a:pt x="2" y="1"/>
                    </a:lnTo>
                    <a:lnTo>
                      <a:pt x="3" y="2"/>
                    </a:lnTo>
                    <a:lnTo>
                      <a:pt x="4" y="3"/>
                    </a:lnTo>
                    <a:lnTo>
                      <a:pt x="4" y="6"/>
                    </a:lnTo>
                    <a:lnTo>
                      <a:pt x="4" y="8"/>
                    </a:lnTo>
                    <a:lnTo>
                      <a:pt x="5" y="9"/>
                    </a:lnTo>
                    <a:lnTo>
                      <a:pt x="5" y="11"/>
                    </a:lnTo>
                    <a:lnTo>
                      <a:pt x="5" y="12"/>
                    </a:lnTo>
                    <a:lnTo>
                      <a:pt x="4" y="11"/>
                    </a:lnTo>
                    <a:lnTo>
                      <a:pt x="3" y="9"/>
                    </a:lnTo>
                    <a:lnTo>
                      <a:pt x="3" y="8"/>
                    </a:lnTo>
                    <a:lnTo>
                      <a:pt x="2" y="7"/>
                    </a:lnTo>
                    <a:lnTo>
                      <a:pt x="2" y="6"/>
                    </a:lnTo>
                    <a:lnTo>
                      <a:pt x="1" y="5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834" name="Freeform 471">
                <a:extLst>
                  <a:ext uri="{FF2B5EF4-FFF2-40B4-BE49-F238E27FC236}">
                    <a16:creationId xmlns:a16="http://schemas.microsoft.com/office/drawing/2014/main" id="{5A3CE7E6-AEC4-434F-A228-5AB0B31853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16" y="1297"/>
                <a:ext cx="9" cy="18"/>
              </a:xfrm>
              <a:custGeom>
                <a:avLst/>
                <a:gdLst>
                  <a:gd name="T0" fmla="*/ 0 w 9"/>
                  <a:gd name="T1" fmla="*/ 0 h 18"/>
                  <a:gd name="T2" fmla="*/ 1 w 9"/>
                  <a:gd name="T3" fmla="*/ 1 h 18"/>
                  <a:gd name="T4" fmla="*/ 1 w 9"/>
                  <a:gd name="T5" fmla="*/ 2 h 18"/>
                  <a:gd name="T6" fmla="*/ 2 w 9"/>
                  <a:gd name="T7" fmla="*/ 3 h 18"/>
                  <a:gd name="T8" fmla="*/ 3 w 9"/>
                  <a:gd name="T9" fmla="*/ 4 h 18"/>
                  <a:gd name="T10" fmla="*/ 4 w 9"/>
                  <a:gd name="T11" fmla="*/ 6 h 18"/>
                  <a:gd name="T12" fmla="*/ 6 w 9"/>
                  <a:gd name="T13" fmla="*/ 8 h 18"/>
                  <a:gd name="T14" fmla="*/ 6 w 9"/>
                  <a:gd name="T15" fmla="*/ 8 h 18"/>
                  <a:gd name="T16" fmla="*/ 7 w 9"/>
                  <a:gd name="T17" fmla="*/ 9 h 18"/>
                  <a:gd name="T18" fmla="*/ 8 w 9"/>
                  <a:gd name="T19" fmla="*/ 10 h 18"/>
                  <a:gd name="T20" fmla="*/ 9 w 9"/>
                  <a:gd name="T21" fmla="*/ 11 h 18"/>
                  <a:gd name="T22" fmla="*/ 9 w 9"/>
                  <a:gd name="T23" fmla="*/ 11 h 18"/>
                  <a:gd name="T24" fmla="*/ 9 w 9"/>
                  <a:gd name="T25" fmla="*/ 13 h 18"/>
                  <a:gd name="T26" fmla="*/ 9 w 9"/>
                  <a:gd name="T27" fmla="*/ 15 h 18"/>
                  <a:gd name="T28" fmla="*/ 9 w 9"/>
                  <a:gd name="T29" fmla="*/ 18 h 18"/>
                  <a:gd name="T30" fmla="*/ 8 w 9"/>
                  <a:gd name="T31" fmla="*/ 17 h 18"/>
                  <a:gd name="T32" fmla="*/ 7 w 9"/>
                  <a:gd name="T33" fmla="*/ 16 h 18"/>
                  <a:gd name="T34" fmla="*/ 6 w 9"/>
                  <a:gd name="T35" fmla="*/ 15 h 18"/>
                  <a:gd name="T36" fmla="*/ 5 w 9"/>
                  <a:gd name="T37" fmla="*/ 15 h 18"/>
                  <a:gd name="T38" fmla="*/ 4 w 9"/>
                  <a:gd name="T39" fmla="*/ 14 h 18"/>
                  <a:gd name="T40" fmla="*/ 4 w 9"/>
                  <a:gd name="T41" fmla="*/ 12 h 18"/>
                  <a:gd name="T42" fmla="*/ 3 w 9"/>
                  <a:gd name="T43" fmla="*/ 11 h 18"/>
                  <a:gd name="T44" fmla="*/ 2 w 9"/>
                  <a:gd name="T45" fmla="*/ 10 h 18"/>
                  <a:gd name="T46" fmla="*/ 2 w 9"/>
                  <a:gd name="T47" fmla="*/ 9 h 18"/>
                  <a:gd name="T48" fmla="*/ 1 w 9"/>
                  <a:gd name="T49" fmla="*/ 8 h 18"/>
                  <a:gd name="T50" fmla="*/ 0 w 9"/>
                  <a:gd name="T51" fmla="*/ 6 h 18"/>
                  <a:gd name="T52" fmla="*/ 0 w 9"/>
                  <a:gd name="T53" fmla="*/ 4 h 18"/>
                  <a:gd name="T54" fmla="*/ 0 w 9"/>
                  <a:gd name="T55" fmla="*/ 4 h 18"/>
                  <a:gd name="T56" fmla="*/ 0 w 9"/>
                  <a:gd name="T57" fmla="*/ 3 h 18"/>
                  <a:gd name="T58" fmla="*/ 0 w 9"/>
                  <a:gd name="T59" fmla="*/ 2 h 18"/>
                  <a:gd name="T60" fmla="*/ 0 w 9"/>
                  <a:gd name="T61" fmla="*/ 1 h 18"/>
                  <a:gd name="T62" fmla="*/ 0 w 9"/>
                  <a:gd name="T63" fmla="*/ 0 h 18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9" h="18">
                    <a:moveTo>
                      <a:pt x="0" y="0"/>
                    </a:moveTo>
                    <a:lnTo>
                      <a:pt x="1" y="1"/>
                    </a:lnTo>
                    <a:lnTo>
                      <a:pt x="1" y="2"/>
                    </a:lnTo>
                    <a:lnTo>
                      <a:pt x="2" y="3"/>
                    </a:lnTo>
                    <a:lnTo>
                      <a:pt x="3" y="4"/>
                    </a:lnTo>
                    <a:lnTo>
                      <a:pt x="4" y="6"/>
                    </a:lnTo>
                    <a:lnTo>
                      <a:pt x="6" y="8"/>
                    </a:lnTo>
                    <a:lnTo>
                      <a:pt x="7" y="9"/>
                    </a:lnTo>
                    <a:lnTo>
                      <a:pt x="8" y="10"/>
                    </a:lnTo>
                    <a:lnTo>
                      <a:pt x="9" y="11"/>
                    </a:lnTo>
                    <a:lnTo>
                      <a:pt x="9" y="13"/>
                    </a:lnTo>
                    <a:lnTo>
                      <a:pt x="9" y="15"/>
                    </a:lnTo>
                    <a:lnTo>
                      <a:pt x="9" y="18"/>
                    </a:lnTo>
                    <a:lnTo>
                      <a:pt x="8" y="17"/>
                    </a:lnTo>
                    <a:lnTo>
                      <a:pt x="7" y="16"/>
                    </a:lnTo>
                    <a:lnTo>
                      <a:pt x="6" y="15"/>
                    </a:lnTo>
                    <a:lnTo>
                      <a:pt x="5" y="15"/>
                    </a:lnTo>
                    <a:lnTo>
                      <a:pt x="4" y="14"/>
                    </a:lnTo>
                    <a:lnTo>
                      <a:pt x="4" y="12"/>
                    </a:lnTo>
                    <a:lnTo>
                      <a:pt x="3" y="11"/>
                    </a:lnTo>
                    <a:lnTo>
                      <a:pt x="2" y="10"/>
                    </a:lnTo>
                    <a:lnTo>
                      <a:pt x="2" y="9"/>
                    </a:lnTo>
                    <a:lnTo>
                      <a:pt x="1" y="8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835" name="Freeform 472">
                <a:extLst>
                  <a:ext uri="{FF2B5EF4-FFF2-40B4-BE49-F238E27FC236}">
                    <a16:creationId xmlns:a16="http://schemas.microsoft.com/office/drawing/2014/main" id="{B15FA138-0A08-4231-A3A6-7F9FABDB17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14" y="1306"/>
                <a:ext cx="11" cy="25"/>
              </a:xfrm>
              <a:custGeom>
                <a:avLst/>
                <a:gdLst>
                  <a:gd name="T0" fmla="*/ 1 w 11"/>
                  <a:gd name="T1" fmla="*/ 0 h 25"/>
                  <a:gd name="T2" fmla="*/ 1 w 11"/>
                  <a:gd name="T3" fmla="*/ 1 h 25"/>
                  <a:gd name="T4" fmla="*/ 0 w 11"/>
                  <a:gd name="T5" fmla="*/ 3 h 25"/>
                  <a:gd name="T6" fmla="*/ 0 w 11"/>
                  <a:gd name="T7" fmla="*/ 5 h 25"/>
                  <a:gd name="T8" fmla="*/ 0 w 11"/>
                  <a:gd name="T9" fmla="*/ 5 h 25"/>
                  <a:gd name="T10" fmla="*/ 1 w 11"/>
                  <a:gd name="T11" fmla="*/ 7 h 25"/>
                  <a:gd name="T12" fmla="*/ 2 w 11"/>
                  <a:gd name="T13" fmla="*/ 9 h 25"/>
                  <a:gd name="T14" fmla="*/ 3 w 11"/>
                  <a:gd name="T15" fmla="*/ 11 h 25"/>
                  <a:gd name="T16" fmla="*/ 4 w 11"/>
                  <a:gd name="T17" fmla="*/ 15 h 25"/>
                  <a:gd name="T18" fmla="*/ 5 w 11"/>
                  <a:gd name="T19" fmla="*/ 17 h 25"/>
                  <a:gd name="T20" fmla="*/ 6 w 11"/>
                  <a:gd name="T21" fmla="*/ 19 h 25"/>
                  <a:gd name="T22" fmla="*/ 7 w 11"/>
                  <a:gd name="T23" fmla="*/ 20 h 25"/>
                  <a:gd name="T24" fmla="*/ 9 w 11"/>
                  <a:gd name="T25" fmla="*/ 22 h 25"/>
                  <a:gd name="T26" fmla="*/ 10 w 11"/>
                  <a:gd name="T27" fmla="*/ 25 h 25"/>
                  <a:gd name="T28" fmla="*/ 10 w 11"/>
                  <a:gd name="T29" fmla="*/ 22 h 25"/>
                  <a:gd name="T30" fmla="*/ 11 w 11"/>
                  <a:gd name="T31" fmla="*/ 21 h 25"/>
                  <a:gd name="T32" fmla="*/ 11 w 11"/>
                  <a:gd name="T33" fmla="*/ 19 h 25"/>
                  <a:gd name="T34" fmla="*/ 10 w 11"/>
                  <a:gd name="T35" fmla="*/ 17 h 25"/>
                  <a:gd name="T36" fmla="*/ 9 w 11"/>
                  <a:gd name="T37" fmla="*/ 15 h 25"/>
                  <a:gd name="T38" fmla="*/ 7 w 11"/>
                  <a:gd name="T39" fmla="*/ 12 h 25"/>
                  <a:gd name="T40" fmla="*/ 6 w 11"/>
                  <a:gd name="T41" fmla="*/ 10 h 25"/>
                  <a:gd name="T42" fmla="*/ 4 w 11"/>
                  <a:gd name="T43" fmla="*/ 8 h 25"/>
                  <a:gd name="T44" fmla="*/ 3 w 11"/>
                  <a:gd name="T45" fmla="*/ 6 h 25"/>
                  <a:gd name="T46" fmla="*/ 2 w 11"/>
                  <a:gd name="T47" fmla="*/ 5 h 25"/>
                  <a:gd name="T48" fmla="*/ 2 w 11"/>
                  <a:gd name="T49" fmla="*/ 3 h 25"/>
                  <a:gd name="T50" fmla="*/ 1 w 11"/>
                  <a:gd name="T51" fmla="*/ 1 h 25"/>
                  <a:gd name="T52" fmla="*/ 1 w 11"/>
                  <a:gd name="T53" fmla="*/ 0 h 25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1" h="25">
                    <a:moveTo>
                      <a:pt x="1" y="0"/>
                    </a:moveTo>
                    <a:lnTo>
                      <a:pt x="1" y="1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1" y="7"/>
                    </a:lnTo>
                    <a:lnTo>
                      <a:pt x="2" y="9"/>
                    </a:lnTo>
                    <a:lnTo>
                      <a:pt x="3" y="11"/>
                    </a:lnTo>
                    <a:lnTo>
                      <a:pt x="4" y="15"/>
                    </a:lnTo>
                    <a:lnTo>
                      <a:pt x="5" y="17"/>
                    </a:lnTo>
                    <a:lnTo>
                      <a:pt x="6" y="19"/>
                    </a:lnTo>
                    <a:lnTo>
                      <a:pt x="7" y="20"/>
                    </a:lnTo>
                    <a:lnTo>
                      <a:pt x="9" y="22"/>
                    </a:lnTo>
                    <a:lnTo>
                      <a:pt x="10" y="25"/>
                    </a:lnTo>
                    <a:lnTo>
                      <a:pt x="10" y="22"/>
                    </a:lnTo>
                    <a:lnTo>
                      <a:pt x="11" y="21"/>
                    </a:lnTo>
                    <a:lnTo>
                      <a:pt x="11" y="19"/>
                    </a:lnTo>
                    <a:lnTo>
                      <a:pt x="10" y="17"/>
                    </a:lnTo>
                    <a:lnTo>
                      <a:pt x="9" y="15"/>
                    </a:lnTo>
                    <a:lnTo>
                      <a:pt x="7" y="12"/>
                    </a:lnTo>
                    <a:lnTo>
                      <a:pt x="6" y="10"/>
                    </a:lnTo>
                    <a:lnTo>
                      <a:pt x="4" y="8"/>
                    </a:lnTo>
                    <a:lnTo>
                      <a:pt x="3" y="6"/>
                    </a:lnTo>
                    <a:lnTo>
                      <a:pt x="2" y="5"/>
                    </a:lnTo>
                    <a:lnTo>
                      <a:pt x="2" y="3"/>
                    </a:lnTo>
                    <a:lnTo>
                      <a:pt x="1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0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836" name="Freeform 473">
                <a:extLst>
                  <a:ext uri="{FF2B5EF4-FFF2-40B4-BE49-F238E27FC236}">
                    <a16:creationId xmlns:a16="http://schemas.microsoft.com/office/drawing/2014/main" id="{B8AA677A-C7B8-4D70-9114-D6390D725A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13" y="1319"/>
                <a:ext cx="11" cy="27"/>
              </a:xfrm>
              <a:custGeom>
                <a:avLst/>
                <a:gdLst>
                  <a:gd name="T0" fmla="*/ 1 w 11"/>
                  <a:gd name="T1" fmla="*/ 0 h 27"/>
                  <a:gd name="T2" fmla="*/ 1 w 11"/>
                  <a:gd name="T3" fmla="*/ 2 h 27"/>
                  <a:gd name="T4" fmla="*/ 3 w 11"/>
                  <a:gd name="T5" fmla="*/ 5 h 27"/>
                  <a:gd name="T6" fmla="*/ 3 w 11"/>
                  <a:gd name="T7" fmla="*/ 7 h 27"/>
                  <a:gd name="T8" fmla="*/ 4 w 11"/>
                  <a:gd name="T9" fmla="*/ 9 h 27"/>
                  <a:gd name="T10" fmla="*/ 6 w 11"/>
                  <a:gd name="T11" fmla="*/ 11 h 27"/>
                  <a:gd name="T12" fmla="*/ 7 w 11"/>
                  <a:gd name="T13" fmla="*/ 13 h 27"/>
                  <a:gd name="T14" fmla="*/ 8 w 11"/>
                  <a:gd name="T15" fmla="*/ 15 h 27"/>
                  <a:gd name="T16" fmla="*/ 9 w 11"/>
                  <a:gd name="T17" fmla="*/ 17 h 27"/>
                  <a:gd name="T18" fmla="*/ 10 w 11"/>
                  <a:gd name="T19" fmla="*/ 18 h 27"/>
                  <a:gd name="T20" fmla="*/ 10 w 11"/>
                  <a:gd name="T21" fmla="*/ 19 h 27"/>
                  <a:gd name="T22" fmla="*/ 10 w 11"/>
                  <a:gd name="T23" fmla="*/ 19 h 27"/>
                  <a:gd name="T24" fmla="*/ 11 w 11"/>
                  <a:gd name="T25" fmla="*/ 19 h 27"/>
                  <a:gd name="T26" fmla="*/ 11 w 11"/>
                  <a:gd name="T27" fmla="*/ 22 h 27"/>
                  <a:gd name="T28" fmla="*/ 11 w 11"/>
                  <a:gd name="T29" fmla="*/ 24 h 27"/>
                  <a:gd name="T30" fmla="*/ 11 w 11"/>
                  <a:gd name="T31" fmla="*/ 27 h 27"/>
                  <a:gd name="T32" fmla="*/ 11 w 11"/>
                  <a:gd name="T33" fmla="*/ 27 h 27"/>
                  <a:gd name="T34" fmla="*/ 10 w 11"/>
                  <a:gd name="T35" fmla="*/ 26 h 27"/>
                  <a:gd name="T36" fmla="*/ 9 w 11"/>
                  <a:gd name="T37" fmla="*/ 24 h 27"/>
                  <a:gd name="T38" fmla="*/ 8 w 11"/>
                  <a:gd name="T39" fmla="*/ 22 h 27"/>
                  <a:gd name="T40" fmla="*/ 8 w 11"/>
                  <a:gd name="T41" fmla="*/ 21 h 27"/>
                  <a:gd name="T42" fmla="*/ 7 w 11"/>
                  <a:gd name="T43" fmla="*/ 20 h 27"/>
                  <a:gd name="T44" fmla="*/ 6 w 11"/>
                  <a:gd name="T45" fmla="*/ 18 h 27"/>
                  <a:gd name="T46" fmla="*/ 5 w 11"/>
                  <a:gd name="T47" fmla="*/ 17 h 27"/>
                  <a:gd name="T48" fmla="*/ 4 w 11"/>
                  <a:gd name="T49" fmla="*/ 15 h 27"/>
                  <a:gd name="T50" fmla="*/ 3 w 11"/>
                  <a:gd name="T51" fmla="*/ 13 h 27"/>
                  <a:gd name="T52" fmla="*/ 2 w 11"/>
                  <a:gd name="T53" fmla="*/ 11 h 27"/>
                  <a:gd name="T54" fmla="*/ 2 w 11"/>
                  <a:gd name="T55" fmla="*/ 9 h 27"/>
                  <a:gd name="T56" fmla="*/ 1 w 11"/>
                  <a:gd name="T57" fmla="*/ 8 h 27"/>
                  <a:gd name="T58" fmla="*/ 0 w 11"/>
                  <a:gd name="T59" fmla="*/ 6 h 27"/>
                  <a:gd name="T60" fmla="*/ 0 w 11"/>
                  <a:gd name="T61" fmla="*/ 6 h 27"/>
                  <a:gd name="T62" fmla="*/ 0 w 11"/>
                  <a:gd name="T63" fmla="*/ 3 h 27"/>
                  <a:gd name="T64" fmla="*/ 1 w 11"/>
                  <a:gd name="T65" fmla="*/ 0 h 2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1" h="27">
                    <a:moveTo>
                      <a:pt x="1" y="0"/>
                    </a:moveTo>
                    <a:lnTo>
                      <a:pt x="1" y="2"/>
                    </a:lnTo>
                    <a:lnTo>
                      <a:pt x="3" y="5"/>
                    </a:lnTo>
                    <a:lnTo>
                      <a:pt x="3" y="7"/>
                    </a:lnTo>
                    <a:lnTo>
                      <a:pt x="4" y="9"/>
                    </a:lnTo>
                    <a:lnTo>
                      <a:pt x="6" y="11"/>
                    </a:lnTo>
                    <a:lnTo>
                      <a:pt x="7" y="13"/>
                    </a:lnTo>
                    <a:lnTo>
                      <a:pt x="8" y="15"/>
                    </a:lnTo>
                    <a:lnTo>
                      <a:pt x="9" y="17"/>
                    </a:lnTo>
                    <a:lnTo>
                      <a:pt x="10" y="18"/>
                    </a:lnTo>
                    <a:lnTo>
                      <a:pt x="10" y="19"/>
                    </a:lnTo>
                    <a:lnTo>
                      <a:pt x="11" y="19"/>
                    </a:lnTo>
                    <a:lnTo>
                      <a:pt x="11" y="22"/>
                    </a:lnTo>
                    <a:lnTo>
                      <a:pt x="11" y="24"/>
                    </a:lnTo>
                    <a:lnTo>
                      <a:pt x="11" y="27"/>
                    </a:lnTo>
                    <a:lnTo>
                      <a:pt x="10" y="26"/>
                    </a:lnTo>
                    <a:lnTo>
                      <a:pt x="9" y="24"/>
                    </a:lnTo>
                    <a:lnTo>
                      <a:pt x="8" y="22"/>
                    </a:lnTo>
                    <a:lnTo>
                      <a:pt x="8" y="21"/>
                    </a:lnTo>
                    <a:lnTo>
                      <a:pt x="7" y="20"/>
                    </a:lnTo>
                    <a:lnTo>
                      <a:pt x="6" y="18"/>
                    </a:lnTo>
                    <a:lnTo>
                      <a:pt x="5" y="17"/>
                    </a:lnTo>
                    <a:lnTo>
                      <a:pt x="4" y="15"/>
                    </a:lnTo>
                    <a:lnTo>
                      <a:pt x="3" y="13"/>
                    </a:lnTo>
                    <a:lnTo>
                      <a:pt x="2" y="11"/>
                    </a:lnTo>
                    <a:lnTo>
                      <a:pt x="2" y="9"/>
                    </a:lnTo>
                    <a:lnTo>
                      <a:pt x="1" y="8"/>
                    </a:lnTo>
                    <a:lnTo>
                      <a:pt x="0" y="6"/>
                    </a:lnTo>
                    <a:lnTo>
                      <a:pt x="0" y="3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837" name="Freeform 474">
                <a:extLst>
                  <a:ext uri="{FF2B5EF4-FFF2-40B4-BE49-F238E27FC236}">
                    <a16:creationId xmlns:a16="http://schemas.microsoft.com/office/drawing/2014/main" id="{2529788A-B3E2-470A-9532-3DBAA454D0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12" y="1333"/>
                <a:ext cx="11" cy="20"/>
              </a:xfrm>
              <a:custGeom>
                <a:avLst/>
                <a:gdLst>
                  <a:gd name="T0" fmla="*/ 0 w 11"/>
                  <a:gd name="T1" fmla="*/ 0 h 20"/>
                  <a:gd name="T2" fmla="*/ 2 w 11"/>
                  <a:gd name="T3" fmla="*/ 2 h 20"/>
                  <a:gd name="T4" fmla="*/ 3 w 11"/>
                  <a:gd name="T5" fmla="*/ 4 h 20"/>
                  <a:gd name="T6" fmla="*/ 4 w 11"/>
                  <a:gd name="T7" fmla="*/ 7 h 20"/>
                  <a:gd name="T8" fmla="*/ 5 w 11"/>
                  <a:gd name="T9" fmla="*/ 9 h 20"/>
                  <a:gd name="T10" fmla="*/ 6 w 11"/>
                  <a:gd name="T11" fmla="*/ 11 h 20"/>
                  <a:gd name="T12" fmla="*/ 7 w 11"/>
                  <a:gd name="T13" fmla="*/ 12 h 20"/>
                  <a:gd name="T14" fmla="*/ 8 w 11"/>
                  <a:gd name="T15" fmla="*/ 14 h 20"/>
                  <a:gd name="T16" fmla="*/ 9 w 11"/>
                  <a:gd name="T17" fmla="*/ 16 h 20"/>
                  <a:gd name="T18" fmla="*/ 10 w 11"/>
                  <a:gd name="T19" fmla="*/ 18 h 20"/>
                  <a:gd name="T20" fmla="*/ 10 w 11"/>
                  <a:gd name="T21" fmla="*/ 19 h 20"/>
                  <a:gd name="T22" fmla="*/ 11 w 11"/>
                  <a:gd name="T23" fmla="*/ 20 h 20"/>
                  <a:gd name="T24" fmla="*/ 7 w 11"/>
                  <a:gd name="T25" fmla="*/ 20 h 20"/>
                  <a:gd name="T26" fmla="*/ 7 w 11"/>
                  <a:gd name="T27" fmla="*/ 18 h 20"/>
                  <a:gd name="T28" fmla="*/ 6 w 11"/>
                  <a:gd name="T29" fmla="*/ 17 h 20"/>
                  <a:gd name="T30" fmla="*/ 5 w 11"/>
                  <a:gd name="T31" fmla="*/ 15 h 20"/>
                  <a:gd name="T32" fmla="*/ 4 w 11"/>
                  <a:gd name="T33" fmla="*/ 13 h 20"/>
                  <a:gd name="T34" fmla="*/ 4 w 11"/>
                  <a:gd name="T35" fmla="*/ 12 h 20"/>
                  <a:gd name="T36" fmla="*/ 3 w 11"/>
                  <a:gd name="T37" fmla="*/ 11 h 20"/>
                  <a:gd name="T38" fmla="*/ 2 w 11"/>
                  <a:gd name="T39" fmla="*/ 9 h 20"/>
                  <a:gd name="T40" fmla="*/ 1 w 11"/>
                  <a:gd name="T41" fmla="*/ 8 h 20"/>
                  <a:gd name="T42" fmla="*/ 0 w 11"/>
                  <a:gd name="T43" fmla="*/ 6 h 20"/>
                  <a:gd name="T44" fmla="*/ 0 w 11"/>
                  <a:gd name="T45" fmla="*/ 4 h 20"/>
                  <a:gd name="T46" fmla="*/ 0 w 11"/>
                  <a:gd name="T47" fmla="*/ 1 h 20"/>
                  <a:gd name="T48" fmla="*/ 0 w 11"/>
                  <a:gd name="T49" fmla="*/ 0 h 2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1" h="20">
                    <a:moveTo>
                      <a:pt x="0" y="0"/>
                    </a:moveTo>
                    <a:lnTo>
                      <a:pt x="2" y="2"/>
                    </a:lnTo>
                    <a:lnTo>
                      <a:pt x="3" y="4"/>
                    </a:lnTo>
                    <a:lnTo>
                      <a:pt x="4" y="7"/>
                    </a:lnTo>
                    <a:lnTo>
                      <a:pt x="5" y="9"/>
                    </a:lnTo>
                    <a:lnTo>
                      <a:pt x="6" y="11"/>
                    </a:lnTo>
                    <a:lnTo>
                      <a:pt x="7" y="12"/>
                    </a:lnTo>
                    <a:lnTo>
                      <a:pt x="8" y="14"/>
                    </a:lnTo>
                    <a:lnTo>
                      <a:pt x="9" y="16"/>
                    </a:lnTo>
                    <a:lnTo>
                      <a:pt x="10" y="18"/>
                    </a:lnTo>
                    <a:lnTo>
                      <a:pt x="10" y="19"/>
                    </a:lnTo>
                    <a:lnTo>
                      <a:pt x="11" y="20"/>
                    </a:lnTo>
                    <a:lnTo>
                      <a:pt x="7" y="20"/>
                    </a:lnTo>
                    <a:lnTo>
                      <a:pt x="7" y="18"/>
                    </a:lnTo>
                    <a:lnTo>
                      <a:pt x="6" y="17"/>
                    </a:lnTo>
                    <a:lnTo>
                      <a:pt x="5" y="15"/>
                    </a:lnTo>
                    <a:lnTo>
                      <a:pt x="4" y="13"/>
                    </a:lnTo>
                    <a:lnTo>
                      <a:pt x="4" y="12"/>
                    </a:lnTo>
                    <a:lnTo>
                      <a:pt x="3" y="11"/>
                    </a:lnTo>
                    <a:lnTo>
                      <a:pt x="2" y="9"/>
                    </a:lnTo>
                    <a:lnTo>
                      <a:pt x="1" y="8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838" name="Freeform 475">
                <a:extLst>
                  <a:ext uri="{FF2B5EF4-FFF2-40B4-BE49-F238E27FC236}">
                    <a16:creationId xmlns:a16="http://schemas.microsoft.com/office/drawing/2014/main" id="{B31D6672-6AD1-493C-AE32-32CC06C271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33" y="1260"/>
                <a:ext cx="14" cy="33"/>
              </a:xfrm>
              <a:custGeom>
                <a:avLst/>
                <a:gdLst>
                  <a:gd name="T0" fmla="*/ 13 w 14"/>
                  <a:gd name="T1" fmla="*/ 0 h 33"/>
                  <a:gd name="T2" fmla="*/ 13 w 14"/>
                  <a:gd name="T3" fmla="*/ 0 h 33"/>
                  <a:gd name="T4" fmla="*/ 14 w 14"/>
                  <a:gd name="T5" fmla="*/ 1 h 33"/>
                  <a:gd name="T6" fmla="*/ 13 w 14"/>
                  <a:gd name="T7" fmla="*/ 1 h 33"/>
                  <a:gd name="T8" fmla="*/ 13 w 14"/>
                  <a:gd name="T9" fmla="*/ 2 h 33"/>
                  <a:gd name="T10" fmla="*/ 12 w 14"/>
                  <a:gd name="T11" fmla="*/ 3 h 33"/>
                  <a:gd name="T12" fmla="*/ 12 w 14"/>
                  <a:gd name="T13" fmla="*/ 4 h 33"/>
                  <a:gd name="T14" fmla="*/ 11 w 14"/>
                  <a:gd name="T15" fmla="*/ 6 h 33"/>
                  <a:gd name="T16" fmla="*/ 11 w 14"/>
                  <a:gd name="T17" fmla="*/ 8 h 33"/>
                  <a:gd name="T18" fmla="*/ 10 w 14"/>
                  <a:gd name="T19" fmla="*/ 10 h 33"/>
                  <a:gd name="T20" fmla="*/ 9 w 14"/>
                  <a:gd name="T21" fmla="*/ 11 h 33"/>
                  <a:gd name="T22" fmla="*/ 10 w 14"/>
                  <a:gd name="T23" fmla="*/ 12 h 33"/>
                  <a:gd name="T24" fmla="*/ 9 w 14"/>
                  <a:gd name="T25" fmla="*/ 13 h 33"/>
                  <a:gd name="T26" fmla="*/ 9 w 14"/>
                  <a:gd name="T27" fmla="*/ 14 h 33"/>
                  <a:gd name="T28" fmla="*/ 8 w 14"/>
                  <a:gd name="T29" fmla="*/ 15 h 33"/>
                  <a:gd name="T30" fmla="*/ 8 w 14"/>
                  <a:gd name="T31" fmla="*/ 16 h 33"/>
                  <a:gd name="T32" fmla="*/ 7 w 14"/>
                  <a:gd name="T33" fmla="*/ 17 h 33"/>
                  <a:gd name="T34" fmla="*/ 7 w 14"/>
                  <a:gd name="T35" fmla="*/ 18 h 33"/>
                  <a:gd name="T36" fmla="*/ 7 w 14"/>
                  <a:gd name="T37" fmla="*/ 19 h 33"/>
                  <a:gd name="T38" fmla="*/ 7 w 14"/>
                  <a:gd name="T39" fmla="*/ 20 h 33"/>
                  <a:gd name="T40" fmla="*/ 7 w 14"/>
                  <a:gd name="T41" fmla="*/ 21 h 33"/>
                  <a:gd name="T42" fmla="*/ 6 w 14"/>
                  <a:gd name="T43" fmla="*/ 21 h 33"/>
                  <a:gd name="T44" fmla="*/ 6 w 14"/>
                  <a:gd name="T45" fmla="*/ 22 h 33"/>
                  <a:gd name="T46" fmla="*/ 5 w 14"/>
                  <a:gd name="T47" fmla="*/ 23 h 33"/>
                  <a:gd name="T48" fmla="*/ 5 w 14"/>
                  <a:gd name="T49" fmla="*/ 24 h 33"/>
                  <a:gd name="T50" fmla="*/ 5 w 14"/>
                  <a:gd name="T51" fmla="*/ 25 h 33"/>
                  <a:gd name="T52" fmla="*/ 4 w 14"/>
                  <a:gd name="T53" fmla="*/ 25 h 33"/>
                  <a:gd name="T54" fmla="*/ 4 w 14"/>
                  <a:gd name="T55" fmla="*/ 26 h 33"/>
                  <a:gd name="T56" fmla="*/ 2 w 14"/>
                  <a:gd name="T57" fmla="*/ 27 h 33"/>
                  <a:gd name="T58" fmla="*/ 2 w 14"/>
                  <a:gd name="T59" fmla="*/ 28 h 33"/>
                  <a:gd name="T60" fmla="*/ 2 w 14"/>
                  <a:gd name="T61" fmla="*/ 29 h 33"/>
                  <a:gd name="T62" fmla="*/ 2 w 14"/>
                  <a:gd name="T63" fmla="*/ 30 h 33"/>
                  <a:gd name="T64" fmla="*/ 2 w 14"/>
                  <a:gd name="T65" fmla="*/ 31 h 33"/>
                  <a:gd name="T66" fmla="*/ 2 w 14"/>
                  <a:gd name="T67" fmla="*/ 32 h 33"/>
                  <a:gd name="T68" fmla="*/ 1 w 14"/>
                  <a:gd name="T69" fmla="*/ 31 h 33"/>
                  <a:gd name="T70" fmla="*/ 1 w 14"/>
                  <a:gd name="T71" fmla="*/ 33 h 33"/>
                  <a:gd name="T72" fmla="*/ 1 w 14"/>
                  <a:gd name="T73" fmla="*/ 31 h 33"/>
                  <a:gd name="T74" fmla="*/ 0 w 14"/>
                  <a:gd name="T75" fmla="*/ 28 h 33"/>
                  <a:gd name="T76" fmla="*/ 3 w 14"/>
                  <a:gd name="T77" fmla="*/ 24 h 33"/>
                  <a:gd name="T78" fmla="*/ 9 w 14"/>
                  <a:gd name="T79" fmla="*/ 10 h 33"/>
                  <a:gd name="T80" fmla="*/ 10 w 14"/>
                  <a:gd name="T81" fmla="*/ 8 h 33"/>
                  <a:gd name="T82" fmla="*/ 12 w 14"/>
                  <a:gd name="T83" fmla="*/ 4 h 33"/>
                  <a:gd name="T84" fmla="*/ 13 w 14"/>
                  <a:gd name="T85" fmla="*/ 2 h 33"/>
                  <a:gd name="T86" fmla="*/ 13 w 14"/>
                  <a:gd name="T87" fmla="*/ 1 h 33"/>
                  <a:gd name="T88" fmla="*/ 13 w 14"/>
                  <a:gd name="T89" fmla="*/ 0 h 33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14" h="33">
                    <a:moveTo>
                      <a:pt x="13" y="0"/>
                    </a:moveTo>
                    <a:lnTo>
                      <a:pt x="13" y="0"/>
                    </a:lnTo>
                    <a:lnTo>
                      <a:pt x="14" y="1"/>
                    </a:lnTo>
                    <a:lnTo>
                      <a:pt x="13" y="1"/>
                    </a:lnTo>
                    <a:lnTo>
                      <a:pt x="13" y="2"/>
                    </a:lnTo>
                    <a:lnTo>
                      <a:pt x="12" y="3"/>
                    </a:lnTo>
                    <a:lnTo>
                      <a:pt x="12" y="4"/>
                    </a:lnTo>
                    <a:lnTo>
                      <a:pt x="11" y="6"/>
                    </a:lnTo>
                    <a:lnTo>
                      <a:pt x="11" y="8"/>
                    </a:lnTo>
                    <a:lnTo>
                      <a:pt x="10" y="10"/>
                    </a:lnTo>
                    <a:lnTo>
                      <a:pt x="9" y="11"/>
                    </a:lnTo>
                    <a:lnTo>
                      <a:pt x="10" y="12"/>
                    </a:lnTo>
                    <a:lnTo>
                      <a:pt x="9" y="13"/>
                    </a:lnTo>
                    <a:lnTo>
                      <a:pt x="9" y="14"/>
                    </a:lnTo>
                    <a:lnTo>
                      <a:pt x="8" y="15"/>
                    </a:lnTo>
                    <a:lnTo>
                      <a:pt x="8" y="16"/>
                    </a:lnTo>
                    <a:lnTo>
                      <a:pt x="7" y="17"/>
                    </a:lnTo>
                    <a:lnTo>
                      <a:pt x="7" y="18"/>
                    </a:lnTo>
                    <a:lnTo>
                      <a:pt x="7" y="19"/>
                    </a:lnTo>
                    <a:lnTo>
                      <a:pt x="7" y="20"/>
                    </a:lnTo>
                    <a:lnTo>
                      <a:pt x="7" y="21"/>
                    </a:lnTo>
                    <a:lnTo>
                      <a:pt x="6" y="21"/>
                    </a:lnTo>
                    <a:lnTo>
                      <a:pt x="6" y="22"/>
                    </a:lnTo>
                    <a:lnTo>
                      <a:pt x="5" y="23"/>
                    </a:lnTo>
                    <a:lnTo>
                      <a:pt x="5" y="24"/>
                    </a:lnTo>
                    <a:lnTo>
                      <a:pt x="5" y="25"/>
                    </a:lnTo>
                    <a:lnTo>
                      <a:pt x="4" y="25"/>
                    </a:lnTo>
                    <a:lnTo>
                      <a:pt x="4" y="26"/>
                    </a:lnTo>
                    <a:lnTo>
                      <a:pt x="2" y="27"/>
                    </a:lnTo>
                    <a:lnTo>
                      <a:pt x="2" y="28"/>
                    </a:lnTo>
                    <a:lnTo>
                      <a:pt x="2" y="29"/>
                    </a:lnTo>
                    <a:lnTo>
                      <a:pt x="2" y="30"/>
                    </a:lnTo>
                    <a:lnTo>
                      <a:pt x="2" y="31"/>
                    </a:lnTo>
                    <a:lnTo>
                      <a:pt x="2" y="32"/>
                    </a:lnTo>
                    <a:lnTo>
                      <a:pt x="1" y="31"/>
                    </a:lnTo>
                    <a:lnTo>
                      <a:pt x="1" y="33"/>
                    </a:lnTo>
                    <a:lnTo>
                      <a:pt x="1" y="31"/>
                    </a:lnTo>
                    <a:lnTo>
                      <a:pt x="0" y="28"/>
                    </a:lnTo>
                    <a:lnTo>
                      <a:pt x="3" y="24"/>
                    </a:lnTo>
                    <a:lnTo>
                      <a:pt x="9" y="10"/>
                    </a:lnTo>
                    <a:lnTo>
                      <a:pt x="10" y="8"/>
                    </a:lnTo>
                    <a:lnTo>
                      <a:pt x="12" y="4"/>
                    </a:lnTo>
                    <a:lnTo>
                      <a:pt x="13" y="2"/>
                    </a:lnTo>
                    <a:lnTo>
                      <a:pt x="13" y="1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839" name="Freeform 476">
                <a:extLst>
                  <a:ext uri="{FF2B5EF4-FFF2-40B4-BE49-F238E27FC236}">
                    <a16:creationId xmlns:a16="http://schemas.microsoft.com/office/drawing/2014/main" id="{AA71977F-948A-42DB-A805-9B8B330AAA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256"/>
                <a:ext cx="23" cy="36"/>
              </a:xfrm>
              <a:custGeom>
                <a:avLst/>
                <a:gdLst>
                  <a:gd name="T0" fmla="*/ 18 w 23"/>
                  <a:gd name="T1" fmla="*/ 0 h 36"/>
                  <a:gd name="T2" fmla="*/ 19 w 23"/>
                  <a:gd name="T3" fmla="*/ 1 h 36"/>
                  <a:gd name="T4" fmla="*/ 20 w 23"/>
                  <a:gd name="T5" fmla="*/ 2 h 36"/>
                  <a:gd name="T6" fmla="*/ 20 w 23"/>
                  <a:gd name="T7" fmla="*/ 3 h 36"/>
                  <a:gd name="T8" fmla="*/ 22 w 23"/>
                  <a:gd name="T9" fmla="*/ 3 h 36"/>
                  <a:gd name="T10" fmla="*/ 23 w 23"/>
                  <a:gd name="T11" fmla="*/ 3 h 36"/>
                  <a:gd name="T12" fmla="*/ 23 w 23"/>
                  <a:gd name="T13" fmla="*/ 4 h 36"/>
                  <a:gd name="T14" fmla="*/ 22 w 23"/>
                  <a:gd name="T15" fmla="*/ 5 h 36"/>
                  <a:gd name="T16" fmla="*/ 17 w 23"/>
                  <a:gd name="T17" fmla="*/ 19 h 36"/>
                  <a:gd name="T18" fmla="*/ 15 w 23"/>
                  <a:gd name="T19" fmla="*/ 25 h 36"/>
                  <a:gd name="T20" fmla="*/ 13 w 23"/>
                  <a:gd name="T21" fmla="*/ 28 h 36"/>
                  <a:gd name="T22" fmla="*/ 12 w 23"/>
                  <a:gd name="T23" fmla="*/ 31 h 36"/>
                  <a:gd name="T24" fmla="*/ 12 w 23"/>
                  <a:gd name="T25" fmla="*/ 32 h 36"/>
                  <a:gd name="T26" fmla="*/ 12 w 23"/>
                  <a:gd name="T27" fmla="*/ 33 h 36"/>
                  <a:gd name="T28" fmla="*/ 12 w 23"/>
                  <a:gd name="T29" fmla="*/ 34 h 36"/>
                  <a:gd name="T30" fmla="*/ 11 w 23"/>
                  <a:gd name="T31" fmla="*/ 35 h 36"/>
                  <a:gd name="T32" fmla="*/ 11 w 23"/>
                  <a:gd name="T33" fmla="*/ 36 h 36"/>
                  <a:gd name="T34" fmla="*/ 7 w 23"/>
                  <a:gd name="T35" fmla="*/ 33 h 36"/>
                  <a:gd name="T36" fmla="*/ 4 w 23"/>
                  <a:gd name="T37" fmla="*/ 30 h 36"/>
                  <a:gd name="T38" fmla="*/ 3 w 23"/>
                  <a:gd name="T39" fmla="*/ 28 h 36"/>
                  <a:gd name="T40" fmla="*/ 1 w 23"/>
                  <a:gd name="T41" fmla="*/ 26 h 36"/>
                  <a:gd name="T42" fmla="*/ 0 w 23"/>
                  <a:gd name="T43" fmla="*/ 24 h 36"/>
                  <a:gd name="T44" fmla="*/ 3 w 23"/>
                  <a:gd name="T45" fmla="*/ 23 h 36"/>
                  <a:gd name="T46" fmla="*/ 4 w 23"/>
                  <a:gd name="T47" fmla="*/ 22 h 36"/>
                  <a:gd name="T48" fmla="*/ 5 w 23"/>
                  <a:gd name="T49" fmla="*/ 20 h 36"/>
                  <a:gd name="T50" fmla="*/ 6 w 23"/>
                  <a:gd name="T51" fmla="*/ 19 h 36"/>
                  <a:gd name="T52" fmla="*/ 7 w 23"/>
                  <a:gd name="T53" fmla="*/ 17 h 36"/>
                  <a:gd name="T54" fmla="*/ 9 w 23"/>
                  <a:gd name="T55" fmla="*/ 15 h 36"/>
                  <a:gd name="T56" fmla="*/ 10 w 23"/>
                  <a:gd name="T57" fmla="*/ 13 h 36"/>
                  <a:gd name="T58" fmla="*/ 11 w 23"/>
                  <a:gd name="T59" fmla="*/ 10 h 36"/>
                  <a:gd name="T60" fmla="*/ 12 w 23"/>
                  <a:gd name="T61" fmla="*/ 9 h 36"/>
                  <a:gd name="T62" fmla="*/ 14 w 23"/>
                  <a:gd name="T63" fmla="*/ 7 h 36"/>
                  <a:gd name="T64" fmla="*/ 15 w 23"/>
                  <a:gd name="T65" fmla="*/ 6 h 36"/>
                  <a:gd name="T66" fmla="*/ 16 w 23"/>
                  <a:gd name="T67" fmla="*/ 4 h 36"/>
                  <a:gd name="T68" fmla="*/ 17 w 23"/>
                  <a:gd name="T69" fmla="*/ 2 h 36"/>
                  <a:gd name="T70" fmla="*/ 18 w 23"/>
                  <a:gd name="T71" fmla="*/ 0 h 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23" h="36">
                    <a:moveTo>
                      <a:pt x="18" y="0"/>
                    </a:moveTo>
                    <a:lnTo>
                      <a:pt x="19" y="1"/>
                    </a:lnTo>
                    <a:lnTo>
                      <a:pt x="20" y="2"/>
                    </a:lnTo>
                    <a:lnTo>
                      <a:pt x="20" y="3"/>
                    </a:lnTo>
                    <a:lnTo>
                      <a:pt x="22" y="3"/>
                    </a:lnTo>
                    <a:lnTo>
                      <a:pt x="23" y="3"/>
                    </a:lnTo>
                    <a:lnTo>
                      <a:pt x="23" y="4"/>
                    </a:lnTo>
                    <a:lnTo>
                      <a:pt x="22" y="5"/>
                    </a:lnTo>
                    <a:lnTo>
                      <a:pt x="17" y="19"/>
                    </a:lnTo>
                    <a:lnTo>
                      <a:pt x="15" y="25"/>
                    </a:lnTo>
                    <a:lnTo>
                      <a:pt x="13" y="28"/>
                    </a:lnTo>
                    <a:lnTo>
                      <a:pt x="12" y="31"/>
                    </a:lnTo>
                    <a:lnTo>
                      <a:pt x="12" y="32"/>
                    </a:lnTo>
                    <a:lnTo>
                      <a:pt x="12" y="33"/>
                    </a:lnTo>
                    <a:lnTo>
                      <a:pt x="12" y="34"/>
                    </a:lnTo>
                    <a:lnTo>
                      <a:pt x="11" y="35"/>
                    </a:lnTo>
                    <a:lnTo>
                      <a:pt x="11" y="36"/>
                    </a:lnTo>
                    <a:lnTo>
                      <a:pt x="7" y="33"/>
                    </a:lnTo>
                    <a:lnTo>
                      <a:pt x="4" y="30"/>
                    </a:lnTo>
                    <a:lnTo>
                      <a:pt x="3" y="28"/>
                    </a:lnTo>
                    <a:lnTo>
                      <a:pt x="1" y="26"/>
                    </a:lnTo>
                    <a:lnTo>
                      <a:pt x="0" y="24"/>
                    </a:lnTo>
                    <a:lnTo>
                      <a:pt x="3" y="23"/>
                    </a:lnTo>
                    <a:lnTo>
                      <a:pt x="4" y="22"/>
                    </a:lnTo>
                    <a:lnTo>
                      <a:pt x="5" y="20"/>
                    </a:lnTo>
                    <a:lnTo>
                      <a:pt x="6" y="19"/>
                    </a:lnTo>
                    <a:lnTo>
                      <a:pt x="7" y="17"/>
                    </a:lnTo>
                    <a:lnTo>
                      <a:pt x="9" y="15"/>
                    </a:lnTo>
                    <a:lnTo>
                      <a:pt x="10" y="13"/>
                    </a:lnTo>
                    <a:lnTo>
                      <a:pt x="11" y="10"/>
                    </a:lnTo>
                    <a:lnTo>
                      <a:pt x="12" y="9"/>
                    </a:lnTo>
                    <a:lnTo>
                      <a:pt x="14" y="7"/>
                    </a:lnTo>
                    <a:lnTo>
                      <a:pt x="15" y="6"/>
                    </a:lnTo>
                    <a:lnTo>
                      <a:pt x="16" y="4"/>
                    </a:lnTo>
                    <a:lnTo>
                      <a:pt x="17" y="2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840" name="Freeform 477">
                <a:extLst>
                  <a:ext uri="{FF2B5EF4-FFF2-40B4-BE49-F238E27FC236}">
                    <a16:creationId xmlns:a16="http://schemas.microsoft.com/office/drawing/2014/main" id="{30BCBDB8-4601-408D-A65F-1F6CE4646F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32" y="1259"/>
                <a:ext cx="14" cy="33"/>
              </a:xfrm>
              <a:custGeom>
                <a:avLst/>
                <a:gdLst>
                  <a:gd name="T0" fmla="*/ 13 w 14"/>
                  <a:gd name="T1" fmla="*/ 0 h 33"/>
                  <a:gd name="T2" fmla="*/ 14 w 14"/>
                  <a:gd name="T3" fmla="*/ 1 h 33"/>
                  <a:gd name="T4" fmla="*/ 14 w 14"/>
                  <a:gd name="T5" fmla="*/ 1 h 33"/>
                  <a:gd name="T6" fmla="*/ 14 w 14"/>
                  <a:gd name="T7" fmla="*/ 1 h 33"/>
                  <a:gd name="T8" fmla="*/ 14 w 14"/>
                  <a:gd name="T9" fmla="*/ 2 h 33"/>
                  <a:gd name="T10" fmla="*/ 14 w 14"/>
                  <a:gd name="T11" fmla="*/ 3 h 33"/>
                  <a:gd name="T12" fmla="*/ 13 w 14"/>
                  <a:gd name="T13" fmla="*/ 3 h 33"/>
                  <a:gd name="T14" fmla="*/ 13 w 14"/>
                  <a:gd name="T15" fmla="*/ 4 h 33"/>
                  <a:gd name="T16" fmla="*/ 13 w 14"/>
                  <a:gd name="T17" fmla="*/ 5 h 33"/>
                  <a:gd name="T18" fmla="*/ 12 w 14"/>
                  <a:gd name="T19" fmla="*/ 6 h 33"/>
                  <a:gd name="T20" fmla="*/ 12 w 14"/>
                  <a:gd name="T21" fmla="*/ 8 h 33"/>
                  <a:gd name="T22" fmla="*/ 11 w 14"/>
                  <a:gd name="T23" fmla="*/ 9 h 33"/>
                  <a:gd name="T24" fmla="*/ 11 w 14"/>
                  <a:gd name="T25" fmla="*/ 11 h 33"/>
                  <a:gd name="T26" fmla="*/ 10 w 14"/>
                  <a:gd name="T27" fmla="*/ 12 h 33"/>
                  <a:gd name="T28" fmla="*/ 8 w 14"/>
                  <a:gd name="T29" fmla="*/ 16 h 33"/>
                  <a:gd name="T30" fmla="*/ 8 w 14"/>
                  <a:gd name="T31" fmla="*/ 17 h 33"/>
                  <a:gd name="T32" fmla="*/ 7 w 14"/>
                  <a:gd name="T33" fmla="*/ 18 h 33"/>
                  <a:gd name="T34" fmla="*/ 7 w 14"/>
                  <a:gd name="T35" fmla="*/ 20 h 33"/>
                  <a:gd name="T36" fmla="*/ 6 w 14"/>
                  <a:gd name="T37" fmla="*/ 21 h 33"/>
                  <a:gd name="T38" fmla="*/ 5 w 14"/>
                  <a:gd name="T39" fmla="*/ 23 h 33"/>
                  <a:gd name="T40" fmla="*/ 5 w 14"/>
                  <a:gd name="T41" fmla="*/ 25 h 33"/>
                  <a:gd name="T42" fmla="*/ 4 w 14"/>
                  <a:gd name="T43" fmla="*/ 26 h 33"/>
                  <a:gd name="T44" fmla="*/ 3 w 14"/>
                  <a:gd name="T45" fmla="*/ 28 h 33"/>
                  <a:gd name="T46" fmla="*/ 3 w 14"/>
                  <a:gd name="T47" fmla="*/ 30 h 33"/>
                  <a:gd name="T48" fmla="*/ 3 w 14"/>
                  <a:gd name="T49" fmla="*/ 31 h 33"/>
                  <a:gd name="T50" fmla="*/ 2 w 14"/>
                  <a:gd name="T51" fmla="*/ 32 h 33"/>
                  <a:gd name="T52" fmla="*/ 2 w 14"/>
                  <a:gd name="T53" fmla="*/ 33 h 33"/>
                  <a:gd name="T54" fmla="*/ 1 w 14"/>
                  <a:gd name="T55" fmla="*/ 33 h 33"/>
                  <a:gd name="T56" fmla="*/ 0 w 14"/>
                  <a:gd name="T57" fmla="*/ 32 h 33"/>
                  <a:gd name="T58" fmla="*/ 1 w 14"/>
                  <a:gd name="T59" fmla="*/ 30 h 33"/>
                  <a:gd name="T60" fmla="*/ 1 w 14"/>
                  <a:gd name="T61" fmla="*/ 28 h 33"/>
                  <a:gd name="T62" fmla="*/ 1 w 14"/>
                  <a:gd name="T63" fmla="*/ 26 h 33"/>
                  <a:gd name="T64" fmla="*/ 2 w 14"/>
                  <a:gd name="T65" fmla="*/ 25 h 33"/>
                  <a:gd name="T66" fmla="*/ 2 w 14"/>
                  <a:gd name="T67" fmla="*/ 23 h 33"/>
                  <a:gd name="T68" fmla="*/ 3 w 14"/>
                  <a:gd name="T69" fmla="*/ 22 h 33"/>
                  <a:gd name="T70" fmla="*/ 4 w 14"/>
                  <a:gd name="T71" fmla="*/ 21 h 33"/>
                  <a:gd name="T72" fmla="*/ 5 w 14"/>
                  <a:gd name="T73" fmla="*/ 20 h 33"/>
                  <a:gd name="T74" fmla="*/ 6 w 14"/>
                  <a:gd name="T75" fmla="*/ 19 h 33"/>
                  <a:gd name="T76" fmla="*/ 7 w 14"/>
                  <a:gd name="T77" fmla="*/ 17 h 33"/>
                  <a:gd name="T78" fmla="*/ 7 w 14"/>
                  <a:gd name="T79" fmla="*/ 16 h 33"/>
                  <a:gd name="T80" fmla="*/ 8 w 14"/>
                  <a:gd name="T81" fmla="*/ 15 h 33"/>
                  <a:gd name="T82" fmla="*/ 8 w 14"/>
                  <a:gd name="T83" fmla="*/ 14 h 33"/>
                  <a:gd name="T84" fmla="*/ 9 w 14"/>
                  <a:gd name="T85" fmla="*/ 13 h 33"/>
                  <a:gd name="T86" fmla="*/ 9 w 14"/>
                  <a:gd name="T87" fmla="*/ 11 h 33"/>
                  <a:gd name="T88" fmla="*/ 9 w 14"/>
                  <a:gd name="T89" fmla="*/ 11 h 33"/>
                  <a:gd name="T90" fmla="*/ 10 w 14"/>
                  <a:gd name="T91" fmla="*/ 10 h 33"/>
                  <a:gd name="T92" fmla="*/ 10 w 14"/>
                  <a:gd name="T93" fmla="*/ 9 h 33"/>
                  <a:gd name="T94" fmla="*/ 11 w 14"/>
                  <a:gd name="T95" fmla="*/ 8 h 33"/>
                  <a:gd name="T96" fmla="*/ 11 w 14"/>
                  <a:gd name="T97" fmla="*/ 8 h 33"/>
                  <a:gd name="T98" fmla="*/ 11 w 14"/>
                  <a:gd name="T99" fmla="*/ 7 h 33"/>
                  <a:gd name="T100" fmla="*/ 11 w 14"/>
                  <a:gd name="T101" fmla="*/ 6 h 33"/>
                  <a:gd name="T102" fmla="*/ 11 w 14"/>
                  <a:gd name="T103" fmla="*/ 5 h 33"/>
                  <a:gd name="T104" fmla="*/ 12 w 14"/>
                  <a:gd name="T105" fmla="*/ 4 h 33"/>
                  <a:gd name="T106" fmla="*/ 12 w 14"/>
                  <a:gd name="T107" fmla="*/ 3 h 33"/>
                  <a:gd name="T108" fmla="*/ 12 w 14"/>
                  <a:gd name="T109" fmla="*/ 2 h 33"/>
                  <a:gd name="T110" fmla="*/ 13 w 14"/>
                  <a:gd name="T111" fmla="*/ 1 h 33"/>
                  <a:gd name="T112" fmla="*/ 13 w 14"/>
                  <a:gd name="T113" fmla="*/ 0 h 33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14" h="33">
                    <a:moveTo>
                      <a:pt x="13" y="0"/>
                    </a:moveTo>
                    <a:lnTo>
                      <a:pt x="14" y="1"/>
                    </a:lnTo>
                    <a:lnTo>
                      <a:pt x="14" y="2"/>
                    </a:lnTo>
                    <a:lnTo>
                      <a:pt x="14" y="3"/>
                    </a:lnTo>
                    <a:lnTo>
                      <a:pt x="13" y="3"/>
                    </a:lnTo>
                    <a:lnTo>
                      <a:pt x="13" y="4"/>
                    </a:lnTo>
                    <a:lnTo>
                      <a:pt x="13" y="5"/>
                    </a:lnTo>
                    <a:lnTo>
                      <a:pt x="12" y="6"/>
                    </a:lnTo>
                    <a:lnTo>
                      <a:pt x="12" y="8"/>
                    </a:lnTo>
                    <a:lnTo>
                      <a:pt x="11" y="9"/>
                    </a:lnTo>
                    <a:lnTo>
                      <a:pt x="11" y="11"/>
                    </a:lnTo>
                    <a:lnTo>
                      <a:pt x="10" y="12"/>
                    </a:lnTo>
                    <a:lnTo>
                      <a:pt x="8" y="16"/>
                    </a:lnTo>
                    <a:lnTo>
                      <a:pt x="8" y="17"/>
                    </a:lnTo>
                    <a:lnTo>
                      <a:pt x="7" y="18"/>
                    </a:lnTo>
                    <a:lnTo>
                      <a:pt x="7" y="20"/>
                    </a:lnTo>
                    <a:lnTo>
                      <a:pt x="6" y="21"/>
                    </a:lnTo>
                    <a:lnTo>
                      <a:pt x="5" y="23"/>
                    </a:lnTo>
                    <a:lnTo>
                      <a:pt x="5" y="25"/>
                    </a:lnTo>
                    <a:lnTo>
                      <a:pt x="4" y="26"/>
                    </a:lnTo>
                    <a:lnTo>
                      <a:pt x="3" y="28"/>
                    </a:lnTo>
                    <a:lnTo>
                      <a:pt x="3" y="30"/>
                    </a:lnTo>
                    <a:lnTo>
                      <a:pt x="3" y="31"/>
                    </a:lnTo>
                    <a:lnTo>
                      <a:pt x="2" y="32"/>
                    </a:lnTo>
                    <a:lnTo>
                      <a:pt x="2" y="33"/>
                    </a:lnTo>
                    <a:lnTo>
                      <a:pt x="1" y="33"/>
                    </a:lnTo>
                    <a:lnTo>
                      <a:pt x="0" y="32"/>
                    </a:lnTo>
                    <a:lnTo>
                      <a:pt x="1" y="30"/>
                    </a:lnTo>
                    <a:lnTo>
                      <a:pt x="1" y="28"/>
                    </a:lnTo>
                    <a:lnTo>
                      <a:pt x="1" y="26"/>
                    </a:lnTo>
                    <a:lnTo>
                      <a:pt x="2" y="25"/>
                    </a:lnTo>
                    <a:lnTo>
                      <a:pt x="2" y="23"/>
                    </a:lnTo>
                    <a:lnTo>
                      <a:pt x="3" y="22"/>
                    </a:lnTo>
                    <a:lnTo>
                      <a:pt x="4" y="21"/>
                    </a:lnTo>
                    <a:lnTo>
                      <a:pt x="5" y="20"/>
                    </a:lnTo>
                    <a:lnTo>
                      <a:pt x="6" y="19"/>
                    </a:lnTo>
                    <a:lnTo>
                      <a:pt x="7" y="17"/>
                    </a:lnTo>
                    <a:lnTo>
                      <a:pt x="7" y="16"/>
                    </a:lnTo>
                    <a:lnTo>
                      <a:pt x="8" y="15"/>
                    </a:lnTo>
                    <a:lnTo>
                      <a:pt x="8" y="14"/>
                    </a:lnTo>
                    <a:lnTo>
                      <a:pt x="9" y="13"/>
                    </a:lnTo>
                    <a:lnTo>
                      <a:pt x="9" y="11"/>
                    </a:lnTo>
                    <a:lnTo>
                      <a:pt x="10" y="10"/>
                    </a:lnTo>
                    <a:lnTo>
                      <a:pt x="10" y="9"/>
                    </a:lnTo>
                    <a:lnTo>
                      <a:pt x="11" y="8"/>
                    </a:lnTo>
                    <a:lnTo>
                      <a:pt x="11" y="7"/>
                    </a:lnTo>
                    <a:lnTo>
                      <a:pt x="11" y="6"/>
                    </a:lnTo>
                    <a:lnTo>
                      <a:pt x="11" y="5"/>
                    </a:lnTo>
                    <a:lnTo>
                      <a:pt x="12" y="4"/>
                    </a:lnTo>
                    <a:lnTo>
                      <a:pt x="12" y="3"/>
                    </a:lnTo>
                    <a:lnTo>
                      <a:pt x="12" y="2"/>
                    </a:lnTo>
                    <a:lnTo>
                      <a:pt x="13" y="1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841" name="Freeform 478">
                <a:extLst>
                  <a:ext uri="{FF2B5EF4-FFF2-40B4-BE49-F238E27FC236}">
                    <a16:creationId xmlns:a16="http://schemas.microsoft.com/office/drawing/2014/main" id="{5FAAD49B-BD36-45F7-B3CA-EA402AA761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10" y="1271"/>
                <a:ext cx="10" cy="19"/>
              </a:xfrm>
              <a:custGeom>
                <a:avLst/>
                <a:gdLst>
                  <a:gd name="T0" fmla="*/ 0 w 10"/>
                  <a:gd name="T1" fmla="*/ 0 h 19"/>
                  <a:gd name="T2" fmla="*/ 1 w 10"/>
                  <a:gd name="T3" fmla="*/ 0 h 19"/>
                  <a:gd name="T4" fmla="*/ 2 w 10"/>
                  <a:gd name="T5" fmla="*/ 0 h 19"/>
                  <a:gd name="T6" fmla="*/ 4 w 10"/>
                  <a:gd name="T7" fmla="*/ 1 h 19"/>
                  <a:gd name="T8" fmla="*/ 5 w 10"/>
                  <a:gd name="T9" fmla="*/ 1 h 19"/>
                  <a:gd name="T10" fmla="*/ 6 w 10"/>
                  <a:gd name="T11" fmla="*/ 2 h 19"/>
                  <a:gd name="T12" fmla="*/ 6 w 10"/>
                  <a:gd name="T13" fmla="*/ 3 h 19"/>
                  <a:gd name="T14" fmla="*/ 7 w 10"/>
                  <a:gd name="T15" fmla="*/ 4 h 19"/>
                  <a:gd name="T16" fmla="*/ 7 w 10"/>
                  <a:gd name="T17" fmla="*/ 4 h 19"/>
                  <a:gd name="T18" fmla="*/ 8 w 10"/>
                  <a:gd name="T19" fmla="*/ 5 h 19"/>
                  <a:gd name="T20" fmla="*/ 8 w 10"/>
                  <a:gd name="T21" fmla="*/ 5 h 19"/>
                  <a:gd name="T22" fmla="*/ 8 w 10"/>
                  <a:gd name="T23" fmla="*/ 6 h 19"/>
                  <a:gd name="T24" fmla="*/ 9 w 10"/>
                  <a:gd name="T25" fmla="*/ 7 h 19"/>
                  <a:gd name="T26" fmla="*/ 10 w 10"/>
                  <a:gd name="T27" fmla="*/ 7 h 19"/>
                  <a:gd name="T28" fmla="*/ 10 w 10"/>
                  <a:gd name="T29" fmla="*/ 8 h 19"/>
                  <a:gd name="T30" fmla="*/ 10 w 10"/>
                  <a:gd name="T31" fmla="*/ 9 h 19"/>
                  <a:gd name="T32" fmla="*/ 10 w 10"/>
                  <a:gd name="T33" fmla="*/ 10 h 19"/>
                  <a:gd name="T34" fmla="*/ 9 w 10"/>
                  <a:gd name="T35" fmla="*/ 11 h 19"/>
                  <a:gd name="T36" fmla="*/ 8 w 10"/>
                  <a:gd name="T37" fmla="*/ 12 h 19"/>
                  <a:gd name="T38" fmla="*/ 8 w 10"/>
                  <a:gd name="T39" fmla="*/ 12 h 19"/>
                  <a:gd name="T40" fmla="*/ 8 w 10"/>
                  <a:gd name="T41" fmla="*/ 14 h 19"/>
                  <a:gd name="T42" fmla="*/ 7 w 10"/>
                  <a:gd name="T43" fmla="*/ 15 h 19"/>
                  <a:gd name="T44" fmla="*/ 6 w 10"/>
                  <a:gd name="T45" fmla="*/ 16 h 19"/>
                  <a:gd name="T46" fmla="*/ 5 w 10"/>
                  <a:gd name="T47" fmla="*/ 17 h 19"/>
                  <a:gd name="T48" fmla="*/ 4 w 10"/>
                  <a:gd name="T49" fmla="*/ 18 h 19"/>
                  <a:gd name="T50" fmla="*/ 2 w 10"/>
                  <a:gd name="T51" fmla="*/ 19 h 19"/>
                  <a:gd name="T52" fmla="*/ 2 w 10"/>
                  <a:gd name="T53" fmla="*/ 17 h 19"/>
                  <a:gd name="T54" fmla="*/ 2 w 10"/>
                  <a:gd name="T55" fmla="*/ 15 h 19"/>
                  <a:gd name="T56" fmla="*/ 1 w 10"/>
                  <a:gd name="T57" fmla="*/ 13 h 19"/>
                  <a:gd name="T58" fmla="*/ 1 w 10"/>
                  <a:gd name="T59" fmla="*/ 8 h 19"/>
                  <a:gd name="T60" fmla="*/ 1 w 10"/>
                  <a:gd name="T61" fmla="*/ 2 h 19"/>
                  <a:gd name="T62" fmla="*/ 0 w 10"/>
                  <a:gd name="T63" fmla="*/ 0 h 19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10" h="19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  <a:lnTo>
                      <a:pt x="4" y="1"/>
                    </a:lnTo>
                    <a:lnTo>
                      <a:pt x="5" y="1"/>
                    </a:lnTo>
                    <a:lnTo>
                      <a:pt x="6" y="2"/>
                    </a:lnTo>
                    <a:lnTo>
                      <a:pt x="6" y="3"/>
                    </a:lnTo>
                    <a:lnTo>
                      <a:pt x="7" y="4"/>
                    </a:lnTo>
                    <a:lnTo>
                      <a:pt x="8" y="5"/>
                    </a:lnTo>
                    <a:lnTo>
                      <a:pt x="8" y="6"/>
                    </a:lnTo>
                    <a:lnTo>
                      <a:pt x="9" y="7"/>
                    </a:lnTo>
                    <a:lnTo>
                      <a:pt x="10" y="7"/>
                    </a:lnTo>
                    <a:lnTo>
                      <a:pt x="10" y="8"/>
                    </a:lnTo>
                    <a:lnTo>
                      <a:pt x="10" y="9"/>
                    </a:lnTo>
                    <a:lnTo>
                      <a:pt x="10" y="10"/>
                    </a:lnTo>
                    <a:lnTo>
                      <a:pt x="9" y="11"/>
                    </a:lnTo>
                    <a:lnTo>
                      <a:pt x="8" y="12"/>
                    </a:lnTo>
                    <a:lnTo>
                      <a:pt x="8" y="14"/>
                    </a:lnTo>
                    <a:lnTo>
                      <a:pt x="7" y="15"/>
                    </a:lnTo>
                    <a:lnTo>
                      <a:pt x="6" y="16"/>
                    </a:lnTo>
                    <a:lnTo>
                      <a:pt x="5" y="17"/>
                    </a:lnTo>
                    <a:lnTo>
                      <a:pt x="4" y="18"/>
                    </a:lnTo>
                    <a:lnTo>
                      <a:pt x="2" y="19"/>
                    </a:lnTo>
                    <a:lnTo>
                      <a:pt x="2" y="17"/>
                    </a:lnTo>
                    <a:lnTo>
                      <a:pt x="2" y="15"/>
                    </a:lnTo>
                    <a:lnTo>
                      <a:pt x="1" y="13"/>
                    </a:lnTo>
                    <a:lnTo>
                      <a:pt x="1" y="8"/>
                    </a:lnTo>
                    <a:lnTo>
                      <a:pt x="1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842" name="Freeform 479">
                <a:extLst>
                  <a:ext uri="{FF2B5EF4-FFF2-40B4-BE49-F238E27FC236}">
                    <a16:creationId xmlns:a16="http://schemas.microsoft.com/office/drawing/2014/main" id="{9DB61F7C-EE1D-490C-A73A-B1520764E5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10" y="1271"/>
                <a:ext cx="11" cy="10"/>
              </a:xfrm>
              <a:custGeom>
                <a:avLst/>
                <a:gdLst>
                  <a:gd name="T0" fmla="*/ 0 w 11"/>
                  <a:gd name="T1" fmla="*/ 0 h 10"/>
                  <a:gd name="T2" fmla="*/ 1 w 11"/>
                  <a:gd name="T3" fmla="*/ 0 h 10"/>
                  <a:gd name="T4" fmla="*/ 2 w 11"/>
                  <a:gd name="T5" fmla="*/ 0 h 10"/>
                  <a:gd name="T6" fmla="*/ 3 w 11"/>
                  <a:gd name="T7" fmla="*/ 0 h 10"/>
                  <a:gd name="T8" fmla="*/ 4 w 11"/>
                  <a:gd name="T9" fmla="*/ 1 h 10"/>
                  <a:gd name="T10" fmla="*/ 5 w 11"/>
                  <a:gd name="T11" fmla="*/ 1 h 10"/>
                  <a:gd name="T12" fmla="*/ 6 w 11"/>
                  <a:gd name="T13" fmla="*/ 2 h 10"/>
                  <a:gd name="T14" fmla="*/ 6 w 11"/>
                  <a:gd name="T15" fmla="*/ 3 h 10"/>
                  <a:gd name="T16" fmla="*/ 7 w 11"/>
                  <a:gd name="T17" fmla="*/ 4 h 10"/>
                  <a:gd name="T18" fmla="*/ 7 w 11"/>
                  <a:gd name="T19" fmla="*/ 4 h 10"/>
                  <a:gd name="T20" fmla="*/ 8 w 11"/>
                  <a:gd name="T21" fmla="*/ 5 h 10"/>
                  <a:gd name="T22" fmla="*/ 8 w 11"/>
                  <a:gd name="T23" fmla="*/ 5 h 10"/>
                  <a:gd name="T24" fmla="*/ 9 w 11"/>
                  <a:gd name="T25" fmla="*/ 6 h 10"/>
                  <a:gd name="T26" fmla="*/ 9 w 11"/>
                  <a:gd name="T27" fmla="*/ 7 h 10"/>
                  <a:gd name="T28" fmla="*/ 10 w 11"/>
                  <a:gd name="T29" fmla="*/ 7 h 10"/>
                  <a:gd name="T30" fmla="*/ 10 w 11"/>
                  <a:gd name="T31" fmla="*/ 8 h 10"/>
                  <a:gd name="T32" fmla="*/ 10 w 11"/>
                  <a:gd name="T33" fmla="*/ 8 h 10"/>
                  <a:gd name="T34" fmla="*/ 11 w 11"/>
                  <a:gd name="T35" fmla="*/ 9 h 10"/>
                  <a:gd name="T36" fmla="*/ 10 w 11"/>
                  <a:gd name="T37" fmla="*/ 9 h 10"/>
                  <a:gd name="T38" fmla="*/ 10 w 11"/>
                  <a:gd name="T39" fmla="*/ 10 h 10"/>
                  <a:gd name="T40" fmla="*/ 10 w 11"/>
                  <a:gd name="T41" fmla="*/ 9 h 10"/>
                  <a:gd name="T42" fmla="*/ 10 w 11"/>
                  <a:gd name="T43" fmla="*/ 9 h 10"/>
                  <a:gd name="T44" fmla="*/ 10 w 11"/>
                  <a:gd name="T45" fmla="*/ 8 h 10"/>
                  <a:gd name="T46" fmla="*/ 9 w 11"/>
                  <a:gd name="T47" fmla="*/ 8 h 10"/>
                  <a:gd name="T48" fmla="*/ 8 w 11"/>
                  <a:gd name="T49" fmla="*/ 7 h 10"/>
                  <a:gd name="T50" fmla="*/ 8 w 11"/>
                  <a:gd name="T51" fmla="*/ 7 h 10"/>
                  <a:gd name="T52" fmla="*/ 7 w 11"/>
                  <a:gd name="T53" fmla="*/ 6 h 10"/>
                  <a:gd name="T54" fmla="*/ 7 w 11"/>
                  <a:gd name="T55" fmla="*/ 5 h 10"/>
                  <a:gd name="T56" fmla="*/ 6 w 11"/>
                  <a:gd name="T57" fmla="*/ 5 h 10"/>
                  <a:gd name="T58" fmla="*/ 6 w 11"/>
                  <a:gd name="T59" fmla="*/ 4 h 10"/>
                  <a:gd name="T60" fmla="*/ 5 w 11"/>
                  <a:gd name="T61" fmla="*/ 4 h 10"/>
                  <a:gd name="T62" fmla="*/ 4 w 11"/>
                  <a:gd name="T63" fmla="*/ 3 h 10"/>
                  <a:gd name="T64" fmla="*/ 4 w 11"/>
                  <a:gd name="T65" fmla="*/ 2 h 10"/>
                  <a:gd name="T66" fmla="*/ 3 w 11"/>
                  <a:gd name="T67" fmla="*/ 2 h 10"/>
                  <a:gd name="T68" fmla="*/ 3 w 11"/>
                  <a:gd name="T69" fmla="*/ 1 h 10"/>
                  <a:gd name="T70" fmla="*/ 2 w 11"/>
                  <a:gd name="T71" fmla="*/ 1 h 10"/>
                  <a:gd name="T72" fmla="*/ 1 w 11"/>
                  <a:gd name="T73" fmla="*/ 1 h 10"/>
                  <a:gd name="T74" fmla="*/ 0 w 11"/>
                  <a:gd name="T75" fmla="*/ 0 h 1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1" h="10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4" y="1"/>
                    </a:lnTo>
                    <a:lnTo>
                      <a:pt x="5" y="1"/>
                    </a:lnTo>
                    <a:lnTo>
                      <a:pt x="6" y="2"/>
                    </a:lnTo>
                    <a:lnTo>
                      <a:pt x="6" y="3"/>
                    </a:lnTo>
                    <a:lnTo>
                      <a:pt x="7" y="4"/>
                    </a:lnTo>
                    <a:lnTo>
                      <a:pt x="8" y="5"/>
                    </a:lnTo>
                    <a:lnTo>
                      <a:pt x="9" y="6"/>
                    </a:lnTo>
                    <a:lnTo>
                      <a:pt x="9" y="7"/>
                    </a:lnTo>
                    <a:lnTo>
                      <a:pt x="10" y="7"/>
                    </a:lnTo>
                    <a:lnTo>
                      <a:pt x="10" y="8"/>
                    </a:lnTo>
                    <a:lnTo>
                      <a:pt x="11" y="9"/>
                    </a:lnTo>
                    <a:lnTo>
                      <a:pt x="10" y="9"/>
                    </a:lnTo>
                    <a:lnTo>
                      <a:pt x="10" y="10"/>
                    </a:lnTo>
                    <a:lnTo>
                      <a:pt x="10" y="9"/>
                    </a:lnTo>
                    <a:lnTo>
                      <a:pt x="10" y="8"/>
                    </a:lnTo>
                    <a:lnTo>
                      <a:pt x="9" y="8"/>
                    </a:lnTo>
                    <a:lnTo>
                      <a:pt x="8" y="7"/>
                    </a:lnTo>
                    <a:lnTo>
                      <a:pt x="7" y="6"/>
                    </a:lnTo>
                    <a:lnTo>
                      <a:pt x="7" y="5"/>
                    </a:lnTo>
                    <a:lnTo>
                      <a:pt x="6" y="5"/>
                    </a:lnTo>
                    <a:lnTo>
                      <a:pt x="6" y="4"/>
                    </a:lnTo>
                    <a:lnTo>
                      <a:pt x="5" y="4"/>
                    </a:lnTo>
                    <a:lnTo>
                      <a:pt x="4" y="3"/>
                    </a:lnTo>
                    <a:lnTo>
                      <a:pt x="4" y="2"/>
                    </a:lnTo>
                    <a:lnTo>
                      <a:pt x="3" y="2"/>
                    </a:lnTo>
                    <a:lnTo>
                      <a:pt x="3" y="1"/>
                    </a:lnTo>
                    <a:lnTo>
                      <a:pt x="2" y="1"/>
                    </a:lnTo>
                    <a:lnTo>
                      <a:pt x="1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843" name="Freeform 480">
                <a:extLst>
                  <a:ext uri="{FF2B5EF4-FFF2-40B4-BE49-F238E27FC236}">
                    <a16:creationId xmlns:a16="http://schemas.microsoft.com/office/drawing/2014/main" id="{D0204E14-9C1A-4799-B291-7FAB94B318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12" y="1283"/>
                <a:ext cx="6" cy="7"/>
              </a:xfrm>
              <a:custGeom>
                <a:avLst/>
                <a:gdLst>
                  <a:gd name="T0" fmla="*/ 6 w 6"/>
                  <a:gd name="T1" fmla="*/ 0 h 7"/>
                  <a:gd name="T2" fmla="*/ 6 w 6"/>
                  <a:gd name="T3" fmla="*/ 1 h 7"/>
                  <a:gd name="T4" fmla="*/ 5 w 6"/>
                  <a:gd name="T5" fmla="*/ 2 h 7"/>
                  <a:gd name="T6" fmla="*/ 5 w 6"/>
                  <a:gd name="T7" fmla="*/ 3 h 7"/>
                  <a:gd name="T8" fmla="*/ 4 w 6"/>
                  <a:gd name="T9" fmla="*/ 4 h 7"/>
                  <a:gd name="T10" fmla="*/ 3 w 6"/>
                  <a:gd name="T11" fmla="*/ 5 h 7"/>
                  <a:gd name="T12" fmla="*/ 2 w 6"/>
                  <a:gd name="T13" fmla="*/ 5 h 7"/>
                  <a:gd name="T14" fmla="*/ 2 w 6"/>
                  <a:gd name="T15" fmla="*/ 6 h 7"/>
                  <a:gd name="T16" fmla="*/ 0 w 6"/>
                  <a:gd name="T17" fmla="*/ 7 h 7"/>
                  <a:gd name="T18" fmla="*/ 0 w 6"/>
                  <a:gd name="T19" fmla="*/ 6 h 7"/>
                  <a:gd name="T20" fmla="*/ 0 w 6"/>
                  <a:gd name="T21" fmla="*/ 5 h 7"/>
                  <a:gd name="T22" fmla="*/ 0 w 6"/>
                  <a:gd name="T23" fmla="*/ 3 h 7"/>
                  <a:gd name="T24" fmla="*/ 0 w 6"/>
                  <a:gd name="T25" fmla="*/ 5 h 7"/>
                  <a:gd name="T26" fmla="*/ 0 w 6"/>
                  <a:gd name="T27" fmla="*/ 5 h 7"/>
                  <a:gd name="T28" fmla="*/ 0 w 6"/>
                  <a:gd name="T29" fmla="*/ 7 h 7"/>
                  <a:gd name="T30" fmla="*/ 0 w 6"/>
                  <a:gd name="T31" fmla="*/ 7 h 7"/>
                  <a:gd name="T32" fmla="*/ 0 w 6"/>
                  <a:gd name="T33" fmla="*/ 7 h 7"/>
                  <a:gd name="T34" fmla="*/ 1 w 6"/>
                  <a:gd name="T35" fmla="*/ 7 h 7"/>
                  <a:gd name="T36" fmla="*/ 2 w 6"/>
                  <a:gd name="T37" fmla="*/ 6 h 7"/>
                  <a:gd name="T38" fmla="*/ 2 w 6"/>
                  <a:gd name="T39" fmla="*/ 6 h 7"/>
                  <a:gd name="T40" fmla="*/ 3 w 6"/>
                  <a:gd name="T41" fmla="*/ 6 h 7"/>
                  <a:gd name="T42" fmla="*/ 4 w 6"/>
                  <a:gd name="T43" fmla="*/ 5 h 7"/>
                  <a:gd name="T44" fmla="*/ 4 w 6"/>
                  <a:gd name="T45" fmla="*/ 4 h 7"/>
                  <a:gd name="T46" fmla="*/ 5 w 6"/>
                  <a:gd name="T47" fmla="*/ 3 h 7"/>
                  <a:gd name="T48" fmla="*/ 5 w 6"/>
                  <a:gd name="T49" fmla="*/ 3 h 7"/>
                  <a:gd name="T50" fmla="*/ 6 w 6"/>
                  <a:gd name="T51" fmla="*/ 2 h 7"/>
                  <a:gd name="T52" fmla="*/ 6 w 6"/>
                  <a:gd name="T53" fmla="*/ 1 h 7"/>
                  <a:gd name="T54" fmla="*/ 6 w 6"/>
                  <a:gd name="T55" fmla="*/ 0 h 7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6" h="7">
                    <a:moveTo>
                      <a:pt x="6" y="0"/>
                    </a:moveTo>
                    <a:lnTo>
                      <a:pt x="6" y="1"/>
                    </a:lnTo>
                    <a:lnTo>
                      <a:pt x="5" y="2"/>
                    </a:lnTo>
                    <a:lnTo>
                      <a:pt x="5" y="3"/>
                    </a:lnTo>
                    <a:lnTo>
                      <a:pt x="4" y="4"/>
                    </a:lnTo>
                    <a:lnTo>
                      <a:pt x="3" y="5"/>
                    </a:lnTo>
                    <a:lnTo>
                      <a:pt x="2" y="5"/>
                    </a:lnTo>
                    <a:lnTo>
                      <a:pt x="2" y="6"/>
                    </a:lnTo>
                    <a:lnTo>
                      <a:pt x="0" y="7"/>
                    </a:lnTo>
                    <a:lnTo>
                      <a:pt x="0" y="6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1" y="7"/>
                    </a:lnTo>
                    <a:lnTo>
                      <a:pt x="2" y="6"/>
                    </a:lnTo>
                    <a:lnTo>
                      <a:pt x="3" y="6"/>
                    </a:lnTo>
                    <a:lnTo>
                      <a:pt x="4" y="5"/>
                    </a:lnTo>
                    <a:lnTo>
                      <a:pt x="4" y="4"/>
                    </a:lnTo>
                    <a:lnTo>
                      <a:pt x="5" y="3"/>
                    </a:lnTo>
                    <a:lnTo>
                      <a:pt x="6" y="2"/>
                    </a:lnTo>
                    <a:lnTo>
                      <a:pt x="6" y="1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844" name="Freeform 481">
                <a:extLst>
                  <a:ext uri="{FF2B5EF4-FFF2-40B4-BE49-F238E27FC236}">
                    <a16:creationId xmlns:a16="http://schemas.microsoft.com/office/drawing/2014/main" id="{30823D96-6FA8-47EF-AE04-00CF79D85A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3" y="1304"/>
                <a:ext cx="1" cy="2"/>
              </a:xfrm>
              <a:custGeom>
                <a:avLst/>
                <a:gdLst>
                  <a:gd name="T0" fmla="*/ 1 w 1"/>
                  <a:gd name="T1" fmla="*/ 0 h 2"/>
                  <a:gd name="T2" fmla="*/ 1 w 1"/>
                  <a:gd name="T3" fmla="*/ 0 h 2"/>
                  <a:gd name="T4" fmla="*/ 1 w 1"/>
                  <a:gd name="T5" fmla="*/ 1 h 2"/>
                  <a:gd name="T6" fmla="*/ 1 w 1"/>
                  <a:gd name="T7" fmla="*/ 2 h 2"/>
                  <a:gd name="T8" fmla="*/ 0 w 1"/>
                  <a:gd name="T9" fmla="*/ 2 h 2"/>
                  <a:gd name="T10" fmla="*/ 0 w 1"/>
                  <a:gd name="T11" fmla="*/ 1 h 2"/>
                  <a:gd name="T12" fmla="*/ 0 w 1"/>
                  <a:gd name="T13" fmla="*/ 0 h 2"/>
                  <a:gd name="T14" fmla="*/ 0 w 1"/>
                  <a:gd name="T15" fmla="*/ 0 h 2"/>
                  <a:gd name="T16" fmla="*/ 1 w 1"/>
                  <a:gd name="T17" fmla="*/ 0 h 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9A9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</p:grpSp>
      <p:grpSp>
        <p:nvGrpSpPr>
          <p:cNvPr id="33805" name="Group 552">
            <a:extLst>
              <a:ext uri="{FF2B5EF4-FFF2-40B4-BE49-F238E27FC236}">
                <a16:creationId xmlns:a16="http://schemas.microsoft.com/office/drawing/2014/main" id="{19B7407D-FEC6-45A7-821E-F2CD4B9F28C3}"/>
              </a:ext>
            </a:extLst>
          </p:cNvPr>
          <p:cNvGrpSpPr>
            <a:grpSpLocks/>
          </p:cNvGrpSpPr>
          <p:nvPr/>
        </p:nvGrpSpPr>
        <p:grpSpPr bwMode="auto">
          <a:xfrm>
            <a:off x="7032625" y="4030663"/>
            <a:ext cx="485775" cy="754062"/>
            <a:chOff x="4430" y="2539"/>
            <a:chExt cx="306" cy="475"/>
          </a:xfrm>
        </p:grpSpPr>
        <p:sp>
          <p:nvSpPr>
            <p:cNvPr id="34709" name="Rectangle 484">
              <a:extLst>
                <a:ext uri="{FF2B5EF4-FFF2-40B4-BE49-F238E27FC236}">
                  <a16:creationId xmlns:a16="http://schemas.microsoft.com/office/drawing/2014/main" id="{574A5774-E567-4079-92AD-83B6A1CC33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2" y="2580"/>
              <a:ext cx="175" cy="66"/>
            </a:xfrm>
            <a:prstGeom prst="rect">
              <a:avLst/>
            </a:prstGeom>
            <a:solidFill>
              <a:srgbClr val="3F00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710" name="Rectangle 485">
              <a:extLst>
                <a:ext uri="{FF2B5EF4-FFF2-40B4-BE49-F238E27FC236}">
                  <a16:creationId xmlns:a16="http://schemas.microsoft.com/office/drawing/2014/main" id="{95FAAC75-B300-416F-A48F-84E69BB6C1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00" y="2539"/>
              <a:ext cx="165" cy="56"/>
            </a:xfrm>
            <a:prstGeom prst="rect">
              <a:avLst/>
            </a:prstGeom>
            <a:solidFill>
              <a:srgbClr val="CECECE"/>
            </a:solidFill>
            <a:ln w="7938">
              <a:solidFill>
                <a:srgbClr val="474747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711" name="Rectangle 486">
              <a:extLst>
                <a:ext uri="{FF2B5EF4-FFF2-40B4-BE49-F238E27FC236}">
                  <a16:creationId xmlns:a16="http://schemas.microsoft.com/office/drawing/2014/main" id="{0128FBF3-C1AD-4588-9EDD-61767ACDAC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0" y="2615"/>
              <a:ext cx="306" cy="399"/>
            </a:xfrm>
            <a:prstGeom prst="rect">
              <a:avLst/>
            </a:prstGeom>
            <a:solidFill>
              <a:srgbClr val="CECECE"/>
            </a:solidFill>
            <a:ln w="7938">
              <a:solidFill>
                <a:srgbClr val="474747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712" name="Rectangle 487">
              <a:extLst>
                <a:ext uri="{FF2B5EF4-FFF2-40B4-BE49-F238E27FC236}">
                  <a16:creationId xmlns:a16="http://schemas.microsoft.com/office/drawing/2014/main" id="{66FC6694-7BFA-4CD6-9C95-D28A64E8CE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2" y="2642"/>
              <a:ext cx="242" cy="192"/>
            </a:xfrm>
            <a:prstGeom prst="rect">
              <a:avLst/>
            </a:prstGeom>
            <a:solidFill>
              <a:srgbClr val="919191"/>
            </a:solidFill>
            <a:ln w="7938">
              <a:solidFill>
                <a:srgbClr val="474747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713" name="Rectangle 488">
              <a:extLst>
                <a:ext uri="{FF2B5EF4-FFF2-40B4-BE49-F238E27FC236}">
                  <a16:creationId xmlns:a16="http://schemas.microsoft.com/office/drawing/2014/main" id="{2E7837B7-D94E-4514-896C-2BF5138133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2" y="2877"/>
              <a:ext cx="242" cy="94"/>
            </a:xfrm>
            <a:prstGeom prst="rect">
              <a:avLst/>
            </a:prstGeom>
            <a:solidFill>
              <a:srgbClr val="676767"/>
            </a:solidFill>
            <a:ln w="7938">
              <a:solidFill>
                <a:srgbClr val="474747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714" name="Oval 489">
              <a:extLst>
                <a:ext uri="{FF2B5EF4-FFF2-40B4-BE49-F238E27FC236}">
                  <a16:creationId xmlns:a16="http://schemas.microsoft.com/office/drawing/2014/main" id="{9B58B051-DD34-4A14-88AD-F10534F1CC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1" y="2539"/>
              <a:ext cx="62" cy="56"/>
            </a:xfrm>
            <a:prstGeom prst="ellipse">
              <a:avLst/>
            </a:prstGeom>
            <a:solidFill>
              <a:srgbClr val="CECECE"/>
            </a:solidFill>
            <a:ln w="7938">
              <a:solidFill>
                <a:srgbClr val="474747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grpSp>
          <p:nvGrpSpPr>
            <p:cNvPr id="34715" name="Group 551">
              <a:extLst>
                <a:ext uri="{FF2B5EF4-FFF2-40B4-BE49-F238E27FC236}">
                  <a16:creationId xmlns:a16="http://schemas.microsoft.com/office/drawing/2014/main" id="{5DA8B89B-0BCC-48A3-90DD-079F82AE8E1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77" y="2662"/>
              <a:ext cx="207" cy="147"/>
              <a:chOff x="4477" y="2662"/>
              <a:chExt cx="207" cy="147"/>
            </a:xfrm>
          </p:grpSpPr>
          <p:sp>
            <p:nvSpPr>
              <p:cNvPr id="34716" name="Rectangle 490">
                <a:extLst>
                  <a:ext uri="{FF2B5EF4-FFF2-40B4-BE49-F238E27FC236}">
                    <a16:creationId xmlns:a16="http://schemas.microsoft.com/office/drawing/2014/main" id="{D0782DE7-2364-4404-8D1C-2F898A8E01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88" y="2763"/>
                <a:ext cx="71" cy="46"/>
              </a:xfrm>
              <a:prstGeom prst="rect">
                <a:avLst/>
              </a:prstGeom>
              <a:solidFill>
                <a:srgbClr val="A66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4717" name="Freeform 491">
                <a:extLst>
                  <a:ext uri="{FF2B5EF4-FFF2-40B4-BE49-F238E27FC236}">
                    <a16:creationId xmlns:a16="http://schemas.microsoft.com/office/drawing/2014/main" id="{71A3FD59-BC94-4C7C-8791-E0A971CCA6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82" y="2760"/>
                <a:ext cx="77" cy="3"/>
              </a:xfrm>
              <a:custGeom>
                <a:avLst/>
                <a:gdLst>
                  <a:gd name="T0" fmla="*/ 6 w 77"/>
                  <a:gd name="T1" fmla="*/ 3 h 3"/>
                  <a:gd name="T2" fmla="*/ 77 w 77"/>
                  <a:gd name="T3" fmla="*/ 3 h 3"/>
                  <a:gd name="T4" fmla="*/ 68 w 77"/>
                  <a:gd name="T5" fmla="*/ 0 h 3"/>
                  <a:gd name="T6" fmla="*/ 0 w 77"/>
                  <a:gd name="T7" fmla="*/ 0 h 3"/>
                  <a:gd name="T8" fmla="*/ 6 w 77"/>
                  <a:gd name="T9" fmla="*/ 3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7" h="3">
                    <a:moveTo>
                      <a:pt x="6" y="3"/>
                    </a:moveTo>
                    <a:lnTo>
                      <a:pt x="77" y="3"/>
                    </a:lnTo>
                    <a:lnTo>
                      <a:pt x="68" y="0"/>
                    </a:lnTo>
                    <a:lnTo>
                      <a:pt x="0" y="0"/>
                    </a:lnTo>
                    <a:lnTo>
                      <a:pt x="6" y="3"/>
                    </a:lnTo>
                    <a:close/>
                  </a:path>
                </a:pathLst>
              </a:custGeom>
              <a:solidFill>
                <a:srgbClr val="714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718" name="Freeform 492">
                <a:extLst>
                  <a:ext uri="{FF2B5EF4-FFF2-40B4-BE49-F238E27FC236}">
                    <a16:creationId xmlns:a16="http://schemas.microsoft.com/office/drawing/2014/main" id="{AB98E12F-640C-4C05-9ABB-F55E08F842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82" y="2760"/>
                <a:ext cx="6" cy="49"/>
              </a:xfrm>
              <a:custGeom>
                <a:avLst/>
                <a:gdLst>
                  <a:gd name="T0" fmla="*/ 0 w 6"/>
                  <a:gd name="T1" fmla="*/ 0 h 49"/>
                  <a:gd name="T2" fmla="*/ 6 w 6"/>
                  <a:gd name="T3" fmla="*/ 3 h 49"/>
                  <a:gd name="T4" fmla="*/ 6 w 6"/>
                  <a:gd name="T5" fmla="*/ 49 h 49"/>
                  <a:gd name="T6" fmla="*/ 0 w 6"/>
                  <a:gd name="T7" fmla="*/ 43 h 49"/>
                  <a:gd name="T8" fmla="*/ 0 w 6"/>
                  <a:gd name="T9" fmla="*/ 0 h 4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49">
                    <a:moveTo>
                      <a:pt x="0" y="0"/>
                    </a:moveTo>
                    <a:lnTo>
                      <a:pt x="6" y="3"/>
                    </a:lnTo>
                    <a:lnTo>
                      <a:pt x="6" y="49"/>
                    </a:lnTo>
                    <a:lnTo>
                      <a:pt x="0" y="4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72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719" name="Freeform 493">
                <a:extLst>
                  <a:ext uri="{FF2B5EF4-FFF2-40B4-BE49-F238E27FC236}">
                    <a16:creationId xmlns:a16="http://schemas.microsoft.com/office/drawing/2014/main" id="{5F782541-38AB-4673-9DE4-CC2F62C486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77" y="2716"/>
                <a:ext cx="57" cy="85"/>
              </a:xfrm>
              <a:custGeom>
                <a:avLst/>
                <a:gdLst>
                  <a:gd name="T0" fmla="*/ 25 w 57"/>
                  <a:gd name="T1" fmla="*/ 35 h 85"/>
                  <a:gd name="T2" fmla="*/ 21 w 57"/>
                  <a:gd name="T3" fmla="*/ 14 h 85"/>
                  <a:gd name="T4" fmla="*/ 18 w 57"/>
                  <a:gd name="T5" fmla="*/ 0 h 85"/>
                  <a:gd name="T6" fmla="*/ 14 w 57"/>
                  <a:gd name="T7" fmla="*/ 6 h 85"/>
                  <a:gd name="T8" fmla="*/ 8 w 57"/>
                  <a:gd name="T9" fmla="*/ 16 h 85"/>
                  <a:gd name="T10" fmla="*/ 3 w 57"/>
                  <a:gd name="T11" fmla="*/ 26 h 85"/>
                  <a:gd name="T12" fmla="*/ 0 w 57"/>
                  <a:gd name="T13" fmla="*/ 33 h 85"/>
                  <a:gd name="T14" fmla="*/ 1 w 57"/>
                  <a:gd name="T15" fmla="*/ 42 h 85"/>
                  <a:gd name="T16" fmla="*/ 3 w 57"/>
                  <a:gd name="T17" fmla="*/ 53 h 85"/>
                  <a:gd name="T18" fmla="*/ 7 w 57"/>
                  <a:gd name="T19" fmla="*/ 58 h 85"/>
                  <a:gd name="T20" fmla="*/ 15 w 57"/>
                  <a:gd name="T21" fmla="*/ 66 h 85"/>
                  <a:gd name="T22" fmla="*/ 25 w 57"/>
                  <a:gd name="T23" fmla="*/ 75 h 85"/>
                  <a:gd name="T24" fmla="*/ 33 w 57"/>
                  <a:gd name="T25" fmla="*/ 85 h 85"/>
                  <a:gd name="T26" fmla="*/ 40 w 57"/>
                  <a:gd name="T27" fmla="*/ 75 h 85"/>
                  <a:gd name="T28" fmla="*/ 48 w 57"/>
                  <a:gd name="T29" fmla="*/ 66 h 85"/>
                  <a:gd name="T30" fmla="*/ 57 w 57"/>
                  <a:gd name="T31" fmla="*/ 57 h 85"/>
                  <a:gd name="T32" fmla="*/ 46 w 57"/>
                  <a:gd name="T33" fmla="*/ 50 h 85"/>
                  <a:gd name="T34" fmla="*/ 34 w 57"/>
                  <a:gd name="T35" fmla="*/ 42 h 85"/>
                  <a:gd name="T36" fmla="*/ 25 w 57"/>
                  <a:gd name="T37" fmla="*/ 35 h 8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57" h="85">
                    <a:moveTo>
                      <a:pt x="25" y="35"/>
                    </a:moveTo>
                    <a:lnTo>
                      <a:pt x="21" y="14"/>
                    </a:lnTo>
                    <a:lnTo>
                      <a:pt x="18" y="0"/>
                    </a:lnTo>
                    <a:lnTo>
                      <a:pt x="14" y="6"/>
                    </a:lnTo>
                    <a:lnTo>
                      <a:pt x="8" y="16"/>
                    </a:lnTo>
                    <a:lnTo>
                      <a:pt x="3" y="26"/>
                    </a:lnTo>
                    <a:lnTo>
                      <a:pt x="0" y="33"/>
                    </a:lnTo>
                    <a:lnTo>
                      <a:pt x="1" y="42"/>
                    </a:lnTo>
                    <a:lnTo>
                      <a:pt x="3" y="53"/>
                    </a:lnTo>
                    <a:lnTo>
                      <a:pt x="7" y="58"/>
                    </a:lnTo>
                    <a:lnTo>
                      <a:pt x="15" y="66"/>
                    </a:lnTo>
                    <a:lnTo>
                      <a:pt x="25" y="75"/>
                    </a:lnTo>
                    <a:lnTo>
                      <a:pt x="33" y="85"/>
                    </a:lnTo>
                    <a:lnTo>
                      <a:pt x="40" y="75"/>
                    </a:lnTo>
                    <a:lnTo>
                      <a:pt x="48" y="66"/>
                    </a:lnTo>
                    <a:lnTo>
                      <a:pt x="57" y="57"/>
                    </a:lnTo>
                    <a:lnTo>
                      <a:pt x="46" y="50"/>
                    </a:lnTo>
                    <a:lnTo>
                      <a:pt x="34" y="42"/>
                    </a:lnTo>
                    <a:lnTo>
                      <a:pt x="25" y="35"/>
                    </a:lnTo>
                    <a:close/>
                  </a:path>
                </a:pathLst>
              </a:custGeom>
              <a:solidFill>
                <a:srgbClr val="FFFF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720" name="Freeform 494">
                <a:extLst>
                  <a:ext uri="{FF2B5EF4-FFF2-40B4-BE49-F238E27FC236}">
                    <a16:creationId xmlns:a16="http://schemas.microsoft.com/office/drawing/2014/main" id="{AB7D28FD-1754-4174-B3E3-E8F60CD5E3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6" y="2669"/>
                <a:ext cx="43" cy="67"/>
              </a:xfrm>
              <a:custGeom>
                <a:avLst/>
                <a:gdLst>
                  <a:gd name="T0" fmla="*/ 0 w 43"/>
                  <a:gd name="T1" fmla="*/ 16 h 67"/>
                  <a:gd name="T2" fmla="*/ 2 w 43"/>
                  <a:gd name="T3" fmla="*/ 7 h 67"/>
                  <a:gd name="T4" fmla="*/ 7 w 43"/>
                  <a:gd name="T5" fmla="*/ 3 h 67"/>
                  <a:gd name="T6" fmla="*/ 16 w 43"/>
                  <a:gd name="T7" fmla="*/ 2 h 67"/>
                  <a:gd name="T8" fmla="*/ 23 w 43"/>
                  <a:gd name="T9" fmla="*/ 1 h 67"/>
                  <a:gd name="T10" fmla="*/ 28 w 43"/>
                  <a:gd name="T11" fmla="*/ 1 h 67"/>
                  <a:gd name="T12" fmla="*/ 33 w 43"/>
                  <a:gd name="T13" fmla="*/ 4 h 67"/>
                  <a:gd name="T14" fmla="*/ 36 w 43"/>
                  <a:gd name="T15" fmla="*/ 9 h 67"/>
                  <a:gd name="T16" fmla="*/ 39 w 43"/>
                  <a:gd name="T17" fmla="*/ 16 h 67"/>
                  <a:gd name="T18" fmla="*/ 42 w 43"/>
                  <a:gd name="T19" fmla="*/ 22 h 67"/>
                  <a:gd name="T20" fmla="*/ 43 w 43"/>
                  <a:gd name="T21" fmla="*/ 30 h 67"/>
                  <a:gd name="T22" fmla="*/ 42 w 43"/>
                  <a:gd name="T23" fmla="*/ 38 h 67"/>
                  <a:gd name="T24" fmla="*/ 41 w 43"/>
                  <a:gd name="T25" fmla="*/ 43 h 67"/>
                  <a:gd name="T26" fmla="*/ 29 w 43"/>
                  <a:gd name="T27" fmla="*/ 62 h 67"/>
                  <a:gd name="T28" fmla="*/ 24 w 43"/>
                  <a:gd name="T29" fmla="*/ 67 h 67"/>
                  <a:gd name="T30" fmla="*/ 20 w 43"/>
                  <a:gd name="T31" fmla="*/ 65 h 67"/>
                  <a:gd name="T32" fmla="*/ 17 w 43"/>
                  <a:gd name="T33" fmla="*/ 63 h 67"/>
                  <a:gd name="T34" fmla="*/ 14 w 43"/>
                  <a:gd name="T35" fmla="*/ 60 h 67"/>
                  <a:gd name="T36" fmla="*/ 10 w 43"/>
                  <a:gd name="T37" fmla="*/ 58 h 67"/>
                  <a:gd name="T38" fmla="*/ 9 w 43"/>
                  <a:gd name="T39" fmla="*/ 56 h 67"/>
                  <a:gd name="T40" fmla="*/ 7 w 43"/>
                  <a:gd name="T41" fmla="*/ 54 h 67"/>
                  <a:gd name="T42" fmla="*/ 6 w 43"/>
                  <a:gd name="T43" fmla="*/ 50 h 67"/>
                  <a:gd name="T44" fmla="*/ 5 w 43"/>
                  <a:gd name="T45" fmla="*/ 47 h 67"/>
                  <a:gd name="T46" fmla="*/ 4 w 43"/>
                  <a:gd name="T47" fmla="*/ 43 h 67"/>
                  <a:gd name="T48" fmla="*/ 3 w 43"/>
                  <a:gd name="T49" fmla="*/ 39 h 67"/>
                  <a:gd name="T50" fmla="*/ 2 w 43"/>
                  <a:gd name="T51" fmla="*/ 37 h 67"/>
                  <a:gd name="T52" fmla="*/ 2 w 43"/>
                  <a:gd name="T53" fmla="*/ 33 h 67"/>
                  <a:gd name="T54" fmla="*/ 2 w 43"/>
                  <a:gd name="T55" fmla="*/ 31 h 67"/>
                  <a:gd name="T56" fmla="*/ 1 w 43"/>
                  <a:gd name="T57" fmla="*/ 30 h 67"/>
                  <a:gd name="T58" fmla="*/ 1 w 43"/>
                  <a:gd name="T59" fmla="*/ 27 h 67"/>
                  <a:gd name="T60" fmla="*/ 1 w 43"/>
                  <a:gd name="T61" fmla="*/ 23 h 67"/>
                  <a:gd name="T62" fmla="*/ 0 w 43"/>
                  <a:gd name="T63" fmla="*/ 20 h 67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43" h="67">
                    <a:moveTo>
                      <a:pt x="0" y="20"/>
                    </a:moveTo>
                    <a:lnTo>
                      <a:pt x="0" y="16"/>
                    </a:lnTo>
                    <a:lnTo>
                      <a:pt x="1" y="11"/>
                    </a:lnTo>
                    <a:lnTo>
                      <a:pt x="2" y="7"/>
                    </a:lnTo>
                    <a:lnTo>
                      <a:pt x="4" y="5"/>
                    </a:lnTo>
                    <a:lnTo>
                      <a:pt x="7" y="3"/>
                    </a:lnTo>
                    <a:lnTo>
                      <a:pt x="11" y="3"/>
                    </a:lnTo>
                    <a:lnTo>
                      <a:pt x="16" y="2"/>
                    </a:lnTo>
                    <a:lnTo>
                      <a:pt x="20" y="1"/>
                    </a:lnTo>
                    <a:lnTo>
                      <a:pt x="23" y="1"/>
                    </a:lnTo>
                    <a:lnTo>
                      <a:pt x="25" y="0"/>
                    </a:lnTo>
                    <a:lnTo>
                      <a:pt x="28" y="1"/>
                    </a:lnTo>
                    <a:lnTo>
                      <a:pt x="31" y="2"/>
                    </a:lnTo>
                    <a:lnTo>
                      <a:pt x="33" y="4"/>
                    </a:lnTo>
                    <a:lnTo>
                      <a:pt x="34" y="6"/>
                    </a:lnTo>
                    <a:lnTo>
                      <a:pt x="36" y="9"/>
                    </a:lnTo>
                    <a:lnTo>
                      <a:pt x="38" y="13"/>
                    </a:lnTo>
                    <a:lnTo>
                      <a:pt x="39" y="16"/>
                    </a:lnTo>
                    <a:lnTo>
                      <a:pt x="40" y="20"/>
                    </a:lnTo>
                    <a:lnTo>
                      <a:pt x="42" y="22"/>
                    </a:lnTo>
                    <a:lnTo>
                      <a:pt x="42" y="26"/>
                    </a:lnTo>
                    <a:lnTo>
                      <a:pt x="43" y="30"/>
                    </a:lnTo>
                    <a:lnTo>
                      <a:pt x="43" y="35"/>
                    </a:lnTo>
                    <a:lnTo>
                      <a:pt x="42" y="38"/>
                    </a:lnTo>
                    <a:lnTo>
                      <a:pt x="40" y="41"/>
                    </a:lnTo>
                    <a:lnTo>
                      <a:pt x="41" y="43"/>
                    </a:lnTo>
                    <a:lnTo>
                      <a:pt x="31" y="59"/>
                    </a:lnTo>
                    <a:lnTo>
                      <a:pt x="29" y="62"/>
                    </a:lnTo>
                    <a:lnTo>
                      <a:pt x="26" y="66"/>
                    </a:lnTo>
                    <a:lnTo>
                      <a:pt x="24" y="67"/>
                    </a:lnTo>
                    <a:lnTo>
                      <a:pt x="22" y="67"/>
                    </a:lnTo>
                    <a:lnTo>
                      <a:pt x="20" y="65"/>
                    </a:lnTo>
                    <a:lnTo>
                      <a:pt x="18" y="64"/>
                    </a:lnTo>
                    <a:lnTo>
                      <a:pt x="17" y="63"/>
                    </a:lnTo>
                    <a:lnTo>
                      <a:pt x="16" y="61"/>
                    </a:lnTo>
                    <a:lnTo>
                      <a:pt x="14" y="60"/>
                    </a:lnTo>
                    <a:lnTo>
                      <a:pt x="12" y="58"/>
                    </a:lnTo>
                    <a:lnTo>
                      <a:pt x="10" y="58"/>
                    </a:lnTo>
                    <a:lnTo>
                      <a:pt x="10" y="57"/>
                    </a:lnTo>
                    <a:lnTo>
                      <a:pt x="9" y="56"/>
                    </a:lnTo>
                    <a:lnTo>
                      <a:pt x="8" y="55"/>
                    </a:lnTo>
                    <a:lnTo>
                      <a:pt x="7" y="54"/>
                    </a:lnTo>
                    <a:lnTo>
                      <a:pt x="6" y="52"/>
                    </a:lnTo>
                    <a:lnTo>
                      <a:pt x="6" y="50"/>
                    </a:lnTo>
                    <a:lnTo>
                      <a:pt x="5" y="48"/>
                    </a:lnTo>
                    <a:lnTo>
                      <a:pt x="5" y="47"/>
                    </a:lnTo>
                    <a:lnTo>
                      <a:pt x="4" y="45"/>
                    </a:lnTo>
                    <a:lnTo>
                      <a:pt x="4" y="43"/>
                    </a:lnTo>
                    <a:lnTo>
                      <a:pt x="3" y="41"/>
                    </a:lnTo>
                    <a:lnTo>
                      <a:pt x="3" y="39"/>
                    </a:lnTo>
                    <a:lnTo>
                      <a:pt x="2" y="38"/>
                    </a:lnTo>
                    <a:lnTo>
                      <a:pt x="2" y="37"/>
                    </a:lnTo>
                    <a:lnTo>
                      <a:pt x="2" y="35"/>
                    </a:lnTo>
                    <a:lnTo>
                      <a:pt x="2" y="33"/>
                    </a:lnTo>
                    <a:lnTo>
                      <a:pt x="2" y="32"/>
                    </a:lnTo>
                    <a:lnTo>
                      <a:pt x="2" y="31"/>
                    </a:lnTo>
                    <a:lnTo>
                      <a:pt x="1" y="30"/>
                    </a:lnTo>
                    <a:lnTo>
                      <a:pt x="1" y="29"/>
                    </a:lnTo>
                    <a:lnTo>
                      <a:pt x="1" y="27"/>
                    </a:lnTo>
                    <a:lnTo>
                      <a:pt x="1" y="25"/>
                    </a:lnTo>
                    <a:lnTo>
                      <a:pt x="1" y="23"/>
                    </a:lnTo>
                    <a:lnTo>
                      <a:pt x="1" y="22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FF9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721" name="Freeform 495">
                <a:extLst>
                  <a:ext uri="{FF2B5EF4-FFF2-40B4-BE49-F238E27FC236}">
                    <a16:creationId xmlns:a16="http://schemas.microsoft.com/office/drawing/2014/main" id="{D9EC94FC-9CEA-4557-85CF-950B130515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8" y="2693"/>
                <a:ext cx="7" cy="7"/>
              </a:xfrm>
              <a:custGeom>
                <a:avLst/>
                <a:gdLst>
                  <a:gd name="T0" fmla="*/ 0 w 7"/>
                  <a:gd name="T1" fmla="*/ 2 h 7"/>
                  <a:gd name="T2" fmla="*/ 0 w 7"/>
                  <a:gd name="T3" fmla="*/ 2 h 7"/>
                  <a:gd name="T4" fmla="*/ 1 w 7"/>
                  <a:gd name="T5" fmla="*/ 1 h 7"/>
                  <a:gd name="T6" fmla="*/ 2 w 7"/>
                  <a:gd name="T7" fmla="*/ 1 h 7"/>
                  <a:gd name="T8" fmla="*/ 2 w 7"/>
                  <a:gd name="T9" fmla="*/ 0 h 7"/>
                  <a:gd name="T10" fmla="*/ 3 w 7"/>
                  <a:gd name="T11" fmla="*/ 0 h 7"/>
                  <a:gd name="T12" fmla="*/ 4 w 7"/>
                  <a:gd name="T13" fmla="*/ 0 h 7"/>
                  <a:gd name="T14" fmla="*/ 5 w 7"/>
                  <a:gd name="T15" fmla="*/ 0 h 7"/>
                  <a:gd name="T16" fmla="*/ 6 w 7"/>
                  <a:gd name="T17" fmla="*/ 0 h 7"/>
                  <a:gd name="T18" fmla="*/ 6 w 7"/>
                  <a:gd name="T19" fmla="*/ 1 h 7"/>
                  <a:gd name="T20" fmla="*/ 6 w 7"/>
                  <a:gd name="T21" fmla="*/ 2 h 7"/>
                  <a:gd name="T22" fmla="*/ 7 w 7"/>
                  <a:gd name="T23" fmla="*/ 1 h 7"/>
                  <a:gd name="T24" fmla="*/ 7 w 7"/>
                  <a:gd name="T25" fmla="*/ 3 h 7"/>
                  <a:gd name="T26" fmla="*/ 7 w 7"/>
                  <a:gd name="T27" fmla="*/ 4 h 7"/>
                  <a:gd name="T28" fmla="*/ 7 w 7"/>
                  <a:gd name="T29" fmla="*/ 6 h 7"/>
                  <a:gd name="T30" fmla="*/ 7 w 7"/>
                  <a:gd name="T31" fmla="*/ 6 h 7"/>
                  <a:gd name="T32" fmla="*/ 6 w 7"/>
                  <a:gd name="T33" fmla="*/ 7 h 7"/>
                  <a:gd name="T34" fmla="*/ 6 w 7"/>
                  <a:gd name="T35" fmla="*/ 7 h 7"/>
                  <a:gd name="T36" fmla="*/ 5 w 7"/>
                  <a:gd name="T37" fmla="*/ 7 h 7"/>
                  <a:gd name="T38" fmla="*/ 5 w 7"/>
                  <a:gd name="T39" fmla="*/ 6 h 7"/>
                  <a:gd name="T40" fmla="*/ 5 w 7"/>
                  <a:gd name="T41" fmla="*/ 6 h 7"/>
                  <a:gd name="T42" fmla="*/ 4 w 7"/>
                  <a:gd name="T43" fmla="*/ 5 h 7"/>
                  <a:gd name="T44" fmla="*/ 4 w 7"/>
                  <a:gd name="T45" fmla="*/ 5 h 7"/>
                  <a:gd name="T46" fmla="*/ 3 w 7"/>
                  <a:gd name="T47" fmla="*/ 6 h 7"/>
                  <a:gd name="T48" fmla="*/ 3 w 7"/>
                  <a:gd name="T49" fmla="*/ 6 h 7"/>
                  <a:gd name="T50" fmla="*/ 2 w 7"/>
                  <a:gd name="T51" fmla="*/ 6 h 7"/>
                  <a:gd name="T52" fmla="*/ 1 w 7"/>
                  <a:gd name="T53" fmla="*/ 5 h 7"/>
                  <a:gd name="T54" fmla="*/ 2 w 7"/>
                  <a:gd name="T55" fmla="*/ 6 h 7"/>
                  <a:gd name="T56" fmla="*/ 1 w 7"/>
                  <a:gd name="T57" fmla="*/ 6 h 7"/>
                  <a:gd name="T58" fmla="*/ 1 w 7"/>
                  <a:gd name="T59" fmla="*/ 6 h 7"/>
                  <a:gd name="T60" fmla="*/ 1 w 7"/>
                  <a:gd name="T61" fmla="*/ 5 h 7"/>
                  <a:gd name="T62" fmla="*/ 1 w 7"/>
                  <a:gd name="T63" fmla="*/ 4 h 7"/>
                  <a:gd name="T64" fmla="*/ 2 w 7"/>
                  <a:gd name="T65" fmla="*/ 4 h 7"/>
                  <a:gd name="T66" fmla="*/ 1 w 7"/>
                  <a:gd name="T67" fmla="*/ 4 h 7"/>
                  <a:gd name="T68" fmla="*/ 2 w 7"/>
                  <a:gd name="T69" fmla="*/ 3 h 7"/>
                  <a:gd name="T70" fmla="*/ 1 w 7"/>
                  <a:gd name="T71" fmla="*/ 3 h 7"/>
                  <a:gd name="T72" fmla="*/ 1 w 7"/>
                  <a:gd name="T73" fmla="*/ 2 h 7"/>
                  <a:gd name="T74" fmla="*/ 2 w 7"/>
                  <a:gd name="T75" fmla="*/ 2 h 7"/>
                  <a:gd name="T76" fmla="*/ 3 w 7"/>
                  <a:gd name="T77" fmla="*/ 2 h 7"/>
                  <a:gd name="T78" fmla="*/ 4 w 7"/>
                  <a:gd name="T79" fmla="*/ 2 h 7"/>
                  <a:gd name="T80" fmla="*/ 4 w 7"/>
                  <a:gd name="T81" fmla="*/ 1 h 7"/>
                  <a:gd name="T82" fmla="*/ 4 w 7"/>
                  <a:gd name="T83" fmla="*/ 1 h 7"/>
                  <a:gd name="T84" fmla="*/ 4 w 7"/>
                  <a:gd name="T85" fmla="*/ 1 h 7"/>
                  <a:gd name="T86" fmla="*/ 3 w 7"/>
                  <a:gd name="T87" fmla="*/ 1 h 7"/>
                  <a:gd name="T88" fmla="*/ 3 w 7"/>
                  <a:gd name="T89" fmla="*/ 1 h 7"/>
                  <a:gd name="T90" fmla="*/ 2 w 7"/>
                  <a:gd name="T91" fmla="*/ 2 h 7"/>
                  <a:gd name="T92" fmla="*/ 1 w 7"/>
                  <a:gd name="T93" fmla="*/ 1 h 7"/>
                  <a:gd name="T94" fmla="*/ 1 w 7"/>
                  <a:gd name="T95" fmla="*/ 2 h 7"/>
                  <a:gd name="T96" fmla="*/ 0 w 7"/>
                  <a:gd name="T97" fmla="*/ 2 h 7"/>
                  <a:gd name="T98" fmla="*/ 0 w 7"/>
                  <a:gd name="T99" fmla="*/ 2 h 7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0" t="0" r="r" b="b"/>
                <a:pathLst>
                  <a:path w="7" h="7">
                    <a:moveTo>
                      <a:pt x="0" y="2"/>
                    </a:moveTo>
                    <a:lnTo>
                      <a:pt x="0" y="2"/>
                    </a:lnTo>
                    <a:lnTo>
                      <a:pt x="1" y="1"/>
                    </a:lnTo>
                    <a:lnTo>
                      <a:pt x="2" y="1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4" y="0"/>
                    </a:lnTo>
                    <a:lnTo>
                      <a:pt x="5" y="0"/>
                    </a:lnTo>
                    <a:lnTo>
                      <a:pt x="6" y="0"/>
                    </a:lnTo>
                    <a:lnTo>
                      <a:pt x="6" y="1"/>
                    </a:lnTo>
                    <a:lnTo>
                      <a:pt x="6" y="2"/>
                    </a:lnTo>
                    <a:lnTo>
                      <a:pt x="7" y="1"/>
                    </a:lnTo>
                    <a:lnTo>
                      <a:pt x="7" y="3"/>
                    </a:lnTo>
                    <a:lnTo>
                      <a:pt x="7" y="4"/>
                    </a:lnTo>
                    <a:lnTo>
                      <a:pt x="7" y="6"/>
                    </a:lnTo>
                    <a:lnTo>
                      <a:pt x="6" y="7"/>
                    </a:lnTo>
                    <a:lnTo>
                      <a:pt x="5" y="7"/>
                    </a:lnTo>
                    <a:lnTo>
                      <a:pt x="5" y="6"/>
                    </a:lnTo>
                    <a:lnTo>
                      <a:pt x="4" y="5"/>
                    </a:lnTo>
                    <a:lnTo>
                      <a:pt x="3" y="6"/>
                    </a:lnTo>
                    <a:lnTo>
                      <a:pt x="2" y="6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1" y="6"/>
                    </a:lnTo>
                    <a:lnTo>
                      <a:pt x="1" y="5"/>
                    </a:lnTo>
                    <a:lnTo>
                      <a:pt x="1" y="4"/>
                    </a:lnTo>
                    <a:lnTo>
                      <a:pt x="2" y="4"/>
                    </a:lnTo>
                    <a:lnTo>
                      <a:pt x="1" y="4"/>
                    </a:lnTo>
                    <a:lnTo>
                      <a:pt x="2" y="3"/>
                    </a:lnTo>
                    <a:lnTo>
                      <a:pt x="1" y="3"/>
                    </a:lnTo>
                    <a:lnTo>
                      <a:pt x="1" y="2"/>
                    </a:lnTo>
                    <a:lnTo>
                      <a:pt x="2" y="2"/>
                    </a:lnTo>
                    <a:lnTo>
                      <a:pt x="3" y="2"/>
                    </a:lnTo>
                    <a:lnTo>
                      <a:pt x="4" y="2"/>
                    </a:lnTo>
                    <a:lnTo>
                      <a:pt x="4" y="1"/>
                    </a:lnTo>
                    <a:lnTo>
                      <a:pt x="3" y="1"/>
                    </a:lnTo>
                    <a:lnTo>
                      <a:pt x="2" y="2"/>
                    </a:lnTo>
                    <a:lnTo>
                      <a:pt x="1" y="1"/>
                    </a:lnTo>
                    <a:lnTo>
                      <a:pt x="1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7F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722" name="Freeform 496">
                <a:extLst>
                  <a:ext uri="{FF2B5EF4-FFF2-40B4-BE49-F238E27FC236}">
                    <a16:creationId xmlns:a16="http://schemas.microsoft.com/office/drawing/2014/main" id="{F50326CF-619F-4633-94CB-4A53DA8C4F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83" y="2674"/>
                <a:ext cx="34" cy="64"/>
              </a:xfrm>
              <a:custGeom>
                <a:avLst/>
                <a:gdLst>
                  <a:gd name="T0" fmla="*/ 8 w 34"/>
                  <a:gd name="T1" fmla="*/ 4 h 64"/>
                  <a:gd name="T2" fmla="*/ 10 w 34"/>
                  <a:gd name="T3" fmla="*/ 7 h 64"/>
                  <a:gd name="T4" fmla="*/ 13 w 34"/>
                  <a:gd name="T5" fmla="*/ 8 h 64"/>
                  <a:gd name="T6" fmla="*/ 13 w 34"/>
                  <a:gd name="T7" fmla="*/ 12 h 64"/>
                  <a:gd name="T8" fmla="*/ 13 w 34"/>
                  <a:gd name="T9" fmla="*/ 13 h 64"/>
                  <a:gd name="T10" fmla="*/ 16 w 34"/>
                  <a:gd name="T11" fmla="*/ 15 h 64"/>
                  <a:gd name="T12" fmla="*/ 13 w 34"/>
                  <a:gd name="T13" fmla="*/ 17 h 64"/>
                  <a:gd name="T14" fmla="*/ 9 w 34"/>
                  <a:gd name="T15" fmla="*/ 18 h 64"/>
                  <a:gd name="T16" fmla="*/ 4 w 34"/>
                  <a:gd name="T17" fmla="*/ 19 h 64"/>
                  <a:gd name="T18" fmla="*/ 5 w 34"/>
                  <a:gd name="T19" fmla="*/ 22 h 64"/>
                  <a:gd name="T20" fmla="*/ 6 w 34"/>
                  <a:gd name="T21" fmla="*/ 25 h 64"/>
                  <a:gd name="T22" fmla="*/ 7 w 34"/>
                  <a:gd name="T23" fmla="*/ 28 h 64"/>
                  <a:gd name="T24" fmla="*/ 9 w 34"/>
                  <a:gd name="T25" fmla="*/ 31 h 64"/>
                  <a:gd name="T26" fmla="*/ 11 w 34"/>
                  <a:gd name="T27" fmla="*/ 34 h 64"/>
                  <a:gd name="T28" fmla="*/ 8 w 34"/>
                  <a:gd name="T29" fmla="*/ 37 h 64"/>
                  <a:gd name="T30" fmla="*/ 5 w 34"/>
                  <a:gd name="T31" fmla="*/ 39 h 64"/>
                  <a:gd name="T32" fmla="*/ 1 w 34"/>
                  <a:gd name="T33" fmla="*/ 40 h 64"/>
                  <a:gd name="T34" fmla="*/ 0 w 34"/>
                  <a:gd name="T35" fmla="*/ 41 h 64"/>
                  <a:gd name="T36" fmla="*/ 2 w 34"/>
                  <a:gd name="T37" fmla="*/ 42 h 64"/>
                  <a:gd name="T38" fmla="*/ 5 w 34"/>
                  <a:gd name="T39" fmla="*/ 41 h 64"/>
                  <a:gd name="T40" fmla="*/ 7 w 34"/>
                  <a:gd name="T41" fmla="*/ 40 h 64"/>
                  <a:gd name="T42" fmla="*/ 9 w 34"/>
                  <a:gd name="T43" fmla="*/ 42 h 64"/>
                  <a:gd name="T44" fmla="*/ 6 w 34"/>
                  <a:gd name="T45" fmla="*/ 44 h 64"/>
                  <a:gd name="T46" fmla="*/ 3 w 34"/>
                  <a:gd name="T47" fmla="*/ 45 h 64"/>
                  <a:gd name="T48" fmla="*/ 5 w 34"/>
                  <a:gd name="T49" fmla="*/ 46 h 64"/>
                  <a:gd name="T50" fmla="*/ 7 w 34"/>
                  <a:gd name="T51" fmla="*/ 46 h 64"/>
                  <a:gd name="T52" fmla="*/ 9 w 34"/>
                  <a:gd name="T53" fmla="*/ 47 h 64"/>
                  <a:gd name="T54" fmla="*/ 11 w 34"/>
                  <a:gd name="T55" fmla="*/ 47 h 64"/>
                  <a:gd name="T56" fmla="*/ 9 w 34"/>
                  <a:gd name="T57" fmla="*/ 50 h 64"/>
                  <a:gd name="T58" fmla="*/ 7 w 34"/>
                  <a:gd name="T59" fmla="*/ 49 h 64"/>
                  <a:gd name="T60" fmla="*/ 6 w 34"/>
                  <a:gd name="T61" fmla="*/ 51 h 64"/>
                  <a:gd name="T62" fmla="*/ 5 w 34"/>
                  <a:gd name="T63" fmla="*/ 53 h 64"/>
                  <a:gd name="T64" fmla="*/ 34 w 34"/>
                  <a:gd name="T65" fmla="*/ 36 h 64"/>
                  <a:gd name="T66" fmla="*/ 30 w 34"/>
                  <a:gd name="T67" fmla="*/ 31 h 64"/>
                  <a:gd name="T68" fmla="*/ 27 w 34"/>
                  <a:gd name="T69" fmla="*/ 26 h 64"/>
                  <a:gd name="T70" fmla="*/ 18 w 34"/>
                  <a:gd name="T71" fmla="*/ 27 h 64"/>
                  <a:gd name="T72" fmla="*/ 16 w 34"/>
                  <a:gd name="T73" fmla="*/ 30 h 64"/>
                  <a:gd name="T74" fmla="*/ 15 w 34"/>
                  <a:gd name="T75" fmla="*/ 34 h 64"/>
                  <a:gd name="T76" fmla="*/ 15 w 34"/>
                  <a:gd name="T77" fmla="*/ 37 h 64"/>
                  <a:gd name="T78" fmla="*/ 12 w 34"/>
                  <a:gd name="T79" fmla="*/ 33 h 64"/>
                  <a:gd name="T80" fmla="*/ 9 w 34"/>
                  <a:gd name="T81" fmla="*/ 29 h 64"/>
                  <a:gd name="T82" fmla="*/ 9 w 34"/>
                  <a:gd name="T83" fmla="*/ 27 h 64"/>
                  <a:gd name="T84" fmla="*/ 11 w 34"/>
                  <a:gd name="T85" fmla="*/ 23 h 64"/>
                  <a:gd name="T86" fmla="*/ 13 w 34"/>
                  <a:gd name="T87" fmla="*/ 24 h 64"/>
                  <a:gd name="T88" fmla="*/ 16 w 34"/>
                  <a:gd name="T89" fmla="*/ 25 h 64"/>
                  <a:gd name="T90" fmla="*/ 21 w 34"/>
                  <a:gd name="T91" fmla="*/ 23 h 64"/>
                  <a:gd name="T92" fmla="*/ 30 w 34"/>
                  <a:gd name="T93" fmla="*/ 23 h 64"/>
                  <a:gd name="T94" fmla="*/ 33 w 34"/>
                  <a:gd name="T95" fmla="*/ 19 h 64"/>
                  <a:gd name="T96" fmla="*/ 25 w 34"/>
                  <a:gd name="T97" fmla="*/ 12 h 64"/>
                  <a:gd name="T98" fmla="*/ 8 w 34"/>
                  <a:gd name="T99" fmla="*/ 0 h 64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0" t="0" r="r" b="b"/>
                <a:pathLst>
                  <a:path w="34" h="64">
                    <a:moveTo>
                      <a:pt x="6" y="1"/>
                    </a:moveTo>
                    <a:lnTo>
                      <a:pt x="7" y="2"/>
                    </a:lnTo>
                    <a:lnTo>
                      <a:pt x="8" y="3"/>
                    </a:lnTo>
                    <a:lnTo>
                      <a:pt x="8" y="4"/>
                    </a:lnTo>
                    <a:lnTo>
                      <a:pt x="9" y="4"/>
                    </a:lnTo>
                    <a:lnTo>
                      <a:pt x="9" y="5"/>
                    </a:lnTo>
                    <a:lnTo>
                      <a:pt x="10" y="6"/>
                    </a:lnTo>
                    <a:lnTo>
                      <a:pt x="10" y="7"/>
                    </a:lnTo>
                    <a:lnTo>
                      <a:pt x="11" y="7"/>
                    </a:lnTo>
                    <a:lnTo>
                      <a:pt x="12" y="8"/>
                    </a:lnTo>
                    <a:lnTo>
                      <a:pt x="13" y="8"/>
                    </a:lnTo>
                    <a:lnTo>
                      <a:pt x="13" y="9"/>
                    </a:lnTo>
                    <a:lnTo>
                      <a:pt x="13" y="10"/>
                    </a:lnTo>
                    <a:lnTo>
                      <a:pt x="13" y="11"/>
                    </a:lnTo>
                    <a:lnTo>
                      <a:pt x="13" y="12"/>
                    </a:lnTo>
                    <a:lnTo>
                      <a:pt x="12" y="13"/>
                    </a:lnTo>
                    <a:lnTo>
                      <a:pt x="12" y="14"/>
                    </a:lnTo>
                    <a:lnTo>
                      <a:pt x="13" y="13"/>
                    </a:lnTo>
                    <a:lnTo>
                      <a:pt x="14" y="13"/>
                    </a:lnTo>
                    <a:lnTo>
                      <a:pt x="15" y="14"/>
                    </a:lnTo>
                    <a:lnTo>
                      <a:pt x="16" y="15"/>
                    </a:lnTo>
                    <a:lnTo>
                      <a:pt x="16" y="16"/>
                    </a:lnTo>
                    <a:lnTo>
                      <a:pt x="15" y="17"/>
                    </a:lnTo>
                    <a:lnTo>
                      <a:pt x="14" y="17"/>
                    </a:lnTo>
                    <a:lnTo>
                      <a:pt x="13" y="17"/>
                    </a:lnTo>
                    <a:lnTo>
                      <a:pt x="12" y="17"/>
                    </a:lnTo>
                    <a:lnTo>
                      <a:pt x="11" y="17"/>
                    </a:lnTo>
                    <a:lnTo>
                      <a:pt x="10" y="17"/>
                    </a:lnTo>
                    <a:lnTo>
                      <a:pt x="9" y="18"/>
                    </a:lnTo>
                    <a:lnTo>
                      <a:pt x="8" y="19"/>
                    </a:lnTo>
                    <a:lnTo>
                      <a:pt x="6" y="19"/>
                    </a:lnTo>
                    <a:lnTo>
                      <a:pt x="5" y="19"/>
                    </a:lnTo>
                    <a:lnTo>
                      <a:pt x="4" y="19"/>
                    </a:lnTo>
                    <a:lnTo>
                      <a:pt x="4" y="20"/>
                    </a:lnTo>
                    <a:lnTo>
                      <a:pt x="5" y="21"/>
                    </a:lnTo>
                    <a:lnTo>
                      <a:pt x="5" y="22"/>
                    </a:lnTo>
                    <a:lnTo>
                      <a:pt x="5" y="23"/>
                    </a:lnTo>
                    <a:lnTo>
                      <a:pt x="6" y="23"/>
                    </a:lnTo>
                    <a:lnTo>
                      <a:pt x="6" y="24"/>
                    </a:lnTo>
                    <a:lnTo>
                      <a:pt x="6" y="25"/>
                    </a:lnTo>
                    <a:lnTo>
                      <a:pt x="6" y="26"/>
                    </a:lnTo>
                    <a:lnTo>
                      <a:pt x="6" y="27"/>
                    </a:lnTo>
                    <a:lnTo>
                      <a:pt x="7" y="27"/>
                    </a:lnTo>
                    <a:lnTo>
                      <a:pt x="7" y="28"/>
                    </a:lnTo>
                    <a:lnTo>
                      <a:pt x="7" y="29"/>
                    </a:lnTo>
                    <a:lnTo>
                      <a:pt x="8" y="30"/>
                    </a:lnTo>
                    <a:lnTo>
                      <a:pt x="9" y="31"/>
                    </a:lnTo>
                    <a:lnTo>
                      <a:pt x="10" y="32"/>
                    </a:lnTo>
                    <a:lnTo>
                      <a:pt x="10" y="33"/>
                    </a:lnTo>
                    <a:lnTo>
                      <a:pt x="11" y="34"/>
                    </a:lnTo>
                    <a:lnTo>
                      <a:pt x="12" y="35"/>
                    </a:lnTo>
                    <a:lnTo>
                      <a:pt x="9" y="37"/>
                    </a:lnTo>
                    <a:lnTo>
                      <a:pt x="8" y="37"/>
                    </a:lnTo>
                    <a:lnTo>
                      <a:pt x="7" y="38"/>
                    </a:lnTo>
                    <a:lnTo>
                      <a:pt x="6" y="38"/>
                    </a:lnTo>
                    <a:lnTo>
                      <a:pt x="5" y="38"/>
                    </a:lnTo>
                    <a:lnTo>
                      <a:pt x="5" y="39"/>
                    </a:lnTo>
                    <a:lnTo>
                      <a:pt x="4" y="39"/>
                    </a:lnTo>
                    <a:lnTo>
                      <a:pt x="3" y="39"/>
                    </a:lnTo>
                    <a:lnTo>
                      <a:pt x="1" y="39"/>
                    </a:lnTo>
                    <a:lnTo>
                      <a:pt x="1" y="40"/>
                    </a:lnTo>
                    <a:lnTo>
                      <a:pt x="0" y="40"/>
                    </a:lnTo>
                    <a:lnTo>
                      <a:pt x="0" y="41"/>
                    </a:lnTo>
                    <a:lnTo>
                      <a:pt x="0" y="42"/>
                    </a:lnTo>
                    <a:lnTo>
                      <a:pt x="1" y="42"/>
                    </a:lnTo>
                    <a:lnTo>
                      <a:pt x="2" y="42"/>
                    </a:lnTo>
                    <a:lnTo>
                      <a:pt x="3" y="42"/>
                    </a:lnTo>
                    <a:lnTo>
                      <a:pt x="4" y="42"/>
                    </a:lnTo>
                    <a:lnTo>
                      <a:pt x="4" y="41"/>
                    </a:lnTo>
                    <a:lnTo>
                      <a:pt x="5" y="41"/>
                    </a:lnTo>
                    <a:lnTo>
                      <a:pt x="6" y="41"/>
                    </a:lnTo>
                    <a:lnTo>
                      <a:pt x="7" y="40"/>
                    </a:lnTo>
                    <a:lnTo>
                      <a:pt x="8" y="41"/>
                    </a:lnTo>
                    <a:lnTo>
                      <a:pt x="9" y="41"/>
                    </a:lnTo>
                    <a:lnTo>
                      <a:pt x="10" y="42"/>
                    </a:lnTo>
                    <a:lnTo>
                      <a:pt x="9" y="42"/>
                    </a:lnTo>
                    <a:lnTo>
                      <a:pt x="8" y="42"/>
                    </a:lnTo>
                    <a:lnTo>
                      <a:pt x="8" y="43"/>
                    </a:lnTo>
                    <a:lnTo>
                      <a:pt x="7" y="43"/>
                    </a:lnTo>
                    <a:lnTo>
                      <a:pt x="6" y="44"/>
                    </a:lnTo>
                    <a:lnTo>
                      <a:pt x="4" y="44"/>
                    </a:lnTo>
                    <a:lnTo>
                      <a:pt x="3" y="44"/>
                    </a:lnTo>
                    <a:lnTo>
                      <a:pt x="3" y="45"/>
                    </a:lnTo>
                    <a:lnTo>
                      <a:pt x="3" y="46"/>
                    </a:lnTo>
                    <a:lnTo>
                      <a:pt x="4" y="46"/>
                    </a:lnTo>
                    <a:lnTo>
                      <a:pt x="5" y="46"/>
                    </a:lnTo>
                    <a:lnTo>
                      <a:pt x="6" y="46"/>
                    </a:lnTo>
                    <a:lnTo>
                      <a:pt x="7" y="46"/>
                    </a:lnTo>
                    <a:lnTo>
                      <a:pt x="8" y="46"/>
                    </a:lnTo>
                    <a:lnTo>
                      <a:pt x="8" y="47"/>
                    </a:lnTo>
                    <a:lnTo>
                      <a:pt x="9" y="47"/>
                    </a:lnTo>
                    <a:lnTo>
                      <a:pt x="10" y="47"/>
                    </a:lnTo>
                    <a:lnTo>
                      <a:pt x="11" y="47"/>
                    </a:lnTo>
                    <a:lnTo>
                      <a:pt x="10" y="48"/>
                    </a:lnTo>
                    <a:lnTo>
                      <a:pt x="10" y="49"/>
                    </a:lnTo>
                    <a:lnTo>
                      <a:pt x="9" y="50"/>
                    </a:lnTo>
                    <a:lnTo>
                      <a:pt x="8" y="50"/>
                    </a:lnTo>
                    <a:lnTo>
                      <a:pt x="8" y="49"/>
                    </a:lnTo>
                    <a:lnTo>
                      <a:pt x="7" y="49"/>
                    </a:lnTo>
                    <a:lnTo>
                      <a:pt x="7" y="50"/>
                    </a:lnTo>
                    <a:lnTo>
                      <a:pt x="7" y="51"/>
                    </a:lnTo>
                    <a:lnTo>
                      <a:pt x="6" y="51"/>
                    </a:lnTo>
                    <a:lnTo>
                      <a:pt x="5" y="51"/>
                    </a:lnTo>
                    <a:lnTo>
                      <a:pt x="5" y="52"/>
                    </a:lnTo>
                    <a:lnTo>
                      <a:pt x="5" y="53"/>
                    </a:lnTo>
                    <a:lnTo>
                      <a:pt x="4" y="54"/>
                    </a:lnTo>
                    <a:lnTo>
                      <a:pt x="18" y="64"/>
                    </a:lnTo>
                    <a:lnTo>
                      <a:pt x="34" y="38"/>
                    </a:lnTo>
                    <a:lnTo>
                      <a:pt x="34" y="36"/>
                    </a:lnTo>
                    <a:lnTo>
                      <a:pt x="33" y="31"/>
                    </a:lnTo>
                    <a:lnTo>
                      <a:pt x="32" y="32"/>
                    </a:lnTo>
                    <a:lnTo>
                      <a:pt x="31" y="32"/>
                    </a:lnTo>
                    <a:lnTo>
                      <a:pt x="30" y="31"/>
                    </a:lnTo>
                    <a:lnTo>
                      <a:pt x="29" y="30"/>
                    </a:lnTo>
                    <a:lnTo>
                      <a:pt x="29" y="28"/>
                    </a:lnTo>
                    <a:lnTo>
                      <a:pt x="29" y="27"/>
                    </a:lnTo>
                    <a:lnTo>
                      <a:pt x="27" y="26"/>
                    </a:lnTo>
                    <a:lnTo>
                      <a:pt x="25" y="26"/>
                    </a:lnTo>
                    <a:lnTo>
                      <a:pt x="22" y="26"/>
                    </a:lnTo>
                    <a:lnTo>
                      <a:pt x="20" y="26"/>
                    </a:lnTo>
                    <a:lnTo>
                      <a:pt x="18" y="27"/>
                    </a:lnTo>
                    <a:lnTo>
                      <a:pt x="18" y="28"/>
                    </a:lnTo>
                    <a:lnTo>
                      <a:pt x="17" y="29"/>
                    </a:lnTo>
                    <a:lnTo>
                      <a:pt x="17" y="30"/>
                    </a:lnTo>
                    <a:lnTo>
                      <a:pt x="16" y="30"/>
                    </a:lnTo>
                    <a:lnTo>
                      <a:pt x="16" y="31"/>
                    </a:lnTo>
                    <a:lnTo>
                      <a:pt x="15" y="31"/>
                    </a:lnTo>
                    <a:lnTo>
                      <a:pt x="15" y="33"/>
                    </a:lnTo>
                    <a:lnTo>
                      <a:pt x="15" y="34"/>
                    </a:lnTo>
                    <a:lnTo>
                      <a:pt x="15" y="36"/>
                    </a:lnTo>
                    <a:lnTo>
                      <a:pt x="15" y="37"/>
                    </a:lnTo>
                    <a:lnTo>
                      <a:pt x="15" y="38"/>
                    </a:lnTo>
                    <a:lnTo>
                      <a:pt x="15" y="37"/>
                    </a:lnTo>
                    <a:lnTo>
                      <a:pt x="14" y="36"/>
                    </a:lnTo>
                    <a:lnTo>
                      <a:pt x="13" y="35"/>
                    </a:lnTo>
                    <a:lnTo>
                      <a:pt x="12" y="34"/>
                    </a:lnTo>
                    <a:lnTo>
                      <a:pt x="12" y="33"/>
                    </a:lnTo>
                    <a:lnTo>
                      <a:pt x="11" y="32"/>
                    </a:lnTo>
                    <a:lnTo>
                      <a:pt x="10" y="31"/>
                    </a:lnTo>
                    <a:lnTo>
                      <a:pt x="10" y="30"/>
                    </a:lnTo>
                    <a:lnTo>
                      <a:pt x="9" y="29"/>
                    </a:lnTo>
                    <a:lnTo>
                      <a:pt x="9" y="28"/>
                    </a:lnTo>
                    <a:lnTo>
                      <a:pt x="9" y="27"/>
                    </a:lnTo>
                    <a:lnTo>
                      <a:pt x="9" y="25"/>
                    </a:lnTo>
                    <a:lnTo>
                      <a:pt x="10" y="24"/>
                    </a:lnTo>
                    <a:lnTo>
                      <a:pt x="11" y="23"/>
                    </a:lnTo>
                    <a:lnTo>
                      <a:pt x="11" y="24"/>
                    </a:lnTo>
                    <a:lnTo>
                      <a:pt x="12" y="24"/>
                    </a:lnTo>
                    <a:lnTo>
                      <a:pt x="13" y="24"/>
                    </a:lnTo>
                    <a:lnTo>
                      <a:pt x="14" y="25"/>
                    </a:lnTo>
                    <a:lnTo>
                      <a:pt x="15" y="25"/>
                    </a:lnTo>
                    <a:lnTo>
                      <a:pt x="16" y="25"/>
                    </a:lnTo>
                    <a:lnTo>
                      <a:pt x="17" y="24"/>
                    </a:lnTo>
                    <a:lnTo>
                      <a:pt x="18" y="24"/>
                    </a:lnTo>
                    <a:lnTo>
                      <a:pt x="20" y="23"/>
                    </a:lnTo>
                    <a:lnTo>
                      <a:pt x="21" y="23"/>
                    </a:lnTo>
                    <a:lnTo>
                      <a:pt x="22" y="24"/>
                    </a:lnTo>
                    <a:lnTo>
                      <a:pt x="25" y="24"/>
                    </a:lnTo>
                    <a:lnTo>
                      <a:pt x="27" y="25"/>
                    </a:lnTo>
                    <a:lnTo>
                      <a:pt x="30" y="23"/>
                    </a:lnTo>
                    <a:lnTo>
                      <a:pt x="31" y="23"/>
                    </a:lnTo>
                    <a:lnTo>
                      <a:pt x="32" y="22"/>
                    </a:lnTo>
                    <a:lnTo>
                      <a:pt x="33" y="20"/>
                    </a:lnTo>
                    <a:lnTo>
                      <a:pt x="33" y="19"/>
                    </a:lnTo>
                    <a:lnTo>
                      <a:pt x="34" y="17"/>
                    </a:lnTo>
                    <a:lnTo>
                      <a:pt x="32" y="16"/>
                    </a:lnTo>
                    <a:lnTo>
                      <a:pt x="30" y="16"/>
                    </a:lnTo>
                    <a:lnTo>
                      <a:pt x="25" y="12"/>
                    </a:lnTo>
                    <a:lnTo>
                      <a:pt x="23" y="9"/>
                    </a:lnTo>
                    <a:lnTo>
                      <a:pt x="22" y="2"/>
                    </a:lnTo>
                    <a:lnTo>
                      <a:pt x="15" y="0"/>
                    </a:lnTo>
                    <a:lnTo>
                      <a:pt x="8" y="0"/>
                    </a:lnTo>
                    <a:lnTo>
                      <a:pt x="6" y="1"/>
                    </a:lnTo>
                    <a:close/>
                  </a:path>
                </a:pathLst>
              </a:custGeom>
              <a:solidFill>
                <a:srgbClr val="FF7F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723" name="Freeform 497">
                <a:extLst>
                  <a:ext uri="{FF2B5EF4-FFF2-40B4-BE49-F238E27FC236}">
                    <a16:creationId xmlns:a16="http://schemas.microsoft.com/office/drawing/2014/main" id="{F34548F0-607D-4CB3-A19E-82956F5C49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81" y="2708"/>
                <a:ext cx="2" cy="4"/>
              </a:xfrm>
              <a:custGeom>
                <a:avLst/>
                <a:gdLst>
                  <a:gd name="T0" fmla="*/ 2 w 2"/>
                  <a:gd name="T1" fmla="*/ 0 h 4"/>
                  <a:gd name="T2" fmla="*/ 2 w 2"/>
                  <a:gd name="T3" fmla="*/ 1 h 4"/>
                  <a:gd name="T4" fmla="*/ 1 w 2"/>
                  <a:gd name="T5" fmla="*/ 2 h 4"/>
                  <a:gd name="T6" fmla="*/ 1 w 2"/>
                  <a:gd name="T7" fmla="*/ 3 h 4"/>
                  <a:gd name="T8" fmla="*/ 1 w 2"/>
                  <a:gd name="T9" fmla="*/ 3 h 4"/>
                  <a:gd name="T10" fmla="*/ 0 w 2"/>
                  <a:gd name="T11" fmla="*/ 4 h 4"/>
                  <a:gd name="T12" fmla="*/ 1 w 2"/>
                  <a:gd name="T13" fmla="*/ 4 h 4"/>
                  <a:gd name="T14" fmla="*/ 1 w 2"/>
                  <a:gd name="T15" fmla="*/ 3 h 4"/>
                  <a:gd name="T16" fmla="*/ 2 w 2"/>
                  <a:gd name="T17" fmla="*/ 3 h 4"/>
                  <a:gd name="T18" fmla="*/ 2 w 2"/>
                  <a:gd name="T19" fmla="*/ 2 h 4"/>
                  <a:gd name="T20" fmla="*/ 2 w 2"/>
                  <a:gd name="T21" fmla="*/ 1 h 4"/>
                  <a:gd name="T22" fmla="*/ 2 w 2"/>
                  <a:gd name="T23" fmla="*/ 0 h 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2" h="4">
                    <a:moveTo>
                      <a:pt x="2" y="0"/>
                    </a:moveTo>
                    <a:lnTo>
                      <a:pt x="2" y="1"/>
                    </a:lnTo>
                    <a:lnTo>
                      <a:pt x="1" y="2"/>
                    </a:lnTo>
                    <a:lnTo>
                      <a:pt x="1" y="3"/>
                    </a:lnTo>
                    <a:lnTo>
                      <a:pt x="0" y="4"/>
                    </a:lnTo>
                    <a:lnTo>
                      <a:pt x="1" y="4"/>
                    </a:lnTo>
                    <a:lnTo>
                      <a:pt x="1" y="3"/>
                    </a:lnTo>
                    <a:lnTo>
                      <a:pt x="2" y="3"/>
                    </a:lnTo>
                    <a:lnTo>
                      <a:pt x="2" y="2"/>
                    </a:lnTo>
                    <a:lnTo>
                      <a:pt x="2" y="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F7F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724" name="Freeform 498">
                <a:extLst>
                  <a:ext uri="{FF2B5EF4-FFF2-40B4-BE49-F238E27FC236}">
                    <a16:creationId xmlns:a16="http://schemas.microsoft.com/office/drawing/2014/main" id="{D4B3138A-E4A4-40DC-9781-1744117D2D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16" y="2693"/>
                <a:ext cx="2" cy="9"/>
              </a:xfrm>
              <a:custGeom>
                <a:avLst/>
                <a:gdLst>
                  <a:gd name="T0" fmla="*/ 0 w 2"/>
                  <a:gd name="T1" fmla="*/ 0 h 9"/>
                  <a:gd name="T2" fmla="*/ 1 w 2"/>
                  <a:gd name="T3" fmla="*/ 1 h 9"/>
                  <a:gd name="T4" fmla="*/ 1 w 2"/>
                  <a:gd name="T5" fmla="*/ 2 h 9"/>
                  <a:gd name="T6" fmla="*/ 2 w 2"/>
                  <a:gd name="T7" fmla="*/ 3 h 9"/>
                  <a:gd name="T8" fmla="*/ 2 w 2"/>
                  <a:gd name="T9" fmla="*/ 4 h 9"/>
                  <a:gd name="T10" fmla="*/ 2 w 2"/>
                  <a:gd name="T11" fmla="*/ 6 h 9"/>
                  <a:gd name="T12" fmla="*/ 2 w 2"/>
                  <a:gd name="T13" fmla="*/ 7 h 9"/>
                  <a:gd name="T14" fmla="*/ 1 w 2"/>
                  <a:gd name="T15" fmla="*/ 8 h 9"/>
                  <a:gd name="T16" fmla="*/ 1 w 2"/>
                  <a:gd name="T17" fmla="*/ 9 h 9"/>
                  <a:gd name="T18" fmla="*/ 1 w 2"/>
                  <a:gd name="T19" fmla="*/ 8 h 9"/>
                  <a:gd name="T20" fmla="*/ 1 w 2"/>
                  <a:gd name="T21" fmla="*/ 7 h 9"/>
                  <a:gd name="T22" fmla="*/ 1 w 2"/>
                  <a:gd name="T23" fmla="*/ 6 h 9"/>
                  <a:gd name="T24" fmla="*/ 1 w 2"/>
                  <a:gd name="T25" fmla="*/ 5 h 9"/>
                  <a:gd name="T26" fmla="*/ 1 w 2"/>
                  <a:gd name="T27" fmla="*/ 4 h 9"/>
                  <a:gd name="T28" fmla="*/ 1 w 2"/>
                  <a:gd name="T29" fmla="*/ 3 h 9"/>
                  <a:gd name="T30" fmla="*/ 0 w 2"/>
                  <a:gd name="T31" fmla="*/ 2 h 9"/>
                  <a:gd name="T32" fmla="*/ 0 w 2"/>
                  <a:gd name="T33" fmla="*/ 2 h 9"/>
                  <a:gd name="T34" fmla="*/ 0 w 2"/>
                  <a:gd name="T35" fmla="*/ 0 h 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2" h="9">
                    <a:moveTo>
                      <a:pt x="0" y="0"/>
                    </a:moveTo>
                    <a:lnTo>
                      <a:pt x="1" y="1"/>
                    </a:lnTo>
                    <a:lnTo>
                      <a:pt x="1" y="2"/>
                    </a:lnTo>
                    <a:lnTo>
                      <a:pt x="2" y="3"/>
                    </a:lnTo>
                    <a:lnTo>
                      <a:pt x="2" y="4"/>
                    </a:lnTo>
                    <a:lnTo>
                      <a:pt x="2" y="6"/>
                    </a:lnTo>
                    <a:lnTo>
                      <a:pt x="2" y="7"/>
                    </a:lnTo>
                    <a:lnTo>
                      <a:pt x="1" y="8"/>
                    </a:lnTo>
                    <a:lnTo>
                      <a:pt x="1" y="9"/>
                    </a:lnTo>
                    <a:lnTo>
                      <a:pt x="1" y="8"/>
                    </a:lnTo>
                    <a:lnTo>
                      <a:pt x="1" y="7"/>
                    </a:lnTo>
                    <a:lnTo>
                      <a:pt x="1" y="6"/>
                    </a:lnTo>
                    <a:lnTo>
                      <a:pt x="1" y="5"/>
                    </a:lnTo>
                    <a:lnTo>
                      <a:pt x="1" y="4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7F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725" name="Freeform 499">
                <a:extLst>
                  <a:ext uri="{FF2B5EF4-FFF2-40B4-BE49-F238E27FC236}">
                    <a16:creationId xmlns:a16="http://schemas.microsoft.com/office/drawing/2014/main" id="{AB7E8512-3B36-4EC9-A949-A6D35A4E45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13" y="2696"/>
                <a:ext cx="3" cy="8"/>
              </a:xfrm>
              <a:custGeom>
                <a:avLst/>
                <a:gdLst>
                  <a:gd name="T0" fmla="*/ 0 w 3"/>
                  <a:gd name="T1" fmla="*/ 5 h 8"/>
                  <a:gd name="T2" fmla="*/ 0 w 3"/>
                  <a:gd name="T3" fmla="*/ 4 h 8"/>
                  <a:gd name="T4" fmla="*/ 0 w 3"/>
                  <a:gd name="T5" fmla="*/ 3 h 8"/>
                  <a:gd name="T6" fmla="*/ 0 w 3"/>
                  <a:gd name="T7" fmla="*/ 2 h 8"/>
                  <a:gd name="T8" fmla="*/ 0 w 3"/>
                  <a:gd name="T9" fmla="*/ 1 h 8"/>
                  <a:gd name="T10" fmla="*/ 1 w 3"/>
                  <a:gd name="T11" fmla="*/ 1 h 8"/>
                  <a:gd name="T12" fmla="*/ 1 w 3"/>
                  <a:gd name="T13" fmla="*/ 0 h 8"/>
                  <a:gd name="T14" fmla="*/ 2 w 3"/>
                  <a:gd name="T15" fmla="*/ 1 h 8"/>
                  <a:gd name="T16" fmla="*/ 3 w 3"/>
                  <a:gd name="T17" fmla="*/ 1 h 8"/>
                  <a:gd name="T18" fmla="*/ 3 w 3"/>
                  <a:gd name="T19" fmla="*/ 2 h 8"/>
                  <a:gd name="T20" fmla="*/ 3 w 3"/>
                  <a:gd name="T21" fmla="*/ 3 h 8"/>
                  <a:gd name="T22" fmla="*/ 3 w 3"/>
                  <a:gd name="T23" fmla="*/ 3 h 8"/>
                  <a:gd name="T24" fmla="*/ 3 w 3"/>
                  <a:gd name="T25" fmla="*/ 4 h 8"/>
                  <a:gd name="T26" fmla="*/ 2 w 3"/>
                  <a:gd name="T27" fmla="*/ 5 h 8"/>
                  <a:gd name="T28" fmla="*/ 1 w 3"/>
                  <a:gd name="T29" fmla="*/ 6 h 8"/>
                  <a:gd name="T30" fmla="*/ 1 w 3"/>
                  <a:gd name="T31" fmla="*/ 7 h 8"/>
                  <a:gd name="T32" fmla="*/ 1 w 3"/>
                  <a:gd name="T33" fmla="*/ 8 h 8"/>
                  <a:gd name="T34" fmla="*/ 1 w 3"/>
                  <a:gd name="T35" fmla="*/ 7 h 8"/>
                  <a:gd name="T36" fmla="*/ 0 w 3"/>
                  <a:gd name="T37" fmla="*/ 7 h 8"/>
                  <a:gd name="T38" fmla="*/ 0 w 3"/>
                  <a:gd name="T39" fmla="*/ 7 h 8"/>
                  <a:gd name="T40" fmla="*/ 0 w 3"/>
                  <a:gd name="T41" fmla="*/ 6 h 8"/>
                  <a:gd name="T42" fmla="*/ 0 w 3"/>
                  <a:gd name="T43" fmla="*/ 6 h 8"/>
                  <a:gd name="T44" fmla="*/ 0 w 3"/>
                  <a:gd name="T45" fmla="*/ 5 h 8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3" h="8">
                    <a:moveTo>
                      <a:pt x="0" y="5"/>
                    </a:moveTo>
                    <a:lnTo>
                      <a:pt x="0" y="4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1" y="1"/>
                    </a:lnTo>
                    <a:lnTo>
                      <a:pt x="1" y="0"/>
                    </a:lnTo>
                    <a:lnTo>
                      <a:pt x="2" y="1"/>
                    </a:lnTo>
                    <a:lnTo>
                      <a:pt x="3" y="1"/>
                    </a:lnTo>
                    <a:lnTo>
                      <a:pt x="3" y="2"/>
                    </a:lnTo>
                    <a:lnTo>
                      <a:pt x="3" y="3"/>
                    </a:lnTo>
                    <a:lnTo>
                      <a:pt x="3" y="4"/>
                    </a:lnTo>
                    <a:lnTo>
                      <a:pt x="2" y="5"/>
                    </a:lnTo>
                    <a:lnTo>
                      <a:pt x="1" y="6"/>
                    </a:lnTo>
                    <a:lnTo>
                      <a:pt x="1" y="7"/>
                    </a:lnTo>
                    <a:lnTo>
                      <a:pt x="1" y="8"/>
                    </a:lnTo>
                    <a:lnTo>
                      <a:pt x="1" y="7"/>
                    </a:lnTo>
                    <a:lnTo>
                      <a:pt x="0" y="7"/>
                    </a:lnTo>
                    <a:lnTo>
                      <a:pt x="0" y="6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FF7F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726" name="Freeform 500">
                <a:extLst>
                  <a:ext uri="{FF2B5EF4-FFF2-40B4-BE49-F238E27FC236}">
                    <a16:creationId xmlns:a16="http://schemas.microsoft.com/office/drawing/2014/main" id="{53602257-40C3-4122-8804-565EBAAC9D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9" y="2696"/>
                <a:ext cx="4" cy="2"/>
              </a:xfrm>
              <a:custGeom>
                <a:avLst/>
                <a:gdLst>
                  <a:gd name="T0" fmla="*/ 0 w 4"/>
                  <a:gd name="T1" fmla="*/ 2 h 2"/>
                  <a:gd name="T2" fmla="*/ 1 w 4"/>
                  <a:gd name="T3" fmla="*/ 1 h 2"/>
                  <a:gd name="T4" fmla="*/ 1 w 4"/>
                  <a:gd name="T5" fmla="*/ 1 h 2"/>
                  <a:gd name="T6" fmla="*/ 2 w 4"/>
                  <a:gd name="T7" fmla="*/ 1 h 2"/>
                  <a:gd name="T8" fmla="*/ 3 w 4"/>
                  <a:gd name="T9" fmla="*/ 1 h 2"/>
                  <a:gd name="T10" fmla="*/ 4 w 4"/>
                  <a:gd name="T11" fmla="*/ 1 h 2"/>
                  <a:gd name="T12" fmla="*/ 4 w 4"/>
                  <a:gd name="T13" fmla="*/ 1 h 2"/>
                  <a:gd name="T14" fmla="*/ 4 w 4"/>
                  <a:gd name="T15" fmla="*/ 0 h 2"/>
                  <a:gd name="T16" fmla="*/ 4 w 4"/>
                  <a:gd name="T17" fmla="*/ 0 h 2"/>
                  <a:gd name="T18" fmla="*/ 4 w 4"/>
                  <a:gd name="T19" fmla="*/ 0 h 2"/>
                  <a:gd name="T20" fmla="*/ 4 w 4"/>
                  <a:gd name="T21" fmla="*/ 1 h 2"/>
                  <a:gd name="T22" fmla="*/ 4 w 4"/>
                  <a:gd name="T23" fmla="*/ 1 h 2"/>
                  <a:gd name="T24" fmla="*/ 4 w 4"/>
                  <a:gd name="T25" fmla="*/ 2 h 2"/>
                  <a:gd name="T26" fmla="*/ 3 w 4"/>
                  <a:gd name="T27" fmla="*/ 2 h 2"/>
                  <a:gd name="T28" fmla="*/ 2 w 4"/>
                  <a:gd name="T29" fmla="*/ 2 h 2"/>
                  <a:gd name="T30" fmla="*/ 1 w 4"/>
                  <a:gd name="T31" fmla="*/ 2 h 2"/>
                  <a:gd name="T32" fmla="*/ 0 w 4"/>
                  <a:gd name="T33" fmla="*/ 2 h 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4" h="2">
                    <a:moveTo>
                      <a:pt x="0" y="2"/>
                    </a:moveTo>
                    <a:lnTo>
                      <a:pt x="1" y="1"/>
                    </a:lnTo>
                    <a:lnTo>
                      <a:pt x="2" y="1"/>
                    </a:lnTo>
                    <a:lnTo>
                      <a:pt x="3" y="1"/>
                    </a:lnTo>
                    <a:lnTo>
                      <a:pt x="4" y="1"/>
                    </a:lnTo>
                    <a:lnTo>
                      <a:pt x="4" y="0"/>
                    </a:lnTo>
                    <a:lnTo>
                      <a:pt x="4" y="1"/>
                    </a:lnTo>
                    <a:lnTo>
                      <a:pt x="4" y="2"/>
                    </a:lnTo>
                    <a:lnTo>
                      <a:pt x="3" y="2"/>
                    </a:lnTo>
                    <a:lnTo>
                      <a:pt x="2" y="2"/>
                    </a:lnTo>
                    <a:lnTo>
                      <a:pt x="1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5F1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727" name="Freeform 501">
                <a:extLst>
                  <a:ext uri="{FF2B5EF4-FFF2-40B4-BE49-F238E27FC236}">
                    <a16:creationId xmlns:a16="http://schemas.microsoft.com/office/drawing/2014/main" id="{462CFA3A-4322-4248-98D0-88EA72F78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89" y="2714"/>
                <a:ext cx="17" cy="20"/>
              </a:xfrm>
              <a:custGeom>
                <a:avLst/>
                <a:gdLst>
                  <a:gd name="T0" fmla="*/ 0 w 17"/>
                  <a:gd name="T1" fmla="*/ 14 h 20"/>
                  <a:gd name="T2" fmla="*/ 1 w 17"/>
                  <a:gd name="T3" fmla="*/ 13 h 20"/>
                  <a:gd name="T4" fmla="*/ 2 w 17"/>
                  <a:gd name="T5" fmla="*/ 13 h 20"/>
                  <a:gd name="T6" fmla="*/ 3 w 17"/>
                  <a:gd name="T7" fmla="*/ 12 h 20"/>
                  <a:gd name="T8" fmla="*/ 4 w 17"/>
                  <a:gd name="T9" fmla="*/ 13 h 20"/>
                  <a:gd name="T10" fmla="*/ 4 w 17"/>
                  <a:gd name="T11" fmla="*/ 13 h 20"/>
                  <a:gd name="T12" fmla="*/ 5 w 17"/>
                  <a:gd name="T13" fmla="*/ 12 h 20"/>
                  <a:gd name="T14" fmla="*/ 6 w 17"/>
                  <a:gd name="T15" fmla="*/ 12 h 20"/>
                  <a:gd name="T16" fmla="*/ 6 w 17"/>
                  <a:gd name="T17" fmla="*/ 12 h 20"/>
                  <a:gd name="T18" fmla="*/ 7 w 17"/>
                  <a:gd name="T19" fmla="*/ 11 h 20"/>
                  <a:gd name="T20" fmla="*/ 8 w 17"/>
                  <a:gd name="T21" fmla="*/ 10 h 20"/>
                  <a:gd name="T22" fmla="*/ 8 w 17"/>
                  <a:gd name="T23" fmla="*/ 9 h 20"/>
                  <a:gd name="T24" fmla="*/ 8 w 17"/>
                  <a:gd name="T25" fmla="*/ 9 h 20"/>
                  <a:gd name="T26" fmla="*/ 9 w 17"/>
                  <a:gd name="T27" fmla="*/ 8 h 20"/>
                  <a:gd name="T28" fmla="*/ 10 w 17"/>
                  <a:gd name="T29" fmla="*/ 8 h 20"/>
                  <a:gd name="T30" fmla="*/ 11 w 17"/>
                  <a:gd name="T31" fmla="*/ 7 h 20"/>
                  <a:gd name="T32" fmla="*/ 12 w 17"/>
                  <a:gd name="T33" fmla="*/ 7 h 20"/>
                  <a:gd name="T34" fmla="*/ 13 w 17"/>
                  <a:gd name="T35" fmla="*/ 7 h 20"/>
                  <a:gd name="T36" fmla="*/ 14 w 17"/>
                  <a:gd name="T37" fmla="*/ 6 h 20"/>
                  <a:gd name="T38" fmla="*/ 14 w 17"/>
                  <a:gd name="T39" fmla="*/ 5 h 20"/>
                  <a:gd name="T40" fmla="*/ 15 w 17"/>
                  <a:gd name="T41" fmla="*/ 5 h 20"/>
                  <a:gd name="T42" fmla="*/ 15 w 17"/>
                  <a:gd name="T43" fmla="*/ 4 h 20"/>
                  <a:gd name="T44" fmla="*/ 16 w 17"/>
                  <a:gd name="T45" fmla="*/ 3 h 20"/>
                  <a:gd name="T46" fmla="*/ 16 w 17"/>
                  <a:gd name="T47" fmla="*/ 2 h 20"/>
                  <a:gd name="T48" fmla="*/ 16 w 17"/>
                  <a:gd name="T49" fmla="*/ 1 h 20"/>
                  <a:gd name="T50" fmla="*/ 17 w 17"/>
                  <a:gd name="T51" fmla="*/ 0 h 20"/>
                  <a:gd name="T52" fmla="*/ 17 w 17"/>
                  <a:gd name="T53" fmla="*/ 2 h 20"/>
                  <a:gd name="T54" fmla="*/ 17 w 17"/>
                  <a:gd name="T55" fmla="*/ 3 h 20"/>
                  <a:gd name="T56" fmla="*/ 17 w 17"/>
                  <a:gd name="T57" fmla="*/ 4 h 20"/>
                  <a:gd name="T58" fmla="*/ 16 w 17"/>
                  <a:gd name="T59" fmla="*/ 5 h 20"/>
                  <a:gd name="T60" fmla="*/ 16 w 17"/>
                  <a:gd name="T61" fmla="*/ 6 h 20"/>
                  <a:gd name="T62" fmla="*/ 16 w 17"/>
                  <a:gd name="T63" fmla="*/ 8 h 20"/>
                  <a:gd name="T64" fmla="*/ 16 w 17"/>
                  <a:gd name="T65" fmla="*/ 9 h 20"/>
                  <a:gd name="T66" fmla="*/ 16 w 17"/>
                  <a:gd name="T67" fmla="*/ 11 h 20"/>
                  <a:gd name="T68" fmla="*/ 16 w 17"/>
                  <a:gd name="T69" fmla="*/ 12 h 20"/>
                  <a:gd name="T70" fmla="*/ 15 w 17"/>
                  <a:gd name="T71" fmla="*/ 13 h 20"/>
                  <a:gd name="T72" fmla="*/ 15 w 17"/>
                  <a:gd name="T73" fmla="*/ 13 h 20"/>
                  <a:gd name="T74" fmla="*/ 14 w 17"/>
                  <a:gd name="T75" fmla="*/ 13 h 20"/>
                  <a:gd name="T76" fmla="*/ 14 w 17"/>
                  <a:gd name="T77" fmla="*/ 12 h 20"/>
                  <a:gd name="T78" fmla="*/ 13 w 17"/>
                  <a:gd name="T79" fmla="*/ 12 h 20"/>
                  <a:gd name="T80" fmla="*/ 12 w 17"/>
                  <a:gd name="T81" fmla="*/ 12 h 20"/>
                  <a:gd name="T82" fmla="*/ 12 w 17"/>
                  <a:gd name="T83" fmla="*/ 12 h 20"/>
                  <a:gd name="T84" fmla="*/ 11 w 17"/>
                  <a:gd name="T85" fmla="*/ 12 h 20"/>
                  <a:gd name="T86" fmla="*/ 11 w 17"/>
                  <a:gd name="T87" fmla="*/ 13 h 20"/>
                  <a:gd name="T88" fmla="*/ 10 w 17"/>
                  <a:gd name="T89" fmla="*/ 14 h 20"/>
                  <a:gd name="T90" fmla="*/ 10 w 17"/>
                  <a:gd name="T91" fmla="*/ 14 h 20"/>
                  <a:gd name="T92" fmla="*/ 9 w 17"/>
                  <a:gd name="T93" fmla="*/ 14 h 20"/>
                  <a:gd name="T94" fmla="*/ 9 w 17"/>
                  <a:gd name="T95" fmla="*/ 15 h 20"/>
                  <a:gd name="T96" fmla="*/ 8 w 17"/>
                  <a:gd name="T97" fmla="*/ 15 h 20"/>
                  <a:gd name="T98" fmla="*/ 8 w 17"/>
                  <a:gd name="T99" fmla="*/ 15 h 20"/>
                  <a:gd name="T100" fmla="*/ 7 w 17"/>
                  <a:gd name="T101" fmla="*/ 15 h 20"/>
                  <a:gd name="T102" fmla="*/ 6 w 17"/>
                  <a:gd name="T103" fmla="*/ 16 h 20"/>
                  <a:gd name="T104" fmla="*/ 6 w 17"/>
                  <a:gd name="T105" fmla="*/ 16 h 20"/>
                  <a:gd name="T106" fmla="*/ 7 w 17"/>
                  <a:gd name="T107" fmla="*/ 17 h 20"/>
                  <a:gd name="T108" fmla="*/ 7 w 17"/>
                  <a:gd name="T109" fmla="*/ 18 h 20"/>
                  <a:gd name="T110" fmla="*/ 7 w 17"/>
                  <a:gd name="T111" fmla="*/ 18 h 20"/>
                  <a:gd name="T112" fmla="*/ 7 w 17"/>
                  <a:gd name="T113" fmla="*/ 19 h 20"/>
                  <a:gd name="T114" fmla="*/ 7 w 17"/>
                  <a:gd name="T115" fmla="*/ 19 h 20"/>
                  <a:gd name="T116" fmla="*/ 8 w 17"/>
                  <a:gd name="T117" fmla="*/ 20 h 20"/>
                  <a:gd name="T118" fmla="*/ 8 w 17"/>
                  <a:gd name="T119" fmla="*/ 20 h 20"/>
                  <a:gd name="T120" fmla="*/ 4 w 17"/>
                  <a:gd name="T121" fmla="*/ 20 h 20"/>
                  <a:gd name="T122" fmla="*/ 0 w 17"/>
                  <a:gd name="T123" fmla="*/ 14 h 20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0" t="0" r="r" b="b"/>
                <a:pathLst>
                  <a:path w="17" h="20">
                    <a:moveTo>
                      <a:pt x="0" y="14"/>
                    </a:moveTo>
                    <a:lnTo>
                      <a:pt x="1" y="13"/>
                    </a:lnTo>
                    <a:lnTo>
                      <a:pt x="2" y="13"/>
                    </a:lnTo>
                    <a:lnTo>
                      <a:pt x="3" y="12"/>
                    </a:lnTo>
                    <a:lnTo>
                      <a:pt x="4" y="13"/>
                    </a:lnTo>
                    <a:lnTo>
                      <a:pt x="5" y="12"/>
                    </a:lnTo>
                    <a:lnTo>
                      <a:pt x="6" y="12"/>
                    </a:lnTo>
                    <a:lnTo>
                      <a:pt x="7" y="11"/>
                    </a:lnTo>
                    <a:lnTo>
                      <a:pt x="8" y="10"/>
                    </a:lnTo>
                    <a:lnTo>
                      <a:pt x="8" y="9"/>
                    </a:lnTo>
                    <a:lnTo>
                      <a:pt x="9" y="8"/>
                    </a:lnTo>
                    <a:lnTo>
                      <a:pt x="10" y="8"/>
                    </a:lnTo>
                    <a:lnTo>
                      <a:pt x="11" y="7"/>
                    </a:lnTo>
                    <a:lnTo>
                      <a:pt x="12" y="7"/>
                    </a:lnTo>
                    <a:lnTo>
                      <a:pt x="13" y="7"/>
                    </a:lnTo>
                    <a:lnTo>
                      <a:pt x="14" y="6"/>
                    </a:lnTo>
                    <a:lnTo>
                      <a:pt x="14" y="5"/>
                    </a:lnTo>
                    <a:lnTo>
                      <a:pt x="15" y="5"/>
                    </a:lnTo>
                    <a:lnTo>
                      <a:pt x="15" y="4"/>
                    </a:lnTo>
                    <a:lnTo>
                      <a:pt x="16" y="3"/>
                    </a:lnTo>
                    <a:lnTo>
                      <a:pt x="16" y="2"/>
                    </a:lnTo>
                    <a:lnTo>
                      <a:pt x="16" y="1"/>
                    </a:lnTo>
                    <a:lnTo>
                      <a:pt x="17" y="0"/>
                    </a:lnTo>
                    <a:lnTo>
                      <a:pt x="17" y="2"/>
                    </a:lnTo>
                    <a:lnTo>
                      <a:pt x="17" y="3"/>
                    </a:lnTo>
                    <a:lnTo>
                      <a:pt x="17" y="4"/>
                    </a:lnTo>
                    <a:lnTo>
                      <a:pt x="16" y="5"/>
                    </a:lnTo>
                    <a:lnTo>
                      <a:pt x="16" y="6"/>
                    </a:lnTo>
                    <a:lnTo>
                      <a:pt x="16" y="8"/>
                    </a:lnTo>
                    <a:lnTo>
                      <a:pt x="16" y="9"/>
                    </a:lnTo>
                    <a:lnTo>
                      <a:pt x="16" y="11"/>
                    </a:lnTo>
                    <a:lnTo>
                      <a:pt x="16" y="12"/>
                    </a:lnTo>
                    <a:lnTo>
                      <a:pt x="15" y="13"/>
                    </a:lnTo>
                    <a:lnTo>
                      <a:pt x="14" y="13"/>
                    </a:lnTo>
                    <a:lnTo>
                      <a:pt x="14" y="12"/>
                    </a:lnTo>
                    <a:lnTo>
                      <a:pt x="13" y="12"/>
                    </a:lnTo>
                    <a:lnTo>
                      <a:pt x="12" y="12"/>
                    </a:lnTo>
                    <a:lnTo>
                      <a:pt x="11" y="12"/>
                    </a:lnTo>
                    <a:lnTo>
                      <a:pt x="11" y="13"/>
                    </a:lnTo>
                    <a:lnTo>
                      <a:pt x="10" y="14"/>
                    </a:lnTo>
                    <a:lnTo>
                      <a:pt x="9" y="14"/>
                    </a:lnTo>
                    <a:lnTo>
                      <a:pt x="9" y="15"/>
                    </a:lnTo>
                    <a:lnTo>
                      <a:pt x="8" y="15"/>
                    </a:lnTo>
                    <a:lnTo>
                      <a:pt x="7" y="15"/>
                    </a:lnTo>
                    <a:lnTo>
                      <a:pt x="6" y="16"/>
                    </a:lnTo>
                    <a:lnTo>
                      <a:pt x="7" y="17"/>
                    </a:lnTo>
                    <a:lnTo>
                      <a:pt x="7" y="18"/>
                    </a:lnTo>
                    <a:lnTo>
                      <a:pt x="7" y="19"/>
                    </a:lnTo>
                    <a:lnTo>
                      <a:pt x="8" y="20"/>
                    </a:lnTo>
                    <a:lnTo>
                      <a:pt x="4" y="20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FF5F1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728" name="Freeform 502">
                <a:extLst>
                  <a:ext uri="{FF2B5EF4-FFF2-40B4-BE49-F238E27FC236}">
                    <a16:creationId xmlns:a16="http://schemas.microsoft.com/office/drawing/2014/main" id="{335105D5-CD6F-45EC-83AE-7DE94814A5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97" y="2697"/>
                <a:ext cx="16" cy="16"/>
              </a:xfrm>
              <a:custGeom>
                <a:avLst/>
                <a:gdLst>
                  <a:gd name="T0" fmla="*/ 1 w 16"/>
                  <a:gd name="T1" fmla="*/ 16 h 16"/>
                  <a:gd name="T2" fmla="*/ 0 w 16"/>
                  <a:gd name="T3" fmla="*/ 15 h 16"/>
                  <a:gd name="T4" fmla="*/ 0 w 16"/>
                  <a:gd name="T5" fmla="*/ 13 h 16"/>
                  <a:gd name="T6" fmla="*/ 0 w 16"/>
                  <a:gd name="T7" fmla="*/ 11 h 16"/>
                  <a:gd name="T8" fmla="*/ 0 w 16"/>
                  <a:gd name="T9" fmla="*/ 9 h 16"/>
                  <a:gd name="T10" fmla="*/ 0 w 16"/>
                  <a:gd name="T11" fmla="*/ 8 h 16"/>
                  <a:gd name="T12" fmla="*/ 1 w 16"/>
                  <a:gd name="T13" fmla="*/ 7 h 16"/>
                  <a:gd name="T14" fmla="*/ 1 w 16"/>
                  <a:gd name="T15" fmla="*/ 6 h 16"/>
                  <a:gd name="T16" fmla="*/ 2 w 16"/>
                  <a:gd name="T17" fmla="*/ 5 h 16"/>
                  <a:gd name="T18" fmla="*/ 2 w 16"/>
                  <a:gd name="T19" fmla="*/ 4 h 16"/>
                  <a:gd name="T20" fmla="*/ 2 w 16"/>
                  <a:gd name="T21" fmla="*/ 4 h 16"/>
                  <a:gd name="T22" fmla="*/ 2 w 16"/>
                  <a:gd name="T23" fmla="*/ 3 h 16"/>
                  <a:gd name="T24" fmla="*/ 1 w 16"/>
                  <a:gd name="T25" fmla="*/ 3 h 16"/>
                  <a:gd name="T26" fmla="*/ 1 w 16"/>
                  <a:gd name="T27" fmla="*/ 2 h 16"/>
                  <a:gd name="T28" fmla="*/ 0 w 16"/>
                  <a:gd name="T29" fmla="*/ 2 h 16"/>
                  <a:gd name="T30" fmla="*/ 1 w 16"/>
                  <a:gd name="T31" fmla="*/ 2 h 16"/>
                  <a:gd name="T32" fmla="*/ 2 w 16"/>
                  <a:gd name="T33" fmla="*/ 2 h 16"/>
                  <a:gd name="T34" fmla="*/ 2 w 16"/>
                  <a:gd name="T35" fmla="*/ 1 h 16"/>
                  <a:gd name="T36" fmla="*/ 3 w 16"/>
                  <a:gd name="T37" fmla="*/ 1 h 16"/>
                  <a:gd name="T38" fmla="*/ 4 w 16"/>
                  <a:gd name="T39" fmla="*/ 1 h 16"/>
                  <a:gd name="T40" fmla="*/ 5 w 16"/>
                  <a:gd name="T41" fmla="*/ 0 h 16"/>
                  <a:gd name="T42" fmla="*/ 5 w 16"/>
                  <a:gd name="T43" fmla="*/ 0 h 16"/>
                  <a:gd name="T44" fmla="*/ 6 w 16"/>
                  <a:gd name="T45" fmla="*/ 0 h 16"/>
                  <a:gd name="T46" fmla="*/ 6 w 16"/>
                  <a:gd name="T47" fmla="*/ 0 h 16"/>
                  <a:gd name="T48" fmla="*/ 7 w 16"/>
                  <a:gd name="T49" fmla="*/ 0 h 16"/>
                  <a:gd name="T50" fmla="*/ 8 w 16"/>
                  <a:gd name="T51" fmla="*/ 1 h 16"/>
                  <a:gd name="T52" fmla="*/ 10 w 16"/>
                  <a:gd name="T53" fmla="*/ 1 h 16"/>
                  <a:gd name="T54" fmla="*/ 12 w 16"/>
                  <a:gd name="T55" fmla="*/ 1 h 16"/>
                  <a:gd name="T56" fmla="*/ 13 w 16"/>
                  <a:gd name="T57" fmla="*/ 2 h 16"/>
                  <a:gd name="T58" fmla="*/ 13 w 16"/>
                  <a:gd name="T59" fmla="*/ 1 h 16"/>
                  <a:gd name="T60" fmla="*/ 14 w 16"/>
                  <a:gd name="T61" fmla="*/ 1 h 16"/>
                  <a:gd name="T62" fmla="*/ 14 w 16"/>
                  <a:gd name="T63" fmla="*/ 0 h 16"/>
                  <a:gd name="T64" fmla="*/ 16 w 16"/>
                  <a:gd name="T65" fmla="*/ 0 h 16"/>
                  <a:gd name="T66" fmla="*/ 15 w 16"/>
                  <a:gd name="T67" fmla="*/ 1 h 16"/>
                  <a:gd name="T68" fmla="*/ 15 w 16"/>
                  <a:gd name="T69" fmla="*/ 3 h 16"/>
                  <a:gd name="T70" fmla="*/ 16 w 16"/>
                  <a:gd name="T71" fmla="*/ 4 h 16"/>
                  <a:gd name="T72" fmla="*/ 14 w 16"/>
                  <a:gd name="T73" fmla="*/ 4 h 16"/>
                  <a:gd name="T74" fmla="*/ 13 w 16"/>
                  <a:gd name="T75" fmla="*/ 3 h 16"/>
                  <a:gd name="T76" fmla="*/ 11 w 16"/>
                  <a:gd name="T77" fmla="*/ 3 h 16"/>
                  <a:gd name="T78" fmla="*/ 9 w 16"/>
                  <a:gd name="T79" fmla="*/ 3 h 16"/>
                  <a:gd name="T80" fmla="*/ 8 w 16"/>
                  <a:gd name="T81" fmla="*/ 3 h 16"/>
                  <a:gd name="T82" fmla="*/ 6 w 16"/>
                  <a:gd name="T83" fmla="*/ 3 h 16"/>
                  <a:gd name="T84" fmla="*/ 5 w 16"/>
                  <a:gd name="T85" fmla="*/ 3 h 16"/>
                  <a:gd name="T86" fmla="*/ 4 w 16"/>
                  <a:gd name="T87" fmla="*/ 4 h 16"/>
                  <a:gd name="T88" fmla="*/ 4 w 16"/>
                  <a:gd name="T89" fmla="*/ 5 h 16"/>
                  <a:gd name="T90" fmla="*/ 4 w 16"/>
                  <a:gd name="T91" fmla="*/ 6 h 16"/>
                  <a:gd name="T92" fmla="*/ 3 w 16"/>
                  <a:gd name="T93" fmla="*/ 7 h 16"/>
                  <a:gd name="T94" fmla="*/ 2 w 16"/>
                  <a:gd name="T95" fmla="*/ 8 h 16"/>
                  <a:gd name="T96" fmla="*/ 2 w 16"/>
                  <a:gd name="T97" fmla="*/ 8 h 16"/>
                  <a:gd name="T98" fmla="*/ 1 w 16"/>
                  <a:gd name="T99" fmla="*/ 8 h 16"/>
                  <a:gd name="T100" fmla="*/ 1 w 16"/>
                  <a:gd name="T101" fmla="*/ 10 h 16"/>
                  <a:gd name="T102" fmla="*/ 1 w 16"/>
                  <a:gd name="T103" fmla="*/ 12 h 16"/>
                  <a:gd name="T104" fmla="*/ 1 w 16"/>
                  <a:gd name="T105" fmla="*/ 13 h 16"/>
                  <a:gd name="T106" fmla="*/ 1 w 16"/>
                  <a:gd name="T107" fmla="*/ 14 h 16"/>
                  <a:gd name="T108" fmla="*/ 1 w 16"/>
                  <a:gd name="T109" fmla="*/ 15 h 16"/>
                  <a:gd name="T110" fmla="*/ 1 w 16"/>
                  <a:gd name="T111" fmla="*/ 16 h 16"/>
                  <a:gd name="T112" fmla="*/ 1 w 16"/>
                  <a:gd name="T113" fmla="*/ 16 h 1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16" h="16">
                    <a:moveTo>
                      <a:pt x="1" y="16"/>
                    </a:moveTo>
                    <a:lnTo>
                      <a:pt x="0" y="15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0" y="9"/>
                    </a:lnTo>
                    <a:lnTo>
                      <a:pt x="0" y="8"/>
                    </a:lnTo>
                    <a:lnTo>
                      <a:pt x="1" y="7"/>
                    </a:lnTo>
                    <a:lnTo>
                      <a:pt x="1" y="6"/>
                    </a:lnTo>
                    <a:lnTo>
                      <a:pt x="2" y="5"/>
                    </a:lnTo>
                    <a:lnTo>
                      <a:pt x="2" y="4"/>
                    </a:lnTo>
                    <a:lnTo>
                      <a:pt x="2" y="3"/>
                    </a:lnTo>
                    <a:lnTo>
                      <a:pt x="1" y="3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1" y="2"/>
                    </a:lnTo>
                    <a:lnTo>
                      <a:pt x="2" y="2"/>
                    </a:lnTo>
                    <a:lnTo>
                      <a:pt x="2" y="1"/>
                    </a:lnTo>
                    <a:lnTo>
                      <a:pt x="3" y="1"/>
                    </a:lnTo>
                    <a:lnTo>
                      <a:pt x="4" y="1"/>
                    </a:lnTo>
                    <a:lnTo>
                      <a:pt x="5" y="0"/>
                    </a:lnTo>
                    <a:lnTo>
                      <a:pt x="6" y="0"/>
                    </a:lnTo>
                    <a:lnTo>
                      <a:pt x="7" y="0"/>
                    </a:lnTo>
                    <a:lnTo>
                      <a:pt x="8" y="1"/>
                    </a:lnTo>
                    <a:lnTo>
                      <a:pt x="10" y="1"/>
                    </a:lnTo>
                    <a:lnTo>
                      <a:pt x="12" y="1"/>
                    </a:lnTo>
                    <a:lnTo>
                      <a:pt x="13" y="2"/>
                    </a:lnTo>
                    <a:lnTo>
                      <a:pt x="13" y="1"/>
                    </a:lnTo>
                    <a:lnTo>
                      <a:pt x="14" y="1"/>
                    </a:lnTo>
                    <a:lnTo>
                      <a:pt x="14" y="0"/>
                    </a:lnTo>
                    <a:lnTo>
                      <a:pt x="16" y="0"/>
                    </a:lnTo>
                    <a:lnTo>
                      <a:pt x="15" y="1"/>
                    </a:lnTo>
                    <a:lnTo>
                      <a:pt x="15" y="3"/>
                    </a:lnTo>
                    <a:lnTo>
                      <a:pt x="16" y="4"/>
                    </a:lnTo>
                    <a:lnTo>
                      <a:pt x="14" y="4"/>
                    </a:lnTo>
                    <a:lnTo>
                      <a:pt x="13" y="3"/>
                    </a:lnTo>
                    <a:lnTo>
                      <a:pt x="11" y="3"/>
                    </a:lnTo>
                    <a:lnTo>
                      <a:pt x="9" y="3"/>
                    </a:lnTo>
                    <a:lnTo>
                      <a:pt x="8" y="3"/>
                    </a:lnTo>
                    <a:lnTo>
                      <a:pt x="6" y="3"/>
                    </a:lnTo>
                    <a:lnTo>
                      <a:pt x="5" y="3"/>
                    </a:lnTo>
                    <a:lnTo>
                      <a:pt x="4" y="4"/>
                    </a:lnTo>
                    <a:lnTo>
                      <a:pt x="4" y="5"/>
                    </a:lnTo>
                    <a:lnTo>
                      <a:pt x="4" y="6"/>
                    </a:lnTo>
                    <a:lnTo>
                      <a:pt x="3" y="7"/>
                    </a:lnTo>
                    <a:lnTo>
                      <a:pt x="2" y="8"/>
                    </a:lnTo>
                    <a:lnTo>
                      <a:pt x="1" y="8"/>
                    </a:lnTo>
                    <a:lnTo>
                      <a:pt x="1" y="10"/>
                    </a:lnTo>
                    <a:lnTo>
                      <a:pt x="1" y="12"/>
                    </a:lnTo>
                    <a:lnTo>
                      <a:pt x="1" y="13"/>
                    </a:lnTo>
                    <a:lnTo>
                      <a:pt x="1" y="14"/>
                    </a:lnTo>
                    <a:lnTo>
                      <a:pt x="1" y="15"/>
                    </a:lnTo>
                    <a:lnTo>
                      <a:pt x="1" y="16"/>
                    </a:lnTo>
                    <a:close/>
                  </a:path>
                </a:pathLst>
              </a:custGeom>
              <a:solidFill>
                <a:srgbClr val="FF5F1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729" name="Freeform 503">
                <a:extLst>
                  <a:ext uri="{FF2B5EF4-FFF2-40B4-BE49-F238E27FC236}">
                    <a16:creationId xmlns:a16="http://schemas.microsoft.com/office/drawing/2014/main" id="{480DB289-3241-4F92-B21C-E648B5E739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91" y="2694"/>
                <a:ext cx="7" cy="4"/>
              </a:xfrm>
              <a:custGeom>
                <a:avLst/>
                <a:gdLst>
                  <a:gd name="T0" fmla="*/ 0 w 7"/>
                  <a:gd name="T1" fmla="*/ 2 h 4"/>
                  <a:gd name="T2" fmla="*/ 0 w 7"/>
                  <a:gd name="T3" fmla="*/ 1 h 4"/>
                  <a:gd name="T4" fmla="*/ 1 w 7"/>
                  <a:gd name="T5" fmla="*/ 1 h 4"/>
                  <a:gd name="T6" fmla="*/ 2 w 7"/>
                  <a:gd name="T7" fmla="*/ 0 h 4"/>
                  <a:gd name="T8" fmla="*/ 2 w 7"/>
                  <a:gd name="T9" fmla="*/ 0 h 4"/>
                  <a:gd name="T10" fmla="*/ 4 w 7"/>
                  <a:gd name="T11" fmla="*/ 0 h 4"/>
                  <a:gd name="T12" fmla="*/ 5 w 7"/>
                  <a:gd name="T13" fmla="*/ 0 h 4"/>
                  <a:gd name="T14" fmla="*/ 6 w 7"/>
                  <a:gd name="T15" fmla="*/ 0 h 4"/>
                  <a:gd name="T16" fmla="*/ 7 w 7"/>
                  <a:gd name="T17" fmla="*/ 0 h 4"/>
                  <a:gd name="T18" fmla="*/ 6 w 7"/>
                  <a:gd name="T19" fmla="*/ 1 h 4"/>
                  <a:gd name="T20" fmla="*/ 5 w 7"/>
                  <a:gd name="T21" fmla="*/ 1 h 4"/>
                  <a:gd name="T22" fmla="*/ 5 w 7"/>
                  <a:gd name="T23" fmla="*/ 1 h 4"/>
                  <a:gd name="T24" fmla="*/ 5 w 7"/>
                  <a:gd name="T25" fmla="*/ 2 h 4"/>
                  <a:gd name="T26" fmla="*/ 4 w 7"/>
                  <a:gd name="T27" fmla="*/ 2 h 4"/>
                  <a:gd name="T28" fmla="*/ 3 w 7"/>
                  <a:gd name="T29" fmla="*/ 2 h 4"/>
                  <a:gd name="T30" fmla="*/ 3 w 7"/>
                  <a:gd name="T31" fmla="*/ 3 h 4"/>
                  <a:gd name="T32" fmla="*/ 2 w 7"/>
                  <a:gd name="T33" fmla="*/ 2 h 4"/>
                  <a:gd name="T34" fmla="*/ 2 w 7"/>
                  <a:gd name="T35" fmla="*/ 2 h 4"/>
                  <a:gd name="T36" fmla="*/ 1 w 7"/>
                  <a:gd name="T37" fmla="*/ 2 h 4"/>
                  <a:gd name="T38" fmla="*/ 2 w 7"/>
                  <a:gd name="T39" fmla="*/ 3 h 4"/>
                  <a:gd name="T40" fmla="*/ 2 w 7"/>
                  <a:gd name="T41" fmla="*/ 3 h 4"/>
                  <a:gd name="T42" fmla="*/ 3 w 7"/>
                  <a:gd name="T43" fmla="*/ 3 h 4"/>
                  <a:gd name="T44" fmla="*/ 3 w 7"/>
                  <a:gd name="T45" fmla="*/ 3 h 4"/>
                  <a:gd name="T46" fmla="*/ 4 w 7"/>
                  <a:gd name="T47" fmla="*/ 3 h 4"/>
                  <a:gd name="T48" fmla="*/ 5 w 7"/>
                  <a:gd name="T49" fmla="*/ 3 h 4"/>
                  <a:gd name="T50" fmla="*/ 5 w 7"/>
                  <a:gd name="T51" fmla="*/ 3 h 4"/>
                  <a:gd name="T52" fmla="*/ 4 w 7"/>
                  <a:gd name="T53" fmla="*/ 4 h 4"/>
                  <a:gd name="T54" fmla="*/ 3 w 7"/>
                  <a:gd name="T55" fmla="*/ 4 h 4"/>
                  <a:gd name="T56" fmla="*/ 3 w 7"/>
                  <a:gd name="T57" fmla="*/ 4 h 4"/>
                  <a:gd name="T58" fmla="*/ 2 w 7"/>
                  <a:gd name="T59" fmla="*/ 4 h 4"/>
                  <a:gd name="T60" fmla="*/ 1 w 7"/>
                  <a:gd name="T61" fmla="*/ 3 h 4"/>
                  <a:gd name="T62" fmla="*/ 1 w 7"/>
                  <a:gd name="T63" fmla="*/ 3 h 4"/>
                  <a:gd name="T64" fmla="*/ 0 w 7"/>
                  <a:gd name="T65" fmla="*/ 2 h 4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7" h="4">
                    <a:moveTo>
                      <a:pt x="0" y="2"/>
                    </a:moveTo>
                    <a:lnTo>
                      <a:pt x="0" y="1"/>
                    </a:lnTo>
                    <a:lnTo>
                      <a:pt x="1" y="1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5" y="0"/>
                    </a:lnTo>
                    <a:lnTo>
                      <a:pt x="6" y="0"/>
                    </a:lnTo>
                    <a:lnTo>
                      <a:pt x="7" y="0"/>
                    </a:lnTo>
                    <a:lnTo>
                      <a:pt x="6" y="1"/>
                    </a:lnTo>
                    <a:lnTo>
                      <a:pt x="5" y="1"/>
                    </a:lnTo>
                    <a:lnTo>
                      <a:pt x="5" y="2"/>
                    </a:lnTo>
                    <a:lnTo>
                      <a:pt x="4" y="2"/>
                    </a:lnTo>
                    <a:lnTo>
                      <a:pt x="3" y="2"/>
                    </a:lnTo>
                    <a:lnTo>
                      <a:pt x="3" y="3"/>
                    </a:lnTo>
                    <a:lnTo>
                      <a:pt x="2" y="2"/>
                    </a:lnTo>
                    <a:lnTo>
                      <a:pt x="1" y="2"/>
                    </a:lnTo>
                    <a:lnTo>
                      <a:pt x="2" y="3"/>
                    </a:lnTo>
                    <a:lnTo>
                      <a:pt x="3" y="3"/>
                    </a:lnTo>
                    <a:lnTo>
                      <a:pt x="4" y="3"/>
                    </a:lnTo>
                    <a:lnTo>
                      <a:pt x="5" y="3"/>
                    </a:lnTo>
                    <a:lnTo>
                      <a:pt x="4" y="4"/>
                    </a:lnTo>
                    <a:lnTo>
                      <a:pt x="3" y="4"/>
                    </a:lnTo>
                    <a:lnTo>
                      <a:pt x="2" y="4"/>
                    </a:lnTo>
                    <a:lnTo>
                      <a:pt x="1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5F1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730" name="Freeform 504">
                <a:extLst>
                  <a:ext uri="{FF2B5EF4-FFF2-40B4-BE49-F238E27FC236}">
                    <a16:creationId xmlns:a16="http://schemas.microsoft.com/office/drawing/2014/main" id="{99EBD9A2-F323-4587-8E9F-298DD685BD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84" y="2691"/>
                <a:ext cx="2" cy="4"/>
              </a:xfrm>
              <a:custGeom>
                <a:avLst/>
                <a:gdLst>
                  <a:gd name="T0" fmla="*/ 0 w 2"/>
                  <a:gd name="T1" fmla="*/ 0 h 4"/>
                  <a:gd name="T2" fmla="*/ 1 w 2"/>
                  <a:gd name="T3" fmla="*/ 1 h 4"/>
                  <a:gd name="T4" fmla="*/ 1 w 2"/>
                  <a:gd name="T5" fmla="*/ 1 h 4"/>
                  <a:gd name="T6" fmla="*/ 2 w 2"/>
                  <a:gd name="T7" fmla="*/ 2 h 4"/>
                  <a:gd name="T8" fmla="*/ 2 w 2"/>
                  <a:gd name="T9" fmla="*/ 2 h 4"/>
                  <a:gd name="T10" fmla="*/ 2 w 2"/>
                  <a:gd name="T11" fmla="*/ 3 h 4"/>
                  <a:gd name="T12" fmla="*/ 2 w 2"/>
                  <a:gd name="T13" fmla="*/ 3 h 4"/>
                  <a:gd name="T14" fmla="*/ 2 w 2"/>
                  <a:gd name="T15" fmla="*/ 4 h 4"/>
                  <a:gd name="T16" fmla="*/ 1 w 2"/>
                  <a:gd name="T17" fmla="*/ 3 h 4"/>
                  <a:gd name="T18" fmla="*/ 1 w 2"/>
                  <a:gd name="T19" fmla="*/ 2 h 4"/>
                  <a:gd name="T20" fmla="*/ 1 w 2"/>
                  <a:gd name="T21" fmla="*/ 2 h 4"/>
                  <a:gd name="T22" fmla="*/ 0 w 2"/>
                  <a:gd name="T23" fmla="*/ 1 h 4"/>
                  <a:gd name="T24" fmla="*/ 0 w 2"/>
                  <a:gd name="T25" fmla="*/ 0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" h="4">
                    <a:moveTo>
                      <a:pt x="0" y="0"/>
                    </a:moveTo>
                    <a:lnTo>
                      <a:pt x="1" y="1"/>
                    </a:lnTo>
                    <a:lnTo>
                      <a:pt x="2" y="2"/>
                    </a:lnTo>
                    <a:lnTo>
                      <a:pt x="2" y="3"/>
                    </a:lnTo>
                    <a:lnTo>
                      <a:pt x="2" y="4"/>
                    </a:lnTo>
                    <a:lnTo>
                      <a:pt x="1" y="3"/>
                    </a:lnTo>
                    <a:lnTo>
                      <a:pt x="1" y="2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5F1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731" name="Freeform 505">
                <a:extLst>
                  <a:ext uri="{FF2B5EF4-FFF2-40B4-BE49-F238E27FC236}">
                    <a16:creationId xmlns:a16="http://schemas.microsoft.com/office/drawing/2014/main" id="{EE6CAB8F-90BF-4FC1-9354-75D0760E2D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84" y="2693"/>
                <a:ext cx="12" cy="18"/>
              </a:xfrm>
              <a:custGeom>
                <a:avLst/>
                <a:gdLst>
                  <a:gd name="T0" fmla="*/ 3 w 12"/>
                  <a:gd name="T1" fmla="*/ 0 h 18"/>
                  <a:gd name="T2" fmla="*/ 3 w 12"/>
                  <a:gd name="T3" fmla="*/ 1 h 18"/>
                  <a:gd name="T4" fmla="*/ 3 w 12"/>
                  <a:gd name="T5" fmla="*/ 2 h 18"/>
                  <a:gd name="T6" fmla="*/ 4 w 12"/>
                  <a:gd name="T7" fmla="*/ 3 h 18"/>
                  <a:gd name="T8" fmla="*/ 4 w 12"/>
                  <a:gd name="T9" fmla="*/ 3 h 18"/>
                  <a:gd name="T10" fmla="*/ 4 w 12"/>
                  <a:gd name="T11" fmla="*/ 4 h 18"/>
                  <a:gd name="T12" fmla="*/ 4 w 12"/>
                  <a:gd name="T13" fmla="*/ 5 h 18"/>
                  <a:gd name="T14" fmla="*/ 3 w 12"/>
                  <a:gd name="T15" fmla="*/ 6 h 18"/>
                  <a:gd name="T16" fmla="*/ 3 w 12"/>
                  <a:gd name="T17" fmla="*/ 6 h 18"/>
                  <a:gd name="T18" fmla="*/ 3 w 12"/>
                  <a:gd name="T19" fmla="*/ 7 h 18"/>
                  <a:gd name="T20" fmla="*/ 3 w 12"/>
                  <a:gd name="T21" fmla="*/ 9 h 18"/>
                  <a:gd name="T22" fmla="*/ 3 w 12"/>
                  <a:gd name="T23" fmla="*/ 9 h 18"/>
                  <a:gd name="T24" fmla="*/ 4 w 12"/>
                  <a:gd name="T25" fmla="*/ 10 h 18"/>
                  <a:gd name="T26" fmla="*/ 4 w 12"/>
                  <a:gd name="T27" fmla="*/ 10 h 18"/>
                  <a:gd name="T28" fmla="*/ 4 w 12"/>
                  <a:gd name="T29" fmla="*/ 11 h 18"/>
                  <a:gd name="T30" fmla="*/ 3 w 12"/>
                  <a:gd name="T31" fmla="*/ 11 h 18"/>
                  <a:gd name="T32" fmla="*/ 3 w 12"/>
                  <a:gd name="T33" fmla="*/ 11 h 18"/>
                  <a:gd name="T34" fmla="*/ 2 w 12"/>
                  <a:gd name="T35" fmla="*/ 12 h 18"/>
                  <a:gd name="T36" fmla="*/ 2 w 12"/>
                  <a:gd name="T37" fmla="*/ 12 h 18"/>
                  <a:gd name="T38" fmla="*/ 1 w 12"/>
                  <a:gd name="T39" fmla="*/ 13 h 18"/>
                  <a:gd name="T40" fmla="*/ 2 w 12"/>
                  <a:gd name="T41" fmla="*/ 14 h 18"/>
                  <a:gd name="T42" fmla="*/ 1 w 12"/>
                  <a:gd name="T43" fmla="*/ 14 h 18"/>
                  <a:gd name="T44" fmla="*/ 1 w 12"/>
                  <a:gd name="T45" fmla="*/ 14 h 18"/>
                  <a:gd name="T46" fmla="*/ 0 w 12"/>
                  <a:gd name="T47" fmla="*/ 14 h 18"/>
                  <a:gd name="T48" fmla="*/ 1 w 12"/>
                  <a:gd name="T49" fmla="*/ 15 h 18"/>
                  <a:gd name="T50" fmla="*/ 2 w 12"/>
                  <a:gd name="T51" fmla="*/ 16 h 18"/>
                  <a:gd name="T52" fmla="*/ 3 w 12"/>
                  <a:gd name="T53" fmla="*/ 16 h 18"/>
                  <a:gd name="T54" fmla="*/ 3 w 12"/>
                  <a:gd name="T55" fmla="*/ 16 h 18"/>
                  <a:gd name="T56" fmla="*/ 4 w 12"/>
                  <a:gd name="T57" fmla="*/ 16 h 18"/>
                  <a:gd name="T58" fmla="*/ 4 w 12"/>
                  <a:gd name="T59" fmla="*/ 17 h 18"/>
                  <a:gd name="T60" fmla="*/ 5 w 12"/>
                  <a:gd name="T61" fmla="*/ 17 h 18"/>
                  <a:gd name="T62" fmla="*/ 6 w 12"/>
                  <a:gd name="T63" fmla="*/ 17 h 18"/>
                  <a:gd name="T64" fmla="*/ 6 w 12"/>
                  <a:gd name="T65" fmla="*/ 18 h 18"/>
                  <a:gd name="T66" fmla="*/ 7 w 12"/>
                  <a:gd name="T67" fmla="*/ 18 h 18"/>
                  <a:gd name="T68" fmla="*/ 9 w 12"/>
                  <a:gd name="T69" fmla="*/ 18 h 18"/>
                  <a:gd name="T70" fmla="*/ 9 w 12"/>
                  <a:gd name="T71" fmla="*/ 18 h 18"/>
                  <a:gd name="T72" fmla="*/ 10 w 12"/>
                  <a:gd name="T73" fmla="*/ 18 h 18"/>
                  <a:gd name="T74" fmla="*/ 11 w 12"/>
                  <a:gd name="T75" fmla="*/ 18 h 18"/>
                  <a:gd name="T76" fmla="*/ 12 w 12"/>
                  <a:gd name="T77" fmla="*/ 18 h 18"/>
                  <a:gd name="T78" fmla="*/ 11 w 12"/>
                  <a:gd name="T79" fmla="*/ 17 h 18"/>
                  <a:gd name="T80" fmla="*/ 11 w 12"/>
                  <a:gd name="T81" fmla="*/ 16 h 18"/>
                  <a:gd name="T82" fmla="*/ 10 w 12"/>
                  <a:gd name="T83" fmla="*/ 15 h 18"/>
                  <a:gd name="T84" fmla="*/ 10 w 12"/>
                  <a:gd name="T85" fmla="*/ 14 h 18"/>
                  <a:gd name="T86" fmla="*/ 9 w 12"/>
                  <a:gd name="T87" fmla="*/ 13 h 18"/>
                  <a:gd name="T88" fmla="*/ 8 w 12"/>
                  <a:gd name="T89" fmla="*/ 12 h 18"/>
                  <a:gd name="T90" fmla="*/ 8 w 12"/>
                  <a:gd name="T91" fmla="*/ 11 h 18"/>
                  <a:gd name="T92" fmla="*/ 7 w 12"/>
                  <a:gd name="T93" fmla="*/ 11 h 18"/>
                  <a:gd name="T94" fmla="*/ 7 w 12"/>
                  <a:gd name="T95" fmla="*/ 10 h 18"/>
                  <a:gd name="T96" fmla="*/ 6 w 12"/>
                  <a:gd name="T97" fmla="*/ 9 h 18"/>
                  <a:gd name="T98" fmla="*/ 6 w 12"/>
                  <a:gd name="T99" fmla="*/ 9 h 18"/>
                  <a:gd name="T100" fmla="*/ 6 w 12"/>
                  <a:gd name="T101" fmla="*/ 8 h 18"/>
                  <a:gd name="T102" fmla="*/ 5 w 12"/>
                  <a:gd name="T103" fmla="*/ 7 h 18"/>
                  <a:gd name="T104" fmla="*/ 5 w 12"/>
                  <a:gd name="T105" fmla="*/ 6 h 18"/>
                  <a:gd name="T106" fmla="*/ 5 w 12"/>
                  <a:gd name="T107" fmla="*/ 6 h 18"/>
                  <a:gd name="T108" fmla="*/ 5 w 12"/>
                  <a:gd name="T109" fmla="*/ 5 h 18"/>
                  <a:gd name="T110" fmla="*/ 5 w 12"/>
                  <a:gd name="T111" fmla="*/ 4 h 18"/>
                  <a:gd name="T112" fmla="*/ 5 w 12"/>
                  <a:gd name="T113" fmla="*/ 4 h 18"/>
                  <a:gd name="T114" fmla="*/ 4 w 12"/>
                  <a:gd name="T115" fmla="*/ 3 h 18"/>
                  <a:gd name="T116" fmla="*/ 4 w 12"/>
                  <a:gd name="T117" fmla="*/ 2 h 18"/>
                  <a:gd name="T118" fmla="*/ 4 w 12"/>
                  <a:gd name="T119" fmla="*/ 1 h 18"/>
                  <a:gd name="T120" fmla="*/ 3 w 12"/>
                  <a:gd name="T121" fmla="*/ 0 h 18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0" t="0" r="r" b="b"/>
                <a:pathLst>
                  <a:path w="12" h="18">
                    <a:moveTo>
                      <a:pt x="3" y="0"/>
                    </a:moveTo>
                    <a:lnTo>
                      <a:pt x="3" y="1"/>
                    </a:lnTo>
                    <a:lnTo>
                      <a:pt x="3" y="2"/>
                    </a:lnTo>
                    <a:lnTo>
                      <a:pt x="4" y="3"/>
                    </a:lnTo>
                    <a:lnTo>
                      <a:pt x="4" y="4"/>
                    </a:lnTo>
                    <a:lnTo>
                      <a:pt x="4" y="5"/>
                    </a:lnTo>
                    <a:lnTo>
                      <a:pt x="3" y="6"/>
                    </a:lnTo>
                    <a:lnTo>
                      <a:pt x="3" y="7"/>
                    </a:lnTo>
                    <a:lnTo>
                      <a:pt x="3" y="9"/>
                    </a:lnTo>
                    <a:lnTo>
                      <a:pt x="4" y="10"/>
                    </a:lnTo>
                    <a:lnTo>
                      <a:pt x="4" y="11"/>
                    </a:lnTo>
                    <a:lnTo>
                      <a:pt x="3" y="11"/>
                    </a:lnTo>
                    <a:lnTo>
                      <a:pt x="2" y="12"/>
                    </a:lnTo>
                    <a:lnTo>
                      <a:pt x="1" y="13"/>
                    </a:lnTo>
                    <a:lnTo>
                      <a:pt x="2" y="14"/>
                    </a:lnTo>
                    <a:lnTo>
                      <a:pt x="1" y="14"/>
                    </a:lnTo>
                    <a:lnTo>
                      <a:pt x="0" y="14"/>
                    </a:lnTo>
                    <a:lnTo>
                      <a:pt x="1" y="15"/>
                    </a:lnTo>
                    <a:lnTo>
                      <a:pt x="2" y="16"/>
                    </a:lnTo>
                    <a:lnTo>
                      <a:pt x="3" y="16"/>
                    </a:lnTo>
                    <a:lnTo>
                      <a:pt x="4" y="16"/>
                    </a:lnTo>
                    <a:lnTo>
                      <a:pt x="4" y="17"/>
                    </a:lnTo>
                    <a:lnTo>
                      <a:pt x="5" y="17"/>
                    </a:lnTo>
                    <a:lnTo>
                      <a:pt x="6" y="17"/>
                    </a:lnTo>
                    <a:lnTo>
                      <a:pt x="6" y="18"/>
                    </a:lnTo>
                    <a:lnTo>
                      <a:pt x="7" y="18"/>
                    </a:lnTo>
                    <a:lnTo>
                      <a:pt x="9" y="18"/>
                    </a:lnTo>
                    <a:lnTo>
                      <a:pt x="10" y="18"/>
                    </a:lnTo>
                    <a:lnTo>
                      <a:pt x="11" y="18"/>
                    </a:lnTo>
                    <a:lnTo>
                      <a:pt x="12" y="18"/>
                    </a:lnTo>
                    <a:lnTo>
                      <a:pt x="11" y="17"/>
                    </a:lnTo>
                    <a:lnTo>
                      <a:pt x="11" y="16"/>
                    </a:lnTo>
                    <a:lnTo>
                      <a:pt x="10" y="15"/>
                    </a:lnTo>
                    <a:lnTo>
                      <a:pt x="10" y="14"/>
                    </a:lnTo>
                    <a:lnTo>
                      <a:pt x="9" y="13"/>
                    </a:lnTo>
                    <a:lnTo>
                      <a:pt x="8" y="12"/>
                    </a:lnTo>
                    <a:lnTo>
                      <a:pt x="8" y="11"/>
                    </a:lnTo>
                    <a:lnTo>
                      <a:pt x="7" y="11"/>
                    </a:lnTo>
                    <a:lnTo>
                      <a:pt x="7" y="10"/>
                    </a:lnTo>
                    <a:lnTo>
                      <a:pt x="6" y="9"/>
                    </a:lnTo>
                    <a:lnTo>
                      <a:pt x="6" y="8"/>
                    </a:lnTo>
                    <a:lnTo>
                      <a:pt x="5" y="7"/>
                    </a:lnTo>
                    <a:lnTo>
                      <a:pt x="5" y="6"/>
                    </a:lnTo>
                    <a:lnTo>
                      <a:pt x="5" y="5"/>
                    </a:lnTo>
                    <a:lnTo>
                      <a:pt x="5" y="4"/>
                    </a:lnTo>
                    <a:lnTo>
                      <a:pt x="4" y="3"/>
                    </a:lnTo>
                    <a:lnTo>
                      <a:pt x="4" y="2"/>
                    </a:lnTo>
                    <a:lnTo>
                      <a:pt x="4" y="1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F5F1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732" name="Freeform 506">
                <a:extLst>
                  <a:ext uri="{FF2B5EF4-FFF2-40B4-BE49-F238E27FC236}">
                    <a16:creationId xmlns:a16="http://schemas.microsoft.com/office/drawing/2014/main" id="{86B8907A-392C-4AED-A3C2-D7B816A449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87" y="2705"/>
                <a:ext cx="4" cy="2"/>
              </a:xfrm>
              <a:custGeom>
                <a:avLst/>
                <a:gdLst>
                  <a:gd name="T0" fmla="*/ 0 w 4"/>
                  <a:gd name="T1" fmla="*/ 2 h 2"/>
                  <a:gd name="T2" fmla="*/ 1 w 4"/>
                  <a:gd name="T3" fmla="*/ 1 h 2"/>
                  <a:gd name="T4" fmla="*/ 1 w 4"/>
                  <a:gd name="T5" fmla="*/ 0 h 2"/>
                  <a:gd name="T6" fmla="*/ 2 w 4"/>
                  <a:gd name="T7" fmla="*/ 0 h 2"/>
                  <a:gd name="T8" fmla="*/ 2 w 4"/>
                  <a:gd name="T9" fmla="*/ 0 h 2"/>
                  <a:gd name="T10" fmla="*/ 3 w 4"/>
                  <a:gd name="T11" fmla="*/ 1 h 2"/>
                  <a:gd name="T12" fmla="*/ 4 w 4"/>
                  <a:gd name="T13" fmla="*/ 1 h 2"/>
                  <a:gd name="T14" fmla="*/ 3 w 4"/>
                  <a:gd name="T15" fmla="*/ 1 h 2"/>
                  <a:gd name="T16" fmla="*/ 3 w 4"/>
                  <a:gd name="T17" fmla="*/ 1 h 2"/>
                  <a:gd name="T18" fmla="*/ 3 w 4"/>
                  <a:gd name="T19" fmla="*/ 1 h 2"/>
                  <a:gd name="T20" fmla="*/ 2 w 4"/>
                  <a:gd name="T21" fmla="*/ 2 h 2"/>
                  <a:gd name="T22" fmla="*/ 2 w 4"/>
                  <a:gd name="T23" fmla="*/ 2 h 2"/>
                  <a:gd name="T24" fmla="*/ 1 w 4"/>
                  <a:gd name="T25" fmla="*/ 2 h 2"/>
                  <a:gd name="T26" fmla="*/ 0 w 4"/>
                  <a:gd name="T27" fmla="*/ 2 h 2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4" h="2">
                    <a:moveTo>
                      <a:pt x="0" y="2"/>
                    </a:moveTo>
                    <a:lnTo>
                      <a:pt x="1" y="1"/>
                    </a:lnTo>
                    <a:lnTo>
                      <a:pt x="1" y="0"/>
                    </a:lnTo>
                    <a:lnTo>
                      <a:pt x="2" y="0"/>
                    </a:lnTo>
                    <a:lnTo>
                      <a:pt x="3" y="1"/>
                    </a:lnTo>
                    <a:lnTo>
                      <a:pt x="4" y="1"/>
                    </a:lnTo>
                    <a:lnTo>
                      <a:pt x="3" y="1"/>
                    </a:lnTo>
                    <a:lnTo>
                      <a:pt x="2" y="2"/>
                    </a:lnTo>
                    <a:lnTo>
                      <a:pt x="1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BF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733" name="Freeform 507">
                <a:extLst>
                  <a:ext uri="{FF2B5EF4-FFF2-40B4-BE49-F238E27FC236}">
                    <a16:creationId xmlns:a16="http://schemas.microsoft.com/office/drawing/2014/main" id="{6A8C8DCB-8A24-4A2D-B8A7-E9CB5A3EA3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84" y="2706"/>
                <a:ext cx="4" cy="2"/>
              </a:xfrm>
              <a:custGeom>
                <a:avLst/>
                <a:gdLst>
                  <a:gd name="T0" fmla="*/ 0 w 4"/>
                  <a:gd name="T1" fmla="*/ 1 h 2"/>
                  <a:gd name="T2" fmla="*/ 1 w 4"/>
                  <a:gd name="T3" fmla="*/ 1 h 2"/>
                  <a:gd name="T4" fmla="*/ 1 w 4"/>
                  <a:gd name="T5" fmla="*/ 1 h 2"/>
                  <a:gd name="T6" fmla="*/ 2 w 4"/>
                  <a:gd name="T7" fmla="*/ 1 h 2"/>
                  <a:gd name="T8" fmla="*/ 2 w 4"/>
                  <a:gd name="T9" fmla="*/ 1 h 2"/>
                  <a:gd name="T10" fmla="*/ 3 w 4"/>
                  <a:gd name="T11" fmla="*/ 0 h 2"/>
                  <a:gd name="T12" fmla="*/ 3 w 4"/>
                  <a:gd name="T13" fmla="*/ 0 h 2"/>
                  <a:gd name="T14" fmla="*/ 4 w 4"/>
                  <a:gd name="T15" fmla="*/ 0 h 2"/>
                  <a:gd name="T16" fmla="*/ 3 w 4"/>
                  <a:gd name="T17" fmla="*/ 0 h 2"/>
                  <a:gd name="T18" fmla="*/ 3 w 4"/>
                  <a:gd name="T19" fmla="*/ 1 h 2"/>
                  <a:gd name="T20" fmla="*/ 3 w 4"/>
                  <a:gd name="T21" fmla="*/ 1 h 2"/>
                  <a:gd name="T22" fmla="*/ 2 w 4"/>
                  <a:gd name="T23" fmla="*/ 1 h 2"/>
                  <a:gd name="T24" fmla="*/ 2 w 4"/>
                  <a:gd name="T25" fmla="*/ 2 h 2"/>
                  <a:gd name="T26" fmla="*/ 1 w 4"/>
                  <a:gd name="T27" fmla="*/ 1 h 2"/>
                  <a:gd name="T28" fmla="*/ 1 w 4"/>
                  <a:gd name="T29" fmla="*/ 1 h 2"/>
                  <a:gd name="T30" fmla="*/ 0 w 4"/>
                  <a:gd name="T31" fmla="*/ 1 h 2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" h="2">
                    <a:moveTo>
                      <a:pt x="0" y="1"/>
                    </a:moveTo>
                    <a:lnTo>
                      <a:pt x="1" y="1"/>
                    </a:lnTo>
                    <a:lnTo>
                      <a:pt x="2" y="1"/>
                    </a:lnTo>
                    <a:lnTo>
                      <a:pt x="3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2" y="1"/>
                    </a:lnTo>
                    <a:lnTo>
                      <a:pt x="2" y="2"/>
                    </a:lnTo>
                    <a:lnTo>
                      <a:pt x="1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BF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734" name="Freeform 508">
                <a:extLst>
                  <a:ext uri="{FF2B5EF4-FFF2-40B4-BE49-F238E27FC236}">
                    <a16:creationId xmlns:a16="http://schemas.microsoft.com/office/drawing/2014/main" id="{56009685-6E40-41DD-BA26-02EA67261B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90" y="2705"/>
                <a:ext cx="2" cy="2"/>
              </a:xfrm>
              <a:custGeom>
                <a:avLst/>
                <a:gdLst>
                  <a:gd name="T0" fmla="*/ 0 w 2"/>
                  <a:gd name="T1" fmla="*/ 1 h 2"/>
                  <a:gd name="T2" fmla="*/ 0 w 2"/>
                  <a:gd name="T3" fmla="*/ 1 h 2"/>
                  <a:gd name="T4" fmla="*/ 1 w 2"/>
                  <a:gd name="T5" fmla="*/ 1 h 2"/>
                  <a:gd name="T6" fmla="*/ 1 w 2"/>
                  <a:gd name="T7" fmla="*/ 1 h 2"/>
                  <a:gd name="T8" fmla="*/ 2 w 2"/>
                  <a:gd name="T9" fmla="*/ 0 h 2"/>
                  <a:gd name="T10" fmla="*/ 2 w 2"/>
                  <a:gd name="T11" fmla="*/ 1 h 2"/>
                  <a:gd name="T12" fmla="*/ 2 w 2"/>
                  <a:gd name="T13" fmla="*/ 1 h 2"/>
                  <a:gd name="T14" fmla="*/ 1 w 2"/>
                  <a:gd name="T15" fmla="*/ 2 h 2"/>
                  <a:gd name="T16" fmla="*/ 0 w 2"/>
                  <a:gd name="T17" fmla="*/ 1 h 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" h="2">
                    <a:moveTo>
                      <a:pt x="0" y="1"/>
                    </a:moveTo>
                    <a:lnTo>
                      <a:pt x="0" y="1"/>
                    </a:lnTo>
                    <a:lnTo>
                      <a:pt x="1" y="1"/>
                    </a:lnTo>
                    <a:lnTo>
                      <a:pt x="2" y="0"/>
                    </a:lnTo>
                    <a:lnTo>
                      <a:pt x="2" y="1"/>
                    </a:lnTo>
                    <a:lnTo>
                      <a:pt x="1" y="2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BF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735" name="Freeform 509">
                <a:extLst>
                  <a:ext uri="{FF2B5EF4-FFF2-40B4-BE49-F238E27FC236}">
                    <a16:creationId xmlns:a16="http://schemas.microsoft.com/office/drawing/2014/main" id="{DA6DE4C3-768C-4FC0-BDCB-FD6E6A1959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89" y="2703"/>
                <a:ext cx="2" cy="2"/>
              </a:xfrm>
              <a:custGeom>
                <a:avLst/>
                <a:gdLst>
                  <a:gd name="T0" fmla="*/ 0 w 2"/>
                  <a:gd name="T1" fmla="*/ 1 h 2"/>
                  <a:gd name="T2" fmla="*/ 1 w 2"/>
                  <a:gd name="T3" fmla="*/ 1 h 2"/>
                  <a:gd name="T4" fmla="*/ 1 w 2"/>
                  <a:gd name="T5" fmla="*/ 1 h 2"/>
                  <a:gd name="T6" fmla="*/ 2 w 2"/>
                  <a:gd name="T7" fmla="*/ 2 h 2"/>
                  <a:gd name="T8" fmla="*/ 2 w 2"/>
                  <a:gd name="T9" fmla="*/ 2 h 2"/>
                  <a:gd name="T10" fmla="*/ 2 w 2"/>
                  <a:gd name="T11" fmla="*/ 2 h 2"/>
                  <a:gd name="T12" fmla="*/ 2 w 2"/>
                  <a:gd name="T13" fmla="*/ 1 h 2"/>
                  <a:gd name="T14" fmla="*/ 2 w 2"/>
                  <a:gd name="T15" fmla="*/ 1 h 2"/>
                  <a:gd name="T16" fmla="*/ 1 w 2"/>
                  <a:gd name="T17" fmla="*/ 0 h 2"/>
                  <a:gd name="T18" fmla="*/ 1 w 2"/>
                  <a:gd name="T19" fmla="*/ 0 h 2"/>
                  <a:gd name="T20" fmla="*/ 0 w 2"/>
                  <a:gd name="T21" fmla="*/ 0 h 2"/>
                  <a:gd name="T22" fmla="*/ 0 w 2"/>
                  <a:gd name="T23" fmla="*/ 1 h 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2" h="2">
                    <a:moveTo>
                      <a:pt x="0" y="1"/>
                    </a:moveTo>
                    <a:lnTo>
                      <a:pt x="1" y="1"/>
                    </a:lnTo>
                    <a:lnTo>
                      <a:pt x="2" y="2"/>
                    </a:lnTo>
                    <a:lnTo>
                      <a:pt x="2" y="1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F7F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736" name="Freeform 510">
                <a:extLst>
                  <a:ext uri="{FF2B5EF4-FFF2-40B4-BE49-F238E27FC236}">
                    <a16:creationId xmlns:a16="http://schemas.microsoft.com/office/drawing/2014/main" id="{58EE3EA0-B1F7-42BA-968D-E759B21C54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5" y="2662"/>
                <a:ext cx="46" cy="49"/>
              </a:xfrm>
              <a:custGeom>
                <a:avLst/>
                <a:gdLst>
                  <a:gd name="T0" fmla="*/ 0 w 46"/>
                  <a:gd name="T1" fmla="*/ 22 h 49"/>
                  <a:gd name="T2" fmla="*/ 0 w 46"/>
                  <a:gd name="T3" fmla="*/ 17 h 49"/>
                  <a:gd name="T4" fmla="*/ 2 w 46"/>
                  <a:gd name="T5" fmla="*/ 12 h 49"/>
                  <a:gd name="T6" fmla="*/ 6 w 46"/>
                  <a:gd name="T7" fmla="*/ 7 h 49"/>
                  <a:gd name="T8" fmla="*/ 11 w 46"/>
                  <a:gd name="T9" fmla="*/ 4 h 49"/>
                  <a:gd name="T10" fmla="*/ 17 w 46"/>
                  <a:gd name="T11" fmla="*/ 1 h 49"/>
                  <a:gd name="T12" fmla="*/ 21 w 46"/>
                  <a:gd name="T13" fmla="*/ 0 h 49"/>
                  <a:gd name="T14" fmla="*/ 27 w 46"/>
                  <a:gd name="T15" fmla="*/ 1 h 49"/>
                  <a:gd name="T16" fmla="*/ 30 w 46"/>
                  <a:gd name="T17" fmla="*/ 2 h 49"/>
                  <a:gd name="T18" fmla="*/ 34 w 46"/>
                  <a:gd name="T19" fmla="*/ 4 h 49"/>
                  <a:gd name="T20" fmla="*/ 38 w 46"/>
                  <a:gd name="T21" fmla="*/ 7 h 49"/>
                  <a:gd name="T22" fmla="*/ 41 w 46"/>
                  <a:gd name="T23" fmla="*/ 12 h 49"/>
                  <a:gd name="T24" fmla="*/ 43 w 46"/>
                  <a:gd name="T25" fmla="*/ 18 h 49"/>
                  <a:gd name="T26" fmla="*/ 43 w 46"/>
                  <a:gd name="T27" fmla="*/ 22 h 49"/>
                  <a:gd name="T28" fmla="*/ 44 w 46"/>
                  <a:gd name="T29" fmla="*/ 27 h 49"/>
                  <a:gd name="T30" fmla="*/ 44 w 46"/>
                  <a:gd name="T31" fmla="*/ 31 h 49"/>
                  <a:gd name="T32" fmla="*/ 46 w 46"/>
                  <a:gd name="T33" fmla="*/ 37 h 49"/>
                  <a:gd name="T34" fmla="*/ 45 w 46"/>
                  <a:gd name="T35" fmla="*/ 41 h 49"/>
                  <a:gd name="T36" fmla="*/ 44 w 46"/>
                  <a:gd name="T37" fmla="*/ 45 h 49"/>
                  <a:gd name="T38" fmla="*/ 42 w 46"/>
                  <a:gd name="T39" fmla="*/ 48 h 49"/>
                  <a:gd name="T40" fmla="*/ 41 w 46"/>
                  <a:gd name="T41" fmla="*/ 47 h 49"/>
                  <a:gd name="T42" fmla="*/ 41 w 46"/>
                  <a:gd name="T43" fmla="*/ 43 h 49"/>
                  <a:gd name="T44" fmla="*/ 42 w 46"/>
                  <a:gd name="T45" fmla="*/ 40 h 49"/>
                  <a:gd name="T46" fmla="*/ 43 w 46"/>
                  <a:gd name="T47" fmla="*/ 36 h 49"/>
                  <a:gd name="T48" fmla="*/ 43 w 46"/>
                  <a:gd name="T49" fmla="*/ 32 h 49"/>
                  <a:gd name="T50" fmla="*/ 42 w 46"/>
                  <a:gd name="T51" fmla="*/ 30 h 49"/>
                  <a:gd name="T52" fmla="*/ 40 w 46"/>
                  <a:gd name="T53" fmla="*/ 29 h 49"/>
                  <a:gd name="T54" fmla="*/ 39 w 46"/>
                  <a:gd name="T55" fmla="*/ 32 h 49"/>
                  <a:gd name="T56" fmla="*/ 36 w 46"/>
                  <a:gd name="T57" fmla="*/ 33 h 49"/>
                  <a:gd name="T58" fmla="*/ 34 w 46"/>
                  <a:gd name="T59" fmla="*/ 29 h 49"/>
                  <a:gd name="T60" fmla="*/ 32 w 46"/>
                  <a:gd name="T61" fmla="*/ 25 h 49"/>
                  <a:gd name="T62" fmla="*/ 30 w 46"/>
                  <a:gd name="T63" fmla="*/ 21 h 49"/>
                  <a:gd name="T64" fmla="*/ 30 w 46"/>
                  <a:gd name="T65" fmla="*/ 17 h 49"/>
                  <a:gd name="T66" fmla="*/ 27 w 46"/>
                  <a:gd name="T67" fmla="*/ 14 h 49"/>
                  <a:gd name="T68" fmla="*/ 23 w 46"/>
                  <a:gd name="T69" fmla="*/ 13 h 49"/>
                  <a:gd name="T70" fmla="*/ 21 w 46"/>
                  <a:gd name="T71" fmla="*/ 13 h 49"/>
                  <a:gd name="T72" fmla="*/ 17 w 46"/>
                  <a:gd name="T73" fmla="*/ 13 h 49"/>
                  <a:gd name="T74" fmla="*/ 14 w 46"/>
                  <a:gd name="T75" fmla="*/ 14 h 49"/>
                  <a:gd name="T76" fmla="*/ 11 w 46"/>
                  <a:gd name="T77" fmla="*/ 14 h 49"/>
                  <a:gd name="T78" fmla="*/ 8 w 46"/>
                  <a:gd name="T79" fmla="*/ 13 h 49"/>
                  <a:gd name="T80" fmla="*/ 6 w 46"/>
                  <a:gd name="T81" fmla="*/ 13 h 49"/>
                  <a:gd name="T82" fmla="*/ 4 w 46"/>
                  <a:gd name="T83" fmla="*/ 15 h 49"/>
                  <a:gd name="T84" fmla="*/ 3 w 46"/>
                  <a:gd name="T85" fmla="*/ 18 h 49"/>
                  <a:gd name="T86" fmla="*/ 2 w 46"/>
                  <a:gd name="T87" fmla="*/ 22 h 49"/>
                  <a:gd name="T88" fmla="*/ 2 w 46"/>
                  <a:gd name="T89" fmla="*/ 26 h 49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46" h="49">
                    <a:moveTo>
                      <a:pt x="1" y="27"/>
                    </a:moveTo>
                    <a:lnTo>
                      <a:pt x="1" y="25"/>
                    </a:lnTo>
                    <a:lnTo>
                      <a:pt x="0" y="22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7"/>
                    </a:lnTo>
                    <a:lnTo>
                      <a:pt x="1" y="15"/>
                    </a:lnTo>
                    <a:lnTo>
                      <a:pt x="1" y="14"/>
                    </a:lnTo>
                    <a:lnTo>
                      <a:pt x="2" y="12"/>
                    </a:lnTo>
                    <a:lnTo>
                      <a:pt x="4" y="10"/>
                    </a:lnTo>
                    <a:lnTo>
                      <a:pt x="5" y="8"/>
                    </a:lnTo>
                    <a:lnTo>
                      <a:pt x="6" y="7"/>
                    </a:lnTo>
                    <a:lnTo>
                      <a:pt x="7" y="6"/>
                    </a:lnTo>
                    <a:lnTo>
                      <a:pt x="9" y="5"/>
                    </a:lnTo>
                    <a:lnTo>
                      <a:pt x="11" y="4"/>
                    </a:lnTo>
                    <a:lnTo>
                      <a:pt x="12" y="3"/>
                    </a:lnTo>
                    <a:lnTo>
                      <a:pt x="15" y="2"/>
                    </a:lnTo>
                    <a:lnTo>
                      <a:pt x="17" y="1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5" y="0"/>
                    </a:lnTo>
                    <a:lnTo>
                      <a:pt x="27" y="1"/>
                    </a:lnTo>
                    <a:lnTo>
                      <a:pt x="28" y="1"/>
                    </a:lnTo>
                    <a:lnTo>
                      <a:pt x="29" y="1"/>
                    </a:lnTo>
                    <a:lnTo>
                      <a:pt x="30" y="2"/>
                    </a:lnTo>
                    <a:lnTo>
                      <a:pt x="31" y="2"/>
                    </a:lnTo>
                    <a:lnTo>
                      <a:pt x="33" y="3"/>
                    </a:lnTo>
                    <a:lnTo>
                      <a:pt x="34" y="4"/>
                    </a:lnTo>
                    <a:lnTo>
                      <a:pt x="36" y="5"/>
                    </a:lnTo>
                    <a:lnTo>
                      <a:pt x="37" y="6"/>
                    </a:lnTo>
                    <a:lnTo>
                      <a:pt x="38" y="7"/>
                    </a:lnTo>
                    <a:lnTo>
                      <a:pt x="39" y="8"/>
                    </a:lnTo>
                    <a:lnTo>
                      <a:pt x="40" y="10"/>
                    </a:lnTo>
                    <a:lnTo>
                      <a:pt x="41" y="12"/>
                    </a:lnTo>
                    <a:lnTo>
                      <a:pt x="42" y="14"/>
                    </a:lnTo>
                    <a:lnTo>
                      <a:pt x="42" y="16"/>
                    </a:lnTo>
                    <a:lnTo>
                      <a:pt x="43" y="18"/>
                    </a:lnTo>
                    <a:lnTo>
                      <a:pt x="43" y="19"/>
                    </a:lnTo>
                    <a:lnTo>
                      <a:pt x="43" y="20"/>
                    </a:lnTo>
                    <a:lnTo>
                      <a:pt x="43" y="22"/>
                    </a:lnTo>
                    <a:lnTo>
                      <a:pt x="43" y="24"/>
                    </a:lnTo>
                    <a:lnTo>
                      <a:pt x="44" y="26"/>
                    </a:lnTo>
                    <a:lnTo>
                      <a:pt x="44" y="27"/>
                    </a:lnTo>
                    <a:lnTo>
                      <a:pt x="44" y="28"/>
                    </a:lnTo>
                    <a:lnTo>
                      <a:pt x="44" y="29"/>
                    </a:lnTo>
                    <a:lnTo>
                      <a:pt x="44" y="31"/>
                    </a:lnTo>
                    <a:lnTo>
                      <a:pt x="45" y="33"/>
                    </a:lnTo>
                    <a:lnTo>
                      <a:pt x="45" y="35"/>
                    </a:lnTo>
                    <a:lnTo>
                      <a:pt x="46" y="37"/>
                    </a:lnTo>
                    <a:lnTo>
                      <a:pt x="46" y="39"/>
                    </a:lnTo>
                    <a:lnTo>
                      <a:pt x="45" y="40"/>
                    </a:lnTo>
                    <a:lnTo>
                      <a:pt x="45" y="41"/>
                    </a:lnTo>
                    <a:lnTo>
                      <a:pt x="45" y="43"/>
                    </a:lnTo>
                    <a:lnTo>
                      <a:pt x="44" y="44"/>
                    </a:lnTo>
                    <a:lnTo>
                      <a:pt x="44" y="45"/>
                    </a:lnTo>
                    <a:lnTo>
                      <a:pt x="43" y="46"/>
                    </a:lnTo>
                    <a:lnTo>
                      <a:pt x="43" y="47"/>
                    </a:lnTo>
                    <a:lnTo>
                      <a:pt x="42" y="48"/>
                    </a:lnTo>
                    <a:lnTo>
                      <a:pt x="42" y="49"/>
                    </a:lnTo>
                    <a:lnTo>
                      <a:pt x="41" y="48"/>
                    </a:lnTo>
                    <a:lnTo>
                      <a:pt x="41" y="47"/>
                    </a:lnTo>
                    <a:lnTo>
                      <a:pt x="41" y="46"/>
                    </a:lnTo>
                    <a:lnTo>
                      <a:pt x="40" y="45"/>
                    </a:lnTo>
                    <a:lnTo>
                      <a:pt x="41" y="43"/>
                    </a:lnTo>
                    <a:lnTo>
                      <a:pt x="42" y="42"/>
                    </a:lnTo>
                    <a:lnTo>
                      <a:pt x="42" y="40"/>
                    </a:lnTo>
                    <a:lnTo>
                      <a:pt x="43" y="39"/>
                    </a:lnTo>
                    <a:lnTo>
                      <a:pt x="43" y="38"/>
                    </a:lnTo>
                    <a:lnTo>
                      <a:pt x="43" y="36"/>
                    </a:lnTo>
                    <a:lnTo>
                      <a:pt x="43" y="35"/>
                    </a:lnTo>
                    <a:lnTo>
                      <a:pt x="43" y="33"/>
                    </a:lnTo>
                    <a:lnTo>
                      <a:pt x="43" y="32"/>
                    </a:lnTo>
                    <a:lnTo>
                      <a:pt x="43" y="31"/>
                    </a:lnTo>
                    <a:lnTo>
                      <a:pt x="42" y="30"/>
                    </a:lnTo>
                    <a:lnTo>
                      <a:pt x="41" y="29"/>
                    </a:lnTo>
                    <a:lnTo>
                      <a:pt x="40" y="29"/>
                    </a:lnTo>
                    <a:lnTo>
                      <a:pt x="39" y="30"/>
                    </a:lnTo>
                    <a:lnTo>
                      <a:pt x="39" y="32"/>
                    </a:lnTo>
                    <a:lnTo>
                      <a:pt x="38" y="32"/>
                    </a:lnTo>
                    <a:lnTo>
                      <a:pt x="37" y="33"/>
                    </a:lnTo>
                    <a:lnTo>
                      <a:pt x="36" y="33"/>
                    </a:lnTo>
                    <a:lnTo>
                      <a:pt x="35" y="31"/>
                    </a:lnTo>
                    <a:lnTo>
                      <a:pt x="34" y="29"/>
                    </a:lnTo>
                    <a:lnTo>
                      <a:pt x="34" y="27"/>
                    </a:lnTo>
                    <a:lnTo>
                      <a:pt x="33" y="26"/>
                    </a:lnTo>
                    <a:lnTo>
                      <a:pt x="32" y="25"/>
                    </a:lnTo>
                    <a:lnTo>
                      <a:pt x="31" y="24"/>
                    </a:lnTo>
                    <a:lnTo>
                      <a:pt x="30" y="23"/>
                    </a:lnTo>
                    <a:lnTo>
                      <a:pt x="30" y="21"/>
                    </a:lnTo>
                    <a:lnTo>
                      <a:pt x="30" y="19"/>
                    </a:lnTo>
                    <a:lnTo>
                      <a:pt x="30" y="18"/>
                    </a:lnTo>
                    <a:lnTo>
                      <a:pt x="30" y="17"/>
                    </a:lnTo>
                    <a:lnTo>
                      <a:pt x="29" y="16"/>
                    </a:lnTo>
                    <a:lnTo>
                      <a:pt x="29" y="14"/>
                    </a:lnTo>
                    <a:lnTo>
                      <a:pt x="27" y="14"/>
                    </a:lnTo>
                    <a:lnTo>
                      <a:pt x="26" y="13"/>
                    </a:lnTo>
                    <a:lnTo>
                      <a:pt x="25" y="13"/>
                    </a:lnTo>
                    <a:lnTo>
                      <a:pt x="23" y="13"/>
                    </a:lnTo>
                    <a:lnTo>
                      <a:pt x="22" y="13"/>
                    </a:lnTo>
                    <a:lnTo>
                      <a:pt x="21" y="13"/>
                    </a:lnTo>
                    <a:lnTo>
                      <a:pt x="19" y="13"/>
                    </a:lnTo>
                    <a:lnTo>
                      <a:pt x="18" y="13"/>
                    </a:lnTo>
                    <a:lnTo>
                      <a:pt x="17" y="13"/>
                    </a:lnTo>
                    <a:lnTo>
                      <a:pt x="16" y="14"/>
                    </a:lnTo>
                    <a:lnTo>
                      <a:pt x="14" y="14"/>
                    </a:lnTo>
                    <a:lnTo>
                      <a:pt x="12" y="13"/>
                    </a:lnTo>
                    <a:lnTo>
                      <a:pt x="11" y="14"/>
                    </a:lnTo>
                    <a:lnTo>
                      <a:pt x="10" y="13"/>
                    </a:lnTo>
                    <a:lnTo>
                      <a:pt x="9" y="13"/>
                    </a:lnTo>
                    <a:lnTo>
                      <a:pt x="8" y="13"/>
                    </a:lnTo>
                    <a:lnTo>
                      <a:pt x="7" y="12"/>
                    </a:lnTo>
                    <a:lnTo>
                      <a:pt x="6" y="13"/>
                    </a:lnTo>
                    <a:lnTo>
                      <a:pt x="5" y="14"/>
                    </a:lnTo>
                    <a:lnTo>
                      <a:pt x="4" y="15"/>
                    </a:lnTo>
                    <a:lnTo>
                      <a:pt x="3" y="16"/>
                    </a:lnTo>
                    <a:lnTo>
                      <a:pt x="3" y="17"/>
                    </a:lnTo>
                    <a:lnTo>
                      <a:pt x="3" y="18"/>
                    </a:lnTo>
                    <a:lnTo>
                      <a:pt x="3" y="19"/>
                    </a:lnTo>
                    <a:lnTo>
                      <a:pt x="2" y="20"/>
                    </a:lnTo>
                    <a:lnTo>
                      <a:pt x="2" y="22"/>
                    </a:lnTo>
                    <a:lnTo>
                      <a:pt x="2" y="23"/>
                    </a:lnTo>
                    <a:lnTo>
                      <a:pt x="2" y="24"/>
                    </a:lnTo>
                    <a:lnTo>
                      <a:pt x="2" y="26"/>
                    </a:lnTo>
                    <a:lnTo>
                      <a:pt x="1" y="27"/>
                    </a:lnTo>
                    <a:close/>
                  </a:path>
                </a:pathLst>
              </a:custGeom>
              <a:solidFill>
                <a:srgbClr val="A66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737" name="Freeform 511">
                <a:extLst>
                  <a:ext uri="{FF2B5EF4-FFF2-40B4-BE49-F238E27FC236}">
                    <a16:creationId xmlns:a16="http://schemas.microsoft.com/office/drawing/2014/main" id="{2935FDAA-C54E-47C9-81FD-35A3F2CA33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80" y="2662"/>
                <a:ext cx="29" cy="10"/>
              </a:xfrm>
              <a:custGeom>
                <a:avLst/>
                <a:gdLst>
                  <a:gd name="T0" fmla="*/ 1 w 29"/>
                  <a:gd name="T1" fmla="*/ 7 h 10"/>
                  <a:gd name="T2" fmla="*/ 2 w 29"/>
                  <a:gd name="T3" fmla="*/ 6 h 10"/>
                  <a:gd name="T4" fmla="*/ 4 w 29"/>
                  <a:gd name="T5" fmla="*/ 5 h 10"/>
                  <a:gd name="T6" fmla="*/ 7 w 29"/>
                  <a:gd name="T7" fmla="*/ 3 h 10"/>
                  <a:gd name="T8" fmla="*/ 10 w 29"/>
                  <a:gd name="T9" fmla="*/ 2 h 10"/>
                  <a:gd name="T10" fmla="*/ 13 w 29"/>
                  <a:gd name="T11" fmla="*/ 0 h 10"/>
                  <a:gd name="T12" fmla="*/ 15 w 29"/>
                  <a:gd name="T13" fmla="*/ 0 h 10"/>
                  <a:gd name="T14" fmla="*/ 17 w 29"/>
                  <a:gd name="T15" fmla="*/ 0 h 10"/>
                  <a:gd name="T16" fmla="*/ 20 w 29"/>
                  <a:gd name="T17" fmla="*/ 0 h 10"/>
                  <a:gd name="T18" fmla="*/ 23 w 29"/>
                  <a:gd name="T19" fmla="*/ 1 h 10"/>
                  <a:gd name="T20" fmla="*/ 25 w 29"/>
                  <a:gd name="T21" fmla="*/ 3 h 10"/>
                  <a:gd name="T22" fmla="*/ 26 w 29"/>
                  <a:gd name="T23" fmla="*/ 3 h 10"/>
                  <a:gd name="T24" fmla="*/ 23 w 29"/>
                  <a:gd name="T25" fmla="*/ 2 h 10"/>
                  <a:gd name="T26" fmla="*/ 21 w 29"/>
                  <a:gd name="T27" fmla="*/ 2 h 10"/>
                  <a:gd name="T28" fmla="*/ 19 w 29"/>
                  <a:gd name="T29" fmla="*/ 3 h 10"/>
                  <a:gd name="T30" fmla="*/ 20 w 29"/>
                  <a:gd name="T31" fmla="*/ 3 h 10"/>
                  <a:gd name="T32" fmla="*/ 22 w 29"/>
                  <a:gd name="T33" fmla="*/ 4 h 10"/>
                  <a:gd name="T34" fmla="*/ 25 w 29"/>
                  <a:gd name="T35" fmla="*/ 5 h 10"/>
                  <a:gd name="T36" fmla="*/ 29 w 29"/>
                  <a:gd name="T37" fmla="*/ 7 h 10"/>
                  <a:gd name="T38" fmla="*/ 26 w 29"/>
                  <a:gd name="T39" fmla="*/ 6 h 10"/>
                  <a:gd name="T40" fmla="*/ 23 w 29"/>
                  <a:gd name="T41" fmla="*/ 5 h 10"/>
                  <a:gd name="T42" fmla="*/ 21 w 29"/>
                  <a:gd name="T43" fmla="*/ 5 h 10"/>
                  <a:gd name="T44" fmla="*/ 20 w 29"/>
                  <a:gd name="T45" fmla="*/ 5 h 10"/>
                  <a:gd name="T46" fmla="*/ 18 w 29"/>
                  <a:gd name="T47" fmla="*/ 4 h 10"/>
                  <a:gd name="T48" fmla="*/ 16 w 29"/>
                  <a:gd name="T49" fmla="*/ 4 h 10"/>
                  <a:gd name="T50" fmla="*/ 16 w 29"/>
                  <a:gd name="T51" fmla="*/ 4 h 10"/>
                  <a:gd name="T52" fmla="*/ 14 w 29"/>
                  <a:gd name="T53" fmla="*/ 4 h 10"/>
                  <a:gd name="T54" fmla="*/ 11 w 29"/>
                  <a:gd name="T55" fmla="*/ 4 h 10"/>
                  <a:gd name="T56" fmla="*/ 9 w 29"/>
                  <a:gd name="T57" fmla="*/ 4 h 10"/>
                  <a:gd name="T58" fmla="*/ 7 w 29"/>
                  <a:gd name="T59" fmla="*/ 5 h 10"/>
                  <a:gd name="T60" fmla="*/ 8 w 29"/>
                  <a:gd name="T61" fmla="*/ 5 h 10"/>
                  <a:gd name="T62" fmla="*/ 10 w 29"/>
                  <a:gd name="T63" fmla="*/ 5 h 10"/>
                  <a:gd name="T64" fmla="*/ 12 w 29"/>
                  <a:gd name="T65" fmla="*/ 5 h 10"/>
                  <a:gd name="T66" fmla="*/ 15 w 29"/>
                  <a:gd name="T67" fmla="*/ 5 h 10"/>
                  <a:gd name="T68" fmla="*/ 17 w 29"/>
                  <a:gd name="T69" fmla="*/ 5 h 10"/>
                  <a:gd name="T70" fmla="*/ 19 w 29"/>
                  <a:gd name="T71" fmla="*/ 6 h 10"/>
                  <a:gd name="T72" fmla="*/ 17 w 29"/>
                  <a:gd name="T73" fmla="*/ 6 h 10"/>
                  <a:gd name="T74" fmla="*/ 15 w 29"/>
                  <a:gd name="T75" fmla="*/ 6 h 10"/>
                  <a:gd name="T76" fmla="*/ 13 w 29"/>
                  <a:gd name="T77" fmla="*/ 6 h 10"/>
                  <a:gd name="T78" fmla="*/ 11 w 29"/>
                  <a:gd name="T79" fmla="*/ 6 h 10"/>
                  <a:gd name="T80" fmla="*/ 9 w 29"/>
                  <a:gd name="T81" fmla="*/ 6 h 10"/>
                  <a:gd name="T82" fmla="*/ 8 w 29"/>
                  <a:gd name="T83" fmla="*/ 7 h 10"/>
                  <a:gd name="T84" fmla="*/ 10 w 29"/>
                  <a:gd name="T85" fmla="*/ 8 h 10"/>
                  <a:gd name="T86" fmla="*/ 12 w 29"/>
                  <a:gd name="T87" fmla="*/ 8 h 10"/>
                  <a:gd name="T88" fmla="*/ 14 w 29"/>
                  <a:gd name="T89" fmla="*/ 7 h 10"/>
                  <a:gd name="T90" fmla="*/ 17 w 29"/>
                  <a:gd name="T91" fmla="*/ 8 h 10"/>
                  <a:gd name="T92" fmla="*/ 15 w 29"/>
                  <a:gd name="T93" fmla="*/ 8 h 10"/>
                  <a:gd name="T94" fmla="*/ 13 w 29"/>
                  <a:gd name="T95" fmla="*/ 8 h 10"/>
                  <a:gd name="T96" fmla="*/ 11 w 29"/>
                  <a:gd name="T97" fmla="*/ 9 h 10"/>
                  <a:gd name="T98" fmla="*/ 8 w 29"/>
                  <a:gd name="T99" fmla="*/ 10 h 10"/>
                  <a:gd name="T100" fmla="*/ 5 w 29"/>
                  <a:gd name="T101" fmla="*/ 9 h 10"/>
                  <a:gd name="T102" fmla="*/ 1 w 29"/>
                  <a:gd name="T103" fmla="*/ 9 h 10"/>
                  <a:gd name="T104" fmla="*/ 0 w 29"/>
                  <a:gd name="T105" fmla="*/ 8 h 10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0" t="0" r="r" b="b"/>
                <a:pathLst>
                  <a:path w="29" h="10">
                    <a:moveTo>
                      <a:pt x="0" y="8"/>
                    </a:moveTo>
                    <a:lnTo>
                      <a:pt x="1" y="7"/>
                    </a:lnTo>
                    <a:lnTo>
                      <a:pt x="2" y="6"/>
                    </a:lnTo>
                    <a:lnTo>
                      <a:pt x="3" y="5"/>
                    </a:lnTo>
                    <a:lnTo>
                      <a:pt x="4" y="5"/>
                    </a:lnTo>
                    <a:lnTo>
                      <a:pt x="6" y="4"/>
                    </a:lnTo>
                    <a:lnTo>
                      <a:pt x="7" y="3"/>
                    </a:lnTo>
                    <a:lnTo>
                      <a:pt x="8" y="2"/>
                    </a:lnTo>
                    <a:lnTo>
                      <a:pt x="10" y="2"/>
                    </a:lnTo>
                    <a:lnTo>
                      <a:pt x="12" y="1"/>
                    </a:lnTo>
                    <a:lnTo>
                      <a:pt x="13" y="0"/>
                    </a:lnTo>
                    <a:lnTo>
                      <a:pt x="14" y="0"/>
                    </a:lnTo>
                    <a:lnTo>
                      <a:pt x="15" y="0"/>
                    </a:lnTo>
                    <a:lnTo>
                      <a:pt x="16" y="0"/>
                    </a:lnTo>
                    <a:lnTo>
                      <a:pt x="17" y="0"/>
                    </a:lnTo>
                    <a:lnTo>
                      <a:pt x="19" y="0"/>
                    </a:lnTo>
                    <a:lnTo>
                      <a:pt x="20" y="0"/>
                    </a:lnTo>
                    <a:lnTo>
                      <a:pt x="21" y="1"/>
                    </a:lnTo>
                    <a:lnTo>
                      <a:pt x="23" y="1"/>
                    </a:lnTo>
                    <a:lnTo>
                      <a:pt x="24" y="2"/>
                    </a:lnTo>
                    <a:lnTo>
                      <a:pt x="25" y="3"/>
                    </a:lnTo>
                    <a:lnTo>
                      <a:pt x="27" y="4"/>
                    </a:lnTo>
                    <a:lnTo>
                      <a:pt x="26" y="3"/>
                    </a:lnTo>
                    <a:lnTo>
                      <a:pt x="24" y="3"/>
                    </a:lnTo>
                    <a:lnTo>
                      <a:pt x="23" y="2"/>
                    </a:lnTo>
                    <a:lnTo>
                      <a:pt x="22" y="2"/>
                    </a:lnTo>
                    <a:lnTo>
                      <a:pt x="21" y="2"/>
                    </a:lnTo>
                    <a:lnTo>
                      <a:pt x="20" y="2"/>
                    </a:lnTo>
                    <a:lnTo>
                      <a:pt x="19" y="3"/>
                    </a:lnTo>
                    <a:lnTo>
                      <a:pt x="20" y="3"/>
                    </a:lnTo>
                    <a:lnTo>
                      <a:pt x="21" y="4"/>
                    </a:lnTo>
                    <a:lnTo>
                      <a:pt x="22" y="4"/>
                    </a:lnTo>
                    <a:lnTo>
                      <a:pt x="24" y="4"/>
                    </a:lnTo>
                    <a:lnTo>
                      <a:pt x="25" y="5"/>
                    </a:lnTo>
                    <a:lnTo>
                      <a:pt x="27" y="5"/>
                    </a:lnTo>
                    <a:lnTo>
                      <a:pt x="29" y="7"/>
                    </a:lnTo>
                    <a:lnTo>
                      <a:pt x="27" y="6"/>
                    </a:lnTo>
                    <a:lnTo>
                      <a:pt x="26" y="6"/>
                    </a:lnTo>
                    <a:lnTo>
                      <a:pt x="25" y="5"/>
                    </a:lnTo>
                    <a:lnTo>
                      <a:pt x="23" y="5"/>
                    </a:lnTo>
                    <a:lnTo>
                      <a:pt x="22" y="5"/>
                    </a:lnTo>
                    <a:lnTo>
                      <a:pt x="21" y="5"/>
                    </a:lnTo>
                    <a:lnTo>
                      <a:pt x="20" y="5"/>
                    </a:lnTo>
                    <a:lnTo>
                      <a:pt x="19" y="4"/>
                    </a:lnTo>
                    <a:lnTo>
                      <a:pt x="18" y="4"/>
                    </a:lnTo>
                    <a:lnTo>
                      <a:pt x="17" y="4"/>
                    </a:lnTo>
                    <a:lnTo>
                      <a:pt x="16" y="4"/>
                    </a:lnTo>
                    <a:lnTo>
                      <a:pt x="15" y="4"/>
                    </a:lnTo>
                    <a:lnTo>
                      <a:pt x="16" y="4"/>
                    </a:lnTo>
                    <a:lnTo>
                      <a:pt x="15" y="4"/>
                    </a:lnTo>
                    <a:lnTo>
                      <a:pt x="14" y="4"/>
                    </a:lnTo>
                    <a:lnTo>
                      <a:pt x="12" y="4"/>
                    </a:lnTo>
                    <a:lnTo>
                      <a:pt x="11" y="4"/>
                    </a:lnTo>
                    <a:lnTo>
                      <a:pt x="10" y="4"/>
                    </a:lnTo>
                    <a:lnTo>
                      <a:pt x="9" y="4"/>
                    </a:lnTo>
                    <a:lnTo>
                      <a:pt x="8" y="4"/>
                    </a:lnTo>
                    <a:lnTo>
                      <a:pt x="7" y="5"/>
                    </a:lnTo>
                    <a:lnTo>
                      <a:pt x="7" y="6"/>
                    </a:lnTo>
                    <a:lnTo>
                      <a:pt x="8" y="5"/>
                    </a:lnTo>
                    <a:lnTo>
                      <a:pt x="9" y="5"/>
                    </a:lnTo>
                    <a:lnTo>
                      <a:pt x="10" y="5"/>
                    </a:lnTo>
                    <a:lnTo>
                      <a:pt x="11" y="5"/>
                    </a:lnTo>
                    <a:lnTo>
                      <a:pt x="12" y="5"/>
                    </a:lnTo>
                    <a:lnTo>
                      <a:pt x="13" y="5"/>
                    </a:lnTo>
                    <a:lnTo>
                      <a:pt x="15" y="5"/>
                    </a:lnTo>
                    <a:lnTo>
                      <a:pt x="16" y="5"/>
                    </a:lnTo>
                    <a:lnTo>
                      <a:pt x="17" y="5"/>
                    </a:lnTo>
                    <a:lnTo>
                      <a:pt x="18" y="6"/>
                    </a:lnTo>
                    <a:lnTo>
                      <a:pt x="19" y="6"/>
                    </a:lnTo>
                    <a:lnTo>
                      <a:pt x="18" y="6"/>
                    </a:lnTo>
                    <a:lnTo>
                      <a:pt x="17" y="6"/>
                    </a:lnTo>
                    <a:lnTo>
                      <a:pt x="16" y="6"/>
                    </a:lnTo>
                    <a:lnTo>
                      <a:pt x="15" y="6"/>
                    </a:lnTo>
                    <a:lnTo>
                      <a:pt x="14" y="6"/>
                    </a:lnTo>
                    <a:lnTo>
                      <a:pt x="13" y="6"/>
                    </a:lnTo>
                    <a:lnTo>
                      <a:pt x="12" y="6"/>
                    </a:lnTo>
                    <a:lnTo>
                      <a:pt x="11" y="6"/>
                    </a:lnTo>
                    <a:lnTo>
                      <a:pt x="10" y="6"/>
                    </a:lnTo>
                    <a:lnTo>
                      <a:pt x="9" y="6"/>
                    </a:lnTo>
                    <a:lnTo>
                      <a:pt x="9" y="7"/>
                    </a:lnTo>
                    <a:lnTo>
                      <a:pt x="8" y="7"/>
                    </a:lnTo>
                    <a:lnTo>
                      <a:pt x="9" y="7"/>
                    </a:lnTo>
                    <a:lnTo>
                      <a:pt x="10" y="8"/>
                    </a:lnTo>
                    <a:lnTo>
                      <a:pt x="12" y="8"/>
                    </a:lnTo>
                    <a:lnTo>
                      <a:pt x="13" y="7"/>
                    </a:lnTo>
                    <a:lnTo>
                      <a:pt x="14" y="7"/>
                    </a:lnTo>
                    <a:lnTo>
                      <a:pt x="15" y="7"/>
                    </a:lnTo>
                    <a:lnTo>
                      <a:pt x="17" y="8"/>
                    </a:lnTo>
                    <a:lnTo>
                      <a:pt x="16" y="8"/>
                    </a:lnTo>
                    <a:lnTo>
                      <a:pt x="15" y="8"/>
                    </a:lnTo>
                    <a:lnTo>
                      <a:pt x="14" y="8"/>
                    </a:lnTo>
                    <a:lnTo>
                      <a:pt x="13" y="8"/>
                    </a:lnTo>
                    <a:lnTo>
                      <a:pt x="12" y="9"/>
                    </a:lnTo>
                    <a:lnTo>
                      <a:pt x="11" y="9"/>
                    </a:lnTo>
                    <a:lnTo>
                      <a:pt x="9" y="9"/>
                    </a:lnTo>
                    <a:lnTo>
                      <a:pt x="8" y="10"/>
                    </a:lnTo>
                    <a:lnTo>
                      <a:pt x="6" y="9"/>
                    </a:lnTo>
                    <a:lnTo>
                      <a:pt x="5" y="9"/>
                    </a:lnTo>
                    <a:lnTo>
                      <a:pt x="3" y="9"/>
                    </a:lnTo>
                    <a:lnTo>
                      <a:pt x="1" y="9"/>
                    </a:lnTo>
                    <a:lnTo>
                      <a:pt x="0" y="1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9E4D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738" name="Freeform 512">
                <a:extLst>
                  <a:ext uri="{FF2B5EF4-FFF2-40B4-BE49-F238E27FC236}">
                    <a16:creationId xmlns:a16="http://schemas.microsoft.com/office/drawing/2014/main" id="{86AF8EF4-51BC-40AA-A99D-8FFB11B177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6" y="2675"/>
                <a:ext cx="3" cy="7"/>
              </a:xfrm>
              <a:custGeom>
                <a:avLst/>
                <a:gdLst>
                  <a:gd name="T0" fmla="*/ 1 w 3"/>
                  <a:gd name="T1" fmla="*/ 7 h 7"/>
                  <a:gd name="T2" fmla="*/ 1 w 3"/>
                  <a:gd name="T3" fmla="*/ 6 h 7"/>
                  <a:gd name="T4" fmla="*/ 1 w 3"/>
                  <a:gd name="T5" fmla="*/ 5 h 7"/>
                  <a:gd name="T6" fmla="*/ 1 w 3"/>
                  <a:gd name="T7" fmla="*/ 4 h 7"/>
                  <a:gd name="T8" fmla="*/ 0 w 3"/>
                  <a:gd name="T9" fmla="*/ 4 h 7"/>
                  <a:gd name="T10" fmla="*/ 1 w 3"/>
                  <a:gd name="T11" fmla="*/ 3 h 7"/>
                  <a:gd name="T12" fmla="*/ 2 w 3"/>
                  <a:gd name="T13" fmla="*/ 2 h 7"/>
                  <a:gd name="T14" fmla="*/ 2 w 3"/>
                  <a:gd name="T15" fmla="*/ 1 h 7"/>
                  <a:gd name="T16" fmla="*/ 3 w 3"/>
                  <a:gd name="T17" fmla="*/ 0 h 7"/>
                  <a:gd name="T18" fmla="*/ 2 w 3"/>
                  <a:gd name="T19" fmla="*/ 0 h 7"/>
                  <a:gd name="T20" fmla="*/ 1 w 3"/>
                  <a:gd name="T21" fmla="*/ 1 h 7"/>
                  <a:gd name="T22" fmla="*/ 0 w 3"/>
                  <a:gd name="T23" fmla="*/ 2 h 7"/>
                  <a:gd name="T24" fmla="*/ 0 w 3"/>
                  <a:gd name="T25" fmla="*/ 3 h 7"/>
                  <a:gd name="T26" fmla="*/ 0 w 3"/>
                  <a:gd name="T27" fmla="*/ 4 h 7"/>
                  <a:gd name="T28" fmla="*/ 0 w 3"/>
                  <a:gd name="T29" fmla="*/ 5 h 7"/>
                  <a:gd name="T30" fmla="*/ 0 w 3"/>
                  <a:gd name="T31" fmla="*/ 6 h 7"/>
                  <a:gd name="T32" fmla="*/ 1 w 3"/>
                  <a:gd name="T33" fmla="*/ 7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3" h="7">
                    <a:moveTo>
                      <a:pt x="1" y="7"/>
                    </a:moveTo>
                    <a:lnTo>
                      <a:pt x="1" y="6"/>
                    </a:lnTo>
                    <a:lnTo>
                      <a:pt x="1" y="5"/>
                    </a:lnTo>
                    <a:lnTo>
                      <a:pt x="1" y="4"/>
                    </a:lnTo>
                    <a:lnTo>
                      <a:pt x="0" y="4"/>
                    </a:lnTo>
                    <a:lnTo>
                      <a:pt x="1" y="3"/>
                    </a:lnTo>
                    <a:lnTo>
                      <a:pt x="2" y="2"/>
                    </a:lnTo>
                    <a:lnTo>
                      <a:pt x="2" y="1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1" y="7"/>
                    </a:lnTo>
                    <a:close/>
                  </a:path>
                </a:pathLst>
              </a:custGeom>
              <a:solidFill>
                <a:srgbClr val="9E4D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739" name="Freeform 513">
                <a:extLst>
                  <a:ext uri="{FF2B5EF4-FFF2-40B4-BE49-F238E27FC236}">
                    <a16:creationId xmlns:a16="http://schemas.microsoft.com/office/drawing/2014/main" id="{F7AC1DD3-CBFD-482E-B307-C51750FFAF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1" y="2751"/>
                <a:ext cx="27" cy="15"/>
              </a:xfrm>
              <a:custGeom>
                <a:avLst/>
                <a:gdLst>
                  <a:gd name="T0" fmla="*/ 11 w 27"/>
                  <a:gd name="T1" fmla="*/ 0 h 15"/>
                  <a:gd name="T2" fmla="*/ 13 w 27"/>
                  <a:gd name="T3" fmla="*/ 0 h 15"/>
                  <a:gd name="T4" fmla="*/ 14 w 27"/>
                  <a:gd name="T5" fmla="*/ 1 h 15"/>
                  <a:gd name="T6" fmla="*/ 15 w 27"/>
                  <a:gd name="T7" fmla="*/ 2 h 15"/>
                  <a:gd name="T8" fmla="*/ 16 w 27"/>
                  <a:gd name="T9" fmla="*/ 3 h 15"/>
                  <a:gd name="T10" fmla="*/ 17 w 27"/>
                  <a:gd name="T11" fmla="*/ 3 h 15"/>
                  <a:gd name="T12" fmla="*/ 17 w 27"/>
                  <a:gd name="T13" fmla="*/ 3 h 15"/>
                  <a:gd name="T14" fmla="*/ 19 w 27"/>
                  <a:gd name="T15" fmla="*/ 3 h 15"/>
                  <a:gd name="T16" fmla="*/ 20 w 27"/>
                  <a:gd name="T17" fmla="*/ 3 h 15"/>
                  <a:gd name="T18" fmla="*/ 21 w 27"/>
                  <a:gd name="T19" fmla="*/ 3 h 15"/>
                  <a:gd name="T20" fmla="*/ 27 w 27"/>
                  <a:gd name="T21" fmla="*/ 13 h 15"/>
                  <a:gd name="T22" fmla="*/ 26 w 27"/>
                  <a:gd name="T23" fmla="*/ 13 h 15"/>
                  <a:gd name="T24" fmla="*/ 25 w 27"/>
                  <a:gd name="T25" fmla="*/ 14 h 15"/>
                  <a:gd name="T26" fmla="*/ 25 w 27"/>
                  <a:gd name="T27" fmla="*/ 14 h 15"/>
                  <a:gd name="T28" fmla="*/ 24 w 27"/>
                  <a:gd name="T29" fmla="*/ 14 h 15"/>
                  <a:gd name="T30" fmla="*/ 23 w 27"/>
                  <a:gd name="T31" fmla="*/ 15 h 15"/>
                  <a:gd name="T32" fmla="*/ 22 w 27"/>
                  <a:gd name="T33" fmla="*/ 15 h 15"/>
                  <a:gd name="T34" fmla="*/ 21 w 27"/>
                  <a:gd name="T35" fmla="*/ 15 h 15"/>
                  <a:gd name="T36" fmla="*/ 20 w 27"/>
                  <a:gd name="T37" fmla="*/ 15 h 15"/>
                  <a:gd name="T38" fmla="*/ 18 w 27"/>
                  <a:gd name="T39" fmla="*/ 14 h 15"/>
                  <a:gd name="T40" fmla="*/ 17 w 27"/>
                  <a:gd name="T41" fmla="*/ 14 h 15"/>
                  <a:gd name="T42" fmla="*/ 15 w 27"/>
                  <a:gd name="T43" fmla="*/ 14 h 15"/>
                  <a:gd name="T44" fmla="*/ 14 w 27"/>
                  <a:gd name="T45" fmla="*/ 14 h 15"/>
                  <a:gd name="T46" fmla="*/ 14 w 27"/>
                  <a:gd name="T47" fmla="*/ 14 h 15"/>
                  <a:gd name="T48" fmla="*/ 13 w 27"/>
                  <a:gd name="T49" fmla="*/ 14 h 15"/>
                  <a:gd name="T50" fmla="*/ 12 w 27"/>
                  <a:gd name="T51" fmla="*/ 14 h 15"/>
                  <a:gd name="T52" fmla="*/ 11 w 27"/>
                  <a:gd name="T53" fmla="*/ 14 h 15"/>
                  <a:gd name="T54" fmla="*/ 10 w 27"/>
                  <a:gd name="T55" fmla="*/ 14 h 15"/>
                  <a:gd name="T56" fmla="*/ 8 w 27"/>
                  <a:gd name="T57" fmla="*/ 13 h 15"/>
                  <a:gd name="T58" fmla="*/ 7 w 27"/>
                  <a:gd name="T59" fmla="*/ 13 h 15"/>
                  <a:gd name="T60" fmla="*/ 6 w 27"/>
                  <a:gd name="T61" fmla="*/ 14 h 15"/>
                  <a:gd name="T62" fmla="*/ 5 w 27"/>
                  <a:gd name="T63" fmla="*/ 13 h 15"/>
                  <a:gd name="T64" fmla="*/ 4 w 27"/>
                  <a:gd name="T65" fmla="*/ 13 h 15"/>
                  <a:gd name="T66" fmla="*/ 3 w 27"/>
                  <a:gd name="T67" fmla="*/ 13 h 15"/>
                  <a:gd name="T68" fmla="*/ 2 w 27"/>
                  <a:gd name="T69" fmla="*/ 13 h 15"/>
                  <a:gd name="T70" fmla="*/ 1 w 27"/>
                  <a:gd name="T71" fmla="*/ 13 h 15"/>
                  <a:gd name="T72" fmla="*/ 0 w 27"/>
                  <a:gd name="T73" fmla="*/ 12 h 15"/>
                  <a:gd name="T74" fmla="*/ 0 w 27"/>
                  <a:gd name="T75" fmla="*/ 11 h 15"/>
                  <a:gd name="T76" fmla="*/ 0 w 27"/>
                  <a:gd name="T77" fmla="*/ 10 h 15"/>
                  <a:gd name="T78" fmla="*/ 0 w 27"/>
                  <a:gd name="T79" fmla="*/ 9 h 15"/>
                  <a:gd name="T80" fmla="*/ 0 w 27"/>
                  <a:gd name="T81" fmla="*/ 8 h 15"/>
                  <a:gd name="T82" fmla="*/ 1 w 27"/>
                  <a:gd name="T83" fmla="*/ 7 h 15"/>
                  <a:gd name="T84" fmla="*/ 2 w 27"/>
                  <a:gd name="T85" fmla="*/ 7 h 15"/>
                  <a:gd name="T86" fmla="*/ 3 w 27"/>
                  <a:gd name="T87" fmla="*/ 7 h 15"/>
                  <a:gd name="T88" fmla="*/ 4 w 27"/>
                  <a:gd name="T89" fmla="*/ 7 h 15"/>
                  <a:gd name="T90" fmla="*/ 5 w 27"/>
                  <a:gd name="T91" fmla="*/ 7 h 15"/>
                  <a:gd name="T92" fmla="*/ 6 w 27"/>
                  <a:gd name="T93" fmla="*/ 7 h 15"/>
                  <a:gd name="T94" fmla="*/ 7 w 27"/>
                  <a:gd name="T95" fmla="*/ 7 h 15"/>
                  <a:gd name="T96" fmla="*/ 8 w 27"/>
                  <a:gd name="T97" fmla="*/ 7 h 15"/>
                  <a:gd name="T98" fmla="*/ 9 w 27"/>
                  <a:gd name="T99" fmla="*/ 7 h 15"/>
                  <a:gd name="T100" fmla="*/ 10 w 27"/>
                  <a:gd name="T101" fmla="*/ 7 h 15"/>
                  <a:gd name="T102" fmla="*/ 11 w 27"/>
                  <a:gd name="T103" fmla="*/ 6 h 15"/>
                  <a:gd name="T104" fmla="*/ 12 w 27"/>
                  <a:gd name="T105" fmla="*/ 5 h 15"/>
                  <a:gd name="T106" fmla="*/ 12 w 27"/>
                  <a:gd name="T107" fmla="*/ 4 h 15"/>
                  <a:gd name="T108" fmla="*/ 12 w 27"/>
                  <a:gd name="T109" fmla="*/ 3 h 15"/>
                  <a:gd name="T110" fmla="*/ 11 w 27"/>
                  <a:gd name="T111" fmla="*/ 1 h 15"/>
                  <a:gd name="T112" fmla="*/ 11 w 27"/>
                  <a:gd name="T113" fmla="*/ 0 h 1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27" h="15">
                    <a:moveTo>
                      <a:pt x="11" y="0"/>
                    </a:moveTo>
                    <a:lnTo>
                      <a:pt x="13" y="0"/>
                    </a:lnTo>
                    <a:lnTo>
                      <a:pt x="14" y="1"/>
                    </a:lnTo>
                    <a:lnTo>
                      <a:pt x="15" y="2"/>
                    </a:lnTo>
                    <a:lnTo>
                      <a:pt x="16" y="3"/>
                    </a:lnTo>
                    <a:lnTo>
                      <a:pt x="17" y="3"/>
                    </a:lnTo>
                    <a:lnTo>
                      <a:pt x="19" y="3"/>
                    </a:lnTo>
                    <a:lnTo>
                      <a:pt x="20" y="3"/>
                    </a:lnTo>
                    <a:lnTo>
                      <a:pt x="21" y="3"/>
                    </a:lnTo>
                    <a:lnTo>
                      <a:pt x="27" y="13"/>
                    </a:lnTo>
                    <a:lnTo>
                      <a:pt x="26" y="13"/>
                    </a:lnTo>
                    <a:lnTo>
                      <a:pt x="25" y="14"/>
                    </a:lnTo>
                    <a:lnTo>
                      <a:pt x="24" y="14"/>
                    </a:lnTo>
                    <a:lnTo>
                      <a:pt x="23" y="15"/>
                    </a:lnTo>
                    <a:lnTo>
                      <a:pt x="22" y="15"/>
                    </a:lnTo>
                    <a:lnTo>
                      <a:pt x="21" y="15"/>
                    </a:lnTo>
                    <a:lnTo>
                      <a:pt x="20" y="15"/>
                    </a:lnTo>
                    <a:lnTo>
                      <a:pt x="18" y="14"/>
                    </a:lnTo>
                    <a:lnTo>
                      <a:pt x="17" y="14"/>
                    </a:lnTo>
                    <a:lnTo>
                      <a:pt x="15" y="14"/>
                    </a:lnTo>
                    <a:lnTo>
                      <a:pt x="14" y="14"/>
                    </a:lnTo>
                    <a:lnTo>
                      <a:pt x="13" y="14"/>
                    </a:lnTo>
                    <a:lnTo>
                      <a:pt x="12" y="14"/>
                    </a:lnTo>
                    <a:lnTo>
                      <a:pt x="11" y="14"/>
                    </a:lnTo>
                    <a:lnTo>
                      <a:pt x="10" y="14"/>
                    </a:lnTo>
                    <a:lnTo>
                      <a:pt x="8" y="13"/>
                    </a:lnTo>
                    <a:lnTo>
                      <a:pt x="7" y="13"/>
                    </a:lnTo>
                    <a:lnTo>
                      <a:pt x="6" y="14"/>
                    </a:lnTo>
                    <a:lnTo>
                      <a:pt x="5" y="13"/>
                    </a:lnTo>
                    <a:lnTo>
                      <a:pt x="4" y="13"/>
                    </a:lnTo>
                    <a:lnTo>
                      <a:pt x="3" y="13"/>
                    </a:lnTo>
                    <a:lnTo>
                      <a:pt x="2" y="13"/>
                    </a:lnTo>
                    <a:lnTo>
                      <a:pt x="1" y="13"/>
                    </a:lnTo>
                    <a:lnTo>
                      <a:pt x="0" y="12"/>
                    </a:lnTo>
                    <a:lnTo>
                      <a:pt x="0" y="11"/>
                    </a:lnTo>
                    <a:lnTo>
                      <a:pt x="0" y="10"/>
                    </a:lnTo>
                    <a:lnTo>
                      <a:pt x="0" y="9"/>
                    </a:lnTo>
                    <a:lnTo>
                      <a:pt x="0" y="8"/>
                    </a:lnTo>
                    <a:lnTo>
                      <a:pt x="1" y="7"/>
                    </a:lnTo>
                    <a:lnTo>
                      <a:pt x="2" y="7"/>
                    </a:lnTo>
                    <a:lnTo>
                      <a:pt x="3" y="7"/>
                    </a:lnTo>
                    <a:lnTo>
                      <a:pt x="4" y="7"/>
                    </a:lnTo>
                    <a:lnTo>
                      <a:pt x="5" y="7"/>
                    </a:lnTo>
                    <a:lnTo>
                      <a:pt x="6" y="7"/>
                    </a:lnTo>
                    <a:lnTo>
                      <a:pt x="7" y="7"/>
                    </a:lnTo>
                    <a:lnTo>
                      <a:pt x="8" y="7"/>
                    </a:lnTo>
                    <a:lnTo>
                      <a:pt x="9" y="7"/>
                    </a:lnTo>
                    <a:lnTo>
                      <a:pt x="10" y="7"/>
                    </a:lnTo>
                    <a:lnTo>
                      <a:pt x="11" y="6"/>
                    </a:lnTo>
                    <a:lnTo>
                      <a:pt x="12" y="5"/>
                    </a:lnTo>
                    <a:lnTo>
                      <a:pt x="12" y="4"/>
                    </a:lnTo>
                    <a:lnTo>
                      <a:pt x="12" y="3"/>
                    </a:lnTo>
                    <a:lnTo>
                      <a:pt x="11" y="1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9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740" name="Freeform 514">
                <a:extLst>
                  <a:ext uri="{FF2B5EF4-FFF2-40B4-BE49-F238E27FC236}">
                    <a16:creationId xmlns:a16="http://schemas.microsoft.com/office/drawing/2014/main" id="{F26A59BD-6127-4CF9-8F3E-A3108F7916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1" y="2758"/>
                <a:ext cx="4" cy="6"/>
              </a:xfrm>
              <a:custGeom>
                <a:avLst/>
                <a:gdLst>
                  <a:gd name="T0" fmla="*/ 1 w 4"/>
                  <a:gd name="T1" fmla="*/ 1 h 6"/>
                  <a:gd name="T2" fmla="*/ 2 w 4"/>
                  <a:gd name="T3" fmla="*/ 0 h 6"/>
                  <a:gd name="T4" fmla="*/ 3 w 4"/>
                  <a:gd name="T5" fmla="*/ 1 h 6"/>
                  <a:gd name="T6" fmla="*/ 4 w 4"/>
                  <a:gd name="T7" fmla="*/ 1 h 6"/>
                  <a:gd name="T8" fmla="*/ 4 w 4"/>
                  <a:gd name="T9" fmla="*/ 1 h 6"/>
                  <a:gd name="T10" fmla="*/ 4 w 4"/>
                  <a:gd name="T11" fmla="*/ 2 h 6"/>
                  <a:gd name="T12" fmla="*/ 4 w 4"/>
                  <a:gd name="T13" fmla="*/ 3 h 6"/>
                  <a:gd name="T14" fmla="*/ 4 w 4"/>
                  <a:gd name="T15" fmla="*/ 4 h 6"/>
                  <a:gd name="T16" fmla="*/ 4 w 4"/>
                  <a:gd name="T17" fmla="*/ 5 h 6"/>
                  <a:gd name="T18" fmla="*/ 4 w 4"/>
                  <a:gd name="T19" fmla="*/ 6 h 6"/>
                  <a:gd name="T20" fmla="*/ 3 w 4"/>
                  <a:gd name="T21" fmla="*/ 6 h 6"/>
                  <a:gd name="T22" fmla="*/ 2 w 4"/>
                  <a:gd name="T23" fmla="*/ 6 h 6"/>
                  <a:gd name="T24" fmla="*/ 2 w 4"/>
                  <a:gd name="T25" fmla="*/ 6 h 6"/>
                  <a:gd name="T26" fmla="*/ 1 w 4"/>
                  <a:gd name="T27" fmla="*/ 5 h 6"/>
                  <a:gd name="T28" fmla="*/ 0 w 4"/>
                  <a:gd name="T29" fmla="*/ 5 h 6"/>
                  <a:gd name="T30" fmla="*/ 0 w 4"/>
                  <a:gd name="T31" fmla="*/ 4 h 6"/>
                  <a:gd name="T32" fmla="*/ 0 w 4"/>
                  <a:gd name="T33" fmla="*/ 3 h 6"/>
                  <a:gd name="T34" fmla="*/ 0 w 4"/>
                  <a:gd name="T35" fmla="*/ 2 h 6"/>
                  <a:gd name="T36" fmla="*/ 0 w 4"/>
                  <a:gd name="T37" fmla="*/ 1 h 6"/>
                  <a:gd name="T38" fmla="*/ 1 w 4"/>
                  <a:gd name="T39" fmla="*/ 1 h 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4" h="6">
                    <a:moveTo>
                      <a:pt x="1" y="1"/>
                    </a:moveTo>
                    <a:lnTo>
                      <a:pt x="2" y="0"/>
                    </a:lnTo>
                    <a:lnTo>
                      <a:pt x="3" y="1"/>
                    </a:lnTo>
                    <a:lnTo>
                      <a:pt x="4" y="1"/>
                    </a:lnTo>
                    <a:lnTo>
                      <a:pt x="4" y="2"/>
                    </a:lnTo>
                    <a:lnTo>
                      <a:pt x="4" y="3"/>
                    </a:lnTo>
                    <a:lnTo>
                      <a:pt x="4" y="4"/>
                    </a:lnTo>
                    <a:lnTo>
                      <a:pt x="4" y="5"/>
                    </a:lnTo>
                    <a:lnTo>
                      <a:pt x="4" y="6"/>
                    </a:lnTo>
                    <a:lnTo>
                      <a:pt x="3" y="6"/>
                    </a:lnTo>
                    <a:lnTo>
                      <a:pt x="2" y="6"/>
                    </a:lnTo>
                    <a:lnTo>
                      <a:pt x="1" y="5"/>
                    </a:lnTo>
                    <a:lnTo>
                      <a:pt x="0" y="5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FD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741" name="Freeform 515">
                <a:extLst>
                  <a:ext uri="{FF2B5EF4-FFF2-40B4-BE49-F238E27FC236}">
                    <a16:creationId xmlns:a16="http://schemas.microsoft.com/office/drawing/2014/main" id="{9DD65E98-6E51-49FE-A5F3-54FE182621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5" y="2751"/>
                <a:ext cx="11" cy="11"/>
              </a:xfrm>
              <a:custGeom>
                <a:avLst/>
                <a:gdLst>
                  <a:gd name="T0" fmla="*/ 0 w 11"/>
                  <a:gd name="T1" fmla="*/ 11 h 11"/>
                  <a:gd name="T2" fmla="*/ 0 w 11"/>
                  <a:gd name="T3" fmla="*/ 10 h 11"/>
                  <a:gd name="T4" fmla="*/ 0 w 11"/>
                  <a:gd name="T5" fmla="*/ 9 h 11"/>
                  <a:gd name="T6" fmla="*/ 0 w 11"/>
                  <a:gd name="T7" fmla="*/ 8 h 11"/>
                  <a:gd name="T8" fmla="*/ 1 w 11"/>
                  <a:gd name="T9" fmla="*/ 8 h 11"/>
                  <a:gd name="T10" fmla="*/ 1 w 11"/>
                  <a:gd name="T11" fmla="*/ 7 h 11"/>
                  <a:gd name="T12" fmla="*/ 2 w 11"/>
                  <a:gd name="T13" fmla="*/ 7 h 11"/>
                  <a:gd name="T14" fmla="*/ 3 w 11"/>
                  <a:gd name="T15" fmla="*/ 7 h 11"/>
                  <a:gd name="T16" fmla="*/ 3 w 11"/>
                  <a:gd name="T17" fmla="*/ 7 h 11"/>
                  <a:gd name="T18" fmla="*/ 4 w 11"/>
                  <a:gd name="T19" fmla="*/ 7 h 11"/>
                  <a:gd name="T20" fmla="*/ 5 w 11"/>
                  <a:gd name="T21" fmla="*/ 7 h 11"/>
                  <a:gd name="T22" fmla="*/ 6 w 11"/>
                  <a:gd name="T23" fmla="*/ 6 h 11"/>
                  <a:gd name="T24" fmla="*/ 7 w 11"/>
                  <a:gd name="T25" fmla="*/ 6 h 11"/>
                  <a:gd name="T26" fmla="*/ 8 w 11"/>
                  <a:gd name="T27" fmla="*/ 5 h 11"/>
                  <a:gd name="T28" fmla="*/ 8 w 11"/>
                  <a:gd name="T29" fmla="*/ 4 h 11"/>
                  <a:gd name="T30" fmla="*/ 8 w 11"/>
                  <a:gd name="T31" fmla="*/ 4 h 11"/>
                  <a:gd name="T32" fmla="*/ 8 w 11"/>
                  <a:gd name="T33" fmla="*/ 3 h 11"/>
                  <a:gd name="T34" fmla="*/ 7 w 11"/>
                  <a:gd name="T35" fmla="*/ 1 h 11"/>
                  <a:gd name="T36" fmla="*/ 7 w 11"/>
                  <a:gd name="T37" fmla="*/ 0 h 11"/>
                  <a:gd name="T38" fmla="*/ 8 w 11"/>
                  <a:gd name="T39" fmla="*/ 1 h 11"/>
                  <a:gd name="T40" fmla="*/ 8 w 11"/>
                  <a:gd name="T41" fmla="*/ 2 h 11"/>
                  <a:gd name="T42" fmla="*/ 8 w 11"/>
                  <a:gd name="T43" fmla="*/ 3 h 11"/>
                  <a:gd name="T44" fmla="*/ 9 w 11"/>
                  <a:gd name="T45" fmla="*/ 4 h 11"/>
                  <a:gd name="T46" fmla="*/ 9 w 11"/>
                  <a:gd name="T47" fmla="*/ 5 h 11"/>
                  <a:gd name="T48" fmla="*/ 11 w 11"/>
                  <a:gd name="T49" fmla="*/ 6 h 11"/>
                  <a:gd name="T50" fmla="*/ 10 w 11"/>
                  <a:gd name="T51" fmla="*/ 6 h 11"/>
                  <a:gd name="T52" fmla="*/ 9 w 11"/>
                  <a:gd name="T53" fmla="*/ 6 h 11"/>
                  <a:gd name="T54" fmla="*/ 8 w 11"/>
                  <a:gd name="T55" fmla="*/ 6 h 11"/>
                  <a:gd name="T56" fmla="*/ 7 w 11"/>
                  <a:gd name="T57" fmla="*/ 7 h 11"/>
                  <a:gd name="T58" fmla="*/ 7 w 11"/>
                  <a:gd name="T59" fmla="*/ 7 h 11"/>
                  <a:gd name="T60" fmla="*/ 7 w 11"/>
                  <a:gd name="T61" fmla="*/ 7 h 11"/>
                  <a:gd name="T62" fmla="*/ 8 w 11"/>
                  <a:gd name="T63" fmla="*/ 8 h 11"/>
                  <a:gd name="T64" fmla="*/ 8 w 11"/>
                  <a:gd name="T65" fmla="*/ 9 h 11"/>
                  <a:gd name="T66" fmla="*/ 8 w 11"/>
                  <a:gd name="T67" fmla="*/ 8 h 11"/>
                  <a:gd name="T68" fmla="*/ 7 w 11"/>
                  <a:gd name="T69" fmla="*/ 8 h 11"/>
                  <a:gd name="T70" fmla="*/ 7 w 11"/>
                  <a:gd name="T71" fmla="*/ 7 h 11"/>
                  <a:gd name="T72" fmla="*/ 6 w 11"/>
                  <a:gd name="T73" fmla="*/ 7 h 11"/>
                  <a:gd name="T74" fmla="*/ 5 w 11"/>
                  <a:gd name="T75" fmla="*/ 7 h 11"/>
                  <a:gd name="T76" fmla="*/ 5 w 11"/>
                  <a:gd name="T77" fmla="*/ 8 h 11"/>
                  <a:gd name="T78" fmla="*/ 4 w 11"/>
                  <a:gd name="T79" fmla="*/ 8 h 11"/>
                  <a:gd name="T80" fmla="*/ 3 w 11"/>
                  <a:gd name="T81" fmla="*/ 8 h 11"/>
                  <a:gd name="T82" fmla="*/ 3 w 11"/>
                  <a:gd name="T83" fmla="*/ 8 h 11"/>
                  <a:gd name="T84" fmla="*/ 2 w 11"/>
                  <a:gd name="T85" fmla="*/ 8 h 11"/>
                  <a:gd name="T86" fmla="*/ 1 w 11"/>
                  <a:gd name="T87" fmla="*/ 8 h 11"/>
                  <a:gd name="T88" fmla="*/ 1 w 11"/>
                  <a:gd name="T89" fmla="*/ 9 h 11"/>
                  <a:gd name="T90" fmla="*/ 0 w 11"/>
                  <a:gd name="T91" fmla="*/ 10 h 11"/>
                  <a:gd name="T92" fmla="*/ 0 w 11"/>
                  <a:gd name="T93" fmla="*/ 10 h 11"/>
                  <a:gd name="T94" fmla="*/ 0 w 11"/>
                  <a:gd name="T95" fmla="*/ 11 h 11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11" h="11">
                    <a:moveTo>
                      <a:pt x="0" y="11"/>
                    </a:moveTo>
                    <a:lnTo>
                      <a:pt x="0" y="10"/>
                    </a:lnTo>
                    <a:lnTo>
                      <a:pt x="0" y="9"/>
                    </a:lnTo>
                    <a:lnTo>
                      <a:pt x="0" y="8"/>
                    </a:lnTo>
                    <a:lnTo>
                      <a:pt x="1" y="8"/>
                    </a:lnTo>
                    <a:lnTo>
                      <a:pt x="1" y="7"/>
                    </a:lnTo>
                    <a:lnTo>
                      <a:pt x="2" y="7"/>
                    </a:lnTo>
                    <a:lnTo>
                      <a:pt x="3" y="7"/>
                    </a:lnTo>
                    <a:lnTo>
                      <a:pt x="4" y="7"/>
                    </a:lnTo>
                    <a:lnTo>
                      <a:pt x="5" y="7"/>
                    </a:lnTo>
                    <a:lnTo>
                      <a:pt x="6" y="6"/>
                    </a:lnTo>
                    <a:lnTo>
                      <a:pt x="7" y="6"/>
                    </a:lnTo>
                    <a:lnTo>
                      <a:pt x="8" y="5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7" y="1"/>
                    </a:lnTo>
                    <a:lnTo>
                      <a:pt x="7" y="0"/>
                    </a:lnTo>
                    <a:lnTo>
                      <a:pt x="8" y="1"/>
                    </a:lnTo>
                    <a:lnTo>
                      <a:pt x="8" y="2"/>
                    </a:lnTo>
                    <a:lnTo>
                      <a:pt x="8" y="3"/>
                    </a:lnTo>
                    <a:lnTo>
                      <a:pt x="9" y="4"/>
                    </a:lnTo>
                    <a:lnTo>
                      <a:pt x="9" y="5"/>
                    </a:lnTo>
                    <a:lnTo>
                      <a:pt x="11" y="6"/>
                    </a:lnTo>
                    <a:lnTo>
                      <a:pt x="10" y="6"/>
                    </a:lnTo>
                    <a:lnTo>
                      <a:pt x="9" y="6"/>
                    </a:lnTo>
                    <a:lnTo>
                      <a:pt x="8" y="6"/>
                    </a:lnTo>
                    <a:lnTo>
                      <a:pt x="7" y="7"/>
                    </a:lnTo>
                    <a:lnTo>
                      <a:pt x="8" y="8"/>
                    </a:lnTo>
                    <a:lnTo>
                      <a:pt x="8" y="9"/>
                    </a:lnTo>
                    <a:lnTo>
                      <a:pt x="8" y="8"/>
                    </a:lnTo>
                    <a:lnTo>
                      <a:pt x="7" y="8"/>
                    </a:lnTo>
                    <a:lnTo>
                      <a:pt x="7" y="7"/>
                    </a:lnTo>
                    <a:lnTo>
                      <a:pt x="6" y="7"/>
                    </a:lnTo>
                    <a:lnTo>
                      <a:pt x="5" y="7"/>
                    </a:lnTo>
                    <a:lnTo>
                      <a:pt x="5" y="8"/>
                    </a:lnTo>
                    <a:lnTo>
                      <a:pt x="4" y="8"/>
                    </a:lnTo>
                    <a:lnTo>
                      <a:pt x="3" y="8"/>
                    </a:lnTo>
                    <a:lnTo>
                      <a:pt x="2" y="8"/>
                    </a:lnTo>
                    <a:lnTo>
                      <a:pt x="1" y="8"/>
                    </a:lnTo>
                    <a:lnTo>
                      <a:pt x="1" y="9"/>
                    </a:lnTo>
                    <a:lnTo>
                      <a:pt x="0" y="10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FF7F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742" name="Freeform 516">
                <a:extLst>
                  <a:ext uri="{FF2B5EF4-FFF2-40B4-BE49-F238E27FC236}">
                    <a16:creationId xmlns:a16="http://schemas.microsoft.com/office/drawing/2014/main" id="{293414B0-A5EA-48B7-A37B-9A29943A12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9" y="2762"/>
                <a:ext cx="11" cy="3"/>
              </a:xfrm>
              <a:custGeom>
                <a:avLst/>
                <a:gdLst>
                  <a:gd name="T0" fmla="*/ 0 w 11"/>
                  <a:gd name="T1" fmla="*/ 1 h 3"/>
                  <a:gd name="T2" fmla="*/ 0 w 11"/>
                  <a:gd name="T3" fmla="*/ 2 h 3"/>
                  <a:gd name="T4" fmla="*/ 0 w 11"/>
                  <a:gd name="T5" fmla="*/ 2 h 3"/>
                  <a:gd name="T6" fmla="*/ 0 w 11"/>
                  <a:gd name="T7" fmla="*/ 3 h 3"/>
                  <a:gd name="T8" fmla="*/ 1 w 11"/>
                  <a:gd name="T9" fmla="*/ 3 h 3"/>
                  <a:gd name="T10" fmla="*/ 2 w 11"/>
                  <a:gd name="T11" fmla="*/ 3 h 3"/>
                  <a:gd name="T12" fmla="*/ 3 w 11"/>
                  <a:gd name="T13" fmla="*/ 3 h 3"/>
                  <a:gd name="T14" fmla="*/ 3 w 11"/>
                  <a:gd name="T15" fmla="*/ 3 h 3"/>
                  <a:gd name="T16" fmla="*/ 4 w 11"/>
                  <a:gd name="T17" fmla="*/ 3 h 3"/>
                  <a:gd name="T18" fmla="*/ 5 w 11"/>
                  <a:gd name="T19" fmla="*/ 3 h 3"/>
                  <a:gd name="T20" fmla="*/ 6 w 11"/>
                  <a:gd name="T21" fmla="*/ 3 h 3"/>
                  <a:gd name="T22" fmla="*/ 7 w 11"/>
                  <a:gd name="T23" fmla="*/ 3 h 3"/>
                  <a:gd name="T24" fmla="*/ 8 w 11"/>
                  <a:gd name="T25" fmla="*/ 3 h 3"/>
                  <a:gd name="T26" fmla="*/ 9 w 11"/>
                  <a:gd name="T27" fmla="*/ 3 h 3"/>
                  <a:gd name="T28" fmla="*/ 10 w 11"/>
                  <a:gd name="T29" fmla="*/ 3 h 3"/>
                  <a:gd name="T30" fmla="*/ 11 w 11"/>
                  <a:gd name="T31" fmla="*/ 3 h 3"/>
                  <a:gd name="T32" fmla="*/ 10 w 11"/>
                  <a:gd name="T33" fmla="*/ 3 h 3"/>
                  <a:gd name="T34" fmla="*/ 9 w 11"/>
                  <a:gd name="T35" fmla="*/ 3 h 3"/>
                  <a:gd name="T36" fmla="*/ 9 w 11"/>
                  <a:gd name="T37" fmla="*/ 3 h 3"/>
                  <a:gd name="T38" fmla="*/ 8 w 11"/>
                  <a:gd name="T39" fmla="*/ 2 h 3"/>
                  <a:gd name="T40" fmla="*/ 7 w 11"/>
                  <a:gd name="T41" fmla="*/ 2 h 3"/>
                  <a:gd name="T42" fmla="*/ 7 w 11"/>
                  <a:gd name="T43" fmla="*/ 2 h 3"/>
                  <a:gd name="T44" fmla="*/ 6 w 11"/>
                  <a:gd name="T45" fmla="*/ 1 h 3"/>
                  <a:gd name="T46" fmla="*/ 6 w 11"/>
                  <a:gd name="T47" fmla="*/ 1 h 3"/>
                  <a:gd name="T48" fmla="*/ 5 w 11"/>
                  <a:gd name="T49" fmla="*/ 1 h 3"/>
                  <a:gd name="T50" fmla="*/ 4 w 11"/>
                  <a:gd name="T51" fmla="*/ 2 h 3"/>
                  <a:gd name="T52" fmla="*/ 4 w 11"/>
                  <a:gd name="T53" fmla="*/ 1 h 3"/>
                  <a:gd name="T54" fmla="*/ 4 w 11"/>
                  <a:gd name="T55" fmla="*/ 1 h 3"/>
                  <a:gd name="T56" fmla="*/ 4 w 11"/>
                  <a:gd name="T57" fmla="*/ 0 h 3"/>
                  <a:gd name="T58" fmla="*/ 4 w 11"/>
                  <a:gd name="T59" fmla="*/ 0 h 3"/>
                  <a:gd name="T60" fmla="*/ 4 w 11"/>
                  <a:gd name="T61" fmla="*/ 0 h 3"/>
                  <a:gd name="T62" fmla="*/ 3 w 11"/>
                  <a:gd name="T63" fmla="*/ 1 h 3"/>
                  <a:gd name="T64" fmla="*/ 3 w 11"/>
                  <a:gd name="T65" fmla="*/ 2 h 3"/>
                  <a:gd name="T66" fmla="*/ 2 w 11"/>
                  <a:gd name="T67" fmla="*/ 2 h 3"/>
                  <a:gd name="T68" fmla="*/ 2 w 11"/>
                  <a:gd name="T69" fmla="*/ 2 h 3"/>
                  <a:gd name="T70" fmla="*/ 1 w 11"/>
                  <a:gd name="T71" fmla="*/ 2 h 3"/>
                  <a:gd name="T72" fmla="*/ 0 w 11"/>
                  <a:gd name="T73" fmla="*/ 2 h 3"/>
                  <a:gd name="T74" fmla="*/ 0 w 11"/>
                  <a:gd name="T75" fmla="*/ 2 h 3"/>
                  <a:gd name="T76" fmla="*/ 0 w 11"/>
                  <a:gd name="T77" fmla="*/ 1 h 3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11" h="3">
                    <a:moveTo>
                      <a:pt x="0" y="1"/>
                    </a:moveTo>
                    <a:lnTo>
                      <a:pt x="0" y="2"/>
                    </a:lnTo>
                    <a:lnTo>
                      <a:pt x="0" y="3"/>
                    </a:lnTo>
                    <a:lnTo>
                      <a:pt x="1" y="3"/>
                    </a:lnTo>
                    <a:lnTo>
                      <a:pt x="2" y="3"/>
                    </a:lnTo>
                    <a:lnTo>
                      <a:pt x="3" y="3"/>
                    </a:lnTo>
                    <a:lnTo>
                      <a:pt x="4" y="3"/>
                    </a:lnTo>
                    <a:lnTo>
                      <a:pt x="5" y="3"/>
                    </a:lnTo>
                    <a:lnTo>
                      <a:pt x="6" y="3"/>
                    </a:lnTo>
                    <a:lnTo>
                      <a:pt x="7" y="3"/>
                    </a:lnTo>
                    <a:lnTo>
                      <a:pt x="8" y="3"/>
                    </a:lnTo>
                    <a:lnTo>
                      <a:pt x="9" y="3"/>
                    </a:lnTo>
                    <a:lnTo>
                      <a:pt x="10" y="3"/>
                    </a:lnTo>
                    <a:lnTo>
                      <a:pt x="11" y="3"/>
                    </a:lnTo>
                    <a:lnTo>
                      <a:pt x="10" y="3"/>
                    </a:lnTo>
                    <a:lnTo>
                      <a:pt x="9" y="3"/>
                    </a:lnTo>
                    <a:lnTo>
                      <a:pt x="8" y="2"/>
                    </a:lnTo>
                    <a:lnTo>
                      <a:pt x="7" y="2"/>
                    </a:lnTo>
                    <a:lnTo>
                      <a:pt x="6" y="1"/>
                    </a:lnTo>
                    <a:lnTo>
                      <a:pt x="5" y="1"/>
                    </a:lnTo>
                    <a:lnTo>
                      <a:pt x="4" y="2"/>
                    </a:lnTo>
                    <a:lnTo>
                      <a:pt x="4" y="1"/>
                    </a:lnTo>
                    <a:lnTo>
                      <a:pt x="4" y="0"/>
                    </a:lnTo>
                    <a:lnTo>
                      <a:pt x="3" y="1"/>
                    </a:lnTo>
                    <a:lnTo>
                      <a:pt x="3" y="2"/>
                    </a:lnTo>
                    <a:lnTo>
                      <a:pt x="2" y="2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F7F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743" name="Freeform 517">
                <a:extLst>
                  <a:ext uri="{FF2B5EF4-FFF2-40B4-BE49-F238E27FC236}">
                    <a16:creationId xmlns:a16="http://schemas.microsoft.com/office/drawing/2014/main" id="{08C1CA87-B022-490C-9ED9-032CE8DE16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04" y="2752"/>
                <a:ext cx="14" cy="12"/>
              </a:xfrm>
              <a:custGeom>
                <a:avLst/>
                <a:gdLst>
                  <a:gd name="T0" fmla="*/ 0 w 14"/>
                  <a:gd name="T1" fmla="*/ 0 h 12"/>
                  <a:gd name="T2" fmla="*/ 1 w 14"/>
                  <a:gd name="T3" fmla="*/ 0 h 12"/>
                  <a:gd name="T4" fmla="*/ 2 w 14"/>
                  <a:gd name="T5" fmla="*/ 1 h 12"/>
                  <a:gd name="T6" fmla="*/ 3 w 14"/>
                  <a:gd name="T7" fmla="*/ 2 h 12"/>
                  <a:gd name="T8" fmla="*/ 4 w 14"/>
                  <a:gd name="T9" fmla="*/ 2 h 12"/>
                  <a:gd name="T10" fmla="*/ 5 w 14"/>
                  <a:gd name="T11" fmla="*/ 2 h 12"/>
                  <a:gd name="T12" fmla="*/ 7 w 14"/>
                  <a:gd name="T13" fmla="*/ 2 h 12"/>
                  <a:gd name="T14" fmla="*/ 8 w 14"/>
                  <a:gd name="T15" fmla="*/ 3 h 12"/>
                  <a:gd name="T16" fmla="*/ 12 w 14"/>
                  <a:gd name="T17" fmla="*/ 9 h 12"/>
                  <a:gd name="T18" fmla="*/ 14 w 14"/>
                  <a:gd name="T19" fmla="*/ 12 h 12"/>
                  <a:gd name="T20" fmla="*/ 13 w 14"/>
                  <a:gd name="T21" fmla="*/ 12 h 12"/>
                  <a:gd name="T22" fmla="*/ 12 w 14"/>
                  <a:gd name="T23" fmla="*/ 11 h 12"/>
                  <a:gd name="T24" fmla="*/ 11 w 14"/>
                  <a:gd name="T25" fmla="*/ 10 h 12"/>
                  <a:gd name="T26" fmla="*/ 10 w 14"/>
                  <a:gd name="T27" fmla="*/ 9 h 12"/>
                  <a:gd name="T28" fmla="*/ 10 w 14"/>
                  <a:gd name="T29" fmla="*/ 7 h 12"/>
                  <a:gd name="T30" fmla="*/ 9 w 14"/>
                  <a:gd name="T31" fmla="*/ 6 h 12"/>
                  <a:gd name="T32" fmla="*/ 8 w 14"/>
                  <a:gd name="T33" fmla="*/ 5 h 12"/>
                  <a:gd name="T34" fmla="*/ 8 w 14"/>
                  <a:gd name="T35" fmla="*/ 4 h 12"/>
                  <a:gd name="T36" fmla="*/ 7 w 14"/>
                  <a:gd name="T37" fmla="*/ 3 h 12"/>
                  <a:gd name="T38" fmla="*/ 6 w 14"/>
                  <a:gd name="T39" fmla="*/ 3 h 12"/>
                  <a:gd name="T40" fmla="*/ 6 w 14"/>
                  <a:gd name="T41" fmla="*/ 3 h 12"/>
                  <a:gd name="T42" fmla="*/ 5 w 14"/>
                  <a:gd name="T43" fmla="*/ 4 h 12"/>
                  <a:gd name="T44" fmla="*/ 5 w 14"/>
                  <a:gd name="T45" fmla="*/ 5 h 12"/>
                  <a:gd name="T46" fmla="*/ 4 w 14"/>
                  <a:gd name="T47" fmla="*/ 4 h 12"/>
                  <a:gd name="T48" fmla="*/ 3 w 14"/>
                  <a:gd name="T49" fmla="*/ 4 h 12"/>
                  <a:gd name="T50" fmla="*/ 3 w 14"/>
                  <a:gd name="T51" fmla="*/ 3 h 12"/>
                  <a:gd name="T52" fmla="*/ 2 w 14"/>
                  <a:gd name="T53" fmla="*/ 2 h 12"/>
                  <a:gd name="T54" fmla="*/ 1 w 14"/>
                  <a:gd name="T55" fmla="*/ 1 h 12"/>
                  <a:gd name="T56" fmla="*/ 0 w 14"/>
                  <a:gd name="T57" fmla="*/ 0 h 12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14" h="12">
                    <a:moveTo>
                      <a:pt x="0" y="0"/>
                    </a:moveTo>
                    <a:lnTo>
                      <a:pt x="1" y="0"/>
                    </a:lnTo>
                    <a:lnTo>
                      <a:pt x="2" y="1"/>
                    </a:lnTo>
                    <a:lnTo>
                      <a:pt x="3" y="2"/>
                    </a:lnTo>
                    <a:lnTo>
                      <a:pt x="4" y="2"/>
                    </a:lnTo>
                    <a:lnTo>
                      <a:pt x="5" y="2"/>
                    </a:lnTo>
                    <a:lnTo>
                      <a:pt x="7" y="2"/>
                    </a:lnTo>
                    <a:lnTo>
                      <a:pt x="8" y="3"/>
                    </a:lnTo>
                    <a:lnTo>
                      <a:pt x="12" y="9"/>
                    </a:lnTo>
                    <a:lnTo>
                      <a:pt x="14" y="12"/>
                    </a:lnTo>
                    <a:lnTo>
                      <a:pt x="13" y="12"/>
                    </a:lnTo>
                    <a:lnTo>
                      <a:pt x="12" y="11"/>
                    </a:lnTo>
                    <a:lnTo>
                      <a:pt x="11" y="10"/>
                    </a:lnTo>
                    <a:lnTo>
                      <a:pt x="10" y="9"/>
                    </a:lnTo>
                    <a:lnTo>
                      <a:pt x="10" y="7"/>
                    </a:lnTo>
                    <a:lnTo>
                      <a:pt x="9" y="6"/>
                    </a:lnTo>
                    <a:lnTo>
                      <a:pt x="8" y="5"/>
                    </a:lnTo>
                    <a:lnTo>
                      <a:pt x="8" y="4"/>
                    </a:lnTo>
                    <a:lnTo>
                      <a:pt x="7" y="3"/>
                    </a:lnTo>
                    <a:lnTo>
                      <a:pt x="6" y="3"/>
                    </a:lnTo>
                    <a:lnTo>
                      <a:pt x="5" y="4"/>
                    </a:lnTo>
                    <a:lnTo>
                      <a:pt x="5" y="5"/>
                    </a:lnTo>
                    <a:lnTo>
                      <a:pt x="4" y="4"/>
                    </a:lnTo>
                    <a:lnTo>
                      <a:pt x="3" y="4"/>
                    </a:lnTo>
                    <a:lnTo>
                      <a:pt x="3" y="3"/>
                    </a:lnTo>
                    <a:lnTo>
                      <a:pt x="2" y="2"/>
                    </a:lnTo>
                    <a:lnTo>
                      <a:pt x="1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7F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744" name="Freeform 518">
                <a:extLst>
                  <a:ext uri="{FF2B5EF4-FFF2-40B4-BE49-F238E27FC236}">
                    <a16:creationId xmlns:a16="http://schemas.microsoft.com/office/drawing/2014/main" id="{8B5514CD-38C1-4C5A-8AE2-829D0FFB38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10" y="2714"/>
                <a:ext cx="173" cy="95"/>
              </a:xfrm>
              <a:custGeom>
                <a:avLst/>
                <a:gdLst>
                  <a:gd name="T0" fmla="*/ 2 w 173"/>
                  <a:gd name="T1" fmla="*/ 42 h 95"/>
                  <a:gd name="T2" fmla="*/ 4 w 173"/>
                  <a:gd name="T3" fmla="*/ 44 h 95"/>
                  <a:gd name="T4" fmla="*/ 6 w 173"/>
                  <a:gd name="T5" fmla="*/ 48 h 95"/>
                  <a:gd name="T6" fmla="*/ 7 w 173"/>
                  <a:gd name="T7" fmla="*/ 50 h 95"/>
                  <a:gd name="T8" fmla="*/ 24 w 173"/>
                  <a:gd name="T9" fmla="*/ 51 h 95"/>
                  <a:gd name="T10" fmla="*/ 53 w 173"/>
                  <a:gd name="T11" fmla="*/ 58 h 95"/>
                  <a:gd name="T12" fmla="*/ 68 w 173"/>
                  <a:gd name="T13" fmla="*/ 63 h 95"/>
                  <a:gd name="T14" fmla="*/ 70 w 173"/>
                  <a:gd name="T15" fmla="*/ 67 h 95"/>
                  <a:gd name="T16" fmla="*/ 72 w 173"/>
                  <a:gd name="T17" fmla="*/ 72 h 95"/>
                  <a:gd name="T18" fmla="*/ 74 w 173"/>
                  <a:gd name="T19" fmla="*/ 76 h 95"/>
                  <a:gd name="T20" fmla="*/ 75 w 173"/>
                  <a:gd name="T21" fmla="*/ 82 h 95"/>
                  <a:gd name="T22" fmla="*/ 78 w 173"/>
                  <a:gd name="T23" fmla="*/ 87 h 95"/>
                  <a:gd name="T24" fmla="*/ 79 w 173"/>
                  <a:gd name="T25" fmla="*/ 95 h 95"/>
                  <a:gd name="T26" fmla="*/ 151 w 173"/>
                  <a:gd name="T27" fmla="*/ 44 h 95"/>
                  <a:gd name="T28" fmla="*/ 143 w 173"/>
                  <a:gd name="T29" fmla="*/ 25 h 95"/>
                  <a:gd name="T30" fmla="*/ 140 w 173"/>
                  <a:gd name="T31" fmla="*/ 21 h 95"/>
                  <a:gd name="T32" fmla="*/ 139 w 173"/>
                  <a:gd name="T33" fmla="*/ 19 h 95"/>
                  <a:gd name="T34" fmla="*/ 136 w 173"/>
                  <a:gd name="T35" fmla="*/ 16 h 95"/>
                  <a:gd name="T36" fmla="*/ 134 w 173"/>
                  <a:gd name="T37" fmla="*/ 14 h 95"/>
                  <a:gd name="T38" fmla="*/ 124 w 173"/>
                  <a:gd name="T39" fmla="*/ 10 h 95"/>
                  <a:gd name="T40" fmla="*/ 93 w 173"/>
                  <a:gd name="T41" fmla="*/ 22 h 95"/>
                  <a:gd name="T42" fmla="*/ 74 w 173"/>
                  <a:gd name="T43" fmla="*/ 13 h 95"/>
                  <a:gd name="T44" fmla="*/ 71 w 173"/>
                  <a:gd name="T45" fmla="*/ 14 h 95"/>
                  <a:gd name="T46" fmla="*/ 68 w 173"/>
                  <a:gd name="T47" fmla="*/ 15 h 95"/>
                  <a:gd name="T48" fmla="*/ 66 w 173"/>
                  <a:gd name="T49" fmla="*/ 17 h 95"/>
                  <a:gd name="T50" fmla="*/ 63 w 173"/>
                  <a:gd name="T51" fmla="*/ 17 h 95"/>
                  <a:gd name="T52" fmla="*/ 62 w 173"/>
                  <a:gd name="T53" fmla="*/ 19 h 95"/>
                  <a:gd name="T54" fmla="*/ 60 w 173"/>
                  <a:gd name="T55" fmla="*/ 19 h 95"/>
                  <a:gd name="T56" fmla="*/ 58 w 173"/>
                  <a:gd name="T57" fmla="*/ 20 h 95"/>
                  <a:gd name="T58" fmla="*/ 55 w 173"/>
                  <a:gd name="T59" fmla="*/ 21 h 95"/>
                  <a:gd name="T60" fmla="*/ 52 w 173"/>
                  <a:gd name="T61" fmla="*/ 24 h 95"/>
                  <a:gd name="T62" fmla="*/ 50 w 173"/>
                  <a:gd name="T63" fmla="*/ 25 h 95"/>
                  <a:gd name="T64" fmla="*/ 46 w 173"/>
                  <a:gd name="T65" fmla="*/ 27 h 95"/>
                  <a:gd name="T66" fmla="*/ 44 w 173"/>
                  <a:gd name="T67" fmla="*/ 26 h 95"/>
                  <a:gd name="T68" fmla="*/ 41 w 173"/>
                  <a:gd name="T69" fmla="*/ 27 h 95"/>
                  <a:gd name="T70" fmla="*/ 38 w 173"/>
                  <a:gd name="T71" fmla="*/ 27 h 95"/>
                  <a:gd name="T72" fmla="*/ 36 w 173"/>
                  <a:gd name="T73" fmla="*/ 27 h 95"/>
                  <a:gd name="T74" fmla="*/ 33 w 173"/>
                  <a:gd name="T75" fmla="*/ 28 h 95"/>
                  <a:gd name="T76" fmla="*/ 31 w 173"/>
                  <a:gd name="T77" fmla="*/ 29 h 95"/>
                  <a:gd name="T78" fmla="*/ 29 w 173"/>
                  <a:gd name="T79" fmla="*/ 29 h 95"/>
                  <a:gd name="T80" fmla="*/ 26 w 173"/>
                  <a:gd name="T81" fmla="*/ 29 h 95"/>
                  <a:gd name="T82" fmla="*/ 23 w 173"/>
                  <a:gd name="T83" fmla="*/ 28 h 95"/>
                  <a:gd name="T84" fmla="*/ 20 w 173"/>
                  <a:gd name="T85" fmla="*/ 28 h 95"/>
                  <a:gd name="T86" fmla="*/ 18 w 173"/>
                  <a:gd name="T87" fmla="*/ 30 h 95"/>
                  <a:gd name="T88" fmla="*/ 15 w 173"/>
                  <a:gd name="T89" fmla="*/ 32 h 95"/>
                  <a:gd name="T90" fmla="*/ 12 w 173"/>
                  <a:gd name="T91" fmla="*/ 33 h 95"/>
                  <a:gd name="T92" fmla="*/ 10 w 173"/>
                  <a:gd name="T93" fmla="*/ 34 h 95"/>
                  <a:gd name="T94" fmla="*/ 8 w 173"/>
                  <a:gd name="T95" fmla="*/ 36 h 95"/>
                  <a:gd name="T96" fmla="*/ 7 w 173"/>
                  <a:gd name="T97" fmla="*/ 37 h 95"/>
                  <a:gd name="T98" fmla="*/ 4 w 173"/>
                  <a:gd name="T99" fmla="*/ 38 h 95"/>
                  <a:gd name="T100" fmla="*/ 2 w 173"/>
                  <a:gd name="T101" fmla="*/ 39 h 95"/>
                  <a:gd name="T102" fmla="*/ 0 w 173"/>
                  <a:gd name="T103" fmla="*/ 40 h 95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173" h="95">
                    <a:moveTo>
                      <a:pt x="0" y="40"/>
                    </a:moveTo>
                    <a:lnTo>
                      <a:pt x="1" y="41"/>
                    </a:lnTo>
                    <a:lnTo>
                      <a:pt x="2" y="42"/>
                    </a:lnTo>
                    <a:lnTo>
                      <a:pt x="3" y="43"/>
                    </a:lnTo>
                    <a:lnTo>
                      <a:pt x="4" y="44"/>
                    </a:lnTo>
                    <a:lnTo>
                      <a:pt x="5" y="45"/>
                    </a:lnTo>
                    <a:lnTo>
                      <a:pt x="5" y="46"/>
                    </a:lnTo>
                    <a:lnTo>
                      <a:pt x="6" y="48"/>
                    </a:lnTo>
                    <a:lnTo>
                      <a:pt x="7" y="49"/>
                    </a:lnTo>
                    <a:lnTo>
                      <a:pt x="7" y="50"/>
                    </a:lnTo>
                    <a:lnTo>
                      <a:pt x="8" y="51"/>
                    </a:lnTo>
                    <a:lnTo>
                      <a:pt x="13" y="51"/>
                    </a:lnTo>
                    <a:lnTo>
                      <a:pt x="24" y="51"/>
                    </a:lnTo>
                    <a:lnTo>
                      <a:pt x="34" y="51"/>
                    </a:lnTo>
                    <a:lnTo>
                      <a:pt x="46" y="50"/>
                    </a:lnTo>
                    <a:lnTo>
                      <a:pt x="53" y="58"/>
                    </a:lnTo>
                    <a:lnTo>
                      <a:pt x="61" y="58"/>
                    </a:lnTo>
                    <a:lnTo>
                      <a:pt x="67" y="60"/>
                    </a:lnTo>
                    <a:lnTo>
                      <a:pt x="68" y="63"/>
                    </a:lnTo>
                    <a:lnTo>
                      <a:pt x="69" y="64"/>
                    </a:lnTo>
                    <a:lnTo>
                      <a:pt x="69" y="65"/>
                    </a:lnTo>
                    <a:lnTo>
                      <a:pt x="70" y="67"/>
                    </a:lnTo>
                    <a:lnTo>
                      <a:pt x="71" y="68"/>
                    </a:lnTo>
                    <a:lnTo>
                      <a:pt x="71" y="70"/>
                    </a:lnTo>
                    <a:lnTo>
                      <a:pt x="72" y="72"/>
                    </a:lnTo>
                    <a:lnTo>
                      <a:pt x="72" y="73"/>
                    </a:lnTo>
                    <a:lnTo>
                      <a:pt x="73" y="75"/>
                    </a:lnTo>
                    <a:lnTo>
                      <a:pt x="74" y="76"/>
                    </a:lnTo>
                    <a:lnTo>
                      <a:pt x="74" y="78"/>
                    </a:lnTo>
                    <a:lnTo>
                      <a:pt x="75" y="80"/>
                    </a:lnTo>
                    <a:lnTo>
                      <a:pt x="75" y="82"/>
                    </a:lnTo>
                    <a:lnTo>
                      <a:pt x="76" y="83"/>
                    </a:lnTo>
                    <a:lnTo>
                      <a:pt x="77" y="85"/>
                    </a:lnTo>
                    <a:lnTo>
                      <a:pt x="78" y="87"/>
                    </a:lnTo>
                    <a:lnTo>
                      <a:pt x="78" y="89"/>
                    </a:lnTo>
                    <a:lnTo>
                      <a:pt x="79" y="91"/>
                    </a:lnTo>
                    <a:lnTo>
                      <a:pt x="79" y="95"/>
                    </a:lnTo>
                    <a:lnTo>
                      <a:pt x="173" y="95"/>
                    </a:lnTo>
                    <a:lnTo>
                      <a:pt x="167" y="76"/>
                    </a:lnTo>
                    <a:lnTo>
                      <a:pt x="151" y="44"/>
                    </a:lnTo>
                    <a:lnTo>
                      <a:pt x="146" y="30"/>
                    </a:lnTo>
                    <a:lnTo>
                      <a:pt x="144" y="26"/>
                    </a:lnTo>
                    <a:lnTo>
                      <a:pt x="143" y="25"/>
                    </a:lnTo>
                    <a:lnTo>
                      <a:pt x="142" y="24"/>
                    </a:lnTo>
                    <a:lnTo>
                      <a:pt x="141" y="23"/>
                    </a:lnTo>
                    <a:lnTo>
                      <a:pt x="140" y="21"/>
                    </a:lnTo>
                    <a:lnTo>
                      <a:pt x="140" y="20"/>
                    </a:lnTo>
                    <a:lnTo>
                      <a:pt x="139" y="19"/>
                    </a:lnTo>
                    <a:lnTo>
                      <a:pt x="138" y="18"/>
                    </a:lnTo>
                    <a:lnTo>
                      <a:pt x="137" y="17"/>
                    </a:lnTo>
                    <a:lnTo>
                      <a:pt x="136" y="16"/>
                    </a:lnTo>
                    <a:lnTo>
                      <a:pt x="135" y="15"/>
                    </a:lnTo>
                    <a:lnTo>
                      <a:pt x="135" y="14"/>
                    </a:lnTo>
                    <a:lnTo>
                      <a:pt x="134" y="14"/>
                    </a:lnTo>
                    <a:lnTo>
                      <a:pt x="133" y="13"/>
                    </a:lnTo>
                    <a:lnTo>
                      <a:pt x="132" y="13"/>
                    </a:lnTo>
                    <a:lnTo>
                      <a:pt x="124" y="10"/>
                    </a:lnTo>
                    <a:lnTo>
                      <a:pt x="115" y="5"/>
                    </a:lnTo>
                    <a:lnTo>
                      <a:pt x="107" y="0"/>
                    </a:lnTo>
                    <a:lnTo>
                      <a:pt x="93" y="22"/>
                    </a:lnTo>
                    <a:lnTo>
                      <a:pt x="87" y="22"/>
                    </a:lnTo>
                    <a:lnTo>
                      <a:pt x="78" y="13"/>
                    </a:lnTo>
                    <a:lnTo>
                      <a:pt x="74" y="13"/>
                    </a:lnTo>
                    <a:lnTo>
                      <a:pt x="73" y="13"/>
                    </a:lnTo>
                    <a:lnTo>
                      <a:pt x="72" y="13"/>
                    </a:lnTo>
                    <a:lnTo>
                      <a:pt x="71" y="14"/>
                    </a:lnTo>
                    <a:lnTo>
                      <a:pt x="70" y="14"/>
                    </a:lnTo>
                    <a:lnTo>
                      <a:pt x="69" y="15"/>
                    </a:lnTo>
                    <a:lnTo>
                      <a:pt x="68" y="15"/>
                    </a:lnTo>
                    <a:lnTo>
                      <a:pt x="67" y="16"/>
                    </a:lnTo>
                    <a:lnTo>
                      <a:pt x="66" y="17"/>
                    </a:lnTo>
                    <a:lnTo>
                      <a:pt x="65" y="17"/>
                    </a:lnTo>
                    <a:lnTo>
                      <a:pt x="64" y="17"/>
                    </a:lnTo>
                    <a:lnTo>
                      <a:pt x="63" y="17"/>
                    </a:lnTo>
                    <a:lnTo>
                      <a:pt x="63" y="18"/>
                    </a:lnTo>
                    <a:lnTo>
                      <a:pt x="62" y="18"/>
                    </a:lnTo>
                    <a:lnTo>
                      <a:pt x="62" y="19"/>
                    </a:lnTo>
                    <a:lnTo>
                      <a:pt x="61" y="19"/>
                    </a:lnTo>
                    <a:lnTo>
                      <a:pt x="60" y="20"/>
                    </a:lnTo>
                    <a:lnTo>
                      <a:pt x="60" y="19"/>
                    </a:lnTo>
                    <a:lnTo>
                      <a:pt x="59" y="19"/>
                    </a:lnTo>
                    <a:lnTo>
                      <a:pt x="59" y="20"/>
                    </a:lnTo>
                    <a:lnTo>
                      <a:pt x="58" y="20"/>
                    </a:lnTo>
                    <a:lnTo>
                      <a:pt x="57" y="21"/>
                    </a:lnTo>
                    <a:lnTo>
                      <a:pt x="56" y="21"/>
                    </a:lnTo>
                    <a:lnTo>
                      <a:pt x="55" y="21"/>
                    </a:lnTo>
                    <a:lnTo>
                      <a:pt x="54" y="22"/>
                    </a:lnTo>
                    <a:lnTo>
                      <a:pt x="53" y="23"/>
                    </a:lnTo>
                    <a:lnTo>
                      <a:pt x="52" y="24"/>
                    </a:lnTo>
                    <a:lnTo>
                      <a:pt x="51" y="24"/>
                    </a:lnTo>
                    <a:lnTo>
                      <a:pt x="50" y="25"/>
                    </a:lnTo>
                    <a:lnTo>
                      <a:pt x="48" y="25"/>
                    </a:lnTo>
                    <a:lnTo>
                      <a:pt x="47" y="26"/>
                    </a:lnTo>
                    <a:lnTo>
                      <a:pt x="46" y="27"/>
                    </a:lnTo>
                    <a:lnTo>
                      <a:pt x="46" y="26"/>
                    </a:lnTo>
                    <a:lnTo>
                      <a:pt x="45" y="26"/>
                    </a:lnTo>
                    <a:lnTo>
                      <a:pt x="44" y="26"/>
                    </a:lnTo>
                    <a:lnTo>
                      <a:pt x="43" y="26"/>
                    </a:lnTo>
                    <a:lnTo>
                      <a:pt x="42" y="27"/>
                    </a:lnTo>
                    <a:lnTo>
                      <a:pt x="41" y="27"/>
                    </a:lnTo>
                    <a:lnTo>
                      <a:pt x="40" y="27"/>
                    </a:lnTo>
                    <a:lnTo>
                      <a:pt x="39" y="27"/>
                    </a:lnTo>
                    <a:lnTo>
                      <a:pt x="38" y="27"/>
                    </a:lnTo>
                    <a:lnTo>
                      <a:pt x="37" y="27"/>
                    </a:lnTo>
                    <a:lnTo>
                      <a:pt x="36" y="27"/>
                    </a:lnTo>
                    <a:lnTo>
                      <a:pt x="35" y="27"/>
                    </a:lnTo>
                    <a:lnTo>
                      <a:pt x="34" y="28"/>
                    </a:lnTo>
                    <a:lnTo>
                      <a:pt x="33" y="28"/>
                    </a:lnTo>
                    <a:lnTo>
                      <a:pt x="32" y="29"/>
                    </a:lnTo>
                    <a:lnTo>
                      <a:pt x="31" y="29"/>
                    </a:lnTo>
                    <a:lnTo>
                      <a:pt x="30" y="29"/>
                    </a:lnTo>
                    <a:lnTo>
                      <a:pt x="29" y="29"/>
                    </a:lnTo>
                    <a:lnTo>
                      <a:pt x="28" y="29"/>
                    </a:lnTo>
                    <a:lnTo>
                      <a:pt x="27" y="29"/>
                    </a:lnTo>
                    <a:lnTo>
                      <a:pt x="26" y="29"/>
                    </a:lnTo>
                    <a:lnTo>
                      <a:pt x="25" y="29"/>
                    </a:lnTo>
                    <a:lnTo>
                      <a:pt x="24" y="29"/>
                    </a:lnTo>
                    <a:lnTo>
                      <a:pt x="23" y="28"/>
                    </a:lnTo>
                    <a:lnTo>
                      <a:pt x="22" y="28"/>
                    </a:lnTo>
                    <a:lnTo>
                      <a:pt x="21" y="28"/>
                    </a:lnTo>
                    <a:lnTo>
                      <a:pt x="20" y="28"/>
                    </a:lnTo>
                    <a:lnTo>
                      <a:pt x="20" y="29"/>
                    </a:lnTo>
                    <a:lnTo>
                      <a:pt x="19" y="29"/>
                    </a:lnTo>
                    <a:lnTo>
                      <a:pt x="18" y="30"/>
                    </a:lnTo>
                    <a:lnTo>
                      <a:pt x="17" y="30"/>
                    </a:lnTo>
                    <a:lnTo>
                      <a:pt x="16" y="31"/>
                    </a:lnTo>
                    <a:lnTo>
                      <a:pt x="15" y="32"/>
                    </a:lnTo>
                    <a:lnTo>
                      <a:pt x="14" y="32"/>
                    </a:lnTo>
                    <a:lnTo>
                      <a:pt x="13" y="32"/>
                    </a:lnTo>
                    <a:lnTo>
                      <a:pt x="12" y="33"/>
                    </a:lnTo>
                    <a:lnTo>
                      <a:pt x="11" y="33"/>
                    </a:lnTo>
                    <a:lnTo>
                      <a:pt x="11" y="34"/>
                    </a:lnTo>
                    <a:lnTo>
                      <a:pt x="10" y="34"/>
                    </a:lnTo>
                    <a:lnTo>
                      <a:pt x="9" y="35"/>
                    </a:lnTo>
                    <a:lnTo>
                      <a:pt x="9" y="36"/>
                    </a:lnTo>
                    <a:lnTo>
                      <a:pt x="8" y="36"/>
                    </a:lnTo>
                    <a:lnTo>
                      <a:pt x="8" y="37"/>
                    </a:lnTo>
                    <a:lnTo>
                      <a:pt x="7" y="37"/>
                    </a:lnTo>
                    <a:lnTo>
                      <a:pt x="6" y="37"/>
                    </a:lnTo>
                    <a:lnTo>
                      <a:pt x="5" y="38"/>
                    </a:lnTo>
                    <a:lnTo>
                      <a:pt x="4" y="38"/>
                    </a:lnTo>
                    <a:lnTo>
                      <a:pt x="3" y="38"/>
                    </a:lnTo>
                    <a:lnTo>
                      <a:pt x="2" y="39"/>
                    </a:lnTo>
                    <a:lnTo>
                      <a:pt x="1" y="39"/>
                    </a:lnTo>
                    <a:lnTo>
                      <a:pt x="1" y="40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C1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745" name="Freeform 519">
                <a:extLst>
                  <a:ext uri="{FF2B5EF4-FFF2-40B4-BE49-F238E27FC236}">
                    <a16:creationId xmlns:a16="http://schemas.microsoft.com/office/drawing/2014/main" id="{4733BE68-B318-4385-98ED-B32DD2CEDB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17" y="2743"/>
                <a:ext cx="60" cy="31"/>
              </a:xfrm>
              <a:custGeom>
                <a:avLst/>
                <a:gdLst>
                  <a:gd name="T0" fmla="*/ 1 w 60"/>
                  <a:gd name="T1" fmla="*/ 19 h 31"/>
                  <a:gd name="T2" fmla="*/ 1 w 60"/>
                  <a:gd name="T3" fmla="*/ 15 h 31"/>
                  <a:gd name="T4" fmla="*/ 1 w 60"/>
                  <a:gd name="T5" fmla="*/ 12 h 31"/>
                  <a:gd name="T6" fmla="*/ 5 w 60"/>
                  <a:gd name="T7" fmla="*/ 11 h 31"/>
                  <a:gd name="T8" fmla="*/ 8 w 60"/>
                  <a:gd name="T9" fmla="*/ 11 h 31"/>
                  <a:gd name="T10" fmla="*/ 9 w 60"/>
                  <a:gd name="T11" fmla="*/ 11 h 31"/>
                  <a:gd name="T12" fmla="*/ 11 w 60"/>
                  <a:gd name="T13" fmla="*/ 11 h 31"/>
                  <a:gd name="T14" fmla="*/ 11 w 60"/>
                  <a:gd name="T15" fmla="*/ 10 h 31"/>
                  <a:gd name="T16" fmla="*/ 13 w 60"/>
                  <a:gd name="T17" fmla="*/ 9 h 31"/>
                  <a:gd name="T18" fmla="*/ 15 w 60"/>
                  <a:gd name="T19" fmla="*/ 11 h 31"/>
                  <a:gd name="T20" fmla="*/ 15 w 60"/>
                  <a:gd name="T21" fmla="*/ 9 h 31"/>
                  <a:gd name="T22" fmla="*/ 16 w 60"/>
                  <a:gd name="T23" fmla="*/ 5 h 31"/>
                  <a:gd name="T24" fmla="*/ 18 w 60"/>
                  <a:gd name="T25" fmla="*/ 9 h 31"/>
                  <a:gd name="T26" fmla="*/ 20 w 60"/>
                  <a:gd name="T27" fmla="*/ 12 h 31"/>
                  <a:gd name="T28" fmla="*/ 20 w 60"/>
                  <a:gd name="T29" fmla="*/ 11 h 31"/>
                  <a:gd name="T30" fmla="*/ 23 w 60"/>
                  <a:gd name="T31" fmla="*/ 11 h 31"/>
                  <a:gd name="T32" fmla="*/ 22 w 60"/>
                  <a:gd name="T33" fmla="*/ 7 h 31"/>
                  <a:gd name="T34" fmla="*/ 22 w 60"/>
                  <a:gd name="T35" fmla="*/ 4 h 31"/>
                  <a:gd name="T36" fmla="*/ 24 w 60"/>
                  <a:gd name="T37" fmla="*/ 6 h 31"/>
                  <a:gd name="T38" fmla="*/ 25 w 60"/>
                  <a:gd name="T39" fmla="*/ 6 h 31"/>
                  <a:gd name="T40" fmla="*/ 26 w 60"/>
                  <a:gd name="T41" fmla="*/ 6 h 31"/>
                  <a:gd name="T42" fmla="*/ 28 w 60"/>
                  <a:gd name="T43" fmla="*/ 6 h 31"/>
                  <a:gd name="T44" fmla="*/ 28 w 60"/>
                  <a:gd name="T45" fmla="*/ 2 h 31"/>
                  <a:gd name="T46" fmla="*/ 29 w 60"/>
                  <a:gd name="T47" fmla="*/ 7 h 31"/>
                  <a:gd name="T48" fmla="*/ 30 w 60"/>
                  <a:gd name="T49" fmla="*/ 12 h 31"/>
                  <a:gd name="T50" fmla="*/ 32 w 60"/>
                  <a:gd name="T51" fmla="*/ 17 h 31"/>
                  <a:gd name="T52" fmla="*/ 33 w 60"/>
                  <a:gd name="T53" fmla="*/ 17 h 31"/>
                  <a:gd name="T54" fmla="*/ 34 w 60"/>
                  <a:gd name="T55" fmla="*/ 17 h 31"/>
                  <a:gd name="T56" fmla="*/ 32 w 60"/>
                  <a:gd name="T57" fmla="*/ 12 h 31"/>
                  <a:gd name="T58" fmla="*/ 35 w 60"/>
                  <a:gd name="T59" fmla="*/ 15 h 31"/>
                  <a:gd name="T60" fmla="*/ 36 w 60"/>
                  <a:gd name="T61" fmla="*/ 19 h 31"/>
                  <a:gd name="T62" fmla="*/ 38 w 60"/>
                  <a:gd name="T63" fmla="*/ 20 h 31"/>
                  <a:gd name="T64" fmla="*/ 40 w 60"/>
                  <a:gd name="T65" fmla="*/ 20 h 31"/>
                  <a:gd name="T66" fmla="*/ 42 w 60"/>
                  <a:gd name="T67" fmla="*/ 16 h 31"/>
                  <a:gd name="T68" fmla="*/ 43 w 60"/>
                  <a:gd name="T69" fmla="*/ 18 h 31"/>
                  <a:gd name="T70" fmla="*/ 44 w 60"/>
                  <a:gd name="T71" fmla="*/ 20 h 31"/>
                  <a:gd name="T72" fmla="*/ 47 w 60"/>
                  <a:gd name="T73" fmla="*/ 16 h 31"/>
                  <a:gd name="T74" fmla="*/ 47 w 60"/>
                  <a:gd name="T75" fmla="*/ 9 h 31"/>
                  <a:gd name="T76" fmla="*/ 47 w 60"/>
                  <a:gd name="T77" fmla="*/ 0 h 31"/>
                  <a:gd name="T78" fmla="*/ 49 w 60"/>
                  <a:gd name="T79" fmla="*/ 6 h 31"/>
                  <a:gd name="T80" fmla="*/ 51 w 60"/>
                  <a:gd name="T81" fmla="*/ 13 h 31"/>
                  <a:gd name="T82" fmla="*/ 52 w 60"/>
                  <a:gd name="T83" fmla="*/ 18 h 31"/>
                  <a:gd name="T84" fmla="*/ 53 w 60"/>
                  <a:gd name="T85" fmla="*/ 21 h 31"/>
                  <a:gd name="T86" fmla="*/ 51 w 60"/>
                  <a:gd name="T87" fmla="*/ 25 h 31"/>
                  <a:gd name="T88" fmla="*/ 53 w 60"/>
                  <a:gd name="T89" fmla="*/ 23 h 31"/>
                  <a:gd name="T90" fmla="*/ 55 w 60"/>
                  <a:gd name="T91" fmla="*/ 21 h 31"/>
                  <a:gd name="T92" fmla="*/ 56 w 60"/>
                  <a:gd name="T93" fmla="*/ 25 h 31"/>
                  <a:gd name="T94" fmla="*/ 57 w 60"/>
                  <a:gd name="T95" fmla="*/ 27 h 31"/>
                  <a:gd name="T96" fmla="*/ 57 w 60"/>
                  <a:gd name="T97" fmla="*/ 23 h 31"/>
                  <a:gd name="T98" fmla="*/ 59 w 60"/>
                  <a:gd name="T99" fmla="*/ 28 h 31"/>
                  <a:gd name="T100" fmla="*/ 59 w 60"/>
                  <a:gd name="T101" fmla="*/ 31 h 31"/>
                  <a:gd name="T102" fmla="*/ 43 w 60"/>
                  <a:gd name="T103" fmla="*/ 27 h 31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60" h="31">
                    <a:moveTo>
                      <a:pt x="0" y="22"/>
                    </a:moveTo>
                    <a:lnTo>
                      <a:pt x="1" y="21"/>
                    </a:lnTo>
                    <a:lnTo>
                      <a:pt x="1" y="20"/>
                    </a:lnTo>
                    <a:lnTo>
                      <a:pt x="1" y="19"/>
                    </a:lnTo>
                    <a:lnTo>
                      <a:pt x="2" y="18"/>
                    </a:lnTo>
                    <a:lnTo>
                      <a:pt x="1" y="17"/>
                    </a:lnTo>
                    <a:lnTo>
                      <a:pt x="1" y="16"/>
                    </a:lnTo>
                    <a:lnTo>
                      <a:pt x="1" y="15"/>
                    </a:lnTo>
                    <a:lnTo>
                      <a:pt x="1" y="14"/>
                    </a:lnTo>
                    <a:lnTo>
                      <a:pt x="1" y="13"/>
                    </a:lnTo>
                    <a:lnTo>
                      <a:pt x="1" y="12"/>
                    </a:lnTo>
                    <a:lnTo>
                      <a:pt x="2" y="12"/>
                    </a:lnTo>
                    <a:lnTo>
                      <a:pt x="3" y="12"/>
                    </a:lnTo>
                    <a:lnTo>
                      <a:pt x="4" y="11"/>
                    </a:lnTo>
                    <a:lnTo>
                      <a:pt x="5" y="11"/>
                    </a:lnTo>
                    <a:lnTo>
                      <a:pt x="6" y="11"/>
                    </a:lnTo>
                    <a:lnTo>
                      <a:pt x="7" y="11"/>
                    </a:lnTo>
                    <a:lnTo>
                      <a:pt x="8" y="11"/>
                    </a:lnTo>
                    <a:lnTo>
                      <a:pt x="8" y="10"/>
                    </a:lnTo>
                    <a:lnTo>
                      <a:pt x="9" y="10"/>
                    </a:lnTo>
                    <a:lnTo>
                      <a:pt x="9" y="11"/>
                    </a:lnTo>
                    <a:lnTo>
                      <a:pt x="10" y="11"/>
                    </a:lnTo>
                    <a:lnTo>
                      <a:pt x="11" y="11"/>
                    </a:lnTo>
                    <a:lnTo>
                      <a:pt x="10" y="9"/>
                    </a:lnTo>
                    <a:lnTo>
                      <a:pt x="11" y="10"/>
                    </a:lnTo>
                    <a:lnTo>
                      <a:pt x="12" y="9"/>
                    </a:lnTo>
                    <a:lnTo>
                      <a:pt x="13" y="9"/>
                    </a:lnTo>
                    <a:lnTo>
                      <a:pt x="13" y="10"/>
                    </a:lnTo>
                    <a:lnTo>
                      <a:pt x="14" y="10"/>
                    </a:lnTo>
                    <a:lnTo>
                      <a:pt x="15" y="11"/>
                    </a:lnTo>
                    <a:lnTo>
                      <a:pt x="16" y="11"/>
                    </a:lnTo>
                    <a:lnTo>
                      <a:pt x="15" y="9"/>
                    </a:lnTo>
                    <a:lnTo>
                      <a:pt x="15" y="8"/>
                    </a:lnTo>
                    <a:lnTo>
                      <a:pt x="15" y="7"/>
                    </a:lnTo>
                    <a:lnTo>
                      <a:pt x="16" y="6"/>
                    </a:lnTo>
                    <a:lnTo>
                      <a:pt x="16" y="5"/>
                    </a:lnTo>
                    <a:lnTo>
                      <a:pt x="16" y="6"/>
                    </a:lnTo>
                    <a:lnTo>
                      <a:pt x="17" y="7"/>
                    </a:lnTo>
                    <a:lnTo>
                      <a:pt x="17" y="8"/>
                    </a:lnTo>
                    <a:lnTo>
                      <a:pt x="18" y="9"/>
                    </a:lnTo>
                    <a:lnTo>
                      <a:pt x="18" y="10"/>
                    </a:lnTo>
                    <a:lnTo>
                      <a:pt x="19" y="10"/>
                    </a:lnTo>
                    <a:lnTo>
                      <a:pt x="19" y="11"/>
                    </a:lnTo>
                    <a:lnTo>
                      <a:pt x="20" y="12"/>
                    </a:lnTo>
                    <a:lnTo>
                      <a:pt x="21" y="12"/>
                    </a:lnTo>
                    <a:lnTo>
                      <a:pt x="20" y="11"/>
                    </a:lnTo>
                    <a:lnTo>
                      <a:pt x="21" y="11"/>
                    </a:lnTo>
                    <a:lnTo>
                      <a:pt x="22" y="11"/>
                    </a:lnTo>
                    <a:lnTo>
                      <a:pt x="23" y="11"/>
                    </a:lnTo>
                    <a:lnTo>
                      <a:pt x="23" y="10"/>
                    </a:lnTo>
                    <a:lnTo>
                      <a:pt x="23" y="9"/>
                    </a:lnTo>
                    <a:lnTo>
                      <a:pt x="22" y="8"/>
                    </a:lnTo>
                    <a:lnTo>
                      <a:pt x="22" y="7"/>
                    </a:lnTo>
                    <a:lnTo>
                      <a:pt x="22" y="5"/>
                    </a:lnTo>
                    <a:lnTo>
                      <a:pt x="22" y="4"/>
                    </a:lnTo>
                    <a:lnTo>
                      <a:pt x="22" y="3"/>
                    </a:lnTo>
                    <a:lnTo>
                      <a:pt x="22" y="4"/>
                    </a:lnTo>
                    <a:lnTo>
                      <a:pt x="23" y="4"/>
                    </a:lnTo>
                    <a:lnTo>
                      <a:pt x="23" y="5"/>
                    </a:lnTo>
                    <a:lnTo>
                      <a:pt x="24" y="6"/>
                    </a:lnTo>
                    <a:lnTo>
                      <a:pt x="25" y="7"/>
                    </a:lnTo>
                    <a:lnTo>
                      <a:pt x="26" y="7"/>
                    </a:lnTo>
                    <a:lnTo>
                      <a:pt x="25" y="6"/>
                    </a:lnTo>
                    <a:lnTo>
                      <a:pt x="25" y="5"/>
                    </a:lnTo>
                    <a:lnTo>
                      <a:pt x="25" y="3"/>
                    </a:lnTo>
                    <a:lnTo>
                      <a:pt x="25" y="4"/>
                    </a:lnTo>
                    <a:lnTo>
                      <a:pt x="26" y="6"/>
                    </a:lnTo>
                    <a:lnTo>
                      <a:pt x="27" y="7"/>
                    </a:lnTo>
                    <a:lnTo>
                      <a:pt x="28" y="7"/>
                    </a:lnTo>
                    <a:lnTo>
                      <a:pt x="28" y="8"/>
                    </a:lnTo>
                    <a:lnTo>
                      <a:pt x="28" y="6"/>
                    </a:lnTo>
                    <a:lnTo>
                      <a:pt x="28" y="5"/>
                    </a:lnTo>
                    <a:lnTo>
                      <a:pt x="27" y="3"/>
                    </a:lnTo>
                    <a:lnTo>
                      <a:pt x="27" y="1"/>
                    </a:lnTo>
                    <a:lnTo>
                      <a:pt x="28" y="2"/>
                    </a:lnTo>
                    <a:lnTo>
                      <a:pt x="28" y="3"/>
                    </a:lnTo>
                    <a:lnTo>
                      <a:pt x="28" y="4"/>
                    </a:lnTo>
                    <a:lnTo>
                      <a:pt x="29" y="5"/>
                    </a:lnTo>
                    <a:lnTo>
                      <a:pt x="29" y="7"/>
                    </a:lnTo>
                    <a:lnTo>
                      <a:pt x="29" y="8"/>
                    </a:lnTo>
                    <a:lnTo>
                      <a:pt x="29" y="10"/>
                    </a:lnTo>
                    <a:lnTo>
                      <a:pt x="30" y="11"/>
                    </a:lnTo>
                    <a:lnTo>
                      <a:pt x="30" y="12"/>
                    </a:lnTo>
                    <a:lnTo>
                      <a:pt x="31" y="13"/>
                    </a:lnTo>
                    <a:lnTo>
                      <a:pt x="31" y="14"/>
                    </a:lnTo>
                    <a:lnTo>
                      <a:pt x="32" y="16"/>
                    </a:lnTo>
                    <a:lnTo>
                      <a:pt x="32" y="17"/>
                    </a:lnTo>
                    <a:lnTo>
                      <a:pt x="33" y="18"/>
                    </a:lnTo>
                    <a:lnTo>
                      <a:pt x="33" y="17"/>
                    </a:lnTo>
                    <a:lnTo>
                      <a:pt x="33" y="16"/>
                    </a:lnTo>
                    <a:lnTo>
                      <a:pt x="33" y="17"/>
                    </a:lnTo>
                    <a:lnTo>
                      <a:pt x="34" y="18"/>
                    </a:lnTo>
                    <a:lnTo>
                      <a:pt x="35" y="18"/>
                    </a:lnTo>
                    <a:lnTo>
                      <a:pt x="34" y="17"/>
                    </a:lnTo>
                    <a:lnTo>
                      <a:pt x="34" y="16"/>
                    </a:lnTo>
                    <a:lnTo>
                      <a:pt x="33" y="14"/>
                    </a:lnTo>
                    <a:lnTo>
                      <a:pt x="32" y="13"/>
                    </a:lnTo>
                    <a:lnTo>
                      <a:pt x="32" y="12"/>
                    </a:lnTo>
                    <a:lnTo>
                      <a:pt x="33" y="13"/>
                    </a:lnTo>
                    <a:lnTo>
                      <a:pt x="33" y="14"/>
                    </a:lnTo>
                    <a:lnTo>
                      <a:pt x="34" y="15"/>
                    </a:lnTo>
                    <a:lnTo>
                      <a:pt x="35" y="15"/>
                    </a:lnTo>
                    <a:lnTo>
                      <a:pt x="35" y="16"/>
                    </a:lnTo>
                    <a:lnTo>
                      <a:pt x="36" y="17"/>
                    </a:lnTo>
                    <a:lnTo>
                      <a:pt x="36" y="19"/>
                    </a:lnTo>
                    <a:lnTo>
                      <a:pt x="36" y="20"/>
                    </a:lnTo>
                    <a:lnTo>
                      <a:pt x="37" y="20"/>
                    </a:lnTo>
                    <a:lnTo>
                      <a:pt x="38" y="20"/>
                    </a:lnTo>
                    <a:lnTo>
                      <a:pt x="38" y="19"/>
                    </a:lnTo>
                    <a:lnTo>
                      <a:pt x="39" y="18"/>
                    </a:lnTo>
                    <a:lnTo>
                      <a:pt x="40" y="19"/>
                    </a:lnTo>
                    <a:lnTo>
                      <a:pt x="40" y="20"/>
                    </a:lnTo>
                    <a:lnTo>
                      <a:pt x="41" y="19"/>
                    </a:lnTo>
                    <a:lnTo>
                      <a:pt x="42" y="19"/>
                    </a:lnTo>
                    <a:lnTo>
                      <a:pt x="42" y="18"/>
                    </a:lnTo>
                    <a:lnTo>
                      <a:pt x="42" y="16"/>
                    </a:lnTo>
                    <a:lnTo>
                      <a:pt x="43" y="16"/>
                    </a:lnTo>
                    <a:lnTo>
                      <a:pt x="43" y="17"/>
                    </a:lnTo>
                    <a:lnTo>
                      <a:pt x="43" y="18"/>
                    </a:lnTo>
                    <a:lnTo>
                      <a:pt x="43" y="19"/>
                    </a:lnTo>
                    <a:lnTo>
                      <a:pt x="43" y="20"/>
                    </a:lnTo>
                    <a:lnTo>
                      <a:pt x="44" y="20"/>
                    </a:lnTo>
                    <a:lnTo>
                      <a:pt x="45" y="19"/>
                    </a:lnTo>
                    <a:lnTo>
                      <a:pt x="46" y="18"/>
                    </a:lnTo>
                    <a:lnTo>
                      <a:pt x="47" y="17"/>
                    </a:lnTo>
                    <a:lnTo>
                      <a:pt x="47" y="16"/>
                    </a:lnTo>
                    <a:lnTo>
                      <a:pt x="48" y="15"/>
                    </a:lnTo>
                    <a:lnTo>
                      <a:pt x="48" y="13"/>
                    </a:lnTo>
                    <a:lnTo>
                      <a:pt x="48" y="11"/>
                    </a:lnTo>
                    <a:lnTo>
                      <a:pt x="47" y="9"/>
                    </a:lnTo>
                    <a:lnTo>
                      <a:pt x="48" y="6"/>
                    </a:lnTo>
                    <a:lnTo>
                      <a:pt x="47" y="4"/>
                    </a:lnTo>
                    <a:lnTo>
                      <a:pt x="47" y="2"/>
                    </a:lnTo>
                    <a:lnTo>
                      <a:pt x="47" y="0"/>
                    </a:lnTo>
                    <a:lnTo>
                      <a:pt x="47" y="1"/>
                    </a:lnTo>
                    <a:lnTo>
                      <a:pt x="48" y="3"/>
                    </a:lnTo>
                    <a:lnTo>
                      <a:pt x="49" y="4"/>
                    </a:lnTo>
                    <a:lnTo>
                      <a:pt x="49" y="6"/>
                    </a:lnTo>
                    <a:lnTo>
                      <a:pt x="50" y="8"/>
                    </a:lnTo>
                    <a:lnTo>
                      <a:pt x="50" y="9"/>
                    </a:lnTo>
                    <a:lnTo>
                      <a:pt x="51" y="11"/>
                    </a:lnTo>
                    <a:lnTo>
                      <a:pt x="51" y="13"/>
                    </a:lnTo>
                    <a:lnTo>
                      <a:pt x="52" y="14"/>
                    </a:lnTo>
                    <a:lnTo>
                      <a:pt x="53" y="15"/>
                    </a:lnTo>
                    <a:lnTo>
                      <a:pt x="52" y="16"/>
                    </a:lnTo>
                    <a:lnTo>
                      <a:pt x="52" y="18"/>
                    </a:lnTo>
                    <a:lnTo>
                      <a:pt x="53" y="18"/>
                    </a:lnTo>
                    <a:lnTo>
                      <a:pt x="54" y="18"/>
                    </a:lnTo>
                    <a:lnTo>
                      <a:pt x="53" y="20"/>
                    </a:lnTo>
                    <a:lnTo>
                      <a:pt x="53" y="21"/>
                    </a:lnTo>
                    <a:lnTo>
                      <a:pt x="53" y="22"/>
                    </a:lnTo>
                    <a:lnTo>
                      <a:pt x="52" y="23"/>
                    </a:lnTo>
                    <a:lnTo>
                      <a:pt x="51" y="24"/>
                    </a:lnTo>
                    <a:lnTo>
                      <a:pt x="51" y="25"/>
                    </a:lnTo>
                    <a:lnTo>
                      <a:pt x="52" y="25"/>
                    </a:lnTo>
                    <a:lnTo>
                      <a:pt x="53" y="24"/>
                    </a:lnTo>
                    <a:lnTo>
                      <a:pt x="53" y="23"/>
                    </a:lnTo>
                    <a:lnTo>
                      <a:pt x="54" y="22"/>
                    </a:lnTo>
                    <a:lnTo>
                      <a:pt x="54" y="21"/>
                    </a:lnTo>
                    <a:lnTo>
                      <a:pt x="54" y="20"/>
                    </a:lnTo>
                    <a:lnTo>
                      <a:pt x="55" y="21"/>
                    </a:lnTo>
                    <a:lnTo>
                      <a:pt x="55" y="22"/>
                    </a:lnTo>
                    <a:lnTo>
                      <a:pt x="55" y="23"/>
                    </a:lnTo>
                    <a:lnTo>
                      <a:pt x="56" y="23"/>
                    </a:lnTo>
                    <a:lnTo>
                      <a:pt x="56" y="25"/>
                    </a:lnTo>
                    <a:lnTo>
                      <a:pt x="56" y="26"/>
                    </a:lnTo>
                    <a:lnTo>
                      <a:pt x="56" y="27"/>
                    </a:lnTo>
                    <a:lnTo>
                      <a:pt x="57" y="27"/>
                    </a:lnTo>
                    <a:lnTo>
                      <a:pt x="58" y="27"/>
                    </a:lnTo>
                    <a:lnTo>
                      <a:pt x="58" y="26"/>
                    </a:lnTo>
                    <a:lnTo>
                      <a:pt x="57" y="24"/>
                    </a:lnTo>
                    <a:lnTo>
                      <a:pt x="57" y="23"/>
                    </a:lnTo>
                    <a:lnTo>
                      <a:pt x="58" y="25"/>
                    </a:lnTo>
                    <a:lnTo>
                      <a:pt x="58" y="26"/>
                    </a:lnTo>
                    <a:lnTo>
                      <a:pt x="59" y="27"/>
                    </a:lnTo>
                    <a:lnTo>
                      <a:pt x="59" y="28"/>
                    </a:lnTo>
                    <a:lnTo>
                      <a:pt x="60" y="29"/>
                    </a:lnTo>
                    <a:lnTo>
                      <a:pt x="60" y="30"/>
                    </a:lnTo>
                    <a:lnTo>
                      <a:pt x="60" y="31"/>
                    </a:lnTo>
                    <a:lnTo>
                      <a:pt x="59" y="31"/>
                    </a:lnTo>
                    <a:lnTo>
                      <a:pt x="55" y="30"/>
                    </a:lnTo>
                    <a:lnTo>
                      <a:pt x="50" y="30"/>
                    </a:lnTo>
                    <a:lnTo>
                      <a:pt x="47" y="30"/>
                    </a:lnTo>
                    <a:lnTo>
                      <a:pt x="43" y="27"/>
                    </a:lnTo>
                    <a:lnTo>
                      <a:pt x="40" y="22"/>
                    </a:lnTo>
                    <a:lnTo>
                      <a:pt x="25" y="22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0099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746" name="Freeform 520">
                <a:extLst>
                  <a:ext uri="{FF2B5EF4-FFF2-40B4-BE49-F238E27FC236}">
                    <a16:creationId xmlns:a16="http://schemas.microsoft.com/office/drawing/2014/main" id="{0B8E54A6-1258-4D4D-8645-EFC5DFE506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17" y="2753"/>
                <a:ext cx="61" cy="22"/>
              </a:xfrm>
              <a:custGeom>
                <a:avLst/>
                <a:gdLst>
                  <a:gd name="T0" fmla="*/ 0 w 61"/>
                  <a:gd name="T1" fmla="*/ 12 h 22"/>
                  <a:gd name="T2" fmla="*/ 4 w 61"/>
                  <a:gd name="T3" fmla="*/ 12 h 22"/>
                  <a:gd name="T4" fmla="*/ 8 w 61"/>
                  <a:gd name="T5" fmla="*/ 12 h 22"/>
                  <a:gd name="T6" fmla="*/ 14 w 61"/>
                  <a:gd name="T7" fmla="*/ 12 h 22"/>
                  <a:gd name="T8" fmla="*/ 19 w 61"/>
                  <a:gd name="T9" fmla="*/ 12 h 22"/>
                  <a:gd name="T10" fmla="*/ 33 w 61"/>
                  <a:gd name="T11" fmla="*/ 12 h 22"/>
                  <a:gd name="T12" fmla="*/ 40 w 61"/>
                  <a:gd name="T13" fmla="*/ 13 h 22"/>
                  <a:gd name="T14" fmla="*/ 41 w 61"/>
                  <a:gd name="T15" fmla="*/ 15 h 22"/>
                  <a:gd name="T16" fmla="*/ 43 w 61"/>
                  <a:gd name="T17" fmla="*/ 18 h 22"/>
                  <a:gd name="T18" fmla="*/ 45 w 61"/>
                  <a:gd name="T19" fmla="*/ 19 h 22"/>
                  <a:gd name="T20" fmla="*/ 48 w 61"/>
                  <a:gd name="T21" fmla="*/ 21 h 22"/>
                  <a:gd name="T22" fmla="*/ 55 w 61"/>
                  <a:gd name="T23" fmla="*/ 20 h 22"/>
                  <a:gd name="T24" fmla="*/ 58 w 61"/>
                  <a:gd name="T25" fmla="*/ 22 h 22"/>
                  <a:gd name="T26" fmla="*/ 60 w 61"/>
                  <a:gd name="T27" fmla="*/ 21 h 22"/>
                  <a:gd name="T28" fmla="*/ 60 w 61"/>
                  <a:gd name="T29" fmla="*/ 19 h 22"/>
                  <a:gd name="T30" fmla="*/ 57 w 61"/>
                  <a:gd name="T31" fmla="*/ 14 h 22"/>
                  <a:gd name="T32" fmla="*/ 57 w 61"/>
                  <a:gd name="T33" fmla="*/ 19 h 22"/>
                  <a:gd name="T34" fmla="*/ 56 w 61"/>
                  <a:gd name="T35" fmla="*/ 18 h 22"/>
                  <a:gd name="T36" fmla="*/ 54 w 61"/>
                  <a:gd name="T37" fmla="*/ 18 h 22"/>
                  <a:gd name="T38" fmla="*/ 51 w 61"/>
                  <a:gd name="T39" fmla="*/ 16 h 22"/>
                  <a:gd name="T40" fmla="*/ 51 w 61"/>
                  <a:gd name="T41" fmla="*/ 14 h 22"/>
                  <a:gd name="T42" fmla="*/ 49 w 61"/>
                  <a:gd name="T43" fmla="*/ 16 h 22"/>
                  <a:gd name="T44" fmla="*/ 49 w 61"/>
                  <a:gd name="T45" fmla="*/ 19 h 22"/>
                  <a:gd name="T46" fmla="*/ 48 w 61"/>
                  <a:gd name="T47" fmla="*/ 19 h 22"/>
                  <a:gd name="T48" fmla="*/ 46 w 61"/>
                  <a:gd name="T49" fmla="*/ 16 h 22"/>
                  <a:gd name="T50" fmla="*/ 43 w 61"/>
                  <a:gd name="T51" fmla="*/ 12 h 22"/>
                  <a:gd name="T52" fmla="*/ 42 w 61"/>
                  <a:gd name="T53" fmla="*/ 10 h 22"/>
                  <a:gd name="T54" fmla="*/ 40 w 61"/>
                  <a:gd name="T55" fmla="*/ 11 h 22"/>
                  <a:gd name="T56" fmla="*/ 37 w 61"/>
                  <a:gd name="T57" fmla="*/ 10 h 22"/>
                  <a:gd name="T58" fmla="*/ 34 w 61"/>
                  <a:gd name="T59" fmla="*/ 7 h 22"/>
                  <a:gd name="T60" fmla="*/ 33 w 61"/>
                  <a:gd name="T61" fmla="*/ 8 h 22"/>
                  <a:gd name="T62" fmla="*/ 31 w 61"/>
                  <a:gd name="T63" fmla="*/ 4 h 22"/>
                  <a:gd name="T64" fmla="*/ 29 w 61"/>
                  <a:gd name="T65" fmla="*/ 2 h 22"/>
                  <a:gd name="T66" fmla="*/ 31 w 61"/>
                  <a:gd name="T67" fmla="*/ 8 h 22"/>
                  <a:gd name="T68" fmla="*/ 29 w 61"/>
                  <a:gd name="T69" fmla="*/ 9 h 22"/>
                  <a:gd name="T70" fmla="*/ 27 w 61"/>
                  <a:gd name="T71" fmla="*/ 12 h 22"/>
                  <a:gd name="T72" fmla="*/ 25 w 61"/>
                  <a:gd name="T73" fmla="*/ 11 h 22"/>
                  <a:gd name="T74" fmla="*/ 23 w 61"/>
                  <a:gd name="T75" fmla="*/ 11 h 22"/>
                  <a:gd name="T76" fmla="*/ 21 w 61"/>
                  <a:gd name="T77" fmla="*/ 10 h 22"/>
                  <a:gd name="T78" fmla="*/ 21 w 61"/>
                  <a:gd name="T79" fmla="*/ 10 h 22"/>
                  <a:gd name="T80" fmla="*/ 19 w 61"/>
                  <a:gd name="T81" fmla="*/ 8 h 22"/>
                  <a:gd name="T82" fmla="*/ 19 w 61"/>
                  <a:gd name="T83" fmla="*/ 9 h 22"/>
                  <a:gd name="T84" fmla="*/ 19 w 61"/>
                  <a:gd name="T85" fmla="*/ 10 h 22"/>
                  <a:gd name="T86" fmla="*/ 15 w 61"/>
                  <a:gd name="T87" fmla="*/ 11 h 22"/>
                  <a:gd name="T88" fmla="*/ 12 w 61"/>
                  <a:gd name="T89" fmla="*/ 11 h 22"/>
                  <a:gd name="T90" fmla="*/ 11 w 61"/>
                  <a:gd name="T91" fmla="*/ 9 h 22"/>
                  <a:gd name="T92" fmla="*/ 11 w 61"/>
                  <a:gd name="T93" fmla="*/ 11 h 22"/>
                  <a:gd name="T94" fmla="*/ 9 w 61"/>
                  <a:gd name="T95" fmla="*/ 10 h 22"/>
                  <a:gd name="T96" fmla="*/ 7 w 61"/>
                  <a:gd name="T97" fmla="*/ 11 h 22"/>
                  <a:gd name="T98" fmla="*/ 6 w 61"/>
                  <a:gd name="T99" fmla="*/ 8 h 22"/>
                  <a:gd name="T100" fmla="*/ 6 w 61"/>
                  <a:gd name="T101" fmla="*/ 11 h 22"/>
                  <a:gd name="T102" fmla="*/ 4 w 61"/>
                  <a:gd name="T103" fmla="*/ 11 h 22"/>
                  <a:gd name="T104" fmla="*/ 2 w 61"/>
                  <a:gd name="T105" fmla="*/ 11 h 22"/>
                  <a:gd name="T106" fmla="*/ 1 w 61"/>
                  <a:gd name="T107" fmla="*/ 11 h 22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0" t="0" r="r" b="b"/>
                <a:pathLst>
                  <a:path w="61" h="22">
                    <a:moveTo>
                      <a:pt x="0" y="10"/>
                    </a:moveTo>
                    <a:lnTo>
                      <a:pt x="0" y="11"/>
                    </a:lnTo>
                    <a:lnTo>
                      <a:pt x="0" y="12"/>
                    </a:lnTo>
                    <a:lnTo>
                      <a:pt x="1" y="12"/>
                    </a:lnTo>
                    <a:lnTo>
                      <a:pt x="2" y="12"/>
                    </a:lnTo>
                    <a:lnTo>
                      <a:pt x="3" y="12"/>
                    </a:lnTo>
                    <a:lnTo>
                      <a:pt x="4" y="12"/>
                    </a:lnTo>
                    <a:lnTo>
                      <a:pt x="5" y="12"/>
                    </a:lnTo>
                    <a:lnTo>
                      <a:pt x="6" y="12"/>
                    </a:lnTo>
                    <a:lnTo>
                      <a:pt x="7" y="12"/>
                    </a:lnTo>
                    <a:lnTo>
                      <a:pt x="8" y="12"/>
                    </a:lnTo>
                    <a:lnTo>
                      <a:pt x="9" y="12"/>
                    </a:lnTo>
                    <a:lnTo>
                      <a:pt x="11" y="12"/>
                    </a:lnTo>
                    <a:lnTo>
                      <a:pt x="12" y="12"/>
                    </a:lnTo>
                    <a:lnTo>
                      <a:pt x="14" y="12"/>
                    </a:lnTo>
                    <a:lnTo>
                      <a:pt x="15" y="12"/>
                    </a:lnTo>
                    <a:lnTo>
                      <a:pt x="16" y="12"/>
                    </a:lnTo>
                    <a:lnTo>
                      <a:pt x="18" y="12"/>
                    </a:lnTo>
                    <a:lnTo>
                      <a:pt x="19" y="12"/>
                    </a:lnTo>
                    <a:lnTo>
                      <a:pt x="22" y="12"/>
                    </a:lnTo>
                    <a:lnTo>
                      <a:pt x="25" y="12"/>
                    </a:lnTo>
                    <a:lnTo>
                      <a:pt x="29" y="12"/>
                    </a:lnTo>
                    <a:lnTo>
                      <a:pt x="33" y="12"/>
                    </a:lnTo>
                    <a:lnTo>
                      <a:pt x="37" y="12"/>
                    </a:lnTo>
                    <a:lnTo>
                      <a:pt x="39" y="12"/>
                    </a:lnTo>
                    <a:lnTo>
                      <a:pt x="39" y="13"/>
                    </a:lnTo>
                    <a:lnTo>
                      <a:pt x="40" y="13"/>
                    </a:lnTo>
                    <a:lnTo>
                      <a:pt x="40" y="14"/>
                    </a:lnTo>
                    <a:lnTo>
                      <a:pt x="41" y="14"/>
                    </a:lnTo>
                    <a:lnTo>
                      <a:pt x="41" y="15"/>
                    </a:lnTo>
                    <a:lnTo>
                      <a:pt x="41" y="16"/>
                    </a:lnTo>
                    <a:lnTo>
                      <a:pt x="42" y="17"/>
                    </a:lnTo>
                    <a:lnTo>
                      <a:pt x="43" y="18"/>
                    </a:lnTo>
                    <a:lnTo>
                      <a:pt x="44" y="18"/>
                    </a:lnTo>
                    <a:lnTo>
                      <a:pt x="44" y="19"/>
                    </a:lnTo>
                    <a:lnTo>
                      <a:pt x="45" y="19"/>
                    </a:lnTo>
                    <a:lnTo>
                      <a:pt x="46" y="20"/>
                    </a:lnTo>
                    <a:lnTo>
                      <a:pt x="47" y="21"/>
                    </a:lnTo>
                    <a:lnTo>
                      <a:pt x="48" y="21"/>
                    </a:lnTo>
                    <a:lnTo>
                      <a:pt x="50" y="20"/>
                    </a:lnTo>
                    <a:lnTo>
                      <a:pt x="52" y="21"/>
                    </a:lnTo>
                    <a:lnTo>
                      <a:pt x="54" y="20"/>
                    </a:lnTo>
                    <a:lnTo>
                      <a:pt x="55" y="20"/>
                    </a:lnTo>
                    <a:lnTo>
                      <a:pt x="56" y="20"/>
                    </a:lnTo>
                    <a:lnTo>
                      <a:pt x="57" y="20"/>
                    </a:lnTo>
                    <a:lnTo>
                      <a:pt x="58" y="21"/>
                    </a:lnTo>
                    <a:lnTo>
                      <a:pt x="58" y="22"/>
                    </a:lnTo>
                    <a:lnTo>
                      <a:pt x="59" y="22"/>
                    </a:lnTo>
                    <a:lnTo>
                      <a:pt x="60" y="21"/>
                    </a:lnTo>
                    <a:lnTo>
                      <a:pt x="61" y="22"/>
                    </a:lnTo>
                    <a:lnTo>
                      <a:pt x="60" y="21"/>
                    </a:lnTo>
                    <a:lnTo>
                      <a:pt x="60" y="20"/>
                    </a:lnTo>
                    <a:lnTo>
                      <a:pt x="60" y="19"/>
                    </a:lnTo>
                    <a:lnTo>
                      <a:pt x="59" y="17"/>
                    </a:lnTo>
                    <a:lnTo>
                      <a:pt x="58" y="16"/>
                    </a:lnTo>
                    <a:lnTo>
                      <a:pt x="58" y="15"/>
                    </a:lnTo>
                    <a:lnTo>
                      <a:pt x="57" y="14"/>
                    </a:lnTo>
                    <a:lnTo>
                      <a:pt x="57" y="16"/>
                    </a:lnTo>
                    <a:lnTo>
                      <a:pt x="58" y="17"/>
                    </a:lnTo>
                    <a:lnTo>
                      <a:pt x="58" y="19"/>
                    </a:lnTo>
                    <a:lnTo>
                      <a:pt x="57" y="19"/>
                    </a:lnTo>
                    <a:lnTo>
                      <a:pt x="57" y="18"/>
                    </a:lnTo>
                    <a:lnTo>
                      <a:pt x="56" y="18"/>
                    </a:lnTo>
                    <a:lnTo>
                      <a:pt x="55" y="19"/>
                    </a:lnTo>
                    <a:lnTo>
                      <a:pt x="54" y="18"/>
                    </a:lnTo>
                    <a:lnTo>
                      <a:pt x="53" y="18"/>
                    </a:lnTo>
                    <a:lnTo>
                      <a:pt x="52" y="17"/>
                    </a:lnTo>
                    <a:lnTo>
                      <a:pt x="51" y="16"/>
                    </a:lnTo>
                    <a:lnTo>
                      <a:pt x="51" y="15"/>
                    </a:lnTo>
                    <a:lnTo>
                      <a:pt x="51" y="14"/>
                    </a:lnTo>
                    <a:lnTo>
                      <a:pt x="51" y="12"/>
                    </a:lnTo>
                    <a:lnTo>
                      <a:pt x="51" y="14"/>
                    </a:lnTo>
                    <a:lnTo>
                      <a:pt x="50" y="15"/>
                    </a:lnTo>
                    <a:lnTo>
                      <a:pt x="50" y="16"/>
                    </a:lnTo>
                    <a:lnTo>
                      <a:pt x="49" y="16"/>
                    </a:lnTo>
                    <a:lnTo>
                      <a:pt x="48" y="16"/>
                    </a:lnTo>
                    <a:lnTo>
                      <a:pt x="49" y="18"/>
                    </a:lnTo>
                    <a:lnTo>
                      <a:pt x="49" y="19"/>
                    </a:lnTo>
                    <a:lnTo>
                      <a:pt x="49" y="20"/>
                    </a:lnTo>
                    <a:lnTo>
                      <a:pt x="48" y="20"/>
                    </a:lnTo>
                    <a:lnTo>
                      <a:pt x="48" y="19"/>
                    </a:lnTo>
                    <a:lnTo>
                      <a:pt x="47" y="18"/>
                    </a:lnTo>
                    <a:lnTo>
                      <a:pt x="46" y="17"/>
                    </a:lnTo>
                    <a:lnTo>
                      <a:pt x="46" y="16"/>
                    </a:lnTo>
                    <a:lnTo>
                      <a:pt x="45" y="15"/>
                    </a:lnTo>
                    <a:lnTo>
                      <a:pt x="44" y="14"/>
                    </a:lnTo>
                    <a:lnTo>
                      <a:pt x="43" y="13"/>
                    </a:lnTo>
                    <a:lnTo>
                      <a:pt x="43" y="12"/>
                    </a:lnTo>
                    <a:lnTo>
                      <a:pt x="43" y="11"/>
                    </a:lnTo>
                    <a:lnTo>
                      <a:pt x="42" y="11"/>
                    </a:lnTo>
                    <a:lnTo>
                      <a:pt x="42" y="10"/>
                    </a:lnTo>
                    <a:lnTo>
                      <a:pt x="42" y="9"/>
                    </a:lnTo>
                    <a:lnTo>
                      <a:pt x="41" y="10"/>
                    </a:lnTo>
                    <a:lnTo>
                      <a:pt x="40" y="11"/>
                    </a:lnTo>
                    <a:lnTo>
                      <a:pt x="39" y="11"/>
                    </a:lnTo>
                    <a:lnTo>
                      <a:pt x="38" y="11"/>
                    </a:lnTo>
                    <a:lnTo>
                      <a:pt x="37" y="10"/>
                    </a:lnTo>
                    <a:lnTo>
                      <a:pt x="36" y="9"/>
                    </a:lnTo>
                    <a:lnTo>
                      <a:pt x="36" y="8"/>
                    </a:lnTo>
                    <a:lnTo>
                      <a:pt x="35" y="8"/>
                    </a:lnTo>
                    <a:lnTo>
                      <a:pt x="34" y="7"/>
                    </a:lnTo>
                    <a:lnTo>
                      <a:pt x="33" y="7"/>
                    </a:lnTo>
                    <a:lnTo>
                      <a:pt x="33" y="8"/>
                    </a:lnTo>
                    <a:lnTo>
                      <a:pt x="32" y="8"/>
                    </a:lnTo>
                    <a:lnTo>
                      <a:pt x="32" y="7"/>
                    </a:lnTo>
                    <a:lnTo>
                      <a:pt x="31" y="5"/>
                    </a:lnTo>
                    <a:lnTo>
                      <a:pt x="31" y="4"/>
                    </a:lnTo>
                    <a:lnTo>
                      <a:pt x="30" y="3"/>
                    </a:lnTo>
                    <a:lnTo>
                      <a:pt x="30" y="2"/>
                    </a:lnTo>
                    <a:lnTo>
                      <a:pt x="29" y="0"/>
                    </a:lnTo>
                    <a:lnTo>
                      <a:pt x="29" y="2"/>
                    </a:lnTo>
                    <a:lnTo>
                      <a:pt x="29" y="3"/>
                    </a:lnTo>
                    <a:lnTo>
                      <a:pt x="29" y="4"/>
                    </a:lnTo>
                    <a:lnTo>
                      <a:pt x="30" y="6"/>
                    </a:lnTo>
                    <a:lnTo>
                      <a:pt x="31" y="8"/>
                    </a:lnTo>
                    <a:lnTo>
                      <a:pt x="30" y="7"/>
                    </a:lnTo>
                    <a:lnTo>
                      <a:pt x="29" y="6"/>
                    </a:lnTo>
                    <a:lnTo>
                      <a:pt x="29" y="7"/>
                    </a:lnTo>
                    <a:lnTo>
                      <a:pt x="29" y="9"/>
                    </a:lnTo>
                    <a:lnTo>
                      <a:pt x="29" y="10"/>
                    </a:lnTo>
                    <a:lnTo>
                      <a:pt x="28" y="11"/>
                    </a:lnTo>
                    <a:lnTo>
                      <a:pt x="27" y="12"/>
                    </a:lnTo>
                    <a:lnTo>
                      <a:pt x="27" y="11"/>
                    </a:lnTo>
                    <a:lnTo>
                      <a:pt x="26" y="11"/>
                    </a:lnTo>
                    <a:lnTo>
                      <a:pt x="25" y="11"/>
                    </a:lnTo>
                    <a:lnTo>
                      <a:pt x="24" y="10"/>
                    </a:lnTo>
                    <a:lnTo>
                      <a:pt x="23" y="11"/>
                    </a:lnTo>
                    <a:lnTo>
                      <a:pt x="22" y="11"/>
                    </a:lnTo>
                    <a:lnTo>
                      <a:pt x="21" y="10"/>
                    </a:lnTo>
                    <a:lnTo>
                      <a:pt x="21" y="9"/>
                    </a:lnTo>
                    <a:lnTo>
                      <a:pt x="21" y="8"/>
                    </a:lnTo>
                    <a:lnTo>
                      <a:pt x="21" y="9"/>
                    </a:lnTo>
                    <a:lnTo>
                      <a:pt x="21" y="10"/>
                    </a:lnTo>
                    <a:lnTo>
                      <a:pt x="20" y="11"/>
                    </a:lnTo>
                    <a:lnTo>
                      <a:pt x="20" y="10"/>
                    </a:lnTo>
                    <a:lnTo>
                      <a:pt x="20" y="9"/>
                    </a:lnTo>
                    <a:lnTo>
                      <a:pt x="19" y="8"/>
                    </a:lnTo>
                    <a:lnTo>
                      <a:pt x="19" y="7"/>
                    </a:lnTo>
                    <a:lnTo>
                      <a:pt x="19" y="6"/>
                    </a:lnTo>
                    <a:lnTo>
                      <a:pt x="19" y="8"/>
                    </a:lnTo>
                    <a:lnTo>
                      <a:pt x="19" y="9"/>
                    </a:lnTo>
                    <a:lnTo>
                      <a:pt x="19" y="10"/>
                    </a:lnTo>
                    <a:lnTo>
                      <a:pt x="19" y="11"/>
                    </a:lnTo>
                    <a:lnTo>
                      <a:pt x="19" y="10"/>
                    </a:lnTo>
                    <a:lnTo>
                      <a:pt x="18" y="11"/>
                    </a:lnTo>
                    <a:lnTo>
                      <a:pt x="17" y="11"/>
                    </a:lnTo>
                    <a:lnTo>
                      <a:pt x="16" y="11"/>
                    </a:lnTo>
                    <a:lnTo>
                      <a:pt x="15" y="11"/>
                    </a:lnTo>
                    <a:lnTo>
                      <a:pt x="14" y="11"/>
                    </a:lnTo>
                    <a:lnTo>
                      <a:pt x="13" y="11"/>
                    </a:lnTo>
                    <a:lnTo>
                      <a:pt x="12" y="11"/>
                    </a:lnTo>
                    <a:lnTo>
                      <a:pt x="12" y="10"/>
                    </a:lnTo>
                    <a:lnTo>
                      <a:pt x="12" y="9"/>
                    </a:lnTo>
                    <a:lnTo>
                      <a:pt x="11" y="8"/>
                    </a:lnTo>
                    <a:lnTo>
                      <a:pt x="11" y="9"/>
                    </a:lnTo>
                    <a:lnTo>
                      <a:pt x="11" y="10"/>
                    </a:lnTo>
                    <a:lnTo>
                      <a:pt x="11" y="11"/>
                    </a:lnTo>
                    <a:lnTo>
                      <a:pt x="10" y="12"/>
                    </a:lnTo>
                    <a:lnTo>
                      <a:pt x="10" y="11"/>
                    </a:lnTo>
                    <a:lnTo>
                      <a:pt x="9" y="10"/>
                    </a:lnTo>
                    <a:lnTo>
                      <a:pt x="9" y="11"/>
                    </a:lnTo>
                    <a:lnTo>
                      <a:pt x="8" y="11"/>
                    </a:lnTo>
                    <a:lnTo>
                      <a:pt x="7" y="11"/>
                    </a:lnTo>
                    <a:lnTo>
                      <a:pt x="7" y="10"/>
                    </a:lnTo>
                    <a:lnTo>
                      <a:pt x="6" y="9"/>
                    </a:lnTo>
                    <a:lnTo>
                      <a:pt x="6" y="8"/>
                    </a:lnTo>
                    <a:lnTo>
                      <a:pt x="6" y="7"/>
                    </a:lnTo>
                    <a:lnTo>
                      <a:pt x="6" y="8"/>
                    </a:lnTo>
                    <a:lnTo>
                      <a:pt x="5" y="10"/>
                    </a:lnTo>
                    <a:lnTo>
                      <a:pt x="6" y="11"/>
                    </a:lnTo>
                    <a:lnTo>
                      <a:pt x="5" y="11"/>
                    </a:lnTo>
                    <a:lnTo>
                      <a:pt x="4" y="11"/>
                    </a:lnTo>
                    <a:lnTo>
                      <a:pt x="3" y="10"/>
                    </a:lnTo>
                    <a:lnTo>
                      <a:pt x="2" y="11"/>
                    </a:lnTo>
                    <a:lnTo>
                      <a:pt x="1" y="10"/>
                    </a:lnTo>
                    <a:lnTo>
                      <a:pt x="1" y="11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747" name="Freeform 521">
                <a:extLst>
                  <a:ext uri="{FF2B5EF4-FFF2-40B4-BE49-F238E27FC236}">
                    <a16:creationId xmlns:a16="http://schemas.microsoft.com/office/drawing/2014/main" id="{D52F168B-E766-431D-AF81-D86490B8D3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23" y="2757"/>
                <a:ext cx="28" cy="52"/>
              </a:xfrm>
              <a:custGeom>
                <a:avLst/>
                <a:gdLst>
                  <a:gd name="T0" fmla="*/ 7 w 28"/>
                  <a:gd name="T1" fmla="*/ 51 h 52"/>
                  <a:gd name="T2" fmla="*/ 7 w 28"/>
                  <a:gd name="T3" fmla="*/ 50 h 52"/>
                  <a:gd name="T4" fmla="*/ 6 w 28"/>
                  <a:gd name="T5" fmla="*/ 47 h 52"/>
                  <a:gd name="T6" fmla="*/ 7 w 28"/>
                  <a:gd name="T7" fmla="*/ 47 h 52"/>
                  <a:gd name="T8" fmla="*/ 8 w 28"/>
                  <a:gd name="T9" fmla="*/ 46 h 52"/>
                  <a:gd name="T10" fmla="*/ 7 w 28"/>
                  <a:gd name="T11" fmla="*/ 45 h 52"/>
                  <a:gd name="T12" fmla="*/ 7 w 28"/>
                  <a:gd name="T13" fmla="*/ 44 h 52"/>
                  <a:gd name="T14" fmla="*/ 6 w 28"/>
                  <a:gd name="T15" fmla="*/ 42 h 52"/>
                  <a:gd name="T16" fmla="*/ 4 w 28"/>
                  <a:gd name="T17" fmla="*/ 41 h 52"/>
                  <a:gd name="T18" fmla="*/ 6 w 28"/>
                  <a:gd name="T19" fmla="*/ 40 h 52"/>
                  <a:gd name="T20" fmla="*/ 6 w 28"/>
                  <a:gd name="T21" fmla="*/ 38 h 52"/>
                  <a:gd name="T22" fmla="*/ 5 w 28"/>
                  <a:gd name="T23" fmla="*/ 36 h 52"/>
                  <a:gd name="T24" fmla="*/ 4 w 28"/>
                  <a:gd name="T25" fmla="*/ 36 h 52"/>
                  <a:gd name="T26" fmla="*/ 3 w 28"/>
                  <a:gd name="T27" fmla="*/ 36 h 52"/>
                  <a:gd name="T28" fmla="*/ 4 w 28"/>
                  <a:gd name="T29" fmla="*/ 35 h 52"/>
                  <a:gd name="T30" fmla="*/ 3 w 28"/>
                  <a:gd name="T31" fmla="*/ 34 h 52"/>
                  <a:gd name="T32" fmla="*/ 2 w 28"/>
                  <a:gd name="T33" fmla="*/ 32 h 52"/>
                  <a:gd name="T34" fmla="*/ 1 w 28"/>
                  <a:gd name="T35" fmla="*/ 30 h 52"/>
                  <a:gd name="T36" fmla="*/ 1 w 28"/>
                  <a:gd name="T37" fmla="*/ 27 h 52"/>
                  <a:gd name="T38" fmla="*/ 0 w 28"/>
                  <a:gd name="T39" fmla="*/ 25 h 52"/>
                  <a:gd name="T40" fmla="*/ 1 w 28"/>
                  <a:gd name="T41" fmla="*/ 24 h 52"/>
                  <a:gd name="T42" fmla="*/ 1 w 28"/>
                  <a:gd name="T43" fmla="*/ 22 h 52"/>
                  <a:gd name="T44" fmla="*/ 1 w 28"/>
                  <a:gd name="T45" fmla="*/ 19 h 52"/>
                  <a:gd name="T46" fmla="*/ 1 w 28"/>
                  <a:gd name="T47" fmla="*/ 16 h 52"/>
                  <a:gd name="T48" fmla="*/ 1 w 28"/>
                  <a:gd name="T49" fmla="*/ 14 h 52"/>
                  <a:gd name="T50" fmla="*/ 2 w 28"/>
                  <a:gd name="T51" fmla="*/ 12 h 52"/>
                  <a:gd name="T52" fmla="*/ 2 w 28"/>
                  <a:gd name="T53" fmla="*/ 9 h 52"/>
                  <a:gd name="T54" fmla="*/ 2 w 28"/>
                  <a:gd name="T55" fmla="*/ 7 h 52"/>
                  <a:gd name="T56" fmla="*/ 3 w 28"/>
                  <a:gd name="T57" fmla="*/ 11 h 52"/>
                  <a:gd name="T58" fmla="*/ 3 w 28"/>
                  <a:gd name="T59" fmla="*/ 14 h 52"/>
                  <a:gd name="T60" fmla="*/ 3 w 28"/>
                  <a:gd name="T61" fmla="*/ 17 h 52"/>
                  <a:gd name="T62" fmla="*/ 3 w 28"/>
                  <a:gd name="T63" fmla="*/ 21 h 52"/>
                  <a:gd name="T64" fmla="*/ 4 w 28"/>
                  <a:gd name="T65" fmla="*/ 23 h 52"/>
                  <a:gd name="T66" fmla="*/ 5 w 28"/>
                  <a:gd name="T67" fmla="*/ 22 h 52"/>
                  <a:gd name="T68" fmla="*/ 6 w 28"/>
                  <a:gd name="T69" fmla="*/ 22 h 52"/>
                  <a:gd name="T70" fmla="*/ 7 w 28"/>
                  <a:gd name="T71" fmla="*/ 26 h 52"/>
                  <a:gd name="T72" fmla="*/ 9 w 28"/>
                  <a:gd name="T73" fmla="*/ 24 h 52"/>
                  <a:gd name="T74" fmla="*/ 8 w 28"/>
                  <a:gd name="T75" fmla="*/ 23 h 52"/>
                  <a:gd name="T76" fmla="*/ 8 w 28"/>
                  <a:gd name="T77" fmla="*/ 18 h 52"/>
                  <a:gd name="T78" fmla="*/ 8 w 28"/>
                  <a:gd name="T79" fmla="*/ 15 h 52"/>
                  <a:gd name="T80" fmla="*/ 7 w 28"/>
                  <a:gd name="T81" fmla="*/ 11 h 52"/>
                  <a:gd name="T82" fmla="*/ 8 w 28"/>
                  <a:gd name="T83" fmla="*/ 4 h 52"/>
                  <a:gd name="T84" fmla="*/ 9 w 28"/>
                  <a:gd name="T85" fmla="*/ 5 h 52"/>
                  <a:gd name="T86" fmla="*/ 9 w 28"/>
                  <a:gd name="T87" fmla="*/ 14 h 52"/>
                  <a:gd name="T88" fmla="*/ 10 w 28"/>
                  <a:gd name="T89" fmla="*/ 18 h 52"/>
                  <a:gd name="T90" fmla="*/ 11 w 28"/>
                  <a:gd name="T91" fmla="*/ 18 h 52"/>
                  <a:gd name="T92" fmla="*/ 18 w 28"/>
                  <a:gd name="T93" fmla="*/ 37 h 52"/>
                  <a:gd name="T94" fmla="*/ 26 w 28"/>
                  <a:gd name="T95" fmla="*/ 48 h 52"/>
                  <a:gd name="T96" fmla="*/ 25 w 28"/>
                  <a:gd name="T97" fmla="*/ 52 h 52"/>
                  <a:gd name="T98" fmla="*/ 22 w 28"/>
                  <a:gd name="T99" fmla="*/ 51 h 52"/>
                  <a:gd name="T100" fmla="*/ 20 w 28"/>
                  <a:gd name="T101" fmla="*/ 51 h 52"/>
                  <a:gd name="T102" fmla="*/ 17 w 28"/>
                  <a:gd name="T103" fmla="*/ 52 h 52"/>
                  <a:gd name="T104" fmla="*/ 13 w 28"/>
                  <a:gd name="T105" fmla="*/ 52 h 52"/>
                  <a:gd name="T106" fmla="*/ 6 w 28"/>
                  <a:gd name="T107" fmla="*/ 52 h 52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0" t="0" r="r" b="b"/>
                <a:pathLst>
                  <a:path w="28" h="52">
                    <a:moveTo>
                      <a:pt x="6" y="52"/>
                    </a:moveTo>
                    <a:lnTo>
                      <a:pt x="7" y="51"/>
                    </a:lnTo>
                    <a:lnTo>
                      <a:pt x="7" y="50"/>
                    </a:lnTo>
                    <a:lnTo>
                      <a:pt x="7" y="49"/>
                    </a:lnTo>
                    <a:lnTo>
                      <a:pt x="6" y="47"/>
                    </a:lnTo>
                    <a:lnTo>
                      <a:pt x="7" y="47"/>
                    </a:lnTo>
                    <a:lnTo>
                      <a:pt x="8" y="47"/>
                    </a:lnTo>
                    <a:lnTo>
                      <a:pt x="8" y="46"/>
                    </a:lnTo>
                    <a:lnTo>
                      <a:pt x="7" y="45"/>
                    </a:lnTo>
                    <a:lnTo>
                      <a:pt x="6" y="45"/>
                    </a:lnTo>
                    <a:lnTo>
                      <a:pt x="7" y="44"/>
                    </a:lnTo>
                    <a:lnTo>
                      <a:pt x="7" y="43"/>
                    </a:lnTo>
                    <a:lnTo>
                      <a:pt x="6" y="42"/>
                    </a:lnTo>
                    <a:lnTo>
                      <a:pt x="5" y="41"/>
                    </a:lnTo>
                    <a:lnTo>
                      <a:pt x="4" y="41"/>
                    </a:lnTo>
                    <a:lnTo>
                      <a:pt x="5" y="40"/>
                    </a:lnTo>
                    <a:lnTo>
                      <a:pt x="6" y="40"/>
                    </a:lnTo>
                    <a:lnTo>
                      <a:pt x="6" y="39"/>
                    </a:lnTo>
                    <a:lnTo>
                      <a:pt x="6" y="38"/>
                    </a:lnTo>
                    <a:lnTo>
                      <a:pt x="6" y="36"/>
                    </a:lnTo>
                    <a:lnTo>
                      <a:pt x="5" y="36"/>
                    </a:lnTo>
                    <a:lnTo>
                      <a:pt x="4" y="36"/>
                    </a:lnTo>
                    <a:lnTo>
                      <a:pt x="3" y="36"/>
                    </a:lnTo>
                    <a:lnTo>
                      <a:pt x="4" y="35"/>
                    </a:lnTo>
                    <a:lnTo>
                      <a:pt x="5" y="34"/>
                    </a:lnTo>
                    <a:lnTo>
                      <a:pt x="3" y="34"/>
                    </a:lnTo>
                    <a:lnTo>
                      <a:pt x="2" y="34"/>
                    </a:lnTo>
                    <a:lnTo>
                      <a:pt x="2" y="32"/>
                    </a:lnTo>
                    <a:lnTo>
                      <a:pt x="2" y="31"/>
                    </a:lnTo>
                    <a:lnTo>
                      <a:pt x="1" y="30"/>
                    </a:lnTo>
                    <a:lnTo>
                      <a:pt x="1" y="29"/>
                    </a:lnTo>
                    <a:lnTo>
                      <a:pt x="1" y="27"/>
                    </a:lnTo>
                    <a:lnTo>
                      <a:pt x="0" y="26"/>
                    </a:lnTo>
                    <a:lnTo>
                      <a:pt x="0" y="25"/>
                    </a:lnTo>
                    <a:lnTo>
                      <a:pt x="0" y="24"/>
                    </a:lnTo>
                    <a:lnTo>
                      <a:pt x="1" y="24"/>
                    </a:lnTo>
                    <a:lnTo>
                      <a:pt x="1" y="23"/>
                    </a:lnTo>
                    <a:lnTo>
                      <a:pt x="1" y="22"/>
                    </a:lnTo>
                    <a:lnTo>
                      <a:pt x="1" y="21"/>
                    </a:lnTo>
                    <a:lnTo>
                      <a:pt x="1" y="19"/>
                    </a:lnTo>
                    <a:lnTo>
                      <a:pt x="1" y="18"/>
                    </a:lnTo>
                    <a:lnTo>
                      <a:pt x="1" y="16"/>
                    </a:lnTo>
                    <a:lnTo>
                      <a:pt x="1" y="14"/>
                    </a:lnTo>
                    <a:lnTo>
                      <a:pt x="2" y="13"/>
                    </a:lnTo>
                    <a:lnTo>
                      <a:pt x="2" y="12"/>
                    </a:lnTo>
                    <a:lnTo>
                      <a:pt x="2" y="11"/>
                    </a:lnTo>
                    <a:lnTo>
                      <a:pt x="2" y="9"/>
                    </a:lnTo>
                    <a:lnTo>
                      <a:pt x="2" y="4"/>
                    </a:lnTo>
                    <a:lnTo>
                      <a:pt x="2" y="7"/>
                    </a:lnTo>
                    <a:lnTo>
                      <a:pt x="3" y="9"/>
                    </a:lnTo>
                    <a:lnTo>
                      <a:pt x="3" y="11"/>
                    </a:lnTo>
                    <a:lnTo>
                      <a:pt x="3" y="13"/>
                    </a:lnTo>
                    <a:lnTo>
                      <a:pt x="3" y="14"/>
                    </a:lnTo>
                    <a:lnTo>
                      <a:pt x="4" y="15"/>
                    </a:lnTo>
                    <a:lnTo>
                      <a:pt x="3" y="17"/>
                    </a:lnTo>
                    <a:lnTo>
                      <a:pt x="3" y="19"/>
                    </a:lnTo>
                    <a:lnTo>
                      <a:pt x="3" y="21"/>
                    </a:lnTo>
                    <a:lnTo>
                      <a:pt x="4" y="22"/>
                    </a:lnTo>
                    <a:lnTo>
                      <a:pt x="4" y="23"/>
                    </a:lnTo>
                    <a:lnTo>
                      <a:pt x="5" y="24"/>
                    </a:lnTo>
                    <a:lnTo>
                      <a:pt x="5" y="22"/>
                    </a:lnTo>
                    <a:lnTo>
                      <a:pt x="5" y="20"/>
                    </a:lnTo>
                    <a:lnTo>
                      <a:pt x="6" y="22"/>
                    </a:lnTo>
                    <a:lnTo>
                      <a:pt x="7" y="24"/>
                    </a:lnTo>
                    <a:lnTo>
                      <a:pt x="7" y="26"/>
                    </a:lnTo>
                    <a:lnTo>
                      <a:pt x="8" y="25"/>
                    </a:lnTo>
                    <a:lnTo>
                      <a:pt x="9" y="24"/>
                    </a:lnTo>
                    <a:lnTo>
                      <a:pt x="8" y="23"/>
                    </a:lnTo>
                    <a:lnTo>
                      <a:pt x="8" y="21"/>
                    </a:lnTo>
                    <a:lnTo>
                      <a:pt x="8" y="18"/>
                    </a:lnTo>
                    <a:lnTo>
                      <a:pt x="8" y="16"/>
                    </a:lnTo>
                    <a:lnTo>
                      <a:pt x="8" y="15"/>
                    </a:lnTo>
                    <a:lnTo>
                      <a:pt x="8" y="13"/>
                    </a:lnTo>
                    <a:lnTo>
                      <a:pt x="7" y="11"/>
                    </a:lnTo>
                    <a:lnTo>
                      <a:pt x="7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9" y="5"/>
                    </a:lnTo>
                    <a:lnTo>
                      <a:pt x="9" y="10"/>
                    </a:lnTo>
                    <a:lnTo>
                      <a:pt x="9" y="14"/>
                    </a:lnTo>
                    <a:lnTo>
                      <a:pt x="9" y="15"/>
                    </a:lnTo>
                    <a:lnTo>
                      <a:pt x="10" y="18"/>
                    </a:lnTo>
                    <a:lnTo>
                      <a:pt x="10" y="20"/>
                    </a:lnTo>
                    <a:lnTo>
                      <a:pt x="11" y="18"/>
                    </a:lnTo>
                    <a:lnTo>
                      <a:pt x="13" y="26"/>
                    </a:lnTo>
                    <a:lnTo>
                      <a:pt x="18" y="37"/>
                    </a:lnTo>
                    <a:lnTo>
                      <a:pt x="17" y="47"/>
                    </a:lnTo>
                    <a:lnTo>
                      <a:pt x="26" y="48"/>
                    </a:lnTo>
                    <a:lnTo>
                      <a:pt x="28" y="50"/>
                    </a:lnTo>
                    <a:lnTo>
                      <a:pt x="25" y="52"/>
                    </a:lnTo>
                    <a:lnTo>
                      <a:pt x="23" y="52"/>
                    </a:lnTo>
                    <a:lnTo>
                      <a:pt x="22" y="51"/>
                    </a:lnTo>
                    <a:lnTo>
                      <a:pt x="21" y="51"/>
                    </a:lnTo>
                    <a:lnTo>
                      <a:pt x="20" y="51"/>
                    </a:lnTo>
                    <a:lnTo>
                      <a:pt x="19" y="51"/>
                    </a:lnTo>
                    <a:lnTo>
                      <a:pt x="17" y="52"/>
                    </a:lnTo>
                    <a:lnTo>
                      <a:pt x="15" y="52"/>
                    </a:lnTo>
                    <a:lnTo>
                      <a:pt x="13" y="52"/>
                    </a:lnTo>
                    <a:lnTo>
                      <a:pt x="11" y="52"/>
                    </a:lnTo>
                    <a:lnTo>
                      <a:pt x="6" y="52"/>
                    </a:lnTo>
                    <a:close/>
                  </a:path>
                </a:pathLst>
              </a:custGeom>
              <a:solidFill>
                <a:srgbClr val="0099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748" name="Freeform 522">
                <a:extLst>
                  <a:ext uri="{FF2B5EF4-FFF2-40B4-BE49-F238E27FC236}">
                    <a16:creationId xmlns:a16="http://schemas.microsoft.com/office/drawing/2014/main" id="{C15E2380-92E2-4DE6-BE49-A423FEEB1C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30" y="2755"/>
                <a:ext cx="24" cy="54"/>
              </a:xfrm>
              <a:custGeom>
                <a:avLst/>
                <a:gdLst>
                  <a:gd name="T0" fmla="*/ 1 w 24"/>
                  <a:gd name="T1" fmla="*/ 2 h 54"/>
                  <a:gd name="T2" fmla="*/ 2 w 24"/>
                  <a:gd name="T3" fmla="*/ 8 h 54"/>
                  <a:gd name="T4" fmla="*/ 2 w 24"/>
                  <a:gd name="T5" fmla="*/ 13 h 54"/>
                  <a:gd name="T6" fmla="*/ 2 w 24"/>
                  <a:gd name="T7" fmla="*/ 15 h 54"/>
                  <a:gd name="T8" fmla="*/ 2 w 24"/>
                  <a:gd name="T9" fmla="*/ 17 h 54"/>
                  <a:gd name="T10" fmla="*/ 3 w 24"/>
                  <a:gd name="T11" fmla="*/ 18 h 54"/>
                  <a:gd name="T12" fmla="*/ 4 w 24"/>
                  <a:gd name="T13" fmla="*/ 20 h 54"/>
                  <a:gd name="T14" fmla="*/ 3 w 24"/>
                  <a:gd name="T15" fmla="*/ 22 h 54"/>
                  <a:gd name="T16" fmla="*/ 3 w 24"/>
                  <a:gd name="T17" fmla="*/ 24 h 54"/>
                  <a:gd name="T18" fmla="*/ 4 w 24"/>
                  <a:gd name="T19" fmla="*/ 26 h 54"/>
                  <a:gd name="T20" fmla="*/ 5 w 24"/>
                  <a:gd name="T21" fmla="*/ 28 h 54"/>
                  <a:gd name="T22" fmla="*/ 4 w 24"/>
                  <a:gd name="T23" fmla="*/ 29 h 54"/>
                  <a:gd name="T24" fmla="*/ 3 w 24"/>
                  <a:gd name="T25" fmla="*/ 31 h 54"/>
                  <a:gd name="T26" fmla="*/ 4 w 24"/>
                  <a:gd name="T27" fmla="*/ 31 h 54"/>
                  <a:gd name="T28" fmla="*/ 6 w 24"/>
                  <a:gd name="T29" fmla="*/ 31 h 54"/>
                  <a:gd name="T30" fmla="*/ 8 w 24"/>
                  <a:gd name="T31" fmla="*/ 33 h 54"/>
                  <a:gd name="T32" fmla="*/ 9 w 24"/>
                  <a:gd name="T33" fmla="*/ 35 h 54"/>
                  <a:gd name="T34" fmla="*/ 10 w 24"/>
                  <a:gd name="T35" fmla="*/ 38 h 54"/>
                  <a:gd name="T36" fmla="*/ 10 w 24"/>
                  <a:gd name="T37" fmla="*/ 41 h 54"/>
                  <a:gd name="T38" fmla="*/ 8 w 24"/>
                  <a:gd name="T39" fmla="*/ 42 h 54"/>
                  <a:gd name="T40" fmla="*/ 7 w 24"/>
                  <a:gd name="T41" fmla="*/ 44 h 54"/>
                  <a:gd name="T42" fmla="*/ 8 w 24"/>
                  <a:gd name="T43" fmla="*/ 45 h 54"/>
                  <a:gd name="T44" fmla="*/ 9 w 24"/>
                  <a:gd name="T45" fmla="*/ 46 h 54"/>
                  <a:gd name="T46" fmla="*/ 8 w 24"/>
                  <a:gd name="T47" fmla="*/ 49 h 54"/>
                  <a:gd name="T48" fmla="*/ 9 w 24"/>
                  <a:gd name="T49" fmla="*/ 50 h 54"/>
                  <a:gd name="T50" fmla="*/ 11 w 24"/>
                  <a:gd name="T51" fmla="*/ 50 h 54"/>
                  <a:gd name="T52" fmla="*/ 13 w 24"/>
                  <a:gd name="T53" fmla="*/ 51 h 54"/>
                  <a:gd name="T54" fmla="*/ 15 w 24"/>
                  <a:gd name="T55" fmla="*/ 51 h 54"/>
                  <a:gd name="T56" fmla="*/ 18 w 24"/>
                  <a:gd name="T57" fmla="*/ 51 h 54"/>
                  <a:gd name="T58" fmla="*/ 20 w 24"/>
                  <a:gd name="T59" fmla="*/ 52 h 54"/>
                  <a:gd name="T60" fmla="*/ 24 w 24"/>
                  <a:gd name="T61" fmla="*/ 54 h 54"/>
                  <a:gd name="T62" fmla="*/ 23 w 24"/>
                  <a:gd name="T63" fmla="*/ 51 h 54"/>
                  <a:gd name="T64" fmla="*/ 23 w 24"/>
                  <a:gd name="T65" fmla="*/ 48 h 54"/>
                  <a:gd name="T66" fmla="*/ 20 w 24"/>
                  <a:gd name="T67" fmla="*/ 45 h 54"/>
                  <a:gd name="T68" fmla="*/ 18 w 24"/>
                  <a:gd name="T69" fmla="*/ 42 h 54"/>
                  <a:gd name="T70" fmla="*/ 16 w 24"/>
                  <a:gd name="T71" fmla="*/ 38 h 54"/>
                  <a:gd name="T72" fmla="*/ 14 w 24"/>
                  <a:gd name="T73" fmla="*/ 36 h 54"/>
                  <a:gd name="T74" fmla="*/ 11 w 24"/>
                  <a:gd name="T75" fmla="*/ 32 h 54"/>
                  <a:gd name="T76" fmla="*/ 9 w 24"/>
                  <a:gd name="T77" fmla="*/ 29 h 54"/>
                  <a:gd name="T78" fmla="*/ 7 w 24"/>
                  <a:gd name="T79" fmla="*/ 26 h 54"/>
                  <a:gd name="T80" fmla="*/ 6 w 24"/>
                  <a:gd name="T81" fmla="*/ 23 h 54"/>
                  <a:gd name="T82" fmla="*/ 5 w 24"/>
                  <a:gd name="T83" fmla="*/ 20 h 54"/>
                  <a:gd name="T84" fmla="*/ 4 w 24"/>
                  <a:gd name="T85" fmla="*/ 18 h 54"/>
                  <a:gd name="T86" fmla="*/ 3 w 24"/>
                  <a:gd name="T87" fmla="*/ 17 h 54"/>
                  <a:gd name="T88" fmla="*/ 3 w 24"/>
                  <a:gd name="T89" fmla="*/ 15 h 54"/>
                  <a:gd name="T90" fmla="*/ 3 w 24"/>
                  <a:gd name="T91" fmla="*/ 14 h 54"/>
                  <a:gd name="T92" fmla="*/ 3 w 24"/>
                  <a:gd name="T93" fmla="*/ 13 h 54"/>
                  <a:gd name="T94" fmla="*/ 2 w 24"/>
                  <a:gd name="T95" fmla="*/ 7 h 54"/>
                  <a:gd name="T96" fmla="*/ 1 w 24"/>
                  <a:gd name="T97" fmla="*/ 1 h 54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24" h="54">
                    <a:moveTo>
                      <a:pt x="0" y="0"/>
                    </a:moveTo>
                    <a:lnTo>
                      <a:pt x="1" y="2"/>
                    </a:lnTo>
                    <a:lnTo>
                      <a:pt x="1" y="4"/>
                    </a:lnTo>
                    <a:lnTo>
                      <a:pt x="2" y="8"/>
                    </a:lnTo>
                    <a:lnTo>
                      <a:pt x="2" y="10"/>
                    </a:lnTo>
                    <a:lnTo>
                      <a:pt x="2" y="13"/>
                    </a:lnTo>
                    <a:lnTo>
                      <a:pt x="2" y="14"/>
                    </a:lnTo>
                    <a:lnTo>
                      <a:pt x="2" y="15"/>
                    </a:lnTo>
                    <a:lnTo>
                      <a:pt x="2" y="16"/>
                    </a:lnTo>
                    <a:lnTo>
                      <a:pt x="2" y="17"/>
                    </a:lnTo>
                    <a:lnTo>
                      <a:pt x="3" y="17"/>
                    </a:lnTo>
                    <a:lnTo>
                      <a:pt x="3" y="18"/>
                    </a:lnTo>
                    <a:lnTo>
                      <a:pt x="3" y="19"/>
                    </a:lnTo>
                    <a:lnTo>
                      <a:pt x="4" y="20"/>
                    </a:lnTo>
                    <a:lnTo>
                      <a:pt x="4" y="21"/>
                    </a:lnTo>
                    <a:lnTo>
                      <a:pt x="3" y="22"/>
                    </a:lnTo>
                    <a:lnTo>
                      <a:pt x="3" y="23"/>
                    </a:lnTo>
                    <a:lnTo>
                      <a:pt x="3" y="24"/>
                    </a:lnTo>
                    <a:lnTo>
                      <a:pt x="3" y="25"/>
                    </a:lnTo>
                    <a:lnTo>
                      <a:pt x="4" y="26"/>
                    </a:lnTo>
                    <a:lnTo>
                      <a:pt x="4" y="27"/>
                    </a:lnTo>
                    <a:lnTo>
                      <a:pt x="5" y="28"/>
                    </a:lnTo>
                    <a:lnTo>
                      <a:pt x="4" y="29"/>
                    </a:lnTo>
                    <a:lnTo>
                      <a:pt x="3" y="30"/>
                    </a:lnTo>
                    <a:lnTo>
                      <a:pt x="3" y="31"/>
                    </a:lnTo>
                    <a:lnTo>
                      <a:pt x="4" y="31"/>
                    </a:lnTo>
                    <a:lnTo>
                      <a:pt x="5" y="31"/>
                    </a:lnTo>
                    <a:lnTo>
                      <a:pt x="6" y="31"/>
                    </a:lnTo>
                    <a:lnTo>
                      <a:pt x="7" y="32"/>
                    </a:lnTo>
                    <a:lnTo>
                      <a:pt x="8" y="33"/>
                    </a:lnTo>
                    <a:lnTo>
                      <a:pt x="8" y="34"/>
                    </a:lnTo>
                    <a:lnTo>
                      <a:pt x="9" y="35"/>
                    </a:lnTo>
                    <a:lnTo>
                      <a:pt x="9" y="37"/>
                    </a:lnTo>
                    <a:lnTo>
                      <a:pt x="10" y="38"/>
                    </a:lnTo>
                    <a:lnTo>
                      <a:pt x="10" y="40"/>
                    </a:lnTo>
                    <a:lnTo>
                      <a:pt x="10" y="41"/>
                    </a:lnTo>
                    <a:lnTo>
                      <a:pt x="9" y="41"/>
                    </a:lnTo>
                    <a:lnTo>
                      <a:pt x="8" y="42"/>
                    </a:lnTo>
                    <a:lnTo>
                      <a:pt x="8" y="43"/>
                    </a:lnTo>
                    <a:lnTo>
                      <a:pt x="7" y="44"/>
                    </a:lnTo>
                    <a:lnTo>
                      <a:pt x="8" y="45"/>
                    </a:lnTo>
                    <a:lnTo>
                      <a:pt x="9" y="45"/>
                    </a:lnTo>
                    <a:lnTo>
                      <a:pt x="9" y="46"/>
                    </a:lnTo>
                    <a:lnTo>
                      <a:pt x="9" y="48"/>
                    </a:lnTo>
                    <a:lnTo>
                      <a:pt x="8" y="49"/>
                    </a:lnTo>
                    <a:lnTo>
                      <a:pt x="8" y="50"/>
                    </a:lnTo>
                    <a:lnTo>
                      <a:pt x="9" y="50"/>
                    </a:lnTo>
                    <a:lnTo>
                      <a:pt x="10" y="50"/>
                    </a:lnTo>
                    <a:lnTo>
                      <a:pt x="11" y="50"/>
                    </a:lnTo>
                    <a:lnTo>
                      <a:pt x="12" y="51"/>
                    </a:lnTo>
                    <a:lnTo>
                      <a:pt x="13" y="51"/>
                    </a:lnTo>
                    <a:lnTo>
                      <a:pt x="14" y="51"/>
                    </a:lnTo>
                    <a:lnTo>
                      <a:pt x="15" y="51"/>
                    </a:lnTo>
                    <a:lnTo>
                      <a:pt x="16" y="51"/>
                    </a:lnTo>
                    <a:lnTo>
                      <a:pt x="18" y="51"/>
                    </a:lnTo>
                    <a:lnTo>
                      <a:pt x="19" y="51"/>
                    </a:lnTo>
                    <a:lnTo>
                      <a:pt x="20" y="52"/>
                    </a:lnTo>
                    <a:lnTo>
                      <a:pt x="22" y="53"/>
                    </a:lnTo>
                    <a:lnTo>
                      <a:pt x="24" y="54"/>
                    </a:lnTo>
                    <a:lnTo>
                      <a:pt x="23" y="52"/>
                    </a:lnTo>
                    <a:lnTo>
                      <a:pt x="23" y="51"/>
                    </a:lnTo>
                    <a:lnTo>
                      <a:pt x="24" y="49"/>
                    </a:lnTo>
                    <a:lnTo>
                      <a:pt x="23" y="48"/>
                    </a:lnTo>
                    <a:lnTo>
                      <a:pt x="22" y="46"/>
                    </a:lnTo>
                    <a:lnTo>
                      <a:pt x="20" y="45"/>
                    </a:lnTo>
                    <a:lnTo>
                      <a:pt x="19" y="44"/>
                    </a:lnTo>
                    <a:lnTo>
                      <a:pt x="18" y="42"/>
                    </a:lnTo>
                    <a:lnTo>
                      <a:pt x="17" y="40"/>
                    </a:lnTo>
                    <a:lnTo>
                      <a:pt x="16" y="38"/>
                    </a:lnTo>
                    <a:lnTo>
                      <a:pt x="15" y="37"/>
                    </a:lnTo>
                    <a:lnTo>
                      <a:pt x="14" y="36"/>
                    </a:lnTo>
                    <a:lnTo>
                      <a:pt x="12" y="34"/>
                    </a:lnTo>
                    <a:lnTo>
                      <a:pt x="11" y="32"/>
                    </a:lnTo>
                    <a:lnTo>
                      <a:pt x="10" y="31"/>
                    </a:lnTo>
                    <a:lnTo>
                      <a:pt x="9" y="29"/>
                    </a:lnTo>
                    <a:lnTo>
                      <a:pt x="8" y="27"/>
                    </a:lnTo>
                    <a:lnTo>
                      <a:pt x="7" y="26"/>
                    </a:lnTo>
                    <a:lnTo>
                      <a:pt x="6" y="24"/>
                    </a:lnTo>
                    <a:lnTo>
                      <a:pt x="6" y="23"/>
                    </a:lnTo>
                    <a:lnTo>
                      <a:pt x="5" y="21"/>
                    </a:lnTo>
                    <a:lnTo>
                      <a:pt x="5" y="20"/>
                    </a:lnTo>
                    <a:lnTo>
                      <a:pt x="5" y="19"/>
                    </a:lnTo>
                    <a:lnTo>
                      <a:pt x="4" y="18"/>
                    </a:lnTo>
                    <a:lnTo>
                      <a:pt x="4" y="17"/>
                    </a:lnTo>
                    <a:lnTo>
                      <a:pt x="3" y="17"/>
                    </a:lnTo>
                    <a:lnTo>
                      <a:pt x="3" y="16"/>
                    </a:lnTo>
                    <a:lnTo>
                      <a:pt x="3" y="15"/>
                    </a:lnTo>
                    <a:lnTo>
                      <a:pt x="3" y="14"/>
                    </a:lnTo>
                    <a:lnTo>
                      <a:pt x="3" y="13"/>
                    </a:lnTo>
                    <a:lnTo>
                      <a:pt x="3" y="11"/>
                    </a:lnTo>
                    <a:lnTo>
                      <a:pt x="2" y="7"/>
                    </a:lnTo>
                    <a:lnTo>
                      <a:pt x="1" y="4"/>
                    </a:lnTo>
                    <a:lnTo>
                      <a:pt x="1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749" name="Freeform 523">
                <a:extLst>
                  <a:ext uri="{FF2B5EF4-FFF2-40B4-BE49-F238E27FC236}">
                    <a16:creationId xmlns:a16="http://schemas.microsoft.com/office/drawing/2014/main" id="{DACC473B-3551-49B8-9C57-AFFE0EB068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10" y="2716"/>
                <a:ext cx="34" cy="38"/>
              </a:xfrm>
              <a:custGeom>
                <a:avLst/>
                <a:gdLst>
                  <a:gd name="T0" fmla="*/ 1 w 34"/>
                  <a:gd name="T1" fmla="*/ 29 h 38"/>
                  <a:gd name="T2" fmla="*/ 2 w 34"/>
                  <a:gd name="T3" fmla="*/ 32 h 38"/>
                  <a:gd name="T4" fmla="*/ 3 w 34"/>
                  <a:gd name="T5" fmla="*/ 33 h 38"/>
                  <a:gd name="T6" fmla="*/ 5 w 34"/>
                  <a:gd name="T7" fmla="*/ 34 h 38"/>
                  <a:gd name="T8" fmla="*/ 6 w 34"/>
                  <a:gd name="T9" fmla="*/ 35 h 38"/>
                  <a:gd name="T10" fmla="*/ 8 w 34"/>
                  <a:gd name="T11" fmla="*/ 36 h 38"/>
                  <a:gd name="T12" fmla="*/ 9 w 34"/>
                  <a:gd name="T13" fmla="*/ 36 h 38"/>
                  <a:gd name="T14" fmla="*/ 11 w 34"/>
                  <a:gd name="T15" fmla="*/ 37 h 38"/>
                  <a:gd name="T16" fmla="*/ 12 w 34"/>
                  <a:gd name="T17" fmla="*/ 37 h 38"/>
                  <a:gd name="T18" fmla="*/ 13 w 34"/>
                  <a:gd name="T19" fmla="*/ 35 h 38"/>
                  <a:gd name="T20" fmla="*/ 14 w 34"/>
                  <a:gd name="T21" fmla="*/ 31 h 38"/>
                  <a:gd name="T22" fmla="*/ 15 w 34"/>
                  <a:gd name="T23" fmla="*/ 28 h 38"/>
                  <a:gd name="T24" fmla="*/ 14 w 34"/>
                  <a:gd name="T25" fmla="*/ 25 h 38"/>
                  <a:gd name="T26" fmla="*/ 15 w 34"/>
                  <a:gd name="T27" fmla="*/ 24 h 38"/>
                  <a:gd name="T28" fmla="*/ 15 w 34"/>
                  <a:gd name="T29" fmla="*/ 20 h 38"/>
                  <a:gd name="T30" fmla="*/ 15 w 34"/>
                  <a:gd name="T31" fmla="*/ 17 h 38"/>
                  <a:gd name="T32" fmla="*/ 16 w 34"/>
                  <a:gd name="T33" fmla="*/ 16 h 38"/>
                  <a:gd name="T34" fmla="*/ 17 w 34"/>
                  <a:gd name="T35" fmla="*/ 14 h 38"/>
                  <a:gd name="T36" fmla="*/ 18 w 34"/>
                  <a:gd name="T37" fmla="*/ 13 h 38"/>
                  <a:gd name="T38" fmla="*/ 18 w 34"/>
                  <a:gd name="T39" fmla="*/ 11 h 38"/>
                  <a:gd name="T40" fmla="*/ 19 w 34"/>
                  <a:gd name="T41" fmla="*/ 10 h 38"/>
                  <a:gd name="T42" fmla="*/ 22 w 34"/>
                  <a:gd name="T43" fmla="*/ 9 h 38"/>
                  <a:gd name="T44" fmla="*/ 24 w 34"/>
                  <a:gd name="T45" fmla="*/ 10 h 38"/>
                  <a:gd name="T46" fmla="*/ 26 w 34"/>
                  <a:gd name="T47" fmla="*/ 10 h 38"/>
                  <a:gd name="T48" fmla="*/ 28 w 34"/>
                  <a:gd name="T49" fmla="*/ 11 h 38"/>
                  <a:gd name="T50" fmla="*/ 30 w 34"/>
                  <a:gd name="T51" fmla="*/ 11 h 38"/>
                  <a:gd name="T52" fmla="*/ 32 w 34"/>
                  <a:gd name="T53" fmla="*/ 11 h 38"/>
                  <a:gd name="T54" fmla="*/ 32 w 34"/>
                  <a:gd name="T55" fmla="*/ 11 h 38"/>
                  <a:gd name="T56" fmla="*/ 30 w 34"/>
                  <a:gd name="T57" fmla="*/ 10 h 38"/>
                  <a:gd name="T58" fmla="*/ 28 w 34"/>
                  <a:gd name="T59" fmla="*/ 9 h 38"/>
                  <a:gd name="T60" fmla="*/ 24 w 34"/>
                  <a:gd name="T61" fmla="*/ 7 h 38"/>
                  <a:gd name="T62" fmla="*/ 21 w 34"/>
                  <a:gd name="T63" fmla="*/ 5 h 38"/>
                  <a:gd name="T64" fmla="*/ 18 w 34"/>
                  <a:gd name="T65" fmla="*/ 4 h 38"/>
                  <a:gd name="T66" fmla="*/ 15 w 34"/>
                  <a:gd name="T67" fmla="*/ 2 h 38"/>
                  <a:gd name="T68" fmla="*/ 13 w 34"/>
                  <a:gd name="T69" fmla="*/ 0 h 38"/>
                  <a:gd name="T70" fmla="*/ 11 w 34"/>
                  <a:gd name="T71" fmla="*/ 2 h 38"/>
                  <a:gd name="T72" fmla="*/ 8 w 34"/>
                  <a:gd name="T73" fmla="*/ 10 h 38"/>
                  <a:gd name="T74" fmla="*/ 6 w 34"/>
                  <a:gd name="T75" fmla="*/ 16 h 38"/>
                  <a:gd name="T76" fmla="*/ 0 w 34"/>
                  <a:gd name="T77" fmla="*/ 27 h 38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34" h="38">
                    <a:moveTo>
                      <a:pt x="0" y="27"/>
                    </a:moveTo>
                    <a:lnTo>
                      <a:pt x="1" y="29"/>
                    </a:lnTo>
                    <a:lnTo>
                      <a:pt x="1" y="31"/>
                    </a:lnTo>
                    <a:lnTo>
                      <a:pt x="2" y="32"/>
                    </a:lnTo>
                    <a:lnTo>
                      <a:pt x="3" y="33"/>
                    </a:lnTo>
                    <a:lnTo>
                      <a:pt x="4" y="34"/>
                    </a:lnTo>
                    <a:lnTo>
                      <a:pt x="5" y="34"/>
                    </a:lnTo>
                    <a:lnTo>
                      <a:pt x="5" y="35"/>
                    </a:lnTo>
                    <a:lnTo>
                      <a:pt x="6" y="35"/>
                    </a:lnTo>
                    <a:lnTo>
                      <a:pt x="7" y="36"/>
                    </a:lnTo>
                    <a:lnTo>
                      <a:pt x="8" y="36"/>
                    </a:lnTo>
                    <a:lnTo>
                      <a:pt x="9" y="36"/>
                    </a:lnTo>
                    <a:lnTo>
                      <a:pt x="10" y="37"/>
                    </a:lnTo>
                    <a:lnTo>
                      <a:pt x="11" y="37"/>
                    </a:lnTo>
                    <a:lnTo>
                      <a:pt x="12" y="38"/>
                    </a:lnTo>
                    <a:lnTo>
                      <a:pt x="12" y="37"/>
                    </a:lnTo>
                    <a:lnTo>
                      <a:pt x="12" y="36"/>
                    </a:lnTo>
                    <a:lnTo>
                      <a:pt x="13" y="35"/>
                    </a:lnTo>
                    <a:lnTo>
                      <a:pt x="13" y="33"/>
                    </a:lnTo>
                    <a:lnTo>
                      <a:pt x="14" y="31"/>
                    </a:lnTo>
                    <a:lnTo>
                      <a:pt x="14" y="30"/>
                    </a:lnTo>
                    <a:lnTo>
                      <a:pt x="15" y="28"/>
                    </a:lnTo>
                    <a:lnTo>
                      <a:pt x="14" y="27"/>
                    </a:lnTo>
                    <a:lnTo>
                      <a:pt x="14" y="25"/>
                    </a:lnTo>
                    <a:lnTo>
                      <a:pt x="15" y="25"/>
                    </a:lnTo>
                    <a:lnTo>
                      <a:pt x="15" y="24"/>
                    </a:lnTo>
                    <a:lnTo>
                      <a:pt x="15" y="21"/>
                    </a:lnTo>
                    <a:lnTo>
                      <a:pt x="15" y="20"/>
                    </a:lnTo>
                    <a:lnTo>
                      <a:pt x="15" y="18"/>
                    </a:lnTo>
                    <a:lnTo>
                      <a:pt x="15" y="17"/>
                    </a:lnTo>
                    <a:lnTo>
                      <a:pt x="16" y="17"/>
                    </a:lnTo>
                    <a:lnTo>
                      <a:pt x="16" y="16"/>
                    </a:lnTo>
                    <a:lnTo>
                      <a:pt x="17" y="15"/>
                    </a:lnTo>
                    <a:lnTo>
                      <a:pt x="17" y="14"/>
                    </a:lnTo>
                    <a:lnTo>
                      <a:pt x="17" y="13"/>
                    </a:lnTo>
                    <a:lnTo>
                      <a:pt x="18" y="13"/>
                    </a:lnTo>
                    <a:lnTo>
                      <a:pt x="18" y="12"/>
                    </a:lnTo>
                    <a:lnTo>
                      <a:pt x="18" y="11"/>
                    </a:lnTo>
                    <a:lnTo>
                      <a:pt x="19" y="10"/>
                    </a:lnTo>
                    <a:lnTo>
                      <a:pt x="20" y="9"/>
                    </a:lnTo>
                    <a:lnTo>
                      <a:pt x="22" y="9"/>
                    </a:lnTo>
                    <a:lnTo>
                      <a:pt x="24" y="9"/>
                    </a:lnTo>
                    <a:lnTo>
                      <a:pt x="24" y="10"/>
                    </a:lnTo>
                    <a:lnTo>
                      <a:pt x="25" y="10"/>
                    </a:lnTo>
                    <a:lnTo>
                      <a:pt x="26" y="10"/>
                    </a:lnTo>
                    <a:lnTo>
                      <a:pt x="27" y="10"/>
                    </a:lnTo>
                    <a:lnTo>
                      <a:pt x="28" y="11"/>
                    </a:lnTo>
                    <a:lnTo>
                      <a:pt x="29" y="11"/>
                    </a:lnTo>
                    <a:lnTo>
                      <a:pt x="30" y="11"/>
                    </a:lnTo>
                    <a:lnTo>
                      <a:pt x="31" y="11"/>
                    </a:lnTo>
                    <a:lnTo>
                      <a:pt x="32" y="11"/>
                    </a:lnTo>
                    <a:lnTo>
                      <a:pt x="34" y="12"/>
                    </a:lnTo>
                    <a:lnTo>
                      <a:pt x="32" y="11"/>
                    </a:lnTo>
                    <a:lnTo>
                      <a:pt x="32" y="10"/>
                    </a:lnTo>
                    <a:lnTo>
                      <a:pt x="30" y="10"/>
                    </a:lnTo>
                    <a:lnTo>
                      <a:pt x="29" y="9"/>
                    </a:lnTo>
                    <a:lnTo>
                      <a:pt x="28" y="9"/>
                    </a:lnTo>
                    <a:lnTo>
                      <a:pt x="26" y="8"/>
                    </a:lnTo>
                    <a:lnTo>
                      <a:pt x="24" y="7"/>
                    </a:lnTo>
                    <a:lnTo>
                      <a:pt x="23" y="6"/>
                    </a:lnTo>
                    <a:lnTo>
                      <a:pt x="21" y="5"/>
                    </a:lnTo>
                    <a:lnTo>
                      <a:pt x="19" y="5"/>
                    </a:lnTo>
                    <a:lnTo>
                      <a:pt x="18" y="4"/>
                    </a:lnTo>
                    <a:lnTo>
                      <a:pt x="17" y="3"/>
                    </a:lnTo>
                    <a:lnTo>
                      <a:pt x="15" y="2"/>
                    </a:lnTo>
                    <a:lnTo>
                      <a:pt x="14" y="1"/>
                    </a:lnTo>
                    <a:lnTo>
                      <a:pt x="13" y="0"/>
                    </a:lnTo>
                    <a:lnTo>
                      <a:pt x="12" y="1"/>
                    </a:lnTo>
                    <a:lnTo>
                      <a:pt x="11" y="2"/>
                    </a:lnTo>
                    <a:lnTo>
                      <a:pt x="11" y="3"/>
                    </a:lnTo>
                    <a:lnTo>
                      <a:pt x="8" y="10"/>
                    </a:lnTo>
                    <a:lnTo>
                      <a:pt x="8" y="12"/>
                    </a:lnTo>
                    <a:lnTo>
                      <a:pt x="6" y="16"/>
                    </a:lnTo>
                    <a:lnTo>
                      <a:pt x="4" y="21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0099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750" name="Freeform 524">
                <a:extLst>
                  <a:ext uri="{FF2B5EF4-FFF2-40B4-BE49-F238E27FC236}">
                    <a16:creationId xmlns:a16="http://schemas.microsoft.com/office/drawing/2014/main" id="{D6DF7DD2-AD08-4EEA-A1B7-6825F4CE47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45" y="2734"/>
                <a:ext cx="2" cy="4"/>
              </a:xfrm>
              <a:custGeom>
                <a:avLst/>
                <a:gdLst>
                  <a:gd name="T0" fmla="*/ 0 w 2"/>
                  <a:gd name="T1" fmla="*/ 0 h 4"/>
                  <a:gd name="T2" fmla="*/ 0 w 2"/>
                  <a:gd name="T3" fmla="*/ 0 h 4"/>
                  <a:gd name="T4" fmla="*/ 0 w 2"/>
                  <a:gd name="T5" fmla="*/ 1 h 4"/>
                  <a:gd name="T6" fmla="*/ 0 w 2"/>
                  <a:gd name="T7" fmla="*/ 2 h 4"/>
                  <a:gd name="T8" fmla="*/ 0 w 2"/>
                  <a:gd name="T9" fmla="*/ 3 h 4"/>
                  <a:gd name="T10" fmla="*/ 1 w 2"/>
                  <a:gd name="T11" fmla="*/ 3 h 4"/>
                  <a:gd name="T12" fmla="*/ 2 w 2"/>
                  <a:gd name="T13" fmla="*/ 4 h 4"/>
                  <a:gd name="T14" fmla="*/ 1 w 2"/>
                  <a:gd name="T15" fmla="*/ 3 h 4"/>
                  <a:gd name="T16" fmla="*/ 1 w 2"/>
                  <a:gd name="T17" fmla="*/ 2 h 4"/>
                  <a:gd name="T18" fmla="*/ 1 w 2"/>
                  <a:gd name="T19" fmla="*/ 1 h 4"/>
                  <a:gd name="T20" fmla="*/ 1 w 2"/>
                  <a:gd name="T21" fmla="*/ 0 h 4"/>
                  <a:gd name="T22" fmla="*/ 1 w 2"/>
                  <a:gd name="T23" fmla="*/ 0 h 4"/>
                  <a:gd name="T24" fmla="*/ 0 w 2"/>
                  <a:gd name="T25" fmla="*/ 0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" h="4">
                    <a:moveTo>
                      <a:pt x="0" y="0"/>
                    </a:moveTo>
                    <a:lnTo>
                      <a:pt x="0" y="0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3"/>
                    </a:lnTo>
                    <a:lnTo>
                      <a:pt x="2" y="4"/>
                    </a:lnTo>
                    <a:lnTo>
                      <a:pt x="1" y="3"/>
                    </a:lnTo>
                    <a:lnTo>
                      <a:pt x="1" y="2"/>
                    </a:lnTo>
                    <a:lnTo>
                      <a:pt x="1" y="1"/>
                    </a:lnTo>
                    <a:lnTo>
                      <a:pt x="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751" name="Freeform 525">
                <a:extLst>
                  <a:ext uri="{FF2B5EF4-FFF2-40B4-BE49-F238E27FC236}">
                    <a16:creationId xmlns:a16="http://schemas.microsoft.com/office/drawing/2014/main" id="{E57034D4-EB0A-45EF-B475-B9265A1E22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42" y="2734"/>
                <a:ext cx="20" cy="53"/>
              </a:xfrm>
              <a:custGeom>
                <a:avLst/>
                <a:gdLst>
                  <a:gd name="T0" fmla="*/ 1 w 20"/>
                  <a:gd name="T1" fmla="*/ 1 h 53"/>
                  <a:gd name="T2" fmla="*/ 1 w 20"/>
                  <a:gd name="T3" fmla="*/ 3 h 53"/>
                  <a:gd name="T4" fmla="*/ 2 w 20"/>
                  <a:gd name="T5" fmla="*/ 4 h 53"/>
                  <a:gd name="T6" fmla="*/ 3 w 20"/>
                  <a:gd name="T7" fmla="*/ 7 h 53"/>
                  <a:gd name="T8" fmla="*/ 4 w 20"/>
                  <a:gd name="T9" fmla="*/ 10 h 53"/>
                  <a:gd name="T10" fmla="*/ 6 w 20"/>
                  <a:gd name="T11" fmla="*/ 14 h 53"/>
                  <a:gd name="T12" fmla="*/ 7 w 20"/>
                  <a:gd name="T13" fmla="*/ 17 h 53"/>
                  <a:gd name="T14" fmla="*/ 8 w 20"/>
                  <a:gd name="T15" fmla="*/ 20 h 53"/>
                  <a:gd name="T16" fmla="*/ 10 w 20"/>
                  <a:gd name="T17" fmla="*/ 22 h 53"/>
                  <a:gd name="T18" fmla="*/ 11 w 20"/>
                  <a:gd name="T19" fmla="*/ 24 h 53"/>
                  <a:gd name="T20" fmla="*/ 12 w 20"/>
                  <a:gd name="T21" fmla="*/ 26 h 53"/>
                  <a:gd name="T22" fmla="*/ 12 w 20"/>
                  <a:gd name="T23" fmla="*/ 28 h 53"/>
                  <a:gd name="T24" fmla="*/ 13 w 20"/>
                  <a:gd name="T25" fmla="*/ 29 h 53"/>
                  <a:gd name="T26" fmla="*/ 14 w 20"/>
                  <a:gd name="T27" fmla="*/ 32 h 53"/>
                  <a:gd name="T28" fmla="*/ 15 w 20"/>
                  <a:gd name="T29" fmla="*/ 35 h 53"/>
                  <a:gd name="T30" fmla="*/ 16 w 20"/>
                  <a:gd name="T31" fmla="*/ 38 h 53"/>
                  <a:gd name="T32" fmla="*/ 18 w 20"/>
                  <a:gd name="T33" fmla="*/ 40 h 53"/>
                  <a:gd name="T34" fmla="*/ 20 w 20"/>
                  <a:gd name="T35" fmla="*/ 47 h 53"/>
                  <a:gd name="T36" fmla="*/ 19 w 20"/>
                  <a:gd name="T37" fmla="*/ 48 h 53"/>
                  <a:gd name="T38" fmla="*/ 20 w 20"/>
                  <a:gd name="T39" fmla="*/ 50 h 53"/>
                  <a:gd name="T40" fmla="*/ 19 w 20"/>
                  <a:gd name="T41" fmla="*/ 50 h 53"/>
                  <a:gd name="T42" fmla="*/ 18 w 20"/>
                  <a:gd name="T43" fmla="*/ 52 h 53"/>
                  <a:gd name="T44" fmla="*/ 18 w 20"/>
                  <a:gd name="T45" fmla="*/ 52 h 53"/>
                  <a:gd name="T46" fmla="*/ 18 w 20"/>
                  <a:gd name="T47" fmla="*/ 50 h 53"/>
                  <a:gd name="T48" fmla="*/ 18 w 20"/>
                  <a:gd name="T49" fmla="*/ 49 h 53"/>
                  <a:gd name="T50" fmla="*/ 18 w 20"/>
                  <a:gd name="T51" fmla="*/ 47 h 53"/>
                  <a:gd name="T52" fmla="*/ 18 w 20"/>
                  <a:gd name="T53" fmla="*/ 45 h 53"/>
                  <a:gd name="T54" fmla="*/ 17 w 20"/>
                  <a:gd name="T55" fmla="*/ 41 h 53"/>
                  <a:gd name="T56" fmla="*/ 17 w 20"/>
                  <a:gd name="T57" fmla="*/ 40 h 53"/>
                  <a:gd name="T58" fmla="*/ 15 w 20"/>
                  <a:gd name="T59" fmla="*/ 36 h 53"/>
                  <a:gd name="T60" fmla="*/ 14 w 20"/>
                  <a:gd name="T61" fmla="*/ 34 h 53"/>
                  <a:gd name="T62" fmla="*/ 13 w 20"/>
                  <a:gd name="T63" fmla="*/ 33 h 53"/>
                  <a:gd name="T64" fmla="*/ 12 w 20"/>
                  <a:gd name="T65" fmla="*/ 31 h 53"/>
                  <a:gd name="T66" fmla="*/ 11 w 20"/>
                  <a:gd name="T67" fmla="*/ 27 h 53"/>
                  <a:gd name="T68" fmla="*/ 10 w 20"/>
                  <a:gd name="T69" fmla="*/ 24 h 53"/>
                  <a:gd name="T70" fmla="*/ 8 w 20"/>
                  <a:gd name="T71" fmla="*/ 21 h 53"/>
                  <a:gd name="T72" fmla="*/ 7 w 20"/>
                  <a:gd name="T73" fmla="*/ 18 h 53"/>
                  <a:gd name="T74" fmla="*/ 6 w 20"/>
                  <a:gd name="T75" fmla="*/ 16 h 53"/>
                  <a:gd name="T76" fmla="*/ 5 w 20"/>
                  <a:gd name="T77" fmla="*/ 12 h 53"/>
                  <a:gd name="T78" fmla="*/ 4 w 20"/>
                  <a:gd name="T79" fmla="*/ 10 h 53"/>
                  <a:gd name="T80" fmla="*/ 3 w 20"/>
                  <a:gd name="T81" fmla="*/ 8 h 53"/>
                  <a:gd name="T82" fmla="*/ 2 w 20"/>
                  <a:gd name="T83" fmla="*/ 5 h 53"/>
                  <a:gd name="T84" fmla="*/ 1 w 20"/>
                  <a:gd name="T85" fmla="*/ 3 h 53"/>
                  <a:gd name="T86" fmla="*/ 0 w 20"/>
                  <a:gd name="T87" fmla="*/ 1 h 53"/>
                  <a:gd name="T88" fmla="*/ 1 w 20"/>
                  <a:gd name="T89" fmla="*/ 0 h 53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20" h="53">
                    <a:moveTo>
                      <a:pt x="1" y="0"/>
                    </a:moveTo>
                    <a:lnTo>
                      <a:pt x="1" y="1"/>
                    </a:lnTo>
                    <a:lnTo>
                      <a:pt x="1" y="2"/>
                    </a:lnTo>
                    <a:lnTo>
                      <a:pt x="1" y="3"/>
                    </a:lnTo>
                    <a:lnTo>
                      <a:pt x="2" y="4"/>
                    </a:lnTo>
                    <a:lnTo>
                      <a:pt x="3" y="5"/>
                    </a:lnTo>
                    <a:lnTo>
                      <a:pt x="3" y="7"/>
                    </a:lnTo>
                    <a:lnTo>
                      <a:pt x="3" y="8"/>
                    </a:lnTo>
                    <a:lnTo>
                      <a:pt x="4" y="10"/>
                    </a:lnTo>
                    <a:lnTo>
                      <a:pt x="5" y="12"/>
                    </a:lnTo>
                    <a:lnTo>
                      <a:pt x="6" y="14"/>
                    </a:lnTo>
                    <a:lnTo>
                      <a:pt x="6" y="16"/>
                    </a:lnTo>
                    <a:lnTo>
                      <a:pt x="7" y="17"/>
                    </a:lnTo>
                    <a:lnTo>
                      <a:pt x="8" y="18"/>
                    </a:lnTo>
                    <a:lnTo>
                      <a:pt x="8" y="20"/>
                    </a:lnTo>
                    <a:lnTo>
                      <a:pt x="9" y="21"/>
                    </a:lnTo>
                    <a:lnTo>
                      <a:pt x="10" y="22"/>
                    </a:lnTo>
                    <a:lnTo>
                      <a:pt x="11" y="23"/>
                    </a:lnTo>
                    <a:lnTo>
                      <a:pt x="11" y="24"/>
                    </a:lnTo>
                    <a:lnTo>
                      <a:pt x="11" y="25"/>
                    </a:lnTo>
                    <a:lnTo>
                      <a:pt x="12" y="26"/>
                    </a:lnTo>
                    <a:lnTo>
                      <a:pt x="12" y="27"/>
                    </a:lnTo>
                    <a:lnTo>
                      <a:pt x="12" y="28"/>
                    </a:lnTo>
                    <a:lnTo>
                      <a:pt x="13" y="28"/>
                    </a:lnTo>
                    <a:lnTo>
                      <a:pt x="13" y="29"/>
                    </a:lnTo>
                    <a:lnTo>
                      <a:pt x="13" y="30"/>
                    </a:lnTo>
                    <a:lnTo>
                      <a:pt x="14" y="32"/>
                    </a:lnTo>
                    <a:lnTo>
                      <a:pt x="14" y="34"/>
                    </a:lnTo>
                    <a:lnTo>
                      <a:pt x="15" y="35"/>
                    </a:lnTo>
                    <a:lnTo>
                      <a:pt x="16" y="36"/>
                    </a:lnTo>
                    <a:lnTo>
                      <a:pt x="16" y="38"/>
                    </a:lnTo>
                    <a:lnTo>
                      <a:pt x="17" y="39"/>
                    </a:lnTo>
                    <a:lnTo>
                      <a:pt x="18" y="40"/>
                    </a:lnTo>
                    <a:lnTo>
                      <a:pt x="19" y="45"/>
                    </a:lnTo>
                    <a:lnTo>
                      <a:pt x="20" y="47"/>
                    </a:lnTo>
                    <a:lnTo>
                      <a:pt x="19" y="48"/>
                    </a:lnTo>
                    <a:lnTo>
                      <a:pt x="20" y="49"/>
                    </a:lnTo>
                    <a:lnTo>
                      <a:pt x="20" y="50"/>
                    </a:lnTo>
                    <a:lnTo>
                      <a:pt x="19" y="50"/>
                    </a:lnTo>
                    <a:lnTo>
                      <a:pt x="19" y="51"/>
                    </a:lnTo>
                    <a:lnTo>
                      <a:pt x="18" y="52"/>
                    </a:lnTo>
                    <a:lnTo>
                      <a:pt x="18" y="53"/>
                    </a:lnTo>
                    <a:lnTo>
                      <a:pt x="18" y="52"/>
                    </a:lnTo>
                    <a:lnTo>
                      <a:pt x="18" y="51"/>
                    </a:lnTo>
                    <a:lnTo>
                      <a:pt x="18" y="50"/>
                    </a:lnTo>
                    <a:lnTo>
                      <a:pt x="18" y="49"/>
                    </a:lnTo>
                    <a:lnTo>
                      <a:pt x="19" y="49"/>
                    </a:lnTo>
                    <a:lnTo>
                      <a:pt x="18" y="47"/>
                    </a:lnTo>
                    <a:lnTo>
                      <a:pt x="18" y="46"/>
                    </a:lnTo>
                    <a:lnTo>
                      <a:pt x="18" y="45"/>
                    </a:lnTo>
                    <a:lnTo>
                      <a:pt x="19" y="45"/>
                    </a:lnTo>
                    <a:lnTo>
                      <a:pt x="17" y="41"/>
                    </a:lnTo>
                    <a:lnTo>
                      <a:pt x="17" y="40"/>
                    </a:lnTo>
                    <a:lnTo>
                      <a:pt x="16" y="38"/>
                    </a:lnTo>
                    <a:lnTo>
                      <a:pt x="15" y="36"/>
                    </a:lnTo>
                    <a:lnTo>
                      <a:pt x="14" y="35"/>
                    </a:lnTo>
                    <a:lnTo>
                      <a:pt x="14" y="34"/>
                    </a:lnTo>
                    <a:lnTo>
                      <a:pt x="13" y="33"/>
                    </a:lnTo>
                    <a:lnTo>
                      <a:pt x="13" y="32"/>
                    </a:lnTo>
                    <a:lnTo>
                      <a:pt x="12" y="31"/>
                    </a:lnTo>
                    <a:lnTo>
                      <a:pt x="12" y="29"/>
                    </a:lnTo>
                    <a:lnTo>
                      <a:pt x="11" y="27"/>
                    </a:lnTo>
                    <a:lnTo>
                      <a:pt x="11" y="25"/>
                    </a:lnTo>
                    <a:lnTo>
                      <a:pt x="10" y="24"/>
                    </a:lnTo>
                    <a:lnTo>
                      <a:pt x="9" y="23"/>
                    </a:lnTo>
                    <a:lnTo>
                      <a:pt x="8" y="21"/>
                    </a:lnTo>
                    <a:lnTo>
                      <a:pt x="8" y="20"/>
                    </a:lnTo>
                    <a:lnTo>
                      <a:pt x="7" y="18"/>
                    </a:lnTo>
                    <a:lnTo>
                      <a:pt x="6" y="17"/>
                    </a:lnTo>
                    <a:lnTo>
                      <a:pt x="6" y="16"/>
                    </a:lnTo>
                    <a:lnTo>
                      <a:pt x="5" y="14"/>
                    </a:lnTo>
                    <a:lnTo>
                      <a:pt x="5" y="12"/>
                    </a:lnTo>
                    <a:lnTo>
                      <a:pt x="4" y="11"/>
                    </a:lnTo>
                    <a:lnTo>
                      <a:pt x="4" y="10"/>
                    </a:lnTo>
                    <a:lnTo>
                      <a:pt x="3" y="9"/>
                    </a:lnTo>
                    <a:lnTo>
                      <a:pt x="3" y="8"/>
                    </a:lnTo>
                    <a:lnTo>
                      <a:pt x="2" y="7"/>
                    </a:lnTo>
                    <a:lnTo>
                      <a:pt x="2" y="5"/>
                    </a:lnTo>
                    <a:lnTo>
                      <a:pt x="2" y="4"/>
                    </a:lnTo>
                    <a:lnTo>
                      <a:pt x="1" y="3"/>
                    </a:lnTo>
                    <a:lnTo>
                      <a:pt x="1" y="2"/>
                    </a:lnTo>
                    <a:lnTo>
                      <a:pt x="0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752" name="Freeform 526">
                <a:extLst>
                  <a:ext uri="{FF2B5EF4-FFF2-40B4-BE49-F238E27FC236}">
                    <a16:creationId xmlns:a16="http://schemas.microsoft.com/office/drawing/2014/main" id="{FBDA5FB3-7EB7-4088-AD3D-4D4CAF916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33" y="2735"/>
                <a:ext cx="7" cy="30"/>
              </a:xfrm>
              <a:custGeom>
                <a:avLst/>
                <a:gdLst>
                  <a:gd name="T0" fmla="*/ 1 w 7"/>
                  <a:gd name="T1" fmla="*/ 15 h 30"/>
                  <a:gd name="T2" fmla="*/ 1 w 7"/>
                  <a:gd name="T3" fmla="*/ 13 h 30"/>
                  <a:gd name="T4" fmla="*/ 1 w 7"/>
                  <a:gd name="T5" fmla="*/ 11 h 30"/>
                  <a:gd name="T6" fmla="*/ 1 w 7"/>
                  <a:gd name="T7" fmla="*/ 10 h 30"/>
                  <a:gd name="T8" fmla="*/ 2 w 7"/>
                  <a:gd name="T9" fmla="*/ 9 h 30"/>
                  <a:gd name="T10" fmla="*/ 2 w 7"/>
                  <a:gd name="T11" fmla="*/ 8 h 30"/>
                  <a:gd name="T12" fmla="*/ 2 w 7"/>
                  <a:gd name="T13" fmla="*/ 6 h 30"/>
                  <a:gd name="T14" fmla="*/ 2 w 7"/>
                  <a:gd name="T15" fmla="*/ 6 h 30"/>
                  <a:gd name="T16" fmla="*/ 2 w 7"/>
                  <a:gd name="T17" fmla="*/ 5 h 30"/>
                  <a:gd name="T18" fmla="*/ 3 w 7"/>
                  <a:gd name="T19" fmla="*/ 5 h 30"/>
                  <a:gd name="T20" fmla="*/ 3 w 7"/>
                  <a:gd name="T21" fmla="*/ 4 h 30"/>
                  <a:gd name="T22" fmla="*/ 4 w 7"/>
                  <a:gd name="T23" fmla="*/ 4 h 30"/>
                  <a:gd name="T24" fmla="*/ 4 w 7"/>
                  <a:gd name="T25" fmla="*/ 3 h 30"/>
                  <a:gd name="T26" fmla="*/ 5 w 7"/>
                  <a:gd name="T27" fmla="*/ 2 h 30"/>
                  <a:gd name="T28" fmla="*/ 5 w 7"/>
                  <a:gd name="T29" fmla="*/ 2 h 30"/>
                  <a:gd name="T30" fmla="*/ 7 w 7"/>
                  <a:gd name="T31" fmla="*/ 0 h 30"/>
                  <a:gd name="T32" fmla="*/ 6 w 7"/>
                  <a:gd name="T33" fmla="*/ 1 h 30"/>
                  <a:gd name="T34" fmla="*/ 6 w 7"/>
                  <a:gd name="T35" fmla="*/ 2 h 30"/>
                  <a:gd name="T36" fmla="*/ 6 w 7"/>
                  <a:gd name="T37" fmla="*/ 3 h 30"/>
                  <a:gd name="T38" fmla="*/ 5 w 7"/>
                  <a:gd name="T39" fmla="*/ 3 h 30"/>
                  <a:gd name="T40" fmla="*/ 5 w 7"/>
                  <a:gd name="T41" fmla="*/ 4 h 30"/>
                  <a:gd name="T42" fmla="*/ 4 w 7"/>
                  <a:gd name="T43" fmla="*/ 4 h 30"/>
                  <a:gd name="T44" fmla="*/ 4 w 7"/>
                  <a:gd name="T45" fmla="*/ 5 h 30"/>
                  <a:gd name="T46" fmla="*/ 4 w 7"/>
                  <a:gd name="T47" fmla="*/ 6 h 30"/>
                  <a:gd name="T48" fmla="*/ 4 w 7"/>
                  <a:gd name="T49" fmla="*/ 6 h 30"/>
                  <a:gd name="T50" fmla="*/ 3 w 7"/>
                  <a:gd name="T51" fmla="*/ 7 h 30"/>
                  <a:gd name="T52" fmla="*/ 3 w 7"/>
                  <a:gd name="T53" fmla="*/ 8 h 30"/>
                  <a:gd name="T54" fmla="*/ 2 w 7"/>
                  <a:gd name="T55" fmla="*/ 9 h 30"/>
                  <a:gd name="T56" fmla="*/ 2 w 7"/>
                  <a:gd name="T57" fmla="*/ 10 h 30"/>
                  <a:gd name="T58" fmla="*/ 2 w 7"/>
                  <a:gd name="T59" fmla="*/ 10 h 30"/>
                  <a:gd name="T60" fmla="*/ 2 w 7"/>
                  <a:gd name="T61" fmla="*/ 12 h 30"/>
                  <a:gd name="T62" fmla="*/ 2 w 7"/>
                  <a:gd name="T63" fmla="*/ 13 h 30"/>
                  <a:gd name="T64" fmla="*/ 2 w 7"/>
                  <a:gd name="T65" fmla="*/ 15 h 30"/>
                  <a:gd name="T66" fmla="*/ 2 w 7"/>
                  <a:gd name="T67" fmla="*/ 17 h 30"/>
                  <a:gd name="T68" fmla="*/ 2 w 7"/>
                  <a:gd name="T69" fmla="*/ 18 h 30"/>
                  <a:gd name="T70" fmla="*/ 2 w 7"/>
                  <a:gd name="T71" fmla="*/ 20 h 30"/>
                  <a:gd name="T72" fmla="*/ 3 w 7"/>
                  <a:gd name="T73" fmla="*/ 21 h 30"/>
                  <a:gd name="T74" fmla="*/ 2 w 7"/>
                  <a:gd name="T75" fmla="*/ 23 h 30"/>
                  <a:gd name="T76" fmla="*/ 2 w 7"/>
                  <a:gd name="T77" fmla="*/ 24 h 30"/>
                  <a:gd name="T78" fmla="*/ 2 w 7"/>
                  <a:gd name="T79" fmla="*/ 25 h 30"/>
                  <a:gd name="T80" fmla="*/ 3 w 7"/>
                  <a:gd name="T81" fmla="*/ 26 h 30"/>
                  <a:gd name="T82" fmla="*/ 3 w 7"/>
                  <a:gd name="T83" fmla="*/ 27 h 30"/>
                  <a:gd name="T84" fmla="*/ 3 w 7"/>
                  <a:gd name="T85" fmla="*/ 28 h 30"/>
                  <a:gd name="T86" fmla="*/ 2 w 7"/>
                  <a:gd name="T87" fmla="*/ 29 h 30"/>
                  <a:gd name="T88" fmla="*/ 2 w 7"/>
                  <a:gd name="T89" fmla="*/ 30 h 30"/>
                  <a:gd name="T90" fmla="*/ 2 w 7"/>
                  <a:gd name="T91" fmla="*/ 29 h 30"/>
                  <a:gd name="T92" fmla="*/ 2 w 7"/>
                  <a:gd name="T93" fmla="*/ 28 h 30"/>
                  <a:gd name="T94" fmla="*/ 2 w 7"/>
                  <a:gd name="T95" fmla="*/ 27 h 30"/>
                  <a:gd name="T96" fmla="*/ 1 w 7"/>
                  <a:gd name="T97" fmla="*/ 26 h 30"/>
                  <a:gd name="T98" fmla="*/ 1 w 7"/>
                  <a:gd name="T99" fmla="*/ 25 h 30"/>
                  <a:gd name="T100" fmla="*/ 1 w 7"/>
                  <a:gd name="T101" fmla="*/ 24 h 30"/>
                  <a:gd name="T102" fmla="*/ 1 w 7"/>
                  <a:gd name="T103" fmla="*/ 24 h 30"/>
                  <a:gd name="T104" fmla="*/ 1 w 7"/>
                  <a:gd name="T105" fmla="*/ 23 h 30"/>
                  <a:gd name="T106" fmla="*/ 1 w 7"/>
                  <a:gd name="T107" fmla="*/ 22 h 30"/>
                  <a:gd name="T108" fmla="*/ 1 w 7"/>
                  <a:gd name="T109" fmla="*/ 20 h 30"/>
                  <a:gd name="T110" fmla="*/ 1 w 7"/>
                  <a:gd name="T111" fmla="*/ 19 h 30"/>
                  <a:gd name="T112" fmla="*/ 0 w 7"/>
                  <a:gd name="T113" fmla="*/ 18 h 30"/>
                  <a:gd name="T114" fmla="*/ 0 w 7"/>
                  <a:gd name="T115" fmla="*/ 17 h 30"/>
                  <a:gd name="T116" fmla="*/ 0 w 7"/>
                  <a:gd name="T117" fmla="*/ 16 h 30"/>
                  <a:gd name="T118" fmla="*/ 1 w 7"/>
                  <a:gd name="T119" fmla="*/ 15 h 30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7" h="30">
                    <a:moveTo>
                      <a:pt x="1" y="15"/>
                    </a:moveTo>
                    <a:lnTo>
                      <a:pt x="1" y="13"/>
                    </a:lnTo>
                    <a:lnTo>
                      <a:pt x="1" y="11"/>
                    </a:lnTo>
                    <a:lnTo>
                      <a:pt x="1" y="10"/>
                    </a:lnTo>
                    <a:lnTo>
                      <a:pt x="2" y="9"/>
                    </a:lnTo>
                    <a:lnTo>
                      <a:pt x="2" y="8"/>
                    </a:lnTo>
                    <a:lnTo>
                      <a:pt x="2" y="6"/>
                    </a:lnTo>
                    <a:lnTo>
                      <a:pt x="2" y="5"/>
                    </a:lnTo>
                    <a:lnTo>
                      <a:pt x="3" y="5"/>
                    </a:lnTo>
                    <a:lnTo>
                      <a:pt x="3" y="4"/>
                    </a:lnTo>
                    <a:lnTo>
                      <a:pt x="4" y="4"/>
                    </a:lnTo>
                    <a:lnTo>
                      <a:pt x="4" y="3"/>
                    </a:lnTo>
                    <a:lnTo>
                      <a:pt x="5" y="2"/>
                    </a:lnTo>
                    <a:lnTo>
                      <a:pt x="7" y="0"/>
                    </a:lnTo>
                    <a:lnTo>
                      <a:pt x="6" y="1"/>
                    </a:lnTo>
                    <a:lnTo>
                      <a:pt x="6" y="2"/>
                    </a:lnTo>
                    <a:lnTo>
                      <a:pt x="6" y="3"/>
                    </a:lnTo>
                    <a:lnTo>
                      <a:pt x="5" y="3"/>
                    </a:lnTo>
                    <a:lnTo>
                      <a:pt x="5" y="4"/>
                    </a:lnTo>
                    <a:lnTo>
                      <a:pt x="4" y="4"/>
                    </a:lnTo>
                    <a:lnTo>
                      <a:pt x="4" y="5"/>
                    </a:lnTo>
                    <a:lnTo>
                      <a:pt x="4" y="6"/>
                    </a:lnTo>
                    <a:lnTo>
                      <a:pt x="3" y="7"/>
                    </a:lnTo>
                    <a:lnTo>
                      <a:pt x="3" y="8"/>
                    </a:lnTo>
                    <a:lnTo>
                      <a:pt x="2" y="9"/>
                    </a:lnTo>
                    <a:lnTo>
                      <a:pt x="2" y="10"/>
                    </a:lnTo>
                    <a:lnTo>
                      <a:pt x="2" y="12"/>
                    </a:lnTo>
                    <a:lnTo>
                      <a:pt x="2" y="13"/>
                    </a:lnTo>
                    <a:lnTo>
                      <a:pt x="2" y="15"/>
                    </a:lnTo>
                    <a:lnTo>
                      <a:pt x="2" y="17"/>
                    </a:lnTo>
                    <a:lnTo>
                      <a:pt x="2" y="18"/>
                    </a:lnTo>
                    <a:lnTo>
                      <a:pt x="2" y="20"/>
                    </a:lnTo>
                    <a:lnTo>
                      <a:pt x="3" y="21"/>
                    </a:lnTo>
                    <a:lnTo>
                      <a:pt x="2" y="23"/>
                    </a:lnTo>
                    <a:lnTo>
                      <a:pt x="2" y="24"/>
                    </a:lnTo>
                    <a:lnTo>
                      <a:pt x="2" y="25"/>
                    </a:lnTo>
                    <a:lnTo>
                      <a:pt x="3" y="26"/>
                    </a:lnTo>
                    <a:lnTo>
                      <a:pt x="3" y="27"/>
                    </a:lnTo>
                    <a:lnTo>
                      <a:pt x="3" y="28"/>
                    </a:lnTo>
                    <a:lnTo>
                      <a:pt x="2" y="29"/>
                    </a:lnTo>
                    <a:lnTo>
                      <a:pt x="2" y="30"/>
                    </a:lnTo>
                    <a:lnTo>
                      <a:pt x="2" y="29"/>
                    </a:lnTo>
                    <a:lnTo>
                      <a:pt x="2" y="28"/>
                    </a:lnTo>
                    <a:lnTo>
                      <a:pt x="2" y="27"/>
                    </a:lnTo>
                    <a:lnTo>
                      <a:pt x="1" y="26"/>
                    </a:lnTo>
                    <a:lnTo>
                      <a:pt x="1" y="25"/>
                    </a:lnTo>
                    <a:lnTo>
                      <a:pt x="1" y="24"/>
                    </a:lnTo>
                    <a:lnTo>
                      <a:pt x="1" y="23"/>
                    </a:lnTo>
                    <a:lnTo>
                      <a:pt x="1" y="22"/>
                    </a:lnTo>
                    <a:lnTo>
                      <a:pt x="1" y="20"/>
                    </a:lnTo>
                    <a:lnTo>
                      <a:pt x="1" y="19"/>
                    </a:lnTo>
                    <a:lnTo>
                      <a:pt x="0" y="18"/>
                    </a:lnTo>
                    <a:lnTo>
                      <a:pt x="0" y="17"/>
                    </a:lnTo>
                    <a:lnTo>
                      <a:pt x="0" y="16"/>
                    </a:lnTo>
                    <a:lnTo>
                      <a:pt x="1" y="15"/>
                    </a:lnTo>
                    <a:close/>
                  </a:path>
                </a:pathLst>
              </a:cu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753" name="Freeform 527">
                <a:extLst>
                  <a:ext uri="{FF2B5EF4-FFF2-40B4-BE49-F238E27FC236}">
                    <a16:creationId xmlns:a16="http://schemas.microsoft.com/office/drawing/2014/main" id="{F5263022-D9F4-4966-BC5C-A143520DB3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48" y="2735"/>
                <a:ext cx="36" cy="74"/>
              </a:xfrm>
              <a:custGeom>
                <a:avLst/>
                <a:gdLst>
                  <a:gd name="T0" fmla="*/ 1 w 36"/>
                  <a:gd name="T1" fmla="*/ 0 h 74"/>
                  <a:gd name="T2" fmla="*/ 2 w 36"/>
                  <a:gd name="T3" fmla="*/ 2 h 74"/>
                  <a:gd name="T4" fmla="*/ 3 w 36"/>
                  <a:gd name="T5" fmla="*/ 3 h 74"/>
                  <a:gd name="T6" fmla="*/ 5 w 36"/>
                  <a:gd name="T7" fmla="*/ 6 h 74"/>
                  <a:gd name="T8" fmla="*/ 6 w 36"/>
                  <a:gd name="T9" fmla="*/ 8 h 74"/>
                  <a:gd name="T10" fmla="*/ 6 w 36"/>
                  <a:gd name="T11" fmla="*/ 5 h 74"/>
                  <a:gd name="T12" fmla="*/ 7 w 36"/>
                  <a:gd name="T13" fmla="*/ 8 h 74"/>
                  <a:gd name="T14" fmla="*/ 10 w 36"/>
                  <a:gd name="T15" fmla="*/ 13 h 74"/>
                  <a:gd name="T16" fmla="*/ 12 w 36"/>
                  <a:gd name="T17" fmla="*/ 16 h 74"/>
                  <a:gd name="T18" fmla="*/ 14 w 36"/>
                  <a:gd name="T19" fmla="*/ 20 h 74"/>
                  <a:gd name="T20" fmla="*/ 15 w 36"/>
                  <a:gd name="T21" fmla="*/ 24 h 74"/>
                  <a:gd name="T22" fmla="*/ 17 w 36"/>
                  <a:gd name="T23" fmla="*/ 28 h 74"/>
                  <a:gd name="T24" fmla="*/ 18 w 36"/>
                  <a:gd name="T25" fmla="*/ 31 h 74"/>
                  <a:gd name="T26" fmla="*/ 21 w 36"/>
                  <a:gd name="T27" fmla="*/ 35 h 74"/>
                  <a:gd name="T28" fmla="*/ 22 w 36"/>
                  <a:gd name="T29" fmla="*/ 39 h 74"/>
                  <a:gd name="T30" fmla="*/ 24 w 36"/>
                  <a:gd name="T31" fmla="*/ 41 h 74"/>
                  <a:gd name="T32" fmla="*/ 25 w 36"/>
                  <a:gd name="T33" fmla="*/ 45 h 74"/>
                  <a:gd name="T34" fmla="*/ 26 w 36"/>
                  <a:gd name="T35" fmla="*/ 49 h 74"/>
                  <a:gd name="T36" fmla="*/ 28 w 36"/>
                  <a:gd name="T37" fmla="*/ 52 h 74"/>
                  <a:gd name="T38" fmla="*/ 30 w 36"/>
                  <a:gd name="T39" fmla="*/ 57 h 74"/>
                  <a:gd name="T40" fmla="*/ 32 w 36"/>
                  <a:gd name="T41" fmla="*/ 59 h 74"/>
                  <a:gd name="T42" fmla="*/ 34 w 36"/>
                  <a:gd name="T43" fmla="*/ 64 h 74"/>
                  <a:gd name="T44" fmla="*/ 35 w 36"/>
                  <a:gd name="T45" fmla="*/ 66 h 74"/>
                  <a:gd name="T46" fmla="*/ 35 w 36"/>
                  <a:gd name="T47" fmla="*/ 69 h 74"/>
                  <a:gd name="T48" fmla="*/ 36 w 36"/>
                  <a:gd name="T49" fmla="*/ 74 h 74"/>
                  <a:gd name="T50" fmla="*/ 17 w 36"/>
                  <a:gd name="T51" fmla="*/ 72 h 74"/>
                  <a:gd name="T52" fmla="*/ 18 w 36"/>
                  <a:gd name="T53" fmla="*/ 69 h 74"/>
                  <a:gd name="T54" fmla="*/ 20 w 36"/>
                  <a:gd name="T55" fmla="*/ 67 h 74"/>
                  <a:gd name="T56" fmla="*/ 21 w 36"/>
                  <a:gd name="T57" fmla="*/ 66 h 74"/>
                  <a:gd name="T58" fmla="*/ 21 w 36"/>
                  <a:gd name="T59" fmla="*/ 64 h 74"/>
                  <a:gd name="T60" fmla="*/ 23 w 36"/>
                  <a:gd name="T61" fmla="*/ 65 h 74"/>
                  <a:gd name="T62" fmla="*/ 24 w 36"/>
                  <a:gd name="T63" fmla="*/ 64 h 74"/>
                  <a:gd name="T64" fmla="*/ 23 w 36"/>
                  <a:gd name="T65" fmla="*/ 61 h 74"/>
                  <a:gd name="T66" fmla="*/ 23 w 36"/>
                  <a:gd name="T67" fmla="*/ 59 h 74"/>
                  <a:gd name="T68" fmla="*/ 25 w 36"/>
                  <a:gd name="T69" fmla="*/ 60 h 74"/>
                  <a:gd name="T70" fmla="*/ 25 w 36"/>
                  <a:gd name="T71" fmla="*/ 59 h 74"/>
                  <a:gd name="T72" fmla="*/ 24 w 36"/>
                  <a:gd name="T73" fmla="*/ 56 h 74"/>
                  <a:gd name="T74" fmla="*/ 23 w 36"/>
                  <a:gd name="T75" fmla="*/ 52 h 74"/>
                  <a:gd name="T76" fmla="*/ 23 w 36"/>
                  <a:gd name="T77" fmla="*/ 52 h 74"/>
                  <a:gd name="T78" fmla="*/ 25 w 36"/>
                  <a:gd name="T79" fmla="*/ 55 h 74"/>
                  <a:gd name="T80" fmla="*/ 27 w 36"/>
                  <a:gd name="T81" fmla="*/ 57 h 74"/>
                  <a:gd name="T82" fmla="*/ 27 w 36"/>
                  <a:gd name="T83" fmla="*/ 56 h 74"/>
                  <a:gd name="T84" fmla="*/ 26 w 36"/>
                  <a:gd name="T85" fmla="*/ 53 h 74"/>
                  <a:gd name="T86" fmla="*/ 24 w 36"/>
                  <a:gd name="T87" fmla="*/ 49 h 74"/>
                  <a:gd name="T88" fmla="*/ 22 w 36"/>
                  <a:gd name="T89" fmla="*/ 45 h 74"/>
                  <a:gd name="T90" fmla="*/ 21 w 36"/>
                  <a:gd name="T91" fmla="*/ 42 h 74"/>
                  <a:gd name="T92" fmla="*/ 19 w 36"/>
                  <a:gd name="T93" fmla="*/ 40 h 74"/>
                  <a:gd name="T94" fmla="*/ 18 w 36"/>
                  <a:gd name="T95" fmla="*/ 38 h 74"/>
                  <a:gd name="T96" fmla="*/ 17 w 36"/>
                  <a:gd name="T97" fmla="*/ 35 h 74"/>
                  <a:gd name="T98" fmla="*/ 16 w 36"/>
                  <a:gd name="T99" fmla="*/ 32 h 74"/>
                  <a:gd name="T100" fmla="*/ 14 w 36"/>
                  <a:gd name="T101" fmla="*/ 29 h 74"/>
                  <a:gd name="T102" fmla="*/ 12 w 36"/>
                  <a:gd name="T103" fmla="*/ 26 h 74"/>
                  <a:gd name="T104" fmla="*/ 11 w 36"/>
                  <a:gd name="T105" fmla="*/ 25 h 74"/>
                  <a:gd name="T106" fmla="*/ 10 w 36"/>
                  <a:gd name="T107" fmla="*/ 23 h 74"/>
                  <a:gd name="T108" fmla="*/ 9 w 36"/>
                  <a:gd name="T109" fmla="*/ 20 h 74"/>
                  <a:gd name="T110" fmla="*/ 7 w 36"/>
                  <a:gd name="T111" fmla="*/ 19 h 74"/>
                  <a:gd name="T112" fmla="*/ 7 w 36"/>
                  <a:gd name="T113" fmla="*/ 17 h 74"/>
                  <a:gd name="T114" fmla="*/ 6 w 36"/>
                  <a:gd name="T115" fmla="*/ 15 h 74"/>
                  <a:gd name="T116" fmla="*/ 5 w 36"/>
                  <a:gd name="T117" fmla="*/ 13 h 74"/>
                  <a:gd name="T118" fmla="*/ 3 w 36"/>
                  <a:gd name="T119" fmla="*/ 9 h 74"/>
                  <a:gd name="T120" fmla="*/ 2 w 36"/>
                  <a:gd name="T121" fmla="*/ 5 h 74"/>
                  <a:gd name="T122" fmla="*/ 1 w 36"/>
                  <a:gd name="T123" fmla="*/ 4 h 74"/>
                  <a:gd name="T124" fmla="*/ 0 w 36"/>
                  <a:gd name="T125" fmla="*/ 1 h 74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36" h="74">
                    <a:moveTo>
                      <a:pt x="0" y="0"/>
                    </a:moveTo>
                    <a:lnTo>
                      <a:pt x="1" y="0"/>
                    </a:lnTo>
                    <a:lnTo>
                      <a:pt x="2" y="1"/>
                    </a:lnTo>
                    <a:lnTo>
                      <a:pt x="2" y="2"/>
                    </a:lnTo>
                    <a:lnTo>
                      <a:pt x="3" y="2"/>
                    </a:lnTo>
                    <a:lnTo>
                      <a:pt x="3" y="3"/>
                    </a:lnTo>
                    <a:lnTo>
                      <a:pt x="4" y="4"/>
                    </a:lnTo>
                    <a:lnTo>
                      <a:pt x="5" y="6"/>
                    </a:lnTo>
                    <a:lnTo>
                      <a:pt x="5" y="7"/>
                    </a:lnTo>
                    <a:lnTo>
                      <a:pt x="6" y="8"/>
                    </a:lnTo>
                    <a:lnTo>
                      <a:pt x="6" y="6"/>
                    </a:lnTo>
                    <a:lnTo>
                      <a:pt x="6" y="5"/>
                    </a:lnTo>
                    <a:lnTo>
                      <a:pt x="6" y="6"/>
                    </a:lnTo>
                    <a:lnTo>
                      <a:pt x="7" y="8"/>
                    </a:lnTo>
                    <a:lnTo>
                      <a:pt x="9" y="10"/>
                    </a:lnTo>
                    <a:lnTo>
                      <a:pt x="10" y="13"/>
                    </a:lnTo>
                    <a:lnTo>
                      <a:pt x="11" y="14"/>
                    </a:lnTo>
                    <a:lnTo>
                      <a:pt x="12" y="16"/>
                    </a:lnTo>
                    <a:lnTo>
                      <a:pt x="13" y="18"/>
                    </a:lnTo>
                    <a:lnTo>
                      <a:pt x="14" y="20"/>
                    </a:lnTo>
                    <a:lnTo>
                      <a:pt x="14" y="22"/>
                    </a:lnTo>
                    <a:lnTo>
                      <a:pt x="15" y="24"/>
                    </a:lnTo>
                    <a:lnTo>
                      <a:pt x="16" y="26"/>
                    </a:lnTo>
                    <a:lnTo>
                      <a:pt x="17" y="28"/>
                    </a:lnTo>
                    <a:lnTo>
                      <a:pt x="18" y="29"/>
                    </a:lnTo>
                    <a:lnTo>
                      <a:pt x="18" y="31"/>
                    </a:lnTo>
                    <a:lnTo>
                      <a:pt x="20" y="33"/>
                    </a:lnTo>
                    <a:lnTo>
                      <a:pt x="21" y="35"/>
                    </a:lnTo>
                    <a:lnTo>
                      <a:pt x="21" y="37"/>
                    </a:lnTo>
                    <a:lnTo>
                      <a:pt x="22" y="39"/>
                    </a:lnTo>
                    <a:lnTo>
                      <a:pt x="23" y="40"/>
                    </a:lnTo>
                    <a:lnTo>
                      <a:pt x="24" y="41"/>
                    </a:lnTo>
                    <a:lnTo>
                      <a:pt x="24" y="42"/>
                    </a:lnTo>
                    <a:lnTo>
                      <a:pt x="25" y="45"/>
                    </a:lnTo>
                    <a:lnTo>
                      <a:pt x="26" y="47"/>
                    </a:lnTo>
                    <a:lnTo>
                      <a:pt x="26" y="49"/>
                    </a:lnTo>
                    <a:lnTo>
                      <a:pt x="27" y="50"/>
                    </a:lnTo>
                    <a:lnTo>
                      <a:pt x="28" y="52"/>
                    </a:lnTo>
                    <a:lnTo>
                      <a:pt x="30" y="55"/>
                    </a:lnTo>
                    <a:lnTo>
                      <a:pt x="30" y="57"/>
                    </a:lnTo>
                    <a:lnTo>
                      <a:pt x="31" y="58"/>
                    </a:lnTo>
                    <a:lnTo>
                      <a:pt x="32" y="59"/>
                    </a:lnTo>
                    <a:lnTo>
                      <a:pt x="33" y="62"/>
                    </a:lnTo>
                    <a:lnTo>
                      <a:pt x="34" y="64"/>
                    </a:lnTo>
                    <a:lnTo>
                      <a:pt x="34" y="65"/>
                    </a:lnTo>
                    <a:lnTo>
                      <a:pt x="35" y="66"/>
                    </a:lnTo>
                    <a:lnTo>
                      <a:pt x="34" y="68"/>
                    </a:lnTo>
                    <a:lnTo>
                      <a:pt x="35" y="69"/>
                    </a:lnTo>
                    <a:lnTo>
                      <a:pt x="35" y="72"/>
                    </a:lnTo>
                    <a:lnTo>
                      <a:pt x="36" y="74"/>
                    </a:lnTo>
                    <a:lnTo>
                      <a:pt x="17" y="74"/>
                    </a:lnTo>
                    <a:lnTo>
                      <a:pt x="17" y="72"/>
                    </a:lnTo>
                    <a:lnTo>
                      <a:pt x="18" y="71"/>
                    </a:lnTo>
                    <a:lnTo>
                      <a:pt x="18" y="69"/>
                    </a:lnTo>
                    <a:lnTo>
                      <a:pt x="19" y="69"/>
                    </a:lnTo>
                    <a:lnTo>
                      <a:pt x="20" y="67"/>
                    </a:lnTo>
                    <a:lnTo>
                      <a:pt x="21" y="67"/>
                    </a:lnTo>
                    <a:lnTo>
                      <a:pt x="21" y="66"/>
                    </a:lnTo>
                    <a:lnTo>
                      <a:pt x="21" y="65"/>
                    </a:lnTo>
                    <a:lnTo>
                      <a:pt x="21" y="64"/>
                    </a:lnTo>
                    <a:lnTo>
                      <a:pt x="22" y="65"/>
                    </a:lnTo>
                    <a:lnTo>
                      <a:pt x="23" y="65"/>
                    </a:lnTo>
                    <a:lnTo>
                      <a:pt x="24" y="65"/>
                    </a:lnTo>
                    <a:lnTo>
                      <a:pt x="24" y="64"/>
                    </a:lnTo>
                    <a:lnTo>
                      <a:pt x="24" y="63"/>
                    </a:lnTo>
                    <a:lnTo>
                      <a:pt x="23" y="61"/>
                    </a:lnTo>
                    <a:lnTo>
                      <a:pt x="23" y="60"/>
                    </a:lnTo>
                    <a:lnTo>
                      <a:pt x="23" y="59"/>
                    </a:lnTo>
                    <a:lnTo>
                      <a:pt x="24" y="60"/>
                    </a:lnTo>
                    <a:lnTo>
                      <a:pt x="25" y="60"/>
                    </a:lnTo>
                    <a:lnTo>
                      <a:pt x="26" y="60"/>
                    </a:lnTo>
                    <a:lnTo>
                      <a:pt x="25" y="59"/>
                    </a:lnTo>
                    <a:lnTo>
                      <a:pt x="25" y="58"/>
                    </a:lnTo>
                    <a:lnTo>
                      <a:pt x="24" y="56"/>
                    </a:lnTo>
                    <a:lnTo>
                      <a:pt x="24" y="54"/>
                    </a:lnTo>
                    <a:lnTo>
                      <a:pt x="23" y="52"/>
                    </a:lnTo>
                    <a:lnTo>
                      <a:pt x="21" y="49"/>
                    </a:lnTo>
                    <a:lnTo>
                      <a:pt x="23" y="52"/>
                    </a:lnTo>
                    <a:lnTo>
                      <a:pt x="24" y="54"/>
                    </a:lnTo>
                    <a:lnTo>
                      <a:pt x="25" y="55"/>
                    </a:lnTo>
                    <a:lnTo>
                      <a:pt x="26" y="57"/>
                    </a:lnTo>
                    <a:lnTo>
                      <a:pt x="27" y="57"/>
                    </a:lnTo>
                    <a:lnTo>
                      <a:pt x="27" y="58"/>
                    </a:lnTo>
                    <a:lnTo>
                      <a:pt x="27" y="56"/>
                    </a:lnTo>
                    <a:lnTo>
                      <a:pt x="27" y="55"/>
                    </a:lnTo>
                    <a:lnTo>
                      <a:pt x="26" y="53"/>
                    </a:lnTo>
                    <a:lnTo>
                      <a:pt x="25" y="51"/>
                    </a:lnTo>
                    <a:lnTo>
                      <a:pt x="24" y="49"/>
                    </a:lnTo>
                    <a:lnTo>
                      <a:pt x="23" y="47"/>
                    </a:lnTo>
                    <a:lnTo>
                      <a:pt x="22" y="45"/>
                    </a:lnTo>
                    <a:lnTo>
                      <a:pt x="21" y="44"/>
                    </a:lnTo>
                    <a:lnTo>
                      <a:pt x="21" y="42"/>
                    </a:lnTo>
                    <a:lnTo>
                      <a:pt x="20" y="41"/>
                    </a:lnTo>
                    <a:lnTo>
                      <a:pt x="19" y="40"/>
                    </a:lnTo>
                    <a:lnTo>
                      <a:pt x="19" y="39"/>
                    </a:lnTo>
                    <a:lnTo>
                      <a:pt x="18" y="38"/>
                    </a:lnTo>
                    <a:lnTo>
                      <a:pt x="18" y="37"/>
                    </a:lnTo>
                    <a:lnTo>
                      <a:pt x="17" y="35"/>
                    </a:lnTo>
                    <a:lnTo>
                      <a:pt x="16" y="34"/>
                    </a:lnTo>
                    <a:lnTo>
                      <a:pt x="16" y="32"/>
                    </a:lnTo>
                    <a:lnTo>
                      <a:pt x="15" y="30"/>
                    </a:lnTo>
                    <a:lnTo>
                      <a:pt x="14" y="29"/>
                    </a:lnTo>
                    <a:lnTo>
                      <a:pt x="13" y="28"/>
                    </a:lnTo>
                    <a:lnTo>
                      <a:pt x="12" y="26"/>
                    </a:lnTo>
                    <a:lnTo>
                      <a:pt x="11" y="25"/>
                    </a:lnTo>
                    <a:lnTo>
                      <a:pt x="10" y="24"/>
                    </a:lnTo>
                    <a:lnTo>
                      <a:pt x="10" y="23"/>
                    </a:lnTo>
                    <a:lnTo>
                      <a:pt x="9" y="22"/>
                    </a:lnTo>
                    <a:lnTo>
                      <a:pt x="9" y="20"/>
                    </a:lnTo>
                    <a:lnTo>
                      <a:pt x="8" y="19"/>
                    </a:lnTo>
                    <a:lnTo>
                      <a:pt x="7" y="19"/>
                    </a:lnTo>
                    <a:lnTo>
                      <a:pt x="7" y="18"/>
                    </a:lnTo>
                    <a:lnTo>
                      <a:pt x="7" y="17"/>
                    </a:lnTo>
                    <a:lnTo>
                      <a:pt x="6" y="16"/>
                    </a:lnTo>
                    <a:lnTo>
                      <a:pt x="6" y="15"/>
                    </a:lnTo>
                    <a:lnTo>
                      <a:pt x="5" y="14"/>
                    </a:lnTo>
                    <a:lnTo>
                      <a:pt x="5" y="13"/>
                    </a:lnTo>
                    <a:lnTo>
                      <a:pt x="4" y="11"/>
                    </a:lnTo>
                    <a:lnTo>
                      <a:pt x="3" y="9"/>
                    </a:lnTo>
                    <a:lnTo>
                      <a:pt x="3" y="7"/>
                    </a:lnTo>
                    <a:lnTo>
                      <a:pt x="2" y="5"/>
                    </a:lnTo>
                    <a:lnTo>
                      <a:pt x="1" y="4"/>
                    </a:lnTo>
                    <a:lnTo>
                      <a:pt x="0" y="3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99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754" name="Freeform 528">
                <a:extLst>
                  <a:ext uri="{FF2B5EF4-FFF2-40B4-BE49-F238E27FC236}">
                    <a16:creationId xmlns:a16="http://schemas.microsoft.com/office/drawing/2014/main" id="{A064E94B-75D2-455E-9268-8D2C1EC1C6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38" y="2766"/>
                <a:ext cx="3" cy="13"/>
              </a:xfrm>
              <a:custGeom>
                <a:avLst/>
                <a:gdLst>
                  <a:gd name="T0" fmla="*/ 2 w 3"/>
                  <a:gd name="T1" fmla="*/ 0 h 13"/>
                  <a:gd name="T2" fmla="*/ 2 w 3"/>
                  <a:gd name="T3" fmla="*/ 1 h 13"/>
                  <a:gd name="T4" fmla="*/ 2 w 3"/>
                  <a:gd name="T5" fmla="*/ 1 h 13"/>
                  <a:gd name="T6" fmla="*/ 2 w 3"/>
                  <a:gd name="T7" fmla="*/ 1 h 13"/>
                  <a:gd name="T8" fmla="*/ 2 w 3"/>
                  <a:gd name="T9" fmla="*/ 2 h 13"/>
                  <a:gd name="T10" fmla="*/ 2 w 3"/>
                  <a:gd name="T11" fmla="*/ 2 h 13"/>
                  <a:gd name="T12" fmla="*/ 2 w 3"/>
                  <a:gd name="T13" fmla="*/ 3 h 13"/>
                  <a:gd name="T14" fmla="*/ 2 w 3"/>
                  <a:gd name="T15" fmla="*/ 3 h 13"/>
                  <a:gd name="T16" fmla="*/ 2 w 3"/>
                  <a:gd name="T17" fmla="*/ 4 h 13"/>
                  <a:gd name="T18" fmla="*/ 3 w 3"/>
                  <a:gd name="T19" fmla="*/ 4 h 13"/>
                  <a:gd name="T20" fmla="*/ 2 w 3"/>
                  <a:gd name="T21" fmla="*/ 5 h 13"/>
                  <a:gd name="T22" fmla="*/ 2 w 3"/>
                  <a:gd name="T23" fmla="*/ 6 h 13"/>
                  <a:gd name="T24" fmla="*/ 1 w 3"/>
                  <a:gd name="T25" fmla="*/ 7 h 13"/>
                  <a:gd name="T26" fmla="*/ 1 w 3"/>
                  <a:gd name="T27" fmla="*/ 8 h 13"/>
                  <a:gd name="T28" fmla="*/ 1 w 3"/>
                  <a:gd name="T29" fmla="*/ 8 h 13"/>
                  <a:gd name="T30" fmla="*/ 1 w 3"/>
                  <a:gd name="T31" fmla="*/ 10 h 13"/>
                  <a:gd name="T32" fmla="*/ 1 w 3"/>
                  <a:gd name="T33" fmla="*/ 11 h 13"/>
                  <a:gd name="T34" fmla="*/ 1 w 3"/>
                  <a:gd name="T35" fmla="*/ 11 h 13"/>
                  <a:gd name="T36" fmla="*/ 1 w 3"/>
                  <a:gd name="T37" fmla="*/ 13 h 13"/>
                  <a:gd name="T38" fmla="*/ 1 w 3"/>
                  <a:gd name="T39" fmla="*/ 13 h 13"/>
                  <a:gd name="T40" fmla="*/ 1 w 3"/>
                  <a:gd name="T41" fmla="*/ 13 h 13"/>
                  <a:gd name="T42" fmla="*/ 0 w 3"/>
                  <a:gd name="T43" fmla="*/ 13 h 13"/>
                  <a:gd name="T44" fmla="*/ 0 w 3"/>
                  <a:gd name="T45" fmla="*/ 13 h 13"/>
                  <a:gd name="T46" fmla="*/ 0 w 3"/>
                  <a:gd name="T47" fmla="*/ 12 h 13"/>
                  <a:gd name="T48" fmla="*/ 0 w 3"/>
                  <a:gd name="T49" fmla="*/ 11 h 13"/>
                  <a:gd name="T50" fmla="*/ 1 w 3"/>
                  <a:gd name="T51" fmla="*/ 10 h 13"/>
                  <a:gd name="T52" fmla="*/ 0 w 3"/>
                  <a:gd name="T53" fmla="*/ 9 h 13"/>
                  <a:gd name="T54" fmla="*/ 0 w 3"/>
                  <a:gd name="T55" fmla="*/ 7 h 13"/>
                  <a:gd name="T56" fmla="*/ 0 w 3"/>
                  <a:gd name="T57" fmla="*/ 6 h 13"/>
                  <a:gd name="T58" fmla="*/ 0 w 3"/>
                  <a:gd name="T59" fmla="*/ 5 h 13"/>
                  <a:gd name="T60" fmla="*/ 0 w 3"/>
                  <a:gd name="T61" fmla="*/ 5 h 13"/>
                  <a:gd name="T62" fmla="*/ 1 w 3"/>
                  <a:gd name="T63" fmla="*/ 5 h 13"/>
                  <a:gd name="T64" fmla="*/ 1 w 3"/>
                  <a:gd name="T65" fmla="*/ 4 h 13"/>
                  <a:gd name="T66" fmla="*/ 2 w 3"/>
                  <a:gd name="T67" fmla="*/ 4 h 13"/>
                  <a:gd name="T68" fmla="*/ 2 w 3"/>
                  <a:gd name="T69" fmla="*/ 3 h 13"/>
                  <a:gd name="T70" fmla="*/ 2 w 3"/>
                  <a:gd name="T71" fmla="*/ 3 h 13"/>
                  <a:gd name="T72" fmla="*/ 1 w 3"/>
                  <a:gd name="T73" fmla="*/ 3 h 13"/>
                  <a:gd name="T74" fmla="*/ 1 w 3"/>
                  <a:gd name="T75" fmla="*/ 2 h 13"/>
                  <a:gd name="T76" fmla="*/ 1 w 3"/>
                  <a:gd name="T77" fmla="*/ 2 h 13"/>
                  <a:gd name="T78" fmla="*/ 1 w 3"/>
                  <a:gd name="T79" fmla="*/ 2 h 13"/>
                  <a:gd name="T80" fmla="*/ 2 w 3"/>
                  <a:gd name="T81" fmla="*/ 1 h 13"/>
                  <a:gd name="T82" fmla="*/ 2 w 3"/>
                  <a:gd name="T83" fmla="*/ 0 h 13"/>
                  <a:gd name="T84" fmla="*/ 2 w 3"/>
                  <a:gd name="T85" fmla="*/ 0 h 1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3" h="13">
                    <a:moveTo>
                      <a:pt x="2" y="0"/>
                    </a:moveTo>
                    <a:lnTo>
                      <a:pt x="2" y="1"/>
                    </a:lnTo>
                    <a:lnTo>
                      <a:pt x="2" y="2"/>
                    </a:lnTo>
                    <a:lnTo>
                      <a:pt x="2" y="3"/>
                    </a:lnTo>
                    <a:lnTo>
                      <a:pt x="2" y="4"/>
                    </a:lnTo>
                    <a:lnTo>
                      <a:pt x="3" y="4"/>
                    </a:lnTo>
                    <a:lnTo>
                      <a:pt x="2" y="5"/>
                    </a:lnTo>
                    <a:lnTo>
                      <a:pt x="2" y="6"/>
                    </a:lnTo>
                    <a:lnTo>
                      <a:pt x="1" y="7"/>
                    </a:lnTo>
                    <a:lnTo>
                      <a:pt x="1" y="8"/>
                    </a:lnTo>
                    <a:lnTo>
                      <a:pt x="1" y="10"/>
                    </a:lnTo>
                    <a:lnTo>
                      <a:pt x="1" y="11"/>
                    </a:lnTo>
                    <a:lnTo>
                      <a:pt x="1" y="13"/>
                    </a:lnTo>
                    <a:lnTo>
                      <a:pt x="0" y="13"/>
                    </a:lnTo>
                    <a:lnTo>
                      <a:pt x="0" y="12"/>
                    </a:lnTo>
                    <a:lnTo>
                      <a:pt x="0" y="11"/>
                    </a:lnTo>
                    <a:lnTo>
                      <a:pt x="1" y="10"/>
                    </a:lnTo>
                    <a:lnTo>
                      <a:pt x="0" y="9"/>
                    </a:lnTo>
                    <a:lnTo>
                      <a:pt x="0" y="7"/>
                    </a:lnTo>
                    <a:lnTo>
                      <a:pt x="0" y="6"/>
                    </a:lnTo>
                    <a:lnTo>
                      <a:pt x="0" y="5"/>
                    </a:lnTo>
                    <a:lnTo>
                      <a:pt x="1" y="5"/>
                    </a:lnTo>
                    <a:lnTo>
                      <a:pt x="1" y="4"/>
                    </a:lnTo>
                    <a:lnTo>
                      <a:pt x="2" y="4"/>
                    </a:lnTo>
                    <a:lnTo>
                      <a:pt x="2" y="3"/>
                    </a:lnTo>
                    <a:lnTo>
                      <a:pt x="1" y="3"/>
                    </a:lnTo>
                    <a:lnTo>
                      <a:pt x="1" y="2"/>
                    </a:lnTo>
                    <a:lnTo>
                      <a:pt x="2" y="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99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755" name="Freeform 529">
                <a:extLst>
                  <a:ext uri="{FF2B5EF4-FFF2-40B4-BE49-F238E27FC236}">
                    <a16:creationId xmlns:a16="http://schemas.microsoft.com/office/drawing/2014/main" id="{060C69A2-0BEB-46A7-83AA-EA8EF2E8A1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52" y="2797"/>
                <a:ext cx="3" cy="4"/>
              </a:xfrm>
              <a:custGeom>
                <a:avLst/>
                <a:gdLst>
                  <a:gd name="T0" fmla="*/ 1 w 3"/>
                  <a:gd name="T1" fmla="*/ 0 h 4"/>
                  <a:gd name="T2" fmla="*/ 1 w 3"/>
                  <a:gd name="T3" fmla="*/ 1 h 4"/>
                  <a:gd name="T4" fmla="*/ 1 w 3"/>
                  <a:gd name="T5" fmla="*/ 1 h 4"/>
                  <a:gd name="T6" fmla="*/ 2 w 3"/>
                  <a:gd name="T7" fmla="*/ 1 h 4"/>
                  <a:gd name="T8" fmla="*/ 2 w 3"/>
                  <a:gd name="T9" fmla="*/ 1 h 4"/>
                  <a:gd name="T10" fmla="*/ 3 w 3"/>
                  <a:gd name="T11" fmla="*/ 0 h 4"/>
                  <a:gd name="T12" fmla="*/ 3 w 3"/>
                  <a:gd name="T13" fmla="*/ 0 h 4"/>
                  <a:gd name="T14" fmla="*/ 3 w 3"/>
                  <a:gd name="T15" fmla="*/ 1 h 4"/>
                  <a:gd name="T16" fmla="*/ 3 w 3"/>
                  <a:gd name="T17" fmla="*/ 1 h 4"/>
                  <a:gd name="T18" fmla="*/ 3 w 3"/>
                  <a:gd name="T19" fmla="*/ 2 h 4"/>
                  <a:gd name="T20" fmla="*/ 2 w 3"/>
                  <a:gd name="T21" fmla="*/ 3 h 4"/>
                  <a:gd name="T22" fmla="*/ 2 w 3"/>
                  <a:gd name="T23" fmla="*/ 3 h 4"/>
                  <a:gd name="T24" fmla="*/ 2 w 3"/>
                  <a:gd name="T25" fmla="*/ 4 h 4"/>
                  <a:gd name="T26" fmla="*/ 1 w 3"/>
                  <a:gd name="T27" fmla="*/ 4 h 4"/>
                  <a:gd name="T28" fmla="*/ 0 w 3"/>
                  <a:gd name="T29" fmla="*/ 4 h 4"/>
                  <a:gd name="T30" fmla="*/ 0 w 3"/>
                  <a:gd name="T31" fmla="*/ 4 h 4"/>
                  <a:gd name="T32" fmla="*/ 0 w 3"/>
                  <a:gd name="T33" fmla="*/ 4 h 4"/>
                  <a:gd name="T34" fmla="*/ 0 w 3"/>
                  <a:gd name="T35" fmla="*/ 3 h 4"/>
                  <a:gd name="T36" fmla="*/ 1 w 3"/>
                  <a:gd name="T37" fmla="*/ 3 h 4"/>
                  <a:gd name="T38" fmla="*/ 1 w 3"/>
                  <a:gd name="T39" fmla="*/ 3 h 4"/>
                  <a:gd name="T40" fmla="*/ 1 w 3"/>
                  <a:gd name="T41" fmla="*/ 2 h 4"/>
                  <a:gd name="T42" fmla="*/ 1 w 3"/>
                  <a:gd name="T43" fmla="*/ 2 h 4"/>
                  <a:gd name="T44" fmla="*/ 1 w 3"/>
                  <a:gd name="T45" fmla="*/ 1 h 4"/>
                  <a:gd name="T46" fmla="*/ 1 w 3"/>
                  <a:gd name="T47" fmla="*/ 0 h 4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3" h="4">
                    <a:moveTo>
                      <a:pt x="1" y="0"/>
                    </a:moveTo>
                    <a:lnTo>
                      <a:pt x="1" y="1"/>
                    </a:lnTo>
                    <a:lnTo>
                      <a:pt x="2" y="1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3" y="2"/>
                    </a:lnTo>
                    <a:lnTo>
                      <a:pt x="2" y="3"/>
                    </a:lnTo>
                    <a:lnTo>
                      <a:pt x="2" y="4"/>
                    </a:lnTo>
                    <a:lnTo>
                      <a:pt x="1" y="4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1" y="3"/>
                    </a:lnTo>
                    <a:lnTo>
                      <a:pt x="1" y="2"/>
                    </a:lnTo>
                    <a:lnTo>
                      <a:pt x="1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756" name="Freeform 530">
                <a:extLst>
                  <a:ext uri="{FF2B5EF4-FFF2-40B4-BE49-F238E27FC236}">
                    <a16:creationId xmlns:a16="http://schemas.microsoft.com/office/drawing/2014/main" id="{C23C8463-B2FD-410A-A6A8-DBB99FCE18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56" y="2796"/>
                <a:ext cx="7" cy="3"/>
              </a:xfrm>
              <a:custGeom>
                <a:avLst/>
                <a:gdLst>
                  <a:gd name="T0" fmla="*/ 0 w 7"/>
                  <a:gd name="T1" fmla="*/ 3 h 3"/>
                  <a:gd name="T2" fmla="*/ 1 w 7"/>
                  <a:gd name="T3" fmla="*/ 2 h 3"/>
                  <a:gd name="T4" fmla="*/ 2 w 7"/>
                  <a:gd name="T5" fmla="*/ 1 h 3"/>
                  <a:gd name="T6" fmla="*/ 3 w 7"/>
                  <a:gd name="T7" fmla="*/ 1 h 3"/>
                  <a:gd name="T8" fmla="*/ 3 w 7"/>
                  <a:gd name="T9" fmla="*/ 1 h 3"/>
                  <a:gd name="T10" fmla="*/ 4 w 7"/>
                  <a:gd name="T11" fmla="*/ 0 h 3"/>
                  <a:gd name="T12" fmla="*/ 4 w 7"/>
                  <a:gd name="T13" fmla="*/ 0 h 3"/>
                  <a:gd name="T14" fmla="*/ 5 w 7"/>
                  <a:gd name="T15" fmla="*/ 1 h 3"/>
                  <a:gd name="T16" fmla="*/ 6 w 7"/>
                  <a:gd name="T17" fmla="*/ 0 h 3"/>
                  <a:gd name="T18" fmla="*/ 6 w 7"/>
                  <a:gd name="T19" fmla="*/ 0 h 3"/>
                  <a:gd name="T20" fmla="*/ 6 w 7"/>
                  <a:gd name="T21" fmla="*/ 1 h 3"/>
                  <a:gd name="T22" fmla="*/ 6 w 7"/>
                  <a:gd name="T23" fmla="*/ 1 h 3"/>
                  <a:gd name="T24" fmla="*/ 7 w 7"/>
                  <a:gd name="T25" fmla="*/ 2 h 3"/>
                  <a:gd name="T26" fmla="*/ 6 w 7"/>
                  <a:gd name="T27" fmla="*/ 1 h 3"/>
                  <a:gd name="T28" fmla="*/ 5 w 7"/>
                  <a:gd name="T29" fmla="*/ 1 h 3"/>
                  <a:gd name="T30" fmla="*/ 5 w 7"/>
                  <a:gd name="T31" fmla="*/ 2 h 3"/>
                  <a:gd name="T32" fmla="*/ 4 w 7"/>
                  <a:gd name="T33" fmla="*/ 2 h 3"/>
                  <a:gd name="T34" fmla="*/ 4 w 7"/>
                  <a:gd name="T35" fmla="*/ 2 h 3"/>
                  <a:gd name="T36" fmla="*/ 3 w 7"/>
                  <a:gd name="T37" fmla="*/ 2 h 3"/>
                  <a:gd name="T38" fmla="*/ 1 w 7"/>
                  <a:gd name="T39" fmla="*/ 3 h 3"/>
                  <a:gd name="T40" fmla="*/ 0 w 7"/>
                  <a:gd name="T41" fmla="*/ 3 h 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7" h="3">
                    <a:moveTo>
                      <a:pt x="0" y="3"/>
                    </a:moveTo>
                    <a:lnTo>
                      <a:pt x="1" y="2"/>
                    </a:lnTo>
                    <a:lnTo>
                      <a:pt x="2" y="1"/>
                    </a:lnTo>
                    <a:lnTo>
                      <a:pt x="3" y="1"/>
                    </a:lnTo>
                    <a:lnTo>
                      <a:pt x="4" y="0"/>
                    </a:lnTo>
                    <a:lnTo>
                      <a:pt x="5" y="1"/>
                    </a:lnTo>
                    <a:lnTo>
                      <a:pt x="6" y="0"/>
                    </a:lnTo>
                    <a:lnTo>
                      <a:pt x="6" y="1"/>
                    </a:lnTo>
                    <a:lnTo>
                      <a:pt x="7" y="2"/>
                    </a:lnTo>
                    <a:lnTo>
                      <a:pt x="6" y="1"/>
                    </a:lnTo>
                    <a:lnTo>
                      <a:pt x="5" y="1"/>
                    </a:lnTo>
                    <a:lnTo>
                      <a:pt x="5" y="2"/>
                    </a:lnTo>
                    <a:lnTo>
                      <a:pt x="4" y="2"/>
                    </a:lnTo>
                    <a:lnTo>
                      <a:pt x="3" y="2"/>
                    </a:lnTo>
                    <a:lnTo>
                      <a:pt x="1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757" name="Freeform 531">
                <a:extLst>
                  <a:ext uri="{FF2B5EF4-FFF2-40B4-BE49-F238E27FC236}">
                    <a16:creationId xmlns:a16="http://schemas.microsoft.com/office/drawing/2014/main" id="{E0B3622E-CFCA-437B-8981-5C3A506F94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57" y="2798"/>
                <a:ext cx="7" cy="3"/>
              </a:xfrm>
              <a:custGeom>
                <a:avLst/>
                <a:gdLst>
                  <a:gd name="T0" fmla="*/ 0 w 7"/>
                  <a:gd name="T1" fmla="*/ 3 h 3"/>
                  <a:gd name="T2" fmla="*/ 0 w 7"/>
                  <a:gd name="T3" fmla="*/ 2 h 3"/>
                  <a:gd name="T4" fmla="*/ 1 w 7"/>
                  <a:gd name="T5" fmla="*/ 2 h 3"/>
                  <a:gd name="T6" fmla="*/ 2 w 7"/>
                  <a:gd name="T7" fmla="*/ 1 h 3"/>
                  <a:gd name="T8" fmla="*/ 3 w 7"/>
                  <a:gd name="T9" fmla="*/ 1 h 3"/>
                  <a:gd name="T10" fmla="*/ 4 w 7"/>
                  <a:gd name="T11" fmla="*/ 1 h 3"/>
                  <a:gd name="T12" fmla="*/ 5 w 7"/>
                  <a:gd name="T13" fmla="*/ 0 h 3"/>
                  <a:gd name="T14" fmla="*/ 6 w 7"/>
                  <a:gd name="T15" fmla="*/ 1 h 3"/>
                  <a:gd name="T16" fmla="*/ 7 w 7"/>
                  <a:gd name="T17" fmla="*/ 1 h 3"/>
                  <a:gd name="T18" fmla="*/ 7 w 7"/>
                  <a:gd name="T19" fmla="*/ 1 h 3"/>
                  <a:gd name="T20" fmla="*/ 7 w 7"/>
                  <a:gd name="T21" fmla="*/ 1 h 3"/>
                  <a:gd name="T22" fmla="*/ 6 w 7"/>
                  <a:gd name="T23" fmla="*/ 2 h 3"/>
                  <a:gd name="T24" fmla="*/ 5 w 7"/>
                  <a:gd name="T25" fmla="*/ 2 h 3"/>
                  <a:gd name="T26" fmla="*/ 5 w 7"/>
                  <a:gd name="T27" fmla="*/ 2 h 3"/>
                  <a:gd name="T28" fmla="*/ 3 w 7"/>
                  <a:gd name="T29" fmla="*/ 3 h 3"/>
                  <a:gd name="T30" fmla="*/ 2 w 7"/>
                  <a:gd name="T31" fmla="*/ 3 h 3"/>
                  <a:gd name="T32" fmla="*/ 0 w 7"/>
                  <a:gd name="T33" fmla="*/ 3 h 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7" h="3">
                    <a:moveTo>
                      <a:pt x="0" y="3"/>
                    </a:moveTo>
                    <a:lnTo>
                      <a:pt x="0" y="2"/>
                    </a:lnTo>
                    <a:lnTo>
                      <a:pt x="1" y="2"/>
                    </a:lnTo>
                    <a:lnTo>
                      <a:pt x="2" y="1"/>
                    </a:lnTo>
                    <a:lnTo>
                      <a:pt x="3" y="1"/>
                    </a:lnTo>
                    <a:lnTo>
                      <a:pt x="4" y="1"/>
                    </a:lnTo>
                    <a:lnTo>
                      <a:pt x="5" y="0"/>
                    </a:lnTo>
                    <a:lnTo>
                      <a:pt x="6" y="1"/>
                    </a:lnTo>
                    <a:lnTo>
                      <a:pt x="7" y="1"/>
                    </a:lnTo>
                    <a:lnTo>
                      <a:pt x="6" y="2"/>
                    </a:lnTo>
                    <a:lnTo>
                      <a:pt x="5" y="2"/>
                    </a:lnTo>
                    <a:lnTo>
                      <a:pt x="3" y="3"/>
                    </a:lnTo>
                    <a:lnTo>
                      <a:pt x="2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758" name="Freeform 532">
                <a:extLst>
                  <a:ext uri="{FF2B5EF4-FFF2-40B4-BE49-F238E27FC236}">
                    <a16:creationId xmlns:a16="http://schemas.microsoft.com/office/drawing/2014/main" id="{8368DC86-3023-4F30-98A1-F81557C72A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00" y="2738"/>
                <a:ext cx="15" cy="71"/>
              </a:xfrm>
              <a:custGeom>
                <a:avLst/>
                <a:gdLst>
                  <a:gd name="T0" fmla="*/ 1 w 15"/>
                  <a:gd name="T1" fmla="*/ 2 h 71"/>
                  <a:gd name="T2" fmla="*/ 2 w 15"/>
                  <a:gd name="T3" fmla="*/ 3 h 71"/>
                  <a:gd name="T4" fmla="*/ 2 w 15"/>
                  <a:gd name="T5" fmla="*/ 4 h 71"/>
                  <a:gd name="T6" fmla="*/ 0 w 15"/>
                  <a:gd name="T7" fmla="*/ 7 h 71"/>
                  <a:gd name="T8" fmla="*/ 0 w 15"/>
                  <a:gd name="T9" fmla="*/ 10 h 71"/>
                  <a:gd name="T10" fmla="*/ 1 w 15"/>
                  <a:gd name="T11" fmla="*/ 13 h 71"/>
                  <a:gd name="T12" fmla="*/ 2 w 15"/>
                  <a:gd name="T13" fmla="*/ 15 h 71"/>
                  <a:gd name="T14" fmla="*/ 2 w 15"/>
                  <a:gd name="T15" fmla="*/ 16 h 71"/>
                  <a:gd name="T16" fmla="*/ 2 w 15"/>
                  <a:gd name="T17" fmla="*/ 17 h 71"/>
                  <a:gd name="T18" fmla="*/ 1 w 15"/>
                  <a:gd name="T19" fmla="*/ 19 h 71"/>
                  <a:gd name="T20" fmla="*/ 1 w 15"/>
                  <a:gd name="T21" fmla="*/ 21 h 71"/>
                  <a:gd name="T22" fmla="*/ 1 w 15"/>
                  <a:gd name="T23" fmla="*/ 25 h 71"/>
                  <a:gd name="T24" fmla="*/ 1 w 15"/>
                  <a:gd name="T25" fmla="*/ 38 h 71"/>
                  <a:gd name="T26" fmla="*/ 1 w 15"/>
                  <a:gd name="T27" fmla="*/ 40 h 71"/>
                  <a:gd name="T28" fmla="*/ 1 w 15"/>
                  <a:gd name="T29" fmla="*/ 43 h 71"/>
                  <a:gd name="T30" fmla="*/ 2 w 15"/>
                  <a:gd name="T31" fmla="*/ 46 h 71"/>
                  <a:gd name="T32" fmla="*/ 2 w 15"/>
                  <a:gd name="T33" fmla="*/ 49 h 71"/>
                  <a:gd name="T34" fmla="*/ 3 w 15"/>
                  <a:gd name="T35" fmla="*/ 51 h 71"/>
                  <a:gd name="T36" fmla="*/ 4 w 15"/>
                  <a:gd name="T37" fmla="*/ 53 h 71"/>
                  <a:gd name="T38" fmla="*/ 4 w 15"/>
                  <a:gd name="T39" fmla="*/ 53 h 71"/>
                  <a:gd name="T40" fmla="*/ 5 w 15"/>
                  <a:gd name="T41" fmla="*/ 55 h 71"/>
                  <a:gd name="T42" fmla="*/ 7 w 15"/>
                  <a:gd name="T43" fmla="*/ 57 h 71"/>
                  <a:gd name="T44" fmla="*/ 6 w 15"/>
                  <a:gd name="T45" fmla="*/ 59 h 71"/>
                  <a:gd name="T46" fmla="*/ 5 w 15"/>
                  <a:gd name="T47" fmla="*/ 61 h 71"/>
                  <a:gd name="T48" fmla="*/ 4 w 15"/>
                  <a:gd name="T49" fmla="*/ 63 h 71"/>
                  <a:gd name="T50" fmla="*/ 4 w 15"/>
                  <a:gd name="T51" fmla="*/ 64 h 71"/>
                  <a:gd name="T52" fmla="*/ 3 w 15"/>
                  <a:gd name="T53" fmla="*/ 66 h 71"/>
                  <a:gd name="T54" fmla="*/ 1 w 15"/>
                  <a:gd name="T55" fmla="*/ 69 h 71"/>
                  <a:gd name="T56" fmla="*/ 1 w 15"/>
                  <a:gd name="T57" fmla="*/ 71 h 71"/>
                  <a:gd name="T58" fmla="*/ 12 w 15"/>
                  <a:gd name="T59" fmla="*/ 70 h 71"/>
                  <a:gd name="T60" fmla="*/ 13 w 15"/>
                  <a:gd name="T61" fmla="*/ 69 h 71"/>
                  <a:gd name="T62" fmla="*/ 14 w 15"/>
                  <a:gd name="T63" fmla="*/ 69 h 71"/>
                  <a:gd name="T64" fmla="*/ 14 w 15"/>
                  <a:gd name="T65" fmla="*/ 66 h 71"/>
                  <a:gd name="T66" fmla="*/ 15 w 15"/>
                  <a:gd name="T67" fmla="*/ 64 h 71"/>
                  <a:gd name="T68" fmla="*/ 15 w 15"/>
                  <a:gd name="T69" fmla="*/ 61 h 71"/>
                  <a:gd name="T70" fmla="*/ 13 w 15"/>
                  <a:gd name="T71" fmla="*/ 57 h 71"/>
                  <a:gd name="T72" fmla="*/ 11 w 15"/>
                  <a:gd name="T73" fmla="*/ 53 h 71"/>
                  <a:gd name="T74" fmla="*/ 9 w 15"/>
                  <a:gd name="T75" fmla="*/ 49 h 71"/>
                  <a:gd name="T76" fmla="*/ 9 w 15"/>
                  <a:gd name="T77" fmla="*/ 39 h 71"/>
                  <a:gd name="T78" fmla="*/ 9 w 15"/>
                  <a:gd name="T79" fmla="*/ 38 h 71"/>
                  <a:gd name="T80" fmla="*/ 9 w 15"/>
                  <a:gd name="T81" fmla="*/ 36 h 71"/>
                  <a:gd name="T82" fmla="*/ 9 w 15"/>
                  <a:gd name="T83" fmla="*/ 33 h 71"/>
                  <a:gd name="T84" fmla="*/ 8 w 15"/>
                  <a:gd name="T85" fmla="*/ 26 h 71"/>
                  <a:gd name="T86" fmla="*/ 6 w 15"/>
                  <a:gd name="T87" fmla="*/ 20 h 71"/>
                  <a:gd name="T88" fmla="*/ 7 w 15"/>
                  <a:gd name="T89" fmla="*/ 18 h 71"/>
                  <a:gd name="T90" fmla="*/ 7 w 15"/>
                  <a:gd name="T91" fmla="*/ 14 h 71"/>
                  <a:gd name="T92" fmla="*/ 7 w 15"/>
                  <a:gd name="T93" fmla="*/ 11 h 71"/>
                  <a:gd name="T94" fmla="*/ 3 w 15"/>
                  <a:gd name="T95" fmla="*/ 2 h 71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15" h="71">
                    <a:moveTo>
                      <a:pt x="0" y="0"/>
                    </a:moveTo>
                    <a:lnTo>
                      <a:pt x="1" y="2"/>
                    </a:lnTo>
                    <a:lnTo>
                      <a:pt x="2" y="2"/>
                    </a:lnTo>
                    <a:lnTo>
                      <a:pt x="2" y="3"/>
                    </a:lnTo>
                    <a:lnTo>
                      <a:pt x="2" y="4"/>
                    </a:lnTo>
                    <a:lnTo>
                      <a:pt x="1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1" y="13"/>
                    </a:lnTo>
                    <a:lnTo>
                      <a:pt x="1" y="14"/>
                    </a:lnTo>
                    <a:lnTo>
                      <a:pt x="2" y="15"/>
                    </a:lnTo>
                    <a:lnTo>
                      <a:pt x="1" y="15"/>
                    </a:lnTo>
                    <a:lnTo>
                      <a:pt x="2" y="16"/>
                    </a:lnTo>
                    <a:lnTo>
                      <a:pt x="2" y="17"/>
                    </a:lnTo>
                    <a:lnTo>
                      <a:pt x="2" y="18"/>
                    </a:lnTo>
                    <a:lnTo>
                      <a:pt x="1" y="19"/>
                    </a:lnTo>
                    <a:lnTo>
                      <a:pt x="1" y="20"/>
                    </a:lnTo>
                    <a:lnTo>
                      <a:pt x="1" y="21"/>
                    </a:lnTo>
                    <a:lnTo>
                      <a:pt x="2" y="22"/>
                    </a:lnTo>
                    <a:lnTo>
                      <a:pt x="1" y="25"/>
                    </a:lnTo>
                    <a:lnTo>
                      <a:pt x="1" y="33"/>
                    </a:lnTo>
                    <a:lnTo>
                      <a:pt x="1" y="38"/>
                    </a:lnTo>
                    <a:lnTo>
                      <a:pt x="1" y="39"/>
                    </a:lnTo>
                    <a:lnTo>
                      <a:pt x="1" y="40"/>
                    </a:lnTo>
                    <a:lnTo>
                      <a:pt x="1" y="42"/>
                    </a:lnTo>
                    <a:lnTo>
                      <a:pt x="1" y="43"/>
                    </a:lnTo>
                    <a:lnTo>
                      <a:pt x="2" y="44"/>
                    </a:lnTo>
                    <a:lnTo>
                      <a:pt x="2" y="46"/>
                    </a:lnTo>
                    <a:lnTo>
                      <a:pt x="2" y="47"/>
                    </a:lnTo>
                    <a:lnTo>
                      <a:pt x="2" y="49"/>
                    </a:lnTo>
                    <a:lnTo>
                      <a:pt x="3" y="50"/>
                    </a:lnTo>
                    <a:lnTo>
                      <a:pt x="3" y="51"/>
                    </a:lnTo>
                    <a:lnTo>
                      <a:pt x="3" y="52"/>
                    </a:lnTo>
                    <a:lnTo>
                      <a:pt x="4" y="53"/>
                    </a:lnTo>
                    <a:lnTo>
                      <a:pt x="5" y="54"/>
                    </a:lnTo>
                    <a:lnTo>
                      <a:pt x="5" y="55"/>
                    </a:lnTo>
                    <a:lnTo>
                      <a:pt x="6" y="56"/>
                    </a:lnTo>
                    <a:lnTo>
                      <a:pt x="7" y="57"/>
                    </a:lnTo>
                    <a:lnTo>
                      <a:pt x="6" y="58"/>
                    </a:lnTo>
                    <a:lnTo>
                      <a:pt x="6" y="59"/>
                    </a:lnTo>
                    <a:lnTo>
                      <a:pt x="6" y="60"/>
                    </a:lnTo>
                    <a:lnTo>
                      <a:pt x="5" y="61"/>
                    </a:lnTo>
                    <a:lnTo>
                      <a:pt x="5" y="62"/>
                    </a:lnTo>
                    <a:lnTo>
                      <a:pt x="4" y="63"/>
                    </a:lnTo>
                    <a:lnTo>
                      <a:pt x="4" y="64"/>
                    </a:lnTo>
                    <a:lnTo>
                      <a:pt x="3" y="65"/>
                    </a:lnTo>
                    <a:lnTo>
                      <a:pt x="3" y="66"/>
                    </a:lnTo>
                    <a:lnTo>
                      <a:pt x="2" y="68"/>
                    </a:lnTo>
                    <a:lnTo>
                      <a:pt x="1" y="69"/>
                    </a:lnTo>
                    <a:lnTo>
                      <a:pt x="2" y="70"/>
                    </a:lnTo>
                    <a:lnTo>
                      <a:pt x="1" y="71"/>
                    </a:lnTo>
                    <a:lnTo>
                      <a:pt x="14" y="71"/>
                    </a:lnTo>
                    <a:lnTo>
                      <a:pt x="12" y="70"/>
                    </a:lnTo>
                    <a:lnTo>
                      <a:pt x="13" y="69"/>
                    </a:lnTo>
                    <a:lnTo>
                      <a:pt x="14" y="69"/>
                    </a:lnTo>
                    <a:lnTo>
                      <a:pt x="14" y="68"/>
                    </a:lnTo>
                    <a:lnTo>
                      <a:pt x="14" y="66"/>
                    </a:lnTo>
                    <a:lnTo>
                      <a:pt x="14" y="65"/>
                    </a:lnTo>
                    <a:lnTo>
                      <a:pt x="15" y="64"/>
                    </a:lnTo>
                    <a:lnTo>
                      <a:pt x="15" y="63"/>
                    </a:lnTo>
                    <a:lnTo>
                      <a:pt x="15" y="61"/>
                    </a:lnTo>
                    <a:lnTo>
                      <a:pt x="14" y="60"/>
                    </a:lnTo>
                    <a:lnTo>
                      <a:pt x="13" y="57"/>
                    </a:lnTo>
                    <a:lnTo>
                      <a:pt x="12" y="55"/>
                    </a:lnTo>
                    <a:lnTo>
                      <a:pt x="11" y="53"/>
                    </a:lnTo>
                    <a:lnTo>
                      <a:pt x="10" y="51"/>
                    </a:lnTo>
                    <a:lnTo>
                      <a:pt x="9" y="49"/>
                    </a:lnTo>
                    <a:lnTo>
                      <a:pt x="10" y="46"/>
                    </a:lnTo>
                    <a:lnTo>
                      <a:pt x="9" y="39"/>
                    </a:lnTo>
                    <a:lnTo>
                      <a:pt x="9" y="38"/>
                    </a:lnTo>
                    <a:lnTo>
                      <a:pt x="9" y="37"/>
                    </a:lnTo>
                    <a:lnTo>
                      <a:pt x="9" y="36"/>
                    </a:lnTo>
                    <a:lnTo>
                      <a:pt x="9" y="35"/>
                    </a:lnTo>
                    <a:lnTo>
                      <a:pt x="9" y="33"/>
                    </a:lnTo>
                    <a:lnTo>
                      <a:pt x="8" y="31"/>
                    </a:lnTo>
                    <a:lnTo>
                      <a:pt x="8" y="26"/>
                    </a:lnTo>
                    <a:lnTo>
                      <a:pt x="7" y="21"/>
                    </a:lnTo>
                    <a:lnTo>
                      <a:pt x="6" y="20"/>
                    </a:lnTo>
                    <a:lnTo>
                      <a:pt x="7" y="19"/>
                    </a:lnTo>
                    <a:lnTo>
                      <a:pt x="7" y="18"/>
                    </a:lnTo>
                    <a:lnTo>
                      <a:pt x="7" y="16"/>
                    </a:lnTo>
                    <a:lnTo>
                      <a:pt x="7" y="14"/>
                    </a:lnTo>
                    <a:lnTo>
                      <a:pt x="6" y="13"/>
                    </a:lnTo>
                    <a:lnTo>
                      <a:pt x="7" y="11"/>
                    </a:lnTo>
                    <a:lnTo>
                      <a:pt x="7" y="8"/>
                    </a:lnTo>
                    <a:lnTo>
                      <a:pt x="3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99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759" name="Oval 533">
                <a:extLst>
                  <a:ext uri="{FF2B5EF4-FFF2-40B4-BE49-F238E27FC236}">
                    <a16:creationId xmlns:a16="http://schemas.microsoft.com/office/drawing/2014/main" id="{FC807960-AB17-495C-8067-53068411E2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01" y="2753"/>
                <a:ext cx="1" cy="1"/>
              </a:xfrm>
              <a:prstGeom prst="ellipse">
                <a:avLst/>
              </a:prstGeom>
              <a:solidFill>
                <a:srgbClr val="3F3F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4760" name="Oval 534">
                <a:extLst>
                  <a:ext uri="{FF2B5EF4-FFF2-40B4-BE49-F238E27FC236}">
                    <a16:creationId xmlns:a16="http://schemas.microsoft.com/office/drawing/2014/main" id="{E40C7EBD-DA6D-428D-AC95-8FA731A7BB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01" y="2753"/>
                <a:ext cx="1" cy="1"/>
              </a:xfrm>
              <a:prstGeom prst="ellipse">
                <a:avLst/>
              </a:prstGeom>
              <a:solidFill>
                <a:srgbClr val="C1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4761" name="Freeform 535">
                <a:extLst>
                  <a:ext uri="{FF2B5EF4-FFF2-40B4-BE49-F238E27FC236}">
                    <a16:creationId xmlns:a16="http://schemas.microsoft.com/office/drawing/2014/main" id="{76D122BB-B52C-4E0C-AEDB-FD83EDBC5F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87" y="2735"/>
                <a:ext cx="15" cy="74"/>
              </a:xfrm>
              <a:custGeom>
                <a:avLst/>
                <a:gdLst>
                  <a:gd name="T0" fmla="*/ 10 w 15"/>
                  <a:gd name="T1" fmla="*/ 0 h 74"/>
                  <a:gd name="T2" fmla="*/ 12 w 15"/>
                  <a:gd name="T3" fmla="*/ 0 h 74"/>
                  <a:gd name="T4" fmla="*/ 13 w 15"/>
                  <a:gd name="T5" fmla="*/ 1 h 74"/>
                  <a:gd name="T6" fmla="*/ 13 w 15"/>
                  <a:gd name="T7" fmla="*/ 3 h 74"/>
                  <a:gd name="T8" fmla="*/ 15 w 15"/>
                  <a:gd name="T9" fmla="*/ 6 h 74"/>
                  <a:gd name="T10" fmla="*/ 14 w 15"/>
                  <a:gd name="T11" fmla="*/ 9 h 74"/>
                  <a:gd name="T12" fmla="*/ 14 w 15"/>
                  <a:gd name="T13" fmla="*/ 11 h 74"/>
                  <a:gd name="T14" fmla="*/ 12 w 15"/>
                  <a:gd name="T15" fmla="*/ 13 h 74"/>
                  <a:gd name="T16" fmla="*/ 13 w 15"/>
                  <a:gd name="T17" fmla="*/ 14 h 74"/>
                  <a:gd name="T18" fmla="*/ 13 w 15"/>
                  <a:gd name="T19" fmla="*/ 19 h 74"/>
                  <a:gd name="T20" fmla="*/ 14 w 15"/>
                  <a:gd name="T21" fmla="*/ 25 h 74"/>
                  <a:gd name="T22" fmla="*/ 14 w 15"/>
                  <a:gd name="T23" fmla="*/ 30 h 74"/>
                  <a:gd name="T24" fmla="*/ 14 w 15"/>
                  <a:gd name="T25" fmla="*/ 34 h 74"/>
                  <a:gd name="T26" fmla="*/ 14 w 15"/>
                  <a:gd name="T27" fmla="*/ 38 h 74"/>
                  <a:gd name="T28" fmla="*/ 13 w 15"/>
                  <a:gd name="T29" fmla="*/ 43 h 74"/>
                  <a:gd name="T30" fmla="*/ 13 w 15"/>
                  <a:gd name="T31" fmla="*/ 49 h 74"/>
                  <a:gd name="T32" fmla="*/ 13 w 15"/>
                  <a:gd name="T33" fmla="*/ 55 h 74"/>
                  <a:gd name="T34" fmla="*/ 13 w 15"/>
                  <a:gd name="T35" fmla="*/ 61 h 74"/>
                  <a:gd name="T36" fmla="*/ 13 w 15"/>
                  <a:gd name="T37" fmla="*/ 66 h 74"/>
                  <a:gd name="T38" fmla="*/ 13 w 15"/>
                  <a:gd name="T39" fmla="*/ 72 h 74"/>
                  <a:gd name="T40" fmla="*/ 0 w 15"/>
                  <a:gd name="T41" fmla="*/ 74 h 74"/>
                  <a:gd name="T42" fmla="*/ 1 w 15"/>
                  <a:gd name="T43" fmla="*/ 67 h 74"/>
                  <a:gd name="T44" fmla="*/ 1 w 15"/>
                  <a:gd name="T45" fmla="*/ 62 h 74"/>
                  <a:gd name="T46" fmla="*/ 1 w 15"/>
                  <a:gd name="T47" fmla="*/ 56 h 74"/>
                  <a:gd name="T48" fmla="*/ 1 w 15"/>
                  <a:gd name="T49" fmla="*/ 50 h 74"/>
                  <a:gd name="T50" fmla="*/ 2 w 15"/>
                  <a:gd name="T51" fmla="*/ 45 h 74"/>
                  <a:gd name="T52" fmla="*/ 2 w 15"/>
                  <a:gd name="T53" fmla="*/ 40 h 74"/>
                  <a:gd name="T54" fmla="*/ 3 w 15"/>
                  <a:gd name="T55" fmla="*/ 35 h 74"/>
                  <a:gd name="T56" fmla="*/ 3 w 15"/>
                  <a:gd name="T57" fmla="*/ 31 h 74"/>
                  <a:gd name="T58" fmla="*/ 4 w 15"/>
                  <a:gd name="T59" fmla="*/ 26 h 74"/>
                  <a:gd name="T60" fmla="*/ 5 w 15"/>
                  <a:gd name="T61" fmla="*/ 20 h 74"/>
                  <a:gd name="T62" fmla="*/ 6 w 15"/>
                  <a:gd name="T63" fmla="*/ 15 h 74"/>
                  <a:gd name="T64" fmla="*/ 7 w 15"/>
                  <a:gd name="T65" fmla="*/ 12 h 74"/>
                  <a:gd name="T66" fmla="*/ 7 w 15"/>
                  <a:gd name="T67" fmla="*/ 11 h 74"/>
                  <a:gd name="T68" fmla="*/ 7 w 15"/>
                  <a:gd name="T69" fmla="*/ 8 h 74"/>
                  <a:gd name="T70" fmla="*/ 7 w 15"/>
                  <a:gd name="T71" fmla="*/ 3 h 74"/>
                  <a:gd name="T72" fmla="*/ 9 w 15"/>
                  <a:gd name="T73" fmla="*/ 0 h 74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15" h="74">
                    <a:moveTo>
                      <a:pt x="9" y="0"/>
                    </a:moveTo>
                    <a:lnTo>
                      <a:pt x="10" y="0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3" y="1"/>
                    </a:lnTo>
                    <a:lnTo>
                      <a:pt x="13" y="2"/>
                    </a:lnTo>
                    <a:lnTo>
                      <a:pt x="13" y="3"/>
                    </a:lnTo>
                    <a:lnTo>
                      <a:pt x="15" y="4"/>
                    </a:lnTo>
                    <a:lnTo>
                      <a:pt x="15" y="6"/>
                    </a:lnTo>
                    <a:lnTo>
                      <a:pt x="15" y="7"/>
                    </a:lnTo>
                    <a:lnTo>
                      <a:pt x="14" y="9"/>
                    </a:lnTo>
                    <a:lnTo>
                      <a:pt x="14" y="10"/>
                    </a:lnTo>
                    <a:lnTo>
                      <a:pt x="14" y="11"/>
                    </a:lnTo>
                    <a:lnTo>
                      <a:pt x="13" y="12"/>
                    </a:lnTo>
                    <a:lnTo>
                      <a:pt x="12" y="13"/>
                    </a:lnTo>
                    <a:lnTo>
                      <a:pt x="13" y="13"/>
                    </a:lnTo>
                    <a:lnTo>
                      <a:pt x="13" y="14"/>
                    </a:lnTo>
                    <a:lnTo>
                      <a:pt x="14" y="17"/>
                    </a:lnTo>
                    <a:lnTo>
                      <a:pt x="13" y="19"/>
                    </a:lnTo>
                    <a:lnTo>
                      <a:pt x="13" y="22"/>
                    </a:lnTo>
                    <a:lnTo>
                      <a:pt x="14" y="25"/>
                    </a:lnTo>
                    <a:lnTo>
                      <a:pt x="14" y="27"/>
                    </a:lnTo>
                    <a:lnTo>
                      <a:pt x="14" y="30"/>
                    </a:lnTo>
                    <a:lnTo>
                      <a:pt x="14" y="32"/>
                    </a:lnTo>
                    <a:lnTo>
                      <a:pt x="14" y="34"/>
                    </a:lnTo>
                    <a:lnTo>
                      <a:pt x="14" y="36"/>
                    </a:lnTo>
                    <a:lnTo>
                      <a:pt x="14" y="38"/>
                    </a:lnTo>
                    <a:lnTo>
                      <a:pt x="14" y="41"/>
                    </a:lnTo>
                    <a:lnTo>
                      <a:pt x="13" y="43"/>
                    </a:lnTo>
                    <a:lnTo>
                      <a:pt x="13" y="46"/>
                    </a:lnTo>
                    <a:lnTo>
                      <a:pt x="13" y="49"/>
                    </a:lnTo>
                    <a:lnTo>
                      <a:pt x="13" y="52"/>
                    </a:lnTo>
                    <a:lnTo>
                      <a:pt x="13" y="55"/>
                    </a:lnTo>
                    <a:lnTo>
                      <a:pt x="13" y="57"/>
                    </a:lnTo>
                    <a:lnTo>
                      <a:pt x="13" y="61"/>
                    </a:lnTo>
                    <a:lnTo>
                      <a:pt x="13" y="64"/>
                    </a:lnTo>
                    <a:lnTo>
                      <a:pt x="13" y="66"/>
                    </a:lnTo>
                    <a:lnTo>
                      <a:pt x="13" y="69"/>
                    </a:lnTo>
                    <a:lnTo>
                      <a:pt x="13" y="72"/>
                    </a:lnTo>
                    <a:lnTo>
                      <a:pt x="13" y="74"/>
                    </a:lnTo>
                    <a:lnTo>
                      <a:pt x="0" y="74"/>
                    </a:lnTo>
                    <a:lnTo>
                      <a:pt x="1" y="70"/>
                    </a:lnTo>
                    <a:lnTo>
                      <a:pt x="1" y="67"/>
                    </a:lnTo>
                    <a:lnTo>
                      <a:pt x="1" y="65"/>
                    </a:lnTo>
                    <a:lnTo>
                      <a:pt x="1" y="62"/>
                    </a:lnTo>
                    <a:lnTo>
                      <a:pt x="1" y="59"/>
                    </a:lnTo>
                    <a:lnTo>
                      <a:pt x="1" y="56"/>
                    </a:lnTo>
                    <a:lnTo>
                      <a:pt x="1" y="53"/>
                    </a:lnTo>
                    <a:lnTo>
                      <a:pt x="1" y="50"/>
                    </a:lnTo>
                    <a:lnTo>
                      <a:pt x="1" y="46"/>
                    </a:lnTo>
                    <a:lnTo>
                      <a:pt x="2" y="45"/>
                    </a:lnTo>
                    <a:lnTo>
                      <a:pt x="2" y="42"/>
                    </a:lnTo>
                    <a:lnTo>
                      <a:pt x="2" y="40"/>
                    </a:lnTo>
                    <a:lnTo>
                      <a:pt x="3" y="37"/>
                    </a:lnTo>
                    <a:lnTo>
                      <a:pt x="3" y="35"/>
                    </a:lnTo>
                    <a:lnTo>
                      <a:pt x="3" y="32"/>
                    </a:lnTo>
                    <a:lnTo>
                      <a:pt x="3" y="31"/>
                    </a:lnTo>
                    <a:lnTo>
                      <a:pt x="4" y="28"/>
                    </a:lnTo>
                    <a:lnTo>
                      <a:pt x="4" y="26"/>
                    </a:lnTo>
                    <a:lnTo>
                      <a:pt x="4" y="22"/>
                    </a:lnTo>
                    <a:lnTo>
                      <a:pt x="5" y="20"/>
                    </a:lnTo>
                    <a:lnTo>
                      <a:pt x="5" y="17"/>
                    </a:lnTo>
                    <a:lnTo>
                      <a:pt x="6" y="15"/>
                    </a:lnTo>
                    <a:lnTo>
                      <a:pt x="6" y="13"/>
                    </a:lnTo>
                    <a:lnTo>
                      <a:pt x="7" y="12"/>
                    </a:lnTo>
                    <a:lnTo>
                      <a:pt x="7" y="11"/>
                    </a:lnTo>
                    <a:lnTo>
                      <a:pt x="6" y="10"/>
                    </a:lnTo>
                    <a:lnTo>
                      <a:pt x="7" y="8"/>
                    </a:lnTo>
                    <a:lnTo>
                      <a:pt x="7" y="5"/>
                    </a:lnTo>
                    <a:lnTo>
                      <a:pt x="7" y="3"/>
                    </a:lnTo>
                    <a:lnTo>
                      <a:pt x="8" y="2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00D2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762" name="Freeform 536">
                <a:extLst>
                  <a:ext uri="{FF2B5EF4-FFF2-40B4-BE49-F238E27FC236}">
                    <a16:creationId xmlns:a16="http://schemas.microsoft.com/office/drawing/2014/main" id="{EAFD88E0-E4FE-450E-9AB1-8CB918C7CA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94" y="2737"/>
                <a:ext cx="7" cy="7"/>
              </a:xfrm>
              <a:custGeom>
                <a:avLst/>
                <a:gdLst>
                  <a:gd name="T0" fmla="*/ 0 w 7"/>
                  <a:gd name="T1" fmla="*/ 7 h 7"/>
                  <a:gd name="T2" fmla="*/ 0 w 7"/>
                  <a:gd name="T3" fmla="*/ 6 h 7"/>
                  <a:gd name="T4" fmla="*/ 2 w 7"/>
                  <a:gd name="T5" fmla="*/ 5 h 7"/>
                  <a:gd name="T6" fmla="*/ 2 w 7"/>
                  <a:gd name="T7" fmla="*/ 4 h 7"/>
                  <a:gd name="T8" fmla="*/ 3 w 7"/>
                  <a:gd name="T9" fmla="*/ 3 h 7"/>
                  <a:gd name="T10" fmla="*/ 4 w 7"/>
                  <a:gd name="T11" fmla="*/ 2 h 7"/>
                  <a:gd name="T12" fmla="*/ 6 w 7"/>
                  <a:gd name="T13" fmla="*/ 1 h 7"/>
                  <a:gd name="T14" fmla="*/ 7 w 7"/>
                  <a:gd name="T15" fmla="*/ 1 h 7"/>
                  <a:gd name="T16" fmla="*/ 6 w 7"/>
                  <a:gd name="T17" fmla="*/ 0 h 7"/>
                  <a:gd name="T18" fmla="*/ 5 w 7"/>
                  <a:gd name="T19" fmla="*/ 0 h 7"/>
                  <a:gd name="T20" fmla="*/ 4 w 7"/>
                  <a:gd name="T21" fmla="*/ 0 h 7"/>
                  <a:gd name="T22" fmla="*/ 3 w 7"/>
                  <a:gd name="T23" fmla="*/ 1 h 7"/>
                  <a:gd name="T24" fmla="*/ 3 w 7"/>
                  <a:gd name="T25" fmla="*/ 1 h 7"/>
                  <a:gd name="T26" fmla="*/ 2 w 7"/>
                  <a:gd name="T27" fmla="*/ 2 h 7"/>
                  <a:gd name="T28" fmla="*/ 1 w 7"/>
                  <a:gd name="T29" fmla="*/ 3 h 7"/>
                  <a:gd name="T30" fmla="*/ 0 w 7"/>
                  <a:gd name="T31" fmla="*/ 4 h 7"/>
                  <a:gd name="T32" fmla="*/ 0 w 7"/>
                  <a:gd name="T33" fmla="*/ 5 h 7"/>
                  <a:gd name="T34" fmla="*/ 0 w 7"/>
                  <a:gd name="T35" fmla="*/ 6 h 7"/>
                  <a:gd name="T36" fmla="*/ 0 w 7"/>
                  <a:gd name="T37" fmla="*/ 7 h 7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7" h="7">
                    <a:moveTo>
                      <a:pt x="0" y="7"/>
                    </a:moveTo>
                    <a:lnTo>
                      <a:pt x="0" y="6"/>
                    </a:lnTo>
                    <a:lnTo>
                      <a:pt x="2" y="5"/>
                    </a:lnTo>
                    <a:lnTo>
                      <a:pt x="2" y="4"/>
                    </a:lnTo>
                    <a:lnTo>
                      <a:pt x="3" y="3"/>
                    </a:lnTo>
                    <a:lnTo>
                      <a:pt x="4" y="2"/>
                    </a:lnTo>
                    <a:lnTo>
                      <a:pt x="6" y="1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1"/>
                    </a:lnTo>
                    <a:lnTo>
                      <a:pt x="2" y="2"/>
                    </a:lnTo>
                    <a:lnTo>
                      <a:pt x="1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763" name="Freeform 537">
                <a:extLst>
                  <a:ext uri="{FF2B5EF4-FFF2-40B4-BE49-F238E27FC236}">
                    <a16:creationId xmlns:a16="http://schemas.microsoft.com/office/drawing/2014/main" id="{FBBB7A09-D630-44B0-9D05-DBD800047D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94" y="2738"/>
                <a:ext cx="8" cy="9"/>
              </a:xfrm>
              <a:custGeom>
                <a:avLst/>
                <a:gdLst>
                  <a:gd name="T0" fmla="*/ 7 w 8"/>
                  <a:gd name="T1" fmla="*/ 1 h 9"/>
                  <a:gd name="T2" fmla="*/ 8 w 8"/>
                  <a:gd name="T3" fmla="*/ 2 h 9"/>
                  <a:gd name="T4" fmla="*/ 7 w 8"/>
                  <a:gd name="T5" fmla="*/ 2 h 9"/>
                  <a:gd name="T6" fmla="*/ 6 w 8"/>
                  <a:gd name="T7" fmla="*/ 3 h 9"/>
                  <a:gd name="T8" fmla="*/ 5 w 8"/>
                  <a:gd name="T9" fmla="*/ 4 h 9"/>
                  <a:gd name="T10" fmla="*/ 5 w 8"/>
                  <a:gd name="T11" fmla="*/ 5 h 9"/>
                  <a:gd name="T12" fmla="*/ 4 w 8"/>
                  <a:gd name="T13" fmla="*/ 6 h 9"/>
                  <a:gd name="T14" fmla="*/ 4 w 8"/>
                  <a:gd name="T15" fmla="*/ 6 h 9"/>
                  <a:gd name="T16" fmla="*/ 4 w 8"/>
                  <a:gd name="T17" fmla="*/ 7 h 9"/>
                  <a:gd name="T18" fmla="*/ 4 w 8"/>
                  <a:gd name="T19" fmla="*/ 8 h 9"/>
                  <a:gd name="T20" fmla="*/ 4 w 8"/>
                  <a:gd name="T21" fmla="*/ 9 h 9"/>
                  <a:gd name="T22" fmla="*/ 3 w 8"/>
                  <a:gd name="T23" fmla="*/ 9 h 9"/>
                  <a:gd name="T24" fmla="*/ 2 w 8"/>
                  <a:gd name="T25" fmla="*/ 9 h 9"/>
                  <a:gd name="T26" fmla="*/ 0 w 8"/>
                  <a:gd name="T27" fmla="*/ 9 h 9"/>
                  <a:gd name="T28" fmla="*/ 0 w 8"/>
                  <a:gd name="T29" fmla="*/ 9 h 9"/>
                  <a:gd name="T30" fmla="*/ 1 w 8"/>
                  <a:gd name="T31" fmla="*/ 9 h 9"/>
                  <a:gd name="T32" fmla="*/ 1 w 8"/>
                  <a:gd name="T33" fmla="*/ 8 h 9"/>
                  <a:gd name="T34" fmla="*/ 2 w 8"/>
                  <a:gd name="T35" fmla="*/ 8 h 9"/>
                  <a:gd name="T36" fmla="*/ 2 w 8"/>
                  <a:gd name="T37" fmla="*/ 7 h 9"/>
                  <a:gd name="T38" fmla="*/ 3 w 8"/>
                  <a:gd name="T39" fmla="*/ 6 h 9"/>
                  <a:gd name="T40" fmla="*/ 3 w 8"/>
                  <a:gd name="T41" fmla="*/ 5 h 9"/>
                  <a:gd name="T42" fmla="*/ 3 w 8"/>
                  <a:gd name="T43" fmla="*/ 4 h 9"/>
                  <a:gd name="T44" fmla="*/ 4 w 8"/>
                  <a:gd name="T45" fmla="*/ 3 h 9"/>
                  <a:gd name="T46" fmla="*/ 4 w 8"/>
                  <a:gd name="T47" fmla="*/ 3 h 9"/>
                  <a:gd name="T48" fmla="*/ 4 w 8"/>
                  <a:gd name="T49" fmla="*/ 2 h 9"/>
                  <a:gd name="T50" fmla="*/ 5 w 8"/>
                  <a:gd name="T51" fmla="*/ 1 h 9"/>
                  <a:gd name="T52" fmla="*/ 5 w 8"/>
                  <a:gd name="T53" fmla="*/ 1 h 9"/>
                  <a:gd name="T54" fmla="*/ 6 w 8"/>
                  <a:gd name="T55" fmla="*/ 0 h 9"/>
                  <a:gd name="T56" fmla="*/ 7 w 8"/>
                  <a:gd name="T57" fmla="*/ 1 h 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8" h="9">
                    <a:moveTo>
                      <a:pt x="7" y="1"/>
                    </a:moveTo>
                    <a:lnTo>
                      <a:pt x="8" y="2"/>
                    </a:lnTo>
                    <a:lnTo>
                      <a:pt x="7" y="2"/>
                    </a:lnTo>
                    <a:lnTo>
                      <a:pt x="6" y="3"/>
                    </a:lnTo>
                    <a:lnTo>
                      <a:pt x="5" y="4"/>
                    </a:lnTo>
                    <a:lnTo>
                      <a:pt x="5" y="5"/>
                    </a:lnTo>
                    <a:lnTo>
                      <a:pt x="4" y="6"/>
                    </a:lnTo>
                    <a:lnTo>
                      <a:pt x="4" y="7"/>
                    </a:lnTo>
                    <a:lnTo>
                      <a:pt x="4" y="8"/>
                    </a:lnTo>
                    <a:lnTo>
                      <a:pt x="4" y="9"/>
                    </a:lnTo>
                    <a:lnTo>
                      <a:pt x="3" y="9"/>
                    </a:lnTo>
                    <a:lnTo>
                      <a:pt x="2" y="9"/>
                    </a:lnTo>
                    <a:lnTo>
                      <a:pt x="0" y="9"/>
                    </a:lnTo>
                    <a:lnTo>
                      <a:pt x="1" y="9"/>
                    </a:lnTo>
                    <a:lnTo>
                      <a:pt x="1" y="8"/>
                    </a:lnTo>
                    <a:lnTo>
                      <a:pt x="2" y="8"/>
                    </a:lnTo>
                    <a:lnTo>
                      <a:pt x="2" y="7"/>
                    </a:lnTo>
                    <a:lnTo>
                      <a:pt x="3" y="6"/>
                    </a:lnTo>
                    <a:lnTo>
                      <a:pt x="3" y="5"/>
                    </a:lnTo>
                    <a:lnTo>
                      <a:pt x="3" y="4"/>
                    </a:lnTo>
                    <a:lnTo>
                      <a:pt x="4" y="3"/>
                    </a:lnTo>
                    <a:lnTo>
                      <a:pt x="4" y="2"/>
                    </a:lnTo>
                    <a:lnTo>
                      <a:pt x="5" y="1"/>
                    </a:lnTo>
                    <a:lnTo>
                      <a:pt x="6" y="0"/>
                    </a:lnTo>
                    <a:lnTo>
                      <a:pt x="7" y="1"/>
                    </a:lnTo>
                    <a:close/>
                  </a:path>
                </a:pathLst>
              </a:custGeom>
              <a:solidFill>
                <a:srgbClr val="00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764" name="Freeform 538">
                <a:extLst>
                  <a:ext uri="{FF2B5EF4-FFF2-40B4-BE49-F238E27FC236}">
                    <a16:creationId xmlns:a16="http://schemas.microsoft.com/office/drawing/2014/main" id="{FFF245FF-0348-4749-B153-1954635029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98" y="2744"/>
                <a:ext cx="3" cy="4"/>
              </a:xfrm>
              <a:custGeom>
                <a:avLst/>
                <a:gdLst>
                  <a:gd name="T0" fmla="*/ 3 w 3"/>
                  <a:gd name="T1" fmla="*/ 0 h 4"/>
                  <a:gd name="T2" fmla="*/ 3 w 3"/>
                  <a:gd name="T3" fmla="*/ 1 h 4"/>
                  <a:gd name="T4" fmla="*/ 3 w 3"/>
                  <a:gd name="T5" fmla="*/ 2 h 4"/>
                  <a:gd name="T6" fmla="*/ 2 w 3"/>
                  <a:gd name="T7" fmla="*/ 2 h 4"/>
                  <a:gd name="T8" fmla="*/ 2 w 3"/>
                  <a:gd name="T9" fmla="*/ 3 h 4"/>
                  <a:gd name="T10" fmla="*/ 1 w 3"/>
                  <a:gd name="T11" fmla="*/ 4 h 4"/>
                  <a:gd name="T12" fmla="*/ 1 w 3"/>
                  <a:gd name="T13" fmla="*/ 4 h 4"/>
                  <a:gd name="T14" fmla="*/ 0 w 3"/>
                  <a:gd name="T15" fmla="*/ 3 h 4"/>
                  <a:gd name="T16" fmla="*/ 0 w 3"/>
                  <a:gd name="T17" fmla="*/ 3 h 4"/>
                  <a:gd name="T18" fmla="*/ 1 w 3"/>
                  <a:gd name="T19" fmla="*/ 2 h 4"/>
                  <a:gd name="T20" fmla="*/ 2 w 3"/>
                  <a:gd name="T21" fmla="*/ 1 h 4"/>
                  <a:gd name="T22" fmla="*/ 3 w 3"/>
                  <a:gd name="T23" fmla="*/ 0 h 4"/>
                  <a:gd name="T24" fmla="*/ 3 w 3"/>
                  <a:gd name="T25" fmla="*/ 0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" h="4">
                    <a:moveTo>
                      <a:pt x="3" y="0"/>
                    </a:moveTo>
                    <a:lnTo>
                      <a:pt x="3" y="1"/>
                    </a:lnTo>
                    <a:lnTo>
                      <a:pt x="3" y="2"/>
                    </a:lnTo>
                    <a:lnTo>
                      <a:pt x="2" y="2"/>
                    </a:lnTo>
                    <a:lnTo>
                      <a:pt x="2" y="3"/>
                    </a:lnTo>
                    <a:lnTo>
                      <a:pt x="1" y="4"/>
                    </a:lnTo>
                    <a:lnTo>
                      <a:pt x="0" y="3"/>
                    </a:lnTo>
                    <a:lnTo>
                      <a:pt x="1" y="2"/>
                    </a:lnTo>
                    <a:lnTo>
                      <a:pt x="2" y="1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765" name="Freeform 539">
                <a:extLst>
                  <a:ext uri="{FF2B5EF4-FFF2-40B4-BE49-F238E27FC236}">
                    <a16:creationId xmlns:a16="http://schemas.microsoft.com/office/drawing/2014/main" id="{924645DC-95EA-4921-B7F3-D39405C602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95" y="2747"/>
                <a:ext cx="6" cy="12"/>
              </a:xfrm>
              <a:custGeom>
                <a:avLst/>
                <a:gdLst>
                  <a:gd name="T0" fmla="*/ 1 w 6"/>
                  <a:gd name="T1" fmla="*/ 0 h 12"/>
                  <a:gd name="T2" fmla="*/ 2 w 6"/>
                  <a:gd name="T3" fmla="*/ 0 h 12"/>
                  <a:gd name="T4" fmla="*/ 2 w 6"/>
                  <a:gd name="T5" fmla="*/ 0 h 12"/>
                  <a:gd name="T6" fmla="*/ 3 w 6"/>
                  <a:gd name="T7" fmla="*/ 0 h 12"/>
                  <a:gd name="T8" fmla="*/ 3 w 6"/>
                  <a:gd name="T9" fmla="*/ 1 h 12"/>
                  <a:gd name="T10" fmla="*/ 4 w 6"/>
                  <a:gd name="T11" fmla="*/ 1 h 12"/>
                  <a:gd name="T12" fmla="*/ 4 w 6"/>
                  <a:gd name="T13" fmla="*/ 1 h 12"/>
                  <a:gd name="T14" fmla="*/ 5 w 6"/>
                  <a:gd name="T15" fmla="*/ 3 h 12"/>
                  <a:gd name="T16" fmla="*/ 5 w 6"/>
                  <a:gd name="T17" fmla="*/ 5 h 12"/>
                  <a:gd name="T18" fmla="*/ 5 w 6"/>
                  <a:gd name="T19" fmla="*/ 7 h 12"/>
                  <a:gd name="T20" fmla="*/ 5 w 6"/>
                  <a:gd name="T21" fmla="*/ 9 h 12"/>
                  <a:gd name="T22" fmla="*/ 6 w 6"/>
                  <a:gd name="T23" fmla="*/ 10 h 12"/>
                  <a:gd name="T24" fmla="*/ 5 w 6"/>
                  <a:gd name="T25" fmla="*/ 12 h 12"/>
                  <a:gd name="T26" fmla="*/ 5 w 6"/>
                  <a:gd name="T27" fmla="*/ 11 h 12"/>
                  <a:gd name="T28" fmla="*/ 4 w 6"/>
                  <a:gd name="T29" fmla="*/ 9 h 12"/>
                  <a:gd name="T30" fmla="*/ 4 w 6"/>
                  <a:gd name="T31" fmla="*/ 8 h 12"/>
                  <a:gd name="T32" fmla="*/ 3 w 6"/>
                  <a:gd name="T33" fmla="*/ 6 h 12"/>
                  <a:gd name="T34" fmla="*/ 3 w 6"/>
                  <a:gd name="T35" fmla="*/ 5 h 12"/>
                  <a:gd name="T36" fmla="*/ 2 w 6"/>
                  <a:gd name="T37" fmla="*/ 5 h 12"/>
                  <a:gd name="T38" fmla="*/ 2 w 6"/>
                  <a:gd name="T39" fmla="*/ 4 h 12"/>
                  <a:gd name="T40" fmla="*/ 1 w 6"/>
                  <a:gd name="T41" fmla="*/ 4 h 12"/>
                  <a:gd name="T42" fmla="*/ 1 w 6"/>
                  <a:gd name="T43" fmla="*/ 3 h 12"/>
                  <a:gd name="T44" fmla="*/ 1 w 6"/>
                  <a:gd name="T45" fmla="*/ 3 h 12"/>
                  <a:gd name="T46" fmla="*/ 0 w 6"/>
                  <a:gd name="T47" fmla="*/ 1 h 12"/>
                  <a:gd name="T48" fmla="*/ 1 w 6"/>
                  <a:gd name="T49" fmla="*/ 0 h 1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6" h="12">
                    <a:moveTo>
                      <a:pt x="1" y="0"/>
                    </a:moveTo>
                    <a:lnTo>
                      <a:pt x="2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4" y="1"/>
                    </a:lnTo>
                    <a:lnTo>
                      <a:pt x="5" y="3"/>
                    </a:lnTo>
                    <a:lnTo>
                      <a:pt x="5" y="5"/>
                    </a:lnTo>
                    <a:lnTo>
                      <a:pt x="5" y="7"/>
                    </a:lnTo>
                    <a:lnTo>
                      <a:pt x="5" y="9"/>
                    </a:lnTo>
                    <a:lnTo>
                      <a:pt x="6" y="10"/>
                    </a:lnTo>
                    <a:lnTo>
                      <a:pt x="5" y="12"/>
                    </a:lnTo>
                    <a:lnTo>
                      <a:pt x="5" y="11"/>
                    </a:lnTo>
                    <a:lnTo>
                      <a:pt x="4" y="9"/>
                    </a:lnTo>
                    <a:lnTo>
                      <a:pt x="4" y="8"/>
                    </a:lnTo>
                    <a:lnTo>
                      <a:pt x="3" y="6"/>
                    </a:lnTo>
                    <a:lnTo>
                      <a:pt x="3" y="5"/>
                    </a:lnTo>
                    <a:lnTo>
                      <a:pt x="2" y="5"/>
                    </a:lnTo>
                    <a:lnTo>
                      <a:pt x="2" y="4"/>
                    </a:lnTo>
                    <a:lnTo>
                      <a:pt x="1" y="4"/>
                    </a:lnTo>
                    <a:lnTo>
                      <a:pt x="1" y="3"/>
                    </a:lnTo>
                    <a:lnTo>
                      <a:pt x="0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0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766" name="Freeform 540">
                <a:extLst>
                  <a:ext uri="{FF2B5EF4-FFF2-40B4-BE49-F238E27FC236}">
                    <a16:creationId xmlns:a16="http://schemas.microsoft.com/office/drawing/2014/main" id="{E781DCEA-4AA6-4964-8861-E190723A44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91" y="2753"/>
                <a:ext cx="10" cy="17"/>
              </a:xfrm>
              <a:custGeom>
                <a:avLst/>
                <a:gdLst>
                  <a:gd name="T0" fmla="*/ 1 w 10"/>
                  <a:gd name="T1" fmla="*/ 0 h 17"/>
                  <a:gd name="T2" fmla="*/ 2 w 10"/>
                  <a:gd name="T3" fmla="*/ 1 h 17"/>
                  <a:gd name="T4" fmla="*/ 2 w 10"/>
                  <a:gd name="T5" fmla="*/ 2 h 17"/>
                  <a:gd name="T6" fmla="*/ 3 w 10"/>
                  <a:gd name="T7" fmla="*/ 3 h 17"/>
                  <a:gd name="T8" fmla="*/ 4 w 10"/>
                  <a:gd name="T9" fmla="*/ 4 h 17"/>
                  <a:gd name="T10" fmla="*/ 5 w 10"/>
                  <a:gd name="T11" fmla="*/ 5 h 17"/>
                  <a:gd name="T12" fmla="*/ 7 w 10"/>
                  <a:gd name="T13" fmla="*/ 7 h 17"/>
                  <a:gd name="T14" fmla="*/ 7 w 10"/>
                  <a:gd name="T15" fmla="*/ 8 h 17"/>
                  <a:gd name="T16" fmla="*/ 8 w 10"/>
                  <a:gd name="T17" fmla="*/ 9 h 17"/>
                  <a:gd name="T18" fmla="*/ 9 w 10"/>
                  <a:gd name="T19" fmla="*/ 10 h 17"/>
                  <a:gd name="T20" fmla="*/ 10 w 10"/>
                  <a:gd name="T21" fmla="*/ 11 h 17"/>
                  <a:gd name="T22" fmla="*/ 10 w 10"/>
                  <a:gd name="T23" fmla="*/ 11 h 17"/>
                  <a:gd name="T24" fmla="*/ 10 w 10"/>
                  <a:gd name="T25" fmla="*/ 13 h 17"/>
                  <a:gd name="T26" fmla="*/ 10 w 10"/>
                  <a:gd name="T27" fmla="*/ 15 h 17"/>
                  <a:gd name="T28" fmla="*/ 10 w 10"/>
                  <a:gd name="T29" fmla="*/ 17 h 17"/>
                  <a:gd name="T30" fmla="*/ 9 w 10"/>
                  <a:gd name="T31" fmla="*/ 17 h 17"/>
                  <a:gd name="T32" fmla="*/ 8 w 10"/>
                  <a:gd name="T33" fmla="*/ 16 h 17"/>
                  <a:gd name="T34" fmla="*/ 6 w 10"/>
                  <a:gd name="T35" fmla="*/ 15 h 17"/>
                  <a:gd name="T36" fmla="*/ 6 w 10"/>
                  <a:gd name="T37" fmla="*/ 14 h 17"/>
                  <a:gd name="T38" fmla="*/ 5 w 10"/>
                  <a:gd name="T39" fmla="*/ 13 h 17"/>
                  <a:gd name="T40" fmla="*/ 5 w 10"/>
                  <a:gd name="T41" fmla="*/ 12 h 17"/>
                  <a:gd name="T42" fmla="*/ 4 w 10"/>
                  <a:gd name="T43" fmla="*/ 11 h 17"/>
                  <a:gd name="T44" fmla="*/ 3 w 10"/>
                  <a:gd name="T45" fmla="*/ 10 h 17"/>
                  <a:gd name="T46" fmla="*/ 2 w 10"/>
                  <a:gd name="T47" fmla="*/ 9 h 17"/>
                  <a:gd name="T48" fmla="*/ 2 w 10"/>
                  <a:gd name="T49" fmla="*/ 7 h 17"/>
                  <a:gd name="T50" fmla="*/ 1 w 10"/>
                  <a:gd name="T51" fmla="*/ 6 h 17"/>
                  <a:gd name="T52" fmla="*/ 0 w 10"/>
                  <a:gd name="T53" fmla="*/ 4 h 17"/>
                  <a:gd name="T54" fmla="*/ 1 w 10"/>
                  <a:gd name="T55" fmla="*/ 3 h 17"/>
                  <a:gd name="T56" fmla="*/ 1 w 10"/>
                  <a:gd name="T57" fmla="*/ 2 h 17"/>
                  <a:gd name="T58" fmla="*/ 1 w 10"/>
                  <a:gd name="T59" fmla="*/ 2 h 17"/>
                  <a:gd name="T60" fmla="*/ 1 w 10"/>
                  <a:gd name="T61" fmla="*/ 1 h 17"/>
                  <a:gd name="T62" fmla="*/ 1 w 10"/>
                  <a:gd name="T63" fmla="*/ 0 h 17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10" h="17">
                    <a:moveTo>
                      <a:pt x="1" y="0"/>
                    </a:moveTo>
                    <a:lnTo>
                      <a:pt x="2" y="1"/>
                    </a:lnTo>
                    <a:lnTo>
                      <a:pt x="2" y="2"/>
                    </a:lnTo>
                    <a:lnTo>
                      <a:pt x="3" y="3"/>
                    </a:lnTo>
                    <a:lnTo>
                      <a:pt x="4" y="4"/>
                    </a:lnTo>
                    <a:lnTo>
                      <a:pt x="5" y="5"/>
                    </a:lnTo>
                    <a:lnTo>
                      <a:pt x="7" y="7"/>
                    </a:lnTo>
                    <a:lnTo>
                      <a:pt x="7" y="8"/>
                    </a:lnTo>
                    <a:lnTo>
                      <a:pt x="8" y="9"/>
                    </a:lnTo>
                    <a:lnTo>
                      <a:pt x="9" y="10"/>
                    </a:lnTo>
                    <a:lnTo>
                      <a:pt x="10" y="11"/>
                    </a:lnTo>
                    <a:lnTo>
                      <a:pt x="10" y="13"/>
                    </a:lnTo>
                    <a:lnTo>
                      <a:pt x="10" y="15"/>
                    </a:lnTo>
                    <a:lnTo>
                      <a:pt x="10" y="17"/>
                    </a:lnTo>
                    <a:lnTo>
                      <a:pt x="9" y="17"/>
                    </a:lnTo>
                    <a:lnTo>
                      <a:pt x="8" y="16"/>
                    </a:lnTo>
                    <a:lnTo>
                      <a:pt x="6" y="15"/>
                    </a:lnTo>
                    <a:lnTo>
                      <a:pt x="6" y="14"/>
                    </a:lnTo>
                    <a:lnTo>
                      <a:pt x="5" y="13"/>
                    </a:lnTo>
                    <a:lnTo>
                      <a:pt x="5" y="12"/>
                    </a:lnTo>
                    <a:lnTo>
                      <a:pt x="4" y="11"/>
                    </a:lnTo>
                    <a:lnTo>
                      <a:pt x="3" y="10"/>
                    </a:lnTo>
                    <a:lnTo>
                      <a:pt x="2" y="9"/>
                    </a:lnTo>
                    <a:lnTo>
                      <a:pt x="2" y="7"/>
                    </a:lnTo>
                    <a:lnTo>
                      <a:pt x="1" y="6"/>
                    </a:lnTo>
                    <a:lnTo>
                      <a:pt x="0" y="4"/>
                    </a:lnTo>
                    <a:lnTo>
                      <a:pt x="1" y="3"/>
                    </a:lnTo>
                    <a:lnTo>
                      <a:pt x="1" y="2"/>
                    </a:lnTo>
                    <a:lnTo>
                      <a:pt x="1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767" name="Freeform 541">
                <a:extLst>
                  <a:ext uri="{FF2B5EF4-FFF2-40B4-BE49-F238E27FC236}">
                    <a16:creationId xmlns:a16="http://schemas.microsoft.com/office/drawing/2014/main" id="{8B4F1C3F-F48E-4ADF-9F92-26B11548C7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90" y="2761"/>
                <a:ext cx="11" cy="25"/>
              </a:xfrm>
              <a:custGeom>
                <a:avLst/>
                <a:gdLst>
                  <a:gd name="T0" fmla="*/ 1 w 11"/>
                  <a:gd name="T1" fmla="*/ 0 h 25"/>
                  <a:gd name="T2" fmla="*/ 1 w 11"/>
                  <a:gd name="T3" fmla="*/ 2 h 25"/>
                  <a:gd name="T4" fmla="*/ 0 w 11"/>
                  <a:gd name="T5" fmla="*/ 4 h 25"/>
                  <a:gd name="T6" fmla="*/ 0 w 11"/>
                  <a:gd name="T7" fmla="*/ 5 h 25"/>
                  <a:gd name="T8" fmla="*/ 0 w 11"/>
                  <a:gd name="T9" fmla="*/ 6 h 25"/>
                  <a:gd name="T10" fmla="*/ 1 w 11"/>
                  <a:gd name="T11" fmla="*/ 7 h 25"/>
                  <a:gd name="T12" fmla="*/ 2 w 11"/>
                  <a:gd name="T13" fmla="*/ 10 h 25"/>
                  <a:gd name="T14" fmla="*/ 3 w 11"/>
                  <a:gd name="T15" fmla="*/ 12 h 25"/>
                  <a:gd name="T16" fmla="*/ 4 w 11"/>
                  <a:gd name="T17" fmla="*/ 15 h 25"/>
                  <a:gd name="T18" fmla="*/ 5 w 11"/>
                  <a:gd name="T19" fmla="*/ 18 h 25"/>
                  <a:gd name="T20" fmla="*/ 6 w 11"/>
                  <a:gd name="T21" fmla="*/ 20 h 25"/>
                  <a:gd name="T22" fmla="*/ 7 w 11"/>
                  <a:gd name="T23" fmla="*/ 21 h 25"/>
                  <a:gd name="T24" fmla="*/ 9 w 11"/>
                  <a:gd name="T25" fmla="*/ 22 h 25"/>
                  <a:gd name="T26" fmla="*/ 10 w 11"/>
                  <a:gd name="T27" fmla="*/ 25 h 25"/>
                  <a:gd name="T28" fmla="*/ 10 w 11"/>
                  <a:gd name="T29" fmla="*/ 23 h 25"/>
                  <a:gd name="T30" fmla="*/ 11 w 11"/>
                  <a:gd name="T31" fmla="*/ 21 h 25"/>
                  <a:gd name="T32" fmla="*/ 10 w 11"/>
                  <a:gd name="T33" fmla="*/ 20 h 25"/>
                  <a:gd name="T34" fmla="*/ 9 w 11"/>
                  <a:gd name="T35" fmla="*/ 17 h 25"/>
                  <a:gd name="T36" fmla="*/ 9 w 11"/>
                  <a:gd name="T37" fmla="*/ 15 h 25"/>
                  <a:gd name="T38" fmla="*/ 7 w 11"/>
                  <a:gd name="T39" fmla="*/ 13 h 25"/>
                  <a:gd name="T40" fmla="*/ 5 w 11"/>
                  <a:gd name="T41" fmla="*/ 10 h 25"/>
                  <a:gd name="T42" fmla="*/ 4 w 11"/>
                  <a:gd name="T43" fmla="*/ 9 h 25"/>
                  <a:gd name="T44" fmla="*/ 3 w 11"/>
                  <a:gd name="T45" fmla="*/ 7 h 25"/>
                  <a:gd name="T46" fmla="*/ 2 w 11"/>
                  <a:gd name="T47" fmla="*/ 5 h 25"/>
                  <a:gd name="T48" fmla="*/ 2 w 11"/>
                  <a:gd name="T49" fmla="*/ 3 h 25"/>
                  <a:gd name="T50" fmla="*/ 1 w 11"/>
                  <a:gd name="T51" fmla="*/ 2 h 25"/>
                  <a:gd name="T52" fmla="*/ 1 w 11"/>
                  <a:gd name="T53" fmla="*/ 0 h 25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1" h="25">
                    <a:moveTo>
                      <a:pt x="1" y="0"/>
                    </a:moveTo>
                    <a:lnTo>
                      <a:pt x="1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1" y="7"/>
                    </a:lnTo>
                    <a:lnTo>
                      <a:pt x="2" y="10"/>
                    </a:lnTo>
                    <a:lnTo>
                      <a:pt x="3" y="12"/>
                    </a:lnTo>
                    <a:lnTo>
                      <a:pt x="4" y="15"/>
                    </a:lnTo>
                    <a:lnTo>
                      <a:pt x="5" y="18"/>
                    </a:lnTo>
                    <a:lnTo>
                      <a:pt x="6" y="20"/>
                    </a:lnTo>
                    <a:lnTo>
                      <a:pt x="7" y="21"/>
                    </a:lnTo>
                    <a:lnTo>
                      <a:pt x="9" y="22"/>
                    </a:lnTo>
                    <a:lnTo>
                      <a:pt x="10" y="25"/>
                    </a:lnTo>
                    <a:lnTo>
                      <a:pt x="10" y="23"/>
                    </a:lnTo>
                    <a:lnTo>
                      <a:pt x="11" y="21"/>
                    </a:lnTo>
                    <a:lnTo>
                      <a:pt x="10" y="20"/>
                    </a:lnTo>
                    <a:lnTo>
                      <a:pt x="9" y="17"/>
                    </a:lnTo>
                    <a:lnTo>
                      <a:pt x="9" y="15"/>
                    </a:lnTo>
                    <a:lnTo>
                      <a:pt x="7" y="13"/>
                    </a:lnTo>
                    <a:lnTo>
                      <a:pt x="5" y="10"/>
                    </a:lnTo>
                    <a:lnTo>
                      <a:pt x="4" y="9"/>
                    </a:lnTo>
                    <a:lnTo>
                      <a:pt x="3" y="7"/>
                    </a:lnTo>
                    <a:lnTo>
                      <a:pt x="2" y="5"/>
                    </a:lnTo>
                    <a:lnTo>
                      <a:pt x="2" y="3"/>
                    </a:lnTo>
                    <a:lnTo>
                      <a:pt x="1" y="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0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768" name="Freeform 542">
                <a:extLst>
                  <a:ext uri="{FF2B5EF4-FFF2-40B4-BE49-F238E27FC236}">
                    <a16:creationId xmlns:a16="http://schemas.microsoft.com/office/drawing/2014/main" id="{4A859FC2-4CCF-48FC-88A7-A39A4ED275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88" y="2775"/>
                <a:ext cx="12" cy="27"/>
              </a:xfrm>
              <a:custGeom>
                <a:avLst/>
                <a:gdLst>
                  <a:gd name="T0" fmla="*/ 1 w 12"/>
                  <a:gd name="T1" fmla="*/ 0 h 27"/>
                  <a:gd name="T2" fmla="*/ 2 w 12"/>
                  <a:gd name="T3" fmla="*/ 2 h 27"/>
                  <a:gd name="T4" fmla="*/ 4 w 12"/>
                  <a:gd name="T5" fmla="*/ 5 h 27"/>
                  <a:gd name="T6" fmla="*/ 4 w 12"/>
                  <a:gd name="T7" fmla="*/ 6 h 27"/>
                  <a:gd name="T8" fmla="*/ 5 w 12"/>
                  <a:gd name="T9" fmla="*/ 8 h 27"/>
                  <a:gd name="T10" fmla="*/ 7 w 12"/>
                  <a:gd name="T11" fmla="*/ 11 h 27"/>
                  <a:gd name="T12" fmla="*/ 8 w 12"/>
                  <a:gd name="T13" fmla="*/ 13 h 27"/>
                  <a:gd name="T14" fmla="*/ 9 w 12"/>
                  <a:gd name="T15" fmla="*/ 15 h 27"/>
                  <a:gd name="T16" fmla="*/ 10 w 12"/>
                  <a:gd name="T17" fmla="*/ 17 h 27"/>
                  <a:gd name="T18" fmla="*/ 10 w 12"/>
                  <a:gd name="T19" fmla="*/ 18 h 27"/>
                  <a:gd name="T20" fmla="*/ 11 w 12"/>
                  <a:gd name="T21" fmla="*/ 18 h 27"/>
                  <a:gd name="T22" fmla="*/ 11 w 12"/>
                  <a:gd name="T23" fmla="*/ 19 h 27"/>
                  <a:gd name="T24" fmla="*/ 12 w 12"/>
                  <a:gd name="T25" fmla="*/ 19 h 27"/>
                  <a:gd name="T26" fmla="*/ 12 w 12"/>
                  <a:gd name="T27" fmla="*/ 21 h 27"/>
                  <a:gd name="T28" fmla="*/ 12 w 12"/>
                  <a:gd name="T29" fmla="*/ 24 h 27"/>
                  <a:gd name="T30" fmla="*/ 12 w 12"/>
                  <a:gd name="T31" fmla="*/ 27 h 27"/>
                  <a:gd name="T32" fmla="*/ 11 w 12"/>
                  <a:gd name="T33" fmla="*/ 27 h 27"/>
                  <a:gd name="T34" fmla="*/ 11 w 12"/>
                  <a:gd name="T35" fmla="*/ 26 h 27"/>
                  <a:gd name="T36" fmla="*/ 10 w 12"/>
                  <a:gd name="T37" fmla="*/ 24 h 27"/>
                  <a:gd name="T38" fmla="*/ 9 w 12"/>
                  <a:gd name="T39" fmla="*/ 22 h 27"/>
                  <a:gd name="T40" fmla="*/ 9 w 12"/>
                  <a:gd name="T41" fmla="*/ 20 h 27"/>
                  <a:gd name="T42" fmla="*/ 8 w 12"/>
                  <a:gd name="T43" fmla="*/ 19 h 27"/>
                  <a:gd name="T44" fmla="*/ 7 w 12"/>
                  <a:gd name="T45" fmla="*/ 18 h 27"/>
                  <a:gd name="T46" fmla="*/ 6 w 12"/>
                  <a:gd name="T47" fmla="*/ 16 h 27"/>
                  <a:gd name="T48" fmla="*/ 5 w 12"/>
                  <a:gd name="T49" fmla="*/ 15 h 27"/>
                  <a:gd name="T50" fmla="*/ 4 w 12"/>
                  <a:gd name="T51" fmla="*/ 13 h 27"/>
                  <a:gd name="T52" fmla="*/ 3 w 12"/>
                  <a:gd name="T53" fmla="*/ 11 h 27"/>
                  <a:gd name="T54" fmla="*/ 2 w 12"/>
                  <a:gd name="T55" fmla="*/ 9 h 27"/>
                  <a:gd name="T56" fmla="*/ 2 w 12"/>
                  <a:gd name="T57" fmla="*/ 7 h 27"/>
                  <a:gd name="T58" fmla="*/ 1 w 12"/>
                  <a:gd name="T59" fmla="*/ 6 h 27"/>
                  <a:gd name="T60" fmla="*/ 0 w 12"/>
                  <a:gd name="T61" fmla="*/ 5 h 27"/>
                  <a:gd name="T62" fmla="*/ 1 w 12"/>
                  <a:gd name="T63" fmla="*/ 3 h 27"/>
                  <a:gd name="T64" fmla="*/ 1 w 12"/>
                  <a:gd name="T65" fmla="*/ 0 h 2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2" h="27">
                    <a:moveTo>
                      <a:pt x="1" y="0"/>
                    </a:moveTo>
                    <a:lnTo>
                      <a:pt x="2" y="2"/>
                    </a:lnTo>
                    <a:lnTo>
                      <a:pt x="4" y="5"/>
                    </a:lnTo>
                    <a:lnTo>
                      <a:pt x="4" y="6"/>
                    </a:lnTo>
                    <a:lnTo>
                      <a:pt x="5" y="8"/>
                    </a:lnTo>
                    <a:lnTo>
                      <a:pt x="7" y="11"/>
                    </a:lnTo>
                    <a:lnTo>
                      <a:pt x="8" y="13"/>
                    </a:lnTo>
                    <a:lnTo>
                      <a:pt x="9" y="15"/>
                    </a:lnTo>
                    <a:lnTo>
                      <a:pt x="10" y="17"/>
                    </a:lnTo>
                    <a:lnTo>
                      <a:pt x="10" y="18"/>
                    </a:lnTo>
                    <a:lnTo>
                      <a:pt x="11" y="18"/>
                    </a:lnTo>
                    <a:lnTo>
                      <a:pt x="11" y="19"/>
                    </a:lnTo>
                    <a:lnTo>
                      <a:pt x="12" y="19"/>
                    </a:lnTo>
                    <a:lnTo>
                      <a:pt x="12" y="21"/>
                    </a:lnTo>
                    <a:lnTo>
                      <a:pt x="12" y="24"/>
                    </a:lnTo>
                    <a:lnTo>
                      <a:pt x="12" y="27"/>
                    </a:lnTo>
                    <a:lnTo>
                      <a:pt x="11" y="27"/>
                    </a:lnTo>
                    <a:lnTo>
                      <a:pt x="11" y="26"/>
                    </a:lnTo>
                    <a:lnTo>
                      <a:pt x="10" y="24"/>
                    </a:lnTo>
                    <a:lnTo>
                      <a:pt x="9" y="22"/>
                    </a:lnTo>
                    <a:lnTo>
                      <a:pt x="9" y="20"/>
                    </a:lnTo>
                    <a:lnTo>
                      <a:pt x="8" y="19"/>
                    </a:lnTo>
                    <a:lnTo>
                      <a:pt x="7" y="18"/>
                    </a:lnTo>
                    <a:lnTo>
                      <a:pt x="6" y="16"/>
                    </a:lnTo>
                    <a:lnTo>
                      <a:pt x="5" y="15"/>
                    </a:lnTo>
                    <a:lnTo>
                      <a:pt x="4" y="13"/>
                    </a:lnTo>
                    <a:lnTo>
                      <a:pt x="3" y="11"/>
                    </a:lnTo>
                    <a:lnTo>
                      <a:pt x="2" y="9"/>
                    </a:lnTo>
                    <a:lnTo>
                      <a:pt x="2" y="7"/>
                    </a:lnTo>
                    <a:lnTo>
                      <a:pt x="1" y="6"/>
                    </a:lnTo>
                    <a:lnTo>
                      <a:pt x="0" y="5"/>
                    </a:lnTo>
                    <a:lnTo>
                      <a:pt x="1" y="3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769" name="Freeform 543">
                <a:extLst>
                  <a:ext uri="{FF2B5EF4-FFF2-40B4-BE49-F238E27FC236}">
                    <a16:creationId xmlns:a16="http://schemas.microsoft.com/office/drawing/2014/main" id="{028BFDB0-B45B-4EB6-8DF9-52C01C73E3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88" y="2788"/>
                <a:ext cx="11" cy="21"/>
              </a:xfrm>
              <a:custGeom>
                <a:avLst/>
                <a:gdLst>
                  <a:gd name="T0" fmla="*/ 0 w 11"/>
                  <a:gd name="T1" fmla="*/ 0 h 21"/>
                  <a:gd name="T2" fmla="*/ 2 w 11"/>
                  <a:gd name="T3" fmla="*/ 3 h 21"/>
                  <a:gd name="T4" fmla="*/ 3 w 11"/>
                  <a:gd name="T5" fmla="*/ 5 h 21"/>
                  <a:gd name="T6" fmla="*/ 4 w 11"/>
                  <a:gd name="T7" fmla="*/ 7 h 21"/>
                  <a:gd name="T8" fmla="*/ 5 w 11"/>
                  <a:gd name="T9" fmla="*/ 9 h 21"/>
                  <a:gd name="T10" fmla="*/ 6 w 11"/>
                  <a:gd name="T11" fmla="*/ 11 h 21"/>
                  <a:gd name="T12" fmla="*/ 7 w 11"/>
                  <a:gd name="T13" fmla="*/ 13 h 21"/>
                  <a:gd name="T14" fmla="*/ 8 w 11"/>
                  <a:gd name="T15" fmla="*/ 14 h 21"/>
                  <a:gd name="T16" fmla="*/ 9 w 11"/>
                  <a:gd name="T17" fmla="*/ 16 h 21"/>
                  <a:gd name="T18" fmla="*/ 10 w 11"/>
                  <a:gd name="T19" fmla="*/ 18 h 21"/>
                  <a:gd name="T20" fmla="*/ 10 w 11"/>
                  <a:gd name="T21" fmla="*/ 20 h 21"/>
                  <a:gd name="T22" fmla="*/ 11 w 11"/>
                  <a:gd name="T23" fmla="*/ 21 h 21"/>
                  <a:gd name="T24" fmla="*/ 7 w 11"/>
                  <a:gd name="T25" fmla="*/ 21 h 21"/>
                  <a:gd name="T26" fmla="*/ 6 w 11"/>
                  <a:gd name="T27" fmla="*/ 19 h 21"/>
                  <a:gd name="T28" fmla="*/ 6 w 11"/>
                  <a:gd name="T29" fmla="*/ 17 h 21"/>
                  <a:gd name="T30" fmla="*/ 5 w 11"/>
                  <a:gd name="T31" fmla="*/ 16 h 21"/>
                  <a:gd name="T32" fmla="*/ 4 w 11"/>
                  <a:gd name="T33" fmla="*/ 14 h 21"/>
                  <a:gd name="T34" fmla="*/ 3 w 11"/>
                  <a:gd name="T35" fmla="*/ 13 h 21"/>
                  <a:gd name="T36" fmla="*/ 3 w 11"/>
                  <a:gd name="T37" fmla="*/ 11 h 21"/>
                  <a:gd name="T38" fmla="*/ 2 w 11"/>
                  <a:gd name="T39" fmla="*/ 10 h 21"/>
                  <a:gd name="T40" fmla="*/ 1 w 11"/>
                  <a:gd name="T41" fmla="*/ 8 h 21"/>
                  <a:gd name="T42" fmla="*/ 0 w 11"/>
                  <a:gd name="T43" fmla="*/ 7 h 21"/>
                  <a:gd name="T44" fmla="*/ 0 w 11"/>
                  <a:gd name="T45" fmla="*/ 4 h 21"/>
                  <a:gd name="T46" fmla="*/ 0 w 11"/>
                  <a:gd name="T47" fmla="*/ 2 h 21"/>
                  <a:gd name="T48" fmla="*/ 0 w 11"/>
                  <a:gd name="T49" fmla="*/ 0 h 2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1" h="21">
                    <a:moveTo>
                      <a:pt x="0" y="0"/>
                    </a:moveTo>
                    <a:lnTo>
                      <a:pt x="2" y="3"/>
                    </a:lnTo>
                    <a:lnTo>
                      <a:pt x="3" y="5"/>
                    </a:lnTo>
                    <a:lnTo>
                      <a:pt x="4" y="7"/>
                    </a:lnTo>
                    <a:lnTo>
                      <a:pt x="5" y="9"/>
                    </a:lnTo>
                    <a:lnTo>
                      <a:pt x="6" y="11"/>
                    </a:lnTo>
                    <a:lnTo>
                      <a:pt x="7" y="13"/>
                    </a:lnTo>
                    <a:lnTo>
                      <a:pt x="8" y="14"/>
                    </a:lnTo>
                    <a:lnTo>
                      <a:pt x="9" y="16"/>
                    </a:lnTo>
                    <a:lnTo>
                      <a:pt x="10" y="18"/>
                    </a:lnTo>
                    <a:lnTo>
                      <a:pt x="10" y="20"/>
                    </a:lnTo>
                    <a:lnTo>
                      <a:pt x="11" y="21"/>
                    </a:lnTo>
                    <a:lnTo>
                      <a:pt x="7" y="21"/>
                    </a:lnTo>
                    <a:lnTo>
                      <a:pt x="6" y="19"/>
                    </a:lnTo>
                    <a:lnTo>
                      <a:pt x="6" y="17"/>
                    </a:lnTo>
                    <a:lnTo>
                      <a:pt x="5" y="16"/>
                    </a:lnTo>
                    <a:lnTo>
                      <a:pt x="4" y="14"/>
                    </a:lnTo>
                    <a:lnTo>
                      <a:pt x="3" y="13"/>
                    </a:lnTo>
                    <a:lnTo>
                      <a:pt x="3" y="11"/>
                    </a:lnTo>
                    <a:lnTo>
                      <a:pt x="2" y="10"/>
                    </a:lnTo>
                    <a:lnTo>
                      <a:pt x="1" y="8"/>
                    </a:lnTo>
                    <a:lnTo>
                      <a:pt x="0" y="7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770" name="Freeform 544">
                <a:extLst>
                  <a:ext uri="{FF2B5EF4-FFF2-40B4-BE49-F238E27FC236}">
                    <a16:creationId xmlns:a16="http://schemas.microsoft.com/office/drawing/2014/main" id="{F6017836-1E84-41E0-8104-C5949EEBB1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09" y="2715"/>
                <a:ext cx="14" cy="34"/>
              </a:xfrm>
              <a:custGeom>
                <a:avLst/>
                <a:gdLst>
                  <a:gd name="T0" fmla="*/ 13 w 14"/>
                  <a:gd name="T1" fmla="*/ 0 h 34"/>
                  <a:gd name="T2" fmla="*/ 13 w 14"/>
                  <a:gd name="T3" fmla="*/ 1 h 34"/>
                  <a:gd name="T4" fmla="*/ 14 w 14"/>
                  <a:gd name="T5" fmla="*/ 1 h 34"/>
                  <a:gd name="T6" fmla="*/ 13 w 14"/>
                  <a:gd name="T7" fmla="*/ 2 h 34"/>
                  <a:gd name="T8" fmla="*/ 13 w 14"/>
                  <a:gd name="T9" fmla="*/ 3 h 34"/>
                  <a:gd name="T10" fmla="*/ 12 w 14"/>
                  <a:gd name="T11" fmla="*/ 4 h 34"/>
                  <a:gd name="T12" fmla="*/ 12 w 14"/>
                  <a:gd name="T13" fmla="*/ 5 h 34"/>
                  <a:gd name="T14" fmla="*/ 11 w 14"/>
                  <a:gd name="T15" fmla="*/ 7 h 34"/>
                  <a:gd name="T16" fmla="*/ 11 w 14"/>
                  <a:gd name="T17" fmla="*/ 9 h 34"/>
                  <a:gd name="T18" fmla="*/ 10 w 14"/>
                  <a:gd name="T19" fmla="*/ 11 h 34"/>
                  <a:gd name="T20" fmla="*/ 9 w 14"/>
                  <a:gd name="T21" fmla="*/ 12 h 34"/>
                  <a:gd name="T22" fmla="*/ 9 w 14"/>
                  <a:gd name="T23" fmla="*/ 13 h 34"/>
                  <a:gd name="T24" fmla="*/ 9 w 14"/>
                  <a:gd name="T25" fmla="*/ 14 h 34"/>
                  <a:gd name="T26" fmla="*/ 9 w 14"/>
                  <a:gd name="T27" fmla="*/ 14 h 34"/>
                  <a:gd name="T28" fmla="*/ 8 w 14"/>
                  <a:gd name="T29" fmla="*/ 15 h 34"/>
                  <a:gd name="T30" fmla="*/ 8 w 14"/>
                  <a:gd name="T31" fmla="*/ 16 h 34"/>
                  <a:gd name="T32" fmla="*/ 7 w 14"/>
                  <a:gd name="T33" fmla="*/ 17 h 34"/>
                  <a:gd name="T34" fmla="*/ 7 w 14"/>
                  <a:gd name="T35" fmla="*/ 19 h 34"/>
                  <a:gd name="T36" fmla="*/ 7 w 14"/>
                  <a:gd name="T37" fmla="*/ 20 h 34"/>
                  <a:gd name="T38" fmla="*/ 7 w 14"/>
                  <a:gd name="T39" fmla="*/ 21 h 34"/>
                  <a:gd name="T40" fmla="*/ 7 w 14"/>
                  <a:gd name="T41" fmla="*/ 22 h 34"/>
                  <a:gd name="T42" fmla="*/ 6 w 14"/>
                  <a:gd name="T43" fmla="*/ 22 h 34"/>
                  <a:gd name="T44" fmla="*/ 6 w 14"/>
                  <a:gd name="T45" fmla="*/ 23 h 34"/>
                  <a:gd name="T46" fmla="*/ 5 w 14"/>
                  <a:gd name="T47" fmla="*/ 23 h 34"/>
                  <a:gd name="T48" fmla="*/ 5 w 14"/>
                  <a:gd name="T49" fmla="*/ 24 h 34"/>
                  <a:gd name="T50" fmla="*/ 5 w 14"/>
                  <a:gd name="T51" fmla="*/ 25 h 34"/>
                  <a:gd name="T52" fmla="*/ 4 w 14"/>
                  <a:gd name="T53" fmla="*/ 26 h 34"/>
                  <a:gd name="T54" fmla="*/ 4 w 14"/>
                  <a:gd name="T55" fmla="*/ 26 h 34"/>
                  <a:gd name="T56" fmla="*/ 2 w 14"/>
                  <a:gd name="T57" fmla="*/ 28 h 34"/>
                  <a:gd name="T58" fmla="*/ 2 w 14"/>
                  <a:gd name="T59" fmla="*/ 29 h 34"/>
                  <a:gd name="T60" fmla="*/ 2 w 14"/>
                  <a:gd name="T61" fmla="*/ 30 h 34"/>
                  <a:gd name="T62" fmla="*/ 2 w 14"/>
                  <a:gd name="T63" fmla="*/ 30 h 34"/>
                  <a:gd name="T64" fmla="*/ 2 w 14"/>
                  <a:gd name="T65" fmla="*/ 31 h 34"/>
                  <a:gd name="T66" fmla="*/ 2 w 14"/>
                  <a:gd name="T67" fmla="*/ 32 h 34"/>
                  <a:gd name="T68" fmla="*/ 1 w 14"/>
                  <a:gd name="T69" fmla="*/ 32 h 34"/>
                  <a:gd name="T70" fmla="*/ 1 w 14"/>
                  <a:gd name="T71" fmla="*/ 34 h 34"/>
                  <a:gd name="T72" fmla="*/ 0 w 14"/>
                  <a:gd name="T73" fmla="*/ 32 h 34"/>
                  <a:gd name="T74" fmla="*/ 0 w 14"/>
                  <a:gd name="T75" fmla="*/ 29 h 34"/>
                  <a:gd name="T76" fmla="*/ 3 w 14"/>
                  <a:gd name="T77" fmla="*/ 25 h 34"/>
                  <a:gd name="T78" fmla="*/ 9 w 14"/>
                  <a:gd name="T79" fmla="*/ 10 h 34"/>
                  <a:gd name="T80" fmla="*/ 10 w 14"/>
                  <a:gd name="T81" fmla="*/ 9 h 34"/>
                  <a:gd name="T82" fmla="*/ 11 w 14"/>
                  <a:gd name="T83" fmla="*/ 4 h 34"/>
                  <a:gd name="T84" fmla="*/ 12 w 14"/>
                  <a:gd name="T85" fmla="*/ 2 h 34"/>
                  <a:gd name="T86" fmla="*/ 13 w 14"/>
                  <a:gd name="T87" fmla="*/ 2 h 34"/>
                  <a:gd name="T88" fmla="*/ 13 w 14"/>
                  <a:gd name="T89" fmla="*/ 0 h 34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14" h="34">
                    <a:moveTo>
                      <a:pt x="13" y="0"/>
                    </a:moveTo>
                    <a:lnTo>
                      <a:pt x="13" y="1"/>
                    </a:lnTo>
                    <a:lnTo>
                      <a:pt x="14" y="1"/>
                    </a:lnTo>
                    <a:lnTo>
                      <a:pt x="13" y="2"/>
                    </a:lnTo>
                    <a:lnTo>
                      <a:pt x="13" y="3"/>
                    </a:lnTo>
                    <a:lnTo>
                      <a:pt x="12" y="4"/>
                    </a:lnTo>
                    <a:lnTo>
                      <a:pt x="12" y="5"/>
                    </a:lnTo>
                    <a:lnTo>
                      <a:pt x="11" y="7"/>
                    </a:lnTo>
                    <a:lnTo>
                      <a:pt x="11" y="9"/>
                    </a:lnTo>
                    <a:lnTo>
                      <a:pt x="10" y="11"/>
                    </a:lnTo>
                    <a:lnTo>
                      <a:pt x="9" y="12"/>
                    </a:lnTo>
                    <a:lnTo>
                      <a:pt x="9" y="13"/>
                    </a:lnTo>
                    <a:lnTo>
                      <a:pt x="9" y="14"/>
                    </a:lnTo>
                    <a:lnTo>
                      <a:pt x="8" y="15"/>
                    </a:lnTo>
                    <a:lnTo>
                      <a:pt x="8" y="16"/>
                    </a:lnTo>
                    <a:lnTo>
                      <a:pt x="7" y="17"/>
                    </a:lnTo>
                    <a:lnTo>
                      <a:pt x="7" y="19"/>
                    </a:lnTo>
                    <a:lnTo>
                      <a:pt x="7" y="20"/>
                    </a:lnTo>
                    <a:lnTo>
                      <a:pt x="7" y="21"/>
                    </a:lnTo>
                    <a:lnTo>
                      <a:pt x="7" y="22"/>
                    </a:lnTo>
                    <a:lnTo>
                      <a:pt x="6" y="22"/>
                    </a:lnTo>
                    <a:lnTo>
                      <a:pt x="6" y="23"/>
                    </a:lnTo>
                    <a:lnTo>
                      <a:pt x="5" y="23"/>
                    </a:lnTo>
                    <a:lnTo>
                      <a:pt x="5" y="24"/>
                    </a:lnTo>
                    <a:lnTo>
                      <a:pt x="5" y="25"/>
                    </a:lnTo>
                    <a:lnTo>
                      <a:pt x="4" y="26"/>
                    </a:lnTo>
                    <a:lnTo>
                      <a:pt x="2" y="28"/>
                    </a:lnTo>
                    <a:lnTo>
                      <a:pt x="2" y="29"/>
                    </a:lnTo>
                    <a:lnTo>
                      <a:pt x="2" y="30"/>
                    </a:lnTo>
                    <a:lnTo>
                      <a:pt x="2" y="31"/>
                    </a:lnTo>
                    <a:lnTo>
                      <a:pt x="2" y="32"/>
                    </a:lnTo>
                    <a:lnTo>
                      <a:pt x="1" y="32"/>
                    </a:lnTo>
                    <a:lnTo>
                      <a:pt x="1" y="34"/>
                    </a:lnTo>
                    <a:lnTo>
                      <a:pt x="0" y="32"/>
                    </a:lnTo>
                    <a:lnTo>
                      <a:pt x="0" y="29"/>
                    </a:lnTo>
                    <a:lnTo>
                      <a:pt x="3" y="25"/>
                    </a:lnTo>
                    <a:lnTo>
                      <a:pt x="9" y="10"/>
                    </a:lnTo>
                    <a:lnTo>
                      <a:pt x="10" y="9"/>
                    </a:lnTo>
                    <a:lnTo>
                      <a:pt x="11" y="4"/>
                    </a:lnTo>
                    <a:lnTo>
                      <a:pt x="12" y="2"/>
                    </a:lnTo>
                    <a:lnTo>
                      <a:pt x="13" y="2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771" name="Freeform 545">
                <a:extLst>
                  <a:ext uri="{FF2B5EF4-FFF2-40B4-BE49-F238E27FC236}">
                    <a16:creationId xmlns:a16="http://schemas.microsoft.com/office/drawing/2014/main" id="{DA1E536F-1350-4368-9E9B-A20236A318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99" y="2712"/>
                <a:ext cx="23" cy="36"/>
              </a:xfrm>
              <a:custGeom>
                <a:avLst/>
                <a:gdLst>
                  <a:gd name="T0" fmla="*/ 18 w 23"/>
                  <a:gd name="T1" fmla="*/ 0 h 36"/>
                  <a:gd name="T2" fmla="*/ 19 w 23"/>
                  <a:gd name="T3" fmla="*/ 1 h 36"/>
                  <a:gd name="T4" fmla="*/ 20 w 23"/>
                  <a:gd name="T5" fmla="*/ 2 h 36"/>
                  <a:gd name="T6" fmla="*/ 20 w 23"/>
                  <a:gd name="T7" fmla="*/ 2 h 36"/>
                  <a:gd name="T8" fmla="*/ 21 w 23"/>
                  <a:gd name="T9" fmla="*/ 3 h 36"/>
                  <a:gd name="T10" fmla="*/ 22 w 23"/>
                  <a:gd name="T11" fmla="*/ 3 h 36"/>
                  <a:gd name="T12" fmla="*/ 23 w 23"/>
                  <a:gd name="T13" fmla="*/ 3 h 36"/>
                  <a:gd name="T14" fmla="*/ 22 w 23"/>
                  <a:gd name="T15" fmla="*/ 5 h 36"/>
                  <a:gd name="T16" fmla="*/ 17 w 23"/>
                  <a:gd name="T17" fmla="*/ 19 h 36"/>
                  <a:gd name="T18" fmla="*/ 14 w 23"/>
                  <a:gd name="T19" fmla="*/ 24 h 36"/>
                  <a:gd name="T20" fmla="*/ 13 w 23"/>
                  <a:gd name="T21" fmla="*/ 28 h 36"/>
                  <a:gd name="T22" fmla="*/ 12 w 23"/>
                  <a:gd name="T23" fmla="*/ 31 h 36"/>
                  <a:gd name="T24" fmla="*/ 12 w 23"/>
                  <a:gd name="T25" fmla="*/ 31 h 36"/>
                  <a:gd name="T26" fmla="*/ 12 w 23"/>
                  <a:gd name="T27" fmla="*/ 33 h 36"/>
                  <a:gd name="T28" fmla="*/ 11 w 23"/>
                  <a:gd name="T29" fmla="*/ 34 h 36"/>
                  <a:gd name="T30" fmla="*/ 11 w 23"/>
                  <a:gd name="T31" fmla="*/ 35 h 36"/>
                  <a:gd name="T32" fmla="*/ 10 w 23"/>
                  <a:gd name="T33" fmla="*/ 36 h 36"/>
                  <a:gd name="T34" fmla="*/ 7 w 23"/>
                  <a:gd name="T35" fmla="*/ 33 h 36"/>
                  <a:gd name="T36" fmla="*/ 4 w 23"/>
                  <a:gd name="T37" fmla="*/ 30 h 36"/>
                  <a:gd name="T38" fmla="*/ 3 w 23"/>
                  <a:gd name="T39" fmla="*/ 28 h 36"/>
                  <a:gd name="T40" fmla="*/ 1 w 23"/>
                  <a:gd name="T41" fmla="*/ 25 h 36"/>
                  <a:gd name="T42" fmla="*/ 0 w 23"/>
                  <a:gd name="T43" fmla="*/ 23 h 36"/>
                  <a:gd name="T44" fmla="*/ 2 w 23"/>
                  <a:gd name="T45" fmla="*/ 23 h 36"/>
                  <a:gd name="T46" fmla="*/ 4 w 23"/>
                  <a:gd name="T47" fmla="*/ 21 h 36"/>
                  <a:gd name="T48" fmla="*/ 5 w 23"/>
                  <a:gd name="T49" fmla="*/ 19 h 36"/>
                  <a:gd name="T50" fmla="*/ 6 w 23"/>
                  <a:gd name="T51" fmla="*/ 18 h 36"/>
                  <a:gd name="T52" fmla="*/ 7 w 23"/>
                  <a:gd name="T53" fmla="*/ 16 h 36"/>
                  <a:gd name="T54" fmla="*/ 9 w 23"/>
                  <a:gd name="T55" fmla="*/ 14 h 36"/>
                  <a:gd name="T56" fmla="*/ 10 w 23"/>
                  <a:gd name="T57" fmla="*/ 13 h 36"/>
                  <a:gd name="T58" fmla="*/ 11 w 23"/>
                  <a:gd name="T59" fmla="*/ 10 h 36"/>
                  <a:gd name="T60" fmla="*/ 12 w 23"/>
                  <a:gd name="T61" fmla="*/ 8 h 36"/>
                  <a:gd name="T62" fmla="*/ 14 w 23"/>
                  <a:gd name="T63" fmla="*/ 7 h 36"/>
                  <a:gd name="T64" fmla="*/ 14 w 23"/>
                  <a:gd name="T65" fmla="*/ 5 h 36"/>
                  <a:gd name="T66" fmla="*/ 15 w 23"/>
                  <a:gd name="T67" fmla="*/ 3 h 36"/>
                  <a:gd name="T68" fmla="*/ 17 w 23"/>
                  <a:gd name="T69" fmla="*/ 1 h 36"/>
                  <a:gd name="T70" fmla="*/ 18 w 23"/>
                  <a:gd name="T71" fmla="*/ 0 h 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23" h="36">
                    <a:moveTo>
                      <a:pt x="18" y="0"/>
                    </a:moveTo>
                    <a:lnTo>
                      <a:pt x="19" y="1"/>
                    </a:lnTo>
                    <a:lnTo>
                      <a:pt x="20" y="2"/>
                    </a:lnTo>
                    <a:lnTo>
                      <a:pt x="21" y="3"/>
                    </a:lnTo>
                    <a:lnTo>
                      <a:pt x="22" y="3"/>
                    </a:lnTo>
                    <a:lnTo>
                      <a:pt x="23" y="3"/>
                    </a:lnTo>
                    <a:lnTo>
                      <a:pt x="22" y="5"/>
                    </a:lnTo>
                    <a:lnTo>
                      <a:pt x="17" y="19"/>
                    </a:lnTo>
                    <a:lnTo>
                      <a:pt x="14" y="24"/>
                    </a:lnTo>
                    <a:lnTo>
                      <a:pt x="13" y="28"/>
                    </a:lnTo>
                    <a:lnTo>
                      <a:pt x="12" y="31"/>
                    </a:lnTo>
                    <a:lnTo>
                      <a:pt x="12" y="33"/>
                    </a:lnTo>
                    <a:lnTo>
                      <a:pt x="11" y="34"/>
                    </a:lnTo>
                    <a:lnTo>
                      <a:pt x="11" y="35"/>
                    </a:lnTo>
                    <a:lnTo>
                      <a:pt x="10" y="36"/>
                    </a:lnTo>
                    <a:lnTo>
                      <a:pt x="7" y="33"/>
                    </a:lnTo>
                    <a:lnTo>
                      <a:pt x="4" y="30"/>
                    </a:lnTo>
                    <a:lnTo>
                      <a:pt x="3" y="28"/>
                    </a:lnTo>
                    <a:lnTo>
                      <a:pt x="1" y="25"/>
                    </a:lnTo>
                    <a:lnTo>
                      <a:pt x="0" y="23"/>
                    </a:lnTo>
                    <a:lnTo>
                      <a:pt x="2" y="23"/>
                    </a:lnTo>
                    <a:lnTo>
                      <a:pt x="4" y="21"/>
                    </a:lnTo>
                    <a:lnTo>
                      <a:pt x="5" y="19"/>
                    </a:lnTo>
                    <a:lnTo>
                      <a:pt x="6" y="18"/>
                    </a:lnTo>
                    <a:lnTo>
                      <a:pt x="7" y="16"/>
                    </a:lnTo>
                    <a:lnTo>
                      <a:pt x="9" y="14"/>
                    </a:lnTo>
                    <a:lnTo>
                      <a:pt x="10" y="13"/>
                    </a:lnTo>
                    <a:lnTo>
                      <a:pt x="11" y="10"/>
                    </a:lnTo>
                    <a:lnTo>
                      <a:pt x="12" y="8"/>
                    </a:lnTo>
                    <a:lnTo>
                      <a:pt x="14" y="7"/>
                    </a:lnTo>
                    <a:lnTo>
                      <a:pt x="14" y="5"/>
                    </a:lnTo>
                    <a:lnTo>
                      <a:pt x="15" y="3"/>
                    </a:lnTo>
                    <a:lnTo>
                      <a:pt x="17" y="1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772" name="Freeform 546">
                <a:extLst>
                  <a:ext uri="{FF2B5EF4-FFF2-40B4-BE49-F238E27FC236}">
                    <a16:creationId xmlns:a16="http://schemas.microsoft.com/office/drawing/2014/main" id="{8C0A1503-89D6-43F8-A9F2-5ED8752927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08" y="2715"/>
                <a:ext cx="14" cy="33"/>
              </a:xfrm>
              <a:custGeom>
                <a:avLst/>
                <a:gdLst>
                  <a:gd name="T0" fmla="*/ 13 w 14"/>
                  <a:gd name="T1" fmla="*/ 0 h 33"/>
                  <a:gd name="T2" fmla="*/ 14 w 14"/>
                  <a:gd name="T3" fmla="*/ 0 h 33"/>
                  <a:gd name="T4" fmla="*/ 14 w 14"/>
                  <a:gd name="T5" fmla="*/ 1 h 33"/>
                  <a:gd name="T6" fmla="*/ 14 w 14"/>
                  <a:gd name="T7" fmla="*/ 1 h 33"/>
                  <a:gd name="T8" fmla="*/ 14 w 14"/>
                  <a:gd name="T9" fmla="*/ 1 h 33"/>
                  <a:gd name="T10" fmla="*/ 14 w 14"/>
                  <a:gd name="T11" fmla="*/ 2 h 33"/>
                  <a:gd name="T12" fmla="*/ 13 w 14"/>
                  <a:gd name="T13" fmla="*/ 3 h 33"/>
                  <a:gd name="T14" fmla="*/ 13 w 14"/>
                  <a:gd name="T15" fmla="*/ 4 h 33"/>
                  <a:gd name="T16" fmla="*/ 12 w 14"/>
                  <a:gd name="T17" fmla="*/ 5 h 33"/>
                  <a:gd name="T18" fmla="*/ 12 w 14"/>
                  <a:gd name="T19" fmla="*/ 6 h 33"/>
                  <a:gd name="T20" fmla="*/ 12 w 14"/>
                  <a:gd name="T21" fmla="*/ 7 h 33"/>
                  <a:gd name="T22" fmla="*/ 11 w 14"/>
                  <a:gd name="T23" fmla="*/ 8 h 33"/>
                  <a:gd name="T24" fmla="*/ 11 w 14"/>
                  <a:gd name="T25" fmla="*/ 10 h 33"/>
                  <a:gd name="T26" fmla="*/ 10 w 14"/>
                  <a:gd name="T27" fmla="*/ 12 h 33"/>
                  <a:gd name="T28" fmla="*/ 8 w 14"/>
                  <a:gd name="T29" fmla="*/ 15 h 33"/>
                  <a:gd name="T30" fmla="*/ 8 w 14"/>
                  <a:gd name="T31" fmla="*/ 17 h 33"/>
                  <a:gd name="T32" fmla="*/ 7 w 14"/>
                  <a:gd name="T33" fmla="*/ 18 h 33"/>
                  <a:gd name="T34" fmla="*/ 6 w 14"/>
                  <a:gd name="T35" fmla="*/ 19 h 33"/>
                  <a:gd name="T36" fmla="*/ 6 w 14"/>
                  <a:gd name="T37" fmla="*/ 21 h 33"/>
                  <a:gd name="T38" fmla="*/ 5 w 14"/>
                  <a:gd name="T39" fmla="*/ 22 h 33"/>
                  <a:gd name="T40" fmla="*/ 5 w 14"/>
                  <a:gd name="T41" fmla="*/ 24 h 33"/>
                  <a:gd name="T42" fmla="*/ 4 w 14"/>
                  <a:gd name="T43" fmla="*/ 26 h 33"/>
                  <a:gd name="T44" fmla="*/ 3 w 14"/>
                  <a:gd name="T45" fmla="*/ 28 h 33"/>
                  <a:gd name="T46" fmla="*/ 3 w 14"/>
                  <a:gd name="T47" fmla="*/ 30 h 33"/>
                  <a:gd name="T48" fmla="*/ 3 w 14"/>
                  <a:gd name="T49" fmla="*/ 31 h 33"/>
                  <a:gd name="T50" fmla="*/ 2 w 14"/>
                  <a:gd name="T51" fmla="*/ 32 h 33"/>
                  <a:gd name="T52" fmla="*/ 2 w 14"/>
                  <a:gd name="T53" fmla="*/ 33 h 33"/>
                  <a:gd name="T54" fmla="*/ 1 w 14"/>
                  <a:gd name="T55" fmla="*/ 33 h 33"/>
                  <a:gd name="T56" fmla="*/ 0 w 14"/>
                  <a:gd name="T57" fmla="*/ 32 h 33"/>
                  <a:gd name="T58" fmla="*/ 0 w 14"/>
                  <a:gd name="T59" fmla="*/ 30 h 33"/>
                  <a:gd name="T60" fmla="*/ 1 w 14"/>
                  <a:gd name="T61" fmla="*/ 28 h 33"/>
                  <a:gd name="T62" fmla="*/ 1 w 14"/>
                  <a:gd name="T63" fmla="*/ 26 h 33"/>
                  <a:gd name="T64" fmla="*/ 1 w 14"/>
                  <a:gd name="T65" fmla="*/ 24 h 33"/>
                  <a:gd name="T66" fmla="*/ 2 w 14"/>
                  <a:gd name="T67" fmla="*/ 23 h 33"/>
                  <a:gd name="T68" fmla="*/ 3 w 14"/>
                  <a:gd name="T69" fmla="*/ 22 h 33"/>
                  <a:gd name="T70" fmla="*/ 4 w 14"/>
                  <a:gd name="T71" fmla="*/ 20 h 33"/>
                  <a:gd name="T72" fmla="*/ 5 w 14"/>
                  <a:gd name="T73" fmla="*/ 19 h 33"/>
                  <a:gd name="T74" fmla="*/ 6 w 14"/>
                  <a:gd name="T75" fmla="*/ 18 h 33"/>
                  <a:gd name="T76" fmla="*/ 6 w 14"/>
                  <a:gd name="T77" fmla="*/ 17 h 33"/>
                  <a:gd name="T78" fmla="*/ 7 w 14"/>
                  <a:gd name="T79" fmla="*/ 16 h 33"/>
                  <a:gd name="T80" fmla="*/ 8 w 14"/>
                  <a:gd name="T81" fmla="*/ 15 h 33"/>
                  <a:gd name="T82" fmla="*/ 8 w 14"/>
                  <a:gd name="T83" fmla="*/ 14 h 33"/>
                  <a:gd name="T84" fmla="*/ 9 w 14"/>
                  <a:gd name="T85" fmla="*/ 12 h 33"/>
                  <a:gd name="T86" fmla="*/ 9 w 14"/>
                  <a:gd name="T87" fmla="*/ 11 h 33"/>
                  <a:gd name="T88" fmla="*/ 9 w 14"/>
                  <a:gd name="T89" fmla="*/ 10 h 33"/>
                  <a:gd name="T90" fmla="*/ 10 w 14"/>
                  <a:gd name="T91" fmla="*/ 10 h 33"/>
                  <a:gd name="T92" fmla="*/ 10 w 14"/>
                  <a:gd name="T93" fmla="*/ 9 h 33"/>
                  <a:gd name="T94" fmla="*/ 10 w 14"/>
                  <a:gd name="T95" fmla="*/ 8 h 33"/>
                  <a:gd name="T96" fmla="*/ 10 w 14"/>
                  <a:gd name="T97" fmla="*/ 7 h 33"/>
                  <a:gd name="T98" fmla="*/ 11 w 14"/>
                  <a:gd name="T99" fmla="*/ 6 h 33"/>
                  <a:gd name="T100" fmla="*/ 11 w 14"/>
                  <a:gd name="T101" fmla="*/ 5 h 33"/>
                  <a:gd name="T102" fmla="*/ 11 w 14"/>
                  <a:gd name="T103" fmla="*/ 4 h 33"/>
                  <a:gd name="T104" fmla="*/ 12 w 14"/>
                  <a:gd name="T105" fmla="*/ 3 h 33"/>
                  <a:gd name="T106" fmla="*/ 12 w 14"/>
                  <a:gd name="T107" fmla="*/ 2 h 33"/>
                  <a:gd name="T108" fmla="*/ 12 w 14"/>
                  <a:gd name="T109" fmla="*/ 1 h 33"/>
                  <a:gd name="T110" fmla="*/ 13 w 14"/>
                  <a:gd name="T111" fmla="*/ 1 h 33"/>
                  <a:gd name="T112" fmla="*/ 13 w 14"/>
                  <a:gd name="T113" fmla="*/ 0 h 33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14" h="33">
                    <a:moveTo>
                      <a:pt x="13" y="0"/>
                    </a:moveTo>
                    <a:lnTo>
                      <a:pt x="14" y="0"/>
                    </a:lnTo>
                    <a:lnTo>
                      <a:pt x="14" y="1"/>
                    </a:lnTo>
                    <a:lnTo>
                      <a:pt x="14" y="2"/>
                    </a:lnTo>
                    <a:lnTo>
                      <a:pt x="13" y="3"/>
                    </a:lnTo>
                    <a:lnTo>
                      <a:pt x="13" y="4"/>
                    </a:lnTo>
                    <a:lnTo>
                      <a:pt x="12" y="5"/>
                    </a:lnTo>
                    <a:lnTo>
                      <a:pt x="12" y="6"/>
                    </a:lnTo>
                    <a:lnTo>
                      <a:pt x="12" y="7"/>
                    </a:lnTo>
                    <a:lnTo>
                      <a:pt x="11" y="8"/>
                    </a:lnTo>
                    <a:lnTo>
                      <a:pt x="11" y="10"/>
                    </a:lnTo>
                    <a:lnTo>
                      <a:pt x="10" y="12"/>
                    </a:lnTo>
                    <a:lnTo>
                      <a:pt x="8" y="15"/>
                    </a:lnTo>
                    <a:lnTo>
                      <a:pt x="8" y="17"/>
                    </a:lnTo>
                    <a:lnTo>
                      <a:pt x="7" y="18"/>
                    </a:lnTo>
                    <a:lnTo>
                      <a:pt x="6" y="19"/>
                    </a:lnTo>
                    <a:lnTo>
                      <a:pt x="6" y="21"/>
                    </a:lnTo>
                    <a:lnTo>
                      <a:pt x="5" y="22"/>
                    </a:lnTo>
                    <a:lnTo>
                      <a:pt x="5" y="24"/>
                    </a:lnTo>
                    <a:lnTo>
                      <a:pt x="4" y="26"/>
                    </a:lnTo>
                    <a:lnTo>
                      <a:pt x="3" y="28"/>
                    </a:lnTo>
                    <a:lnTo>
                      <a:pt x="3" y="30"/>
                    </a:lnTo>
                    <a:lnTo>
                      <a:pt x="3" y="31"/>
                    </a:lnTo>
                    <a:lnTo>
                      <a:pt x="2" y="32"/>
                    </a:lnTo>
                    <a:lnTo>
                      <a:pt x="2" y="33"/>
                    </a:lnTo>
                    <a:lnTo>
                      <a:pt x="1" y="33"/>
                    </a:lnTo>
                    <a:lnTo>
                      <a:pt x="0" y="32"/>
                    </a:lnTo>
                    <a:lnTo>
                      <a:pt x="0" y="30"/>
                    </a:lnTo>
                    <a:lnTo>
                      <a:pt x="1" y="28"/>
                    </a:lnTo>
                    <a:lnTo>
                      <a:pt x="1" y="26"/>
                    </a:lnTo>
                    <a:lnTo>
                      <a:pt x="1" y="24"/>
                    </a:lnTo>
                    <a:lnTo>
                      <a:pt x="2" y="23"/>
                    </a:lnTo>
                    <a:lnTo>
                      <a:pt x="3" y="22"/>
                    </a:lnTo>
                    <a:lnTo>
                      <a:pt x="4" y="20"/>
                    </a:lnTo>
                    <a:lnTo>
                      <a:pt x="5" y="19"/>
                    </a:lnTo>
                    <a:lnTo>
                      <a:pt x="6" y="18"/>
                    </a:lnTo>
                    <a:lnTo>
                      <a:pt x="6" y="17"/>
                    </a:lnTo>
                    <a:lnTo>
                      <a:pt x="7" y="16"/>
                    </a:lnTo>
                    <a:lnTo>
                      <a:pt x="8" y="15"/>
                    </a:lnTo>
                    <a:lnTo>
                      <a:pt x="8" y="14"/>
                    </a:lnTo>
                    <a:lnTo>
                      <a:pt x="9" y="12"/>
                    </a:lnTo>
                    <a:lnTo>
                      <a:pt x="9" y="11"/>
                    </a:lnTo>
                    <a:lnTo>
                      <a:pt x="9" y="10"/>
                    </a:lnTo>
                    <a:lnTo>
                      <a:pt x="10" y="10"/>
                    </a:lnTo>
                    <a:lnTo>
                      <a:pt x="10" y="9"/>
                    </a:lnTo>
                    <a:lnTo>
                      <a:pt x="10" y="8"/>
                    </a:lnTo>
                    <a:lnTo>
                      <a:pt x="10" y="7"/>
                    </a:lnTo>
                    <a:lnTo>
                      <a:pt x="11" y="6"/>
                    </a:lnTo>
                    <a:lnTo>
                      <a:pt x="11" y="5"/>
                    </a:lnTo>
                    <a:lnTo>
                      <a:pt x="11" y="4"/>
                    </a:lnTo>
                    <a:lnTo>
                      <a:pt x="12" y="3"/>
                    </a:lnTo>
                    <a:lnTo>
                      <a:pt x="12" y="2"/>
                    </a:lnTo>
                    <a:lnTo>
                      <a:pt x="12" y="1"/>
                    </a:lnTo>
                    <a:lnTo>
                      <a:pt x="13" y="1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773" name="Freeform 547">
                <a:extLst>
                  <a:ext uri="{FF2B5EF4-FFF2-40B4-BE49-F238E27FC236}">
                    <a16:creationId xmlns:a16="http://schemas.microsoft.com/office/drawing/2014/main" id="{F55BC331-D77D-42FE-9141-B4BDDD7380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86" y="2727"/>
                <a:ext cx="10" cy="18"/>
              </a:xfrm>
              <a:custGeom>
                <a:avLst/>
                <a:gdLst>
                  <a:gd name="T0" fmla="*/ 0 w 10"/>
                  <a:gd name="T1" fmla="*/ 0 h 18"/>
                  <a:gd name="T2" fmla="*/ 1 w 10"/>
                  <a:gd name="T3" fmla="*/ 0 h 18"/>
                  <a:gd name="T4" fmla="*/ 2 w 10"/>
                  <a:gd name="T5" fmla="*/ 0 h 18"/>
                  <a:gd name="T6" fmla="*/ 4 w 10"/>
                  <a:gd name="T7" fmla="*/ 0 h 18"/>
                  <a:gd name="T8" fmla="*/ 5 w 10"/>
                  <a:gd name="T9" fmla="*/ 1 h 18"/>
                  <a:gd name="T10" fmla="*/ 6 w 10"/>
                  <a:gd name="T11" fmla="*/ 1 h 18"/>
                  <a:gd name="T12" fmla="*/ 6 w 10"/>
                  <a:gd name="T13" fmla="*/ 2 h 18"/>
                  <a:gd name="T14" fmla="*/ 6 w 10"/>
                  <a:gd name="T15" fmla="*/ 3 h 18"/>
                  <a:gd name="T16" fmla="*/ 7 w 10"/>
                  <a:gd name="T17" fmla="*/ 4 h 18"/>
                  <a:gd name="T18" fmla="*/ 7 w 10"/>
                  <a:gd name="T19" fmla="*/ 5 h 18"/>
                  <a:gd name="T20" fmla="*/ 8 w 10"/>
                  <a:gd name="T21" fmla="*/ 5 h 18"/>
                  <a:gd name="T22" fmla="*/ 8 w 10"/>
                  <a:gd name="T23" fmla="*/ 6 h 18"/>
                  <a:gd name="T24" fmla="*/ 9 w 10"/>
                  <a:gd name="T25" fmla="*/ 6 h 18"/>
                  <a:gd name="T26" fmla="*/ 9 w 10"/>
                  <a:gd name="T27" fmla="*/ 7 h 18"/>
                  <a:gd name="T28" fmla="*/ 10 w 10"/>
                  <a:gd name="T29" fmla="*/ 8 h 18"/>
                  <a:gd name="T30" fmla="*/ 10 w 10"/>
                  <a:gd name="T31" fmla="*/ 9 h 18"/>
                  <a:gd name="T32" fmla="*/ 10 w 10"/>
                  <a:gd name="T33" fmla="*/ 9 h 18"/>
                  <a:gd name="T34" fmla="*/ 9 w 10"/>
                  <a:gd name="T35" fmla="*/ 10 h 18"/>
                  <a:gd name="T36" fmla="*/ 8 w 10"/>
                  <a:gd name="T37" fmla="*/ 11 h 18"/>
                  <a:gd name="T38" fmla="*/ 8 w 10"/>
                  <a:gd name="T39" fmla="*/ 12 h 18"/>
                  <a:gd name="T40" fmla="*/ 7 w 10"/>
                  <a:gd name="T41" fmla="*/ 13 h 18"/>
                  <a:gd name="T42" fmla="*/ 7 w 10"/>
                  <a:gd name="T43" fmla="*/ 14 h 18"/>
                  <a:gd name="T44" fmla="*/ 6 w 10"/>
                  <a:gd name="T45" fmla="*/ 15 h 18"/>
                  <a:gd name="T46" fmla="*/ 5 w 10"/>
                  <a:gd name="T47" fmla="*/ 16 h 18"/>
                  <a:gd name="T48" fmla="*/ 4 w 10"/>
                  <a:gd name="T49" fmla="*/ 18 h 18"/>
                  <a:gd name="T50" fmla="*/ 2 w 10"/>
                  <a:gd name="T51" fmla="*/ 18 h 18"/>
                  <a:gd name="T52" fmla="*/ 2 w 10"/>
                  <a:gd name="T53" fmla="*/ 17 h 18"/>
                  <a:gd name="T54" fmla="*/ 2 w 10"/>
                  <a:gd name="T55" fmla="*/ 14 h 18"/>
                  <a:gd name="T56" fmla="*/ 1 w 10"/>
                  <a:gd name="T57" fmla="*/ 12 h 18"/>
                  <a:gd name="T58" fmla="*/ 1 w 10"/>
                  <a:gd name="T59" fmla="*/ 8 h 18"/>
                  <a:gd name="T60" fmla="*/ 1 w 10"/>
                  <a:gd name="T61" fmla="*/ 2 h 18"/>
                  <a:gd name="T62" fmla="*/ 0 w 10"/>
                  <a:gd name="T63" fmla="*/ 0 h 18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10" h="18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5" y="1"/>
                    </a:lnTo>
                    <a:lnTo>
                      <a:pt x="6" y="1"/>
                    </a:lnTo>
                    <a:lnTo>
                      <a:pt x="6" y="2"/>
                    </a:lnTo>
                    <a:lnTo>
                      <a:pt x="6" y="3"/>
                    </a:lnTo>
                    <a:lnTo>
                      <a:pt x="7" y="4"/>
                    </a:lnTo>
                    <a:lnTo>
                      <a:pt x="7" y="5"/>
                    </a:lnTo>
                    <a:lnTo>
                      <a:pt x="8" y="5"/>
                    </a:lnTo>
                    <a:lnTo>
                      <a:pt x="8" y="6"/>
                    </a:lnTo>
                    <a:lnTo>
                      <a:pt x="9" y="6"/>
                    </a:lnTo>
                    <a:lnTo>
                      <a:pt x="9" y="7"/>
                    </a:lnTo>
                    <a:lnTo>
                      <a:pt x="10" y="8"/>
                    </a:lnTo>
                    <a:lnTo>
                      <a:pt x="10" y="9"/>
                    </a:lnTo>
                    <a:lnTo>
                      <a:pt x="9" y="10"/>
                    </a:lnTo>
                    <a:lnTo>
                      <a:pt x="8" y="11"/>
                    </a:lnTo>
                    <a:lnTo>
                      <a:pt x="8" y="12"/>
                    </a:lnTo>
                    <a:lnTo>
                      <a:pt x="7" y="13"/>
                    </a:lnTo>
                    <a:lnTo>
                      <a:pt x="7" y="14"/>
                    </a:lnTo>
                    <a:lnTo>
                      <a:pt x="6" y="15"/>
                    </a:lnTo>
                    <a:lnTo>
                      <a:pt x="5" y="16"/>
                    </a:lnTo>
                    <a:lnTo>
                      <a:pt x="4" y="18"/>
                    </a:lnTo>
                    <a:lnTo>
                      <a:pt x="2" y="18"/>
                    </a:lnTo>
                    <a:lnTo>
                      <a:pt x="2" y="17"/>
                    </a:lnTo>
                    <a:lnTo>
                      <a:pt x="2" y="14"/>
                    </a:lnTo>
                    <a:lnTo>
                      <a:pt x="1" y="12"/>
                    </a:lnTo>
                    <a:lnTo>
                      <a:pt x="1" y="8"/>
                    </a:lnTo>
                    <a:lnTo>
                      <a:pt x="1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774" name="Freeform 548">
                <a:extLst>
                  <a:ext uri="{FF2B5EF4-FFF2-40B4-BE49-F238E27FC236}">
                    <a16:creationId xmlns:a16="http://schemas.microsoft.com/office/drawing/2014/main" id="{7D135B1A-C4CC-4E68-8F6F-FA8692B16A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86" y="2727"/>
                <a:ext cx="10" cy="10"/>
              </a:xfrm>
              <a:custGeom>
                <a:avLst/>
                <a:gdLst>
                  <a:gd name="T0" fmla="*/ 0 w 10"/>
                  <a:gd name="T1" fmla="*/ 0 h 10"/>
                  <a:gd name="T2" fmla="*/ 1 w 10"/>
                  <a:gd name="T3" fmla="*/ 0 h 10"/>
                  <a:gd name="T4" fmla="*/ 2 w 10"/>
                  <a:gd name="T5" fmla="*/ 0 h 10"/>
                  <a:gd name="T6" fmla="*/ 3 w 10"/>
                  <a:gd name="T7" fmla="*/ 0 h 10"/>
                  <a:gd name="T8" fmla="*/ 4 w 10"/>
                  <a:gd name="T9" fmla="*/ 0 h 10"/>
                  <a:gd name="T10" fmla="*/ 5 w 10"/>
                  <a:gd name="T11" fmla="*/ 1 h 10"/>
                  <a:gd name="T12" fmla="*/ 6 w 10"/>
                  <a:gd name="T13" fmla="*/ 2 h 10"/>
                  <a:gd name="T14" fmla="*/ 6 w 10"/>
                  <a:gd name="T15" fmla="*/ 2 h 10"/>
                  <a:gd name="T16" fmla="*/ 7 w 10"/>
                  <a:gd name="T17" fmla="*/ 3 h 10"/>
                  <a:gd name="T18" fmla="*/ 7 w 10"/>
                  <a:gd name="T19" fmla="*/ 4 h 10"/>
                  <a:gd name="T20" fmla="*/ 7 w 10"/>
                  <a:gd name="T21" fmla="*/ 4 h 10"/>
                  <a:gd name="T22" fmla="*/ 8 w 10"/>
                  <a:gd name="T23" fmla="*/ 5 h 10"/>
                  <a:gd name="T24" fmla="*/ 8 w 10"/>
                  <a:gd name="T25" fmla="*/ 6 h 10"/>
                  <a:gd name="T26" fmla="*/ 9 w 10"/>
                  <a:gd name="T27" fmla="*/ 6 h 10"/>
                  <a:gd name="T28" fmla="*/ 9 w 10"/>
                  <a:gd name="T29" fmla="*/ 7 h 10"/>
                  <a:gd name="T30" fmla="*/ 10 w 10"/>
                  <a:gd name="T31" fmla="*/ 7 h 10"/>
                  <a:gd name="T32" fmla="*/ 10 w 10"/>
                  <a:gd name="T33" fmla="*/ 8 h 10"/>
                  <a:gd name="T34" fmla="*/ 10 w 10"/>
                  <a:gd name="T35" fmla="*/ 9 h 10"/>
                  <a:gd name="T36" fmla="*/ 10 w 10"/>
                  <a:gd name="T37" fmla="*/ 9 h 10"/>
                  <a:gd name="T38" fmla="*/ 10 w 10"/>
                  <a:gd name="T39" fmla="*/ 10 h 10"/>
                  <a:gd name="T40" fmla="*/ 10 w 10"/>
                  <a:gd name="T41" fmla="*/ 9 h 10"/>
                  <a:gd name="T42" fmla="*/ 10 w 10"/>
                  <a:gd name="T43" fmla="*/ 8 h 10"/>
                  <a:gd name="T44" fmla="*/ 9 w 10"/>
                  <a:gd name="T45" fmla="*/ 8 h 10"/>
                  <a:gd name="T46" fmla="*/ 9 w 10"/>
                  <a:gd name="T47" fmla="*/ 8 h 10"/>
                  <a:gd name="T48" fmla="*/ 8 w 10"/>
                  <a:gd name="T49" fmla="*/ 7 h 10"/>
                  <a:gd name="T50" fmla="*/ 8 w 10"/>
                  <a:gd name="T51" fmla="*/ 7 h 10"/>
                  <a:gd name="T52" fmla="*/ 7 w 10"/>
                  <a:gd name="T53" fmla="*/ 6 h 10"/>
                  <a:gd name="T54" fmla="*/ 7 w 10"/>
                  <a:gd name="T55" fmla="*/ 5 h 10"/>
                  <a:gd name="T56" fmla="*/ 6 w 10"/>
                  <a:gd name="T57" fmla="*/ 4 h 10"/>
                  <a:gd name="T58" fmla="*/ 6 w 10"/>
                  <a:gd name="T59" fmla="*/ 4 h 10"/>
                  <a:gd name="T60" fmla="*/ 5 w 10"/>
                  <a:gd name="T61" fmla="*/ 3 h 10"/>
                  <a:gd name="T62" fmla="*/ 4 w 10"/>
                  <a:gd name="T63" fmla="*/ 3 h 10"/>
                  <a:gd name="T64" fmla="*/ 3 w 10"/>
                  <a:gd name="T65" fmla="*/ 2 h 10"/>
                  <a:gd name="T66" fmla="*/ 3 w 10"/>
                  <a:gd name="T67" fmla="*/ 1 h 10"/>
                  <a:gd name="T68" fmla="*/ 3 w 10"/>
                  <a:gd name="T69" fmla="*/ 1 h 10"/>
                  <a:gd name="T70" fmla="*/ 2 w 10"/>
                  <a:gd name="T71" fmla="*/ 1 h 10"/>
                  <a:gd name="T72" fmla="*/ 1 w 10"/>
                  <a:gd name="T73" fmla="*/ 0 h 10"/>
                  <a:gd name="T74" fmla="*/ 0 w 10"/>
                  <a:gd name="T75" fmla="*/ 0 h 1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0" h="10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4" y="0"/>
                    </a:lnTo>
                    <a:lnTo>
                      <a:pt x="5" y="1"/>
                    </a:lnTo>
                    <a:lnTo>
                      <a:pt x="6" y="2"/>
                    </a:lnTo>
                    <a:lnTo>
                      <a:pt x="7" y="3"/>
                    </a:lnTo>
                    <a:lnTo>
                      <a:pt x="7" y="4"/>
                    </a:lnTo>
                    <a:lnTo>
                      <a:pt x="8" y="5"/>
                    </a:lnTo>
                    <a:lnTo>
                      <a:pt x="8" y="6"/>
                    </a:lnTo>
                    <a:lnTo>
                      <a:pt x="9" y="6"/>
                    </a:lnTo>
                    <a:lnTo>
                      <a:pt x="9" y="7"/>
                    </a:lnTo>
                    <a:lnTo>
                      <a:pt x="10" y="7"/>
                    </a:lnTo>
                    <a:lnTo>
                      <a:pt x="10" y="8"/>
                    </a:lnTo>
                    <a:lnTo>
                      <a:pt x="10" y="9"/>
                    </a:lnTo>
                    <a:lnTo>
                      <a:pt x="10" y="10"/>
                    </a:lnTo>
                    <a:lnTo>
                      <a:pt x="10" y="9"/>
                    </a:lnTo>
                    <a:lnTo>
                      <a:pt x="10" y="8"/>
                    </a:lnTo>
                    <a:lnTo>
                      <a:pt x="9" y="8"/>
                    </a:lnTo>
                    <a:lnTo>
                      <a:pt x="8" y="7"/>
                    </a:lnTo>
                    <a:lnTo>
                      <a:pt x="7" y="6"/>
                    </a:lnTo>
                    <a:lnTo>
                      <a:pt x="7" y="5"/>
                    </a:lnTo>
                    <a:lnTo>
                      <a:pt x="6" y="4"/>
                    </a:lnTo>
                    <a:lnTo>
                      <a:pt x="5" y="3"/>
                    </a:lnTo>
                    <a:lnTo>
                      <a:pt x="4" y="3"/>
                    </a:lnTo>
                    <a:lnTo>
                      <a:pt x="3" y="2"/>
                    </a:lnTo>
                    <a:lnTo>
                      <a:pt x="3" y="1"/>
                    </a:lnTo>
                    <a:lnTo>
                      <a:pt x="2" y="1"/>
                    </a:lnTo>
                    <a:lnTo>
                      <a:pt x="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775" name="Freeform 549">
                <a:extLst>
                  <a:ext uri="{FF2B5EF4-FFF2-40B4-BE49-F238E27FC236}">
                    <a16:creationId xmlns:a16="http://schemas.microsoft.com/office/drawing/2014/main" id="{74C8CB31-6F40-4BDE-B8A7-980DDC914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88" y="2739"/>
                <a:ext cx="6" cy="7"/>
              </a:xfrm>
              <a:custGeom>
                <a:avLst/>
                <a:gdLst>
                  <a:gd name="T0" fmla="*/ 6 w 6"/>
                  <a:gd name="T1" fmla="*/ 0 h 7"/>
                  <a:gd name="T2" fmla="*/ 6 w 6"/>
                  <a:gd name="T3" fmla="*/ 0 h 7"/>
                  <a:gd name="T4" fmla="*/ 5 w 6"/>
                  <a:gd name="T5" fmla="*/ 1 h 7"/>
                  <a:gd name="T6" fmla="*/ 5 w 6"/>
                  <a:gd name="T7" fmla="*/ 2 h 7"/>
                  <a:gd name="T8" fmla="*/ 4 w 6"/>
                  <a:gd name="T9" fmla="*/ 3 h 7"/>
                  <a:gd name="T10" fmla="*/ 3 w 6"/>
                  <a:gd name="T11" fmla="*/ 4 h 7"/>
                  <a:gd name="T12" fmla="*/ 2 w 6"/>
                  <a:gd name="T13" fmla="*/ 5 h 7"/>
                  <a:gd name="T14" fmla="*/ 2 w 6"/>
                  <a:gd name="T15" fmla="*/ 6 h 7"/>
                  <a:gd name="T16" fmla="*/ 0 w 6"/>
                  <a:gd name="T17" fmla="*/ 6 h 7"/>
                  <a:gd name="T18" fmla="*/ 0 w 6"/>
                  <a:gd name="T19" fmla="*/ 6 h 7"/>
                  <a:gd name="T20" fmla="*/ 0 w 6"/>
                  <a:gd name="T21" fmla="*/ 5 h 7"/>
                  <a:gd name="T22" fmla="*/ 0 w 6"/>
                  <a:gd name="T23" fmla="*/ 3 h 7"/>
                  <a:gd name="T24" fmla="*/ 0 w 6"/>
                  <a:gd name="T25" fmla="*/ 4 h 7"/>
                  <a:gd name="T26" fmla="*/ 0 w 6"/>
                  <a:gd name="T27" fmla="*/ 5 h 7"/>
                  <a:gd name="T28" fmla="*/ 0 w 6"/>
                  <a:gd name="T29" fmla="*/ 6 h 7"/>
                  <a:gd name="T30" fmla="*/ 0 w 6"/>
                  <a:gd name="T31" fmla="*/ 7 h 7"/>
                  <a:gd name="T32" fmla="*/ 0 w 6"/>
                  <a:gd name="T33" fmla="*/ 7 h 7"/>
                  <a:gd name="T34" fmla="*/ 1 w 6"/>
                  <a:gd name="T35" fmla="*/ 6 h 7"/>
                  <a:gd name="T36" fmla="*/ 2 w 6"/>
                  <a:gd name="T37" fmla="*/ 6 h 7"/>
                  <a:gd name="T38" fmla="*/ 2 w 6"/>
                  <a:gd name="T39" fmla="*/ 6 h 7"/>
                  <a:gd name="T40" fmla="*/ 3 w 6"/>
                  <a:gd name="T41" fmla="*/ 5 h 7"/>
                  <a:gd name="T42" fmla="*/ 4 w 6"/>
                  <a:gd name="T43" fmla="*/ 5 h 7"/>
                  <a:gd name="T44" fmla="*/ 4 w 6"/>
                  <a:gd name="T45" fmla="*/ 4 h 7"/>
                  <a:gd name="T46" fmla="*/ 5 w 6"/>
                  <a:gd name="T47" fmla="*/ 3 h 7"/>
                  <a:gd name="T48" fmla="*/ 5 w 6"/>
                  <a:gd name="T49" fmla="*/ 2 h 7"/>
                  <a:gd name="T50" fmla="*/ 6 w 6"/>
                  <a:gd name="T51" fmla="*/ 2 h 7"/>
                  <a:gd name="T52" fmla="*/ 6 w 6"/>
                  <a:gd name="T53" fmla="*/ 1 h 7"/>
                  <a:gd name="T54" fmla="*/ 6 w 6"/>
                  <a:gd name="T55" fmla="*/ 0 h 7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6" h="7">
                    <a:moveTo>
                      <a:pt x="6" y="0"/>
                    </a:moveTo>
                    <a:lnTo>
                      <a:pt x="6" y="0"/>
                    </a:lnTo>
                    <a:lnTo>
                      <a:pt x="5" y="1"/>
                    </a:lnTo>
                    <a:lnTo>
                      <a:pt x="5" y="2"/>
                    </a:lnTo>
                    <a:lnTo>
                      <a:pt x="4" y="3"/>
                    </a:lnTo>
                    <a:lnTo>
                      <a:pt x="3" y="4"/>
                    </a:lnTo>
                    <a:lnTo>
                      <a:pt x="2" y="5"/>
                    </a:lnTo>
                    <a:lnTo>
                      <a:pt x="2" y="6"/>
                    </a:lnTo>
                    <a:lnTo>
                      <a:pt x="0" y="6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3" y="5"/>
                    </a:lnTo>
                    <a:lnTo>
                      <a:pt x="4" y="5"/>
                    </a:lnTo>
                    <a:lnTo>
                      <a:pt x="4" y="4"/>
                    </a:lnTo>
                    <a:lnTo>
                      <a:pt x="5" y="3"/>
                    </a:lnTo>
                    <a:lnTo>
                      <a:pt x="5" y="2"/>
                    </a:lnTo>
                    <a:lnTo>
                      <a:pt x="6" y="2"/>
                    </a:lnTo>
                    <a:lnTo>
                      <a:pt x="6" y="1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776" name="Freeform 550">
                <a:extLst>
                  <a:ext uri="{FF2B5EF4-FFF2-40B4-BE49-F238E27FC236}">
                    <a16:creationId xmlns:a16="http://schemas.microsoft.com/office/drawing/2014/main" id="{E76C16EB-E8B8-46F0-8DE0-237401E110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9" y="2759"/>
                <a:ext cx="1" cy="3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1 h 3"/>
                  <a:gd name="T4" fmla="*/ 1 w 1"/>
                  <a:gd name="T5" fmla="*/ 2 h 3"/>
                  <a:gd name="T6" fmla="*/ 1 w 1"/>
                  <a:gd name="T7" fmla="*/ 2 h 3"/>
                  <a:gd name="T8" fmla="*/ 0 w 1"/>
                  <a:gd name="T9" fmla="*/ 3 h 3"/>
                  <a:gd name="T10" fmla="*/ 0 w 1"/>
                  <a:gd name="T11" fmla="*/ 2 h 3"/>
                  <a:gd name="T12" fmla="*/ 0 w 1"/>
                  <a:gd name="T13" fmla="*/ 1 h 3"/>
                  <a:gd name="T14" fmla="*/ 0 w 1"/>
                  <a:gd name="T15" fmla="*/ 0 h 3"/>
                  <a:gd name="T16" fmla="*/ 1 w 1"/>
                  <a:gd name="T17" fmla="*/ 0 h 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lnTo>
                      <a:pt x="1" y="1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9A9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</p:grpSp>
      <p:grpSp>
        <p:nvGrpSpPr>
          <p:cNvPr id="33806" name="Group 616">
            <a:extLst>
              <a:ext uri="{FF2B5EF4-FFF2-40B4-BE49-F238E27FC236}">
                <a16:creationId xmlns:a16="http://schemas.microsoft.com/office/drawing/2014/main" id="{7B1A0216-2A6F-4870-8F06-44FDC97C447F}"/>
              </a:ext>
            </a:extLst>
          </p:cNvPr>
          <p:cNvGrpSpPr>
            <a:grpSpLocks/>
          </p:cNvGrpSpPr>
          <p:nvPr/>
        </p:nvGrpSpPr>
        <p:grpSpPr bwMode="auto">
          <a:xfrm>
            <a:off x="3335338" y="2609850"/>
            <a:ext cx="3179762" cy="2693988"/>
            <a:chOff x="2101" y="1644"/>
            <a:chExt cx="2003" cy="1697"/>
          </a:xfrm>
        </p:grpSpPr>
        <p:grpSp>
          <p:nvGrpSpPr>
            <p:cNvPr id="34646" name="Group 613">
              <a:extLst>
                <a:ext uri="{FF2B5EF4-FFF2-40B4-BE49-F238E27FC236}">
                  <a16:creationId xmlns:a16="http://schemas.microsoft.com/office/drawing/2014/main" id="{60A49F0A-8DCA-4554-BD92-3D7DBD72418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01" y="1644"/>
              <a:ext cx="2003" cy="1697"/>
              <a:chOff x="2101" y="1644"/>
              <a:chExt cx="2003" cy="1697"/>
            </a:xfrm>
          </p:grpSpPr>
          <p:grpSp>
            <p:nvGrpSpPr>
              <p:cNvPr id="34649" name="Group 583">
                <a:extLst>
                  <a:ext uri="{FF2B5EF4-FFF2-40B4-BE49-F238E27FC236}">
                    <a16:creationId xmlns:a16="http://schemas.microsoft.com/office/drawing/2014/main" id="{962140B8-8CE0-4F84-A6CE-A70C9D960AF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285" y="1803"/>
                <a:ext cx="819" cy="1457"/>
                <a:chOff x="3285" y="1803"/>
                <a:chExt cx="819" cy="1457"/>
              </a:xfrm>
            </p:grpSpPr>
            <p:grpSp>
              <p:nvGrpSpPr>
                <p:cNvPr id="34679" name="Group 578">
                  <a:extLst>
                    <a:ext uri="{FF2B5EF4-FFF2-40B4-BE49-F238E27FC236}">
                      <a16:creationId xmlns:a16="http://schemas.microsoft.com/office/drawing/2014/main" id="{0C3436AC-1BCF-44F2-875D-91237B3CAA9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606" y="1803"/>
                  <a:ext cx="498" cy="1173"/>
                  <a:chOff x="3606" y="1803"/>
                  <a:chExt cx="498" cy="1173"/>
                </a:xfrm>
              </p:grpSpPr>
              <p:grpSp>
                <p:nvGrpSpPr>
                  <p:cNvPr id="34684" name="Group 568">
                    <a:extLst>
                      <a:ext uri="{FF2B5EF4-FFF2-40B4-BE49-F238E27FC236}">
                        <a16:creationId xmlns:a16="http://schemas.microsoft.com/office/drawing/2014/main" id="{187F2FC6-50BD-4744-AC16-25A42DC082B7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737" y="1961"/>
                    <a:ext cx="367" cy="852"/>
                    <a:chOff x="3737" y="1961"/>
                    <a:chExt cx="367" cy="852"/>
                  </a:xfrm>
                </p:grpSpPr>
                <p:grpSp>
                  <p:nvGrpSpPr>
                    <p:cNvPr id="34694" name="Group 566">
                      <a:extLst>
                        <a:ext uri="{FF2B5EF4-FFF2-40B4-BE49-F238E27FC236}">
                          <a16:creationId xmlns:a16="http://schemas.microsoft.com/office/drawing/2014/main" id="{34DDE7B0-BD79-4866-A91E-FAF517CB4D86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737" y="1961"/>
                      <a:ext cx="367" cy="852"/>
                      <a:chOff x="3737" y="1961"/>
                      <a:chExt cx="367" cy="852"/>
                    </a:xfrm>
                  </p:grpSpPr>
                  <p:grpSp>
                    <p:nvGrpSpPr>
                      <p:cNvPr id="34696" name="Group 562">
                        <a:extLst>
                          <a:ext uri="{FF2B5EF4-FFF2-40B4-BE49-F238E27FC236}">
                            <a16:creationId xmlns:a16="http://schemas.microsoft.com/office/drawing/2014/main" id="{792D0D86-D2D6-45E7-A188-0B6443052168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835" y="2010"/>
                        <a:ext cx="269" cy="699"/>
                        <a:chOff x="3835" y="2010"/>
                        <a:chExt cx="269" cy="699"/>
                      </a:xfrm>
                    </p:grpSpPr>
                    <p:grpSp>
                      <p:nvGrpSpPr>
                        <p:cNvPr id="34700" name="Group 558">
                          <a:extLst>
                            <a:ext uri="{FF2B5EF4-FFF2-40B4-BE49-F238E27FC236}">
                              <a16:creationId xmlns:a16="http://schemas.microsoft.com/office/drawing/2014/main" id="{DBFF720D-56C7-43DA-AA79-42F52FD09D14}"/>
                            </a:ext>
                          </a:extLst>
                        </p:cNvPr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862" y="2010"/>
                          <a:ext cx="242" cy="699"/>
                          <a:chOff x="3862" y="2010"/>
                          <a:chExt cx="242" cy="699"/>
                        </a:xfrm>
                      </p:grpSpPr>
                      <p:sp>
                        <p:nvSpPr>
                          <p:cNvPr id="34704" name="Oval 553">
                            <a:extLst>
                              <a:ext uri="{FF2B5EF4-FFF2-40B4-BE49-F238E27FC236}">
                                <a16:creationId xmlns:a16="http://schemas.microsoft.com/office/drawing/2014/main" id="{8E03FF2D-39CA-4715-A83C-8A9BBD5C45E4}"/>
                              </a:ext>
                            </a:extLst>
                          </p:cNvPr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999" y="2435"/>
                            <a:ext cx="105" cy="165"/>
                          </a:xfrm>
                          <a:prstGeom prst="ellipse">
                            <a:avLst/>
                          </a:prstGeom>
                          <a:solidFill>
                            <a:srgbClr val="FDE3BA"/>
                          </a:solidFill>
                          <a:ln w="7938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>
                            <a:lvl1pPr>
                              <a:spcBef>
                                <a:spcPct val="20000"/>
                              </a:spcBef>
                              <a:buChar char="•"/>
                              <a:defRPr sz="32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1pPr>
                            <a:lvl2pPr marL="742950" indent="-285750">
                              <a:spcBef>
                                <a:spcPct val="20000"/>
                              </a:spcBef>
                              <a:buChar char="–"/>
                              <a:defRPr sz="28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2pPr>
                            <a:lvl3pPr marL="1143000" indent="-228600">
                              <a:spcBef>
                                <a:spcPct val="20000"/>
                              </a:spcBef>
                              <a:buChar char="•"/>
                              <a:defRPr sz="24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3pPr>
                            <a:lvl4pPr marL="1600200" indent="-228600">
                              <a:spcBef>
                                <a:spcPct val="20000"/>
                              </a:spcBef>
                              <a:buChar char="–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4pPr>
                            <a:lvl5pPr marL="2057400" indent="-228600">
                              <a:spcBef>
                                <a:spcPct val="20000"/>
                              </a:spcBef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9pPr>
                          </a:lstStyle>
                          <a:p>
                            <a:pPr>
                              <a:spcBef>
                                <a:spcPct val="0"/>
                              </a:spcBef>
                              <a:buFontTx/>
                              <a:buNone/>
                            </a:pPr>
                            <a:endParaRPr lang="el-GR" altLang="el-GR" sz="2400"/>
                          </a:p>
                        </p:txBody>
                      </p:sp>
                      <p:sp>
                        <p:nvSpPr>
                          <p:cNvPr id="34705" name="Oval 554">
                            <a:extLst>
                              <a:ext uri="{FF2B5EF4-FFF2-40B4-BE49-F238E27FC236}">
                                <a16:creationId xmlns:a16="http://schemas.microsoft.com/office/drawing/2014/main" id="{2C227050-2DCE-47BC-A76F-CE2D3D08226C}"/>
                              </a:ext>
                            </a:extLst>
                          </p:cNvPr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901" y="2484"/>
                            <a:ext cx="132" cy="225"/>
                          </a:xfrm>
                          <a:prstGeom prst="ellipse">
                            <a:avLst/>
                          </a:prstGeom>
                          <a:solidFill>
                            <a:srgbClr val="FDE3BA"/>
                          </a:solidFill>
                          <a:ln w="7938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>
                            <a:lvl1pPr>
                              <a:spcBef>
                                <a:spcPct val="20000"/>
                              </a:spcBef>
                              <a:buChar char="•"/>
                              <a:defRPr sz="32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1pPr>
                            <a:lvl2pPr marL="742950" indent="-285750">
                              <a:spcBef>
                                <a:spcPct val="20000"/>
                              </a:spcBef>
                              <a:buChar char="–"/>
                              <a:defRPr sz="28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2pPr>
                            <a:lvl3pPr marL="1143000" indent="-228600">
                              <a:spcBef>
                                <a:spcPct val="20000"/>
                              </a:spcBef>
                              <a:buChar char="•"/>
                              <a:defRPr sz="24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3pPr>
                            <a:lvl4pPr marL="1600200" indent="-228600">
                              <a:spcBef>
                                <a:spcPct val="20000"/>
                              </a:spcBef>
                              <a:buChar char="–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4pPr>
                            <a:lvl5pPr marL="2057400" indent="-228600">
                              <a:spcBef>
                                <a:spcPct val="20000"/>
                              </a:spcBef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9pPr>
                          </a:lstStyle>
                          <a:p>
                            <a:pPr>
                              <a:spcBef>
                                <a:spcPct val="0"/>
                              </a:spcBef>
                              <a:buFontTx/>
                              <a:buNone/>
                            </a:pPr>
                            <a:endParaRPr lang="el-GR" altLang="el-GR" sz="2400"/>
                          </a:p>
                        </p:txBody>
                      </p:sp>
                      <p:sp>
                        <p:nvSpPr>
                          <p:cNvPr id="34706" name="Oval 555">
                            <a:extLst>
                              <a:ext uri="{FF2B5EF4-FFF2-40B4-BE49-F238E27FC236}">
                                <a16:creationId xmlns:a16="http://schemas.microsoft.com/office/drawing/2014/main" id="{A9A637F8-684D-4D57-82E5-CF2DF10114A2}"/>
                              </a:ext>
                            </a:extLst>
                          </p:cNvPr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966" y="2173"/>
                            <a:ext cx="105" cy="165"/>
                          </a:xfrm>
                          <a:prstGeom prst="ellipse">
                            <a:avLst/>
                          </a:prstGeom>
                          <a:solidFill>
                            <a:srgbClr val="FDE3BA"/>
                          </a:solidFill>
                          <a:ln w="7938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>
                            <a:lvl1pPr>
                              <a:spcBef>
                                <a:spcPct val="20000"/>
                              </a:spcBef>
                              <a:buChar char="•"/>
                              <a:defRPr sz="32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1pPr>
                            <a:lvl2pPr marL="742950" indent="-285750">
                              <a:spcBef>
                                <a:spcPct val="20000"/>
                              </a:spcBef>
                              <a:buChar char="–"/>
                              <a:defRPr sz="28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2pPr>
                            <a:lvl3pPr marL="1143000" indent="-228600">
                              <a:spcBef>
                                <a:spcPct val="20000"/>
                              </a:spcBef>
                              <a:buChar char="•"/>
                              <a:defRPr sz="24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3pPr>
                            <a:lvl4pPr marL="1600200" indent="-228600">
                              <a:spcBef>
                                <a:spcPct val="20000"/>
                              </a:spcBef>
                              <a:buChar char="–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4pPr>
                            <a:lvl5pPr marL="2057400" indent="-228600">
                              <a:spcBef>
                                <a:spcPct val="20000"/>
                              </a:spcBef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9pPr>
                          </a:lstStyle>
                          <a:p>
                            <a:pPr>
                              <a:spcBef>
                                <a:spcPct val="0"/>
                              </a:spcBef>
                              <a:buFontTx/>
                              <a:buNone/>
                            </a:pPr>
                            <a:endParaRPr lang="el-GR" altLang="el-GR" sz="2400"/>
                          </a:p>
                        </p:txBody>
                      </p:sp>
                      <p:sp>
                        <p:nvSpPr>
                          <p:cNvPr id="34707" name="Oval 556">
                            <a:extLst>
                              <a:ext uri="{FF2B5EF4-FFF2-40B4-BE49-F238E27FC236}">
                                <a16:creationId xmlns:a16="http://schemas.microsoft.com/office/drawing/2014/main" id="{AEEC9ECB-9A5F-4492-9BFC-5AC37AE5790C}"/>
                              </a:ext>
                            </a:extLst>
                          </p:cNvPr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862" y="2010"/>
                            <a:ext cx="144" cy="230"/>
                          </a:xfrm>
                          <a:prstGeom prst="ellipse">
                            <a:avLst/>
                          </a:prstGeom>
                          <a:solidFill>
                            <a:srgbClr val="FDE3BA"/>
                          </a:solidFill>
                          <a:ln w="7938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>
                            <a:lvl1pPr>
                              <a:spcBef>
                                <a:spcPct val="20000"/>
                              </a:spcBef>
                              <a:buChar char="•"/>
                              <a:defRPr sz="32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1pPr>
                            <a:lvl2pPr marL="742950" indent="-285750">
                              <a:spcBef>
                                <a:spcPct val="20000"/>
                              </a:spcBef>
                              <a:buChar char="–"/>
                              <a:defRPr sz="28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2pPr>
                            <a:lvl3pPr marL="1143000" indent="-228600">
                              <a:spcBef>
                                <a:spcPct val="20000"/>
                              </a:spcBef>
                              <a:buChar char="•"/>
                              <a:defRPr sz="24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3pPr>
                            <a:lvl4pPr marL="1600200" indent="-228600">
                              <a:spcBef>
                                <a:spcPct val="20000"/>
                              </a:spcBef>
                              <a:buChar char="–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4pPr>
                            <a:lvl5pPr marL="2057400" indent="-228600">
                              <a:spcBef>
                                <a:spcPct val="20000"/>
                              </a:spcBef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9pPr>
                          </a:lstStyle>
                          <a:p>
                            <a:pPr>
                              <a:spcBef>
                                <a:spcPct val="0"/>
                              </a:spcBef>
                              <a:buFontTx/>
                              <a:buNone/>
                            </a:pPr>
                            <a:endParaRPr lang="el-GR" altLang="el-GR" sz="2400"/>
                          </a:p>
                        </p:txBody>
                      </p:sp>
                      <p:sp>
                        <p:nvSpPr>
                          <p:cNvPr id="34708" name="Freeform 557">
                            <a:extLst>
                              <a:ext uri="{FF2B5EF4-FFF2-40B4-BE49-F238E27FC236}">
                                <a16:creationId xmlns:a16="http://schemas.microsoft.com/office/drawing/2014/main" id="{DFA0CCFC-9012-4ECB-9CEE-DE108AD3D83B}"/>
                              </a:ext>
                            </a:extLst>
                          </p:cNvPr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964" y="2171"/>
                            <a:ext cx="98" cy="393"/>
                          </a:xfrm>
                          <a:custGeom>
                            <a:avLst/>
                            <a:gdLst>
                              <a:gd name="T0" fmla="*/ 98 w 98"/>
                              <a:gd name="T1" fmla="*/ 393 h 393"/>
                              <a:gd name="T2" fmla="*/ 60 w 98"/>
                              <a:gd name="T3" fmla="*/ 393 h 393"/>
                              <a:gd name="T4" fmla="*/ 0 w 98"/>
                              <a:gd name="T5" fmla="*/ 0 h 393"/>
                              <a:gd name="T6" fmla="*/ 60 w 98"/>
                              <a:gd name="T7" fmla="*/ 28 h 393"/>
                              <a:gd name="T8" fmla="*/ 60 w 98"/>
                              <a:gd name="T9" fmla="*/ 224 h 393"/>
                              <a:gd name="T10" fmla="*/ 98 w 98"/>
                              <a:gd name="T11" fmla="*/ 393 h 393"/>
                              <a:gd name="T12" fmla="*/ 0 60000 65536"/>
                              <a:gd name="T13" fmla="*/ 0 60000 65536"/>
                              <a:gd name="T14" fmla="*/ 0 60000 65536"/>
                              <a:gd name="T15" fmla="*/ 0 60000 65536"/>
                              <a:gd name="T16" fmla="*/ 0 60000 65536"/>
                              <a:gd name="T17" fmla="*/ 0 60000 65536"/>
                            </a:gdLst>
                            <a:ahLst/>
                            <a:cxnLst>
                              <a:cxn ang="T12">
                                <a:pos x="T0" y="T1"/>
                              </a:cxn>
                              <a:cxn ang="T13">
                                <a:pos x="T2" y="T3"/>
                              </a:cxn>
                              <a:cxn ang="T14">
                                <a:pos x="T4" y="T5"/>
                              </a:cxn>
                              <a:cxn ang="T15">
                                <a:pos x="T6" y="T7"/>
                              </a:cxn>
                              <a:cxn ang="T16">
                                <a:pos x="T8" y="T9"/>
                              </a:cxn>
                              <a:cxn ang="T17">
                                <a:pos x="T10" y="T11"/>
                              </a:cxn>
                            </a:cxnLst>
                            <a:rect l="0" t="0" r="r" b="b"/>
                            <a:pathLst>
                              <a:path w="98" h="393">
                                <a:moveTo>
                                  <a:pt x="98" y="393"/>
                                </a:moveTo>
                                <a:lnTo>
                                  <a:pt x="60" y="393"/>
                                </a:lnTo>
                                <a:lnTo>
                                  <a:pt x="0" y="0"/>
                                </a:lnTo>
                                <a:lnTo>
                                  <a:pt x="60" y="28"/>
                                </a:lnTo>
                                <a:lnTo>
                                  <a:pt x="60" y="224"/>
                                </a:lnTo>
                                <a:lnTo>
                                  <a:pt x="98" y="393"/>
                                </a:lnTo>
                                <a:close/>
                              </a:path>
                            </a:pathLst>
                          </a:custGeom>
                          <a:solidFill>
                            <a:srgbClr val="FDE3BA"/>
                          </a:solidFill>
                          <a:ln>
                            <a:noFill/>
                          </a:ln>
                          <a:extLs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/>
                              </a14:hiddenLine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l-GR"/>
                          </a:p>
                        </p:txBody>
                      </p:sp>
                    </p:grpSp>
                    <p:sp>
                      <p:nvSpPr>
                        <p:cNvPr id="34701" name="Oval 559">
                          <a:extLst>
                            <a:ext uri="{FF2B5EF4-FFF2-40B4-BE49-F238E27FC236}">
                              <a16:creationId xmlns:a16="http://schemas.microsoft.com/office/drawing/2014/main" id="{289CE5F1-0E2D-4D84-A216-745FAB58393B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835" y="2222"/>
                          <a:ext cx="203" cy="329"/>
                        </a:xfrm>
                        <a:prstGeom prst="ellipse">
                          <a:avLst/>
                        </a:prstGeom>
                        <a:solidFill>
                          <a:srgbClr val="FDE3BA"/>
                        </a:solidFill>
                        <a:ln w="7938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buChar char="•"/>
                            <a:defRPr sz="32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spcBef>
                              <a:spcPct val="20000"/>
                            </a:spcBef>
                            <a:buChar char="–"/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spcBef>
                              <a:spcPct val="20000"/>
                            </a:spcBef>
                            <a:buChar char="•"/>
                            <a:defRPr sz="24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spcBef>
                              <a:spcPct val="20000"/>
                            </a:spcBef>
                            <a:buChar char="–"/>
                            <a:defRPr sz="20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spcBef>
                              <a:spcPct val="20000"/>
                            </a:spcBef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pPr>
                            <a:spcBef>
                              <a:spcPct val="0"/>
                            </a:spcBef>
                            <a:buFontTx/>
                            <a:buNone/>
                          </a:pPr>
                          <a:endParaRPr lang="el-GR" altLang="el-GR" sz="2400"/>
                        </a:p>
                      </p:txBody>
                    </p:sp>
                    <p:sp>
                      <p:nvSpPr>
                        <p:cNvPr id="34702" name="Oval 560">
                          <a:extLst>
                            <a:ext uri="{FF2B5EF4-FFF2-40B4-BE49-F238E27FC236}">
                              <a16:creationId xmlns:a16="http://schemas.microsoft.com/office/drawing/2014/main" id="{851DE79C-437D-4C80-A9E3-A6572207B0C6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835" y="2435"/>
                          <a:ext cx="138" cy="225"/>
                        </a:xfrm>
                        <a:prstGeom prst="ellipse">
                          <a:avLst/>
                        </a:prstGeom>
                        <a:solidFill>
                          <a:srgbClr val="FDE3BA"/>
                        </a:solidFill>
                        <a:ln w="7938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buChar char="•"/>
                            <a:defRPr sz="32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spcBef>
                              <a:spcPct val="20000"/>
                            </a:spcBef>
                            <a:buChar char="–"/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spcBef>
                              <a:spcPct val="20000"/>
                            </a:spcBef>
                            <a:buChar char="•"/>
                            <a:defRPr sz="24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spcBef>
                              <a:spcPct val="20000"/>
                            </a:spcBef>
                            <a:buChar char="–"/>
                            <a:defRPr sz="20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spcBef>
                              <a:spcPct val="20000"/>
                            </a:spcBef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pPr>
                            <a:spcBef>
                              <a:spcPct val="0"/>
                            </a:spcBef>
                            <a:buFontTx/>
                            <a:buNone/>
                          </a:pPr>
                          <a:endParaRPr lang="el-GR" altLang="el-GR" sz="2400"/>
                        </a:p>
                      </p:txBody>
                    </p:sp>
                    <p:sp>
                      <p:nvSpPr>
                        <p:cNvPr id="34703" name="Freeform 561">
                          <a:extLst>
                            <a:ext uri="{FF2B5EF4-FFF2-40B4-BE49-F238E27FC236}">
                              <a16:creationId xmlns:a16="http://schemas.microsoft.com/office/drawing/2014/main" id="{EBC8481C-1763-491E-B4B2-AA7024344606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77" y="2122"/>
                          <a:ext cx="103" cy="426"/>
                        </a:xfrm>
                        <a:custGeom>
                          <a:avLst/>
                          <a:gdLst>
                            <a:gd name="T0" fmla="*/ 93 w 103"/>
                            <a:gd name="T1" fmla="*/ 71 h 426"/>
                            <a:gd name="T2" fmla="*/ 82 w 103"/>
                            <a:gd name="T3" fmla="*/ 158 h 426"/>
                            <a:gd name="T4" fmla="*/ 103 w 103"/>
                            <a:gd name="T5" fmla="*/ 371 h 426"/>
                            <a:gd name="T6" fmla="*/ 60 w 103"/>
                            <a:gd name="T7" fmla="*/ 426 h 426"/>
                            <a:gd name="T8" fmla="*/ 0 w 103"/>
                            <a:gd name="T9" fmla="*/ 175 h 426"/>
                            <a:gd name="T10" fmla="*/ 49 w 103"/>
                            <a:gd name="T11" fmla="*/ 0 h 426"/>
                            <a:gd name="T12" fmla="*/ 93 w 103"/>
                            <a:gd name="T13" fmla="*/ 71 h 426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103" h="426">
                              <a:moveTo>
                                <a:pt x="93" y="71"/>
                              </a:moveTo>
                              <a:lnTo>
                                <a:pt x="82" y="158"/>
                              </a:lnTo>
                              <a:lnTo>
                                <a:pt x="103" y="371"/>
                              </a:lnTo>
                              <a:lnTo>
                                <a:pt x="60" y="426"/>
                              </a:lnTo>
                              <a:lnTo>
                                <a:pt x="0" y="175"/>
                              </a:lnTo>
                              <a:lnTo>
                                <a:pt x="49" y="0"/>
                              </a:lnTo>
                              <a:lnTo>
                                <a:pt x="93" y="71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FDE3BA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l-GR"/>
                        </a:p>
                      </p:txBody>
                    </p:sp>
                  </p:grpSp>
                  <p:sp>
                    <p:nvSpPr>
                      <p:cNvPr id="34697" name="Oval 563">
                        <a:extLst>
                          <a:ext uri="{FF2B5EF4-FFF2-40B4-BE49-F238E27FC236}">
                            <a16:creationId xmlns:a16="http://schemas.microsoft.com/office/drawing/2014/main" id="{B07D1A8B-7D93-4F81-83C4-BAB3F118132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835" y="2642"/>
                        <a:ext cx="105" cy="171"/>
                      </a:xfrm>
                      <a:prstGeom prst="ellipse">
                        <a:avLst/>
                      </a:prstGeom>
                      <a:solidFill>
                        <a:srgbClr val="FDE3BA"/>
                      </a:solidFill>
                      <a:ln w="7938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>
                        <a:lvl1pPr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>
                          <a:spcBef>
                            <a:spcPct val="0"/>
                          </a:spcBef>
                          <a:buFontTx/>
                          <a:buNone/>
                        </a:pPr>
                        <a:endParaRPr lang="el-GR" altLang="el-GR" sz="2400"/>
                      </a:p>
                    </p:txBody>
                  </p:sp>
                  <p:sp>
                    <p:nvSpPr>
                      <p:cNvPr id="34698" name="Oval 564">
                        <a:extLst>
                          <a:ext uri="{FF2B5EF4-FFF2-40B4-BE49-F238E27FC236}">
                            <a16:creationId xmlns:a16="http://schemas.microsoft.com/office/drawing/2014/main" id="{86864414-8788-4F32-A409-58CC2A66538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737" y="1961"/>
                        <a:ext cx="138" cy="230"/>
                      </a:xfrm>
                      <a:prstGeom prst="ellipse">
                        <a:avLst/>
                      </a:prstGeom>
                      <a:solidFill>
                        <a:srgbClr val="FDE3BA"/>
                      </a:solidFill>
                      <a:ln w="7938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>
                        <a:lvl1pPr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>
                          <a:spcBef>
                            <a:spcPct val="0"/>
                          </a:spcBef>
                          <a:buFontTx/>
                          <a:buNone/>
                        </a:pPr>
                        <a:endParaRPr lang="el-GR" altLang="el-GR" sz="2400"/>
                      </a:p>
                    </p:txBody>
                  </p:sp>
                  <p:sp>
                    <p:nvSpPr>
                      <p:cNvPr id="34699" name="Freeform 565">
                        <a:extLst>
                          <a:ext uri="{FF2B5EF4-FFF2-40B4-BE49-F238E27FC236}">
                            <a16:creationId xmlns:a16="http://schemas.microsoft.com/office/drawing/2014/main" id="{45A16BEF-DED5-4B98-8FAE-F3782D8A6484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860" y="2597"/>
                        <a:ext cx="77" cy="70"/>
                      </a:xfrm>
                      <a:custGeom>
                        <a:avLst/>
                        <a:gdLst>
                          <a:gd name="T0" fmla="*/ 77 w 77"/>
                          <a:gd name="T1" fmla="*/ 43 h 70"/>
                          <a:gd name="T2" fmla="*/ 55 w 77"/>
                          <a:gd name="T3" fmla="*/ 70 h 70"/>
                          <a:gd name="T4" fmla="*/ 0 w 77"/>
                          <a:gd name="T5" fmla="*/ 32 h 70"/>
                          <a:gd name="T6" fmla="*/ 55 w 77"/>
                          <a:gd name="T7" fmla="*/ 0 h 70"/>
                          <a:gd name="T8" fmla="*/ 77 w 77"/>
                          <a:gd name="T9" fmla="*/ 43 h 70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0" t="0" r="r" b="b"/>
                        <a:pathLst>
                          <a:path w="77" h="70">
                            <a:moveTo>
                              <a:pt x="77" y="43"/>
                            </a:moveTo>
                            <a:lnTo>
                              <a:pt x="55" y="70"/>
                            </a:lnTo>
                            <a:lnTo>
                              <a:pt x="0" y="32"/>
                            </a:lnTo>
                            <a:lnTo>
                              <a:pt x="55" y="0"/>
                            </a:lnTo>
                            <a:lnTo>
                              <a:pt x="77" y="43"/>
                            </a:lnTo>
                            <a:close/>
                          </a:path>
                        </a:pathLst>
                      </a:custGeom>
                      <a:solidFill>
                        <a:srgbClr val="FDE3BA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el-GR"/>
                      </a:p>
                    </p:txBody>
                  </p:sp>
                </p:grpSp>
                <p:sp>
                  <p:nvSpPr>
                    <p:cNvPr id="34695" name="Freeform 567">
                      <a:extLst>
                        <a:ext uri="{FF2B5EF4-FFF2-40B4-BE49-F238E27FC236}">
                          <a16:creationId xmlns:a16="http://schemas.microsoft.com/office/drawing/2014/main" id="{A7AD05B9-AE7F-468F-8BDA-FBAADC011C1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855" y="2068"/>
                      <a:ext cx="38" cy="131"/>
                    </a:xfrm>
                    <a:custGeom>
                      <a:avLst/>
                      <a:gdLst>
                        <a:gd name="T0" fmla="*/ 16 w 38"/>
                        <a:gd name="T1" fmla="*/ 0 h 131"/>
                        <a:gd name="T2" fmla="*/ 38 w 38"/>
                        <a:gd name="T3" fmla="*/ 5 h 131"/>
                        <a:gd name="T4" fmla="*/ 27 w 38"/>
                        <a:gd name="T5" fmla="*/ 131 h 131"/>
                        <a:gd name="T6" fmla="*/ 0 w 38"/>
                        <a:gd name="T7" fmla="*/ 109 h 131"/>
                        <a:gd name="T8" fmla="*/ 16 w 38"/>
                        <a:gd name="T9" fmla="*/ 0 h 1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0" t="0" r="r" b="b"/>
                      <a:pathLst>
                        <a:path w="38" h="131">
                          <a:moveTo>
                            <a:pt x="16" y="0"/>
                          </a:moveTo>
                          <a:lnTo>
                            <a:pt x="38" y="5"/>
                          </a:lnTo>
                          <a:lnTo>
                            <a:pt x="27" y="131"/>
                          </a:lnTo>
                          <a:lnTo>
                            <a:pt x="0" y="109"/>
                          </a:lnTo>
                          <a:lnTo>
                            <a:pt x="16" y="0"/>
                          </a:lnTo>
                          <a:close/>
                        </a:path>
                      </a:pathLst>
                    </a:custGeom>
                    <a:solidFill>
                      <a:srgbClr val="FDE3BA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</p:grpSp>
              <p:grpSp>
                <p:nvGrpSpPr>
                  <p:cNvPr id="34685" name="Group 575">
                    <a:extLst>
                      <a:ext uri="{FF2B5EF4-FFF2-40B4-BE49-F238E27FC236}">
                        <a16:creationId xmlns:a16="http://schemas.microsoft.com/office/drawing/2014/main" id="{E989B424-E03C-4695-8AF6-EA0EB528C8EB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606" y="1803"/>
                    <a:ext cx="334" cy="1064"/>
                    <a:chOff x="3606" y="1803"/>
                    <a:chExt cx="334" cy="1064"/>
                  </a:xfrm>
                </p:grpSpPr>
                <p:sp>
                  <p:nvSpPr>
                    <p:cNvPr id="34688" name="Oval 569">
                      <a:extLst>
                        <a:ext uri="{FF2B5EF4-FFF2-40B4-BE49-F238E27FC236}">
                          <a16:creationId xmlns:a16="http://schemas.microsoft.com/office/drawing/2014/main" id="{F2EBE370-A4E8-4076-A48D-DC38184C1D6B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33" y="2435"/>
                      <a:ext cx="269" cy="432"/>
                    </a:xfrm>
                    <a:prstGeom prst="ellipse">
                      <a:avLst/>
                    </a:prstGeom>
                    <a:solidFill>
                      <a:srgbClr val="FDE3BA"/>
                    </a:solidFill>
                    <a:ln w="7938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>
                        <a:spcBef>
                          <a:spcPct val="0"/>
                        </a:spcBef>
                        <a:buFontTx/>
                        <a:buNone/>
                      </a:pPr>
                      <a:endParaRPr lang="el-GR" altLang="el-GR" sz="2400"/>
                    </a:p>
                  </p:txBody>
                </p:sp>
                <p:sp>
                  <p:nvSpPr>
                    <p:cNvPr id="34689" name="Oval 570">
                      <a:extLst>
                        <a:ext uri="{FF2B5EF4-FFF2-40B4-BE49-F238E27FC236}">
                          <a16:creationId xmlns:a16="http://schemas.microsoft.com/office/drawing/2014/main" id="{CCF2DE81-EFE2-4B9D-935E-768EC1D61B88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72" y="2119"/>
                      <a:ext cx="268" cy="432"/>
                    </a:xfrm>
                    <a:prstGeom prst="ellipse">
                      <a:avLst/>
                    </a:prstGeom>
                    <a:solidFill>
                      <a:srgbClr val="FDE3BA"/>
                    </a:solidFill>
                    <a:ln w="7938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>
                        <a:spcBef>
                          <a:spcPct val="0"/>
                        </a:spcBef>
                        <a:buFontTx/>
                        <a:buNone/>
                      </a:pPr>
                      <a:endParaRPr lang="el-GR" altLang="el-GR" sz="2400"/>
                    </a:p>
                  </p:txBody>
                </p:sp>
                <p:sp>
                  <p:nvSpPr>
                    <p:cNvPr id="34690" name="Oval 571">
                      <a:extLst>
                        <a:ext uri="{FF2B5EF4-FFF2-40B4-BE49-F238E27FC236}">
                          <a16:creationId xmlns:a16="http://schemas.microsoft.com/office/drawing/2014/main" id="{F6AC3068-F446-40EC-AE91-27F31E0D2E40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6" y="1803"/>
                      <a:ext cx="198" cy="334"/>
                    </a:xfrm>
                    <a:prstGeom prst="ellipse">
                      <a:avLst/>
                    </a:prstGeom>
                    <a:solidFill>
                      <a:srgbClr val="FDE3BA"/>
                    </a:solidFill>
                    <a:ln w="7938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>
                        <a:spcBef>
                          <a:spcPct val="0"/>
                        </a:spcBef>
                        <a:buFontTx/>
                        <a:buNone/>
                      </a:pPr>
                      <a:endParaRPr lang="el-GR" altLang="el-GR" sz="2400"/>
                    </a:p>
                  </p:txBody>
                </p:sp>
                <p:sp>
                  <p:nvSpPr>
                    <p:cNvPr id="34691" name="Oval 572">
                      <a:extLst>
                        <a:ext uri="{FF2B5EF4-FFF2-40B4-BE49-F238E27FC236}">
                          <a16:creationId xmlns:a16="http://schemas.microsoft.com/office/drawing/2014/main" id="{BB27DDB6-E12E-45C8-8FBC-C403554B9899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737" y="2010"/>
                      <a:ext cx="100" cy="176"/>
                    </a:xfrm>
                    <a:prstGeom prst="ellipse">
                      <a:avLst/>
                    </a:prstGeom>
                    <a:solidFill>
                      <a:srgbClr val="FDE3BA"/>
                    </a:solidFill>
                    <a:ln w="7938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>
                        <a:spcBef>
                          <a:spcPct val="0"/>
                        </a:spcBef>
                        <a:buFontTx/>
                        <a:buNone/>
                      </a:pPr>
                      <a:endParaRPr lang="el-GR" altLang="el-GR" sz="2400"/>
                    </a:p>
                  </p:txBody>
                </p:sp>
                <p:sp>
                  <p:nvSpPr>
                    <p:cNvPr id="34692" name="Freeform 573">
                      <a:extLst>
                        <a:ext uri="{FF2B5EF4-FFF2-40B4-BE49-F238E27FC236}">
                          <a16:creationId xmlns:a16="http://schemas.microsoft.com/office/drawing/2014/main" id="{B74C3EF8-B6BF-4381-A53F-155B3F1627B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664" y="1970"/>
                      <a:ext cx="186" cy="387"/>
                    </a:xfrm>
                    <a:custGeom>
                      <a:avLst/>
                      <a:gdLst>
                        <a:gd name="T0" fmla="*/ 131 w 186"/>
                        <a:gd name="T1" fmla="*/ 16 h 387"/>
                        <a:gd name="T2" fmla="*/ 126 w 186"/>
                        <a:gd name="T3" fmla="*/ 60 h 387"/>
                        <a:gd name="T4" fmla="*/ 169 w 186"/>
                        <a:gd name="T5" fmla="*/ 147 h 387"/>
                        <a:gd name="T6" fmla="*/ 186 w 186"/>
                        <a:gd name="T7" fmla="*/ 158 h 387"/>
                        <a:gd name="T8" fmla="*/ 120 w 186"/>
                        <a:gd name="T9" fmla="*/ 387 h 387"/>
                        <a:gd name="T10" fmla="*/ 0 w 186"/>
                        <a:gd name="T11" fmla="*/ 0 h 387"/>
                        <a:gd name="T12" fmla="*/ 131 w 186"/>
                        <a:gd name="T13" fmla="*/ 16 h 387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0" t="0" r="r" b="b"/>
                      <a:pathLst>
                        <a:path w="186" h="387">
                          <a:moveTo>
                            <a:pt x="131" y="16"/>
                          </a:moveTo>
                          <a:lnTo>
                            <a:pt x="126" y="60"/>
                          </a:lnTo>
                          <a:lnTo>
                            <a:pt x="169" y="147"/>
                          </a:lnTo>
                          <a:lnTo>
                            <a:pt x="186" y="158"/>
                          </a:lnTo>
                          <a:lnTo>
                            <a:pt x="120" y="387"/>
                          </a:lnTo>
                          <a:lnTo>
                            <a:pt x="0" y="0"/>
                          </a:lnTo>
                          <a:lnTo>
                            <a:pt x="131" y="16"/>
                          </a:lnTo>
                          <a:close/>
                        </a:path>
                      </a:pathLst>
                    </a:custGeom>
                    <a:solidFill>
                      <a:srgbClr val="FDE3BA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34693" name="Freeform 574">
                      <a:extLst>
                        <a:ext uri="{FF2B5EF4-FFF2-40B4-BE49-F238E27FC236}">
                          <a16:creationId xmlns:a16="http://schemas.microsoft.com/office/drawing/2014/main" id="{4625CCB6-83F3-4345-A6DC-4464ED7090A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757" y="2515"/>
                      <a:ext cx="114" cy="98"/>
                    </a:xfrm>
                    <a:custGeom>
                      <a:avLst/>
                      <a:gdLst>
                        <a:gd name="T0" fmla="*/ 103 w 114"/>
                        <a:gd name="T1" fmla="*/ 11 h 98"/>
                        <a:gd name="T2" fmla="*/ 114 w 114"/>
                        <a:gd name="T3" fmla="*/ 49 h 98"/>
                        <a:gd name="T4" fmla="*/ 0 w 114"/>
                        <a:gd name="T5" fmla="*/ 98 h 98"/>
                        <a:gd name="T6" fmla="*/ 5 w 114"/>
                        <a:gd name="T7" fmla="*/ 0 h 98"/>
                        <a:gd name="T8" fmla="*/ 103 w 114"/>
                        <a:gd name="T9" fmla="*/ 11 h 9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0" t="0" r="r" b="b"/>
                      <a:pathLst>
                        <a:path w="114" h="98">
                          <a:moveTo>
                            <a:pt x="103" y="11"/>
                          </a:moveTo>
                          <a:lnTo>
                            <a:pt x="114" y="49"/>
                          </a:lnTo>
                          <a:lnTo>
                            <a:pt x="0" y="98"/>
                          </a:lnTo>
                          <a:lnTo>
                            <a:pt x="5" y="0"/>
                          </a:lnTo>
                          <a:lnTo>
                            <a:pt x="103" y="11"/>
                          </a:lnTo>
                          <a:close/>
                        </a:path>
                      </a:pathLst>
                    </a:custGeom>
                    <a:solidFill>
                      <a:srgbClr val="FDE3BA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</p:grpSp>
              <p:sp>
                <p:nvSpPr>
                  <p:cNvPr id="34686" name="Oval 576">
                    <a:extLst>
                      <a:ext uri="{FF2B5EF4-FFF2-40B4-BE49-F238E27FC236}">
                        <a16:creationId xmlns:a16="http://schemas.microsoft.com/office/drawing/2014/main" id="{1BEB8F91-2226-4BE2-B27D-F9A16CDA885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606" y="2751"/>
                    <a:ext cx="138" cy="225"/>
                  </a:xfrm>
                  <a:prstGeom prst="ellipse">
                    <a:avLst/>
                  </a:prstGeom>
                  <a:solidFill>
                    <a:srgbClr val="FDE3BA"/>
                  </a:solidFill>
                  <a:ln w="7938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l-GR" altLang="el-GR" sz="2400"/>
                  </a:p>
                </p:txBody>
              </p:sp>
              <p:sp>
                <p:nvSpPr>
                  <p:cNvPr id="34687" name="Freeform 577">
                    <a:extLst>
                      <a:ext uri="{FF2B5EF4-FFF2-40B4-BE49-F238E27FC236}">
                        <a16:creationId xmlns:a16="http://schemas.microsoft.com/office/drawing/2014/main" id="{44A672A5-7570-4815-A973-3FBB9817A98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08" y="2717"/>
                    <a:ext cx="71" cy="119"/>
                  </a:xfrm>
                  <a:custGeom>
                    <a:avLst/>
                    <a:gdLst>
                      <a:gd name="T0" fmla="*/ 27 w 71"/>
                      <a:gd name="T1" fmla="*/ 119 h 119"/>
                      <a:gd name="T2" fmla="*/ 71 w 71"/>
                      <a:gd name="T3" fmla="*/ 81 h 119"/>
                      <a:gd name="T4" fmla="*/ 22 w 71"/>
                      <a:gd name="T5" fmla="*/ 0 h 119"/>
                      <a:gd name="T6" fmla="*/ 0 w 71"/>
                      <a:gd name="T7" fmla="*/ 49 h 119"/>
                      <a:gd name="T8" fmla="*/ 27 w 71"/>
                      <a:gd name="T9" fmla="*/ 119 h 119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71" h="119">
                        <a:moveTo>
                          <a:pt x="27" y="119"/>
                        </a:moveTo>
                        <a:lnTo>
                          <a:pt x="71" y="81"/>
                        </a:lnTo>
                        <a:lnTo>
                          <a:pt x="22" y="0"/>
                        </a:lnTo>
                        <a:lnTo>
                          <a:pt x="0" y="49"/>
                        </a:lnTo>
                        <a:lnTo>
                          <a:pt x="27" y="119"/>
                        </a:lnTo>
                        <a:close/>
                      </a:path>
                    </a:pathLst>
                  </a:custGeom>
                  <a:solidFill>
                    <a:srgbClr val="FDE3BA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</p:grpSp>
            <p:sp>
              <p:nvSpPr>
                <p:cNvPr id="34680" name="Oval 579">
                  <a:extLst>
                    <a:ext uri="{FF2B5EF4-FFF2-40B4-BE49-F238E27FC236}">
                      <a16:creationId xmlns:a16="http://schemas.microsoft.com/office/drawing/2014/main" id="{5FC051EF-F47D-4914-891F-5E91D034A2E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85" y="2986"/>
                  <a:ext cx="165" cy="274"/>
                </a:xfrm>
                <a:prstGeom prst="ellipse">
                  <a:avLst/>
                </a:prstGeom>
                <a:solidFill>
                  <a:srgbClr val="FDE3BA"/>
                </a:solidFill>
                <a:ln w="79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l-GR" altLang="el-GR" sz="2400"/>
                </a:p>
              </p:txBody>
            </p:sp>
            <p:sp>
              <p:nvSpPr>
                <p:cNvPr id="34681" name="Oval 580">
                  <a:extLst>
                    <a:ext uri="{FF2B5EF4-FFF2-40B4-BE49-F238E27FC236}">
                      <a16:creationId xmlns:a16="http://schemas.microsoft.com/office/drawing/2014/main" id="{F8728D0E-384F-4E52-80F1-E274BE41006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37" y="2986"/>
                  <a:ext cx="138" cy="225"/>
                </a:xfrm>
                <a:prstGeom prst="ellipse">
                  <a:avLst/>
                </a:prstGeom>
                <a:solidFill>
                  <a:srgbClr val="FDE3BA"/>
                </a:solidFill>
                <a:ln w="79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l-GR" altLang="el-GR" sz="2400"/>
                </a:p>
              </p:txBody>
            </p:sp>
            <p:sp>
              <p:nvSpPr>
                <p:cNvPr id="34682" name="Oval 581">
                  <a:extLst>
                    <a:ext uri="{FF2B5EF4-FFF2-40B4-BE49-F238E27FC236}">
                      <a16:creationId xmlns:a16="http://schemas.microsoft.com/office/drawing/2014/main" id="{A7AA333F-73AF-4886-AAF4-D7C2A2EC845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30" y="2898"/>
                  <a:ext cx="138" cy="220"/>
                </a:xfrm>
                <a:prstGeom prst="ellipse">
                  <a:avLst/>
                </a:prstGeom>
                <a:solidFill>
                  <a:srgbClr val="FDE3BA"/>
                </a:solidFill>
                <a:ln w="79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l-GR" altLang="el-GR" sz="2400"/>
                </a:p>
              </p:txBody>
            </p:sp>
            <p:sp>
              <p:nvSpPr>
                <p:cNvPr id="34683" name="Freeform 582">
                  <a:extLst>
                    <a:ext uri="{FF2B5EF4-FFF2-40B4-BE49-F238E27FC236}">
                      <a16:creationId xmlns:a16="http://schemas.microsoft.com/office/drawing/2014/main" id="{921F58D3-45AF-438B-895B-6F42CAEE6EA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92" y="2858"/>
                  <a:ext cx="310" cy="322"/>
                </a:xfrm>
                <a:custGeom>
                  <a:avLst/>
                  <a:gdLst>
                    <a:gd name="T0" fmla="*/ 283 w 310"/>
                    <a:gd name="T1" fmla="*/ 93 h 322"/>
                    <a:gd name="T2" fmla="*/ 256 w 310"/>
                    <a:gd name="T3" fmla="*/ 115 h 322"/>
                    <a:gd name="T4" fmla="*/ 174 w 310"/>
                    <a:gd name="T5" fmla="*/ 246 h 322"/>
                    <a:gd name="T6" fmla="*/ 152 w 310"/>
                    <a:gd name="T7" fmla="*/ 295 h 322"/>
                    <a:gd name="T8" fmla="*/ 65 w 310"/>
                    <a:gd name="T9" fmla="*/ 295 h 322"/>
                    <a:gd name="T10" fmla="*/ 49 w 310"/>
                    <a:gd name="T11" fmla="*/ 322 h 322"/>
                    <a:gd name="T12" fmla="*/ 0 w 310"/>
                    <a:gd name="T13" fmla="*/ 229 h 322"/>
                    <a:gd name="T14" fmla="*/ 207 w 310"/>
                    <a:gd name="T15" fmla="*/ 0 h 322"/>
                    <a:gd name="T16" fmla="*/ 310 w 310"/>
                    <a:gd name="T17" fmla="*/ 44 h 322"/>
                    <a:gd name="T18" fmla="*/ 283 w 310"/>
                    <a:gd name="T19" fmla="*/ 93 h 32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0" h="322">
                      <a:moveTo>
                        <a:pt x="283" y="93"/>
                      </a:moveTo>
                      <a:lnTo>
                        <a:pt x="256" y="115"/>
                      </a:lnTo>
                      <a:lnTo>
                        <a:pt x="174" y="246"/>
                      </a:lnTo>
                      <a:lnTo>
                        <a:pt x="152" y="295"/>
                      </a:lnTo>
                      <a:lnTo>
                        <a:pt x="65" y="295"/>
                      </a:lnTo>
                      <a:lnTo>
                        <a:pt x="49" y="322"/>
                      </a:lnTo>
                      <a:lnTo>
                        <a:pt x="0" y="229"/>
                      </a:lnTo>
                      <a:lnTo>
                        <a:pt x="207" y="0"/>
                      </a:lnTo>
                      <a:lnTo>
                        <a:pt x="310" y="44"/>
                      </a:lnTo>
                      <a:lnTo>
                        <a:pt x="283" y="93"/>
                      </a:lnTo>
                      <a:close/>
                    </a:path>
                  </a:pathLst>
                </a:custGeom>
                <a:solidFill>
                  <a:srgbClr val="FDE3B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</p:grpSp>
          <p:grpSp>
            <p:nvGrpSpPr>
              <p:cNvPr id="34650" name="Group 599">
                <a:extLst>
                  <a:ext uri="{FF2B5EF4-FFF2-40B4-BE49-F238E27FC236}">
                    <a16:creationId xmlns:a16="http://schemas.microsoft.com/office/drawing/2014/main" id="{AA33CF09-0350-4ACD-A3FC-DBD861FA404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01" y="1813"/>
                <a:ext cx="487" cy="1005"/>
                <a:chOff x="2101" y="1813"/>
                <a:chExt cx="487" cy="1005"/>
              </a:xfrm>
            </p:grpSpPr>
            <p:grpSp>
              <p:nvGrpSpPr>
                <p:cNvPr id="34664" name="Group 588">
                  <a:extLst>
                    <a:ext uri="{FF2B5EF4-FFF2-40B4-BE49-F238E27FC236}">
                      <a16:creationId xmlns:a16="http://schemas.microsoft.com/office/drawing/2014/main" id="{E8528475-F347-4D3D-95B0-9512238E2DE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101" y="1961"/>
                  <a:ext cx="258" cy="595"/>
                  <a:chOff x="2101" y="1961"/>
                  <a:chExt cx="258" cy="595"/>
                </a:xfrm>
              </p:grpSpPr>
              <p:sp>
                <p:nvSpPr>
                  <p:cNvPr id="34675" name="Oval 584">
                    <a:extLst>
                      <a:ext uri="{FF2B5EF4-FFF2-40B4-BE49-F238E27FC236}">
                        <a16:creationId xmlns:a16="http://schemas.microsoft.com/office/drawing/2014/main" id="{C763149B-8587-462D-BCA6-5D063E9C0DC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101" y="2173"/>
                    <a:ext cx="105" cy="165"/>
                  </a:xfrm>
                  <a:prstGeom prst="ellipse">
                    <a:avLst/>
                  </a:prstGeom>
                  <a:solidFill>
                    <a:srgbClr val="FDE3BA"/>
                  </a:solidFill>
                  <a:ln w="7938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l-GR" altLang="el-GR" sz="2400"/>
                  </a:p>
                </p:txBody>
              </p:sp>
              <p:sp>
                <p:nvSpPr>
                  <p:cNvPr id="34676" name="Oval 585">
                    <a:extLst>
                      <a:ext uri="{FF2B5EF4-FFF2-40B4-BE49-F238E27FC236}">
                        <a16:creationId xmlns:a16="http://schemas.microsoft.com/office/drawing/2014/main" id="{4FD573E3-C2D2-4F80-B7DB-055E746BEAF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123" y="2326"/>
                    <a:ext cx="138" cy="230"/>
                  </a:xfrm>
                  <a:prstGeom prst="ellipse">
                    <a:avLst/>
                  </a:prstGeom>
                  <a:solidFill>
                    <a:srgbClr val="FDE3BA"/>
                  </a:solidFill>
                  <a:ln w="7938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l-GR" altLang="el-GR" sz="2400"/>
                  </a:p>
                </p:txBody>
              </p:sp>
              <p:sp>
                <p:nvSpPr>
                  <p:cNvPr id="34677" name="Oval 586">
                    <a:extLst>
                      <a:ext uri="{FF2B5EF4-FFF2-40B4-BE49-F238E27FC236}">
                        <a16:creationId xmlns:a16="http://schemas.microsoft.com/office/drawing/2014/main" id="{FCDE25C1-9F52-459C-B3BA-D4B217527FB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156" y="1961"/>
                    <a:ext cx="203" cy="323"/>
                  </a:xfrm>
                  <a:prstGeom prst="ellipse">
                    <a:avLst/>
                  </a:prstGeom>
                  <a:solidFill>
                    <a:srgbClr val="FDE3BA"/>
                  </a:solidFill>
                  <a:ln w="7938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l-GR" altLang="el-GR" sz="2400"/>
                  </a:p>
                </p:txBody>
              </p:sp>
              <p:sp>
                <p:nvSpPr>
                  <p:cNvPr id="34678" name="Freeform 587">
                    <a:extLst>
                      <a:ext uri="{FF2B5EF4-FFF2-40B4-BE49-F238E27FC236}">
                        <a16:creationId xmlns:a16="http://schemas.microsoft.com/office/drawing/2014/main" id="{F743651E-659A-47C7-97CB-091E03AF9B4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137" y="2193"/>
                    <a:ext cx="71" cy="175"/>
                  </a:xfrm>
                  <a:custGeom>
                    <a:avLst/>
                    <a:gdLst>
                      <a:gd name="T0" fmla="*/ 39 w 71"/>
                      <a:gd name="T1" fmla="*/ 0 h 175"/>
                      <a:gd name="T2" fmla="*/ 0 w 71"/>
                      <a:gd name="T3" fmla="*/ 33 h 175"/>
                      <a:gd name="T4" fmla="*/ 0 w 71"/>
                      <a:gd name="T5" fmla="*/ 136 h 175"/>
                      <a:gd name="T6" fmla="*/ 17 w 71"/>
                      <a:gd name="T7" fmla="*/ 175 h 175"/>
                      <a:gd name="T8" fmla="*/ 71 w 71"/>
                      <a:gd name="T9" fmla="*/ 136 h 175"/>
                      <a:gd name="T10" fmla="*/ 39 w 71"/>
                      <a:gd name="T11" fmla="*/ 0 h 17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71" h="175">
                        <a:moveTo>
                          <a:pt x="39" y="0"/>
                        </a:moveTo>
                        <a:lnTo>
                          <a:pt x="0" y="33"/>
                        </a:lnTo>
                        <a:lnTo>
                          <a:pt x="0" y="136"/>
                        </a:lnTo>
                        <a:lnTo>
                          <a:pt x="17" y="175"/>
                        </a:lnTo>
                        <a:lnTo>
                          <a:pt x="71" y="136"/>
                        </a:lnTo>
                        <a:lnTo>
                          <a:pt x="39" y="0"/>
                        </a:lnTo>
                        <a:close/>
                      </a:path>
                    </a:pathLst>
                  </a:custGeom>
                  <a:solidFill>
                    <a:srgbClr val="FDE3BA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</p:grpSp>
            <p:grpSp>
              <p:nvGrpSpPr>
                <p:cNvPr id="34665" name="Group 597">
                  <a:extLst>
                    <a:ext uri="{FF2B5EF4-FFF2-40B4-BE49-F238E27FC236}">
                      <a16:creationId xmlns:a16="http://schemas.microsoft.com/office/drawing/2014/main" id="{A071966B-A8B0-404C-B833-CB75E52465F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189" y="1813"/>
                  <a:ext cx="399" cy="1005"/>
                  <a:chOff x="2189" y="1813"/>
                  <a:chExt cx="399" cy="1005"/>
                </a:xfrm>
              </p:grpSpPr>
              <p:sp>
                <p:nvSpPr>
                  <p:cNvPr id="34667" name="Oval 589">
                    <a:extLst>
                      <a:ext uri="{FF2B5EF4-FFF2-40B4-BE49-F238E27FC236}">
                        <a16:creationId xmlns:a16="http://schemas.microsoft.com/office/drawing/2014/main" id="{A217B45A-7297-4049-803B-3234DD3F433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319" y="1857"/>
                    <a:ext cx="269" cy="427"/>
                  </a:xfrm>
                  <a:prstGeom prst="ellipse">
                    <a:avLst/>
                  </a:prstGeom>
                  <a:solidFill>
                    <a:srgbClr val="FDE3BA"/>
                  </a:solidFill>
                  <a:ln w="7938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l-GR" altLang="el-GR" sz="2400"/>
                  </a:p>
                </p:txBody>
              </p:sp>
              <p:sp>
                <p:nvSpPr>
                  <p:cNvPr id="34668" name="Oval 590">
                    <a:extLst>
                      <a:ext uri="{FF2B5EF4-FFF2-40B4-BE49-F238E27FC236}">
                        <a16:creationId xmlns:a16="http://schemas.microsoft.com/office/drawing/2014/main" id="{1BDC5D42-CBFF-466E-B295-721717E122B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189" y="2173"/>
                    <a:ext cx="137" cy="225"/>
                  </a:xfrm>
                  <a:prstGeom prst="ellipse">
                    <a:avLst/>
                  </a:prstGeom>
                  <a:solidFill>
                    <a:srgbClr val="FDE3BA"/>
                  </a:solidFill>
                  <a:ln w="7938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l-GR" altLang="el-GR" sz="2400"/>
                  </a:p>
                </p:txBody>
              </p:sp>
              <p:sp>
                <p:nvSpPr>
                  <p:cNvPr id="34669" name="Oval 591">
                    <a:extLst>
                      <a:ext uri="{FF2B5EF4-FFF2-40B4-BE49-F238E27FC236}">
                        <a16:creationId xmlns:a16="http://schemas.microsoft.com/office/drawing/2014/main" id="{BFA6FA91-AC27-446B-90E6-C314F2E1E96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221" y="2326"/>
                    <a:ext cx="203" cy="334"/>
                  </a:xfrm>
                  <a:prstGeom prst="ellipse">
                    <a:avLst/>
                  </a:prstGeom>
                  <a:solidFill>
                    <a:srgbClr val="FDE3BA"/>
                  </a:solidFill>
                  <a:ln w="7938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l-GR" altLang="el-GR" sz="2400"/>
                  </a:p>
                </p:txBody>
              </p:sp>
              <p:sp>
                <p:nvSpPr>
                  <p:cNvPr id="34670" name="Oval 592">
                    <a:extLst>
                      <a:ext uri="{FF2B5EF4-FFF2-40B4-BE49-F238E27FC236}">
                        <a16:creationId xmlns:a16="http://schemas.microsoft.com/office/drawing/2014/main" id="{5C9EC3B8-CD4F-4A0D-8E00-F2B258A93B7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287" y="2484"/>
                    <a:ext cx="208" cy="334"/>
                  </a:xfrm>
                  <a:prstGeom prst="ellipse">
                    <a:avLst/>
                  </a:prstGeom>
                  <a:solidFill>
                    <a:srgbClr val="FDE3BA"/>
                  </a:solidFill>
                  <a:ln w="7938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l-GR" altLang="el-GR" sz="2400"/>
                  </a:p>
                </p:txBody>
              </p:sp>
              <p:sp>
                <p:nvSpPr>
                  <p:cNvPr id="34671" name="Oval 593">
                    <a:extLst>
                      <a:ext uri="{FF2B5EF4-FFF2-40B4-BE49-F238E27FC236}">
                        <a16:creationId xmlns:a16="http://schemas.microsoft.com/office/drawing/2014/main" id="{2865B624-2F49-4531-861C-86089AA2A52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303" y="2070"/>
                    <a:ext cx="181" cy="290"/>
                  </a:xfrm>
                  <a:prstGeom prst="ellipse">
                    <a:avLst/>
                  </a:prstGeom>
                  <a:solidFill>
                    <a:srgbClr val="FDE3BA"/>
                  </a:solidFill>
                  <a:ln w="7938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l-GR" altLang="el-GR" sz="2400"/>
                  </a:p>
                </p:txBody>
              </p:sp>
              <p:sp>
                <p:nvSpPr>
                  <p:cNvPr id="34672" name="Oval 594">
                    <a:extLst>
                      <a:ext uri="{FF2B5EF4-FFF2-40B4-BE49-F238E27FC236}">
                        <a16:creationId xmlns:a16="http://schemas.microsoft.com/office/drawing/2014/main" id="{D283CAD1-3101-478F-82A8-DCCB87E778E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472" y="1813"/>
                    <a:ext cx="100" cy="171"/>
                  </a:xfrm>
                  <a:prstGeom prst="ellipse">
                    <a:avLst/>
                  </a:prstGeom>
                  <a:solidFill>
                    <a:srgbClr val="FDE3BA"/>
                  </a:solidFill>
                  <a:ln w="7938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l-GR" altLang="el-GR" sz="2400"/>
                  </a:p>
                </p:txBody>
              </p:sp>
              <p:sp>
                <p:nvSpPr>
                  <p:cNvPr id="34673" name="Freeform 595">
                    <a:extLst>
                      <a:ext uri="{FF2B5EF4-FFF2-40B4-BE49-F238E27FC236}">
                        <a16:creationId xmlns:a16="http://schemas.microsoft.com/office/drawing/2014/main" id="{F1FEC0D2-B987-41AD-9784-5D4869B0A1C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361" y="2013"/>
                    <a:ext cx="131" cy="142"/>
                  </a:xfrm>
                  <a:custGeom>
                    <a:avLst/>
                    <a:gdLst>
                      <a:gd name="T0" fmla="*/ 0 w 131"/>
                      <a:gd name="T1" fmla="*/ 33 h 142"/>
                      <a:gd name="T2" fmla="*/ 16 w 131"/>
                      <a:gd name="T3" fmla="*/ 104 h 142"/>
                      <a:gd name="T4" fmla="*/ 131 w 131"/>
                      <a:gd name="T5" fmla="*/ 142 h 142"/>
                      <a:gd name="T6" fmla="*/ 131 w 131"/>
                      <a:gd name="T7" fmla="*/ 49 h 142"/>
                      <a:gd name="T8" fmla="*/ 5 w 131"/>
                      <a:gd name="T9" fmla="*/ 0 h 142"/>
                      <a:gd name="T10" fmla="*/ 0 w 131"/>
                      <a:gd name="T11" fmla="*/ 33 h 142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131" h="142">
                        <a:moveTo>
                          <a:pt x="0" y="33"/>
                        </a:moveTo>
                        <a:lnTo>
                          <a:pt x="16" y="104"/>
                        </a:lnTo>
                        <a:lnTo>
                          <a:pt x="131" y="142"/>
                        </a:lnTo>
                        <a:lnTo>
                          <a:pt x="131" y="49"/>
                        </a:lnTo>
                        <a:lnTo>
                          <a:pt x="5" y="0"/>
                        </a:lnTo>
                        <a:lnTo>
                          <a:pt x="0" y="33"/>
                        </a:lnTo>
                        <a:close/>
                      </a:path>
                    </a:pathLst>
                  </a:custGeom>
                  <a:solidFill>
                    <a:srgbClr val="FDE3BA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34674" name="Freeform 596">
                    <a:extLst>
                      <a:ext uri="{FF2B5EF4-FFF2-40B4-BE49-F238E27FC236}">
                        <a16:creationId xmlns:a16="http://schemas.microsoft.com/office/drawing/2014/main" id="{47CB4414-618F-4B34-A2BA-3AE6B69EBD9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230" y="2280"/>
                    <a:ext cx="147" cy="295"/>
                  </a:xfrm>
                  <a:custGeom>
                    <a:avLst/>
                    <a:gdLst>
                      <a:gd name="T0" fmla="*/ 93 w 147"/>
                      <a:gd name="T1" fmla="*/ 0 h 295"/>
                      <a:gd name="T2" fmla="*/ 0 w 147"/>
                      <a:gd name="T3" fmla="*/ 77 h 295"/>
                      <a:gd name="T4" fmla="*/ 33 w 147"/>
                      <a:gd name="T5" fmla="*/ 137 h 295"/>
                      <a:gd name="T6" fmla="*/ 44 w 147"/>
                      <a:gd name="T7" fmla="*/ 278 h 295"/>
                      <a:gd name="T8" fmla="*/ 60 w 147"/>
                      <a:gd name="T9" fmla="*/ 295 h 295"/>
                      <a:gd name="T10" fmla="*/ 142 w 147"/>
                      <a:gd name="T11" fmla="*/ 202 h 295"/>
                      <a:gd name="T12" fmla="*/ 147 w 147"/>
                      <a:gd name="T13" fmla="*/ 33 h 295"/>
                      <a:gd name="T14" fmla="*/ 93 w 147"/>
                      <a:gd name="T15" fmla="*/ 0 h 295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147" h="295">
                        <a:moveTo>
                          <a:pt x="93" y="0"/>
                        </a:moveTo>
                        <a:lnTo>
                          <a:pt x="0" y="77"/>
                        </a:lnTo>
                        <a:lnTo>
                          <a:pt x="33" y="137"/>
                        </a:lnTo>
                        <a:lnTo>
                          <a:pt x="44" y="278"/>
                        </a:lnTo>
                        <a:lnTo>
                          <a:pt x="60" y="295"/>
                        </a:lnTo>
                        <a:lnTo>
                          <a:pt x="142" y="202"/>
                        </a:lnTo>
                        <a:lnTo>
                          <a:pt x="147" y="33"/>
                        </a:lnTo>
                        <a:lnTo>
                          <a:pt x="93" y="0"/>
                        </a:lnTo>
                        <a:close/>
                      </a:path>
                    </a:pathLst>
                  </a:custGeom>
                  <a:solidFill>
                    <a:srgbClr val="FDE3BA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</p:grpSp>
            <p:sp>
              <p:nvSpPr>
                <p:cNvPr id="34666" name="Freeform 598">
                  <a:extLst>
                    <a:ext uri="{FF2B5EF4-FFF2-40B4-BE49-F238E27FC236}">
                      <a16:creationId xmlns:a16="http://schemas.microsoft.com/office/drawing/2014/main" id="{7B9A38CC-B2D1-4C3A-AD26-00F2DA6C8ED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59" y="1921"/>
                  <a:ext cx="71" cy="136"/>
                </a:xfrm>
                <a:custGeom>
                  <a:avLst/>
                  <a:gdLst>
                    <a:gd name="T0" fmla="*/ 0 w 71"/>
                    <a:gd name="T1" fmla="*/ 70 h 136"/>
                    <a:gd name="T2" fmla="*/ 33 w 71"/>
                    <a:gd name="T3" fmla="*/ 0 h 136"/>
                    <a:gd name="T4" fmla="*/ 71 w 71"/>
                    <a:gd name="T5" fmla="*/ 70 h 136"/>
                    <a:gd name="T6" fmla="*/ 33 w 71"/>
                    <a:gd name="T7" fmla="*/ 136 h 136"/>
                    <a:gd name="T8" fmla="*/ 0 w 71"/>
                    <a:gd name="T9" fmla="*/ 70 h 1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71" h="136">
                      <a:moveTo>
                        <a:pt x="0" y="70"/>
                      </a:moveTo>
                      <a:lnTo>
                        <a:pt x="33" y="0"/>
                      </a:lnTo>
                      <a:lnTo>
                        <a:pt x="71" y="70"/>
                      </a:lnTo>
                      <a:lnTo>
                        <a:pt x="33" y="136"/>
                      </a:lnTo>
                      <a:lnTo>
                        <a:pt x="0" y="70"/>
                      </a:lnTo>
                      <a:close/>
                    </a:path>
                  </a:pathLst>
                </a:custGeom>
                <a:solidFill>
                  <a:srgbClr val="FDE3B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</p:grpSp>
          <p:grpSp>
            <p:nvGrpSpPr>
              <p:cNvPr id="34651" name="Group 612">
                <a:extLst>
                  <a:ext uri="{FF2B5EF4-FFF2-40B4-BE49-F238E27FC236}">
                    <a16:creationId xmlns:a16="http://schemas.microsoft.com/office/drawing/2014/main" id="{7B1ED6E5-F6C7-4E5A-AB3D-B643A7097B0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52" y="1644"/>
                <a:ext cx="1457" cy="1697"/>
                <a:chOff x="2352" y="1644"/>
                <a:chExt cx="1457" cy="1697"/>
              </a:xfrm>
            </p:grpSpPr>
            <p:sp>
              <p:nvSpPr>
                <p:cNvPr id="34652" name="Oval 600">
                  <a:extLst>
                    <a:ext uri="{FF2B5EF4-FFF2-40B4-BE49-F238E27FC236}">
                      <a16:creationId xmlns:a16="http://schemas.microsoft.com/office/drawing/2014/main" id="{DD72CD66-779C-48E4-BCBD-E63941E1344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10" y="1694"/>
                  <a:ext cx="340" cy="546"/>
                </a:xfrm>
                <a:prstGeom prst="ellipse">
                  <a:avLst/>
                </a:prstGeom>
                <a:solidFill>
                  <a:srgbClr val="FDE3BA"/>
                </a:solidFill>
                <a:ln w="79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l-GR" altLang="el-GR" sz="2400"/>
                </a:p>
              </p:txBody>
            </p:sp>
            <p:sp>
              <p:nvSpPr>
                <p:cNvPr id="34653" name="Oval 601">
                  <a:extLst>
                    <a:ext uri="{FF2B5EF4-FFF2-40B4-BE49-F238E27FC236}">
                      <a16:creationId xmlns:a16="http://schemas.microsoft.com/office/drawing/2014/main" id="{BBE96275-6AAE-4DC6-A5F8-61AFCB5DD6B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10" y="1644"/>
                  <a:ext cx="269" cy="433"/>
                </a:xfrm>
                <a:prstGeom prst="ellipse">
                  <a:avLst/>
                </a:prstGeom>
                <a:solidFill>
                  <a:srgbClr val="FDE3BA"/>
                </a:solidFill>
                <a:ln w="79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l-GR" altLang="el-GR" sz="2400"/>
                </a:p>
              </p:txBody>
            </p:sp>
            <p:sp>
              <p:nvSpPr>
                <p:cNvPr id="34654" name="Oval 602">
                  <a:extLst>
                    <a:ext uri="{FF2B5EF4-FFF2-40B4-BE49-F238E27FC236}">
                      <a16:creationId xmlns:a16="http://schemas.microsoft.com/office/drawing/2014/main" id="{3BA06075-84A3-458E-8EA3-40BCE50B074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72" y="2119"/>
                  <a:ext cx="437" cy="699"/>
                </a:xfrm>
                <a:prstGeom prst="ellipse">
                  <a:avLst/>
                </a:prstGeom>
                <a:solidFill>
                  <a:srgbClr val="FDE3BA"/>
                </a:solidFill>
                <a:ln w="79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l-GR" altLang="el-GR" sz="2400"/>
                </a:p>
              </p:txBody>
            </p:sp>
            <p:sp>
              <p:nvSpPr>
                <p:cNvPr id="34655" name="Oval 603">
                  <a:extLst>
                    <a:ext uri="{FF2B5EF4-FFF2-40B4-BE49-F238E27FC236}">
                      <a16:creationId xmlns:a16="http://schemas.microsoft.com/office/drawing/2014/main" id="{9D8F80CD-8F38-4604-9F17-B92A6896A75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16" y="2435"/>
                  <a:ext cx="503" cy="803"/>
                </a:xfrm>
                <a:prstGeom prst="ellipse">
                  <a:avLst/>
                </a:prstGeom>
                <a:solidFill>
                  <a:srgbClr val="FDE3BA"/>
                </a:solidFill>
                <a:ln w="79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l-GR" altLang="el-GR" sz="2400"/>
                </a:p>
              </p:txBody>
            </p:sp>
            <p:sp>
              <p:nvSpPr>
                <p:cNvPr id="34656" name="Oval 604">
                  <a:extLst>
                    <a:ext uri="{FF2B5EF4-FFF2-40B4-BE49-F238E27FC236}">
                      <a16:creationId xmlns:a16="http://schemas.microsoft.com/office/drawing/2014/main" id="{971AE1C9-86D4-4A9B-8412-43A63A909B8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41" y="2539"/>
                  <a:ext cx="367" cy="590"/>
                </a:xfrm>
                <a:prstGeom prst="ellipse">
                  <a:avLst/>
                </a:prstGeom>
                <a:solidFill>
                  <a:srgbClr val="FDE3BA"/>
                </a:solidFill>
                <a:ln w="79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l-GR" altLang="el-GR" sz="2400"/>
                </a:p>
              </p:txBody>
            </p:sp>
            <p:sp>
              <p:nvSpPr>
                <p:cNvPr id="34657" name="Oval 605">
                  <a:extLst>
                    <a:ext uri="{FF2B5EF4-FFF2-40B4-BE49-F238E27FC236}">
                      <a16:creationId xmlns:a16="http://schemas.microsoft.com/office/drawing/2014/main" id="{C3759093-068B-4C92-AD8F-11D7B1ABB2F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85" y="2588"/>
                  <a:ext cx="268" cy="437"/>
                </a:xfrm>
                <a:prstGeom prst="ellipse">
                  <a:avLst/>
                </a:prstGeom>
                <a:solidFill>
                  <a:srgbClr val="FDE3BA"/>
                </a:solidFill>
                <a:ln w="79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l-GR" altLang="el-GR" sz="2400"/>
                </a:p>
              </p:txBody>
            </p:sp>
            <p:sp>
              <p:nvSpPr>
                <p:cNvPr id="34658" name="Oval 606">
                  <a:extLst>
                    <a:ext uri="{FF2B5EF4-FFF2-40B4-BE49-F238E27FC236}">
                      <a16:creationId xmlns:a16="http://schemas.microsoft.com/office/drawing/2014/main" id="{6B0BE750-C15C-4A1B-96A4-7815F03DA21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52" y="2222"/>
                  <a:ext cx="274" cy="433"/>
                </a:xfrm>
                <a:prstGeom prst="ellipse">
                  <a:avLst/>
                </a:prstGeom>
                <a:solidFill>
                  <a:srgbClr val="FDE3BA"/>
                </a:solidFill>
                <a:ln w="79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l-GR" altLang="el-GR" sz="2400"/>
                </a:p>
              </p:txBody>
            </p:sp>
            <p:sp>
              <p:nvSpPr>
                <p:cNvPr id="34659" name="Oval 607">
                  <a:extLst>
                    <a:ext uri="{FF2B5EF4-FFF2-40B4-BE49-F238E27FC236}">
                      <a16:creationId xmlns:a16="http://schemas.microsoft.com/office/drawing/2014/main" id="{868221A9-BE8A-4148-ADC1-357415CAA6A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83" y="1803"/>
                  <a:ext cx="438" cy="704"/>
                </a:xfrm>
                <a:prstGeom prst="ellipse">
                  <a:avLst/>
                </a:prstGeom>
                <a:solidFill>
                  <a:srgbClr val="FDE3BA"/>
                </a:solidFill>
                <a:ln w="79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l-GR" altLang="el-GR" sz="2400"/>
                </a:p>
              </p:txBody>
            </p:sp>
            <p:sp>
              <p:nvSpPr>
                <p:cNvPr id="34660" name="Oval 608">
                  <a:extLst>
                    <a:ext uri="{FF2B5EF4-FFF2-40B4-BE49-F238E27FC236}">
                      <a16:creationId xmlns:a16="http://schemas.microsoft.com/office/drawing/2014/main" id="{26C38F77-EBF6-4EDB-BC58-1973EB84E78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81" y="2642"/>
                  <a:ext cx="432" cy="699"/>
                </a:xfrm>
                <a:prstGeom prst="ellipse">
                  <a:avLst/>
                </a:prstGeom>
                <a:solidFill>
                  <a:srgbClr val="FDE3BA"/>
                </a:solidFill>
                <a:ln w="79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l-GR" altLang="el-GR" sz="2400"/>
                </a:p>
              </p:txBody>
            </p:sp>
            <p:sp>
              <p:nvSpPr>
                <p:cNvPr id="34661" name="Oval 609">
                  <a:extLst>
                    <a:ext uri="{FF2B5EF4-FFF2-40B4-BE49-F238E27FC236}">
                      <a16:creationId xmlns:a16="http://schemas.microsoft.com/office/drawing/2014/main" id="{9B7F3CBA-E771-488A-83EF-3FFE7F89F3D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37" y="1857"/>
                  <a:ext cx="340" cy="541"/>
                </a:xfrm>
                <a:prstGeom prst="ellipse">
                  <a:avLst/>
                </a:prstGeom>
                <a:solidFill>
                  <a:srgbClr val="FDE3BA"/>
                </a:solidFill>
                <a:ln w="79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l-GR" altLang="el-GR" sz="2400"/>
                </a:p>
              </p:txBody>
            </p:sp>
            <p:sp>
              <p:nvSpPr>
                <p:cNvPr id="34662" name="Oval 610">
                  <a:extLst>
                    <a:ext uri="{FF2B5EF4-FFF2-40B4-BE49-F238E27FC236}">
                      <a16:creationId xmlns:a16="http://schemas.microsoft.com/office/drawing/2014/main" id="{D04F83C3-E27C-4625-94FF-FCC272632B9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39" y="1644"/>
                  <a:ext cx="307" cy="487"/>
                </a:xfrm>
                <a:prstGeom prst="ellipse">
                  <a:avLst/>
                </a:prstGeom>
                <a:solidFill>
                  <a:srgbClr val="FDE3BA"/>
                </a:solidFill>
                <a:ln w="79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l-GR" altLang="el-GR" sz="2400"/>
                </a:p>
              </p:txBody>
            </p:sp>
            <p:sp>
              <p:nvSpPr>
                <p:cNvPr id="34663" name="Freeform 611">
                  <a:extLst>
                    <a:ext uri="{FF2B5EF4-FFF2-40B4-BE49-F238E27FC236}">
                      <a16:creationId xmlns:a16="http://schemas.microsoft.com/office/drawing/2014/main" id="{C396C36D-0C5A-42FA-9D8B-93666F22165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5" y="1779"/>
                  <a:ext cx="1265" cy="1346"/>
                </a:xfrm>
                <a:custGeom>
                  <a:avLst/>
                  <a:gdLst>
                    <a:gd name="T0" fmla="*/ 392 w 1265"/>
                    <a:gd name="T1" fmla="*/ 131 h 1346"/>
                    <a:gd name="T2" fmla="*/ 441 w 1265"/>
                    <a:gd name="T3" fmla="*/ 38 h 1346"/>
                    <a:gd name="T4" fmla="*/ 676 w 1265"/>
                    <a:gd name="T5" fmla="*/ 43 h 1346"/>
                    <a:gd name="T6" fmla="*/ 845 w 1265"/>
                    <a:gd name="T7" fmla="*/ 0 h 1346"/>
                    <a:gd name="T8" fmla="*/ 1057 w 1265"/>
                    <a:gd name="T9" fmla="*/ 158 h 1346"/>
                    <a:gd name="T10" fmla="*/ 1166 w 1265"/>
                    <a:gd name="T11" fmla="*/ 114 h 1346"/>
                    <a:gd name="T12" fmla="*/ 1221 w 1265"/>
                    <a:gd name="T13" fmla="*/ 131 h 1346"/>
                    <a:gd name="T14" fmla="*/ 1232 w 1265"/>
                    <a:gd name="T15" fmla="*/ 529 h 1346"/>
                    <a:gd name="T16" fmla="*/ 1265 w 1265"/>
                    <a:gd name="T17" fmla="*/ 594 h 1346"/>
                    <a:gd name="T18" fmla="*/ 1166 w 1265"/>
                    <a:gd name="T19" fmla="*/ 905 h 1346"/>
                    <a:gd name="T20" fmla="*/ 1063 w 1265"/>
                    <a:gd name="T21" fmla="*/ 692 h 1346"/>
                    <a:gd name="T22" fmla="*/ 1030 w 1265"/>
                    <a:gd name="T23" fmla="*/ 801 h 1346"/>
                    <a:gd name="T24" fmla="*/ 883 w 1265"/>
                    <a:gd name="T25" fmla="*/ 1226 h 1346"/>
                    <a:gd name="T26" fmla="*/ 381 w 1265"/>
                    <a:gd name="T27" fmla="*/ 1346 h 1346"/>
                    <a:gd name="T28" fmla="*/ 125 w 1265"/>
                    <a:gd name="T29" fmla="*/ 1265 h 1346"/>
                    <a:gd name="T30" fmla="*/ 43 w 1265"/>
                    <a:gd name="T31" fmla="*/ 997 h 1346"/>
                    <a:gd name="T32" fmla="*/ 43 w 1265"/>
                    <a:gd name="T33" fmla="*/ 730 h 1346"/>
                    <a:gd name="T34" fmla="*/ 0 w 1265"/>
                    <a:gd name="T35" fmla="*/ 496 h 1346"/>
                    <a:gd name="T36" fmla="*/ 392 w 1265"/>
                    <a:gd name="T37" fmla="*/ 131 h 134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265" h="1346">
                      <a:moveTo>
                        <a:pt x="392" y="131"/>
                      </a:moveTo>
                      <a:lnTo>
                        <a:pt x="441" y="38"/>
                      </a:lnTo>
                      <a:lnTo>
                        <a:pt x="676" y="43"/>
                      </a:lnTo>
                      <a:lnTo>
                        <a:pt x="845" y="0"/>
                      </a:lnTo>
                      <a:lnTo>
                        <a:pt x="1057" y="158"/>
                      </a:lnTo>
                      <a:lnTo>
                        <a:pt x="1166" y="114"/>
                      </a:lnTo>
                      <a:lnTo>
                        <a:pt x="1221" y="131"/>
                      </a:lnTo>
                      <a:lnTo>
                        <a:pt x="1232" y="529"/>
                      </a:lnTo>
                      <a:lnTo>
                        <a:pt x="1265" y="594"/>
                      </a:lnTo>
                      <a:lnTo>
                        <a:pt x="1166" y="905"/>
                      </a:lnTo>
                      <a:lnTo>
                        <a:pt x="1063" y="692"/>
                      </a:lnTo>
                      <a:lnTo>
                        <a:pt x="1030" y="801"/>
                      </a:lnTo>
                      <a:lnTo>
                        <a:pt x="883" y="1226"/>
                      </a:lnTo>
                      <a:lnTo>
                        <a:pt x="381" y="1346"/>
                      </a:lnTo>
                      <a:lnTo>
                        <a:pt x="125" y="1265"/>
                      </a:lnTo>
                      <a:lnTo>
                        <a:pt x="43" y="997"/>
                      </a:lnTo>
                      <a:lnTo>
                        <a:pt x="43" y="730"/>
                      </a:lnTo>
                      <a:lnTo>
                        <a:pt x="0" y="496"/>
                      </a:lnTo>
                      <a:lnTo>
                        <a:pt x="392" y="131"/>
                      </a:lnTo>
                      <a:close/>
                    </a:path>
                  </a:pathLst>
                </a:custGeom>
                <a:solidFill>
                  <a:srgbClr val="FDE3B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</p:grpSp>
        </p:grpSp>
        <p:sp>
          <p:nvSpPr>
            <p:cNvPr id="34647" name="Rectangle 614">
              <a:extLst>
                <a:ext uri="{FF2B5EF4-FFF2-40B4-BE49-F238E27FC236}">
                  <a16:creationId xmlns:a16="http://schemas.microsoft.com/office/drawing/2014/main" id="{662BC08A-3B05-4D5B-98B5-9FA9196ED4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4" y="2182"/>
              <a:ext cx="239" cy="207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648" name="Rectangle 615">
              <a:extLst>
                <a:ext uri="{FF2B5EF4-FFF2-40B4-BE49-F238E27FC236}">
                  <a16:creationId xmlns:a16="http://schemas.microsoft.com/office/drawing/2014/main" id="{69544269-D3EA-4446-B108-6406DA3E0A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8" y="2215"/>
              <a:ext cx="12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l-GR" sz="1600" b="1">
                  <a:solidFill>
                    <a:srgbClr val="808080"/>
                  </a:solidFill>
                </a:rPr>
                <a:t>IP</a:t>
              </a:r>
              <a:endParaRPr lang="en-US" altLang="el-GR" sz="2400"/>
            </a:p>
          </p:txBody>
        </p:sp>
      </p:grpSp>
      <p:sp>
        <p:nvSpPr>
          <p:cNvPr id="33807" name="Rectangle 617">
            <a:extLst>
              <a:ext uri="{FF2B5EF4-FFF2-40B4-BE49-F238E27FC236}">
                <a16:creationId xmlns:a16="http://schemas.microsoft.com/office/drawing/2014/main" id="{6333F5D4-8E65-4C59-8473-96ABE7825B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96063" y="2132013"/>
            <a:ext cx="1714500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33808" name="Rectangle 618">
            <a:extLst>
              <a:ext uri="{FF2B5EF4-FFF2-40B4-BE49-F238E27FC236}">
                <a16:creationId xmlns:a16="http://schemas.microsoft.com/office/drawing/2014/main" id="{79C6E90B-B402-4A07-8D87-E396356FBC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1788" y="2184400"/>
            <a:ext cx="94615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l-GR" sz="1100" b="1">
                <a:solidFill>
                  <a:srgbClr val="000000"/>
                </a:solidFill>
              </a:rPr>
              <a:t>H.323 &amp; T.120 </a:t>
            </a:r>
            <a:endParaRPr lang="en-US" altLang="el-GR" sz="2400"/>
          </a:p>
        </p:txBody>
      </p:sp>
      <p:sp>
        <p:nvSpPr>
          <p:cNvPr id="33809" name="Rectangle 619">
            <a:extLst>
              <a:ext uri="{FF2B5EF4-FFF2-40B4-BE49-F238E27FC236}">
                <a16:creationId xmlns:a16="http://schemas.microsoft.com/office/drawing/2014/main" id="{263CFD6E-E5B3-4783-AF4C-333883FE80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2209800"/>
            <a:ext cx="665163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l-GR" sz="1100" b="1">
                <a:solidFill>
                  <a:srgbClr val="000000"/>
                </a:solidFill>
              </a:rPr>
              <a:t>Multipoint</a:t>
            </a:r>
            <a:endParaRPr lang="en-US" altLang="el-GR" sz="2400"/>
          </a:p>
        </p:txBody>
      </p:sp>
      <p:sp>
        <p:nvSpPr>
          <p:cNvPr id="33810" name="Rectangle 620">
            <a:extLst>
              <a:ext uri="{FF2B5EF4-FFF2-40B4-BE49-F238E27FC236}">
                <a16:creationId xmlns:a16="http://schemas.microsoft.com/office/drawing/2014/main" id="{FBF30804-59BA-457E-89D8-99F9EB3609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6238" y="2357438"/>
            <a:ext cx="1566862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l-GR" sz="1100" b="1">
                <a:solidFill>
                  <a:srgbClr val="000000"/>
                </a:solidFill>
              </a:rPr>
              <a:t> Conference Unit (MCU)</a:t>
            </a:r>
            <a:endParaRPr lang="en-US" altLang="el-GR" sz="2400"/>
          </a:p>
        </p:txBody>
      </p:sp>
      <p:sp>
        <p:nvSpPr>
          <p:cNvPr id="33811" name="Rectangle 621">
            <a:extLst>
              <a:ext uri="{FF2B5EF4-FFF2-40B4-BE49-F238E27FC236}">
                <a16:creationId xmlns:a16="http://schemas.microsoft.com/office/drawing/2014/main" id="{DB048B24-DDD8-4118-BA33-379D36B78A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6975" y="1438275"/>
            <a:ext cx="1782763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33812" name="Rectangle 622">
            <a:extLst>
              <a:ext uri="{FF2B5EF4-FFF2-40B4-BE49-F238E27FC236}">
                <a16:creationId xmlns:a16="http://schemas.microsoft.com/office/drawing/2014/main" id="{763DB33D-4C5B-424C-B724-A7C3F6B535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6113" y="1492250"/>
            <a:ext cx="373062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l-GR" sz="1100" b="1">
                <a:solidFill>
                  <a:srgbClr val="000000"/>
                </a:solidFill>
              </a:rPr>
              <a:t>H.323</a:t>
            </a:r>
            <a:endParaRPr lang="en-US" altLang="el-GR" sz="2400"/>
          </a:p>
        </p:txBody>
      </p:sp>
      <p:sp>
        <p:nvSpPr>
          <p:cNvPr id="33813" name="Rectangle 623">
            <a:extLst>
              <a:ext uri="{FF2B5EF4-FFF2-40B4-BE49-F238E27FC236}">
                <a16:creationId xmlns:a16="http://schemas.microsoft.com/office/drawing/2014/main" id="{D01B2930-A257-4B06-A6D5-74A711E6F6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1338" y="1665288"/>
            <a:ext cx="58102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l-GR" sz="1100" b="1">
                <a:solidFill>
                  <a:srgbClr val="000000"/>
                </a:solidFill>
              </a:rPr>
              <a:t>Terminal</a:t>
            </a:r>
            <a:endParaRPr lang="en-US" altLang="el-GR" sz="2400"/>
          </a:p>
        </p:txBody>
      </p:sp>
      <p:grpSp>
        <p:nvGrpSpPr>
          <p:cNvPr id="33814" name="Group 643">
            <a:extLst>
              <a:ext uri="{FF2B5EF4-FFF2-40B4-BE49-F238E27FC236}">
                <a16:creationId xmlns:a16="http://schemas.microsoft.com/office/drawing/2014/main" id="{49996731-A803-4B61-B720-5FE59B0EC57F}"/>
              </a:ext>
            </a:extLst>
          </p:cNvPr>
          <p:cNvGrpSpPr>
            <a:grpSpLocks/>
          </p:cNvGrpSpPr>
          <p:nvPr/>
        </p:nvGrpSpPr>
        <p:grpSpPr bwMode="auto">
          <a:xfrm>
            <a:off x="2605088" y="4070350"/>
            <a:ext cx="839787" cy="242888"/>
            <a:chOff x="1641" y="2564"/>
            <a:chExt cx="529" cy="153"/>
          </a:xfrm>
        </p:grpSpPr>
        <p:grpSp>
          <p:nvGrpSpPr>
            <p:cNvPr id="34627" name="Group 630">
              <a:extLst>
                <a:ext uri="{FF2B5EF4-FFF2-40B4-BE49-F238E27FC236}">
                  <a16:creationId xmlns:a16="http://schemas.microsoft.com/office/drawing/2014/main" id="{221B1F34-E2B8-4AA3-BC93-FC665ABF363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41" y="2564"/>
              <a:ext cx="529" cy="153"/>
              <a:chOff x="1641" y="2564"/>
              <a:chExt cx="529" cy="153"/>
            </a:xfrm>
          </p:grpSpPr>
          <p:sp>
            <p:nvSpPr>
              <p:cNvPr id="34640" name="Freeform 624">
                <a:extLst>
                  <a:ext uri="{FF2B5EF4-FFF2-40B4-BE49-F238E27FC236}">
                    <a16:creationId xmlns:a16="http://schemas.microsoft.com/office/drawing/2014/main" id="{6FDD68B5-D3A5-4840-85D7-65A6768CB6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41" y="2564"/>
                <a:ext cx="529" cy="153"/>
              </a:xfrm>
              <a:custGeom>
                <a:avLst/>
                <a:gdLst>
                  <a:gd name="T0" fmla="*/ 77 w 529"/>
                  <a:gd name="T1" fmla="*/ 0 h 153"/>
                  <a:gd name="T2" fmla="*/ 0 w 529"/>
                  <a:gd name="T3" fmla="*/ 76 h 153"/>
                  <a:gd name="T4" fmla="*/ 0 w 529"/>
                  <a:gd name="T5" fmla="*/ 153 h 153"/>
                  <a:gd name="T6" fmla="*/ 458 w 529"/>
                  <a:gd name="T7" fmla="*/ 153 h 153"/>
                  <a:gd name="T8" fmla="*/ 529 w 529"/>
                  <a:gd name="T9" fmla="*/ 82 h 153"/>
                  <a:gd name="T10" fmla="*/ 529 w 529"/>
                  <a:gd name="T11" fmla="*/ 0 h 153"/>
                  <a:gd name="T12" fmla="*/ 77 w 529"/>
                  <a:gd name="T13" fmla="*/ 0 h 1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29" h="153">
                    <a:moveTo>
                      <a:pt x="77" y="0"/>
                    </a:moveTo>
                    <a:lnTo>
                      <a:pt x="0" y="76"/>
                    </a:lnTo>
                    <a:lnTo>
                      <a:pt x="0" y="153"/>
                    </a:lnTo>
                    <a:lnTo>
                      <a:pt x="458" y="153"/>
                    </a:lnTo>
                    <a:lnTo>
                      <a:pt x="529" y="82"/>
                    </a:lnTo>
                    <a:lnTo>
                      <a:pt x="529" y="0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641" name="Freeform 625">
                <a:extLst>
                  <a:ext uri="{FF2B5EF4-FFF2-40B4-BE49-F238E27FC236}">
                    <a16:creationId xmlns:a16="http://schemas.microsoft.com/office/drawing/2014/main" id="{E40C8B3A-0353-4A41-A026-3B7A4D2DA8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41" y="2564"/>
                <a:ext cx="529" cy="76"/>
              </a:xfrm>
              <a:custGeom>
                <a:avLst/>
                <a:gdLst>
                  <a:gd name="T0" fmla="*/ 0 w 529"/>
                  <a:gd name="T1" fmla="*/ 76 h 76"/>
                  <a:gd name="T2" fmla="*/ 458 w 529"/>
                  <a:gd name="T3" fmla="*/ 76 h 76"/>
                  <a:gd name="T4" fmla="*/ 529 w 529"/>
                  <a:gd name="T5" fmla="*/ 0 h 76"/>
                  <a:gd name="T6" fmla="*/ 77 w 529"/>
                  <a:gd name="T7" fmla="*/ 0 h 76"/>
                  <a:gd name="T8" fmla="*/ 0 w 529"/>
                  <a:gd name="T9" fmla="*/ 76 h 7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29" h="76">
                    <a:moveTo>
                      <a:pt x="0" y="76"/>
                    </a:moveTo>
                    <a:lnTo>
                      <a:pt x="458" y="76"/>
                    </a:lnTo>
                    <a:lnTo>
                      <a:pt x="529" y="0"/>
                    </a:lnTo>
                    <a:lnTo>
                      <a:pt x="77" y="0"/>
                    </a:lnTo>
                    <a:lnTo>
                      <a:pt x="0" y="76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642" name="Freeform 626">
                <a:extLst>
                  <a:ext uri="{FF2B5EF4-FFF2-40B4-BE49-F238E27FC236}">
                    <a16:creationId xmlns:a16="http://schemas.microsoft.com/office/drawing/2014/main" id="{F26D504F-6790-4CC4-809F-FA2A58EC2C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99" y="2564"/>
                <a:ext cx="71" cy="153"/>
              </a:xfrm>
              <a:custGeom>
                <a:avLst/>
                <a:gdLst>
                  <a:gd name="T0" fmla="*/ 0 w 71"/>
                  <a:gd name="T1" fmla="*/ 76 h 153"/>
                  <a:gd name="T2" fmla="*/ 71 w 71"/>
                  <a:gd name="T3" fmla="*/ 0 h 153"/>
                  <a:gd name="T4" fmla="*/ 71 w 71"/>
                  <a:gd name="T5" fmla="*/ 82 h 153"/>
                  <a:gd name="T6" fmla="*/ 0 w 71"/>
                  <a:gd name="T7" fmla="*/ 153 h 153"/>
                  <a:gd name="T8" fmla="*/ 0 w 71"/>
                  <a:gd name="T9" fmla="*/ 76 h 15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1" h="153">
                    <a:moveTo>
                      <a:pt x="0" y="76"/>
                    </a:moveTo>
                    <a:lnTo>
                      <a:pt x="71" y="0"/>
                    </a:lnTo>
                    <a:lnTo>
                      <a:pt x="71" y="82"/>
                    </a:lnTo>
                    <a:lnTo>
                      <a:pt x="0" y="153"/>
                    </a:lnTo>
                    <a:lnTo>
                      <a:pt x="0" y="76"/>
                    </a:lnTo>
                    <a:close/>
                  </a:path>
                </a:pathLst>
              </a:custGeom>
              <a:solidFill>
                <a:srgbClr val="6767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643" name="Freeform 627">
                <a:extLst>
                  <a:ext uri="{FF2B5EF4-FFF2-40B4-BE49-F238E27FC236}">
                    <a16:creationId xmlns:a16="http://schemas.microsoft.com/office/drawing/2014/main" id="{25D82632-20D6-41D5-A9E5-877AF9134C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41" y="2564"/>
                <a:ext cx="529" cy="153"/>
              </a:xfrm>
              <a:custGeom>
                <a:avLst/>
                <a:gdLst>
                  <a:gd name="T0" fmla="*/ 414 w 97"/>
                  <a:gd name="T1" fmla="*/ 0 h 28"/>
                  <a:gd name="T2" fmla="*/ 0 w 97"/>
                  <a:gd name="T3" fmla="*/ 421 h 28"/>
                  <a:gd name="T4" fmla="*/ 0 w 97"/>
                  <a:gd name="T5" fmla="*/ 836 h 28"/>
                  <a:gd name="T6" fmla="*/ 2498 w 97"/>
                  <a:gd name="T7" fmla="*/ 836 h 28"/>
                  <a:gd name="T8" fmla="*/ 2885 w 97"/>
                  <a:gd name="T9" fmla="*/ 448 h 28"/>
                  <a:gd name="T10" fmla="*/ 2885 w 97"/>
                  <a:gd name="T11" fmla="*/ 0 h 28"/>
                  <a:gd name="T12" fmla="*/ 414 w 97"/>
                  <a:gd name="T13" fmla="*/ 0 h 2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7" h="28">
                    <a:moveTo>
                      <a:pt x="14" y="0"/>
                    </a:moveTo>
                    <a:lnTo>
                      <a:pt x="0" y="14"/>
                    </a:lnTo>
                    <a:lnTo>
                      <a:pt x="0" y="28"/>
                    </a:lnTo>
                    <a:lnTo>
                      <a:pt x="84" y="28"/>
                    </a:lnTo>
                    <a:lnTo>
                      <a:pt x="97" y="15"/>
                    </a:lnTo>
                    <a:lnTo>
                      <a:pt x="97" y="0"/>
                    </a:lnTo>
                    <a:lnTo>
                      <a:pt x="14" y="0"/>
                    </a:lnTo>
                    <a:close/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644" name="Freeform 628">
                <a:extLst>
                  <a:ext uri="{FF2B5EF4-FFF2-40B4-BE49-F238E27FC236}">
                    <a16:creationId xmlns:a16="http://schemas.microsoft.com/office/drawing/2014/main" id="{0B1604B6-3284-4B7A-A911-B95C04B53B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41" y="2564"/>
                <a:ext cx="529" cy="76"/>
              </a:xfrm>
              <a:custGeom>
                <a:avLst/>
                <a:gdLst>
                  <a:gd name="T0" fmla="*/ 0 w 97"/>
                  <a:gd name="T1" fmla="*/ 413 h 14"/>
                  <a:gd name="T2" fmla="*/ 2498 w 97"/>
                  <a:gd name="T3" fmla="*/ 413 h 14"/>
                  <a:gd name="T4" fmla="*/ 2885 w 97"/>
                  <a:gd name="T5" fmla="*/ 0 h 1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7" h="14">
                    <a:moveTo>
                      <a:pt x="0" y="14"/>
                    </a:moveTo>
                    <a:lnTo>
                      <a:pt x="84" y="14"/>
                    </a:lnTo>
                    <a:lnTo>
                      <a:pt x="97" y="0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645" name="Line 629">
                <a:extLst>
                  <a:ext uri="{FF2B5EF4-FFF2-40B4-BE49-F238E27FC236}">
                    <a16:creationId xmlns:a16="http://schemas.microsoft.com/office/drawing/2014/main" id="{9D1BC76E-5489-4FA5-AEE7-BDD0ED2F72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99" y="2640"/>
                <a:ext cx="1" cy="77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34628" name="Rectangle 631">
              <a:extLst>
                <a:ext uri="{FF2B5EF4-FFF2-40B4-BE49-F238E27FC236}">
                  <a16:creationId xmlns:a16="http://schemas.microsoft.com/office/drawing/2014/main" id="{BBCAF115-51AB-4D94-B994-D4A29ABF1B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5" y="2659"/>
              <a:ext cx="94" cy="34"/>
            </a:xfrm>
            <a:prstGeom prst="rect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629" name="Rectangle 632">
              <a:extLst>
                <a:ext uri="{FF2B5EF4-FFF2-40B4-BE49-F238E27FC236}">
                  <a16:creationId xmlns:a16="http://schemas.microsoft.com/office/drawing/2014/main" id="{46BE92DA-A553-48CA-97B1-0A2786B1DC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1" y="2664"/>
              <a:ext cx="6" cy="23"/>
            </a:xfrm>
            <a:prstGeom prst="rect">
              <a:avLst/>
            </a:prstGeom>
            <a:solidFill>
              <a:srgbClr val="B2B2B2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630" name="Rectangle 633">
              <a:extLst>
                <a:ext uri="{FF2B5EF4-FFF2-40B4-BE49-F238E27FC236}">
                  <a16:creationId xmlns:a16="http://schemas.microsoft.com/office/drawing/2014/main" id="{A6D58E22-659C-4AFB-9578-8DE401A4BF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1" y="2664"/>
              <a:ext cx="2" cy="23"/>
            </a:xfrm>
            <a:prstGeom prst="rect">
              <a:avLst/>
            </a:prstGeom>
            <a:solidFill>
              <a:srgbClr val="FFFFFF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631" name="Rectangle 634">
              <a:extLst>
                <a:ext uri="{FF2B5EF4-FFF2-40B4-BE49-F238E27FC236}">
                  <a16:creationId xmlns:a16="http://schemas.microsoft.com/office/drawing/2014/main" id="{98293647-140E-4112-A45D-5C9186507E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4" y="2667"/>
              <a:ext cx="114" cy="11"/>
            </a:xfrm>
            <a:prstGeom prst="rect">
              <a:avLst/>
            </a:prstGeom>
            <a:solidFill>
              <a:srgbClr val="DDDDDD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632" name="Line 635">
              <a:extLst>
                <a:ext uri="{FF2B5EF4-FFF2-40B4-BE49-F238E27FC236}">
                  <a16:creationId xmlns:a16="http://schemas.microsoft.com/office/drawing/2014/main" id="{C7092C09-B8ED-40CA-ADE4-225DA27C3E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5" y="2673"/>
              <a:ext cx="98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4633" name="Oval 636">
              <a:extLst>
                <a:ext uri="{FF2B5EF4-FFF2-40B4-BE49-F238E27FC236}">
                  <a16:creationId xmlns:a16="http://schemas.microsoft.com/office/drawing/2014/main" id="{CE506009-FE4D-4E05-A10E-9CA7BF359E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5" y="2675"/>
              <a:ext cx="12" cy="1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634" name="Rectangle 637">
              <a:extLst>
                <a:ext uri="{FF2B5EF4-FFF2-40B4-BE49-F238E27FC236}">
                  <a16:creationId xmlns:a16="http://schemas.microsoft.com/office/drawing/2014/main" id="{91E97568-9BA8-463A-85C8-20F90185CD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6" y="2697"/>
              <a:ext cx="110" cy="12"/>
            </a:xfrm>
            <a:prstGeom prst="rect">
              <a:avLst/>
            </a:prstGeom>
            <a:solidFill>
              <a:srgbClr val="DDDDDD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635" name="Line 638">
              <a:extLst>
                <a:ext uri="{FF2B5EF4-FFF2-40B4-BE49-F238E27FC236}">
                  <a16:creationId xmlns:a16="http://schemas.microsoft.com/office/drawing/2014/main" id="{23A008C2-CF49-46AA-9E2F-3463737D18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19" y="2706"/>
              <a:ext cx="66" cy="1"/>
            </a:xfrm>
            <a:prstGeom prst="line">
              <a:avLst/>
            </a:prstGeom>
            <a:noFill/>
            <a:ln w="428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4636" name="Line 639">
              <a:extLst>
                <a:ext uri="{FF2B5EF4-FFF2-40B4-BE49-F238E27FC236}">
                  <a16:creationId xmlns:a16="http://schemas.microsoft.com/office/drawing/2014/main" id="{E4252FC3-6394-4AD1-8DCA-99B4344D3C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2" y="2706"/>
              <a:ext cx="33" cy="1"/>
            </a:xfrm>
            <a:prstGeom prst="line">
              <a:avLst/>
            </a:prstGeom>
            <a:noFill/>
            <a:ln w="428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4637" name="Line 640">
              <a:extLst>
                <a:ext uri="{FF2B5EF4-FFF2-40B4-BE49-F238E27FC236}">
                  <a16:creationId xmlns:a16="http://schemas.microsoft.com/office/drawing/2014/main" id="{C84921DD-342F-4A19-AFEF-983EB25E24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2" y="2618"/>
              <a:ext cx="1" cy="3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4638" name="Line 641">
              <a:extLst>
                <a:ext uri="{FF2B5EF4-FFF2-40B4-BE49-F238E27FC236}">
                  <a16:creationId xmlns:a16="http://schemas.microsoft.com/office/drawing/2014/main" id="{7D4B866D-6C02-407E-AF01-034AE202E7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43" y="2607"/>
              <a:ext cx="1" cy="3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4639" name="Line 642">
              <a:extLst>
                <a:ext uri="{FF2B5EF4-FFF2-40B4-BE49-F238E27FC236}">
                  <a16:creationId xmlns:a16="http://schemas.microsoft.com/office/drawing/2014/main" id="{483019DF-4E24-4036-9683-4052AF2F90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9" y="2591"/>
              <a:ext cx="1" cy="3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33815" name="Rectangle 644">
            <a:extLst>
              <a:ext uri="{FF2B5EF4-FFF2-40B4-BE49-F238E27FC236}">
                <a16:creationId xmlns:a16="http://schemas.microsoft.com/office/drawing/2014/main" id="{22C08A41-395D-490F-87A0-B0C72D2293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4938" y="4486275"/>
            <a:ext cx="908050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33816" name="Rectangle 645">
            <a:extLst>
              <a:ext uri="{FF2B5EF4-FFF2-40B4-BE49-F238E27FC236}">
                <a16:creationId xmlns:a16="http://schemas.microsoft.com/office/drawing/2014/main" id="{E8BC4BF2-CA6A-4349-BC14-F44965B37E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60663" y="4538663"/>
            <a:ext cx="78422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l-GR" sz="1100" b="1">
                <a:solidFill>
                  <a:srgbClr val="000000"/>
                </a:solidFill>
              </a:rPr>
              <a:t>H.323/H.320</a:t>
            </a:r>
            <a:endParaRPr lang="en-US" altLang="el-GR" sz="2400"/>
          </a:p>
        </p:txBody>
      </p:sp>
      <p:sp>
        <p:nvSpPr>
          <p:cNvPr id="33817" name="Rectangle 646">
            <a:extLst>
              <a:ext uri="{FF2B5EF4-FFF2-40B4-BE49-F238E27FC236}">
                <a16:creationId xmlns:a16="http://schemas.microsoft.com/office/drawing/2014/main" id="{1181BEE8-3FF7-42E9-B599-816F9BCF00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3375" y="4711700"/>
            <a:ext cx="573088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l-GR" sz="1100" b="1">
                <a:solidFill>
                  <a:srgbClr val="000000"/>
                </a:solidFill>
              </a:rPr>
              <a:t>Gateway</a:t>
            </a:r>
            <a:endParaRPr lang="en-US" altLang="el-GR" sz="2400"/>
          </a:p>
        </p:txBody>
      </p:sp>
      <p:sp>
        <p:nvSpPr>
          <p:cNvPr id="33818" name="Line 647">
            <a:extLst>
              <a:ext uri="{FF2B5EF4-FFF2-40B4-BE49-F238E27FC236}">
                <a16:creationId xmlns:a16="http://schemas.microsoft.com/office/drawing/2014/main" id="{9BDF06E2-630B-4D6C-AC45-81EAE2F3B175}"/>
              </a:ext>
            </a:extLst>
          </p:cNvPr>
          <p:cNvSpPr>
            <a:spLocks noChangeShapeType="1"/>
          </p:cNvSpPr>
          <p:nvPr/>
        </p:nvSpPr>
        <p:spPr bwMode="auto">
          <a:xfrm>
            <a:off x="1220788" y="3654425"/>
            <a:ext cx="346075" cy="623888"/>
          </a:xfrm>
          <a:prstGeom prst="line">
            <a:avLst/>
          </a:prstGeom>
          <a:noFill/>
          <a:ln w="17463">
            <a:solidFill>
              <a:srgbClr val="33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grpSp>
        <p:nvGrpSpPr>
          <p:cNvPr id="33819" name="Group 716">
            <a:extLst>
              <a:ext uri="{FF2B5EF4-FFF2-40B4-BE49-F238E27FC236}">
                <a16:creationId xmlns:a16="http://schemas.microsoft.com/office/drawing/2014/main" id="{C742730C-06ED-4CB1-8CFC-AEC5733ADE42}"/>
              </a:ext>
            </a:extLst>
          </p:cNvPr>
          <p:cNvGrpSpPr>
            <a:grpSpLocks/>
          </p:cNvGrpSpPr>
          <p:nvPr/>
        </p:nvGrpSpPr>
        <p:grpSpPr bwMode="auto">
          <a:xfrm>
            <a:off x="946150" y="2895600"/>
            <a:ext cx="496888" cy="755650"/>
            <a:chOff x="596" y="1824"/>
            <a:chExt cx="313" cy="476"/>
          </a:xfrm>
        </p:grpSpPr>
        <p:sp>
          <p:nvSpPr>
            <p:cNvPr id="34559" name="Rectangle 648">
              <a:extLst>
                <a:ext uri="{FF2B5EF4-FFF2-40B4-BE49-F238E27FC236}">
                  <a16:creationId xmlns:a16="http://schemas.microsoft.com/office/drawing/2014/main" id="{75CF3997-E0AB-4F44-9251-5C728467A1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4" y="1866"/>
              <a:ext cx="169" cy="65"/>
            </a:xfrm>
            <a:prstGeom prst="rect">
              <a:avLst/>
            </a:prstGeom>
            <a:solidFill>
              <a:srgbClr val="3F00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560" name="Rectangle 649">
              <a:extLst>
                <a:ext uri="{FF2B5EF4-FFF2-40B4-BE49-F238E27FC236}">
                  <a16:creationId xmlns:a16="http://schemas.microsoft.com/office/drawing/2014/main" id="{D201E1D8-795B-4A5A-993A-C0585232A8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3" y="1824"/>
              <a:ext cx="159" cy="56"/>
            </a:xfrm>
            <a:prstGeom prst="rect">
              <a:avLst/>
            </a:prstGeom>
            <a:solidFill>
              <a:srgbClr val="CECECE"/>
            </a:solidFill>
            <a:ln w="7938">
              <a:solidFill>
                <a:srgbClr val="474747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561" name="Rectangle 650">
              <a:extLst>
                <a:ext uri="{FF2B5EF4-FFF2-40B4-BE49-F238E27FC236}">
                  <a16:creationId xmlns:a16="http://schemas.microsoft.com/office/drawing/2014/main" id="{97275D42-9640-4FDF-9C56-CB88FB847A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6" y="1901"/>
              <a:ext cx="313" cy="399"/>
            </a:xfrm>
            <a:prstGeom prst="rect">
              <a:avLst/>
            </a:prstGeom>
            <a:solidFill>
              <a:srgbClr val="CECECE"/>
            </a:solidFill>
            <a:ln w="7938">
              <a:solidFill>
                <a:srgbClr val="474747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562" name="Rectangle 651">
              <a:extLst>
                <a:ext uri="{FF2B5EF4-FFF2-40B4-BE49-F238E27FC236}">
                  <a16:creationId xmlns:a16="http://schemas.microsoft.com/office/drawing/2014/main" id="{DF24BBA3-3759-483B-A241-DE48A83975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5" y="1928"/>
              <a:ext cx="235" cy="192"/>
            </a:xfrm>
            <a:prstGeom prst="rect">
              <a:avLst/>
            </a:prstGeom>
            <a:solidFill>
              <a:srgbClr val="919191"/>
            </a:solidFill>
            <a:ln w="7938">
              <a:solidFill>
                <a:srgbClr val="474747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563" name="Rectangle 652">
              <a:extLst>
                <a:ext uri="{FF2B5EF4-FFF2-40B4-BE49-F238E27FC236}">
                  <a16:creationId xmlns:a16="http://schemas.microsoft.com/office/drawing/2014/main" id="{192FC22A-092C-462F-89B8-6E250B354A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5" y="2168"/>
              <a:ext cx="235" cy="89"/>
            </a:xfrm>
            <a:prstGeom prst="rect">
              <a:avLst/>
            </a:prstGeom>
            <a:solidFill>
              <a:srgbClr val="676767"/>
            </a:solidFill>
            <a:ln w="7938">
              <a:solidFill>
                <a:srgbClr val="474747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564" name="Oval 653">
              <a:extLst>
                <a:ext uri="{FF2B5EF4-FFF2-40B4-BE49-F238E27FC236}">
                  <a16:creationId xmlns:a16="http://schemas.microsoft.com/office/drawing/2014/main" id="{428A8F46-9E0C-415C-849D-678D67186F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8" y="1824"/>
              <a:ext cx="62" cy="56"/>
            </a:xfrm>
            <a:prstGeom prst="ellipse">
              <a:avLst/>
            </a:prstGeom>
            <a:solidFill>
              <a:srgbClr val="CECECE"/>
            </a:solidFill>
            <a:ln w="7938">
              <a:solidFill>
                <a:srgbClr val="474747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grpSp>
          <p:nvGrpSpPr>
            <p:cNvPr id="34565" name="Group 715">
              <a:extLst>
                <a:ext uri="{FF2B5EF4-FFF2-40B4-BE49-F238E27FC236}">
                  <a16:creationId xmlns:a16="http://schemas.microsoft.com/office/drawing/2014/main" id="{85E0B2B6-6F0A-479E-9067-611F75DFC89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43" y="1948"/>
              <a:ext cx="208" cy="147"/>
              <a:chOff x="643" y="1948"/>
              <a:chExt cx="208" cy="147"/>
            </a:xfrm>
          </p:grpSpPr>
          <p:sp>
            <p:nvSpPr>
              <p:cNvPr id="34566" name="Rectangle 654">
                <a:extLst>
                  <a:ext uri="{FF2B5EF4-FFF2-40B4-BE49-F238E27FC236}">
                    <a16:creationId xmlns:a16="http://schemas.microsoft.com/office/drawing/2014/main" id="{40F0EA25-A2EB-45E9-B26C-058274F4C6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5" y="2049"/>
                <a:ext cx="71" cy="46"/>
              </a:xfrm>
              <a:prstGeom prst="rect">
                <a:avLst/>
              </a:prstGeom>
              <a:solidFill>
                <a:srgbClr val="A66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4567" name="Freeform 655">
                <a:extLst>
                  <a:ext uri="{FF2B5EF4-FFF2-40B4-BE49-F238E27FC236}">
                    <a16:creationId xmlns:a16="http://schemas.microsoft.com/office/drawing/2014/main" id="{A2113563-DE00-4978-B94F-9364241126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9" y="2046"/>
                <a:ext cx="77" cy="3"/>
              </a:xfrm>
              <a:custGeom>
                <a:avLst/>
                <a:gdLst>
                  <a:gd name="T0" fmla="*/ 6 w 77"/>
                  <a:gd name="T1" fmla="*/ 3 h 3"/>
                  <a:gd name="T2" fmla="*/ 77 w 77"/>
                  <a:gd name="T3" fmla="*/ 3 h 3"/>
                  <a:gd name="T4" fmla="*/ 68 w 77"/>
                  <a:gd name="T5" fmla="*/ 0 h 3"/>
                  <a:gd name="T6" fmla="*/ 0 w 77"/>
                  <a:gd name="T7" fmla="*/ 0 h 3"/>
                  <a:gd name="T8" fmla="*/ 6 w 77"/>
                  <a:gd name="T9" fmla="*/ 3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7" h="3">
                    <a:moveTo>
                      <a:pt x="6" y="3"/>
                    </a:moveTo>
                    <a:lnTo>
                      <a:pt x="77" y="3"/>
                    </a:lnTo>
                    <a:lnTo>
                      <a:pt x="68" y="0"/>
                    </a:lnTo>
                    <a:lnTo>
                      <a:pt x="0" y="0"/>
                    </a:lnTo>
                    <a:lnTo>
                      <a:pt x="6" y="3"/>
                    </a:lnTo>
                    <a:close/>
                  </a:path>
                </a:pathLst>
              </a:custGeom>
              <a:solidFill>
                <a:srgbClr val="714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568" name="Freeform 656">
                <a:extLst>
                  <a:ext uri="{FF2B5EF4-FFF2-40B4-BE49-F238E27FC236}">
                    <a16:creationId xmlns:a16="http://schemas.microsoft.com/office/drawing/2014/main" id="{F2025860-5384-4CF2-8C9D-15AAA63666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9" y="2046"/>
                <a:ext cx="6" cy="49"/>
              </a:xfrm>
              <a:custGeom>
                <a:avLst/>
                <a:gdLst>
                  <a:gd name="T0" fmla="*/ 0 w 6"/>
                  <a:gd name="T1" fmla="*/ 0 h 49"/>
                  <a:gd name="T2" fmla="*/ 6 w 6"/>
                  <a:gd name="T3" fmla="*/ 3 h 49"/>
                  <a:gd name="T4" fmla="*/ 6 w 6"/>
                  <a:gd name="T5" fmla="*/ 49 h 49"/>
                  <a:gd name="T6" fmla="*/ 0 w 6"/>
                  <a:gd name="T7" fmla="*/ 42 h 49"/>
                  <a:gd name="T8" fmla="*/ 0 w 6"/>
                  <a:gd name="T9" fmla="*/ 0 h 4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49">
                    <a:moveTo>
                      <a:pt x="0" y="0"/>
                    </a:moveTo>
                    <a:lnTo>
                      <a:pt x="6" y="3"/>
                    </a:lnTo>
                    <a:lnTo>
                      <a:pt x="6" y="49"/>
                    </a:lnTo>
                    <a:lnTo>
                      <a:pt x="0" y="4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72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569" name="Freeform 657">
                <a:extLst>
                  <a:ext uri="{FF2B5EF4-FFF2-40B4-BE49-F238E27FC236}">
                    <a16:creationId xmlns:a16="http://schemas.microsoft.com/office/drawing/2014/main" id="{FE0218D7-7703-40C6-A15D-D8AD9E64BE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3" y="2002"/>
                <a:ext cx="58" cy="85"/>
              </a:xfrm>
              <a:custGeom>
                <a:avLst/>
                <a:gdLst>
                  <a:gd name="T0" fmla="*/ 26 w 58"/>
                  <a:gd name="T1" fmla="*/ 35 h 85"/>
                  <a:gd name="T2" fmla="*/ 21 w 58"/>
                  <a:gd name="T3" fmla="*/ 14 h 85"/>
                  <a:gd name="T4" fmla="*/ 19 w 58"/>
                  <a:gd name="T5" fmla="*/ 0 h 85"/>
                  <a:gd name="T6" fmla="*/ 15 w 58"/>
                  <a:gd name="T7" fmla="*/ 6 h 85"/>
                  <a:gd name="T8" fmla="*/ 9 w 58"/>
                  <a:gd name="T9" fmla="*/ 16 h 85"/>
                  <a:gd name="T10" fmla="*/ 4 w 58"/>
                  <a:gd name="T11" fmla="*/ 25 h 85"/>
                  <a:gd name="T12" fmla="*/ 0 w 58"/>
                  <a:gd name="T13" fmla="*/ 32 h 85"/>
                  <a:gd name="T14" fmla="*/ 2 w 58"/>
                  <a:gd name="T15" fmla="*/ 42 h 85"/>
                  <a:gd name="T16" fmla="*/ 4 w 58"/>
                  <a:gd name="T17" fmla="*/ 53 h 85"/>
                  <a:gd name="T18" fmla="*/ 8 w 58"/>
                  <a:gd name="T19" fmla="*/ 58 h 85"/>
                  <a:gd name="T20" fmla="*/ 16 w 58"/>
                  <a:gd name="T21" fmla="*/ 66 h 85"/>
                  <a:gd name="T22" fmla="*/ 26 w 58"/>
                  <a:gd name="T23" fmla="*/ 75 h 85"/>
                  <a:gd name="T24" fmla="*/ 34 w 58"/>
                  <a:gd name="T25" fmla="*/ 85 h 85"/>
                  <a:gd name="T26" fmla="*/ 41 w 58"/>
                  <a:gd name="T27" fmla="*/ 74 h 85"/>
                  <a:gd name="T28" fmla="*/ 49 w 58"/>
                  <a:gd name="T29" fmla="*/ 66 h 85"/>
                  <a:gd name="T30" fmla="*/ 58 w 58"/>
                  <a:gd name="T31" fmla="*/ 57 h 85"/>
                  <a:gd name="T32" fmla="*/ 47 w 58"/>
                  <a:gd name="T33" fmla="*/ 50 h 85"/>
                  <a:gd name="T34" fmla="*/ 35 w 58"/>
                  <a:gd name="T35" fmla="*/ 42 h 85"/>
                  <a:gd name="T36" fmla="*/ 26 w 58"/>
                  <a:gd name="T37" fmla="*/ 35 h 8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58" h="85">
                    <a:moveTo>
                      <a:pt x="26" y="35"/>
                    </a:moveTo>
                    <a:lnTo>
                      <a:pt x="21" y="14"/>
                    </a:lnTo>
                    <a:lnTo>
                      <a:pt x="19" y="0"/>
                    </a:lnTo>
                    <a:lnTo>
                      <a:pt x="15" y="6"/>
                    </a:lnTo>
                    <a:lnTo>
                      <a:pt x="9" y="16"/>
                    </a:lnTo>
                    <a:lnTo>
                      <a:pt x="4" y="25"/>
                    </a:lnTo>
                    <a:lnTo>
                      <a:pt x="0" y="32"/>
                    </a:lnTo>
                    <a:lnTo>
                      <a:pt x="2" y="42"/>
                    </a:lnTo>
                    <a:lnTo>
                      <a:pt x="4" y="53"/>
                    </a:lnTo>
                    <a:lnTo>
                      <a:pt x="8" y="58"/>
                    </a:lnTo>
                    <a:lnTo>
                      <a:pt x="16" y="66"/>
                    </a:lnTo>
                    <a:lnTo>
                      <a:pt x="26" y="75"/>
                    </a:lnTo>
                    <a:lnTo>
                      <a:pt x="34" y="85"/>
                    </a:lnTo>
                    <a:lnTo>
                      <a:pt x="41" y="74"/>
                    </a:lnTo>
                    <a:lnTo>
                      <a:pt x="49" y="66"/>
                    </a:lnTo>
                    <a:lnTo>
                      <a:pt x="58" y="57"/>
                    </a:lnTo>
                    <a:lnTo>
                      <a:pt x="47" y="50"/>
                    </a:lnTo>
                    <a:lnTo>
                      <a:pt x="35" y="42"/>
                    </a:lnTo>
                    <a:lnTo>
                      <a:pt x="26" y="35"/>
                    </a:lnTo>
                    <a:close/>
                  </a:path>
                </a:pathLst>
              </a:custGeom>
              <a:solidFill>
                <a:srgbClr val="FFFF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570" name="Freeform 658">
                <a:extLst>
                  <a:ext uri="{FF2B5EF4-FFF2-40B4-BE49-F238E27FC236}">
                    <a16:creationId xmlns:a16="http://schemas.microsoft.com/office/drawing/2014/main" id="{022126A9-7CB2-4117-B472-1BC7B49F86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3" y="1955"/>
                <a:ext cx="43" cy="67"/>
              </a:xfrm>
              <a:custGeom>
                <a:avLst/>
                <a:gdLst>
                  <a:gd name="T0" fmla="*/ 0 w 43"/>
                  <a:gd name="T1" fmla="*/ 15 h 67"/>
                  <a:gd name="T2" fmla="*/ 2 w 43"/>
                  <a:gd name="T3" fmla="*/ 7 h 67"/>
                  <a:gd name="T4" fmla="*/ 6 w 43"/>
                  <a:gd name="T5" fmla="*/ 3 h 67"/>
                  <a:gd name="T6" fmla="*/ 16 w 43"/>
                  <a:gd name="T7" fmla="*/ 2 h 67"/>
                  <a:gd name="T8" fmla="*/ 23 w 43"/>
                  <a:gd name="T9" fmla="*/ 1 h 67"/>
                  <a:gd name="T10" fmla="*/ 28 w 43"/>
                  <a:gd name="T11" fmla="*/ 1 h 67"/>
                  <a:gd name="T12" fmla="*/ 32 w 43"/>
                  <a:gd name="T13" fmla="*/ 4 h 67"/>
                  <a:gd name="T14" fmla="*/ 36 w 43"/>
                  <a:gd name="T15" fmla="*/ 9 h 67"/>
                  <a:gd name="T16" fmla="*/ 39 w 43"/>
                  <a:gd name="T17" fmla="*/ 16 h 67"/>
                  <a:gd name="T18" fmla="*/ 42 w 43"/>
                  <a:gd name="T19" fmla="*/ 22 h 67"/>
                  <a:gd name="T20" fmla="*/ 43 w 43"/>
                  <a:gd name="T21" fmla="*/ 30 h 67"/>
                  <a:gd name="T22" fmla="*/ 42 w 43"/>
                  <a:gd name="T23" fmla="*/ 38 h 67"/>
                  <a:gd name="T24" fmla="*/ 41 w 43"/>
                  <a:gd name="T25" fmla="*/ 43 h 67"/>
                  <a:gd name="T26" fmla="*/ 29 w 43"/>
                  <a:gd name="T27" fmla="*/ 61 h 67"/>
                  <a:gd name="T28" fmla="*/ 24 w 43"/>
                  <a:gd name="T29" fmla="*/ 67 h 67"/>
                  <a:gd name="T30" fmla="*/ 19 w 43"/>
                  <a:gd name="T31" fmla="*/ 65 h 67"/>
                  <a:gd name="T32" fmla="*/ 17 w 43"/>
                  <a:gd name="T33" fmla="*/ 63 h 67"/>
                  <a:gd name="T34" fmla="*/ 14 w 43"/>
                  <a:gd name="T35" fmla="*/ 60 h 67"/>
                  <a:gd name="T36" fmla="*/ 10 w 43"/>
                  <a:gd name="T37" fmla="*/ 57 h 67"/>
                  <a:gd name="T38" fmla="*/ 9 w 43"/>
                  <a:gd name="T39" fmla="*/ 56 h 67"/>
                  <a:gd name="T40" fmla="*/ 7 w 43"/>
                  <a:gd name="T41" fmla="*/ 53 h 67"/>
                  <a:gd name="T42" fmla="*/ 5 w 43"/>
                  <a:gd name="T43" fmla="*/ 50 h 67"/>
                  <a:gd name="T44" fmla="*/ 4 w 43"/>
                  <a:gd name="T45" fmla="*/ 46 h 67"/>
                  <a:gd name="T46" fmla="*/ 3 w 43"/>
                  <a:gd name="T47" fmla="*/ 43 h 67"/>
                  <a:gd name="T48" fmla="*/ 2 w 43"/>
                  <a:gd name="T49" fmla="*/ 39 h 67"/>
                  <a:gd name="T50" fmla="*/ 2 w 43"/>
                  <a:gd name="T51" fmla="*/ 36 h 67"/>
                  <a:gd name="T52" fmla="*/ 2 w 43"/>
                  <a:gd name="T53" fmla="*/ 33 h 67"/>
                  <a:gd name="T54" fmla="*/ 2 w 43"/>
                  <a:gd name="T55" fmla="*/ 31 h 67"/>
                  <a:gd name="T56" fmla="*/ 1 w 43"/>
                  <a:gd name="T57" fmla="*/ 30 h 67"/>
                  <a:gd name="T58" fmla="*/ 1 w 43"/>
                  <a:gd name="T59" fmla="*/ 27 h 67"/>
                  <a:gd name="T60" fmla="*/ 1 w 43"/>
                  <a:gd name="T61" fmla="*/ 23 h 67"/>
                  <a:gd name="T62" fmla="*/ 0 w 43"/>
                  <a:gd name="T63" fmla="*/ 20 h 67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43" h="67">
                    <a:moveTo>
                      <a:pt x="0" y="20"/>
                    </a:moveTo>
                    <a:lnTo>
                      <a:pt x="0" y="15"/>
                    </a:lnTo>
                    <a:lnTo>
                      <a:pt x="1" y="11"/>
                    </a:lnTo>
                    <a:lnTo>
                      <a:pt x="2" y="7"/>
                    </a:lnTo>
                    <a:lnTo>
                      <a:pt x="4" y="5"/>
                    </a:lnTo>
                    <a:lnTo>
                      <a:pt x="6" y="3"/>
                    </a:lnTo>
                    <a:lnTo>
                      <a:pt x="11" y="3"/>
                    </a:lnTo>
                    <a:lnTo>
                      <a:pt x="16" y="2"/>
                    </a:lnTo>
                    <a:lnTo>
                      <a:pt x="20" y="1"/>
                    </a:lnTo>
                    <a:lnTo>
                      <a:pt x="23" y="1"/>
                    </a:lnTo>
                    <a:lnTo>
                      <a:pt x="25" y="0"/>
                    </a:lnTo>
                    <a:lnTo>
                      <a:pt x="28" y="1"/>
                    </a:lnTo>
                    <a:lnTo>
                      <a:pt x="30" y="2"/>
                    </a:lnTo>
                    <a:lnTo>
                      <a:pt x="32" y="4"/>
                    </a:lnTo>
                    <a:lnTo>
                      <a:pt x="34" y="6"/>
                    </a:lnTo>
                    <a:lnTo>
                      <a:pt x="36" y="9"/>
                    </a:lnTo>
                    <a:lnTo>
                      <a:pt x="37" y="13"/>
                    </a:lnTo>
                    <a:lnTo>
                      <a:pt x="39" y="16"/>
                    </a:lnTo>
                    <a:lnTo>
                      <a:pt x="40" y="19"/>
                    </a:lnTo>
                    <a:lnTo>
                      <a:pt x="42" y="22"/>
                    </a:lnTo>
                    <a:lnTo>
                      <a:pt x="42" y="25"/>
                    </a:lnTo>
                    <a:lnTo>
                      <a:pt x="43" y="30"/>
                    </a:lnTo>
                    <a:lnTo>
                      <a:pt x="43" y="34"/>
                    </a:lnTo>
                    <a:lnTo>
                      <a:pt x="42" y="38"/>
                    </a:lnTo>
                    <a:lnTo>
                      <a:pt x="40" y="41"/>
                    </a:lnTo>
                    <a:lnTo>
                      <a:pt x="41" y="43"/>
                    </a:lnTo>
                    <a:lnTo>
                      <a:pt x="31" y="59"/>
                    </a:lnTo>
                    <a:lnTo>
                      <a:pt x="29" y="61"/>
                    </a:lnTo>
                    <a:lnTo>
                      <a:pt x="26" y="66"/>
                    </a:lnTo>
                    <a:lnTo>
                      <a:pt x="24" y="67"/>
                    </a:lnTo>
                    <a:lnTo>
                      <a:pt x="22" y="66"/>
                    </a:lnTo>
                    <a:lnTo>
                      <a:pt x="19" y="65"/>
                    </a:lnTo>
                    <a:lnTo>
                      <a:pt x="18" y="64"/>
                    </a:lnTo>
                    <a:lnTo>
                      <a:pt x="17" y="63"/>
                    </a:lnTo>
                    <a:lnTo>
                      <a:pt x="16" y="61"/>
                    </a:lnTo>
                    <a:lnTo>
                      <a:pt x="14" y="60"/>
                    </a:lnTo>
                    <a:lnTo>
                      <a:pt x="12" y="58"/>
                    </a:lnTo>
                    <a:lnTo>
                      <a:pt x="10" y="57"/>
                    </a:lnTo>
                    <a:lnTo>
                      <a:pt x="9" y="57"/>
                    </a:lnTo>
                    <a:lnTo>
                      <a:pt x="9" y="56"/>
                    </a:lnTo>
                    <a:lnTo>
                      <a:pt x="8" y="55"/>
                    </a:lnTo>
                    <a:lnTo>
                      <a:pt x="7" y="53"/>
                    </a:lnTo>
                    <a:lnTo>
                      <a:pt x="6" y="52"/>
                    </a:lnTo>
                    <a:lnTo>
                      <a:pt x="5" y="50"/>
                    </a:lnTo>
                    <a:lnTo>
                      <a:pt x="5" y="48"/>
                    </a:lnTo>
                    <a:lnTo>
                      <a:pt x="4" y="46"/>
                    </a:lnTo>
                    <a:lnTo>
                      <a:pt x="4" y="45"/>
                    </a:lnTo>
                    <a:lnTo>
                      <a:pt x="3" y="43"/>
                    </a:lnTo>
                    <a:lnTo>
                      <a:pt x="3" y="41"/>
                    </a:lnTo>
                    <a:lnTo>
                      <a:pt x="2" y="39"/>
                    </a:lnTo>
                    <a:lnTo>
                      <a:pt x="2" y="38"/>
                    </a:lnTo>
                    <a:lnTo>
                      <a:pt x="2" y="36"/>
                    </a:lnTo>
                    <a:lnTo>
                      <a:pt x="2" y="35"/>
                    </a:lnTo>
                    <a:lnTo>
                      <a:pt x="2" y="33"/>
                    </a:lnTo>
                    <a:lnTo>
                      <a:pt x="2" y="32"/>
                    </a:lnTo>
                    <a:lnTo>
                      <a:pt x="2" y="31"/>
                    </a:lnTo>
                    <a:lnTo>
                      <a:pt x="1" y="31"/>
                    </a:lnTo>
                    <a:lnTo>
                      <a:pt x="1" y="30"/>
                    </a:lnTo>
                    <a:lnTo>
                      <a:pt x="1" y="29"/>
                    </a:lnTo>
                    <a:lnTo>
                      <a:pt x="1" y="27"/>
                    </a:lnTo>
                    <a:lnTo>
                      <a:pt x="1" y="25"/>
                    </a:lnTo>
                    <a:lnTo>
                      <a:pt x="1" y="23"/>
                    </a:lnTo>
                    <a:lnTo>
                      <a:pt x="0" y="22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FF9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571" name="Freeform 659">
                <a:extLst>
                  <a:ext uri="{FF2B5EF4-FFF2-40B4-BE49-F238E27FC236}">
                    <a16:creationId xmlns:a16="http://schemas.microsoft.com/office/drawing/2014/main" id="{280FF74A-F4A2-4B48-AF01-EE4F2E3723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5" y="1979"/>
                <a:ext cx="7" cy="7"/>
              </a:xfrm>
              <a:custGeom>
                <a:avLst/>
                <a:gdLst>
                  <a:gd name="T0" fmla="*/ 0 w 7"/>
                  <a:gd name="T1" fmla="*/ 2 h 7"/>
                  <a:gd name="T2" fmla="*/ 0 w 7"/>
                  <a:gd name="T3" fmla="*/ 1 h 7"/>
                  <a:gd name="T4" fmla="*/ 1 w 7"/>
                  <a:gd name="T5" fmla="*/ 1 h 7"/>
                  <a:gd name="T6" fmla="*/ 1 w 7"/>
                  <a:gd name="T7" fmla="*/ 0 h 7"/>
                  <a:gd name="T8" fmla="*/ 2 w 7"/>
                  <a:gd name="T9" fmla="*/ 0 h 7"/>
                  <a:gd name="T10" fmla="*/ 3 w 7"/>
                  <a:gd name="T11" fmla="*/ 0 h 7"/>
                  <a:gd name="T12" fmla="*/ 4 w 7"/>
                  <a:gd name="T13" fmla="*/ 0 h 7"/>
                  <a:gd name="T14" fmla="*/ 5 w 7"/>
                  <a:gd name="T15" fmla="*/ 0 h 7"/>
                  <a:gd name="T16" fmla="*/ 5 w 7"/>
                  <a:gd name="T17" fmla="*/ 0 h 7"/>
                  <a:gd name="T18" fmla="*/ 6 w 7"/>
                  <a:gd name="T19" fmla="*/ 1 h 7"/>
                  <a:gd name="T20" fmla="*/ 6 w 7"/>
                  <a:gd name="T21" fmla="*/ 1 h 7"/>
                  <a:gd name="T22" fmla="*/ 7 w 7"/>
                  <a:gd name="T23" fmla="*/ 1 h 7"/>
                  <a:gd name="T24" fmla="*/ 7 w 7"/>
                  <a:gd name="T25" fmla="*/ 2 h 7"/>
                  <a:gd name="T26" fmla="*/ 7 w 7"/>
                  <a:gd name="T27" fmla="*/ 4 h 7"/>
                  <a:gd name="T28" fmla="*/ 7 w 7"/>
                  <a:gd name="T29" fmla="*/ 5 h 7"/>
                  <a:gd name="T30" fmla="*/ 7 w 7"/>
                  <a:gd name="T31" fmla="*/ 6 h 7"/>
                  <a:gd name="T32" fmla="*/ 6 w 7"/>
                  <a:gd name="T33" fmla="*/ 7 h 7"/>
                  <a:gd name="T34" fmla="*/ 6 w 7"/>
                  <a:gd name="T35" fmla="*/ 7 h 7"/>
                  <a:gd name="T36" fmla="*/ 5 w 7"/>
                  <a:gd name="T37" fmla="*/ 6 h 7"/>
                  <a:gd name="T38" fmla="*/ 5 w 7"/>
                  <a:gd name="T39" fmla="*/ 6 h 7"/>
                  <a:gd name="T40" fmla="*/ 5 w 7"/>
                  <a:gd name="T41" fmla="*/ 5 h 7"/>
                  <a:gd name="T42" fmla="*/ 4 w 7"/>
                  <a:gd name="T43" fmla="*/ 5 h 7"/>
                  <a:gd name="T44" fmla="*/ 4 w 7"/>
                  <a:gd name="T45" fmla="*/ 5 h 7"/>
                  <a:gd name="T46" fmla="*/ 3 w 7"/>
                  <a:gd name="T47" fmla="*/ 5 h 7"/>
                  <a:gd name="T48" fmla="*/ 2 w 7"/>
                  <a:gd name="T49" fmla="*/ 5 h 7"/>
                  <a:gd name="T50" fmla="*/ 2 w 7"/>
                  <a:gd name="T51" fmla="*/ 5 h 7"/>
                  <a:gd name="T52" fmla="*/ 1 w 7"/>
                  <a:gd name="T53" fmla="*/ 5 h 7"/>
                  <a:gd name="T54" fmla="*/ 2 w 7"/>
                  <a:gd name="T55" fmla="*/ 6 h 7"/>
                  <a:gd name="T56" fmla="*/ 1 w 7"/>
                  <a:gd name="T57" fmla="*/ 6 h 7"/>
                  <a:gd name="T58" fmla="*/ 1 w 7"/>
                  <a:gd name="T59" fmla="*/ 5 h 7"/>
                  <a:gd name="T60" fmla="*/ 1 w 7"/>
                  <a:gd name="T61" fmla="*/ 5 h 7"/>
                  <a:gd name="T62" fmla="*/ 1 w 7"/>
                  <a:gd name="T63" fmla="*/ 4 h 7"/>
                  <a:gd name="T64" fmla="*/ 1 w 7"/>
                  <a:gd name="T65" fmla="*/ 4 h 7"/>
                  <a:gd name="T66" fmla="*/ 1 w 7"/>
                  <a:gd name="T67" fmla="*/ 3 h 7"/>
                  <a:gd name="T68" fmla="*/ 2 w 7"/>
                  <a:gd name="T69" fmla="*/ 3 h 7"/>
                  <a:gd name="T70" fmla="*/ 1 w 7"/>
                  <a:gd name="T71" fmla="*/ 3 h 7"/>
                  <a:gd name="T72" fmla="*/ 1 w 7"/>
                  <a:gd name="T73" fmla="*/ 2 h 7"/>
                  <a:gd name="T74" fmla="*/ 1 w 7"/>
                  <a:gd name="T75" fmla="*/ 2 h 7"/>
                  <a:gd name="T76" fmla="*/ 2 w 7"/>
                  <a:gd name="T77" fmla="*/ 2 h 7"/>
                  <a:gd name="T78" fmla="*/ 4 w 7"/>
                  <a:gd name="T79" fmla="*/ 2 h 7"/>
                  <a:gd name="T80" fmla="*/ 4 w 7"/>
                  <a:gd name="T81" fmla="*/ 1 h 7"/>
                  <a:gd name="T82" fmla="*/ 4 w 7"/>
                  <a:gd name="T83" fmla="*/ 0 h 7"/>
                  <a:gd name="T84" fmla="*/ 4 w 7"/>
                  <a:gd name="T85" fmla="*/ 1 h 7"/>
                  <a:gd name="T86" fmla="*/ 3 w 7"/>
                  <a:gd name="T87" fmla="*/ 1 h 7"/>
                  <a:gd name="T88" fmla="*/ 3 w 7"/>
                  <a:gd name="T89" fmla="*/ 1 h 7"/>
                  <a:gd name="T90" fmla="*/ 2 w 7"/>
                  <a:gd name="T91" fmla="*/ 1 h 7"/>
                  <a:gd name="T92" fmla="*/ 1 w 7"/>
                  <a:gd name="T93" fmla="*/ 1 h 7"/>
                  <a:gd name="T94" fmla="*/ 1 w 7"/>
                  <a:gd name="T95" fmla="*/ 1 h 7"/>
                  <a:gd name="T96" fmla="*/ 0 w 7"/>
                  <a:gd name="T97" fmla="*/ 2 h 7"/>
                  <a:gd name="T98" fmla="*/ 0 w 7"/>
                  <a:gd name="T99" fmla="*/ 2 h 7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0" t="0" r="r" b="b"/>
                <a:pathLst>
                  <a:path w="7" h="7">
                    <a:moveTo>
                      <a:pt x="0" y="2"/>
                    </a:moveTo>
                    <a:lnTo>
                      <a:pt x="0" y="1"/>
                    </a:lnTo>
                    <a:lnTo>
                      <a:pt x="1" y="1"/>
                    </a:lnTo>
                    <a:lnTo>
                      <a:pt x="1" y="0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4" y="0"/>
                    </a:lnTo>
                    <a:lnTo>
                      <a:pt x="5" y="0"/>
                    </a:lnTo>
                    <a:lnTo>
                      <a:pt x="6" y="1"/>
                    </a:lnTo>
                    <a:lnTo>
                      <a:pt x="7" y="1"/>
                    </a:lnTo>
                    <a:lnTo>
                      <a:pt x="7" y="2"/>
                    </a:lnTo>
                    <a:lnTo>
                      <a:pt x="7" y="4"/>
                    </a:lnTo>
                    <a:lnTo>
                      <a:pt x="7" y="5"/>
                    </a:lnTo>
                    <a:lnTo>
                      <a:pt x="7" y="6"/>
                    </a:lnTo>
                    <a:lnTo>
                      <a:pt x="6" y="7"/>
                    </a:lnTo>
                    <a:lnTo>
                      <a:pt x="5" y="6"/>
                    </a:lnTo>
                    <a:lnTo>
                      <a:pt x="5" y="5"/>
                    </a:lnTo>
                    <a:lnTo>
                      <a:pt x="4" y="5"/>
                    </a:lnTo>
                    <a:lnTo>
                      <a:pt x="3" y="5"/>
                    </a:lnTo>
                    <a:lnTo>
                      <a:pt x="2" y="5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1" y="6"/>
                    </a:lnTo>
                    <a:lnTo>
                      <a:pt x="1" y="5"/>
                    </a:lnTo>
                    <a:lnTo>
                      <a:pt x="1" y="4"/>
                    </a:lnTo>
                    <a:lnTo>
                      <a:pt x="1" y="3"/>
                    </a:lnTo>
                    <a:lnTo>
                      <a:pt x="2" y="3"/>
                    </a:lnTo>
                    <a:lnTo>
                      <a:pt x="1" y="3"/>
                    </a:lnTo>
                    <a:lnTo>
                      <a:pt x="1" y="2"/>
                    </a:lnTo>
                    <a:lnTo>
                      <a:pt x="2" y="2"/>
                    </a:lnTo>
                    <a:lnTo>
                      <a:pt x="4" y="2"/>
                    </a:lnTo>
                    <a:lnTo>
                      <a:pt x="4" y="1"/>
                    </a:lnTo>
                    <a:lnTo>
                      <a:pt x="4" y="0"/>
                    </a:lnTo>
                    <a:lnTo>
                      <a:pt x="4" y="1"/>
                    </a:lnTo>
                    <a:lnTo>
                      <a:pt x="3" y="1"/>
                    </a:lnTo>
                    <a:lnTo>
                      <a:pt x="2" y="1"/>
                    </a:lnTo>
                    <a:lnTo>
                      <a:pt x="1" y="1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7F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572" name="Freeform 660">
                <a:extLst>
                  <a:ext uri="{FF2B5EF4-FFF2-40B4-BE49-F238E27FC236}">
                    <a16:creationId xmlns:a16="http://schemas.microsoft.com/office/drawing/2014/main" id="{A83B34B9-AE55-4FDA-962C-28FB4DD4C9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0" y="1960"/>
                <a:ext cx="34" cy="64"/>
              </a:xfrm>
              <a:custGeom>
                <a:avLst/>
                <a:gdLst>
                  <a:gd name="T0" fmla="*/ 8 w 34"/>
                  <a:gd name="T1" fmla="*/ 3 h 64"/>
                  <a:gd name="T2" fmla="*/ 10 w 34"/>
                  <a:gd name="T3" fmla="*/ 6 h 64"/>
                  <a:gd name="T4" fmla="*/ 12 w 34"/>
                  <a:gd name="T5" fmla="*/ 8 h 64"/>
                  <a:gd name="T6" fmla="*/ 12 w 34"/>
                  <a:gd name="T7" fmla="*/ 12 h 64"/>
                  <a:gd name="T8" fmla="*/ 13 w 34"/>
                  <a:gd name="T9" fmla="*/ 13 h 64"/>
                  <a:gd name="T10" fmla="*/ 16 w 34"/>
                  <a:gd name="T11" fmla="*/ 15 h 64"/>
                  <a:gd name="T12" fmla="*/ 13 w 34"/>
                  <a:gd name="T13" fmla="*/ 17 h 64"/>
                  <a:gd name="T14" fmla="*/ 9 w 34"/>
                  <a:gd name="T15" fmla="*/ 18 h 64"/>
                  <a:gd name="T16" fmla="*/ 4 w 34"/>
                  <a:gd name="T17" fmla="*/ 19 h 64"/>
                  <a:gd name="T18" fmla="*/ 5 w 34"/>
                  <a:gd name="T19" fmla="*/ 21 h 64"/>
                  <a:gd name="T20" fmla="*/ 6 w 34"/>
                  <a:gd name="T21" fmla="*/ 25 h 64"/>
                  <a:gd name="T22" fmla="*/ 7 w 34"/>
                  <a:gd name="T23" fmla="*/ 28 h 64"/>
                  <a:gd name="T24" fmla="*/ 9 w 34"/>
                  <a:gd name="T25" fmla="*/ 31 h 64"/>
                  <a:gd name="T26" fmla="*/ 11 w 34"/>
                  <a:gd name="T27" fmla="*/ 34 h 64"/>
                  <a:gd name="T28" fmla="*/ 8 w 34"/>
                  <a:gd name="T29" fmla="*/ 37 h 64"/>
                  <a:gd name="T30" fmla="*/ 4 w 34"/>
                  <a:gd name="T31" fmla="*/ 38 h 64"/>
                  <a:gd name="T32" fmla="*/ 1 w 34"/>
                  <a:gd name="T33" fmla="*/ 39 h 64"/>
                  <a:gd name="T34" fmla="*/ 0 w 34"/>
                  <a:gd name="T35" fmla="*/ 41 h 64"/>
                  <a:gd name="T36" fmla="*/ 2 w 34"/>
                  <a:gd name="T37" fmla="*/ 42 h 64"/>
                  <a:gd name="T38" fmla="*/ 5 w 34"/>
                  <a:gd name="T39" fmla="*/ 41 h 64"/>
                  <a:gd name="T40" fmla="*/ 7 w 34"/>
                  <a:gd name="T41" fmla="*/ 40 h 64"/>
                  <a:gd name="T42" fmla="*/ 9 w 34"/>
                  <a:gd name="T43" fmla="*/ 42 h 64"/>
                  <a:gd name="T44" fmla="*/ 6 w 34"/>
                  <a:gd name="T45" fmla="*/ 43 h 64"/>
                  <a:gd name="T46" fmla="*/ 3 w 34"/>
                  <a:gd name="T47" fmla="*/ 45 h 64"/>
                  <a:gd name="T48" fmla="*/ 4 w 34"/>
                  <a:gd name="T49" fmla="*/ 46 h 64"/>
                  <a:gd name="T50" fmla="*/ 7 w 34"/>
                  <a:gd name="T51" fmla="*/ 46 h 64"/>
                  <a:gd name="T52" fmla="*/ 8 w 34"/>
                  <a:gd name="T53" fmla="*/ 47 h 64"/>
                  <a:gd name="T54" fmla="*/ 11 w 34"/>
                  <a:gd name="T55" fmla="*/ 47 h 64"/>
                  <a:gd name="T56" fmla="*/ 9 w 34"/>
                  <a:gd name="T57" fmla="*/ 50 h 64"/>
                  <a:gd name="T58" fmla="*/ 7 w 34"/>
                  <a:gd name="T59" fmla="*/ 49 h 64"/>
                  <a:gd name="T60" fmla="*/ 6 w 34"/>
                  <a:gd name="T61" fmla="*/ 51 h 64"/>
                  <a:gd name="T62" fmla="*/ 4 w 34"/>
                  <a:gd name="T63" fmla="*/ 52 h 64"/>
                  <a:gd name="T64" fmla="*/ 34 w 34"/>
                  <a:gd name="T65" fmla="*/ 36 h 64"/>
                  <a:gd name="T66" fmla="*/ 30 w 34"/>
                  <a:gd name="T67" fmla="*/ 31 h 64"/>
                  <a:gd name="T68" fmla="*/ 27 w 34"/>
                  <a:gd name="T69" fmla="*/ 26 h 64"/>
                  <a:gd name="T70" fmla="*/ 18 w 34"/>
                  <a:gd name="T71" fmla="*/ 26 h 64"/>
                  <a:gd name="T72" fmla="*/ 16 w 34"/>
                  <a:gd name="T73" fmla="*/ 30 h 64"/>
                  <a:gd name="T74" fmla="*/ 15 w 34"/>
                  <a:gd name="T75" fmla="*/ 34 h 64"/>
                  <a:gd name="T76" fmla="*/ 15 w 34"/>
                  <a:gd name="T77" fmla="*/ 37 h 64"/>
                  <a:gd name="T78" fmla="*/ 11 w 34"/>
                  <a:gd name="T79" fmla="*/ 33 h 64"/>
                  <a:gd name="T80" fmla="*/ 9 w 34"/>
                  <a:gd name="T81" fmla="*/ 29 h 64"/>
                  <a:gd name="T82" fmla="*/ 9 w 34"/>
                  <a:gd name="T83" fmla="*/ 27 h 64"/>
                  <a:gd name="T84" fmla="*/ 11 w 34"/>
                  <a:gd name="T85" fmla="*/ 23 h 64"/>
                  <a:gd name="T86" fmla="*/ 13 w 34"/>
                  <a:gd name="T87" fmla="*/ 24 h 64"/>
                  <a:gd name="T88" fmla="*/ 16 w 34"/>
                  <a:gd name="T89" fmla="*/ 25 h 64"/>
                  <a:gd name="T90" fmla="*/ 21 w 34"/>
                  <a:gd name="T91" fmla="*/ 23 h 64"/>
                  <a:gd name="T92" fmla="*/ 30 w 34"/>
                  <a:gd name="T93" fmla="*/ 23 h 64"/>
                  <a:gd name="T94" fmla="*/ 33 w 34"/>
                  <a:gd name="T95" fmla="*/ 19 h 64"/>
                  <a:gd name="T96" fmla="*/ 25 w 34"/>
                  <a:gd name="T97" fmla="*/ 11 h 64"/>
                  <a:gd name="T98" fmla="*/ 8 w 34"/>
                  <a:gd name="T99" fmla="*/ 0 h 64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0" t="0" r="r" b="b"/>
                <a:pathLst>
                  <a:path w="34" h="64">
                    <a:moveTo>
                      <a:pt x="6" y="1"/>
                    </a:moveTo>
                    <a:lnTo>
                      <a:pt x="7" y="2"/>
                    </a:lnTo>
                    <a:lnTo>
                      <a:pt x="8" y="3"/>
                    </a:lnTo>
                    <a:lnTo>
                      <a:pt x="9" y="4"/>
                    </a:lnTo>
                    <a:lnTo>
                      <a:pt x="9" y="5"/>
                    </a:lnTo>
                    <a:lnTo>
                      <a:pt x="10" y="6"/>
                    </a:lnTo>
                    <a:lnTo>
                      <a:pt x="11" y="7"/>
                    </a:lnTo>
                    <a:lnTo>
                      <a:pt x="12" y="7"/>
                    </a:lnTo>
                    <a:lnTo>
                      <a:pt x="12" y="8"/>
                    </a:lnTo>
                    <a:lnTo>
                      <a:pt x="13" y="9"/>
                    </a:lnTo>
                    <a:lnTo>
                      <a:pt x="13" y="10"/>
                    </a:lnTo>
                    <a:lnTo>
                      <a:pt x="13" y="11"/>
                    </a:lnTo>
                    <a:lnTo>
                      <a:pt x="12" y="12"/>
                    </a:lnTo>
                    <a:lnTo>
                      <a:pt x="12" y="13"/>
                    </a:lnTo>
                    <a:lnTo>
                      <a:pt x="13" y="13"/>
                    </a:lnTo>
                    <a:lnTo>
                      <a:pt x="14" y="13"/>
                    </a:lnTo>
                    <a:lnTo>
                      <a:pt x="15" y="14"/>
                    </a:lnTo>
                    <a:lnTo>
                      <a:pt x="16" y="15"/>
                    </a:lnTo>
                    <a:lnTo>
                      <a:pt x="16" y="16"/>
                    </a:lnTo>
                    <a:lnTo>
                      <a:pt x="15" y="16"/>
                    </a:lnTo>
                    <a:lnTo>
                      <a:pt x="14" y="17"/>
                    </a:lnTo>
                    <a:lnTo>
                      <a:pt x="13" y="17"/>
                    </a:lnTo>
                    <a:lnTo>
                      <a:pt x="12" y="17"/>
                    </a:lnTo>
                    <a:lnTo>
                      <a:pt x="11" y="17"/>
                    </a:lnTo>
                    <a:lnTo>
                      <a:pt x="9" y="17"/>
                    </a:lnTo>
                    <a:lnTo>
                      <a:pt x="9" y="18"/>
                    </a:lnTo>
                    <a:lnTo>
                      <a:pt x="8" y="18"/>
                    </a:lnTo>
                    <a:lnTo>
                      <a:pt x="6" y="18"/>
                    </a:lnTo>
                    <a:lnTo>
                      <a:pt x="5" y="18"/>
                    </a:lnTo>
                    <a:lnTo>
                      <a:pt x="4" y="19"/>
                    </a:lnTo>
                    <a:lnTo>
                      <a:pt x="4" y="20"/>
                    </a:lnTo>
                    <a:lnTo>
                      <a:pt x="5" y="21"/>
                    </a:lnTo>
                    <a:lnTo>
                      <a:pt x="5" y="22"/>
                    </a:lnTo>
                    <a:lnTo>
                      <a:pt x="5" y="23"/>
                    </a:lnTo>
                    <a:lnTo>
                      <a:pt x="6" y="24"/>
                    </a:lnTo>
                    <a:lnTo>
                      <a:pt x="6" y="25"/>
                    </a:lnTo>
                    <a:lnTo>
                      <a:pt x="6" y="26"/>
                    </a:lnTo>
                    <a:lnTo>
                      <a:pt x="6" y="27"/>
                    </a:lnTo>
                    <a:lnTo>
                      <a:pt x="7" y="27"/>
                    </a:lnTo>
                    <a:lnTo>
                      <a:pt x="7" y="28"/>
                    </a:lnTo>
                    <a:lnTo>
                      <a:pt x="7" y="29"/>
                    </a:lnTo>
                    <a:lnTo>
                      <a:pt x="8" y="29"/>
                    </a:lnTo>
                    <a:lnTo>
                      <a:pt x="8" y="30"/>
                    </a:lnTo>
                    <a:lnTo>
                      <a:pt x="9" y="31"/>
                    </a:lnTo>
                    <a:lnTo>
                      <a:pt x="9" y="32"/>
                    </a:lnTo>
                    <a:lnTo>
                      <a:pt x="10" y="32"/>
                    </a:lnTo>
                    <a:lnTo>
                      <a:pt x="10" y="33"/>
                    </a:lnTo>
                    <a:lnTo>
                      <a:pt x="11" y="34"/>
                    </a:lnTo>
                    <a:lnTo>
                      <a:pt x="9" y="37"/>
                    </a:lnTo>
                    <a:lnTo>
                      <a:pt x="8" y="37"/>
                    </a:lnTo>
                    <a:lnTo>
                      <a:pt x="7" y="37"/>
                    </a:lnTo>
                    <a:lnTo>
                      <a:pt x="6" y="38"/>
                    </a:lnTo>
                    <a:lnTo>
                      <a:pt x="5" y="38"/>
                    </a:lnTo>
                    <a:lnTo>
                      <a:pt x="4" y="38"/>
                    </a:lnTo>
                    <a:lnTo>
                      <a:pt x="4" y="39"/>
                    </a:lnTo>
                    <a:lnTo>
                      <a:pt x="3" y="39"/>
                    </a:lnTo>
                    <a:lnTo>
                      <a:pt x="1" y="39"/>
                    </a:lnTo>
                    <a:lnTo>
                      <a:pt x="1" y="40"/>
                    </a:lnTo>
                    <a:lnTo>
                      <a:pt x="0" y="40"/>
                    </a:lnTo>
                    <a:lnTo>
                      <a:pt x="0" y="41"/>
                    </a:lnTo>
                    <a:lnTo>
                      <a:pt x="0" y="42"/>
                    </a:lnTo>
                    <a:lnTo>
                      <a:pt x="1" y="42"/>
                    </a:lnTo>
                    <a:lnTo>
                      <a:pt x="2" y="42"/>
                    </a:lnTo>
                    <a:lnTo>
                      <a:pt x="3" y="42"/>
                    </a:lnTo>
                    <a:lnTo>
                      <a:pt x="4" y="42"/>
                    </a:lnTo>
                    <a:lnTo>
                      <a:pt x="4" y="41"/>
                    </a:lnTo>
                    <a:lnTo>
                      <a:pt x="5" y="41"/>
                    </a:lnTo>
                    <a:lnTo>
                      <a:pt x="6" y="41"/>
                    </a:lnTo>
                    <a:lnTo>
                      <a:pt x="6" y="40"/>
                    </a:lnTo>
                    <a:lnTo>
                      <a:pt x="7" y="40"/>
                    </a:lnTo>
                    <a:lnTo>
                      <a:pt x="8" y="40"/>
                    </a:lnTo>
                    <a:lnTo>
                      <a:pt x="9" y="41"/>
                    </a:lnTo>
                    <a:lnTo>
                      <a:pt x="10" y="41"/>
                    </a:lnTo>
                    <a:lnTo>
                      <a:pt x="9" y="42"/>
                    </a:lnTo>
                    <a:lnTo>
                      <a:pt x="8" y="42"/>
                    </a:lnTo>
                    <a:lnTo>
                      <a:pt x="8" y="43"/>
                    </a:lnTo>
                    <a:lnTo>
                      <a:pt x="7" y="43"/>
                    </a:lnTo>
                    <a:lnTo>
                      <a:pt x="6" y="43"/>
                    </a:lnTo>
                    <a:lnTo>
                      <a:pt x="4" y="44"/>
                    </a:lnTo>
                    <a:lnTo>
                      <a:pt x="3" y="44"/>
                    </a:lnTo>
                    <a:lnTo>
                      <a:pt x="3" y="45"/>
                    </a:lnTo>
                    <a:lnTo>
                      <a:pt x="3" y="46"/>
                    </a:lnTo>
                    <a:lnTo>
                      <a:pt x="4" y="46"/>
                    </a:lnTo>
                    <a:lnTo>
                      <a:pt x="5" y="45"/>
                    </a:lnTo>
                    <a:lnTo>
                      <a:pt x="6" y="46"/>
                    </a:lnTo>
                    <a:lnTo>
                      <a:pt x="7" y="46"/>
                    </a:lnTo>
                    <a:lnTo>
                      <a:pt x="7" y="45"/>
                    </a:lnTo>
                    <a:lnTo>
                      <a:pt x="7" y="46"/>
                    </a:lnTo>
                    <a:lnTo>
                      <a:pt x="8" y="46"/>
                    </a:lnTo>
                    <a:lnTo>
                      <a:pt x="8" y="47"/>
                    </a:lnTo>
                    <a:lnTo>
                      <a:pt x="9" y="47"/>
                    </a:lnTo>
                    <a:lnTo>
                      <a:pt x="10" y="47"/>
                    </a:lnTo>
                    <a:lnTo>
                      <a:pt x="11" y="47"/>
                    </a:lnTo>
                    <a:lnTo>
                      <a:pt x="10" y="48"/>
                    </a:lnTo>
                    <a:lnTo>
                      <a:pt x="10" y="49"/>
                    </a:lnTo>
                    <a:lnTo>
                      <a:pt x="9" y="49"/>
                    </a:lnTo>
                    <a:lnTo>
                      <a:pt x="9" y="50"/>
                    </a:lnTo>
                    <a:lnTo>
                      <a:pt x="8" y="50"/>
                    </a:lnTo>
                    <a:lnTo>
                      <a:pt x="8" y="49"/>
                    </a:lnTo>
                    <a:lnTo>
                      <a:pt x="7" y="49"/>
                    </a:lnTo>
                    <a:lnTo>
                      <a:pt x="7" y="50"/>
                    </a:lnTo>
                    <a:lnTo>
                      <a:pt x="7" y="51"/>
                    </a:lnTo>
                    <a:lnTo>
                      <a:pt x="6" y="51"/>
                    </a:lnTo>
                    <a:lnTo>
                      <a:pt x="5" y="51"/>
                    </a:lnTo>
                    <a:lnTo>
                      <a:pt x="4" y="51"/>
                    </a:lnTo>
                    <a:lnTo>
                      <a:pt x="4" y="52"/>
                    </a:lnTo>
                    <a:lnTo>
                      <a:pt x="4" y="54"/>
                    </a:lnTo>
                    <a:lnTo>
                      <a:pt x="18" y="64"/>
                    </a:lnTo>
                    <a:lnTo>
                      <a:pt x="34" y="38"/>
                    </a:lnTo>
                    <a:lnTo>
                      <a:pt x="34" y="36"/>
                    </a:lnTo>
                    <a:lnTo>
                      <a:pt x="33" y="31"/>
                    </a:lnTo>
                    <a:lnTo>
                      <a:pt x="32" y="32"/>
                    </a:lnTo>
                    <a:lnTo>
                      <a:pt x="31" y="32"/>
                    </a:lnTo>
                    <a:lnTo>
                      <a:pt x="30" y="31"/>
                    </a:lnTo>
                    <a:lnTo>
                      <a:pt x="29" y="30"/>
                    </a:lnTo>
                    <a:lnTo>
                      <a:pt x="28" y="28"/>
                    </a:lnTo>
                    <a:lnTo>
                      <a:pt x="29" y="27"/>
                    </a:lnTo>
                    <a:lnTo>
                      <a:pt x="27" y="26"/>
                    </a:lnTo>
                    <a:lnTo>
                      <a:pt x="25" y="26"/>
                    </a:lnTo>
                    <a:lnTo>
                      <a:pt x="22" y="26"/>
                    </a:lnTo>
                    <a:lnTo>
                      <a:pt x="20" y="26"/>
                    </a:lnTo>
                    <a:lnTo>
                      <a:pt x="18" y="26"/>
                    </a:lnTo>
                    <a:lnTo>
                      <a:pt x="18" y="28"/>
                    </a:lnTo>
                    <a:lnTo>
                      <a:pt x="17" y="28"/>
                    </a:lnTo>
                    <a:lnTo>
                      <a:pt x="17" y="29"/>
                    </a:lnTo>
                    <a:lnTo>
                      <a:pt x="16" y="30"/>
                    </a:lnTo>
                    <a:lnTo>
                      <a:pt x="16" y="31"/>
                    </a:lnTo>
                    <a:lnTo>
                      <a:pt x="15" y="31"/>
                    </a:lnTo>
                    <a:lnTo>
                      <a:pt x="15" y="33"/>
                    </a:lnTo>
                    <a:lnTo>
                      <a:pt x="15" y="34"/>
                    </a:lnTo>
                    <a:lnTo>
                      <a:pt x="15" y="35"/>
                    </a:lnTo>
                    <a:lnTo>
                      <a:pt x="15" y="37"/>
                    </a:lnTo>
                    <a:lnTo>
                      <a:pt x="15" y="38"/>
                    </a:lnTo>
                    <a:lnTo>
                      <a:pt x="15" y="37"/>
                    </a:lnTo>
                    <a:lnTo>
                      <a:pt x="14" y="36"/>
                    </a:lnTo>
                    <a:lnTo>
                      <a:pt x="13" y="35"/>
                    </a:lnTo>
                    <a:lnTo>
                      <a:pt x="12" y="34"/>
                    </a:lnTo>
                    <a:lnTo>
                      <a:pt x="11" y="33"/>
                    </a:lnTo>
                    <a:lnTo>
                      <a:pt x="11" y="32"/>
                    </a:lnTo>
                    <a:lnTo>
                      <a:pt x="10" y="31"/>
                    </a:lnTo>
                    <a:lnTo>
                      <a:pt x="10" y="30"/>
                    </a:lnTo>
                    <a:lnTo>
                      <a:pt x="9" y="29"/>
                    </a:lnTo>
                    <a:lnTo>
                      <a:pt x="9" y="27"/>
                    </a:lnTo>
                    <a:lnTo>
                      <a:pt x="9" y="25"/>
                    </a:lnTo>
                    <a:lnTo>
                      <a:pt x="10" y="24"/>
                    </a:lnTo>
                    <a:lnTo>
                      <a:pt x="10" y="23"/>
                    </a:lnTo>
                    <a:lnTo>
                      <a:pt x="11" y="23"/>
                    </a:lnTo>
                    <a:lnTo>
                      <a:pt x="11" y="24"/>
                    </a:lnTo>
                    <a:lnTo>
                      <a:pt x="12" y="24"/>
                    </a:lnTo>
                    <a:lnTo>
                      <a:pt x="13" y="24"/>
                    </a:lnTo>
                    <a:lnTo>
                      <a:pt x="14" y="25"/>
                    </a:lnTo>
                    <a:lnTo>
                      <a:pt x="15" y="25"/>
                    </a:lnTo>
                    <a:lnTo>
                      <a:pt x="16" y="25"/>
                    </a:lnTo>
                    <a:lnTo>
                      <a:pt x="17" y="24"/>
                    </a:lnTo>
                    <a:lnTo>
                      <a:pt x="18" y="24"/>
                    </a:lnTo>
                    <a:lnTo>
                      <a:pt x="19" y="23"/>
                    </a:lnTo>
                    <a:lnTo>
                      <a:pt x="21" y="23"/>
                    </a:lnTo>
                    <a:lnTo>
                      <a:pt x="22" y="24"/>
                    </a:lnTo>
                    <a:lnTo>
                      <a:pt x="25" y="24"/>
                    </a:lnTo>
                    <a:lnTo>
                      <a:pt x="27" y="25"/>
                    </a:lnTo>
                    <a:lnTo>
                      <a:pt x="30" y="23"/>
                    </a:lnTo>
                    <a:lnTo>
                      <a:pt x="31" y="23"/>
                    </a:lnTo>
                    <a:lnTo>
                      <a:pt x="32" y="22"/>
                    </a:lnTo>
                    <a:lnTo>
                      <a:pt x="33" y="20"/>
                    </a:lnTo>
                    <a:lnTo>
                      <a:pt x="33" y="19"/>
                    </a:lnTo>
                    <a:lnTo>
                      <a:pt x="34" y="17"/>
                    </a:lnTo>
                    <a:lnTo>
                      <a:pt x="32" y="15"/>
                    </a:lnTo>
                    <a:lnTo>
                      <a:pt x="29" y="16"/>
                    </a:lnTo>
                    <a:lnTo>
                      <a:pt x="25" y="11"/>
                    </a:lnTo>
                    <a:lnTo>
                      <a:pt x="23" y="8"/>
                    </a:lnTo>
                    <a:lnTo>
                      <a:pt x="22" y="2"/>
                    </a:lnTo>
                    <a:lnTo>
                      <a:pt x="15" y="0"/>
                    </a:lnTo>
                    <a:lnTo>
                      <a:pt x="8" y="0"/>
                    </a:lnTo>
                    <a:lnTo>
                      <a:pt x="6" y="1"/>
                    </a:lnTo>
                    <a:close/>
                  </a:path>
                </a:pathLst>
              </a:custGeom>
              <a:solidFill>
                <a:srgbClr val="FF7F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573" name="Freeform 661">
                <a:extLst>
                  <a:ext uri="{FF2B5EF4-FFF2-40B4-BE49-F238E27FC236}">
                    <a16:creationId xmlns:a16="http://schemas.microsoft.com/office/drawing/2014/main" id="{3220179C-5890-4A09-A5A5-2A34E14E4E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8" y="1994"/>
                <a:ext cx="2" cy="4"/>
              </a:xfrm>
              <a:custGeom>
                <a:avLst/>
                <a:gdLst>
                  <a:gd name="T0" fmla="*/ 2 w 2"/>
                  <a:gd name="T1" fmla="*/ 0 h 4"/>
                  <a:gd name="T2" fmla="*/ 2 w 2"/>
                  <a:gd name="T3" fmla="*/ 1 h 4"/>
                  <a:gd name="T4" fmla="*/ 1 w 2"/>
                  <a:gd name="T5" fmla="*/ 2 h 4"/>
                  <a:gd name="T6" fmla="*/ 1 w 2"/>
                  <a:gd name="T7" fmla="*/ 3 h 4"/>
                  <a:gd name="T8" fmla="*/ 1 w 2"/>
                  <a:gd name="T9" fmla="*/ 3 h 4"/>
                  <a:gd name="T10" fmla="*/ 0 w 2"/>
                  <a:gd name="T11" fmla="*/ 4 h 4"/>
                  <a:gd name="T12" fmla="*/ 1 w 2"/>
                  <a:gd name="T13" fmla="*/ 4 h 4"/>
                  <a:gd name="T14" fmla="*/ 1 w 2"/>
                  <a:gd name="T15" fmla="*/ 3 h 4"/>
                  <a:gd name="T16" fmla="*/ 1 w 2"/>
                  <a:gd name="T17" fmla="*/ 2 h 4"/>
                  <a:gd name="T18" fmla="*/ 2 w 2"/>
                  <a:gd name="T19" fmla="*/ 2 h 4"/>
                  <a:gd name="T20" fmla="*/ 2 w 2"/>
                  <a:gd name="T21" fmla="*/ 1 h 4"/>
                  <a:gd name="T22" fmla="*/ 2 w 2"/>
                  <a:gd name="T23" fmla="*/ 0 h 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2" h="4">
                    <a:moveTo>
                      <a:pt x="2" y="0"/>
                    </a:moveTo>
                    <a:lnTo>
                      <a:pt x="2" y="1"/>
                    </a:lnTo>
                    <a:lnTo>
                      <a:pt x="1" y="2"/>
                    </a:lnTo>
                    <a:lnTo>
                      <a:pt x="1" y="3"/>
                    </a:lnTo>
                    <a:lnTo>
                      <a:pt x="0" y="4"/>
                    </a:lnTo>
                    <a:lnTo>
                      <a:pt x="1" y="4"/>
                    </a:lnTo>
                    <a:lnTo>
                      <a:pt x="1" y="3"/>
                    </a:lnTo>
                    <a:lnTo>
                      <a:pt x="1" y="2"/>
                    </a:lnTo>
                    <a:lnTo>
                      <a:pt x="2" y="2"/>
                    </a:lnTo>
                    <a:lnTo>
                      <a:pt x="2" y="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F7F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574" name="Freeform 662">
                <a:extLst>
                  <a:ext uri="{FF2B5EF4-FFF2-40B4-BE49-F238E27FC236}">
                    <a16:creationId xmlns:a16="http://schemas.microsoft.com/office/drawing/2014/main" id="{DD4D5B71-DDD3-4D83-A5E2-1E629B1A01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2" y="1979"/>
                <a:ext cx="3" cy="9"/>
              </a:xfrm>
              <a:custGeom>
                <a:avLst/>
                <a:gdLst>
                  <a:gd name="T0" fmla="*/ 1 w 3"/>
                  <a:gd name="T1" fmla="*/ 0 h 9"/>
                  <a:gd name="T2" fmla="*/ 2 w 3"/>
                  <a:gd name="T3" fmla="*/ 1 h 9"/>
                  <a:gd name="T4" fmla="*/ 2 w 3"/>
                  <a:gd name="T5" fmla="*/ 2 h 9"/>
                  <a:gd name="T6" fmla="*/ 3 w 3"/>
                  <a:gd name="T7" fmla="*/ 3 h 9"/>
                  <a:gd name="T8" fmla="*/ 3 w 3"/>
                  <a:gd name="T9" fmla="*/ 4 h 9"/>
                  <a:gd name="T10" fmla="*/ 3 w 3"/>
                  <a:gd name="T11" fmla="*/ 6 h 9"/>
                  <a:gd name="T12" fmla="*/ 3 w 3"/>
                  <a:gd name="T13" fmla="*/ 7 h 9"/>
                  <a:gd name="T14" fmla="*/ 2 w 3"/>
                  <a:gd name="T15" fmla="*/ 8 h 9"/>
                  <a:gd name="T16" fmla="*/ 2 w 3"/>
                  <a:gd name="T17" fmla="*/ 9 h 9"/>
                  <a:gd name="T18" fmla="*/ 2 w 3"/>
                  <a:gd name="T19" fmla="*/ 8 h 9"/>
                  <a:gd name="T20" fmla="*/ 2 w 3"/>
                  <a:gd name="T21" fmla="*/ 7 h 9"/>
                  <a:gd name="T22" fmla="*/ 2 w 3"/>
                  <a:gd name="T23" fmla="*/ 6 h 9"/>
                  <a:gd name="T24" fmla="*/ 2 w 3"/>
                  <a:gd name="T25" fmla="*/ 5 h 9"/>
                  <a:gd name="T26" fmla="*/ 2 w 3"/>
                  <a:gd name="T27" fmla="*/ 4 h 9"/>
                  <a:gd name="T28" fmla="*/ 2 w 3"/>
                  <a:gd name="T29" fmla="*/ 3 h 9"/>
                  <a:gd name="T30" fmla="*/ 1 w 3"/>
                  <a:gd name="T31" fmla="*/ 2 h 9"/>
                  <a:gd name="T32" fmla="*/ 0 w 3"/>
                  <a:gd name="T33" fmla="*/ 1 h 9"/>
                  <a:gd name="T34" fmla="*/ 1 w 3"/>
                  <a:gd name="T35" fmla="*/ 0 h 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3" h="9">
                    <a:moveTo>
                      <a:pt x="1" y="0"/>
                    </a:moveTo>
                    <a:lnTo>
                      <a:pt x="2" y="1"/>
                    </a:lnTo>
                    <a:lnTo>
                      <a:pt x="2" y="2"/>
                    </a:lnTo>
                    <a:lnTo>
                      <a:pt x="3" y="3"/>
                    </a:lnTo>
                    <a:lnTo>
                      <a:pt x="3" y="4"/>
                    </a:lnTo>
                    <a:lnTo>
                      <a:pt x="3" y="6"/>
                    </a:lnTo>
                    <a:lnTo>
                      <a:pt x="3" y="7"/>
                    </a:lnTo>
                    <a:lnTo>
                      <a:pt x="2" y="8"/>
                    </a:lnTo>
                    <a:lnTo>
                      <a:pt x="2" y="9"/>
                    </a:lnTo>
                    <a:lnTo>
                      <a:pt x="2" y="8"/>
                    </a:lnTo>
                    <a:lnTo>
                      <a:pt x="2" y="7"/>
                    </a:lnTo>
                    <a:lnTo>
                      <a:pt x="2" y="6"/>
                    </a:lnTo>
                    <a:lnTo>
                      <a:pt x="2" y="5"/>
                    </a:lnTo>
                    <a:lnTo>
                      <a:pt x="2" y="4"/>
                    </a:lnTo>
                    <a:lnTo>
                      <a:pt x="2" y="3"/>
                    </a:lnTo>
                    <a:lnTo>
                      <a:pt x="1" y="2"/>
                    </a:lnTo>
                    <a:lnTo>
                      <a:pt x="0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F7F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575" name="Freeform 663">
                <a:extLst>
                  <a:ext uri="{FF2B5EF4-FFF2-40B4-BE49-F238E27FC236}">
                    <a16:creationId xmlns:a16="http://schemas.microsoft.com/office/drawing/2014/main" id="{6941F4B5-8D9A-4CCD-8B7A-67C756FD0A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0" y="1982"/>
                <a:ext cx="3" cy="8"/>
              </a:xfrm>
              <a:custGeom>
                <a:avLst/>
                <a:gdLst>
                  <a:gd name="T0" fmla="*/ 0 w 3"/>
                  <a:gd name="T1" fmla="*/ 4 h 8"/>
                  <a:gd name="T2" fmla="*/ 0 w 3"/>
                  <a:gd name="T3" fmla="*/ 4 h 8"/>
                  <a:gd name="T4" fmla="*/ 0 w 3"/>
                  <a:gd name="T5" fmla="*/ 3 h 8"/>
                  <a:gd name="T6" fmla="*/ 0 w 3"/>
                  <a:gd name="T7" fmla="*/ 2 h 8"/>
                  <a:gd name="T8" fmla="*/ 0 w 3"/>
                  <a:gd name="T9" fmla="*/ 1 h 8"/>
                  <a:gd name="T10" fmla="*/ 1 w 3"/>
                  <a:gd name="T11" fmla="*/ 0 h 8"/>
                  <a:gd name="T12" fmla="*/ 1 w 3"/>
                  <a:gd name="T13" fmla="*/ 0 h 8"/>
                  <a:gd name="T14" fmla="*/ 2 w 3"/>
                  <a:gd name="T15" fmla="*/ 0 h 8"/>
                  <a:gd name="T16" fmla="*/ 2 w 3"/>
                  <a:gd name="T17" fmla="*/ 1 h 8"/>
                  <a:gd name="T18" fmla="*/ 3 w 3"/>
                  <a:gd name="T19" fmla="*/ 2 h 8"/>
                  <a:gd name="T20" fmla="*/ 3 w 3"/>
                  <a:gd name="T21" fmla="*/ 2 h 8"/>
                  <a:gd name="T22" fmla="*/ 3 w 3"/>
                  <a:gd name="T23" fmla="*/ 3 h 8"/>
                  <a:gd name="T24" fmla="*/ 2 w 3"/>
                  <a:gd name="T25" fmla="*/ 4 h 8"/>
                  <a:gd name="T26" fmla="*/ 2 w 3"/>
                  <a:gd name="T27" fmla="*/ 5 h 8"/>
                  <a:gd name="T28" fmla="*/ 1 w 3"/>
                  <a:gd name="T29" fmla="*/ 6 h 8"/>
                  <a:gd name="T30" fmla="*/ 1 w 3"/>
                  <a:gd name="T31" fmla="*/ 7 h 8"/>
                  <a:gd name="T32" fmla="*/ 1 w 3"/>
                  <a:gd name="T33" fmla="*/ 8 h 8"/>
                  <a:gd name="T34" fmla="*/ 0 w 3"/>
                  <a:gd name="T35" fmla="*/ 7 h 8"/>
                  <a:gd name="T36" fmla="*/ 0 w 3"/>
                  <a:gd name="T37" fmla="*/ 7 h 8"/>
                  <a:gd name="T38" fmla="*/ 0 w 3"/>
                  <a:gd name="T39" fmla="*/ 7 h 8"/>
                  <a:gd name="T40" fmla="*/ 0 w 3"/>
                  <a:gd name="T41" fmla="*/ 6 h 8"/>
                  <a:gd name="T42" fmla="*/ 0 w 3"/>
                  <a:gd name="T43" fmla="*/ 6 h 8"/>
                  <a:gd name="T44" fmla="*/ 0 w 3"/>
                  <a:gd name="T45" fmla="*/ 4 h 8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3" h="8">
                    <a:moveTo>
                      <a:pt x="0" y="4"/>
                    </a:moveTo>
                    <a:lnTo>
                      <a:pt x="0" y="4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2" y="0"/>
                    </a:lnTo>
                    <a:lnTo>
                      <a:pt x="2" y="1"/>
                    </a:lnTo>
                    <a:lnTo>
                      <a:pt x="3" y="2"/>
                    </a:lnTo>
                    <a:lnTo>
                      <a:pt x="3" y="3"/>
                    </a:lnTo>
                    <a:lnTo>
                      <a:pt x="2" y="4"/>
                    </a:lnTo>
                    <a:lnTo>
                      <a:pt x="2" y="5"/>
                    </a:lnTo>
                    <a:lnTo>
                      <a:pt x="1" y="6"/>
                    </a:lnTo>
                    <a:lnTo>
                      <a:pt x="1" y="7"/>
                    </a:lnTo>
                    <a:lnTo>
                      <a:pt x="1" y="8"/>
                    </a:lnTo>
                    <a:lnTo>
                      <a:pt x="0" y="7"/>
                    </a:lnTo>
                    <a:lnTo>
                      <a:pt x="0" y="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FF7F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576" name="Freeform 664">
                <a:extLst>
                  <a:ext uri="{FF2B5EF4-FFF2-40B4-BE49-F238E27FC236}">
                    <a16:creationId xmlns:a16="http://schemas.microsoft.com/office/drawing/2014/main" id="{8366464E-4A9B-41E7-924E-B35D8E969A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6" y="1982"/>
                <a:ext cx="4" cy="2"/>
              </a:xfrm>
              <a:custGeom>
                <a:avLst/>
                <a:gdLst>
                  <a:gd name="T0" fmla="*/ 0 w 4"/>
                  <a:gd name="T1" fmla="*/ 2 h 2"/>
                  <a:gd name="T2" fmla="*/ 1 w 4"/>
                  <a:gd name="T3" fmla="*/ 1 h 2"/>
                  <a:gd name="T4" fmla="*/ 1 w 4"/>
                  <a:gd name="T5" fmla="*/ 1 h 2"/>
                  <a:gd name="T6" fmla="*/ 2 w 4"/>
                  <a:gd name="T7" fmla="*/ 0 h 2"/>
                  <a:gd name="T8" fmla="*/ 3 w 4"/>
                  <a:gd name="T9" fmla="*/ 0 h 2"/>
                  <a:gd name="T10" fmla="*/ 3 w 4"/>
                  <a:gd name="T11" fmla="*/ 1 h 2"/>
                  <a:gd name="T12" fmla="*/ 4 w 4"/>
                  <a:gd name="T13" fmla="*/ 1 h 2"/>
                  <a:gd name="T14" fmla="*/ 4 w 4"/>
                  <a:gd name="T15" fmla="*/ 0 h 2"/>
                  <a:gd name="T16" fmla="*/ 4 w 4"/>
                  <a:gd name="T17" fmla="*/ 0 h 2"/>
                  <a:gd name="T18" fmla="*/ 4 w 4"/>
                  <a:gd name="T19" fmla="*/ 0 h 2"/>
                  <a:gd name="T20" fmla="*/ 4 w 4"/>
                  <a:gd name="T21" fmla="*/ 1 h 2"/>
                  <a:gd name="T22" fmla="*/ 4 w 4"/>
                  <a:gd name="T23" fmla="*/ 1 h 2"/>
                  <a:gd name="T24" fmla="*/ 4 w 4"/>
                  <a:gd name="T25" fmla="*/ 2 h 2"/>
                  <a:gd name="T26" fmla="*/ 3 w 4"/>
                  <a:gd name="T27" fmla="*/ 2 h 2"/>
                  <a:gd name="T28" fmla="*/ 2 w 4"/>
                  <a:gd name="T29" fmla="*/ 2 h 2"/>
                  <a:gd name="T30" fmla="*/ 1 w 4"/>
                  <a:gd name="T31" fmla="*/ 2 h 2"/>
                  <a:gd name="T32" fmla="*/ 0 w 4"/>
                  <a:gd name="T33" fmla="*/ 2 h 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4" h="2">
                    <a:moveTo>
                      <a:pt x="0" y="2"/>
                    </a:moveTo>
                    <a:lnTo>
                      <a:pt x="1" y="1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4" y="1"/>
                    </a:lnTo>
                    <a:lnTo>
                      <a:pt x="4" y="0"/>
                    </a:lnTo>
                    <a:lnTo>
                      <a:pt x="4" y="1"/>
                    </a:lnTo>
                    <a:lnTo>
                      <a:pt x="4" y="2"/>
                    </a:lnTo>
                    <a:lnTo>
                      <a:pt x="3" y="2"/>
                    </a:lnTo>
                    <a:lnTo>
                      <a:pt x="2" y="2"/>
                    </a:lnTo>
                    <a:lnTo>
                      <a:pt x="1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5F1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577" name="Freeform 665">
                <a:extLst>
                  <a:ext uri="{FF2B5EF4-FFF2-40B4-BE49-F238E27FC236}">
                    <a16:creationId xmlns:a16="http://schemas.microsoft.com/office/drawing/2014/main" id="{8A8689F5-DFFD-4343-977F-7FA58BB03B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6" y="2000"/>
                <a:ext cx="17" cy="20"/>
              </a:xfrm>
              <a:custGeom>
                <a:avLst/>
                <a:gdLst>
                  <a:gd name="T0" fmla="*/ 0 w 17"/>
                  <a:gd name="T1" fmla="*/ 14 h 20"/>
                  <a:gd name="T2" fmla="*/ 1 w 17"/>
                  <a:gd name="T3" fmla="*/ 13 h 20"/>
                  <a:gd name="T4" fmla="*/ 2 w 17"/>
                  <a:gd name="T5" fmla="*/ 12 h 20"/>
                  <a:gd name="T6" fmla="*/ 3 w 17"/>
                  <a:gd name="T7" fmla="*/ 12 h 20"/>
                  <a:gd name="T8" fmla="*/ 4 w 17"/>
                  <a:gd name="T9" fmla="*/ 12 h 20"/>
                  <a:gd name="T10" fmla="*/ 4 w 17"/>
                  <a:gd name="T11" fmla="*/ 13 h 20"/>
                  <a:gd name="T12" fmla="*/ 5 w 17"/>
                  <a:gd name="T13" fmla="*/ 12 h 20"/>
                  <a:gd name="T14" fmla="*/ 6 w 17"/>
                  <a:gd name="T15" fmla="*/ 12 h 20"/>
                  <a:gd name="T16" fmla="*/ 6 w 17"/>
                  <a:gd name="T17" fmla="*/ 12 h 20"/>
                  <a:gd name="T18" fmla="*/ 7 w 17"/>
                  <a:gd name="T19" fmla="*/ 11 h 20"/>
                  <a:gd name="T20" fmla="*/ 8 w 17"/>
                  <a:gd name="T21" fmla="*/ 10 h 20"/>
                  <a:gd name="T22" fmla="*/ 8 w 17"/>
                  <a:gd name="T23" fmla="*/ 9 h 20"/>
                  <a:gd name="T24" fmla="*/ 8 w 17"/>
                  <a:gd name="T25" fmla="*/ 8 h 20"/>
                  <a:gd name="T26" fmla="*/ 9 w 17"/>
                  <a:gd name="T27" fmla="*/ 8 h 20"/>
                  <a:gd name="T28" fmla="*/ 10 w 17"/>
                  <a:gd name="T29" fmla="*/ 8 h 20"/>
                  <a:gd name="T30" fmla="*/ 11 w 17"/>
                  <a:gd name="T31" fmla="*/ 7 h 20"/>
                  <a:gd name="T32" fmla="*/ 12 w 17"/>
                  <a:gd name="T33" fmla="*/ 7 h 20"/>
                  <a:gd name="T34" fmla="*/ 12 w 17"/>
                  <a:gd name="T35" fmla="*/ 6 h 20"/>
                  <a:gd name="T36" fmla="*/ 13 w 17"/>
                  <a:gd name="T37" fmla="*/ 6 h 20"/>
                  <a:gd name="T38" fmla="*/ 14 w 17"/>
                  <a:gd name="T39" fmla="*/ 5 h 20"/>
                  <a:gd name="T40" fmla="*/ 15 w 17"/>
                  <a:gd name="T41" fmla="*/ 5 h 20"/>
                  <a:gd name="T42" fmla="*/ 15 w 17"/>
                  <a:gd name="T43" fmla="*/ 4 h 20"/>
                  <a:gd name="T44" fmla="*/ 16 w 17"/>
                  <a:gd name="T45" fmla="*/ 3 h 20"/>
                  <a:gd name="T46" fmla="*/ 16 w 17"/>
                  <a:gd name="T47" fmla="*/ 2 h 20"/>
                  <a:gd name="T48" fmla="*/ 16 w 17"/>
                  <a:gd name="T49" fmla="*/ 1 h 20"/>
                  <a:gd name="T50" fmla="*/ 17 w 17"/>
                  <a:gd name="T51" fmla="*/ 0 h 20"/>
                  <a:gd name="T52" fmla="*/ 17 w 17"/>
                  <a:gd name="T53" fmla="*/ 1 h 20"/>
                  <a:gd name="T54" fmla="*/ 17 w 17"/>
                  <a:gd name="T55" fmla="*/ 3 h 20"/>
                  <a:gd name="T56" fmla="*/ 17 w 17"/>
                  <a:gd name="T57" fmla="*/ 4 h 20"/>
                  <a:gd name="T58" fmla="*/ 16 w 17"/>
                  <a:gd name="T59" fmla="*/ 5 h 20"/>
                  <a:gd name="T60" fmla="*/ 16 w 17"/>
                  <a:gd name="T61" fmla="*/ 6 h 20"/>
                  <a:gd name="T62" fmla="*/ 16 w 17"/>
                  <a:gd name="T63" fmla="*/ 8 h 20"/>
                  <a:gd name="T64" fmla="*/ 16 w 17"/>
                  <a:gd name="T65" fmla="*/ 9 h 20"/>
                  <a:gd name="T66" fmla="*/ 16 w 17"/>
                  <a:gd name="T67" fmla="*/ 10 h 20"/>
                  <a:gd name="T68" fmla="*/ 16 w 17"/>
                  <a:gd name="T69" fmla="*/ 12 h 20"/>
                  <a:gd name="T70" fmla="*/ 15 w 17"/>
                  <a:gd name="T71" fmla="*/ 12 h 20"/>
                  <a:gd name="T72" fmla="*/ 15 w 17"/>
                  <a:gd name="T73" fmla="*/ 13 h 20"/>
                  <a:gd name="T74" fmla="*/ 14 w 17"/>
                  <a:gd name="T75" fmla="*/ 12 h 20"/>
                  <a:gd name="T76" fmla="*/ 13 w 17"/>
                  <a:gd name="T77" fmla="*/ 12 h 20"/>
                  <a:gd name="T78" fmla="*/ 13 w 17"/>
                  <a:gd name="T79" fmla="*/ 12 h 20"/>
                  <a:gd name="T80" fmla="*/ 12 w 17"/>
                  <a:gd name="T81" fmla="*/ 12 h 20"/>
                  <a:gd name="T82" fmla="*/ 12 w 17"/>
                  <a:gd name="T83" fmla="*/ 12 h 20"/>
                  <a:gd name="T84" fmla="*/ 11 w 17"/>
                  <a:gd name="T85" fmla="*/ 12 h 20"/>
                  <a:gd name="T86" fmla="*/ 11 w 17"/>
                  <a:gd name="T87" fmla="*/ 13 h 20"/>
                  <a:gd name="T88" fmla="*/ 10 w 17"/>
                  <a:gd name="T89" fmla="*/ 14 h 20"/>
                  <a:gd name="T90" fmla="*/ 10 w 17"/>
                  <a:gd name="T91" fmla="*/ 14 h 20"/>
                  <a:gd name="T92" fmla="*/ 9 w 17"/>
                  <a:gd name="T93" fmla="*/ 14 h 20"/>
                  <a:gd name="T94" fmla="*/ 9 w 17"/>
                  <a:gd name="T95" fmla="*/ 14 h 20"/>
                  <a:gd name="T96" fmla="*/ 8 w 17"/>
                  <a:gd name="T97" fmla="*/ 15 h 20"/>
                  <a:gd name="T98" fmla="*/ 8 w 17"/>
                  <a:gd name="T99" fmla="*/ 14 h 20"/>
                  <a:gd name="T100" fmla="*/ 7 w 17"/>
                  <a:gd name="T101" fmla="*/ 15 h 20"/>
                  <a:gd name="T102" fmla="*/ 6 w 17"/>
                  <a:gd name="T103" fmla="*/ 16 h 20"/>
                  <a:gd name="T104" fmla="*/ 6 w 17"/>
                  <a:gd name="T105" fmla="*/ 16 h 20"/>
                  <a:gd name="T106" fmla="*/ 6 w 17"/>
                  <a:gd name="T107" fmla="*/ 17 h 20"/>
                  <a:gd name="T108" fmla="*/ 7 w 17"/>
                  <a:gd name="T109" fmla="*/ 17 h 20"/>
                  <a:gd name="T110" fmla="*/ 7 w 17"/>
                  <a:gd name="T111" fmla="*/ 18 h 20"/>
                  <a:gd name="T112" fmla="*/ 7 w 17"/>
                  <a:gd name="T113" fmla="*/ 19 h 20"/>
                  <a:gd name="T114" fmla="*/ 7 w 17"/>
                  <a:gd name="T115" fmla="*/ 19 h 20"/>
                  <a:gd name="T116" fmla="*/ 8 w 17"/>
                  <a:gd name="T117" fmla="*/ 20 h 20"/>
                  <a:gd name="T118" fmla="*/ 8 w 17"/>
                  <a:gd name="T119" fmla="*/ 20 h 20"/>
                  <a:gd name="T120" fmla="*/ 4 w 17"/>
                  <a:gd name="T121" fmla="*/ 19 h 20"/>
                  <a:gd name="T122" fmla="*/ 0 w 17"/>
                  <a:gd name="T123" fmla="*/ 14 h 20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0" t="0" r="r" b="b"/>
                <a:pathLst>
                  <a:path w="17" h="20">
                    <a:moveTo>
                      <a:pt x="0" y="14"/>
                    </a:moveTo>
                    <a:lnTo>
                      <a:pt x="1" y="13"/>
                    </a:lnTo>
                    <a:lnTo>
                      <a:pt x="2" y="12"/>
                    </a:lnTo>
                    <a:lnTo>
                      <a:pt x="3" y="12"/>
                    </a:lnTo>
                    <a:lnTo>
                      <a:pt x="4" y="12"/>
                    </a:lnTo>
                    <a:lnTo>
                      <a:pt x="4" y="13"/>
                    </a:lnTo>
                    <a:lnTo>
                      <a:pt x="5" y="12"/>
                    </a:lnTo>
                    <a:lnTo>
                      <a:pt x="6" y="12"/>
                    </a:lnTo>
                    <a:lnTo>
                      <a:pt x="7" y="11"/>
                    </a:lnTo>
                    <a:lnTo>
                      <a:pt x="8" y="10"/>
                    </a:lnTo>
                    <a:lnTo>
                      <a:pt x="8" y="9"/>
                    </a:lnTo>
                    <a:lnTo>
                      <a:pt x="8" y="8"/>
                    </a:lnTo>
                    <a:lnTo>
                      <a:pt x="9" y="8"/>
                    </a:lnTo>
                    <a:lnTo>
                      <a:pt x="10" y="8"/>
                    </a:lnTo>
                    <a:lnTo>
                      <a:pt x="11" y="7"/>
                    </a:lnTo>
                    <a:lnTo>
                      <a:pt x="12" y="7"/>
                    </a:lnTo>
                    <a:lnTo>
                      <a:pt x="12" y="6"/>
                    </a:lnTo>
                    <a:lnTo>
                      <a:pt x="13" y="6"/>
                    </a:lnTo>
                    <a:lnTo>
                      <a:pt x="14" y="5"/>
                    </a:lnTo>
                    <a:lnTo>
                      <a:pt x="15" y="5"/>
                    </a:lnTo>
                    <a:lnTo>
                      <a:pt x="15" y="4"/>
                    </a:lnTo>
                    <a:lnTo>
                      <a:pt x="16" y="3"/>
                    </a:lnTo>
                    <a:lnTo>
                      <a:pt x="16" y="2"/>
                    </a:lnTo>
                    <a:lnTo>
                      <a:pt x="16" y="1"/>
                    </a:lnTo>
                    <a:lnTo>
                      <a:pt x="17" y="0"/>
                    </a:lnTo>
                    <a:lnTo>
                      <a:pt x="17" y="1"/>
                    </a:lnTo>
                    <a:lnTo>
                      <a:pt x="17" y="3"/>
                    </a:lnTo>
                    <a:lnTo>
                      <a:pt x="17" y="4"/>
                    </a:lnTo>
                    <a:lnTo>
                      <a:pt x="16" y="5"/>
                    </a:lnTo>
                    <a:lnTo>
                      <a:pt x="16" y="6"/>
                    </a:lnTo>
                    <a:lnTo>
                      <a:pt x="16" y="8"/>
                    </a:lnTo>
                    <a:lnTo>
                      <a:pt x="16" y="9"/>
                    </a:lnTo>
                    <a:lnTo>
                      <a:pt x="16" y="10"/>
                    </a:lnTo>
                    <a:lnTo>
                      <a:pt x="16" y="12"/>
                    </a:lnTo>
                    <a:lnTo>
                      <a:pt x="15" y="12"/>
                    </a:lnTo>
                    <a:lnTo>
                      <a:pt x="15" y="13"/>
                    </a:lnTo>
                    <a:lnTo>
                      <a:pt x="14" y="12"/>
                    </a:lnTo>
                    <a:lnTo>
                      <a:pt x="13" y="12"/>
                    </a:lnTo>
                    <a:lnTo>
                      <a:pt x="12" y="12"/>
                    </a:lnTo>
                    <a:lnTo>
                      <a:pt x="11" y="12"/>
                    </a:lnTo>
                    <a:lnTo>
                      <a:pt x="11" y="13"/>
                    </a:lnTo>
                    <a:lnTo>
                      <a:pt x="10" y="14"/>
                    </a:lnTo>
                    <a:lnTo>
                      <a:pt x="9" y="14"/>
                    </a:lnTo>
                    <a:lnTo>
                      <a:pt x="8" y="15"/>
                    </a:lnTo>
                    <a:lnTo>
                      <a:pt x="8" y="14"/>
                    </a:lnTo>
                    <a:lnTo>
                      <a:pt x="7" y="15"/>
                    </a:lnTo>
                    <a:lnTo>
                      <a:pt x="6" y="16"/>
                    </a:lnTo>
                    <a:lnTo>
                      <a:pt x="6" y="17"/>
                    </a:lnTo>
                    <a:lnTo>
                      <a:pt x="7" y="17"/>
                    </a:lnTo>
                    <a:lnTo>
                      <a:pt x="7" y="18"/>
                    </a:lnTo>
                    <a:lnTo>
                      <a:pt x="7" y="19"/>
                    </a:lnTo>
                    <a:lnTo>
                      <a:pt x="8" y="20"/>
                    </a:lnTo>
                    <a:lnTo>
                      <a:pt x="4" y="19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FF5F1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578" name="Freeform 666">
                <a:extLst>
                  <a:ext uri="{FF2B5EF4-FFF2-40B4-BE49-F238E27FC236}">
                    <a16:creationId xmlns:a16="http://schemas.microsoft.com/office/drawing/2014/main" id="{B6F22BDF-935A-4BB5-8CD7-01066DDA11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4" y="1982"/>
                <a:ext cx="16" cy="17"/>
              </a:xfrm>
              <a:custGeom>
                <a:avLst/>
                <a:gdLst>
                  <a:gd name="T0" fmla="*/ 1 w 16"/>
                  <a:gd name="T1" fmla="*/ 17 h 17"/>
                  <a:gd name="T2" fmla="*/ 0 w 16"/>
                  <a:gd name="T3" fmla="*/ 15 h 17"/>
                  <a:gd name="T4" fmla="*/ 0 w 16"/>
                  <a:gd name="T5" fmla="*/ 14 h 17"/>
                  <a:gd name="T6" fmla="*/ 0 w 16"/>
                  <a:gd name="T7" fmla="*/ 12 h 17"/>
                  <a:gd name="T8" fmla="*/ 0 w 16"/>
                  <a:gd name="T9" fmla="*/ 10 h 17"/>
                  <a:gd name="T10" fmla="*/ 0 w 16"/>
                  <a:gd name="T11" fmla="*/ 9 h 17"/>
                  <a:gd name="T12" fmla="*/ 1 w 16"/>
                  <a:gd name="T13" fmla="*/ 8 h 17"/>
                  <a:gd name="T14" fmla="*/ 1 w 16"/>
                  <a:gd name="T15" fmla="*/ 7 h 17"/>
                  <a:gd name="T16" fmla="*/ 2 w 16"/>
                  <a:gd name="T17" fmla="*/ 6 h 17"/>
                  <a:gd name="T18" fmla="*/ 2 w 16"/>
                  <a:gd name="T19" fmla="*/ 5 h 17"/>
                  <a:gd name="T20" fmla="*/ 2 w 16"/>
                  <a:gd name="T21" fmla="*/ 5 h 17"/>
                  <a:gd name="T22" fmla="*/ 2 w 16"/>
                  <a:gd name="T23" fmla="*/ 4 h 17"/>
                  <a:gd name="T24" fmla="*/ 1 w 16"/>
                  <a:gd name="T25" fmla="*/ 4 h 17"/>
                  <a:gd name="T26" fmla="*/ 1 w 16"/>
                  <a:gd name="T27" fmla="*/ 3 h 17"/>
                  <a:gd name="T28" fmla="*/ 0 w 16"/>
                  <a:gd name="T29" fmla="*/ 3 h 17"/>
                  <a:gd name="T30" fmla="*/ 1 w 16"/>
                  <a:gd name="T31" fmla="*/ 2 h 17"/>
                  <a:gd name="T32" fmla="*/ 2 w 16"/>
                  <a:gd name="T33" fmla="*/ 3 h 17"/>
                  <a:gd name="T34" fmla="*/ 2 w 16"/>
                  <a:gd name="T35" fmla="*/ 2 h 17"/>
                  <a:gd name="T36" fmla="*/ 3 w 16"/>
                  <a:gd name="T37" fmla="*/ 2 h 17"/>
                  <a:gd name="T38" fmla="*/ 4 w 16"/>
                  <a:gd name="T39" fmla="*/ 1 h 17"/>
                  <a:gd name="T40" fmla="*/ 4 w 16"/>
                  <a:gd name="T41" fmla="*/ 1 h 17"/>
                  <a:gd name="T42" fmla="*/ 5 w 16"/>
                  <a:gd name="T43" fmla="*/ 1 h 17"/>
                  <a:gd name="T44" fmla="*/ 6 w 16"/>
                  <a:gd name="T45" fmla="*/ 0 h 17"/>
                  <a:gd name="T46" fmla="*/ 6 w 16"/>
                  <a:gd name="T47" fmla="*/ 1 h 17"/>
                  <a:gd name="T48" fmla="*/ 7 w 16"/>
                  <a:gd name="T49" fmla="*/ 1 h 17"/>
                  <a:gd name="T50" fmla="*/ 8 w 16"/>
                  <a:gd name="T51" fmla="*/ 2 h 17"/>
                  <a:gd name="T52" fmla="*/ 10 w 16"/>
                  <a:gd name="T53" fmla="*/ 2 h 17"/>
                  <a:gd name="T54" fmla="*/ 12 w 16"/>
                  <a:gd name="T55" fmla="*/ 2 h 17"/>
                  <a:gd name="T56" fmla="*/ 13 w 16"/>
                  <a:gd name="T57" fmla="*/ 2 h 17"/>
                  <a:gd name="T58" fmla="*/ 13 w 16"/>
                  <a:gd name="T59" fmla="*/ 2 h 17"/>
                  <a:gd name="T60" fmla="*/ 14 w 16"/>
                  <a:gd name="T61" fmla="*/ 1 h 17"/>
                  <a:gd name="T62" fmla="*/ 14 w 16"/>
                  <a:gd name="T63" fmla="*/ 1 h 17"/>
                  <a:gd name="T64" fmla="*/ 16 w 16"/>
                  <a:gd name="T65" fmla="*/ 1 h 17"/>
                  <a:gd name="T66" fmla="*/ 15 w 16"/>
                  <a:gd name="T67" fmla="*/ 2 h 17"/>
                  <a:gd name="T68" fmla="*/ 15 w 16"/>
                  <a:gd name="T69" fmla="*/ 3 h 17"/>
                  <a:gd name="T70" fmla="*/ 15 w 16"/>
                  <a:gd name="T71" fmla="*/ 5 h 17"/>
                  <a:gd name="T72" fmla="*/ 14 w 16"/>
                  <a:gd name="T73" fmla="*/ 5 h 17"/>
                  <a:gd name="T74" fmla="*/ 13 w 16"/>
                  <a:gd name="T75" fmla="*/ 4 h 17"/>
                  <a:gd name="T76" fmla="*/ 11 w 16"/>
                  <a:gd name="T77" fmla="*/ 4 h 17"/>
                  <a:gd name="T78" fmla="*/ 9 w 16"/>
                  <a:gd name="T79" fmla="*/ 4 h 17"/>
                  <a:gd name="T80" fmla="*/ 8 w 16"/>
                  <a:gd name="T81" fmla="*/ 4 h 17"/>
                  <a:gd name="T82" fmla="*/ 6 w 16"/>
                  <a:gd name="T83" fmla="*/ 4 h 17"/>
                  <a:gd name="T84" fmla="*/ 5 w 16"/>
                  <a:gd name="T85" fmla="*/ 4 h 17"/>
                  <a:gd name="T86" fmla="*/ 4 w 16"/>
                  <a:gd name="T87" fmla="*/ 5 h 17"/>
                  <a:gd name="T88" fmla="*/ 4 w 16"/>
                  <a:gd name="T89" fmla="*/ 6 h 17"/>
                  <a:gd name="T90" fmla="*/ 3 w 16"/>
                  <a:gd name="T91" fmla="*/ 7 h 17"/>
                  <a:gd name="T92" fmla="*/ 3 w 16"/>
                  <a:gd name="T93" fmla="*/ 8 h 17"/>
                  <a:gd name="T94" fmla="*/ 2 w 16"/>
                  <a:gd name="T95" fmla="*/ 8 h 17"/>
                  <a:gd name="T96" fmla="*/ 2 w 16"/>
                  <a:gd name="T97" fmla="*/ 9 h 17"/>
                  <a:gd name="T98" fmla="*/ 1 w 16"/>
                  <a:gd name="T99" fmla="*/ 9 h 17"/>
                  <a:gd name="T100" fmla="*/ 1 w 16"/>
                  <a:gd name="T101" fmla="*/ 11 h 17"/>
                  <a:gd name="T102" fmla="*/ 1 w 16"/>
                  <a:gd name="T103" fmla="*/ 13 h 17"/>
                  <a:gd name="T104" fmla="*/ 1 w 16"/>
                  <a:gd name="T105" fmla="*/ 14 h 17"/>
                  <a:gd name="T106" fmla="*/ 1 w 16"/>
                  <a:gd name="T107" fmla="*/ 15 h 17"/>
                  <a:gd name="T108" fmla="*/ 1 w 16"/>
                  <a:gd name="T109" fmla="*/ 16 h 17"/>
                  <a:gd name="T110" fmla="*/ 1 w 16"/>
                  <a:gd name="T111" fmla="*/ 16 h 17"/>
                  <a:gd name="T112" fmla="*/ 1 w 16"/>
                  <a:gd name="T113" fmla="*/ 17 h 17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16" h="17">
                    <a:moveTo>
                      <a:pt x="1" y="17"/>
                    </a:moveTo>
                    <a:lnTo>
                      <a:pt x="0" y="15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0" y="10"/>
                    </a:lnTo>
                    <a:lnTo>
                      <a:pt x="0" y="9"/>
                    </a:lnTo>
                    <a:lnTo>
                      <a:pt x="1" y="8"/>
                    </a:lnTo>
                    <a:lnTo>
                      <a:pt x="1" y="7"/>
                    </a:lnTo>
                    <a:lnTo>
                      <a:pt x="2" y="6"/>
                    </a:lnTo>
                    <a:lnTo>
                      <a:pt x="2" y="5"/>
                    </a:lnTo>
                    <a:lnTo>
                      <a:pt x="2" y="4"/>
                    </a:lnTo>
                    <a:lnTo>
                      <a:pt x="1" y="4"/>
                    </a:lnTo>
                    <a:lnTo>
                      <a:pt x="1" y="3"/>
                    </a:lnTo>
                    <a:lnTo>
                      <a:pt x="0" y="3"/>
                    </a:lnTo>
                    <a:lnTo>
                      <a:pt x="1" y="2"/>
                    </a:lnTo>
                    <a:lnTo>
                      <a:pt x="2" y="3"/>
                    </a:lnTo>
                    <a:lnTo>
                      <a:pt x="2" y="2"/>
                    </a:lnTo>
                    <a:lnTo>
                      <a:pt x="3" y="2"/>
                    </a:lnTo>
                    <a:lnTo>
                      <a:pt x="4" y="1"/>
                    </a:lnTo>
                    <a:lnTo>
                      <a:pt x="5" y="1"/>
                    </a:lnTo>
                    <a:lnTo>
                      <a:pt x="6" y="0"/>
                    </a:lnTo>
                    <a:lnTo>
                      <a:pt x="6" y="1"/>
                    </a:lnTo>
                    <a:lnTo>
                      <a:pt x="7" y="1"/>
                    </a:lnTo>
                    <a:lnTo>
                      <a:pt x="8" y="2"/>
                    </a:lnTo>
                    <a:lnTo>
                      <a:pt x="10" y="2"/>
                    </a:lnTo>
                    <a:lnTo>
                      <a:pt x="12" y="2"/>
                    </a:lnTo>
                    <a:lnTo>
                      <a:pt x="13" y="2"/>
                    </a:lnTo>
                    <a:lnTo>
                      <a:pt x="14" y="1"/>
                    </a:lnTo>
                    <a:lnTo>
                      <a:pt x="16" y="1"/>
                    </a:lnTo>
                    <a:lnTo>
                      <a:pt x="15" y="2"/>
                    </a:lnTo>
                    <a:lnTo>
                      <a:pt x="15" y="3"/>
                    </a:lnTo>
                    <a:lnTo>
                      <a:pt x="15" y="5"/>
                    </a:lnTo>
                    <a:lnTo>
                      <a:pt x="14" y="5"/>
                    </a:lnTo>
                    <a:lnTo>
                      <a:pt x="13" y="4"/>
                    </a:lnTo>
                    <a:lnTo>
                      <a:pt x="11" y="4"/>
                    </a:lnTo>
                    <a:lnTo>
                      <a:pt x="9" y="4"/>
                    </a:lnTo>
                    <a:lnTo>
                      <a:pt x="8" y="4"/>
                    </a:lnTo>
                    <a:lnTo>
                      <a:pt x="6" y="4"/>
                    </a:lnTo>
                    <a:lnTo>
                      <a:pt x="5" y="4"/>
                    </a:lnTo>
                    <a:lnTo>
                      <a:pt x="4" y="5"/>
                    </a:lnTo>
                    <a:lnTo>
                      <a:pt x="4" y="6"/>
                    </a:lnTo>
                    <a:lnTo>
                      <a:pt x="3" y="7"/>
                    </a:lnTo>
                    <a:lnTo>
                      <a:pt x="3" y="8"/>
                    </a:lnTo>
                    <a:lnTo>
                      <a:pt x="2" y="8"/>
                    </a:lnTo>
                    <a:lnTo>
                      <a:pt x="2" y="9"/>
                    </a:lnTo>
                    <a:lnTo>
                      <a:pt x="1" y="9"/>
                    </a:lnTo>
                    <a:lnTo>
                      <a:pt x="1" y="11"/>
                    </a:lnTo>
                    <a:lnTo>
                      <a:pt x="1" y="13"/>
                    </a:lnTo>
                    <a:lnTo>
                      <a:pt x="1" y="14"/>
                    </a:lnTo>
                    <a:lnTo>
                      <a:pt x="1" y="15"/>
                    </a:lnTo>
                    <a:lnTo>
                      <a:pt x="1" y="16"/>
                    </a:lnTo>
                    <a:lnTo>
                      <a:pt x="1" y="17"/>
                    </a:lnTo>
                    <a:close/>
                  </a:path>
                </a:pathLst>
              </a:custGeom>
              <a:solidFill>
                <a:srgbClr val="FF5F1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579" name="Freeform 667">
                <a:extLst>
                  <a:ext uri="{FF2B5EF4-FFF2-40B4-BE49-F238E27FC236}">
                    <a16:creationId xmlns:a16="http://schemas.microsoft.com/office/drawing/2014/main" id="{6EF228F4-9A1E-4563-B4E0-FB54C19F42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8" y="1979"/>
                <a:ext cx="6" cy="5"/>
              </a:xfrm>
              <a:custGeom>
                <a:avLst/>
                <a:gdLst>
                  <a:gd name="T0" fmla="*/ 0 w 6"/>
                  <a:gd name="T1" fmla="*/ 3 h 5"/>
                  <a:gd name="T2" fmla="*/ 0 w 6"/>
                  <a:gd name="T3" fmla="*/ 2 h 5"/>
                  <a:gd name="T4" fmla="*/ 1 w 6"/>
                  <a:gd name="T5" fmla="*/ 2 h 5"/>
                  <a:gd name="T6" fmla="*/ 2 w 6"/>
                  <a:gd name="T7" fmla="*/ 1 h 5"/>
                  <a:gd name="T8" fmla="*/ 2 w 6"/>
                  <a:gd name="T9" fmla="*/ 1 h 5"/>
                  <a:gd name="T10" fmla="*/ 3 w 6"/>
                  <a:gd name="T11" fmla="*/ 0 h 5"/>
                  <a:gd name="T12" fmla="*/ 5 w 6"/>
                  <a:gd name="T13" fmla="*/ 1 h 5"/>
                  <a:gd name="T14" fmla="*/ 6 w 6"/>
                  <a:gd name="T15" fmla="*/ 1 h 5"/>
                  <a:gd name="T16" fmla="*/ 6 w 6"/>
                  <a:gd name="T17" fmla="*/ 1 h 5"/>
                  <a:gd name="T18" fmla="*/ 6 w 6"/>
                  <a:gd name="T19" fmla="*/ 2 h 5"/>
                  <a:gd name="T20" fmla="*/ 5 w 6"/>
                  <a:gd name="T21" fmla="*/ 2 h 5"/>
                  <a:gd name="T22" fmla="*/ 5 w 6"/>
                  <a:gd name="T23" fmla="*/ 2 h 5"/>
                  <a:gd name="T24" fmla="*/ 4 w 6"/>
                  <a:gd name="T25" fmla="*/ 3 h 5"/>
                  <a:gd name="T26" fmla="*/ 4 w 6"/>
                  <a:gd name="T27" fmla="*/ 3 h 5"/>
                  <a:gd name="T28" fmla="*/ 3 w 6"/>
                  <a:gd name="T29" fmla="*/ 3 h 5"/>
                  <a:gd name="T30" fmla="*/ 3 w 6"/>
                  <a:gd name="T31" fmla="*/ 3 h 5"/>
                  <a:gd name="T32" fmla="*/ 2 w 6"/>
                  <a:gd name="T33" fmla="*/ 3 h 5"/>
                  <a:gd name="T34" fmla="*/ 2 w 6"/>
                  <a:gd name="T35" fmla="*/ 3 h 5"/>
                  <a:gd name="T36" fmla="*/ 1 w 6"/>
                  <a:gd name="T37" fmla="*/ 3 h 5"/>
                  <a:gd name="T38" fmla="*/ 2 w 6"/>
                  <a:gd name="T39" fmla="*/ 3 h 5"/>
                  <a:gd name="T40" fmla="*/ 2 w 6"/>
                  <a:gd name="T41" fmla="*/ 4 h 5"/>
                  <a:gd name="T42" fmla="*/ 3 w 6"/>
                  <a:gd name="T43" fmla="*/ 4 h 5"/>
                  <a:gd name="T44" fmla="*/ 3 w 6"/>
                  <a:gd name="T45" fmla="*/ 4 h 5"/>
                  <a:gd name="T46" fmla="*/ 4 w 6"/>
                  <a:gd name="T47" fmla="*/ 4 h 5"/>
                  <a:gd name="T48" fmla="*/ 5 w 6"/>
                  <a:gd name="T49" fmla="*/ 4 h 5"/>
                  <a:gd name="T50" fmla="*/ 5 w 6"/>
                  <a:gd name="T51" fmla="*/ 4 h 5"/>
                  <a:gd name="T52" fmla="*/ 4 w 6"/>
                  <a:gd name="T53" fmla="*/ 5 h 5"/>
                  <a:gd name="T54" fmla="*/ 3 w 6"/>
                  <a:gd name="T55" fmla="*/ 5 h 5"/>
                  <a:gd name="T56" fmla="*/ 2 w 6"/>
                  <a:gd name="T57" fmla="*/ 5 h 5"/>
                  <a:gd name="T58" fmla="*/ 2 w 6"/>
                  <a:gd name="T59" fmla="*/ 5 h 5"/>
                  <a:gd name="T60" fmla="*/ 1 w 6"/>
                  <a:gd name="T61" fmla="*/ 4 h 5"/>
                  <a:gd name="T62" fmla="*/ 1 w 6"/>
                  <a:gd name="T63" fmla="*/ 4 h 5"/>
                  <a:gd name="T64" fmla="*/ 0 w 6"/>
                  <a:gd name="T65" fmla="*/ 3 h 5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6" h="5">
                    <a:moveTo>
                      <a:pt x="0" y="3"/>
                    </a:moveTo>
                    <a:lnTo>
                      <a:pt x="0" y="2"/>
                    </a:lnTo>
                    <a:lnTo>
                      <a:pt x="1" y="2"/>
                    </a:lnTo>
                    <a:lnTo>
                      <a:pt x="2" y="1"/>
                    </a:lnTo>
                    <a:lnTo>
                      <a:pt x="3" y="0"/>
                    </a:lnTo>
                    <a:lnTo>
                      <a:pt x="5" y="1"/>
                    </a:lnTo>
                    <a:lnTo>
                      <a:pt x="6" y="1"/>
                    </a:lnTo>
                    <a:lnTo>
                      <a:pt x="6" y="2"/>
                    </a:lnTo>
                    <a:lnTo>
                      <a:pt x="5" y="2"/>
                    </a:lnTo>
                    <a:lnTo>
                      <a:pt x="4" y="3"/>
                    </a:lnTo>
                    <a:lnTo>
                      <a:pt x="3" y="3"/>
                    </a:lnTo>
                    <a:lnTo>
                      <a:pt x="2" y="3"/>
                    </a:lnTo>
                    <a:lnTo>
                      <a:pt x="1" y="3"/>
                    </a:lnTo>
                    <a:lnTo>
                      <a:pt x="2" y="3"/>
                    </a:lnTo>
                    <a:lnTo>
                      <a:pt x="2" y="4"/>
                    </a:lnTo>
                    <a:lnTo>
                      <a:pt x="3" y="4"/>
                    </a:lnTo>
                    <a:lnTo>
                      <a:pt x="4" y="4"/>
                    </a:lnTo>
                    <a:lnTo>
                      <a:pt x="5" y="4"/>
                    </a:lnTo>
                    <a:lnTo>
                      <a:pt x="4" y="5"/>
                    </a:lnTo>
                    <a:lnTo>
                      <a:pt x="3" y="5"/>
                    </a:lnTo>
                    <a:lnTo>
                      <a:pt x="2" y="5"/>
                    </a:lnTo>
                    <a:lnTo>
                      <a:pt x="1" y="4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F5F1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580" name="Freeform 668">
                <a:extLst>
                  <a:ext uri="{FF2B5EF4-FFF2-40B4-BE49-F238E27FC236}">
                    <a16:creationId xmlns:a16="http://schemas.microsoft.com/office/drawing/2014/main" id="{7FDDFEF8-D1D0-4E2B-812F-0BAED8FC7C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1" y="1977"/>
                <a:ext cx="2" cy="3"/>
              </a:xfrm>
              <a:custGeom>
                <a:avLst/>
                <a:gdLst>
                  <a:gd name="T0" fmla="*/ 0 w 2"/>
                  <a:gd name="T1" fmla="*/ 0 h 3"/>
                  <a:gd name="T2" fmla="*/ 1 w 2"/>
                  <a:gd name="T3" fmla="*/ 1 h 3"/>
                  <a:gd name="T4" fmla="*/ 1 w 2"/>
                  <a:gd name="T5" fmla="*/ 1 h 3"/>
                  <a:gd name="T6" fmla="*/ 2 w 2"/>
                  <a:gd name="T7" fmla="*/ 2 h 3"/>
                  <a:gd name="T8" fmla="*/ 2 w 2"/>
                  <a:gd name="T9" fmla="*/ 2 h 3"/>
                  <a:gd name="T10" fmla="*/ 2 w 2"/>
                  <a:gd name="T11" fmla="*/ 3 h 3"/>
                  <a:gd name="T12" fmla="*/ 2 w 2"/>
                  <a:gd name="T13" fmla="*/ 3 h 3"/>
                  <a:gd name="T14" fmla="*/ 1 w 2"/>
                  <a:gd name="T15" fmla="*/ 3 h 3"/>
                  <a:gd name="T16" fmla="*/ 1 w 2"/>
                  <a:gd name="T17" fmla="*/ 3 h 3"/>
                  <a:gd name="T18" fmla="*/ 1 w 2"/>
                  <a:gd name="T19" fmla="*/ 2 h 3"/>
                  <a:gd name="T20" fmla="*/ 1 w 2"/>
                  <a:gd name="T21" fmla="*/ 1 h 3"/>
                  <a:gd name="T22" fmla="*/ 0 w 2"/>
                  <a:gd name="T23" fmla="*/ 1 h 3"/>
                  <a:gd name="T24" fmla="*/ 0 w 2"/>
                  <a:gd name="T25" fmla="*/ 0 h 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lnTo>
                      <a:pt x="1" y="1"/>
                    </a:lnTo>
                    <a:lnTo>
                      <a:pt x="2" y="2"/>
                    </a:lnTo>
                    <a:lnTo>
                      <a:pt x="2" y="3"/>
                    </a:lnTo>
                    <a:lnTo>
                      <a:pt x="1" y="3"/>
                    </a:lnTo>
                    <a:lnTo>
                      <a:pt x="1" y="2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5F1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581" name="Freeform 669">
                <a:extLst>
                  <a:ext uri="{FF2B5EF4-FFF2-40B4-BE49-F238E27FC236}">
                    <a16:creationId xmlns:a16="http://schemas.microsoft.com/office/drawing/2014/main" id="{CF16CD81-E1F4-4906-9F0C-33870E97AF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1" y="1979"/>
                <a:ext cx="11" cy="18"/>
              </a:xfrm>
              <a:custGeom>
                <a:avLst/>
                <a:gdLst>
                  <a:gd name="T0" fmla="*/ 3 w 11"/>
                  <a:gd name="T1" fmla="*/ 0 h 18"/>
                  <a:gd name="T2" fmla="*/ 3 w 11"/>
                  <a:gd name="T3" fmla="*/ 1 h 18"/>
                  <a:gd name="T4" fmla="*/ 3 w 11"/>
                  <a:gd name="T5" fmla="*/ 2 h 18"/>
                  <a:gd name="T6" fmla="*/ 3 w 11"/>
                  <a:gd name="T7" fmla="*/ 2 h 18"/>
                  <a:gd name="T8" fmla="*/ 4 w 11"/>
                  <a:gd name="T9" fmla="*/ 3 h 18"/>
                  <a:gd name="T10" fmla="*/ 4 w 11"/>
                  <a:gd name="T11" fmla="*/ 4 h 18"/>
                  <a:gd name="T12" fmla="*/ 4 w 11"/>
                  <a:gd name="T13" fmla="*/ 5 h 18"/>
                  <a:gd name="T14" fmla="*/ 3 w 11"/>
                  <a:gd name="T15" fmla="*/ 6 h 18"/>
                  <a:gd name="T16" fmla="*/ 3 w 11"/>
                  <a:gd name="T17" fmla="*/ 6 h 18"/>
                  <a:gd name="T18" fmla="*/ 3 w 11"/>
                  <a:gd name="T19" fmla="*/ 7 h 18"/>
                  <a:gd name="T20" fmla="*/ 3 w 11"/>
                  <a:gd name="T21" fmla="*/ 8 h 18"/>
                  <a:gd name="T22" fmla="*/ 3 w 11"/>
                  <a:gd name="T23" fmla="*/ 9 h 18"/>
                  <a:gd name="T24" fmla="*/ 4 w 11"/>
                  <a:gd name="T25" fmla="*/ 9 h 18"/>
                  <a:gd name="T26" fmla="*/ 4 w 11"/>
                  <a:gd name="T27" fmla="*/ 10 h 18"/>
                  <a:gd name="T28" fmla="*/ 4 w 11"/>
                  <a:gd name="T29" fmla="*/ 10 h 18"/>
                  <a:gd name="T30" fmla="*/ 3 w 11"/>
                  <a:gd name="T31" fmla="*/ 11 h 18"/>
                  <a:gd name="T32" fmla="*/ 3 w 11"/>
                  <a:gd name="T33" fmla="*/ 11 h 18"/>
                  <a:gd name="T34" fmla="*/ 2 w 11"/>
                  <a:gd name="T35" fmla="*/ 11 h 18"/>
                  <a:gd name="T36" fmla="*/ 1 w 11"/>
                  <a:gd name="T37" fmla="*/ 12 h 18"/>
                  <a:gd name="T38" fmla="*/ 1 w 11"/>
                  <a:gd name="T39" fmla="*/ 13 h 18"/>
                  <a:gd name="T40" fmla="*/ 1 w 11"/>
                  <a:gd name="T41" fmla="*/ 14 h 18"/>
                  <a:gd name="T42" fmla="*/ 1 w 11"/>
                  <a:gd name="T43" fmla="*/ 14 h 18"/>
                  <a:gd name="T44" fmla="*/ 1 w 11"/>
                  <a:gd name="T45" fmla="*/ 14 h 18"/>
                  <a:gd name="T46" fmla="*/ 0 w 11"/>
                  <a:gd name="T47" fmla="*/ 13 h 18"/>
                  <a:gd name="T48" fmla="*/ 1 w 11"/>
                  <a:gd name="T49" fmla="*/ 14 h 18"/>
                  <a:gd name="T50" fmla="*/ 2 w 11"/>
                  <a:gd name="T51" fmla="*/ 15 h 18"/>
                  <a:gd name="T52" fmla="*/ 3 w 11"/>
                  <a:gd name="T53" fmla="*/ 16 h 18"/>
                  <a:gd name="T54" fmla="*/ 3 w 11"/>
                  <a:gd name="T55" fmla="*/ 15 h 18"/>
                  <a:gd name="T56" fmla="*/ 3 w 11"/>
                  <a:gd name="T57" fmla="*/ 16 h 18"/>
                  <a:gd name="T58" fmla="*/ 4 w 11"/>
                  <a:gd name="T59" fmla="*/ 17 h 18"/>
                  <a:gd name="T60" fmla="*/ 5 w 11"/>
                  <a:gd name="T61" fmla="*/ 17 h 18"/>
                  <a:gd name="T62" fmla="*/ 6 w 11"/>
                  <a:gd name="T63" fmla="*/ 17 h 18"/>
                  <a:gd name="T64" fmla="*/ 6 w 11"/>
                  <a:gd name="T65" fmla="*/ 17 h 18"/>
                  <a:gd name="T66" fmla="*/ 7 w 11"/>
                  <a:gd name="T67" fmla="*/ 18 h 18"/>
                  <a:gd name="T68" fmla="*/ 9 w 11"/>
                  <a:gd name="T69" fmla="*/ 17 h 18"/>
                  <a:gd name="T70" fmla="*/ 9 w 11"/>
                  <a:gd name="T71" fmla="*/ 18 h 18"/>
                  <a:gd name="T72" fmla="*/ 10 w 11"/>
                  <a:gd name="T73" fmla="*/ 18 h 18"/>
                  <a:gd name="T74" fmla="*/ 11 w 11"/>
                  <a:gd name="T75" fmla="*/ 18 h 18"/>
                  <a:gd name="T76" fmla="*/ 11 w 11"/>
                  <a:gd name="T77" fmla="*/ 18 h 18"/>
                  <a:gd name="T78" fmla="*/ 11 w 11"/>
                  <a:gd name="T79" fmla="*/ 17 h 18"/>
                  <a:gd name="T80" fmla="*/ 11 w 11"/>
                  <a:gd name="T81" fmla="*/ 16 h 18"/>
                  <a:gd name="T82" fmla="*/ 10 w 11"/>
                  <a:gd name="T83" fmla="*/ 15 h 18"/>
                  <a:gd name="T84" fmla="*/ 9 w 11"/>
                  <a:gd name="T85" fmla="*/ 14 h 18"/>
                  <a:gd name="T86" fmla="*/ 9 w 11"/>
                  <a:gd name="T87" fmla="*/ 13 h 18"/>
                  <a:gd name="T88" fmla="*/ 8 w 11"/>
                  <a:gd name="T89" fmla="*/ 12 h 18"/>
                  <a:gd name="T90" fmla="*/ 8 w 11"/>
                  <a:gd name="T91" fmla="*/ 11 h 18"/>
                  <a:gd name="T92" fmla="*/ 7 w 11"/>
                  <a:gd name="T93" fmla="*/ 10 h 18"/>
                  <a:gd name="T94" fmla="*/ 7 w 11"/>
                  <a:gd name="T95" fmla="*/ 10 h 18"/>
                  <a:gd name="T96" fmla="*/ 6 w 11"/>
                  <a:gd name="T97" fmla="*/ 9 h 18"/>
                  <a:gd name="T98" fmla="*/ 6 w 11"/>
                  <a:gd name="T99" fmla="*/ 8 h 18"/>
                  <a:gd name="T100" fmla="*/ 6 w 11"/>
                  <a:gd name="T101" fmla="*/ 8 h 18"/>
                  <a:gd name="T102" fmla="*/ 5 w 11"/>
                  <a:gd name="T103" fmla="*/ 7 h 18"/>
                  <a:gd name="T104" fmla="*/ 5 w 11"/>
                  <a:gd name="T105" fmla="*/ 6 h 18"/>
                  <a:gd name="T106" fmla="*/ 5 w 11"/>
                  <a:gd name="T107" fmla="*/ 5 h 18"/>
                  <a:gd name="T108" fmla="*/ 5 w 11"/>
                  <a:gd name="T109" fmla="*/ 5 h 18"/>
                  <a:gd name="T110" fmla="*/ 5 w 11"/>
                  <a:gd name="T111" fmla="*/ 4 h 18"/>
                  <a:gd name="T112" fmla="*/ 4 w 11"/>
                  <a:gd name="T113" fmla="*/ 3 h 18"/>
                  <a:gd name="T114" fmla="*/ 4 w 11"/>
                  <a:gd name="T115" fmla="*/ 3 h 18"/>
                  <a:gd name="T116" fmla="*/ 4 w 11"/>
                  <a:gd name="T117" fmla="*/ 2 h 18"/>
                  <a:gd name="T118" fmla="*/ 3 w 11"/>
                  <a:gd name="T119" fmla="*/ 1 h 18"/>
                  <a:gd name="T120" fmla="*/ 3 w 11"/>
                  <a:gd name="T121" fmla="*/ 0 h 18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0" t="0" r="r" b="b"/>
                <a:pathLst>
                  <a:path w="11" h="18">
                    <a:moveTo>
                      <a:pt x="3" y="0"/>
                    </a:moveTo>
                    <a:lnTo>
                      <a:pt x="3" y="1"/>
                    </a:lnTo>
                    <a:lnTo>
                      <a:pt x="3" y="2"/>
                    </a:lnTo>
                    <a:lnTo>
                      <a:pt x="4" y="3"/>
                    </a:lnTo>
                    <a:lnTo>
                      <a:pt x="4" y="4"/>
                    </a:lnTo>
                    <a:lnTo>
                      <a:pt x="4" y="5"/>
                    </a:lnTo>
                    <a:lnTo>
                      <a:pt x="3" y="6"/>
                    </a:lnTo>
                    <a:lnTo>
                      <a:pt x="3" y="7"/>
                    </a:lnTo>
                    <a:lnTo>
                      <a:pt x="3" y="8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4" y="10"/>
                    </a:lnTo>
                    <a:lnTo>
                      <a:pt x="3" y="11"/>
                    </a:lnTo>
                    <a:lnTo>
                      <a:pt x="2" y="11"/>
                    </a:lnTo>
                    <a:lnTo>
                      <a:pt x="1" y="12"/>
                    </a:lnTo>
                    <a:lnTo>
                      <a:pt x="1" y="13"/>
                    </a:lnTo>
                    <a:lnTo>
                      <a:pt x="1" y="14"/>
                    </a:lnTo>
                    <a:lnTo>
                      <a:pt x="0" y="13"/>
                    </a:lnTo>
                    <a:lnTo>
                      <a:pt x="1" y="14"/>
                    </a:lnTo>
                    <a:lnTo>
                      <a:pt x="2" y="15"/>
                    </a:lnTo>
                    <a:lnTo>
                      <a:pt x="3" y="16"/>
                    </a:lnTo>
                    <a:lnTo>
                      <a:pt x="3" y="15"/>
                    </a:lnTo>
                    <a:lnTo>
                      <a:pt x="3" y="16"/>
                    </a:lnTo>
                    <a:lnTo>
                      <a:pt x="4" y="17"/>
                    </a:lnTo>
                    <a:lnTo>
                      <a:pt x="5" y="17"/>
                    </a:lnTo>
                    <a:lnTo>
                      <a:pt x="6" y="17"/>
                    </a:lnTo>
                    <a:lnTo>
                      <a:pt x="7" y="18"/>
                    </a:lnTo>
                    <a:lnTo>
                      <a:pt x="9" y="17"/>
                    </a:lnTo>
                    <a:lnTo>
                      <a:pt x="9" y="18"/>
                    </a:lnTo>
                    <a:lnTo>
                      <a:pt x="10" y="18"/>
                    </a:lnTo>
                    <a:lnTo>
                      <a:pt x="11" y="18"/>
                    </a:lnTo>
                    <a:lnTo>
                      <a:pt x="11" y="17"/>
                    </a:lnTo>
                    <a:lnTo>
                      <a:pt x="11" y="16"/>
                    </a:lnTo>
                    <a:lnTo>
                      <a:pt x="10" y="15"/>
                    </a:lnTo>
                    <a:lnTo>
                      <a:pt x="9" y="14"/>
                    </a:lnTo>
                    <a:lnTo>
                      <a:pt x="9" y="13"/>
                    </a:lnTo>
                    <a:lnTo>
                      <a:pt x="8" y="12"/>
                    </a:lnTo>
                    <a:lnTo>
                      <a:pt x="8" y="11"/>
                    </a:lnTo>
                    <a:lnTo>
                      <a:pt x="7" y="10"/>
                    </a:lnTo>
                    <a:lnTo>
                      <a:pt x="6" y="9"/>
                    </a:lnTo>
                    <a:lnTo>
                      <a:pt x="6" y="8"/>
                    </a:lnTo>
                    <a:lnTo>
                      <a:pt x="5" y="7"/>
                    </a:lnTo>
                    <a:lnTo>
                      <a:pt x="5" y="6"/>
                    </a:lnTo>
                    <a:lnTo>
                      <a:pt x="5" y="5"/>
                    </a:lnTo>
                    <a:lnTo>
                      <a:pt x="5" y="4"/>
                    </a:lnTo>
                    <a:lnTo>
                      <a:pt x="4" y="3"/>
                    </a:lnTo>
                    <a:lnTo>
                      <a:pt x="4" y="2"/>
                    </a:lnTo>
                    <a:lnTo>
                      <a:pt x="3" y="1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F5F1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582" name="Freeform 670">
                <a:extLst>
                  <a:ext uri="{FF2B5EF4-FFF2-40B4-BE49-F238E27FC236}">
                    <a16:creationId xmlns:a16="http://schemas.microsoft.com/office/drawing/2014/main" id="{A6221E60-AD72-458B-9ADF-13CB224E18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4" y="1991"/>
                <a:ext cx="4" cy="2"/>
              </a:xfrm>
              <a:custGeom>
                <a:avLst/>
                <a:gdLst>
                  <a:gd name="T0" fmla="*/ 0 w 4"/>
                  <a:gd name="T1" fmla="*/ 1 h 2"/>
                  <a:gd name="T2" fmla="*/ 1 w 4"/>
                  <a:gd name="T3" fmla="*/ 1 h 2"/>
                  <a:gd name="T4" fmla="*/ 1 w 4"/>
                  <a:gd name="T5" fmla="*/ 0 h 2"/>
                  <a:gd name="T6" fmla="*/ 2 w 4"/>
                  <a:gd name="T7" fmla="*/ 0 h 2"/>
                  <a:gd name="T8" fmla="*/ 2 w 4"/>
                  <a:gd name="T9" fmla="*/ 0 h 2"/>
                  <a:gd name="T10" fmla="*/ 3 w 4"/>
                  <a:gd name="T11" fmla="*/ 0 h 2"/>
                  <a:gd name="T12" fmla="*/ 4 w 4"/>
                  <a:gd name="T13" fmla="*/ 1 h 2"/>
                  <a:gd name="T14" fmla="*/ 3 w 4"/>
                  <a:gd name="T15" fmla="*/ 1 h 2"/>
                  <a:gd name="T16" fmla="*/ 3 w 4"/>
                  <a:gd name="T17" fmla="*/ 1 h 2"/>
                  <a:gd name="T18" fmla="*/ 3 w 4"/>
                  <a:gd name="T19" fmla="*/ 1 h 2"/>
                  <a:gd name="T20" fmla="*/ 2 w 4"/>
                  <a:gd name="T21" fmla="*/ 1 h 2"/>
                  <a:gd name="T22" fmla="*/ 2 w 4"/>
                  <a:gd name="T23" fmla="*/ 2 h 2"/>
                  <a:gd name="T24" fmla="*/ 1 w 4"/>
                  <a:gd name="T25" fmla="*/ 2 h 2"/>
                  <a:gd name="T26" fmla="*/ 0 w 4"/>
                  <a:gd name="T27" fmla="*/ 1 h 2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4" h="2">
                    <a:moveTo>
                      <a:pt x="0" y="1"/>
                    </a:moveTo>
                    <a:lnTo>
                      <a:pt x="1" y="1"/>
                    </a:lnTo>
                    <a:lnTo>
                      <a:pt x="1" y="0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4" y="1"/>
                    </a:lnTo>
                    <a:lnTo>
                      <a:pt x="3" y="1"/>
                    </a:lnTo>
                    <a:lnTo>
                      <a:pt x="2" y="1"/>
                    </a:lnTo>
                    <a:lnTo>
                      <a:pt x="2" y="2"/>
                    </a:lnTo>
                    <a:lnTo>
                      <a:pt x="1" y="2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BF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583" name="Freeform 671">
                <a:extLst>
                  <a:ext uri="{FF2B5EF4-FFF2-40B4-BE49-F238E27FC236}">
                    <a16:creationId xmlns:a16="http://schemas.microsoft.com/office/drawing/2014/main" id="{1BA946A9-261B-47FB-A6BF-A3411ED3DD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1" y="1991"/>
                <a:ext cx="4" cy="2"/>
              </a:xfrm>
              <a:custGeom>
                <a:avLst/>
                <a:gdLst>
                  <a:gd name="T0" fmla="*/ 0 w 4"/>
                  <a:gd name="T1" fmla="*/ 1 h 2"/>
                  <a:gd name="T2" fmla="*/ 1 w 4"/>
                  <a:gd name="T3" fmla="*/ 2 h 2"/>
                  <a:gd name="T4" fmla="*/ 1 w 4"/>
                  <a:gd name="T5" fmla="*/ 2 h 2"/>
                  <a:gd name="T6" fmla="*/ 2 w 4"/>
                  <a:gd name="T7" fmla="*/ 2 h 2"/>
                  <a:gd name="T8" fmla="*/ 2 w 4"/>
                  <a:gd name="T9" fmla="*/ 2 h 2"/>
                  <a:gd name="T10" fmla="*/ 3 w 4"/>
                  <a:gd name="T11" fmla="*/ 1 h 2"/>
                  <a:gd name="T12" fmla="*/ 3 w 4"/>
                  <a:gd name="T13" fmla="*/ 1 h 2"/>
                  <a:gd name="T14" fmla="*/ 4 w 4"/>
                  <a:gd name="T15" fmla="*/ 0 h 2"/>
                  <a:gd name="T16" fmla="*/ 3 w 4"/>
                  <a:gd name="T17" fmla="*/ 1 h 2"/>
                  <a:gd name="T18" fmla="*/ 3 w 4"/>
                  <a:gd name="T19" fmla="*/ 2 h 2"/>
                  <a:gd name="T20" fmla="*/ 3 w 4"/>
                  <a:gd name="T21" fmla="*/ 2 h 2"/>
                  <a:gd name="T22" fmla="*/ 2 w 4"/>
                  <a:gd name="T23" fmla="*/ 2 h 2"/>
                  <a:gd name="T24" fmla="*/ 2 w 4"/>
                  <a:gd name="T25" fmla="*/ 2 h 2"/>
                  <a:gd name="T26" fmla="*/ 1 w 4"/>
                  <a:gd name="T27" fmla="*/ 2 h 2"/>
                  <a:gd name="T28" fmla="*/ 1 w 4"/>
                  <a:gd name="T29" fmla="*/ 2 h 2"/>
                  <a:gd name="T30" fmla="*/ 0 w 4"/>
                  <a:gd name="T31" fmla="*/ 1 h 2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" h="2">
                    <a:moveTo>
                      <a:pt x="0" y="1"/>
                    </a:moveTo>
                    <a:lnTo>
                      <a:pt x="1" y="2"/>
                    </a:lnTo>
                    <a:lnTo>
                      <a:pt x="2" y="2"/>
                    </a:lnTo>
                    <a:lnTo>
                      <a:pt x="3" y="1"/>
                    </a:lnTo>
                    <a:lnTo>
                      <a:pt x="4" y="0"/>
                    </a:lnTo>
                    <a:lnTo>
                      <a:pt x="3" y="1"/>
                    </a:lnTo>
                    <a:lnTo>
                      <a:pt x="3" y="2"/>
                    </a:lnTo>
                    <a:lnTo>
                      <a:pt x="2" y="2"/>
                    </a:lnTo>
                    <a:lnTo>
                      <a:pt x="1" y="2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BF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584" name="Freeform 672">
                <a:extLst>
                  <a:ext uri="{FF2B5EF4-FFF2-40B4-BE49-F238E27FC236}">
                    <a16:creationId xmlns:a16="http://schemas.microsoft.com/office/drawing/2014/main" id="{13061ABA-6040-4898-8936-034496D989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7" y="1991"/>
                <a:ext cx="2" cy="2"/>
              </a:xfrm>
              <a:custGeom>
                <a:avLst/>
                <a:gdLst>
                  <a:gd name="T0" fmla="*/ 0 w 2"/>
                  <a:gd name="T1" fmla="*/ 1 h 2"/>
                  <a:gd name="T2" fmla="*/ 0 w 2"/>
                  <a:gd name="T3" fmla="*/ 1 h 2"/>
                  <a:gd name="T4" fmla="*/ 1 w 2"/>
                  <a:gd name="T5" fmla="*/ 1 h 2"/>
                  <a:gd name="T6" fmla="*/ 1 w 2"/>
                  <a:gd name="T7" fmla="*/ 1 h 2"/>
                  <a:gd name="T8" fmla="*/ 2 w 2"/>
                  <a:gd name="T9" fmla="*/ 0 h 2"/>
                  <a:gd name="T10" fmla="*/ 2 w 2"/>
                  <a:gd name="T11" fmla="*/ 1 h 2"/>
                  <a:gd name="T12" fmla="*/ 1 w 2"/>
                  <a:gd name="T13" fmla="*/ 1 h 2"/>
                  <a:gd name="T14" fmla="*/ 1 w 2"/>
                  <a:gd name="T15" fmla="*/ 2 h 2"/>
                  <a:gd name="T16" fmla="*/ 0 w 2"/>
                  <a:gd name="T17" fmla="*/ 1 h 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" h="2">
                    <a:moveTo>
                      <a:pt x="0" y="1"/>
                    </a:moveTo>
                    <a:lnTo>
                      <a:pt x="0" y="1"/>
                    </a:lnTo>
                    <a:lnTo>
                      <a:pt x="1" y="1"/>
                    </a:lnTo>
                    <a:lnTo>
                      <a:pt x="2" y="0"/>
                    </a:lnTo>
                    <a:lnTo>
                      <a:pt x="2" y="1"/>
                    </a:lnTo>
                    <a:lnTo>
                      <a:pt x="1" y="1"/>
                    </a:lnTo>
                    <a:lnTo>
                      <a:pt x="1" y="2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BF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585" name="Freeform 673">
                <a:extLst>
                  <a:ext uri="{FF2B5EF4-FFF2-40B4-BE49-F238E27FC236}">
                    <a16:creationId xmlns:a16="http://schemas.microsoft.com/office/drawing/2014/main" id="{1B21FA84-A2A4-44E8-846B-373A8178D1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6" y="1989"/>
                <a:ext cx="2" cy="2"/>
              </a:xfrm>
              <a:custGeom>
                <a:avLst/>
                <a:gdLst>
                  <a:gd name="T0" fmla="*/ 0 w 2"/>
                  <a:gd name="T1" fmla="*/ 1 h 2"/>
                  <a:gd name="T2" fmla="*/ 0 w 2"/>
                  <a:gd name="T3" fmla="*/ 1 h 2"/>
                  <a:gd name="T4" fmla="*/ 1 w 2"/>
                  <a:gd name="T5" fmla="*/ 1 h 2"/>
                  <a:gd name="T6" fmla="*/ 1 w 2"/>
                  <a:gd name="T7" fmla="*/ 2 h 2"/>
                  <a:gd name="T8" fmla="*/ 2 w 2"/>
                  <a:gd name="T9" fmla="*/ 2 h 2"/>
                  <a:gd name="T10" fmla="*/ 2 w 2"/>
                  <a:gd name="T11" fmla="*/ 2 h 2"/>
                  <a:gd name="T12" fmla="*/ 2 w 2"/>
                  <a:gd name="T13" fmla="*/ 1 h 2"/>
                  <a:gd name="T14" fmla="*/ 2 w 2"/>
                  <a:gd name="T15" fmla="*/ 0 h 2"/>
                  <a:gd name="T16" fmla="*/ 1 w 2"/>
                  <a:gd name="T17" fmla="*/ 0 h 2"/>
                  <a:gd name="T18" fmla="*/ 0 w 2"/>
                  <a:gd name="T19" fmla="*/ 0 h 2"/>
                  <a:gd name="T20" fmla="*/ 0 w 2"/>
                  <a:gd name="T21" fmla="*/ 0 h 2"/>
                  <a:gd name="T22" fmla="*/ 0 w 2"/>
                  <a:gd name="T23" fmla="*/ 1 h 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2" h="2">
                    <a:moveTo>
                      <a:pt x="0" y="1"/>
                    </a:moveTo>
                    <a:lnTo>
                      <a:pt x="0" y="1"/>
                    </a:lnTo>
                    <a:lnTo>
                      <a:pt x="1" y="1"/>
                    </a:lnTo>
                    <a:lnTo>
                      <a:pt x="1" y="2"/>
                    </a:lnTo>
                    <a:lnTo>
                      <a:pt x="2" y="2"/>
                    </a:lnTo>
                    <a:lnTo>
                      <a:pt x="2" y="1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F7F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586" name="Freeform 674">
                <a:extLst>
                  <a:ext uri="{FF2B5EF4-FFF2-40B4-BE49-F238E27FC236}">
                    <a16:creationId xmlns:a16="http://schemas.microsoft.com/office/drawing/2014/main" id="{2466DF22-EFD4-4D16-A6B4-68E784DAD2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2" y="1948"/>
                <a:ext cx="46" cy="49"/>
              </a:xfrm>
              <a:custGeom>
                <a:avLst/>
                <a:gdLst>
                  <a:gd name="T0" fmla="*/ 0 w 46"/>
                  <a:gd name="T1" fmla="*/ 22 h 49"/>
                  <a:gd name="T2" fmla="*/ 0 w 46"/>
                  <a:gd name="T3" fmla="*/ 17 h 49"/>
                  <a:gd name="T4" fmla="*/ 2 w 46"/>
                  <a:gd name="T5" fmla="*/ 12 h 49"/>
                  <a:gd name="T6" fmla="*/ 6 w 46"/>
                  <a:gd name="T7" fmla="*/ 7 h 49"/>
                  <a:gd name="T8" fmla="*/ 11 w 46"/>
                  <a:gd name="T9" fmla="*/ 4 h 49"/>
                  <a:gd name="T10" fmla="*/ 17 w 46"/>
                  <a:gd name="T11" fmla="*/ 1 h 49"/>
                  <a:gd name="T12" fmla="*/ 21 w 46"/>
                  <a:gd name="T13" fmla="*/ 0 h 49"/>
                  <a:gd name="T14" fmla="*/ 26 w 46"/>
                  <a:gd name="T15" fmla="*/ 0 h 49"/>
                  <a:gd name="T16" fmla="*/ 30 w 46"/>
                  <a:gd name="T17" fmla="*/ 1 h 49"/>
                  <a:gd name="T18" fmla="*/ 34 w 46"/>
                  <a:gd name="T19" fmla="*/ 3 h 49"/>
                  <a:gd name="T20" fmla="*/ 38 w 46"/>
                  <a:gd name="T21" fmla="*/ 7 h 49"/>
                  <a:gd name="T22" fmla="*/ 40 w 46"/>
                  <a:gd name="T23" fmla="*/ 11 h 49"/>
                  <a:gd name="T24" fmla="*/ 42 w 46"/>
                  <a:gd name="T25" fmla="*/ 17 h 49"/>
                  <a:gd name="T26" fmla="*/ 43 w 46"/>
                  <a:gd name="T27" fmla="*/ 22 h 49"/>
                  <a:gd name="T28" fmla="*/ 44 w 46"/>
                  <a:gd name="T29" fmla="*/ 27 h 49"/>
                  <a:gd name="T30" fmla="*/ 44 w 46"/>
                  <a:gd name="T31" fmla="*/ 31 h 49"/>
                  <a:gd name="T32" fmla="*/ 45 w 46"/>
                  <a:gd name="T33" fmla="*/ 37 h 49"/>
                  <a:gd name="T34" fmla="*/ 45 w 46"/>
                  <a:gd name="T35" fmla="*/ 41 h 49"/>
                  <a:gd name="T36" fmla="*/ 44 w 46"/>
                  <a:gd name="T37" fmla="*/ 45 h 49"/>
                  <a:gd name="T38" fmla="*/ 42 w 46"/>
                  <a:gd name="T39" fmla="*/ 48 h 49"/>
                  <a:gd name="T40" fmla="*/ 41 w 46"/>
                  <a:gd name="T41" fmla="*/ 47 h 49"/>
                  <a:gd name="T42" fmla="*/ 41 w 46"/>
                  <a:gd name="T43" fmla="*/ 43 h 49"/>
                  <a:gd name="T44" fmla="*/ 42 w 46"/>
                  <a:gd name="T45" fmla="*/ 40 h 49"/>
                  <a:gd name="T46" fmla="*/ 43 w 46"/>
                  <a:gd name="T47" fmla="*/ 36 h 49"/>
                  <a:gd name="T48" fmla="*/ 43 w 46"/>
                  <a:gd name="T49" fmla="*/ 32 h 49"/>
                  <a:gd name="T50" fmla="*/ 42 w 46"/>
                  <a:gd name="T51" fmla="*/ 29 h 49"/>
                  <a:gd name="T52" fmla="*/ 40 w 46"/>
                  <a:gd name="T53" fmla="*/ 29 h 49"/>
                  <a:gd name="T54" fmla="*/ 38 w 46"/>
                  <a:gd name="T55" fmla="*/ 31 h 49"/>
                  <a:gd name="T56" fmla="*/ 36 w 46"/>
                  <a:gd name="T57" fmla="*/ 33 h 49"/>
                  <a:gd name="T58" fmla="*/ 34 w 46"/>
                  <a:gd name="T59" fmla="*/ 29 h 49"/>
                  <a:gd name="T60" fmla="*/ 32 w 46"/>
                  <a:gd name="T61" fmla="*/ 25 h 49"/>
                  <a:gd name="T62" fmla="*/ 30 w 46"/>
                  <a:gd name="T63" fmla="*/ 21 h 49"/>
                  <a:gd name="T64" fmla="*/ 29 w 46"/>
                  <a:gd name="T65" fmla="*/ 17 h 49"/>
                  <a:gd name="T66" fmla="*/ 27 w 46"/>
                  <a:gd name="T67" fmla="*/ 13 h 49"/>
                  <a:gd name="T68" fmla="*/ 23 w 46"/>
                  <a:gd name="T69" fmla="*/ 12 h 49"/>
                  <a:gd name="T70" fmla="*/ 20 w 46"/>
                  <a:gd name="T71" fmla="*/ 13 h 49"/>
                  <a:gd name="T72" fmla="*/ 17 w 46"/>
                  <a:gd name="T73" fmla="*/ 12 h 49"/>
                  <a:gd name="T74" fmla="*/ 14 w 46"/>
                  <a:gd name="T75" fmla="*/ 14 h 49"/>
                  <a:gd name="T76" fmla="*/ 11 w 46"/>
                  <a:gd name="T77" fmla="*/ 13 h 49"/>
                  <a:gd name="T78" fmla="*/ 8 w 46"/>
                  <a:gd name="T79" fmla="*/ 13 h 49"/>
                  <a:gd name="T80" fmla="*/ 6 w 46"/>
                  <a:gd name="T81" fmla="*/ 13 h 49"/>
                  <a:gd name="T82" fmla="*/ 4 w 46"/>
                  <a:gd name="T83" fmla="*/ 15 h 49"/>
                  <a:gd name="T84" fmla="*/ 3 w 46"/>
                  <a:gd name="T85" fmla="*/ 18 h 49"/>
                  <a:gd name="T86" fmla="*/ 2 w 46"/>
                  <a:gd name="T87" fmla="*/ 21 h 49"/>
                  <a:gd name="T88" fmla="*/ 2 w 46"/>
                  <a:gd name="T89" fmla="*/ 26 h 49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46" h="49">
                    <a:moveTo>
                      <a:pt x="1" y="27"/>
                    </a:moveTo>
                    <a:lnTo>
                      <a:pt x="1" y="25"/>
                    </a:lnTo>
                    <a:lnTo>
                      <a:pt x="0" y="22"/>
                    </a:lnTo>
                    <a:lnTo>
                      <a:pt x="0" y="20"/>
                    </a:lnTo>
                    <a:lnTo>
                      <a:pt x="0" y="18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1" y="14"/>
                    </a:lnTo>
                    <a:lnTo>
                      <a:pt x="2" y="12"/>
                    </a:lnTo>
                    <a:lnTo>
                      <a:pt x="4" y="9"/>
                    </a:lnTo>
                    <a:lnTo>
                      <a:pt x="5" y="8"/>
                    </a:lnTo>
                    <a:lnTo>
                      <a:pt x="6" y="7"/>
                    </a:lnTo>
                    <a:lnTo>
                      <a:pt x="7" y="6"/>
                    </a:lnTo>
                    <a:lnTo>
                      <a:pt x="9" y="5"/>
                    </a:lnTo>
                    <a:lnTo>
                      <a:pt x="11" y="4"/>
                    </a:lnTo>
                    <a:lnTo>
                      <a:pt x="12" y="3"/>
                    </a:lnTo>
                    <a:lnTo>
                      <a:pt x="15" y="2"/>
                    </a:lnTo>
                    <a:lnTo>
                      <a:pt x="17" y="1"/>
                    </a:lnTo>
                    <a:lnTo>
                      <a:pt x="18" y="0"/>
                    </a:lnTo>
                    <a:lnTo>
                      <a:pt x="19" y="0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5" y="0"/>
                    </a:lnTo>
                    <a:lnTo>
                      <a:pt x="26" y="0"/>
                    </a:lnTo>
                    <a:lnTo>
                      <a:pt x="28" y="1"/>
                    </a:lnTo>
                    <a:lnTo>
                      <a:pt x="29" y="1"/>
                    </a:lnTo>
                    <a:lnTo>
                      <a:pt x="30" y="1"/>
                    </a:lnTo>
                    <a:lnTo>
                      <a:pt x="31" y="2"/>
                    </a:lnTo>
                    <a:lnTo>
                      <a:pt x="33" y="3"/>
                    </a:lnTo>
                    <a:lnTo>
                      <a:pt x="34" y="3"/>
                    </a:lnTo>
                    <a:lnTo>
                      <a:pt x="36" y="5"/>
                    </a:lnTo>
                    <a:lnTo>
                      <a:pt x="37" y="6"/>
                    </a:lnTo>
                    <a:lnTo>
                      <a:pt x="38" y="7"/>
                    </a:lnTo>
                    <a:lnTo>
                      <a:pt x="39" y="8"/>
                    </a:lnTo>
                    <a:lnTo>
                      <a:pt x="39" y="9"/>
                    </a:lnTo>
                    <a:lnTo>
                      <a:pt x="40" y="11"/>
                    </a:lnTo>
                    <a:lnTo>
                      <a:pt x="41" y="14"/>
                    </a:lnTo>
                    <a:lnTo>
                      <a:pt x="42" y="16"/>
                    </a:lnTo>
                    <a:lnTo>
                      <a:pt x="42" y="17"/>
                    </a:lnTo>
                    <a:lnTo>
                      <a:pt x="43" y="19"/>
                    </a:lnTo>
                    <a:lnTo>
                      <a:pt x="43" y="20"/>
                    </a:lnTo>
                    <a:lnTo>
                      <a:pt x="43" y="22"/>
                    </a:lnTo>
                    <a:lnTo>
                      <a:pt x="43" y="24"/>
                    </a:lnTo>
                    <a:lnTo>
                      <a:pt x="43" y="25"/>
                    </a:lnTo>
                    <a:lnTo>
                      <a:pt x="44" y="27"/>
                    </a:lnTo>
                    <a:lnTo>
                      <a:pt x="44" y="28"/>
                    </a:lnTo>
                    <a:lnTo>
                      <a:pt x="44" y="29"/>
                    </a:lnTo>
                    <a:lnTo>
                      <a:pt x="44" y="31"/>
                    </a:lnTo>
                    <a:lnTo>
                      <a:pt x="45" y="33"/>
                    </a:lnTo>
                    <a:lnTo>
                      <a:pt x="45" y="35"/>
                    </a:lnTo>
                    <a:lnTo>
                      <a:pt x="45" y="37"/>
                    </a:lnTo>
                    <a:lnTo>
                      <a:pt x="46" y="38"/>
                    </a:lnTo>
                    <a:lnTo>
                      <a:pt x="45" y="40"/>
                    </a:lnTo>
                    <a:lnTo>
                      <a:pt x="45" y="41"/>
                    </a:lnTo>
                    <a:lnTo>
                      <a:pt x="45" y="42"/>
                    </a:lnTo>
                    <a:lnTo>
                      <a:pt x="44" y="44"/>
                    </a:lnTo>
                    <a:lnTo>
                      <a:pt x="44" y="45"/>
                    </a:lnTo>
                    <a:lnTo>
                      <a:pt x="43" y="46"/>
                    </a:lnTo>
                    <a:lnTo>
                      <a:pt x="42" y="47"/>
                    </a:lnTo>
                    <a:lnTo>
                      <a:pt x="42" y="48"/>
                    </a:lnTo>
                    <a:lnTo>
                      <a:pt x="42" y="49"/>
                    </a:lnTo>
                    <a:lnTo>
                      <a:pt x="41" y="48"/>
                    </a:lnTo>
                    <a:lnTo>
                      <a:pt x="41" y="47"/>
                    </a:lnTo>
                    <a:lnTo>
                      <a:pt x="40" y="46"/>
                    </a:lnTo>
                    <a:lnTo>
                      <a:pt x="40" y="45"/>
                    </a:lnTo>
                    <a:lnTo>
                      <a:pt x="41" y="43"/>
                    </a:lnTo>
                    <a:lnTo>
                      <a:pt x="42" y="41"/>
                    </a:lnTo>
                    <a:lnTo>
                      <a:pt x="42" y="40"/>
                    </a:lnTo>
                    <a:lnTo>
                      <a:pt x="43" y="39"/>
                    </a:lnTo>
                    <a:lnTo>
                      <a:pt x="43" y="38"/>
                    </a:lnTo>
                    <a:lnTo>
                      <a:pt x="43" y="36"/>
                    </a:lnTo>
                    <a:lnTo>
                      <a:pt x="43" y="35"/>
                    </a:lnTo>
                    <a:lnTo>
                      <a:pt x="43" y="33"/>
                    </a:lnTo>
                    <a:lnTo>
                      <a:pt x="43" y="32"/>
                    </a:lnTo>
                    <a:lnTo>
                      <a:pt x="43" y="31"/>
                    </a:lnTo>
                    <a:lnTo>
                      <a:pt x="42" y="30"/>
                    </a:lnTo>
                    <a:lnTo>
                      <a:pt x="42" y="29"/>
                    </a:lnTo>
                    <a:lnTo>
                      <a:pt x="41" y="29"/>
                    </a:lnTo>
                    <a:lnTo>
                      <a:pt x="40" y="29"/>
                    </a:lnTo>
                    <a:lnTo>
                      <a:pt x="39" y="29"/>
                    </a:lnTo>
                    <a:lnTo>
                      <a:pt x="39" y="30"/>
                    </a:lnTo>
                    <a:lnTo>
                      <a:pt x="38" y="31"/>
                    </a:lnTo>
                    <a:lnTo>
                      <a:pt x="38" y="32"/>
                    </a:lnTo>
                    <a:lnTo>
                      <a:pt x="37" y="32"/>
                    </a:lnTo>
                    <a:lnTo>
                      <a:pt x="36" y="33"/>
                    </a:lnTo>
                    <a:lnTo>
                      <a:pt x="35" y="31"/>
                    </a:lnTo>
                    <a:lnTo>
                      <a:pt x="34" y="29"/>
                    </a:lnTo>
                    <a:lnTo>
                      <a:pt x="34" y="27"/>
                    </a:lnTo>
                    <a:lnTo>
                      <a:pt x="33" y="26"/>
                    </a:lnTo>
                    <a:lnTo>
                      <a:pt x="32" y="25"/>
                    </a:lnTo>
                    <a:lnTo>
                      <a:pt x="31" y="23"/>
                    </a:lnTo>
                    <a:lnTo>
                      <a:pt x="30" y="22"/>
                    </a:lnTo>
                    <a:lnTo>
                      <a:pt x="30" y="21"/>
                    </a:lnTo>
                    <a:lnTo>
                      <a:pt x="30" y="19"/>
                    </a:lnTo>
                    <a:lnTo>
                      <a:pt x="30" y="18"/>
                    </a:lnTo>
                    <a:lnTo>
                      <a:pt x="29" y="17"/>
                    </a:lnTo>
                    <a:lnTo>
                      <a:pt x="29" y="15"/>
                    </a:lnTo>
                    <a:lnTo>
                      <a:pt x="28" y="14"/>
                    </a:lnTo>
                    <a:lnTo>
                      <a:pt x="27" y="13"/>
                    </a:lnTo>
                    <a:lnTo>
                      <a:pt x="26" y="13"/>
                    </a:lnTo>
                    <a:lnTo>
                      <a:pt x="24" y="13"/>
                    </a:lnTo>
                    <a:lnTo>
                      <a:pt x="23" y="12"/>
                    </a:lnTo>
                    <a:lnTo>
                      <a:pt x="23" y="13"/>
                    </a:lnTo>
                    <a:lnTo>
                      <a:pt x="21" y="13"/>
                    </a:lnTo>
                    <a:lnTo>
                      <a:pt x="20" y="13"/>
                    </a:lnTo>
                    <a:lnTo>
                      <a:pt x="19" y="13"/>
                    </a:lnTo>
                    <a:lnTo>
                      <a:pt x="18" y="13"/>
                    </a:lnTo>
                    <a:lnTo>
                      <a:pt x="17" y="12"/>
                    </a:lnTo>
                    <a:lnTo>
                      <a:pt x="16" y="13"/>
                    </a:lnTo>
                    <a:lnTo>
                      <a:pt x="14" y="14"/>
                    </a:lnTo>
                    <a:lnTo>
                      <a:pt x="13" y="14"/>
                    </a:lnTo>
                    <a:lnTo>
                      <a:pt x="12" y="13"/>
                    </a:lnTo>
                    <a:lnTo>
                      <a:pt x="11" y="13"/>
                    </a:lnTo>
                    <a:lnTo>
                      <a:pt x="10" y="13"/>
                    </a:lnTo>
                    <a:lnTo>
                      <a:pt x="9" y="13"/>
                    </a:lnTo>
                    <a:lnTo>
                      <a:pt x="8" y="13"/>
                    </a:lnTo>
                    <a:lnTo>
                      <a:pt x="7" y="12"/>
                    </a:lnTo>
                    <a:lnTo>
                      <a:pt x="6" y="13"/>
                    </a:lnTo>
                    <a:lnTo>
                      <a:pt x="5" y="13"/>
                    </a:lnTo>
                    <a:lnTo>
                      <a:pt x="5" y="14"/>
                    </a:lnTo>
                    <a:lnTo>
                      <a:pt x="4" y="15"/>
                    </a:lnTo>
                    <a:lnTo>
                      <a:pt x="3" y="16"/>
                    </a:lnTo>
                    <a:lnTo>
                      <a:pt x="3" y="17"/>
                    </a:lnTo>
                    <a:lnTo>
                      <a:pt x="3" y="18"/>
                    </a:lnTo>
                    <a:lnTo>
                      <a:pt x="3" y="19"/>
                    </a:lnTo>
                    <a:lnTo>
                      <a:pt x="2" y="20"/>
                    </a:lnTo>
                    <a:lnTo>
                      <a:pt x="2" y="21"/>
                    </a:lnTo>
                    <a:lnTo>
                      <a:pt x="2" y="23"/>
                    </a:lnTo>
                    <a:lnTo>
                      <a:pt x="2" y="24"/>
                    </a:lnTo>
                    <a:lnTo>
                      <a:pt x="2" y="26"/>
                    </a:lnTo>
                    <a:lnTo>
                      <a:pt x="1" y="27"/>
                    </a:lnTo>
                    <a:close/>
                  </a:path>
                </a:pathLst>
              </a:custGeom>
              <a:solidFill>
                <a:srgbClr val="A66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587" name="Freeform 675">
                <a:extLst>
                  <a:ext uri="{FF2B5EF4-FFF2-40B4-BE49-F238E27FC236}">
                    <a16:creationId xmlns:a16="http://schemas.microsoft.com/office/drawing/2014/main" id="{8589E179-D26B-460D-BEEC-35495B80C2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7" y="1948"/>
                <a:ext cx="29" cy="9"/>
              </a:xfrm>
              <a:custGeom>
                <a:avLst/>
                <a:gdLst>
                  <a:gd name="T0" fmla="*/ 1 w 29"/>
                  <a:gd name="T1" fmla="*/ 7 h 9"/>
                  <a:gd name="T2" fmla="*/ 2 w 29"/>
                  <a:gd name="T3" fmla="*/ 6 h 9"/>
                  <a:gd name="T4" fmla="*/ 4 w 29"/>
                  <a:gd name="T5" fmla="*/ 4 h 9"/>
                  <a:gd name="T6" fmla="*/ 7 w 29"/>
                  <a:gd name="T7" fmla="*/ 3 h 9"/>
                  <a:gd name="T8" fmla="*/ 10 w 29"/>
                  <a:gd name="T9" fmla="*/ 1 h 9"/>
                  <a:gd name="T10" fmla="*/ 13 w 29"/>
                  <a:gd name="T11" fmla="*/ 0 h 9"/>
                  <a:gd name="T12" fmla="*/ 15 w 29"/>
                  <a:gd name="T13" fmla="*/ 0 h 9"/>
                  <a:gd name="T14" fmla="*/ 17 w 29"/>
                  <a:gd name="T15" fmla="*/ 0 h 9"/>
                  <a:gd name="T16" fmla="*/ 20 w 29"/>
                  <a:gd name="T17" fmla="*/ 0 h 9"/>
                  <a:gd name="T18" fmla="*/ 22 w 29"/>
                  <a:gd name="T19" fmla="*/ 1 h 9"/>
                  <a:gd name="T20" fmla="*/ 25 w 29"/>
                  <a:gd name="T21" fmla="*/ 2 h 9"/>
                  <a:gd name="T22" fmla="*/ 26 w 29"/>
                  <a:gd name="T23" fmla="*/ 3 h 9"/>
                  <a:gd name="T24" fmla="*/ 23 w 29"/>
                  <a:gd name="T25" fmla="*/ 2 h 9"/>
                  <a:gd name="T26" fmla="*/ 21 w 29"/>
                  <a:gd name="T27" fmla="*/ 2 h 9"/>
                  <a:gd name="T28" fmla="*/ 19 w 29"/>
                  <a:gd name="T29" fmla="*/ 2 h 9"/>
                  <a:gd name="T30" fmla="*/ 20 w 29"/>
                  <a:gd name="T31" fmla="*/ 3 h 9"/>
                  <a:gd name="T32" fmla="*/ 22 w 29"/>
                  <a:gd name="T33" fmla="*/ 4 h 9"/>
                  <a:gd name="T34" fmla="*/ 25 w 29"/>
                  <a:gd name="T35" fmla="*/ 5 h 9"/>
                  <a:gd name="T36" fmla="*/ 29 w 29"/>
                  <a:gd name="T37" fmla="*/ 6 h 9"/>
                  <a:gd name="T38" fmla="*/ 26 w 29"/>
                  <a:gd name="T39" fmla="*/ 5 h 9"/>
                  <a:gd name="T40" fmla="*/ 23 w 29"/>
                  <a:gd name="T41" fmla="*/ 5 h 9"/>
                  <a:gd name="T42" fmla="*/ 21 w 29"/>
                  <a:gd name="T43" fmla="*/ 4 h 9"/>
                  <a:gd name="T44" fmla="*/ 20 w 29"/>
                  <a:gd name="T45" fmla="*/ 5 h 9"/>
                  <a:gd name="T46" fmla="*/ 18 w 29"/>
                  <a:gd name="T47" fmla="*/ 4 h 9"/>
                  <a:gd name="T48" fmla="*/ 16 w 29"/>
                  <a:gd name="T49" fmla="*/ 3 h 9"/>
                  <a:gd name="T50" fmla="*/ 15 w 29"/>
                  <a:gd name="T51" fmla="*/ 4 h 9"/>
                  <a:gd name="T52" fmla="*/ 13 w 29"/>
                  <a:gd name="T53" fmla="*/ 4 h 9"/>
                  <a:gd name="T54" fmla="*/ 11 w 29"/>
                  <a:gd name="T55" fmla="*/ 3 h 9"/>
                  <a:gd name="T56" fmla="*/ 8 w 29"/>
                  <a:gd name="T57" fmla="*/ 4 h 9"/>
                  <a:gd name="T58" fmla="*/ 7 w 29"/>
                  <a:gd name="T59" fmla="*/ 5 h 9"/>
                  <a:gd name="T60" fmla="*/ 8 w 29"/>
                  <a:gd name="T61" fmla="*/ 5 h 9"/>
                  <a:gd name="T62" fmla="*/ 10 w 29"/>
                  <a:gd name="T63" fmla="*/ 5 h 9"/>
                  <a:gd name="T64" fmla="*/ 12 w 29"/>
                  <a:gd name="T65" fmla="*/ 5 h 9"/>
                  <a:gd name="T66" fmla="*/ 14 w 29"/>
                  <a:gd name="T67" fmla="*/ 5 h 9"/>
                  <a:gd name="T68" fmla="*/ 17 w 29"/>
                  <a:gd name="T69" fmla="*/ 5 h 9"/>
                  <a:gd name="T70" fmla="*/ 19 w 29"/>
                  <a:gd name="T71" fmla="*/ 6 h 9"/>
                  <a:gd name="T72" fmla="*/ 17 w 29"/>
                  <a:gd name="T73" fmla="*/ 6 h 9"/>
                  <a:gd name="T74" fmla="*/ 15 w 29"/>
                  <a:gd name="T75" fmla="*/ 6 h 9"/>
                  <a:gd name="T76" fmla="*/ 13 w 29"/>
                  <a:gd name="T77" fmla="*/ 5 h 9"/>
                  <a:gd name="T78" fmla="*/ 11 w 29"/>
                  <a:gd name="T79" fmla="*/ 6 h 9"/>
                  <a:gd name="T80" fmla="*/ 9 w 29"/>
                  <a:gd name="T81" fmla="*/ 6 h 9"/>
                  <a:gd name="T82" fmla="*/ 8 w 29"/>
                  <a:gd name="T83" fmla="*/ 7 h 9"/>
                  <a:gd name="T84" fmla="*/ 9 w 29"/>
                  <a:gd name="T85" fmla="*/ 8 h 9"/>
                  <a:gd name="T86" fmla="*/ 11 w 29"/>
                  <a:gd name="T87" fmla="*/ 7 h 9"/>
                  <a:gd name="T88" fmla="*/ 14 w 29"/>
                  <a:gd name="T89" fmla="*/ 7 h 9"/>
                  <a:gd name="T90" fmla="*/ 17 w 29"/>
                  <a:gd name="T91" fmla="*/ 8 h 9"/>
                  <a:gd name="T92" fmla="*/ 15 w 29"/>
                  <a:gd name="T93" fmla="*/ 8 h 9"/>
                  <a:gd name="T94" fmla="*/ 13 w 29"/>
                  <a:gd name="T95" fmla="*/ 8 h 9"/>
                  <a:gd name="T96" fmla="*/ 11 w 29"/>
                  <a:gd name="T97" fmla="*/ 9 h 9"/>
                  <a:gd name="T98" fmla="*/ 8 w 29"/>
                  <a:gd name="T99" fmla="*/ 9 h 9"/>
                  <a:gd name="T100" fmla="*/ 5 w 29"/>
                  <a:gd name="T101" fmla="*/ 9 h 9"/>
                  <a:gd name="T102" fmla="*/ 1 w 29"/>
                  <a:gd name="T103" fmla="*/ 9 h 9"/>
                  <a:gd name="T104" fmla="*/ 0 w 29"/>
                  <a:gd name="T105" fmla="*/ 8 h 9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0" t="0" r="r" b="b"/>
                <a:pathLst>
                  <a:path w="29" h="9">
                    <a:moveTo>
                      <a:pt x="0" y="8"/>
                    </a:moveTo>
                    <a:lnTo>
                      <a:pt x="1" y="7"/>
                    </a:lnTo>
                    <a:lnTo>
                      <a:pt x="2" y="6"/>
                    </a:lnTo>
                    <a:lnTo>
                      <a:pt x="3" y="5"/>
                    </a:lnTo>
                    <a:lnTo>
                      <a:pt x="4" y="4"/>
                    </a:lnTo>
                    <a:lnTo>
                      <a:pt x="5" y="4"/>
                    </a:lnTo>
                    <a:lnTo>
                      <a:pt x="7" y="3"/>
                    </a:lnTo>
                    <a:lnTo>
                      <a:pt x="8" y="2"/>
                    </a:lnTo>
                    <a:lnTo>
                      <a:pt x="10" y="1"/>
                    </a:lnTo>
                    <a:lnTo>
                      <a:pt x="12" y="1"/>
                    </a:lnTo>
                    <a:lnTo>
                      <a:pt x="13" y="0"/>
                    </a:lnTo>
                    <a:lnTo>
                      <a:pt x="14" y="0"/>
                    </a:lnTo>
                    <a:lnTo>
                      <a:pt x="15" y="0"/>
                    </a:lnTo>
                    <a:lnTo>
                      <a:pt x="16" y="0"/>
                    </a:lnTo>
                    <a:lnTo>
                      <a:pt x="17" y="0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1" y="0"/>
                    </a:lnTo>
                    <a:lnTo>
                      <a:pt x="22" y="1"/>
                    </a:lnTo>
                    <a:lnTo>
                      <a:pt x="24" y="1"/>
                    </a:lnTo>
                    <a:lnTo>
                      <a:pt x="25" y="2"/>
                    </a:lnTo>
                    <a:lnTo>
                      <a:pt x="27" y="4"/>
                    </a:lnTo>
                    <a:lnTo>
                      <a:pt x="26" y="3"/>
                    </a:lnTo>
                    <a:lnTo>
                      <a:pt x="24" y="3"/>
                    </a:lnTo>
                    <a:lnTo>
                      <a:pt x="23" y="2"/>
                    </a:lnTo>
                    <a:lnTo>
                      <a:pt x="21" y="2"/>
                    </a:lnTo>
                    <a:lnTo>
                      <a:pt x="20" y="2"/>
                    </a:lnTo>
                    <a:lnTo>
                      <a:pt x="19" y="2"/>
                    </a:lnTo>
                    <a:lnTo>
                      <a:pt x="20" y="3"/>
                    </a:lnTo>
                    <a:lnTo>
                      <a:pt x="21" y="4"/>
                    </a:lnTo>
                    <a:lnTo>
                      <a:pt x="22" y="4"/>
                    </a:lnTo>
                    <a:lnTo>
                      <a:pt x="24" y="4"/>
                    </a:lnTo>
                    <a:lnTo>
                      <a:pt x="25" y="5"/>
                    </a:lnTo>
                    <a:lnTo>
                      <a:pt x="27" y="5"/>
                    </a:lnTo>
                    <a:lnTo>
                      <a:pt x="29" y="6"/>
                    </a:lnTo>
                    <a:lnTo>
                      <a:pt x="27" y="6"/>
                    </a:lnTo>
                    <a:lnTo>
                      <a:pt x="26" y="5"/>
                    </a:lnTo>
                    <a:lnTo>
                      <a:pt x="25" y="5"/>
                    </a:lnTo>
                    <a:lnTo>
                      <a:pt x="23" y="5"/>
                    </a:lnTo>
                    <a:lnTo>
                      <a:pt x="22" y="4"/>
                    </a:lnTo>
                    <a:lnTo>
                      <a:pt x="21" y="4"/>
                    </a:lnTo>
                    <a:lnTo>
                      <a:pt x="20" y="4"/>
                    </a:lnTo>
                    <a:lnTo>
                      <a:pt x="20" y="5"/>
                    </a:lnTo>
                    <a:lnTo>
                      <a:pt x="19" y="4"/>
                    </a:lnTo>
                    <a:lnTo>
                      <a:pt x="18" y="4"/>
                    </a:lnTo>
                    <a:lnTo>
                      <a:pt x="17" y="4"/>
                    </a:lnTo>
                    <a:lnTo>
                      <a:pt x="16" y="3"/>
                    </a:lnTo>
                    <a:lnTo>
                      <a:pt x="15" y="3"/>
                    </a:lnTo>
                    <a:lnTo>
                      <a:pt x="15" y="4"/>
                    </a:lnTo>
                    <a:lnTo>
                      <a:pt x="13" y="4"/>
                    </a:lnTo>
                    <a:lnTo>
                      <a:pt x="12" y="3"/>
                    </a:lnTo>
                    <a:lnTo>
                      <a:pt x="11" y="3"/>
                    </a:lnTo>
                    <a:lnTo>
                      <a:pt x="9" y="3"/>
                    </a:lnTo>
                    <a:lnTo>
                      <a:pt x="8" y="4"/>
                    </a:lnTo>
                    <a:lnTo>
                      <a:pt x="7" y="5"/>
                    </a:lnTo>
                    <a:lnTo>
                      <a:pt x="7" y="6"/>
                    </a:lnTo>
                    <a:lnTo>
                      <a:pt x="8" y="5"/>
                    </a:lnTo>
                    <a:lnTo>
                      <a:pt x="9" y="5"/>
                    </a:lnTo>
                    <a:lnTo>
                      <a:pt x="10" y="5"/>
                    </a:lnTo>
                    <a:lnTo>
                      <a:pt x="11" y="4"/>
                    </a:lnTo>
                    <a:lnTo>
                      <a:pt x="12" y="5"/>
                    </a:lnTo>
                    <a:lnTo>
                      <a:pt x="13" y="5"/>
                    </a:lnTo>
                    <a:lnTo>
                      <a:pt x="14" y="5"/>
                    </a:lnTo>
                    <a:lnTo>
                      <a:pt x="16" y="5"/>
                    </a:lnTo>
                    <a:lnTo>
                      <a:pt x="17" y="5"/>
                    </a:lnTo>
                    <a:lnTo>
                      <a:pt x="18" y="6"/>
                    </a:lnTo>
                    <a:lnTo>
                      <a:pt x="19" y="6"/>
                    </a:lnTo>
                    <a:lnTo>
                      <a:pt x="18" y="6"/>
                    </a:lnTo>
                    <a:lnTo>
                      <a:pt x="17" y="6"/>
                    </a:lnTo>
                    <a:lnTo>
                      <a:pt x="16" y="6"/>
                    </a:lnTo>
                    <a:lnTo>
                      <a:pt x="15" y="6"/>
                    </a:lnTo>
                    <a:lnTo>
                      <a:pt x="14" y="6"/>
                    </a:lnTo>
                    <a:lnTo>
                      <a:pt x="13" y="5"/>
                    </a:lnTo>
                    <a:lnTo>
                      <a:pt x="12" y="6"/>
                    </a:lnTo>
                    <a:lnTo>
                      <a:pt x="11" y="6"/>
                    </a:lnTo>
                    <a:lnTo>
                      <a:pt x="10" y="5"/>
                    </a:lnTo>
                    <a:lnTo>
                      <a:pt x="9" y="6"/>
                    </a:lnTo>
                    <a:lnTo>
                      <a:pt x="8" y="7"/>
                    </a:lnTo>
                    <a:lnTo>
                      <a:pt x="9" y="8"/>
                    </a:lnTo>
                    <a:lnTo>
                      <a:pt x="10" y="8"/>
                    </a:lnTo>
                    <a:lnTo>
                      <a:pt x="11" y="7"/>
                    </a:lnTo>
                    <a:lnTo>
                      <a:pt x="13" y="7"/>
                    </a:lnTo>
                    <a:lnTo>
                      <a:pt x="14" y="7"/>
                    </a:lnTo>
                    <a:lnTo>
                      <a:pt x="15" y="7"/>
                    </a:lnTo>
                    <a:lnTo>
                      <a:pt x="17" y="8"/>
                    </a:lnTo>
                    <a:lnTo>
                      <a:pt x="16" y="8"/>
                    </a:lnTo>
                    <a:lnTo>
                      <a:pt x="15" y="8"/>
                    </a:lnTo>
                    <a:lnTo>
                      <a:pt x="14" y="8"/>
                    </a:lnTo>
                    <a:lnTo>
                      <a:pt x="13" y="8"/>
                    </a:lnTo>
                    <a:lnTo>
                      <a:pt x="12" y="8"/>
                    </a:lnTo>
                    <a:lnTo>
                      <a:pt x="11" y="9"/>
                    </a:lnTo>
                    <a:lnTo>
                      <a:pt x="9" y="9"/>
                    </a:lnTo>
                    <a:lnTo>
                      <a:pt x="8" y="9"/>
                    </a:lnTo>
                    <a:lnTo>
                      <a:pt x="6" y="9"/>
                    </a:lnTo>
                    <a:lnTo>
                      <a:pt x="5" y="9"/>
                    </a:lnTo>
                    <a:lnTo>
                      <a:pt x="3" y="9"/>
                    </a:lnTo>
                    <a:lnTo>
                      <a:pt x="1" y="9"/>
                    </a:lnTo>
                    <a:lnTo>
                      <a:pt x="0" y="9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9E4D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588" name="Freeform 676">
                <a:extLst>
                  <a:ext uri="{FF2B5EF4-FFF2-40B4-BE49-F238E27FC236}">
                    <a16:creationId xmlns:a16="http://schemas.microsoft.com/office/drawing/2014/main" id="{3B661DBA-CF64-40B5-A30D-57F028C28E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2" y="1961"/>
                <a:ext cx="4" cy="7"/>
              </a:xfrm>
              <a:custGeom>
                <a:avLst/>
                <a:gdLst>
                  <a:gd name="T0" fmla="*/ 1 w 4"/>
                  <a:gd name="T1" fmla="*/ 7 h 7"/>
                  <a:gd name="T2" fmla="*/ 2 w 4"/>
                  <a:gd name="T3" fmla="*/ 6 h 7"/>
                  <a:gd name="T4" fmla="*/ 2 w 4"/>
                  <a:gd name="T5" fmla="*/ 5 h 7"/>
                  <a:gd name="T6" fmla="*/ 1 w 4"/>
                  <a:gd name="T7" fmla="*/ 4 h 7"/>
                  <a:gd name="T8" fmla="*/ 1 w 4"/>
                  <a:gd name="T9" fmla="*/ 4 h 7"/>
                  <a:gd name="T10" fmla="*/ 2 w 4"/>
                  <a:gd name="T11" fmla="*/ 3 h 7"/>
                  <a:gd name="T12" fmla="*/ 2 w 4"/>
                  <a:gd name="T13" fmla="*/ 2 h 7"/>
                  <a:gd name="T14" fmla="*/ 3 w 4"/>
                  <a:gd name="T15" fmla="*/ 1 h 7"/>
                  <a:gd name="T16" fmla="*/ 4 w 4"/>
                  <a:gd name="T17" fmla="*/ 0 h 7"/>
                  <a:gd name="T18" fmla="*/ 3 w 4"/>
                  <a:gd name="T19" fmla="*/ 0 h 7"/>
                  <a:gd name="T20" fmla="*/ 2 w 4"/>
                  <a:gd name="T21" fmla="*/ 1 h 7"/>
                  <a:gd name="T22" fmla="*/ 1 w 4"/>
                  <a:gd name="T23" fmla="*/ 2 h 7"/>
                  <a:gd name="T24" fmla="*/ 1 w 4"/>
                  <a:gd name="T25" fmla="*/ 3 h 7"/>
                  <a:gd name="T26" fmla="*/ 1 w 4"/>
                  <a:gd name="T27" fmla="*/ 3 h 7"/>
                  <a:gd name="T28" fmla="*/ 0 w 4"/>
                  <a:gd name="T29" fmla="*/ 4 h 7"/>
                  <a:gd name="T30" fmla="*/ 1 w 4"/>
                  <a:gd name="T31" fmla="*/ 6 h 7"/>
                  <a:gd name="T32" fmla="*/ 1 w 4"/>
                  <a:gd name="T33" fmla="*/ 7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4" h="7">
                    <a:moveTo>
                      <a:pt x="1" y="7"/>
                    </a:moveTo>
                    <a:lnTo>
                      <a:pt x="2" y="6"/>
                    </a:lnTo>
                    <a:lnTo>
                      <a:pt x="2" y="5"/>
                    </a:lnTo>
                    <a:lnTo>
                      <a:pt x="1" y="4"/>
                    </a:lnTo>
                    <a:lnTo>
                      <a:pt x="2" y="3"/>
                    </a:lnTo>
                    <a:lnTo>
                      <a:pt x="2" y="2"/>
                    </a:lnTo>
                    <a:lnTo>
                      <a:pt x="3" y="1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1" y="2"/>
                    </a:lnTo>
                    <a:lnTo>
                      <a:pt x="1" y="3"/>
                    </a:lnTo>
                    <a:lnTo>
                      <a:pt x="0" y="4"/>
                    </a:lnTo>
                    <a:lnTo>
                      <a:pt x="1" y="6"/>
                    </a:lnTo>
                    <a:lnTo>
                      <a:pt x="1" y="7"/>
                    </a:lnTo>
                    <a:close/>
                  </a:path>
                </a:pathLst>
              </a:custGeom>
              <a:solidFill>
                <a:srgbClr val="9E4D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589" name="Freeform 677">
                <a:extLst>
                  <a:ext uri="{FF2B5EF4-FFF2-40B4-BE49-F238E27FC236}">
                    <a16:creationId xmlns:a16="http://schemas.microsoft.com/office/drawing/2014/main" id="{9E36E1AF-B10E-433F-91B8-726F15924B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8" y="2037"/>
                <a:ext cx="27" cy="15"/>
              </a:xfrm>
              <a:custGeom>
                <a:avLst/>
                <a:gdLst>
                  <a:gd name="T0" fmla="*/ 11 w 27"/>
                  <a:gd name="T1" fmla="*/ 0 h 15"/>
                  <a:gd name="T2" fmla="*/ 12 w 27"/>
                  <a:gd name="T3" fmla="*/ 0 h 15"/>
                  <a:gd name="T4" fmla="*/ 14 w 27"/>
                  <a:gd name="T5" fmla="*/ 1 h 15"/>
                  <a:gd name="T6" fmla="*/ 15 w 27"/>
                  <a:gd name="T7" fmla="*/ 2 h 15"/>
                  <a:gd name="T8" fmla="*/ 16 w 27"/>
                  <a:gd name="T9" fmla="*/ 3 h 15"/>
                  <a:gd name="T10" fmla="*/ 17 w 27"/>
                  <a:gd name="T11" fmla="*/ 3 h 15"/>
                  <a:gd name="T12" fmla="*/ 17 w 27"/>
                  <a:gd name="T13" fmla="*/ 3 h 15"/>
                  <a:gd name="T14" fmla="*/ 18 w 27"/>
                  <a:gd name="T15" fmla="*/ 3 h 15"/>
                  <a:gd name="T16" fmla="*/ 20 w 27"/>
                  <a:gd name="T17" fmla="*/ 3 h 15"/>
                  <a:gd name="T18" fmla="*/ 21 w 27"/>
                  <a:gd name="T19" fmla="*/ 3 h 15"/>
                  <a:gd name="T20" fmla="*/ 27 w 27"/>
                  <a:gd name="T21" fmla="*/ 13 h 15"/>
                  <a:gd name="T22" fmla="*/ 26 w 27"/>
                  <a:gd name="T23" fmla="*/ 13 h 15"/>
                  <a:gd name="T24" fmla="*/ 25 w 27"/>
                  <a:gd name="T25" fmla="*/ 13 h 15"/>
                  <a:gd name="T26" fmla="*/ 25 w 27"/>
                  <a:gd name="T27" fmla="*/ 14 h 15"/>
                  <a:gd name="T28" fmla="*/ 24 w 27"/>
                  <a:gd name="T29" fmla="*/ 14 h 15"/>
                  <a:gd name="T30" fmla="*/ 23 w 27"/>
                  <a:gd name="T31" fmla="*/ 14 h 15"/>
                  <a:gd name="T32" fmla="*/ 22 w 27"/>
                  <a:gd name="T33" fmla="*/ 15 h 15"/>
                  <a:gd name="T34" fmla="*/ 21 w 27"/>
                  <a:gd name="T35" fmla="*/ 15 h 15"/>
                  <a:gd name="T36" fmla="*/ 19 w 27"/>
                  <a:gd name="T37" fmla="*/ 14 h 15"/>
                  <a:gd name="T38" fmla="*/ 18 w 27"/>
                  <a:gd name="T39" fmla="*/ 14 h 15"/>
                  <a:gd name="T40" fmla="*/ 17 w 27"/>
                  <a:gd name="T41" fmla="*/ 14 h 15"/>
                  <a:gd name="T42" fmla="*/ 15 w 27"/>
                  <a:gd name="T43" fmla="*/ 14 h 15"/>
                  <a:gd name="T44" fmla="*/ 14 w 27"/>
                  <a:gd name="T45" fmla="*/ 14 h 15"/>
                  <a:gd name="T46" fmla="*/ 13 w 27"/>
                  <a:gd name="T47" fmla="*/ 13 h 15"/>
                  <a:gd name="T48" fmla="*/ 13 w 27"/>
                  <a:gd name="T49" fmla="*/ 13 h 15"/>
                  <a:gd name="T50" fmla="*/ 12 w 27"/>
                  <a:gd name="T51" fmla="*/ 13 h 15"/>
                  <a:gd name="T52" fmla="*/ 11 w 27"/>
                  <a:gd name="T53" fmla="*/ 14 h 15"/>
                  <a:gd name="T54" fmla="*/ 10 w 27"/>
                  <a:gd name="T55" fmla="*/ 14 h 15"/>
                  <a:gd name="T56" fmla="*/ 7 w 27"/>
                  <a:gd name="T57" fmla="*/ 13 h 15"/>
                  <a:gd name="T58" fmla="*/ 7 w 27"/>
                  <a:gd name="T59" fmla="*/ 13 h 15"/>
                  <a:gd name="T60" fmla="*/ 6 w 27"/>
                  <a:gd name="T61" fmla="*/ 13 h 15"/>
                  <a:gd name="T62" fmla="*/ 5 w 27"/>
                  <a:gd name="T63" fmla="*/ 13 h 15"/>
                  <a:gd name="T64" fmla="*/ 4 w 27"/>
                  <a:gd name="T65" fmla="*/ 13 h 15"/>
                  <a:gd name="T66" fmla="*/ 3 w 27"/>
                  <a:gd name="T67" fmla="*/ 13 h 15"/>
                  <a:gd name="T68" fmla="*/ 2 w 27"/>
                  <a:gd name="T69" fmla="*/ 13 h 15"/>
                  <a:gd name="T70" fmla="*/ 1 w 27"/>
                  <a:gd name="T71" fmla="*/ 13 h 15"/>
                  <a:gd name="T72" fmla="*/ 0 w 27"/>
                  <a:gd name="T73" fmla="*/ 12 h 15"/>
                  <a:gd name="T74" fmla="*/ 0 w 27"/>
                  <a:gd name="T75" fmla="*/ 11 h 15"/>
                  <a:gd name="T76" fmla="*/ 0 w 27"/>
                  <a:gd name="T77" fmla="*/ 10 h 15"/>
                  <a:gd name="T78" fmla="*/ 0 w 27"/>
                  <a:gd name="T79" fmla="*/ 9 h 15"/>
                  <a:gd name="T80" fmla="*/ 0 w 27"/>
                  <a:gd name="T81" fmla="*/ 8 h 15"/>
                  <a:gd name="T82" fmla="*/ 1 w 27"/>
                  <a:gd name="T83" fmla="*/ 7 h 15"/>
                  <a:gd name="T84" fmla="*/ 2 w 27"/>
                  <a:gd name="T85" fmla="*/ 7 h 15"/>
                  <a:gd name="T86" fmla="*/ 3 w 27"/>
                  <a:gd name="T87" fmla="*/ 7 h 15"/>
                  <a:gd name="T88" fmla="*/ 4 w 27"/>
                  <a:gd name="T89" fmla="*/ 7 h 15"/>
                  <a:gd name="T90" fmla="*/ 5 w 27"/>
                  <a:gd name="T91" fmla="*/ 7 h 15"/>
                  <a:gd name="T92" fmla="*/ 6 w 27"/>
                  <a:gd name="T93" fmla="*/ 7 h 15"/>
                  <a:gd name="T94" fmla="*/ 7 w 27"/>
                  <a:gd name="T95" fmla="*/ 7 h 15"/>
                  <a:gd name="T96" fmla="*/ 8 w 27"/>
                  <a:gd name="T97" fmla="*/ 7 h 15"/>
                  <a:gd name="T98" fmla="*/ 9 w 27"/>
                  <a:gd name="T99" fmla="*/ 7 h 15"/>
                  <a:gd name="T100" fmla="*/ 10 w 27"/>
                  <a:gd name="T101" fmla="*/ 6 h 15"/>
                  <a:gd name="T102" fmla="*/ 11 w 27"/>
                  <a:gd name="T103" fmla="*/ 6 h 15"/>
                  <a:gd name="T104" fmla="*/ 12 w 27"/>
                  <a:gd name="T105" fmla="*/ 5 h 15"/>
                  <a:gd name="T106" fmla="*/ 12 w 27"/>
                  <a:gd name="T107" fmla="*/ 4 h 15"/>
                  <a:gd name="T108" fmla="*/ 12 w 27"/>
                  <a:gd name="T109" fmla="*/ 2 h 15"/>
                  <a:gd name="T110" fmla="*/ 11 w 27"/>
                  <a:gd name="T111" fmla="*/ 1 h 15"/>
                  <a:gd name="T112" fmla="*/ 11 w 27"/>
                  <a:gd name="T113" fmla="*/ 0 h 1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27" h="15">
                    <a:moveTo>
                      <a:pt x="11" y="0"/>
                    </a:moveTo>
                    <a:lnTo>
                      <a:pt x="12" y="0"/>
                    </a:lnTo>
                    <a:lnTo>
                      <a:pt x="14" y="1"/>
                    </a:lnTo>
                    <a:lnTo>
                      <a:pt x="15" y="2"/>
                    </a:lnTo>
                    <a:lnTo>
                      <a:pt x="16" y="3"/>
                    </a:lnTo>
                    <a:lnTo>
                      <a:pt x="17" y="3"/>
                    </a:lnTo>
                    <a:lnTo>
                      <a:pt x="18" y="3"/>
                    </a:lnTo>
                    <a:lnTo>
                      <a:pt x="20" y="3"/>
                    </a:lnTo>
                    <a:lnTo>
                      <a:pt x="21" y="3"/>
                    </a:lnTo>
                    <a:lnTo>
                      <a:pt x="27" y="13"/>
                    </a:lnTo>
                    <a:lnTo>
                      <a:pt x="26" y="13"/>
                    </a:lnTo>
                    <a:lnTo>
                      <a:pt x="25" y="13"/>
                    </a:lnTo>
                    <a:lnTo>
                      <a:pt x="25" y="14"/>
                    </a:lnTo>
                    <a:lnTo>
                      <a:pt x="24" y="14"/>
                    </a:lnTo>
                    <a:lnTo>
                      <a:pt x="23" y="14"/>
                    </a:lnTo>
                    <a:lnTo>
                      <a:pt x="22" y="15"/>
                    </a:lnTo>
                    <a:lnTo>
                      <a:pt x="21" y="15"/>
                    </a:lnTo>
                    <a:lnTo>
                      <a:pt x="19" y="14"/>
                    </a:lnTo>
                    <a:lnTo>
                      <a:pt x="18" y="14"/>
                    </a:lnTo>
                    <a:lnTo>
                      <a:pt x="17" y="14"/>
                    </a:lnTo>
                    <a:lnTo>
                      <a:pt x="15" y="14"/>
                    </a:lnTo>
                    <a:lnTo>
                      <a:pt x="14" y="14"/>
                    </a:lnTo>
                    <a:lnTo>
                      <a:pt x="13" y="13"/>
                    </a:lnTo>
                    <a:lnTo>
                      <a:pt x="12" y="13"/>
                    </a:lnTo>
                    <a:lnTo>
                      <a:pt x="11" y="14"/>
                    </a:lnTo>
                    <a:lnTo>
                      <a:pt x="10" y="14"/>
                    </a:lnTo>
                    <a:lnTo>
                      <a:pt x="7" y="13"/>
                    </a:lnTo>
                    <a:lnTo>
                      <a:pt x="6" y="13"/>
                    </a:lnTo>
                    <a:lnTo>
                      <a:pt x="5" y="13"/>
                    </a:lnTo>
                    <a:lnTo>
                      <a:pt x="4" y="13"/>
                    </a:lnTo>
                    <a:lnTo>
                      <a:pt x="3" y="13"/>
                    </a:lnTo>
                    <a:lnTo>
                      <a:pt x="2" y="13"/>
                    </a:lnTo>
                    <a:lnTo>
                      <a:pt x="1" y="13"/>
                    </a:lnTo>
                    <a:lnTo>
                      <a:pt x="0" y="12"/>
                    </a:lnTo>
                    <a:lnTo>
                      <a:pt x="0" y="11"/>
                    </a:lnTo>
                    <a:lnTo>
                      <a:pt x="0" y="10"/>
                    </a:lnTo>
                    <a:lnTo>
                      <a:pt x="0" y="9"/>
                    </a:lnTo>
                    <a:lnTo>
                      <a:pt x="0" y="8"/>
                    </a:lnTo>
                    <a:lnTo>
                      <a:pt x="1" y="7"/>
                    </a:lnTo>
                    <a:lnTo>
                      <a:pt x="2" y="7"/>
                    </a:lnTo>
                    <a:lnTo>
                      <a:pt x="3" y="7"/>
                    </a:lnTo>
                    <a:lnTo>
                      <a:pt x="4" y="7"/>
                    </a:lnTo>
                    <a:lnTo>
                      <a:pt x="5" y="7"/>
                    </a:lnTo>
                    <a:lnTo>
                      <a:pt x="6" y="7"/>
                    </a:lnTo>
                    <a:lnTo>
                      <a:pt x="7" y="7"/>
                    </a:lnTo>
                    <a:lnTo>
                      <a:pt x="8" y="7"/>
                    </a:lnTo>
                    <a:lnTo>
                      <a:pt x="9" y="7"/>
                    </a:lnTo>
                    <a:lnTo>
                      <a:pt x="10" y="6"/>
                    </a:lnTo>
                    <a:lnTo>
                      <a:pt x="11" y="6"/>
                    </a:lnTo>
                    <a:lnTo>
                      <a:pt x="12" y="5"/>
                    </a:lnTo>
                    <a:lnTo>
                      <a:pt x="12" y="4"/>
                    </a:lnTo>
                    <a:lnTo>
                      <a:pt x="12" y="2"/>
                    </a:lnTo>
                    <a:lnTo>
                      <a:pt x="11" y="1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9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590" name="Freeform 678">
                <a:extLst>
                  <a:ext uri="{FF2B5EF4-FFF2-40B4-BE49-F238E27FC236}">
                    <a16:creationId xmlns:a16="http://schemas.microsoft.com/office/drawing/2014/main" id="{A0CA3ED8-B837-432C-B0B5-4F20D0018A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8" y="2044"/>
                <a:ext cx="4" cy="6"/>
              </a:xfrm>
              <a:custGeom>
                <a:avLst/>
                <a:gdLst>
                  <a:gd name="T0" fmla="*/ 1 w 4"/>
                  <a:gd name="T1" fmla="*/ 0 h 6"/>
                  <a:gd name="T2" fmla="*/ 2 w 4"/>
                  <a:gd name="T3" fmla="*/ 0 h 6"/>
                  <a:gd name="T4" fmla="*/ 3 w 4"/>
                  <a:gd name="T5" fmla="*/ 0 h 6"/>
                  <a:gd name="T6" fmla="*/ 4 w 4"/>
                  <a:gd name="T7" fmla="*/ 1 h 6"/>
                  <a:gd name="T8" fmla="*/ 4 w 4"/>
                  <a:gd name="T9" fmla="*/ 1 h 6"/>
                  <a:gd name="T10" fmla="*/ 4 w 4"/>
                  <a:gd name="T11" fmla="*/ 2 h 6"/>
                  <a:gd name="T12" fmla="*/ 4 w 4"/>
                  <a:gd name="T13" fmla="*/ 3 h 6"/>
                  <a:gd name="T14" fmla="*/ 4 w 4"/>
                  <a:gd name="T15" fmla="*/ 4 h 6"/>
                  <a:gd name="T16" fmla="*/ 4 w 4"/>
                  <a:gd name="T17" fmla="*/ 5 h 6"/>
                  <a:gd name="T18" fmla="*/ 4 w 4"/>
                  <a:gd name="T19" fmla="*/ 6 h 6"/>
                  <a:gd name="T20" fmla="*/ 3 w 4"/>
                  <a:gd name="T21" fmla="*/ 6 h 6"/>
                  <a:gd name="T22" fmla="*/ 2 w 4"/>
                  <a:gd name="T23" fmla="*/ 6 h 6"/>
                  <a:gd name="T24" fmla="*/ 1 w 4"/>
                  <a:gd name="T25" fmla="*/ 6 h 6"/>
                  <a:gd name="T26" fmla="*/ 1 w 4"/>
                  <a:gd name="T27" fmla="*/ 5 h 6"/>
                  <a:gd name="T28" fmla="*/ 0 w 4"/>
                  <a:gd name="T29" fmla="*/ 5 h 6"/>
                  <a:gd name="T30" fmla="*/ 0 w 4"/>
                  <a:gd name="T31" fmla="*/ 4 h 6"/>
                  <a:gd name="T32" fmla="*/ 0 w 4"/>
                  <a:gd name="T33" fmla="*/ 3 h 6"/>
                  <a:gd name="T34" fmla="*/ 0 w 4"/>
                  <a:gd name="T35" fmla="*/ 2 h 6"/>
                  <a:gd name="T36" fmla="*/ 0 w 4"/>
                  <a:gd name="T37" fmla="*/ 1 h 6"/>
                  <a:gd name="T38" fmla="*/ 1 w 4"/>
                  <a:gd name="T39" fmla="*/ 0 h 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4" h="6">
                    <a:moveTo>
                      <a:pt x="1" y="0"/>
                    </a:moveTo>
                    <a:lnTo>
                      <a:pt x="2" y="0"/>
                    </a:lnTo>
                    <a:lnTo>
                      <a:pt x="3" y="0"/>
                    </a:lnTo>
                    <a:lnTo>
                      <a:pt x="4" y="1"/>
                    </a:lnTo>
                    <a:lnTo>
                      <a:pt x="4" y="2"/>
                    </a:lnTo>
                    <a:lnTo>
                      <a:pt x="4" y="3"/>
                    </a:lnTo>
                    <a:lnTo>
                      <a:pt x="4" y="4"/>
                    </a:lnTo>
                    <a:lnTo>
                      <a:pt x="4" y="5"/>
                    </a:lnTo>
                    <a:lnTo>
                      <a:pt x="4" y="6"/>
                    </a:lnTo>
                    <a:lnTo>
                      <a:pt x="3" y="6"/>
                    </a:lnTo>
                    <a:lnTo>
                      <a:pt x="2" y="6"/>
                    </a:lnTo>
                    <a:lnTo>
                      <a:pt x="1" y="6"/>
                    </a:lnTo>
                    <a:lnTo>
                      <a:pt x="1" y="5"/>
                    </a:lnTo>
                    <a:lnTo>
                      <a:pt x="0" y="5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FD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591" name="Freeform 679">
                <a:extLst>
                  <a:ext uri="{FF2B5EF4-FFF2-40B4-BE49-F238E27FC236}">
                    <a16:creationId xmlns:a16="http://schemas.microsoft.com/office/drawing/2014/main" id="{6A112841-1F04-4433-A88B-5B791D07E1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2" y="2037"/>
                <a:ext cx="10" cy="11"/>
              </a:xfrm>
              <a:custGeom>
                <a:avLst/>
                <a:gdLst>
                  <a:gd name="T0" fmla="*/ 0 w 10"/>
                  <a:gd name="T1" fmla="*/ 11 h 11"/>
                  <a:gd name="T2" fmla="*/ 0 w 10"/>
                  <a:gd name="T3" fmla="*/ 10 h 11"/>
                  <a:gd name="T4" fmla="*/ 0 w 10"/>
                  <a:gd name="T5" fmla="*/ 9 h 11"/>
                  <a:gd name="T6" fmla="*/ 0 w 10"/>
                  <a:gd name="T7" fmla="*/ 8 h 11"/>
                  <a:gd name="T8" fmla="*/ 1 w 10"/>
                  <a:gd name="T9" fmla="*/ 7 h 11"/>
                  <a:gd name="T10" fmla="*/ 1 w 10"/>
                  <a:gd name="T11" fmla="*/ 7 h 11"/>
                  <a:gd name="T12" fmla="*/ 2 w 10"/>
                  <a:gd name="T13" fmla="*/ 7 h 11"/>
                  <a:gd name="T14" fmla="*/ 2 w 10"/>
                  <a:gd name="T15" fmla="*/ 7 h 11"/>
                  <a:gd name="T16" fmla="*/ 3 w 10"/>
                  <a:gd name="T17" fmla="*/ 7 h 11"/>
                  <a:gd name="T18" fmla="*/ 4 w 10"/>
                  <a:gd name="T19" fmla="*/ 7 h 11"/>
                  <a:gd name="T20" fmla="*/ 5 w 10"/>
                  <a:gd name="T21" fmla="*/ 7 h 11"/>
                  <a:gd name="T22" fmla="*/ 6 w 10"/>
                  <a:gd name="T23" fmla="*/ 6 h 11"/>
                  <a:gd name="T24" fmla="*/ 7 w 10"/>
                  <a:gd name="T25" fmla="*/ 6 h 11"/>
                  <a:gd name="T26" fmla="*/ 8 w 10"/>
                  <a:gd name="T27" fmla="*/ 5 h 11"/>
                  <a:gd name="T28" fmla="*/ 8 w 10"/>
                  <a:gd name="T29" fmla="*/ 4 h 11"/>
                  <a:gd name="T30" fmla="*/ 8 w 10"/>
                  <a:gd name="T31" fmla="*/ 4 h 11"/>
                  <a:gd name="T32" fmla="*/ 8 w 10"/>
                  <a:gd name="T33" fmla="*/ 2 h 11"/>
                  <a:gd name="T34" fmla="*/ 7 w 10"/>
                  <a:gd name="T35" fmla="*/ 1 h 11"/>
                  <a:gd name="T36" fmla="*/ 7 w 10"/>
                  <a:gd name="T37" fmla="*/ 0 h 11"/>
                  <a:gd name="T38" fmla="*/ 7 w 10"/>
                  <a:gd name="T39" fmla="*/ 1 h 11"/>
                  <a:gd name="T40" fmla="*/ 8 w 10"/>
                  <a:gd name="T41" fmla="*/ 2 h 11"/>
                  <a:gd name="T42" fmla="*/ 8 w 10"/>
                  <a:gd name="T43" fmla="*/ 3 h 11"/>
                  <a:gd name="T44" fmla="*/ 9 w 10"/>
                  <a:gd name="T45" fmla="*/ 4 h 11"/>
                  <a:gd name="T46" fmla="*/ 9 w 10"/>
                  <a:gd name="T47" fmla="*/ 5 h 11"/>
                  <a:gd name="T48" fmla="*/ 10 w 10"/>
                  <a:gd name="T49" fmla="*/ 5 h 11"/>
                  <a:gd name="T50" fmla="*/ 9 w 10"/>
                  <a:gd name="T51" fmla="*/ 5 h 11"/>
                  <a:gd name="T52" fmla="*/ 8 w 10"/>
                  <a:gd name="T53" fmla="*/ 5 h 11"/>
                  <a:gd name="T54" fmla="*/ 8 w 10"/>
                  <a:gd name="T55" fmla="*/ 6 h 11"/>
                  <a:gd name="T56" fmla="*/ 7 w 10"/>
                  <a:gd name="T57" fmla="*/ 6 h 11"/>
                  <a:gd name="T58" fmla="*/ 7 w 10"/>
                  <a:gd name="T59" fmla="*/ 7 h 11"/>
                  <a:gd name="T60" fmla="*/ 7 w 10"/>
                  <a:gd name="T61" fmla="*/ 7 h 11"/>
                  <a:gd name="T62" fmla="*/ 8 w 10"/>
                  <a:gd name="T63" fmla="*/ 8 h 11"/>
                  <a:gd name="T64" fmla="*/ 8 w 10"/>
                  <a:gd name="T65" fmla="*/ 9 h 11"/>
                  <a:gd name="T66" fmla="*/ 7 w 10"/>
                  <a:gd name="T67" fmla="*/ 8 h 11"/>
                  <a:gd name="T68" fmla="*/ 7 w 10"/>
                  <a:gd name="T69" fmla="*/ 8 h 11"/>
                  <a:gd name="T70" fmla="*/ 6 w 10"/>
                  <a:gd name="T71" fmla="*/ 7 h 11"/>
                  <a:gd name="T72" fmla="*/ 6 w 10"/>
                  <a:gd name="T73" fmla="*/ 7 h 11"/>
                  <a:gd name="T74" fmla="*/ 5 w 10"/>
                  <a:gd name="T75" fmla="*/ 7 h 11"/>
                  <a:gd name="T76" fmla="*/ 5 w 10"/>
                  <a:gd name="T77" fmla="*/ 7 h 11"/>
                  <a:gd name="T78" fmla="*/ 4 w 10"/>
                  <a:gd name="T79" fmla="*/ 8 h 11"/>
                  <a:gd name="T80" fmla="*/ 3 w 10"/>
                  <a:gd name="T81" fmla="*/ 8 h 11"/>
                  <a:gd name="T82" fmla="*/ 2 w 10"/>
                  <a:gd name="T83" fmla="*/ 7 h 11"/>
                  <a:gd name="T84" fmla="*/ 2 w 10"/>
                  <a:gd name="T85" fmla="*/ 8 h 11"/>
                  <a:gd name="T86" fmla="*/ 1 w 10"/>
                  <a:gd name="T87" fmla="*/ 8 h 11"/>
                  <a:gd name="T88" fmla="*/ 1 w 10"/>
                  <a:gd name="T89" fmla="*/ 9 h 11"/>
                  <a:gd name="T90" fmla="*/ 0 w 10"/>
                  <a:gd name="T91" fmla="*/ 9 h 11"/>
                  <a:gd name="T92" fmla="*/ 0 w 10"/>
                  <a:gd name="T93" fmla="*/ 10 h 11"/>
                  <a:gd name="T94" fmla="*/ 0 w 10"/>
                  <a:gd name="T95" fmla="*/ 11 h 11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10" h="11">
                    <a:moveTo>
                      <a:pt x="0" y="11"/>
                    </a:moveTo>
                    <a:lnTo>
                      <a:pt x="0" y="10"/>
                    </a:lnTo>
                    <a:lnTo>
                      <a:pt x="0" y="9"/>
                    </a:lnTo>
                    <a:lnTo>
                      <a:pt x="0" y="8"/>
                    </a:lnTo>
                    <a:lnTo>
                      <a:pt x="1" y="7"/>
                    </a:lnTo>
                    <a:lnTo>
                      <a:pt x="2" y="7"/>
                    </a:lnTo>
                    <a:lnTo>
                      <a:pt x="3" y="7"/>
                    </a:lnTo>
                    <a:lnTo>
                      <a:pt x="4" y="7"/>
                    </a:lnTo>
                    <a:lnTo>
                      <a:pt x="5" y="7"/>
                    </a:lnTo>
                    <a:lnTo>
                      <a:pt x="6" y="6"/>
                    </a:lnTo>
                    <a:lnTo>
                      <a:pt x="7" y="6"/>
                    </a:lnTo>
                    <a:lnTo>
                      <a:pt x="8" y="5"/>
                    </a:lnTo>
                    <a:lnTo>
                      <a:pt x="8" y="4"/>
                    </a:lnTo>
                    <a:lnTo>
                      <a:pt x="8" y="2"/>
                    </a:lnTo>
                    <a:lnTo>
                      <a:pt x="7" y="1"/>
                    </a:lnTo>
                    <a:lnTo>
                      <a:pt x="7" y="0"/>
                    </a:lnTo>
                    <a:lnTo>
                      <a:pt x="7" y="1"/>
                    </a:lnTo>
                    <a:lnTo>
                      <a:pt x="8" y="2"/>
                    </a:lnTo>
                    <a:lnTo>
                      <a:pt x="8" y="3"/>
                    </a:lnTo>
                    <a:lnTo>
                      <a:pt x="9" y="4"/>
                    </a:lnTo>
                    <a:lnTo>
                      <a:pt x="9" y="5"/>
                    </a:lnTo>
                    <a:lnTo>
                      <a:pt x="10" y="5"/>
                    </a:lnTo>
                    <a:lnTo>
                      <a:pt x="9" y="5"/>
                    </a:lnTo>
                    <a:lnTo>
                      <a:pt x="8" y="5"/>
                    </a:lnTo>
                    <a:lnTo>
                      <a:pt x="8" y="6"/>
                    </a:lnTo>
                    <a:lnTo>
                      <a:pt x="7" y="6"/>
                    </a:lnTo>
                    <a:lnTo>
                      <a:pt x="7" y="7"/>
                    </a:lnTo>
                    <a:lnTo>
                      <a:pt x="8" y="8"/>
                    </a:lnTo>
                    <a:lnTo>
                      <a:pt x="8" y="9"/>
                    </a:lnTo>
                    <a:lnTo>
                      <a:pt x="7" y="8"/>
                    </a:lnTo>
                    <a:lnTo>
                      <a:pt x="6" y="7"/>
                    </a:lnTo>
                    <a:lnTo>
                      <a:pt x="5" y="7"/>
                    </a:lnTo>
                    <a:lnTo>
                      <a:pt x="4" y="8"/>
                    </a:lnTo>
                    <a:lnTo>
                      <a:pt x="3" y="8"/>
                    </a:lnTo>
                    <a:lnTo>
                      <a:pt x="2" y="7"/>
                    </a:lnTo>
                    <a:lnTo>
                      <a:pt x="2" y="8"/>
                    </a:lnTo>
                    <a:lnTo>
                      <a:pt x="1" y="8"/>
                    </a:lnTo>
                    <a:lnTo>
                      <a:pt x="1" y="9"/>
                    </a:lnTo>
                    <a:lnTo>
                      <a:pt x="0" y="9"/>
                    </a:lnTo>
                    <a:lnTo>
                      <a:pt x="0" y="10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FF7F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592" name="Freeform 680">
                <a:extLst>
                  <a:ext uri="{FF2B5EF4-FFF2-40B4-BE49-F238E27FC236}">
                    <a16:creationId xmlns:a16="http://schemas.microsoft.com/office/drawing/2014/main" id="{072222FA-0CCA-4CE2-87E3-1077478852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6" y="2047"/>
                <a:ext cx="11" cy="4"/>
              </a:xfrm>
              <a:custGeom>
                <a:avLst/>
                <a:gdLst>
                  <a:gd name="T0" fmla="*/ 0 w 11"/>
                  <a:gd name="T1" fmla="*/ 2 h 4"/>
                  <a:gd name="T2" fmla="*/ 0 w 11"/>
                  <a:gd name="T3" fmla="*/ 2 h 4"/>
                  <a:gd name="T4" fmla="*/ 0 w 11"/>
                  <a:gd name="T5" fmla="*/ 3 h 4"/>
                  <a:gd name="T6" fmla="*/ 0 w 11"/>
                  <a:gd name="T7" fmla="*/ 3 h 4"/>
                  <a:gd name="T8" fmla="*/ 1 w 11"/>
                  <a:gd name="T9" fmla="*/ 4 h 4"/>
                  <a:gd name="T10" fmla="*/ 2 w 11"/>
                  <a:gd name="T11" fmla="*/ 4 h 4"/>
                  <a:gd name="T12" fmla="*/ 3 w 11"/>
                  <a:gd name="T13" fmla="*/ 4 h 4"/>
                  <a:gd name="T14" fmla="*/ 3 w 11"/>
                  <a:gd name="T15" fmla="*/ 4 h 4"/>
                  <a:gd name="T16" fmla="*/ 4 w 11"/>
                  <a:gd name="T17" fmla="*/ 3 h 4"/>
                  <a:gd name="T18" fmla="*/ 5 w 11"/>
                  <a:gd name="T19" fmla="*/ 3 h 4"/>
                  <a:gd name="T20" fmla="*/ 6 w 11"/>
                  <a:gd name="T21" fmla="*/ 4 h 4"/>
                  <a:gd name="T22" fmla="*/ 7 w 11"/>
                  <a:gd name="T23" fmla="*/ 4 h 4"/>
                  <a:gd name="T24" fmla="*/ 8 w 11"/>
                  <a:gd name="T25" fmla="*/ 4 h 4"/>
                  <a:gd name="T26" fmla="*/ 9 w 11"/>
                  <a:gd name="T27" fmla="*/ 4 h 4"/>
                  <a:gd name="T28" fmla="*/ 10 w 11"/>
                  <a:gd name="T29" fmla="*/ 4 h 4"/>
                  <a:gd name="T30" fmla="*/ 11 w 11"/>
                  <a:gd name="T31" fmla="*/ 4 h 4"/>
                  <a:gd name="T32" fmla="*/ 10 w 11"/>
                  <a:gd name="T33" fmla="*/ 4 h 4"/>
                  <a:gd name="T34" fmla="*/ 9 w 11"/>
                  <a:gd name="T35" fmla="*/ 4 h 4"/>
                  <a:gd name="T36" fmla="*/ 8 w 11"/>
                  <a:gd name="T37" fmla="*/ 3 h 4"/>
                  <a:gd name="T38" fmla="*/ 7 w 11"/>
                  <a:gd name="T39" fmla="*/ 3 h 4"/>
                  <a:gd name="T40" fmla="*/ 7 w 11"/>
                  <a:gd name="T41" fmla="*/ 3 h 4"/>
                  <a:gd name="T42" fmla="*/ 7 w 11"/>
                  <a:gd name="T43" fmla="*/ 2 h 4"/>
                  <a:gd name="T44" fmla="*/ 6 w 11"/>
                  <a:gd name="T45" fmla="*/ 2 h 4"/>
                  <a:gd name="T46" fmla="*/ 5 w 11"/>
                  <a:gd name="T47" fmla="*/ 2 h 4"/>
                  <a:gd name="T48" fmla="*/ 5 w 11"/>
                  <a:gd name="T49" fmla="*/ 2 h 4"/>
                  <a:gd name="T50" fmla="*/ 4 w 11"/>
                  <a:gd name="T51" fmla="*/ 2 h 4"/>
                  <a:gd name="T52" fmla="*/ 4 w 11"/>
                  <a:gd name="T53" fmla="*/ 2 h 4"/>
                  <a:gd name="T54" fmla="*/ 4 w 11"/>
                  <a:gd name="T55" fmla="*/ 1 h 4"/>
                  <a:gd name="T56" fmla="*/ 4 w 11"/>
                  <a:gd name="T57" fmla="*/ 1 h 4"/>
                  <a:gd name="T58" fmla="*/ 3 w 11"/>
                  <a:gd name="T59" fmla="*/ 0 h 4"/>
                  <a:gd name="T60" fmla="*/ 3 w 11"/>
                  <a:gd name="T61" fmla="*/ 1 h 4"/>
                  <a:gd name="T62" fmla="*/ 3 w 11"/>
                  <a:gd name="T63" fmla="*/ 2 h 4"/>
                  <a:gd name="T64" fmla="*/ 3 w 11"/>
                  <a:gd name="T65" fmla="*/ 3 h 4"/>
                  <a:gd name="T66" fmla="*/ 2 w 11"/>
                  <a:gd name="T67" fmla="*/ 3 h 4"/>
                  <a:gd name="T68" fmla="*/ 2 w 11"/>
                  <a:gd name="T69" fmla="*/ 3 h 4"/>
                  <a:gd name="T70" fmla="*/ 1 w 11"/>
                  <a:gd name="T71" fmla="*/ 3 h 4"/>
                  <a:gd name="T72" fmla="*/ 0 w 11"/>
                  <a:gd name="T73" fmla="*/ 3 h 4"/>
                  <a:gd name="T74" fmla="*/ 0 w 11"/>
                  <a:gd name="T75" fmla="*/ 2 h 4"/>
                  <a:gd name="T76" fmla="*/ 0 w 11"/>
                  <a:gd name="T77" fmla="*/ 2 h 4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11" h="4">
                    <a:moveTo>
                      <a:pt x="0" y="2"/>
                    </a:move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4"/>
                    </a:lnTo>
                    <a:lnTo>
                      <a:pt x="3" y="4"/>
                    </a:lnTo>
                    <a:lnTo>
                      <a:pt x="4" y="3"/>
                    </a:lnTo>
                    <a:lnTo>
                      <a:pt x="5" y="3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8" y="4"/>
                    </a:lnTo>
                    <a:lnTo>
                      <a:pt x="9" y="4"/>
                    </a:lnTo>
                    <a:lnTo>
                      <a:pt x="10" y="4"/>
                    </a:lnTo>
                    <a:lnTo>
                      <a:pt x="11" y="4"/>
                    </a:lnTo>
                    <a:lnTo>
                      <a:pt x="10" y="4"/>
                    </a:lnTo>
                    <a:lnTo>
                      <a:pt x="9" y="4"/>
                    </a:lnTo>
                    <a:lnTo>
                      <a:pt x="8" y="3"/>
                    </a:lnTo>
                    <a:lnTo>
                      <a:pt x="7" y="3"/>
                    </a:lnTo>
                    <a:lnTo>
                      <a:pt x="7" y="2"/>
                    </a:lnTo>
                    <a:lnTo>
                      <a:pt x="6" y="2"/>
                    </a:lnTo>
                    <a:lnTo>
                      <a:pt x="5" y="2"/>
                    </a:lnTo>
                    <a:lnTo>
                      <a:pt x="4" y="2"/>
                    </a:lnTo>
                    <a:lnTo>
                      <a:pt x="4" y="1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3" y="2"/>
                    </a:lnTo>
                    <a:lnTo>
                      <a:pt x="3" y="3"/>
                    </a:lnTo>
                    <a:lnTo>
                      <a:pt x="2" y="3"/>
                    </a:lnTo>
                    <a:lnTo>
                      <a:pt x="1" y="3"/>
                    </a:lnTo>
                    <a:lnTo>
                      <a:pt x="0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7F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593" name="Freeform 681">
                <a:extLst>
                  <a:ext uri="{FF2B5EF4-FFF2-40B4-BE49-F238E27FC236}">
                    <a16:creationId xmlns:a16="http://schemas.microsoft.com/office/drawing/2014/main" id="{9EDB25F0-3EB5-4AA5-930A-3676D4BDEE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1" y="2038"/>
                <a:ext cx="14" cy="12"/>
              </a:xfrm>
              <a:custGeom>
                <a:avLst/>
                <a:gdLst>
                  <a:gd name="T0" fmla="*/ 0 w 14"/>
                  <a:gd name="T1" fmla="*/ 0 h 12"/>
                  <a:gd name="T2" fmla="*/ 1 w 14"/>
                  <a:gd name="T3" fmla="*/ 0 h 12"/>
                  <a:gd name="T4" fmla="*/ 2 w 14"/>
                  <a:gd name="T5" fmla="*/ 1 h 12"/>
                  <a:gd name="T6" fmla="*/ 3 w 14"/>
                  <a:gd name="T7" fmla="*/ 2 h 12"/>
                  <a:gd name="T8" fmla="*/ 4 w 14"/>
                  <a:gd name="T9" fmla="*/ 2 h 12"/>
                  <a:gd name="T10" fmla="*/ 5 w 14"/>
                  <a:gd name="T11" fmla="*/ 2 h 12"/>
                  <a:gd name="T12" fmla="*/ 6 w 14"/>
                  <a:gd name="T13" fmla="*/ 2 h 12"/>
                  <a:gd name="T14" fmla="*/ 7 w 14"/>
                  <a:gd name="T15" fmla="*/ 3 h 12"/>
                  <a:gd name="T16" fmla="*/ 12 w 14"/>
                  <a:gd name="T17" fmla="*/ 8 h 12"/>
                  <a:gd name="T18" fmla="*/ 14 w 14"/>
                  <a:gd name="T19" fmla="*/ 12 h 12"/>
                  <a:gd name="T20" fmla="*/ 13 w 14"/>
                  <a:gd name="T21" fmla="*/ 11 h 12"/>
                  <a:gd name="T22" fmla="*/ 12 w 14"/>
                  <a:gd name="T23" fmla="*/ 11 h 12"/>
                  <a:gd name="T24" fmla="*/ 11 w 14"/>
                  <a:gd name="T25" fmla="*/ 10 h 12"/>
                  <a:gd name="T26" fmla="*/ 10 w 14"/>
                  <a:gd name="T27" fmla="*/ 9 h 12"/>
                  <a:gd name="T28" fmla="*/ 9 w 14"/>
                  <a:gd name="T29" fmla="*/ 7 h 12"/>
                  <a:gd name="T30" fmla="*/ 9 w 14"/>
                  <a:gd name="T31" fmla="*/ 6 h 12"/>
                  <a:gd name="T32" fmla="*/ 8 w 14"/>
                  <a:gd name="T33" fmla="*/ 5 h 12"/>
                  <a:gd name="T34" fmla="*/ 7 w 14"/>
                  <a:gd name="T35" fmla="*/ 4 h 12"/>
                  <a:gd name="T36" fmla="*/ 7 w 14"/>
                  <a:gd name="T37" fmla="*/ 3 h 12"/>
                  <a:gd name="T38" fmla="*/ 6 w 14"/>
                  <a:gd name="T39" fmla="*/ 3 h 12"/>
                  <a:gd name="T40" fmla="*/ 5 w 14"/>
                  <a:gd name="T41" fmla="*/ 3 h 12"/>
                  <a:gd name="T42" fmla="*/ 5 w 14"/>
                  <a:gd name="T43" fmla="*/ 4 h 12"/>
                  <a:gd name="T44" fmla="*/ 4 w 14"/>
                  <a:gd name="T45" fmla="*/ 4 h 12"/>
                  <a:gd name="T46" fmla="*/ 4 w 14"/>
                  <a:gd name="T47" fmla="*/ 4 h 12"/>
                  <a:gd name="T48" fmla="*/ 3 w 14"/>
                  <a:gd name="T49" fmla="*/ 4 h 12"/>
                  <a:gd name="T50" fmla="*/ 2 w 14"/>
                  <a:gd name="T51" fmla="*/ 3 h 12"/>
                  <a:gd name="T52" fmla="*/ 2 w 14"/>
                  <a:gd name="T53" fmla="*/ 1 h 12"/>
                  <a:gd name="T54" fmla="*/ 1 w 14"/>
                  <a:gd name="T55" fmla="*/ 0 h 12"/>
                  <a:gd name="T56" fmla="*/ 0 w 14"/>
                  <a:gd name="T57" fmla="*/ 0 h 12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14" h="12">
                    <a:moveTo>
                      <a:pt x="0" y="0"/>
                    </a:moveTo>
                    <a:lnTo>
                      <a:pt x="1" y="0"/>
                    </a:lnTo>
                    <a:lnTo>
                      <a:pt x="2" y="1"/>
                    </a:lnTo>
                    <a:lnTo>
                      <a:pt x="3" y="2"/>
                    </a:lnTo>
                    <a:lnTo>
                      <a:pt x="4" y="2"/>
                    </a:lnTo>
                    <a:lnTo>
                      <a:pt x="5" y="2"/>
                    </a:lnTo>
                    <a:lnTo>
                      <a:pt x="6" y="2"/>
                    </a:lnTo>
                    <a:lnTo>
                      <a:pt x="7" y="3"/>
                    </a:lnTo>
                    <a:lnTo>
                      <a:pt x="12" y="8"/>
                    </a:lnTo>
                    <a:lnTo>
                      <a:pt x="14" y="12"/>
                    </a:lnTo>
                    <a:lnTo>
                      <a:pt x="13" y="11"/>
                    </a:lnTo>
                    <a:lnTo>
                      <a:pt x="12" y="11"/>
                    </a:lnTo>
                    <a:lnTo>
                      <a:pt x="11" y="10"/>
                    </a:lnTo>
                    <a:lnTo>
                      <a:pt x="10" y="9"/>
                    </a:lnTo>
                    <a:lnTo>
                      <a:pt x="9" y="7"/>
                    </a:lnTo>
                    <a:lnTo>
                      <a:pt x="9" y="6"/>
                    </a:lnTo>
                    <a:lnTo>
                      <a:pt x="8" y="5"/>
                    </a:lnTo>
                    <a:lnTo>
                      <a:pt x="7" y="4"/>
                    </a:lnTo>
                    <a:lnTo>
                      <a:pt x="7" y="3"/>
                    </a:lnTo>
                    <a:lnTo>
                      <a:pt x="6" y="3"/>
                    </a:lnTo>
                    <a:lnTo>
                      <a:pt x="5" y="3"/>
                    </a:lnTo>
                    <a:lnTo>
                      <a:pt x="5" y="4"/>
                    </a:lnTo>
                    <a:lnTo>
                      <a:pt x="4" y="4"/>
                    </a:lnTo>
                    <a:lnTo>
                      <a:pt x="3" y="4"/>
                    </a:lnTo>
                    <a:lnTo>
                      <a:pt x="2" y="3"/>
                    </a:lnTo>
                    <a:lnTo>
                      <a:pt x="2" y="1"/>
                    </a:lnTo>
                    <a:lnTo>
                      <a:pt x="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7F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594" name="Freeform 682">
                <a:extLst>
                  <a:ext uri="{FF2B5EF4-FFF2-40B4-BE49-F238E27FC236}">
                    <a16:creationId xmlns:a16="http://schemas.microsoft.com/office/drawing/2014/main" id="{553AA5E4-FB85-4FB0-9196-9E7BBD5FD3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7" y="2000"/>
                <a:ext cx="173" cy="95"/>
              </a:xfrm>
              <a:custGeom>
                <a:avLst/>
                <a:gdLst>
                  <a:gd name="T0" fmla="*/ 2 w 173"/>
                  <a:gd name="T1" fmla="*/ 41 h 95"/>
                  <a:gd name="T2" fmla="*/ 4 w 173"/>
                  <a:gd name="T3" fmla="*/ 44 h 95"/>
                  <a:gd name="T4" fmla="*/ 6 w 173"/>
                  <a:gd name="T5" fmla="*/ 47 h 95"/>
                  <a:gd name="T6" fmla="*/ 7 w 173"/>
                  <a:gd name="T7" fmla="*/ 50 h 95"/>
                  <a:gd name="T8" fmla="*/ 24 w 173"/>
                  <a:gd name="T9" fmla="*/ 51 h 95"/>
                  <a:gd name="T10" fmla="*/ 53 w 173"/>
                  <a:gd name="T11" fmla="*/ 58 h 95"/>
                  <a:gd name="T12" fmla="*/ 68 w 173"/>
                  <a:gd name="T13" fmla="*/ 62 h 95"/>
                  <a:gd name="T14" fmla="*/ 70 w 173"/>
                  <a:gd name="T15" fmla="*/ 67 h 95"/>
                  <a:gd name="T16" fmla="*/ 72 w 173"/>
                  <a:gd name="T17" fmla="*/ 72 h 95"/>
                  <a:gd name="T18" fmla="*/ 73 w 173"/>
                  <a:gd name="T19" fmla="*/ 76 h 95"/>
                  <a:gd name="T20" fmla="*/ 75 w 173"/>
                  <a:gd name="T21" fmla="*/ 81 h 95"/>
                  <a:gd name="T22" fmla="*/ 77 w 173"/>
                  <a:gd name="T23" fmla="*/ 86 h 95"/>
                  <a:gd name="T24" fmla="*/ 79 w 173"/>
                  <a:gd name="T25" fmla="*/ 95 h 95"/>
                  <a:gd name="T26" fmla="*/ 151 w 173"/>
                  <a:gd name="T27" fmla="*/ 44 h 95"/>
                  <a:gd name="T28" fmla="*/ 143 w 173"/>
                  <a:gd name="T29" fmla="*/ 25 h 95"/>
                  <a:gd name="T30" fmla="*/ 140 w 173"/>
                  <a:gd name="T31" fmla="*/ 21 h 95"/>
                  <a:gd name="T32" fmla="*/ 139 w 173"/>
                  <a:gd name="T33" fmla="*/ 19 h 95"/>
                  <a:gd name="T34" fmla="*/ 136 w 173"/>
                  <a:gd name="T35" fmla="*/ 16 h 95"/>
                  <a:gd name="T36" fmla="*/ 134 w 173"/>
                  <a:gd name="T37" fmla="*/ 14 h 95"/>
                  <a:gd name="T38" fmla="*/ 124 w 173"/>
                  <a:gd name="T39" fmla="*/ 10 h 95"/>
                  <a:gd name="T40" fmla="*/ 93 w 173"/>
                  <a:gd name="T41" fmla="*/ 21 h 95"/>
                  <a:gd name="T42" fmla="*/ 74 w 173"/>
                  <a:gd name="T43" fmla="*/ 13 h 95"/>
                  <a:gd name="T44" fmla="*/ 71 w 173"/>
                  <a:gd name="T45" fmla="*/ 14 h 95"/>
                  <a:gd name="T46" fmla="*/ 68 w 173"/>
                  <a:gd name="T47" fmla="*/ 15 h 95"/>
                  <a:gd name="T48" fmla="*/ 66 w 173"/>
                  <a:gd name="T49" fmla="*/ 17 h 95"/>
                  <a:gd name="T50" fmla="*/ 63 w 173"/>
                  <a:gd name="T51" fmla="*/ 17 h 95"/>
                  <a:gd name="T52" fmla="*/ 61 w 173"/>
                  <a:gd name="T53" fmla="*/ 19 h 95"/>
                  <a:gd name="T54" fmla="*/ 60 w 173"/>
                  <a:gd name="T55" fmla="*/ 19 h 95"/>
                  <a:gd name="T56" fmla="*/ 58 w 173"/>
                  <a:gd name="T57" fmla="*/ 20 h 95"/>
                  <a:gd name="T58" fmla="*/ 55 w 173"/>
                  <a:gd name="T59" fmla="*/ 21 h 95"/>
                  <a:gd name="T60" fmla="*/ 52 w 173"/>
                  <a:gd name="T61" fmla="*/ 24 h 95"/>
                  <a:gd name="T62" fmla="*/ 50 w 173"/>
                  <a:gd name="T63" fmla="*/ 25 h 95"/>
                  <a:gd name="T64" fmla="*/ 46 w 173"/>
                  <a:gd name="T65" fmla="*/ 27 h 95"/>
                  <a:gd name="T66" fmla="*/ 43 w 173"/>
                  <a:gd name="T67" fmla="*/ 26 h 95"/>
                  <a:gd name="T68" fmla="*/ 41 w 173"/>
                  <a:gd name="T69" fmla="*/ 27 h 95"/>
                  <a:gd name="T70" fmla="*/ 38 w 173"/>
                  <a:gd name="T71" fmla="*/ 26 h 95"/>
                  <a:gd name="T72" fmla="*/ 35 w 173"/>
                  <a:gd name="T73" fmla="*/ 27 h 95"/>
                  <a:gd name="T74" fmla="*/ 33 w 173"/>
                  <a:gd name="T75" fmla="*/ 28 h 95"/>
                  <a:gd name="T76" fmla="*/ 31 w 173"/>
                  <a:gd name="T77" fmla="*/ 29 h 95"/>
                  <a:gd name="T78" fmla="*/ 29 w 173"/>
                  <a:gd name="T79" fmla="*/ 29 h 95"/>
                  <a:gd name="T80" fmla="*/ 26 w 173"/>
                  <a:gd name="T81" fmla="*/ 29 h 95"/>
                  <a:gd name="T82" fmla="*/ 23 w 173"/>
                  <a:gd name="T83" fmla="*/ 28 h 95"/>
                  <a:gd name="T84" fmla="*/ 20 w 173"/>
                  <a:gd name="T85" fmla="*/ 28 h 95"/>
                  <a:gd name="T86" fmla="*/ 17 w 173"/>
                  <a:gd name="T87" fmla="*/ 29 h 95"/>
                  <a:gd name="T88" fmla="*/ 15 w 173"/>
                  <a:gd name="T89" fmla="*/ 31 h 95"/>
                  <a:gd name="T90" fmla="*/ 12 w 173"/>
                  <a:gd name="T91" fmla="*/ 32 h 95"/>
                  <a:gd name="T92" fmla="*/ 10 w 173"/>
                  <a:gd name="T93" fmla="*/ 34 h 95"/>
                  <a:gd name="T94" fmla="*/ 8 w 173"/>
                  <a:gd name="T95" fmla="*/ 36 h 95"/>
                  <a:gd name="T96" fmla="*/ 6 w 173"/>
                  <a:gd name="T97" fmla="*/ 37 h 95"/>
                  <a:gd name="T98" fmla="*/ 4 w 173"/>
                  <a:gd name="T99" fmla="*/ 38 h 95"/>
                  <a:gd name="T100" fmla="*/ 2 w 173"/>
                  <a:gd name="T101" fmla="*/ 38 h 95"/>
                  <a:gd name="T102" fmla="*/ 0 w 173"/>
                  <a:gd name="T103" fmla="*/ 40 h 95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173" h="95">
                    <a:moveTo>
                      <a:pt x="0" y="40"/>
                    </a:moveTo>
                    <a:lnTo>
                      <a:pt x="1" y="41"/>
                    </a:lnTo>
                    <a:lnTo>
                      <a:pt x="2" y="41"/>
                    </a:lnTo>
                    <a:lnTo>
                      <a:pt x="2" y="42"/>
                    </a:lnTo>
                    <a:lnTo>
                      <a:pt x="3" y="43"/>
                    </a:lnTo>
                    <a:lnTo>
                      <a:pt x="4" y="44"/>
                    </a:lnTo>
                    <a:lnTo>
                      <a:pt x="5" y="45"/>
                    </a:lnTo>
                    <a:lnTo>
                      <a:pt x="5" y="46"/>
                    </a:lnTo>
                    <a:lnTo>
                      <a:pt x="6" y="47"/>
                    </a:lnTo>
                    <a:lnTo>
                      <a:pt x="7" y="49"/>
                    </a:lnTo>
                    <a:lnTo>
                      <a:pt x="7" y="50"/>
                    </a:lnTo>
                    <a:lnTo>
                      <a:pt x="7" y="51"/>
                    </a:lnTo>
                    <a:lnTo>
                      <a:pt x="13" y="51"/>
                    </a:lnTo>
                    <a:lnTo>
                      <a:pt x="24" y="51"/>
                    </a:lnTo>
                    <a:lnTo>
                      <a:pt x="34" y="51"/>
                    </a:lnTo>
                    <a:lnTo>
                      <a:pt x="46" y="50"/>
                    </a:lnTo>
                    <a:lnTo>
                      <a:pt x="53" y="58"/>
                    </a:lnTo>
                    <a:lnTo>
                      <a:pt x="61" y="58"/>
                    </a:lnTo>
                    <a:lnTo>
                      <a:pt x="67" y="60"/>
                    </a:lnTo>
                    <a:lnTo>
                      <a:pt x="68" y="62"/>
                    </a:lnTo>
                    <a:lnTo>
                      <a:pt x="69" y="64"/>
                    </a:lnTo>
                    <a:lnTo>
                      <a:pt x="69" y="65"/>
                    </a:lnTo>
                    <a:lnTo>
                      <a:pt x="70" y="67"/>
                    </a:lnTo>
                    <a:lnTo>
                      <a:pt x="71" y="68"/>
                    </a:lnTo>
                    <a:lnTo>
                      <a:pt x="71" y="70"/>
                    </a:lnTo>
                    <a:lnTo>
                      <a:pt x="72" y="72"/>
                    </a:lnTo>
                    <a:lnTo>
                      <a:pt x="72" y="73"/>
                    </a:lnTo>
                    <a:lnTo>
                      <a:pt x="73" y="75"/>
                    </a:lnTo>
                    <a:lnTo>
                      <a:pt x="73" y="76"/>
                    </a:lnTo>
                    <a:lnTo>
                      <a:pt x="74" y="78"/>
                    </a:lnTo>
                    <a:lnTo>
                      <a:pt x="75" y="80"/>
                    </a:lnTo>
                    <a:lnTo>
                      <a:pt x="75" y="81"/>
                    </a:lnTo>
                    <a:lnTo>
                      <a:pt x="76" y="83"/>
                    </a:lnTo>
                    <a:lnTo>
                      <a:pt x="77" y="84"/>
                    </a:lnTo>
                    <a:lnTo>
                      <a:pt x="77" y="86"/>
                    </a:lnTo>
                    <a:lnTo>
                      <a:pt x="78" y="88"/>
                    </a:lnTo>
                    <a:lnTo>
                      <a:pt x="79" y="91"/>
                    </a:lnTo>
                    <a:lnTo>
                      <a:pt x="79" y="95"/>
                    </a:lnTo>
                    <a:lnTo>
                      <a:pt x="173" y="95"/>
                    </a:lnTo>
                    <a:lnTo>
                      <a:pt x="167" y="76"/>
                    </a:lnTo>
                    <a:lnTo>
                      <a:pt x="151" y="44"/>
                    </a:lnTo>
                    <a:lnTo>
                      <a:pt x="146" y="30"/>
                    </a:lnTo>
                    <a:lnTo>
                      <a:pt x="144" y="25"/>
                    </a:lnTo>
                    <a:lnTo>
                      <a:pt x="143" y="25"/>
                    </a:lnTo>
                    <a:lnTo>
                      <a:pt x="142" y="24"/>
                    </a:lnTo>
                    <a:lnTo>
                      <a:pt x="141" y="23"/>
                    </a:lnTo>
                    <a:lnTo>
                      <a:pt x="140" y="21"/>
                    </a:lnTo>
                    <a:lnTo>
                      <a:pt x="140" y="20"/>
                    </a:lnTo>
                    <a:lnTo>
                      <a:pt x="139" y="20"/>
                    </a:lnTo>
                    <a:lnTo>
                      <a:pt x="139" y="19"/>
                    </a:lnTo>
                    <a:lnTo>
                      <a:pt x="138" y="18"/>
                    </a:lnTo>
                    <a:lnTo>
                      <a:pt x="137" y="17"/>
                    </a:lnTo>
                    <a:lnTo>
                      <a:pt x="136" y="16"/>
                    </a:lnTo>
                    <a:lnTo>
                      <a:pt x="135" y="15"/>
                    </a:lnTo>
                    <a:lnTo>
                      <a:pt x="135" y="14"/>
                    </a:lnTo>
                    <a:lnTo>
                      <a:pt x="134" y="14"/>
                    </a:lnTo>
                    <a:lnTo>
                      <a:pt x="132" y="13"/>
                    </a:lnTo>
                    <a:lnTo>
                      <a:pt x="131" y="13"/>
                    </a:lnTo>
                    <a:lnTo>
                      <a:pt x="124" y="10"/>
                    </a:lnTo>
                    <a:lnTo>
                      <a:pt x="115" y="5"/>
                    </a:lnTo>
                    <a:lnTo>
                      <a:pt x="107" y="0"/>
                    </a:lnTo>
                    <a:lnTo>
                      <a:pt x="93" y="21"/>
                    </a:lnTo>
                    <a:lnTo>
                      <a:pt x="87" y="22"/>
                    </a:lnTo>
                    <a:lnTo>
                      <a:pt x="78" y="13"/>
                    </a:lnTo>
                    <a:lnTo>
                      <a:pt x="74" y="13"/>
                    </a:lnTo>
                    <a:lnTo>
                      <a:pt x="73" y="13"/>
                    </a:lnTo>
                    <a:lnTo>
                      <a:pt x="71" y="13"/>
                    </a:lnTo>
                    <a:lnTo>
                      <a:pt x="71" y="14"/>
                    </a:lnTo>
                    <a:lnTo>
                      <a:pt x="70" y="14"/>
                    </a:lnTo>
                    <a:lnTo>
                      <a:pt x="69" y="14"/>
                    </a:lnTo>
                    <a:lnTo>
                      <a:pt x="68" y="15"/>
                    </a:lnTo>
                    <a:lnTo>
                      <a:pt x="67" y="15"/>
                    </a:lnTo>
                    <a:lnTo>
                      <a:pt x="66" y="16"/>
                    </a:lnTo>
                    <a:lnTo>
                      <a:pt x="66" y="17"/>
                    </a:lnTo>
                    <a:lnTo>
                      <a:pt x="65" y="17"/>
                    </a:lnTo>
                    <a:lnTo>
                      <a:pt x="64" y="17"/>
                    </a:lnTo>
                    <a:lnTo>
                      <a:pt x="63" y="17"/>
                    </a:lnTo>
                    <a:lnTo>
                      <a:pt x="62" y="18"/>
                    </a:lnTo>
                    <a:lnTo>
                      <a:pt x="61" y="19"/>
                    </a:lnTo>
                    <a:lnTo>
                      <a:pt x="60" y="19"/>
                    </a:lnTo>
                    <a:lnTo>
                      <a:pt x="59" y="19"/>
                    </a:lnTo>
                    <a:lnTo>
                      <a:pt x="58" y="20"/>
                    </a:lnTo>
                    <a:lnTo>
                      <a:pt x="57" y="21"/>
                    </a:lnTo>
                    <a:lnTo>
                      <a:pt x="56" y="21"/>
                    </a:lnTo>
                    <a:lnTo>
                      <a:pt x="55" y="21"/>
                    </a:lnTo>
                    <a:lnTo>
                      <a:pt x="54" y="22"/>
                    </a:lnTo>
                    <a:lnTo>
                      <a:pt x="53" y="23"/>
                    </a:lnTo>
                    <a:lnTo>
                      <a:pt x="52" y="24"/>
                    </a:lnTo>
                    <a:lnTo>
                      <a:pt x="51" y="24"/>
                    </a:lnTo>
                    <a:lnTo>
                      <a:pt x="50" y="25"/>
                    </a:lnTo>
                    <a:lnTo>
                      <a:pt x="48" y="25"/>
                    </a:lnTo>
                    <a:lnTo>
                      <a:pt x="47" y="26"/>
                    </a:lnTo>
                    <a:lnTo>
                      <a:pt x="46" y="27"/>
                    </a:lnTo>
                    <a:lnTo>
                      <a:pt x="45" y="26"/>
                    </a:lnTo>
                    <a:lnTo>
                      <a:pt x="44" y="26"/>
                    </a:lnTo>
                    <a:lnTo>
                      <a:pt x="43" y="26"/>
                    </a:lnTo>
                    <a:lnTo>
                      <a:pt x="42" y="26"/>
                    </a:lnTo>
                    <a:lnTo>
                      <a:pt x="41" y="26"/>
                    </a:lnTo>
                    <a:lnTo>
                      <a:pt x="41" y="27"/>
                    </a:lnTo>
                    <a:lnTo>
                      <a:pt x="40" y="27"/>
                    </a:lnTo>
                    <a:lnTo>
                      <a:pt x="39" y="27"/>
                    </a:lnTo>
                    <a:lnTo>
                      <a:pt x="38" y="26"/>
                    </a:lnTo>
                    <a:lnTo>
                      <a:pt x="37" y="26"/>
                    </a:lnTo>
                    <a:lnTo>
                      <a:pt x="36" y="26"/>
                    </a:lnTo>
                    <a:lnTo>
                      <a:pt x="35" y="27"/>
                    </a:lnTo>
                    <a:lnTo>
                      <a:pt x="34" y="27"/>
                    </a:lnTo>
                    <a:lnTo>
                      <a:pt x="33" y="28"/>
                    </a:lnTo>
                    <a:lnTo>
                      <a:pt x="32" y="28"/>
                    </a:lnTo>
                    <a:lnTo>
                      <a:pt x="32" y="29"/>
                    </a:lnTo>
                    <a:lnTo>
                      <a:pt x="31" y="29"/>
                    </a:lnTo>
                    <a:lnTo>
                      <a:pt x="30" y="29"/>
                    </a:lnTo>
                    <a:lnTo>
                      <a:pt x="29" y="29"/>
                    </a:lnTo>
                    <a:lnTo>
                      <a:pt x="28" y="29"/>
                    </a:lnTo>
                    <a:lnTo>
                      <a:pt x="27" y="29"/>
                    </a:lnTo>
                    <a:lnTo>
                      <a:pt x="26" y="29"/>
                    </a:lnTo>
                    <a:lnTo>
                      <a:pt x="25" y="29"/>
                    </a:lnTo>
                    <a:lnTo>
                      <a:pt x="24" y="29"/>
                    </a:lnTo>
                    <a:lnTo>
                      <a:pt x="23" y="28"/>
                    </a:lnTo>
                    <a:lnTo>
                      <a:pt x="22" y="28"/>
                    </a:lnTo>
                    <a:lnTo>
                      <a:pt x="21" y="28"/>
                    </a:lnTo>
                    <a:lnTo>
                      <a:pt x="20" y="28"/>
                    </a:lnTo>
                    <a:lnTo>
                      <a:pt x="19" y="28"/>
                    </a:lnTo>
                    <a:lnTo>
                      <a:pt x="18" y="29"/>
                    </a:lnTo>
                    <a:lnTo>
                      <a:pt x="17" y="29"/>
                    </a:lnTo>
                    <a:lnTo>
                      <a:pt x="17" y="30"/>
                    </a:lnTo>
                    <a:lnTo>
                      <a:pt x="16" y="31"/>
                    </a:lnTo>
                    <a:lnTo>
                      <a:pt x="15" y="31"/>
                    </a:lnTo>
                    <a:lnTo>
                      <a:pt x="14" y="32"/>
                    </a:lnTo>
                    <a:lnTo>
                      <a:pt x="13" y="32"/>
                    </a:lnTo>
                    <a:lnTo>
                      <a:pt x="12" y="32"/>
                    </a:lnTo>
                    <a:lnTo>
                      <a:pt x="11" y="33"/>
                    </a:lnTo>
                    <a:lnTo>
                      <a:pt x="11" y="34"/>
                    </a:lnTo>
                    <a:lnTo>
                      <a:pt x="10" y="34"/>
                    </a:lnTo>
                    <a:lnTo>
                      <a:pt x="9" y="35"/>
                    </a:lnTo>
                    <a:lnTo>
                      <a:pt x="8" y="36"/>
                    </a:lnTo>
                    <a:lnTo>
                      <a:pt x="8" y="37"/>
                    </a:lnTo>
                    <a:lnTo>
                      <a:pt x="7" y="37"/>
                    </a:lnTo>
                    <a:lnTo>
                      <a:pt x="6" y="37"/>
                    </a:lnTo>
                    <a:lnTo>
                      <a:pt x="5" y="38"/>
                    </a:lnTo>
                    <a:lnTo>
                      <a:pt x="4" y="38"/>
                    </a:lnTo>
                    <a:lnTo>
                      <a:pt x="3" y="38"/>
                    </a:lnTo>
                    <a:lnTo>
                      <a:pt x="2" y="38"/>
                    </a:lnTo>
                    <a:lnTo>
                      <a:pt x="1" y="39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C1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595" name="Freeform 683">
                <a:extLst>
                  <a:ext uri="{FF2B5EF4-FFF2-40B4-BE49-F238E27FC236}">
                    <a16:creationId xmlns:a16="http://schemas.microsoft.com/office/drawing/2014/main" id="{9AC9DA0A-95AB-4A73-B887-8967F1A018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4" y="2029"/>
                <a:ext cx="60" cy="31"/>
              </a:xfrm>
              <a:custGeom>
                <a:avLst/>
                <a:gdLst>
                  <a:gd name="T0" fmla="*/ 1 w 60"/>
                  <a:gd name="T1" fmla="*/ 19 h 31"/>
                  <a:gd name="T2" fmla="*/ 1 w 60"/>
                  <a:gd name="T3" fmla="*/ 15 h 31"/>
                  <a:gd name="T4" fmla="*/ 1 w 60"/>
                  <a:gd name="T5" fmla="*/ 12 h 31"/>
                  <a:gd name="T6" fmla="*/ 5 w 60"/>
                  <a:gd name="T7" fmla="*/ 11 h 31"/>
                  <a:gd name="T8" fmla="*/ 8 w 60"/>
                  <a:gd name="T9" fmla="*/ 11 h 31"/>
                  <a:gd name="T10" fmla="*/ 9 w 60"/>
                  <a:gd name="T11" fmla="*/ 11 h 31"/>
                  <a:gd name="T12" fmla="*/ 10 w 60"/>
                  <a:gd name="T13" fmla="*/ 11 h 31"/>
                  <a:gd name="T14" fmla="*/ 11 w 60"/>
                  <a:gd name="T15" fmla="*/ 9 h 31"/>
                  <a:gd name="T16" fmla="*/ 13 w 60"/>
                  <a:gd name="T17" fmla="*/ 9 h 31"/>
                  <a:gd name="T18" fmla="*/ 15 w 60"/>
                  <a:gd name="T19" fmla="*/ 10 h 31"/>
                  <a:gd name="T20" fmla="*/ 15 w 60"/>
                  <a:gd name="T21" fmla="*/ 9 h 31"/>
                  <a:gd name="T22" fmla="*/ 16 w 60"/>
                  <a:gd name="T23" fmla="*/ 5 h 31"/>
                  <a:gd name="T24" fmla="*/ 18 w 60"/>
                  <a:gd name="T25" fmla="*/ 9 h 31"/>
                  <a:gd name="T26" fmla="*/ 20 w 60"/>
                  <a:gd name="T27" fmla="*/ 11 h 31"/>
                  <a:gd name="T28" fmla="*/ 20 w 60"/>
                  <a:gd name="T29" fmla="*/ 10 h 31"/>
                  <a:gd name="T30" fmla="*/ 22 w 60"/>
                  <a:gd name="T31" fmla="*/ 11 h 31"/>
                  <a:gd name="T32" fmla="*/ 22 w 60"/>
                  <a:gd name="T33" fmla="*/ 6 h 31"/>
                  <a:gd name="T34" fmla="*/ 22 w 60"/>
                  <a:gd name="T35" fmla="*/ 4 h 31"/>
                  <a:gd name="T36" fmla="*/ 24 w 60"/>
                  <a:gd name="T37" fmla="*/ 6 h 31"/>
                  <a:gd name="T38" fmla="*/ 25 w 60"/>
                  <a:gd name="T39" fmla="*/ 6 h 31"/>
                  <a:gd name="T40" fmla="*/ 26 w 60"/>
                  <a:gd name="T41" fmla="*/ 5 h 31"/>
                  <a:gd name="T42" fmla="*/ 28 w 60"/>
                  <a:gd name="T43" fmla="*/ 6 h 31"/>
                  <a:gd name="T44" fmla="*/ 27 w 60"/>
                  <a:gd name="T45" fmla="*/ 2 h 31"/>
                  <a:gd name="T46" fmla="*/ 29 w 60"/>
                  <a:gd name="T47" fmla="*/ 7 h 31"/>
                  <a:gd name="T48" fmla="*/ 30 w 60"/>
                  <a:gd name="T49" fmla="*/ 12 h 31"/>
                  <a:gd name="T50" fmla="*/ 32 w 60"/>
                  <a:gd name="T51" fmla="*/ 17 h 31"/>
                  <a:gd name="T52" fmla="*/ 33 w 60"/>
                  <a:gd name="T53" fmla="*/ 17 h 31"/>
                  <a:gd name="T54" fmla="*/ 34 w 60"/>
                  <a:gd name="T55" fmla="*/ 17 h 31"/>
                  <a:gd name="T56" fmla="*/ 32 w 60"/>
                  <a:gd name="T57" fmla="*/ 11 h 31"/>
                  <a:gd name="T58" fmla="*/ 35 w 60"/>
                  <a:gd name="T59" fmla="*/ 15 h 31"/>
                  <a:gd name="T60" fmla="*/ 36 w 60"/>
                  <a:gd name="T61" fmla="*/ 18 h 31"/>
                  <a:gd name="T62" fmla="*/ 37 w 60"/>
                  <a:gd name="T63" fmla="*/ 20 h 31"/>
                  <a:gd name="T64" fmla="*/ 40 w 60"/>
                  <a:gd name="T65" fmla="*/ 19 h 31"/>
                  <a:gd name="T66" fmla="*/ 42 w 60"/>
                  <a:gd name="T67" fmla="*/ 16 h 31"/>
                  <a:gd name="T68" fmla="*/ 43 w 60"/>
                  <a:gd name="T69" fmla="*/ 18 h 31"/>
                  <a:gd name="T70" fmla="*/ 44 w 60"/>
                  <a:gd name="T71" fmla="*/ 19 h 31"/>
                  <a:gd name="T72" fmla="*/ 47 w 60"/>
                  <a:gd name="T73" fmla="*/ 16 h 31"/>
                  <a:gd name="T74" fmla="*/ 47 w 60"/>
                  <a:gd name="T75" fmla="*/ 8 h 31"/>
                  <a:gd name="T76" fmla="*/ 46 w 60"/>
                  <a:gd name="T77" fmla="*/ 0 h 31"/>
                  <a:gd name="T78" fmla="*/ 49 w 60"/>
                  <a:gd name="T79" fmla="*/ 6 h 31"/>
                  <a:gd name="T80" fmla="*/ 51 w 60"/>
                  <a:gd name="T81" fmla="*/ 13 h 31"/>
                  <a:gd name="T82" fmla="*/ 52 w 60"/>
                  <a:gd name="T83" fmla="*/ 17 h 31"/>
                  <a:gd name="T84" fmla="*/ 53 w 60"/>
                  <a:gd name="T85" fmla="*/ 21 h 31"/>
                  <a:gd name="T86" fmla="*/ 51 w 60"/>
                  <a:gd name="T87" fmla="*/ 25 h 31"/>
                  <a:gd name="T88" fmla="*/ 53 w 60"/>
                  <a:gd name="T89" fmla="*/ 23 h 31"/>
                  <a:gd name="T90" fmla="*/ 54 w 60"/>
                  <a:gd name="T91" fmla="*/ 21 h 31"/>
                  <a:gd name="T92" fmla="*/ 56 w 60"/>
                  <a:gd name="T93" fmla="*/ 25 h 31"/>
                  <a:gd name="T94" fmla="*/ 57 w 60"/>
                  <a:gd name="T95" fmla="*/ 27 h 31"/>
                  <a:gd name="T96" fmla="*/ 57 w 60"/>
                  <a:gd name="T97" fmla="*/ 23 h 31"/>
                  <a:gd name="T98" fmla="*/ 59 w 60"/>
                  <a:gd name="T99" fmla="*/ 28 h 31"/>
                  <a:gd name="T100" fmla="*/ 59 w 60"/>
                  <a:gd name="T101" fmla="*/ 31 h 31"/>
                  <a:gd name="T102" fmla="*/ 43 w 60"/>
                  <a:gd name="T103" fmla="*/ 26 h 31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60" h="31">
                    <a:moveTo>
                      <a:pt x="0" y="22"/>
                    </a:moveTo>
                    <a:lnTo>
                      <a:pt x="0" y="21"/>
                    </a:lnTo>
                    <a:lnTo>
                      <a:pt x="1" y="20"/>
                    </a:lnTo>
                    <a:lnTo>
                      <a:pt x="1" y="19"/>
                    </a:lnTo>
                    <a:lnTo>
                      <a:pt x="1" y="18"/>
                    </a:lnTo>
                    <a:lnTo>
                      <a:pt x="1" y="17"/>
                    </a:lnTo>
                    <a:lnTo>
                      <a:pt x="1" y="16"/>
                    </a:lnTo>
                    <a:lnTo>
                      <a:pt x="1" y="15"/>
                    </a:lnTo>
                    <a:lnTo>
                      <a:pt x="1" y="14"/>
                    </a:lnTo>
                    <a:lnTo>
                      <a:pt x="1" y="13"/>
                    </a:lnTo>
                    <a:lnTo>
                      <a:pt x="1" y="12"/>
                    </a:lnTo>
                    <a:lnTo>
                      <a:pt x="2" y="12"/>
                    </a:lnTo>
                    <a:lnTo>
                      <a:pt x="3" y="11"/>
                    </a:lnTo>
                    <a:lnTo>
                      <a:pt x="4" y="11"/>
                    </a:lnTo>
                    <a:lnTo>
                      <a:pt x="5" y="11"/>
                    </a:lnTo>
                    <a:lnTo>
                      <a:pt x="6" y="11"/>
                    </a:lnTo>
                    <a:lnTo>
                      <a:pt x="7" y="10"/>
                    </a:lnTo>
                    <a:lnTo>
                      <a:pt x="8" y="11"/>
                    </a:lnTo>
                    <a:lnTo>
                      <a:pt x="8" y="10"/>
                    </a:lnTo>
                    <a:lnTo>
                      <a:pt x="9" y="10"/>
                    </a:lnTo>
                    <a:lnTo>
                      <a:pt x="9" y="11"/>
                    </a:lnTo>
                    <a:lnTo>
                      <a:pt x="10" y="11"/>
                    </a:lnTo>
                    <a:lnTo>
                      <a:pt x="11" y="10"/>
                    </a:lnTo>
                    <a:lnTo>
                      <a:pt x="10" y="9"/>
                    </a:lnTo>
                    <a:lnTo>
                      <a:pt x="11" y="9"/>
                    </a:lnTo>
                    <a:lnTo>
                      <a:pt x="11" y="10"/>
                    </a:lnTo>
                    <a:lnTo>
                      <a:pt x="12" y="9"/>
                    </a:lnTo>
                    <a:lnTo>
                      <a:pt x="13" y="9"/>
                    </a:lnTo>
                    <a:lnTo>
                      <a:pt x="13" y="10"/>
                    </a:lnTo>
                    <a:lnTo>
                      <a:pt x="14" y="10"/>
                    </a:lnTo>
                    <a:lnTo>
                      <a:pt x="15" y="10"/>
                    </a:lnTo>
                    <a:lnTo>
                      <a:pt x="15" y="11"/>
                    </a:lnTo>
                    <a:lnTo>
                      <a:pt x="16" y="10"/>
                    </a:lnTo>
                    <a:lnTo>
                      <a:pt x="15" y="9"/>
                    </a:lnTo>
                    <a:lnTo>
                      <a:pt x="15" y="8"/>
                    </a:lnTo>
                    <a:lnTo>
                      <a:pt x="15" y="7"/>
                    </a:lnTo>
                    <a:lnTo>
                      <a:pt x="16" y="6"/>
                    </a:lnTo>
                    <a:lnTo>
                      <a:pt x="16" y="5"/>
                    </a:lnTo>
                    <a:lnTo>
                      <a:pt x="16" y="6"/>
                    </a:lnTo>
                    <a:lnTo>
                      <a:pt x="17" y="7"/>
                    </a:lnTo>
                    <a:lnTo>
                      <a:pt x="17" y="8"/>
                    </a:lnTo>
                    <a:lnTo>
                      <a:pt x="18" y="9"/>
                    </a:lnTo>
                    <a:lnTo>
                      <a:pt x="19" y="10"/>
                    </a:lnTo>
                    <a:lnTo>
                      <a:pt x="19" y="11"/>
                    </a:lnTo>
                    <a:lnTo>
                      <a:pt x="20" y="11"/>
                    </a:lnTo>
                    <a:lnTo>
                      <a:pt x="20" y="12"/>
                    </a:lnTo>
                    <a:lnTo>
                      <a:pt x="21" y="12"/>
                    </a:lnTo>
                    <a:lnTo>
                      <a:pt x="20" y="11"/>
                    </a:lnTo>
                    <a:lnTo>
                      <a:pt x="20" y="10"/>
                    </a:lnTo>
                    <a:lnTo>
                      <a:pt x="21" y="10"/>
                    </a:lnTo>
                    <a:lnTo>
                      <a:pt x="22" y="11"/>
                    </a:lnTo>
                    <a:lnTo>
                      <a:pt x="23" y="10"/>
                    </a:lnTo>
                    <a:lnTo>
                      <a:pt x="23" y="9"/>
                    </a:lnTo>
                    <a:lnTo>
                      <a:pt x="22" y="7"/>
                    </a:lnTo>
                    <a:lnTo>
                      <a:pt x="22" y="6"/>
                    </a:lnTo>
                    <a:lnTo>
                      <a:pt x="22" y="5"/>
                    </a:lnTo>
                    <a:lnTo>
                      <a:pt x="22" y="4"/>
                    </a:lnTo>
                    <a:lnTo>
                      <a:pt x="22" y="3"/>
                    </a:lnTo>
                    <a:lnTo>
                      <a:pt x="22" y="4"/>
                    </a:lnTo>
                    <a:lnTo>
                      <a:pt x="23" y="5"/>
                    </a:lnTo>
                    <a:lnTo>
                      <a:pt x="24" y="6"/>
                    </a:lnTo>
                    <a:lnTo>
                      <a:pt x="25" y="7"/>
                    </a:lnTo>
                    <a:lnTo>
                      <a:pt x="26" y="7"/>
                    </a:lnTo>
                    <a:lnTo>
                      <a:pt x="25" y="6"/>
                    </a:lnTo>
                    <a:lnTo>
                      <a:pt x="25" y="4"/>
                    </a:lnTo>
                    <a:lnTo>
                      <a:pt x="25" y="3"/>
                    </a:lnTo>
                    <a:lnTo>
                      <a:pt x="25" y="4"/>
                    </a:lnTo>
                    <a:lnTo>
                      <a:pt x="26" y="5"/>
                    </a:lnTo>
                    <a:lnTo>
                      <a:pt x="27" y="6"/>
                    </a:lnTo>
                    <a:lnTo>
                      <a:pt x="27" y="7"/>
                    </a:lnTo>
                    <a:lnTo>
                      <a:pt x="28" y="8"/>
                    </a:lnTo>
                    <a:lnTo>
                      <a:pt x="28" y="6"/>
                    </a:lnTo>
                    <a:lnTo>
                      <a:pt x="28" y="4"/>
                    </a:lnTo>
                    <a:lnTo>
                      <a:pt x="27" y="3"/>
                    </a:lnTo>
                    <a:lnTo>
                      <a:pt x="27" y="1"/>
                    </a:lnTo>
                    <a:lnTo>
                      <a:pt x="27" y="2"/>
                    </a:lnTo>
                    <a:lnTo>
                      <a:pt x="28" y="3"/>
                    </a:lnTo>
                    <a:lnTo>
                      <a:pt x="28" y="4"/>
                    </a:lnTo>
                    <a:lnTo>
                      <a:pt x="29" y="5"/>
                    </a:lnTo>
                    <a:lnTo>
                      <a:pt x="29" y="7"/>
                    </a:lnTo>
                    <a:lnTo>
                      <a:pt x="29" y="8"/>
                    </a:lnTo>
                    <a:lnTo>
                      <a:pt x="29" y="10"/>
                    </a:lnTo>
                    <a:lnTo>
                      <a:pt x="29" y="11"/>
                    </a:lnTo>
                    <a:lnTo>
                      <a:pt x="30" y="12"/>
                    </a:lnTo>
                    <a:lnTo>
                      <a:pt x="31" y="13"/>
                    </a:lnTo>
                    <a:lnTo>
                      <a:pt x="31" y="14"/>
                    </a:lnTo>
                    <a:lnTo>
                      <a:pt x="32" y="15"/>
                    </a:lnTo>
                    <a:lnTo>
                      <a:pt x="32" y="17"/>
                    </a:lnTo>
                    <a:lnTo>
                      <a:pt x="32" y="18"/>
                    </a:lnTo>
                    <a:lnTo>
                      <a:pt x="32" y="17"/>
                    </a:lnTo>
                    <a:lnTo>
                      <a:pt x="33" y="16"/>
                    </a:lnTo>
                    <a:lnTo>
                      <a:pt x="33" y="17"/>
                    </a:lnTo>
                    <a:lnTo>
                      <a:pt x="34" y="18"/>
                    </a:lnTo>
                    <a:lnTo>
                      <a:pt x="35" y="17"/>
                    </a:lnTo>
                    <a:lnTo>
                      <a:pt x="34" y="17"/>
                    </a:lnTo>
                    <a:lnTo>
                      <a:pt x="34" y="15"/>
                    </a:lnTo>
                    <a:lnTo>
                      <a:pt x="33" y="14"/>
                    </a:lnTo>
                    <a:lnTo>
                      <a:pt x="32" y="13"/>
                    </a:lnTo>
                    <a:lnTo>
                      <a:pt x="32" y="11"/>
                    </a:lnTo>
                    <a:lnTo>
                      <a:pt x="33" y="13"/>
                    </a:lnTo>
                    <a:lnTo>
                      <a:pt x="33" y="14"/>
                    </a:lnTo>
                    <a:lnTo>
                      <a:pt x="34" y="14"/>
                    </a:lnTo>
                    <a:lnTo>
                      <a:pt x="35" y="15"/>
                    </a:lnTo>
                    <a:lnTo>
                      <a:pt x="35" y="16"/>
                    </a:lnTo>
                    <a:lnTo>
                      <a:pt x="36" y="17"/>
                    </a:lnTo>
                    <a:lnTo>
                      <a:pt x="36" y="18"/>
                    </a:lnTo>
                    <a:lnTo>
                      <a:pt x="36" y="19"/>
                    </a:lnTo>
                    <a:lnTo>
                      <a:pt x="37" y="20"/>
                    </a:lnTo>
                    <a:lnTo>
                      <a:pt x="38" y="19"/>
                    </a:lnTo>
                    <a:lnTo>
                      <a:pt x="39" y="18"/>
                    </a:lnTo>
                    <a:lnTo>
                      <a:pt x="40" y="19"/>
                    </a:lnTo>
                    <a:lnTo>
                      <a:pt x="41" y="19"/>
                    </a:lnTo>
                    <a:lnTo>
                      <a:pt x="42" y="19"/>
                    </a:lnTo>
                    <a:lnTo>
                      <a:pt x="42" y="17"/>
                    </a:lnTo>
                    <a:lnTo>
                      <a:pt x="42" y="16"/>
                    </a:lnTo>
                    <a:lnTo>
                      <a:pt x="43" y="16"/>
                    </a:lnTo>
                    <a:lnTo>
                      <a:pt x="43" y="17"/>
                    </a:lnTo>
                    <a:lnTo>
                      <a:pt x="43" y="18"/>
                    </a:lnTo>
                    <a:lnTo>
                      <a:pt x="43" y="19"/>
                    </a:lnTo>
                    <a:lnTo>
                      <a:pt x="43" y="20"/>
                    </a:lnTo>
                    <a:lnTo>
                      <a:pt x="44" y="19"/>
                    </a:lnTo>
                    <a:lnTo>
                      <a:pt x="45" y="19"/>
                    </a:lnTo>
                    <a:lnTo>
                      <a:pt x="46" y="17"/>
                    </a:lnTo>
                    <a:lnTo>
                      <a:pt x="47" y="17"/>
                    </a:lnTo>
                    <a:lnTo>
                      <a:pt x="47" y="16"/>
                    </a:lnTo>
                    <a:lnTo>
                      <a:pt x="48" y="15"/>
                    </a:lnTo>
                    <a:lnTo>
                      <a:pt x="48" y="13"/>
                    </a:lnTo>
                    <a:lnTo>
                      <a:pt x="47" y="11"/>
                    </a:lnTo>
                    <a:lnTo>
                      <a:pt x="47" y="8"/>
                    </a:lnTo>
                    <a:lnTo>
                      <a:pt x="47" y="6"/>
                    </a:lnTo>
                    <a:lnTo>
                      <a:pt x="47" y="4"/>
                    </a:lnTo>
                    <a:lnTo>
                      <a:pt x="47" y="2"/>
                    </a:lnTo>
                    <a:lnTo>
                      <a:pt x="46" y="0"/>
                    </a:lnTo>
                    <a:lnTo>
                      <a:pt x="47" y="1"/>
                    </a:lnTo>
                    <a:lnTo>
                      <a:pt x="48" y="3"/>
                    </a:lnTo>
                    <a:lnTo>
                      <a:pt x="49" y="4"/>
                    </a:lnTo>
                    <a:lnTo>
                      <a:pt x="49" y="6"/>
                    </a:lnTo>
                    <a:lnTo>
                      <a:pt x="50" y="8"/>
                    </a:lnTo>
                    <a:lnTo>
                      <a:pt x="50" y="9"/>
                    </a:lnTo>
                    <a:lnTo>
                      <a:pt x="51" y="11"/>
                    </a:lnTo>
                    <a:lnTo>
                      <a:pt x="51" y="13"/>
                    </a:lnTo>
                    <a:lnTo>
                      <a:pt x="52" y="14"/>
                    </a:lnTo>
                    <a:lnTo>
                      <a:pt x="52" y="15"/>
                    </a:lnTo>
                    <a:lnTo>
                      <a:pt x="52" y="16"/>
                    </a:lnTo>
                    <a:lnTo>
                      <a:pt x="52" y="17"/>
                    </a:lnTo>
                    <a:lnTo>
                      <a:pt x="53" y="18"/>
                    </a:lnTo>
                    <a:lnTo>
                      <a:pt x="53" y="19"/>
                    </a:lnTo>
                    <a:lnTo>
                      <a:pt x="53" y="21"/>
                    </a:lnTo>
                    <a:lnTo>
                      <a:pt x="52" y="22"/>
                    </a:lnTo>
                    <a:lnTo>
                      <a:pt x="52" y="23"/>
                    </a:lnTo>
                    <a:lnTo>
                      <a:pt x="51" y="24"/>
                    </a:lnTo>
                    <a:lnTo>
                      <a:pt x="51" y="25"/>
                    </a:lnTo>
                    <a:lnTo>
                      <a:pt x="52" y="25"/>
                    </a:lnTo>
                    <a:lnTo>
                      <a:pt x="53" y="24"/>
                    </a:lnTo>
                    <a:lnTo>
                      <a:pt x="53" y="23"/>
                    </a:lnTo>
                    <a:lnTo>
                      <a:pt x="54" y="22"/>
                    </a:lnTo>
                    <a:lnTo>
                      <a:pt x="54" y="21"/>
                    </a:lnTo>
                    <a:lnTo>
                      <a:pt x="54" y="20"/>
                    </a:lnTo>
                    <a:lnTo>
                      <a:pt x="54" y="21"/>
                    </a:lnTo>
                    <a:lnTo>
                      <a:pt x="55" y="22"/>
                    </a:lnTo>
                    <a:lnTo>
                      <a:pt x="56" y="23"/>
                    </a:lnTo>
                    <a:lnTo>
                      <a:pt x="56" y="25"/>
                    </a:lnTo>
                    <a:lnTo>
                      <a:pt x="56" y="26"/>
                    </a:lnTo>
                    <a:lnTo>
                      <a:pt x="56" y="27"/>
                    </a:lnTo>
                    <a:lnTo>
                      <a:pt x="57" y="27"/>
                    </a:lnTo>
                    <a:lnTo>
                      <a:pt x="57" y="26"/>
                    </a:lnTo>
                    <a:lnTo>
                      <a:pt x="57" y="24"/>
                    </a:lnTo>
                    <a:lnTo>
                      <a:pt x="57" y="23"/>
                    </a:lnTo>
                    <a:lnTo>
                      <a:pt x="58" y="25"/>
                    </a:lnTo>
                    <a:lnTo>
                      <a:pt x="59" y="26"/>
                    </a:lnTo>
                    <a:lnTo>
                      <a:pt x="59" y="28"/>
                    </a:lnTo>
                    <a:lnTo>
                      <a:pt x="59" y="29"/>
                    </a:lnTo>
                    <a:lnTo>
                      <a:pt x="60" y="30"/>
                    </a:lnTo>
                    <a:lnTo>
                      <a:pt x="60" y="31"/>
                    </a:lnTo>
                    <a:lnTo>
                      <a:pt x="59" y="31"/>
                    </a:lnTo>
                    <a:lnTo>
                      <a:pt x="55" y="29"/>
                    </a:lnTo>
                    <a:lnTo>
                      <a:pt x="50" y="30"/>
                    </a:lnTo>
                    <a:lnTo>
                      <a:pt x="47" y="30"/>
                    </a:lnTo>
                    <a:lnTo>
                      <a:pt x="43" y="26"/>
                    </a:lnTo>
                    <a:lnTo>
                      <a:pt x="40" y="22"/>
                    </a:lnTo>
                    <a:lnTo>
                      <a:pt x="25" y="22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0099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596" name="Freeform 684">
                <a:extLst>
                  <a:ext uri="{FF2B5EF4-FFF2-40B4-BE49-F238E27FC236}">
                    <a16:creationId xmlns:a16="http://schemas.microsoft.com/office/drawing/2014/main" id="{AA669A6A-563B-452C-A1A7-0150300BB0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4" y="2039"/>
                <a:ext cx="60" cy="22"/>
              </a:xfrm>
              <a:custGeom>
                <a:avLst/>
                <a:gdLst>
                  <a:gd name="T0" fmla="*/ 0 w 60"/>
                  <a:gd name="T1" fmla="*/ 12 h 22"/>
                  <a:gd name="T2" fmla="*/ 4 w 60"/>
                  <a:gd name="T3" fmla="*/ 12 h 22"/>
                  <a:gd name="T4" fmla="*/ 8 w 60"/>
                  <a:gd name="T5" fmla="*/ 12 h 22"/>
                  <a:gd name="T6" fmla="*/ 14 w 60"/>
                  <a:gd name="T7" fmla="*/ 12 h 22"/>
                  <a:gd name="T8" fmla="*/ 19 w 60"/>
                  <a:gd name="T9" fmla="*/ 12 h 22"/>
                  <a:gd name="T10" fmla="*/ 33 w 60"/>
                  <a:gd name="T11" fmla="*/ 12 h 22"/>
                  <a:gd name="T12" fmla="*/ 40 w 60"/>
                  <a:gd name="T13" fmla="*/ 13 h 22"/>
                  <a:gd name="T14" fmla="*/ 41 w 60"/>
                  <a:gd name="T15" fmla="*/ 15 h 22"/>
                  <a:gd name="T16" fmla="*/ 42 w 60"/>
                  <a:gd name="T17" fmla="*/ 18 h 22"/>
                  <a:gd name="T18" fmla="*/ 45 w 60"/>
                  <a:gd name="T19" fmla="*/ 19 h 22"/>
                  <a:gd name="T20" fmla="*/ 48 w 60"/>
                  <a:gd name="T21" fmla="*/ 20 h 22"/>
                  <a:gd name="T22" fmla="*/ 55 w 60"/>
                  <a:gd name="T23" fmla="*/ 20 h 22"/>
                  <a:gd name="T24" fmla="*/ 58 w 60"/>
                  <a:gd name="T25" fmla="*/ 21 h 22"/>
                  <a:gd name="T26" fmla="*/ 60 w 60"/>
                  <a:gd name="T27" fmla="*/ 21 h 22"/>
                  <a:gd name="T28" fmla="*/ 60 w 60"/>
                  <a:gd name="T29" fmla="*/ 19 h 22"/>
                  <a:gd name="T30" fmla="*/ 57 w 60"/>
                  <a:gd name="T31" fmla="*/ 14 h 22"/>
                  <a:gd name="T32" fmla="*/ 57 w 60"/>
                  <a:gd name="T33" fmla="*/ 18 h 22"/>
                  <a:gd name="T34" fmla="*/ 55 w 60"/>
                  <a:gd name="T35" fmla="*/ 18 h 22"/>
                  <a:gd name="T36" fmla="*/ 54 w 60"/>
                  <a:gd name="T37" fmla="*/ 18 h 22"/>
                  <a:gd name="T38" fmla="*/ 51 w 60"/>
                  <a:gd name="T39" fmla="*/ 16 h 22"/>
                  <a:gd name="T40" fmla="*/ 51 w 60"/>
                  <a:gd name="T41" fmla="*/ 14 h 22"/>
                  <a:gd name="T42" fmla="*/ 49 w 60"/>
                  <a:gd name="T43" fmla="*/ 16 h 22"/>
                  <a:gd name="T44" fmla="*/ 49 w 60"/>
                  <a:gd name="T45" fmla="*/ 19 h 22"/>
                  <a:gd name="T46" fmla="*/ 48 w 60"/>
                  <a:gd name="T47" fmla="*/ 19 h 22"/>
                  <a:gd name="T48" fmla="*/ 46 w 60"/>
                  <a:gd name="T49" fmla="*/ 16 h 22"/>
                  <a:gd name="T50" fmla="*/ 43 w 60"/>
                  <a:gd name="T51" fmla="*/ 12 h 22"/>
                  <a:gd name="T52" fmla="*/ 42 w 60"/>
                  <a:gd name="T53" fmla="*/ 10 h 22"/>
                  <a:gd name="T54" fmla="*/ 40 w 60"/>
                  <a:gd name="T55" fmla="*/ 11 h 22"/>
                  <a:gd name="T56" fmla="*/ 37 w 60"/>
                  <a:gd name="T57" fmla="*/ 10 h 22"/>
                  <a:gd name="T58" fmla="*/ 34 w 60"/>
                  <a:gd name="T59" fmla="*/ 7 h 22"/>
                  <a:gd name="T60" fmla="*/ 32 w 60"/>
                  <a:gd name="T61" fmla="*/ 8 h 22"/>
                  <a:gd name="T62" fmla="*/ 30 w 60"/>
                  <a:gd name="T63" fmla="*/ 4 h 22"/>
                  <a:gd name="T64" fmla="*/ 29 w 60"/>
                  <a:gd name="T65" fmla="*/ 1 h 22"/>
                  <a:gd name="T66" fmla="*/ 30 w 60"/>
                  <a:gd name="T67" fmla="*/ 7 h 22"/>
                  <a:gd name="T68" fmla="*/ 29 w 60"/>
                  <a:gd name="T69" fmla="*/ 8 h 22"/>
                  <a:gd name="T70" fmla="*/ 27 w 60"/>
                  <a:gd name="T71" fmla="*/ 11 h 22"/>
                  <a:gd name="T72" fmla="*/ 25 w 60"/>
                  <a:gd name="T73" fmla="*/ 11 h 22"/>
                  <a:gd name="T74" fmla="*/ 23 w 60"/>
                  <a:gd name="T75" fmla="*/ 10 h 22"/>
                  <a:gd name="T76" fmla="*/ 21 w 60"/>
                  <a:gd name="T77" fmla="*/ 10 h 22"/>
                  <a:gd name="T78" fmla="*/ 21 w 60"/>
                  <a:gd name="T79" fmla="*/ 10 h 22"/>
                  <a:gd name="T80" fmla="*/ 19 w 60"/>
                  <a:gd name="T81" fmla="*/ 8 h 22"/>
                  <a:gd name="T82" fmla="*/ 19 w 60"/>
                  <a:gd name="T83" fmla="*/ 9 h 22"/>
                  <a:gd name="T84" fmla="*/ 18 w 60"/>
                  <a:gd name="T85" fmla="*/ 10 h 22"/>
                  <a:gd name="T86" fmla="*/ 15 w 60"/>
                  <a:gd name="T87" fmla="*/ 11 h 22"/>
                  <a:gd name="T88" fmla="*/ 12 w 60"/>
                  <a:gd name="T89" fmla="*/ 10 h 22"/>
                  <a:gd name="T90" fmla="*/ 11 w 60"/>
                  <a:gd name="T91" fmla="*/ 9 h 22"/>
                  <a:gd name="T92" fmla="*/ 11 w 60"/>
                  <a:gd name="T93" fmla="*/ 11 h 22"/>
                  <a:gd name="T94" fmla="*/ 9 w 60"/>
                  <a:gd name="T95" fmla="*/ 10 h 22"/>
                  <a:gd name="T96" fmla="*/ 7 w 60"/>
                  <a:gd name="T97" fmla="*/ 10 h 22"/>
                  <a:gd name="T98" fmla="*/ 6 w 60"/>
                  <a:gd name="T99" fmla="*/ 8 h 22"/>
                  <a:gd name="T100" fmla="*/ 5 w 60"/>
                  <a:gd name="T101" fmla="*/ 10 h 22"/>
                  <a:gd name="T102" fmla="*/ 4 w 60"/>
                  <a:gd name="T103" fmla="*/ 10 h 22"/>
                  <a:gd name="T104" fmla="*/ 1 w 60"/>
                  <a:gd name="T105" fmla="*/ 11 h 22"/>
                  <a:gd name="T106" fmla="*/ 1 w 60"/>
                  <a:gd name="T107" fmla="*/ 11 h 22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0" t="0" r="r" b="b"/>
                <a:pathLst>
                  <a:path w="60" h="22">
                    <a:moveTo>
                      <a:pt x="0" y="10"/>
                    </a:moveTo>
                    <a:lnTo>
                      <a:pt x="0" y="11"/>
                    </a:lnTo>
                    <a:lnTo>
                      <a:pt x="0" y="12"/>
                    </a:lnTo>
                    <a:lnTo>
                      <a:pt x="1" y="12"/>
                    </a:lnTo>
                    <a:lnTo>
                      <a:pt x="2" y="12"/>
                    </a:lnTo>
                    <a:lnTo>
                      <a:pt x="3" y="12"/>
                    </a:lnTo>
                    <a:lnTo>
                      <a:pt x="4" y="12"/>
                    </a:lnTo>
                    <a:lnTo>
                      <a:pt x="5" y="12"/>
                    </a:lnTo>
                    <a:lnTo>
                      <a:pt x="6" y="12"/>
                    </a:lnTo>
                    <a:lnTo>
                      <a:pt x="7" y="12"/>
                    </a:lnTo>
                    <a:lnTo>
                      <a:pt x="8" y="12"/>
                    </a:lnTo>
                    <a:lnTo>
                      <a:pt x="9" y="12"/>
                    </a:lnTo>
                    <a:lnTo>
                      <a:pt x="11" y="12"/>
                    </a:lnTo>
                    <a:lnTo>
                      <a:pt x="12" y="12"/>
                    </a:lnTo>
                    <a:lnTo>
                      <a:pt x="14" y="12"/>
                    </a:lnTo>
                    <a:lnTo>
                      <a:pt x="16" y="12"/>
                    </a:lnTo>
                    <a:lnTo>
                      <a:pt x="18" y="12"/>
                    </a:lnTo>
                    <a:lnTo>
                      <a:pt x="19" y="12"/>
                    </a:lnTo>
                    <a:lnTo>
                      <a:pt x="22" y="12"/>
                    </a:lnTo>
                    <a:lnTo>
                      <a:pt x="25" y="12"/>
                    </a:lnTo>
                    <a:lnTo>
                      <a:pt x="29" y="12"/>
                    </a:lnTo>
                    <a:lnTo>
                      <a:pt x="33" y="12"/>
                    </a:lnTo>
                    <a:lnTo>
                      <a:pt x="37" y="12"/>
                    </a:lnTo>
                    <a:lnTo>
                      <a:pt x="38" y="12"/>
                    </a:lnTo>
                    <a:lnTo>
                      <a:pt x="39" y="13"/>
                    </a:lnTo>
                    <a:lnTo>
                      <a:pt x="40" y="13"/>
                    </a:lnTo>
                    <a:lnTo>
                      <a:pt x="41" y="14"/>
                    </a:lnTo>
                    <a:lnTo>
                      <a:pt x="41" y="15"/>
                    </a:lnTo>
                    <a:lnTo>
                      <a:pt x="41" y="16"/>
                    </a:lnTo>
                    <a:lnTo>
                      <a:pt x="41" y="17"/>
                    </a:lnTo>
                    <a:lnTo>
                      <a:pt x="42" y="17"/>
                    </a:lnTo>
                    <a:lnTo>
                      <a:pt x="42" y="18"/>
                    </a:lnTo>
                    <a:lnTo>
                      <a:pt x="43" y="18"/>
                    </a:lnTo>
                    <a:lnTo>
                      <a:pt x="44" y="18"/>
                    </a:lnTo>
                    <a:lnTo>
                      <a:pt x="44" y="19"/>
                    </a:lnTo>
                    <a:lnTo>
                      <a:pt x="45" y="19"/>
                    </a:lnTo>
                    <a:lnTo>
                      <a:pt x="46" y="20"/>
                    </a:lnTo>
                    <a:lnTo>
                      <a:pt x="47" y="20"/>
                    </a:lnTo>
                    <a:lnTo>
                      <a:pt x="48" y="20"/>
                    </a:lnTo>
                    <a:lnTo>
                      <a:pt x="50" y="20"/>
                    </a:lnTo>
                    <a:lnTo>
                      <a:pt x="52" y="20"/>
                    </a:lnTo>
                    <a:lnTo>
                      <a:pt x="54" y="20"/>
                    </a:lnTo>
                    <a:lnTo>
                      <a:pt x="55" y="20"/>
                    </a:lnTo>
                    <a:lnTo>
                      <a:pt x="56" y="20"/>
                    </a:lnTo>
                    <a:lnTo>
                      <a:pt x="57" y="20"/>
                    </a:lnTo>
                    <a:lnTo>
                      <a:pt x="57" y="21"/>
                    </a:lnTo>
                    <a:lnTo>
                      <a:pt x="58" y="21"/>
                    </a:lnTo>
                    <a:lnTo>
                      <a:pt x="59" y="22"/>
                    </a:lnTo>
                    <a:lnTo>
                      <a:pt x="60" y="21"/>
                    </a:lnTo>
                    <a:lnTo>
                      <a:pt x="60" y="22"/>
                    </a:lnTo>
                    <a:lnTo>
                      <a:pt x="60" y="21"/>
                    </a:lnTo>
                    <a:lnTo>
                      <a:pt x="60" y="20"/>
                    </a:lnTo>
                    <a:lnTo>
                      <a:pt x="60" y="19"/>
                    </a:lnTo>
                    <a:lnTo>
                      <a:pt x="59" y="17"/>
                    </a:lnTo>
                    <a:lnTo>
                      <a:pt x="58" y="16"/>
                    </a:lnTo>
                    <a:lnTo>
                      <a:pt x="58" y="15"/>
                    </a:lnTo>
                    <a:lnTo>
                      <a:pt x="57" y="14"/>
                    </a:lnTo>
                    <a:lnTo>
                      <a:pt x="57" y="15"/>
                    </a:lnTo>
                    <a:lnTo>
                      <a:pt x="58" y="17"/>
                    </a:lnTo>
                    <a:lnTo>
                      <a:pt x="58" y="19"/>
                    </a:lnTo>
                    <a:lnTo>
                      <a:pt x="57" y="18"/>
                    </a:lnTo>
                    <a:lnTo>
                      <a:pt x="56" y="18"/>
                    </a:lnTo>
                    <a:lnTo>
                      <a:pt x="56" y="17"/>
                    </a:lnTo>
                    <a:lnTo>
                      <a:pt x="55" y="18"/>
                    </a:lnTo>
                    <a:lnTo>
                      <a:pt x="55" y="19"/>
                    </a:lnTo>
                    <a:lnTo>
                      <a:pt x="55" y="18"/>
                    </a:lnTo>
                    <a:lnTo>
                      <a:pt x="54" y="18"/>
                    </a:lnTo>
                    <a:lnTo>
                      <a:pt x="53" y="17"/>
                    </a:lnTo>
                    <a:lnTo>
                      <a:pt x="52" y="17"/>
                    </a:lnTo>
                    <a:lnTo>
                      <a:pt x="51" y="16"/>
                    </a:lnTo>
                    <a:lnTo>
                      <a:pt x="51" y="15"/>
                    </a:lnTo>
                    <a:lnTo>
                      <a:pt x="51" y="14"/>
                    </a:lnTo>
                    <a:lnTo>
                      <a:pt x="51" y="12"/>
                    </a:lnTo>
                    <a:lnTo>
                      <a:pt x="51" y="14"/>
                    </a:lnTo>
                    <a:lnTo>
                      <a:pt x="50" y="15"/>
                    </a:lnTo>
                    <a:lnTo>
                      <a:pt x="50" y="16"/>
                    </a:lnTo>
                    <a:lnTo>
                      <a:pt x="49" y="16"/>
                    </a:lnTo>
                    <a:lnTo>
                      <a:pt x="48" y="16"/>
                    </a:lnTo>
                    <a:lnTo>
                      <a:pt x="49" y="17"/>
                    </a:lnTo>
                    <a:lnTo>
                      <a:pt x="49" y="19"/>
                    </a:lnTo>
                    <a:lnTo>
                      <a:pt x="49" y="20"/>
                    </a:lnTo>
                    <a:lnTo>
                      <a:pt x="48" y="19"/>
                    </a:lnTo>
                    <a:lnTo>
                      <a:pt x="47" y="18"/>
                    </a:lnTo>
                    <a:lnTo>
                      <a:pt x="46" y="17"/>
                    </a:lnTo>
                    <a:lnTo>
                      <a:pt x="46" y="16"/>
                    </a:lnTo>
                    <a:lnTo>
                      <a:pt x="45" y="15"/>
                    </a:lnTo>
                    <a:lnTo>
                      <a:pt x="44" y="14"/>
                    </a:lnTo>
                    <a:lnTo>
                      <a:pt x="43" y="13"/>
                    </a:lnTo>
                    <a:lnTo>
                      <a:pt x="43" y="12"/>
                    </a:lnTo>
                    <a:lnTo>
                      <a:pt x="43" y="11"/>
                    </a:lnTo>
                    <a:lnTo>
                      <a:pt x="42" y="11"/>
                    </a:lnTo>
                    <a:lnTo>
                      <a:pt x="42" y="10"/>
                    </a:lnTo>
                    <a:lnTo>
                      <a:pt x="42" y="9"/>
                    </a:lnTo>
                    <a:lnTo>
                      <a:pt x="41" y="10"/>
                    </a:lnTo>
                    <a:lnTo>
                      <a:pt x="40" y="10"/>
                    </a:lnTo>
                    <a:lnTo>
                      <a:pt x="40" y="11"/>
                    </a:lnTo>
                    <a:lnTo>
                      <a:pt x="39" y="11"/>
                    </a:lnTo>
                    <a:lnTo>
                      <a:pt x="38" y="11"/>
                    </a:lnTo>
                    <a:lnTo>
                      <a:pt x="37" y="11"/>
                    </a:lnTo>
                    <a:lnTo>
                      <a:pt x="37" y="10"/>
                    </a:lnTo>
                    <a:lnTo>
                      <a:pt x="36" y="9"/>
                    </a:lnTo>
                    <a:lnTo>
                      <a:pt x="35" y="8"/>
                    </a:lnTo>
                    <a:lnTo>
                      <a:pt x="35" y="7"/>
                    </a:lnTo>
                    <a:lnTo>
                      <a:pt x="34" y="7"/>
                    </a:lnTo>
                    <a:lnTo>
                      <a:pt x="33" y="7"/>
                    </a:lnTo>
                    <a:lnTo>
                      <a:pt x="32" y="8"/>
                    </a:lnTo>
                    <a:lnTo>
                      <a:pt x="32" y="7"/>
                    </a:lnTo>
                    <a:lnTo>
                      <a:pt x="31" y="5"/>
                    </a:lnTo>
                    <a:lnTo>
                      <a:pt x="30" y="4"/>
                    </a:lnTo>
                    <a:lnTo>
                      <a:pt x="30" y="3"/>
                    </a:lnTo>
                    <a:lnTo>
                      <a:pt x="29" y="2"/>
                    </a:lnTo>
                    <a:lnTo>
                      <a:pt x="29" y="0"/>
                    </a:lnTo>
                    <a:lnTo>
                      <a:pt x="29" y="1"/>
                    </a:lnTo>
                    <a:lnTo>
                      <a:pt x="29" y="3"/>
                    </a:lnTo>
                    <a:lnTo>
                      <a:pt x="29" y="4"/>
                    </a:lnTo>
                    <a:lnTo>
                      <a:pt x="30" y="5"/>
                    </a:lnTo>
                    <a:lnTo>
                      <a:pt x="30" y="7"/>
                    </a:lnTo>
                    <a:lnTo>
                      <a:pt x="29" y="6"/>
                    </a:lnTo>
                    <a:lnTo>
                      <a:pt x="29" y="7"/>
                    </a:lnTo>
                    <a:lnTo>
                      <a:pt x="29" y="8"/>
                    </a:lnTo>
                    <a:lnTo>
                      <a:pt x="29" y="10"/>
                    </a:lnTo>
                    <a:lnTo>
                      <a:pt x="28" y="11"/>
                    </a:lnTo>
                    <a:lnTo>
                      <a:pt x="27" y="11"/>
                    </a:lnTo>
                    <a:lnTo>
                      <a:pt x="26" y="11"/>
                    </a:lnTo>
                    <a:lnTo>
                      <a:pt x="25" y="11"/>
                    </a:lnTo>
                    <a:lnTo>
                      <a:pt x="24" y="10"/>
                    </a:lnTo>
                    <a:lnTo>
                      <a:pt x="23" y="10"/>
                    </a:lnTo>
                    <a:lnTo>
                      <a:pt x="23" y="11"/>
                    </a:lnTo>
                    <a:lnTo>
                      <a:pt x="22" y="11"/>
                    </a:lnTo>
                    <a:lnTo>
                      <a:pt x="21" y="10"/>
                    </a:lnTo>
                    <a:lnTo>
                      <a:pt x="21" y="9"/>
                    </a:lnTo>
                    <a:lnTo>
                      <a:pt x="21" y="8"/>
                    </a:lnTo>
                    <a:lnTo>
                      <a:pt x="21" y="9"/>
                    </a:lnTo>
                    <a:lnTo>
                      <a:pt x="21" y="10"/>
                    </a:lnTo>
                    <a:lnTo>
                      <a:pt x="20" y="11"/>
                    </a:lnTo>
                    <a:lnTo>
                      <a:pt x="20" y="10"/>
                    </a:lnTo>
                    <a:lnTo>
                      <a:pt x="19" y="9"/>
                    </a:lnTo>
                    <a:lnTo>
                      <a:pt x="19" y="8"/>
                    </a:lnTo>
                    <a:lnTo>
                      <a:pt x="19" y="7"/>
                    </a:lnTo>
                    <a:lnTo>
                      <a:pt x="18" y="6"/>
                    </a:lnTo>
                    <a:lnTo>
                      <a:pt x="19" y="7"/>
                    </a:lnTo>
                    <a:lnTo>
                      <a:pt x="19" y="9"/>
                    </a:lnTo>
                    <a:lnTo>
                      <a:pt x="19" y="10"/>
                    </a:lnTo>
                    <a:lnTo>
                      <a:pt x="19" y="11"/>
                    </a:lnTo>
                    <a:lnTo>
                      <a:pt x="19" y="10"/>
                    </a:lnTo>
                    <a:lnTo>
                      <a:pt x="18" y="10"/>
                    </a:lnTo>
                    <a:lnTo>
                      <a:pt x="18" y="11"/>
                    </a:lnTo>
                    <a:lnTo>
                      <a:pt x="17" y="11"/>
                    </a:lnTo>
                    <a:lnTo>
                      <a:pt x="16" y="11"/>
                    </a:lnTo>
                    <a:lnTo>
                      <a:pt x="15" y="11"/>
                    </a:lnTo>
                    <a:lnTo>
                      <a:pt x="14" y="11"/>
                    </a:lnTo>
                    <a:lnTo>
                      <a:pt x="13" y="11"/>
                    </a:lnTo>
                    <a:lnTo>
                      <a:pt x="12" y="10"/>
                    </a:lnTo>
                    <a:lnTo>
                      <a:pt x="12" y="9"/>
                    </a:lnTo>
                    <a:lnTo>
                      <a:pt x="11" y="8"/>
                    </a:lnTo>
                    <a:lnTo>
                      <a:pt x="11" y="9"/>
                    </a:lnTo>
                    <a:lnTo>
                      <a:pt x="11" y="10"/>
                    </a:lnTo>
                    <a:lnTo>
                      <a:pt x="11" y="11"/>
                    </a:lnTo>
                    <a:lnTo>
                      <a:pt x="10" y="11"/>
                    </a:lnTo>
                    <a:lnTo>
                      <a:pt x="9" y="10"/>
                    </a:lnTo>
                    <a:lnTo>
                      <a:pt x="8" y="11"/>
                    </a:lnTo>
                    <a:lnTo>
                      <a:pt x="7" y="10"/>
                    </a:lnTo>
                    <a:lnTo>
                      <a:pt x="6" y="10"/>
                    </a:lnTo>
                    <a:lnTo>
                      <a:pt x="6" y="9"/>
                    </a:lnTo>
                    <a:lnTo>
                      <a:pt x="6" y="8"/>
                    </a:lnTo>
                    <a:lnTo>
                      <a:pt x="6" y="7"/>
                    </a:lnTo>
                    <a:lnTo>
                      <a:pt x="5" y="8"/>
                    </a:lnTo>
                    <a:lnTo>
                      <a:pt x="5" y="9"/>
                    </a:lnTo>
                    <a:lnTo>
                      <a:pt x="5" y="10"/>
                    </a:lnTo>
                    <a:lnTo>
                      <a:pt x="5" y="11"/>
                    </a:lnTo>
                    <a:lnTo>
                      <a:pt x="4" y="11"/>
                    </a:lnTo>
                    <a:lnTo>
                      <a:pt x="4" y="10"/>
                    </a:lnTo>
                    <a:lnTo>
                      <a:pt x="3" y="10"/>
                    </a:lnTo>
                    <a:lnTo>
                      <a:pt x="2" y="10"/>
                    </a:lnTo>
                    <a:lnTo>
                      <a:pt x="2" y="11"/>
                    </a:lnTo>
                    <a:lnTo>
                      <a:pt x="1" y="11"/>
                    </a:lnTo>
                    <a:lnTo>
                      <a:pt x="1" y="10"/>
                    </a:lnTo>
                    <a:lnTo>
                      <a:pt x="1" y="9"/>
                    </a:lnTo>
                    <a:lnTo>
                      <a:pt x="1" y="10"/>
                    </a:lnTo>
                    <a:lnTo>
                      <a:pt x="1" y="11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597" name="Freeform 685">
                <a:extLst>
                  <a:ext uri="{FF2B5EF4-FFF2-40B4-BE49-F238E27FC236}">
                    <a16:creationId xmlns:a16="http://schemas.microsoft.com/office/drawing/2014/main" id="{0924D933-5C08-4C93-BD92-6821966934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0" y="2043"/>
                <a:ext cx="28" cy="52"/>
              </a:xfrm>
              <a:custGeom>
                <a:avLst/>
                <a:gdLst>
                  <a:gd name="T0" fmla="*/ 7 w 28"/>
                  <a:gd name="T1" fmla="*/ 51 h 52"/>
                  <a:gd name="T2" fmla="*/ 7 w 28"/>
                  <a:gd name="T3" fmla="*/ 50 h 52"/>
                  <a:gd name="T4" fmla="*/ 6 w 28"/>
                  <a:gd name="T5" fmla="*/ 47 h 52"/>
                  <a:gd name="T6" fmla="*/ 7 w 28"/>
                  <a:gd name="T7" fmla="*/ 47 h 52"/>
                  <a:gd name="T8" fmla="*/ 8 w 28"/>
                  <a:gd name="T9" fmla="*/ 46 h 52"/>
                  <a:gd name="T10" fmla="*/ 7 w 28"/>
                  <a:gd name="T11" fmla="*/ 45 h 52"/>
                  <a:gd name="T12" fmla="*/ 6 w 28"/>
                  <a:gd name="T13" fmla="*/ 44 h 52"/>
                  <a:gd name="T14" fmla="*/ 6 w 28"/>
                  <a:gd name="T15" fmla="*/ 42 h 52"/>
                  <a:gd name="T16" fmla="*/ 4 w 28"/>
                  <a:gd name="T17" fmla="*/ 41 h 52"/>
                  <a:gd name="T18" fmla="*/ 5 w 28"/>
                  <a:gd name="T19" fmla="*/ 39 h 52"/>
                  <a:gd name="T20" fmla="*/ 6 w 28"/>
                  <a:gd name="T21" fmla="*/ 37 h 52"/>
                  <a:gd name="T22" fmla="*/ 5 w 28"/>
                  <a:gd name="T23" fmla="*/ 36 h 52"/>
                  <a:gd name="T24" fmla="*/ 4 w 28"/>
                  <a:gd name="T25" fmla="*/ 36 h 52"/>
                  <a:gd name="T26" fmla="*/ 3 w 28"/>
                  <a:gd name="T27" fmla="*/ 35 h 52"/>
                  <a:gd name="T28" fmla="*/ 4 w 28"/>
                  <a:gd name="T29" fmla="*/ 35 h 52"/>
                  <a:gd name="T30" fmla="*/ 3 w 28"/>
                  <a:gd name="T31" fmla="*/ 34 h 52"/>
                  <a:gd name="T32" fmla="*/ 2 w 28"/>
                  <a:gd name="T33" fmla="*/ 32 h 52"/>
                  <a:gd name="T34" fmla="*/ 1 w 28"/>
                  <a:gd name="T35" fmla="*/ 30 h 52"/>
                  <a:gd name="T36" fmla="*/ 1 w 28"/>
                  <a:gd name="T37" fmla="*/ 27 h 52"/>
                  <a:gd name="T38" fmla="*/ 0 w 28"/>
                  <a:gd name="T39" fmla="*/ 25 h 52"/>
                  <a:gd name="T40" fmla="*/ 1 w 28"/>
                  <a:gd name="T41" fmla="*/ 23 h 52"/>
                  <a:gd name="T42" fmla="*/ 1 w 28"/>
                  <a:gd name="T43" fmla="*/ 22 h 52"/>
                  <a:gd name="T44" fmla="*/ 1 w 28"/>
                  <a:gd name="T45" fmla="*/ 19 h 52"/>
                  <a:gd name="T46" fmla="*/ 0 w 28"/>
                  <a:gd name="T47" fmla="*/ 16 h 52"/>
                  <a:gd name="T48" fmla="*/ 1 w 28"/>
                  <a:gd name="T49" fmla="*/ 14 h 52"/>
                  <a:gd name="T50" fmla="*/ 2 w 28"/>
                  <a:gd name="T51" fmla="*/ 12 h 52"/>
                  <a:gd name="T52" fmla="*/ 2 w 28"/>
                  <a:gd name="T53" fmla="*/ 9 h 52"/>
                  <a:gd name="T54" fmla="*/ 2 w 28"/>
                  <a:gd name="T55" fmla="*/ 7 h 52"/>
                  <a:gd name="T56" fmla="*/ 3 w 28"/>
                  <a:gd name="T57" fmla="*/ 11 h 52"/>
                  <a:gd name="T58" fmla="*/ 3 w 28"/>
                  <a:gd name="T59" fmla="*/ 14 h 52"/>
                  <a:gd name="T60" fmla="*/ 3 w 28"/>
                  <a:gd name="T61" fmla="*/ 16 h 52"/>
                  <a:gd name="T62" fmla="*/ 3 w 28"/>
                  <a:gd name="T63" fmla="*/ 20 h 52"/>
                  <a:gd name="T64" fmla="*/ 4 w 28"/>
                  <a:gd name="T65" fmla="*/ 23 h 52"/>
                  <a:gd name="T66" fmla="*/ 5 w 28"/>
                  <a:gd name="T67" fmla="*/ 22 h 52"/>
                  <a:gd name="T68" fmla="*/ 6 w 28"/>
                  <a:gd name="T69" fmla="*/ 22 h 52"/>
                  <a:gd name="T70" fmla="*/ 7 w 28"/>
                  <a:gd name="T71" fmla="*/ 25 h 52"/>
                  <a:gd name="T72" fmla="*/ 9 w 28"/>
                  <a:gd name="T73" fmla="*/ 24 h 52"/>
                  <a:gd name="T74" fmla="*/ 8 w 28"/>
                  <a:gd name="T75" fmla="*/ 23 h 52"/>
                  <a:gd name="T76" fmla="*/ 8 w 28"/>
                  <a:gd name="T77" fmla="*/ 18 h 52"/>
                  <a:gd name="T78" fmla="*/ 8 w 28"/>
                  <a:gd name="T79" fmla="*/ 15 h 52"/>
                  <a:gd name="T80" fmla="*/ 7 w 28"/>
                  <a:gd name="T81" fmla="*/ 10 h 52"/>
                  <a:gd name="T82" fmla="*/ 8 w 28"/>
                  <a:gd name="T83" fmla="*/ 4 h 52"/>
                  <a:gd name="T84" fmla="*/ 8 w 28"/>
                  <a:gd name="T85" fmla="*/ 5 h 52"/>
                  <a:gd name="T86" fmla="*/ 9 w 28"/>
                  <a:gd name="T87" fmla="*/ 14 h 52"/>
                  <a:gd name="T88" fmla="*/ 10 w 28"/>
                  <a:gd name="T89" fmla="*/ 17 h 52"/>
                  <a:gd name="T90" fmla="*/ 11 w 28"/>
                  <a:gd name="T91" fmla="*/ 18 h 52"/>
                  <a:gd name="T92" fmla="*/ 17 w 28"/>
                  <a:gd name="T93" fmla="*/ 36 h 52"/>
                  <a:gd name="T94" fmla="*/ 26 w 28"/>
                  <a:gd name="T95" fmla="*/ 48 h 52"/>
                  <a:gd name="T96" fmla="*/ 25 w 28"/>
                  <a:gd name="T97" fmla="*/ 52 h 52"/>
                  <a:gd name="T98" fmla="*/ 22 w 28"/>
                  <a:gd name="T99" fmla="*/ 51 h 52"/>
                  <a:gd name="T100" fmla="*/ 20 w 28"/>
                  <a:gd name="T101" fmla="*/ 51 h 52"/>
                  <a:gd name="T102" fmla="*/ 17 w 28"/>
                  <a:gd name="T103" fmla="*/ 51 h 52"/>
                  <a:gd name="T104" fmla="*/ 13 w 28"/>
                  <a:gd name="T105" fmla="*/ 52 h 52"/>
                  <a:gd name="T106" fmla="*/ 6 w 28"/>
                  <a:gd name="T107" fmla="*/ 52 h 52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0" t="0" r="r" b="b"/>
                <a:pathLst>
                  <a:path w="28" h="52">
                    <a:moveTo>
                      <a:pt x="6" y="52"/>
                    </a:moveTo>
                    <a:lnTo>
                      <a:pt x="7" y="51"/>
                    </a:lnTo>
                    <a:lnTo>
                      <a:pt x="7" y="50"/>
                    </a:lnTo>
                    <a:lnTo>
                      <a:pt x="6" y="49"/>
                    </a:lnTo>
                    <a:lnTo>
                      <a:pt x="6" y="47"/>
                    </a:lnTo>
                    <a:lnTo>
                      <a:pt x="7" y="47"/>
                    </a:lnTo>
                    <a:lnTo>
                      <a:pt x="8" y="47"/>
                    </a:lnTo>
                    <a:lnTo>
                      <a:pt x="8" y="46"/>
                    </a:lnTo>
                    <a:lnTo>
                      <a:pt x="8" y="45"/>
                    </a:lnTo>
                    <a:lnTo>
                      <a:pt x="7" y="45"/>
                    </a:lnTo>
                    <a:lnTo>
                      <a:pt x="6" y="44"/>
                    </a:lnTo>
                    <a:lnTo>
                      <a:pt x="6" y="42"/>
                    </a:lnTo>
                    <a:lnTo>
                      <a:pt x="5" y="41"/>
                    </a:lnTo>
                    <a:lnTo>
                      <a:pt x="4" y="41"/>
                    </a:lnTo>
                    <a:lnTo>
                      <a:pt x="5" y="40"/>
                    </a:lnTo>
                    <a:lnTo>
                      <a:pt x="5" y="39"/>
                    </a:lnTo>
                    <a:lnTo>
                      <a:pt x="6" y="39"/>
                    </a:lnTo>
                    <a:lnTo>
                      <a:pt x="6" y="37"/>
                    </a:lnTo>
                    <a:lnTo>
                      <a:pt x="6" y="36"/>
                    </a:lnTo>
                    <a:lnTo>
                      <a:pt x="5" y="36"/>
                    </a:lnTo>
                    <a:lnTo>
                      <a:pt x="4" y="36"/>
                    </a:lnTo>
                    <a:lnTo>
                      <a:pt x="3" y="36"/>
                    </a:lnTo>
                    <a:lnTo>
                      <a:pt x="3" y="35"/>
                    </a:lnTo>
                    <a:lnTo>
                      <a:pt x="4" y="35"/>
                    </a:lnTo>
                    <a:lnTo>
                      <a:pt x="4" y="34"/>
                    </a:lnTo>
                    <a:lnTo>
                      <a:pt x="3" y="34"/>
                    </a:lnTo>
                    <a:lnTo>
                      <a:pt x="2" y="34"/>
                    </a:lnTo>
                    <a:lnTo>
                      <a:pt x="2" y="32"/>
                    </a:lnTo>
                    <a:lnTo>
                      <a:pt x="2" y="31"/>
                    </a:lnTo>
                    <a:lnTo>
                      <a:pt x="1" y="30"/>
                    </a:lnTo>
                    <a:lnTo>
                      <a:pt x="1" y="29"/>
                    </a:lnTo>
                    <a:lnTo>
                      <a:pt x="1" y="27"/>
                    </a:lnTo>
                    <a:lnTo>
                      <a:pt x="0" y="26"/>
                    </a:lnTo>
                    <a:lnTo>
                      <a:pt x="0" y="25"/>
                    </a:lnTo>
                    <a:lnTo>
                      <a:pt x="0" y="24"/>
                    </a:lnTo>
                    <a:lnTo>
                      <a:pt x="1" y="23"/>
                    </a:lnTo>
                    <a:lnTo>
                      <a:pt x="1" y="22"/>
                    </a:lnTo>
                    <a:lnTo>
                      <a:pt x="1" y="21"/>
                    </a:lnTo>
                    <a:lnTo>
                      <a:pt x="1" y="19"/>
                    </a:lnTo>
                    <a:lnTo>
                      <a:pt x="1" y="18"/>
                    </a:lnTo>
                    <a:lnTo>
                      <a:pt x="0" y="16"/>
                    </a:lnTo>
                    <a:lnTo>
                      <a:pt x="1" y="14"/>
                    </a:lnTo>
                    <a:lnTo>
                      <a:pt x="1" y="13"/>
                    </a:lnTo>
                    <a:lnTo>
                      <a:pt x="2" y="12"/>
                    </a:lnTo>
                    <a:lnTo>
                      <a:pt x="2" y="11"/>
                    </a:lnTo>
                    <a:lnTo>
                      <a:pt x="2" y="9"/>
                    </a:lnTo>
                    <a:lnTo>
                      <a:pt x="2" y="4"/>
                    </a:lnTo>
                    <a:lnTo>
                      <a:pt x="2" y="7"/>
                    </a:lnTo>
                    <a:lnTo>
                      <a:pt x="3" y="9"/>
                    </a:lnTo>
                    <a:lnTo>
                      <a:pt x="3" y="11"/>
                    </a:lnTo>
                    <a:lnTo>
                      <a:pt x="3" y="12"/>
                    </a:lnTo>
                    <a:lnTo>
                      <a:pt x="3" y="14"/>
                    </a:lnTo>
                    <a:lnTo>
                      <a:pt x="3" y="16"/>
                    </a:lnTo>
                    <a:lnTo>
                      <a:pt x="3" y="19"/>
                    </a:lnTo>
                    <a:lnTo>
                      <a:pt x="3" y="20"/>
                    </a:lnTo>
                    <a:lnTo>
                      <a:pt x="3" y="22"/>
                    </a:lnTo>
                    <a:lnTo>
                      <a:pt x="4" y="23"/>
                    </a:lnTo>
                    <a:lnTo>
                      <a:pt x="5" y="22"/>
                    </a:lnTo>
                    <a:lnTo>
                      <a:pt x="5" y="20"/>
                    </a:lnTo>
                    <a:lnTo>
                      <a:pt x="6" y="22"/>
                    </a:lnTo>
                    <a:lnTo>
                      <a:pt x="7" y="24"/>
                    </a:lnTo>
                    <a:lnTo>
                      <a:pt x="7" y="25"/>
                    </a:lnTo>
                    <a:lnTo>
                      <a:pt x="8" y="25"/>
                    </a:lnTo>
                    <a:lnTo>
                      <a:pt x="9" y="24"/>
                    </a:lnTo>
                    <a:lnTo>
                      <a:pt x="8" y="23"/>
                    </a:lnTo>
                    <a:lnTo>
                      <a:pt x="8" y="21"/>
                    </a:lnTo>
                    <a:lnTo>
                      <a:pt x="8" y="18"/>
                    </a:lnTo>
                    <a:lnTo>
                      <a:pt x="8" y="16"/>
                    </a:lnTo>
                    <a:lnTo>
                      <a:pt x="8" y="15"/>
                    </a:lnTo>
                    <a:lnTo>
                      <a:pt x="7" y="13"/>
                    </a:lnTo>
                    <a:lnTo>
                      <a:pt x="7" y="10"/>
                    </a:lnTo>
                    <a:lnTo>
                      <a:pt x="7" y="7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8" y="5"/>
                    </a:lnTo>
                    <a:lnTo>
                      <a:pt x="9" y="10"/>
                    </a:lnTo>
                    <a:lnTo>
                      <a:pt x="9" y="14"/>
                    </a:lnTo>
                    <a:lnTo>
                      <a:pt x="9" y="15"/>
                    </a:lnTo>
                    <a:lnTo>
                      <a:pt x="10" y="17"/>
                    </a:lnTo>
                    <a:lnTo>
                      <a:pt x="10" y="19"/>
                    </a:lnTo>
                    <a:lnTo>
                      <a:pt x="11" y="18"/>
                    </a:lnTo>
                    <a:lnTo>
                      <a:pt x="13" y="26"/>
                    </a:lnTo>
                    <a:lnTo>
                      <a:pt x="17" y="36"/>
                    </a:lnTo>
                    <a:lnTo>
                      <a:pt x="17" y="47"/>
                    </a:lnTo>
                    <a:lnTo>
                      <a:pt x="26" y="48"/>
                    </a:lnTo>
                    <a:lnTo>
                      <a:pt x="28" y="50"/>
                    </a:lnTo>
                    <a:lnTo>
                      <a:pt x="25" y="52"/>
                    </a:lnTo>
                    <a:lnTo>
                      <a:pt x="23" y="52"/>
                    </a:lnTo>
                    <a:lnTo>
                      <a:pt x="22" y="51"/>
                    </a:lnTo>
                    <a:lnTo>
                      <a:pt x="21" y="51"/>
                    </a:lnTo>
                    <a:lnTo>
                      <a:pt x="20" y="51"/>
                    </a:lnTo>
                    <a:lnTo>
                      <a:pt x="18" y="51"/>
                    </a:lnTo>
                    <a:lnTo>
                      <a:pt x="17" y="51"/>
                    </a:lnTo>
                    <a:lnTo>
                      <a:pt x="15" y="52"/>
                    </a:lnTo>
                    <a:lnTo>
                      <a:pt x="13" y="52"/>
                    </a:lnTo>
                    <a:lnTo>
                      <a:pt x="11" y="52"/>
                    </a:lnTo>
                    <a:lnTo>
                      <a:pt x="6" y="52"/>
                    </a:lnTo>
                    <a:close/>
                  </a:path>
                </a:pathLst>
              </a:custGeom>
              <a:solidFill>
                <a:srgbClr val="0099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598" name="Freeform 686">
                <a:extLst>
                  <a:ext uri="{FF2B5EF4-FFF2-40B4-BE49-F238E27FC236}">
                    <a16:creationId xmlns:a16="http://schemas.microsoft.com/office/drawing/2014/main" id="{F06BC38D-1E10-490E-8AF4-315EF42403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7" y="2041"/>
                <a:ext cx="24" cy="54"/>
              </a:xfrm>
              <a:custGeom>
                <a:avLst/>
                <a:gdLst>
                  <a:gd name="T0" fmla="*/ 1 w 24"/>
                  <a:gd name="T1" fmla="*/ 2 h 54"/>
                  <a:gd name="T2" fmla="*/ 1 w 24"/>
                  <a:gd name="T3" fmla="*/ 8 h 54"/>
                  <a:gd name="T4" fmla="*/ 2 w 24"/>
                  <a:gd name="T5" fmla="*/ 13 h 54"/>
                  <a:gd name="T6" fmla="*/ 2 w 24"/>
                  <a:gd name="T7" fmla="*/ 15 h 54"/>
                  <a:gd name="T8" fmla="*/ 2 w 24"/>
                  <a:gd name="T9" fmla="*/ 16 h 54"/>
                  <a:gd name="T10" fmla="*/ 3 w 24"/>
                  <a:gd name="T11" fmla="*/ 18 h 54"/>
                  <a:gd name="T12" fmla="*/ 4 w 24"/>
                  <a:gd name="T13" fmla="*/ 20 h 54"/>
                  <a:gd name="T14" fmla="*/ 3 w 24"/>
                  <a:gd name="T15" fmla="*/ 22 h 54"/>
                  <a:gd name="T16" fmla="*/ 3 w 24"/>
                  <a:gd name="T17" fmla="*/ 24 h 54"/>
                  <a:gd name="T18" fmla="*/ 4 w 24"/>
                  <a:gd name="T19" fmla="*/ 25 h 54"/>
                  <a:gd name="T20" fmla="*/ 4 w 24"/>
                  <a:gd name="T21" fmla="*/ 28 h 54"/>
                  <a:gd name="T22" fmla="*/ 4 w 24"/>
                  <a:gd name="T23" fmla="*/ 29 h 54"/>
                  <a:gd name="T24" fmla="*/ 3 w 24"/>
                  <a:gd name="T25" fmla="*/ 31 h 54"/>
                  <a:gd name="T26" fmla="*/ 4 w 24"/>
                  <a:gd name="T27" fmla="*/ 31 h 54"/>
                  <a:gd name="T28" fmla="*/ 6 w 24"/>
                  <a:gd name="T29" fmla="*/ 31 h 54"/>
                  <a:gd name="T30" fmla="*/ 7 w 24"/>
                  <a:gd name="T31" fmla="*/ 33 h 54"/>
                  <a:gd name="T32" fmla="*/ 9 w 24"/>
                  <a:gd name="T33" fmla="*/ 35 h 54"/>
                  <a:gd name="T34" fmla="*/ 9 w 24"/>
                  <a:gd name="T35" fmla="*/ 38 h 54"/>
                  <a:gd name="T36" fmla="*/ 10 w 24"/>
                  <a:gd name="T37" fmla="*/ 40 h 54"/>
                  <a:gd name="T38" fmla="*/ 8 w 24"/>
                  <a:gd name="T39" fmla="*/ 42 h 54"/>
                  <a:gd name="T40" fmla="*/ 7 w 24"/>
                  <a:gd name="T41" fmla="*/ 43 h 54"/>
                  <a:gd name="T42" fmla="*/ 8 w 24"/>
                  <a:gd name="T43" fmla="*/ 44 h 54"/>
                  <a:gd name="T44" fmla="*/ 8 w 24"/>
                  <a:gd name="T45" fmla="*/ 46 h 54"/>
                  <a:gd name="T46" fmla="*/ 8 w 24"/>
                  <a:gd name="T47" fmla="*/ 48 h 54"/>
                  <a:gd name="T48" fmla="*/ 9 w 24"/>
                  <a:gd name="T49" fmla="*/ 50 h 54"/>
                  <a:gd name="T50" fmla="*/ 10 w 24"/>
                  <a:gd name="T51" fmla="*/ 50 h 54"/>
                  <a:gd name="T52" fmla="*/ 13 w 24"/>
                  <a:gd name="T53" fmla="*/ 51 h 54"/>
                  <a:gd name="T54" fmla="*/ 15 w 24"/>
                  <a:gd name="T55" fmla="*/ 51 h 54"/>
                  <a:gd name="T56" fmla="*/ 17 w 24"/>
                  <a:gd name="T57" fmla="*/ 51 h 54"/>
                  <a:gd name="T58" fmla="*/ 20 w 24"/>
                  <a:gd name="T59" fmla="*/ 52 h 54"/>
                  <a:gd name="T60" fmla="*/ 24 w 24"/>
                  <a:gd name="T61" fmla="*/ 54 h 54"/>
                  <a:gd name="T62" fmla="*/ 23 w 24"/>
                  <a:gd name="T63" fmla="*/ 50 h 54"/>
                  <a:gd name="T64" fmla="*/ 23 w 24"/>
                  <a:gd name="T65" fmla="*/ 48 h 54"/>
                  <a:gd name="T66" fmla="*/ 20 w 24"/>
                  <a:gd name="T67" fmla="*/ 45 h 54"/>
                  <a:gd name="T68" fmla="*/ 18 w 24"/>
                  <a:gd name="T69" fmla="*/ 42 h 54"/>
                  <a:gd name="T70" fmla="*/ 16 w 24"/>
                  <a:gd name="T71" fmla="*/ 38 h 54"/>
                  <a:gd name="T72" fmla="*/ 14 w 24"/>
                  <a:gd name="T73" fmla="*/ 36 h 54"/>
                  <a:gd name="T74" fmla="*/ 11 w 24"/>
                  <a:gd name="T75" fmla="*/ 32 h 54"/>
                  <a:gd name="T76" fmla="*/ 9 w 24"/>
                  <a:gd name="T77" fmla="*/ 29 h 54"/>
                  <a:gd name="T78" fmla="*/ 7 w 24"/>
                  <a:gd name="T79" fmla="*/ 26 h 54"/>
                  <a:gd name="T80" fmla="*/ 6 w 24"/>
                  <a:gd name="T81" fmla="*/ 22 h 54"/>
                  <a:gd name="T82" fmla="*/ 5 w 24"/>
                  <a:gd name="T83" fmla="*/ 19 h 54"/>
                  <a:gd name="T84" fmla="*/ 4 w 24"/>
                  <a:gd name="T85" fmla="*/ 18 h 54"/>
                  <a:gd name="T86" fmla="*/ 3 w 24"/>
                  <a:gd name="T87" fmla="*/ 17 h 54"/>
                  <a:gd name="T88" fmla="*/ 3 w 24"/>
                  <a:gd name="T89" fmla="*/ 15 h 54"/>
                  <a:gd name="T90" fmla="*/ 3 w 24"/>
                  <a:gd name="T91" fmla="*/ 14 h 54"/>
                  <a:gd name="T92" fmla="*/ 2 w 24"/>
                  <a:gd name="T93" fmla="*/ 12 h 54"/>
                  <a:gd name="T94" fmla="*/ 2 w 24"/>
                  <a:gd name="T95" fmla="*/ 7 h 54"/>
                  <a:gd name="T96" fmla="*/ 1 w 24"/>
                  <a:gd name="T97" fmla="*/ 1 h 54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24" h="54">
                    <a:moveTo>
                      <a:pt x="0" y="0"/>
                    </a:moveTo>
                    <a:lnTo>
                      <a:pt x="1" y="2"/>
                    </a:lnTo>
                    <a:lnTo>
                      <a:pt x="1" y="4"/>
                    </a:lnTo>
                    <a:lnTo>
                      <a:pt x="1" y="8"/>
                    </a:lnTo>
                    <a:lnTo>
                      <a:pt x="2" y="10"/>
                    </a:lnTo>
                    <a:lnTo>
                      <a:pt x="2" y="13"/>
                    </a:lnTo>
                    <a:lnTo>
                      <a:pt x="2" y="14"/>
                    </a:lnTo>
                    <a:lnTo>
                      <a:pt x="2" y="15"/>
                    </a:lnTo>
                    <a:lnTo>
                      <a:pt x="2" y="16"/>
                    </a:lnTo>
                    <a:lnTo>
                      <a:pt x="3" y="17"/>
                    </a:lnTo>
                    <a:lnTo>
                      <a:pt x="3" y="18"/>
                    </a:lnTo>
                    <a:lnTo>
                      <a:pt x="3" y="19"/>
                    </a:lnTo>
                    <a:lnTo>
                      <a:pt x="4" y="20"/>
                    </a:lnTo>
                    <a:lnTo>
                      <a:pt x="4" y="21"/>
                    </a:lnTo>
                    <a:lnTo>
                      <a:pt x="3" y="22"/>
                    </a:lnTo>
                    <a:lnTo>
                      <a:pt x="3" y="23"/>
                    </a:lnTo>
                    <a:lnTo>
                      <a:pt x="3" y="24"/>
                    </a:lnTo>
                    <a:lnTo>
                      <a:pt x="3" y="25"/>
                    </a:lnTo>
                    <a:lnTo>
                      <a:pt x="4" y="25"/>
                    </a:lnTo>
                    <a:lnTo>
                      <a:pt x="4" y="26"/>
                    </a:lnTo>
                    <a:lnTo>
                      <a:pt x="4" y="28"/>
                    </a:lnTo>
                    <a:lnTo>
                      <a:pt x="4" y="29"/>
                    </a:lnTo>
                    <a:lnTo>
                      <a:pt x="3" y="30"/>
                    </a:lnTo>
                    <a:lnTo>
                      <a:pt x="3" y="31"/>
                    </a:lnTo>
                    <a:lnTo>
                      <a:pt x="4" y="31"/>
                    </a:lnTo>
                    <a:lnTo>
                      <a:pt x="5" y="31"/>
                    </a:lnTo>
                    <a:lnTo>
                      <a:pt x="6" y="31"/>
                    </a:lnTo>
                    <a:lnTo>
                      <a:pt x="7" y="32"/>
                    </a:lnTo>
                    <a:lnTo>
                      <a:pt x="7" y="33"/>
                    </a:lnTo>
                    <a:lnTo>
                      <a:pt x="8" y="34"/>
                    </a:lnTo>
                    <a:lnTo>
                      <a:pt x="9" y="35"/>
                    </a:lnTo>
                    <a:lnTo>
                      <a:pt x="9" y="37"/>
                    </a:lnTo>
                    <a:lnTo>
                      <a:pt x="9" y="38"/>
                    </a:lnTo>
                    <a:lnTo>
                      <a:pt x="10" y="39"/>
                    </a:lnTo>
                    <a:lnTo>
                      <a:pt x="10" y="40"/>
                    </a:lnTo>
                    <a:lnTo>
                      <a:pt x="9" y="41"/>
                    </a:lnTo>
                    <a:lnTo>
                      <a:pt x="8" y="42"/>
                    </a:lnTo>
                    <a:lnTo>
                      <a:pt x="8" y="43"/>
                    </a:lnTo>
                    <a:lnTo>
                      <a:pt x="7" y="43"/>
                    </a:lnTo>
                    <a:lnTo>
                      <a:pt x="7" y="44"/>
                    </a:lnTo>
                    <a:lnTo>
                      <a:pt x="8" y="44"/>
                    </a:lnTo>
                    <a:lnTo>
                      <a:pt x="9" y="45"/>
                    </a:lnTo>
                    <a:lnTo>
                      <a:pt x="8" y="46"/>
                    </a:lnTo>
                    <a:lnTo>
                      <a:pt x="9" y="48"/>
                    </a:lnTo>
                    <a:lnTo>
                      <a:pt x="8" y="48"/>
                    </a:lnTo>
                    <a:lnTo>
                      <a:pt x="8" y="50"/>
                    </a:lnTo>
                    <a:lnTo>
                      <a:pt x="9" y="50"/>
                    </a:lnTo>
                    <a:lnTo>
                      <a:pt x="10" y="50"/>
                    </a:lnTo>
                    <a:lnTo>
                      <a:pt x="12" y="50"/>
                    </a:lnTo>
                    <a:lnTo>
                      <a:pt x="13" y="51"/>
                    </a:lnTo>
                    <a:lnTo>
                      <a:pt x="14" y="51"/>
                    </a:lnTo>
                    <a:lnTo>
                      <a:pt x="15" y="51"/>
                    </a:lnTo>
                    <a:lnTo>
                      <a:pt x="16" y="51"/>
                    </a:lnTo>
                    <a:lnTo>
                      <a:pt x="17" y="51"/>
                    </a:lnTo>
                    <a:lnTo>
                      <a:pt x="19" y="51"/>
                    </a:lnTo>
                    <a:lnTo>
                      <a:pt x="20" y="52"/>
                    </a:lnTo>
                    <a:lnTo>
                      <a:pt x="21" y="52"/>
                    </a:lnTo>
                    <a:lnTo>
                      <a:pt x="24" y="54"/>
                    </a:lnTo>
                    <a:lnTo>
                      <a:pt x="23" y="52"/>
                    </a:lnTo>
                    <a:lnTo>
                      <a:pt x="23" y="50"/>
                    </a:lnTo>
                    <a:lnTo>
                      <a:pt x="23" y="49"/>
                    </a:lnTo>
                    <a:lnTo>
                      <a:pt x="23" y="48"/>
                    </a:lnTo>
                    <a:lnTo>
                      <a:pt x="22" y="46"/>
                    </a:lnTo>
                    <a:lnTo>
                      <a:pt x="20" y="45"/>
                    </a:lnTo>
                    <a:lnTo>
                      <a:pt x="19" y="43"/>
                    </a:lnTo>
                    <a:lnTo>
                      <a:pt x="18" y="42"/>
                    </a:lnTo>
                    <a:lnTo>
                      <a:pt x="17" y="40"/>
                    </a:lnTo>
                    <a:lnTo>
                      <a:pt x="16" y="38"/>
                    </a:lnTo>
                    <a:lnTo>
                      <a:pt x="15" y="37"/>
                    </a:lnTo>
                    <a:lnTo>
                      <a:pt x="14" y="36"/>
                    </a:lnTo>
                    <a:lnTo>
                      <a:pt x="12" y="34"/>
                    </a:lnTo>
                    <a:lnTo>
                      <a:pt x="11" y="32"/>
                    </a:lnTo>
                    <a:lnTo>
                      <a:pt x="10" y="31"/>
                    </a:lnTo>
                    <a:lnTo>
                      <a:pt x="9" y="29"/>
                    </a:lnTo>
                    <a:lnTo>
                      <a:pt x="8" y="27"/>
                    </a:lnTo>
                    <a:lnTo>
                      <a:pt x="7" y="26"/>
                    </a:lnTo>
                    <a:lnTo>
                      <a:pt x="6" y="24"/>
                    </a:lnTo>
                    <a:lnTo>
                      <a:pt x="6" y="22"/>
                    </a:lnTo>
                    <a:lnTo>
                      <a:pt x="5" y="21"/>
                    </a:lnTo>
                    <a:lnTo>
                      <a:pt x="5" y="19"/>
                    </a:lnTo>
                    <a:lnTo>
                      <a:pt x="4" y="18"/>
                    </a:lnTo>
                    <a:lnTo>
                      <a:pt x="4" y="17"/>
                    </a:lnTo>
                    <a:lnTo>
                      <a:pt x="3" y="17"/>
                    </a:lnTo>
                    <a:lnTo>
                      <a:pt x="3" y="16"/>
                    </a:lnTo>
                    <a:lnTo>
                      <a:pt x="3" y="15"/>
                    </a:lnTo>
                    <a:lnTo>
                      <a:pt x="3" y="14"/>
                    </a:lnTo>
                    <a:lnTo>
                      <a:pt x="3" y="13"/>
                    </a:lnTo>
                    <a:lnTo>
                      <a:pt x="2" y="12"/>
                    </a:lnTo>
                    <a:lnTo>
                      <a:pt x="2" y="11"/>
                    </a:lnTo>
                    <a:lnTo>
                      <a:pt x="2" y="7"/>
                    </a:lnTo>
                    <a:lnTo>
                      <a:pt x="1" y="4"/>
                    </a:lnTo>
                    <a:lnTo>
                      <a:pt x="1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599" name="Freeform 687">
                <a:extLst>
                  <a:ext uri="{FF2B5EF4-FFF2-40B4-BE49-F238E27FC236}">
                    <a16:creationId xmlns:a16="http://schemas.microsoft.com/office/drawing/2014/main" id="{22934EFE-4B38-4041-8EE9-F0C35FD0A7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7" y="2002"/>
                <a:ext cx="33" cy="37"/>
              </a:xfrm>
              <a:custGeom>
                <a:avLst/>
                <a:gdLst>
                  <a:gd name="T0" fmla="*/ 1 w 33"/>
                  <a:gd name="T1" fmla="*/ 29 h 37"/>
                  <a:gd name="T2" fmla="*/ 2 w 33"/>
                  <a:gd name="T3" fmla="*/ 32 h 37"/>
                  <a:gd name="T4" fmla="*/ 3 w 33"/>
                  <a:gd name="T5" fmla="*/ 33 h 37"/>
                  <a:gd name="T6" fmla="*/ 5 w 33"/>
                  <a:gd name="T7" fmla="*/ 34 h 37"/>
                  <a:gd name="T8" fmla="*/ 6 w 33"/>
                  <a:gd name="T9" fmla="*/ 35 h 37"/>
                  <a:gd name="T10" fmla="*/ 7 w 33"/>
                  <a:gd name="T11" fmla="*/ 36 h 37"/>
                  <a:gd name="T12" fmla="*/ 9 w 33"/>
                  <a:gd name="T13" fmla="*/ 36 h 37"/>
                  <a:gd name="T14" fmla="*/ 11 w 33"/>
                  <a:gd name="T15" fmla="*/ 37 h 37"/>
                  <a:gd name="T16" fmla="*/ 12 w 33"/>
                  <a:gd name="T17" fmla="*/ 37 h 37"/>
                  <a:gd name="T18" fmla="*/ 12 w 33"/>
                  <a:gd name="T19" fmla="*/ 35 h 37"/>
                  <a:gd name="T20" fmla="*/ 14 w 33"/>
                  <a:gd name="T21" fmla="*/ 31 h 37"/>
                  <a:gd name="T22" fmla="*/ 14 w 33"/>
                  <a:gd name="T23" fmla="*/ 28 h 37"/>
                  <a:gd name="T24" fmla="*/ 14 w 33"/>
                  <a:gd name="T25" fmla="*/ 25 h 37"/>
                  <a:gd name="T26" fmla="*/ 15 w 33"/>
                  <a:gd name="T27" fmla="*/ 23 h 37"/>
                  <a:gd name="T28" fmla="*/ 15 w 33"/>
                  <a:gd name="T29" fmla="*/ 20 h 37"/>
                  <a:gd name="T30" fmla="*/ 15 w 33"/>
                  <a:gd name="T31" fmla="*/ 17 h 37"/>
                  <a:gd name="T32" fmla="*/ 16 w 33"/>
                  <a:gd name="T33" fmla="*/ 16 h 37"/>
                  <a:gd name="T34" fmla="*/ 17 w 33"/>
                  <a:gd name="T35" fmla="*/ 14 h 37"/>
                  <a:gd name="T36" fmla="*/ 18 w 33"/>
                  <a:gd name="T37" fmla="*/ 12 h 37"/>
                  <a:gd name="T38" fmla="*/ 18 w 33"/>
                  <a:gd name="T39" fmla="*/ 11 h 37"/>
                  <a:gd name="T40" fmla="*/ 19 w 33"/>
                  <a:gd name="T41" fmla="*/ 9 h 37"/>
                  <a:gd name="T42" fmla="*/ 22 w 33"/>
                  <a:gd name="T43" fmla="*/ 9 h 37"/>
                  <a:gd name="T44" fmla="*/ 24 w 33"/>
                  <a:gd name="T45" fmla="*/ 10 h 37"/>
                  <a:gd name="T46" fmla="*/ 26 w 33"/>
                  <a:gd name="T47" fmla="*/ 10 h 37"/>
                  <a:gd name="T48" fmla="*/ 28 w 33"/>
                  <a:gd name="T49" fmla="*/ 10 h 37"/>
                  <a:gd name="T50" fmla="*/ 30 w 33"/>
                  <a:gd name="T51" fmla="*/ 11 h 37"/>
                  <a:gd name="T52" fmla="*/ 32 w 33"/>
                  <a:gd name="T53" fmla="*/ 11 h 37"/>
                  <a:gd name="T54" fmla="*/ 32 w 33"/>
                  <a:gd name="T55" fmla="*/ 11 h 37"/>
                  <a:gd name="T56" fmla="*/ 30 w 33"/>
                  <a:gd name="T57" fmla="*/ 10 h 37"/>
                  <a:gd name="T58" fmla="*/ 28 w 33"/>
                  <a:gd name="T59" fmla="*/ 8 h 37"/>
                  <a:gd name="T60" fmla="*/ 24 w 33"/>
                  <a:gd name="T61" fmla="*/ 7 h 37"/>
                  <a:gd name="T62" fmla="*/ 21 w 33"/>
                  <a:gd name="T63" fmla="*/ 5 h 37"/>
                  <a:gd name="T64" fmla="*/ 18 w 33"/>
                  <a:gd name="T65" fmla="*/ 4 h 37"/>
                  <a:gd name="T66" fmla="*/ 15 w 33"/>
                  <a:gd name="T67" fmla="*/ 2 h 37"/>
                  <a:gd name="T68" fmla="*/ 12 w 33"/>
                  <a:gd name="T69" fmla="*/ 0 h 37"/>
                  <a:gd name="T70" fmla="*/ 11 w 33"/>
                  <a:gd name="T71" fmla="*/ 2 h 37"/>
                  <a:gd name="T72" fmla="*/ 8 w 33"/>
                  <a:gd name="T73" fmla="*/ 10 h 37"/>
                  <a:gd name="T74" fmla="*/ 6 w 33"/>
                  <a:gd name="T75" fmla="*/ 16 h 37"/>
                  <a:gd name="T76" fmla="*/ 0 w 33"/>
                  <a:gd name="T77" fmla="*/ 27 h 37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33" h="37">
                    <a:moveTo>
                      <a:pt x="0" y="27"/>
                    </a:moveTo>
                    <a:lnTo>
                      <a:pt x="1" y="29"/>
                    </a:lnTo>
                    <a:lnTo>
                      <a:pt x="1" y="31"/>
                    </a:lnTo>
                    <a:lnTo>
                      <a:pt x="2" y="32"/>
                    </a:lnTo>
                    <a:lnTo>
                      <a:pt x="2" y="33"/>
                    </a:lnTo>
                    <a:lnTo>
                      <a:pt x="3" y="33"/>
                    </a:lnTo>
                    <a:lnTo>
                      <a:pt x="4" y="34"/>
                    </a:lnTo>
                    <a:lnTo>
                      <a:pt x="5" y="34"/>
                    </a:lnTo>
                    <a:lnTo>
                      <a:pt x="5" y="35"/>
                    </a:lnTo>
                    <a:lnTo>
                      <a:pt x="6" y="35"/>
                    </a:lnTo>
                    <a:lnTo>
                      <a:pt x="7" y="36"/>
                    </a:lnTo>
                    <a:lnTo>
                      <a:pt x="8" y="36"/>
                    </a:lnTo>
                    <a:lnTo>
                      <a:pt x="9" y="36"/>
                    </a:lnTo>
                    <a:lnTo>
                      <a:pt x="10" y="37"/>
                    </a:lnTo>
                    <a:lnTo>
                      <a:pt x="11" y="37"/>
                    </a:lnTo>
                    <a:lnTo>
                      <a:pt x="12" y="37"/>
                    </a:lnTo>
                    <a:lnTo>
                      <a:pt x="12" y="36"/>
                    </a:lnTo>
                    <a:lnTo>
                      <a:pt x="12" y="35"/>
                    </a:lnTo>
                    <a:lnTo>
                      <a:pt x="13" y="33"/>
                    </a:lnTo>
                    <a:lnTo>
                      <a:pt x="14" y="31"/>
                    </a:lnTo>
                    <a:lnTo>
                      <a:pt x="14" y="29"/>
                    </a:lnTo>
                    <a:lnTo>
                      <a:pt x="14" y="28"/>
                    </a:lnTo>
                    <a:lnTo>
                      <a:pt x="14" y="26"/>
                    </a:lnTo>
                    <a:lnTo>
                      <a:pt x="14" y="25"/>
                    </a:lnTo>
                    <a:lnTo>
                      <a:pt x="15" y="23"/>
                    </a:lnTo>
                    <a:lnTo>
                      <a:pt x="15" y="21"/>
                    </a:lnTo>
                    <a:lnTo>
                      <a:pt x="15" y="20"/>
                    </a:lnTo>
                    <a:lnTo>
                      <a:pt x="15" y="18"/>
                    </a:lnTo>
                    <a:lnTo>
                      <a:pt x="15" y="17"/>
                    </a:lnTo>
                    <a:lnTo>
                      <a:pt x="16" y="16"/>
                    </a:lnTo>
                    <a:lnTo>
                      <a:pt x="17" y="15"/>
                    </a:lnTo>
                    <a:lnTo>
                      <a:pt x="17" y="14"/>
                    </a:lnTo>
                    <a:lnTo>
                      <a:pt x="17" y="13"/>
                    </a:lnTo>
                    <a:lnTo>
                      <a:pt x="18" y="12"/>
                    </a:lnTo>
                    <a:lnTo>
                      <a:pt x="18" y="11"/>
                    </a:lnTo>
                    <a:lnTo>
                      <a:pt x="18" y="10"/>
                    </a:lnTo>
                    <a:lnTo>
                      <a:pt x="19" y="9"/>
                    </a:lnTo>
                    <a:lnTo>
                      <a:pt x="20" y="9"/>
                    </a:lnTo>
                    <a:lnTo>
                      <a:pt x="22" y="9"/>
                    </a:lnTo>
                    <a:lnTo>
                      <a:pt x="24" y="9"/>
                    </a:lnTo>
                    <a:lnTo>
                      <a:pt x="24" y="10"/>
                    </a:lnTo>
                    <a:lnTo>
                      <a:pt x="25" y="10"/>
                    </a:lnTo>
                    <a:lnTo>
                      <a:pt x="26" y="10"/>
                    </a:lnTo>
                    <a:lnTo>
                      <a:pt x="27" y="10"/>
                    </a:lnTo>
                    <a:lnTo>
                      <a:pt x="28" y="10"/>
                    </a:lnTo>
                    <a:lnTo>
                      <a:pt x="29" y="11"/>
                    </a:lnTo>
                    <a:lnTo>
                      <a:pt x="30" y="11"/>
                    </a:lnTo>
                    <a:lnTo>
                      <a:pt x="31" y="11"/>
                    </a:lnTo>
                    <a:lnTo>
                      <a:pt x="32" y="11"/>
                    </a:lnTo>
                    <a:lnTo>
                      <a:pt x="33" y="12"/>
                    </a:lnTo>
                    <a:lnTo>
                      <a:pt x="32" y="11"/>
                    </a:lnTo>
                    <a:lnTo>
                      <a:pt x="31" y="10"/>
                    </a:lnTo>
                    <a:lnTo>
                      <a:pt x="30" y="10"/>
                    </a:lnTo>
                    <a:lnTo>
                      <a:pt x="29" y="9"/>
                    </a:lnTo>
                    <a:lnTo>
                      <a:pt x="28" y="8"/>
                    </a:lnTo>
                    <a:lnTo>
                      <a:pt x="26" y="8"/>
                    </a:lnTo>
                    <a:lnTo>
                      <a:pt x="24" y="7"/>
                    </a:lnTo>
                    <a:lnTo>
                      <a:pt x="22" y="6"/>
                    </a:lnTo>
                    <a:lnTo>
                      <a:pt x="21" y="5"/>
                    </a:lnTo>
                    <a:lnTo>
                      <a:pt x="19" y="4"/>
                    </a:lnTo>
                    <a:lnTo>
                      <a:pt x="18" y="4"/>
                    </a:lnTo>
                    <a:lnTo>
                      <a:pt x="17" y="3"/>
                    </a:lnTo>
                    <a:lnTo>
                      <a:pt x="15" y="2"/>
                    </a:lnTo>
                    <a:lnTo>
                      <a:pt x="14" y="1"/>
                    </a:lnTo>
                    <a:lnTo>
                      <a:pt x="12" y="0"/>
                    </a:lnTo>
                    <a:lnTo>
                      <a:pt x="11" y="0"/>
                    </a:lnTo>
                    <a:lnTo>
                      <a:pt x="11" y="2"/>
                    </a:lnTo>
                    <a:lnTo>
                      <a:pt x="11" y="3"/>
                    </a:lnTo>
                    <a:lnTo>
                      <a:pt x="8" y="10"/>
                    </a:lnTo>
                    <a:lnTo>
                      <a:pt x="8" y="12"/>
                    </a:lnTo>
                    <a:lnTo>
                      <a:pt x="6" y="16"/>
                    </a:lnTo>
                    <a:lnTo>
                      <a:pt x="4" y="21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0099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600" name="Freeform 688">
                <a:extLst>
                  <a:ext uri="{FF2B5EF4-FFF2-40B4-BE49-F238E27FC236}">
                    <a16:creationId xmlns:a16="http://schemas.microsoft.com/office/drawing/2014/main" id="{D17F9BCC-AA95-41DE-AFD5-B1216A6257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2" y="2020"/>
                <a:ext cx="2" cy="4"/>
              </a:xfrm>
              <a:custGeom>
                <a:avLst/>
                <a:gdLst>
                  <a:gd name="T0" fmla="*/ 0 w 2"/>
                  <a:gd name="T1" fmla="*/ 0 h 4"/>
                  <a:gd name="T2" fmla="*/ 0 w 2"/>
                  <a:gd name="T3" fmla="*/ 0 h 4"/>
                  <a:gd name="T4" fmla="*/ 0 w 2"/>
                  <a:gd name="T5" fmla="*/ 1 h 4"/>
                  <a:gd name="T6" fmla="*/ 0 w 2"/>
                  <a:gd name="T7" fmla="*/ 2 h 4"/>
                  <a:gd name="T8" fmla="*/ 0 w 2"/>
                  <a:gd name="T9" fmla="*/ 2 h 4"/>
                  <a:gd name="T10" fmla="*/ 1 w 2"/>
                  <a:gd name="T11" fmla="*/ 3 h 4"/>
                  <a:gd name="T12" fmla="*/ 2 w 2"/>
                  <a:gd name="T13" fmla="*/ 4 h 4"/>
                  <a:gd name="T14" fmla="*/ 1 w 2"/>
                  <a:gd name="T15" fmla="*/ 3 h 4"/>
                  <a:gd name="T16" fmla="*/ 1 w 2"/>
                  <a:gd name="T17" fmla="*/ 1 h 4"/>
                  <a:gd name="T18" fmla="*/ 1 w 2"/>
                  <a:gd name="T19" fmla="*/ 1 h 4"/>
                  <a:gd name="T20" fmla="*/ 1 w 2"/>
                  <a:gd name="T21" fmla="*/ 0 h 4"/>
                  <a:gd name="T22" fmla="*/ 1 w 2"/>
                  <a:gd name="T23" fmla="*/ 0 h 4"/>
                  <a:gd name="T24" fmla="*/ 0 w 2"/>
                  <a:gd name="T25" fmla="*/ 0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" h="4">
                    <a:moveTo>
                      <a:pt x="0" y="0"/>
                    </a:moveTo>
                    <a:lnTo>
                      <a:pt x="0" y="0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1" y="3"/>
                    </a:lnTo>
                    <a:lnTo>
                      <a:pt x="2" y="4"/>
                    </a:lnTo>
                    <a:lnTo>
                      <a:pt x="1" y="3"/>
                    </a:lnTo>
                    <a:lnTo>
                      <a:pt x="1" y="1"/>
                    </a:lnTo>
                    <a:lnTo>
                      <a:pt x="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601" name="Freeform 689">
                <a:extLst>
                  <a:ext uri="{FF2B5EF4-FFF2-40B4-BE49-F238E27FC236}">
                    <a16:creationId xmlns:a16="http://schemas.microsoft.com/office/drawing/2014/main" id="{EF8324D4-EDA6-484A-A81A-B23C8B76ED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9" y="2020"/>
                <a:ext cx="20" cy="53"/>
              </a:xfrm>
              <a:custGeom>
                <a:avLst/>
                <a:gdLst>
                  <a:gd name="T0" fmla="*/ 1 w 20"/>
                  <a:gd name="T1" fmla="*/ 1 h 53"/>
                  <a:gd name="T2" fmla="*/ 1 w 20"/>
                  <a:gd name="T3" fmla="*/ 3 h 53"/>
                  <a:gd name="T4" fmla="*/ 2 w 20"/>
                  <a:gd name="T5" fmla="*/ 4 h 53"/>
                  <a:gd name="T6" fmla="*/ 3 w 20"/>
                  <a:gd name="T7" fmla="*/ 7 h 53"/>
                  <a:gd name="T8" fmla="*/ 4 w 20"/>
                  <a:gd name="T9" fmla="*/ 10 h 53"/>
                  <a:gd name="T10" fmla="*/ 6 w 20"/>
                  <a:gd name="T11" fmla="*/ 14 h 53"/>
                  <a:gd name="T12" fmla="*/ 7 w 20"/>
                  <a:gd name="T13" fmla="*/ 17 h 53"/>
                  <a:gd name="T14" fmla="*/ 8 w 20"/>
                  <a:gd name="T15" fmla="*/ 20 h 53"/>
                  <a:gd name="T16" fmla="*/ 10 w 20"/>
                  <a:gd name="T17" fmla="*/ 22 h 53"/>
                  <a:gd name="T18" fmla="*/ 11 w 20"/>
                  <a:gd name="T19" fmla="*/ 24 h 53"/>
                  <a:gd name="T20" fmla="*/ 12 w 20"/>
                  <a:gd name="T21" fmla="*/ 26 h 53"/>
                  <a:gd name="T22" fmla="*/ 12 w 20"/>
                  <a:gd name="T23" fmla="*/ 27 h 53"/>
                  <a:gd name="T24" fmla="*/ 13 w 20"/>
                  <a:gd name="T25" fmla="*/ 29 h 53"/>
                  <a:gd name="T26" fmla="*/ 14 w 20"/>
                  <a:gd name="T27" fmla="*/ 31 h 53"/>
                  <a:gd name="T28" fmla="*/ 15 w 20"/>
                  <a:gd name="T29" fmla="*/ 35 h 53"/>
                  <a:gd name="T30" fmla="*/ 16 w 20"/>
                  <a:gd name="T31" fmla="*/ 38 h 53"/>
                  <a:gd name="T32" fmla="*/ 18 w 20"/>
                  <a:gd name="T33" fmla="*/ 40 h 53"/>
                  <a:gd name="T34" fmla="*/ 20 w 20"/>
                  <a:gd name="T35" fmla="*/ 47 h 53"/>
                  <a:gd name="T36" fmla="*/ 19 w 20"/>
                  <a:gd name="T37" fmla="*/ 48 h 53"/>
                  <a:gd name="T38" fmla="*/ 20 w 20"/>
                  <a:gd name="T39" fmla="*/ 50 h 53"/>
                  <a:gd name="T40" fmla="*/ 19 w 20"/>
                  <a:gd name="T41" fmla="*/ 50 h 53"/>
                  <a:gd name="T42" fmla="*/ 18 w 20"/>
                  <a:gd name="T43" fmla="*/ 52 h 53"/>
                  <a:gd name="T44" fmla="*/ 18 w 20"/>
                  <a:gd name="T45" fmla="*/ 52 h 53"/>
                  <a:gd name="T46" fmla="*/ 17 w 20"/>
                  <a:gd name="T47" fmla="*/ 50 h 53"/>
                  <a:gd name="T48" fmla="*/ 18 w 20"/>
                  <a:gd name="T49" fmla="*/ 49 h 53"/>
                  <a:gd name="T50" fmla="*/ 18 w 20"/>
                  <a:gd name="T51" fmla="*/ 47 h 53"/>
                  <a:gd name="T52" fmla="*/ 17 w 20"/>
                  <a:gd name="T53" fmla="*/ 45 h 53"/>
                  <a:gd name="T54" fmla="*/ 17 w 20"/>
                  <a:gd name="T55" fmla="*/ 41 h 53"/>
                  <a:gd name="T56" fmla="*/ 16 w 20"/>
                  <a:gd name="T57" fmla="*/ 39 h 53"/>
                  <a:gd name="T58" fmla="*/ 15 w 20"/>
                  <a:gd name="T59" fmla="*/ 36 h 53"/>
                  <a:gd name="T60" fmla="*/ 14 w 20"/>
                  <a:gd name="T61" fmla="*/ 33 h 53"/>
                  <a:gd name="T62" fmla="*/ 13 w 20"/>
                  <a:gd name="T63" fmla="*/ 33 h 53"/>
                  <a:gd name="T64" fmla="*/ 12 w 20"/>
                  <a:gd name="T65" fmla="*/ 30 h 53"/>
                  <a:gd name="T66" fmla="*/ 11 w 20"/>
                  <a:gd name="T67" fmla="*/ 27 h 53"/>
                  <a:gd name="T68" fmla="*/ 10 w 20"/>
                  <a:gd name="T69" fmla="*/ 24 h 53"/>
                  <a:gd name="T70" fmla="*/ 8 w 20"/>
                  <a:gd name="T71" fmla="*/ 21 h 53"/>
                  <a:gd name="T72" fmla="*/ 7 w 20"/>
                  <a:gd name="T73" fmla="*/ 18 h 53"/>
                  <a:gd name="T74" fmla="*/ 6 w 20"/>
                  <a:gd name="T75" fmla="*/ 16 h 53"/>
                  <a:gd name="T76" fmla="*/ 5 w 20"/>
                  <a:gd name="T77" fmla="*/ 12 h 53"/>
                  <a:gd name="T78" fmla="*/ 4 w 20"/>
                  <a:gd name="T79" fmla="*/ 10 h 53"/>
                  <a:gd name="T80" fmla="*/ 3 w 20"/>
                  <a:gd name="T81" fmla="*/ 8 h 53"/>
                  <a:gd name="T82" fmla="*/ 2 w 20"/>
                  <a:gd name="T83" fmla="*/ 5 h 53"/>
                  <a:gd name="T84" fmla="*/ 1 w 20"/>
                  <a:gd name="T85" fmla="*/ 3 h 53"/>
                  <a:gd name="T86" fmla="*/ 0 w 20"/>
                  <a:gd name="T87" fmla="*/ 1 h 53"/>
                  <a:gd name="T88" fmla="*/ 0 w 20"/>
                  <a:gd name="T89" fmla="*/ 0 h 53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20" h="53">
                    <a:moveTo>
                      <a:pt x="0" y="0"/>
                    </a:moveTo>
                    <a:lnTo>
                      <a:pt x="1" y="1"/>
                    </a:lnTo>
                    <a:lnTo>
                      <a:pt x="1" y="2"/>
                    </a:lnTo>
                    <a:lnTo>
                      <a:pt x="1" y="3"/>
                    </a:lnTo>
                    <a:lnTo>
                      <a:pt x="2" y="3"/>
                    </a:lnTo>
                    <a:lnTo>
                      <a:pt x="2" y="4"/>
                    </a:lnTo>
                    <a:lnTo>
                      <a:pt x="2" y="5"/>
                    </a:lnTo>
                    <a:lnTo>
                      <a:pt x="3" y="7"/>
                    </a:lnTo>
                    <a:lnTo>
                      <a:pt x="3" y="8"/>
                    </a:lnTo>
                    <a:lnTo>
                      <a:pt x="4" y="10"/>
                    </a:lnTo>
                    <a:lnTo>
                      <a:pt x="5" y="12"/>
                    </a:lnTo>
                    <a:lnTo>
                      <a:pt x="6" y="14"/>
                    </a:lnTo>
                    <a:lnTo>
                      <a:pt x="6" y="16"/>
                    </a:lnTo>
                    <a:lnTo>
                      <a:pt x="7" y="17"/>
                    </a:lnTo>
                    <a:lnTo>
                      <a:pt x="8" y="18"/>
                    </a:lnTo>
                    <a:lnTo>
                      <a:pt x="8" y="20"/>
                    </a:lnTo>
                    <a:lnTo>
                      <a:pt x="9" y="21"/>
                    </a:lnTo>
                    <a:lnTo>
                      <a:pt x="10" y="22"/>
                    </a:lnTo>
                    <a:lnTo>
                      <a:pt x="10" y="23"/>
                    </a:lnTo>
                    <a:lnTo>
                      <a:pt x="11" y="24"/>
                    </a:lnTo>
                    <a:lnTo>
                      <a:pt x="11" y="25"/>
                    </a:lnTo>
                    <a:lnTo>
                      <a:pt x="12" y="26"/>
                    </a:lnTo>
                    <a:lnTo>
                      <a:pt x="12" y="27"/>
                    </a:lnTo>
                    <a:lnTo>
                      <a:pt x="13" y="28"/>
                    </a:lnTo>
                    <a:lnTo>
                      <a:pt x="13" y="29"/>
                    </a:lnTo>
                    <a:lnTo>
                      <a:pt x="13" y="30"/>
                    </a:lnTo>
                    <a:lnTo>
                      <a:pt x="14" y="31"/>
                    </a:lnTo>
                    <a:lnTo>
                      <a:pt x="14" y="34"/>
                    </a:lnTo>
                    <a:lnTo>
                      <a:pt x="15" y="35"/>
                    </a:lnTo>
                    <a:lnTo>
                      <a:pt x="16" y="36"/>
                    </a:lnTo>
                    <a:lnTo>
                      <a:pt x="16" y="38"/>
                    </a:lnTo>
                    <a:lnTo>
                      <a:pt x="17" y="39"/>
                    </a:lnTo>
                    <a:lnTo>
                      <a:pt x="18" y="40"/>
                    </a:lnTo>
                    <a:lnTo>
                      <a:pt x="19" y="45"/>
                    </a:lnTo>
                    <a:lnTo>
                      <a:pt x="20" y="47"/>
                    </a:lnTo>
                    <a:lnTo>
                      <a:pt x="19" y="48"/>
                    </a:lnTo>
                    <a:lnTo>
                      <a:pt x="20" y="49"/>
                    </a:lnTo>
                    <a:lnTo>
                      <a:pt x="20" y="50"/>
                    </a:lnTo>
                    <a:lnTo>
                      <a:pt x="19" y="50"/>
                    </a:lnTo>
                    <a:lnTo>
                      <a:pt x="19" y="51"/>
                    </a:lnTo>
                    <a:lnTo>
                      <a:pt x="18" y="52"/>
                    </a:lnTo>
                    <a:lnTo>
                      <a:pt x="18" y="53"/>
                    </a:lnTo>
                    <a:lnTo>
                      <a:pt x="18" y="52"/>
                    </a:lnTo>
                    <a:lnTo>
                      <a:pt x="17" y="51"/>
                    </a:lnTo>
                    <a:lnTo>
                      <a:pt x="17" y="50"/>
                    </a:lnTo>
                    <a:lnTo>
                      <a:pt x="18" y="49"/>
                    </a:lnTo>
                    <a:lnTo>
                      <a:pt x="19" y="48"/>
                    </a:lnTo>
                    <a:lnTo>
                      <a:pt x="18" y="47"/>
                    </a:lnTo>
                    <a:lnTo>
                      <a:pt x="18" y="46"/>
                    </a:lnTo>
                    <a:lnTo>
                      <a:pt x="17" y="45"/>
                    </a:lnTo>
                    <a:lnTo>
                      <a:pt x="19" y="45"/>
                    </a:lnTo>
                    <a:lnTo>
                      <a:pt x="17" y="41"/>
                    </a:lnTo>
                    <a:lnTo>
                      <a:pt x="17" y="40"/>
                    </a:lnTo>
                    <a:lnTo>
                      <a:pt x="16" y="39"/>
                    </a:lnTo>
                    <a:lnTo>
                      <a:pt x="16" y="38"/>
                    </a:lnTo>
                    <a:lnTo>
                      <a:pt x="15" y="36"/>
                    </a:lnTo>
                    <a:lnTo>
                      <a:pt x="14" y="35"/>
                    </a:lnTo>
                    <a:lnTo>
                      <a:pt x="14" y="33"/>
                    </a:lnTo>
                    <a:lnTo>
                      <a:pt x="13" y="33"/>
                    </a:lnTo>
                    <a:lnTo>
                      <a:pt x="12" y="32"/>
                    </a:lnTo>
                    <a:lnTo>
                      <a:pt x="12" y="30"/>
                    </a:lnTo>
                    <a:lnTo>
                      <a:pt x="12" y="29"/>
                    </a:lnTo>
                    <a:lnTo>
                      <a:pt x="11" y="27"/>
                    </a:lnTo>
                    <a:lnTo>
                      <a:pt x="10" y="25"/>
                    </a:lnTo>
                    <a:lnTo>
                      <a:pt x="10" y="24"/>
                    </a:lnTo>
                    <a:lnTo>
                      <a:pt x="9" y="22"/>
                    </a:lnTo>
                    <a:lnTo>
                      <a:pt x="8" y="21"/>
                    </a:lnTo>
                    <a:lnTo>
                      <a:pt x="7" y="20"/>
                    </a:lnTo>
                    <a:lnTo>
                      <a:pt x="7" y="18"/>
                    </a:lnTo>
                    <a:lnTo>
                      <a:pt x="6" y="17"/>
                    </a:lnTo>
                    <a:lnTo>
                      <a:pt x="6" y="16"/>
                    </a:lnTo>
                    <a:lnTo>
                      <a:pt x="5" y="14"/>
                    </a:lnTo>
                    <a:lnTo>
                      <a:pt x="5" y="12"/>
                    </a:lnTo>
                    <a:lnTo>
                      <a:pt x="4" y="11"/>
                    </a:lnTo>
                    <a:lnTo>
                      <a:pt x="4" y="10"/>
                    </a:lnTo>
                    <a:lnTo>
                      <a:pt x="3" y="9"/>
                    </a:lnTo>
                    <a:lnTo>
                      <a:pt x="3" y="8"/>
                    </a:lnTo>
                    <a:lnTo>
                      <a:pt x="2" y="6"/>
                    </a:lnTo>
                    <a:lnTo>
                      <a:pt x="2" y="5"/>
                    </a:lnTo>
                    <a:lnTo>
                      <a:pt x="1" y="4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602" name="Freeform 690">
                <a:extLst>
                  <a:ext uri="{FF2B5EF4-FFF2-40B4-BE49-F238E27FC236}">
                    <a16:creationId xmlns:a16="http://schemas.microsoft.com/office/drawing/2014/main" id="{0AC1B0EE-0F44-4444-B79F-A099DC4390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0" y="2021"/>
                <a:ext cx="7" cy="30"/>
              </a:xfrm>
              <a:custGeom>
                <a:avLst/>
                <a:gdLst>
                  <a:gd name="T0" fmla="*/ 1 w 7"/>
                  <a:gd name="T1" fmla="*/ 15 h 30"/>
                  <a:gd name="T2" fmla="*/ 1 w 7"/>
                  <a:gd name="T3" fmla="*/ 13 h 30"/>
                  <a:gd name="T4" fmla="*/ 1 w 7"/>
                  <a:gd name="T5" fmla="*/ 11 h 30"/>
                  <a:gd name="T6" fmla="*/ 1 w 7"/>
                  <a:gd name="T7" fmla="*/ 10 h 30"/>
                  <a:gd name="T8" fmla="*/ 1 w 7"/>
                  <a:gd name="T9" fmla="*/ 8 h 30"/>
                  <a:gd name="T10" fmla="*/ 2 w 7"/>
                  <a:gd name="T11" fmla="*/ 7 h 30"/>
                  <a:gd name="T12" fmla="*/ 2 w 7"/>
                  <a:gd name="T13" fmla="*/ 6 h 30"/>
                  <a:gd name="T14" fmla="*/ 2 w 7"/>
                  <a:gd name="T15" fmla="*/ 5 h 30"/>
                  <a:gd name="T16" fmla="*/ 2 w 7"/>
                  <a:gd name="T17" fmla="*/ 5 h 30"/>
                  <a:gd name="T18" fmla="*/ 3 w 7"/>
                  <a:gd name="T19" fmla="*/ 4 h 30"/>
                  <a:gd name="T20" fmla="*/ 3 w 7"/>
                  <a:gd name="T21" fmla="*/ 4 h 30"/>
                  <a:gd name="T22" fmla="*/ 4 w 7"/>
                  <a:gd name="T23" fmla="*/ 4 h 30"/>
                  <a:gd name="T24" fmla="*/ 4 w 7"/>
                  <a:gd name="T25" fmla="*/ 3 h 30"/>
                  <a:gd name="T26" fmla="*/ 5 w 7"/>
                  <a:gd name="T27" fmla="*/ 2 h 30"/>
                  <a:gd name="T28" fmla="*/ 5 w 7"/>
                  <a:gd name="T29" fmla="*/ 1 h 30"/>
                  <a:gd name="T30" fmla="*/ 7 w 7"/>
                  <a:gd name="T31" fmla="*/ 0 h 30"/>
                  <a:gd name="T32" fmla="*/ 6 w 7"/>
                  <a:gd name="T33" fmla="*/ 1 h 30"/>
                  <a:gd name="T34" fmla="*/ 6 w 7"/>
                  <a:gd name="T35" fmla="*/ 2 h 30"/>
                  <a:gd name="T36" fmla="*/ 6 w 7"/>
                  <a:gd name="T37" fmla="*/ 3 h 30"/>
                  <a:gd name="T38" fmla="*/ 5 w 7"/>
                  <a:gd name="T39" fmla="*/ 3 h 30"/>
                  <a:gd name="T40" fmla="*/ 5 w 7"/>
                  <a:gd name="T41" fmla="*/ 4 h 30"/>
                  <a:gd name="T42" fmla="*/ 4 w 7"/>
                  <a:gd name="T43" fmla="*/ 4 h 30"/>
                  <a:gd name="T44" fmla="*/ 4 w 7"/>
                  <a:gd name="T45" fmla="*/ 5 h 30"/>
                  <a:gd name="T46" fmla="*/ 4 w 7"/>
                  <a:gd name="T47" fmla="*/ 5 h 30"/>
                  <a:gd name="T48" fmla="*/ 3 w 7"/>
                  <a:gd name="T49" fmla="*/ 6 h 30"/>
                  <a:gd name="T50" fmla="*/ 3 w 7"/>
                  <a:gd name="T51" fmla="*/ 6 h 30"/>
                  <a:gd name="T52" fmla="*/ 3 w 7"/>
                  <a:gd name="T53" fmla="*/ 7 h 30"/>
                  <a:gd name="T54" fmla="*/ 2 w 7"/>
                  <a:gd name="T55" fmla="*/ 8 h 30"/>
                  <a:gd name="T56" fmla="*/ 2 w 7"/>
                  <a:gd name="T57" fmla="*/ 9 h 30"/>
                  <a:gd name="T58" fmla="*/ 2 w 7"/>
                  <a:gd name="T59" fmla="*/ 10 h 30"/>
                  <a:gd name="T60" fmla="*/ 2 w 7"/>
                  <a:gd name="T61" fmla="*/ 12 h 30"/>
                  <a:gd name="T62" fmla="*/ 2 w 7"/>
                  <a:gd name="T63" fmla="*/ 13 h 30"/>
                  <a:gd name="T64" fmla="*/ 2 w 7"/>
                  <a:gd name="T65" fmla="*/ 15 h 30"/>
                  <a:gd name="T66" fmla="*/ 2 w 7"/>
                  <a:gd name="T67" fmla="*/ 17 h 30"/>
                  <a:gd name="T68" fmla="*/ 2 w 7"/>
                  <a:gd name="T69" fmla="*/ 18 h 30"/>
                  <a:gd name="T70" fmla="*/ 2 w 7"/>
                  <a:gd name="T71" fmla="*/ 19 h 30"/>
                  <a:gd name="T72" fmla="*/ 2 w 7"/>
                  <a:gd name="T73" fmla="*/ 21 h 30"/>
                  <a:gd name="T74" fmla="*/ 2 w 7"/>
                  <a:gd name="T75" fmla="*/ 22 h 30"/>
                  <a:gd name="T76" fmla="*/ 2 w 7"/>
                  <a:gd name="T77" fmla="*/ 24 h 30"/>
                  <a:gd name="T78" fmla="*/ 2 w 7"/>
                  <a:gd name="T79" fmla="*/ 25 h 30"/>
                  <a:gd name="T80" fmla="*/ 3 w 7"/>
                  <a:gd name="T81" fmla="*/ 26 h 30"/>
                  <a:gd name="T82" fmla="*/ 3 w 7"/>
                  <a:gd name="T83" fmla="*/ 27 h 30"/>
                  <a:gd name="T84" fmla="*/ 3 w 7"/>
                  <a:gd name="T85" fmla="*/ 27 h 30"/>
                  <a:gd name="T86" fmla="*/ 2 w 7"/>
                  <a:gd name="T87" fmla="*/ 28 h 30"/>
                  <a:gd name="T88" fmla="*/ 2 w 7"/>
                  <a:gd name="T89" fmla="*/ 30 h 30"/>
                  <a:gd name="T90" fmla="*/ 2 w 7"/>
                  <a:gd name="T91" fmla="*/ 28 h 30"/>
                  <a:gd name="T92" fmla="*/ 2 w 7"/>
                  <a:gd name="T93" fmla="*/ 27 h 30"/>
                  <a:gd name="T94" fmla="*/ 2 w 7"/>
                  <a:gd name="T95" fmla="*/ 26 h 30"/>
                  <a:gd name="T96" fmla="*/ 1 w 7"/>
                  <a:gd name="T97" fmla="*/ 26 h 30"/>
                  <a:gd name="T98" fmla="*/ 1 w 7"/>
                  <a:gd name="T99" fmla="*/ 25 h 30"/>
                  <a:gd name="T100" fmla="*/ 1 w 7"/>
                  <a:gd name="T101" fmla="*/ 24 h 30"/>
                  <a:gd name="T102" fmla="*/ 1 w 7"/>
                  <a:gd name="T103" fmla="*/ 23 h 30"/>
                  <a:gd name="T104" fmla="*/ 1 w 7"/>
                  <a:gd name="T105" fmla="*/ 23 h 30"/>
                  <a:gd name="T106" fmla="*/ 1 w 7"/>
                  <a:gd name="T107" fmla="*/ 22 h 30"/>
                  <a:gd name="T108" fmla="*/ 1 w 7"/>
                  <a:gd name="T109" fmla="*/ 20 h 30"/>
                  <a:gd name="T110" fmla="*/ 1 w 7"/>
                  <a:gd name="T111" fmla="*/ 19 h 30"/>
                  <a:gd name="T112" fmla="*/ 0 w 7"/>
                  <a:gd name="T113" fmla="*/ 18 h 30"/>
                  <a:gd name="T114" fmla="*/ 0 w 7"/>
                  <a:gd name="T115" fmla="*/ 17 h 30"/>
                  <a:gd name="T116" fmla="*/ 0 w 7"/>
                  <a:gd name="T117" fmla="*/ 16 h 30"/>
                  <a:gd name="T118" fmla="*/ 1 w 7"/>
                  <a:gd name="T119" fmla="*/ 15 h 30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7" h="30">
                    <a:moveTo>
                      <a:pt x="1" y="15"/>
                    </a:moveTo>
                    <a:lnTo>
                      <a:pt x="1" y="13"/>
                    </a:lnTo>
                    <a:lnTo>
                      <a:pt x="1" y="11"/>
                    </a:lnTo>
                    <a:lnTo>
                      <a:pt x="1" y="10"/>
                    </a:lnTo>
                    <a:lnTo>
                      <a:pt x="1" y="8"/>
                    </a:lnTo>
                    <a:lnTo>
                      <a:pt x="2" y="7"/>
                    </a:lnTo>
                    <a:lnTo>
                      <a:pt x="2" y="6"/>
                    </a:lnTo>
                    <a:lnTo>
                      <a:pt x="2" y="5"/>
                    </a:lnTo>
                    <a:lnTo>
                      <a:pt x="3" y="4"/>
                    </a:lnTo>
                    <a:lnTo>
                      <a:pt x="4" y="4"/>
                    </a:lnTo>
                    <a:lnTo>
                      <a:pt x="4" y="3"/>
                    </a:lnTo>
                    <a:lnTo>
                      <a:pt x="5" y="2"/>
                    </a:lnTo>
                    <a:lnTo>
                      <a:pt x="5" y="1"/>
                    </a:lnTo>
                    <a:lnTo>
                      <a:pt x="7" y="0"/>
                    </a:lnTo>
                    <a:lnTo>
                      <a:pt x="6" y="1"/>
                    </a:lnTo>
                    <a:lnTo>
                      <a:pt x="6" y="2"/>
                    </a:lnTo>
                    <a:lnTo>
                      <a:pt x="6" y="3"/>
                    </a:lnTo>
                    <a:lnTo>
                      <a:pt x="5" y="3"/>
                    </a:lnTo>
                    <a:lnTo>
                      <a:pt x="5" y="4"/>
                    </a:lnTo>
                    <a:lnTo>
                      <a:pt x="4" y="4"/>
                    </a:lnTo>
                    <a:lnTo>
                      <a:pt x="4" y="5"/>
                    </a:lnTo>
                    <a:lnTo>
                      <a:pt x="3" y="6"/>
                    </a:lnTo>
                    <a:lnTo>
                      <a:pt x="3" y="7"/>
                    </a:lnTo>
                    <a:lnTo>
                      <a:pt x="2" y="8"/>
                    </a:lnTo>
                    <a:lnTo>
                      <a:pt x="2" y="9"/>
                    </a:lnTo>
                    <a:lnTo>
                      <a:pt x="2" y="10"/>
                    </a:lnTo>
                    <a:lnTo>
                      <a:pt x="2" y="12"/>
                    </a:lnTo>
                    <a:lnTo>
                      <a:pt x="2" y="13"/>
                    </a:lnTo>
                    <a:lnTo>
                      <a:pt x="2" y="15"/>
                    </a:lnTo>
                    <a:lnTo>
                      <a:pt x="2" y="17"/>
                    </a:lnTo>
                    <a:lnTo>
                      <a:pt x="2" y="18"/>
                    </a:lnTo>
                    <a:lnTo>
                      <a:pt x="2" y="19"/>
                    </a:lnTo>
                    <a:lnTo>
                      <a:pt x="2" y="21"/>
                    </a:lnTo>
                    <a:lnTo>
                      <a:pt x="2" y="22"/>
                    </a:lnTo>
                    <a:lnTo>
                      <a:pt x="2" y="24"/>
                    </a:lnTo>
                    <a:lnTo>
                      <a:pt x="2" y="25"/>
                    </a:lnTo>
                    <a:lnTo>
                      <a:pt x="3" y="26"/>
                    </a:lnTo>
                    <a:lnTo>
                      <a:pt x="3" y="27"/>
                    </a:lnTo>
                    <a:lnTo>
                      <a:pt x="2" y="28"/>
                    </a:lnTo>
                    <a:lnTo>
                      <a:pt x="2" y="30"/>
                    </a:lnTo>
                    <a:lnTo>
                      <a:pt x="2" y="28"/>
                    </a:lnTo>
                    <a:lnTo>
                      <a:pt x="2" y="27"/>
                    </a:lnTo>
                    <a:lnTo>
                      <a:pt x="2" y="26"/>
                    </a:lnTo>
                    <a:lnTo>
                      <a:pt x="1" y="26"/>
                    </a:lnTo>
                    <a:lnTo>
                      <a:pt x="1" y="25"/>
                    </a:lnTo>
                    <a:lnTo>
                      <a:pt x="1" y="24"/>
                    </a:lnTo>
                    <a:lnTo>
                      <a:pt x="1" y="23"/>
                    </a:lnTo>
                    <a:lnTo>
                      <a:pt x="1" y="22"/>
                    </a:lnTo>
                    <a:lnTo>
                      <a:pt x="1" y="20"/>
                    </a:lnTo>
                    <a:lnTo>
                      <a:pt x="1" y="19"/>
                    </a:lnTo>
                    <a:lnTo>
                      <a:pt x="0" y="18"/>
                    </a:lnTo>
                    <a:lnTo>
                      <a:pt x="0" y="17"/>
                    </a:lnTo>
                    <a:lnTo>
                      <a:pt x="0" y="16"/>
                    </a:lnTo>
                    <a:lnTo>
                      <a:pt x="1" y="15"/>
                    </a:lnTo>
                    <a:close/>
                  </a:path>
                </a:pathLst>
              </a:cu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603" name="Freeform 691">
                <a:extLst>
                  <a:ext uri="{FF2B5EF4-FFF2-40B4-BE49-F238E27FC236}">
                    <a16:creationId xmlns:a16="http://schemas.microsoft.com/office/drawing/2014/main" id="{54356049-74CE-4C16-AD3D-95C518BD34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4" y="2021"/>
                <a:ext cx="37" cy="74"/>
              </a:xfrm>
              <a:custGeom>
                <a:avLst/>
                <a:gdLst>
                  <a:gd name="T0" fmla="*/ 1 w 37"/>
                  <a:gd name="T1" fmla="*/ 0 h 74"/>
                  <a:gd name="T2" fmla="*/ 3 w 37"/>
                  <a:gd name="T3" fmla="*/ 1 h 74"/>
                  <a:gd name="T4" fmla="*/ 4 w 37"/>
                  <a:gd name="T5" fmla="*/ 3 h 74"/>
                  <a:gd name="T6" fmla="*/ 6 w 37"/>
                  <a:gd name="T7" fmla="*/ 5 h 74"/>
                  <a:gd name="T8" fmla="*/ 7 w 37"/>
                  <a:gd name="T9" fmla="*/ 8 h 74"/>
                  <a:gd name="T10" fmla="*/ 7 w 37"/>
                  <a:gd name="T11" fmla="*/ 5 h 74"/>
                  <a:gd name="T12" fmla="*/ 8 w 37"/>
                  <a:gd name="T13" fmla="*/ 7 h 74"/>
                  <a:gd name="T14" fmla="*/ 11 w 37"/>
                  <a:gd name="T15" fmla="*/ 12 h 74"/>
                  <a:gd name="T16" fmla="*/ 13 w 37"/>
                  <a:gd name="T17" fmla="*/ 16 h 74"/>
                  <a:gd name="T18" fmla="*/ 14 w 37"/>
                  <a:gd name="T19" fmla="*/ 20 h 74"/>
                  <a:gd name="T20" fmla="*/ 16 w 37"/>
                  <a:gd name="T21" fmla="*/ 23 h 74"/>
                  <a:gd name="T22" fmla="*/ 18 w 37"/>
                  <a:gd name="T23" fmla="*/ 27 h 74"/>
                  <a:gd name="T24" fmla="*/ 19 w 37"/>
                  <a:gd name="T25" fmla="*/ 31 h 74"/>
                  <a:gd name="T26" fmla="*/ 21 w 37"/>
                  <a:gd name="T27" fmla="*/ 35 h 74"/>
                  <a:gd name="T28" fmla="*/ 23 w 37"/>
                  <a:gd name="T29" fmla="*/ 38 h 74"/>
                  <a:gd name="T30" fmla="*/ 24 w 37"/>
                  <a:gd name="T31" fmla="*/ 41 h 74"/>
                  <a:gd name="T32" fmla="*/ 26 w 37"/>
                  <a:gd name="T33" fmla="*/ 45 h 74"/>
                  <a:gd name="T34" fmla="*/ 27 w 37"/>
                  <a:gd name="T35" fmla="*/ 48 h 74"/>
                  <a:gd name="T36" fmla="*/ 29 w 37"/>
                  <a:gd name="T37" fmla="*/ 52 h 74"/>
                  <a:gd name="T38" fmla="*/ 31 w 37"/>
                  <a:gd name="T39" fmla="*/ 56 h 74"/>
                  <a:gd name="T40" fmla="*/ 33 w 37"/>
                  <a:gd name="T41" fmla="*/ 59 h 74"/>
                  <a:gd name="T42" fmla="*/ 34 w 37"/>
                  <a:gd name="T43" fmla="*/ 63 h 74"/>
                  <a:gd name="T44" fmla="*/ 35 w 37"/>
                  <a:gd name="T45" fmla="*/ 66 h 74"/>
                  <a:gd name="T46" fmla="*/ 36 w 37"/>
                  <a:gd name="T47" fmla="*/ 69 h 74"/>
                  <a:gd name="T48" fmla="*/ 37 w 37"/>
                  <a:gd name="T49" fmla="*/ 74 h 74"/>
                  <a:gd name="T50" fmla="*/ 18 w 37"/>
                  <a:gd name="T51" fmla="*/ 72 h 74"/>
                  <a:gd name="T52" fmla="*/ 19 w 37"/>
                  <a:gd name="T53" fmla="*/ 69 h 74"/>
                  <a:gd name="T54" fmla="*/ 21 w 37"/>
                  <a:gd name="T55" fmla="*/ 67 h 74"/>
                  <a:gd name="T56" fmla="*/ 22 w 37"/>
                  <a:gd name="T57" fmla="*/ 66 h 74"/>
                  <a:gd name="T58" fmla="*/ 22 w 37"/>
                  <a:gd name="T59" fmla="*/ 64 h 74"/>
                  <a:gd name="T60" fmla="*/ 24 w 37"/>
                  <a:gd name="T61" fmla="*/ 65 h 74"/>
                  <a:gd name="T62" fmla="*/ 25 w 37"/>
                  <a:gd name="T63" fmla="*/ 64 h 74"/>
                  <a:gd name="T64" fmla="*/ 24 w 37"/>
                  <a:gd name="T65" fmla="*/ 61 h 74"/>
                  <a:gd name="T66" fmla="*/ 24 w 37"/>
                  <a:gd name="T67" fmla="*/ 59 h 74"/>
                  <a:gd name="T68" fmla="*/ 26 w 37"/>
                  <a:gd name="T69" fmla="*/ 60 h 74"/>
                  <a:gd name="T70" fmla="*/ 26 w 37"/>
                  <a:gd name="T71" fmla="*/ 59 h 74"/>
                  <a:gd name="T72" fmla="*/ 25 w 37"/>
                  <a:gd name="T73" fmla="*/ 56 h 74"/>
                  <a:gd name="T74" fmla="*/ 24 w 37"/>
                  <a:gd name="T75" fmla="*/ 52 h 74"/>
                  <a:gd name="T76" fmla="*/ 24 w 37"/>
                  <a:gd name="T77" fmla="*/ 52 h 74"/>
                  <a:gd name="T78" fmla="*/ 26 w 37"/>
                  <a:gd name="T79" fmla="*/ 55 h 74"/>
                  <a:gd name="T80" fmla="*/ 27 w 37"/>
                  <a:gd name="T81" fmla="*/ 57 h 74"/>
                  <a:gd name="T82" fmla="*/ 28 w 37"/>
                  <a:gd name="T83" fmla="*/ 56 h 74"/>
                  <a:gd name="T84" fmla="*/ 27 w 37"/>
                  <a:gd name="T85" fmla="*/ 52 h 74"/>
                  <a:gd name="T86" fmla="*/ 25 w 37"/>
                  <a:gd name="T87" fmla="*/ 48 h 74"/>
                  <a:gd name="T88" fmla="*/ 23 w 37"/>
                  <a:gd name="T89" fmla="*/ 45 h 74"/>
                  <a:gd name="T90" fmla="*/ 21 w 37"/>
                  <a:gd name="T91" fmla="*/ 42 h 74"/>
                  <a:gd name="T92" fmla="*/ 20 w 37"/>
                  <a:gd name="T93" fmla="*/ 40 h 74"/>
                  <a:gd name="T94" fmla="*/ 19 w 37"/>
                  <a:gd name="T95" fmla="*/ 38 h 74"/>
                  <a:gd name="T96" fmla="*/ 18 w 37"/>
                  <a:gd name="T97" fmla="*/ 35 h 74"/>
                  <a:gd name="T98" fmla="*/ 16 w 37"/>
                  <a:gd name="T99" fmla="*/ 32 h 74"/>
                  <a:gd name="T100" fmla="*/ 15 w 37"/>
                  <a:gd name="T101" fmla="*/ 29 h 74"/>
                  <a:gd name="T102" fmla="*/ 13 w 37"/>
                  <a:gd name="T103" fmla="*/ 26 h 74"/>
                  <a:gd name="T104" fmla="*/ 12 w 37"/>
                  <a:gd name="T105" fmla="*/ 25 h 74"/>
                  <a:gd name="T106" fmla="*/ 10 w 37"/>
                  <a:gd name="T107" fmla="*/ 23 h 74"/>
                  <a:gd name="T108" fmla="*/ 10 w 37"/>
                  <a:gd name="T109" fmla="*/ 20 h 74"/>
                  <a:gd name="T110" fmla="*/ 8 w 37"/>
                  <a:gd name="T111" fmla="*/ 19 h 74"/>
                  <a:gd name="T112" fmla="*/ 7 w 37"/>
                  <a:gd name="T113" fmla="*/ 17 h 74"/>
                  <a:gd name="T114" fmla="*/ 7 w 37"/>
                  <a:gd name="T115" fmla="*/ 15 h 74"/>
                  <a:gd name="T116" fmla="*/ 6 w 37"/>
                  <a:gd name="T117" fmla="*/ 13 h 74"/>
                  <a:gd name="T118" fmla="*/ 4 w 37"/>
                  <a:gd name="T119" fmla="*/ 8 h 74"/>
                  <a:gd name="T120" fmla="*/ 3 w 37"/>
                  <a:gd name="T121" fmla="*/ 5 h 74"/>
                  <a:gd name="T122" fmla="*/ 2 w 37"/>
                  <a:gd name="T123" fmla="*/ 3 h 74"/>
                  <a:gd name="T124" fmla="*/ 1 w 37"/>
                  <a:gd name="T125" fmla="*/ 1 h 74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37" h="74">
                    <a:moveTo>
                      <a:pt x="0" y="0"/>
                    </a:moveTo>
                    <a:lnTo>
                      <a:pt x="1" y="0"/>
                    </a:lnTo>
                    <a:lnTo>
                      <a:pt x="2" y="1"/>
                    </a:lnTo>
                    <a:lnTo>
                      <a:pt x="3" y="1"/>
                    </a:lnTo>
                    <a:lnTo>
                      <a:pt x="4" y="2"/>
                    </a:lnTo>
                    <a:lnTo>
                      <a:pt x="4" y="3"/>
                    </a:lnTo>
                    <a:lnTo>
                      <a:pt x="5" y="4"/>
                    </a:lnTo>
                    <a:lnTo>
                      <a:pt x="6" y="5"/>
                    </a:lnTo>
                    <a:lnTo>
                      <a:pt x="6" y="7"/>
                    </a:lnTo>
                    <a:lnTo>
                      <a:pt x="7" y="8"/>
                    </a:lnTo>
                    <a:lnTo>
                      <a:pt x="7" y="6"/>
                    </a:lnTo>
                    <a:lnTo>
                      <a:pt x="7" y="5"/>
                    </a:lnTo>
                    <a:lnTo>
                      <a:pt x="8" y="7"/>
                    </a:lnTo>
                    <a:lnTo>
                      <a:pt x="10" y="10"/>
                    </a:lnTo>
                    <a:lnTo>
                      <a:pt x="11" y="12"/>
                    </a:lnTo>
                    <a:lnTo>
                      <a:pt x="12" y="14"/>
                    </a:lnTo>
                    <a:lnTo>
                      <a:pt x="13" y="16"/>
                    </a:lnTo>
                    <a:lnTo>
                      <a:pt x="14" y="18"/>
                    </a:lnTo>
                    <a:lnTo>
                      <a:pt x="14" y="20"/>
                    </a:lnTo>
                    <a:lnTo>
                      <a:pt x="15" y="22"/>
                    </a:lnTo>
                    <a:lnTo>
                      <a:pt x="16" y="23"/>
                    </a:lnTo>
                    <a:lnTo>
                      <a:pt x="17" y="25"/>
                    </a:lnTo>
                    <a:lnTo>
                      <a:pt x="18" y="27"/>
                    </a:lnTo>
                    <a:lnTo>
                      <a:pt x="19" y="29"/>
                    </a:lnTo>
                    <a:lnTo>
                      <a:pt x="19" y="31"/>
                    </a:lnTo>
                    <a:lnTo>
                      <a:pt x="20" y="33"/>
                    </a:lnTo>
                    <a:lnTo>
                      <a:pt x="21" y="35"/>
                    </a:lnTo>
                    <a:lnTo>
                      <a:pt x="22" y="37"/>
                    </a:lnTo>
                    <a:lnTo>
                      <a:pt x="23" y="38"/>
                    </a:lnTo>
                    <a:lnTo>
                      <a:pt x="24" y="40"/>
                    </a:lnTo>
                    <a:lnTo>
                      <a:pt x="24" y="41"/>
                    </a:lnTo>
                    <a:lnTo>
                      <a:pt x="25" y="42"/>
                    </a:lnTo>
                    <a:lnTo>
                      <a:pt x="26" y="45"/>
                    </a:lnTo>
                    <a:lnTo>
                      <a:pt x="26" y="46"/>
                    </a:lnTo>
                    <a:lnTo>
                      <a:pt x="27" y="48"/>
                    </a:lnTo>
                    <a:lnTo>
                      <a:pt x="28" y="50"/>
                    </a:lnTo>
                    <a:lnTo>
                      <a:pt x="29" y="52"/>
                    </a:lnTo>
                    <a:lnTo>
                      <a:pt x="30" y="54"/>
                    </a:lnTo>
                    <a:lnTo>
                      <a:pt x="31" y="56"/>
                    </a:lnTo>
                    <a:lnTo>
                      <a:pt x="32" y="57"/>
                    </a:lnTo>
                    <a:lnTo>
                      <a:pt x="33" y="59"/>
                    </a:lnTo>
                    <a:lnTo>
                      <a:pt x="34" y="62"/>
                    </a:lnTo>
                    <a:lnTo>
                      <a:pt x="34" y="63"/>
                    </a:lnTo>
                    <a:lnTo>
                      <a:pt x="35" y="65"/>
                    </a:lnTo>
                    <a:lnTo>
                      <a:pt x="35" y="66"/>
                    </a:lnTo>
                    <a:lnTo>
                      <a:pt x="35" y="68"/>
                    </a:lnTo>
                    <a:lnTo>
                      <a:pt x="36" y="69"/>
                    </a:lnTo>
                    <a:lnTo>
                      <a:pt x="36" y="72"/>
                    </a:lnTo>
                    <a:lnTo>
                      <a:pt x="37" y="74"/>
                    </a:lnTo>
                    <a:lnTo>
                      <a:pt x="17" y="74"/>
                    </a:lnTo>
                    <a:lnTo>
                      <a:pt x="18" y="72"/>
                    </a:lnTo>
                    <a:lnTo>
                      <a:pt x="19" y="71"/>
                    </a:lnTo>
                    <a:lnTo>
                      <a:pt x="19" y="69"/>
                    </a:lnTo>
                    <a:lnTo>
                      <a:pt x="20" y="68"/>
                    </a:lnTo>
                    <a:lnTo>
                      <a:pt x="21" y="67"/>
                    </a:lnTo>
                    <a:lnTo>
                      <a:pt x="21" y="66"/>
                    </a:lnTo>
                    <a:lnTo>
                      <a:pt x="22" y="66"/>
                    </a:lnTo>
                    <a:lnTo>
                      <a:pt x="22" y="65"/>
                    </a:lnTo>
                    <a:lnTo>
                      <a:pt x="22" y="64"/>
                    </a:lnTo>
                    <a:lnTo>
                      <a:pt x="23" y="64"/>
                    </a:lnTo>
                    <a:lnTo>
                      <a:pt x="24" y="65"/>
                    </a:lnTo>
                    <a:lnTo>
                      <a:pt x="25" y="64"/>
                    </a:lnTo>
                    <a:lnTo>
                      <a:pt x="24" y="62"/>
                    </a:lnTo>
                    <a:lnTo>
                      <a:pt x="24" y="61"/>
                    </a:lnTo>
                    <a:lnTo>
                      <a:pt x="24" y="60"/>
                    </a:lnTo>
                    <a:lnTo>
                      <a:pt x="24" y="59"/>
                    </a:lnTo>
                    <a:lnTo>
                      <a:pt x="25" y="59"/>
                    </a:lnTo>
                    <a:lnTo>
                      <a:pt x="26" y="60"/>
                    </a:lnTo>
                    <a:lnTo>
                      <a:pt x="27" y="60"/>
                    </a:lnTo>
                    <a:lnTo>
                      <a:pt x="26" y="59"/>
                    </a:lnTo>
                    <a:lnTo>
                      <a:pt x="25" y="57"/>
                    </a:lnTo>
                    <a:lnTo>
                      <a:pt x="25" y="56"/>
                    </a:lnTo>
                    <a:lnTo>
                      <a:pt x="24" y="54"/>
                    </a:lnTo>
                    <a:lnTo>
                      <a:pt x="24" y="52"/>
                    </a:lnTo>
                    <a:lnTo>
                      <a:pt x="22" y="49"/>
                    </a:lnTo>
                    <a:lnTo>
                      <a:pt x="24" y="52"/>
                    </a:lnTo>
                    <a:lnTo>
                      <a:pt x="25" y="54"/>
                    </a:lnTo>
                    <a:lnTo>
                      <a:pt x="26" y="55"/>
                    </a:lnTo>
                    <a:lnTo>
                      <a:pt x="27" y="56"/>
                    </a:lnTo>
                    <a:lnTo>
                      <a:pt x="27" y="57"/>
                    </a:lnTo>
                    <a:lnTo>
                      <a:pt x="28" y="58"/>
                    </a:lnTo>
                    <a:lnTo>
                      <a:pt x="28" y="56"/>
                    </a:lnTo>
                    <a:lnTo>
                      <a:pt x="28" y="54"/>
                    </a:lnTo>
                    <a:lnTo>
                      <a:pt x="27" y="52"/>
                    </a:lnTo>
                    <a:lnTo>
                      <a:pt x="26" y="50"/>
                    </a:lnTo>
                    <a:lnTo>
                      <a:pt x="25" y="48"/>
                    </a:lnTo>
                    <a:lnTo>
                      <a:pt x="24" y="47"/>
                    </a:lnTo>
                    <a:lnTo>
                      <a:pt x="23" y="45"/>
                    </a:lnTo>
                    <a:lnTo>
                      <a:pt x="22" y="43"/>
                    </a:lnTo>
                    <a:lnTo>
                      <a:pt x="21" y="42"/>
                    </a:lnTo>
                    <a:lnTo>
                      <a:pt x="21" y="41"/>
                    </a:lnTo>
                    <a:lnTo>
                      <a:pt x="20" y="40"/>
                    </a:lnTo>
                    <a:lnTo>
                      <a:pt x="20" y="39"/>
                    </a:lnTo>
                    <a:lnTo>
                      <a:pt x="19" y="38"/>
                    </a:lnTo>
                    <a:lnTo>
                      <a:pt x="19" y="36"/>
                    </a:lnTo>
                    <a:lnTo>
                      <a:pt x="18" y="35"/>
                    </a:lnTo>
                    <a:lnTo>
                      <a:pt x="17" y="34"/>
                    </a:lnTo>
                    <a:lnTo>
                      <a:pt x="16" y="32"/>
                    </a:lnTo>
                    <a:lnTo>
                      <a:pt x="16" y="30"/>
                    </a:lnTo>
                    <a:lnTo>
                      <a:pt x="15" y="29"/>
                    </a:lnTo>
                    <a:lnTo>
                      <a:pt x="14" y="27"/>
                    </a:lnTo>
                    <a:lnTo>
                      <a:pt x="13" y="26"/>
                    </a:lnTo>
                    <a:lnTo>
                      <a:pt x="13" y="25"/>
                    </a:lnTo>
                    <a:lnTo>
                      <a:pt x="12" y="25"/>
                    </a:lnTo>
                    <a:lnTo>
                      <a:pt x="11" y="24"/>
                    </a:lnTo>
                    <a:lnTo>
                      <a:pt x="10" y="23"/>
                    </a:lnTo>
                    <a:lnTo>
                      <a:pt x="10" y="22"/>
                    </a:lnTo>
                    <a:lnTo>
                      <a:pt x="10" y="20"/>
                    </a:lnTo>
                    <a:lnTo>
                      <a:pt x="9" y="19"/>
                    </a:lnTo>
                    <a:lnTo>
                      <a:pt x="8" y="19"/>
                    </a:lnTo>
                    <a:lnTo>
                      <a:pt x="8" y="18"/>
                    </a:lnTo>
                    <a:lnTo>
                      <a:pt x="7" y="17"/>
                    </a:lnTo>
                    <a:lnTo>
                      <a:pt x="7" y="16"/>
                    </a:lnTo>
                    <a:lnTo>
                      <a:pt x="7" y="15"/>
                    </a:lnTo>
                    <a:lnTo>
                      <a:pt x="6" y="14"/>
                    </a:lnTo>
                    <a:lnTo>
                      <a:pt x="6" y="13"/>
                    </a:lnTo>
                    <a:lnTo>
                      <a:pt x="5" y="10"/>
                    </a:lnTo>
                    <a:lnTo>
                      <a:pt x="4" y="8"/>
                    </a:lnTo>
                    <a:lnTo>
                      <a:pt x="4" y="7"/>
                    </a:lnTo>
                    <a:lnTo>
                      <a:pt x="3" y="5"/>
                    </a:lnTo>
                    <a:lnTo>
                      <a:pt x="2" y="4"/>
                    </a:lnTo>
                    <a:lnTo>
                      <a:pt x="2" y="3"/>
                    </a:lnTo>
                    <a:lnTo>
                      <a:pt x="1" y="2"/>
                    </a:lnTo>
                    <a:lnTo>
                      <a:pt x="1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99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604" name="Freeform 692">
                <a:extLst>
                  <a:ext uri="{FF2B5EF4-FFF2-40B4-BE49-F238E27FC236}">
                    <a16:creationId xmlns:a16="http://schemas.microsoft.com/office/drawing/2014/main" id="{E9194A81-32AF-45F4-A3F4-4B846C3758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5" y="2051"/>
                <a:ext cx="2" cy="14"/>
              </a:xfrm>
              <a:custGeom>
                <a:avLst/>
                <a:gdLst>
                  <a:gd name="T0" fmla="*/ 2 w 2"/>
                  <a:gd name="T1" fmla="*/ 0 h 14"/>
                  <a:gd name="T2" fmla="*/ 2 w 2"/>
                  <a:gd name="T3" fmla="*/ 1 h 14"/>
                  <a:gd name="T4" fmla="*/ 2 w 2"/>
                  <a:gd name="T5" fmla="*/ 2 h 14"/>
                  <a:gd name="T6" fmla="*/ 2 w 2"/>
                  <a:gd name="T7" fmla="*/ 2 h 14"/>
                  <a:gd name="T8" fmla="*/ 2 w 2"/>
                  <a:gd name="T9" fmla="*/ 3 h 14"/>
                  <a:gd name="T10" fmla="*/ 2 w 2"/>
                  <a:gd name="T11" fmla="*/ 3 h 14"/>
                  <a:gd name="T12" fmla="*/ 2 w 2"/>
                  <a:gd name="T13" fmla="*/ 4 h 14"/>
                  <a:gd name="T14" fmla="*/ 2 w 2"/>
                  <a:gd name="T15" fmla="*/ 4 h 14"/>
                  <a:gd name="T16" fmla="*/ 2 w 2"/>
                  <a:gd name="T17" fmla="*/ 5 h 14"/>
                  <a:gd name="T18" fmla="*/ 2 w 2"/>
                  <a:gd name="T19" fmla="*/ 5 h 14"/>
                  <a:gd name="T20" fmla="*/ 2 w 2"/>
                  <a:gd name="T21" fmla="*/ 6 h 14"/>
                  <a:gd name="T22" fmla="*/ 2 w 2"/>
                  <a:gd name="T23" fmla="*/ 7 h 14"/>
                  <a:gd name="T24" fmla="*/ 1 w 2"/>
                  <a:gd name="T25" fmla="*/ 7 h 14"/>
                  <a:gd name="T26" fmla="*/ 1 w 2"/>
                  <a:gd name="T27" fmla="*/ 8 h 14"/>
                  <a:gd name="T28" fmla="*/ 1 w 2"/>
                  <a:gd name="T29" fmla="*/ 9 h 14"/>
                  <a:gd name="T30" fmla="*/ 1 w 2"/>
                  <a:gd name="T31" fmla="*/ 10 h 14"/>
                  <a:gd name="T32" fmla="*/ 1 w 2"/>
                  <a:gd name="T33" fmla="*/ 11 h 14"/>
                  <a:gd name="T34" fmla="*/ 1 w 2"/>
                  <a:gd name="T35" fmla="*/ 12 h 14"/>
                  <a:gd name="T36" fmla="*/ 1 w 2"/>
                  <a:gd name="T37" fmla="*/ 14 h 14"/>
                  <a:gd name="T38" fmla="*/ 1 w 2"/>
                  <a:gd name="T39" fmla="*/ 14 h 14"/>
                  <a:gd name="T40" fmla="*/ 0 w 2"/>
                  <a:gd name="T41" fmla="*/ 14 h 14"/>
                  <a:gd name="T42" fmla="*/ 0 w 2"/>
                  <a:gd name="T43" fmla="*/ 14 h 14"/>
                  <a:gd name="T44" fmla="*/ 0 w 2"/>
                  <a:gd name="T45" fmla="*/ 13 h 14"/>
                  <a:gd name="T46" fmla="*/ 0 w 2"/>
                  <a:gd name="T47" fmla="*/ 13 h 14"/>
                  <a:gd name="T48" fmla="*/ 0 w 2"/>
                  <a:gd name="T49" fmla="*/ 11 h 14"/>
                  <a:gd name="T50" fmla="*/ 0 w 2"/>
                  <a:gd name="T51" fmla="*/ 10 h 14"/>
                  <a:gd name="T52" fmla="*/ 0 w 2"/>
                  <a:gd name="T53" fmla="*/ 9 h 14"/>
                  <a:gd name="T54" fmla="*/ 0 w 2"/>
                  <a:gd name="T55" fmla="*/ 8 h 14"/>
                  <a:gd name="T56" fmla="*/ 0 w 2"/>
                  <a:gd name="T57" fmla="*/ 7 h 14"/>
                  <a:gd name="T58" fmla="*/ 0 w 2"/>
                  <a:gd name="T59" fmla="*/ 6 h 14"/>
                  <a:gd name="T60" fmla="*/ 0 w 2"/>
                  <a:gd name="T61" fmla="*/ 6 h 14"/>
                  <a:gd name="T62" fmla="*/ 1 w 2"/>
                  <a:gd name="T63" fmla="*/ 6 h 14"/>
                  <a:gd name="T64" fmla="*/ 1 w 2"/>
                  <a:gd name="T65" fmla="*/ 5 h 14"/>
                  <a:gd name="T66" fmla="*/ 2 w 2"/>
                  <a:gd name="T67" fmla="*/ 5 h 14"/>
                  <a:gd name="T68" fmla="*/ 2 w 2"/>
                  <a:gd name="T69" fmla="*/ 4 h 14"/>
                  <a:gd name="T70" fmla="*/ 1 w 2"/>
                  <a:gd name="T71" fmla="*/ 4 h 14"/>
                  <a:gd name="T72" fmla="*/ 1 w 2"/>
                  <a:gd name="T73" fmla="*/ 4 h 14"/>
                  <a:gd name="T74" fmla="*/ 1 w 2"/>
                  <a:gd name="T75" fmla="*/ 3 h 14"/>
                  <a:gd name="T76" fmla="*/ 1 w 2"/>
                  <a:gd name="T77" fmla="*/ 3 h 14"/>
                  <a:gd name="T78" fmla="*/ 1 w 2"/>
                  <a:gd name="T79" fmla="*/ 3 h 14"/>
                  <a:gd name="T80" fmla="*/ 2 w 2"/>
                  <a:gd name="T81" fmla="*/ 2 h 14"/>
                  <a:gd name="T82" fmla="*/ 2 w 2"/>
                  <a:gd name="T83" fmla="*/ 1 h 14"/>
                  <a:gd name="T84" fmla="*/ 2 w 2"/>
                  <a:gd name="T85" fmla="*/ 0 h 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2" h="14">
                    <a:moveTo>
                      <a:pt x="2" y="0"/>
                    </a:moveTo>
                    <a:lnTo>
                      <a:pt x="2" y="1"/>
                    </a:lnTo>
                    <a:lnTo>
                      <a:pt x="2" y="2"/>
                    </a:lnTo>
                    <a:lnTo>
                      <a:pt x="2" y="3"/>
                    </a:lnTo>
                    <a:lnTo>
                      <a:pt x="2" y="4"/>
                    </a:lnTo>
                    <a:lnTo>
                      <a:pt x="2" y="5"/>
                    </a:lnTo>
                    <a:lnTo>
                      <a:pt x="2" y="6"/>
                    </a:lnTo>
                    <a:lnTo>
                      <a:pt x="2" y="7"/>
                    </a:lnTo>
                    <a:lnTo>
                      <a:pt x="1" y="7"/>
                    </a:lnTo>
                    <a:lnTo>
                      <a:pt x="1" y="8"/>
                    </a:lnTo>
                    <a:lnTo>
                      <a:pt x="1" y="9"/>
                    </a:lnTo>
                    <a:lnTo>
                      <a:pt x="1" y="10"/>
                    </a:lnTo>
                    <a:lnTo>
                      <a:pt x="1" y="11"/>
                    </a:lnTo>
                    <a:lnTo>
                      <a:pt x="1" y="12"/>
                    </a:lnTo>
                    <a:lnTo>
                      <a:pt x="1" y="14"/>
                    </a:lnTo>
                    <a:lnTo>
                      <a:pt x="0" y="14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0" y="10"/>
                    </a:lnTo>
                    <a:lnTo>
                      <a:pt x="0" y="9"/>
                    </a:lnTo>
                    <a:lnTo>
                      <a:pt x="0" y="8"/>
                    </a:lnTo>
                    <a:lnTo>
                      <a:pt x="0" y="7"/>
                    </a:lnTo>
                    <a:lnTo>
                      <a:pt x="0" y="6"/>
                    </a:lnTo>
                    <a:lnTo>
                      <a:pt x="1" y="6"/>
                    </a:lnTo>
                    <a:lnTo>
                      <a:pt x="1" y="5"/>
                    </a:lnTo>
                    <a:lnTo>
                      <a:pt x="2" y="5"/>
                    </a:lnTo>
                    <a:lnTo>
                      <a:pt x="2" y="4"/>
                    </a:lnTo>
                    <a:lnTo>
                      <a:pt x="1" y="4"/>
                    </a:lnTo>
                    <a:lnTo>
                      <a:pt x="1" y="3"/>
                    </a:lnTo>
                    <a:lnTo>
                      <a:pt x="2" y="2"/>
                    </a:lnTo>
                    <a:lnTo>
                      <a:pt x="2" y="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99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605" name="Freeform 693">
                <a:extLst>
                  <a:ext uri="{FF2B5EF4-FFF2-40B4-BE49-F238E27FC236}">
                    <a16:creationId xmlns:a16="http://schemas.microsoft.com/office/drawing/2014/main" id="{9CABDBD0-AD8B-478F-9DCA-2F96488462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8" y="2083"/>
                <a:ext cx="4" cy="4"/>
              </a:xfrm>
              <a:custGeom>
                <a:avLst/>
                <a:gdLst>
                  <a:gd name="T0" fmla="*/ 1 w 4"/>
                  <a:gd name="T1" fmla="*/ 0 h 4"/>
                  <a:gd name="T2" fmla="*/ 2 w 4"/>
                  <a:gd name="T3" fmla="*/ 0 h 4"/>
                  <a:gd name="T4" fmla="*/ 2 w 4"/>
                  <a:gd name="T5" fmla="*/ 1 h 4"/>
                  <a:gd name="T6" fmla="*/ 3 w 4"/>
                  <a:gd name="T7" fmla="*/ 1 h 4"/>
                  <a:gd name="T8" fmla="*/ 3 w 4"/>
                  <a:gd name="T9" fmla="*/ 1 h 4"/>
                  <a:gd name="T10" fmla="*/ 4 w 4"/>
                  <a:gd name="T11" fmla="*/ 0 h 4"/>
                  <a:gd name="T12" fmla="*/ 4 w 4"/>
                  <a:gd name="T13" fmla="*/ 0 h 4"/>
                  <a:gd name="T14" fmla="*/ 4 w 4"/>
                  <a:gd name="T15" fmla="*/ 1 h 4"/>
                  <a:gd name="T16" fmla="*/ 4 w 4"/>
                  <a:gd name="T17" fmla="*/ 1 h 4"/>
                  <a:gd name="T18" fmla="*/ 4 w 4"/>
                  <a:gd name="T19" fmla="*/ 2 h 4"/>
                  <a:gd name="T20" fmla="*/ 3 w 4"/>
                  <a:gd name="T21" fmla="*/ 2 h 4"/>
                  <a:gd name="T22" fmla="*/ 3 w 4"/>
                  <a:gd name="T23" fmla="*/ 3 h 4"/>
                  <a:gd name="T24" fmla="*/ 2 w 4"/>
                  <a:gd name="T25" fmla="*/ 3 h 4"/>
                  <a:gd name="T26" fmla="*/ 2 w 4"/>
                  <a:gd name="T27" fmla="*/ 4 h 4"/>
                  <a:gd name="T28" fmla="*/ 1 w 4"/>
                  <a:gd name="T29" fmla="*/ 4 h 4"/>
                  <a:gd name="T30" fmla="*/ 1 w 4"/>
                  <a:gd name="T31" fmla="*/ 4 h 4"/>
                  <a:gd name="T32" fmla="*/ 0 w 4"/>
                  <a:gd name="T33" fmla="*/ 3 h 4"/>
                  <a:gd name="T34" fmla="*/ 1 w 4"/>
                  <a:gd name="T35" fmla="*/ 3 h 4"/>
                  <a:gd name="T36" fmla="*/ 1 w 4"/>
                  <a:gd name="T37" fmla="*/ 3 h 4"/>
                  <a:gd name="T38" fmla="*/ 2 w 4"/>
                  <a:gd name="T39" fmla="*/ 2 h 4"/>
                  <a:gd name="T40" fmla="*/ 2 w 4"/>
                  <a:gd name="T41" fmla="*/ 2 h 4"/>
                  <a:gd name="T42" fmla="*/ 2 w 4"/>
                  <a:gd name="T43" fmla="*/ 1 h 4"/>
                  <a:gd name="T44" fmla="*/ 2 w 4"/>
                  <a:gd name="T45" fmla="*/ 1 h 4"/>
                  <a:gd name="T46" fmla="*/ 1 w 4"/>
                  <a:gd name="T47" fmla="*/ 0 h 4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4" h="4">
                    <a:moveTo>
                      <a:pt x="1" y="0"/>
                    </a:moveTo>
                    <a:lnTo>
                      <a:pt x="2" y="0"/>
                    </a:lnTo>
                    <a:lnTo>
                      <a:pt x="2" y="1"/>
                    </a:lnTo>
                    <a:lnTo>
                      <a:pt x="3" y="1"/>
                    </a:lnTo>
                    <a:lnTo>
                      <a:pt x="4" y="0"/>
                    </a:lnTo>
                    <a:lnTo>
                      <a:pt x="4" y="1"/>
                    </a:lnTo>
                    <a:lnTo>
                      <a:pt x="4" y="2"/>
                    </a:lnTo>
                    <a:lnTo>
                      <a:pt x="3" y="2"/>
                    </a:lnTo>
                    <a:lnTo>
                      <a:pt x="3" y="3"/>
                    </a:lnTo>
                    <a:lnTo>
                      <a:pt x="2" y="3"/>
                    </a:lnTo>
                    <a:lnTo>
                      <a:pt x="2" y="4"/>
                    </a:lnTo>
                    <a:lnTo>
                      <a:pt x="1" y="4"/>
                    </a:lnTo>
                    <a:lnTo>
                      <a:pt x="0" y="3"/>
                    </a:lnTo>
                    <a:lnTo>
                      <a:pt x="1" y="3"/>
                    </a:lnTo>
                    <a:lnTo>
                      <a:pt x="2" y="2"/>
                    </a:lnTo>
                    <a:lnTo>
                      <a:pt x="2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606" name="Freeform 694">
                <a:extLst>
                  <a:ext uri="{FF2B5EF4-FFF2-40B4-BE49-F238E27FC236}">
                    <a16:creationId xmlns:a16="http://schemas.microsoft.com/office/drawing/2014/main" id="{B416FFF5-CACD-4723-A95E-012B0A6066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3" y="2082"/>
                <a:ext cx="7" cy="2"/>
              </a:xfrm>
              <a:custGeom>
                <a:avLst/>
                <a:gdLst>
                  <a:gd name="T0" fmla="*/ 0 w 7"/>
                  <a:gd name="T1" fmla="*/ 2 h 2"/>
                  <a:gd name="T2" fmla="*/ 1 w 7"/>
                  <a:gd name="T3" fmla="*/ 2 h 2"/>
                  <a:gd name="T4" fmla="*/ 2 w 7"/>
                  <a:gd name="T5" fmla="*/ 1 h 2"/>
                  <a:gd name="T6" fmla="*/ 3 w 7"/>
                  <a:gd name="T7" fmla="*/ 1 h 2"/>
                  <a:gd name="T8" fmla="*/ 3 w 7"/>
                  <a:gd name="T9" fmla="*/ 1 h 2"/>
                  <a:gd name="T10" fmla="*/ 4 w 7"/>
                  <a:gd name="T11" fmla="*/ 0 h 2"/>
                  <a:gd name="T12" fmla="*/ 4 w 7"/>
                  <a:gd name="T13" fmla="*/ 0 h 2"/>
                  <a:gd name="T14" fmla="*/ 5 w 7"/>
                  <a:gd name="T15" fmla="*/ 0 h 2"/>
                  <a:gd name="T16" fmla="*/ 5 w 7"/>
                  <a:gd name="T17" fmla="*/ 0 h 2"/>
                  <a:gd name="T18" fmla="*/ 6 w 7"/>
                  <a:gd name="T19" fmla="*/ 0 h 2"/>
                  <a:gd name="T20" fmla="*/ 6 w 7"/>
                  <a:gd name="T21" fmla="*/ 1 h 2"/>
                  <a:gd name="T22" fmla="*/ 6 w 7"/>
                  <a:gd name="T23" fmla="*/ 1 h 2"/>
                  <a:gd name="T24" fmla="*/ 7 w 7"/>
                  <a:gd name="T25" fmla="*/ 2 h 2"/>
                  <a:gd name="T26" fmla="*/ 6 w 7"/>
                  <a:gd name="T27" fmla="*/ 1 h 2"/>
                  <a:gd name="T28" fmla="*/ 5 w 7"/>
                  <a:gd name="T29" fmla="*/ 1 h 2"/>
                  <a:gd name="T30" fmla="*/ 5 w 7"/>
                  <a:gd name="T31" fmla="*/ 1 h 2"/>
                  <a:gd name="T32" fmla="*/ 4 w 7"/>
                  <a:gd name="T33" fmla="*/ 2 h 2"/>
                  <a:gd name="T34" fmla="*/ 3 w 7"/>
                  <a:gd name="T35" fmla="*/ 2 h 2"/>
                  <a:gd name="T36" fmla="*/ 3 w 7"/>
                  <a:gd name="T37" fmla="*/ 2 h 2"/>
                  <a:gd name="T38" fmla="*/ 1 w 7"/>
                  <a:gd name="T39" fmla="*/ 2 h 2"/>
                  <a:gd name="T40" fmla="*/ 0 w 7"/>
                  <a:gd name="T41" fmla="*/ 2 h 2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7" h="2">
                    <a:moveTo>
                      <a:pt x="0" y="2"/>
                    </a:moveTo>
                    <a:lnTo>
                      <a:pt x="1" y="2"/>
                    </a:lnTo>
                    <a:lnTo>
                      <a:pt x="2" y="1"/>
                    </a:lnTo>
                    <a:lnTo>
                      <a:pt x="3" y="1"/>
                    </a:lnTo>
                    <a:lnTo>
                      <a:pt x="4" y="0"/>
                    </a:lnTo>
                    <a:lnTo>
                      <a:pt x="5" y="0"/>
                    </a:lnTo>
                    <a:lnTo>
                      <a:pt x="6" y="0"/>
                    </a:lnTo>
                    <a:lnTo>
                      <a:pt x="6" y="1"/>
                    </a:lnTo>
                    <a:lnTo>
                      <a:pt x="7" y="2"/>
                    </a:lnTo>
                    <a:lnTo>
                      <a:pt x="6" y="1"/>
                    </a:lnTo>
                    <a:lnTo>
                      <a:pt x="5" y="1"/>
                    </a:lnTo>
                    <a:lnTo>
                      <a:pt x="4" y="2"/>
                    </a:lnTo>
                    <a:lnTo>
                      <a:pt x="3" y="2"/>
                    </a:lnTo>
                    <a:lnTo>
                      <a:pt x="1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607" name="Freeform 695">
                <a:extLst>
                  <a:ext uri="{FF2B5EF4-FFF2-40B4-BE49-F238E27FC236}">
                    <a16:creationId xmlns:a16="http://schemas.microsoft.com/office/drawing/2014/main" id="{E69B06D7-DF8E-4BA8-819D-AE41EBFA7C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3" y="2084"/>
                <a:ext cx="8" cy="3"/>
              </a:xfrm>
              <a:custGeom>
                <a:avLst/>
                <a:gdLst>
                  <a:gd name="T0" fmla="*/ 0 w 8"/>
                  <a:gd name="T1" fmla="*/ 3 h 3"/>
                  <a:gd name="T2" fmla="*/ 1 w 8"/>
                  <a:gd name="T3" fmla="*/ 2 h 3"/>
                  <a:gd name="T4" fmla="*/ 2 w 8"/>
                  <a:gd name="T5" fmla="*/ 1 h 3"/>
                  <a:gd name="T6" fmla="*/ 3 w 8"/>
                  <a:gd name="T7" fmla="*/ 1 h 3"/>
                  <a:gd name="T8" fmla="*/ 4 w 8"/>
                  <a:gd name="T9" fmla="*/ 1 h 3"/>
                  <a:gd name="T10" fmla="*/ 5 w 8"/>
                  <a:gd name="T11" fmla="*/ 0 h 3"/>
                  <a:gd name="T12" fmla="*/ 6 w 8"/>
                  <a:gd name="T13" fmla="*/ 0 h 3"/>
                  <a:gd name="T14" fmla="*/ 7 w 8"/>
                  <a:gd name="T15" fmla="*/ 0 h 3"/>
                  <a:gd name="T16" fmla="*/ 7 w 8"/>
                  <a:gd name="T17" fmla="*/ 1 h 3"/>
                  <a:gd name="T18" fmla="*/ 8 w 8"/>
                  <a:gd name="T19" fmla="*/ 1 h 3"/>
                  <a:gd name="T20" fmla="*/ 8 w 8"/>
                  <a:gd name="T21" fmla="*/ 1 h 3"/>
                  <a:gd name="T22" fmla="*/ 7 w 8"/>
                  <a:gd name="T23" fmla="*/ 1 h 3"/>
                  <a:gd name="T24" fmla="*/ 6 w 8"/>
                  <a:gd name="T25" fmla="*/ 2 h 3"/>
                  <a:gd name="T26" fmla="*/ 5 w 8"/>
                  <a:gd name="T27" fmla="*/ 2 h 3"/>
                  <a:gd name="T28" fmla="*/ 4 w 8"/>
                  <a:gd name="T29" fmla="*/ 2 h 3"/>
                  <a:gd name="T30" fmla="*/ 3 w 8"/>
                  <a:gd name="T31" fmla="*/ 3 h 3"/>
                  <a:gd name="T32" fmla="*/ 0 w 8"/>
                  <a:gd name="T33" fmla="*/ 3 h 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8" h="3">
                    <a:moveTo>
                      <a:pt x="0" y="3"/>
                    </a:moveTo>
                    <a:lnTo>
                      <a:pt x="1" y="2"/>
                    </a:lnTo>
                    <a:lnTo>
                      <a:pt x="2" y="1"/>
                    </a:lnTo>
                    <a:lnTo>
                      <a:pt x="3" y="1"/>
                    </a:lnTo>
                    <a:lnTo>
                      <a:pt x="4" y="1"/>
                    </a:lnTo>
                    <a:lnTo>
                      <a:pt x="5" y="0"/>
                    </a:lnTo>
                    <a:lnTo>
                      <a:pt x="6" y="0"/>
                    </a:lnTo>
                    <a:lnTo>
                      <a:pt x="7" y="0"/>
                    </a:lnTo>
                    <a:lnTo>
                      <a:pt x="7" y="1"/>
                    </a:lnTo>
                    <a:lnTo>
                      <a:pt x="8" y="1"/>
                    </a:lnTo>
                    <a:lnTo>
                      <a:pt x="7" y="1"/>
                    </a:lnTo>
                    <a:lnTo>
                      <a:pt x="6" y="2"/>
                    </a:lnTo>
                    <a:lnTo>
                      <a:pt x="5" y="2"/>
                    </a:lnTo>
                    <a:lnTo>
                      <a:pt x="4" y="2"/>
                    </a:lnTo>
                    <a:lnTo>
                      <a:pt x="3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608" name="Freeform 696">
                <a:extLst>
                  <a:ext uri="{FF2B5EF4-FFF2-40B4-BE49-F238E27FC236}">
                    <a16:creationId xmlns:a16="http://schemas.microsoft.com/office/drawing/2014/main" id="{F9801304-E33A-457B-ADFA-3C949A59A1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7" y="2024"/>
                <a:ext cx="15" cy="71"/>
              </a:xfrm>
              <a:custGeom>
                <a:avLst/>
                <a:gdLst>
                  <a:gd name="T0" fmla="*/ 1 w 15"/>
                  <a:gd name="T1" fmla="*/ 1 h 71"/>
                  <a:gd name="T2" fmla="*/ 2 w 15"/>
                  <a:gd name="T3" fmla="*/ 3 h 71"/>
                  <a:gd name="T4" fmla="*/ 2 w 15"/>
                  <a:gd name="T5" fmla="*/ 4 h 71"/>
                  <a:gd name="T6" fmla="*/ 0 w 15"/>
                  <a:gd name="T7" fmla="*/ 7 h 71"/>
                  <a:gd name="T8" fmla="*/ 0 w 15"/>
                  <a:gd name="T9" fmla="*/ 10 h 71"/>
                  <a:gd name="T10" fmla="*/ 0 w 15"/>
                  <a:gd name="T11" fmla="*/ 13 h 71"/>
                  <a:gd name="T12" fmla="*/ 1 w 15"/>
                  <a:gd name="T13" fmla="*/ 14 h 71"/>
                  <a:gd name="T14" fmla="*/ 2 w 15"/>
                  <a:gd name="T15" fmla="*/ 16 h 71"/>
                  <a:gd name="T16" fmla="*/ 2 w 15"/>
                  <a:gd name="T17" fmla="*/ 17 h 71"/>
                  <a:gd name="T18" fmla="*/ 1 w 15"/>
                  <a:gd name="T19" fmla="*/ 18 h 71"/>
                  <a:gd name="T20" fmla="*/ 1 w 15"/>
                  <a:gd name="T21" fmla="*/ 21 h 71"/>
                  <a:gd name="T22" fmla="*/ 0 w 15"/>
                  <a:gd name="T23" fmla="*/ 25 h 71"/>
                  <a:gd name="T24" fmla="*/ 0 w 15"/>
                  <a:gd name="T25" fmla="*/ 38 h 71"/>
                  <a:gd name="T26" fmla="*/ 1 w 15"/>
                  <a:gd name="T27" fmla="*/ 40 h 71"/>
                  <a:gd name="T28" fmla="*/ 1 w 15"/>
                  <a:gd name="T29" fmla="*/ 43 h 71"/>
                  <a:gd name="T30" fmla="*/ 2 w 15"/>
                  <a:gd name="T31" fmla="*/ 46 h 71"/>
                  <a:gd name="T32" fmla="*/ 2 w 15"/>
                  <a:gd name="T33" fmla="*/ 49 h 71"/>
                  <a:gd name="T34" fmla="*/ 3 w 15"/>
                  <a:gd name="T35" fmla="*/ 51 h 71"/>
                  <a:gd name="T36" fmla="*/ 4 w 15"/>
                  <a:gd name="T37" fmla="*/ 52 h 71"/>
                  <a:gd name="T38" fmla="*/ 4 w 15"/>
                  <a:gd name="T39" fmla="*/ 53 h 71"/>
                  <a:gd name="T40" fmla="*/ 5 w 15"/>
                  <a:gd name="T41" fmla="*/ 55 h 71"/>
                  <a:gd name="T42" fmla="*/ 6 w 15"/>
                  <a:gd name="T43" fmla="*/ 57 h 71"/>
                  <a:gd name="T44" fmla="*/ 6 w 15"/>
                  <a:gd name="T45" fmla="*/ 59 h 71"/>
                  <a:gd name="T46" fmla="*/ 5 w 15"/>
                  <a:gd name="T47" fmla="*/ 61 h 71"/>
                  <a:gd name="T48" fmla="*/ 4 w 15"/>
                  <a:gd name="T49" fmla="*/ 63 h 71"/>
                  <a:gd name="T50" fmla="*/ 4 w 15"/>
                  <a:gd name="T51" fmla="*/ 64 h 71"/>
                  <a:gd name="T52" fmla="*/ 2 w 15"/>
                  <a:gd name="T53" fmla="*/ 66 h 71"/>
                  <a:gd name="T54" fmla="*/ 1 w 15"/>
                  <a:gd name="T55" fmla="*/ 68 h 71"/>
                  <a:gd name="T56" fmla="*/ 1 w 15"/>
                  <a:gd name="T57" fmla="*/ 71 h 71"/>
                  <a:gd name="T58" fmla="*/ 12 w 15"/>
                  <a:gd name="T59" fmla="*/ 70 h 71"/>
                  <a:gd name="T60" fmla="*/ 13 w 15"/>
                  <a:gd name="T61" fmla="*/ 69 h 71"/>
                  <a:gd name="T62" fmla="*/ 14 w 15"/>
                  <a:gd name="T63" fmla="*/ 69 h 71"/>
                  <a:gd name="T64" fmla="*/ 14 w 15"/>
                  <a:gd name="T65" fmla="*/ 66 h 71"/>
                  <a:gd name="T66" fmla="*/ 15 w 15"/>
                  <a:gd name="T67" fmla="*/ 64 h 71"/>
                  <a:gd name="T68" fmla="*/ 15 w 15"/>
                  <a:gd name="T69" fmla="*/ 61 h 71"/>
                  <a:gd name="T70" fmla="*/ 13 w 15"/>
                  <a:gd name="T71" fmla="*/ 57 h 71"/>
                  <a:gd name="T72" fmla="*/ 11 w 15"/>
                  <a:gd name="T73" fmla="*/ 52 h 71"/>
                  <a:gd name="T74" fmla="*/ 9 w 15"/>
                  <a:gd name="T75" fmla="*/ 49 h 71"/>
                  <a:gd name="T76" fmla="*/ 9 w 15"/>
                  <a:gd name="T77" fmla="*/ 39 h 71"/>
                  <a:gd name="T78" fmla="*/ 9 w 15"/>
                  <a:gd name="T79" fmla="*/ 38 h 71"/>
                  <a:gd name="T80" fmla="*/ 9 w 15"/>
                  <a:gd name="T81" fmla="*/ 36 h 71"/>
                  <a:gd name="T82" fmla="*/ 9 w 15"/>
                  <a:gd name="T83" fmla="*/ 33 h 71"/>
                  <a:gd name="T84" fmla="*/ 8 w 15"/>
                  <a:gd name="T85" fmla="*/ 26 h 71"/>
                  <a:gd name="T86" fmla="*/ 6 w 15"/>
                  <a:gd name="T87" fmla="*/ 19 h 71"/>
                  <a:gd name="T88" fmla="*/ 7 w 15"/>
                  <a:gd name="T89" fmla="*/ 18 h 71"/>
                  <a:gd name="T90" fmla="*/ 6 w 15"/>
                  <a:gd name="T91" fmla="*/ 14 h 71"/>
                  <a:gd name="T92" fmla="*/ 7 w 15"/>
                  <a:gd name="T93" fmla="*/ 11 h 71"/>
                  <a:gd name="T94" fmla="*/ 3 w 15"/>
                  <a:gd name="T95" fmla="*/ 2 h 71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15" h="71">
                    <a:moveTo>
                      <a:pt x="0" y="0"/>
                    </a:moveTo>
                    <a:lnTo>
                      <a:pt x="1" y="1"/>
                    </a:lnTo>
                    <a:lnTo>
                      <a:pt x="2" y="2"/>
                    </a:lnTo>
                    <a:lnTo>
                      <a:pt x="2" y="3"/>
                    </a:lnTo>
                    <a:lnTo>
                      <a:pt x="2" y="4"/>
                    </a:lnTo>
                    <a:lnTo>
                      <a:pt x="1" y="5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0" y="11"/>
                    </a:lnTo>
                    <a:lnTo>
                      <a:pt x="0" y="13"/>
                    </a:lnTo>
                    <a:lnTo>
                      <a:pt x="1" y="14"/>
                    </a:lnTo>
                    <a:lnTo>
                      <a:pt x="1" y="15"/>
                    </a:lnTo>
                    <a:lnTo>
                      <a:pt x="2" y="16"/>
                    </a:lnTo>
                    <a:lnTo>
                      <a:pt x="2" y="17"/>
                    </a:lnTo>
                    <a:lnTo>
                      <a:pt x="1" y="17"/>
                    </a:lnTo>
                    <a:lnTo>
                      <a:pt x="1" y="18"/>
                    </a:lnTo>
                    <a:lnTo>
                      <a:pt x="1" y="19"/>
                    </a:lnTo>
                    <a:lnTo>
                      <a:pt x="1" y="21"/>
                    </a:lnTo>
                    <a:lnTo>
                      <a:pt x="0" y="25"/>
                    </a:lnTo>
                    <a:lnTo>
                      <a:pt x="1" y="33"/>
                    </a:lnTo>
                    <a:lnTo>
                      <a:pt x="0" y="38"/>
                    </a:lnTo>
                    <a:lnTo>
                      <a:pt x="1" y="39"/>
                    </a:lnTo>
                    <a:lnTo>
                      <a:pt x="1" y="40"/>
                    </a:lnTo>
                    <a:lnTo>
                      <a:pt x="1" y="42"/>
                    </a:lnTo>
                    <a:lnTo>
                      <a:pt x="1" y="43"/>
                    </a:lnTo>
                    <a:lnTo>
                      <a:pt x="2" y="44"/>
                    </a:lnTo>
                    <a:lnTo>
                      <a:pt x="2" y="46"/>
                    </a:lnTo>
                    <a:lnTo>
                      <a:pt x="2" y="47"/>
                    </a:lnTo>
                    <a:lnTo>
                      <a:pt x="2" y="49"/>
                    </a:lnTo>
                    <a:lnTo>
                      <a:pt x="3" y="51"/>
                    </a:lnTo>
                    <a:lnTo>
                      <a:pt x="3" y="52"/>
                    </a:lnTo>
                    <a:lnTo>
                      <a:pt x="4" y="52"/>
                    </a:lnTo>
                    <a:lnTo>
                      <a:pt x="4" y="53"/>
                    </a:lnTo>
                    <a:lnTo>
                      <a:pt x="4" y="54"/>
                    </a:lnTo>
                    <a:lnTo>
                      <a:pt x="5" y="55"/>
                    </a:lnTo>
                    <a:lnTo>
                      <a:pt x="6" y="56"/>
                    </a:lnTo>
                    <a:lnTo>
                      <a:pt x="6" y="57"/>
                    </a:lnTo>
                    <a:lnTo>
                      <a:pt x="6" y="58"/>
                    </a:lnTo>
                    <a:lnTo>
                      <a:pt x="6" y="59"/>
                    </a:lnTo>
                    <a:lnTo>
                      <a:pt x="6" y="60"/>
                    </a:lnTo>
                    <a:lnTo>
                      <a:pt x="5" y="61"/>
                    </a:lnTo>
                    <a:lnTo>
                      <a:pt x="4" y="62"/>
                    </a:lnTo>
                    <a:lnTo>
                      <a:pt x="4" y="63"/>
                    </a:lnTo>
                    <a:lnTo>
                      <a:pt x="4" y="64"/>
                    </a:lnTo>
                    <a:lnTo>
                      <a:pt x="3" y="65"/>
                    </a:lnTo>
                    <a:lnTo>
                      <a:pt x="2" y="66"/>
                    </a:lnTo>
                    <a:lnTo>
                      <a:pt x="1" y="67"/>
                    </a:lnTo>
                    <a:lnTo>
                      <a:pt x="1" y="68"/>
                    </a:lnTo>
                    <a:lnTo>
                      <a:pt x="1" y="69"/>
                    </a:lnTo>
                    <a:lnTo>
                      <a:pt x="1" y="71"/>
                    </a:lnTo>
                    <a:lnTo>
                      <a:pt x="14" y="71"/>
                    </a:lnTo>
                    <a:lnTo>
                      <a:pt x="12" y="70"/>
                    </a:lnTo>
                    <a:lnTo>
                      <a:pt x="12" y="69"/>
                    </a:lnTo>
                    <a:lnTo>
                      <a:pt x="13" y="69"/>
                    </a:lnTo>
                    <a:lnTo>
                      <a:pt x="14" y="69"/>
                    </a:lnTo>
                    <a:lnTo>
                      <a:pt x="14" y="68"/>
                    </a:lnTo>
                    <a:lnTo>
                      <a:pt x="14" y="66"/>
                    </a:lnTo>
                    <a:lnTo>
                      <a:pt x="14" y="65"/>
                    </a:lnTo>
                    <a:lnTo>
                      <a:pt x="15" y="64"/>
                    </a:lnTo>
                    <a:lnTo>
                      <a:pt x="15" y="63"/>
                    </a:lnTo>
                    <a:lnTo>
                      <a:pt x="15" y="61"/>
                    </a:lnTo>
                    <a:lnTo>
                      <a:pt x="14" y="60"/>
                    </a:lnTo>
                    <a:lnTo>
                      <a:pt x="13" y="57"/>
                    </a:lnTo>
                    <a:lnTo>
                      <a:pt x="12" y="55"/>
                    </a:lnTo>
                    <a:lnTo>
                      <a:pt x="11" y="52"/>
                    </a:lnTo>
                    <a:lnTo>
                      <a:pt x="10" y="51"/>
                    </a:lnTo>
                    <a:lnTo>
                      <a:pt x="9" y="49"/>
                    </a:lnTo>
                    <a:lnTo>
                      <a:pt x="9" y="46"/>
                    </a:lnTo>
                    <a:lnTo>
                      <a:pt x="9" y="39"/>
                    </a:lnTo>
                    <a:lnTo>
                      <a:pt x="9" y="38"/>
                    </a:lnTo>
                    <a:lnTo>
                      <a:pt x="9" y="37"/>
                    </a:lnTo>
                    <a:lnTo>
                      <a:pt x="9" y="36"/>
                    </a:lnTo>
                    <a:lnTo>
                      <a:pt x="9" y="35"/>
                    </a:lnTo>
                    <a:lnTo>
                      <a:pt x="9" y="33"/>
                    </a:lnTo>
                    <a:lnTo>
                      <a:pt x="8" y="31"/>
                    </a:lnTo>
                    <a:lnTo>
                      <a:pt x="8" y="26"/>
                    </a:lnTo>
                    <a:lnTo>
                      <a:pt x="7" y="21"/>
                    </a:lnTo>
                    <a:lnTo>
                      <a:pt x="6" y="19"/>
                    </a:lnTo>
                    <a:lnTo>
                      <a:pt x="7" y="19"/>
                    </a:lnTo>
                    <a:lnTo>
                      <a:pt x="7" y="18"/>
                    </a:lnTo>
                    <a:lnTo>
                      <a:pt x="7" y="16"/>
                    </a:lnTo>
                    <a:lnTo>
                      <a:pt x="6" y="14"/>
                    </a:lnTo>
                    <a:lnTo>
                      <a:pt x="6" y="13"/>
                    </a:lnTo>
                    <a:lnTo>
                      <a:pt x="7" y="11"/>
                    </a:lnTo>
                    <a:lnTo>
                      <a:pt x="7" y="8"/>
                    </a:lnTo>
                    <a:lnTo>
                      <a:pt x="3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99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609" name="Oval 697">
                <a:extLst>
                  <a:ext uri="{FF2B5EF4-FFF2-40B4-BE49-F238E27FC236}">
                    <a16:creationId xmlns:a16="http://schemas.microsoft.com/office/drawing/2014/main" id="{F1501DDE-795A-4C54-9098-A622531681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8" y="2039"/>
                <a:ext cx="1" cy="1"/>
              </a:xfrm>
              <a:prstGeom prst="ellipse">
                <a:avLst/>
              </a:prstGeom>
              <a:solidFill>
                <a:srgbClr val="3F3F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4610" name="Oval 698">
                <a:extLst>
                  <a:ext uri="{FF2B5EF4-FFF2-40B4-BE49-F238E27FC236}">
                    <a16:creationId xmlns:a16="http://schemas.microsoft.com/office/drawing/2014/main" id="{5A0FCA87-4C83-46D3-9207-207F9B4FC3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8" y="2039"/>
                <a:ext cx="1" cy="1"/>
              </a:xfrm>
              <a:prstGeom prst="ellipse">
                <a:avLst/>
              </a:prstGeom>
              <a:solidFill>
                <a:srgbClr val="C1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4611" name="Freeform 699">
                <a:extLst>
                  <a:ext uri="{FF2B5EF4-FFF2-40B4-BE49-F238E27FC236}">
                    <a16:creationId xmlns:a16="http://schemas.microsoft.com/office/drawing/2014/main" id="{0A1F6603-CF50-47C2-81F2-09E3DCE80A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4" y="2021"/>
                <a:ext cx="15" cy="74"/>
              </a:xfrm>
              <a:custGeom>
                <a:avLst/>
                <a:gdLst>
                  <a:gd name="T0" fmla="*/ 10 w 15"/>
                  <a:gd name="T1" fmla="*/ 0 h 74"/>
                  <a:gd name="T2" fmla="*/ 12 w 15"/>
                  <a:gd name="T3" fmla="*/ 0 h 74"/>
                  <a:gd name="T4" fmla="*/ 13 w 15"/>
                  <a:gd name="T5" fmla="*/ 1 h 74"/>
                  <a:gd name="T6" fmla="*/ 13 w 15"/>
                  <a:gd name="T7" fmla="*/ 3 h 74"/>
                  <a:gd name="T8" fmla="*/ 15 w 15"/>
                  <a:gd name="T9" fmla="*/ 6 h 74"/>
                  <a:gd name="T10" fmla="*/ 14 w 15"/>
                  <a:gd name="T11" fmla="*/ 9 h 74"/>
                  <a:gd name="T12" fmla="*/ 14 w 15"/>
                  <a:gd name="T13" fmla="*/ 11 h 74"/>
                  <a:gd name="T14" fmla="*/ 12 w 15"/>
                  <a:gd name="T15" fmla="*/ 13 h 74"/>
                  <a:gd name="T16" fmla="*/ 13 w 15"/>
                  <a:gd name="T17" fmla="*/ 14 h 74"/>
                  <a:gd name="T18" fmla="*/ 13 w 15"/>
                  <a:gd name="T19" fmla="*/ 19 h 74"/>
                  <a:gd name="T20" fmla="*/ 14 w 15"/>
                  <a:gd name="T21" fmla="*/ 25 h 74"/>
                  <a:gd name="T22" fmla="*/ 14 w 15"/>
                  <a:gd name="T23" fmla="*/ 30 h 74"/>
                  <a:gd name="T24" fmla="*/ 14 w 15"/>
                  <a:gd name="T25" fmla="*/ 34 h 74"/>
                  <a:gd name="T26" fmla="*/ 14 w 15"/>
                  <a:gd name="T27" fmla="*/ 38 h 74"/>
                  <a:gd name="T28" fmla="*/ 13 w 15"/>
                  <a:gd name="T29" fmla="*/ 43 h 74"/>
                  <a:gd name="T30" fmla="*/ 13 w 15"/>
                  <a:gd name="T31" fmla="*/ 48 h 74"/>
                  <a:gd name="T32" fmla="*/ 13 w 15"/>
                  <a:gd name="T33" fmla="*/ 55 h 74"/>
                  <a:gd name="T34" fmla="*/ 13 w 15"/>
                  <a:gd name="T35" fmla="*/ 60 h 74"/>
                  <a:gd name="T36" fmla="*/ 13 w 15"/>
                  <a:gd name="T37" fmla="*/ 66 h 74"/>
                  <a:gd name="T38" fmla="*/ 13 w 15"/>
                  <a:gd name="T39" fmla="*/ 72 h 74"/>
                  <a:gd name="T40" fmla="*/ 0 w 15"/>
                  <a:gd name="T41" fmla="*/ 74 h 74"/>
                  <a:gd name="T42" fmla="*/ 1 w 15"/>
                  <a:gd name="T43" fmla="*/ 67 h 74"/>
                  <a:gd name="T44" fmla="*/ 1 w 15"/>
                  <a:gd name="T45" fmla="*/ 62 h 74"/>
                  <a:gd name="T46" fmla="*/ 1 w 15"/>
                  <a:gd name="T47" fmla="*/ 56 h 74"/>
                  <a:gd name="T48" fmla="*/ 1 w 15"/>
                  <a:gd name="T49" fmla="*/ 50 h 74"/>
                  <a:gd name="T50" fmla="*/ 1 w 15"/>
                  <a:gd name="T51" fmla="*/ 44 h 74"/>
                  <a:gd name="T52" fmla="*/ 2 w 15"/>
                  <a:gd name="T53" fmla="*/ 40 h 74"/>
                  <a:gd name="T54" fmla="*/ 3 w 15"/>
                  <a:gd name="T55" fmla="*/ 35 h 74"/>
                  <a:gd name="T56" fmla="*/ 3 w 15"/>
                  <a:gd name="T57" fmla="*/ 30 h 74"/>
                  <a:gd name="T58" fmla="*/ 4 w 15"/>
                  <a:gd name="T59" fmla="*/ 25 h 74"/>
                  <a:gd name="T60" fmla="*/ 5 w 15"/>
                  <a:gd name="T61" fmla="*/ 19 h 74"/>
                  <a:gd name="T62" fmla="*/ 6 w 15"/>
                  <a:gd name="T63" fmla="*/ 15 h 74"/>
                  <a:gd name="T64" fmla="*/ 6 w 15"/>
                  <a:gd name="T65" fmla="*/ 12 h 74"/>
                  <a:gd name="T66" fmla="*/ 7 w 15"/>
                  <a:gd name="T67" fmla="*/ 11 h 74"/>
                  <a:gd name="T68" fmla="*/ 6 w 15"/>
                  <a:gd name="T69" fmla="*/ 7 h 74"/>
                  <a:gd name="T70" fmla="*/ 7 w 15"/>
                  <a:gd name="T71" fmla="*/ 3 h 74"/>
                  <a:gd name="T72" fmla="*/ 9 w 15"/>
                  <a:gd name="T73" fmla="*/ 0 h 74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15" h="74">
                    <a:moveTo>
                      <a:pt x="9" y="0"/>
                    </a:moveTo>
                    <a:lnTo>
                      <a:pt x="10" y="0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3" y="1"/>
                    </a:lnTo>
                    <a:lnTo>
                      <a:pt x="13" y="2"/>
                    </a:lnTo>
                    <a:lnTo>
                      <a:pt x="13" y="3"/>
                    </a:lnTo>
                    <a:lnTo>
                      <a:pt x="14" y="4"/>
                    </a:lnTo>
                    <a:lnTo>
                      <a:pt x="15" y="6"/>
                    </a:lnTo>
                    <a:lnTo>
                      <a:pt x="14" y="7"/>
                    </a:lnTo>
                    <a:lnTo>
                      <a:pt x="14" y="9"/>
                    </a:lnTo>
                    <a:lnTo>
                      <a:pt x="14" y="10"/>
                    </a:lnTo>
                    <a:lnTo>
                      <a:pt x="14" y="11"/>
                    </a:lnTo>
                    <a:lnTo>
                      <a:pt x="13" y="12"/>
                    </a:lnTo>
                    <a:lnTo>
                      <a:pt x="12" y="13"/>
                    </a:lnTo>
                    <a:lnTo>
                      <a:pt x="13" y="13"/>
                    </a:lnTo>
                    <a:lnTo>
                      <a:pt x="13" y="14"/>
                    </a:lnTo>
                    <a:lnTo>
                      <a:pt x="13" y="17"/>
                    </a:lnTo>
                    <a:lnTo>
                      <a:pt x="13" y="19"/>
                    </a:lnTo>
                    <a:lnTo>
                      <a:pt x="13" y="22"/>
                    </a:lnTo>
                    <a:lnTo>
                      <a:pt x="14" y="25"/>
                    </a:lnTo>
                    <a:lnTo>
                      <a:pt x="14" y="27"/>
                    </a:lnTo>
                    <a:lnTo>
                      <a:pt x="14" y="30"/>
                    </a:lnTo>
                    <a:lnTo>
                      <a:pt x="14" y="32"/>
                    </a:lnTo>
                    <a:lnTo>
                      <a:pt x="14" y="34"/>
                    </a:lnTo>
                    <a:lnTo>
                      <a:pt x="14" y="36"/>
                    </a:lnTo>
                    <a:lnTo>
                      <a:pt x="14" y="38"/>
                    </a:lnTo>
                    <a:lnTo>
                      <a:pt x="13" y="40"/>
                    </a:lnTo>
                    <a:lnTo>
                      <a:pt x="13" y="43"/>
                    </a:lnTo>
                    <a:lnTo>
                      <a:pt x="13" y="45"/>
                    </a:lnTo>
                    <a:lnTo>
                      <a:pt x="13" y="48"/>
                    </a:lnTo>
                    <a:lnTo>
                      <a:pt x="13" y="52"/>
                    </a:lnTo>
                    <a:lnTo>
                      <a:pt x="13" y="55"/>
                    </a:lnTo>
                    <a:lnTo>
                      <a:pt x="13" y="57"/>
                    </a:lnTo>
                    <a:lnTo>
                      <a:pt x="13" y="60"/>
                    </a:lnTo>
                    <a:lnTo>
                      <a:pt x="13" y="63"/>
                    </a:lnTo>
                    <a:lnTo>
                      <a:pt x="13" y="66"/>
                    </a:lnTo>
                    <a:lnTo>
                      <a:pt x="13" y="69"/>
                    </a:lnTo>
                    <a:lnTo>
                      <a:pt x="13" y="72"/>
                    </a:lnTo>
                    <a:lnTo>
                      <a:pt x="13" y="74"/>
                    </a:lnTo>
                    <a:lnTo>
                      <a:pt x="0" y="74"/>
                    </a:lnTo>
                    <a:lnTo>
                      <a:pt x="0" y="70"/>
                    </a:lnTo>
                    <a:lnTo>
                      <a:pt x="1" y="67"/>
                    </a:lnTo>
                    <a:lnTo>
                      <a:pt x="1" y="65"/>
                    </a:lnTo>
                    <a:lnTo>
                      <a:pt x="1" y="62"/>
                    </a:lnTo>
                    <a:lnTo>
                      <a:pt x="1" y="59"/>
                    </a:lnTo>
                    <a:lnTo>
                      <a:pt x="1" y="56"/>
                    </a:lnTo>
                    <a:lnTo>
                      <a:pt x="1" y="53"/>
                    </a:lnTo>
                    <a:lnTo>
                      <a:pt x="1" y="50"/>
                    </a:lnTo>
                    <a:lnTo>
                      <a:pt x="1" y="46"/>
                    </a:lnTo>
                    <a:lnTo>
                      <a:pt x="1" y="44"/>
                    </a:lnTo>
                    <a:lnTo>
                      <a:pt x="2" y="42"/>
                    </a:lnTo>
                    <a:lnTo>
                      <a:pt x="2" y="40"/>
                    </a:lnTo>
                    <a:lnTo>
                      <a:pt x="3" y="37"/>
                    </a:lnTo>
                    <a:lnTo>
                      <a:pt x="3" y="35"/>
                    </a:lnTo>
                    <a:lnTo>
                      <a:pt x="3" y="32"/>
                    </a:lnTo>
                    <a:lnTo>
                      <a:pt x="3" y="30"/>
                    </a:lnTo>
                    <a:lnTo>
                      <a:pt x="4" y="28"/>
                    </a:lnTo>
                    <a:lnTo>
                      <a:pt x="4" y="25"/>
                    </a:lnTo>
                    <a:lnTo>
                      <a:pt x="4" y="22"/>
                    </a:lnTo>
                    <a:lnTo>
                      <a:pt x="5" y="19"/>
                    </a:lnTo>
                    <a:lnTo>
                      <a:pt x="5" y="17"/>
                    </a:lnTo>
                    <a:lnTo>
                      <a:pt x="6" y="15"/>
                    </a:lnTo>
                    <a:lnTo>
                      <a:pt x="6" y="13"/>
                    </a:lnTo>
                    <a:lnTo>
                      <a:pt x="6" y="12"/>
                    </a:lnTo>
                    <a:lnTo>
                      <a:pt x="7" y="12"/>
                    </a:lnTo>
                    <a:lnTo>
                      <a:pt x="7" y="11"/>
                    </a:lnTo>
                    <a:lnTo>
                      <a:pt x="6" y="10"/>
                    </a:lnTo>
                    <a:lnTo>
                      <a:pt x="6" y="7"/>
                    </a:lnTo>
                    <a:lnTo>
                      <a:pt x="7" y="5"/>
                    </a:lnTo>
                    <a:lnTo>
                      <a:pt x="7" y="3"/>
                    </a:lnTo>
                    <a:lnTo>
                      <a:pt x="8" y="2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00D2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612" name="Freeform 700">
                <a:extLst>
                  <a:ext uri="{FF2B5EF4-FFF2-40B4-BE49-F238E27FC236}">
                    <a16:creationId xmlns:a16="http://schemas.microsoft.com/office/drawing/2014/main" id="{6AFC3EDA-164C-4BDB-A1DC-C23763326E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0" y="2023"/>
                <a:ext cx="7" cy="6"/>
              </a:xfrm>
              <a:custGeom>
                <a:avLst/>
                <a:gdLst>
                  <a:gd name="T0" fmla="*/ 0 w 7"/>
                  <a:gd name="T1" fmla="*/ 6 h 6"/>
                  <a:gd name="T2" fmla="*/ 1 w 7"/>
                  <a:gd name="T3" fmla="*/ 6 h 6"/>
                  <a:gd name="T4" fmla="*/ 2 w 7"/>
                  <a:gd name="T5" fmla="*/ 5 h 6"/>
                  <a:gd name="T6" fmla="*/ 3 w 7"/>
                  <a:gd name="T7" fmla="*/ 3 h 6"/>
                  <a:gd name="T8" fmla="*/ 4 w 7"/>
                  <a:gd name="T9" fmla="*/ 3 h 6"/>
                  <a:gd name="T10" fmla="*/ 5 w 7"/>
                  <a:gd name="T11" fmla="*/ 2 h 6"/>
                  <a:gd name="T12" fmla="*/ 6 w 7"/>
                  <a:gd name="T13" fmla="*/ 1 h 6"/>
                  <a:gd name="T14" fmla="*/ 7 w 7"/>
                  <a:gd name="T15" fmla="*/ 1 h 6"/>
                  <a:gd name="T16" fmla="*/ 7 w 7"/>
                  <a:gd name="T17" fmla="*/ 0 h 6"/>
                  <a:gd name="T18" fmla="*/ 6 w 7"/>
                  <a:gd name="T19" fmla="*/ 0 h 6"/>
                  <a:gd name="T20" fmla="*/ 5 w 7"/>
                  <a:gd name="T21" fmla="*/ 0 h 6"/>
                  <a:gd name="T22" fmla="*/ 4 w 7"/>
                  <a:gd name="T23" fmla="*/ 1 h 6"/>
                  <a:gd name="T24" fmla="*/ 4 w 7"/>
                  <a:gd name="T25" fmla="*/ 1 h 6"/>
                  <a:gd name="T26" fmla="*/ 2 w 7"/>
                  <a:gd name="T27" fmla="*/ 2 h 6"/>
                  <a:gd name="T28" fmla="*/ 2 w 7"/>
                  <a:gd name="T29" fmla="*/ 3 h 6"/>
                  <a:gd name="T30" fmla="*/ 1 w 7"/>
                  <a:gd name="T31" fmla="*/ 4 h 6"/>
                  <a:gd name="T32" fmla="*/ 0 w 7"/>
                  <a:gd name="T33" fmla="*/ 4 h 6"/>
                  <a:gd name="T34" fmla="*/ 0 w 7"/>
                  <a:gd name="T35" fmla="*/ 5 h 6"/>
                  <a:gd name="T36" fmla="*/ 0 w 7"/>
                  <a:gd name="T37" fmla="*/ 6 h 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7" h="6">
                    <a:moveTo>
                      <a:pt x="0" y="6"/>
                    </a:moveTo>
                    <a:lnTo>
                      <a:pt x="1" y="6"/>
                    </a:lnTo>
                    <a:lnTo>
                      <a:pt x="2" y="5"/>
                    </a:lnTo>
                    <a:lnTo>
                      <a:pt x="3" y="3"/>
                    </a:lnTo>
                    <a:lnTo>
                      <a:pt x="4" y="3"/>
                    </a:lnTo>
                    <a:lnTo>
                      <a:pt x="5" y="2"/>
                    </a:lnTo>
                    <a:lnTo>
                      <a:pt x="6" y="1"/>
                    </a:lnTo>
                    <a:lnTo>
                      <a:pt x="7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4" y="1"/>
                    </a:lnTo>
                    <a:lnTo>
                      <a:pt x="2" y="2"/>
                    </a:lnTo>
                    <a:lnTo>
                      <a:pt x="2" y="3"/>
                    </a:lnTo>
                    <a:lnTo>
                      <a:pt x="1" y="4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613" name="Freeform 701">
                <a:extLst>
                  <a:ext uri="{FF2B5EF4-FFF2-40B4-BE49-F238E27FC236}">
                    <a16:creationId xmlns:a16="http://schemas.microsoft.com/office/drawing/2014/main" id="{AFEC50A4-E822-4142-916B-334916C7E7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1" y="2024"/>
                <a:ext cx="8" cy="9"/>
              </a:xfrm>
              <a:custGeom>
                <a:avLst/>
                <a:gdLst>
                  <a:gd name="T0" fmla="*/ 7 w 8"/>
                  <a:gd name="T1" fmla="*/ 1 h 9"/>
                  <a:gd name="T2" fmla="*/ 8 w 8"/>
                  <a:gd name="T3" fmla="*/ 2 h 9"/>
                  <a:gd name="T4" fmla="*/ 7 w 8"/>
                  <a:gd name="T5" fmla="*/ 2 h 9"/>
                  <a:gd name="T6" fmla="*/ 6 w 8"/>
                  <a:gd name="T7" fmla="*/ 3 h 9"/>
                  <a:gd name="T8" fmla="*/ 5 w 8"/>
                  <a:gd name="T9" fmla="*/ 4 h 9"/>
                  <a:gd name="T10" fmla="*/ 5 w 8"/>
                  <a:gd name="T11" fmla="*/ 5 h 9"/>
                  <a:gd name="T12" fmla="*/ 4 w 8"/>
                  <a:gd name="T13" fmla="*/ 6 h 9"/>
                  <a:gd name="T14" fmla="*/ 4 w 8"/>
                  <a:gd name="T15" fmla="*/ 6 h 9"/>
                  <a:gd name="T16" fmla="*/ 4 w 8"/>
                  <a:gd name="T17" fmla="*/ 7 h 9"/>
                  <a:gd name="T18" fmla="*/ 4 w 8"/>
                  <a:gd name="T19" fmla="*/ 8 h 9"/>
                  <a:gd name="T20" fmla="*/ 3 w 8"/>
                  <a:gd name="T21" fmla="*/ 9 h 9"/>
                  <a:gd name="T22" fmla="*/ 2 w 8"/>
                  <a:gd name="T23" fmla="*/ 9 h 9"/>
                  <a:gd name="T24" fmla="*/ 1 w 8"/>
                  <a:gd name="T25" fmla="*/ 9 h 9"/>
                  <a:gd name="T26" fmla="*/ 0 w 8"/>
                  <a:gd name="T27" fmla="*/ 9 h 9"/>
                  <a:gd name="T28" fmla="*/ 0 w 8"/>
                  <a:gd name="T29" fmla="*/ 9 h 9"/>
                  <a:gd name="T30" fmla="*/ 1 w 8"/>
                  <a:gd name="T31" fmla="*/ 9 h 9"/>
                  <a:gd name="T32" fmla="*/ 1 w 8"/>
                  <a:gd name="T33" fmla="*/ 8 h 9"/>
                  <a:gd name="T34" fmla="*/ 2 w 8"/>
                  <a:gd name="T35" fmla="*/ 8 h 9"/>
                  <a:gd name="T36" fmla="*/ 2 w 8"/>
                  <a:gd name="T37" fmla="*/ 7 h 9"/>
                  <a:gd name="T38" fmla="*/ 2 w 8"/>
                  <a:gd name="T39" fmla="*/ 6 h 9"/>
                  <a:gd name="T40" fmla="*/ 3 w 8"/>
                  <a:gd name="T41" fmla="*/ 5 h 9"/>
                  <a:gd name="T42" fmla="*/ 3 w 8"/>
                  <a:gd name="T43" fmla="*/ 4 h 9"/>
                  <a:gd name="T44" fmla="*/ 4 w 8"/>
                  <a:gd name="T45" fmla="*/ 3 h 9"/>
                  <a:gd name="T46" fmla="*/ 4 w 8"/>
                  <a:gd name="T47" fmla="*/ 2 h 9"/>
                  <a:gd name="T48" fmla="*/ 4 w 8"/>
                  <a:gd name="T49" fmla="*/ 2 h 9"/>
                  <a:gd name="T50" fmla="*/ 5 w 8"/>
                  <a:gd name="T51" fmla="*/ 1 h 9"/>
                  <a:gd name="T52" fmla="*/ 5 w 8"/>
                  <a:gd name="T53" fmla="*/ 1 h 9"/>
                  <a:gd name="T54" fmla="*/ 6 w 8"/>
                  <a:gd name="T55" fmla="*/ 0 h 9"/>
                  <a:gd name="T56" fmla="*/ 7 w 8"/>
                  <a:gd name="T57" fmla="*/ 1 h 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8" h="9">
                    <a:moveTo>
                      <a:pt x="7" y="1"/>
                    </a:moveTo>
                    <a:lnTo>
                      <a:pt x="8" y="2"/>
                    </a:lnTo>
                    <a:lnTo>
                      <a:pt x="7" y="2"/>
                    </a:lnTo>
                    <a:lnTo>
                      <a:pt x="6" y="3"/>
                    </a:lnTo>
                    <a:lnTo>
                      <a:pt x="5" y="4"/>
                    </a:lnTo>
                    <a:lnTo>
                      <a:pt x="5" y="5"/>
                    </a:lnTo>
                    <a:lnTo>
                      <a:pt x="4" y="6"/>
                    </a:lnTo>
                    <a:lnTo>
                      <a:pt x="4" y="7"/>
                    </a:lnTo>
                    <a:lnTo>
                      <a:pt x="4" y="8"/>
                    </a:lnTo>
                    <a:lnTo>
                      <a:pt x="3" y="9"/>
                    </a:lnTo>
                    <a:lnTo>
                      <a:pt x="2" y="9"/>
                    </a:lnTo>
                    <a:lnTo>
                      <a:pt x="1" y="9"/>
                    </a:lnTo>
                    <a:lnTo>
                      <a:pt x="0" y="9"/>
                    </a:lnTo>
                    <a:lnTo>
                      <a:pt x="1" y="9"/>
                    </a:lnTo>
                    <a:lnTo>
                      <a:pt x="1" y="8"/>
                    </a:lnTo>
                    <a:lnTo>
                      <a:pt x="2" y="8"/>
                    </a:lnTo>
                    <a:lnTo>
                      <a:pt x="2" y="7"/>
                    </a:lnTo>
                    <a:lnTo>
                      <a:pt x="2" y="6"/>
                    </a:lnTo>
                    <a:lnTo>
                      <a:pt x="3" y="5"/>
                    </a:lnTo>
                    <a:lnTo>
                      <a:pt x="3" y="4"/>
                    </a:lnTo>
                    <a:lnTo>
                      <a:pt x="4" y="3"/>
                    </a:lnTo>
                    <a:lnTo>
                      <a:pt x="4" y="2"/>
                    </a:lnTo>
                    <a:lnTo>
                      <a:pt x="5" y="1"/>
                    </a:lnTo>
                    <a:lnTo>
                      <a:pt x="6" y="0"/>
                    </a:lnTo>
                    <a:lnTo>
                      <a:pt x="7" y="1"/>
                    </a:lnTo>
                    <a:close/>
                  </a:path>
                </a:pathLst>
              </a:custGeom>
              <a:solidFill>
                <a:srgbClr val="00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614" name="Freeform 702">
                <a:extLst>
                  <a:ext uri="{FF2B5EF4-FFF2-40B4-BE49-F238E27FC236}">
                    <a16:creationId xmlns:a16="http://schemas.microsoft.com/office/drawing/2014/main" id="{80165940-FA06-44C2-9E25-53002C0330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5" y="2030"/>
                <a:ext cx="3" cy="4"/>
              </a:xfrm>
              <a:custGeom>
                <a:avLst/>
                <a:gdLst>
                  <a:gd name="T0" fmla="*/ 3 w 3"/>
                  <a:gd name="T1" fmla="*/ 0 h 4"/>
                  <a:gd name="T2" fmla="*/ 3 w 3"/>
                  <a:gd name="T3" fmla="*/ 0 h 4"/>
                  <a:gd name="T4" fmla="*/ 3 w 3"/>
                  <a:gd name="T5" fmla="*/ 1 h 4"/>
                  <a:gd name="T6" fmla="*/ 2 w 3"/>
                  <a:gd name="T7" fmla="*/ 2 h 4"/>
                  <a:gd name="T8" fmla="*/ 2 w 3"/>
                  <a:gd name="T9" fmla="*/ 3 h 4"/>
                  <a:gd name="T10" fmla="*/ 1 w 3"/>
                  <a:gd name="T11" fmla="*/ 4 h 4"/>
                  <a:gd name="T12" fmla="*/ 0 w 3"/>
                  <a:gd name="T13" fmla="*/ 3 h 4"/>
                  <a:gd name="T14" fmla="*/ 0 w 3"/>
                  <a:gd name="T15" fmla="*/ 3 h 4"/>
                  <a:gd name="T16" fmla="*/ 0 w 3"/>
                  <a:gd name="T17" fmla="*/ 2 h 4"/>
                  <a:gd name="T18" fmla="*/ 1 w 3"/>
                  <a:gd name="T19" fmla="*/ 2 h 4"/>
                  <a:gd name="T20" fmla="*/ 2 w 3"/>
                  <a:gd name="T21" fmla="*/ 1 h 4"/>
                  <a:gd name="T22" fmla="*/ 3 w 3"/>
                  <a:gd name="T23" fmla="*/ 0 h 4"/>
                  <a:gd name="T24" fmla="*/ 3 w 3"/>
                  <a:gd name="T25" fmla="*/ 0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" h="4">
                    <a:moveTo>
                      <a:pt x="3" y="0"/>
                    </a:moveTo>
                    <a:lnTo>
                      <a:pt x="3" y="0"/>
                    </a:lnTo>
                    <a:lnTo>
                      <a:pt x="3" y="1"/>
                    </a:lnTo>
                    <a:lnTo>
                      <a:pt x="2" y="2"/>
                    </a:lnTo>
                    <a:lnTo>
                      <a:pt x="2" y="3"/>
                    </a:lnTo>
                    <a:lnTo>
                      <a:pt x="1" y="4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1" y="2"/>
                    </a:lnTo>
                    <a:lnTo>
                      <a:pt x="2" y="1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615" name="Freeform 703">
                <a:extLst>
                  <a:ext uri="{FF2B5EF4-FFF2-40B4-BE49-F238E27FC236}">
                    <a16:creationId xmlns:a16="http://schemas.microsoft.com/office/drawing/2014/main" id="{4B38A6AF-4009-4C7B-8D05-208273191C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2" y="2033"/>
                <a:ext cx="5" cy="12"/>
              </a:xfrm>
              <a:custGeom>
                <a:avLst/>
                <a:gdLst>
                  <a:gd name="T0" fmla="*/ 0 w 5"/>
                  <a:gd name="T1" fmla="*/ 0 h 12"/>
                  <a:gd name="T2" fmla="*/ 2 w 5"/>
                  <a:gd name="T3" fmla="*/ 0 h 12"/>
                  <a:gd name="T4" fmla="*/ 2 w 5"/>
                  <a:gd name="T5" fmla="*/ 0 h 12"/>
                  <a:gd name="T6" fmla="*/ 3 w 5"/>
                  <a:gd name="T7" fmla="*/ 0 h 12"/>
                  <a:gd name="T8" fmla="*/ 3 w 5"/>
                  <a:gd name="T9" fmla="*/ 1 h 12"/>
                  <a:gd name="T10" fmla="*/ 3 w 5"/>
                  <a:gd name="T11" fmla="*/ 1 h 12"/>
                  <a:gd name="T12" fmla="*/ 4 w 5"/>
                  <a:gd name="T13" fmla="*/ 1 h 12"/>
                  <a:gd name="T14" fmla="*/ 5 w 5"/>
                  <a:gd name="T15" fmla="*/ 3 h 12"/>
                  <a:gd name="T16" fmla="*/ 5 w 5"/>
                  <a:gd name="T17" fmla="*/ 5 h 12"/>
                  <a:gd name="T18" fmla="*/ 5 w 5"/>
                  <a:gd name="T19" fmla="*/ 7 h 12"/>
                  <a:gd name="T20" fmla="*/ 5 w 5"/>
                  <a:gd name="T21" fmla="*/ 9 h 12"/>
                  <a:gd name="T22" fmla="*/ 5 w 5"/>
                  <a:gd name="T23" fmla="*/ 10 h 12"/>
                  <a:gd name="T24" fmla="*/ 5 w 5"/>
                  <a:gd name="T25" fmla="*/ 12 h 12"/>
                  <a:gd name="T26" fmla="*/ 5 w 5"/>
                  <a:gd name="T27" fmla="*/ 10 h 12"/>
                  <a:gd name="T28" fmla="*/ 4 w 5"/>
                  <a:gd name="T29" fmla="*/ 9 h 12"/>
                  <a:gd name="T30" fmla="*/ 4 w 5"/>
                  <a:gd name="T31" fmla="*/ 7 h 12"/>
                  <a:gd name="T32" fmla="*/ 3 w 5"/>
                  <a:gd name="T33" fmla="*/ 6 h 12"/>
                  <a:gd name="T34" fmla="*/ 2 w 5"/>
                  <a:gd name="T35" fmla="*/ 5 h 12"/>
                  <a:gd name="T36" fmla="*/ 2 w 5"/>
                  <a:gd name="T37" fmla="*/ 5 h 12"/>
                  <a:gd name="T38" fmla="*/ 2 w 5"/>
                  <a:gd name="T39" fmla="*/ 4 h 12"/>
                  <a:gd name="T40" fmla="*/ 1 w 5"/>
                  <a:gd name="T41" fmla="*/ 4 h 12"/>
                  <a:gd name="T42" fmla="*/ 1 w 5"/>
                  <a:gd name="T43" fmla="*/ 3 h 12"/>
                  <a:gd name="T44" fmla="*/ 0 w 5"/>
                  <a:gd name="T45" fmla="*/ 2 h 12"/>
                  <a:gd name="T46" fmla="*/ 0 w 5"/>
                  <a:gd name="T47" fmla="*/ 1 h 12"/>
                  <a:gd name="T48" fmla="*/ 0 w 5"/>
                  <a:gd name="T49" fmla="*/ 0 h 1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" h="12">
                    <a:moveTo>
                      <a:pt x="0" y="0"/>
                    </a:moveTo>
                    <a:lnTo>
                      <a:pt x="2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4" y="1"/>
                    </a:lnTo>
                    <a:lnTo>
                      <a:pt x="5" y="3"/>
                    </a:lnTo>
                    <a:lnTo>
                      <a:pt x="5" y="5"/>
                    </a:lnTo>
                    <a:lnTo>
                      <a:pt x="5" y="7"/>
                    </a:lnTo>
                    <a:lnTo>
                      <a:pt x="5" y="9"/>
                    </a:lnTo>
                    <a:lnTo>
                      <a:pt x="5" y="10"/>
                    </a:lnTo>
                    <a:lnTo>
                      <a:pt x="5" y="12"/>
                    </a:lnTo>
                    <a:lnTo>
                      <a:pt x="5" y="10"/>
                    </a:lnTo>
                    <a:lnTo>
                      <a:pt x="4" y="9"/>
                    </a:lnTo>
                    <a:lnTo>
                      <a:pt x="4" y="7"/>
                    </a:lnTo>
                    <a:lnTo>
                      <a:pt x="3" y="6"/>
                    </a:lnTo>
                    <a:lnTo>
                      <a:pt x="2" y="5"/>
                    </a:lnTo>
                    <a:lnTo>
                      <a:pt x="2" y="4"/>
                    </a:lnTo>
                    <a:lnTo>
                      <a:pt x="1" y="4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616" name="Freeform 704">
                <a:extLst>
                  <a:ext uri="{FF2B5EF4-FFF2-40B4-BE49-F238E27FC236}">
                    <a16:creationId xmlns:a16="http://schemas.microsoft.com/office/drawing/2014/main" id="{5AD125BC-3553-4901-958F-783CF781E9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8" y="2039"/>
                <a:ext cx="10" cy="17"/>
              </a:xfrm>
              <a:custGeom>
                <a:avLst/>
                <a:gdLst>
                  <a:gd name="T0" fmla="*/ 1 w 10"/>
                  <a:gd name="T1" fmla="*/ 0 h 17"/>
                  <a:gd name="T2" fmla="*/ 2 w 10"/>
                  <a:gd name="T3" fmla="*/ 1 h 17"/>
                  <a:gd name="T4" fmla="*/ 2 w 10"/>
                  <a:gd name="T5" fmla="*/ 1 h 17"/>
                  <a:gd name="T6" fmla="*/ 3 w 10"/>
                  <a:gd name="T7" fmla="*/ 2 h 17"/>
                  <a:gd name="T8" fmla="*/ 4 w 10"/>
                  <a:gd name="T9" fmla="*/ 4 h 17"/>
                  <a:gd name="T10" fmla="*/ 5 w 10"/>
                  <a:gd name="T11" fmla="*/ 5 h 17"/>
                  <a:gd name="T12" fmla="*/ 7 w 10"/>
                  <a:gd name="T13" fmla="*/ 7 h 17"/>
                  <a:gd name="T14" fmla="*/ 7 w 10"/>
                  <a:gd name="T15" fmla="*/ 8 h 17"/>
                  <a:gd name="T16" fmla="*/ 8 w 10"/>
                  <a:gd name="T17" fmla="*/ 9 h 17"/>
                  <a:gd name="T18" fmla="*/ 8 w 10"/>
                  <a:gd name="T19" fmla="*/ 9 h 17"/>
                  <a:gd name="T20" fmla="*/ 9 w 10"/>
                  <a:gd name="T21" fmla="*/ 10 h 17"/>
                  <a:gd name="T22" fmla="*/ 10 w 10"/>
                  <a:gd name="T23" fmla="*/ 11 h 17"/>
                  <a:gd name="T24" fmla="*/ 10 w 10"/>
                  <a:gd name="T25" fmla="*/ 13 h 17"/>
                  <a:gd name="T26" fmla="*/ 10 w 10"/>
                  <a:gd name="T27" fmla="*/ 15 h 17"/>
                  <a:gd name="T28" fmla="*/ 10 w 10"/>
                  <a:gd name="T29" fmla="*/ 17 h 17"/>
                  <a:gd name="T30" fmla="*/ 9 w 10"/>
                  <a:gd name="T31" fmla="*/ 16 h 17"/>
                  <a:gd name="T32" fmla="*/ 8 w 10"/>
                  <a:gd name="T33" fmla="*/ 16 h 17"/>
                  <a:gd name="T34" fmla="*/ 6 w 10"/>
                  <a:gd name="T35" fmla="*/ 15 h 17"/>
                  <a:gd name="T36" fmla="*/ 6 w 10"/>
                  <a:gd name="T37" fmla="*/ 14 h 17"/>
                  <a:gd name="T38" fmla="*/ 5 w 10"/>
                  <a:gd name="T39" fmla="*/ 13 h 17"/>
                  <a:gd name="T40" fmla="*/ 4 w 10"/>
                  <a:gd name="T41" fmla="*/ 11 h 17"/>
                  <a:gd name="T42" fmla="*/ 4 w 10"/>
                  <a:gd name="T43" fmla="*/ 10 h 17"/>
                  <a:gd name="T44" fmla="*/ 3 w 10"/>
                  <a:gd name="T45" fmla="*/ 9 h 17"/>
                  <a:gd name="T46" fmla="*/ 2 w 10"/>
                  <a:gd name="T47" fmla="*/ 9 h 17"/>
                  <a:gd name="T48" fmla="*/ 2 w 10"/>
                  <a:gd name="T49" fmla="*/ 7 h 17"/>
                  <a:gd name="T50" fmla="*/ 1 w 10"/>
                  <a:gd name="T51" fmla="*/ 5 h 17"/>
                  <a:gd name="T52" fmla="*/ 0 w 10"/>
                  <a:gd name="T53" fmla="*/ 4 h 17"/>
                  <a:gd name="T54" fmla="*/ 0 w 10"/>
                  <a:gd name="T55" fmla="*/ 3 h 17"/>
                  <a:gd name="T56" fmla="*/ 1 w 10"/>
                  <a:gd name="T57" fmla="*/ 2 h 17"/>
                  <a:gd name="T58" fmla="*/ 1 w 10"/>
                  <a:gd name="T59" fmla="*/ 1 h 17"/>
                  <a:gd name="T60" fmla="*/ 1 w 10"/>
                  <a:gd name="T61" fmla="*/ 0 h 17"/>
                  <a:gd name="T62" fmla="*/ 1 w 10"/>
                  <a:gd name="T63" fmla="*/ 0 h 17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10" h="17">
                    <a:moveTo>
                      <a:pt x="1" y="0"/>
                    </a:moveTo>
                    <a:lnTo>
                      <a:pt x="2" y="1"/>
                    </a:lnTo>
                    <a:lnTo>
                      <a:pt x="3" y="2"/>
                    </a:lnTo>
                    <a:lnTo>
                      <a:pt x="4" y="4"/>
                    </a:lnTo>
                    <a:lnTo>
                      <a:pt x="5" y="5"/>
                    </a:lnTo>
                    <a:lnTo>
                      <a:pt x="7" y="7"/>
                    </a:lnTo>
                    <a:lnTo>
                      <a:pt x="7" y="8"/>
                    </a:lnTo>
                    <a:lnTo>
                      <a:pt x="8" y="9"/>
                    </a:lnTo>
                    <a:lnTo>
                      <a:pt x="9" y="10"/>
                    </a:lnTo>
                    <a:lnTo>
                      <a:pt x="10" y="11"/>
                    </a:lnTo>
                    <a:lnTo>
                      <a:pt x="10" y="13"/>
                    </a:lnTo>
                    <a:lnTo>
                      <a:pt x="10" y="15"/>
                    </a:lnTo>
                    <a:lnTo>
                      <a:pt x="10" y="17"/>
                    </a:lnTo>
                    <a:lnTo>
                      <a:pt x="9" y="16"/>
                    </a:lnTo>
                    <a:lnTo>
                      <a:pt x="8" y="16"/>
                    </a:lnTo>
                    <a:lnTo>
                      <a:pt x="6" y="15"/>
                    </a:lnTo>
                    <a:lnTo>
                      <a:pt x="6" y="14"/>
                    </a:lnTo>
                    <a:lnTo>
                      <a:pt x="5" y="13"/>
                    </a:lnTo>
                    <a:lnTo>
                      <a:pt x="4" y="11"/>
                    </a:lnTo>
                    <a:lnTo>
                      <a:pt x="4" y="10"/>
                    </a:lnTo>
                    <a:lnTo>
                      <a:pt x="3" y="9"/>
                    </a:lnTo>
                    <a:lnTo>
                      <a:pt x="2" y="9"/>
                    </a:lnTo>
                    <a:lnTo>
                      <a:pt x="2" y="7"/>
                    </a:lnTo>
                    <a:lnTo>
                      <a:pt x="1" y="5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1" y="2"/>
                    </a:lnTo>
                    <a:lnTo>
                      <a:pt x="1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617" name="Freeform 705">
                <a:extLst>
                  <a:ext uri="{FF2B5EF4-FFF2-40B4-BE49-F238E27FC236}">
                    <a16:creationId xmlns:a16="http://schemas.microsoft.com/office/drawing/2014/main" id="{F26531EA-7084-47E3-A9F6-0D59C5C7DC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7" y="2047"/>
                <a:ext cx="10" cy="25"/>
              </a:xfrm>
              <a:custGeom>
                <a:avLst/>
                <a:gdLst>
                  <a:gd name="T0" fmla="*/ 1 w 10"/>
                  <a:gd name="T1" fmla="*/ 0 h 25"/>
                  <a:gd name="T2" fmla="*/ 0 w 10"/>
                  <a:gd name="T3" fmla="*/ 2 h 25"/>
                  <a:gd name="T4" fmla="*/ 0 w 10"/>
                  <a:gd name="T5" fmla="*/ 4 h 25"/>
                  <a:gd name="T6" fmla="*/ 0 w 10"/>
                  <a:gd name="T7" fmla="*/ 5 h 25"/>
                  <a:gd name="T8" fmla="*/ 0 w 10"/>
                  <a:gd name="T9" fmla="*/ 6 h 25"/>
                  <a:gd name="T10" fmla="*/ 0 w 10"/>
                  <a:gd name="T11" fmla="*/ 7 h 25"/>
                  <a:gd name="T12" fmla="*/ 1 w 10"/>
                  <a:gd name="T13" fmla="*/ 9 h 25"/>
                  <a:gd name="T14" fmla="*/ 2 w 10"/>
                  <a:gd name="T15" fmla="*/ 12 h 25"/>
                  <a:gd name="T16" fmla="*/ 4 w 10"/>
                  <a:gd name="T17" fmla="*/ 15 h 25"/>
                  <a:gd name="T18" fmla="*/ 5 w 10"/>
                  <a:gd name="T19" fmla="*/ 17 h 25"/>
                  <a:gd name="T20" fmla="*/ 6 w 10"/>
                  <a:gd name="T21" fmla="*/ 20 h 25"/>
                  <a:gd name="T22" fmla="*/ 7 w 10"/>
                  <a:gd name="T23" fmla="*/ 21 h 25"/>
                  <a:gd name="T24" fmla="*/ 8 w 10"/>
                  <a:gd name="T25" fmla="*/ 22 h 25"/>
                  <a:gd name="T26" fmla="*/ 10 w 10"/>
                  <a:gd name="T27" fmla="*/ 25 h 25"/>
                  <a:gd name="T28" fmla="*/ 10 w 10"/>
                  <a:gd name="T29" fmla="*/ 23 h 25"/>
                  <a:gd name="T30" fmla="*/ 10 w 10"/>
                  <a:gd name="T31" fmla="*/ 21 h 25"/>
                  <a:gd name="T32" fmla="*/ 10 w 10"/>
                  <a:gd name="T33" fmla="*/ 19 h 25"/>
                  <a:gd name="T34" fmla="*/ 9 w 10"/>
                  <a:gd name="T35" fmla="*/ 17 h 25"/>
                  <a:gd name="T36" fmla="*/ 8 w 10"/>
                  <a:gd name="T37" fmla="*/ 15 h 25"/>
                  <a:gd name="T38" fmla="*/ 7 w 10"/>
                  <a:gd name="T39" fmla="*/ 13 h 25"/>
                  <a:gd name="T40" fmla="*/ 5 w 10"/>
                  <a:gd name="T41" fmla="*/ 10 h 25"/>
                  <a:gd name="T42" fmla="*/ 4 w 10"/>
                  <a:gd name="T43" fmla="*/ 8 h 25"/>
                  <a:gd name="T44" fmla="*/ 3 w 10"/>
                  <a:gd name="T45" fmla="*/ 6 h 25"/>
                  <a:gd name="T46" fmla="*/ 2 w 10"/>
                  <a:gd name="T47" fmla="*/ 5 h 25"/>
                  <a:gd name="T48" fmla="*/ 2 w 10"/>
                  <a:gd name="T49" fmla="*/ 3 h 25"/>
                  <a:gd name="T50" fmla="*/ 1 w 10"/>
                  <a:gd name="T51" fmla="*/ 2 h 25"/>
                  <a:gd name="T52" fmla="*/ 1 w 10"/>
                  <a:gd name="T53" fmla="*/ 0 h 25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0" h="25">
                    <a:moveTo>
                      <a:pt x="1" y="0"/>
                    </a:moveTo>
                    <a:lnTo>
                      <a:pt x="0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9"/>
                    </a:lnTo>
                    <a:lnTo>
                      <a:pt x="2" y="12"/>
                    </a:lnTo>
                    <a:lnTo>
                      <a:pt x="4" y="15"/>
                    </a:lnTo>
                    <a:lnTo>
                      <a:pt x="5" y="17"/>
                    </a:lnTo>
                    <a:lnTo>
                      <a:pt x="6" y="20"/>
                    </a:lnTo>
                    <a:lnTo>
                      <a:pt x="7" y="21"/>
                    </a:lnTo>
                    <a:lnTo>
                      <a:pt x="8" y="22"/>
                    </a:lnTo>
                    <a:lnTo>
                      <a:pt x="10" y="25"/>
                    </a:lnTo>
                    <a:lnTo>
                      <a:pt x="10" y="23"/>
                    </a:lnTo>
                    <a:lnTo>
                      <a:pt x="10" y="21"/>
                    </a:lnTo>
                    <a:lnTo>
                      <a:pt x="10" y="19"/>
                    </a:lnTo>
                    <a:lnTo>
                      <a:pt x="9" y="17"/>
                    </a:lnTo>
                    <a:lnTo>
                      <a:pt x="8" y="15"/>
                    </a:lnTo>
                    <a:lnTo>
                      <a:pt x="7" y="13"/>
                    </a:lnTo>
                    <a:lnTo>
                      <a:pt x="5" y="10"/>
                    </a:lnTo>
                    <a:lnTo>
                      <a:pt x="4" y="8"/>
                    </a:lnTo>
                    <a:lnTo>
                      <a:pt x="3" y="6"/>
                    </a:lnTo>
                    <a:lnTo>
                      <a:pt x="2" y="5"/>
                    </a:lnTo>
                    <a:lnTo>
                      <a:pt x="2" y="3"/>
                    </a:lnTo>
                    <a:lnTo>
                      <a:pt x="1" y="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0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618" name="Freeform 706">
                <a:extLst>
                  <a:ext uri="{FF2B5EF4-FFF2-40B4-BE49-F238E27FC236}">
                    <a16:creationId xmlns:a16="http://schemas.microsoft.com/office/drawing/2014/main" id="{2F47C797-8987-40A6-99E2-5AE8FCFE30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5" y="2061"/>
                <a:ext cx="12" cy="27"/>
              </a:xfrm>
              <a:custGeom>
                <a:avLst/>
                <a:gdLst>
                  <a:gd name="T0" fmla="*/ 1 w 12"/>
                  <a:gd name="T1" fmla="*/ 0 h 27"/>
                  <a:gd name="T2" fmla="*/ 2 w 12"/>
                  <a:gd name="T3" fmla="*/ 2 h 27"/>
                  <a:gd name="T4" fmla="*/ 3 w 12"/>
                  <a:gd name="T5" fmla="*/ 5 h 27"/>
                  <a:gd name="T6" fmla="*/ 4 w 12"/>
                  <a:gd name="T7" fmla="*/ 6 h 27"/>
                  <a:gd name="T8" fmla="*/ 5 w 12"/>
                  <a:gd name="T9" fmla="*/ 8 h 27"/>
                  <a:gd name="T10" fmla="*/ 7 w 12"/>
                  <a:gd name="T11" fmla="*/ 10 h 27"/>
                  <a:gd name="T12" fmla="*/ 8 w 12"/>
                  <a:gd name="T13" fmla="*/ 13 h 27"/>
                  <a:gd name="T14" fmla="*/ 9 w 12"/>
                  <a:gd name="T15" fmla="*/ 14 h 27"/>
                  <a:gd name="T16" fmla="*/ 10 w 12"/>
                  <a:gd name="T17" fmla="*/ 16 h 27"/>
                  <a:gd name="T18" fmla="*/ 10 w 12"/>
                  <a:gd name="T19" fmla="*/ 17 h 27"/>
                  <a:gd name="T20" fmla="*/ 11 w 12"/>
                  <a:gd name="T21" fmla="*/ 18 h 27"/>
                  <a:gd name="T22" fmla="*/ 11 w 12"/>
                  <a:gd name="T23" fmla="*/ 18 h 27"/>
                  <a:gd name="T24" fmla="*/ 12 w 12"/>
                  <a:gd name="T25" fmla="*/ 19 h 27"/>
                  <a:gd name="T26" fmla="*/ 12 w 12"/>
                  <a:gd name="T27" fmla="*/ 21 h 27"/>
                  <a:gd name="T28" fmla="*/ 12 w 12"/>
                  <a:gd name="T29" fmla="*/ 24 h 27"/>
                  <a:gd name="T30" fmla="*/ 12 w 12"/>
                  <a:gd name="T31" fmla="*/ 26 h 27"/>
                  <a:gd name="T32" fmla="*/ 11 w 12"/>
                  <a:gd name="T33" fmla="*/ 27 h 27"/>
                  <a:gd name="T34" fmla="*/ 11 w 12"/>
                  <a:gd name="T35" fmla="*/ 26 h 27"/>
                  <a:gd name="T36" fmla="*/ 10 w 12"/>
                  <a:gd name="T37" fmla="*/ 24 h 27"/>
                  <a:gd name="T38" fmla="*/ 9 w 12"/>
                  <a:gd name="T39" fmla="*/ 22 h 27"/>
                  <a:gd name="T40" fmla="*/ 9 w 12"/>
                  <a:gd name="T41" fmla="*/ 20 h 27"/>
                  <a:gd name="T42" fmla="*/ 8 w 12"/>
                  <a:gd name="T43" fmla="*/ 19 h 27"/>
                  <a:gd name="T44" fmla="*/ 7 w 12"/>
                  <a:gd name="T45" fmla="*/ 18 h 27"/>
                  <a:gd name="T46" fmla="*/ 6 w 12"/>
                  <a:gd name="T47" fmla="*/ 16 h 27"/>
                  <a:gd name="T48" fmla="*/ 5 w 12"/>
                  <a:gd name="T49" fmla="*/ 14 h 27"/>
                  <a:gd name="T50" fmla="*/ 4 w 12"/>
                  <a:gd name="T51" fmla="*/ 13 h 27"/>
                  <a:gd name="T52" fmla="*/ 3 w 12"/>
                  <a:gd name="T53" fmla="*/ 11 h 27"/>
                  <a:gd name="T54" fmla="*/ 2 w 12"/>
                  <a:gd name="T55" fmla="*/ 9 h 27"/>
                  <a:gd name="T56" fmla="*/ 2 w 12"/>
                  <a:gd name="T57" fmla="*/ 7 h 27"/>
                  <a:gd name="T58" fmla="*/ 1 w 12"/>
                  <a:gd name="T59" fmla="*/ 6 h 27"/>
                  <a:gd name="T60" fmla="*/ 0 w 12"/>
                  <a:gd name="T61" fmla="*/ 5 h 27"/>
                  <a:gd name="T62" fmla="*/ 1 w 12"/>
                  <a:gd name="T63" fmla="*/ 3 h 27"/>
                  <a:gd name="T64" fmla="*/ 1 w 12"/>
                  <a:gd name="T65" fmla="*/ 0 h 2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2" h="27">
                    <a:moveTo>
                      <a:pt x="1" y="0"/>
                    </a:moveTo>
                    <a:lnTo>
                      <a:pt x="2" y="2"/>
                    </a:lnTo>
                    <a:lnTo>
                      <a:pt x="3" y="5"/>
                    </a:lnTo>
                    <a:lnTo>
                      <a:pt x="4" y="6"/>
                    </a:lnTo>
                    <a:lnTo>
                      <a:pt x="5" y="8"/>
                    </a:lnTo>
                    <a:lnTo>
                      <a:pt x="7" y="10"/>
                    </a:lnTo>
                    <a:lnTo>
                      <a:pt x="8" y="13"/>
                    </a:lnTo>
                    <a:lnTo>
                      <a:pt x="9" y="14"/>
                    </a:lnTo>
                    <a:lnTo>
                      <a:pt x="10" y="16"/>
                    </a:lnTo>
                    <a:lnTo>
                      <a:pt x="10" y="17"/>
                    </a:lnTo>
                    <a:lnTo>
                      <a:pt x="11" y="18"/>
                    </a:lnTo>
                    <a:lnTo>
                      <a:pt x="12" y="19"/>
                    </a:lnTo>
                    <a:lnTo>
                      <a:pt x="12" y="21"/>
                    </a:lnTo>
                    <a:lnTo>
                      <a:pt x="12" y="24"/>
                    </a:lnTo>
                    <a:lnTo>
                      <a:pt x="12" y="26"/>
                    </a:lnTo>
                    <a:lnTo>
                      <a:pt x="11" y="27"/>
                    </a:lnTo>
                    <a:lnTo>
                      <a:pt x="11" y="26"/>
                    </a:lnTo>
                    <a:lnTo>
                      <a:pt x="10" y="24"/>
                    </a:lnTo>
                    <a:lnTo>
                      <a:pt x="9" y="22"/>
                    </a:lnTo>
                    <a:lnTo>
                      <a:pt x="9" y="20"/>
                    </a:lnTo>
                    <a:lnTo>
                      <a:pt x="8" y="19"/>
                    </a:lnTo>
                    <a:lnTo>
                      <a:pt x="7" y="18"/>
                    </a:lnTo>
                    <a:lnTo>
                      <a:pt x="6" y="16"/>
                    </a:lnTo>
                    <a:lnTo>
                      <a:pt x="5" y="14"/>
                    </a:lnTo>
                    <a:lnTo>
                      <a:pt x="4" y="13"/>
                    </a:lnTo>
                    <a:lnTo>
                      <a:pt x="3" y="11"/>
                    </a:lnTo>
                    <a:lnTo>
                      <a:pt x="2" y="9"/>
                    </a:lnTo>
                    <a:lnTo>
                      <a:pt x="2" y="7"/>
                    </a:lnTo>
                    <a:lnTo>
                      <a:pt x="1" y="6"/>
                    </a:lnTo>
                    <a:lnTo>
                      <a:pt x="0" y="5"/>
                    </a:lnTo>
                    <a:lnTo>
                      <a:pt x="1" y="3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619" name="Freeform 707">
                <a:extLst>
                  <a:ext uri="{FF2B5EF4-FFF2-40B4-BE49-F238E27FC236}">
                    <a16:creationId xmlns:a16="http://schemas.microsoft.com/office/drawing/2014/main" id="{C1FBD882-728D-49B9-A139-B1E6E6DC1C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5" y="2074"/>
                <a:ext cx="11" cy="21"/>
              </a:xfrm>
              <a:custGeom>
                <a:avLst/>
                <a:gdLst>
                  <a:gd name="T0" fmla="*/ 0 w 11"/>
                  <a:gd name="T1" fmla="*/ 0 h 21"/>
                  <a:gd name="T2" fmla="*/ 2 w 11"/>
                  <a:gd name="T3" fmla="*/ 2 h 21"/>
                  <a:gd name="T4" fmla="*/ 3 w 11"/>
                  <a:gd name="T5" fmla="*/ 5 h 21"/>
                  <a:gd name="T6" fmla="*/ 4 w 11"/>
                  <a:gd name="T7" fmla="*/ 7 h 21"/>
                  <a:gd name="T8" fmla="*/ 5 w 11"/>
                  <a:gd name="T9" fmla="*/ 9 h 21"/>
                  <a:gd name="T10" fmla="*/ 6 w 11"/>
                  <a:gd name="T11" fmla="*/ 11 h 21"/>
                  <a:gd name="T12" fmla="*/ 7 w 11"/>
                  <a:gd name="T13" fmla="*/ 12 h 21"/>
                  <a:gd name="T14" fmla="*/ 8 w 11"/>
                  <a:gd name="T15" fmla="*/ 14 h 21"/>
                  <a:gd name="T16" fmla="*/ 9 w 11"/>
                  <a:gd name="T17" fmla="*/ 16 h 21"/>
                  <a:gd name="T18" fmla="*/ 10 w 11"/>
                  <a:gd name="T19" fmla="*/ 18 h 21"/>
                  <a:gd name="T20" fmla="*/ 10 w 11"/>
                  <a:gd name="T21" fmla="*/ 19 h 21"/>
                  <a:gd name="T22" fmla="*/ 11 w 11"/>
                  <a:gd name="T23" fmla="*/ 21 h 21"/>
                  <a:gd name="T24" fmla="*/ 7 w 11"/>
                  <a:gd name="T25" fmla="*/ 21 h 21"/>
                  <a:gd name="T26" fmla="*/ 6 w 11"/>
                  <a:gd name="T27" fmla="*/ 19 h 21"/>
                  <a:gd name="T28" fmla="*/ 6 w 11"/>
                  <a:gd name="T29" fmla="*/ 17 h 21"/>
                  <a:gd name="T30" fmla="*/ 5 w 11"/>
                  <a:gd name="T31" fmla="*/ 15 h 21"/>
                  <a:gd name="T32" fmla="*/ 4 w 11"/>
                  <a:gd name="T33" fmla="*/ 14 h 21"/>
                  <a:gd name="T34" fmla="*/ 3 w 11"/>
                  <a:gd name="T35" fmla="*/ 12 h 21"/>
                  <a:gd name="T36" fmla="*/ 3 w 11"/>
                  <a:gd name="T37" fmla="*/ 11 h 21"/>
                  <a:gd name="T38" fmla="*/ 2 w 11"/>
                  <a:gd name="T39" fmla="*/ 10 h 21"/>
                  <a:gd name="T40" fmla="*/ 1 w 11"/>
                  <a:gd name="T41" fmla="*/ 8 h 21"/>
                  <a:gd name="T42" fmla="*/ 0 w 11"/>
                  <a:gd name="T43" fmla="*/ 7 h 21"/>
                  <a:gd name="T44" fmla="*/ 0 w 11"/>
                  <a:gd name="T45" fmla="*/ 4 h 21"/>
                  <a:gd name="T46" fmla="*/ 0 w 11"/>
                  <a:gd name="T47" fmla="*/ 2 h 21"/>
                  <a:gd name="T48" fmla="*/ 0 w 11"/>
                  <a:gd name="T49" fmla="*/ 0 h 2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1" h="21">
                    <a:moveTo>
                      <a:pt x="0" y="0"/>
                    </a:moveTo>
                    <a:lnTo>
                      <a:pt x="2" y="2"/>
                    </a:lnTo>
                    <a:lnTo>
                      <a:pt x="3" y="5"/>
                    </a:lnTo>
                    <a:lnTo>
                      <a:pt x="4" y="7"/>
                    </a:lnTo>
                    <a:lnTo>
                      <a:pt x="5" y="9"/>
                    </a:lnTo>
                    <a:lnTo>
                      <a:pt x="6" y="11"/>
                    </a:lnTo>
                    <a:lnTo>
                      <a:pt x="7" y="12"/>
                    </a:lnTo>
                    <a:lnTo>
                      <a:pt x="8" y="14"/>
                    </a:lnTo>
                    <a:lnTo>
                      <a:pt x="9" y="16"/>
                    </a:lnTo>
                    <a:lnTo>
                      <a:pt x="10" y="18"/>
                    </a:lnTo>
                    <a:lnTo>
                      <a:pt x="10" y="19"/>
                    </a:lnTo>
                    <a:lnTo>
                      <a:pt x="11" y="21"/>
                    </a:lnTo>
                    <a:lnTo>
                      <a:pt x="7" y="21"/>
                    </a:lnTo>
                    <a:lnTo>
                      <a:pt x="6" y="19"/>
                    </a:lnTo>
                    <a:lnTo>
                      <a:pt x="6" y="17"/>
                    </a:lnTo>
                    <a:lnTo>
                      <a:pt x="5" y="15"/>
                    </a:lnTo>
                    <a:lnTo>
                      <a:pt x="4" y="14"/>
                    </a:lnTo>
                    <a:lnTo>
                      <a:pt x="3" y="12"/>
                    </a:lnTo>
                    <a:lnTo>
                      <a:pt x="3" y="11"/>
                    </a:lnTo>
                    <a:lnTo>
                      <a:pt x="2" y="10"/>
                    </a:lnTo>
                    <a:lnTo>
                      <a:pt x="1" y="8"/>
                    </a:lnTo>
                    <a:lnTo>
                      <a:pt x="0" y="7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620" name="Freeform 708">
                <a:extLst>
                  <a:ext uri="{FF2B5EF4-FFF2-40B4-BE49-F238E27FC236}">
                    <a16:creationId xmlns:a16="http://schemas.microsoft.com/office/drawing/2014/main" id="{C548C3EC-D2DF-4FCB-A0EB-36D0D9B3CD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6" y="2001"/>
                <a:ext cx="13" cy="34"/>
              </a:xfrm>
              <a:custGeom>
                <a:avLst/>
                <a:gdLst>
                  <a:gd name="T0" fmla="*/ 12 w 13"/>
                  <a:gd name="T1" fmla="*/ 0 h 34"/>
                  <a:gd name="T2" fmla="*/ 13 w 13"/>
                  <a:gd name="T3" fmla="*/ 1 h 34"/>
                  <a:gd name="T4" fmla="*/ 13 w 13"/>
                  <a:gd name="T5" fmla="*/ 1 h 34"/>
                  <a:gd name="T6" fmla="*/ 13 w 13"/>
                  <a:gd name="T7" fmla="*/ 2 h 34"/>
                  <a:gd name="T8" fmla="*/ 13 w 13"/>
                  <a:gd name="T9" fmla="*/ 2 h 34"/>
                  <a:gd name="T10" fmla="*/ 12 w 13"/>
                  <a:gd name="T11" fmla="*/ 3 h 34"/>
                  <a:gd name="T12" fmla="*/ 12 w 13"/>
                  <a:gd name="T13" fmla="*/ 5 h 34"/>
                  <a:gd name="T14" fmla="*/ 11 w 13"/>
                  <a:gd name="T15" fmla="*/ 7 h 34"/>
                  <a:gd name="T16" fmla="*/ 10 w 13"/>
                  <a:gd name="T17" fmla="*/ 9 h 34"/>
                  <a:gd name="T18" fmla="*/ 10 w 13"/>
                  <a:gd name="T19" fmla="*/ 11 h 34"/>
                  <a:gd name="T20" fmla="*/ 9 w 13"/>
                  <a:gd name="T21" fmla="*/ 12 h 34"/>
                  <a:gd name="T22" fmla="*/ 9 w 13"/>
                  <a:gd name="T23" fmla="*/ 13 h 34"/>
                  <a:gd name="T24" fmla="*/ 9 w 13"/>
                  <a:gd name="T25" fmla="*/ 13 h 34"/>
                  <a:gd name="T26" fmla="*/ 9 w 13"/>
                  <a:gd name="T27" fmla="*/ 14 h 34"/>
                  <a:gd name="T28" fmla="*/ 8 w 13"/>
                  <a:gd name="T29" fmla="*/ 15 h 34"/>
                  <a:gd name="T30" fmla="*/ 8 w 13"/>
                  <a:gd name="T31" fmla="*/ 16 h 34"/>
                  <a:gd name="T32" fmla="*/ 7 w 13"/>
                  <a:gd name="T33" fmla="*/ 17 h 34"/>
                  <a:gd name="T34" fmla="*/ 7 w 13"/>
                  <a:gd name="T35" fmla="*/ 18 h 34"/>
                  <a:gd name="T36" fmla="*/ 6 w 13"/>
                  <a:gd name="T37" fmla="*/ 19 h 34"/>
                  <a:gd name="T38" fmla="*/ 7 w 13"/>
                  <a:gd name="T39" fmla="*/ 21 h 34"/>
                  <a:gd name="T40" fmla="*/ 7 w 13"/>
                  <a:gd name="T41" fmla="*/ 21 h 34"/>
                  <a:gd name="T42" fmla="*/ 6 w 13"/>
                  <a:gd name="T43" fmla="*/ 22 h 34"/>
                  <a:gd name="T44" fmla="*/ 6 w 13"/>
                  <a:gd name="T45" fmla="*/ 22 h 34"/>
                  <a:gd name="T46" fmla="*/ 5 w 13"/>
                  <a:gd name="T47" fmla="*/ 23 h 34"/>
                  <a:gd name="T48" fmla="*/ 5 w 13"/>
                  <a:gd name="T49" fmla="*/ 24 h 34"/>
                  <a:gd name="T50" fmla="*/ 5 w 13"/>
                  <a:gd name="T51" fmla="*/ 25 h 34"/>
                  <a:gd name="T52" fmla="*/ 4 w 13"/>
                  <a:gd name="T53" fmla="*/ 26 h 34"/>
                  <a:gd name="T54" fmla="*/ 3 w 13"/>
                  <a:gd name="T55" fmla="*/ 26 h 34"/>
                  <a:gd name="T56" fmla="*/ 2 w 13"/>
                  <a:gd name="T57" fmla="*/ 27 h 34"/>
                  <a:gd name="T58" fmla="*/ 2 w 13"/>
                  <a:gd name="T59" fmla="*/ 28 h 34"/>
                  <a:gd name="T60" fmla="*/ 2 w 13"/>
                  <a:gd name="T61" fmla="*/ 29 h 34"/>
                  <a:gd name="T62" fmla="*/ 2 w 13"/>
                  <a:gd name="T63" fmla="*/ 30 h 34"/>
                  <a:gd name="T64" fmla="*/ 2 w 13"/>
                  <a:gd name="T65" fmla="*/ 31 h 34"/>
                  <a:gd name="T66" fmla="*/ 2 w 13"/>
                  <a:gd name="T67" fmla="*/ 32 h 34"/>
                  <a:gd name="T68" fmla="*/ 1 w 13"/>
                  <a:gd name="T69" fmla="*/ 32 h 34"/>
                  <a:gd name="T70" fmla="*/ 0 w 13"/>
                  <a:gd name="T71" fmla="*/ 34 h 34"/>
                  <a:gd name="T72" fmla="*/ 0 w 13"/>
                  <a:gd name="T73" fmla="*/ 32 h 34"/>
                  <a:gd name="T74" fmla="*/ 0 w 13"/>
                  <a:gd name="T75" fmla="*/ 29 h 34"/>
                  <a:gd name="T76" fmla="*/ 3 w 13"/>
                  <a:gd name="T77" fmla="*/ 25 h 34"/>
                  <a:gd name="T78" fmla="*/ 9 w 13"/>
                  <a:gd name="T79" fmla="*/ 10 h 34"/>
                  <a:gd name="T80" fmla="*/ 10 w 13"/>
                  <a:gd name="T81" fmla="*/ 9 h 34"/>
                  <a:gd name="T82" fmla="*/ 11 w 13"/>
                  <a:gd name="T83" fmla="*/ 4 h 34"/>
                  <a:gd name="T84" fmla="*/ 12 w 13"/>
                  <a:gd name="T85" fmla="*/ 2 h 34"/>
                  <a:gd name="T86" fmla="*/ 12 w 13"/>
                  <a:gd name="T87" fmla="*/ 1 h 34"/>
                  <a:gd name="T88" fmla="*/ 12 w 13"/>
                  <a:gd name="T89" fmla="*/ 0 h 34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13" h="34">
                    <a:moveTo>
                      <a:pt x="12" y="0"/>
                    </a:moveTo>
                    <a:lnTo>
                      <a:pt x="13" y="1"/>
                    </a:lnTo>
                    <a:lnTo>
                      <a:pt x="13" y="2"/>
                    </a:lnTo>
                    <a:lnTo>
                      <a:pt x="12" y="3"/>
                    </a:lnTo>
                    <a:lnTo>
                      <a:pt x="12" y="5"/>
                    </a:lnTo>
                    <a:lnTo>
                      <a:pt x="11" y="7"/>
                    </a:lnTo>
                    <a:lnTo>
                      <a:pt x="10" y="9"/>
                    </a:lnTo>
                    <a:lnTo>
                      <a:pt x="10" y="11"/>
                    </a:lnTo>
                    <a:lnTo>
                      <a:pt x="9" y="12"/>
                    </a:lnTo>
                    <a:lnTo>
                      <a:pt x="9" y="13"/>
                    </a:lnTo>
                    <a:lnTo>
                      <a:pt x="9" y="14"/>
                    </a:lnTo>
                    <a:lnTo>
                      <a:pt x="8" y="15"/>
                    </a:lnTo>
                    <a:lnTo>
                      <a:pt x="8" y="16"/>
                    </a:lnTo>
                    <a:lnTo>
                      <a:pt x="7" y="17"/>
                    </a:lnTo>
                    <a:lnTo>
                      <a:pt x="7" y="18"/>
                    </a:lnTo>
                    <a:lnTo>
                      <a:pt x="6" y="19"/>
                    </a:lnTo>
                    <a:lnTo>
                      <a:pt x="7" y="21"/>
                    </a:lnTo>
                    <a:lnTo>
                      <a:pt x="6" y="22"/>
                    </a:lnTo>
                    <a:lnTo>
                      <a:pt x="5" y="23"/>
                    </a:lnTo>
                    <a:lnTo>
                      <a:pt x="5" y="24"/>
                    </a:lnTo>
                    <a:lnTo>
                      <a:pt x="5" y="25"/>
                    </a:lnTo>
                    <a:lnTo>
                      <a:pt x="4" y="26"/>
                    </a:lnTo>
                    <a:lnTo>
                      <a:pt x="3" y="26"/>
                    </a:lnTo>
                    <a:lnTo>
                      <a:pt x="2" y="27"/>
                    </a:lnTo>
                    <a:lnTo>
                      <a:pt x="2" y="28"/>
                    </a:lnTo>
                    <a:lnTo>
                      <a:pt x="2" y="29"/>
                    </a:lnTo>
                    <a:lnTo>
                      <a:pt x="2" y="30"/>
                    </a:lnTo>
                    <a:lnTo>
                      <a:pt x="2" y="31"/>
                    </a:lnTo>
                    <a:lnTo>
                      <a:pt x="2" y="32"/>
                    </a:lnTo>
                    <a:lnTo>
                      <a:pt x="1" y="32"/>
                    </a:lnTo>
                    <a:lnTo>
                      <a:pt x="0" y="34"/>
                    </a:lnTo>
                    <a:lnTo>
                      <a:pt x="0" y="32"/>
                    </a:lnTo>
                    <a:lnTo>
                      <a:pt x="0" y="29"/>
                    </a:lnTo>
                    <a:lnTo>
                      <a:pt x="3" y="25"/>
                    </a:lnTo>
                    <a:lnTo>
                      <a:pt x="9" y="10"/>
                    </a:lnTo>
                    <a:lnTo>
                      <a:pt x="10" y="9"/>
                    </a:lnTo>
                    <a:lnTo>
                      <a:pt x="11" y="4"/>
                    </a:lnTo>
                    <a:lnTo>
                      <a:pt x="12" y="2"/>
                    </a:lnTo>
                    <a:lnTo>
                      <a:pt x="12" y="1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621" name="Freeform 709">
                <a:extLst>
                  <a:ext uri="{FF2B5EF4-FFF2-40B4-BE49-F238E27FC236}">
                    <a16:creationId xmlns:a16="http://schemas.microsoft.com/office/drawing/2014/main" id="{932AA280-C3B4-4EAF-8F01-840ABAED7C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6" y="1998"/>
                <a:ext cx="23" cy="36"/>
              </a:xfrm>
              <a:custGeom>
                <a:avLst/>
                <a:gdLst>
                  <a:gd name="T0" fmla="*/ 18 w 23"/>
                  <a:gd name="T1" fmla="*/ 0 h 36"/>
                  <a:gd name="T2" fmla="*/ 19 w 23"/>
                  <a:gd name="T3" fmla="*/ 0 h 36"/>
                  <a:gd name="T4" fmla="*/ 20 w 23"/>
                  <a:gd name="T5" fmla="*/ 2 h 36"/>
                  <a:gd name="T6" fmla="*/ 20 w 23"/>
                  <a:gd name="T7" fmla="*/ 2 h 36"/>
                  <a:gd name="T8" fmla="*/ 21 w 23"/>
                  <a:gd name="T9" fmla="*/ 3 h 36"/>
                  <a:gd name="T10" fmla="*/ 22 w 23"/>
                  <a:gd name="T11" fmla="*/ 3 h 36"/>
                  <a:gd name="T12" fmla="*/ 23 w 23"/>
                  <a:gd name="T13" fmla="*/ 3 h 36"/>
                  <a:gd name="T14" fmla="*/ 22 w 23"/>
                  <a:gd name="T15" fmla="*/ 5 h 36"/>
                  <a:gd name="T16" fmla="*/ 17 w 23"/>
                  <a:gd name="T17" fmla="*/ 18 h 36"/>
                  <a:gd name="T18" fmla="*/ 14 w 23"/>
                  <a:gd name="T19" fmla="*/ 24 h 36"/>
                  <a:gd name="T20" fmla="*/ 13 w 23"/>
                  <a:gd name="T21" fmla="*/ 28 h 36"/>
                  <a:gd name="T22" fmla="*/ 12 w 23"/>
                  <a:gd name="T23" fmla="*/ 30 h 36"/>
                  <a:gd name="T24" fmla="*/ 12 w 23"/>
                  <a:gd name="T25" fmla="*/ 31 h 36"/>
                  <a:gd name="T26" fmla="*/ 12 w 23"/>
                  <a:gd name="T27" fmla="*/ 33 h 36"/>
                  <a:gd name="T28" fmla="*/ 11 w 23"/>
                  <a:gd name="T29" fmla="*/ 34 h 36"/>
                  <a:gd name="T30" fmla="*/ 11 w 23"/>
                  <a:gd name="T31" fmla="*/ 35 h 36"/>
                  <a:gd name="T32" fmla="*/ 10 w 23"/>
                  <a:gd name="T33" fmla="*/ 36 h 36"/>
                  <a:gd name="T34" fmla="*/ 7 w 23"/>
                  <a:gd name="T35" fmla="*/ 33 h 36"/>
                  <a:gd name="T36" fmla="*/ 4 w 23"/>
                  <a:gd name="T37" fmla="*/ 29 h 36"/>
                  <a:gd name="T38" fmla="*/ 2 w 23"/>
                  <a:gd name="T39" fmla="*/ 27 h 36"/>
                  <a:gd name="T40" fmla="*/ 1 w 23"/>
                  <a:gd name="T41" fmla="*/ 25 h 36"/>
                  <a:gd name="T42" fmla="*/ 0 w 23"/>
                  <a:gd name="T43" fmla="*/ 23 h 36"/>
                  <a:gd name="T44" fmla="*/ 2 w 23"/>
                  <a:gd name="T45" fmla="*/ 22 h 36"/>
                  <a:gd name="T46" fmla="*/ 4 w 23"/>
                  <a:gd name="T47" fmla="*/ 21 h 36"/>
                  <a:gd name="T48" fmla="*/ 5 w 23"/>
                  <a:gd name="T49" fmla="*/ 19 h 36"/>
                  <a:gd name="T50" fmla="*/ 6 w 23"/>
                  <a:gd name="T51" fmla="*/ 18 h 36"/>
                  <a:gd name="T52" fmla="*/ 7 w 23"/>
                  <a:gd name="T53" fmla="*/ 16 h 36"/>
                  <a:gd name="T54" fmla="*/ 8 w 23"/>
                  <a:gd name="T55" fmla="*/ 14 h 36"/>
                  <a:gd name="T56" fmla="*/ 10 w 23"/>
                  <a:gd name="T57" fmla="*/ 12 h 36"/>
                  <a:gd name="T58" fmla="*/ 11 w 23"/>
                  <a:gd name="T59" fmla="*/ 10 h 36"/>
                  <a:gd name="T60" fmla="*/ 12 w 23"/>
                  <a:gd name="T61" fmla="*/ 8 h 36"/>
                  <a:gd name="T62" fmla="*/ 14 w 23"/>
                  <a:gd name="T63" fmla="*/ 7 h 36"/>
                  <a:gd name="T64" fmla="*/ 14 w 23"/>
                  <a:gd name="T65" fmla="*/ 5 h 36"/>
                  <a:gd name="T66" fmla="*/ 15 w 23"/>
                  <a:gd name="T67" fmla="*/ 3 h 36"/>
                  <a:gd name="T68" fmla="*/ 16 w 23"/>
                  <a:gd name="T69" fmla="*/ 1 h 36"/>
                  <a:gd name="T70" fmla="*/ 18 w 23"/>
                  <a:gd name="T71" fmla="*/ 0 h 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23" h="36">
                    <a:moveTo>
                      <a:pt x="18" y="0"/>
                    </a:moveTo>
                    <a:lnTo>
                      <a:pt x="19" y="0"/>
                    </a:lnTo>
                    <a:lnTo>
                      <a:pt x="20" y="2"/>
                    </a:lnTo>
                    <a:lnTo>
                      <a:pt x="21" y="3"/>
                    </a:lnTo>
                    <a:lnTo>
                      <a:pt x="22" y="3"/>
                    </a:lnTo>
                    <a:lnTo>
                      <a:pt x="23" y="3"/>
                    </a:lnTo>
                    <a:lnTo>
                      <a:pt x="22" y="5"/>
                    </a:lnTo>
                    <a:lnTo>
                      <a:pt x="17" y="18"/>
                    </a:lnTo>
                    <a:lnTo>
                      <a:pt x="14" y="24"/>
                    </a:lnTo>
                    <a:lnTo>
                      <a:pt x="13" y="28"/>
                    </a:lnTo>
                    <a:lnTo>
                      <a:pt x="12" y="30"/>
                    </a:lnTo>
                    <a:lnTo>
                      <a:pt x="12" y="31"/>
                    </a:lnTo>
                    <a:lnTo>
                      <a:pt x="12" y="33"/>
                    </a:lnTo>
                    <a:lnTo>
                      <a:pt x="11" y="34"/>
                    </a:lnTo>
                    <a:lnTo>
                      <a:pt x="11" y="35"/>
                    </a:lnTo>
                    <a:lnTo>
                      <a:pt x="10" y="36"/>
                    </a:lnTo>
                    <a:lnTo>
                      <a:pt x="7" y="33"/>
                    </a:lnTo>
                    <a:lnTo>
                      <a:pt x="4" y="29"/>
                    </a:lnTo>
                    <a:lnTo>
                      <a:pt x="2" y="27"/>
                    </a:lnTo>
                    <a:lnTo>
                      <a:pt x="1" y="25"/>
                    </a:lnTo>
                    <a:lnTo>
                      <a:pt x="0" y="23"/>
                    </a:lnTo>
                    <a:lnTo>
                      <a:pt x="2" y="22"/>
                    </a:lnTo>
                    <a:lnTo>
                      <a:pt x="4" y="21"/>
                    </a:lnTo>
                    <a:lnTo>
                      <a:pt x="5" y="19"/>
                    </a:lnTo>
                    <a:lnTo>
                      <a:pt x="6" y="18"/>
                    </a:lnTo>
                    <a:lnTo>
                      <a:pt x="7" y="16"/>
                    </a:lnTo>
                    <a:lnTo>
                      <a:pt x="8" y="14"/>
                    </a:lnTo>
                    <a:lnTo>
                      <a:pt x="10" y="12"/>
                    </a:lnTo>
                    <a:lnTo>
                      <a:pt x="11" y="10"/>
                    </a:lnTo>
                    <a:lnTo>
                      <a:pt x="12" y="8"/>
                    </a:lnTo>
                    <a:lnTo>
                      <a:pt x="14" y="7"/>
                    </a:lnTo>
                    <a:lnTo>
                      <a:pt x="14" y="5"/>
                    </a:lnTo>
                    <a:lnTo>
                      <a:pt x="15" y="3"/>
                    </a:lnTo>
                    <a:lnTo>
                      <a:pt x="16" y="1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622" name="Freeform 710">
                <a:extLst>
                  <a:ext uri="{FF2B5EF4-FFF2-40B4-BE49-F238E27FC236}">
                    <a16:creationId xmlns:a16="http://schemas.microsoft.com/office/drawing/2014/main" id="{846F2533-BB58-4B2F-A425-885804494E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5" y="2001"/>
                <a:ext cx="14" cy="33"/>
              </a:xfrm>
              <a:custGeom>
                <a:avLst/>
                <a:gdLst>
                  <a:gd name="T0" fmla="*/ 13 w 14"/>
                  <a:gd name="T1" fmla="*/ 0 h 33"/>
                  <a:gd name="T2" fmla="*/ 14 w 14"/>
                  <a:gd name="T3" fmla="*/ 0 h 33"/>
                  <a:gd name="T4" fmla="*/ 14 w 14"/>
                  <a:gd name="T5" fmla="*/ 0 h 33"/>
                  <a:gd name="T6" fmla="*/ 14 w 14"/>
                  <a:gd name="T7" fmla="*/ 1 h 33"/>
                  <a:gd name="T8" fmla="*/ 14 w 14"/>
                  <a:gd name="T9" fmla="*/ 1 h 33"/>
                  <a:gd name="T10" fmla="*/ 13 w 14"/>
                  <a:gd name="T11" fmla="*/ 2 h 33"/>
                  <a:gd name="T12" fmla="*/ 13 w 14"/>
                  <a:gd name="T13" fmla="*/ 3 h 33"/>
                  <a:gd name="T14" fmla="*/ 13 w 14"/>
                  <a:gd name="T15" fmla="*/ 4 h 33"/>
                  <a:gd name="T16" fmla="*/ 12 w 14"/>
                  <a:gd name="T17" fmla="*/ 5 h 33"/>
                  <a:gd name="T18" fmla="*/ 12 w 14"/>
                  <a:gd name="T19" fmla="*/ 6 h 33"/>
                  <a:gd name="T20" fmla="*/ 12 w 14"/>
                  <a:gd name="T21" fmla="*/ 7 h 33"/>
                  <a:gd name="T22" fmla="*/ 11 w 14"/>
                  <a:gd name="T23" fmla="*/ 8 h 33"/>
                  <a:gd name="T24" fmla="*/ 10 w 14"/>
                  <a:gd name="T25" fmla="*/ 10 h 33"/>
                  <a:gd name="T26" fmla="*/ 10 w 14"/>
                  <a:gd name="T27" fmla="*/ 12 h 33"/>
                  <a:gd name="T28" fmla="*/ 8 w 14"/>
                  <a:gd name="T29" fmla="*/ 15 h 33"/>
                  <a:gd name="T30" fmla="*/ 7 w 14"/>
                  <a:gd name="T31" fmla="*/ 17 h 33"/>
                  <a:gd name="T32" fmla="*/ 7 w 14"/>
                  <a:gd name="T33" fmla="*/ 18 h 33"/>
                  <a:gd name="T34" fmla="*/ 6 w 14"/>
                  <a:gd name="T35" fmla="*/ 19 h 33"/>
                  <a:gd name="T36" fmla="*/ 6 w 14"/>
                  <a:gd name="T37" fmla="*/ 21 h 33"/>
                  <a:gd name="T38" fmla="*/ 5 w 14"/>
                  <a:gd name="T39" fmla="*/ 22 h 33"/>
                  <a:gd name="T40" fmla="*/ 4 w 14"/>
                  <a:gd name="T41" fmla="*/ 24 h 33"/>
                  <a:gd name="T42" fmla="*/ 4 w 14"/>
                  <a:gd name="T43" fmla="*/ 26 h 33"/>
                  <a:gd name="T44" fmla="*/ 3 w 14"/>
                  <a:gd name="T45" fmla="*/ 28 h 33"/>
                  <a:gd name="T46" fmla="*/ 3 w 14"/>
                  <a:gd name="T47" fmla="*/ 29 h 33"/>
                  <a:gd name="T48" fmla="*/ 2 w 14"/>
                  <a:gd name="T49" fmla="*/ 31 h 33"/>
                  <a:gd name="T50" fmla="*/ 2 w 14"/>
                  <a:gd name="T51" fmla="*/ 32 h 33"/>
                  <a:gd name="T52" fmla="*/ 1 w 14"/>
                  <a:gd name="T53" fmla="*/ 33 h 33"/>
                  <a:gd name="T54" fmla="*/ 1 w 14"/>
                  <a:gd name="T55" fmla="*/ 32 h 33"/>
                  <a:gd name="T56" fmla="*/ 0 w 14"/>
                  <a:gd name="T57" fmla="*/ 32 h 33"/>
                  <a:gd name="T58" fmla="*/ 0 w 14"/>
                  <a:gd name="T59" fmla="*/ 30 h 33"/>
                  <a:gd name="T60" fmla="*/ 0 w 14"/>
                  <a:gd name="T61" fmla="*/ 27 h 33"/>
                  <a:gd name="T62" fmla="*/ 1 w 14"/>
                  <a:gd name="T63" fmla="*/ 26 h 33"/>
                  <a:gd name="T64" fmla="*/ 1 w 14"/>
                  <a:gd name="T65" fmla="*/ 24 h 33"/>
                  <a:gd name="T66" fmla="*/ 2 w 14"/>
                  <a:gd name="T67" fmla="*/ 23 h 33"/>
                  <a:gd name="T68" fmla="*/ 3 w 14"/>
                  <a:gd name="T69" fmla="*/ 21 h 33"/>
                  <a:gd name="T70" fmla="*/ 4 w 14"/>
                  <a:gd name="T71" fmla="*/ 20 h 33"/>
                  <a:gd name="T72" fmla="*/ 5 w 14"/>
                  <a:gd name="T73" fmla="*/ 19 h 33"/>
                  <a:gd name="T74" fmla="*/ 5 w 14"/>
                  <a:gd name="T75" fmla="*/ 18 h 33"/>
                  <a:gd name="T76" fmla="*/ 6 w 14"/>
                  <a:gd name="T77" fmla="*/ 17 h 33"/>
                  <a:gd name="T78" fmla="*/ 7 w 14"/>
                  <a:gd name="T79" fmla="*/ 16 h 33"/>
                  <a:gd name="T80" fmla="*/ 8 w 14"/>
                  <a:gd name="T81" fmla="*/ 14 h 33"/>
                  <a:gd name="T82" fmla="*/ 8 w 14"/>
                  <a:gd name="T83" fmla="*/ 13 h 33"/>
                  <a:gd name="T84" fmla="*/ 9 w 14"/>
                  <a:gd name="T85" fmla="*/ 12 h 33"/>
                  <a:gd name="T86" fmla="*/ 9 w 14"/>
                  <a:gd name="T87" fmla="*/ 11 h 33"/>
                  <a:gd name="T88" fmla="*/ 9 w 14"/>
                  <a:gd name="T89" fmla="*/ 10 h 33"/>
                  <a:gd name="T90" fmla="*/ 10 w 14"/>
                  <a:gd name="T91" fmla="*/ 9 h 33"/>
                  <a:gd name="T92" fmla="*/ 10 w 14"/>
                  <a:gd name="T93" fmla="*/ 9 h 33"/>
                  <a:gd name="T94" fmla="*/ 10 w 14"/>
                  <a:gd name="T95" fmla="*/ 8 h 33"/>
                  <a:gd name="T96" fmla="*/ 10 w 14"/>
                  <a:gd name="T97" fmla="*/ 7 h 33"/>
                  <a:gd name="T98" fmla="*/ 11 w 14"/>
                  <a:gd name="T99" fmla="*/ 6 h 33"/>
                  <a:gd name="T100" fmla="*/ 11 w 14"/>
                  <a:gd name="T101" fmla="*/ 5 h 33"/>
                  <a:gd name="T102" fmla="*/ 11 w 14"/>
                  <a:gd name="T103" fmla="*/ 4 h 33"/>
                  <a:gd name="T104" fmla="*/ 11 w 14"/>
                  <a:gd name="T105" fmla="*/ 3 h 33"/>
                  <a:gd name="T106" fmla="*/ 12 w 14"/>
                  <a:gd name="T107" fmla="*/ 2 h 33"/>
                  <a:gd name="T108" fmla="*/ 12 w 14"/>
                  <a:gd name="T109" fmla="*/ 1 h 33"/>
                  <a:gd name="T110" fmla="*/ 13 w 14"/>
                  <a:gd name="T111" fmla="*/ 0 h 33"/>
                  <a:gd name="T112" fmla="*/ 13 w 14"/>
                  <a:gd name="T113" fmla="*/ 0 h 33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14" h="33">
                    <a:moveTo>
                      <a:pt x="13" y="0"/>
                    </a:moveTo>
                    <a:lnTo>
                      <a:pt x="14" y="0"/>
                    </a:lnTo>
                    <a:lnTo>
                      <a:pt x="14" y="1"/>
                    </a:lnTo>
                    <a:lnTo>
                      <a:pt x="13" y="2"/>
                    </a:lnTo>
                    <a:lnTo>
                      <a:pt x="13" y="3"/>
                    </a:lnTo>
                    <a:lnTo>
                      <a:pt x="13" y="4"/>
                    </a:lnTo>
                    <a:lnTo>
                      <a:pt x="12" y="5"/>
                    </a:lnTo>
                    <a:lnTo>
                      <a:pt x="12" y="6"/>
                    </a:lnTo>
                    <a:lnTo>
                      <a:pt x="12" y="7"/>
                    </a:lnTo>
                    <a:lnTo>
                      <a:pt x="11" y="8"/>
                    </a:lnTo>
                    <a:lnTo>
                      <a:pt x="10" y="10"/>
                    </a:lnTo>
                    <a:lnTo>
                      <a:pt x="10" y="12"/>
                    </a:lnTo>
                    <a:lnTo>
                      <a:pt x="8" y="15"/>
                    </a:lnTo>
                    <a:lnTo>
                      <a:pt x="7" y="17"/>
                    </a:lnTo>
                    <a:lnTo>
                      <a:pt x="7" y="18"/>
                    </a:lnTo>
                    <a:lnTo>
                      <a:pt x="6" y="19"/>
                    </a:lnTo>
                    <a:lnTo>
                      <a:pt x="6" y="21"/>
                    </a:lnTo>
                    <a:lnTo>
                      <a:pt x="5" y="22"/>
                    </a:lnTo>
                    <a:lnTo>
                      <a:pt x="4" y="24"/>
                    </a:lnTo>
                    <a:lnTo>
                      <a:pt x="4" y="26"/>
                    </a:lnTo>
                    <a:lnTo>
                      <a:pt x="3" y="28"/>
                    </a:lnTo>
                    <a:lnTo>
                      <a:pt x="3" y="29"/>
                    </a:lnTo>
                    <a:lnTo>
                      <a:pt x="2" y="31"/>
                    </a:lnTo>
                    <a:lnTo>
                      <a:pt x="2" y="32"/>
                    </a:lnTo>
                    <a:lnTo>
                      <a:pt x="1" y="33"/>
                    </a:lnTo>
                    <a:lnTo>
                      <a:pt x="1" y="32"/>
                    </a:lnTo>
                    <a:lnTo>
                      <a:pt x="0" y="32"/>
                    </a:lnTo>
                    <a:lnTo>
                      <a:pt x="0" y="30"/>
                    </a:lnTo>
                    <a:lnTo>
                      <a:pt x="0" y="27"/>
                    </a:lnTo>
                    <a:lnTo>
                      <a:pt x="1" y="26"/>
                    </a:lnTo>
                    <a:lnTo>
                      <a:pt x="1" y="24"/>
                    </a:lnTo>
                    <a:lnTo>
                      <a:pt x="2" y="23"/>
                    </a:lnTo>
                    <a:lnTo>
                      <a:pt x="3" y="21"/>
                    </a:lnTo>
                    <a:lnTo>
                      <a:pt x="4" y="20"/>
                    </a:lnTo>
                    <a:lnTo>
                      <a:pt x="5" y="19"/>
                    </a:lnTo>
                    <a:lnTo>
                      <a:pt x="5" y="18"/>
                    </a:lnTo>
                    <a:lnTo>
                      <a:pt x="6" y="17"/>
                    </a:lnTo>
                    <a:lnTo>
                      <a:pt x="7" y="16"/>
                    </a:lnTo>
                    <a:lnTo>
                      <a:pt x="8" y="14"/>
                    </a:lnTo>
                    <a:lnTo>
                      <a:pt x="8" y="13"/>
                    </a:lnTo>
                    <a:lnTo>
                      <a:pt x="9" y="12"/>
                    </a:lnTo>
                    <a:lnTo>
                      <a:pt x="9" y="11"/>
                    </a:lnTo>
                    <a:lnTo>
                      <a:pt x="9" y="10"/>
                    </a:lnTo>
                    <a:lnTo>
                      <a:pt x="10" y="9"/>
                    </a:lnTo>
                    <a:lnTo>
                      <a:pt x="10" y="8"/>
                    </a:lnTo>
                    <a:lnTo>
                      <a:pt x="10" y="7"/>
                    </a:lnTo>
                    <a:lnTo>
                      <a:pt x="11" y="6"/>
                    </a:lnTo>
                    <a:lnTo>
                      <a:pt x="11" y="5"/>
                    </a:lnTo>
                    <a:lnTo>
                      <a:pt x="11" y="4"/>
                    </a:lnTo>
                    <a:lnTo>
                      <a:pt x="11" y="3"/>
                    </a:lnTo>
                    <a:lnTo>
                      <a:pt x="12" y="2"/>
                    </a:lnTo>
                    <a:lnTo>
                      <a:pt x="12" y="1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623" name="Freeform 711">
                <a:extLst>
                  <a:ext uri="{FF2B5EF4-FFF2-40B4-BE49-F238E27FC236}">
                    <a16:creationId xmlns:a16="http://schemas.microsoft.com/office/drawing/2014/main" id="{F65F43F7-1A73-470C-B15F-B9A03B0A93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3" y="2013"/>
                <a:ext cx="10" cy="18"/>
              </a:xfrm>
              <a:custGeom>
                <a:avLst/>
                <a:gdLst>
                  <a:gd name="T0" fmla="*/ 0 w 10"/>
                  <a:gd name="T1" fmla="*/ 0 h 18"/>
                  <a:gd name="T2" fmla="*/ 1 w 10"/>
                  <a:gd name="T3" fmla="*/ 0 h 18"/>
                  <a:gd name="T4" fmla="*/ 2 w 10"/>
                  <a:gd name="T5" fmla="*/ 0 h 18"/>
                  <a:gd name="T6" fmla="*/ 3 w 10"/>
                  <a:gd name="T7" fmla="*/ 0 h 18"/>
                  <a:gd name="T8" fmla="*/ 5 w 10"/>
                  <a:gd name="T9" fmla="*/ 1 h 18"/>
                  <a:gd name="T10" fmla="*/ 5 w 10"/>
                  <a:gd name="T11" fmla="*/ 1 h 18"/>
                  <a:gd name="T12" fmla="*/ 6 w 10"/>
                  <a:gd name="T13" fmla="*/ 2 h 18"/>
                  <a:gd name="T14" fmla="*/ 6 w 10"/>
                  <a:gd name="T15" fmla="*/ 3 h 18"/>
                  <a:gd name="T16" fmla="*/ 7 w 10"/>
                  <a:gd name="T17" fmla="*/ 4 h 18"/>
                  <a:gd name="T18" fmla="*/ 7 w 10"/>
                  <a:gd name="T19" fmla="*/ 4 h 18"/>
                  <a:gd name="T20" fmla="*/ 8 w 10"/>
                  <a:gd name="T21" fmla="*/ 5 h 18"/>
                  <a:gd name="T22" fmla="*/ 8 w 10"/>
                  <a:gd name="T23" fmla="*/ 5 h 18"/>
                  <a:gd name="T24" fmla="*/ 8 w 10"/>
                  <a:gd name="T25" fmla="*/ 6 h 18"/>
                  <a:gd name="T26" fmla="*/ 9 w 10"/>
                  <a:gd name="T27" fmla="*/ 6 h 18"/>
                  <a:gd name="T28" fmla="*/ 10 w 10"/>
                  <a:gd name="T29" fmla="*/ 8 h 18"/>
                  <a:gd name="T30" fmla="*/ 10 w 10"/>
                  <a:gd name="T31" fmla="*/ 8 h 18"/>
                  <a:gd name="T32" fmla="*/ 10 w 10"/>
                  <a:gd name="T33" fmla="*/ 9 h 18"/>
                  <a:gd name="T34" fmla="*/ 9 w 10"/>
                  <a:gd name="T35" fmla="*/ 10 h 18"/>
                  <a:gd name="T36" fmla="*/ 8 w 10"/>
                  <a:gd name="T37" fmla="*/ 11 h 18"/>
                  <a:gd name="T38" fmla="*/ 8 w 10"/>
                  <a:gd name="T39" fmla="*/ 12 h 18"/>
                  <a:gd name="T40" fmla="*/ 7 w 10"/>
                  <a:gd name="T41" fmla="*/ 13 h 18"/>
                  <a:gd name="T42" fmla="*/ 7 w 10"/>
                  <a:gd name="T43" fmla="*/ 14 h 18"/>
                  <a:gd name="T44" fmla="*/ 6 w 10"/>
                  <a:gd name="T45" fmla="*/ 15 h 18"/>
                  <a:gd name="T46" fmla="*/ 5 w 10"/>
                  <a:gd name="T47" fmla="*/ 16 h 18"/>
                  <a:gd name="T48" fmla="*/ 3 w 10"/>
                  <a:gd name="T49" fmla="*/ 17 h 18"/>
                  <a:gd name="T50" fmla="*/ 2 w 10"/>
                  <a:gd name="T51" fmla="*/ 18 h 18"/>
                  <a:gd name="T52" fmla="*/ 2 w 10"/>
                  <a:gd name="T53" fmla="*/ 16 h 18"/>
                  <a:gd name="T54" fmla="*/ 1 w 10"/>
                  <a:gd name="T55" fmla="*/ 14 h 18"/>
                  <a:gd name="T56" fmla="*/ 1 w 10"/>
                  <a:gd name="T57" fmla="*/ 12 h 18"/>
                  <a:gd name="T58" fmla="*/ 1 w 10"/>
                  <a:gd name="T59" fmla="*/ 7 h 18"/>
                  <a:gd name="T60" fmla="*/ 1 w 10"/>
                  <a:gd name="T61" fmla="*/ 2 h 18"/>
                  <a:gd name="T62" fmla="*/ 0 w 10"/>
                  <a:gd name="T63" fmla="*/ 0 h 18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10" h="18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5" y="1"/>
                    </a:lnTo>
                    <a:lnTo>
                      <a:pt x="6" y="2"/>
                    </a:lnTo>
                    <a:lnTo>
                      <a:pt x="6" y="3"/>
                    </a:lnTo>
                    <a:lnTo>
                      <a:pt x="7" y="4"/>
                    </a:lnTo>
                    <a:lnTo>
                      <a:pt x="8" y="5"/>
                    </a:lnTo>
                    <a:lnTo>
                      <a:pt x="8" y="6"/>
                    </a:lnTo>
                    <a:lnTo>
                      <a:pt x="9" y="6"/>
                    </a:lnTo>
                    <a:lnTo>
                      <a:pt x="10" y="8"/>
                    </a:lnTo>
                    <a:lnTo>
                      <a:pt x="10" y="9"/>
                    </a:lnTo>
                    <a:lnTo>
                      <a:pt x="9" y="10"/>
                    </a:lnTo>
                    <a:lnTo>
                      <a:pt x="8" y="11"/>
                    </a:lnTo>
                    <a:lnTo>
                      <a:pt x="8" y="12"/>
                    </a:lnTo>
                    <a:lnTo>
                      <a:pt x="7" y="13"/>
                    </a:lnTo>
                    <a:lnTo>
                      <a:pt x="7" y="14"/>
                    </a:lnTo>
                    <a:lnTo>
                      <a:pt x="6" y="15"/>
                    </a:lnTo>
                    <a:lnTo>
                      <a:pt x="5" y="16"/>
                    </a:lnTo>
                    <a:lnTo>
                      <a:pt x="3" y="17"/>
                    </a:lnTo>
                    <a:lnTo>
                      <a:pt x="2" y="18"/>
                    </a:lnTo>
                    <a:lnTo>
                      <a:pt x="2" y="16"/>
                    </a:lnTo>
                    <a:lnTo>
                      <a:pt x="1" y="14"/>
                    </a:lnTo>
                    <a:lnTo>
                      <a:pt x="1" y="12"/>
                    </a:lnTo>
                    <a:lnTo>
                      <a:pt x="1" y="7"/>
                    </a:lnTo>
                    <a:lnTo>
                      <a:pt x="1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624" name="Freeform 712">
                <a:extLst>
                  <a:ext uri="{FF2B5EF4-FFF2-40B4-BE49-F238E27FC236}">
                    <a16:creationId xmlns:a16="http://schemas.microsoft.com/office/drawing/2014/main" id="{8A55D3DA-50B6-474C-A7A8-C12AF13F3D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3" y="2013"/>
                <a:ext cx="10" cy="10"/>
              </a:xfrm>
              <a:custGeom>
                <a:avLst/>
                <a:gdLst>
                  <a:gd name="T0" fmla="*/ 0 w 10"/>
                  <a:gd name="T1" fmla="*/ 0 h 10"/>
                  <a:gd name="T2" fmla="*/ 1 w 10"/>
                  <a:gd name="T3" fmla="*/ 0 h 10"/>
                  <a:gd name="T4" fmla="*/ 2 w 10"/>
                  <a:gd name="T5" fmla="*/ 0 h 10"/>
                  <a:gd name="T6" fmla="*/ 3 w 10"/>
                  <a:gd name="T7" fmla="*/ 0 h 10"/>
                  <a:gd name="T8" fmla="*/ 4 w 10"/>
                  <a:gd name="T9" fmla="*/ 0 h 10"/>
                  <a:gd name="T10" fmla="*/ 5 w 10"/>
                  <a:gd name="T11" fmla="*/ 1 h 10"/>
                  <a:gd name="T12" fmla="*/ 6 w 10"/>
                  <a:gd name="T13" fmla="*/ 1 h 10"/>
                  <a:gd name="T14" fmla="*/ 6 w 10"/>
                  <a:gd name="T15" fmla="*/ 2 h 10"/>
                  <a:gd name="T16" fmla="*/ 6 w 10"/>
                  <a:gd name="T17" fmla="*/ 3 h 10"/>
                  <a:gd name="T18" fmla="*/ 7 w 10"/>
                  <a:gd name="T19" fmla="*/ 4 h 10"/>
                  <a:gd name="T20" fmla="*/ 7 w 10"/>
                  <a:gd name="T21" fmla="*/ 4 h 10"/>
                  <a:gd name="T22" fmla="*/ 8 w 10"/>
                  <a:gd name="T23" fmla="*/ 5 h 10"/>
                  <a:gd name="T24" fmla="*/ 8 w 10"/>
                  <a:gd name="T25" fmla="*/ 6 h 10"/>
                  <a:gd name="T26" fmla="*/ 9 w 10"/>
                  <a:gd name="T27" fmla="*/ 6 h 10"/>
                  <a:gd name="T28" fmla="*/ 9 w 10"/>
                  <a:gd name="T29" fmla="*/ 6 h 10"/>
                  <a:gd name="T30" fmla="*/ 10 w 10"/>
                  <a:gd name="T31" fmla="*/ 7 h 10"/>
                  <a:gd name="T32" fmla="*/ 10 w 10"/>
                  <a:gd name="T33" fmla="*/ 8 h 10"/>
                  <a:gd name="T34" fmla="*/ 10 w 10"/>
                  <a:gd name="T35" fmla="*/ 8 h 10"/>
                  <a:gd name="T36" fmla="*/ 10 w 10"/>
                  <a:gd name="T37" fmla="*/ 9 h 10"/>
                  <a:gd name="T38" fmla="*/ 10 w 10"/>
                  <a:gd name="T39" fmla="*/ 10 h 10"/>
                  <a:gd name="T40" fmla="*/ 10 w 10"/>
                  <a:gd name="T41" fmla="*/ 9 h 10"/>
                  <a:gd name="T42" fmla="*/ 10 w 10"/>
                  <a:gd name="T43" fmla="*/ 8 h 10"/>
                  <a:gd name="T44" fmla="*/ 9 w 10"/>
                  <a:gd name="T45" fmla="*/ 8 h 10"/>
                  <a:gd name="T46" fmla="*/ 9 w 10"/>
                  <a:gd name="T47" fmla="*/ 7 h 10"/>
                  <a:gd name="T48" fmla="*/ 8 w 10"/>
                  <a:gd name="T49" fmla="*/ 7 h 10"/>
                  <a:gd name="T50" fmla="*/ 7 w 10"/>
                  <a:gd name="T51" fmla="*/ 6 h 10"/>
                  <a:gd name="T52" fmla="*/ 7 w 10"/>
                  <a:gd name="T53" fmla="*/ 6 h 10"/>
                  <a:gd name="T54" fmla="*/ 6 w 10"/>
                  <a:gd name="T55" fmla="*/ 5 h 10"/>
                  <a:gd name="T56" fmla="*/ 6 w 10"/>
                  <a:gd name="T57" fmla="*/ 4 h 10"/>
                  <a:gd name="T58" fmla="*/ 5 w 10"/>
                  <a:gd name="T59" fmla="*/ 4 h 10"/>
                  <a:gd name="T60" fmla="*/ 5 w 10"/>
                  <a:gd name="T61" fmla="*/ 3 h 10"/>
                  <a:gd name="T62" fmla="*/ 4 w 10"/>
                  <a:gd name="T63" fmla="*/ 2 h 10"/>
                  <a:gd name="T64" fmla="*/ 3 w 10"/>
                  <a:gd name="T65" fmla="*/ 2 h 10"/>
                  <a:gd name="T66" fmla="*/ 3 w 10"/>
                  <a:gd name="T67" fmla="*/ 1 h 10"/>
                  <a:gd name="T68" fmla="*/ 2 w 10"/>
                  <a:gd name="T69" fmla="*/ 1 h 10"/>
                  <a:gd name="T70" fmla="*/ 2 w 10"/>
                  <a:gd name="T71" fmla="*/ 0 h 10"/>
                  <a:gd name="T72" fmla="*/ 1 w 10"/>
                  <a:gd name="T73" fmla="*/ 0 h 10"/>
                  <a:gd name="T74" fmla="*/ 0 w 10"/>
                  <a:gd name="T75" fmla="*/ 0 h 1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0" h="10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4" y="0"/>
                    </a:lnTo>
                    <a:lnTo>
                      <a:pt x="5" y="1"/>
                    </a:lnTo>
                    <a:lnTo>
                      <a:pt x="6" y="1"/>
                    </a:lnTo>
                    <a:lnTo>
                      <a:pt x="6" y="2"/>
                    </a:lnTo>
                    <a:lnTo>
                      <a:pt x="6" y="3"/>
                    </a:lnTo>
                    <a:lnTo>
                      <a:pt x="7" y="4"/>
                    </a:lnTo>
                    <a:lnTo>
                      <a:pt x="8" y="5"/>
                    </a:lnTo>
                    <a:lnTo>
                      <a:pt x="8" y="6"/>
                    </a:lnTo>
                    <a:lnTo>
                      <a:pt x="9" y="6"/>
                    </a:lnTo>
                    <a:lnTo>
                      <a:pt x="10" y="7"/>
                    </a:lnTo>
                    <a:lnTo>
                      <a:pt x="10" y="8"/>
                    </a:lnTo>
                    <a:lnTo>
                      <a:pt x="10" y="9"/>
                    </a:lnTo>
                    <a:lnTo>
                      <a:pt x="10" y="10"/>
                    </a:lnTo>
                    <a:lnTo>
                      <a:pt x="10" y="9"/>
                    </a:lnTo>
                    <a:lnTo>
                      <a:pt x="10" y="8"/>
                    </a:lnTo>
                    <a:lnTo>
                      <a:pt x="9" y="8"/>
                    </a:lnTo>
                    <a:lnTo>
                      <a:pt x="9" y="7"/>
                    </a:lnTo>
                    <a:lnTo>
                      <a:pt x="8" y="7"/>
                    </a:lnTo>
                    <a:lnTo>
                      <a:pt x="7" y="6"/>
                    </a:lnTo>
                    <a:lnTo>
                      <a:pt x="6" y="5"/>
                    </a:lnTo>
                    <a:lnTo>
                      <a:pt x="6" y="4"/>
                    </a:lnTo>
                    <a:lnTo>
                      <a:pt x="5" y="4"/>
                    </a:lnTo>
                    <a:lnTo>
                      <a:pt x="5" y="3"/>
                    </a:lnTo>
                    <a:lnTo>
                      <a:pt x="4" y="2"/>
                    </a:lnTo>
                    <a:lnTo>
                      <a:pt x="3" y="2"/>
                    </a:lnTo>
                    <a:lnTo>
                      <a:pt x="3" y="1"/>
                    </a:lnTo>
                    <a:lnTo>
                      <a:pt x="2" y="1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625" name="Freeform 713">
                <a:extLst>
                  <a:ext uri="{FF2B5EF4-FFF2-40B4-BE49-F238E27FC236}">
                    <a16:creationId xmlns:a16="http://schemas.microsoft.com/office/drawing/2014/main" id="{F8B733E0-8228-40D8-93C8-887C0D7959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4" y="2024"/>
                <a:ext cx="7" cy="8"/>
              </a:xfrm>
              <a:custGeom>
                <a:avLst/>
                <a:gdLst>
                  <a:gd name="T0" fmla="*/ 7 w 7"/>
                  <a:gd name="T1" fmla="*/ 0 h 8"/>
                  <a:gd name="T2" fmla="*/ 7 w 7"/>
                  <a:gd name="T3" fmla="*/ 1 h 8"/>
                  <a:gd name="T4" fmla="*/ 6 w 7"/>
                  <a:gd name="T5" fmla="*/ 2 h 8"/>
                  <a:gd name="T6" fmla="*/ 6 w 7"/>
                  <a:gd name="T7" fmla="*/ 3 h 8"/>
                  <a:gd name="T8" fmla="*/ 5 w 7"/>
                  <a:gd name="T9" fmla="*/ 4 h 8"/>
                  <a:gd name="T10" fmla="*/ 4 w 7"/>
                  <a:gd name="T11" fmla="*/ 5 h 8"/>
                  <a:gd name="T12" fmla="*/ 3 w 7"/>
                  <a:gd name="T13" fmla="*/ 6 h 8"/>
                  <a:gd name="T14" fmla="*/ 2 w 7"/>
                  <a:gd name="T15" fmla="*/ 6 h 8"/>
                  <a:gd name="T16" fmla="*/ 1 w 7"/>
                  <a:gd name="T17" fmla="*/ 7 h 8"/>
                  <a:gd name="T18" fmla="*/ 1 w 7"/>
                  <a:gd name="T19" fmla="*/ 6 h 8"/>
                  <a:gd name="T20" fmla="*/ 1 w 7"/>
                  <a:gd name="T21" fmla="*/ 5 h 8"/>
                  <a:gd name="T22" fmla="*/ 0 w 7"/>
                  <a:gd name="T23" fmla="*/ 4 h 8"/>
                  <a:gd name="T24" fmla="*/ 0 w 7"/>
                  <a:gd name="T25" fmla="*/ 5 h 8"/>
                  <a:gd name="T26" fmla="*/ 1 w 7"/>
                  <a:gd name="T27" fmla="*/ 6 h 8"/>
                  <a:gd name="T28" fmla="*/ 1 w 7"/>
                  <a:gd name="T29" fmla="*/ 7 h 8"/>
                  <a:gd name="T30" fmla="*/ 1 w 7"/>
                  <a:gd name="T31" fmla="*/ 8 h 8"/>
                  <a:gd name="T32" fmla="*/ 1 w 7"/>
                  <a:gd name="T33" fmla="*/ 7 h 8"/>
                  <a:gd name="T34" fmla="*/ 2 w 7"/>
                  <a:gd name="T35" fmla="*/ 7 h 8"/>
                  <a:gd name="T36" fmla="*/ 3 w 7"/>
                  <a:gd name="T37" fmla="*/ 7 h 8"/>
                  <a:gd name="T38" fmla="*/ 3 w 7"/>
                  <a:gd name="T39" fmla="*/ 7 h 8"/>
                  <a:gd name="T40" fmla="*/ 4 w 7"/>
                  <a:gd name="T41" fmla="*/ 6 h 8"/>
                  <a:gd name="T42" fmla="*/ 5 w 7"/>
                  <a:gd name="T43" fmla="*/ 6 h 8"/>
                  <a:gd name="T44" fmla="*/ 5 w 7"/>
                  <a:gd name="T45" fmla="*/ 5 h 8"/>
                  <a:gd name="T46" fmla="*/ 6 w 7"/>
                  <a:gd name="T47" fmla="*/ 4 h 8"/>
                  <a:gd name="T48" fmla="*/ 6 w 7"/>
                  <a:gd name="T49" fmla="*/ 3 h 8"/>
                  <a:gd name="T50" fmla="*/ 7 w 7"/>
                  <a:gd name="T51" fmla="*/ 2 h 8"/>
                  <a:gd name="T52" fmla="*/ 7 w 7"/>
                  <a:gd name="T53" fmla="*/ 2 h 8"/>
                  <a:gd name="T54" fmla="*/ 7 w 7"/>
                  <a:gd name="T55" fmla="*/ 0 h 8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7" h="8">
                    <a:moveTo>
                      <a:pt x="7" y="0"/>
                    </a:moveTo>
                    <a:lnTo>
                      <a:pt x="7" y="1"/>
                    </a:lnTo>
                    <a:lnTo>
                      <a:pt x="6" y="2"/>
                    </a:lnTo>
                    <a:lnTo>
                      <a:pt x="6" y="3"/>
                    </a:lnTo>
                    <a:lnTo>
                      <a:pt x="5" y="4"/>
                    </a:lnTo>
                    <a:lnTo>
                      <a:pt x="4" y="5"/>
                    </a:lnTo>
                    <a:lnTo>
                      <a:pt x="3" y="6"/>
                    </a:lnTo>
                    <a:lnTo>
                      <a:pt x="2" y="6"/>
                    </a:lnTo>
                    <a:lnTo>
                      <a:pt x="1" y="7"/>
                    </a:lnTo>
                    <a:lnTo>
                      <a:pt x="1" y="6"/>
                    </a:lnTo>
                    <a:lnTo>
                      <a:pt x="1" y="5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1" y="7"/>
                    </a:lnTo>
                    <a:lnTo>
                      <a:pt x="1" y="8"/>
                    </a:lnTo>
                    <a:lnTo>
                      <a:pt x="1" y="7"/>
                    </a:lnTo>
                    <a:lnTo>
                      <a:pt x="2" y="7"/>
                    </a:lnTo>
                    <a:lnTo>
                      <a:pt x="3" y="7"/>
                    </a:lnTo>
                    <a:lnTo>
                      <a:pt x="4" y="6"/>
                    </a:lnTo>
                    <a:lnTo>
                      <a:pt x="5" y="6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6" y="3"/>
                    </a:lnTo>
                    <a:lnTo>
                      <a:pt x="7" y="2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626" name="Freeform 714">
                <a:extLst>
                  <a:ext uri="{FF2B5EF4-FFF2-40B4-BE49-F238E27FC236}">
                    <a16:creationId xmlns:a16="http://schemas.microsoft.com/office/drawing/2014/main" id="{1C9DD542-CD72-405A-8A5F-1C77A6BA44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5" y="2045"/>
                <a:ext cx="2" cy="3"/>
              </a:xfrm>
              <a:custGeom>
                <a:avLst/>
                <a:gdLst>
                  <a:gd name="T0" fmla="*/ 2 w 2"/>
                  <a:gd name="T1" fmla="*/ 0 h 3"/>
                  <a:gd name="T2" fmla="*/ 2 w 2"/>
                  <a:gd name="T3" fmla="*/ 1 h 3"/>
                  <a:gd name="T4" fmla="*/ 2 w 2"/>
                  <a:gd name="T5" fmla="*/ 1 h 3"/>
                  <a:gd name="T6" fmla="*/ 2 w 2"/>
                  <a:gd name="T7" fmla="*/ 2 h 3"/>
                  <a:gd name="T8" fmla="*/ 1 w 2"/>
                  <a:gd name="T9" fmla="*/ 3 h 3"/>
                  <a:gd name="T10" fmla="*/ 1 w 2"/>
                  <a:gd name="T11" fmla="*/ 1 h 3"/>
                  <a:gd name="T12" fmla="*/ 1 w 2"/>
                  <a:gd name="T13" fmla="*/ 1 h 3"/>
                  <a:gd name="T14" fmla="*/ 0 w 2"/>
                  <a:gd name="T15" fmla="*/ 0 h 3"/>
                  <a:gd name="T16" fmla="*/ 2 w 2"/>
                  <a:gd name="T17" fmla="*/ 0 h 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2" y="0"/>
                    </a:moveTo>
                    <a:lnTo>
                      <a:pt x="2" y="1"/>
                    </a:lnTo>
                    <a:lnTo>
                      <a:pt x="2" y="2"/>
                    </a:lnTo>
                    <a:lnTo>
                      <a:pt x="1" y="3"/>
                    </a:lnTo>
                    <a:lnTo>
                      <a:pt x="1" y="1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9A9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</p:grpSp>
      <p:grpSp>
        <p:nvGrpSpPr>
          <p:cNvPr id="33820" name="Group 781">
            <a:extLst>
              <a:ext uri="{FF2B5EF4-FFF2-40B4-BE49-F238E27FC236}">
                <a16:creationId xmlns:a16="http://schemas.microsoft.com/office/drawing/2014/main" id="{756BA607-351F-41A7-A10B-FEA737300ECB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4114800"/>
            <a:ext cx="2071688" cy="1585913"/>
            <a:chOff x="291" y="2566"/>
            <a:chExt cx="1305" cy="999"/>
          </a:xfrm>
        </p:grpSpPr>
        <p:grpSp>
          <p:nvGrpSpPr>
            <p:cNvPr id="34495" name="Group 777">
              <a:extLst>
                <a:ext uri="{FF2B5EF4-FFF2-40B4-BE49-F238E27FC236}">
                  <a16:creationId xmlns:a16="http://schemas.microsoft.com/office/drawing/2014/main" id="{FFEBD632-1CC9-4526-A0AA-08AE45F97FF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1" y="2566"/>
              <a:ext cx="1305" cy="999"/>
              <a:chOff x="291" y="2566"/>
              <a:chExt cx="1305" cy="999"/>
            </a:xfrm>
          </p:grpSpPr>
          <p:grpSp>
            <p:nvGrpSpPr>
              <p:cNvPr id="34499" name="Group 747">
                <a:extLst>
                  <a:ext uri="{FF2B5EF4-FFF2-40B4-BE49-F238E27FC236}">
                    <a16:creationId xmlns:a16="http://schemas.microsoft.com/office/drawing/2014/main" id="{E9ECCCE5-0132-4D50-9ADB-F70FADAE6A6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065" y="2659"/>
                <a:ext cx="531" cy="857"/>
                <a:chOff x="1065" y="2659"/>
                <a:chExt cx="531" cy="857"/>
              </a:xfrm>
            </p:grpSpPr>
            <p:grpSp>
              <p:nvGrpSpPr>
                <p:cNvPr id="34529" name="Group 742">
                  <a:extLst>
                    <a:ext uri="{FF2B5EF4-FFF2-40B4-BE49-F238E27FC236}">
                      <a16:creationId xmlns:a16="http://schemas.microsoft.com/office/drawing/2014/main" id="{FF148515-E510-4BFE-99E3-9270D84B524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273" y="2659"/>
                  <a:ext cx="323" cy="688"/>
                  <a:chOff x="1273" y="2659"/>
                  <a:chExt cx="323" cy="688"/>
                </a:xfrm>
              </p:grpSpPr>
              <p:grpSp>
                <p:nvGrpSpPr>
                  <p:cNvPr id="34534" name="Group 732">
                    <a:extLst>
                      <a:ext uri="{FF2B5EF4-FFF2-40B4-BE49-F238E27FC236}">
                        <a16:creationId xmlns:a16="http://schemas.microsoft.com/office/drawing/2014/main" id="{6BE96A6E-CE69-4262-B70D-8E6A60BE2403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360" y="2751"/>
                    <a:ext cx="236" cy="498"/>
                    <a:chOff x="1360" y="2751"/>
                    <a:chExt cx="236" cy="498"/>
                  </a:xfrm>
                </p:grpSpPr>
                <p:grpSp>
                  <p:nvGrpSpPr>
                    <p:cNvPr id="34544" name="Group 730">
                      <a:extLst>
                        <a:ext uri="{FF2B5EF4-FFF2-40B4-BE49-F238E27FC236}">
                          <a16:creationId xmlns:a16="http://schemas.microsoft.com/office/drawing/2014/main" id="{C8E5B545-A9DE-41E4-84B0-B266EEDC1B83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360" y="2751"/>
                      <a:ext cx="236" cy="498"/>
                      <a:chOff x="1360" y="2751"/>
                      <a:chExt cx="236" cy="498"/>
                    </a:xfrm>
                  </p:grpSpPr>
                  <p:grpSp>
                    <p:nvGrpSpPr>
                      <p:cNvPr id="34546" name="Group 726">
                        <a:extLst>
                          <a:ext uri="{FF2B5EF4-FFF2-40B4-BE49-F238E27FC236}">
                            <a16:creationId xmlns:a16="http://schemas.microsoft.com/office/drawing/2014/main" id="{A94DCC39-ED3B-47EB-A6AE-5C6548902E5B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420" y="2784"/>
                        <a:ext cx="176" cy="405"/>
                        <a:chOff x="1420" y="2784"/>
                        <a:chExt cx="176" cy="405"/>
                      </a:xfrm>
                    </p:grpSpPr>
                    <p:grpSp>
                      <p:nvGrpSpPr>
                        <p:cNvPr id="34550" name="Group 722">
                          <a:extLst>
                            <a:ext uri="{FF2B5EF4-FFF2-40B4-BE49-F238E27FC236}">
                              <a16:creationId xmlns:a16="http://schemas.microsoft.com/office/drawing/2014/main" id="{B10BB164-239E-46ED-A8E9-801408A6DC95}"/>
                            </a:ext>
                          </a:extLst>
                        </p:cNvPr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442" y="2784"/>
                          <a:ext cx="154" cy="405"/>
                          <a:chOff x="1442" y="2784"/>
                          <a:chExt cx="154" cy="405"/>
                        </a:xfrm>
                      </p:grpSpPr>
                      <p:sp>
                        <p:nvSpPr>
                          <p:cNvPr id="34554" name="Oval 717">
                            <a:extLst>
                              <a:ext uri="{FF2B5EF4-FFF2-40B4-BE49-F238E27FC236}">
                                <a16:creationId xmlns:a16="http://schemas.microsoft.com/office/drawing/2014/main" id="{924C5954-1555-4F5C-9736-8732610045C1}"/>
                              </a:ext>
                            </a:extLst>
                          </p:cNvPr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529" y="3029"/>
                            <a:ext cx="67" cy="100"/>
                          </a:xfrm>
                          <a:prstGeom prst="ellipse">
                            <a:avLst/>
                          </a:prstGeom>
                          <a:solidFill>
                            <a:srgbClr val="FFE5F2"/>
                          </a:solidFill>
                          <a:ln w="7938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>
                            <a:lvl1pPr>
                              <a:spcBef>
                                <a:spcPct val="20000"/>
                              </a:spcBef>
                              <a:buChar char="•"/>
                              <a:defRPr sz="32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1pPr>
                            <a:lvl2pPr marL="742950" indent="-285750">
                              <a:spcBef>
                                <a:spcPct val="20000"/>
                              </a:spcBef>
                              <a:buChar char="–"/>
                              <a:defRPr sz="28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2pPr>
                            <a:lvl3pPr marL="1143000" indent="-228600">
                              <a:spcBef>
                                <a:spcPct val="20000"/>
                              </a:spcBef>
                              <a:buChar char="•"/>
                              <a:defRPr sz="24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3pPr>
                            <a:lvl4pPr marL="1600200" indent="-228600">
                              <a:spcBef>
                                <a:spcPct val="20000"/>
                              </a:spcBef>
                              <a:buChar char="–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4pPr>
                            <a:lvl5pPr marL="2057400" indent="-228600">
                              <a:spcBef>
                                <a:spcPct val="20000"/>
                              </a:spcBef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9pPr>
                          </a:lstStyle>
                          <a:p>
                            <a:pPr>
                              <a:spcBef>
                                <a:spcPct val="0"/>
                              </a:spcBef>
                              <a:buFontTx/>
                              <a:buNone/>
                            </a:pPr>
                            <a:endParaRPr lang="el-GR" altLang="el-GR" sz="2400"/>
                          </a:p>
                        </p:txBody>
                      </p:sp>
                      <p:sp>
                        <p:nvSpPr>
                          <p:cNvPr id="34555" name="Oval 718">
                            <a:extLst>
                              <a:ext uri="{FF2B5EF4-FFF2-40B4-BE49-F238E27FC236}">
                                <a16:creationId xmlns:a16="http://schemas.microsoft.com/office/drawing/2014/main" id="{984EE8F7-2DF7-4037-AB6C-4626DC14ECB5}"/>
                              </a:ext>
                            </a:extLst>
                          </p:cNvPr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463" y="3062"/>
                            <a:ext cx="89" cy="127"/>
                          </a:xfrm>
                          <a:prstGeom prst="ellipse">
                            <a:avLst/>
                          </a:prstGeom>
                          <a:solidFill>
                            <a:srgbClr val="FFE5F2"/>
                          </a:solidFill>
                          <a:ln w="7938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>
                            <a:lvl1pPr>
                              <a:spcBef>
                                <a:spcPct val="20000"/>
                              </a:spcBef>
                              <a:buChar char="•"/>
                              <a:defRPr sz="32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1pPr>
                            <a:lvl2pPr marL="742950" indent="-285750">
                              <a:spcBef>
                                <a:spcPct val="20000"/>
                              </a:spcBef>
                              <a:buChar char="–"/>
                              <a:defRPr sz="28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2pPr>
                            <a:lvl3pPr marL="1143000" indent="-228600">
                              <a:spcBef>
                                <a:spcPct val="20000"/>
                              </a:spcBef>
                              <a:buChar char="•"/>
                              <a:defRPr sz="24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3pPr>
                            <a:lvl4pPr marL="1600200" indent="-228600">
                              <a:spcBef>
                                <a:spcPct val="20000"/>
                              </a:spcBef>
                              <a:buChar char="–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4pPr>
                            <a:lvl5pPr marL="2057400" indent="-228600">
                              <a:spcBef>
                                <a:spcPct val="20000"/>
                              </a:spcBef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9pPr>
                          </a:lstStyle>
                          <a:p>
                            <a:pPr>
                              <a:spcBef>
                                <a:spcPct val="0"/>
                              </a:spcBef>
                              <a:buFontTx/>
                              <a:buNone/>
                            </a:pPr>
                            <a:endParaRPr lang="el-GR" altLang="el-GR" sz="2400"/>
                          </a:p>
                        </p:txBody>
                      </p:sp>
                      <p:sp>
                        <p:nvSpPr>
                          <p:cNvPr id="34556" name="Oval 719">
                            <a:extLst>
                              <a:ext uri="{FF2B5EF4-FFF2-40B4-BE49-F238E27FC236}">
                                <a16:creationId xmlns:a16="http://schemas.microsoft.com/office/drawing/2014/main" id="{FE4ACA07-AA13-4269-B523-7030053A1E0C}"/>
                              </a:ext>
                            </a:extLst>
                          </p:cNvPr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507" y="2877"/>
                            <a:ext cx="67" cy="99"/>
                          </a:xfrm>
                          <a:prstGeom prst="ellipse">
                            <a:avLst/>
                          </a:prstGeom>
                          <a:solidFill>
                            <a:srgbClr val="FFE5F2"/>
                          </a:solidFill>
                          <a:ln w="7938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>
                            <a:lvl1pPr>
                              <a:spcBef>
                                <a:spcPct val="20000"/>
                              </a:spcBef>
                              <a:buChar char="•"/>
                              <a:defRPr sz="32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1pPr>
                            <a:lvl2pPr marL="742950" indent="-285750">
                              <a:spcBef>
                                <a:spcPct val="20000"/>
                              </a:spcBef>
                              <a:buChar char="–"/>
                              <a:defRPr sz="28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2pPr>
                            <a:lvl3pPr marL="1143000" indent="-228600">
                              <a:spcBef>
                                <a:spcPct val="20000"/>
                              </a:spcBef>
                              <a:buChar char="•"/>
                              <a:defRPr sz="24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3pPr>
                            <a:lvl4pPr marL="1600200" indent="-228600">
                              <a:spcBef>
                                <a:spcPct val="20000"/>
                              </a:spcBef>
                              <a:buChar char="–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4pPr>
                            <a:lvl5pPr marL="2057400" indent="-228600">
                              <a:spcBef>
                                <a:spcPct val="20000"/>
                              </a:spcBef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9pPr>
                          </a:lstStyle>
                          <a:p>
                            <a:pPr>
                              <a:spcBef>
                                <a:spcPct val="0"/>
                              </a:spcBef>
                              <a:buFontTx/>
                              <a:buNone/>
                            </a:pPr>
                            <a:endParaRPr lang="el-GR" altLang="el-GR" sz="2400"/>
                          </a:p>
                        </p:txBody>
                      </p:sp>
                      <p:sp>
                        <p:nvSpPr>
                          <p:cNvPr id="34557" name="Oval 720">
                            <a:extLst>
                              <a:ext uri="{FF2B5EF4-FFF2-40B4-BE49-F238E27FC236}">
                                <a16:creationId xmlns:a16="http://schemas.microsoft.com/office/drawing/2014/main" id="{7D6331C0-288F-4F9C-8901-E3ED603655AE}"/>
                              </a:ext>
                            </a:extLst>
                          </p:cNvPr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442" y="2784"/>
                            <a:ext cx="88" cy="132"/>
                          </a:xfrm>
                          <a:prstGeom prst="ellipse">
                            <a:avLst/>
                          </a:prstGeom>
                          <a:solidFill>
                            <a:srgbClr val="FFE5F2"/>
                          </a:solidFill>
                          <a:ln w="7938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>
                            <a:lvl1pPr>
                              <a:spcBef>
                                <a:spcPct val="20000"/>
                              </a:spcBef>
                              <a:buChar char="•"/>
                              <a:defRPr sz="32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1pPr>
                            <a:lvl2pPr marL="742950" indent="-285750">
                              <a:spcBef>
                                <a:spcPct val="20000"/>
                              </a:spcBef>
                              <a:buChar char="–"/>
                              <a:defRPr sz="28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2pPr>
                            <a:lvl3pPr marL="1143000" indent="-228600">
                              <a:spcBef>
                                <a:spcPct val="20000"/>
                              </a:spcBef>
                              <a:buChar char="•"/>
                              <a:defRPr sz="24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3pPr>
                            <a:lvl4pPr marL="1600200" indent="-228600">
                              <a:spcBef>
                                <a:spcPct val="20000"/>
                              </a:spcBef>
                              <a:buChar char="–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4pPr>
                            <a:lvl5pPr marL="2057400" indent="-228600">
                              <a:spcBef>
                                <a:spcPct val="20000"/>
                              </a:spcBef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har char="»"/>
                              <a:defRPr sz="20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9pPr>
                          </a:lstStyle>
                          <a:p>
                            <a:pPr>
                              <a:spcBef>
                                <a:spcPct val="0"/>
                              </a:spcBef>
                              <a:buFontTx/>
                              <a:buNone/>
                            </a:pPr>
                            <a:endParaRPr lang="el-GR" altLang="el-GR" sz="2400"/>
                          </a:p>
                        </p:txBody>
                      </p:sp>
                      <p:sp>
                        <p:nvSpPr>
                          <p:cNvPr id="34558" name="Freeform 721">
                            <a:extLst>
                              <a:ext uri="{FF2B5EF4-FFF2-40B4-BE49-F238E27FC236}">
                                <a16:creationId xmlns:a16="http://schemas.microsoft.com/office/drawing/2014/main" id="{458A9B1D-D55B-4499-9AD2-F61ACA9DD7A0}"/>
                              </a:ext>
                            </a:extLst>
                          </p:cNvPr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1505" y="2875"/>
                            <a:ext cx="65" cy="229"/>
                          </a:xfrm>
                          <a:custGeom>
                            <a:avLst/>
                            <a:gdLst>
                              <a:gd name="T0" fmla="*/ 65 w 65"/>
                              <a:gd name="T1" fmla="*/ 229 h 229"/>
                              <a:gd name="T2" fmla="*/ 38 w 65"/>
                              <a:gd name="T3" fmla="*/ 229 h 229"/>
                              <a:gd name="T4" fmla="*/ 0 w 65"/>
                              <a:gd name="T5" fmla="*/ 0 h 229"/>
                              <a:gd name="T6" fmla="*/ 44 w 65"/>
                              <a:gd name="T7" fmla="*/ 16 h 229"/>
                              <a:gd name="T8" fmla="*/ 44 w 65"/>
                              <a:gd name="T9" fmla="*/ 130 h 229"/>
                              <a:gd name="T10" fmla="*/ 65 w 65"/>
                              <a:gd name="T11" fmla="*/ 229 h 229"/>
                              <a:gd name="T12" fmla="*/ 0 60000 65536"/>
                              <a:gd name="T13" fmla="*/ 0 60000 65536"/>
                              <a:gd name="T14" fmla="*/ 0 60000 65536"/>
                              <a:gd name="T15" fmla="*/ 0 60000 65536"/>
                              <a:gd name="T16" fmla="*/ 0 60000 65536"/>
                              <a:gd name="T17" fmla="*/ 0 60000 65536"/>
                            </a:gdLst>
                            <a:ahLst/>
                            <a:cxnLst>
                              <a:cxn ang="T12">
                                <a:pos x="T0" y="T1"/>
                              </a:cxn>
                              <a:cxn ang="T13">
                                <a:pos x="T2" y="T3"/>
                              </a:cxn>
                              <a:cxn ang="T14">
                                <a:pos x="T4" y="T5"/>
                              </a:cxn>
                              <a:cxn ang="T15">
                                <a:pos x="T6" y="T7"/>
                              </a:cxn>
                              <a:cxn ang="T16">
                                <a:pos x="T8" y="T9"/>
                              </a:cxn>
                              <a:cxn ang="T17">
                                <a:pos x="T10" y="T11"/>
                              </a:cxn>
                            </a:cxnLst>
                            <a:rect l="0" t="0" r="r" b="b"/>
                            <a:pathLst>
                              <a:path w="65" h="229">
                                <a:moveTo>
                                  <a:pt x="65" y="229"/>
                                </a:moveTo>
                                <a:lnTo>
                                  <a:pt x="38" y="229"/>
                                </a:lnTo>
                                <a:lnTo>
                                  <a:pt x="0" y="0"/>
                                </a:lnTo>
                                <a:lnTo>
                                  <a:pt x="44" y="16"/>
                                </a:lnTo>
                                <a:lnTo>
                                  <a:pt x="44" y="130"/>
                                </a:lnTo>
                                <a:lnTo>
                                  <a:pt x="65" y="229"/>
                                </a:lnTo>
                                <a:close/>
                              </a:path>
                            </a:pathLst>
                          </a:custGeom>
                          <a:solidFill>
                            <a:srgbClr val="FFE5F2"/>
                          </a:solidFill>
                          <a:ln>
                            <a:noFill/>
                          </a:ln>
                          <a:extLs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/>
                              </a14:hiddenLine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l-GR"/>
                          </a:p>
                        </p:txBody>
                      </p:sp>
                    </p:grpSp>
                    <p:sp>
                      <p:nvSpPr>
                        <p:cNvPr id="34551" name="Oval 723">
                          <a:extLst>
                            <a:ext uri="{FF2B5EF4-FFF2-40B4-BE49-F238E27FC236}">
                              <a16:creationId xmlns:a16="http://schemas.microsoft.com/office/drawing/2014/main" id="{09CCD4C2-E8C9-4D4F-807C-10E8B6FAD416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420" y="2904"/>
                          <a:ext cx="138" cy="192"/>
                        </a:xfrm>
                        <a:prstGeom prst="ellipse">
                          <a:avLst/>
                        </a:prstGeom>
                        <a:solidFill>
                          <a:srgbClr val="FFE5F2"/>
                        </a:solidFill>
                        <a:ln w="7938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buChar char="•"/>
                            <a:defRPr sz="32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spcBef>
                              <a:spcPct val="20000"/>
                            </a:spcBef>
                            <a:buChar char="–"/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spcBef>
                              <a:spcPct val="20000"/>
                            </a:spcBef>
                            <a:buChar char="•"/>
                            <a:defRPr sz="24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spcBef>
                              <a:spcPct val="20000"/>
                            </a:spcBef>
                            <a:buChar char="–"/>
                            <a:defRPr sz="20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spcBef>
                              <a:spcPct val="20000"/>
                            </a:spcBef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pPr>
                            <a:spcBef>
                              <a:spcPct val="0"/>
                            </a:spcBef>
                            <a:buFontTx/>
                            <a:buNone/>
                          </a:pPr>
                          <a:endParaRPr lang="el-GR" altLang="el-GR" sz="2400"/>
                        </a:p>
                      </p:txBody>
                    </p:sp>
                    <p:sp>
                      <p:nvSpPr>
                        <p:cNvPr id="34552" name="Oval 724">
                          <a:extLst>
                            <a:ext uri="{FF2B5EF4-FFF2-40B4-BE49-F238E27FC236}">
                              <a16:creationId xmlns:a16="http://schemas.microsoft.com/office/drawing/2014/main" id="{C2A31B4D-68D1-4547-99D6-4495AD2A8F86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420" y="3029"/>
                          <a:ext cx="94" cy="133"/>
                        </a:xfrm>
                        <a:prstGeom prst="ellipse">
                          <a:avLst/>
                        </a:prstGeom>
                        <a:solidFill>
                          <a:srgbClr val="FFE5F2"/>
                        </a:solidFill>
                        <a:ln w="7938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buChar char="•"/>
                            <a:defRPr sz="32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spcBef>
                              <a:spcPct val="20000"/>
                            </a:spcBef>
                            <a:buChar char="–"/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spcBef>
                              <a:spcPct val="20000"/>
                            </a:spcBef>
                            <a:buChar char="•"/>
                            <a:defRPr sz="24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spcBef>
                              <a:spcPct val="20000"/>
                            </a:spcBef>
                            <a:buChar char="–"/>
                            <a:defRPr sz="20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spcBef>
                              <a:spcPct val="20000"/>
                            </a:spcBef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pPr>
                            <a:spcBef>
                              <a:spcPct val="0"/>
                            </a:spcBef>
                            <a:buFontTx/>
                            <a:buNone/>
                          </a:pPr>
                          <a:endParaRPr lang="el-GR" altLang="el-GR" sz="2400"/>
                        </a:p>
                      </p:txBody>
                    </p:sp>
                    <p:sp>
                      <p:nvSpPr>
                        <p:cNvPr id="34553" name="Freeform 725">
                          <a:extLst>
                            <a:ext uri="{FF2B5EF4-FFF2-40B4-BE49-F238E27FC236}">
                              <a16:creationId xmlns:a16="http://schemas.microsoft.com/office/drawing/2014/main" id="{105FF2D1-F02F-4C9C-B62D-A154670CE07D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450" y="2847"/>
                          <a:ext cx="66" cy="251"/>
                        </a:xfrm>
                        <a:custGeom>
                          <a:avLst/>
                          <a:gdLst>
                            <a:gd name="T0" fmla="*/ 60 w 66"/>
                            <a:gd name="T1" fmla="*/ 44 h 251"/>
                            <a:gd name="T2" fmla="*/ 55 w 66"/>
                            <a:gd name="T3" fmla="*/ 93 h 251"/>
                            <a:gd name="T4" fmla="*/ 66 w 66"/>
                            <a:gd name="T5" fmla="*/ 218 h 251"/>
                            <a:gd name="T6" fmla="*/ 39 w 66"/>
                            <a:gd name="T7" fmla="*/ 251 h 251"/>
                            <a:gd name="T8" fmla="*/ 0 w 66"/>
                            <a:gd name="T9" fmla="*/ 104 h 251"/>
                            <a:gd name="T10" fmla="*/ 33 w 66"/>
                            <a:gd name="T11" fmla="*/ 0 h 251"/>
                            <a:gd name="T12" fmla="*/ 60 w 66"/>
                            <a:gd name="T13" fmla="*/ 44 h 251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66" h="251">
                              <a:moveTo>
                                <a:pt x="60" y="44"/>
                              </a:moveTo>
                              <a:lnTo>
                                <a:pt x="55" y="93"/>
                              </a:lnTo>
                              <a:lnTo>
                                <a:pt x="66" y="218"/>
                              </a:lnTo>
                              <a:lnTo>
                                <a:pt x="39" y="251"/>
                              </a:lnTo>
                              <a:lnTo>
                                <a:pt x="0" y="104"/>
                              </a:lnTo>
                              <a:lnTo>
                                <a:pt x="33" y="0"/>
                              </a:lnTo>
                              <a:lnTo>
                                <a:pt x="60" y="44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FFE5F2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l-GR"/>
                        </a:p>
                      </p:txBody>
                    </p:sp>
                  </p:grpSp>
                  <p:sp>
                    <p:nvSpPr>
                      <p:cNvPr id="34547" name="Oval 727">
                        <a:extLst>
                          <a:ext uri="{FF2B5EF4-FFF2-40B4-BE49-F238E27FC236}">
                            <a16:creationId xmlns:a16="http://schemas.microsoft.com/office/drawing/2014/main" id="{10C73EF2-9386-4DD6-B82F-9D7FAC187E5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420" y="3155"/>
                        <a:ext cx="72" cy="94"/>
                      </a:xfrm>
                      <a:prstGeom prst="ellipse">
                        <a:avLst/>
                      </a:prstGeom>
                      <a:solidFill>
                        <a:srgbClr val="FFE5F2"/>
                      </a:solidFill>
                      <a:ln w="7938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>
                        <a:lvl1pPr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>
                          <a:spcBef>
                            <a:spcPct val="0"/>
                          </a:spcBef>
                          <a:buFontTx/>
                          <a:buNone/>
                        </a:pPr>
                        <a:endParaRPr lang="el-GR" altLang="el-GR" sz="2400"/>
                      </a:p>
                    </p:txBody>
                  </p:sp>
                  <p:sp>
                    <p:nvSpPr>
                      <p:cNvPr id="34548" name="Oval 728">
                        <a:extLst>
                          <a:ext uri="{FF2B5EF4-FFF2-40B4-BE49-F238E27FC236}">
                            <a16:creationId xmlns:a16="http://schemas.microsoft.com/office/drawing/2014/main" id="{E366796E-8AA3-4A5D-9C9C-A21200DC07E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60" y="2751"/>
                        <a:ext cx="88" cy="133"/>
                      </a:xfrm>
                      <a:prstGeom prst="ellipse">
                        <a:avLst/>
                      </a:prstGeom>
                      <a:solidFill>
                        <a:srgbClr val="FFE5F2"/>
                      </a:solidFill>
                      <a:ln w="7938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>
                        <a:lvl1pPr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>
                          <a:spcBef>
                            <a:spcPct val="0"/>
                          </a:spcBef>
                          <a:buFontTx/>
                          <a:buNone/>
                        </a:pPr>
                        <a:endParaRPr lang="el-GR" altLang="el-GR" sz="2400"/>
                      </a:p>
                    </p:txBody>
                  </p:sp>
                  <p:sp>
                    <p:nvSpPr>
                      <p:cNvPr id="34549" name="Freeform 729">
                        <a:extLst>
                          <a:ext uri="{FF2B5EF4-FFF2-40B4-BE49-F238E27FC236}">
                            <a16:creationId xmlns:a16="http://schemas.microsoft.com/office/drawing/2014/main" id="{620DCA0B-CB97-47B4-B33C-037BF8ECD12C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440" y="3125"/>
                        <a:ext cx="49" cy="44"/>
                      </a:xfrm>
                      <a:custGeom>
                        <a:avLst/>
                        <a:gdLst>
                          <a:gd name="T0" fmla="*/ 49 w 49"/>
                          <a:gd name="T1" fmla="*/ 28 h 44"/>
                          <a:gd name="T2" fmla="*/ 38 w 49"/>
                          <a:gd name="T3" fmla="*/ 44 h 44"/>
                          <a:gd name="T4" fmla="*/ 0 w 49"/>
                          <a:gd name="T5" fmla="*/ 22 h 44"/>
                          <a:gd name="T6" fmla="*/ 38 w 49"/>
                          <a:gd name="T7" fmla="*/ 0 h 44"/>
                          <a:gd name="T8" fmla="*/ 49 w 49"/>
                          <a:gd name="T9" fmla="*/ 28 h 44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0" t="0" r="r" b="b"/>
                        <a:pathLst>
                          <a:path w="49" h="44">
                            <a:moveTo>
                              <a:pt x="49" y="28"/>
                            </a:moveTo>
                            <a:lnTo>
                              <a:pt x="38" y="44"/>
                            </a:lnTo>
                            <a:lnTo>
                              <a:pt x="0" y="22"/>
                            </a:lnTo>
                            <a:lnTo>
                              <a:pt x="38" y="0"/>
                            </a:lnTo>
                            <a:lnTo>
                              <a:pt x="49" y="28"/>
                            </a:lnTo>
                            <a:close/>
                          </a:path>
                        </a:pathLst>
                      </a:custGeom>
                      <a:solidFill>
                        <a:srgbClr val="FFE5F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el-GR"/>
                      </a:p>
                    </p:txBody>
                  </p:sp>
                </p:grpSp>
                <p:sp>
                  <p:nvSpPr>
                    <p:cNvPr id="34545" name="Freeform 731">
                      <a:extLst>
                        <a:ext uri="{FF2B5EF4-FFF2-40B4-BE49-F238E27FC236}">
                          <a16:creationId xmlns:a16="http://schemas.microsoft.com/office/drawing/2014/main" id="{06F7E872-4455-4AE1-93B3-EAEA50E3D89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434" y="2815"/>
                      <a:ext cx="27" cy="76"/>
                    </a:xfrm>
                    <a:custGeom>
                      <a:avLst/>
                      <a:gdLst>
                        <a:gd name="T0" fmla="*/ 11 w 27"/>
                        <a:gd name="T1" fmla="*/ 0 h 76"/>
                        <a:gd name="T2" fmla="*/ 27 w 27"/>
                        <a:gd name="T3" fmla="*/ 5 h 76"/>
                        <a:gd name="T4" fmla="*/ 22 w 27"/>
                        <a:gd name="T5" fmla="*/ 76 h 76"/>
                        <a:gd name="T6" fmla="*/ 0 w 27"/>
                        <a:gd name="T7" fmla="*/ 65 h 76"/>
                        <a:gd name="T8" fmla="*/ 11 w 27"/>
                        <a:gd name="T9" fmla="*/ 0 h 76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0" t="0" r="r" b="b"/>
                      <a:pathLst>
                        <a:path w="27" h="76">
                          <a:moveTo>
                            <a:pt x="11" y="0"/>
                          </a:moveTo>
                          <a:lnTo>
                            <a:pt x="27" y="5"/>
                          </a:lnTo>
                          <a:lnTo>
                            <a:pt x="22" y="76"/>
                          </a:lnTo>
                          <a:lnTo>
                            <a:pt x="0" y="65"/>
                          </a:lnTo>
                          <a:lnTo>
                            <a:pt x="11" y="0"/>
                          </a:lnTo>
                          <a:close/>
                        </a:path>
                      </a:pathLst>
                    </a:custGeom>
                    <a:solidFill>
                      <a:srgbClr val="FFE5F2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</p:grpSp>
              <p:grpSp>
                <p:nvGrpSpPr>
                  <p:cNvPr id="34535" name="Group 739">
                    <a:extLst>
                      <a:ext uri="{FF2B5EF4-FFF2-40B4-BE49-F238E27FC236}">
                        <a16:creationId xmlns:a16="http://schemas.microsoft.com/office/drawing/2014/main" id="{F5503A34-DD96-43F1-8EF3-1370C746C19E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273" y="2659"/>
                    <a:ext cx="219" cy="623"/>
                    <a:chOff x="1273" y="2659"/>
                    <a:chExt cx="219" cy="623"/>
                  </a:xfrm>
                </p:grpSpPr>
                <p:sp>
                  <p:nvSpPr>
                    <p:cNvPr id="34538" name="Oval 733">
                      <a:extLst>
                        <a:ext uri="{FF2B5EF4-FFF2-40B4-BE49-F238E27FC236}">
                          <a16:creationId xmlns:a16="http://schemas.microsoft.com/office/drawing/2014/main" id="{B589F5DF-74A7-4F29-B44E-B44C33DB8A73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4" y="3029"/>
                      <a:ext cx="171" cy="253"/>
                    </a:xfrm>
                    <a:prstGeom prst="ellipse">
                      <a:avLst/>
                    </a:prstGeom>
                    <a:solidFill>
                      <a:srgbClr val="FFE5F2"/>
                    </a:solidFill>
                    <a:ln w="7938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>
                        <a:spcBef>
                          <a:spcPct val="0"/>
                        </a:spcBef>
                        <a:buFontTx/>
                        <a:buNone/>
                      </a:pPr>
                      <a:endParaRPr lang="el-GR" altLang="el-GR" sz="2400"/>
                    </a:p>
                  </p:txBody>
                </p:sp>
                <p:sp>
                  <p:nvSpPr>
                    <p:cNvPr id="34539" name="Oval 734">
                      <a:extLst>
                        <a:ext uri="{FF2B5EF4-FFF2-40B4-BE49-F238E27FC236}">
                          <a16:creationId xmlns:a16="http://schemas.microsoft.com/office/drawing/2014/main" id="{312C0072-B344-488C-8C05-742109B52420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16" y="2844"/>
                      <a:ext cx="176" cy="252"/>
                    </a:xfrm>
                    <a:prstGeom prst="ellipse">
                      <a:avLst/>
                    </a:prstGeom>
                    <a:solidFill>
                      <a:srgbClr val="FFE5F2"/>
                    </a:solidFill>
                    <a:ln w="7938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>
                        <a:spcBef>
                          <a:spcPct val="0"/>
                        </a:spcBef>
                        <a:buFontTx/>
                        <a:buNone/>
                      </a:pPr>
                      <a:endParaRPr lang="el-GR" altLang="el-GR" sz="2400"/>
                    </a:p>
                  </p:txBody>
                </p:sp>
                <p:sp>
                  <p:nvSpPr>
                    <p:cNvPr id="34540" name="Oval 735">
                      <a:extLst>
                        <a:ext uri="{FF2B5EF4-FFF2-40B4-BE49-F238E27FC236}">
                          <a16:creationId xmlns:a16="http://schemas.microsoft.com/office/drawing/2014/main" id="{843DFEBF-D4C0-444A-94F5-57902F28A524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73" y="2659"/>
                      <a:ext cx="132" cy="197"/>
                    </a:xfrm>
                    <a:prstGeom prst="ellipse">
                      <a:avLst/>
                    </a:prstGeom>
                    <a:solidFill>
                      <a:srgbClr val="FFE5F2"/>
                    </a:solidFill>
                    <a:ln w="7938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>
                        <a:spcBef>
                          <a:spcPct val="0"/>
                        </a:spcBef>
                        <a:buFontTx/>
                        <a:buNone/>
                      </a:pPr>
                      <a:endParaRPr lang="el-GR" altLang="el-GR" sz="2400"/>
                    </a:p>
                  </p:txBody>
                </p:sp>
                <p:sp>
                  <p:nvSpPr>
                    <p:cNvPr id="34541" name="Oval 736">
                      <a:extLst>
                        <a:ext uri="{FF2B5EF4-FFF2-40B4-BE49-F238E27FC236}">
                          <a16:creationId xmlns:a16="http://schemas.microsoft.com/office/drawing/2014/main" id="{C71F9543-AF6F-43E5-B13C-0FF349726AC0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60" y="2784"/>
                      <a:ext cx="67" cy="100"/>
                    </a:xfrm>
                    <a:prstGeom prst="ellipse">
                      <a:avLst/>
                    </a:prstGeom>
                    <a:solidFill>
                      <a:srgbClr val="FFE5F2"/>
                    </a:solidFill>
                    <a:ln w="7938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>
                        <a:spcBef>
                          <a:spcPct val="0"/>
                        </a:spcBef>
                        <a:buFontTx/>
                        <a:buNone/>
                      </a:pPr>
                      <a:endParaRPr lang="el-GR" altLang="el-GR" sz="2400"/>
                    </a:p>
                  </p:txBody>
                </p:sp>
                <p:sp>
                  <p:nvSpPr>
                    <p:cNvPr id="34542" name="Freeform 737">
                      <a:extLst>
                        <a:ext uri="{FF2B5EF4-FFF2-40B4-BE49-F238E27FC236}">
                          <a16:creationId xmlns:a16="http://schemas.microsoft.com/office/drawing/2014/main" id="{8241A918-3869-47D1-881E-C7CC82B93EB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314" y="2755"/>
                      <a:ext cx="120" cy="229"/>
                    </a:xfrm>
                    <a:custGeom>
                      <a:avLst/>
                      <a:gdLst>
                        <a:gd name="T0" fmla="*/ 82 w 120"/>
                        <a:gd name="T1" fmla="*/ 11 h 229"/>
                        <a:gd name="T2" fmla="*/ 82 w 120"/>
                        <a:gd name="T3" fmla="*/ 38 h 229"/>
                        <a:gd name="T4" fmla="*/ 109 w 120"/>
                        <a:gd name="T5" fmla="*/ 87 h 229"/>
                        <a:gd name="T6" fmla="*/ 120 w 120"/>
                        <a:gd name="T7" fmla="*/ 92 h 229"/>
                        <a:gd name="T8" fmla="*/ 76 w 120"/>
                        <a:gd name="T9" fmla="*/ 229 h 229"/>
                        <a:gd name="T10" fmla="*/ 0 w 120"/>
                        <a:gd name="T11" fmla="*/ 0 h 229"/>
                        <a:gd name="T12" fmla="*/ 82 w 120"/>
                        <a:gd name="T13" fmla="*/ 11 h 229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0" t="0" r="r" b="b"/>
                      <a:pathLst>
                        <a:path w="120" h="229">
                          <a:moveTo>
                            <a:pt x="82" y="11"/>
                          </a:moveTo>
                          <a:lnTo>
                            <a:pt x="82" y="38"/>
                          </a:lnTo>
                          <a:lnTo>
                            <a:pt x="109" y="87"/>
                          </a:lnTo>
                          <a:lnTo>
                            <a:pt x="120" y="92"/>
                          </a:lnTo>
                          <a:lnTo>
                            <a:pt x="76" y="229"/>
                          </a:lnTo>
                          <a:lnTo>
                            <a:pt x="0" y="0"/>
                          </a:lnTo>
                          <a:lnTo>
                            <a:pt x="82" y="11"/>
                          </a:lnTo>
                          <a:close/>
                        </a:path>
                      </a:pathLst>
                    </a:custGeom>
                    <a:solidFill>
                      <a:srgbClr val="FFE5F2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34543" name="Freeform 738">
                      <a:extLst>
                        <a:ext uri="{FF2B5EF4-FFF2-40B4-BE49-F238E27FC236}">
                          <a16:creationId xmlns:a16="http://schemas.microsoft.com/office/drawing/2014/main" id="{B8C14090-3944-4FA7-9CEA-F1964072C18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374" y="3076"/>
                      <a:ext cx="76" cy="60"/>
                    </a:xfrm>
                    <a:custGeom>
                      <a:avLst/>
                      <a:gdLst>
                        <a:gd name="T0" fmla="*/ 66 w 76"/>
                        <a:gd name="T1" fmla="*/ 11 h 60"/>
                        <a:gd name="T2" fmla="*/ 76 w 76"/>
                        <a:gd name="T3" fmla="*/ 28 h 60"/>
                        <a:gd name="T4" fmla="*/ 0 w 76"/>
                        <a:gd name="T5" fmla="*/ 60 h 60"/>
                        <a:gd name="T6" fmla="*/ 0 w 76"/>
                        <a:gd name="T7" fmla="*/ 0 h 60"/>
                        <a:gd name="T8" fmla="*/ 66 w 76"/>
                        <a:gd name="T9" fmla="*/ 11 h 60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0" t="0" r="r" b="b"/>
                      <a:pathLst>
                        <a:path w="76" h="60">
                          <a:moveTo>
                            <a:pt x="66" y="11"/>
                          </a:moveTo>
                          <a:lnTo>
                            <a:pt x="76" y="28"/>
                          </a:lnTo>
                          <a:lnTo>
                            <a:pt x="0" y="60"/>
                          </a:lnTo>
                          <a:lnTo>
                            <a:pt x="0" y="0"/>
                          </a:lnTo>
                          <a:lnTo>
                            <a:pt x="66" y="11"/>
                          </a:lnTo>
                          <a:close/>
                        </a:path>
                      </a:pathLst>
                    </a:custGeom>
                    <a:solidFill>
                      <a:srgbClr val="FFE5F2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</p:grpSp>
              <p:sp>
                <p:nvSpPr>
                  <p:cNvPr id="34536" name="Oval 740">
                    <a:extLst>
                      <a:ext uri="{FF2B5EF4-FFF2-40B4-BE49-F238E27FC236}">
                        <a16:creationId xmlns:a16="http://schemas.microsoft.com/office/drawing/2014/main" id="{51F46462-0540-4DC5-BB40-A143263F94F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273" y="3215"/>
                    <a:ext cx="88" cy="132"/>
                  </a:xfrm>
                  <a:prstGeom prst="ellipse">
                    <a:avLst/>
                  </a:prstGeom>
                  <a:solidFill>
                    <a:srgbClr val="FFE5F2"/>
                  </a:solidFill>
                  <a:ln w="7938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l-GR" altLang="el-GR" sz="2400"/>
                  </a:p>
                </p:txBody>
              </p:sp>
              <p:sp>
                <p:nvSpPr>
                  <p:cNvPr id="34537" name="Freeform 741">
                    <a:extLst>
                      <a:ext uri="{FF2B5EF4-FFF2-40B4-BE49-F238E27FC236}">
                        <a16:creationId xmlns:a16="http://schemas.microsoft.com/office/drawing/2014/main" id="{67769D1E-823F-4680-B61C-9ED02C2346A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36" y="3196"/>
                    <a:ext cx="49" cy="71"/>
                  </a:xfrm>
                  <a:custGeom>
                    <a:avLst/>
                    <a:gdLst>
                      <a:gd name="T0" fmla="*/ 22 w 49"/>
                      <a:gd name="T1" fmla="*/ 71 h 71"/>
                      <a:gd name="T2" fmla="*/ 49 w 49"/>
                      <a:gd name="T3" fmla="*/ 49 h 71"/>
                      <a:gd name="T4" fmla="*/ 16 w 49"/>
                      <a:gd name="T5" fmla="*/ 0 h 71"/>
                      <a:gd name="T6" fmla="*/ 0 w 49"/>
                      <a:gd name="T7" fmla="*/ 28 h 71"/>
                      <a:gd name="T8" fmla="*/ 22 w 49"/>
                      <a:gd name="T9" fmla="*/ 71 h 71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49" h="71">
                        <a:moveTo>
                          <a:pt x="22" y="71"/>
                        </a:moveTo>
                        <a:lnTo>
                          <a:pt x="49" y="49"/>
                        </a:lnTo>
                        <a:lnTo>
                          <a:pt x="16" y="0"/>
                        </a:lnTo>
                        <a:lnTo>
                          <a:pt x="0" y="28"/>
                        </a:lnTo>
                        <a:lnTo>
                          <a:pt x="22" y="71"/>
                        </a:lnTo>
                        <a:close/>
                      </a:path>
                    </a:pathLst>
                  </a:custGeom>
                  <a:solidFill>
                    <a:srgbClr val="FFE5F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</p:grpSp>
            <p:sp>
              <p:nvSpPr>
                <p:cNvPr id="34530" name="Oval 743">
                  <a:extLst>
                    <a:ext uri="{FF2B5EF4-FFF2-40B4-BE49-F238E27FC236}">
                      <a16:creationId xmlns:a16="http://schemas.microsoft.com/office/drawing/2014/main" id="{3E0C055B-7598-4DBA-B013-CC8CE66983A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65" y="3356"/>
                  <a:ext cx="105" cy="160"/>
                </a:xfrm>
                <a:prstGeom prst="ellipse">
                  <a:avLst/>
                </a:prstGeom>
                <a:solidFill>
                  <a:srgbClr val="FFE5F2"/>
                </a:solidFill>
                <a:ln w="79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l-GR" altLang="el-GR" sz="2400"/>
                </a:p>
              </p:txBody>
            </p:sp>
            <p:sp>
              <p:nvSpPr>
                <p:cNvPr id="34531" name="Oval 744">
                  <a:extLst>
                    <a:ext uri="{FF2B5EF4-FFF2-40B4-BE49-F238E27FC236}">
                      <a16:creationId xmlns:a16="http://schemas.microsoft.com/office/drawing/2014/main" id="{7F7E231C-2928-4DEE-87AA-49BA14AE090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63" y="3356"/>
                  <a:ext cx="89" cy="133"/>
                </a:xfrm>
                <a:prstGeom prst="ellipse">
                  <a:avLst/>
                </a:prstGeom>
                <a:solidFill>
                  <a:srgbClr val="FFE5F2"/>
                </a:solidFill>
                <a:ln w="79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l-GR" altLang="el-GR" sz="2400"/>
                </a:p>
              </p:txBody>
            </p:sp>
            <p:sp>
              <p:nvSpPr>
                <p:cNvPr id="34532" name="Oval 745">
                  <a:extLst>
                    <a:ext uri="{FF2B5EF4-FFF2-40B4-BE49-F238E27FC236}">
                      <a16:creationId xmlns:a16="http://schemas.microsoft.com/office/drawing/2014/main" id="{17F9484B-BF34-4602-A236-C0244F57C6B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23" y="3302"/>
                  <a:ext cx="89" cy="132"/>
                </a:xfrm>
                <a:prstGeom prst="ellipse">
                  <a:avLst/>
                </a:prstGeom>
                <a:solidFill>
                  <a:srgbClr val="FFE5F2"/>
                </a:solidFill>
                <a:ln w="79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l-GR" altLang="el-GR" sz="2400"/>
                </a:p>
              </p:txBody>
            </p:sp>
            <p:sp>
              <p:nvSpPr>
                <p:cNvPr id="34533" name="Freeform 746">
                  <a:extLst>
                    <a:ext uri="{FF2B5EF4-FFF2-40B4-BE49-F238E27FC236}">
                      <a16:creationId xmlns:a16="http://schemas.microsoft.com/office/drawing/2014/main" id="{AF98EBB3-51A0-449C-BC69-625DB2C4628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34" y="3278"/>
                  <a:ext cx="202" cy="191"/>
                </a:xfrm>
                <a:custGeom>
                  <a:avLst/>
                  <a:gdLst>
                    <a:gd name="T0" fmla="*/ 186 w 202"/>
                    <a:gd name="T1" fmla="*/ 55 h 191"/>
                    <a:gd name="T2" fmla="*/ 169 w 202"/>
                    <a:gd name="T3" fmla="*/ 71 h 191"/>
                    <a:gd name="T4" fmla="*/ 115 w 202"/>
                    <a:gd name="T5" fmla="*/ 147 h 191"/>
                    <a:gd name="T6" fmla="*/ 98 w 202"/>
                    <a:gd name="T7" fmla="*/ 175 h 191"/>
                    <a:gd name="T8" fmla="*/ 44 w 202"/>
                    <a:gd name="T9" fmla="*/ 175 h 191"/>
                    <a:gd name="T10" fmla="*/ 33 w 202"/>
                    <a:gd name="T11" fmla="*/ 191 h 191"/>
                    <a:gd name="T12" fmla="*/ 0 w 202"/>
                    <a:gd name="T13" fmla="*/ 136 h 191"/>
                    <a:gd name="T14" fmla="*/ 137 w 202"/>
                    <a:gd name="T15" fmla="*/ 0 h 191"/>
                    <a:gd name="T16" fmla="*/ 202 w 202"/>
                    <a:gd name="T17" fmla="*/ 27 h 191"/>
                    <a:gd name="T18" fmla="*/ 186 w 202"/>
                    <a:gd name="T19" fmla="*/ 55 h 19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202" h="191">
                      <a:moveTo>
                        <a:pt x="186" y="55"/>
                      </a:moveTo>
                      <a:lnTo>
                        <a:pt x="169" y="71"/>
                      </a:lnTo>
                      <a:lnTo>
                        <a:pt x="115" y="147"/>
                      </a:lnTo>
                      <a:lnTo>
                        <a:pt x="98" y="175"/>
                      </a:lnTo>
                      <a:lnTo>
                        <a:pt x="44" y="175"/>
                      </a:lnTo>
                      <a:lnTo>
                        <a:pt x="33" y="191"/>
                      </a:lnTo>
                      <a:lnTo>
                        <a:pt x="0" y="136"/>
                      </a:lnTo>
                      <a:lnTo>
                        <a:pt x="137" y="0"/>
                      </a:lnTo>
                      <a:lnTo>
                        <a:pt x="202" y="27"/>
                      </a:lnTo>
                      <a:lnTo>
                        <a:pt x="186" y="55"/>
                      </a:lnTo>
                      <a:close/>
                    </a:path>
                  </a:pathLst>
                </a:custGeom>
                <a:solidFill>
                  <a:srgbClr val="FFE5F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</p:grpSp>
          <p:grpSp>
            <p:nvGrpSpPr>
              <p:cNvPr id="34500" name="Group 763">
                <a:extLst>
                  <a:ext uri="{FF2B5EF4-FFF2-40B4-BE49-F238E27FC236}">
                    <a16:creationId xmlns:a16="http://schemas.microsoft.com/office/drawing/2014/main" id="{AB06551B-B0CE-4884-8BCF-0E91628F06D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91" y="2664"/>
                <a:ext cx="318" cy="590"/>
                <a:chOff x="291" y="2664"/>
                <a:chExt cx="318" cy="590"/>
              </a:xfrm>
            </p:grpSpPr>
            <p:grpSp>
              <p:nvGrpSpPr>
                <p:cNvPr id="34514" name="Group 752">
                  <a:extLst>
                    <a:ext uri="{FF2B5EF4-FFF2-40B4-BE49-F238E27FC236}">
                      <a16:creationId xmlns:a16="http://schemas.microsoft.com/office/drawing/2014/main" id="{313E3A8D-A4E3-4B21-A050-3288F3E8031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91" y="2751"/>
                  <a:ext cx="171" cy="351"/>
                  <a:chOff x="291" y="2751"/>
                  <a:chExt cx="171" cy="351"/>
                </a:xfrm>
              </p:grpSpPr>
              <p:sp>
                <p:nvSpPr>
                  <p:cNvPr id="34525" name="Oval 748">
                    <a:extLst>
                      <a:ext uri="{FF2B5EF4-FFF2-40B4-BE49-F238E27FC236}">
                        <a16:creationId xmlns:a16="http://schemas.microsoft.com/office/drawing/2014/main" id="{18087C60-1C92-47B4-8769-8DACA4C7D6E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1" y="2877"/>
                    <a:ext cx="67" cy="99"/>
                  </a:xfrm>
                  <a:prstGeom prst="ellipse">
                    <a:avLst/>
                  </a:prstGeom>
                  <a:solidFill>
                    <a:srgbClr val="FFE5F2"/>
                  </a:solidFill>
                  <a:ln w="7938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l-GR" altLang="el-GR" sz="2400"/>
                  </a:p>
                </p:txBody>
              </p:sp>
              <p:sp>
                <p:nvSpPr>
                  <p:cNvPr id="34526" name="Oval 749">
                    <a:extLst>
                      <a:ext uri="{FF2B5EF4-FFF2-40B4-BE49-F238E27FC236}">
                        <a16:creationId xmlns:a16="http://schemas.microsoft.com/office/drawing/2014/main" id="{556A9ECD-8316-489C-9163-0C656AB3287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07" y="2969"/>
                    <a:ext cx="89" cy="133"/>
                  </a:xfrm>
                  <a:prstGeom prst="ellipse">
                    <a:avLst/>
                  </a:prstGeom>
                  <a:solidFill>
                    <a:srgbClr val="FFE5F2"/>
                  </a:solidFill>
                  <a:ln w="7938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l-GR" altLang="el-GR" sz="2400"/>
                  </a:p>
                </p:txBody>
              </p:sp>
              <p:sp>
                <p:nvSpPr>
                  <p:cNvPr id="34527" name="Oval 750">
                    <a:extLst>
                      <a:ext uri="{FF2B5EF4-FFF2-40B4-BE49-F238E27FC236}">
                        <a16:creationId xmlns:a16="http://schemas.microsoft.com/office/drawing/2014/main" id="{048A0C1B-C266-4633-804B-9317FCC145F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29" y="2751"/>
                    <a:ext cx="133" cy="192"/>
                  </a:xfrm>
                  <a:prstGeom prst="ellipse">
                    <a:avLst/>
                  </a:prstGeom>
                  <a:solidFill>
                    <a:srgbClr val="FFE5F2"/>
                  </a:solidFill>
                  <a:ln w="7938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l-GR" altLang="el-GR" sz="2400"/>
                  </a:p>
                </p:txBody>
              </p:sp>
              <p:sp>
                <p:nvSpPr>
                  <p:cNvPr id="34528" name="Freeform 751">
                    <a:extLst>
                      <a:ext uri="{FF2B5EF4-FFF2-40B4-BE49-F238E27FC236}">
                        <a16:creationId xmlns:a16="http://schemas.microsoft.com/office/drawing/2014/main" id="{84E4D223-1E3E-4148-B036-F110259E2F5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16" y="2891"/>
                    <a:ext cx="44" cy="98"/>
                  </a:xfrm>
                  <a:custGeom>
                    <a:avLst/>
                    <a:gdLst>
                      <a:gd name="T0" fmla="*/ 28 w 44"/>
                      <a:gd name="T1" fmla="*/ 0 h 98"/>
                      <a:gd name="T2" fmla="*/ 0 w 44"/>
                      <a:gd name="T3" fmla="*/ 16 h 98"/>
                      <a:gd name="T4" fmla="*/ 0 w 44"/>
                      <a:gd name="T5" fmla="*/ 76 h 98"/>
                      <a:gd name="T6" fmla="*/ 11 w 44"/>
                      <a:gd name="T7" fmla="*/ 98 h 98"/>
                      <a:gd name="T8" fmla="*/ 44 w 44"/>
                      <a:gd name="T9" fmla="*/ 76 h 98"/>
                      <a:gd name="T10" fmla="*/ 28 w 44"/>
                      <a:gd name="T11" fmla="*/ 0 h 9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4" h="98">
                        <a:moveTo>
                          <a:pt x="28" y="0"/>
                        </a:moveTo>
                        <a:lnTo>
                          <a:pt x="0" y="16"/>
                        </a:lnTo>
                        <a:lnTo>
                          <a:pt x="0" y="76"/>
                        </a:lnTo>
                        <a:lnTo>
                          <a:pt x="11" y="98"/>
                        </a:lnTo>
                        <a:lnTo>
                          <a:pt x="44" y="76"/>
                        </a:lnTo>
                        <a:lnTo>
                          <a:pt x="28" y="0"/>
                        </a:lnTo>
                        <a:close/>
                      </a:path>
                    </a:pathLst>
                  </a:custGeom>
                  <a:solidFill>
                    <a:srgbClr val="FFE5F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</p:grpSp>
            <p:grpSp>
              <p:nvGrpSpPr>
                <p:cNvPr id="34515" name="Group 761">
                  <a:extLst>
                    <a:ext uri="{FF2B5EF4-FFF2-40B4-BE49-F238E27FC236}">
                      <a16:creationId xmlns:a16="http://schemas.microsoft.com/office/drawing/2014/main" id="{E368E930-63D5-4281-9418-5961DBE916C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51" y="2664"/>
                  <a:ext cx="258" cy="590"/>
                  <a:chOff x="351" y="2664"/>
                  <a:chExt cx="258" cy="590"/>
                </a:xfrm>
              </p:grpSpPr>
              <p:sp>
                <p:nvSpPr>
                  <p:cNvPr id="34517" name="Oval 753">
                    <a:extLst>
                      <a:ext uri="{FF2B5EF4-FFF2-40B4-BE49-F238E27FC236}">
                        <a16:creationId xmlns:a16="http://schemas.microsoft.com/office/drawing/2014/main" id="{91D9425C-6367-4674-9CFB-4E2114AFA75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33" y="2691"/>
                    <a:ext cx="176" cy="252"/>
                  </a:xfrm>
                  <a:prstGeom prst="ellipse">
                    <a:avLst/>
                  </a:prstGeom>
                  <a:solidFill>
                    <a:srgbClr val="FFE5F2"/>
                  </a:solidFill>
                  <a:ln w="7938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l-GR" altLang="el-GR" sz="2400"/>
                  </a:p>
                </p:txBody>
              </p:sp>
              <p:sp>
                <p:nvSpPr>
                  <p:cNvPr id="34518" name="Oval 754">
                    <a:extLst>
                      <a:ext uri="{FF2B5EF4-FFF2-40B4-BE49-F238E27FC236}">
                        <a16:creationId xmlns:a16="http://schemas.microsoft.com/office/drawing/2014/main" id="{BA0B237F-ECB6-4329-B9DF-E3A8C3AC223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51" y="2877"/>
                    <a:ext cx="89" cy="132"/>
                  </a:xfrm>
                  <a:prstGeom prst="ellipse">
                    <a:avLst/>
                  </a:prstGeom>
                  <a:solidFill>
                    <a:srgbClr val="FFE5F2"/>
                  </a:solidFill>
                  <a:ln w="7938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l-GR" altLang="el-GR" sz="2400"/>
                  </a:p>
                </p:txBody>
              </p:sp>
              <p:sp>
                <p:nvSpPr>
                  <p:cNvPr id="34519" name="Oval 755">
                    <a:extLst>
                      <a:ext uri="{FF2B5EF4-FFF2-40B4-BE49-F238E27FC236}">
                        <a16:creationId xmlns:a16="http://schemas.microsoft.com/office/drawing/2014/main" id="{57D67E63-BF4B-4149-A8BF-A1A9FE635AC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73" y="2969"/>
                    <a:ext cx="132" cy="193"/>
                  </a:xfrm>
                  <a:prstGeom prst="ellipse">
                    <a:avLst/>
                  </a:prstGeom>
                  <a:solidFill>
                    <a:srgbClr val="FFE5F2"/>
                  </a:solidFill>
                  <a:ln w="7938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l-GR" altLang="el-GR" sz="2400"/>
                  </a:p>
                </p:txBody>
              </p:sp>
              <p:sp>
                <p:nvSpPr>
                  <p:cNvPr id="34520" name="Oval 756">
                    <a:extLst>
                      <a:ext uri="{FF2B5EF4-FFF2-40B4-BE49-F238E27FC236}">
                        <a16:creationId xmlns:a16="http://schemas.microsoft.com/office/drawing/2014/main" id="{80EBB07B-0F7B-4854-848B-9C0647DFA11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11" y="3062"/>
                    <a:ext cx="138" cy="192"/>
                  </a:xfrm>
                  <a:prstGeom prst="ellipse">
                    <a:avLst/>
                  </a:prstGeom>
                  <a:solidFill>
                    <a:srgbClr val="FFE5F2"/>
                  </a:solidFill>
                  <a:ln w="7938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l-GR" altLang="el-GR" sz="2400"/>
                  </a:p>
                </p:txBody>
              </p:sp>
              <p:sp>
                <p:nvSpPr>
                  <p:cNvPr id="34521" name="Oval 757">
                    <a:extLst>
                      <a:ext uri="{FF2B5EF4-FFF2-40B4-BE49-F238E27FC236}">
                        <a16:creationId xmlns:a16="http://schemas.microsoft.com/office/drawing/2014/main" id="{BB55E5F6-B9B6-4CB0-AED3-E7917B457EB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27" y="2817"/>
                    <a:ext cx="116" cy="170"/>
                  </a:xfrm>
                  <a:prstGeom prst="ellipse">
                    <a:avLst/>
                  </a:prstGeom>
                  <a:solidFill>
                    <a:srgbClr val="FFE5F2"/>
                  </a:solidFill>
                  <a:ln w="7938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l-GR" altLang="el-GR" sz="2400"/>
                  </a:p>
                </p:txBody>
              </p:sp>
              <p:sp>
                <p:nvSpPr>
                  <p:cNvPr id="34522" name="Oval 758">
                    <a:extLst>
                      <a:ext uri="{FF2B5EF4-FFF2-40B4-BE49-F238E27FC236}">
                        <a16:creationId xmlns:a16="http://schemas.microsoft.com/office/drawing/2014/main" id="{A73EF805-49E4-4C14-8574-A15B0989E98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36" y="2664"/>
                    <a:ext cx="62" cy="100"/>
                  </a:xfrm>
                  <a:prstGeom prst="ellipse">
                    <a:avLst/>
                  </a:prstGeom>
                  <a:solidFill>
                    <a:srgbClr val="FFE5F2"/>
                  </a:solidFill>
                  <a:ln w="7938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l-GR" altLang="el-GR" sz="2400"/>
                  </a:p>
                </p:txBody>
              </p:sp>
              <p:sp>
                <p:nvSpPr>
                  <p:cNvPr id="34523" name="Freeform 759">
                    <a:extLst>
                      <a:ext uri="{FF2B5EF4-FFF2-40B4-BE49-F238E27FC236}">
                        <a16:creationId xmlns:a16="http://schemas.microsoft.com/office/drawing/2014/main" id="{7B53F734-D2A1-472C-A580-87F7D954C1D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64" y="2782"/>
                    <a:ext cx="87" cy="82"/>
                  </a:xfrm>
                  <a:custGeom>
                    <a:avLst/>
                    <a:gdLst>
                      <a:gd name="T0" fmla="*/ 0 w 87"/>
                      <a:gd name="T1" fmla="*/ 22 h 82"/>
                      <a:gd name="T2" fmla="*/ 10 w 87"/>
                      <a:gd name="T3" fmla="*/ 60 h 82"/>
                      <a:gd name="T4" fmla="*/ 87 w 87"/>
                      <a:gd name="T5" fmla="*/ 82 h 82"/>
                      <a:gd name="T6" fmla="*/ 87 w 87"/>
                      <a:gd name="T7" fmla="*/ 27 h 82"/>
                      <a:gd name="T8" fmla="*/ 0 w 87"/>
                      <a:gd name="T9" fmla="*/ 0 h 82"/>
                      <a:gd name="T10" fmla="*/ 0 w 87"/>
                      <a:gd name="T11" fmla="*/ 22 h 82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87" h="82">
                        <a:moveTo>
                          <a:pt x="0" y="22"/>
                        </a:moveTo>
                        <a:lnTo>
                          <a:pt x="10" y="60"/>
                        </a:lnTo>
                        <a:lnTo>
                          <a:pt x="87" y="82"/>
                        </a:lnTo>
                        <a:lnTo>
                          <a:pt x="87" y="27"/>
                        </a:lnTo>
                        <a:lnTo>
                          <a:pt x="0" y="0"/>
                        </a:lnTo>
                        <a:lnTo>
                          <a:pt x="0" y="22"/>
                        </a:lnTo>
                        <a:close/>
                      </a:path>
                    </a:pathLst>
                  </a:custGeom>
                  <a:solidFill>
                    <a:srgbClr val="FFE5F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34524" name="Freeform 760">
                    <a:extLst>
                      <a:ext uri="{FF2B5EF4-FFF2-40B4-BE49-F238E27FC236}">
                        <a16:creationId xmlns:a16="http://schemas.microsoft.com/office/drawing/2014/main" id="{3B17E647-6BAD-4C79-8E4D-6B137823E2F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6" y="2940"/>
                    <a:ext cx="98" cy="175"/>
                  </a:xfrm>
                  <a:custGeom>
                    <a:avLst/>
                    <a:gdLst>
                      <a:gd name="T0" fmla="*/ 60 w 98"/>
                      <a:gd name="T1" fmla="*/ 0 h 175"/>
                      <a:gd name="T2" fmla="*/ 0 w 98"/>
                      <a:gd name="T3" fmla="*/ 44 h 175"/>
                      <a:gd name="T4" fmla="*/ 22 w 98"/>
                      <a:gd name="T5" fmla="*/ 82 h 175"/>
                      <a:gd name="T6" fmla="*/ 28 w 98"/>
                      <a:gd name="T7" fmla="*/ 164 h 175"/>
                      <a:gd name="T8" fmla="*/ 38 w 98"/>
                      <a:gd name="T9" fmla="*/ 175 h 175"/>
                      <a:gd name="T10" fmla="*/ 93 w 98"/>
                      <a:gd name="T11" fmla="*/ 120 h 175"/>
                      <a:gd name="T12" fmla="*/ 98 w 98"/>
                      <a:gd name="T13" fmla="*/ 16 h 175"/>
                      <a:gd name="T14" fmla="*/ 60 w 98"/>
                      <a:gd name="T15" fmla="*/ 0 h 175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98" h="175">
                        <a:moveTo>
                          <a:pt x="60" y="0"/>
                        </a:moveTo>
                        <a:lnTo>
                          <a:pt x="0" y="44"/>
                        </a:lnTo>
                        <a:lnTo>
                          <a:pt x="22" y="82"/>
                        </a:lnTo>
                        <a:lnTo>
                          <a:pt x="28" y="164"/>
                        </a:lnTo>
                        <a:lnTo>
                          <a:pt x="38" y="175"/>
                        </a:lnTo>
                        <a:lnTo>
                          <a:pt x="93" y="120"/>
                        </a:lnTo>
                        <a:lnTo>
                          <a:pt x="98" y="16"/>
                        </a:lnTo>
                        <a:lnTo>
                          <a:pt x="60" y="0"/>
                        </a:lnTo>
                        <a:close/>
                      </a:path>
                    </a:pathLst>
                  </a:custGeom>
                  <a:solidFill>
                    <a:srgbClr val="FFE5F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</p:grpSp>
            <p:sp>
              <p:nvSpPr>
                <p:cNvPr id="34516" name="Freeform 762">
                  <a:extLst>
                    <a:ext uri="{FF2B5EF4-FFF2-40B4-BE49-F238E27FC236}">
                      <a16:creationId xmlns:a16="http://schemas.microsoft.com/office/drawing/2014/main" id="{2AE4DDA7-70D8-457A-BE83-00E9FC1DA52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4" y="2727"/>
                  <a:ext cx="49" cy="82"/>
                </a:xfrm>
                <a:custGeom>
                  <a:avLst/>
                  <a:gdLst>
                    <a:gd name="T0" fmla="*/ 0 w 49"/>
                    <a:gd name="T1" fmla="*/ 44 h 82"/>
                    <a:gd name="T2" fmla="*/ 21 w 49"/>
                    <a:gd name="T3" fmla="*/ 0 h 82"/>
                    <a:gd name="T4" fmla="*/ 49 w 49"/>
                    <a:gd name="T5" fmla="*/ 44 h 82"/>
                    <a:gd name="T6" fmla="*/ 27 w 49"/>
                    <a:gd name="T7" fmla="*/ 82 h 82"/>
                    <a:gd name="T8" fmla="*/ 0 w 49"/>
                    <a:gd name="T9" fmla="*/ 44 h 8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9" h="82">
                      <a:moveTo>
                        <a:pt x="0" y="44"/>
                      </a:moveTo>
                      <a:lnTo>
                        <a:pt x="21" y="0"/>
                      </a:lnTo>
                      <a:lnTo>
                        <a:pt x="49" y="44"/>
                      </a:lnTo>
                      <a:lnTo>
                        <a:pt x="27" y="82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rgbClr val="FFE5F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</p:grpSp>
          <p:grpSp>
            <p:nvGrpSpPr>
              <p:cNvPr id="34501" name="Group 776">
                <a:extLst>
                  <a:ext uri="{FF2B5EF4-FFF2-40B4-BE49-F238E27FC236}">
                    <a16:creationId xmlns:a16="http://schemas.microsoft.com/office/drawing/2014/main" id="{B49878B8-DA4B-4EC3-B900-35B26A3C3BD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60" y="2566"/>
                <a:ext cx="945" cy="999"/>
                <a:chOff x="460" y="2566"/>
                <a:chExt cx="945" cy="999"/>
              </a:xfrm>
            </p:grpSpPr>
            <p:sp>
              <p:nvSpPr>
                <p:cNvPr id="34502" name="Oval 764">
                  <a:extLst>
                    <a:ext uri="{FF2B5EF4-FFF2-40B4-BE49-F238E27FC236}">
                      <a16:creationId xmlns:a16="http://schemas.microsoft.com/office/drawing/2014/main" id="{C8126BAD-9AA3-4944-9623-A56F197E9A2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5" y="2593"/>
                  <a:ext cx="219" cy="323"/>
                </a:xfrm>
                <a:prstGeom prst="ellipse">
                  <a:avLst/>
                </a:prstGeom>
                <a:solidFill>
                  <a:srgbClr val="FFE5F2"/>
                </a:solidFill>
                <a:ln w="79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l-GR" altLang="el-GR" sz="2400"/>
                </a:p>
              </p:txBody>
            </p:sp>
            <p:sp>
              <p:nvSpPr>
                <p:cNvPr id="34503" name="Oval 765">
                  <a:extLst>
                    <a:ext uri="{FF2B5EF4-FFF2-40B4-BE49-F238E27FC236}">
                      <a16:creationId xmlns:a16="http://schemas.microsoft.com/office/drawing/2014/main" id="{D946A58D-58B3-44CB-80D7-AF0DFBEED6B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51" y="2566"/>
                  <a:ext cx="176" cy="252"/>
                </a:xfrm>
                <a:prstGeom prst="ellipse">
                  <a:avLst/>
                </a:prstGeom>
                <a:solidFill>
                  <a:srgbClr val="FFE5F2"/>
                </a:solidFill>
                <a:ln w="79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l-GR" altLang="el-GR" sz="2400"/>
                </a:p>
              </p:txBody>
            </p:sp>
            <p:sp>
              <p:nvSpPr>
                <p:cNvPr id="34504" name="Oval 766">
                  <a:extLst>
                    <a:ext uri="{FF2B5EF4-FFF2-40B4-BE49-F238E27FC236}">
                      <a16:creationId xmlns:a16="http://schemas.microsoft.com/office/drawing/2014/main" id="{FFC2D69F-4B67-4102-82E7-A6C7A8F19A3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25" y="2844"/>
                  <a:ext cx="280" cy="410"/>
                </a:xfrm>
                <a:prstGeom prst="ellipse">
                  <a:avLst/>
                </a:prstGeom>
                <a:solidFill>
                  <a:srgbClr val="FFE5F2"/>
                </a:solidFill>
                <a:ln w="79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l-GR" altLang="el-GR" sz="2400"/>
                </a:p>
              </p:txBody>
            </p:sp>
            <p:sp>
              <p:nvSpPr>
                <p:cNvPr id="34505" name="Oval 767">
                  <a:extLst>
                    <a:ext uri="{FF2B5EF4-FFF2-40B4-BE49-F238E27FC236}">
                      <a16:creationId xmlns:a16="http://schemas.microsoft.com/office/drawing/2014/main" id="{84417C3E-E2E5-4B0E-B989-DC5E7957638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4" y="3029"/>
                  <a:ext cx="328" cy="476"/>
                </a:xfrm>
                <a:prstGeom prst="ellipse">
                  <a:avLst/>
                </a:prstGeom>
                <a:solidFill>
                  <a:srgbClr val="FFE5F2"/>
                </a:solidFill>
                <a:ln w="79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l-GR" altLang="el-GR" sz="2400"/>
                </a:p>
              </p:txBody>
            </p:sp>
            <p:sp>
              <p:nvSpPr>
                <p:cNvPr id="34506" name="Oval 768">
                  <a:extLst>
                    <a:ext uri="{FF2B5EF4-FFF2-40B4-BE49-F238E27FC236}">
                      <a16:creationId xmlns:a16="http://schemas.microsoft.com/office/drawing/2014/main" id="{85EC674E-56F8-4199-85EB-A1536C66244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38" y="3095"/>
                  <a:ext cx="236" cy="345"/>
                </a:xfrm>
                <a:prstGeom prst="ellipse">
                  <a:avLst/>
                </a:prstGeom>
                <a:solidFill>
                  <a:srgbClr val="FFE5F2"/>
                </a:solidFill>
                <a:ln w="79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l-GR" altLang="el-GR" sz="2400"/>
                </a:p>
              </p:txBody>
            </p:sp>
            <p:sp>
              <p:nvSpPr>
                <p:cNvPr id="34507" name="Oval 769">
                  <a:extLst>
                    <a:ext uri="{FF2B5EF4-FFF2-40B4-BE49-F238E27FC236}">
                      <a16:creationId xmlns:a16="http://schemas.microsoft.com/office/drawing/2014/main" id="{E20DA84A-160A-4562-B1F7-822981AC1B2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6" y="3122"/>
                  <a:ext cx="176" cy="258"/>
                </a:xfrm>
                <a:prstGeom prst="ellipse">
                  <a:avLst/>
                </a:prstGeom>
                <a:solidFill>
                  <a:srgbClr val="FFE5F2"/>
                </a:solidFill>
                <a:ln w="79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l-GR" altLang="el-GR" sz="2400"/>
                </a:p>
              </p:txBody>
            </p:sp>
            <p:sp>
              <p:nvSpPr>
                <p:cNvPr id="34508" name="Oval 770">
                  <a:extLst>
                    <a:ext uri="{FF2B5EF4-FFF2-40B4-BE49-F238E27FC236}">
                      <a16:creationId xmlns:a16="http://schemas.microsoft.com/office/drawing/2014/main" id="{EA2EAF23-B136-4FA7-8A25-09699AC8B57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0" y="2909"/>
                  <a:ext cx="171" cy="253"/>
                </a:xfrm>
                <a:prstGeom prst="ellipse">
                  <a:avLst/>
                </a:prstGeom>
                <a:solidFill>
                  <a:srgbClr val="FFE5F2"/>
                </a:solidFill>
                <a:ln w="79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l-GR" altLang="el-GR" sz="2400"/>
                </a:p>
              </p:txBody>
            </p:sp>
            <p:sp>
              <p:nvSpPr>
                <p:cNvPr id="34509" name="Oval 771">
                  <a:extLst>
                    <a:ext uri="{FF2B5EF4-FFF2-40B4-BE49-F238E27FC236}">
                      <a16:creationId xmlns:a16="http://schemas.microsoft.com/office/drawing/2014/main" id="{2C0D180E-7FFC-4E34-A842-5DD0B7CEDF6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42" y="2659"/>
                  <a:ext cx="285" cy="415"/>
                </a:xfrm>
                <a:prstGeom prst="ellipse">
                  <a:avLst/>
                </a:prstGeom>
                <a:solidFill>
                  <a:srgbClr val="FFE5F2"/>
                </a:solidFill>
                <a:ln w="79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l-GR" altLang="el-GR" sz="2400"/>
                </a:p>
              </p:txBody>
            </p:sp>
            <p:sp>
              <p:nvSpPr>
                <p:cNvPr id="34510" name="Oval 772">
                  <a:extLst>
                    <a:ext uri="{FF2B5EF4-FFF2-40B4-BE49-F238E27FC236}">
                      <a16:creationId xmlns:a16="http://schemas.microsoft.com/office/drawing/2014/main" id="{73BC3ACC-4290-4D4F-A6AA-55259841124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8" y="3155"/>
                  <a:ext cx="285" cy="410"/>
                </a:xfrm>
                <a:prstGeom prst="ellipse">
                  <a:avLst/>
                </a:prstGeom>
                <a:solidFill>
                  <a:srgbClr val="FFE5F2"/>
                </a:solidFill>
                <a:ln w="79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l-GR" altLang="el-GR" sz="2400"/>
                </a:p>
              </p:txBody>
            </p:sp>
            <p:sp>
              <p:nvSpPr>
                <p:cNvPr id="34511" name="Oval 773">
                  <a:extLst>
                    <a:ext uri="{FF2B5EF4-FFF2-40B4-BE49-F238E27FC236}">
                      <a16:creationId xmlns:a16="http://schemas.microsoft.com/office/drawing/2014/main" id="{8B05A505-834D-4362-8A66-F18E5E3D0F0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63" y="2691"/>
                  <a:ext cx="220" cy="318"/>
                </a:xfrm>
                <a:prstGeom prst="ellipse">
                  <a:avLst/>
                </a:prstGeom>
                <a:solidFill>
                  <a:srgbClr val="FFE5F2"/>
                </a:solidFill>
                <a:ln w="79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l-GR" altLang="el-GR" sz="2400"/>
                </a:p>
              </p:txBody>
            </p:sp>
            <p:sp>
              <p:nvSpPr>
                <p:cNvPr id="34512" name="Oval 774">
                  <a:extLst>
                    <a:ext uri="{FF2B5EF4-FFF2-40B4-BE49-F238E27FC236}">
                      <a16:creationId xmlns:a16="http://schemas.microsoft.com/office/drawing/2014/main" id="{9C0B65DB-4C57-42ED-A430-5D0200E3508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98" y="2566"/>
                  <a:ext cx="198" cy="285"/>
                </a:xfrm>
                <a:prstGeom prst="ellipse">
                  <a:avLst/>
                </a:prstGeom>
                <a:solidFill>
                  <a:srgbClr val="FFE5F2"/>
                </a:solidFill>
                <a:ln w="79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l-GR" altLang="el-GR" sz="2400"/>
                </a:p>
              </p:txBody>
            </p:sp>
            <p:sp>
              <p:nvSpPr>
                <p:cNvPr id="34513" name="Freeform 775">
                  <a:extLst>
                    <a:ext uri="{FF2B5EF4-FFF2-40B4-BE49-F238E27FC236}">
                      <a16:creationId xmlns:a16="http://schemas.microsoft.com/office/drawing/2014/main" id="{15409A33-2834-45E7-A692-79F8A0DEFDB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9" y="2640"/>
                  <a:ext cx="829" cy="802"/>
                </a:xfrm>
                <a:custGeom>
                  <a:avLst/>
                  <a:gdLst>
                    <a:gd name="T0" fmla="*/ 256 w 829"/>
                    <a:gd name="T1" fmla="*/ 82 h 802"/>
                    <a:gd name="T2" fmla="*/ 289 w 829"/>
                    <a:gd name="T3" fmla="*/ 27 h 802"/>
                    <a:gd name="T4" fmla="*/ 442 w 829"/>
                    <a:gd name="T5" fmla="*/ 33 h 802"/>
                    <a:gd name="T6" fmla="*/ 551 w 829"/>
                    <a:gd name="T7" fmla="*/ 0 h 802"/>
                    <a:gd name="T8" fmla="*/ 692 w 829"/>
                    <a:gd name="T9" fmla="*/ 98 h 802"/>
                    <a:gd name="T10" fmla="*/ 758 w 829"/>
                    <a:gd name="T11" fmla="*/ 71 h 802"/>
                    <a:gd name="T12" fmla="*/ 796 w 829"/>
                    <a:gd name="T13" fmla="*/ 82 h 802"/>
                    <a:gd name="T14" fmla="*/ 807 w 829"/>
                    <a:gd name="T15" fmla="*/ 316 h 802"/>
                    <a:gd name="T16" fmla="*/ 829 w 829"/>
                    <a:gd name="T17" fmla="*/ 355 h 802"/>
                    <a:gd name="T18" fmla="*/ 763 w 829"/>
                    <a:gd name="T19" fmla="*/ 540 h 802"/>
                    <a:gd name="T20" fmla="*/ 692 w 829"/>
                    <a:gd name="T21" fmla="*/ 415 h 802"/>
                    <a:gd name="T22" fmla="*/ 676 w 829"/>
                    <a:gd name="T23" fmla="*/ 475 h 802"/>
                    <a:gd name="T24" fmla="*/ 578 w 829"/>
                    <a:gd name="T25" fmla="*/ 731 h 802"/>
                    <a:gd name="T26" fmla="*/ 251 w 829"/>
                    <a:gd name="T27" fmla="*/ 802 h 802"/>
                    <a:gd name="T28" fmla="*/ 82 w 829"/>
                    <a:gd name="T29" fmla="*/ 747 h 802"/>
                    <a:gd name="T30" fmla="*/ 27 w 829"/>
                    <a:gd name="T31" fmla="*/ 594 h 802"/>
                    <a:gd name="T32" fmla="*/ 27 w 829"/>
                    <a:gd name="T33" fmla="*/ 431 h 802"/>
                    <a:gd name="T34" fmla="*/ 0 w 829"/>
                    <a:gd name="T35" fmla="*/ 300 h 802"/>
                    <a:gd name="T36" fmla="*/ 256 w 829"/>
                    <a:gd name="T37" fmla="*/ 82 h 802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829" h="802">
                      <a:moveTo>
                        <a:pt x="256" y="82"/>
                      </a:moveTo>
                      <a:lnTo>
                        <a:pt x="289" y="27"/>
                      </a:lnTo>
                      <a:lnTo>
                        <a:pt x="442" y="33"/>
                      </a:lnTo>
                      <a:lnTo>
                        <a:pt x="551" y="0"/>
                      </a:lnTo>
                      <a:lnTo>
                        <a:pt x="692" y="98"/>
                      </a:lnTo>
                      <a:lnTo>
                        <a:pt x="758" y="71"/>
                      </a:lnTo>
                      <a:lnTo>
                        <a:pt x="796" y="82"/>
                      </a:lnTo>
                      <a:lnTo>
                        <a:pt x="807" y="316"/>
                      </a:lnTo>
                      <a:lnTo>
                        <a:pt x="829" y="355"/>
                      </a:lnTo>
                      <a:lnTo>
                        <a:pt x="763" y="540"/>
                      </a:lnTo>
                      <a:lnTo>
                        <a:pt x="692" y="415"/>
                      </a:lnTo>
                      <a:lnTo>
                        <a:pt x="676" y="475"/>
                      </a:lnTo>
                      <a:lnTo>
                        <a:pt x="578" y="731"/>
                      </a:lnTo>
                      <a:lnTo>
                        <a:pt x="251" y="802"/>
                      </a:lnTo>
                      <a:lnTo>
                        <a:pt x="82" y="747"/>
                      </a:lnTo>
                      <a:lnTo>
                        <a:pt x="27" y="594"/>
                      </a:lnTo>
                      <a:lnTo>
                        <a:pt x="27" y="431"/>
                      </a:lnTo>
                      <a:lnTo>
                        <a:pt x="0" y="300"/>
                      </a:lnTo>
                      <a:lnTo>
                        <a:pt x="256" y="82"/>
                      </a:lnTo>
                      <a:close/>
                    </a:path>
                  </a:pathLst>
                </a:custGeom>
                <a:solidFill>
                  <a:srgbClr val="FFE5F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</p:grpSp>
        </p:grpSp>
        <p:sp>
          <p:nvSpPr>
            <p:cNvPr id="34496" name="Rectangle 778">
              <a:extLst>
                <a:ext uri="{FF2B5EF4-FFF2-40B4-BE49-F238E27FC236}">
                  <a16:creationId xmlns:a16="http://schemas.microsoft.com/office/drawing/2014/main" id="{0B39C4EF-9F27-4B7D-B0EF-8377245743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" y="2880"/>
              <a:ext cx="420" cy="213"/>
            </a:xfrm>
            <a:prstGeom prst="rect">
              <a:avLst/>
            </a:prstGeom>
            <a:solidFill>
              <a:srgbClr val="FFE5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497" name="Rectangle 779">
              <a:extLst>
                <a:ext uri="{FF2B5EF4-FFF2-40B4-BE49-F238E27FC236}">
                  <a16:creationId xmlns:a16="http://schemas.microsoft.com/office/drawing/2014/main" id="{9132A650-4A76-4496-B341-B43694274E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8" y="2913"/>
              <a:ext cx="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498" name="Rectangle 780">
              <a:extLst>
                <a:ext uri="{FF2B5EF4-FFF2-40B4-BE49-F238E27FC236}">
                  <a16:creationId xmlns:a16="http://schemas.microsoft.com/office/drawing/2014/main" id="{FD346471-BF08-4B8E-BD5C-F6C7465092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7" y="2913"/>
              <a:ext cx="30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l-GR" sz="1600" b="1">
                  <a:solidFill>
                    <a:srgbClr val="808080"/>
                  </a:solidFill>
                </a:rPr>
                <a:t>ISDN</a:t>
              </a:r>
              <a:endParaRPr lang="en-US" altLang="el-GR" sz="2400"/>
            </a:p>
          </p:txBody>
        </p:sp>
      </p:grpSp>
      <p:sp>
        <p:nvSpPr>
          <p:cNvPr id="33821" name="Rectangle 782">
            <a:extLst>
              <a:ext uri="{FF2B5EF4-FFF2-40B4-BE49-F238E27FC236}">
                <a16:creationId xmlns:a16="http://schemas.microsoft.com/office/drawing/2014/main" id="{B5DC012E-3254-4C68-A737-592196AD8E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0038" y="5178425"/>
            <a:ext cx="9683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33822" name="Rectangle 783">
            <a:extLst>
              <a:ext uri="{FF2B5EF4-FFF2-40B4-BE49-F238E27FC236}">
                <a16:creationId xmlns:a16="http://schemas.microsoft.com/office/drawing/2014/main" id="{70193AD0-62C8-4971-B242-C1284CB870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5229225"/>
            <a:ext cx="44132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l-GR" sz="1300" b="1">
                <a:solidFill>
                  <a:srgbClr val="000000"/>
                </a:solidFill>
              </a:rPr>
              <a:t>H.323</a:t>
            </a:r>
            <a:endParaRPr lang="en-US" altLang="el-GR" sz="2400"/>
          </a:p>
        </p:txBody>
      </p:sp>
      <p:sp>
        <p:nvSpPr>
          <p:cNvPr id="33823" name="Rectangle 784">
            <a:extLst>
              <a:ext uri="{FF2B5EF4-FFF2-40B4-BE49-F238E27FC236}">
                <a16:creationId xmlns:a16="http://schemas.microsoft.com/office/drawing/2014/main" id="{E0ABEA9C-B379-454B-A370-64A5CCAD45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5763" y="5419725"/>
            <a:ext cx="90170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l-GR" sz="1300" b="1">
                <a:solidFill>
                  <a:srgbClr val="000000"/>
                </a:solidFill>
              </a:rPr>
              <a:t>Gatekeeper</a:t>
            </a:r>
            <a:endParaRPr lang="en-US" altLang="el-GR" sz="2400"/>
          </a:p>
        </p:txBody>
      </p:sp>
      <p:grpSp>
        <p:nvGrpSpPr>
          <p:cNvPr id="33824" name="Group 800">
            <a:extLst>
              <a:ext uri="{FF2B5EF4-FFF2-40B4-BE49-F238E27FC236}">
                <a16:creationId xmlns:a16="http://schemas.microsoft.com/office/drawing/2014/main" id="{7B0DE49B-72AC-49E1-8D9B-F77947624A2D}"/>
              </a:ext>
            </a:extLst>
          </p:cNvPr>
          <p:cNvGrpSpPr>
            <a:grpSpLocks/>
          </p:cNvGrpSpPr>
          <p:nvPr/>
        </p:nvGrpSpPr>
        <p:grpSpPr bwMode="auto">
          <a:xfrm>
            <a:off x="3783013" y="5038725"/>
            <a:ext cx="250825" cy="676275"/>
            <a:chOff x="2383" y="3174"/>
            <a:chExt cx="158" cy="426"/>
          </a:xfrm>
        </p:grpSpPr>
        <p:grpSp>
          <p:nvGrpSpPr>
            <p:cNvPr id="34480" name="Group 787">
              <a:extLst>
                <a:ext uri="{FF2B5EF4-FFF2-40B4-BE49-F238E27FC236}">
                  <a16:creationId xmlns:a16="http://schemas.microsoft.com/office/drawing/2014/main" id="{D247DB03-BBB7-472D-B68C-F547F6A506D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83" y="3174"/>
              <a:ext cx="158" cy="426"/>
              <a:chOff x="2383" y="3174"/>
              <a:chExt cx="158" cy="426"/>
            </a:xfrm>
          </p:grpSpPr>
          <p:sp>
            <p:nvSpPr>
              <p:cNvPr id="34493" name="Freeform 785">
                <a:extLst>
                  <a:ext uri="{FF2B5EF4-FFF2-40B4-BE49-F238E27FC236}">
                    <a16:creationId xmlns:a16="http://schemas.microsoft.com/office/drawing/2014/main" id="{59B40C72-4FFA-420D-A5F1-D775C17F09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83" y="3174"/>
                <a:ext cx="158" cy="426"/>
              </a:xfrm>
              <a:custGeom>
                <a:avLst/>
                <a:gdLst>
                  <a:gd name="T0" fmla="*/ 43 w 158"/>
                  <a:gd name="T1" fmla="*/ 0 h 426"/>
                  <a:gd name="T2" fmla="*/ 0 w 158"/>
                  <a:gd name="T3" fmla="*/ 39 h 426"/>
                  <a:gd name="T4" fmla="*/ 0 w 158"/>
                  <a:gd name="T5" fmla="*/ 426 h 426"/>
                  <a:gd name="T6" fmla="*/ 120 w 158"/>
                  <a:gd name="T7" fmla="*/ 426 h 426"/>
                  <a:gd name="T8" fmla="*/ 158 w 158"/>
                  <a:gd name="T9" fmla="*/ 388 h 426"/>
                  <a:gd name="T10" fmla="*/ 158 w 158"/>
                  <a:gd name="T11" fmla="*/ 0 h 426"/>
                  <a:gd name="T12" fmla="*/ 43 w 158"/>
                  <a:gd name="T13" fmla="*/ 0 h 4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58" h="426">
                    <a:moveTo>
                      <a:pt x="43" y="0"/>
                    </a:moveTo>
                    <a:lnTo>
                      <a:pt x="0" y="39"/>
                    </a:lnTo>
                    <a:lnTo>
                      <a:pt x="0" y="426"/>
                    </a:lnTo>
                    <a:lnTo>
                      <a:pt x="120" y="426"/>
                    </a:lnTo>
                    <a:lnTo>
                      <a:pt x="158" y="388"/>
                    </a:lnTo>
                    <a:lnTo>
                      <a:pt x="158" y="0"/>
                    </a:lnTo>
                    <a:lnTo>
                      <a:pt x="43" y="0"/>
                    </a:lnTo>
                    <a:close/>
                  </a:path>
                </a:pathLst>
              </a:custGeom>
              <a:solidFill>
                <a:srgbClr val="320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494" name="Freeform 786">
                <a:extLst>
                  <a:ext uri="{FF2B5EF4-FFF2-40B4-BE49-F238E27FC236}">
                    <a16:creationId xmlns:a16="http://schemas.microsoft.com/office/drawing/2014/main" id="{3AC086D4-D1A8-48DD-B3F1-56E1B70338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83" y="3174"/>
                <a:ext cx="158" cy="426"/>
              </a:xfrm>
              <a:custGeom>
                <a:avLst/>
                <a:gdLst>
                  <a:gd name="T0" fmla="*/ 43 w 158"/>
                  <a:gd name="T1" fmla="*/ 0 h 426"/>
                  <a:gd name="T2" fmla="*/ 0 w 158"/>
                  <a:gd name="T3" fmla="*/ 39 h 426"/>
                  <a:gd name="T4" fmla="*/ 0 w 158"/>
                  <a:gd name="T5" fmla="*/ 426 h 426"/>
                  <a:gd name="T6" fmla="*/ 120 w 158"/>
                  <a:gd name="T7" fmla="*/ 426 h 426"/>
                  <a:gd name="T8" fmla="*/ 158 w 158"/>
                  <a:gd name="T9" fmla="*/ 388 h 426"/>
                  <a:gd name="T10" fmla="*/ 158 w 158"/>
                  <a:gd name="T11" fmla="*/ 0 h 426"/>
                  <a:gd name="T12" fmla="*/ 43 w 158"/>
                  <a:gd name="T13" fmla="*/ 0 h 4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58" h="426">
                    <a:moveTo>
                      <a:pt x="43" y="0"/>
                    </a:moveTo>
                    <a:lnTo>
                      <a:pt x="0" y="39"/>
                    </a:lnTo>
                    <a:lnTo>
                      <a:pt x="0" y="426"/>
                    </a:lnTo>
                    <a:lnTo>
                      <a:pt x="120" y="426"/>
                    </a:lnTo>
                    <a:lnTo>
                      <a:pt x="158" y="388"/>
                    </a:lnTo>
                    <a:lnTo>
                      <a:pt x="158" y="0"/>
                    </a:lnTo>
                    <a:lnTo>
                      <a:pt x="43" y="0"/>
                    </a:lnTo>
                  </a:path>
                </a:pathLst>
              </a:custGeom>
              <a:noFill/>
              <a:ln w="7938">
                <a:solidFill>
                  <a:srgbClr val="DADAD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34481" name="Line 788">
              <a:extLst>
                <a:ext uri="{FF2B5EF4-FFF2-40B4-BE49-F238E27FC236}">
                  <a16:creationId xmlns:a16="http://schemas.microsoft.com/office/drawing/2014/main" id="{0F4FBCEF-E377-48C2-84DF-E1FA9B912A5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388" y="3213"/>
              <a:ext cx="120" cy="1"/>
            </a:xfrm>
            <a:prstGeom prst="line">
              <a:avLst/>
            </a:prstGeom>
            <a:noFill/>
            <a:ln w="7938">
              <a:solidFill>
                <a:srgbClr val="DADAD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4482" name="Line 789">
              <a:extLst>
                <a:ext uri="{FF2B5EF4-FFF2-40B4-BE49-F238E27FC236}">
                  <a16:creationId xmlns:a16="http://schemas.microsoft.com/office/drawing/2014/main" id="{E1D06317-DE07-414D-84BF-6CBBA0383F5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08" y="3174"/>
              <a:ext cx="33" cy="39"/>
            </a:xfrm>
            <a:prstGeom prst="line">
              <a:avLst/>
            </a:prstGeom>
            <a:noFill/>
            <a:ln w="7938">
              <a:solidFill>
                <a:srgbClr val="DADAD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4483" name="Line 790">
              <a:extLst>
                <a:ext uri="{FF2B5EF4-FFF2-40B4-BE49-F238E27FC236}">
                  <a16:creationId xmlns:a16="http://schemas.microsoft.com/office/drawing/2014/main" id="{14714F2C-90CD-4871-B29E-38337D09FE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03" y="3213"/>
              <a:ext cx="5" cy="387"/>
            </a:xfrm>
            <a:prstGeom prst="line">
              <a:avLst/>
            </a:prstGeom>
            <a:noFill/>
            <a:ln w="7938">
              <a:solidFill>
                <a:srgbClr val="DADAD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4484" name="Rectangle 791">
              <a:extLst>
                <a:ext uri="{FF2B5EF4-FFF2-40B4-BE49-F238E27FC236}">
                  <a16:creationId xmlns:a16="http://schemas.microsoft.com/office/drawing/2014/main" id="{135300B6-1960-4D1B-8A28-104680150B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1" y="3269"/>
              <a:ext cx="89" cy="34"/>
            </a:xfrm>
            <a:prstGeom prst="rect">
              <a:avLst/>
            </a:prstGeom>
            <a:solidFill>
              <a:srgbClr val="DADADA"/>
            </a:solidFill>
            <a:ln w="7938">
              <a:solidFill>
                <a:srgbClr val="DADADA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485" name="Line 792">
              <a:extLst>
                <a:ext uri="{FF2B5EF4-FFF2-40B4-BE49-F238E27FC236}">
                  <a16:creationId xmlns:a16="http://schemas.microsoft.com/office/drawing/2014/main" id="{A4E5FDFC-0FF7-44E8-80F4-CABDB51693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5" y="3322"/>
              <a:ext cx="5" cy="256"/>
            </a:xfrm>
            <a:prstGeom prst="line">
              <a:avLst/>
            </a:prstGeom>
            <a:noFill/>
            <a:ln w="7938">
              <a:solidFill>
                <a:srgbClr val="DADAD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4486" name="Line 793">
              <a:extLst>
                <a:ext uri="{FF2B5EF4-FFF2-40B4-BE49-F238E27FC236}">
                  <a16:creationId xmlns:a16="http://schemas.microsoft.com/office/drawing/2014/main" id="{C8A36217-9637-45E9-A933-823E929C9F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26" y="3316"/>
              <a:ext cx="1" cy="256"/>
            </a:xfrm>
            <a:prstGeom prst="line">
              <a:avLst/>
            </a:prstGeom>
            <a:noFill/>
            <a:ln w="7938">
              <a:solidFill>
                <a:srgbClr val="DADAD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4487" name="Line 794">
              <a:extLst>
                <a:ext uri="{FF2B5EF4-FFF2-40B4-BE49-F238E27FC236}">
                  <a16:creationId xmlns:a16="http://schemas.microsoft.com/office/drawing/2014/main" id="{EEBA25AB-2A27-4DA9-B111-FB3E260889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3" y="3316"/>
              <a:ext cx="1" cy="256"/>
            </a:xfrm>
            <a:prstGeom prst="line">
              <a:avLst/>
            </a:prstGeom>
            <a:noFill/>
            <a:ln w="7938">
              <a:solidFill>
                <a:srgbClr val="DADAD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4488" name="Line 795">
              <a:extLst>
                <a:ext uri="{FF2B5EF4-FFF2-40B4-BE49-F238E27FC236}">
                  <a16:creationId xmlns:a16="http://schemas.microsoft.com/office/drawing/2014/main" id="{1514165A-3E6A-42B5-B0D0-3CB9DD015C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65" y="3322"/>
              <a:ext cx="1" cy="256"/>
            </a:xfrm>
            <a:prstGeom prst="line">
              <a:avLst/>
            </a:prstGeom>
            <a:noFill/>
            <a:ln w="7938">
              <a:solidFill>
                <a:srgbClr val="DADAD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4489" name="Line 796">
              <a:extLst>
                <a:ext uri="{FF2B5EF4-FFF2-40B4-BE49-F238E27FC236}">
                  <a16:creationId xmlns:a16="http://schemas.microsoft.com/office/drawing/2014/main" id="{F6CB5E07-2745-45B9-9593-5CEBEEE5F4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81" y="3316"/>
              <a:ext cx="5" cy="256"/>
            </a:xfrm>
            <a:prstGeom prst="line">
              <a:avLst/>
            </a:prstGeom>
            <a:noFill/>
            <a:ln w="7938">
              <a:solidFill>
                <a:srgbClr val="DADAD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4490" name="Rectangle 797">
              <a:extLst>
                <a:ext uri="{FF2B5EF4-FFF2-40B4-BE49-F238E27FC236}">
                  <a16:creationId xmlns:a16="http://schemas.microsoft.com/office/drawing/2014/main" id="{95631342-A194-4C54-84A6-78B44BAB6F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7" y="3236"/>
              <a:ext cx="12" cy="2"/>
            </a:xfrm>
            <a:prstGeom prst="rect">
              <a:avLst/>
            </a:prstGeom>
            <a:solidFill>
              <a:srgbClr val="DDDDDD"/>
            </a:solidFill>
            <a:ln w="7938">
              <a:solidFill>
                <a:srgbClr val="DADADA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491" name="Rectangle 798">
              <a:extLst>
                <a:ext uri="{FF2B5EF4-FFF2-40B4-BE49-F238E27FC236}">
                  <a16:creationId xmlns:a16="http://schemas.microsoft.com/office/drawing/2014/main" id="{092BC3F8-6F6B-4DBB-9B09-A49810BCA3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9" y="3236"/>
              <a:ext cx="18" cy="2"/>
            </a:xfrm>
            <a:prstGeom prst="rect">
              <a:avLst/>
            </a:prstGeom>
            <a:solidFill>
              <a:srgbClr val="DDDDDD"/>
            </a:solidFill>
            <a:ln w="7938">
              <a:solidFill>
                <a:srgbClr val="DADADA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492" name="Rectangle 799">
              <a:extLst>
                <a:ext uri="{FF2B5EF4-FFF2-40B4-BE49-F238E27FC236}">
                  <a16:creationId xmlns:a16="http://schemas.microsoft.com/office/drawing/2014/main" id="{4477EE58-D08E-48B6-96C2-909C23CA1E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8" y="3236"/>
              <a:ext cx="17" cy="2"/>
            </a:xfrm>
            <a:prstGeom prst="rect">
              <a:avLst/>
            </a:prstGeom>
            <a:solidFill>
              <a:srgbClr val="DDDDDD"/>
            </a:solidFill>
            <a:ln w="7938">
              <a:solidFill>
                <a:srgbClr val="DADADA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</p:grpSp>
      <p:sp>
        <p:nvSpPr>
          <p:cNvPr id="33825" name="Rectangle 871">
            <a:extLst>
              <a:ext uri="{FF2B5EF4-FFF2-40B4-BE49-F238E27FC236}">
                <a16:creationId xmlns:a16="http://schemas.microsoft.com/office/drawing/2014/main" id="{10E6E502-E61B-4A3B-8BC2-838CF0E7E4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1788" y="3395663"/>
            <a:ext cx="901700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33826" name="Rectangle 872">
            <a:extLst>
              <a:ext uri="{FF2B5EF4-FFF2-40B4-BE49-F238E27FC236}">
                <a16:creationId xmlns:a16="http://schemas.microsoft.com/office/drawing/2014/main" id="{00720F68-3A79-491D-8C3A-2348BF4A85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9100" y="3448050"/>
            <a:ext cx="373063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l-GR" sz="1100" b="1">
                <a:solidFill>
                  <a:srgbClr val="000000"/>
                </a:solidFill>
              </a:rPr>
              <a:t>H.323</a:t>
            </a:r>
            <a:endParaRPr lang="en-US" altLang="el-GR" sz="2400"/>
          </a:p>
        </p:txBody>
      </p:sp>
      <p:sp>
        <p:nvSpPr>
          <p:cNvPr id="33827" name="Rectangle 873">
            <a:extLst>
              <a:ext uri="{FF2B5EF4-FFF2-40B4-BE49-F238E27FC236}">
                <a16:creationId xmlns:a16="http://schemas.microsoft.com/office/drawing/2014/main" id="{6E4D30D4-EBB4-474F-B008-3E67182069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9100" y="3621088"/>
            <a:ext cx="58102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l-GR" sz="1100" b="1">
                <a:solidFill>
                  <a:srgbClr val="000000"/>
                </a:solidFill>
              </a:rPr>
              <a:t>Terminal</a:t>
            </a:r>
            <a:endParaRPr lang="en-US" altLang="el-GR" sz="2400"/>
          </a:p>
        </p:txBody>
      </p:sp>
      <p:sp>
        <p:nvSpPr>
          <p:cNvPr id="33828" name="Rectangle 874">
            <a:extLst>
              <a:ext uri="{FF2B5EF4-FFF2-40B4-BE49-F238E27FC236}">
                <a16:creationId xmlns:a16="http://schemas.microsoft.com/office/drawing/2014/main" id="{938DE03F-BD15-41D3-B418-3730A7132D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1881188"/>
            <a:ext cx="1782763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33829" name="Rectangle 875">
            <a:extLst>
              <a:ext uri="{FF2B5EF4-FFF2-40B4-BE49-F238E27FC236}">
                <a16:creationId xmlns:a16="http://schemas.microsoft.com/office/drawing/2014/main" id="{E1D1C66E-8218-4662-B1D4-8AFF763C59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1350" y="1933575"/>
            <a:ext cx="373063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l-GR" sz="1100" b="1">
                <a:solidFill>
                  <a:srgbClr val="000000"/>
                </a:solidFill>
              </a:rPr>
              <a:t>H.323</a:t>
            </a:r>
            <a:endParaRPr lang="en-US" altLang="el-GR" sz="2400"/>
          </a:p>
        </p:txBody>
      </p:sp>
      <p:sp>
        <p:nvSpPr>
          <p:cNvPr id="33830" name="Rectangle 876">
            <a:extLst>
              <a:ext uri="{FF2B5EF4-FFF2-40B4-BE49-F238E27FC236}">
                <a16:creationId xmlns:a16="http://schemas.microsoft.com/office/drawing/2014/main" id="{FFBF71E1-D4A4-4806-9BFE-8AD41C8127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8163" y="2097088"/>
            <a:ext cx="58102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l-GR" sz="1100" b="1">
                <a:solidFill>
                  <a:srgbClr val="000000"/>
                </a:solidFill>
              </a:rPr>
              <a:t>Terminal</a:t>
            </a:r>
            <a:endParaRPr lang="en-US" altLang="el-GR" sz="2400"/>
          </a:p>
        </p:txBody>
      </p:sp>
      <p:sp>
        <p:nvSpPr>
          <p:cNvPr id="33831" name="Rectangle 877">
            <a:extLst>
              <a:ext uri="{FF2B5EF4-FFF2-40B4-BE49-F238E27FC236}">
                <a16:creationId xmlns:a16="http://schemas.microsoft.com/office/drawing/2014/main" id="{A0F577C8-B3E8-43B5-8E97-1E59ED759B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463" y="2400300"/>
            <a:ext cx="1782762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33832" name="Rectangle 878">
            <a:extLst>
              <a:ext uri="{FF2B5EF4-FFF2-40B4-BE49-F238E27FC236}">
                <a16:creationId xmlns:a16="http://schemas.microsoft.com/office/drawing/2014/main" id="{B6B14C80-CDBA-4FF2-AD50-69428F28A0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2452688"/>
            <a:ext cx="373062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l-GR" sz="1100" b="1">
                <a:solidFill>
                  <a:srgbClr val="000000"/>
                </a:solidFill>
              </a:rPr>
              <a:t>H.320</a:t>
            </a:r>
            <a:endParaRPr lang="en-US" altLang="el-GR" sz="2400"/>
          </a:p>
        </p:txBody>
      </p:sp>
      <p:sp>
        <p:nvSpPr>
          <p:cNvPr id="33833" name="Rectangle 879">
            <a:extLst>
              <a:ext uri="{FF2B5EF4-FFF2-40B4-BE49-F238E27FC236}">
                <a16:creationId xmlns:a16="http://schemas.microsoft.com/office/drawing/2014/main" id="{4570B00D-CC11-42EF-8562-B6D9D16893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2825" y="2616200"/>
            <a:ext cx="58102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l-GR" sz="1100" b="1">
                <a:solidFill>
                  <a:srgbClr val="000000"/>
                </a:solidFill>
              </a:rPr>
              <a:t>Terminal</a:t>
            </a:r>
            <a:endParaRPr lang="en-US" altLang="el-GR" sz="2400"/>
          </a:p>
        </p:txBody>
      </p:sp>
      <p:grpSp>
        <p:nvGrpSpPr>
          <p:cNvPr id="33834" name="Group 1020">
            <a:extLst>
              <a:ext uri="{FF2B5EF4-FFF2-40B4-BE49-F238E27FC236}">
                <a16:creationId xmlns:a16="http://schemas.microsoft.com/office/drawing/2014/main" id="{8E419B64-AB39-4399-817F-E154394C7DAE}"/>
              </a:ext>
            </a:extLst>
          </p:cNvPr>
          <p:cNvGrpSpPr>
            <a:grpSpLocks/>
          </p:cNvGrpSpPr>
          <p:nvPr/>
        </p:nvGrpSpPr>
        <p:grpSpPr bwMode="auto">
          <a:xfrm>
            <a:off x="2536825" y="1162050"/>
            <a:ext cx="1808163" cy="1531938"/>
            <a:chOff x="1598" y="732"/>
            <a:chExt cx="1139" cy="965"/>
          </a:xfrm>
        </p:grpSpPr>
        <p:sp>
          <p:nvSpPr>
            <p:cNvPr id="34340" name="Rectangle 880">
              <a:extLst>
                <a:ext uri="{FF2B5EF4-FFF2-40B4-BE49-F238E27FC236}">
                  <a16:creationId xmlns:a16="http://schemas.microsoft.com/office/drawing/2014/main" id="{94D8E7E6-F424-49E9-9BCB-31A9E17F2B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8" y="732"/>
              <a:ext cx="5" cy="2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341" name="Rectangle 881">
              <a:extLst>
                <a:ext uri="{FF2B5EF4-FFF2-40B4-BE49-F238E27FC236}">
                  <a16:creationId xmlns:a16="http://schemas.microsoft.com/office/drawing/2014/main" id="{A9BA9856-645A-45E0-9015-3396EFF770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8" y="770"/>
              <a:ext cx="5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342" name="Rectangle 882">
              <a:extLst>
                <a:ext uri="{FF2B5EF4-FFF2-40B4-BE49-F238E27FC236}">
                  <a16:creationId xmlns:a16="http://schemas.microsoft.com/office/drawing/2014/main" id="{11D14E04-454B-430A-AAA4-D15B911101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8" y="792"/>
              <a:ext cx="5" cy="2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343" name="Rectangle 883">
              <a:extLst>
                <a:ext uri="{FF2B5EF4-FFF2-40B4-BE49-F238E27FC236}">
                  <a16:creationId xmlns:a16="http://schemas.microsoft.com/office/drawing/2014/main" id="{3177E68B-1F5B-4C39-9870-F26436A0F3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8" y="830"/>
              <a:ext cx="5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344" name="Rectangle 884">
              <a:extLst>
                <a:ext uri="{FF2B5EF4-FFF2-40B4-BE49-F238E27FC236}">
                  <a16:creationId xmlns:a16="http://schemas.microsoft.com/office/drawing/2014/main" id="{0310474A-340D-42A2-B934-6DF05ECA6D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8" y="852"/>
              <a:ext cx="5" cy="2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345" name="Rectangle 885">
              <a:extLst>
                <a:ext uri="{FF2B5EF4-FFF2-40B4-BE49-F238E27FC236}">
                  <a16:creationId xmlns:a16="http://schemas.microsoft.com/office/drawing/2014/main" id="{947F7120-FB6F-4E8E-B68A-4906416C9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8" y="890"/>
              <a:ext cx="5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346" name="Rectangle 886">
              <a:extLst>
                <a:ext uri="{FF2B5EF4-FFF2-40B4-BE49-F238E27FC236}">
                  <a16:creationId xmlns:a16="http://schemas.microsoft.com/office/drawing/2014/main" id="{550FF53C-7EF8-456B-A1A7-CEAD62153A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8" y="912"/>
              <a:ext cx="5" cy="2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347" name="Rectangle 887">
              <a:extLst>
                <a:ext uri="{FF2B5EF4-FFF2-40B4-BE49-F238E27FC236}">
                  <a16:creationId xmlns:a16="http://schemas.microsoft.com/office/drawing/2014/main" id="{89BD7745-E97A-48C9-A77A-B428041C66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8" y="950"/>
              <a:ext cx="5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348" name="Rectangle 888">
              <a:extLst>
                <a:ext uri="{FF2B5EF4-FFF2-40B4-BE49-F238E27FC236}">
                  <a16:creationId xmlns:a16="http://schemas.microsoft.com/office/drawing/2014/main" id="{FD71602B-209F-4B02-9028-FE420C74C7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8" y="972"/>
              <a:ext cx="5" cy="2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349" name="Rectangle 889">
              <a:extLst>
                <a:ext uri="{FF2B5EF4-FFF2-40B4-BE49-F238E27FC236}">
                  <a16:creationId xmlns:a16="http://schemas.microsoft.com/office/drawing/2014/main" id="{1A0C7DF5-9340-41B6-9C76-FF69875289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8" y="1010"/>
              <a:ext cx="5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350" name="Rectangle 890">
              <a:extLst>
                <a:ext uri="{FF2B5EF4-FFF2-40B4-BE49-F238E27FC236}">
                  <a16:creationId xmlns:a16="http://schemas.microsoft.com/office/drawing/2014/main" id="{4500BC62-9609-4FFD-B0BF-A5ED01965E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8" y="1032"/>
              <a:ext cx="5" cy="2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351" name="Rectangle 891">
              <a:extLst>
                <a:ext uri="{FF2B5EF4-FFF2-40B4-BE49-F238E27FC236}">
                  <a16:creationId xmlns:a16="http://schemas.microsoft.com/office/drawing/2014/main" id="{EE941D60-ED9E-4059-8681-995C8E0283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8" y="1070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352" name="Rectangle 892">
              <a:extLst>
                <a:ext uri="{FF2B5EF4-FFF2-40B4-BE49-F238E27FC236}">
                  <a16:creationId xmlns:a16="http://schemas.microsoft.com/office/drawing/2014/main" id="{D388396F-A3AC-4364-A13B-711B85D5F6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8" y="1092"/>
              <a:ext cx="5" cy="2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353" name="Rectangle 893">
              <a:extLst>
                <a:ext uri="{FF2B5EF4-FFF2-40B4-BE49-F238E27FC236}">
                  <a16:creationId xmlns:a16="http://schemas.microsoft.com/office/drawing/2014/main" id="{E73774B0-27C1-469A-9E7B-1F56C9257B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8" y="1130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354" name="Rectangle 894">
              <a:extLst>
                <a:ext uri="{FF2B5EF4-FFF2-40B4-BE49-F238E27FC236}">
                  <a16:creationId xmlns:a16="http://schemas.microsoft.com/office/drawing/2014/main" id="{372965B2-6CB0-438E-8CA6-5F4F347C78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8" y="1152"/>
              <a:ext cx="5" cy="2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355" name="Rectangle 895">
              <a:extLst>
                <a:ext uri="{FF2B5EF4-FFF2-40B4-BE49-F238E27FC236}">
                  <a16:creationId xmlns:a16="http://schemas.microsoft.com/office/drawing/2014/main" id="{6321E3B2-D4B7-4FD9-86A4-1C8AC4EFD5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8" y="1190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356" name="Rectangle 896">
              <a:extLst>
                <a:ext uri="{FF2B5EF4-FFF2-40B4-BE49-F238E27FC236}">
                  <a16:creationId xmlns:a16="http://schemas.microsoft.com/office/drawing/2014/main" id="{523E9BAD-8079-4943-8C76-9B976CF224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8" y="1212"/>
              <a:ext cx="5" cy="2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357" name="Rectangle 897">
              <a:extLst>
                <a:ext uri="{FF2B5EF4-FFF2-40B4-BE49-F238E27FC236}">
                  <a16:creationId xmlns:a16="http://schemas.microsoft.com/office/drawing/2014/main" id="{5DE5F62D-04B9-4731-8A47-07A165E443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8" y="1250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358" name="Rectangle 898">
              <a:extLst>
                <a:ext uri="{FF2B5EF4-FFF2-40B4-BE49-F238E27FC236}">
                  <a16:creationId xmlns:a16="http://schemas.microsoft.com/office/drawing/2014/main" id="{EAE54ED5-8312-45B6-BBE5-D88EE42C71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8" y="1272"/>
              <a:ext cx="5" cy="2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359" name="Rectangle 899">
              <a:extLst>
                <a:ext uri="{FF2B5EF4-FFF2-40B4-BE49-F238E27FC236}">
                  <a16:creationId xmlns:a16="http://schemas.microsoft.com/office/drawing/2014/main" id="{AFA690AA-8071-4599-A42E-22017D7A8E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8" y="1310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360" name="Rectangle 900">
              <a:extLst>
                <a:ext uri="{FF2B5EF4-FFF2-40B4-BE49-F238E27FC236}">
                  <a16:creationId xmlns:a16="http://schemas.microsoft.com/office/drawing/2014/main" id="{3949CA18-B3E9-4296-A8F2-EA2A6DA1CF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8" y="1332"/>
              <a:ext cx="5" cy="2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361" name="Rectangle 901">
              <a:extLst>
                <a:ext uri="{FF2B5EF4-FFF2-40B4-BE49-F238E27FC236}">
                  <a16:creationId xmlns:a16="http://schemas.microsoft.com/office/drawing/2014/main" id="{FF3759B9-B679-4FF5-B456-EF79E742A7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8" y="1370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362" name="Rectangle 902">
              <a:extLst>
                <a:ext uri="{FF2B5EF4-FFF2-40B4-BE49-F238E27FC236}">
                  <a16:creationId xmlns:a16="http://schemas.microsoft.com/office/drawing/2014/main" id="{BD2F897C-6A93-49FA-A2D6-DDE5C9E799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8" y="1392"/>
              <a:ext cx="5" cy="2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363" name="Rectangle 903">
              <a:extLst>
                <a:ext uri="{FF2B5EF4-FFF2-40B4-BE49-F238E27FC236}">
                  <a16:creationId xmlns:a16="http://schemas.microsoft.com/office/drawing/2014/main" id="{99370F7B-7964-4BB6-BC3C-EBE8F5604F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8" y="1430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364" name="Rectangle 904">
              <a:extLst>
                <a:ext uri="{FF2B5EF4-FFF2-40B4-BE49-F238E27FC236}">
                  <a16:creationId xmlns:a16="http://schemas.microsoft.com/office/drawing/2014/main" id="{8DEE3C27-EA23-4A57-ADB7-4D70CA5573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8" y="1452"/>
              <a:ext cx="5" cy="21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365" name="Rectangle 905">
              <a:extLst>
                <a:ext uri="{FF2B5EF4-FFF2-40B4-BE49-F238E27FC236}">
                  <a16:creationId xmlns:a16="http://schemas.microsoft.com/office/drawing/2014/main" id="{627B239F-2F27-4B42-88B2-FBC1C2541E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8" y="1490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366" name="Rectangle 906">
              <a:extLst>
                <a:ext uri="{FF2B5EF4-FFF2-40B4-BE49-F238E27FC236}">
                  <a16:creationId xmlns:a16="http://schemas.microsoft.com/office/drawing/2014/main" id="{1B36B399-BD37-4B32-A581-B6A3F0D1A0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8" y="1512"/>
              <a:ext cx="5" cy="21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367" name="Rectangle 907">
              <a:extLst>
                <a:ext uri="{FF2B5EF4-FFF2-40B4-BE49-F238E27FC236}">
                  <a16:creationId xmlns:a16="http://schemas.microsoft.com/office/drawing/2014/main" id="{D6C51124-1434-47C0-90F0-0BD674F71F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8" y="1550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368" name="Rectangle 908">
              <a:extLst>
                <a:ext uri="{FF2B5EF4-FFF2-40B4-BE49-F238E27FC236}">
                  <a16:creationId xmlns:a16="http://schemas.microsoft.com/office/drawing/2014/main" id="{52E916B8-9C9B-45A2-B49D-E258C9267B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8" y="1572"/>
              <a:ext cx="5" cy="21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369" name="Rectangle 909">
              <a:extLst>
                <a:ext uri="{FF2B5EF4-FFF2-40B4-BE49-F238E27FC236}">
                  <a16:creationId xmlns:a16="http://schemas.microsoft.com/office/drawing/2014/main" id="{E278E6A2-D005-4E38-80D1-06396FE023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8" y="1610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370" name="Rectangle 910">
              <a:extLst>
                <a:ext uri="{FF2B5EF4-FFF2-40B4-BE49-F238E27FC236}">
                  <a16:creationId xmlns:a16="http://schemas.microsoft.com/office/drawing/2014/main" id="{FAEB7B12-3683-4DF4-BF1C-3F1FEFF860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8" y="1632"/>
              <a:ext cx="5" cy="21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371" name="Rectangle 911">
              <a:extLst>
                <a:ext uri="{FF2B5EF4-FFF2-40B4-BE49-F238E27FC236}">
                  <a16:creationId xmlns:a16="http://schemas.microsoft.com/office/drawing/2014/main" id="{6C7980C6-F74D-48EE-9ECB-3678F162A3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8" y="1670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372" name="Rectangle 912">
              <a:extLst>
                <a:ext uri="{FF2B5EF4-FFF2-40B4-BE49-F238E27FC236}">
                  <a16:creationId xmlns:a16="http://schemas.microsoft.com/office/drawing/2014/main" id="{CE893B59-C3D3-49E1-88C6-B5807B2F2C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8" y="1692"/>
              <a:ext cx="21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373" name="Rectangle 913">
              <a:extLst>
                <a:ext uri="{FF2B5EF4-FFF2-40B4-BE49-F238E27FC236}">
                  <a16:creationId xmlns:a16="http://schemas.microsoft.com/office/drawing/2014/main" id="{84364FEF-BA1C-4CFE-8A5D-A157159747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6" y="1692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374" name="Rectangle 914">
              <a:extLst>
                <a:ext uri="{FF2B5EF4-FFF2-40B4-BE49-F238E27FC236}">
                  <a16:creationId xmlns:a16="http://schemas.microsoft.com/office/drawing/2014/main" id="{B52C15EF-94B3-489B-9934-B234789862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8" y="1692"/>
              <a:ext cx="21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375" name="Rectangle 915">
              <a:extLst>
                <a:ext uri="{FF2B5EF4-FFF2-40B4-BE49-F238E27FC236}">
                  <a16:creationId xmlns:a16="http://schemas.microsoft.com/office/drawing/2014/main" id="{E7DA7494-D41C-4DCD-9EDF-F0B2B21682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6" y="1692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376" name="Rectangle 916">
              <a:extLst>
                <a:ext uri="{FF2B5EF4-FFF2-40B4-BE49-F238E27FC236}">
                  <a16:creationId xmlns:a16="http://schemas.microsoft.com/office/drawing/2014/main" id="{B034C5D4-2063-4985-A416-6C5EE83C78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8" y="1692"/>
              <a:ext cx="21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377" name="Rectangle 917">
              <a:extLst>
                <a:ext uri="{FF2B5EF4-FFF2-40B4-BE49-F238E27FC236}">
                  <a16:creationId xmlns:a16="http://schemas.microsoft.com/office/drawing/2014/main" id="{59CB0C1E-6E1F-48BA-A60A-B21E946D16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6" y="1692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378" name="Rectangle 918">
              <a:extLst>
                <a:ext uri="{FF2B5EF4-FFF2-40B4-BE49-F238E27FC236}">
                  <a16:creationId xmlns:a16="http://schemas.microsoft.com/office/drawing/2014/main" id="{3A3C8FFC-E20A-46F2-B0AA-A22AC3D235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8" y="1692"/>
              <a:ext cx="21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379" name="Rectangle 919">
              <a:extLst>
                <a:ext uri="{FF2B5EF4-FFF2-40B4-BE49-F238E27FC236}">
                  <a16:creationId xmlns:a16="http://schemas.microsoft.com/office/drawing/2014/main" id="{DA06CAB1-CB1B-461F-818B-BF7C508FEC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6" y="1692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380" name="Rectangle 920">
              <a:extLst>
                <a:ext uri="{FF2B5EF4-FFF2-40B4-BE49-F238E27FC236}">
                  <a16:creationId xmlns:a16="http://schemas.microsoft.com/office/drawing/2014/main" id="{37E3329E-2539-4D26-AC85-40CFD8CC6E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8" y="1692"/>
              <a:ext cx="21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381" name="Rectangle 921">
              <a:extLst>
                <a:ext uri="{FF2B5EF4-FFF2-40B4-BE49-F238E27FC236}">
                  <a16:creationId xmlns:a16="http://schemas.microsoft.com/office/drawing/2014/main" id="{5CD14F56-D4C6-411D-B0DF-B48D70E506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6" y="1692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382" name="Rectangle 922">
              <a:extLst>
                <a:ext uri="{FF2B5EF4-FFF2-40B4-BE49-F238E27FC236}">
                  <a16:creationId xmlns:a16="http://schemas.microsoft.com/office/drawing/2014/main" id="{D9AE3B42-1CEA-4A69-A9D1-C47B3AC401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8" y="1692"/>
              <a:ext cx="21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383" name="Rectangle 923">
              <a:extLst>
                <a:ext uri="{FF2B5EF4-FFF2-40B4-BE49-F238E27FC236}">
                  <a16:creationId xmlns:a16="http://schemas.microsoft.com/office/drawing/2014/main" id="{B3EF3700-F419-474D-AA51-15C40889F4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6" y="1692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384" name="Rectangle 924">
              <a:extLst>
                <a:ext uri="{FF2B5EF4-FFF2-40B4-BE49-F238E27FC236}">
                  <a16:creationId xmlns:a16="http://schemas.microsoft.com/office/drawing/2014/main" id="{41DDF563-0DF5-4B7B-BB56-53309D2FF9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8" y="1692"/>
              <a:ext cx="21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385" name="Rectangle 925">
              <a:extLst>
                <a:ext uri="{FF2B5EF4-FFF2-40B4-BE49-F238E27FC236}">
                  <a16:creationId xmlns:a16="http://schemas.microsoft.com/office/drawing/2014/main" id="{DDF56D59-B469-4643-A53F-CE0A18362B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6" y="1692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386" name="Rectangle 926">
              <a:extLst>
                <a:ext uri="{FF2B5EF4-FFF2-40B4-BE49-F238E27FC236}">
                  <a16:creationId xmlns:a16="http://schemas.microsoft.com/office/drawing/2014/main" id="{A39CF61F-D997-4452-A2DE-E95C650151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8" y="1692"/>
              <a:ext cx="21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387" name="Rectangle 927">
              <a:extLst>
                <a:ext uri="{FF2B5EF4-FFF2-40B4-BE49-F238E27FC236}">
                  <a16:creationId xmlns:a16="http://schemas.microsoft.com/office/drawing/2014/main" id="{6D288099-52DC-4F15-B33F-4DDF3F6E00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6" y="1692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388" name="Rectangle 928">
              <a:extLst>
                <a:ext uri="{FF2B5EF4-FFF2-40B4-BE49-F238E27FC236}">
                  <a16:creationId xmlns:a16="http://schemas.microsoft.com/office/drawing/2014/main" id="{D4B52E0F-F7D4-4B3D-9C3E-148A63BF3D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8" y="1692"/>
              <a:ext cx="21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389" name="Rectangle 929">
              <a:extLst>
                <a:ext uri="{FF2B5EF4-FFF2-40B4-BE49-F238E27FC236}">
                  <a16:creationId xmlns:a16="http://schemas.microsoft.com/office/drawing/2014/main" id="{29ECA5A3-445A-4809-9EE2-5DF49BFBCA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6" y="1692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390" name="Rectangle 930">
              <a:extLst>
                <a:ext uri="{FF2B5EF4-FFF2-40B4-BE49-F238E27FC236}">
                  <a16:creationId xmlns:a16="http://schemas.microsoft.com/office/drawing/2014/main" id="{A012AA41-2452-4FD2-BB1C-A713F5D761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7" y="1692"/>
              <a:ext cx="22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391" name="Rectangle 931">
              <a:extLst>
                <a:ext uri="{FF2B5EF4-FFF2-40B4-BE49-F238E27FC236}">
                  <a16:creationId xmlns:a16="http://schemas.microsoft.com/office/drawing/2014/main" id="{59C0B55D-78C8-42B6-9689-500F6CC5C5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6" y="1692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392" name="Rectangle 932">
              <a:extLst>
                <a:ext uri="{FF2B5EF4-FFF2-40B4-BE49-F238E27FC236}">
                  <a16:creationId xmlns:a16="http://schemas.microsoft.com/office/drawing/2014/main" id="{7A9975DF-7DBC-4CCB-961C-0051ED88DF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7" y="1692"/>
              <a:ext cx="22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393" name="Rectangle 933">
              <a:extLst>
                <a:ext uri="{FF2B5EF4-FFF2-40B4-BE49-F238E27FC236}">
                  <a16:creationId xmlns:a16="http://schemas.microsoft.com/office/drawing/2014/main" id="{DB75A3A6-D779-4F6B-A2CE-496AFD554A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6" y="1692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394" name="Rectangle 934">
              <a:extLst>
                <a:ext uri="{FF2B5EF4-FFF2-40B4-BE49-F238E27FC236}">
                  <a16:creationId xmlns:a16="http://schemas.microsoft.com/office/drawing/2014/main" id="{93DB5114-DB6F-4B3A-BC00-D9BCB4B59D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7" y="1692"/>
              <a:ext cx="22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395" name="Rectangle 935">
              <a:extLst>
                <a:ext uri="{FF2B5EF4-FFF2-40B4-BE49-F238E27FC236}">
                  <a16:creationId xmlns:a16="http://schemas.microsoft.com/office/drawing/2014/main" id="{4A4DB00F-083C-418F-B283-E418C6C101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6" y="1692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396" name="Rectangle 936">
              <a:extLst>
                <a:ext uri="{FF2B5EF4-FFF2-40B4-BE49-F238E27FC236}">
                  <a16:creationId xmlns:a16="http://schemas.microsoft.com/office/drawing/2014/main" id="{792966E1-C66C-4FC7-BACF-FB3A34D517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7" y="1692"/>
              <a:ext cx="22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397" name="Rectangle 937">
              <a:extLst>
                <a:ext uri="{FF2B5EF4-FFF2-40B4-BE49-F238E27FC236}">
                  <a16:creationId xmlns:a16="http://schemas.microsoft.com/office/drawing/2014/main" id="{7B835811-F546-4AD5-A20D-8B7A55FBEB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6" y="1692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398" name="Rectangle 938">
              <a:extLst>
                <a:ext uri="{FF2B5EF4-FFF2-40B4-BE49-F238E27FC236}">
                  <a16:creationId xmlns:a16="http://schemas.microsoft.com/office/drawing/2014/main" id="{C884479B-D583-477C-9258-00ED5B43D4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7" y="1692"/>
              <a:ext cx="22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399" name="Rectangle 939">
              <a:extLst>
                <a:ext uri="{FF2B5EF4-FFF2-40B4-BE49-F238E27FC236}">
                  <a16:creationId xmlns:a16="http://schemas.microsoft.com/office/drawing/2014/main" id="{EC04B5F3-812C-4C7F-B09F-892819C5E2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6" y="1692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400" name="Rectangle 940">
              <a:extLst>
                <a:ext uri="{FF2B5EF4-FFF2-40B4-BE49-F238E27FC236}">
                  <a16:creationId xmlns:a16="http://schemas.microsoft.com/office/drawing/2014/main" id="{C9A4986A-CDFE-417F-8C6D-61E9FEBDC4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7" y="1692"/>
              <a:ext cx="22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401" name="Rectangle 941">
              <a:extLst>
                <a:ext uri="{FF2B5EF4-FFF2-40B4-BE49-F238E27FC236}">
                  <a16:creationId xmlns:a16="http://schemas.microsoft.com/office/drawing/2014/main" id="{3F8DB875-8C88-4B60-8488-5AD1D21CE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6" y="1692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402" name="Rectangle 942">
              <a:extLst>
                <a:ext uri="{FF2B5EF4-FFF2-40B4-BE49-F238E27FC236}">
                  <a16:creationId xmlns:a16="http://schemas.microsoft.com/office/drawing/2014/main" id="{31614C50-51EB-402D-B6AF-3807B75285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7" y="1692"/>
              <a:ext cx="22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403" name="Rectangle 943">
              <a:extLst>
                <a:ext uri="{FF2B5EF4-FFF2-40B4-BE49-F238E27FC236}">
                  <a16:creationId xmlns:a16="http://schemas.microsoft.com/office/drawing/2014/main" id="{39D19574-6222-4426-8C90-6EF32D7668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6" y="1692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404" name="Rectangle 944">
              <a:extLst>
                <a:ext uri="{FF2B5EF4-FFF2-40B4-BE49-F238E27FC236}">
                  <a16:creationId xmlns:a16="http://schemas.microsoft.com/office/drawing/2014/main" id="{9B1F3467-899E-441D-A00E-D70A2BBC15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7" y="1692"/>
              <a:ext cx="22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405" name="Rectangle 945">
              <a:extLst>
                <a:ext uri="{FF2B5EF4-FFF2-40B4-BE49-F238E27FC236}">
                  <a16:creationId xmlns:a16="http://schemas.microsoft.com/office/drawing/2014/main" id="{2F112356-EF0B-43B8-8EA5-BDAB7AC14C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5" y="1692"/>
              <a:ext cx="6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406" name="Rectangle 946">
              <a:extLst>
                <a:ext uri="{FF2B5EF4-FFF2-40B4-BE49-F238E27FC236}">
                  <a16:creationId xmlns:a16="http://schemas.microsoft.com/office/drawing/2014/main" id="{2534D7F4-5C0A-42D2-AAFA-C8FB8DBD6E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7" y="1692"/>
              <a:ext cx="22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407" name="Rectangle 947">
              <a:extLst>
                <a:ext uri="{FF2B5EF4-FFF2-40B4-BE49-F238E27FC236}">
                  <a16:creationId xmlns:a16="http://schemas.microsoft.com/office/drawing/2014/main" id="{1F1B2342-5D8A-4B81-875E-906C05369E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5" y="1692"/>
              <a:ext cx="6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408" name="Rectangle 948">
              <a:extLst>
                <a:ext uri="{FF2B5EF4-FFF2-40B4-BE49-F238E27FC236}">
                  <a16:creationId xmlns:a16="http://schemas.microsoft.com/office/drawing/2014/main" id="{341ADF3F-0749-4AFE-A1A2-5584BDC7BA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7" y="1692"/>
              <a:ext cx="22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409" name="Rectangle 949">
              <a:extLst>
                <a:ext uri="{FF2B5EF4-FFF2-40B4-BE49-F238E27FC236}">
                  <a16:creationId xmlns:a16="http://schemas.microsoft.com/office/drawing/2014/main" id="{760B3E11-798F-4696-BAF4-572F89A03D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5" y="1692"/>
              <a:ext cx="6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410" name="Rectangle 950">
              <a:extLst>
                <a:ext uri="{FF2B5EF4-FFF2-40B4-BE49-F238E27FC236}">
                  <a16:creationId xmlns:a16="http://schemas.microsoft.com/office/drawing/2014/main" id="{DA1E9A48-4017-4A81-825C-8355EA5926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2" y="1664"/>
              <a:ext cx="5" cy="2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411" name="Rectangle 951">
              <a:extLst>
                <a:ext uri="{FF2B5EF4-FFF2-40B4-BE49-F238E27FC236}">
                  <a16:creationId xmlns:a16="http://schemas.microsoft.com/office/drawing/2014/main" id="{E9040E81-EFCF-4A7E-8032-8F8DBEEFEB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2" y="1642"/>
              <a:ext cx="5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412" name="Rectangle 952">
              <a:extLst>
                <a:ext uri="{FF2B5EF4-FFF2-40B4-BE49-F238E27FC236}">
                  <a16:creationId xmlns:a16="http://schemas.microsoft.com/office/drawing/2014/main" id="{0D0227EA-B7E1-4114-9AE1-DD2BFC900F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2" y="1604"/>
              <a:ext cx="5" cy="2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413" name="Rectangle 953">
              <a:extLst>
                <a:ext uri="{FF2B5EF4-FFF2-40B4-BE49-F238E27FC236}">
                  <a16:creationId xmlns:a16="http://schemas.microsoft.com/office/drawing/2014/main" id="{2875CEE4-EC85-41BD-B27F-2B7BF4E9F4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2" y="1583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414" name="Rectangle 954">
              <a:extLst>
                <a:ext uri="{FF2B5EF4-FFF2-40B4-BE49-F238E27FC236}">
                  <a16:creationId xmlns:a16="http://schemas.microsoft.com/office/drawing/2014/main" id="{09F45100-80DC-4435-87FE-F3A1BAF820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2" y="1544"/>
              <a:ext cx="5" cy="2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415" name="Rectangle 955">
              <a:extLst>
                <a:ext uri="{FF2B5EF4-FFF2-40B4-BE49-F238E27FC236}">
                  <a16:creationId xmlns:a16="http://schemas.microsoft.com/office/drawing/2014/main" id="{C8AC4159-CD21-46D7-9041-253C2A0AC0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2" y="1523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416" name="Rectangle 956">
              <a:extLst>
                <a:ext uri="{FF2B5EF4-FFF2-40B4-BE49-F238E27FC236}">
                  <a16:creationId xmlns:a16="http://schemas.microsoft.com/office/drawing/2014/main" id="{797F8CA2-6E3A-45E2-995A-B5672B31DB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2" y="1484"/>
              <a:ext cx="5" cy="2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417" name="Rectangle 957">
              <a:extLst>
                <a:ext uri="{FF2B5EF4-FFF2-40B4-BE49-F238E27FC236}">
                  <a16:creationId xmlns:a16="http://schemas.microsoft.com/office/drawing/2014/main" id="{8D87D25E-5BFD-443D-824A-E24E626A55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2" y="1463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418" name="Rectangle 958">
              <a:extLst>
                <a:ext uri="{FF2B5EF4-FFF2-40B4-BE49-F238E27FC236}">
                  <a16:creationId xmlns:a16="http://schemas.microsoft.com/office/drawing/2014/main" id="{C58C5FAA-343D-4E58-9453-08CEA9BC20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2" y="1424"/>
              <a:ext cx="5" cy="2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419" name="Rectangle 959">
              <a:extLst>
                <a:ext uri="{FF2B5EF4-FFF2-40B4-BE49-F238E27FC236}">
                  <a16:creationId xmlns:a16="http://schemas.microsoft.com/office/drawing/2014/main" id="{47515D4F-71C3-492B-B376-9E4BB8D5B7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2" y="1403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420" name="Rectangle 960">
              <a:extLst>
                <a:ext uri="{FF2B5EF4-FFF2-40B4-BE49-F238E27FC236}">
                  <a16:creationId xmlns:a16="http://schemas.microsoft.com/office/drawing/2014/main" id="{88F1E82A-0A33-4A1F-BB1C-EE27A5B7EF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2" y="1364"/>
              <a:ext cx="5" cy="2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421" name="Rectangle 961">
              <a:extLst>
                <a:ext uri="{FF2B5EF4-FFF2-40B4-BE49-F238E27FC236}">
                  <a16:creationId xmlns:a16="http://schemas.microsoft.com/office/drawing/2014/main" id="{64F4EE50-B8EA-4EA7-A7D2-737EA3D5C7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2" y="1343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422" name="Rectangle 962">
              <a:extLst>
                <a:ext uri="{FF2B5EF4-FFF2-40B4-BE49-F238E27FC236}">
                  <a16:creationId xmlns:a16="http://schemas.microsoft.com/office/drawing/2014/main" id="{A3355029-C894-4D9D-AF2A-214D489193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2" y="1304"/>
              <a:ext cx="5" cy="2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423" name="Rectangle 963">
              <a:extLst>
                <a:ext uri="{FF2B5EF4-FFF2-40B4-BE49-F238E27FC236}">
                  <a16:creationId xmlns:a16="http://schemas.microsoft.com/office/drawing/2014/main" id="{25618617-1207-44E7-935B-C1017168FB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2" y="1283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424" name="Rectangle 964">
              <a:extLst>
                <a:ext uri="{FF2B5EF4-FFF2-40B4-BE49-F238E27FC236}">
                  <a16:creationId xmlns:a16="http://schemas.microsoft.com/office/drawing/2014/main" id="{8BC757EE-3C85-4F5E-9907-4570E8A951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2" y="1244"/>
              <a:ext cx="5" cy="2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425" name="Rectangle 965">
              <a:extLst>
                <a:ext uri="{FF2B5EF4-FFF2-40B4-BE49-F238E27FC236}">
                  <a16:creationId xmlns:a16="http://schemas.microsoft.com/office/drawing/2014/main" id="{3735B7FB-A03B-4EE8-A87D-4382ABAAFF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2" y="1223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426" name="Rectangle 966">
              <a:extLst>
                <a:ext uri="{FF2B5EF4-FFF2-40B4-BE49-F238E27FC236}">
                  <a16:creationId xmlns:a16="http://schemas.microsoft.com/office/drawing/2014/main" id="{078B6E0B-F9B6-4385-B1B4-357089C511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2" y="1185"/>
              <a:ext cx="5" cy="21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427" name="Rectangle 967">
              <a:extLst>
                <a:ext uri="{FF2B5EF4-FFF2-40B4-BE49-F238E27FC236}">
                  <a16:creationId xmlns:a16="http://schemas.microsoft.com/office/drawing/2014/main" id="{19D2008F-76BD-43D7-8D5B-140A919E85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2" y="1163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428" name="Rectangle 968">
              <a:extLst>
                <a:ext uri="{FF2B5EF4-FFF2-40B4-BE49-F238E27FC236}">
                  <a16:creationId xmlns:a16="http://schemas.microsoft.com/office/drawing/2014/main" id="{FABC8031-DA15-4CF3-A8AD-1429197327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2" y="1125"/>
              <a:ext cx="5" cy="21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429" name="Rectangle 969">
              <a:extLst>
                <a:ext uri="{FF2B5EF4-FFF2-40B4-BE49-F238E27FC236}">
                  <a16:creationId xmlns:a16="http://schemas.microsoft.com/office/drawing/2014/main" id="{2F704BF1-74B0-4CE8-96AA-97F07E4678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2" y="1103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430" name="Rectangle 970">
              <a:extLst>
                <a:ext uri="{FF2B5EF4-FFF2-40B4-BE49-F238E27FC236}">
                  <a16:creationId xmlns:a16="http://schemas.microsoft.com/office/drawing/2014/main" id="{CA1C72EF-EEF6-4A95-967A-B55EA7E873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2" y="1065"/>
              <a:ext cx="5" cy="21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431" name="Rectangle 971">
              <a:extLst>
                <a:ext uri="{FF2B5EF4-FFF2-40B4-BE49-F238E27FC236}">
                  <a16:creationId xmlns:a16="http://schemas.microsoft.com/office/drawing/2014/main" id="{563D5B4F-4A53-4E9F-942F-5B200562AC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2" y="1043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432" name="Rectangle 972">
              <a:extLst>
                <a:ext uri="{FF2B5EF4-FFF2-40B4-BE49-F238E27FC236}">
                  <a16:creationId xmlns:a16="http://schemas.microsoft.com/office/drawing/2014/main" id="{AF64E193-DC4A-4AAC-83C5-DE2FC138A7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2" y="1005"/>
              <a:ext cx="5" cy="21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433" name="Rectangle 973">
              <a:extLst>
                <a:ext uri="{FF2B5EF4-FFF2-40B4-BE49-F238E27FC236}">
                  <a16:creationId xmlns:a16="http://schemas.microsoft.com/office/drawing/2014/main" id="{ED44F702-7F0B-4F3B-B958-10F48D6B3A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2" y="983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434" name="Rectangle 974">
              <a:extLst>
                <a:ext uri="{FF2B5EF4-FFF2-40B4-BE49-F238E27FC236}">
                  <a16:creationId xmlns:a16="http://schemas.microsoft.com/office/drawing/2014/main" id="{8FF99B5A-8F5C-4D0D-B230-13D2C2343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2" y="945"/>
              <a:ext cx="5" cy="21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435" name="Rectangle 975">
              <a:extLst>
                <a:ext uri="{FF2B5EF4-FFF2-40B4-BE49-F238E27FC236}">
                  <a16:creationId xmlns:a16="http://schemas.microsoft.com/office/drawing/2014/main" id="{4C2B6E1B-6DC8-4C21-9801-1A1BB926C0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2" y="923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436" name="Rectangle 976">
              <a:extLst>
                <a:ext uri="{FF2B5EF4-FFF2-40B4-BE49-F238E27FC236}">
                  <a16:creationId xmlns:a16="http://schemas.microsoft.com/office/drawing/2014/main" id="{7A6F5EC7-74DF-4EFB-B6D6-CE41276FEA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2" y="885"/>
              <a:ext cx="5" cy="21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437" name="Rectangle 977">
              <a:extLst>
                <a:ext uri="{FF2B5EF4-FFF2-40B4-BE49-F238E27FC236}">
                  <a16:creationId xmlns:a16="http://schemas.microsoft.com/office/drawing/2014/main" id="{6FF2BA6D-3D7D-4A9E-B7D5-0B26BEDC6B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2" y="863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438" name="Rectangle 978">
              <a:extLst>
                <a:ext uri="{FF2B5EF4-FFF2-40B4-BE49-F238E27FC236}">
                  <a16:creationId xmlns:a16="http://schemas.microsoft.com/office/drawing/2014/main" id="{4E1D3852-3BEB-45D8-9633-14BB847603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2" y="825"/>
              <a:ext cx="5" cy="2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439" name="Rectangle 979">
              <a:extLst>
                <a:ext uri="{FF2B5EF4-FFF2-40B4-BE49-F238E27FC236}">
                  <a16:creationId xmlns:a16="http://schemas.microsoft.com/office/drawing/2014/main" id="{27B2247A-58A3-4FE7-B016-ED060BF3CC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2" y="803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440" name="Rectangle 980">
              <a:extLst>
                <a:ext uri="{FF2B5EF4-FFF2-40B4-BE49-F238E27FC236}">
                  <a16:creationId xmlns:a16="http://schemas.microsoft.com/office/drawing/2014/main" id="{0223EC80-A00F-4588-86F2-DD6EAAC40E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2" y="765"/>
              <a:ext cx="5" cy="2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441" name="Rectangle 981">
              <a:extLst>
                <a:ext uri="{FF2B5EF4-FFF2-40B4-BE49-F238E27FC236}">
                  <a16:creationId xmlns:a16="http://schemas.microsoft.com/office/drawing/2014/main" id="{8C7AD4C3-03AA-4027-BA1E-3206830DCF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2" y="743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442" name="Rectangle 982">
              <a:extLst>
                <a:ext uri="{FF2B5EF4-FFF2-40B4-BE49-F238E27FC236}">
                  <a16:creationId xmlns:a16="http://schemas.microsoft.com/office/drawing/2014/main" id="{A292AAE3-FC2F-487C-B964-651D86D57C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05" y="732"/>
              <a:ext cx="21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443" name="Rectangle 983">
              <a:extLst>
                <a:ext uri="{FF2B5EF4-FFF2-40B4-BE49-F238E27FC236}">
                  <a16:creationId xmlns:a16="http://schemas.microsoft.com/office/drawing/2014/main" id="{01AFEDAD-C395-4D80-B0A6-E498BD21E0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3" y="732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444" name="Rectangle 984">
              <a:extLst>
                <a:ext uri="{FF2B5EF4-FFF2-40B4-BE49-F238E27FC236}">
                  <a16:creationId xmlns:a16="http://schemas.microsoft.com/office/drawing/2014/main" id="{526DE111-4EA7-42CA-BB46-9F83BA8131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5" y="732"/>
              <a:ext cx="21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445" name="Rectangle 985">
              <a:extLst>
                <a:ext uri="{FF2B5EF4-FFF2-40B4-BE49-F238E27FC236}">
                  <a16:creationId xmlns:a16="http://schemas.microsoft.com/office/drawing/2014/main" id="{9537817E-250F-431B-8A18-6739D4648F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" y="732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446" name="Rectangle 986">
              <a:extLst>
                <a:ext uri="{FF2B5EF4-FFF2-40B4-BE49-F238E27FC236}">
                  <a16:creationId xmlns:a16="http://schemas.microsoft.com/office/drawing/2014/main" id="{C3880181-F631-464A-8CA1-D30984BC87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5" y="732"/>
              <a:ext cx="21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447" name="Rectangle 987">
              <a:extLst>
                <a:ext uri="{FF2B5EF4-FFF2-40B4-BE49-F238E27FC236}">
                  <a16:creationId xmlns:a16="http://schemas.microsoft.com/office/drawing/2014/main" id="{66EA1B77-84FE-41C7-A52B-6FCEFB5E94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3" y="732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448" name="Rectangle 988">
              <a:extLst>
                <a:ext uri="{FF2B5EF4-FFF2-40B4-BE49-F238E27FC236}">
                  <a16:creationId xmlns:a16="http://schemas.microsoft.com/office/drawing/2014/main" id="{DFD22292-2B71-439B-8708-E5A2C06EAD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5" y="732"/>
              <a:ext cx="21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449" name="Rectangle 989">
              <a:extLst>
                <a:ext uri="{FF2B5EF4-FFF2-40B4-BE49-F238E27FC236}">
                  <a16:creationId xmlns:a16="http://schemas.microsoft.com/office/drawing/2014/main" id="{03662E4C-2B09-4F70-8B93-5DDF7D3D46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3" y="732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450" name="Rectangle 990">
              <a:extLst>
                <a:ext uri="{FF2B5EF4-FFF2-40B4-BE49-F238E27FC236}">
                  <a16:creationId xmlns:a16="http://schemas.microsoft.com/office/drawing/2014/main" id="{6D6CF416-2E9F-49AC-A300-EF6DF8C98F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65" y="732"/>
              <a:ext cx="21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451" name="Rectangle 991">
              <a:extLst>
                <a:ext uri="{FF2B5EF4-FFF2-40B4-BE49-F238E27FC236}">
                  <a16:creationId xmlns:a16="http://schemas.microsoft.com/office/drawing/2014/main" id="{600268E1-1C7D-41B6-B333-07A291D129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3" y="732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452" name="Rectangle 992">
              <a:extLst>
                <a:ext uri="{FF2B5EF4-FFF2-40B4-BE49-F238E27FC236}">
                  <a16:creationId xmlns:a16="http://schemas.microsoft.com/office/drawing/2014/main" id="{4D102704-A807-48F5-BEC8-F6FB29A7FA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5" y="732"/>
              <a:ext cx="21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453" name="Rectangle 993">
              <a:extLst>
                <a:ext uri="{FF2B5EF4-FFF2-40B4-BE49-F238E27FC236}">
                  <a16:creationId xmlns:a16="http://schemas.microsoft.com/office/drawing/2014/main" id="{CB130337-89D6-4475-8F81-F4D6D0A257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83" y="732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454" name="Rectangle 994">
              <a:extLst>
                <a:ext uri="{FF2B5EF4-FFF2-40B4-BE49-F238E27FC236}">
                  <a16:creationId xmlns:a16="http://schemas.microsoft.com/office/drawing/2014/main" id="{41DBC793-2863-438C-8713-40DDF65D28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5" y="732"/>
              <a:ext cx="21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455" name="Rectangle 995">
              <a:extLst>
                <a:ext uri="{FF2B5EF4-FFF2-40B4-BE49-F238E27FC236}">
                  <a16:creationId xmlns:a16="http://schemas.microsoft.com/office/drawing/2014/main" id="{DF57423A-AF93-4A29-97EE-2CCECA48B9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3" y="732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456" name="Rectangle 996">
              <a:extLst>
                <a:ext uri="{FF2B5EF4-FFF2-40B4-BE49-F238E27FC236}">
                  <a16:creationId xmlns:a16="http://schemas.microsoft.com/office/drawing/2014/main" id="{2EB976D3-2961-4FFC-9E77-138E35A751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5" y="732"/>
              <a:ext cx="22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457" name="Rectangle 997">
              <a:extLst>
                <a:ext uri="{FF2B5EF4-FFF2-40B4-BE49-F238E27FC236}">
                  <a16:creationId xmlns:a16="http://schemas.microsoft.com/office/drawing/2014/main" id="{2C95791E-1921-43CC-9A9D-66395779D5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3" y="732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458" name="Rectangle 998">
              <a:extLst>
                <a:ext uri="{FF2B5EF4-FFF2-40B4-BE49-F238E27FC236}">
                  <a16:creationId xmlns:a16="http://schemas.microsoft.com/office/drawing/2014/main" id="{50D9781E-1AD8-4683-AA92-D7AB7A5E65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5" y="732"/>
              <a:ext cx="22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459" name="Rectangle 999">
              <a:extLst>
                <a:ext uri="{FF2B5EF4-FFF2-40B4-BE49-F238E27FC236}">
                  <a16:creationId xmlns:a16="http://schemas.microsoft.com/office/drawing/2014/main" id="{F75EFC35-1859-4AA0-8296-717184E8EB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3" y="732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460" name="Rectangle 1000">
              <a:extLst>
                <a:ext uri="{FF2B5EF4-FFF2-40B4-BE49-F238E27FC236}">
                  <a16:creationId xmlns:a16="http://schemas.microsoft.com/office/drawing/2014/main" id="{FFB62A05-C206-4BFA-9C13-42246FE8B3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5" y="732"/>
              <a:ext cx="22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461" name="Rectangle 1001">
              <a:extLst>
                <a:ext uri="{FF2B5EF4-FFF2-40B4-BE49-F238E27FC236}">
                  <a16:creationId xmlns:a16="http://schemas.microsoft.com/office/drawing/2014/main" id="{B0732D78-83C5-4A52-88AC-66FF5500BF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3" y="732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462" name="Rectangle 1002">
              <a:extLst>
                <a:ext uri="{FF2B5EF4-FFF2-40B4-BE49-F238E27FC236}">
                  <a16:creationId xmlns:a16="http://schemas.microsoft.com/office/drawing/2014/main" id="{937C0840-E4C0-44F4-9A11-B0B0699098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5" y="732"/>
              <a:ext cx="22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463" name="Rectangle 1003">
              <a:extLst>
                <a:ext uri="{FF2B5EF4-FFF2-40B4-BE49-F238E27FC236}">
                  <a16:creationId xmlns:a16="http://schemas.microsoft.com/office/drawing/2014/main" id="{B046E9C6-802A-44D3-ACBA-D7EE335562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3" y="732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464" name="Rectangle 1004">
              <a:extLst>
                <a:ext uri="{FF2B5EF4-FFF2-40B4-BE49-F238E27FC236}">
                  <a16:creationId xmlns:a16="http://schemas.microsoft.com/office/drawing/2014/main" id="{B99211FC-1292-48C2-870A-87E250212E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5" y="732"/>
              <a:ext cx="22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465" name="Rectangle 1005">
              <a:extLst>
                <a:ext uri="{FF2B5EF4-FFF2-40B4-BE49-F238E27FC236}">
                  <a16:creationId xmlns:a16="http://schemas.microsoft.com/office/drawing/2014/main" id="{07C809E6-BD66-4BFE-927A-FA97C224CA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3" y="732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466" name="Rectangle 1006">
              <a:extLst>
                <a:ext uri="{FF2B5EF4-FFF2-40B4-BE49-F238E27FC236}">
                  <a16:creationId xmlns:a16="http://schemas.microsoft.com/office/drawing/2014/main" id="{0EC26E06-0ADE-4786-AF91-87312F6F17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5" y="732"/>
              <a:ext cx="22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467" name="Rectangle 1007">
              <a:extLst>
                <a:ext uri="{FF2B5EF4-FFF2-40B4-BE49-F238E27FC236}">
                  <a16:creationId xmlns:a16="http://schemas.microsoft.com/office/drawing/2014/main" id="{6CD1FE09-D2CE-4C4D-9BE8-4E46F25F90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3" y="732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468" name="Rectangle 1008">
              <a:extLst>
                <a:ext uri="{FF2B5EF4-FFF2-40B4-BE49-F238E27FC236}">
                  <a16:creationId xmlns:a16="http://schemas.microsoft.com/office/drawing/2014/main" id="{28872533-75FB-44FC-8862-3B283ECABE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5" y="732"/>
              <a:ext cx="22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469" name="Rectangle 1009">
              <a:extLst>
                <a:ext uri="{FF2B5EF4-FFF2-40B4-BE49-F238E27FC236}">
                  <a16:creationId xmlns:a16="http://schemas.microsoft.com/office/drawing/2014/main" id="{688724C4-6EE9-426F-82A2-9098A940BC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3" y="732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470" name="Rectangle 1010">
              <a:extLst>
                <a:ext uri="{FF2B5EF4-FFF2-40B4-BE49-F238E27FC236}">
                  <a16:creationId xmlns:a16="http://schemas.microsoft.com/office/drawing/2014/main" id="{E59DEF91-E667-4BE4-8C5F-BA8B72A77B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5" y="732"/>
              <a:ext cx="22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471" name="Rectangle 1011">
              <a:extLst>
                <a:ext uri="{FF2B5EF4-FFF2-40B4-BE49-F238E27FC236}">
                  <a16:creationId xmlns:a16="http://schemas.microsoft.com/office/drawing/2014/main" id="{15169C74-806D-498A-B269-69927970FA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3" y="732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472" name="Rectangle 1012">
              <a:extLst>
                <a:ext uri="{FF2B5EF4-FFF2-40B4-BE49-F238E27FC236}">
                  <a16:creationId xmlns:a16="http://schemas.microsoft.com/office/drawing/2014/main" id="{95033161-6DFF-4AC3-8AA3-63B7EB804A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5" y="732"/>
              <a:ext cx="22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473" name="Rectangle 1013">
              <a:extLst>
                <a:ext uri="{FF2B5EF4-FFF2-40B4-BE49-F238E27FC236}">
                  <a16:creationId xmlns:a16="http://schemas.microsoft.com/office/drawing/2014/main" id="{6B570F32-9457-47E2-A7F6-B806D29AE3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3" y="732"/>
              <a:ext cx="6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474" name="Rectangle 1014">
              <a:extLst>
                <a:ext uri="{FF2B5EF4-FFF2-40B4-BE49-F238E27FC236}">
                  <a16:creationId xmlns:a16="http://schemas.microsoft.com/office/drawing/2014/main" id="{4D174B8A-AF31-438F-A30D-26D460327D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5" y="732"/>
              <a:ext cx="22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475" name="Rectangle 1015">
              <a:extLst>
                <a:ext uri="{FF2B5EF4-FFF2-40B4-BE49-F238E27FC236}">
                  <a16:creationId xmlns:a16="http://schemas.microsoft.com/office/drawing/2014/main" id="{813BA52E-FE40-4424-BA2A-C2F9791068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3" y="732"/>
              <a:ext cx="6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476" name="Rectangle 1016">
              <a:extLst>
                <a:ext uri="{FF2B5EF4-FFF2-40B4-BE49-F238E27FC236}">
                  <a16:creationId xmlns:a16="http://schemas.microsoft.com/office/drawing/2014/main" id="{3188479E-19E6-47C6-A355-35335F7269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5" y="732"/>
              <a:ext cx="22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477" name="Rectangle 1017">
              <a:extLst>
                <a:ext uri="{FF2B5EF4-FFF2-40B4-BE49-F238E27FC236}">
                  <a16:creationId xmlns:a16="http://schemas.microsoft.com/office/drawing/2014/main" id="{E221C192-715A-453F-8E07-F48E9AC046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3" y="732"/>
              <a:ext cx="6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478" name="Rectangle 1018">
              <a:extLst>
                <a:ext uri="{FF2B5EF4-FFF2-40B4-BE49-F238E27FC236}">
                  <a16:creationId xmlns:a16="http://schemas.microsoft.com/office/drawing/2014/main" id="{62945762-2842-4701-8309-B22DE5A010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5" y="732"/>
              <a:ext cx="22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479" name="Rectangle 1019">
              <a:extLst>
                <a:ext uri="{FF2B5EF4-FFF2-40B4-BE49-F238E27FC236}">
                  <a16:creationId xmlns:a16="http://schemas.microsoft.com/office/drawing/2014/main" id="{E6CF901E-610A-4CD5-818E-B7799EF456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3" y="732"/>
              <a:ext cx="6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</p:grpSp>
      <p:grpSp>
        <p:nvGrpSpPr>
          <p:cNvPr id="33835" name="Group 1161">
            <a:extLst>
              <a:ext uri="{FF2B5EF4-FFF2-40B4-BE49-F238E27FC236}">
                <a16:creationId xmlns:a16="http://schemas.microsoft.com/office/drawing/2014/main" id="{EBADED7B-CC4F-4A98-B04B-95D2976EE9A6}"/>
              </a:ext>
            </a:extLst>
          </p:cNvPr>
          <p:cNvGrpSpPr>
            <a:grpSpLocks/>
          </p:cNvGrpSpPr>
          <p:nvPr/>
        </p:nvGrpSpPr>
        <p:grpSpPr bwMode="auto">
          <a:xfrm>
            <a:off x="6665913" y="3333750"/>
            <a:ext cx="1808162" cy="1531938"/>
            <a:chOff x="4199" y="2100"/>
            <a:chExt cx="1139" cy="965"/>
          </a:xfrm>
        </p:grpSpPr>
        <p:sp>
          <p:nvSpPr>
            <p:cNvPr id="34200" name="Rectangle 1021">
              <a:extLst>
                <a:ext uri="{FF2B5EF4-FFF2-40B4-BE49-F238E27FC236}">
                  <a16:creationId xmlns:a16="http://schemas.microsoft.com/office/drawing/2014/main" id="{3C6904DB-696B-4B90-8FC1-8BEB8DE427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9" y="2100"/>
              <a:ext cx="5" cy="2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201" name="Rectangle 1022">
              <a:extLst>
                <a:ext uri="{FF2B5EF4-FFF2-40B4-BE49-F238E27FC236}">
                  <a16:creationId xmlns:a16="http://schemas.microsoft.com/office/drawing/2014/main" id="{191B770F-1E9F-49BF-8DD4-E9EE9A11CD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9" y="2139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202" name="Rectangle 1023">
              <a:extLst>
                <a:ext uri="{FF2B5EF4-FFF2-40B4-BE49-F238E27FC236}">
                  <a16:creationId xmlns:a16="http://schemas.microsoft.com/office/drawing/2014/main" id="{E0A576F6-0484-46B1-B788-0651875DEA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9" y="2160"/>
              <a:ext cx="5" cy="2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203" name="Rectangle 1024">
              <a:extLst>
                <a:ext uri="{FF2B5EF4-FFF2-40B4-BE49-F238E27FC236}">
                  <a16:creationId xmlns:a16="http://schemas.microsoft.com/office/drawing/2014/main" id="{FE3AC15E-AC1A-4F1D-B34F-1946CAC7B1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9" y="2199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204" name="Rectangle 1025">
              <a:extLst>
                <a:ext uri="{FF2B5EF4-FFF2-40B4-BE49-F238E27FC236}">
                  <a16:creationId xmlns:a16="http://schemas.microsoft.com/office/drawing/2014/main" id="{3FE9C8B9-2CBE-4135-818C-9E1D47CEFF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9" y="2220"/>
              <a:ext cx="5" cy="2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205" name="Rectangle 1026">
              <a:extLst>
                <a:ext uri="{FF2B5EF4-FFF2-40B4-BE49-F238E27FC236}">
                  <a16:creationId xmlns:a16="http://schemas.microsoft.com/office/drawing/2014/main" id="{91CF9776-C050-42E1-A0A7-6DE4546D0F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9" y="2259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206" name="Rectangle 1027">
              <a:extLst>
                <a:ext uri="{FF2B5EF4-FFF2-40B4-BE49-F238E27FC236}">
                  <a16:creationId xmlns:a16="http://schemas.microsoft.com/office/drawing/2014/main" id="{83F36F93-75EC-41F3-AF18-72135B1644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9" y="2280"/>
              <a:ext cx="5" cy="2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207" name="Rectangle 1028">
              <a:extLst>
                <a:ext uri="{FF2B5EF4-FFF2-40B4-BE49-F238E27FC236}">
                  <a16:creationId xmlns:a16="http://schemas.microsoft.com/office/drawing/2014/main" id="{EA8B1E18-77EA-45CE-BF55-5237E0B3A0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9" y="2319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208" name="Rectangle 1029">
              <a:extLst>
                <a:ext uri="{FF2B5EF4-FFF2-40B4-BE49-F238E27FC236}">
                  <a16:creationId xmlns:a16="http://schemas.microsoft.com/office/drawing/2014/main" id="{35FF7368-D373-4F7B-BA5A-660AAB0DB0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9" y="2340"/>
              <a:ext cx="5" cy="2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209" name="Rectangle 1030">
              <a:extLst>
                <a:ext uri="{FF2B5EF4-FFF2-40B4-BE49-F238E27FC236}">
                  <a16:creationId xmlns:a16="http://schemas.microsoft.com/office/drawing/2014/main" id="{AF7F255B-E74F-4EDD-94C2-E43E555272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9" y="2378"/>
              <a:ext cx="5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210" name="Rectangle 1031">
              <a:extLst>
                <a:ext uri="{FF2B5EF4-FFF2-40B4-BE49-F238E27FC236}">
                  <a16:creationId xmlns:a16="http://schemas.microsoft.com/office/drawing/2014/main" id="{8036EA21-6085-4655-B2C6-85D0F27189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9" y="2400"/>
              <a:ext cx="5" cy="2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211" name="Rectangle 1032">
              <a:extLst>
                <a:ext uri="{FF2B5EF4-FFF2-40B4-BE49-F238E27FC236}">
                  <a16:creationId xmlns:a16="http://schemas.microsoft.com/office/drawing/2014/main" id="{85E1169E-D11A-4D45-ADBB-1E8CE3278F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9" y="2438"/>
              <a:ext cx="5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212" name="Rectangle 1033">
              <a:extLst>
                <a:ext uri="{FF2B5EF4-FFF2-40B4-BE49-F238E27FC236}">
                  <a16:creationId xmlns:a16="http://schemas.microsoft.com/office/drawing/2014/main" id="{9174E6F4-C696-40E9-9F8C-072E67AC14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9" y="2460"/>
              <a:ext cx="5" cy="2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213" name="Rectangle 1034">
              <a:extLst>
                <a:ext uri="{FF2B5EF4-FFF2-40B4-BE49-F238E27FC236}">
                  <a16:creationId xmlns:a16="http://schemas.microsoft.com/office/drawing/2014/main" id="{770B2E25-331F-4C03-B0E4-76E74BF74E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9" y="2498"/>
              <a:ext cx="5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214" name="Rectangle 1035">
              <a:extLst>
                <a:ext uri="{FF2B5EF4-FFF2-40B4-BE49-F238E27FC236}">
                  <a16:creationId xmlns:a16="http://schemas.microsoft.com/office/drawing/2014/main" id="{319AC641-FC62-4345-8C2A-61F93095C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9" y="2520"/>
              <a:ext cx="5" cy="2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215" name="Rectangle 1036">
              <a:extLst>
                <a:ext uri="{FF2B5EF4-FFF2-40B4-BE49-F238E27FC236}">
                  <a16:creationId xmlns:a16="http://schemas.microsoft.com/office/drawing/2014/main" id="{0E11A7FC-9EDD-4E26-93F1-A201938019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9" y="2558"/>
              <a:ext cx="5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216" name="Rectangle 1037">
              <a:extLst>
                <a:ext uri="{FF2B5EF4-FFF2-40B4-BE49-F238E27FC236}">
                  <a16:creationId xmlns:a16="http://schemas.microsoft.com/office/drawing/2014/main" id="{FAB95982-4597-4A4C-9BB0-F2DDE8668D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9" y="2580"/>
              <a:ext cx="5" cy="2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217" name="Rectangle 1038">
              <a:extLst>
                <a:ext uri="{FF2B5EF4-FFF2-40B4-BE49-F238E27FC236}">
                  <a16:creationId xmlns:a16="http://schemas.microsoft.com/office/drawing/2014/main" id="{B4562B03-7A45-4F6C-8D95-1034151354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9" y="2618"/>
              <a:ext cx="5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218" name="Rectangle 1039">
              <a:extLst>
                <a:ext uri="{FF2B5EF4-FFF2-40B4-BE49-F238E27FC236}">
                  <a16:creationId xmlns:a16="http://schemas.microsoft.com/office/drawing/2014/main" id="{48F1B3CE-67B5-4A9D-984B-B7548CD73B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9" y="2640"/>
              <a:ext cx="5" cy="2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219" name="Rectangle 1040">
              <a:extLst>
                <a:ext uri="{FF2B5EF4-FFF2-40B4-BE49-F238E27FC236}">
                  <a16:creationId xmlns:a16="http://schemas.microsoft.com/office/drawing/2014/main" id="{34C1F33C-72D7-4392-9A36-EE9E9BE1E3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9" y="2678"/>
              <a:ext cx="5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220" name="Rectangle 1041">
              <a:extLst>
                <a:ext uri="{FF2B5EF4-FFF2-40B4-BE49-F238E27FC236}">
                  <a16:creationId xmlns:a16="http://schemas.microsoft.com/office/drawing/2014/main" id="{9245CF3C-7A7A-49FE-A5D0-91CE612730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9" y="2700"/>
              <a:ext cx="5" cy="2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221" name="Rectangle 1042">
              <a:extLst>
                <a:ext uri="{FF2B5EF4-FFF2-40B4-BE49-F238E27FC236}">
                  <a16:creationId xmlns:a16="http://schemas.microsoft.com/office/drawing/2014/main" id="{333105BA-A234-4245-A5D7-F3F613454C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9" y="2738"/>
              <a:ext cx="5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222" name="Rectangle 1043">
              <a:extLst>
                <a:ext uri="{FF2B5EF4-FFF2-40B4-BE49-F238E27FC236}">
                  <a16:creationId xmlns:a16="http://schemas.microsoft.com/office/drawing/2014/main" id="{B3DCCBA3-151F-4370-80D9-97684A385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9" y="2760"/>
              <a:ext cx="5" cy="2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223" name="Rectangle 1044">
              <a:extLst>
                <a:ext uri="{FF2B5EF4-FFF2-40B4-BE49-F238E27FC236}">
                  <a16:creationId xmlns:a16="http://schemas.microsoft.com/office/drawing/2014/main" id="{ABF12385-5275-46F2-BA77-3386D8D441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9" y="2798"/>
              <a:ext cx="5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224" name="Rectangle 1045">
              <a:extLst>
                <a:ext uri="{FF2B5EF4-FFF2-40B4-BE49-F238E27FC236}">
                  <a16:creationId xmlns:a16="http://schemas.microsoft.com/office/drawing/2014/main" id="{7A305182-6D5B-4B37-AE53-834D0E7E4B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9" y="2820"/>
              <a:ext cx="5" cy="2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225" name="Rectangle 1046">
              <a:extLst>
                <a:ext uri="{FF2B5EF4-FFF2-40B4-BE49-F238E27FC236}">
                  <a16:creationId xmlns:a16="http://schemas.microsoft.com/office/drawing/2014/main" id="{13F41086-7873-47C8-BB80-8865BF4EBC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9" y="2858"/>
              <a:ext cx="5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226" name="Rectangle 1047">
              <a:extLst>
                <a:ext uri="{FF2B5EF4-FFF2-40B4-BE49-F238E27FC236}">
                  <a16:creationId xmlns:a16="http://schemas.microsoft.com/office/drawing/2014/main" id="{F0155CFB-38BB-46A0-8AEA-2DA31698CE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9" y="2880"/>
              <a:ext cx="5" cy="2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227" name="Rectangle 1048">
              <a:extLst>
                <a:ext uri="{FF2B5EF4-FFF2-40B4-BE49-F238E27FC236}">
                  <a16:creationId xmlns:a16="http://schemas.microsoft.com/office/drawing/2014/main" id="{43B0DEC3-A610-478B-9691-A3D1D8583A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9" y="2918"/>
              <a:ext cx="5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228" name="Rectangle 1049">
              <a:extLst>
                <a:ext uri="{FF2B5EF4-FFF2-40B4-BE49-F238E27FC236}">
                  <a16:creationId xmlns:a16="http://schemas.microsoft.com/office/drawing/2014/main" id="{F936F439-3DD8-4961-B78D-66568C1397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9" y="2940"/>
              <a:ext cx="5" cy="2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229" name="Rectangle 1050">
              <a:extLst>
                <a:ext uri="{FF2B5EF4-FFF2-40B4-BE49-F238E27FC236}">
                  <a16:creationId xmlns:a16="http://schemas.microsoft.com/office/drawing/2014/main" id="{D788637E-A951-459F-B5B8-26465A33E2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9" y="2978"/>
              <a:ext cx="5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230" name="Rectangle 1051">
              <a:extLst>
                <a:ext uri="{FF2B5EF4-FFF2-40B4-BE49-F238E27FC236}">
                  <a16:creationId xmlns:a16="http://schemas.microsoft.com/office/drawing/2014/main" id="{83016978-19A8-4500-BB52-695D367E11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9" y="3000"/>
              <a:ext cx="5" cy="2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231" name="Rectangle 1052">
              <a:extLst>
                <a:ext uri="{FF2B5EF4-FFF2-40B4-BE49-F238E27FC236}">
                  <a16:creationId xmlns:a16="http://schemas.microsoft.com/office/drawing/2014/main" id="{21B09E16-1E4D-45C1-AF60-1FF9B18A02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9" y="3038"/>
              <a:ext cx="5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232" name="Rectangle 1053">
              <a:extLst>
                <a:ext uri="{FF2B5EF4-FFF2-40B4-BE49-F238E27FC236}">
                  <a16:creationId xmlns:a16="http://schemas.microsoft.com/office/drawing/2014/main" id="{DCAA50D6-A9CE-4C10-BA77-DCEDE4BBD5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9" y="3060"/>
              <a:ext cx="21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233" name="Rectangle 1054">
              <a:extLst>
                <a:ext uri="{FF2B5EF4-FFF2-40B4-BE49-F238E27FC236}">
                  <a16:creationId xmlns:a16="http://schemas.microsoft.com/office/drawing/2014/main" id="{B5849DE6-D6FF-4DA2-91DD-5A5FF186F0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7" y="3060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234" name="Rectangle 1055">
              <a:extLst>
                <a:ext uri="{FF2B5EF4-FFF2-40B4-BE49-F238E27FC236}">
                  <a16:creationId xmlns:a16="http://schemas.microsoft.com/office/drawing/2014/main" id="{6F697694-645B-4D1D-AEDB-49FA5AA44D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9" y="3060"/>
              <a:ext cx="21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235" name="Rectangle 1056">
              <a:extLst>
                <a:ext uri="{FF2B5EF4-FFF2-40B4-BE49-F238E27FC236}">
                  <a16:creationId xmlns:a16="http://schemas.microsoft.com/office/drawing/2014/main" id="{A4D9899C-BDFF-4459-9F57-167418E5B1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97" y="3060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236" name="Rectangle 1057">
              <a:extLst>
                <a:ext uri="{FF2B5EF4-FFF2-40B4-BE49-F238E27FC236}">
                  <a16:creationId xmlns:a16="http://schemas.microsoft.com/office/drawing/2014/main" id="{C377016B-C150-4B24-82E6-ADD1E074D9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8" y="3060"/>
              <a:ext cx="22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237" name="Rectangle 1058">
              <a:extLst>
                <a:ext uri="{FF2B5EF4-FFF2-40B4-BE49-F238E27FC236}">
                  <a16:creationId xmlns:a16="http://schemas.microsoft.com/office/drawing/2014/main" id="{BE8FEF99-F2DF-4F10-B5A6-252F47681C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7" y="3060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238" name="Rectangle 1059">
              <a:extLst>
                <a:ext uri="{FF2B5EF4-FFF2-40B4-BE49-F238E27FC236}">
                  <a16:creationId xmlns:a16="http://schemas.microsoft.com/office/drawing/2014/main" id="{ACA877FF-A1DE-4B28-A5CB-5086E8E777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8" y="3060"/>
              <a:ext cx="22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239" name="Rectangle 1060">
              <a:extLst>
                <a:ext uri="{FF2B5EF4-FFF2-40B4-BE49-F238E27FC236}">
                  <a16:creationId xmlns:a16="http://schemas.microsoft.com/office/drawing/2014/main" id="{D97B62A8-3A1F-4904-98A5-CC76FC763B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7" y="3060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240" name="Rectangle 1061">
              <a:extLst>
                <a:ext uri="{FF2B5EF4-FFF2-40B4-BE49-F238E27FC236}">
                  <a16:creationId xmlns:a16="http://schemas.microsoft.com/office/drawing/2014/main" id="{B7F074BE-B70E-438E-A8BB-512A00444A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8" y="3060"/>
              <a:ext cx="22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241" name="Rectangle 1062">
              <a:extLst>
                <a:ext uri="{FF2B5EF4-FFF2-40B4-BE49-F238E27FC236}">
                  <a16:creationId xmlns:a16="http://schemas.microsoft.com/office/drawing/2014/main" id="{EF8E8434-8FF0-4062-BECC-80EBD19737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77" y="3060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242" name="Rectangle 1063">
              <a:extLst>
                <a:ext uri="{FF2B5EF4-FFF2-40B4-BE49-F238E27FC236}">
                  <a16:creationId xmlns:a16="http://schemas.microsoft.com/office/drawing/2014/main" id="{3C5E2735-21E6-4099-BA1C-99721161E9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98" y="3060"/>
              <a:ext cx="22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243" name="Rectangle 1064">
              <a:extLst>
                <a:ext uri="{FF2B5EF4-FFF2-40B4-BE49-F238E27FC236}">
                  <a16:creationId xmlns:a16="http://schemas.microsoft.com/office/drawing/2014/main" id="{133D9D05-7958-48CF-944F-6CDF3ADCE8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7" y="3060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244" name="Rectangle 1065">
              <a:extLst>
                <a:ext uri="{FF2B5EF4-FFF2-40B4-BE49-F238E27FC236}">
                  <a16:creationId xmlns:a16="http://schemas.microsoft.com/office/drawing/2014/main" id="{F0087944-B82A-40AA-A649-E2AE597683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58" y="3060"/>
              <a:ext cx="22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245" name="Rectangle 1066">
              <a:extLst>
                <a:ext uri="{FF2B5EF4-FFF2-40B4-BE49-F238E27FC236}">
                  <a16:creationId xmlns:a16="http://schemas.microsoft.com/office/drawing/2014/main" id="{006200A3-2E91-4610-A26B-B30C7854F3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7" y="3060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246" name="Rectangle 1067">
              <a:extLst>
                <a:ext uri="{FF2B5EF4-FFF2-40B4-BE49-F238E27FC236}">
                  <a16:creationId xmlns:a16="http://schemas.microsoft.com/office/drawing/2014/main" id="{DECF2C3C-F59F-4B49-A347-B2A61201A1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8" y="3060"/>
              <a:ext cx="22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247" name="Rectangle 1068">
              <a:extLst>
                <a:ext uri="{FF2B5EF4-FFF2-40B4-BE49-F238E27FC236}">
                  <a16:creationId xmlns:a16="http://schemas.microsoft.com/office/drawing/2014/main" id="{31893AD1-4FCF-4859-A103-52FD39BB7B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7" y="3060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248" name="Rectangle 1069">
              <a:extLst>
                <a:ext uri="{FF2B5EF4-FFF2-40B4-BE49-F238E27FC236}">
                  <a16:creationId xmlns:a16="http://schemas.microsoft.com/office/drawing/2014/main" id="{0B2CD084-A03A-4476-A33D-8E56206390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78" y="3060"/>
              <a:ext cx="22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249" name="Rectangle 1070">
              <a:extLst>
                <a:ext uri="{FF2B5EF4-FFF2-40B4-BE49-F238E27FC236}">
                  <a16:creationId xmlns:a16="http://schemas.microsoft.com/office/drawing/2014/main" id="{44ABE2F2-4178-47EA-A571-71CDAF2F27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17" y="3060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250" name="Rectangle 1071">
              <a:extLst>
                <a:ext uri="{FF2B5EF4-FFF2-40B4-BE49-F238E27FC236}">
                  <a16:creationId xmlns:a16="http://schemas.microsoft.com/office/drawing/2014/main" id="{D28085FF-5344-40E1-9901-A41D49570A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8" y="3060"/>
              <a:ext cx="22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251" name="Rectangle 1072">
              <a:extLst>
                <a:ext uri="{FF2B5EF4-FFF2-40B4-BE49-F238E27FC236}">
                  <a16:creationId xmlns:a16="http://schemas.microsoft.com/office/drawing/2014/main" id="{9B4814AC-5E3F-46EB-B3F5-0FA5A36E06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7" y="3060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252" name="Rectangle 1073">
              <a:extLst>
                <a:ext uri="{FF2B5EF4-FFF2-40B4-BE49-F238E27FC236}">
                  <a16:creationId xmlns:a16="http://schemas.microsoft.com/office/drawing/2014/main" id="{41C8A2F5-223F-4009-9A3F-4ECA133A75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8" y="3060"/>
              <a:ext cx="22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253" name="Rectangle 1074">
              <a:extLst>
                <a:ext uri="{FF2B5EF4-FFF2-40B4-BE49-F238E27FC236}">
                  <a16:creationId xmlns:a16="http://schemas.microsoft.com/office/drawing/2014/main" id="{450097A9-3749-4672-918F-049A851E67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6" y="3060"/>
              <a:ext cx="6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254" name="Rectangle 1075">
              <a:extLst>
                <a:ext uri="{FF2B5EF4-FFF2-40B4-BE49-F238E27FC236}">
                  <a16:creationId xmlns:a16="http://schemas.microsoft.com/office/drawing/2014/main" id="{38AF265A-F1B4-4604-9392-8B1B5B0BD3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8" y="3060"/>
              <a:ext cx="22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255" name="Rectangle 1076">
              <a:extLst>
                <a:ext uri="{FF2B5EF4-FFF2-40B4-BE49-F238E27FC236}">
                  <a16:creationId xmlns:a16="http://schemas.microsoft.com/office/drawing/2014/main" id="{3457213A-3CC4-4C4B-B5B4-5572AFB7F6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6" y="3060"/>
              <a:ext cx="6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256" name="Rectangle 1077">
              <a:extLst>
                <a:ext uri="{FF2B5EF4-FFF2-40B4-BE49-F238E27FC236}">
                  <a16:creationId xmlns:a16="http://schemas.microsoft.com/office/drawing/2014/main" id="{F1432E45-F0B4-43DA-88B1-8AEC173215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18" y="3060"/>
              <a:ext cx="22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257" name="Rectangle 1078">
              <a:extLst>
                <a:ext uri="{FF2B5EF4-FFF2-40B4-BE49-F238E27FC236}">
                  <a16:creationId xmlns:a16="http://schemas.microsoft.com/office/drawing/2014/main" id="{5DC25B04-7B52-4757-9932-3486F4F0CA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6" y="3060"/>
              <a:ext cx="6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258" name="Rectangle 1079">
              <a:extLst>
                <a:ext uri="{FF2B5EF4-FFF2-40B4-BE49-F238E27FC236}">
                  <a16:creationId xmlns:a16="http://schemas.microsoft.com/office/drawing/2014/main" id="{188F8054-1790-4D14-AD5E-96DDC97D5B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8" y="3060"/>
              <a:ext cx="22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259" name="Rectangle 1080">
              <a:extLst>
                <a:ext uri="{FF2B5EF4-FFF2-40B4-BE49-F238E27FC236}">
                  <a16:creationId xmlns:a16="http://schemas.microsoft.com/office/drawing/2014/main" id="{06565ACA-7930-499A-90E6-FE4E074A67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6" y="3060"/>
              <a:ext cx="6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260" name="Rectangle 1081">
              <a:extLst>
                <a:ext uri="{FF2B5EF4-FFF2-40B4-BE49-F238E27FC236}">
                  <a16:creationId xmlns:a16="http://schemas.microsoft.com/office/drawing/2014/main" id="{45FFC704-E723-4C02-B9DA-DD0EAA102F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38" y="3060"/>
              <a:ext cx="22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261" name="Rectangle 1082">
              <a:extLst>
                <a:ext uri="{FF2B5EF4-FFF2-40B4-BE49-F238E27FC236}">
                  <a16:creationId xmlns:a16="http://schemas.microsoft.com/office/drawing/2014/main" id="{4EA1EA33-4FCB-4164-A9D2-F85F9FD662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6" y="3060"/>
              <a:ext cx="6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262" name="Rectangle 1083">
              <a:extLst>
                <a:ext uri="{FF2B5EF4-FFF2-40B4-BE49-F238E27FC236}">
                  <a16:creationId xmlns:a16="http://schemas.microsoft.com/office/drawing/2014/main" id="{3913427F-0461-401C-92D6-9388335476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8" y="3060"/>
              <a:ext cx="22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263" name="Rectangle 1084">
              <a:extLst>
                <a:ext uri="{FF2B5EF4-FFF2-40B4-BE49-F238E27FC236}">
                  <a16:creationId xmlns:a16="http://schemas.microsoft.com/office/drawing/2014/main" id="{506B00CF-84B6-4258-9551-162287D582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3060"/>
              <a:ext cx="6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264" name="Rectangle 1085">
              <a:extLst>
                <a:ext uri="{FF2B5EF4-FFF2-40B4-BE49-F238E27FC236}">
                  <a16:creationId xmlns:a16="http://schemas.microsoft.com/office/drawing/2014/main" id="{F7ACC371-156A-46D9-AFD6-B43D67752C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58" y="3060"/>
              <a:ext cx="22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265" name="Rectangle 1086">
              <a:extLst>
                <a:ext uri="{FF2B5EF4-FFF2-40B4-BE49-F238E27FC236}">
                  <a16:creationId xmlns:a16="http://schemas.microsoft.com/office/drawing/2014/main" id="{6B33CDF5-3A32-4D3B-8886-657E215276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6" y="3060"/>
              <a:ext cx="6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266" name="Rectangle 1087">
              <a:extLst>
                <a:ext uri="{FF2B5EF4-FFF2-40B4-BE49-F238E27FC236}">
                  <a16:creationId xmlns:a16="http://schemas.microsoft.com/office/drawing/2014/main" id="{7E25628B-A92D-4F96-A58C-4F798D5D14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8" y="3060"/>
              <a:ext cx="22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267" name="Rectangle 1088">
              <a:extLst>
                <a:ext uri="{FF2B5EF4-FFF2-40B4-BE49-F238E27FC236}">
                  <a16:creationId xmlns:a16="http://schemas.microsoft.com/office/drawing/2014/main" id="{3B889FF8-B9CD-4748-B979-022C572953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6" y="3060"/>
              <a:ext cx="6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268" name="Rectangle 1089">
              <a:extLst>
                <a:ext uri="{FF2B5EF4-FFF2-40B4-BE49-F238E27FC236}">
                  <a16:creationId xmlns:a16="http://schemas.microsoft.com/office/drawing/2014/main" id="{78A503F3-2C7D-4453-8976-447746F92F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78" y="3060"/>
              <a:ext cx="22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269" name="Rectangle 1090">
              <a:extLst>
                <a:ext uri="{FF2B5EF4-FFF2-40B4-BE49-F238E27FC236}">
                  <a16:creationId xmlns:a16="http://schemas.microsoft.com/office/drawing/2014/main" id="{F0B22073-7E57-4026-B6EB-5C7DCB5EC4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16" y="3060"/>
              <a:ext cx="6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270" name="Rectangle 1091">
              <a:extLst>
                <a:ext uri="{FF2B5EF4-FFF2-40B4-BE49-F238E27FC236}">
                  <a16:creationId xmlns:a16="http://schemas.microsoft.com/office/drawing/2014/main" id="{888F1B02-07BD-406C-AC25-112E931937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3" y="3033"/>
              <a:ext cx="5" cy="2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271" name="Rectangle 1092">
              <a:extLst>
                <a:ext uri="{FF2B5EF4-FFF2-40B4-BE49-F238E27FC236}">
                  <a16:creationId xmlns:a16="http://schemas.microsoft.com/office/drawing/2014/main" id="{ADD311E8-4BDE-4788-922B-E1EB204E44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3" y="3011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272" name="Rectangle 1093">
              <a:extLst>
                <a:ext uri="{FF2B5EF4-FFF2-40B4-BE49-F238E27FC236}">
                  <a16:creationId xmlns:a16="http://schemas.microsoft.com/office/drawing/2014/main" id="{494AE8E6-5B66-4C36-83B9-9F474DA145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3" y="2973"/>
              <a:ext cx="5" cy="2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273" name="Rectangle 1094">
              <a:extLst>
                <a:ext uri="{FF2B5EF4-FFF2-40B4-BE49-F238E27FC236}">
                  <a16:creationId xmlns:a16="http://schemas.microsoft.com/office/drawing/2014/main" id="{333C7442-E9EA-4EF4-8D14-4FB23933E4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3" y="2951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274" name="Rectangle 1095">
              <a:extLst>
                <a:ext uri="{FF2B5EF4-FFF2-40B4-BE49-F238E27FC236}">
                  <a16:creationId xmlns:a16="http://schemas.microsoft.com/office/drawing/2014/main" id="{A0B7E542-72A1-4C78-A888-7E71780D85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3" y="2913"/>
              <a:ext cx="5" cy="2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275" name="Rectangle 1096">
              <a:extLst>
                <a:ext uri="{FF2B5EF4-FFF2-40B4-BE49-F238E27FC236}">
                  <a16:creationId xmlns:a16="http://schemas.microsoft.com/office/drawing/2014/main" id="{09420313-D51C-4EEE-B327-E19DA20CC4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3" y="2891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276" name="Rectangle 1097">
              <a:extLst>
                <a:ext uri="{FF2B5EF4-FFF2-40B4-BE49-F238E27FC236}">
                  <a16:creationId xmlns:a16="http://schemas.microsoft.com/office/drawing/2014/main" id="{BC1FD0DB-9E3B-462C-A386-1D47853120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3" y="2853"/>
              <a:ext cx="5" cy="2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277" name="Rectangle 1098">
              <a:extLst>
                <a:ext uri="{FF2B5EF4-FFF2-40B4-BE49-F238E27FC236}">
                  <a16:creationId xmlns:a16="http://schemas.microsoft.com/office/drawing/2014/main" id="{9A75E6DA-875C-4836-AD04-D475DE1393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3" y="2831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278" name="Rectangle 1099">
              <a:extLst>
                <a:ext uri="{FF2B5EF4-FFF2-40B4-BE49-F238E27FC236}">
                  <a16:creationId xmlns:a16="http://schemas.microsoft.com/office/drawing/2014/main" id="{9674FE71-AFC9-48F7-A7D8-F731E1F2EF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3" y="2793"/>
              <a:ext cx="5" cy="2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279" name="Rectangle 1100">
              <a:extLst>
                <a:ext uri="{FF2B5EF4-FFF2-40B4-BE49-F238E27FC236}">
                  <a16:creationId xmlns:a16="http://schemas.microsoft.com/office/drawing/2014/main" id="{C2651CF8-3E70-40AD-9D78-AD1DC93C83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3" y="2771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280" name="Rectangle 1101">
              <a:extLst>
                <a:ext uri="{FF2B5EF4-FFF2-40B4-BE49-F238E27FC236}">
                  <a16:creationId xmlns:a16="http://schemas.microsoft.com/office/drawing/2014/main" id="{953A9888-239C-45D3-A810-278E54213D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3" y="2733"/>
              <a:ext cx="5" cy="2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281" name="Rectangle 1102">
              <a:extLst>
                <a:ext uri="{FF2B5EF4-FFF2-40B4-BE49-F238E27FC236}">
                  <a16:creationId xmlns:a16="http://schemas.microsoft.com/office/drawing/2014/main" id="{B3899959-4CD5-4881-9620-210EFC30E0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3" y="2711"/>
              <a:ext cx="5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282" name="Rectangle 1103">
              <a:extLst>
                <a:ext uri="{FF2B5EF4-FFF2-40B4-BE49-F238E27FC236}">
                  <a16:creationId xmlns:a16="http://schemas.microsoft.com/office/drawing/2014/main" id="{35AB2816-8CF4-4494-91A1-57E4B4A9CD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3" y="2673"/>
              <a:ext cx="5" cy="2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283" name="Rectangle 1104">
              <a:extLst>
                <a:ext uri="{FF2B5EF4-FFF2-40B4-BE49-F238E27FC236}">
                  <a16:creationId xmlns:a16="http://schemas.microsoft.com/office/drawing/2014/main" id="{5338CAD4-4D68-4F86-9CDA-2E5DBEF88D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3" y="2651"/>
              <a:ext cx="5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284" name="Rectangle 1105">
              <a:extLst>
                <a:ext uri="{FF2B5EF4-FFF2-40B4-BE49-F238E27FC236}">
                  <a16:creationId xmlns:a16="http://schemas.microsoft.com/office/drawing/2014/main" id="{95750FEF-EF5B-424C-AE25-B7E4BABC38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3" y="2613"/>
              <a:ext cx="5" cy="2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285" name="Rectangle 1106">
              <a:extLst>
                <a:ext uri="{FF2B5EF4-FFF2-40B4-BE49-F238E27FC236}">
                  <a16:creationId xmlns:a16="http://schemas.microsoft.com/office/drawing/2014/main" id="{96A7C5FF-D870-4726-B502-3E7B776B0B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3" y="2591"/>
              <a:ext cx="5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286" name="Rectangle 1107">
              <a:extLst>
                <a:ext uri="{FF2B5EF4-FFF2-40B4-BE49-F238E27FC236}">
                  <a16:creationId xmlns:a16="http://schemas.microsoft.com/office/drawing/2014/main" id="{4B899229-5A31-4C78-BD97-0AA6138CC6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3" y="2553"/>
              <a:ext cx="5" cy="2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287" name="Rectangle 1108">
              <a:extLst>
                <a:ext uri="{FF2B5EF4-FFF2-40B4-BE49-F238E27FC236}">
                  <a16:creationId xmlns:a16="http://schemas.microsoft.com/office/drawing/2014/main" id="{818B2735-69CA-4250-BBB4-8303AD58E0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3" y="2531"/>
              <a:ext cx="5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288" name="Rectangle 1109">
              <a:extLst>
                <a:ext uri="{FF2B5EF4-FFF2-40B4-BE49-F238E27FC236}">
                  <a16:creationId xmlns:a16="http://schemas.microsoft.com/office/drawing/2014/main" id="{2CC8CD76-122B-408F-942C-C84AF83EFC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3" y="2493"/>
              <a:ext cx="5" cy="2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289" name="Rectangle 1110">
              <a:extLst>
                <a:ext uri="{FF2B5EF4-FFF2-40B4-BE49-F238E27FC236}">
                  <a16:creationId xmlns:a16="http://schemas.microsoft.com/office/drawing/2014/main" id="{9F0D8C4A-8A68-4198-A829-E98917F415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3" y="2471"/>
              <a:ext cx="5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290" name="Rectangle 1111">
              <a:extLst>
                <a:ext uri="{FF2B5EF4-FFF2-40B4-BE49-F238E27FC236}">
                  <a16:creationId xmlns:a16="http://schemas.microsoft.com/office/drawing/2014/main" id="{D96B65CB-B888-4342-9256-F7F499FE06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3" y="2433"/>
              <a:ext cx="5" cy="2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291" name="Rectangle 1112">
              <a:extLst>
                <a:ext uri="{FF2B5EF4-FFF2-40B4-BE49-F238E27FC236}">
                  <a16:creationId xmlns:a16="http://schemas.microsoft.com/office/drawing/2014/main" id="{8C87A7D0-07D1-4FB0-AD88-A67497DFAC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3" y="2411"/>
              <a:ext cx="5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292" name="Rectangle 1113">
              <a:extLst>
                <a:ext uri="{FF2B5EF4-FFF2-40B4-BE49-F238E27FC236}">
                  <a16:creationId xmlns:a16="http://schemas.microsoft.com/office/drawing/2014/main" id="{062884B0-CCD0-4737-8046-85F4E22280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3" y="2373"/>
              <a:ext cx="5" cy="2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293" name="Rectangle 1114">
              <a:extLst>
                <a:ext uri="{FF2B5EF4-FFF2-40B4-BE49-F238E27FC236}">
                  <a16:creationId xmlns:a16="http://schemas.microsoft.com/office/drawing/2014/main" id="{21A57756-066E-449D-BA82-8145045397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3" y="2351"/>
              <a:ext cx="5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294" name="Rectangle 1115">
              <a:extLst>
                <a:ext uri="{FF2B5EF4-FFF2-40B4-BE49-F238E27FC236}">
                  <a16:creationId xmlns:a16="http://schemas.microsoft.com/office/drawing/2014/main" id="{68B465C8-5683-4252-B328-E8A2C8ABBE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3" y="2313"/>
              <a:ext cx="5" cy="2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295" name="Rectangle 1116">
              <a:extLst>
                <a:ext uri="{FF2B5EF4-FFF2-40B4-BE49-F238E27FC236}">
                  <a16:creationId xmlns:a16="http://schemas.microsoft.com/office/drawing/2014/main" id="{40FD1F90-6FC7-476F-9E5B-7D6BBED947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3" y="2291"/>
              <a:ext cx="5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296" name="Rectangle 1117">
              <a:extLst>
                <a:ext uri="{FF2B5EF4-FFF2-40B4-BE49-F238E27FC236}">
                  <a16:creationId xmlns:a16="http://schemas.microsoft.com/office/drawing/2014/main" id="{37C33DF7-807A-4B63-906C-F4C3D391C2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3" y="2253"/>
              <a:ext cx="5" cy="2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297" name="Rectangle 1118">
              <a:extLst>
                <a:ext uri="{FF2B5EF4-FFF2-40B4-BE49-F238E27FC236}">
                  <a16:creationId xmlns:a16="http://schemas.microsoft.com/office/drawing/2014/main" id="{7CE715E7-6A3D-474E-A009-7A89268B9D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3" y="2231"/>
              <a:ext cx="5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298" name="Rectangle 1119">
              <a:extLst>
                <a:ext uri="{FF2B5EF4-FFF2-40B4-BE49-F238E27FC236}">
                  <a16:creationId xmlns:a16="http://schemas.microsoft.com/office/drawing/2014/main" id="{0C121420-2471-4A4D-BFDC-8AD6C934BD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3" y="2193"/>
              <a:ext cx="5" cy="2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299" name="Rectangle 1120">
              <a:extLst>
                <a:ext uri="{FF2B5EF4-FFF2-40B4-BE49-F238E27FC236}">
                  <a16:creationId xmlns:a16="http://schemas.microsoft.com/office/drawing/2014/main" id="{17C708B4-936B-45E5-8030-EB187412ED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3" y="2171"/>
              <a:ext cx="5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300" name="Rectangle 1121">
              <a:extLst>
                <a:ext uri="{FF2B5EF4-FFF2-40B4-BE49-F238E27FC236}">
                  <a16:creationId xmlns:a16="http://schemas.microsoft.com/office/drawing/2014/main" id="{CE1CCCFC-9DBE-44F7-AE3A-791A6733A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3" y="2133"/>
              <a:ext cx="5" cy="2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301" name="Rectangle 1122">
              <a:extLst>
                <a:ext uri="{FF2B5EF4-FFF2-40B4-BE49-F238E27FC236}">
                  <a16:creationId xmlns:a16="http://schemas.microsoft.com/office/drawing/2014/main" id="{FF4763D8-9B4A-43E2-8711-37D1DF53EE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3" y="2111"/>
              <a:ext cx="5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302" name="Rectangle 1123">
              <a:extLst>
                <a:ext uri="{FF2B5EF4-FFF2-40B4-BE49-F238E27FC236}">
                  <a16:creationId xmlns:a16="http://schemas.microsoft.com/office/drawing/2014/main" id="{03B9BEC4-71AA-4E93-BCF4-078B3E9EE8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05" y="2100"/>
              <a:ext cx="22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303" name="Rectangle 1124">
              <a:extLst>
                <a:ext uri="{FF2B5EF4-FFF2-40B4-BE49-F238E27FC236}">
                  <a16:creationId xmlns:a16="http://schemas.microsoft.com/office/drawing/2014/main" id="{A6354DC2-6110-432F-9216-1EF8D7F623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4" y="2100"/>
              <a:ext cx="5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304" name="Rectangle 1125">
              <a:extLst>
                <a:ext uri="{FF2B5EF4-FFF2-40B4-BE49-F238E27FC236}">
                  <a16:creationId xmlns:a16="http://schemas.microsoft.com/office/drawing/2014/main" id="{0175568A-3066-4C23-89BB-0BF619BBFA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5" y="2100"/>
              <a:ext cx="22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305" name="Rectangle 1126">
              <a:extLst>
                <a:ext uri="{FF2B5EF4-FFF2-40B4-BE49-F238E27FC236}">
                  <a16:creationId xmlns:a16="http://schemas.microsoft.com/office/drawing/2014/main" id="{8309D210-B159-4447-9B69-8BC721ED9A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4" y="2100"/>
              <a:ext cx="5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306" name="Rectangle 1127">
              <a:extLst>
                <a:ext uri="{FF2B5EF4-FFF2-40B4-BE49-F238E27FC236}">
                  <a16:creationId xmlns:a16="http://schemas.microsoft.com/office/drawing/2014/main" id="{5CFB3F8F-0C19-451F-A32C-1A557A27B6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85" y="2100"/>
              <a:ext cx="22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307" name="Rectangle 1128">
              <a:extLst>
                <a:ext uri="{FF2B5EF4-FFF2-40B4-BE49-F238E27FC236}">
                  <a16:creationId xmlns:a16="http://schemas.microsoft.com/office/drawing/2014/main" id="{B3E6F247-4419-4161-906E-4882E771C9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64" y="2100"/>
              <a:ext cx="5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308" name="Rectangle 1129">
              <a:extLst>
                <a:ext uri="{FF2B5EF4-FFF2-40B4-BE49-F238E27FC236}">
                  <a16:creationId xmlns:a16="http://schemas.microsoft.com/office/drawing/2014/main" id="{D0227011-C18C-41C8-AB28-6D35168D67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25" y="2100"/>
              <a:ext cx="22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309" name="Rectangle 1130">
              <a:extLst>
                <a:ext uri="{FF2B5EF4-FFF2-40B4-BE49-F238E27FC236}">
                  <a16:creationId xmlns:a16="http://schemas.microsoft.com/office/drawing/2014/main" id="{316DEB82-0138-4FDF-815C-BBDEF6EA46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4" y="2100"/>
              <a:ext cx="5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310" name="Rectangle 1131">
              <a:extLst>
                <a:ext uri="{FF2B5EF4-FFF2-40B4-BE49-F238E27FC236}">
                  <a16:creationId xmlns:a16="http://schemas.microsoft.com/office/drawing/2014/main" id="{0ECB2CF0-AE61-4238-B14E-4927C4E7A3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5" y="2100"/>
              <a:ext cx="22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311" name="Rectangle 1132">
              <a:extLst>
                <a:ext uri="{FF2B5EF4-FFF2-40B4-BE49-F238E27FC236}">
                  <a16:creationId xmlns:a16="http://schemas.microsoft.com/office/drawing/2014/main" id="{08633C14-142B-4679-A58F-AE35E988C8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4" y="2100"/>
              <a:ext cx="5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312" name="Rectangle 1133">
              <a:extLst>
                <a:ext uri="{FF2B5EF4-FFF2-40B4-BE49-F238E27FC236}">
                  <a16:creationId xmlns:a16="http://schemas.microsoft.com/office/drawing/2014/main" id="{986E12A5-003B-4250-8900-0B30995B15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6" y="2100"/>
              <a:ext cx="21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313" name="Rectangle 1134">
              <a:extLst>
                <a:ext uri="{FF2B5EF4-FFF2-40B4-BE49-F238E27FC236}">
                  <a16:creationId xmlns:a16="http://schemas.microsoft.com/office/drawing/2014/main" id="{64565ECA-CC3B-4774-B79D-280B6F37BD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4" y="2100"/>
              <a:ext cx="5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314" name="Rectangle 1135">
              <a:extLst>
                <a:ext uri="{FF2B5EF4-FFF2-40B4-BE49-F238E27FC236}">
                  <a16:creationId xmlns:a16="http://schemas.microsoft.com/office/drawing/2014/main" id="{FE4B90E8-0F9B-466B-A4ED-2276C66A0F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6" y="2100"/>
              <a:ext cx="21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315" name="Rectangle 1136">
              <a:extLst>
                <a:ext uri="{FF2B5EF4-FFF2-40B4-BE49-F238E27FC236}">
                  <a16:creationId xmlns:a16="http://schemas.microsoft.com/office/drawing/2014/main" id="{BA89767F-F2A8-4CE8-B41C-00301E13EA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4" y="2100"/>
              <a:ext cx="5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316" name="Rectangle 1137">
              <a:extLst>
                <a:ext uri="{FF2B5EF4-FFF2-40B4-BE49-F238E27FC236}">
                  <a16:creationId xmlns:a16="http://schemas.microsoft.com/office/drawing/2014/main" id="{72B829B2-3FD8-4960-A2E4-22322C4629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6" y="2100"/>
              <a:ext cx="21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317" name="Rectangle 1138">
              <a:extLst>
                <a:ext uri="{FF2B5EF4-FFF2-40B4-BE49-F238E27FC236}">
                  <a16:creationId xmlns:a16="http://schemas.microsoft.com/office/drawing/2014/main" id="{FA98FC57-2003-4E48-93F7-8A5EAEBFB8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64" y="2100"/>
              <a:ext cx="5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318" name="Rectangle 1139">
              <a:extLst>
                <a:ext uri="{FF2B5EF4-FFF2-40B4-BE49-F238E27FC236}">
                  <a16:creationId xmlns:a16="http://schemas.microsoft.com/office/drawing/2014/main" id="{5ABE4DCC-8398-408D-8057-9F66D7CB5A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6" y="2100"/>
              <a:ext cx="21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319" name="Rectangle 1140">
              <a:extLst>
                <a:ext uri="{FF2B5EF4-FFF2-40B4-BE49-F238E27FC236}">
                  <a16:creationId xmlns:a16="http://schemas.microsoft.com/office/drawing/2014/main" id="{F180B5E2-A6F1-4B5F-B681-A70B9AE644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4" y="2100"/>
              <a:ext cx="5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320" name="Rectangle 1141">
              <a:extLst>
                <a:ext uri="{FF2B5EF4-FFF2-40B4-BE49-F238E27FC236}">
                  <a16:creationId xmlns:a16="http://schemas.microsoft.com/office/drawing/2014/main" id="{4B685B36-BA47-4A82-A7D9-5914F677F2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6" y="2100"/>
              <a:ext cx="21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321" name="Rectangle 1142">
              <a:extLst>
                <a:ext uri="{FF2B5EF4-FFF2-40B4-BE49-F238E27FC236}">
                  <a16:creationId xmlns:a16="http://schemas.microsoft.com/office/drawing/2014/main" id="{893A4F11-45C9-495B-BDB7-F81699067E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44" y="2100"/>
              <a:ext cx="5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322" name="Rectangle 1143">
              <a:extLst>
                <a:ext uri="{FF2B5EF4-FFF2-40B4-BE49-F238E27FC236}">
                  <a16:creationId xmlns:a16="http://schemas.microsoft.com/office/drawing/2014/main" id="{9A4D0FD7-E2B2-4A11-838A-E298A46802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6" y="2100"/>
              <a:ext cx="21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323" name="Rectangle 1144">
              <a:extLst>
                <a:ext uri="{FF2B5EF4-FFF2-40B4-BE49-F238E27FC236}">
                  <a16:creationId xmlns:a16="http://schemas.microsoft.com/office/drawing/2014/main" id="{DDC37552-2496-4852-99D4-BF9DB2E808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4" y="2100"/>
              <a:ext cx="5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324" name="Rectangle 1145">
              <a:extLst>
                <a:ext uri="{FF2B5EF4-FFF2-40B4-BE49-F238E27FC236}">
                  <a16:creationId xmlns:a16="http://schemas.microsoft.com/office/drawing/2014/main" id="{0A1B6667-5852-4169-900F-22800809EF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6" y="2100"/>
              <a:ext cx="21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325" name="Rectangle 1146">
              <a:extLst>
                <a:ext uri="{FF2B5EF4-FFF2-40B4-BE49-F238E27FC236}">
                  <a16:creationId xmlns:a16="http://schemas.microsoft.com/office/drawing/2014/main" id="{880BEFA3-ADFE-4CEF-A4CA-DF23670A3C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24" y="2100"/>
              <a:ext cx="5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326" name="Rectangle 1147">
              <a:extLst>
                <a:ext uri="{FF2B5EF4-FFF2-40B4-BE49-F238E27FC236}">
                  <a16:creationId xmlns:a16="http://schemas.microsoft.com/office/drawing/2014/main" id="{08972ABF-DD1A-40A4-8C99-1D4FD29BA1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6" y="2100"/>
              <a:ext cx="21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327" name="Rectangle 1148">
              <a:extLst>
                <a:ext uri="{FF2B5EF4-FFF2-40B4-BE49-F238E27FC236}">
                  <a16:creationId xmlns:a16="http://schemas.microsoft.com/office/drawing/2014/main" id="{43E7CC2B-9069-4A59-9DA0-A6FDA2A532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4" y="2100"/>
              <a:ext cx="5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328" name="Rectangle 1149">
              <a:extLst>
                <a:ext uri="{FF2B5EF4-FFF2-40B4-BE49-F238E27FC236}">
                  <a16:creationId xmlns:a16="http://schemas.microsoft.com/office/drawing/2014/main" id="{11AD9A3A-092F-40E5-BE09-D9361EE83A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6" y="2100"/>
              <a:ext cx="22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329" name="Rectangle 1150">
              <a:extLst>
                <a:ext uri="{FF2B5EF4-FFF2-40B4-BE49-F238E27FC236}">
                  <a16:creationId xmlns:a16="http://schemas.microsoft.com/office/drawing/2014/main" id="{B3C43F81-70ED-488E-9D72-6BB42FF6A8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04" y="2100"/>
              <a:ext cx="5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330" name="Rectangle 1151">
              <a:extLst>
                <a:ext uri="{FF2B5EF4-FFF2-40B4-BE49-F238E27FC236}">
                  <a16:creationId xmlns:a16="http://schemas.microsoft.com/office/drawing/2014/main" id="{DD4BC462-34A3-4B86-866F-71DA5F0936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6" y="2100"/>
              <a:ext cx="22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331" name="Rectangle 1152">
              <a:extLst>
                <a:ext uri="{FF2B5EF4-FFF2-40B4-BE49-F238E27FC236}">
                  <a16:creationId xmlns:a16="http://schemas.microsoft.com/office/drawing/2014/main" id="{E757444C-0206-4C39-B508-FBDA47D7E6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44" y="2100"/>
              <a:ext cx="5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332" name="Rectangle 1153">
              <a:extLst>
                <a:ext uri="{FF2B5EF4-FFF2-40B4-BE49-F238E27FC236}">
                  <a16:creationId xmlns:a16="http://schemas.microsoft.com/office/drawing/2014/main" id="{13C3E2BF-1776-4D72-A5A2-D4BE509526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06" y="2100"/>
              <a:ext cx="22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333" name="Rectangle 1154">
              <a:extLst>
                <a:ext uri="{FF2B5EF4-FFF2-40B4-BE49-F238E27FC236}">
                  <a16:creationId xmlns:a16="http://schemas.microsoft.com/office/drawing/2014/main" id="{AE46140D-C181-4FFF-97BE-65A79B4647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4" y="2100"/>
              <a:ext cx="5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334" name="Rectangle 1155">
              <a:extLst>
                <a:ext uri="{FF2B5EF4-FFF2-40B4-BE49-F238E27FC236}">
                  <a16:creationId xmlns:a16="http://schemas.microsoft.com/office/drawing/2014/main" id="{866047B6-650A-42C0-AF93-6F8141031F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6" y="2100"/>
              <a:ext cx="22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335" name="Rectangle 1156">
              <a:extLst>
                <a:ext uri="{FF2B5EF4-FFF2-40B4-BE49-F238E27FC236}">
                  <a16:creationId xmlns:a16="http://schemas.microsoft.com/office/drawing/2014/main" id="{5490B0FA-5655-410D-A467-5A6E05DCDB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4" y="2100"/>
              <a:ext cx="5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336" name="Rectangle 1157">
              <a:extLst>
                <a:ext uri="{FF2B5EF4-FFF2-40B4-BE49-F238E27FC236}">
                  <a16:creationId xmlns:a16="http://schemas.microsoft.com/office/drawing/2014/main" id="{C1748EEB-941D-4579-B118-852BE40FC5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86" y="2100"/>
              <a:ext cx="22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337" name="Rectangle 1158">
              <a:extLst>
                <a:ext uri="{FF2B5EF4-FFF2-40B4-BE49-F238E27FC236}">
                  <a16:creationId xmlns:a16="http://schemas.microsoft.com/office/drawing/2014/main" id="{8D4DA76E-8737-40BA-B6F2-FFADF8EBEE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4" y="2100"/>
              <a:ext cx="5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338" name="Rectangle 1159">
              <a:extLst>
                <a:ext uri="{FF2B5EF4-FFF2-40B4-BE49-F238E27FC236}">
                  <a16:creationId xmlns:a16="http://schemas.microsoft.com/office/drawing/2014/main" id="{D583A09E-9216-43D4-BA5D-94020C9864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6" y="2100"/>
              <a:ext cx="22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339" name="Rectangle 1160">
              <a:extLst>
                <a:ext uri="{FF2B5EF4-FFF2-40B4-BE49-F238E27FC236}">
                  <a16:creationId xmlns:a16="http://schemas.microsoft.com/office/drawing/2014/main" id="{4068041D-9395-4748-890C-4E7FC008BB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4" y="2100"/>
              <a:ext cx="5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</p:grpSp>
      <p:grpSp>
        <p:nvGrpSpPr>
          <p:cNvPr id="33836" name="Group 1302">
            <a:extLst>
              <a:ext uri="{FF2B5EF4-FFF2-40B4-BE49-F238E27FC236}">
                <a16:creationId xmlns:a16="http://schemas.microsoft.com/office/drawing/2014/main" id="{BAC2A076-9880-4A87-9898-AE2A99C25390}"/>
              </a:ext>
            </a:extLst>
          </p:cNvPr>
          <p:cNvGrpSpPr>
            <a:grpSpLocks/>
          </p:cNvGrpSpPr>
          <p:nvPr/>
        </p:nvGrpSpPr>
        <p:grpSpPr bwMode="auto">
          <a:xfrm>
            <a:off x="4718050" y="1084263"/>
            <a:ext cx="1808163" cy="1531937"/>
            <a:chOff x="2972" y="683"/>
            <a:chExt cx="1139" cy="965"/>
          </a:xfrm>
        </p:grpSpPr>
        <p:sp>
          <p:nvSpPr>
            <p:cNvPr id="34060" name="Rectangle 1162">
              <a:extLst>
                <a:ext uri="{FF2B5EF4-FFF2-40B4-BE49-F238E27FC236}">
                  <a16:creationId xmlns:a16="http://schemas.microsoft.com/office/drawing/2014/main" id="{BCFC7B0D-91F9-45F6-92BA-B50E5FABCC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2" y="683"/>
              <a:ext cx="5" cy="2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061" name="Rectangle 1163">
              <a:extLst>
                <a:ext uri="{FF2B5EF4-FFF2-40B4-BE49-F238E27FC236}">
                  <a16:creationId xmlns:a16="http://schemas.microsoft.com/office/drawing/2014/main" id="{847555FB-FF65-44B4-8D0F-BCE2232628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2" y="721"/>
              <a:ext cx="5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062" name="Rectangle 1164">
              <a:extLst>
                <a:ext uri="{FF2B5EF4-FFF2-40B4-BE49-F238E27FC236}">
                  <a16:creationId xmlns:a16="http://schemas.microsoft.com/office/drawing/2014/main" id="{366DADC2-F403-4758-B4DE-8CCF1F4603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2" y="743"/>
              <a:ext cx="5" cy="2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063" name="Rectangle 1165">
              <a:extLst>
                <a:ext uri="{FF2B5EF4-FFF2-40B4-BE49-F238E27FC236}">
                  <a16:creationId xmlns:a16="http://schemas.microsoft.com/office/drawing/2014/main" id="{B2229321-7FD6-4AC0-AC03-FC5D96F630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2" y="781"/>
              <a:ext cx="5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064" name="Rectangle 1166">
              <a:extLst>
                <a:ext uri="{FF2B5EF4-FFF2-40B4-BE49-F238E27FC236}">
                  <a16:creationId xmlns:a16="http://schemas.microsoft.com/office/drawing/2014/main" id="{35F35666-9D60-479F-A3FD-769BF8F2F1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2" y="803"/>
              <a:ext cx="5" cy="2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065" name="Rectangle 1167">
              <a:extLst>
                <a:ext uri="{FF2B5EF4-FFF2-40B4-BE49-F238E27FC236}">
                  <a16:creationId xmlns:a16="http://schemas.microsoft.com/office/drawing/2014/main" id="{5EB7320A-F252-44B0-8F93-C73C0A8AAC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2" y="841"/>
              <a:ext cx="5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066" name="Rectangle 1168">
              <a:extLst>
                <a:ext uri="{FF2B5EF4-FFF2-40B4-BE49-F238E27FC236}">
                  <a16:creationId xmlns:a16="http://schemas.microsoft.com/office/drawing/2014/main" id="{5EDCED1A-FC73-4245-AC7E-183AC464EB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2" y="863"/>
              <a:ext cx="5" cy="2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067" name="Rectangle 1169">
              <a:extLst>
                <a:ext uri="{FF2B5EF4-FFF2-40B4-BE49-F238E27FC236}">
                  <a16:creationId xmlns:a16="http://schemas.microsoft.com/office/drawing/2014/main" id="{09D692E1-0511-40C4-BFDC-6B9E2253E1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2" y="901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068" name="Rectangle 1170">
              <a:extLst>
                <a:ext uri="{FF2B5EF4-FFF2-40B4-BE49-F238E27FC236}">
                  <a16:creationId xmlns:a16="http://schemas.microsoft.com/office/drawing/2014/main" id="{40DB2D4A-3738-47AA-AE06-276562D2A4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2" y="923"/>
              <a:ext cx="5" cy="2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069" name="Rectangle 1171">
              <a:extLst>
                <a:ext uri="{FF2B5EF4-FFF2-40B4-BE49-F238E27FC236}">
                  <a16:creationId xmlns:a16="http://schemas.microsoft.com/office/drawing/2014/main" id="{7FCFB7E1-B727-473E-A9D1-3477C41672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2" y="961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070" name="Rectangle 1172">
              <a:extLst>
                <a:ext uri="{FF2B5EF4-FFF2-40B4-BE49-F238E27FC236}">
                  <a16:creationId xmlns:a16="http://schemas.microsoft.com/office/drawing/2014/main" id="{D6BF1ABE-FA9C-4171-8D92-E747AAE3FC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2" y="983"/>
              <a:ext cx="5" cy="2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071" name="Rectangle 1173">
              <a:extLst>
                <a:ext uri="{FF2B5EF4-FFF2-40B4-BE49-F238E27FC236}">
                  <a16:creationId xmlns:a16="http://schemas.microsoft.com/office/drawing/2014/main" id="{498B98AC-D333-4609-BA7D-7A5821FA92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2" y="1021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072" name="Rectangle 1174">
              <a:extLst>
                <a:ext uri="{FF2B5EF4-FFF2-40B4-BE49-F238E27FC236}">
                  <a16:creationId xmlns:a16="http://schemas.microsoft.com/office/drawing/2014/main" id="{D0FBD5B1-92EA-4F1C-91DD-29DD865D0D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2" y="1043"/>
              <a:ext cx="5" cy="2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073" name="Rectangle 1175">
              <a:extLst>
                <a:ext uri="{FF2B5EF4-FFF2-40B4-BE49-F238E27FC236}">
                  <a16:creationId xmlns:a16="http://schemas.microsoft.com/office/drawing/2014/main" id="{444BBF80-6FDB-424A-8F20-809782011A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2" y="1081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074" name="Rectangle 1176">
              <a:extLst>
                <a:ext uri="{FF2B5EF4-FFF2-40B4-BE49-F238E27FC236}">
                  <a16:creationId xmlns:a16="http://schemas.microsoft.com/office/drawing/2014/main" id="{97BE5704-7362-4238-8B70-11A19417C6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2" y="1103"/>
              <a:ext cx="5" cy="2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075" name="Rectangle 1177">
              <a:extLst>
                <a:ext uri="{FF2B5EF4-FFF2-40B4-BE49-F238E27FC236}">
                  <a16:creationId xmlns:a16="http://schemas.microsoft.com/office/drawing/2014/main" id="{281DDA9C-981B-457D-89C9-B368C89355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2" y="1141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076" name="Rectangle 1178">
              <a:extLst>
                <a:ext uri="{FF2B5EF4-FFF2-40B4-BE49-F238E27FC236}">
                  <a16:creationId xmlns:a16="http://schemas.microsoft.com/office/drawing/2014/main" id="{2EBD5A49-C768-4926-B6A2-DA293E0C2D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2" y="1163"/>
              <a:ext cx="5" cy="2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077" name="Rectangle 1179">
              <a:extLst>
                <a:ext uri="{FF2B5EF4-FFF2-40B4-BE49-F238E27FC236}">
                  <a16:creationId xmlns:a16="http://schemas.microsoft.com/office/drawing/2014/main" id="{ED0703F4-B5BE-403C-9012-B0C67E5B48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2" y="1201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078" name="Rectangle 1180">
              <a:extLst>
                <a:ext uri="{FF2B5EF4-FFF2-40B4-BE49-F238E27FC236}">
                  <a16:creationId xmlns:a16="http://schemas.microsoft.com/office/drawing/2014/main" id="{3902858F-C429-41C9-B5DF-74E6D8B817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2" y="1223"/>
              <a:ext cx="5" cy="21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079" name="Rectangle 1181">
              <a:extLst>
                <a:ext uri="{FF2B5EF4-FFF2-40B4-BE49-F238E27FC236}">
                  <a16:creationId xmlns:a16="http://schemas.microsoft.com/office/drawing/2014/main" id="{84501DCA-F91F-46CB-B731-9ED214D309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2" y="1261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080" name="Rectangle 1182">
              <a:extLst>
                <a:ext uri="{FF2B5EF4-FFF2-40B4-BE49-F238E27FC236}">
                  <a16:creationId xmlns:a16="http://schemas.microsoft.com/office/drawing/2014/main" id="{ED8EF512-92A0-4AE2-8F8D-9FA2488A68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2" y="1283"/>
              <a:ext cx="5" cy="21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081" name="Rectangle 1183">
              <a:extLst>
                <a:ext uri="{FF2B5EF4-FFF2-40B4-BE49-F238E27FC236}">
                  <a16:creationId xmlns:a16="http://schemas.microsoft.com/office/drawing/2014/main" id="{5A4C001F-33B8-4C90-A64C-52732E142A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2" y="1321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082" name="Rectangle 1184">
              <a:extLst>
                <a:ext uri="{FF2B5EF4-FFF2-40B4-BE49-F238E27FC236}">
                  <a16:creationId xmlns:a16="http://schemas.microsoft.com/office/drawing/2014/main" id="{F3C32F7B-22F1-4345-93A2-356B586B18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2" y="1343"/>
              <a:ext cx="5" cy="21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083" name="Rectangle 1185">
              <a:extLst>
                <a:ext uri="{FF2B5EF4-FFF2-40B4-BE49-F238E27FC236}">
                  <a16:creationId xmlns:a16="http://schemas.microsoft.com/office/drawing/2014/main" id="{2B131AA1-DD9B-4379-964A-556C0DB86C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2" y="1381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084" name="Rectangle 1186">
              <a:extLst>
                <a:ext uri="{FF2B5EF4-FFF2-40B4-BE49-F238E27FC236}">
                  <a16:creationId xmlns:a16="http://schemas.microsoft.com/office/drawing/2014/main" id="{35B986D8-BB31-4595-A03D-61B8E22BDA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2" y="1403"/>
              <a:ext cx="5" cy="21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085" name="Rectangle 1187">
              <a:extLst>
                <a:ext uri="{FF2B5EF4-FFF2-40B4-BE49-F238E27FC236}">
                  <a16:creationId xmlns:a16="http://schemas.microsoft.com/office/drawing/2014/main" id="{32D2031F-AD48-4C62-B3A9-A1FF7CB6FE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2" y="1441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086" name="Rectangle 1188">
              <a:extLst>
                <a:ext uri="{FF2B5EF4-FFF2-40B4-BE49-F238E27FC236}">
                  <a16:creationId xmlns:a16="http://schemas.microsoft.com/office/drawing/2014/main" id="{1B04C92A-C52A-4FB2-A1B7-36DF951983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2" y="1463"/>
              <a:ext cx="5" cy="21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087" name="Rectangle 1189">
              <a:extLst>
                <a:ext uri="{FF2B5EF4-FFF2-40B4-BE49-F238E27FC236}">
                  <a16:creationId xmlns:a16="http://schemas.microsoft.com/office/drawing/2014/main" id="{64E2D21A-2F2C-4F5D-8E45-4E5BF7C635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2" y="1501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088" name="Rectangle 1190">
              <a:extLst>
                <a:ext uri="{FF2B5EF4-FFF2-40B4-BE49-F238E27FC236}">
                  <a16:creationId xmlns:a16="http://schemas.microsoft.com/office/drawing/2014/main" id="{DB59C826-9879-4014-99F4-A21B51D892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2" y="1523"/>
              <a:ext cx="5" cy="21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089" name="Rectangle 1191">
              <a:extLst>
                <a:ext uri="{FF2B5EF4-FFF2-40B4-BE49-F238E27FC236}">
                  <a16:creationId xmlns:a16="http://schemas.microsoft.com/office/drawing/2014/main" id="{0170FC34-A5A9-4C47-8712-D2C9200F53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2" y="1561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090" name="Rectangle 1192">
              <a:extLst>
                <a:ext uri="{FF2B5EF4-FFF2-40B4-BE49-F238E27FC236}">
                  <a16:creationId xmlns:a16="http://schemas.microsoft.com/office/drawing/2014/main" id="{7380CF52-66CB-4175-8976-AD03561619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2" y="1583"/>
              <a:ext cx="5" cy="21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091" name="Rectangle 1193">
              <a:extLst>
                <a:ext uri="{FF2B5EF4-FFF2-40B4-BE49-F238E27FC236}">
                  <a16:creationId xmlns:a16="http://schemas.microsoft.com/office/drawing/2014/main" id="{95500198-4DAC-4A62-A505-A272A3E543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2" y="1621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092" name="Rectangle 1194">
              <a:extLst>
                <a:ext uri="{FF2B5EF4-FFF2-40B4-BE49-F238E27FC236}">
                  <a16:creationId xmlns:a16="http://schemas.microsoft.com/office/drawing/2014/main" id="{95DBC6BB-3871-4551-BC39-B900CD3215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2" y="1642"/>
              <a:ext cx="22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093" name="Rectangle 1195">
              <a:extLst>
                <a:ext uri="{FF2B5EF4-FFF2-40B4-BE49-F238E27FC236}">
                  <a16:creationId xmlns:a16="http://schemas.microsoft.com/office/drawing/2014/main" id="{8D407A1A-3273-4D98-8DBB-3C5FD0824E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10" y="1642"/>
              <a:ext cx="5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094" name="Rectangle 1196">
              <a:extLst>
                <a:ext uri="{FF2B5EF4-FFF2-40B4-BE49-F238E27FC236}">
                  <a16:creationId xmlns:a16="http://schemas.microsoft.com/office/drawing/2014/main" id="{9BA11B66-146D-42EF-A519-CAABA3C2E6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2" y="1642"/>
              <a:ext cx="22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095" name="Rectangle 1197">
              <a:extLst>
                <a:ext uri="{FF2B5EF4-FFF2-40B4-BE49-F238E27FC236}">
                  <a16:creationId xmlns:a16="http://schemas.microsoft.com/office/drawing/2014/main" id="{1D4129FC-84A1-4A1C-9598-F41D2A2938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0" y="1642"/>
              <a:ext cx="5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096" name="Rectangle 1198">
              <a:extLst>
                <a:ext uri="{FF2B5EF4-FFF2-40B4-BE49-F238E27FC236}">
                  <a16:creationId xmlns:a16="http://schemas.microsoft.com/office/drawing/2014/main" id="{E523F06D-181D-4551-AB01-BF14AE7DB3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92" y="1642"/>
              <a:ext cx="21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097" name="Rectangle 1199">
              <a:extLst>
                <a:ext uri="{FF2B5EF4-FFF2-40B4-BE49-F238E27FC236}">
                  <a16:creationId xmlns:a16="http://schemas.microsoft.com/office/drawing/2014/main" id="{5CBC3E04-75A8-41D7-93B9-9116427D54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0" y="1642"/>
              <a:ext cx="5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098" name="Rectangle 1200">
              <a:extLst>
                <a:ext uri="{FF2B5EF4-FFF2-40B4-BE49-F238E27FC236}">
                  <a16:creationId xmlns:a16="http://schemas.microsoft.com/office/drawing/2014/main" id="{8191109D-FDEF-4F55-8C81-BB7A8E9483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2" y="1642"/>
              <a:ext cx="21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099" name="Rectangle 1201">
              <a:extLst>
                <a:ext uri="{FF2B5EF4-FFF2-40B4-BE49-F238E27FC236}">
                  <a16:creationId xmlns:a16="http://schemas.microsoft.com/office/drawing/2014/main" id="{066BD00A-E597-4131-B4F5-BE2AABD2C9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0" y="1642"/>
              <a:ext cx="5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100" name="Rectangle 1202">
              <a:extLst>
                <a:ext uri="{FF2B5EF4-FFF2-40B4-BE49-F238E27FC236}">
                  <a16:creationId xmlns:a16="http://schemas.microsoft.com/office/drawing/2014/main" id="{BFB6AD32-35FE-497F-AB0D-F372D9DCBE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" y="1642"/>
              <a:ext cx="21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101" name="Rectangle 1203">
              <a:extLst>
                <a:ext uri="{FF2B5EF4-FFF2-40B4-BE49-F238E27FC236}">
                  <a16:creationId xmlns:a16="http://schemas.microsoft.com/office/drawing/2014/main" id="{72B82D9B-BBD1-447A-925F-D026E44380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50" y="1642"/>
              <a:ext cx="5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102" name="Rectangle 1204">
              <a:extLst>
                <a:ext uri="{FF2B5EF4-FFF2-40B4-BE49-F238E27FC236}">
                  <a16:creationId xmlns:a16="http://schemas.microsoft.com/office/drawing/2014/main" id="{CDDE1AED-32BB-47F6-A773-8D71DCB94F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2" y="1642"/>
              <a:ext cx="21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103" name="Rectangle 1205">
              <a:extLst>
                <a:ext uri="{FF2B5EF4-FFF2-40B4-BE49-F238E27FC236}">
                  <a16:creationId xmlns:a16="http://schemas.microsoft.com/office/drawing/2014/main" id="{586BC1C4-E810-47C5-9123-05EFA261D1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0" y="1642"/>
              <a:ext cx="5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104" name="Rectangle 1206">
              <a:extLst>
                <a:ext uri="{FF2B5EF4-FFF2-40B4-BE49-F238E27FC236}">
                  <a16:creationId xmlns:a16="http://schemas.microsoft.com/office/drawing/2014/main" id="{6669AF7C-21CD-4636-AC86-0CCCE394DB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2" y="1642"/>
              <a:ext cx="21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105" name="Rectangle 1207">
              <a:extLst>
                <a:ext uri="{FF2B5EF4-FFF2-40B4-BE49-F238E27FC236}">
                  <a16:creationId xmlns:a16="http://schemas.microsoft.com/office/drawing/2014/main" id="{8F2B478F-A7AF-4D41-A4DC-3458DDDBC9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0" y="1642"/>
              <a:ext cx="5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106" name="Rectangle 1208">
              <a:extLst>
                <a:ext uri="{FF2B5EF4-FFF2-40B4-BE49-F238E27FC236}">
                  <a16:creationId xmlns:a16="http://schemas.microsoft.com/office/drawing/2014/main" id="{2F509BFB-C77A-4ECF-8AAC-34C9B82BB1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2" y="1642"/>
              <a:ext cx="21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107" name="Rectangle 1209">
              <a:extLst>
                <a:ext uri="{FF2B5EF4-FFF2-40B4-BE49-F238E27FC236}">
                  <a16:creationId xmlns:a16="http://schemas.microsoft.com/office/drawing/2014/main" id="{26F277CF-F442-48CA-A817-EF9673E537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0" y="1642"/>
              <a:ext cx="5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108" name="Rectangle 1210">
              <a:extLst>
                <a:ext uri="{FF2B5EF4-FFF2-40B4-BE49-F238E27FC236}">
                  <a16:creationId xmlns:a16="http://schemas.microsoft.com/office/drawing/2014/main" id="{471BE71C-BC76-430E-9A31-B43B95F762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2" y="1642"/>
              <a:ext cx="21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109" name="Rectangle 1211">
              <a:extLst>
                <a:ext uri="{FF2B5EF4-FFF2-40B4-BE49-F238E27FC236}">
                  <a16:creationId xmlns:a16="http://schemas.microsoft.com/office/drawing/2014/main" id="{1FE6E537-A6E7-4084-B508-FF099123CA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0" y="1642"/>
              <a:ext cx="5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110" name="Rectangle 1212">
              <a:extLst>
                <a:ext uri="{FF2B5EF4-FFF2-40B4-BE49-F238E27FC236}">
                  <a16:creationId xmlns:a16="http://schemas.microsoft.com/office/drawing/2014/main" id="{F3A79FFF-45B1-443D-BC19-2529C69ED4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2" y="1642"/>
              <a:ext cx="21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111" name="Rectangle 1213">
              <a:extLst>
                <a:ext uri="{FF2B5EF4-FFF2-40B4-BE49-F238E27FC236}">
                  <a16:creationId xmlns:a16="http://schemas.microsoft.com/office/drawing/2014/main" id="{7CC6EB42-A0EF-4985-BDCC-7B1D16D45F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0" y="1642"/>
              <a:ext cx="5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112" name="Rectangle 1214">
              <a:extLst>
                <a:ext uri="{FF2B5EF4-FFF2-40B4-BE49-F238E27FC236}">
                  <a16:creationId xmlns:a16="http://schemas.microsoft.com/office/drawing/2014/main" id="{67FC5D63-E8C3-4C38-AA2C-B65AD41507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1" y="1642"/>
              <a:ext cx="22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113" name="Rectangle 1215">
              <a:extLst>
                <a:ext uri="{FF2B5EF4-FFF2-40B4-BE49-F238E27FC236}">
                  <a16:creationId xmlns:a16="http://schemas.microsoft.com/office/drawing/2014/main" id="{63071E6C-C3ED-4958-8E08-8D5296F7E4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0" y="1642"/>
              <a:ext cx="5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114" name="Rectangle 1216">
              <a:extLst>
                <a:ext uri="{FF2B5EF4-FFF2-40B4-BE49-F238E27FC236}">
                  <a16:creationId xmlns:a16="http://schemas.microsoft.com/office/drawing/2014/main" id="{951B6969-751B-435D-817E-DB363CB52F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1" y="1642"/>
              <a:ext cx="22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115" name="Rectangle 1217">
              <a:extLst>
                <a:ext uri="{FF2B5EF4-FFF2-40B4-BE49-F238E27FC236}">
                  <a16:creationId xmlns:a16="http://schemas.microsoft.com/office/drawing/2014/main" id="{576A1954-0875-4BB2-AA8D-B68C9CA3CA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70" y="1642"/>
              <a:ext cx="5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116" name="Rectangle 1218">
              <a:extLst>
                <a:ext uri="{FF2B5EF4-FFF2-40B4-BE49-F238E27FC236}">
                  <a16:creationId xmlns:a16="http://schemas.microsoft.com/office/drawing/2014/main" id="{415FAC95-FEF2-44FF-8CFD-44D5C5C18A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1" y="1642"/>
              <a:ext cx="22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117" name="Rectangle 1219">
              <a:extLst>
                <a:ext uri="{FF2B5EF4-FFF2-40B4-BE49-F238E27FC236}">
                  <a16:creationId xmlns:a16="http://schemas.microsoft.com/office/drawing/2014/main" id="{8F31895B-7D45-4EAE-A8C0-C4EE1EF99C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30" y="1642"/>
              <a:ext cx="5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118" name="Rectangle 1220">
              <a:extLst>
                <a:ext uri="{FF2B5EF4-FFF2-40B4-BE49-F238E27FC236}">
                  <a16:creationId xmlns:a16="http://schemas.microsoft.com/office/drawing/2014/main" id="{9B1FBAF9-AFCF-4A90-A043-AA3D3EEB06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1" y="1642"/>
              <a:ext cx="22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119" name="Rectangle 1221">
              <a:extLst>
                <a:ext uri="{FF2B5EF4-FFF2-40B4-BE49-F238E27FC236}">
                  <a16:creationId xmlns:a16="http://schemas.microsoft.com/office/drawing/2014/main" id="{8BA3D611-7991-4212-945E-D19D068136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0" y="1642"/>
              <a:ext cx="5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120" name="Rectangle 1222">
              <a:extLst>
                <a:ext uri="{FF2B5EF4-FFF2-40B4-BE49-F238E27FC236}">
                  <a16:creationId xmlns:a16="http://schemas.microsoft.com/office/drawing/2014/main" id="{B3996C85-56FB-4F67-A7B9-E3486926F4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1" y="1642"/>
              <a:ext cx="22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121" name="Rectangle 1223">
              <a:extLst>
                <a:ext uri="{FF2B5EF4-FFF2-40B4-BE49-F238E27FC236}">
                  <a16:creationId xmlns:a16="http://schemas.microsoft.com/office/drawing/2014/main" id="{D6732EB3-6461-4393-A674-78975475FF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0" y="1642"/>
              <a:ext cx="5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122" name="Rectangle 1224">
              <a:extLst>
                <a:ext uri="{FF2B5EF4-FFF2-40B4-BE49-F238E27FC236}">
                  <a16:creationId xmlns:a16="http://schemas.microsoft.com/office/drawing/2014/main" id="{4687BDB9-B1CD-4423-8D53-E4B46EE8E1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71" y="1642"/>
              <a:ext cx="22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123" name="Rectangle 1225">
              <a:extLst>
                <a:ext uri="{FF2B5EF4-FFF2-40B4-BE49-F238E27FC236}">
                  <a16:creationId xmlns:a16="http://schemas.microsoft.com/office/drawing/2014/main" id="{F87ED2C6-B3D5-4484-A550-EF797E13A4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0" y="1642"/>
              <a:ext cx="5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124" name="Rectangle 1226">
              <a:extLst>
                <a:ext uri="{FF2B5EF4-FFF2-40B4-BE49-F238E27FC236}">
                  <a16:creationId xmlns:a16="http://schemas.microsoft.com/office/drawing/2014/main" id="{D737B37D-F7B0-486C-BCF2-3B96851E0C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1" y="1642"/>
              <a:ext cx="22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125" name="Rectangle 1227">
              <a:extLst>
                <a:ext uri="{FF2B5EF4-FFF2-40B4-BE49-F238E27FC236}">
                  <a16:creationId xmlns:a16="http://schemas.microsoft.com/office/drawing/2014/main" id="{9262FA90-EF9A-4FBE-B147-7F78A28DCF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0" y="1642"/>
              <a:ext cx="5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126" name="Rectangle 1228">
              <a:extLst>
                <a:ext uri="{FF2B5EF4-FFF2-40B4-BE49-F238E27FC236}">
                  <a16:creationId xmlns:a16="http://schemas.microsoft.com/office/drawing/2014/main" id="{9A025C2B-F8A8-4EAF-A8E4-4586F01C83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91" y="1642"/>
              <a:ext cx="22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127" name="Rectangle 1229">
              <a:extLst>
                <a:ext uri="{FF2B5EF4-FFF2-40B4-BE49-F238E27FC236}">
                  <a16:creationId xmlns:a16="http://schemas.microsoft.com/office/drawing/2014/main" id="{5A486405-352A-40EE-8D23-52678AB589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0" y="1642"/>
              <a:ext cx="5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128" name="Rectangle 1230">
              <a:extLst>
                <a:ext uri="{FF2B5EF4-FFF2-40B4-BE49-F238E27FC236}">
                  <a16:creationId xmlns:a16="http://schemas.microsoft.com/office/drawing/2014/main" id="{F7CA8370-B408-4D8D-BCC5-C6C381A773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1" y="1642"/>
              <a:ext cx="22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129" name="Rectangle 1231">
              <a:extLst>
                <a:ext uri="{FF2B5EF4-FFF2-40B4-BE49-F238E27FC236}">
                  <a16:creationId xmlns:a16="http://schemas.microsoft.com/office/drawing/2014/main" id="{5CDC3F08-6AE0-454B-85CC-15E6E99E39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9" y="1642"/>
              <a:ext cx="6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130" name="Rectangle 1232">
              <a:extLst>
                <a:ext uri="{FF2B5EF4-FFF2-40B4-BE49-F238E27FC236}">
                  <a16:creationId xmlns:a16="http://schemas.microsoft.com/office/drawing/2014/main" id="{16DEF166-6E5E-4761-8A2A-0DC46B0567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6" y="1615"/>
              <a:ext cx="5" cy="2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131" name="Rectangle 1233">
              <a:extLst>
                <a:ext uri="{FF2B5EF4-FFF2-40B4-BE49-F238E27FC236}">
                  <a16:creationId xmlns:a16="http://schemas.microsoft.com/office/drawing/2014/main" id="{6615FC63-E045-4C6D-99A6-6A59251257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6" y="1593"/>
              <a:ext cx="5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132" name="Rectangle 1234">
              <a:extLst>
                <a:ext uri="{FF2B5EF4-FFF2-40B4-BE49-F238E27FC236}">
                  <a16:creationId xmlns:a16="http://schemas.microsoft.com/office/drawing/2014/main" id="{58298F56-927F-466D-A189-2D8056E85E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6" y="1555"/>
              <a:ext cx="5" cy="2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133" name="Rectangle 1235">
              <a:extLst>
                <a:ext uri="{FF2B5EF4-FFF2-40B4-BE49-F238E27FC236}">
                  <a16:creationId xmlns:a16="http://schemas.microsoft.com/office/drawing/2014/main" id="{2CF372AC-CEE6-47DB-8F0E-346302ED30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6" y="1533"/>
              <a:ext cx="5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134" name="Rectangle 1236">
              <a:extLst>
                <a:ext uri="{FF2B5EF4-FFF2-40B4-BE49-F238E27FC236}">
                  <a16:creationId xmlns:a16="http://schemas.microsoft.com/office/drawing/2014/main" id="{35CDACEC-19CE-4AA6-8334-55D682D76C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6" y="1495"/>
              <a:ext cx="5" cy="2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135" name="Rectangle 1237">
              <a:extLst>
                <a:ext uri="{FF2B5EF4-FFF2-40B4-BE49-F238E27FC236}">
                  <a16:creationId xmlns:a16="http://schemas.microsoft.com/office/drawing/2014/main" id="{FCD44100-1C12-4FC2-A19F-2BBF4AE6D5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6" y="1473"/>
              <a:ext cx="5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136" name="Rectangle 1238">
              <a:extLst>
                <a:ext uri="{FF2B5EF4-FFF2-40B4-BE49-F238E27FC236}">
                  <a16:creationId xmlns:a16="http://schemas.microsoft.com/office/drawing/2014/main" id="{67BB7762-47D3-40F2-ADC8-26E100CCD3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6" y="1435"/>
              <a:ext cx="5" cy="2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137" name="Rectangle 1239">
              <a:extLst>
                <a:ext uri="{FF2B5EF4-FFF2-40B4-BE49-F238E27FC236}">
                  <a16:creationId xmlns:a16="http://schemas.microsoft.com/office/drawing/2014/main" id="{420F7261-4083-4945-ADB9-640649007D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6" y="1414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138" name="Rectangle 1240">
              <a:extLst>
                <a:ext uri="{FF2B5EF4-FFF2-40B4-BE49-F238E27FC236}">
                  <a16:creationId xmlns:a16="http://schemas.microsoft.com/office/drawing/2014/main" id="{A664D3FC-77B5-43FA-ADAE-4096967905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6" y="1375"/>
              <a:ext cx="5" cy="2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139" name="Rectangle 1241">
              <a:extLst>
                <a:ext uri="{FF2B5EF4-FFF2-40B4-BE49-F238E27FC236}">
                  <a16:creationId xmlns:a16="http://schemas.microsoft.com/office/drawing/2014/main" id="{57C360C1-396B-4AF6-BDD6-2CDEFDA1FA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6" y="1354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140" name="Rectangle 1242">
              <a:extLst>
                <a:ext uri="{FF2B5EF4-FFF2-40B4-BE49-F238E27FC236}">
                  <a16:creationId xmlns:a16="http://schemas.microsoft.com/office/drawing/2014/main" id="{F8636A36-7E90-426A-8351-47D9ADDE2C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6" y="1315"/>
              <a:ext cx="5" cy="2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141" name="Rectangle 1243">
              <a:extLst>
                <a:ext uri="{FF2B5EF4-FFF2-40B4-BE49-F238E27FC236}">
                  <a16:creationId xmlns:a16="http://schemas.microsoft.com/office/drawing/2014/main" id="{2F3FD7C0-CC5E-41E8-B3DD-7873E9C35A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6" y="1294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142" name="Rectangle 1244">
              <a:extLst>
                <a:ext uri="{FF2B5EF4-FFF2-40B4-BE49-F238E27FC236}">
                  <a16:creationId xmlns:a16="http://schemas.microsoft.com/office/drawing/2014/main" id="{C7C2582D-55B4-414D-94D2-6CD2655568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6" y="1255"/>
              <a:ext cx="5" cy="2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143" name="Rectangle 1245">
              <a:extLst>
                <a:ext uri="{FF2B5EF4-FFF2-40B4-BE49-F238E27FC236}">
                  <a16:creationId xmlns:a16="http://schemas.microsoft.com/office/drawing/2014/main" id="{C3B87504-CFBA-463C-968F-53FC7EC93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6" y="1234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144" name="Rectangle 1246">
              <a:extLst>
                <a:ext uri="{FF2B5EF4-FFF2-40B4-BE49-F238E27FC236}">
                  <a16:creationId xmlns:a16="http://schemas.microsoft.com/office/drawing/2014/main" id="{1796E2BD-DA14-4F9D-8DC6-8D7CCC561E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6" y="1195"/>
              <a:ext cx="5" cy="2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145" name="Rectangle 1247">
              <a:extLst>
                <a:ext uri="{FF2B5EF4-FFF2-40B4-BE49-F238E27FC236}">
                  <a16:creationId xmlns:a16="http://schemas.microsoft.com/office/drawing/2014/main" id="{E167FD7C-3928-459B-9521-0510CC09A4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6" y="1174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146" name="Rectangle 1248">
              <a:extLst>
                <a:ext uri="{FF2B5EF4-FFF2-40B4-BE49-F238E27FC236}">
                  <a16:creationId xmlns:a16="http://schemas.microsoft.com/office/drawing/2014/main" id="{0A270F6B-B61B-4A95-85FA-9C351F44A9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6" y="1135"/>
              <a:ext cx="5" cy="2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147" name="Rectangle 1249">
              <a:extLst>
                <a:ext uri="{FF2B5EF4-FFF2-40B4-BE49-F238E27FC236}">
                  <a16:creationId xmlns:a16="http://schemas.microsoft.com/office/drawing/2014/main" id="{0169D0B0-E9E6-4BD7-84D0-7FF33BF605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6" y="1114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148" name="Rectangle 1250">
              <a:extLst>
                <a:ext uri="{FF2B5EF4-FFF2-40B4-BE49-F238E27FC236}">
                  <a16:creationId xmlns:a16="http://schemas.microsoft.com/office/drawing/2014/main" id="{EFCE2097-8D9D-4600-8B01-857872E576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6" y="1075"/>
              <a:ext cx="5" cy="2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149" name="Rectangle 1251">
              <a:extLst>
                <a:ext uri="{FF2B5EF4-FFF2-40B4-BE49-F238E27FC236}">
                  <a16:creationId xmlns:a16="http://schemas.microsoft.com/office/drawing/2014/main" id="{E4B32848-956A-4D53-A300-85221098BC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6" y="1054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150" name="Rectangle 1252">
              <a:extLst>
                <a:ext uri="{FF2B5EF4-FFF2-40B4-BE49-F238E27FC236}">
                  <a16:creationId xmlns:a16="http://schemas.microsoft.com/office/drawing/2014/main" id="{BA4BC6F4-5AB2-4BC5-A820-82EDD88CA2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6" y="1016"/>
              <a:ext cx="5" cy="21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151" name="Rectangle 1253">
              <a:extLst>
                <a:ext uri="{FF2B5EF4-FFF2-40B4-BE49-F238E27FC236}">
                  <a16:creationId xmlns:a16="http://schemas.microsoft.com/office/drawing/2014/main" id="{084B4242-2900-4B24-A4FE-ACF6E92E21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6" y="994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152" name="Rectangle 1254">
              <a:extLst>
                <a:ext uri="{FF2B5EF4-FFF2-40B4-BE49-F238E27FC236}">
                  <a16:creationId xmlns:a16="http://schemas.microsoft.com/office/drawing/2014/main" id="{F9C00267-00EC-4D7B-B87A-20A75CA242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6" y="956"/>
              <a:ext cx="5" cy="21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153" name="Rectangle 1255">
              <a:extLst>
                <a:ext uri="{FF2B5EF4-FFF2-40B4-BE49-F238E27FC236}">
                  <a16:creationId xmlns:a16="http://schemas.microsoft.com/office/drawing/2014/main" id="{8A7EAEEB-CDAB-4C54-AFF0-13196BB23C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6" y="934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154" name="Rectangle 1256">
              <a:extLst>
                <a:ext uri="{FF2B5EF4-FFF2-40B4-BE49-F238E27FC236}">
                  <a16:creationId xmlns:a16="http://schemas.microsoft.com/office/drawing/2014/main" id="{C94C50C5-12E4-48F1-8E8C-DF891D0CD3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6" y="896"/>
              <a:ext cx="5" cy="21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155" name="Rectangle 1257">
              <a:extLst>
                <a:ext uri="{FF2B5EF4-FFF2-40B4-BE49-F238E27FC236}">
                  <a16:creationId xmlns:a16="http://schemas.microsoft.com/office/drawing/2014/main" id="{6B21BFAE-96BC-49C8-B038-54ACFA0D43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6" y="874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156" name="Rectangle 1258">
              <a:extLst>
                <a:ext uri="{FF2B5EF4-FFF2-40B4-BE49-F238E27FC236}">
                  <a16:creationId xmlns:a16="http://schemas.microsoft.com/office/drawing/2014/main" id="{1515118D-ADD3-40E6-8C67-6820F30F42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6" y="836"/>
              <a:ext cx="5" cy="21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157" name="Rectangle 1259">
              <a:extLst>
                <a:ext uri="{FF2B5EF4-FFF2-40B4-BE49-F238E27FC236}">
                  <a16:creationId xmlns:a16="http://schemas.microsoft.com/office/drawing/2014/main" id="{602CB6E1-E0DA-4C22-A263-7FFA8E0676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6" y="814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158" name="Rectangle 1260">
              <a:extLst>
                <a:ext uri="{FF2B5EF4-FFF2-40B4-BE49-F238E27FC236}">
                  <a16:creationId xmlns:a16="http://schemas.microsoft.com/office/drawing/2014/main" id="{FB39E859-25BA-4DF2-A624-3DE2255B28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6" y="776"/>
              <a:ext cx="5" cy="21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159" name="Rectangle 1261">
              <a:extLst>
                <a:ext uri="{FF2B5EF4-FFF2-40B4-BE49-F238E27FC236}">
                  <a16:creationId xmlns:a16="http://schemas.microsoft.com/office/drawing/2014/main" id="{CB9AFF23-7B83-4B3A-96E5-F06C99F622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6" y="754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160" name="Rectangle 1262">
              <a:extLst>
                <a:ext uri="{FF2B5EF4-FFF2-40B4-BE49-F238E27FC236}">
                  <a16:creationId xmlns:a16="http://schemas.microsoft.com/office/drawing/2014/main" id="{4B73CF17-5C03-48BF-B19E-4D0F640001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6" y="716"/>
              <a:ext cx="5" cy="21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161" name="Rectangle 1263">
              <a:extLst>
                <a:ext uri="{FF2B5EF4-FFF2-40B4-BE49-F238E27FC236}">
                  <a16:creationId xmlns:a16="http://schemas.microsoft.com/office/drawing/2014/main" id="{81379A58-32E6-47D4-8D27-E1DBCD0D02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6" y="694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162" name="Rectangle 1264">
              <a:extLst>
                <a:ext uri="{FF2B5EF4-FFF2-40B4-BE49-F238E27FC236}">
                  <a16:creationId xmlns:a16="http://schemas.microsoft.com/office/drawing/2014/main" id="{E2B4AF8B-6121-4147-B8AE-01C38F4C3A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9" y="683"/>
              <a:ext cx="21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163" name="Rectangle 1265">
              <a:extLst>
                <a:ext uri="{FF2B5EF4-FFF2-40B4-BE49-F238E27FC236}">
                  <a16:creationId xmlns:a16="http://schemas.microsoft.com/office/drawing/2014/main" id="{A996679D-1D51-4EC7-A9F3-09D9A37973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7" y="683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164" name="Rectangle 1266">
              <a:extLst>
                <a:ext uri="{FF2B5EF4-FFF2-40B4-BE49-F238E27FC236}">
                  <a16:creationId xmlns:a16="http://schemas.microsoft.com/office/drawing/2014/main" id="{4B983A60-F5C4-4036-9791-74EC336F57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9" y="683"/>
              <a:ext cx="21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165" name="Rectangle 1267">
              <a:extLst>
                <a:ext uri="{FF2B5EF4-FFF2-40B4-BE49-F238E27FC236}">
                  <a16:creationId xmlns:a16="http://schemas.microsoft.com/office/drawing/2014/main" id="{D5ED9378-7641-4AF9-94E4-4D566F16B8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97" y="683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166" name="Rectangle 1268">
              <a:extLst>
                <a:ext uri="{FF2B5EF4-FFF2-40B4-BE49-F238E27FC236}">
                  <a16:creationId xmlns:a16="http://schemas.microsoft.com/office/drawing/2014/main" id="{3038AAF5-3C25-438D-BCA9-1177CF2A7A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9" y="683"/>
              <a:ext cx="21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167" name="Rectangle 1269">
              <a:extLst>
                <a:ext uri="{FF2B5EF4-FFF2-40B4-BE49-F238E27FC236}">
                  <a16:creationId xmlns:a16="http://schemas.microsoft.com/office/drawing/2014/main" id="{2DE8072A-EDE8-4F4F-A290-A1FAD03815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7" y="683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168" name="Rectangle 1270">
              <a:extLst>
                <a:ext uri="{FF2B5EF4-FFF2-40B4-BE49-F238E27FC236}">
                  <a16:creationId xmlns:a16="http://schemas.microsoft.com/office/drawing/2014/main" id="{37AFAFAA-0B15-4B09-8F3D-74C6F8AC96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9" y="683"/>
              <a:ext cx="21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169" name="Rectangle 1271">
              <a:extLst>
                <a:ext uri="{FF2B5EF4-FFF2-40B4-BE49-F238E27FC236}">
                  <a16:creationId xmlns:a16="http://schemas.microsoft.com/office/drawing/2014/main" id="{947B25C3-20C7-4A0E-86FC-FA2AD55685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77" y="683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170" name="Rectangle 1272">
              <a:extLst>
                <a:ext uri="{FF2B5EF4-FFF2-40B4-BE49-F238E27FC236}">
                  <a16:creationId xmlns:a16="http://schemas.microsoft.com/office/drawing/2014/main" id="{73B39944-90D2-4DCF-85E1-2AAC68104D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9" y="683"/>
              <a:ext cx="21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171" name="Rectangle 1273">
              <a:extLst>
                <a:ext uri="{FF2B5EF4-FFF2-40B4-BE49-F238E27FC236}">
                  <a16:creationId xmlns:a16="http://schemas.microsoft.com/office/drawing/2014/main" id="{BC095B33-3C34-439F-B84E-8A62104DFB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7" y="683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172" name="Rectangle 1274">
              <a:extLst>
                <a:ext uri="{FF2B5EF4-FFF2-40B4-BE49-F238E27FC236}">
                  <a16:creationId xmlns:a16="http://schemas.microsoft.com/office/drawing/2014/main" id="{76B30499-0228-4E43-8C1C-4FED84FD8E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9" y="683"/>
              <a:ext cx="22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173" name="Rectangle 1275">
              <a:extLst>
                <a:ext uri="{FF2B5EF4-FFF2-40B4-BE49-F238E27FC236}">
                  <a16:creationId xmlns:a16="http://schemas.microsoft.com/office/drawing/2014/main" id="{5CBD5E79-CAF8-45DE-9482-ED4B71039E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7" y="683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174" name="Rectangle 1276">
              <a:extLst>
                <a:ext uri="{FF2B5EF4-FFF2-40B4-BE49-F238E27FC236}">
                  <a16:creationId xmlns:a16="http://schemas.microsoft.com/office/drawing/2014/main" id="{82B9C632-10DC-41E7-8E09-A6A44EB698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9" y="683"/>
              <a:ext cx="22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175" name="Rectangle 1277">
              <a:extLst>
                <a:ext uri="{FF2B5EF4-FFF2-40B4-BE49-F238E27FC236}">
                  <a16:creationId xmlns:a16="http://schemas.microsoft.com/office/drawing/2014/main" id="{D3B57890-AE2E-47E8-AD78-245366061F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7" y="683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176" name="Rectangle 1278">
              <a:extLst>
                <a:ext uri="{FF2B5EF4-FFF2-40B4-BE49-F238E27FC236}">
                  <a16:creationId xmlns:a16="http://schemas.microsoft.com/office/drawing/2014/main" id="{103A136C-1926-4286-882B-B0DFF87372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9" y="683"/>
              <a:ext cx="22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177" name="Rectangle 1279">
              <a:extLst>
                <a:ext uri="{FF2B5EF4-FFF2-40B4-BE49-F238E27FC236}">
                  <a16:creationId xmlns:a16="http://schemas.microsoft.com/office/drawing/2014/main" id="{AC83EE74-7C74-45A0-8F65-B5E53C743D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7" y="683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178" name="Rectangle 1280">
              <a:extLst>
                <a:ext uri="{FF2B5EF4-FFF2-40B4-BE49-F238E27FC236}">
                  <a16:creationId xmlns:a16="http://schemas.microsoft.com/office/drawing/2014/main" id="{6FD7ECD6-E433-411F-8ABD-A64E835EF7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9" y="683"/>
              <a:ext cx="22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179" name="Rectangle 1281">
              <a:extLst>
                <a:ext uri="{FF2B5EF4-FFF2-40B4-BE49-F238E27FC236}">
                  <a16:creationId xmlns:a16="http://schemas.microsoft.com/office/drawing/2014/main" id="{CC7FA1A4-870F-4DD6-95F8-795B1A445E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7" y="683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180" name="Rectangle 1282">
              <a:extLst>
                <a:ext uri="{FF2B5EF4-FFF2-40B4-BE49-F238E27FC236}">
                  <a16:creationId xmlns:a16="http://schemas.microsoft.com/office/drawing/2014/main" id="{31D3D953-C687-4BE9-921A-945D694D5F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9" y="683"/>
              <a:ext cx="22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181" name="Rectangle 1283">
              <a:extLst>
                <a:ext uri="{FF2B5EF4-FFF2-40B4-BE49-F238E27FC236}">
                  <a16:creationId xmlns:a16="http://schemas.microsoft.com/office/drawing/2014/main" id="{34C953F9-0087-435D-AAD5-9EA41CE037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7" y="683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182" name="Rectangle 1284">
              <a:extLst>
                <a:ext uri="{FF2B5EF4-FFF2-40B4-BE49-F238E27FC236}">
                  <a16:creationId xmlns:a16="http://schemas.microsoft.com/office/drawing/2014/main" id="{3CF21BB8-1079-4B52-8C86-6BD0B516AC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79" y="683"/>
              <a:ext cx="22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183" name="Rectangle 1285">
              <a:extLst>
                <a:ext uri="{FF2B5EF4-FFF2-40B4-BE49-F238E27FC236}">
                  <a16:creationId xmlns:a16="http://schemas.microsoft.com/office/drawing/2014/main" id="{7EBE1969-C39F-457C-BA11-8CCF10F3A2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7" y="683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184" name="Rectangle 1286">
              <a:extLst>
                <a:ext uri="{FF2B5EF4-FFF2-40B4-BE49-F238E27FC236}">
                  <a16:creationId xmlns:a16="http://schemas.microsoft.com/office/drawing/2014/main" id="{844E8BBF-5C13-4330-A1C6-51207AFCFA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9" y="683"/>
              <a:ext cx="22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185" name="Rectangle 1287">
              <a:extLst>
                <a:ext uri="{FF2B5EF4-FFF2-40B4-BE49-F238E27FC236}">
                  <a16:creationId xmlns:a16="http://schemas.microsoft.com/office/drawing/2014/main" id="{6CF726CE-AB8A-4756-9C59-4D47D6E8E6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7" y="683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186" name="Rectangle 1288">
              <a:extLst>
                <a:ext uri="{FF2B5EF4-FFF2-40B4-BE49-F238E27FC236}">
                  <a16:creationId xmlns:a16="http://schemas.microsoft.com/office/drawing/2014/main" id="{113862A4-F045-47A7-BEDA-61F448C40D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59" y="683"/>
              <a:ext cx="22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187" name="Rectangle 1289">
              <a:extLst>
                <a:ext uri="{FF2B5EF4-FFF2-40B4-BE49-F238E27FC236}">
                  <a16:creationId xmlns:a16="http://schemas.microsoft.com/office/drawing/2014/main" id="{A802E0B5-96A5-4553-9AFF-BEA14CE388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7" y="683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188" name="Rectangle 1290">
              <a:extLst>
                <a:ext uri="{FF2B5EF4-FFF2-40B4-BE49-F238E27FC236}">
                  <a16:creationId xmlns:a16="http://schemas.microsoft.com/office/drawing/2014/main" id="{E699D4A9-519B-4B52-9C78-E15DFF08F2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9" y="683"/>
              <a:ext cx="22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189" name="Rectangle 1291">
              <a:extLst>
                <a:ext uri="{FF2B5EF4-FFF2-40B4-BE49-F238E27FC236}">
                  <a16:creationId xmlns:a16="http://schemas.microsoft.com/office/drawing/2014/main" id="{8168C7D3-4465-449F-B59D-0AAD008022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7" y="683"/>
              <a:ext cx="6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190" name="Rectangle 1292">
              <a:extLst>
                <a:ext uri="{FF2B5EF4-FFF2-40B4-BE49-F238E27FC236}">
                  <a16:creationId xmlns:a16="http://schemas.microsoft.com/office/drawing/2014/main" id="{5AA234EE-475D-4619-8C07-9FA2219769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39" y="683"/>
              <a:ext cx="22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191" name="Rectangle 1293">
              <a:extLst>
                <a:ext uri="{FF2B5EF4-FFF2-40B4-BE49-F238E27FC236}">
                  <a16:creationId xmlns:a16="http://schemas.microsoft.com/office/drawing/2014/main" id="{251D163A-E9B6-4E98-884E-EBAA222FA9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7" y="683"/>
              <a:ext cx="6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192" name="Rectangle 1294">
              <a:extLst>
                <a:ext uri="{FF2B5EF4-FFF2-40B4-BE49-F238E27FC236}">
                  <a16:creationId xmlns:a16="http://schemas.microsoft.com/office/drawing/2014/main" id="{03F7297B-4FF3-4885-8794-7A52346CC4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9" y="683"/>
              <a:ext cx="22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193" name="Rectangle 1295">
              <a:extLst>
                <a:ext uri="{FF2B5EF4-FFF2-40B4-BE49-F238E27FC236}">
                  <a16:creationId xmlns:a16="http://schemas.microsoft.com/office/drawing/2014/main" id="{E80FB9E8-5B7B-4FC8-B9E1-15D96A8A1D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7" y="683"/>
              <a:ext cx="6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194" name="Rectangle 1296">
              <a:extLst>
                <a:ext uri="{FF2B5EF4-FFF2-40B4-BE49-F238E27FC236}">
                  <a16:creationId xmlns:a16="http://schemas.microsoft.com/office/drawing/2014/main" id="{EBEF7597-B56A-4FE6-A5DC-29CF2E370F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9" y="683"/>
              <a:ext cx="22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195" name="Rectangle 1297">
              <a:extLst>
                <a:ext uri="{FF2B5EF4-FFF2-40B4-BE49-F238E27FC236}">
                  <a16:creationId xmlns:a16="http://schemas.microsoft.com/office/drawing/2014/main" id="{1D806660-F6AE-4F33-9F0D-DADD662019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97" y="683"/>
              <a:ext cx="6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196" name="Rectangle 1298">
              <a:extLst>
                <a:ext uri="{FF2B5EF4-FFF2-40B4-BE49-F238E27FC236}">
                  <a16:creationId xmlns:a16="http://schemas.microsoft.com/office/drawing/2014/main" id="{6F5D3981-92D1-4A69-A8DE-9BAF011862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9" y="683"/>
              <a:ext cx="22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197" name="Rectangle 1299">
              <a:extLst>
                <a:ext uri="{FF2B5EF4-FFF2-40B4-BE49-F238E27FC236}">
                  <a16:creationId xmlns:a16="http://schemas.microsoft.com/office/drawing/2014/main" id="{D6C100A6-5C14-43D2-A71F-6ED15277D4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7" y="683"/>
              <a:ext cx="6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198" name="Rectangle 1300">
              <a:extLst>
                <a:ext uri="{FF2B5EF4-FFF2-40B4-BE49-F238E27FC236}">
                  <a16:creationId xmlns:a16="http://schemas.microsoft.com/office/drawing/2014/main" id="{F05F0278-142E-478A-B4B5-13773ED2B5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9" y="683"/>
              <a:ext cx="22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199" name="Rectangle 1301">
              <a:extLst>
                <a:ext uri="{FF2B5EF4-FFF2-40B4-BE49-F238E27FC236}">
                  <a16:creationId xmlns:a16="http://schemas.microsoft.com/office/drawing/2014/main" id="{D487165E-1F34-4070-A1B5-FD4C2FDAD4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7" y="683"/>
              <a:ext cx="6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</p:grpSp>
      <p:grpSp>
        <p:nvGrpSpPr>
          <p:cNvPr id="33837" name="Group 1443">
            <a:extLst>
              <a:ext uri="{FF2B5EF4-FFF2-40B4-BE49-F238E27FC236}">
                <a16:creationId xmlns:a16="http://schemas.microsoft.com/office/drawing/2014/main" id="{E77CF76B-112D-44A1-AEB3-1102C3520FF3}"/>
              </a:ext>
            </a:extLst>
          </p:cNvPr>
          <p:cNvGrpSpPr>
            <a:grpSpLocks/>
          </p:cNvGrpSpPr>
          <p:nvPr/>
        </p:nvGrpSpPr>
        <p:grpSpPr bwMode="auto">
          <a:xfrm>
            <a:off x="5608638" y="4910138"/>
            <a:ext cx="1809750" cy="1531937"/>
            <a:chOff x="3533" y="3093"/>
            <a:chExt cx="1140" cy="965"/>
          </a:xfrm>
        </p:grpSpPr>
        <p:sp>
          <p:nvSpPr>
            <p:cNvPr id="33920" name="Rectangle 1303">
              <a:extLst>
                <a:ext uri="{FF2B5EF4-FFF2-40B4-BE49-F238E27FC236}">
                  <a16:creationId xmlns:a16="http://schemas.microsoft.com/office/drawing/2014/main" id="{2294F19C-BE9C-49B7-9E88-A4CD44C0BB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3" y="3093"/>
              <a:ext cx="6" cy="2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3921" name="Rectangle 1304">
              <a:extLst>
                <a:ext uri="{FF2B5EF4-FFF2-40B4-BE49-F238E27FC236}">
                  <a16:creationId xmlns:a16="http://schemas.microsoft.com/office/drawing/2014/main" id="{32E67147-F3D0-4573-A112-47BDBD91C8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3" y="3131"/>
              <a:ext cx="6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3922" name="Rectangle 1305">
              <a:extLst>
                <a:ext uri="{FF2B5EF4-FFF2-40B4-BE49-F238E27FC236}">
                  <a16:creationId xmlns:a16="http://schemas.microsoft.com/office/drawing/2014/main" id="{C2E29236-4059-47C6-94B5-3925823556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3" y="3153"/>
              <a:ext cx="6" cy="21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3923" name="Rectangle 1306">
              <a:extLst>
                <a:ext uri="{FF2B5EF4-FFF2-40B4-BE49-F238E27FC236}">
                  <a16:creationId xmlns:a16="http://schemas.microsoft.com/office/drawing/2014/main" id="{81112424-471C-4838-B911-7AE263F8FB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3" y="3191"/>
              <a:ext cx="6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3924" name="Rectangle 1307">
              <a:extLst>
                <a:ext uri="{FF2B5EF4-FFF2-40B4-BE49-F238E27FC236}">
                  <a16:creationId xmlns:a16="http://schemas.microsoft.com/office/drawing/2014/main" id="{6E980F79-440C-4E7D-A27E-65544976E0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3" y="3213"/>
              <a:ext cx="6" cy="21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3925" name="Rectangle 1308">
              <a:extLst>
                <a:ext uri="{FF2B5EF4-FFF2-40B4-BE49-F238E27FC236}">
                  <a16:creationId xmlns:a16="http://schemas.microsoft.com/office/drawing/2014/main" id="{F67EB105-3CC9-4214-9E36-F07DD03B40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3" y="3251"/>
              <a:ext cx="6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3926" name="Rectangle 1309">
              <a:extLst>
                <a:ext uri="{FF2B5EF4-FFF2-40B4-BE49-F238E27FC236}">
                  <a16:creationId xmlns:a16="http://schemas.microsoft.com/office/drawing/2014/main" id="{8FA07E28-BA6A-4F18-AC50-44C6BEA987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3" y="3273"/>
              <a:ext cx="6" cy="21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3927" name="Rectangle 1310">
              <a:extLst>
                <a:ext uri="{FF2B5EF4-FFF2-40B4-BE49-F238E27FC236}">
                  <a16:creationId xmlns:a16="http://schemas.microsoft.com/office/drawing/2014/main" id="{9DD7AF53-8D62-4265-9579-83DD0DBB81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3" y="3311"/>
              <a:ext cx="6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3928" name="Rectangle 1311">
              <a:extLst>
                <a:ext uri="{FF2B5EF4-FFF2-40B4-BE49-F238E27FC236}">
                  <a16:creationId xmlns:a16="http://schemas.microsoft.com/office/drawing/2014/main" id="{053E0480-B3F7-4D4D-814B-C9BE3F8965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3" y="3333"/>
              <a:ext cx="6" cy="21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3929" name="Rectangle 1312">
              <a:extLst>
                <a:ext uri="{FF2B5EF4-FFF2-40B4-BE49-F238E27FC236}">
                  <a16:creationId xmlns:a16="http://schemas.microsoft.com/office/drawing/2014/main" id="{F5CD8F65-E5A7-4A5A-8A56-FE0656B5D3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3" y="3371"/>
              <a:ext cx="6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3930" name="Rectangle 1313">
              <a:extLst>
                <a:ext uri="{FF2B5EF4-FFF2-40B4-BE49-F238E27FC236}">
                  <a16:creationId xmlns:a16="http://schemas.microsoft.com/office/drawing/2014/main" id="{8D5ADCCE-148B-4597-98B8-BD1A4FAEA1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3" y="3393"/>
              <a:ext cx="6" cy="21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3931" name="Rectangle 1314">
              <a:extLst>
                <a:ext uri="{FF2B5EF4-FFF2-40B4-BE49-F238E27FC236}">
                  <a16:creationId xmlns:a16="http://schemas.microsoft.com/office/drawing/2014/main" id="{B7E02B6D-AA61-496E-9923-9CEE4B18F2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3" y="3431"/>
              <a:ext cx="6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3932" name="Rectangle 1315">
              <a:extLst>
                <a:ext uri="{FF2B5EF4-FFF2-40B4-BE49-F238E27FC236}">
                  <a16:creationId xmlns:a16="http://schemas.microsoft.com/office/drawing/2014/main" id="{4060D2E1-1D3D-445A-B6A0-0D99CED0AB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3" y="3453"/>
              <a:ext cx="6" cy="21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3933" name="Rectangle 1316">
              <a:extLst>
                <a:ext uri="{FF2B5EF4-FFF2-40B4-BE49-F238E27FC236}">
                  <a16:creationId xmlns:a16="http://schemas.microsoft.com/office/drawing/2014/main" id="{0661296B-7F00-4E65-AC2A-1C1D4988CF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3" y="3491"/>
              <a:ext cx="6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3934" name="Rectangle 1317">
              <a:extLst>
                <a:ext uri="{FF2B5EF4-FFF2-40B4-BE49-F238E27FC236}">
                  <a16:creationId xmlns:a16="http://schemas.microsoft.com/office/drawing/2014/main" id="{37F0111B-FB77-4B03-8066-4B67F79606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3" y="3512"/>
              <a:ext cx="6" cy="2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3935" name="Rectangle 1318">
              <a:extLst>
                <a:ext uri="{FF2B5EF4-FFF2-40B4-BE49-F238E27FC236}">
                  <a16:creationId xmlns:a16="http://schemas.microsoft.com/office/drawing/2014/main" id="{9A8B6887-43E1-4EDD-A244-225B9EC032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3" y="3551"/>
              <a:ext cx="6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3936" name="Rectangle 1319">
              <a:extLst>
                <a:ext uri="{FF2B5EF4-FFF2-40B4-BE49-F238E27FC236}">
                  <a16:creationId xmlns:a16="http://schemas.microsoft.com/office/drawing/2014/main" id="{56AA850C-57ED-47E3-A55C-1956C510D8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3" y="3572"/>
              <a:ext cx="6" cy="2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3937" name="Rectangle 1320">
              <a:extLst>
                <a:ext uri="{FF2B5EF4-FFF2-40B4-BE49-F238E27FC236}">
                  <a16:creationId xmlns:a16="http://schemas.microsoft.com/office/drawing/2014/main" id="{8A1CCF20-65F9-45DF-87CD-AE60A8FCB3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3" y="3611"/>
              <a:ext cx="6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3938" name="Rectangle 1321">
              <a:extLst>
                <a:ext uri="{FF2B5EF4-FFF2-40B4-BE49-F238E27FC236}">
                  <a16:creationId xmlns:a16="http://schemas.microsoft.com/office/drawing/2014/main" id="{D4A6E71A-81FE-4C77-89F5-BE66C1CF39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3" y="3632"/>
              <a:ext cx="6" cy="2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3939" name="Rectangle 1322">
              <a:extLst>
                <a:ext uri="{FF2B5EF4-FFF2-40B4-BE49-F238E27FC236}">
                  <a16:creationId xmlns:a16="http://schemas.microsoft.com/office/drawing/2014/main" id="{88CEDDE7-7758-4CDD-9FC4-CCDF6FFD73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3" y="3671"/>
              <a:ext cx="6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3940" name="Rectangle 1323">
              <a:extLst>
                <a:ext uri="{FF2B5EF4-FFF2-40B4-BE49-F238E27FC236}">
                  <a16:creationId xmlns:a16="http://schemas.microsoft.com/office/drawing/2014/main" id="{27E7A328-7D6B-4CAC-A86A-C319355D89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3" y="3692"/>
              <a:ext cx="6" cy="2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3941" name="Rectangle 1324">
              <a:extLst>
                <a:ext uri="{FF2B5EF4-FFF2-40B4-BE49-F238E27FC236}">
                  <a16:creationId xmlns:a16="http://schemas.microsoft.com/office/drawing/2014/main" id="{A650F77B-D188-401B-B3D1-586073920A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3" y="3731"/>
              <a:ext cx="6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3942" name="Rectangle 1325">
              <a:extLst>
                <a:ext uri="{FF2B5EF4-FFF2-40B4-BE49-F238E27FC236}">
                  <a16:creationId xmlns:a16="http://schemas.microsoft.com/office/drawing/2014/main" id="{CF4FFA45-DAF8-44DA-AAF5-3FC05DFA67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3" y="3752"/>
              <a:ext cx="6" cy="2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3943" name="Rectangle 1326">
              <a:extLst>
                <a:ext uri="{FF2B5EF4-FFF2-40B4-BE49-F238E27FC236}">
                  <a16:creationId xmlns:a16="http://schemas.microsoft.com/office/drawing/2014/main" id="{CB48102B-D74B-4777-B16E-F4428528E3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3" y="3791"/>
              <a:ext cx="6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3944" name="Rectangle 1327">
              <a:extLst>
                <a:ext uri="{FF2B5EF4-FFF2-40B4-BE49-F238E27FC236}">
                  <a16:creationId xmlns:a16="http://schemas.microsoft.com/office/drawing/2014/main" id="{F7CFA0B7-2B5F-44F3-B7E8-88464C5593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3" y="3812"/>
              <a:ext cx="6" cy="2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3945" name="Rectangle 1328">
              <a:extLst>
                <a:ext uri="{FF2B5EF4-FFF2-40B4-BE49-F238E27FC236}">
                  <a16:creationId xmlns:a16="http://schemas.microsoft.com/office/drawing/2014/main" id="{B339A0FD-A3C0-4CA3-B444-FB78BE1CFE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3" y="3851"/>
              <a:ext cx="6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3946" name="Rectangle 1329">
              <a:extLst>
                <a:ext uri="{FF2B5EF4-FFF2-40B4-BE49-F238E27FC236}">
                  <a16:creationId xmlns:a16="http://schemas.microsoft.com/office/drawing/2014/main" id="{B650AEE9-17CE-44A6-9A1B-B5301C3536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3" y="3872"/>
              <a:ext cx="6" cy="2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3947" name="Rectangle 1330">
              <a:extLst>
                <a:ext uri="{FF2B5EF4-FFF2-40B4-BE49-F238E27FC236}">
                  <a16:creationId xmlns:a16="http://schemas.microsoft.com/office/drawing/2014/main" id="{667FDD2F-3DD7-448A-A8C1-B2E10713E8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3" y="3910"/>
              <a:ext cx="6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3948" name="Rectangle 1331">
              <a:extLst>
                <a:ext uri="{FF2B5EF4-FFF2-40B4-BE49-F238E27FC236}">
                  <a16:creationId xmlns:a16="http://schemas.microsoft.com/office/drawing/2014/main" id="{7CFB99A7-9AA1-4D35-9BC4-8A3E67D1D9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3" y="3932"/>
              <a:ext cx="6" cy="2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3949" name="Rectangle 1332">
              <a:extLst>
                <a:ext uri="{FF2B5EF4-FFF2-40B4-BE49-F238E27FC236}">
                  <a16:creationId xmlns:a16="http://schemas.microsoft.com/office/drawing/2014/main" id="{B7FCF3BA-D182-46A3-B494-2D7909AA2C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3" y="3970"/>
              <a:ext cx="6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3950" name="Rectangle 1333">
              <a:extLst>
                <a:ext uri="{FF2B5EF4-FFF2-40B4-BE49-F238E27FC236}">
                  <a16:creationId xmlns:a16="http://schemas.microsoft.com/office/drawing/2014/main" id="{FBC5180D-D4F8-4402-986E-663E3915DD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3" y="3992"/>
              <a:ext cx="6" cy="2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3951" name="Rectangle 1334">
              <a:extLst>
                <a:ext uri="{FF2B5EF4-FFF2-40B4-BE49-F238E27FC236}">
                  <a16:creationId xmlns:a16="http://schemas.microsoft.com/office/drawing/2014/main" id="{ABB5867F-3DA2-41B7-846F-7B150295C8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3" y="4030"/>
              <a:ext cx="6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3952" name="Rectangle 1335">
              <a:extLst>
                <a:ext uri="{FF2B5EF4-FFF2-40B4-BE49-F238E27FC236}">
                  <a16:creationId xmlns:a16="http://schemas.microsoft.com/office/drawing/2014/main" id="{70E17C12-9E8C-4251-98B6-6872471B3E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3" y="4052"/>
              <a:ext cx="22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3953" name="Rectangle 1336">
              <a:extLst>
                <a:ext uri="{FF2B5EF4-FFF2-40B4-BE49-F238E27FC236}">
                  <a16:creationId xmlns:a16="http://schemas.microsoft.com/office/drawing/2014/main" id="{430C17E3-630E-41CE-9C89-BBFAB80DEF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1" y="4052"/>
              <a:ext cx="6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3954" name="Rectangle 1337">
              <a:extLst>
                <a:ext uri="{FF2B5EF4-FFF2-40B4-BE49-F238E27FC236}">
                  <a16:creationId xmlns:a16="http://schemas.microsoft.com/office/drawing/2014/main" id="{F4580BD7-AD08-429D-A053-D28C7809AD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3" y="4052"/>
              <a:ext cx="22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3955" name="Rectangle 1338">
              <a:extLst>
                <a:ext uri="{FF2B5EF4-FFF2-40B4-BE49-F238E27FC236}">
                  <a16:creationId xmlns:a16="http://schemas.microsoft.com/office/drawing/2014/main" id="{BC861FEA-6D6C-43B4-91AB-996AC96895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1" y="4052"/>
              <a:ext cx="6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3956" name="Rectangle 1339">
              <a:extLst>
                <a:ext uri="{FF2B5EF4-FFF2-40B4-BE49-F238E27FC236}">
                  <a16:creationId xmlns:a16="http://schemas.microsoft.com/office/drawing/2014/main" id="{8EBE79FD-80C9-4F95-9D47-D91A88A054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3" y="4052"/>
              <a:ext cx="22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3957" name="Rectangle 1340">
              <a:extLst>
                <a:ext uri="{FF2B5EF4-FFF2-40B4-BE49-F238E27FC236}">
                  <a16:creationId xmlns:a16="http://schemas.microsoft.com/office/drawing/2014/main" id="{08298EFB-9A1E-453E-8174-D6E01112AE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1" y="4052"/>
              <a:ext cx="6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3958" name="Rectangle 1341">
              <a:extLst>
                <a:ext uri="{FF2B5EF4-FFF2-40B4-BE49-F238E27FC236}">
                  <a16:creationId xmlns:a16="http://schemas.microsoft.com/office/drawing/2014/main" id="{760F6297-CDC0-4BF8-A22D-AB8801D8F3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3" y="4052"/>
              <a:ext cx="22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3959" name="Rectangle 1342">
              <a:extLst>
                <a:ext uri="{FF2B5EF4-FFF2-40B4-BE49-F238E27FC236}">
                  <a16:creationId xmlns:a16="http://schemas.microsoft.com/office/drawing/2014/main" id="{3F0EB6B6-282E-4DF1-BA9B-3BB2CD136C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1" y="4052"/>
              <a:ext cx="6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3960" name="Rectangle 1343">
              <a:extLst>
                <a:ext uri="{FF2B5EF4-FFF2-40B4-BE49-F238E27FC236}">
                  <a16:creationId xmlns:a16="http://schemas.microsoft.com/office/drawing/2014/main" id="{4D567CE7-873D-4016-88D0-F11233B568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3" y="4052"/>
              <a:ext cx="22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3961" name="Rectangle 1344">
              <a:extLst>
                <a:ext uri="{FF2B5EF4-FFF2-40B4-BE49-F238E27FC236}">
                  <a16:creationId xmlns:a16="http://schemas.microsoft.com/office/drawing/2014/main" id="{6980B47C-A937-4694-84E8-ACB2F8CBD2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1" y="4052"/>
              <a:ext cx="6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3962" name="Rectangle 1345">
              <a:extLst>
                <a:ext uri="{FF2B5EF4-FFF2-40B4-BE49-F238E27FC236}">
                  <a16:creationId xmlns:a16="http://schemas.microsoft.com/office/drawing/2014/main" id="{545AAB46-C502-4089-AE8F-692FFCDE50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3" y="4052"/>
              <a:ext cx="22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3963" name="Rectangle 1346">
              <a:extLst>
                <a:ext uri="{FF2B5EF4-FFF2-40B4-BE49-F238E27FC236}">
                  <a16:creationId xmlns:a16="http://schemas.microsoft.com/office/drawing/2014/main" id="{A9E1E8C6-B68C-41E2-8835-BBE85AC7C4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71" y="4052"/>
              <a:ext cx="6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3964" name="Rectangle 1347">
              <a:extLst>
                <a:ext uri="{FF2B5EF4-FFF2-40B4-BE49-F238E27FC236}">
                  <a16:creationId xmlns:a16="http://schemas.microsoft.com/office/drawing/2014/main" id="{CFC45843-8E6E-4321-B0F9-37122AD551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3" y="4052"/>
              <a:ext cx="22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3965" name="Rectangle 1348">
              <a:extLst>
                <a:ext uri="{FF2B5EF4-FFF2-40B4-BE49-F238E27FC236}">
                  <a16:creationId xmlns:a16="http://schemas.microsoft.com/office/drawing/2014/main" id="{D5BB835D-B90B-4BB4-A2F5-A56E5BEEB6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1" y="4052"/>
              <a:ext cx="6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3966" name="Rectangle 1349">
              <a:extLst>
                <a:ext uri="{FF2B5EF4-FFF2-40B4-BE49-F238E27FC236}">
                  <a16:creationId xmlns:a16="http://schemas.microsoft.com/office/drawing/2014/main" id="{7353A4F7-95CF-425C-8781-BB40618305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3" y="4052"/>
              <a:ext cx="22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3967" name="Rectangle 1350">
              <a:extLst>
                <a:ext uri="{FF2B5EF4-FFF2-40B4-BE49-F238E27FC236}">
                  <a16:creationId xmlns:a16="http://schemas.microsoft.com/office/drawing/2014/main" id="{806EC048-F5D0-4839-B5FB-F42A1872AF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91" y="4052"/>
              <a:ext cx="6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3968" name="Rectangle 1351">
              <a:extLst>
                <a:ext uri="{FF2B5EF4-FFF2-40B4-BE49-F238E27FC236}">
                  <a16:creationId xmlns:a16="http://schemas.microsoft.com/office/drawing/2014/main" id="{AD1D1A43-40E9-4C4D-81F9-2C69EBB02C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3" y="4052"/>
              <a:ext cx="22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3969" name="Rectangle 1352">
              <a:extLst>
                <a:ext uri="{FF2B5EF4-FFF2-40B4-BE49-F238E27FC236}">
                  <a16:creationId xmlns:a16="http://schemas.microsoft.com/office/drawing/2014/main" id="{96CDDC3B-EE2F-452E-84A3-C6D3E366BC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1" y="4052"/>
              <a:ext cx="6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3970" name="Rectangle 1353">
              <a:extLst>
                <a:ext uri="{FF2B5EF4-FFF2-40B4-BE49-F238E27FC236}">
                  <a16:creationId xmlns:a16="http://schemas.microsoft.com/office/drawing/2014/main" id="{B19D0A61-89F3-430B-A9CA-C55E2EA5F6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3" y="4052"/>
              <a:ext cx="22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3971" name="Rectangle 1354">
              <a:extLst>
                <a:ext uri="{FF2B5EF4-FFF2-40B4-BE49-F238E27FC236}">
                  <a16:creationId xmlns:a16="http://schemas.microsoft.com/office/drawing/2014/main" id="{AD0A0D89-C98F-4C85-A4FA-83CE259BFA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1" y="4052"/>
              <a:ext cx="6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3972" name="Rectangle 1355">
              <a:extLst>
                <a:ext uri="{FF2B5EF4-FFF2-40B4-BE49-F238E27FC236}">
                  <a16:creationId xmlns:a16="http://schemas.microsoft.com/office/drawing/2014/main" id="{33E44279-C58C-4AF2-93B1-E6E472D34B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3" y="4052"/>
              <a:ext cx="22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3973" name="Rectangle 1356">
              <a:extLst>
                <a:ext uri="{FF2B5EF4-FFF2-40B4-BE49-F238E27FC236}">
                  <a16:creationId xmlns:a16="http://schemas.microsoft.com/office/drawing/2014/main" id="{F92601F1-41B8-4164-A849-DD94F9634B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1" y="4052"/>
              <a:ext cx="6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3974" name="Rectangle 1357">
              <a:extLst>
                <a:ext uri="{FF2B5EF4-FFF2-40B4-BE49-F238E27FC236}">
                  <a16:creationId xmlns:a16="http://schemas.microsoft.com/office/drawing/2014/main" id="{EEE80F5F-CA46-499D-8D81-9138E02B31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3" y="4052"/>
              <a:ext cx="22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3975" name="Rectangle 1358">
              <a:extLst>
                <a:ext uri="{FF2B5EF4-FFF2-40B4-BE49-F238E27FC236}">
                  <a16:creationId xmlns:a16="http://schemas.microsoft.com/office/drawing/2014/main" id="{C63F9780-6074-4167-AC27-D8E08742F3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1" y="4052"/>
              <a:ext cx="6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3976" name="Rectangle 1359">
              <a:extLst>
                <a:ext uri="{FF2B5EF4-FFF2-40B4-BE49-F238E27FC236}">
                  <a16:creationId xmlns:a16="http://schemas.microsoft.com/office/drawing/2014/main" id="{788DB5F7-335F-4844-B290-826521A965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3" y="4052"/>
              <a:ext cx="22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3977" name="Rectangle 1360">
              <a:extLst>
                <a:ext uri="{FF2B5EF4-FFF2-40B4-BE49-F238E27FC236}">
                  <a16:creationId xmlns:a16="http://schemas.microsoft.com/office/drawing/2014/main" id="{5737A38C-19DA-4B24-BEAC-ED999C726A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91" y="4052"/>
              <a:ext cx="6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3978" name="Rectangle 1361">
              <a:extLst>
                <a:ext uri="{FF2B5EF4-FFF2-40B4-BE49-F238E27FC236}">
                  <a16:creationId xmlns:a16="http://schemas.microsoft.com/office/drawing/2014/main" id="{8E945CFC-74E9-45A5-8CAA-1AA16C9344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3" y="4052"/>
              <a:ext cx="22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3979" name="Rectangle 1362">
              <a:extLst>
                <a:ext uri="{FF2B5EF4-FFF2-40B4-BE49-F238E27FC236}">
                  <a16:creationId xmlns:a16="http://schemas.microsoft.com/office/drawing/2014/main" id="{90A8C953-F069-4072-BF10-6EE1BA945E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1" y="4052"/>
              <a:ext cx="6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3980" name="Rectangle 1363">
              <a:extLst>
                <a:ext uri="{FF2B5EF4-FFF2-40B4-BE49-F238E27FC236}">
                  <a16:creationId xmlns:a16="http://schemas.microsoft.com/office/drawing/2014/main" id="{2B2029E3-A762-4E7A-B778-66D058F35E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3" y="4052"/>
              <a:ext cx="22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3981" name="Rectangle 1364">
              <a:extLst>
                <a:ext uri="{FF2B5EF4-FFF2-40B4-BE49-F238E27FC236}">
                  <a16:creationId xmlns:a16="http://schemas.microsoft.com/office/drawing/2014/main" id="{6E1FD554-BF77-42F7-9A1D-8605BAC9A2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1" y="4052"/>
              <a:ext cx="6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3982" name="Rectangle 1365">
              <a:extLst>
                <a:ext uri="{FF2B5EF4-FFF2-40B4-BE49-F238E27FC236}">
                  <a16:creationId xmlns:a16="http://schemas.microsoft.com/office/drawing/2014/main" id="{DDAAE118-23B8-4AC6-9FC1-DDD2B1BE26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3" y="4052"/>
              <a:ext cx="22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3983" name="Rectangle 1366">
              <a:extLst>
                <a:ext uri="{FF2B5EF4-FFF2-40B4-BE49-F238E27FC236}">
                  <a16:creationId xmlns:a16="http://schemas.microsoft.com/office/drawing/2014/main" id="{9345EDD8-0E54-436C-BB96-9A2B7B884F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71" y="4052"/>
              <a:ext cx="6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3984" name="Rectangle 1367">
              <a:extLst>
                <a:ext uri="{FF2B5EF4-FFF2-40B4-BE49-F238E27FC236}">
                  <a16:creationId xmlns:a16="http://schemas.microsoft.com/office/drawing/2014/main" id="{8724DCB5-3D5E-4F6E-89FD-56A8849214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93" y="4052"/>
              <a:ext cx="22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3985" name="Rectangle 1368">
              <a:extLst>
                <a:ext uri="{FF2B5EF4-FFF2-40B4-BE49-F238E27FC236}">
                  <a16:creationId xmlns:a16="http://schemas.microsoft.com/office/drawing/2014/main" id="{67CC9E85-76C8-420B-B91C-DC0311E6F0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1" y="4052"/>
              <a:ext cx="6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3986" name="Rectangle 1369">
              <a:extLst>
                <a:ext uri="{FF2B5EF4-FFF2-40B4-BE49-F238E27FC236}">
                  <a16:creationId xmlns:a16="http://schemas.microsoft.com/office/drawing/2014/main" id="{27C86E52-191A-4D4A-BFE4-78DE27F707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53" y="4052"/>
              <a:ext cx="22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3987" name="Rectangle 1370">
              <a:extLst>
                <a:ext uri="{FF2B5EF4-FFF2-40B4-BE49-F238E27FC236}">
                  <a16:creationId xmlns:a16="http://schemas.microsoft.com/office/drawing/2014/main" id="{B8078C69-A503-49C9-AC63-CD4386B8D2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1" y="4052"/>
              <a:ext cx="6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3988" name="Rectangle 1371">
              <a:extLst>
                <a:ext uri="{FF2B5EF4-FFF2-40B4-BE49-F238E27FC236}">
                  <a16:creationId xmlns:a16="http://schemas.microsoft.com/office/drawing/2014/main" id="{9839B21A-3D87-409A-B798-6F376E18F8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3" y="4052"/>
              <a:ext cx="22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3989" name="Rectangle 1372">
              <a:extLst>
                <a:ext uri="{FF2B5EF4-FFF2-40B4-BE49-F238E27FC236}">
                  <a16:creationId xmlns:a16="http://schemas.microsoft.com/office/drawing/2014/main" id="{51F1FE81-8429-45C8-929C-1CAF11FA90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1" y="4052"/>
              <a:ext cx="6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3990" name="Rectangle 1373">
              <a:extLst>
                <a:ext uri="{FF2B5EF4-FFF2-40B4-BE49-F238E27FC236}">
                  <a16:creationId xmlns:a16="http://schemas.microsoft.com/office/drawing/2014/main" id="{550264CD-C0BE-44BF-B391-771BE65788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7" y="4025"/>
              <a:ext cx="6" cy="2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3991" name="Rectangle 1374">
              <a:extLst>
                <a:ext uri="{FF2B5EF4-FFF2-40B4-BE49-F238E27FC236}">
                  <a16:creationId xmlns:a16="http://schemas.microsoft.com/office/drawing/2014/main" id="{237CAAC5-70F8-421D-B7E4-752526DBF1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7" y="4003"/>
              <a:ext cx="6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3992" name="Rectangle 1375">
              <a:extLst>
                <a:ext uri="{FF2B5EF4-FFF2-40B4-BE49-F238E27FC236}">
                  <a16:creationId xmlns:a16="http://schemas.microsoft.com/office/drawing/2014/main" id="{1504823B-5303-4FDA-8876-637E2DAF7A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7" y="3965"/>
              <a:ext cx="6" cy="2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3993" name="Rectangle 1376">
              <a:extLst>
                <a:ext uri="{FF2B5EF4-FFF2-40B4-BE49-F238E27FC236}">
                  <a16:creationId xmlns:a16="http://schemas.microsoft.com/office/drawing/2014/main" id="{229ACD6B-C9B5-47BB-9DBB-D30FA3E2EB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7" y="3943"/>
              <a:ext cx="6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3994" name="Rectangle 1377">
              <a:extLst>
                <a:ext uri="{FF2B5EF4-FFF2-40B4-BE49-F238E27FC236}">
                  <a16:creationId xmlns:a16="http://schemas.microsoft.com/office/drawing/2014/main" id="{6DF63A93-95D3-4FB4-9B8B-B1F5586DE0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7" y="3905"/>
              <a:ext cx="6" cy="2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3995" name="Rectangle 1378">
              <a:extLst>
                <a:ext uri="{FF2B5EF4-FFF2-40B4-BE49-F238E27FC236}">
                  <a16:creationId xmlns:a16="http://schemas.microsoft.com/office/drawing/2014/main" id="{5A99C99E-72E8-4DEA-9FB5-ED75BD0353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7" y="3883"/>
              <a:ext cx="6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3996" name="Rectangle 1379">
              <a:extLst>
                <a:ext uri="{FF2B5EF4-FFF2-40B4-BE49-F238E27FC236}">
                  <a16:creationId xmlns:a16="http://schemas.microsoft.com/office/drawing/2014/main" id="{0641750C-27C2-4721-8957-91ADDB9962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7" y="3845"/>
              <a:ext cx="6" cy="2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3997" name="Rectangle 1380">
              <a:extLst>
                <a:ext uri="{FF2B5EF4-FFF2-40B4-BE49-F238E27FC236}">
                  <a16:creationId xmlns:a16="http://schemas.microsoft.com/office/drawing/2014/main" id="{ADCEE248-90E7-4368-9951-481784FFFA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7" y="3823"/>
              <a:ext cx="6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3998" name="Rectangle 1381">
              <a:extLst>
                <a:ext uri="{FF2B5EF4-FFF2-40B4-BE49-F238E27FC236}">
                  <a16:creationId xmlns:a16="http://schemas.microsoft.com/office/drawing/2014/main" id="{56471E3D-C7C7-43A8-A55D-4E465F8CF9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7" y="3785"/>
              <a:ext cx="6" cy="2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3999" name="Rectangle 1382">
              <a:extLst>
                <a:ext uri="{FF2B5EF4-FFF2-40B4-BE49-F238E27FC236}">
                  <a16:creationId xmlns:a16="http://schemas.microsoft.com/office/drawing/2014/main" id="{DEA530B3-8E85-4FF9-BDD2-AAD6B7E84A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7" y="3763"/>
              <a:ext cx="6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000" name="Rectangle 1383">
              <a:extLst>
                <a:ext uri="{FF2B5EF4-FFF2-40B4-BE49-F238E27FC236}">
                  <a16:creationId xmlns:a16="http://schemas.microsoft.com/office/drawing/2014/main" id="{D5E7527B-A71D-4FDF-B405-F4F8728BF2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7" y="3725"/>
              <a:ext cx="6" cy="2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001" name="Rectangle 1384">
              <a:extLst>
                <a:ext uri="{FF2B5EF4-FFF2-40B4-BE49-F238E27FC236}">
                  <a16:creationId xmlns:a16="http://schemas.microsoft.com/office/drawing/2014/main" id="{2094B14C-E8A3-4BDE-8B7E-86168CC1CD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7" y="3703"/>
              <a:ext cx="6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002" name="Rectangle 1385">
              <a:extLst>
                <a:ext uri="{FF2B5EF4-FFF2-40B4-BE49-F238E27FC236}">
                  <a16:creationId xmlns:a16="http://schemas.microsoft.com/office/drawing/2014/main" id="{E13D3578-187A-4EAF-A006-237365DD62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7" y="3665"/>
              <a:ext cx="6" cy="2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003" name="Rectangle 1386">
              <a:extLst>
                <a:ext uri="{FF2B5EF4-FFF2-40B4-BE49-F238E27FC236}">
                  <a16:creationId xmlns:a16="http://schemas.microsoft.com/office/drawing/2014/main" id="{2E9AAADE-D5CC-4F8D-80E8-23837B8C06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7" y="3643"/>
              <a:ext cx="6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004" name="Rectangle 1387">
              <a:extLst>
                <a:ext uri="{FF2B5EF4-FFF2-40B4-BE49-F238E27FC236}">
                  <a16:creationId xmlns:a16="http://schemas.microsoft.com/office/drawing/2014/main" id="{B77CE875-ABBF-462C-B272-8755772CB2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7" y="3605"/>
              <a:ext cx="6" cy="2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005" name="Rectangle 1388">
              <a:extLst>
                <a:ext uri="{FF2B5EF4-FFF2-40B4-BE49-F238E27FC236}">
                  <a16:creationId xmlns:a16="http://schemas.microsoft.com/office/drawing/2014/main" id="{F02AC5F7-333B-417E-AD23-DFD1388D9C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7" y="3583"/>
              <a:ext cx="6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006" name="Rectangle 1389">
              <a:extLst>
                <a:ext uri="{FF2B5EF4-FFF2-40B4-BE49-F238E27FC236}">
                  <a16:creationId xmlns:a16="http://schemas.microsoft.com/office/drawing/2014/main" id="{FD1830E7-7493-4B43-9E03-C3E3DAB596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7" y="3545"/>
              <a:ext cx="6" cy="2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007" name="Rectangle 1390">
              <a:extLst>
                <a:ext uri="{FF2B5EF4-FFF2-40B4-BE49-F238E27FC236}">
                  <a16:creationId xmlns:a16="http://schemas.microsoft.com/office/drawing/2014/main" id="{11994F28-98E5-47CB-8D76-8E3B27969C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7" y="3523"/>
              <a:ext cx="6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008" name="Rectangle 1391">
              <a:extLst>
                <a:ext uri="{FF2B5EF4-FFF2-40B4-BE49-F238E27FC236}">
                  <a16:creationId xmlns:a16="http://schemas.microsoft.com/office/drawing/2014/main" id="{3CA78006-B3B2-46F8-A7C8-CE15BB2435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7" y="3485"/>
              <a:ext cx="6" cy="2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009" name="Rectangle 1392">
              <a:extLst>
                <a:ext uri="{FF2B5EF4-FFF2-40B4-BE49-F238E27FC236}">
                  <a16:creationId xmlns:a16="http://schemas.microsoft.com/office/drawing/2014/main" id="{EA7A04F8-BECA-4B40-896D-B0BF420C11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7" y="3463"/>
              <a:ext cx="6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010" name="Rectangle 1393">
              <a:extLst>
                <a:ext uri="{FF2B5EF4-FFF2-40B4-BE49-F238E27FC236}">
                  <a16:creationId xmlns:a16="http://schemas.microsoft.com/office/drawing/2014/main" id="{14C7DED7-5E16-49CE-B65B-3BBAED39E0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7" y="3425"/>
              <a:ext cx="6" cy="2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011" name="Rectangle 1394">
              <a:extLst>
                <a:ext uri="{FF2B5EF4-FFF2-40B4-BE49-F238E27FC236}">
                  <a16:creationId xmlns:a16="http://schemas.microsoft.com/office/drawing/2014/main" id="{D2BCBCA4-F7B9-4D8A-8663-55E3F2F60C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7" y="3403"/>
              <a:ext cx="6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012" name="Rectangle 1395">
              <a:extLst>
                <a:ext uri="{FF2B5EF4-FFF2-40B4-BE49-F238E27FC236}">
                  <a16:creationId xmlns:a16="http://schemas.microsoft.com/office/drawing/2014/main" id="{1FF2DD18-1DE5-4764-A3CB-F233C78D3D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7" y="3365"/>
              <a:ext cx="6" cy="2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013" name="Rectangle 1396">
              <a:extLst>
                <a:ext uri="{FF2B5EF4-FFF2-40B4-BE49-F238E27FC236}">
                  <a16:creationId xmlns:a16="http://schemas.microsoft.com/office/drawing/2014/main" id="{54EA919F-BC15-4896-B33F-C845D557B2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7" y="3343"/>
              <a:ext cx="6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014" name="Rectangle 1397">
              <a:extLst>
                <a:ext uri="{FF2B5EF4-FFF2-40B4-BE49-F238E27FC236}">
                  <a16:creationId xmlns:a16="http://schemas.microsoft.com/office/drawing/2014/main" id="{D18D29FB-AF9A-4407-BE62-398AD58CF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7" y="3305"/>
              <a:ext cx="6" cy="2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015" name="Rectangle 1398">
              <a:extLst>
                <a:ext uri="{FF2B5EF4-FFF2-40B4-BE49-F238E27FC236}">
                  <a16:creationId xmlns:a16="http://schemas.microsoft.com/office/drawing/2014/main" id="{2273549C-B49D-45A5-9193-FEF29C9B87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7" y="3284"/>
              <a:ext cx="6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016" name="Rectangle 1399">
              <a:extLst>
                <a:ext uri="{FF2B5EF4-FFF2-40B4-BE49-F238E27FC236}">
                  <a16:creationId xmlns:a16="http://schemas.microsoft.com/office/drawing/2014/main" id="{8B751314-11A5-41AE-B23D-EC53667E5E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7" y="3245"/>
              <a:ext cx="6" cy="2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017" name="Rectangle 1400">
              <a:extLst>
                <a:ext uri="{FF2B5EF4-FFF2-40B4-BE49-F238E27FC236}">
                  <a16:creationId xmlns:a16="http://schemas.microsoft.com/office/drawing/2014/main" id="{8431EDC7-ED9D-4E10-99E0-EC0BF7F90E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7" y="3224"/>
              <a:ext cx="6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018" name="Rectangle 1401">
              <a:extLst>
                <a:ext uri="{FF2B5EF4-FFF2-40B4-BE49-F238E27FC236}">
                  <a16:creationId xmlns:a16="http://schemas.microsoft.com/office/drawing/2014/main" id="{5E3B0BA7-F1CB-419C-8D66-BF7FADF2C2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7" y="3185"/>
              <a:ext cx="6" cy="2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019" name="Rectangle 1402">
              <a:extLst>
                <a:ext uri="{FF2B5EF4-FFF2-40B4-BE49-F238E27FC236}">
                  <a16:creationId xmlns:a16="http://schemas.microsoft.com/office/drawing/2014/main" id="{76E72D3C-7747-4B3F-A583-C5D56E0AF8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7" y="3164"/>
              <a:ext cx="6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020" name="Rectangle 1403">
              <a:extLst>
                <a:ext uri="{FF2B5EF4-FFF2-40B4-BE49-F238E27FC236}">
                  <a16:creationId xmlns:a16="http://schemas.microsoft.com/office/drawing/2014/main" id="{12386B4A-074E-4206-A551-1BED93A64E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7" y="3125"/>
              <a:ext cx="6" cy="2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021" name="Rectangle 1404">
              <a:extLst>
                <a:ext uri="{FF2B5EF4-FFF2-40B4-BE49-F238E27FC236}">
                  <a16:creationId xmlns:a16="http://schemas.microsoft.com/office/drawing/2014/main" id="{A7184EB9-1196-431A-ADCE-357EBC01F8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7" y="3104"/>
              <a:ext cx="6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022" name="Rectangle 1405">
              <a:extLst>
                <a:ext uri="{FF2B5EF4-FFF2-40B4-BE49-F238E27FC236}">
                  <a16:creationId xmlns:a16="http://schemas.microsoft.com/office/drawing/2014/main" id="{B4C33A4D-CC7D-407A-B294-1FB48D832A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0" y="3093"/>
              <a:ext cx="22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023" name="Rectangle 1406">
              <a:extLst>
                <a:ext uri="{FF2B5EF4-FFF2-40B4-BE49-F238E27FC236}">
                  <a16:creationId xmlns:a16="http://schemas.microsoft.com/office/drawing/2014/main" id="{4873E134-DAF3-4057-9142-0B00071CB5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8" y="3093"/>
              <a:ext cx="6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024" name="Rectangle 1407">
              <a:extLst>
                <a:ext uri="{FF2B5EF4-FFF2-40B4-BE49-F238E27FC236}">
                  <a16:creationId xmlns:a16="http://schemas.microsoft.com/office/drawing/2014/main" id="{C8883B94-A7D7-4511-BB89-D38922E820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0" y="3093"/>
              <a:ext cx="22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025" name="Rectangle 1408">
              <a:extLst>
                <a:ext uri="{FF2B5EF4-FFF2-40B4-BE49-F238E27FC236}">
                  <a16:creationId xmlns:a16="http://schemas.microsoft.com/office/drawing/2014/main" id="{852D46E6-DECE-44C6-A7D3-FC1DB1CD2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58" y="3093"/>
              <a:ext cx="6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026" name="Rectangle 1409">
              <a:extLst>
                <a:ext uri="{FF2B5EF4-FFF2-40B4-BE49-F238E27FC236}">
                  <a16:creationId xmlns:a16="http://schemas.microsoft.com/office/drawing/2014/main" id="{2818C3FE-90CD-4D07-857C-DA5B991257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0" y="3093"/>
              <a:ext cx="22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027" name="Rectangle 1410">
              <a:extLst>
                <a:ext uri="{FF2B5EF4-FFF2-40B4-BE49-F238E27FC236}">
                  <a16:creationId xmlns:a16="http://schemas.microsoft.com/office/drawing/2014/main" id="{89762E19-9BDF-4E2D-BE3B-45636130D5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98" y="3093"/>
              <a:ext cx="6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028" name="Rectangle 1411">
              <a:extLst>
                <a:ext uri="{FF2B5EF4-FFF2-40B4-BE49-F238E27FC236}">
                  <a16:creationId xmlns:a16="http://schemas.microsoft.com/office/drawing/2014/main" id="{C85DAA36-5107-4588-94EA-3612948781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0" y="3093"/>
              <a:ext cx="22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029" name="Rectangle 1412">
              <a:extLst>
                <a:ext uri="{FF2B5EF4-FFF2-40B4-BE49-F238E27FC236}">
                  <a16:creationId xmlns:a16="http://schemas.microsoft.com/office/drawing/2014/main" id="{AAFB34AA-2866-4E9F-9DEB-1169C87A78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8" y="3093"/>
              <a:ext cx="6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030" name="Rectangle 1413">
              <a:extLst>
                <a:ext uri="{FF2B5EF4-FFF2-40B4-BE49-F238E27FC236}">
                  <a16:creationId xmlns:a16="http://schemas.microsoft.com/office/drawing/2014/main" id="{7DA452EA-B560-4961-A486-AE59E10CFB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00" y="3093"/>
              <a:ext cx="22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031" name="Rectangle 1414">
              <a:extLst>
                <a:ext uri="{FF2B5EF4-FFF2-40B4-BE49-F238E27FC236}">
                  <a16:creationId xmlns:a16="http://schemas.microsoft.com/office/drawing/2014/main" id="{C2580C88-9039-4774-A269-05CFBF1935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8" y="3093"/>
              <a:ext cx="6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032" name="Rectangle 1415">
              <a:extLst>
                <a:ext uri="{FF2B5EF4-FFF2-40B4-BE49-F238E27FC236}">
                  <a16:creationId xmlns:a16="http://schemas.microsoft.com/office/drawing/2014/main" id="{9FD51472-607D-4D74-89F3-C2CB7C1524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0" y="3093"/>
              <a:ext cx="22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033" name="Rectangle 1416">
              <a:extLst>
                <a:ext uri="{FF2B5EF4-FFF2-40B4-BE49-F238E27FC236}">
                  <a16:creationId xmlns:a16="http://schemas.microsoft.com/office/drawing/2014/main" id="{7112DA9D-5801-4716-AE4A-94FD372DBA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8" y="3093"/>
              <a:ext cx="6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034" name="Rectangle 1417">
              <a:extLst>
                <a:ext uri="{FF2B5EF4-FFF2-40B4-BE49-F238E27FC236}">
                  <a16:creationId xmlns:a16="http://schemas.microsoft.com/office/drawing/2014/main" id="{93EF8047-24A9-4228-A5F4-AA336BCAB3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80" y="3093"/>
              <a:ext cx="22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035" name="Rectangle 1418">
              <a:extLst>
                <a:ext uri="{FF2B5EF4-FFF2-40B4-BE49-F238E27FC236}">
                  <a16:creationId xmlns:a16="http://schemas.microsoft.com/office/drawing/2014/main" id="{2B015052-2F65-4F86-BF0A-4C845F3EEE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9" y="3093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036" name="Rectangle 1419">
              <a:extLst>
                <a:ext uri="{FF2B5EF4-FFF2-40B4-BE49-F238E27FC236}">
                  <a16:creationId xmlns:a16="http://schemas.microsoft.com/office/drawing/2014/main" id="{2626FAFC-4C3C-4440-9FE9-1F24845272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0" y="3093"/>
              <a:ext cx="22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037" name="Rectangle 1420">
              <a:extLst>
                <a:ext uri="{FF2B5EF4-FFF2-40B4-BE49-F238E27FC236}">
                  <a16:creationId xmlns:a16="http://schemas.microsoft.com/office/drawing/2014/main" id="{5ADD0D76-B0C4-4C70-876D-40F3618A40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9" y="3093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038" name="Rectangle 1421">
              <a:extLst>
                <a:ext uri="{FF2B5EF4-FFF2-40B4-BE49-F238E27FC236}">
                  <a16:creationId xmlns:a16="http://schemas.microsoft.com/office/drawing/2014/main" id="{EDDDAC91-8ABA-49FC-8F99-F85589CE60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0" y="3093"/>
              <a:ext cx="22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039" name="Rectangle 1422">
              <a:extLst>
                <a:ext uri="{FF2B5EF4-FFF2-40B4-BE49-F238E27FC236}">
                  <a16:creationId xmlns:a16="http://schemas.microsoft.com/office/drawing/2014/main" id="{7F055791-51E3-44D1-8B00-25FA58A32B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9" y="3093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040" name="Rectangle 1423">
              <a:extLst>
                <a:ext uri="{FF2B5EF4-FFF2-40B4-BE49-F238E27FC236}">
                  <a16:creationId xmlns:a16="http://schemas.microsoft.com/office/drawing/2014/main" id="{A0950BA2-9D3C-4D46-83AA-F806038015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0" y="3093"/>
              <a:ext cx="22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041" name="Rectangle 1424">
              <a:extLst>
                <a:ext uri="{FF2B5EF4-FFF2-40B4-BE49-F238E27FC236}">
                  <a16:creationId xmlns:a16="http://schemas.microsoft.com/office/drawing/2014/main" id="{D66B2EC8-525B-4BA4-B409-440499448D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9" y="3093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042" name="Rectangle 1425">
              <a:extLst>
                <a:ext uri="{FF2B5EF4-FFF2-40B4-BE49-F238E27FC236}">
                  <a16:creationId xmlns:a16="http://schemas.microsoft.com/office/drawing/2014/main" id="{5C4FA98B-3135-44EF-9274-7A7BB33775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40" y="3093"/>
              <a:ext cx="22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043" name="Rectangle 1426">
              <a:extLst>
                <a:ext uri="{FF2B5EF4-FFF2-40B4-BE49-F238E27FC236}">
                  <a16:creationId xmlns:a16="http://schemas.microsoft.com/office/drawing/2014/main" id="{7CA53CA5-D64F-4060-B650-F8D522D60F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9" y="3093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044" name="Rectangle 1427">
              <a:extLst>
                <a:ext uri="{FF2B5EF4-FFF2-40B4-BE49-F238E27FC236}">
                  <a16:creationId xmlns:a16="http://schemas.microsoft.com/office/drawing/2014/main" id="{94F77BBA-99BE-4469-8F6A-217D36BBB9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0" y="3093"/>
              <a:ext cx="22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045" name="Rectangle 1428">
              <a:extLst>
                <a:ext uri="{FF2B5EF4-FFF2-40B4-BE49-F238E27FC236}">
                  <a16:creationId xmlns:a16="http://schemas.microsoft.com/office/drawing/2014/main" id="{E1CC4EC8-9C54-4B0E-AD2C-1EA15C5E1A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9" y="3093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046" name="Rectangle 1429">
              <a:extLst>
                <a:ext uri="{FF2B5EF4-FFF2-40B4-BE49-F238E27FC236}">
                  <a16:creationId xmlns:a16="http://schemas.microsoft.com/office/drawing/2014/main" id="{73119D19-1B71-4949-A5AF-9C95D6AC4C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0" y="3093"/>
              <a:ext cx="22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047" name="Rectangle 1430">
              <a:extLst>
                <a:ext uri="{FF2B5EF4-FFF2-40B4-BE49-F238E27FC236}">
                  <a16:creationId xmlns:a16="http://schemas.microsoft.com/office/drawing/2014/main" id="{285B3A8B-A335-4F62-9463-166B10D42F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9" y="3093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048" name="Rectangle 1431">
              <a:extLst>
                <a:ext uri="{FF2B5EF4-FFF2-40B4-BE49-F238E27FC236}">
                  <a16:creationId xmlns:a16="http://schemas.microsoft.com/office/drawing/2014/main" id="{359C1EDA-7FF0-4303-96D4-DD74B6164D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60" y="3093"/>
              <a:ext cx="22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049" name="Rectangle 1432">
              <a:extLst>
                <a:ext uri="{FF2B5EF4-FFF2-40B4-BE49-F238E27FC236}">
                  <a16:creationId xmlns:a16="http://schemas.microsoft.com/office/drawing/2014/main" id="{BBA0D099-69CE-4773-BC47-7B504945DA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9" y="3093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050" name="Rectangle 1433">
              <a:extLst>
                <a:ext uri="{FF2B5EF4-FFF2-40B4-BE49-F238E27FC236}">
                  <a16:creationId xmlns:a16="http://schemas.microsoft.com/office/drawing/2014/main" id="{79BCBE75-D2C7-416E-AA77-6DDB9CBB74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1" y="3093"/>
              <a:ext cx="21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051" name="Rectangle 1434">
              <a:extLst>
                <a:ext uri="{FF2B5EF4-FFF2-40B4-BE49-F238E27FC236}">
                  <a16:creationId xmlns:a16="http://schemas.microsoft.com/office/drawing/2014/main" id="{7655992E-0CBA-4816-9608-C6B74249DE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9" y="3093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052" name="Rectangle 1435">
              <a:extLst>
                <a:ext uri="{FF2B5EF4-FFF2-40B4-BE49-F238E27FC236}">
                  <a16:creationId xmlns:a16="http://schemas.microsoft.com/office/drawing/2014/main" id="{38CE0A6C-A8F4-4F79-837C-B043010B34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1" y="3093"/>
              <a:ext cx="21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053" name="Rectangle 1436">
              <a:extLst>
                <a:ext uri="{FF2B5EF4-FFF2-40B4-BE49-F238E27FC236}">
                  <a16:creationId xmlns:a16="http://schemas.microsoft.com/office/drawing/2014/main" id="{FC4498BD-FB6B-4955-A842-B78B5FF641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9" y="3093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054" name="Rectangle 1437">
              <a:extLst>
                <a:ext uri="{FF2B5EF4-FFF2-40B4-BE49-F238E27FC236}">
                  <a16:creationId xmlns:a16="http://schemas.microsoft.com/office/drawing/2014/main" id="{8A93BE78-B1D2-4D84-B5CC-E0C410AE3C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1" y="3093"/>
              <a:ext cx="21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055" name="Rectangle 1438">
              <a:extLst>
                <a:ext uri="{FF2B5EF4-FFF2-40B4-BE49-F238E27FC236}">
                  <a16:creationId xmlns:a16="http://schemas.microsoft.com/office/drawing/2014/main" id="{ECE4D798-3196-4F63-AC0A-D13460EE7C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9" y="3093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056" name="Rectangle 1439">
              <a:extLst>
                <a:ext uri="{FF2B5EF4-FFF2-40B4-BE49-F238E27FC236}">
                  <a16:creationId xmlns:a16="http://schemas.microsoft.com/office/drawing/2014/main" id="{1C0F5092-CC7D-42A9-BAED-75B2A59DFE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1" y="3093"/>
              <a:ext cx="21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057" name="Rectangle 1440">
              <a:extLst>
                <a:ext uri="{FF2B5EF4-FFF2-40B4-BE49-F238E27FC236}">
                  <a16:creationId xmlns:a16="http://schemas.microsoft.com/office/drawing/2014/main" id="{E66F0D3E-6F34-48BB-BAC6-09002FE3C5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9" y="3093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058" name="Rectangle 1441">
              <a:extLst>
                <a:ext uri="{FF2B5EF4-FFF2-40B4-BE49-F238E27FC236}">
                  <a16:creationId xmlns:a16="http://schemas.microsoft.com/office/drawing/2014/main" id="{6FEE24EA-E5A1-4ADB-9E98-DA578EE33F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1" y="3093"/>
              <a:ext cx="21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4059" name="Rectangle 1442">
              <a:extLst>
                <a:ext uri="{FF2B5EF4-FFF2-40B4-BE49-F238E27FC236}">
                  <a16:creationId xmlns:a16="http://schemas.microsoft.com/office/drawing/2014/main" id="{60D06107-4FE1-46AA-8E89-A8FE7A354D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9" y="3093"/>
              <a:ext cx="5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</p:grpSp>
      <p:grpSp>
        <p:nvGrpSpPr>
          <p:cNvPr id="33838" name="Group 1512">
            <a:extLst>
              <a:ext uri="{FF2B5EF4-FFF2-40B4-BE49-F238E27FC236}">
                <a16:creationId xmlns:a16="http://schemas.microsoft.com/office/drawing/2014/main" id="{C4F955A3-2F37-41A2-870E-4C07B684C290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5467350"/>
            <a:ext cx="495300" cy="746125"/>
            <a:chOff x="3792" y="3444"/>
            <a:chExt cx="312" cy="470"/>
          </a:xfrm>
        </p:grpSpPr>
        <p:sp>
          <p:nvSpPr>
            <p:cNvPr id="33852" name="Rectangle 1444">
              <a:extLst>
                <a:ext uri="{FF2B5EF4-FFF2-40B4-BE49-F238E27FC236}">
                  <a16:creationId xmlns:a16="http://schemas.microsoft.com/office/drawing/2014/main" id="{FA55197A-A8F0-405B-802F-5E9FECB625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0" y="3485"/>
              <a:ext cx="169" cy="66"/>
            </a:xfrm>
            <a:prstGeom prst="rect">
              <a:avLst/>
            </a:prstGeom>
            <a:solidFill>
              <a:srgbClr val="3F00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3853" name="Rectangle 1445">
              <a:extLst>
                <a:ext uri="{FF2B5EF4-FFF2-40B4-BE49-F238E27FC236}">
                  <a16:creationId xmlns:a16="http://schemas.microsoft.com/office/drawing/2014/main" id="{598B879D-E88E-4BC7-A28D-2379CCF5AA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68" y="3444"/>
              <a:ext cx="160" cy="56"/>
            </a:xfrm>
            <a:prstGeom prst="rect">
              <a:avLst/>
            </a:prstGeom>
            <a:solidFill>
              <a:srgbClr val="CECECE"/>
            </a:solidFill>
            <a:ln w="7938">
              <a:solidFill>
                <a:srgbClr val="474747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3854" name="Rectangle 1446">
              <a:extLst>
                <a:ext uri="{FF2B5EF4-FFF2-40B4-BE49-F238E27FC236}">
                  <a16:creationId xmlns:a16="http://schemas.microsoft.com/office/drawing/2014/main" id="{7AC495A4-D75B-416A-AF8C-F03556D5B4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2" y="3520"/>
              <a:ext cx="312" cy="394"/>
            </a:xfrm>
            <a:prstGeom prst="rect">
              <a:avLst/>
            </a:prstGeom>
            <a:solidFill>
              <a:srgbClr val="CECECE"/>
            </a:solidFill>
            <a:ln w="7938">
              <a:solidFill>
                <a:srgbClr val="474747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3855" name="Rectangle 1447">
              <a:extLst>
                <a:ext uri="{FF2B5EF4-FFF2-40B4-BE49-F238E27FC236}">
                  <a16:creationId xmlns:a16="http://schemas.microsoft.com/office/drawing/2014/main" id="{3B2799D5-9888-4ECF-A742-616F55AB7C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0" y="3547"/>
              <a:ext cx="236" cy="187"/>
            </a:xfrm>
            <a:prstGeom prst="rect">
              <a:avLst/>
            </a:prstGeom>
            <a:solidFill>
              <a:srgbClr val="919191"/>
            </a:solidFill>
            <a:ln w="7938">
              <a:solidFill>
                <a:srgbClr val="474747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3856" name="Rectangle 1448">
              <a:extLst>
                <a:ext uri="{FF2B5EF4-FFF2-40B4-BE49-F238E27FC236}">
                  <a16:creationId xmlns:a16="http://schemas.microsoft.com/office/drawing/2014/main" id="{49C379A8-203A-400C-8B5B-ABBD06A5F0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0" y="3782"/>
              <a:ext cx="236" cy="94"/>
            </a:xfrm>
            <a:prstGeom prst="rect">
              <a:avLst/>
            </a:prstGeom>
            <a:solidFill>
              <a:srgbClr val="676767"/>
            </a:solidFill>
            <a:ln w="7938">
              <a:solidFill>
                <a:srgbClr val="474747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33857" name="Oval 1449">
              <a:extLst>
                <a:ext uri="{FF2B5EF4-FFF2-40B4-BE49-F238E27FC236}">
                  <a16:creationId xmlns:a16="http://schemas.microsoft.com/office/drawing/2014/main" id="{132F4937-5A50-4719-870B-4078D729B7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3" y="3444"/>
              <a:ext cx="62" cy="56"/>
            </a:xfrm>
            <a:prstGeom prst="ellipse">
              <a:avLst/>
            </a:prstGeom>
            <a:solidFill>
              <a:srgbClr val="CECECE"/>
            </a:solidFill>
            <a:ln w="7938">
              <a:solidFill>
                <a:srgbClr val="474747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grpSp>
          <p:nvGrpSpPr>
            <p:cNvPr id="33858" name="Group 1511">
              <a:extLst>
                <a:ext uri="{FF2B5EF4-FFF2-40B4-BE49-F238E27FC236}">
                  <a16:creationId xmlns:a16="http://schemas.microsoft.com/office/drawing/2014/main" id="{61CE3119-EC2A-4014-868E-25003AA2AA9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39" y="3567"/>
              <a:ext cx="207" cy="147"/>
              <a:chOff x="3839" y="3567"/>
              <a:chExt cx="207" cy="147"/>
            </a:xfrm>
          </p:grpSpPr>
          <p:sp>
            <p:nvSpPr>
              <p:cNvPr id="33859" name="Rectangle 1450">
                <a:extLst>
                  <a:ext uri="{FF2B5EF4-FFF2-40B4-BE49-F238E27FC236}">
                    <a16:creationId xmlns:a16="http://schemas.microsoft.com/office/drawing/2014/main" id="{347F41E1-E55C-4D00-8945-BA6DE2C25A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0" y="3668"/>
                <a:ext cx="71" cy="46"/>
              </a:xfrm>
              <a:prstGeom prst="rect">
                <a:avLst/>
              </a:prstGeom>
              <a:solidFill>
                <a:srgbClr val="A66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3860" name="Freeform 1451">
                <a:extLst>
                  <a:ext uri="{FF2B5EF4-FFF2-40B4-BE49-F238E27FC236}">
                    <a16:creationId xmlns:a16="http://schemas.microsoft.com/office/drawing/2014/main" id="{CF08BD78-A3E0-4D33-A136-C76699C9CE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44" y="3665"/>
                <a:ext cx="77" cy="3"/>
              </a:xfrm>
              <a:custGeom>
                <a:avLst/>
                <a:gdLst>
                  <a:gd name="T0" fmla="*/ 6 w 77"/>
                  <a:gd name="T1" fmla="*/ 3 h 3"/>
                  <a:gd name="T2" fmla="*/ 77 w 77"/>
                  <a:gd name="T3" fmla="*/ 3 h 3"/>
                  <a:gd name="T4" fmla="*/ 69 w 77"/>
                  <a:gd name="T5" fmla="*/ 0 h 3"/>
                  <a:gd name="T6" fmla="*/ 0 w 77"/>
                  <a:gd name="T7" fmla="*/ 0 h 3"/>
                  <a:gd name="T8" fmla="*/ 6 w 77"/>
                  <a:gd name="T9" fmla="*/ 3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7" h="3">
                    <a:moveTo>
                      <a:pt x="6" y="3"/>
                    </a:moveTo>
                    <a:lnTo>
                      <a:pt x="77" y="3"/>
                    </a:lnTo>
                    <a:lnTo>
                      <a:pt x="69" y="0"/>
                    </a:lnTo>
                    <a:lnTo>
                      <a:pt x="0" y="0"/>
                    </a:lnTo>
                    <a:lnTo>
                      <a:pt x="6" y="3"/>
                    </a:lnTo>
                    <a:close/>
                  </a:path>
                </a:pathLst>
              </a:custGeom>
              <a:solidFill>
                <a:srgbClr val="714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61" name="Freeform 1452">
                <a:extLst>
                  <a:ext uri="{FF2B5EF4-FFF2-40B4-BE49-F238E27FC236}">
                    <a16:creationId xmlns:a16="http://schemas.microsoft.com/office/drawing/2014/main" id="{BDF7A954-08BD-4419-BFCB-0133DCD609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44" y="3665"/>
                <a:ext cx="6" cy="49"/>
              </a:xfrm>
              <a:custGeom>
                <a:avLst/>
                <a:gdLst>
                  <a:gd name="T0" fmla="*/ 0 w 6"/>
                  <a:gd name="T1" fmla="*/ 0 h 49"/>
                  <a:gd name="T2" fmla="*/ 6 w 6"/>
                  <a:gd name="T3" fmla="*/ 3 h 49"/>
                  <a:gd name="T4" fmla="*/ 6 w 6"/>
                  <a:gd name="T5" fmla="*/ 49 h 49"/>
                  <a:gd name="T6" fmla="*/ 0 w 6"/>
                  <a:gd name="T7" fmla="*/ 43 h 49"/>
                  <a:gd name="T8" fmla="*/ 0 w 6"/>
                  <a:gd name="T9" fmla="*/ 0 h 4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49">
                    <a:moveTo>
                      <a:pt x="0" y="0"/>
                    </a:moveTo>
                    <a:lnTo>
                      <a:pt x="6" y="3"/>
                    </a:lnTo>
                    <a:lnTo>
                      <a:pt x="6" y="49"/>
                    </a:lnTo>
                    <a:lnTo>
                      <a:pt x="0" y="4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72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62" name="Freeform 1453">
                <a:extLst>
                  <a:ext uri="{FF2B5EF4-FFF2-40B4-BE49-F238E27FC236}">
                    <a16:creationId xmlns:a16="http://schemas.microsoft.com/office/drawing/2014/main" id="{227174B7-743C-4A79-810E-CAC1BB0141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9" y="3621"/>
                <a:ext cx="58" cy="86"/>
              </a:xfrm>
              <a:custGeom>
                <a:avLst/>
                <a:gdLst>
                  <a:gd name="T0" fmla="*/ 25 w 58"/>
                  <a:gd name="T1" fmla="*/ 35 h 86"/>
                  <a:gd name="T2" fmla="*/ 21 w 58"/>
                  <a:gd name="T3" fmla="*/ 14 h 86"/>
                  <a:gd name="T4" fmla="*/ 18 w 58"/>
                  <a:gd name="T5" fmla="*/ 0 h 86"/>
                  <a:gd name="T6" fmla="*/ 14 w 58"/>
                  <a:gd name="T7" fmla="*/ 6 h 86"/>
                  <a:gd name="T8" fmla="*/ 8 w 58"/>
                  <a:gd name="T9" fmla="*/ 16 h 86"/>
                  <a:gd name="T10" fmla="*/ 3 w 58"/>
                  <a:gd name="T11" fmla="*/ 26 h 86"/>
                  <a:gd name="T12" fmla="*/ 0 w 58"/>
                  <a:gd name="T13" fmla="*/ 33 h 86"/>
                  <a:gd name="T14" fmla="*/ 1 w 58"/>
                  <a:gd name="T15" fmla="*/ 42 h 86"/>
                  <a:gd name="T16" fmla="*/ 3 w 58"/>
                  <a:gd name="T17" fmla="*/ 53 h 86"/>
                  <a:gd name="T18" fmla="*/ 7 w 58"/>
                  <a:gd name="T19" fmla="*/ 58 h 86"/>
                  <a:gd name="T20" fmla="*/ 15 w 58"/>
                  <a:gd name="T21" fmla="*/ 66 h 86"/>
                  <a:gd name="T22" fmla="*/ 25 w 58"/>
                  <a:gd name="T23" fmla="*/ 75 h 86"/>
                  <a:gd name="T24" fmla="*/ 33 w 58"/>
                  <a:gd name="T25" fmla="*/ 86 h 86"/>
                  <a:gd name="T26" fmla="*/ 40 w 58"/>
                  <a:gd name="T27" fmla="*/ 75 h 86"/>
                  <a:gd name="T28" fmla="*/ 48 w 58"/>
                  <a:gd name="T29" fmla="*/ 66 h 86"/>
                  <a:gd name="T30" fmla="*/ 58 w 58"/>
                  <a:gd name="T31" fmla="*/ 57 h 86"/>
                  <a:gd name="T32" fmla="*/ 46 w 58"/>
                  <a:gd name="T33" fmla="*/ 50 h 86"/>
                  <a:gd name="T34" fmla="*/ 35 w 58"/>
                  <a:gd name="T35" fmla="*/ 42 h 86"/>
                  <a:gd name="T36" fmla="*/ 25 w 58"/>
                  <a:gd name="T37" fmla="*/ 35 h 8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58" h="86">
                    <a:moveTo>
                      <a:pt x="25" y="35"/>
                    </a:moveTo>
                    <a:lnTo>
                      <a:pt x="21" y="14"/>
                    </a:lnTo>
                    <a:lnTo>
                      <a:pt x="18" y="0"/>
                    </a:lnTo>
                    <a:lnTo>
                      <a:pt x="14" y="6"/>
                    </a:lnTo>
                    <a:lnTo>
                      <a:pt x="8" y="16"/>
                    </a:lnTo>
                    <a:lnTo>
                      <a:pt x="3" y="26"/>
                    </a:lnTo>
                    <a:lnTo>
                      <a:pt x="0" y="33"/>
                    </a:lnTo>
                    <a:lnTo>
                      <a:pt x="1" y="42"/>
                    </a:lnTo>
                    <a:lnTo>
                      <a:pt x="3" y="53"/>
                    </a:lnTo>
                    <a:lnTo>
                      <a:pt x="7" y="58"/>
                    </a:lnTo>
                    <a:lnTo>
                      <a:pt x="15" y="66"/>
                    </a:lnTo>
                    <a:lnTo>
                      <a:pt x="25" y="75"/>
                    </a:lnTo>
                    <a:lnTo>
                      <a:pt x="33" y="86"/>
                    </a:lnTo>
                    <a:lnTo>
                      <a:pt x="40" y="75"/>
                    </a:lnTo>
                    <a:lnTo>
                      <a:pt x="48" y="66"/>
                    </a:lnTo>
                    <a:lnTo>
                      <a:pt x="58" y="57"/>
                    </a:lnTo>
                    <a:lnTo>
                      <a:pt x="46" y="50"/>
                    </a:lnTo>
                    <a:lnTo>
                      <a:pt x="35" y="42"/>
                    </a:lnTo>
                    <a:lnTo>
                      <a:pt x="25" y="35"/>
                    </a:lnTo>
                    <a:close/>
                  </a:path>
                </a:pathLst>
              </a:custGeom>
              <a:solidFill>
                <a:srgbClr val="FFFF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63" name="Freeform 1454">
                <a:extLst>
                  <a:ext uri="{FF2B5EF4-FFF2-40B4-BE49-F238E27FC236}">
                    <a16:creationId xmlns:a16="http://schemas.microsoft.com/office/drawing/2014/main" id="{CB04379F-01B6-455E-8056-9C7E0DBAB7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38" y="3574"/>
                <a:ext cx="43" cy="67"/>
              </a:xfrm>
              <a:custGeom>
                <a:avLst/>
                <a:gdLst>
                  <a:gd name="T0" fmla="*/ 0 w 43"/>
                  <a:gd name="T1" fmla="*/ 16 h 67"/>
                  <a:gd name="T2" fmla="*/ 2 w 43"/>
                  <a:gd name="T3" fmla="*/ 7 h 67"/>
                  <a:gd name="T4" fmla="*/ 7 w 43"/>
                  <a:gd name="T5" fmla="*/ 4 h 67"/>
                  <a:gd name="T6" fmla="*/ 16 w 43"/>
                  <a:gd name="T7" fmla="*/ 2 h 67"/>
                  <a:gd name="T8" fmla="*/ 23 w 43"/>
                  <a:gd name="T9" fmla="*/ 1 h 67"/>
                  <a:gd name="T10" fmla="*/ 28 w 43"/>
                  <a:gd name="T11" fmla="*/ 1 h 67"/>
                  <a:gd name="T12" fmla="*/ 33 w 43"/>
                  <a:gd name="T13" fmla="*/ 4 h 67"/>
                  <a:gd name="T14" fmla="*/ 36 w 43"/>
                  <a:gd name="T15" fmla="*/ 9 h 67"/>
                  <a:gd name="T16" fmla="*/ 39 w 43"/>
                  <a:gd name="T17" fmla="*/ 16 h 67"/>
                  <a:gd name="T18" fmla="*/ 42 w 43"/>
                  <a:gd name="T19" fmla="*/ 22 h 67"/>
                  <a:gd name="T20" fmla="*/ 43 w 43"/>
                  <a:gd name="T21" fmla="*/ 30 h 67"/>
                  <a:gd name="T22" fmla="*/ 42 w 43"/>
                  <a:gd name="T23" fmla="*/ 38 h 67"/>
                  <a:gd name="T24" fmla="*/ 41 w 43"/>
                  <a:gd name="T25" fmla="*/ 43 h 67"/>
                  <a:gd name="T26" fmla="*/ 29 w 43"/>
                  <a:gd name="T27" fmla="*/ 62 h 67"/>
                  <a:gd name="T28" fmla="*/ 24 w 43"/>
                  <a:gd name="T29" fmla="*/ 67 h 67"/>
                  <a:gd name="T30" fmla="*/ 20 w 43"/>
                  <a:gd name="T31" fmla="*/ 65 h 67"/>
                  <a:gd name="T32" fmla="*/ 17 w 43"/>
                  <a:gd name="T33" fmla="*/ 63 h 67"/>
                  <a:gd name="T34" fmla="*/ 14 w 43"/>
                  <a:gd name="T35" fmla="*/ 60 h 67"/>
                  <a:gd name="T36" fmla="*/ 11 w 43"/>
                  <a:gd name="T37" fmla="*/ 58 h 67"/>
                  <a:gd name="T38" fmla="*/ 9 w 43"/>
                  <a:gd name="T39" fmla="*/ 56 h 67"/>
                  <a:gd name="T40" fmla="*/ 7 w 43"/>
                  <a:gd name="T41" fmla="*/ 54 h 67"/>
                  <a:gd name="T42" fmla="*/ 6 w 43"/>
                  <a:gd name="T43" fmla="*/ 50 h 67"/>
                  <a:gd name="T44" fmla="*/ 5 w 43"/>
                  <a:gd name="T45" fmla="*/ 47 h 67"/>
                  <a:gd name="T46" fmla="*/ 4 w 43"/>
                  <a:gd name="T47" fmla="*/ 43 h 67"/>
                  <a:gd name="T48" fmla="*/ 3 w 43"/>
                  <a:gd name="T49" fmla="*/ 39 h 67"/>
                  <a:gd name="T50" fmla="*/ 2 w 43"/>
                  <a:gd name="T51" fmla="*/ 37 h 67"/>
                  <a:gd name="T52" fmla="*/ 2 w 43"/>
                  <a:gd name="T53" fmla="*/ 33 h 67"/>
                  <a:gd name="T54" fmla="*/ 2 w 43"/>
                  <a:gd name="T55" fmla="*/ 31 h 67"/>
                  <a:gd name="T56" fmla="*/ 1 w 43"/>
                  <a:gd name="T57" fmla="*/ 30 h 67"/>
                  <a:gd name="T58" fmla="*/ 1 w 43"/>
                  <a:gd name="T59" fmla="*/ 27 h 67"/>
                  <a:gd name="T60" fmla="*/ 1 w 43"/>
                  <a:gd name="T61" fmla="*/ 23 h 67"/>
                  <a:gd name="T62" fmla="*/ 0 w 43"/>
                  <a:gd name="T63" fmla="*/ 20 h 67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43" h="67">
                    <a:moveTo>
                      <a:pt x="0" y="20"/>
                    </a:moveTo>
                    <a:lnTo>
                      <a:pt x="0" y="16"/>
                    </a:lnTo>
                    <a:lnTo>
                      <a:pt x="1" y="11"/>
                    </a:lnTo>
                    <a:lnTo>
                      <a:pt x="2" y="7"/>
                    </a:lnTo>
                    <a:lnTo>
                      <a:pt x="4" y="5"/>
                    </a:lnTo>
                    <a:lnTo>
                      <a:pt x="7" y="4"/>
                    </a:lnTo>
                    <a:lnTo>
                      <a:pt x="11" y="3"/>
                    </a:lnTo>
                    <a:lnTo>
                      <a:pt x="16" y="2"/>
                    </a:lnTo>
                    <a:lnTo>
                      <a:pt x="20" y="1"/>
                    </a:lnTo>
                    <a:lnTo>
                      <a:pt x="23" y="1"/>
                    </a:lnTo>
                    <a:lnTo>
                      <a:pt x="25" y="0"/>
                    </a:lnTo>
                    <a:lnTo>
                      <a:pt x="28" y="1"/>
                    </a:lnTo>
                    <a:lnTo>
                      <a:pt x="31" y="2"/>
                    </a:lnTo>
                    <a:lnTo>
                      <a:pt x="33" y="4"/>
                    </a:lnTo>
                    <a:lnTo>
                      <a:pt x="35" y="6"/>
                    </a:lnTo>
                    <a:lnTo>
                      <a:pt x="36" y="9"/>
                    </a:lnTo>
                    <a:lnTo>
                      <a:pt x="38" y="13"/>
                    </a:lnTo>
                    <a:lnTo>
                      <a:pt x="39" y="16"/>
                    </a:lnTo>
                    <a:lnTo>
                      <a:pt x="40" y="20"/>
                    </a:lnTo>
                    <a:lnTo>
                      <a:pt x="42" y="22"/>
                    </a:lnTo>
                    <a:lnTo>
                      <a:pt x="42" y="26"/>
                    </a:lnTo>
                    <a:lnTo>
                      <a:pt x="43" y="30"/>
                    </a:lnTo>
                    <a:lnTo>
                      <a:pt x="43" y="35"/>
                    </a:lnTo>
                    <a:lnTo>
                      <a:pt x="42" y="38"/>
                    </a:lnTo>
                    <a:lnTo>
                      <a:pt x="40" y="41"/>
                    </a:lnTo>
                    <a:lnTo>
                      <a:pt x="41" y="43"/>
                    </a:lnTo>
                    <a:lnTo>
                      <a:pt x="31" y="59"/>
                    </a:lnTo>
                    <a:lnTo>
                      <a:pt x="29" y="62"/>
                    </a:lnTo>
                    <a:lnTo>
                      <a:pt x="26" y="66"/>
                    </a:lnTo>
                    <a:lnTo>
                      <a:pt x="24" y="67"/>
                    </a:lnTo>
                    <a:lnTo>
                      <a:pt x="22" y="67"/>
                    </a:lnTo>
                    <a:lnTo>
                      <a:pt x="20" y="65"/>
                    </a:lnTo>
                    <a:lnTo>
                      <a:pt x="18" y="64"/>
                    </a:lnTo>
                    <a:lnTo>
                      <a:pt x="17" y="63"/>
                    </a:lnTo>
                    <a:lnTo>
                      <a:pt x="16" y="61"/>
                    </a:lnTo>
                    <a:lnTo>
                      <a:pt x="14" y="60"/>
                    </a:lnTo>
                    <a:lnTo>
                      <a:pt x="13" y="58"/>
                    </a:lnTo>
                    <a:lnTo>
                      <a:pt x="11" y="58"/>
                    </a:lnTo>
                    <a:lnTo>
                      <a:pt x="10" y="57"/>
                    </a:lnTo>
                    <a:lnTo>
                      <a:pt x="9" y="56"/>
                    </a:lnTo>
                    <a:lnTo>
                      <a:pt x="8" y="55"/>
                    </a:lnTo>
                    <a:lnTo>
                      <a:pt x="7" y="54"/>
                    </a:lnTo>
                    <a:lnTo>
                      <a:pt x="6" y="52"/>
                    </a:lnTo>
                    <a:lnTo>
                      <a:pt x="6" y="50"/>
                    </a:lnTo>
                    <a:lnTo>
                      <a:pt x="5" y="48"/>
                    </a:lnTo>
                    <a:lnTo>
                      <a:pt x="5" y="47"/>
                    </a:lnTo>
                    <a:lnTo>
                      <a:pt x="4" y="45"/>
                    </a:lnTo>
                    <a:lnTo>
                      <a:pt x="4" y="43"/>
                    </a:lnTo>
                    <a:lnTo>
                      <a:pt x="3" y="41"/>
                    </a:lnTo>
                    <a:lnTo>
                      <a:pt x="3" y="39"/>
                    </a:lnTo>
                    <a:lnTo>
                      <a:pt x="2" y="38"/>
                    </a:lnTo>
                    <a:lnTo>
                      <a:pt x="2" y="37"/>
                    </a:lnTo>
                    <a:lnTo>
                      <a:pt x="2" y="35"/>
                    </a:lnTo>
                    <a:lnTo>
                      <a:pt x="2" y="33"/>
                    </a:lnTo>
                    <a:lnTo>
                      <a:pt x="2" y="32"/>
                    </a:lnTo>
                    <a:lnTo>
                      <a:pt x="2" y="31"/>
                    </a:lnTo>
                    <a:lnTo>
                      <a:pt x="1" y="30"/>
                    </a:lnTo>
                    <a:lnTo>
                      <a:pt x="1" y="29"/>
                    </a:lnTo>
                    <a:lnTo>
                      <a:pt x="1" y="27"/>
                    </a:lnTo>
                    <a:lnTo>
                      <a:pt x="1" y="25"/>
                    </a:lnTo>
                    <a:lnTo>
                      <a:pt x="1" y="23"/>
                    </a:lnTo>
                    <a:lnTo>
                      <a:pt x="1" y="22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FF9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64" name="Freeform 1455">
                <a:extLst>
                  <a:ext uri="{FF2B5EF4-FFF2-40B4-BE49-F238E27FC236}">
                    <a16:creationId xmlns:a16="http://schemas.microsoft.com/office/drawing/2014/main" id="{211AB354-2B3E-4DD8-A779-801459BE89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40" y="3598"/>
                <a:ext cx="7" cy="7"/>
              </a:xfrm>
              <a:custGeom>
                <a:avLst/>
                <a:gdLst>
                  <a:gd name="T0" fmla="*/ 0 w 7"/>
                  <a:gd name="T1" fmla="*/ 2 h 7"/>
                  <a:gd name="T2" fmla="*/ 0 w 7"/>
                  <a:gd name="T3" fmla="*/ 2 h 7"/>
                  <a:gd name="T4" fmla="*/ 1 w 7"/>
                  <a:gd name="T5" fmla="*/ 1 h 7"/>
                  <a:gd name="T6" fmla="*/ 2 w 7"/>
                  <a:gd name="T7" fmla="*/ 1 h 7"/>
                  <a:gd name="T8" fmla="*/ 2 w 7"/>
                  <a:gd name="T9" fmla="*/ 1 h 7"/>
                  <a:gd name="T10" fmla="*/ 3 w 7"/>
                  <a:gd name="T11" fmla="*/ 1 h 7"/>
                  <a:gd name="T12" fmla="*/ 4 w 7"/>
                  <a:gd name="T13" fmla="*/ 0 h 7"/>
                  <a:gd name="T14" fmla="*/ 5 w 7"/>
                  <a:gd name="T15" fmla="*/ 0 h 7"/>
                  <a:gd name="T16" fmla="*/ 6 w 7"/>
                  <a:gd name="T17" fmla="*/ 0 h 7"/>
                  <a:gd name="T18" fmla="*/ 6 w 7"/>
                  <a:gd name="T19" fmla="*/ 1 h 7"/>
                  <a:gd name="T20" fmla="*/ 7 w 7"/>
                  <a:gd name="T21" fmla="*/ 2 h 7"/>
                  <a:gd name="T22" fmla="*/ 7 w 7"/>
                  <a:gd name="T23" fmla="*/ 2 h 7"/>
                  <a:gd name="T24" fmla="*/ 7 w 7"/>
                  <a:gd name="T25" fmla="*/ 3 h 7"/>
                  <a:gd name="T26" fmla="*/ 7 w 7"/>
                  <a:gd name="T27" fmla="*/ 4 h 7"/>
                  <a:gd name="T28" fmla="*/ 7 w 7"/>
                  <a:gd name="T29" fmla="*/ 6 h 7"/>
                  <a:gd name="T30" fmla="*/ 7 w 7"/>
                  <a:gd name="T31" fmla="*/ 6 h 7"/>
                  <a:gd name="T32" fmla="*/ 7 w 7"/>
                  <a:gd name="T33" fmla="*/ 7 h 7"/>
                  <a:gd name="T34" fmla="*/ 6 w 7"/>
                  <a:gd name="T35" fmla="*/ 7 h 7"/>
                  <a:gd name="T36" fmla="*/ 5 w 7"/>
                  <a:gd name="T37" fmla="*/ 7 h 7"/>
                  <a:gd name="T38" fmla="*/ 5 w 7"/>
                  <a:gd name="T39" fmla="*/ 6 h 7"/>
                  <a:gd name="T40" fmla="*/ 5 w 7"/>
                  <a:gd name="T41" fmla="*/ 6 h 7"/>
                  <a:gd name="T42" fmla="*/ 5 w 7"/>
                  <a:gd name="T43" fmla="*/ 5 h 7"/>
                  <a:gd name="T44" fmla="*/ 4 w 7"/>
                  <a:gd name="T45" fmla="*/ 5 h 7"/>
                  <a:gd name="T46" fmla="*/ 3 w 7"/>
                  <a:gd name="T47" fmla="*/ 6 h 7"/>
                  <a:gd name="T48" fmla="*/ 3 w 7"/>
                  <a:gd name="T49" fmla="*/ 6 h 7"/>
                  <a:gd name="T50" fmla="*/ 2 w 7"/>
                  <a:gd name="T51" fmla="*/ 6 h 7"/>
                  <a:gd name="T52" fmla="*/ 1 w 7"/>
                  <a:gd name="T53" fmla="*/ 5 h 7"/>
                  <a:gd name="T54" fmla="*/ 2 w 7"/>
                  <a:gd name="T55" fmla="*/ 6 h 7"/>
                  <a:gd name="T56" fmla="*/ 1 w 7"/>
                  <a:gd name="T57" fmla="*/ 6 h 7"/>
                  <a:gd name="T58" fmla="*/ 1 w 7"/>
                  <a:gd name="T59" fmla="*/ 6 h 7"/>
                  <a:gd name="T60" fmla="*/ 1 w 7"/>
                  <a:gd name="T61" fmla="*/ 5 h 7"/>
                  <a:gd name="T62" fmla="*/ 1 w 7"/>
                  <a:gd name="T63" fmla="*/ 4 h 7"/>
                  <a:gd name="T64" fmla="*/ 2 w 7"/>
                  <a:gd name="T65" fmla="*/ 4 h 7"/>
                  <a:gd name="T66" fmla="*/ 1 w 7"/>
                  <a:gd name="T67" fmla="*/ 4 h 7"/>
                  <a:gd name="T68" fmla="*/ 2 w 7"/>
                  <a:gd name="T69" fmla="*/ 3 h 7"/>
                  <a:gd name="T70" fmla="*/ 1 w 7"/>
                  <a:gd name="T71" fmla="*/ 3 h 7"/>
                  <a:gd name="T72" fmla="*/ 1 w 7"/>
                  <a:gd name="T73" fmla="*/ 2 h 7"/>
                  <a:gd name="T74" fmla="*/ 2 w 7"/>
                  <a:gd name="T75" fmla="*/ 2 h 7"/>
                  <a:gd name="T76" fmla="*/ 3 w 7"/>
                  <a:gd name="T77" fmla="*/ 2 h 7"/>
                  <a:gd name="T78" fmla="*/ 4 w 7"/>
                  <a:gd name="T79" fmla="*/ 2 h 7"/>
                  <a:gd name="T80" fmla="*/ 4 w 7"/>
                  <a:gd name="T81" fmla="*/ 1 h 7"/>
                  <a:gd name="T82" fmla="*/ 5 w 7"/>
                  <a:gd name="T83" fmla="*/ 1 h 7"/>
                  <a:gd name="T84" fmla="*/ 4 w 7"/>
                  <a:gd name="T85" fmla="*/ 1 h 7"/>
                  <a:gd name="T86" fmla="*/ 3 w 7"/>
                  <a:gd name="T87" fmla="*/ 1 h 7"/>
                  <a:gd name="T88" fmla="*/ 3 w 7"/>
                  <a:gd name="T89" fmla="*/ 1 h 7"/>
                  <a:gd name="T90" fmla="*/ 2 w 7"/>
                  <a:gd name="T91" fmla="*/ 2 h 7"/>
                  <a:gd name="T92" fmla="*/ 2 w 7"/>
                  <a:gd name="T93" fmla="*/ 2 h 7"/>
                  <a:gd name="T94" fmla="*/ 1 w 7"/>
                  <a:gd name="T95" fmla="*/ 2 h 7"/>
                  <a:gd name="T96" fmla="*/ 1 w 7"/>
                  <a:gd name="T97" fmla="*/ 2 h 7"/>
                  <a:gd name="T98" fmla="*/ 0 w 7"/>
                  <a:gd name="T99" fmla="*/ 2 h 7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0" t="0" r="r" b="b"/>
                <a:pathLst>
                  <a:path w="7" h="7">
                    <a:moveTo>
                      <a:pt x="0" y="2"/>
                    </a:moveTo>
                    <a:lnTo>
                      <a:pt x="0" y="2"/>
                    </a:lnTo>
                    <a:lnTo>
                      <a:pt x="1" y="1"/>
                    </a:lnTo>
                    <a:lnTo>
                      <a:pt x="2" y="1"/>
                    </a:lnTo>
                    <a:lnTo>
                      <a:pt x="3" y="1"/>
                    </a:lnTo>
                    <a:lnTo>
                      <a:pt x="4" y="0"/>
                    </a:lnTo>
                    <a:lnTo>
                      <a:pt x="5" y="0"/>
                    </a:lnTo>
                    <a:lnTo>
                      <a:pt x="6" y="0"/>
                    </a:lnTo>
                    <a:lnTo>
                      <a:pt x="6" y="1"/>
                    </a:lnTo>
                    <a:lnTo>
                      <a:pt x="7" y="2"/>
                    </a:lnTo>
                    <a:lnTo>
                      <a:pt x="7" y="3"/>
                    </a:lnTo>
                    <a:lnTo>
                      <a:pt x="7" y="4"/>
                    </a:lnTo>
                    <a:lnTo>
                      <a:pt x="7" y="6"/>
                    </a:lnTo>
                    <a:lnTo>
                      <a:pt x="7" y="7"/>
                    </a:lnTo>
                    <a:lnTo>
                      <a:pt x="6" y="7"/>
                    </a:lnTo>
                    <a:lnTo>
                      <a:pt x="5" y="7"/>
                    </a:lnTo>
                    <a:lnTo>
                      <a:pt x="5" y="6"/>
                    </a:lnTo>
                    <a:lnTo>
                      <a:pt x="5" y="5"/>
                    </a:lnTo>
                    <a:lnTo>
                      <a:pt x="4" y="5"/>
                    </a:lnTo>
                    <a:lnTo>
                      <a:pt x="3" y="6"/>
                    </a:lnTo>
                    <a:lnTo>
                      <a:pt x="2" y="6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1" y="6"/>
                    </a:lnTo>
                    <a:lnTo>
                      <a:pt x="1" y="5"/>
                    </a:lnTo>
                    <a:lnTo>
                      <a:pt x="1" y="4"/>
                    </a:lnTo>
                    <a:lnTo>
                      <a:pt x="2" y="4"/>
                    </a:lnTo>
                    <a:lnTo>
                      <a:pt x="1" y="4"/>
                    </a:lnTo>
                    <a:lnTo>
                      <a:pt x="2" y="3"/>
                    </a:lnTo>
                    <a:lnTo>
                      <a:pt x="1" y="3"/>
                    </a:lnTo>
                    <a:lnTo>
                      <a:pt x="1" y="2"/>
                    </a:lnTo>
                    <a:lnTo>
                      <a:pt x="2" y="2"/>
                    </a:lnTo>
                    <a:lnTo>
                      <a:pt x="3" y="2"/>
                    </a:lnTo>
                    <a:lnTo>
                      <a:pt x="4" y="2"/>
                    </a:lnTo>
                    <a:lnTo>
                      <a:pt x="4" y="1"/>
                    </a:lnTo>
                    <a:lnTo>
                      <a:pt x="5" y="1"/>
                    </a:lnTo>
                    <a:lnTo>
                      <a:pt x="4" y="1"/>
                    </a:lnTo>
                    <a:lnTo>
                      <a:pt x="3" y="1"/>
                    </a:lnTo>
                    <a:lnTo>
                      <a:pt x="2" y="2"/>
                    </a:lnTo>
                    <a:lnTo>
                      <a:pt x="1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7F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65" name="Freeform 1456">
                <a:extLst>
                  <a:ext uri="{FF2B5EF4-FFF2-40B4-BE49-F238E27FC236}">
                    <a16:creationId xmlns:a16="http://schemas.microsoft.com/office/drawing/2014/main" id="{BD89B47E-D104-45DC-A525-5D4BF5086C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45" y="3579"/>
                <a:ext cx="34" cy="64"/>
              </a:xfrm>
              <a:custGeom>
                <a:avLst/>
                <a:gdLst>
                  <a:gd name="T0" fmla="*/ 8 w 34"/>
                  <a:gd name="T1" fmla="*/ 4 h 64"/>
                  <a:gd name="T2" fmla="*/ 11 w 34"/>
                  <a:gd name="T3" fmla="*/ 7 h 64"/>
                  <a:gd name="T4" fmla="*/ 13 w 34"/>
                  <a:gd name="T5" fmla="*/ 8 h 64"/>
                  <a:gd name="T6" fmla="*/ 13 w 34"/>
                  <a:gd name="T7" fmla="*/ 12 h 64"/>
                  <a:gd name="T8" fmla="*/ 13 w 34"/>
                  <a:gd name="T9" fmla="*/ 13 h 64"/>
                  <a:gd name="T10" fmla="*/ 16 w 34"/>
                  <a:gd name="T11" fmla="*/ 15 h 64"/>
                  <a:gd name="T12" fmla="*/ 13 w 34"/>
                  <a:gd name="T13" fmla="*/ 17 h 64"/>
                  <a:gd name="T14" fmla="*/ 9 w 34"/>
                  <a:gd name="T15" fmla="*/ 18 h 64"/>
                  <a:gd name="T16" fmla="*/ 4 w 34"/>
                  <a:gd name="T17" fmla="*/ 19 h 64"/>
                  <a:gd name="T18" fmla="*/ 5 w 34"/>
                  <a:gd name="T19" fmla="*/ 22 h 64"/>
                  <a:gd name="T20" fmla="*/ 6 w 34"/>
                  <a:gd name="T21" fmla="*/ 25 h 64"/>
                  <a:gd name="T22" fmla="*/ 7 w 34"/>
                  <a:gd name="T23" fmla="*/ 28 h 64"/>
                  <a:gd name="T24" fmla="*/ 9 w 34"/>
                  <a:gd name="T25" fmla="*/ 31 h 64"/>
                  <a:gd name="T26" fmla="*/ 11 w 34"/>
                  <a:gd name="T27" fmla="*/ 34 h 64"/>
                  <a:gd name="T28" fmla="*/ 8 w 34"/>
                  <a:gd name="T29" fmla="*/ 37 h 64"/>
                  <a:gd name="T30" fmla="*/ 5 w 34"/>
                  <a:gd name="T31" fmla="*/ 39 h 64"/>
                  <a:gd name="T32" fmla="*/ 2 w 34"/>
                  <a:gd name="T33" fmla="*/ 40 h 64"/>
                  <a:gd name="T34" fmla="*/ 0 w 34"/>
                  <a:gd name="T35" fmla="*/ 41 h 64"/>
                  <a:gd name="T36" fmla="*/ 2 w 34"/>
                  <a:gd name="T37" fmla="*/ 42 h 64"/>
                  <a:gd name="T38" fmla="*/ 5 w 34"/>
                  <a:gd name="T39" fmla="*/ 41 h 64"/>
                  <a:gd name="T40" fmla="*/ 7 w 34"/>
                  <a:gd name="T41" fmla="*/ 40 h 64"/>
                  <a:gd name="T42" fmla="*/ 9 w 34"/>
                  <a:gd name="T43" fmla="*/ 42 h 64"/>
                  <a:gd name="T44" fmla="*/ 6 w 34"/>
                  <a:gd name="T45" fmla="*/ 44 h 64"/>
                  <a:gd name="T46" fmla="*/ 3 w 34"/>
                  <a:gd name="T47" fmla="*/ 45 h 64"/>
                  <a:gd name="T48" fmla="*/ 5 w 34"/>
                  <a:gd name="T49" fmla="*/ 46 h 64"/>
                  <a:gd name="T50" fmla="*/ 7 w 34"/>
                  <a:gd name="T51" fmla="*/ 46 h 64"/>
                  <a:gd name="T52" fmla="*/ 9 w 34"/>
                  <a:gd name="T53" fmla="*/ 47 h 64"/>
                  <a:gd name="T54" fmla="*/ 11 w 34"/>
                  <a:gd name="T55" fmla="*/ 47 h 64"/>
                  <a:gd name="T56" fmla="*/ 9 w 34"/>
                  <a:gd name="T57" fmla="*/ 50 h 64"/>
                  <a:gd name="T58" fmla="*/ 7 w 34"/>
                  <a:gd name="T59" fmla="*/ 50 h 64"/>
                  <a:gd name="T60" fmla="*/ 6 w 34"/>
                  <a:gd name="T61" fmla="*/ 51 h 64"/>
                  <a:gd name="T62" fmla="*/ 5 w 34"/>
                  <a:gd name="T63" fmla="*/ 53 h 64"/>
                  <a:gd name="T64" fmla="*/ 34 w 34"/>
                  <a:gd name="T65" fmla="*/ 36 h 64"/>
                  <a:gd name="T66" fmla="*/ 30 w 34"/>
                  <a:gd name="T67" fmla="*/ 31 h 64"/>
                  <a:gd name="T68" fmla="*/ 27 w 34"/>
                  <a:gd name="T69" fmla="*/ 26 h 64"/>
                  <a:gd name="T70" fmla="*/ 19 w 34"/>
                  <a:gd name="T71" fmla="*/ 27 h 64"/>
                  <a:gd name="T72" fmla="*/ 17 w 34"/>
                  <a:gd name="T73" fmla="*/ 30 h 64"/>
                  <a:gd name="T74" fmla="*/ 15 w 34"/>
                  <a:gd name="T75" fmla="*/ 34 h 64"/>
                  <a:gd name="T76" fmla="*/ 15 w 34"/>
                  <a:gd name="T77" fmla="*/ 37 h 64"/>
                  <a:gd name="T78" fmla="*/ 12 w 34"/>
                  <a:gd name="T79" fmla="*/ 33 h 64"/>
                  <a:gd name="T80" fmla="*/ 9 w 34"/>
                  <a:gd name="T81" fmla="*/ 29 h 64"/>
                  <a:gd name="T82" fmla="*/ 9 w 34"/>
                  <a:gd name="T83" fmla="*/ 27 h 64"/>
                  <a:gd name="T84" fmla="*/ 11 w 34"/>
                  <a:gd name="T85" fmla="*/ 23 h 64"/>
                  <a:gd name="T86" fmla="*/ 13 w 34"/>
                  <a:gd name="T87" fmla="*/ 25 h 64"/>
                  <a:gd name="T88" fmla="*/ 16 w 34"/>
                  <a:gd name="T89" fmla="*/ 25 h 64"/>
                  <a:gd name="T90" fmla="*/ 21 w 34"/>
                  <a:gd name="T91" fmla="*/ 24 h 64"/>
                  <a:gd name="T92" fmla="*/ 30 w 34"/>
                  <a:gd name="T93" fmla="*/ 24 h 64"/>
                  <a:gd name="T94" fmla="*/ 34 w 34"/>
                  <a:gd name="T95" fmla="*/ 19 h 64"/>
                  <a:gd name="T96" fmla="*/ 25 w 34"/>
                  <a:gd name="T97" fmla="*/ 12 h 64"/>
                  <a:gd name="T98" fmla="*/ 9 w 34"/>
                  <a:gd name="T99" fmla="*/ 0 h 64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0" t="0" r="r" b="b"/>
                <a:pathLst>
                  <a:path w="34" h="64">
                    <a:moveTo>
                      <a:pt x="6" y="1"/>
                    </a:moveTo>
                    <a:lnTo>
                      <a:pt x="7" y="2"/>
                    </a:lnTo>
                    <a:lnTo>
                      <a:pt x="8" y="3"/>
                    </a:lnTo>
                    <a:lnTo>
                      <a:pt x="8" y="4"/>
                    </a:lnTo>
                    <a:lnTo>
                      <a:pt x="9" y="4"/>
                    </a:lnTo>
                    <a:lnTo>
                      <a:pt x="9" y="5"/>
                    </a:lnTo>
                    <a:lnTo>
                      <a:pt x="10" y="6"/>
                    </a:lnTo>
                    <a:lnTo>
                      <a:pt x="11" y="7"/>
                    </a:lnTo>
                    <a:lnTo>
                      <a:pt x="12" y="8"/>
                    </a:lnTo>
                    <a:lnTo>
                      <a:pt x="13" y="8"/>
                    </a:lnTo>
                    <a:lnTo>
                      <a:pt x="13" y="9"/>
                    </a:lnTo>
                    <a:lnTo>
                      <a:pt x="13" y="10"/>
                    </a:lnTo>
                    <a:lnTo>
                      <a:pt x="13" y="12"/>
                    </a:lnTo>
                    <a:lnTo>
                      <a:pt x="12" y="13"/>
                    </a:lnTo>
                    <a:lnTo>
                      <a:pt x="12" y="14"/>
                    </a:lnTo>
                    <a:lnTo>
                      <a:pt x="13" y="13"/>
                    </a:lnTo>
                    <a:lnTo>
                      <a:pt x="14" y="13"/>
                    </a:lnTo>
                    <a:lnTo>
                      <a:pt x="15" y="14"/>
                    </a:lnTo>
                    <a:lnTo>
                      <a:pt x="16" y="15"/>
                    </a:lnTo>
                    <a:lnTo>
                      <a:pt x="16" y="16"/>
                    </a:lnTo>
                    <a:lnTo>
                      <a:pt x="16" y="17"/>
                    </a:lnTo>
                    <a:lnTo>
                      <a:pt x="15" y="17"/>
                    </a:lnTo>
                    <a:lnTo>
                      <a:pt x="13" y="17"/>
                    </a:lnTo>
                    <a:lnTo>
                      <a:pt x="12" y="17"/>
                    </a:lnTo>
                    <a:lnTo>
                      <a:pt x="11" y="17"/>
                    </a:lnTo>
                    <a:lnTo>
                      <a:pt x="10" y="17"/>
                    </a:lnTo>
                    <a:lnTo>
                      <a:pt x="9" y="18"/>
                    </a:lnTo>
                    <a:lnTo>
                      <a:pt x="8" y="19"/>
                    </a:lnTo>
                    <a:lnTo>
                      <a:pt x="6" y="19"/>
                    </a:lnTo>
                    <a:lnTo>
                      <a:pt x="5" y="19"/>
                    </a:lnTo>
                    <a:lnTo>
                      <a:pt x="4" y="19"/>
                    </a:lnTo>
                    <a:lnTo>
                      <a:pt x="4" y="20"/>
                    </a:lnTo>
                    <a:lnTo>
                      <a:pt x="5" y="21"/>
                    </a:lnTo>
                    <a:lnTo>
                      <a:pt x="5" y="22"/>
                    </a:lnTo>
                    <a:lnTo>
                      <a:pt x="5" y="23"/>
                    </a:lnTo>
                    <a:lnTo>
                      <a:pt x="6" y="23"/>
                    </a:lnTo>
                    <a:lnTo>
                      <a:pt x="6" y="24"/>
                    </a:lnTo>
                    <a:lnTo>
                      <a:pt x="6" y="25"/>
                    </a:lnTo>
                    <a:lnTo>
                      <a:pt x="6" y="26"/>
                    </a:lnTo>
                    <a:lnTo>
                      <a:pt x="6" y="27"/>
                    </a:lnTo>
                    <a:lnTo>
                      <a:pt x="7" y="27"/>
                    </a:lnTo>
                    <a:lnTo>
                      <a:pt x="7" y="28"/>
                    </a:lnTo>
                    <a:lnTo>
                      <a:pt x="7" y="29"/>
                    </a:lnTo>
                    <a:lnTo>
                      <a:pt x="8" y="30"/>
                    </a:lnTo>
                    <a:lnTo>
                      <a:pt x="9" y="30"/>
                    </a:lnTo>
                    <a:lnTo>
                      <a:pt x="9" y="31"/>
                    </a:lnTo>
                    <a:lnTo>
                      <a:pt x="10" y="32"/>
                    </a:lnTo>
                    <a:lnTo>
                      <a:pt x="10" y="33"/>
                    </a:lnTo>
                    <a:lnTo>
                      <a:pt x="11" y="34"/>
                    </a:lnTo>
                    <a:lnTo>
                      <a:pt x="12" y="35"/>
                    </a:lnTo>
                    <a:lnTo>
                      <a:pt x="9" y="37"/>
                    </a:lnTo>
                    <a:lnTo>
                      <a:pt x="8" y="37"/>
                    </a:lnTo>
                    <a:lnTo>
                      <a:pt x="7" y="38"/>
                    </a:lnTo>
                    <a:lnTo>
                      <a:pt x="6" y="38"/>
                    </a:lnTo>
                    <a:lnTo>
                      <a:pt x="5" y="39"/>
                    </a:lnTo>
                    <a:lnTo>
                      <a:pt x="4" y="39"/>
                    </a:lnTo>
                    <a:lnTo>
                      <a:pt x="3" y="39"/>
                    </a:lnTo>
                    <a:lnTo>
                      <a:pt x="1" y="39"/>
                    </a:lnTo>
                    <a:lnTo>
                      <a:pt x="2" y="40"/>
                    </a:lnTo>
                    <a:lnTo>
                      <a:pt x="1" y="40"/>
                    </a:lnTo>
                    <a:lnTo>
                      <a:pt x="0" y="40"/>
                    </a:lnTo>
                    <a:lnTo>
                      <a:pt x="0" y="41"/>
                    </a:lnTo>
                    <a:lnTo>
                      <a:pt x="0" y="42"/>
                    </a:lnTo>
                    <a:lnTo>
                      <a:pt x="1" y="42"/>
                    </a:lnTo>
                    <a:lnTo>
                      <a:pt x="2" y="42"/>
                    </a:lnTo>
                    <a:lnTo>
                      <a:pt x="3" y="42"/>
                    </a:lnTo>
                    <a:lnTo>
                      <a:pt x="4" y="42"/>
                    </a:lnTo>
                    <a:lnTo>
                      <a:pt x="4" y="41"/>
                    </a:lnTo>
                    <a:lnTo>
                      <a:pt x="5" y="41"/>
                    </a:lnTo>
                    <a:lnTo>
                      <a:pt x="6" y="41"/>
                    </a:lnTo>
                    <a:lnTo>
                      <a:pt x="7" y="41"/>
                    </a:lnTo>
                    <a:lnTo>
                      <a:pt x="7" y="40"/>
                    </a:lnTo>
                    <a:lnTo>
                      <a:pt x="8" y="41"/>
                    </a:lnTo>
                    <a:lnTo>
                      <a:pt x="9" y="41"/>
                    </a:lnTo>
                    <a:lnTo>
                      <a:pt x="10" y="42"/>
                    </a:lnTo>
                    <a:lnTo>
                      <a:pt x="9" y="42"/>
                    </a:lnTo>
                    <a:lnTo>
                      <a:pt x="9" y="43"/>
                    </a:lnTo>
                    <a:lnTo>
                      <a:pt x="8" y="43"/>
                    </a:lnTo>
                    <a:lnTo>
                      <a:pt x="7" y="43"/>
                    </a:lnTo>
                    <a:lnTo>
                      <a:pt x="6" y="44"/>
                    </a:lnTo>
                    <a:lnTo>
                      <a:pt x="4" y="44"/>
                    </a:lnTo>
                    <a:lnTo>
                      <a:pt x="3" y="44"/>
                    </a:lnTo>
                    <a:lnTo>
                      <a:pt x="3" y="45"/>
                    </a:lnTo>
                    <a:lnTo>
                      <a:pt x="3" y="46"/>
                    </a:lnTo>
                    <a:lnTo>
                      <a:pt x="4" y="46"/>
                    </a:lnTo>
                    <a:lnTo>
                      <a:pt x="5" y="46"/>
                    </a:lnTo>
                    <a:lnTo>
                      <a:pt x="6" y="46"/>
                    </a:lnTo>
                    <a:lnTo>
                      <a:pt x="7" y="46"/>
                    </a:lnTo>
                    <a:lnTo>
                      <a:pt x="8" y="46"/>
                    </a:lnTo>
                    <a:lnTo>
                      <a:pt x="8" y="47"/>
                    </a:lnTo>
                    <a:lnTo>
                      <a:pt x="9" y="47"/>
                    </a:lnTo>
                    <a:lnTo>
                      <a:pt x="10" y="47"/>
                    </a:lnTo>
                    <a:lnTo>
                      <a:pt x="11" y="47"/>
                    </a:lnTo>
                    <a:lnTo>
                      <a:pt x="10" y="48"/>
                    </a:lnTo>
                    <a:lnTo>
                      <a:pt x="10" y="49"/>
                    </a:lnTo>
                    <a:lnTo>
                      <a:pt x="10" y="50"/>
                    </a:lnTo>
                    <a:lnTo>
                      <a:pt x="9" y="50"/>
                    </a:lnTo>
                    <a:lnTo>
                      <a:pt x="8" y="50"/>
                    </a:lnTo>
                    <a:lnTo>
                      <a:pt x="8" y="49"/>
                    </a:lnTo>
                    <a:lnTo>
                      <a:pt x="7" y="50"/>
                    </a:lnTo>
                    <a:lnTo>
                      <a:pt x="7" y="51"/>
                    </a:lnTo>
                    <a:lnTo>
                      <a:pt x="6" y="51"/>
                    </a:lnTo>
                    <a:lnTo>
                      <a:pt x="5" y="51"/>
                    </a:lnTo>
                    <a:lnTo>
                      <a:pt x="5" y="52"/>
                    </a:lnTo>
                    <a:lnTo>
                      <a:pt x="5" y="53"/>
                    </a:lnTo>
                    <a:lnTo>
                      <a:pt x="4" y="54"/>
                    </a:lnTo>
                    <a:lnTo>
                      <a:pt x="18" y="64"/>
                    </a:lnTo>
                    <a:lnTo>
                      <a:pt x="34" y="38"/>
                    </a:lnTo>
                    <a:lnTo>
                      <a:pt x="34" y="36"/>
                    </a:lnTo>
                    <a:lnTo>
                      <a:pt x="34" y="31"/>
                    </a:lnTo>
                    <a:lnTo>
                      <a:pt x="32" y="32"/>
                    </a:lnTo>
                    <a:lnTo>
                      <a:pt x="31" y="32"/>
                    </a:lnTo>
                    <a:lnTo>
                      <a:pt x="30" y="31"/>
                    </a:lnTo>
                    <a:lnTo>
                      <a:pt x="29" y="30"/>
                    </a:lnTo>
                    <a:lnTo>
                      <a:pt x="29" y="29"/>
                    </a:lnTo>
                    <a:lnTo>
                      <a:pt x="29" y="27"/>
                    </a:lnTo>
                    <a:lnTo>
                      <a:pt x="27" y="26"/>
                    </a:lnTo>
                    <a:lnTo>
                      <a:pt x="25" y="26"/>
                    </a:lnTo>
                    <a:lnTo>
                      <a:pt x="22" y="26"/>
                    </a:lnTo>
                    <a:lnTo>
                      <a:pt x="20" y="26"/>
                    </a:lnTo>
                    <a:lnTo>
                      <a:pt x="19" y="27"/>
                    </a:lnTo>
                    <a:lnTo>
                      <a:pt x="18" y="28"/>
                    </a:lnTo>
                    <a:lnTo>
                      <a:pt x="17" y="29"/>
                    </a:lnTo>
                    <a:lnTo>
                      <a:pt x="17" y="30"/>
                    </a:lnTo>
                    <a:lnTo>
                      <a:pt x="16" y="31"/>
                    </a:lnTo>
                    <a:lnTo>
                      <a:pt x="15" y="32"/>
                    </a:lnTo>
                    <a:lnTo>
                      <a:pt x="15" y="33"/>
                    </a:lnTo>
                    <a:lnTo>
                      <a:pt x="15" y="34"/>
                    </a:lnTo>
                    <a:lnTo>
                      <a:pt x="15" y="36"/>
                    </a:lnTo>
                    <a:lnTo>
                      <a:pt x="15" y="37"/>
                    </a:lnTo>
                    <a:lnTo>
                      <a:pt x="15" y="38"/>
                    </a:lnTo>
                    <a:lnTo>
                      <a:pt x="15" y="37"/>
                    </a:lnTo>
                    <a:lnTo>
                      <a:pt x="14" y="36"/>
                    </a:lnTo>
                    <a:lnTo>
                      <a:pt x="13" y="35"/>
                    </a:lnTo>
                    <a:lnTo>
                      <a:pt x="12" y="34"/>
                    </a:lnTo>
                    <a:lnTo>
                      <a:pt x="12" y="33"/>
                    </a:lnTo>
                    <a:lnTo>
                      <a:pt x="11" y="32"/>
                    </a:lnTo>
                    <a:lnTo>
                      <a:pt x="10" y="31"/>
                    </a:lnTo>
                    <a:lnTo>
                      <a:pt x="10" y="30"/>
                    </a:lnTo>
                    <a:lnTo>
                      <a:pt x="9" y="29"/>
                    </a:lnTo>
                    <a:lnTo>
                      <a:pt x="9" y="28"/>
                    </a:lnTo>
                    <a:lnTo>
                      <a:pt x="9" y="27"/>
                    </a:lnTo>
                    <a:lnTo>
                      <a:pt x="9" y="25"/>
                    </a:lnTo>
                    <a:lnTo>
                      <a:pt x="10" y="25"/>
                    </a:lnTo>
                    <a:lnTo>
                      <a:pt x="11" y="24"/>
                    </a:lnTo>
                    <a:lnTo>
                      <a:pt x="11" y="23"/>
                    </a:lnTo>
                    <a:lnTo>
                      <a:pt x="11" y="24"/>
                    </a:lnTo>
                    <a:lnTo>
                      <a:pt x="12" y="24"/>
                    </a:lnTo>
                    <a:lnTo>
                      <a:pt x="13" y="24"/>
                    </a:lnTo>
                    <a:lnTo>
                      <a:pt x="13" y="25"/>
                    </a:lnTo>
                    <a:lnTo>
                      <a:pt x="14" y="24"/>
                    </a:lnTo>
                    <a:lnTo>
                      <a:pt x="14" y="25"/>
                    </a:lnTo>
                    <a:lnTo>
                      <a:pt x="15" y="25"/>
                    </a:lnTo>
                    <a:lnTo>
                      <a:pt x="16" y="25"/>
                    </a:lnTo>
                    <a:lnTo>
                      <a:pt x="17" y="24"/>
                    </a:lnTo>
                    <a:lnTo>
                      <a:pt x="19" y="24"/>
                    </a:lnTo>
                    <a:lnTo>
                      <a:pt x="20" y="23"/>
                    </a:lnTo>
                    <a:lnTo>
                      <a:pt x="21" y="24"/>
                    </a:lnTo>
                    <a:lnTo>
                      <a:pt x="23" y="24"/>
                    </a:lnTo>
                    <a:lnTo>
                      <a:pt x="25" y="24"/>
                    </a:lnTo>
                    <a:lnTo>
                      <a:pt x="27" y="25"/>
                    </a:lnTo>
                    <a:lnTo>
                      <a:pt x="30" y="24"/>
                    </a:lnTo>
                    <a:lnTo>
                      <a:pt x="31" y="23"/>
                    </a:lnTo>
                    <a:lnTo>
                      <a:pt x="32" y="22"/>
                    </a:lnTo>
                    <a:lnTo>
                      <a:pt x="33" y="21"/>
                    </a:lnTo>
                    <a:lnTo>
                      <a:pt x="34" y="19"/>
                    </a:lnTo>
                    <a:lnTo>
                      <a:pt x="34" y="17"/>
                    </a:lnTo>
                    <a:lnTo>
                      <a:pt x="32" y="16"/>
                    </a:lnTo>
                    <a:lnTo>
                      <a:pt x="30" y="16"/>
                    </a:lnTo>
                    <a:lnTo>
                      <a:pt x="25" y="12"/>
                    </a:lnTo>
                    <a:lnTo>
                      <a:pt x="23" y="9"/>
                    </a:lnTo>
                    <a:lnTo>
                      <a:pt x="22" y="2"/>
                    </a:lnTo>
                    <a:lnTo>
                      <a:pt x="15" y="0"/>
                    </a:lnTo>
                    <a:lnTo>
                      <a:pt x="9" y="0"/>
                    </a:lnTo>
                    <a:lnTo>
                      <a:pt x="6" y="1"/>
                    </a:lnTo>
                    <a:close/>
                  </a:path>
                </a:pathLst>
              </a:custGeom>
              <a:solidFill>
                <a:srgbClr val="FF7F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66" name="Freeform 1457">
                <a:extLst>
                  <a:ext uri="{FF2B5EF4-FFF2-40B4-BE49-F238E27FC236}">
                    <a16:creationId xmlns:a16="http://schemas.microsoft.com/office/drawing/2014/main" id="{D4522524-062E-49A3-8208-4C4B8E3218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43" y="3613"/>
                <a:ext cx="2" cy="4"/>
              </a:xfrm>
              <a:custGeom>
                <a:avLst/>
                <a:gdLst>
                  <a:gd name="T0" fmla="*/ 2 w 2"/>
                  <a:gd name="T1" fmla="*/ 0 h 4"/>
                  <a:gd name="T2" fmla="*/ 2 w 2"/>
                  <a:gd name="T3" fmla="*/ 1 h 4"/>
                  <a:gd name="T4" fmla="*/ 1 w 2"/>
                  <a:gd name="T5" fmla="*/ 2 h 4"/>
                  <a:gd name="T6" fmla="*/ 1 w 2"/>
                  <a:gd name="T7" fmla="*/ 3 h 4"/>
                  <a:gd name="T8" fmla="*/ 1 w 2"/>
                  <a:gd name="T9" fmla="*/ 4 h 4"/>
                  <a:gd name="T10" fmla="*/ 0 w 2"/>
                  <a:gd name="T11" fmla="*/ 4 h 4"/>
                  <a:gd name="T12" fmla="*/ 1 w 2"/>
                  <a:gd name="T13" fmla="*/ 4 h 4"/>
                  <a:gd name="T14" fmla="*/ 1 w 2"/>
                  <a:gd name="T15" fmla="*/ 4 h 4"/>
                  <a:gd name="T16" fmla="*/ 2 w 2"/>
                  <a:gd name="T17" fmla="*/ 3 h 4"/>
                  <a:gd name="T18" fmla="*/ 2 w 2"/>
                  <a:gd name="T19" fmla="*/ 2 h 4"/>
                  <a:gd name="T20" fmla="*/ 2 w 2"/>
                  <a:gd name="T21" fmla="*/ 1 h 4"/>
                  <a:gd name="T22" fmla="*/ 2 w 2"/>
                  <a:gd name="T23" fmla="*/ 0 h 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2" h="4">
                    <a:moveTo>
                      <a:pt x="2" y="0"/>
                    </a:moveTo>
                    <a:lnTo>
                      <a:pt x="2" y="1"/>
                    </a:lnTo>
                    <a:lnTo>
                      <a:pt x="1" y="2"/>
                    </a:lnTo>
                    <a:lnTo>
                      <a:pt x="1" y="3"/>
                    </a:lnTo>
                    <a:lnTo>
                      <a:pt x="1" y="4"/>
                    </a:lnTo>
                    <a:lnTo>
                      <a:pt x="0" y="4"/>
                    </a:lnTo>
                    <a:lnTo>
                      <a:pt x="1" y="4"/>
                    </a:lnTo>
                    <a:lnTo>
                      <a:pt x="2" y="3"/>
                    </a:lnTo>
                    <a:lnTo>
                      <a:pt x="2" y="2"/>
                    </a:lnTo>
                    <a:lnTo>
                      <a:pt x="2" y="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F7F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67" name="Freeform 1458">
                <a:extLst>
                  <a:ext uri="{FF2B5EF4-FFF2-40B4-BE49-F238E27FC236}">
                    <a16:creationId xmlns:a16="http://schemas.microsoft.com/office/drawing/2014/main" id="{8226C170-A260-429A-8A42-A9D3023A4D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78" y="3598"/>
                <a:ext cx="2" cy="9"/>
              </a:xfrm>
              <a:custGeom>
                <a:avLst/>
                <a:gdLst>
                  <a:gd name="T0" fmla="*/ 0 w 2"/>
                  <a:gd name="T1" fmla="*/ 0 h 9"/>
                  <a:gd name="T2" fmla="*/ 1 w 2"/>
                  <a:gd name="T3" fmla="*/ 1 h 9"/>
                  <a:gd name="T4" fmla="*/ 1 w 2"/>
                  <a:gd name="T5" fmla="*/ 2 h 9"/>
                  <a:gd name="T6" fmla="*/ 2 w 2"/>
                  <a:gd name="T7" fmla="*/ 3 h 9"/>
                  <a:gd name="T8" fmla="*/ 2 w 2"/>
                  <a:gd name="T9" fmla="*/ 4 h 9"/>
                  <a:gd name="T10" fmla="*/ 2 w 2"/>
                  <a:gd name="T11" fmla="*/ 6 h 9"/>
                  <a:gd name="T12" fmla="*/ 2 w 2"/>
                  <a:gd name="T13" fmla="*/ 7 h 9"/>
                  <a:gd name="T14" fmla="*/ 1 w 2"/>
                  <a:gd name="T15" fmla="*/ 8 h 9"/>
                  <a:gd name="T16" fmla="*/ 1 w 2"/>
                  <a:gd name="T17" fmla="*/ 9 h 9"/>
                  <a:gd name="T18" fmla="*/ 1 w 2"/>
                  <a:gd name="T19" fmla="*/ 8 h 9"/>
                  <a:gd name="T20" fmla="*/ 1 w 2"/>
                  <a:gd name="T21" fmla="*/ 7 h 9"/>
                  <a:gd name="T22" fmla="*/ 1 w 2"/>
                  <a:gd name="T23" fmla="*/ 6 h 9"/>
                  <a:gd name="T24" fmla="*/ 1 w 2"/>
                  <a:gd name="T25" fmla="*/ 5 h 9"/>
                  <a:gd name="T26" fmla="*/ 1 w 2"/>
                  <a:gd name="T27" fmla="*/ 4 h 9"/>
                  <a:gd name="T28" fmla="*/ 1 w 2"/>
                  <a:gd name="T29" fmla="*/ 3 h 9"/>
                  <a:gd name="T30" fmla="*/ 0 w 2"/>
                  <a:gd name="T31" fmla="*/ 2 h 9"/>
                  <a:gd name="T32" fmla="*/ 0 w 2"/>
                  <a:gd name="T33" fmla="*/ 2 h 9"/>
                  <a:gd name="T34" fmla="*/ 0 w 2"/>
                  <a:gd name="T35" fmla="*/ 0 h 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2" h="9">
                    <a:moveTo>
                      <a:pt x="0" y="0"/>
                    </a:moveTo>
                    <a:lnTo>
                      <a:pt x="1" y="1"/>
                    </a:lnTo>
                    <a:lnTo>
                      <a:pt x="1" y="2"/>
                    </a:lnTo>
                    <a:lnTo>
                      <a:pt x="2" y="3"/>
                    </a:lnTo>
                    <a:lnTo>
                      <a:pt x="2" y="4"/>
                    </a:lnTo>
                    <a:lnTo>
                      <a:pt x="2" y="6"/>
                    </a:lnTo>
                    <a:lnTo>
                      <a:pt x="2" y="7"/>
                    </a:lnTo>
                    <a:lnTo>
                      <a:pt x="1" y="8"/>
                    </a:lnTo>
                    <a:lnTo>
                      <a:pt x="1" y="9"/>
                    </a:lnTo>
                    <a:lnTo>
                      <a:pt x="1" y="8"/>
                    </a:lnTo>
                    <a:lnTo>
                      <a:pt x="1" y="7"/>
                    </a:lnTo>
                    <a:lnTo>
                      <a:pt x="1" y="6"/>
                    </a:lnTo>
                    <a:lnTo>
                      <a:pt x="1" y="5"/>
                    </a:lnTo>
                    <a:lnTo>
                      <a:pt x="1" y="4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7F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68" name="Freeform 1459">
                <a:extLst>
                  <a:ext uri="{FF2B5EF4-FFF2-40B4-BE49-F238E27FC236}">
                    <a16:creationId xmlns:a16="http://schemas.microsoft.com/office/drawing/2014/main" id="{E7218C2B-8A49-424E-ABF3-FB6DFF3D95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75" y="3602"/>
                <a:ext cx="3" cy="7"/>
              </a:xfrm>
              <a:custGeom>
                <a:avLst/>
                <a:gdLst>
                  <a:gd name="T0" fmla="*/ 1 w 3"/>
                  <a:gd name="T1" fmla="*/ 4 h 7"/>
                  <a:gd name="T2" fmla="*/ 0 w 3"/>
                  <a:gd name="T3" fmla="*/ 3 h 7"/>
                  <a:gd name="T4" fmla="*/ 0 w 3"/>
                  <a:gd name="T5" fmla="*/ 2 h 7"/>
                  <a:gd name="T6" fmla="*/ 0 w 3"/>
                  <a:gd name="T7" fmla="*/ 1 h 7"/>
                  <a:gd name="T8" fmla="*/ 0 w 3"/>
                  <a:gd name="T9" fmla="*/ 0 h 7"/>
                  <a:gd name="T10" fmla="*/ 1 w 3"/>
                  <a:gd name="T11" fmla="*/ 0 h 7"/>
                  <a:gd name="T12" fmla="*/ 1 w 3"/>
                  <a:gd name="T13" fmla="*/ 0 h 7"/>
                  <a:gd name="T14" fmla="*/ 2 w 3"/>
                  <a:gd name="T15" fmla="*/ 0 h 7"/>
                  <a:gd name="T16" fmla="*/ 3 w 3"/>
                  <a:gd name="T17" fmla="*/ 0 h 7"/>
                  <a:gd name="T18" fmla="*/ 3 w 3"/>
                  <a:gd name="T19" fmla="*/ 1 h 7"/>
                  <a:gd name="T20" fmla="*/ 3 w 3"/>
                  <a:gd name="T21" fmla="*/ 2 h 7"/>
                  <a:gd name="T22" fmla="*/ 3 w 3"/>
                  <a:gd name="T23" fmla="*/ 3 h 7"/>
                  <a:gd name="T24" fmla="*/ 3 w 3"/>
                  <a:gd name="T25" fmla="*/ 4 h 7"/>
                  <a:gd name="T26" fmla="*/ 2 w 3"/>
                  <a:gd name="T27" fmla="*/ 4 h 7"/>
                  <a:gd name="T28" fmla="*/ 2 w 3"/>
                  <a:gd name="T29" fmla="*/ 5 h 7"/>
                  <a:gd name="T30" fmla="*/ 1 w 3"/>
                  <a:gd name="T31" fmla="*/ 6 h 7"/>
                  <a:gd name="T32" fmla="*/ 1 w 3"/>
                  <a:gd name="T33" fmla="*/ 7 h 7"/>
                  <a:gd name="T34" fmla="*/ 1 w 3"/>
                  <a:gd name="T35" fmla="*/ 7 h 7"/>
                  <a:gd name="T36" fmla="*/ 0 w 3"/>
                  <a:gd name="T37" fmla="*/ 6 h 7"/>
                  <a:gd name="T38" fmla="*/ 0 w 3"/>
                  <a:gd name="T39" fmla="*/ 6 h 7"/>
                  <a:gd name="T40" fmla="*/ 0 w 3"/>
                  <a:gd name="T41" fmla="*/ 5 h 7"/>
                  <a:gd name="T42" fmla="*/ 0 w 3"/>
                  <a:gd name="T43" fmla="*/ 5 h 7"/>
                  <a:gd name="T44" fmla="*/ 1 w 3"/>
                  <a:gd name="T45" fmla="*/ 4 h 7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3" h="7">
                    <a:moveTo>
                      <a:pt x="1" y="4"/>
                    </a:moveTo>
                    <a:lnTo>
                      <a:pt x="0" y="3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3" y="2"/>
                    </a:lnTo>
                    <a:lnTo>
                      <a:pt x="3" y="3"/>
                    </a:lnTo>
                    <a:lnTo>
                      <a:pt x="3" y="4"/>
                    </a:lnTo>
                    <a:lnTo>
                      <a:pt x="2" y="4"/>
                    </a:lnTo>
                    <a:lnTo>
                      <a:pt x="2" y="5"/>
                    </a:lnTo>
                    <a:lnTo>
                      <a:pt x="1" y="6"/>
                    </a:lnTo>
                    <a:lnTo>
                      <a:pt x="1" y="7"/>
                    </a:lnTo>
                    <a:lnTo>
                      <a:pt x="0" y="6"/>
                    </a:lnTo>
                    <a:lnTo>
                      <a:pt x="0" y="5"/>
                    </a:lnTo>
                    <a:lnTo>
                      <a:pt x="1" y="4"/>
                    </a:lnTo>
                    <a:close/>
                  </a:path>
                </a:pathLst>
              </a:custGeom>
              <a:solidFill>
                <a:srgbClr val="FF7F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69" name="Freeform 1460">
                <a:extLst>
                  <a:ext uri="{FF2B5EF4-FFF2-40B4-BE49-F238E27FC236}">
                    <a16:creationId xmlns:a16="http://schemas.microsoft.com/office/drawing/2014/main" id="{CBBE5FB2-F264-4FD8-B9BF-4DE2914C84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41" y="3601"/>
                <a:ext cx="4" cy="2"/>
              </a:xfrm>
              <a:custGeom>
                <a:avLst/>
                <a:gdLst>
                  <a:gd name="T0" fmla="*/ 0 w 4"/>
                  <a:gd name="T1" fmla="*/ 2 h 2"/>
                  <a:gd name="T2" fmla="*/ 1 w 4"/>
                  <a:gd name="T3" fmla="*/ 1 h 2"/>
                  <a:gd name="T4" fmla="*/ 1 w 4"/>
                  <a:gd name="T5" fmla="*/ 1 h 2"/>
                  <a:gd name="T6" fmla="*/ 2 w 4"/>
                  <a:gd name="T7" fmla="*/ 1 h 2"/>
                  <a:gd name="T8" fmla="*/ 3 w 4"/>
                  <a:gd name="T9" fmla="*/ 1 h 2"/>
                  <a:gd name="T10" fmla="*/ 4 w 4"/>
                  <a:gd name="T11" fmla="*/ 1 h 2"/>
                  <a:gd name="T12" fmla="*/ 4 w 4"/>
                  <a:gd name="T13" fmla="*/ 1 h 2"/>
                  <a:gd name="T14" fmla="*/ 4 w 4"/>
                  <a:gd name="T15" fmla="*/ 0 h 2"/>
                  <a:gd name="T16" fmla="*/ 4 w 4"/>
                  <a:gd name="T17" fmla="*/ 0 h 2"/>
                  <a:gd name="T18" fmla="*/ 4 w 4"/>
                  <a:gd name="T19" fmla="*/ 0 h 2"/>
                  <a:gd name="T20" fmla="*/ 4 w 4"/>
                  <a:gd name="T21" fmla="*/ 1 h 2"/>
                  <a:gd name="T22" fmla="*/ 4 w 4"/>
                  <a:gd name="T23" fmla="*/ 1 h 2"/>
                  <a:gd name="T24" fmla="*/ 4 w 4"/>
                  <a:gd name="T25" fmla="*/ 2 h 2"/>
                  <a:gd name="T26" fmla="*/ 3 w 4"/>
                  <a:gd name="T27" fmla="*/ 2 h 2"/>
                  <a:gd name="T28" fmla="*/ 2 w 4"/>
                  <a:gd name="T29" fmla="*/ 2 h 2"/>
                  <a:gd name="T30" fmla="*/ 2 w 4"/>
                  <a:gd name="T31" fmla="*/ 2 h 2"/>
                  <a:gd name="T32" fmla="*/ 0 w 4"/>
                  <a:gd name="T33" fmla="*/ 2 h 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4" h="2">
                    <a:moveTo>
                      <a:pt x="0" y="2"/>
                    </a:moveTo>
                    <a:lnTo>
                      <a:pt x="1" y="1"/>
                    </a:lnTo>
                    <a:lnTo>
                      <a:pt x="2" y="1"/>
                    </a:lnTo>
                    <a:lnTo>
                      <a:pt x="3" y="1"/>
                    </a:lnTo>
                    <a:lnTo>
                      <a:pt x="4" y="1"/>
                    </a:lnTo>
                    <a:lnTo>
                      <a:pt x="4" y="0"/>
                    </a:lnTo>
                    <a:lnTo>
                      <a:pt x="4" y="1"/>
                    </a:lnTo>
                    <a:lnTo>
                      <a:pt x="4" y="2"/>
                    </a:lnTo>
                    <a:lnTo>
                      <a:pt x="3" y="2"/>
                    </a:lnTo>
                    <a:lnTo>
                      <a:pt x="2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5F1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70" name="Freeform 1461">
                <a:extLst>
                  <a:ext uri="{FF2B5EF4-FFF2-40B4-BE49-F238E27FC236}">
                    <a16:creationId xmlns:a16="http://schemas.microsoft.com/office/drawing/2014/main" id="{F7ED283E-D3D4-4402-BB6D-6D1A1BE915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51" y="3620"/>
                <a:ext cx="17" cy="20"/>
              </a:xfrm>
              <a:custGeom>
                <a:avLst/>
                <a:gdLst>
                  <a:gd name="T0" fmla="*/ 0 w 17"/>
                  <a:gd name="T1" fmla="*/ 13 h 20"/>
                  <a:gd name="T2" fmla="*/ 1 w 17"/>
                  <a:gd name="T3" fmla="*/ 12 h 20"/>
                  <a:gd name="T4" fmla="*/ 2 w 17"/>
                  <a:gd name="T5" fmla="*/ 12 h 20"/>
                  <a:gd name="T6" fmla="*/ 3 w 17"/>
                  <a:gd name="T7" fmla="*/ 12 h 20"/>
                  <a:gd name="T8" fmla="*/ 4 w 17"/>
                  <a:gd name="T9" fmla="*/ 12 h 20"/>
                  <a:gd name="T10" fmla="*/ 4 w 17"/>
                  <a:gd name="T11" fmla="*/ 12 h 20"/>
                  <a:gd name="T12" fmla="*/ 5 w 17"/>
                  <a:gd name="T13" fmla="*/ 11 h 20"/>
                  <a:gd name="T14" fmla="*/ 6 w 17"/>
                  <a:gd name="T15" fmla="*/ 11 h 20"/>
                  <a:gd name="T16" fmla="*/ 6 w 17"/>
                  <a:gd name="T17" fmla="*/ 11 h 20"/>
                  <a:gd name="T18" fmla="*/ 7 w 17"/>
                  <a:gd name="T19" fmla="*/ 10 h 20"/>
                  <a:gd name="T20" fmla="*/ 8 w 17"/>
                  <a:gd name="T21" fmla="*/ 9 h 20"/>
                  <a:gd name="T22" fmla="*/ 8 w 17"/>
                  <a:gd name="T23" fmla="*/ 8 h 20"/>
                  <a:gd name="T24" fmla="*/ 8 w 17"/>
                  <a:gd name="T25" fmla="*/ 8 h 20"/>
                  <a:gd name="T26" fmla="*/ 9 w 17"/>
                  <a:gd name="T27" fmla="*/ 7 h 20"/>
                  <a:gd name="T28" fmla="*/ 10 w 17"/>
                  <a:gd name="T29" fmla="*/ 7 h 20"/>
                  <a:gd name="T30" fmla="*/ 11 w 17"/>
                  <a:gd name="T31" fmla="*/ 6 h 20"/>
                  <a:gd name="T32" fmla="*/ 12 w 17"/>
                  <a:gd name="T33" fmla="*/ 6 h 20"/>
                  <a:gd name="T34" fmla="*/ 13 w 17"/>
                  <a:gd name="T35" fmla="*/ 6 h 20"/>
                  <a:gd name="T36" fmla="*/ 14 w 17"/>
                  <a:gd name="T37" fmla="*/ 5 h 20"/>
                  <a:gd name="T38" fmla="*/ 14 w 17"/>
                  <a:gd name="T39" fmla="*/ 4 h 20"/>
                  <a:gd name="T40" fmla="*/ 15 w 17"/>
                  <a:gd name="T41" fmla="*/ 4 h 20"/>
                  <a:gd name="T42" fmla="*/ 15 w 17"/>
                  <a:gd name="T43" fmla="*/ 3 h 20"/>
                  <a:gd name="T44" fmla="*/ 16 w 17"/>
                  <a:gd name="T45" fmla="*/ 2 h 20"/>
                  <a:gd name="T46" fmla="*/ 16 w 17"/>
                  <a:gd name="T47" fmla="*/ 1 h 20"/>
                  <a:gd name="T48" fmla="*/ 17 w 17"/>
                  <a:gd name="T49" fmla="*/ 0 h 20"/>
                  <a:gd name="T50" fmla="*/ 17 w 17"/>
                  <a:gd name="T51" fmla="*/ 0 h 20"/>
                  <a:gd name="T52" fmla="*/ 17 w 17"/>
                  <a:gd name="T53" fmla="*/ 1 h 20"/>
                  <a:gd name="T54" fmla="*/ 17 w 17"/>
                  <a:gd name="T55" fmla="*/ 2 h 20"/>
                  <a:gd name="T56" fmla="*/ 17 w 17"/>
                  <a:gd name="T57" fmla="*/ 3 h 20"/>
                  <a:gd name="T58" fmla="*/ 17 w 17"/>
                  <a:gd name="T59" fmla="*/ 4 h 20"/>
                  <a:gd name="T60" fmla="*/ 16 w 17"/>
                  <a:gd name="T61" fmla="*/ 5 h 20"/>
                  <a:gd name="T62" fmla="*/ 17 w 17"/>
                  <a:gd name="T63" fmla="*/ 7 h 20"/>
                  <a:gd name="T64" fmla="*/ 16 w 17"/>
                  <a:gd name="T65" fmla="*/ 8 h 20"/>
                  <a:gd name="T66" fmla="*/ 16 w 17"/>
                  <a:gd name="T67" fmla="*/ 10 h 20"/>
                  <a:gd name="T68" fmla="*/ 16 w 17"/>
                  <a:gd name="T69" fmla="*/ 11 h 20"/>
                  <a:gd name="T70" fmla="*/ 15 w 17"/>
                  <a:gd name="T71" fmla="*/ 12 h 20"/>
                  <a:gd name="T72" fmla="*/ 15 w 17"/>
                  <a:gd name="T73" fmla="*/ 12 h 20"/>
                  <a:gd name="T74" fmla="*/ 14 w 17"/>
                  <a:gd name="T75" fmla="*/ 12 h 20"/>
                  <a:gd name="T76" fmla="*/ 14 w 17"/>
                  <a:gd name="T77" fmla="*/ 11 h 20"/>
                  <a:gd name="T78" fmla="*/ 13 w 17"/>
                  <a:gd name="T79" fmla="*/ 11 h 20"/>
                  <a:gd name="T80" fmla="*/ 12 w 17"/>
                  <a:gd name="T81" fmla="*/ 11 h 20"/>
                  <a:gd name="T82" fmla="*/ 12 w 17"/>
                  <a:gd name="T83" fmla="*/ 11 h 20"/>
                  <a:gd name="T84" fmla="*/ 11 w 17"/>
                  <a:gd name="T85" fmla="*/ 12 h 20"/>
                  <a:gd name="T86" fmla="*/ 11 w 17"/>
                  <a:gd name="T87" fmla="*/ 12 h 20"/>
                  <a:gd name="T88" fmla="*/ 10 w 17"/>
                  <a:gd name="T89" fmla="*/ 13 h 20"/>
                  <a:gd name="T90" fmla="*/ 10 w 17"/>
                  <a:gd name="T91" fmla="*/ 13 h 20"/>
                  <a:gd name="T92" fmla="*/ 9 w 17"/>
                  <a:gd name="T93" fmla="*/ 13 h 20"/>
                  <a:gd name="T94" fmla="*/ 9 w 17"/>
                  <a:gd name="T95" fmla="*/ 14 h 20"/>
                  <a:gd name="T96" fmla="*/ 8 w 17"/>
                  <a:gd name="T97" fmla="*/ 14 h 20"/>
                  <a:gd name="T98" fmla="*/ 8 w 17"/>
                  <a:gd name="T99" fmla="*/ 14 h 20"/>
                  <a:gd name="T100" fmla="*/ 7 w 17"/>
                  <a:gd name="T101" fmla="*/ 14 h 20"/>
                  <a:gd name="T102" fmla="*/ 6 w 17"/>
                  <a:gd name="T103" fmla="*/ 15 h 20"/>
                  <a:gd name="T104" fmla="*/ 6 w 17"/>
                  <a:gd name="T105" fmla="*/ 15 h 20"/>
                  <a:gd name="T106" fmla="*/ 7 w 17"/>
                  <a:gd name="T107" fmla="*/ 16 h 20"/>
                  <a:gd name="T108" fmla="*/ 7 w 17"/>
                  <a:gd name="T109" fmla="*/ 17 h 20"/>
                  <a:gd name="T110" fmla="*/ 7 w 17"/>
                  <a:gd name="T111" fmla="*/ 17 h 20"/>
                  <a:gd name="T112" fmla="*/ 7 w 17"/>
                  <a:gd name="T113" fmla="*/ 18 h 20"/>
                  <a:gd name="T114" fmla="*/ 8 w 17"/>
                  <a:gd name="T115" fmla="*/ 18 h 20"/>
                  <a:gd name="T116" fmla="*/ 8 w 17"/>
                  <a:gd name="T117" fmla="*/ 19 h 20"/>
                  <a:gd name="T118" fmla="*/ 8 w 17"/>
                  <a:gd name="T119" fmla="*/ 20 h 20"/>
                  <a:gd name="T120" fmla="*/ 4 w 17"/>
                  <a:gd name="T121" fmla="*/ 19 h 20"/>
                  <a:gd name="T122" fmla="*/ 0 w 17"/>
                  <a:gd name="T123" fmla="*/ 13 h 20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0" t="0" r="r" b="b"/>
                <a:pathLst>
                  <a:path w="17" h="20">
                    <a:moveTo>
                      <a:pt x="0" y="13"/>
                    </a:moveTo>
                    <a:lnTo>
                      <a:pt x="1" y="12"/>
                    </a:lnTo>
                    <a:lnTo>
                      <a:pt x="2" y="12"/>
                    </a:lnTo>
                    <a:lnTo>
                      <a:pt x="3" y="12"/>
                    </a:lnTo>
                    <a:lnTo>
                      <a:pt x="4" y="12"/>
                    </a:lnTo>
                    <a:lnTo>
                      <a:pt x="5" y="11"/>
                    </a:lnTo>
                    <a:lnTo>
                      <a:pt x="6" y="11"/>
                    </a:lnTo>
                    <a:lnTo>
                      <a:pt x="7" y="10"/>
                    </a:lnTo>
                    <a:lnTo>
                      <a:pt x="8" y="9"/>
                    </a:lnTo>
                    <a:lnTo>
                      <a:pt x="8" y="8"/>
                    </a:lnTo>
                    <a:lnTo>
                      <a:pt x="9" y="7"/>
                    </a:lnTo>
                    <a:lnTo>
                      <a:pt x="10" y="7"/>
                    </a:lnTo>
                    <a:lnTo>
                      <a:pt x="11" y="6"/>
                    </a:lnTo>
                    <a:lnTo>
                      <a:pt x="12" y="6"/>
                    </a:lnTo>
                    <a:lnTo>
                      <a:pt x="13" y="6"/>
                    </a:lnTo>
                    <a:lnTo>
                      <a:pt x="14" y="5"/>
                    </a:lnTo>
                    <a:lnTo>
                      <a:pt x="14" y="4"/>
                    </a:lnTo>
                    <a:lnTo>
                      <a:pt x="15" y="4"/>
                    </a:lnTo>
                    <a:lnTo>
                      <a:pt x="15" y="3"/>
                    </a:lnTo>
                    <a:lnTo>
                      <a:pt x="16" y="2"/>
                    </a:lnTo>
                    <a:lnTo>
                      <a:pt x="16" y="1"/>
                    </a:lnTo>
                    <a:lnTo>
                      <a:pt x="17" y="0"/>
                    </a:lnTo>
                    <a:lnTo>
                      <a:pt x="17" y="1"/>
                    </a:lnTo>
                    <a:lnTo>
                      <a:pt x="17" y="2"/>
                    </a:lnTo>
                    <a:lnTo>
                      <a:pt x="17" y="3"/>
                    </a:lnTo>
                    <a:lnTo>
                      <a:pt x="17" y="4"/>
                    </a:lnTo>
                    <a:lnTo>
                      <a:pt x="16" y="5"/>
                    </a:lnTo>
                    <a:lnTo>
                      <a:pt x="17" y="7"/>
                    </a:lnTo>
                    <a:lnTo>
                      <a:pt x="16" y="8"/>
                    </a:lnTo>
                    <a:lnTo>
                      <a:pt x="16" y="10"/>
                    </a:lnTo>
                    <a:lnTo>
                      <a:pt x="16" y="11"/>
                    </a:lnTo>
                    <a:lnTo>
                      <a:pt x="15" y="12"/>
                    </a:lnTo>
                    <a:lnTo>
                      <a:pt x="14" y="12"/>
                    </a:lnTo>
                    <a:lnTo>
                      <a:pt x="14" y="11"/>
                    </a:lnTo>
                    <a:lnTo>
                      <a:pt x="13" y="11"/>
                    </a:lnTo>
                    <a:lnTo>
                      <a:pt x="12" y="11"/>
                    </a:lnTo>
                    <a:lnTo>
                      <a:pt x="11" y="12"/>
                    </a:lnTo>
                    <a:lnTo>
                      <a:pt x="10" y="13"/>
                    </a:lnTo>
                    <a:lnTo>
                      <a:pt x="9" y="13"/>
                    </a:lnTo>
                    <a:lnTo>
                      <a:pt x="9" y="14"/>
                    </a:lnTo>
                    <a:lnTo>
                      <a:pt x="8" y="14"/>
                    </a:lnTo>
                    <a:lnTo>
                      <a:pt x="7" y="14"/>
                    </a:lnTo>
                    <a:lnTo>
                      <a:pt x="6" y="15"/>
                    </a:lnTo>
                    <a:lnTo>
                      <a:pt x="7" y="16"/>
                    </a:lnTo>
                    <a:lnTo>
                      <a:pt x="7" y="17"/>
                    </a:lnTo>
                    <a:lnTo>
                      <a:pt x="7" y="18"/>
                    </a:lnTo>
                    <a:lnTo>
                      <a:pt x="8" y="18"/>
                    </a:lnTo>
                    <a:lnTo>
                      <a:pt x="8" y="19"/>
                    </a:lnTo>
                    <a:lnTo>
                      <a:pt x="8" y="20"/>
                    </a:lnTo>
                    <a:lnTo>
                      <a:pt x="4" y="19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FF5F1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71" name="Freeform 1462">
                <a:extLst>
                  <a:ext uri="{FF2B5EF4-FFF2-40B4-BE49-F238E27FC236}">
                    <a16:creationId xmlns:a16="http://schemas.microsoft.com/office/drawing/2014/main" id="{B1833333-7A4F-413B-9228-3708C7CC46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59" y="3602"/>
                <a:ext cx="16" cy="16"/>
              </a:xfrm>
              <a:custGeom>
                <a:avLst/>
                <a:gdLst>
                  <a:gd name="T0" fmla="*/ 1 w 16"/>
                  <a:gd name="T1" fmla="*/ 16 h 16"/>
                  <a:gd name="T2" fmla="*/ 0 w 16"/>
                  <a:gd name="T3" fmla="*/ 15 h 16"/>
                  <a:gd name="T4" fmla="*/ 0 w 16"/>
                  <a:gd name="T5" fmla="*/ 13 h 16"/>
                  <a:gd name="T6" fmla="*/ 0 w 16"/>
                  <a:gd name="T7" fmla="*/ 11 h 16"/>
                  <a:gd name="T8" fmla="*/ 0 w 16"/>
                  <a:gd name="T9" fmla="*/ 9 h 16"/>
                  <a:gd name="T10" fmla="*/ 0 w 16"/>
                  <a:gd name="T11" fmla="*/ 8 h 16"/>
                  <a:gd name="T12" fmla="*/ 1 w 16"/>
                  <a:gd name="T13" fmla="*/ 7 h 16"/>
                  <a:gd name="T14" fmla="*/ 1 w 16"/>
                  <a:gd name="T15" fmla="*/ 6 h 16"/>
                  <a:gd name="T16" fmla="*/ 2 w 16"/>
                  <a:gd name="T17" fmla="*/ 5 h 16"/>
                  <a:gd name="T18" fmla="*/ 2 w 16"/>
                  <a:gd name="T19" fmla="*/ 4 h 16"/>
                  <a:gd name="T20" fmla="*/ 2 w 16"/>
                  <a:gd name="T21" fmla="*/ 4 h 16"/>
                  <a:gd name="T22" fmla="*/ 2 w 16"/>
                  <a:gd name="T23" fmla="*/ 3 h 16"/>
                  <a:gd name="T24" fmla="*/ 1 w 16"/>
                  <a:gd name="T25" fmla="*/ 3 h 16"/>
                  <a:gd name="T26" fmla="*/ 1 w 16"/>
                  <a:gd name="T27" fmla="*/ 2 h 16"/>
                  <a:gd name="T28" fmla="*/ 1 w 16"/>
                  <a:gd name="T29" fmla="*/ 2 h 16"/>
                  <a:gd name="T30" fmla="*/ 1 w 16"/>
                  <a:gd name="T31" fmla="*/ 2 h 16"/>
                  <a:gd name="T32" fmla="*/ 2 w 16"/>
                  <a:gd name="T33" fmla="*/ 2 h 16"/>
                  <a:gd name="T34" fmla="*/ 2 w 16"/>
                  <a:gd name="T35" fmla="*/ 1 h 16"/>
                  <a:gd name="T36" fmla="*/ 3 w 16"/>
                  <a:gd name="T37" fmla="*/ 1 h 16"/>
                  <a:gd name="T38" fmla="*/ 4 w 16"/>
                  <a:gd name="T39" fmla="*/ 1 h 16"/>
                  <a:gd name="T40" fmla="*/ 5 w 16"/>
                  <a:gd name="T41" fmla="*/ 0 h 16"/>
                  <a:gd name="T42" fmla="*/ 5 w 16"/>
                  <a:gd name="T43" fmla="*/ 0 h 16"/>
                  <a:gd name="T44" fmla="*/ 6 w 16"/>
                  <a:gd name="T45" fmla="*/ 0 h 16"/>
                  <a:gd name="T46" fmla="*/ 6 w 16"/>
                  <a:gd name="T47" fmla="*/ 0 h 16"/>
                  <a:gd name="T48" fmla="*/ 7 w 16"/>
                  <a:gd name="T49" fmla="*/ 0 h 16"/>
                  <a:gd name="T50" fmla="*/ 9 w 16"/>
                  <a:gd name="T51" fmla="*/ 1 h 16"/>
                  <a:gd name="T52" fmla="*/ 10 w 16"/>
                  <a:gd name="T53" fmla="*/ 1 h 16"/>
                  <a:gd name="T54" fmla="*/ 12 w 16"/>
                  <a:gd name="T55" fmla="*/ 2 h 16"/>
                  <a:gd name="T56" fmla="*/ 13 w 16"/>
                  <a:gd name="T57" fmla="*/ 2 h 16"/>
                  <a:gd name="T58" fmla="*/ 13 w 16"/>
                  <a:gd name="T59" fmla="*/ 1 h 16"/>
                  <a:gd name="T60" fmla="*/ 14 w 16"/>
                  <a:gd name="T61" fmla="*/ 1 h 16"/>
                  <a:gd name="T62" fmla="*/ 14 w 16"/>
                  <a:gd name="T63" fmla="*/ 0 h 16"/>
                  <a:gd name="T64" fmla="*/ 16 w 16"/>
                  <a:gd name="T65" fmla="*/ 0 h 16"/>
                  <a:gd name="T66" fmla="*/ 15 w 16"/>
                  <a:gd name="T67" fmla="*/ 1 h 16"/>
                  <a:gd name="T68" fmla="*/ 15 w 16"/>
                  <a:gd name="T69" fmla="*/ 3 h 16"/>
                  <a:gd name="T70" fmla="*/ 16 w 16"/>
                  <a:gd name="T71" fmla="*/ 4 h 16"/>
                  <a:gd name="T72" fmla="*/ 14 w 16"/>
                  <a:gd name="T73" fmla="*/ 4 h 16"/>
                  <a:gd name="T74" fmla="*/ 13 w 16"/>
                  <a:gd name="T75" fmla="*/ 4 h 16"/>
                  <a:gd name="T76" fmla="*/ 12 w 16"/>
                  <a:gd name="T77" fmla="*/ 3 h 16"/>
                  <a:gd name="T78" fmla="*/ 9 w 16"/>
                  <a:gd name="T79" fmla="*/ 3 h 16"/>
                  <a:gd name="T80" fmla="*/ 8 w 16"/>
                  <a:gd name="T81" fmla="*/ 3 h 16"/>
                  <a:gd name="T82" fmla="*/ 7 w 16"/>
                  <a:gd name="T83" fmla="*/ 3 h 16"/>
                  <a:gd name="T84" fmla="*/ 5 w 16"/>
                  <a:gd name="T85" fmla="*/ 3 h 16"/>
                  <a:gd name="T86" fmla="*/ 4 w 16"/>
                  <a:gd name="T87" fmla="*/ 4 h 16"/>
                  <a:gd name="T88" fmla="*/ 4 w 16"/>
                  <a:gd name="T89" fmla="*/ 5 h 16"/>
                  <a:gd name="T90" fmla="*/ 4 w 16"/>
                  <a:gd name="T91" fmla="*/ 6 h 16"/>
                  <a:gd name="T92" fmla="*/ 3 w 16"/>
                  <a:gd name="T93" fmla="*/ 7 h 16"/>
                  <a:gd name="T94" fmla="*/ 2 w 16"/>
                  <a:gd name="T95" fmla="*/ 8 h 16"/>
                  <a:gd name="T96" fmla="*/ 2 w 16"/>
                  <a:gd name="T97" fmla="*/ 8 h 16"/>
                  <a:gd name="T98" fmla="*/ 1 w 16"/>
                  <a:gd name="T99" fmla="*/ 9 h 16"/>
                  <a:gd name="T100" fmla="*/ 1 w 16"/>
                  <a:gd name="T101" fmla="*/ 10 h 16"/>
                  <a:gd name="T102" fmla="*/ 2 w 16"/>
                  <a:gd name="T103" fmla="*/ 12 h 16"/>
                  <a:gd name="T104" fmla="*/ 1 w 16"/>
                  <a:gd name="T105" fmla="*/ 13 h 16"/>
                  <a:gd name="T106" fmla="*/ 2 w 16"/>
                  <a:gd name="T107" fmla="*/ 14 h 16"/>
                  <a:gd name="T108" fmla="*/ 1 w 16"/>
                  <a:gd name="T109" fmla="*/ 15 h 16"/>
                  <a:gd name="T110" fmla="*/ 1 w 16"/>
                  <a:gd name="T111" fmla="*/ 16 h 16"/>
                  <a:gd name="T112" fmla="*/ 1 w 16"/>
                  <a:gd name="T113" fmla="*/ 16 h 1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16" h="16">
                    <a:moveTo>
                      <a:pt x="1" y="16"/>
                    </a:moveTo>
                    <a:lnTo>
                      <a:pt x="0" y="15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0" y="9"/>
                    </a:lnTo>
                    <a:lnTo>
                      <a:pt x="0" y="8"/>
                    </a:lnTo>
                    <a:lnTo>
                      <a:pt x="1" y="7"/>
                    </a:lnTo>
                    <a:lnTo>
                      <a:pt x="1" y="6"/>
                    </a:lnTo>
                    <a:lnTo>
                      <a:pt x="2" y="5"/>
                    </a:lnTo>
                    <a:lnTo>
                      <a:pt x="2" y="4"/>
                    </a:lnTo>
                    <a:lnTo>
                      <a:pt x="2" y="3"/>
                    </a:lnTo>
                    <a:lnTo>
                      <a:pt x="1" y="3"/>
                    </a:lnTo>
                    <a:lnTo>
                      <a:pt x="1" y="2"/>
                    </a:lnTo>
                    <a:lnTo>
                      <a:pt x="2" y="2"/>
                    </a:lnTo>
                    <a:lnTo>
                      <a:pt x="2" y="1"/>
                    </a:lnTo>
                    <a:lnTo>
                      <a:pt x="3" y="1"/>
                    </a:lnTo>
                    <a:lnTo>
                      <a:pt x="4" y="1"/>
                    </a:lnTo>
                    <a:lnTo>
                      <a:pt x="5" y="0"/>
                    </a:lnTo>
                    <a:lnTo>
                      <a:pt x="6" y="0"/>
                    </a:lnTo>
                    <a:lnTo>
                      <a:pt x="7" y="0"/>
                    </a:lnTo>
                    <a:lnTo>
                      <a:pt x="9" y="1"/>
                    </a:lnTo>
                    <a:lnTo>
                      <a:pt x="10" y="1"/>
                    </a:lnTo>
                    <a:lnTo>
                      <a:pt x="12" y="2"/>
                    </a:lnTo>
                    <a:lnTo>
                      <a:pt x="13" y="2"/>
                    </a:lnTo>
                    <a:lnTo>
                      <a:pt x="13" y="1"/>
                    </a:lnTo>
                    <a:lnTo>
                      <a:pt x="14" y="1"/>
                    </a:lnTo>
                    <a:lnTo>
                      <a:pt x="14" y="0"/>
                    </a:lnTo>
                    <a:lnTo>
                      <a:pt x="16" y="0"/>
                    </a:lnTo>
                    <a:lnTo>
                      <a:pt x="15" y="1"/>
                    </a:lnTo>
                    <a:lnTo>
                      <a:pt x="15" y="3"/>
                    </a:lnTo>
                    <a:lnTo>
                      <a:pt x="16" y="4"/>
                    </a:lnTo>
                    <a:lnTo>
                      <a:pt x="14" y="4"/>
                    </a:lnTo>
                    <a:lnTo>
                      <a:pt x="13" y="4"/>
                    </a:lnTo>
                    <a:lnTo>
                      <a:pt x="12" y="3"/>
                    </a:lnTo>
                    <a:lnTo>
                      <a:pt x="9" y="3"/>
                    </a:lnTo>
                    <a:lnTo>
                      <a:pt x="8" y="3"/>
                    </a:lnTo>
                    <a:lnTo>
                      <a:pt x="7" y="3"/>
                    </a:lnTo>
                    <a:lnTo>
                      <a:pt x="5" y="3"/>
                    </a:lnTo>
                    <a:lnTo>
                      <a:pt x="4" y="4"/>
                    </a:lnTo>
                    <a:lnTo>
                      <a:pt x="4" y="5"/>
                    </a:lnTo>
                    <a:lnTo>
                      <a:pt x="4" y="6"/>
                    </a:lnTo>
                    <a:lnTo>
                      <a:pt x="3" y="7"/>
                    </a:lnTo>
                    <a:lnTo>
                      <a:pt x="2" y="8"/>
                    </a:lnTo>
                    <a:lnTo>
                      <a:pt x="1" y="9"/>
                    </a:lnTo>
                    <a:lnTo>
                      <a:pt x="1" y="10"/>
                    </a:lnTo>
                    <a:lnTo>
                      <a:pt x="2" y="12"/>
                    </a:lnTo>
                    <a:lnTo>
                      <a:pt x="1" y="13"/>
                    </a:lnTo>
                    <a:lnTo>
                      <a:pt x="2" y="14"/>
                    </a:lnTo>
                    <a:lnTo>
                      <a:pt x="1" y="15"/>
                    </a:lnTo>
                    <a:lnTo>
                      <a:pt x="1" y="16"/>
                    </a:lnTo>
                    <a:close/>
                  </a:path>
                </a:pathLst>
              </a:custGeom>
              <a:solidFill>
                <a:srgbClr val="FF5F1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72" name="Freeform 1463">
                <a:extLst>
                  <a:ext uri="{FF2B5EF4-FFF2-40B4-BE49-F238E27FC236}">
                    <a16:creationId xmlns:a16="http://schemas.microsoft.com/office/drawing/2014/main" id="{21AE2184-3CDE-499F-9E9F-36A3089851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53" y="3599"/>
                <a:ext cx="7" cy="4"/>
              </a:xfrm>
              <a:custGeom>
                <a:avLst/>
                <a:gdLst>
                  <a:gd name="T0" fmla="*/ 0 w 7"/>
                  <a:gd name="T1" fmla="*/ 2 h 4"/>
                  <a:gd name="T2" fmla="*/ 1 w 7"/>
                  <a:gd name="T3" fmla="*/ 1 h 4"/>
                  <a:gd name="T4" fmla="*/ 1 w 7"/>
                  <a:gd name="T5" fmla="*/ 1 h 4"/>
                  <a:gd name="T6" fmla="*/ 2 w 7"/>
                  <a:gd name="T7" fmla="*/ 0 h 4"/>
                  <a:gd name="T8" fmla="*/ 2 w 7"/>
                  <a:gd name="T9" fmla="*/ 0 h 4"/>
                  <a:gd name="T10" fmla="*/ 4 w 7"/>
                  <a:gd name="T11" fmla="*/ 0 h 4"/>
                  <a:gd name="T12" fmla="*/ 5 w 7"/>
                  <a:gd name="T13" fmla="*/ 0 h 4"/>
                  <a:gd name="T14" fmla="*/ 6 w 7"/>
                  <a:gd name="T15" fmla="*/ 0 h 4"/>
                  <a:gd name="T16" fmla="*/ 7 w 7"/>
                  <a:gd name="T17" fmla="*/ 1 h 4"/>
                  <a:gd name="T18" fmla="*/ 6 w 7"/>
                  <a:gd name="T19" fmla="*/ 1 h 4"/>
                  <a:gd name="T20" fmla="*/ 6 w 7"/>
                  <a:gd name="T21" fmla="*/ 1 h 4"/>
                  <a:gd name="T22" fmla="*/ 5 w 7"/>
                  <a:gd name="T23" fmla="*/ 1 h 4"/>
                  <a:gd name="T24" fmla="*/ 5 w 7"/>
                  <a:gd name="T25" fmla="*/ 2 h 4"/>
                  <a:gd name="T26" fmla="*/ 4 w 7"/>
                  <a:gd name="T27" fmla="*/ 2 h 4"/>
                  <a:gd name="T28" fmla="*/ 3 w 7"/>
                  <a:gd name="T29" fmla="*/ 2 h 4"/>
                  <a:gd name="T30" fmla="*/ 3 w 7"/>
                  <a:gd name="T31" fmla="*/ 3 h 4"/>
                  <a:gd name="T32" fmla="*/ 2 w 7"/>
                  <a:gd name="T33" fmla="*/ 2 h 4"/>
                  <a:gd name="T34" fmla="*/ 2 w 7"/>
                  <a:gd name="T35" fmla="*/ 2 h 4"/>
                  <a:gd name="T36" fmla="*/ 1 w 7"/>
                  <a:gd name="T37" fmla="*/ 2 h 4"/>
                  <a:gd name="T38" fmla="*/ 2 w 7"/>
                  <a:gd name="T39" fmla="*/ 3 h 4"/>
                  <a:gd name="T40" fmla="*/ 2 w 7"/>
                  <a:gd name="T41" fmla="*/ 3 h 4"/>
                  <a:gd name="T42" fmla="*/ 3 w 7"/>
                  <a:gd name="T43" fmla="*/ 3 h 4"/>
                  <a:gd name="T44" fmla="*/ 3 w 7"/>
                  <a:gd name="T45" fmla="*/ 3 h 4"/>
                  <a:gd name="T46" fmla="*/ 4 w 7"/>
                  <a:gd name="T47" fmla="*/ 3 h 4"/>
                  <a:gd name="T48" fmla="*/ 5 w 7"/>
                  <a:gd name="T49" fmla="*/ 3 h 4"/>
                  <a:gd name="T50" fmla="*/ 5 w 7"/>
                  <a:gd name="T51" fmla="*/ 3 h 4"/>
                  <a:gd name="T52" fmla="*/ 4 w 7"/>
                  <a:gd name="T53" fmla="*/ 4 h 4"/>
                  <a:gd name="T54" fmla="*/ 3 w 7"/>
                  <a:gd name="T55" fmla="*/ 4 h 4"/>
                  <a:gd name="T56" fmla="*/ 3 w 7"/>
                  <a:gd name="T57" fmla="*/ 4 h 4"/>
                  <a:gd name="T58" fmla="*/ 2 w 7"/>
                  <a:gd name="T59" fmla="*/ 4 h 4"/>
                  <a:gd name="T60" fmla="*/ 1 w 7"/>
                  <a:gd name="T61" fmla="*/ 4 h 4"/>
                  <a:gd name="T62" fmla="*/ 1 w 7"/>
                  <a:gd name="T63" fmla="*/ 3 h 4"/>
                  <a:gd name="T64" fmla="*/ 0 w 7"/>
                  <a:gd name="T65" fmla="*/ 2 h 4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7" h="4">
                    <a:moveTo>
                      <a:pt x="0" y="2"/>
                    </a:moveTo>
                    <a:lnTo>
                      <a:pt x="1" y="1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5" y="0"/>
                    </a:lnTo>
                    <a:lnTo>
                      <a:pt x="6" y="0"/>
                    </a:lnTo>
                    <a:lnTo>
                      <a:pt x="7" y="1"/>
                    </a:lnTo>
                    <a:lnTo>
                      <a:pt x="6" y="1"/>
                    </a:lnTo>
                    <a:lnTo>
                      <a:pt x="5" y="1"/>
                    </a:lnTo>
                    <a:lnTo>
                      <a:pt x="5" y="2"/>
                    </a:lnTo>
                    <a:lnTo>
                      <a:pt x="4" y="2"/>
                    </a:lnTo>
                    <a:lnTo>
                      <a:pt x="3" y="2"/>
                    </a:lnTo>
                    <a:lnTo>
                      <a:pt x="3" y="3"/>
                    </a:lnTo>
                    <a:lnTo>
                      <a:pt x="2" y="2"/>
                    </a:lnTo>
                    <a:lnTo>
                      <a:pt x="1" y="2"/>
                    </a:lnTo>
                    <a:lnTo>
                      <a:pt x="2" y="3"/>
                    </a:lnTo>
                    <a:lnTo>
                      <a:pt x="3" y="3"/>
                    </a:lnTo>
                    <a:lnTo>
                      <a:pt x="4" y="3"/>
                    </a:lnTo>
                    <a:lnTo>
                      <a:pt x="5" y="3"/>
                    </a:lnTo>
                    <a:lnTo>
                      <a:pt x="4" y="4"/>
                    </a:lnTo>
                    <a:lnTo>
                      <a:pt x="3" y="4"/>
                    </a:lnTo>
                    <a:lnTo>
                      <a:pt x="2" y="4"/>
                    </a:lnTo>
                    <a:lnTo>
                      <a:pt x="1" y="4"/>
                    </a:lnTo>
                    <a:lnTo>
                      <a:pt x="1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5F1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73" name="Freeform 1464">
                <a:extLst>
                  <a:ext uri="{FF2B5EF4-FFF2-40B4-BE49-F238E27FC236}">
                    <a16:creationId xmlns:a16="http://schemas.microsoft.com/office/drawing/2014/main" id="{C6E90AF2-9E0D-4043-B1B5-7CE2D3EEC4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46" y="3596"/>
                <a:ext cx="2" cy="4"/>
              </a:xfrm>
              <a:custGeom>
                <a:avLst/>
                <a:gdLst>
                  <a:gd name="T0" fmla="*/ 0 w 2"/>
                  <a:gd name="T1" fmla="*/ 0 h 4"/>
                  <a:gd name="T2" fmla="*/ 1 w 2"/>
                  <a:gd name="T3" fmla="*/ 1 h 4"/>
                  <a:gd name="T4" fmla="*/ 1 w 2"/>
                  <a:gd name="T5" fmla="*/ 1 h 4"/>
                  <a:gd name="T6" fmla="*/ 2 w 2"/>
                  <a:gd name="T7" fmla="*/ 2 h 4"/>
                  <a:gd name="T8" fmla="*/ 2 w 2"/>
                  <a:gd name="T9" fmla="*/ 2 h 4"/>
                  <a:gd name="T10" fmla="*/ 2 w 2"/>
                  <a:gd name="T11" fmla="*/ 3 h 4"/>
                  <a:gd name="T12" fmla="*/ 2 w 2"/>
                  <a:gd name="T13" fmla="*/ 3 h 4"/>
                  <a:gd name="T14" fmla="*/ 2 w 2"/>
                  <a:gd name="T15" fmla="*/ 4 h 4"/>
                  <a:gd name="T16" fmla="*/ 1 w 2"/>
                  <a:gd name="T17" fmla="*/ 3 h 4"/>
                  <a:gd name="T18" fmla="*/ 1 w 2"/>
                  <a:gd name="T19" fmla="*/ 2 h 4"/>
                  <a:gd name="T20" fmla="*/ 1 w 2"/>
                  <a:gd name="T21" fmla="*/ 2 h 4"/>
                  <a:gd name="T22" fmla="*/ 0 w 2"/>
                  <a:gd name="T23" fmla="*/ 1 h 4"/>
                  <a:gd name="T24" fmla="*/ 0 w 2"/>
                  <a:gd name="T25" fmla="*/ 0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" h="4">
                    <a:moveTo>
                      <a:pt x="0" y="0"/>
                    </a:moveTo>
                    <a:lnTo>
                      <a:pt x="1" y="1"/>
                    </a:lnTo>
                    <a:lnTo>
                      <a:pt x="2" y="2"/>
                    </a:lnTo>
                    <a:lnTo>
                      <a:pt x="2" y="3"/>
                    </a:lnTo>
                    <a:lnTo>
                      <a:pt x="2" y="4"/>
                    </a:lnTo>
                    <a:lnTo>
                      <a:pt x="1" y="3"/>
                    </a:lnTo>
                    <a:lnTo>
                      <a:pt x="1" y="2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5F1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74" name="Freeform 1465">
                <a:extLst>
                  <a:ext uri="{FF2B5EF4-FFF2-40B4-BE49-F238E27FC236}">
                    <a16:creationId xmlns:a16="http://schemas.microsoft.com/office/drawing/2014/main" id="{E12DB6AD-ED84-4552-B52B-E41608650C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47" y="3598"/>
                <a:ext cx="11" cy="18"/>
              </a:xfrm>
              <a:custGeom>
                <a:avLst/>
                <a:gdLst>
                  <a:gd name="T0" fmla="*/ 2 w 11"/>
                  <a:gd name="T1" fmla="*/ 0 h 18"/>
                  <a:gd name="T2" fmla="*/ 2 w 11"/>
                  <a:gd name="T3" fmla="*/ 1 h 18"/>
                  <a:gd name="T4" fmla="*/ 2 w 11"/>
                  <a:gd name="T5" fmla="*/ 2 h 18"/>
                  <a:gd name="T6" fmla="*/ 3 w 11"/>
                  <a:gd name="T7" fmla="*/ 3 h 18"/>
                  <a:gd name="T8" fmla="*/ 3 w 11"/>
                  <a:gd name="T9" fmla="*/ 4 h 18"/>
                  <a:gd name="T10" fmla="*/ 3 w 11"/>
                  <a:gd name="T11" fmla="*/ 5 h 18"/>
                  <a:gd name="T12" fmla="*/ 3 w 11"/>
                  <a:gd name="T13" fmla="*/ 6 h 18"/>
                  <a:gd name="T14" fmla="*/ 2 w 11"/>
                  <a:gd name="T15" fmla="*/ 6 h 18"/>
                  <a:gd name="T16" fmla="*/ 2 w 11"/>
                  <a:gd name="T17" fmla="*/ 6 h 18"/>
                  <a:gd name="T18" fmla="*/ 2 w 11"/>
                  <a:gd name="T19" fmla="*/ 7 h 18"/>
                  <a:gd name="T20" fmla="*/ 2 w 11"/>
                  <a:gd name="T21" fmla="*/ 9 h 18"/>
                  <a:gd name="T22" fmla="*/ 3 w 11"/>
                  <a:gd name="T23" fmla="*/ 9 h 18"/>
                  <a:gd name="T24" fmla="*/ 3 w 11"/>
                  <a:gd name="T25" fmla="*/ 10 h 18"/>
                  <a:gd name="T26" fmla="*/ 3 w 11"/>
                  <a:gd name="T27" fmla="*/ 10 h 18"/>
                  <a:gd name="T28" fmla="*/ 3 w 11"/>
                  <a:gd name="T29" fmla="*/ 11 h 18"/>
                  <a:gd name="T30" fmla="*/ 2 w 11"/>
                  <a:gd name="T31" fmla="*/ 11 h 18"/>
                  <a:gd name="T32" fmla="*/ 2 w 11"/>
                  <a:gd name="T33" fmla="*/ 11 h 18"/>
                  <a:gd name="T34" fmla="*/ 1 w 11"/>
                  <a:gd name="T35" fmla="*/ 12 h 18"/>
                  <a:gd name="T36" fmla="*/ 1 w 11"/>
                  <a:gd name="T37" fmla="*/ 12 h 18"/>
                  <a:gd name="T38" fmla="*/ 0 w 11"/>
                  <a:gd name="T39" fmla="*/ 13 h 18"/>
                  <a:gd name="T40" fmla="*/ 1 w 11"/>
                  <a:gd name="T41" fmla="*/ 14 h 18"/>
                  <a:gd name="T42" fmla="*/ 0 w 11"/>
                  <a:gd name="T43" fmla="*/ 14 h 18"/>
                  <a:gd name="T44" fmla="*/ 0 w 11"/>
                  <a:gd name="T45" fmla="*/ 14 h 18"/>
                  <a:gd name="T46" fmla="*/ 0 w 11"/>
                  <a:gd name="T47" fmla="*/ 14 h 18"/>
                  <a:gd name="T48" fmla="*/ 0 w 11"/>
                  <a:gd name="T49" fmla="*/ 15 h 18"/>
                  <a:gd name="T50" fmla="*/ 1 w 11"/>
                  <a:gd name="T51" fmla="*/ 16 h 18"/>
                  <a:gd name="T52" fmla="*/ 2 w 11"/>
                  <a:gd name="T53" fmla="*/ 16 h 18"/>
                  <a:gd name="T54" fmla="*/ 2 w 11"/>
                  <a:gd name="T55" fmla="*/ 16 h 18"/>
                  <a:gd name="T56" fmla="*/ 3 w 11"/>
                  <a:gd name="T57" fmla="*/ 16 h 18"/>
                  <a:gd name="T58" fmla="*/ 3 w 11"/>
                  <a:gd name="T59" fmla="*/ 17 h 18"/>
                  <a:gd name="T60" fmla="*/ 4 w 11"/>
                  <a:gd name="T61" fmla="*/ 17 h 18"/>
                  <a:gd name="T62" fmla="*/ 5 w 11"/>
                  <a:gd name="T63" fmla="*/ 17 h 18"/>
                  <a:gd name="T64" fmla="*/ 6 w 11"/>
                  <a:gd name="T65" fmla="*/ 18 h 18"/>
                  <a:gd name="T66" fmla="*/ 6 w 11"/>
                  <a:gd name="T67" fmla="*/ 18 h 18"/>
                  <a:gd name="T68" fmla="*/ 8 w 11"/>
                  <a:gd name="T69" fmla="*/ 18 h 18"/>
                  <a:gd name="T70" fmla="*/ 8 w 11"/>
                  <a:gd name="T71" fmla="*/ 18 h 18"/>
                  <a:gd name="T72" fmla="*/ 9 w 11"/>
                  <a:gd name="T73" fmla="*/ 18 h 18"/>
                  <a:gd name="T74" fmla="*/ 10 w 11"/>
                  <a:gd name="T75" fmla="*/ 18 h 18"/>
                  <a:gd name="T76" fmla="*/ 11 w 11"/>
                  <a:gd name="T77" fmla="*/ 18 h 18"/>
                  <a:gd name="T78" fmla="*/ 10 w 11"/>
                  <a:gd name="T79" fmla="*/ 17 h 18"/>
                  <a:gd name="T80" fmla="*/ 10 w 11"/>
                  <a:gd name="T81" fmla="*/ 16 h 18"/>
                  <a:gd name="T82" fmla="*/ 10 w 11"/>
                  <a:gd name="T83" fmla="*/ 15 h 18"/>
                  <a:gd name="T84" fmla="*/ 9 w 11"/>
                  <a:gd name="T85" fmla="*/ 14 h 18"/>
                  <a:gd name="T86" fmla="*/ 8 w 11"/>
                  <a:gd name="T87" fmla="*/ 13 h 18"/>
                  <a:gd name="T88" fmla="*/ 7 w 11"/>
                  <a:gd name="T89" fmla="*/ 12 h 18"/>
                  <a:gd name="T90" fmla="*/ 7 w 11"/>
                  <a:gd name="T91" fmla="*/ 11 h 18"/>
                  <a:gd name="T92" fmla="*/ 7 w 11"/>
                  <a:gd name="T93" fmla="*/ 11 h 18"/>
                  <a:gd name="T94" fmla="*/ 6 w 11"/>
                  <a:gd name="T95" fmla="*/ 10 h 18"/>
                  <a:gd name="T96" fmla="*/ 5 w 11"/>
                  <a:gd name="T97" fmla="*/ 10 h 18"/>
                  <a:gd name="T98" fmla="*/ 5 w 11"/>
                  <a:gd name="T99" fmla="*/ 9 h 18"/>
                  <a:gd name="T100" fmla="*/ 5 w 11"/>
                  <a:gd name="T101" fmla="*/ 8 h 18"/>
                  <a:gd name="T102" fmla="*/ 4 w 11"/>
                  <a:gd name="T103" fmla="*/ 7 h 18"/>
                  <a:gd name="T104" fmla="*/ 4 w 11"/>
                  <a:gd name="T105" fmla="*/ 6 h 18"/>
                  <a:gd name="T106" fmla="*/ 4 w 11"/>
                  <a:gd name="T107" fmla="*/ 6 h 18"/>
                  <a:gd name="T108" fmla="*/ 4 w 11"/>
                  <a:gd name="T109" fmla="*/ 5 h 18"/>
                  <a:gd name="T110" fmla="*/ 4 w 11"/>
                  <a:gd name="T111" fmla="*/ 4 h 18"/>
                  <a:gd name="T112" fmla="*/ 4 w 11"/>
                  <a:gd name="T113" fmla="*/ 4 h 18"/>
                  <a:gd name="T114" fmla="*/ 3 w 11"/>
                  <a:gd name="T115" fmla="*/ 3 h 18"/>
                  <a:gd name="T116" fmla="*/ 3 w 11"/>
                  <a:gd name="T117" fmla="*/ 2 h 18"/>
                  <a:gd name="T118" fmla="*/ 3 w 11"/>
                  <a:gd name="T119" fmla="*/ 1 h 18"/>
                  <a:gd name="T120" fmla="*/ 2 w 11"/>
                  <a:gd name="T121" fmla="*/ 0 h 18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0" t="0" r="r" b="b"/>
                <a:pathLst>
                  <a:path w="11" h="18">
                    <a:moveTo>
                      <a:pt x="2" y="0"/>
                    </a:moveTo>
                    <a:lnTo>
                      <a:pt x="2" y="1"/>
                    </a:lnTo>
                    <a:lnTo>
                      <a:pt x="2" y="2"/>
                    </a:lnTo>
                    <a:lnTo>
                      <a:pt x="3" y="3"/>
                    </a:lnTo>
                    <a:lnTo>
                      <a:pt x="3" y="4"/>
                    </a:lnTo>
                    <a:lnTo>
                      <a:pt x="3" y="5"/>
                    </a:lnTo>
                    <a:lnTo>
                      <a:pt x="3" y="6"/>
                    </a:lnTo>
                    <a:lnTo>
                      <a:pt x="2" y="6"/>
                    </a:lnTo>
                    <a:lnTo>
                      <a:pt x="2" y="7"/>
                    </a:lnTo>
                    <a:lnTo>
                      <a:pt x="2" y="9"/>
                    </a:lnTo>
                    <a:lnTo>
                      <a:pt x="3" y="9"/>
                    </a:lnTo>
                    <a:lnTo>
                      <a:pt x="3" y="10"/>
                    </a:lnTo>
                    <a:lnTo>
                      <a:pt x="3" y="11"/>
                    </a:lnTo>
                    <a:lnTo>
                      <a:pt x="2" y="11"/>
                    </a:lnTo>
                    <a:lnTo>
                      <a:pt x="1" y="12"/>
                    </a:lnTo>
                    <a:lnTo>
                      <a:pt x="0" y="13"/>
                    </a:lnTo>
                    <a:lnTo>
                      <a:pt x="1" y="14"/>
                    </a:lnTo>
                    <a:lnTo>
                      <a:pt x="0" y="14"/>
                    </a:lnTo>
                    <a:lnTo>
                      <a:pt x="0" y="15"/>
                    </a:lnTo>
                    <a:lnTo>
                      <a:pt x="1" y="16"/>
                    </a:lnTo>
                    <a:lnTo>
                      <a:pt x="2" y="16"/>
                    </a:lnTo>
                    <a:lnTo>
                      <a:pt x="3" y="16"/>
                    </a:lnTo>
                    <a:lnTo>
                      <a:pt x="3" y="17"/>
                    </a:lnTo>
                    <a:lnTo>
                      <a:pt x="4" y="17"/>
                    </a:lnTo>
                    <a:lnTo>
                      <a:pt x="5" y="17"/>
                    </a:lnTo>
                    <a:lnTo>
                      <a:pt x="6" y="18"/>
                    </a:lnTo>
                    <a:lnTo>
                      <a:pt x="8" y="18"/>
                    </a:lnTo>
                    <a:lnTo>
                      <a:pt x="9" y="18"/>
                    </a:lnTo>
                    <a:lnTo>
                      <a:pt x="10" y="18"/>
                    </a:lnTo>
                    <a:lnTo>
                      <a:pt x="11" y="18"/>
                    </a:lnTo>
                    <a:lnTo>
                      <a:pt x="10" y="17"/>
                    </a:lnTo>
                    <a:lnTo>
                      <a:pt x="10" y="16"/>
                    </a:lnTo>
                    <a:lnTo>
                      <a:pt x="10" y="15"/>
                    </a:lnTo>
                    <a:lnTo>
                      <a:pt x="9" y="14"/>
                    </a:lnTo>
                    <a:lnTo>
                      <a:pt x="8" y="13"/>
                    </a:lnTo>
                    <a:lnTo>
                      <a:pt x="7" y="12"/>
                    </a:lnTo>
                    <a:lnTo>
                      <a:pt x="7" y="11"/>
                    </a:lnTo>
                    <a:lnTo>
                      <a:pt x="6" y="10"/>
                    </a:lnTo>
                    <a:lnTo>
                      <a:pt x="5" y="10"/>
                    </a:lnTo>
                    <a:lnTo>
                      <a:pt x="5" y="9"/>
                    </a:lnTo>
                    <a:lnTo>
                      <a:pt x="5" y="8"/>
                    </a:lnTo>
                    <a:lnTo>
                      <a:pt x="4" y="7"/>
                    </a:lnTo>
                    <a:lnTo>
                      <a:pt x="4" y="6"/>
                    </a:lnTo>
                    <a:lnTo>
                      <a:pt x="4" y="5"/>
                    </a:lnTo>
                    <a:lnTo>
                      <a:pt x="4" y="4"/>
                    </a:lnTo>
                    <a:lnTo>
                      <a:pt x="3" y="3"/>
                    </a:lnTo>
                    <a:lnTo>
                      <a:pt x="3" y="2"/>
                    </a:lnTo>
                    <a:lnTo>
                      <a:pt x="3" y="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F5F1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75" name="Freeform 1466">
                <a:extLst>
                  <a:ext uri="{FF2B5EF4-FFF2-40B4-BE49-F238E27FC236}">
                    <a16:creationId xmlns:a16="http://schemas.microsoft.com/office/drawing/2014/main" id="{16787AAE-60CC-4FF8-8ACF-47D5C8AA84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49" y="3610"/>
                <a:ext cx="4" cy="2"/>
              </a:xfrm>
              <a:custGeom>
                <a:avLst/>
                <a:gdLst>
                  <a:gd name="T0" fmla="*/ 0 w 4"/>
                  <a:gd name="T1" fmla="*/ 2 h 2"/>
                  <a:gd name="T2" fmla="*/ 1 w 4"/>
                  <a:gd name="T3" fmla="*/ 1 h 2"/>
                  <a:gd name="T4" fmla="*/ 1 w 4"/>
                  <a:gd name="T5" fmla="*/ 1 h 2"/>
                  <a:gd name="T6" fmla="*/ 2 w 4"/>
                  <a:gd name="T7" fmla="*/ 0 h 2"/>
                  <a:gd name="T8" fmla="*/ 2 w 4"/>
                  <a:gd name="T9" fmla="*/ 0 h 2"/>
                  <a:gd name="T10" fmla="*/ 3 w 4"/>
                  <a:gd name="T11" fmla="*/ 1 h 2"/>
                  <a:gd name="T12" fmla="*/ 4 w 4"/>
                  <a:gd name="T13" fmla="*/ 1 h 2"/>
                  <a:gd name="T14" fmla="*/ 3 w 4"/>
                  <a:gd name="T15" fmla="*/ 1 h 2"/>
                  <a:gd name="T16" fmla="*/ 3 w 4"/>
                  <a:gd name="T17" fmla="*/ 1 h 2"/>
                  <a:gd name="T18" fmla="*/ 3 w 4"/>
                  <a:gd name="T19" fmla="*/ 1 h 2"/>
                  <a:gd name="T20" fmla="*/ 3 w 4"/>
                  <a:gd name="T21" fmla="*/ 2 h 2"/>
                  <a:gd name="T22" fmla="*/ 2 w 4"/>
                  <a:gd name="T23" fmla="*/ 2 h 2"/>
                  <a:gd name="T24" fmla="*/ 1 w 4"/>
                  <a:gd name="T25" fmla="*/ 2 h 2"/>
                  <a:gd name="T26" fmla="*/ 0 w 4"/>
                  <a:gd name="T27" fmla="*/ 2 h 2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4" h="2">
                    <a:moveTo>
                      <a:pt x="0" y="2"/>
                    </a:moveTo>
                    <a:lnTo>
                      <a:pt x="1" y="1"/>
                    </a:lnTo>
                    <a:lnTo>
                      <a:pt x="2" y="0"/>
                    </a:lnTo>
                    <a:lnTo>
                      <a:pt x="3" y="1"/>
                    </a:lnTo>
                    <a:lnTo>
                      <a:pt x="4" y="1"/>
                    </a:lnTo>
                    <a:lnTo>
                      <a:pt x="3" y="1"/>
                    </a:lnTo>
                    <a:lnTo>
                      <a:pt x="3" y="2"/>
                    </a:lnTo>
                    <a:lnTo>
                      <a:pt x="2" y="2"/>
                    </a:lnTo>
                    <a:lnTo>
                      <a:pt x="1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BF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76" name="Freeform 1467">
                <a:extLst>
                  <a:ext uri="{FF2B5EF4-FFF2-40B4-BE49-F238E27FC236}">
                    <a16:creationId xmlns:a16="http://schemas.microsoft.com/office/drawing/2014/main" id="{4AA3FD55-9919-47D2-BA3E-3630C2D614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47" y="3611"/>
                <a:ext cx="3" cy="2"/>
              </a:xfrm>
              <a:custGeom>
                <a:avLst/>
                <a:gdLst>
                  <a:gd name="T0" fmla="*/ 0 w 3"/>
                  <a:gd name="T1" fmla="*/ 1 h 2"/>
                  <a:gd name="T2" fmla="*/ 0 w 3"/>
                  <a:gd name="T3" fmla="*/ 1 h 2"/>
                  <a:gd name="T4" fmla="*/ 0 w 3"/>
                  <a:gd name="T5" fmla="*/ 1 h 2"/>
                  <a:gd name="T6" fmla="*/ 1 w 3"/>
                  <a:gd name="T7" fmla="*/ 1 h 2"/>
                  <a:gd name="T8" fmla="*/ 1 w 3"/>
                  <a:gd name="T9" fmla="*/ 1 h 2"/>
                  <a:gd name="T10" fmla="*/ 2 w 3"/>
                  <a:gd name="T11" fmla="*/ 0 h 2"/>
                  <a:gd name="T12" fmla="*/ 2 w 3"/>
                  <a:gd name="T13" fmla="*/ 0 h 2"/>
                  <a:gd name="T14" fmla="*/ 3 w 3"/>
                  <a:gd name="T15" fmla="*/ 0 h 2"/>
                  <a:gd name="T16" fmla="*/ 2 w 3"/>
                  <a:gd name="T17" fmla="*/ 0 h 2"/>
                  <a:gd name="T18" fmla="*/ 2 w 3"/>
                  <a:gd name="T19" fmla="*/ 1 h 2"/>
                  <a:gd name="T20" fmla="*/ 2 w 3"/>
                  <a:gd name="T21" fmla="*/ 1 h 2"/>
                  <a:gd name="T22" fmla="*/ 1 w 3"/>
                  <a:gd name="T23" fmla="*/ 2 h 2"/>
                  <a:gd name="T24" fmla="*/ 1 w 3"/>
                  <a:gd name="T25" fmla="*/ 2 h 2"/>
                  <a:gd name="T26" fmla="*/ 0 w 3"/>
                  <a:gd name="T27" fmla="*/ 2 h 2"/>
                  <a:gd name="T28" fmla="*/ 0 w 3"/>
                  <a:gd name="T29" fmla="*/ 1 h 2"/>
                  <a:gd name="T30" fmla="*/ 0 w 3"/>
                  <a:gd name="T31" fmla="*/ 1 h 2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lnTo>
                      <a:pt x="0" y="1"/>
                    </a:lnTo>
                    <a:lnTo>
                      <a:pt x="1" y="1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2" y="1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BF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77" name="Freeform 1468">
                <a:extLst>
                  <a:ext uri="{FF2B5EF4-FFF2-40B4-BE49-F238E27FC236}">
                    <a16:creationId xmlns:a16="http://schemas.microsoft.com/office/drawing/2014/main" id="{F35F6D07-C99E-4C20-8605-FD62B25CCB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52" y="3611"/>
                <a:ext cx="2" cy="1"/>
              </a:xfrm>
              <a:custGeom>
                <a:avLst/>
                <a:gdLst>
                  <a:gd name="T0" fmla="*/ 0 w 2"/>
                  <a:gd name="T1" fmla="*/ 0 h 1"/>
                  <a:gd name="T2" fmla="*/ 1 w 2"/>
                  <a:gd name="T3" fmla="*/ 0 h 1"/>
                  <a:gd name="T4" fmla="*/ 1 w 2"/>
                  <a:gd name="T5" fmla="*/ 0 h 1"/>
                  <a:gd name="T6" fmla="*/ 1 w 2"/>
                  <a:gd name="T7" fmla="*/ 0 h 1"/>
                  <a:gd name="T8" fmla="*/ 2 w 2"/>
                  <a:gd name="T9" fmla="*/ 0 h 1"/>
                  <a:gd name="T10" fmla="*/ 2 w 2"/>
                  <a:gd name="T11" fmla="*/ 0 h 1"/>
                  <a:gd name="T12" fmla="*/ 2 w 2"/>
                  <a:gd name="T13" fmla="*/ 0 h 1"/>
                  <a:gd name="T14" fmla="*/ 1 w 2"/>
                  <a:gd name="T15" fmla="*/ 1 h 1"/>
                  <a:gd name="T16" fmla="*/ 0 w 2"/>
                  <a:gd name="T17" fmla="*/ 0 h 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F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78" name="Freeform 1469">
                <a:extLst>
                  <a:ext uri="{FF2B5EF4-FFF2-40B4-BE49-F238E27FC236}">
                    <a16:creationId xmlns:a16="http://schemas.microsoft.com/office/drawing/2014/main" id="{48EB55D0-6F75-4A13-BAE9-C6C95FA2D3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51" y="3608"/>
                <a:ext cx="2" cy="2"/>
              </a:xfrm>
              <a:custGeom>
                <a:avLst/>
                <a:gdLst>
                  <a:gd name="T0" fmla="*/ 0 w 2"/>
                  <a:gd name="T1" fmla="*/ 1 h 2"/>
                  <a:gd name="T2" fmla="*/ 1 w 2"/>
                  <a:gd name="T3" fmla="*/ 1 h 2"/>
                  <a:gd name="T4" fmla="*/ 1 w 2"/>
                  <a:gd name="T5" fmla="*/ 1 h 2"/>
                  <a:gd name="T6" fmla="*/ 2 w 2"/>
                  <a:gd name="T7" fmla="*/ 2 h 2"/>
                  <a:gd name="T8" fmla="*/ 2 w 2"/>
                  <a:gd name="T9" fmla="*/ 2 h 2"/>
                  <a:gd name="T10" fmla="*/ 2 w 2"/>
                  <a:gd name="T11" fmla="*/ 2 h 2"/>
                  <a:gd name="T12" fmla="*/ 2 w 2"/>
                  <a:gd name="T13" fmla="*/ 1 h 2"/>
                  <a:gd name="T14" fmla="*/ 2 w 2"/>
                  <a:gd name="T15" fmla="*/ 1 h 2"/>
                  <a:gd name="T16" fmla="*/ 1 w 2"/>
                  <a:gd name="T17" fmla="*/ 0 h 2"/>
                  <a:gd name="T18" fmla="*/ 1 w 2"/>
                  <a:gd name="T19" fmla="*/ 0 h 2"/>
                  <a:gd name="T20" fmla="*/ 0 w 2"/>
                  <a:gd name="T21" fmla="*/ 0 h 2"/>
                  <a:gd name="T22" fmla="*/ 0 w 2"/>
                  <a:gd name="T23" fmla="*/ 1 h 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2" h="2">
                    <a:moveTo>
                      <a:pt x="0" y="1"/>
                    </a:moveTo>
                    <a:lnTo>
                      <a:pt x="1" y="1"/>
                    </a:lnTo>
                    <a:lnTo>
                      <a:pt x="2" y="2"/>
                    </a:lnTo>
                    <a:lnTo>
                      <a:pt x="2" y="1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F7F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79" name="Freeform 1470">
                <a:extLst>
                  <a:ext uri="{FF2B5EF4-FFF2-40B4-BE49-F238E27FC236}">
                    <a16:creationId xmlns:a16="http://schemas.microsoft.com/office/drawing/2014/main" id="{932410BE-6F0A-42BA-93FC-5658DDEC76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37" y="3567"/>
                <a:ext cx="46" cy="49"/>
              </a:xfrm>
              <a:custGeom>
                <a:avLst/>
                <a:gdLst>
                  <a:gd name="T0" fmla="*/ 1 w 46"/>
                  <a:gd name="T1" fmla="*/ 22 h 49"/>
                  <a:gd name="T2" fmla="*/ 0 w 46"/>
                  <a:gd name="T3" fmla="*/ 17 h 49"/>
                  <a:gd name="T4" fmla="*/ 2 w 46"/>
                  <a:gd name="T5" fmla="*/ 12 h 49"/>
                  <a:gd name="T6" fmla="*/ 7 w 46"/>
                  <a:gd name="T7" fmla="*/ 7 h 49"/>
                  <a:gd name="T8" fmla="*/ 11 w 46"/>
                  <a:gd name="T9" fmla="*/ 4 h 49"/>
                  <a:gd name="T10" fmla="*/ 17 w 46"/>
                  <a:gd name="T11" fmla="*/ 1 h 49"/>
                  <a:gd name="T12" fmla="*/ 21 w 46"/>
                  <a:gd name="T13" fmla="*/ 0 h 49"/>
                  <a:gd name="T14" fmla="*/ 27 w 46"/>
                  <a:gd name="T15" fmla="*/ 1 h 49"/>
                  <a:gd name="T16" fmla="*/ 30 w 46"/>
                  <a:gd name="T17" fmla="*/ 2 h 49"/>
                  <a:gd name="T18" fmla="*/ 34 w 46"/>
                  <a:gd name="T19" fmla="*/ 4 h 49"/>
                  <a:gd name="T20" fmla="*/ 38 w 46"/>
                  <a:gd name="T21" fmla="*/ 7 h 49"/>
                  <a:gd name="T22" fmla="*/ 41 w 46"/>
                  <a:gd name="T23" fmla="*/ 12 h 49"/>
                  <a:gd name="T24" fmla="*/ 43 w 46"/>
                  <a:gd name="T25" fmla="*/ 18 h 49"/>
                  <a:gd name="T26" fmla="*/ 43 w 46"/>
                  <a:gd name="T27" fmla="*/ 22 h 49"/>
                  <a:gd name="T28" fmla="*/ 44 w 46"/>
                  <a:gd name="T29" fmla="*/ 27 h 49"/>
                  <a:gd name="T30" fmla="*/ 45 w 46"/>
                  <a:gd name="T31" fmla="*/ 31 h 49"/>
                  <a:gd name="T32" fmla="*/ 46 w 46"/>
                  <a:gd name="T33" fmla="*/ 37 h 49"/>
                  <a:gd name="T34" fmla="*/ 45 w 46"/>
                  <a:gd name="T35" fmla="*/ 41 h 49"/>
                  <a:gd name="T36" fmla="*/ 44 w 46"/>
                  <a:gd name="T37" fmla="*/ 45 h 49"/>
                  <a:gd name="T38" fmla="*/ 42 w 46"/>
                  <a:gd name="T39" fmla="*/ 48 h 49"/>
                  <a:gd name="T40" fmla="*/ 41 w 46"/>
                  <a:gd name="T41" fmla="*/ 47 h 49"/>
                  <a:gd name="T42" fmla="*/ 41 w 46"/>
                  <a:gd name="T43" fmla="*/ 43 h 49"/>
                  <a:gd name="T44" fmla="*/ 42 w 46"/>
                  <a:gd name="T45" fmla="*/ 40 h 49"/>
                  <a:gd name="T46" fmla="*/ 44 w 46"/>
                  <a:gd name="T47" fmla="*/ 36 h 49"/>
                  <a:gd name="T48" fmla="*/ 43 w 46"/>
                  <a:gd name="T49" fmla="*/ 32 h 49"/>
                  <a:gd name="T50" fmla="*/ 42 w 46"/>
                  <a:gd name="T51" fmla="*/ 30 h 49"/>
                  <a:gd name="T52" fmla="*/ 40 w 46"/>
                  <a:gd name="T53" fmla="*/ 29 h 49"/>
                  <a:gd name="T54" fmla="*/ 39 w 46"/>
                  <a:gd name="T55" fmla="*/ 32 h 49"/>
                  <a:gd name="T56" fmla="*/ 36 w 46"/>
                  <a:gd name="T57" fmla="*/ 33 h 49"/>
                  <a:gd name="T58" fmla="*/ 34 w 46"/>
                  <a:gd name="T59" fmla="*/ 29 h 49"/>
                  <a:gd name="T60" fmla="*/ 32 w 46"/>
                  <a:gd name="T61" fmla="*/ 25 h 49"/>
                  <a:gd name="T62" fmla="*/ 30 w 46"/>
                  <a:gd name="T63" fmla="*/ 21 h 49"/>
                  <a:gd name="T64" fmla="*/ 30 w 46"/>
                  <a:gd name="T65" fmla="*/ 17 h 49"/>
                  <a:gd name="T66" fmla="*/ 27 w 46"/>
                  <a:gd name="T67" fmla="*/ 14 h 49"/>
                  <a:gd name="T68" fmla="*/ 24 w 46"/>
                  <a:gd name="T69" fmla="*/ 13 h 49"/>
                  <a:gd name="T70" fmla="*/ 21 w 46"/>
                  <a:gd name="T71" fmla="*/ 13 h 49"/>
                  <a:gd name="T72" fmla="*/ 17 w 46"/>
                  <a:gd name="T73" fmla="*/ 13 h 49"/>
                  <a:gd name="T74" fmla="*/ 14 w 46"/>
                  <a:gd name="T75" fmla="*/ 14 h 49"/>
                  <a:gd name="T76" fmla="*/ 11 w 46"/>
                  <a:gd name="T77" fmla="*/ 14 h 49"/>
                  <a:gd name="T78" fmla="*/ 9 w 46"/>
                  <a:gd name="T79" fmla="*/ 13 h 49"/>
                  <a:gd name="T80" fmla="*/ 6 w 46"/>
                  <a:gd name="T81" fmla="*/ 13 h 49"/>
                  <a:gd name="T82" fmla="*/ 4 w 46"/>
                  <a:gd name="T83" fmla="*/ 15 h 49"/>
                  <a:gd name="T84" fmla="*/ 3 w 46"/>
                  <a:gd name="T85" fmla="*/ 18 h 49"/>
                  <a:gd name="T86" fmla="*/ 3 w 46"/>
                  <a:gd name="T87" fmla="*/ 22 h 49"/>
                  <a:gd name="T88" fmla="*/ 2 w 46"/>
                  <a:gd name="T89" fmla="*/ 26 h 49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46" h="49">
                    <a:moveTo>
                      <a:pt x="1" y="27"/>
                    </a:moveTo>
                    <a:lnTo>
                      <a:pt x="1" y="25"/>
                    </a:lnTo>
                    <a:lnTo>
                      <a:pt x="1" y="22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7"/>
                    </a:lnTo>
                    <a:lnTo>
                      <a:pt x="1" y="15"/>
                    </a:lnTo>
                    <a:lnTo>
                      <a:pt x="1" y="14"/>
                    </a:lnTo>
                    <a:lnTo>
                      <a:pt x="2" y="12"/>
                    </a:lnTo>
                    <a:lnTo>
                      <a:pt x="4" y="10"/>
                    </a:lnTo>
                    <a:lnTo>
                      <a:pt x="5" y="8"/>
                    </a:lnTo>
                    <a:lnTo>
                      <a:pt x="7" y="7"/>
                    </a:lnTo>
                    <a:lnTo>
                      <a:pt x="8" y="6"/>
                    </a:lnTo>
                    <a:lnTo>
                      <a:pt x="9" y="5"/>
                    </a:lnTo>
                    <a:lnTo>
                      <a:pt x="11" y="4"/>
                    </a:lnTo>
                    <a:lnTo>
                      <a:pt x="13" y="3"/>
                    </a:lnTo>
                    <a:lnTo>
                      <a:pt x="15" y="2"/>
                    </a:lnTo>
                    <a:lnTo>
                      <a:pt x="17" y="1"/>
                    </a:lnTo>
                    <a:lnTo>
                      <a:pt x="18" y="1"/>
                    </a:lnTo>
                    <a:lnTo>
                      <a:pt x="20" y="0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5" y="1"/>
                    </a:lnTo>
                    <a:lnTo>
                      <a:pt x="27" y="1"/>
                    </a:lnTo>
                    <a:lnTo>
                      <a:pt x="28" y="1"/>
                    </a:lnTo>
                    <a:lnTo>
                      <a:pt x="29" y="2"/>
                    </a:lnTo>
                    <a:lnTo>
                      <a:pt x="30" y="2"/>
                    </a:lnTo>
                    <a:lnTo>
                      <a:pt x="32" y="2"/>
                    </a:lnTo>
                    <a:lnTo>
                      <a:pt x="33" y="3"/>
                    </a:lnTo>
                    <a:lnTo>
                      <a:pt x="34" y="4"/>
                    </a:lnTo>
                    <a:lnTo>
                      <a:pt x="36" y="5"/>
                    </a:lnTo>
                    <a:lnTo>
                      <a:pt x="37" y="6"/>
                    </a:lnTo>
                    <a:lnTo>
                      <a:pt x="38" y="7"/>
                    </a:lnTo>
                    <a:lnTo>
                      <a:pt x="39" y="8"/>
                    </a:lnTo>
                    <a:lnTo>
                      <a:pt x="40" y="10"/>
                    </a:lnTo>
                    <a:lnTo>
                      <a:pt x="41" y="12"/>
                    </a:lnTo>
                    <a:lnTo>
                      <a:pt x="42" y="14"/>
                    </a:lnTo>
                    <a:lnTo>
                      <a:pt x="42" y="16"/>
                    </a:lnTo>
                    <a:lnTo>
                      <a:pt x="43" y="18"/>
                    </a:lnTo>
                    <a:lnTo>
                      <a:pt x="43" y="19"/>
                    </a:lnTo>
                    <a:lnTo>
                      <a:pt x="43" y="21"/>
                    </a:lnTo>
                    <a:lnTo>
                      <a:pt x="43" y="22"/>
                    </a:lnTo>
                    <a:lnTo>
                      <a:pt x="43" y="24"/>
                    </a:lnTo>
                    <a:lnTo>
                      <a:pt x="44" y="26"/>
                    </a:lnTo>
                    <a:lnTo>
                      <a:pt x="44" y="27"/>
                    </a:lnTo>
                    <a:lnTo>
                      <a:pt x="44" y="28"/>
                    </a:lnTo>
                    <a:lnTo>
                      <a:pt x="44" y="30"/>
                    </a:lnTo>
                    <a:lnTo>
                      <a:pt x="45" y="31"/>
                    </a:lnTo>
                    <a:lnTo>
                      <a:pt x="45" y="33"/>
                    </a:lnTo>
                    <a:lnTo>
                      <a:pt x="45" y="35"/>
                    </a:lnTo>
                    <a:lnTo>
                      <a:pt x="46" y="37"/>
                    </a:lnTo>
                    <a:lnTo>
                      <a:pt x="46" y="39"/>
                    </a:lnTo>
                    <a:lnTo>
                      <a:pt x="46" y="40"/>
                    </a:lnTo>
                    <a:lnTo>
                      <a:pt x="45" y="41"/>
                    </a:lnTo>
                    <a:lnTo>
                      <a:pt x="45" y="43"/>
                    </a:lnTo>
                    <a:lnTo>
                      <a:pt x="44" y="44"/>
                    </a:lnTo>
                    <a:lnTo>
                      <a:pt x="44" y="45"/>
                    </a:lnTo>
                    <a:lnTo>
                      <a:pt x="43" y="46"/>
                    </a:lnTo>
                    <a:lnTo>
                      <a:pt x="43" y="47"/>
                    </a:lnTo>
                    <a:lnTo>
                      <a:pt x="42" y="48"/>
                    </a:lnTo>
                    <a:lnTo>
                      <a:pt x="42" y="49"/>
                    </a:lnTo>
                    <a:lnTo>
                      <a:pt x="41" y="48"/>
                    </a:lnTo>
                    <a:lnTo>
                      <a:pt x="41" y="47"/>
                    </a:lnTo>
                    <a:lnTo>
                      <a:pt x="41" y="46"/>
                    </a:lnTo>
                    <a:lnTo>
                      <a:pt x="41" y="45"/>
                    </a:lnTo>
                    <a:lnTo>
                      <a:pt x="41" y="43"/>
                    </a:lnTo>
                    <a:lnTo>
                      <a:pt x="42" y="42"/>
                    </a:lnTo>
                    <a:lnTo>
                      <a:pt x="42" y="40"/>
                    </a:lnTo>
                    <a:lnTo>
                      <a:pt x="43" y="39"/>
                    </a:lnTo>
                    <a:lnTo>
                      <a:pt x="43" y="38"/>
                    </a:lnTo>
                    <a:lnTo>
                      <a:pt x="44" y="36"/>
                    </a:lnTo>
                    <a:lnTo>
                      <a:pt x="43" y="35"/>
                    </a:lnTo>
                    <a:lnTo>
                      <a:pt x="43" y="33"/>
                    </a:lnTo>
                    <a:lnTo>
                      <a:pt x="43" y="32"/>
                    </a:lnTo>
                    <a:lnTo>
                      <a:pt x="43" y="31"/>
                    </a:lnTo>
                    <a:lnTo>
                      <a:pt x="42" y="30"/>
                    </a:lnTo>
                    <a:lnTo>
                      <a:pt x="41" y="29"/>
                    </a:lnTo>
                    <a:lnTo>
                      <a:pt x="40" y="29"/>
                    </a:lnTo>
                    <a:lnTo>
                      <a:pt x="39" y="30"/>
                    </a:lnTo>
                    <a:lnTo>
                      <a:pt x="39" y="32"/>
                    </a:lnTo>
                    <a:lnTo>
                      <a:pt x="38" y="32"/>
                    </a:lnTo>
                    <a:lnTo>
                      <a:pt x="37" y="33"/>
                    </a:lnTo>
                    <a:lnTo>
                      <a:pt x="36" y="33"/>
                    </a:lnTo>
                    <a:lnTo>
                      <a:pt x="35" y="31"/>
                    </a:lnTo>
                    <a:lnTo>
                      <a:pt x="34" y="29"/>
                    </a:lnTo>
                    <a:lnTo>
                      <a:pt x="34" y="27"/>
                    </a:lnTo>
                    <a:lnTo>
                      <a:pt x="33" y="26"/>
                    </a:lnTo>
                    <a:lnTo>
                      <a:pt x="32" y="25"/>
                    </a:lnTo>
                    <a:lnTo>
                      <a:pt x="31" y="24"/>
                    </a:lnTo>
                    <a:lnTo>
                      <a:pt x="31" y="23"/>
                    </a:lnTo>
                    <a:lnTo>
                      <a:pt x="30" y="21"/>
                    </a:lnTo>
                    <a:lnTo>
                      <a:pt x="30" y="19"/>
                    </a:lnTo>
                    <a:lnTo>
                      <a:pt x="30" y="18"/>
                    </a:lnTo>
                    <a:lnTo>
                      <a:pt x="30" y="17"/>
                    </a:lnTo>
                    <a:lnTo>
                      <a:pt x="29" y="16"/>
                    </a:lnTo>
                    <a:lnTo>
                      <a:pt x="29" y="15"/>
                    </a:lnTo>
                    <a:lnTo>
                      <a:pt x="27" y="14"/>
                    </a:lnTo>
                    <a:lnTo>
                      <a:pt x="26" y="14"/>
                    </a:lnTo>
                    <a:lnTo>
                      <a:pt x="25" y="13"/>
                    </a:lnTo>
                    <a:lnTo>
                      <a:pt x="24" y="13"/>
                    </a:lnTo>
                    <a:lnTo>
                      <a:pt x="23" y="13"/>
                    </a:lnTo>
                    <a:lnTo>
                      <a:pt x="22" y="13"/>
                    </a:lnTo>
                    <a:lnTo>
                      <a:pt x="21" y="13"/>
                    </a:lnTo>
                    <a:lnTo>
                      <a:pt x="19" y="13"/>
                    </a:lnTo>
                    <a:lnTo>
                      <a:pt x="18" y="13"/>
                    </a:lnTo>
                    <a:lnTo>
                      <a:pt x="17" y="13"/>
                    </a:lnTo>
                    <a:lnTo>
                      <a:pt x="16" y="14"/>
                    </a:lnTo>
                    <a:lnTo>
                      <a:pt x="14" y="14"/>
                    </a:lnTo>
                    <a:lnTo>
                      <a:pt x="12" y="13"/>
                    </a:lnTo>
                    <a:lnTo>
                      <a:pt x="11" y="14"/>
                    </a:lnTo>
                    <a:lnTo>
                      <a:pt x="10" y="14"/>
                    </a:lnTo>
                    <a:lnTo>
                      <a:pt x="9" y="13"/>
                    </a:lnTo>
                    <a:lnTo>
                      <a:pt x="8" y="13"/>
                    </a:lnTo>
                    <a:lnTo>
                      <a:pt x="7" y="13"/>
                    </a:lnTo>
                    <a:lnTo>
                      <a:pt x="6" y="13"/>
                    </a:lnTo>
                    <a:lnTo>
                      <a:pt x="6" y="14"/>
                    </a:lnTo>
                    <a:lnTo>
                      <a:pt x="5" y="14"/>
                    </a:lnTo>
                    <a:lnTo>
                      <a:pt x="4" y="15"/>
                    </a:lnTo>
                    <a:lnTo>
                      <a:pt x="3" y="16"/>
                    </a:lnTo>
                    <a:lnTo>
                      <a:pt x="3" y="17"/>
                    </a:lnTo>
                    <a:lnTo>
                      <a:pt x="3" y="18"/>
                    </a:lnTo>
                    <a:lnTo>
                      <a:pt x="3" y="19"/>
                    </a:lnTo>
                    <a:lnTo>
                      <a:pt x="2" y="20"/>
                    </a:lnTo>
                    <a:lnTo>
                      <a:pt x="3" y="22"/>
                    </a:lnTo>
                    <a:lnTo>
                      <a:pt x="2" y="23"/>
                    </a:lnTo>
                    <a:lnTo>
                      <a:pt x="2" y="24"/>
                    </a:lnTo>
                    <a:lnTo>
                      <a:pt x="2" y="26"/>
                    </a:lnTo>
                    <a:lnTo>
                      <a:pt x="1" y="27"/>
                    </a:lnTo>
                    <a:close/>
                  </a:path>
                </a:pathLst>
              </a:custGeom>
              <a:solidFill>
                <a:srgbClr val="A66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80" name="Freeform 1471">
                <a:extLst>
                  <a:ext uri="{FF2B5EF4-FFF2-40B4-BE49-F238E27FC236}">
                    <a16:creationId xmlns:a16="http://schemas.microsoft.com/office/drawing/2014/main" id="{B901ACF8-952B-40C7-8C7F-E939BE7282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42" y="3567"/>
                <a:ext cx="29" cy="10"/>
              </a:xfrm>
              <a:custGeom>
                <a:avLst/>
                <a:gdLst>
                  <a:gd name="T0" fmla="*/ 1 w 29"/>
                  <a:gd name="T1" fmla="*/ 7 h 10"/>
                  <a:gd name="T2" fmla="*/ 2 w 29"/>
                  <a:gd name="T3" fmla="*/ 6 h 10"/>
                  <a:gd name="T4" fmla="*/ 4 w 29"/>
                  <a:gd name="T5" fmla="*/ 5 h 10"/>
                  <a:gd name="T6" fmla="*/ 7 w 29"/>
                  <a:gd name="T7" fmla="*/ 3 h 10"/>
                  <a:gd name="T8" fmla="*/ 10 w 29"/>
                  <a:gd name="T9" fmla="*/ 2 h 10"/>
                  <a:gd name="T10" fmla="*/ 13 w 29"/>
                  <a:gd name="T11" fmla="*/ 1 h 10"/>
                  <a:gd name="T12" fmla="*/ 15 w 29"/>
                  <a:gd name="T13" fmla="*/ 0 h 10"/>
                  <a:gd name="T14" fmla="*/ 17 w 29"/>
                  <a:gd name="T15" fmla="*/ 0 h 10"/>
                  <a:gd name="T16" fmla="*/ 20 w 29"/>
                  <a:gd name="T17" fmla="*/ 0 h 10"/>
                  <a:gd name="T18" fmla="*/ 23 w 29"/>
                  <a:gd name="T19" fmla="*/ 1 h 10"/>
                  <a:gd name="T20" fmla="*/ 25 w 29"/>
                  <a:gd name="T21" fmla="*/ 3 h 10"/>
                  <a:gd name="T22" fmla="*/ 26 w 29"/>
                  <a:gd name="T23" fmla="*/ 3 h 10"/>
                  <a:gd name="T24" fmla="*/ 23 w 29"/>
                  <a:gd name="T25" fmla="*/ 2 h 10"/>
                  <a:gd name="T26" fmla="*/ 21 w 29"/>
                  <a:gd name="T27" fmla="*/ 2 h 10"/>
                  <a:gd name="T28" fmla="*/ 19 w 29"/>
                  <a:gd name="T29" fmla="*/ 3 h 10"/>
                  <a:gd name="T30" fmla="*/ 20 w 29"/>
                  <a:gd name="T31" fmla="*/ 3 h 10"/>
                  <a:gd name="T32" fmla="*/ 22 w 29"/>
                  <a:gd name="T33" fmla="*/ 4 h 10"/>
                  <a:gd name="T34" fmla="*/ 25 w 29"/>
                  <a:gd name="T35" fmla="*/ 5 h 10"/>
                  <a:gd name="T36" fmla="*/ 29 w 29"/>
                  <a:gd name="T37" fmla="*/ 7 h 10"/>
                  <a:gd name="T38" fmla="*/ 26 w 29"/>
                  <a:gd name="T39" fmla="*/ 6 h 10"/>
                  <a:gd name="T40" fmla="*/ 23 w 29"/>
                  <a:gd name="T41" fmla="*/ 5 h 10"/>
                  <a:gd name="T42" fmla="*/ 21 w 29"/>
                  <a:gd name="T43" fmla="*/ 5 h 10"/>
                  <a:gd name="T44" fmla="*/ 20 w 29"/>
                  <a:gd name="T45" fmla="*/ 5 h 10"/>
                  <a:gd name="T46" fmla="*/ 18 w 29"/>
                  <a:gd name="T47" fmla="*/ 4 h 10"/>
                  <a:gd name="T48" fmla="*/ 16 w 29"/>
                  <a:gd name="T49" fmla="*/ 4 h 10"/>
                  <a:gd name="T50" fmla="*/ 16 w 29"/>
                  <a:gd name="T51" fmla="*/ 4 h 10"/>
                  <a:gd name="T52" fmla="*/ 14 w 29"/>
                  <a:gd name="T53" fmla="*/ 4 h 10"/>
                  <a:gd name="T54" fmla="*/ 11 w 29"/>
                  <a:gd name="T55" fmla="*/ 4 h 10"/>
                  <a:gd name="T56" fmla="*/ 9 w 29"/>
                  <a:gd name="T57" fmla="*/ 4 h 10"/>
                  <a:gd name="T58" fmla="*/ 8 w 29"/>
                  <a:gd name="T59" fmla="*/ 5 h 10"/>
                  <a:gd name="T60" fmla="*/ 8 w 29"/>
                  <a:gd name="T61" fmla="*/ 6 h 10"/>
                  <a:gd name="T62" fmla="*/ 10 w 29"/>
                  <a:gd name="T63" fmla="*/ 5 h 10"/>
                  <a:gd name="T64" fmla="*/ 12 w 29"/>
                  <a:gd name="T65" fmla="*/ 5 h 10"/>
                  <a:gd name="T66" fmla="*/ 15 w 29"/>
                  <a:gd name="T67" fmla="*/ 5 h 10"/>
                  <a:gd name="T68" fmla="*/ 17 w 29"/>
                  <a:gd name="T69" fmla="*/ 6 h 10"/>
                  <a:gd name="T70" fmla="*/ 19 w 29"/>
                  <a:gd name="T71" fmla="*/ 7 h 10"/>
                  <a:gd name="T72" fmla="*/ 17 w 29"/>
                  <a:gd name="T73" fmla="*/ 6 h 10"/>
                  <a:gd name="T74" fmla="*/ 15 w 29"/>
                  <a:gd name="T75" fmla="*/ 6 h 10"/>
                  <a:gd name="T76" fmla="*/ 13 w 29"/>
                  <a:gd name="T77" fmla="*/ 6 h 10"/>
                  <a:gd name="T78" fmla="*/ 11 w 29"/>
                  <a:gd name="T79" fmla="*/ 6 h 10"/>
                  <a:gd name="T80" fmla="*/ 9 w 29"/>
                  <a:gd name="T81" fmla="*/ 6 h 10"/>
                  <a:gd name="T82" fmla="*/ 8 w 29"/>
                  <a:gd name="T83" fmla="*/ 7 h 10"/>
                  <a:gd name="T84" fmla="*/ 10 w 29"/>
                  <a:gd name="T85" fmla="*/ 8 h 10"/>
                  <a:gd name="T86" fmla="*/ 12 w 29"/>
                  <a:gd name="T87" fmla="*/ 8 h 10"/>
                  <a:gd name="T88" fmla="*/ 15 w 29"/>
                  <a:gd name="T89" fmla="*/ 7 h 10"/>
                  <a:gd name="T90" fmla="*/ 17 w 29"/>
                  <a:gd name="T91" fmla="*/ 8 h 10"/>
                  <a:gd name="T92" fmla="*/ 16 w 29"/>
                  <a:gd name="T93" fmla="*/ 8 h 10"/>
                  <a:gd name="T94" fmla="*/ 14 w 29"/>
                  <a:gd name="T95" fmla="*/ 8 h 10"/>
                  <a:gd name="T96" fmla="*/ 11 w 29"/>
                  <a:gd name="T97" fmla="*/ 9 h 10"/>
                  <a:gd name="T98" fmla="*/ 8 w 29"/>
                  <a:gd name="T99" fmla="*/ 10 h 10"/>
                  <a:gd name="T100" fmla="*/ 5 w 29"/>
                  <a:gd name="T101" fmla="*/ 9 h 10"/>
                  <a:gd name="T102" fmla="*/ 1 w 29"/>
                  <a:gd name="T103" fmla="*/ 9 h 10"/>
                  <a:gd name="T104" fmla="*/ 0 w 29"/>
                  <a:gd name="T105" fmla="*/ 8 h 10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0" t="0" r="r" b="b"/>
                <a:pathLst>
                  <a:path w="29" h="10">
                    <a:moveTo>
                      <a:pt x="0" y="8"/>
                    </a:moveTo>
                    <a:lnTo>
                      <a:pt x="1" y="7"/>
                    </a:lnTo>
                    <a:lnTo>
                      <a:pt x="2" y="6"/>
                    </a:lnTo>
                    <a:lnTo>
                      <a:pt x="3" y="5"/>
                    </a:lnTo>
                    <a:lnTo>
                      <a:pt x="4" y="5"/>
                    </a:lnTo>
                    <a:lnTo>
                      <a:pt x="6" y="4"/>
                    </a:lnTo>
                    <a:lnTo>
                      <a:pt x="7" y="3"/>
                    </a:lnTo>
                    <a:lnTo>
                      <a:pt x="8" y="2"/>
                    </a:lnTo>
                    <a:lnTo>
                      <a:pt x="10" y="2"/>
                    </a:lnTo>
                    <a:lnTo>
                      <a:pt x="12" y="1"/>
                    </a:lnTo>
                    <a:lnTo>
                      <a:pt x="13" y="1"/>
                    </a:lnTo>
                    <a:lnTo>
                      <a:pt x="14" y="0"/>
                    </a:lnTo>
                    <a:lnTo>
                      <a:pt x="15" y="0"/>
                    </a:lnTo>
                    <a:lnTo>
                      <a:pt x="16" y="0"/>
                    </a:lnTo>
                    <a:lnTo>
                      <a:pt x="17" y="0"/>
                    </a:lnTo>
                    <a:lnTo>
                      <a:pt x="19" y="1"/>
                    </a:lnTo>
                    <a:lnTo>
                      <a:pt x="20" y="0"/>
                    </a:lnTo>
                    <a:lnTo>
                      <a:pt x="21" y="1"/>
                    </a:lnTo>
                    <a:lnTo>
                      <a:pt x="23" y="1"/>
                    </a:lnTo>
                    <a:lnTo>
                      <a:pt x="24" y="2"/>
                    </a:lnTo>
                    <a:lnTo>
                      <a:pt x="25" y="3"/>
                    </a:lnTo>
                    <a:lnTo>
                      <a:pt x="28" y="4"/>
                    </a:lnTo>
                    <a:lnTo>
                      <a:pt x="26" y="3"/>
                    </a:lnTo>
                    <a:lnTo>
                      <a:pt x="24" y="3"/>
                    </a:lnTo>
                    <a:lnTo>
                      <a:pt x="23" y="2"/>
                    </a:lnTo>
                    <a:lnTo>
                      <a:pt x="22" y="2"/>
                    </a:lnTo>
                    <a:lnTo>
                      <a:pt x="21" y="2"/>
                    </a:lnTo>
                    <a:lnTo>
                      <a:pt x="20" y="2"/>
                    </a:lnTo>
                    <a:lnTo>
                      <a:pt x="19" y="3"/>
                    </a:lnTo>
                    <a:lnTo>
                      <a:pt x="20" y="3"/>
                    </a:lnTo>
                    <a:lnTo>
                      <a:pt x="21" y="4"/>
                    </a:lnTo>
                    <a:lnTo>
                      <a:pt x="22" y="4"/>
                    </a:lnTo>
                    <a:lnTo>
                      <a:pt x="24" y="4"/>
                    </a:lnTo>
                    <a:lnTo>
                      <a:pt x="25" y="5"/>
                    </a:lnTo>
                    <a:lnTo>
                      <a:pt x="27" y="5"/>
                    </a:lnTo>
                    <a:lnTo>
                      <a:pt x="29" y="7"/>
                    </a:lnTo>
                    <a:lnTo>
                      <a:pt x="27" y="6"/>
                    </a:lnTo>
                    <a:lnTo>
                      <a:pt x="26" y="6"/>
                    </a:lnTo>
                    <a:lnTo>
                      <a:pt x="25" y="5"/>
                    </a:lnTo>
                    <a:lnTo>
                      <a:pt x="23" y="5"/>
                    </a:lnTo>
                    <a:lnTo>
                      <a:pt x="22" y="5"/>
                    </a:lnTo>
                    <a:lnTo>
                      <a:pt x="21" y="5"/>
                    </a:lnTo>
                    <a:lnTo>
                      <a:pt x="20" y="5"/>
                    </a:lnTo>
                    <a:lnTo>
                      <a:pt x="19" y="4"/>
                    </a:lnTo>
                    <a:lnTo>
                      <a:pt x="18" y="4"/>
                    </a:lnTo>
                    <a:lnTo>
                      <a:pt x="17" y="4"/>
                    </a:lnTo>
                    <a:lnTo>
                      <a:pt x="16" y="4"/>
                    </a:lnTo>
                    <a:lnTo>
                      <a:pt x="15" y="4"/>
                    </a:lnTo>
                    <a:lnTo>
                      <a:pt x="16" y="4"/>
                    </a:lnTo>
                    <a:lnTo>
                      <a:pt x="15" y="4"/>
                    </a:lnTo>
                    <a:lnTo>
                      <a:pt x="14" y="4"/>
                    </a:lnTo>
                    <a:lnTo>
                      <a:pt x="12" y="4"/>
                    </a:lnTo>
                    <a:lnTo>
                      <a:pt x="11" y="4"/>
                    </a:lnTo>
                    <a:lnTo>
                      <a:pt x="10" y="4"/>
                    </a:lnTo>
                    <a:lnTo>
                      <a:pt x="9" y="4"/>
                    </a:lnTo>
                    <a:lnTo>
                      <a:pt x="8" y="4"/>
                    </a:lnTo>
                    <a:lnTo>
                      <a:pt x="8" y="5"/>
                    </a:lnTo>
                    <a:lnTo>
                      <a:pt x="7" y="6"/>
                    </a:lnTo>
                    <a:lnTo>
                      <a:pt x="8" y="6"/>
                    </a:lnTo>
                    <a:lnTo>
                      <a:pt x="9" y="5"/>
                    </a:lnTo>
                    <a:lnTo>
                      <a:pt x="10" y="5"/>
                    </a:lnTo>
                    <a:lnTo>
                      <a:pt x="11" y="5"/>
                    </a:lnTo>
                    <a:lnTo>
                      <a:pt x="12" y="5"/>
                    </a:lnTo>
                    <a:lnTo>
                      <a:pt x="14" y="5"/>
                    </a:lnTo>
                    <a:lnTo>
                      <a:pt x="15" y="5"/>
                    </a:lnTo>
                    <a:lnTo>
                      <a:pt x="16" y="5"/>
                    </a:lnTo>
                    <a:lnTo>
                      <a:pt x="17" y="6"/>
                    </a:lnTo>
                    <a:lnTo>
                      <a:pt x="18" y="6"/>
                    </a:lnTo>
                    <a:lnTo>
                      <a:pt x="19" y="7"/>
                    </a:lnTo>
                    <a:lnTo>
                      <a:pt x="18" y="6"/>
                    </a:lnTo>
                    <a:lnTo>
                      <a:pt x="17" y="6"/>
                    </a:lnTo>
                    <a:lnTo>
                      <a:pt x="16" y="6"/>
                    </a:lnTo>
                    <a:lnTo>
                      <a:pt x="15" y="6"/>
                    </a:lnTo>
                    <a:lnTo>
                      <a:pt x="14" y="6"/>
                    </a:lnTo>
                    <a:lnTo>
                      <a:pt x="13" y="6"/>
                    </a:lnTo>
                    <a:lnTo>
                      <a:pt x="12" y="6"/>
                    </a:lnTo>
                    <a:lnTo>
                      <a:pt x="11" y="6"/>
                    </a:lnTo>
                    <a:lnTo>
                      <a:pt x="10" y="6"/>
                    </a:lnTo>
                    <a:lnTo>
                      <a:pt x="9" y="6"/>
                    </a:lnTo>
                    <a:lnTo>
                      <a:pt x="9" y="7"/>
                    </a:lnTo>
                    <a:lnTo>
                      <a:pt x="8" y="7"/>
                    </a:lnTo>
                    <a:lnTo>
                      <a:pt x="9" y="7"/>
                    </a:lnTo>
                    <a:lnTo>
                      <a:pt x="10" y="8"/>
                    </a:lnTo>
                    <a:lnTo>
                      <a:pt x="12" y="8"/>
                    </a:lnTo>
                    <a:lnTo>
                      <a:pt x="13" y="8"/>
                    </a:lnTo>
                    <a:lnTo>
                      <a:pt x="15" y="7"/>
                    </a:lnTo>
                    <a:lnTo>
                      <a:pt x="17" y="8"/>
                    </a:lnTo>
                    <a:lnTo>
                      <a:pt x="16" y="8"/>
                    </a:lnTo>
                    <a:lnTo>
                      <a:pt x="14" y="8"/>
                    </a:lnTo>
                    <a:lnTo>
                      <a:pt x="12" y="9"/>
                    </a:lnTo>
                    <a:lnTo>
                      <a:pt x="11" y="9"/>
                    </a:lnTo>
                    <a:lnTo>
                      <a:pt x="9" y="9"/>
                    </a:lnTo>
                    <a:lnTo>
                      <a:pt x="8" y="10"/>
                    </a:lnTo>
                    <a:lnTo>
                      <a:pt x="6" y="10"/>
                    </a:lnTo>
                    <a:lnTo>
                      <a:pt x="5" y="9"/>
                    </a:lnTo>
                    <a:lnTo>
                      <a:pt x="3" y="9"/>
                    </a:lnTo>
                    <a:lnTo>
                      <a:pt x="1" y="9"/>
                    </a:lnTo>
                    <a:lnTo>
                      <a:pt x="0" y="1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9E4D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81" name="Freeform 1472">
                <a:extLst>
                  <a:ext uri="{FF2B5EF4-FFF2-40B4-BE49-F238E27FC236}">
                    <a16:creationId xmlns:a16="http://schemas.microsoft.com/office/drawing/2014/main" id="{96C66D2C-9419-4AEB-81C4-A3021784DB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38" y="3580"/>
                <a:ext cx="3" cy="7"/>
              </a:xfrm>
              <a:custGeom>
                <a:avLst/>
                <a:gdLst>
                  <a:gd name="T0" fmla="*/ 1 w 3"/>
                  <a:gd name="T1" fmla="*/ 7 h 7"/>
                  <a:gd name="T2" fmla="*/ 1 w 3"/>
                  <a:gd name="T3" fmla="*/ 6 h 7"/>
                  <a:gd name="T4" fmla="*/ 1 w 3"/>
                  <a:gd name="T5" fmla="*/ 5 h 7"/>
                  <a:gd name="T6" fmla="*/ 1 w 3"/>
                  <a:gd name="T7" fmla="*/ 4 h 7"/>
                  <a:gd name="T8" fmla="*/ 0 w 3"/>
                  <a:gd name="T9" fmla="*/ 4 h 7"/>
                  <a:gd name="T10" fmla="*/ 1 w 3"/>
                  <a:gd name="T11" fmla="*/ 3 h 7"/>
                  <a:gd name="T12" fmla="*/ 2 w 3"/>
                  <a:gd name="T13" fmla="*/ 2 h 7"/>
                  <a:gd name="T14" fmla="*/ 2 w 3"/>
                  <a:gd name="T15" fmla="*/ 1 h 7"/>
                  <a:gd name="T16" fmla="*/ 3 w 3"/>
                  <a:gd name="T17" fmla="*/ 0 h 7"/>
                  <a:gd name="T18" fmla="*/ 2 w 3"/>
                  <a:gd name="T19" fmla="*/ 0 h 7"/>
                  <a:gd name="T20" fmla="*/ 1 w 3"/>
                  <a:gd name="T21" fmla="*/ 1 h 7"/>
                  <a:gd name="T22" fmla="*/ 1 w 3"/>
                  <a:gd name="T23" fmla="*/ 2 h 7"/>
                  <a:gd name="T24" fmla="*/ 0 w 3"/>
                  <a:gd name="T25" fmla="*/ 3 h 7"/>
                  <a:gd name="T26" fmla="*/ 0 w 3"/>
                  <a:gd name="T27" fmla="*/ 4 h 7"/>
                  <a:gd name="T28" fmla="*/ 0 w 3"/>
                  <a:gd name="T29" fmla="*/ 5 h 7"/>
                  <a:gd name="T30" fmla="*/ 0 w 3"/>
                  <a:gd name="T31" fmla="*/ 6 h 7"/>
                  <a:gd name="T32" fmla="*/ 1 w 3"/>
                  <a:gd name="T33" fmla="*/ 7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3" h="7">
                    <a:moveTo>
                      <a:pt x="1" y="7"/>
                    </a:moveTo>
                    <a:lnTo>
                      <a:pt x="1" y="6"/>
                    </a:lnTo>
                    <a:lnTo>
                      <a:pt x="1" y="5"/>
                    </a:lnTo>
                    <a:lnTo>
                      <a:pt x="1" y="4"/>
                    </a:lnTo>
                    <a:lnTo>
                      <a:pt x="0" y="4"/>
                    </a:lnTo>
                    <a:lnTo>
                      <a:pt x="1" y="3"/>
                    </a:lnTo>
                    <a:lnTo>
                      <a:pt x="2" y="2"/>
                    </a:lnTo>
                    <a:lnTo>
                      <a:pt x="2" y="1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1" y="7"/>
                    </a:lnTo>
                    <a:close/>
                  </a:path>
                </a:pathLst>
              </a:custGeom>
              <a:solidFill>
                <a:srgbClr val="9E4D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82" name="Freeform 1473">
                <a:extLst>
                  <a:ext uri="{FF2B5EF4-FFF2-40B4-BE49-F238E27FC236}">
                    <a16:creationId xmlns:a16="http://schemas.microsoft.com/office/drawing/2014/main" id="{ED658314-D511-4ED7-BB22-B59ABBEC26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53" y="3656"/>
                <a:ext cx="27" cy="15"/>
              </a:xfrm>
              <a:custGeom>
                <a:avLst/>
                <a:gdLst>
                  <a:gd name="T0" fmla="*/ 11 w 27"/>
                  <a:gd name="T1" fmla="*/ 0 h 15"/>
                  <a:gd name="T2" fmla="*/ 13 w 27"/>
                  <a:gd name="T3" fmla="*/ 0 h 15"/>
                  <a:gd name="T4" fmla="*/ 14 w 27"/>
                  <a:gd name="T5" fmla="*/ 1 h 15"/>
                  <a:gd name="T6" fmla="*/ 15 w 27"/>
                  <a:gd name="T7" fmla="*/ 2 h 15"/>
                  <a:gd name="T8" fmla="*/ 16 w 27"/>
                  <a:gd name="T9" fmla="*/ 3 h 15"/>
                  <a:gd name="T10" fmla="*/ 17 w 27"/>
                  <a:gd name="T11" fmla="*/ 3 h 15"/>
                  <a:gd name="T12" fmla="*/ 18 w 27"/>
                  <a:gd name="T13" fmla="*/ 3 h 15"/>
                  <a:gd name="T14" fmla="*/ 19 w 27"/>
                  <a:gd name="T15" fmla="*/ 3 h 15"/>
                  <a:gd name="T16" fmla="*/ 20 w 27"/>
                  <a:gd name="T17" fmla="*/ 3 h 15"/>
                  <a:gd name="T18" fmla="*/ 21 w 27"/>
                  <a:gd name="T19" fmla="*/ 3 h 15"/>
                  <a:gd name="T20" fmla="*/ 27 w 27"/>
                  <a:gd name="T21" fmla="*/ 13 h 15"/>
                  <a:gd name="T22" fmla="*/ 26 w 27"/>
                  <a:gd name="T23" fmla="*/ 13 h 15"/>
                  <a:gd name="T24" fmla="*/ 25 w 27"/>
                  <a:gd name="T25" fmla="*/ 14 h 15"/>
                  <a:gd name="T26" fmla="*/ 25 w 27"/>
                  <a:gd name="T27" fmla="*/ 14 h 15"/>
                  <a:gd name="T28" fmla="*/ 24 w 27"/>
                  <a:gd name="T29" fmla="*/ 14 h 15"/>
                  <a:gd name="T30" fmla="*/ 23 w 27"/>
                  <a:gd name="T31" fmla="*/ 15 h 15"/>
                  <a:gd name="T32" fmla="*/ 22 w 27"/>
                  <a:gd name="T33" fmla="*/ 15 h 15"/>
                  <a:gd name="T34" fmla="*/ 21 w 27"/>
                  <a:gd name="T35" fmla="*/ 15 h 15"/>
                  <a:gd name="T36" fmla="*/ 20 w 27"/>
                  <a:gd name="T37" fmla="*/ 15 h 15"/>
                  <a:gd name="T38" fmla="*/ 18 w 27"/>
                  <a:gd name="T39" fmla="*/ 14 h 15"/>
                  <a:gd name="T40" fmla="*/ 17 w 27"/>
                  <a:gd name="T41" fmla="*/ 14 h 15"/>
                  <a:gd name="T42" fmla="*/ 15 w 27"/>
                  <a:gd name="T43" fmla="*/ 14 h 15"/>
                  <a:gd name="T44" fmla="*/ 14 w 27"/>
                  <a:gd name="T45" fmla="*/ 14 h 15"/>
                  <a:gd name="T46" fmla="*/ 14 w 27"/>
                  <a:gd name="T47" fmla="*/ 14 h 15"/>
                  <a:gd name="T48" fmla="*/ 13 w 27"/>
                  <a:gd name="T49" fmla="*/ 14 h 15"/>
                  <a:gd name="T50" fmla="*/ 12 w 27"/>
                  <a:gd name="T51" fmla="*/ 14 h 15"/>
                  <a:gd name="T52" fmla="*/ 11 w 27"/>
                  <a:gd name="T53" fmla="*/ 14 h 15"/>
                  <a:gd name="T54" fmla="*/ 10 w 27"/>
                  <a:gd name="T55" fmla="*/ 14 h 15"/>
                  <a:gd name="T56" fmla="*/ 8 w 27"/>
                  <a:gd name="T57" fmla="*/ 13 h 15"/>
                  <a:gd name="T58" fmla="*/ 7 w 27"/>
                  <a:gd name="T59" fmla="*/ 13 h 15"/>
                  <a:gd name="T60" fmla="*/ 6 w 27"/>
                  <a:gd name="T61" fmla="*/ 14 h 15"/>
                  <a:gd name="T62" fmla="*/ 5 w 27"/>
                  <a:gd name="T63" fmla="*/ 13 h 15"/>
                  <a:gd name="T64" fmla="*/ 4 w 27"/>
                  <a:gd name="T65" fmla="*/ 13 h 15"/>
                  <a:gd name="T66" fmla="*/ 3 w 27"/>
                  <a:gd name="T67" fmla="*/ 13 h 15"/>
                  <a:gd name="T68" fmla="*/ 2 w 27"/>
                  <a:gd name="T69" fmla="*/ 13 h 15"/>
                  <a:gd name="T70" fmla="*/ 1 w 27"/>
                  <a:gd name="T71" fmla="*/ 13 h 15"/>
                  <a:gd name="T72" fmla="*/ 0 w 27"/>
                  <a:gd name="T73" fmla="*/ 12 h 15"/>
                  <a:gd name="T74" fmla="*/ 0 w 27"/>
                  <a:gd name="T75" fmla="*/ 11 h 15"/>
                  <a:gd name="T76" fmla="*/ 0 w 27"/>
                  <a:gd name="T77" fmla="*/ 10 h 15"/>
                  <a:gd name="T78" fmla="*/ 0 w 27"/>
                  <a:gd name="T79" fmla="*/ 9 h 15"/>
                  <a:gd name="T80" fmla="*/ 0 w 27"/>
                  <a:gd name="T81" fmla="*/ 8 h 15"/>
                  <a:gd name="T82" fmla="*/ 1 w 27"/>
                  <a:gd name="T83" fmla="*/ 7 h 15"/>
                  <a:gd name="T84" fmla="*/ 2 w 27"/>
                  <a:gd name="T85" fmla="*/ 7 h 15"/>
                  <a:gd name="T86" fmla="*/ 3 w 27"/>
                  <a:gd name="T87" fmla="*/ 7 h 15"/>
                  <a:gd name="T88" fmla="*/ 4 w 27"/>
                  <a:gd name="T89" fmla="*/ 7 h 15"/>
                  <a:gd name="T90" fmla="*/ 5 w 27"/>
                  <a:gd name="T91" fmla="*/ 7 h 15"/>
                  <a:gd name="T92" fmla="*/ 6 w 27"/>
                  <a:gd name="T93" fmla="*/ 7 h 15"/>
                  <a:gd name="T94" fmla="*/ 7 w 27"/>
                  <a:gd name="T95" fmla="*/ 7 h 15"/>
                  <a:gd name="T96" fmla="*/ 8 w 27"/>
                  <a:gd name="T97" fmla="*/ 7 h 15"/>
                  <a:gd name="T98" fmla="*/ 9 w 27"/>
                  <a:gd name="T99" fmla="*/ 7 h 15"/>
                  <a:gd name="T100" fmla="*/ 10 w 27"/>
                  <a:gd name="T101" fmla="*/ 7 h 15"/>
                  <a:gd name="T102" fmla="*/ 11 w 27"/>
                  <a:gd name="T103" fmla="*/ 6 h 15"/>
                  <a:gd name="T104" fmla="*/ 12 w 27"/>
                  <a:gd name="T105" fmla="*/ 5 h 15"/>
                  <a:gd name="T106" fmla="*/ 12 w 27"/>
                  <a:gd name="T107" fmla="*/ 4 h 15"/>
                  <a:gd name="T108" fmla="*/ 12 w 27"/>
                  <a:gd name="T109" fmla="*/ 3 h 15"/>
                  <a:gd name="T110" fmla="*/ 12 w 27"/>
                  <a:gd name="T111" fmla="*/ 1 h 15"/>
                  <a:gd name="T112" fmla="*/ 11 w 27"/>
                  <a:gd name="T113" fmla="*/ 0 h 1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27" h="15">
                    <a:moveTo>
                      <a:pt x="11" y="0"/>
                    </a:moveTo>
                    <a:lnTo>
                      <a:pt x="13" y="0"/>
                    </a:lnTo>
                    <a:lnTo>
                      <a:pt x="14" y="1"/>
                    </a:lnTo>
                    <a:lnTo>
                      <a:pt x="15" y="2"/>
                    </a:lnTo>
                    <a:lnTo>
                      <a:pt x="16" y="3"/>
                    </a:lnTo>
                    <a:lnTo>
                      <a:pt x="17" y="3"/>
                    </a:lnTo>
                    <a:lnTo>
                      <a:pt x="18" y="3"/>
                    </a:lnTo>
                    <a:lnTo>
                      <a:pt x="19" y="3"/>
                    </a:lnTo>
                    <a:lnTo>
                      <a:pt x="20" y="3"/>
                    </a:lnTo>
                    <a:lnTo>
                      <a:pt x="21" y="3"/>
                    </a:lnTo>
                    <a:lnTo>
                      <a:pt x="27" y="13"/>
                    </a:lnTo>
                    <a:lnTo>
                      <a:pt x="26" y="13"/>
                    </a:lnTo>
                    <a:lnTo>
                      <a:pt x="25" y="14"/>
                    </a:lnTo>
                    <a:lnTo>
                      <a:pt x="24" y="14"/>
                    </a:lnTo>
                    <a:lnTo>
                      <a:pt x="23" y="15"/>
                    </a:lnTo>
                    <a:lnTo>
                      <a:pt x="22" y="15"/>
                    </a:lnTo>
                    <a:lnTo>
                      <a:pt x="21" y="15"/>
                    </a:lnTo>
                    <a:lnTo>
                      <a:pt x="20" y="15"/>
                    </a:lnTo>
                    <a:lnTo>
                      <a:pt x="18" y="14"/>
                    </a:lnTo>
                    <a:lnTo>
                      <a:pt x="17" y="14"/>
                    </a:lnTo>
                    <a:lnTo>
                      <a:pt x="15" y="14"/>
                    </a:lnTo>
                    <a:lnTo>
                      <a:pt x="14" y="14"/>
                    </a:lnTo>
                    <a:lnTo>
                      <a:pt x="13" y="14"/>
                    </a:lnTo>
                    <a:lnTo>
                      <a:pt x="12" y="14"/>
                    </a:lnTo>
                    <a:lnTo>
                      <a:pt x="11" y="14"/>
                    </a:lnTo>
                    <a:lnTo>
                      <a:pt x="10" y="14"/>
                    </a:lnTo>
                    <a:lnTo>
                      <a:pt x="8" y="13"/>
                    </a:lnTo>
                    <a:lnTo>
                      <a:pt x="7" y="13"/>
                    </a:lnTo>
                    <a:lnTo>
                      <a:pt x="6" y="14"/>
                    </a:lnTo>
                    <a:lnTo>
                      <a:pt x="5" y="13"/>
                    </a:lnTo>
                    <a:lnTo>
                      <a:pt x="4" y="13"/>
                    </a:lnTo>
                    <a:lnTo>
                      <a:pt x="3" y="13"/>
                    </a:lnTo>
                    <a:lnTo>
                      <a:pt x="2" y="13"/>
                    </a:lnTo>
                    <a:lnTo>
                      <a:pt x="1" y="13"/>
                    </a:lnTo>
                    <a:lnTo>
                      <a:pt x="0" y="12"/>
                    </a:lnTo>
                    <a:lnTo>
                      <a:pt x="0" y="11"/>
                    </a:lnTo>
                    <a:lnTo>
                      <a:pt x="0" y="10"/>
                    </a:lnTo>
                    <a:lnTo>
                      <a:pt x="0" y="9"/>
                    </a:lnTo>
                    <a:lnTo>
                      <a:pt x="0" y="8"/>
                    </a:lnTo>
                    <a:lnTo>
                      <a:pt x="1" y="7"/>
                    </a:lnTo>
                    <a:lnTo>
                      <a:pt x="2" y="7"/>
                    </a:lnTo>
                    <a:lnTo>
                      <a:pt x="3" y="7"/>
                    </a:lnTo>
                    <a:lnTo>
                      <a:pt x="4" y="7"/>
                    </a:lnTo>
                    <a:lnTo>
                      <a:pt x="5" y="7"/>
                    </a:lnTo>
                    <a:lnTo>
                      <a:pt x="6" y="7"/>
                    </a:lnTo>
                    <a:lnTo>
                      <a:pt x="7" y="7"/>
                    </a:lnTo>
                    <a:lnTo>
                      <a:pt x="8" y="7"/>
                    </a:lnTo>
                    <a:lnTo>
                      <a:pt x="9" y="7"/>
                    </a:lnTo>
                    <a:lnTo>
                      <a:pt x="10" y="7"/>
                    </a:lnTo>
                    <a:lnTo>
                      <a:pt x="11" y="6"/>
                    </a:lnTo>
                    <a:lnTo>
                      <a:pt x="12" y="5"/>
                    </a:lnTo>
                    <a:lnTo>
                      <a:pt x="12" y="4"/>
                    </a:lnTo>
                    <a:lnTo>
                      <a:pt x="12" y="3"/>
                    </a:lnTo>
                    <a:lnTo>
                      <a:pt x="12" y="1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9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83" name="Freeform 1474">
                <a:extLst>
                  <a:ext uri="{FF2B5EF4-FFF2-40B4-BE49-F238E27FC236}">
                    <a16:creationId xmlns:a16="http://schemas.microsoft.com/office/drawing/2014/main" id="{D2015E3B-E22F-4D06-BF39-DD7CB0C2BF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53" y="3664"/>
                <a:ext cx="4" cy="5"/>
              </a:xfrm>
              <a:custGeom>
                <a:avLst/>
                <a:gdLst>
                  <a:gd name="T0" fmla="*/ 1 w 4"/>
                  <a:gd name="T1" fmla="*/ 0 h 5"/>
                  <a:gd name="T2" fmla="*/ 2 w 4"/>
                  <a:gd name="T3" fmla="*/ 0 h 5"/>
                  <a:gd name="T4" fmla="*/ 3 w 4"/>
                  <a:gd name="T5" fmla="*/ 0 h 5"/>
                  <a:gd name="T6" fmla="*/ 4 w 4"/>
                  <a:gd name="T7" fmla="*/ 0 h 5"/>
                  <a:gd name="T8" fmla="*/ 4 w 4"/>
                  <a:gd name="T9" fmla="*/ 0 h 5"/>
                  <a:gd name="T10" fmla="*/ 4 w 4"/>
                  <a:gd name="T11" fmla="*/ 1 h 5"/>
                  <a:gd name="T12" fmla="*/ 4 w 4"/>
                  <a:gd name="T13" fmla="*/ 2 h 5"/>
                  <a:gd name="T14" fmla="*/ 4 w 4"/>
                  <a:gd name="T15" fmla="*/ 3 h 5"/>
                  <a:gd name="T16" fmla="*/ 4 w 4"/>
                  <a:gd name="T17" fmla="*/ 4 h 5"/>
                  <a:gd name="T18" fmla="*/ 4 w 4"/>
                  <a:gd name="T19" fmla="*/ 5 h 5"/>
                  <a:gd name="T20" fmla="*/ 3 w 4"/>
                  <a:gd name="T21" fmla="*/ 5 h 5"/>
                  <a:gd name="T22" fmla="*/ 3 w 4"/>
                  <a:gd name="T23" fmla="*/ 5 h 5"/>
                  <a:gd name="T24" fmla="*/ 2 w 4"/>
                  <a:gd name="T25" fmla="*/ 5 h 5"/>
                  <a:gd name="T26" fmla="*/ 1 w 4"/>
                  <a:gd name="T27" fmla="*/ 5 h 5"/>
                  <a:gd name="T28" fmla="*/ 0 w 4"/>
                  <a:gd name="T29" fmla="*/ 4 h 5"/>
                  <a:gd name="T30" fmla="*/ 0 w 4"/>
                  <a:gd name="T31" fmla="*/ 3 h 5"/>
                  <a:gd name="T32" fmla="*/ 0 w 4"/>
                  <a:gd name="T33" fmla="*/ 2 h 5"/>
                  <a:gd name="T34" fmla="*/ 0 w 4"/>
                  <a:gd name="T35" fmla="*/ 1 h 5"/>
                  <a:gd name="T36" fmla="*/ 0 w 4"/>
                  <a:gd name="T37" fmla="*/ 0 h 5"/>
                  <a:gd name="T38" fmla="*/ 1 w 4"/>
                  <a:gd name="T39" fmla="*/ 0 h 5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4" h="5">
                    <a:moveTo>
                      <a:pt x="1" y="0"/>
                    </a:moveTo>
                    <a:lnTo>
                      <a:pt x="2" y="0"/>
                    </a:lnTo>
                    <a:lnTo>
                      <a:pt x="3" y="0"/>
                    </a:lnTo>
                    <a:lnTo>
                      <a:pt x="4" y="0"/>
                    </a:lnTo>
                    <a:lnTo>
                      <a:pt x="4" y="1"/>
                    </a:lnTo>
                    <a:lnTo>
                      <a:pt x="4" y="2"/>
                    </a:lnTo>
                    <a:lnTo>
                      <a:pt x="4" y="3"/>
                    </a:lnTo>
                    <a:lnTo>
                      <a:pt x="4" y="4"/>
                    </a:lnTo>
                    <a:lnTo>
                      <a:pt x="4" y="5"/>
                    </a:lnTo>
                    <a:lnTo>
                      <a:pt x="3" y="5"/>
                    </a:lnTo>
                    <a:lnTo>
                      <a:pt x="2" y="5"/>
                    </a:lnTo>
                    <a:lnTo>
                      <a:pt x="1" y="5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FD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84" name="Freeform 1475">
                <a:extLst>
                  <a:ext uri="{FF2B5EF4-FFF2-40B4-BE49-F238E27FC236}">
                    <a16:creationId xmlns:a16="http://schemas.microsoft.com/office/drawing/2014/main" id="{485897CA-87F3-4BFE-AC71-6E39501BA5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57" y="3656"/>
                <a:ext cx="11" cy="11"/>
              </a:xfrm>
              <a:custGeom>
                <a:avLst/>
                <a:gdLst>
                  <a:gd name="T0" fmla="*/ 0 w 11"/>
                  <a:gd name="T1" fmla="*/ 11 h 11"/>
                  <a:gd name="T2" fmla="*/ 0 w 11"/>
                  <a:gd name="T3" fmla="*/ 10 h 11"/>
                  <a:gd name="T4" fmla="*/ 0 w 11"/>
                  <a:gd name="T5" fmla="*/ 9 h 11"/>
                  <a:gd name="T6" fmla="*/ 0 w 11"/>
                  <a:gd name="T7" fmla="*/ 8 h 11"/>
                  <a:gd name="T8" fmla="*/ 1 w 11"/>
                  <a:gd name="T9" fmla="*/ 8 h 11"/>
                  <a:gd name="T10" fmla="*/ 1 w 11"/>
                  <a:gd name="T11" fmla="*/ 7 h 11"/>
                  <a:gd name="T12" fmla="*/ 2 w 11"/>
                  <a:gd name="T13" fmla="*/ 7 h 11"/>
                  <a:gd name="T14" fmla="*/ 3 w 11"/>
                  <a:gd name="T15" fmla="*/ 7 h 11"/>
                  <a:gd name="T16" fmla="*/ 3 w 11"/>
                  <a:gd name="T17" fmla="*/ 7 h 11"/>
                  <a:gd name="T18" fmla="*/ 4 w 11"/>
                  <a:gd name="T19" fmla="*/ 7 h 11"/>
                  <a:gd name="T20" fmla="*/ 5 w 11"/>
                  <a:gd name="T21" fmla="*/ 7 h 11"/>
                  <a:gd name="T22" fmla="*/ 6 w 11"/>
                  <a:gd name="T23" fmla="*/ 7 h 11"/>
                  <a:gd name="T24" fmla="*/ 7 w 11"/>
                  <a:gd name="T25" fmla="*/ 6 h 11"/>
                  <a:gd name="T26" fmla="*/ 8 w 11"/>
                  <a:gd name="T27" fmla="*/ 5 h 11"/>
                  <a:gd name="T28" fmla="*/ 8 w 11"/>
                  <a:gd name="T29" fmla="*/ 5 h 11"/>
                  <a:gd name="T30" fmla="*/ 8 w 11"/>
                  <a:gd name="T31" fmla="*/ 4 h 11"/>
                  <a:gd name="T32" fmla="*/ 8 w 11"/>
                  <a:gd name="T33" fmla="*/ 3 h 11"/>
                  <a:gd name="T34" fmla="*/ 7 w 11"/>
                  <a:gd name="T35" fmla="*/ 1 h 11"/>
                  <a:gd name="T36" fmla="*/ 7 w 11"/>
                  <a:gd name="T37" fmla="*/ 0 h 11"/>
                  <a:gd name="T38" fmla="*/ 8 w 11"/>
                  <a:gd name="T39" fmla="*/ 1 h 11"/>
                  <a:gd name="T40" fmla="*/ 8 w 11"/>
                  <a:gd name="T41" fmla="*/ 2 h 11"/>
                  <a:gd name="T42" fmla="*/ 8 w 11"/>
                  <a:gd name="T43" fmla="*/ 3 h 11"/>
                  <a:gd name="T44" fmla="*/ 9 w 11"/>
                  <a:gd name="T45" fmla="*/ 4 h 11"/>
                  <a:gd name="T46" fmla="*/ 9 w 11"/>
                  <a:gd name="T47" fmla="*/ 5 h 11"/>
                  <a:gd name="T48" fmla="*/ 11 w 11"/>
                  <a:gd name="T49" fmla="*/ 6 h 11"/>
                  <a:gd name="T50" fmla="*/ 10 w 11"/>
                  <a:gd name="T51" fmla="*/ 6 h 11"/>
                  <a:gd name="T52" fmla="*/ 9 w 11"/>
                  <a:gd name="T53" fmla="*/ 6 h 11"/>
                  <a:gd name="T54" fmla="*/ 8 w 11"/>
                  <a:gd name="T55" fmla="*/ 6 h 11"/>
                  <a:gd name="T56" fmla="*/ 7 w 11"/>
                  <a:gd name="T57" fmla="*/ 7 h 11"/>
                  <a:gd name="T58" fmla="*/ 7 w 11"/>
                  <a:gd name="T59" fmla="*/ 7 h 11"/>
                  <a:gd name="T60" fmla="*/ 7 w 11"/>
                  <a:gd name="T61" fmla="*/ 8 h 11"/>
                  <a:gd name="T62" fmla="*/ 8 w 11"/>
                  <a:gd name="T63" fmla="*/ 8 h 11"/>
                  <a:gd name="T64" fmla="*/ 8 w 11"/>
                  <a:gd name="T65" fmla="*/ 9 h 11"/>
                  <a:gd name="T66" fmla="*/ 8 w 11"/>
                  <a:gd name="T67" fmla="*/ 8 h 11"/>
                  <a:gd name="T68" fmla="*/ 7 w 11"/>
                  <a:gd name="T69" fmla="*/ 8 h 11"/>
                  <a:gd name="T70" fmla="*/ 7 w 11"/>
                  <a:gd name="T71" fmla="*/ 7 h 11"/>
                  <a:gd name="T72" fmla="*/ 6 w 11"/>
                  <a:gd name="T73" fmla="*/ 7 h 11"/>
                  <a:gd name="T74" fmla="*/ 5 w 11"/>
                  <a:gd name="T75" fmla="*/ 7 h 11"/>
                  <a:gd name="T76" fmla="*/ 5 w 11"/>
                  <a:gd name="T77" fmla="*/ 8 h 11"/>
                  <a:gd name="T78" fmla="*/ 4 w 11"/>
                  <a:gd name="T79" fmla="*/ 8 h 11"/>
                  <a:gd name="T80" fmla="*/ 3 w 11"/>
                  <a:gd name="T81" fmla="*/ 8 h 11"/>
                  <a:gd name="T82" fmla="*/ 3 w 11"/>
                  <a:gd name="T83" fmla="*/ 8 h 11"/>
                  <a:gd name="T84" fmla="*/ 2 w 11"/>
                  <a:gd name="T85" fmla="*/ 8 h 11"/>
                  <a:gd name="T86" fmla="*/ 1 w 11"/>
                  <a:gd name="T87" fmla="*/ 8 h 11"/>
                  <a:gd name="T88" fmla="*/ 1 w 11"/>
                  <a:gd name="T89" fmla="*/ 9 h 11"/>
                  <a:gd name="T90" fmla="*/ 0 w 11"/>
                  <a:gd name="T91" fmla="*/ 10 h 11"/>
                  <a:gd name="T92" fmla="*/ 0 w 11"/>
                  <a:gd name="T93" fmla="*/ 10 h 11"/>
                  <a:gd name="T94" fmla="*/ 0 w 11"/>
                  <a:gd name="T95" fmla="*/ 11 h 11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11" h="11">
                    <a:moveTo>
                      <a:pt x="0" y="11"/>
                    </a:moveTo>
                    <a:lnTo>
                      <a:pt x="0" y="10"/>
                    </a:lnTo>
                    <a:lnTo>
                      <a:pt x="0" y="9"/>
                    </a:lnTo>
                    <a:lnTo>
                      <a:pt x="0" y="8"/>
                    </a:lnTo>
                    <a:lnTo>
                      <a:pt x="1" y="8"/>
                    </a:lnTo>
                    <a:lnTo>
                      <a:pt x="1" y="7"/>
                    </a:lnTo>
                    <a:lnTo>
                      <a:pt x="2" y="7"/>
                    </a:lnTo>
                    <a:lnTo>
                      <a:pt x="3" y="7"/>
                    </a:lnTo>
                    <a:lnTo>
                      <a:pt x="4" y="7"/>
                    </a:lnTo>
                    <a:lnTo>
                      <a:pt x="5" y="7"/>
                    </a:lnTo>
                    <a:lnTo>
                      <a:pt x="6" y="7"/>
                    </a:lnTo>
                    <a:lnTo>
                      <a:pt x="7" y="6"/>
                    </a:lnTo>
                    <a:lnTo>
                      <a:pt x="8" y="5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7" y="1"/>
                    </a:lnTo>
                    <a:lnTo>
                      <a:pt x="7" y="0"/>
                    </a:lnTo>
                    <a:lnTo>
                      <a:pt x="8" y="1"/>
                    </a:lnTo>
                    <a:lnTo>
                      <a:pt x="8" y="2"/>
                    </a:lnTo>
                    <a:lnTo>
                      <a:pt x="8" y="3"/>
                    </a:lnTo>
                    <a:lnTo>
                      <a:pt x="9" y="4"/>
                    </a:lnTo>
                    <a:lnTo>
                      <a:pt x="9" y="5"/>
                    </a:lnTo>
                    <a:lnTo>
                      <a:pt x="11" y="6"/>
                    </a:lnTo>
                    <a:lnTo>
                      <a:pt x="10" y="6"/>
                    </a:lnTo>
                    <a:lnTo>
                      <a:pt x="9" y="6"/>
                    </a:lnTo>
                    <a:lnTo>
                      <a:pt x="8" y="6"/>
                    </a:lnTo>
                    <a:lnTo>
                      <a:pt x="7" y="7"/>
                    </a:lnTo>
                    <a:lnTo>
                      <a:pt x="7" y="8"/>
                    </a:lnTo>
                    <a:lnTo>
                      <a:pt x="8" y="8"/>
                    </a:lnTo>
                    <a:lnTo>
                      <a:pt x="8" y="9"/>
                    </a:lnTo>
                    <a:lnTo>
                      <a:pt x="8" y="8"/>
                    </a:lnTo>
                    <a:lnTo>
                      <a:pt x="7" y="8"/>
                    </a:lnTo>
                    <a:lnTo>
                      <a:pt x="7" y="7"/>
                    </a:lnTo>
                    <a:lnTo>
                      <a:pt x="6" y="7"/>
                    </a:lnTo>
                    <a:lnTo>
                      <a:pt x="5" y="7"/>
                    </a:lnTo>
                    <a:lnTo>
                      <a:pt x="5" y="8"/>
                    </a:lnTo>
                    <a:lnTo>
                      <a:pt x="4" y="8"/>
                    </a:lnTo>
                    <a:lnTo>
                      <a:pt x="3" y="8"/>
                    </a:lnTo>
                    <a:lnTo>
                      <a:pt x="2" y="8"/>
                    </a:lnTo>
                    <a:lnTo>
                      <a:pt x="1" y="8"/>
                    </a:lnTo>
                    <a:lnTo>
                      <a:pt x="1" y="9"/>
                    </a:lnTo>
                    <a:lnTo>
                      <a:pt x="0" y="10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FF7F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85" name="Freeform 1476">
                <a:extLst>
                  <a:ext uri="{FF2B5EF4-FFF2-40B4-BE49-F238E27FC236}">
                    <a16:creationId xmlns:a16="http://schemas.microsoft.com/office/drawing/2014/main" id="{4633A505-E4C9-46AA-8715-8FAE86DA90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61" y="3667"/>
                <a:ext cx="11" cy="3"/>
              </a:xfrm>
              <a:custGeom>
                <a:avLst/>
                <a:gdLst>
                  <a:gd name="T0" fmla="*/ 0 w 11"/>
                  <a:gd name="T1" fmla="*/ 1 h 3"/>
                  <a:gd name="T2" fmla="*/ 0 w 11"/>
                  <a:gd name="T3" fmla="*/ 2 h 3"/>
                  <a:gd name="T4" fmla="*/ 0 w 11"/>
                  <a:gd name="T5" fmla="*/ 2 h 3"/>
                  <a:gd name="T6" fmla="*/ 0 w 11"/>
                  <a:gd name="T7" fmla="*/ 3 h 3"/>
                  <a:gd name="T8" fmla="*/ 1 w 11"/>
                  <a:gd name="T9" fmla="*/ 3 h 3"/>
                  <a:gd name="T10" fmla="*/ 2 w 11"/>
                  <a:gd name="T11" fmla="*/ 3 h 3"/>
                  <a:gd name="T12" fmla="*/ 3 w 11"/>
                  <a:gd name="T13" fmla="*/ 3 h 3"/>
                  <a:gd name="T14" fmla="*/ 4 w 11"/>
                  <a:gd name="T15" fmla="*/ 3 h 3"/>
                  <a:gd name="T16" fmla="*/ 4 w 11"/>
                  <a:gd name="T17" fmla="*/ 3 h 3"/>
                  <a:gd name="T18" fmla="*/ 5 w 11"/>
                  <a:gd name="T19" fmla="*/ 3 h 3"/>
                  <a:gd name="T20" fmla="*/ 6 w 11"/>
                  <a:gd name="T21" fmla="*/ 3 h 3"/>
                  <a:gd name="T22" fmla="*/ 7 w 11"/>
                  <a:gd name="T23" fmla="*/ 3 h 3"/>
                  <a:gd name="T24" fmla="*/ 8 w 11"/>
                  <a:gd name="T25" fmla="*/ 3 h 3"/>
                  <a:gd name="T26" fmla="*/ 9 w 11"/>
                  <a:gd name="T27" fmla="*/ 3 h 3"/>
                  <a:gd name="T28" fmla="*/ 10 w 11"/>
                  <a:gd name="T29" fmla="*/ 3 h 3"/>
                  <a:gd name="T30" fmla="*/ 11 w 11"/>
                  <a:gd name="T31" fmla="*/ 3 h 3"/>
                  <a:gd name="T32" fmla="*/ 10 w 11"/>
                  <a:gd name="T33" fmla="*/ 3 h 3"/>
                  <a:gd name="T34" fmla="*/ 9 w 11"/>
                  <a:gd name="T35" fmla="*/ 3 h 3"/>
                  <a:gd name="T36" fmla="*/ 9 w 11"/>
                  <a:gd name="T37" fmla="*/ 3 h 3"/>
                  <a:gd name="T38" fmla="*/ 8 w 11"/>
                  <a:gd name="T39" fmla="*/ 2 h 3"/>
                  <a:gd name="T40" fmla="*/ 7 w 11"/>
                  <a:gd name="T41" fmla="*/ 2 h 3"/>
                  <a:gd name="T42" fmla="*/ 7 w 11"/>
                  <a:gd name="T43" fmla="*/ 2 h 3"/>
                  <a:gd name="T44" fmla="*/ 6 w 11"/>
                  <a:gd name="T45" fmla="*/ 1 h 3"/>
                  <a:gd name="T46" fmla="*/ 6 w 11"/>
                  <a:gd name="T47" fmla="*/ 1 h 3"/>
                  <a:gd name="T48" fmla="*/ 5 w 11"/>
                  <a:gd name="T49" fmla="*/ 1 h 3"/>
                  <a:gd name="T50" fmla="*/ 4 w 11"/>
                  <a:gd name="T51" fmla="*/ 2 h 3"/>
                  <a:gd name="T52" fmla="*/ 4 w 11"/>
                  <a:gd name="T53" fmla="*/ 1 h 3"/>
                  <a:gd name="T54" fmla="*/ 4 w 11"/>
                  <a:gd name="T55" fmla="*/ 1 h 3"/>
                  <a:gd name="T56" fmla="*/ 4 w 11"/>
                  <a:gd name="T57" fmla="*/ 0 h 3"/>
                  <a:gd name="T58" fmla="*/ 4 w 11"/>
                  <a:gd name="T59" fmla="*/ 0 h 3"/>
                  <a:gd name="T60" fmla="*/ 4 w 11"/>
                  <a:gd name="T61" fmla="*/ 0 h 3"/>
                  <a:gd name="T62" fmla="*/ 3 w 11"/>
                  <a:gd name="T63" fmla="*/ 1 h 3"/>
                  <a:gd name="T64" fmla="*/ 3 w 11"/>
                  <a:gd name="T65" fmla="*/ 2 h 3"/>
                  <a:gd name="T66" fmla="*/ 3 w 11"/>
                  <a:gd name="T67" fmla="*/ 2 h 3"/>
                  <a:gd name="T68" fmla="*/ 2 w 11"/>
                  <a:gd name="T69" fmla="*/ 2 h 3"/>
                  <a:gd name="T70" fmla="*/ 1 w 11"/>
                  <a:gd name="T71" fmla="*/ 2 h 3"/>
                  <a:gd name="T72" fmla="*/ 0 w 11"/>
                  <a:gd name="T73" fmla="*/ 2 h 3"/>
                  <a:gd name="T74" fmla="*/ 0 w 11"/>
                  <a:gd name="T75" fmla="*/ 2 h 3"/>
                  <a:gd name="T76" fmla="*/ 0 w 11"/>
                  <a:gd name="T77" fmla="*/ 1 h 3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11" h="3">
                    <a:moveTo>
                      <a:pt x="0" y="1"/>
                    </a:moveTo>
                    <a:lnTo>
                      <a:pt x="0" y="2"/>
                    </a:lnTo>
                    <a:lnTo>
                      <a:pt x="0" y="3"/>
                    </a:lnTo>
                    <a:lnTo>
                      <a:pt x="1" y="3"/>
                    </a:lnTo>
                    <a:lnTo>
                      <a:pt x="2" y="3"/>
                    </a:lnTo>
                    <a:lnTo>
                      <a:pt x="3" y="3"/>
                    </a:lnTo>
                    <a:lnTo>
                      <a:pt x="4" y="3"/>
                    </a:lnTo>
                    <a:lnTo>
                      <a:pt x="5" y="3"/>
                    </a:lnTo>
                    <a:lnTo>
                      <a:pt x="6" y="3"/>
                    </a:lnTo>
                    <a:lnTo>
                      <a:pt x="7" y="3"/>
                    </a:lnTo>
                    <a:lnTo>
                      <a:pt x="8" y="3"/>
                    </a:lnTo>
                    <a:lnTo>
                      <a:pt x="9" y="3"/>
                    </a:lnTo>
                    <a:lnTo>
                      <a:pt x="10" y="3"/>
                    </a:lnTo>
                    <a:lnTo>
                      <a:pt x="11" y="3"/>
                    </a:lnTo>
                    <a:lnTo>
                      <a:pt x="10" y="3"/>
                    </a:lnTo>
                    <a:lnTo>
                      <a:pt x="9" y="3"/>
                    </a:lnTo>
                    <a:lnTo>
                      <a:pt x="8" y="2"/>
                    </a:lnTo>
                    <a:lnTo>
                      <a:pt x="7" y="2"/>
                    </a:lnTo>
                    <a:lnTo>
                      <a:pt x="6" y="1"/>
                    </a:lnTo>
                    <a:lnTo>
                      <a:pt x="5" y="1"/>
                    </a:lnTo>
                    <a:lnTo>
                      <a:pt x="4" y="2"/>
                    </a:lnTo>
                    <a:lnTo>
                      <a:pt x="4" y="1"/>
                    </a:lnTo>
                    <a:lnTo>
                      <a:pt x="4" y="0"/>
                    </a:lnTo>
                    <a:lnTo>
                      <a:pt x="3" y="1"/>
                    </a:lnTo>
                    <a:lnTo>
                      <a:pt x="3" y="2"/>
                    </a:lnTo>
                    <a:lnTo>
                      <a:pt x="2" y="2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F7F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86" name="Freeform 1477">
                <a:extLst>
                  <a:ext uri="{FF2B5EF4-FFF2-40B4-BE49-F238E27FC236}">
                    <a16:creationId xmlns:a16="http://schemas.microsoft.com/office/drawing/2014/main" id="{FD5821C1-0DC2-4219-8B77-4128EBD5B5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66" y="3657"/>
                <a:ext cx="14" cy="12"/>
              </a:xfrm>
              <a:custGeom>
                <a:avLst/>
                <a:gdLst>
                  <a:gd name="T0" fmla="*/ 0 w 14"/>
                  <a:gd name="T1" fmla="*/ 0 h 12"/>
                  <a:gd name="T2" fmla="*/ 1 w 14"/>
                  <a:gd name="T3" fmla="*/ 0 h 12"/>
                  <a:gd name="T4" fmla="*/ 2 w 14"/>
                  <a:gd name="T5" fmla="*/ 1 h 12"/>
                  <a:gd name="T6" fmla="*/ 3 w 14"/>
                  <a:gd name="T7" fmla="*/ 2 h 12"/>
                  <a:gd name="T8" fmla="*/ 4 w 14"/>
                  <a:gd name="T9" fmla="*/ 2 h 12"/>
                  <a:gd name="T10" fmla="*/ 5 w 14"/>
                  <a:gd name="T11" fmla="*/ 2 h 12"/>
                  <a:gd name="T12" fmla="*/ 7 w 14"/>
                  <a:gd name="T13" fmla="*/ 2 h 12"/>
                  <a:gd name="T14" fmla="*/ 8 w 14"/>
                  <a:gd name="T15" fmla="*/ 3 h 12"/>
                  <a:gd name="T16" fmla="*/ 12 w 14"/>
                  <a:gd name="T17" fmla="*/ 9 h 12"/>
                  <a:gd name="T18" fmla="*/ 14 w 14"/>
                  <a:gd name="T19" fmla="*/ 12 h 12"/>
                  <a:gd name="T20" fmla="*/ 13 w 14"/>
                  <a:gd name="T21" fmla="*/ 12 h 12"/>
                  <a:gd name="T22" fmla="*/ 12 w 14"/>
                  <a:gd name="T23" fmla="*/ 11 h 12"/>
                  <a:gd name="T24" fmla="*/ 11 w 14"/>
                  <a:gd name="T25" fmla="*/ 10 h 12"/>
                  <a:gd name="T26" fmla="*/ 10 w 14"/>
                  <a:gd name="T27" fmla="*/ 9 h 12"/>
                  <a:gd name="T28" fmla="*/ 10 w 14"/>
                  <a:gd name="T29" fmla="*/ 7 h 12"/>
                  <a:gd name="T30" fmla="*/ 9 w 14"/>
                  <a:gd name="T31" fmla="*/ 6 h 12"/>
                  <a:gd name="T32" fmla="*/ 8 w 14"/>
                  <a:gd name="T33" fmla="*/ 5 h 12"/>
                  <a:gd name="T34" fmla="*/ 8 w 14"/>
                  <a:gd name="T35" fmla="*/ 4 h 12"/>
                  <a:gd name="T36" fmla="*/ 7 w 14"/>
                  <a:gd name="T37" fmla="*/ 3 h 12"/>
                  <a:gd name="T38" fmla="*/ 6 w 14"/>
                  <a:gd name="T39" fmla="*/ 3 h 12"/>
                  <a:gd name="T40" fmla="*/ 6 w 14"/>
                  <a:gd name="T41" fmla="*/ 3 h 12"/>
                  <a:gd name="T42" fmla="*/ 5 w 14"/>
                  <a:gd name="T43" fmla="*/ 4 h 12"/>
                  <a:gd name="T44" fmla="*/ 5 w 14"/>
                  <a:gd name="T45" fmla="*/ 5 h 12"/>
                  <a:gd name="T46" fmla="*/ 4 w 14"/>
                  <a:gd name="T47" fmla="*/ 4 h 12"/>
                  <a:gd name="T48" fmla="*/ 3 w 14"/>
                  <a:gd name="T49" fmla="*/ 4 h 12"/>
                  <a:gd name="T50" fmla="*/ 3 w 14"/>
                  <a:gd name="T51" fmla="*/ 3 h 12"/>
                  <a:gd name="T52" fmla="*/ 2 w 14"/>
                  <a:gd name="T53" fmla="*/ 2 h 12"/>
                  <a:gd name="T54" fmla="*/ 1 w 14"/>
                  <a:gd name="T55" fmla="*/ 1 h 12"/>
                  <a:gd name="T56" fmla="*/ 0 w 14"/>
                  <a:gd name="T57" fmla="*/ 0 h 12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14" h="12">
                    <a:moveTo>
                      <a:pt x="0" y="0"/>
                    </a:moveTo>
                    <a:lnTo>
                      <a:pt x="1" y="0"/>
                    </a:lnTo>
                    <a:lnTo>
                      <a:pt x="2" y="1"/>
                    </a:lnTo>
                    <a:lnTo>
                      <a:pt x="3" y="2"/>
                    </a:lnTo>
                    <a:lnTo>
                      <a:pt x="4" y="2"/>
                    </a:lnTo>
                    <a:lnTo>
                      <a:pt x="5" y="2"/>
                    </a:lnTo>
                    <a:lnTo>
                      <a:pt x="7" y="2"/>
                    </a:lnTo>
                    <a:lnTo>
                      <a:pt x="8" y="3"/>
                    </a:lnTo>
                    <a:lnTo>
                      <a:pt x="12" y="9"/>
                    </a:lnTo>
                    <a:lnTo>
                      <a:pt x="14" y="12"/>
                    </a:lnTo>
                    <a:lnTo>
                      <a:pt x="13" y="12"/>
                    </a:lnTo>
                    <a:lnTo>
                      <a:pt x="12" y="11"/>
                    </a:lnTo>
                    <a:lnTo>
                      <a:pt x="11" y="10"/>
                    </a:lnTo>
                    <a:lnTo>
                      <a:pt x="10" y="9"/>
                    </a:lnTo>
                    <a:lnTo>
                      <a:pt x="10" y="7"/>
                    </a:lnTo>
                    <a:lnTo>
                      <a:pt x="9" y="6"/>
                    </a:lnTo>
                    <a:lnTo>
                      <a:pt x="8" y="5"/>
                    </a:lnTo>
                    <a:lnTo>
                      <a:pt x="8" y="4"/>
                    </a:lnTo>
                    <a:lnTo>
                      <a:pt x="7" y="3"/>
                    </a:lnTo>
                    <a:lnTo>
                      <a:pt x="6" y="3"/>
                    </a:lnTo>
                    <a:lnTo>
                      <a:pt x="5" y="4"/>
                    </a:lnTo>
                    <a:lnTo>
                      <a:pt x="5" y="5"/>
                    </a:lnTo>
                    <a:lnTo>
                      <a:pt x="4" y="4"/>
                    </a:lnTo>
                    <a:lnTo>
                      <a:pt x="3" y="4"/>
                    </a:lnTo>
                    <a:lnTo>
                      <a:pt x="3" y="3"/>
                    </a:lnTo>
                    <a:lnTo>
                      <a:pt x="2" y="2"/>
                    </a:lnTo>
                    <a:lnTo>
                      <a:pt x="1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7F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87" name="Freeform 1478">
                <a:extLst>
                  <a:ext uri="{FF2B5EF4-FFF2-40B4-BE49-F238E27FC236}">
                    <a16:creationId xmlns:a16="http://schemas.microsoft.com/office/drawing/2014/main" id="{71B9A7AB-C0D3-4B45-B70F-71ABBAB231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73" y="3619"/>
                <a:ext cx="172" cy="95"/>
              </a:xfrm>
              <a:custGeom>
                <a:avLst/>
                <a:gdLst>
                  <a:gd name="T0" fmla="*/ 1 w 172"/>
                  <a:gd name="T1" fmla="*/ 42 h 95"/>
                  <a:gd name="T2" fmla="*/ 3 w 172"/>
                  <a:gd name="T3" fmla="*/ 44 h 95"/>
                  <a:gd name="T4" fmla="*/ 5 w 172"/>
                  <a:gd name="T5" fmla="*/ 48 h 95"/>
                  <a:gd name="T6" fmla="*/ 6 w 172"/>
                  <a:gd name="T7" fmla="*/ 50 h 95"/>
                  <a:gd name="T8" fmla="*/ 23 w 172"/>
                  <a:gd name="T9" fmla="*/ 51 h 95"/>
                  <a:gd name="T10" fmla="*/ 52 w 172"/>
                  <a:gd name="T11" fmla="*/ 58 h 95"/>
                  <a:gd name="T12" fmla="*/ 67 w 172"/>
                  <a:gd name="T13" fmla="*/ 63 h 95"/>
                  <a:gd name="T14" fmla="*/ 69 w 172"/>
                  <a:gd name="T15" fmla="*/ 67 h 95"/>
                  <a:gd name="T16" fmla="*/ 71 w 172"/>
                  <a:gd name="T17" fmla="*/ 72 h 95"/>
                  <a:gd name="T18" fmla="*/ 73 w 172"/>
                  <a:gd name="T19" fmla="*/ 77 h 95"/>
                  <a:gd name="T20" fmla="*/ 75 w 172"/>
                  <a:gd name="T21" fmla="*/ 82 h 95"/>
                  <a:gd name="T22" fmla="*/ 77 w 172"/>
                  <a:gd name="T23" fmla="*/ 87 h 95"/>
                  <a:gd name="T24" fmla="*/ 78 w 172"/>
                  <a:gd name="T25" fmla="*/ 95 h 95"/>
                  <a:gd name="T26" fmla="*/ 151 w 172"/>
                  <a:gd name="T27" fmla="*/ 45 h 95"/>
                  <a:gd name="T28" fmla="*/ 142 w 172"/>
                  <a:gd name="T29" fmla="*/ 25 h 95"/>
                  <a:gd name="T30" fmla="*/ 139 w 172"/>
                  <a:gd name="T31" fmla="*/ 21 h 95"/>
                  <a:gd name="T32" fmla="*/ 138 w 172"/>
                  <a:gd name="T33" fmla="*/ 19 h 95"/>
                  <a:gd name="T34" fmla="*/ 135 w 172"/>
                  <a:gd name="T35" fmla="*/ 16 h 95"/>
                  <a:gd name="T36" fmla="*/ 133 w 172"/>
                  <a:gd name="T37" fmla="*/ 14 h 95"/>
                  <a:gd name="T38" fmla="*/ 124 w 172"/>
                  <a:gd name="T39" fmla="*/ 10 h 95"/>
                  <a:gd name="T40" fmla="*/ 92 w 172"/>
                  <a:gd name="T41" fmla="*/ 22 h 95"/>
                  <a:gd name="T42" fmla="*/ 73 w 172"/>
                  <a:gd name="T43" fmla="*/ 13 h 95"/>
                  <a:gd name="T44" fmla="*/ 70 w 172"/>
                  <a:gd name="T45" fmla="*/ 14 h 95"/>
                  <a:gd name="T46" fmla="*/ 67 w 172"/>
                  <a:gd name="T47" fmla="*/ 15 h 95"/>
                  <a:gd name="T48" fmla="*/ 65 w 172"/>
                  <a:gd name="T49" fmla="*/ 17 h 95"/>
                  <a:gd name="T50" fmla="*/ 62 w 172"/>
                  <a:gd name="T51" fmla="*/ 17 h 95"/>
                  <a:gd name="T52" fmla="*/ 61 w 172"/>
                  <a:gd name="T53" fmla="*/ 19 h 95"/>
                  <a:gd name="T54" fmla="*/ 59 w 172"/>
                  <a:gd name="T55" fmla="*/ 19 h 95"/>
                  <a:gd name="T56" fmla="*/ 57 w 172"/>
                  <a:gd name="T57" fmla="*/ 20 h 95"/>
                  <a:gd name="T58" fmla="*/ 54 w 172"/>
                  <a:gd name="T59" fmla="*/ 21 h 95"/>
                  <a:gd name="T60" fmla="*/ 51 w 172"/>
                  <a:gd name="T61" fmla="*/ 24 h 95"/>
                  <a:gd name="T62" fmla="*/ 49 w 172"/>
                  <a:gd name="T63" fmla="*/ 25 h 95"/>
                  <a:gd name="T64" fmla="*/ 45 w 172"/>
                  <a:gd name="T65" fmla="*/ 27 h 95"/>
                  <a:gd name="T66" fmla="*/ 43 w 172"/>
                  <a:gd name="T67" fmla="*/ 26 h 95"/>
                  <a:gd name="T68" fmla="*/ 40 w 172"/>
                  <a:gd name="T69" fmla="*/ 27 h 95"/>
                  <a:gd name="T70" fmla="*/ 37 w 172"/>
                  <a:gd name="T71" fmla="*/ 27 h 95"/>
                  <a:gd name="T72" fmla="*/ 35 w 172"/>
                  <a:gd name="T73" fmla="*/ 27 h 95"/>
                  <a:gd name="T74" fmla="*/ 32 w 172"/>
                  <a:gd name="T75" fmla="*/ 28 h 95"/>
                  <a:gd name="T76" fmla="*/ 30 w 172"/>
                  <a:gd name="T77" fmla="*/ 29 h 95"/>
                  <a:gd name="T78" fmla="*/ 28 w 172"/>
                  <a:gd name="T79" fmla="*/ 29 h 95"/>
                  <a:gd name="T80" fmla="*/ 25 w 172"/>
                  <a:gd name="T81" fmla="*/ 29 h 95"/>
                  <a:gd name="T82" fmla="*/ 22 w 172"/>
                  <a:gd name="T83" fmla="*/ 28 h 95"/>
                  <a:gd name="T84" fmla="*/ 19 w 172"/>
                  <a:gd name="T85" fmla="*/ 28 h 95"/>
                  <a:gd name="T86" fmla="*/ 17 w 172"/>
                  <a:gd name="T87" fmla="*/ 30 h 95"/>
                  <a:gd name="T88" fmla="*/ 14 w 172"/>
                  <a:gd name="T89" fmla="*/ 32 h 95"/>
                  <a:gd name="T90" fmla="*/ 11 w 172"/>
                  <a:gd name="T91" fmla="*/ 33 h 95"/>
                  <a:gd name="T92" fmla="*/ 9 w 172"/>
                  <a:gd name="T93" fmla="*/ 34 h 95"/>
                  <a:gd name="T94" fmla="*/ 7 w 172"/>
                  <a:gd name="T95" fmla="*/ 36 h 95"/>
                  <a:gd name="T96" fmla="*/ 6 w 172"/>
                  <a:gd name="T97" fmla="*/ 37 h 95"/>
                  <a:gd name="T98" fmla="*/ 3 w 172"/>
                  <a:gd name="T99" fmla="*/ 38 h 95"/>
                  <a:gd name="T100" fmla="*/ 1 w 172"/>
                  <a:gd name="T101" fmla="*/ 39 h 95"/>
                  <a:gd name="T102" fmla="*/ 0 w 172"/>
                  <a:gd name="T103" fmla="*/ 40 h 95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172" h="95">
                    <a:moveTo>
                      <a:pt x="0" y="40"/>
                    </a:moveTo>
                    <a:lnTo>
                      <a:pt x="0" y="41"/>
                    </a:lnTo>
                    <a:lnTo>
                      <a:pt x="1" y="42"/>
                    </a:lnTo>
                    <a:lnTo>
                      <a:pt x="2" y="43"/>
                    </a:lnTo>
                    <a:lnTo>
                      <a:pt x="3" y="44"/>
                    </a:lnTo>
                    <a:lnTo>
                      <a:pt x="4" y="45"/>
                    </a:lnTo>
                    <a:lnTo>
                      <a:pt x="4" y="46"/>
                    </a:lnTo>
                    <a:lnTo>
                      <a:pt x="5" y="48"/>
                    </a:lnTo>
                    <a:lnTo>
                      <a:pt x="6" y="49"/>
                    </a:lnTo>
                    <a:lnTo>
                      <a:pt x="6" y="50"/>
                    </a:lnTo>
                    <a:lnTo>
                      <a:pt x="7" y="51"/>
                    </a:lnTo>
                    <a:lnTo>
                      <a:pt x="12" y="51"/>
                    </a:lnTo>
                    <a:lnTo>
                      <a:pt x="23" y="51"/>
                    </a:lnTo>
                    <a:lnTo>
                      <a:pt x="33" y="51"/>
                    </a:lnTo>
                    <a:lnTo>
                      <a:pt x="45" y="50"/>
                    </a:lnTo>
                    <a:lnTo>
                      <a:pt x="52" y="58"/>
                    </a:lnTo>
                    <a:lnTo>
                      <a:pt x="60" y="58"/>
                    </a:lnTo>
                    <a:lnTo>
                      <a:pt x="66" y="60"/>
                    </a:lnTo>
                    <a:lnTo>
                      <a:pt x="67" y="63"/>
                    </a:lnTo>
                    <a:lnTo>
                      <a:pt x="68" y="64"/>
                    </a:lnTo>
                    <a:lnTo>
                      <a:pt x="68" y="65"/>
                    </a:lnTo>
                    <a:lnTo>
                      <a:pt x="69" y="67"/>
                    </a:lnTo>
                    <a:lnTo>
                      <a:pt x="70" y="68"/>
                    </a:lnTo>
                    <a:lnTo>
                      <a:pt x="71" y="70"/>
                    </a:lnTo>
                    <a:lnTo>
                      <a:pt x="71" y="72"/>
                    </a:lnTo>
                    <a:lnTo>
                      <a:pt x="71" y="73"/>
                    </a:lnTo>
                    <a:lnTo>
                      <a:pt x="72" y="75"/>
                    </a:lnTo>
                    <a:lnTo>
                      <a:pt x="73" y="77"/>
                    </a:lnTo>
                    <a:lnTo>
                      <a:pt x="73" y="78"/>
                    </a:lnTo>
                    <a:lnTo>
                      <a:pt x="74" y="80"/>
                    </a:lnTo>
                    <a:lnTo>
                      <a:pt x="75" y="82"/>
                    </a:lnTo>
                    <a:lnTo>
                      <a:pt x="75" y="83"/>
                    </a:lnTo>
                    <a:lnTo>
                      <a:pt x="76" y="85"/>
                    </a:lnTo>
                    <a:lnTo>
                      <a:pt x="77" y="87"/>
                    </a:lnTo>
                    <a:lnTo>
                      <a:pt x="77" y="89"/>
                    </a:lnTo>
                    <a:lnTo>
                      <a:pt x="78" y="92"/>
                    </a:lnTo>
                    <a:lnTo>
                      <a:pt x="78" y="95"/>
                    </a:lnTo>
                    <a:lnTo>
                      <a:pt x="172" y="95"/>
                    </a:lnTo>
                    <a:lnTo>
                      <a:pt x="166" y="76"/>
                    </a:lnTo>
                    <a:lnTo>
                      <a:pt x="151" y="45"/>
                    </a:lnTo>
                    <a:lnTo>
                      <a:pt x="145" y="30"/>
                    </a:lnTo>
                    <a:lnTo>
                      <a:pt x="143" y="26"/>
                    </a:lnTo>
                    <a:lnTo>
                      <a:pt x="142" y="25"/>
                    </a:lnTo>
                    <a:lnTo>
                      <a:pt x="141" y="24"/>
                    </a:lnTo>
                    <a:lnTo>
                      <a:pt x="140" y="23"/>
                    </a:lnTo>
                    <a:lnTo>
                      <a:pt x="139" y="21"/>
                    </a:lnTo>
                    <a:lnTo>
                      <a:pt x="139" y="20"/>
                    </a:lnTo>
                    <a:lnTo>
                      <a:pt x="138" y="19"/>
                    </a:lnTo>
                    <a:lnTo>
                      <a:pt x="137" y="18"/>
                    </a:lnTo>
                    <a:lnTo>
                      <a:pt x="136" y="18"/>
                    </a:lnTo>
                    <a:lnTo>
                      <a:pt x="135" y="16"/>
                    </a:lnTo>
                    <a:lnTo>
                      <a:pt x="134" y="15"/>
                    </a:lnTo>
                    <a:lnTo>
                      <a:pt x="133" y="14"/>
                    </a:lnTo>
                    <a:lnTo>
                      <a:pt x="132" y="13"/>
                    </a:lnTo>
                    <a:lnTo>
                      <a:pt x="131" y="13"/>
                    </a:lnTo>
                    <a:lnTo>
                      <a:pt x="124" y="10"/>
                    </a:lnTo>
                    <a:lnTo>
                      <a:pt x="114" y="6"/>
                    </a:lnTo>
                    <a:lnTo>
                      <a:pt x="106" y="0"/>
                    </a:lnTo>
                    <a:lnTo>
                      <a:pt x="92" y="22"/>
                    </a:lnTo>
                    <a:lnTo>
                      <a:pt x="86" y="22"/>
                    </a:lnTo>
                    <a:lnTo>
                      <a:pt x="77" y="13"/>
                    </a:lnTo>
                    <a:lnTo>
                      <a:pt x="73" y="13"/>
                    </a:lnTo>
                    <a:lnTo>
                      <a:pt x="72" y="13"/>
                    </a:lnTo>
                    <a:lnTo>
                      <a:pt x="71" y="13"/>
                    </a:lnTo>
                    <a:lnTo>
                      <a:pt x="70" y="14"/>
                    </a:lnTo>
                    <a:lnTo>
                      <a:pt x="69" y="14"/>
                    </a:lnTo>
                    <a:lnTo>
                      <a:pt x="68" y="15"/>
                    </a:lnTo>
                    <a:lnTo>
                      <a:pt x="67" y="15"/>
                    </a:lnTo>
                    <a:lnTo>
                      <a:pt x="66" y="16"/>
                    </a:lnTo>
                    <a:lnTo>
                      <a:pt x="65" y="17"/>
                    </a:lnTo>
                    <a:lnTo>
                      <a:pt x="64" y="17"/>
                    </a:lnTo>
                    <a:lnTo>
                      <a:pt x="63" y="17"/>
                    </a:lnTo>
                    <a:lnTo>
                      <a:pt x="62" y="17"/>
                    </a:lnTo>
                    <a:lnTo>
                      <a:pt x="62" y="18"/>
                    </a:lnTo>
                    <a:lnTo>
                      <a:pt x="61" y="18"/>
                    </a:lnTo>
                    <a:lnTo>
                      <a:pt x="61" y="19"/>
                    </a:lnTo>
                    <a:lnTo>
                      <a:pt x="60" y="20"/>
                    </a:lnTo>
                    <a:lnTo>
                      <a:pt x="59" y="20"/>
                    </a:lnTo>
                    <a:lnTo>
                      <a:pt x="59" y="19"/>
                    </a:lnTo>
                    <a:lnTo>
                      <a:pt x="58" y="20"/>
                    </a:lnTo>
                    <a:lnTo>
                      <a:pt x="57" y="20"/>
                    </a:lnTo>
                    <a:lnTo>
                      <a:pt x="56" y="21"/>
                    </a:lnTo>
                    <a:lnTo>
                      <a:pt x="55" y="21"/>
                    </a:lnTo>
                    <a:lnTo>
                      <a:pt x="54" y="21"/>
                    </a:lnTo>
                    <a:lnTo>
                      <a:pt x="53" y="22"/>
                    </a:lnTo>
                    <a:lnTo>
                      <a:pt x="52" y="23"/>
                    </a:lnTo>
                    <a:lnTo>
                      <a:pt x="51" y="24"/>
                    </a:lnTo>
                    <a:lnTo>
                      <a:pt x="50" y="24"/>
                    </a:lnTo>
                    <a:lnTo>
                      <a:pt x="49" y="25"/>
                    </a:lnTo>
                    <a:lnTo>
                      <a:pt x="48" y="25"/>
                    </a:lnTo>
                    <a:lnTo>
                      <a:pt x="46" y="26"/>
                    </a:lnTo>
                    <a:lnTo>
                      <a:pt x="45" y="27"/>
                    </a:lnTo>
                    <a:lnTo>
                      <a:pt x="44" y="26"/>
                    </a:lnTo>
                    <a:lnTo>
                      <a:pt x="43" y="26"/>
                    </a:lnTo>
                    <a:lnTo>
                      <a:pt x="42" y="26"/>
                    </a:lnTo>
                    <a:lnTo>
                      <a:pt x="41" y="27"/>
                    </a:lnTo>
                    <a:lnTo>
                      <a:pt x="40" y="27"/>
                    </a:lnTo>
                    <a:lnTo>
                      <a:pt x="39" y="27"/>
                    </a:lnTo>
                    <a:lnTo>
                      <a:pt x="38" y="27"/>
                    </a:lnTo>
                    <a:lnTo>
                      <a:pt x="37" y="27"/>
                    </a:lnTo>
                    <a:lnTo>
                      <a:pt x="36" y="27"/>
                    </a:lnTo>
                    <a:lnTo>
                      <a:pt x="35" y="27"/>
                    </a:lnTo>
                    <a:lnTo>
                      <a:pt x="34" y="27"/>
                    </a:lnTo>
                    <a:lnTo>
                      <a:pt x="33" y="28"/>
                    </a:lnTo>
                    <a:lnTo>
                      <a:pt x="32" y="28"/>
                    </a:lnTo>
                    <a:lnTo>
                      <a:pt x="32" y="29"/>
                    </a:lnTo>
                    <a:lnTo>
                      <a:pt x="31" y="29"/>
                    </a:lnTo>
                    <a:lnTo>
                      <a:pt x="30" y="29"/>
                    </a:lnTo>
                    <a:lnTo>
                      <a:pt x="29" y="29"/>
                    </a:lnTo>
                    <a:lnTo>
                      <a:pt x="28" y="29"/>
                    </a:lnTo>
                    <a:lnTo>
                      <a:pt x="27" y="29"/>
                    </a:lnTo>
                    <a:lnTo>
                      <a:pt x="26" y="29"/>
                    </a:lnTo>
                    <a:lnTo>
                      <a:pt x="25" y="29"/>
                    </a:lnTo>
                    <a:lnTo>
                      <a:pt x="24" y="29"/>
                    </a:lnTo>
                    <a:lnTo>
                      <a:pt x="23" y="29"/>
                    </a:lnTo>
                    <a:lnTo>
                      <a:pt x="22" y="28"/>
                    </a:lnTo>
                    <a:lnTo>
                      <a:pt x="21" y="28"/>
                    </a:lnTo>
                    <a:lnTo>
                      <a:pt x="20" y="28"/>
                    </a:lnTo>
                    <a:lnTo>
                      <a:pt x="19" y="28"/>
                    </a:lnTo>
                    <a:lnTo>
                      <a:pt x="19" y="29"/>
                    </a:lnTo>
                    <a:lnTo>
                      <a:pt x="18" y="29"/>
                    </a:lnTo>
                    <a:lnTo>
                      <a:pt x="17" y="30"/>
                    </a:lnTo>
                    <a:lnTo>
                      <a:pt x="16" y="30"/>
                    </a:lnTo>
                    <a:lnTo>
                      <a:pt x="15" y="31"/>
                    </a:lnTo>
                    <a:lnTo>
                      <a:pt x="14" y="32"/>
                    </a:lnTo>
                    <a:lnTo>
                      <a:pt x="13" y="32"/>
                    </a:lnTo>
                    <a:lnTo>
                      <a:pt x="12" y="32"/>
                    </a:lnTo>
                    <a:lnTo>
                      <a:pt x="11" y="33"/>
                    </a:lnTo>
                    <a:lnTo>
                      <a:pt x="10" y="33"/>
                    </a:lnTo>
                    <a:lnTo>
                      <a:pt x="10" y="34"/>
                    </a:lnTo>
                    <a:lnTo>
                      <a:pt x="9" y="34"/>
                    </a:lnTo>
                    <a:lnTo>
                      <a:pt x="8" y="35"/>
                    </a:lnTo>
                    <a:lnTo>
                      <a:pt x="8" y="36"/>
                    </a:lnTo>
                    <a:lnTo>
                      <a:pt x="7" y="36"/>
                    </a:lnTo>
                    <a:lnTo>
                      <a:pt x="7" y="37"/>
                    </a:lnTo>
                    <a:lnTo>
                      <a:pt x="6" y="37"/>
                    </a:lnTo>
                    <a:lnTo>
                      <a:pt x="5" y="37"/>
                    </a:lnTo>
                    <a:lnTo>
                      <a:pt x="4" y="38"/>
                    </a:lnTo>
                    <a:lnTo>
                      <a:pt x="3" y="38"/>
                    </a:lnTo>
                    <a:lnTo>
                      <a:pt x="2" y="38"/>
                    </a:lnTo>
                    <a:lnTo>
                      <a:pt x="1" y="39"/>
                    </a:lnTo>
                    <a:lnTo>
                      <a:pt x="0" y="39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C1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88" name="Freeform 1479">
                <a:extLst>
                  <a:ext uri="{FF2B5EF4-FFF2-40B4-BE49-F238E27FC236}">
                    <a16:creationId xmlns:a16="http://schemas.microsoft.com/office/drawing/2014/main" id="{87F859D1-EAC2-45D6-9607-33376FBCDF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79" y="3648"/>
                <a:ext cx="60" cy="31"/>
              </a:xfrm>
              <a:custGeom>
                <a:avLst/>
                <a:gdLst>
                  <a:gd name="T0" fmla="*/ 1 w 60"/>
                  <a:gd name="T1" fmla="*/ 19 h 31"/>
                  <a:gd name="T2" fmla="*/ 1 w 60"/>
                  <a:gd name="T3" fmla="*/ 16 h 31"/>
                  <a:gd name="T4" fmla="*/ 2 w 60"/>
                  <a:gd name="T5" fmla="*/ 13 h 31"/>
                  <a:gd name="T6" fmla="*/ 5 w 60"/>
                  <a:gd name="T7" fmla="*/ 11 h 31"/>
                  <a:gd name="T8" fmla="*/ 8 w 60"/>
                  <a:gd name="T9" fmla="*/ 11 h 31"/>
                  <a:gd name="T10" fmla="*/ 9 w 60"/>
                  <a:gd name="T11" fmla="*/ 11 h 31"/>
                  <a:gd name="T12" fmla="*/ 11 w 60"/>
                  <a:gd name="T13" fmla="*/ 11 h 31"/>
                  <a:gd name="T14" fmla="*/ 11 w 60"/>
                  <a:gd name="T15" fmla="*/ 10 h 31"/>
                  <a:gd name="T16" fmla="*/ 13 w 60"/>
                  <a:gd name="T17" fmla="*/ 9 h 31"/>
                  <a:gd name="T18" fmla="*/ 15 w 60"/>
                  <a:gd name="T19" fmla="*/ 11 h 31"/>
                  <a:gd name="T20" fmla="*/ 16 w 60"/>
                  <a:gd name="T21" fmla="*/ 9 h 31"/>
                  <a:gd name="T22" fmla="*/ 16 w 60"/>
                  <a:gd name="T23" fmla="*/ 5 h 31"/>
                  <a:gd name="T24" fmla="*/ 18 w 60"/>
                  <a:gd name="T25" fmla="*/ 9 h 31"/>
                  <a:gd name="T26" fmla="*/ 20 w 60"/>
                  <a:gd name="T27" fmla="*/ 12 h 31"/>
                  <a:gd name="T28" fmla="*/ 20 w 60"/>
                  <a:gd name="T29" fmla="*/ 11 h 31"/>
                  <a:gd name="T30" fmla="*/ 23 w 60"/>
                  <a:gd name="T31" fmla="*/ 11 h 31"/>
                  <a:gd name="T32" fmla="*/ 22 w 60"/>
                  <a:gd name="T33" fmla="*/ 7 h 31"/>
                  <a:gd name="T34" fmla="*/ 22 w 60"/>
                  <a:gd name="T35" fmla="*/ 4 h 31"/>
                  <a:gd name="T36" fmla="*/ 24 w 60"/>
                  <a:gd name="T37" fmla="*/ 6 h 31"/>
                  <a:gd name="T38" fmla="*/ 25 w 60"/>
                  <a:gd name="T39" fmla="*/ 6 h 31"/>
                  <a:gd name="T40" fmla="*/ 26 w 60"/>
                  <a:gd name="T41" fmla="*/ 6 h 31"/>
                  <a:gd name="T42" fmla="*/ 28 w 60"/>
                  <a:gd name="T43" fmla="*/ 7 h 31"/>
                  <a:gd name="T44" fmla="*/ 28 w 60"/>
                  <a:gd name="T45" fmla="*/ 2 h 31"/>
                  <a:gd name="T46" fmla="*/ 29 w 60"/>
                  <a:gd name="T47" fmla="*/ 7 h 31"/>
                  <a:gd name="T48" fmla="*/ 30 w 60"/>
                  <a:gd name="T49" fmla="*/ 12 h 31"/>
                  <a:gd name="T50" fmla="*/ 32 w 60"/>
                  <a:gd name="T51" fmla="*/ 17 h 31"/>
                  <a:gd name="T52" fmla="*/ 33 w 60"/>
                  <a:gd name="T53" fmla="*/ 17 h 31"/>
                  <a:gd name="T54" fmla="*/ 34 w 60"/>
                  <a:gd name="T55" fmla="*/ 17 h 31"/>
                  <a:gd name="T56" fmla="*/ 32 w 60"/>
                  <a:gd name="T57" fmla="*/ 12 h 31"/>
                  <a:gd name="T58" fmla="*/ 35 w 60"/>
                  <a:gd name="T59" fmla="*/ 15 h 31"/>
                  <a:gd name="T60" fmla="*/ 36 w 60"/>
                  <a:gd name="T61" fmla="*/ 19 h 31"/>
                  <a:gd name="T62" fmla="*/ 38 w 60"/>
                  <a:gd name="T63" fmla="*/ 20 h 31"/>
                  <a:gd name="T64" fmla="*/ 40 w 60"/>
                  <a:gd name="T65" fmla="*/ 20 h 31"/>
                  <a:gd name="T66" fmla="*/ 43 w 60"/>
                  <a:gd name="T67" fmla="*/ 16 h 31"/>
                  <a:gd name="T68" fmla="*/ 43 w 60"/>
                  <a:gd name="T69" fmla="*/ 18 h 31"/>
                  <a:gd name="T70" fmla="*/ 44 w 60"/>
                  <a:gd name="T71" fmla="*/ 20 h 31"/>
                  <a:gd name="T72" fmla="*/ 48 w 60"/>
                  <a:gd name="T73" fmla="*/ 16 h 31"/>
                  <a:gd name="T74" fmla="*/ 48 w 60"/>
                  <a:gd name="T75" fmla="*/ 9 h 31"/>
                  <a:gd name="T76" fmla="*/ 47 w 60"/>
                  <a:gd name="T77" fmla="*/ 0 h 31"/>
                  <a:gd name="T78" fmla="*/ 49 w 60"/>
                  <a:gd name="T79" fmla="*/ 6 h 31"/>
                  <a:gd name="T80" fmla="*/ 51 w 60"/>
                  <a:gd name="T81" fmla="*/ 13 h 31"/>
                  <a:gd name="T82" fmla="*/ 53 w 60"/>
                  <a:gd name="T83" fmla="*/ 18 h 31"/>
                  <a:gd name="T84" fmla="*/ 53 w 60"/>
                  <a:gd name="T85" fmla="*/ 21 h 31"/>
                  <a:gd name="T86" fmla="*/ 51 w 60"/>
                  <a:gd name="T87" fmla="*/ 25 h 31"/>
                  <a:gd name="T88" fmla="*/ 53 w 60"/>
                  <a:gd name="T89" fmla="*/ 23 h 31"/>
                  <a:gd name="T90" fmla="*/ 55 w 60"/>
                  <a:gd name="T91" fmla="*/ 21 h 31"/>
                  <a:gd name="T92" fmla="*/ 56 w 60"/>
                  <a:gd name="T93" fmla="*/ 25 h 31"/>
                  <a:gd name="T94" fmla="*/ 57 w 60"/>
                  <a:gd name="T95" fmla="*/ 27 h 31"/>
                  <a:gd name="T96" fmla="*/ 58 w 60"/>
                  <a:gd name="T97" fmla="*/ 23 h 31"/>
                  <a:gd name="T98" fmla="*/ 59 w 60"/>
                  <a:gd name="T99" fmla="*/ 28 h 31"/>
                  <a:gd name="T100" fmla="*/ 59 w 60"/>
                  <a:gd name="T101" fmla="*/ 31 h 31"/>
                  <a:gd name="T102" fmla="*/ 43 w 60"/>
                  <a:gd name="T103" fmla="*/ 27 h 31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60" h="31">
                    <a:moveTo>
                      <a:pt x="0" y="22"/>
                    </a:moveTo>
                    <a:lnTo>
                      <a:pt x="1" y="21"/>
                    </a:lnTo>
                    <a:lnTo>
                      <a:pt x="1" y="20"/>
                    </a:lnTo>
                    <a:lnTo>
                      <a:pt x="1" y="19"/>
                    </a:lnTo>
                    <a:lnTo>
                      <a:pt x="2" y="18"/>
                    </a:lnTo>
                    <a:lnTo>
                      <a:pt x="1" y="17"/>
                    </a:lnTo>
                    <a:lnTo>
                      <a:pt x="2" y="16"/>
                    </a:lnTo>
                    <a:lnTo>
                      <a:pt x="1" y="16"/>
                    </a:lnTo>
                    <a:lnTo>
                      <a:pt x="1" y="15"/>
                    </a:lnTo>
                    <a:lnTo>
                      <a:pt x="1" y="14"/>
                    </a:lnTo>
                    <a:lnTo>
                      <a:pt x="1" y="13"/>
                    </a:lnTo>
                    <a:lnTo>
                      <a:pt x="2" y="13"/>
                    </a:lnTo>
                    <a:lnTo>
                      <a:pt x="2" y="12"/>
                    </a:lnTo>
                    <a:lnTo>
                      <a:pt x="3" y="12"/>
                    </a:lnTo>
                    <a:lnTo>
                      <a:pt x="4" y="11"/>
                    </a:lnTo>
                    <a:lnTo>
                      <a:pt x="5" y="11"/>
                    </a:lnTo>
                    <a:lnTo>
                      <a:pt x="6" y="11"/>
                    </a:lnTo>
                    <a:lnTo>
                      <a:pt x="7" y="11"/>
                    </a:lnTo>
                    <a:lnTo>
                      <a:pt x="8" y="11"/>
                    </a:lnTo>
                    <a:lnTo>
                      <a:pt x="8" y="10"/>
                    </a:lnTo>
                    <a:lnTo>
                      <a:pt x="9" y="10"/>
                    </a:lnTo>
                    <a:lnTo>
                      <a:pt x="9" y="11"/>
                    </a:lnTo>
                    <a:lnTo>
                      <a:pt x="10" y="11"/>
                    </a:lnTo>
                    <a:lnTo>
                      <a:pt x="11" y="11"/>
                    </a:lnTo>
                    <a:lnTo>
                      <a:pt x="10" y="9"/>
                    </a:lnTo>
                    <a:lnTo>
                      <a:pt x="11" y="10"/>
                    </a:lnTo>
                    <a:lnTo>
                      <a:pt x="12" y="9"/>
                    </a:lnTo>
                    <a:lnTo>
                      <a:pt x="13" y="9"/>
                    </a:lnTo>
                    <a:lnTo>
                      <a:pt x="14" y="10"/>
                    </a:lnTo>
                    <a:lnTo>
                      <a:pt x="15" y="11"/>
                    </a:lnTo>
                    <a:lnTo>
                      <a:pt x="16" y="11"/>
                    </a:lnTo>
                    <a:lnTo>
                      <a:pt x="16" y="9"/>
                    </a:lnTo>
                    <a:lnTo>
                      <a:pt x="15" y="8"/>
                    </a:lnTo>
                    <a:lnTo>
                      <a:pt x="15" y="7"/>
                    </a:lnTo>
                    <a:lnTo>
                      <a:pt x="16" y="6"/>
                    </a:lnTo>
                    <a:lnTo>
                      <a:pt x="16" y="5"/>
                    </a:lnTo>
                    <a:lnTo>
                      <a:pt x="16" y="6"/>
                    </a:lnTo>
                    <a:lnTo>
                      <a:pt x="17" y="7"/>
                    </a:lnTo>
                    <a:lnTo>
                      <a:pt x="17" y="8"/>
                    </a:lnTo>
                    <a:lnTo>
                      <a:pt x="18" y="9"/>
                    </a:lnTo>
                    <a:lnTo>
                      <a:pt x="18" y="10"/>
                    </a:lnTo>
                    <a:lnTo>
                      <a:pt x="19" y="10"/>
                    </a:lnTo>
                    <a:lnTo>
                      <a:pt x="19" y="11"/>
                    </a:lnTo>
                    <a:lnTo>
                      <a:pt x="20" y="12"/>
                    </a:lnTo>
                    <a:lnTo>
                      <a:pt x="21" y="12"/>
                    </a:lnTo>
                    <a:lnTo>
                      <a:pt x="20" y="11"/>
                    </a:lnTo>
                    <a:lnTo>
                      <a:pt x="21" y="11"/>
                    </a:lnTo>
                    <a:lnTo>
                      <a:pt x="22" y="11"/>
                    </a:lnTo>
                    <a:lnTo>
                      <a:pt x="23" y="11"/>
                    </a:lnTo>
                    <a:lnTo>
                      <a:pt x="23" y="10"/>
                    </a:lnTo>
                    <a:lnTo>
                      <a:pt x="23" y="9"/>
                    </a:lnTo>
                    <a:lnTo>
                      <a:pt x="22" y="8"/>
                    </a:lnTo>
                    <a:lnTo>
                      <a:pt x="22" y="7"/>
                    </a:lnTo>
                    <a:lnTo>
                      <a:pt x="22" y="5"/>
                    </a:lnTo>
                    <a:lnTo>
                      <a:pt x="22" y="4"/>
                    </a:lnTo>
                    <a:lnTo>
                      <a:pt x="22" y="3"/>
                    </a:lnTo>
                    <a:lnTo>
                      <a:pt x="22" y="4"/>
                    </a:lnTo>
                    <a:lnTo>
                      <a:pt x="23" y="4"/>
                    </a:lnTo>
                    <a:lnTo>
                      <a:pt x="23" y="5"/>
                    </a:lnTo>
                    <a:lnTo>
                      <a:pt x="24" y="6"/>
                    </a:lnTo>
                    <a:lnTo>
                      <a:pt x="25" y="7"/>
                    </a:lnTo>
                    <a:lnTo>
                      <a:pt x="26" y="8"/>
                    </a:lnTo>
                    <a:lnTo>
                      <a:pt x="25" y="6"/>
                    </a:lnTo>
                    <a:lnTo>
                      <a:pt x="25" y="5"/>
                    </a:lnTo>
                    <a:lnTo>
                      <a:pt x="25" y="3"/>
                    </a:lnTo>
                    <a:lnTo>
                      <a:pt x="25" y="4"/>
                    </a:lnTo>
                    <a:lnTo>
                      <a:pt x="26" y="6"/>
                    </a:lnTo>
                    <a:lnTo>
                      <a:pt x="27" y="7"/>
                    </a:lnTo>
                    <a:lnTo>
                      <a:pt x="28" y="8"/>
                    </a:lnTo>
                    <a:lnTo>
                      <a:pt x="28" y="7"/>
                    </a:lnTo>
                    <a:lnTo>
                      <a:pt x="28" y="5"/>
                    </a:lnTo>
                    <a:lnTo>
                      <a:pt x="27" y="3"/>
                    </a:lnTo>
                    <a:lnTo>
                      <a:pt x="27" y="1"/>
                    </a:lnTo>
                    <a:lnTo>
                      <a:pt x="28" y="2"/>
                    </a:lnTo>
                    <a:lnTo>
                      <a:pt x="28" y="3"/>
                    </a:lnTo>
                    <a:lnTo>
                      <a:pt x="28" y="4"/>
                    </a:lnTo>
                    <a:lnTo>
                      <a:pt x="29" y="5"/>
                    </a:lnTo>
                    <a:lnTo>
                      <a:pt x="29" y="7"/>
                    </a:lnTo>
                    <a:lnTo>
                      <a:pt x="29" y="8"/>
                    </a:lnTo>
                    <a:lnTo>
                      <a:pt x="29" y="10"/>
                    </a:lnTo>
                    <a:lnTo>
                      <a:pt x="30" y="11"/>
                    </a:lnTo>
                    <a:lnTo>
                      <a:pt x="30" y="12"/>
                    </a:lnTo>
                    <a:lnTo>
                      <a:pt x="31" y="13"/>
                    </a:lnTo>
                    <a:lnTo>
                      <a:pt x="31" y="14"/>
                    </a:lnTo>
                    <a:lnTo>
                      <a:pt x="32" y="16"/>
                    </a:lnTo>
                    <a:lnTo>
                      <a:pt x="32" y="17"/>
                    </a:lnTo>
                    <a:lnTo>
                      <a:pt x="33" y="18"/>
                    </a:lnTo>
                    <a:lnTo>
                      <a:pt x="33" y="17"/>
                    </a:lnTo>
                    <a:lnTo>
                      <a:pt x="33" y="16"/>
                    </a:lnTo>
                    <a:lnTo>
                      <a:pt x="33" y="17"/>
                    </a:lnTo>
                    <a:lnTo>
                      <a:pt x="34" y="18"/>
                    </a:lnTo>
                    <a:lnTo>
                      <a:pt x="35" y="18"/>
                    </a:lnTo>
                    <a:lnTo>
                      <a:pt x="34" y="17"/>
                    </a:lnTo>
                    <a:lnTo>
                      <a:pt x="34" y="16"/>
                    </a:lnTo>
                    <a:lnTo>
                      <a:pt x="33" y="14"/>
                    </a:lnTo>
                    <a:lnTo>
                      <a:pt x="32" y="13"/>
                    </a:lnTo>
                    <a:lnTo>
                      <a:pt x="32" y="12"/>
                    </a:lnTo>
                    <a:lnTo>
                      <a:pt x="33" y="13"/>
                    </a:lnTo>
                    <a:lnTo>
                      <a:pt x="33" y="14"/>
                    </a:lnTo>
                    <a:lnTo>
                      <a:pt x="34" y="15"/>
                    </a:lnTo>
                    <a:lnTo>
                      <a:pt x="35" y="15"/>
                    </a:lnTo>
                    <a:lnTo>
                      <a:pt x="36" y="16"/>
                    </a:lnTo>
                    <a:lnTo>
                      <a:pt x="36" y="17"/>
                    </a:lnTo>
                    <a:lnTo>
                      <a:pt x="36" y="18"/>
                    </a:lnTo>
                    <a:lnTo>
                      <a:pt x="36" y="19"/>
                    </a:lnTo>
                    <a:lnTo>
                      <a:pt x="36" y="20"/>
                    </a:lnTo>
                    <a:lnTo>
                      <a:pt x="37" y="20"/>
                    </a:lnTo>
                    <a:lnTo>
                      <a:pt x="38" y="20"/>
                    </a:lnTo>
                    <a:lnTo>
                      <a:pt x="38" y="19"/>
                    </a:lnTo>
                    <a:lnTo>
                      <a:pt x="39" y="18"/>
                    </a:lnTo>
                    <a:lnTo>
                      <a:pt x="40" y="19"/>
                    </a:lnTo>
                    <a:lnTo>
                      <a:pt x="40" y="20"/>
                    </a:lnTo>
                    <a:lnTo>
                      <a:pt x="41" y="19"/>
                    </a:lnTo>
                    <a:lnTo>
                      <a:pt x="42" y="19"/>
                    </a:lnTo>
                    <a:lnTo>
                      <a:pt x="42" y="18"/>
                    </a:lnTo>
                    <a:lnTo>
                      <a:pt x="43" y="16"/>
                    </a:lnTo>
                    <a:lnTo>
                      <a:pt x="43" y="17"/>
                    </a:lnTo>
                    <a:lnTo>
                      <a:pt x="43" y="18"/>
                    </a:lnTo>
                    <a:lnTo>
                      <a:pt x="43" y="20"/>
                    </a:lnTo>
                    <a:lnTo>
                      <a:pt x="44" y="20"/>
                    </a:lnTo>
                    <a:lnTo>
                      <a:pt x="45" y="19"/>
                    </a:lnTo>
                    <a:lnTo>
                      <a:pt x="46" y="18"/>
                    </a:lnTo>
                    <a:lnTo>
                      <a:pt x="47" y="17"/>
                    </a:lnTo>
                    <a:lnTo>
                      <a:pt x="48" y="16"/>
                    </a:lnTo>
                    <a:lnTo>
                      <a:pt x="48" y="15"/>
                    </a:lnTo>
                    <a:lnTo>
                      <a:pt x="48" y="13"/>
                    </a:lnTo>
                    <a:lnTo>
                      <a:pt x="48" y="11"/>
                    </a:lnTo>
                    <a:lnTo>
                      <a:pt x="48" y="9"/>
                    </a:lnTo>
                    <a:lnTo>
                      <a:pt x="48" y="6"/>
                    </a:lnTo>
                    <a:lnTo>
                      <a:pt x="47" y="4"/>
                    </a:lnTo>
                    <a:lnTo>
                      <a:pt x="47" y="2"/>
                    </a:lnTo>
                    <a:lnTo>
                      <a:pt x="47" y="0"/>
                    </a:lnTo>
                    <a:lnTo>
                      <a:pt x="47" y="1"/>
                    </a:lnTo>
                    <a:lnTo>
                      <a:pt x="48" y="3"/>
                    </a:lnTo>
                    <a:lnTo>
                      <a:pt x="49" y="4"/>
                    </a:lnTo>
                    <a:lnTo>
                      <a:pt x="49" y="6"/>
                    </a:lnTo>
                    <a:lnTo>
                      <a:pt x="50" y="8"/>
                    </a:lnTo>
                    <a:lnTo>
                      <a:pt x="50" y="10"/>
                    </a:lnTo>
                    <a:lnTo>
                      <a:pt x="51" y="11"/>
                    </a:lnTo>
                    <a:lnTo>
                      <a:pt x="51" y="13"/>
                    </a:lnTo>
                    <a:lnTo>
                      <a:pt x="52" y="14"/>
                    </a:lnTo>
                    <a:lnTo>
                      <a:pt x="53" y="15"/>
                    </a:lnTo>
                    <a:lnTo>
                      <a:pt x="52" y="16"/>
                    </a:lnTo>
                    <a:lnTo>
                      <a:pt x="53" y="18"/>
                    </a:lnTo>
                    <a:lnTo>
                      <a:pt x="54" y="18"/>
                    </a:lnTo>
                    <a:lnTo>
                      <a:pt x="53" y="20"/>
                    </a:lnTo>
                    <a:lnTo>
                      <a:pt x="53" y="21"/>
                    </a:lnTo>
                    <a:lnTo>
                      <a:pt x="53" y="22"/>
                    </a:lnTo>
                    <a:lnTo>
                      <a:pt x="52" y="23"/>
                    </a:lnTo>
                    <a:lnTo>
                      <a:pt x="51" y="24"/>
                    </a:lnTo>
                    <a:lnTo>
                      <a:pt x="51" y="25"/>
                    </a:lnTo>
                    <a:lnTo>
                      <a:pt x="52" y="25"/>
                    </a:lnTo>
                    <a:lnTo>
                      <a:pt x="53" y="24"/>
                    </a:lnTo>
                    <a:lnTo>
                      <a:pt x="53" y="23"/>
                    </a:lnTo>
                    <a:lnTo>
                      <a:pt x="54" y="22"/>
                    </a:lnTo>
                    <a:lnTo>
                      <a:pt x="54" y="21"/>
                    </a:lnTo>
                    <a:lnTo>
                      <a:pt x="54" y="20"/>
                    </a:lnTo>
                    <a:lnTo>
                      <a:pt x="55" y="21"/>
                    </a:lnTo>
                    <a:lnTo>
                      <a:pt x="55" y="22"/>
                    </a:lnTo>
                    <a:lnTo>
                      <a:pt x="55" y="23"/>
                    </a:lnTo>
                    <a:lnTo>
                      <a:pt x="56" y="24"/>
                    </a:lnTo>
                    <a:lnTo>
                      <a:pt x="56" y="25"/>
                    </a:lnTo>
                    <a:lnTo>
                      <a:pt x="56" y="26"/>
                    </a:lnTo>
                    <a:lnTo>
                      <a:pt x="56" y="27"/>
                    </a:lnTo>
                    <a:lnTo>
                      <a:pt x="57" y="27"/>
                    </a:lnTo>
                    <a:lnTo>
                      <a:pt x="58" y="27"/>
                    </a:lnTo>
                    <a:lnTo>
                      <a:pt x="58" y="26"/>
                    </a:lnTo>
                    <a:lnTo>
                      <a:pt x="58" y="24"/>
                    </a:lnTo>
                    <a:lnTo>
                      <a:pt x="58" y="23"/>
                    </a:lnTo>
                    <a:lnTo>
                      <a:pt x="58" y="25"/>
                    </a:lnTo>
                    <a:lnTo>
                      <a:pt x="58" y="26"/>
                    </a:lnTo>
                    <a:lnTo>
                      <a:pt x="59" y="27"/>
                    </a:lnTo>
                    <a:lnTo>
                      <a:pt x="59" y="28"/>
                    </a:lnTo>
                    <a:lnTo>
                      <a:pt x="60" y="29"/>
                    </a:lnTo>
                    <a:lnTo>
                      <a:pt x="60" y="30"/>
                    </a:lnTo>
                    <a:lnTo>
                      <a:pt x="60" y="31"/>
                    </a:lnTo>
                    <a:lnTo>
                      <a:pt x="59" y="31"/>
                    </a:lnTo>
                    <a:lnTo>
                      <a:pt x="55" y="30"/>
                    </a:lnTo>
                    <a:lnTo>
                      <a:pt x="51" y="30"/>
                    </a:lnTo>
                    <a:lnTo>
                      <a:pt x="47" y="30"/>
                    </a:lnTo>
                    <a:lnTo>
                      <a:pt x="43" y="27"/>
                    </a:lnTo>
                    <a:lnTo>
                      <a:pt x="40" y="22"/>
                    </a:lnTo>
                    <a:lnTo>
                      <a:pt x="25" y="22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0099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89" name="Freeform 1480">
                <a:extLst>
                  <a:ext uri="{FF2B5EF4-FFF2-40B4-BE49-F238E27FC236}">
                    <a16:creationId xmlns:a16="http://schemas.microsoft.com/office/drawing/2014/main" id="{A290800E-8049-431C-80B1-D465380195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79" y="3658"/>
                <a:ext cx="61" cy="22"/>
              </a:xfrm>
              <a:custGeom>
                <a:avLst/>
                <a:gdLst>
                  <a:gd name="T0" fmla="*/ 0 w 61"/>
                  <a:gd name="T1" fmla="*/ 12 h 22"/>
                  <a:gd name="T2" fmla="*/ 4 w 61"/>
                  <a:gd name="T3" fmla="*/ 12 h 22"/>
                  <a:gd name="T4" fmla="*/ 8 w 61"/>
                  <a:gd name="T5" fmla="*/ 12 h 22"/>
                  <a:gd name="T6" fmla="*/ 14 w 61"/>
                  <a:gd name="T7" fmla="*/ 12 h 22"/>
                  <a:gd name="T8" fmla="*/ 19 w 61"/>
                  <a:gd name="T9" fmla="*/ 12 h 22"/>
                  <a:gd name="T10" fmla="*/ 33 w 61"/>
                  <a:gd name="T11" fmla="*/ 12 h 22"/>
                  <a:gd name="T12" fmla="*/ 40 w 61"/>
                  <a:gd name="T13" fmla="*/ 13 h 22"/>
                  <a:gd name="T14" fmla="*/ 41 w 61"/>
                  <a:gd name="T15" fmla="*/ 16 h 22"/>
                  <a:gd name="T16" fmla="*/ 43 w 61"/>
                  <a:gd name="T17" fmla="*/ 18 h 22"/>
                  <a:gd name="T18" fmla="*/ 45 w 61"/>
                  <a:gd name="T19" fmla="*/ 19 h 22"/>
                  <a:gd name="T20" fmla="*/ 48 w 61"/>
                  <a:gd name="T21" fmla="*/ 21 h 22"/>
                  <a:gd name="T22" fmla="*/ 55 w 61"/>
                  <a:gd name="T23" fmla="*/ 20 h 22"/>
                  <a:gd name="T24" fmla="*/ 58 w 61"/>
                  <a:gd name="T25" fmla="*/ 22 h 22"/>
                  <a:gd name="T26" fmla="*/ 60 w 61"/>
                  <a:gd name="T27" fmla="*/ 21 h 22"/>
                  <a:gd name="T28" fmla="*/ 60 w 61"/>
                  <a:gd name="T29" fmla="*/ 19 h 22"/>
                  <a:gd name="T30" fmla="*/ 57 w 61"/>
                  <a:gd name="T31" fmla="*/ 14 h 22"/>
                  <a:gd name="T32" fmla="*/ 58 w 61"/>
                  <a:gd name="T33" fmla="*/ 19 h 22"/>
                  <a:gd name="T34" fmla="*/ 56 w 61"/>
                  <a:gd name="T35" fmla="*/ 18 h 22"/>
                  <a:gd name="T36" fmla="*/ 54 w 61"/>
                  <a:gd name="T37" fmla="*/ 18 h 22"/>
                  <a:gd name="T38" fmla="*/ 51 w 61"/>
                  <a:gd name="T39" fmla="*/ 16 h 22"/>
                  <a:gd name="T40" fmla="*/ 51 w 61"/>
                  <a:gd name="T41" fmla="*/ 14 h 22"/>
                  <a:gd name="T42" fmla="*/ 49 w 61"/>
                  <a:gd name="T43" fmla="*/ 16 h 22"/>
                  <a:gd name="T44" fmla="*/ 49 w 61"/>
                  <a:gd name="T45" fmla="*/ 19 h 22"/>
                  <a:gd name="T46" fmla="*/ 48 w 61"/>
                  <a:gd name="T47" fmla="*/ 19 h 22"/>
                  <a:gd name="T48" fmla="*/ 46 w 61"/>
                  <a:gd name="T49" fmla="*/ 16 h 22"/>
                  <a:gd name="T50" fmla="*/ 43 w 61"/>
                  <a:gd name="T51" fmla="*/ 13 h 22"/>
                  <a:gd name="T52" fmla="*/ 42 w 61"/>
                  <a:gd name="T53" fmla="*/ 10 h 22"/>
                  <a:gd name="T54" fmla="*/ 40 w 61"/>
                  <a:gd name="T55" fmla="*/ 11 h 22"/>
                  <a:gd name="T56" fmla="*/ 37 w 61"/>
                  <a:gd name="T57" fmla="*/ 10 h 22"/>
                  <a:gd name="T58" fmla="*/ 34 w 61"/>
                  <a:gd name="T59" fmla="*/ 7 h 22"/>
                  <a:gd name="T60" fmla="*/ 33 w 61"/>
                  <a:gd name="T61" fmla="*/ 8 h 22"/>
                  <a:gd name="T62" fmla="*/ 31 w 61"/>
                  <a:gd name="T63" fmla="*/ 4 h 22"/>
                  <a:gd name="T64" fmla="*/ 29 w 61"/>
                  <a:gd name="T65" fmla="*/ 2 h 22"/>
                  <a:gd name="T66" fmla="*/ 31 w 61"/>
                  <a:gd name="T67" fmla="*/ 8 h 22"/>
                  <a:gd name="T68" fmla="*/ 29 w 61"/>
                  <a:gd name="T69" fmla="*/ 9 h 22"/>
                  <a:gd name="T70" fmla="*/ 27 w 61"/>
                  <a:gd name="T71" fmla="*/ 12 h 22"/>
                  <a:gd name="T72" fmla="*/ 25 w 61"/>
                  <a:gd name="T73" fmla="*/ 11 h 22"/>
                  <a:gd name="T74" fmla="*/ 23 w 61"/>
                  <a:gd name="T75" fmla="*/ 11 h 22"/>
                  <a:gd name="T76" fmla="*/ 21 w 61"/>
                  <a:gd name="T77" fmla="*/ 10 h 22"/>
                  <a:gd name="T78" fmla="*/ 21 w 61"/>
                  <a:gd name="T79" fmla="*/ 10 h 22"/>
                  <a:gd name="T80" fmla="*/ 19 w 61"/>
                  <a:gd name="T81" fmla="*/ 8 h 22"/>
                  <a:gd name="T82" fmla="*/ 19 w 61"/>
                  <a:gd name="T83" fmla="*/ 9 h 22"/>
                  <a:gd name="T84" fmla="*/ 19 w 61"/>
                  <a:gd name="T85" fmla="*/ 10 h 22"/>
                  <a:gd name="T86" fmla="*/ 15 w 61"/>
                  <a:gd name="T87" fmla="*/ 11 h 22"/>
                  <a:gd name="T88" fmla="*/ 13 w 61"/>
                  <a:gd name="T89" fmla="*/ 11 h 22"/>
                  <a:gd name="T90" fmla="*/ 11 w 61"/>
                  <a:gd name="T91" fmla="*/ 9 h 22"/>
                  <a:gd name="T92" fmla="*/ 11 w 61"/>
                  <a:gd name="T93" fmla="*/ 11 h 22"/>
                  <a:gd name="T94" fmla="*/ 9 w 61"/>
                  <a:gd name="T95" fmla="*/ 10 h 22"/>
                  <a:gd name="T96" fmla="*/ 7 w 61"/>
                  <a:gd name="T97" fmla="*/ 11 h 22"/>
                  <a:gd name="T98" fmla="*/ 6 w 61"/>
                  <a:gd name="T99" fmla="*/ 8 h 22"/>
                  <a:gd name="T100" fmla="*/ 6 w 61"/>
                  <a:gd name="T101" fmla="*/ 11 h 22"/>
                  <a:gd name="T102" fmla="*/ 4 w 61"/>
                  <a:gd name="T103" fmla="*/ 11 h 22"/>
                  <a:gd name="T104" fmla="*/ 2 w 61"/>
                  <a:gd name="T105" fmla="*/ 11 h 22"/>
                  <a:gd name="T106" fmla="*/ 1 w 61"/>
                  <a:gd name="T107" fmla="*/ 11 h 22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0" t="0" r="r" b="b"/>
                <a:pathLst>
                  <a:path w="61" h="22">
                    <a:moveTo>
                      <a:pt x="0" y="10"/>
                    </a:moveTo>
                    <a:lnTo>
                      <a:pt x="0" y="11"/>
                    </a:lnTo>
                    <a:lnTo>
                      <a:pt x="0" y="12"/>
                    </a:lnTo>
                    <a:lnTo>
                      <a:pt x="1" y="12"/>
                    </a:lnTo>
                    <a:lnTo>
                      <a:pt x="2" y="12"/>
                    </a:lnTo>
                    <a:lnTo>
                      <a:pt x="3" y="12"/>
                    </a:lnTo>
                    <a:lnTo>
                      <a:pt x="4" y="12"/>
                    </a:lnTo>
                    <a:lnTo>
                      <a:pt x="5" y="12"/>
                    </a:lnTo>
                    <a:lnTo>
                      <a:pt x="6" y="12"/>
                    </a:lnTo>
                    <a:lnTo>
                      <a:pt x="7" y="12"/>
                    </a:lnTo>
                    <a:lnTo>
                      <a:pt x="8" y="12"/>
                    </a:lnTo>
                    <a:lnTo>
                      <a:pt x="9" y="12"/>
                    </a:lnTo>
                    <a:lnTo>
                      <a:pt x="11" y="12"/>
                    </a:lnTo>
                    <a:lnTo>
                      <a:pt x="12" y="12"/>
                    </a:lnTo>
                    <a:lnTo>
                      <a:pt x="14" y="12"/>
                    </a:lnTo>
                    <a:lnTo>
                      <a:pt x="15" y="12"/>
                    </a:lnTo>
                    <a:lnTo>
                      <a:pt x="16" y="12"/>
                    </a:lnTo>
                    <a:lnTo>
                      <a:pt x="18" y="12"/>
                    </a:lnTo>
                    <a:lnTo>
                      <a:pt x="19" y="12"/>
                    </a:lnTo>
                    <a:lnTo>
                      <a:pt x="22" y="12"/>
                    </a:lnTo>
                    <a:lnTo>
                      <a:pt x="25" y="12"/>
                    </a:lnTo>
                    <a:lnTo>
                      <a:pt x="29" y="12"/>
                    </a:lnTo>
                    <a:lnTo>
                      <a:pt x="33" y="12"/>
                    </a:lnTo>
                    <a:lnTo>
                      <a:pt x="37" y="12"/>
                    </a:lnTo>
                    <a:lnTo>
                      <a:pt x="39" y="12"/>
                    </a:lnTo>
                    <a:lnTo>
                      <a:pt x="39" y="13"/>
                    </a:lnTo>
                    <a:lnTo>
                      <a:pt x="40" y="13"/>
                    </a:lnTo>
                    <a:lnTo>
                      <a:pt x="40" y="14"/>
                    </a:lnTo>
                    <a:lnTo>
                      <a:pt x="41" y="14"/>
                    </a:lnTo>
                    <a:lnTo>
                      <a:pt x="41" y="15"/>
                    </a:lnTo>
                    <a:lnTo>
                      <a:pt x="41" y="16"/>
                    </a:lnTo>
                    <a:lnTo>
                      <a:pt x="42" y="17"/>
                    </a:lnTo>
                    <a:lnTo>
                      <a:pt x="43" y="18"/>
                    </a:lnTo>
                    <a:lnTo>
                      <a:pt x="44" y="18"/>
                    </a:lnTo>
                    <a:lnTo>
                      <a:pt x="45" y="19"/>
                    </a:lnTo>
                    <a:lnTo>
                      <a:pt x="46" y="20"/>
                    </a:lnTo>
                    <a:lnTo>
                      <a:pt x="47" y="21"/>
                    </a:lnTo>
                    <a:lnTo>
                      <a:pt x="48" y="21"/>
                    </a:lnTo>
                    <a:lnTo>
                      <a:pt x="51" y="20"/>
                    </a:lnTo>
                    <a:lnTo>
                      <a:pt x="52" y="21"/>
                    </a:lnTo>
                    <a:lnTo>
                      <a:pt x="54" y="20"/>
                    </a:lnTo>
                    <a:lnTo>
                      <a:pt x="55" y="20"/>
                    </a:lnTo>
                    <a:lnTo>
                      <a:pt x="56" y="20"/>
                    </a:lnTo>
                    <a:lnTo>
                      <a:pt x="57" y="20"/>
                    </a:lnTo>
                    <a:lnTo>
                      <a:pt x="58" y="21"/>
                    </a:lnTo>
                    <a:lnTo>
                      <a:pt x="58" y="22"/>
                    </a:lnTo>
                    <a:lnTo>
                      <a:pt x="59" y="22"/>
                    </a:lnTo>
                    <a:lnTo>
                      <a:pt x="60" y="22"/>
                    </a:lnTo>
                    <a:lnTo>
                      <a:pt x="60" y="21"/>
                    </a:lnTo>
                    <a:lnTo>
                      <a:pt x="61" y="22"/>
                    </a:lnTo>
                    <a:lnTo>
                      <a:pt x="60" y="21"/>
                    </a:lnTo>
                    <a:lnTo>
                      <a:pt x="60" y="20"/>
                    </a:lnTo>
                    <a:lnTo>
                      <a:pt x="60" y="19"/>
                    </a:lnTo>
                    <a:lnTo>
                      <a:pt x="59" y="18"/>
                    </a:lnTo>
                    <a:lnTo>
                      <a:pt x="59" y="16"/>
                    </a:lnTo>
                    <a:lnTo>
                      <a:pt x="58" y="15"/>
                    </a:lnTo>
                    <a:lnTo>
                      <a:pt x="57" y="14"/>
                    </a:lnTo>
                    <a:lnTo>
                      <a:pt x="58" y="16"/>
                    </a:lnTo>
                    <a:lnTo>
                      <a:pt x="58" y="18"/>
                    </a:lnTo>
                    <a:lnTo>
                      <a:pt x="58" y="19"/>
                    </a:lnTo>
                    <a:lnTo>
                      <a:pt x="57" y="18"/>
                    </a:lnTo>
                    <a:lnTo>
                      <a:pt x="56" y="18"/>
                    </a:lnTo>
                    <a:lnTo>
                      <a:pt x="55" y="19"/>
                    </a:lnTo>
                    <a:lnTo>
                      <a:pt x="54" y="18"/>
                    </a:lnTo>
                    <a:lnTo>
                      <a:pt x="53" y="18"/>
                    </a:lnTo>
                    <a:lnTo>
                      <a:pt x="52" y="17"/>
                    </a:lnTo>
                    <a:lnTo>
                      <a:pt x="51" y="16"/>
                    </a:lnTo>
                    <a:lnTo>
                      <a:pt x="51" y="15"/>
                    </a:lnTo>
                    <a:lnTo>
                      <a:pt x="51" y="14"/>
                    </a:lnTo>
                    <a:lnTo>
                      <a:pt x="52" y="12"/>
                    </a:lnTo>
                    <a:lnTo>
                      <a:pt x="51" y="14"/>
                    </a:lnTo>
                    <a:lnTo>
                      <a:pt x="51" y="15"/>
                    </a:lnTo>
                    <a:lnTo>
                      <a:pt x="50" y="16"/>
                    </a:lnTo>
                    <a:lnTo>
                      <a:pt x="49" y="16"/>
                    </a:lnTo>
                    <a:lnTo>
                      <a:pt x="48" y="16"/>
                    </a:lnTo>
                    <a:lnTo>
                      <a:pt x="49" y="18"/>
                    </a:lnTo>
                    <a:lnTo>
                      <a:pt x="49" y="19"/>
                    </a:lnTo>
                    <a:lnTo>
                      <a:pt x="49" y="20"/>
                    </a:lnTo>
                    <a:lnTo>
                      <a:pt x="48" y="20"/>
                    </a:lnTo>
                    <a:lnTo>
                      <a:pt x="48" y="19"/>
                    </a:lnTo>
                    <a:lnTo>
                      <a:pt x="47" y="18"/>
                    </a:lnTo>
                    <a:lnTo>
                      <a:pt x="46" y="17"/>
                    </a:lnTo>
                    <a:lnTo>
                      <a:pt x="46" y="16"/>
                    </a:lnTo>
                    <a:lnTo>
                      <a:pt x="45" y="15"/>
                    </a:lnTo>
                    <a:lnTo>
                      <a:pt x="44" y="14"/>
                    </a:lnTo>
                    <a:lnTo>
                      <a:pt x="44" y="13"/>
                    </a:lnTo>
                    <a:lnTo>
                      <a:pt x="43" y="13"/>
                    </a:lnTo>
                    <a:lnTo>
                      <a:pt x="43" y="12"/>
                    </a:lnTo>
                    <a:lnTo>
                      <a:pt x="43" y="11"/>
                    </a:lnTo>
                    <a:lnTo>
                      <a:pt x="42" y="11"/>
                    </a:lnTo>
                    <a:lnTo>
                      <a:pt x="42" y="10"/>
                    </a:lnTo>
                    <a:lnTo>
                      <a:pt x="42" y="9"/>
                    </a:lnTo>
                    <a:lnTo>
                      <a:pt x="41" y="10"/>
                    </a:lnTo>
                    <a:lnTo>
                      <a:pt x="41" y="11"/>
                    </a:lnTo>
                    <a:lnTo>
                      <a:pt x="40" y="11"/>
                    </a:lnTo>
                    <a:lnTo>
                      <a:pt x="39" y="11"/>
                    </a:lnTo>
                    <a:lnTo>
                      <a:pt x="38" y="11"/>
                    </a:lnTo>
                    <a:lnTo>
                      <a:pt x="37" y="10"/>
                    </a:lnTo>
                    <a:lnTo>
                      <a:pt x="36" y="9"/>
                    </a:lnTo>
                    <a:lnTo>
                      <a:pt x="36" y="8"/>
                    </a:lnTo>
                    <a:lnTo>
                      <a:pt x="35" y="8"/>
                    </a:lnTo>
                    <a:lnTo>
                      <a:pt x="34" y="7"/>
                    </a:lnTo>
                    <a:lnTo>
                      <a:pt x="33" y="7"/>
                    </a:lnTo>
                    <a:lnTo>
                      <a:pt x="33" y="8"/>
                    </a:lnTo>
                    <a:lnTo>
                      <a:pt x="32" y="8"/>
                    </a:lnTo>
                    <a:lnTo>
                      <a:pt x="32" y="7"/>
                    </a:lnTo>
                    <a:lnTo>
                      <a:pt x="31" y="5"/>
                    </a:lnTo>
                    <a:lnTo>
                      <a:pt x="31" y="4"/>
                    </a:lnTo>
                    <a:lnTo>
                      <a:pt x="30" y="3"/>
                    </a:lnTo>
                    <a:lnTo>
                      <a:pt x="30" y="2"/>
                    </a:lnTo>
                    <a:lnTo>
                      <a:pt x="29" y="0"/>
                    </a:lnTo>
                    <a:lnTo>
                      <a:pt x="29" y="2"/>
                    </a:lnTo>
                    <a:lnTo>
                      <a:pt x="29" y="3"/>
                    </a:lnTo>
                    <a:lnTo>
                      <a:pt x="29" y="5"/>
                    </a:lnTo>
                    <a:lnTo>
                      <a:pt x="30" y="6"/>
                    </a:lnTo>
                    <a:lnTo>
                      <a:pt x="31" y="8"/>
                    </a:lnTo>
                    <a:lnTo>
                      <a:pt x="30" y="7"/>
                    </a:lnTo>
                    <a:lnTo>
                      <a:pt x="29" y="6"/>
                    </a:lnTo>
                    <a:lnTo>
                      <a:pt x="29" y="7"/>
                    </a:lnTo>
                    <a:lnTo>
                      <a:pt x="29" y="9"/>
                    </a:lnTo>
                    <a:lnTo>
                      <a:pt x="29" y="10"/>
                    </a:lnTo>
                    <a:lnTo>
                      <a:pt x="28" y="11"/>
                    </a:lnTo>
                    <a:lnTo>
                      <a:pt x="27" y="12"/>
                    </a:lnTo>
                    <a:lnTo>
                      <a:pt x="27" y="11"/>
                    </a:lnTo>
                    <a:lnTo>
                      <a:pt x="26" y="11"/>
                    </a:lnTo>
                    <a:lnTo>
                      <a:pt x="25" y="11"/>
                    </a:lnTo>
                    <a:lnTo>
                      <a:pt x="25" y="10"/>
                    </a:lnTo>
                    <a:lnTo>
                      <a:pt x="24" y="10"/>
                    </a:lnTo>
                    <a:lnTo>
                      <a:pt x="23" y="11"/>
                    </a:lnTo>
                    <a:lnTo>
                      <a:pt x="22" y="11"/>
                    </a:lnTo>
                    <a:lnTo>
                      <a:pt x="21" y="10"/>
                    </a:lnTo>
                    <a:lnTo>
                      <a:pt x="21" y="9"/>
                    </a:lnTo>
                    <a:lnTo>
                      <a:pt x="21" y="8"/>
                    </a:lnTo>
                    <a:lnTo>
                      <a:pt x="21" y="9"/>
                    </a:lnTo>
                    <a:lnTo>
                      <a:pt x="21" y="10"/>
                    </a:lnTo>
                    <a:lnTo>
                      <a:pt x="21" y="11"/>
                    </a:lnTo>
                    <a:lnTo>
                      <a:pt x="20" y="10"/>
                    </a:lnTo>
                    <a:lnTo>
                      <a:pt x="20" y="9"/>
                    </a:lnTo>
                    <a:lnTo>
                      <a:pt x="19" y="8"/>
                    </a:lnTo>
                    <a:lnTo>
                      <a:pt x="19" y="7"/>
                    </a:lnTo>
                    <a:lnTo>
                      <a:pt x="19" y="6"/>
                    </a:lnTo>
                    <a:lnTo>
                      <a:pt x="19" y="8"/>
                    </a:lnTo>
                    <a:lnTo>
                      <a:pt x="19" y="9"/>
                    </a:lnTo>
                    <a:lnTo>
                      <a:pt x="19" y="10"/>
                    </a:lnTo>
                    <a:lnTo>
                      <a:pt x="19" y="11"/>
                    </a:lnTo>
                    <a:lnTo>
                      <a:pt x="19" y="10"/>
                    </a:lnTo>
                    <a:lnTo>
                      <a:pt x="18" y="11"/>
                    </a:lnTo>
                    <a:lnTo>
                      <a:pt x="17" y="11"/>
                    </a:lnTo>
                    <a:lnTo>
                      <a:pt x="16" y="11"/>
                    </a:lnTo>
                    <a:lnTo>
                      <a:pt x="15" y="11"/>
                    </a:lnTo>
                    <a:lnTo>
                      <a:pt x="14" y="11"/>
                    </a:lnTo>
                    <a:lnTo>
                      <a:pt x="13" y="11"/>
                    </a:lnTo>
                    <a:lnTo>
                      <a:pt x="12" y="10"/>
                    </a:lnTo>
                    <a:lnTo>
                      <a:pt x="12" y="9"/>
                    </a:lnTo>
                    <a:lnTo>
                      <a:pt x="11" y="8"/>
                    </a:lnTo>
                    <a:lnTo>
                      <a:pt x="11" y="9"/>
                    </a:lnTo>
                    <a:lnTo>
                      <a:pt x="11" y="10"/>
                    </a:lnTo>
                    <a:lnTo>
                      <a:pt x="11" y="11"/>
                    </a:lnTo>
                    <a:lnTo>
                      <a:pt x="10" y="12"/>
                    </a:lnTo>
                    <a:lnTo>
                      <a:pt x="10" y="11"/>
                    </a:lnTo>
                    <a:lnTo>
                      <a:pt x="10" y="10"/>
                    </a:lnTo>
                    <a:lnTo>
                      <a:pt x="9" y="10"/>
                    </a:lnTo>
                    <a:lnTo>
                      <a:pt x="9" y="11"/>
                    </a:lnTo>
                    <a:lnTo>
                      <a:pt x="8" y="11"/>
                    </a:lnTo>
                    <a:lnTo>
                      <a:pt x="7" y="11"/>
                    </a:lnTo>
                    <a:lnTo>
                      <a:pt x="7" y="10"/>
                    </a:lnTo>
                    <a:lnTo>
                      <a:pt x="6" y="9"/>
                    </a:lnTo>
                    <a:lnTo>
                      <a:pt x="6" y="8"/>
                    </a:lnTo>
                    <a:lnTo>
                      <a:pt x="6" y="7"/>
                    </a:lnTo>
                    <a:lnTo>
                      <a:pt x="6" y="8"/>
                    </a:lnTo>
                    <a:lnTo>
                      <a:pt x="6" y="10"/>
                    </a:lnTo>
                    <a:lnTo>
                      <a:pt x="6" y="11"/>
                    </a:lnTo>
                    <a:lnTo>
                      <a:pt x="5" y="11"/>
                    </a:lnTo>
                    <a:lnTo>
                      <a:pt x="4" y="11"/>
                    </a:lnTo>
                    <a:lnTo>
                      <a:pt x="3" y="11"/>
                    </a:lnTo>
                    <a:lnTo>
                      <a:pt x="2" y="11"/>
                    </a:lnTo>
                    <a:lnTo>
                      <a:pt x="1" y="10"/>
                    </a:lnTo>
                    <a:lnTo>
                      <a:pt x="1" y="11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90" name="Freeform 1481">
                <a:extLst>
                  <a:ext uri="{FF2B5EF4-FFF2-40B4-BE49-F238E27FC236}">
                    <a16:creationId xmlns:a16="http://schemas.microsoft.com/office/drawing/2014/main" id="{F6670A93-2046-4793-9DEB-B9356CEC69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85" y="3662"/>
                <a:ext cx="28" cy="52"/>
              </a:xfrm>
              <a:custGeom>
                <a:avLst/>
                <a:gdLst>
                  <a:gd name="T0" fmla="*/ 7 w 28"/>
                  <a:gd name="T1" fmla="*/ 51 h 52"/>
                  <a:gd name="T2" fmla="*/ 7 w 28"/>
                  <a:gd name="T3" fmla="*/ 50 h 52"/>
                  <a:gd name="T4" fmla="*/ 6 w 28"/>
                  <a:gd name="T5" fmla="*/ 47 h 52"/>
                  <a:gd name="T6" fmla="*/ 7 w 28"/>
                  <a:gd name="T7" fmla="*/ 47 h 52"/>
                  <a:gd name="T8" fmla="*/ 8 w 28"/>
                  <a:gd name="T9" fmla="*/ 46 h 52"/>
                  <a:gd name="T10" fmla="*/ 7 w 28"/>
                  <a:gd name="T11" fmla="*/ 45 h 52"/>
                  <a:gd name="T12" fmla="*/ 7 w 28"/>
                  <a:gd name="T13" fmla="*/ 44 h 52"/>
                  <a:gd name="T14" fmla="*/ 6 w 28"/>
                  <a:gd name="T15" fmla="*/ 42 h 52"/>
                  <a:gd name="T16" fmla="*/ 4 w 28"/>
                  <a:gd name="T17" fmla="*/ 41 h 52"/>
                  <a:gd name="T18" fmla="*/ 6 w 28"/>
                  <a:gd name="T19" fmla="*/ 40 h 52"/>
                  <a:gd name="T20" fmla="*/ 6 w 28"/>
                  <a:gd name="T21" fmla="*/ 38 h 52"/>
                  <a:gd name="T22" fmla="*/ 6 w 28"/>
                  <a:gd name="T23" fmla="*/ 36 h 52"/>
                  <a:gd name="T24" fmla="*/ 4 w 28"/>
                  <a:gd name="T25" fmla="*/ 36 h 52"/>
                  <a:gd name="T26" fmla="*/ 3 w 28"/>
                  <a:gd name="T27" fmla="*/ 36 h 52"/>
                  <a:gd name="T28" fmla="*/ 4 w 28"/>
                  <a:gd name="T29" fmla="*/ 35 h 52"/>
                  <a:gd name="T30" fmla="*/ 3 w 28"/>
                  <a:gd name="T31" fmla="*/ 34 h 52"/>
                  <a:gd name="T32" fmla="*/ 2 w 28"/>
                  <a:gd name="T33" fmla="*/ 32 h 52"/>
                  <a:gd name="T34" fmla="*/ 1 w 28"/>
                  <a:gd name="T35" fmla="*/ 30 h 52"/>
                  <a:gd name="T36" fmla="*/ 1 w 28"/>
                  <a:gd name="T37" fmla="*/ 27 h 52"/>
                  <a:gd name="T38" fmla="*/ 0 w 28"/>
                  <a:gd name="T39" fmla="*/ 25 h 52"/>
                  <a:gd name="T40" fmla="*/ 1 w 28"/>
                  <a:gd name="T41" fmla="*/ 24 h 52"/>
                  <a:gd name="T42" fmla="*/ 1 w 28"/>
                  <a:gd name="T43" fmla="*/ 22 h 52"/>
                  <a:gd name="T44" fmla="*/ 1 w 28"/>
                  <a:gd name="T45" fmla="*/ 19 h 52"/>
                  <a:gd name="T46" fmla="*/ 1 w 28"/>
                  <a:gd name="T47" fmla="*/ 16 h 52"/>
                  <a:gd name="T48" fmla="*/ 1 w 28"/>
                  <a:gd name="T49" fmla="*/ 14 h 52"/>
                  <a:gd name="T50" fmla="*/ 2 w 28"/>
                  <a:gd name="T51" fmla="*/ 12 h 52"/>
                  <a:gd name="T52" fmla="*/ 2 w 28"/>
                  <a:gd name="T53" fmla="*/ 9 h 52"/>
                  <a:gd name="T54" fmla="*/ 3 w 28"/>
                  <a:gd name="T55" fmla="*/ 7 h 52"/>
                  <a:gd name="T56" fmla="*/ 3 w 28"/>
                  <a:gd name="T57" fmla="*/ 11 h 52"/>
                  <a:gd name="T58" fmla="*/ 3 w 28"/>
                  <a:gd name="T59" fmla="*/ 14 h 52"/>
                  <a:gd name="T60" fmla="*/ 3 w 28"/>
                  <a:gd name="T61" fmla="*/ 17 h 52"/>
                  <a:gd name="T62" fmla="*/ 3 w 28"/>
                  <a:gd name="T63" fmla="*/ 21 h 52"/>
                  <a:gd name="T64" fmla="*/ 4 w 28"/>
                  <a:gd name="T65" fmla="*/ 23 h 52"/>
                  <a:gd name="T66" fmla="*/ 5 w 28"/>
                  <a:gd name="T67" fmla="*/ 22 h 52"/>
                  <a:gd name="T68" fmla="*/ 6 w 28"/>
                  <a:gd name="T69" fmla="*/ 22 h 52"/>
                  <a:gd name="T70" fmla="*/ 8 w 28"/>
                  <a:gd name="T71" fmla="*/ 26 h 52"/>
                  <a:gd name="T72" fmla="*/ 9 w 28"/>
                  <a:gd name="T73" fmla="*/ 24 h 52"/>
                  <a:gd name="T74" fmla="*/ 8 w 28"/>
                  <a:gd name="T75" fmla="*/ 23 h 52"/>
                  <a:gd name="T76" fmla="*/ 8 w 28"/>
                  <a:gd name="T77" fmla="*/ 18 h 52"/>
                  <a:gd name="T78" fmla="*/ 8 w 28"/>
                  <a:gd name="T79" fmla="*/ 15 h 52"/>
                  <a:gd name="T80" fmla="*/ 7 w 28"/>
                  <a:gd name="T81" fmla="*/ 11 h 52"/>
                  <a:gd name="T82" fmla="*/ 8 w 28"/>
                  <a:gd name="T83" fmla="*/ 4 h 52"/>
                  <a:gd name="T84" fmla="*/ 9 w 28"/>
                  <a:gd name="T85" fmla="*/ 5 h 52"/>
                  <a:gd name="T86" fmla="*/ 9 w 28"/>
                  <a:gd name="T87" fmla="*/ 14 h 52"/>
                  <a:gd name="T88" fmla="*/ 10 w 28"/>
                  <a:gd name="T89" fmla="*/ 18 h 52"/>
                  <a:gd name="T90" fmla="*/ 11 w 28"/>
                  <a:gd name="T91" fmla="*/ 18 h 52"/>
                  <a:gd name="T92" fmla="*/ 18 w 28"/>
                  <a:gd name="T93" fmla="*/ 37 h 52"/>
                  <a:gd name="T94" fmla="*/ 26 w 28"/>
                  <a:gd name="T95" fmla="*/ 49 h 52"/>
                  <a:gd name="T96" fmla="*/ 25 w 28"/>
                  <a:gd name="T97" fmla="*/ 52 h 52"/>
                  <a:gd name="T98" fmla="*/ 23 w 28"/>
                  <a:gd name="T99" fmla="*/ 51 h 52"/>
                  <a:gd name="T100" fmla="*/ 20 w 28"/>
                  <a:gd name="T101" fmla="*/ 51 h 52"/>
                  <a:gd name="T102" fmla="*/ 17 w 28"/>
                  <a:gd name="T103" fmla="*/ 52 h 52"/>
                  <a:gd name="T104" fmla="*/ 13 w 28"/>
                  <a:gd name="T105" fmla="*/ 52 h 52"/>
                  <a:gd name="T106" fmla="*/ 6 w 28"/>
                  <a:gd name="T107" fmla="*/ 52 h 52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0" t="0" r="r" b="b"/>
                <a:pathLst>
                  <a:path w="28" h="52">
                    <a:moveTo>
                      <a:pt x="6" y="52"/>
                    </a:moveTo>
                    <a:lnTo>
                      <a:pt x="7" y="51"/>
                    </a:lnTo>
                    <a:lnTo>
                      <a:pt x="7" y="50"/>
                    </a:lnTo>
                    <a:lnTo>
                      <a:pt x="7" y="49"/>
                    </a:lnTo>
                    <a:lnTo>
                      <a:pt x="6" y="47"/>
                    </a:lnTo>
                    <a:lnTo>
                      <a:pt x="7" y="47"/>
                    </a:lnTo>
                    <a:lnTo>
                      <a:pt x="8" y="47"/>
                    </a:lnTo>
                    <a:lnTo>
                      <a:pt x="8" y="46"/>
                    </a:lnTo>
                    <a:lnTo>
                      <a:pt x="7" y="45"/>
                    </a:lnTo>
                    <a:lnTo>
                      <a:pt x="7" y="44"/>
                    </a:lnTo>
                    <a:lnTo>
                      <a:pt x="7" y="43"/>
                    </a:lnTo>
                    <a:lnTo>
                      <a:pt x="6" y="42"/>
                    </a:lnTo>
                    <a:lnTo>
                      <a:pt x="5" y="42"/>
                    </a:lnTo>
                    <a:lnTo>
                      <a:pt x="4" y="41"/>
                    </a:lnTo>
                    <a:lnTo>
                      <a:pt x="5" y="40"/>
                    </a:lnTo>
                    <a:lnTo>
                      <a:pt x="6" y="40"/>
                    </a:lnTo>
                    <a:lnTo>
                      <a:pt x="6" y="39"/>
                    </a:lnTo>
                    <a:lnTo>
                      <a:pt x="6" y="38"/>
                    </a:lnTo>
                    <a:lnTo>
                      <a:pt x="6" y="36"/>
                    </a:lnTo>
                    <a:lnTo>
                      <a:pt x="5" y="36"/>
                    </a:lnTo>
                    <a:lnTo>
                      <a:pt x="4" y="36"/>
                    </a:lnTo>
                    <a:lnTo>
                      <a:pt x="3" y="36"/>
                    </a:lnTo>
                    <a:lnTo>
                      <a:pt x="4" y="35"/>
                    </a:lnTo>
                    <a:lnTo>
                      <a:pt x="5" y="34"/>
                    </a:lnTo>
                    <a:lnTo>
                      <a:pt x="3" y="34"/>
                    </a:lnTo>
                    <a:lnTo>
                      <a:pt x="2" y="34"/>
                    </a:lnTo>
                    <a:lnTo>
                      <a:pt x="2" y="32"/>
                    </a:lnTo>
                    <a:lnTo>
                      <a:pt x="2" y="31"/>
                    </a:lnTo>
                    <a:lnTo>
                      <a:pt x="1" y="30"/>
                    </a:lnTo>
                    <a:lnTo>
                      <a:pt x="1" y="29"/>
                    </a:lnTo>
                    <a:lnTo>
                      <a:pt x="1" y="27"/>
                    </a:lnTo>
                    <a:lnTo>
                      <a:pt x="0" y="26"/>
                    </a:lnTo>
                    <a:lnTo>
                      <a:pt x="0" y="25"/>
                    </a:lnTo>
                    <a:lnTo>
                      <a:pt x="0" y="24"/>
                    </a:lnTo>
                    <a:lnTo>
                      <a:pt x="1" y="24"/>
                    </a:lnTo>
                    <a:lnTo>
                      <a:pt x="1" y="22"/>
                    </a:lnTo>
                    <a:lnTo>
                      <a:pt x="1" y="21"/>
                    </a:lnTo>
                    <a:lnTo>
                      <a:pt x="1" y="19"/>
                    </a:lnTo>
                    <a:lnTo>
                      <a:pt x="1" y="18"/>
                    </a:lnTo>
                    <a:lnTo>
                      <a:pt x="1" y="16"/>
                    </a:lnTo>
                    <a:lnTo>
                      <a:pt x="1" y="15"/>
                    </a:lnTo>
                    <a:lnTo>
                      <a:pt x="1" y="14"/>
                    </a:lnTo>
                    <a:lnTo>
                      <a:pt x="2" y="13"/>
                    </a:lnTo>
                    <a:lnTo>
                      <a:pt x="2" y="12"/>
                    </a:lnTo>
                    <a:lnTo>
                      <a:pt x="2" y="11"/>
                    </a:lnTo>
                    <a:lnTo>
                      <a:pt x="2" y="9"/>
                    </a:lnTo>
                    <a:lnTo>
                      <a:pt x="2" y="5"/>
                    </a:lnTo>
                    <a:lnTo>
                      <a:pt x="3" y="7"/>
                    </a:lnTo>
                    <a:lnTo>
                      <a:pt x="3" y="9"/>
                    </a:lnTo>
                    <a:lnTo>
                      <a:pt x="3" y="11"/>
                    </a:lnTo>
                    <a:lnTo>
                      <a:pt x="3" y="13"/>
                    </a:lnTo>
                    <a:lnTo>
                      <a:pt x="3" y="14"/>
                    </a:lnTo>
                    <a:lnTo>
                      <a:pt x="4" y="15"/>
                    </a:lnTo>
                    <a:lnTo>
                      <a:pt x="3" y="17"/>
                    </a:lnTo>
                    <a:lnTo>
                      <a:pt x="3" y="19"/>
                    </a:lnTo>
                    <a:lnTo>
                      <a:pt x="3" y="21"/>
                    </a:lnTo>
                    <a:lnTo>
                      <a:pt x="4" y="22"/>
                    </a:lnTo>
                    <a:lnTo>
                      <a:pt x="4" y="23"/>
                    </a:lnTo>
                    <a:lnTo>
                      <a:pt x="5" y="24"/>
                    </a:lnTo>
                    <a:lnTo>
                      <a:pt x="5" y="22"/>
                    </a:lnTo>
                    <a:lnTo>
                      <a:pt x="5" y="20"/>
                    </a:lnTo>
                    <a:lnTo>
                      <a:pt x="6" y="22"/>
                    </a:lnTo>
                    <a:lnTo>
                      <a:pt x="7" y="24"/>
                    </a:lnTo>
                    <a:lnTo>
                      <a:pt x="8" y="26"/>
                    </a:lnTo>
                    <a:lnTo>
                      <a:pt x="9" y="25"/>
                    </a:lnTo>
                    <a:lnTo>
                      <a:pt x="9" y="24"/>
                    </a:lnTo>
                    <a:lnTo>
                      <a:pt x="8" y="24"/>
                    </a:lnTo>
                    <a:lnTo>
                      <a:pt x="8" y="23"/>
                    </a:lnTo>
                    <a:lnTo>
                      <a:pt x="8" y="21"/>
                    </a:lnTo>
                    <a:lnTo>
                      <a:pt x="8" y="18"/>
                    </a:lnTo>
                    <a:lnTo>
                      <a:pt x="8" y="16"/>
                    </a:lnTo>
                    <a:lnTo>
                      <a:pt x="8" y="15"/>
                    </a:lnTo>
                    <a:lnTo>
                      <a:pt x="8" y="13"/>
                    </a:lnTo>
                    <a:lnTo>
                      <a:pt x="7" y="11"/>
                    </a:lnTo>
                    <a:lnTo>
                      <a:pt x="8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9" y="5"/>
                    </a:lnTo>
                    <a:lnTo>
                      <a:pt x="10" y="11"/>
                    </a:lnTo>
                    <a:lnTo>
                      <a:pt x="9" y="14"/>
                    </a:lnTo>
                    <a:lnTo>
                      <a:pt x="9" y="15"/>
                    </a:lnTo>
                    <a:lnTo>
                      <a:pt x="10" y="18"/>
                    </a:lnTo>
                    <a:lnTo>
                      <a:pt x="10" y="20"/>
                    </a:lnTo>
                    <a:lnTo>
                      <a:pt x="11" y="18"/>
                    </a:lnTo>
                    <a:lnTo>
                      <a:pt x="13" y="26"/>
                    </a:lnTo>
                    <a:lnTo>
                      <a:pt x="18" y="37"/>
                    </a:lnTo>
                    <a:lnTo>
                      <a:pt x="17" y="47"/>
                    </a:lnTo>
                    <a:lnTo>
                      <a:pt x="26" y="49"/>
                    </a:lnTo>
                    <a:lnTo>
                      <a:pt x="28" y="50"/>
                    </a:lnTo>
                    <a:lnTo>
                      <a:pt x="25" y="52"/>
                    </a:lnTo>
                    <a:lnTo>
                      <a:pt x="24" y="52"/>
                    </a:lnTo>
                    <a:lnTo>
                      <a:pt x="23" y="51"/>
                    </a:lnTo>
                    <a:lnTo>
                      <a:pt x="21" y="51"/>
                    </a:lnTo>
                    <a:lnTo>
                      <a:pt x="20" y="51"/>
                    </a:lnTo>
                    <a:lnTo>
                      <a:pt x="19" y="51"/>
                    </a:lnTo>
                    <a:lnTo>
                      <a:pt x="17" y="52"/>
                    </a:lnTo>
                    <a:lnTo>
                      <a:pt x="15" y="52"/>
                    </a:lnTo>
                    <a:lnTo>
                      <a:pt x="13" y="52"/>
                    </a:lnTo>
                    <a:lnTo>
                      <a:pt x="11" y="52"/>
                    </a:lnTo>
                    <a:lnTo>
                      <a:pt x="6" y="52"/>
                    </a:lnTo>
                    <a:close/>
                  </a:path>
                </a:pathLst>
              </a:custGeom>
              <a:solidFill>
                <a:srgbClr val="0099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91" name="Freeform 1482">
                <a:extLst>
                  <a:ext uri="{FF2B5EF4-FFF2-40B4-BE49-F238E27FC236}">
                    <a16:creationId xmlns:a16="http://schemas.microsoft.com/office/drawing/2014/main" id="{2897D372-64D1-4BBD-848B-EC11841C67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93" y="3660"/>
                <a:ext cx="23" cy="54"/>
              </a:xfrm>
              <a:custGeom>
                <a:avLst/>
                <a:gdLst>
                  <a:gd name="T0" fmla="*/ 0 w 23"/>
                  <a:gd name="T1" fmla="*/ 2 h 54"/>
                  <a:gd name="T2" fmla="*/ 1 w 23"/>
                  <a:gd name="T3" fmla="*/ 8 h 54"/>
                  <a:gd name="T4" fmla="*/ 1 w 23"/>
                  <a:gd name="T5" fmla="*/ 13 h 54"/>
                  <a:gd name="T6" fmla="*/ 1 w 23"/>
                  <a:gd name="T7" fmla="*/ 15 h 54"/>
                  <a:gd name="T8" fmla="*/ 2 w 23"/>
                  <a:gd name="T9" fmla="*/ 17 h 54"/>
                  <a:gd name="T10" fmla="*/ 2 w 23"/>
                  <a:gd name="T11" fmla="*/ 18 h 54"/>
                  <a:gd name="T12" fmla="*/ 3 w 23"/>
                  <a:gd name="T13" fmla="*/ 20 h 54"/>
                  <a:gd name="T14" fmla="*/ 3 w 23"/>
                  <a:gd name="T15" fmla="*/ 22 h 54"/>
                  <a:gd name="T16" fmla="*/ 2 w 23"/>
                  <a:gd name="T17" fmla="*/ 24 h 54"/>
                  <a:gd name="T18" fmla="*/ 3 w 23"/>
                  <a:gd name="T19" fmla="*/ 26 h 54"/>
                  <a:gd name="T20" fmla="*/ 4 w 23"/>
                  <a:gd name="T21" fmla="*/ 28 h 54"/>
                  <a:gd name="T22" fmla="*/ 3 w 23"/>
                  <a:gd name="T23" fmla="*/ 29 h 54"/>
                  <a:gd name="T24" fmla="*/ 2 w 23"/>
                  <a:gd name="T25" fmla="*/ 31 h 54"/>
                  <a:gd name="T26" fmla="*/ 3 w 23"/>
                  <a:gd name="T27" fmla="*/ 31 h 54"/>
                  <a:gd name="T28" fmla="*/ 5 w 23"/>
                  <a:gd name="T29" fmla="*/ 31 h 54"/>
                  <a:gd name="T30" fmla="*/ 7 w 23"/>
                  <a:gd name="T31" fmla="*/ 33 h 54"/>
                  <a:gd name="T32" fmla="*/ 8 w 23"/>
                  <a:gd name="T33" fmla="*/ 35 h 54"/>
                  <a:gd name="T34" fmla="*/ 9 w 23"/>
                  <a:gd name="T35" fmla="*/ 38 h 54"/>
                  <a:gd name="T36" fmla="*/ 9 w 23"/>
                  <a:gd name="T37" fmla="*/ 41 h 54"/>
                  <a:gd name="T38" fmla="*/ 8 w 23"/>
                  <a:gd name="T39" fmla="*/ 42 h 54"/>
                  <a:gd name="T40" fmla="*/ 6 w 23"/>
                  <a:gd name="T41" fmla="*/ 44 h 54"/>
                  <a:gd name="T42" fmla="*/ 7 w 23"/>
                  <a:gd name="T43" fmla="*/ 45 h 54"/>
                  <a:gd name="T44" fmla="*/ 8 w 23"/>
                  <a:gd name="T45" fmla="*/ 46 h 54"/>
                  <a:gd name="T46" fmla="*/ 7 w 23"/>
                  <a:gd name="T47" fmla="*/ 49 h 54"/>
                  <a:gd name="T48" fmla="*/ 8 w 23"/>
                  <a:gd name="T49" fmla="*/ 50 h 54"/>
                  <a:gd name="T50" fmla="*/ 10 w 23"/>
                  <a:gd name="T51" fmla="*/ 50 h 54"/>
                  <a:gd name="T52" fmla="*/ 12 w 23"/>
                  <a:gd name="T53" fmla="*/ 51 h 54"/>
                  <a:gd name="T54" fmla="*/ 14 w 23"/>
                  <a:gd name="T55" fmla="*/ 51 h 54"/>
                  <a:gd name="T56" fmla="*/ 17 w 23"/>
                  <a:gd name="T57" fmla="*/ 51 h 54"/>
                  <a:gd name="T58" fmla="*/ 19 w 23"/>
                  <a:gd name="T59" fmla="*/ 52 h 54"/>
                  <a:gd name="T60" fmla="*/ 23 w 23"/>
                  <a:gd name="T61" fmla="*/ 54 h 54"/>
                  <a:gd name="T62" fmla="*/ 22 w 23"/>
                  <a:gd name="T63" fmla="*/ 51 h 54"/>
                  <a:gd name="T64" fmla="*/ 22 w 23"/>
                  <a:gd name="T65" fmla="*/ 48 h 54"/>
                  <a:gd name="T66" fmla="*/ 20 w 23"/>
                  <a:gd name="T67" fmla="*/ 45 h 54"/>
                  <a:gd name="T68" fmla="*/ 17 w 23"/>
                  <a:gd name="T69" fmla="*/ 42 h 54"/>
                  <a:gd name="T70" fmla="*/ 15 w 23"/>
                  <a:gd name="T71" fmla="*/ 38 h 54"/>
                  <a:gd name="T72" fmla="*/ 13 w 23"/>
                  <a:gd name="T73" fmla="*/ 36 h 54"/>
                  <a:gd name="T74" fmla="*/ 10 w 23"/>
                  <a:gd name="T75" fmla="*/ 33 h 54"/>
                  <a:gd name="T76" fmla="*/ 8 w 23"/>
                  <a:gd name="T77" fmla="*/ 29 h 54"/>
                  <a:gd name="T78" fmla="*/ 6 w 23"/>
                  <a:gd name="T79" fmla="*/ 26 h 54"/>
                  <a:gd name="T80" fmla="*/ 5 w 23"/>
                  <a:gd name="T81" fmla="*/ 23 h 54"/>
                  <a:gd name="T82" fmla="*/ 4 w 23"/>
                  <a:gd name="T83" fmla="*/ 20 h 54"/>
                  <a:gd name="T84" fmla="*/ 3 w 23"/>
                  <a:gd name="T85" fmla="*/ 18 h 54"/>
                  <a:gd name="T86" fmla="*/ 2 w 23"/>
                  <a:gd name="T87" fmla="*/ 17 h 54"/>
                  <a:gd name="T88" fmla="*/ 2 w 23"/>
                  <a:gd name="T89" fmla="*/ 15 h 54"/>
                  <a:gd name="T90" fmla="*/ 2 w 23"/>
                  <a:gd name="T91" fmla="*/ 14 h 54"/>
                  <a:gd name="T92" fmla="*/ 2 w 23"/>
                  <a:gd name="T93" fmla="*/ 13 h 54"/>
                  <a:gd name="T94" fmla="*/ 1 w 23"/>
                  <a:gd name="T95" fmla="*/ 7 h 54"/>
                  <a:gd name="T96" fmla="*/ 0 w 23"/>
                  <a:gd name="T97" fmla="*/ 1 h 54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23" h="54">
                    <a:moveTo>
                      <a:pt x="0" y="0"/>
                    </a:moveTo>
                    <a:lnTo>
                      <a:pt x="0" y="2"/>
                    </a:lnTo>
                    <a:lnTo>
                      <a:pt x="0" y="4"/>
                    </a:lnTo>
                    <a:lnTo>
                      <a:pt x="1" y="8"/>
                    </a:lnTo>
                    <a:lnTo>
                      <a:pt x="1" y="11"/>
                    </a:lnTo>
                    <a:lnTo>
                      <a:pt x="1" y="13"/>
                    </a:lnTo>
                    <a:lnTo>
                      <a:pt x="1" y="14"/>
                    </a:lnTo>
                    <a:lnTo>
                      <a:pt x="1" y="15"/>
                    </a:lnTo>
                    <a:lnTo>
                      <a:pt x="1" y="16"/>
                    </a:lnTo>
                    <a:lnTo>
                      <a:pt x="2" y="17"/>
                    </a:lnTo>
                    <a:lnTo>
                      <a:pt x="2" y="18"/>
                    </a:lnTo>
                    <a:lnTo>
                      <a:pt x="3" y="19"/>
                    </a:lnTo>
                    <a:lnTo>
                      <a:pt x="3" y="20"/>
                    </a:lnTo>
                    <a:lnTo>
                      <a:pt x="3" y="21"/>
                    </a:lnTo>
                    <a:lnTo>
                      <a:pt x="3" y="22"/>
                    </a:lnTo>
                    <a:lnTo>
                      <a:pt x="2" y="23"/>
                    </a:lnTo>
                    <a:lnTo>
                      <a:pt x="2" y="24"/>
                    </a:lnTo>
                    <a:lnTo>
                      <a:pt x="2" y="25"/>
                    </a:lnTo>
                    <a:lnTo>
                      <a:pt x="3" y="26"/>
                    </a:lnTo>
                    <a:lnTo>
                      <a:pt x="3" y="27"/>
                    </a:lnTo>
                    <a:lnTo>
                      <a:pt x="4" y="28"/>
                    </a:lnTo>
                    <a:lnTo>
                      <a:pt x="4" y="29"/>
                    </a:lnTo>
                    <a:lnTo>
                      <a:pt x="3" y="29"/>
                    </a:lnTo>
                    <a:lnTo>
                      <a:pt x="2" y="30"/>
                    </a:lnTo>
                    <a:lnTo>
                      <a:pt x="2" y="31"/>
                    </a:lnTo>
                    <a:lnTo>
                      <a:pt x="3" y="31"/>
                    </a:lnTo>
                    <a:lnTo>
                      <a:pt x="4" y="31"/>
                    </a:lnTo>
                    <a:lnTo>
                      <a:pt x="5" y="31"/>
                    </a:lnTo>
                    <a:lnTo>
                      <a:pt x="6" y="32"/>
                    </a:lnTo>
                    <a:lnTo>
                      <a:pt x="7" y="33"/>
                    </a:lnTo>
                    <a:lnTo>
                      <a:pt x="7" y="34"/>
                    </a:lnTo>
                    <a:lnTo>
                      <a:pt x="8" y="35"/>
                    </a:lnTo>
                    <a:lnTo>
                      <a:pt x="8" y="37"/>
                    </a:lnTo>
                    <a:lnTo>
                      <a:pt x="9" y="38"/>
                    </a:lnTo>
                    <a:lnTo>
                      <a:pt x="9" y="40"/>
                    </a:lnTo>
                    <a:lnTo>
                      <a:pt x="9" y="41"/>
                    </a:lnTo>
                    <a:lnTo>
                      <a:pt x="8" y="42"/>
                    </a:lnTo>
                    <a:lnTo>
                      <a:pt x="7" y="43"/>
                    </a:lnTo>
                    <a:lnTo>
                      <a:pt x="6" y="44"/>
                    </a:lnTo>
                    <a:lnTo>
                      <a:pt x="7" y="45"/>
                    </a:lnTo>
                    <a:lnTo>
                      <a:pt x="8" y="46"/>
                    </a:lnTo>
                    <a:lnTo>
                      <a:pt x="8" y="48"/>
                    </a:lnTo>
                    <a:lnTo>
                      <a:pt x="7" y="49"/>
                    </a:lnTo>
                    <a:lnTo>
                      <a:pt x="7" y="50"/>
                    </a:lnTo>
                    <a:lnTo>
                      <a:pt x="8" y="50"/>
                    </a:lnTo>
                    <a:lnTo>
                      <a:pt x="9" y="50"/>
                    </a:lnTo>
                    <a:lnTo>
                      <a:pt x="10" y="50"/>
                    </a:lnTo>
                    <a:lnTo>
                      <a:pt x="11" y="51"/>
                    </a:lnTo>
                    <a:lnTo>
                      <a:pt x="12" y="51"/>
                    </a:lnTo>
                    <a:lnTo>
                      <a:pt x="13" y="51"/>
                    </a:lnTo>
                    <a:lnTo>
                      <a:pt x="14" y="51"/>
                    </a:lnTo>
                    <a:lnTo>
                      <a:pt x="15" y="51"/>
                    </a:lnTo>
                    <a:lnTo>
                      <a:pt x="17" y="51"/>
                    </a:lnTo>
                    <a:lnTo>
                      <a:pt x="18" y="51"/>
                    </a:lnTo>
                    <a:lnTo>
                      <a:pt x="19" y="52"/>
                    </a:lnTo>
                    <a:lnTo>
                      <a:pt x="21" y="53"/>
                    </a:lnTo>
                    <a:lnTo>
                      <a:pt x="23" y="54"/>
                    </a:lnTo>
                    <a:lnTo>
                      <a:pt x="22" y="52"/>
                    </a:lnTo>
                    <a:lnTo>
                      <a:pt x="22" y="51"/>
                    </a:lnTo>
                    <a:lnTo>
                      <a:pt x="23" y="49"/>
                    </a:lnTo>
                    <a:lnTo>
                      <a:pt x="22" y="48"/>
                    </a:lnTo>
                    <a:lnTo>
                      <a:pt x="21" y="47"/>
                    </a:lnTo>
                    <a:lnTo>
                      <a:pt x="20" y="45"/>
                    </a:lnTo>
                    <a:lnTo>
                      <a:pt x="18" y="44"/>
                    </a:lnTo>
                    <a:lnTo>
                      <a:pt x="17" y="42"/>
                    </a:lnTo>
                    <a:lnTo>
                      <a:pt x="16" y="40"/>
                    </a:lnTo>
                    <a:lnTo>
                      <a:pt x="15" y="38"/>
                    </a:lnTo>
                    <a:lnTo>
                      <a:pt x="14" y="37"/>
                    </a:lnTo>
                    <a:lnTo>
                      <a:pt x="13" y="36"/>
                    </a:lnTo>
                    <a:lnTo>
                      <a:pt x="12" y="35"/>
                    </a:lnTo>
                    <a:lnTo>
                      <a:pt x="10" y="33"/>
                    </a:lnTo>
                    <a:lnTo>
                      <a:pt x="9" y="31"/>
                    </a:lnTo>
                    <a:lnTo>
                      <a:pt x="8" y="29"/>
                    </a:lnTo>
                    <a:lnTo>
                      <a:pt x="7" y="27"/>
                    </a:lnTo>
                    <a:lnTo>
                      <a:pt x="6" y="26"/>
                    </a:lnTo>
                    <a:lnTo>
                      <a:pt x="6" y="24"/>
                    </a:lnTo>
                    <a:lnTo>
                      <a:pt x="5" y="23"/>
                    </a:lnTo>
                    <a:lnTo>
                      <a:pt x="4" y="21"/>
                    </a:lnTo>
                    <a:lnTo>
                      <a:pt x="4" y="20"/>
                    </a:lnTo>
                    <a:lnTo>
                      <a:pt x="4" y="19"/>
                    </a:lnTo>
                    <a:lnTo>
                      <a:pt x="3" y="18"/>
                    </a:lnTo>
                    <a:lnTo>
                      <a:pt x="2" y="17"/>
                    </a:lnTo>
                    <a:lnTo>
                      <a:pt x="2" y="16"/>
                    </a:lnTo>
                    <a:lnTo>
                      <a:pt x="2" y="15"/>
                    </a:lnTo>
                    <a:lnTo>
                      <a:pt x="2" y="14"/>
                    </a:lnTo>
                    <a:lnTo>
                      <a:pt x="2" y="13"/>
                    </a:lnTo>
                    <a:lnTo>
                      <a:pt x="2" y="12"/>
                    </a:lnTo>
                    <a:lnTo>
                      <a:pt x="1" y="7"/>
                    </a:lnTo>
                    <a:lnTo>
                      <a:pt x="0" y="4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92" name="Freeform 1483">
                <a:extLst>
                  <a:ext uri="{FF2B5EF4-FFF2-40B4-BE49-F238E27FC236}">
                    <a16:creationId xmlns:a16="http://schemas.microsoft.com/office/drawing/2014/main" id="{095F2C67-A99F-43C6-B134-B7354569CE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72" y="3621"/>
                <a:ext cx="34" cy="38"/>
              </a:xfrm>
              <a:custGeom>
                <a:avLst/>
                <a:gdLst>
                  <a:gd name="T0" fmla="*/ 1 w 34"/>
                  <a:gd name="T1" fmla="*/ 29 h 38"/>
                  <a:gd name="T2" fmla="*/ 2 w 34"/>
                  <a:gd name="T3" fmla="*/ 32 h 38"/>
                  <a:gd name="T4" fmla="*/ 3 w 34"/>
                  <a:gd name="T5" fmla="*/ 33 h 38"/>
                  <a:gd name="T6" fmla="*/ 5 w 34"/>
                  <a:gd name="T7" fmla="*/ 34 h 38"/>
                  <a:gd name="T8" fmla="*/ 6 w 34"/>
                  <a:gd name="T9" fmla="*/ 35 h 38"/>
                  <a:gd name="T10" fmla="*/ 8 w 34"/>
                  <a:gd name="T11" fmla="*/ 36 h 38"/>
                  <a:gd name="T12" fmla="*/ 9 w 34"/>
                  <a:gd name="T13" fmla="*/ 36 h 38"/>
                  <a:gd name="T14" fmla="*/ 11 w 34"/>
                  <a:gd name="T15" fmla="*/ 37 h 38"/>
                  <a:gd name="T16" fmla="*/ 12 w 34"/>
                  <a:gd name="T17" fmla="*/ 37 h 38"/>
                  <a:gd name="T18" fmla="*/ 13 w 34"/>
                  <a:gd name="T19" fmla="*/ 35 h 38"/>
                  <a:gd name="T20" fmla="*/ 14 w 34"/>
                  <a:gd name="T21" fmla="*/ 31 h 38"/>
                  <a:gd name="T22" fmla="*/ 15 w 34"/>
                  <a:gd name="T23" fmla="*/ 28 h 38"/>
                  <a:gd name="T24" fmla="*/ 14 w 34"/>
                  <a:gd name="T25" fmla="*/ 25 h 38"/>
                  <a:gd name="T26" fmla="*/ 15 w 34"/>
                  <a:gd name="T27" fmla="*/ 24 h 38"/>
                  <a:gd name="T28" fmla="*/ 15 w 34"/>
                  <a:gd name="T29" fmla="*/ 20 h 38"/>
                  <a:gd name="T30" fmla="*/ 15 w 34"/>
                  <a:gd name="T31" fmla="*/ 17 h 38"/>
                  <a:gd name="T32" fmla="*/ 17 w 34"/>
                  <a:gd name="T33" fmla="*/ 16 h 38"/>
                  <a:gd name="T34" fmla="*/ 17 w 34"/>
                  <a:gd name="T35" fmla="*/ 14 h 38"/>
                  <a:gd name="T36" fmla="*/ 18 w 34"/>
                  <a:gd name="T37" fmla="*/ 13 h 38"/>
                  <a:gd name="T38" fmla="*/ 18 w 34"/>
                  <a:gd name="T39" fmla="*/ 11 h 38"/>
                  <a:gd name="T40" fmla="*/ 19 w 34"/>
                  <a:gd name="T41" fmla="*/ 10 h 38"/>
                  <a:gd name="T42" fmla="*/ 22 w 34"/>
                  <a:gd name="T43" fmla="*/ 9 h 38"/>
                  <a:gd name="T44" fmla="*/ 25 w 34"/>
                  <a:gd name="T45" fmla="*/ 10 h 38"/>
                  <a:gd name="T46" fmla="*/ 26 w 34"/>
                  <a:gd name="T47" fmla="*/ 10 h 38"/>
                  <a:gd name="T48" fmla="*/ 28 w 34"/>
                  <a:gd name="T49" fmla="*/ 11 h 38"/>
                  <a:gd name="T50" fmla="*/ 30 w 34"/>
                  <a:gd name="T51" fmla="*/ 11 h 38"/>
                  <a:gd name="T52" fmla="*/ 32 w 34"/>
                  <a:gd name="T53" fmla="*/ 11 h 38"/>
                  <a:gd name="T54" fmla="*/ 32 w 34"/>
                  <a:gd name="T55" fmla="*/ 11 h 38"/>
                  <a:gd name="T56" fmla="*/ 30 w 34"/>
                  <a:gd name="T57" fmla="*/ 10 h 38"/>
                  <a:gd name="T58" fmla="*/ 28 w 34"/>
                  <a:gd name="T59" fmla="*/ 9 h 38"/>
                  <a:gd name="T60" fmla="*/ 24 w 34"/>
                  <a:gd name="T61" fmla="*/ 7 h 38"/>
                  <a:gd name="T62" fmla="*/ 21 w 34"/>
                  <a:gd name="T63" fmla="*/ 5 h 38"/>
                  <a:gd name="T64" fmla="*/ 18 w 34"/>
                  <a:gd name="T65" fmla="*/ 4 h 38"/>
                  <a:gd name="T66" fmla="*/ 15 w 34"/>
                  <a:gd name="T67" fmla="*/ 2 h 38"/>
                  <a:gd name="T68" fmla="*/ 13 w 34"/>
                  <a:gd name="T69" fmla="*/ 0 h 38"/>
                  <a:gd name="T70" fmla="*/ 11 w 34"/>
                  <a:gd name="T71" fmla="*/ 2 h 38"/>
                  <a:gd name="T72" fmla="*/ 8 w 34"/>
                  <a:gd name="T73" fmla="*/ 10 h 38"/>
                  <a:gd name="T74" fmla="*/ 6 w 34"/>
                  <a:gd name="T75" fmla="*/ 16 h 38"/>
                  <a:gd name="T76" fmla="*/ 0 w 34"/>
                  <a:gd name="T77" fmla="*/ 27 h 38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34" h="38">
                    <a:moveTo>
                      <a:pt x="0" y="27"/>
                    </a:moveTo>
                    <a:lnTo>
                      <a:pt x="1" y="29"/>
                    </a:lnTo>
                    <a:lnTo>
                      <a:pt x="1" y="31"/>
                    </a:lnTo>
                    <a:lnTo>
                      <a:pt x="2" y="32"/>
                    </a:lnTo>
                    <a:lnTo>
                      <a:pt x="3" y="33"/>
                    </a:lnTo>
                    <a:lnTo>
                      <a:pt x="4" y="34"/>
                    </a:lnTo>
                    <a:lnTo>
                      <a:pt x="5" y="34"/>
                    </a:lnTo>
                    <a:lnTo>
                      <a:pt x="5" y="35"/>
                    </a:lnTo>
                    <a:lnTo>
                      <a:pt x="6" y="35"/>
                    </a:lnTo>
                    <a:lnTo>
                      <a:pt x="7" y="36"/>
                    </a:lnTo>
                    <a:lnTo>
                      <a:pt x="8" y="36"/>
                    </a:lnTo>
                    <a:lnTo>
                      <a:pt x="9" y="36"/>
                    </a:lnTo>
                    <a:lnTo>
                      <a:pt x="10" y="37"/>
                    </a:lnTo>
                    <a:lnTo>
                      <a:pt x="11" y="37"/>
                    </a:lnTo>
                    <a:lnTo>
                      <a:pt x="12" y="38"/>
                    </a:lnTo>
                    <a:lnTo>
                      <a:pt x="12" y="37"/>
                    </a:lnTo>
                    <a:lnTo>
                      <a:pt x="12" y="36"/>
                    </a:lnTo>
                    <a:lnTo>
                      <a:pt x="13" y="35"/>
                    </a:lnTo>
                    <a:lnTo>
                      <a:pt x="13" y="33"/>
                    </a:lnTo>
                    <a:lnTo>
                      <a:pt x="14" y="31"/>
                    </a:lnTo>
                    <a:lnTo>
                      <a:pt x="14" y="30"/>
                    </a:lnTo>
                    <a:lnTo>
                      <a:pt x="15" y="28"/>
                    </a:lnTo>
                    <a:lnTo>
                      <a:pt x="14" y="27"/>
                    </a:lnTo>
                    <a:lnTo>
                      <a:pt x="14" y="25"/>
                    </a:lnTo>
                    <a:lnTo>
                      <a:pt x="15" y="25"/>
                    </a:lnTo>
                    <a:lnTo>
                      <a:pt x="15" y="24"/>
                    </a:lnTo>
                    <a:lnTo>
                      <a:pt x="15" y="21"/>
                    </a:lnTo>
                    <a:lnTo>
                      <a:pt x="15" y="20"/>
                    </a:lnTo>
                    <a:lnTo>
                      <a:pt x="15" y="18"/>
                    </a:lnTo>
                    <a:lnTo>
                      <a:pt x="15" y="17"/>
                    </a:lnTo>
                    <a:lnTo>
                      <a:pt x="16" y="17"/>
                    </a:lnTo>
                    <a:lnTo>
                      <a:pt x="17" y="16"/>
                    </a:lnTo>
                    <a:lnTo>
                      <a:pt x="17" y="15"/>
                    </a:lnTo>
                    <a:lnTo>
                      <a:pt x="17" y="14"/>
                    </a:lnTo>
                    <a:lnTo>
                      <a:pt x="17" y="13"/>
                    </a:lnTo>
                    <a:lnTo>
                      <a:pt x="18" y="13"/>
                    </a:lnTo>
                    <a:lnTo>
                      <a:pt x="18" y="12"/>
                    </a:lnTo>
                    <a:lnTo>
                      <a:pt x="18" y="11"/>
                    </a:lnTo>
                    <a:lnTo>
                      <a:pt x="19" y="10"/>
                    </a:lnTo>
                    <a:lnTo>
                      <a:pt x="20" y="9"/>
                    </a:lnTo>
                    <a:lnTo>
                      <a:pt x="22" y="9"/>
                    </a:lnTo>
                    <a:lnTo>
                      <a:pt x="24" y="9"/>
                    </a:lnTo>
                    <a:lnTo>
                      <a:pt x="25" y="10"/>
                    </a:lnTo>
                    <a:lnTo>
                      <a:pt x="26" y="10"/>
                    </a:lnTo>
                    <a:lnTo>
                      <a:pt x="27" y="10"/>
                    </a:lnTo>
                    <a:lnTo>
                      <a:pt x="28" y="11"/>
                    </a:lnTo>
                    <a:lnTo>
                      <a:pt x="29" y="11"/>
                    </a:lnTo>
                    <a:lnTo>
                      <a:pt x="30" y="11"/>
                    </a:lnTo>
                    <a:lnTo>
                      <a:pt x="31" y="11"/>
                    </a:lnTo>
                    <a:lnTo>
                      <a:pt x="32" y="11"/>
                    </a:lnTo>
                    <a:lnTo>
                      <a:pt x="34" y="12"/>
                    </a:lnTo>
                    <a:lnTo>
                      <a:pt x="32" y="11"/>
                    </a:lnTo>
                    <a:lnTo>
                      <a:pt x="32" y="10"/>
                    </a:lnTo>
                    <a:lnTo>
                      <a:pt x="30" y="10"/>
                    </a:lnTo>
                    <a:lnTo>
                      <a:pt x="29" y="9"/>
                    </a:lnTo>
                    <a:lnTo>
                      <a:pt x="28" y="9"/>
                    </a:lnTo>
                    <a:lnTo>
                      <a:pt x="26" y="8"/>
                    </a:lnTo>
                    <a:lnTo>
                      <a:pt x="24" y="7"/>
                    </a:lnTo>
                    <a:lnTo>
                      <a:pt x="23" y="6"/>
                    </a:lnTo>
                    <a:lnTo>
                      <a:pt x="21" y="5"/>
                    </a:lnTo>
                    <a:lnTo>
                      <a:pt x="20" y="5"/>
                    </a:lnTo>
                    <a:lnTo>
                      <a:pt x="18" y="4"/>
                    </a:lnTo>
                    <a:lnTo>
                      <a:pt x="17" y="3"/>
                    </a:lnTo>
                    <a:lnTo>
                      <a:pt x="15" y="2"/>
                    </a:lnTo>
                    <a:lnTo>
                      <a:pt x="14" y="1"/>
                    </a:lnTo>
                    <a:lnTo>
                      <a:pt x="13" y="0"/>
                    </a:lnTo>
                    <a:lnTo>
                      <a:pt x="12" y="1"/>
                    </a:lnTo>
                    <a:lnTo>
                      <a:pt x="11" y="2"/>
                    </a:lnTo>
                    <a:lnTo>
                      <a:pt x="11" y="3"/>
                    </a:lnTo>
                    <a:lnTo>
                      <a:pt x="8" y="10"/>
                    </a:lnTo>
                    <a:lnTo>
                      <a:pt x="8" y="12"/>
                    </a:lnTo>
                    <a:lnTo>
                      <a:pt x="6" y="16"/>
                    </a:lnTo>
                    <a:lnTo>
                      <a:pt x="4" y="21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0099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93" name="Freeform 1484">
                <a:extLst>
                  <a:ext uri="{FF2B5EF4-FFF2-40B4-BE49-F238E27FC236}">
                    <a16:creationId xmlns:a16="http://schemas.microsoft.com/office/drawing/2014/main" id="{E7442359-CB9F-472C-B8CA-2BC151A98A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07" y="3639"/>
                <a:ext cx="2" cy="4"/>
              </a:xfrm>
              <a:custGeom>
                <a:avLst/>
                <a:gdLst>
                  <a:gd name="T0" fmla="*/ 0 w 2"/>
                  <a:gd name="T1" fmla="*/ 0 h 4"/>
                  <a:gd name="T2" fmla="*/ 0 w 2"/>
                  <a:gd name="T3" fmla="*/ 0 h 4"/>
                  <a:gd name="T4" fmla="*/ 1 w 2"/>
                  <a:gd name="T5" fmla="*/ 1 h 4"/>
                  <a:gd name="T6" fmla="*/ 0 w 2"/>
                  <a:gd name="T7" fmla="*/ 2 h 4"/>
                  <a:gd name="T8" fmla="*/ 1 w 2"/>
                  <a:gd name="T9" fmla="*/ 3 h 4"/>
                  <a:gd name="T10" fmla="*/ 1 w 2"/>
                  <a:gd name="T11" fmla="*/ 3 h 4"/>
                  <a:gd name="T12" fmla="*/ 2 w 2"/>
                  <a:gd name="T13" fmla="*/ 4 h 4"/>
                  <a:gd name="T14" fmla="*/ 1 w 2"/>
                  <a:gd name="T15" fmla="*/ 3 h 4"/>
                  <a:gd name="T16" fmla="*/ 1 w 2"/>
                  <a:gd name="T17" fmla="*/ 2 h 4"/>
                  <a:gd name="T18" fmla="*/ 1 w 2"/>
                  <a:gd name="T19" fmla="*/ 1 h 4"/>
                  <a:gd name="T20" fmla="*/ 1 w 2"/>
                  <a:gd name="T21" fmla="*/ 0 h 4"/>
                  <a:gd name="T22" fmla="*/ 1 w 2"/>
                  <a:gd name="T23" fmla="*/ 0 h 4"/>
                  <a:gd name="T24" fmla="*/ 0 w 2"/>
                  <a:gd name="T25" fmla="*/ 0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" h="4">
                    <a:moveTo>
                      <a:pt x="0" y="0"/>
                    </a:moveTo>
                    <a:lnTo>
                      <a:pt x="0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1" y="3"/>
                    </a:lnTo>
                    <a:lnTo>
                      <a:pt x="2" y="4"/>
                    </a:lnTo>
                    <a:lnTo>
                      <a:pt x="1" y="3"/>
                    </a:lnTo>
                    <a:lnTo>
                      <a:pt x="1" y="2"/>
                    </a:lnTo>
                    <a:lnTo>
                      <a:pt x="1" y="1"/>
                    </a:lnTo>
                    <a:lnTo>
                      <a:pt x="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94" name="Freeform 1485">
                <a:extLst>
                  <a:ext uri="{FF2B5EF4-FFF2-40B4-BE49-F238E27FC236}">
                    <a16:creationId xmlns:a16="http://schemas.microsoft.com/office/drawing/2014/main" id="{98379629-5904-4166-BC22-D5D99F8504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04" y="3639"/>
                <a:ext cx="20" cy="53"/>
              </a:xfrm>
              <a:custGeom>
                <a:avLst/>
                <a:gdLst>
                  <a:gd name="T0" fmla="*/ 1 w 20"/>
                  <a:gd name="T1" fmla="*/ 1 h 53"/>
                  <a:gd name="T2" fmla="*/ 2 w 20"/>
                  <a:gd name="T3" fmla="*/ 3 h 53"/>
                  <a:gd name="T4" fmla="*/ 2 w 20"/>
                  <a:gd name="T5" fmla="*/ 4 h 53"/>
                  <a:gd name="T6" fmla="*/ 3 w 20"/>
                  <a:gd name="T7" fmla="*/ 7 h 53"/>
                  <a:gd name="T8" fmla="*/ 4 w 20"/>
                  <a:gd name="T9" fmla="*/ 10 h 53"/>
                  <a:gd name="T10" fmla="*/ 6 w 20"/>
                  <a:gd name="T11" fmla="*/ 14 h 53"/>
                  <a:gd name="T12" fmla="*/ 7 w 20"/>
                  <a:gd name="T13" fmla="*/ 17 h 53"/>
                  <a:gd name="T14" fmla="*/ 9 w 20"/>
                  <a:gd name="T15" fmla="*/ 20 h 53"/>
                  <a:gd name="T16" fmla="*/ 10 w 20"/>
                  <a:gd name="T17" fmla="*/ 22 h 53"/>
                  <a:gd name="T18" fmla="*/ 11 w 20"/>
                  <a:gd name="T19" fmla="*/ 24 h 53"/>
                  <a:gd name="T20" fmla="*/ 12 w 20"/>
                  <a:gd name="T21" fmla="*/ 26 h 53"/>
                  <a:gd name="T22" fmla="*/ 13 w 20"/>
                  <a:gd name="T23" fmla="*/ 28 h 53"/>
                  <a:gd name="T24" fmla="*/ 13 w 20"/>
                  <a:gd name="T25" fmla="*/ 29 h 53"/>
                  <a:gd name="T26" fmla="*/ 14 w 20"/>
                  <a:gd name="T27" fmla="*/ 32 h 53"/>
                  <a:gd name="T28" fmla="*/ 15 w 20"/>
                  <a:gd name="T29" fmla="*/ 35 h 53"/>
                  <a:gd name="T30" fmla="*/ 17 w 20"/>
                  <a:gd name="T31" fmla="*/ 38 h 53"/>
                  <a:gd name="T32" fmla="*/ 18 w 20"/>
                  <a:gd name="T33" fmla="*/ 40 h 53"/>
                  <a:gd name="T34" fmla="*/ 20 w 20"/>
                  <a:gd name="T35" fmla="*/ 47 h 53"/>
                  <a:gd name="T36" fmla="*/ 19 w 20"/>
                  <a:gd name="T37" fmla="*/ 48 h 53"/>
                  <a:gd name="T38" fmla="*/ 20 w 20"/>
                  <a:gd name="T39" fmla="*/ 50 h 53"/>
                  <a:gd name="T40" fmla="*/ 19 w 20"/>
                  <a:gd name="T41" fmla="*/ 50 h 53"/>
                  <a:gd name="T42" fmla="*/ 18 w 20"/>
                  <a:gd name="T43" fmla="*/ 52 h 53"/>
                  <a:gd name="T44" fmla="*/ 18 w 20"/>
                  <a:gd name="T45" fmla="*/ 52 h 53"/>
                  <a:gd name="T46" fmla="*/ 18 w 20"/>
                  <a:gd name="T47" fmla="*/ 50 h 53"/>
                  <a:gd name="T48" fmla="*/ 18 w 20"/>
                  <a:gd name="T49" fmla="*/ 49 h 53"/>
                  <a:gd name="T50" fmla="*/ 18 w 20"/>
                  <a:gd name="T51" fmla="*/ 47 h 53"/>
                  <a:gd name="T52" fmla="*/ 18 w 20"/>
                  <a:gd name="T53" fmla="*/ 45 h 53"/>
                  <a:gd name="T54" fmla="*/ 17 w 20"/>
                  <a:gd name="T55" fmla="*/ 41 h 53"/>
                  <a:gd name="T56" fmla="*/ 17 w 20"/>
                  <a:gd name="T57" fmla="*/ 40 h 53"/>
                  <a:gd name="T58" fmla="*/ 15 w 20"/>
                  <a:gd name="T59" fmla="*/ 36 h 53"/>
                  <a:gd name="T60" fmla="*/ 14 w 20"/>
                  <a:gd name="T61" fmla="*/ 34 h 53"/>
                  <a:gd name="T62" fmla="*/ 13 w 20"/>
                  <a:gd name="T63" fmla="*/ 33 h 53"/>
                  <a:gd name="T64" fmla="*/ 12 w 20"/>
                  <a:gd name="T65" fmla="*/ 31 h 53"/>
                  <a:gd name="T66" fmla="*/ 11 w 20"/>
                  <a:gd name="T67" fmla="*/ 27 h 53"/>
                  <a:gd name="T68" fmla="*/ 10 w 20"/>
                  <a:gd name="T69" fmla="*/ 24 h 53"/>
                  <a:gd name="T70" fmla="*/ 8 w 20"/>
                  <a:gd name="T71" fmla="*/ 21 h 53"/>
                  <a:gd name="T72" fmla="*/ 7 w 20"/>
                  <a:gd name="T73" fmla="*/ 18 h 53"/>
                  <a:gd name="T74" fmla="*/ 6 w 20"/>
                  <a:gd name="T75" fmla="*/ 16 h 53"/>
                  <a:gd name="T76" fmla="*/ 5 w 20"/>
                  <a:gd name="T77" fmla="*/ 12 h 53"/>
                  <a:gd name="T78" fmla="*/ 4 w 20"/>
                  <a:gd name="T79" fmla="*/ 10 h 53"/>
                  <a:gd name="T80" fmla="*/ 3 w 20"/>
                  <a:gd name="T81" fmla="*/ 8 h 53"/>
                  <a:gd name="T82" fmla="*/ 2 w 20"/>
                  <a:gd name="T83" fmla="*/ 5 h 53"/>
                  <a:gd name="T84" fmla="*/ 1 w 20"/>
                  <a:gd name="T85" fmla="*/ 3 h 53"/>
                  <a:gd name="T86" fmla="*/ 0 w 20"/>
                  <a:gd name="T87" fmla="*/ 1 h 53"/>
                  <a:gd name="T88" fmla="*/ 1 w 20"/>
                  <a:gd name="T89" fmla="*/ 0 h 53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20" h="53">
                    <a:moveTo>
                      <a:pt x="1" y="0"/>
                    </a:moveTo>
                    <a:lnTo>
                      <a:pt x="1" y="1"/>
                    </a:lnTo>
                    <a:lnTo>
                      <a:pt x="1" y="2"/>
                    </a:lnTo>
                    <a:lnTo>
                      <a:pt x="2" y="3"/>
                    </a:lnTo>
                    <a:lnTo>
                      <a:pt x="2" y="4"/>
                    </a:lnTo>
                    <a:lnTo>
                      <a:pt x="3" y="6"/>
                    </a:lnTo>
                    <a:lnTo>
                      <a:pt x="3" y="7"/>
                    </a:lnTo>
                    <a:lnTo>
                      <a:pt x="4" y="8"/>
                    </a:lnTo>
                    <a:lnTo>
                      <a:pt x="4" y="10"/>
                    </a:lnTo>
                    <a:lnTo>
                      <a:pt x="5" y="12"/>
                    </a:lnTo>
                    <a:lnTo>
                      <a:pt x="6" y="14"/>
                    </a:lnTo>
                    <a:lnTo>
                      <a:pt x="7" y="16"/>
                    </a:lnTo>
                    <a:lnTo>
                      <a:pt x="7" y="17"/>
                    </a:lnTo>
                    <a:lnTo>
                      <a:pt x="8" y="19"/>
                    </a:lnTo>
                    <a:lnTo>
                      <a:pt x="9" y="20"/>
                    </a:lnTo>
                    <a:lnTo>
                      <a:pt x="9" y="21"/>
                    </a:lnTo>
                    <a:lnTo>
                      <a:pt x="10" y="22"/>
                    </a:lnTo>
                    <a:lnTo>
                      <a:pt x="11" y="23"/>
                    </a:lnTo>
                    <a:lnTo>
                      <a:pt x="11" y="24"/>
                    </a:lnTo>
                    <a:lnTo>
                      <a:pt x="12" y="25"/>
                    </a:lnTo>
                    <a:lnTo>
                      <a:pt x="12" y="26"/>
                    </a:lnTo>
                    <a:lnTo>
                      <a:pt x="12" y="27"/>
                    </a:lnTo>
                    <a:lnTo>
                      <a:pt x="13" y="28"/>
                    </a:lnTo>
                    <a:lnTo>
                      <a:pt x="13" y="29"/>
                    </a:lnTo>
                    <a:lnTo>
                      <a:pt x="13" y="30"/>
                    </a:lnTo>
                    <a:lnTo>
                      <a:pt x="14" y="32"/>
                    </a:lnTo>
                    <a:lnTo>
                      <a:pt x="15" y="34"/>
                    </a:lnTo>
                    <a:lnTo>
                      <a:pt x="15" y="35"/>
                    </a:lnTo>
                    <a:lnTo>
                      <a:pt x="16" y="36"/>
                    </a:lnTo>
                    <a:lnTo>
                      <a:pt x="17" y="38"/>
                    </a:lnTo>
                    <a:lnTo>
                      <a:pt x="17" y="39"/>
                    </a:lnTo>
                    <a:lnTo>
                      <a:pt x="18" y="40"/>
                    </a:lnTo>
                    <a:lnTo>
                      <a:pt x="19" y="45"/>
                    </a:lnTo>
                    <a:lnTo>
                      <a:pt x="20" y="47"/>
                    </a:lnTo>
                    <a:lnTo>
                      <a:pt x="19" y="48"/>
                    </a:lnTo>
                    <a:lnTo>
                      <a:pt x="20" y="49"/>
                    </a:lnTo>
                    <a:lnTo>
                      <a:pt x="20" y="50"/>
                    </a:lnTo>
                    <a:lnTo>
                      <a:pt x="19" y="50"/>
                    </a:lnTo>
                    <a:lnTo>
                      <a:pt x="19" y="51"/>
                    </a:lnTo>
                    <a:lnTo>
                      <a:pt x="18" y="52"/>
                    </a:lnTo>
                    <a:lnTo>
                      <a:pt x="18" y="53"/>
                    </a:lnTo>
                    <a:lnTo>
                      <a:pt x="18" y="52"/>
                    </a:lnTo>
                    <a:lnTo>
                      <a:pt x="18" y="51"/>
                    </a:lnTo>
                    <a:lnTo>
                      <a:pt x="18" y="50"/>
                    </a:lnTo>
                    <a:lnTo>
                      <a:pt x="18" y="49"/>
                    </a:lnTo>
                    <a:lnTo>
                      <a:pt x="19" y="49"/>
                    </a:lnTo>
                    <a:lnTo>
                      <a:pt x="18" y="47"/>
                    </a:lnTo>
                    <a:lnTo>
                      <a:pt x="18" y="46"/>
                    </a:lnTo>
                    <a:lnTo>
                      <a:pt x="18" y="45"/>
                    </a:lnTo>
                    <a:lnTo>
                      <a:pt x="19" y="45"/>
                    </a:lnTo>
                    <a:lnTo>
                      <a:pt x="17" y="41"/>
                    </a:lnTo>
                    <a:lnTo>
                      <a:pt x="17" y="40"/>
                    </a:lnTo>
                    <a:lnTo>
                      <a:pt x="16" y="38"/>
                    </a:lnTo>
                    <a:lnTo>
                      <a:pt x="15" y="36"/>
                    </a:lnTo>
                    <a:lnTo>
                      <a:pt x="15" y="35"/>
                    </a:lnTo>
                    <a:lnTo>
                      <a:pt x="14" y="34"/>
                    </a:lnTo>
                    <a:lnTo>
                      <a:pt x="13" y="33"/>
                    </a:lnTo>
                    <a:lnTo>
                      <a:pt x="13" y="32"/>
                    </a:lnTo>
                    <a:lnTo>
                      <a:pt x="12" y="31"/>
                    </a:lnTo>
                    <a:lnTo>
                      <a:pt x="12" y="29"/>
                    </a:lnTo>
                    <a:lnTo>
                      <a:pt x="11" y="27"/>
                    </a:lnTo>
                    <a:lnTo>
                      <a:pt x="11" y="25"/>
                    </a:lnTo>
                    <a:lnTo>
                      <a:pt x="10" y="24"/>
                    </a:lnTo>
                    <a:lnTo>
                      <a:pt x="9" y="23"/>
                    </a:lnTo>
                    <a:lnTo>
                      <a:pt x="8" y="21"/>
                    </a:lnTo>
                    <a:lnTo>
                      <a:pt x="8" y="20"/>
                    </a:lnTo>
                    <a:lnTo>
                      <a:pt x="7" y="18"/>
                    </a:lnTo>
                    <a:lnTo>
                      <a:pt x="7" y="17"/>
                    </a:lnTo>
                    <a:lnTo>
                      <a:pt x="6" y="16"/>
                    </a:lnTo>
                    <a:lnTo>
                      <a:pt x="5" y="14"/>
                    </a:lnTo>
                    <a:lnTo>
                      <a:pt x="5" y="12"/>
                    </a:lnTo>
                    <a:lnTo>
                      <a:pt x="4" y="11"/>
                    </a:lnTo>
                    <a:lnTo>
                      <a:pt x="4" y="10"/>
                    </a:lnTo>
                    <a:lnTo>
                      <a:pt x="3" y="9"/>
                    </a:lnTo>
                    <a:lnTo>
                      <a:pt x="3" y="8"/>
                    </a:lnTo>
                    <a:lnTo>
                      <a:pt x="2" y="7"/>
                    </a:lnTo>
                    <a:lnTo>
                      <a:pt x="2" y="5"/>
                    </a:lnTo>
                    <a:lnTo>
                      <a:pt x="1" y="3"/>
                    </a:lnTo>
                    <a:lnTo>
                      <a:pt x="1" y="2"/>
                    </a:lnTo>
                    <a:lnTo>
                      <a:pt x="0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95" name="Freeform 1486">
                <a:extLst>
                  <a:ext uri="{FF2B5EF4-FFF2-40B4-BE49-F238E27FC236}">
                    <a16:creationId xmlns:a16="http://schemas.microsoft.com/office/drawing/2014/main" id="{D5A9DA93-ED61-4539-8B07-7F81D49F38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95" y="3640"/>
                <a:ext cx="7" cy="30"/>
              </a:xfrm>
              <a:custGeom>
                <a:avLst/>
                <a:gdLst>
                  <a:gd name="T0" fmla="*/ 1 w 7"/>
                  <a:gd name="T1" fmla="*/ 15 h 30"/>
                  <a:gd name="T2" fmla="*/ 1 w 7"/>
                  <a:gd name="T3" fmla="*/ 13 h 30"/>
                  <a:gd name="T4" fmla="*/ 1 w 7"/>
                  <a:gd name="T5" fmla="*/ 11 h 30"/>
                  <a:gd name="T6" fmla="*/ 1 w 7"/>
                  <a:gd name="T7" fmla="*/ 10 h 30"/>
                  <a:gd name="T8" fmla="*/ 2 w 7"/>
                  <a:gd name="T9" fmla="*/ 9 h 30"/>
                  <a:gd name="T10" fmla="*/ 2 w 7"/>
                  <a:gd name="T11" fmla="*/ 8 h 30"/>
                  <a:gd name="T12" fmla="*/ 2 w 7"/>
                  <a:gd name="T13" fmla="*/ 7 h 30"/>
                  <a:gd name="T14" fmla="*/ 2 w 7"/>
                  <a:gd name="T15" fmla="*/ 6 h 30"/>
                  <a:gd name="T16" fmla="*/ 2 w 7"/>
                  <a:gd name="T17" fmla="*/ 5 h 30"/>
                  <a:gd name="T18" fmla="*/ 3 w 7"/>
                  <a:gd name="T19" fmla="*/ 5 h 30"/>
                  <a:gd name="T20" fmla="*/ 3 w 7"/>
                  <a:gd name="T21" fmla="*/ 4 h 30"/>
                  <a:gd name="T22" fmla="*/ 4 w 7"/>
                  <a:gd name="T23" fmla="*/ 4 h 30"/>
                  <a:gd name="T24" fmla="*/ 4 w 7"/>
                  <a:gd name="T25" fmla="*/ 3 h 30"/>
                  <a:gd name="T26" fmla="*/ 5 w 7"/>
                  <a:gd name="T27" fmla="*/ 2 h 30"/>
                  <a:gd name="T28" fmla="*/ 5 w 7"/>
                  <a:gd name="T29" fmla="*/ 2 h 30"/>
                  <a:gd name="T30" fmla="*/ 7 w 7"/>
                  <a:gd name="T31" fmla="*/ 0 h 30"/>
                  <a:gd name="T32" fmla="*/ 6 w 7"/>
                  <a:gd name="T33" fmla="*/ 1 h 30"/>
                  <a:gd name="T34" fmla="*/ 6 w 7"/>
                  <a:gd name="T35" fmla="*/ 2 h 30"/>
                  <a:gd name="T36" fmla="*/ 6 w 7"/>
                  <a:gd name="T37" fmla="*/ 3 h 30"/>
                  <a:gd name="T38" fmla="*/ 5 w 7"/>
                  <a:gd name="T39" fmla="*/ 4 h 30"/>
                  <a:gd name="T40" fmla="*/ 5 w 7"/>
                  <a:gd name="T41" fmla="*/ 4 h 30"/>
                  <a:gd name="T42" fmla="*/ 4 w 7"/>
                  <a:gd name="T43" fmla="*/ 4 h 30"/>
                  <a:gd name="T44" fmla="*/ 4 w 7"/>
                  <a:gd name="T45" fmla="*/ 5 h 30"/>
                  <a:gd name="T46" fmla="*/ 4 w 7"/>
                  <a:gd name="T47" fmla="*/ 6 h 30"/>
                  <a:gd name="T48" fmla="*/ 4 w 7"/>
                  <a:gd name="T49" fmla="*/ 6 h 30"/>
                  <a:gd name="T50" fmla="*/ 3 w 7"/>
                  <a:gd name="T51" fmla="*/ 7 h 30"/>
                  <a:gd name="T52" fmla="*/ 3 w 7"/>
                  <a:gd name="T53" fmla="*/ 8 h 30"/>
                  <a:gd name="T54" fmla="*/ 2 w 7"/>
                  <a:gd name="T55" fmla="*/ 9 h 30"/>
                  <a:gd name="T56" fmla="*/ 3 w 7"/>
                  <a:gd name="T57" fmla="*/ 10 h 30"/>
                  <a:gd name="T58" fmla="*/ 2 w 7"/>
                  <a:gd name="T59" fmla="*/ 11 h 30"/>
                  <a:gd name="T60" fmla="*/ 2 w 7"/>
                  <a:gd name="T61" fmla="*/ 12 h 30"/>
                  <a:gd name="T62" fmla="*/ 2 w 7"/>
                  <a:gd name="T63" fmla="*/ 13 h 30"/>
                  <a:gd name="T64" fmla="*/ 2 w 7"/>
                  <a:gd name="T65" fmla="*/ 15 h 30"/>
                  <a:gd name="T66" fmla="*/ 2 w 7"/>
                  <a:gd name="T67" fmla="*/ 17 h 30"/>
                  <a:gd name="T68" fmla="*/ 2 w 7"/>
                  <a:gd name="T69" fmla="*/ 18 h 30"/>
                  <a:gd name="T70" fmla="*/ 2 w 7"/>
                  <a:gd name="T71" fmla="*/ 20 h 30"/>
                  <a:gd name="T72" fmla="*/ 3 w 7"/>
                  <a:gd name="T73" fmla="*/ 21 h 30"/>
                  <a:gd name="T74" fmla="*/ 3 w 7"/>
                  <a:gd name="T75" fmla="*/ 23 h 30"/>
                  <a:gd name="T76" fmla="*/ 2 w 7"/>
                  <a:gd name="T77" fmla="*/ 24 h 30"/>
                  <a:gd name="T78" fmla="*/ 3 w 7"/>
                  <a:gd name="T79" fmla="*/ 25 h 30"/>
                  <a:gd name="T80" fmla="*/ 3 w 7"/>
                  <a:gd name="T81" fmla="*/ 26 h 30"/>
                  <a:gd name="T82" fmla="*/ 3 w 7"/>
                  <a:gd name="T83" fmla="*/ 27 h 30"/>
                  <a:gd name="T84" fmla="*/ 3 w 7"/>
                  <a:gd name="T85" fmla="*/ 28 h 30"/>
                  <a:gd name="T86" fmla="*/ 3 w 7"/>
                  <a:gd name="T87" fmla="*/ 29 h 30"/>
                  <a:gd name="T88" fmla="*/ 2 w 7"/>
                  <a:gd name="T89" fmla="*/ 30 h 30"/>
                  <a:gd name="T90" fmla="*/ 2 w 7"/>
                  <a:gd name="T91" fmla="*/ 29 h 30"/>
                  <a:gd name="T92" fmla="*/ 2 w 7"/>
                  <a:gd name="T93" fmla="*/ 28 h 30"/>
                  <a:gd name="T94" fmla="*/ 2 w 7"/>
                  <a:gd name="T95" fmla="*/ 27 h 30"/>
                  <a:gd name="T96" fmla="*/ 1 w 7"/>
                  <a:gd name="T97" fmla="*/ 26 h 30"/>
                  <a:gd name="T98" fmla="*/ 1 w 7"/>
                  <a:gd name="T99" fmla="*/ 25 h 30"/>
                  <a:gd name="T100" fmla="*/ 1 w 7"/>
                  <a:gd name="T101" fmla="*/ 24 h 30"/>
                  <a:gd name="T102" fmla="*/ 1 w 7"/>
                  <a:gd name="T103" fmla="*/ 24 h 30"/>
                  <a:gd name="T104" fmla="*/ 1 w 7"/>
                  <a:gd name="T105" fmla="*/ 23 h 30"/>
                  <a:gd name="T106" fmla="*/ 1 w 7"/>
                  <a:gd name="T107" fmla="*/ 22 h 30"/>
                  <a:gd name="T108" fmla="*/ 1 w 7"/>
                  <a:gd name="T109" fmla="*/ 21 h 30"/>
                  <a:gd name="T110" fmla="*/ 1 w 7"/>
                  <a:gd name="T111" fmla="*/ 19 h 30"/>
                  <a:gd name="T112" fmla="*/ 0 w 7"/>
                  <a:gd name="T113" fmla="*/ 18 h 30"/>
                  <a:gd name="T114" fmla="*/ 0 w 7"/>
                  <a:gd name="T115" fmla="*/ 17 h 30"/>
                  <a:gd name="T116" fmla="*/ 1 w 7"/>
                  <a:gd name="T117" fmla="*/ 16 h 30"/>
                  <a:gd name="T118" fmla="*/ 1 w 7"/>
                  <a:gd name="T119" fmla="*/ 15 h 30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7" h="30">
                    <a:moveTo>
                      <a:pt x="1" y="15"/>
                    </a:moveTo>
                    <a:lnTo>
                      <a:pt x="1" y="13"/>
                    </a:lnTo>
                    <a:lnTo>
                      <a:pt x="1" y="11"/>
                    </a:lnTo>
                    <a:lnTo>
                      <a:pt x="1" y="10"/>
                    </a:lnTo>
                    <a:lnTo>
                      <a:pt x="2" y="9"/>
                    </a:lnTo>
                    <a:lnTo>
                      <a:pt x="2" y="8"/>
                    </a:lnTo>
                    <a:lnTo>
                      <a:pt x="2" y="7"/>
                    </a:lnTo>
                    <a:lnTo>
                      <a:pt x="2" y="6"/>
                    </a:lnTo>
                    <a:lnTo>
                      <a:pt x="2" y="5"/>
                    </a:lnTo>
                    <a:lnTo>
                      <a:pt x="3" y="5"/>
                    </a:lnTo>
                    <a:lnTo>
                      <a:pt x="3" y="4"/>
                    </a:lnTo>
                    <a:lnTo>
                      <a:pt x="4" y="4"/>
                    </a:lnTo>
                    <a:lnTo>
                      <a:pt x="4" y="3"/>
                    </a:lnTo>
                    <a:lnTo>
                      <a:pt x="5" y="2"/>
                    </a:lnTo>
                    <a:lnTo>
                      <a:pt x="7" y="0"/>
                    </a:lnTo>
                    <a:lnTo>
                      <a:pt x="6" y="1"/>
                    </a:lnTo>
                    <a:lnTo>
                      <a:pt x="6" y="2"/>
                    </a:lnTo>
                    <a:lnTo>
                      <a:pt x="6" y="3"/>
                    </a:lnTo>
                    <a:lnTo>
                      <a:pt x="5" y="4"/>
                    </a:lnTo>
                    <a:lnTo>
                      <a:pt x="4" y="4"/>
                    </a:lnTo>
                    <a:lnTo>
                      <a:pt x="4" y="5"/>
                    </a:lnTo>
                    <a:lnTo>
                      <a:pt x="4" y="6"/>
                    </a:lnTo>
                    <a:lnTo>
                      <a:pt x="3" y="7"/>
                    </a:lnTo>
                    <a:lnTo>
                      <a:pt x="3" y="8"/>
                    </a:lnTo>
                    <a:lnTo>
                      <a:pt x="2" y="9"/>
                    </a:lnTo>
                    <a:lnTo>
                      <a:pt x="3" y="10"/>
                    </a:lnTo>
                    <a:lnTo>
                      <a:pt x="2" y="11"/>
                    </a:lnTo>
                    <a:lnTo>
                      <a:pt x="2" y="12"/>
                    </a:lnTo>
                    <a:lnTo>
                      <a:pt x="2" y="13"/>
                    </a:lnTo>
                    <a:lnTo>
                      <a:pt x="2" y="15"/>
                    </a:lnTo>
                    <a:lnTo>
                      <a:pt x="2" y="17"/>
                    </a:lnTo>
                    <a:lnTo>
                      <a:pt x="2" y="18"/>
                    </a:lnTo>
                    <a:lnTo>
                      <a:pt x="2" y="20"/>
                    </a:lnTo>
                    <a:lnTo>
                      <a:pt x="3" y="21"/>
                    </a:lnTo>
                    <a:lnTo>
                      <a:pt x="3" y="23"/>
                    </a:lnTo>
                    <a:lnTo>
                      <a:pt x="2" y="24"/>
                    </a:lnTo>
                    <a:lnTo>
                      <a:pt x="3" y="25"/>
                    </a:lnTo>
                    <a:lnTo>
                      <a:pt x="3" y="26"/>
                    </a:lnTo>
                    <a:lnTo>
                      <a:pt x="3" y="27"/>
                    </a:lnTo>
                    <a:lnTo>
                      <a:pt x="3" y="28"/>
                    </a:lnTo>
                    <a:lnTo>
                      <a:pt x="3" y="29"/>
                    </a:lnTo>
                    <a:lnTo>
                      <a:pt x="2" y="30"/>
                    </a:lnTo>
                    <a:lnTo>
                      <a:pt x="2" y="29"/>
                    </a:lnTo>
                    <a:lnTo>
                      <a:pt x="2" y="28"/>
                    </a:lnTo>
                    <a:lnTo>
                      <a:pt x="2" y="27"/>
                    </a:lnTo>
                    <a:lnTo>
                      <a:pt x="1" y="26"/>
                    </a:lnTo>
                    <a:lnTo>
                      <a:pt x="1" y="25"/>
                    </a:lnTo>
                    <a:lnTo>
                      <a:pt x="1" y="24"/>
                    </a:lnTo>
                    <a:lnTo>
                      <a:pt x="1" y="23"/>
                    </a:lnTo>
                    <a:lnTo>
                      <a:pt x="1" y="22"/>
                    </a:lnTo>
                    <a:lnTo>
                      <a:pt x="1" y="21"/>
                    </a:lnTo>
                    <a:lnTo>
                      <a:pt x="1" y="19"/>
                    </a:lnTo>
                    <a:lnTo>
                      <a:pt x="0" y="18"/>
                    </a:lnTo>
                    <a:lnTo>
                      <a:pt x="0" y="17"/>
                    </a:lnTo>
                    <a:lnTo>
                      <a:pt x="1" y="16"/>
                    </a:lnTo>
                    <a:lnTo>
                      <a:pt x="1" y="15"/>
                    </a:lnTo>
                    <a:close/>
                  </a:path>
                </a:pathLst>
              </a:cu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96" name="Freeform 1487">
                <a:extLst>
                  <a:ext uri="{FF2B5EF4-FFF2-40B4-BE49-F238E27FC236}">
                    <a16:creationId xmlns:a16="http://schemas.microsoft.com/office/drawing/2014/main" id="{20DCCBA6-2417-47EE-B967-D639B1F2FA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10" y="3640"/>
                <a:ext cx="36" cy="74"/>
              </a:xfrm>
              <a:custGeom>
                <a:avLst/>
                <a:gdLst>
                  <a:gd name="T0" fmla="*/ 1 w 36"/>
                  <a:gd name="T1" fmla="*/ 0 h 74"/>
                  <a:gd name="T2" fmla="*/ 2 w 36"/>
                  <a:gd name="T3" fmla="*/ 2 h 74"/>
                  <a:gd name="T4" fmla="*/ 3 w 36"/>
                  <a:gd name="T5" fmla="*/ 3 h 74"/>
                  <a:gd name="T6" fmla="*/ 5 w 36"/>
                  <a:gd name="T7" fmla="*/ 6 h 74"/>
                  <a:gd name="T8" fmla="*/ 6 w 36"/>
                  <a:gd name="T9" fmla="*/ 8 h 74"/>
                  <a:gd name="T10" fmla="*/ 6 w 36"/>
                  <a:gd name="T11" fmla="*/ 5 h 74"/>
                  <a:gd name="T12" fmla="*/ 8 w 36"/>
                  <a:gd name="T13" fmla="*/ 8 h 74"/>
                  <a:gd name="T14" fmla="*/ 10 w 36"/>
                  <a:gd name="T15" fmla="*/ 13 h 74"/>
                  <a:gd name="T16" fmla="*/ 12 w 36"/>
                  <a:gd name="T17" fmla="*/ 16 h 74"/>
                  <a:gd name="T18" fmla="*/ 14 w 36"/>
                  <a:gd name="T19" fmla="*/ 20 h 74"/>
                  <a:gd name="T20" fmla="*/ 15 w 36"/>
                  <a:gd name="T21" fmla="*/ 24 h 74"/>
                  <a:gd name="T22" fmla="*/ 17 w 36"/>
                  <a:gd name="T23" fmla="*/ 28 h 74"/>
                  <a:gd name="T24" fmla="*/ 19 w 36"/>
                  <a:gd name="T25" fmla="*/ 31 h 74"/>
                  <a:gd name="T26" fmla="*/ 21 w 36"/>
                  <a:gd name="T27" fmla="*/ 35 h 74"/>
                  <a:gd name="T28" fmla="*/ 22 w 36"/>
                  <a:gd name="T29" fmla="*/ 39 h 74"/>
                  <a:gd name="T30" fmla="*/ 24 w 36"/>
                  <a:gd name="T31" fmla="*/ 41 h 74"/>
                  <a:gd name="T32" fmla="*/ 25 w 36"/>
                  <a:gd name="T33" fmla="*/ 45 h 74"/>
                  <a:gd name="T34" fmla="*/ 26 w 36"/>
                  <a:gd name="T35" fmla="*/ 49 h 74"/>
                  <a:gd name="T36" fmla="*/ 29 w 36"/>
                  <a:gd name="T37" fmla="*/ 52 h 74"/>
                  <a:gd name="T38" fmla="*/ 30 w 36"/>
                  <a:gd name="T39" fmla="*/ 57 h 74"/>
                  <a:gd name="T40" fmla="*/ 32 w 36"/>
                  <a:gd name="T41" fmla="*/ 60 h 74"/>
                  <a:gd name="T42" fmla="*/ 34 w 36"/>
                  <a:gd name="T43" fmla="*/ 64 h 74"/>
                  <a:gd name="T44" fmla="*/ 35 w 36"/>
                  <a:gd name="T45" fmla="*/ 66 h 74"/>
                  <a:gd name="T46" fmla="*/ 35 w 36"/>
                  <a:gd name="T47" fmla="*/ 69 h 74"/>
                  <a:gd name="T48" fmla="*/ 36 w 36"/>
                  <a:gd name="T49" fmla="*/ 74 h 74"/>
                  <a:gd name="T50" fmla="*/ 17 w 36"/>
                  <a:gd name="T51" fmla="*/ 72 h 74"/>
                  <a:gd name="T52" fmla="*/ 18 w 36"/>
                  <a:gd name="T53" fmla="*/ 70 h 74"/>
                  <a:gd name="T54" fmla="*/ 20 w 36"/>
                  <a:gd name="T55" fmla="*/ 67 h 74"/>
                  <a:gd name="T56" fmla="*/ 21 w 36"/>
                  <a:gd name="T57" fmla="*/ 66 h 74"/>
                  <a:gd name="T58" fmla="*/ 21 w 36"/>
                  <a:gd name="T59" fmla="*/ 64 h 74"/>
                  <a:gd name="T60" fmla="*/ 23 w 36"/>
                  <a:gd name="T61" fmla="*/ 65 h 74"/>
                  <a:gd name="T62" fmla="*/ 24 w 36"/>
                  <a:gd name="T63" fmla="*/ 64 h 74"/>
                  <a:gd name="T64" fmla="*/ 23 w 36"/>
                  <a:gd name="T65" fmla="*/ 61 h 74"/>
                  <a:gd name="T66" fmla="*/ 23 w 36"/>
                  <a:gd name="T67" fmla="*/ 59 h 74"/>
                  <a:gd name="T68" fmla="*/ 25 w 36"/>
                  <a:gd name="T69" fmla="*/ 60 h 74"/>
                  <a:gd name="T70" fmla="*/ 25 w 36"/>
                  <a:gd name="T71" fmla="*/ 59 h 74"/>
                  <a:gd name="T72" fmla="*/ 24 w 36"/>
                  <a:gd name="T73" fmla="*/ 56 h 74"/>
                  <a:gd name="T74" fmla="*/ 23 w 36"/>
                  <a:gd name="T75" fmla="*/ 52 h 74"/>
                  <a:gd name="T76" fmla="*/ 23 w 36"/>
                  <a:gd name="T77" fmla="*/ 52 h 74"/>
                  <a:gd name="T78" fmla="*/ 25 w 36"/>
                  <a:gd name="T79" fmla="*/ 56 h 74"/>
                  <a:gd name="T80" fmla="*/ 27 w 36"/>
                  <a:gd name="T81" fmla="*/ 57 h 74"/>
                  <a:gd name="T82" fmla="*/ 27 w 36"/>
                  <a:gd name="T83" fmla="*/ 56 h 74"/>
                  <a:gd name="T84" fmla="*/ 26 w 36"/>
                  <a:gd name="T85" fmla="*/ 53 h 74"/>
                  <a:gd name="T86" fmla="*/ 24 w 36"/>
                  <a:gd name="T87" fmla="*/ 49 h 74"/>
                  <a:gd name="T88" fmla="*/ 22 w 36"/>
                  <a:gd name="T89" fmla="*/ 46 h 74"/>
                  <a:gd name="T90" fmla="*/ 21 w 36"/>
                  <a:gd name="T91" fmla="*/ 42 h 74"/>
                  <a:gd name="T92" fmla="*/ 19 w 36"/>
                  <a:gd name="T93" fmla="*/ 40 h 74"/>
                  <a:gd name="T94" fmla="*/ 18 w 36"/>
                  <a:gd name="T95" fmla="*/ 38 h 74"/>
                  <a:gd name="T96" fmla="*/ 17 w 36"/>
                  <a:gd name="T97" fmla="*/ 35 h 74"/>
                  <a:gd name="T98" fmla="*/ 16 w 36"/>
                  <a:gd name="T99" fmla="*/ 32 h 74"/>
                  <a:gd name="T100" fmla="*/ 14 w 36"/>
                  <a:gd name="T101" fmla="*/ 29 h 74"/>
                  <a:gd name="T102" fmla="*/ 12 w 36"/>
                  <a:gd name="T103" fmla="*/ 26 h 74"/>
                  <a:gd name="T104" fmla="*/ 11 w 36"/>
                  <a:gd name="T105" fmla="*/ 25 h 74"/>
                  <a:gd name="T106" fmla="*/ 10 w 36"/>
                  <a:gd name="T107" fmla="*/ 23 h 74"/>
                  <a:gd name="T108" fmla="*/ 9 w 36"/>
                  <a:gd name="T109" fmla="*/ 21 h 74"/>
                  <a:gd name="T110" fmla="*/ 7 w 36"/>
                  <a:gd name="T111" fmla="*/ 19 h 74"/>
                  <a:gd name="T112" fmla="*/ 7 w 36"/>
                  <a:gd name="T113" fmla="*/ 17 h 74"/>
                  <a:gd name="T114" fmla="*/ 6 w 36"/>
                  <a:gd name="T115" fmla="*/ 15 h 74"/>
                  <a:gd name="T116" fmla="*/ 5 w 36"/>
                  <a:gd name="T117" fmla="*/ 13 h 74"/>
                  <a:gd name="T118" fmla="*/ 3 w 36"/>
                  <a:gd name="T119" fmla="*/ 9 h 74"/>
                  <a:gd name="T120" fmla="*/ 2 w 36"/>
                  <a:gd name="T121" fmla="*/ 6 h 74"/>
                  <a:gd name="T122" fmla="*/ 1 w 36"/>
                  <a:gd name="T123" fmla="*/ 4 h 74"/>
                  <a:gd name="T124" fmla="*/ 0 w 36"/>
                  <a:gd name="T125" fmla="*/ 1 h 74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36" h="74">
                    <a:moveTo>
                      <a:pt x="0" y="0"/>
                    </a:moveTo>
                    <a:lnTo>
                      <a:pt x="1" y="0"/>
                    </a:lnTo>
                    <a:lnTo>
                      <a:pt x="2" y="1"/>
                    </a:lnTo>
                    <a:lnTo>
                      <a:pt x="2" y="2"/>
                    </a:lnTo>
                    <a:lnTo>
                      <a:pt x="3" y="2"/>
                    </a:lnTo>
                    <a:lnTo>
                      <a:pt x="3" y="3"/>
                    </a:lnTo>
                    <a:lnTo>
                      <a:pt x="4" y="4"/>
                    </a:lnTo>
                    <a:lnTo>
                      <a:pt x="5" y="6"/>
                    </a:lnTo>
                    <a:lnTo>
                      <a:pt x="6" y="7"/>
                    </a:lnTo>
                    <a:lnTo>
                      <a:pt x="6" y="8"/>
                    </a:lnTo>
                    <a:lnTo>
                      <a:pt x="6" y="6"/>
                    </a:lnTo>
                    <a:lnTo>
                      <a:pt x="6" y="5"/>
                    </a:lnTo>
                    <a:lnTo>
                      <a:pt x="6" y="6"/>
                    </a:lnTo>
                    <a:lnTo>
                      <a:pt x="8" y="8"/>
                    </a:lnTo>
                    <a:lnTo>
                      <a:pt x="9" y="10"/>
                    </a:lnTo>
                    <a:lnTo>
                      <a:pt x="10" y="13"/>
                    </a:lnTo>
                    <a:lnTo>
                      <a:pt x="11" y="14"/>
                    </a:lnTo>
                    <a:lnTo>
                      <a:pt x="12" y="16"/>
                    </a:lnTo>
                    <a:lnTo>
                      <a:pt x="13" y="18"/>
                    </a:lnTo>
                    <a:lnTo>
                      <a:pt x="14" y="20"/>
                    </a:lnTo>
                    <a:lnTo>
                      <a:pt x="14" y="22"/>
                    </a:lnTo>
                    <a:lnTo>
                      <a:pt x="15" y="24"/>
                    </a:lnTo>
                    <a:lnTo>
                      <a:pt x="16" y="26"/>
                    </a:lnTo>
                    <a:lnTo>
                      <a:pt x="17" y="28"/>
                    </a:lnTo>
                    <a:lnTo>
                      <a:pt x="18" y="29"/>
                    </a:lnTo>
                    <a:lnTo>
                      <a:pt x="19" y="31"/>
                    </a:lnTo>
                    <a:lnTo>
                      <a:pt x="20" y="33"/>
                    </a:lnTo>
                    <a:lnTo>
                      <a:pt x="21" y="35"/>
                    </a:lnTo>
                    <a:lnTo>
                      <a:pt x="21" y="37"/>
                    </a:lnTo>
                    <a:lnTo>
                      <a:pt x="22" y="39"/>
                    </a:lnTo>
                    <a:lnTo>
                      <a:pt x="23" y="40"/>
                    </a:lnTo>
                    <a:lnTo>
                      <a:pt x="24" y="41"/>
                    </a:lnTo>
                    <a:lnTo>
                      <a:pt x="24" y="43"/>
                    </a:lnTo>
                    <a:lnTo>
                      <a:pt x="25" y="45"/>
                    </a:lnTo>
                    <a:lnTo>
                      <a:pt x="26" y="47"/>
                    </a:lnTo>
                    <a:lnTo>
                      <a:pt x="26" y="49"/>
                    </a:lnTo>
                    <a:lnTo>
                      <a:pt x="27" y="50"/>
                    </a:lnTo>
                    <a:lnTo>
                      <a:pt x="29" y="52"/>
                    </a:lnTo>
                    <a:lnTo>
                      <a:pt x="30" y="55"/>
                    </a:lnTo>
                    <a:lnTo>
                      <a:pt x="30" y="57"/>
                    </a:lnTo>
                    <a:lnTo>
                      <a:pt x="31" y="58"/>
                    </a:lnTo>
                    <a:lnTo>
                      <a:pt x="32" y="60"/>
                    </a:lnTo>
                    <a:lnTo>
                      <a:pt x="33" y="62"/>
                    </a:lnTo>
                    <a:lnTo>
                      <a:pt x="34" y="64"/>
                    </a:lnTo>
                    <a:lnTo>
                      <a:pt x="34" y="65"/>
                    </a:lnTo>
                    <a:lnTo>
                      <a:pt x="35" y="66"/>
                    </a:lnTo>
                    <a:lnTo>
                      <a:pt x="35" y="68"/>
                    </a:lnTo>
                    <a:lnTo>
                      <a:pt x="35" y="69"/>
                    </a:lnTo>
                    <a:lnTo>
                      <a:pt x="35" y="72"/>
                    </a:lnTo>
                    <a:lnTo>
                      <a:pt x="36" y="74"/>
                    </a:lnTo>
                    <a:lnTo>
                      <a:pt x="17" y="74"/>
                    </a:lnTo>
                    <a:lnTo>
                      <a:pt x="17" y="72"/>
                    </a:lnTo>
                    <a:lnTo>
                      <a:pt x="18" y="71"/>
                    </a:lnTo>
                    <a:lnTo>
                      <a:pt x="18" y="70"/>
                    </a:lnTo>
                    <a:lnTo>
                      <a:pt x="19" y="69"/>
                    </a:lnTo>
                    <a:lnTo>
                      <a:pt x="20" y="67"/>
                    </a:lnTo>
                    <a:lnTo>
                      <a:pt x="21" y="67"/>
                    </a:lnTo>
                    <a:lnTo>
                      <a:pt x="21" y="66"/>
                    </a:lnTo>
                    <a:lnTo>
                      <a:pt x="21" y="65"/>
                    </a:lnTo>
                    <a:lnTo>
                      <a:pt x="21" y="64"/>
                    </a:lnTo>
                    <a:lnTo>
                      <a:pt x="22" y="65"/>
                    </a:lnTo>
                    <a:lnTo>
                      <a:pt x="23" y="65"/>
                    </a:lnTo>
                    <a:lnTo>
                      <a:pt x="24" y="65"/>
                    </a:lnTo>
                    <a:lnTo>
                      <a:pt x="24" y="64"/>
                    </a:lnTo>
                    <a:lnTo>
                      <a:pt x="24" y="63"/>
                    </a:lnTo>
                    <a:lnTo>
                      <a:pt x="23" y="61"/>
                    </a:lnTo>
                    <a:lnTo>
                      <a:pt x="23" y="60"/>
                    </a:lnTo>
                    <a:lnTo>
                      <a:pt x="23" y="59"/>
                    </a:lnTo>
                    <a:lnTo>
                      <a:pt x="24" y="60"/>
                    </a:lnTo>
                    <a:lnTo>
                      <a:pt x="25" y="60"/>
                    </a:lnTo>
                    <a:lnTo>
                      <a:pt x="26" y="60"/>
                    </a:lnTo>
                    <a:lnTo>
                      <a:pt x="25" y="59"/>
                    </a:lnTo>
                    <a:lnTo>
                      <a:pt x="25" y="58"/>
                    </a:lnTo>
                    <a:lnTo>
                      <a:pt x="24" y="56"/>
                    </a:lnTo>
                    <a:lnTo>
                      <a:pt x="24" y="54"/>
                    </a:lnTo>
                    <a:lnTo>
                      <a:pt x="23" y="52"/>
                    </a:lnTo>
                    <a:lnTo>
                      <a:pt x="21" y="49"/>
                    </a:lnTo>
                    <a:lnTo>
                      <a:pt x="23" y="52"/>
                    </a:lnTo>
                    <a:lnTo>
                      <a:pt x="24" y="54"/>
                    </a:lnTo>
                    <a:lnTo>
                      <a:pt x="25" y="56"/>
                    </a:lnTo>
                    <a:lnTo>
                      <a:pt x="26" y="57"/>
                    </a:lnTo>
                    <a:lnTo>
                      <a:pt x="27" y="57"/>
                    </a:lnTo>
                    <a:lnTo>
                      <a:pt x="27" y="58"/>
                    </a:lnTo>
                    <a:lnTo>
                      <a:pt x="27" y="56"/>
                    </a:lnTo>
                    <a:lnTo>
                      <a:pt x="27" y="55"/>
                    </a:lnTo>
                    <a:lnTo>
                      <a:pt x="26" y="53"/>
                    </a:lnTo>
                    <a:lnTo>
                      <a:pt x="25" y="51"/>
                    </a:lnTo>
                    <a:lnTo>
                      <a:pt x="24" y="49"/>
                    </a:lnTo>
                    <a:lnTo>
                      <a:pt x="23" y="47"/>
                    </a:lnTo>
                    <a:lnTo>
                      <a:pt x="22" y="46"/>
                    </a:lnTo>
                    <a:lnTo>
                      <a:pt x="21" y="44"/>
                    </a:lnTo>
                    <a:lnTo>
                      <a:pt x="21" y="42"/>
                    </a:lnTo>
                    <a:lnTo>
                      <a:pt x="20" y="41"/>
                    </a:lnTo>
                    <a:lnTo>
                      <a:pt x="19" y="40"/>
                    </a:lnTo>
                    <a:lnTo>
                      <a:pt x="19" y="39"/>
                    </a:lnTo>
                    <a:lnTo>
                      <a:pt x="18" y="38"/>
                    </a:lnTo>
                    <a:lnTo>
                      <a:pt x="18" y="37"/>
                    </a:lnTo>
                    <a:lnTo>
                      <a:pt x="17" y="35"/>
                    </a:lnTo>
                    <a:lnTo>
                      <a:pt x="16" y="34"/>
                    </a:lnTo>
                    <a:lnTo>
                      <a:pt x="16" y="32"/>
                    </a:lnTo>
                    <a:lnTo>
                      <a:pt x="15" y="30"/>
                    </a:lnTo>
                    <a:lnTo>
                      <a:pt x="14" y="29"/>
                    </a:lnTo>
                    <a:lnTo>
                      <a:pt x="13" y="28"/>
                    </a:lnTo>
                    <a:lnTo>
                      <a:pt x="12" y="26"/>
                    </a:lnTo>
                    <a:lnTo>
                      <a:pt x="11" y="25"/>
                    </a:lnTo>
                    <a:lnTo>
                      <a:pt x="10" y="24"/>
                    </a:lnTo>
                    <a:lnTo>
                      <a:pt x="10" y="23"/>
                    </a:lnTo>
                    <a:lnTo>
                      <a:pt x="10" y="22"/>
                    </a:lnTo>
                    <a:lnTo>
                      <a:pt x="9" y="21"/>
                    </a:lnTo>
                    <a:lnTo>
                      <a:pt x="8" y="19"/>
                    </a:lnTo>
                    <a:lnTo>
                      <a:pt x="7" y="19"/>
                    </a:lnTo>
                    <a:lnTo>
                      <a:pt x="7" y="18"/>
                    </a:lnTo>
                    <a:lnTo>
                      <a:pt x="7" y="17"/>
                    </a:lnTo>
                    <a:lnTo>
                      <a:pt x="6" y="16"/>
                    </a:lnTo>
                    <a:lnTo>
                      <a:pt x="6" y="15"/>
                    </a:lnTo>
                    <a:lnTo>
                      <a:pt x="5" y="14"/>
                    </a:lnTo>
                    <a:lnTo>
                      <a:pt x="5" y="13"/>
                    </a:lnTo>
                    <a:lnTo>
                      <a:pt x="4" y="11"/>
                    </a:lnTo>
                    <a:lnTo>
                      <a:pt x="3" y="9"/>
                    </a:lnTo>
                    <a:lnTo>
                      <a:pt x="3" y="7"/>
                    </a:lnTo>
                    <a:lnTo>
                      <a:pt x="2" y="6"/>
                    </a:lnTo>
                    <a:lnTo>
                      <a:pt x="1" y="5"/>
                    </a:lnTo>
                    <a:lnTo>
                      <a:pt x="1" y="4"/>
                    </a:lnTo>
                    <a:lnTo>
                      <a:pt x="1" y="3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99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97" name="Freeform 1488">
                <a:extLst>
                  <a:ext uri="{FF2B5EF4-FFF2-40B4-BE49-F238E27FC236}">
                    <a16:creationId xmlns:a16="http://schemas.microsoft.com/office/drawing/2014/main" id="{01EFDC8F-4B1B-4A9C-A8C7-F29FB4BA0E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00" y="3671"/>
                <a:ext cx="3" cy="13"/>
              </a:xfrm>
              <a:custGeom>
                <a:avLst/>
                <a:gdLst>
                  <a:gd name="T0" fmla="*/ 3 w 3"/>
                  <a:gd name="T1" fmla="*/ 0 h 13"/>
                  <a:gd name="T2" fmla="*/ 2 w 3"/>
                  <a:gd name="T3" fmla="*/ 1 h 13"/>
                  <a:gd name="T4" fmla="*/ 2 w 3"/>
                  <a:gd name="T5" fmla="*/ 1 h 13"/>
                  <a:gd name="T6" fmla="*/ 2 w 3"/>
                  <a:gd name="T7" fmla="*/ 2 h 13"/>
                  <a:gd name="T8" fmla="*/ 2 w 3"/>
                  <a:gd name="T9" fmla="*/ 2 h 13"/>
                  <a:gd name="T10" fmla="*/ 2 w 3"/>
                  <a:gd name="T11" fmla="*/ 3 h 13"/>
                  <a:gd name="T12" fmla="*/ 2 w 3"/>
                  <a:gd name="T13" fmla="*/ 3 h 13"/>
                  <a:gd name="T14" fmla="*/ 2 w 3"/>
                  <a:gd name="T15" fmla="*/ 4 h 13"/>
                  <a:gd name="T16" fmla="*/ 2 w 3"/>
                  <a:gd name="T17" fmla="*/ 4 h 13"/>
                  <a:gd name="T18" fmla="*/ 3 w 3"/>
                  <a:gd name="T19" fmla="*/ 5 h 13"/>
                  <a:gd name="T20" fmla="*/ 2 w 3"/>
                  <a:gd name="T21" fmla="*/ 5 h 13"/>
                  <a:gd name="T22" fmla="*/ 2 w 3"/>
                  <a:gd name="T23" fmla="*/ 6 h 13"/>
                  <a:gd name="T24" fmla="*/ 1 w 3"/>
                  <a:gd name="T25" fmla="*/ 7 h 13"/>
                  <a:gd name="T26" fmla="*/ 1 w 3"/>
                  <a:gd name="T27" fmla="*/ 8 h 13"/>
                  <a:gd name="T28" fmla="*/ 1 w 3"/>
                  <a:gd name="T29" fmla="*/ 8 h 13"/>
                  <a:gd name="T30" fmla="*/ 1 w 3"/>
                  <a:gd name="T31" fmla="*/ 10 h 13"/>
                  <a:gd name="T32" fmla="*/ 1 w 3"/>
                  <a:gd name="T33" fmla="*/ 11 h 13"/>
                  <a:gd name="T34" fmla="*/ 1 w 3"/>
                  <a:gd name="T35" fmla="*/ 12 h 13"/>
                  <a:gd name="T36" fmla="*/ 2 w 3"/>
                  <a:gd name="T37" fmla="*/ 13 h 13"/>
                  <a:gd name="T38" fmla="*/ 1 w 3"/>
                  <a:gd name="T39" fmla="*/ 13 h 13"/>
                  <a:gd name="T40" fmla="*/ 1 w 3"/>
                  <a:gd name="T41" fmla="*/ 13 h 13"/>
                  <a:gd name="T42" fmla="*/ 0 w 3"/>
                  <a:gd name="T43" fmla="*/ 13 h 13"/>
                  <a:gd name="T44" fmla="*/ 0 w 3"/>
                  <a:gd name="T45" fmla="*/ 13 h 13"/>
                  <a:gd name="T46" fmla="*/ 0 w 3"/>
                  <a:gd name="T47" fmla="*/ 12 h 13"/>
                  <a:gd name="T48" fmla="*/ 0 w 3"/>
                  <a:gd name="T49" fmla="*/ 11 h 13"/>
                  <a:gd name="T50" fmla="*/ 1 w 3"/>
                  <a:gd name="T51" fmla="*/ 10 h 13"/>
                  <a:gd name="T52" fmla="*/ 1 w 3"/>
                  <a:gd name="T53" fmla="*/ 9 h 13"/>
                  <a:gd name="T54" fmla="*/ 0 w 3"/>
                  <a:gd name="T55" fmla="*/ 7 h 13"/>
                  <a:gd name="T56" fmla="*/ 0 w 3"/>
                  <a:gd name="T57" fmla="*/ 6 h 13"/>
                  <a:gd name="T58" fmla="*/ 0 w 3"/>
                  <a:gd name="T59" fmla="*/ 5 h 13"/>
                  <a:gd name="T60" fmla="*/ 1 w 3"/>
                  <a:gd name="T61" fmla="*/ 5 h 13"/>
                  <a:gd name="T62" fmla="*/ 1 w 3"/>
                  <a:gd name="T63" fmla="*/ 5 h 13"/>
                  <a:gd name="T64" fmla="*/ 1 w 3"/>
                  <a:gd name="T65" fmla="*/ 5 h 13"/>
                  <a:gd name="T66" fmla="*/ 2 w 3"/>
                  <a:gd name="T67" fmla="*/ 4 h 13"/>
                  <a:gd name="T68" fmla="*/ 2 w 3"/>
                  <a:gd name="T69" fmla="*/ 4 h 13"/>
                  <a:gd name="T70" fmla="*/ 2 w 3"/>
                  <a:gd name="T71" fmla="*/ 3 h 13"/>
                  <a:gd name="T72" fmla="*/ 1 w 3"/>
                  <a:gd name="T73" fmla="*/ 3 h 13"/>
                  <a:gd name="T74" fmla="*/ 1 w 3"/>
                  <a:gd name="T75" fmla="*/ 2 h 13"/>
                  <a:gd name="T76" fmla="*/ 1 w 3"/>
                  <a:gd name="T77" fmla="*/ 2 h 13"/>
                  <a:gd name="T78" fmla="*/ 1 w 3"/>
                  <a:gd name="T79" fmla="*/ 2 h 13"/>
                  <a:gd name="T80" fmla="*/ 2 w 3"/>
                  <a:gd name="T81" fmla="*/ 1 h 13"/>
                  <a:gd name="T82" fmla="*/ 2 w 3"/>
                  <a:gd name="T83" fmla="*/ 0 h 13"/>
                  <a:gd name="T84" fmla="*/ 3 w 3"/>
                  <a:gd name="T85" fmla="*/ 0 h 1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3" h="13">
                    <a:moveTo>
                      <a:pt x="3" y="0"/>
                    </a:moveTo>
                    <a:lnTo>
                      <a:pt x="2" y="1"/>
                    </a:lnTo>
                    <a:lnTo>
                      <a:pt x="2" y="2"/>
                    </a:lnTo>
                    <a:lnTo>
                      <a:pt x="2" y="3"/>
                    </a:lnTo>
                    <a:lnTo>
                      <a:pt x="2" y="4"/>
                    </a:lnTo>
                    <a:lnTo>
                      <a:pt x="3" y="5"/>
                    </a:lnTo>
                    <a:lnTo>
                      <a:pt x="2" y="5"/>
                    </a:lnTo>
                    <a:lnTo>
                      <a:pt x="2" y="6"/>
                    </a:lnTo>
                    <a:lnTo>
                      <a:pt x="1" y="7"/>
                    </a:lnTo>
                    <a:lnTo>
                      <a:pt x="1" y="8"/>
                    </a:lnTo>
                    <a:lnTo>
                      <a:pt x="1" y="10"/>
                    </a:lnTo>
                    <a:lnTo>
                      <a:pt x="1" y="11"/>
                    </a:lnTo>
                    <a:lnTo>
                      <a:pt x="1" y="12"/>
                    </a:lnTo>
                    <a:lnTo>
                      <a:pt x="2" y="13"/>
                    </a:lnTo>
                    <a:lnTo>
                      <a:pt x="1" y="13"/>
                    </a:lnTo>
                    <a:lnTo>
                      <a:pt x="0" y="13"/>
                    </a:lnTo>
                    <a:lnTo>
                      <a:pt x="0" y="12"/>
                    </a:lnTo>
                    <a:lnTo>
                      <a:pt x="0" y="11"/>
                    </a:lnTo>
                    <a:lnTo>
                      <a:pt x="1" y="10"/>
                    </a:lnTo>
                    <a:lnTo>
                      <a:pt x="1" y="9"/>
                    </a:lnTo>
                    <a:lnTo>
                      <a:pt x="0" y="7"/>
                    </a:lnTo>
                    <a:lnTo>
                      <a:pt x="0" y="6"/>
                    </a:lnTo>
                    <a:lnTo>
                      <a:pt x="0" y="5"/>
                    </a:lnTo>
                    <a:lnTo>
                      <a:pt x="1" y="5"/>
                    </a:lnTo>
                    <a:lnTo>
                      <a:pt x="2" y="4"/>
                    </a:lnTo>
                    <a:lnTo>
                      <a:pt x="2" y="3"/>
                    </a:lnTo>
                    <a:lnTo>
                      <a:pt x="1" y="3"/>
                    </a:lnTo>
                    <a:lnTo>
                      <a:pt x="1" y="2"/>
                    </a:lnTo>
                    <a:lnTo>
                      <a:pt x="2" y="1"/>
                    </a:lnTo>
                    <a:lnTo>
                      <a:pt x="2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99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98" name="Freeform 1489">
                <a:extLst>
                  <a:ext uri="{FF2B5EF4-FFF2-40B4-BE49-F238E27FC236}">
                    <a16:creationId xmlns:a16="http://schemas.microsoft.com/office/drawing/2014/main" id="{A7425244-0026-45A7-BF9A-A60225CB6A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14" y="3702"/>
                <a:ext cx="3" cy="4"/>
              </a:xfrm>
              <a:custGeom>
                <a:avLst/>
                <a:gdLst>
                  <a:gd name="T0" fmla="*/ 1 w 3"/>
                  <a:gd name="T1" fmla="*/ 0 h 4"/>
                  <a:gd name="T2" fmla="*/ 1 w 3"/>
                  <a:gd name="T3" fmla="*/ 1 h 4"/>
                  <a:gd name="T4" fmla="*/ 2 w 3"/>
                  <a:gd name="T5" fmla="*/ 1 h 4"/>
                  <a:gd name="T6" fmla="*/ 2 w 3"/>
                  <a:gd name="T7" fmla="*/ 1 h 4"/>
                  <a:gd name="T8" fmla="*/ 2 w 3"/>
                  <a:gd name="T9" fmla="*/ 1 h 4"/>
                  <a:gd name="T10" fmla="*/ 3 w 3"/>
                  <a:gd name="T11" fmla="*/ 1 h 4"/>
                  <a:gd name="T12" fmla="*/ 3 w 3"/>
                  <a:gd name="T13" fmla="*/ 0 h 4"/>
                  <a:gd name="T14" fmla="*/ 3 w 3"/>
                  <a:gd name="T15" fmla="*/ 1 h 4"/>
                  <a:gd name="T16" fmla="*/ 3 w 3"/>
                  <a:gd name="T17" fmla="*/ 2 h 4"/>
                  <a:gd name="T18" fmla="*/ 3 w 3"/>
                  <a:gd name="T19" fmla="*/ 2 h 4"/>
                  <a:gd name="T20" fmla="*/ 2 w 3"/>
                  <a:gd name="T21" fmla="*/ 3 h 4"/>
                  <a:gd name="T22" fmla="*/ 2 w 3"/>
                  <a:gd name="T23" fmla="*/ 3 h 4"/>
                  <a:gd name="T24" fmla="*/ 2 w 3"/>
                  <a:gd name="T25" fmla="*/ 4 h 4"/>
                  <a:gd name="T26" fmla="*/ 1 w 3"/>
                  <a:gd name="T27" fmla="*/ 4 h 4"/>
                  <a:gd name="T28" fmla="*/ 0 w 3"/>
                  <a:gd name="T29" fmla="*/ 4 h 4"/>
                  <a:gd name="T30" fmla="*/ 0 w 3"/>
                  <a:gd name="T31" fmla="*/ 4 h 4"/>
                  <a:gd name="T32" fmla="*/ 0 w 3"/>
                  <a:gd name="T33" fmla="*/ 4 h 4"/>
                  <a:gd name="T34" fmla="*/ 0 w 3"/>
                  <a:gd name="T35" fmla="*/ 3 h 4"/>
                  <a:gd name="T36" fmla="*/ 1 w 3"/>
                  <a:gd name="T37" fmla="*/ 3 h 4"/>
                  <a:gd name="T38" fmla="*/ 1 w 3"/>
                  <a:gd name="T39" fmla="*/ 3 h 4"/>
                  <a:gd name="T40" fmla="*/ 1 w 3"/>
                  <a:gd name="T41" fmla="*/ 2 h 4"/>
                  <a:gd name="T42" fmla="*/ 1 w 3"/>
                  <a:gd name="T43" fmla="*/ 2 h 4"/>
                  <a:gd name="T44" fmla="*/ 1 w 3"/>
                  <a:gd name="T45" fmla="*/ 1 h 4"/>
                  <a:gd name="T46" fmla="*/ 1 w 3"/>
                  <a:gd name="T47" fmla="*/ 0 h 4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3" h="4">
                    <a:moveTo>
                      <a:pt x="1" y="0"/>
                    </a:moveTo>
                    <a:lnTo>
                      <a:pt x="1" y="1"/>
                    </a:lnTo>
                    <a:lnTo>
                      <a:pt x="2" y="1"/>
                    </a:lnTo>
                    <a:lnTo>
                      <a:pt x="3" y="1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3" y="2"/>
                    </a:lnTo>
                    <a:lnTo>
                      <a:pt x="2" y="3"/>
                    </a:lnTo>
                    <a:lnTo>
                      <a:pt x="2" y="4"/>
                    </a:lnTo>
                    <a:lnTo>
                      <a:pt x="1" y="4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1" y="3"/>
                    </a:lnTo>
                    <a:lnTo>
                      <a:pt x="1" y="2"/>
                    </a:lnTo>
                    <a:lnTo>
                      <a:pt x="1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99" name="Freeform 1490">
                <a:extLst>
                  <a:ext uri="{FF2B5EF4-FFF2-40B4-BE49-F238E27FC236}">
                    <a16:creationId xmlns:a16="http://schemas.microsoft.com/office/drawing/2014/main" id="{861AD5F2-4E8E-4771-8AE7-D2297A72F4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18" y="3701"/>
                <a:ext cx="7" cy="3"/>
              </a:xfrm>
              <a:custGeom>
                <a:avLst/>
                <a:gdLst>
                  <a:gd name="T0" fmla="*/ 0 w 7"/>
                  <a:gd name="T1" fmla="*/ 3 h 3"/>
                  <a:gd name="T2" fmla="*/ 1 w 7"/>
                  <a:gd name="T3" fmla="*/ 2 h 3"/>
                  <a:gd name="T4" fmla="*/ 2 w 7"/>
                  <a:gd name="T5" fmla="*/ 2 h 3"/>
                  <a:gd name="T6" fmla="*/ 3 w 7"/>
                  <a:gd name="T7" fmla="*/ 1 h 3"/>
                  <a:gd name="T8" fmla="*/ 3 w 7"/>
                  <a:gd name="T9" fmla="*/ 1 h 3"/>
                  <a:gd name="T10" fmla="*/ 4 w 7"/>
                  <a:gd name="T11" fmla="*/ 0 h 3"/>
                  <a:gd name="T12" fmla="*/ 4 w 7"/>
                  <a:gd name="T13" fmla="*/ 1 h 3"/>
                  <a:gd name="T14" fmla="*/ 5 w 7"/>
                  <a:gd name="T15" fmla="*/ 1 h 3"/>
                  <a:gd name="T16" fmla="*/ 6 w 7"/>
                  <a:gd name="T17" fmla="*/ 1 h 3"/>
                  <a:gd name="T18" fmla="*/ 6 w 7"/>
                  <a:gd name="T19" fmla="*/ 0 h 3"/>
                  <a:gd name="T20" fmla="*/ 6 w 7"/>
                  <a:gd name="T21" fmla="*/ 1 h 3"/>
                  <a:gd name="T22" fmla="*/ 6 w 7"/>
                  <a:gd name="T23" fmla="*/ 1 h 3"/>
                  <a:gd name="T24" fmla="*/ 7 w 7"/>
                  <a:gd name="T25" fmla="*/ 2 h 3"/>
                  <a:gd name="T26" fmla="*/ 6 w 7"/>
                  <a:gd name="T27" fmla="*/ 1 h 3"/>
                  <a:gd name="T28" fmla="*/ 5 w 7"/>
                  <a:gd name="T29" fmla="*/ 1 h 3"/>
                  <a:gd name="T30" fmla="*/ 5 w 7"/>
                  <a:gd name="T31" fmla="*/ 2 h 3"/>
                  <a:gd name="T32" fmla="*/ 4 w 7"/>
                  <a:gd name="T33" fmla="*/ 2 h 3"/>
                  <a:gd name="T34" fmla="*/ 4 w 7"/>
                  <a:gd name="T35" fmla="*/ 2 h 3"/>
                  <a:gd name="T36" fmla="*/ 3 w 7"/>
                  <a:gd name="T37" fmla="*/ 3 h 3"/>
                  <a:gd name="T38" fmla="*/ 2 w 7"/>
                  <a:gd name="T39" fmla="*/ 3 h 3"/>
                  <a:gd name="T40" fmla="*/ 0 w 7"/>
                  <a:gd name="T41" fmla="*/ 3 h 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7" h="3">
                    <a:moveTo>
                      <a:pt x="0" y="3"/>
                    </a:moveTo>
                    <a:lnTo>
                      <a:pt x="1" y="2"/>
                    </a:lnTo>
                    <a:lnTo>
                      <a:pt x="2" y="2"/>
                    </a:lnTo>
                    <a:lnTo>
                      <a:pt x="3" y="1"/>
                    </a:lnTo>
                    <a:lnTo>
                      <a:pt x="4" y="0"/>
                    </a:lnTo>
                    <a:lnTo>
                      <a:pt x="4" y="1"/>
                    </a:lnTo>
                    <a:lnTo>
                      <a:pt x="5" y="1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6" y="1"/>
                    </a:lnTo>
                    <a:lnTo>
                      <a:pt x="7" y="2"/>
                    </a:lnTo>
                    <a:lnTo>
                      <a:pt x="6" y="1"/>
                    </a:lnTo>
                    <a:lnTo>
                      <a:pt x="5" y="1"/>
                    </a:lnTo>
                    <a:lnTo>
                      <a:pt x="5" y="2"/>
                    </a:lnTo>
                    <a:lnTo>
                      <a:pt x="4" y="2"/>
                    </a:lnTo>
                    <a:lnTo>
                      <a:pt x="3" y="3"/>
                    </a:lnTo>
                    <a:lnTo>
                      <a:pt x="2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900" name="Freeform 1491">
                <a:extLst>
                  <a:ext uri="{FF2B5EF4-FFF2-40B4-BE49-F238E27FC236}">
                    <a16:creationId xmlns:a16="http://schemas.microsoft.com/office/drawing/2014/main" id="{9AD5DA7D-1338-4C91-A236-9A0A06612B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19" y="3704"/>
                <a:ext cx="7" cy="2"/>
              </a:xfrm>
              <a:custGeom>
                <a:avLst/>
                <a:gdLst>
                  <a:gd name="T0" fmla="*/ 0 w 7"/>
                  <a:gd name="T1" fmla="*/ 2 h 2"/>
                  <a:gd name="T2" fmla="*/ 0 w 7"/>
                  <a:gd name="T3" fmla="*/ 1 h 2"/>
                  <a:gd name="T4" fmla="*/ 1 w 7"/>
                  <a:gd name="T5" fmla="*/ 1 h 2"/>
                  <a:gd name="T6" fmla="*/ 2 w 7"/>
                  <a:gd name="T7" fmla="*/ 0 h 2"/>
                  <a:gd name="T8" fmla="*/ 3 w 7"/>
                  <a:gd name="T9" fmla="*/ 0 h 2"/>
                  <a:gd name="T10" fmla="*/ 4 w 7"/>
                  <a:gd name="T11" fmla="*/ 0 h 2"/>
                  <a:gd name="T12" fmla="*/ 5 w 7"/>
                  <a:gd name="T13" fmla="*/ 0 h 2"/>
                  <a:gd name="T14" fmla="*/ 6 w 7"/>
                  <a:gd name="T15" fmla="*/ 0 h 2"/>
                  <a:gd name="T16" fmla="*/ 7 w 7"/>
                  <a:gd name="T17" fmla="*/ 0 h 2"/>
                  <a:gd name="T18" fmla="*/ 7 w 7"/>
                  <a:gd name="T19" fmla="*/ 0 h 2"/>
                  <a:gd name="T20" fmla="*/ 7 w 7"/>
                  <a:gd name="T21" fmla="*/ 0 h 2"/>
                  <a:gd name="T22" fmla="*/ 6 w 7"/>
                  <a:gd name="T23" fmla="*/ 1 h 2"/>
                  <a:gd name="T24" fmla="*/ 5 w 7"/>
                  <a:gd name="T25" fmla="*/ 1 h 2"/>
                  <a:gd name="T26" fmla="*/ 5 w 7"/>
                  <a:gd name="T27" fmla="*/ 1 h 2"/>
                  <a:gd name="T28" fmla="*/ 3 w 7"/>
                  <a:gd name="T29" fmla="*/ 2 h 2"/>
                  <a:gd name="T30" fmla="*/ 2 w 7"/>
                  <a:gd name="T31" fmla="*/ 2 h 2"/>
                  <a:gd name="T32" fmla="*/ 0 w 7"/>
                  <a:gd name="T33" fmla="*/ 2 h 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7" h="2">
                    <a:moveTo>
                      <a:pt x="0" y="2"/>
                    </a:moveTo>
                    <a:lnTo>
                      <a:pt x="0" y="1"/>
                    </a:lnTo>
                    <a:lnTo>
                      <a:pt x="1" y="1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4" y="0"/>
                    </a:lnTo>
                    <a:lnTo>
                      <a:pt x="5" y="0"/>
                    </a:lnTo>
                    <a:lnTo>
                      <a:pt x="6" y="0"/>
                    </a:lnTo>
                    <a:lnTo>
                      <a:pt x="7" y="0"/>
                    </a:lnTo>
                    <a:lnTo>
                      <a:pt x="6" y="1"/>
                    </a:lnTo>
                    <a:lnTo>
                      <a:pt x="5" y="1"/>
                    </a:lnTo>
                    <a:lnTo>
                      <a:pt x="3" y="2"/>
                    </a:lnTo>
                    <a:lnTo>
                      <a:pt x="2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901" name="Freeform 1492">
                <a:extLst>
                  <a:ext uri="{FF2B5EF4-FFF2-40B4-BE49-F238E27FC236}">
                    <a16:creationId xmlns:a16="http://schemas.microsoft.com/office/drawing/2014/main" id="{4D614C24-404C-40C2-9EE3-875CC0D6CE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62" y="3643"/>
                <a:ext cx="15" cy="71"/>
              </a:xfrm>
              <a:custGeom>
                <a:avLst/>
                <a:gdLst>
                  <a:gd name="T0" fmla="*/ 1 w 15"/>
                  <a:gd name="T1" fmla="*/ 2 h 71"/>
                  <a:gd name="T2" fmla="*/ 2 w 15"/>
                  <a:gd name="T3" fmla="*/ 3 h 71"/>
                  <a:gd name="T4" fmla="*/ 2 w 15"/>
                  <a:gd name="T5" fmla="*/ 4 h 71"/>
                  <a:gd name="T6" fmla="*/ 0 w 15"/>
                  <a:gd name="T7" fmla="*/ 7 h 71"/>
                  <a:gd name="T8" fmla="*/ 0 w 15"/>
                  <a:gd name="T9" fmla="*/ 10 h 71"/>
                  <a:gd name="T10" fmla="*/ 1 w 15"/>
                  <a:gd name="T11" fmla="*/ 13 h 71"/>
                  <a:gd name="T12" fmla="*/ 2 w 15"/>
                  <a:gd name="T13" fmla="*/ 15 h 71"/>
                  <a:gd name="T14" fmla="*/ 2 w 15"/>
                  <a:gd name="T15" fmla="*/ 16 h 71"/>
                  <a:gd name="T16" fmla="*/ 2 w 15"/>
                  <a:gd name="T17" fmla="*/ 17 h 71"/>
                  <a:gd name="T18" fmla="*/ 1 w 15"/>
                  <a:gd name="T19" fmla="*/ 19 h 71"/>
                  <a:gd name="T20" fmla="*/ 2 w 15"/>
                  <a:gd name="T21" fmla="*/ 21 h 71"/>
                  <a:gd name="T22" fmla="*/ 1 w 15"/>
                  <a:gd name="T23" fmla="*/ 25 h 71"/>
                  <a:gd name="T24" fmla="*/ 1 w 15"/>
                  <a:gd name="T25" fmla="*/ 38 h 71"/>
                  <a:gd name="T26" fmla="*/ 1 w 15"/>
                  <a:gd name="T27" fmla="*/ 40 h 71"/>
                  <a:gd name="T28" fmla="*/ 1 w 15"/>
                  <a:gd name="T29" fmla="*/ 43 h 71"/>
                  <a:gd name="T30" fmla="*/ 2 w 15"/>
                  <a:gd name="T31" fmla="*/ 46 h 71"/>
                  <a:gd name="T32" fmla="*/ 2 w 15"/>
                  <a:gd name="T33" fmla="*/ 49 h 71"/>
                  <a:gd name="T34" fmla="*/ 3 w 15"/>
                  <a:gd name="T35" fmla="*/ 51 h 71"/>
                  <a:gd name="T36" fmla="*/ 4 w 15"/>
                  <a:gd name="T37" fmla="*/ 53 h 71"/>
                  <a:gd name="T38" fmla="*/ 4 w 15"/>
                  <a:gd name="T39" fmla="*/ 54 h 71"/>
                  <a:gd name="T40" fmla="*/ 5 w 15"/>
                  <a:gd name="T41" fmla="*/ 55 h 71"/>
                  <a:gd name="T42" fmla="*/ 7 w 15"/>
                  <a:gd name="T43" fmla="*/ 57 h 71"/>
                  <a:gd name="T44" fmla="*/ 6 w 15"/>
                  <a:gd name="T45" fmla="*/ 59 h 71"/>
                  <a:gd name="T46" fmla="*/ 5 w 15"/>
                  <a:gd name="T47" fmla="*/ 61 h 71"/>
                  <a:gd name="T48" fmla="*/ 4 w 15"/>
                  <a:gd name="T49" fmla="*/ 63 h 71"/>
                  <a:gd name="T50" fmla="*/ 5 w 15"/>
                  <a:gd name="T51" fmla="*/ 64 h 71"/>
                  <a:gd name="T52" fmla="*/ 3 w 15"/>
                  <a:gd name="T53" fmla="*/ 66 h 71"/>
                  <a:gd name="T54" fmla="*/ 1 w 15"/>
                  <a:gd name="T55" fmla="*/ 69 h 71"/>
                  <a:gd name="T56" fmla="*/ 1 w 15"/>
                  <a:gd name="T57" fmla="*/ 71 h 71"/>
                  <a:gd name="T58" fmla="*/ 13 w 15"/>
                  <a:gd name="T59" fmla="*/ 70 h 71"/>
                  <a:gd name="T60" fmla="*/ 13 w 15"/>
                  <a:gd name="T61" fmla="*/ 69 h 71"/>
                  <a:gd name="T62" fmla="*/ 14 w 15"/>
                  <a:gd name="T63" fmla="*/ 69 h 71"/>
                  <a:gd name="T64" fmla="*/ 14 w 15"/>
                  <a:gd name="T65" fmla="*/ 66 h 71"/>
                  <a:gd name="T66" fmla="*/ 15 w 15"/>
                  <a:gd name="T67" fmla="*/ 64 h 71"/>
                  <a:gd name="T68" fmla="*/ 15 w 15"/>
                  <a:gd name="T69" fmla="*/ 62 h 71"/>
                  <a:gd name="T70" fmla="*/ 13 w 15"/>
                  <a:gd name="T71" fmla="*/ 57 h 71"/>
                  <a:gd name="T72" fmla="*/ 11 w 15"/>
                  <a:gd name="T73" fmla="*/ 53 h 71"/>
                  <a:gd name="T74" fmla="*/ 9 w 15"/>
                  <a:gd name="T75" fmla="*/ 49 h 71"/>
                  <a:gd name="T76" fmla="*/ 9 w 15"/>
                  <a:gd name="T77" fmla="*/ 40 h 71"/>
                  <a:gd name="T78" fmla="*/ 9 w 15"/>
                  <a:gd name="T79" fmla="*/ 38 h 71"/>
                  <a:gd name="T80" fmla="*/ 9 w 15"/>
                  <a:gd name="T81" fmla="*/ 36 h 71"/>
                  <a:gd name="T82" fmla="*/ 9 w 15"/>
                  <a:gd name="T83" fmla="*/ 34 h 71"/>
                  <a:gd name="T84" fmla="*/ 8 w 15"/>
                  <a:gd name="T85" fmla="*/ 26 h 71"/>
                  <a:gd name="T86" fmla="*/ 7 w 15"/>
                  <a:gd name="T87" fmla="*/ 20 h 71"/>
                  <a:gd name="T88" fmla="*/ 7 w 15"/>
                  <a:gd name="T89" fmla="*/ 18 h 71"/>
                  <a:gd name="T90" fmla="*/ 7 w 15"/>
                  <a:gd name="T91" fmla="*/ 14 h 71"/>
                  <a:gd name="T92" fmla="*/ 7 w 15"/>
                  <a:gd name="T93" fmla="*/ 11 h 71"/>
                  <a:gd name="T94" fmla="*/ 4 w 15"/>
                  <a:gd name="T95" fmla="*/ 2 h 71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15" h="71">
                    <a:moveTo>
                      <a:pt x="0" y="0"/>
                    </a:moveTo>
                    <a:lnTo>
                      <a:pt x="1" y="2"/>
                    </a:lnTo>
                    <a:lnTo>
                      <a:pt x="2" y="2"/>
                    </a:lnTo>
                    <a:lnTo>
                      <a:pt x="2" y="3"/>
                    </a:lnTo>
                    <a:lnTo>
                      <a:pt x="2" y="4"/>
                    </a:lnTo>
                    <a:lnTo>
                      <a:pt x="1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1" y="13"/>
                    </a:lnTo>
                    <a:lnTo>
                      <a:pt x="1" y="14"/>
                    </a:lnTo>
                    <a:lnTo>
                      <a:pt x="2" y="15"/>
                    </a:lnTo>
                    <a:lnTo>
                      <a:pt x="2" y="16"/>
                    </a:lnTo>
                    <a:lnTo>
                      <a:pt x="2" y="17"/>
                    </a:lnTo>
                    <a:lnTo>
                      <a:pt x="2" y="18"/>
                    </a:lnTo>
                    <a:lnTo>
                      <a:pt x="1" y="19"/>
                    </a:lnTo>
                    <a:lnTo>
                      <a:pt x="1" y="20"/>
                    </a:lnTo>
                    <a:lnTo>
                      <a:pt x="2" y="21"/>
                    </a:lnTo>
                    <a:lnTo>
                      <a:pt x="2" y="22"/>
                    </a:lnTo>
                    <a:lnTo>
                      <a:pt x="1" y="25"/>
                    </a:lnTo>
                    <a:lnTo>
                      <a:pt x="1" y="33"/>
                    </a:lnTo>
                    <a:lnTo>
                      <a:pt x="1" y="38"/>
                    </a:lnTo>
                    <a:lnTo>
                      <a:pt x="1" y="39"/>
                    </a:lnTo>
                    <a:lnTo>
                      <a:pt x="1" y="40"/>
                    </a:lnTo>
                    <a:lnTo>
                      <a:pt x="1" y="42"/>
                    </a:lnTo>
                    <a:lnTo>
                      <a:pt x="1" y="43"/>
                    </a:lnTo>
                    <a:lnTo>
                      <a:pt x="2" y="45"/>
                    </a:lnTo>
                    <a:lnTo>
                      <a:pt x="2" y="46"/>
                    </a:lnTo>
                    <a:lnTo>
                      <a:pt x="3" y="48"/>
                    </a:lnTo>
                    <a:lnTo>
                      <a:pt x="2" y="49"/>
                    </a:lnTo>
                    <a:lnTo>
                      <a:pt x="3" y="50"/>
                    </a:lnTo>
                    <a:lnTo>
                      <a:pt x="3" y="51"/>
                    </a:lnTo>
                    <a:lnTo>
                      <a:pt x="3" y="52"/>
                    </a:lnTo>
                    <a:lnTo>
                      <a:pt x="4" y="53"/>
                    </a:lnTo>
                    <a:lnTo>
                      <a:pt x="4" y="54"/>
                    </a:lnTo>
                    <a:lnTo>
                      <a:pt x="5" y="54"/>
                    </a:lnTo>
                    <a:lnTo>
                      <a:pt x="5" y="55"/>
                    </a:lnTo>
                    <a:lnTo>
                      <a:pt x="6" y="57"/>
                    </a:lnTo>
                    <a:lnTo>
                      <a:pt x="7" y="57"/>
                    </a:lnTo>
                    <a:lnTo>
                      <a:pt x="6" y="58"/>
                    </a:lnTo>
                    <a:lnTo>
                      <a:pt x="6" y="59"/>
                    </a:lnTo>
                    <a:lnTo>
                      <a:pt x="6" y="60"/>
                    </a:lnTo>
                    <a:lnTo>
                      <a:pt x="5" y="61"/>
                    </a:lnTo>
                    <a:lnTo>
                      <a:pt x="5" y="62"/>
                    </a:lnTo>
                    <a:lnTo>
                      <a:pt x="4" y="63"/>
                    </a:lnTo>
                    <a:lnTo>
                      <a:pt x="4" y="64"/>
                    </a:lnTo>
                    <a:lnTo>
                      <a:pt x="5" y="64"/>
                    </a:lnTo>
                    <a:lnTo>
                      <a:pt x="3" y="65"/>
                    </a:lnTo>
                    <a:lnTo>
                      <a:pt x="3" y="66"/>
                    </a:lnTo>
                    <a:lnTo>
                      <a:pt x="2" y="68"/>
                    </a:lnTo>
                    <a:lnTo>
                      <a:pt x="1" y="69"/>
                    </a:lnTo>
                    <a:lnTo>
                      <a:pt x="2" y="70"/>
                    </a:lnTo>
                    <a:lnTo>
                      <a:pt x="1" y="71"/>
                    </a:lnTo>
                    <a:lnTo>
                      <a:pt x="14" y="71"/>
                    </a:lnTo>
                    <a:lnTo>
                      <a:pt x="13" y="70"/>
                    </a:lnTo>
                    <a:lnTo>
                      <a:pt x="13" y="69"/>
                    </a:lnTo>
                    <a:lnTo>
                      <a:pt x="14" y="69"/>
                    </a:lnTo>
                    <a:lnTo>
                      <a:pt x="14" y="68"/>
                    </a:lnTo>
                    <a:lnTo>
                      <a:pt x="14" y="66"/>
                    </a:lnTo>
                    <a:lnTo>
                      <a:pt x="14" y="65"/>
                    </a:lnTo>
                    <a:lnTo>
                      <a:pt x="15" y="64"/>
                    </a:lnTo>
                    <a:lnTo>
                      <a:pt x="15" y="63"/>
                    </a:lnTo>
                    <a:lnTo>
                      <a:pt x="15" y="62"/>
                    </a:lnTo>
                    <a:lnTo>
                      <a:pt x="14" y="60"/>
                    </a:lnTo>
                    <a:lnTo>
                      <a:pt x="13" y="57"/>
                    </a:lnTo>
                    <a:lnTo>
                      <a:pt x="12" y="55"/>
                    </a:lnTo>
                    <a:lnTo>
                      <a:pt x="11" y="53"/>
                    </a:lnTo>
                    <a:lnTo>
                      <a:pt x="10" y="51"/>
                    </a:lnTo>
                    <a:lnTo>
                      <a:pt x="9" y="49"/>
                    </a:lnTo>
                    <a:lnTo>
                      <a:pt x="10" y="46"/>
                    </a:lnTo>
                    <a:lnTo>
                      <a:pt x="9" y="40"/>
                    </a:lnTo>
                    <a:lnTo>
                      <a:pt x="9" y="39"/>
                    </a:lnTo>
                    <a:lnTo>
                      <a:pt x="9" y="38"/>
                    </a:lnTo>
                    <a:lnTo>
                      <a:pt x="9" y="37"/>
                    </a:lnTo>
                    <a:lnTo>
                      <a:pt x="9" y="36"/>
                    </a:lnTo>
                    <a:lnTo>
                      <a:pt x="9" y="35"/>
                    </a:lnTo>
                    <a:lnTo>
                      <a:pt x="9" y="34"/>
                    </a:lnTo>
                    <a:lnTo>
                      <a:pt x="8" y="31"/>
                    </a:lnTo>
                    <a:lnTo>
                      <a:pt x="8" y="26"/>
                    </a:lnTo>
                    <a:lnTo>
                      <a:pt x="7" y="21"/>
                    </a:lnTo>
                    <a:lnTo>
                      <a:pt x="7" y="20"/>
                    </a:lnTo>
                    <a:lnTo>
                      <a:pt x="7" y="19"/>
                    </a:lnTo>
                    <a:lnTo>
                      <a:pt x="7" y="18"/>
                    </a:lnTo>
                    <a:lnTo>
                      <a:pt x="7" y="16"/>
                    </a:lnTo>
                    <a:lnTo>
                      <a:pt x="7" y="14"/>
                    </a:lnTo>
                    <a:lnTo>
                      <a:pt x="6" y="13"/>
                    </a:lnTo>
                    <a:lnTo>
                      <a:pt x="7" y="11"/>
                    </a:lnTo>
                    <a:lnTo>
                      <a:pt x="7" y="8"/>
                    </a:lnTo>
                    <a:lnTo>
                      <a:pt x="4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99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902" name="Oval 1493">
                <a:extLst>
                  <a:ext uri="{FF2B5EF4-FFF2-40B4-BE49-F238E27FC236}">
                    <a16:creationId xmlns:a16="http://schemas.microsoft.com/office/drawing/2014/main" id="{DCC38209-0019-4B4C-A363-BC2E3D97CE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63" y="3658"/>
                <a:ext cx="1" cy="1"/>
              </a:xfrm>
              <a:prstGeom prst="ellipse">
                <a:avLst/>
              </a:prstGeom>
              <a:solidFill>
                <a:srgbClr val="3F3F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3903" name="Oval 1494">
                <a:extLst>
                  <a:ext uri="{FF2B5EF4-FFF2-40B4-BE49-F238E27FC236}">
                    <a16:creationId xmlns:a16="http://schemas.microsoft.com/office/drawing/2014/main" id="{3ADA2D10-2091-4FE7-9EFC-761DFDF292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63" y="3658"/>
                <a:ext cx="1" cy="1"/>
              </a:xfrm>
              <a:prstGeom prst="ellipse">
                <a:avLst/>
              </a:prstGeom>
              <a:solidFill>
                <a:srgbClr val="C1C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3904" name="Freeform 1495">
                <a:extLst>
                  <a:ext uri="{FF2B5EF4-FFF2-40B4-BE49-F238E27FC236}">
                    <a16:creationId xmlns:a16="http://schemas.microsoft.com/office/drawing/2014/main" id="{384A029E-1566-43F1-8BFD-AD43023BBD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49" y="3640"/>
                <a:ext cx="15" cy="74"/>
              </a:xfrm>
              <a:custGeom>
                <a:avLst/>
                <a:gdLst>
                  <a:gd name="T0" fmla="*/ 10 w 15"/>
                  <a:gd name="T1" fmla="*/ 0 h 74"/>
                  <a:gd name="T2" fmla="*/ 12 w 15"/>
                  <a:gd name="T3" fmla="*/ 0 h 74"/>
                  <a:gd name="T4" fmla="*/ 13 w 15"/>
                  <a:gd name="T5" fmla="*/ 1 h 74"/>
                  <a:gd name="T6" fmla="*/ 14 w 15"/>
                  <a:gd name="T7" fmla="*/ 3 h 74"/>
                  <a:gd name="T8" fmla="*/ 15 w 15"/>
                  <a:gd name="T9" fmla="*/ 6 h 74"/>
                  <a:gd name="T10" fmla="*/ 14 w 15"/>
                  <a:gd name="T11" fmla="*/ 9 h 74"/>
                  <a:gd name="T12" fmla="*/ 14 w 15"/>
                  <a:gd name="T13" fmla="*/ 11 h 74"/>
                  <a:gd name="T14" fmla="*/ 13 w 15"/>
                  <a:gd name="T15" fmla="*/ 13 h 74"/>
                  <a:gd name="T16" fmla="*/ 13 w 15"/>
                  <a:gd name="T17" fmla="*/ 14 h 74"/>
                  <a:gd name="T18" fmla="*/ 14 w 15"/>
                  <a:gd name="T19" fmla="*/ 19 h 74"/>
                  <a:gd name="T20" fmla="*/ 14 w 15"/>
                  <a:gd name="T21" fmla="*/ 25 h 74"/>
                  <a:gd name="T22" fmla="*/ 14 w 15"/>
                  <a:gd name="T23" fmla="*/ 30 h 74"/>
                  <a:gd name="T24" fmla="*/ 14 w 15"/>
                  <a:gd name="T25" fmla="*/ 34 h 74"/>
                  <a:gd name="T26" fmla="*/ 14 w 15"/>
                  <a:gd name="T27" fmla="*/ 38 h 74"/>
                  <a:gd name="T28" fmla="*/ 13 w 15"/>
                  <a:gd name="T29" fmla="*/ 43 h 74"/>
                  <a:gd name="T30" fmla="*/ 13 w 15"/>
                  <a:gd name="T31" fmla="*/ 49 h 74"/>
                  <a:gd name="T32" fmla="*/ 13 w 15"/>
                  <a:gd name="T33" fmla="*/ 55 h 74"/>
                  <a:gd name="T34" fmla="*/ 13 w 15"/>
                  <a:gd name="T35" fmla="*/ 61 h 74"/>
                  <a:gd name="T36" fmla="*/ 13 w 15"/>
                  <a:gd name="T37" fmla="*/ 66 h 74"/>
                  <a:gd name="T38" fmla="*/ 13 w 15"/>
                  <a:gd name="T39" fmla="*/ 72 h 74"/>
                  <a:gd name="T40" fmla="*/ 0 w 15"/>
                  <a:gd name="T41" fmla="*/ 74 h 74"/>
                  <a:gd name="T42" fmla="*/ 1 w 15"/>
                  <a:gd name="T43" fmla="*/ 67 h 74"/>
                  <a:gd name="T44" fmla="*/ 1 w 15"/>
                  <a:gd name="T45" fmla="*/ 62 h 74"/>
                  <a:gd name="T46" fmla="*/ 1 w 15"/>
                  <a:gd name="T47" fmla="*/ 57 h 74"/>
                  <a:gd name="T48" fmla="*/ 1 w 15"/>
                  <a:gd name="T49" fmla="*/ 50 h 74"/>
                  <a:gd name="T50" fmla="*/ 2 w 15"/>
                  <a:gd name="T51" fmla="*/ 45 h 74"/>
                  <a:gd name="T52" fmla="*/ 2 w 15"/>
                  <a:gd name="T53" fmla="*/ 40 h 74"/>
                  <a:gd name="T54" fmla="*/ 3 w 15"/>
                  <a:gd name="T55" fmla="*/ 35 h 74"/>
                  <a:gd name="T56" fmla="*/ 3 w 15"/>
                  <a:gd name="T57" fmla="*/ 31 h 74"/>
                  <a:gd name="T58" fmla="*/ 4 w 15"/>
                  <a:gd name="T59" fmla="*/ 26 h 74"/>
                  <a:gd name="T60" fmla="*/ 5 w 15"/>
                  <a:gd name="T61" fmla="*/ 20 h 74"/>
                  <a:gd name="T62" fmla="*/ 6 w 15"/>
                  <a:gd name="T63" fmla="*/ 15 h 74"/>
                  <a:gd name="T64" fmla="*/ 7 w 15"/>
                  <a:gd name="T65" fmla="*/ 12 h 74"/>
                  <a:gd name="T66" fmla="*/ 7 w 15"/>
                  <a:gd name="T67" fmla="*/ 11 h 74"/>
                  <a:gd name="T68" fmla="*/ 7 w 15"/>
                  <a:gd name="T69" fmla="*/ 8 h 74"/>
                  <a:gd name="T70" fmla="*/ 7 w 15"/>
                  <a:gd name="T71" fmla="*/ 3 h 74"/>
                  <a:gd name="T72" fmla="*/ 9 w 15"/>
                  <a:gd name="T73" fmla="*/ 0 h 74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15" h="74">
                    <a:moveTo>
                      <a:pt x="10" y="0"/>
                    </a:moveTo>
                    <a:lnTo>
                      <a:pt x="10" y="0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3" y="1"/>
                    </a:lnTo>
                    <a:lnTo>
                      <a:pt x="13" y="2"/>
                    </a:lnTo>
                    <a:lnTo>
                      <a:pt x="14" y="3"/>
                    </a:lnTo>
                    <a:lnTo>
                      <a:pt x="15" y="5"/>
                    </a:lnTo>
                    <a:lnTo>
                      <a:pt x="15" y="6"/>
                    </a:lnTo>
                    <a:lnTo>
                      <a:pt x="15" y="7"/>
                    </a:lnTo>
                    <a:lnTo>
                      <a:pt x="14" y="9"/>
                    </a:lnTo>
                    <a:lnTo>
                      <a:pt x="14" y="10"/>
                    </a:lnTo>
                    <a:lnTo>
                      <a:pt x="14" y="11"/>
                    </a:lnTo>
                    <a:lnTo>
                      <a:pt x="13" y="12"/>
                    </a:lnTo>
                    <a:lnTo>
                      <a:pt x="13" y="13"/>
                    </a:lnTo>
                    <a:lnTo>
                      <a:pt x="13" y="14"/>
                    </a:lnTo>
                    <a:lnTo>
                      <a:pt x="14" y="17"/>
                    </a:lnTo>
                    <a:lnTo>
                      <a:pt x="14" y="19"/>
                    </a:lnTo>
                    <a:lnTo>
                      <a:pt x="13" y="22"/>
                    </a:lnTo>
                    <a:lnTo>
                      <a:pt x="14" y="25"/>
                    </a:lnTo>
                    <a:lnTo>
                      <a:pt x="14" y="27"/>
                    </a:lnTo>
                    <a:lnTo>
                      <a:pt x="14" y="30"/>
                    </a:lnTo>
                    <a:lnTo>
                      <a:pt x="14" y="32"/>
                    </a:lnTo>
                    <a:lnTo>
                      <a:pt x="14" y="34"/>
                    </a:lnTo>
                    <a:lnTo>
                      <a:pt x="14" y="36"/>
                    </a:lnTo>
                    <a:lnTo>
                      <a:pt x="14" y="38"/>
                    </a:lnTo>
                    <a:lnTo>
                      <a:pt x="14" y="41"/>
                    </a:lnTo>
                    <a:lnTo>
                      <a:pt x="13" y="43"/>
                    </a:lnTo>
                    <a:lnTo>
                      <a:pt x="14" y="46"/>
                    </a:lnTo>
                    <a:lnTo>
                      <a:pt x="13" y="49"/>
                    </a:lnTo>
                    <a:lnTo>
                      <a:pt x="13" y="52"/>
                    </a:lnTo>
                    <a:lnTo>
                      <a:pt x="13" y="55"/>
                    </a:lnTo>
                    <a:lnTo>
                      <a:pt x="13" y="57"/>
                    </a:lnTo>
                    <a:lnTo>
                      <a:pt x="13" y="61"/>
                    </a:lnTo>
                    <a:lnTo>
                      <a:pt x="13" y="64"/>
                    </a:lnTo>
                    <a:lnTo>
                      <a:pt x="13" y="66"/>
                    </a:lnTo>
                    <a:lnTo>
                      <a:pt x="13" y="69"/>
                    </a:lnTo>
                    <a:lnTo>
                      <a:pt x="13" y="72"/>
                    </a:lnTo>
                    <a:lnTo>
                      <a:pt x="13" y="74"/>
                    </a:lnTo>
                    <a:lnTo>
                      <a:pt x="0" y="74"/>
                    </a:lnTo>
                    <a:lnTo>
                      <a:pt x="1" y="70"/>
                    </a:lnTo>
                    <a:lnTo>
                      <a:pt x="1" y="67"/>
                    </a:lnTo>
                    <a:lnTo>
                      <a:pt x="1" y="65"/>
                    </a:lnTo>
                    <a:lnTo>
                      <a:pt x="1" y="62"/>
                    </a:lnTo>
                    <a:lnTo>
                      <a:pt x="1" y="59"/>
                    </a:lnTo>
                    <a:lnTo>
                      <a:pt x="1" y="57"/>
                    </a:lnTo>
                    <a:lnTo>
                      <a:pt x="1" y="53"/>
                    </a:lnTo>
                    <a:lnTo>
                      <a:pt x="1" y="50"/>
                    </a:lnTo>
                    <a:lnTo>
                      <a:pt x="1" y="46"/>
                    </a:lnTo>
                    <a:lnTo>
                      <a:pt x="2" y="45"/>
                    </a:lnTo>
                    <a:lnTo>
                      <a:pt x="2" y="42"/>
                    </a:lnTo>
                    <a:lnTo>
                      <a:pt x="2" y="40"/>
                    </a:lnTo>
                    <a:lnTo>
                      <a:pt x="3" y="37"/>
                    </a:lnTo>
                    <a:lnTo>
                      <a:pt x="3" y="35"/>
                    </a:lnTo>
                    <a:lnTo>
                      <a:pt x="3" y="32"/>
                    </a:lnTo>
                    <a:lnTo>
                      <a:pt x="3" y="31"/>
                    </a:lnTo>
                    <a:lnTo>
                      <a:pt x="4" y="28"/>
                    </a:lnTo>
                    <a:lnTo>
                      <a:pt x="4" y="26"/>
                    </a:lnTo>
                    <a:lnTo>
                      <a:pt x="5" y="22"/>
                    </a:lnTo>
                    <a:lnTo>
                      <a:pt x="5" y="20"/>
                    </a:lnTo>
                    <a:lnTo>
                      <a:pt x="5" y="17"/>
                    </a:lnTo>
                    <a:lnTo>
                      <a:pt x="6" y="15"/>
                    </a:lnTo>
                    <a:lnTo>
                      <a:pt x="6" y="13"/>
                    </a:lnTo>
                    <a:lnTo>
                      <a:pt x="7" y="12"/>
                    </a:lnTo>
                    <a:lnTo>
                      <a:pt x="7" y="11"/>
                    </a:lnTo>
                    <a:lnTo>
                      <a:pt x="7" y="10"/>
                    </a:lnTo>
                    <a:lnTo>
                      <a:pt x="7" y="8"/>
                    </a:lnTo>
                    <a:lnTo>
                      <a:pt x="7" y="5"/>
                    </a:lnTo>
                    <a:lnTo>
                      <a:pt x="7" y="3"/>
                    </a:lnTo>
                    <a:lnTo>
                      <a:pt x="8" y="2"/>
                    </a:lnTo>
                    <a:lnTo>
                      <a:pt x="9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00D2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905" name="Freeform 1496">
                <a:extLst>
                  <a:ext uri="{FF2B5EF4-FFF2-40B4-BE49-F238E27FC236}">
                    <a16:creationId xmlns:a16="http://schemas.microsoft.com/office/drawing/2014/main" id="{9DBE9909-D072-4BAA-B6D6-3D38C92024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56" y="3642"/>
                <a:ext cx="7" cy="7"/>
              </a:xfrm>
              <a:custGeom>
                <a:avLst/>
                <a:gdLst>
                  <a:gd name="T0" fmla="*/ 0 w 7"/>
                  <a:gd name="T1" fmla="*/ 7 h 7"/>
                  <a:gd name="T2" fmla="*/ 0 w 7"/>
                  <a:gd name="T3" fmla="*/ 6 h 7"/>
                  <a:gd name="T4" fmla="*/ 2 w 7"/>
                  <a:gd name="T5" fmla="*/ 5 h 7"/>
                  <a:gd name="T6" fmla="*/ 2 w 7"/>
                  <a:gd name="T7" fmla="*/ 4 h 7"/>
                  <a:gd name="T8" fmla="*/ 3 w 7"/>
                  <a:gd name="T9" fmla="*/ 3 h 7"/>
                  <a:gd name="T10" fmla="*/ 4 w 7"/>
                  <a:gd name="T11" fmla="*/ 2 h 7"/>
                  <a:gd name="T12" fmla="*/ 6 w 7"/>
                  <a:gd name="T13" fmla="*/ 2 h 7"/>
                  <a:gd name="T14" fmla="*/ 7 w 7"/>
                  <a:gd name="T15" fmla="*/ 1 h 7"/>
                  <a:gd name="T16" fmla="*/ 6 w 7"/>
                  <a:gd name="T17" fmla="*/ 0 h 7"/>
                  <a:gd name="T18" fmla="*/ 5 w 7"/>
                  <a:gd name="T19" fmla="*/ 0 h 7"/>
                  <a:gd name="T20" fmla="*/ 4 w 7"/>
                  <a:gd name="T21" fmla="*/ 0 h 7"/>
                  <a:gd name="T22" fmla="*/ 3 w 7"/>
                  <a:gd name="T23" fmla="*/ 1 h 7"/>
                  <a:gd name="T24" fmla="*/ 3 w 7"/>
                  <a:gd name="T25" fmla="*/ 1 h 7"/>
                  <a:gd name="T26" fmla="*/ 2 w 7"/>
                  <a:gd name="T27" fmla="*/ 2 h 7"/>
                  <a:gd name="T28" fmla="*/ 1 w 7"/>
                  <a:gd name="T29" fmla="*/ 3 h 7"/>
                  <a:gd name="T30" fmla="*/ 0 w 7"/>
                  <a:gd name="T31" fmla="*/ 4 h 7"/>
                  <a:gd name="T32" fmla="*/ 0 w 7"/>
                  <a:gd name="T33" fmla="*/ 5 h 7"/>
                  <a:gd name="T34" fmla="*/ 0 w 7"/>
                  <a:gd name="T35" fmla="*/ 6 h 7"/>
                  <a:gd name="T36" fmla="*/ 0 w 7"/>
                  <a:gd name="T37" fmla="*/ 7 h 7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7" h="7">
                    <a:moveTo>
                      <a:pt x="0" y="7"/>
                    </a:moveTo>
                    <a:lnTo>
                      <a:pt x="0" y="6"/>
                    </a:lnTo>
                    <a:lnTo>
                      <a:pt x="2" y="5"/>
                    </a:lnTo>
                    <a:lnTo>
                      <a:pt x="2" y="4"/>
                    </a:lnTo>
                    <a:lnTo>
                      <a:pt x="3" y="3"/>
                    </a:lnTo>
                    <a:lnTo>
                      <a:pt x="4" y="2"/>
                    </a:lnTo>
                    <a:lnTo>
                      <a:pt x="6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1"/>
                    </a:lnTo>
                    <a:lnTo>
                      <a:pt x="2" y="2"/>
                    </a:lnTo>
                    <a:lnTo>
                      <a:pt x="1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906" name="Freeform 1497">
                <a:extLst>
                  <a:ext uri="{FF2B5EF4-FFF2-40B4-BE49-F238E27FC236}">
                    <a16:creationId xmlns:a16="http://schemas.microsoft.com/office/drawing/2014/main" id="{F2BB8F8B-9C38-445B-8143-6730A45630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56" y="3643"/>
                <a:ext cx="8" cy="9"/>
              </a:xfrm>
              <a:custGeom>
                <a:avLst/>
                <a:gdLst>
                  <a:gd name="T0" fmla="*/ 8 w 8"/>
                  <a:gd name="T1" fmla="*/ 1 h 9"/>
                  <a:gd name="T2" fmla="*/ 8 w 8"/>
                  <a:gd name="T3" fmla="*/ 2 h 9"/>
                  <a:gd name="T4" fmla="*/ 7 w 8"/>
                  <a:gd name="T5" fmla="*/ 2 h 9"/>
                  <a:gd name="T6" fmla="*/ 6 w 8"/>
                  <a:gd name="T7" fmla="*/ 3 h 9"/>
                  <a:gd name="T8" fmla="*/ 5 w 8"/>
                  <a:gd name="T9" fmla="*/ 4 h 9"/>
                  <a:gd name="T10" fmla="*/ 5 w 8"/>
                  <a:gd name="T11" fmla="*/ 5 h 9"/>
                  <a:gd name="T12" fmla="*/ 4 w 8"/>
                  <a:gd name="T13" fmla="*/ 6 h 9"/>
                  <a:gd name="T14" fmla="*/ 4 w 8"/>
                  <a:gd name="T15" fmla="*/ 6 h 9"/>
                  <a:gd name="T16" fmla="*/ 4 w 8"/>
                  <a:gd name="T17" fmla="*/ 7 h 9"/>
                  <a:gd name="T18" fmla="*/ 4 w 8"/>
                  <a:gd name="T19" fmla="*/ 8 h 9"/>
                  <a:gd name="T20" fmla="*/ 4 w 8"/>
                  <a:gd name="T21" fmla="*/ 9 h 9"/>
                  <a:gd name="T22" fmla="*/ 3 w 8"/>
                  <a:gd name="T23" fmla="*/ 9 h 9"/>
                  <a:gd name="T24" fmla="*/ 2 w 8"/>
                  <a:gd name="T25" fmla="*/ 9 h 9"/>
                  <a:gd name="T26" fmla="*/ 0 w 8"/>
                  <a:gd name="T27" fmla="*/ 9 h 9"/>
                  <a:gd name="T28" fmla="*/ 0 w 8"/>
                  <a:gd name="T29" fmla="*/ 9 h 9"/>
                  <a:gd name="T30" fmla="*/ 1 w 8"/>
                  <a:gd name="T31" fmla="*/ 9 h 9"/>
                  <a:gd name="T32" fmla="*/ 1 w 8"/>
                  <a:gd name="T33" fmla="*/ 9 h 9"/>
                  <a:gd name="T34" fmla="*/ 2 w 8"/>
                  <a:gd name="T35" fmla="*/ 8 h 9"/>
                  <a:gd name="T36" fmla="*/ 2 w 8"/>
                  <a:gd name="T37" fmla="*/ 7 h 9"/>
                  <a:gd name="T38" fmla="*/ 3 w 8"/>
                  <a:gd name="T39" fmla="*/ 6 h 9"/>
                  <a:gd name="T40" fmla="*/ 3 w 8"/>
                  <a:gd name="T41" fmla="*/ 5 h 9"/>
                  <a:gd name="T42" fmla="*/ 3 w 8"/>
                  <a:gd name="T43" fmla="*/ 4 h 9"/>
                  <a:gd name="T44" fmla="*/ 4 w 8"/>
                  <a:gd name="T45" fmla="*/ 4 h 9"/>
                  <a:gd name="T46" fmla="*/ 4 w 8"/>
                  <a:gd name="T47" fmla="*/ 3 h 9"/>
                  <a:gd name="T48" fmla="*/ 4 w 8"/>
                  <a:gd name="T49" fmla="*/ 2 h 9"/>
                  <a:gd name="T50" fmla="*/ 5 w 8"/>
                  <a:gd name="T51" fmla="*/ 1 h 9"/>
                  <a:gd name="T52" fmla="*/ 5 w 8"/>
                  <a:gd name="T53" fmla="*/ 1 h 9"/>
                  <a:gd name="T54" fmla="*/ 6 w 8"/>
                  <a:gd name="T55" fmla="*/ 0 h 9"/>
                  <a:gd name="T56" fmla="*/ 8 w 8"/>
                  <a:gd name="T57" fmla="*/ 1 h 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8" h="9">
                    <a:moveTo>
                      <a:pt x="8" y="1"/>
                    </a:moveTo>
                    <a:lnTo>
                      <a:pt x="8" y="2"/>
                    </a:lnTo>
                    <a:lnTo>
                      <a:pt x="7" y="2"/>
                    </a:lnTo>
                    <a:lnTo>
                      <a:pt x="6" y="3"/>
                    </a:lnTo>
                    <a:lnTo>
                      <a:pt x="5" y="4"/>
                    </a:lnTo>
                    <a:lnTo>
                      <a:pt x="5" y="5"/>
                    </a:lnTo>
                    <a:lnTo>
                      <a:pt x="4" y="6"/>
                    </a:lnTo>
                    <a:lnTo>
                      <a:pt x="4" y="7"/>
                    </a:lnTo>
                    <a:lnTo>
                      <a:pt x="4" y="8"/>
                    </a:lnTo>
                    <a:lnTo>
                      <a:pt x="4" y="9"/>
                    </a:lnTo>
                    <a:lnTo>
                      <a:pt x="3" y="9"/>
                    </a:lnTo>
                    <a:lnTo>
                      <a:pt x="2" y="9"/>
                    </a:lnTo>
                    <a:lnTo>
                      <a:pt x="0" y="9"/>
                    </a:lnTo>
                    <a:lnTo>
                      <a:pt x="1" y="9"/>
                    </a:lnTo>
                    <a:lnTo>
                      <a:pt x="2" y="8"/>
                    </a:lnTo>
                    <a:lnTo>
                      <a:pt x="2" y="7"/>
                    </a:lnTo>
                    <a:lnTo>
                      <a:pt x="3" y="6"/>
                    </a:lnTo>
                    <a:lnTo>
                      <a:pt x="3" y="5"/>
                    </a:lnTo>
                    <a:lnTo>
                      <a:pt x="3" y="4"/>
                    </a:lnTo>
                    <a:lnTo>
                      <a:pt x="4" y="4"/>
                    </a:lnTo>
                    <a:lnTo>
                      <a:pt x="4" y="3"/>
                    </a:lnTo>
                    <a:lnTo>
                      <a:pt x="4" y="2"/>
                    </a:lnTo>
                    <a:lnTo>
                      <a:pt x="5" y="1"/>
                    </a:lnTo>
                    <a:lnTo>
                      <a:pt x="6" y="0"/>
                    </a:lnTo>
                    <a:lnTo>
                      <a:pt x="8" y="1"/>
                    </a:lnTo>
                    <a:close/>
                  </a:path>
                </a:pathLst>
              </a:custGeom>
              <a:solidFill>
                <a:srgbClr val="00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907" name="Freeform 1498">
                <a:extLst>
                  <a:ext uri="{FF2B5EF4-FFF2-40B4-BE49-F238E27FC236}">
                    <a16:creationId xmlns:a16="http://schemas.microsoft.com/office/drawing/2014/main" id="{243C3CF4-B564-4BFF-861D-FC33E6273F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60" y="3649"/>
                <a:ext cx="3" cy="4"/>
              </a:xfrm>
              <a:custGeom>
                <a:avLst/>
                <a:gdLst>
                  <a:gd name="T0" fmla="*/ 3 w 3"/>
                  <a:gd name="T1" fmla="*/ 0 h 4"/>
                  <a:gd name="T2" fmla="*/ 3 w 3"/>
                  <a:gd name="T3" fmla="*/ 1 h 4"/>
                  <a:gd name="T4" fmla="*/ 3 w 3"/>
                  <a:gd name="T5" fmla="*/ 2 h 4"/>
                  <a:gd name="T6" fmla="*/ 3 w 3"/>
                  <a:gd name="T7" fmla="*/ 2 h 4"/>
                  <a:gd name="T8" fmla="*/ 2 w 3"/>
                  <a:gd name="T9" fmla="*/ 3 h 4"/>
                  <a:gd name="T10" fmla="*/ 1 w 3"/>
                  <a:gd name="T11" fmla="*/ 4 h 4"/>
                  <a:gd name="T12" fmla="*/ 1 w 3"/>
                  <a:gd name="T13" fmla="*/ 4 h 4"/>
                  <a:gd name="T14" fmla="*/ 0 w 3"/>
                  <a:gd name="T15" fmla="*/ 3 h 4"/>
                  <a:gd name="T16" fmla="*/ 0 w 3"/>
                  <a:gd name="T17" fmla="*/ 3 h 4"/>
                  <a:gd name="T18" fmla="*/ 1 w 3"/>
                  <a:gd name="T19" fmla="*/ 2 h 4"/>
                  <a:gd name="T20" fmla="*/ 2 w 3"/>
                  <a:gd name="T21" fmla="*/ 1 h 4"/>
                  <a:gd name="T22" fmla="*/ 3 w 3"/>
                  <a:gd name="T23" fmla="*/ 0 h 4"/>
                  <a:gd name="T24" fmla="*/ 3 w 3"/>
                  <a:gd name="T25" fmla="*/ 0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" h="4">
                    <a:moveTo>
                      <a:pt x="3" y="0"/>
                    </a:moveTo>
                    <a:lnTo>
                      <a:pt x="3" y="1"/>
                    </a:lnTo>
                    <a:lnTo>
                      <a:pt x="3" y="2"/>
                    </a:lnTo>
                    <a:lnTo>
                      <a:pt x="2" y="3"/>
                    </a:lnTo>
                    <a:lnTo>
                      <a:pt x="1" y="4"/>
                    </a:lnTo>
                    <a:lnTo>
                      <a:pt x="0" y="3"/>
                    </a:lnTo>
                    <a:lnTo>
                      <a:pt x="1" y="2"/>
                    </a:lnTo>
                    <a:lnTo>
                      <a:pt x="2" y="1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908" name="Freeform 1499">
                <a:extLst>
                  <a:ext uri="{FF2B5EF4-FFF2-40B4-BE49-F238E27FC236}">
                    <a16:creationId xmlns:a16="http://schemas.microsoft.com/office/drawing/2014/main" id="{99C785B3-5496-48D5-B406-88BD10C7CC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57" y="3652"/>
                <a:ext cx="6" cy="12"/>
              </a:xfrm>
              <a:custGeom>
                <a:avLst/>
                <a:gdLst>
                  <a:gd name="T0" fmla="*/ 1 w 6"/>
                  <a:gd name="T1" fmla="*/ 0 h 12"/>
                  <a:gd name="T2" fmla="*/ 2 w 6"/>
                  <a:gd name="T3" fmla="*/ 0 h 12"/>
                  <a:gd name="T4" fmla="*/ 2 w 6"/>
                  <a:gd name="T5" fmla="*/ 0 h 12"/>
                  <a:gd name="T6" fmla="*/ 3 w 6"/>
                  <a:gd name="T7" fmla="*/ 0 h 12"/>
                  <a:gd name="T8" fmla="*/ 3 w 6"/>
                  <a:gd name="T9" fmla="*/ 1 h 12"/>
                  <a:gd name="T10" fmla="*/ 4 w 6"/>
                  <a:gd name="T11" fmla="*/ 1 h 12"/>
                  <a:gd name="T12" fmla="*/ 4 w 6"/>
                  <a:gd name="T13" fmla="*/ 2 h 12"/>
                  <a:gd name="T14" fmla="*/ 5 w 6"/>
                  <a:gd name="T15" fmla="*/ 3 h 12"/>
                  <a:gd name="T16" fmla="*/ 5 w 6"/>
                  <a:gd name="T17" fmla="*/ 5 h 12"/>
                  <a:gd name="T18" fmla="*/ 5 w 6"/>
                  <a:gd name="T19" fmla="*/ 7 h 12"/>
                  <a:gd name="T20" fmla="*/ 6 w 6"/>
                  <a:gd name="T21" fmla="*/ 9 h 12"/>
                  <a:gd name="T22" fmla="*/ 6 w 6"/>
                  <a:gd name="T23" fmla="*/ 10 h 12"/>
                  <a:gd name="T24" fmla="*/ 6 w 6"/>
                  <a:gd name="T25" fmla="*/ 12 h 12"/>
                  <a:gd name="T26" fmla="*/ 5 w 6"/>
                  <a:gd name="T27" fmla="*/ 11 h 12"/>
                  <a:gd name="T28" fmla="*/ 4 w 6"/>
                  <a:gd name="T29" fmla="*/ 9 h 12"/>
                  <a:gd name="T30" fmla="*/ 4 w 6"/>
                  <a:gd name="T31" fmla="*/ 8 h 12"/>
                  <a:gd name="T32" fmla="*/ 3 w 6"/>
                  <a:gd name="T33" fmla="*/ 6 h 12"/>
                  <a:gd name="T34" fmla="*/ 3 w 6"/>
                  <a:gd name="T35" fmla="*/ 6 h 12"/>
                  <a:gd name="T36" fmla="*/ 2 w 6"/>
                  <a:gd name="T37" fmla="*/ 5 h 12"/>
                  <a:gd name="T38" fmla="*/ 2 w 6"/>
                  <a:gd name="T39" fmla="*/ 4 h 12"/>
                  <a:gd name="T40" fmla="*/ 1 w 6"/>
                  <a:gd name="T41" fmla="*/ 4 h 12"/>
                  <a:gd name="T42" fmla="*/ 1 w 6"/>
                  <a:gd name="T43" fmla="*/ 3 h 12"/>
                  <a:gd name="T44" fmla="*/ 1 w 6"/>
                  <a:gd name="T45" fmla="*/ 3 h 12"/>
                  <a:gd name="T46" fmla="*/ 0 w 6"/>
                  <a:gd name="T47" fmla="*/ 1 h 12"/>
                  <a:gd name="T48" fmla="*/ 1 w 6"/>
                  <a:gd name="T49" fmla="*/ 0 h 1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6" h="12">
                    <a:moveTo>
                      <a:pt x="1" y="0"/>
                    </a:moveTo>
                    <a:lnTo>
                      <a:pt x="2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4" y="1"/>
                    </a:lnTo>
                    <a:lnTo>
                      <a:pt x="4" y="2"/>
                    </a:lnTo>
                    <a:lnTo>
                      <a:pt x="5" y="3"/>
                    </a:lnTo>
                    <a:lnTo>
                      <a:pt x="5" y="5"/>
                    </a:lnTo>
                    <a:lnTo>
                      <a:pt x="5" y="7"/>
                    </a:lnTo>
                    <a:lnTo>
                      <a:pt x="6" y="9"/>
                    </a:lnTo>
                    <a:lnTo>
                      <a:pt x="6" y="10"/>
                    </a:lnTo>
                    <a:lnTo>
                      <a:pt x="6" y="12"/>
                    </a:lnTo>
                    <a:lnTo>
                      <a:pt x="5" y="11"/>
                    </a:lnTo>
                    <a:lnTo>
                      <a:pt x="4" y="9"/>
                    </a:lnTo>
                    <a:lnTo>
                      <a:pt x="4" y="8"/>
                    </a:lnTo>
                    <a:lnTo>
                      <a:pt x="3" y="6"/>
                    </a:lnTo>
                    <a:lnTo>
                      <a:pt x="2" y="5"/>
                    </a:lnTo>
                    <a:lnTo>
                      <a:pt x="2" y="4"/>
                    </a:lnTo>
                    <a:lnTo>
                      <a:pt x="1" y="4"/>
                    </a:lnTo>
                    <a:lnTo>
                      <a:pt x="1" y="3"/>
                    </a:lnTo>
                    <a:lnTo>
                      <a:pt x="0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0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909" name="Freeform 1500">
                <a:extLst>
                  <a:ext uri="{FF2B5EF4-FFF2-40B4-BE49-F238E27FC236}">
                    <a16:creationId xmlns:a16="http://schemas.microsoft.com/office/drawing/2014/main" id="{563BDE7D-551C-4679-BD8D-2BD5DC1324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54" y="3658"/>
                <a:ext cx="9" cy="17"/>
              </a:xfrm>
              <a:custGeom>
                <a:avLst/>
                <a:gdLst>
                  <a:gd name="T0" fmla="*/ 0 w 9"/>
                  <a:gd name="T1" fmla="*/ 0 h 17"/>
                  <a:gd name="T2" fmla="*/ 1 w 9"/>
                  <a:gd name="T3" fmla="*/ 1 h 17"/>
                  <a:gd name="T4" fmla="*/ 1 w 9"/>
                  <a:gd name="T5" fmla="*/ 2 h 17"/>
                  <a:gd name="T6" fmla="*/ 2 w 9"/>
                  <a:gd name="T7" fmla="*/ 3 h 17"/>
                  <a:gd name="T8" fmla="*/ 3 w 9"/>
                  <a:gd name="T9" fmla="*/ 4 h 17"/>
                  <a:gd name="T10" fmla="*/ 4 w 9"/>
                  <a:gd name="T11" fmla="*/ 5 h 17"/>
                  <a:gd name="T12" fmla="*/ 6 w 9"/>
                  <a:gd name="T13" fmla="*/ 7 h 17"/>
                  <a:gd name="T14" fmla="*/ 6 w 9"/>
                  <a:gd name="T15" fmla="*/ 8 h 17"/>
                  <a:gd name="T16" fmla="*/ 7 w 9"/>
                  <a:gd name="T17" fmla="*/ 9 h 17"/>
                  <a:gd name="T18" fmla="*/ 8 w 9"/>
                  <a:gd name="T19" fmla="*/ 10 h 17"/>
                  <a:gd name="T20" fmla="*/ 9 w 9"/>
                  <a:gd name="T21" fmla="*/ 11 h 17"/>
                  <a:gd name="T22" fmla="*/ 9 w 9"/>
                  <a:gd name="T23" fmla="*/ 11 h 17"/>
                  <a:gd name="T24" fmla="*/ 9 w 9"/>
                  <a:gd name="T25" fmla="*/ 13 h 17"/>
                  <a:gd name="T26" fmla="*/ 9 w 9"/>
                  <a:gd name="T27" fmla="*/ 15 h 17"/>
                  <a:gd name="T28" fmla="*/ 9 w 9"/>
                  <a:gd name="T29" fmla="*/ 17 h 17"/>
                  <a:gd name="T30" fmla="*/ 8 w 9"/>
                  <a:gd name="T31" fmla="*/ 17 h 17"/>
                  <a:gd name="T32" fmla="*/ 7 w 9"/>
                  <a:gd name="T33" fmla="*/ 16 h 17"/>
                  <a:gd name="T34" fmla="*/ 6 w 9"/>
                  <a:gd name="T35" fmla="*/ 15 h 17"/>
                  <a:gd name="T36" fmla="*/ 5 w 9"/>
                  <a:gd name="T37" fmla="*/ 14 h 17"/>
                  <a:gd name="T38" fmla="*/ 4 w 9"/>
                  <a:gd name="T39" fmla="*/ 13 h 17"/>
                  <a:gd name="T40" fmla="*/ 4 w 9"/>
                  <a:gd name="T41" fmla="*/ 12 h 17"/>
                  <a:gd name="T42" fmla="*/ 3 w 9"/>
                  <a:gd name="T43" fmla="*/ 11 h 17"/>
                  <a:gd name="T44" fmla="*/ 2 w 9"/>
                  <a:gd name="T45" fmla="*/ 10 h 17"/>
                  <a:gd name="T46" fmla="*/ 1 w 9"/>
                  <a:gd name="T47" fmla="*/ 9 h 17"/>
                  <a:gd name="T48" fmla="*/ 1 w 9"/>
                  <a:gd name="T49" fmla="*/ 7 h 17"/>
                  <a:gd name="T50" fmla="*/ 0 w 9"/>
                  <a:gd name="T51" fmla="*/ 6 h 17"/>
                  <a:gd name="T52" fmla="*/ 0 w 9"/>
                  <a:gd name="T53" fmla="*/ 4 h 17"/>
                  <a:gd name="T54" fmla="*/ 0 w 9"/>
                  <a:gd name="T55" fmla="*/ 3 h 17"/>
                  <a:gd name="T56" fmla="*/ 0 w 9"/>
                  <a:gd name="T57" fmla="*/ 2 h 17"/>
                  <a:gd name="T58" fmla="*/ 0 w 9"/>
                  <a:gd name="T59" fmla="*/ 2 h 17"/>
                  <a:gd name="T60" fmla="*/ 0 w 9"/>
                  <a:gd name="T61" fmla="*/ 1 h 17"/>
                  <a:gd name="T62" fmla="*/ 0 w 9"/>
                  <a:gd name="T63" fmla="*/ 0 h 17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9" h="17">
                    <a:moveTo>
                      <a:pt x="0" y="0"/>
                    </a:moveTo>
                    <a:lnTo>
                      <a:pt x="1" y="1"/>
                    </a:lnTo>
                    <a:lnTo>
                      <a:pt x="1" y="2"/>
                    </a:lnTo>
                    <a:lnTo>
                      <a:pt x="2" y="3"/>
                    </a:lnTo>
                    <a:lnTo>
                      <a:pt x="3" y="4"/>
                    </a:lnTo>
                    <a:lnTo>
                      <a:pt x="4" y="5"/>
                    </a:lnTo>
                    <a:lnTo>
                      <a:pt x="6" y="7"/>
                    </a:lnTo>
                    <a:lnTo>
                      <a:pt x="6" y="8"/>
                    </a:lnTo>
                    <a:lnTo>
                      <a:pt x="7" y="9"/>
                    </a:lnTo>
                    <a:lnTo>
                      <a:pt x="8" y="10"/>
                    </a:lnTo>
                    <a:lnTo>
                      <a:pt x="9" y="11"/>
                    </a:lnTo>
                    <a:lnTo>
                      <a:pt x="9" y="13"/>
                    </a:lnTo>
                    <a:lnTo>
                      <a:pt x="9" y="15"/>
                    </a:lnTo>
                    <a:lnTo>
                      <a:pt x="9" y="17"/>
                    </a:lnTo>
                    <a:lnTo>
                      <a:pt x="8" y="17"/>
                    </a:lnTo>
                    <a:lnTo>
                      <a:pt x="7" y="16"/>
                    </a:lnTo>
                    <a:lnTo>
                      <a:pt x="6" y="15"/>
                    </a:lnTo>
                    <a:lnTo>
                      <a:pt x="5" y="14"/>
                    </a:lnTo>
                    <a:lnTo>
                      <a:pt x="4" y="13"/>
                    </a:lnTo>
                    <a:lnTo>
                      <a:pt x="4" y="12"/>
                    </a:lnTo>
                    <a:lnTo>
                      <a:pt x="3" y="11"/>
                    </a:lnTo>
                    <a:lnTo>
                      <a:pt x="2" y="10"/>
                    </a:lnTo>
                    <a:lnTo>
                      <a:pt x="1" y="9"/>
                    </a:lnTo>
                    <a:lnTo>
                      <a:pt x="1" y="7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910" name="Freeform 1501">
                <a:extLst>
                  <a:ext uri="{FF2B5EF4-FFF2-40B4-BE49-F238E27FC236}">
                    <a16:creationId xmlns:a16="http://schemas.microsoft.com/office/drawing/2014/main" id="{7F221627-E33E-4E7E-A76C-C49B450137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52" y="3666"/>
                <a:ext cx="11" cy="25"/>
              </a:xfrm>
              <a:custGeom>
                <a:avLst/>
                <a:gdLst>
                  <a:gd name="T0" fmla="*/ 1 w 11"/>
                  <a:gd name="T1" fmla="*/ 0 h 25"/>
                  <a:gd name="T2" fmla="*/ 1 w 11"/>
                  <a:gd name="T3" fmla="*/ 2 h 25"/>
                  <a:gd name="T4" fmla="*/ 0 w 11"/>
                  <a:gd name="T5" fmla="*/ 4 h 25"/>
                  <a:gd name="T6" fmla="*/ 0 w 11"/>
                  <a:gd name="T7" fmla="*/ 5 h 25"/>
                  <a:gd name="T8" fmla="*/ 0 w 11"/>
                  <a:gd name="T9" fmla="*/ 6 h 25"/>
                  <a:gd name="T10" fmla="*/ 1 w 11"/>
                  <a:gd name="T11" fmla="*/ 7 h 25"/>
                  <a:gd name="T12" fmla="*/ 2 w 11"/>
                  <a:gd name="T13" fmla="*/ 10 h 25"/>
                  <a:gd name="T14" fmla="*/ 3 w 11"/>
                  <a:gd name="T15" fmla="*/ 12 h 25"/>
                  <a:gd name="T16" fmla="*/ 4 w 11"/>
                  <a:gd name="T17" fmla="*/ 15 h 25"/>
                  <a:gd name="T18" fmla="*/ 5 w 11"/>
                  <a:gd name="T19" fmla="*/ 18 h 25"/>
                  <a:gd name="T20" fmla="*/ 6 w 11"/>
                  <a:gd name="T21" fmla="*/ 20 h 25"/>
                  <a:gd name="T22" fmla="*/ 7 w 11"/>
                  <a:gd name="T23" fmla="*/ 21 h 25"/>
                  <a:gd name="T24" fmla="*/ 9 w 11"/>
                  <a:gd name="T25" fmla="*/ 22 h 25"/>
                  <a:gd name="T26" fmla="*/ 10 w 11"/>
                  <a:gd name="T27" fmla="*/ 25 h 25"/>
                  <a:gd name="T28" fmla="*/ 10 w 11"/>
                  <a:gd name="T29" fmla="*/ 23 h 25"/>
                  <a:gd name="T30" fmla="*/ 11 w 11"/>
                  <a:gd name="T31" fmla="*/ 21 h 25"/>
                  <a:gd name="T32" fmla="*/ 10 w 11"/>
                  <a:gd name="T33" fmla="*/ 20 h 25"/>
                  <a:gd name="T34" fmla="*/ 10 w 11"/>
                  <a:gd name="T35" fmla="*/ 17 h 25"/>
                  <a:gd name="T36" fmla="*/ 9 w 11"/>
                  <a:gd name="T37" fmla="*/ 15 h 25"/>
                  <a:gd name="T38" fmla="*/ 7 w 11"/>
                  <a:gd name="T39" fmla="*/ 13 h 25"/>
                  <a:gd name="T40" fmla="*/ 5 w 11"/>
                  <a:gd name="T41" fmla="*/ 10 h 25"/>
                  <a:gd name="T42" fmla="*/ 4 w 11"/>
                  <a:gd name="T43" fmla="*/ 9 h 25"/>
                  <a:gd name="T44" fmla="*/ 3 w 11"/>
                  <a:gd name="T45" fmla="*/ 7 h 25"/>
                  <a:gd name="T46" fmla="*/ 2 w 11"/>
                  <a:gd name="T47" fmla="*/ 5 h 25"/>
                  <a:gd name="T48" fmla="*/ 2 w 11"/>
                  <a:gd name="T49" fmla="*/ 3 h 25"/>
                  <a:gd name="T50" fmla="*/ 1 w 11"/>
                  <a:gd name="T51" fmla="*/ 2 h 25"/>
                  <a:gd name="T52" fmla="*/ 1 w 11"/>
                  <a:gd name="T53" fmla="*/ 0 h 25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1" h="25">
                    <a:moveTo>
                      <a:pt x="1" y="0"/>
                    </a:moveTo>
                    <a:lnTo>
                      <a:pt x="1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1" y="7"/>
                    </a:lnTo>
                    <a:lnTo>
                      <a:pt x="2" y="10"/>
                    </a:lnTo>
                    <a:lnTo>
                      <a:pt x="3" y="12"/>
                    </a:lnTo>
                    <a:lnTo>
                      <a:pt x="4" y="15"/>
                    </a:lnTo>
                    <a:lnTo>
                      <a:pt x="5" y="18"/>
                    </a:lnTo>
                    <a:lnTo>
                      <a:pt x="6" y="20"/>
                    </a:lnTo>
                    <a:lnTo>
                      <a:pt x="7" y="21"/>
                    </a:lnTo>
                    <a:lnTo>
                      <a:pt x="9" y="22"/>
                    </a:lnTo>
                    <a:lnTo>
                      <a:pt x="10" y="25"/>
                    </a:lnTo>
                    <a:lnTo>
                      <a:pt x="10" y="23"/>
                    </a:lnTo>
                    <a:lnTo>
                      <a:pt x="11" y="21"/>
                    </a:lnTo>
                    <a:lnTo>
                      <a:pt x="10" y="20"/>
                    </a:lnTo>
                    <a:lnTo>
                      <a:pt x="10" y="17"/>
                    </a:lnTo>
                    <a:lnTo>
                      <a:pt x="9" y="15"/>
                    </a:lnTo>
                    <a:lnTo>
                      <a:pt x="7" y="13"/>
                    </a:lnTo>
                    <a:lnTo>
                      <a:pt x="5" y="10"/>
                    </a:lnTo>
                    <a:lnTo>
                      <a:pt x="4" y="9"/>
                    </a:lnTo>
                    <a:lnTo>
                      <a:pt x="3" y="7"/>
                    </a:lnTo>
                    <a:lnTo>
                      <a:pt x="2" y="5"/>
                    </a:lnTo>
                    <a:lnTo>
                      <a:pt x="2" y="3"/>
                    </a:lnTo>
                    <a:lnTo>
                      <a:pt x="1" y="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0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911" name="Freeform 1502">
                <a:extLst>
                  <a:ext uri="{FF2B5EF4-FFF2-40B4-BE49-F238E27FC236}">
                    <a16:creationId xmlns:a16="http://schemas.microsoft.com/office/drawing/2014/main" id="{D8C7E2BA-2988-4451-9862-D3FD4E845F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51" y="3680"/>
                <a:ext cx="11" cy="27"/>
              </a:xfrm>
              <a:custGeom>
                <a:avLst/>
                <a:gdLst>
                  <a:gd name="T0" fmla="*/ 0 w 11"/>
                  <a:gd name="T1" fmla="*/ 0 h 27"/>
                  <a:gd name="T2" fmla="*/ 1 w 11"/>
                  <a:gd name="T3" fmla="*/ 2 h 27"/>
                  <a:gd name="T4" fmla="*/ 3 w 11"/>
                  <a:gd name="T5" fmla="*/ 5 h 27"/>
                  <a:gd name="T6" fmla="*/ 3 w 11"/>
                  <a:gd name="T7" fmla="*/ 6 h 27"/>
                  <a:gd name="T8" fmla="*/ 4 w 11"/>
                  <a:gd name="T9" fmla="*/ 8 h 27"/>
                  <a:gd name="T10" fmla="*/ 6 w 11"/>
                  <a:gd name="T11" fmla="*/ 11 h 27"/>
                  <a:gd name="T12" fmla="*/ 7 w 11"/>
                  <a:gd name="T13" fmla="*/ 13 h 27"/>
                  <a:gd name="T14" fmla="*/ 8 w 11"/>
                  <a:gd name="T15" fmla="*/ 15 h 27"/>
                  <a:gd name="T16" fmla="*/ 9 w 11"/>
                  <a:gd name="T17" fmla="*/ 17 h 27"/>
                  <a:gd name="T18" fmla="*/ 9 w 11"/>
                  <a:gd name="T19" fmla="*/ 18 h 27"/>
                  <a:gd name="T20" fmla="*/ 10 w 11"/>
                  <a:gd name="T21" fmla="*/ 18 h 27"/>
                  <a:gd name="T22" fmla="*/ 10 w 11"/>
                  <a:gd name="T23" fmla="*/ 19 h 27"/>
                  <a:gd name="T24" fmla="*/ 11 w 11"/>
                  <a:gd name="T25" fmla="*/ 19 h 27"/>
                  <a:gd name="T26" fmla="*/ 11 w 11"/>
                  <a:gd name="T27" fmla="*/ 22 h 27"/>
                  <a:gd name="T28" fmla="*/ 11 w 11"/>
                  <a:gd name="T29" fmla="*/ 24 h 27"/>
                  <a:gd name="T30" fmla="*/ 11 w 11"/>
                  <a:gd name="T31" fmla="*/ 27 h 27"/>
                  <a:gd name="T32" fmla="*/ 11 w 11"/>
                  <a:gd name="T33" fmla="*/ 27 h 27"/>
                  <a:gd name="T34" fmla="*/ 10 w 11"/>
                  <a:gd name="T35" fmla="*/ 26 h 27"/>
                  <a:gd name="T36" fmla="*/ 9 w 11"/>
                  <a:gd name="T37" fmla="*/ 24 h 27"/>
                  <a:gd name="T38" fmla="*/ 8 w 11"/>
                  <a:gd name="T39" fmla="*/ 22 h 27"/>
                  <a:gd name="T40" fmla="*/ 8 w 11"/>
                  <a:gd name="T41" fmla="*/ 20 h 27"/>
                  <a:gd name="T42" fmla="*/ 7 w 11"/>
                  <a:gd name="T43" fmla="*/ 19 h 27"/>
                  <a:gd name="T44" fmla="*/ 6 w 11"/>
                  <a:gd name="T45" fmla="*/ 18 h 27"/>
                  <a:gd name="T46" fmla="*/ 5 w 11"/>
                  <a:gd name="T47" fmla="*/ 16 h 27"/>
                  <a:gd name="T48" fmla="*/ 4 w 11"/>
                  <a:gd name="T49" fmla="*/ 15 h 27"/>
                  <a:gd name="T50" fmla="*/ 3 w 11"/>
                  <a:gd name="T51" fmla="*/ 13 h 27"/>
                  <a:gd name="T52" fmla="*/ 2 w 11"/>
                  <a:gd name="T53" fmla="*/ 11 h 27"/>
                  <a:gd name="T54" fmla="*/ 1 w 11"/>
                  <a:gd name="T55" fmla="*/ 9 h 27"/>
                  <a:gd name="T56" fmla="*/ 1 w 11"/>
                  <a:gd name="T57" fmla="*/ 7 h 27"/>
                  <a:gd name="T58" fmla="*/ 0 w 11"/>
                  <a:gd name="T59" fmla="*/ 6 h 27"/>
                  <a:gd name="T60" fmla="*/ 0 w 11"/>
                  <a:gd name="T61" fmla="*/ 5 h 27"/>
                  <a:gd name="T62" fmla="*/ 0 w 11"/>
                  <a:gd name="T63" fmla="*/ 3 h 27"/>
                  <a:gd name="T64" fmla="*/ 0 w 11"/>
                  <a:gd name="T65" fmla="*/ 0 h 2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1" h="27">
                    <a:moveTo>
                      <a:pt x="0" y="0"/>
                    </a:moveTo>
                    <a:lnTo>
                      <a:pt x="1" y="2"/>
                    </a:lnTo>
                    <a:lnTo>
                      <a:pt x="3" y="5"/>
                    </a:lnTo>
                    <a:lnTo>
                      <a:pt x="3" y="6"/>
                    </a:lnTo>
                    <a:lnTo>
                      <a:pt x="4" y="8"/>
                    </a:lnTo>
                    <a:lnTo>
                      <a:pt x="6" y="11"/>
                    </a:lnTo>
                    <a:lnTo>
                      <a:pt x="7" y="13"/>
                    </a:lnTo>
                    <a:lnTo>
                      <a:pt x="8" y="15"/>
                    </a:lnTo>
                    <a:lnTo>
                      <a:pt x="9" y="17"/>
                    </a:lnTo>
                    <a:lnTo>
                      <a:pt x="9" y="18"/>
                    </a:lnTo>
                    <a:lnTo>
                      <a:pt x="10" y="18"/>
                    </a:lnTo>
                    <a:lnTo>
                      <a:pt x="10" y="19"/>
                    </a:lnTo>
                    <a:lnTo>
                      <a:pt x="11" y="19"/>
                    </a:lnTo>
                    <a:lnTo>
                      <a:pt x="11" y="22"/>
                    </a:lnTo>
                    <a:lnTo>
                      <a:pt x="11" y="24"/>
                    </a:lnTo>
                    <a:lnTo>
                      <a:pt x="11" y="27"/>
                    </a:lnTo>
                    <a:lnTo>
                      <a:pt x="10" y="26"/>
                    </a:lnTo>
                    <a:lnTo>
                      <a:pt x="9" y="24"/>
                    </a:lnTo>
                    <a:lnTo>
                      <a:pt x="8" y="22"/>
                    </a:lnTo>
                    <a:lnTo>
                      <a:pt x="8" y="20"/>
                    </a:lnTo>
                    <a:lnTo>
                      <a:pt x="7" y="19"/>
                    </a:lnTo>
                    <a:lnTo>
                      <a:pt x="6" y="18"/>
                    </a:lnTo>
                    <a:lnTo>
                      <a:pt x="5" y="16"/>
                    </a:lnTo>
                    <a:lnTo>
                      <a:pt x="4" y="15"/>
                    </a:lnTo>
                    <a:lnTo>
                      <a:pt x="3" y="13"/>
                    </a:lnTo>
                    <a:lnTo>
                      <a:pt x="2" y="11"/>
                    </a:lnTo>
                    <a:lnTo>
                      <a:pt x="1" y="9"/>
                    </a:lnTo>
                    <a:lnTo>
                      <a:pt x="1" y="7"/>
                    </a:lnTo>
                    <a:lnTo>
                      <a:pt x="0" y="6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912" name="Freeform 1503">
                <a:extLst>
                  <a:ext uri="{FF2B5EF4-FFF2-40B4-BE49-F238E27FC236}">
                    <a16:creationId xmlns:a16="http://schemas.microsoft.com/office/drawing/2014/main" id="{BAC126FC-ED38-4FAA-8FBC-9579978201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50" y="3693"/>
                <a:ext cx="11" cy="21"/>
              </a:xfrm>
              <a:custGeom>
                <a:avLst/>
                <a:gdLst>
                  <a:gd name="T0" fmla="*/ 0 w 11"/>
                  <a:gd name="T1" fmla="*/ 0 h 21"/>
                  <a:gd name="T2" fmla="*/ 2 w 11"/>
                  <a:gd name="T3" fmla="*/ 3 h 21"/>
                  <a:gd name="T4" fmla="*/ 3 w 11"/>
                  <a:gd name="T5" fmla="*/ 5 h 21"/>
                  <a:gd name="T6" fmla="*/ 4 w 11"/>
                  <a:gd name="T7" fmla="*/ 8 h 21"/>
                  <a:gd name="T8" fmla="*/ 5 w 11"/>
                  <a:gd name="T9" fmla="*/ 10 h 21"/>
                  <a:gd name="T10" fmla="*/ 6 w 11"/>
                  <a:gd name="T11" fmla="*/ 11 h 21"/>
                  <a:gd name="T12" fmla="*/ 7 w 11"/>
                  <a:gd name="T13" fmla="*/ 13 h 21"/>
                  <a:gd name="T14" fmla="*/ 8 w 11"/>
                  <a:gd name="T15" fmla="*/ 14 h 21"/>
                  <a:gd name="T16" fmla="*/ 9 w 11"/>
                  <a:gd name="T17" fmla="*/ 16 h 21"/>
                  <a:gd name="T18" fmla="*/ 10 w 11"/>
                  <a:gd name="T19" fmla="*/ 18 h 21"/>
                  <a:gd name="T20" fmla="*/ 10 w 11"/>
                  <a:gd name="T21" fmla="*/ 20 h 21"/>
                  <a:gd name="T22" fmla="*/ 11 w 11"/>
                  <a:gd name="T23" fmla="*/ 21 h 21"/>
                  <a:gd name="T24" fmla="*/ 7 w 11"/>
                  <a:gd name="T25" fmla="*/ 21 h 21"/>
                  <a:gd name="T26" fmla="*/ 6 w 11"/>
                  <a:gd name="T27" fmla="*/ 19 h 21"/>
                  <a:gd name="T28" fmla="*/ 6 w 11"/>
                  <a:gd name="T29" fmla="*/ 17 h 21"/>
                  <a:gd name="T30" fmla="*/ 5 w 11"/>
                  <a:gd name="T31" fmla="*/ 16 h 21"/>
                  <a:gd name="T32" fmla="*/ 4 w 11"/>
                  <a:gd name="T33" fmla="*/ 14 h 21"/>
                  <a:gd name="T34" fmla="*/ 4 w 11"/>
                  <a:gd name="T35" fmla="*/ 13 h 21"/>
                  <a:gd name="T36" fmla="*/ 3 w 11"/>
                  <a:gd name="T37" fmla="*/ 12 h 21"/>
                  <a:gd name="T38" fmla="*/ 2 w 11"/>
                  <a:gd name="T39" fmla="*/ 10 h 21"/>
                  <a:gd name="T40" fmla="*/ 1 w 11"/>
                  <a:gd name="T41" fmla="*/ 8 h 21"/>
                  <a:gd name="T42" fmla="*/ 0 w 11"/>
                  <a:gd name="T43" fmla="*/ 7 h 21"/>
                  <a:gd name="T44" fmla="*/ 0 w 11"/>
                  <a:gd name="T45" fmla="*/ 4 h 21"/>
                  <a:gd name="T46" fmla="*/ 0 w 11"/>
                  <a:gd name="T47" fmla="*/ 2 h 21"/>
                  <a:gd name="T48" fmla="*/ 0 w 11"/>
                  <a:gd name="T49" fmla="*/ 0 h 2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1" h="21">
                    <a:moveTo>
                      <a:pt x="0" y="0"/>
                    </a:moveTo>
                    <a:lnTo>
                      <a:pt x="2" y="3"/>
                    </a:lnTo>
                    <a:lnTo>
                      <a:pt x="3" y="5"/>
                    </a:lnTo>
                    <a:lnTo>
                      <a:pt x="4" y="8"/>
                    </a:lnTo>
                    <a:lnTo>
                      <a:pt x="5" y="10"/>
                    </a:lnTo>
                    <a:lnTo>
                      <a:pt x="6" y="11"/>
                    </a:lnTo>
                    <a:lnTo>
                      <a:pt x="7" y="13"/>
                    </a:lnTo>
                    <a:lnTo>
                      <a:pt x="8" y="14"/>
                    </a:lnTo>
                    <a:lnTo>
                      <a:pt x="9" y="16"/>
                    </a:lnTo>
                    <a:lnTo>
                      <a:pt x="10" y="18"/>
                    </a:lnTo>
                    <a:lnTo>
                      <a:pt x="10" y="20"/>
                    </a:lnTo>
                    <a:lnTo>
                      <a:pt x="11" y="21"/>
                    </a:lnTo>
                    <a:lnTo>
                      <a:pt x="7" y="21"/>
                    </a:lnTo>
                    <a:lnTo>
                      <a:pt x="6" y="19"/>
                    </a:lnTo>
                    <a:lnTo>
                      <a:pt x="6" y="17"/>
                    </a:lnTo>
                    <a:lnTo>
                      <a:pt x="5" y="16"/>
                    </a:lnTo>
                    <a:lnTo>
                      <a:pt x="4" y="14"/>
                    </a:lnTo>
                    <a:lnTo>
                      <a:pt x="4" y="13"/>
                    </a:lnTo>
                    <a:lnTo>
                      <a:pt x="3" y="12"/>
                    </a:lnTo>
                    <a:lnTo>
                      <a:pt x="2" y="10"/>
                    </a:lnTo>
                    <a:lnTo>
                      <a:pt x="1" y="8"/>
                    </a:lnTo>
                    <a:lnTo>
                      <a:pt x="0" y="7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913" name="Freeform 1504">
                <a:extLst>
                  <a:ext uri="{FF2B5EF4-FFF2-40B4-BE49-F238E27FC236}">
                    <a16:creationId xmlns:a16="http://schemas.microsoft.com/office/drawing/2014/main" id="{B534FFD1-79C2-4A13-B00D-D5E55B6433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71" y="3620"/>
                <a:ext cx="14" cy="34"/>
              </a:xfrm>
              <a:custGeom>
                <a:avLst/>
                <a:gdLst>
                  <a:gd name="T0" fmla="*/ 13 w 14"/>
                  <a:gd name="T1" fmla="*/ 0 h 34"/>
                  <a:gd name="T2" fmla="*/ 13 w 14"/>
                  <a:gd name="T3" fmla="*/ 1 h 34"/>
                  <a:gd name="T4" fmla="*/ 14 w 14"/>
                  <a:gd name="T5" fmla="*/ 1 h 34"/>
                  <a:gd name="T6" fmla="*/ 13 w 14"/>
                  <a:gd name="T7" fmla="*/ 2 h 34"/>
                  <a:gd name="T8" fmla="*/ 13 w 14"/>
                  <a:gd name="T9" fmla="*/ 3 h 34"/>
                  <a:gd name="T10" fmla="*/ 12 w 14"/>
                  <a:gd name="T11" fmla="*/ 4 h 34"/>
                  <a:gd name="T12" fmla="*/ 12 w 14"/>
                  <a:gd name="T13" fmla="*/ 5 h 34"/>
                  <a:gd name="T14" fmla="*/ 11 w 14"/>
                  <a:gd name="T15" fmla="*/ 7 h 34"/>
                  <a:gd name="T16" fmla="*/ 11 w 14"/>
                  <a:gd name="T17" fmla="*/ 9 h 34"/>
                  <a:gd name="T18" fmla="*/ 10 w 14"/>
                  <a:gd name="T19" fmla="*/ 11 h 34"/>
                  <a:gd name="T20" fmla="*/ 9 w 14"/>
                  <a:gd name="T21" fmla="*/ 12 h 34"/>
                  <a:gd name="T22" fmla="*/ 9 w 14"/>
                  <a:gd name="T23" fmla="*/ 13 h 34"/>
                  <a:gd name="T24" fmla="*/ 9 w 14"/>
                  <a:gd name="T25" fmla="*/ 14 h 34"/>
                  <a:gd name="T26" fmla="*/ 9 w 14"/>
                  <a:gd name="T27" fmla="*/ 15 h 34"/>
                  <a:gd name="T28" fmla="*/ 8 w 14"/>
                  <a:gd name="T29" fmla="*/ 15 h 34"/>
                  <a:gd name="T30" fmla="*/ 8 w 14"/>
                  <a:gd name="T31" fmla="*/ 16 h 34"/>
                  <a:gd name="T32" fmla="*/ 7 w 14"/>
                  <a:gd name="T33" fmla="*/ 17 h 34"/>
                  <a:gd name="T34" fmla="*/ 7 w 14"/>
                  <a:gd name="T35" fmla="*/ 19 h 34"/>
                  <a:gd name="T36" fmla="*/ 7 w 14"/>
                  <a:gd name="T37" fmla="*/ 20 h 34"/>
                  <a:gd name="T38" fmla="*/ 7 w 14"/>
                  <a:gd name="T39" fmla="*/ 21 h 34"/>
                  <a:gd name="T40" fmla="*/ 7 w 14"/>
                  <a:gd name="T41" fmla="*/ 22 h 34"/>
                  <a:gd name="T42" fmla="*/ 6 w 14"/>
                  <a:gd name="T43" fmla="*/ 22 h 34"/>
                  <a:gd name="T44" fmla="*/ 6 w 14"/>
                  <a:gd name="T45" fmla="*/ 23 h 34"/>
                  <a:gd name="T46" fmla="*/ 5 w 14"/>
                  <a:gd name="T47" fmla="*/ 23 h 34"/>
                  <a:gd name="T48" fmla="*/ 5 w 14"/>
                  <a:gd name="T49" fmla="*/ 25 h 34"/>
                  <a:gd name="T50" fmla="*/ 5 w 14"/>
                  <a:gd name="T51" fmla="*/ 26 h 34"/>
                  <a:gd name="T52" fmla="*/ 4 w 14"/>
                  <a:gd name="T53" fmla="*/ 26 h 34"/>
                  <a:gd name="T54" fmla="*/ 4 w 14"/>
                  <a:gd name="T55" fmla="*/ 26 h 34"/>
                  <a:gd name="T56" fmla="*/ 2 w 14"/>
                  <a:gd name="T57" fmla="*/ 28 h 34"/>
                  <a:gd name="T58" fmla="*/ 2 w 14"/>
                  <a:gd name="T59" fmla="*/ 29 h 34"/>
                  <a:gd name="T60" fmla="*/ 2 w 14"/>
                  <a:gd name="T61" fmla="*/ 30 h 34"/>
                  <a:gd name="T62" fmla="*/ 2 w 14"/>
                  <a:gd name="T63" fmla="*/ 31 h 34"/>
                  <a:gd name="T64" fmla="*/ 2 w 14"/>
                  <a:gd name="T65" fmla="*/ 31 h 34"/>
                  <a:gd name="T66" fmla="*/ 2 w 14"/>
                  <a:gd name="T67" fmla="*/ 32 h 34"/>
                  <a:gd name="T68" fmla="*/ 1 w 14"/>
                  <a:gd name="T69" fmla="*/ 32 h 34"/>
                  <a:gd name="T70" fmla="*/ 1 w 14"/>
                  <a:gd name="T71" fmla="*/ 34 h 34"/>
                  <a:gd name="T72" fmla="*/ 0 w 14"/>
                  <a:gd name="T73" fmla="*/ 32 h 34"/>
                  <a:gd name="T74" fmla="*/ 0 w 14"/>
                  <a:gd name="T75" fmla="*/ 29 h 34"/>
                  <a:gd name="T76" fmla="*/ 3 w 14"/>
                  <a:gd name="T77" fmla="*/ 25 h 34"/>
                  <a:gd name="T78" fmla="*/ 9 w 14"/>
                  <a:gd name="T79" fmla="*/ 11 h 34"/>
                  <a:gd name="T80" fmla="*/ 10 w 14"/>
                  <a:gd name="T81" fmla="*/ 9 h 34"/>
                  <a:gd name="T82" fmla="*/ 11 w 14"/>
                  <a:gd name="T83" fmla="*/ 4 h 34"/>
                  <a:gd name="T84" fmla="*/ 12 w 14"/>
                  <a:gd name="T85" fmla="*/ 2 h 34"/>
                  <a:gd name="T86" fmla="*/ 13 w 14"/>
                  <a:gd name="T87" fmla="*/ 2 h 34"/>
                  <a:gd name="T88" fmla="*/ 13 w 14"/>
                  <a:gd name="T89" fmla="*/ 0 h 34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14" h="34">
                    <a:moveTo>
                      <a:pt x="13" y="0"/>
                    </a:moveTo>
                    <a:lnTo>
                      <a:pt x="13" y="1"/>
                    </a:lnTo>
                    <a:lnTo>
                      <a:pt x="14" y="1"/>
                    </a:lnTo>
                    <a:lnTo>
                      <a:pt x="13" y="2"/>
                    </a:lnTo>
                    <a:lnTo>
                      <a:pt x="13" y="3"/>
                    </a:lnTo>
                    <a:lnTo>
                      <a:pt x="12" y="4"/>
                    </a:lnTo>
                    <a:lnTo>
                      <a:pt x="12" y="5"/>
                    </a:lnTo>
                    <a:lnTo>
                      <a:pt x="11" y="7"/>
                    </a:lnTo>
                    <a:lnTo>
                      <a:pt x="11" y="9"/>
                    </a:lnTo>
                    <a:lnTo>
                      <a:pt x="10" y="11"/>
                    </a:lnTo>
                    <a:lnTo>
                      <a:pt x="9" y="12"/>
                    </a:lnTo>
                    <a:lnTo>
                      <a:pt x="9" y="13"/>
                    </a:lnTo>
                    <a:lnTo>
                      <a:pt x="9" y="14"/>
                    </a:lnTo>
                    <a:lnTo>
                      <a:pt x="9" y="15"/>
                    </a:lnTo>
                    <a:lnTo>
                      <a:pt x="8" y="15"/>
                    </a:lnTo>
                    <a:lnTo>
                      <a:pt x="8" y="16"/>
                    </a:lnTo>
                    <a:lnTo>
                      <a:pt x="7" y="17"/>
                    </a:lnTo>
                    <a:lnTo>
                      <a:pt x="7" y="19"/>
                    </a:lnTo>
                    <a:lnTo>
                      <a:pt x="7" y="20"/>
                    </a:lnTo>
                    <a:lnTo>
                      <a:pt x="7" y="21"/>
                    </a:lnTo>
                    <a:lnTo>
                      <a:pt x="7" y="22"/>
                    </a:lnTo>
                    <a:lnTo>
                      <a:pt x="6" y="22"/>
                    </a:lnTo>
                    <a:lnTo>
                      <a:pt x="6" y="23"/>
                    </a:lnTo>
                    <a:lnTo>
                      <a:pt x="5" y="23"/>
                    </a:lnTo>
                    <a:lnTo>
                      <a:pt x="5" y="25"/>
                    </a:lnTo>
                    <a:lnTo>
                      <a:pt x="5" y="26"/>
                    </a:lnTo>
                    <a:lnTo>
                      <a:pt x="4" y="26"/>
                    </a:lnTo>
                    <a:lnTo>
                      <a:pt x="2" y="28"/>
                    </a:lnTo>
                    <a:lnTo>
                      <a:pt x="2" y="29"/>
                    </a:lnTo>
                    <a:lnTo>
                      <a:pt x="2" y="30"/>
                    </a:lnTo>
                    <a:lnTo>
                      <a:pt x="2" y="31"/>
                    </a:lnTo>
                    <a:lnTo>
                      <a:pt x="2" y="32"/>
                    </a:lnTo>
                    <a:lnTo>
                      <a:pt x="1" y="32"/>
                    </a:lnTo>
                    <a:lnTo>
                      <a:pt x="1" y="34"/>
                    </a:lnTo>
                    <a:lnTo>
                      <a:pt x="0" y="32"/>
                    </a:lnTo>
                    <a:lnTo>
                      <a:pt x="0" y="29"/>
                    </a:lnTo>
                    <a:lnTo>
                      <a:pt x="3" y="25"/>
                    </a:lnTo>
                    <a:lnTo>
                      <a:pt x="9" y="11"/>
                    </a:lnTo>
                    <a:lnTo>
                      <a:pt x="10" y="9"/>
                    </a:lnTo>
                    <a:lnTo>
                      <a:pt x="11" y="4"/>
                    </a:lnTo>
                    <a:lnTo>
                      <a:pt x="12" y="2"/>
                    </a:lnTo>
                    <a:lnTo>
                      <a:pt x="13" y="2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914" name="Freeform 1505">
                <a:extLst>
                  <a:ext uri="{FF2B5EF4-FFF2-40B4-BE49-F238E27FC236}">
                    <a16:creationId xmlns:a16="http://schemas.microsoft.com/office/drawing/2014/main" id="{0098BFD9-1567-4B4F-83AC-1AA24E6394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61" y="3617"/>
                <a:ext cx="23" cy="36"/>
              </a:xfrm>
              <a:custGeom>
                <a:avLst/>
                <a:gdLst>
                  <a:gd name="T0" fmla="*/ 18 w 23"/>
                  <a:gd name="T1" fmla="*/ 0 h 36"/>
                  <a:gd name="T2" fmla="*/ 19 w 23"/>
                  <a:gd name="T3" fmla="*/ 1 h 36"/>
                  <a:gd name="T4" fmla="*/ 20 w 23"/>
                  <a:gd name="T5" fmla="*/ 2 h 36"/>
                  <a:gd name="T6" fmla="*/ 20 w 23"/>
                  <a:gd name="T7" fmla="*/ 2 h 36"/>
                  <a:gd name="T8" fmla="*/ 22 w 23"/>
                  <a:gd name="T9" fmla="*/ 3 h 36"/>
                  <a:gd name="T10" fmla="*/ 22 w 23"/>
                  <a:gd name="T11" fmla="*/ 3 h 36"/>
                  <a:gd name="T12" fmla="*/ 23 w 23"/>
                  <a:gd name="T13" fmla="*/ 3 h 36"/>
                  <a:gd name="T14" fmla="*/ 22 w 23"/>
                  <a:gd name="T15" fmla="*/ 5 h 36"/>
                  <a:gd name="T16" fmla="*/ 17 w 23"/>
                  <a:gd name="T17" fmla="*/ 19 h 36"/>
                  <a:gd name="T18" fmla="*/ 14 w 23"/>
                  <a:gd name="T19" fmla="*/ 24 h 36"/>
                  <a:gd name="T20" fmla="*/ 13 w 23"/>
                  <a:gd name="T21" fmla="*/ 28 h 36"/>
                  <a:gd name="T22" fmla="*/ 12 w 23"/>
                  <a:gd name="T23" fmla="*/ 31 h 36"/>
                  <a:gd name="T24" fmla="*/ 12 w 23"/>
                  <a:gd name="T25" fmla="*/ 31 h 36"/>
                  <a:gd name="T26" fmla="*/ 12 w 23"/>
                  <a:gd name="T27" fmla="*/ 33 h 36"/>
                  <a:gd name="T28" fmla="*/ 11 w 23"/>
                  <a:gd name="T29" fmla="*/ 34 h 36"/>
                  <a:gd name="T30" fmla="*/ 11 w 23"/>
                  <a:gd name="T31" fmla="*/ 35 h 36"/>
                  <a:gd name="T32" fmla="*/ 11 w 23"/>
                  <a:gd name="T33" fmla="*/ 36 h 36"/>
                  <a:gd name="T34" fmla="*/ 7 w 23"/>
                  <a:gd name="T35" fmla="*/ 33 h 36"/>
                  <a:gd name="T36" fmla="*/ 4 w 23"/>
                  <a:gd name="T37" fmla="*/ 30 h 36"/>
                  <a:gd name="T38" fmla="*/ 3 w 23"/>
                  <a:gd name="T39" fmla="*/ 28 h 36"/>
                  <a:gd name="T40" fmla="*/ 1 w 23"/>
                  <a:gd name="T41" fmla="*/ 26 h 36"/>
                  <a:gd name="T42" fmla="*/ 0 w 23"/>
                  <a:gd name="T43" fmla="*/ 23 h 36"/>
                  <a:gd name="T44" fmla="*/ 2 w 23"/>
                  <a:gd name="T45" fmla="*/ 23 h 36"/>
                  <a:gd name="T46" fmla="*/ 4 w 23"/>
                  <a:gd name="T47" fmla="*/ 22 h 36"/>
                  <a:gd name="T48" fmla="*/ 5 w 23"/>
                  <a:gd name="T49" fmla="*/ 19 h 36"/>
                  <a:gd name="T50" fmla="*/ 6 w 23"/>
                  <a:gd name="T51" fmla="*/ 18 h 36"/>
                  <a:gd name="T52" fmla="*/ 7 w 23"/>
                  <a:gd name="T53" fmla="*/ 16 h 36"/>
                  <a:gd name="T54" fmla="*/ 9 w 23"/>
                  <a:gd name="T55" fmla="*/ 14 h 36"/>
                  <a:gd name="T56" fmla="*/ 10 w 23"/>
                  <a:gd name="T57" fmla="*/ 13 h 36"/>
                  <a:gd name="T58" fmla="*/ 11 w 23"/>
                  <a:gd name="T59" fmla="*/ 10 h 36"/>
                  <a:gd name="T60" fmla="*/ 12 w 23"/>
                  <a:gd name="T61" fmla="*/ 8 h 36"/>
                  <a:gd name="T62" fmla="*/ 14 w 23"/>
                  <a:gd name="T63" fmla="*/ 7 h 36"/>
                  <a:gd name="T64" fmla="*/ 15 w 23"/>
                  <a:gd name="T65" fmla="*/ 6 h 36"/>
                  <a:gd name="T66" fmla="*/ 15 w 23"/>
                  <a:gd name="T67" fmla="*/ 3 h 36"/>
                  <a:gd name="T68" fmla="*/ 17 w 23"/>
                  <a:gd name="T69" fmla="*/ 2 h 36"/>
                  <a:gd name="T70" fmla="*/ 18 w 23"/>
                  <a:gd name="T71" fmla="*/ 0 h 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23" h="36">
                    <a:moveTo>
                      <a:pt x="18" y="0"/>
                    </a:moveTo>
                    <a:lnTo>
                      <a:pt x="19" y="1"/>
                    </a:lnTo>
                    <a:lnTo>
                      <a:pt x="20" y="2"/>
                    </a:lnTo>
                    <a:lnTo>
                      <a:pt x="22" y="3"/>
                    </a:lnTo>
                    <a:lnTo>
                      <a:pt x="23" y="3"/>
                    </a:lnTo>
                    <a:lnTo>
                      <a:pt x="22" y="5"/>
                    </a:lnTo>
                    <a:lnTo>
                      <a:pt x="17" y="19"/>
                    </a:lnTo>
                    <a:lnTo>
                      <a:pt x="14" y="24"/>
                    </a:lnTo>
                    <a:lnTo>
                      <a:pt x="13" y="28"/>
                    </a:lnTo>
                    <a:lnTo>
                      <a:pt x="12" y="31"/>
                    </a:lnTo>
                    <a:lnTo>
                      <a:pt x="12" y="33"/>
                    </a:lnTo>
                    <a:lnTo>
                      <a:pt x="11" y="34"/>
                    </a:lnTo>
                    <a:lnTo>
                      <a:pt x="11" y="35"/>
                    </a:lnTo>
                    <a:lnTo>
                      <a:pt x="11" y="36"/>
                    </a:lnTo>
                    <a:lnTo>
                      <a:pt x="7" y="33"/>
                    </a:lnTo>
                    <a:lnTo>
                      <a:pt x="4" y="30"/>
                    </a:lnTo>
                    <a:lnTo>
                      <a:pt x="3" y="28"/>
                    </a:lnTo>
                    <a:lnTo>
                      <a:pt x="1" y="26"/>
                    </a:lnTo>
                    <a:lnTo>
                      <a:pt x="0" y="23"/>
                    </a:lnTo>
                    <a:lnTo>
                      <a:pt x="2" y="23"/>
                    </a:lnTo>
                    <a:lnTo>
                      <a:pt x="4" y="22"/>
                    </a:lnTo>
                    <a:lnTo>
                      <a:pt x="5" y="19"/>
                    </a:lnTo>
                    <a:lnTo>
                      <a:pt x="6" y="18"/>
                    </a:lnTo>
                    <a:lnTo>
                      <a:pt x="7" y="16"/>
                    </a:lnTo>
                    <a:lnTo>
                      <a:pt x="9" y="14"/>
                    </a:lnTo>
                    <a:lnTo>
                      <a:pt x="10" y="13"/>
                    </a:lnTo>
                    <a:lnTo>
                      <a:pt x="11" y="10"/>
                    </a:lnTo>
                    <a:lnTo>
                      <a:pt x="12" y="8"/>
                    </a:lnTo>
                    <a:lnTo>
                      <a:pt x="14" y="7"/>
                    </a:lnTo>
                    <a:lnTo>
                      <a:pt x="15" y="6"/>
                    </a:lnTo>
                    <a:lnTo>
                      <a:pt x="15" y="3"/>
                    </a:lnTo>
                    <a:lnTo>
                      <a:pt x="17" y="2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915" name="Freeform 1506">
                <a:extLst>
                  <a:ext uri="{FF2B5EF4-FFF2-40B4-BE49-F238E27FC236}">
                    <a16:creationId xmlns:a16="http://schemas.microsoft.com/office/drawing/2014/main" id="{D0D88712-2F3E-4598-816C-F88993DD7D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70" y="3620"/>
                <a:ext cx="14" cy="33"/>
              </a:xfrm>
              <a:custGeom>
                <a:avLst/>
                <a:gdLst>
                  <a:gd name="T0" fmla="*/ 13 w 14"/>
                  <a:gd name="T1" fmla="*/ 0 h 33"/>
                  <a:gd name="T2" fmla="*/ 14 w 14"/>
                  <a:gd name="T3" fmla="*/ 0 h 33"/>
                  <a:gd name="T4" fmla="*/ 14 w 14"/>
                  <a:gd name="T5" fmla="*/ 1 h 33"/>
                  <a:gd name="T6" fmla="*/ 14 w 14"/>
                  <a:gd name="T7" fmla="*/ 1 h 33"/>
                  <a:gd name="T8" fmla="*/ 14 w 14"/>
                  <a:gd name="T9" fmla="*/ 2 h 33"/>
                  <a:gd name="T10" fmla="*/ 14 w 14"/>
                  <a:gd name="T11" fmla="*/ 2 h 33"/>
                  <a:gd name="T12" fmla="*/ 13 w 14"/>
                  <a:gd name="T13" fmla="*/ 3 h 33"/>
                  <a:gd name="T14" fmla="*/ 13 w 14"/>
                  <a:gd name="T15" fmla="*/ 4 h 33"/>
                  <a:gd name="T16" fmla="*/ 12 w 14"/>
                  <a:gd name="T17" fmla="*/ 5 h 33"/>
                  <a:gd name="T18" fmla="*/ 12 w 14"/>
                  <a:gd name="T19" fmla="*/ 6 h 33"/>
                  <a:gd name="T20" fmla="*/ 12 w 14"/>
                  <a:gd name="T21" fmla="*/ 7 h 33"/>
                  <a:gd name="T22" fmla="*/ 11 w 14"/>
                  <a:gd name="T23" fmla="*/ 8 h 33"/>
                  <a:gd name="T24" fmla="*/ 11 w 14"/>
                  <a:gd name="T25" fmla="*/ 10 h 33"/>
                  <a:gd name="T26" fmla="*/ 10 w 14"/>
                  <a:gd name="T27" fmla="*/ 12 h 33"/>
                  <a:gd name="T28" fmla="*/ 8 w 14"/>
                  <a:gd name="T29" fmla="*/ 15 h 33"/>
                  <a:gd name="T30" fmla="*/ 8 w 14"/>
                  <a:gd name="T31" fmla="*/ 17 h 33"/>
                  <a:gd name="T32" fmla="*/ 7 w 14"/>
                  <a:gd name="T33" fmla="*/ 18 h 33"/>
                  <a:gd name="T34" fmla="*/ 6 w 14"/>
                  <a:gd name="T35" fmla="*/ 19 h 33"/>
                  <a:gd name="T36" fmla="*/ 6 w 14"/>
                  <a:gd name="T37" fmla="*/ 21 h 33"/>
                  <a:gd name="T38" fmla="*/ 5 w 14"/>
                  <a:gd name="T39" fmla="*/ 22 h 33"/>
                  <a:gd name="T40" fmla="*/ 5 w 14"/>
                  <a:gd name="T41" fmla="*/ 24 h 33"/>
                  <a:gd name="T42" fmla="*/ 4 w 14"/>
                  <a:gd name="T43" fmla="*/ 26 h 33"/>
                  <a:gd name="T44" fmla="*/ 3 w 14"/>
                  <a:gd name="T45" fmla="*/ 28 h 33"/>
                  <a:gd name="T46" fmla="*/ 3 w 14"/>
                  <a:gd name="T47" fmla="*/ 30 h 33"/>
                  <a:gd name="T48" fmla="*/ 3 w 14"/>
                  <a:gd name="T49" fmla="*/ 31 h 33"/>
                  <a:gd name="T50" fmla="*/ 2 w 14"/>
                  <a:gd name="T51" fmla="*/ 32 h 33"/>
                  <a:gd name="T52" fmla="*/ 2 w 14"/>
                  <a:gd name="T53" fmla="*/ 33 h 33"/>
                  <a:gd name="T54" fmla="*/ 1 w 14"/>
                  <a:gd name="T55" fmla="*/ 33 h 33"/>
                  <a:gd name="T56" fmla="*/ 0 w 14"/>
                  <a:gd name="T57" fmla="*/ 32 h 33"/>
                  <a:gd name="T58" fmla="*/ 1 w 14"/>
                  <a:gd name="T59" fmla="*/ 30 h 33"/>
                  <a:gd name="T60" fmla="*/ 1 w 14"/>
                  <a:gd name="T61" fmla="*/ 28 h 33"/>
                  <a:gd name="T62" fmla="*/ 1 w 14"/>
                  <a:gd name="T63" fmla="*/ 26 h 33"/>
                  <a:gd name="T64" fmla="*/ 2 w 14"/>
                  <a:gd name="T65" fmla="*/ 24 h 33"/>
                  <a:gd name="T66" fmla="*/ 2 w 14"/>
                  <a:gd name="T67" fmla="*/ 23 h 33"/>
                  <a:gd name="T68" fmla="*/ 3 w 14"/>
                  <a:gd name="T69" fmla="*/ 22 h 33"/>
                  <a:gd name="T70" fmla="*/ 4 w 14"/>
                  <a:gd name="T71" fmla="*/ 20 h 33"/>
                  <a:gd name="T72" fmla="*/ 5 w 14"/>
                  <a:gd name="T73" fmla="*/ 19 h 33"/>
                  <a:gd name="T74" fmla="*/ 6 w 14"/>
                  <a:gd name="T75" fmla="*/ 18 h 33"/>
                  <a:gd name="T76" fmla="*/ 6 w 14"/>
                  <a:gd name="T77" fmla="*/ 17 h 33"/>
                  <a:gd name="T78" fmla="*/ 7 w 14"/>
                  <a:gd name="T79" fmla="*/ 16 h 33"/>
                  <a:gd name="T80" fmla="*/ 8 w 14"/>
                  <a:gd name="T81" fmla="*/ 15 h 33"/>
                  <a:gd name="T82" fmla="*/ 8 w 14"/>
                  <a:gd name="T83" fmla="*/ 14 h 33"/>
                  <a:gd name="T84" fmla="*/ 9 w 14"/>
                  <a:gd name="T85" fmla="*/ 12 h 33"/>
                  <a:gd name="T86" fmla="*/ 9 w 14"/>
                  <a:gd name="T87" fmla="*/ 11 h 33"/>
                  <a:gd name="T88" fmla="*/ 9 w 14"/>
                  <a:gd name="T89" fmla="*/ 10 h 33"/>
                  <a:gd name="T90" fmla="*/ 10 w 14"/>
                  <a:gd name="T91" fmla="*/ 10 h 33"/>
                  <a:gd name="T92" fmla="*/ 10 w 14"/>
                  <a:gd name="T93" fmla="*/ 9 h 33"/>
                  <a:gd name="T94" fmla="*/ 10 w 14"/>
                  <a:gd name="T95" fmla="*/ 8 h 33"/>
                  <a:gd name="T96" fmla="*/ 11 w 14"/>
                  <a:gd name="T97" fmla="*/ 7 h 33"/>
                  <a:gd name="T98" fmla="*/ 11 w 14"/>
                  <a:gd name="T99" fmla="*/ 6 h 33"/>
                  <a:gd name="T100" fmla="*/ 11 w 14"/>
                  <a:gd name="T101" fmla="*/ 5 h 33"/>
                  <a:gd name="T102" fmla="*/ 11 w 14"/>
                  <a:gd name="T103" fmla="*/ 4 h 33"/>
                  <a:gd name="T104" fmla="*/ 12 w 14"/>
                  <a:gd name="T105" fmla="*/ 3 h 33"/>
                  <a:gd name="T106" fmla="*/ 12 w 14"/>
                  <a:gd name="T107" fmla="*/ 2 h 33"/>
                  <a:gd name="T108" fmla="*/ 12 w 14"/>
                  <a:gd name="T109" fmla="*/ 1 h 33"/>
                  <a:gd name="T110" fmla="*/ 13 w 14"/>
                  <a:gd name="T111" fmla="*/ 1 h 33"/>
                  <a:gd name="T112" fmla="*/ 13 w 14"/>
                  <a:gd name="T113" fmla="*/ 0 h 33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14" h="33">
                    <a:moveTo>
                      <a:pt x="13" y="0"/>
                    </a:moveTo>
                    <a:lnTo>
                      <a:pt x="14" y="0"/>
                    </a:lnTo>
                    <a:lnTo>
                      <a:pt x="14" y="1"/>
                    </a:lnTo>
                    <a:lnTo>
                      <a:pt x="14" y="2"/>
                    </a:lnTo>
                    <a:lnTo>
                      <a:pt x="13" y="3"/>
                    </a:lnTo>
                    <a:lnTo>
                      <a:pt x="13" y="4"/>
                    </a:lnTo>
                    <a:lnTo>
                      <a:pt x="12" y="5"/>
                    </a:lnTo>
                    <a:lnTo>
                      <a:pt x="12" y="6"/>
                    </a:lnTo>
                    <a:lnTo>
                      <a:pt x="12" y="7"/>
                    </a:lnTo>
                    <a:lnTo>
                      <a:pt x="11" y="8"/>
                    </a:lnTo>
                    <a:lnTo>
                      <a:pt x="11" y="10"/>
                    </a:lnTo>
                    <a:lnTo>
                      <a:pt x="10" y="12"/>
                    </a:lnTo>
                    <a:lnTo>
                      <a:pt x="8" y="15"/>
                    </a:lnTo>
                    <a:lnTo>
                      <a:pt x="8" y="17"/>
                    </a:lnTo>
                    <a:lnTo>
                      <a:pt x="7" y="18"/>
                    </a:lnTo>
                    <a:lnTo>
                      <a:pt x="6" y="19"/>
                    </a:lnTo>
                    <a:lnTo>
                      <a:pt x="6" y="21"/>
                    </a:lnTo>
                    <a:lnTo>
                      <a:pt x="5" y="22"/>
                    </a:lnTo>
                    <a:lnTo>
                      <a:pt x="5" y="24"/>
                    </a:lnTo>
                    <a:lnTo>
                      <a:pt x="4" y="26"/>
                    </a:lnTo>
                    <a:lnTo>
                      <a:pt x="3" y="28"/>
                    </a:lnTo>
                    <a:lnTo>
                      <a:pt x="3" y="30"/>
                    </a:lnTo>
                    <a:lnTo>
                      <a:pt x="3" y="31"/>
                    </a:lnTo>
                    <a:lnTo>
                      <a:pt x="2" y="32"/>
                    </a:lnTo>
                    <a:lnTo>
                      <a:pt x="2" y="33"/>
                    </a:lnTo>
                    <a:lnTo>
                      <a:pt x="1" y="33"/>
                    </a:lnTo>
                    <a:lnTo>
                      <a:pt x="0" y="32"/>
                    </a:lnTo>
                    <a:lnTo>
                      <a:pt x="1" y="30"/>
                    </a:lnTo>
                    <a:lnTo>
                      <a:pt x="1" y="28"/>
                    </a:lnTo>
                    <a:lnTo>
                      <a:pt x="1" y="26"/>
                    </a:lnTo>
                    <a:lnTo>
                      <a:pt x="2" y="24"/>
                    </a:lnTo>
                    <a:lnTo>
                      <a:pt x="2" y="23"/>
                    </a:lnTo>
                    <a:lnTo>
                      <a:pt x="3" y="22"/>
                    </a:lnTo>
                    <a:lnTo>
                      <a:pt x="4" y="20"/>
                    </a:lnTo>
                    <a:lnTo>
                      <a:pt x="5" y="19"/>
                    </a:lnTo>
                    <a:lnTo>
                      <a:pt x="6" y="18"/>
                    </a:lnTo>
                    <a:lnTo>
                      <a:pt x="6" y="17"/>
                    </a:lnTo>
                    <a:lnTo>
                      <a:pt x="7" y="16"/>
                    </a:lnTo>
                    <a:lnTo>
                      <a:pt x="8" y="15"/>
                    </a:lnTo>
                    <a:lnTo>
                      <a:pt x="8" y="14"/>
                    </a:lnTo>
                    <a:lnTo>
                      <a:pt x="9" y="12"/>
                    </a:lnTo>
                    <a:lnTo>
                      <a:pt x="9" y="11"/>
                    </a:lnTo>
                    <a:lnTo>
                      <a:pt x="9" y="10"/>
                    </a:lnTo>
                    <a:lnTo>
                      <a:pt x="10" y="10"/>
                    </a:lnTo>
                    <a:lnTo>
                      <a:pt x="10" y="9"/>
                    </a:lnTo>
                    <a:lnTo>
                      <a:pt x="10" y="8"/>
                    </a:lnTo>
                    <a:lnTo>
                      <a:pt x="11" y="7"/>
                    </a:lnTo>
                    <a:lnTo>
                      <a:pt x="11" y="6"/>
                    </a:lnTo>
                    <a:lnTo>
                      <a:pt x="11" y="5"/>
                    </a:lnTo>
                    <a:lnTo>
                      <a:pt x="11" y="4"/>
                    </a:lnTo>
                    <a:lnTo>
                      <a:pt x="12" y="3"/>
                    </a:lnTo>
                    <a:lnTo>
                      <a:pt x="12" y="2"/>
                    </a:lnTo>
                    <a:lnTo>
                      <a:pt x="12" y="1"/>
                    </a:lnTo>
                    <a:lnTo>
                      <a:pt x="13" y="1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916" name="Freeform 1507">
                <a:extLst>
                  <a:ext uri="{FF2B5EF4-FFF2-40B4-BE49-F238E27FC236}">
                    <a16:creationId xmlns:a16="http://schemas.microsoft.com/office/drawing/2014/main" id="{F63D8FAA-708D-440C-98AB-A7D466DE5A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48" y="3632"/>
                <a:ext cx="10" cy="18"/>
              </a:xfrm>
              <a:custGeom>
                <a:avLst/>
                <a:gdLst>
                  <a:gd name="T0" fmla="*/ 0 w 10"/>
                  <a:gd name="T1" fmla="*/ 0 h 18"/>
                  <a:gd name="T2" fmla="*/ 1 w 10"/>
                  <a:gd name="T3" fmla="*/ 0 h 18"/>
                  <a:gd name="T4" fmla="*/ 2 w 10"/>
                  <a:gd name="T5" fmla="*/ 0 h 18"/>
                  <a:gd name="T6" fmla="*/ 4 w 10"/>
                  <a:gd name="T7" fmla="*/ 0 h 18"/>
                  <a:gd name="T8" fmla="*/ 5 w 10"/>
                  <a:gd name="T9" fmla="*/ 1 h 18"/>
                  <a:gd name="T10" fmla="*/ 6 w 10"/>
                  <a:gd name="T11" fmla="*/ 2 h 18"/>
                  <a:gd name="T12" fmla="*/ 6 w 10"/>
                  <a:gd name="T13" fmla="*/ 2 h 18"/>
                  <a:gd name="T14" fmla="*/ 6 w 10"/>
                  <a:gd name="T15" fmla="*/ 3 h 18"/>
                  <a:gd name="T16" fmla="*/ 7 w 10"/>
                  <a:gd name="T17" fmla="*/ 4 h 18"/>
                  <a:gd name="T18" fmla="*/ 8 w 10"/>
                  <a:gd name="T19" fmla="*/ 5 h 18"/>
                  <a:gd name="T20" fmla="*/ 8 w 10"/>
                  <a:gd name="T21" fmla="*/ 5 h 18"/>
                  <a:gd name="T22" fmla="*/ 8 w 10"/>
                  <a:gd name="T23" fmla="*/ 6 h 18"/>
                  <a:gd name="T24" fmla="*/ 9 w 10"/>
                  <a:gd name="T25" fmla="*/ 6 h 18"/>
                  <a:gd name="T26" fmla="*/ 10 w 10"/>
                  <a:gd name="T27" fmla="*/ 7 h 18"/>
                  <a:gd name="T28" fmla="*/ 10 w 10"/>
                  <a:gd name="T29" fmla="*/ 8 h 18"/>
                  <a:gd name="T30" fmla="*/ 10 w 10"/>
                  <a:gd name="T31" fmla="*/ 9 h 18"/>
                  <a:gd name="T32" fmla="*/ 10 w 10"/>
                  <a:gd name="T33" fmla="*/ 9 h 18"/>
                  <a:gd name="T34" fmla="*/ 9 w 10"/>
                  <a:gd name="T35" fmla="*/ 10 h 18"/>
                  <a:gd name="T36" fmla="*/ 8 w 10"/>
                  <a:gd name="T37" fmla="*/ 11 h 18"/>
                  <a:gd name="T38" fmla="*/ 8 w 10"/>
                  <a:gd name="T39" fmla="*/ 12 h 18"/>
                  <a:gd name="T40" fmla="*/ 8 w 10"/>
                  <a:gd name="T41" fmla="*/ 13 h 18"/>
                  <a:gd name="T42" fmla="*/ 7 w 10"/>
                  <a:gd name="T43" fmla="*/ 14 h 18"/>
                  <a:gd name="T44" fmla="*/ 6 w 10"/>
                  <a:gd name="T45" fmla="*/ 15 h 18"/>
                  <a:gd name="T46" fmla="*/ 5 w 10"/>
                  <a:gd name="T47" fmla="*/ 16 h 18"/>
                  <a:gd name="T48" fmla="*/ 4 w 10"/>
                  <a:gd name="T49" fmla="*/ 18 h 18"/>
                  <a:gd name="T50" fmla="*/ 2 w 10"/>
                  <a:gd name="T51" fmla="*/ 18 h 18"/>
                  <a:gd name="T52" fmla="*/ 2 w 10"/>
                  <a:gd name="T53" fmla="*/ 17 h 18"/>
                  <a:gd name="T54" fmla="*/ 2 w 10"/>
                  <a:gd name="T55" fmla="*/ 14 h 18"/>
                  <a:gd name="T56" fmla="*/ 1 w 10"/>
                  <a:gd name="T57" fmla="*/ 12 h 18"/>
                  <a:gd name="T58" fmla="*/ 1 w 10"/>
                  <a:gd name="T59" fmla="*/ 8 h 18"/>
                  <a:gd name="T60" fmla="*/ 1 w 10"/>
                  <a:gd name="T61" fmla="*/ 2 h 18"/>
                  <a:gd name="T62" fmla="*/ 0 w 10"/>
                  <a:gd name="T63" fmla="*/ 0 h 18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10" h="18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5" y="1"/>
                    </a:lnTo>
                    <a:lnTo>
                      <a:pt x="6" y="2"/>
                    </a:lnTo>
                    <a:lnTo>
                      <a:pt x="6" y="3"/>
                    </a:lnTo>
                    <a:lnTo>
                      <a:pt x="7" y="4"/>
                    </a:lnTo>
                    <a:lnTo>
                      <a:pt x="8" y="5"/>
                    </a:lnTo>
                    <a:lnTo>
                      <a:pt x="8" y="6"/>
                    </a:lnTo>
                    <a:lnTo>
                      <a:pt x="9" y="6"/>
                    </a:lnTo>
                    <a:lnTo>
                      <a:pt x="10" y="7"/>
                    </a:lnTo>
                    <a:lnTo>
                      <a:pt x="10" y="8"/>
                    </a:lnTo>
                    <a:lnTo>
                      <a:pt x="10" y="9"/>
                    </a:lnTo>
                    <a:lnTo>
                      <a:pt x="9" y="10"/>
                    </a:lnTo>
                    <a:lnTo>
                      <a:pt x="8" y="11"/>
                    </a:lnTo>
                    <a:lnTo>
                      <a:pt x="8" y="12"/>
                    </a:lnTo>
                    <a:lnTo>
                      <a:pt x="8" y="13"/>
                    </a:lnTo>
                    <a:lnTo>
                      <a:pt x="7" y="14"/>
                    </a:lnTo>
                    <a:lnTo>
                      <a:pt x="6" y="15"/>
                    </a:lnTo>
                    <a:lnTo>
                      <a:pt x="5" y="16"/>
                    </a:lnTo>
                    <a:lnTo>
                      <a:pt x="4" y="18"/>
                    </a:lnTo>
                    <a:lnTo>
                      <a:pt x="2" y="18"/>
                    </a:lnTo>
                    <a:lnTo>
                      <a:pt x="2" y="17"/>
                    </a:lnTo>
                    <a:lnTo>
                      <a:pt x="2" y="14"/>
                    </a:lnTo>
                    <a:lnTo>
                      <a:pt x="1" y="12"/>
                    </a:lnTo>
                    <a:lnTo>
                      <a:pt x="1" y="8"/>
                    </a:lnTo>
                    <a:lnTo>
                      <a:pt x="1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917" name="Freeform 1508">
                <a:extLst>
                  <a:ext uri="{FF2B5EF4-FFF2-40B4-BE49-F238E27FC236}">
                    <a16:creationId xmlns:a16="http://schemas.microsoft.com/office/drawing/2014/main" id="{9D18024D-A7B4-4730-A7FA-D6912E5C2F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48" y="3632"/>
                <a:ext cx="11" cy="10"/>
              </a:xfrm>
              <a:custGeom>
                <a:avLst/>
                <a:gdLst>
                  <a:gd name="T0" fmla="*/ 0 w 11"/>
                  <a:gd name="T1" fmla="*/ 0 h 10"/>
                  <a:gd name="T2" fmla="*/ 1 w 11"/>
                  <a:gd name="T3" fmla="*/ 0 h 10"/>
                  <a:gd name="T4" fmla="*/ 2 w 11"/>
                  <a:gd name="T5" fmla="*/ 0 h 10"/>
                  <a:gd name="T6" fmla="*/ 3 w 11"/>
                  <a:gd name="T7" fmla="*/ 0 h 10"/>
                  <a:gd name="T8" fmla="*/ 4 w 11"/>
                  <a:gd name="T9" fmla="*/ 1 h 10"/>
                  <a:gd name="T10" fmla="*/ 5 w 11"/>
                  <a:gd name="T11" fmla="*/ 1 h 10"/>
                  <a:gd name="T12" fmla="*/ 6 w 11"/>
                  <a:gd name="T13" fmla="*/ 2 h 10"/>
                  <a:gd name="T14" fmla="*/ 6 w 11"/>
                  <a:gd name="T15" fmla="*/ 2 h 10"/>
                  <a:gd name="T16" fmla="*/ 7 w 11"/>
                  <a:gd name="T17" fmla="*/ 3 h 10"/>
                  <a:gd name="T18" fmla="*/ 7 w 11"/>
                  <a:gd name="T19" fmla="*/ 4 h 10"/>
                  <a:gd name="T20" fmla="*/ 8 w 11"/>
                  <a:gd name="T21" fmla="*/ 4 h 10"/>
                  <a:gd name="T22" fmla="*/ 8 w 11"/>
                  <a:gd name="T23" fmla="*/ 5 h 10"/>
                  <a:gd name="T24" fmla="*/ 8 w 11"/>
                  <a:gd name="T25" fmla="*/ 6 h 10"/>
                  <a:gd name="T26" fmla="*/ 9 w 11"/>
                  <a:gd name="T27" fmla="*/ 6 h 10"/>
                  <a:gd name="T28" fmla="*/ 10 w 11"/>
                  <a:gd name="T29" fmla="*/ 7 h 10"/>
                  <a:gd name="T30" fmla="*/ 10 w 11"/>
                  <a:gd name="T31" fmla="*/ 7 h 10"/>
                  <a:gd name="T32" fmla="*/ 10 w 11"/>
                  <a:gd name="T33" fmla="*/ 8 h 10"/>
                  <a:gd name="T34" fmla="*/ 11 w 11"/>
                  <a:gd name="T35" fmla="*/ 9 h 10"/>
                  <a:gd name="T36" fmla="*/ 10 w 11"/>
                  <a:gd name="T37" fmla="*/ 9 h 10"/>
                  <a:gd name="T38" fmla="*/ 10 w 11"/>
                  <a:gd name="T39" fmla="*/ 10 h 10"/>
                  <a:gd name="T40" fmla="*/ 10 w 11"/>
                  <a:gd name="T41" fmla="*/ 9 h 10"/>
                  <a:gd name="T42" fmla="*/ 10 w 11"/>
                  <a:gd name="T43" fmla="*/ 8 h 10"/>
                  <a:gd name="T44" fmla="*/ 10 w 11"/>
                  <a:gd name="T45" fmla="*/ 8 h 10"/>
                  <a:gd name="T46" fmla="*/ 9 w 11"/>
                  <a:gd name="T47" fmla="*/ 8 h 10"/>
                  <a:gd name="T48" fmla="*/ 8 w 11"/>
                  <a:gd name="T49" fmla="*/ 7 h 10"/>
                  <a:gd name="T50" fmla="*/ 8 w 11"/>
                  <a:gd name="T51" fmla="*/ 7 h 10"/>
                  <a:gd name="T52" fmla="*/ 7 w 11"/>
                  <a:gd name="T53" fmla="*/ 6 h 10"/>
                  <a:gd name="T54" fmla="*/ 7 w 11"/>
                  <a:gd name="T55" fmla="*/ 5 h 10"/>
                  <a:gd name="T56" fmla="*/ 6 w 11"/>
                  <a:gd name="T57" fmla="*/ 4 h 10"/>
                  <a:gd name="T58" fmla="*/ 6 w 11"/>
                  <a:gd name="T59" fmla="*/ 4 h 10"/>
                  <a:gd name="T60" fmla="*/ 5 w 11"/>
                  <a:gd name="T61" fmla="*/ 3 h 10"/>
                  <a:gd name="T62" fmla="*/ 4 w 11"/>
                  <a:gd name="T63" fmla="*/ 3 h 10"/>
                  <a:gd name="T64" fmla="*/ 4 w 11"/>
                  <a:gd name="T65" fmla="*/ 2 h 10"/>
                  <a:gd name="T66" fmla="*/ 3 w 11"/>
                  <a:gd name="T67" fmla="*/ 1 h 10"/>
                  <a:gd name="T68" fmla="*/ 3 w 11"/>
                  <a:gd name="T69" fmla="*/ 1 h 10"/>
                  <a:gd name="T70" fmla="*/ 2 w 11"/>
                  <a:gd name="T71" fmla="*/ 1 h 10"/>
                  <a:gd name="T72" fmla="*/ 1 w 11"/>
                  <a:gd name="T73" fmla="*/ 0 h 10"/>
                  <a:gd name="T74" fmla="*/ 0 w 11"/>
                  <a:gd name="T75" fmla="*/ 0 h 1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1" h="10">
                    <a:moveTo>
                      <a:pt x="0" y="0"/>
                    </a:moveTo>
                    <a:lnTo>
                      <a:pt x="1" y="0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4" y="1"/>
                    </a:lnTo>
                    <a:lnTo>
                      <a:pt x="5" y="1"/>
                    </a:lnTo>
                    <a:lnTo>
                      <a:pt x="6" y="2"/>
                    </a:lnTo>
                    <a:lnTo>
                      <a:pt x="7" y="3"/>
                    </a:lnTo>
                    <a:lnTo>
                      <a:pt x="7" y="4"/>
                    </a:lnTo>
                    <a:lnTo>
                      <a:pt x="8" y="4"/>
                    </a:lnTo>
                    <a:lnTo>
                      <a:pt x="8" y="5"/>
                    </a:lnTo>
                    <a:lnTo>
                      <a:pt x="8" y="6"/>
                    </a:lnTo>
                    <a:lnTo>
                      <a:pt x="9" y="6"/>
                    </a:lnTo>
                    <a:lnTo>
                      <a:pt x="10" y="7"/>
                    </a:lnTo>
                    <a:lnTo>
                      <a:pt x="10" y="8"/>
                    </a:lnTo>
                    <a:lnTo>
                      <a:pt x="11" y="9"/>
                    </a:lnTo>
                    <a:lnTo>
                      <a:pt x="10" y="9"/>
                    </a:lnTo>
                    <a:lnTo>
                      <a:pt x="10" y="10"/>
                    </a:lnTo>
                    <a:lnTo>
                      <a:pt x="10" y="9"/>
                    </a:lnTo>
                    <a:lnTo>
                      <a:pt x="10" y="8"/>
                    </a:lnTo>
                    <a:lnTo>
                      <a:pt x="9" y="8"/>
                    </a:lnTo>
                    <a:lnTo>
                      <a:pt x="8" y="7"/>
                    </a:lnTo>
                    <a:lnTo>
                      <a:pt x="7" y="6"/>
                    </a:lnTo>
                    <a:lnTo>
                      <a:pt x="7" y="5"/>
                    </a:lnTo>
                    <a:lnTo>
                      <a:pt x="6" y="4"/>
                    </a:lnTo>
                    <a:lnTo>
                      <a:pt x="5" y="3"/>
                    </a:lnTo>
                    <a:lnTo>
                      <a:pt x="4" y="3"/>
                    </a:lnTo>
                    <a:lnTo>
                      <a:pt x="4" y="2"/>
                    </a:lnTo>
                    <a:lnTo>
                      <a:pt x="3" y="1"/>
                    </a:lnTo>
                    <a:lnTo>
                      <a:pt x="2" y="1"/>
                    </a:lnTo>
                    <a:lnTo>
                      <a:pt x="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918" name="Freeform 1509">
                <a:extLst>
                  <a:ext uri="{FF2B5EF4-FFF2-40B4-BE49-F238E27FC236}">
                    <a16:creationId xmlns:a16="http://schemas.microsoft.com/office/drawing/2014/main" id="{0DF2CE05-894D-4648-8DB9-3D488D0AE6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50" y="3644"/>
                <a:ext cx="6" cy="7"/>
              </a:xfrm>
              <a:custGeom>
                <a:avLst/>
                <a:gdLst>
                  <a:gd name="T0" fmla="*/ 6 w 6"/>
                  <a:gd name="T1" fmla="*/ 0 h 7"/>
                  <a:gd name="T2" fmla="*/ 6 w 6"/>
                  <a:gd name="T3" fmla="*/ 0 h 7"/>
                  <a:gd name="T4" fmla="*/ 5 w 6"/>
                  <a:gd name="T5" fmla="*/ 2 h 7"/>
                  <a:gd name="T6" fmla="*/ 5 w 6"/>
                  <a:gd name="T7" fmla="*/ 2 h 7"/>
                  <a:gd name="T8" fmla="*/ 4 w 6"/>
                  <a:gd name="T9" fmla="*/ 3 h 7"/>
                  <a:gd name="T10" fmla="*/ 3 w 6"/>
                  <a:gd name="T11" fmla="*/ 4 h 7"/>
                  <a:gd name="T12" fmla="*/ 2 w 6"/>
                  <a:gd name="T13" fmla="*/ 5 h 7"/>
                  <a:gd name="T14" fmla="*/ 2 w 6"/>
                  <a:gd name="T15" fmla="*/ 6 h 7"/>
                  <a:gd name="T16" fmla="*/ 0 w 6"/>
                  <a:gd name="T17" fmla="*/ 6 h 7"/>
                  <a:gd name="T18" fmla="*/ 0 w 6"/>
                  <a:gd name="T19" fmla="*/ 6 h 7"/>
                  <a:gd name="T20" fmla="*/ 0 w 6"/>
                  <a:gd name="T21" fmla="*/ 5 h 7"/>
                  <a:gd name="T22" fmla="*/ 0 w 6"/>
                  <a:gd name="T23" fmla="*/ 3 h 7"/>
                  <a:gd name="T24" fmla="*/ 0 w 6"/>
                  <a:gd name="T25" fmla="*/ 4 h 7"/>
                  <a:gd name="T26" fmla="*/ 0 w 6"/>
                  <a:gd name="T27" fmla="*/ 5 h 7"/>
                  <a:gd name="T28" fmla="*/ 0 w 6"/>
                  <a:gd name="T29" fmla="*/ 6 h 7"/>
                  <a:gd name="T30" fmla="*/ 0 w 6"/>
                  <a:gd name="T31" fmla="*/ 7 h 7"/>
                  <a:gd name="T32" fmla="*/ 0 w 6"/>
                  <a:gd name="T33" fmla="*/ 7 h 7"/>
                  <a:gd name="T34" fmla="*/ 1 w 6"/>
                  <a:gd name="T35" fmla="*/ 6 h 7"/>
                  <a:gd name="T36" fmla="*/ 2 w 6"/>
                  <a:gd name="T37" fmla="*/ 6 h 7"/>
                  <a:gd name="T38" fmla="*/ 2 w 6"/>
                  <a:gd name="T39" fmla="*/ 6 h 7"/>
                  <a:gd name="T40" fmla="*/ 3 w 6"/>
                  <a:gd name="T41" fmla="*/ 5 h 7"/>
                  <a:gd name="T42" fmla="*/ 4 w 6"/>
                  <a:gd name="T43" fmla="*/ 5 h 7"/>
                  <a:gd name="T44" fmla="*/ 4 w 6"/>
                  <a:gd name="T45" fmla="*/ 4 h 7"/>
                  <a:gd name="T46" fmla="*/ 5 w 6"/>
                  <a:gd name="T47" fmla="*/ 3 h 7"/>
                  <a:gd name="T48" fmla="*/ 5 w 6"/>
                  <a:gd name="T49" fmla="*/ 2 h 7"/>
                  <a:gd name="T50" fmla="*/ 6 w 6"/>
                  <a:gd name="T51" fmla="*/ 2 h 7"/>
                  <a:gd name="T52" fmla="*/ 6 w 6"/>
                  <a:gd name="T53" fmla="*/ 1 h 7"/>
                  <a:gd name="T54" fmla="*/ 6 w 6"/>
                  <a:gd name="T55" fmla="*/ 0 h 7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6" h="7">
                    <a:moveTo>
                      <a:pt x="6" y="0"/>
                    </a:moveTo>
                    <a:lnTo>
                      <a:pt x="6" y="0"/>
                    </a:lnTo>
                    <a:lnTo>
                      <a:pt x="5" y="2"/>
                    </a:lnTo>
                    <a:lnTo>
                      <a:pt x="4" y="3"/>
                    </a:lnTo>
                    <a:lnTo>
                      <a:pt x="3" y="4"/>
                    </a:lnTo>
                    <a:lnTo>
                      <a:pt x="2" y="5"/>
                    </a:lnTo>
                    <a:lnTo>
                      <a:pt x="2" y="6"/>
                    </a:lnTo>
                    <a:lnTo>
                      <a:pt x="0" y="6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3" y="5"/>
                    </a:lnTo>
                    <a:lnTo>
                      <a:pt x="4" y="5"/>
                    </a:lnTo>
                    <a:lnTo>
                      <a:pt x="4" y="4"/>
                    </a:lnTo>
                    <a:lnTo>
                      <a:pt x="5" y="3"/>
                    </a:lnTo>
                    <a:lnTo>
                      <a:pt x="5" y="2"/>
                    </a:lnTo>
                    <a:lnTo>
                      <a:pt x="6" y="2"/>
                    </a:lnTo>
                    <a:lnTo>
                      <a:pt x="6" y="1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919" name="Freeform 1510">
                <a:extLst>
                  <a:ext uri="{FF2B5EF4-FFF2-40B4-BE49-F238E27FC236}">
                    <a16:creationId xmlns:a16="http://schemas.microsoft.com/office/drawing/2014/main" id="{2A65DD98-AE00-4FB3-B54D-EDDFFC1093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61" y="3664"/>
                <a:ext cx="1" cy="3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1 h 3"/>
                  <a:gd name="T4" fmla="*/ 1 w 1"/>
                  <a:gd name="T5" fmla="*/ 2 h 3"/>
                  <a:gd name="T6" fmla="*/ 1 w 1"/>
                  <a:gd name="T7" fmla="*/ 2 h 3"/>
                  <a:gd name="T8" fmla="*/ 0 w 1"/>
                  <a:gd name="T9" fmla="*/ 3 h 3"/>
                  <a:gd name="T10" fmla="*/ 0 w 1"/>
                  <a:gd name="T11" fmla="*/ 2 h 3"/>
                  <a:gd name="T12" fmla="*/ 0 w 1"/>
                  <a:gd name="T13" fmla="*/ 1 h 3"/>
                  <a:gd name="T14" fmla="*/ 0 w 1"/>
                  <a:gd name="T15" fmla="*/ 0 h 3"/>
                  <a:gd name="T16" fmla="*/ 1 w 1"/>
                  <a:gd name="T17" fmla="*/ 0 h 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lnTo>
                      <a:pt x="1" y="1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9A9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</p:grpSp>
      <p:sp>
        <p:nvSpPr>
          <p:cNvPr id="33839" name="Rectangle 1513">
            <a:extLst>
              <a:ext uri="{FF2B5EF4-FFF2-40B4-BE49-F238E27FC236}">
                <a16:creationId xmlns:a16="http://schemas.microsoft.com/office/drawing/2014/main" id="{C0B5CDCD-B880-4C6C-AF65-01819E868F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3413" y="5022850"/>
            <a:ext cx="804862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33840" name="Rectangle 1514">
            <a:extLst>
              <a:ext uri="{FF2B5EF4-FFF2-40B4-BE49-F238E27FC236}">
                <a16:creationId xmlns:a16="http://schemas.microsoft.com/office/drawing/2014/main" id="{4A965A1B-D35E-400F-8256-9EDC43A34C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9138" y="5075238"/>
            <a:ext cx="373062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l-GR" sz="1100" b="1">
                <a:solidFill>
                  <a:srgbClr val="000000"/>
                </a:solidFill>
              </a:rPr>
              <a:t>H.323</a:t>
            </a:r>
            <a:endParaRPr lang="en-US" altLang="el-GR" sz="2400"/>
          </a:p>
        </p:txBody>
      </p:sp>
      <p:sp>
        <p:nvSpPr>
          <p:cNvPr id="33841" name="Rectangle 1515">
            <a:extLst>
              <a:ext uri="{FF2B5EF4-FFF2-40B4-BE49-F238E27FC236}">
                <a16:creationId xmlns:a16="http://schemas.microsoft.com/office/drawing/2014/main" id="{07B88E09-9B3D-42AA-BADF-323BBF91CC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9138" y="5238750"/>
            <a:ext cx="58102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l-GR" sz="1100" b="1">
                <a:solidFill>
                  <a:srgbClr val="000000"/>
                </a:solidFill>
              </a:rPr>
              <a:t>Terminal</a:t>
            </a:r>
            <a:endParaRPr lang="en-US" altLang="el-GR" sz="2400"/>
          </a:p>
        </p:txBody>
      </p:sp>
      <p:sp>
        <p:nvSpPr>
          <p:cNvPr id="33842" name="Line 1516">
            <a:extLst>
              <a:ext uri="{FF2B5EF4-FFF2-40B4-BE49-F238E27FC236}">
                <a16:creationId xmlns:a16="http://schemas.microsoft.com/office/drawing/2014/main" id="{AAC79B0B-761B-4335-A803-38C83F83A6C0}"/>
              </a:ext>
            </a:extLst>
          </p:cNvPr>
          <p:cNvSpPr>
            <a:spLocks noChangeShapeType="1"/>
          </p:cNvSpPr>
          <p:nvPr/>
        </p:nvSpPr>
        <p:spPr bwMode="auto">
          <a:xfrm>
            <a:off x="5462588" y="5073650"/>
            <a:ext cx="579437" cy="927100"/>
          </a:xfrm>
          <a:prstGeom prst="line">
            <a:avLst/>
          </a:prstGeom>
          <a:noFill/>
          <a:ln w="17463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3843" name="Rectangle 1517">
            <a:extLst>
              <a:ext uri="{FF2B5EF4-FFF2-40B4-BE49-F238E27FC236}">
                <a16:creationId xmlns:a16="http://schemas.microsoft.com/office/drawing/2014/main" id="{8370D6E6-F1F9-40DA-BEEE-93B16A78F0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8275" y="6103938"/>
            <a:ext cx="917575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33844" name="Rectangle 1518">
            <a:extLst>
              <a:ext uri="{FF2B5EF4-FFF2-40B4-BE49-F238E27FC236}">
                <a16:creationId xmlns:a16="http://schemas.microsoft.com/office/drawing/2014/main" id="{1B3D45DC-5E8A-4328-A3EF-E3FC79AA1B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4000" y="6156325"/>
            <a:ext cx="201613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l-GR" sz="1100">
                <a:solidFill>
                  <a:srgbClr val="000000"/>
                </a:solidFill>
              </a:rPr>
              <a:t>Wz</a:t>
            </a:r>
            <a:endParaRPr lang="en-US" altLang="el-GR" sz="2400"/>
          </a:p>
        </p:txBody>
      </p:sp>
      <p:sp>
        <p:nvSpPr>
          <p:cNvPr id="33845" name="Rectangle 1519">
            <a:extLst>
              <a:ext uri="{FF2B5EF4-FFF2-40B4-BE49-F238E27FC236}">
                <a16:creationId xmlns:a16="http://schemas.microsoft.com/office/drawing/2014/main" id="{B4E9F261-7FED-4F0A-8069-88337E3BAC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6175" y="3395663"/>
            <a:ext cx="917575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33846" name="Rectangle 1520">
            <a:extLst>
              <a:ext uri="{FF2B5EF4-FFF2-40B4-BE49-F238E27FC236}">
                <a16:creationId xmlns:a16="http://schemas.microsoft.com/office/drawing/2014/main" id="{6548A98C-8599-48E6-A104-8BD42417E8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83488" y="3448050"/>
            <a:ext cx="201612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l-GR" sz="1100">
                <a:solidFill>
                  <a:srgbClr val="000000"/>
                </a:solidFill>
              </a:rPr>
              <a:t>Wy</a:t>
            </a:r>
            <a:endParaRPr lang="en-US" altLang="el-GR" sz="2400"/>
          </a:p>
        </p:txBody>
      </p:sp>
      <p:sp>
        <p:nvSpPr>
          <p:cNvPr id="33847" name="Rectangle 1521">
            <a:extLst>
              <a:ext uri="{FF2B5EF4-FFF2-40B4-BE49-F238E27FC236}">
                <a16:creationId xmlns:a16="http://schemas.microsoft.com/office/drawing/2014/main" id="{CA55918B-8CAB-479A-9399-B975B06B86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5513" y="1084263"/>
            <a:ext cx="1782762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33848" name="Rectangle 1522">
            <a:extLst>
              <a:ext uri="{FF2B5EF4-FFF2-40B4-BE49-F238E27FC236}">
                <a16:creationId xmlns:a16="http://schemas.microsoft.com/office/drawing/2014/main" id="{52044CC4-402C-44AD-AADD-2D78600248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0850" y="1144588"/>
            <a:ext cx="201613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l-GR" sz="1100">
                <a:solidFill>
                  <a:srgbClr val="000000"/>
                </a:solidFill>
              </a:rPr>
              <a:t>Wx</a:t>
            </a:r>
            <a:endParaRPr lang="en-US" altLang="el-GR" sz="2400"/>
          </a:p>
        </p:txBody>
      </p:sp>
      <p:sp>
        <p:nvSpPr>
          <p:cNvPr id="33849" name="Rectangle 1523">
            <a:extLst>
              <a:ext uri="{FF2B5EF4-FFF2-40B4-BE49-F238E27FC236}">
                <a16:creationId xmlns:a16="http://schemas.microsoft.com/office/drawing/2014/main" id="{3C026205-F201-45AE-8B01-4AD3AF3438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4288" y="1187450"/>
            <a:ext cx="1782762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33850" name="Rectangle 1524">
            <a:extLst>
              <a:ext uri="{FF2B5EF4-FFF2-40B4-BE49-F238E27FC236}">
                <a16:creationId xmlns:a16="http://schemas.microsoft.com/office/drawing/2014/main" id="{BA358CF5-82A7-427C-9922-035B880341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0013" y="1249363"/>
            <a:ext cx="163512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l-GR" sz="1100">
                <a:solidFill>
                  <a:srgbClr val="000000"/>
                </a:solidFill>
              </a:rPr>
              <a:t>Wi</a:t>
            </a:r>
            <a:endParaRPr lang="en-US" altLang="el-GR" sz="2400"/>
          </a:p>
        </p:txBody>
      </p:sp>
      <p:sp>
        <p:nvSpPr>
          <p:cNvPr id="33851" name="Rectangle 1541">
            <a:extLst>
              <a:ext uri="{FF2B5EF4-FFF2-40B4-BE49-F238E27FC236}">
                <a16:creationId xmlns:a16="http://schemas.microsoft.com/office/drawing/2014/main" id="{BE295E4A-5E1A-412B-91B9-CA15B0E24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8125" y="5991225"/>
            <a:ext cx="185261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FE687A6B-6714-4E90-A268-BBA1FB83B3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915400" cy="1143000"/>
          </a:xfrm>
        </p:spPr>
        <p:txBody>
          <a:bodyPr/>
          <a:lstStyle/>
          <a:p>
            <a:pPr>
              <a:defRPr/>
            </a:pPr>
            <a:r>
              <a:rPr lang="en-US" altLang="el-GR"/>
              <a:t> </a:t>
            </a:r>
            <a:r>
              <a:rPr lang="en-US" altLang="el-GR" b="1">
                <a:effectLst>
                  <a:outerShdw blurRad="38100" dist="38100" dir="2700000" algn="tl">
                    <a:srgbClr val="C0C0C0"/>
                  </a:outerShdw>
                </a:effectLst>
              </a:rPr>
              <a:t>H.323 Entities</a:t>
            </a:r>
            <a:endParaRPr lang="en-US" altLang="el-GR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EEF42416-DF90-406C-8228-E6D82BF9B8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305800" cy="4114800"/>
          </a:xfrm>
        </p:spPr>
        <p:txBody>
          <a:bodyPr/>
          <a:lstStyle/>
          <a:p>
            <a:r>
              <a:rPr lang="en-US" altLang="el-GR"/>
              <a:t>H.323 terminal</a:t>
            </a:r>
          </a:p>
          <a:p>
            <a:r>
              <a:rPr lang="en-US" altLang="el-GR"/>
              <a:t>H.323 Multipoint Control Unit    </a:t>
            </a:r>
            <a:r>
              <a:rPr lang="en-US" altLang="el-GR" i="1">
                <a:solidFill>
                  <a:schemeClr val="accent2"/>
                </a:solidFill>
              </a:rPr>
              <a:t>end-points</a:t>
            </a:r>
            <a:endParaRPr lang="en-US" altLang="el-GR" i="1"/>
          </a:p>
          <a:p>
            <a:r>
              <a:rPr lang="en-US" altLang="el-GR"/>
              <a:t>H.323/H.32* Gateway</a:t>
            </a:r>
          </a:p>
          <a:p>
            <a:r>
              <a:rPr lang="en-US" altLang="el-GR"/>
              <a:t>H.323 Gatekeeper</a:t>
            </a:r>
          </a:p>
        </p:txBody>
      </p:sp>
      <p:pic>
        <p:nvPicPr>
          <p:cNvPr id="7172" name="Picture 5">
            <a:extLst>
              <a:ext uri="{FF2B5EF4-FFF2-40B4-BE49-F238E27FC236}">
                <a16:creationId xmlns:a16="http://schemas.microsoft.com/office/drawing/2014/main" id="{31FAB717-6519-400A-8EA2-A50AE79C43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114800"/>
            <a:ext cx="8763000" cy="225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AutoShape 6">
            <a:extLst>
              <a:ext uri="{FF2B5EF4-FFF2-40B4-BE49-F238E27FC236}">
                <a16:creationId xmlns:a16="http://schemas.microsoft.com/office/drawing/2014/main" id="{8B5D6180-4BEA-4218-BCD3-5096166B2A30}"/>
              </a:ext>
            </a:extLst>
          </p:cNvPr>
          <p:cNvSpPr>
            <a:spLocks/>
          </p:cNvSpPr>
          <p:nvPr/>
        </p:nvSpPr>
        <p:spPr bwMode="auto">
          <a:xfrm>
            <a:off x="6400800" y="1752600"/>
            <a:ext cx="76200" cy="1600200"/>
          </a:xfrm>
          <a:prstGeom prst="rightBrace">
            <a:avLst>
              <a:gd name="adj1" fmla="val 175000"/>
              <a:gd name="adj2" fmla="val 50000"/>
            </a:avLst>
          </a:prstGeom>
          <a:noFill/>
          <a:ln w="1905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7">
            <a:extLst>
              <a:ext uri="{FF2B5EF4-FFF2-40B4-BE49-F238E27FC236}">
                <a16:creationId xmlns:a16="http://schemas.microsoft.com/office/drawing/2014/main" id="{F2CB5E88-E972-443E-950F-5CD52EF91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410200"/>
            <a:ext cx="3352800" cy="99060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7B744FF5-8A7F-4D2C-8BC1-2BC37EACD1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763000" cy="1143000"/>
          </a:xfrm>
        </p:spPr>
        <p:txBody>
          <a:bodyPr/>
          <a:lstStyle/>
          <a:p>
            <a:pPr>
              <a:defRPr/>
            </a:pPr>
            <a:r>
              <a:rPr lang="en-US" altLang="el-GR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Defined audio capabilities of H.323 terminals</a:t>
            </a:r>
            <a:endParaRPr lang="en-US" altLang="el-GR" sz="3200"/>
          </a:p>
        </p:txBody>
      </p:sp>
      <p:sp>
        <p:nvSpPr>
          <p:cNvPr id="8196" name="Rectangle 7">
            <a:extLst>
              <a:ext uri="{FF2B5EF4-FFF2-40B4-BE49-F238E27FC236}">
                <a16:creationId xmlns:a16="http://schemas.microsoft.com/office/drawing/2014/main" id="{3035A016-ED39-4B0D-8B5E-9AAF60126F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905000"/>
            <a:ext cx="2133600" cy="2590800"/>
          </a:xfrm>
          <a:prstGeom prst="rect">
            <a:avLst/>
          </a:prstGeom>
          <a:noFill/>
          <a:ln w="19050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8197" name="Text Box 8">
            <a:extLst>
              <a:ext uri="{FF2B5EF4-FFF2-40B4-BE49-F238E27FC236}">
                <a16:creationId xmlns:a16="http://schemas.microsoft.com/office/drawing/2014/main" id="{1E9FA4F9-BC63-413C-818A-A6E0886E27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114800"/>
            <a:ext cx="1670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l-GR" sz="1800"/>
              <a:t>H.323 terminal</a:t>
            </a:r>
          </a:p>
        </p:txBody>
      </p:sp>
      <p:sp>
        <p:nvSpPr>
          <p:cNvPr id="11273" name="Line 9">
            <a:extLst>
              <a:ext uri="{FF2B5EF4-FFF2-40B4-BE49-F238E27FC236}">
                <a16:creationId xmlns:a16="http://schemas.microsoft.com/office/drawing/2014/main" id="{C623535F-C355-4FAE-9520-434378D16079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590800"/>
            <a:ext cx="20574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oval" w="med" len="med"/>
            <a:tailEnd type="triangle" w="med" len="med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el-GR"/>
          </a:p>
        </p:txBody>
      </p:sp>
      <p:sp>
        <p:nvSpPr>
          <p:cNvPr id="11274" name="Oval 10">
            <a:extLst>
              <a:ext uri="{FF2B5EF4-FFF2-40B4-BE49-F238E27FC236}">
                <a16:creationId xmlns:a16="http://schemas.microsoft.com/office/drawing/2014/main" id="{B24A5570-46AF-4447-8A75-80C53E6220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514600"/>
            <a:ext cx="304800" cy="2286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el-GR"/>
          </a:p>
        </p:txBody>
      </p:sp>
      <p:sp>
        <p:nvSpPr>
          <p:cNvPr id="8200" name="Line 11">
            <a:extLst>
              <a:ext uri="{FF2B5EF4-FFF2-40B4-BE49-F238E27FC236}">
                <a16:creationId xmlns:a16="http://schemas.microsoft.com/office/drawing/2014/main" id="{403BFE20-AAE6-4CA6-8456-A0C8EB3F4962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3657600"/>
            <a:ext cx="2057400" cy="0"/>
          </a:xfrm>
          <a:prstGeom prst="line">
            <a:avLst/>
          </a:prstGeom>
          <a:noFill/>
          <a:ln w="38100">
            <a:solidFill>
              <a:srgbClr val="FF9900"/>
            </a:solidFill>
            <a:prstDash val="dash"/>
            <a:round/>
            <a:headEnd type="oval" w="med" len="med"/>
            <a:tailEnd type="triangle" w="med" len="med"/>
          </a:ln>
          <a:effectLst>
            <a:prstShdw prst="shdw17" dist="17961" dir="2700000">
              <a:srgbClr val="995C00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1276" name="Oval 12">
            <a:extLst>
              <a:ext uri="{FF2B5EF4-FFF2-40B4-BE49-F238E27FC236}">
                <a16:creationId xmlns:a16="http://schemas.microsoft.com/office/drawing/2014/main" id="{FA1C24B0-A3A9-4D0B-96FD-850C444EC9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581400"/>
            <a:ext cx="304800" cy="228600"/>
          </a:xfrm>
          <a:prstGeom prst="ellipse">
            <a:avLst/>
          </a:prstGeom>
          <a:solidFill>
            <a:srgbClr val="FF9900"/>
          </a:solidFill>
          <a:ln>
            <a:noFill/>
          </a:ln>
          <a:effectLst>
            <a:prstShdw prst="shdw17" dist="17961" dir="2700000">
              <a:srgbClr val="FF9900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l-GR" altLang="el-GR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8202" name="Text Box 13">
            <a:extLst>
              <a:ext uri="{FF2B5EF4-FFF2-40B4-BE49-F238E27FC236}">
                <a16:creationId xmlns:a16="http://schemas.microsoft.com/office/drawing/2014/main" id="{CE334130-CE17-4DAF-826F-6951B94553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05000"/>
            <a:ext cx="129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l-GR" sz="1800"/>
              <a:t>Audio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l-GR" sz="1800"/>
              <a:t>codec(s)</a:t>
            </a:r>
          </a:p>
        </p:txBody>
      </p:sp>
      <p:sp>
        <p:nvSpPr>
          <p:cNvPr id="8203" name="Text Box 14">
            <a:extLst>
              <a:ext uri="{FF2B5EF4-FFF2-40B4-BE49-F238E27FC236}">
                <a16:creationId xmlns:a16="http://schemas.microsoft.com/office/drawing/2014/main" id="{2853A237-DAD7-4520-93A8-310E349A76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743200"/>
            <a:ext cx="1250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l-GR" sz="1800"/>
              <a:t>Audio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l-GR" sz="1800"/>
              <a:t>channel(s)</a:t>
            </a:r>
          </a:p>
        </p:txBody>
      </p:sp>
      <p:sp>
        <p:nvSpPr>
          <p:cNvPr id="11279" name="Text Box 15">
            <a:extLst>
              <a:ext uri="{FF2B5EF4-FFF2-40B4-BE49-F238E27FC236}">
                <a16:creationId xmlns:a16="http://schemas.microsoft.com/office/drawing/2014/main" id="{A06BE90A-8B05-409E-9F68-0ECD3D2A99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7488" y="2133600"/>
            <a:ext cx="2190750" cy="36671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l-GR" sz="1800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G.711 A-law, </a:t>
            </a:r>
            <a:r>
              <a:rPr lang="el-GR" altLang="el-GR" sz="1800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μ-</a:t>
            </a:r>
            <a:r>
              <a:rPr lang="en-US" altLang="el-GR" sz="1800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law</a:t>
            </a:r>
            <a:endParaRPr lang="en-US" altLang="el-GR" sz="180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280" name="Text Box 16">
            <a:extLst>
              <a:ext uri="{FF2B5EF4-FFF2-40B4-BE49-F238E27FC236}">
                <a16:creationId xmlns:a16="http://schemas.microsoft.com/office/drawing/2014/main" id="{C944BFAA-3EC5-4C12-9A00-05E9EB5F11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3688" y="2667000"/>
            <a:ext cx="1746250" cy="91598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l-GR" sz="18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G.722, G.723, </a:t>
            </a:r>
          </a:p>
          <a:p>
            <a:pPr>
              <a:defRPr/>
            </a:pPr>
            <a:r>
              <a:rPr lang="en-US" altLang="el-GR" sz="18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G.728, G.729,</a:t>
            </a:r>
            <a:endParaRPr lang="en-US" altLang="el-GR" sz="1800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l-GR" sz="1800" i="1">
                <a:solidFill>
                  <a:srgbClr val="FF9900"/>
                </a:solidFill>
              </a:rPr>
              <a:t>MPEG-1 audio</a:t>
            </a:r>
            <a:r>
              <a:rPr lang="en-US" altLang="el-GR" sz="180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altLang="el-GR" sz="180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206" name="Line 18">
            <a:extLst>
              <a:ext uri="{FF2B5EF4-FFF2-40B4-BE49-F238E27FC236}">
                <a16:creationId xmlns:a16="http://schemas.microsoft.com/office/drawing/2014/main" id="{F68276CF-9864-443F-A888-BA2E26745C9C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3962400"/>
            <a:ext cx="2057400" cy="0"/>
          </a:xfrm>
          <a:prstGeom prst="line">
            <a:avLst/>
          </a:prstGeom>
          <a:noFill/>
          <a:ln w="38100">
            <a:solidFill>
              <a:srgbClr val="FF9900"/>
            </a:solidFill>
            <a:prstDash val="dash"/>
            <a:round/>
            <a:headEnd type="oval" w="med" len="med"/>
            <a:tailEnd type="triangle" w="med" len="med"/>
          </a:ln>
          <a:effectLst>
            <a:prstShdw prst="shdw17" dist="17961" dir="2700000">
              <a:srgbClr val="995C00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8207" name="Oval 19">
            <a:extLst>
              <a:ext uri="{FF2B5EF4-FFF2-40B4-BE49-F238E27FC236}">
                <a16:creationId xmlns:a16="http://schemas.microsoft.com/office/drawing/2014/main" id="{308C87AF-0E45-4389-9AFB-E7BF16EA88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886200"/>
            <a:ext cx="304800" cy="228600"/>
          </a:xfrm>
          <a:prstGeom prst="ellipse">
            <a:avLst/>
          </a:prstGeom>
          <a:solidFill>
            <a:srgbClr val="FF9900"/>
          </a:solidFill>
          <a:ln>
            <a:noFill/>
          </a:ln>
          <a:effectLst>
            <a:prstShdw prst="shdw17" dist="17961" dir="2700000">
              <a:srgbClr val="995C00"/>
            </a:prstShdw>
          </a:effectLst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prstDash val="dash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8208" name="Text Box 20">
            <a:extLst>
              <a:ext uri="{FF2B5EF4-FFF2-40B4-BE49-F238E27FC236}">
                <a16:creationId xmlns:a16="http://schemas.microsoft.com/office/drawing/2014/main" id="{6A5BD099-0E1F-410B-A036-8C4D1BC3B3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447800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l-GR" sz="1800" i="1"/>
              <a:t>Coding schemes</a:t>
            </a:r>
            <a:endParaRPr lang="en-US" altLang="el-GR" sz="1800"/>
          </a:p>
        </p:txBody>
      </p:sp>
      <p:sp>
        <p:nvSpPr>
          <p:cNvPr id="8209" name="Rectangle 21">
            <a:extLst>
              <a:ext uri="{FF2B5EF4-FFF2-40B4-BE49-F238E27FC236}">
                <a16:creationId xmlns:a16="http://schemas.microsoft.com/office/drawing/2014/main" id="{3B3E3FFA-D24F-49FE-ACF5-216373E376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1905000"/>
            <a:ext cx="2133600" cy="1600200"/>
          </a:xfrm>
          <a:prstGeom prst="rect">
            <a:avLst/>
          </a:prstGeom>
          <a:noFill/>
          <a:ln w="19050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11286" name="Line 22">
            <a:extLst>
              <a:ext uri="{FF2B5EF4-FFF2-40B4-BE49-F238E27FC236}">
                <a16:creationId xmlns:a16="http://schemas.microsoft.com/office/drawing/2014/main" id="{FBCD3AED-6DE4-4A5B-8B87-852335844136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2438400"/>
            <a:ext cx="16002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oval" w="med" len="med"/>
            <a:tailEnd type="triangle" w="med" len="med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el-GR"/>
          </a:p>
        </p:txBody>
      </p:sp>
      <p:sp>
        <p:nvSpPr>
          <p:cNvPr id="8211" name="Line 23">
            <a:extLst>
              <a:ext uri="{FF2B5EF4-FFF2-40B4-BE49-F238E27FC236}">
                <a16:creationId xmlns:a16="http://schemas.microsoft.com/office/drawing/2014/main" id="{B6D51ED3-AA8C-4286-B50D-22560B186B51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2667000"/>
            <a:ext cx="1600200" cy="0"/>
          </a:xfrm>
          <a:prstGeom prst="line">
            <a:avLst/>
          </a:prstGeom>
          <a:noFill/>
          <a:ln w="38100">
            <a:solidFill>
              <a:srgbClr val="FF9900"/>
            </a:solidFill>
            <a:prstDash val="dash"/>
            <a:round/>
            <a:headEnd type="oval" w="med" len="med"/>
            <a:tailEnd type="triangle" w="med" len="med"/>
          </a:ln>
          <a:effectLst>
            <a:prstShdw prst="shdw17" dist="17961" dir="2700000">
              <a:srgbClr val="995C00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8212" name="Line 24">
            <a:extLst>
              <a:ext uri="{FF2B5EF4-FFF2-40B4-BE49-F238E27FC236}">
                <a16:creationId xmlns:a16="http://schemas.microsoft.com/office/drawing/2014/main" id="{BA450FCB-1536-4E0E-98EB-52A8033ACB7B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2895600"/>
            <a:ext cx="1600200" cy="0"/>
          </a:xfrm>
          <a:prstGeom prst="line">
            <a:avLst/>
          </a:prstGeom>
          <a:noFill/>
          <a:ln w="38100">
            <a:solidFill>
              <a:srgbClr val="FF9900"/>
            </a:solidFill>
            <a:prstDash val="dash"/>
            <a:round/>
            <a:headEnd type="oval" w="med" len="med"/>
            <a:tailEnd type="triangle" w="med" len="med"/>
          </a:ln>
          <a:effectLst>
            <a:prstShdw prst="shdw17" dist="17961" dir="2700000">
              <a:srgbClr val="995C00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1289" name="Text Box 25">
            <a:extLst>
              <a:ext uri="{FF2B5EF4-FFF2-40B4-BE49-F238E27FC236}">
                <a16:creationId xmlns:a16="http://schemas.microsoft.com/office/drawing/2014/main" id="{C8D6CB4A-46EB-4872-BF7C-7A2D57E937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486400"/>
            <a:ext cx="3190875" cy="37623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l-GR" sz="180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Green for mandatory features</a:t>
            </a:r>
          </a:p>
        </p:txBody>
      </p:sp>
      <p:sp>
        <p:nvSpPr>
          <p:cNvPr id="11290" name="Text Box 26">
            <a:extLst>
              <a:ext uri="{FF2B5EF4-FFF2-40B4-BE49-F238E27FC236}">
                <a16:creationId xmlns:a16="http://schemas.microsoft.com/office/drawing/2014/main" id="{F6692B4A-882A-4FE1-A71D-6AAA39CAE1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943600"/>
            <a:ext cx="3200400" cy="376238"/>
          </a:xfrm>
          <a:prstGeom prst="rect">
            <a:avLst/>
          </a:prstGeom>
          <a:noFill/>
          <a:ln w="9525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el-GR" sz="180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Orange for optional features</a:t>
            </a:r>
          </a:p>
        </p:txBody>
      </p:sp>
      <p:sp>
        <p:nvSpPr>
          <p:cNvPr id="8215" name="Text Box 28">
            <a:extLst>
              <a:ext uri="{FF2B5EF4-FFF2-40B4-BE49-F238E27FC236}">
                <a16:creationId xmlns:a16="http://schemas.microsoft.com/office/drawing/2014/main" id="{4E29B1D0-727C-4D0D-8FFC-27E322A259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3124200"/>
            <a:ext cx="1670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l-GR" sz="1800"/>
              <a:t>H.323 terminal</a:t>
            </a:r>
          </a:p>
        </p:txBody>
      </p:sp>
      <p:sp>
        <p:nvSpPr>
          <p:cNvPr id="8216" name="AutoShape 30">
            <a:extLst>
              <a:ext uri="{FF2B5EF4-FFF2-40B4-BE49-F238E27FC236}">
                <a16:creationId xmlns:a16="http://schemas.microsoft.com/office/drawing/2014/main" id="{E156D806-ACE6-4784-B46C-BA72A255FD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2362200"/>
            <a:ext cx="609600" cy="609600"/>
          </a:xfrm>
          <a:prstGeom prst="flowChartSummingJunction">
            <a:avLst/>
          </a:prstGeom>
          <a:solidFill>
            <a:srgbClr val="EAEAEA"/>
          </a:solidFill>
          <a:ln w="19050">
            <a:solidFill>
              <a:srgbClr val="0000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l-GR" altLang="el-GR" sz="240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17" name="Text Box 33">
            <a:extLst>
              <a:ext uri="{FF2B5EF4-FFF2-40B4-BE49-F238E27FC236}">
                <a16:creationId xmlns:a16="http://schemas.microsoft.com/office/drawing/2014/main" id="{D2A0A7C7-EDAE-4C0F-B719-B7C00832C1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1981200"/>
            <a:ext cx="844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l-GR" sz="1800"/>
              <a:t>Audio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l-GR" sz="1800"/>
              <a:t>mixing</a:t>
            </a:r>
          </a:p>
        </p:txBody>
      </p:sp>
      <p:sp>
        <p:nvSpPr>
          <p:cNvPr id="8218" name="Text Box 34">
            <a:extLst>
              <a:ext uri="{FF2B5EF4-FFF2-40B4-BE49-F238E27FC236}">
                <a16:creationId xmlns:a16="http://schemas.microsoft.com/office/drawing/2014/main" id="{A327F5EF-E35B-48F2-AFFE-9CBEAEE304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038600"/>
            <a:ext cx="108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l-GR" sz="1800" i="1">
                <a:solidFill>
                  <a:srgbClr val="FF9900"/>
                </a:solidFill>
              </a:rPr>
              <a:t>multicast</a:t>
            </a:r>
            <a:endParaRPr lang="en-US" altLang="el-GR" sz="1800" i="1">
              <a:solidFill>
                <a:schemeClr val="accent1"/>
              </a:solidFill>
            </a:endParaRPr>
          </a:p>
        </p:txBody>
      </p:sp>
      <p:sp>
        <p:nvSpPr>
          <p:cNvPr id="11299" name="Text Box 35">
            <a:extLst>
              <a:ext uri="{FF2B5EF4-FFF2-40B4-BE49-F238E27FC236}">
                <a16:creationId xmlns:a16="http://schemas.microsoft.com/office/drawing/2014/main" id="{A071FFA5-AEA0-4168-8594-628EF11D2B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3124200"/>
            <a:ext cx="1085850" cy="36671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l-GR" sz="1800" i="1">
                <a:solidFill>
                  <a:srgbClr val="FF9900"/>
                </a:solidFill>
              </a:rPr>
              <a:t>multicast</a:t>
            </a:r>
            <a:endParaRPr lang="en-US" altLang="el-GR" sz="180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220" name="AutoShape 31">
            <a:extLst>
              <a:ext uri="{FF2B5EF4-FFF2-40B4-BE49-F238E27FC236}">
                <a16:creationId xmlns:a16="http://schemas.microsoft.com/office/drawing/2014/main" id="{B319828E-B182-4907-8F49-C9A876CFB6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191000"/>
            <a:ext cx="1219200" cy="533400"/>
          </a:xfrm>
          <a:prstGeom prst="rightArrow">
            <a:avLst>
              <a:gd name="adj1" fmla="val 50000"/>
              <a:gd name="adj2" fmla="val 57143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8221" name="AutoShape 32">
            <a:extLst>
              <a:ext uri="{FF2B5EF4-FFF2-40B4-BE49-F238E27FC236}">
                <a16:creationId xmlns:a16="http://schemas.microsoft.com/office/drawing/2014/main" id="{06204BBD-D279-46BB-933D-DD1AFD25183B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248400" y="4572000"/>
            <a:ext cx="1295400" cy="609600"/>
          </a:xfrm>
          <a:prstGeom prst="rightArrow">
            <a:avLst>
              <a:gd name="adj1" fmla="val 50000"/>
              <a:gd name="adj2" fmla="val 53125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11300" name="Text Box 36">
            <a:extLst>
              <a:ext uri="{FF2B5EF4-FFF2-40B4-BE49-F238E27FC236}">
                <a16:creationId xmlns:a16="http://schemas.microsoft.com/office/drawing/2014/main" id="{45346B1D-E87F-4678-BB70-447ADC285D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4267200"/>
            <a:ext cx="806450" cy="36671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l-GR" sz="1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G.729</a:t>
            </a:r>
          </a:p>
        </p:txBody>
      </p:sp>
      <p:sp>
        <p:nvSpPr>
          <p:cNvPr id="11301" name="Text Box 37">
            <a:extLst>
              <a:ext uri="{FF2B5EF4-FFF2-40B4-BE49-F238E27FC236}">
                <a16:creationId xmlns:a16="http://schemas.microsoft.com/office/drawing/2014/main" id="{5FE4210B-12DE-40CC-854A-FD36A53C09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4724400"/>
            <a:ext cx="806450" cy="36671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l-GR" sz="1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G.728</a:t>
            </a:r>
            <a:endParaRPr lang="en-US" altLang="el-GR" sz="180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303" name="Text Box 39">
            <a:extLst>
              <a:ext uri="{FF2B5EF4-FFF2-40B4-BE49-F238E27FC236}">
                <a16:creationId xmlns:a16="http://schemas.microsoft.com/office/drawing/2014/main" id="{EE94DE98-40AA-4899-AE95-812D01E4FE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5105400"/>
            <a:ext cx="2317750" cy="36671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l-GR" sz="180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Assymetric operation</a:t>
            </a:r>
            <a:endParaRPr lang="en-US" altLang="el-GR" sz="180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225" name="Rectangle 40">
            <a:extLst>
              <a:ext uri="{FF2B5EF4-FFF2-40B4-BE49-F238E27FC236}">
                <a16:creationId xmlns:a16="http://schemas.microsoft.com/office/drawing/2014/main" id="{9AAA25E5-3E53-46AB-9160-8C0C8A1195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4038600"/>
            <a:ext cx="2819400" cy="1447800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9EFE5B44-F7A3-4A1A-8FF2-474907E384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410200"/>
            <a:ext cx="3352800" cy="99060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C103988B-44FC-4DEB-8D91-D10FE01DF7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763000" cy="1143000"/>
          </a:xfrm>
        </p:spPr>
        <p:txBody>
          <a:bodyPr/>
          <a:lstStyle/>
          <a:p>
            <a:pPr>
              <a:defRPr/>
            </a:pPr>
            <a:r>
              <a:rPr lang="en-US" altLang="el-GR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Defined visual capabilities of H.323 terminals</a:t>
            </a:r>
            <a:endParaRPr lang="en-US" altLang="el-GR" sz="3200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97766FB2-9473-4FC4-A004-CF62A5CD08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905000"/>
            <a:ext cx="2133600" cy="2590800"/>
          </a:xfrm>
          <a:prstGeom prst="rect">
            <a:avLst/>
          </a:prstGeom>
          <a:noFill/>
          <a:ln w="19050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9221" name="Text Box 5">
            <a:extLst>
              <a:ext uri="{FF2B5EF4-FFF2-40B4-BE49-F238E27FC236}">
                <a16:creationId xmlns:a16="http://schemas.microsoft.com/office/drawing/2014/main" id="{4FE7F425-59C1-4A24-9400-4A03BDCCB9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114800"/>
            <a:ext cx="1670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l-GR" sz="1800"/>
              <a:t>H.323 terminal</a:t>
            </a:r>
          </a:p>
        </p:txBody>
      </p:sp>
      <p:sp>
        <p:nvSpPr>
          <p:cNvPr id="9222" name="Line 6">
            <a:extLst>
              <a:ext uri="{FF2B5EF4-FFF2-40B4-BE49-F238E27FC236}">
                <a16:creationId xmlns:a16="http://schemas.microsoft.com/office/drawing/2014/main" id="{90CF3722-F637-4788-BEAD-CE0C3C413829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590800"/>
            <a:ext cx="2057400" cy="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 type="oval" w="med" len="med"/>
            <a:tailEnd type="triangle" w="med" len="med"/>
          </a:ln>
          <a:effectLst>
            <a:prstShdw prst="shdw17" dist="17961" dir="2700000">
              <a:srgbClr val="995C00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9223" name="Oval 7">
            <a:extLst>
              <a:ext uri="{FF2B5EF4-FFF2-40B4-BE49-F238E27FC236}">
                <a16:creationId xmlns:a16="http://schemas.microsoft.com/office/drawing/2014/main" id="{3A292FB1-EBB2-4E96-A590-52D519C949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514600"/>
            <a:ext cx="304800" cy="228600"/>
          </a:xfrm>
          <a:prstGeom prst="ellipse">
            <a:avLst/>
          </a:prstGeom>
          <a:solidFill>
            <a:srgbClr val="FF9900"/>
          </a:solidFill>
          <a:ln>
            <a:noFill/>
          </a:ln>
          <a:effectLst>
            <a:prstShdw prst="shdw17" dist="17961" dir="2700000">
              <a:srgbClr val="995C00"/>
            </a:prstShdw>
          </a:effectLst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9224" name="Line 8">
            <a:extLst>
              <a:ext uri="{FF2B5EF4-FFF2-40B4-BE49-F238E27FC236}">
                <a16:creationId xmlns:a16="http://schemas.microsoft.com/office/drawing/2014/main" id="{BF0F8B76-078D-497F-80AE-8328497492EF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3657600"/>
            <a:ext cx="2057400" cy="0"/>
          </a:xfrm>
          <a:prstGeom prst="line">
            <a:avLst/>
          </a:prstGeom>
          <a:noFill/>
          <a:ln w="38100">
            <a:solidFill>
              <a:srgbClr val="FF9900"/>
            </a:solidFill>
            <a:prstDash val="dash"/>
            <a:round/>
            <a:headEnd type="oval" w="med" len="med"/>
            <a:tailEnd type="triangle" w="med" len="med"/>
          </a:ln>
          <a:effectLst>
            <a:prstShdw prst="shdw17" dist="17961" dir="2700000">
              <a:srgbClr val="995C00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36873" name="Oval 9">
            <a:extLst>
              <a:ext uri="{FF2B5EF4-FFF2-40B4-BE49-F238E27FC236}">
                <a16:creationId xmlns:a16="http://schemas.microsoft.com/office/drawing/2014/main" id="{9FF83341-D02B-45DC-8611-B7CEE8940F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581400"/>
            <a:ext cx="304800" cy="228600"/>
          </a:xfrm>
          <a:prstGeom prst="ellipse">
            <a:avLst/>
          </a:prstGeom>
          <a:solidFill>
            <a:srgbClr val="FF9900"/>
          </a:solidFill>
          <a:ln>
            <a:noFill/>
          </a:ln>
          <a:effectLst>
            <a:prstShdw prst="shdw17" dist="17961" dir="2700000">
              <a:srgbClr val="FF9900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l-GR" altLang="el-GR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9226" name="Text Box 10">
            <a:extLst>
              <a:ext uri="{FF2B5EF4-FFF2-40B4-BE49-F238E27FC236}">
                <a16:creationId xmlns:a16="http://schemas.microsoft.com/office/drawing/2014/main" id="{C7424BAA-353D-4669-A4F7-5863B2DFE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05000"/>
            <a:ext cx="129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l-GR" sz="1800"/>
              <a:t>Video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l-GR" sz="1800"/>
              <a:t>codec(s)</a:t>
            </a:r>
          </a:p>
        </p:txBody>
      </p:sp>
      <p:sp>
        <p:nvSpPr>
          <p:cNvPr id="9227" name="Text Box 11">
            <a:extLst>
              <a:ext uri="{FF2B5EF4-FFF2-40B4-BE49-F238E27FC236}">
                <a16:creationId xmlns:a16="http://schemas.microsoft.com/office/drawing/2014/main" id="{F145A694-42D4-4567-977B-2C9BA98999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743200"/>
            <a:ext cx="1250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l-GR" sz="1800"/>
              <a:t>Video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l-GR" sz="1800"/>
              <a:t>channel(s)</a:t>
            </a:r>
          </a:p>
        </p:txBody>
      </p:sp>
      <p:sp>
        <p:nvSpPr>
          <p:cNvPr id="36876" name="Text Box 12">
            <a:extLst>
              <a:ext uri="{FF2B5EF4-FFF2-40B4-BE49-F238E27FC236}">
                <a16:creationId xmlns:a16="http://schemas.microsoft.com/office/drawing/2014/main" id="{73352AE4-1A92-4A51-9F13-60C666B789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7488" y="2133600"/>
            <a:ext cx="1403350" cy="36671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l-GR" sz="1800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H.261 QCIF</a:t>
            </a:r>
            <a:endParaRPr lang="en-US" altLang="el-GR" sz="180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6877" name="Text Box 13">
            <a:extLst>
              <a:ext uri="{FF2B5EF4-FFF2-40B4-BE49-F238E27FC236}">
                <a16:creationId xmlns:a16="http://schemas.microsoft.com/office/drawing/2014/main" id="{2C87297D-732F-46A8-B1CA-E9B2C120E7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2743200"/>
            <a:ext cx="2622550" cy="11906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l-GR" sz="18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H.261 CIF,</a:t>
            </a:r>
            <a:r>
              <a:rPr lang="en-US" altLang="el-GR" sz="180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>
              <a:defRPr/>
            </a:pPr>
            <a:r>
              <a:rPr lang="en-US" altLang="el-GR" sz="18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H.263 SQCIF,QCIF,</a:t>
            </a:r>
            <a:r>
              <a:rPr lang="en-US" altLang="el-GR" sz="180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>
              <a:defRPr/>
            </a:pPr>
            <a:r>
              <a:rPr lang="en-US" altLang="el-GR" sz="18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CIF</a:t>
            </a:r>
            <a:r>
              <a:rPr lang="en-US" altLang="el-GR" sz="180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altLang="el-GR" sz="1800" i="1">
                <a:solidFill>
                  <a:srgbClr val="FF9900"/>
                </a:solidFill>
              </a:rPr>
              <a:t>4CIF, 16CIF</a:t>
            </a:r>
            <a:endParaRPr lang="en-US" altLang="el-GR" sz="1800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endParaRPr lang="en-US" altLang="el-GR" sz="180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230" name="Line 15">
            <a:extLst>
              <a:ext uri="{FF2B5EF4-FFF2-40B4-BE49-F238E27FC236}">
                <a16:creationId xmlns:a16="http://schemas.microsoft.com/office/drawing/2014/main" id="{2683443E-9441-4FA3-8426-BCF605CD08E2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3962400"/>
            <a:ext cx="2057400" cy="0"/>
          </a:xfrm>
          <a:prstGeom prst="line">
            <a:avLst/>
          </a:prstGeom>
          <a:noFill/>
          <a:ln w="38100">
            <a:solidFill>
              <a:srgbClr val="FF9900"/>
            </a:solidFill>
            <a:prstDash val="dash"/>
            <a:round/>
            <a:headEnd type="oval" w="med" len="med"/>
            <a:tailEnd type="triangle" w="med" len="med"/>
          </a:ln>
          <a:effectLst>
            <a:prstShdw prst="shdw17" dist="17961" dir="2700000">
              <a:srgbClr val="995C00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9231" name="Oval 16">
            <a:extLst>
              <a:ext uri="{FF2B5EF4-FFF2-40B4-BE49-F238E27FC236}">
                <a16:creationId xmlns:a16="http://schemas.microsoft.com/office/drawing/2014/main" id="{011177D8-C17D-472E-AB83-5D65E05E4F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886200"/>
            <a:ext cx="304800" cy="228600"/>
          </a:xfrm>
          <a:prstGeom prst="ellipse">
            <a:avLst/>
          </a:prstGeom>
          <a:solidFill>
            <a:srgbClr val="FF9900"/>
          </a:solidFill>
          <a:ln>
            <a:noFill/>
          </a:ln>
          <a:effectLst>
            <a:prstShdw prst="shdw17" dist="17961" dir="2700000">
              <a:srgbClr val="995C00"/>
            </a:prstShdw>
          </a:effectLst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prstDash val="dash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9232" name="Text Box 17">
            <a:extLst>
              <a:ext uri="{FF2B5EF4-FFF2-40B4-BE49-F238E27FC236}">
                <a16:creationId xmlns:a16="http://schemas.microsoft.com/office/drawing/2014/main" id="{7459FE96-32BE-47BA-BDB8-C14BD1005D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1447800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l-GR" sz="1800" i="1"/>
              <a:t>Coding schemes</a:t>
            </a:r>
            <a:endParaRPr lang="en-US" altLang="el-GR" sz="1800"/>
          </a:p>
        </p:txBody>
      </p:sp>
      <p:sp>
        <p:nvSpPr>
          <p:cNvPr id="9233" name="Rectangle 18">
            <a:extLst>
              <a:ext uri="{FF2B5EF4-FFF2-40B4-BE49-F238E27FC236}">
                <a16:creationId xmlns:a16="http://schemas.microsoft.com/office/drawing/2014/main" id="{67111B0E-A90D-48F4-B5FD-02F4DBBA0A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1905000"/>
            <a:ext cx="2514600" cy="1828800"/>
          </a:xfrm>
          <a:prstGeom prst="rect">
            <a:avLst/>
          </a:prstGeom>
          <a:noFill/>
          <a:ln w="19050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9234" name="Line 19">
            <a:extLst>
              <a:ext uri="{FF2B5EF4-FFF2-40B4-BE49-F238E27FC236}">
                <a16:creationId xmlns:a16="http://schemas.microsoft.com/office/drawing/2014/main" id="{4BB0F33A-96ED-4B50-8645-31183992D80C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2438400"/>
            <a:ext cx="1600200" cy="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 type="oval" w="med" len="med"/>
            <a:tailEnd type="triangle" w="med" len="med"/>
          </a:ln>
          <a:effectLst>
            <a:prstShdw prst="shdw17" dist="17961" dir="2700000">
              <a:srgbClr val="995C00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9235" name="Line 20">
            <a:extLst>
              <a:ext uri="{FF2B5EF4-FFF2-40B4-BE49-F238E27FC236}">
                <a16:creationId xmlns:a16="http://schemas.microsoft.com/office/drawing/2014/main" id="{5A0B5338-B2F4-40E1-85FE-6FF6B65F4011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2667000"/>
            <a:ext cx="1600200" cy="0"/>
          </a:xfrm>
          <a:prstGeom prst="line">
            <a:avLst/>
          </a:prstGeom>
          <a:noFill/>
          <a:ln w="38100">
            <a:solidFill>
              <a:srgbClr val="FF9900"/>
            </a:solidFill>
            <a:prstDash val="dash"/>
            <a:round/>
            <a:headEnd type="oval" w="med" len="med"/>
            <a:tailEnd type="triangle" w="med" len="med"/>
          </a:ln>
          <a:effectLst>
            <a:prstShdw prst="shdw17" dist="17961" dir="2700000">
              <a:srgbClr val="995C00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9236" name="Line 21">
            <a:extLst>
              <a:ext uri="{FF2B5EF4-FFF2-40B4-BE49-F238E27FC236}">
                <a16:creationId xmlns:a16="http://schemas.microsoft.com/office/drawing/2014/main" id="{F1EE4FE4-FCC5-4B8B-822B-C2F3DBF2C529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2895600"/>
            <a:ext cx="1600200" cy="0"/>
          </a:xfrm>
          <a:prstGeom prst="line">
            <a:avLst/>
          </a:prstGeom>
          <a:noFill/>
          <a:ln w="38100">
            <a:solidFill>
              <a:srgbClr val="FF9900"/>
            </a:solidFill>
            <a:prstDash val="dash"/>
            <a:round/>
            <a:headEnd type="oval" w="med" len="med"/>
            <a:tailEnd type="triangle" w="med" len="med"/>
          </a:ln>
          <a:effectLst>
            <a:prstShdw prst="shdw17" dist="17961" dir="2700000">
              <a:srgbClr val="995C00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36886" name="Text Box 22">
            <a:extLst>
              <a:ext uri="{FF2B5EF4-FFF2-40B4-BE49-F238E27FC236}">
                <a16:creationId xmlns:a16="http://schemas.microsoft.com/office/drawing/2014/main" id="{1847BB30-ED76-4B2F-945A-B0EE08FD39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486400"/>
            <a:ext cx="3190875" cy="37623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l-GR" sz="180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Green for mandatory features</a:t>
            </a:r>
          </a:p>
        </p:txBody>
      </p:sp>
      <p:sp>
        <p:nvSpPr>
          <p:cNvPr id="36887" name="Text Box 23">
            <a:extLst>
              <a:ext uri="{FF2B5EF4-FFF2-40B4-BE49-F238E27FC236}">
                <a16:creationId xmlns:a16="http://schemas.microsoft.com/office/drawing/2014/main" id="{F8F56FD0-24B7-4DE0-8DF8-C31EA7AF57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943600"/>
            <a:ext cx="3200400" cy="376238"/>
          </a:xfrm>
          <a:prstGeom prst="rect">
            <a:avLst/>
          </a:prstGeom>
          <a:noFill/>
          <a:ln w="9525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el-GR" sz="180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Orange for optional features</a:t>
            </a:r>
          </a:p>
        </p:txBody>
      </p:sp>
      <p:sp>
        <p:nvSpPr>
          <p:cNvPr id="9239" name="Text Box 24">
            <a:extLst>
              <a:ext uri="{FF2B5EF4-FFF2-40B4-BE49-F238E27FC236}">
                <a16:creationId xmlns:a16="http://schemas.microsoft.com/office/drawing/2014/main" id="{D77F8A44-3A21-4D84-B25C-944F348B2D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3352800"/>
            <a:ext cx="1670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l-GR" sz="1800"/>
              <a:t>H.323 terminal</a:t>
            </a:r>
          </a:p>
        </p:txBody>
      </p:sp>
      <p:sp>
        <p:nvSpPr>
          <p:cNvPr id="9240" name="AutoShape 25">
            <a:extLst>
              <a:ext uri="{FF2B5EF4-FFF2-40B4-BE49-F238E27FC236}">
                <a16:creationId xmlns:a16="http://schemas.microsoft.com/office/drawing/2014/main" id="{E4A78669-8CA7-406C-B91C-7C07BEB720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2057400"/>
            <a:ext cx="609600" cy="609600"/>
          </a:xfrm>
          <a:prstGeom prst="flowChartSummingJunction">
            <a:avLst/>
          </a:prstGeom>
          <a:solidFill>
            <a:srgbClr val="EAEAEA"/>
          </a:solidFill>
          <a:ln w="19050">
            <a:solidFill>
              <a:srgbClr val="0000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l-GR" altLang="el-GR" sz="240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890" name="Text Box 26">
            <a:extLst>
              <a:ext uri="{FF2B5EF4-FFF2-40B4-BE49-F238E27FC236}">
                <a16:creationId xmlns:a16="http://schemas.microsoft.com/office/drawing/2014/main" id="{E1A6A7BD-1918-4BB7-9272-DB30E806C7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981200"/>
            <a:ext cx="1447800" cy="11906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el-GR" sz="1800"/>
              <a:t>Video</a:t>
            </a:r>
          </a:p>
          <a:p>
            <a:pPr algn="ctr">
              <a:defRPr/>
            </a:pPr>
            <a:r>
              <a:rPr lang="en-US" altLang="el-GR" sz="1800"/>
              <a:t>mixing</a:t>
            </a:r>
          </a:p>
          <a:p>
            <a:pPr algn="ctr">
              <a:defRPr/>
            </a:pPr>
            <a:r>
              <a:rPr lang="en-US" altLang="el-GR" sz="1800" i="1"/>
              <a:t>or</a:t>
            </a:r>
            <a:endParaRPr lang="en-US" altLang="el-GR" sz="1800"/>
          </a:p>
          <a:p>
            <a:pPr algn="ctr">
              <a:defRPr/>
            </a:pPr>
            <a:r>
              <a:rPr lang="en-US" altLang="el-GR" sz="1800"/>
              <a:t>switching</a:t>
            </a:r>
            <a:endParaRPr lang="en-US" altLang="el-GR" sz="18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6891" name="Text Box 27">
            <a:extLst>
              <a:ext uri="{FF2B5EF4-FFF2-40B4-BE49-F238E27FC236}">
                <a16:creationId xmlns:a16="http://schemas.microsoft.com/office/drawing/2014/main" id="{772F6CE9-552E-423D-B762-B97909FB58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038600"/>
            <a:ext cx="1085850" cy="36671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l-GR" sz="1800" i="1">
                <a:solidFill>
                  <a:srgbClr val="FF9900"/>
                </a:solidFill>
              </a:rPr>
              <a:t>multicast</a:t>
            </a:r>
            <a:endParaRPr lang="en-US" altLang="el-GR" sz="180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243" name="Text Box 28">
            <a:extLst>
              <a:ext uri="{FF2B5EF4-FFF2-40B4-BE49-F238E27FC236}">
                <a16:creationId xmlns:a16="http://schemas.microsoft.com/office/drawing/2014/main" id="{DFE83F2E-FE1B-409A-80A9-CE9B0EF340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3124200"/>
            <a:ext cx="108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l-GR" sz="1800" i="1">
                <a:solidFill>
                  <a:srgbClr val="FF9900"/>
                </a:solidFill>
              </a:rPr>
              <a:t>multicast</a:t>
            </a:r>
            <a:endParaRPr lang="en-US" altLang="el-GR" sz="1800" i="1">
              <a:solidFill>
                <a:schemeClr val="accent1"/>
              </a:solidFill>
            </a:endParaRPr>
          </a:p>
        </p:txBody>
      </p:sp>
      <p:sp>
        <p:nvSpPr>
          <p:cNvPr id="9244" name="AutoShape 29">
            <a:extLst>
              <a:ext uri="{FF2B5EF4-FFF2-40B4-BE49-F238E27FC236}">
                <a16:creationId xmlns:a16="http://schemas.microsoft.com/office/drawing/2014/main" id="{9A4B7966-D2C6-4666-8D70-D07DB1B9FA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191000"/>
            <a:ext cx="1219200" cy="533400"/>
          </a:xfrm>
          <a:prstGeom prst="rightArrow">
            <a:avLst>
              <a:gd name="adj1" fmla="val 50000"/>
              <a:gd name="adj2" fmla="val 57143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9245" name="AutoShape 30">
            <a:extLst>
              <a:ext uri="{FF2B5EF4-FFF2-40B4-BE49-F238E27FC236}">
                <a16:creationId xmlns:a16="http://schemas.microsoft.com/office/drawing/2014/main" id="{86D5ABE5-033C-4BD2-91DA-E3112569F177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248400" y="4572000"/>
            <a:ext cx="1295400" cy="609600"/>
          </a:xfrm>
          <a:prstGeom prst="rightArrow">
            <a:avLst>
              <a:gd name="adj1" fmla="val 50000"/>
              <a:gd name="adj2" fmla="val 53125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36895" name="Text Box 31">
            <a:extLst>
              <a:ext uri="{FF2B5EF4-FFF2-40B4-BE49-F238E27FC236}">
                <a16:creationId xmlns:a16="http://schemas.microsoft.com/office/drawing/2014/main" id="{A3768EDC-372C-4DD8-A3A1-7B9B8FA7A4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4267200"/>
            <a:ext cx="730250" cy="36671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l-GR" sz="1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QCIF</a:t>
            </a:r>
          </a:p>
        </p:txBody>
      </p:sp>
      <p:sp>
        <p:nvSpPr>
          <p:cNvPr id="36896" name="Text Box 32">
            <a:extLst>
              <a:ext uri="{FF2B5EF4-FFF2-40B4-BE49-F238E27FC236}">
                <a16:creationId xmlns:a16="http://schemas.microsoft.com/office/drawing/2014/main" id="{3EC50186-ADA8-4C5B-A6D7-F107BC2AF7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4724400"/>
            <a:ext cx="552450" cy="36671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l-GR" sz="1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CIF</a:t>
            </a:r>
            <a:endParaRPr lang="en-US" altLang="el-GR" sz="180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6897" name="Text Box 33">
            <a:extLst>
              <a:ext uri="{FF2B5EF4-FFF2-40B4-BE49-F238E27FC236}">
                <a16:creationId xmlns:a16="http://schemas.microsoft.com/office/drawing/2014/main" id="{158BD5B0-98EF-4BA6-8672-13E880358C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5105400"/>
            <a:ext cx="2317750" cy="36671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l-GR" sz="180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Assymetric operation</a:t>
            </a:r>
            <a:endParaRPr lang="en-US" altLang="el-GR" sz="180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249" name="Rectangle 34">
            <a:extLst>
              <a:ext uri="{FF2B5EF4-FFF2-40B4-BE49-F238E27FC236}">
                <a16:creationId xmlns:a16="http://schemas.microsoft.com/office/drawing/2014/main" id="{20FEC3FC-4C0D-4536-B3BE-403ED5F5F1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4038600"/>
            <a:ext cx="2819400" cy="1447800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grpSp>
        <p:nvGrpSpPr>
          <p:cNvPr id="9250" name="Group 35">
            <a:extLst>
              <a:ext uri="{FF2B5EF4-FFF2-40B4-BE49-F238E27FC236}">
                <a16:creationId xmlns:a16="http://schemas.microsoft.com/office/drawing/2014/main" id="{0BE1B802-20B8-449A-A9FE-B3065D3F4439}"/>
              </a:ext>
            </a:extLst>
          </p:cNvPr>
          <p:cNvGrpSpPr>
            <a:grpSpLocks/>
          </p:cNvGrpSpPr>
          <p:nvPr/>
        </p:nvGrpSpPr>
        <p:grpSpPr bwMode="auto">
          <a:xfrm>
            <a:off x="7010400" y="2743200"/>
            <a:ext cx="762000" cy="533400"/>
            <a:chOff x="2208" y="3072"/>
            <a:chExt cx="480" cy="336"/>
          </a:xfrm>
        </p:grpSpPr>
        <p:sp>
          <p:nvSpPr>
            <p:cNvPr id="9251" name="Rectangle 36">
              <a:extLst>
                <a:ext uri="{FF2B5EF4-FFF2-40B4-BE49-F238E27FC236}">
                  <a16:creationId xmlns:a16="http://schemas.microsoft.com/office/drawing/2014/main" id="{52503F8E-DD6B-4F2E-96B1-63DFACC5DB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3072"/>
              <a:ext cx="480" cy="336"/>
            </a:xfrm>
            <a:prstGeom prst="rect">
              <a:avLst/>
            </a:prstGeom>
            <a:solidFill>
              <a:srgbClr val="EAEAEA"/>
            </a:solidFill>
            <a:ln w="2857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cxnSp>
          <p:nvCxnSpPr>
            <p:cNvPr id="9252" name="AutoShape 37">
              <a:extLst>
                <a:ext uri="{FF2B5EF4-FFF2-40B4-BE49-F238E27FC236}">
                  <a16:creationId xmlns:a16="http://schemas.microsoft.com/office/drawing/2014/main" id="{53CFB5DC-3E12-4E0F-8E12-52538A3A239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256" y="3120"/>
              <a:ext cx="384" cy="192"/>
            </a:xfrm>
            <a:prstGeom prst="bentConnector3">
              <a:avLst>
                <a:gd name="adj1" fmla="val 50000"/>
              </a:avLst>
            </a:prstGeom>
            <a:noFill/>
            <a:ln w="19050">
              <a:solidFill>
                <a:srgbClr val="0000CC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DC1C9738-DB5F-42E2-A470-D3D9453B00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410200"/>
            <a:ext cx="3352800" cy="99060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FA36484A-C4D3-411D-8E9A-D4F0D4464A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763000" cy="1143000"/>
          </a:xfrm>
        </p:spPr>
        <p:txBody>
          <a:bodyPr/>
          <a:lstStyle/>
          <a:p>
            <a:pPr>
              <a:defRPr/>
            </a:pPr>
            <a:r>
              <a:rPr lang="en-US" altLang="el-GR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Defined data capabilities of H.323 terminals</a:t>
            </a:r>
            <a:endParaRPr lang="en-US" altLang="el-GR" sz="3200"/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A2AC21CE-501B-455E-B598-5B9BE078D3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905000"/>
            <a:ext cx="2133600" cy="2590800"/>
          </a:xfrm>
          <a:prstGeom prst="rect">
            <a:avLst/>
          </a:prstGeom>
          <a:noFill/>
          <a:ln w="19050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10245" name="Text Box 5">
            <a:extLst>
              <a:ext uri="{FF2B5EF4-FFF2-40B4-BE49-F238E27FC236}">
                <a16:creationId xmlns:a16="http://schemas.microsoft.com/office/drawing/2014/main" id="{627753E0-4F5D-403F-BBFA-A3A67D5AC2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114800"/>
            <a:ext cx="1670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l-GR" sz="1800"/>
              <a:t>H.323 terminal</a:t>
            </a:r>
          </a:p>
        </p:txBody>
      </p:sp>
      <p:sp>
        <p:nvSpPr>
          <p:cNvPr id="10246" name="Line 6">
            <a:extLst>
              <a:ext uri="{FF2B5EF4-FFF2-40B4-BE49-F238E27FC236}">
                <a16:creationId xmlns:a16="http://schemas.microsoft.com/office/drawing/2014/main" id="{26732D10-D610-46FF-8B90-1B0A648D8B1C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590800"/>
            <a:ext cx="2057400" cy="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 type="oval" w="med" len="med"/>
            <a:tailEnd type="triangle" w="med" len="med"/>
          </a:ln>
          <a:effectLst>
            <a:prstShdw prst="shdw17" dist="17961" dir="2700000">
              <a:srgbClr val="995C00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0247" name="Oval 7">
            <a:extLst>
              <a:ext uri="{FF2B5EF4-FFF2-40B4-BE49-F238E27FC236}">
                <a16:creationId xmlns:a16="http://schemas.microsoft.com/office/drawing/2014/main" id="{F60004F2-FD07-422D-BC1E-F7DC2D3BB0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514600"/>
            <a:ext cx="304800" cy="228600"/>
          </a:xfrm>
          <a:prstGeom prst="ellipse">
            <a:avLst/>
          </a:prstGeom>
          <a:solidFill>
            <a:srgbClr val="FF9900"/>
          </a:solidFill>
          <a:ln>
            <a:noFill/>
          </a:ln>
          <a:effectLst>
            <a:prstShdw prst="shdw17" dist="17961" dir="2700000">
              <a:srgbClr val="995C00"/>
            </a:prstShdw>
          </a:effectLst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10248" name="Line 8">
            <a:extLst>
              <a:ext uri="{FF2B5EF4-FFF2-40B4-BE49-F238E27FC236}">
                <a16:creationId xmlns:a16="http://schemas.microsoft.com/office/drawing/2014/main" id="{D18C59D4-F1C4-430F-A07D-E787A018CA06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3657600"/>
            <a:ext cx="2057400" cy="0"/>
          </a:xfrm>
          <a:prstGeom prst="line">
            <a:avLst/>
          </a:prstGeom>
          <a:noFill/>
          <a:ln w="38100">
            <a:solidFill>
              <a:srgbClr val="FF9900"/>
            </a:solidFill>
            <a:prstDash val="dash"/>
            <a:round/>
            <a:headEnd type="oval" w="med" len="med"/>
            <a:tailEnd type="triangle" w="med" len="med"/>
          </a:ln>
          <a:effectLst>
            <a:prstShdw prst="shdw17" dist="17961" dir="2700000">
              <a:srgbClr val="995C00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35849" name="Oval 9">
            <a:extLst>
              <a:ext uri="{FF2B5EF4-FFF2-40B4-BE49-F238E27FC236}">
                <a16:creationId xmlns:a16="http://schemas.microsoft.com/office/drawing/2014/main" id="{21F61A54-8183-4B7D-BF77-1E17E2041E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581400"/>
            <a:ext cx="304800" cy="228600"/>
          </a:xfrm>
          <a:prstGeom prst="ellipse">
            <a:avLst/>
          </a:prstGeom>
          <a:solidFill>
            <a:srgbClr val="FF9900"/>
          </a:solidFill>
          <a:ln>
            <a:noFill/>
          </a:ln>
          <a:effectLst>
            <a:prstShdw prst="shdw17" dist="17961" dir="2700000">
              <a:srgbClr val="FF9900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l-GR" altLang="el-GR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0250" name="Text Box 10">
            <a:extLst>
              <a:ext uri="{FF2B5EF4-FFF2-40B4-BE49-F238E27FC236}">
                <a16:creationId xmlns:a16="http://schemas.microsoft.com/office/drawing/2014/main" id="{8B40D500-3C35-4C4F-978A-F92AB08AD9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05000"/>
            <a:ext cx="129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l-GR" sz="1800"/>
              <a:t>T.120 entity</a:t>
            </a:r>
          </a:p>
        </p:txBody>
      </p:sp>
      <p:sp>
        <p:nvSpPr>
          <p:cNvPr id="10251" name="Text Box 11">
            <a:extLst>
              <a:ext uri="{FF2B5EF4-FFF2-40B4-BE49-F238E27FC236}">
                <a16:creationId xmlns:a16="http://schemas.microsoft.com/office/drawing/2014/main" id="{AD7B0546-421F-49AE-B373-2F81BADD48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743200"/>
            <a:ext cx="1250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l-GR" sz="1800"/>
              <a:t>Data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l-GR" sz="1800"/>
              <a:t>channel(s)</a:t>
            </a:r>
          </a:p>
        </p:txBody>
      </p:sp>
      <p:sp>
        <p:nvSpPr>
          <p:cNvPr id="35852" name="Text Box 12">
            <a:extLst>
              <a:ext uri="{FF2B5EF4-FFF2-40B4-BE49-F238E27FC236}">
                <a16:creationId xmlns:a16="http://schemas.microsoft.com/office/drawing/2014/main" id="{23592D05-2F41-4D67-AE95-7F7AA37160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7488" y="2133600"/>
            <a:ext cx="768350" cy="36671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l-GR" sz="180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T.120</a:t>
            </a:r>
          </a:p>
        </p:txBody>
      </p:sp>
      <p:sp>
        <p:nvSpPr>
          <p:cNvPr id="10253" name="Line 15">
            <a:extLst>
              <a:ext uri="{FF2B5EF4-FFF2-40B4-BE49-F238E27FC236}">
                <a16:creationId xmlns:a16="http://schemas.microsoft.com/office/drawing/2014/main" id="{958BF157-4286-49C4-B2F5-005E5745757D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3962400"/>
            <a:ext cx="2057400" cy="0"/>
          </a:xfrm>
          <a:prstGeom prst="line">
            <a:avLst/>
          </a:prstGeom>
          <a:noFill/>
          <a:ln w="38100">
            <a:solidFill>
              <a:srgbClr val="FF9900"/>
            </a:solidFill>
            <a:prstDash val="dash"/>
            <a:round/>
            <a:headEnd type="oval" w="med" len="med"/>
            <a:tailEnd type="triangle" w="med" len="med"/>
          </a:ln>
          <a:effectLst>
            <a:prstShdw prst="shdw17" dist="17961" dir="2700000">
              <a:srgbClr val="995C00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0254" name="Oval 16">
            <a:extLst>
              <a:ext uri="{FF2B5EF4-FFF2-40B4-BE49-F238E27FC236}">
                <a16:creationId xmlns:a16="http://schemas.microsoft.com/office/drawing/2014/main" id="{B872B1F0-8135-4EA9-8471-4CA707B917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886200"/>
            <a:ext cx="304800" cy="228600"/>
          </a:xfrm>
          <a:prstGeom prst="ellipse">
            <a:avLst/>
          </a:prstGeom>
          <a:solidFill>
            <a:srgbClr val="FF9900"/>
          </a:solidFill>
          <a:ln>
            <a:noFill/>
          </a:ln>
          <a:effectLst>
            <a:prstShdw prst="shdw17" dist="17961" dir="2700000">
              <a:srgbClr val="995C00"/>
            </a:prstShdw>
          </a:effectLst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prstDash val="dash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10255" name="Rectangle 18">
            <a:extLst>
              <a:ext uri="{FF2B5EF4-FFF2-40B4-BE49-F238E27FC236}">
                <a16:creationId xmlns:a16="http://schemas.microsoft.com/office/drawing/2014/main" id="{49E4A4E1-EEDB-47FC-9D30-6FF63F0854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1905000"/>
            <a:ext cx="2286000" cy="1828800"/>
          </a:xfrm>
          <a:prstGeom prst="rect">
            <a:avLst/>
          </a:prstGeom>
          <a:noFill/>
          <a:ln w="19050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10256" name="Line 20">
            <a:extLst>
              <a:ext uri="{FF2B5EF4-FFF2-40B4-BE49-F238E27FC236}">
                <a16:creationId xmlns:a16="http://schemas.microsoft.com/office/drawing/2014/main" id="{05AF7AD1-00F9-4885-BEA8-A365DEAB5DB9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2667000"/>
            <a:ext cx="1600200" cy="0"/>
          </a:xfrm>
          <a:prstGeom prst="line">
            <a:avLst/>
          </a:prstGeom>
          <a:noFill/>
          <a:ln w="38100">
            <a:solidFill>
              <a:srgbClr val="FF9900"/>
            </a:solidFill>
            <a:prstDash val="dash"/>
            <a:round/>
            <a:headEnd type="oval" w="med" len="med"/>
            <a:tailEnd type="triangle" w="med" len="med"/>
          </a:ln>
          <a:effectLst>
            <a:prstShdw prst="shdw17" dist="17961" dir="2700000">
              <a:srgbClr val="995C00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0257" name="Line 21">
            <a:extLst>
              <a:ext uri="{FF2B5EF4-FFF2-40B4-BE49-F238E27FC236}">
                <a16:creationId xmlns:a16="http://schemas.microsoft.com/office/drawing/2014/main" id="{6B3AB3D0-F249-4E40-A523-2D0915856079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2895600"/>
            <a:ext cx="1600200" cy="0"/>
          </a:xfrm>
          <a:prstGeom prst="line">
            <a:avLst/>
          </a:prstGeom>
          <a:noFill/>
          <a:ln w="38100">
            <a:solidFill>
              <a:srgbClr val="FF9900"/>
            </a:solidFill>
            <a:prstDash val="dash"/>
            <a:round/>
            <a:headEnd type="oval" w="med" len="med"/>
            <a:tailEnd type="triangle" w="med" len="med"/>
          </a:ln>
          <a:effectLst>
            <a:prstShdw prst="shdw17" dist="17961" dir="2700000">
              <a:srgbClr val="995C00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35862" name="Text Box 22">
            <a:extLst>
              <a:ext uri="{FF2B5EF4-FFF2-40B4-BE49-F238E27FC236}">
                <a16:creationId xmlns:a16="http://schemas.microsoft.com/office/drawing/2014/main" id="{F70BCE82-8485-4AAD-AC18-2A52687E34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486400"/>
            <a:ext cx="3190875" cy="37623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l-GR" sz="180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Green for mandatory features</a:t>
            </a:r>
          </a:p>
        </p:txBody>
      </p:sp>
      <p:sp>
        <p:nvSpPr>
          <p:cNvPr id="35863" name="Text Box 23">
            <a:extLst>
              <a:ext uri="{FF2B5EF4-FFF2-40B4-BE49-F238E27FC236}">
                <a16:creationId xmlns:a16="http://schemas.microsoft.com/office/drawing/2014/main" id="{D04CA96A-A998-4225-AAE2-9A5A337F80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943600"/>
            <a:ext cx="3200400" cy="376238"/>
          </a:xfrm>
          <a:prstGeom prst="rect">
            <a:avLst/>
          </a:prstGeom>
          <a:noFill/>
          <a:ln w="9525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el-GR" sz="180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Orange for optional features</a:t>
            </a:r>
          </a:p>
        </p:txBody>
      </p:sp>
      <p:sp>
        <p:nvSpPr>
          <p:cNvPr id="10260" name="Text Box 24">
            <a:extLst>
              <a:ext uri="{FF2B5EF4-FFF2-40B4-BE49-F238E27FC236}">
                <a16:creationId xmlns:a16="http://schemas.microsoft.com/office/drawing/2014/main" id="{1B8CCEF3-09E5-4E0F-90FF-C049CA8BF5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3352800"/>
            <a:ext cx="1670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l-GR" sz="1800"/>
              <a:t>H.323 terminal</a:t>
            </a:r>
          </a:p>
        </p:txBody>
      </p:sp>
      <p:sp>
        <p:nvSpPr>
          <p:cNvPr id="10261" name="Line 38">
            <a:extLst>
              <a:ext uri="{FF2B5EF4-FFF2-40B4-BE49-F238E27FC236}">
                <a16:creationId xmlns:a16="http://schemas.microsoft.com/office/drawing/2014/main" id="{91643054-AA66-424D-99C0-94301687FC37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2362200"/>
            <a:ext cx="1600200" cy="0"/>
          </a:xfrm>
          <a:prstGeom prst="line">
            <a:avLst/>
          </a:prstGeom>
          <a:noFill/>
          <a:ln w="38100">
            <a:solidFill>
              <a:srgbClr val="FF9900"/>
            </a:solidFill>
            <a:prstDash val="dash"/>
            <a:round/>
            <a:headEnd type="oval" w="med" len="med"/>
            <a:tailEnd type="triangle" w="med" len="med"/>
          </a:ln>
          <a:effectLst>
            <a:prstShdw prst="shdw17" dist="17961" dir="2700000">
              <a:srgbClr val="995C00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0262" name="Text Box 39">
            <a:extLst>
              <a:ext uri="{FF2B5EF4-FFF2-40B4-BE49-F238E27FC236}">
                <a16:creationId xmlns:a16="http://schemas.microsoft.com/office/drawing/2014/main" id="{2EE630A1-F104-45E6-8EF7-3749F827DF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4419600"/>
            <a:ext cx="59023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l-GR" sz="2400"/>
              <a:t>- One or more data channel(s)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l-GR" sz="2400"/>
              <a:t>- Unidirectional or bi-directional channel(s)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F5D70200-0E5D-4915-9D7C-3127A97061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763000" cy="1143000"/>
          </a:xfrm>
        </p:spPr>
        <p:txBody>
          <a:bodyPr/>
          <a:lstStyle/>
          <a:p>
            <a:pPr>
              <a:defRPr/>
            </a:pPr>
            <a:r>
              <a:rPr lang="en-US" altLang="el-GR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Audio-visual capabilities of H.323 terminals</a:t>
            </a:r>
            <a:endParaRPr lang="en-US" altLang="el-GR" sz="3200"/>
          </a:p>
        </p:txBody>
      </p:sp>
      <p:pic>
        <p:nvPicPr>
          <p:cNvPr id="11267" name="Picture 3">
            <a:extLst>
              <a:ext uri="{FF2B5EF4-FFF2-40B4-BE49-F238E27FC236}">
                <a16:creationId xmlns:a16="http://schemas.microsoft.com/office/drawing/2014/main" id="{CDE6F06F-0C44-4DA8-B34A-612C9BAE15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95400" y="2438400"/>
            <a:ext cx="11811000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B68A7AF5-8761-4CA4-BFC0-C693EA8775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altLang="el-GR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Capability set (CS) of an H.323 terminal</a:t>
            </a:r>
            <a:endParaRPr lang="en-US" altLang="el-GR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BB7D2757-0B82-499C-8B39-DD0A797C5E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686800" cy="4114800"/>
          </a:xfrm>
        </p:spPr>
        <p:txBody>
          <a:bodyPr/>
          <a:lstStyle/>
          <a:p>
            <a:r>
              <a:rPr lang="en-US" altLang="el-GR"/>
              <a:t>H.245 procedure to exchange CS</a:t>
            </a:r>
          </a:p>
          <a:p>
            <a:r>
              <a:rPr lang="en-US" altLang="el-GR" b="1"/>
              <a:t>Decoder capability set </a:t>
            </a:r>
          </a:p>
          <a:p>
            <a:pPr lvl="1"/>
            <a:r>
              <a:rPr lang="en-US" altLang="el-GR"/>
              <a:t>video &amp; audio bit rate,</a:t>
            </a:r>
          </a:p>
          <a:p>
            <a:pPr lvl="1"/>
            <a:r>
              <a:rPr lang="en-US" altLang="el-GR"/>
              <a:t>video, audio format, </a:t>
            </a:r>
          </a:p>
          <a:p>
            <a:pPr lvl="1"/>
            <a:r>
              <a:rPr lang="en-US" altLang="el-GR"/>
              <a:t>algorithm options accepted by decoder</a:t>
            </a:r>
          </a:p>
          <a:p>
            <a:r>
              <a:rPr lang="en-US" altLang="el-GR"/>
              <a:t>Number of simultaneous audio, video decoding</a:t>
            </a:r>
          </a:p>
          <a:p>
            <a:r>
              <a:rPr lang="en-US" altLang="el-GR"/>
              <a:t>Encoder: is free to transmit anything in the agreed set.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102303E1-D159-41F5-9432-7216334A41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altLang="el-GR" b="1">
                <a:effectLst>
                  <a:outerShdw blurRad="38100" dist="38100" dir="2700000" algn="tl">
                    <a:srgbClr val="C0C0C0"/>
                  </a:outerShdw>
                </a:effectLst>
              </a:rPr>
              <a:t>H.323 Multipoint Conferences</a:t>
            </a:r>
            <a:endParaRPr lang="en-US" altLang="el-GR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83ED3967-9914-4DA3-B12E-A9DB5DDE9E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534400" cy="4114800"/>
          </a:xfrm>
        </p:spPr>
        <p:txBody>
          <a:bodyPr/>
          <a:lstStyle/>
          <a:p>
            <a:r>
              <a:rPr lang="en-US" altLang="el-GR" sz="2800" b="1"/>
              <a:t>Multipoint Controller </a:t>
            </a:r>
            <a:r>
              <a:rPr lang="en-US" altLang="el-GR" sz="2800"/>
              <a:t>(MC)</a:t>
            </a:r>
          </a:p>
          <a:p>
            <a:pPr lvl="1"/>
            <a:r>
              <a:rPr lang="en-US" altLang="el-GR" sz="2400"/>
              <a:t>control functions (e.g., chair control) </a:t>
            </a:r>
          </a:p>
          <a:p>
            <a:pPr lvl="1"/>
            <a:r>
              <a:rPr lang="en-US" altLang="el-GR" sz="2400"/>
              <a:t>controls MP</a:t>
            </a:r>
          </a:p>
          <a:p>
            <a:r>
              <a:rPr lang="en-US" altLang="el-GR" sz="2800" b="1"/>
              <a:t>Multipoint Processor </a:t>
            </a:r>
            <a:r>
              <a:rPr lang="en-US" altLang="el-GR" sz="2800"/>
              <a:t>(MP) </a:t>
            </a:r>
          </a:p>
          <a:p>
            <a:pPr lvl="1"/>
            <a:r>
              <a:rPr lang="en-US" altLang="el-GR" sz="2400"/>
              <a:t>video </a:t>
            </a:r>
          </a:p>
          <a:p>
            <a:pPr lvl="2"/>
            <a:r>
              <a:rPr lang="en-US" altLang="el-GR" sz="2000"/>
              <a:t>switching, </a:t>
            </a:r>
          </a:p>
          <a:p>
            <a:pPr lvl="2"/>
            <a:r>
              <a:rPr lang="en-US" altLang="el-GR" sz="2000"/>
              <a:t>mixing, </a:t>
            </a:r>
          </a:p>
          <a:p>
            <a:pPr lvl="2"/>
            <a:r>
              <a:rPr lang="en-US" altLang="el-GR" sz="2000"/>
              <a:t>transcoding</a:t>
            </a:r>
          </a:p>
          <a:p>
            <a:pPr lvl="1"/>
            <a:r>
              <a:rPr lang="en-US" altLang="el-GR" sz="2400"/>
              <a:t>Audio</a:t>
            </a:r>
          </a:p>
          <a:p>
            <a:pPr lvl="2"/>
            <a:r>
              <a:rPr lang="en-US" altLang="el-GR" sz="2000"/>
              <a:t>mixing, </a:t>
            </a:r>
          </a:p>
          <a:p>
            <a:pPr lvl="2"/>
            <a:r>
              <a:rPr lang="en-US" altLang="el-GR" sz="2000"/>
              <a:t>transcoding</a:t>
            </a:r>
          </a:p>
          <a:p>
            <a:pPr lvl="1"/>
            <a:r>
              <a:rPr lang="en-US" altLang="el-GR" sz="2400"/>
              <a:t>T.120 data distribution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.pot">
  <a:themeElements>
    <a:clrScheme name="Blank Presentation.po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.p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l-G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l-G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2734</TotalTime>
  <Words>980</Words>
  <Application>Microsoft Office PowerPoint</Application>
  <PresentationFormat>Προβολή στην οθόνη (4:3)</PresentationFormat>
  <Paragraphs>318</Paragraphs>
  <Slides>29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29</vt:i4>
      </vt:variant>
    </vt:vector>
  </HeadingPairs>
  <TitlesOfParts>
    <vt:vector size="32" baseType="lpstr">
      <vt:lpstr>Arial</vt:lpstr>
      <vt:lpstr>Times New Roman</vt:lpstr>
      <vt:lpstr>Blank Presentation.pot</vt:lpstr>
      <vt:lpstr>Outline</vt:lpstr>
      <vt:lpstr>The ITU-T H.323 Recommendations</vt:lpstr>
      <vt:lpstr> H.323 Entities</vt:lpstr>
      <vt:lpstr>Defined audio capabilities of H.323 terminals</vt:lpstr>
      <vt:lpstr>Defined visual capabilities of H.323 terminals</vt:lpstr>
      <vt:lpstr>Defined data capabilities of H.323 terminals</vt:lpstr>
      <vt:lpstr>Audio-visual capabilities of H.323 terminals</vt:lpstr>
      <vt:lpstr>Capability set (CS) of an H.323 terminal</vt:lpstr>
      <vt:lpstr>H.323 Multipoint Conferences</vt:lpstr>
      <vt:lpstr>Types of multipoint conferences</vt:lpstr>
      <vt:lpstr>Centralized multipoint conferences</vt:lpstr>
      <vt:lpstr>Decentralized multipoint conferences</vt:lpstr>
      <vt:lpstr>Hybrid multipoint, centralized audio</vt:lpstr>
      <vt:lpstr>Hybrid multipoint, centralized video</vt:lpstr>
      <vt:lpstr>Characteristics and potential location of MC and MP</vt:lpstr>
      <vt:lpstr>Defined capabilities of the H.323 MCU</vt:lpstr>
      <vt:lpstr>MP functions</vt:lpstr>
      <vt:lpstr>MP functions</vt:lpstr>
      <vt:lpstr>MP functions</vt:lpstr>
      <vt:lpstr>MP functions</vt:lpstr>
      <vt:lpstr>Control issues performed by MC (H.243)</vt:lpstr>
      <vt:lpstr>Automatic video switching mode   </vt:lpstr>
      <vt:lpstr>CC - Video broadcast (VCB)</vt:lpstr>
      <vt:lpstr>CC - Video select (VCS)</vt:lpstr>
      <vt:lpstr>CC - Multipoint visualization (MCV)</vt:lpstr>
      <vt:lpstr>Floor Control issues performed by MC</vt:lpstr>
      <vt:lpstr>Camera control (H.281)</vt:lpstr>
      <vt:lpstr>Capabilities  of present H.323  terminals</vt:lpstr>
      <vt:lpstr>Required H.323 entities</vt:lpstr>
    </vt:vector>
  </TitlesOfParts>
  <Company>UoA, NOC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P.Balaouras</dc:creator>
  <cp:lastModifiedBy>pantelis balaouras</cp:lastModifiedBy>
  <cp:revision>370</cp:revision>
  <cp:lastPrinted>2000-05-19T09:32:30Z</cp:lastPrinted>
  <dcterms:created xsi:type="dcterms:W3CDTF">2000-05-08T11:24:56Z</dcterms:created>
  <dcterms:modified xsi:type="dcterms:W3CDTF">2021-05-27T14:55:09Z</dcterms:modified>
</cp:coreProperties>
</file>