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8"/>
  </p:notesMasterIdLst>
  <p:handoutMasterIdLst>
    <p:handoutMasterId r:id="rId109"/>
  </p:handoutMasterIdLst>
  <p:sldIdLst>
    <p:sldId id="257" r:id="rId5"/>
    <p:sldId id="304" r:id="rId6"/>
    <p:sldId id="348" r:id="rId7"/>
    <p:sldId id="311" r:id="rId8"/>
    <p:sldId id="391" r:id="rId9"/>
    <p:sldId id="392" r:id="rId10"/>
    <p:sldId id="312" r:id="rId11"/>
    <p:sldId id="390" r:id="rId12"/>
    <p:sldId id="350" r:id="rId13"/>
    <p:sldId id="351" r:id="rId14"/>
    <p:sldId id="318" r:id="rId15"/>
    <p:sldId id="352" r:id="rId16"/>
    <p:sldId id="353" r:id="rId17"/>
    <p:sldId id="317" r:id="rId18"/>
    <p:sldId id="320" r:id="rId19"/>
    <p:sldId id="313" r:id="rId20"/>
    <p:sldId id="314" r:id="rId21"/>
    <p:sldId id="322" r:id="rId22"/>
    <p:sldId id="355" r:id="rId23"/>
    <p:sldId id="356" r:id="rId24"/>
    <p:sldId id="393" r:id="rId25"/>
    <p:sldId id="362" r:id="rId26"/>
    <p:sldId id="363" r:id="rId27"/>
    <p:sldId id="365" r:id="rId28"/>
    <p:sldId id="401" r:id="rId29"/>
    <p:sldId id="402" r:id="rId30"/>
    <p:sldId id="439" r:id="rId31"/>
    <p:sldId id="440" r:id="rId32"/>
    <p:sldId id="441" r:id="rId33"/>
    <p:sldId id="442" r:id="rId34"/>
    <p:sldId id="443" r:id="rId35"/>
    <p:sldId id="397" r:id="rId36"/>
    <p:sldId id="398" r:id="rId37"/>
    <p:sldId id="399" r:id="rId38"/>
    <p:sldId id="400" r:id="rId39"/>
    <p:sldId id="358" r:id="rId40"/>
    <p:sldId id="359" r:id="rId41"/>
    <p:sldId id="357" r:id="rId42"/>
    <p:sldId id="360" r:id="rId43"/>
    <p:sldId id="433" r:id="rId44"/>
    <p:sldId id="361" r:id="rId45"/>
    <p:sldId id="364" r:id="rId46"/>
    <p:sldId id="377" r:id="rId47"/>
    <p:sldId id="366" r:id="rId48"/>
    <p:sldId id="367" r:id="rId49"/>
    <p:sldId id="434" r:id="rId50"/>
    <p:sldId id="444" r:id="rId51"/>
    <p:sldId id="445" r:id="rId52"/>
    <p:sldId id="368" r:id="rId53"/>
    <p:sldId id="435" r:id="rId54"/>
    <p:sldId id="436" r:id="rId55"/>
    <p:sldId id="437" r:id="rId56"/>
    <p:sldId id="403" r:id="rId57"/>
    <p:sldId id="369" r:id="rId58"/>
    <p:sldId id="370" r:id="rId59"/>
    <p:sldId id="371" r:id="rId60"/>
    <p:sldId id="372" r:id="rId61"/>
    <p:sldId id="373" r:id="rId62"/>
    <p:sldId id="432" r:id="rId63"/>
    <p:sldId id="374" r:id="rId64"/>
    <p:sldId id="378" r:id="rId65"/>
    <p:sldId id="375" r:id="rId66"/>
    <p:sldId id="379" r:id="rId67"/>
    <p:sldId id="380" r:id="rId68"/>
    <p:sldId id="381" r:id="rId69"/>
    <p:sldId id="382" r:id="rId70"/>
    <p:sldId id="383" r:id="rId71"/>
    <p:sldId id="396" r:id="rId72"/>
    <p:sldId id="384" r:id="rId73"/>
    <p:sldId id="385" r:id="rId74"/>
    <p:sldId id="386" r:id="rId75"/>
    <p:sldId id="387" r:id="rId76"/>
    <p:sldId id="388" r:id="rId77"/>
    <p:sldId id="389" r:id="rId78"/>
    <p:sldId id="404" r:id="rId79"/>
    <p:sldId id="405" r:id="rId80"/>
    <p:sldId id="406" r:id="rId81"/>
    <p:sldId id="407" r:id="rId82"/>
    <p:sldId id="408" r:id="rId83"/>
    <p:sldId id="409" r:id="rId84"/>
    <p:sldId id="410" r:id="rId85"/>
    <p:sldId id="411" r:id="rId86"/>
    <p:sldId id="412" r:id="rId87"/>
    <p:sldId id="413" r:id="rId88"/>
    <p:sldId id="414" r:id="rId89"/>
    <p:sldId id="415" r:id="rId90"/>
    <p:sldId id="416" r:id="rId91"/>
    <p:sldId id="417" r:id="rId92"/>
    <p:sldId id="418" r:id="rId93"/>
    <p:sldId id="419" r:id="rId94"/>
    <p:sldId id="420" r:id="rId95"/>
    <p:sldId id="421" r:id="rId96"/>
    <p:sldId id="422" r:id="rId97"/>
    <p:sldId id="423" r:id="rId98"/>
    <p:sldId id="424" r:id="rId99"/>
    <p:sldId id="438" r:id="rId100"/>
    <p:sldId id="425" r:id="rId101"/>
    <p:sldId id="426" r:id="rId102"/>
    <p:sldId id="427" r:id="rId103"/>
    <p:sldId id="428" r:id="rId104"/>
    <p:sldId id="429" r:id="rId105"/>
    <p:sldId id="430" r:id="rId106"/>
    <p:sldId id="431" r:id="rId10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initials="G" lastIdx="1" clrIdx="0">
    <p:extLst>
      <p:ext uri="{19B8F6BF-5375-455C-9EA6-DF929625EA0E}">
        <p15:presenceInfo xmlns:p15="http://schemas.microsoft.com/office/powerpoint/2012/main" userId="George" providerId="None"/>
      </p:ext>
    </p:extLst>
  </p:cmAuthor>
  <p:cmAuthor id="2" name="George Sarantoglou" initials="GS" lastIdx="1" clrIdx="1">
    <p:extLst>
      <p:ext uri="{19B8F6BF-5375-455C-9EA6-DF929625EA0E}">
        <p15:presenceInfo xmlns:p15="http://schemas.microsoft.com/office/powerpoint/2012/main" userId="e68742158e3023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0" autoAdjust="0"/>
    <p:restoredTop sz="95701" autoAdjust="0"/>
  </p:normalViewPr>
  <p:slideViewPr>
    <p:cSldViewPr>
      <p:cViewPr varScale="1">
        <p:scale>
          <a:sx n="67" d="100"/>
          <a:sy n="67" d="100"/>
        </p:scale>
        <p:origin x="184" y="960"/>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 Id="rId4" Type="http://schemas.openxmlformats.org/officeDocument/2006/relationships/image" Target="../media/image5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5/15/19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5/15/19</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Telecom" TargetMode="External"/><Relationship Id="rId3" Type="http://schemas.openxmlformats.org/officeDocument/2006/relationships/hyperlink" Target="http://en.wikipedia.org/wiki/Raman_scattering" TargetMode="External"/><Relationship Id="rId7" Type="http://schemas.openxmlformats.org/officeDocument/2006/relationships/hyperlink" Target="http://en.wikipedia.org/wiki/Optical_fiber" TargetMode="External"/><Relationship Id="rId2" Type="http://schemas.openxmlformats.org/officeDocument/2006/relationships/slide" Target="../slides/slide97.xml"/><Relationship Id="rId1" Type="http://schemas.openxmlformats.org/officeDocument/2006/relationships/notesMaster" Target="../notesMasters/notesMaster1.xml"/><Relationship Id="rId6" Type="http://schemas.openxmlformats.org/officeDocument/2006/relationships/hyperlink" Target="http://en.wikipedia.org/wiki/Stimulated_emission" TargetMode="External"/><Relationship Id="rId5" Type="http://schemas.openxmlformats.org/officeDocument/2006/relationships/hyperlink" Target="http://en.wikipedia.org/wiki/Inelastic_scattering" TargetMode="External"/><Relationship Id="rId4" Type="http://schemas.openxmlformats.org/officeDocument/2006/relationships/hyperlink" Target="http://en.wikipedia.org/wiki/Photon" TargetMode="External"/><Relationship Id="rId9" Type="http://schemas.openxmlformats.org/officeDocument/2006/relationships/hyperlink" Target="http://en.wikipedia.org/wiki/Telecommunicat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Raman_amplification"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InGaAs" TargetMode="External"/><Relationship Id="rId13" Type="http://schemas.openxmlformats.org/officeDocument/2006/relationships/hyperlink" Target="http://www.engineering.ucsb.edu/~memsucsb/Research/MT-VCSOA/MT-VCSOA.html" TargetMode="External"/><Relationship Id="rId3" Type="http://schemas.openxmlformats.org/officeDocument/2006/relationships/hyperlink" Target="http://en.wikipedia.org/wiki/Fabry-Perot" TargetMode="External"/><Relationship Id="rId7" Type="http://schemas.openxmlformats.org/officeDocument/2006/relationships/hyperlink" Target="http://en.wikipedia.org/wiki/Indium_phosphide" TargetMode="External"/><Relationship Id="rId12" Type="http://schemas.openxmlformats.org/officeDocument/2006/relationships/hyperlink" Target="http://en.wikipedia.org/wiki/VCSEL" TargetMode="External"/><Relationship Id="rId2" Type="http://schemas.openxmlformats.org/officeDocument/2006/relationships/slide" Target="../slides/slide85.xml"/><Relationship Id="rId1" Type="http://schemas.openxmlformats.org/officeDocument/2006/relationships/notesMaster" Target="../notesMasters/notesMaster1.xml"/><Relationship Id="rId6" Type="http://schemas.openxmlformats.org/officeDocument/2006/relationships/hyperlink" Target="http://en.wikipedia.org/wiki/GaAs" TargetMode="External"/><Relationship Id="rId11" Type="http://schemas.openxmlformats.org/officeDocument/2006/relationships/hyperlink" Target="http://en.wikipedia.org/w/index.php?title=Wavelength_conversion&amp;action=edit" TargetMode="External"/><Relationship Id="rId5" Type="http://schemas.openxmlformats.org/officeDocument/2006/relationships/hyperlink" Target="http://en.wikipedia.org/wiki/Waveguide" TargetMode="External"/><Relationship Id="rId10" Type="http://schemas.openxmlformats.org/officeDocument/2006/relationships/hyperlink" Target="http://en.wikipedia.org/w/index.php?title=All-optical_switching&amp;action=edit" TargetMode="External"/><Relationship Id="rId4" Type="http://schemas.openxmlformats.org/officeDocument/2006/relationships/hyperlink" Target="http://en.wikipedia.org/wiki/Laser_diodes" TargetMode="External"/><Relationship Id="rId9" Type="http://schemas.openxmlformats.org/officeDocument/2006/relationships/hyperlink" Target="http://en.wikipedia.org/w/index.php?title=All_optical_signal_processing&amp;action=edit" TargetMode="External"/><Relationship Id="rId14" Type="http://schemas.openxmlformats.org/officeDocument/2006/relationships/hyperlink" Target="http://en.wikipedia.org/wiki/MEM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Population_inversion"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446713F1-DDDF-3E4D-96E9-0B6A0DB2A3EF}"/>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BF362B-67F4-664F-9FA3-823D897093D9}" type="slidenum">
              <a:rPr lang="en-US" altLang="en-US"/>
              <a:pPr eaLnBrk="1" hangingPunct="1"/>
              <a:t>2</a:t>
            </a:fld>
            <a:endParaRPr lang="en-US" altLang="en-US"/>
          </a:p>
        </p:txBody>
      </p:sp>
      <p:sp>
        <p:nvSpPr>
          <p:cNvPr id="110595" name="Rectangle 2">
            <a:extLst>
              <a:ext uri="{FF2B5EF4-FFF2-40B4-BE49-F238E27FC236}">
                <a16:creationId xmlns:a16="http://schemas.microsoft.com/office/drawing/2014/main" id="{6F1338AE-9408-C14E-935C-00A6ACDD6623}"/>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587DE946-98EA-8940-BF2D-D0B3C4A54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59748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BDCA88E-D3DA-7142-8FC4-2F5F3227CFA3}"/>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D2C203-345E-DF4C-9490-D7C2333B30AC}" type="slidenum">
              <a:rPr lang="en-US" altLang="en-US"/>
              <a:pPr eaLnBrk="1" hangingPunct="1"/>
              <a:t>97</a:t>
            </a:fld>
            <a:endParaRPr lang="en-US" altLang="en-US"/>
          </a:p>
        </p:txBody>
      </p:sp>
      <p:sp>
        <p:nvSpPr>
          <p:cNvPr id="119811" name="Rectangle 2">
            <a:extLst>
              <a:ext uri="{FF2B5EF4-FFF2-40B4-BE49-F238E27FC236}">
                <a16:creationId xmlns:a16="http://schemas.microsoft.com/office/drawing/2014/main" id="{3D2531B8-6C39-0544-BF10-58A66A300BE0}"/>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B100E078-FDBA-5340-9D5B-31A069A713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Raman amplification</a:t>
            </a:r>
            <a:r>
              <a:rPr lang="en-GB" altLang="en-US"/>
              <a:t> (pronounced /rʌmɑn/) is based on the Stimulated </a:t>
            </a:r>
            <a:r>
              <a:rPr lang="en-GB" altLang="en-US">
                <a:hlinkClick r:id="rId3" tooltip="Raman scattering"/>
              </a:rPr>
              <a:t>Raman Scattering</a:t>
            </a:r>
            <a:r>
              <a:rPr lang="en-GB" altLang="en-US"/>
              <a:t> (SRS) phenomenon, when a lower frequency 'signal' </a:t>
            </a:r>
            <a:r>
              <a:rPr lang="en-GB" altLang="en-US">
                <a:hlinkClick r:id="rId4" tooltip="Photon"/>
              </a:rPr>
              <a:t>photon</a:t>
            </a:r>
            <a:r>
              <a:rPr lang="en-GB" altLang="en-US"/>
              <a:t> induces the </a:t>
            </a:r>
            <a:r>
              <a:rPr lang="en-GB" altLang="en-US">
                <a:hlinkClick r:id="rId5" tooltip="Inelastic scattering"/>
              </a:rPr>
              <a:t>inelastic scattering</a:t>
            </a:r>
            <a:r>
              <a:rPr lang="en-GB" altLang="en-US"/>
              <a:t> of a higher-frequency 'pump' photon in an optical medium in the nonlinear regime. As a result of this, another 'signal' photon is produced, with the surplus energy resonantly passed to the vibrational states of the medium. This process, as with other </a:t>
            </a:r>
            <a:r>
              <a:rPr lang="en-GB" altLang="en-US">
                <a:hlinkClick r:id="rId6" tooltip="Stimulated emission"/>
              </a:rPr>
              <a:t>stimulated emission</a:t>
            </a:r>
            <a:r>
              <a:rPr lang="en-GB" altLang="en-US"/>
              <a:t> processes, allows all-optical amplification. </a:t>
            </a:r>
            <a:r>
              <a:rPr lang="en-GB" altLang="en-US">
                <a:hlinkClick r:id="rId7" tooltip="Optical fiber"/>
              </a:rPr>
              <a:t>Optical fiber</a:t>
            </a:r>
            <a:r>
              <a:rPr lang="en-GB" altLang="en-US"/>
              <a:t> is today mostly used as the nonlinear medium for SRS, for </a:t>
            </a:r>
            <a:r>
              <a:rPr lang="en-GB" altLang="en-US">
                <a:hlinkClick r:id="rId8" tooltip="Telecom"/>
              </a:rPr>
              <a:t>telecom</a:t>
            </a:r>
            <a:r>
              <a:rPr lang="en-GB" altLang="en-US"/>
              <a:t> purposes; in this case it is characterized by a resonance frequency downshift of ~11 THz (corresponding to a wavelength shift at ~1550 nm of ~90 nm). The SRS amplification process can be readily cascaded, thus accessing essentially any wavelength in the fiber low-loss guiding windows (both 1300 and 1550). In addition to applications in nonlinear and ultrafast optics, Raman amplification is used in optical </a:t>
            </a:r>
            <a:r>
              <a:rPr lang="en-GB" altLang="en-US">
                <a:hlinkClick r:id="rId9" tooltip="Telecommunications"/>
              </a:rPr>
              <a:t>telecommunications</a:t>
            </a:r>
            <a:r>
              <a:rPr lang="en-GB" altLang="en-US"/>
              <a:t>, allowing all-band wavelength coverage and in-line distributed signal amplification. </a:t>
            </a:r>
          </a:p>
        </p:txBody>
      </p:sp>
    </p:spTree>
    <p:extLst>
      <p:ext uri="{BB962C8B-B14F-4D97-AF65-F5344CB8AC3E}">
        <p14:creationId xmlns:p14="http://schemas.microsoft.com/office/powerpoint/2010/main" val="20539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F270637C-DC3D-764F-BCE9-34CE2535860D}"/>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44296F-D360-E64C-B791-E252183A7767}" type="slidenum">
              <a:rPr lang="en-US" altLang="en-US"/>
              <a:pPr eaLnBrk="1" hangingPunct="1"/>
              <a:t>98</a:t>
            </a:fld>
            <a:endParaRPr lang="en-US" altLang="en-US"/>
          </a:p>
        </p:txBody>
      </p:sp>
      <p:sp>
        <p:nvSpPr>
          <p:cNvPr id="120835" name="Rectangle 2">
            <a:extLst>
              <a:ext uri="{FF2B5EF4-FFF2-40B4-BE49-F238E27FC236}">
                <a16:creationId xmlns:a16="http://schemas.microsoft.com/office/drawing/2014/main" id="{48778E09-7685-B247-A0B1-E6A406B0EEBA}"/>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5A53CA50-B557-7840-991B-6875EE82FC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In a Raman amplifier, the signal is intensified by </a:t>
            </a:r>
            <a:r>
              <a:rPr lang="en-GB" altLang="en-US">
                <a:hlinkClick r:id="rId3" tooltip="Raman amplification"/>
              </a:rPr>
              <a:t>Raman amplification</a:t>
            </a:r>
            <a:r>
              <a:rPr lang="en-GB" altLang="en-US"/>
              <a:t>. Unlike the EDFA and SOA the amplification effect is achieved by a nonlinear interaction between the signal and a pump laser within an optical fibre. There are two types of Raman amplifier: distributed and lumped. A distributed Raman amplifier is one in which the transmission fibre is utilised as the gain medium by multiplexing a pump wavelength with signal wavelength, while a lumped Raman amplifier utilises a dedicated, shorter length of fibre to provide amplification. In the case of a lumped Raman amplifier highly nonlinear fibre with a small core is utilised to increase the interaction between signal and pump wavelengths and thereby reduce the length of fibre required.</a:t>
            </a:r>
          </a:p>
          <a:p>
            <a:pPr eaLnBrk="1" hangingPunct="1"/>
            <a:r>
              <a:rPr lang="en-GB" altLang="en-US"/>
              <a:t>The pump light may be coupled into the transmission fibre in the same direction as the signal (co-directional pumping), in the opposite direction (contra-directional pumping) or both. Contra-directional pumping is more common as the transfer of noise from the pump to the signal is reduced.</a:t>
            </a:r>
          </a:p>
          <a:p>
            <a:pPr eaLnBrk="1" hangingPunct="1"/>
            <a:r>
              <a:rPr lang="en-GB" altLang="en-US"/>
              <a:t>The pump power required for Raman amplification is higher than that required by the EDFA, with in excess of 500 mW being required to achieve useful levels of gain in a distributed amplifier. Lumped amplifiers, where the pump light can be safely contained to avoid safety implications of high optical powers, may use over 1W of optical power.</a:t>
            </a:r>
          </a:p>
          <a:p>
            <a:pPr eaLnBrk="1" hangingPunct="1"/>
            <a:r>
              <a:rPr lang="en-GB" altLang="en-US"/>
              <a:t>The principal advantage of Raman amplification is its ability to provide distributed amplification within the transmission fibre, thereby increasing the length of spans between amplifier and regeneration sites. The amplification bandwidth of Raman amplifiers is defined by the pump wavelengths utilised and so amplification can be provided over wider, and different, regions than may be possible with other amplifier types which rely on dopants and device design to define the amplification 'window</a:t>
            </a:r>
          </a:p>
          <a:p>
            <a:pPr eaLnBrk="1" hangingPunct="1"/>
            <a:endParaRPr lang="en-GB" altLang="en-US"/>
          </a:p>
        </p:txBody>
      </p:sp>
    </p:spTree>
    <p:extLst>
      <p:ext uri="{BB962C8B-B14F-4D97-AF65-F5344CB8AC3E}">
        <p14:creationId xmlns:p14="http://schemas.microsoft.com/office/powerpoint/2010/main" val="3114864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287CD6E0-D3D0-4E48-9C67-64EAAE541510}"/>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FB4A49-C931-8C44-B0F9-6F03517B0982}" type="slidenum">
              <a:rPr lang="en-US" altLang="en-US"/>
              <a:pPr eaLnBrk="1" hangingPunct="1"/>
              <a:t>11</a:t>
            </a:fld>
            <a:endParaRPr lang="en-US" altLang="en-US"/>
          </a:p>
        </p:txBody>
      </p:sp>
      <p:sp>
        <p:nvSpPr>
          <p:cNvPr id="111619" name="Rectangle 2">
            <a:extLst>
              <a:ext uri="{FF2B5EF4-FFF2-40B4-BE49-F238E27FC236}">
                <a16:creationId xmlns:a16="http://schemas.microsoft.com/office/drawing/2014/main" id="{B6596C49-5001-C743-AE71-70AA0DDFB52D}"/>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3B5AF257-1CB5-1746-B9D8-B6E777E1B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l-GR" altLang="en-US" b="1">
                <a:solidFill>
                  <a:srgbClr val="000000"/>
                </a:solidFill>
                <a:cs typeface="Times New Roman" panose="02020603050405020304" pitchFamily="18" charset="0"/>
              </a:rPr>
              <a:t>Η βάση της λειτουργίας μιας διόδου λέϊζερ έγκειται στη μείωση του εύρους του φάσματος εκπομπής με τη χρήση οπτικής κοιλότητας για να αυξηθεί η εκπομπή ορισμένων καταστάσεων φωτονίων (έτσι ένα λέϊζερ είναι μονοχρωματικό) και η χρήση εξαναγκασμένης εκπομπής για να αυξηθούν οι ρυθμοί επανασύνδεσης των ηλεκτρονίων και των οπών (έτσι ο χρόνος απόκρισης φτάνει και τα 50 </a:t>
            </a:r>
            <a:r>
              <a:rPr lang="en-US" altLang="en-US" b="1">
                <a:solidFill>
                  <a:srgbClr val="000000"/>
                </a:solidFill>
                <a:cs typeface="Times New Roman" panose="02020603050405020304" pitchFamily="18" charset="0"/>
              </a:rPr>
              <a:t>GHz</a:t>
            </a:r>
            <a:r>
              <a:rPr lang="el-GR" altLang="en-US" b="1">
                <a:solidFill>
                  <a:srgbClr val="000000"/>
                </a:solidFill>
                <a:cs typeface="Times New Roman" panose="02020603050405020304" pitchFamily="18" charset="0"/>
              </a:rPr>
              <a:t>). Εξαιτίας της χωρικής συμφωνίας των  εκπεμπόμενων φωτονίων η δέσμη λέϊζερ δεν έχει τόση διασπορά όση έχουν δέσμες από άλλες πηγές και έτσι μπορεί να εστιαστεί ώστε να δώσει πολύ υψηλή πυκνότητα. </a:t>
            </a:r>
            <a:endParaRPr lang="en-US" altLang="en-US">
              <a:solidFill>
                <a:srgbClr val="000000"/>
              </a:solidFill>
              <a:cs typeface="Times New Roman" panose="02020603050405020304" pitchFamily="18" charset="0"/>
            </a:endParaRPr>
          </a:p>
          <a:p>
            <a:pPr eaLnBrk="1" hangingPunct="1"/>
            <a:endParaRPr lang="en-GB" altLang="en-US"/>
          </a:p>
        </p:txBody>
      </p:sp>
    </p:spTree>
    <p:extLst>
      <p:ext uri="{BB962C8B-B14F-4D97-AF65-F5344CB8AC3E}">
        <p14:creationId xmlns:p14="http://schemas.microsoft.com/office/powerpoint/2010/main" val="320863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C8B6C26-9CFD-1D42-8413-3D50E0315762}"/>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71C0A-4562-5C44-8591-EFC87B533134}" type="slidenum">
              <a:rPr lang="en-US" altLang="en-US"/>
              <a:pPr eaLnBrk="1" hangingPunct="1"/>
              <a:t>15</a:t>
            </a:fld>
            <a:endParaRPr lang="en-US" altLang="en-US"/>
          </a:p>
        </p:txBody>
      </p:sp>
      <p:sp>
        <p:nvSpPr>
          <p:cNvPr id="112643" name="Rectangle 2">
            <a:extLst>
              <a:ext uri="{FF2B5EF4-FFF2-40B4-BE49-F238E27FC236}">
                <a16:creationId xmlns:a16="http://schemas.microsoft.com/office/drawing/2014/main" id="{9D9C8A10-CB47-5644-92B5-D9C58583C94D}"/>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94703C91-1B87-8042-A310-33AEF98E34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i="1">
                <a:latin typeface="TimesNewRoman,BoldItalic"/>
              </a:rPr>
              <a:t>Αυτό που κάνει δυνατή την ύπαρξη η</a:t>
            </a:r>
            <a:r>
              <a:rPr lang="en-GB" altLang="en-US" b="1" i="1">
                <a:latin typeface="TimesNewRoman,BoldItalic+1"/>
              </a:rPr>
              <a:t>µ</a:t>
            </a:r>
            <a:r>
              <a:rPr lang="en-GB" altLang="en-US" b="1" i="1">
                <a:latin typeface="TimesNewRoman,BoldItalic"/>
              </a:rPr>
              <a:t>ιαγώγι</a:t>
            </a:r>
            <a:r>
              <a:rPr lang="en-GB" altLang="en-US" b="1" i="1">
                <a:latin typeface="TimesNewRoman,BoldItalic+1"/>
              </a:rPr>
              <a:t>µ</a:t>
            </a:r>
            <a:r>
              <a:rPr lang="en-GB" altLang="en-US" b="1" i="1">
                <a:latin typeface="TimesNewRoman,BoldItalic"/>
              </a:rPr>
              <a:t>ων διόδων είναι η</a:t>
            </a:r>
          </a:p>
          <a:p>
            <a:pPr eaLnBrk="1" hangingPunct="1"/>
            <a:r>
              <a:rPr lang="en-GB" altLang="en-US" b="1" i="1">
                <a:latin typeface="TimesNewRoman,BoldItalic"/>
              </a:rPr>
              <a:t>ιδιότητα των ηλεκτρονίων σθένους να απορροφούν ενέργεια και</a:t>
            </a:r>
          </a:p>
          <a:p>
            <a:pPr eaLnBrk="1" hangingPunct="1"/>
            <a:r>
              <a:rPr lang="en-GB" altLang="en-US" b="1" i="1">
                <a:latin typeface="TimesNewRoman,BoldItalic"/>
              </a:rPr>
              <a:t>να υπερπηδούν το ενεργειακό κενό</a:t>
            </a:r>
            <a:r>
              <a:rPr lang="en-GB" altLang="en-US" i="1">
                <a:latin typeface="TimesNewRoman,Italic"/>
              </a:rPr>
              <a:t>.</a:t>
            </a:r>
            <a:endParaRPr lang="en-GB" altLang="en-US">
              <a:latin typeface="TimesNewRoman,BoldItalic"/>
            </a:endParaRPr>
          </a:p>
          <a:p>
            <a:pPr eaLnBrk="1" hangingPunct="1"/>
            <a:endParaRPr lang="en-GB" altLang="en-US"/>
          </a:p>
        </p:txBody>
      </p:sp>
    </p:spTree>
    <p:extLst>
      <p:ext uri="{BB962C8B-B14F-4D97-AF65-F5344CB8AC3E}">
        <p14:creationId xmlns:p14="http://schemas.microsoft.com/office/powerpoint/2010/main" val="249781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37C699E0-7EB8-4647-A615-CABB6852526C}"/>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C3B764-77FF-6743-B391-A8EAAB0A0BCC}" type="slidenum">
              <a:rPr lang="en-US" altLang="en-US"/>
              <a:pPr eaLnBrk="1" hangingPunct="1"/>
              <a:t>40</a:t>
            </a:fld>
            <a:endParaRPr lang="en-US" altLang="en-US"/>
          </a:p>
        </p:txBody>
      </p:sp>
      <p:sp>
        <p:nvSpPr>
          <p:cNvPr id="113667" name="Rectangle 2">
            <a:extLst>
              <a:ext uri="{FF2B5EF4-FFF2-40B4-BE49-F238E27FC236}">
                <a16:creationId xmlns:a16="http://schemas.microsoft.com/office/drawing/2014/main" id="{7CFD54B5-6BF0-B443-B9B7-B4C835ABB109}"/>
              </a:ext>
            </a:extLst>
          </p:cNvPr>
          <p:cNvSpPr>
            <a:spLocks noGrp="1" noRot="1" noChangeAspect="1" noChangeArrowheads="1" noTextEdit="1"/>
          </p:cNvSpPr>
          <p:nvPr>
            <p:ph type="sldImg"/>
          </p:nvPr>
        </p:nvSpPr>
        <p:spPr>
          <a:xfrm>
            <a:off x="2759075" y="533400"/>
            <a:ext cx="4725988" cy="2660650"/>
          </a:xfrm>
          <a:ln/>
        </p:spPr>
      </p:sp>
      <p:sp>
        <p:nvSpPr>
          <p:cNvPr id="113668" name="Rectangle 3">
            <a:extLst>
              <a:ext uri="{FF2B5EF4-FFF2-40B4-BE49-F238E27FC236}">
                <a16:creationId xmlns:a16="http://schemas.microsoft.com/office/drawing/2014/main" id="{19ABA0F1-A006-7E4E-B60D-1526AE96AAB4}"/>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Fabry-Perot lasers are the first type of semiconductor lasers to enter the communication market. Also known as multi-longitudinal mode lasers, they produce highly polarized, coherent and low divergence beams. </a:t>
            </a:r>
          </a:p>
          <a:p>
            <a:pPr eaLnBrk="1" hangingPunct="1"/>
            <a:endParaRPr lang="en-US" altLang="en-US"/>
          </a:p>
          <a:p>
            <a:pPr eaLnBrk="1" hangingPunct="1"/>
            <a:r>
              <a:rPr lang="en-US" altLang="en-US"/>
              <a:t>Low spectral width and high optical power enable FP lasers to be used in longer transmission distances. Typical telecom links span about 30 km.</a:t>
            </a:r>
          </a:p>
          <a:p>
            <a:pPr eaLnBrk="1" hangingPunct="1"/>
            <a:endParaRPr lang="en-US" altLang="en-US"/>
          </a:p>
          <a:p>
            <a:pPr eaLnBrk="1" hangingPunct="1"/>
            <a:r>
              <a:rPr lang="en-US" altLang="en-US"/>
              <a:t>Unlike LEDs, lasers operate beyond a threshold condition for normal stimulated emission. Below the threshold, the optical power is negligibly small and the spectrum looks similar to that of an LED. Furthermore, high speed modulation works only above the threshold. Semiconductor lasers need ~10 ns to ~10 µs turn-on time when started below the threshold. </a:t>
            </a:r>
          </a:p>
        </p:txBody>
      </p:sp>
    </p:spTree>
    <p:extLst>
      <p:ext uri="{BB962C8B-B14F-4D97-AF65-F5344CB8AC3E}">
        <p14:creationId xmlns:p14="http://schemas.microsoft.com/office/powerpoint/2010/main" val="292375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8CEDE6B-0466-7146-BE00-5D8E64AB3615}"/>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346AD1-A22A-A247-AEF6-3AC47F0CE940}" type="slidenum">
              <a:rPr lang="en-US" altLang="en-US"/>
              <a:pPr eaLnBrk="1" hangingPunct="1"/>
              <a:t>46</a:t>
            </a:fld>
            <a:endParaRPr lang="en-US" altLang="en-US"/>
          </a:p>
        </p:txBody>
      </p:sp>
      <p:sp>
        <p:nvSpPr>
          <p:cNvPr id="114691" name="Rectangle 2">
            <a:extLst>
              <a:ext uri="{FF2B5EF4-FFF2-40B4-BE49-F238E27FC236}">
                <a16:creationId xmlns:a16="http://schemas.microsoft.com/office/drawing/2014/main" id="{E50F8097-3A1B-BB4A-ACD3-CD7B41F8558D}"/>
              </a:ext>
            </a:extLst>
          </p:cNvPr>
          <p:cNvSpPr>
            <a:spLocks noGrp="1" noRot="1" noChangeAspect="1" noChangeArrowheads="1" noTextEdit="1"/>
          </p:cNvSpPr>
          <p:nvPr>
            <p:ph type="sldImg"/>
          </p:nvPr>
        </p:nvSpPr>
        <p:spPr>
          <a:xfrm>
            <a:off x="2759075" y="533400"/>
            <a:ext cx="4725988" cy="2660650"/>
          </a:xfrm>
          <a:ln/>
        </p:spPr>
      </p:sp>
      <p:sp>
        <p:nvSpPr>
          <p:cNvPr id="114692" name="Rectangle 3">
            <a:extLst>
              <a:ext uri="{FF2B5EF4-FFF2-40B4-BE49-F238E27FC236}">
                <a16:creationId xmlns:a16="http://schemas.microsoft.com/office/drawing/2014/main" id="{3C3F62F1-7F01-6947-B764-BB899DFE6299}"/>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Distributed Feedback Lasers are the highest performance lasers available today. They emit radiation in only one longitudinal mode. The laser cavity is designed with gratings along the active layer. This enables, ideally, one wavelength component to propagate along the cavity and stimulate radiation only at that optical frequency.  </a:t>
            </a:r>
          </a:p>
          <a:p>
            <a:pPr eaLnBrk="1" hangingPunct="1"/>
            <a:endParaRPr lang="en-US" altLang="en-US"/>
          </a:p>
          <a:p>
            <a:pPr eaLnBrk="1" hangingPunct="1"/>
            <a:r>
              <a:rPr lang="en-US" altLang="en-US"/>
              <a:t>Like the FP laser, DFB laser produces a highly polarized, low divergent and high power beam. Due to the narrow spectral width, it can be used in long haul fiber optic links; narrow linewidth also enables many lasers to be optically multiplexed. DFB lasers form the core of DWDM systems (more on that later).</a:t>
            </a:r>
          </a:p>
        </p:txBody>
      </p:sp>
    </p:spTree>
    <p:extLst>
      <p:ext uri="{BB962C8B-B14F-4D97-AF65-F5344CB8AC3E}">
        <p14:creationId xmlns:p14="http://schemas.microsoft.com/office/powerpoint/2010/main" val="158888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0A41F42-3120-8043-AA5F-8DF70F1B4733}"/>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C45E22-CD07-3C41-A6E9-D6515330C62E}" type="slidenum">
              <a:rPr lang="en-US" altLang="en-US"/>
              <a:pPr eaLnBrk="1" hangingPunct="1"/>
              <a:t>50</a:t>
            </a:fld>
            <a:endParaRPr lang="en-US" altLang="en-US"/>
          </a:p>
        </p:txBody>
      </p:sp>
      <p:sp>
        <p:nvSpPr>
          <p:cNvPr id="115715" name="Rectangle 2">
            <a:extLst>
              <a:ext uri="{FF2B5EF4-FFF2-40B4-BE49-F238E27FC236}">
                <a16:creationId xmlns:a16="http://schemas.microsoft.com/office/drawing/2014/main" id="{A45C1833-C516-584E-881F-A4FE5FBA3359}"/>
              </a:ext>
            </a:extLst>
          </p:cNvPr>
          <p:cNvSpPr>
            <a:spLocks noGrp="1" noRot="1" noChangeAspect="1" noChangeArrowheads="1" noTextEdit="1"/>
          </p:cNvSpPr>
          <p:nvPr>
            <p:ph type="sldImg"/>
          </p:nvPr>
        </p:nvSpPr>
        <p:spPr>
          <a:xfrm>
            <a:off x="2759075" y="533400"/>
            <a:ext cx="4725988" cy="2660650"/>
          </a:xfrm>
          <a:ln/>
        </p:spPr>
      </p:sp>
      <p:sp>
        <p:nvSpPr>
          <p:cNvPr id="115716" name="Rectangle 3">
            <a:extLst>
              <a:ext uri="{FF2B5EF4-FFF2-40B4-BE49-F238E27FC236}">
                <a16:creationId xmlns:a16="http://schemas.microsoft.com/office/drawing/2014/main" id="{3D3B9E2A-5F7C-B640-B424-B0951D2D2749}"/>
              </a:ext>
            </a:extLst>
          </p:cNvPr>
          <p:cNvSpPr>
            <a:spLocks noGrp="1" noChangeArrowheads="1"/>
          </p:cNvSpPr>
          <p:nvPr>
            <p:ph type="body" idx="1"/>
          </p:nvPr>
        </p:nvSpPr>
        <p:spPr>
          <a:xfrm>
            <a:off x="1365250" y="3371850"/>
            <a:ext cx="7504113" cy="319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VCSELs are used in datacomm applications. These lasers provide radiation in the 850 nm region. Distributed Bragg reflectors are used to reflect a very narrow range of wavelengths, allowing the laser cavity to selectively amplify a narrow range. Spectral widths are narrower than FP lasers but wider than DFBs. They also provide single longitudinal mode beams.  </a:t>
            </a:r>
          </a:p>
        </p:txBody>
      </p:sp>
    </p:spTree>
    <p:extLst>
      <p:ext uri="{BB962C8B-B14F-4D97-AF65-F5344CB8AC3E}">
        <p14:creationId xmlns:p14="http://schemas.microsoft.com/office/powerpoint/2010/main" val="2401692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2B1FC82-1327-F841-A708-0863E6EDCF2A}"/>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9B40F3-2153-5447-BC2E-F15F9AF383A5}" type="slidenum">
              <a:rPr lang="en-US" altLang="en-US"/>
              <a:pPr eaLnBrk="1" hangingPunct="1"/>
              <a:t>79</a:t>
            </a:fld>
            <a:endParaRPr lang="en-US" altLang="en-US"/>
          </a:p>
        </p:txBody>
      </p:sp>
      <p:sp>
        <p:nvSpPr>
          <p:cNvPr id="116739" name="Rectangle 2">
            <a:extLst>
              <a:ext uri="{FF2B5EF4-FFF2-40B4-BE49-F238E27FC236}">
                <a16:creationId xmlns:a16="http://schemas.microsoft.com/office/drawing/2014/main" id="{42706FA0-B3E8-6F45-B221-26060E12CEDA}"/>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2D30913-CB47-5149-8D5D-E9D604A427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i="1">
                <a:latin typeface="Times New Roman" panose="02020603050405020304" pitchFamily="18" charset="0"/>
                <a:cs typeface="Times New Roman" panose="02020603050405020304" pitchFamily="18" charset="0"/>
              </a:rPr>
              <a:t>n-Line Amplifiers</a:t>
            </a:r>
            <a:br>
              <a:rPr lang="en-GB" altLang="en-US" i="1">
                <a:latin typeface="Times New Roman" panose="02020603050405020304" pitchFamily="18" charset="0"/>
                <a:cs typeface="Times New Roman" panose="02020603050405020304" pitchFamily="18" charset="0"/>
              </a:rPr>
            </a:br>
            <a:r>
              <a:rPr lang="en-GB" altLang="en-US" b="1">
                <a:latin typeface="Times New Roman" panose="02020603050405020304" pitchFamily="18" charset="0"/>
                <a:cs typeface="Times New Roman" panose="02020603050405020304" pitchFamily="18" charset="0"/>
              </a:rPr>
              <a:t>I</a:t>
            </a:r>
            <a:r>
              <a:rPr lang="en-GB" altLang="en-US">
                <a:latin typeface="Times New Roman" panose="02020603050405020304" pitchFamily="18" charset="0"/>
                <a:cs typeface="Times New Roman" panose="02020603050405020304" pitchFamily="18" charset="0"/>
              </a:rPr>
              <a:t>n-line amplifiers or in-line repeaters, modify a small input signal and boost it for retransmission down the fiber. Controlling the small signal performance and noise added by the EDFA reduces the risk of limiting a system’s length due to the noise produced by the amplifying components.</a:t>
            </a:r>
            <a:endParaRPr lang="en-GB" altLang="en-US"/>
          </a:p>
          <a:p>
            <a:pPr eaLnBrk="1" hangingPunct="1"/>
            <a:r>
              <a:rPr lang="en-GB" altLang="en-US" i="1">
                <a:latin typeface="Times New Roman" panose="02020603050405020304" pitchFamily="18" charset="0"/>
                <a:cs typeface="Times New Roman" panose="02020603050405020304" pitchFamily="18" charset="0"/>
              </a:rPr>
              <a:t>Preamplifiers</a:t>
            </a:r>
            <a:br>
              <a:rPr lang="en-GB" altLang="en-US" i="1">
                <a:latin typeface="Times New Roman" panose="02020603050405020304" pitchFamily="18" charset="0"/>
                <a:cs typeface="Times New Roman" panose="02020603050405020304" pitchFamily="18" charset="0"/>
              </a:rPr>
            </a:br>
            <a:r>
              <a:rPr lang="en-GB" altLang="en-US" b="1">
                <a:latin typeface="Times New Roman" panose="02020603050405020304" pitchFamily="18" charset="0"/>
                <a:cs typeface="Times New Roman" panose="02020603050405020304" pitchFamily="18" charset="0"/>
              </a:rPr>
              <a:t>P</a:t>
            </a:r>
            <a:r>
              <a:rPr lang="en-GB" altLang="en-US">
                <a:latin typeface="Times New Roman" panose="02020603050405020304" pitchFamily="18" charset="0"/>
                <a:cs typeface="Times New Roman" panose="02020603050405020304" pitchFamily="18" charset="0"/>
              </a:rPr>
              <a:t>ast receiver sensitivity of -30 dBm at 622 Mb/s was acceptable; however, presently, the demands require sensitivity of -40 dBm or -45 dBm. This performance can be achieved by placing an optical amplifier prior to the receiver. Boosting the signal at this point presents a much larger signal into the receiver, thus easing the demands of the receiver design. This application requires careful attention to the noise added by the EDFA; the noise added by the amplifier must be minimal to maximize the received SNR.</a:t>
            </a:r>
            <a:endParaRPr lang="en-GB" altLang="en-US"/>
          </a:p>
          <a:p>
            <a:pPr eaLnBrk="1" hangingPunct="1"/>
            <a:r>
              <a:rPr lang="en-GB" altLang="en-US" i="1">
                <a:latin typeface="Times New Roman" panose="02020603050405020304" pitchFamily="18" charset="0"/>
                <a:cs typeface="Times New Roman" panose="02020603050405020304" pitchFamily="18" charset="0"/>
              </a:rPr>
              <a:t>Compensating for Loss in Optical Networks</a:t>
            </a:r>
            <a:br>
              <a:rPr lang="en-GB" altLang="en-US" i="1">
                <a:latin typeface="Times New Roman" panose="02020603050405020304" pitchFamily="18" charset="0"/>
                <a:cs typeface="Times New Roman" panose="02020603050405020304" pitchFamily="18" charset="0"/>
              </a:rPr>
            </a:br>
            <a:r>
              <a:rPr lang="en-GB" altLang="en-US" b="1">
                <a:latin typeface="Times New Roman" panose="02020603050405020304" pitchFamily="18" charset="0"/>
                <a:cs typeface="Times New Roman" panose="02020603050405020304" pitchFamily="18" charset="0"/>
              </a:rPr>
              <a:t>I</a:t>
            </a:r>
            <a:r>
              <a:rPr lang="en-GB" altLang="en-US">
                <a:latin typeface="Times New Roman" panose="02020603050405020304" pitchFamily="18" charset="0"/>
                <a:cs typeface="Times New Roman" panose="02020603050405020304" pitchFamily="18" charset="0"/>
              </a:rPr>
              <a:t>nserting an EDFA before an 8 x 1 optical splitter increases the power to almost +19 dBm allowing each of the eight output legs to provide +9 dBm, making the output almost equal to the original transmitter power. The optical splitter alone has a nominal optical insertion loss of 10 dB. The transmitter has an optical output of +10 dBm, meaning that the optical splitter outputs without an EDFA would be 0 dBm. This output power would be acceptable for most digital applications; however, in analog CATV applications this is the minimal acceptable received power. Therefore, inserting the EDFA before the optical splitter greatly increases the output power.</a:t>
            </a:r>
            <a:endParaRPr lang="en-GB" altLang="en-US"/>
          </a:p>
          <a:p>
            <a:pPr eaLnBrk="1" hangingPunct="1"/>
            <a:endParaRPr lang="en-GB" altLang="en-US"/>
          </a:p>
        </p:txBody>
      </p:sp>
    </p:spTree>
    <p:extLst>
      <p:ext uri="{BB962C8B-B14F-4D97-AF65-F5344CB8AC3E}">
        <p14:creationId xmlns:p14="http://schemas.microsoft.com/office/powerpoint/2010/main" val="26628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996272A8-3B47-E44D-BAC1-9354E09CF089}"/>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BD62D4-1AE8-EE40-9485-B58B806D7F49}" type="slidenum">
              <a:rPr lang="en-US" altLang="en-US"/>
              <a:pPr eaLnBrk="1" hangingPunct="1"/>
              <a:t>85</a:t>
            </a:fld>
            <a:endParaRPr lang="en-US" altLang="en-US"/>
          </a:p>
        </p:txBody>
      </p:sp>
      <p:sp>
        <p:nvSpPr>
          <p:cNvPr id="117763" name="Rectangle 2">
            <a:extLst>
              <a:ext uri="{FF2B5EF4-FFF2-40B4-BE49-F238E27FC236}">
                <a16:creationId xmlns:a16="http://schemas.microsoft.com/office/drawing/2014/main" id="{A5A73D4C-FB2E-D24E-9744-CD4691FB9032}"/>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FE2404F8-D58E-3D49-B72B-87142CDDA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Semiconductor optical amplifiers are amplifiers which use a semiconductor to provide the gain medium. These amplifiers have a similar structure to </a:t>
            </a:r>
            <a:r>
              <a:rPr lang="en-GB" altLang="en-US">
                <a:hlinkClick r:id="rId3" tooltip="Fabry-Perot"/>
              </a:rPr>
              <a:t>Fabry-Perot</a:t>
            </a:r>
            <a:r>
              <a:rPr lang="en-GB" altLang="en-US"/>
              <a:t> </a:t>
            </a:r>
            <a:r>
              <a:rPr lang="en-GB" altLang="en-US">
                <a:hlinkClick r:id="rId4" tooltip="Laser diodes"/>
              </a:rPr>
              <a:t>laser diodes</a:t>
            </a:r>
            <a:r>
              <a:rPr lang="en-GB" altLang="en-US"/>
              <a:t> but with anti-reflection design elements at the endfaces. Recent designs include anti-reflective coatings and tilted </a:t>
            </a:r>
            <a:r>
              <a:rPr lang="en-GB" altLang="en-US">
                <a:hlinkClick r:id="rId5" tooltip="Waveguide"/>
              </a:rPr>
              <a:t>waveguide</a:t>
            </a:r>
            <a:r>
              <a:rPr lang="en-GB" altLang="en-US"/>
              <a:t> and window regions which can reduce endface reflection to less than 0.001%. Since this creates a loss of power from the cavity which is greater than the gain it prevents the amplifier from acting as a laser.</a:t>
            </a:r>
          </a:p>
          <a:p>
            <a:pPr eaLnBrk="1" hangingPunct="1"/>
            <a:r>
              <a:rPr lang="en-GB" altLang="en-US"/>
              <a:t>Semiconductor optical amplifiers are typically made from group III-V compound semiconductors such as </a:t>
            </a:r>
            <a:r>
              <a:rPr lang="en-GB" altLang="en-US">
                <a:hlinkClick r:id="rId6" tooltip="GaAs"/>
              </a:rPr>
              <a:t>GaAs</a:t>
            </a:r>
            <a:r>
              <a:rPr lang="en-GB" altLang="en-US"/>
              <a:t>/AlGaAs, </a:t>
            </a:r>
            <a:r>
              <a:rPr lang="en-GB" altLang="en-US">
                <a:hlinkClick r:id="rId7" tooltip="Indium phosphide"/>
              </a:rPr>
              <a:t>InP</a:t>
            </a:r>
            <a:r>
              <a:rPr lang="en-GB" altLang="en-US"/>
              <a:t>/</a:t>
            </a:r>
            <a:r>
              <a:rPr lang="en-GB" altLang="en-US">
                <a:hlinkClick r:id="rId8" tooltip="InGaAs"/>
              </a:rPr>
              <a:t>InGaAs</a:t>
            </a:r>
            <a:r>
              <a:rPr lang="en-GB" altLang="en-US"/>
              <a:t>, </a:t>
            </a:r>
            <a:r>
              <a:rPr lang="en-GB" altLang="en-US">
                <a:hlinkClick r:id="rId7" tooltip="Indium phosphide"/>
              </a:rPr>
              <a:t>InP</a:t>
            </a:r>
            <a:r>
              <a:rPr lang="en-GB" altLang="en-US"/>
              <a:t>/InGaAsP and </a:t>
            </a:r>
            <a:r>
              <a:rPr lang="en-GB" altLang="en-US">
                <a:hlinkClick r:id="rId7" tooltip="Indium phosphide"/>
              </a:rPr>
              <a:t>InP</a:t>
            </a:r>
            <a:r>
              <a:rPr lang="en-GB" altLang="en-US"/>
              <a:t>/InAlGaAs, though any direct band gap semiconductors such as II-VI could conceivably be used. Such amplifiers are often used in telecommunication systems in the form of fibre-pigtailed components, operating at signal wavelengths between 0.85 µm and 1.6 µm and generating gains of up to 30 dB.</a:t>
            </a:r>
          </a:p>
          <a:p>
            <a:pPr eaLnBrk="1" hangingPunct="1"/>
            <a:r>
              <a:rPr lang="en-GB" altLang="en-US"/>
              <a:t>The semiconductor optical amplifier is of small size and electrically pumped. It can be potentially less expensive than the EDFA and can be integrated with semiconductor lasers, modulators, etc. However, the performance is still not comparable with the EDFA. The SOA has higher noise, lower gain, moderate polarization dependence and high nonlinearity with fast transient time. This originates from the short nanosecond or less upper state lifetime, so that the gain reacts rapidly to changes of pump or signal power and the changes of gain also cause phase changes which can distort the signals. This nonlinearity presents the most severe problem for optical communication applications. However it provides the possibility for gain in different wavelength regions from the EDFA. "Linear optical amplifiers" using gain-clamping techniques have been developed.</a:t>
            </a:r>
          </a:p>
          <a:p>
            <a:pPr eaLnBrk="1" hangingPunct="1"/>
            <a:r>
              <a:rPr lang="en-GB" altLang="en-US"/>
              <a:t>High optical nonlinearity makes semiconductor amplifiers attractive for </a:t>
            </a:r>
            <a:r>
              <a:rPr lang="en-GB" altLang="en-US">
                <a:hlinkClick r:id="rId9" tooltip="All optical signal processing"/>
              </a:rPr>
              <a:t>all optical signal processing</a:t>
            </a:r>
            <a:r>
              <a:rPr lang="en-GB" altLang="en-US"/>
              <a:t> like </a:t>
            </a:r>
            <a:r>
              <a:rPr lang="en-GB" altLang="en-US">
                <a:hlinkClick r:id="rId10" tooltip="All-optical switching"/>
              </a:rPr>
              <a:t>all-optical switching</a:t>
            </a:r>
            <a:r>
              <a:rPr lang="en-GB" altLang="en-US"/>
              <a:t> and </a:t>
            </a:r>
            <a:r>
              <a:rPr lang="en-GB" altLang="en-US">
                <a:hlinkClick r:id="rId11" tooltip="Wavelength conversion"/>
              </a:rPr>
              <a:t>wavelength conversion</a:t>
            </a:r>
            <a:r>
              <a:rPr lang="en-GB" altLang="en-US"/>
              <a:t>. There has been much research on semiconductor optical amplifiers as elements for optical signal processing, wavelength conversion, clock recovery, signal demultiplexing, and pattern recognition.</a:t>
            </a:r>
          </a:p>
          <a:p>
            <a:pPr eaLnBrk="1" hangingPunct="1"/>
            <a:r>
              <a:rPr lang="en-GB" altLang="en-US"/>
              <a:t>A recent addition to the SOA family is the vertical-cavity SOA (VCSOA). These devices are similar in structure to, and share many features with, vertical-cavity surface-emitting lasers (</a:t>
            </a:r>
            <a:r>
              <a:rPr lang="en-GB" altLang="en-US">
                <a:hlinkClick r:id="rId12" tooltip="VCSEL"/>
              </a:rPr>
              <a:t>VCSELs</a:t>
            </a:r>
            <a:r>
              <a:rPr lang="en-GB" altLang="en-US"/>
              <a:t>). The major difference when comparing VCSOAs and VCSELs is the reduced mirror reflectivities used in the amplifier cavity. With VCSOAs, reduced feedback is necessary to prevent the device from reaching lasing threshold. Due to the extremely short cavity length, and correspondingly thin gain medium, these devices exhibit very low single-pass gain (typically on the order of a few percent) and also a very large free spectral range (FSR). The small single-pass gain requires relatively high mirror reflectivities to boost the total signal gain. In addition to boosting the total signal gain, the use of the resonant cavity structure results in a very narrow gain bandwidth; coupled with the large FSR of the optical cavity, this effectively limits operation of the VCSOA to single-channel amplification. Thus, VCSOAs can be seen as amplifying filters.</a:t>
            </a:r>
          </a:p>
          <a:p>
            <a:pPr eaLnBrk="1" hangingPunct="1"/>
            <a:r>
              <a:rPr lang="en-GB" altLang="en-US"/>
              <a:t>Given their vertical-cavity geometry, VCSOAs are resonant cavity optical amplifiers that operate with the input/output signal entering/exiting normal to the wafer surface. In addition to their small size, the surface normal operation of VCSOAs leads to a number of advantages, including low power consumption, low noise figure, polarization insensitive gain, and the ability to fabricate high fill factor two-dimensional arrays on a single semiconductor chip. These devices are still in the early stages of research, though promising preamplifier results have been demonstrated. Further extensions to VCSOA technology are the demonstration of wavelength tunable devices. These </a:t>
            </a:r>
            <a:r>
              <a:rPr lang="en-GB" altLang="en-US">
                <a:hlinkClick r:id="rId13" tooltip="http://www.engineering.ucsb.edu/~memsucsb/Research/MT-VCSOA/MT-VCSOA.html"/>
              </a:rPr>
              <a:t>MEMS-tunable vertical-cavity SOAs</a:t>
            </a:r>
            <a:r>
              <a:rPr lang="en-GB" altLang="en-US"/>
              <a:t> utilize a microelectromechanical systems (</a:t>
            </a:r>
            <a:r>
              <a:rPr lang="en-GB" altLang="en-US">
                <a:hlinkClick r:id="rId14" tooltip="MEMS"/>
              </a:rPr>
              <a:t>MEMS</a:t>
            </a:r>
            <a:r>
              <a:rPr lang="en-GB" altLang="en-US"/>
              <a:t>) based tuning mechanism for wide and continuous tuning of the peak gain wavelength of the amplifier.</a:t>
            </a:r>
          </a:p>
          <a:p>
            <a:pPr eaLnBrk="1" hangingPunct="1"/>
            <a:endParaRPr lang="en-GB" altLang="en-US"/>
          </a:p>
        </p:txBody>
      </p:sp>
    </p:spTree>
    <p:extLst>
      <p:ext uri="{BB962C8B-B14F-4D97-AF65-F5344CB8AC3E}">
        <p14:creationId xmlns:p14="http://schemas.microsoft.com/office/powerpoint/2010/main" val="28839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23E9A06-0F7E-7A48-A149-017D071ECFAD}"/>
              </a:ext>
            </a:extLst>
          </p:cNvPr>
          <p:cNvSpPr>
            <a:spLocks noGrp="1" noChangeArrowheads="1"/>
          </p:cNvSpPr>
          <p:nvPr>
            <p:ph type="sldNum" sz="quarter" idx="5"/>
          </p:nvPr>
        </p:nvSpPr>
        <p:spPr/>
        <p:txBody>
          <a:bodyPr/>
          <a:lstStyle>
            <a:lvl1pPr defTabSz="990600" eaLnBrk="0" hangingPunct="0">
              <a:defRPr>
                <a:solidFill>
                  <a:schemeClr val="tx1"/>
                </a:solidFill>
                <a:latin typeface="Arial" panose="020B0604020202020204" pitchFamily="34" charset="0"/>
                <a:cs typeface="Arial" panose="020B0604020202020204" pitchFamily="34" charset="0"/>
              </a:defRPr>
            </a:lvl1pPr>
            <a:lvl2pPr marL="742950" indent="-285750" defTabSz="990600" eaLnBrk="0" hangingPunct="0">
              <a:defRPr>
                <a:solidFill>
                  <a:schemeClr val="tx1"/>
                </a:solidFill>
                <a:latin typeface="Arial" panose="020B0604020202020204" pitchFamily="34" charset="0"/>
                <a:cs typeface="Arial" panose="020B0604020202020204" pitchFamily="34" charset="0"/>
              </a:defRPr>
            </a:lvl2pPr>
            <a:lvl3pPr marL="1143000" indent="-228600" defTabSz="990600" eaLnBrk="0" hangingPunct="0">
              <a:defRPr>
                <a:solidFill>
                  <a:schemeClr val="tx1"/>
                </a:solidFill>
                <a:latin typeface="Arial" panose="020B0604020202020204" pitchFamily="34" charset="0"/>
                <a:cs typeface="Arial" panose="020B0604020202020204" pitchFamily="34" charset="0"/>
              </a:defRPr>
            </a:lvl3pPr>
            <a:lvl4pPr marL="1600200" indent="-228600" defTabSz="990600" eaLnBrk="0" hangingPunct="0">
              <a:defRPr>
                <a:solidFill>
                  <a:schemeClr val="tx1"/>
                </a:solidFill>
                <a:latin typeface="Arial" panose="020B0604020202020204" pitchFamily="34" charset="0"/>
                <a:cs typeface="Arial" panose="020B0604020202020204" pitchFamily="34" charset="0"/>
              </a:defRPr>
            </a:lvl4pPr>
            <a:lvl5pPr marL="2057400" indent="-228600" defTabSz="990600" eaLnBrk="0" hangingPunct="0">
              <a:defRPr>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7F0769-FC8B-D248-A6D7-497CCC38578A}" type="slidenum">
              <a:rPr lang="en-US" altLang="en-US"/>
              <a:pPr eaLnBrk="1" hangingPunct="1"/>
              <a:t>92</a:t>
            </a:fld>
            <a:endParaRPr lang="en-US" altLang="en-US"/>
          </a:p>
        </p:txBody>
      </p:sp>
      <p:sp>
        <p:nvSpPr>
          <p:cNvPr id="118787" name="Rectangle 2">
            <a:extLst>
              <a:ext uri="{FF2B5EF4-FFF2-40B4-BE49-F238E27FC236}">
                <a16:creationId xmlns:a16="http://schemas.microsoft.com/office/drawing/2014/main" id="{28852117-0F8A-C747-9714-59702E8BA75F}"/>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1CA1842-72B9-A34B-8964-5AA69ABC27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a:t>Gain saturation</a:t>
            </a:r>
          </a:p>
          <a:p>
            <a:pPr eaLnBrk="1" hangingPunct="1"/>
            <a:r>
              <a:rPr lang="en-GB" altLang="en-US"/>
              <a:t>Gain is achieved in a DFA due to </a:t>
            </a:r>
            <a:r>
              <a:rPr lang="en-GB" altLang="en-US">
                <a:hlinkClick r:id="rId3" tooltip="Population inversion"/>
              </a:rPr>
              <a:t>population inversion</a:t>
            </a:r>
            <a:r>
              <a:rPr lang="en-GB" altLang="en-US"/>
              <a:t> of the dopant ions. The inversion level of a DFA is set, primarily, by the power of the pump wavelength and the power at the amplified wavelengths. As the signal power increases, or the pump power decreases, the inversion level will reduce and thereby the gain of the amplifier will be reduced. This effect is known as gain saturation - as the signal level increases, the amplifier saturates and cannot produce any more output power, and therefore the gain reduces. Saturation is also commonly known as gain compression.</a:t>
            </a:r>
          </a:p>
          <a:p>
            <a:pPr eaLnBrk="1" hangingPunct="1"/>
            <a:r>
              <a:rPr lang="en-GB" altLang="en-US"/>
              <a:t>To achieve optimum noise performance DFAs are operated under a significant amount of gain compression (10 dB typically), since that reduces the rate of spontaneous emission, thereby reducing ASE. Another advantage of operating the DFA in the gain saturation region is that small fluctuations in the input signal power are reduced in the output amplified signal: smaller input signal powers experience larger (less saturated) gain, while larger input powers see less gain.</a:t>
            </a:r>
          </a:p>
          <a:p>
            <a:pPr eaLnBrk="1" hangingPunct="1"/>
            <a:endParaRPr lang="en-GB" altLang="en-US"/>
          </a:p>
        </p:txBody>
      </p:sp>
    </p:spTree>
    <p:extLst>
      <p:ext uri="{BB962C8B-B14F-4D97-AF65-F5344CB8AC3E}">
        <p14:creationId xmlns:p14="http://schemas.microsoft.com/office/powerpoint/2010/main" val="374050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 name="diagonals"/>
          <p:cNvGrpSpPr/>
          <p:nvPr/>
        </p:nvGrpSpPr>
        <p:grpSpPr>
          <a:xfrm>
            <a:off x="7516443" y="4145281"/>
            <a:ext cx="4686117" cy="2731407"/>
            <a:chOff x="5638800" y="3108960"/>
            <a:chExt cx="3515503" cy="2048555"/>
          </a:xfrm>
        </p:grpSpPr>
        <p:cxnSp>
          <p:nvCxnSpPr>
            <p:cNvPr id="14" name="Straight Connector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bottom lines"/>
          <p:cNvGrpSpPr/>
          <p:nvPr/>
        </p:nvGrpSpPr>
        <p:grpSpPr>
          <a:xfrm>
            <a:off x="-8916" y="6057149"/>
            <a:ext cx="5498726" cy="820207"/>
            <a:chOff x="-6689" y="4553748"/>
            <a:chExt cx="4125119" cy="615155"/>
          </a:xfrm>
        </p:grpSpPr>
        <p:sp>
          <p:nvSpPr>
            <p:cNvPr id="9" name="Freeform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ctrTitle"/>
          </p:nvPr>
        </p:nvSpPr>
        <p:spPr>
          <a:xfrm>
            <a:off x="1625176" y="584200"/>
            <a:ext cx="8735325" cy="200025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25176" y="2616200"/>
            <a:ext cx="8735325" cy="1752600"/>
          </a:xfrm>
        </p:spPr>
        <p:txBody>
          <a:bodyPr>
            <a:normAutofit/>
          </a:bodyPr>
          <a:lstStyle>
            <a:lvl1pPr marL="0" indent="0" algn="l">
              <a:spcBef>
                <a:spcPts val="0"/>
              </a:spcBef>
              <a:buNone/>
              <a:defRPr sz="2800" cap="all" spc="200" baseline="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2" name="Date Placeholder 21"/>
          <p:cNvSpPr>
            <a:spLocks noGrp="1"/>
          </p:cNvSpPr>
          <p:nvPr>
            <p:ph type="dt" sz="half" idx="10"/>
          </p:nvPr>
        </p:nvSpPr>
        <p:spPr/>
        <p:txBody>
          <a:bodyPr/>
          <a:lstStyle/>
          <a:p>
            <a:fld id="{9442A2A4-7E19-4820-B9F3-7D730473E638}" type="datetime1">
              <a:rPr lang="en-US" smtClean="0"/>
              <a:t>5/15/19</a:t>
            </a:fld>
            <a:endParaRPr/>
          </a:p>
        </p:txBody>
      </p:sp>
      <p:sp>
        <p:nvSpPr>
          <p:cNvPr id="23" name="Footer Placeholder 22"/>
          <p:cNvSpPr>
            <a:spLocks noGrp="1"/>
          </p:cNvSpPr>
          <p:nvPr>
            <p:ph type="ftr" sz="quarter" idx="11"/>
          </p:nvPr>
        </p:nvSpPr>
        <p:spPr/>
        <p:txBody>
          <a:bodyPr/>
          <a:lstStyle/>
          <a:p>
            <a:r>
              <a:rPr lang="en-US"/>
              <a:t>DEPARTMENT OF INFORMATICS &amp; TELECOMMUNICATIONS</a:t>
            </a:r>
            <a:endParaRPr/>
          </a:p>
        </p:txBody>
      </p:sp>
      <p:sp>
        <p:nvSpPr>
          <p:cNvPr id="24" name="Slide Number Placeholder 2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D491AB8-0ECE-439D-B883-6C9B0C810504}" type="datetime1">
              <a:rPr lang="en-US" smtClean="0"/>
              <a:t>5/15/19</a:t>
            </a:fld>
            <a:endParaRPr/>
          </a:p>
        </p:txBody>
      </p:sp>
      <p:sp>
        <p:nvSpPr>
          <p:cNvPr id="5" name="Footer Placeholder 4"/>
          <p:cNvSpPr>
            <a:spLocks noGrp="1"/>
          </p:cNvSpPr>
          <p:nvPr>
            <p:ph type="ftr" sz="quarter" idx="11"/>
          </p:nvPr>
        </p:nvSpPr>
        <p:spPr/>
        <p:txBody>
          <a:bodyPr/>
          <a:lstStyle/>
          <a:p>
            <a:r>
              <a:rPr lang="en-US"/>
              <a:t>DEPARTMENT OF INFORMATICS &amp; TELECOMMUNICATIONS</a:t>
            </a:r>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584200"/>
            <a:ext cx="2742486" cy="55880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584200"/>
            <a:ext cx="7414869" cy="55880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76E111F-1504-481C-BF50-872A70FA9593}" type="datetime1">
              <a:rPr lang="en-US" smtClean="0"/>
              <a:t>5/15/19</a:t>
            </a:fld>
            <a:endParaRPr/>
          </a:p>
        </p:txBody>
      </p:sp>
      <p:sp>
        <p:nvSpPr>
          <p:cNvPr id="5" name="Footer Placeholder 4"/>
          <p:cNvSpPr>
            <a:spLocks noGrp="1"/>
          </p:cNvSpPr>
          <p:nvPr>
            <p:ph type="ftr" sz="quarter" idx="11"/>
          </p:nvPr>
        </p:nvSpPr>
        <p:spPr/>
        <p:txBody>
          <a:bodyPr/>
          <a:lstStyle/>
          <a:p>
            <a:r>
              <a:rPr lang="en-US"/>
              <a:t>DEPARTMENT OF INFORMATICS &amp; TELECOMMUNICATIONS</a:t>
            </a:r>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4738" y="0"/>
            <a:ext cx="8301522" cy="7112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912047" y="1196975"/>
            <a:ext cx="5463810"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579003" y="1196975"/>
            <a:ext cx="5465926" cy="532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12">
            <a:extLst>
              <a:ext uri="{FF2B5EF4-FFF2-40B4-BE49-F238E27FC236}">
                <a16:creationId xmlns:a16="http://schemas.microsoft.com/office/drawing/2014/main" id="{DC6630CE-ED37-7942-98B8-D5D2FAA0DDEE}"/>
              </a:ext>
            </a:extLst>
          </p:cNvPr>
          <p:cNvSpPr>
            <a:spLocks noGrp="1" noChangeArrowheads="1"/>
          </p:cNvSpPr>
          <p:nvPr>
            <p:ph type="ftr" sz="quarter" idx="10"/>
          </p:nvPr>
        </p:nvSpPr>
        <p:spPr>
          <a:ln/>
        </p:spPr>
        <p:txBody>
          <a:bodyPr/>
          <a:lstStyle>
            <a:lvl1pPr>
              <a:defRPr/>
            </a:lvl1pPr>
          </a:lstStyle>
          <a:p>
            <a:pPr>
              <a:defRPr/>
            </a:pPr>
            <a:r>
              <a:rPr lang="el-GR"/>
              <a:t>ΤΜΗΜΑ ΠΛΗΡΟΦΟΡΙΚΗΣ &amp;ΤΗΛΕΠΙΚΟΙΝΩΝΙΩΝ</a:t>
            </a:r>
            <a:endParaRPr lang="en-US"/>
          </a:p>
        </p:txBody>
      </p:sp>
      <p:sp>
        <p:nvSpPr>
          <p:cNvPr id="6" name="Rectangle 13">
            <a:extLst>
              <a:ext uri="{FF2B5EF4-FFF2-40B4-BE49-F238E27FC236}">
                <a16:creationId xmlns:a16="http://schemas.microsoft.com/office/drawing/2014/main" id="{8E058B03-8AEA-9548-A0E6-6A92ECCE7F21}"/>
              </a:ext>
            </a:extLst>
          </p:cNvPr>
          <p:cNvSpPr>
            <a:spLocks noGrp="1" noChangeArrowheads="1"/>
          </p:cNvSpPr>
          <p:nvPr>
            <p:ph type="sldNum" sz="quarter" idx="11"/>
          </p:nvPr>
        </p:nvSpPr>
        <p:spPr>
          <a:ln/>
        </p:spPr>
        <p:txBody>
          <a:bodyPr/>
          <a:lstStyle>
            <a:lvl1pPr>
              <a:defRPr/>
            </a:lvl1pPr>
          </a:lstStyle>
          <a:p>
            <a:fld id="{27E9797A-3CB8-E540-8C36-BD0D4ACD3823}" type="slidenum">
              <a:rPr lang="en-US" altLang="en-US"/>
              <a:pPr/>
              <a:t>‹#›</a:t>
            </a:fld>
            <a:endParaRPr lang="en-US" altLang="en-US"/>
          </a:p>
        </p:txBody>
      </p:sp>
    </p:spTree>
    <p:extLst>
      <p:ext uri="{BB962C8B-B14F-4D97-AF65-F5344CB8AC3E}">
        <p14:creationId xmlns:p14="http://schemas.microsoft.com/office/powerpoint/2010/main" val="260600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6E7471A2-5C71-42DA-9530-251ECCE092BC}" type="datetime1">
              <a:rPr lang="en-US" smtClean="0"/>
              <a:t>5/15/19</a:t>
            </a:fld>
            <a:endParaRPr/>
          </a:p>
        </p:txBody>
      </p:sp>
      <p:sp>
        <p:nvSpPr>
          <p:cNvPr id="5" name="Footer Placeholder 4"/>
          <p:cNvSpPr>
            <a:spLocks noGrp="1"/>
          </p:cNvSpPr>
          <p:nvPr>
            <p:ph type="ftr" sz="quarter" idx="11"/>
          </p:nvPr>
        </p:nvSpPr>
        <p:spPr/>
        <p:txBody>
          <a:bodyPr/>
          <a:lstStyle/>
          <a:p>
            <a:r>
              <a:rPr lang="en-US"/>
              <a:t>DEPARTMENT OF INFORMATICS &amp; TELECOMMUNICATIONS</a:t>
            </a:r>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diagonals"/>
          <p:cNvGrpSpPr/>
          <p:nvPr/>
        </p:nvGrpSpPr>
        <p:grpSpPr>
          <a:xfrm>
            <a:off x="7516443" y="4145281"/>
            <a:ext cx="4686117" cy="2731407"/>
            <a:chOff x="5638800" y="3108960"/>
            <a:chExt cx="3515503" cy="2048555"/>
          </a:xfrm>
        </p:grpSpPr>
        <p:cxnSp>
          <p:nvCxnSpPr>
            <p:cNvPr id="12" name="Straight Connector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a:xfrm>
            <a:off x="1625177" y="2209801"/>
            <a:ext cx="8938472" cy="2764335"/>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625176" y="4951266"/>
            <a:ext cx="7069519" cy="1220933"/>
          </a:xfrm>
        </p:spPr>
        <p:txBody>
          <a:bodyPr anchor="t">
            <a:normAutofit/>
          </a:bodyPr>
          <a:lstStyle>
            <a:lvl1pPr marL="0" indent="0">
              <a:spcBef>
                <a:spcPts val="0"/>
              </a:spcBef>
              <a:buNone/>
              <a:defRPr sz="2800" cap="all" spc="200" baseline="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5053F8-4468-4F9B-BF36-BEECD0E144CF}" type="datetime1">
              <a:rPr lang="en-US" smtClean="0"/>
              <a:t>5/15/19</a:t>
            </a:fld>
            <a:endParaRPr/>
          </a:p>
        </p:txBody>
      </p:sp>
      <p:sp>
        <p:nvSpPr>
          <p:cNvPr id="5" name="Footer Placeholder 4"/>
          <p:cNvSpPr>
            <a:spLocks noGrp="1"/>
          </p:cNvSpPr>
          <p:nvPr>
            <p:ph type="ftr" sz="quarter" idx="11"/>
          </p:nvPr>
        </p:nvSpPr>
        <p:spPr/>
        <p:txBody>
          <a:bodyPr/>
          <a:lstStyle/>
          <a:p>
            <a:r>
              <a:rPr lang="en-US"/>
              <a:t>DEPARTMENT OF INFORMATICS &amp; TELECOMMUNICATIONS</a:t>
            </a:r>
            <a:endParaRPr/>
          </a:p>
        </p:txBody>
      </p:sp>
      <p:sp>
        <p:nvSpPr>
          <p:cNvPr id="6" name="Slide Number Placeholder 5"/>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00707" y="1706880"/>
            <a:ext cx="5078677" cy="446532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3A5D41D-F3DC-49F7-8AE5-3B2D855D3D6E}" type="datetime1">
              <a:rPr lang="en-US" smtClean="0"/>
              <a:t>5/15/19</a:t>
            </a:fld>
            <a:endParaRPr/>
          </a:p>
        </p:txBody>
      </p:sp>
      <p:sp>
        <p:nvSpPr>
          <p:cNvPr id="6" name="Footer Placeholder 5"/>
          <p:cNvSpPr>
            <a:spLocks noGrp="1"/>
          </p:cNvSpPr>
          <p:nvPr>
            <p:ph type="ftr" sz="quarter" idx="11"/>
          </p:nvPr>
        </p:nvSpPr>
        <p:spPr/>
        <p:txBody>
          <a:bodyPr/>
          <a:lstStyle/>
          <a:p>
            <a:r>
              <a:rPr lang="en-US"/>
              <a:t>DEPARTMENT OF INFORMATICS &amp; TELECOMMUNICATIONS</a:t>
            </a:r>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8883"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218883"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96644" y="1701800"/>
            <a:ext cx="5082740" cy="914400"/>
          </a:xfrm>
        </p:spPr>
        <p:txBody>
          <a:bodyPr anchor="b">
            <a:normAutofit/>
          </a:bodyPr>
          <a:lstStyle>
            <a:lvl1pPr marL="0" indent="0">
              <a:spcBef>
                <a:spcPts val="0"/>
              </a:spcBef>
              <a:buNone/>
              <a:defRPr sz="2800" b="0" cap="all" spc="200" baseline="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500707" y="2717800"/>
            <a:ext cx="5078677" cy="3454400"/>
          </a:xfrm>
        </p:spPr>
        <p:txBody>
          <a:bodyPr>
            <a:noAutofit/>
          </a:bodyPr>
          <a:lstStyle>
            <a:lvl1pPr>
              <a:defRPr sz="2800"/>
            </a:lvl1pPr>
            <a:lvl2pPr>
              <a:defRPr sz="24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7B9F234-C13B-4D8A-BD38-798AFB1D8E90}" type="datetime1">
              <a:rPr lang="en-US" smtClean="0"/>
              <a:t>5/15/19</a:t>
            </a:fld>
            <a:endParaRPr/>
          </a:p>
        </p:txBody>
      </p:sp>
      <p:sp>
        <p:nvSpPr>
          <p:cNvPr id="8" name="Footer Placeholder 7"/>
          <p:cNvSpPr>
            <a:spLocks noGrp="1"/>
          </p:cNvSpPr>
          <p:nvPr>
            <p:ph type="ftr" sz="quarter" idx="11"/>
          </p:nvPr>
        </p:nvSpPr>
        <p:spPr/>
        <p:txBody>
          <a:bodyPr/>
          <a:lstStyle/>
          <a:p>
            <a:r>
              <a:rPr lang="en-US"/>
              <a:t>DEPARTMENT OF INFORMATICS &amp; TELECOMMUNICATIONS</a:t>
            </a:r>
            <a:endParaRPr/>
          </a:p>
        </p:txBody>
      </p:sp>
      <p:sp>
        <p:nvSpPr>
          <p:cNvPr id="9" name="Slide Number Placeholder 8"/>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9AD26B0-91FB-466D-B2CE-969D087CA3D3}" type="datetime1">
              <a:rPr lang="en-US" smtClean="0"/>
              <a:t>5/15/19</a:t>
            </a:fld>
            <a:endParaRPr/>
          </a:p>
        </p:txBody>
      </p:sp>
      <p:sp>
        <p:nvSpPr>
          <p:cNvPr id="4" name="Footer Placeholder 3"/>
          <p:cNvSpPr>
            <a:spLocks noGrp="1"/>
          </p:cNvSpPr>
          <p:nvPr>
            <p:ph type="ftr" sz="quarter" idx="11"/>
          </p:nvPr>
        </p:nvSpPr>
        <p:spPr/>
        <p:txBody>
          <a:bodyPr/>
          <a:lstStyle/>
          <a:p>
            <a:r>
              <a:rPr lang="en-US"/>
              <a:t>DEPARTMENT OF INFORMATICS &amp; TELECOMMUNICATIONS</a:t>
            </a:r>
            <a:endParaRPr/>
          </a:p>
        </p:txBody>
      </p:sp>
      <p:sp>
        <p:nvSpPr>
          <p:cNvPr id="5" name="Slide Number Placeholder 4"/>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580EE9-3195-4A8A-85FB-858A8E4C0FC1}" type="datetime1">
              <a:rPr lang="en-US" smtClean="0"/>
              <a:t>5/15/19</a:t>
            </a:fld>
            <a:endParaRPr/>
          </a:p>
        </p:txBody>
      </p:sp>
      <p:sp>
        <p:nvSpPr>
          <p:cNvPr id="3" name="Footer Placeholder 2"/>
          <p:cNvSpPr>
            <a:spLocks noGrp="1"/>
          </p:cNvSpPr>
          <p:nvPr>
            <p:ph type="ftr" sz="quarter" idx="11"/>
          </p:nvPr>
        </p:nvSpPr>
        <p:spPr/>
        <p:txBody>
          <a:bodyPr/>
          <a:lstStyle/>
          <a:p>
            <a:r>
              <a:rPr lang="en-US"/>
              <a:t>DEPARTMENT OF INFORMATICS &amp; TELECOMMUNICATIONS</a:t>
            </a:r>
            <a:endParaRPr/>
          </a:p>
        </p:txBody>
      </p:sp>
      <p:sp>
        <p:nvSpPr>
          <p:cNvPr id="4" name="Slide Number Placeholder 3"/>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5484971" y="584200"/>
            <a:ext cx="6094413" cy="5588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07DE95F-6965-40B8-8D80-F3749181B63D}" type="datetime1">
              <a:rPr lang="en-US" smtClean="0"/>
              <a:t>5/15/19</a:t>
            </a:fld>
            <a:endParaRPr/>
          </a:p>
        </p:txBody>
      </p:sp>
      <p:sp>
        <p:nvSpPr>
          <p:cNvPr id="6" name="Footer Placeholder 5"/>
          <p:cNvSpPr>
            <a:spLocks noGrp="1"/>
          </p:cNvSpPr>
          <p:nvPr>
            <p:ph type="ftr" sz="quarter" idx="11"/>
          </p:nvPr>
        </p:nvSpPr>
        <p:spPr/>
        <p:txBody>
          <a:bodyPr/>
          <a:lstStyle/>
          <a:p>
            <a:r>
              <a:rPr lang="en-US"/>
              <a:t>DEPARTMENT OF INFORMATICS &amp; TELECOMMUNICATIONS</a:t>
            </a:r>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2" y="1701800"/>
            <a:ext cx="4062942" cy="2438400"/>
          </a:xfrm>
        </p:spPr>
        <p:txBody>
          <a:bodyPr anchor="b">
            <a:normAutofit/>
          </a:bodyPr>
          <a:lstStyle>
            <a:lvl1pPr algn="l">
              <a:defRPr sz="2800" b="0" cap="all" spc="20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218882" y="4241800"/>
            <a:ext cx="4062942" cy="1930400"/>
          </a:xfrm>
        </p:spPr>
        <p:txBody>
          <a:bodyPr>
            <a:normAutofit/>
          </a:bodyPr>
          <a:lstStyle>
            <a:lvl1pPr marL="0" indent="0">
              <a:buNone/>
              <a:defRPr sz="20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484971" y="584200"/>
            <a:ext cx="6094413" cy="5588000"/>
          </a:xfrm>
          <a:ln w="12700">
            <a:solidFill>
              <a:schemeClr val="bg1">
                <a:lumMod val="75000"/>
                <a:lumOff val="25000"/>
              </a:schemeClr>
            </a:solidFill>
            <a:miter lim="800000"/>
          </a:ln>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5" name="Date Placeholder 4"/>
          <p:cNvSpPr>
            <a:spLocks noGrp="1"/>
          </p:cNvSpPr>
          <p:nvPr>
            <p:ph type="dt" sz="half" idx="10"/>
          </p:nvPr>
        </p:nvSpPr>
        <p:spPr/>
        <p:txBody>
          <a:bodyPr/>
          <a:lstStyle/>
          <a:p>
            <a:fld id="{1881FCF2-2D80-4992-B042-854C3F2371E9}" type="datetime1">
              <a:rPr lang="en-US" smtClean="0"/>
              <a:t>5/15/19</a:t>
            </a:fld>
            <a:endParaRPr/>
          </a:p>
        </p:txBody>
      </p:sp>
      <p:sp>
        <p:nvSpPr>
          <p:cNvPr id="6" name="Footer Placeholder 5"/>
          <p:cNvSpPr>
            <a:spLocks noGrp="1"/>
          </p:cNvSpPr>
          <p:nvPr>
            <p:ph type="ftr" sz="quarter" idx="11"/>
          </p:nvPr>
        </p:nvSpPr>
        <p:spPr/>
        <p:txBody>
          <a:bodyPr/>
          <a:lstStyle/>
          <a:p>
            <a:r>
              <a:rPr lang="en-US"/>
              <a:t>DEPARTMENT OF INFORMATICS &amp; TELECOMMUNICATIONS</a:t>
            </a:r>
            <a:endParaRPr/>
          </a:p>
        </p:txBody>
      </p:sp>
      <p:sp>
        <p:nvSpPr>
          <p:cNvPr id="7" name="Slide Number Placeholder 6"/>
          <p:cNvSpPr>
            <a:spLocks noGrp="1"/>
          </p:cNvSpPr>
          <p:nvPr>
            <p:ph type="sldNum" sz="quarter" idx="12"/>
          </p:nvPr>
        </p:nvSpPr>
        <p:spPr/>
        <p:txBody>
          <a:bodyPr/>
          <a:lstStyle/>
          <a:p>
            <a:fld id="{C014DD1E-5D91-48A3-AD6D-45FBA980D106}" type="slidenum">
              <a:rPr/>
              <a:t>‹#›</a:t>
            </a:fld>
            <a:endParaRPr/>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eft lines"/>
          <p:cNvGrpSpPr/>
          <p:nvPr/>
        </p:nvGrpSpPr>
        <p:grpSpPr>
          <a:xfrm>
            <a:off x="-15870" y="-3174"/>
            <a:ext cx="819993" cy="5229225"/>
            <a:chOff x="-11906" y="-2381"/>
            <a:chExt cx="615155" cy="3921919"/>
          </a:xfrm>
        </p:grpSpPr>
        <p:sp>
          <p:nvSpPr>
            <p:cNvPr id="10" name="Freeform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Freeform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Freeform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a:defRPr sz="1200">
                <a:solidFill>
                  <a:schemeClr val="tx1">
                    <a:tint val="75000"/>
                  </a:schemeClr>
                </a:solidFill>
              </a:defRPr>
            </a:lvl1pPr>
          </a:lstStyle>
          <a:p>
            <a:fld id="{A573F176-3B5A-4187-B39F-5D20A8E674A8}" type="datetime1">
              <a:rPr lang="en-US" smtClean="0"/>
              <a:t>5/15/19</a:t>
            </a:fld>
            <a:endParaRPr/>
          </a:p>
        </p:txBody>
      </p:sp>
      <p:sp>
        <p:nvSpPr>
          <p:cNvPr id="5" name="Footer Placeholder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a:defRPr sz="1200">
                <a:solidFill>
                  <a:schemeClr val="tx1">
                    <a:tint val="75000"/>
                  </a:schemeClr>
                </a:solidFill>
              </a:defRPr>
            </a:lvl1pPr>
          </a:lstStyle>
          <a:p>
            <a:r>
              <a:rPr lang="en-US"/>
              <a:t>DEPARTMENT OF INFORMATICS &amp; TELECOMMUNICATIONS</a:t>
            </a:r>
            <a:endParaRPr/>
          </a:p>
        </p:txBody>
      </p:sp>
      <p:sp>
        <p:nvSpPr>
          <p:cNvPr id="6" name="Slide Number Placeholder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a:defRPr sz="1200">
                <a:solidFill>
                  <a:schemeClr val="tx1">
                    <a:tint val="75000"/>
                  </a:schemeClr>
                </a:solidFill>
              </a:defRPr>
            </a:lvl1pPr>
          </a:lstStyle>
          <a:p>
            <a:fld id="{C014DD1E-5D91-48A3-AD6D-45FBA980D106}" type="slidenum">
              <a:rPr/>
              <a:pPr/>
              <a:t>‹#›</a:t>
            </a:fld>
            <a:endParaRPr/>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image" Target="../media/image120.png"/><Relationship Id="rId7" Type="http://schemas.openxmlformats.org/officeDocument/2006/relationships/image" Target="../media/image122.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21.png"/><Relationship Id="rId5" Type="http://schemas.openxmlformats.org/officeDocument/2006/relationships/image" Target="../media/image119.emf"/><Relationship Id="rId4" Type="http://schemas.openxmlformats.org/officeDocument/2006/relationships/oleObject" Target="../embeddings/oleObject27.bin"/><Relationship Id="rId9" Type="http://schemas.openxmlformats.org/officeDocument/2006/relationships/image" Target="../media/image124.emf"/></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6.emf"/><Relationship Id="rId5" Type="http://schemas.openxmlformats.org/officeDocument/2006/relationships/oleObject" Target="../embeddings/oleObject29.bin"/><Relationship Id="rId4" Type="http://schemas.openxmlformats.org/officeDocument/2006/relationships/image" Target="../media/image125.emf"/></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8.bin"/><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oleObject" Target="../embeddings/oleObject10.bin"/><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12.bin"/><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33.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emf"/><Relationship Id="rId5" Type="http://schemas.openxmlformats.org/officeDocument/2006/relationships/oleObject" Target="../embeddings/oleObject16.bin"/><Relationship Id="rId4" Type="http://schemas.openxmlformats.org/officeDocument/2006/relationships/image" Target="../media/image36.emf"/><Relationship Id="rId9"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emf"/><Relationship Id="rId5" Type="http://schemas.openxmlformats.org/officeDocument/2006/relationships/oleObject" Target="../embeddings/oleObject18.bin"/><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8.emf"/><Relationship Id="rId5" Type="http://schemas.openxmlformats.org/officeDocument/2006/relationships/oleObject" Target="../embeddings/oleObject20.bin"/><Relationship Id="rId10" Type="http://schemas.openxmlformats.org/officeDocument/2006/relationships/image" Target="../media/image50.emf"/><Relationship Id="rId4" Type="http://schemas.openxmlformats.org/officeDocument/2006/relationships/image" Target="../media/image47.emf"/><Relationship Id="rId9"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65.emf"/><Relationship Id="rId4" Type="http://schemas.openxmlformats.org/officeDocument/2006/relationships/oleObject" Target="../embeddings/oleObject23.bin"/></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s>
</file>

<file path=ppt/slides/_rels/slide8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8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10.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09.emf"/><Relationship Id="rId5" Type="http://schemas.openxmlformats.org/officeDocument/2006/relationships/oleObject" Target="../embeddings/oleObject25.bin"/><Relationship Id="rId4" Type="http://schemas.openxmlformats.org/officeDocument/2006/relationships/image" Target="../media/image108.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3.png"/><Relationship Id="rId4" Type="http://schemas.openxmlformats.org/officeDocument/2006/relationships/image" Target="../media/image112.png"/></Relationships>
</file>

<file path=ppt/slides/_rels/slide98.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9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Photonic Integrated Circuits</a:t>
            </a:r>
          </a:p>
        </p:txBody>
      </p:sp>
      <p:sp>
        <p:nvSpPr>
          <p:cNvPr id="5" name="Subtitle 4"/>
          <p:cNvSpPr>
            <a:spLocks noGrp="1"/>
          </p:cNvSpPr>
          <p:nvPr>
            <p:ph type="subTitle" idx="1"/>
          </p:nvPr>
        </p:nvSpPr>
        <p:spPr/>
        <p:txBody>
          <a:bodyPr/>
          <a:lstStyle/>
          <a:p>
            <a:r>
              <a:rPr lang="en-US" dirty="0"/>
              <a:t>Lasers and </a:t>
            </a:r>
            <a:r>
              <a:rPr lang="en-US" dirty="0" err="1"/>
              <a:t>leds</a:t>
            </a:r>
            <a:endParaRPr lang="en-US" dirty="0"/>
          </a:p>
          <a:p>
            <a:endParaRPr lang="en-US" dirty="0"/>
          </a:p>
        </p:txBody>
      </p:sp>
      <p:sp>
        <p:nvSpPr>
          <p:cNvPr id="3" name="Footer Placeholder 2">
            <a:extLst>
              <a:ext uri="{FF2B5EF4-FFF2-40B4-BE49-F238E27FC236}">
                <a16:creationId xmlns:a16="http://schemas.microsoft.com/office/drawing/2014/main" id="{81E79022-8D2C-4C28-AE85-FA644F87AD85}"/>
              </a:ext>
            </a:extLst>
          </p:cNvPr>
          <p:cNvSpPr>
            <a:spLocks noGrp="1"/>
          </p:cNvSpPr>
          <p:nvPr>
            <p:ph type="ftr" sz="quarter" idx="11"/>
          </p:nvPr>
        </p:nvSpPr>
        <p:spPr/>
        <p:txBody>
          <a:bodyPr/>
          <a:lstStyle/>
          <a:p>
            <a:r>
              <a:rPr lang="en-US" dirty="0"/>
              <a:t>DEPARTMENT OF INFORMATICS &amp; TELECOMMUNICATIONS</a:t>
            </a:r>
          </a:p>
        </p:txBody>
      </p:sp>
      <p:sp>
        <p:nvSpPr>
          <p:cNvPr id="6" name="Subtitle 4">
            <a:extLst>
              <a:ext uri="{FF2B5EF4-FFF2-40B4-BE49-F238E27FC236}">
                <a16:creationId xmlns:a16="http://schemas.microsoft.com/office/drawing/2014/main" id="{8405AE4F-528E-4F42-95AF-C07726FFF2D3}"/>
              </a:ext>
            </a:extLst>
          </p:cNvPr>
          <p:cNvSpPr txBox="1">
            <a:spLocks/>
          </p:cNvSpPr>
          <p:nvPr/>
        </p:nvSpPr>
        <p:spPr>
          <a:xfrm>
            <a:off x="2817812" y="5334000"/>
            <a:ext cx="8735325" cy="17526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0"/>
              </a:spcBef>
              <a:buClr>
                <a:schemeClr val="accent1"/>
              </a:buClr>
              <a:buSzPct val="100000"/>
              <a:buFont typeface="Arial" pitchFamily="34" charset="0"/>
              <a:buNone/>
              <a:defRPr sz="2800" kern="1200" cap="all" spc="200" baseline="0">
                <a:solidFill>
                  <a:schemeClr val="accent1"/>
                </a:solidFill>
                <a:latin typeface="+mn-lt"/>
                <a:ea typeface="+mn-ea"/>
                <a:cs typeface="+mn-cs"/>
              </a:defRPr>
            </a:lvl1pPr>
            <a:lvl2pPr marL="609493" indent="0" algn="ctr" defTabSz="1218987" rtl="0" eaLnBrk="1" latinLnBrk="0" hangingPunct="1">
              <a:lnSpc>
                <a:spcPct val="90000"/>
              </a:lnSpc>
              <a:spcBef>
                <a:spcPts val="800"/>
              </a:spcBef>
              <a:buClr>
                <a:schemeClr val="accent1"/>
              </a:buClr>
              <a:buSzPct val="80000"/>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r>
              <a:rPr lang="en-US" dirty="0"/>
              <a:t>Assoc. Professor C. </a:t>
            </a:r>
            <a:r>
              <a:rPr lang="en-US" dirty="0" err="1"/>
              <a:t>Mesaritakis</a:t>
            </a:r>
            <a:endParaRPr lang="en-US" dirty="0"/>
          </a:p>
          <a:p>
            <a:endParaRPr lang="en-US" dirty="0"/>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ED562F2C-18B6-6544-B4B9-8C7808044D1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5603" name="Slide Number Placeholder 2">
            <a:extLst>
              <a:ext uri="{FF2B5EF4-FFF2-40B4-BE49-F238E27FC236}">
                <a16:creationId xmlns:a16="http://schemas.microsoft.com/office/drawing/2014/main" id="{D9F3F51D-5538-D74D-9995-C796DC8F53E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935EC9-6A6F-FB4D-8E8E-1E71744B7053}" type="slidenum">
              <a:rPr lang="en-US" altLang="en-US">
                <a:solidFill>
                  <a:schemeClr val="bg1"/>
                </a:solidFill>
              </a:rPr>
              <a:pPr eaLnBrk="1" hangingPunct="1"/>
              <a:t>10</a:t>
            </a:fld>
            <a:endParaRPr lang="en-US" altLang="en-US">
              <a:solidFill>
                <a:schemeClr val="bg1"/>
              </a:solidFill>
            </a:endParaRPr>
          </a:p>
        </p:txBody>
      </p:sp>
      <p:sp>
        <p:nvSpPr>
          <p:cNvPr id="25604" name="Text Box 1026">
            <a:extLst>
              <a:ext uri="{FF2B5EF4-FFF2-40B4-BE49-F238E27FC236}">
                <a16:creationId xmlns:a16="http://schemas.microsoft.com/office/drawing/2014/main" id="{3106B30B-1060-4347-8D26-6DE41226E605}"/>
              </a:ext>
            </a:extLst>
          </p:cNvPr>
          <p:cNvSpPr txBox="1">
            <a:spLocks noChangeArrowheads="1"/>
          </p:cNvSpPr>
          <p:nvPr/>
        </p:nvSpPr>
        <p:spPr bwMode="auto">
          <a:xfrm>
            <a:off x="2513013" y="228600"/>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b="1" i="1" dirty="0">
                <a:solidFill>
                  <a:schemeClr val="tx2"/>
                </a:solidFill>
                <a:latin typeface="Tahoma" panose="020B0604030504040204" pitchFamily="34" charset="0"/>
              </a:rPr>
              <a:t>The first lasing structure</a:t>
            </a:r>
            <a:endParaRPr lang="el-GR" altLang="en-US" b="1" i="1" dirty="0">
              <a:solidFill>
                <a:schemeClr val="tx2"/>
              </a:solidFill>
              <a:latin typeface="Tahoma" panose="020B0604030504040204" pitchFamily="34" charset="0"/>
            </a:endParaRPr>
          </a:p>
        </p:txBody>
      </p:sp>
      <p:pic>
        <p:nvPicPr>
          <p:cNvPr id="25605" name="Picture 1027">
            <a:extLst>
              <a:ext uri="{FF2B5EF4-FFF2-40B4-BE49-F238E27FC236}">
                <a16:creationId xmlns:a16="http://schemas.microsoft.com/office/drawing/2014/main" id="{2410711E-8741-AF48-B85D-C728E1BD2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1524001"/>
            <a:ext cx="45847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1028">
            <a:extLst>
              <a:ext uri="{FF2B5EF4-FFF2-40B4-BE49-F238E27FC236}">
                <a16:creationId xmlns:a16="http://schemas.microsoft.com/office/drawing/2014/main" id="{A6604643-6BEA-5340-BB6A-1B747C61C24F}"/>
              </a:ext>
            </a:extLst>
          </p:cNvPr>
          <p:cNvSpPr txBox="1">
            <a:spLocks noChangeArrowheads="1"/>
          </p:cNvSpPr>
          <p:nvPr/>
        </p:nvSpPr>
        <p:spPr bwMode="auto">
          <a:xfrm>
            <a:off x="7534274" y="2781300"/>
            <a:ext cx="3589337" cy="113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l-GR" altLang="en-US" dirty="0">
                <a:solidFill>
                  <a:schemeClr val="tx2"/>
                </a:solidFill>
                <a:latin typeface="Times New Roman" panose="02020603050405020304" pitchFamily="18" charset="0"/>
              </a:rPr>
              <a:t>(</a:t>
            </a:r>
            <a:r>
              <a:rPr lang="en-US" altLang="en-US" dirty="0">
                <a:solidFill>
                  <a:schemeClr val="tx2"/>
                </a:solidFill>
                <a:latin typeface="Times New Roman" panose="02020603050405020304" pitchFamily="18" charset="0"/>
              </a:rPr>
              <a:t>Ruby Laser) </a:t>
            </a:r>
            <a:r>
              <a:rPr lang="el-GR" altLang="en-US" dirty="0">
                <a:solidFill>
                  <a:schemeClr val="tx2"/>
                </a:solidFill>
                <a:latin typeface="Times New Roman" panose="02020603050405020304" pitchFamily="18" charset="0"/>
              </a:rPr>
              <a:t>από τον </a:t>
            </a:r>
            <a:r>
              <a:rPr lang="en-US" altLang="en-US" dirty="0" err="1">
                <a:solidFill>
                  <a:schemeClr val="tx2"/>
                </a:solidFill>
                <a:latin typeface="Times New Roman" panose="02020603050405020304" pitchFamily="18" charset="0"/>
              </a:rPr>
              <a:t>Maiman</a:t>
            </a:r>
            <a:r>
              <a:rPr lang="en-US" altLang="en-US" dirty="0">
                <a:solidFill>
                  <a:srgbClr val="FFFF00"/>
                </a:solidFill>
                <a:latin typeface="Times New Roman" panose="02020603050405020304" pitchFamily="18" charset="0"/>
              </a:rPr>
              <a:t> </a:t>
            </a:r>
            <a:endParaRPr lang="el-GR" altLang="en-US" dirty="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75776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Footer Placeholder 1">
            <a:extLst>
              <a:ext uri="{FF2B5EF4-FFF2-40B4-BE49-F238E27FC236}">
                <a16:creationId xmlns:a16="http://schemas.microsoft.com/office/drawing/2014/main" id="{0EEF7293-D1D5-AC4E-90DB-4F3DC245C788}"/>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6499" name="Slide Number Placeholder 2">
            <a:extLst>
              <a:ext uri="{FF2B5EF4-FFF2-40B4-BE49-F238E27FC236}">
                <a16:creationId xmlns:a16="http://schemas.microsoft.com/office/drawing/2014/main" id="{CC1F3C83-3064-CA45-BDC5-8B0BD876CFC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2C3654-2578-614F-B991-356DD9B35AF6}" type="slidenum">
              <a:rPr lang="en-US" altLang="en-US">
                <a:solidFill>
                  <a:schemeClr val="bg1"/>
                </a:solidFill>
              </a:rPr>
              <a:pPr eaLnBrk="1" hangingPunct="1"/>
              <a:t>100</a:t>
            </a:fld>
            <a:endParaRPr lang="en-US" altLang="en-US">
              <a:solidFill>
                <a:schemeClr val="bg1"/>
              </a:solidFill>
            </a:endParaRPr>
          </a:p>
        </p:txBody>
      </p:sp>
      <p:pic>
        <p:nvPicPr>
          <p:cNvPr id="106500" name="Picture 2">
            <a:extLst>
              <a:ext uri="{FF2B5EF4-FFF2-40B4-BE49-F238E27FC236}">
                <a16:creationId xmlns:a16="http://schemas.microsoft.com/office/drawing/2014/main" id="{F262D3A8-EE15-ED4B-A250-558500C6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59"/>
          <a:stretch>
            <a:fillRect/>
          </a:stretch>
        </p:blipFill>
        <p:spPr bwMode="auto">
          <a:xfrm>
            <a:off x="2278062" y="1000126"/>
            <a:ext cx="792003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AutoShape 3">
            <a:extLst>
              <a:ext uri="{FF2B5EF4-FFF2-40B4-BE49-F238E27FC236}">
                <a16:creationId xmlns:a16="http://schemas.microsoft.com/office/drawing/2014/main" id="{626BEE51-D180-B04F-9DC4-A6FF3B2FBFFE}"/>
              </a:ext>
            </a:extLst>
          </p:cNvPr>
          <p:cNvSpPr>
            <a:spLocks noGrp="1" noChangeArrowheads="1"/>
          </p:cNvSpPr>
          <p:nvPr>
            <p:ph type="title" idx="4294967295"/>
          </p:nvPr>
        </p:nvSpPr>
        <p:spPr>
          <a:xfrm>
            <a:off x="4029076" y="115888"/>
            <a:ext cx="6637337" cy="711200"/>
          </a:xfrm>
        </p:spPr>
        <p:txBody>
          <a:bodyPr>
            <a:normAutofit fontScale="90000"/>
          </a:bodyPr>
          <a:lstStyle/>
          <a:p>
            <a:pPr eaLnBrk="1" hangingPunct="1"/>
            <a:r>
              <a:rPr lang="el-GR" altLang="en-US" sz="2800">
                <a:latin typeface="Tahoma" panose="020B0604030504040204" pitchFamily="34" charset="0"/>
              </a:rPr>
              <a:t>Ενισχυτής </a:t>
            </a:r>
            <a:r>
              <a:rPr lang="en-US" altLang="en-US" sz="2800">
                <a:latin typeface="Tahoma" panose="020B0604030504040204" pitchFamily="34" charset="0"/>
              </a:rPr>
              <a:t>Raman</a:t>
            </a:r>
            <a:r>
              <a:rPr lang="el-GR" altLang="en-US" sz="2800">
                <a:latin typeface="Tahoma" panose="020B0604030504040204" pitchFamily="34" charset="0"/>
              </a:rPr>
              <a:t> Απολαβή &amp; Β</a:t>
            </a:r>
            <a:r>
              <a:rPr lang="en-US" altLang="en-US" sz="2800">
                <a:latin typeface="Tahoma" panose="020B0604030504040204" pitchFamily="34" charset="0"/>
              </a:rPr>
              <a:t>W</a:t>
            </a:r>
            <a:br>
              <a:rPr lang="en-US" altLang="en-US" sz="2800">
                <a:latin typeface="Tahoma" panose="020B0604030504040204" pitchFamily="34" charset="0"/>
              </a:rPr>
            </a:br>
            <a:r>
              <a:rPr lang="el-GR" altLang="en-US" sz="2800">
                <a:latin typeface="Tahoma" panose="020B0604030504040204" pitchFamily="34" charset="0"/>
              </a:rPr>
              <a:t>στις οπτικές ίνες</a:t>
            </a:r>
            <a:endParaRPr lang="en-GB" altLang="en-US" sz="2800"/>
          </a:p>
        </p:txBody>
      </p:sp>
      <p:sp>
        <p:nvSpPr>
          <p:cNvPr id="106502" name="Text Box 4">
            <a:extLst>
              <a:ext uri="{FF2B5EF4-FFF2-40B4-BE49-F238E27FC236}">
                <a16:creationId xmlns:a16="http://schemas.microsoft.com/office/drawing/2014/main" id="{3D821E28-2D1F-1642-856E-9CE714DB6C5D}"/>
              </a:ext>
            </a:extLst>
          </p:cNvPr>
          <p:cNvSpPr txBox="1">
            <a:spLocks noChangeArrowheads="1"/>
          </p:cNvSpPr>
          <p:nvPr/>
        </p:nvSpPr>
        <p:spPr bwMode="auto">
          <a:xfrm>
            <a:off x="5157787" y="3860801"/>
            <a:ext cx="2592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Ω</a:t>
            </a:r>
            <a:r>
              <a:rPr lang="en-US" altLang="en-US" baseline="-25000"/>
              <a:t>R</a:t>
            </a:r>
            <a:r>
              <a:rPr lang="en-US" altLang="en-US"/>
              <a:t>=</a:t>
            </a:r>
            <a:r>
              <a:rPr lang="el-GR" altLang="en-US"/>
              <a:t>2π 13.2 Τ</a:t>
            </a:r>
            <a:r>
              <a:rPr lang="en-US" altLang="en-US"/>
              <a:t>c/s</a:t>
            </a:r>
          </a:p>
        </p:txBody>
      </p:sp>
    </p:spTree>
    <p:extLst>
      <p:ext uri="{BB962C8B-B14F-4D97-AF65-F5344CB8AC3E}">
        <p14:creationId xmlns:p14="http://schemas.microsoft.com/office/powerpoint/2010/main" val="503703334"/>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1">
            <a:extLst>
              <a:ext uri="{FF2B5EF4-FFF2-40B4-BE49-F238E27FC236}">
                <a16:creationId xmlns:a16="http://schemas.microsoft.com/office/drawing/2014/main" id="{6BCBB996-C162-2247-A4B1-0BE64FA8897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7523" name="Slide Number Placeholder 2">
            <a:extLst>
              <a:ext uri="{FF2B5EF4-FFF2-40B4-BE49-F238E27FC236}">
                <a16:creationId xmlns:a16="http://schemas.microsoft.com/office/drawing/2014/main" id="{5E18E6C4-CB79-D944-8462-3D34BA1CFAA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F0C035-C1FD-E842-823F-20AA10DC0FCE}" type="slidenum">
              <a:rPr lang="en-US" altLang="en-US">
                <a:solidFill>
                  <a:schemeClr val="bg1"/>
                </a:solidFill>
              </a:rPr>
              <a:pPr eaLnBrk="1" hangingPunct="1"/>
              <a:t>101</a:t>
            </a:fld>
            <a:endParaRPr lang="en-US" altLang="en-US">
              <a:solidFill>
                <a:schemeClr val="bg1"/>
              </a:solidFill>
            </a:endParaRPr>
          </a:p>
        </p:txBody>
      </p:sp>
      <p:pic>
        <p:nvPicPr>
          <p:cNvPr id="107524" name="Picture 2">
            <a:extLst>
              <a:ext uri="{FF2B5EF4-FFF2-40B4-BE49-F238E27FC236}">
                <a16:creationId xmlns:a16="http://schemas.microsoft.com/office/drawing/2014/main" id="{CB19C42E-818C-7342-8847-F4714F8EA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484"/>
          <a:stretch>
            <a:fillRect/>
          </a:stretch>
        </p:blipFill>
        <p:spPr bwMode="auto">
          <a:xfrm>
            <a:off x="2284413" y="1427163"/>
            <a:ext cx="8202613"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AutoShape 3">
            <a:extLst>
              <a:ext uri="{FF2B5EF4-FFF2-40B4-BE49-F238E27FC236}">
                <a16:creationId xmlns:a16="http://schemas.microsoft.com/office/drawing/2014/main" id="{3238B5F9-B8C5-F640-BC83-E4F9C498A2E2}"/>
              </a:ext>
            </a:extLst>
          </p:cNvPr>
          <p:cNvSpPr>
            <a:spLocks noGrp="1" noChangeArrowheads="1"/>
          </p:cNvSpPr>
          <p:nvPr>
            <p:ph type="title" idx="4294967295"/>
          </p:nvPr>
        </p:nvSpPr>
        <p:spPr/>
        <p:txBody>
          <a:bodyPr/>
          <a:lstStyle/>
          <a:p>
            <a:pPr eaLnBrk="1" hangingPunct="1"/>
            <a:r>
              <a:rPr lang="el-GR" altLang="en-US" sz="3200">
                <a:latin typeface="Tahoma" panose="020B0604030504040204" pitchFamily="34" charset="0"/>
              </a:rPr>
              <a:t>Ενισχυτής </a:t>
            </a:r>
            <a:r>
              <a:rPr lang="en-US" altLang="en-US" sz="3200">
                <a:latin typeface="Tahoma" panose="020B0604030504040204" pitchFamily="34" charset="0"/>
              </a:rPr>
              <a:t>Raman</a:t>
            </a:r>
            <a:r>
              <a:rPr lang="el-GR" altLang="en-US" sz="3200">
                <a:latin typeface="Tahoma" panose="020B0604030504040204" pitchFamily="34" charset="0"/>
              </a:rPr>
              <a:t>.</a:t>
            </a:r>
            <a:r>
              <a:rPr lang="en-US" altLang="en-US" sz="3200">
                <a:latin typeface="Tahoma" panose="020B0604030504040204" pitchFamily="34" charset="0"/>
              </a:rPr>
              <a:t> </a:t>
            </a:r>
            <a:r>
              <a:rPr lang="el-GR" altLang="en-US" sz="3200">
                <a:latin typeface="Tahoma" panose="020B0604030504040204" pitchFamily="34" charset="0"/>
              </a:rPr>
              <a:t>Σχεδίαση</a:t>
            </a:r>
            <a:endParaRPr lang="en-GB" altLang="en-US"/>
          </a:p>
        </p:txBody>
      </p:sp>
    </p:spTree>
    <p:extLst>
      <p:ext uri="{BB962C8B-B14F-4D97-AF65-F5344CB8AC3E}">
        <p14:creationId xmlns:p14="http://schemas.microsoft.com/office/powerpoint/2010/main" val="354263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3">
            <a:extLst>
              <a:ext uri="{FF2B5EF4-FFF2-40B4-BE49-F238E27FC236}">
                <a16:creationId xmlns:a16="http://schemas.microsoft.com/office/drawing/2014/main" id="{5729EB10-9DFF-494C-B9C4-2FC6AD80EE5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4340" name="Slide Number Placeholder 4">
            <a:extLst>
              <a:ext uri="{FF2B5EF4-FFF2-40B4-BE49-F238E27FC236}">
                <a16:creationId xmlns:a16="http://schemas.microsoft.com/office/drawing/2014/main" id="{49203A38-7111-F548-8245-C970BD52E7C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B3DA27-0889-0142-AFD3-C526E8C694EA}" type="slidenum">
              <a:rPr lang="en-US" altLang="en-US">
                <a:solidFill>
                  <a:schemeClr val="bg1"/>
                </a:solidFill>
              </a:rPr>
              <a:pPr eaLnBrk="1" hangingPunct="1"/>
              <a:t>102</a:t>
            </a:fld>
            <a:endParaRPr lang="en-US" altLang="en-US">
              <a:solidFill>
                <a:schemeClr val="bg1"/>
              </a:solidFill>
            </a:endParaRPr>
          </a:p>
        </p:txBody>
      </p:sp>
      <p:sp>
        <p:nvSpPr>
          <p:cNvPr id="14341" name="AutoShape 2">
            <a:extLst>
              <a:ext uri="{FF2B5EF4-FFF2-40B4-BE49-F238E27FC236}">
                <a16:creationId xmlns:a16="http://schemas.microsoft.com/office/drawing/2014/main" id="{A443573D-E4B1-FF45-A96B-C4EEA5039CC4}"/>
              </a:ext>
            </a:extLst>
          </p:cNvPr>
          <p:cNvSpPr>
            <a:spLocks noGrp="1" noChangeArrowheads="1"/>
          </p:cNvSpPr>
          <p:nvPr>
            <p:ph type="title"/>
          </p:nvPr>
        </p:nvSpPr>
        <p:spPr/>
        <p:txBody>
          <a:bodyPr/>
          <a:lstStyle/>
          <a:p>
            <a:pPr eaLnBrk="1" hangingPunct="1"/>
            <a:r>
              <a:rPr lang="el-GR" altLang="en-US" sz="2600"/>
              <a:t>Ο θόρυβος στους οπτικούς ενισχυτές </a:t>
            </a:r>
            <a:endParaRPr lang="en-US" altLang="en-US" sz="2600"/>
          </a:p>
        </p:txBody>
      </p:sp>
      <p:sp>
        <p:nvSpPr>
          <p:cNvPr id="14342" name="Rectangle 3">
            <a:extLst>
              <a:ext uri="{FF2B5EF4-FFF2-40B4-BE49-F238E27FC236}">
                <a16:creationId xmlns:a16="http://schemas.microsoft.com/office/drawing/2014/main" id="{3A89F2F7-136A-D744-AA96-EB1419715E87}"/>
              </a:ext>
            </a:extLst>
          </p:cNvPr>
          <p:cNvSpPr>
            <a:spLocks noGrp="1" noChangeArrowheads="1"/>
          </p:cNvSpPr>
          <p:nvPr>
            <p:ph type="body" idx="1"/>
          </p:nvPr>
        </p:nvSpPr>
        <p:spPr>
          <a:xfrm>
            <a:off x="2206626" y="1196975"/>
            <a:ext cx="8351837" cy="1087438"/>
          </a:xfrm>
        </p:spPr>
        <p:txBody>
          <a:bodyPr/>
          <a:lstStyle/>
          <a:p>
            <a:pPr eaLnBrk="1" hangingPunct="1"/>
            <a:r>
              <a:rPr lang="el-GR" altLang="en-US" sz="2000">
                <a:cs typeface="Times New Roman" panose="02020603050405020304" pitchFamily="18" charset="0"/>
              </a:rPr>
              <a:t>Σε έναν οπτικό ενισχυτή, η κύρια πηγή θορύβου είναι η </a:t>
            </a:r>
            <a:r>
              <a:rPr lang="el-GR" altLang="en-US" sz="2000" i="1">
                <a:cs typeface="Times New Roman" panose="02020603050405020304" pitchFamily="18" charset="0"/>
              </a:rPr>
              <a:t>ενισχυμένη αυθόρμητη εκπομπή</a:t>
            </a:r>
            <a:r>
              <a:rPr lang="el-GR" altLang="en-US" sz="2000">
                <a:cs typeface="Times New Roman" panose="02020603050405020304" pitchFamily="18" charset="0"/>
              </a:rPr>
              <a:t> (</a:t>
            </a:r>
            <a:r>
              <a:rPr lang="en-US" altLang="en-US" sz="2000" i="1">
                <a:cs typeface="Times New Roman" panose="02020603050405020304" pitchFamily="18" charset="0"/>
              </a:rPr>
              <a:t>amplified</a:t>
            </a:r>
            <a:r>
              <a:rPr lang="el-GR" altLang="en-US" sz="2000" i="1">
                <a:cs typeface="Times New Roman" panose="02020603050405020304" pitchFamily="18" charset="0"/>
              </a:rPr>
              <a:t> </a:t>
            </a:r>
            <a:r>
              <a:rPr lang="en-US" altLang="en-US" sz="2000" i="1">
                <a:cs typeface="Times New Roman" panose="02020603050405020304" pitchFamily="18" charset="0"/>
              </a:rPr>
              <a:t>spontaneous</a:t>
            </a:r>
            <a:r>
              <a:rPr lang="el-GR" altLang="en-US" sz="2000" i="1">
                <a:cs typeface="Times New Roman" panose="02020603050405020304" pitchFamily="18" charset="0"/>
              </a:rPr>
              <a:t> </a:t>
            </a:r>
            <a:r>
              <a:rPr lang="en-US" altLang="en-US" sz="2000" i="1">
                <a:cs typeface="Times New Roman" panose="02020603050405020304" pitchFamily="18" charset="0"/>
              </a:rPr>
              <a:t>emission</a:t>
            </a:r>
            <a:r>
              <a:rPr lang="el-GR" altLang="en-US" sz="2000" i="1">
                <a:cs typeface="Times New Roman" panose="02020603050405020304" pitchFamily="18" charset="0"/>
              </a:rPr>
              <a:t> – </a:t>
            </a:r>
            <a:r>
              <a:rPr lang="en-US" altLang="en-US" sz="2000" i="1">
                <a:cs typeface="Times New Roman" panose="02020603050405020304" pitchFamily="18" charset="0"/>
              </a:rPr>
              <a:t>ASE</a:t>
            </a:r>
            <a:r>
              <a:rPr lang="el-GR" altLang="en-US" sz="2000">
                <a:cs typeface="Times New Roman" panose="02020603050405020304" pitchFamily="18" charset="0"/>
              </a:rPr>
              <a:t>)</a:t>
            </a:r>
            <a:r>
              <a:rPr lang="en-US" altLang="en-US"/>
              <a:t> </a:t>
            </a:r>
          </a:p>
        </p:txBody>
      </p:sp>
      <p:sp>
        <p:nvSpPr>
          <p:cNvPr id="14343" name="Rectangle 4">
            <a:extLst>
              <a:ext uri="{FF2B5EF4-FFF2-40B4-BE49-F238E27FC236}">
                <a16:creationId xmlns:a16="http://schemas.microsoft.com/office/drawing/2014/main" id="{63B4EB91-C87D-F045-912F-448D67A4A70E}"/>
              </a:ext>
            </a:extLst>
          </p:cNvPr>
          <p:cNvSpPr>
            <a:spLocks noChangeArrowheads="1"/>
          </p:cNvSpPr>
          <p:nvPr/>
        </p:nvSpPr>
        <p:spPr bwMode="auto">
          <a:xfrm>
            <a:off x="3679825" y="24574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14344" name="Picture 5" descr="ASE">
            <a:extLst>
              <a:ext uri="{FF2B5EF4-FFF2-40B4-BE49-F238E27FC236}">
                <a16:creationId xmlns:a16="http://schemas.microsoft.com/office/drawing/2014/main" id="{C1A99B41-49FA-B943-AB51-EC0950372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2019300"/>
            <a:ext cx="48307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6">
            <a:extLst>
              <a:ext uri="{FF2B5EF4-FFF2-40B4-BE49-F238E27FC236}">
                <a16:creationId xmlns:a16="http://schemas.microsoft.com/office/drawing/2014/main" id="{12663847-9DB0-AF4B-8642-E450EA0E1AEA}"/>
              </a:ext>
            </a:extLst>
          </p:cNvPr>
          <p:cNvSpPr>
            <a:spLocks noChangeArrowheads="1"/>
          </p:cNvSpPr>
          <p:nvPr/>
        </p:nvSpPr>
        <p:spPr bwMode="auto">
          <a:xfrm>
            <a:off x="2132012" y="51054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buSzPct val="75000"/>
              <a:buFont typeface="Wingdings" pitchFamily="2" charset="2"/>
              <a:buChar char="l"/>
            </a:pPr>
            <a:r>
              <a:rPr lang="el-GR" altLang="en-US" b="1">
                <a:solidFill>
                  <a:srgbClr val="FF3300"/>
                </a:solidFill>
                <a:latin typeface="Comic Sans MS" panose="030F0902030302020204" pitchFamily="66" charset="0"/>
                <a:cs typeface="Times New Roman" panose="02020603050405020304" pitchFamily="18" charset="0"/>
              </a:rPr>
              <a:t>Στην πράξη η απόσταση που μπορεί να ταξιδέψει το σήμα μεταξύ των ενισχυτών μπορεί να είναι μέχρι τα </a:t>
            </a:r>
            <a:r>
              <a:rPr lang="el-GR" altLang="en-US" b="1">
                <a:solidFill>
                  <a:schemeClr val="tx2"/>
                </a:solidFill>
                <a:latin typeface="Comic Sans MS" panose="030F0902030302020204" pitchFamily="66" charset="0"/>
                <a:cs typeface="Times New Roman" panose="02020603050405020304" pitchFamily="18" charset="0"/>
              </a:rPr>
              <a:t>120 </a:t>
            </a:r>
            <a:r>
              <a:rPr lang="en-US" altLang="en-US" b="1">
                <a:solidFill>
                  <a:schemeClr val="tx2"/>
                </a:solidFill>
                <a:latin typeface="Comic Sans MS" panose="030F0902030302020204" pitchFamily="66" charset="0"/>
                <a:cs typeface="Times New Roman" panose="02020603050405020304" pitchFamily="18" charset="0"/>
              </a:rPr>
              <a:t>km</a:t>
            </a:r>
            <a:r>
              <a:rPr lang="el-GR" altLang="en-US" b="1">
                <a:solidFill>
                  <a:srgbClr val="FF3300"/>
                </a:solidFill>
                <a:latin typeface="Comic Sans MS" panose="030F0902030302020204" pitchFamily="66" charset="0"/>
                <a:cs typeface="Times New Roman" panose="02020603050405020304" pitchFamily="18" charset="0"/>
              </a:rPr>
              <a:t>. Για αποστάσεις μεγαλύτερες από </a:t>
            </a:r>
            <a:r>
              <a:rPr lang="el-GR" altLang="en-US" b="1">
                <a:solidFill>
                  <a:schemeClr val="tx2"/>
                </a:solidFill>
                <a:latin typeface="Comic Sans MS" panose="030F0902030302020204" pitchFamily="66" charset="0"/>
                <a:cs typeface="Times New Roman" panose="02020603050405020304" pitchFamily="18" charset="0"/>
              </a:rPr>
              <a:t>600 </a:t>
            </a:r>
            <a:r>
              <a:rPr lang="en-US" altLang="en-US" b="1">
                <a:solidFill>
                  <a:schemeClr val="tx2"/>
                </a:solidFill>
                <a:latin typeface="Comic Sans MS" panose="030F0902030302020204" pitchFamily="66" charset="0"/>
                <a:cs typeface="Times New Roman" panose="02020603050405020304" pitchFamily="18" charset="0"/>
              </a:rPr>
              <a:t>km</a:t>
            </a:r>
            <a:r>
              <a:rPr lang="el-GR" altLang="en-US" b="1">
                <a:solidFill>
                  <a:srgbClr val="FF3300"/>
                </a:solidFill>
                <a:latin typeface="Comic Sans MS" panose="030F0902030302020204" pitchFamily="66" charset="0"/>
                <a:cs typeface="Times New Roman" panose="02020603050405020304" pitchFamily="18" charset="0"/>
              </a:rPr>
              <a:t> έως </a:t>
            </a:r>
            <a:r>
              <a:rPr lang="el-GR" altLang="en-US" b="1">
                <a:solidFill>
                  <a:schemeClr val="tx2"/>
                </a:solidFill>
                <a:latin typeface="Comic Sans MS" panose="030F0902030302020204" pitchFamily="66" charset="0"/>
                <a:cs typeface="Times New Roman" panose="02020603050405020304" pitchFamily="18" charset="0"/>
              </a:rPr>
              <a:t>1000 </a:t>
            </a:r>
            <a:r>
              <a:rPr lang="en-US" altLang="en-US" b="1">
                <a:solidFill>
                  <a:schemeClr val="tx2"/>
                </a:solidFill>
                <a:latin typeface="Comic Sans MS" panose="030F0902030302020204" pitchFamily="66" charset="0"/>
                <a:cs typeface="Times New Roman" panose="02020603050405020304" pitchFamily="18" charset="0"/>
              </a:rPr>
              <a:t>km</a:t>
            </a:r>
            <a:r>
              <a:rPr lang="el-GR" altLang="en-US" b="1">
                <a:solidFill>
                  <a:srgbClr val="FF3300"/>
                </a:solidFill>
                <a:latin typeface="Comic Sans MS" panose="030F0902030302020204" pitchFamily="66" charset="0"/>
                <a:cs typeface="Times New Roman" panose="02020603050405020304" pitchFamily="18" charset="0"/>
              </a:rPr>
              <a:t> το σήμα πρέπει να αναγεννηθεί</a:t>
            </a:r>
            <a:r>
              <a:rPr lang="en-US" altLang="en-US" b="1">
                <a:cs typeface="Times New Roman" panose="02020603050405020304" pitchFamily="18" charset="0"/>
              </a:rPr>
              <a:t> </a:t>
            </a:r>
            <a:r>
              <a:rPr lang="el-GR" altLang="en-US" b="1">
                <a:solidFill>
                  <a:srgbClr val="FF0000"/>
                </a:solidFill>
              </a:rPr>
              <a:t>!!!</a:t>
            </a:r>
            <a:endParaRPr lang="en-US" altLang="en-US" b="1">
              <a:solidFill>
                <a:srgbClr val="FF0000"/>
              </a:solidFill>
            </a:endParaRPr>
          </a:p>
        </p:txBody>
      </p:sp>
      <p:sp>
        <p:nvSpPr>
          <p:cNvPr id="14346" name="Rectangle 7">
            <a:extLst>
              <a:ext uri="{FF2B5EF4-FFF2-40B4-BE49-F238E27FC236}">
                <a16:creationId xmlns:a16="http://schemas.microsoft.com/office/drawing/2014/main" id="{D7461949-89EC-DB4B-8EE8-CA5FE6CC4645}"/>
              </a:ext>
            </a:extLst>
          </p:cNvPr>
          <p:cNvSpPr>
            <a:spLocks noChangeArrowheads="1"/>
          </p:cNvSpPr>
          <p:nvPr/>
        </p:nvSpPr>
        <p:spPr bwMode="auto">
          <a:xfrm>
            <a:off x="2132012" y="4038600"/>
            <a:ext cx="835183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itchFamily="2" charset="2"/>
              <a:buChar char="l"/>
            </a:pPr>
            <a:r>
              <a:rPr lang="el-GR" altLang="en-US" sz="2000" b="1">
                <a:solidFill>
                  <a:schemeClr val="tx2"/>
                </a:solidFill>
              </a:rPr>
              <a:t>Εικόνα Θορύβου </a:t>
            </a:r>
            <a:r>
              <a:rPr lang="en-US" altLang="en-US" sz="2000" b="1">
                <a:solidFill>
                  <a:schemeClr val="tx2"/>
                </a:solidFill>
              </a:rPr>
              <a:t>F</a:t>
            </a:r>
            <a:r>
              <a:rPr lang="en-US" altLang="en-US" sz="2800"/>
              <a:t> </a:t>
            </a:r>
          </a:p>
          <a:p>
            <a:pPr eaLnBrk="1" hangingPunct="1">
              <a:spcBef>
                <a:spcPct val="20000"/>
              </a:spcBef>
              <a:buClr>
                <a:schemeClr val="tx1"/>
              </a:buClr>
              <a:buSzPct val="75000"/>
              <a:buFont typeface="Wingdings" pitchFamily="2" charset="2"/>
              <a:buChar char="l"/>
            </a:pPr>
            <a:r>
              <a:rPr lang="el-GR" altLang="en-US" sz="2800"/>
              <a:t>Στους οπτικούς ενισχυτές </a:t>
            </a:r>
            <a:r>
              <a:rPr lang="en-US" altLang="en-US" sz="2800"/>
              <a:t>F&gt;= 2</a:t>
            </a:r>
          </a:p>
        </p:txBody>
      </p:sp>
      <p:graphicFrame>
        <p:nvGraphicFramePr>
          <p:cNvPr id="14338" name="Object 8">
            <a:extLst>
              <a:ext uri="{FF2B5EF4-FFF2-40B4-BE49-F238E27FC236}">
                <a16:creationId xmlns:a16="http://schemas.microsoft.com/office/drawing/2014/main" id="{26457063-EA7E-B145-BA73-DF15B82597EC}"/>
              </a:ext>
            </a:extLst>
          </p:cNvPr>
          <p:cNvGraphicFramePr>
            <a:graphicFrameLocks noChangeAspect="1"/>
          </p:cNvGraphicFramePr>
          <p:nvPr/>
        </p:nvGraphicFramePr>
        <p:xfrm>
          <a:off x="5561013" y="3962401"/>
          <a:ext cx="1584325" cy="766763"/>
        </p:xfrm>
        <a:graphic>
          <a:graphicData uri="http://schemas.openxmlformats.org/presentationml/2006/ole">
            <mc:AlternateContent xmlns:mc="http://schemas.openxmlformats.org/markup-compatibility/2006">
              <mc:Choice xmlns:v="urn:schemas-microsoft-com:vml" Requires="v">
                <p:oleObj spid="_x0000_s117792" name="Equation" r:id="rId4" imgW="20485100" imgH="9944100" progId="">
                  <p:embed/>
                </p:oleObj>
              </mc:Choice>
              <mc:Fallback>
                <p:oleObj name="Equation" r:id="rId4" imgW="20485100" imgH="9944100" progId="">
                  <p:embed/>
                  <p:pic>
                    <p:nvPicPr>
                      <p:cNvPr id="14338" name="Object 8">
                        <a:extLst>
                          <a:ext uri="{FF2B5EF4-FFF2-40B4-BE49-F238E27FC236}">
                            <a16:creationId xmlns:a16="http://schemas.microsoft.com/office/drawing/2014/main" id="{26457063-EA7E-B145-BA73-DF15B82597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013" y="3962401"/>
                        <a:ext cx="1584325"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7" name="Picture 9">
            <a:extLst>
              <a:ext uri="{FF2B5EF4-FFF2-40B4-BE49-F238E27FC236}">
                <a16:creationId xmlns:a16="http://schemas.microsoft.com/office/drawing/2014/main" id="{9FC9EC78-F191-BA4C-A598-D03C6A1976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9012" y="3657600"/>
            <a:ext cx="19050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0">
            <a:extLst>
              <a:ext uri="{FF2B5EF4-FFF2-40B4-BE49-F238E27FC236}">
                <a16:creationId xmlns:a16="http://schemas.microsoft.com/office/drawing/2014/main" id="{19F7280E-9561-3C40-921D-9967A65C8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3812" y="4724400"/>
            <a:ext cx="14478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1">
            <a:extLst>
              <a:ext uri="{FF2B5EF4-FFF2-40B4-BE49-F238E27FC236}">
                <a16:creationId xmlns:a16="http://schemas.microsoft.com/office/drawing/2014/main" id="{6F24A247-1B63-7F42-BF35-946EAF39FF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7612" y="4267201"/>
            <a:ext cx="144780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2">
            <a:extLst>
              <a:ext uri="{FF2B5EF4-FFF2-40B4-BE49-F238E27FC236}">
                <a16:creationId xmlns:a16="http://schemas.microsoft.com/office/drawing/2014/main" id="{6EBF8BD8-942B-B841-97D6-699EA1189CA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4812" y="4495801"/>
            <a:ext cx="838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Rectangle 13">
            <a:extLst>
              <a:ext uri="{FF2B5EF4-FFF2-40B4-BE49-F238E27FC236}">
                <a16:creationId xmlns:a16="http://schemas.microsoft.com/office/drawing/2014/main" id="{E5B49030-92AA-E046-974E-2BFF9C5729FB}"/>
              </a:ext>
            </a:extLst>
          </p:cNvPr>
          <p:cNvSpPr>
            <a:spLocks noChangeArrowheads="1"/>
          </p:cNvSpPr>
          <p:nvPr/>
        </p:nvSpPr>
        <p:spPr bwMode="auto">
          <a:xfrm>
            <a:off x="8685212" y="3657600"/>
            <a:ext cx="1752600" cy="1371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53849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Footer Placeholder 3">
            <a:extLst>
              <a:ext uri="{FF2B5EF4-FFF2-40B4-BE49-F238E27FC236}">
                <a16:creationId xmlns:a16="http://schemas.microsoft.com/office/drawing/2014/main" id="{6AAB88D5-B7DD-7644-915B-45EB30352F0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5365" name="Slide Number Placeholder 4">
            <a:extLst>
              <a:ext uri="{FF2B5EF4-FFF2-40B4-BE49-F238E27FC236}">
                <a16:creationId xmlns:a16="http://schemas.microsoft.com/office/drawing/2014/main" id="{61D75F2B-632B-D343-B6F8-72BC50E489F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E201B0-5C2A-DE48-920D-67DD912B027A}" type="slidenum">
              <a:rPr lang="en-US" altLang="en-US">
                <a:solidFill>
                  <a:schemeClr val="bg1"/>
                </a:solidFill>
              </a:rPr>
              <a:pPr eaLnBrk="1" hangingPunct="1"/>
              <a:t>103</a:t>
            </a:fld>
            <a:endParaRPr lang="en-US" altLang="en-US">
              <a:solidFill>
                <a:schemeClr val="bg1"/>
              </a:solidFill>
            </a:endParaRPr>
          </a:p>
        </p:txBody>
      </p:sp>
      <p:sp>
        <p:nvSpPr>
          <p:cNvPr id="15366" name="AutoShape 2">
            <a:extLst>
              <a:ext uri="{FF2B5EF4-FFF2-40B4-BE49-F238E27FC236}">
                <a16:creationId xmlns:a16="http://schemas.microsoft.com/office/drawing/2014/main" id="{8A957E21-6DD0-5743-A5EB-A0D75CDC3227}"/>
              </a:ext>
            </a:extLst>
          </p:cNvPr>
          <p:cNvSpPr>
            <a:spLocks noGrp="1" noChangeArrowheads="1"/>
          </p:cNvSpPr>
          <p:nvPr>
            <p:ph type="title"/>
          </p:nvPr>
        </p:nvSpPr>
        <p:spPr/>
        <p:txBody>
          <a:bodyPr/>
          <a:lstStyle/>
          <a:p>
            <a:pPr eaLnBrk="1" hangingPunct="1"/>
            <a:r>
              <a:rPr lang="en-US" altLang="en-US"/>
              <a:t>Power and noise outputs</a:t>
            </a:r>
          </a:p>
        </p:txBody>
      </p:sp>
      <p:sp>
        <p:nvSpPr>
          <p:cNvPr id="15367" name="Rectangle 3">
            <a:extLst>
              <a:ext uri="{FF2B5EF4-FFF2-40B4-BE49-F238E27FC236}">
                <a16:creationId xmlns:a16="http://schemas.microsoft.com/office/drawing/2014/main" id="{5D65B8BD-B47D-9E42-8005-20C0E362FA43}"/>
              </a:ext>
            </a:extLst>
          </p:cNvPr>
          <p:cNvSpPr>
            <a:spLocks noGrp="1" noChangeArrowheads="1"/>
          </p:cNvSpPr>
          <p:nvPr>
            <p:ph type="body" idx="1"/>
          </p:nvPr>
        </p:nvSpPr>
        <p:spPr>
          <a:xfrm>
            <a:off x="2208212" y="1219200"/>
            <a:ext cx="7772400" cy="4876800"/>
          </a:xfrm>
        </p:spPr>
        <p:txBody>
          <a:bodyPr/>
          <a:lstStyle/>
          <a:p>
            <a:pPr eaLnBrk="1" hangingPunct="1">
              <a:buFont typeface="Wingdings" pitchFamily="2" charset="2"/>
              <a:buNone/>
            </a:pPr>
            <a:r>
              <a:rPr lang="en-US" altLang="en-US"/>
              <a:t>Power out</a:t>
            </a:r>
            <a:r>
              <a:rPr lang="el-GR" altLang="en-US"/>
              <a:t>:</a:t>
            </a:r>
            <a:endParaRPr lang="en-US" altLang="en-US"/>
          </a:p>
          <a:p>
            <a:pPr eaLnBrk="1" hangingPunct="1">
              <a:buFont typeface="Wingdings" pitchFamily="2" charset="2"/>
              <a:buNone/>
            </a:pPr>
            <a:endParaRPr lang="en-US" altLang="en-US"/>
          </a:p>
          <a:p>
            <a:pPr eaLnBrk="1" hangingPunct="1">
              <a:buFont typeface="Wingdings" pitchFamily="2" charset="2"/>
              <a:buNone/>
            </a:pPr>
            <a:r>
              <a:rPr lang="el-GR" altLang="en-US"/>
              <a:t>   </a:t>
            </a:r>
          </a:p>
          <a:p>
            <a:pPr eaLnBrk="1" hangingPunct="1">
              <a:buFont typeface="Wingdings" pitchFamily="2" charset="2"/>
              <a:buNone/>
            </a:pPr>
            <a:endParaRPr lang="el-GR" altLang="en-US"/>
          </a:p>
          <a:p>
            <a:pPr eaLnBrk="1" hangingPunct="1">
              <a:buFont typeface="Wingdings" pitchFamily="2" charset="2"/>
              <a:buNone/>
            </a:pPr>
            <a:r>
              <a:rPr lang="el-GR" altLang="en-US"/>
              <a:t>   </a:t>
            </a:r>
            <a:r>
              <a:rPr lang="en-US" altLang="en-US"/>
              <a:t>m</a:t>
            </a:r>
            <a:r>
              <a:rPr lang="en-US" altLang="en-US" baseline="-25000"/>
              <a:t>t</a:t>
            </a:r>
            <a:r>
              <a:rPr lang="en-US" altLang="en-US"/>
              <a:t>=number of transverse modes, </a:t>
            </a:r>
            <a:endParaRPr lang="el-GR" altLang="en-US"/>
          </a:p>
          <a:p>
            <a:pPr eaLnBrk="1" hangingPunct="1">
              <a:buFont typeface="Wingdings" pitchFamily="2" charset="2"/>
              <a:buNone/>
            </a:pPr>
            <a:r>
              <a:rPr lang="el-GR" altLang="en-US"/>
              <a:t>   </a:t>
            </a:r>
            <a:r>
              <a:rPr lang="el-GR" altLang="en-US">
                <a:cs typeface="Arial" panose="020B0604020202020204" pitchFamily="34" charset="0"/>
              </a:rPr>
              <a:t>Δ</a:t>
            </a:r>
            <a:r>
              <a:rPr lang="el-GR" altLang="en-US">
                <a:cs typeface="Arial" panose="020B0604020202020204" pitchFamily="34" charset="0"/>
                <a:sym typeface="Symbol" pitchFamily="2" charset="2"/>
              </a:rPr>
              <a:t></a:t>
            </a:r>
            <a:r>
              <a:rPr lang="en-US" altLang="en-US" baseline="-25000">
                <a:cs typeface="Arial" panose="020B0604020202020204" pitchFamily="34" charset="0"/>
                <a:sym typeface="Symbol" pitchFamily="2" charset="2"/>
              </a:rPr>
              <a:t>f</a:t>
            </a:r>
            <a:r>
              <a:rPr lang="en-US" altLang="en-US">
                <a:cs typeface="Arial" panose="020B0604020202020204" pitchFamily="34" charset="0"/>
                <a:sym typeface="Symbol" pitchFamily="2" charset="2"/>
              </a:rPr>
              <a:t>=optical filter bandwidth, </a:t>
            </a:r>
            <a:endParaRPr lang="el-GR" altLang="en-US">
              <a:sym typeface="Symbol" pitchFamily="2" charset="2"/>
            </a:endParaRPr>
          </a:p>
          <a:p>
            <a:pPr eaLnBrk="1" hangingPunct="1">
              <a:buFont typeface="Wingdings" pitchFamily="2" charset="2"/>
              <a:buNone/>
            </a:pPr>
            <a:r>
              <a:rPr lang="el-GR" altLang="en-US">
                <a:sym typeface="Symbol" pitchFamily="2" charset="2"/>
              </a:rPr>
              <a:t>   </a:t>
            </a:r>
            <a:r>
              <a:rPr lang="en-US" altLang="en-US">
                <a:cs typeface="Arial" panose="020B0604020202020204" pitchFamily="34" charset="0"/>
                <a:sym typeface="Symbol" pitchFamily="2" charset="2"/>
              </a:rPr>
              <a:t>n</a:t>
            </a:r>
            <a:r>
              <a:rPr lang="en-US" altLang="en-US" baseline="-25000">
                <a:cs typeface="Arial" panose="020B0604020202020204" pitchFamily="34" charset="0"/>
                <a:sym typeface="Symbol" pitchFamily="2" charset="2"/>
              </a:rPr>
              <a:t>spon</a:t>
            </a:r>
            <a:r>
              <a:rPr lang="en-US" altLang="en-US">
                <a:cs typeface="Arial" panose="020B0604020202020204" pitchFamily="34" charset="0"/>
                <a:sym typeface="Symbol" pitchFamily="2" charset="2"/>
              </a:rPr>
              <a:t>=population inversion factor</a:t>
            </a:r>
            <a:endParaRPr lang="el-GR" altLang="en-US">
              <a:cs typeface="Arial" panose="020B0604020202020204" pitchFamily="34" charset="0"/>
              <a:sym typeface="Symbol" pitchFamily="2" charset="2"/>
            </a:endParaRPr>
          </a:p>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endParaRPr lang="en-US" altLang="en-US"/>
          </a:p>
        </p:txBody>
      </p:sp>
      <p:sp>
        <p:nvSpPr>
          <p:cNvPr id="15368" name="Rectangle 4">
            <a:extLst>
              <a:ext uri="{FF2B5EF4-FFF2-40B4-BE49-F238E27FC236}">
                <a16:creationId xmlns:a16="http://schemas.microsoft.com/office/drawing/2014/main" id="{A46A958E-2B9B-9C43-AA40-056E4BAB171C}"/>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5362" name="Object 5">
            <a:extLst>
              <a:ext uri="{FF2B5EF4-FFF2-40B4-BE49-F238E27FC236}">
                <a16:creationId xmlns:a16="http://schemas.microsoft.com/office/drawing/2014/main" id="{B4537803-A4A8-3A4F-B425-8C8764095AC2}"/>
              </a:ext>
            </a:extLst>
          </p:cNvPr>
          <p:cNvGraphicFramePr>
            <a:graphicFrameLocks noChangeAspect="1"/>
          </p:cNvGraphicFramePr>
          <p:nvPr/>
        </p:nvGraphicFramePr>
        <p:xfrm>
          <a:off x="3427412" y="1676400"/>
          <a:ext cx="5410200" cy="666750"/>
        </p:xfrm>
        <a:graphic>
          <a:graphicData uri="http://schemas.openxmlformats.org/presentationml/2006/ole">
            <mc:AlternateContent xmlns:mc="http://schemas.openxmlformats.org/markup-compatibility/2006">
              <mc:Choice xmlns:v="urn:schemas-microsoft-com:vml" Requires="v">
                <p:oleObj spid="_x0000_s118847" name="Equation" r:id="rId3" imgW="44475400" imgH="5562600" progId="Equation.3">
                  <p:embed/>
                </p:oleObj>
              </mc:Choice>
              <mc:Fallback>
                <p:oleObj name="Equation" r:id="rId3" imgW="44475400" imgH="5562600" progId="Equation.3">
                  <p:embed/>
                  <p:pic>
                    <p:nvPicPr>
                      <p:cNvPr id="15362" name="Object 5">
                        <a:extLst>
                          <a:ext uri="{FF2B5EF4-FFF2-40B4-BE49-F238E27FC236}">
                            <a16:creationId xmlns:a16="http://schemas.microsoft.com/office/drawing/2014/main" id="{B4537803-A4A8-3A4F-B425-8C8764095A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2" y="1676400"/>
                        <a:ext cx="5410200"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9" name="Rectangle 6">
            <a:extLst>
              <a:ext uri="{FF2B5EF4-FFF2-40B4-BE49-F238E27FC236}">
                <a16:creationId xmlns:a16="http://schemas.microsoft.com/office/drawing/2014/main" id="{2FE35182-5320-A94E-8678-40ED471E05AF}"/>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5363" name="Object 7">
            <a:extLst>
              <a:ext uri="{FF2B5EF4-FFF2-40B4-BE49-F238E27FC236}">
                <a16:creationId xmlns:a16="http://schemas.microsoft.com/office/drawing/2014/main" id="{D6064D72-E43E-664F-82FC-1D5AFBBD624E}"/>
              </a:ext>
            </a:extLst>
          </p:cNvPr>
          <p:cNvGraphicFramePr>
            <a:graphicFrameLocks noChangeAspect="1"/>
          </p:cNvGraphicFramePr>
          <p:nvPr/>
        </p:nvGraphicFramePr>
        <p:xfrm>
          <a:off x="5180012" y="4953000"/>
          <a:ext cx="2514600" cy="1104900"/>
        </p:xfrm>
        <a:graphic>
          <a:graphicData uri="http://schemas.openxmlformats.org/presentationml/2006/ole">
            <mc:AlternateContent xmlns:mc="http://schemas.openxmlformats.org/markup-compatibility/2006">
              <mc:Choice xmlns:v="urn:schemas-microsoft-com:vml" Requires="v">
                <p:oleObj spid="_x0000_s118848" name="Equation" r:id="rId5" imgW="23406100" imgH="10236200" progId="Equation.3">
                  <p:embed/>
                </p:oleObj>
              </mc:Choice>
              <mc:Fallback>
                <p:oleObj name="Equation" r:id="rId5" imgW="23406100" imgH="10236200" progId="Equation.3">
                  <p:embed/>
                  <p:pic>
                    <p:nvPicPr>
                      <p:cNvPr id="15363" name="Object 7">
                        <a:extLst>
                          <a:ext uri="{FF2B5EF4-FFF2-40B4-BE49-F238E27FC236}">
                            <a16:creationId xmlns:a16="http://schemas.microsoft.com/office/drawing/2014/main" id="{D6064D72-E43E-664F-82FC-1D5AFBBD62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0012" y="4953000"/>
                        <a:ext cx="25146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Rectangle 8">
            <a:extLst>
              <a:ext uri="{FF2B5EF4-FFF2-40B4-BE49-F238E27FC236}">
                <a16:creationId xmlns:a16="http://schemas.microsoft.com/office/drawing/2014/main" id="{B06CD83B-C276-9D40-8E30-75FD6328B3B2}"/>
              </a:ext>
            </a:extLst>
          </p:cNvPr>
          <p:cNvSpPr>
            <a:spLocks noChangeArrowheads="1"/>
          </p:cNvSpPr>
          <p:nvPr/>
        </p:nvSpPr>
        <p:spPr bwMode="auto">
          <a:xfrm>
            <a:off x="5103812" y="1066801"/>
            <a:ext cx="196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amplified power</a:t>
            </a:r>
            <a:endParaRPr lang="en-GB" altLang="en-US" sz="2000"/>
          </a:p>
        </p:txBody>
      </p:sp>
      <p:sp>
        <p:nvSpPr>
          <p:cNvPr id="15371" name="AutoShape 9">
            <a:extLst>
              <a:ext uri="{FF2B5EF4-FFF2-40B4-BE49-F238E27FC236}">
                <a16:creationId xmlns:a16="http://schemas.microsoft.com/office/drawing/2014/main" id="{B207492B-F1BC-924B-812F-E496772C091C}"/>
              </a:ext>
            </a:extLst>
          </p:cNvPr>
          <p:cNvSpPr>
            <a:spLocks noChangeArrowheads="1"/>
          </p:cNvSpPr>
          <p:nvPr/>
        </p:nvSpPr>
        <p:spPr bwMode="auto">
          <a:xfrm rot="10703024">
            <a:off x="4265612" y="1219200"/>
            <a:ext cx="838200" cy="457200"/>
          </a:xfrm>
          <a:custGeom>
            <a:avLst/>
            <a:gdLst>
              <a:gd name="T0" fmla="*/ 23234090 w 21600"/>
              <a:gd name="T1" fmla="*/ 0 h 21600"/>
              <a:gd name="T2" fmla="*/ 13939848 w 21600"/>
              <a:gd name="T3" fmla="*/ 3225800 h 21600"/>
              <a:gd name="T4" fmla="*/ 0 w 21600"/>
              <a:gd name="T5" fmla="*/ 8064944 h 21600"/>
              <a:gd name="T6" fmla="*/ 13939848 w 21600"/>
              <a:gd name="T7" fmla="*/ 9677399 h 21600"/>
              <a:gd name="T8" fmla="*/ 27879696 w 21600"/>
              <a:gd name="T9" fmla="*/ 6720417 h 21600"/>
              <a:gd name="T10" fmla="*/ 32526815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5372" name="Rectangle 10">
            <a:extLst>
              <a:ext uri="{FF2B5EF4-FFF2-40B4-BE49-F238E27FC236}">
                <a16:creationId xmlns:a16="http://schemas.microsoft.com/office/drawing/2014/main" id="{C01233CD-04EA-944B-B709-7F1A385D2498}"/>
              </a:ext>
            </a:extLst>
          </p:cNvPr>
          <p:cNvSpPr>
            <a:spLocks noChangeArrowheads="1"/>
          </p:cNvSpPr>
          <p:nvPr/>
        </p:nvSpPr>
        <p:spPr bwMode="auto">
          <a:xfrm>
            <a:off x="8304212" y="1143001"/>
            <a:ext cx="208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a:t>(ASE) noise</a:t>
            </a:r>
            <a:endParaRPr lang="en-GB" altLang="en-US" sz="2800"/>
          </a:p>
        </p:txBody>
      </p:sp>
      <p:sp>
        <p:nvSpPr>
          <p:cNvPr id="15373" name="AutoShape 11">
            <a:extLst>
              <a:ext uri="{FF2B5EF4-FFF2-40B4-BE49-F238E27FC236}">
                <a16:creationId xmlns:a16="http://schemas.microsoft.com/office/drawing/2014/main" id="{93AFC61D-7D92-8C46-93CC-475958BF7678}"/>
              </a:ext>
            </a:extLst>
          </p:cNvPr>
          <p:cNvSpPr>
            <a:spLocks noChangeArrowheads="1"/>
          </p:cNvSpPr>
          <p:nvPr/>
        </p:nvSpPr>
        <p:spPr bwMode="auto">
          <a:xfrm rot="10703024">
            <a:off x="7313612" y="1295400"/>
            <a:ext cx="838200" cy="457200"/>
          </a:xfrm>
          <a:custGeom>
            <a:avLst/>
            <a:gdLst>
              <a:gd name="T0" fmla="*/ 23234090 w 21600"/>
              <a:gd name="T1" fmla="*/ 0 h 21600"/>
              <a:gd name="T2" fmla="*/ 13939848 w 21600"/>
              <a:gd name="T3" fmla="*/ 3225800 h 21600"/>
              <a:gd name="T4" fmla="*/ 0 w 21600"/>
              <a:gd name="T5" fmla="*/ 8064944 h 21600"/>
              <a:gd name="T6" fmla="*/ 13939848 w 21600"/>
              <a:gd name="T7" fmla="*/ 9677399 h 21600"/>
              <a:gd name="T8" fmla="*/ 27879696 w 21600"/>
              <a:gd name="T9" fmla="*/ 6720417 h 21600"/>
              <a:gd name="T10" fmla="*/ 32526815 w 21600"/>
              <a:gd name="T11" fmla="*/ 3225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25331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B13ADE4E-961E-B84C-9C21-5EEB6279A6B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6627" name="Slide Number Placeholder 4">
            <a:extLst>
              <a:ext uri="{FF2B5EF4-FFF2-40B4-BE49-F238E27FC236}">
                <a16:creationId xmlns:a16="http://schemas.microsoft.com/office/drawing/2014/main" id="{37DED067-4ABD-5341-A7BB-A72E3DD8648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3644D1-B1C4-4A49-9C78-D69F870C8D59}" type="slidenum">
              <a:rPr lang="en-US" altLang="en-US">
                <a:solidFill>
                  <a:schemeClr val="bg1"/>
                </a:solidFill>
              </a:rPr>
              <a:pPr eaLnBrk="1" hangingPunct="1"/>
              <a:t>11</a:t>
            </a:fld>
            <a:endParaRPr lang="en-US" altLang="en-US">
              <a:solidFill>
                <a:schemeClr val="bg1"/>
              </a:solidFill>
            </a:endParaRPr>
          </a:p>
        </p:txBody>
      </p:sp>
      <p:sp>
        <p:nvSpPr>
          <p:cNvPr id="26628" name="AutoShape 2">
            <a:extLst>
              <a:ext uri="{FF2B5EF4-FFF2-40B4-BE49-F238E27FC236}">
                <a16:creationId xmlns:a16="http://schemas.microsoft.com/office/drawing/2014/main" id="{DD9600D2-D5BB-3744-959C-9210BBD92C40}"/>
              </a:ext>
            </a:extLst>
          </p:cNvPr>
          <p:cNvSpPr>
            <a:spLocks noGrp="1" noChangeArrowheads="1"/>
          </p:cNvSpPr>
          <p:nvPr>
            <p:ph type="title"/>
          </p:nvPr>
        </p:nvSpPr>
        <p:spPr>
          <a:xfrm>
            <a:off x="914162" y="-157163"/>
            <a:ext cx="10360501" cy="1223963"/>
          </a:xfrm>
        </p:spPr>
        <p:txBody>
          <a:bodyPr/>
          <a:lstStyle/>
          <a:p>
            <a:pPr eaLnBrk="1" hangingPunct="1"/>
            <a:r>
              <a:rPr lang="en-US" altLang="en-US" dirty="0"/>
              <a:t>Proof of Principle</a:t>
            </a:r>
            <a:endParaRPr lang="en-GB" altLang="en-US" dirty="0"/>
          </a:p>
        </p:txBody>
      </p:sp>
      <p:sp>
        <p:nvSpPr>
          <p:cNvPr id="26629" name="Rectangle 3">
            <a:extLst>
              <a:ext uri="{FF2B5EF4-FFF2-40B4-BE49-F238E27FC236}">
                <a16:creationId xmlns:a16="http://schemas.microsoft.com/office/drawing/2014/main" id="{7A8BE01C-99A6-4648-8D8F-B8283A271D91}"/>
              </a:ext>
            </a:extLst>
          </p:cNvPr>
          <p:cNvSpPr>
            <a:spLocks noGrp="1" noChangeArrowheads="1"/>
          </p:cNvSpPr>
          <p:nvPr>
            <p:ph type="body" idx="1"/>
          </p:nvPr>
        </p:nvSpPr>
        <p:spPr>
          <a:xfrm>
            <a:off x="2206626" y="1196976"/>
            <a:ext cx="8154987" cy="1927225"/>
          </a:xfrm>
        </p:spPr>
        <p:txBody>
          <a:bodyPr/>
          <a:lstStyle/>
          <a:p>
            <a:pPr eaLnBrk="1" hangingPunct="1"/>
            <a:r>
              <a:rPr lang="en-US" altLang="en-US" sz="2000" dirty="0">
                <a:latin typeface="Comic Sans MS" panose="030F0902030302020204" pitchFamily="66" charset="0"/>
                <a:cs typeface="Arial" panose="020B0604020202020204" pitchFamily="34" charset="0"/>
              </a:rPr>
              <a:t>A laser structure consists of</a:t>
            </a:r>
            <a:r>
              <a:rPr lang="el-GR" altLang="en-US" sz="2000" dirty="0">
                <a:latin typeface="Comic Sans MS" panose="030F0902030302020204" pitchFamily="66" charset="0"/>
                <a:cs typeface="Arial" panose="020B0604020202020204" pitchFamily="34" charset="0"/>
              </a:rPr>
              <a:t>:</a:t>
            </a:r>
          </a:p>
          <a:p>
            <a:pPr lvl="1" eaLnBrk="1" hangingPunct="1"/>
            <a:r>
              <a:rPr lang="en-US" altLang="en-US" sz="2000" dirty="0">
                <a:latin typeface="Comic Sans MS" panose="030F0902030302020204" pitchFamily="66" charset="0"/>
                <a:cs typeface="Arial" panose="020B0604020202020204" pitchFamily="34" charset="0"/>
              </a:rPr>
              <a:t>Active medium </a:t>
            </a:r>
            <a:r>
              <a:rPr lang="en-US" altLang="en-US" sz="2000" dirty="0">
                <a:latin typeface="Comic Sans MS" panose="030F0902030302020204" pitchFamily="66" charset="0"/>
                <a:cs typeface="Arial" panose="020B0604020202020204" pitchFamily="34" charset="0"/>
                <a:sym typeface="Wingdings" pitchFamily="2" charset="2"/>
              </a:rPr>
              <a:t> (direct bandgap…)</a:t>
            </a:r>
            <a:r>
              <a:rPr lang="el-GR" altLang="en-US" sz="2000" dirty="0">
                <a:latin typeface="Comic Sans MS" panose="030F0902030302020204" pitchFamily="66" charset="0"/>
                <a:cs typeface="Arial" panose="020B0604020202020204" pitchFamily="34" charset="0"/>
              </a:rPr>
              <a:t>, </a:t>
            </a:r>
          </a:p>
          <a:p>
            <a:pPr lvl="1" eaLnBrk="1" hangingPunct="1"/>
            <a:r>
              <a:rPr lang="en-US" altLang="en-US" sz="2000" dirty="0">
                <a:latin typeface="Comic Sans MS" panose="030F0902030302020204" pitchFamily="66" charset="0"/>
                <a:cs typeface="Arial" panose="020B0604020202020204" pitchFamily="34" charset="0"/>
              </a:rPr>
              <a:t>Pumping source (population inversion)</a:t>
            </a:r>
            <a:endParaRPr lang="el-GR" altLang="en-US" sz="2000" dirty="0">
              <a:latin typeface="Comic Sans MS" panose="030F0902030302020204" pitchFamily="66" charset="0"/>
              <a:cs typeface="Arial" panose="020B0604020202020204" pitchFamily="34" charset="0"/>
            </a:endParaRPr>
          </a:p>
          <a:p>
            <a:pPr lvl="1" eaLnBrk="1" hangingPunct="1"/>
            <a:r>
              <a:rPr lang="en-US" altLang="en-US" sz="2000" dirty="0">
                <a:latin typeface="Comic Sans MS" panose="030F0902030302020204" pitchFamily="66" charset="0"/>
                <a:cs typeface="Arial" panose="020B0604020202020204" pitchFamily="34" charset="0"/>
              </a:rPr>
              <a:t>An optical cavity that drives stimulated emission and acts as a frequency selection mechanism </a:t>
            </a:r>
            <a:endParaRPr lang="en-GB" altLang="en-US" sz="2000" dirty="0">
              <a:latin typeface="Comic Sans MS" panose="030F0902030302020204" pitchFamily="66" charset="0"/>
              <a:cs typeface="Arial" panose="020B0604020202020204" pitchFamily="34" charset="0"/>
            </a:endParaRPr>
          </a:p>
        </p:txBody>
      </p:sp>
      <p:pic>
        <p:nvPicPr>
          <p:cNvPr id="26630" name="Picture 6">
            <a:extLst>
              <a:ext uri="{FF2B5EF4-FFF2-40B4-BE49-F238E27FC236}">
                <a16:creationId xmlns:a16="http://schemas.microsoft.com/office/drawing/2014/main" id="{4C100885-1BC1-9949-B133-9B3219E32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12" y="3048000"/>
            <a:ext cx="63119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95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2">
            <a:extLst>
              <a:ext uri="{FF2B5EF4-FFF2-40B4-BE49-F238E27FC236}">
                <a16:creationId xmlns:a16="http://schemas.microsoft.com/office/drawing/2014/main" id="{16F01671-036E-9D4D-8923-BE5DA7CEC9E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7651" name="Slide Number Placeholder 3">
            <a:extLst>
              <a:ext uri="{FF2B5EF4-FFF2-40B4-BE49-F238E27FC236}">
                <a16:creationId xmlns:a16="http://schemas.microsoft.com/office/drawing/2014/main" id="{0CF3FEA0-3AC2-C843-B9A5-4C9E29BAB95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56FE42-8D49-8640-9993-8A6EB8605389}" type="slidenum">
              <a:rPr lang="en-US" altLang="en-US">
                <a:solidFill>
                  <a:schemeClr val="bg1"/>
                </a:solidFill>
              </a:rPr>
              <a:pPr eaLnBrk="1" hangingPunct="1"/>
              <a:t>12</a:t>
            </a:fld>
            <a:endParaRPr lang="en-US" altLang="en-US">
              <a:solidFill>
                <a:schemeClr val="bg1"/>
              </a:solidFill>
            </a:endParaRPr>
          </a:p>
        </p:txBody>
      </p:sp>
      <p:sp>
        <p:nvSpPr>
          <p:cNvPr id="27652" name="AutoShape 2">
            <a:extLst>
              <a:ext uri="{FF2B5EF4-FFF2-40B4-BE49-F238E27FC236}">
                <a16:creationId xmlns:a16="http://schemas.microsoft.com/office/drawing/2014/main" id="{2C81F3E2-F631-0A46-8654-4BB69283A0E4}"/>
              </a:ext>
            </a:extLst>
          </p:cNvPr>
          <p:cNvSpPr>
            <a:spLocks noGrp="1" noChangeArrowheads="1"/>
          </p:cNvSpPr>
          <p:nvPr>
            <p:ph type="title"/>
          </p:nvPr>
        </p:nvSpPr>
        <p:spPr>
          <a:xfrm>
            <a:off x="914162" y="-304800"/>
            <a:ext cx="10360501" cy="1223963"/>
          </a:xfrm>
        </p:spPr>
        <p:txBody>
          <a:bodyPr/>
          <a:lstStyle/>
          <a:p>
            <a:pPr eaLnBrk="1" hangingPunct="1"/>
            <a:r>
              <a:rPr lang="en-US" altLang="en-US" dirty="0"/>
              <a:t>Regimes of Operation</a:t>
            </a:r>
            <a:endParaRPr lang="en-GB" altLang="en-US" dirty="0"/>
          </a:p>
        </p:txBody>
      </p:sp>
      <p:pic>
        <p:nvPicPr>
          <p:cNvPr id="27653" name="Picture 3" descr="laserop">
            <a:extLst>
              <a:ext uri="{FF2B5EF4-FFF2-40B4-BE49-F238E27FC236}">
                <a16:creationId xmlns:a16="http://schemas.microsoft.com/office/drawing/2014/main" id="{73ECE5A1-AF49-0E4F-BC7F-F5044CA03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1144589"/>
            <a:ext cx="5586413"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33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4">
            <a:extLst>
              <a:ext uri="{FF2B5EF4-FFF2-40B4-BE49-F238E27FC236}">
                <a16:creationId xmlns:a16="http://schemas.microsoft.com/office/drawing/2014/main" id="{49DA3172-4513-BD4C-9862-C5ED1B79C42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AF641A-87FD-E44D-B7DC-0D9EA33ED9ED}" type="slidenum">
              <a:rPr lang="en-US" altLang="en-US">
                <a:solidFill>
                  <a:schemeClr val="bg1"/>
                </a:solidFill>
              </a:rPr>
              <a:pPr eaLnBrk="1" hangingPunct="1"/>
              <a:t>13</a:t>
            </a:fld>
            <a:endParaRPr lang="en-US" altLang="en-US">
              <a:solidFill>
                <a:schemeClr val="bg1"/>
              </a:solidFill>
            </a:endParaRPr>
          </a:p>
        </p:txBody>
      </p:sp>
      <p:sp>
        <p:nvSpPr>
          <p:cNvPr id="28676" name="AutoShape 2">
            <a:extLst>
              <a:ext uri="{FF2B5EF4-FFF2-40B4-BE49-F238E27FC236}">
                <a16:creationId xmlns:a16="http://schemas.microsoft.com/office/drawing/2014/main" id="{078F49B0-F9C3-DD40-A8FD-E06622C8AD5E}"/>
              </a:ext>
            </a:extLst>
          </p:cNvPr>
          <p:cNvSpPr>
            <a:spLocks noGrp="1" noChangeArrowheads="1"/>
          </p:cNvSpPr>
          <p:nvPr>
            <p:ph type="title"/>
          </p:nvPr>
        </p:nvSpPr>
        <p:spPr>
          <a:xfrm>
            <a:off x="914162" y="0"/>
            <a:ext cx="10360501" cy="1223963"/>
          </a:xfrm>
        </p:spPr>
        <p:txBody>
          <a:bodyPr/>
          <a:lstStyle/>
          <a:p>
            <a:pPr eaLnBrk="1" hangingPunct="1"/>
            <a:r>
              <a:rPr lang="en-US" altLang="en-US" dirty="0"/>
              <a:t>Active Medium</a:t>
            </a:r>
            <a:endParaRPr lang="en-GB" altLang="en-US" dirty="0"/>
          </a:p>
        </p:txBody>
      </p:sp>
      <p:sp>
        <p:nvSpPr>
          <p:cNvPr id="28677" name="Rectangle 3">
            <a:extLst>
              <a:ext uri="{FF2B5EF4-FFF2-40B4-BE49-F238E27FC236}">
                <a16:creationId xmlns:a16="http://schemas.microsoft.com/office/drawing/2014/main" id="{A6C0F4C7-508C-5248-A7D8-36789AE6ED10}"/>
              </a:ext>
            </a:extLst>
          </p:cNvPr>
          <p:cNvSpPr>
            <a:spLocks noGrp="1" noChangeArrowheads="1"/>
          </p:cNvSpPr>
          <p:nvPr>
            <p:ph type="body" idx="1"/>
          </p:nvPr>
        </p:nvSpPr>
        <p:spPr>
          <a:xfrm>
            <a:off x="2206626" y="1196976"/>
            <a:ext cx="8459787" cy="5280025"/>
          </a:xfrm>
        </p:spPr>
        <p:txBody>
          <a:bodyPr/>
          <a:lstStyle/>
          <a:p>
            <a:pPr eaLnBrk="1" hangingPunct="1">
              <a:buFont typeface="Wingdings" pitchFamily="2" charset="2"/>
              <a:buChar char="q"/>
            </a:pPr>
            <a:r>
              <a:rPr lang="en-US" altLang="en-US" b="1" dirty="0">
                <a:latin typeface="TimesNewRomanPS-BoldMT" panose="02020603050405020304" pitchFamily="18" charset="0"/>
              </a:rPr>
              <a:t>Atomic systems</a:t>
            </a:r>
            <a:r>
              <a:rPr lang="en-US" altLang="en-US" dirty="0">
                <a:latin typeface="TimesNewRomanPSMT" panose="02020603050405020304" pitchFamily="18" charset="0"/>
              </a:rPr>
              <a:t>:</a:t>
            </a:r>
            <a:r>
              <a:rPr lang="el-GR" altLang="en-US" dirty="0">
                <a:latin typeface="TimesNewRomanPSMT" panose="02020603050405020304" pitchFamily="18" charset="0"/>
              </a:rPr>
              <a:t> </a:t>
            </a:r>
            <a:r>
              <a:rPr lang="en-US" altLang="en-US" dirty="0">
                <a:latin typeface="TimesNewRomanPSMT" panose="02020603050405020304" pitchFamily="18" charset="0"/>
              </a:rPr>
              <a:t>laser He</a:t>
            </a:r>
            <a:r>
              <a:rPr lang="el-GR" altLang="en-US" dirty="0">
                <a:latin typeface="TimesNewRomanPSMT" panose="02020603050405020304" pitchFamily="18" charset="0"/>
              </a:rPr>
              <a:t>-</a:t>
            </a:r>
            <a:r>
              <a:rPr lang="en-US" altLang="en-US" dirty="0">
                <a:latin typeface="TimesNewRomanPSMT" panose="02020603050405020304" pitchFamily="18" charset="0"/>
              </a:rPr>
              <a:t>Ne</a:t>
            </a:r>
            <a:r>
              <a:rPr lang="el-GR" altLang="en-US" dirty="0">
                <a:latin typeface="TimesNewRomanPSMT" panose="02020603050405020304" pitchFamily="18" charset="0"/>
              </a:rPr>
              <a:t>,</a:t>
            </a:r>
            <a:r>
              <a:rPr lang="en-US" altLang="en-US" dirty="0">
                <a:latin typeface="TimesNewRomanPSMT" panose="02020603050405020304" pitchFamily="18" charset="0"/>
              </a:rPr>
              <a:t> He-Cd</a:t>
            </a:r>
            <a:r>
              <a:rPr lang="el-GR" altLang="en-US" dirty="0">
                <a:latin typeface="TimesNewRomanPSMT" panose="02020603050405020304" pitchFamily="18" charset="0"/>
              </a:rPr>
              <a:t>.</a:t>
            </a:r>
            <a:endParaRPr lang="en-GB" altLang="en-US" dirty="0"/>
          </a:p>
          <a:p>
            <a:pPr eaLnBrk="1" hangingPunct="1">
              <a:buFont typeface="Wingdings" pitchFamily="2" charset="2"/>
              <a:buChar char="q"/>
            </a:pPr>
            <a:r>
              <a:rPr lang="en-US" altLang="en-US" b="1" dirty="0">
                <a:latin typeface="TimesNewRomanPS-BoldMT" panose="02020603050405020304" pitchFamily="18" charset="0"/>
              </a:rPr>
              <a:t>Molecular systems</a:t>
            </a:r>
            <a:r>
              <a:rPr lang="en-US" altLang="en-US" dirty="0">
                <a:latin typeface="TimesNewRomanPSMT" panose="02020603050405020304" pitchFamily="18" charset="0"/>
              </a:rPr>
              <a:t>:</a:t>
            </a:r>
            <a:r>
              <a:rPr lang="el-GR" altLang="en-US" dirty="0">
                <a:latin typeface="TimesNewRomanPSMT" panose="02020603050405020304" pitchFamily="18" charset="0"/>
              </a:rPr>
              <a:t> </a:t>
            </a:r>
            <a:r>
              <a:rPr lang="en-US" altLang="en-US" dirty="0">
                <a:latin typeface="TimesNewRomanPSMT" panose="02020603050405020304" pitchFamily="18" charset="0"/>
              </a:rPr>
              <a:t>CO</a:t>
            </a:r>
            <a:r>
              <a:rPr lang="en-US" altLang="en-US" dirty="0">
                <a:latin typeface="ZWAdobeF" pitchFamily="2" charset="0"/>
              </a:rPr>
              <a:t>B</a:t>
            </a:r>
            <a:r>
              <a:rPr lang="el-GR" altLang="en-US" baseline="-25000" dirty="0">
                <a:latin typeface="TimesNewRomanPSMT" panose="02020603050405020304" pitchFamily="18" charset="0"/>
              </a:rPr>
              <a:t>2</a:t>
            </a:r>
            <a:r>
              <a:rPr lang="en-US" altLang="en-US" dirty="0">
                <a:latin typeface="ZWAdobeF" pitchFamily="2" charset="0"/>
              </a:rPr>
              <a:t>B</a:t>
            </a:r>
            <a:r>
              <a:rPr lang="el-GR" altLang="en-US" dirty="0">
                <a:latin typeface="TimesNewRomanPSMT" panose="02020603050405020304" pitchFamily="18" charset="0"/>
              </a:rPr>
              <a:t>, </a:t>
            </a:r>
            <a:r>
              <a:rPr lang="en-US" altLang="en-US" dirty="0" err="1">
                <a:latin typeface="TimesNewRomanPSMT" panose="02020603050405020304" pitchFamily="18" charset="0"/>
              </a:rPr>
              <a:t>ArF</a:t>
            </a:r>
            <a:r>
              <a:rPr lang="el-GR" altLang="en-US" dirty="0">
                <a:latin typeface="TimesNewRomanPSMT" panose="02020603050405020304" pitchFamily="18" charset="0"/>
              </a:rPr>
              <a:t> και </a:t>
            </a:r>
            <a:r>
              <a:rPr lang="en-US" altLang="en-US" dirty="0" err="1">
                <a:latin typeface="TimesNewRomanPSMT" panose="02020603050405020304" pitchFamily="18" charset="0"/>
              </a:rPr>
              <a:t>KrF</a:t>
            </a:r>
            <a:r>
              <a:rPr lang="el-GR" altLang="en-US" dirty="0">
                <a:latin typeface="TimesNewRomanPSMT" panose="02020603050405020304" pitchFamily="18" charset="0"/>
              </a:rPr>
              <a:t>, </a:t>
            </a:r>
            <a:r>
              <a:rPr lang="en-US" altLang="en-US" dirty="0">
                <a:latin typeface="TimesNewRomanPSMT" panose="02020603050405020304" pitchFamily="18" charset="0"/>
              </a:rPr>
              <a:t>N</a:t>
            </a:r>
            <a:r>
              <a:rPr lang="en-US" altLang="en-US" dirty="0">
                <a:latin typeface="ZWAdobeF" pitchFamily="2" charset="0"/>
              </a:rPr>
              <a:t>B</a:t>
            </a:r>
            <a:r>
              <a:rPr lang="el-GR" altLang="en-US" baseline="-25000" dirty="0">
                <a:latin typeface="TimesNewRomanPSMT" panose="02020603050405020304" pitchFamily="18" charset="0"/>
              </a:rPr>
              <a:t>2</a:t>
            </a:r>
            <a:r>
              <a:rPr lang="el-GR" altLang="en-US" dirty="0">
                <a:latin typeface="ZWAdobeF" pitchFamily="2" charset="0"/>
              </a:rPr>
              <a:t> </a:t>
            </a:r>
            <a:r>
              <a:rPr lang="en-US" altLang="en-US" dirty="0">
                <a:latin typeface="TimesNewRomanPSMT" panose="02020603050405020304" pitchFamily="18" charset="0"/>
              </a:rPr>
              <a:t>laser </a:t>
            </a:r>
            <a:endParaRPr lang="en-GB" altLang="en-US" dirty="0"/>
          </a:p>
          <a:p>
            <a:pPr eaLnBrk="1" hangingPunct="1">
              <a:buFont typeface="Wingdings" pitchFamily="2" charset="2"/>
              <a:buChar char="q"/>
            </a:pPr>
            <a:r>
              <a:rPr lang="el-GR" altLang="en-US" dirty="0">
                <a:latin typeface="SymbolMT"/>
              </a:rPr>
              <a:t> </a:t>
            </a:r>
            <a:r>
              <a:rPr lang="en-US" altLang="en-US" b="1" dirty="0">
                <a:latin typeface="TimesNewRomanPS-BoldMT" panose="02020603050405020304" pitchFamily="18" charset="0"/>
              </a:rPr>
              <a:t>Liquids</a:t>
            </a:r>
            <a:r>
              <a:rPr lang="en-US" altLang="en-US" dirty="0">
                <a:latin typeface="TimesNewRomanPSMT" panose="02020603050405020304" pitchFamily="18" charset="0"/>
              </a:rPr>
              <a:t>:</a:t>
            </a:r>
            <a:r>
              <a:rPr lang="el-GR" altLang="en-US" dirty="0">
                <a:latin typeface="TimesNewRomanPSMT" panose="02020603050405020304" pitchFamily="18" charset="0"/>
              </a:rPr>
              <a:t> </a:t>
            </a:r>
            <a:r>
              <a:rPr lang="en-US" altLang="en-US" dirty="0">
                <a:latin typeface="TimesNewRomanPSMT" panose="02020603050405020304" pitchFamily="18" charset="0"/>
              </a:rPr>
              <a:t>dye laser</a:t>
            </a:r>
            <a:endParaRPr lang="en-GB" altLang="en-US" dirty="0"/>
          </a:p>
          <a:p>
            <a:pPr eaLnBrk="1" hangingPunct="1">
              <a:buFont typeface="Wingdings" pitchFamily="2" charset="2"/>
              <a:buChar char="q"/>
            </a:pPr>
            <a:r>
              <a:rPr lang="el-GR" altLang="en-US" b="1" dirty="0">
                <a:latin typeface="TimesNewRomanPS-BoldMT" panose="02020603050405020304" pitchFamily="18" charset="0"/>
                <a:cs typeface="Times New Roman" panose="02020603050405020304" pitchFamily="18" charset="0"/>
              </a:rPr>
              <a:t> </a:t>
            </a:r>
            <a:r>
              <a:rPr lang="en-US" altLang="en-US" b="1" dirty="0">
                <a:latin typeface="TimesNewRomanPS-BoldMT" panose="02020603050405020304" pitchFamily="18" charset="0"/>
                <a:cs typeface="Times New Roman" panose="02020603050405020304" pitchFamily="18" charset="0"/>
              </a:rPr>
              <a:t>Dielectric</a:t>
            </a:r>
            <a:r>
              <a:rPr lang="en-US" altLang="en-US" dirty="0">
                <a:latin typeface="TimesNewRomanPSMT" panose="02020603050405020304" pitchFamily="18" charset="0"/>
                <a:cs typeface="Times New Roman" panose="02020603050405020304" pitchFamily="18" charset="0"/>
              </a:rPr>
              <a:t>:</a:t>
            </a:r>
            <a:r>
              <a:rPr lang="el-GR" altLang="en-US" dirty="0">
                <a:latin typeface="TimesNewRomanPSMT" panose="02020603050405020304" pitchFamily="18" charset="0"/>
                <a:cs typeface="Times New Roman" panose="02020603050405020304" pitchFamily="18" charset="0"/>
              </a:rPr>
              <a:t> </a:t>
            </a:r>
            <a:r>
              <a:rPr lang="en-US" altLang="en-US" dirty="0" err="1">
                <a:latin typeface="TimesNewRomanPSMT" panose="02020603050405020304" pitchFamily="18" charset="0"/>
                <a:cs typeface="Times New Roman" panose="02020603050405020304" pitchFamily="18" charset="0"/>
              </a:rPr>
              <a:t>NdYAG</a:t>
            </a:r>
            <a:r>
              <a:rPr lang="el-GR" altLang="en-US" dirty="0">
                <a:latin typeface="TimesNewRomanPSMT" panose="02020603050405020304" pitchFamily="18" charset="0"/>
                <a:cs typeface="Times New Roman" panose="02020603050405020304" pitchFamily="18" charset="0"/>
              </a:rPr>
              <a:t> αλλά   και στο σύστημα </a:t>
            </a:r>
            <a:r>
              <a:rPr lang="en-US" altLang="en-US" dirty="0">
                <a:latin typeface="TimesNewRomanPSMT" panose="02020603050405020304" pitchFamily="18" charset="0"/>
                <a:cs typeface="Times New Roman" panose="02020603050405020304" pitchFamily="18" charset="0"/>
              </a:rPr>
              <a:t>Nd</a:t>
            </a:r>
            <a:r>
              <a:rPr lang="el-GR" altLang="en-US" dirty="0">
                <a:latin typeface="TimesNewRomanPSMT" panose="02020603050405020304" pitchFamily="18" charset="0"/>
                <a:cs typeface="Times New Roman" panose="02020603050405020304" pitchFamily="18" charset="0"/>
              </a:rPr>
              <a:t>:</a:t>
            </a:r>
            <a:r>
              <a:rPr lang="en-US" altLang="en-US" dirty="0">
                <a:latin typeface="TimesNewRomanPSMT" panose="02020603050405020304" pitchFamily="18" charset="0"/>
                <a:cs typeface="Times New Roman" panose="02020603050405020304" pitchFamily="18" charset="0"/>
              </a:rPr>
              <a:t>glass</a:t>
            </a:r>
            <a:r>
              <a:rPr lang="el-GR" altLang="en-US" dirty="0">
                <a:latin typeface="TimesNewRomanPSMT" panose="02020603050405020304" pitchFamily="18" charset="0"/>
                <a:cs typeface="Times New Roman" panose="02020603050405020304" pitchFamily="18" charset="0"/>
              </a:rPr>
              <a:t>.</a:t>
            </a:r>
            <a:endParaRPr lang="en-GB" altLang="en-US" dirty="0">
              <a:cs typeface="Times New Roman" panose="02020603050405020304" pitchFamily="18" charset="0"/>
            </a:endParaRPr>
          </a:p>
          <a:p>
            <a:pPr eaLnBrk="1" hangingPunct="1">
              <a:buFont typeface="Wingdings" pitchFamily="2" charset="2"/>
              <a:buChar char="q"/>
            </a:pPr>
            <a:r>
              <a:rPr lang="en-US" altLang="en-US" b="1" dirty="0">
                <a:latin typeface="TimesNewRomanPS-BoldMT" panose="02020603050405020304" pitchFamily="18" charset="0"/>
              </a:rPr>
              <a:t>Semiconductors:</a:t>
            </a:r>
            <a:r>
              <a:rPr lang="el-GR" altLang="en-US" b="1" dirty="0">
                <a:latin typeface="TimesNewRomanPS-BoldMT" panose="02020603050405020304" pitchFamily="18" charset="0"/>
              </a:rPr>
              <a:t> </a:t>
            </a:r>
            <a:r>
              <a:rPr lang="en-US" altLang="en-US" dirty="0">
                <a:latin typeface="TimesNewRomanPSMT" panose="02020603050405020304" pitchFamily="18" charset="0"/>
              </a:rPr>
              <a:t>alloys of</a:t>
            </a:r>
            <a:r>
              <a:rPr lang="el-GR" altLang="en-US" dirty="0">
                <a:latin typeface="TimesNewRomanPSMT" panose="02020603050405020304" pitchFamily="18" charset="0"/>
              </a:rPr>
              <a:t> ΙΙΙ-</a:t>
            </a:r>
            <a:r>
              <a:rPr lang="en-US" altLang="en-US" dirty="0">
                <a:latin typeface="TimesNewRomanPSMT" panose="02020603050405020304" pitchFamily="18" charset="0"/>
              </a:rPr>
              <a:t>V </a:t>
            </a:r>
            <a:r>
              <a:rPr lang="el-GR" altLang="en-US" dirty="0">
                <a:latin typeface="TimesNewRomanPSMT" panose="02020603050405020304" pitchFamily="18" charset="0"/>
              </a:rPr>
              <a:t> </a:t>
            </a:r>
            <a:r>
              <a:rPr lang="en-US" altLang="en-US" dirty="0">
                <a:latin typeface="TimesNewRomanPSMT" panose="02020603050405020304" pitchFamily="18" charset="0"/>
              </a:rPr>
              <a:t>Ga, As, In, P</a:t>
            </a:r>
            <a:endParaRPr lang="en-GB" altLang="en-US" dirty="0"/>
          </a:p>
          <a:p>
            <a:pPr eaLnBrk="1" hangingPunct="1"/>
            <a:endParaRPr lang="en-GB" altLang="en-US" dirty="0"/>
          </a:p>
        </p:txBody>
      </p:sp>
    </p:spTree>
    <p:extLst>
      <p:ext uri="{BB962C8B-B14F-4D97-AF65-F5344CB8AC3E}">
        <p14:creationId xmlns:p14="http://schemas.microsoft.com/office/powerpoint/2010/main" val="352806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Footer Placeholder 1">
            <a:extLst>
              <a:ext uri="{FF2B5EF4-FFF2-40B4-BE49-F238E27FC236}">
                <a16:creationId xmlns:a16="http://schemas.microsoft.com/office/drawing/2014/main" id="{EBB46308-13C3-0141-8CF7-DA0032C2E6C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3076" name="Slide Number Placeholder 2">
            <a:extLst>
              <a:ext uri="{FF2B5EF4-FFF2-40B4-BE49-F238E27FC236}">
                <a16:creationId xmlns:a16="http://schemas.microsoft.com/office/drawing/2014/main" id="{32339E4B-0E74-8F4F-B9E3-2F97AF612D3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F031BE-BE0D-9847-8EA3-E944C5CFA11E}" type="slidenum">
              <a:rPr lang="en-US" altLang="en-US">
                <a:solidFill>
                  <a:schemeClr val="bg1"/>
                </a:solidFill>
              </a:rPr>
              <a:pPr eaLnBrk="1" hangingPunct="1"/>
              <a:t>14</a:t>
            </a:fld>
            <a:endParaRPr lang="en-US" altLang="en-US">
              <a:solidFill>
                <a:schemeClr val="bg1"/>
              </a:solidFill>
            </a:endParaRPr>
          </a:p>
        </p:txBody>
      </p:sp>
      <p:sp>
        <p:nvSpPr>
          <p:cNvPr id="3077" name="AutoShape 1026">
            <a:extLst>
              <a:ext uri="{FF2B5EF4-FFF2-40B4-BE49-F238E27FC236}">
                <a16:creationId xmlns:a16="http://schemas.microsoft.com/office/drawing/2014/main" id="{BB067223-0CB9-1D4A-B7BD-50B645484245}"/>
              </a:ext>
            </a:extLst>
          </p:cNvPr>
          <p:cNvSpPr>
            <a:spLocks noChangeArrowheads="1"/>
          </p:cNvSpPr>
          <p:nvPr/>
        </p:nvSpPr>
        <p:spPr bwMode="auto">
          <a:xfrm>
            <a:off x="2436812" y="3429000"/>
            <a:ext cx="8077200" cy="1066800"/>
          </a:xfrm>
          <a:prstGeom prst="downArrowCallout">
            <a:avLst>
              <a:gd name="adj1" fmla="val 189286"/>
              <a:gd name="adj2" fmla="val 189286"/>
              <a:gd name="adj3" fmla="val 16667"/>
              <a:gd name="adj4" fmla="val 66667"/>
            </a:avLst>
          </a:prstGeom>
          <a:solidFill>
            <a:srgbClr val="CCFFFF"/>
          </a:solidFill>
          <a:ln w="952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3078" name="AutoShape 1027">
            <a:extLst>
              <a:ext uri="{FF2B5EF4-FFF2-40B4-BE49-F238E27FC236}">
                <a16:creationId xmlns:a16="http://schemas.microsoft.com/office/drawing/2014/main" id="{4B79DB4F-765B-EB4E-8FFB-8DD0175956DF}"/>
              </a:ext>
            </a:extLst>
          </p:cNvPr>
          <p:cNvSpPr>
            <a:spLocks noGrp="1" noChangeArrowheads="1"/>
          </p:cNvSpPr>
          <p:nvPr>
            <p:ph type="title" idx="4294967295"/>
          </p:nvPr>
        </p:nvSpPr>
        <p:spPr>
          <a:xfrm>
            <a:off x="1108630" y="-454529"/>
            <a:ext cx="10360501" cy="1223963"/>
          </a:xfrm>
        </p:spPr>
        <p:txBody>
          <a:bodyPr/>
          <a:lstStyle/>
          <a:p>
            <a:pPr eaLnBrk="1" hangingPunct="1"/>
            <a:r>
              <a:rPr lang="en-US" altLang="en-US" sz="2800" dirty="0">
                <a:latin typeface="Tahoma" panose="020B0604030504040204" pitchFamily="34" charset="0"/>
              </a:rPr>
              <a:t>Optical Amplification</a:t>
            </a:r>
            <a:endParaRPr lang="en-GB" altLang="en-US" dirty="0"/>
          </a:p>
        </p:txBody>
      </p:sp>
      <p:sp>
        <p:nvSpPr>
          <p:cNvPr id="3079" name="Text Box 1028">
            <a:extLst>
              <a:ext uri="{FF2B5EF4-FFF2-40B4-BE49-F238E27FC236}">
                <a16:creationId xmlns:a16="http://schemas.microsoft.com/office/drawing/2014/main" id="{3A53E126-9D4B-4D4A-B1A7-689C3F95CBE7}"/>
              </a:ext>
            </a:extLst>
          </p:cNvPr>
          <p:cNvSpPr txBox="1">
            <a:spLocks noChangeArrowheads="1"/>
          </p:cNvSpPr>
          <p:nvPr/>
        </p:nvSpPr>
        <p:spPr bwMode="auto">
          <a:xfrm>
            <a:off x="2801938" y="5528720"/>
            <a:ext cx="1847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GB" altLang="en-US" sz="3200">
              <a:solidFill>
                <a:schemeClr val="accent2"/>
              </a:solidFill>
              <a:latin typeface="Tahoma" panose="020B0604030504040204" pitchFamily="34" charset="0"/>
            </a:endParaRPr>
          </a:p>
        </p:txBody>
      </p:sp>
      <p:sp>
        <p:nvSpPr>
          <p:cNvPr id="3080" name="Text Box 1029">
            <a:extLst>
              <a:ext uri="{FF2B5EF4-FFF2-40B4-BE49-F238E27FC236}">
                <a16:creationId xmlns:a16="http://schemas.microsoft.com/office/drawing/2014/main" id="{4A424E3B-C35F-8249-B791-7F78AFEEDC77}"/>
              </a:ext>
            </a:extLst>
          </p:cNvPr>
          <p:cNvSpPr txBox="1">
            <a:spLocks noChangeArrowheads="1"/>
          </p:cNvSpPr>
          <p:nvPr/>
        </p:nvSpPr>
        <p:spPr bwMode="auto">
          <a:xfrm>
            <a:off x="2284412" y="1061535"/>
            <a:ext cx="80772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0"/>
              </a:spcBef>
              <a:buFont typeface="Wingdings" pitchFamily="2" charset="2"/>
              <a:buChar char="Ø"/>
            </a:pPr>
            <a:r>
              <a:rPr lang="el-GR" altLang="en-US" dirty="0">
                <a:solidFill>
                  <a:schemeClr val="tx2"/>
                </a:solidFill>
                <a:latin typeface="TimesNewRomanPSMT" panose="02020603050405020304" pitchFamily="18" charset="0"/>
              </a:rPr>
              <a:t> Αν Ι</a:t>
            </a:r>
            <a:r>
              <a:rPr lang="el-GR" altLang="en-US" baseline="-25000" dirty="0">
                <a:solidFill>
                  <a:schemeClr val="tx2"/>
                </a:solidFill>
                <a:latin typeface="TimesNewRomanPSMT" panose="02020603050405020304" pitchFamily="18" charset="0"/>
              </a:rPr>
              <a:t>0</a:t>
            </a:r>
            <a:r>
              <a:rPr lang="el-GR" altLang="en-US" dirty="0">
                <a:solidFill>
                  <a:schemeClr val="tx2"/>
                </a:solidFill>
                <a:latin typeface="TimesNewRomanPSMT" panose="02020603050405020304" pitchFamily="18" charset="0"/>
              </a:rPr>
              <a:t> η </a:t>
            </a:r>
            <a:r>
              <a:rPr lang="el-GR" altLang="en-US" dirty="0" err="1">
                <a:solidFill>
                  <a:schemeClr val="tx2"/>
                </a:solidFill>
                <a:latin typeface="TimesNewRomanPSMT" panose="02020603050405020304" pitchFamily="18" charset="0"/>
              </a:rPr>
              <a:t>ενταση</a:t>
            </a:r>
            <a:r>
              <a:rPr lang="el-GR" altLang="en-US" dirty="0">
                <a:solidFill>
                  <a:schemeClr val="tx2"/>
                </a:solidFill>
                <a:latin typeface="TimesNewRomanPSMT" panose="02020603050405020304" pitchFamily="18" charset="0"/>
              </a:rPr>
              <a:t> ακτινοβολίας συχνότητας ν, σε μια θέση </a:t>
            </a:r>
            <a:r>
              <a:rPr lang="en-US" altLang="en-US" dirty="0">
                <a:solidFill>
                  <a:schemeClr val="tx2"/>
                </a:solidFill>
                <a:latin typeface="TimesNewRomanPSMT" panose="02020603050405020304" pitchFamily="18" charset="0"/>
              </a:rPr>
              <a:t>x</a:t>
            </a:r>
            <a:r>
              <a:rPr lang="el-GR" altLang="en-US" dirty="0">
                <a:solidFill>
                  <a:schemeClr val="tx2"/>
                </a:solidFill>
                <a:latin typeface="TimesNewRomanPSMT" panose="02020603050405020304" pitchFamily="18" charset="0"/>
              </a:rPr>
              <a:t> μέσα σε ένα υλικό η ακτινοβολία λόγω απορρόφησης και </a:t>
            </a:r>
            <a:r>
              <a:rPr lang="el-GR" altLang="en-US" dirty="0" err="1">
                <a:solidFill>
                  <a:schemeClr val="tx2"/>
                </a:solidFill>
                <a:latin typeface="TimesNewRomanPSMT" panose="02020603050405020304" pitchFamily="18" charset="0"/>
              </a:rPr>
              <a:t>επανεκπομπής</a:t>
            </a:r>
            <a:r>
              <a:rPr lang="el-GR" altLang="en-US" dirty="0">
                <a:solidFill>
                  <a:schemeClr val="tx2"/>
                </a:solidFill>
                <a:latin typeface="TimesNewRomanPSMT" panose="02020603050405020304" pitchFamily="18" charset="0"/>
              </a:rPr>
              <a:t>  θα έχει ένταση:</a:t>
            </a:r>
            <a:endParaRPr lang="en-GB" altLang="en-US" dirty="0">
              <a:solidFill>
                <a:schemeClr val="tx2"/>
              </a:solidFill>
              <a:latin typeface="Comic Sans MS" panose="030F0902030302020204" pitchFamily="66" charset="0"/>
            </a:endParaRPr>
          </a:p>
        </p:txBody>
      </p:sp>
      <p:sp>
        <p:nvSpPr>
          <p:cNvPr id="3081" name="Text Box 1032">
            <a:extLst>
              <a:ext uri="{FF2B5EF4-FFF2-40B4-BE49-F238E27FC236}">
                <a16:creationId xmlns:a16="http://schemas.microsoft.com/office/drawing/2014/main" id="{877546BA-8262-1B48-A300-0471431B03DE}"/>
              </a:ext>
            </a:extLst>
          </p:cNvPr>
          <p:cNvSpPr txBox="1">
            <a:spLocks noChangeArrowheads="1"/>
          </p:cNvSpPr>
          <p:nvPr/>
        </p:nvSpPr>
        <p:spPr bwMode="auto">
          <a:xfrm>
            <a:off x="2208212" y="4574020"/>
            <a:ext cx="896271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l-GR" altLang="en-US" sz="2800">
                <a:solidFill>
                  <a:srgbClr val="AB91D5"/>
                </a:solidFill>
                <a:latin typeface="Tahoma" panose="020B0604030504040204" pitchFamily="34" charset="0"/>
              </a:rPr>
              <a:t>α&lt;0 		 ΟΠΤΙΚΗ ΕΝΙΣΧΥΣΗ της προσπίπτουσας</a:t>
            </a:r>
          </a:p>
          <a:p>
            <a:pPr eaLnBrk="1" hangingPunct="1">
              <a:lnSpc>
                <a:spcPct val="90000"/>
              </a:lnSpc>
            </a:pPr>
            <a:r>
              <a:rPr lang="el-GR" altLang="en-US" sz="2800">
                <a:solidFill>
                  <a:srgbClr val="AB91D5"/>
                </a:solidFill>
                <a:latin typeface="Tahoma" panose="020B0604030504040204" pitchFamily="34" charset="0"/>
              </a:rPr>
              <a:t> 					ακτινοβολίας</a:t>
            </a:r>
            <a:endParaRPr lang="en-GB" altLang="en-US" sz="2800">
              <a:solidFill>
                <a:srgbClr val="AB91D5"/>
              </a:solidFill>
              <a:latin typeface="Tahoma" panose="020B0604030504040204" pitchFamily="34" charset="0"/>
            </a:endParaRPr>
          </a:p>
        </p:txBody>
      </p:sp>
      <p:graphicFrame>
        <p:nvGraphicFramePr>
          <p:cNvPr id="3074" name="Object 1024">
            <a:extLst>
              <a:ext uri="{FF2B5EF4-FFF2-40B4-BE49-F238E27FC236}">
                <a16:creationId xmlns:a16="http://schemas.microsoft.com/office/drawing/2014/main" id="{A99B79F1-B3AB-504A-BD3F-A6C4A8EDB5BD}"/>
              </a:ext>
            </a:extLst>
          </p:cNvPr>
          <p:cNvGraphicFramePr>
            <a:graphicFrameLocks noChangeAspect="1"/>
          </p:cNvGraphicFramePr>
          <p:nvPr/>
        </p:nvGraphicFramePr>
        <p:xfrm>
          <a:off x="2513012" y="2209800"/>
          <a:ext cx="7551738" cy="1327150"/>
        </p:xfrm>
        <a:graphic>
          <a:graphicData uri="http://schemas.openxmlformats.org/presentationml/2006/ole">
            <mc:AlternateContent xmlns:mc="http://schemas.openxmlformats.org/markup-compatibility/2006">
              <mc:Choice xmlns:v="urn:schemas-microsoft-com:vml" Requires="v">
                <p:oleObj spid="_x0000_s17440" name="Equation" r:id="rId3" imgW="86601300" imgH="15214600" progId="">
                  <p:embed/>
                </p:oleObj>
              </mc:Choice>
              <mc:Fallback>
                <p:oleObj name="Equation" r:id="rId3" imgW="86601300" imgH="15214600" progId="">
                  <p:embed/>
                  <p:pic>
                    <p:nvPicPr>
                      <p:cNvPr id="3074" name="Object 1024">
                        <a:extLst>
                          <a:ext uri="{FF2B5EF4-FFF2-40B4-BE49-F238E27FC236}">
                            <a16:creationId xmlns:a16="http://schemas.microsoft.com/office/drawing/2014/main" id="{A99B79F1-B3AB-504A-BD3F-A6C4A8EDB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012" y="2209800"/>
                        <a:ext cx="7551738" cy="1327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Text Box 1034">
            <a:extLst>
              <a:ext uri="{FF2B5EF4-FFF2-40B4-BE49-F238E27FC236}">
                <a16:creationId xmlns:a16="http://schemas.microsoft.com/office/drawing/2014/main" id="{70898959-19D4-A14E-9F8E-31CC578C3C04}"/>
              </a:ext>
            </a:extLst>
          </p:cNvPr>
          <p:cNvSpPr txBox="1">
            <a:spLocks noChangeArrowheads="1"/>
          </p:cNvSpPr>
          <p:nvPr/>
        </p:nvSpPr>
        <p:spPr bwMode="auto">
          <a:xfrm>
            <a:off x="3960812" y="3573463"/>
            <a:ext cx="57102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r>
              <a:rPr lang="el-GR" altLang="en-US" sz="2800">
                <a:solidFill>
                  <a:srgbClr val="AB91D5"/>
                </a:solidFill>
                <a:latin typeface="Tahoma" panose="020B0604030504040204" pitchFamily="34" charset="0"/>
              </a:rPr>
              <a:t>όταν Ν</a:t>
            </a:r>
            <a:r>
              <a:rPr lang="en-US" altLang="en-US" sz="2800" baseline="-25000">
                <a:solidFill>
                  <a:srgbClr val="AB91D5"/>
                </a:solidFill>
                <a:latin typeface="Tahoma" panose="020B0604030504040204" pitchFamily="34" charset="0"/>
              </a:rPr>
              <a:t>j</a:t>
            </a:r>
            <a:r>
              <a:rPr lang="en-US" altLang="en-US" sz="2800">
                <a:solidFill>
                  <a:srgbClr val="AB91D5"/>
                </a:solidFill>
                <a:latin typeface="Tahoma" panose="020B0604030504040204" pitchFamily="34" charset="0"/>
              </a:rPr>
              <a:t>&gt;N</a:t>
            </a:r>
            <a:r>
              <a:rPr lang="en-US" altLang="en-US" sz="2800" baseline="-25000">
                <a:solidFill>
                  <a:srgbClr val="AB91D5"/>
                </a:solidFill>
                <a:latin typeface="Tahoma" panose="020B0604030504040204" pitchFamily="34" charset="0"/>
              </a:rPr>
              <a:t>i</a:t>
            </a:r>
            <a:r>
              <a:rPr lang="en-US" altLang="en-US" sz="2800">
                <a:solidFill>
                  <a:srgbClr val="AB91D5"/>
                </a:solidFill>
                <a:latin typeface="Tahoma" panose="020B0604030504040204" pitchFamily="34" charset="0"/>
              </a:rPr>
              <a:t> </a:t>
            </a:r>
            <a:r>
              <a:rPr lang="el-GR" altLang="en-US" sz="2800">
                <a:solidFill>
                  <a:srgbClr val="AB91D5"/>
                </a:solidFill>
                <a:latin typeface="Tahoma" panose="020B0604030504040204" pitchFamily="34" charset="0"/>
              </a:rPr>
              <a:t>αναστροφή πληθυσμών</a:t>
            </a:r>
            <a:endParaRPr lang="en-GB" altLang="en-US" sz="2800">
              <a:solidFill>
                <a:srgbClr val="AB91D5"/>
              </a:solidFill>
              <a:latin typeface="Tahoma" panose="020B0604030504040204" pitchFamily="34" charset="0"/>
            </a:endParaRPr>
          </a:p>
        </p:txBody>
      </p:sp>
      <p:sp>
        <p:nvSpPr>
          <p:cNvPr id="3083" name="AutoShape 1035">
            <a:extLst>
              <a:ext uri="{FF2B5EF4-FFF2-40B4-BE49-F238E27FC236}">
                <a16:creationId xmlns:a16="http://schemas.microsoft.com/office/drawing/2014/main" id="{3F8E516D-42CB-5142-B6EF-0375818AA6BD}"/>
              </a:ext>
            </a:extLst>
          </p:cNvPr>
          <p:cNvSpPr>
            <a:spLocks noChangeArrowheads="1"/>
          </p:cNvSpPr>
          <p:nvPr/>
        </p:nvSpPr>
        <p:spPr bwMode="auto">
          <a:xfrm>
            <a:off x="3427412" y="4508500"/>
            <a:ext cx="609600" cy="609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3084" name="Text Box 1036">
            <a:extLst>
              <a:ext uri="{FF2B5EF4-FFF2-40B4-BE49-F238E27FC236}">
                <a16:creationId xmlns:a16="http://schemas.microsoft.com/office/drawing/2014/main" id="{7FEA0449-67C0-0C4C-9F8D-73B2BBA308F4}"/>
              </a:ext>
            </a:extLst>
          </p:cNvPr>
          <p:cNvSpPr txBox="1">
            <a:spLocks noChangeArrowheads="1"/>
          </p:cNvSpPr>
          <p:nvPr/>
        </p:nvSpPr>
        <p:spPr bwMode="auto">
          <a:xfrm>
            <a:off x="2422526" y="4658302"/>
            <a:ext cx="802957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itchFamily="2" charset="2"/>
              <a:buChar char="q"/>
            </a:pPr>
            <a:r>
              <a:rPr lang="el-GR" altLang="en-US"/>
              <a:t> Η οριακή τιμή της πυκνότητας των φορέων στην οποία συμβαίνει αυτό είναι </a:t>
            </a:r>
            <a:r>
              <a:rPr lang="el-GR" altLang="en-US" sz="2000"/>
              <a:t>N</a:t>
            </a:r>
            <a:r>
              <a:rPr lang="el-GR" altLang="en-US" sz="2000" baseline="-25000"/>
              <a:t>0</a:t>
            </a:r>
            <a:r>
              <a:rPr lang="el-GR" altLang="en-US" sz="2000"/>
              <a:t> : transparency density -πυκνότητα διαφάνειας</a:t>
            </a:r>
          </a:p>
          <a:p>
            <a:r>
              <a:rPr lang="el-GR" altLang="en-US"/>
              <a:t>for N &lt; N</a:t>
            </a:r>
            <a:r>
              <a:rPr lang="el-GR" altLang="en-US" baseline="-25000"/>
              <a:t>0</a:t>
            </a:r>
            <a:r>
              <a:rPr lang="el-GR" altLang="en-US"/>
              <a:t> the medium absorbs light and is highly wavelength dependent.</a:t>
            </a:r>
          </a:p>
        </p:txBody>
      </p:sp>
    </p:spTree>
    <p:extLst>
      <p:ext uri="{BB962C8B-B14F-4D97-AF65-F5344CB8AC3E}">
        <p14:creationId xmlns:p14="http://schemas.microsoft.com/office/powerpoint/2010/main" val="2384578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987E9B54-06B1-C44B-A8CB-7AD072361BFB}"/>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9699" name="Slide Number Placeholder 4">
            <a:extLst>
              <a:ext uri="{FF2B5EF4-FFF2-40B4-BE49-F238E27FC236}">
                <a16:creationId xmlns:a16="http://schemas.microsoft.com/office/drawing/2014/main" id="{40CC146E-1268-DE46-ADD2-79A4D89C851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DFDF6E-D9FF-B149-A8DC-F4A65B8C9DE7}" type="slidenum">
              <a:rPr lang="en-US" altLang="en-US">
                <a:solidFill>
                  <a:schemeClr val="bg1"/>
                </a:solidFill>
              </a:rPr>
              <a:pPr eaLnBrk="1" hangingPunct="1"/>
              <a:t>15</a:t>
            </a:fld>
            <a:endParaRPr lang="en-US" altLang="en-US">
              <a:solidFill>
                <a:schemeClr val="bg1"/>
              </a:solidFill>
            </a:endParaRPr>
          </a:p>
        </p:txBody>
      </p:sp>
      <p:sp>
        <p:nvSpPr>
          <p:cNvPr id="29700" name="AutoShape 2">
            <a:extLst>
              <a:ext uri="{FF2B5EF4-FFF2-40B4-BE49-F238E27FC236}">
                <a16:creationId xmlns:a16="http://schemas.microsoft.com/office/drawing/2014/main" id="{374C9D02-7586-894B-98B9-C1C60D8EC3A9}"/>
              </a:ext>
            </a:extLst>
          </p:cNvPr>
          <p:cNvSpPr>
            <a:spLocks noGrp="1" noChangeArrowheads="1"/>
          </p:cNvSpPr>
          <p:nvPr>
            <p:ph type="title"/>
          </p:nvPr>
        </p:nvSpPr>
        <p:spPr/>
        <p:txBody>
          <a:bodyPr/>
          <a:lstStyle/>
          <a:p>
            <a:pPr eaLnBrk="1" hangingPunct="1"/>
            <a:r>
              <a:rPr lang="el-GR" altLang="en-US" sz="2800">
                <a:latin typeface="Tahoma" panose="020B0604030504040204" pitchFamily="34" charset="0"/>
              </a:rPr>
              <a:t>Οπτική ενίσχυση</a:t>
            </a:r>
            <a:r>
              <a:rPr lang="en-US" altLang="en-US" sz="2800">
                <a:latin typeface="Tahoma" panose="020B0604030504040204" pitchFamily="34" charset="0"/>
              </a:rPr>
              <a:t> -</a:t>
            </a:r>
            <a:r>
              <a:rPr lang="el-GR" altLang="en-US" sz="2800">
                <a:latin typeface="Tahoma" panose="020B0604030504040204" pitchFamily="34" charset="0"/>
              </a:rPr>
              <a:t> </a:t>
            </a:r>
            <a:r>
              <a:rPr lang="en-US" altLang="en-US" sz="2800">
                <a:latin typeface="Tahoma" panose="020B0604030504040204" pitchFamily="34" charset="0"/>
              </a:rPr>
              <a:t>Lasing</a:t>
            </a:r>
            <a:endParaRPr lang="en-GB" altLang="en-US" sz="2800">
              <a:latin typeface="Tahoma" panose="020B0604030504040204" pitchFamily="34" charset="0"/>
            </a:endParaRPr>
          </a:p>
        </p:txBody>
      </p:sp>
      <p:sp>
        <p:nvSpPr>
          <p:cNvPr id="29701" name="Rectangle 3">
            <a:extLst>
              <a:ext uri="{FF2B5EF4-FFF2-40B4-BE49-F238E27FC236}">
                <a16:creationId xmlns:a16="http://schemas.microsoft.com/office/drawing/2014/main" id="{1E3E5D62-9B71-864F-B430-4E6636604680}"/>
              </a:ext>
            </a:extLst>
          </p:cNvPr>
          <p:cNvSpPr>
            <a:spLocks noGrp="1" noChangeArrowheads="1"/>
          </p:cNvSpPr>
          <p:nvPr>
            <p:ph type="body" idx="1"/>
          </p:nvPr>
        </p:nvSpPr>
        <p:spPr>
          <a:xfrm>
            <a:off x="2284412" y="1066800"/>
            <a:ext cx="8153400" cy="3581400"/>
          </a:xfrm>
        </p:spPr>
        <p:txBody>
          <a:bodyPr/>
          <a:lstStyle/>
          <a:p>
            <a:pPr eaLnBrk="1" hangingPunct="1">
              <a:buFont typeface="Wingdings" pitchFamily="2" charset="2"/>
              <a:buChar char="q"/>
            </a:pPr>
            <a:r>
              <a:rPr lang="en-GB" altLang="en-US" sz="2400">
                <a:solidFill>
                  <a:srgbClr val="000000"/>
                </a:solidFill>
                <a:latin typeface="Tahoma" panose="020B0604030504040204" pitchFamily="34" charset="0"/>
              </a:rPr>
              <a:t>Η διαδικασία της εξαναγκασµένης εκποµπής συµβάλλει στην</a:t>
            </a:r>
            <a:r>
              <a:rPr lang="en-US" altLang="en-US" sz="2400">
                <a:solidFill>
                  <a:srgbClr val="000000"/>
                </a:solidFill>
                <a:latin typeface="Tahoma" panose="020B0604030504040204" pitchFamily="34" charset="0"/>
              </a:rPr>
              <a:t> </a:t>
            </a:r>
            <a:r>
              <a:rPr lang="en-GB" altLang="en-US" sz="2400">
                <a:solidFill>
                  <a:srgbClr val="000000"/>
                </a:solidFill>
                <a:latin typeface="Tahoma" panose="020B0604030504040204" pitchFamily="34" charset="0"/>
              </a:rPr>
              <a:t>ενίσχυση lasing. Για να έχουµε ενίσχυση πρέπει:</a:t>
            </a:r>
          </a:p>
          <a:p>
            <a:pPr eaLnBrk="1" hangingPunct="1">
              <a:buFont typeface="Wingdings" pitchFamily="2" charset="2"/>
              <a:buChar char="q"/>
            </a:pPr>
            <a:r>
              <a:rPr lang="en-GB" altLang="en-US" sz="2400">
                <a:solidFill>
                  <a:srgbClr val="000000"/>
                </a:solidFill>
                <a:latin typeface="Tahoma" panose="020B0604030504040204" pitchFamily="34" charset="0"/>
              </a:rPr>
              <a:t>Το προσπίπτον φωτόνιο έχει ενέργεια ίση µε Ε</a:t>
            </a:r>
            <a:r>
              <a:rPr lang="en-GB" altLang="en-US" sz="2400" baseline="-25000">
                <a:solidFill>
                  <a:srgbClr val="000000"/>
                </a:solidFill>
                <a:latin typeface="Tahoma" panose="020B0604030504040204" pitchFamily="34" charset="0"/>
              </a:rPr>
              <a:t>2</a:t>
            </a:r>
            <a:r>
              <a:rPr lang="en-GB" altLang="en-US" sz="2400">
                <a:solidFill>
                  <a:srgbClr val="000000"/>
                </a:solidFill>
                <a:latin typeface="Tahoma" panose="020B0604030504040204" pitchFamily="34" charset="0"/>
              </a:rPr>
              <a:t>-Ε</a:t>
            </a:r>
            <a:r>
              <a:rPr lang="en-GB" altLang="en-US" sz="2400" baseline="-25000">
                <a:solidFill>
                  <a:srgbClr val="000000"/>
                </a:solidFill>
                <a:latin typeface="Tahoma" panose="020B0604030504040204" pitchFamily="34" charset="0"/>
              </a:rPr>
              <a:t>1</a:t>
            </a:r>
            <a:r>
              <a:rPr lang="el-GR" altLang="en-US" sz="2400">
                <a:solidFill>
                  <a:srgbClr val="000000"/>
                </a:solidFill>
                <a:latin typeface="Tahoma" panose="020B0604030504040204" pitchFamily="34" charset="0"/>
              </a:rPr>
              <a:t>.</a:t>
            </a:r>
            <a:r>
              <a:rPr lang="el-GR" altLang="en-US" sz="2400" baseline="-25000">
                <a:solidFill>
                  <a:srgbClr val="000000"/>
                </a:solidFill>
                <a:latin typeface="Tahoma" panose="020B0604030504040204" pitchFamily="34" charset="0"/>
              </a:rPr>
              <a:t> </a:t>
            </a:r>
            <a:r>
              <a:rPr lang="el-GR" altLang="en-US" sz="2400">
                <a:solidFill>
                  <a:srgbClr val="000000"/>
                </a:solidFill>
                <a:latin typeface="Tahoma" panose="020B0604030504040204" pitchFamily="34" charset="0"/>
              </a:rPr>
              <a:t>Τότε:</a:t>
            </a:r>
            <a:endParaRPr lang="en-GB" altLang="en-US" sz="2400">
              <a:solidFill>
                <a:srgbClr val="000000"/>
              </a:solidFill>
              <a:latin typeface="Tahoma" panose="020B0604030504040204" pitchFamily="34" charset="0"/>
            </a:endParaRPr>
          </a:p>
          <a:p>
            <a:pPr lvl="2" eaLnBrk="1" hangingPunct="1">
              <a:buFont typeface="Wingdings" pitchFamily="2" charset="2"/>
              <a:buChar char="q"/>
            </a:pPr>
            <a:r>
              <a:rPr lang="en-GB" altLang="en-US">
                <a:solidFill>
                  <a:srgbClr val="000000"/>
                </a:solidFill>
                <a:latin typeface="Tahoma" panose="020B0604030504040204" pitchFamily="34" charset="0"/>
              </a:rPr>
              <a:t>Το παραγόµενο φωτόνιο έχει την ίδια συχνότητα µε το</a:t>
            </a:r>
            <a:r>
              <a:rPr lang="en-US" altLang="en-US">
                <a:solidFill>
                  <a:srgbClr val="000000"/>
                </a:solidFill>
                <a:latin typeface="Tahoma" panose="020B0604030504040204" pitchFamily="34" charset="0"/>
              </a:rPr>
              <a:t> </a:t>
            </a:r>
            <a:r>
              <a:rPr lang="en-GB" altLang="en-US">
                <a:solidFill>
                  <a:srgbClr val="000000"/>
                </a:solidFill>
                <a:latin typeface="Tahoma" panose="020B0604030504040204" pitchFamily="34" charset="0"/>
              </a:rPr>
              <a:t>προσπίπτον</a:t>
            </a:r>
          </a:p>
          <a:p>
            <a:pPr lvl="2" eaLnBrk="1" hangingPunct="1">
              <a:buFont typeface="Wingdings" pitchFamily="2" charset="2"/>
              <a:buChar char="q"/>
            </a:pPr>
            <a:r>
              <a:rPr lang="en-GB" altLang="en-US">
                <a:solidFill>
                  <a:srgbClr val="000000"/>
                </a:solidFill>
                <a:latin typeface="Tahoma" panose="020B0604030504040204" pitchFamily="34" charset="0"/>
              </a:rPr>
              <a:t>Βρίσκονται εν φάσ</a:t>
            </a:r>
            <a:r>
              <a:rPr lang="el-GR" altLang="en-US">
                <a:solidFill>
                  <a:srgbClr val="000000"/>
                </a:solidFill>
                <a:latin typeface="Tahoma" panose="020B0604030504040204" pitchFamily="34" charset="0"/>
              </a:rPr>
              <a:t>ει</a:t>
            </a:r>
            <a:r>
              <a:rPr lang="en-GB" altLang="en-US">
                <a:solidFill>
                  <a:srgbClr val="000000"/>
                </a:solidFill>
                <a:latin typeface="Tahoma" panose="020B0604030504040204" pitchFamily="34" charset="0"/>
              </a:rPr>
              <a:t> και έχουν την ίδια πόλωση</a:t>
            </a:r>
          </a:p>
          <a:p>
            <a:pPr lvl="2" eaLnBrk="1" hangingPunct="1">
              <a:buFont typeface="Wingdings" pitchFamily="2" charset="2"/>
              <a:buChar char="q"/>
            </a:pPr>
            <a:r>
              <a:rPr lang="en-GB" altLang="en-US">
                <a:solidFill>
                  <a:srgbClr val="000000"/>
                </a:solidFill>
                <a:latin typeface="Tahoma" panose="020B0604030504040204" pitchFamily="34" charset="0"/>
              </a:rPr>
              <a:t>Τελικά έχουµε δύο φωτόνια ίδιας συχνότητας</a:t>
            </a:r>
            <a:r>
              <a:rPr lang="el-GR" altLang="en-US">
                <a:solidFill>
                  <a:srgbClr val="000000"/>
                </a:solidFill>
                <a:latin typeface="Tahoma" panose="020B0604030504040204" pitchFamily="34" charset="0"/>
              </a:rPr>
              <a:t>:</a:t>
            </a:r>
            <a:r>
              <a:rPr lang="en-GB" altLang="en-US">
                <a:solidFill>
                  <a:srgbClr val="000000"/>
                </a:solidFill>
                <a:latin typeface="Tahoma" panose="020B0604030504040204" pitchFamily="34" charset="0"/>
              </a:rPr>
              <a:t> σύµφωνη</a:t>
            </a:r>
            <a:r>
              <a:rPr lang="el-GR" altLang="en-US">
                <a:solidFill>
                  <a:srgbClr val="000000"/>
                </a:solidFill>
                <a:latin typeface="Tahoma" panose="020B0604030504040204" pitchFamily="34" charset="0"/>
              </a:rPr>
              <a:t> </a:t>
            </a:r>
            <a:r>
              <a:rPr lang="en-GB" altLang="en-US">
                <a:solidFill>
                  <a:srgbClr val="000000"/>
                </a:solidFill>
                <a:latin typeface="Tahoma" panose="020B0604030504040204" pitchFamily="34" charset="0"/>
              </a:rPr>
              <a:t>ενίσχυση του οπτικού κύµατος</a:t>
            </a:r>
            <a:endParaRPr lang="en-GB" altLang="en-US">
              <a:latin typeface="Tahoma" panose="020B0604030504040204" pitchFamily="34" charset="0"/>
            </a:endParaRPr>
          </a:p>
        </p:txBody>
      </p:sp>
      <p:pic>
        <p:nvPicPr>
          <p:cNvPr id="29702" name="Picture 5">
            <a:extLst>
              <a:ext uri="{FF2B5EF4-FFF2-40B4-BE49-F238E27FC236}">
                <a16:creationId xmlns:a16="http://schemas.microsoft.com/office/drawing/2014/main" id="{0B05250A-E469-6E4D-9C05-CD6A1CEDC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3" y="4191000"/>
            <a:ext cx="542766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6">
            <a:extLst>
              <a:ext uri="{FF2B5EF4-FFF2-40B4-BE49-F238E27FC236}">
                <a16:creationId xmlns:a16="http://schemas.microsoft.com/office/drawing/2014/main" id="{348176E2-F8E9-2946-B193-AADBE5F8391D}"/>
              </a:ext>
            </a:extLst>
          </p:cNvPr>
          <p:cNvSpPr txBox="1">
            <a:spLocks noChangeArrowheads="1"/>
          </p:cNvSpPr>
          <p:nvPr/>
        </p:nvSpPr>
        <p:spPr bwMode="auto">
          <a:xfrm>
            <a:off x="2284412" y="57150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10000"/>
              </a:spcBef>
              <a:buFont typeface="Wingdings" pitchFamily="2" charset="2"/>
              <a:buChar char="q"/>
            </a:pPr>
            <a:r>
              <a:rPr lang="el-GR" altLang="en-US" sz="1600">
                <a:latin typeface="Tahoma" panose="020B0604030504040204" pitchFamily="34" charset="0"/>
              </a:rPr>
              <a:t> </a:t>
            </a:r>
            <a:r>
              <a:rPr lang="en-GB" altLang="en-US" sz="1600">
                <a:latin typeface="Tahoma" panose="020B0604030504040204" pitchFamily="34" charset="0"/>
              </a:rPr>
              <a:t>Για την διέγερση ατόµων από την βασική ζώνη, αντιστροφή</a:t>
            </a:r>
            <a:r>
              <a:rPr lang="el-GR" altLang="en-US" sz="1600">
                <a:latin typeface="Tahoma" panose="020B0604030504040204" pitchFamily="34" charset="0"/>
              </a:rPr>
              <a:t> </a:t>
            </a:r>
            <a:r>
              <a:rPr lang="en-GB" altLang="en-US" sz="1600">
                <a:latin typeface="Tahoma" panose="020B0604030504040204" pitchFamily="34" charset="0"/>
              </a:rPr>
              <a:t>πληθυσµών, απαιτείται </a:t>
            </a:r>
            <a:r>
              <a:rPr lang="el-GR" altLang="en-US" sz="1600">
                <a:latin typeface="Tahoma" panose="020B0604030504040204" pitchFamily="34" charset="0"/>
              </a:rPr>
              <a:t>	</a:t>
            </a:r>
            <a:r>
              <a:rPr lang="en-GB" altLang="en-US" sz="1600">
                <a:latin typeface="Tahoma" panose="020B0604030504040204" pitchFamily="34" charset="0"/>
              </a:rPr>
              <a:t>προσφορά ενέργειας από εξωτερική πηγή</a:t>
            </a:r>
            <a:r>
              <a:rPr lang="el-GR" altLang="en-US" sz="1600">
                <a:latin typeface="Tahoma" panose="020B0604030504040204" pitchFamily="34" charset="0"/>
              </a:rPr>
              <a:t> </a:t>
            </a:r>
            <a:r>
              <a:rPr lang="en-GB" altLang="en-US" sz="1600">
                <a:latin typeface="Tahoma" panose="020B0604030504040204" pitchFamily="34" charset="0"/>
              </a:rPr>
              <a:t>ρεύµατος</a:t>
            </a:r>
            <a:r>
              <a:rPr lang="el-GR" altLang="en-US" sz="1600">
                <a:latin typeface="Tahoma" panose="020B0604030504040204" pitchFamily="34" charset="0"/>
              </a:rPr>
              <a:t>:</a:t>
            </a:r>
            <a:r>
              <a:rPr lang="en-GB" altLang="en-US" sz="1600">
                <a:latin typeface="Tahoma" panose="020B0604030504040204" pitchFamily="34" charset="0"/>
              </a:rPr>
              <a:t> πηγή άντλησης</a:t>
            </a:r>
          </a:p>
        </p:txBody>
      </p:sp>
    </p:spTree>
    <p:extLst>
      <p:ext uri="{BB962C8B-B14F-4D97-AF65-F5344CB8AC3E}">
        <p14:creationId xmlns:p14="http://schemas.microsoft.com/office/powerpoint/2010/main" val="20739389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4">
            <a:extLst>
              <a:ext uri="{FF2B5EF4-FFF2-40B4-BE49-F238E27FC236}">
                <a16:creationId xmlns:a16="http://schemas.microsoft.com/office/drawing/2014/main" id="{B581693A-0E70-9146-946F-58B821839B8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548DF6-DEDE-4C42-8223-F736E3A04543}" type="slidenum">
              <a:rPr lang="en-US" altLang="en-US">
                <a:solidFill>
                  <a:schemeClr val="bg1"/>
                </a:solidFill>
              </a:rPr>
              <a:pPr eaLnBrk="1" hangingPunct="1"/>
              <a:t>16</a:t>
            </a:fld>
            <a:endParaRPr lang="en-US" altLang="en-US">
              <a:solidFill>
                <a:schemeClr val="bg1"/>
              </a:solidFill>
            </a:endParaRPr>
          </a:p>
        </p:txBody>
      </p:sp>
      <p:sp>
        <p:nvSpPr>
          <p:cNvPr id="30724" name="AutoShape 2">
            <a:extLst>
              <a:ext uri="{FF2B5EF4-FFF2-40B4-BE49-F238E27FC236}">
                <a16:creationId xmlns:a16="http://schemas.microsoft.com/office/drawing/2014/main" id="{7B9F72B1-9DD6-E348-B8F7-B77E71DAFFAF}"/>
              </a:ext>
            </a:extLst>
          </p:cNvPr>
          <p:cNvSpPr>
            <a:spLocks noGrp="1" noChangeArrowheads="1"/>
          </p:cNvSpPr>
          <p:nvPr>
            <p:ph type="title"/>
          </p:nvPr>
        </p:nvSpPr>
        <p:spPr>
          <a:xfrm>
            <a:off x="912812" y="0"/>
            <a:ext cx="6103938" cy="711200"/>
          </a:xfrm>
        </p:spPr>
        <p:txBody>
          <a:bodyPr/>
          <a:lstStyle/>
          <a:p>
            <a:pPr eaLnBrk="1" hangingPunct="1"/>
            <a:r>
              <a:rPr lang="en-US" altLang="en-US" sz="2800" dirty="0">
                <a:latin typeface="Tahoma" panose="020B0604030504040204" pitchFamily="34" charset="0"/>
              </a:rPr>
              <a:t>Pumping</a:t>
            </a:r>
            <a:endParaRPr lang="en-GB" altLang="en-US" sz="2800" dirty="0">
              <a:latin typeface="Tahoma" panose="020B0604030504040204" pitchFamily="34" charset="0"/>
            </a:endParaRPr>
          </a:p>
        </p:txBody>
      </p:sp>
      <p:sp>
        <p:nvSpPr>
          <p:cNvPr id="30725" name="Rectangle 3">
            <a:extLst>
              <a:ext uri="{FF2B5EF4-FFF2-40B4-BE49-F238E27FC236}">
                <a16:creationId xmlns:a16="http://schemas.microsoft.com/office/drawing/2014/main" id="{2E4B5608-B7E1-614A-920B-2BCFC9C2A35D}"/>
              </a:ext>
            </a:extLst>
          </p:cNvPr>
          <p:cNvSpPr>
            <a:spLocks noGrp="1" noChangeArrowheads="1"/>
          </p:cNvSpPr>
          <p:nvPr>
            <p:ph type="body" idx="1"/>
          </p:nvPr>
        </p:nvSpPr>
        <p:spPr>
          <a:xfrm>
            <a:off x="2208212" y="1143000"/>
            <a:ext cx="8351838" cy="5715000"/>
          </a:xfrm>
        </p:spPr>
        <p:txBody>
          <a:bodyPr/>
          <a:lstStyle/>
          <a:p>
            <a:pPr eaLnBrk="1" hangingPunct="1"/>
            <a:r>
              <a:rPr lang="en-US" altLang="en-US" sz="2000" dirty="0">
                <a:latin typeface="Tahoma" panose="020B0604030504040204" pitchFamily="34" charset="0"/>
              </a:rPr>
              <a:t>Room temperature can not cause population inversion (fermi level!)</a:t>
            </a:r>
            <a:endParaRPr lang="el-GR" altLang="en-US" sz="2000" dirty="0">
              <a:latin typeface="Tahoma" panose="020B0604030504040204" pitchFamily="34" charset="0"/>
            </a:endParaRPr>
          </a:p>
          <a:p>
            <a:pPr eaLnBrk="1" hangingPunct="1"/>
            <a:endParaRPr lang="el-GR" altLang="en-US" sz="2400" dirty="0">
              <a:latin typeface="Comic Sans MS" panose="030F0902030302020204" pitchFamily="66" charset="0"/>
            </a:endParaRPr>
          </a:p>
          <a:p>
            <a:pPr eaLnBrk="1" hangingPunct="1"/>
            <a:endParaRPr lang="el-GR" altLang="en-US" sz="2400" dirty="0">
              <a:latin typeface="Comic Sans MS" panose="030F0902030302020204" pitchFamily="66" charset="0"/>
            </a:endParaRPr>
          </a:p>
          <a:p>
            <a:pPr eaLnBrk="1" hangingPunct="1"/>
            <a:endParaRPr lang="el-GR" altLang="en-US" sz="2400" dirty="0">
              <a:latin typeface="Comic Sans MS" panose="030F0902030302020204" pitchFamily="66" charset="0"/>
            </a:endParaRPr>
          </a:p>
          <a:p>
            <a:pPr eaLnBrk="1" hangingPunct="1"/>
            <a:r>
              <a:rPr lang="el-GR" altLang="en-US" sz="2400" dirty="0">
                <a:latin typeface="Comic Sans MS" panose="030F0902030302020204" pitchFamily="66" charset="0"/>
                <a:cs typeface="Times New Roman" panose="02020603050405020304" pitchFamily="18" charset="0"/>
              </a:rPr>
              <a:t> </a:t>
            </a:r>
            <a:r>
              <a:rPr lang="en-US" altLang="en-US" sz="2000" dirty="0">
                <a:latin typeface="Tahoma" panose="020B0604030504040204" pitchFamily="34" charset="0"/>
              </a:rPr>
              <a:t>It can be easily </a:t>
            </a:r>
            <a:r>
              <a:rPr lang="en-US" altLang="en-US" sz="2000" dirty="0" err="1">
                <a:latin typeface="Tahoma" panose="020B0604030504040204" pitchFamily="34" charset="0"/>
              </a:rPr>
              <a:t>achived</a:t>
            </a:r>
            <a:r>
              <a:rPr lang="en-US" altLang="en-US" sz="2000" dirty="0">
                <a:latin typeface="Tahoma" panose="020B0604030504040204" pitchFamily="34" charset="0"/>
              </a:rPr>
              <a:t> if we forward bias a simple PN junction, allowing the accumulation of electrons at the conduction band</a:t>
            </a:r>
          </a:p>
          <a:p>
            <a:pPr eaLnBrk="1" hangingPunct="1"/>
            <a:r>
              <a:rPr lang="en-US" altLang="en-US" sz="2000" dirty="0">
                <a:latin typeface="Tahoma" panose="020B0604030504040204" pitchFamily="34" charset="0"/>
              </a:rPr>
              <a:t>The excited electrons recombine with holes at the valance band allowing the generation of photons</a:t>
            </a:r>
            <a:endParaRPr lang="el-GR" altLang="en-US" sz="2000" dirty="0">
              <a:latin typeface="Tahoma" panose="020B0604030504040204" pitchFamily="34" charset="0"/>
            </a:endParaRPr>
          </a:p>
        </p:txBody>
      </p:sp>
      <p:pic>
        <p:nvPicPr>
          <p:cNvPr id="30726" name="Picture 4">
            <a:extLst>
              <a:ext uri="{FF2B5EF4-FFF2-40B4-BE49-F238E27FC236}">
                <a16:creationId xmlns:a16="http://schemas.microsoft.com/office/drawing/2014/main" id="{128AB756-FF9D-804B-A1C8-99EA34144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240"/>
          <a:stretch>
            <a:fillRect/>
          </a:stretch>
        </p:blipFill>
        <p:spPr bwMode="auto">
          <a:xfrm>
            <a:off x="4722812" y="1905000"/>
            <a:ext cx="24384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1">
            <a:extLst>
              <a:ext uri="{FF2B5EF4-FFF2-40B4-BE49-F238E27FC236}">
                <a16:creationId xmlns:a16="http://schemas.microsoft.com/office/drawing/2014/main" id="{161B3E21-4062-A242-A878-08050B1BDBA7}"/>
              </a:ext>
            </a:extLst>
          </p:cNvPr>
          <p:cNvSpPr>
            <a:spLocks noGrp="1"/>
          </p:cNvSpPr>
          <p:nvPr>
            <p:ph type="ftr" sz="quarter" idx="10"/>
          </p:nvPr>
        </p:nvSpPr>
        <p:spPr/>
        <p:txBody>
          <a:bodyPr/>
          <a:lstStyle/>
          <a:p>
            <a:pPr>
              <a:defRPr/>
            </a:pPr>
            <a:r>
              <a:rPr lang="el-GR" dirty="0"/>
              <a:t>ΤΜΗΜΑ ΠΛΗΡΟΦΟΡΙΚΗΣ &amp;ΤΗΛΕΠΙΚΟΙΝΩΝΙΩΝ</a:t>
            </a:r>
            <a:endParaRPr lang="en-US" dirty="0"/>
          </a:p>
        </p:txBody>
      </p:sp>
      <p:sp>
        <p:nvSpPr>
          <p:cNvPr id="31747" name="Slide Number Placeholder 2">
            <a:extLst>
              <a:ext uri="{FF2B5EF4-FFF2-40B4-BE49-F238E27FC236}">
                <a16:creationId xmlns:a16="http://schemas.microsoft.com/office/drawing/2014/main" id="{48D5D00B-8EE2-E244-892C-634F00C242F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E909B5-990B-A048-B997-05B183187A66}" type="slidenum">
              <a:rPr lang="en-US" altLang="en-US">
                <a:solidFill>
                  <a:schemeClr val="bg1"/>
                </a:solidFill>
              </a:rPr>
              <a:pPr eaLnBrk="1" hangingPunct="1"/>
              <a:t>17</a:t>
            </a:fld>
            <a:endParaRPr lang="en-US" altLang="en-US">
              <a:solidFill>
                <a:schemeClr val="bg1"/>
              </a:solidFill>
            </a:endParaRPr>
          </a:p>
        </p:txBody>
      </p:sp>
      <p:sp>
        <p:nvSpPr>
          <p:cNvPr id="31749" name="AutoShape 3">
            <a:extLst>
              <a:ext uri="{FF2B5EF4-FFF2-40B4-BE49-F238E27FC236}">
                <a16:creationId xmlns:a16="http://schemas.microsoft.com/office/drawing/2014/main" id="{78C6671A-753E-0F48-B117-443E26945063}"/>
              </a:ext>
            </a:extLst>
          </p:cNvPr>
          <p:cNvSpPr>
            <a:spLocks noGrp="1" noChangeArrowheads="1"/>
          </p:cNvSpPr>
          <p:nvPr>
            <p:ph type="title" idx="4294967295"/>
          </p:nvPr>
        </p:nvSpPr>
        <p:spPr>
          <a:xfrm>
            <a:off x="1195523" y="545307"/>
            <a:ext cx="6515100" cy="711200"/>
          </a:xfrm>
        </p:spPr>
        <p:txBody>
          <a:bodyPr/>
          <a:lstStyle/>
          <a:p>
            <a:pPr eaLnBrk="1" hangingPunct="1"/>
            <a:r>
              <a:rPr lang="en-US" altLang="en-US" sz="2800" dirty="0">
                <a:latin typeface="Tahoma" panose="020B0604030504040204" pitchFamily="34" charset="0"/>
              </a:rPr>
              <a:t>Optical Feedback</a:t>
            </a:r>
          </a:p>
        </p:txBody>
      </p:sp>
      <p:pic>
        <p:nvPicPr>
          <p:cNvPr id="31750" name="Picture 4">
            <a:extLst>
              <a:ext uri="{FF2B5EF4-FFF2-40B4-BE49-F238E27FC236}">
                <a16:creationId xmlns:a16="http://schemas.microsoft.com/office/drawing/2014/main" id="{C965A720-0ACD-0047-A698-DC7AF2236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451615"/>
            <a:ext cx="7848600" cy="445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56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a:extLst>
              <a:ext uri="{FF2B5EF4-FFF2-40B4-BE49-F238E27FC236}">
                <a16:creationId xmlns:a16="http://schemas.microsoft.com/office/drawing/2014/main" id="{C2DEFF10-4EA7-2641-B2C4-97C0B5CDDE1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E4E863-E015-B447-A290-6D55199C9091}" type="slidenum">
              <a:rPr lang="en-US" altLang="en-US">
                <a:solidFill>
                  <a:schemeClr val="bg1"/>
                </a:solidFill>
              </a:rPr>
              <a:pPr eaLnBrk="1" hangingPunct="1"/>
              <a:t>18</a:t>
            </a:fld>
            <a:endParaRPr lang="en-US" altLang="en-US">
              <a:solidFill>
                <a:schemeClr val="bg1"/>
              </a:solidFill>
            </a:endParaRPr>
          </a:p>
        </p:txBody>
      </p:sp>
      <p:sp>
        <p:nvSpPr>
          <p:cNvPr id="4102" name="AutoShape 2">
            <a:extLst>
              <a:ext uri="{FF2B5EF4-FFF2-40B4-BE49-F238E27FC236}">
                <a16:creationId xmlns:a16="http://schemas.microsoft.com/office/drawing/2014/main" id="{C03267D5-A537-F545-8CAD-FD295F9A5A24}"/>
              </a:ext>
            </a:extLst>
          </p:cNvPr>
          <p:cNvSpPr>
            <a:spLocks noGrp="1" noChangeArrowheads="1"/>
          </p:cNvSpPr>
          <p:nvPr>
            <p:ph type="title"/>
          </p:nvPr>
        </p:nvSpPr>
        <p:spPr/>
        <p:txBody>
          <a:bodyPr/>
          <a:lstStyle/>
          <a:p>
            <a:pPr eaLnBrk="1" hangingPunct="1"/>
            <a:r>
              <a:rPr lang="en-US" altLang="en-US" b="0" dirty="0"/>
              <a:t>Optica Feedback</a:t>
            </a:r>
            <a:endParaRPr lang="en-GB" altLang="en-US" sz="2800" dirty="0">
              <a:latin typeface="Tahoma" panose="020B0604030504040204" pitchFamily="34" charset="0"/>
            </a:endParaRPr>
          </a:p>
        </p:txBody>
      </p:sp>
      <p:sp>
        <p:nvSpPr>
          <p:cNvPr id="4103" name="Text Box 5">
            <a:extLst>
              <a:ext uri="{FF2B5EF4-FFF2-40B4-BE49-F238E27FC236}">
                <a16:creationId xmlns:a16="http://schemas.microsoft.com/office/drawing/2014/main" id="{07A4161A-5937-F249-A094-446F145C384D}"/>
              </a:ext>
            </a:extLst>
          </p:cNvPr>
          <p:cNvSpPr txBox="1">
            <a:spLocks noChangeArrowheads="1"/>
          </p:cNvSpPr>
          <p:nvPr/>
        </p:nvSpPr>
        <p:spPr bwMode="auto">
          <a:xfrm>
            <a:off x="2531018" y="1615571"/>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dirty="0"/>
              <a:t>Τελικά μετά από κ ανακλάσεις:</a:t>
            </a:r>
            <a:endParaRPr lang="en-GB" altLang="en-US" dirty="0"/>
          </a:p>
        </p:txBody>
      </p:sp>
      <p:graphicFrame>
        <p:nvGraphicFramePr>
          <p:cNvPr id="4098" name="Object 6">
            <a:extLst>
              <a:ext uri="{FF2B5EF4-FFF2-40B4-BE49-F238E27FC236}">
                <a16:creationId xmlns:a16="http://schemas.microsoft.com/office/drawing/2014/main" id="{FC34BB9C-B7DF-634B-AFC2-41A895116EDC}"/>
              </a:ext>
            </a:extLst>
          </p:cNvPr>
          <p:cNvGraphicFramePr>
            <a:graphicFrameLocks noChangeAspect="1"/>
          </p:cNvGraphicFramePr>
          <p:nvPr>
            <p:extLst>
              <p:ext uri="{D42A27DB-BD31-4B8C-83A1-F6EECF244321}">
                <p14:modId xmlns:p14="http://schemas.microsoft.com/office/powerpoint/2010/main" val="1319098361"/>
              </p:ext>
            </p:extLst>
          </p:nvPr>
        </p:nvGraphicFramePr>
        <p:xfrm>
          <a:off x="2270579" y="1620846"/>
          <a:ext cx="7537450" cy="1087438"/>
        </p:xfrm>
        <a:graphic>
          <a:graphicData uri="http://schemas.openxmlformats.org/presentationml/2006/ole">
            <mc:AlternateContent xmlns:mc="http://schemas.openxmlformats.org/markup-compatibility/2006">
              <mc:Choice xmlns:v="urn:schemas-microsoft-com:vml" Requires="v">
                <p:oleObj spid="_x0000_s22591" name="Equation" r:id="rId3" imgW="62903100" imgH="9067800" progId="">
                  <p:embed/>
                </p:oleObj>
              </mc:Choice>
              <mc:Fallback>
                <p:oleObj name="Equation" r:id="rId3" imgW="62903100" imgH="9067800" progId="">
                  <p:embed/>
                  <p:pic>
                    <p:nvPicPr>
                      <p:cNvPr id="4098" name="Object 6">
                        <a:extLst>
                          <a:ext uri="{FF2B5EF4-FFF2-40B4-BE49-F238E27FC236}">
                            <a16:creationId xmlns:a16="http://schemas.microsoft.com/office/drawing/2014/main" id="{FC34BB9C-B7DF-634B-AFC2-41A895116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579" y="1620846"/>
                        <a:ext cx="7537450" cy="1087438"/>
                      </a:xfrm>
                      <a:prstGeom prst="rect">
                        <a:avLst/>
                      </a:prstGeom>
                      <a:solidFill>
                        <a:schemeClr val="tx1"/>
                      </a:solidFill>
                    </p:spPr>
                  </p:pic>
                </p:oleObj>
              </mc:Fallback>
            </mc:AlternateContent>
          </a:graphicData>
        </a:graphic>
      </p:graphicFrame>
      <p:sp>
        <p:nvSpPr>
          <p:cNvPr id="4104" name="Text Box 7">
            <a:extLst>
              <a:ext uri="{FF2B5EF4-FFF2-40B4-BE49-F238E27FC236}">
                <a16:creationId xmlns:a16="http://schemas.microsoft.com/office/drawing/2014/main" id="{31B4DD56-7C70-7C45-BE70-A0DB957F9053}"/>
              </a:ext>
            </a:extLst>
          </p:cNvPr>
          <p:cNvSpPr txBox="1">
            <a:spLocks noChangeArrowheads="1"/>
          </p:cNvSpPr>
          <p:nvPr/>
        </p:nvSpPr>
        <p:spPr bwMode="auto">
          <a:xfrm>
            <a:off x="2284412" y="2743201"/>
            <a:ext cx="80010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dirty="0">
                <a:latin typeface="TimesNewRoman"/>
              </a:rPr>
              <a:t>κ</a:t>
            </a:r>
            <a:r>
              <a:rPr lang="en-GB" altLang="en-US" dirty="0">
                <a:latin typeface="TimesNewRoman"/>
              </a:rPr>
              <a:t>: </a:t>
            </a:r>
            <a:r>
              <a:rPr lang="en-GB" altLang="en-US" dirty="0">
                <a:latin typeface="TimesNewRoman+1"/>
              </a:rPr>
              <a:t>number of roundtrips</a:t>
            </a:r>
          </a:p>
          <a:p>
            <a:pPr>
              <a:spcBef>
                <a:spcPct val="50000"/>
              </a:spcBef>
            </a:pPr>
            <a:r>
              <a:rPr lang="en-GB" altLang="en-US" dirty="0" err="1">
                <a:latin typeface="TimesNewRoman+1"/>
              </a:rPr>
              <a:t>Γ</a:t>
            </a:r>
            <a:r>
              <a:rPr lang="en-GB" altLang="en-US" dirty="0">
                <a:latin typeface="TimesNewRoman"/>
              </a:rPr>
              <a:t>: </a:t>
            </a:r>
            <a:r>
              <a:rPr lang="en-US" altLang="en-US" dirty="0">
                <a:latin typeface="TimesNewRoman+1"/>
              </a:rPr>
              <a:t>confinement factor </a:t>
            </a:r>
            <a:r>
              <a:rPr lang="el-GR" altLang="en-US" dirty="0">
                <a:latin typeface="TimesNewRoman+1"/>
              </a:rPr>
              <a:t>(~0.4)</a:t>
            </a:r>
            <a:endParaRPr lang="en-GB" altLang="en-US" dirty="0">
              <a:latin typeface="TimesNewRoman+1"/>
            </a:endParaRPr>
          </a:p>
          <a:p>
            <a:pPr>
              <a:spcBef>
                <a:spcPct val="50000"/>
              </a:spcBef>
            </a:pPr>
            <a:r>
              <a:rPr lang="en-GB" altLang="en-US" dirty="0">
                <a:latin typeface="TimesNewRoman"/>
              </a:rPr>
              <a:t>g: </a:t>
            </a:r>
            <a:r>
              <a:rPr lang="en-GB" altLang="en-US" dirty="0">
                <a:latin typeface="TimesNewRoman+1"/>
              </a:rPr>
              <a:t>gain of the material </a:t>
            </a:r>
          </a:p>
          <a:p>
            <a:pPr>
              <a:spcBef>
                <a:spcPct val="50000"/>
              </a:spcBef>
            </a:pPr>
            <a:r>
              <a:rPr lang="en-GB" altLang="en-US" dirty="0">
                <a:latin typeface="TimesNewRoman+1"/>
              </a:rPr>
              <a:t>α</a:t>
            </a:r>
            <a:r>
              <a:rPr lang="en-GB" altLang="en-US" dirty="0">
                <a:latin typeface="TimesNewRoman"/>
              </a:rPr>
              <a:t>: </a:t>
            </a:r>
            <a:r>
              <a:rPr lang="en-US" altLang="en-US" dirty="0">
                <a:latin typeface="TimesNewRoman+1"/>
              </a:rPr>
              <a:t>losses </a:t>
            </a:r>
            <a:r>
              <a:rPr lang="el-GR" altLang="en-US" dirty="0">
                <a:latin typeface="TimesNewRoman+1"/>
              </a:rPr>
              <a:t>(</a:t>
            </a:r>
            <a:r>
              <a:rPr lang="en-US" altLang="en-US" dirty="0">
                <a:latin typeface="TimesNewRoman+1"/>
              </a:rPr>
              <a:t>absorption, scattering, mirrors</a:t>
            </a:r>
            <a:r>
              <a:rPr lang="el-GR" altLang="en-US" dirty="0">
                <a:latin typeface="TimesNewRoman+1"/>
              </a:rPr>
              <a:t>)</a:t>
            </a:r>
            <a:endParaRPr lang="en-GB" altLang="en-US" dirty="0">
              <a:latin typeface="TimesNewRoman+1"/>
            </a:endParaRPr>
          </a:p>
          <a:p>
            <a:pPr>
              <a:spcBef>
                <a:spcPct val="50000"/>
              </a:spcBef>
            </a:pPr>
            <a:r>
              <a:rPr lang="en-GB" altLang="en-US" dirty="0">
                <a:latin typeface="TimesNewRoman"/>
              </a:rPr>
              <a:t>2</a:t>
            </a:r>
            <a:r>
              <a:rPr lang="en-GB" altLang="en-US" dirty="0">
                <a:latin typeface="TimesNewRoman+1"/>
              </a:rPr>
              <a:t>π</a:t>
            </a:r>
            <a:r>
              <a:rPr lang="en-GB" altLang="en-US" dirty="0">
                <a:latin typeface="TimesNewRoman"/>
              </a:rPr>
              <a:t>Ln/</a:t>
            </a:r>
            <a:r>
              <a:rPr lang="en-GB" altLang="en-US" dirty="0" err="1">
                <a:latin typeface="TimesNewRoman+1"/>
              </a:rPr>
              <a:t>λ</a:t>
            </a:r>
            <a:r>
              <a:rPr lang="en-GB" altLang="en-US" dirty="0">
                <a:latin typeface="TimesNewRoman+1"/>
              </a:rPr>
              <a:t> </a:t>
            </a:r>
            <a:r>
              <a:rPr lang="en-GB" altLang="en-US" dirty="0">
                <a:latin typeface="TimesNewRoman"/>
              </a:rPr>
              <a:t>: </a:t>
            </a:r>
            <a:r>
              <a:rPr lang="en-GB" altLang="en-US" dirty="0">
                <a:latin typeface="TimesNewRoman+1"/>
              </a:rPr>
              <a:t>single pass phase</a:t>
            </a:r>
          </a:p>
          <a:p>
            <a:pPr>
              <a:spcBef>
                <a:spcPct val="50000"/>
              </a:spcBef>
            </a:pPr>
            <a:r>
              <a:rPr lang="en-GB" altLang="en-US" dirty="0">
                <a:latin typeface="TimesNewRoman"/>
              </a:rPr>
              <a:t>n: </a:t>
            </a:r>
            <a:r>
              <a:rPr lang="en-GB" altLang="en-US" dirty="0">
                <a:latin typeface="TimesNewRoman+1"/>
              </a:rPr>
              <a:t>refractive index</a:t>
            </a:r>
          </a:p>
          <a:p>
            <a:pPr>
              <a:spcBef>
                <a:spcPct val="50000"/>
              </a:spcBef>
            </a:pPr>
            <a:r>
              <a:rPr lang="en-GB" altLang="en-US" dirty="0">
                <a:latin typeface="TimesNewRoman"/>
              </a:rPr>
              <a:t>R: </a:t>
            </a:r>
            <a:r>
              <a:rPr lang="en-US" altLang="en-US" dirty="0">
                <a:latin typeface="TimesNewRoman+1"/>
              </a:rPr>
              <a:t>Reflectivity</a:t>
            </a:r>
          </a:p>
          <a:p>
            <a:pPr>
              <a:spcBef>
                <a:spcPct val="50000"/>
              </a:spcBef>
            </a:pPr>
            <a:endParaRPr lang="en-GB" altLang="en-US" dirty="0"/>
          </a:p>
        </p:txBody>
      </p:sp>
      <p:graphicFrame>
        <p:nvGraphicFramePr>
          <p:cNvPr id="4099" name="Object 8">
            <a:extLst>
              <a:ext uri="{FF2B5EF4-FFF2-40B4-BE49-F238E27FC236}">
                <a16:creationId xmlns:a16="http://schemas.microsoft.com/office/drawing/2014/main" id="{28E64B2A-B462-5A45-AC46-C3B101A916E7}"/>
              </a:ext>
            </a:extLst>
          </p:cNvPr>
          <p:cNvGraphicFramePr>
            <a:graphicFrameLocks noChangeAspect="1"/>
          </p:cNvGraphicFramePr>
          <p:nvPr>
            <p:extLst>
              <p:ext uri="{D42A27DB-BD31-4B8C-83A1-F6EECF244321}">
                <p14:modId xmlns:p14="http://schemas.microsoft.com/office/powerpoint/2010/main" val="2125903715"/>
              </p:ext>
            </p:extLst>
          </p:nvPr>
        </p:nvGraphicFramePr>
        <p:xfrm>
          <a:off x="4780867" y="5724316"/>
          <a:ext cx="1447800" cy="863600"/>
        </p:xfrm>
        <a:graphic>
          <a:graphicData uri="http://schemas.openxmlformats.org/presentationml/2006/ole">
            <mc:AlternateContent xmlns:mc="http://schemas.openxmlformats.org/markup-compatibility/2006">
              <mc:Choice xmlns:v="urn:schemas-microsoft-com:vml" Requires="v">
                <p:oleObj spid="_x0000_s22592" name="Equation" r:id="rId5" imgW="18135600" imgH="10820400" progId="">
                  <p:embed/>
                </p:oleObj>
              </mc:Choice>
              <mc:Fallback>
                <p:oleObj name="Equation" r:id="rId5" imgW="18135600" imgH="10820400" progId="">
                  <p:embed/>
                  <p:pic>
                    <p:nvPicPr>
                      <p:cNvPr id="4099" name="Object 8">
                        <a:extLst>
                          <a:ext uri="{FF2B5EF4-FFF2-40B4-BE49-F238E27FC236}">
                            <a16:creationId xmlns:a16="http://schemas.microsoft.com/office/drawing/2014/main" id="{28E64B2A-B462-5A45-AC46-C3B101A916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0867" y="5724316"/>
                        <a:ext cx="1447800" cy="863600"/>
                      </a:xfrm>
                      <a:prstGeom prst="rect">
                        <a:avLst/>
                      </a:prstGeom>
                      <a:solidFill>
                        <a:schemeClr val="tx1"/>
                      </a:solidFill>
                    </p:spPr>
                  </p:pic>
                </p:oleObj>
              </mc:Fallback>
            </mc:AlternateContent>
          </a:graphicData>
        </a:graphic>
      </p:graphicFrame>
      <p:pic>
        <p:nvPicPr>
          <p:cNvPr id="4105" name="Picture 9">
            <a:extLst>
              <a:ext uri="{FF2B5EF4-FFF2-40B4-BE49-F238E27FC236}">
                <a16:creationId xmlns:a16="http://schemas.microsoft.com/office/drawing/2014/main" id="{56958348-65D4-7A41-973C-AC1220536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532" y="1756577"/>
            <a:ext cx="18002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8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3">
            <a:extLst>
              <a:ext uri="{FF2B5EF4-FFF2-40B4-BE49-F238E27FC236}">
                <a16:creationId xmlns:a16="http://schemas.microsoft.com/office/drawing/2014/main" id="{F46AD282-1191-184B-8DD0-6D4534437DB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125" name="Slide Number Placeholder 4">
            <a:extLst>
              <a:ext uri="{FF2B5EF4-FFF2-40B4-BE49-F238E27FC236}">
                <a16:creationId xmlns:a16="http://schemas.microsoft.com/office/drawing/2014/main" id="{52691AFE-3957-9348-9970-4DD8B772BA6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23F5D4-9402-0F4B-8175-B2476B6E3277}" type="slidenum">
              <a:rPr lang="en-US" altLang="en-US">
                <a:solidFill>
                  <a:schemeClr val="bg1"/>
                </a:solidFill>
              </a:rPr>
              <a:pPr eaLnBrk="1" hangingPunct="1"/>
              <a:t>19</a:t>
            </a:fld>
            <a:endParaRPr lang="en-US" altLang="en-US">
              <a:solidFill>
                <a:schemeClr val="bg1"/>
              </a:solidFill>
            </a:endParaRPr>
          </a:p>
        </p:txBody>
      </p:sp>
      <p:sp>
        <p:nvSpPr>
          <p:cNvPr id="5126" name="AutoShape 2">
            <a:extLst>
              <a:ext uri="{FF2B5EF4-FFF2-40B4-BE49-F238E27FC236}">
                <a16:creationId xmlns:a16="http://schemas.microsoft.com/office/drawing/2014/main" id="{9A69AE21-CFF7-2F45-90DB-9F89DCC06698}"/>
              </a:ext>
            </a:extLst>
          </p:cNvPr>
          <p:cNvSpPr>
            <a:spLocks noGrp="1" noChangeArrowheads="1"/>
          </p:cNvSpPr>
          <p:nvPr>
            <p:ph type="title"/>
          </p:nvPr>
        </p:nvSpPr>
        <p:spPr/>
        <p:txBody>
          <a:bodyPr/>
          <a:lstStyle/>
          <a:p>
            <a:pPr eaLnBrk="1" hangingPunct="1"/>
            <a:r>
              <a:rPr lang="en-US" altLang="en-US" sz="2800" dirty="0">
                <a:latin typeface="Tahoma" panose="020B0604030504040204" pitchFamily="34" charset="0"/>
              </a:rPr>
              <a:t>Optical Feedback</a:t>
            </a:r>
            <a:endParaRPr lang="en-GB" altLang="en-US" sz="2800" dirty="0">
              <a:latin typeface="Tahoma" panose="020B0604030504040204" pitchFamily="34" charset="0"/>
            </a:endParaRPr>
          </a:p>
        </p:txBody>
      </p:sp>
      <p:sp>
        <p:nvSpPr>
          <p:cNvPr id="5127" name="Rectangle 3">
            <a:extLst>
              <a:ext uri="{FF2B5EF4-FFF2-40B4-BE49-F238E27FC236}">
                <a16:creationId xmlns:a16="http://schemas.microsoft.com/office/drawing/2014/main" id="{7D3A6E7F-E3F1-194C-B8F3-1154B8DA3237}"/>
              </a:ext>
            </a:extLst>
          </p:cNvPr>
          <p:cNvSpPr>
            <a:spLocks noGrp="1" noChangeArrowheads="1"/>
          </p:cNvSpPr>
          <p:nvPr>
            <p:ph type="body" idx="1"/>
          </p:nvPr>
        </p:nvSpPr>
        <p:spPr>
          <a:xfrm>
            <a:off x="2169239" y="1904683"/>
            <a:ext cx="8459787" cy="3984625"/>
          </a:xfrm>
        </p:spPr>
        <p:txBody>
          <a:bodyPr>
            <a:normAutofit fontScale="92500" lnSpcReduction="20000"/>
          </a:bodyPr>
          <a:lstStyle/>
          <a:p>
            <a:pPr eaLnBrk="1" hangingPunct="1">
              <a:lnSpc>
                <a:spcPct val="90000"/>
              </a:lnSpc>
            </a:pPr>
            <a:r>
              <a:rPr lang="en-GB" altLang="en-US" sz="2000" dirty="0">
                <a:latin typeface="Verdana" panose="020B0604030504040204" pitchFamily="34" charset="0"/>
              </a:rPr>
              <a:t>Optical power increases with pumping</a:t>
            </a:r>
          </a:p>
          <a:p>
            <a:pPr eaLnBrk="1" hangingPunct="1">
              <a:lnSpc>
                <a:spcPct val="90000"/>
              </a:lnSpc>
            </a:pPr>
            <a:r>
              <a:rPr lang="en-GB" altLang="en-US" sz="2000" dirty="0">
                <a:latin typeface="Verdana" panose="020B0604030504040204" pitchFamily="34" charset="0"/>
              </a:rPr>
              <a:t>Coherent nature of the effect allows the increase of power with the power of two of each contribution</a:t>
            </a:r>
          </a:p>
          <a:p>
            <a:pPr eaLnBrk="1" hangingPunct="1">
              <a:lnSpc>
                <a:spcPct val="90000"/>
              </a:lnSpc>
            </a:pPr>
            <a:r>
              <a:rPr lang="en-US" altLang="en-US" sz="2000" dirty="0">
                <a:latin typeface="Verdana" panose="020B0604030504040204" pitchFamily="34" charset="0"/>
              </a:rPr>
              <a:t>One of the two mirrors should be semi-transparent</a:t>
            </a:r>
            <a:endParaRPr lang="en-GB" altLang="en-US" sz="2000" dirty="0">
              <a:latin typeface="Verdana" panose="020B0604030504040204" pitchFamily="34" charset="0"/>
            </a:endParaRPr>
          </a:p>
          <a:p>
            <a:pPr eaLnBrk="1" hangingPunct="1">
              <a:lnSpc>
                <a:spcPct val="90000"/>
              </a:lnSpc>
            </a:pPr>
            <a:r>
              <a:rPr lang="en-US" altLang="en-US" sz="2000" dirty="0">
                <a:latin typeface="Verdana" panose="020B0604030504040204" pitchFamily="34" charset="0"/>
              </a:rPr>
              <a:t>Gain should match losses</a:t>
            </a:r>
            <a:endParaRPr lang="en-GB" altLang="en-US" sz="2000" dirty="0">
              <a:latin typeface="Verdana" panose="020B0604030504040204" pitchFamily="34" charset="0"/>
            </a:endParaRPr>
          </a:p>
          <a:p>
            <a:pPr eaLnBrk="1" hangingPunct="1">
              <a:lnSpc>
                <a:spcPct val="90000"/>
              </a:lnSpc>
            </a:pPr>
            <a:r>
              <a:rPr lang="en-US" altLang="en-US" sz="2000" dirty="0">
                <a:latin typeface="Verdana" panose="020B0604030504040204" pitchFamily="34" charset="0"/>
              </a:rPr>
              <a:t>Superposition creates maxima</a:t>
            </a:r>
            <a:r>
              <a:rPr lang="en-US" altLang="en-US" sz="2000" dirty="0">
                <a:latin typeface="Verdana" panose="020B0604030504040204" pitchFamily="34" charset="0"/>
                <a:sym typeface="Wingdings" pitchFamily="2" charset="2"/>
              </a:rPr>
              <a:t> longitudinal modes</a:t>
            </a:r>
            <a:endParaRPr lang="el-GR" altLang="en-US" sz="2000" dirty="0">
              <a:latin typeface="Verdana" panose="020B0604030504040204" pitchFamily="34" charset="0"/>
            </a:endParaRPr>
          </a:p>
          <a:p>
            <a:pPr eaLnBrk="1" hangingPunct="1">
              <a:lnSpc>
                <a:spcPct val="90000"/>
              </a:lnSpc>
            </a:pPr>
            <a:endParaRPr lang="el-GR" altLang="en-US" sz="2000" dirty="0">
              <a:latin typeface="Verdana" panose="020B0604030504040204" pitchFamily="34" charset="0"/>
            </a:endParaRPr>
          </a:p>
          <a:p>
            <a:pPr eaLnBrk="1" hangingPunct="1">
              <a:lnSpc>
                <a:spcPct val="90000"/>
              </a:lnSpc>
            </a:pPr>
            <a:endParaRPr lang="el-GR" altLang="en-US" sz="2400" dirty="0">
              <a:latin typeface="TimesNewRoman+1"/>
            </a:endParaRPr>
          </a:p>
          <a:p>
            <a:pPr eaLnBrk="1" hangingPunct="1">
              <a:lnSpc>
                <a:spcPct val="90000"/>
              </a:lnSpc>
            </a:pPr>
            <a:endParaRPr lang="el-GR" altLang="en-US" sz="2400" dirty="0">
              <a:latin typeface="TimesNewRoman+1"/>
            </a:endParaRPr>
          </a:p>
          <a:p>
            <a:pPr eaLnBrk="1" hangingPunct="1">
              <a:lnSpc>
                <a:spcPct val="90000"/>
              </a:lnSpc>
            </a:pPr>
            <a:r>
              <a:rPr lang="el-GR" altLang="en-US" sz="2400" dirty="0">
                <a:latin typeface="Verdana" panose="020B0604030504040204" pitchFamily="34" charset="0"/>
              </a:rPr>
              <a:t>Με απόσταση</a:t>
            </a:r>
            <a:r>
              <a:rPr lang="el-GR" altLang="en-US" sz="2400" dirty="0">
                <a:latin typeface="TimesNewRoman+1"/>
              </a:rPr>
              <a:t>:</a:t>
            </a:r>
            <a:endParaRPr lang="en-GB" altLang="en-US" sz="2400" dirty="0">
              <a:latin typeface="TimesNewRoman+1"/>
            </a:endParaRPr>
          </a:p>
          <a:p>
            <a:pPr eaLnBrk="1" hangingPunct="1">
              <a:lnSpc>
                <a:spcPct val="90000"/>
              </a:lnSpc>
            </a:pPr>
            <a:endParaRPr lang="en-GB" altLang="en-US" sz="2400" dirty="0"/>
          </a:p>
        </p:txBody>
      </p:sp>
      <p:graphicFrame>
        <p:nvGraphicFramePr>
          <p:cNvPr id="5122" name="Object 4">
            <a:extLst>
              <a:ext uri="{FF2B5EF4-FFF2-40B4-BE49-F238E27FC236}">
                <a16:creationId xmlns:a16="http://schemas.microsoft.com/office/drawing/2014/main" id="{E0640B35-B3D7-9043-8D4F-EA6AB8E71565}"/>
              </a:ext>
            </a:extLst>
          </p:cNvPr>
          <p:cNvGraphicFramePr>
            <a:graphicFrameLocks noChangeAspect="1"/>
          </p:cNvGraphicFramePr>
          <p:nvPr>
            <p:extLst>
              <p:ext uri="{D42A27DB-BD31-4B8C-83A1-F6EECF244321}">
                <p14:modId xmlns:p14="http://schemas.microsoft.com/office/powerpoint/2010/main" val="89406601"/>
              </p:ext>
            </p:extLst>
          </p:nvPr>
        </p:nvGraphicFramePr>
        <p:xfrm>
          <a:off x="4635500" y="4122737"/>
          <a:ext cx="3265488" cy="830263"/>
        </p:xfrm>
        <a:graphic>
          <a:graphicData uri="http://schemas.openxmlformats.org/presentationml/2006/ole">
            <mc:AlternateContent xmlns:mc="http://schemas.openxmlformats.org/markup-compatibility/2006">
              <mc:Choice xmlns:v="urn:schemas-microsoft-com:vml" Requires="v">
                <p:oleObj spid="_x0000_s23615" name="Equation" r:id="rId3" imgW="35699700" imgH="9067800" progId="">
                  <p:embed/>
                </p:oleObj>
              </mc:Choice>
              <mc:Fallback>
                <p:oleObj name="Equation" r:id="rId3" imgW="35699700" imgH="9067800" progId="">
                  <p:embed/>
                  <p:pic>
                    <p:nvPicPr>
                      <p:cNvPr id="5122" name="Object 4">
                        <a:extLst>
                          <a:ext uri="{FF2B5EF4-FFF2-40B4-BE49-F238E27FC236}">
                            <a16:creationId xmlns:a16="http://schemas.microsoft.com/office/drawing/2014/main" id="{E0640B35-B3D7-9043-8D4F-EA6AB8E715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500" y="4122737"/>
                        <a:ext cx="3265488" cy="830263"/>
                      </a:xfrm>
                      <a:prstGeom prst="rect">
                        <a:avLst/>
                      </a:prstGeom>
                      <a:solidFill>
                        <a:schemeClr val="tx1"/>
                      </a:solidFill>
                    </p:spPr>
                  </p:pic>
                </p:oleObj>
              </mc:Fallback>
            </mc:AlternateContent>
          </a:graphicData>
        </a:graphic>
      </p:graphicFrame>
      <p:graphicFrame>
        <p:nvGraphicFramePr>
          <p:cNvPr id="5123" name="Object 5">
            <a:extLst>
              <a:ext uri="{FF2B5EF4-FFF2-40B4-BE49-F238E27FC236}">
                <a16:creationId xmlns:a16="http://schemas.microsoft.com/office/drawing/2014/main" id="{F813AEEE-69BC-4C45-BFB3-E38E2EA3C031}"/>
              </a:ext>
            </a:extLst>
          </p:cNvPr>
          <p:cNvGraphicFramePr>
            <a:graphicFrameLocks noChangeAspect="1"/>
          </p:cNvGraphicFramePr>
          <p:nvPr>
            <p:extLst>
              <p:ext uri="{D42A27DB-BD31-4B8C-83A1-F6EECF244321}">
                <p14:modId xmlns:p14="http://schemas.microsoft.com/office/powerpoint/2010/main" val="3648249950"/>
              </p:ext>
            </p:extLst>
          </p:nvPr>
        </p:nvGraphicFramePr>
        <p:xfrm>
          <a:off x="2360613" y="4953000"/>
          <a:ext cx="7815263" cy="1339850"/>
        </p:xfrm>
        <a:graphic>
          <a:graphicData uri="http://schemas.openxmlformats.org/presentationml/2006/ole">
            <mc:AlternateContent xmlns:mc="http://schemas.openxmlformats.org/markup-compatibility/2006">
              <mc:Choice xmlns:v="urn:schemas-microsoft-com:vml" Requires="v">
                <p:oleObj spid="_x0000_s23616" name="Equation" r:id="rId5" imgW="85432900" imgH="14630400" progId="">
                  <p:embed/>
                </p:oleObj>
              </mc:Choice>
              <mc:Fallback>
                <p:oleObj name="Equation" r:id="rId5" imgW="85432900" imgH="14630400" progId="">
                  <p:embed/>
                  <p:pic>
                    <p:nvPicPr>
                      <p:cNvPr id="5123" name="Object 5">
                        <a:extLst>
                          <a:ext uri="{FF2B5EF4-FFF2-40B4-BE49-F238E27FC236}">
                            <a16:creationId xmlns:a16="http://schemas.microsoft.com/office/drawing/2014/main" id="{F813AEEE-69BC-4C45-BFB3-E38E2EA3C0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0613" y="4953000"/>
                        <a:ext cx="7815263" cy="133985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54000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a:extLst>
              <a:ext uri="{FF2B5EF4-FFF2-40B4-BE49-F238E27FC236}">
                <a16:creationId xmlns:a16="http://schemas.microsoft.com/office/drawing/2014/main" id="{F0F115F9-12F6-714D-AAC7-2F7090ECF28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425B6B-3FC5-624B-8EF2-7A4923F497C2}" type="slidenum">
              <a:rPr lang="en-US" altLang="en-US">
                <a:solidFill>
                  <a:schemeClr val="bg1"/>
                </a:solidFill>
              </a:rPr>
              <a:pPr eaLnBrk="1" hangingPunct="1"/>
              <a:t>2</a:t>
            </a:fld>
            <a:endParaRPr lang="en-US" altLang="en-US">
              <a:solidFill>
                <a:schemeClr val="bg1"/>
              </a:solidFill>
            </a:endParaRPr>
          </a:p>
        </p:txBody>
      </p:sp>
      <p:sp>
        <p:nvSpPr>
          <p:cNvPr id="19460" name="AutoShape 2">
            <a:extLst>
              <a:ext uri="{FF2B5EF4-FFF2-40B4-BE49-F238E27FC236}">
                <a16:creationId xmlns:a16="http://schemas.microsoft.com/office/drawing/2014/main" id="{75D58413-3380-EC42-B55D-040BA81134EB}"/>
              </a:ext>
            </a:extLst>
          </p:cNvPr>
          <p:cNvSpPr>
            <a:spLocks noGrp="1" noChangeArrowheads="1"/>
          </p:cNvSpPr>
          <p:nvPr>
            <p:ph type="title"/>
          </p:nvPr>
        </p:nvSpPr>
        <p:spPr>
          <a:xfrm>
            <a:off x="1051480" y="-424315"/>
            <a:ext cx="10360501" cy="1223963"/>
          </a:xfrm>
        </p:spPr>
        <p:txBody>
          <a:bodyPr/>
          <a:lstStyle/>
          <a:p>
            <a:pPr eaLnBrk="1" hangingPunct="1"/>
            <a:r>
              <a:rPr lang="en-US" altLang="en-US" dirty="0"/>
              <a:t>Content</a:t>
            </a:r>
          </a:p>
        </p:txBody>
      </p:sp>
      <p:sp>
        <p:nvSpPr>
          <p:cNvPr id="19461" name="Rectangle 3">
            <a:extLst>
              <a:ext uri="{FF2B5EF4-FFF2-40B4-BE49-F238E27FC236}">
                <a16:creationId xmlns:a16="http://schemas.microsoft.com/office/drawing/2014/main" id="{08ECEB75-CFB7-224B-B015-769CC2954673}"/>
              </a:ext>
            </a:extLst>
          </p:cNvPr>
          <p:cNvSpPr>
            <a:spLocks noGrp="1" noChangeArrowheads="1"/>
          </p:cNvSpPr>
          <p:nvPr>
            <p:ph type="body" idx="1"/>
          </p:nvPr>
        </p:nvSpPr>
        <p:spPr>
          <a:xfrm>
            <a:off x="2055812" y="925513"/>
            <a:ext cx="8351838" cy="5943600"/>
          </a:xfrm>
        </p:spPr>
        <p:txBody>
          <a:bodyPr>
            <a:normAutofit/>
          </a:bodyPr>
          <a:lstStyle/>
          <a:p>
            <a:pPr eaLnBrk="1" hangingPunct="1">
              <a:lnSpc>
                <a:spcPct val="80000"/>
              </a:lnSpc>
              <a:buFont typeface="Wingdings" pitchFamily="2" charset="2"/>
              <a:buNone/>
            </a:pPr>
            <a:r>
              <a:rPr lang="en-US" altLang="en-US" sz="2000" dirty="0"/>
              <a:t>Introduction</a:t>
            </a:r>
            <a:endParaRPr lang="el-GR" altLang="en-US" sz="2000" dirty="0"/>
          </a:p>
          <a:p>
            <a:pPr eaLnBrk="1" hangingPunct="1">
              <a:lnSpc>
                <a:spcPct val="80000"/>
              </a:lnSpc>
            </a:pPr>
            <a:r>
              <a:rPr lang="en-US" altLang="en-US" sz="1800" dirty="0"/>
              <a:t>Basic mechanisms of lasing</a:t>
            </a:r>
          </a:p>
          <a:p>
            <a:pPr eaLnBrk="1" hangingPunct="1">
              <a:lnSpc>
                <a:spcPct val="80000"/>
              </a:lnSpc>
            </a:pPr>
            <a:r>
              <a:rPr lang="en-US" altLang="en-US" sz="1800" dirty="0"/>
              <a:t>Types of Lasers</a:t>
            </a:r>
            <a:endParaRPr lang="el-GR" altLang="en-US" sz="1800" dirty="0"/>
          </a:p>
          <a:p>
            <a:pPr eaLnBrk="1" hangingPunct="1">
              <a:lnSpc>
                <a:spcPct val="80000"/>
              </a:lnSpc>
            </a:pPr>
            <a:r>
              <a:rPr lang="en-US" altLang="en-US" sz="1800" dirty="0"/>
              <a:t>Semiconductor Lasers</a:t>
            </a:r>
            <a:endParaRPr lang="el-GR" altLang="en-US" sz="1800" dirty="0"/>
          </a:p>
          <a:p>
            <a:pPr lvl="1" eaLnBrk="1" hangingPunct="1">
              <a:lnSpc>
                <a:spcPct val="80000"/>
              </a:lnSpc>
            </a:pPr>
            <a:r>
              <a:rPr lang="en-US" altLang="en-US" sz="1600" dirty="0"/>
              <a:t>Population Inversion and underlying effects</a:t>
            </a:r>
            <a:endParaRPr lang="en-GB" altLang="en-US" sz="1600" dirty="0"/>
          </a:p>
          <a:p>
            <a:pPr lvl="1" eaLnBrk="1" hangingPunct="1">
              <a:lnSpc>
                <a:spcPct val="80000"/>
              </a:lnSpc>
            </a:pPr>
            <a:r>
              <a:rPr lang="en-US" altLang="en-US" sz="1600" dirty="0"/>
              <a:t>P</a:t>
            </a:r>
            <a:r>
              <a:rPr lang="el-GR" altLang="en-US" sz="1600" dirty="0"/>
              <a:t>-</a:t>
            </a:r>
            <a:r>
              <a:rPr lang="en-US" altLang="en-US" sz="1600" dirty="0"/>
              <a:t>I</a:t>
            </a:r>
            <a:endParaRPr lang="en-GB" altLang="en-US" sz="1600" dirty="0"/>
          </a:p>
          <a:p>
            <a:pPr lvl="1" eaLnBrk="1" hangingPunct="1">
              <a:lnSpc>
                <a:spcPct val="80000"/>
              </a:lnSpc>
            </a:pPr>
            <a:r>
              <a:rPr lang="en-US" altLang="en-US" sz="1600" dirty="0"/>
              <a:t>Rate equations</a:t>
            </a:r>
            <a:endParaRPr lang="en-GB" altLang="en-US" sz="1600" dirty="0"/>
          </a:p>
          <a:p>
            <a:pPr lvl="1" eaLnBrk="1" hangingPunct="1">
              <a:lnSpc>
                <a:spcPct val="80000"/>
              </a:lnSpc>
            </a:pPr>
            <a:r>
              <a:rPr lang="en-US" altLang="en-US" sz="1600" dirty="0"/>
              <a:t>Mode Locking</a:t>
            </a:r>
            <a:r>
              <a:rPr lang="en-GB" altLang="en-US" sz="1600" dirty="0"/>
              <a:t> </a:t>
            </a:r>
            <a:endParaRPr lang="el-GR" altLang="en-US" sz="1600" dirty="0"/>
          </a:p>
          <a:p>
            <a:pPr eaLnBrk="1" hangingPunct="1">
              <a:lnSpc>
                <a:spcPct val="80000"/>
              </a:lnSpc>
            </a:pPr>
            <a:r>
              <a:rPr lang="en-US" altLang="en-US" sz="1800" dirty="0"/>
              <a:t>Types of </a:t>
            </a:r>
            <a:r>
              <a:rPr lang="en-US" altLang="en-US" sz="1800" dirty="0" err="1"/>
              <a:t>Semicinductor</a:t>
            </a:r>
            <a:r>
              <a:rPr lang="en-US" altLang="en-US" sz="1800" dirty="0"/>
              <a:t> Lasers</a:t>
            </a:r>
          </a:p>
          <a:p>
            <a:pPr lvl="1" eaLnBrk="1" hangingPunct="1">
              <a:lnSpc>
                <a:spcPct val="80000"/>
              </a:lnSpc>
            </a:pPr>
            <a:r>
              <a:rPr lang="en-US" altLang="en-US" sz="1600" dirty="0"/>
              <a:t>DFB-DBR</a:t>
            </a:r>
            <a:r>
              <a:rPr lang="el-GR" altLang="en-US" sz="1600" dirty="0"/>
              <a:t> </a:t>
            </a:r>
            <a:endParaRPr lang="en-GB" altLang="en-US" sz="1600" dirty="0"/>
          </a:p>
          <a:p>
            <a:pPr lvl="1" eaLnBrk="1" hangingPunct="1">
              <a:lnSpc>
                <a:spcPct val="80000"/>
              </a:lnSpc>
            </a:pPr>
            <a:r>
              <a:rPr lang="en-US" altLang="en-US" sz="1600" dirty="0"/>
              <a:t>External cavity</a:t>
            </a:r>
            <a:endParaRPr lang="en-GB" altLang="en-US" sz="1600" dirty="0"/>
          </a:p>
          <a:p>
            <a:pPr lvl="1" eaLnBrk="1" hangingPunct="1">
              <a:lnSpc>
                <a:spcPct val="80000"/>
              </a:lnSpc>
            </a:pPr>
            <a:r>
              <a:rPr lang="en-US" altLang="en-US" sz="1600" dirty="0"/>
              <a:t>VCSELs</a:t>
            </a:r>
            <a:endParaRPr lang="en-GB" altLang="en-US" sz="1600" dirty="0"/>
          </a:p>
          <a:p>
            <a:pPr eaLnBrk="1" hangingPunct="1">
              <a:lnSpc>
                <a:spcPct val="80000"/>
              </a:lnSpc>
            </a:pPr>
            <a:r>
              <a:rPr lang="en-US" altLang="en-US" sz="2000" dirty="0"/>
              <a:t>Applications …</a:t>
            </a:r>
          </a:p>
        </p:txBody>
      </p:sp>
    </p:spTree>
    <p:extLst>
      <p:ext uri="{BB962C8B-B14F-4D97-AF65-F5344CB8AC3E}">
        <p14:creationId xmlns:p14="http://schemas.microsoft.com/office/powerpoint/2010/main" val="162328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Footer Placeholder 3">
            <a:extLst>
              <a:ext uri="{FF2B5EF4-FFF2-40B4-BE49-F238E27FC236}">
                <a16:creationId xmlns:a16="http://schemas.microsoft.com/office/drawing/2014/main" id="{56BC8971-661B-F54A-959C-7C9B9268CE9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149" name="Slide Number Placeholder 4">
            <a:extLst>
              <a:ext uri="{FF2B5EF4-FFF2-40B4-BE49-F238E27FC236}">
                <a16:creationId xmlns:a16="http://schemas.microsoft.com/office/drawing/2014/main" id="{4B1CC8A7-0C8D-394E-9384-237BC49D44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09C161C-ECAA-7E4B-AB04-9FA30C485014}" type="slidenum">
              <a:rPr lang="en-US" altLang="en-US">
                <a:solidFill>
                  <a:schemeClr val="bg1"/>
                </a:solidFill>
              </a:rPr>
              <a:pPr eaLnBrk="1" hangingPunct="1"/>
              <a:t>20</a:t>
            </a:fld>
            <a:endParaRPr lang="en-US" altLang="en-US">
              <a:solidFill>
                <a:schemeClr val="bg1"/>
              </a:solidFill>
            </a:endParaRPr>
          </a:p>
        </p:txBody>
      </p:sp>
      <p:sp>
        <p:nvSpPr>
          <p:cNvPr id="6150" name="AutoShape 2">
            <a:extLst>
              <a:ext uri="{FF2B5EF4-FFF2-40B4-BE49-F238E27FC236}">
                <a16:creationId xmlns:a16="http://schemas.microsoft.com/office/drawing/2014/main" id="{D6EC61A3-ABED-9948-8004-D599E630A216}"/>
              </a:ext>
            </a:extLst>
          </p:cNvPr>
          <p:cNvSpPr>
            <a:spLocks noGrp="1" noChangeArrowheads="1"/>
          </p:cNvSpPr>
          <p:nvPr>
            <p:ph type="title"/>
          </p:nvPr>
        </p:nvSpPr>
        <p:spPr>
          <a:xfrm>
            <a:off x="1218882" y="-284956"/>
            <a:ext cx="10360501" cy="1223963"/>
          </a:xfrm>
        </p:spPr>
        <p:txBody>
          <a:bodyPr/>
          <a:lstStyle/>
          <a:p>
            <a:pPr eaLnBrk="1" hangingPunct="1"/>
            <a:r>
              <a:rPr lang="en-US" altLang="en-US" sz="2800" dirty="0">
                <a:latin typeface="Tahoma" panose="020B0604030504040204" pitchFamily="34" charset="0"/>
              </a:rPr>
              <a:t>Lasing Threshold</a:t>
            </a:r>
            <a:endParaRPr lang="en-GB" altLang="en-US" sz="2800" dirty="0">
              <a:latin typeface="Tahoma" panose="020B0604030504040204" pitchFamily="34" charset="0"/>
            </a:endParaRPr>
          </a:p>
        </p:txBody>
      </p:sp>
      <p:sp>
        <p:nvSpPr>
          <p:cNvPr id="6151" name="Rectangle 3">
            <a:extLst>
              <a:ext uri="{FF2B5EF4-FFF2-40B4-BE49-F238E27FC236}">
                <a16:creationId xmlns:a16="http://schemas.microsoft.com/office/drawing/2014/main" id="{5A093D92-5BDB-2C48-877B-B72008EBFB5D}"/>
              </a:ext>
            </a:extLst>
          </p:cNvPr>
          <p:cNvSpPr>
            <a:spLocks noGrp="1" noChangeArrowheads="1"/>
          </p:cNvSpPr>
          <p:nvPr>
            <p:ph type="body" idx="1"/>
          </p:nvPr>
        </p:nvSpPr>
        <p:spPr>
          <a:xfrm>
            <a:off x="1903412" y="1196975"/>
            <a:ext cx="8655050" cy="5327650"/>
          </a:xfrm>
        </p:spPr>
        <p:txBody>
          <a:bodyPr>
            <a:normAutofit/>
          </a:bodyPr>
          <a:lstStyle/>
          <a:p>
            <a:pPr eaLnBrk="1" hangingPunct="1"/>
            <a:r>
              <a:rPr lang="en-US" altLang="en-US" sz="2400" dirty="0">
                <a:latin typeface="TimesNewRoman+1"/>
                <a:cs typeface="Times New Roman" panose="02020603050405020304" pitchFamily="18" charset="0"/>
              </a:rPr>
              <a:t>Lasing is achieved after multiple passes, when:</a:t>
            </a:r>
            <a:endParaRPr lang="el-GR" altLang="en-US" sz="2400" dirty="0">
              <a:latin typeface="TimesNewRoman+1"/>
            </a:endParaRPr>
          </a:p>
          <a:p>
            <a:pPr eaLnBrk="1" hangingPunct="1"/>
            <a:endParaRPr lang="el-GR" altLang="en-US" sz="2400" dirty="0">
              <a:latin typeface="TimesNewRoman+1"/>
            </a:endParaRPr>
          </a:p>
          <a:p>
            <a:pPr eaLnBrk="1" hangingPunct="1">
              <a:buFont typeface="Wingdings" pitchFamily="2" charset="2"/>
              <a:buNone/>
            </a:pPr>
            <a:endParaRPr lang="el-GR" altLang="en-US" sz="2400" dirty="0">
              <a:latin typeface="TimesNewRoman+1"/>
            </a:endParaRPr>
          </a:p>
          <a:p>
            <a:pPr eaLnBrk="1" hangingPunct="1"/>
            <a:endParaRPr lang="el-GR" altLang="en-US" sz="2400" dirty="0">
              <a:latin typeface="TimesNewRoman+1"/>
            </a:endParaRPr>
          </a:p>
          <a:p>
            <a:pPr eaLnBrk="1" hangingPunct="1"/>
            <a:endParaRPr lang="el-GR" altLang="en-US" sz="2400" dirty="0">
              <a:latin typeface="TimesNewRoman+1"/>
            </a:endParaRPr>
          </a:p>
          <a:p>
            <a:pPr eaLnBrk="1" hangingPunct="1"/>
            <a:endParaRPr lang="el-GR" altLang="en-US" sz="2400" dirty="0">
              <a:latin typeface="TimesNewRoman+1"/>
            </a:endParaRPr>
          </a:p>
          <a:p>
            <a:pPr eaLnBrk="1" hangingPunct="1"/>
            <a:r>
              <a:rPr lang="en-US" altLang="en-US" sz="2400" dirty="0">
                <a:latin typeface="TimesNewRoman+1"/>
                <a:cs typeface="Times New Roman" panose="02020603050405020304" pitchFamily="18" charset="0"/>
              </a:rPr>
              <a:t>As pumping increases, more free carriers accumulate in the valance band, thus reducing the refractive index This reduces the distance between the </a:t>
            </a:r>
            <a:r>
              <a:rPr lang="en-US" altLang="en-US" sz="2400" dirty="0" err="1">
                <a:latin typeface="TimesNewRoman+1"/>
                <a:cs typeface="Times New Roman" panose="02020603050405020304" pitchFamily="18" charset="0"/>
              </a:rPr>
              <a:t>longitutional</a:t>
            </a:r>
            <a:r>
              <a:rPr lang="en-US" altLang="en-US" sz="2400" dirty="0">
                <a:latin typeface="TimesNewRoman+1"/>
                <a:cs typeface="Times New Roman" panose="02020603050405020304" pitchFamily="18" charset="0"/>
              </a:rPr>
              <a:t> modes</a:t>
            </a:r>
            <a:endParaRPr lang="en-US" altLang="en-US" sz="2400" dirty="0">
              <a:latin typeface="TimesNewRoman+1"/>
            </a:endParaRPr>
          </a:p>
          <a:p>
            <a:pPr eaLnBrk="1" hangingPunct="1"/>
            <a:r>
              <a:rPr lang="en-US" altLang="en-US" sz="2400" dirty="0">
                <a:latin typeface="TimesNewRoman+1"/>
              </a:rPr>
              <a:t>In general</a:t>
            </a:r>
            <a:r>
              <a:rPr lang="el-GR" altLang="en-US" sz="2400" dirty="0">
                <a:latin typeface="TimesNewRoman+1"/>
              </a:rPr>
              <a:t>:</a:t>
            </a:r>
          </a:p>
          <a:p>
            <a:pPr eaLnBrk="1" hangingPunct="1">
              <a:buFont typeface="Wingdings" pitchFamily="2" charset="2"/>
              <a:buNone/>
            </a:pPr>
            <a:endParaRPr lang="en-GB" altLang="en-US" sz="2400" dirty="0"/>
          </a:p>
          <a:p>
            <a:pPr eaLnBrk="1" hangingPunct="1"/>
            <a:endParaRPr lang="en-GB" altLang="en-US" dirty="0"/>
          </a:p>
        </p:txBody>
      </p:sp>
      <p:graphicFrame>
        <p:nvGraphicFramePr>
          <p:cNvPr id="6146" name="Object 4">
            <a:extLst>
              <a:ext uri="{FF2B5EF4-FFF2-40B4-BE49-F238E27FC236}">
                <a16:creationId xmlns:a16="http://schemas.microsoft.com/office/drawing/2014/main" id="{D5F36B3A-ABC3-FB42-B5A2-F54DE5B7D53C}"/>
              </a:ext>
            </a:extLst>
          </p:cNvPr>
          <p:cNvGraphicFramePr>
            <a:graphicFrameLocks noChangeAspect="1"/>
          </p:cNvGraphicFramePr>
          <p:nvPr>
            <p:extLst>
              <p:ext uri="{D42A27DB-BD31-4B8C-83A1-F6EECF244321}">
                <p14:modId xmlns:p14="http://schemas.microsoft.com/office/powerpoint/2010/main" val="2897432474"/>
              </p:ext>
            </p:extLst>
          </p:nvPr>
        </p:nvGraphicFramePr>
        <p:xfrm>
          <a:off x="3881437" y="1905001"/>
          <a:ext cx="4846638" cy="1858963"/>
        </p:xfrm>
        <a:graphic>
          <a:graphicData uri="http://schemas.openxmlformats.org/presentationml/2006/ole">
            <mc:AlternateContent xmlns:mc="http://schemas.openxmlformats.org/markup-compatibility/2006">
              <mc:Choice xmlns:v="urn:schemas-microsoft-com:vml" Requires="v">
                <p:oleObj spid="_x0000_s24639" name="Equation" r:id="rId3" imgW="64071500" imgH="24574500" progId="">
                  <p:embed/>
                </p:oleObj>
              </mc:Choice>
              <mc:Fallback>
                <p:oleObj name="Equation" r:id="rId3" imgW="64071500" imgH="24574500" progId="">
                  <p:embed/>
                  <p:pic>
                    <p:nvPicPr>
                      <p:cNvPr id="6146" name="Object 4">
                        <a:extLst>
                          <a:ext uri="{FF2B5EF4-FFF2-40B4-BE49-F238E27FC236}">
                            <a16:creationId xmlns:a16="http://schemas.microsoft.com/office/drawing/2014/main" id="{D5F36B3A-ABC3-FB42-B5A2-F54DE5B7D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437" y="1905001"/>
                        <a:ext cx="4846638" cy="1858963"/>
                      </a:xfrm>
                      <a:prstGeom prst="rect">
                        <a:avLst/>
                      </a:prstGeom>
                      <a:solidFill>
                        <a:schemeClr val="tx1"/>
                      </a:solidFill>
                    </p:spPr>
                  </p:pic>
                </p:oleObj>
              </mc:Fallback>
            </mc:AlternateContent>
          </a:graphicData>
        </a:graphic>
      </p:graphicFrame>
      <p:sp>
        <p:nvSpPr>
          <p:cNvPr id="6152" name="Rectangle 6">
            <a:extLst>
              <a:ext uri="{FF2B5EF4-FFF2-40B4-BE49-F238E27FC236}">
                <a16:creationId xmlns:a16="http://schemas.microsoft.com/office/drawing/2014/main" id="{207BCEAB-25A9-6344-8059-29245CB3D1A6}"/>
              </a:ext>
            </a:extLst>
          </p:cNvPr>
          <p:cNvSpPr>
            <a:spLocks noChangeArrowheads="1"/>
          </p:cNvSpPr>
          <p:nvPr/>
        </p:nvSpPr>
        <p:spPr bwMode="auto">
          <a:xfrm>
            <a:off x="1522413" y="29203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6147" name="Object 5">
            <a:extLst>
              <a:ext uri="{FF2B5EF4-FFF2-40B4-BE49-F238E27FC236}">
                <a16:creationId xmlns:a16="http://schemas.microsoft.com/office/drawing/2014/main" id="{E0E59533-DE64-0A48-B611-AF3E55079F4A}"/>
              </a:ext>
            </a:extLst>
          </p:cNvPr>
          <p:cNvGraphicFramePr>
            <a:graphicFrameLocks noChangeAspect="1"/>
          </p:cNvGraphicFramePr>
          <p:nvPr>
            <p:extLst>
              <p:ext uri="{D42A27DB-BD31-4B8C-83A1-F6EECF244321}">
                <p14:modId xmlns:p14="http://schemas.microsoft.com/office/powerpoint/2010/main" val="1614948982"/>
              </p:ext>
            </p:extLst>
          </p:nvPr>
        </p:nvGraphicFramePr>
        <p:xfrm>
          <a:off x="4310080" y="5511381"/>
          <a:ext cx="3328088" cy="1111670"/>
        </p:xfrm>
        <a:graphic>
          <a:graphicData uri="http://schemas.openxmlformats.org/presentationml/2006/ole">
            <mc:AlternateContent xmlns:mc="http://schemas.openxmlformats.org/markup-compatibility/2006">
              <mc:Choice xmlns:v="urn:schemas-microsoft-com:vml" Requires="v">
                <p:oleObj spid="_x0000_s24640" name="Equation" r:id="rId5" imgW="38328600" imgH="12877800" progId="">
                  <p:embed/>
                </p:oleObj>
              </mc:Choice>
              <mc:Fallback>
                <p:oleObj name="Equation" r:id="rId5" imgW="38328600" imgH="12877800" progId="">
                  <p:embed/>
                  <p:pic>
                    <p:nvPicPr>
                      <p:cNvPr id="6147" name="Object 5">
                        <a:extLst>
                          <a:ext uri="{FF2B5EF4-FFF2-40B4-BE49-F238E27FC236}">
                            <a16:creationId xmlns:a16="http://schemas.microsoft.com/office/drawing/2014/main" id="{E0E59533-DE64-0A48-B611-AF3E55079F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080" y="5511381"/>
                        <a:ext cx="3328088" cy="111167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5033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a:extLst>
              <a:ext uri="{FF2B5EF4-FFF2-40B4-BE49-F238E27FC236}">
                <a16:creationId xmlns:a16="http://schemas.microsoft.com/office/drawing/2014/main" id="{964EDCBB-B1B4-8C4F-9765-4B0953DD586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C65768-BFCE-2D48-AD68-347D0FACD52C}" type="slidenum">
              <a:rPr lang="en-US" altLang="en-US">
                <a:solidFill>
                  <a:schemeClr val="bg1"/>
                </a:solidFill>
              </a:rPr>
              <a:pPr eaLnBrk="1" hangingPunct="1"/>
              <a:t>21</a:t>
            </a:fld>
            <a:endParaRPr lang="en-US" altLang="en-US">
              <a:solidFill>
                <a:schemeClr val="bg1"/>
              </a:solidFill>
            </a:endParaRPr>
          </a:p>
        </p:txBody>
      </p:sp>
      <p:sp>
        <p:nvSpPr>
          <p:cNvPr id="32772" name="AutoShape 2">
            <a:extLst>
              <a:ext uri="{FF2B5EF4-FFF2-40B4-BE49-F238E27FC236}">
                <a16:creationId xmlns:a16="http://schemas.microsoft.com/office/drawing/2014/main" id="{A413D0C5-E704-9D44-9971-F9FB2C6BC07B}"/>
              </a:ext>
            </a:extLst>
          </p:cNvPr>
          <p:cNvSpPr>
            <a:spLocks noGrp="1" noChangeArrowheads="1"/>
          </p:cNvSpPr>
          <p:nvPr>
            <p:ph type="title"/>
          </p:nvPr>
        </p:nvSpPr>
        <p:spPr>
          <a:xfrm>
            <a:off x="914162" y="-457200"/>
            <a:ext cx="10360501" cy="1223963"/>
          </a:xfrm>
        </p:spPr>
        <p:txBody>
          <a:bodyPr/>
          <a:lstStyle/>
          <a:p>
            <a:pPr eaLnBrk="1" hangingPunct="1"/>
            <a:r>
              <a:rPr lang="en-US" altLang="en-US" dirty="0"/>
              <a:t>Optical Gain (G)</a:t>
            </a:r>
          </a:p>
        </p:txBody>
      </p:sp>
      <p:sp>
        <p:nvSpPr>
          <p:cNvPr id="32773" name="Rectangle 3">
            <a:extLst>
              <a:ext uri="{FF2B5EF4-FFF2-40B4-BE49-F238E27FC236}">
                <a16:creationId xmlns:a16="http://schemas.microsoft.com/office/drawing/2014/main" id="{7E43977D-044C-1241-95A4-51087DF70E62}"/>
              </a:ext>
            </a:extLst>
          </p:cNvPr>
          <p:cNvSpPr>
            <a:spLocks noGrp="1" noChangeArrowheads="1"/>
          </p:cNvSpPr>
          <p:nvPr>
            <p:ph type="body" idx="1"/>
          </p:nvPr>
        </p:nvSpPr>
        <p:spPr>
          <a:xfrm>
            <a:off x="2314576" y="981075"/>
            <a:ext cx="8351837" cy="5327650"/>
          </a:xfrm>
        </p:spPr>
        <p:txBody>
          <a:bodyPr/>
          <a:lstStyle/>
          <a:p>
            <a:pPr eaLnBrk="1" hangingPunct="1"/>
            <a:r>
              <a:rPr lang="en-US" altLang="en-US" sz="2400" dirty="0"/>
              <a:t>G is proportional to </a:t>
            </a:r>
            <a:r>
              <a:rPr lang="en-US" altLang="en-US" sz="2400" dirty="0" err="1"/>
              <a:t>R</a:t>
            </a:r>
            <a:r>
              <a:rPr lang="en-US" altLang="en-US" sz="2400" baseline="-25000" dirty="0" err="1"/>
              <a:t>stim</a:t>
            </a:r>
            <a:r>
              <a:rPr lang="en-US" altLang="en-US" sz="2400" dirty="0" err="1"/>
              <a:t>-R</a:t>
            </a:r>
            <a:r>
              <a:rPr lang="en-US" altLang="en-US" sz="2400" baseline="-25000" dirty="0" err="1"/>
              <a:t>abs</a:t>
            </a:r>
            <a:endParaRPr lang="en-US" altLang="en-US" sz="2400" baseline="-25000" dirty="0"/>
          </a:p>
          <a:p>
            <a:pPr eaLnBrk="1" hangingPunct="1"/>
            <a:r>
              <a:rPr lang="en-US" altLang="en-US" sz="2400" dirty="0"/>
              <a:t>Can be computed or estimated through </a:t>
            </a:r>
            <a:r>
              <a:rPr lang="en-US" altLang="en-US" sz="2400" dirty="0" err="1"/>
              <a:t>experiemnts</a:t>
            </a:r>
            <a:endParaRPr lang="el-GR" altLang="en-US" sz="2400" dirty="0"/>
          </a:p>
          <a:p>
            <a:pPr eaLnBrk="1" hangingPunct="1"/>
            <a:r>
              <a:rPr lang="en-US" altLang="en-US" sz="2400" dirty="0"/>
              <a:t>Depends on carrier density </a:t>
            </a:r>
            <a:r>
              <a:rPr lang="el-GR" altLang="en-US" sz="2400" dirty="0"/>
              <a:t>Ν </a:t>
            </a:r>
            <a:r>
              <a:rPr lang="en-US" altLang="en-US" sz="2400" dirty="0"/>
              <a:t>and </a:t>
            </a:r>
            <a:r>
              <a:rPr lang="en-US" altLang="en-US" sz="2400" dirty="0" err="1"/>
              <a:t>Gmax</a:t>
            </a:r>
            <a:r>
              <a:rPr lang="en-US" altLang="en-US" sz="2400" dirty="0"/>
              <a:t> </a:t>
            </a:r>
            <a:r>
              <a:rPr lang="el-GR" altLang="en-US" sz="2400" dirty="0"/>
              <a:t>ισχύει: </a:t>
            </a:r>
          </a:p>
          <a:p>
            <a:pPr eaLnBrk="1" hangingPunct="1"/>
            <a:r>
              <a:rPr lang="en-US" altLang="en-US" sz="2400" dirty="0" err="1"/>
              <a:t>g</a:t>
            </a:r>
            <a:r>
              <a:rPr lang="en-US" altLang="en-US" sz="2400" baseline="-25000" dirty="0" err="1"/>
              <a:t>p</a:t>
            </a:r>
            <a:r>
              <a:rPr lang="en-US" altLang="en-US" sz="2400" dirty="0"/>
              <a:t>(N)=</a:t>
            </a:r>
            <a:r>
              <a:rPr lang="el-GR" altLang="en-US" sz="2400" dirty="0"/>
              <a:t>σ</a:t>
            </a:r>
            <a:r>
              <a:rPr lang="en-US" altLang="en-US" sz="2400" baseline="-25000" dirty="0"/>
              <a:t>g</a:t>
            </a:r>
            <a:r>
              <a:rPr lang="en-US" altLang="en-US" sz="2400" dirty="0"/>
              <a:t>(N-N</a:t>
            </a:r>
            <a:r>
              <a:rPr lang="el-GR" altLang="en-US" sz="2400" baseline="-25000" dirty="0"/>
              <a:t>τ</a:t>
            </a:r>
            <a:r>
              <a:rPr lang="el-GR" altLang="en-US" sz="2400" dirty="0"/>
              <a:t>)</a:t>
            </a:r>
            <a:endParaRPr lang="en-US" altLang="en-US" sz="2400" dirty="0"/>
          </a:p>
        </p:txBody>
      </p:sp>
      <p:pic>
        <p:nvPicPr>
          <p:cNvPr id="32774" name="Picture 4" descr="history100019">
            <a:extLst>
              <a:ext uri="{FF2B5EF4-FFF2-40B4-BE49-F238E27FC236}">
                <a16:creationId xmlns:a16="http://schemas.microsoft.com/office/drawing/2014/main" id="{767A7AD6-9C2C-AC44-921A-D99A14B7A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2" y="2853281"/>
            <a:ext cx="55435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63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a:extLst>
              <a:ext uri="{FF2B5EF4-FFF2-40B4-BE49-F238E27FC236}">
                <a16:creationId xmlns:a16="http://schemas.microsoft.com/office/drawing/2014/main" id="{DC48B987-F8FA-3849-8A6E-547FF2A4060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33795" name="Slide Number Placeholder 4">
            <a:extLst>
              <a:ext uri="{FF2B5EF4-FFF2-40B4-BE49-F238E27FC236}">
                <a16:creationId xmlns:a16="http://schemas.microsoft.com/office/drawing/2014/main" id="{12B4A1B9-C236-0B4B-890F-7EE402C27D3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0D1C2C-0C1C-8D4D-B1A1-374602396D09}" type="slidenum">
              <a:rPr lang="en-US" altLang="en-US">
                <a:solidFill>
                  <a:schemeClr val="bg1"/>
                </a:solidFill>
              </a:rPr>
              <a:pPr eaLnBrk="1" hangingPunct="1"/>
              <a:t>22</a:t>
            </a:fld>
            <a:endParaRPr lang="en-US" altLang="en-US">
              <a:solidFill>
                <a:schemeClr val="bg1"/>
              </a:solidFill>
            </a:endParaRPr>
          </a:p>
        </p:txBody>
      </p:sp>
      <p:sp>
        <p:nvSpPr>
          <p:cNvPr id="33796" name="AutoShape 2">
            <a:extLst>
              <a:ext uri="{FF2B5EF4-FFF2-40B4-BE49-F238E27FC236}">
                <a16:creationId xmlns:a16="http://schemas.microsoft.com/office/drawing/2014/main" id="{64B59FE2-9120-4148-8C64-89B274E65B90}"/>
              </a:ext>
            </a:extLst>
          </p:cNvPr>
          <p:cNvSpPr>
            <a:spLocks noGrp="1" noChangeArrowheads="1"/>
          </p:cNvSpPr>
          <p:nvPr>
            <p:ph type="title"/>
          </p:nvPr>
        </p:nvSpPr>
        <p:spPr>
          <a:xfrm>
            <a:off x="914162" y="-178595"/>
            <a:ext cx="10360501" cy="1223963"/>
          </a:xfrm>
        </p:spPr>
        <p:txBody>
          <a:bodyPr/>
          <a:lstStyle/>
          <a:p>
            <a:pPr eaLnBrk="1" hangingPunct="1"/>
            <a:r>
              <a:rPr lang="en-US" altLang="en-US" dirty="0"/>
              <a:t>P-I curve</a:t>
            </a:r>
            <a:endParaRPr lang="en-GB" altLang="en-US" dirty="0"/>
          </a:p>
        </p:txBody>
      </p:sp>
      <p:sp>
        <p:nvSpPr>
          <p:cNvPr id="33797" name="Rectangle 3">
            <a:extLst>
              <a:ext uri="{FF2B5EF4-FFF2-40B4-BE49-F238E27FC236}">
                <a16:creationId xmlns:a16="http://schemas.microsoft.com/office/drawing/2014/main" id="{836EF631-55B6-344E-A68A-F6EDA0F21DE7}"/>
              </a:ext>
            </a:extLst>
          </p:cNvPr>
          <p:cNvSpPr>
            <a:spLocks noGrp="1" noChangeArrowheads="1"/>
          </p:cNvSpPr>
          <p:nvPr>
            <p:ph type="body" idx="1"/>
          </p:nvPr>
        </p:nvSpPr>
        <p:spPr>
          <a:xfrm>
            <a:off x="1979612" y="4502150"/>
            <a:ext cx="8686800" cy="2127250"/>
          </a:xfrm>
        </p:spPr>
        <p:txBody>
          <a:bodyPr>
            <a:normAutofit/>
          </a:bodyPr>
          <a:lstStyle/>
          <a:p>
            <a:pPr eaLnBrk="1" hangingPunct="1"/>
            <a:r>
              <a:rPr lang="en-US" altLang="en-US" sz="1600" dirty="0">
                <a:latin typeface="Verdana" panose="020B0604030504040204" pitchFamily="34" charset="0"/>
              </a:rPr>
              <a:t>Linewidth reduction</a:t>
            </a:r>
            <a:endParaRPr lang="el-GR" altLang="en-US" sz="1600" dirty="0">
              <a:latin typeface="Verdana" panose="020B0604030504040204" pitchFamily="34" charset="0"/>
            </a:endParaRPr>
          </a:p>
          <a:p>
            <a:pPr eaLnBrk="1" hangingPunct="1"/>
            <a:r>
              <a:rPr lang="el-GR" altLang="en-US" sz="1600" dirty="0" err="1">
                <a:latin typeface="Verdana" panose="020B0604030504040204" pitchFamily="34" charset="0"/>
              </a:rPr>
              <a:t>side-mode</a:t>
            </a:r>
            <a:r>
              <a:rPr lang="el-GR" altLang="en-US" sz="1600" dirty="0">
                <a:latin typeface="Verdana" panose="020B0604030504040204" pitchFamily="34" charset="0"/>
              </a:rPr>
              <a:t> </a:t>
            </a:r>
            <a:r>
              <a:rPr lang="el-GR" altLang="en-US" sz="1600" dirty="0" err="1">
                <a:latin typeface="Verdana" panose="020B0604030504040204" pitchFamily="34" charset="0"/>
              </a:rPr>
              <a:t>suppression</a:t>
            </a:r>
            <a:endParaRPr lang="el-GR" altLang="en-US" sz="1600" dirty="0">
              <a:latin typeface="Verdana" panose="020B0604030504040204" pitchFamily="34" charset="0"/>
            </a:endParaRPr>
          </a:p>
          <a:p>
            <a:r>
              <a:rPr lang="en-US" altLang="en-US" sz="1600" dirty="0">
                <a:latin typeface="Verdana" panose="020B0604030504040204" pitchFamily="34" charset="0"/>
                <a:cs typeface="Times New Roman" panose="02020603050405020304" pitchFamily="18" charset="0"/>
              </a:rPr>
              <a:t>Central wavelength moves towards lower wavelengths</a:t>
            </a:r>
          </a:p>
          <a:p>
            <a:pPr eaLnBrk="1" hangingPunct="1"/>
            <a:r>
              <a:rPr lang="el-GR" altLang="en-US" sz="1600" dirty="0">
                <a:latin typeface="Verdana" panose="020B0604030504040204" pitchFamily="34" charset="0"/>
                <a:cs typeface="Times New Roman" panose="02020603050405020304" pitchFamily="18" charset="0"/>
              </a:rPr>
              <a:t> </a:t>
            </a:r>
            <a:r>
              <a:rPr lang="en-US" altLang="en-US" sz="1600" dirty="0">
                <a:latin typeface="Verdana" panose="020B0604030504040204" pitchFamily="34" charset="0"/>
                <a:cs typeface="Times New Roman" panose="02020603050405020304" pitchFamily="18" charset="0"/>
              </a:rPr>
              <a:t>the slope is the external quantum efficiency (what is the internal?)</a:t>
            </a:r>
            <a:endParaRPr lang="en-GB" altLang="en-US" sz="1600" dirty="0">
              <a:latin typeface="Verdana" panose="020B0604030504040204" pitchFamily="34" charset="0"/>
            </a:endParaRPr>
          </a:p>
        </p:txBody>
      </p:sp>
      <p:sp>
        <p:nvSpPr>
          <p:cNvPr id="33798" name="Rectangle 5">
            <a:extLst>
              <a:ext uri="{FF2B5EF4-FFF2-40B4-BE49-F238E27FC236}">
                <a16:creationId xmlns:a16="http://schemas.microsoft.com/office/drawing/2014/main" id="{97523F00-54D4-DD49-A85D-3C4917603B73}"/>
              </a:ext>
            </a:extLst>
          </p:cNvPr>
          <p:cNvSpPr>
            <a:spLocks noChangeArrowheads="1"/>
          </p:cNvSpPr>
          <p:nvPr/>
        </p:nvSpPr>
        <p:spPr bwMode="auto">
          <a:xfrm>
            <a:off x="3579812" y="23431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33799" name="Picture 4" descr="pi">
            <a:extLst>
              <a:ext uri="{FF2B5EF4-FFF2-40B4-BE49-F238E27FC236}">
                <a16:creationId xmlns:a16="http://schemas.microsoft.com/office/drawing/2014/main" id="{3683F59A-4F7C-904A-9D25-D37A19981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419" y="1101726"/>
            <a:ext cx="50292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a:extLst>
              <a:ext uri="{FF2B5EF4-FFF2-40B4-BE49-F238E27FC236}">
                <a16:creationId xmlns:a16="http://schemas.microsoft.com/office/drawing/2014/main" id="{E4877792-7568-3241-BBB3-9EDB3D85C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914400"/>
            <a:ext cx="309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3801" name="Picture 7">
            <a:extLst>
              <a:ext uri="{FF2B5EF4-FFF2-40B4-BE49-F238E27FC236}">
                <a16:creationId xmlns:a16="http://schemas.microsoft.com/office/drawing/2014/main" id="{11C3E7DC-D326-0848-8AEB-3B314529F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012" y="3024751"/>
            <a:ext cx="25908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8">
            <a:extLst>
              <a:ext uri="{FF2B5EF4-FFF2-40B4-BE49-F238E27FC236}">
                <a16:creationId xmlns:a16="http://schemas.microsoft.com/office/drawing/2014/main" id="{154F28A9-16A0-D048-B657-912F47CD6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813" y="4191001"/>
            <a:ext cx="2295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64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AutoShape 2">
            <a:extLst>
              <a:ext uri="{FF2B5EF4-FFF2-40B4-BE49-F238E27FC236}">
                <a16:creationId xmlns:a16="http://schemas.microsoft.com/office/drawing/2014/main" id="{42BD6B8E-F36A-0347-BD3D-DE9AFCB4056C}"/>
              </a:ext>
            </a:extLst>
          </p:cNvPr>
          <p:cNvSpPr>
            <a:spLocks noGrp="1" noChangeArrowheads="1"/>
          </p:cNvSpPr>
          <p:nvPr>
            <p:ph type="title"/>
          </p:nvPr>
        </p:nvSpPr>
        <p:spPr>
          <a:xfrm>
            <a:off x="914162" y="-32657"/>
            <a:ext cx="10360501" cy="1223963"/>
          </a:xfrm>
        </p:spPr>
        <p:txBody>
          <a:bodyPr/>
          <a:lstStyle/>
          <a:p>
            <a:pPr eaLnBrk="1" hangingPunct="1"/>
            <a:r>
              <a:rPr lang="en-US" altLang="en-US" dirty="0"/>
              <a:t>Temperature dependence</a:t>
            </a:r>
            <a:endParaRPr lang="en-GB" altLang="en-US" dirty="0"/>
          </a:p>
        </p:txBody>
      </p:sp>
      <p:sp>
        <p:nvSpPr>
          <p:cNvPr id="34821" name="Rectangle 3">
            <a:extLst>
              <a:ext uri="{FF2B5EF4-FFF2-40B4-BE49-F238E27FC236}">
                <a16:creationId xmlns:a16="http://schemas.microsoft.com/office/drawing/2014/main" id="{21643D42-7ABD-3046-9D59-232C0D1A329B}"/>
              </a:ext>
            </a:extLst>
          </p:cNvPr>
          <p:cNvSpPr>
            <a:spLocks noGrp="1" noChangeArrowheads="1"/>
          </p:cNvSpPr>
          <p:nvPr>
            <p:ph type="body" idx="1"/>
          </p:nvPr>
        </p:nvSpPr>
        <p:spPr>
          <a:xfrm>
            <a:off x="989012" y="1191306"/>
            <a:ext cx="10360501" cy="4462272"/>
          </a:xfrm>
        </p:spPr>
        <p:txBody>
          <a:bodyPr/>
          <a:lstStyle/>
          <a:p>
            <a:pPr marL="0" indent="0" eaLnBrk="1" hangingPunct="1">
              <a:buNone/>
            </a:pPr>
            <a:r>
              <a:rPr lang="en-GB" altLang="en-US" dirty="0"/>
              <a:t>Long-wavelength emitting diodes are more sensitive to temperature variations ?????</a:t>
            </a:r>
          </a:p>
        </p:txBody>
      </p:sp>
      <p:pic>
        <p:nvPicPr>
          <p:cNvPr id="34822" name="Picture 4" descr="katastasis">
            <a:extLst>
              <a:ext uri="{FF2B5EF4-FFF2-40B4-BE49-F238E27FC236}">
                <a16:creationId xmlns:a16="http://schemas.microsoft.com/office/drawing/2014/main" id="{A56778AD-440C-A64B-88EE-2C44DB454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8012" y="1910253"/>
            <a:ext cx="6019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29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DB1FE42E-0405-B246-9CB6-0AF4DAFA3A3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35843" name="Slide Number Placeholder 4">
            <a:extLst>
              <a:ext uri="{FF2B5EF4-FFF2-40B4-BE49-F238E27FC236}">
                <a16:creationId xmlns:a16="http://schemas.microsoft.com/office/drawing/2014/main" id="{6D2C29C7-5777-4744-8F84-FFDEE5D8EAC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E3F03-5472-214F-8C5B-B26420CB4F74}" type="slidenum">
              <a:rPr lang="en-US" altLang="en-US">
                <a:solidFill>
                  <a:schemeClr val="bg1"/>
                </a:solidFill>
              </a:rPr>
              <a:pPr eaLnBrk="1" hangingPunct="1"/>
              <a:t>24</a:t>
            </a:fld>
            <a:endParaRPr lang="en-US" altLang="en-US">
              <a:solidFill>
                <a:schemeClr val="bg1"/>
              </a:solidFill>
            </a:endParaRPr>
          </a:p>
        </p:txBody>
      </p:sp>
      <p:sp>
        <p:nvSpPr>
          <p:cNvPr id="35844" name="AutoShape 2">
            <a:extLst>
              <a:ext uri="{FF2B5EF4-FFF2-40B4-BE49-F238E27FC236}">
                <a16:creationId xmlns:a16="http://schemas.microsoft.com/office/drawing/2014/main" id="{D38AE9E4-2013-6A44-8EEC-AEAE4253857A}"/>
              </a:ext>
            </a:extLst>
          </p:cNvPr>
          <p:cNvSpPr>
            <a:spLocks noGrp="1" noChangeArrowheads="1"/>
          </p:cNvSpPr>
          <p:nvPr>
            <p:ph type="title"/>
          </p:nvPr>
        </p:nvSpPr>
        <p:spPr/>
        <p:txBody>
          <a:bodyPr/>
          <a:lstStyle/>
          <a:p>
            <a:pPr eaLnBrk="1" hangingPunct="1"/>
            <a:r>
              <a:rPr lang="en-US" altLang="en-US" dirty="0"/>
              <a:t>Noise in Laser</a:t>
            </a:r>
            <a:endParaRPr lang="en-GB" altLang="en-US" dirty="0"/>
          </a:p>
        </p:txBody>
      </p:sp>
      <p:sp>
        <p:nvSpPr>
          <p:cNvPr id="35845" name="Rectangle 3">
            <a:extLst>
              <a:ext uri="{FF2B5EF4-FFF2-40B4-BE49-F238E27FC236}">
                <a16:creationId xmlns:a16="http://schemas.microsoft.com/office/drawing/2014/main" id="{FB752C5B-CC07-F344-B204-77CBB9917DA4}"/>
              </a:ext>
            </a:extLst>
          </p:cNvPr>
          <p:cNvSpPr>
            <a:spLocks noGrp="1" noChangeArrowheads="1"/>
          </p:cNvSpPr>
          <p:nvPr>
            <p:ph type="body" idx="1"/>
          </p:nvPr>
        </p:nvSpPr>
        <p:spPr/>
        <p:txBody>
          <a:bodyPr/>
          <a:lstStyle/>
          <a:p>
            <a:pPr eaLnBrk="1" hangingPunct="1"/>
            <a:r>
              <a:rPr lang="en-US" altLang="en-US" sz="1800" b="1" dirty="0">
                <a:latin typeface="Verdana" panose="020B0604030504040204" pitchFamily="34" charset="0"/>
              </a:rPr>
              <a:t>Phase Noise</a:t>
            </a:r>
            <a:r>
              <a:rPr lang="en-US" altLang="en-US" sz="1800" dirty="0">
                <a:latin typeface="Verdana" panose="020B0604030504040204" pitchFamily="34" charset="0"/>
              </a:rPr>
              <a:t>: the most dominant cause for non-zero linewidth. It is caused due to the existence of spontaneous emission that allows the generation of photons with random phase. </a:t>
            </a:r>
          </a:p>
          <a:p>
            <a:pPr eaLnBrk="1" hangingPunct="1"/>
            <a:r>
              <a:rPr lang="el-GR" altLang="en-US" sz="1800" b="1" dirty="0" err="1">
                <a:latin typeface="Verdana" panose="020B0604030504040204" pitchFamily="34" charset="0"/>
              </a:rPr>
              <a:t>Relative</a:t>
            </a:r>
            <a:r>
              <a:rPr lang="el-GR" altLang="en-US" sz="1800" b="1" dirty="0">
                <a:latin typeface="Verdana" panose="020B0604030504040204" pitchFamily="34" charset="0"/>
              </a:rPr>
              <a:t> </a:t>
            </a:r>
            <a:r>
              <a:rPr lang="el-GR" altLang="en-US" sz="1800" b="1" dirty="0" err="1">
                <a:latin typeface="Verdana" panose="020B0604030504040204" pitchFamily="34" charset="0"/>
              </a:rPr>
              <a:t>Intensity</a:t>
            </a:r>
            <a:r>
              <a:rPr lang="el-GR" altLang="en-US" sz="1800" b="1" dirty="0">
                <a:latin typeface="Verdana" panose="020B0604030504040204" pitchFamily="34" charset="0"/>
              </a:rPr>
              <a:t> </a:t>
            </a:r>
            <a:r>
              <a:rPr lang="el-GR" altLang="en-US" sz="1800" b="1" dirty="0" err="1">
                <a:latin typeface="Verdana" panose="020B0604030504040204" pitchFamily="34" charset="0"/>
              </a:rPr>
              <a:t>Noise</a:t>
            </a:r>
            <a:r>
              <a:rPr lang="el-GR" altLang="en-US" sz="1800" b="1" dirty="0">
                <a:latin typeface="Verdana" panose="020B0604030504040204" pitchFamily="34" charset="0"/>
              </a:rPr>
              <a:t> – RIN</a:t>
            </a:r>
            <a:r>
              <a:rPr lang="en-US" altLang="en-US" sz="1800" dirty="0">
                <a:latin typeface="Verdana" panose="020B0604030504040204" pitchFamily="34" charset="0"/>
              </a:rPr>
              <a:t>:</a:t>
            </a:r>
            <a:r>
              <a:rPr lang="el-GR" altLang="en-US" sz="1800" dirty="0">
                <a:latin typeface="Verdana" panose="020B0604030504040204" pitchFamily="34" charset="0"/>
              </a:rPr>
              <a:t> </a:t>
            </a:r>
            <a:r>
              <a:rPr lang="en-US" altLang="en-US" sz="1800" dirty="0">
                <a:latin typeface="Verdana" panose="020B0604030504040204" pitchFamily="34" charset="0"/>
              </a:rPr>
              <a:t>it is a type of signal-to-noise ratio that is defined as the amplitude of variations at the output versus the mean output power (</a:t>
            </a:r>
            <a:r>
              <a:rPr lang="el-GR" altLang="en-US" sz="1800" dirty="0" err="1">
                <a:latin typeface="Verdana" panose="020B0604030504040204" pitchFamily="34" charset="0"/>
              </a:rPr>
              <a:t>dB</a:t>
            </a:r>
            <a:r>
              <a:rPr lang="el-GR" altLang="en-US" sz="1800" dirty="0">
                <a:latin typeface="Verdana" panose="020B0604030504040204" pitchFamily="34" charset="0"/>
              </a:rPr>
              <a:t>/</a:t>
            </a:r>
            <a:r>
              <a:rPr lang="el-GR" altLang="en-US" sz="1800" dirty="0" err="1">
                <a:latin typeface="Verdana" panose="020B0604030504040204" pitchFamily="34" charset="0"/>
              </a:rPr>
              <a:t>Hz</a:t>
            </a:r>
            <a:r>
              <a:rPr lang="en-US" altLang="en-US" sz="1800" dirty="0">
                <a:latin typeface="Verdana" panose="020B0604030504040204" pitchFamily="34" charset="0"/>
              </a:rPr>
              <a:t>)</a:t>
            </a:r>
            <a:r>
              <a:rPr lang="el-GR" altLang="en-US" sz="1800" dirty="0">
                <a:latin typeface="Verdana" panose="020B0604030504040204" pitchFamily="34" charset="0"/>
              </a:rPr>
              <a:t> </a:t>
            </a:r>
            <a:endParaRPr lang="en-US" altLang="en-US" sz="1800" dirty="0">
              <a:latin typeface="Verdana" panose="020B0604030504040204" pitchFamily="34" charset="0"/>
            </a:endParaRPr>
          </a:p>
          <a:p>
            <a:pPr eaLnBrk="1" hangingPunct="1"/>
            <a:r>
              <a:rPr lang="el-GR" altLang="en-US" sz="1800" dirty="0">
                <a:latin typeface="Verdana" panose="020B0604030504040204" pitchFamily="34" charset="0"/>
              </a:rPr>
              <a:t> </a:t>
            </a:r>
            <a:r>
              <a:rPr lang="en-US" altLang="en-US" sz="1800" dirty="0">
                <a:latin typeface="Verdana" panose="020B0604030504040204" pitchFamily="34" charset="0"/>
              </a:rPr>
              <a:t>Typical </a:t>
            </a:r>
            <a:r>
              <a:rPr lang="el-GR" altLang="en-US" sz="1800" dirty="0">
                <a:latin typeface="Verdana" panose="020B0604030504040204" pitchFamily="34" charset="0"/>
              </a:rPr>
              <a:t>RIN </a:t>
            </a:r>
            <a:r>
              <a:rPr lang="en-US" altLang="en-US" sz="1800" dirty="0">
                <a:latin typeface="Verdana" panose="020B0604030504040204" pitchFamily="34" charset="0"/>
              </a:rPr>
              <a:t>are:</a:t>
            </a:r>
          </a:p>
          <a:p>
            <a:pPr lvl="1" eaLnBrk="1" hangingPunct="1"/>
            <a:r>
              <a:rPr lang="el-GR" altLang="en-US" sz="1800" dirty="0">
                <a:latin typeface="Verdana" panose="020B0604030504040204" pitchFamily="34" charset="0"/>
              </a:rPr>
              <a:t> FP -125 </a:t>
            </a:r>
            <a:r>
              <a:rPr lang="el-GR" altLang="en-US" sz="1800" dirty="0" err="1">
                <a:latin typeface="Verdana" panose="020B0604030504040204" pitchFamily="34" charset="0"/>
              </a:rPr>
              <a:t>εώς</a:t>
            </a:r>
            <a:r>
              <a:rPr lang="el-GR" altLang="en-US" sz="1800" dirty="0">
                <a:latin typeface="Verdana" panose="020B0604030504040204" pitchFamily="34" charset="0"/>
              </a:rPr>
              <a:t>   -130 </a:t>
            </a:r>
            <a:r>
              <a:rPr lang="el-GR" altLang="en-US" sz="1800" dirty="0" err="1">
                <a:latin typeface="Verdana" panose="020B0604030504040204" pitchFamily="34" charset="0"/>
              </a:rPr>
              <a:t>dB</a:t>
            </a:r>
            <a:r>
              <a:rPr lang="el-GR" altLang="en-US" sz="1800" dirty="0">
                <a:latin typeface="Verdana" panose="020B0604030504040204" pitchFamily="34" charset="0"/>
              </a:rPr>
              <a:t>/</a:t>
            </a:r>
            <a:r>
              <a:rPr lang="el-GR" altLang="en-US" sz="1800" dirty="0" err="1">
                <a:latin typeface="Verdana" panose="020B0604030504040204" pitchFamily="34" charset="0"/>
              </a:rPr>
              <a:t>Hz</a:t>
            </a:r>
            <a:r>
              <a:rPr lang="el-GR" altLang="en-US" sz="1800" dirty="0">
                <a:latin typeface="Verdana" panose="020B0604030504040204" pitchFamily="34" charset="0"/>
              </a:rPr>
              <a:t> </a:t>
            </a:r>
            <a:endParaRPr lang="en-US" altLang="en-US" sz="1800" dirty="0">
              <a:latin typeface="Verdana" panose="020B0604030504040204" pitchFamily="34" charset="0"/>
            </a:endParaRPr>
          </a:p>
          <a:p>
            <a:pPr lvl="1" eaLnBrk="1" hangingPunct="1"/>
            <a:r>
              <a:rPr lang="en-US" altLang="en-US" sz="1800" dirty="0">
                <a:latin typeface="Verdana" panose="020B0604030504040204" pitchFamily="34" charset="0"/>
              </a:rPr>
              <a:t>L</a:t>
            </a:r>
            <a:r>
              <a:rPr lang="el-GR" altLang="en-US" sz="1800" dirty="0" err="1">
                <a:latin typeface="Verdana" panose="020B0604030504040204" pitchFamily="34" charset="0"/>
              </a:rPr>
              <a:t>aser</a:t>
            </a:r>
            <a:r>
              <a:rPr lang="el-GR" altLang="en-US" sz="1800" dirty="0">
                <a:latin typeface="Verdana" panose="020B0604030504040204" pitchFamily="34" charset="0"/>
              </a:rPr>
              <a:t> DFB έχει τιμές κάτω από -155 </a:t>
            </a:r>
            <a:r>
              <a:rPr lang="el-GR" altLang="en-US" sz="1800" dirty="0" err="1">
                <a:latin typeface="Verdana" panose="020B0604030504040204" pitchFamily="34" charset="0"/>
              </a:rPr>
              <a:t>dB</a:t>
            </a:r>
            <a:r>
              <a:rPr lang="el-GR" altLang="en-US" sz="1800" dirty="0">
                <a:latin typeface="Verdana" panose="020B0604030504040204" pitchFamily="34" charset="0"/>
              </a:rPr>
              <a:t>/</a:t>
            </a:r>
            <a:r>
              <a:rPr lang="el-GR" altLang="en-US" sz="1800" dirty="0" err="1">
                <a:latin typeface="Verdana" panose="020B0604030504040204" pitchFamily="34" charset="0"/>
              </a:rPr>
              <a:t>Hz</a:t>
            </a:r>
            <a:r>
              <a:rPr lang="en-US" altLang="en-US" sz="1800" dirty="0">
                <a:latin typeface="Verdana" panose="020B0604030504040204" pitchFamily="34" charset="0"/>
              </a:rPr>
              <a:t> … why is it smaller?????</a:t>
            </a:r>
            <a:r>
              <a:rPr lang="en-GB" altLang="en-US" dirty="0">
                <a:cs typeface="Times New Roman" panose="02020603050405020304" pitchFamily="18" charset="0"/>
              </a:rPr>
              <a:t> </a:t>
            </a:r>
            <a:endParaRPr lang="en-US" altLang="en-US" dirty="0">
              <a:cs typeface="Times New Roman" panose="02020603050405020304" pitchFamily="18" charset="0"/>
            </a:endParaRPr>
          </a:p>
          <a:p>
            <a:pPr lvl="1" eaLnBrk="1" hangingPunct="1"/>
            <a:r>
              <a:rPr lang="en-US" altLang="en-US" dirty="0" err="1">
                <a:cs typeface="Times New Roman" panose="02020603050405020304" pitchFamily="18" charset="0"/>
              </a:rPr>
              <a:t>example:if</a:t>
            </a:r>
            <a:r>
              <a:rPr lang="en-US" altLang="en-US" dirty="0">
                <a:cs typeface="Times New Roman" panose="02020603050405020304" pitchFamily="18" charset="0"/>
              </a:rPr>
              <a:t> a laser has</a:t>
            </a:r>
            <a:r>
              <a:rPr lang="el-GR" altLang="en-US" dirty="0">
                <a:cs typeface="Times New Roman" panose="02020603050405020304" pitchFamily="18" charset="0"/>
              </a:rPr>
              <a:t> RIN</a:t>
            </a:r>
            <a:r>
              <a:rPr lang="en-US" altLang="en-US" dirty="0">
                <a:cs typeface="Times New Roman" panose="02020603050405020304" pitchFamily="18" charset="0"/>
              </a:rPr>
              <a:t>=</a:t>
            </a:r>
            <a:r>
              <a:rPr lang="el-GR" altLang="en-US" dirty="0">
                <a:cs typeface="Times New Roman" panose="02020603050405020304" pitchFamily="18" charset="0"/>
              </a:rPr>
              <a:t> -130dB/</a:t>
            </a:r>
            <a:r>
              <a:rPr lang="el-GR" altLang="en-US" dirty="0" err="1">
                <a:cs typeface="Times New Roman" panose="02020603050405020304" pitchFamily="18" charset="0"/>
              </a:rPr>
              <a:t>Hz</a:t>
            </a:r>
            <a:r>
              <a:rPr lang="el-GR" altLang="en-US" dirty="0">
                <a:cs typeface="Times New Roman" panose="02020603050405020304" pitchFamily="18" charset="0"/>
              </a:rPr>
              <a:t> </a:t>
            </a:r>
            <a:r>
              <a:rPr lang="en-US" altLang="en-US" dirty="0">
                <a:cs typeface="Times New Roman" panose="02020603050405020304" pitchFamily="18" charset="0"/>
              </a:rPr>
              <a:t>and the overall bandwidth is </a:t>
            </a:r>
            <a:r>
              <a:rPr lang="el-GR" altLang="en-US" dirty="0">
                <a:cs typeface="Times New Roman" panose="02020603050405020304" pitchFamily="18" charset="0"/>
              </a:rPr>
              <a:t>1 </a:t>
            </a:r>
            <a:r>
              <a:rPr lang="el-GR" altLang="en-US" dirty="0" err="1">
                <a:cs typeface="Times New Roman" panose="02020603050405020304" pitchFamily="18" charset="0"/>
              </a:rPr>
              <a:t>MHz</a:t>
            </a:r>
            <a:r>
              <a:rPr lang="el-GR" altLang="en-US" dirty="0">
                <a:cs typeface="Times New Roman" panose="02020603050405020304" pitchFamily="18" charset="0"/>
              </a:rPr>
              <a:t> </a:t>
            </a:r>
            <a:r>
              <a:rPr lang="en-US" altLang="en-US" dirty="0">
                <a:cs typeface="Times New Roman" panose="02020603050405020304" pitchFamily="18" charset="0"/>
              </a:rPr>
              <a:t>then the SNR will be</a:t>
            </a:r>
            <a:r>
              <a:rPr lang="el-GR" altLang="en-US" dirty="0">
                <a:cs typeface="Times New Roman" panose="02020603050405020304" pitchFamily="18" charset="0"/>
              </a:rPr>
              <a:t> 70dB .</a:t>
            </a:r>
            <a:r>
              <a:rPr lang="en-GB" altLang="en-US" dirty="0">
                <a:cs typeface="Times New Roman" panose="02020603050405020304" pitchFamily="18" charset="0"/>
              </a:rPr>
              <a:t> </a:t>
            </a:r>
          </a:p>
        </p:txBody>
      </p:sp>
    </p:spTree>
    <p:extLst>
      <p:ext uri="{BB962C8B-B14F-4D97-AF65-F5344CB8AC3E}">
        <p14:creationId xmlns:p14="http://schemas.microsoft.com/office/powerpoint/2010/main" val="78743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a:extLst>
              <a:ext uri="{FF2B5EF4-FFF2-40B4-BE49-F238E27FC236}">
                <a16:creationId xmlns:a16="http://schemas.microsoft.com/office/drawing/2014/main" id="{1892C2C0-4D05-254A-8CA9-347FA5742BB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3D7BBC-40E9-064B-8634-2082B3BC2A62}" type="slidenum">
              <a:rPr lang="en-US" altLang="en-US">
                <a:solidFill>
                  <a:schemeClr val="bg1"/>
                </a:solidFill>
              </a:rPr>
              <a:pPr eaLnBrk="1" hangingPunct="1"/>
              <a:t>25</a:t>
            </a:fld>
            <a:endParaRPr lang="en-US" altLang="en-US">
              <a:solidFill>
                <a:schemeClr val="bg1"/>
              </a:solidFill>
            </a:endParaRPr>
          </a:p>
        </p:txBody>
      </p:sp>
      <p:sp>
        <p:nvSpPr>
          <p:cNvPr id="36868" name="AutoShape 2">
            <a:extLst>
              <a:ext uri="{FF2B5EF4-FFF2-40B4-BE49-F238E27FC236}">
                <a16:creationId xmlns:a16="http://schemas.microsoft.com/office/drawing/2014/main" id="{CB9ECBD4-7859-414E-B528-6FB4CC17B1C8}"/>
              </a:ext>
            </a:extLst>
          </p:cNvPr>
          <p:cNvSpPr>
            <a:spLocks noGrp="1" noChangeArrowheads="1"/>
          </p:cNvSpPr>
          <p:nvPr>
            <p:ph type="title"/>
          </p:nvPr>
        </p:nvSpPr>
        <p:spPr/>
        <p:txBody>
          <a:bodyPr/>
          <a:lstStyle/>
          <a:p>
            <a:pPr eaLnBrk="1" hangingPunct="1"/>
            <a:r>
              <a:rPr lang="en-US" altLang="en-US" dirty="0"/>
              <a:t>Longitudinal Modes</a:t>
            </a:r>
          </a:p>
        </p:txBody>
      </p:sp>
      <p:sp>
        <p:nvSpPr>
          <p:cNvPr id="36869" name="Rectangle 3">
            <a:extLst>
              <a:ext uri="{FF2B5EF4-FFF2-40B4-BE49-F238E27FC236}">
                <a16:creationId xmlns:a16="http://schemas.microsoft.com/office/drawing/2014/main" id="{B0B3A65F-9B0F-544C-AE48-694631A7A380}"/>
              </a:ext>
            </a:extLst>
          </p:cNvPr>
          <p:cNvSpPr>
            <a:spLocks noGrp="1" noChangeArrowheads="1"/>
          </p:cNvSpPr>
          <p:nvPr>
            <p:ph type="body" idx="1"/>
          </p:nvPr>
        </p:nvSpPr>
        <p:spPr>
          <a:xfrm>
            <a:off x="1428372" y="1829594"/>
            <a:ext cx="4103687" cy="5327650"/>
          </a:xfrm>
        </p:spPr>
        <p:txBody>
          <a:bodyPr/>
          <a:lstStyle/>
          <a:p>
            <a:pPr lvl="1" eaLnBrk="1" hangingPunct="1"/>
            <a:r>
              <a:rPr lang="en-US" altLang="en-US" dirty="0"/>
              <a:t>Defined by the cavity (refractive index-length)</a:t>
            </a:r>
            <a:r>
              <a:rPr lang="el-GR" altLang="en-US" dirty="0"/>
              <a:t>: </a:t>
            </a:r>
            <a:r>
              <a:rPr lang="el-GR" altLang="en-US" dirty="0" err="1"/>
              <a:t>κλ</a:t>
            </a:r>
            <a:r>
              <a:rPr lang="el-GR" altLang="en-US" dirty="0"/>
              <a:t>/2=</a:t>
            </a:r>
            <a:r>
              <a:rPr lang="en-US" altLang="en-US" dirty="0"/>
              <a:t>L, </a:t>
            </a:r>
            <a:r>
              <a:rPr lang="el-GR" altLang="en-US" dirty="0"/>
              <a:t>κ</a:t>
            </a:r>
            <a:r>
              <a:rPr lang="en-US" altLang="en-US" dirty="0"/>
              <a:t>=1,2..</a:t>
            </a:r>
            <a:endParaRPr lang="el-GR" altLang="en-US" dirty="0"/>
          </a:p>
          <a:p>
            <a:pPr lvl="1" eaLnBrk="1" hangingPunct="1"/>
            <a:r>
              <a:rPr lang="en-US" altLang="en-US" dirty="0"/>
              <a:t>From the spectral response of </a:t>
            </a:r>
            <a:r>
              <a:rPr lang="en-US" altLang="en-US" dirty="0" err="1"/>
              <a:t>gainG</a:t>
            </a:r>
            <a:r>
              <a:rPr lang="en-US" altLang="en-US" dirty="0"/>
              <a:t>=G(</a:t>
            </a:r>
            <a:r>
              <a:rPr lang="el-GR" altLang="en-US" dirty="0"/>
              <a:t>ν)</a:t>
            </a:r>
          </a:p>
          <a:p>
            <a:pPr lvl="1" eaLnBrk="1" hangingPunct="1"/>
            <a:r>
              <a:rPr lang="en-US" altLang="en-US" dirty="0"/>
              <a:t>For each integer </a:t>
            </a:r>
            <a:r>
              <a:rPr lang="el-GR" altLang="en-US" dirty="0"/>
              <a:t>κ </a:t>
            </a:r>
            <a:r>
              <a:rPr lang="en-US" altLang="en-US" dirty="0"/>
              <a:t>a single mode is defined!</a:t>
            </a:r>
          </a:p>
        </p:txBody>
      </p:sp>
      <p:pic>
        <p:nvPicPr>
          <p:cNvPr id="36870" name="Picture 4">
            <a:extLst>
              <a:ext uri="{FF2B5EF4-FFF2-40B4-BE49-F238E27FC236}">
                <a16:creationId xmlns:a16="http://schemas.microsoft.com/office/drawing/2014/main" id="{C824D09C-F6D0-E54D-A793-ABF45C8C3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58"/>
          <a:stretch>
            <a:fillRect/>
          </a:stretch>
        </p:blipFill>
        <p:spPr bwMode="auto">
          <a:xfrm>
            <a:off x="5532059" y="1611314"/>
            <a:ext cx="4600953" cy="469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Line 5">
            <a:extLst>
              <a:ext uri="{FF2B5EF4-FFF2-40B4-BE49-F238E27FC236}">
                <a16:creationId xmlns:a16="http://schemas.microsoft.com/office/drawing/2014/main" id="{2FBF9471-E07B-B644-83BB-B13349887C9C}"/>
              </a:ext>
            </a:extLst>
          </p:cNvPr>
          <p:cNvSpPr>
            <a:spLocks noChangeShapeType="1"/>
          </p:cNvSpPr>
          <p:nvPr/>
        </p:nvSpPr>
        <p:spPr bwMode="auto">
          <a:xfrm flipV="1">
            <a:off x="6165851" y="3141663"/>
            <a:ext cx="9366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2" name="Line 6">
            <a:extLst>
              <a:ext uri="{FF2B5EF4-FFF2-40B4-BE49-F238E27FC236}">
                <a16:creationId xmlns:a16="http://schemas.microsoft.com/office/drawing/2014/main" id="{83CDE5A6-2135-564E-BB5A-9BB68BCC1363}"/>
              </a:ext>
            </a:extLst>
          </p:cNvPr>
          <p:cNvSpPr>
            <a:spLocks noChangeShapeType="1"/>
          </p:cNvSpPr>
          <p:nvPr/>
        </p:nvSpPr>
        <p:spPr bwMode="auto">
          <a:xfrm>
            <a:off x="6022975" y="2060576"/>
            <a:ext cx="792162" cy="2232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264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a:extLst>
              <a:ext uri="{FF2B5EF4-FFF2-40B4-BE49-F238E27FC236}">
                <a16:creationId xmlns:a16="http://schemas.microsoft.com/office/drawing/2014/main" id="{45952D37-FB0D-0741-80F6-6AA993937E1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172" name="Slide Number Placeholder 4">
            <a:extLst>
              <a:ext uri="{FF2B5EF4-FFF2-40B4-BE49-F238E27FC236}">
                <a16:creationId xmlns:a16="http://schemas.microsoft.com/office/drawing/2014/main" id="{271A4935-E806-604C-BE09-3B61D6F9D19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D1FB6C-724A-DC4A-8740-02ADE7DC3E3A}" type="slidenum">
              <a:rPr lang="en-US" altLang="en-US">
                <a:solidFill>
                  <a:schemeClr val="bg1"/>
                </a:solidFill>
              </a:rPr>
              <a:pPr eaLnBrk="1" hangingPunct="1"/>
              <a:t>26</a:t>
            </a:fld>
            <a:endParaRPr lang="en-US" altLang="en-US">
              <a:solidFill>
                <a:schemeClr val="bg1"/>
              </a:solidFill>
            </a:endParaRPr>
          </a:p>
        </p:txBody>
      </p:sp>
      <p:pic>
        <p:nvPicPr>
          <p:cNvPr id="7173" name="Picture 6" descr="history100020">
            <a:extLst>
              <a:ext uri="{FF2B5EF4-FFF2-40B4-BE49-F238E27FC236}">
                <a16:creationId xmlns:a16="http://schemas.microsoft.com/office/drawing/2014/main" id="{94AE5858-B84E-3B43-861A-4E3DAC12C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75" y="426096"/>
            <a:ext cx="4816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AutoShape 2">
            <a:extLst>
              <a:ext uri="{FF2B5EF4-FFF2-40B4-BE49-F238E27FC236}">
                <a16:creationId xmlns:a16="http://schemas.microsoft.com/office/drawing/2014/main" id="{AF7707AA-F33B-3B4C-99E1-A75369575CD7}"/>
              </a:ext>
            </a:extLst>
          </p:cNvPr>
          <p:cNvSpPr>
            <a:spLocks noGrp="1" noChangeArrowheads="1"/>
          </p:cNvSpPr>
          <p:nvPr>
            <p:ph type="title"/>
          </p:nvPr>
        </p:nvSpPr>
        <p:spPr/>
        <p:txBody>
          <a:bodyPr/>
          <a:lstStyle/>
          <a:p>
            <a:pPr eaLnBrk="1" hangingPunct="1"/>
            <a:r>
              <a:rPr lang="en-US" altLang="en-US" dirty="0"/>
              <a:t>Transverse Modes!!</a:t>
            </a:r>
          </a:p>
        </p:txBody>
      </p:sp>
      <p:sp>
        <p:nvSpPr>
          <p:cNvPr id="7176" name="Rectangle 5">
            <a:extLst>
              <a:ext uri="{FF2B5EF4-FFF2-40B4-BE49-F238E27FC236}">
                <a16:creationId xmlns:a16="http://schemas.microsoft.com/office/drawing/2014/main" id="{56CDB4B7-0AFB-8E4B-ACA4-0BB8342104B7}"/>
              </a:ext>
            </a:extLst>
          </p:cNvPr>
          <p:cNvSpPr>
            <a:spLocks noChangeArrowheads="1"/>
          </p:cNvSpPr>
          <p:nvPr/>
        </p:nvSpPr>
        <p:spPr bwMode="auto">
          <a:xfrm>
            <a:off x="1522413" y="29886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29527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1955B06B-C989-B44B-BD95-CEC6B033590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37891" name="Slide Number Placeholder 4">
            <a:extLst>
              <a:ext uri="{FF2B5EF4-FFF2-40B4-BE49-F238E27FC236}">
                <a16:creationId xmlns:a16="http://schemas.microsoft.com/office/drawing/2014/main" id="{97D7DE1C-ED21-4742-B73B-5135A60D41B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913E05-F865-4141-AC0C-3BB50DF9A633}" type="slidenum">
              <a:rPr lang="en-US" altLang="en-US">
                <a:solidFill>
                  <a:schemeClr val="bg1"/>
                </a:solidFill>
              </a:rPr>
              <a:pPr eaLnBrk="1" hangingPunct="1"/>
              <a:t>27</a:t>
            </a:fld>
            <a:endParaRPr lang="en-US" altLang="en-US">
              <a:solidFill>
                <a:schemeClr val="bg1"/>
              </a:solidFill>
            </a:endParaRPr>
          </a:p>
        </p:txBody>
      </p:sp>
      <p:sp>
        <p:nvSpPr>
          <p:cNvPr id="37892" name="AutoShape 2">
            <a:extLst>
              <a:ext uri="{FF2B5EF4-FFF2-40B4-BE49-F238E27FC236}">
                <a16:creationId xmlns:a16="http://schemas.microsoft.com/office/drawing/2014/main" id="{B267415D-8B8B-9745-8679-2D96A61FAE9E}"/>
              </a:ext>
            </a:extLst>
          </p:cNvPr>
          <p:cNvSpPr>
            <a:spLocks noGrp="1" noChangeArrowheads="1"/>
          </p:cNvSpPr>
          <p:nvPr>
            <p:ph type="title"/>
          </p:nvPr>
        </p:nvSpPr>
        <p:spPr/>
        <p:txBody>
          <a:bodyPr/>
          <a:lstStyle/>
          <a:p>
            <a:pPr eaLnBrk="1" hangingPunct="1"/>
            <a:r>
              <a:rPr lang="el-GR" altLang="en-US"/>
              <a:t>Μονορυθμική λειτουργία</a:t>
            </a:r>
            <a:endParaRPr lang="en-US" altLang="en-US"/>
          </a:p>
        </p:txBody>
      </p:sp>
      <p:sp>
        <p:nvSpPr>
          <p:cNvPr id="37893" name="Rectangle 3">
            <a:extLst>
              <a:ext uri="{FF2B5EF4-FFF2-40B4-BE49-F238E27FC236}">
                <a16:creationId xmlns:a16="http://schemas.microsoft.com/office/drawing/2014/main" id="{DC0A8A22-0FE4-8A45-9235-49C8CBB3DE01}"/>
              </a:ext>
            </a:extLst>
          </p:cNvPr>
          <p:cNvSpPr>
            <a:spLocks noGrp="1" noChangeArrowheads="1"/>
          </p:cNvSpPr>
          <p:nvPr>
            <p:ph type="body" idx="1"/>
          </p:nvPr>
        </p:nvSpPr>
        <p:spPr/>
        <p:txBody>
          <a:bodyPr/>
          <a:lstStyle/>
          <a:p>
            <a:pPr eaLnBrk="1" hangingPunct="1"/>
            <a:r>
              <a:rPr lang="el-GR" altLang="en-US"/>
              <a:t>Όταν απαιτείται από το </a:t>
            </a:r>
            <a:r>
              <a:rPr lang="en-US" altLang="en-US"/>
              <a:t>laser </a:t>
            </a:r>
            <a:r>
              <a:rPr lang="el-GR" altLang="en-US"/>
              <a:t>φασματική καθαρότητα</a:t>
            </a:r>
          </a:p>
          <a:p>
            <a:pPr eaLnBrk="1" hangingPunct="1"/>
            <a:r>
              <a:rPr lang="en-US" altLang="en-US"/>
              <a:t>CW </a:t>
            </a:r>
            <a:r>
              <a:rPr lang="el-GR" altLang="en-US"/>
              <a:t>λειτουργία σε ένα μόνο διαμήκη και εγκάρσιο ρυθμό με:</a:t>
            </a:r>
          </a:p>
          <a:p>
            <a:pPr eaLnBrk="1" hangingPunct="1"/>
            <a:r>
              <a:rPr lang="el-GR" altLang="en-US"/>
              <a:t>Μείωση του μήκους</a:t>
            </a:r>
            <a:r>
              <a:rPr lang="en-US" altLang="en-US"/>
              <a:t> L</a:t>
            </a:r>
            <a:r>
              <a:rPr lang="el-GR" altLang="en-US"/>
              <a:t> της κοιλότητας</a:t>
            </a:r>
            <a:endParaRPr lang="en-US" altLang="en-US"/>
          </a:p>
          <a:p>
            <a:pPr eaLnBrk="1" hangingPunct="1"/>
            <a:r>
              <a:rPr lang="el-GR" altLang="en-US"/>
              <a:t>Τοποθέτηση διαφραγμάτων στη κοιλότητα</a:t>
            </a:r>
          </a:p>
          <a:p>
            <a:pPr eaLnBrk="1" hangingPunct="1"/>
            <a:r>
              <a:rPr lang="el-GR" altLang="en-US"/>
              <a:t>Χρήση </a:t>
            </a:r>
            <a:r>
              <a:rPr lang="en-US" altLang="en-US"/>
              <a:t>QW </a:t>
            </a:r>
            <a:r>
              <a:rPr lang="el-GR" altLang="en-US"/>
              <a:t>και ετεροδομών, φίλτρων </a:t>
            </a:r>
            <a:r>
              <a:rPr lang="en-US" altLang="en-US"/>
              <a:t>DFB - DBR</a:t>
            </a:r>
            <a:r>
              <a:rPr lang="el-GR" altLang="en-US"/>
              <a:t> (ημιαγωγικά </a:t>
            </a:r>
            <a:r>
              <a:rPr lang="en-US" altLang="en-US"/>
              <a:t>Lasers)</a:t>
            </a:r>
            <a:endParaRPr lang="el-GR" altLang="en-US"/>
          </a:p>
          <a:p>
            <a:pPr eaLnBrk="1" hangingPunct="1"/>
            <a:endParaRPr lang="en-US" altLang="en-US"/>
          </a:p>
        </p:txBody>
      </p:sp>
    </p:spTree>
    <p:extLst>
      <p:ext uri="{BB962C8B-B14F-4D97-AF65-F5344CB8AC3E}">
        <p14:creationId xmlns:p14="http://schemas.microsoft.com/office/powerpoint/2010/main" val="487733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6" name="Footer Placeholder 3">
            <a:extLst>
              <a:ext uri="{FF2B5EF4-FFF2-40B4-BE49-F238E27FC236}">
                <a16:creationId xmlns:a16="http://schemas.microsoft.com/office/drawing/2014/main" id="{520DEBBF-2EA3-F347-AC7C-5A427228CC7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197" name="Slide Number Placeholder 4">
            <a:extLst>
              <a:ext uri="{FF2B5EF4-FFF2-40B4-BE49-F238E27FC236}">
                <a16:creationId xmlns:a16="http://schemas.microsoft.com/office/drawing/2014/main" id="{A104E0D5-F5B5-1147-A7C2-C91FF8BFB0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7E0425-9562-3D40-840A-7B4A26F69B0C}" type="slidenum">
              <a:rPr lang="en-US" altLang="en-US">
                <a:solidFill>
                  <a:schemeClr val="bg1"/>
                </a:solidFill>
              </a:rPr>
              <a:pPr eaLnBrk="1" hangingPunct="1"/>
              <a:t>28</a:t>
            </a:fld>
            <a:endParaRPr lang="en-US" altLang="en-US">
              <a:solidFill>
                <a:schemeClr val="bg1"/>
              </a:solidFill>
            </a:endParaRPr>
          </a:p>
        </p:txBody>
      </p:sp>
      <p:sp>
        <p:nvSpPr>
          <p:cNvPr id="8198" name="AutoShape 2">
            <a:extLst>
              <a:ext uri="{FF2B5EF4-FFF2-40B4-BE49-F238E27FC236}">
                <a16:creationId xmlns:a16="http://schemas.microsoft.com/office/drawing/2014/main" id="{3DAD789E-E817-2D4F-8017-810658084D25}"/>
              </a:ext>
            </a:extLst>
          </p:cNvPr>
          <p:cNvSpPr>
            <a:spLocks noGrp="1" noChangeArrowheads="1"/>
          </p:cNvSpPr>
          <p:nvPr>
            <p:ph type="title"/>
          </p:nvPr>
        </p:nvSpPr>
        <p:spPr>
          <a:xfrm>
            <a:off x="4294188" y="188913"/>
            <a:ext cx="6227763" cy="711200"/>
          </a:xfrm>
        </p:spPr>
        <p:txBody>
          <a:bodyPr/>
          <a:lstStyle/>
          <a:p>
            <a:pPr eaLnBrk="1" hangingPunct="1"/>
            <a:r>
              <a:rPr lang="el-GR" altLang="en-US" sz="2600"/>
              <a:t>Παλμική λειτουργία- Εγκλείδωση ρυθμών</a:t>
            </a:r>
            <a:endParaRPr lang="en-US" altLang="en-US" sz="2600"/>
          </a:p>
        </p:txBody>
      </p:sp>
      <p:sp>
        <p:nvSpPr>
          <p:cNvPr id="8199" name="Rectangle 3">
            <a:extLst>
              <a:ext uri="{FF2B5EF4-FFF2-40B4-BE49-F238E27FC236}">
                <a16:creationId xmlns:a16="http://schemas.microsoft.com/office/drawing/2014/main" id="{ED480276-DC1D-FA42-BC34-9623EECAEF85}"/>
              </a:ext>
            </a:extLst>
          </p:cNvPr>
          <p:cNvSpPr>
            <a:spLocks noGrp="1" noChangeArrowheads="1"/>
          </p:cNvSpPr>
          <p:nvPr>
            <p:ph type="body" idx="1"/>
          </p:nvPr>
        </p:nvSpPr>
        <p:spPr/>
        <p:txBody>
          <a:bodyPr/>
          <a:lstStyle/>
          <a:p>
            <a:pPr eaLnBrk="1" hangingPunct="1"/>
            <a:r>
              <a:rPr lang="el-GR" altLang="en-US" sz="2000"/>
              <a:t>Εγκλείδωση ρυθμών: τεχνική για την παραγωγή περιοδικών , υψηλής ισχύος, μικρής χρονικής διάρκειας παλμών </a:t>
            </a:r>
            <a:r>
              <a:rPr lang="en-US" altLang="en-US" sz="2000"/>
              <a:t>laser</a:t>
            </a:r>
          </a:p>
          <a:p>
            <a:pPr eaLnBrk="1" hangingPunct="1"/>
            <a:r>
              <a:rPr lang="el-GR" altLang="en-US" sz="2000"/>
              <a:t>Ένα </a:t>
            </a:r>
            <a:r>
              <a:rPr lang="en-US" altLang="en-US" sz="2000"/>
              <a:t>laser </a:t>
            </a:r>
            <a:r>
              <a:rPr lang="el-GR" altLang="en-US" sz="2000"/>
              <a:t>εν γένει μπορεί να υποστηρίξει πολλούς ρυθμούς ταυτόχρονα</a:t>
            </a:r>
          </a:p>
          <a:p>
            <a:pPr eaLnBrk="1" hangingPunct="1"/>
            <a:r>
              <a:rPr lang="el-GR" altLang="en-US" sz="2000"/>
              <a:t>Η έξοδός του θα εξαρτάται από τα πλάτη, τις συχνότητες και τις σχετικές φάσεις δ</a:t>
            </a:r>
            <a:r>
              <a:rPr lang="en-US" altLang="en-US" sz="2000"/>
              <a:t>n</a:t>
            </a:r>
            <a:r>
              <a:rPr lang="el-GR" altLang="en-US" sz="2000"/>
              <a:t> των ρυθμών</a:t>
            </a:r>
            <a:endParaRPr lang="en-US" altLang="en-US" sz="2000"/>
          </a:p>
        </p:txBody>
      </p:sp>
      <p:sp>
        <p:nvSpPr>
          <p:cNvPr id="8200" name="Rectangle 5">
            <a:extLst>
              <a:ext uri="{FF2B5EF4-FFF2-40B4-BE49-F238E27FC236}">
                <a16:creationId xmlns:a16="http://schemas.microsoft.com/office/drawing/2014/main" id="{4616C915-4A6B-7345-B6FC-B29DFE6514B9}"/>
              </a:ext>
            </a:extLst>
          </p:cNvPr>
          <p:cNvSpPr>
            <a:spLocks noChangeArrowheads="1"/>
          </p:cNvSpPr>
          <p:nvPr/>
        </p:nvSpPr>
        <p:spPr bwMode="auto">
          <a:xfrm>
            <a:off x="1522413" y="29806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8201" name="Picture 6" descr="history100027">
            <a:extLst>
              <a:ext uri="{FF2B5EF4-FFF2-40B4-BE49-F238E27FC236}">
                <a16:creationId xmlns:a16="http://schemas.microsoft.com/office/drawing/2014/main" id="{833C9977-8824-0C46-9A0E-C0D020C42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3141663"/>
            <a:ext cx="5545137"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4" name="Object 4">
            <a:extLst>
              <a:ext uri="{FF2B5EF4-FFF2-40B4-BE49-F238E27FC236}">
                <a16:creationId xmlns:a16="http://schemas.microsoft.com/office/drawing/2014/main" id="{2DB3E11A-7328-F642-8394-F002BFAE4079}"/>
              </a:ext>
            </a:extLst>
          </p:cNvPr>
          <p:cNvGraphicFramePr>
            <a:graphicFrameLocks noChangeAspect="1"/>
          </p:cNvGraphicFramePr>
          <p:nvPr/>
        </p:nvGraphicFramePr>
        <p:xfrm>
          <a:off x="7389813" y="4005263"/>
          <a:ext cx="3097213" cy="722312"/>
        </p:xfrm>
        <a:graphic>
          <a:graphicData uri="http://schemas.openxmlformats.org/presentationml/2006/ole">
            <mc:AlternateContent xmlns:mc="http://schemas.openxmlformats.org/markup-compatibility/2006">
              <mc:Choice xmlns:v="urn:schemas-microsoft-com:vml" Requires="v">
                <p:oleObj spid="_x0000_s32831" name="Equation" r:id="rId4" imgW="43002200" imgH="9944100" progId="">
                  <p:embed/>
                </p:oleObj>
              </mc:Choice>
              <mc:Fallback>
                <p:oleObj name="Equation" r:id="rId4" imgW="43002200" imgH="9944100" progId="">
                  <p:embed/>
                  <p:pic>
                    <p:nvPicPr>
                      <p:cNvPr id="8194" name="Object 4">
                        <a:extLst>
                          <a:ext uri="{FF2B5EF4-FFF2-40B4-BE49-F238E27FC236}">
                            <a16:creationId xmlns:a16="http://schemas.microsoft.com/office/drawing/2014/main" id="{2DB3E11A-7328-F642-8394-F002BFAE4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813" y="4005263"/>
                        <a:ext cx="3097213"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2" name="Rectangle 8">
            <a:extLst>
              <a:ext uri="{FF2B5EF4-FFF2-40B4-BE49-F238E27FC236}">
                <a16:creationId xmlns:a16="http://schemas.microsoft.com/office/drawing/2014/main" id="{ABE9EA86-4FD4-DE4D-BFEB-A2294BFCA215}"/>
              </a:ext>
            </a:extLst>
          </p:cNvPr>
          <p:cNvSpPr>
            <a:spLocks noChangeArrowheads="1"/>
          </p:cNvSpPr>
          <p:nvPr/>
        </p:nvSpPr>
        <p:spPr bwMode="auto">
          <a:xfrm>
            <a:off x="1522413" y="30759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8195" name="Object 7">
            <a:extLst>
              <a:ext uri="{FF2B5EF4-FFF2-40B4-BE49-F238E27FC236}">
                <a16:creationId xmlns:a16="http://schemas.microsoft.com/office/drawing/2014/main" id="{06F2A269-81AA-5B43-B3C1-0D772A7500E6}"/>
              </a:ext>
            </a:extLst>
          </p:cNvPr>
          <p:cNvGraphicFramePr>
            <a:graphicFrameLocks noChangeAspect="1"/>
          </p:cNvGraphicFramePr>
          <p:nvPr/>
        </p:nvGraphicFramePr>
        <p:xfrm>
          <a:off x="8470900" y="5013326"/>
          <a:ext cx="1223962" cy="523875"/>
        </p:xfrm>
        <a:graphic>
          <a:graphicData uri="http://schemas.openxmlformats.org/presentationml/2006/ole">
            <mc:AlternateContent xmlns:mc="http://schemas.openxmlformats.org/markup-compatibility/2006">
              <mc:Choice xmlns:v="urn:schemas-microsoft-com:vml" Requires="v">
                <p:oleObj spid="_x0000_s32832" name="Equation" r:id="rId6" imgW="13169900" imgH="5562600" progId="">
                  <p:embed/>
                </p:oleObj>
              </mc:Choice>
              <mc:Fallback>
                <p:oleObj name="Equation" r:id="rId6" imgW="13169900" imgH="5562600" progId="">
                  <p:embed/>
                  <p:pic>
                    <p:nvPicPr>
                      <p:cNvPr id="8195" name="Object 7">
                        <a:extLst>
                          <a:ext uri="{FF2B5EF4-FFF2-40B4-BE49-F238E27FC236}">
                            <a16:creationId xmlns:a16="http://schemas.microsoft.com/office/drawing/2014/main" id="{06F2A269-81AA-5B43-B3C1-0D772A7500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70900" y="5013326"/>
                        <a:ext cx="1223962"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68663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1" name="Footer Placeholder 3">
            <a:extLst>
              <a:ext uri="{FF2B5EF4-FFF2-40B4-BE49-F238E27FC236}">
                <a16:creationId xmlns:a16="http://schemas.microsoft.com/office/drawing/2014/main" id="{99A440B4-B919-5841-BCBD-D210703B52C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222" name="Slide Number Placeholder 4">
            <a:extLst>
              <a:ext uri="{FF2B5EF4-FFF2-40B4-BE49-F238E27FC236}">
                <a16:creationId xmlns:a16="http://schemas.microsoft.com/office/drawing/2014/main" id="{5FBBB810-BF89-5740-89B3-6BDB667BCC4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0CBFC9-1DDD-704F-8E96-84BFA4B5E561}" type="slidenum">
              <a:rPr lang="en-US" altLang="en-US">
                <a:solidFill>
                  <a:schemeClr val="bg1"/>
                </a:solidFill>
              </a:rPr>
              <a:pPr eaLnBrk="1" hangingPunct="1"/>
              <a:t>29</a:t>
            </a:fld>
            <a:endParaRPr lang="en-US" altLang="en-US">
              <a:solidFill>
                <a:schemeClr val="bg1"/>
              </a:solidFill>
            </a:endParaRPr>
          </a:p>
        </p:txBody>
      </p:sp>
      <p:sp>
        <p:nvSpPr>
          <p:cNvPr id="9223" name="AutoShape 2">
            <a:extLst>
              <a:ext uri="{FF2B5EF4-FFF2-40B4-BE49-F238E27FC236}">
                <a16:creationId xmlns:a16="http://schemas.microsoft.com/office/drawing/2014/main" id="{017DCD69-0A2B-C94C-AAC9-FFCE72227F82}"/>
              </a:ext>
            </a:extLst>
          </p:cNvPr>
          <p:cNvSpPr>
            <a:spLocks noGrp="1" noChangeArrowheads="1"/>
          </p:cNvSpPr>
          <p:nvPr>
            <p:ph type="title"/>
          </p:nvPr>
        </p:nvSpPr>
        <p:spPr/>
        <p:txBody>
          <a:bodyPr/>
          <a:lstStyle/>
          <a:p>
            <a:pPr eaLnBrk="1" hangingPunct="1"/>
            <a:r>
              <a:rPr lang="el-GR" altLang="en-US"/>
              <a:t>Παλμική λειτουργία</a:t>
            </a:r>
            <a:endParaRPr lang="en-US" altLang="en-US"/>
          </a:p>
        </p:txBody>
      </p:sp>
      <p:sp>
        <p:nvSpPr>
          <p:cNvPr id="9224" name="Rectangle 3">
            <a:extLst>
              <a:ext uri="{FF2B5EF4-FFF2-40B4-BE49-F238E27FC236}">
                <a16:creationId xmlns:a16="http://schemas.microsoft.com/office/drawing/2014/main" id="{86F432DD-4B6B-7B4C-ADFC-3D75AC4C3EBE}"/>
              </a:ext>
            </a:extLst>
          </p:cNvPr>
          <p:cNvSpPr>
            <a:spLocks noGrp="1" noChangeArrowheads="1"/>
          </p:cNvSpPr>
          <p:nvPr>
            <p:ph type="body" idx="1"/>
          </p:nvPr>
        </p:nvSpPr>
        <p:spPr/>
        <p:txBody>
          <a:bodyPr/>
          <a:lstStyle/>
          <a:p>
            <a:pPr eaLnBrk="1" hangingPunct="1"/>
            <a:r>
              <a:rPr lang="el-GR" altLang="en-US"/>
              <a:t>εστω ότι αναγκάζουμε τους διάφορους ρυθμούς να διατηρήσουν την ίδια σχετική φάση δηλ. δ</a:t>
            </a:r>
            <a:r>
              <a:rPr lang="en-US" altLang="en-US"/>
              <a:t>n=</a:t>
            </a:r>
            <a:r>
              <a:rPr lang="el-GR" altLang="en-US"/>
              <a:t>δ</a:t>
            </a:r>
          </a:p>
          <a:p>
            <a:pPr eaLnBrk="1" hangingPunct="1"/>
            <a:r>
              <a:rPr lang="el-GR" altLang="en-US"/>
              <a:t>Η ολική ένταση προκύπτει προσθέτοντας τα πεδία:</a:t>
            </a:r>
          </a:p>
          <a:p>
            <a:pPr eaLnBrk="1" hangingPunct="1"/>
            <a:endParaRPr lang="en-US" altLang="en-US"/>
          </a:p>
        </p:txBody>
      </p:sp>
      <p:sp>
        <p:nvSpPr>
          <p:cNvPr id="9225" name="Rectangle 5">
            <a:extLst>
              <a:ext uri="{FF2B5EF4-FFF2-40B4-BE49-F238E27FC236}">
                <a16:creationId xmlns:a16="http://schemas.microsoft.com/office/drawing/2014/main" id="{BDF962FB-A7B2-E34F-B841-11A3F9A93D55}"/>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9218" name="Object 4">
            <a:extLst>
              <a:ext uri="{FF2B5EF4-FFF2-40B4-BE49-F238E27FC236}">
                <a16:creationId xmlns:a16="http://schemas.microsoft.com/office/drawing/2014/main" id="{EBE6A209-C628-E34D-AFBC-EC25E76F280F}"/>
              </a:ext>
            </a:extLst>
          </p:cNvPr>
          <p:cNvGraphicFramePr>
            <a:graphicFrameLocks noChangeAspect="1"/>
          </p:cNvGraphicFramePr>
          <p:nvPr/>
        </p:nvGraphicFramePr>
        <p:xfrm>
          <a:off x="2493962" y="2852739"/>
          <a:ext cx="3384550" cy="757237"/>
        </p:xfrm>
        <a:graphic>
          <a:graphicData uri="http://schemas.openxmlformats.org/presentationml/2006/ole">
            <mc:AlternateContent xmlns:mc="http://schemas.openxmlformats.org/markup-compatibility/2006">
              <mc:Choice xmlns:v="urn:schemas-microsoft-com:vml" Requires="v">
                <p:oleObj spid="_x0000_s33886" name="Equation" r:id="rId3" imgW="44767500" imgH="9944100" progId="">
                  <p:embed/>
                </p:oleObj>
              </mc:Choice>
              <mc:Fallback>
                <p:oleObj name="Equation" r:id="rId3" imgW="44767500" imgH="9944100" progId="">
                  <p:embed/>
                  <p:pic>
                    <p:nvPicPr>
                      <p:cNvPr id="9218" name="Object 4">
                        <a:extLst>
                          <a:ext uri="{FF2B5EF4-FFF2-40B4-BE49-F238E27FC236}">
                            <a16:creationId xmlns:a16="http://schemas.microsoft.com/office/drawing/2014/main" id="{EBE6A209-C628-E34D-AFBC-EC25E76F2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962" y="2852739"/>
                        <a:ext cx="3384550" cy="757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6" name="Rectangle 7">
            <a:extLst>
              <a:ext uri="{FF2B5EF4-FFF2-40B4-BE49-F238E27FC236}">
                <a16:creationId xmlns:a16="http://schemas.microsoft.com/office/drawing/2014/main" id="{D7D24650-1F8D-EE4E-AD58-75BE15F24468}"/>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9219" name="Object 6">
            <a:extLst>
              <a:ext uri="{FF2B5EF4-FFF2-40B4-BE49-F238E27FC236}">
                <a16:creationId xmlns:a16="http://schemas.microsoft.com/office/drawing/2014/main" id="{116AC04E-A7B6-4247-8820-7F4DF52A823A}"/>
              </a:ext>
            </a:extLst>
          </p:cNvPr>
          <p:cNvGraphicFramePr>
            <a:graphicFrameLocks noChangeAspect="1"/>
          </p:cNvGraphicFramePr>
          <p:nvPr/>
        </p:nvGraphicFramePr>
        <p:xfrm>
          <a:off x="6165850" y="2997200"/>
          <a:ext cx="3600450" cy="400050"/>
        </p:xfrm>
        <a:graphic>
          <a:graphicData uri="http://schemas.openxmlformats.org/presentationml/2006/ole">
            <mc:AlternateContent xmlns:mc="http://schemas.openxmlformats.org/markup-compatibility/2006">
              <mc:Choice xmlns:v="urn:schemas-microsoft-com:vml" Requires="v">
                <p:oleObj spid="_x0000_s33887" name="Equation" r:id="rId5" imgW="47396400" imgH="5270500" progId="">
                  <p:embed/>
                </p:oleObj>
              </mc:Choice>
              <mc:Fallback>
                <p:oleObj name="Equation" r:id="rId5" imgW="47396400" imgH="5270500" progId="">
                  <p:embed/>
                  <p:pic>
                    <p:nvPicPr>
                      <p:cNvPr id="9219" name="Object 6">
                        <a:extLst>
                          <a:ext uri="{FF2B5EF4-FFF2-40B4-BE49-F238E27FC236}">
                            <a16:creationId xmlns:a16="http://schemas.microsoft.com/office/drawing/2014/main" id="{116AC04E-A7B6-4247-8820-7F4DF52A82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5850" y="2997200"/>
                        <a:ext cx="36004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27" name="Rectangle 9">
            <a:extLst>
              <a:ext uri="{FF2B5EF4-FFF2-40B4-BE49-F238E27FC236}">
                <a16:creationId xmlns:a16="http://schemas.microsoft.com/office/drawing/2014/main" id="{4E3474D1-3785-CB48-90A1-79676ED051A6}"/>
              </a:ext>
            </a:extLst>
          </p:cNvPr>
          <p:cNvSpPr>
            <a:spLocks noChangeArrowheads="1"/>
          </p:cNvSpPr>
          <p:nvPr/>
        </p:nvSpPr>
        <p:spPr bwMode="auto">
          <a:xfrm>
            <a:off x="1522413" y="29775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9228" name="Picture 10" descr="history100028">
            <a:extLst>
              <a:ext uri="{FF2B5EF4-FFF2-40B4-BE49-F238E27FC236}">
                <a16:creationId xmlns:a16="http://schemas.microsoft.com/office/drawing/2014/main" id="{E5F25F67-BD42-CC48-83C1-0ED150AFBF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613151"/>
            <a:ext cx="5903912"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0" name="Object 8">
            <a:extLst>
              <a:ext uri="{FF2B5EF4-FFF2-40B4-BE49-F238E27FC236}">
                <a16:creationId xmlns:a16="http://schemas.microsoft.com/office/drawing/2014/main" id="{727B19EC-6EE3-CA49-B2CC-F8E88DF37A1E}"/>
              </a:ext>
            </a:extLst>
          </p:cNvPr>
          <p:cNvGraphicFramePr>
            <a:graphicFrameLocks noChangeAspect="1"/>
          </p:cNvGraphicFramePr>
          <p:nvPr/>
        </p:nvGraphicFramePr>
        <p:xfrm>
          <a:off x="7246938" y="4149725"/>
          <a:ext cx="3095625" cy="725488"/>
        </p:xfrm>
        <a:graphic>
          <a:graphicData uri="http://schemas.openxmlformats.org/presentationml/2006/ole">
            <mc:AlternateContent xmlns:mc="http://schemas.openxmlformats.org/markup-compatibility/2006">
              <mc:Choice xmlns:v="urn:schemas-microsoft-com:vml" Requires="v">
                <p:oleObj spid="_x0000_s33888" name="Equation" r:id="rId8" imgW="43294300" imgH="10236200" progId="">
                  <p:embed/>
                </p:oleObj>
              </mc:Choice>
              <mc:Fallback>
                <p:oleObj name="Equation" r:id="rId8" imgW="43294300" imgH="10236200" progId="">
                  <p:embed/>
                  <p:pic>
                    <p:nvPicPr>
                      <p:cNvPr id="9220" name="Object 8">
                        <a:extLst>
                          <a:ext uri="{FF2B5EF4-FFF2-40B4-BE49-F238E27FC236}">
                            <a16:creationId xmlns:a16="http://schemas.microsoft.com/office/drawing/2014/main" id="{727B19EC-6EE3-CA49-B2CC-F8E88DF37A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6938" y="4149725"/>
                        <a:ext cx="3095625"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03712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4E600B-085C-764D-97EA-3B222AA84AEF}"/>
              </a:ext>
            </a:extLst>
          </p:cNvPr>
          <p:cNvSpPr/>
          <p:nvPr/>
        </p:nvSpPr>
        <p:spPr>
          <a:xfrm>
            <a:off x="989013" y="381000"/>
            <a:ext cx="10564622" cy="6340477"/>
          </a:xfrm>
          <a:prstGeom prst="rect">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483" name="Slide Number Placeholder 2">
            <a:extLst>
              <a:ext uri="{FF2B5EF4-FFF2-40B4-BE49-F238E27FC236}">
                <a16:creationId xmlns:a16="http://schemas.microsoft.com/office/drawing/2014/main" id="{1839B233-73D0-FF44-8052-04F05436143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B3493A-A448-1F49-8B46-CEC99AD405E1}" type="slidenum">
              <a:rPr lang="en-US" altLang="en-US">
                <a:solidFill>
                  <a:schemeClr val="bg1"/>
                </a:solidFill>
              </a:rPr>
              <a:pPr eaLnBrk="1" hangingPunct="1"/>
              <a:t>3</a:t>
            </a:fld>
            <a:endParaRPr lang="en-US" altLang="en-US">
              <a:solidFill>
                <a:schemeClr val="bg1"/>
              </a:solidFill>
            </a:endParaRPr>
          </a:p>
        </p:txBody>
      </p:sp>
      <p:sp>
        <p:nvSpPr>
          <p:cNvPr id="20484" name="Rectangle 1026">
            <a:extLst>
              <a:ext uri="{FF2B5EF4-FFF2-40B4-BE49-F238E27FC236}">
                <a16:creationId xmlns:a16="http://schemas.microsoft.com/office/drawing/2014/main" id="{4403E175-2330-8E41-B000-82CA29968603}"/>
              </a:ext>
            </a:extLst>
          </p:cNvPr>
          <p:cNvSpPr>
            <a:spLocks noChangeArrowheads="1"/>
          </p:cNvSpPr>
          <p:nvPr/>
        </p:nvSpPr>
        <p:spPr bwMode="auto">
          <a:xfrm>
            <a:off x="1522413" y="255999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85" name="Rectangle 1027">
            <a:extLst>
              <a:ext uri="{FF2B5EF4-FFF2-40B4-BE49-F238E27FC236}">
                <a16:creationId xmlns:a16="http://schemas.microsoft.com/office/drawing/2014/main" id="{8693C864-AAA8-7646-850D-475788CA9E8E}"/>
              </a:ext>
            </a:extLst>
          </p:cNvPr>
          <p:cNvSpPr>
            <a:spLocks noChangeArrowheads="1"/>
          </p:cNvSpPr>
          <p:nvPr/>
        </p:nvSpPr>
        <p:spPr bwMode="auto">
          <a:xfrm>
            <a:off x="1522413"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86" name="Rectangle 1028">
            <a:extLst>
              <a:ext uri="{FF2B5EF4-FFF2-40B4-BE49-F238E27FC236}">
                <a16:creationId xmlns:a16="http://schemas.microsoft.com/office/drawing/2014/main" id="{27C50066-B4C4-BD43-87A9-3AEEC88C5D9C}"/>
              </a:ext>
            </a:extLst>
          </p:cNvPr>
          <p:cNvSpPr>
            <a:spLocks noChangeArrowheads="1"/>
          </p:cNvSpPr>
          <p:nvPr/>
        </p:nvSpPr>
        <p:spPr bwMode="auto">
          <a:xfrm>
            <a:off x="1522413" y="30886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87" name="Rectangle 1029">
            <a:extLst>
              <a:ext uri="{FF2B5EF4-FFF2-40B4-BE49-F238E27FC236}">
                <a16:creationId xmlns:a16="http://schemas.microsoft.com/office/drawing/2014/main" id="{9E2A2F82-A702-BB4E-9E4C-93698D5A3C57}"/>
              </a:ext>
            </a:extLst>
          </p:cNvPr>
          <p:cNvSpPr>
            <a:spLocks noChangeArrowheads="1"/>
          </p:cNvSpPr>
          <p:nvPr/>
        </p:nvSpPr>
        <p:spPr bwMode="auto">
          <a:xfrm>
            <a:off x="1522413"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88" name="Rectangle 1030">
            <a:extLst>
              <a:ext uri="{FF2B5EF4-FFF2-40B4-BE49-F238E27FC236}">
                <a16:creationId xmlns:a16="http://schemas.microsoft.com/office/drawing/2014/main" id="{55F3592E-63BF-E14D-9E13-E6F83A52FBA6}"/>
              </a:ext>
            </a:extLst>
          </p:cNvPr>
          <p:cNvSpPr>
            <a:spLocks noChangeArrowheads="1"/>
          </p:cNvSpPr>
          <p:nvPr/>
        </p:nvSpPr>
        <p:spPr bwMode="auto">
          <a:xfrm>
            <a:off x="1522413"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89" name="Rectangle 1031">
            <a:extLst>
              <a:ext uri="{FF2B5EF4-FFF2-40B4-BE49-F238E27FC236}">
                <a16:creationId xmlns:a16="http://schemas.microsoft.com/office/drawing/2014/main" id="{911DCD18-848F-6F4A-975E-02B851E1FFA9}"/>
              </a:ext>
            </a:extLst>
          </p:cNvPr>
          <p:cNvSpPr>
            <a:spLocks noChangeArrowheads="1"/>
          </p:cNvSpPr>
          <p:nvPr/>
        </p:nvSpPr>
        <p:spPr bwMode="auto">
          <a:xfrm>
            <a:off x="1522413" y="30029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90" name="Rectangle 1032">
            <a:extLst>
              <a:ext uri="{FF2B5EF4-FFF2-40B4-BE49-F238E27FC236}">
                <a16:creationId xmlns:a16="http://schemas.microsoft.com/office/drawing/2014/main" id="{6D191D0D-5EB3-9E44-9C71-A6A955179C86}"/>
              </a:ext>
            </a:extLst>
          </p:cNvPr>
          <p:cNvSpPr>
            <a:spLocks noChangeArrowheads="1"/>
          </p:cNvSpPr>
          <p:nvPr/>
        </p:nvSpPr>
        <p:spPr bwMode="auto">
          <a:xfrm>
            <a:off x="1522413" y="30838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491" name="AutoShape 1033">
            <a:extLst>
              <a:ext uri="{FF2B5EF4-FFF2-40B4-BE49-F238E27FC236}">
                <a16:creationId xmlns:a16="http://schemas.microsoft.com/office/drawing/2014/main" id="{1477711F-042A-1F48-A923-68BEE40AFCAC}"/>
              </a:ext>
            </a:extLst>
          </p:cNvPr>
          <p:cNvSpPr>
            <a:spLocks noGrp="1" noChangeArrowheads="1"/>
          </p:cNvSpPr>
          <p:nvPr>
            <p:ph type="title" idx="4294967295"/>
          </p:nvPr>
        </p:nvSpPr>
        <p:spPr/>
        <p:txBody>
          <a:bodyPr/>
          <a:lstStyle/>
          <a:p>
            <a:pPr eaLnBrk="1" hangingPunct="1"/>
            <a:r>
              <a:rPr lang="en-US" altLang="en-US" sz="3200" dirty="0">
                <a:solidFill>
                  <a:schemeClr val="accent2"/>
                </a:solidFill>
                <a:latin typeface="Tahoma" panose="020B0604030504040204" pitchFamily="34" charset="0"/>
              </a:rPr>
              <a:t>Basic Electron-Photon Mechanisms</a:t>
            </a:r>
          </a:p>
        </p:txBody>
      </p:sp>
      <p:pic>
        <p:nvPicPr>
          <p:cNvPr id="20492" name="Picture 1034">
            <a:extLst>
              <a:ext uri="{FF2B5EF4-FFF2-40B4-BE49-F238E27FC236}">
                <a16:creationId xmlns:a16="http://schemas.microsoft.com/office/drawing/2014/main" id="{2D7B00AF-467D-7545-909B-CC211893D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2" y="1590675"/>
            <a:ext cx="805973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035">
            <a:extLst>
              <a:ext uri="{FF2B5EF4-FFF2-40B4-BE49-F238E27FC236}">
                <a16:creationId xmlns:a16="http://schemas.microsoft.com/office/drawing/2014/main" id="{5F51ABC7-9AAB-5742-A5E3-2C39E7C4B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2" y="3636964"/>
            <a:ext cx="240188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036">
            <a:extLst>
              <a:ext uri="{FF2B5EF4-FFF2-40B4-BE49-F238E27FC236}">
                <a16:creationId xmlns:a16="http://schemas.microsoft.com/office/drawing/2014/main" id="{D4FFF489-843F-4742-8E0A-A3646411C5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771"/>
          <a:stretch>
            <a:fillRect/>
          </a:stretch>
        </p:blipFill>
        <p:spPr bwMode="auto">
          <a:xfrm>
            <a:off x="4941887" y="3708401"/>
            <a:ext cx="26177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037">
            <a:extLst>
              <a:ext uri="{FF2B5EF4-FFF2-40B4-BE49-F238E27FC236}">
                <a16:creationId xmlns:a16="http://schemas.microsoft.com/office/drawing/2014/main" id="{72774B5B-BC8E-5848-9C3A-DC8112CF8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3852864"/>
            <a:ext cx="2633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3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EC61F163-9072-0242-863D-053FBE81BABD}"/>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38915" name="Slide Number Placeholder 4">
            <a:extLst>
              <a:ext uri="{FF2B5EF4-FFF2-40B4-BE49-F238E27FC236}">
                <a16:creationId xmlns:a16="http://schemas.microsoft.com/office/drawing/2014/main" id="{6BAC14A3-3AF8-764C-B7FE-97636B4F014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11E42E-1A8C-9541-B1ED-C07D811A65B8}" type="slidenum">
              <a:rPr lang="en-US" altLang="en-US">
                <a:solidFill>
                  <a:schemeClr val="bg1"/>
                </a:solidFill>
              </a:rPr>
              <a:pPr eaLnBrk="1" hangingPunct="1"/>
              <a:t>30</a:t>
            </a:fld>
            <a:endParaRPr lang="en-US" altLang="en-US">
              <a:solidFill>
                <a:schemeClr val="bg1"/>
              </a:solidFill>
            </a:endParaRPr>
          </a:p>
        </p:txBody>
      </p:sp>
      <p:sp>
        <p:nvSpPr>
          <p:cNvPr id="38916" name="AutoShape 2">
            <a:extLst>
              <a:ext uri="{FF2B5EF4-FFF2-40B4-BE49-F238E27FC236}">
                <a16:creationId xmlns:a16="http://schemas.microsoft.com/office/drawing/2014/main" id="{C75330F2-7AA9-DF45-AA73-4DCC37362CEE}"/>
              </a:ext>
            </a:extLst>
          </p:cNvPr>
          <p:cNvSpPr>
            <a:spLocks noGrp="1" noChangeArrowheads="1"/>
          </p:cNvSpPr>
          <p:nvPr>
            <p:ph type="title"/>
          </p:nvPr>
        </p:nvSpPr>
        <p:spPr/>
        <p:txBody>
          <a:bodyPr/>
          <a:lstStyle/>
          <a:p>
            <a:pPr eaLnBrk="1" hangingPunct="1"/>
            <a:r>
              <a:rPr lang="el-GR" altLang="en-US"/>
              <a:t>Εγκλείδωση ρυθμών</a:t>
            </a:r>
            <a:endParaRPr lang="en-US" altLang="en-US"/>
          </a:p>
        </p:txBody>
      </p:sp>
      <p:sp>
        <p:nvSpPr>
          <p:cNvPr id="38917" name="Rectangle 3">
            <a:extLst>
              <a:ext uri="{FF2B5EF4-FFF2-40B4-BE49-F238E27FC236}">
                <a16:creationId xmlns:a16="http://schemas.microsoft.com/office/drawing/2014/main" id="{491CF3E0-70AF-D448-B294-C80935E714E2}"/>
              </a:ext>
            </a:extLst>
          </p:cNvPr>
          <p:cNvSpPr>
            <a:spLocks noGrp="1" noChangeArrowheads="1"/>
          </p:cNvSpPr>
          <p:nvPr>
            <p:ph type="body" idx="1"/>
          </p:nvPr>
        </p:nvSpPr>
        <p:spPr/>
        <p:txBody>
          <a:bodyPr/>
          <a:lstStyle/>
          <a:p>
            <a:pPr eaLnBrk="1" hangingPunct="1"/>
            <a:r>
              <a:rPr lang="el-GR" altLang="en-US"/>
              <a:t>Η εγκλείδωση ρυθμών επιτυγχάνεται:</a:t>
            </a:r>
          </a:p>
          <a:p>
            <a:pPr eaLnBrk="1" hangingPunct="1"/>
            <a:r>
              <a:rPr lang="el-GR" altLang="en-US"/>
              <a:t>Ενεργητικά: διαμορφώνοντας την απολαβή της κοιλότητας σε μια συχνότητα ίση με την διαφορά συχνοτήτας των ρυθμών δ</a:t>
            </a:r>
            <a:r>
              <a:rPr lang="en-US" altLang="en-US"/>
              <a:t>f</a:t>
            </a:r>
            <a:r>
              <a:rPr lang="el-GR" altLang="en-US"/>
              <a:t>=</a:t>
            </a:r>
            <a:r>
              <a:rPr lang="en-US" altLang="en-US"/>
              <a:t>c/2L</a:t>
            </a:r>
            <a:r>
              <a:rPr lang="el-GR" altLang="en-US"/>
              <a:t> </a:t>
            </a:r>
          </a:p>
          <a:p>
            <a:pPr eaLnBrk="1" hangingPunct="1"/>
            <a:r>
              <a:rPr lang="el-GR" altLang="en-US"/>
              <a:t>Παθητικά: με τη χρήση χρωστικών που απορροφούν ακτινοβολία</a:t>
            </a:r>
            <a:endParaRPr lang="en-US" altLang="en-US"/>
          </a:p>
        </p:txBody>
      </p:sp>
    </p:spTree>
    <p:extLst>
      <p:ext uri="{BB962C8B-B14F-4D97-AF65-F5344CB8AC3E}">
        <p14:creationId xmlns:p14="http://schemas.microsoft.com/office/powerpoint/2010/main" val="2592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a:extLst>
              <a:ext uri="{FF2B5EF4-FFF2-40B4-BE49-F238E27FC236}">
                <a16:creationId xmlns:a16="http://schemas.microsoft.com/office/drawing/2014/main" id="{9BFEB74C-BD69-6B42-B9B2-F82B5B14E6F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B1AF14-E94F-ED43-9C72-19BEE280948B}" type="slidenum">
              <a:rPr lang="en-US" altLang="en-US">
                <a:solidFill>
                  <a:schemeClr val="bg1"/>
                </a:solidFill>
              </a:rPr>
              <a:pPr eaLnBrk="1" hangingPunct="1"/>
              <a:t>31</a:t>
            </a:fld>
            <a:endParaRPr lang="en-US" altLang="en-US">
              <a:solidFill>
                <a:schemeClr val="bg1"/>
              </a:solidFill>
            </a:endParaRPr>
          </a:p>
        </p:txBody>
      </p:sp>
      <p:sp>
        <p:nvSpPr>
          <p:cNvPr id="39940" name="AutoShape 2">
            <a:extLst>
              <a:ext uri="{FF2B5EF4-FFF2-40B4-BE49-F238E27FC236}">
                <a16:creationId xmlns:a16="http://schemas.microsoft.com/office/drawing/2014/main" id="{27D966C5-A078-6A4F-BABA-391C99745DEA}"/>
              </a:ext>
            </a:extLst>
          </p:cNvPr>
          <p:cNvSpPr>
            <a:spLocks noGrp="1" noChangeArrowheads="1"/>
          </p:cNvSpPr>
          <p:nvPr>
            <p:ph type="title"/>
          </p:nvPr>
        </p:nvSpPr>
        <p:spPr/>
        <p:txBody>
          <a:bodyPr/>
          <a:lstStyle/>
          <a:p>
            <a:pPr eaLnBrk="1" hangingPunct="1"/>
            <a:r>
              <a:rPr lang="en-US" altLang="en-US" dirty="0"/>
              <a:t>Basic Properties of Laser Structure</a:t>
            </a:r>
          </a:p>
        </p:txBody>
      </p:sp>
      <p:sp>
        <p:nvSpPr>
          <p:cNvPr id="39941" name="Rectangle 3">
            <a:extLst>
              <a:ext uri="{FF2B5EF4-FFF2-40B4-BE49-F238E27FC236}">
                <a16:creationId xmlns:a16="http://schemas.microsoft.com/office/drawing/2014/main" id="{A7F8389F-3824-C643-BCCD-9BF6CC8C0042}"/>
              </a:ext>
            </a:extLst>
          </p:cNvPr>
          <p:cNvSpPr>
            <a:spLocks noGrp="1" noChangeArrowheads="1"/>
          </p:cNvSpPr>
          <p:nvPr>
            <p:ph type="body" idx="1"/>
          </p:nvPr>
        </p:nvSpPr>
        <p:spPr/>
        <p:txBody>
          <a:bodyPr>
            <a:normAutofit fontScale="92500" lnSpcReduction="20000"/>
          </a:bodyPr>
          <a:lstStyle/>
          <a:p>
            <a:pPr eaLnBrk="1" hangingPunct="1"/>
            <a:r>
              <a:rPr lang="en-US" altLang="en-US" dirty="0"/>
              <a:t>Directionality</a:t>
            </a:r>
            <a:r>
              <a:rPr lang="el-GR" altLang="en-US" dirty="0"/>
              <a:t>: θ=λ/</a:t>
            </a:r>
            <a:r>
              <a:rPr lang="en-US" altLang="en-US" dirty="0"/>
              <a:t>D</a:t>
            </a:r>
          </a:p>
          <a:p>
            <a:pPr eaLnBrk="1" hangingPunct="1"/>
            <a:r>
              <a:rPr lang="en-US" altLang="en-US" dirty="0"/>
              <a:t>Linewidth </a:t>
            </a:r>
            <a:r>
              <a:rPr lang="el-GR" altLang="en-US" dirty="0" err="1"/>
              <a:t>δλ</a:t>
            </a:r>
            <a:endParaRPr lang="el-GR" altLang="en-US" dirty="0"/>
          </a:p>
          <a:p>
            <a:pPr eaLnBrk="1" hangingPunct="1"/>
            <a:r>
              <a:rPr lang="en-US" altLang="en-US" dirty="0"/>
              <a:t>Coherence length </a:t>
            </a:r>
          </a:p>
          <a:p>
            <a:pPr eaLnBrk="1" hangingPunct="1"/>
            <a:r>
              <a:rPr lang="en-US" altLang="en-US" dirty="0"/>
              <a:t>Brightness (power/m2)</a:t>
            </a:r>
          </a:p>
          <a:p>
            <a:pPr eaLnBrk="1" hangingPunct="1"/>
            <a:r>
              <a:rPr lang="en-US" altLang="en-US" dirty="0"/>
              <a:t>Number of modes</a:t>
            </a:r>
          </a:p>
          <a:p>
            <a:pPr eaLnBrk="1" hangingPunct="1"/>
            <a:r>
              <a:rPr lang="en-US" altLang="en-US" dirty="0"/>
              <a:t>Central emission</a:t>
            </a:r>
          </a:p>
          <a:p>
            <a:pPr eaLnBrk="1" hangingPunct="1"/>
            <a:r>
              <a:rPr lang="en-US" altLang="en-US" dirty="0"/>
              <a:t>Quantum Efficiency (external)</a:t>
            </a:r>
          </a:p>
          <a:p>
            <a:pPr eaLnBrk="1" hangingPunct="1"/>
            <a:r>
              <a:rPr lang="en-US" altLang="en-US" dirty="0"/>
              <a:t>Power consumption – thermal </a:t>
            </a:r>
          </a:p>
          <a:p>
            <a:pPr eaLnBrk="1" hangingPunct="1"/>
            <a:r>
              <a:rPr lang="en-US" altLang="en-US" dirty="0"/>
              <a:t>Noise properties</a:t>
            </a:r>
          </a:p>
          <a:p>
            <a:pPr eaLnBrk="1" hangingPunct="1"/>
            <a:endParaRPr lang="en-US" altLang="en-US" dirty="0"/>
          </a:p>
        </p:txBody>
      </p:sp>
      <p:pic>
        <p:nvPicPr>
          <p:cNvPr id="39942" name="Picture 4">
            <a:extLst>
              <a:ext uri="{FF2B5EF4-FFF2-40B4-BE49-F238E27FC236}">
                <a16:creationId xmlns:a16="http://schemas.microsoft.com/office/drawing/2014/main" id="{A0691226-F309-FF45-9637-4E1A0DC3F4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7009" y="1652783"/>
            <a:ext cx="6302375"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26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Footer Placeholder 1">
            <a:extLst>
              <a:ext uri="{FF2B5EF4-FFF2-40B4-BE49-F238E27FC236}">
                <a16:creationId xmlns:a16="http://schemas.microsoft.com/office/drawing/2014/main" id="{88526ED4-2215-6A43-9E6E-004570FA4040}"/>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0963" name="Slide Number Placeholder 2">
            <a:extLst>
              <a:ext uri="{FF2B5EF4-FFF2-40B4-BE49-F238E27FC236}">
                <a16:creationId xmlns:a16="http://schemas.microsoft.com/office/drawing/2014/main" id="{24F1F4BB-F1B5-BD42-B9FC-F3DC9DE8625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B0CAA4-64FE-EE45-A449-F3BB12457ED1}" type="slidenum">
              <a:rPr lang="en-US" altLang="en-US">
                <a:solidFill>
                  <a:schemeClr val="bg1"/>
                </a:solidFill>
              </a:rPr>
              <a:pPr eaLnBrk="1" hangingPunct="1"/>
              <a:t>32</a:t>
            </a:fld>
            <a:endParaRPr lang="en-US" altLang="en-US">
              <a:solidFill>
                <a:schemeClr val="bg1"/>
              </a:solidFill>
            </a:endParaRPr>
          </a:p>
        </p:txBody>
      </p:sp>
      <p:sp>
        <p:nvSpPr>
          <p:cNvPr id="40964" name="Rectangle 2">
            <a:extLst>
              <a:ext uri="{FF2B5EF4-FFF2-40B4-BE49-F238E27FC236}">
                <a16:creationId xmlns:a16="http://schemas.microsoft.com/office/drawing/2014/main" id="{5153BD1E-6628-CB49-AFE1-0CF78D0B3343}"/>
              </a:ext>
            </a:extLst>
          </p:cNvPr>
          <p:cNvSpPr>
            <a:spLocks noChangeArrowheads="1"/>
          </p:cNvSpPr>
          <p:nvPr/>
        </p:nvSpPr>
        <p:spPr bwMode="auto">
          <a:xfrm>
            <a:off x="1522413" y="22837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40965" name="AutoShape 3">
            <a:extLst>
              <a:ext uri="{FF2B5EF4-FFF2-40B4-BE49-F238E27FC236}">
                <a16:creationId xmlns:a16="http://schemas.microsoft.com/office/drawing/2014/main" id="{92725E73-A2A8-1943-A2FE-A1AA1F600421}"/>
              </a:ext>
            </a:extLst>
          </p:cNvPr>
          <p:cNvSpPr>
            <a:spLocks noGrp="1" noChangeArrowheads="1"/>
          </p:cNvSpPr>
          <p:nvPr>
            <p:ph type="title" idx="4294967295"/>
          </p:nvPr>
        </p:nvSpPr>
        <p:spPr/>
        <p:txBody>
          <a:bodyPr/>
          <a:lstStyle/>
          <a:p>
            <a:pPr eaLnBrk="1" hangingPunct="1"/>
            <a:r>
              <a:rPr lang="el-GR" altLang="en-US" sz="2400">
                <a:solidFill>
                  <a:schemeClr val="accent2"/>
                </a:solidFill>
                <a:latin typeface="Tahoma" panose="020B0604030504040204" pitchFamily="34" charset="0"/>
              </a:rPr>
              <a:t>ΧΑΡΑΚΤΗΡΙΣΤΙΚΑ ΦΩΤΟΠΗΓΩΝ</a:t>
            </a:r>
            <a:r>
              <a:rPr lang="en-US" altLang="en-US" sz="2400">
                <a:solidFill>
                  <a:schemeClr val="accent2"/>
                </a:solidFill>
                <a:latin typeface="Tahoma" panose="020B0604030504040204" pitchFamily="34" charset="0"/>
              </a:rPr>
              <a:t> </a:t>
            </a:r>
            <a:r>
              <a:rPr lang="el-GR" altLang="en-US" sz="2400">
                <a:solidFill>
                  <a:schemeClr val="accent2"/>
                </a:solidFill>
                <a:latin typeface="Tahoma" panose="020B0604030504040204" pitchFamily="34" charset="0"/>
              </a:rPr>
              <a:t>για τηλεπικοινωνίες</a:t>
            </a:r>
            <a:endParaRPr lang="en-US" altLang="en-US" sz="2400">
              <a:solidFill>
                <a:schemeClr val="accent2"/>
              </a:solidFill>
              <a:latin typeface="Tahoma" panose="020B0604030504040204" pitchFamily="34" charset="0"/>
            </a:endParaRPr>
          </a:p>
        </p:txBody>
      </p:sp>
      <p:sp>
        <p:nvSpPr>
          <p:cNvPr id="40966" name="Rectangle 4">
            <a:extLst>
              <a:ext uri="{FF2B5EF4-FFF2-40B4-BE49-F238E27FC236}">
                <a16:creationId xmlns:a16="http://schemas.microsoft.com/office/drawing/2014/main" id="{AA7AAD3C-70F8-3F45-B0BF-59926689DBEC}"/>
              </a:ext>
            </a:extLst>
          </p:cNvPr>
          <p:cNvSpPr>
            <a:spLocks noChangeArrowheads="1"/>
          </p:cNvSpPr>
          <p:nvPr/>
        </p:nvSpPr>
        <p:spPr bwMode="auto">
          <a:xfrm>
            <a:off x="2741612" y="1447800"/>
            <a:ext cx="7543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l-GR" altLang="en-US" sz="2000">
                <a:solidFill>
                  <a:schemeClr val="tx2"/>
                </a:solidFill>
                <a:latin typeface="Comic Sans MS" panose="030F0902030302020204" pitchFamily="66" charset="0"/>
              </a:rPr>
              <a:t>Οι φωτοπηγές που χρησιμοποιούνται στα οπτικά συστήματα μετατρέπουν το ηλεκτρικό σήμα (τάση ή ρεύμα) σε οπτικό </a:t>
            </a:r>
            <a:r>
              <a:rPr lang="el-GR" altLang="en-US" b="1">
                <a:solidFill>
                  <a:srgbClr val="CC3300"/>
                </a:solidFill>
                <a:latin typeface="Comic Sans MS" panose="030F0902030302020204" pitchFamily="66" charset="0"/>
              </a:rPr>
              <a:t>και πρέπει</a:t>
            </a:r>
            <a:r>
              <a:rPr lang="el-GR" altLang="en-US" sz="2000">
                <a:solidFill>
                  <a:schemeClr val="tx2"/>
                </a:solidFill>
                <a:latin typeface="Comic Sans MS" panose="030F0902030302020204" pitchFamily="66" charset="0"/>
              </a:rPr>
              <a:t> να ικανοποιούν τις ακόλουθες απαιτήσεις:</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Εκπομπή ακτινοβολίας στην περιοχή όπου η οπτική ίνα παρουσιάζει τη μικρότερη απορρόφηση και διασπορά</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Χρήση απλού τρόπου διαμόρφωσης</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Γραμμική Μετατροπή της ηλεκτρικής ισχύος σε οπτικό σήμα και σύζευξη με την οπτική ίνα με τον πιο αποτελεσματικό τρόπο</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Μονοχρωματικότητα </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Έλεγχος του εκπεμπόμενου μήκους κύματος της πηγής με την επιβολή μιας τάσης ή ενός ρεύματος</a:t>
            </a:r>
          </a:p>
          <a:p>
            <a:pPr eaLnBrk="1" hangingPunct="1">
              <a:spcBef>
                <a:spcPct val="50000"/>
              </a:spcBef>
              <a:buFont typeface="Wingdings" pitchFamily="2" charset="2"/>
              <a:buChar char="q"/>
            </a:pPr>
            <a:r>
              <a:rPr lang="el-GR" altLang="en-US" sz="2000">
                <a:solidFill>
                  <a:schemeClr val="tx2"/>
                </a:solidFill>
                <a:latin typeface="Comic Sans MS" panose="030F0902030302020204" pitchFamily="66" charset="0"/>
              </a:rPr>
              <a:t>Χαμηλό κόστος</a:t>
            </a:r>
          </a:p>
        </p:txBody>
      </p:sp>
    </p:spTree>
    <p:extLst>
      <p:ext uri="{BB962C8B-B14F-4D97-AF65-F5344CB8AC3E}">
        <p14:creationId xmlns:p14="http://schemas.microsoft.com/office/powerpoint/2010/main" val="2585548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57447FE9-4211-354F-B917-79BB3F2E3ED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1987" name="Slide Number Placeholder 4">
            <a:extLst>
              <a:ext uri="{FF2B5EF4-FFF2-40B4-BE49-F238E27FC236}">
                <a16:creationId xmlns:a16="http://schemas.microsoft.com/office/drawing/2014/main" id="{A779CD19-2DE0-E44C-9DB6-7591A9EE816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13AE17-2789-D24E-9032-CDFFD69156FF}" type="slidenum">
              <a:rPr lang="en-US" altLang="en-US">
                <a:solidFill>
                  <a:schemeClr val="bg1"/>
                </a:solidFill>
              </a:rPr>
              <a:pPr eaLnBrk="1" hangingPunct="1"/>
              <a:t>33</a:t>
            </a:fld>
            <a:endParaRPr lang="en-US" altLang="en-US">
              <a:solidFill>
                <a:schemeClr val="bg1"/>
              </a:solidFill>
            </a:endParaRPr>
          </a:p>
        </p:txBody>
      </p:sp>
      <p:sp>
        <p:nvSpPr>
          <p:cNvPr id="41988" name="AutoShape 2">
            <a:extLst>
              <a:ext uri="{FF2B5EF4-FFF2-40B4-BE49-F238E27FC236}">
                <a16:creationId xmlns:a16="http://schemas.microsoft.com/office/drawing/2014/main" id="{88AA1F48-C681-4848-BE6D-631C17D3003D}"/>
              </a:ext>
            </a:extLst>
          </p:cNvPr>
          <p:cNvSpPr>
            <a:spLocks noGrp="1" noChangeArrowheads="1"/>
          </p:cNvSpPr>
          <p:nvPr>
            <p:ph type="title"/>
          </p:nvPr>
        </p:nvSpPr>
        <p:spPr/>
        <p:txBody>
          <a:bodyPr/>
          <a:lstStyle/>
          <a:p>
            <a:pPr eaLnBrk="1" hangingPunct="1"/>
            <a:r>
              <a:rPr lang="el-GR" altLang="en-US"/>
              <a:t>Τα </a:t>
            </a:r>
            <a:r>
              <a:rPr lang="en-US" altLang="en-US"/>
              <a:t>LED </a:t>
            </a:r>
            <a:r>
              <a:rPr lang="el-GR" altLang="en-US"/>
              <a:t>ως πηγές φωτός</a:t>
            </a:r>
            <a:endParaRPr lang="en-GB" altLang="en-US"/>
          </a:p>
        </p:txBody>
      </p:sp>
      <p:sp>
        <p:nvSpPr>
          <p:cNvPr id="41989" name="Rectangle 3">
            <a:extLst>
              <a:ext uri="{FF2B5EF4-FFF2-40B4-BE49-F238E27FC236}">
                <a16:creationId xmlns:a16="http://schemas.microsoft.com/office/drawing/2014/main" id="{A4BF80F6-8EFF-2647-B391-9A27DCBCC640}"/>
              </a:ext>
            </a:extLst>
          </p:cNvPr>
          <p:cNvSpPr>
            <a:spLocks noGrp="1" noChangeArrowheads="1"/>
          </p:cNvSpPr>
          <p:nvPr>
            <p:ph type="body" idx="1"/>
          </p:nvPr>
        </p:nvSpPr>
        <p:spPr>
          <a:xfrm>
            <a:off x="2132012" y="1219200"/>
            <a:ext cx="8351838" cy="5327650"/>
          </a:xfrm>
        </p:spPr>
        <p:txBody>
          <a:bodyPr/>
          <a:lstStyle/>
          <a:p>
            <a:pPr algn="just" eaLnBrk="1" hangingPunct="1">
              <a:buFont typeface="Wingdings" pitchFamily="2" charset="2"/>
              <a:buNone/>
            </a:pPr>
            <a:r>
              <a:rPr lang="el-GR" altLang="en-US" b="1">
                <a:solidFill>
                  <a:srgbClr val="FF0000"/>
                </a:solidFill>
              </a:rPr>
              <a:t>  Στα </a:t>
            </a:r>
            <a:r>
              <a:rPr lang="en-US" altLang="en-US" b="1">
                <a:solidFill>
                  <a:srgbClr val="FF0000"/>
                </a:solidFill>
              </a:rPr>
              <a:t>LED:</a:t>
            </a:r>
            <a:endParaRPr lang="el-GR" altLang="en-US" b="1">
              <a:solidFill>
                <a:srgbClr val="FF0000"/>
              </a:solidFill>
            </a:endParaRPr>
          </a:p>
          <a:p>
            <a:pPr algn="just" eaLnBrk="1" hangingPunct="1">
              <a:buFont typeface="Wingdings" pitchFamily="2" charset="2"/>
              <a:buNone/>
            </a:pPr>
            <a:r>
              <a:rPr lang="el-GR" altLang="en-US" b="1">
                <a:solidFill>
                  <a:srgbClr val="FF0000"/>
                </a:solidFill>
              </a:rPr>
              <a:t>	</a:t>
            </a:r>
            <a:r>
              <a:rPr lang="en-US" altLang="en-US" sz="2000" b="1">
                <a:solidFill>
                  <a:srgbClr val="FF0000"/>
                </a:solidFill>
              </a:rPr>
              <a:t>H </a:t>
            </a:r>
            <a:r>
              <a:rPr lang="el-GR" altLang="en-US" sz="2000" b="1">
                <a:solidFill>
                  <a:srgbClr val="FF0000"/>
                </a:solidFill>
                <a:cs typeface="Times New Roman" panose="02020603050405020304" pitchFamily="18" charset="0"/>
              </a:rPr>
              <a:t>φασματική έξοδος είναι δι</a:t>
            </a:r>
            <a:r>
              <a:rPr lang="el-GR" altLang="en-US" sz="2000" b="1">
                <a:solidFill>
                  <a:srgbClr val="FF0000"/>
                </a:solidFill>
              </a:rPr>
              <a:t>ευρυ</a:t>
            </a:r>
            <a:r>
              <a:rPr lang="el-GR" altLang="en-US" sz="2000" b="1">
                <a:solidFill>
                  <a:srgbClr val="FF0000"/>
                </a:solidFill>
                <a:cs typeface="Times New Roman" panose="02020603050405020304" pitchFamily="18" charset="0"/>
              </a:rPr>
              <a:t>μένη κατά ~</a:t>
            </a:r>
            <a:r>
              <a:rPr lang="en-US" altLang="en-US" sz="2000" b="1">
                <a:solidFill>
                  <a:srgbClr val="FF0000"/>
                </a:solidFill>
                <a:cs typeface="Times New Roman" panose="02020603050405020304" pitchFamily="18" charset="0"/>
              </a:rPr>
              <a:t>KT</a:t>
            </a:r>
            <a:endParaRPr lang="en-US" altLang="en-US" sz="2000">
              <a:solidFill>
                <a:srgbClr val="000000"/>
              </a:solidFill>
              <a:cs typeface="Times New Roman" panose="02020603050405020304" pitchFamily="18" charset="0"/>
            </a:endParaRPr>
          </a:p>
          <a:p>
            <a:pPr algn="just" eaLnBrk="1" hangingPunct="1">
              <a:buFont typeface="Wingdings" pitchFamily="2" charset="2"/>
              <a:buNone/>
            </a:pPr>
            <a:r>
              <a:rPr lang="el-GR" altLang="en-US" sz="2000" b="1">
                <a:solidFill>
                  <a:srgbClr val="FF0000"/>
                </a:solidFill>
              </a:rPr>
              <a:t>	</a:t>
            </a:r>
            <a:r>
              <a:rPr lang="el-GR" altLang="en-US" sz="2000" b="1">
                <a:solidFill>
                  <a:srgbClr val="FF0000"/>
                </a:solidFill>
                <a:cs typeface="Times New Roman" panose="02020603050405020304" pitchFamily="18" charset="0"/>
              </a:rPr>
              <a:t>Η χρονική απόκριση περιορίζεται από την αυθόρμητη εκπομπή, δηλαδή</a:t>
            </a:r>
            <a:r>
              <a:rPr lang="el-GR" altLang="en-US" sz="2000" b="1">
                <a:solidFill>
                  <a:srgbClr val="FF0000"/>
                </a:solidFill>
              </a:rPr>
              <a:t> </a:t>
            </a:r>
            <a:r>
              <a:rPr lang="el-GR" altLang="en-US" sz="2000" b="1">
                <a:solidFill>
                  <a:srgbClr val="FF0000"/>
                </a:solidFill>
                <a:cs typeface="Times New Roman" panose="02020603050405020304" pitchFamily="18" charset="0"/>
              </a:rPr>
              <a:t>από το χρόνο επανασύνδεσης των ηλεκτρονίων με τις οπές</a:t>
            </a:r>
            <a:endParaRPr lang="el-GR" altLang="en-US" sz="2000" b="1">
              <a:solidFill>
                <a:srgbClr val="FF0000"/>
              </a:solidFill>
            </a:endParaRPr>
          </a:p>
          <a:p>
            <a:pPr algn="just" eaLnBrk="1" hangingPunct="1"/>
            <a:r>
              <a:rPr lang="el-GR" altLang="en-US" b="1">
                <a:solidFill>
                  <a:srgbClr val="000000"/>
                </a:solidFill>
                <a:cs typeface="Times New Roman" panose="02020603050405020304" pitchFamily="18" charset="0"/>
              </a:rPr>
              <a:t>Έτσι </a:t>
            </a:r>
            <a:r>
              <a:rPr lang="el-GR" altLang="en-US" b="1">
                <a:solidFill>
                  <a:srgbClr val="000000"/>
                </a:solidFill>
              </a:rPr>
              <a:t>η </a:t>
            </a:r>
            <a:r>
              <a:rPr lang="el-GR" altLang="en-US" b="1">
                <a:solidFill>
                  <a:srgbClr val="000000"/>
                </a:solidFill>
                <a:cs typeface="Times New Roman" panose="02020603050405020304" pitchFamily="18" charset="0"/>
              </a:rPr>
              <a:t>χρήση των φωτοδιόδων </a:t>
            </a:r>
            <a:r>
              <a:rPr lang="en-US" altLang="en-US" b="1">
                <a:solidFill>
                  <a:srgbClr val="000000"/>
                </a:solidFill>
                <a:cs typeface="Times New Roman" panose="02020603050405020304" pitchFamily="18" charset="0"/>
              </a:rPr>
              <a:t>LED </a:t>
            </a:r>
            <a:r>
              <a:rPr lang="el-GR" altLang="en-US" b="1">
                <a:solidFill>
                  <a:srgbClr val="000000"/>
                </a:solidFill>
              </a:rPr>
              <a:t>περιορίζεται </a:t>
            </a:r>
            <a:r>
              <a:rPr lang="el-GR" altLang="en-US" b="1">
                <a:solidFill>
                  <a:srgbClr val="000000"/>
                </a:solidFill>
                <a:cs typeface="Times New Roman" panose="02020603050405020304" pitchFamily="18" charset="0"/>
              </a:rPr>
              <a:t>σε εφαρμογές που απαιτούνται χρόνοι διαμόρφωσης μικρότεροι από</a:t>
            </a:r>
            <a:r>
              <a:rPr lang="el-GR" altLang="en-US" b="1">
                <a:solidFill>
                  <a:srgbClr val="000000"/>
                </a:solidFill>
              </a:rPr>
              <a:t> </a:t>
            </a:r>
            <a:r>
              <a:rPr lang="el-GR" altLang="en-US" b="1">
                <a:solidFill>
                  <a:srgbClr val="000000"/>
                </a:solidFill>
                <a:cs typeface="Times New Roman" panose="02020603050405020304" pitchFamily="18" charset="0"/>
              </a:rPr>
              <a:t>1 </a:t>
            </a:r>
            <a:r>
              <a:rPr lang="en-US" altLang="en-US" b="1">
                <a:solidFill>
                  <a:srgbClr val="000000"/>
                </a:solidFill>
                <a:cs typeface="Times New Roman" panose="02020603050405020304" pitchFamily="18" charset="0"/>
              </a:rPr>
              <a:t>GHz</a:t>
            </a:r>
            <a:r>
              <a:rPr lang="el-GR" altLang="en-US" b="1">
                <a:solidFill>
                  <a:srgbClr val="000000"/>
                </a:solidFill>
                <a:cs typeface="Times New Roman" panose="02020603050405020304" pitchFamily="18" charset="0"/>
              </a:rPr>
              <a:t>. </a:t>
            </a:r>
            <a:endParaRPr lang="el-GR" altLang="en-US" b="1">
              <a:solidFill>
                <a:srgbClr val="000000"/>
              </a:solidFill>
            </a:endParaRPr>
          </a:p>
          <a:p>
            <a:pPr algn="just" eaLnBrk="1" hangingPunct="1"/>
            <a:r>
              <a:rPr lang="el-GR" altLang="en-US" b="1">
                <a:solidFill>
                  <a:srgbClr val="000000"/>
                </a:solidFill>
                <a:cs typeface="Times New Roman" panose="02020603050405020304" pitchFamily="18" charset="0"/>
              </a:rPr>
              <a:t>Κυρίως δηλαδή σε εφαρμογές απεικόνισης</a:t>
            </a:r>
            <a:endParaRPr lang="en-GB" altLang="en-US"/>
          </a:p>
        </p:txBody>
      </p:sp>
    </p:spTree>
    <p:extLst>
      <p:ext uri="{BB962C8B-B14F-4D97-AF65-F5344CB8AC3E}">
        <p14:creationId xmlns:p14="http://schemas.microsoft.com/office/powerpoint/2010/main" val="17313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F346D6E3-2182-7143-841F-66E53851834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3011" name="Slide Number Placeholder 4">
            <a:extLst>
              <a:ext uri="{FF2B5EF4-FFF2-40B4-BE49-F238E27FC236}">
                <a16:creationId xmlns:a16="http://schemas.microsoft.com/office/drawing/2014/main" id="{95E25DB7-D14A-804D-B8A3-CE3FB0AF960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CAB5CD-C028-8745-9694-C261E7A3E8E8}" type="slidenum">
              <a:rPr lang="en-US" altLang="en-US">
                <a:solidFill>
                  <a:schemeClr val="bg1"/>
                </a:solidFill>
              </a:rPr>
              <a:pPr eaLnBrk="1" hangingPunct="1"/>
              <a:t>34</a:t>
            </a:fld>
            <a:endParaRPr lang="en-US" altLang="en-US">
              <a:solidFill>
                <a:schemeClr val="bg1"/>
              </a:solidFill>
            </a:endParaRPr>
          </a:p>
        </p:txBody>
      </p:sp>
      <p:sp>
        <p:nvSpPr>
          <p:cNvPr id="43012" name="AutoShape 2">
            <a:extLst>
              <a:ext uri="{FF2B5EF4-FFF2-40B4-BE49-F238E27FC236}">
                <a16:creationId xmlns:a16="http://schemas.microsoft.com/office/drawing/2014/main" id="{48534A81-05B8-5444-BBDF-36E4B6EEC365}"/>
              </a:ext>
            </a:extLst>
          </p:cNvPr>
          <p:cNvSpPr>
            <a:spLocks noGrp="1" noChangeArrowheads="1"/>
          </p:cNvSpPr>
          <p:nvPr>
            <p:ph type="title"/>
          </p:nvPr>
        </p:nvSpPr>
        <p:spPr/>
        <p:txBody>
          <a:bodyPr/>
          <a:lstStyle/>
          <a:p>
            <a:pPr eaLnBrk="1" hangingPunct="1"/>
            <a:r>
              <a:rPr lang="en-US" altLang="en-US" dirty="0">
                <a:latin typeface="TimesNewRomanPSMT" panose="02020603050405020304" pitchFamily="18" charset="0"/>
                <a:cs typeface="Times New Roman" panose="02020603050405020304" pitchFamily="18" charset="0"/>
              </a:rPr>
              <a:t>Typical Semiconductor</a:t>
            </a:r>
            <a:br>
              <a:rPr lang="en-US" altLang="en-US" dirty="0">
                <a:latin typeface="TimesNewRomanPSMT" panose="02020603050405020304" pitchFamily="18" charset="0"/>
                <a:cs typeface="Times New Roman" panose="02020603050405020304" pitchFamily="18" charset="0"/>
              </a:rPr>
            </a:br>
            <a:r>
              <a:rPr lang="en-US" altLang="en-US" dirty="0">
                <a:latin typeface="TimesNewRomanPSMT" panose="02020603050405020304" pitchFamily="18" charset="0"/>
                <a:cs typeface="Times New Roman" panose="02020603050405020304" pitchFamily="18" charset="0"/>
              </a:rPr>
              <a:t>Laser</a:t>
            </a:r>
            <a:endParaRPr lang="en-GB" altLang="en-US" dirty="0">
              <a:latin typeface="TimesNewRomanPSMT" panose="02020603050405020304" pitchFamily="18" charset="0"/>
            </a:endParaRPr>
          </a:p>
        </p:txBody>
      </p:sp>
      <p:pic>
        <p:nvPicPr>
          <p:cNvPr id="43013" name="Picture 3">
            <a:extLst>
              <a:ext uri="{FF2B5EF4-FFF2-40B4-BE49-F238E27FC236}">
                <a16:creationId xmlns:a16="http://schemas.microsoft.com/office/drawing/2014/main" id="{895EB24E-391C-FE47-B763-3E09C62E12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00" y="1498600"/>
            <a:ext cx="57086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68D84E3-B305-304D-A30B-30FFEE9278D3}"/>
              </a:ext>
            </a:extLst>
          </p:cNvPr>
          <p:cNvSpPr txBox="1"/>
          <p:nvPr/>
        </p:nvSpPr>
        <p:spPr>
          <a:xfrm>
            <a:off x="836612" y="1752600"/>
            <a:ext cx="5044388"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Typical PN diode</a:t>
            </a:r>
          </a:p>
          <a:p>
            <a:pPr marL="457200" indent="-457200">
              <a:buFont typeface="Arial" panose="020B0604020202020204" pitchFamily="34" charset="0"/>
              <a:buChar char="•"/>
            </a:pPr>
            <a:r>
              <a:rPr lang="en-US" sz="2800" dirty="0"/>
              <a:t>Forward Biasing</a:t>
            </a:r>
          </a:p>
          <a:p>
            <a:pPr marL="457200" indent="-457200">
              <a:buFont typeface="Arial" panose="020B0604020202020204" pitchFamily="34" charset="0"/>
              <a:buChar char="•"/>
            </a:pPr>
            <a:r>
              <a:rPr lang="en-US" sz="2800" dirty="0"/>
              <a:t>III-V materials direct energy bandgap</a:t>
            </a:r>
          </a:p>
          <a:p>
            <a:pPr marL="457200" indent="-457200">
              <a:buFont typeface="Arial" panose="020B0604020202020204" pitchFamily="34" charset="0"/>
              <a:buChar char="•"/>
            </a:pPr>
            <a:r>
              <a:rPr lang="en-US" sz="2800" dirty="0"/>
              <a:t>Electrical pumping</a:t>
            </a:r>
          </a:p>
          <a:p>
            <a:pPr marL="457200" indent="-457200">
              <a:buFont typeface="Arial" panose="020B0604020202020204" pitchFamily="34" charset="0"/>
              <a:buChar char="•"/>
            </a:pPr>
            <a:r>
              <a:rPr lang="en-US" sz="2800" dirty="0"/>
              <a:t>Heterostructure (optical guiding)</a:t>
            </a:r>
          </a:p>
          <a:p>
            <a:pPr marL="457200" indent="-457200">
              <a:buFont typeface="Arial" panose="020B0604020202020204" pitchFamily="34" charset="0"/>
              <a:buChar char="•"/>
            </a:pPr>
            <a:r>
              <a:rPr lang="en-US" sz="2800" dirty="0"/>
              <a:t>QW-</a:t>
            </a:r>
            <a:r>
              <a:rPr lang="en-US" sz="2800" dirty="0" err="1"/>
              <a:t>Qwires</a:t>
            </a:r>
            <a:r>
              <a:rPr lang="en-US" sz="2800" dirty="0"/>
              <a:t>-QDs</a:t>
            </a:r>
          </a:p>
        </p:txBody>
      </p:sp>
    </p:spTree>
    <p:extLst>
      <p:ext uri="{BB962C8B-B14F-4D97-AF65-F5344CB8AC3E}">
        <p14:creationId xmlns:p14="http://schemas.microsoft.com/office/powerpoint/2010/main" val="3387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a:extLst>
              <a:ext uri="{FF2B5EF4-FFF2-40B4-BE49-F238E27FC236}">
                <a16:creationId xmlns:a16="http://schemas.microsoft.com/office/drawing/2014/main" id="{27F3A68C-31FE-FB4A-A705-FBBF2136705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E160B6-7764-984F-8223-8C47E8FA65EE}" type="slidenum">
              <a:rPr lang="en-US" altLang="en-US">
                <a:solidFill>
                  <a:schemeClr val="bg1"/>
                </a:solidFill>
              </a:rPr>
              <a:pPr eaLnBrk="1" hangingPunct="1"/>
              <a:t>35</a:t>
            </a:fld>
            <a:endParaRPr lang="en-US" altLang="en-US">
              <a:solidFill>
                <a:schemeClr val="bg1"/>
              </a:solidFill>
            </a:endParaRPr>
          </a:p>
        </p:txBody>
      </p:sp>
      <p:sp>
        <p:nvSpPr>
          <p:cNvPr id="44036" name="AutoShape 2">
            <a:extLst>
              <a:ext uri="{FF2B5EF4-FFF2-40B4-BE49-F238E27FC236}">
                <a16:creationId xmlns:a16="http://schemas.microsoft.com/office/drawing/2014/main" id="{9C163C7A-D6FC-CF49-AA88-3726BF840733}"/>
              </a:ext>
            </a:extLst>
          </p:cNvPr>
          <p:cNvSpPr>
            <a:spLocks noGrp="1" noChangeArrowheads="1"/>
          </p:cNvSpPr>
          <p:nvPr>
            <p:ph type="title"/>
          </p:nvPr>
        </p:nvSpPr>
        <p:spPr/>
        <p:txBody>
          <a:bodyPr/>
          <a:lstStyle/>
          <a:p>
            <a:pPr eaLnBrk="1" hangingPunct="1"/>
            <a:r>
              <a:rPr lang="en-US" altLang="en-US" dirty="0" err="1"/>
              <a:t>Hetrojunction</a:t>
            </a:r>
            <a:r>
              <a:rPr lang="en-US" altLang="en-US" dirty="0"/>
              <a:t> as Lasers ….</a:t>
            </a:r>
          </a:p>
        </p:txBody>
      </p:sp>
      <p:pic>
        <p:nvPicPr>
          <p:cNvPr id="44038" name="Picture 4">
            <a:extLst>
              <a:ext uri="{FF2B5EF4-FFF2-40B4-BE49-F238E27FC236}">
                <a16:creationId xmlns:a16="http://schemas.microsoft.com/office/drawing/2014/main" id="{8AC18888-640A-3140-A6CC-ECBE48C5F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6" y="2276475"/>
            <a:ext cx="8243887"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13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Footer Placeholder 3">
            <a:extLst>
              <a:ext uri="{FF2B5EF4-FFF2-40B4-BE49-F238E27FC236}">
                <a16:creationId xmlns:a16="http://schemas.microsoft.com/office/drawing/2014/main" id="{E96153B8-34DE-7947-93EA-CFE6D41A2868}"/>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5059" name="Slide Number Placeholder 4">
            <a:extLst>
              <a:ext uri="{FF2B5EF4-FFF2-40B4-BE49-F238E27FC236}">
                <a16:creationId xmlns:a16="http://schemas.microsoft.com/office/drawing/2014/main" id="{E03DC174-B70B-FF42-B931-39917B660F2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15AE21-C293-3B48-9CCA-F7463CF2C847}" type="slidenum">
              <a:rPr lang="en-US" altLang="en-US">
                <a:solidFill>
                  <a:schemeClr val="bg1"/>
                </a:solidFill>
              </a:rPr>
              <a:pPr eaLnBrk="1" hangingPunct="1"/>
              <a:t>36</a:t>
            </a:fld>
            <a:endParaRPr lang="en-US" altLang="en-US">
              <a:solidFill>
                <a:schemeClr val="bg1"/>
              </a:solidFill>
            </a:endParaRPr>
          </a:p>
        </p:txBody>
      </p:sp>
      <p:sp>
        <p:nvSpPr>
          <p:cNvPr id="45060" name="AutoShape 1026">
            <a:extLst>
              <a:ext uri="{FF2B5EF4-FFF2-40B4-BE49-F238E27FC236}">
                <a16:creationId xmlns:a16="http://schemas.microsoft.com/office/drawing/2014/main" id="{D96934CE-9DBC-A346-A18F-19407668BD14}"/>
              </a:ext>
            </a:extLst>
          </p:cNvPr>
          <p:cNvSpPr>
            <a:spLocks noGrp="1" noChangeArrowheads="1"/>
          </p:cNvSpPr>
          <p:nvPr>
            <p:ph type="title"/>
          </p:nvPr>
        </p:nvSpPr>
        <p:spPr/>
        <p:txBody>
          <a:bodyPr/>
          <a:lstStyle/>
          <a:p>
            <a:pPr eaLnBrk="1" hangingPunct="1"/>
            <a:r>
              <a:rPr lang="en-US" altLang="en-US"/>
              <a:t>Laser Fabry -Perot</a:t>
            </a:r>
            <a:endParaRPr lang="en-GB" altLang="en-US"/>
          </a:p>
        </p:txBody>
      </p:sp>
      <p:pic>
        <p:nvPicPr>
          <p:cNvPr id="45061" name="Picture 1029">
            <a:extLst>
              <a:ext uri="{FF2B5EF4-FFF2-40B4-BE49-F238E27FC236}">
                <a16:creationId xmlns:a16="http://schemas.microsoft.com/office/drawing/2014/main" id="{05C0434E-A265-224A-A02C-77346A1D6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731962"/>
            <a:ext cx="55705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1030">
            <a:extLst>
              <a:ext uri="{FF2B5EF4-FFF2-40B4-BE49-F238E27FC236}">
                <a16:creationId xmlns:a16="http://schemas.microsoft.com/office/drawing/2014/main" id="{D5B31487-AEAB-124A-B9D2-98D72FDA6507}"/>
              </a:ext>
            </a:extLst>
          </p:cNvPr>
          <p:cNvSpPr>
            <a:spLocks noGrp="1" noChangeArrowheads="1"/>
          </p:cNvSpPr>
          <p:nvPr>
            <p:ph type="body" idx="1"/>
          </p:nvPr>
        </p:nvSpPr>
        <p:spPr>
          <a:xfrm>
            <a:off x="2284412" y="3810001"/>
            <a:ext cx="7391400" cy="2714625"/>
          </a:xfrm>
        </p:spPr>
        <p:txBody>
          <a:bodyPr/>
          <a:lstStyle/>
          <a:p>
            <a:pPr eaLnBrk="1" hangingPunct="1"/>
            <a:r>
              <a:rPr lang="el-GR" altLang="en-US" sz="2400">
                <a:latin typeface="TimesNewRoman+1"/>
              </a:rPr>
              <a:t>Οι δομές αυτές λέγονται </a:t>
            </a:r>
            <a:r>
              <a:rPr lang="en-US" altLang="en-US" sz="2400">
                <a:latin typeface="TimesNewRoman+1"/>
              </a:rPr>
              <a:t>laser F-P</a:t>
            </a:r>
            <a:r>
              <a:rPr lang="el-GR" altLang="en-US" sz="2400">
                <a:latin typeface="TimesNewRoman+1"/>
              </a:rPr>
              <a:t> :</a:t>
            </a:r>
          </a:p>
          <a:p>
            <a:pPr eaLnBrk="1" hangingPunct="1"/>
            <a:r>
              <a:rPr lang="el-GR" altLang="en-US" sz="2400">
                <a:latin typeface="TimesNewRoman+1"/>
              </a:rPr>
              <a:t>Υποστηρίζονται συγκεκριμένα μήκη κύματος</a:t>
            </a:r>
            <a:r>
              <a:rPr lang="en-GB" altLang="en-US" sz="2400">
                <a:latin typeface="TimesNewRoman+1"/>
              </a:rPr>
              <a:t> </a:t>
            </a:r>
            <a:endParaRPr lang="en-US" altLang="en-US" sz="2400">
              <a:latin typeface="TimesNewRoman+1"/>
            </a:endParaRPr>
          </a:p>
          <a:p>
            <a:pPr eaLnBrk="1" hangingPunct="1"/>
            <a:r>
              <a:rPr lang="el-GR" altLang="en-US" sz="2400">
                <a:latin typeface="TimesNewRoman+1"/>
              </a:rPr>
              <a:t>Αυτά αποτελούν τους  διαμήκεις τρόπους του </a:t>
            </a:r>
            <a:r>
              <a:rPr lang="en-US" altLang="en-US" sz="2400">
                <a:latin typeface="TimesNewRoman+1"/>
              </a:rPr>
              <a:t>laser (</a:t>
            </a:r>
            <a:r>
              <a:rPr lang="en-GB" altLang="en-US" sz="2400"/>
              <a:t>longditudinal modes</a:t>
            </a:r>
            <a:r>
              <a:rPr lang="en-US" altLang="en-US" sz="2400"/>
              <a:t>)</a:t>
            </a:r>
            <a:endParaRPr lang="en-GB" altLang="en-US" sz="2400"/>
          </a:p>
          <a:p>
            <a:pPr eaLnBrk="1" hangingPunct="1"/>
            <a:endParaRPr lang="en-GB" altLang="en-US" sz="2400"/>
          </a:p>
          <a:p>
            <a:pPr eaLnBrk="1" hangingPunct="1"/>
            <a:endParaRPr lang="en-GB" altLang="en-US"/>
          </a:p>
        </p:txBody>
      </p:sp>
    </p:spTree>
    <p:extLst>
      <p:ext uri="{BB962C8B-B14F-4D97-AF65-F5344CB8AC3E}">
        <p14:creationId xmlns:p14="http://schemas.microsoft.com/office/powerpoint/2010/main" val="1773316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Footer Placeholder 3">
            <a:extLst>
              <a:ext uri="{FF2B5EF4-FFF2-40B4-BE49-F238E27FC236}">
                <a16:creationId xmlns:a16="http://schemas.microsoft.com/office/drawing/2014/main" id="{B92650D9-8591-134C-B987-8ED4520BFEC8}"/>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244" name="Slide Number Placeholder 4">
            <a:extLst>
              <a:ext uri="{FF2B5EF4-FFF2-40B4-BE49-F238E27FC236}">
                <a16:creationId xmlns:a16="http://schemas.microsoft.com/office/drawing/2014/main" id="{EED244C0-9A05-E448-9466-A093EBCC4BF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AC3C68-40D5-1140-9B62-1143DB25F87A}" type="slidenum">
              <a:rPr lang="en-US" altLang="en-US">
                <a:solidFill>
                  <a:schemeClr val="bg1"/>
                </a:solidFill>
              </a:rPr>
              <a:pPr eaLnBrk="1" hangingPunct="1"/>
              <a:t>37</a:t>
            </a:fld>
            <a:endParaRPr lang="en-US" altLang="en-US">
              <a:solidFill>
                <a:schemeClr val="bg1"/>
              </a:solidFill>
            </a:endParaRPr>
          </a:p>
        </p:txBody>
      </p:sp>
      <p:sp>
        <p:nvSpPr>
          <p:cNvPr id="10245" name="AutoShape 2050">
            <a:extLst>
              <a:ext uri="{FF2B5EF4-FFF2-40B4-BE49-F238E27FC236}">
                <a16:creationId xmlns:a16="http://schemas.microsoft.com/office/drawing/2014/main" id="{793883BC-4784-1343-8270-EC7930110C5B}"/>
              </a:ext>
            </a:extLst>
          </p:cNvPr>
          <p:cNvSpPr>
            <a:spLocks noGrp="1" noChangeArrowheads="1"/>
          </p:cNvSpPr>
          <p:nvPr>
            <p:ph type="title"/>
          </p:nvPr>
        </p:nvSpPr>
        <p:spPr/>
        <p:txBody>
          <a:bodyPr/>
          <a:lstStyle/>
          <a:p>
            <a:pPr eaLnBrk="1" hangingPunct="1"/>
            <a:r>
              <a:rPr lang="en-US" altLang="en-US" sz="2600"/>
              <a:t>L</a:t>
            </a:r>
            <a:r>
              <a:rPr lang="en-GB" altLang="en-US" sz="2600"/>
              <a:t>ongditudinal modes</a:t>
            </a:r>
          </a:p>
        </p:txBody>
      </p:sp>
      <p:pic>
        <p:nvPicPr>
          <p:cNvPr id="10246" name="Picture 2052">
            <a:extLst>
              <a:ext uri="{FF2B5EF4-FFF2-40B4-BE49-F238E27FC236}">
                <a16:creationId xmlns:a16="http://schemas.microsoft.com/office/drawing/2014/main" id="{CEA3634C-55D3-954F-8F84-DA51A1C9F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2" y="1219200"/>
            <a:ext cx="43830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2053">
            <a:extLst>
              <a:ext uri="{FF2B5EF4-FFF2-40B4-BE49-F238E27FC236}">
                <a16:creationId xmlns:a16="http://schemas.microsoft.com/office/drawing/2014/main" id="{CB07DB1E-35A1-7248-BDEA-8D905B6918C0}"/>
              </a:ext>
            </a:extLst>
          </p:cNvPr>
          <p:cNvSpPr txBox="1">
            <a:spLocks noChangeArrowheads="1"/>
          </p:cNvSpPr>
          <p:nvPr/>
        </p:nvSpPr>
        <p:spPr bwMode="auto">
          <a:xfrm>
            <a:off x="7161212" y="1600201"/>
            <a:ext cx="266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Επιτρεπόμενοι τρόποι</a:t>
            </a:r>
            <a:endParaRPr lang="en-GB" altLang="en-US"/>
          </a:p>
        </p:txBody>
      </p:sp>
      <p:sp>
        <p:nvSpPr>
          <p:cNvPr id="10248" name="Text Box 2054">
            <a:extLst>
              <a:ext uri="{FF2B5EF4-FFF2-40B4-BE49-F238E27FC236}">
                <a16:creationId xmlns:a16="http://schemas.microsoft.com/office/drawing/2014/main" id="{B3B2990B-8118-524E-ACF2-CC419C91E9AF}"/>
              </a:ext>
            </a:extLst>
          </p:cNvPr>
          <p:cNvSpPr txBox="1">
            <a:spLocks noChangeArrowheads="1"/>
          </p:cNvSpPr>
          <p:nvPr/>
        </p:nvSpPr>
        <p:spPr bwMode="auto">
          <a:xfrm>
            <a:off x="7389812" y="3200401"/>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 Μη Επιτρεπόμενοι τρόποι</a:t>
            </a:r>
            <a:endParaRPr lang="en-GB" altLang="en-US"/>
          </a:p>
        </p:txBody>
      </p:sp>
      <p:pic>
        <p:nvPicPr>
          <p:cNvPr id="10249" name="Picture 2055">
            <a:extLst>
              <a:ext uri="{FF2B5EF4-FFF2-40B4-BE49-F238E27FC236}">
                <a16:creationId xmlns:a16="http://schemas.microsoft.com/office/drawing/2014/main" id="{5D9A7310-EC68-D047-9CFB-6715F7354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8813" y="5181601"/>
            <a:ext cx="65436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2056">
            <a:extLst>
              <a:ext uri="{FF2B5EF4-FFF2-40B4-BE49-F238E27FC236}">
                <a16:creationId xmlns:a16="http://schemas.microsoft.com/office/drawing/2014/main" id="{6956CD61-EA9E-8A43-BD9A-BCF79A127A75}"/>
              </a:ext>
            </a:extLst>
          </p:cNvPr>
          <p:cNvGraphicFramePr>
            <a:graphicFrameLocks noChangeAspect="1"/>
          </p:cNvGraphicFramePr>
          <p:nvPr/>
        </p:nvGraphicFramePr>
        <p:xfrm>
          <a:off x="5046663" y="4310064"/>
          <a:ext cx="2676525" cy="752475"/>
        </p:xfrm>
        <a:graphic>
          <a:graphicData uri="http://schemas.openxmlformats.org/presentationml/2006/ole">
            <mc:AlternateContent xmlns:mc="http://schemas.openxmlformats.org/markup-compatibility/2006">
              <mc:Choice xmlns:v="urn:schemas-microsoft-com:vml" Requires="v">
                <p:oleObj spid="_x0000_s42016" name="Equation" r:id="rId5" imgW="35394900" imgH="9944100" progId="">
                  <p:embed/>
                </p:oleObj>
              </mc:Choice>
              <mc:Fallback>
                <p:oleObj name="Equation" r:id="rId5" imgW="35394900" imgH="9944100" progId="">
                  <p:embed/>
                  <p:pic>
                    <p:nvPicPr>
                      <p:cNvPr id="10242" name="Object 2056">
                        <a:extLst>
                          <a:ext uri="{FF2B5EF4-FFF2-40B4-BE49-F238E27FC236}">
                            <a16:creationId xmlns:a16="http://schemas.microsoft.com/office/drawing/2014/main" id="{6956CD61-EA9E-8A43-BD9A-BCF79A127A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663" y="4310064"/>
                        <a:ext cx="26765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4437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Footer Placeholder 3">
            <a:extLst>
              <a:ext uri="{FF2B5EF4-FFF2-40B4-BE49-F238E27FC236}">
                <a16:creationId xmlns:a16="http://schemas.microsoft.com/office/drawing/2014/main" id="{DFA123FB-3E49-FA40-9AB0-2D3F7D9B7D98}"/>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6083" name="Slide Number Placeholder 4">
            <a:extLst>
              <a:ext uri="{FF2B5EF4-FFF2-40B4-BE49-F238E27FC236}">
                <a16:creationId xmlns:a16="http://schemas.microsoft.com/office/drawing/2014/main" id="{D34F9A86-F53A-D04B-BC2E-976C2A0788E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8D95D5-EC7C-0B4C-BFF2-2737471B495B}" type="slidenum">
              <a:rPr lang="en-US" altLang="en-US">
                <a:solidFill>
                  <a:schemeClr val="bg1"/>
                </a:solidFill>
              </a:rPr>
              <a:pPr eaLnBrk="1" hangingPunct="1"/>
              <a:t>38</a:t>
            </a:fld>
            <a:endParaRPr lang="en-US" altLang="en-US">
              <a:solidFill>
                <a:schemeClr val="bg1"/>
              </a:solidFill>
            </a:endParaRPr>
          </a:p>
        </p:txBody>
      </p:sp>
      <p:sp>
        <p:nvSpPr>
          <p:cNvPr id="46084" name="AutoShape 2">
            <a:extLst>
              <a:ext uri="{FF2B5EF4-FFF2-40B4-BE49-F238E27FC236}">
                <a16:creationId xmlns:a16="http://schemas.microsoft.com/office/drawing/2014/main" id="{1FF8DA74-835D-354F-9FCC-98C832F9CD8C}"/>
              </a:ext>
            </a:extLst>
          </p:cNvPr>
          <p:cNvSpPr>
            <a:spLocks noGrp="1" noChangeArrowheads="1"/>
          </p:cNvSpPr>
          <p:nvPr>
            <p:ph type="title"/>
          </p:nvPr>
        </p:nvSpPr>
        <p:spPr/>
        <p:txBody>
          <a:bodyPr/>
          <a:lstStyle/>
          <a:p>
            <a:pPr eaLnBrk="1" hangingPunct="1"/>
            <a:r>
              <a:rPr lang="el-GR" altLang="en-US"/>
              <a:t>Απολαβή υλικού και τρόποι</a:t>
            </a:r>
            <a:endParaRPr lang="en-GB" altLang="en-US"/>
          </a:p>
        </p:txBody>
      </p:sp>
      <p:pic>
        <p:nvPicPr>
          <p:cNvPr id="46085" name="Picture 4">
            <a:extLst>
              <a:ext uri="{FF2B5EF4-FFF2-40B4-BE49-F238E27FC236}">
                <a16:creationId xmlns:a16="http://schemas.microsoft.com/office/drawing/2014/main" id="{7FAA04F0-0218-6A41-B024-7E407148B01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r="1758"/>
          <a:stretch>
            <a:fillRect/>
          </a:stretch>
        </p:blipFill>
        <p:spPr>
          <a:xfrm>
            <a:off x="4037013" y="1371601"/>
            <a:ext cx="4524375" cy="4619625"/>
          </a:xfrm>
        </p:spPr>
      </p:pic>
    </p:spTree>
    <p:extLst>
      <p:ext uri="{BB962C8B-B14F-4D97-AF65-F5344CB8AC3E}">
        <p14:creationId xmlns:p14="http://schemas.microsoft.com/office/powerpoint/2010/main" val="1834946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70" name="Footer Placeholder 2">
            <a:extLst>
              <a:ext uri="{FF2B5EF4-FFF2-40B4-BE49-F238E27FC236}">
                <a16:creationId xmlns:a16="http://schemas.microsoft.com/office/drawing/2014/main" id="{6757005C-C9C2-574B-ACE1-57F9F92C95B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1271" name="Slide Number Placeholder 3">
            <a:extLst>
              <a:ext uri="{FF2B5EF4-FFF2-40B4-BE49-F238E27FC236}">
                <a16:creationId xmlns:a16="http://schemas.microsoft.com/office/drawing/2014/main" id="{784914C3-462A-894C-88EC-80B28EB31EA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FC669C-FFC3-8144-8AF1-37195A79FEDD}" type="slidenum">
              <a:rPr lang="en-US" altLang="en-US">
                <a:solidFill>
                  <a:schemeClr val="bg1"/>
                </a:solidFill>
              </a:rPr>
              <a:pPr eaLnBrk="1" hangingPunct="1"/>
              <a:t>39</a:t>
            </a:fld>
            <a:endParaRPr lang="en-US" altLang="en-US">
              <a:solidFill>
                <a:schemeClr val="bg1"/>
              </a:solidFill>
            </a:endParaRPr>
          </a:p>
        </p:txBody>
      </p:sp>
      <p:sp>
        <p:nvSpPr>
          <p:cNvPr id="11272" name="AutoShape 2">
            <a:extLst>
              <a:ext uri="{FF2B5EF4-FFF2-40B4-BE49-F238E27FC236}">
                <a16:creationId xmlns:a16="http://schemas.microsoft.com/office/drawing/2014/main" id="{806018C4-7112-CF40-821B-770AE95E8384}"/>
              </a:ext>
            </a:extLst>
          </p:cNvPr>
          <p:cNvSpPr>
            <a:spLocks noGrp="1" noChangeArrowheads="1"/>
          </p:cNvSpPr>
          <p:nvPr>
            <p:ph type="title"/>
          </p:nvPr>
        </p:nvSpPr>
        <p:spPr/>
        <p:txBody>
          <a:bodyPr/>
          <a:lstStyle/>
          <a:p>
            <a:pPr eaLnBrk="1" hangingPunct="1"/>
            <a:r>
              <a:rPr lang="en-US" altLang="en-US"/>
              <a:t>Mode spacing</a:t>
            </a:r>
          </a:p>
        </p:txBody>
      </p:sp>
      <p:graphicFrame>
        <p:nvGraphicFramePr>
          <p:cNvPr id="11266" name="Object 3">
            <a:extLst>
              <a:ext uri="{FF2B5EF4-FFF2-40B4-BE49-F238E27FC236}">
                <a16:creationId xmlns:a16="http://schemas.microsoft.com/office/drawing/2014/main" id="{A6013CCC-1B01-6E48-8ADE-AF17898B54FD}"/>
              </a:ext>
            </a:extLst>
          </p:cNvPr>
          <p:cNvGraphicFramePr>
            <a:graphicFrameLocks noChangeAspect="1"/>
          </p:cNvGraphicFramePr>
          <p:nvPr/>
        </p:nvGraphicFramePr>
        <p:xfrm>
          <a:off x="5637212" y="5562601"/>
          <a:ext cx="1244600" cy="790575"/>
        </p:xfrm>
        <a:graphic>
          <a:graphicData uri="http://schemas.openxmlformats.org/presentationml/2006/ole">
            <mc:AlternateContent xmlns:mc="http://schemas.openxmlformats.org/markup-compatibility/2006">
              <mc:Choice xmlns:v="urn:schemas-microsoft-com:vml" Requires="v">
                <p:oleObj spid="_x0000_s44157" name="Equation" r:id="rId3" imgW="15214600" imgH="9652000" progId="Equation.3">
                  <p:embed/>
                </p:oleObj>
              </mc:Choice>
              <mc:Fallback>
                <p:oleObj name="Equation" r:id="rId3" imgW="15214600" imgH="9652000" progId="Equation.3">
                  <p:embed/>
                  <p:pic>
                    <p:nvPicPr>
                      <p:cNvPr id="11266" name="Object 3">
                        <a:extLst>
                          <a:ext uri="{FF2B5EF4-FFF2-40B4-BE49-F238E27FC236}">
                            <a16:creationId xmlns:a16="http://schemas.microsoft.com/office/drawing/2014/main" id="{A6013CCC-1B01-6E48-8ADE-AF17898B5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7212" y="5562601"/>
                        <a:ext cx="1244600" cy="790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Text Box 4">
            <a:extLst>
              <a:ext uri="{FF2B5EF4-FFF2-40B4-BE49-F238E27FC236}">
                <a16:creationId xmlns:a16="http://schemas.microsoft.com/office/drawing/2014/main" id="{921CAFC2-6948-C14D-86AE-70E3C63A0FEB}"/>
              </a:ext>
            </a:extLst>
          </p:cNvPr>
          <p:cNvSpPr txBox="1">
            <a:spLocks noChangeArrowheads="1"/>
          </p:cNvSpPr>
          <p:nvPr/>
        </p:nvSpPr>
        <p:spPr bwMode="auto">
          <a:xfrm>
            <a:off x="3198812" y="5029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n-US"/>
              <a:t>Αντικαθιστώντας   </a:t>
            </a:r>
            <a:r>
              <a:rPr lang="en-US" altLang="en-US">
                <a:sym typeface="Symbol" pitchFamily="2" charset="2"/>
              </a:rPr>
              <a:t>/=/ </a:t>
            </a:r>
            <a:r>
              <a:rPr lang="el-GR" altLang="en-US">
                <a:sym typeface="Symbol" pitchFamily="2" charset="2"/>
              </a:rPr>
              <a:t>και</a:t>
            </a:r>
            <a:r>
              <a:rPr lang="en-US" altLang="en-US">
                <a:sym typeface="Symbol" pitchFamily="2" charset="2"/>
              </a:rPr>
              <a:t> c= </a:t>
            </a:r>
            <a:r>
              <a:rPr lang="en-US" altLang="en-US"/>
              <a:t>:</a:t>
            </a:r>
          </a:p>
        </p:txBody>
      </p:sp>
      <p:graphicFrame>
        <p:nvGraphicFramePr>
          <p:cNvPr id="11267" name="Object 5">
            <a:extLst>
              <a:ext uri="{FF2B5EF4-FFF2-40B4-BE49-F238E27FC236}">
                <a16:creationId xmlns:a16="http://schemas.microsoft.com/office/drawing/2014/main" id="{90B7040D-2E38-EC4C-8C72-8567A3045A1A}"/>
              </a:ext>
            </a:extLst>
          </p:cNvPr>
          <p:cNvGraphicFramePr>
            <a:graphicFrameLocks noChangeAspect="1"/>
          </p:cNvGraphicFramePr>
          <p:nvPr/>
        </p:nvGraphicFramePr>
        <p:xfrm>
          <a:off x="5713412" y="1752600"/>
          <a:ext cx="4800600" cy="3213100"/>
        </p:xfrm>
        <a:graphic>
          <a:graphicData uri="http://schemas.openxmlformats.org/presentationml/2006/ole">
            <mc:AlternateContent xmlns:mc="http://schemas.openxmlformats.org/markup-compatibility/2006">
              <mc:Choice xmlns:v="urn:schemas-microsoft-com:vml" Requires="v">
                <p:oleObj spid="_x0000_s44158" name="Chart" r:id="rId5" imgW="11811000" imgH="7912100" progId="Excel.Sheet.8">
                  <p:embed/>
                </p:oleObj>
              </mc:Choice>
              <mc:Fallback>
                <p:oleObj name="Chart" r:id="rId5" imgW="11811000" imgH="7912100" progId="Excel.Sheet.8">
                  <p:embed/>
                  <p:pic>
                    <p:nvPicPr>
                      <p:cNvPr id="11267" name="Object 5">
                        <a:extLst>
                          <a:ext uri="{FF2B5EF4-FFF2-40B4-BE49-F238E27FC236}">
                            <a16:creationId xmlns:a16="http://schemas.microsoft.com/office/drawing/2014/main" id="{90B7040D-2E38-EC4C-8C72-8567A3045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412" y="1752600"/>
                        <a:ext cx="4800600" cy="32131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4" name="Text Box 7">
            <a:extLst>
              <a:ext uri="{FF2B5EF4-FFF2-40B4-BE49-F238E27FC236}">
                <a16:creationId xmlns:a16="http://schemas.microsoft.com/office/drawing/2014/main" id="{EE86A0AE-4A34-264A-B764-FB084D33C589}"/>
              </a:ext>
            </a:extLst>
          </p:cNvPr>
          <p:cNvSpPr txBox="1">
            <a:spLocks noChangeArrowheads="1"/>
          </p:cNvSpPr>
          <p:nvPr/>
        </p:nvSpPr>
        <p:spPr bwMode="auto">
          <a:xfrm>
            <a:off x="2284412" y="1447801"/>
            <a:ext cx="316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Phase condition for lasing:</a:t>
            </a:r>
          </a:p>
        </p:txBody>
      </p:sp>
      <p:graphicFrame>
        <p:nvGraphicFramePr>
          <p:cNvPr id="11268" name="Object 8">
            <a:extLst>
              <a:ext uri="{FF2B5EF4-FFF2-40B4-BE49-F238E27FC236}">
                <a16:creationId xmlns:a16="http://schemas.microsoft.com/office/drawing/2014/main" id="{69A3E1E1-B574-3947-91AF-8A9EB2B35CD7}"/>
              </a:ext>
            </a:extLst>
          </p:cNvPr>
          <p:cNvGraphicFramePr>
            <a:graphicFrameLocks noChangeAspect="1"/>
          </p:cNvGraphicFramePr>
          <p:nvPr/>
        </p:nvGraphicFramePr>
        <p:xfrm>
          <a:off x="2513013" y="2133601"/>
          <a:ext cx="1363663" cy="384175"/>
        </p:xfrm>
        <a:graphic>
          <a:graphicData uri="http://schemas.openxmlformats.org/presentationml/2006/ole">
            <mc:AlternateContent xmlns:mc="http://schemas.openxmlformats.org/markup-compatibility/2006">
              <mc:Choice xmlns:v="urn:schemas-microsoft-com:vml" Requires="v">
                <p:oleObj spid="_x0000_s44159" name="Equation" r:id="rId7" imgW="16675100" imgH="4686300" progId="Equation.3">
                  <p:embed/>
                </p:oleObj>
              </mc:Choice>
              <mc:Fallback>
                <p:oleObj name="Equation" r:id="rId7" imgW="16675100" imgH="4686300" progId="Equation.3">
                  <p:embed/>
                  <p:pic>
                    <p:nvPicPr>
                      <p:cNvPr id="11268" name="Object 8">
                        <a:extLst>
                          <a:ext uri="{FF2B5EF4-FFF2-40B4-BE49-F238E27FC236}">
                            <a16:creationId xmlns:a16="http://schemas.microsoft.com/office/drawing/2014/main" id="{69A3E1E1-B574-3947-91AF-8A9EB2B35C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3013" y="2133601"/>
                        <a:ext cx="1363663"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Text Box 9">
            <a:extLst>
              <a:ext uri="{FF2B5EF4-FFF2-40B4-BE49-F238E27FC236}">
                <a16:creationId xmlns:a16="http://schemas.microsoft.com/office/drawing/2014/main" id="{15C229C0-22C0-CF4D-979F-4D270E2A6428}"/>
              </a:ext>
            </a:extLst>
          </p:cNvPr>
          <p:cNvSpPr txBox="1">
            <a:spLocks noChangeArrowheads="1"/>
          </p:cNvSpPr>
          <p:nvPr/>
        </p:nvSpPr>
        <p:spPr bwMode="auto">
          <a:xfrm>
            <a:off x="2360612" y="2667001"/>
            <a:ext cx="314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t>Using </a:t>
            </a:r>
            <a:r>
              <a:rPr lang="en-US" altLang="en-US" sz="2000" i="1">
                <a:sym typeface="Symbol" pitchFamily="2" charset="2"/>
              </a:rPr>
              <a:t></a:t>
            </a:r>
            <a:r>
              <a:rPr lang="en-US" altLang="en-US" sz="2000">
                <a:sym typeface="Symbol" pitchFamily="2" charset="2"/>
              </a:rPr>
              <a:t>=2n/ and = c/</a:t>
            </a:r>
            <a:r>
              <a:rPr lang="en-US" altLang="en-US" sz="2000"/>
              <a:t>:</a:t>
            </a:r>
          </a:p>
        </p:txBody>
      </p:sp>
      <p:graphicFrame>
        <p:nvGraphicFramePr>
          <p:cNvPr id="11269" name="Object 10">
            <a:extLst>
              <a:ext uri="{FF2B5EF4-FFF2-40B4-BE49-F238E27FC236}">
                <a16:creationId xmlns:a16="http://schemas.microsoft.com/office/drawing/2014/main" id="{44516EC7-77A1-C442-AD0D-FD2E81B31B35}"/>
              </a:ext>
            </a:extLst>
          </p:cNvPr>
          <p:cNvGraphicFramePr>
            <a:graphicFrameLocks noChangeAspect="1"/>
          </p:cNvGraphicFramePr>
          <p:nvPr/>
        </p:nvGraphicFramePr>
        <p:xfrm>
          <a:off x="3122612" y="3200400"/>
          <a:ext cx="1676400" cy="1538288"/>
        </p:xfrm>
        <a:graphic>
          <a:graphicData uri="http://schemas.openxmlformats.org/presentationml/2006/ole">
            <mc:AlternateContent xmlns:mc="http://schemas.openxmlformats.org/markup-compatibility/2006">
              <mc:Choice xmlns:v="urn:schemas-microsoft-com:vml" Requires="v">
                <p:oleObj spid="_x0000_s44160" name="Equation" r:id="rId9" imgW="20485100" imgH="18719800" progId="Equation.3">
                  <p:embed/>
                </p:oleObj>
              </mc:Choice>
              <mc:Fallback>
                <p:oleObj name="Equation" r:id="rId9" imgW="20485100" imgH="18719800" progId="Equation.3">
                  <p:embed/>
                  <p:pic>
                    <p:nvPicPr>
                      <p:cNvPr id="11269" name="Object 10">
                        <a:extLst>
                          <a:ext uri="{FF2B5EF4-FFF2-40B4-BE49-F238E27FC236}">
                            <a16:creationId xmlns:a16="http://schemas.microsoft.com/office/drawing/2014/main" id="{44516EC7-77A1-C442-AD0D-FD2E81B31B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2612" y="3200400"/>
                        <a:ext cx="1676400"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6" name="Text Box 14">
            <a:extLst>
              <a:ext uri="{FF2B5EF4-FFF2-40B4-BE49-F238E27FC236}">
                <a16:creationId xmlns:a16="http://schemas.microsoft.com/office/drawing/2014/main" id="{7417F47A-8D1C-DD41-91A5-E21361C84438}"/>
              </a:ext>
            </a:extLst>
          </p:cNvPr>
          <p:cNvSpPr txBox="1">
            <a:spLocks noChangeArrowheads="1"/>
          </p:cNvSpPr>
          <p:nvPr/>
        </p:nvSpPr>
        <p:spPr bwMode="auto">
          <a:xfrm>
            <a:off x="7466012" y="5638800"/>
            <a:ext cx="2133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Φασματικό εύρος γραμμής </a:t>
            </a:r>
            <a:r>
              <a:rPr lang="en-US" altLang="en-US"/>
              <a:t>linewidth</a:t>
            </a:r>
            <a:endParaRPr lang="en-GB" altLang="en-US"/>
          </a:p>
        </p:txBody>
      </p:sp>
    </p:spTree>
    <p:extLst>
      <p:ext uri="{BB962C8B-B14F-4D97-AF65-F5344CB8AC3E}">
        <p14:creationId xmlns:p14="http://schemas.microsoft.com/office/powerpoint/2010/main" val="272820276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6D0977F2-7F02-1643-B481-E59145308A41}"/>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1507" name="Slide Number Placeholder 4">
            <a:extLst>
              <a:ext uri="{FF2B5EF4-FFF2-40B4-BE49-F238E27FC236}">
                <a16:creationId xmlns:a16="http://schemas.microsoft.com/office/drawing/2014/main" id="{22F64883-C802-254A-9CC9-7FB04C04CE2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3D353E-C513-A84B-BFBB-D6FC9BC7E06E}" type="slidenum">
              <a:rPr lang="en-US" altLang="en-US">
                <a:solidFill>
                  <a:schemeClr val="bg1"/>
                </a:solidFill>
              </a:rPr>
              <a:pPr eaLnBrk="1" hangingPunct="1"/>
              <a:t>4</a:t>
            </a:fld>
            <a:endParaRPr lang="en-US" altLang="en-US">
              <a:solidFill>
                <a:schemeClr val="bg1"/>
              </a:solidFill>
            </a:endParaRPr>
          </a:p>
        </p:txBody>
      </p:sp>
      <p:sp>
        <p:nvSpPr>
          <p:cNvPr id="21508" name="AutoShape 2">
            <a:extLst>
              <a:ext uri="{FF2B5EF4-FFF2-40B4-BE49-F238E27FC236}">
                <a16:creationId xmlns:a16="http://schemas.microsoft.com/office/drawing/2014/main" id="{FD6CF12F-2798-1745-BA57-1ECC2C2538C8}"/>
              </a:ext>
            </a:extLst>
          </p:cNvPr>
          <p:cNvSpPr>
            <a:spLocks noGrp="1" noChangeArrowheads="1"/>
          </p:cNvSpPr>
          <p:nvPr>
            <p:ph type="title"/>
          </p:nvPr>
        </p:nvSpPr>
        <p:spPr/>
        <p:txBody>
          <a:bodyPr/>
          <a:lstStyle/>
          <a:p>
            <a:pPr eaLnBrk="1" hangingPunct="1"/>
            <a:r>
              <a:rPr lang="en-US" altLang="en-US" dirty="0"/>
              <a:t>Optical Transitions</a:t>
            </a:r>
            <a:endParaRPr lang="en-GB" altLang="en-US" dirty="0"/>
          </a:p>
        </p:txBody>
      </p:sp>
      <p:sp>
        <p:nvSpPr>
          <p:cNvPr id="21509" name="Rectangle 3">
            <a:extLst>
              <a:ext uri="{FF2B5EF4-FFF2-40B4-BE49-F238E27FC236}">
                <a16:creationId xmlns:a16="http://schemas.microsoft.com/office/drawing/2014/main" id="{8B553E32-F391-DA4F-8878-9D5F09BB34E9}"/>
              </a:ext>
            </a:extLst>
          </p:cNvPr>
          <p:cNvSpPr>
            <a:spLocks noGrp="1" noChangeArrowheads="1"/>
          </p:cNvSpPr>
          <p:nvPr>
            <p:ph type="body" idx="1"/>
          </p:nvPr>
        </p:nvSpPr>
        <p:spPr/>
        <p:txBody>
          <a:bodyPr>
            <a:normAutofit/>
          </a:bodyPr>
          <a:lstStyle/>
          <a:p>
            <a:pPr algn="just" eaLnBrk="1" hangingPunct="1">
              <a:lnSpc>
                <a:spcPct val="90000"/>
              </a:lnSpc>
            </a:pPr>
            <a:r>
              <a:rPr lang="en-US" altLang="en-US" sz="2400" dirty="0"/>
              <a:t>If radiation with </a:t>
            </a:r>
            <a:r>
              <a:rPr lang="en-US" altLang="en-US" sz="2400" i="1" dirty="0">
                <a:cs typeface="Arial" panose="020B0604020202020204" pitchFamily="34" charset="0"/>
              </a:rPr>
              <a:t>f</a:t>
            </a:r>
            <a:r>
              <a:rPr lang="el-GR" altLang="en-US" sz="2400" dirty="0">
                <a:cs typeface="Arial" panose="020B0604020202020204" pitchFamily="34" charset="0"/>
              </a:rPr>
              <a:t> &gt; </a:t>
            </a:r>
            <a:r>
              <a:rPr lang="en-US" altLang="en-US" sz="2400" i="1" dirty="0" err="1">
                <a:cs typeface="Arial" panose="020B0604020202020204" pitchFamily="34" charset="0"/>
              </a:rPr>
              <a:t>E</a:t>
            </a:r>
            <a:r>
              <a:rPr lang="en-US" altLang="en-US" sz="2400" i="1" baseline="-30000" dirty="0" err="1">
                <a:cs typeface="Arial" panose="020B0604020202020204" pitchFamily="34" charset="0"/>
              </a:rPr>
              <a:t>g</a:t>
            </a:r>
            <a:r>
              <a:rPr lang="el-GR" altLang="en-US" sz="2400" dirty="0">
                <a:cs typeface="Arial" panose="020B0604020202020204" pitchFamily="34" charset="0"/>
              </a:rPr>
              <a:t>/</a:t>
            </a:r>
            <a:r>
              <a:rPr lang="en-US" altLang="en-US" sz="2400" i="1" dirty="0">
                <a:cs typeface="Arial" panose="020B0604020202020204" pitchFamily="34" charset="0"/>
              </a:rPr>
              <a:t>h</a:t>
            </a:r>
            <a:r>
              <a:rPr lang="el-GR" altLang="en-US" sz="2400" dirty="0">
                <a:cs typeface="Arial" panose="020B0604020202020204" pitchFamily="34" charset="0"/>
              </a:rPr>
              <a:t> </a:t>
            </a:r>
            <a:r>
              <a:rPr lang="en-US" altLang="en-US" sz="2400" dirty="0">
                <a:cs typeface="Arial" panose="020B0604020202020204" pitchFamily="34" charset="0"/>
              </a:rPr>
              <a:t>is injected then absorption mechanism becomes dominant.</a:t>
            </a:r>
          </a:p>
          <a:p>
            <a:pPr algn="just" eaLnBrk="1" hangingPunct="1">
              <a:lnSpc>
                <a:spcPct val="90000"/>
              </a:lnSpc>
            </a:pPr>
            <a:r>
              <a:rPr lang="en-US" altLang="en-US" sz="2400" dirty="0"/>
              <a:t>If population inversion occurs spontaneous emission becomes dominant</a:t>
            </a:r>
            <a:endParaRPr lang="el-GR" altLang="en-US" sz="2400" dirty="0"/>
          </a:p>
          <a:p>
            <a:pPr algn="just" eaLnBrk="1" hangingPunct="1">
              <a:lnSpc>
                <a:spcPct val="90000"/>
              </a:lnSpc>
            </a:pPr>
            <a:r>
              <a:rPr lang="en-US" altLang="en-US" sz="2400" dirty="0"/>
              <a:t>If an optical cavity is in place, optical feedback will give rise to a chain reaction of photons, allowing stimulated emission to become dominant.</a:t>
            </a:r>
            <a:endParaRPr lang="el-GR" altLang="en-US" sz="2400" dirty="0">
              <a:solidFill>
                <a:srgbClr val="FF0000"/>
              </a:solidFill>
            </a:endParaRPr>
          </a:p>
          <a:p>
            <a:pPr algn="just" eaLnBrk="1" hangingPunct="1">
              <a:lnSpc>
                <a:spcPct val="90000"/>
              </a:lnSpc>
            </a:pPr>
            <a:r>
              <a:rPr lang="en-US" altLang="en-US" sz="2400" b="1" dirty="0">
                <a:solidFill>
                  <a:srgbClr val="FF0000"/>
                </a:solidFill>
                <a:cs typeface="Arial" panose="020B0604020202020204" pitchFamily="34" charset="0"/>
              </a:rPr>
              <a:t>L</a:t>
            </a:r>
            <a:r>
              <a:rPr lang="en-US" altLang="en-US" sz="2400" dirty="0">
                <a:solidFill>
                  <a:srgbClr val="FF0000"/>
                </a:solidFill>
                <a:cs typeface="Arial" panose="020B0604020202020204" pitchFamily="34" charset="0"/>
              </a:rPr>
              <a:t>ight </a:t>
            </a:r>
            <a:r>
              <a:rPr lang="en-US" altLang="en-US" sz="2400" b="1" dirty="0">
                <a:solidFill>
                  <a:srgbClr val="FF0000"/>
                </a:solidFill>
                <a:cs typeface="Arial" panose="020B0604020202020204" pitchFamily="34" charset="0"/>
              </a:rPr>
              <a:t>A</a:t>
            </a:r>
            <a:r>
              <a:rPr lang="en-US" altLang="en-US" sz="2400" dirty="0">
                <a:solidFill>
                  <a:srgbClr val="FF0000"/>
                </a:solidFill>
                <a:cs typeface="Arial" panose="020B0604020202020204" pitchFamily="34" charset="0"/>
              </a:rPr>
              <a:t>mplification</a:t>
            </a:r>
            <a:r>
              <a:rPr lang="el-GR" altLang="en-US" sz="2400" dirty="0">
                <a:solidFill>
                  <a:srgbClr val="FF0000"/>
                </a:solidFill>
                <a:cs typeface="Arial" panose="020B0604020202020204" pitchFamily="34" charset="0"/>
              </a:rPr>
              <a:t>  </a:t>
            </a:r>
            <a:r>
              <a:rPr lang="en-US" altLang="en-US" sz="2400" dirty="0">
                <a:solidFill>
                  <a:srgbClr val="FF0000"/>
                </a:solidFill>
                <a:cs typeface="Arial" panose="020B0604020202020204" pitchFamily="34" charset="0"/>
              </a:rPr>
              <a:t>by </a:t>
            </a:r>
            <a:r>
              <a:rPr lang="en-US" altLang="en-US" sz="2400" b="1" dirty="0">
                <a:solidFill>
                  <a:srgbClr val="FF0000"/>
                </a:solidFill>
                <a:cs typeface="Arial" panose="020B0604020202020204" pitchFamily="34" charset="0"/>
              </a:rPr>
              <a:t>S</a:t>
            </a:r>
            <a:r>
              <a:rPr lang="en-US" altLang="en-US" sz="2400" dirty="0">
                <a:solidFill>
                  <a:srgbClr val="FF0000"/>
                </a:solidFill>
                <a:cs typeface="Arial" panose="020B0604020202020204" pitchFamily="34" charset="0"/>
              </a:rPr>
              <a:t>timulated</a:t>
            </a:r>
            <a:r>
              <a:rPr lang="el-GR" altLang="en-US" sz="2400" dirty="0">
                <a:solidFill>
                  <a:srgbClr val="FF0000"/>
                </a:solidFill>
                <a:cs typeface="Arial" panose="020B0604020202020204" pitchFamily="34" charset="0"/>
              </a:rPr>
              <a:t>  </a:t>
            </a:r>
            <a:r>
              <a:rPr lang="el-GR" altLang="en-US" sz="2400" b="1" dirty="0">
                <a:solidFill>
                  <a:srgbClr val="FF0000"/>
                </a:solidFill>
                <a:cs typeface="Arial" panose="020B0604020202020204" pitchFamily="34" charset="0"/>
              </a:rPr>
              <a:t>Ε</a:t>
            </a:r>
            <a:r>
              <a:rPr lang="en-US" altLang="en-US" sz="2400" dirty="0">
                <a:solidFill>
                  <a:srgbClr val="FF0000"/>
                </a:solidFill>
                <a:cs typeface="Arial" panose="020B0604020202020204" pitchFamily="34" charset="0"/>
              </a:rPr>
              <a:t>mission of </a:t>
            </a:r>
            <a:r>
              <a:rPr lang="en-US" altLang="en-US" sz="2400" b="1" dirty="0">
                <a:solidFill>
                  <a:srgbClr val="FF0000"/>
                </a:solidFill>
                <a:cs typeface="Arial" panose="020B0604020202020204" pitchFamily="34" charset="0"/>
              </a:rPr>
              <a:t>R</a:t>
            </a:r>
            <a:r>
              <a:rPr lang="en-US" altLang="en-US" sz="2400" dirty="0">
                <a:solidFill>
                  <a:srgbClr val="FF0000"/>
                </a:solidFill>
                <a:cs typeface="Arial" panose="020B0604020202020204" pitchFamily="34" charset="0"/>
              </a:rPr>
              <a:t>adiation</a:t>
            </a:r>
            <a:endParaRPr lang="en-US" altLang="en-US" sz="2400" dirty="0">
              <a:cs typeface="Arial" panose="020B0604020202020204" pitchFamily="34" charset="0"/>
            </a:endParaRPr>
          </a:p>
          <a:p>
            <a:pPr eaLnBrk="1" hangingPunct="1">
              <a:lnSpc>
                <a:spcPct val="90000"/>
              </a:lnSpc>
            </a:pPr>
            <a:endParaRPr lang="en-GB" altLang="en-US" sz="2400" dirty="0"/>
          </a:p>
        </p:txBody>
      </p:sp>
    </p:spTree>
    <p:extLst>
      <p:ext uri="{BB962C8B-B14F-4D97-AF65-F5344CB8AC3E}">
        <p14:creationId xmlns:p14="http://schemas.microsoft.com/office/powerpoint/2010/main" val="2672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69000">
              <a:schemeClr val="tx1"/>
            </a:gs>
            <a:gs pos="96000">
              <a:schemeClr val="tx1"/>
            </a:gs>
          </a:gsLst>
          <a:lin ang="0" scaled="1"/>
          <a:tileRect/>
        </a:gradFill>
        <a:effectLst/>
      </p:bgPr>
    </p:bg>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96B22611-77B9-4249-8EE9-A50EFE78571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7107" name="Slide Number Placeholder 4">
            <a:extLst>
              <a:ext uri="{FF2B5EF4-FFF2-40B4-BE49-F238E27FC236}">
                <a16:creationId xmlns:a16="http://schemas.microsoft.com/office/drawing/2014/main" id="{B3B35AB9-BD9E-3941-9818-B02C4457E95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80CD0C-9555-834E-9A94-49C0C6F9D596}" type="slidenum">
              <a:rPr lang="en-US" altLang="en-US">
                <a:solidFill>
                  <a:schemeClr val="bg1"/>
                </a:solidFill>
              </a:rPr>
              <a:pPr eaLnBrk="1" hangingPunct="1"/>
              <a:t>40</a:t>
            </a:fld>
            <a:endParaRPr lang="en-US" altLang="en-US">
              <a:solidFill>
                <a:schemeClr val="bg1"/>
              </a:solidFill>
            </a:endParaRPr>
          </a:p>
        </p:txBody>
      </p:sp>
      <p:sp>
        <p:nvSpPr>
          <p:cNvPr id="47108" name="Freeform 2">
            <a:extLst>
              <a:ext uri="{FF2B5EF4-FFF2-40B4-BE49-F238E27FC236}">
                <a16:creationId xmlns:a16="http://schemas.microsoft.com/office/drawing/2014/main" id="{1116F5F3-30E1-7A4A-9606-4C42B6392CAF}"/>
              </a:ext>
            </a:extLst>
          </p:cNvPr>
          <p:cNvSpPr>
            <a:spLocks/>
          </p:cNvSpPr>
          <p:nvPr/>
        </p:nvSpPr>
        <p:spPr bwMode="auto">
          <a:xfrm>
            <a:off x="7732713" y="3673475"/>
            <a:ext cx="1700213" cy="1104900"/>
          </a:xfrm>
          <a:custGeom>
            <a:avLst/>
            <a:gdLst>
              <a:gd name="T0" fmla="*/ 0 w 1071"/>
              <a:gd name="T1" fmla="*/ 1104900 h 696"/>
              <a:gd name="T2" fmla="*/ 1354138 w 1071"/>
              <a:gd name="T3" fmla="*/ 1000125 h 696"/>
              <a:gd name="T4" fmla="*/ 1700213 w 1071"/>
              <a:gd name="T5" fmla="*/ 0 h 696"/>
              <a:gd name="T6" fmla="*/ 0 60000 65536"/>
              <a:gd name="T7" fmla="*/ 0 60000 65536"/>
              <a:gd name="T8" fmla="*/ 0 60000 65536"/>
              <a:gd name="T9" fmla="*/ 0 w 1071"/>
              <a:gd name="T10" fmla="*/ 0 h 696"/>
              <a:gd name="T11" fmla="*/ 1071 w 1071"/>
              <a:gd name="T12" fmla="*/ 696 h 696"/>
            </a:gdLst>
            <a:ahLst/>
            <a:cxnLst>
              <a:cxn ang="T6">
                <a:pos x="T0" y="T1"/>
              </a:cxn>
              <a:cxn ang="T7">
                <a:pos x="T2" y="T3"/>
              </a:cxn>
              <a:cxn ang="T8">
                <a:pos x="T4" y="T5"/>
              </a:cxn>
            </a:cxnLst>
            <a:rect l="T9" t="T10" r="T11" b="T12"/>
            <a:pathLst>
              <a:path w="1071" h="696">
                <a:moveTo>
                  <a:pt x="0" y="696"/>
                </a:moveTo>
                <a:lnTo>
                  <a:pt x="853" y="630"/>
                </a:lnTo>
                <a:lnTo>
                  <a:pt x="1071" y="0"/>
                </a:ln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09" name="AutoShape 3">
            <a:extLst>
              <a:ext uri="{FF2B5EF4-FFF2-40B4-BE49-F238E27FC236}">
                <a16:creationId xmlns:a16="http://schemas.microsoft.com/office/drawing/2014/main" id="{6379F5EF-D2B4-3749-925A-3D52A6896C54}"/>
              </a:ext>
            </a:extLst>
          </p:cNvPr>
          <p:cNvSpPr>
            <a:spLocks noGrp="1" noChangeArrowheads="1"/>
          </p:cNvSpPr>
          <p:nvPr>
            <p:ph type="title"/>
          </p:nvPr>
        </p:nvSpPr>
        <p:spPr>
          <a:xfrm>
            <a:off x="914162" y="-107024"/>
            <a:ext cx="10360501" cy="1223963"/>
          </a:xfrm>
        </p:spPr>
        <p:txBody>
          <a:bodyPr/>
          <a:lstStyle/>
          <a:p>
            <a:pPr eaLnBrk="1" hangingPunct="1"/>
            <a:r>
              <a:rPr lang="en-US" altLang="en-US" dirty="0"/>
              <a:t>Fabry-Perot (FP) Laser</a:t>
            </a:r>
            <a:r>
              <a:rPr lang="el-GR" altLang="en-US" dirty="0"/>
              <a:t> </a:t>
            </a:r>
            <a:endParaRPr lang="en-US" altLang="en-US" dirty="0"/>
          </a:p>
        </p:txBody>
      </p:sp>
      <p:sp>
        <p:nvSpPr>
          <p:cNvPr id="47110" name="Rectangle 4">
            <a:extLst>
              <a:ext uri="{FF2B5EF4-FFF2-40B4-BE49-F238E27FC236}">
                <a16:creationId xmlns:a16="http://schemas.microsoft.com/office/drawing/2014/main" id="{1DFB33F8-D62A-BA4C-8024-AD118A312B7E}"/>
              </a:ext>
            </a:extLst>
          </p:cNvPr>
          <p:cNvSpPr>
            <a:spLocks noGrp="1" noChangeArrowheads="1"/>
          </p:cNvSpPr>
          <p:nvPr>
            <p:ph type="body" idx="1"/>
          </p:nvPr>
        </p:nvSpPr>
        <p:spPr>
          <a:xfrm>
            <a:off x="1027113" y="1261745"/>
            <a:ext cx="7267575" cy="3810000"/>
          </a:xfrm>
        </p:spPr>
        <p:txBody>
          <a:bodyPr>
            <a:normAutofit fontScale="77500" lnSpcReduction="20000"/>
          </a:bodyPr>
          <a:lstStyle/>
          <a:p>
            <a:pPr eaLnBrk="1" hangingPunct="1">
              <a:lnSpc>
                <a:spcPct val="90000"/>
              </a:lnSpc>
            </a:pPr>
            <a:r>
              <a:rPr lang="en-US" altLang="en-US" dirty="0"/>
              <a:t>Multiple longitudinal mode (MLM) spectrum</a:t>
            </a:r>
          </a:p>
          <a:p>
            <a:pPr eaLnBrk="1" hangingPunct="1">
              <a:lnSpc>
                <a:spcPct val="90000"/>
              </a:lnSpc>
            </a:pPr>
            <a:r>
              <a:rPr lang="en-US" altLang="en-US" dirty="0"/>
              <a:t>“Classic” semiconductor laser</a:t>
            </a:r>
          </a:p>
          <a:p>
            <a:pPr lvl="1" eaLnBrk="1" hangingPunct="1">
              <a:lnSpc>
                <a:spcPct val="90000"/>
              </a:lnSpc>
            </a:pPr>
            <a:r>
              <a:rPr lang="en-US" altLang="en-US" sz="2000" dirty="0"/>
              <a:t>First fiberoptic links (850 or 1300 nm)</a:t>
            </a:r>
          </a:p>
          <a:p>
            <a:pPr lvl="1" eaLnBrk="1" hangingPunct="1">
              <a:lnSpc>
                <a:spcPct val="90000"/>
              </a:lnSpc>
            </a:pPr>
            <a:r>
              <a:rPr lang="en-US" altLang="en-US" sz="2000" dirty="0"/>
              <a:t>Today: short &amp; medium range links</a:t>
            </a:r>
          </a:p>
          <a:p>
            <a:pPr eaLnBrk="1" hangingPunct="1">
              <a:lnSpc>
                <a:spcPct val="90000"/>
              </a:lnSpc>
            </a:pPr>
            <a:r>
              <a:rPr lang="en-US" altLang="en-US" dirty="0"/>
              <a:t>Key characteristics</a:t>
            </a:r>
            <a:endParaRPr lang="en-US" altLang="en-US" sz="2400" dirty="0"/>
          </a:p>
          <a:p>
            <a:pPr lvl="1" eaLnBrk="1" hangingPunct="1">
              <a:lnSpc>
                <a:spcPct val="90000"/>
              </a:lnSpc>
            </a:pPr>
            <a:r>
              <a:rPr lang="en-US" altLang="en-US" sz="2000" dirty="0"/>
              <a:t>Most common for 850 or 1310 nm</a:t>
            </a:r>
          </a:p>
          <a:p>
            <a:pPr lvl="1" eaLnBrk="1" hangingPunct="1">
              <a:lnSpc>
                <a:spcPct val="90000"/>
              </a:lnSpc>
            </a:pPr>
            <a:r>
              <a:rPr lang="en-US" altLang="en-US" sz="2000" dirty="0"/>
              <a:t>Total power up to a few </a:t>
            </a:r>
            <a:r>
              <a:rPr lang="en-US" altLang="en-US" sz="2000" dirty="0">
                <a:sym typeface="Symbol" pitchFamily="2" charset="2"/>
              </a:rPr>
              <a:t>mw</a:t>
            </a:r>
            <a:endParaRPr lang="en-US" altLang="en-US" sz="2000" dirty="0"/>
          </a:p>
          <a:p>
            <a:pPr lvl="1" eaLnBrk="1" hangingPunct="1">
              <a:lnSpc>
                <a:spcPct val="90000"/>
              </a:lnSpc>
            </a:pPr>
            <a:r>
              <a:rPr lang="en-US" altLang="en-US" sz="2000" dirty="0"/>
              <a:t>Spectral width 3 to 20 nm</a:t>
            </a:r>
          </a:p>
          <a:p>
            <a:pPr lvl="1" eaLnBrk="1" hangingPunct="1">
              <a:lnSpc>
                <a:spcPct val="90000"/>
              </a:lnSpc>
            </a:pPr>
            <a:r>
              <a:rPr lang="en-US" altLang="en-US" sz="2000" dirty="0"/>
              <a:t>Mode spacing 0.7 to 2 nm</a:t>
            </a:r>
          </a:p>
          <a:p>
            <a:pPr lvl="1" eaLnBrk="1" hangingPunct="1">
              <a:lnSpc>
                <a:spcPct val="90000"/>
              </a:lnSpc>
            </a:pPr>
            <a:r>
              <a:rPr lang="en-US" altLang="en-US" sz="2000" dirty="0"/>
              <a:t>Highly polarized</a:t>
            </a:r>
          </a:p>
          <a:p>
            <a:pPr lvl="1" eaLnBrk="1" hangingPunct="1">
              <a:lnSpc>
                <a:spcPct val="90000"/>
              </a:lnSpc>
            </a:pPr>
            <a:r>
              <a:rPr lang="en-US" altLang="en-US" sz="2000" dirty="0"/>
              <a:t>Coherence length 1 to 100 mm</a:t>
            </a:r>
          </a:p>
          <a:p>
            <a:pPr lvl="1" eaLnBrk="1" hangingPunct="1">
              <a:lnSpc>
                <a:spcPct val="90000"/>
              </a:lnSpc>
            </a:pPr>
            <a:r>
              <a:rPr lang="en-US" altLang="en-US" sz="2000" dirty="0"/>
              <a:t>Small NA (</a:t>
            </a:r>
            <a:r>
              <a:rPr lang="en-US" altLang="en-US" sz="2000" dirty="0">
                <a:sym typeface="Symbol" pitchFamily="2" charset="2"/>
              </a:rPr>
              <a:t></a:t>
            </a:r>
            <a:r>
              <a:rPr lang="en-US" altLang="en-US" sz="2000" dirty="0"/>
              <a:t> good coupling into fiber)</a:t>
            </a:r>
          </a:p>
          <a:p>
            <a:pPr lvl="1" eaLnBrk="1" hangingPunct="1">
              <a:lnSpc>
                <a:spcPct val="90000"/>
              </a:lnSpc>
            </a:pPr>
            <a:endParaRPr lang="en-US" altLang="en-US" dirty="0"/>
          </a:p>
          <a:p>
            <a:pPr eaLnBrk="1" hangingPunct="1">
              <a:lnSpc>
                <a:spcPct val="90000"/>
              </a:lnSpc>
            </a:pPr>
            <a:endParaRPr lang="en-US" altLang="en-US" dirty="0"/>
          </a:p>
        </p:txBody>
      </p:sp>
      <p:grpSp>
        <p:nvGrpSpPr>
          <p:cNvPr id="47111" name="Group 5">
            <a:extLst>
              <a:ext uri="{FF2B5EF4-FFF2-40B4-BE49-F238E27FC236}">
                <a16:creationId xmlns:a16="http://schemas.microsoft.com/office/drawing/2014/main" id="{02D1CA19-5C37-9D43-B211-DD40C0A34566}"/>
              </a:ext>
            </a:extLst>
          </p:cNvPr>
          <p:cNvGrpSpPr>
            <a:grpSpLocks/>
          </p:cNvGrpSpPr>
          <p:nvPr/>
        </p:nvGrpSpPr>
        <p:grpSpPr bwMode="auto">
          <a:xfrm>
            <a:off x="7715250" y="5245101"/>
            <a:ext cx="1947862" cy="612775"/>
            <a:chOff x="1232" y="2021"/>
            <a:chExt cx="1732" cy="545"/>
          </a:xfrm>
        </p:grpSpPr>
        <p:sp>
          <p:nvSpPr>
            <p:cNvPr id="47138" name="Freeform 6">
              <a:extLst>
                <a:ext uri="{FF2B5EF4-FFF2-40B4-BE49-F238E27FC236}">
                  <a16:creationId xmlns:a16="http://schemas.microsoft.com/office/drawing/2014/main" id="{F9C3D890-0AEC-494C-800C-F90D1FB74072}"/>
                </a:ext>
              </a:extLst>
            </p:cNvPr>
            <p:cNvSpPr>
              <a:spLocks/>
            </p:cNvSpPr>
            <p:nvPr/>
          </p:nvSpPr>
          <p:spPr bwMode="auto">
            <a:xfrm>
              <a:off x="1232" y="2023"/>
              <a:ext cx="1110" cy="185"/>
            </a:xfrm>
            <a:custGeom>
              <a:avLst/>
              <a:gdLst>
                <a:gd name="T0" fmla="*/ 180 w 2043"/>
                <a:gd name="T1" fmla="*/ 0 h 341"/>
                <a:gd name="T2" fmla="*/ 0 w 2043"/>
                <a:gd name="T3" fmla="*/ 185 h 341"/>
                <a:gd name="T4" fmla="*/ 930 w 2043"/>
                <a:gd name="T5" fmla="*/ 185 h 341"/>
                <a:gd name="T6" fmla="*/ 1110 w 2043"/>
                <a:gd name="T7" fmla="*/ 0 h 341"/>
                <a:gd name="T8" fmla="*/ 180 w 2043"/>
                <a:gd name="T9" fmla="*/ 0 h 341"/>
                <a:gd name="T10" fmla="*/ 0 60000 65536"/>
                <a:gd name="T11" fmla="*/ 0 60000 65536"/>
                <a:gd name="T12" fmla="*/ 0 60000 65536"/>
                <a:gd name="T13" fmla="*/ 0 60000 65536"/>
                <a:gd name="T14" fmla="*/ 0 60000 65536"/>
                <a:gd name="T15" fmla="*/ 0 w 2043"/>
                <a:gd name="T16" fmla="*/ 0 h 341"/>
                <a:gd name="T17" fmla="*/ 2043 w 2043"/>
                <a:gd name="T18" fmla="*/ 341 h 341"/>
              </a:gdLst>
              <a:ahLst/>
              <a:cxnLst>
                <a:cxn ang="T10">
                  <a:pos x="T0" y="T1"/>
                </a:cxn>
                <a:cxn ang="T11">
                  <a:pos x="T2" y="T3"/>
                </a:cxn>
                <a:cxn ang="T12">
                  <a:pos x="T4" y="T5"/>
                </a:cxn>
                <a:cxn ang="T13">
                  <a:pos x="T6" y="T7"/>
                </a:cxn>
                <a:cxn ang="T14">
                  <a:pos x="T8" y="T9"/>
                </a:cxn>
              </a:cxnLst>
              <a:rect l="T15" t="T16" r="T17" b="T18"/>
              <a:pathLst>
                <a:path w="2043" h="341">
                  <a:moveTo>
                    <a:pt x="331" y="0"/>
                  </a:moveTo>
                  <a:lnTo>
                    <a:pt x="0" y="341"/>
                  </a:lnTo>
                  <a:lnTo>
                    <a:pt x="1712" y="341"/>
                  </a:lnTo>
                  <a:lnTo>
                    <a:pt x="2043" y="0"/>
                  </a:lnTo>
                  <a:lnTo>
                    <a:pt x="331"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9" name="Freeform 7">
              <a:extLst>
                <a:ext uri="{FF2B5EF4-FFF2-40B4-BE49-F238E27FC236}">
                  <a16:creationId xmlns:a16="http://schemas.microsoft.com/office/drawing/2014/main" id="{6A06F109-0D66-D348-A184-680D9981F1DB}"/>
                </a:ext>
              </a:extLst>
            </p:cNvPr>
            <p:cNvSpPr>
              <a:spLocks/>
            </p:cNvSpPr>
            <p:nvPr/>
          </p:nvSpPr>
          <p:spPr bwMode="auto">
            <a:xfrm>
              <a:off x="1236" y="2175"/>
              <a:ext cx="1109" cy="185"/>
            </a:xfrm>
            <a:custGeom>
              <a:avLst/>
              <a:gdLst>
                <a:gd name="T0" fmla="*/ 0 w 2043"/>
                <a:gd name="T1" fmla="*/ 185 h 340"/>
                <a:gd name="T2" fmla="*/ 930 w 2043"/>
                <a:gd name="T3" fmla="*/ 185 h 340"/>
                <a:gd name="T4" fmla="*/ 1109 w 2043"/>
                <a:gd name="T5" fmla="*/ 0 h 340"/>
                <a:gd name="T6" fmla="*/ 0 60000 65536"/>
                <a:gd name="T7" fmla="*/ 0 60000 65536"/>
                <a:gd name="T8" fmla="*/ 0 60000 65536"/>
                <a:gd name="T9" fmla="*/ 0 w 2043"/>
                <a:gd name="T10" fmla="*/ 0 h 340"/>
                <a:gd name="T11" fmla="*/ 2043 w 2043"/>
                <a:gd name="T12" fmla="*/ 340 h 340"/>
              </a:gdLst>
              <a:ahLst/>
              <a:cxnLst>
                <a:cxn ang="T6">
                  <a:pos x="T0" y="T1"/>
                </a:cxn>
                <a:cxn ang="T7">
                  <a:pos x="T2" y="T3"/>
                </a:cxn>
                <a:cxn ang="T8">
                  <a:pos x="T4" y="T5"/>
                </a:cxn>
              </a:cxnLst>
              <a:rect l="T9" t="T10" r="T11" b="T12"/>
              <a:pathLst>
                <a:path w="2043" h="340">
                  <a:moveTo>
                    <a:pt x="0" y="340"/>
                  </a:moveTo>
                  <a:lnTo>
                    <a:pt x="1713" y="340"/>
                  </a:lnTo>
                  <a:lnTo>
                    <a:pt x="2043"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0" name="Freeform 8">
              <a:extLst>
                <a:ext uri="{FF2B5EF4-FFF2-40B4-BE49-F238E27FC236}">
                  <a16:creationId xmlns:a16="http://schemas.microsoft.com/office/drawing/2014/main" id="{B249A135-F221-9F43-9083-C02CF99783AC}"/>
                </a:ext>
              </a:extLst>
            </p:cNvPr>
            <p:cNvSpPr>
              <a:spLocks/>
            </p:cNvSpPr>
            <p:nvPr/>
          </p:nvSpPr>
          <p:spPr bwMode="auto">
            <a:xfrm>
              <a:off x="1236" y="2249"/>
              <a:ext cx="1109" cy="185"/>
            </a:xfrm>
            <a:custGeom>
              <a:avLst/>
              <a:gdLst>
                <a:gd name="T0" fmla="*/ 0 w 2043"/>
                <a:gd name="T1" fmla="*/ 185 h 340"/>
                <a:gd name="T2" fmla="*/ 930 w 2043"/>
                <a:gd name="T3" fmla="*/ 185 h 340"/>
                <a:gd name="T4" fmla="*/ 1109 w 2043"/>
                <a:gd name="T5" fmla="*/ 0 h 340"/>
                <a:gd name="T6" fmla="*/ 0 60000 65536"/>
                <a:gd name="T7" fmla="*/ 0 60000 65536"/>
                <a:gd name="T8" fmla="*/ 0 60000 65536"/>
                <a:gd name="T9" fmla="*/ 0 w 2043"/>
                <a:gd name="T10" fmla="*/ 0 h 340"/>
                <a:gd name="T11" fmla="*/ 2043 w 2043"/>
                <a:gd name="T12" fmla="*/ 340 h 340"/>
              </a:gdLst>
              <a:ahLst/>
              <a:cxnLst>
                <a:cxn ang="T6">
                  <a:pos x="T0" y="T1"/>
                </a:cxn>
                <a:cxn ang="T7">
                  <a:pos x="T2" y="T3"/>
                </a:cxn>
                <a:cxn ang="T8">
                  <a:pos x="T4" y="T5"/>
                </a:cxn>
              </a:cxnLst>
              <a:rect l="T9" t="T10" r="T11" b="T12"/>
              <a:pathLst>
                <a:path w="2043" h="340">
                  <a:moveTo>
                    <a:pt x="0" y="340"/>
                  </a:moveTo>
                  <a:lnTo>
                    <a:pt x="1713" y="340"/>
                  </a:lnTo>
                  <a:lnTo>
                    <a:pt x="2043"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1" name="Freeform 9">
              <a:extLst>
                <a:ext uri="{FF2B5EF4-FFF2-40B4-BE49-F238E27FC236}">
                  <a16:creationId xmlns:a16="http://schemas.microsoft.com/office/drawing/2014/main" id="{54A5958E-F4AF-CB41-8158-2807DBF6D948}"/>
                </a:ext>
              </a:extLst>
            </p:cNvPr>
            <p:cNvSpPr>
              <a:spLocks/>
            </p:cNvSpPr>
            <p:nvPr/>
          </p:nvSpPr>
          <p:spPr bwMode="auto">
            <a:xfrm>
              <a:off x="1236" y="2382"/>
              <a:ext cx="1109" cy="184"/>
            </a:xfrm>
            <a:custGeom>
              <a:avLst/>
              <a:gdLst>
                <a:gd name="T0" fmla="*/ 0 w 2043"/>
                <a:gd name="T1" fmla="*/ 184 h 341"/>
                <a:gd name="T2" fmla="*/ 930 w 2043"/>
                <a:gd name="T3" fmla="*/ 184 h 341"/>
                <a:gd name="T4" fmla="*/ 1109 w 2043"/>
                <a:gd name="T5" fmla="*/ 0 h 341"/>
                <a:gd name="T6" fmla="*/ 0 60000 65536"/>
                <a:gd name="T7" fmla="*/ 0 60000 65536"/>
                <a:gd name="T8" fmla="*/ 0 60000 65536"/>
                <a:gd name="T9" fmla="*/ 0 w 2043"/>
                <a:gd name="T10" fmla="*/ 0 h 341"/>
                <a:gd name="T11" fmla="*/ 2043 w 2043"/>
                <a:gd name="T12" fmla="*/ 341 h 341"/>
              </a:gdLst>
              <a:ahLst/>
              <a:cxnLst>
                <a:cxn ang="T6">
                  <a:pos x="T0" y="T1"/>
                </a:cxn>
                <a:cxn ang="T7">
                  <a:pos x="T2" y="T3"/>
                </a:cxn>
                <a:cxn ang="T8">
                  <a:pos x="T4" y="T5"/>
                </a:cxn>
              </a:cxnLst>
              <a:rect l="T9" t="T10" r="T11" b="T12"/>
              <a:pathLst>
                <a:path w="2043" h="341">
                  <a:moveTo>
                    <a:pt x="0" y="341"/>
                  </a:moveTo>
                  <a:lnTo>
                    <a:pt x="1713" y="341"/>
                  </a:lnTo>
                  <a:lnTo>
                    <a:pt x="2043"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2" name="Line 10">
              <a:extLst>
                <a:ext uri="{FF2B5EF4-FFF2-40B4-BE49-F238E27FC236}">
                  <a16:creationId xmlns:a16="http://schemas.microsoft.com/office/drawing/2014/main" id="{F106DEB8-BD5E-3D46-8E86-3EFDDEC6EA4C}"/>
                </a:ext>
              </a:extLst>
            </p:cNvPr>
            <p:cNvSpPr>
              <a:spLocks noChangeShapeType="1"/>
            </p:cNvSpPr>
            <p:nvPr/>
          </p:nvSpPr>
          <p:spPr bwMode="auto">
            <a:xfrm>
              <a:off x="1234" y="2214"/>
              <a:ext cx="2" cy="3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3" name="Line 11">
              <a:extLst>
                <a:ext uri="{FF2B5EF4-FFF2-40B4-BE49-F238E27FC236}">
                  <a16:creationId xmlns:a16="http://schemas.microsoft.com/office/drawing/2014/main" id="{7BA49E78-C6CD-FF45-A264-988CC2AA9BAC}"/>
                </a:ext>
              </a:extLst>
            </p:cNvPr>
            <p:cNvSpPr>
              <a:spLocks noChangeShapeType="1"/>
            </p:cNvSpPr>
            <p:nvPr/>
          </p:nvSpPr>
          <p:spPr bwMode="auto">
            <a:xfrm>
              <a:off x="2342" y="2032"/>
              <a:ext cx="3" cy="3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4" name="Line 12">
              <a:extLst>
                <a:ext uri="{FF2B5EF4-FFF2-40B4-BE49-F238E27FC236}">
                  <a16:creationId xmlns:a16="http://schemas.microsoft.com/office/drawing/2014/main" id="{4194E46C-EADA-BE44-BABA-6E134297D277}"/>
                </a:ext>
              </a:extLst>
            </p:cNvPr>
            <p:cNvSpPr>
              <a:spLocks noChangeShapeType="1"/>
            </p:cNvSpPr>
            <p:nvPr/>
          </p:nvSpPr>
          <p:spPr bwMode="auto">
            <a:xfrm>
              <a:off x="2164" y="2212"/>
              <a:ext cx="2" cy="3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5" name="Freeform 13">
              <a:extLst>
                <a:ext uri="{FF2B5EF4-FFF2-40B4-BE49-F238E27FC236}">
                  <a16:creationId xmlns:a16="http://schemas.microsoft.com/office/drawing/2014/main" id="{BD90DF00-7CB2-B743-BA05-A63BE7A2A871}"/>
                </a:ext>
              </a:extLst>
            </p:cNvPr>
            <p:cNvSpPr>
              <a:spLocks/>
            </p:cNvSpPr>
            <p:nvPr/>
          </p:nvSpPr>
          <p:spPr bwMode="auto">
            <a:xfrm>
              <a:off x="1232" y="2390"/>
              <a:ext cx="1104" cy="174"/>
            </a:xfrm>
            <a:custGeom>
              <a:avLst/>
              <a:gdLst>
                <a:gd name="T0" fmla="*/ 1104 w 2034"/>
                <a:gd name="T1" fmla="*/ 0 h 321"/>
                <a:gd name="T2" fmla="*/ 179 w 2034"/>
                <a:gd name="T3" fmla="*/ 0 h 321"/>
                <a:gd name="T4" fmla="*/ 0 w 2034"/>
                <a:gd name="T5" fmla="*/ 174 h 321"/>
                <a:gd name="T6" fmla="*/ 0 60000 65536"/>
                <a:gd name="T7" fmla="*/ 0 60000 65536"/>
                <a:gd name="T8" fmla="*/ 0 60000 65536"/>
                <a:gd name="T9" fmla="*/ 0 w 2034"/>
                <a:gd name="T10" fmla="*/ 0 h 321"/>
                <a:gd name="T11" fmla="*/ 2034 w 2034"/>
                <a:gd name="T12" fmla="*/ 321 h 321"/>
              </a:gdLst>
              <a:ahLst/>
              <a:cxnLst>
                <a:cxn ang="T6">
                  <a:pos x="T0" y="T1"/>
                </a:cxn>
                <a:cxn ang="T7">
                  <a:pos x="T2" y="T3"/>
                </a:cxn>
                <a:cxn ang="T8">
                  <a:pos x="T4" y="T5"/>
                </a:cxn>
              </a:cxnLst>
              <a:rect l="T9" t="T10" r="T11" b="T12"/>
              <a:pathLst>
                <a:path w="2034" h="321">
                  <a:moveTo>
                    <a:pt x="2034" y="0"/>
                  </a:moveTo>
                  <a:lnTo>
                    <a:pt x="329" y="0"/>
                  </a:lnTo>
                  <a:lnTo>
                    <a:pt x="0" y="321"/>
                  </a:lnTo>
                </a:path>
              </a:pathLst>
            </a:custGeom>
            <a:noFill/>
            <a:ln w="2540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6" name="Line 14">
              <a:extLst>
                <a:ext uri="{FF2B5EF4-FFF2-40B4-BE49-F238E27FC236}">
                  <a16:creationId xmlns:a16="http://schemas.microsoft.com/office/drawing/2014/main" id="{BC83A934-08E4-0142-B36B-2123AAF259B2}"/>
                </a:ext>
              </a:extLst>
            </p:cNvPr>
            <p:cNvSpPr>
              <a:spLocks noChangeShapeType="1"/>
            </p:cNvSpPr>
            <p:nvPr/>
          </p:nvSpPr>
          <p:spPr bwMode="auto">
            <a:xfrm>
              <a:off x="1410" y="2021"/>
              <a:ext cx="2" cy="369"/>
            </a:xfrm>
            <a:prstGeom prst="line">
              <a:avLst/>
            </a:prstGeom>
            <a:noFill/>
            <a:ln w="2540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47" name="Freeform 15">
              <a:extLst>
                <a:ext uri="{FF2B5EF4-FFF2-40B4-BE49-F238E27FC236}">
                  <a16:creationId xmlns:a16="http://schemas.microsoft.com/office/drawing/2014/main" id="{8E1D6975-2EC4-7840-8D6B-9AB4943947A0}"/>
                </a:ext>
              </a:extLst>
            </p:cNvPr>
            <p:cNvSpPr>
              <a:spLocks/>
            </p:cNvSpPr>
            <p:nvPr/>
          </p:nvSpPr>
          <p:spPr bwMode="auto">
            <a:xfrm>
              <a:off x="1236" y="2186"/>
              <a:ext cx="1100" cy="178"/>
            </a:xfrm>
            <a:custGeom>
              <a:avLst/>
              <a:gdLst>
                <a:gd name="T0" fmla="*/ 1100 w 2024"/>
                <a:gd name="T1" fmla="*/ 0 h 329"/>
                <a:gd name="T2" fmla="*/ 179 w 2024"/>
                <a:gd name="T3" fmla="*/ 0 h 329"/>
                <a:gd name="T4" fmla="*/ 0 w 2024"/>
                <a:gd name="T5" fmla="*/ 178 h 329"/>
                <a:gd name="T6" fmla="*/ 0 60000 65536"/>
                <a:gd name="T7" fmla="*/ 0 60000 65536"/>
                <a:gd name="T8" fmla="*/ 0 60000 65536"/>
                <a:gd name="T9" fmla="*/ 0 w 2024"/>
                <a:gd name="T10" fmla="*/ 0 h 329"/>
                <a:gd name="T11" fmla="*/ 2024 w 2024"/>
                <a:gd name="T12" fmla="*/ 329 h 329"/>
              </a:gdLst>
              <a:ahLst/>
              <a:cxnLst>
                <a:cxn ang="T6">
                  <a:pos x="T0" y="T1"/>
                </a:cxn>
                <a:cxn ang="T7">
                  <a:pos x="T2" y="T3"/>
                </a:cxn>
                <a:cxn ang="T8">
                  <a:pos x="T4" y="T5"/>
                </a:cxn>
              </a:cxnLst>
              <a:rect l="T9" t="T10" r="T11" b="T12"/>
              <a:pathLst>
                <a:path w="2024" h="329">
                  <a:moveTo>
                    <a:pt x="2024" y="0"/>
                  </a:moveTo>
                  <a:lnTo>
                    <a:pt x="329" y="0"/>
                  </a:lnTo>
                  <a:lnTo>
                    <a:pt x="0" y="329"/>
                  </a:lnTo>
                </a:path>
              </a:pathLst>
            </a:custGeom>
            <a:noFill/>
            <a:ln w="254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8" name="Freeform 16">
              <a:extLst>
                <a:ext uri="{FF2B5EF4-FFF2-40B4-BE49-F238E27FC236}">
                  <a16:creationId xmlns:a16="http://schemas.microsoft.com/office/drawing/2014/main" id="{860ED830-55EE-4249-B22E-C16763CBAA78}"/>
                </a:ext>
              </a:extLst>
            </p:cNvPr>
            <p:cNvSpPr>
              <a:spLocks/>
            </p:cNvSpPr>
            <p:nvPr/>
          </p:nvSpPr>
          <p:spPr bwMode="auto">
            <a:xfrm>
              <a:off x="1241" y="2251"/>
              <a:ext cx="1099" cy="181"/>
            </a:xfrm>
            <a:custGeom>
              <a:avLst/>
              <a:gdLst>
                <a:gd name="T0" fmla="*/ 1099 w 2026"/>
                <a:gd name="T1" fmla="*/ 0 h 331"/>
                <a:gd name="T2" fmla="*/ 178 w 2026"/>
                <a:gd name="T3" fmla="*/ 0 h 331"/>
                <a:gd name="T4" fmla="*/ 0 w 2026"/>
                <a:gd name="T5" fmla="*/ 181 h 331"/>
                <a:gd name="T6" fmla="*/ 0 60000 65536"/>
                <a:gd name="T7" fmla="*/ 0 60000 65536"/>
                <a:gd name="T8" fmla="*/ 0 60000 65536"/>
                <a:gd name="T9" fmla="*/ 0 w 2026"/>
                <a:gd name="T10" fmla="*/ 0 h 331"/>
                <a:gd name="T11" fmla="*/ 2026 w 2026"/>
                <a:gd name="T12" fmla="*/ 331 h 331"/>
              </a:gdLst>
              <a:ahLst/>
              <a:cxnLst>
                <a:cxn ang="T6">
                  <a:pos x="T0" y="T1"/>
                </a:cxn>
                <a:cxn ang="T7">
                  <a:pos x="T2" y="T3"/>
                </a:cxn>
                <a:cxn ang="T8">
                  <a:pos x="T4" y="T5"/>
                </a:cxn>
              </a:cxnLst>
              <a:rect l="T9" t="T10" r="T11" b="T12"/>
              <a:pathLst>
                <a:path w="2026" h="331">
                  <a:moveTo>
                    <a:pt x="2026" y="0"/>
                  </a:moveTo>
                  <a:lnTo>
                    <a:pt x="328" y="0"/>
                  </a:lnTo>
                  <a:lnTo>
                    <a:pt x="0" y="331"/>
                  </a:lnTo>
                </a:path>
              </a:pathLst>
            </a:custGeom>
            <a:noFill/>
            <a:ln w="254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9" name="Oval 17">
              <a:extLst>
                <a:ext uri="{FF2B5EF4-FFF2-40B4-BE49-F238E27FC236}">
                  <a16:creationId xmlns:a16="http://schemas.microsoft.com/office/drawing/2014/main" id="{DFA72E2F-4A33-6446-819E-22F167481986}"/>
                </a:ext>
              </a:extLst>
            </p:cNvPr>
            <p:cNvSpPr>
              <a:spLocks noChangeArrowheads="1"/>
            </p:cNvSpPr>
            <p:nvPr/>
          </p:nvSpPr>
          <p:spPr bwMode="auto">
            <a:xfrm>
              <a:off x="2874" y="2136"/>
              <a:ext cx="90" cy="24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47150" name="Line 18">
              <a:extLst>
                <a:ext uri="{FF2B5EF4-FFF2-40B4-BE49-F238E27FC236}">
                  <a16:creationId xmlns:a16="http://schemas.microsoft.com/office/drawing/2014/main" id="{51581C30-1DC1-4E44-B683-AD43BAABE2CD}"/>
                </a:ext>
              </a:extLst>
            </p:cNvPr>
            <p:cNvSpPr>
              <a:spLocks noChangeShapeType="1"/>
            </p:cNvSpPr>
            <p:nvPr/>
          </p:nvSpPr>
          <p:spPr bwMode="auto">
            <a:xfrm flipV="1">
              <a:off x="2265" y="2135"/>
              <a:ext cx="656" cy="16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51" name="Line 19">
              <a:extLst>
                <a:ext uri="{FF2B5EF4-FFF2-40B4-BE49-F238E27FC236}">
                  <a16:creationId xmlns:a16="http://schemas.microsoft.com/office/drawing/2014/main" id="{1DAA630E-6A67-454E-87A2-743FD3826156}"/>
                </a:ext>
              </a:extLst>
            </p:cNvPr>
            <p:cNvSpPr>
              <a:spLocks noChangeShapeType="1"/>
            </p:cNvSpPr>
            <p:nvPr/>
          </p:nvSpPr>
          <p:spPr bwMode="auto">
            <a:xfrm>
              <a:off x="2259" y="2307"/>
              <a:ext cx="660" cy="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12" name="Group 20">
            <a:extLst>
              <a:ext uri="{FF2B5EF4-FFF2-40B4-BE49-F238E27FC236}">
                <a16:creationId xmlns:a16="http://schemas.microsoft.com/office/drawing/2014/main" id="{A26AC666-34D8-3E4E-9783-6F2859C757C7}"/>
              </a:ext>
            </a:extLst>
          </p:cNvPr>
          <p:cNvGrpSpPr>
            <a:grpSpLocks/>
          </p:cNvGrpSpPr>
          <p:nvPr/>
        </p:nvGrpSpPr>
        <p:grpSpPr bwMode="auto">
          <a:xfrm>
            <a:off x="7481887" y="1897064"/>
            <a:ext cx="2635250" cy="1512887"/>
            <a:chOff x="3754" y="2068"/>
            <a:chExt cx="1660" cy="953"/>
          </a:xfrm>
        </p:grpSpPr>
        <p:grpSp>
          <p:nvGrpSpPr>
            <p:cNvPr id="47119" name="Group 21">
              <a:extLst>
                <a:ext uri="{FF2B5EF4-FFF2-40B4-BE49-F238E27FC236}">
                  <a16:creationId xmlns:a16="http://schemas.microsoft.com/office/drawing/2014/main" id="{E2423A84-CAF3-CE4C-8B24-9D70567CBE8F}"/>
                </a:ext>
              </a:extLst>
            </p:cNvPr>
            <p:cNvGrpSpPr>
              <a:grpSpLocks/>
            </p:cNvGrpSpPr>
            <p:nvPr/>
          </p:nvGrpSpPr>
          <p:grpSpPr bwMode="auto">
            <a:xfrm>
              <a:off x="4513" y="2216"/>
              <a:ext cx="634" cy="796"/>
              <a:chOff x="1105" y="2917"/>
              <a:chExt cx="298" cy="815"/>
            </a:xfrm>
          </p:grpSpPr>
          <p:sp>
            <p:nvSpPr>
              <p:cNvPr id="47124" name="Freeform 22">
                <a:extLst>
                  <a:ext uri="{FF2B5EF4-FFF2-40B4-BE49-F238E27FC236}">
                    <a16:creationId xmlns:a16="http://schemas.microsoft.com/office/drawing/2014/main" id="{A9598CA1-DA2F-1C41-B2EE-964666F109C2}"/>
                  </a:ext>
                </a:extLst>
              </p:cNvPr>
              <p:cNvSpPr>
                <a:spLocks/>
              </p:cNvSpPr>
              <p:nvPr/>
            </p:nvSpPr>
            <p:spPr bwMode="auto">
              <a:xfrm>
                <a:off x="1235" y="2917"/>
                <a:ext cx="44" cy="813"/>
              </a:xfrm>
              <a:custGeom>
                <a:avLst/>
                <a:gdLst>
                  <a:gd name="T0" fmla="*/ 2 w 81"/>
                  <a:gd name="T1" fmla="*/ 384 h 1498"/>
                  <a:gd name="T2" fmla="*/ 3 w 81"/>
                  <a:gd name="T3" fmla="*/ 332 h 1498"/>
                  <a:gd name="T4" fmla="*/ 3 w 81"/>
                  <a:gd name="T5" fmla="*/ 283 h 1498"/>
                  <a:gd name="T6" fmla="*/ 4 w 81"/>
                  <a:gd name="T7" fmla="*/ 236 h 1498"/>
                  <a:gd name="T8" fmla="*/ 6 w 81"/>
                  <a:gd name="T9" fmla="*/ 190 h 1498"/>
                  <a:gd name="T10" fmla="*/ 7 w 81"/>
                  <a:gd name="T11" fmla="*/ 148 h 1498"/>
                  <a:gd name="T12" fmla="*/ 8 w 81"/>
                  <a:gd name="T13" fmla="*/ 117 h 1498"/>
                  <a:gd name="T14" fmla="*/ 10 w 81"/>
                  <a:gd name="T15" fmla="*/ 77 h 1498"/>
                  <a:gd name="T16" fmla="*/ 11 w 81"/>
                  <a:gd name="T17" fmla="*/ 52 h 1498"/>
                  <a:gd name="T18" fmla="*/ 12 w 81"/>
                  <a:gd name="T19" fmla="*/ 29 h 1498"/>
                  <a:gd name="T20" fmla="*/ 13 w 81"/>
                  <a:gd name="T21" fmla="*/ 13 h 1498"/>
                  <a:gd name="T22" fmla="*/ 14 w 81"/>
                  <a:gd name="T23" fmla="*/ 2 h 1498"/>
                  <a:gd name="T24" fmla="*/ 16 w 81"/>
                  <a:gd name="T25" fmla="*/ 0 h 1498"/>
                  <a:gd name="T26" fmla="*/ 16 w 81"/>
                  <a:gd name="T27" fmla="*/ 2 h 1498"/>
                  <a:gd name="T28" fmla="*/ 17 w 81"/>
                  <a:gd name="T29" fmla="*/ 12 h 1498"/>
                  <a:gd name="T30" fmla="*/ 19 w 81"/>
                  <a:gd name="T31" fmla="*/ 29 h 1498"/>
                  <a:gd name="T32" fmla="*/ 20 w 81"/>
                  <a:gd name="T33" fmla="*/ 50 h 1498"/>
                  <a:gd name="T34" fmla="*/ 21 w 81"/>
                  <a:gd name="T35" fmla="*/ 77 h 1498"/>
                  <a:gd name="T36" fmla="*/ 23 w 81"/>
                  <a:gd name="T37" fmla="*/ 119 h 1498"/>
                  <a:gd name="T38" fmla="*/ 24 w 81"/>
                  <a:gd name="T39" fmla="*/ 148 h 1498"/>
                  <a:gd name="T40" fmla="*/ 25 w 81"/>
                  <a:gd name="T41" fmla="*/ 189 h 1498"/>
                  <a:gd name="T42" fmla="*/ 27 w 81"/>
                  <a:gd name="T43" fmla="*/ 236 h 1498"/>
                  <a:gd name="T44" fmla="*/ 27 w 81"/>
                  <a:gd name="T45" fmla="*/ 283 h 1498"/>
                  <a:gd name="T46" fmla="*/ 29 w 81"/>
                  <a:gd name="T47" fmla="*/ 332 h 1498"/>
                  <a:gd name="T48" fmla="*/ 29 w 81"/>
                  <a:gd name="T49" fmla="*/ 384 h 1498"/>
                  <a:gd name="T50" fmla="*/ 31 w 81"/>
                  <a:gd name="T51" fmla="*/ 434 h 1498"/>
                  <a:gd name="T52" fmla="*/ 32 w 81"/>
                  <a:gd name="T53" fmla="*/ 485 h 1498"/>
                  <a:gd name="T54" fmla="*/ 33 w 81"/>
                  <a:gd name="T55" fmla="*/ 535 h 1498"/>
                  <a:gd name="T56" fmla="*/ 35 w 81"/>
                  <a:gd name="T57" fmla="*/ 580 h 1498"/>
                  <a:gd name="T58" fmla="*/ 36 w 81"/>
                  <a:gd name="T59" fmla="*/ 627 h 1498"/>
                  <a:gd name="T60" fmla="*/ 37 w 81"/>
                  <a:gd name="T61" fmla="*/ 669 h 1498"/>
                  <a:gd name="T62" fmla="*/ 37 w 81"/>
                  <a:gd name="T63" fmla="*/ 707 h 1498"/>
                  <a:gd name="T64" fmla="*/ 39 w 81"/>
                  <a:gd name="T65" fmla="*/ 740 h 1498"/>
                  <a:gd name="T66" fmla="*/ 40 w 81"/>
                  <a:gd name="T67" fmla="*/ 766 h 1498"/>
                  <a:gd name="T68" fmla="*/ 41 w 81"/>
                  <a:gd name="T69" fmla="*/ 787 h 1498"/>
                  <a:gd name="T70" fmla="*/ 42 w 81"/>
                  <a:gd name="T71" fmla="*/ 804 h 1498"/>
                  <a:gd name="T72" fmla="*/ 44 w 81"/>
                  <a:gd name="T73" fmla="*/ 813 h 14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498"/>
                  <a:gd name="T113" fmla="*/ 81 w 81"/>
                  <a:gd name="T114" fmla="*/ 1498 h 14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498">
                    <a:moveTo>
                      <a:pt x="0" y="754"/>
                    </a:moveTo>
                    <a:lnTo>
                      <a:pt x="3" y="707"/>
                    </a:lnTo>
                    <a:lnTo>
                      <a:pt x="3" y="658"/>
                    </a:lnTo>
                    <a:lnTo>
                      <a:pt x="5" y="612"/>
                    </a:lnTo>
                    <a:lnTo>
                      <a:pt x="5" y="566"/>
                    </a:lnTo>
                    <a:lnTo>
                      <a:pt x="6" y="521"/>
                    </a:lnTo>
                    <a:lnTo>
                      <a:pt x="7" y="475"/>
                    </a:lnTo>
                    <a:lnTo>
                      <a:pt x="8" y="434"/>
                    </a:lnTo>
                    <a:lnTo>
                      <a:pt x="9" y="391"/>
                    </a:lnTo>
                    <a:lnTo>
                      <a:pt x="11" y="350"/>
                    </a:lnTo>
                    <a:lnTo>
                      <a:pt x="12" y="310"/>
                    </a:lnTo>
                    <a:lnTo>
                      <a:pt x="13" y="273"/>
                    </a:lnTo>
                    <a:lnTo>
                      <a:pt x="14" y="237"/>
                    </a:lnTo>
                    <a:lnTo>
                      <a:pt x="15" y="216"/>
                    </a:lnTo>
                    <a:lnTo>
                      <a:pt x="16" y="175"/>
                    </a:lnTo>
                    <a:lnTo>
                      <a:pt x="18" y="142"/>
                    </a:lnTo>
                    <a:lnTo>
                      <a:pt x="19" y="118"/>
                    </a:lnTo>
                    <a:lnTo>
                      <a:pt x="20" y="96"/>
                    </a:lnTo>
                    <a:lnTo>
                      <a:pt x="21" y="73"/>
                    </a:lnTo>
                    <a:lnTo>
                      <a:pt x="22" y="54"/>
                    </a:lnTo>
                    <a:lnTo>
                      <a:pt x="23" y="38"/>
                    </a:lnTo>
                    <a:lnTo>
                      <a:pt x="24" y="24"/>
                    </a:lnTo>
                    <a:lnTo>
                      <a:pt x="26" y="13"/>
                    </a:lnTo>
                    <a:lnTo>
                      <a:pt x="26" y="4"/>
                    </a:lnTo>
                    <a:lnTo>
                      <a:pt x="27" y="1"/>
                    </a:lnTo>
                    <a:lnTo>
                      <a:pt x="29" y="0"/>
                    </a:lnTo>
                    <a:lnTo>
                      <a:pt x="29" y="1"/>
                    </a:lnTo>
                    <a:lnTo>
                      <a:pt x="30" y="4"/>
                    </a:lnTo>
                    <a:lnTo>
                      <a:pt x="31" y="13"/>
                    </a:lnTo>
                    <a:lnTo>
                      <a:pt x="32" y="22"/>
                    </a:lnTo>
                    <a:lnTo>
                      <a:pt x="34" y="38"/>
                    </a:lnTo>
                    <a:lnTo>
                      <a:pt x="35" y="53"/>
                    </a:lnTo>
                    <a:lnTo>
                      <a:pt x="36" y="71"/>
                    </a:lnTo>
                    <a:lnTo>
                      <a:pt x="37" y="93"/>
                    </a:lnTo>
                    <a:lnTo>
                      <a:pt x="38" y="118"/>
                    </a:lnTo>
                    <a:lnTo>
                      <a:pt x="39" y="142"/>
                    </a:lnTo>
                    <a:lnTo>
                      <a:pt x="41" y="173"/>
                    </a:lnTo>
                    <a:lnTo>
                      <a:pt x="43" y="220"/>
                    </a:lnTo>
                    <a:lnTo>
                      <a:pt x="43" y="237"/>
                    </a:lnTo>
                    <a:lnTo>
                      <a:pt x="44" y="273"/>
                    </a:lnTo>
                    <a:lnTo>
                      <a:pt x="45" y="310"/>
                    </a:lnTo>
                    <a:lnTo>
                      <a:pt x="46" y="349"/>
                    </a:lnTo>
                    <a:lnTo>
                      <a:pt x="47" y="391"/>
                    </a:lnTo>
                    <a:lnTo>
                      <a:pt x="49" y="434"/>
                    </a:lnTo>
                    <a:lnTo>
                      <a:pt x="50" y="474"/>
                    </a:lnTo>
                    <a:lnTo>
                      <a:pt x="50" y="521"/>
                    </a:lnTo>
                    <a:lnTo>
                      <a:pt x="51" y="566"/>
                    </a:lnTo>
                    <a:lnTo>
                      <a:pt x="53" y="612"/>
                    </a:lnTo>
                    <a:lnTo>
                      <a:pt x="53" y="658"/>
                    </a:lnTo>
                    <a:lnTo>
                      <a:pt x="54" y="707"/>
                    </a:lnTo>
                    <a:lnTo>
                      <a:pt x="55" y="754"/>
                    </a:lnTo>
                    <a:lnTo>
                      <a:pt x="57" y="800"/>
                    </a:lnTo>
                    <a:lnTo>
                      <a:pt x="58" y="847"/>
                    </a:lnTo>
                    <a:lnTo>
                      <a:pt x="59" y="893"/>
                    </a:lnTo>
                    <a:lnTo>
                      <a:pt x="60" y="939"/>
                    </a:lnTo>
                    <a:lnTo>
                      <a:pt x="61" y="985"/>
                    </a:lnTo>
                    <a:lnTo>
                      <a:pt x="62" y="1023"/>
                    </a:lnTo>
                    <a:lnTo>
                      <a:pt x="64" y="1068"/>
                    </a:lnTo>
                    <a:lnTo>
                      <a:pt x="65" y="1114"/>
                    </a:lnTo>
                    <a:lnTo>
                      <a:pt x="66" y="1155"/>
                    </a:lnTo>
                    <a:lnTo>
                      <a:pt x="67" y="1196"/>
                    </a:lnTo>
                    <a:lnTo>
                      <a:pt x="68" y="1233"/>
                    </a:lnTo>
                    <a:lnTo>
                      <a:pt x="68" y="1267"/>
                    </a:lnTo>
                    <a:lnTo>
                      <a:pt x="69" y="1302"/>
                    </a:lnTo>
                    <a:lnTo>
                      <a:pt x="72" y="1332"/>
                    </a:lnTo>
                    <a:lnTo>
                      <a:pt x="72" y="1363"/>
                    </a:lnTo>
                    <a:lnTo>
                      <a:pt x="73" y="1388"/>
                    </a:lnTo>
                    <a:lnTo>
                      <a:pt x="74" y="1412"/>
                    </a:lnTo>
                    <a:lnTo>
                      <a:pt x="75" y="1434"/>
                    </a:lnTo>
                    <a:lnTo>
                      <a:pt x="76" y="1451"/>
                    </a:lnTo>
                    <a:lnTo>
                      <a:pt x="77" y="1467"/>
                    </a:lnTo>
                    <a:lnTo>
                      <a:pt x="78" y="1481"/>
                    </a:lnTo>
                    <a:lnTo>
                      <a:pt x="80" y="1490"/>
                    </a:lnTo>
                    <a:lnTo>
                      <a:pt x="81" y="149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5" name="Freeform 23">
                <a:extLst>
                  <a:ext uri="{FF2B5EF4-FFF2-40B4-BE49-F238E27FC236}">
                    <a16:creationId xmlns:a16="http://schemas.microsoft.com/office/drawing/2014/main" id="{BCD3352E-8098-0243-AF75-498D961694D9}"/>
                  </a:ext>
                </a:extLst>
              </p:cNvPr>
              <p:cNvSpPr>
                <a:spLocks/>
              </p:cNvSpPr>
              <p:nvPr/>
            </p:nvSpPr>
            <p:spPr bwMode="auto">
              <a:xfrm>
                <a:off x="1220" y="3321"/>
                <a:ext cx="15" cy="407"/>
              </a:xfrm>
              <a:custGeom>
                <a:avLst/>
                <a:gdLst>
                  <a:gd name="T0" fmla="*/ 0 w 26"/>
                  <a:gd name="T1" fmla="*/ 407 h 751"/>
                  <a:gd name="T2" fmla="*/ 1 w 26"/>
                  <a:gd name="T3" fmla="*/ 407 h 751"/>
                  <a:gd name="T4" fmla="*/ 1 w 26"/>
                  <a:gd name="T5" fmla="*/ 403 h 751"/>
                  <a:gd name="T6" fmla="*/ 2 w 26"/>
                  <a:gd name="T7" fmla="*/ 399 h 751"/>
                  <a:gd name="T8" fmla="*/ 2 w 26"/>
                  <a:gd name="T9" fmla="*/ 395 h 751"/>
                  <a:gd name="T10" fmla="*/ 2 w 26"/>
                  <a:gd name="T11" fmla="*/ 386 h 751"/>
                  <a:gd name="T12" fmla="*/ 3 w 26"/>
                  <a:gd name="T13" fmla="*/ 379 h 751"/>
                  <a:gd name="T14" fmla="*/ 4 w 26"/>
                  <a:gd name="T15" fmla="*/ 369 h 751"/>
                  <a:gd name="T16" fmla="*/ 5 w 26"/>
                  <a:gd name="T17" fmla="*/ 357 h 751"/>
                  <a:gd name="T18" fmla="*/ 5 w 26"/>
                  <a:gd name="T19" fmla="*/ 344 h 751"/>
                  <a:gd name="T20" fmla="*/ 6 w 26"/>
                  <a:gd name="T21" fmla="*/ 331 h 751"/>
                  <a:gd name="T22" fmla="*/ 6 w 26"/>
                  <a:gd name="T23" fmla="*/ 313 h 751"/>
                  <a:gd name="T24" fmla="*/ 7 w 26"/>
                  <a:gd name="T25" fmla="*/ 298 h 751"/>
                  <a:gd name="T26" fmla="*/ 8 w 26"/>
                  <a:gd name="T27" fmla="*/ 279 h 751"/>
                  <a:gd name="T28" fmla="*/ 9 w 26"/>
                  <a:gd name="T29" fmla="*/ 260 h 751"/>
                  <a:gd name="T30" fmla="*/ 9 w 26"/>
                  <a:gd name="T31" fmla="*/ 240 h 751"/>
                  <a:gd name="T32" fmla="*/ 10 w 26"/>
                  <a:gd name="T33" fmla="*/ 218 h 751"/>
                  <a:gd name="T34" fmla="*/ 10 w 26"/>
                  <a:gd name="T35" fmla="*/ 195 h 751"/>
                  <a:gd name="T36" fmla="*/ 11 w 26"/>
                  <a:gd name="T37" fmla="*/ 173 h 751"/>
                  <a:gd name="T38" fmla="*/ 12 w 26"/>
                  <a:gd name="T39" fmla="*/ 151 h 751"/>
                  <a:gd name="T40" fmla="*/ 12 w 26"/>
                  <a:gd name="T41" fmla="*/ 125 h 751"/>
                  <a:gd name="T42" fmla="*/ 13 w 26"/>
                  <a:gd name="T43" fmla="*/ 101 h 751"/>
                  <a:gd name="T44" fmla="*/ 14 w 26"/>
                  <a:gd name="T45" fmla="*/ 75 h 751"/>
                  <a:gd name="T46" fmla="*/ 14 w 26"/>
                  <a:gd name="T47" fmla="*/ 51 h 751"/>
                  <a:gd name="T48" fmla="*/ 15 w 26"/>
                  <a:gd name="T49" fmla="*/ 25 h 751"/>
                  <a:gd name="T50" fmla="*/ 15 w 26"/>
                  <a:gd name="T51" fmla="*/ 0 h 7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
                  <a:gd name="T79" fmla="*/ 0 h 751"/>
                  <a:gd name="T80" fmla="*/ 26 w 26"/>
                  <a:gd name="T81" fmla="*/ 751 h 7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 h="751">
                    <a:moveTo>
                      <a:pt x="0" y="751"/>
                    </a:moveTo>
                    <a:lnTo>
                      <a:pt x="1" y="751"/>
                    </a:lnTo>
                    <a:lnTo>
                      <a:pt x="2" y="744"/>
                    </a:lnTo>
                    <a:lnTo>
                      <a:pt x="3" y="736"/>
                    </a:lnTo>
                    <a:lnTo>
                      <a:pt x="4" y="729"/>
                    </a:lnTo>
                    <a:lnTo>
                      <a:pt x="4" y="713"/>
                    </a:lnTo>
                    <a:lnTo>
                      <a:pt x="6" y="700"/>
                    </a:lnTo>
                    <a:lnTo>
                      <a:pt x="7" y="681"/>
                    </a:lnTo>
                    <a:lnTo>
                      <a:pt x="8" y="659"/>
                    </a:lnTo>
                    <a:lnTo>
                      <a:pt x="9" y="634"/>
                    </a:lnTo>
                    <a:lnTo>
                      <a:pt x="10" y="610"/>
                    </a:lnTo>
                    <a:lnTo>
                      <a:pt x="11" y="577"/>
                    </a:lnTo>
                    <a:lnTo>
                      <a:pt x="12" y="549"/>
                    </a:lnTo>
                    <a:lnTo>
                      <a:pt x="14" y="514"/>
                    </a:lnTo>
                    <a:lnTo>
                      <a:pt x="15" y="479"/>
                    </a:lnTo>
                    <a:lnTo>
                      <a:pt x="16" y="443"/>
                    </a:lnTo>
                    <a:lnTo>
                      <a:pt x="17" y="403"/>
                    </a:lnTo>
                    <a:lnTo>
                      <a:pt x="18" y="359"/>
                    </a:lnTo>
                    <a:lnTo>
                      <a:pt x="19" y="319"/>
                    </a:lnTo>
                    <a:lnTo>
                      <a:pt x="20" y="278"/>
                    </a:lnTo>
                    <a:lnTo>
                      <a:pt x="20" y="231"/>
                    </a:lnTo>
                    <a:lnTo>
                      <a:pt x="23" y="186"/>
                    </a:lnTo>
                    <a:lnTo>
                      <a:pt x="24" y="139"/>
                    </a:lnTo>
                    <a:lnTo>
                      <a:pt x="25" y="94"/>
                    </a:lnTo>
                    <a:lnTo>
                      <a:pt x="26" y="47"/>
                    </a:lnTo>
                    <a:lnTo>
                      <a:pt x="2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6" name="Freeform 24">
                <a:extLst>
                  <a:ext uri="{FF2B5EF4-FFF2-40B4-BE49-F238E27FC236}">
                    <a16:creationId xmlns:a16="http://schemas.microsoft.com/office/drawing/2014/main" id="{88997CA3-CE24-3A46-80B0-BFECB223C70F}"/>
                  </a:ext>
                </a:extLst>
              </p:cNvPr>
              <p:cNvSpPr>
                <a:spLocks/>
              </p:cNvSpPr>
              <p:nvPr/>
            </p:nvSpPr>
            <p:spPr bwMode="auto">
              <a:xfrm>
                <a:off x="1303" y="3297"/>
                <a:ext cx="24" cy="428"/>
              </a:xfrm>
              <a:custGeom>
                <a:avLst/>
                <a:gdLst>
                  <a:gd name="T0" fmla="*/ 1 w 42"/>
                  <a:gd name="T1" fmla="*/ 202 h 789"/>
                  <a:gd name="T2" fmla="*/ 1 w 42"/>
                  <a:gd name="T3" fmla="*/ 175 h 789"/>
                  <a:gd name="T4" fmla="*/ 2 w 42"/>
                  <a:gd name="T5" fmla="*/ 149 h 789"/>
                  <a:gd name="T6" fmla="*/ 2 w 42"/>
                  <a:gd name="T7" fmla="*/ 125 h 789"/>
                  <a:gd name="T8" fmla="*/ 3 w 42"/>
                  <a:gd name="T9" fmla="*/ 100 h 789"/>
                  <a:gd name="T10" fmla="*/ 4 w 42"/>
                  <a:gd name="T11" fmla="*/ 79 h 789"/>
                  <a:gd name="T12" fmla="*/ 5 w 42"/>
                  <a:gd name="T13" fmla="*/ 62 h 789"/>
                  <a:gd name="T14" fmla="*/ 5 w 42"/>
                  <a:gd name="T15" fmla="*/ 41 h 789"/>
                  <a:gd name="T16" fmla="*/ 6 w 42"/>
                  <a:gd name="T17" fmla="*/ 28 h 789"/>
                  <a:gd name="T18" fmla="*/ 6 w 42"/>
                  <a:gd name="T19" fmla="*/ 16 h 789"/>
                  <a:gd name="T20" fmla="*/ 7 w 42"/>
                  <a:gd name="T21" fmla="*/ 8 h 789"/>
                  <a:gd name="T22" fmla="*/ 8 w 42"/>
                  <a:gd name="T23" fmla="*/ 2 h 789"/>
                  <a:gd name="T24" fmla="*/ 9 w 42"/>
                  <a:gd name="T25" fmla="*/ 0 h 789"/>
                  <a:gd name="T26" fmla="*/ 9 w 42"/>
                  <a:gd name="T27" fmla="*/ 2 h 789"/>
                  <a:gd name="T28" fmla="*/ 10 w 42"/>
                  <a:gd name="T29" fmla="*/ 7 h 789"/>
                  <a:gd name="T30" fmla="*/ 10 w 42"/>
                  <a:gd name="T31" fmla="*/ 15 h 789"/>
                  <a:gd name="T32" fmla="*/ 11 w 42"/>
                  <a:gd name="T33" fmla="*/ 27 h 789"/>
                  <a:gd name="T34" fmla="*/ 12 w 42"/>
                  <a:gd name="T35" fmla="*/ 41 h 789"/>
                  <a:gd name="T36" fmla="*/ 13 w 42"/>
                  <a:gd name="T37" fmla="*/ 63 h 789"/>
                  <a:gd name="T38" fmla="*/ 13 w 42"/>
                  <a:gd name="T39" fmla="*/ 79 h 789"/>
                  <a:gd name="T40" fmla="*/ 14 w 42"/>
                  <a:gd name="T41" fmla="*/ 100 h 789"/>
                  <a:gd name="T42" fmla="*/ 14 w 42"/>
                  <a:gd name="T43" fmla="*/ 125 h 789"/>
                  <a:gd name="T44" fmla="*/ 15 w 42"/>
                  <a:gd name="T45" fmla="*/ 149 h 789"/>
                  <a:gd name="T46" fmla="*/ 15 w 42"/>
                  <a:gd name="T47" fmla="*/ 175 h 789"/>
                  <a:gd name="T48" fmla="*/ 17 w 42"/>
                  <a:gd name="T49" fmla="*/ 202 h 789"/>
                  <a:gd name="T50" fmla="*/ 17 w 42"/>
                  <a:gd name="T51" fmla="*/ 229 h 789"/>
                  <a:gd name="T52" fmla="*/ 18 w 42"/>
                  <a:gd name="T53" fmla="*/ 255 h 789"/>
                  <a:gd name="T54" fmla="*/ 18 w 42"/>
                  <a:gd name="T55" fmla="*/ 282 h 789"/>
                  <a:gd name="T56" fmla="*/ 19 w 42"/>
                  <a:gd name="T57" fmla="*/ 305 h 789"/>
                  <a:gd name="T58" fmla="*/ 19 w 42"/>
                  <a:gd name="T59" fmla="*/ 330 h 789"/>
                  <a:gd name="T60" fmla="*/ 20 w 42"/>
                  <a:gd name="T61" fmla="*/ 353 h 789"/>
                  <a:gd name="T62" fmla="*/ 21 w 42"/>
                  <a:gd name="T63" fmla="*/ 373 h 789"/>
                  <a:gd name="T64" fmla="*/ 22 w 42"/>
                  <a:gd name="T65" fmla="*/ 389 h 789"/>
                  <a:gd name="T66" fmla="*/ 22 w 42"/>
                  <a:gd name="T67" fmla="*/ 404 h 789"/>
                  <a:gd name="T68" fmla="*/ 23 w 42"/>
                  <a:gd name="T69" fmla="*/ 414 h 789"/>
                  <a:gd name="T70" fmla="*/ 23 w 42"/>
                  <a:gd name="T71" fmla="*/ 424 h 789"/>
                  <a:gd name="T72" fmla="*/ 24 w 42"/>
                  <a:gd name="T73" fmla="*/ 428 h 7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789"/>
                  <a:gd name="T113" fmla="*/ 42 w 42"/>
                  <a:gd name="T114" fmla="*/ 789 h 7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789">
                    <a:moveTo>
                      <a:pt x="0" y="398"/>
                    </a:moveTo>
                    <a:lnTo>
                      <a:pt x="1" y="372"/>
                    </a:lnTo>
                    <a:lnTo>
                      <a:pt x="1" y="347"/>
                    </a:lnTo>
                    <a:lnTo>
                      <a:pt x="2" y="323"/>
                    </a:lnTo>
                    <a:lnTo>
                      <a:pt x="2" y="299"/>
                    </a:lnTo>
                    <a:lnTo>
                      <a:pt x="3" y="275"/>
                    </a:lnTo>
                    <a:lnTo>
                      <a:pt x="4" y="252"/>
                    </a:lnTo>
                    <a:lnTo>
                      <a:pt x="4" y="230"/>
                    </a:lnTo>
                    <a:lnTo>
                      <a:pt x="6" y="207"/>
                    </a:lnTo>
                    <a:lnTo>
                      <a:pt x="6" y="185"/>
                    </a:lnTo>
                    <a:lnTo>
                      <a:pt x="7" y="163"/>
                    </a:lnTo>
                    <a:lnTo>
                      <a:pt x="7" y="145"/>
                    </a:lnTo>
                    <a:lnTo>
                      <a:pt x="8" y="125"/>
                    </a:lnTo>
                    <a:lnTo>
                      <a:pt x="8" y="114"/>
                    </a:lnTo>
                    <a:lnTo>
                      <a:pt x="8" y="93"/>
                    </a:lnTo>
                    <a:lnTo>
                      <a:pt x="9" y="75"/>
                    </a:lnTo>
                    <a:lnTo>
                      <a:pt x="10" y="62"/>
                    </a:lnTo>
                    <a:lnTo>
                      <a:pt x="10" y="51"/>
                    </a:lnTo>
                    <a:lnTo>
                      <a:pt x="10" y="39"/>
                    </a:lnTo>
                    <a:lnTo>
                      <a:pt x="11" y="29"/>
                    </a:lnTo>
                    <a:lnTo>
                      <a:pt x="11" y="20"/>
                    </a:lnTo>
                    <a:lnTo>
                      <a:pt x="12" y="14"/>
                    </a:lnTo>
                    <a:lnTo>
                      <a:pt x="12" y="8"/>
                    </a:lnTo>
                    <a:lnTo>
                      <a:pt x="14" y="4"/>
                    </a:lnTo>
                    <a:lnTo>
                      <a:pt x="14" y="1"/>
                    </a:lnTo>
                    <a:lnTo>
                      <a:pt x="15" y="0"/>
                    </a:lnTo>
                    <a:lnTo>
                      <a:pt x="16" y="1"/>
                    </a:lnTo>
                    <a:lnTo>
                      <a:pt x="16" y="4"/>
                    </a:lnTo>
                    <a:lnTo>
                      <a:pt x="17" y="8"/>
                    </a:lnTo>
                    <a:lnTo>
                      <a:pt x="17" y="12"/>
                    </a:lnTo>
                    <a:lnTo>
                      <a:pt x="18" y="20"/>
                    </a:lnTo>
                    <a:lnTo>
                      <a:pt x="18" y="28"/>
                    </a:lnTo>
                    <a:lnTo>
                      <a:pt x="18" y="38"/>
                    </a:lnTo>
                    <a:lnTo>
                      <a:pt x="19" y="50"/>
                    </a:lnTo>
                    <a:lnTo>
                      <a:pt x="21" y="62"/>
                    </a:lnTo>
                    <a:lnTo>
                      <a:pt x="21" y="75"/>
                    </a:lnTo>
                    <a:lnTo>
                      <a:pt x="21" y="92"/>
                    </a:lnTo>
                    <a:lnTo>
                      <a:pt x="22" y="117"/>
                    </a:lnTo>
                    <a:lnTo>
                      <a:pt x="22" y="125"/>
                    </a:lnTo>
                    <a:lnTo>
                      <a:pt x="23" y="145"/>
                    </a:lnTo>
                    <a:lnTo>
                      <a:pt x="23" y="163"/>
                    </a:lnTo>
                    <a:lnTo>
                      <a:pt x="24" y="184"/>
                    </a:lnTo>
                    <a:lnTo>
                      <a:pt x="24" y="207"/>
                    </a:lnTo>
                    <a:lnTo>
                      <a:pt x="25" y="230"/>
                    </a:lnTo>
                    <a:lnTo>
                      <a:pt x="25" y="251"/>
                    </a:lnTo>
                    <a:lnTo>
                      <a:pt x="26" y="275"/>
                    </a:lnTo>
                    <a:lnTo>
                      <a:pt x="26" y="299"/>
                    </a:lnTo>
                    <a:lnTo>
                      <a:pt x="27" y="323"/>
                    </a:lnTo>
                    <a:lnTo>
                      <a:pt x="27" y="347"/>
                    </a:lnTo>
                    <a:lnTo>
                      <a:pt x="29" y="372"/>
                    </a:lnTo>
                    <a:lnTo>
                      <a:pt x="29" y="398"/>
                    </a:lnTo>
                    <a:lnTo>
                      <a:pt x="30" y="422"/>
                    </a:lnTo>
                    <a:lnTo>
                      <a:pt x="30" y="446"/>
                    </a:lnTo>
                    <a:lnTo>
                      <a:pt x="31" y="471"/>
                    </a:lnTo>
                    <a:lnTo>
                      <a:pt x="31" y="495"/>
                    </a:lnTo>
                    <a:lnTo>
                      <a:pt x="32" y="519"/>
                    </a:lnTo>
                    <a:lnTo>
                      <a:pt x="33" y="539"/>
                    </a:lnTo>
                    <a:lnTo>
                      <a:pt x="33" y="563"/>
                    </a:lnTo>
                    <a:lnTo>
                      <a:pt x="34" y="587"/>
                    </a:lnTo>
                    <a:lnTo>
                      <a:pt x="34" y="609"/>
                    </a:lnTo>
                    <a:lnTo>
                      <a:pt x="35" y="631"/>
                    </a:lnTo>
                    <a:lnTo>
                      <a:pt x="35" y="650"/>
                    </a:lnTo>
                    <a:lnTo>
                      <a:pt x="37" y="667"/>
                    </a:lnTo>
                    <a:lnTo>
                      <a:pt x="37" y="687"/>
                    </a:lnTo>
                    <a:lnTo>
                      <a:pt x="38" y="702"/>
                    </a:lnTo>
                    <a:lnTo>
                      <a:pt x="38" y="718"/>
                    </a:lnTo>
                    <a:lnTo>
                      <a:pt x="39" y="732"/>
                    </a:lnTo>
                    <a:lnTo>
                      <a:pt x="39" y="744"/>
                    </a:lnTo>
                    <a:lnTo>
                      <a:pt x="39" y="755"/>
                    </a:lnTo>
                    <a:lnTo>
                      <a:pt x="40" y="764"/>
                    </a:lnTo>
                    <a:lnTo>
                      <a:pt x="41" y="773"/>
                    </a:lnTo>
                    <a:lnTo>
                      <a:pt x="41" y="781"/>
                    </a:lnTo>
                    <a:lnTo>
                      <a:pt x="41" y="786"/>
                    </a:lnTo>
                    <a:lnTo>
                      <a:pt x="42" y="78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7" name="Freeform 25">
                <a:extLst>
                  <a:ext uri="{FF2B5EF4-FFF2-40B4-BE49-F238E27FC236}">
                    <a16:creationId xmlns:a16="http://schemas.microsoft.com/office/drawing/2014/main" id="{0682ADBB-9861-0941-B973-311B0F3E15A3}"/>
                  </a:ext>
                </a:extLst>
              </p:cNvPr>
              <p:cNvSpPr>
                <a:spLocks/>
              </p:cNvSpPr>
              <p:nvPr/>
            </p:nvSpPr>
            <p:spPr bwMode="auto">
              <a:xfrm>
                <a:off x="1296" y="3510"/>
                <a:ext cx="7" cy="215"/>
              </a:xfrm>
              <a:custGeom>
                <a:avLst/>
                <a:gdLst>
                  <a:gd name="T0" fmla="*/ 0 w 14"/>
                  <a:gd name="T1" fmla="*/ 215 h 396"/>
                  <a:gd name="T2" fmla="*/ 1 w 14"/>
                  <a:gd name="T3" fmla="*/ 212 h 396"/>
                  <a:gd name="T4" fmla="*/ 1 w 14"/>
                  <a:gd name="T5" fmla="*/ 211 h 396"/>
                  <a:gd name="T6" fmla="*/ 1 w 14"/>
                  <a:gd name="T7" fmla="*/ 208 h 396"/>
                  <a:gd name="T8" fmla="*/ 1 w 14"/>
                  <a:gd name="T9" fmla="*/ 204 h 396"/>
                  <a:gd name="T10" fmla="*/ 2 w 14"/>
                  <a:gd name="T11" fmla="*/ 201 h 396"/>
                  <a:gd name="T12" fmla="*/ 2 w 14"/>
                  <a:gd name="T13" fmla="*/ 194 h 396"/>
                  <a:gd name="T14" fmla="*/ 3 w 14"/>
                  <a:gd name="T15" fmla="*/ 189 h 396"/>
                  <a:gd name="T16" fmla="*/ 3 w 14"/>
                  <a:gd name="T17" fmla="*/ 181 h 396"/>
                  <a:gd name="T18" fmla="*/ 3 w 14"/>
                  <a:gd name="T19" fmla="*/ 174 h 396"/>
                  <a:gd name="T20" fmla="*/ 3 w 14"/>
                  <a:gd name="T21" fmla="*/ 165 h 396"/>
                  <a:gd name="T22" fmla="*/ 4 w 14"/>
                  <a:gd name="T23" fmla="*/ 157 h 396"/>
                  <a:gd name="T24" fmla="*/ 4 w 14"/>
                  <a:gd name="T25" fmla="*/ 147 h 396"/>
                  <a:gd name="T26" fmla="*/ 4 w 14"/>
                  <a:gd name="T27" fmla="*/ 137 h 396"/>
                  <a:gd name="T28" fmla="*/ 4 w 14"/>
                  <a:gd name="T29" fmla="*/ 127 h 396"/>
                  <a:gd name="T30" fmla="*/ 5 w 14"/>
                  <a:gd name="T31" fmla="*/ 115 h 396"/>
                  <a:gd name="T32" fmla="*/ 5 w 14"/>
                  <a:gd name="T33" fmla="*/ 103 h 396"/>
                  <a:gd name="T34" fmla="*/ 5 w 14"/>
                  <a:gd name="T35" fmla="*/ 92 h 396"/>
                  <a:gd name="T36" fmla="*/ 5 w 14"/>
                  <a:gd name="T37" fmla="*/ 80 h 396"/>
                  <a:gd name="T38" fmla="*/ 6 w 14"/>
                  <a:gd name="T39" fmla="*/ 66 h 396"/>
                  <a:gd name="T40" fmla="*/ 6 w 14"/>
                  <a:gd name="T41" fmla="*/ 54 h 396"/>
                  <a:gd name="T42" fmla="*/ 7 w 14"/>
                  <a:gd name="T43" fmla="*/ 40 h 396"/>
                  <a:gd name="T44" fmla="*/ 7 w 14"/>
                  <a:gd name="T45" fmla="*/ 27 h 396"/>
                  <a:gd name="T46" fmla="*/ 7 w 14"/>
                  <a:gd name="T47" fmla="*/ 14 h 396"/>
                  <a:gd name="T48" fmla="*/ 7 w 14"/>
                  <a:gd name="T49" fmla="*/ 0 h 3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396"/>
                  <a:gd name="T77" fmla="*/ 14 w 14"/>
                  <a:gd name="T78" fmla="*/ 396 h 3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396">
                    <a:moveTo>
                      <a:pt x="0" y="396"/>
                    </a:moveTo>
                    <a:lnTo>
                      <a:pt x="1" y="391"/>
                    </a:lnTo>
                    <a:lnTo>
                      <a:pt x="1" y="388"/>
                    </a:lnTo>
                    <a:lnTo>
                      <a:pt x="2" y="383"/>
                    </a:lnTo>
                    <a:lnTo>
                      <a:pt x="2" y="375"/>
                    </a:lnTo>
                    <a:lnTo>
                      <a:pt x="3" y="370"/>
                    </a:lnTo>
                    <a:lnTo>
                      <a:pt x="3" y="358"/>
                    </a:lnTo>
                    <a:lnTo>
                      <a:pt x="5" y="348"/>
                    </a:lnTo>
                    <a:lnTo>
                      <a:pt x="5" y="334"/>
                    </a:lnTo>
                    <a:lnTo>
                      <a:pt x="6" y="321"/>
                    </a:lnTo>
                    <a:lnTo>
                      <a:pt x="6" y="304"/>
                    </a:lnTo>
                    <a:lnTo>
                      <a:pt x="7" y="289"/>
                    </a:lnTo>
                    <a:lnTo>
                      <a:pt x="7" y="271"/>
                    </a:lnTo>
                    <a:lnTo>
                      <a:pt x="8" y="252"/>
                    </a:lnTo>
                    <a:lnTo>
                      <a:pt x="8" y="233"/>
                    </a:lnTo>
                    <a:lnTo>
                      <a:pt x="9" y="212"/>
                    </a:lnTo>
                    <a:lnTo>
                      <a:pt x="9" y="190"/>
                    </a:lnTo>
                    <a:lnTo>
                      <a:pt x="10" y="169"/>
                    </a:lnTo>
                    <a:lnTo>
                      <a:pt x="10" y="147"/>
                    </a:lnTo>
                    <a:lnTo>
                      <a:pt x="11" y="121"/>
                    </a:lnTo>
                    <a:lnTo>
                      <a:pt x="11" y="99"/>
                    </a:lnTo>
                    <a:lnTo>
                      <a:pt x="13" y="73"/>
                    </a:lnTo>
                    <a:lnTo>
                      <a:pt x="13" y="50"/>
                    </a:lnTo>
                    <a:lnTo>
                      <a:pt x="14" y="25"/>
                    </a:lnTo>
                    <a:lnTo>
                      <a:pt x="14"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8" name="Freeform 26">
                <a:extLst>
                  <a:ext uri="{FF2B5EF4-FFF2-40B4-BE49-F238E27FC236}">
                    <a16:creationId xmlns:a16="http://schemas.microsoft.com/office/drawing/2014/main" id="{63FB48E3-73B3-AC49-8D49-A1D69E972BC4}"/>
                  </a:ext>
                </a:extLst>
              </p:cNvPr>
              <p:cNvSpPr>
                <a:spLocks/>
              </p:cNvSpPr>
              <p:nvPr/>
            </p:nvSpPr>
            <p:spPr bwMode="auto">
              <a:xfrm>
                <a:off x="1353" y="3495"/>
                <a:ext cx="11" cy="237"/>
              </a:xfrm>
              <a:custGeom>
                <a:avLst/>
                <a:gdLst>
                  <a:gd name="T0" fmla="*/ 0 w 23"/>
                  <a:gd name="T1" fmla="*/ 112 h 436"/>
                  <a:gd name="T2" fmla="*/ 0 w 23"/>
                  <a:gd name="T3" fmla="*/ 97 h 436"/>
                  <a:gd name="T4" fmla="*/ 0 w 23"/>
                  <a:gd name="T5" fmla="*/ 83 h 436"/>
                  <a:gd name="T6" fmla="*/ 1 w 23"/>
                  <a:gd name="T7" fmla="*/ 68 h 436"/>
                  <a:gd name="T8" fmla="*/ 1 w 23"/>
                  <a:gd name="T9" fmla="*/ 55 h 436"/>
                  <a:gd name="T10" fmla="*/ 1 w 23"/>
                  <a:gd name="T11" fmla="*/ 43 h 436"/>
                  <a:gd name="T12" fmla="*/ 1 w 23"/>
                  <a:gd name="T13" fmla="*/ 34 h 436"/>
                  <a:gd name="T14" fmla="*/ 2 w 23"/>
                  <a:gd name="T15" fmla="*/ 22 h 436"/>
                  <a:gd name="T16" fmla="*/ 2 w 23"/>
                  <a:gd name="T17" fmla="*/ 16 h 436"/>
                  <a:gd name="T18" fmla="*/ 2 w 23"/>
                  <a:gd name="T19" fmla="*/ 9 h 436"/>
                  <a:gd name="T20" fmla="*/ 3 w 23"/>
                  <a:gd name="T21" fmla="*/ 4 h 436"/>
                  <a:gd name="T22" fmla="*/ 3 w 23"/>
                  <a:gd name="T23" fmla="*/ 1 h 436"/>
                  <a:gd name="T24" fmla="*/ 4 w 23"/>
                  <a:gd name="T25" fmla="*/ 0 h 436"/>
                  <a:gd name="T26" fmla="*/ 4 w 23"/>
                  <a:gd name="T27" fmla="*/ 3 h 436"/>
                  <a:gd name="T28" fmla="*/ 4 w 23"/>
                  <a:gd name="T29" fmla="*/ 7 h 436"/>
                  <a:gd name="T30" fmla="*/ 4 w 23"/>
                  <a:gd name="T31" fmla="*/ 11 h 436"/>
                  <a:gd name="T32" fmla="*/ 5 w 23"/>
                  <a:gd name="T33" fmla="*/ 19 h 436"/>
                  <a:gd name="T34" fmla="*/ 5 w 23"/>
                  <a:gd name="T35" fmla="*/ 28 h 436"/>
                  <a:gd name="T36" fmla="*/ 5 w 23"/>
                  <a:gd name="T37" fmla="*/ 38 h 436"/>
                  <a:gd name="T38" fmla="*/ 6 w 23"/>
                  <a:gd name="T39" fmla="*/ 49 h 436"/>
                  <a:gd name="T40" fmla="*/ 6 w 23"/>
                  <a:gd name="T41" fmla="*/ 62 h 436"/>
                  <a:gd name="T42" fmla="*/ 6 w 23"/>
                  <a:gd name="T43" fmla="*/ 76 h 436"/>
                  <a:gd name="T44" fmla="*/ 6 w 23"/>
                  <a:gd name="T45" fmla="*/ 90 h 436"/>
                  <a:gd name="T46" fmla="*/ 7 w 23"/>
                  <a:gd name="T47" fmla="*/ 104 h 436"/>
                  <a:gd name="T48" fmla="*/ 8 w 23"/>
                  <a:gd name="T49" fmla="*/ 119 h 436"/>
                  <a:gd name="T50" fmla="*/ 8 w 23"/>
                  <a:gd name="T51" fmla="*/ 134 h 436"/>
                  <a:gd name="T52" fmla="*/ 8 w 23"/>
                  <a:gd name="T53" fmla="*/ 148 h 436"/>
                  <a:gd name="T54" fmla="*/ 8 w 23"/>
                  <a:gd name="T55" fmla="*/ 163 h 436"/>
                  <a:gd name="T56" fmla="*/ 9 w 23"/>
                  <a:gd name="T57" fmla="*/ 177 h 436"/>
                  <a:gd name="T58" fmla="*/ 9 w 23"/>
                  <a:gd name="T59" fmla="*/ 190 h 436"/>
                  <a:gd name="T60" fmla="*/ 9 w 23"/>
                  <a:gd name="T61" fmla="*/ 201 h 436"/>
                  <a:gd name="T62" fmla="*/ 9 w 23"/>
                  <a:gd name="T63" fmla="*/ 211 h 436"/>
                  <a:gd name="T64" fmla="*/ 10 w 23"/>
                  <a:gd name="T65" fmla="*/ 220 h 436"/>
                  <a:gd name="T66" fmla="*/ 10 w 23"/>
                  <a:gd name="T67" fmla="*/ 227 h 436"/>
                  <a:gd name="T68" fmla="*/ 10 w 23"/>
                  <a:gd name="T69" fmla="*/ 232 h 436"/>
                  <a:gd name="T70" fmla="*/ 11 w 23"/>
                  <a:gd name="T71" fmla="*/ 236 h 4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436"/>
                  <a:gd name="T110" fmla="*/ 23 w 23"/>
                  <a:gd name="T111" fmla="*/ 436 h 4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436">
                    <a:moveTo>
                      <a:pt x="0" y="219"/>
                    </a:moveTo>
                    <a:lnTo>
                      <a:pt x="0" y="206"/>
                    </a:lnTo>
                    <a:lnTo>
                      <a:pt x="0" y="192"/>
                    </a:lnTo>
                    <a:lnTo>
                      <a:pt x="0" y="178"/>
                    </a:lnTo>
                    <a:lnTo>
                      <a:pt x="1" y="165"/>
                    </a:lnTo>
                    <a:lnTo>
                      <a:pt x="1" y="152"/>
                    </a:lnTo>
                    <a:lnTo>
                      <a:pt x="1" y="139"/>
                    </a:lnTo>
                    <a:lnTo>
                      <a:pt x="2" y="126"/>
                    </a:lnTo>
                    <a:lnTo>
                      <a:pt x="2" y="114"/>
                    </a:lnTo>
                    <a:lnTo>
                      <a:pt x="2" y="102"/>
                    </a:lnTo>
                    <a:lnTo>
                      <a:pt x="2" y="91"/>
                    </a:lnTo>
                    <a:lnTo>
                      <a:pt x="3" y="79"/>
                    </a:lnTo>
                    <a:lnTo>
                      <a:pt x="3" y="70"/>
                    </a:lnTo>
                    <a:lnTo>
                      <a:pt x="3" y="63"/>
                    </a:lnTo>
                    <a:lnTo>
                      <a:pt x="3" y="52"/>
                    </a:lnTo>
                    <a:lnTo>
                      <a:pt x="4" y="41"/>
                    </a:lnTo>
                    <a:lnTo>
                      <a:pt x="4" y="35"/>
                    </a:lnTo>
                    <a:lnTo>
                      <a:pt x="4" y="29"/>
                    </a:lnTo>
                    <a:lnTo>
                      <a:pt x="5" y="22"/>
                    </a:lnTo>
                    <a:lnTo>
                      <a:pt x="5" y="16"/>
                    </a:lnTo>
                    <a:lnTo>
                      <a:pt x="5" y="12"/>
                    </a:lnTo>
                    <a:lnTo>
                      <a:pt x="6" y="8"/>
                    </a:lnTo>
                    <a:lnTo>
                      <a:pt x="6" y="5"/>
                    </a:lnTo>
                    <a:lnTo>
                      <a:pt x="6" y="2"/>
                    </a:lnTo>
                    <a:lnTo>
                      <a:pt x="6" y="0"/>
                    </a:lnTo>
                    <a:lnTo>
                      <a:pt x="8" y="0"/>
                    </a:lnTo>
                    <a:lnTo>
                      <a:pt x="8" y="2"/>
                    </a:lnTo>
                    <a:lnTo>
                      <a:pt x="8" y="5"/>
                    </a:lnTo>
                    <a:lnTo>
                      <a:pt x="9" y="7"/>
                    </a:lnTo>
                    <a:lnTo>
                      <a:pt x="9" y="12"/>
                    </a:lnTo>
                    <a:lnTo>
                      <a:pt x="9" y="16"/>
                    </a:lnTo>
                    <a:lnTo>
                      <a:pt x="9" y="21"/>
                    </a:lnTo>
                    <a:lnTo>
                      <a:pt x="10" y="28"/>
                    </a:lnTo>
                    <a:lnTo>
                      <a:pt x="10" y="35"/>
                    </a:lnTo>
                    <a:lnTo>
                      <a:pt x="10" y="41"/>
                    </a:lnTo>
                    <a:lnTo>
                      <a:pt x="11" y="51"/>
                    </a:lnTo>
                    <a:lnTo>
                      <a:pt x="11" y="64"/>
                    </a:lnTo>
                    <a:lnTo>
                      <a:pt x="11" y="70"/>
                    </a:lnTo>
                    <a:lnTo>
                      <a:pt x="11" y="79"/>
                    </a:lnTo>
                    <a:lnTo>
                      <a:pt x="12" y="91"/>
                    </a:lnTo>
                    <a:lnTo>
                      <a:pt x="12" y="102"/>
                    </a:lnTo>
                    <a:lnTo>
                      <a:pt x="12" y="114"/>
                    </a:lnTo>
                    <a:lnTo>
                      <a:pt x="13" y="126"/>
                    </a:lnTo>
                    <a:lnTo>
                      <a:pt x="13" y="139"/>
                    </a:lnTo>
                    <a:lnTo>
                      <a:pt x="13" y="152"/>
                    </a:lnTo>
                    <a:lnTo>
                      <a:pt x="13" y="165"/>
                    </a:lnTo>
                    <a:lnTo>
                      <a:pt x="14" y="178"/>
                    </a:lnTo>
                    <a:lnTo>
                      <a:pt x="14" y="192"/>
                    </a:lnTo>
                    <a:lnTo>
                      <a:pt x="14" y="206"/>
                    </a:lnTo>
                    <a:lnTo>
                      <a:pt x="16" y="219"/>
                    </a:lnTo>
                    <a:lnTo>
                      <a:pt x="16" y="233"/>
                    </a:lnTo>
                    <a:lnTo>
                      <a:pt x="16" y="247"/>
                    </a:lnTo>
                    <a:lnTo>
                      <a:pt x="16" y="261"/>
                    </a:lnTo>
                    <a:lnTo>
                      <a:pt x="17" y="273"/>
                    </a:lnTo>
                    <a:lnTo>
                      <a:pt x="17" y="287"/>
                    </a:lnTo>
                    <a:lnTo>
                      <a:pt x="17" y="299"/>
                    </a:lnTo>
                    <a:lnTo>
                      <a:pt x="17" y="311"/>
                    </a:lnTo>
                    <a:lnTo>
                      <a:pt x="18" y="325"/>
                    </a:lnTo>
                    <a:lnTo>
                      <a:pt x="18" y="337"/>
                    </a:lnTo>
                    <a:lnTo>
                      <a:pt x="18" y="349"/>
                    </a:lnTo>
                    <a:lnTo>
                      <a:pt x="19" y="359"/>
                    </a:lnTo>
                    <a:lnTo>
                      <a:pt x="19" y="369"/>
                    </a:lnTo>
                    <a:lnTo>
                      <a:pt x="19" y="380"/>
                    </a:lnTo>
                    <a:lnTo>
                      <a:pt x="19" y="388"/>
                    </a:lnTo>
                    <a:lnTo>
                      <a:pt x="20" y="396"/>
                    </a:lnTo>
                    <a:lnTo>
                      <a:pt x="20" y="404"/>
                    </a:lnTo>
                    <a:lnTo>
                      <a:pt x="20" y="411"/>
                    </a:lnTo>
                    <a:lnTo>
                      <a:pt x="20" y="418"/>
                    </a:lnTo>
                    <a:lnTo>
                      <a:pt x="21" y="423"/>
                    </a:lnTo>
                    <a:lnTo>
                      <a:pt x="21" y="427"/>
                    </a:lnTo>
                    <a:lnTo>
                      <a:pt x="21" y="432"/>
                    </a:lnTo>
                    <a:lnTo>
                      <a:pt x="23" y="434"/>
                    </a:lnTo>
                    <a:lnTo>
                      <a:pt x="23" y="436"/>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29" name="Freeform 27">
                <a:extLst>
                  <a:ext uri="{FF2B5EF4-FFF2-40B4-BE49-F238E27FC236}">
                    <a16:creationId xmlns:a16="http://schemas.microsoft.com/office/drawing/2014/main" id="{DB673B56-F3D6-424E-B294-821A8C99E397}"/>
                  </a:ext>
                </a:extLst>
              </p:cNvPr>
              <p:cNvSpPr>
                <a:spLocks/>
              </p:cNvSpPr>
              <p:nvPr/>
            </p:nvSpPr>
            <p:spPr bwMode="auto">
              <a:xfrm>
                <a:off x="1348" y="3612"/>
                <a:ext cx="5" cy="118"/>
              </a:xfrm>
              <a:custGeom>
                <a:avLst/>
                <a:gdLst>
                  <a:gd name="T0" fmla="*/ 0 w 9"/>
                  <a:gd name="T1" fmla="*/ 118 h 218"/>
                  <a:gd name="T2" fmla="*/ 0 w 9"/>
                  <a:gd name="T3" fmla="*/ 117 h 218"/>
                  <a:gd name="T4" fmla="*/ 0 w 9"/>
                  <a:gd name="T5" fmla="*/ 116 h 218"/>
                  <a:gd name="T6" fmla="*/ 1 w 9"/>
                  <a:gd name="T7" fmla="*/ 114 h 218"/>
                  <a:gd name="T8" fmla="*/ 1 w 9"/>
                  <a:gd name="T9" fmla="*/ 113 h 218"/>
                  <a:gd name="T10" fmla="*/ 1 w 9"/>
                  <a:gd name="T11" fmla="*/ 110 h 218"/>
                  <a:gd name="T12" fmla="*/ 2 w 9"/>
                  <a:gd name="T13" fmla="*/ 107 h 218"/>
                  <a:gd name="T14" fmla="*/ 2 w 9"/>
                  <a:gd name="T15" fmla="*/ 104 h 218"/>
                  <a:gd name="T16" fmla="*/ 2 w 9"/>
                  <a:gd name="T17" fmla="*/ 100 h 218"/>
                  <a:gd name="T18" fmla="*/ 2 w 9"/>
                  <a:gd name="T19" fmla="*/ 96 h 218"/>
                  <a:gd name="T20" fmla="*/ 2 w 9"/>
                  <a:gd name="T21" fmla="*/ 91 h 218"/>
                  <a:gd name="T22" fmla="*/ 2 w 9"/>
                  <a:gd name="T23" fmla="*/ 87 h 218"/>
                  <a:gd name="T24" fmla="*/ 2 w 9"/>
                  <a:gd name="T25" fmla="*/ 81 h 218"/>
                  <a:gd name="T26" fmla="*/ 3 w 9"/>
                  <a:gd name="T27" fmla="*/ 75 h 218"/>
                  <a:gd name="T28" fmla="*/ 3 w 9"/>
                  <a:gd name="T29" fmla="*/ 70 h 218"/>
                  <a:gd name="T30" fmla="*/ 3 w 9"/>
                  <a:gd name="T31" fmla="*/ 63 h 218"/>
                  <a:gd name="T32" fmla="*/ 3 w 9"/>
                  <a:gd name="T33" fmla="*/ 57 h 218"/>
                  <a:gd name="T34" fmla="*/ 3 w 9"/>
                  <a:gd name="T35" fmla="*/ 50 h 218"/>
                  <a:gd name="T36" fmla="*/ 3 w 9"/>
                  <a:gd name="T37" fmla="*/ 43 h 218"/>
                  <a:gd name="T38" fmla="*/ 3 w 9"/>
                  <a:gd name="T39" fmla="*/ 36 h 218"/>
                  <a:gd name="T40" fmla="*/ 4 w 9"/>
                  <a:gd name="T41" fmla="*/ 29 h 218"/>
                  <a:gd name="T42" fmla="*/ 4 w 9"/>
                  <a:gd name="T43" fmla="*/ 22 h 218"/>
                  <a:gd name="T44" fmla="*/ 4 w 9"/>
                  <a:gd name="T45" fmla="*/ 15 h 218"/>
                  <a:gd name="T46" fmla="*/ 4 w 9"/>
                  <a:gd name="T47" fmla="*/ 8 h 218"/>
                  <a:gd name="T48" fmla="*/ 5 w 9"/>
                  <a:gd name="T49" fmla="*/ 0 h 2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218"/>
                  <a:gd name="T77" fmla="*/ 9 w 9"/>
                  <a:gd name="T78" fmla="*/ 218 h 2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218">
                    <a:moveTo>
                      <a:pt x="0" y="218"/>
                    </a:moveTo>
                    <a:lnTo>
                      <a:pt x="0" y="216"/>
                    </a:lnTo>
                    <a:lnTo>
                      <a:pt x="0" y="214"/>
                    </a:lnTo>
                    <a:lnTo>
                      <a:pt x="2" y="211"/>
                    </a:lnTo>
                    <a:lnTo>
                      <a:pt x="2" y="208"/>
                    </a:lnTo>
                    <a:lnTo>
                      <a:pt x="2" y="203"/>
                    </a:lnTo>
                    <a:lnTo>
                      <a:pt x="3" y="198"/>
                    </a:lnTo>
                    <a:lnTo>
                      <a:pt x="3" y="192"/>
                    </a:lnTo>
                    <a:lnTo>
                      <a:pt x="3" y="184"/>
                    </a:lnTo>
                    <a:lnTo>
                      <a:pt x="3" y="177"/>
                    </a:lnTo>
                    <a:lnTo>
                      <a:pt x="4" y="168"/>
                    </a:lnTo>
                    <a:lnTo>
                      <a:pt x="4" y="160"/>
                    </a:lnTo>
                    <a:lnTo>
                      <a:pt x="4" y="149"/>
                    </a:lnTo>
                    <a:lnTo>
                      <a:pt x="5" y="139"/>
                    </a:lnTo>
                    <a:lnTo>
                      <a:pt x="5" y="129"/>
                    </a:lnTo>
                    <a:lnTo>
                      <a:pt x="5" y="117"/>
                    </a:lnTo>
                    <a:lnTo>
                      <a:pt x="5" y="105"/>
                    </a:lnTo>
                    <a:lnTo>
                      <a:pt x="5" y="93"/>
                    </a:lnTo>
                    <a:lnTo>
                      <a:pt x="6" y="80"/>
                    </a:lnTo>
                    <a:lnTo>
                      <a:pt x="6" y="67"/>
                    </a:lnTo>
                    <a:lnTo>
                      <a:pt x="7" y="54"/>
                    </a:lnTo>
                    <a:lnTo>
                      <a:pt x="7" y="40"/>
                    </a:lnTo>
                    <a:lnTo>
                      <a:pt x="7" y="28"/>
                    </a:lnTo>
                    <a:lnTo>
                      <a:pt x="7" y="14"/>
                    </a:lnTo>
                    <a:lnTo>
                      <a:pt x="9"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0" name="Freeform 28">
                <a:extLst>
                  <a:ext uri="{FF2B5EF4-FFF2-40B4-BE49-F238E27FC236}">
                    <a16:creationId xmlns:a16="http://schemas.microsoft.com/office/drawing/2014/main" id="{7D29B1BC-7153-684B-A6F6-6B76790155A6}"/>
                  </a:ext>
                </a:extLst>
              </p:cNvPr>
              <p:cNvSpPr>
                <a:spLocks/>
              </p:cNvSpPr>
              <p:nvPr/>
            </p:nvSpPr>
            <p:spPr bwMode="auto">
              <a:xfrm>
                <a:off x="1394" y="3563"/>
                <a:ext cx="9" cy="169"/>
              </a:xfrm>
              <a:custGeom>
                <a:avLst/>
                <a:gdLst>
                  <a:gd name="T0" fmla="*/ 0 w 16"/>
                  <a:gd name="T1" fmla="*/ 80 h 312"/>
                  <a:gd name="T2" fmla="*/ 0 w 16"/>
                  <a:gd name="T3" fmla="*/ 69 h 312"/>
                  <a:gd name="T4" fmla="*/ 1 w 16"/>
                  <a:gd name="T5" fmla="*/ 59 h 312"/>
                  <a:gd name="T6" fmla="*/ 1 w 16"/>
                  <a:gd name="T7" fmla="*/ 49 h 312"/>
                  <a:gd name="T8" fmla="*/ 1 w 16"/>
                  <a:gd name="T9" fmla="*/ 40 h 312"/>
                  <a:gd name="T10" fmla="*/ 1 w 16"/>
                  <a:gd name="T11" fmla="*/ 31 h 312"/>
                  <a:gd name="T12" fmla="*/ 1 w 16"/>
                  <a:gd name="T13" fmla="*/ 25 h 312"/>
                  <a:gd name="T14" fmla="*/ 2 w 16"/>
                  <a:gd name="T15" fmla="*/ 16 h 312"/>
                  <a:gd name="T16" fmla="*/ 2 w 16"/>
                  <a:gd name="T17" fmla="*/ 11 h 312"/>
                  <a:gd name="T18" fmla="*/ 2 w 16"/>
                  <a:gd name="T19" fmla="*/ 6 h 312"/>
                  <a:gd name="T20" fmla="*/ 2 w 16"/>
                  <a:gd name="T21" fmla="*/ 3 h 312"/>
                  <a:gd name="T22" fmla="*/ 2 w 16"/>
                  <a:gd name="T23" fmla="*/ 1 h 312"/>
                  <a:gd name="T24" fmla="*/ 3 w 16"/>
                  <a:gd name="T25" fmla="*/ 0 h 312"/>
                  <a:gd name="T26" fmla="*/ 3 w 16"/>
                  <a:gd name="T27" fmla="*/ 1 h 312"/>
                  <a:gd name="T28" fmla="*/ 3 w 16"/>
                  <a:gd name="T29" fmla="*/ 3 h 312"/>
                  <a:gd name="T30" fmla="*/ 4 w 16"/>
                  <a:gd name="T31" fmla="*/ 6 h 312"/>
                  <a:gd name="T32" fmla="*/ 4 w 16"/>
                  <a:gd name="T33" fmla="*/ 11 h 312"/>
                  <a:gd name="T34" fmla="*/ 4 w 16"/>
                  <a:gd name="T35" fmla="*/ 16 h 312"/>
                  <a:gd name="T36" fmla="*/ 5 w 16"/>
                  <a:gd name="T37" fmla="*/ 25 h 312"/>
                  <a:gd name="T38" fmla="*/ 5 w 16"/>
                  <a:gd name="T39" fmla="*/ 31 h 312"/>
                  <a:gd name="T40" fmla="*/ 5 w 16"/>
                  <a:gd name="T41" fmla="*/ 40 h 312"/>
                  <a:gd name="T42" fmla="*/ 5 w 16"/>
                  <a:gd name="T43" fmla="*/ 49 h 312"/>
                  <a:gd name="T44" fmla="*/ 6 w 16"/>
                  <a:gd name="T45" fmla="*/ 59 h 312"/>
                  <a:gd name="T46" fmla="*/ 6 w 16"/>
                  <a:gd name="T47" fmla="*/ 69 h 312"/>
                  <a:gd name="T48" fmla="*/ 6 w 16"/>
                  <a:gd name="T49" fmla="*/ 80 h 312"/>
                  <a:gd name="T50" fmla="*/ 6 w 16"/>
                  <a:gd name="T51" fmla="*/ 90 h 312"/>
                  <a:gd name="T52" fmla="*/ 6 w 16"/>
                  <a:gd name="T53" fmla="*/ 101 h 312"/>
                  <a:gd name="T54" fmla="*/ 7 w 16"/>
                  <a:gd name="T55" fmla="*/ 112 h 312"/>
                  <a:gd name="T56" fmla="*/ 7 w 16"/>
                  <a:gd name="T57" fmla="*/ 121 h 312"/>
                  <a:gd name="T58" fmla="*/ 7 w 16"/>
                  <a:gd name="T59" fmla="*/ 131 h 312"/>
                  <a:gd name="T60" fmla="*/ 7 w 16"/>
                  <a:gd name="T61" fmla="*/ 139 h 312"/>
                  <a:gd name="T62" fmla="*/ 7 w 16"/>
                  <a:gd name="T63" fmla="*/ 147 h 312"/>
                  <a:gd name="T64" fmla="*/ 7 w 16"/>
                  <a:gd name="T65" fmla="*/ 154 h 312"/>
                  <a:gd name="T66" fmla="*/ 8 w 16"/>
                  <a:gd name="T67" fmla="*/ 159 h 312"/>
                  <a:gd name="T68" fmla="*/ 8 w 16"/>
                  <a:gd name="T69" fmla="*/ 164 h 312"/>
                  <a:gd name="T70" fmla="*/ 9 w 16"/>
                  <a:gd name="T71" fmla="*/ 167 h 312"/>
                  <a:gd name="T72" fmla="*/ 9 w 16"/>
                  <a:gd name="T73" fmla="*/ 169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
                  <a:gd name="T112" fmla="*/ 0 h 312"/>
                  <a:gd name="T113" fmla="*/ 16 w 16"/>
                  <a:gd name="T114" fmla="*/ 312 h 3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 h="312">
                    <a:moveTo>
                      <a:pt x="0" y="157"/>
                    </a:moveTo>
                    <a:lnTo>
                      <a:pt x="0" y="148"/>
                    </a:lnTo>
                    <a:lnTo>
                      <a:pt x="0" y="138"/>
                    </a:lnTo>
                    <a:lnTo>
                      <a:pt x="0" y="128"/>
                    </a:lnTo>
                    <a:lnTo>
                      <a:pt x="0" y="118"/>
                    </a:lnTo>
                    <a:lnTo>
                      <a:pt x="1" y="109"/>
                    </a:lnTo>
                    <a:lnTo>
                      <a:pt x="1" y="100"/>
                    </a:lnTo>
                    <a:lnTo>
                      <a:pt x="1" y="91"/>
                    </a:lnTo>
                    <a:lnTo>
                      <a:pt x="1" y="82"/>
                    </a:lnTo>
                    <a:lnTo>
                      <a:pt x="1" y="74"/>
                    </a:lnTo>
                    <a:lnTo>
                      <a:pt x="1" y="66"/>
                    </a:lnTo>
                    <a:lnTo>
                      <a:pt x="2" y="57"/>
                    </a:lnTo>
                    <a:lnTo>
                      <a:pt x="2" y="51"/>
                    </a:lnTo>
                    <a:lnTo>
                      <a:pt x="2" y="46"/>
                    </a:lnTo>
                    <a:lnTo>
                      <a:pt x="2" y="37"/>
                    </a:lnTo>
                    <a:lnTo>
                      <a:pt x="3" y="30"/>
                    </a:lnTo>
                    <a:lnTo>
                      <a:pt x="3" y="25"/>
                    </a:lnTo>
                    <a:lnTo>
                      <a:pt x="3" y="21"/>
                    </a:lnTo>
                    <a:lnTo>
                      <a:pt x="3" y="16"/>
                    </a:lnTo>
                    <a:lnTo>
                      <a:pt x="3" y="12"/>
                    </a:lnTo>
                    <a:lnTo>
                      <a:pt x="3" y="9"/>
                    </a:lnTo>
                    <a:lnTo>
                      <a:pt x="4" y="6"/>
                    </a:lnTo>
                    <a:lnTo>
                      <a:pt x="4" y="4"/>
                    </a:lnTo>
                    <a:lnTo>
                      <a:pt x="4" y="2"/>
                    </a:lnTo>
                    <a:lnTo>
                      <a:pt x="4" y="1"/>
                    </a:lnTo>
                    <a:lnTo>
                      <a:pt x="5" y="0"/>
                    </a:lnTo>
                    <a:lnTo>
                      <a:pt x="5" y="1"/>
                    </a:lnTo>
                    <a:lnTo>
                      <a:pt x="5" y="2"/>
                    </a:lnTo>
                    <a:lnTo>
                      <a:pt x="5" y="4"/>
                    </a:lnTo>
                    <a:lnTo>
                      <a:pt x="5" y="6"/>
                    </a:lnTo>
                    <a:lnTo>
                      <a:pt x="7" y="9"/>
                    </a:lnTo>
                    <a:lnTo>
                      <a:pt x="7" y="12"/>
                    </a:lnTo>
                    <a:lnTo>
                      <a:pt x="7" y="16"/>
                    </a:lnTo>
                    <a:lnTo>
                      <a:pt x="7" y="20"/>
                    </a:lnTo>
                    <a:lnTo>
                      <a:pt x="7" y="25"/>
                    </a:lnTo>
                    <a:lnTo>
                      <a:pt x="7" y="30"/>
                    </a:lnTo>
                    <a:lnTo>
                      <a:pt x="8" y="37"/>
                    </a:lnTo>
                    <a:lnTo>
                      <a:pt x="8" y="47"/>
                    </a:lnTo>
                    <a:lnTo>
                      <a:pt x="8" y="51"/>
                    </a:lnTo>
                    <a:lnTo>
                      <a:pt x="8" y="57"/>
                    </a:lnTo>
                    <a:lnTo>
                      <a:pt x="8" y="66"/>
                    </a:lnTo>
                    <a:lnTo>
                      <a:pt x="9" y="74"/>
                    </a:lnTo>
                    <a:lnTo>
                      <a:pt x="9" y="82"/>
                    </a:lnTo>
                    <a:lnTo>
                      <a:pt x="9" y="91"/>
                    </a:lnTo>
                    <a:lnTo>
                      <a:pt x="9" y="99"/>
                    </a:lnTo>
                    <a:lnTo>
                      <a:pt x="10" y="109"/>
                    </a:lnTo>
                    <a:lnTo>
                      <a:pt x="10" y="118"/>
                    </a:lnTo>
                    <a:lnTo>
                      <a:pt x="10" y="128"/>
                    </a:lnTo>
                    <a:lnTo>
                      <a:pt x="10" y="138"/>
                    </a:lnTo>
                    <a:lnTo>
                      <a:pt x="10" y="148"/>
                    </a:lnTo>
                    <a:lnTo>
                      <a:pt x="11" y="157"/>
                    </a:lnTo>
                    <a:lnTo>
                      <a:pt x="11" y="167"/>
                    </a:lnTo>
                    <a:lnTo>
                      <a:pt x="11" y="177"/>
                    </a:lnTo>
                    <a:lnTo>
                      <a:pt x="11" y="186"/>
                    </a:lnTo>
                    <a:lnTo>
                      <a:pt x="11" y="196"/>
                    </a:lnTo>
                    <a:lnTo>
                      <a:pt x="12" y="206"/>
                    </a:lnTo>
                    <a:lnTo>
                      <a:pt x="12" y="214"/>
                    </a:lnTo>
                    <a:lnTo>
                      <a:pt x="12" y="223"/>
                    </a:lnTo>
                    <a:lnTo>
                      <a:pt x="12" y="232"/>
                    </a:lnTo>
                    <a:lnTo>
                      <a:pt x="12" y="241"/>
                    </a:lnTo>
                    <a:lnTo>
                      <a:pt x="13" y="249"/>
                    </a:lnTo>
                    <a:lnTo>
                      <a:pt x="13" y="257"/>
                    </a:lnTo>
                    <a:lnTo>
                      <a:pt x="13" y="264"/>
                    </a:lnTo>
                    <a:lnTo>
                      <a:pt x="13" y="271"/>
                    </a:lnTo>
                    <a:lnTo>
                      <a:pt x="13" y="277"/>
                    </a:lnTo>
                    <a:lnTo>
                      <a:pt x="13" y="284"/>
                    </a:lnTo>
                    <a:lnTo>
                      <a:pt x="15" y="289"/>
                    </a:lnTo>
                    <a:lnTo>
                      <a:pt x="15" y="294"/>
                    </a:lnTo>
                    <a:lnTo>
                      <a:pt x="15" y="299"/>
                    </a:lnTo>
                    <a:lnTo>
                      <a:pt x="15" y="302"/>
                    </a:lnTo>
                    <a:lnTo>
                      <a:pt x="16" y="306"/>
                    </a:lnTo>
                    <a:lnTo>
                      <a:pt x="16" y="309"/>
                    </a:lnTo>
                    <a:lnTo>
                      <a:pt x="16" y="310"/>
                    </a:lnTo>
                    <a:lnTo>
                      <a:pt x="16" y="312"/>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1" name="Freeform 29">
                <a:extLst>
                  <a:ext uri="{FF2B5EF4-FFF2-40B4-BE49-F238E27FC236}">
                    <a16:creationId xmlns:a16="http://schemas.microsoft.com/office/drawing/2014/main" id="{01F1F765-96A6-CC4F-B0AA-ED5048E9DE91}"/>
                  </a:ext>
                </a:extLst>
              </p:cNvPr>
              <p:cNvSpPr>
                <a:spLocks/>
              </p:cNvSpPr>
              <p:nvPr/>
            </p:nvSpPr>
            <p:spPr bwMode="auto">
              <a:xfrm>
                <a:off x="1390" y="3645"/>
                <a:ext cx="4" cy="85"/>
              </a:xfrm>
              <a:custGeom>
                <a:avLst/>
                <a:gdLst>
                  <a:gd name="T0" fmla="*/ 0 w 6"/>
                  <a:gd name="T1" fmla="*/ 85 h 156"/>
                  <a:gd name="T2" fmla="*/ 0 w 6"/>
                  <a:gd name="T3" fmla="*/ 84 h 156"/>
                  <a:gd name="T4" fmla="*/ 0 w 6"/>
                  <a:gd name="T5" fmla="*/ 83 h 156"/>
                  <a:gd name="T6" fmla="*/ 0 w 6"/>
                  <a:gd name="T7" fmla="*/ 83 h 156"/>
                  <a:gd name="T8" fmla="*/ 1 w 6"/>
                  <a:gd name="T9" fmla="*/ 81 h 156"/>
                  <a:gd name="T10" fmla="*/ 1 w 6"/>
                  <a:gd name="T11" fmla="*/ 80 h 156"/>
                  <a:gd name="T12" fmla="*/ 1 w 6"/>
                  <a:gd name="T13" fmla="*/ 77 h 156"/>
                  <a:gd name="T14" fmla="*/ 1 w 6"/>
                  <a:gd name="T15" fmla="*/ 75 h 156"/>
                  <a:gd name="T16" fmla="*/ 1 w 6"/>
                  <a:gd name="T17" fmla="*/ 72 h 156"/>
                  <a:gd name="T18" fmla="*/ 1 w 6"/>
                  <a:gd name="T19" fmla="*/ 70 h 156"/>
                  <a:gd name="T20" fmla="*/ 1 w 6"/>
                  <a:gd name="T21" fmla="*/ 66 h 156"/>
                  <a:gd name="T22" fmla="*/ 1 w 6"/>
                  <a:gd name="T23" fmla="*/ 62 h 156"/>
                  <a:gd name="T24" fmla="*/ 1 w 6"/>
                  <a:gd name="T25" fmla="*/ 58 h 156"/>
                  <a:gd name="T26" fmla="*/ 1 w 6"/>
                  <a:gd name="T27" fmla="*/ 54 h 156"/>
                  <a:gd name="T28" fmla="*/ 2 w 6"/>
                  <a:gd name="T29" fmla="*/ 50 h 156"/>
                  <a:gd name="T30" fmla="*/ 2 w 6"/>
                  <a:gd name="T31" fmla="*/ 46 h 156"/>
                  <a:gd name="T32" fmla="*/ 2 w 6"/>
                  <a:gd name="T33" fmla="*/ 41 h 156"/>
                  <a:gd name="T34" fmla="*/ 2 w 6"/>
                  <a:gd name="T35" fmla="*/ 37 h 156"/>
                  <a:gd name="T36" fmla="*/ 2 w 6"/>
                  <a:gd name="T37" fmla="*/ 32 h 156"/>
                  <a:gd name="T38" fmla="*/ 3 w 6"/>
                  <a:gd name="T39" fmla="*/ 26 h 156"/>
                  <a:gd name="T40" fmla="*/ 3 w 6"/>
                  <a:gd name="T41" fmla="*/ 21 h 156"/>
                  <a:gd name="T42" fmla="*/ 3 w 6"/>
                  <a:gd name="T43" fmla="*/ 16 h 156"/>
                  <a:gd name="T44" fmla="*/ 3 w 6"/>
                  <a:gd name="T45" fmla="*/ 11 h 156"/>
                  <a:gd name="T46" fmla="*/ 3 w 6"/>
                  <a:gd name="T47" fmla="*/ 5 h 156"/>
                  <a:gd name="T48" fmla="*/ 4 w 6"/>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
                  <a:gd name="T76" fmla="*/ 0 h 156"/>
                  <a:gd name="T77" fmla="*/ 6 w 6"/>
                  <a:gd name="T78" fmla="*/ 156 h 1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 h="156">
                    <a:moveTo>
                      <a:pt x="0" y="156"/>
                    </a:moveTo>
                    <a:lnTo>
                      <a:pt x="0" y="155"/>
                    </a:lnTo>
                    <a:lnTo>
                      <a:pt x="0" y="153"/>
                    </a:lnTo>
                    <a:lnTo>
                      <a:pt x="0" y="152"/>
                    </a:lnTo>
                    <a:lnTo>
                      <a:pt x="1" y="148"/>
                    </a:lnTo>
                    <a:lnTo>
                      <a:pt x="1" y="146"/>
                    </a:lnTo>
                    <a:lnTo>
                      <a:pt x="1" y="141"/>
                    </a:lnTo>
                    <a:lnTo>
                      <a:pt x="1" y="137"/>
                    </a:lnTo>
                    <a:lnTo>
                      <a:pt x="1" y="132"/>
                    </a:lnTo>
                    <a:lnTo>
                      <a:pt x="2" y="128"/>
                    </a:lnTo>
                    <a:lnTo>
                      <a:pt x="2" y="121"/>
                    </a:lnTo>
                    <a:lnTo>
                      <a:pt x="2" y="114"/>
                    </a:lnTo>
                    <a:lnTo>
                      <a:pt x="2" y="107"/>
                    </a:lnTo>
                    <a:lnTo>
                      <a:pt x="2" y="100"/>
                    </a:lnTo>
                    <a:lnTo>
                      <a:pt x="3" y="92"/>
                    </a:lnTo>
                    <a:lnTo>
                      <a:pt x="3" y="84"/>
                    </a:lnTo>
                    <a:lnTo>
                      <a:pt x="3" y="75"/>
                    </a:lnTo>
                    <a:lnTo>
                      <a:pt x="3" y="67"/>
                    </a:lnTo>
                    <a:lnTo>
                      <a:pt x="3" y="58"/>
                    </a:lnTo>
                    <a:lnTo>
                      <a:pt x="4" y="48"/>
                    </a:lnTo>
                    <a:lnTo>
                      <a:pt x="4" y="39"/>
                    </a:lnTo>
                    <a:lnTo>
                      <a:pt x="4" y="29"/>
                    </a:lnTo>
                    <a:lnTo>
                      <a:pt x="4" y="20"/>
                    </a:lnTo>
                    <a:lnTo>
                      <a:pt x="4" y="10"/>
                    </a:lnTo>
                    <a:lnTo>
                      <a:pt x="6"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2" name="Freeform 30">
                <a:extLst>
                  <a:ext uri="{FF2B5EF4-FFF2-40B4-BE49-F238E27FC236}">
                    <a16:creationId xmlns:a16="http://schemas.microsoft.com/office/drawing/2014/main" id="{99F50B54-E373-1A48-86E3-1C76C907EEDA}"/>
                  </a:ext>
                </a:extLst>
              </p:cNvPr>
              <p:cNvSpPr>
                <a:spLocks/>
              </p:cNvSpPr>
              <p:nvPr/>
            </p:nvSpPr>
            <p:spPr bwMode="auto">
              <a:xfrm>
                <a:off x="1179" y="3428"/>
                <a:ext cx="17" cy="302"/>
              </a:xfrm>
              <a:custGeom>
                <a:avLst/>
                <a:gdLst>
                  <a:gd name="T0" fmla="*/ 0 w 30"/>
                  <a:gd name="T1" fmla="*/ 142 h 558"/>
                  <a:gd name="T2" fmla="*/ 1 w 30"/>
                  <a:gd name="T3" fmla="*/ 123 h 558"/>
                  <a:gd name="T4" fmla="*/ 1 w 30"/>
                  <a:gd name="T5" fmla="*/ 105 h 558"/>
                  <a:gd name="T6" fmla="*/ 2 w 30"/>
                  <a:gd name="T7" fmla="*/ 88 h 558"/>
                  <a:gd name="T8" fmla="*/ 2 w 30"/>
                  <a:gd name="T9" fmla="*/ 71 h 558"/>
                  <a:gd name="T10" fmla="*/ 3 w 30"/>
                  <a:gd name="T11" fmla="*/ 55 h 558"/>
                  <a:gd name="T12" fmla="*/ 3 w 30"/>
                  <a:gd name="T13" fmla="*/ 44 h 558"/>
                  <a:gd name="T14" fmla="*/ 3 w 30"/>
                  <a:gd name="T15" fmla="*/ 29 h 558"/>
                  <a:gd name="T16" fmla="*/ 4 w 30"/>
                  <a:gd name="T17" fmla="*/ 19 h 558"/>
                  <a:gd name="T18" fmla="*/ 5 w 30"/>
                  <a:gd name="T19" fmla="*/ 11 h 558"/>
                  <a:gd name="T20" fmla="*/ 5 w 30"/>
                  <a:gd name="T21" fmla="*/ 5 h 558"/>
                  <a:gd name="T22" fmla="*/ 5 w 30"/>
                  <a:gd name="T23" fmla="*/ 1 h 558"/>
                  <a:gd name="T24" fmla="*/ 6 w 30"/>
                  <a:gd name="T25" fmla="*/ 0 h 558"/>
                  <a:gd name="T26" fmla="*/ 7 w 30"/>
                  <a:gd name="T27" fmla="*/ 1 h 558"/>
                  <a:gd name="T28" fmla="*/ 7 w 30"/>
                  <a:gd name="T29" fmla="*/ 4 h 558"/>
                  <a:gd name="T30" fmla="*/ 7 w 30"/>
                  <a:gd name="T31" fmla="*/ 11 h 558"/>
                  <a:gd name="T32" fmla="*/ 8 w 30"/>
                  <a:gd name="T33" fmla="*/ 19 h 558"/>
                  <a:gd name="T34" fmla="*/ 8 w 30"/>
                  <a:gd name="T35" fmla="*/ 29 h 558"/>
                  <a:gd name="T36" fmla="*/ 9 w 30"/>
                  <a:gd name="T37" fmla="*/ 45 h 558"/>
                  <a:gd name="T38" fmla="*/ 9 w 30"/>
                  <a:gd name="T39" fmla="*/ 55 h 558"/>
                  <a:gd name="T40" fmla="*/ 10 w 30"/>
                  <a:gd name="T41" fmla="*/ 70 h 558"/>
                  <a:gd name="T42" fmla="*/ 10 w 30"/>
                  <a:gd name="T43" fmla="*/ 88 h 558"/>
                  <a:gd name="T44" fmla="*/ 10 w 30"/>
                  <a:gd name="T45" fmla="*/ 105 h 558"/>
                  <a:gd name="T46" fmla="*/ 11 w 30"/>
                  <a:gd name="T47" fmla="*/ 123 h 558"/>
                  <a:gd name="T48" fmla="*/ 11 w 30"/>
                  <a:gd name="T49" fmla="*/ 142 h 558"/>
                  <a:gd name="T50" fmla="*/ 12 w 30"/>
                  <a:gd name="T51" fmla="*/ 161 h 558"/>
                  <a:gd name="T52" fmla="*/ 12 w 30"/>
                  <a:gd name="T53" fmla="*/ 180 h 558"/>
                  <a:gd name="T54" fmla="*/ 13 w 30"/>
                  <a:gd name="T55" fmla="*/ 199 h 558"/>
                  <a:gd name="T56" fmla="*/ 13 w 30"/>
                  <a:gd name="T57" fmla="*/ 216 h 558"/>
                  <a:gd name="T58" fmla="*/ 14 w 30"/>
                  <a:gd name="T59" fmla="*/ 233 h 558"/>
                  <a:gd name="T60" fmla="*/ 14 w 30"/>
                  <a:gd name="T61" fmla="*/ 249 h 558"/>
                  <a:gd name="T62" fmla="*/ 14 w 30"/>
                  <a:gd name="T63" fmla="*/ 263 h 558"/>
                  <a:gd name="T64" fmla="*/ 15 w 30"/>
                  <a:gd name="T65" fmla="*/ 275 h 558"/>
                  <a:gd name="T66" fmla="*/ 16 w 30"/>
                  <a:gd name="T67" fmla="*/ 285 h 558"/>
                  <a:gd name="T68" fmla="*/ 16 w 30"/>
                  <a:gd name="T69" fmla="*/ 293 h 558"/>
                  <a:gd name="T70" fmla="*/ 16 w 30"/>
                  <a:gd name="T71" fmla="*/ 299 h 558"/>
                  <a:gd name="T72" fmla="*/ 17 w 30"/>
                  <a:gd name="T73" fmla="*/ 302 h 5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558"/>
                  <a:gd name="T113" fmla="*/ 30 w 30"/>
                  <a:gd name="T114" fmla="*/ 558 h 5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558">
                    <a:moveTo>
                      <a:pt x="0" y="282"/>
                    </a:moveTo>
                    <a:lnTo>
                      <a:pt x="0" y="263"/>
                    </a:lnTo>
                    <a:lnTo>
                      <a:pt x="1" y="245"/>
                    </a:lnTo>
                    <a:lnTo>
                      <a:pt x="1" y="228"/>
                    </a:lnTo>
                    <a:lnTo>
                      <a:pt x="2" y="211"/>
                    </a:lnTo>
                    <a:lnTo>
                      <a:pt x="2" y="194"/>
                    </a:lnTo>
                    <a:lnTo>
                      <a:pt x="2" y="177"/>
                    </a:lnTo>
                    <a:lnTo>
                      <a:pt x="3" y="162"/>
                    </a:lnTo>
                    <a:lnTo>
                      <a:pt x="3" y="146"/>
                    </a:lnTo>
                    <a:lnTo>
                      <a:pt x="3" y="131"/>
                    </a:lnTo>
                    <a:lnTo>
                      <a:pt x="5" y="116"/>
                    </a:lnTo>
                    <a:lnTo>
                      <a:pt x="5" y="102"/>
                    </a:lnTo>
                    <a:lnTo>
                      <a:pt x="5" y="89"/>
                    </a:lnTo>
                    <a:lnTo>
                      <a:pt x="6" y="81"/>
                    </a:lnTo>
                    <a:lnTo>
                      <a:pt x="6" y="66"/>
                    </a:lnTo>
                    <a:lnTo>
                      <a:pt x="6" y="53"/>
                    </a:lnTo>
                    <a:lnTo>
                      <a:pt x="7" y="44"/>
                    </a:lnTo>
                    <a:lnTo>
                      <a:pt x="7" y="36"/>
                    </a:lnTo>
                    <a:lnTo>
                      <a:pt x="8" y="28"/>
                    </a:lnTo>
                    <a:lnTo>
                      <a:pt x="8" y="21"/>
                    </a:lnTo>
                    <a:lnTo>
                      <a:pt x="8" y="14"/>
                    </a:lnTo>
                    <a:lnTo>
                      <a:pt x="8" y="9"/>
                    </a:lnTo>
                    <a:lnTo>
                      <a:pt x="9" y="6"/>
                    </a:lnTo>
                    <a:lnTo>
                      <a:pt x="9" y="2"/>
                    </a:lnTo>
                    <a:lnTo>
                      <a:pt x="10" y="1"/>
                    </a:lnTo>
                    <a:lnTo>
                      <a:pt x="10" y="0"/>
                    </a:lnTo>
                    <a:lnTo>
                      <a:pt x="10" y="1"/>
                    </a:lnTo>
                    <a:lnTo>
                      <a:pt x="12" y="2"/>
                    </a:lnTo>
                    <a:lnTo>
                      <a:pt x="12" y="6"/>
                    </a:lnTo>
                    <a:lnTo>
                      <a:pt x="12" y="8"/>
                    </a:lnTo>
                    <a:lnTo>
                      <a:pt x="13" y="14"/>
                    </a:lnTo>
                    <a:lnTo>
                      <a:pt x="13" y="20"/>
                    </a:lnTo>
                    <a:lnTo>
                      <a:pt x="13" y="27"/>
                    </a:lnTo>
                    <a:lnTo>
                      <a:pt x="14" y="35"/>
                    </a:lnTo>
                    <a:lnTo>
                      <a:pt x="14" y="44"/>
                    </a:lnTo>
                    <a:lnTo>
                      <a:pt x="14" y="53"/>
                    </a:lnTo>
                    <a:lnTo>
                      <a:pt x="15" y="64"/>
                    </a:lnTo>
                    <a:lnTo>
                      <a:pt x="15" y="83"/>
                    </a:lnTo>
                    <a:lnTo>
                      <a:pt x="16" y="89"/>
                    </a:lnTo>
                    <a:lnTo>
                      <a:pt x="16" y="102"/>
                    </a:lnTo>
                    <a:lnTo>
                      <a:pt x="16" y="116"/>
                    </a:lnTo>
                    <a:lnTo>
                      <a:pt x="17" y="130"/>
                    </a:lnTo>
                    <a:lnTo>
                      <a:pt x="17" y="146"/>
                    </a:lnTo>
                    <a:lnTo>
                      <a:pt x="17" y="162"/>
                    </a:lnTo>
                    <a:lnTo>
                      <a:pt x="18" y="177"/>
                    </a:lnTo>
                    <a:lnTo>
                      <a:pt x="18" y="194"/>
                    </a:lnTo>
                    <a:lnTo>
                      <a:pt x="18" y="211"/>
                    </a:lnTo>
                    <a:lnTo>
                      <a:pt x="20" y="228"/>
                    </a:lnTo>
                    <a:lnTo>
                      <a:pt x="20" y="245"/>
                    </a:lnTo>
                    <a:lnTo>
                      <a:pt x="20" y="263"/>
                    </a:lnTo>
                    <a:lnTo>
                      <a:pt x="21" y="282"/>
                    </a:lnTo>
                    <a:lnTo>
                      <a:pt x="21" y="298"/>
                    </a:lnTo>
                    <a:lnTo>
                      <a:pt x="21" y="316"/>
                    </a:lnTo>
                    <a:lnTo>
                      <a:pt x="22" y="333"/>
                    </a:lnTo>
                    <a:lnTo>
                      <a:pt x="22" y="350"/>
                    </a:lnTo>
                    <a:lnTo>
                      <a:pt x="23" y="368"/>
                    </a:lnTo>
                    <a:lnTo>
                      <a:pt x="23" y="381"/>
                    </a:lnTo>
                    <a:lnTo>
                      <a:pt x="23" y="399"/>
                    </a:lnTo>
                    <a:lnTo>
                      <a:pt x="24" y="415"/>
                    </a:lnTo>
                    <a:lnTo>
                      <a:pt x="24" y="430"/>
                    </a:lnTo>
                    <a:lnTo>
                      <a:pt x="24" y="446"/>
                    </a:lnTo>
                    <a:lnTo>
                      <a:pt x="25" y="460"/>
                    </a:lnTo>
                    <a:lnTo>
                      <a:pt x="25" y="472"/>
                    </a:lnTo>
                    <a:lnTo>
                      <a:pt x="25" y="486"/>
                    </a:lnTo>
                    <a:lnTo>
                      <a:pt x="26" y="496"/>
                    </a:lnTo>
                    <a:lnTo>
                      <a:pt x="26" y="508"/>
                    </a:lnTo>
                    <a:lnTo>
                      <a:pt x="26" y="517"/>
                    </a:lnTo>
                    <a:lnTo>
                      <a:pt x="28" y="526"/>
                    </a:lnTo>
                    <a:lnTo>
                      <a:pt x="28" y="534"/>
                    </a:lnTo>
                    <a:lnTo>
                      <a:pt x="28" y="541"/>
                    </a:lnTo>
                    <a:lnTo>
                      <a:pt x="29" y="547"/>
                    </a:lnTo>
                    <a:lnTo>
                      <a:pt x="29" y="553"/>
                    </a:lnTo>
                    <a:lnTo>
                      <a:pt x="30" y="555"/>
                    </a:lnTo>
                    <a:lnTo>
                      <a:pt x="30" y="558"/>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3" name="Freeform 31">
                <a:extLst>
                  <a:ext uri="{FF2B5EF4-FFF2-40B4-BE49-F238E27FC236}">
                    <a16:creationId xmlns:a16="http://schemas.microsoft.com/office/drawing/2014/main" id="{E856E3EC-58D7-DB45-AF9F-AFB21C4E3D4D}"/>
                  </a:ext>
                </a:extLst>
              </p:cNvPr>
              <p:cNvSpPr>
                <a:spLocks/>
              </p:cNvSpPr>
              <p:nvPr/>
            </p:nvSpPr>
            <p:spPr bwMode="auto">
              <a:xfrm>
                <a:off x="1175" y="3578"/>
                <a:ext cx="4" cy="152"/>
              </a:xfrm>
              <a:custGeom>
                <a:avLst/>
                <a:gdLst>
                  <a:gd name="T0" fmla="*/ 0 w 10"/>
                  <a:gd name="T1" fmla="*/ 152 h 280"/>
                  <a:gd name="T2" fmla="*/ 0 w 10"/>
                  <a:gd name="T3" fmla="*/ 152 h 280"/>
                  <a:gd name="T4" fmla="*/ 0 w 10"/>
                  <a:gd name="T5" fmla="*/ 151 h 280"/>
                  <a:gd name="T6" fmla="*/ 0 w 10"/>
                  <a:gd name="T7" fmla="*/ 149 h 280"/>
                  <a:gd name="T8" fmla="*/ 1 w 10"/>
                  <a:gd name="T9" fmla="*/ 148 h 280"/>
                  <a:gd name="T10" fmla="*/ 1 w 10"/>
                  <a:gd name="T11" fmla="*/ 144 h 280"/>
                  <a:gd name="T12" fmla="*/ 1 w 10"/>
                  <a:gd name="T13" fmla="*/ 142 h 280"/>
                  <a:gd name="T14" fmla="*/ 1 w 10"/>
                  <a:gd name="T15" fmla="*/ 138 h 280"/>
                  <a:gd name="T16" fmla="*/ 1 w 10"/>
                  <a:gd name="T17" fmla="*/ 134 h 280"/>
                  <a:gd name="T18" fmla="*/ 1 w 10"/>
                  <a:gd name="T19" fmla="*/ 128 h 280"/>
                  <a:gd name="T20" fmla="*/ 2 w 10"/>
                  <a:gd name="T21" fmla="*/ 123 h 280"/>
                  <a:gd name="T22" fmla="*/ 2 w 10"/>
                  <a:gd name="T23" fmla="*/ 117 h 280"/>
                  <a:gd name="T24" fmla="*/ 2 w 10"/>
                  <a:gd name="T25" fmla="*/ 111 h 280"/>
                  <a:gd name="T26" fmla="*/ 2 w 10"/>
                  <a:gd name="T27" fmla="*/ 104 h 280"/>
                  <a:gd name="T28" fmla="*/ 2 w 10"/>
                  <a:gd name="T29" fmla="*/ 97 h 280"/>
                  <a:gd name="T30" fmla="*/ 2 w 10"/>
                  <a:gd name="T31" fmla="*/ 90 h 280"/>
                  <a:gd name="T32" fmla="*/ 3 w 10"/>
                  <a:gd name="T33" fmla="*/ 81 h 280"/>
                  <a:gd name="T34" fmla="*/ 3 w 10"/>
                  <a:gd name="T35" fmla="*/ 73 h 280"/>
                  <a:gd name="T36" fmla="*/ 3 w 10"/>
                  <a:gd name="T37" fmla="*/ 65 h 280"/>
                  <a:gd name="T38" fmla="*/ 3 w 10"/>
                  <a:gd name="T39" fmla="*/ 56 h 280"/>
                  <a:gd name="T40" fmla="*/ 3 w 10"/>
                  <a:gd name="T41" fmla="*/ 47 h 280"/>
                  <a:gd name="T42" fmla="*/ 4 w 10"/>
                  <a:gd name="T43" fmla="*/ 38 h 280"/>
                  <a:gd name="T44" fmla="*/ 4 w 10"/>
                  <a:gd name="T45" fmla="*/ 29 h 280"/>
                  <a:gd name="T46" fmla="*/ 4 w 10"/>
                  <a:gd name="T47" fmla="*/ 20 h 280"/>
                  <a:gd name="T48" fmla="*/ 4 w 10"/>
                  <a:gd name="T49" fmla="*/ 10 h 280"/>
                  <a:gd name="T50" fmla="*/ 4 w 10"/>
                  <a:gd name="T51" fmla="*/ 0 h 2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280"/>
                  <a:gd name="T80" fmla="*/ 10 w 10"/>
                  <a:gd name="T81" fmla="*/ 280 h 2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280">
                    <a:moveTo>
                      <a:pt x="0" y="280"/>
                    </a:moveTo>
                    <a:lnTo>
                      <a:pt x="1" y="280"/>
                    </a:lnTo>
                    <a:lnTo>
                      <a:pt x="1" y="278"/>
                    </a:lnTo>
                    <a:lnTo>
                      <a:pt x="1" y="274"/>
                    </a:lnTo>
                    <a:lnTo>
                      <a:pt x="2" y="272"/>
                    </a:lnTo>
                    <a:lnTo>
                      <a:pt x="2" y="266"/>
                    </a:lnTo>
                    <a:lnTo>
                      <a:pt x="2" y="262"/>
                    </a:lnTo>
                    <a:lnTo>
                      <a:pt x="3" y="254"/>
                    </a:lnTo>
                    <a:lnTo>
                      <a:pt x="3" y="246"/>
                    </a:lnTo>
                    <a:lnTo>
                      <a:pt x="3" y="236"/>
                    </a:lnTo>
                    <a:lnTo>
                      <a:pt x="4" y="227"/>
                    </a:lnTo>
                    <a:lnTo>
                      <a:pt x="4" y="216"/>
                    </a:lnTo>
                    <a:lnTo>
                      <a:pt x="4" y="204"/>
                    </a:lnTo>
                    <a:lnTo>
                      <a:pt x="5" y="192"/>
                    </a:lnTo>
                    <a:lnTo>
                      <a:pt x="5" y="179"/>
                    </a:lnTo>
                    <a:lnTo>
                      <a:pt x="5" y="165"/>
                    </a:lnTo>
                    <a:lnTo>
                      <a:pt x="7" y="150"/>
                    </a:lnTo>
                    <a:lnTo>
                      <a:pt x="7" y="134"/>
                    </a:lnTo>
                    <a:lnTo>
                      <a:pt x="8" y="119"/>
                    </a:lnTo>
                    <a:lnTo>
                      <a:pt x="8" y="104"/>
                    </a:lnTo>
                    <a:lnTo>
                      <a:pt x="8" y="86"/>
                    </a:lnTo>
                    <a:lnTo>
                      <a:pt x="9" y="70"/>
                    </a:lnTo>
                    <a:lnTo>
                      <a:pt x="9" y="53"/>
                    </a:lnTo>
                    <a:lnTo>
                      <a:pt x="9" y="36"/>
                    </a:lnTo>
                    <a:lnTo>
                      <a:pt x="10" y="18"/>
                    </a:lnTo>
                    <a:lnTo>
                      <a:pt x="10"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4" name="Freeform 32">
                <a:extLst>
                  <a:ext uri="{FF2B5EF4-FFF2-40B4-BE49-F238E27FC236}">
                    <a16:creationId xmlns:a16="http://schemas.microsoft.com/office/drawing/2014/main" id="{D55939F1-5610-594E-BD06-4E350CD8F61F}"/>
                  </a:ext>
                </a:extLst>
              </p:cNvPr>
              <p:cNvSpPr>
                <a:spLocks/>
              </p:cNvSpPr>
              <p:nvPr/>
            </p:nvSpPr>
            <p:spPr bwMode="auto">
              <a:xfrm>
                <a:off x="1138" y="3549"/>
                <a:ext cx="8" cy="183"/>
              </a:xfrm>
              <a:custGeom>
                <a:avLst/>
                <a:gdLst>
                  <a:gd name="T0" fmla="*/ 0 w 17"/>
                  <a:gd name="T1" fmla="*/ 86 h 335"/>
                  <a:gd name="T2" fmla="*/ 0 w 17"/>
                  <a:gd name="T3" fmla="*/ 75 h 335"/>
                  <a:gd name="T4" fmla="*/ 0 w 17"/>
                  <a:gd name="T5" fmla="*/ 63 h 335"/>
                  <a:gd name="T6" fmla="*/ 0 w 17"/>
                  <a:gd name="T7" fmla="*/ 53 h 335"/>
                  <a:gd name="T8" fmla="*/ 0 w 17"/>
                  <a:gd name="T9" fmla="*/ 43 h 335"/>
                  <a:gd name="T10" fmla="*/ 1 w 17"/>
                  <a:gd name="T11" fmla="*/ 33 h 335"/>
                  <a:gd name="T12" fmla="*/ 1 w 17"/>
                  <a:gd name="T13" fmla="*/ 27 h 335"/>
                  <a:gd name="T14" fmla="*/ 1 w 17"/>
                  <a:gd name="T15" fmla="*/ 18 h 335"/>
                  <a:gd name="T16" fmla="*/ 1 w 17"/>
                  <a:gd name="T17" fmla="*/ 12 h 335"/>
                  <a:gd name="T18" fmla="*/ 2 w 17"/>
                  <a:gd name="T19" fmla="*/ 7 h 335"/>
                  <a:gd name="T20" fmla="*/ 2 w 17"/>
                  <a:gd name="T21" fmla="*/ 3 h 335"/>
                  <a:gd name="T22" fmla="*/ 2 w 17"/>
                  <a:gd name="T23" fmla="*/ 1 h 335"/>
                  <a:gd name="T24" fmla="*/ 3 w 17"/>
                  <a:gd name="T25" fmla="*/ 0 h 335"/>
                  <a:gd name="T26" fmla="*/ 3 w 17"/>
                  <a:gd name="T27" fmla="*/ 2 h 335"/>
                  <a:gd name="T28" fmla="*/ 3 w 17"/>
                  <a:gd name="T29" fmla="*/ 5 h 335"/>
                  <a:gd name="T30" fmla="*/ 3 w 17"/>
                  <a:gd name="T31" fmla="*/ 9 h 335"/>
                  <a:gd name="T32" fmla="*/ 4 w 17"/>
                  <a:gd name="T33" fmla="*/ 15 h 335"/>
                  <a:gd name="T34" fmla="*/ 4 w 17"/>
                  <a:gd name="T35" fmla="*/ 21 h 335"/>
                  <a:gd name="T36" fmla="*/ 4 w 17"/>
                  <a:gd name="T37" fmla="*/ 29 h 335"/>
                  <a:gd name="T38" fmla="*/ 4 w 17"/>
                  <a:gd name="T39" fmla="*/ 38 h 335"/>
                  <a:gd name="T40" fmla="*/ 4 w 17"/>
                  <a:gd name="T41" fmla="*/ 48 h 335"/>
                  <a:gd name="T42" fmla="*/ 5 w 17"/>
                  <a:gd name="T43" fmla="*/ 58 h 335"/>
                  <a:gd name="T44" fmla="*/ 5 w 17"/>
                  <a:gd name="T45" fmla="*/ 69 h 335"/>
                  <a:gd name="T46" fmla="*/ 5 w 17"/>
                  <a:gd name="T47" fmla="*/ 80 h 335"/>
                  <a:gd name="T48" fmla="*/ 5 w 17"/>
                  <a:gd name="T49" fmla="*/ 92 h 335"/>
                  <a:gd name="T50" fmla="*/ 5 w 17"/>
                  <a:gd name="T51" fmla="*/ 103 h 335"/>
                  <a:gd name="T52" fmla="*/ 6 w 17"/>
                  <a:gd name="T53" fmla="*/ 114 h 335"/>
                  <a:gd name="T54" fmla="*/ 6 w 17"/>
                  <a:gd name="T55" fmla="*/ 125 h 335"/>
                  <a:gd name="T56" fmla="*/ 7 w 17"/>
                  <a:gd name="T57" fmla="*/ 135 h 335"/>
                  <a:gd name="T58" fmla="*/ 7 w 17"/>
                  <a:gd name="T59" fmla="*/ 146 h 335"/>
                  <a:gd name="T60" fmla="*/ 7 w 17"/>
                  <a:gd name="T61" fmla="*/ 155 h 335"/>
                  <a:gd name="T62" fmla="*/ 7 w 17"/>
                  <a:gd name="T63" fmla="*/ 162 h 335"/>
                  <a:gd name="T64" fmla="*/ 7 w 17"/>
                  <a:gd name="T65" fmla="*/ 169 h 335"/>
                  <a:gd name="T66" fmla="*/ 8 w 17"/>
                  <a:gd name="T67" fmla="*/ 175 h 335"/>
                  <a:gd name="T68" fmla="*/ 8 w 17"/>
                  <a:gd name="T69" fmla="*/ 179 h 335"/>
                  <a:gd name="T70" fmla="*/ 8 w 17"/>
                  <a:gd name="T71" fmla="*/ 181 h 3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
                  <a:gd name="T109" fmla="*/ 0 h 335"/>
                  <a:gd name="T110" fmla="*/ 17 w 17"/>
                  <a:gd name="T111" fmla="*/ 335 h 3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 h="335">
                    <a:moveTo>
                      <a:pt x="0" y="168"/>
                    </a:moveTo>
                    <a:lnTo>
                      <a:pt x="0" y="158"/>
                    </a:lnTo>
                    <a:lnTo>
                      <a:pt x="0" y="147"/>
                    </a:lnTo>
                    <a:lnTo>
                      <a:pt x="0" y="137"/>
                    </a:lnTo>
                    <a:lnTo>
                      <a:pt x="0" y="127"/>
                    </a:lnTo>
                    <a:lnTo>
                      <a:pt x="0" y="116"/>
                    </a:lnTo>
                    <a:lnTo>
                      <a:pt x="1" y="107"/>
                    </a:lnTo>
                    <a:lnTo>
                      <a:pt x="1" y="97"/>
                    </a:lnTo>
                    <a:lnTo>
                      <a:pt x="1" y="88"/>
                    </a:lnTo>
                    <a:lnTo>
                      <a:pt x="1" y="78"/>
                    </a:lnTo>
                    <a:lnTo>
                      <a:pt x="2" y="69"/>
                    </a:lnTo>
                    <a:lnTo>
                      <a:pt x="2" y="61"/>
                    </a:lnTo>
                    <a:lnTo>
                      <a:pt x="2" y="53"/>
                    </a:lnTo>
                    <a:lnTo>
                      <a:pt x="2" y="49"/>
                    </a:lnTo>
                    <a:lnTo>
                      <a:pt x="2" y="39"/>
                    </a:lnTo>
                    <a:lnTo>
                      <a:pt x="2" y="33"/>
                    </a:lnTo>
                    <a:lnTo>
                      <a:pt x="3" y="27"/>
                    </a:lnTo>
                    <a:lnTo>
                      <a:pt x="3" y="22"/>
                    </a:lnTo>
                    <a:lnTo>
                      <a:pt x="3" y="16"/>
                    </a:lnTo>
                    <a:lnTo>
                      <a:pt x="4" y="13"/>
                    </a:lnTo>
                    <a:lnTo>
                      <a:pt x="4" y="10"/>
                    </a:lnTo>
                    <a:lnTo>
                      <a:pt x="4" y="6"/>
                    </a:lnTo>
                    <a:lnTo>
                      <a:pt x="4" y="4"/>
                    </a:lnTo>
                    <a:lnTo>
                      <a:pt x="4" y="2"/>
                    </a:lnTo>
                    <a:lnTo>
                      <a:pt x="6" y="2"/>
                    </a:lnTo>
                    <a:lnTo>
                      <a:pt x="6" y="0"/>
                    </a:lnTo>
                    <a:lnTo>
                      <a:pt x="6" y="2"/>
                    </a:lnTo>
                    <a:lnTo>
                      <a:pt x="6" y="4"/>
                    </a:lnTo>
                    <a:lnTo>
                      <a:pt x="7" y="6"/>
                    </a:lnTo>
                    <a:lnTo>
                      <a:pt x="7" y="10"/>
                    </a:lnTo>
                    <a:lnTo>
                      <a:pt x="7" y="12"/>
                    </a:lnTo>
                    <a:lnTo>
                      <a:pt x="7" y="16"/>
                    </a:lnTo>
                    <a:lnTo>
                      <a:pt x="8" y="21"/>
                    </a:lnTo>
                    <a:lnTo>
                      <a:pt x="8" y="27"/>
                    </a:lnTo>
                    <a:lnTo>
                      <a:pt x="8" y="33"/>
                    </a:lnTo>
                    <a:lnTo>
                      <a:pt x="8" y="39"/>
                    </a:lnTo>
                    <a:lnTo>
                      <a:pt x="8" y="50"/>
                    </a:lnTo>
                    <a:lnTo>
                      <a:pt x="8" y="53"/>
                    </a:lnTo>
                    <a:lnTo>
                      <a:pt x="9" y="61"/>
                    </a:lnTo>
                    <a:lnTo>
                      <a:pt x="9" y="69"/>
                    </a:lnTo>
                    <a:lnTo>
                      <a:pt x="9" y="78"/>
                    </a:lnTo>
                    <a:lnTo>
                      <a:pt x="9" y="88"/>
                    </a:lnTo>
                    <a:lnTo>
                      <a:pt x="9" y="97"/>
                    </a:lnTo>
                    <a:lnTo>
                      <a:pt x="10" y="106"/>
                    </a:lnTo>
                    <a:lnTo>
                      <a:pt x="10" y="116"/>
                    </a:lnTo>
                    <a:lnTo>
                      <a:pt x="10" y="127"/>
                    </a:lnTo>
                    <a:lnTo>
                      <a:pt x="10" y="137"/>
                    </a:lnTo>
                    <a:lnTo>
                      <a:pt x="10" y="147"/>
                    </a:lnTo>
                    <a:lnTo>
                      <a:pt x="11" y="158"/>
                    </a:lnTo>
                    <a:lnTo>
                      <a:pt x="11" y="168"/>
                    </a:lnTo>
                    <a:lnTo>
                      <a:pt x="11" y="178"/>
                    </a:lnTo>
                    <a:lnTo>
                      <a:pt x="11" y="189"/>
                    </a:lnTo>
                    <a:lnTo>
                      <a:pt x="12" y="200"/>
                    </a:lnTo>
                    <a:lnTo>
                      <a:pt x="12" y="209"/>
                    </a:lnTo>
                    <a:lnTo>
                      <a:pt x="12" y="220"/>
                    </a:lnTo>
                    <a:lnTo>
                      <a:pt x="12" y="229"/>
                    </a:lnTo>
                    <a:lnTo>
                      <a:pt x="12" y="238"/>
                    </a:lnTo>
                    <a:lnTo>
                      <a:pt x="14" y="248"/>
                    </a:lnTo>
                    <a:lnTo>
                      <a:pt x="14" y="258"/>
                    </a:lnTo>
                    <a:lnTo>
                      <a:pt x="14" y="267"/>
                    </a:lnTo>
                    <a:lnTo>
                      <a:pt x="14" y="275"/>
                    </a:lnTo>
                    <a:lnTo>
                      <a:pt x="14" y="283"/>
                    </a:lnTo>
                    <a:lnTo>
                      <a:pt x="15" y="291"/>
                    </a:lnTo>
                    <a:lnTo>
                      <a:pt x="15" y="297"/>
                    </a:lnTo>
                    <a:lnTo>
                      <a:pt x="15" y="304"/>
                    </a:lnTo>
                    <a:lnTo>
                      <a:pt x="15" y="309"/>
                    </a:lnTo>
                    <a:lnTo>
                      <a:pt x="16" y="315"/>
                    </a:lnTo>
                    <a:lnTo>
                      <a:pt x="16" y="320"/>
                    </a:lnTo>
                    <a:lnTo>
                      <a:pt x="16" y="324"/>
                    </a:lnTo>
                    <a:lnTo>
                      <a:pt x="16" y="327"/>
                    </a:lnTo>
                    <a:lnTo>
                      <a:pt x="16" y="330"/>
                    </a:lnTo>
                    <a:lnTo>
                      <a:pt x="17" y="332"/>
                    </a:lnTo>
                    <a:lnTo>
                      <a:pt x="17" y="33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5" name="Freeform 33">
                <a:extLst>
                  <a:ext uri="{FF2B5EF4-FFF2-40B4-BE49-F238E27FC236}">
                    <a16:creationId xmlns:a16="http://schemas.microsoft.com/office/drawing/2014/main" id="{2A544C30-3FA2-C644-AF65-8A539FCA9A9C}"/>
                  </a:ext>
                </a:extLst>
              </p:cNvPr>
              <p:cNvSpPr>
                <a:spLocks/>
              </p:cNvSpPr>
              <p:nvPr/>
            </p:nvSpPr>
            <p:spPr bwMode="auto">
              <a:xfrm>
                <a:off x="1133" y="3641"/>
                <a:ext cx="5" cy="91"/>
              </a:xfrm>
              <a:custGeom>
                <a:avLst/>
                <a:gdLst>
                  <a:gd name="T0" fmla="*/ 0 w 7"/>
                  <a:gd name="T1" fmla="*/ 91 h 167"/>
                  <a:gd name="T2" fmla="*/ 1 w 7"/>
                  <a:gd name="T3" fmla="*/ 90 h 167"/>
                  <a:gd name="T4" fmla="*/ 1 w 7"/>
                  <a:gd name="T5" fmla="*/ 89 h 167"/>
                  <a:gd name="T6" fmla="*/ 1 w 7"/>
                  <a:gd name="T7" fmla="*/ 89 h 167"/>
                  <a:gd name="T8" fmla="*/ 1 w 7"/>
                  <a:gd name="T9" fmla="*/ 86 h 167"/>
                  <a:gd name="T10" fmla="*/ 1 w 7"/>
                  <a:gd name="T11" fmla="*/ 85 h 167"/>
                  <a:gd name="T12" fmla="*/ 1 w 7"/>
                  <a:gd name="T13" fmla="*/ 82 h 167"/>
                  <a:gd name="T14" fmla="*/ 1 w 7"/>
                  <a:gd name="T15" fmla="*/ 80 h 167"/>
                  <a:gd name="T16" fmla="*/ 1 w 7"/>
                  <a:gd name="T17" fmla="*/ 77 h 167"/>
                  <a:gd name="T18" fmla="*/ 1 w 7"/>
                  <a:gd name="T19" fmla="*/ 74 h 167"/>
                  <a:gd name="T20" fmla="*/ 1 w 7"/>
                  <a:gd name="T21" fmla="*/ 70 h 167"/>
                  <a:gd name="T22" fmla="*/ 2 w 7"/>
                  <a:gd name="T23" fmla="*/ 67 h 167"/>
                  <a:gd name="T24" fmla="*/ 2 w 7"/>
                  <a:gd name="T25" fmla="*/ 63 h 167"/>
                  <a:gd name="T26" fmla="*/ 2 w 7"/>
                  <a:gd name="T27" fmla="*/ 58 h 167"/>
                  <a:gd name="T28" fmla="*/ 2 w 7"/>
                  <a:gd name="T29" fmla="*/ 54 h 167"/>
                  <a:gd name="T30" fmla="*/ 3 w 7"/>
                  <a:gd name="T31" fmla="*/ 49 h 167"/>
                  <a:gd name="T32" fmla="*/ 3 w 7"/>
                  <a:gd name="T33" fmla="*/ 44 h 167"/>
                  <a:gd name="T34" fmla="*/ 3 w 7"/>
                  <a:gd name="T35" fmla="*/ 39 h 167"/>
                  <a:gd name="T36" fmla="*/ 3 w 7"/>
                  <a:gd name="T37" fmla="*/ 34 h 167"/>
                  <a:gd name="T38" fmla="*/ 3 w 7"/>
                  <a:gd name="T39" fmla="*/ 28 h 167"/>
                  <a:gd name="T40" fmla="*/ 3 w 7"/>
                  <a:gd name="T41" fmla="*/ 22 h 167"/>
                  <a:gd name="T42" fmla="*/ 4 w 7"/>
                  <a:gd name="T43" fmla="*/ 17 h 167"/>
                  <a:gd name="T44" fmla="*/ 4 w 7"/>
                  <a:gd name="T45" fmla="*/ 12 h 167"/>
                  <a:gd name="T46" fmla="*/ 4 w 7"/>
                  <a:gd name="T47" fmla="*/ 6 h 167"/>
                  <a:gd name="T48" fmla="*/ 5 w 7"/>
                  <a:gd name="T49" fmla="*/ 0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167"/>
                  <a:gd name="T77" fmla="*/ 7 w 7"/>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167">
                    <a:moveTo>
                      <a:pt x="0" y="167"/>
                    </a:moveTo>
                    <a:lnTo>
                      <a:pt x="1" y="165"/>
                    </a:lnTo>
                    <a:lnTo>
                      <a:pt x="1" y="164"/>
                    </a:lnTo>
                    <a:lnTo>
                      <a:pt x="1" y="163"/>
                    </a:lnTo>
                    <a:lnTo>
                      <a:pt x="1" y="158"/>
                    </a:lnTo>
                    <a:lnTo>
                      <a:pt x="1" y="156"/>
                    </a:lnTo>
                    <a:lnTo>
                      <a:pt x="2" y="151"/>
                    </a:lnTo>
                    <a:lnTo>
                      <a:pt x="2" y="147"/>
                    </a:lnTo>
                    <a:lnTo>
                      <a:pt x="2" y="141"/>
                    </a:lnTo>
                    <a:lnTo>
                      <a:pt x="2" y="136"/>
                    </a:lnTo>
                    <a:lnTo>
                      <a:pt x="2" y="128"/>
                    </a:lnTo>
                    <a:lnTo>
                      <a:pt x="3" y="123"/>
                    </a:lnTo>
                    <a:lnTo>
                      <a:pt x="3" y="115"/>
                    </a:lnTo>
                    <a:lnTo>
                      <a:pt x="3" y="107"/>
                    </a:lnTo>
                    <a:lnTo>
                      <a:pt x="3" y="99"/>
                    </a:lnTo>
                    <a:lnTo>
                      <a:pt x="4" y="90"/>
                    </a:lnTo>
                    <a:lnTo>
                      <a:pt x="4" y="80"/>
                    </a:lnTo>
                    <a:lnTo>
                      <a:pt x="4" y="71"/>
                    </a:lnTo>
                    <a:lnTo>
                      <a:pt x="4" y="62"/>
                    </a:lnTo>
                    <a:lnTo>
                      <a:pt x="4" y="51"/>
                    </a:lnTo>
                    <a:lnTo>
                      <a:pt x="4" y="41"/>
                    </a:lnTo>
                    <a:lnTo>
                      <a:pt x="6" y="31"/>
                    </a:lnTo>
                    <a:lnTo>
                      <a:pt x="6" y="22"/>
                    </a:lnTo>
                    <a:lnTo>
                      <a:pt x="6" y="11"/>
                    </a:lnTo>
                    <a:lnTo>
                      <a:pt x="7"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6" name="Freeform 34">
                <a:extLst>
                  <a:ext uri="{FF2B5EF4-FFF2-40B4-BE49-F238E27FC236}">
                    <a16:creationId xmlns:a16="http://schemas.microsoft.com/office/drawing/2014/main" id="{02E3DBFC-E26A-0C43-B1AD-C0E65D493166}"/>
                  </a:ext>
                </a:extLst>
              </p:cNvPr>
              <p:cNvSpPr>
                <a:spLocks/>
              </p:cNvSpPr>
              <p:nvPr/>
            </p:nvSpPr>
            <p:spPr bwMode="auto">
              <a:xfrm>
                <a:off x="1107" y="3617"/>
                <a:ext cx="5" cy="115"/>
              </a:xfrm>
              <a:custGeom>
                <a:avLst/>
                <a:gdLst>
                  <a:gd name="T0" fmla="*/ 0 w 12"/>
                  <a:gd name="T1" fmla="*/ 54 h 209"/>
                  <a:gd name="T2" fmla="*/ 0 w 12"/>
                  <a:gd name="T3" fmla="*/ 48 h 209"/>
                  <a:gd name="T4" fmla="*/ 1 w 12"/>
                  <a:gd name="T5" fmla="*/ 41 h 209"/>
                  <a:gd name="T6" fmla="*/ 1 w 12"/>
                  <a:gd name="T7" fmla="*/ 34 h 209"/>
                  <a:gd name="T8" fmla="*/ 1 w 12"/>
                  <a:gd name="T9" fmla="*/ 28 h 209"/>
                  <a:gd name="T10" fmla="*/ 1 w 12"/>
                  <a:gd name="T11" fmla="*/ 21 h 209"/>
                  <a:gd name="T12" fmla="*/ 1 w 12"/>
                  <a:gd name="T13" fmla="*/ 17 h 209"/>
                  <a:gd name="T14" fmla="*/ 1 w 12"/>
                  <a:gd name="T15" fmla="*/ 11 h 209"/>
                  <a:gd name="T16" fmla="*/ 1 w 12"/>
                  <a:gd name="T17" fmla="*/ 8 h 209"/>
                  <a:gd name="T18" fmla="*/ 1 w 12"/>
                  <a:gd name="T19" fmla="*/ 4 h 209"/>
                  <a:gd name="T20" fmla="*/ 2 w 12"/>
                  <a:gd name="T21" fmla="*/ 2 h 209"/>
                  <a:gd name="T22" fmla="*/ 2 w 12"/>
                  <a:gd name="T23" fmla="*/ 1 h 209"/>
                  <a:gd name="T24" fmla="*/ 2 w 12"/>
                  <a:gd name="T25" fmla="*/ 1 h 209"/>
                  <a:gd name="T26" fmla="*/ 2 w 12"/>
                  <a:gd name="T27" fmla="*/ 2 h 209"/>
                  <a:gd name="T28" fmla="*/ 2 w 12"/>
                  <a:gd name="T29" fmla="*/ 4 h 209"/>
                  <a:gd name="T30" fmla="*/ 2 w 12"/>
                  <a:gd name="T31" fmla="*/ 7 h 209"/>
                  <a:gd name="T32" fmla="*/ 3 w 12"/>
                  <a:gd name="T33" fmla="*/ 11 h 209"/>
                  <a:gd name="T34" fmla="*/ 3 w 12"/>
                  <a:gd name="T35" fmla="*/ 17 h 209"/>
                  <a:gd name="T36" fmla="*/ 3 w 12"/>
                  <a:gd name="T37" fmla="*/ 21 h 209"/>
                  <a:gd name="T38" fmla="*/ 3 w 12"/>
                  <a:gd name="T39" fmla="*/ 28 h 209"/>
                  <a:gd name="T40" fmla="*/ 3 w 12"/>
                  <a:gd name="T41" fmla="*/ 34 h 209"/>
                  <a:gd name="T42" fmla="*/ 3 w 12"/>
                  <a:gd name="T43" fmla="*/ 41 h 209"/>
                  <a:gd name="T44" fmla="*/ 3 w 12"/>
                  <a:gd name="T45" fmla="*/ 48 h 209"/>
                  <a:gd name="T46" fmla="*/ 3 w 12"/>
                  <a:gd name="T47" fmla="*/ 54 h 209"/>
                  <a:gd name="T48" fmla="*/ 3 w 12"/>
                  <a:gd name="T49" fmla="*/ 62 h 209"/>
                  <a:gd name="T50" fmla="*/ 3 w 12"/>
                  <a:gd name="T51" fmla="*/ 69 h 209"/>
                  <a:gd name="T52" fmla="*/ 3 w 12"/>
                  <a:gd name="T53" fmla="*/ 76 h 209"/>
                  <a:gd name="T54" fmla="*/ 3 w 12"/>
                  <a:gd name="T55" fmla="*/ 83 h 209"/>
                  <a:gd name="T56" fmla="*/ 4 w 12"/>
                  <a:gd name="T57" fmla="*/ 89 h 209"/>
                  <a:gd name="T58" fmla="*/ 4 w 12"/>
                  <a:gd name="T59" fmla="*/ 95 h 209"/>
                  <a:gd name="T60" fmla="*/ 4 w 12"/>
                  <a:gd name="T61" fmla="*/ 100 h 209"/>
                  <a:gd name="T62" fmla="*/ 4 w 12"/>
                  <a:gd name="T63" fmla="*/ 105 h 209"/>
                  <a:gd name="T64" fmla="*/ 5 w 12"/>
                  <a:gd name="T65" fmla="*/ 109 h 209"/>
                  <a:gd name="T66" fmla="*/ 5 w 12"/>
                  <a:gd name="T67" fmla="*/ 112 h 209"/>
                  <a:gd name="T68" fmla="*/ 5 w 12"/>
                  <a:gd name="T69" fmla="*/ 114 h 209"/>
                  <a:gd name="T70" fmla="*/ 5 w 12"/>
                  <a:gd name="T71" fmla="*/ 115 h 2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209"/>
                  <a:gd name="T110" fmla="*/ 12 w 12"/>
                  <a:gd name="T111" fmla="*/ 209 h 2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209">
                    <a:moveTo>
                      <a:pt x="0" y="106"/>
                    </a:moveTo>
                    <a:lnTo>
                      <a:pt x="0" y="99"/>
                    </a:lnTo>
                    <a:lnTo>
                      <a:pt x="0" y="92"/>
                    </a:lnTo>
                    <a:lnTo>
                      <a:pt x="0" y="87"/>
                    </a:lnTo>
                    <a:lnTo>
                      <a:pt x="0" y="80"/>
                    </a:lnTo>
                    <a:lnTo>
                      <a:pt x="2" y="74"/>
                    </a:lnTo>
                    <a:lnTo>
                      <a:pt x="2" y="67"/>
                    </a:lnTo>
                    <a:lnTo>
                      <a:pt x="2" y="61"/>
                    </a:lnTo>
                    <a:lnTo>
                      <a:pt x="2" y="56"/>
                    </a:lnTo>
                    <a:lnTo>
                      <a:pt x="2" y="50"/>
                    </a:lnTo>
                    <a:lnTo>
                      <a:pt x="2" y="44"/>
                    </a:lnTo>
                    <a:lnTo>
                      <a:pt x="2" y="38"/>
                    </a:lnTo>
                    <a:lnTo>
                      <a:pt x="2" y="34"/>
                    </a:lnTo>
                    <a:lnTo>
                      <a:pt x="3" y="30"/>
                    </a:lnTo>
                    <a:lnTo>
                      <a:pt x="3" y="26"/>
                    </a:lnTo>
                    <a:lnTo>
                      <a:pt x="3" y="20"/>
                    </a:lnTo>
                    <a:lnTo>
                      <a:pt x="3" y="17"/>
                    </a:lnTo>
                    <a:lnTo>
                      <a:pt x="3" y="14"/>
                    </a:lnTo>
                    <a:lnTo>
                      <a:pt x="3" y="11"/>
                    </a:lnTo>
                    <a:lnTo>
                      <a:pt x="3" y="8"/>
                    </a:lnTo>
                    <a:lnTo>
                      <a:pt x="4" y="6"/>
                    </a:lnTo>
                    <a:lnTo>
                      <a:pt x="4" y="4"/>
                    </a:lnTo>
                    <a:lnTo>
                      <a:pt x="4" y="3"/>
                    </a:lnTo>
                    <a:lnTo>
                      <a:pt x="4" y="2"/>
                    </a:lnTo>
                    <a:lnTo>
                      <a:pt x="4" y="0"/>
                    </a:lnTo>
                    <a:lnTo>
                      <a:pt x="4" y="2"/>
                    </a:lnTo>
                    <a:lnTo>
                      <a:pt x="5" y="3"/>
                    </a:lnTo>
                    <a:lnTo>
                      <a:pt x="5" y="4"/>
                    </a:lnTo>
                    <a:lnTo>
                      <a:pt x="5" y="6"/>
                    </a:lnTo>
                    <a:lnTo>
                      <a:pt x="5" y="7"/>
                    </a:lnTo>
                    <a:lnTo>
                      <a:pt x="5" y="11"/>
                    </a:lnTo>
                    <a:lnTo>
                      <a:pt x="5" y="13"/>
                    </a:lnTo>
                    <a:lnTo>
                      <a:pt x="5" y="17"/>
                    </a:lnTo>
                    <a:lnTo>
                      <a:pt x="6" y="20"/>
                    </a:lnTo>
                    <a:lnTo>
                      <a:pt x="6" y="25"/>
                    </a:lnTo>
                    <a:lnTo>
                      <a:pt x="6" y="31"/>
                    </a:lnTo>
                    <a:lnTo>
                      <a:pt x="6" y="34"/>
                    </a:lnTo>
                    <a:lnTo>
                      <a:pt x="6" y="38"/>
                    </a:lnTo>
                    <a:lnTo>
                      <a:pt x="6" y="44"/>
                    </a:lnTo>
                    <a:lnTo>
                      <a:pt x="6" y="50"/>
                    </a:lnTo>
                    <a:lnTo>
                      <a:pt x="6" y="56"/>
                    </a:lnTo>
                    <a:lnTo>
                      <a:pt x="6" y="61"/>
                    </a:lnTo>
                    <a:lnTo>
                      <a:pt x="7" y="67"/>
                    </a:lnTo>
                    <a:lnTo>
                      <a:pt x="7" y="74"/>
                    </a:lnTo>
                    <a:lnTo>
                      <a:pt x="7" y="80"/>
                    </a:lnTo>
                    <a:lnTo>
                      <a:pt x="7" y="87"/>
                    </a:lnTo>
                    <a:lnTo>
                      <a:pt x="7" y="92"/>
                    </a:lnTo>
                    <a:lnTo>
                      <a:pt x="7" y="99"/>
                    </a:lnTo>
                    <a:lnTo>
                      <a:pt x="8" y="106"/>
                    </a:lnTo>
                    <a:lnTo>
                      <a:pt x="8" y="112"/>
                    </a:lnTo>
                    <a:lnTo>
                      <a:pt x="8" y="119"/>
                    </a:lnTo>
                    <a:lnTo>
                      <a:pt x="8" y="126"/>
                    </a:lnTo>
                    <a:lnTo>
                      <a:pt x="8" y="131"/>
                    </a:lnTo>
                    <a:lnTo>
                      <a:pt x="8" y="138"/>
                    </a:lnTo>
                    <a:lnTo>
                      <a:pt x="8" y="144"/>
                    </a:lnTo>
                    <a:lnTo>
                      <a:pt x="8" y="150"/>
                    </a:lnTo>
                    <a:lnTo>
                      <a:pt x="10" y="157"/>
                    </a:lnTo>
                    <a:lnTo>
                      <a:pt x="10" y="162"/>
                    </a:lnTo>
                    <a:lnTo>
                      <a:pt x="10" y="168"/>
                    </a:lnTo>
                    <a:lnTo>
                      <a:pt x="10" y="173"/>
                    </a:lnTo>
                    <a:lnTo>
                      <a:pt x="10" y="177"/>
                    </a:lnTo>
                    <a:lnTo>
                      <a:pt x="10" y="182"/>
                    </a:lnTo>
                    <a:lnTo>
                      <a:pt x="10" y="186"/>
                    </a:lnTo>
                    <a:lnTo>
                      <a:pt x="10" y="191"/>
                    </a:lnTo>
                    <a:lnTo>
                      <a:pt x="11" y="194"/>
                    </a:lnTo>
                    <a:lnTo>
                      <a:pt x="11" y="198"/>
                    </a:lnTo>
                    <a:lnTo>
                      <a:pt x="11" y="200"/>
                    </a:lnTo>
                    <a:lnTo>
                      <a:pt x="11" y="204"/>
                    </a:lnTo>
                    <a:lnTo>
                      <a:pt x="11" y="206"/>
                    </a:lnTo>
                    <a:lnTo>
                      <a:pt x="11" y="207"/>
                    </a:lnTo>
                    <a:lnTo>
                      <a:pt x="11" y="208"/>
                    </a:lnTo>
                    <a:lnTo>
                      <a:pt x="12" y="209"/>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37" name="Freeform 35">
                <a:extLst>
                  <a:ext uri="{FF2B5EF4-FFF2-40B4-BE49-F238E27FC236}">
                    <a16:creationId xmlns:a16="http://schemas.microsoft.com/office/drawing/2014/main" id="{DDBD5CBA-3E6B-BC49-AF8C-1FACC91E417C}"/>
                  </a:ext>
                </a:extLst>
              </p:cNvPr>
              <p:cNvSpPr>
                <a:spLocks/>
              </p:cNvSpPr>
              <p:nvPr/>
            </p:nvSpPr>
            <p:spPr bwMode="auto">
              <a:xfrm>
                <a:off x="1105" y="3673"/>
                <a:ext cx="2" cy="59"/>
              </a:xfrm>
              <a:custGeom>
                <a:avLst/>
                <a:gdLst>
                  <a:gd name="T0" fmla="*/ 0 w 3"/>
                  <a:gd name="T1" fmla="*/ 59 h 104"/>
                  <a:gd name="T2" fmla="*/ 0 w 3"/>
                  <a:gd name="T3" fmla="*/ 58 h 104"/>
                  <a:gd name="T4" fmla="*/ 0 w 3"/>
                  <a:gd name="T5" fmla="*/ 58 h 104"/>
                  <a:gd name="T6" fmla="*/ 0 w 3"/>
                  <a:gd name="T7" fmla="*/ 57 h 104"/>
                  <a:gd name="T8" fmla="*/ 0 w 3"/>
                  <a:gd name="T9" fmla="*/ 56 h 104"/>
                  <a:gd name="T10" fmla="*/ 0 w 3"/>
                  <a:gd name="T11" fmla="*/ 56 h 104"/>
                  <a:gd name="T12" fmla="*/ 0 w 3"/>
                  <a:gd name="T13" fmla="*/ 53 h 104"/>
                  <a:gd name="T14" fmla="*/ 1 w 3"/>
                  <a:gd name="T15" fmla="*/ 52 h 104"/>
                  <a:gd name="T16" fmla="*/ 1 w 3"/>
                  <a:gd name="T17" fmla="*/ 50 h 104"/>
                  <a:gd name="T18" fmla="*/ 1 w 3"/>
                  <a:gd name="T19" fmla="*/ 48 h 104"/>
                  <a:gd name="T20" fmla="*/ 1 w 3"/>
                  <a:gd name="T21" fmla="*/ 45 h 104"/>
                  <a:gd name="T22" fmla="*/ 1 w 3"/>
                  <a:gd name="T23" fmla="*/ 43 h 104"/>
                  <a:gd name="T24" fmla="*/ 1 w 3"/>
                  <a:gd name="T25" fmla="*/ 40 h 104"/>
                  <a:gd name="T26" fmla="*/ 1 w 3"/>
                  <a:gd name="T27" fmla="*/ 38 h 104"/>
                  <a:gd name="T28" fmla="*/ 1 w 3"/>
                  <a:gd name="T29" fmla="*/ 35 h 104"/>
                  <a:gd name="T30" fmla="*/ 1 w 3"/>
                  <a:gd name="T31" fmla="*/ 32 h 104"/>
                  <a:gd name="T32" fmla="*/ 1 w 3"/>
                  <a:gd name="T33" fmla="*/ 28 h 104"/>
                  <a:gd name="T34" fmla="*/ 1 w 3"/>
                  <a:gd name="T35" fmla="*/ 26 h 104"/>
                  <a:gd name="T36" fmla="*/ 1 w 3"/>
                  <a:gd name="T37" fmla="*/ 22 h 104"/>
                  <a:gd name="T38" fmla="*/ 1 w 3"/>
                  <a:gd name="T39" fmla="*/ 18 h 104"/>
                  <a:gd name="T40" fmla="*/ 1 w 3"/>
                  <a:gd name="T41" fmla="*/ 14 h 104"/>
                  <a:gd name="T42" fmla="*/ 1 w 3"/>
                  <a:gd name="T43" fmla="*/ 11 h 104"/>
                  <a:gd name="T44" fmla="*/ 2 w 3"/>
                  <a:gd name="T45" fmla="*/ 7 h 104"/>
                  <a:gd name="T46" fmla="*/ 2 w 3"/>
                  <a:gd name="T47" fmla="*/ 3 h 104"/>
                  <a:gd name="T48" fmla="*/ 2 w 3"/>
                  <a:gd name="T49" fmla="*/ 0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
                  <a:gd name="T76" fmla="*/ 0 h 104"/>
                  <a:gd name="T77" fmla="*/ 3 w 3"/>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 h="104">
                    <a:moveTo>
                      <a:pt x="0" y="104"/>
                    </a:moveTo>
                    <a:lnTo>
                      <a:pt x="0" y="103"/>
                    </a:lnTo>
                    <a:lnTo>
                      <a:pt x="0" y="102"/>
                    </a:lnTo>
                    <a:lnTo>
                      <a:pt x="0" y="101"/>
                    </a:lnTo>
                    <a:lnTo>
                      <a:pt x="0" y="99"/>
                    </a:lnTo>
                    <a:lnTo>
                      <a:pt x="0" y="98"/>
                    </a:lnTo>
                    <a:lnTo>
                      <a:pt x="0" y="94"/>
                    </a:lnTo>
                    <a:lnTo>
                      <a:pt x="1" y="92"/>
                    </a:lnTo>
                    <a:lnTo>
                      <a:pt x="1" y="88"/>
                    </a:lnTo>
                    <a:lnTo>
                      <a:pt x="1" y="85"/>
                    </a:lnTo>
                    <a:lnTo>
                      <a:pt x="1" y="80"/>
                    </a:lnTo>
                    <a:lnTo>
                      <a:pt x="1" y="76"/>
                    </a:lnTo>
                    <a:lnTo>
                      <a:pt x="1" y="71"/>
                    </a:lnTo>
                    <a:lnTo>
                      <a:pt x="2" y="67"/>
                    </a:lnTo>
                    <a:lnTo>
                      <a:pt x="2" y="61"/>
                    </a:lnTo>
                    <a:lnTo>
                      <a:pt x="2" y="56"/>
                    </a:lnTo>
                    <a:lnTo>
                      <a:pt x="2" y="49"/>
                    </a:lnTo>
                    <a:lnTo>
                      <a:pt x="2" y="45"/>
                    </a:lnTo>
                    <a:lnTo>
                      <a:pt x="2" y="38"/>
                    </a:lnTo>
                    <a:lnTo>
                      <a:pt x="2" y="32"/>
                    </a:lnTo>
                    <a:lnTo>
                      <a:pt x="2" y="25"/>
                    </a:lnTo>
                    <a:lnTo>
                      <a:pt x="2" y="19"/>
                    </a:lnTo>
                    <a:lnTo>
                      <a:pt x="3" y="13"/>
                    </a:lnTo>
                    <a:lnTo>
                      <a:pt x="3" y="6"/>
                    </a:lnTo>
                    <a:lnTo>
                      <a:pt x="3"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7120" name="Line 36">
              <a:extLst>
                <a:ext uri="{FF2B5EF4-FFF2-40B4-BE49-F238E27FC236}">
                  <a16:creationId xmlns:a16="http://schemas.microsoft.com/office/drawing/2014/main" id="{FDFAB7E4-804E-B648-9179-BB981700CECC}"/>
                </a:ext>
              </a:extLst>
            </p:cNvPr>
            <p:cNvSpPr>
              <a:spLocks noChangeShapeType="1"/>
            </p:cNvSpPr>
            <p:nvPr/>
          </p:nvSpPr>
          <p:spPr bwMode="auto">
            <a:xfrm>
              <a:off x="4277" y="3021"/>
              <a:ext cx="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1" name="Line 37">
              <a:extLst>
                <a:ext uri="{FF2B5EF4-FFF2-40B4-BE49-F238E27FC236}">
                  <a16:creationId xmlns:a16="http://schemas.microsoft.com/office/drawing/2014/main" id="{9038C32E-9F1C-FB41-A7F6-5DB9C329B854}"/>
                </a:ext>
              </a:extLst>
            </p:cNvPr>
            <p:cNvSpPr>
              <a:spLocks noChangeShapeType="1"/>
            </p:cNvSpPr>
            <p:nvPr/>
          </p:nvSpPr>
          <p:spPr bwMode="auto">
            <a:xfrm flipV="1">
              <a:off x="4277" y="2068"/>
              <a:ext cx="0" cy="95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2" name="Line 38">
              <a:extLst>
                <a:ext uri="{FF2B5EF4-FFF2-40B4-BE49-F238E27FC236}">
                  <a16:creationId xmlns:a16="http://schemas.microsoft.com/office/drawing/2014/main" id="{AECB84D9-FD9E-3444-867E-CED920CA6C98}"/>
                </a:ext>
              </a:extLst>
            </p:cNvPr>
            <p:cNvSpPr>
              <a:spLocks noChangeShapeType="1"/>
            </p:cNvSpPr>
            <p:nvPr/>
          </p:nvSpPr>
          <p:spPr bwMode="auto">
            <a:xfrm flipH="1">
              <a:off x="4189" y="2272"/>
              <a:ext cx="7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3" name="Text Box 39">
              <a:extLst>
                <a:ext uri="{FF2B5EF4-FFF2-40B4-BE49-F238E27FC236}">
                  <a16:creationId xmlns:a16="http://schemas.microsoft.com/office/drawing/2014/main" id="{6592A7DA-A4D5-8341-A01E-F7E1410E64E4}"/>
                </a:ext>
              </a:extLst>
            </p:cNvPr>
            <p:cNvSpPr txBox="1">
              <a:spLocks noChangeArrowheads="1"/>
            </p:cNvSpPr>
            <p:nvPr/>
          </p:nvSpPr>
          <p:spPr bwMode="auto">
            <a:xfrm>
              <a:off x="3754" y="2125"/>
              <a:ext cx="4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dirty="0">
                  <a:latin typeface="ITCCenturyBookT"/>
                </a:rPr>
                <a:t>P </a:t>
              </a:r>
              <a:r>
                <a:rPr lang="en-US" altLang="en-US" sz="2000" baseline="-25000" dirty="0">
                  <a:latin typeface="ITCCenturyBookT"/>
                </a:rPr>
                <a:t>peak</a:t>
              </a:r>
              <a:endParaRPr lang="en-US" altLang="en-US" sz="2000" dirty="0">
                <a:latin typeface="ITCCenturyBookT"/>
              </a:endParaRPr>
            </a:p>
          </p:txBody>
        </p:sp>
      </p:grpSp>
      <p:sp>
        <p:nvSpPr>
          <p:cNvPr id="47113" name="Line 40">
            <a:extLst>
              <a:ext uri="{FF2B5EF4-FFF2-40B4-BE49-F238E27FC236}">
                <a16:creationId xmlns:a16="http://schemas.microsoft.com/office/drawing/2014/main" id="{84A27DD7-5BFD-7041-866A-F382093A77E8}"/>
              </a:ext>
            </a:extLst>
          </p:cNvPr>
          <p:cNvSpPr>
            <a:spLocks noChangeShapeType="1"/>
          </p:cNvSpPr>
          <p:nvPr/>
        </p:nvSpPr>
        <p:spPr bwMode="auto">
          <a:xfrm>
            <a:off x="7726362" y="4795838"/>
            <a:ext cx="180498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Line 41">
            <a:extLst>
              <a:ext uri="{FF2B5EF4-FFF2-40B4-BE49-F238E27FC236}">
                <a16:creationId xmlns:a16="http://schemas.microsoft.com/office/drawing/2014/main" id="{68FFBB8F-CF4F-4A4A-B339-0AB27B60690C}"/>
              </a:ext>
            </a:extLst>
          </p:cNvPr>
          <p:cNvSpPr>
            <a:spLocks noChangeShapeType="1"/>
          </p:cNvSpPr>
          <p:nvPr/>
        </p:nvSpPr>
        <p:spPr bwMode="auto">
          <a:xfrm flipV="1">
            <a:off x="7726362" y="3663950"/>
            <a:ext cx="0" cy="1131888"/>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5" name="Text Box 42">
            <a:extLst>
              <a:ext uri="{FF2B5EF4-FFF2-40B4-BE49-F238E27FC236}">
                <a16:creationId xmlns:a16="http://schemas.microsoft.com/office/drawing/2014/main" id="{EDE4526A-6FA6-0E48-A1BB-E57049733AFD}"/>
              </a:ext>
            </a:extLst>
          </p:cNvPr>
          <p:cNvSpPr txBox="1">
            <a:spLocks noChangeArrowheads="1"/>
          </p:cNvSpPr>
          <p:nvPr/>
        </p:nvSpPr>
        <p:spPr bwMode="auto">
          <a:xfrm>
            <a:off x="9563100" y="4583113"/>
            <a:ext cx="248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ITCCenturyBookT"/>
              </a:rPr>
              <a:t>I</a:t>
            </a:r>
          </a:p>
        </p:txBody>
      </p:sp>
      <p:sp>
        <p:nvSpPr>
          <p:cNvPr id="47116" name="Text Box 43">
            <a:extLst>
              <a:ext uri="{FF2B5EF4-FFF2-40B4-BE49-F238E27FC236}">
                <a16:creationId xmlns:a16="http://schemas.microsoft.com/office/drawing/2014/main" id="{E6D9FF0E-A8A7-E84C-B9A3-06487776C36A}"/>
              </a:ext>
            </a:extLst>
          </p:cNvPr>
          <p:cNvSpPr txBox="1">
            <a:spLocks noChangeArrowheads="1"/>
          </p:cNvSpPr>
          <p:nvPr/>
        </p:nvSpPr>
        <p:spPr bwMode="auto">
          <a:xfrm>
            <a:off x="7277100" y="3673475"/>
            <a:ext cx="3177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ITCCenturyBookT"/>
              </a:rPr>
              <a:t>P</a:t>
            </a:r>
          </a:p>
        </p:txBody>
      </p:sp>
      <p:sp>
        <p:nvSpPr>
          <p:cNvPr id="47117" name="Text Box 44">
            <a:extLst>
              <a:ext uri="{FF2B5EF4-FFF2-40B4-BE49-F238E27FC236}">
                <a16:creationId xmlns:a16="http://schemas.microsoft.com/office/drawing/2014/main" id="{3DBB95C5-4DBB-8547-837F-DD110C3CAECA}"/>
              </a:ext>
            </a:extLst>
          </p:cNvPr>
          <p:cNvSpPr txBox="1">
            <a:spLocks noChangeArrowheads="1"/>
          </p:cNvSpPr>
          <p:nvPr/>
        </p:nvSpPr>
        <p:spPr bwMode="auto">
          <a:xfrm>
            <a:off x="7858126" y="4078289"/>
            <a:ext cx="14309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latin typeface="ITCCenturyBookT"/>
              </a:rPr>
              <a:t>Threshold</a:t>
            </a:r>
          </a:p>
        </p:txBody>
      </p:sp>
      <p:sp>
        <p:nvSpPr>
          <p:cNvPr id="47118" name="Line 45">
            <a:extLst>
              <a:ext uri="{FF2B5EF4-FFF2-40B4-BE49-F238E27FC236}">
                <a16:creationId xmlns:a16="http://schemas.microsoft.com/office/drawing/2014/main" id="{46DE24F1-AF03-0A42-992D-F3A425AAD543}"/>
              </a:ext>
            </a:extLst>
          </p:cNvPr>
          <p:cNvSpPr>
            <a:spLocks noChangeShapeType="1"/>
          </p:cNvSpPr>
          <p:nvPr/>
        </p:nvSpPr>
        <p:spPr bwMode="auto">
          <a:xfrm>
            <a:off x="8634413" y="4368801"/>
            <a:ext cx="365125" cy="22542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8" name="Picture 1029">
            <a:extLst>
              <a:ext uri="{FF2B5EF4-FFF2-40B4-BE49-F238E27FC236}">
                <a16:creationId xmlns:a16="http://schemas.microsoft.com/office/drawing/2014/main" id="{0C4D3E0C-314F-D044-8ED0-94ADD4C53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792" y="150944"/>
            <a:ext cx="5570538"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4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58D3F17D-5A73-B04B-83AF-067FBA2C9B9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8131" name="Slide Number Placeholder 4">
            <a:extLst>
              <a:ext uri="{FF2B5EF4-FFF2-40B4-BE49-F238E27FC236}">
                <a16:creationId xmlns:a16="http://schemas.microsoft.com/office/drawing/2014/main" id="{0FB1FD52-C39C-BB40-93AC-C2A396F8944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7B0EB9-5523-F542-B6BD-89E83AECE9A1}" type="slidenum">
              <a:rPr lang="en-US" altLang="en-US">
                <a:solidFill>
                  <a:schemeClr val="bg1"/>
                </a:solidFill>
              </a:rPr>
              <a:pPr eaLnBrk="1" hangingPunct="1"/>
              <a:t>41</a:t>
            </a:fld>
            <a:endParaRPr lang="en-US" altLang="en-US">
              <a:solidFill>
                <a:schemeClr val="bg1"/>
              </a:solidFill>
            </a:endParaRPr>
          </a:p>
        </p:txBody>
      </p:sp>
      <p:sp>
        <p:nvSpPr>
          <p:cNvPr id="48132" name="AutoShape 2">
            <a:extLst>
              <a:ext uri="{FF2B5EF4-FFF2-40B4-BE49-F238E27FC236}">
                <a16:creationId xmlns:a16="http://schemas.microsoft.com/office/drawing/2014/main" id="{5DF440F7-F8D6-1946-8F12-8880E671C510}"/>
              </a:ext>
            </a:extLst>
          </p:cNvPr>
          <p:cNvSpPr>
            <a:spLocks noGrp="1" noChangeArrowheads="1"/>
          </p:cNvSpPr>
          <p:nvPr>
            <p:ph type="title"/>
          </p:nvPr>
        </p:nvSpPr>
        <p:spPr/>
        <p:txBody>
          <a:bodyPr/>
          <a:lstStyle/>
          <a:p>
            <a:pPr eaLnBrk="1" hangingPunct="1"/>
            <a:r>
              <a:rPr lang="en-US" altLang="en-US"/>
              <a:t>Laser DBR </a:t>
            </a:r>
            <a:r>
              <a:rPr lang="el-GR" altLang="en-US"/>
              <a:t>και </a:t>
            </a:r>
            <a:r>
              <a:rPr lang="en-US" altLang="en-US"/>
              <a:t>DFB</a:t>
            </a:r>
            <a:endParaRPr lang="en-GB" altLang="en-US"/>
          </a:p>
        </p:txBody>
      </p:sp>
      <p:sp>
        <p:nvSpPr>
          <p:cNvPr id="48133" name="Rectangle 3">
            <a:extLst>
              <a:ext uri="{FF2B5EF4-FFF2-40B4-BE49-F238E27FC236}">
                <a16:creationId xmlns:a16="http://schemas.microsoft.com/office/drawing/2014/main" id="{6FFA97DD-A79F-FC4C-86B8-27666A78F557}"/>
              </a:ext>
            </a:extLst>
          </p:cNvPr>
          <p:cNvSpPr>
            <a:spLocks noGrp="1" noChangeArrowheads="1"/>
          </p:cNvSpPr>
          <p:nvPr>
            <p:ph type="body" idx="1"/>
          </p:nvPr>
        </p:nvSpPr>
        <p:spPr/>
        <p:txBody>
          <a:bodyPr/>
          <a:lstStyle/>
          <a:p>
            <a:pPr eaLnBrk="1" hangingPunct="1"/>
            <a:r>
              <a:rPr lang="el-GR" altLang="en-US"/>
              <a:t>Σε πολλές περιπτώσεις στις τηλεπικοινωνίες θέλουμε δλ</a:t>
            </a:r>
            <a:r>
              <a:rPr lang="el-GR" altLang="en-US">
                <a:sym typeface="Symbol" pitchFamily="2" charset="2"/>
              </a:rPr>
              <a:t>0</a:t>
            </a:r>
          </a:p>
          <a:p>
            <a:pPr eaLnBrk="1" hangingPunct="1"/>
            <a:r>
              <a:rPr lang="el-GR" altLang="en-US">
                <a:sym typeface="Symbol" pitchFamily="2" charset="2"/>
              </a:rPr>
              <a:t>Δηλαδή λειτουργία με ένα μόνο διαμήκη τρόπο</a:t>
            </a:r>
          </a:p>
          <a:p>
            <a:pPr eaLnBrk="1" hangingPunct="1"/>
            <a:r>
              <a:rPr lang="el-GR" altLang="en-US">
                <a:sym typeface="Symbol" pitchFamily="2" charset="2"/>
              </a:rPr>
              <a:t>Χρειαζόμαστε μια κοιλότητα ( οπτικό φίλτρο) με μεγαλύτερη επιλεκτικότητα</a:t>
            </a:r>
            <a:endParaRPr lang="en-US" altLang="en-US">
              <a:sym typeface="Symbol" pitchFamily="2" charset="2"/>
            </a:endParaRPr>
          </a:p>
          <a:p>
            <a:pPr eaLnBrk="1" hangingPunct="1"/>
            <a:r>
              <a:rPr lang="el-GR" altLang="en-US"/>
              <a:t>Χρησιμοποιούμε οπτικά φίλτρα τύπου:</a:t>
            </a:r>
          </a:p>
          <a:p>
            <a:pPr lvl="1" eaLnBrk="1" hangingPunct="1"/>
            <a:r>
              <a:rPr lang="en-GB" altLang="en-US"/>
              <a:t>Distributed Bragg Reflector (DBR)</a:t>
            </a:r>
            <a:endParaRPr lang="el-GR" altLang="en-US"/>
          </a:p>
          <a:p>
            <a:pPr lvl="1" eaLnBrk="1" hangingPunct="1"/>
            <a:r>
              <a:rPr lang="en-GB" altLang="en-US"/>
              <a:t>Distributed BraggFeedback (DFB)</a:t>
            </a:r>
          </a:p>
          <a:p>
            <a:pPr eaLnBrk="1" hangingPunct="1"/>
            <a:endParaRPr lang="en-GB" altLang="en-US"/>
          </a:p>
        </p:txBody>
      </p:sp>
    </p:spTree>
    <p:extLst>
      <p:ext uri="{BB962C8B-B14F-4D97-AF65-F5344CB8AC3E}">
        <p14:creationId xmlns:p14="http://schemas.microsoft.com/office/powerpoint/2010/main" val="1166187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a:extLst>
              <a:ext uri="{FF2B5EF4-FFF2-40B4-BE49-F238E27FC236}">
                <a16:creationId xmlns:a16="http://schemas.microsoft.com/office/drawing/2014/main" id="{7A6F4EED-344E-A74A-B417-389049E84B4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49155" name="Slide Number Placeholder 4">
            <a:extLst>
              <a:ext uri="{FF2B5EF4-FFF2-40B4-BE49-F238E27FC236}">
                <a16:creationId xmlns:a16="http://schemas.microsoft.com/office/drawing/2014/main" id="{ADC1F55A-F5AA-3F48-8106-B793138387E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AF0A97-807A-0249-9C21-FCA1B973F3A9}" type="slidenum">
              <a:rPr lang="en-US" altLang="en-US">
                <a:solidFill>
                  <a:schemeClr val="bg1"/>
                </a:solidFill>
              </a:rPr>
              <a:pPr eaLnBrk="1" hangingPunct="1"/>
              <a:t>42</a:t>
            </a:fld>
            <a:endParaRPr lang="en-US" altLang="en-US">
              <a:solidFill>
                <a:schemeClr val="bg1"/>
              </a:solidFill>
            </a:endParaRPr>
          </a:p>
        </p:txBody>
      </p:sp>
      <p:sp>
        <p:nvSpPr>
          <p:cNvPr id="49156" name="AutoShape 2">
            <a:extLst>
              <a:ext uri="{FF2B5EF4-FFF2-40B4-BE49-F238E27FC236}">
                <a16:creationId xmlns:a16="http://schemas.microsoft.com/office/drawing/2014/main" id="{59FC17A9-44B5-3A45-863C-92736A6D8337}"/>
              </a:ext>
            </a:extLst>
          </p:cNvPr>
          <p:cNvSpPr>
            <a:spLocks noGrp="1" noChangeArrowheads="1"/>
          </p:cNvSpPr>
          <p:nvPr>
            <p:ph type="title"/>
          </p:nvPr>
        </p:nvSpPr>
        <p:spPr>
          <a:xfrm>
            <a:off x="1065212" y="333376"/>
            <a:ext cx="6637338" cy="711200"/>
          </a:xfrm>
        </p:spPr>
        <p:txBody>
          <a:bodyPr/>
          <a:lstStyle/>
          <a:p>
            <a:pPr eaLnBrk="1" hangingPunct="1"/>
            <a:r>
              <a:rPr lang="en-US" altLang="en-US" dirty="0"/>
              <a:t>Optical Filters … a recap</a:t>
            </a:r>
            <a:endParaRPr lang="en-GB" altLang="en-US" dirty="0"/>
          </a:p>
        </p:txBody>
      </p:sp>
      <p:sp>
        <p:nvSpPr>
          <p:cNvPr id="49157" name="Rectangle 3">
            <a:extLst>
              <a:ext uri="{FF2B5EF4-FFF2-40B4-BE49-F238E27FC236}">
                <a16:creationId xmlns:a16="http://schemas.microsoft.com/office/drawing/2014/main" id="{E0BC78B1-AB02-1F43-83EB-D4DA8AF5FD2D}"/>
              </a:ext>
            </a:extLst>
          </p:cNvPr>
          <p:cNvSpPr>
            <a:spLocks noGrp="1" noChangeArrowheads="1"/>
          </p:cNvSpPr>
          <p:nvPr>
            <p:ph type="body" idx="1"/>
          </p:nvPr>
        </p:nvSpPr>
        <p:spPr>
          <a:xfrm>
            <a:off x="1065212" y="1316438"/>
            <a:ext cx="8351837" cy="2308225"/>
          </a:xfrm>
        </p:spPr>
        <p:txBody>
          <a:bodyPr>
            <a:noAutofit/>
          </a:bodyPr>
          <a:lstStyle/>
          <a:p>
            <a:pPr eaLnBrk="1" hangingPunct="1"/>
            <a:r>
              <a:rPr lang="en-GB" altLang="en-US" sz="1900" dirty="0"/>
              <a:t>Portion of the light is reflected at each interface</a:t>
            </a:r>
          </a:p>
          <a:p>
            <a:pPr eaLnBrk="1" hangingPunct="1"/>
            <a:r>
              <a:rPr lang="en-GB" altLang="en-US" sz="1900" dirty="0"/>
              <a:t>Only for one wavelength can a coherent addition be performed</a:t>
            </a:r>
          </a:p>
          <a:p>
            <a:pPr eaLnBrk="1" hangingPunct="1"/>
            <a:r>
              <a:rPr lang="en-GB" altLang="en-US" sz="1900" dirty="0"/>
              <a:t>Wavelength satisfying the Bragg Condition, </a:t>
            </a:r>
            <a:endParaRPr lang="en-US" altLang="en-US" sz="1900" dirty="0"/>
          </a:p>
          <a:p>
            <a:pPr eaLnBrk="1" hangingPunct="1">
              <a:buFont typeface="Wingdings" pitchFamily="2" charset="2"/>
              <a:buNone/>
            </a:pPr>
            <a:r>
              <a:rPr lang="en-US" altLang="en-US" sz="1900" dirty="0">
                <a:latin typeface="SymbolMT"/>
              </a:rPr>
              <a:t>                     </a:t>
            </a:r>
            <a:r>
              <a:rPr lang="en-GB" altLang="en-US" sz="1900" dirty="0" err="1">
                <a:latin typeface="SymbolMT"/>
              </a:rPr>
              <a:t>λ</a:t>
            </a:r>
            <a:r>
              <a:rPr lang="en-GB" altLang="en-US" sz="1900" baseline="-25000" dirty="0" err="1"/>
              <a:t>B</a:t>
            </a:r>
            <a:r>
              <a:rPr lang="en-GB" altLang="en-US" sz="1900" dirty="0"/>
              <a:t>: 2</a:t>
            </a:r>
            <a:r>
              <a:rPr lang="en-GB" altLang="en-US" sz="1900" dirty="0">
                <a:latin typeface="SymbolMT"/>
              </a:rPr>
              <a:t>Λ</a:t>
            </a:r>
            <a:r>
              <a:rPr lang="en-GB" altLang="en-US" sz="1900" dirty="0"/>
              <a:t>n</a:t>
            </a:r>
            <a:r>
              <a:rPr lang="en-GB" altLang="en-US" sz="1900" baseline="-25000" dirty="0"/>
              <a:t>eff</a:t>
            </a:r>
            <a:r>
              <a:rPr lang="en-GB" altLang="en-US" sz="1900" dirty="0"/>
              <a:t>=</a:t>
            </a:r>
            <a:r>
              <a:rPr lang="en-GB" altLang="en-US" sz="1900" dirty="0" err="1">
                <a:latin typeface="SymbolMT"/>
              </a:rPr>
              <a:t>λ</a:t>
            </a:r>
            <a:r>
              <a:rPr lang="en-GB" altLang="en-US" sz="1900" baseline="-25000" dirty="0" err="1"/>
              <a:t>B</a:t>
            </a:r>
            <a:endParaRPr lang="en-GB" altLang="en-US" sz="1900" baseline="-25000" dirty="0"/>
          </a:p>
          <a:p>
            <a:pPr eaLnBrk="1" hangingPunct="1"/>
            <a:r>
              <a:rPr lang="en-GB" altLang="en-US" sz="1900" dirty="0" err="1"/>
              <a:t>n</a:t>
            </a:r>
            <a:r>
              <a:rPr lang="en-GB" altLang="en-US" sz="1900" baseline="-25000" dirty="0" err="1"/>
              <a:t>eff</a:t>
            </a:r>
            <a:r>
              <a:rPr lang="en-GB" altLang="en-US" sz="1900" dirty="0"/>
              <a:t> is the effective index of the waveguide core</a:t>
            </a:r>
          </a:p>
          <a:p>
            <a:pPr eaLnBrk="1" hangingPunct="1"/>
            <a:r>
              <a:rPr lang="en-GB" altLang="en-US" sz="1900" dirty="0"/>
              <a:t>Very narrow bandwidths are possible</a:t>
            </a:r>
          </a:p>
          <a:p>
            <a:pPr eaLnBrk="1" hangingPunct="1"/>
            <a:endParaRPr lang="en-GB" altLang="en-US" sz="1900" dirty="0"/>
          </a:p>
        </p:txBody>
      </p:sp>
      <p:pic>
        <p:nvPicPr>
          <p:cNvPr id="49158" name="Picture 4">
            <a:extLst>
              <a:ext uri="{FF2B5EF4-FFF2-40B4-BE49-F238E27FC236}">
                <a16:creationId xmlns:a16="http://schemas.microsoft.com/office/drawing/2014/main" id="{054CD255-306B-FF42-90DE-325CC8854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5849" y="1697831"/>
            <a:ext cx="396240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BC8FF0E1-5E37-E448-AB04-0D213A1A243E}"/>
              </a:ext>
            </a:extLst>
          </p:cNvPr>
          <p:cNvSpPr txBox="1">
            <a:spLocks noChangeArrowheads="1"/>
          </p:cNvSpPr>
          <p:nvPr/>
        </p:nvSpPr>
        <p:spPr>
          <a:xfrm>
            <a:off x="760412" y="4421983"/>
            <a:ext cx="3962400" cy="1793874"/>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US" altLang="en-US" dirty="0"/>
              <a:t>To force single-mode lasing one introduces a wavelength</a:t>
            </a:r>
            <a:r>
              <a:rPr lang="el-GR" altLang="en-US" dirty="0"/>
              <a:t> </a:t>
            </a:r>
            <a:r>
              <a:rPr lang="en-US" altLang="en-US" dirty="0"/>
              <a:t>dependent</a:t>
            </a:r>
            <a:r>
              <a:rPr lang="el-GR" altLang="en-US" dirty="0"/>
              <a:t> </a:t>
            </a:r>
            <a:r>
              <a:rPr lang="en-US" altLang="en-US" dirty="0"/>
              <a:t>cavity loss</a:t>
            </a:r>
          </a:p>
          <a:p>
            <a:endParaRPr lang="en-US" altLang="en-US" dirty="0"/>
          </a:p>
        </p:txBody>
      </p:sp>
      <p:pic>
        <p:nvPicPr>
          <p:cNvPr id="8" name="Picture 4">
            <a:extLst>
              <a:ext uri="{FF2B5EF4-FFF2-40B4-BE49-F238E27FC236}">
                <a16:creationId xmlns:a16="http://schemas.microsoft.com/office/drawing/2014/main" id="{0BB5A3C5-FCE1-584B-9678-7E8E7BE6C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719" y="4421983"/>
            <a:ext cx="657701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1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069F3469-029A-2447-9DC3-932B25F50EF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0179" name="Slide Number Placeholder 4">
            <a:extLst>
              <a:ext uri="{FF2B5EF4-FFF2-40B4-BE49-F238E27FC236}">
                <a16:creationId xmlns:a16="http://schemas.microsoft.com/office/drawing/2014/main" id="{B66EEC66-0EF4-034C-B4E2-50D7D070ECE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CBB42D-33FE-0347-98A6-688C3CBA9B40}" type="slidenum">
              <a:rPr lang="en-US" altLang="en-US">
                <a:solidFill>
                  <a:schemeClr val="bg1"/>
                </a:solidFill>
              </a:rPr>
              <a:pPr eaLnBrk="1" hangingPunct="1"/>
              <a:t>43</a:t>
            </a:fld>
            <a:endParaRPr lang="en-US" altLang="en-US">
              <a:solidFill>
                <a:schemeClr val="bg1"/>
              </a:solidFill>
            </a:endParaRPr>
          </a:p>
        </p:txBody>
      </p:sp>
      <p:sp>
        <p:nvSpPr>
          <p:cNvPr id="50181" name="Rectangle 3">
            <a:extLst>
              <a:ext uri="{FF2B5EF4-FFF2-40B4-BE49-F238E27FC236}">
                <a16:creationId xmlns:a16="http://schemas.microsoft.com/office/drawing/2014/main" id="{818D8B2E-8959-224F-BB5C-E48781CA4BAB}"/>
              </a:ext>
            </a:extLst>
          </p:cNvPr>
          <p:cNvSpPr>
            <a:spLocks noGrp="1" noChangeArrowheads="1"/>
          </p:cNvSpPr>
          <p:nvPr>
            <p:ph type="body" idx="1"/>
          </p:nvPr>
        </p:nvSpPr>
        <p:spPr>
          <a:xfrm>
            <a:off x="2349500" y="1196976"/>
            <a:ext cx="7847012" cy="1368425"/>
          </a:xfrm>
        </p:spPr>
        <p:txBody>
          <a:bodyPr/>
          <a:lstStyle/>
          <a:p>
            <a:pPr eaLnBrk="1" hangingPunct="1"/>
            <a:r>
              <a:rPr lang="en-US" altLang="en-US" dirty="0"/>
              <a:t>To force single-mode lasing one introduces a wavelength</a:t>
            </a:r>
            <a:r>
              <a:rPr lang="el-GR" altLang="en-US" dirty="0"/>
              <a:t> </a:t>
            </a:r>
            <a:r>
              <a:rPr lang="en-US" altLang="en-US" dirty="0"/>
              <a:t>dependent</a:t>
            </a:r>
            <a:r>
              <a:rPr lang="el-GR" altLang="en-US" dirty="0"/>
              <a:t> </a:t>
            </a:r>
            <a:r>
              <a:rPr lang="en-US" altLang="en-US" dirty="0"/>
              <a:t>cavity loss</a:t>
            </a:r>
          </a:p>
          <a:p>
            <a:pPr eaLnBrk="1" hangingPunct="1"/>
            <a:endParaRPr lang="en-US" altLang="en-US" dirty="0"/>
          </a:p>
        </p:txBody>
      </p:sp>
      <p:pic>
        <p:nvPicPr>
          <p:cNvPr id="50182" name="Picture 4">
            <a:extLst>
              <a:ext uri="{FF2B5EF4-FFF2-40B4-BE49-F238E27FC236}">
                <a16:creationId xmlns:a16="http://schemas.microsoft.com/office/drawing/2014/main" id="{36E3CDAB-410C-8A43-994D-C7D19053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2924176"/>
            <a:ext cx="6577012"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51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a:extLst>
              <a:ext uri="{FF2B5EF4-FFF2-40B4-BE49-F238E27FC236}">
                <a16:creationId xmlns:a16="http://schemas.microsoft.com/office/drawing/2014/main" id="{38CF9ADE-CB59-5E41-A87A-A99899C3E2B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1203" name="Slide Number Placeholder 4">
            <a:extLst>
              <a:ext uri="{FF2B5EF4-FFF2-40B4-BE49-F238E27FC236}">
                <a16:creationId xmlns:a16="http://schemas.microsoft.com/office/drawing/2014/main" id="{70B23D45-20FC-114A-84FE-78EC9CA5C64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FC08D5-43AD-A049-8D55-2D5CAA34D64F}" type="slidenum">
              <a:rPr lang="en-US" altLang="en-US">
                <a:solidFill>
                  <a:schemeClr val="bg1"/>
                </a:solidFill>
              </a:rPr>
              <a:pPr eaLnBrk="1" hangingPunct="1"/>
              <a:t>44</a:t>
            </a:fld>
            <a:endParaRPr lang="en-US" altLang="en-US">
              <a:solidFill>
                <a:schemeClr val="bg1"/>
              </a:solidFill>
            </a:endParaRPr>
          </a:p>
        </p:txBody>
      </p:sp>
      <p:pic>
        <p:nvPicPr>
          <p:cNvPr id="51204" name="Picture 4">
            <a:extLst>
              <a:ext uri="{FF2B5EF4-FFF2-40B4-BE49-F238E27FC236}">
                <a16:creationId xmlns:a16="http://schemas.microsoft.com/office/drawing/2014/main" id="{5A000450-D5EE-A343-BD35-6FA194206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388" y="1287463"/>
            <a:ext cx="532923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AutoShape 2">
            <a:extLst>
              <a:ext uri="{FF2B5EF4-FFF2-40B4-BE49-F238E27FC236}">
                <a16:creationId xmlns:a16="http://schemas.microsoft.com/office/drawing/2014/main" id="{2A6A51F0-105F-E244-8F14-8A82702EFAF5}"/>
              </a:ext>
            </a:extLst>
          </p:cNvPr>
          <p:cNvSpPr>
            <a:spLocks noGrp="1" noChangeArrowheads="1"/>
          </p:cNvSpPr>
          <p:nvPr>
            <p:ph type="title"/>
          </p:nvPr>
        </p:nvSpPr>
        <p:spPr/>
        <p:txBody>
          <a:bodyPr/>
          <a:lstStyle/>
          <a:p>
            <a:pPr eaLnBrk="1" hangingPunct="1"/>
            <a:r>
              <a:rPr lang="en-US" altLang="en-US"/>
              <a:t>Laser DBR</a:t>
            </a:r>
            <a:endParaRPr lang="en-GB" altLang="en-US"/>
          </a:p>
        </p:txBody>
      </p:sp>
      <p:sp>
        <p:nvSpPr>
          <p:cNvPr id="51206" name="Rectangle 3">
            <a:extLst>
              <a:ext uri="{FF2B5EF4-FFF2-40B4-BE49-F238E27FC236}">
                <a16:creationId xmlns:a16="http://schemas.microsoft.com/office/drawing/2014/main" id="{1BA47CE4-092C-E84B-90B6-41DFAC813CBD}"/>
              </a:ext>
            </a:extLst>
          </p:cNvPr>
          <p:cNvSpPr>
            <a:spLocks noGrp="1" noChangeArrowheads="1"/>
          </p:cNvSpPr>
          <p:nvPr>
            <p:ph type="body" idx="1"/>
          </p:nvPr>
        </p:nvSpPr>
        <p:spPr>
          <a:xfrm>
            <a:off x="912812" y="1682750"/>
            <a:ext cx="4541839" cy="4032250"/>
          </a:xfrm>
        </p:spPr>
        <p:txBody>
          <a:bodyPr/>
          <a:lstStyle/>
          <a:p>
            <a:pPr eaLnBrk="1" hangingPunct="1"/>
            <a:r>
              <a:rPr lang="en-GB" altLang="en-US" sz="2000" dirty="0"/>
              <a:t>Active region is terminated by a Bragg Reflector</a:t>
            </a:r>
          </a:p>
          <a:p>
            <a:pPr eaLnBrk="1" hangingPunct="1"/>
            <a:r>
              <a:rPr lang="en-GB" altLang="en-US" sz="2000" dirty="0"/>
              <a:t>Can use either a single ended grating or have a grating on both ends.</a:t>
            </a:r>
            <a:endParaRPr lang="el-GR" altLang="en-US" sz="2000" dirty="0"/>
          </a:p>
          <a:p>
            <a:pPr eaLnBrk="1" hangingPunct="1"/>
            <a:r>
              <a:rPr lang="en-GB" altLang="en-US" sz="2000" dirty="0"/>
              <a:t>Can be made </a:t>
            </a:r>
            <a:r>
              <a:rPr lang="en-GB" altLang="en-US" sz="2000" dirty="0" err="1"/>
              <a:t>tunable</a:t>
            </a:r>
            <a:endParaRPr lang="en-GB" altLang="en-US" sz="2000" dirty="0"/>
          </a:p>
          <a:p>
            <a:pPr eaLnBrk="1" hangingPunct="1"/>
            <a:endParaRPr lang="en-GB" altLang="en-US" dirty="0"/>
          </a:p>
          <a:p>
            <a:pPr eaLnBrk="1" hangingPunct="1"/>
            <a:endParaRPr lang="en-GB" altLang="en-US" dirty="0"/>
          </a:p>
        </p:txBody>
      </p:sp>
      <p:pic>
        <p:nvPicPr>
          <p:cNvPr id="51207" name="Picture 6">
            <a:extLst>
              <a:ext uri="{FF2B5EF4-FFF2-40B4-BE49-F238E27FC236}">
                <a16:creationId xmlns:a16="http://schemas.microsoft.com/office/drawing/2014/main" id="{77276A85-39C5-3243-91AD-BF425263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063" y="4076701"/>
            <a:ext cx="3743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36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a:extLst>
              <a:ext uri="{FF2B5EF4-FFF2-40B4-BE49-F238E27FC236}">
                <a16:creationId xmlns:a16="http://schemas.microsoft.com/office/drawing/2014/main" id="{53BDC536-3D72-9746-BACD-45F5CF08A27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2227" name="Slide Number Placeholder 4">
            <a:extLst>
              <a:ext uri="{FF2B5EF4-FFF2-40B4-BE49-F238E27FC236}">
                <a16:creationId xmlns:a16="http://schemas.microsoft.com/office/drawing/2014/main" id="{623902D6-8CA3-ED43-A7F0-5FC14EB45C3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4CBE65-850F-E44F-9DA3-D42EEDD60A50}" type="slidenum">
              <a:rPr lang="en-US" altLang="en-US">
                <a:solidFill>
                  <a:schemeClr val="bg1"/>
                </a:solidFill>
              </a:rPr>
              <a:pPr eaLnBrk="1" hangingPunct="1"/>
              <a:t>45</a:t>
            </a:fld>
            <a:endParaRPr lang="en-US" altLang="en-US">
              <a:solidFill>
                <a:schemeClr val="bg1"/>
              </a:solidFill>
            </a:endParaRPr>
          </a:p>
        </p:txBody>
      </p:sp>
      <p:pic>
        <p:nvPicPr>
          <p:cNvPr id="52228" name="Picture 9">
            <a:extLst>
              <a:ext uri="{FF2B5EF4-FFF2-40B4-BE49-F238E27FC236}">
                <a16:creationId xmlns:a16="http://schemas.microsoft.com/office/drawing/2014/main" id="{8B4A24AF-836E-644C-B578-95823CE9E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37" y="3609976"/>
            <a:ext cx="3671888"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AutoShape 2">
            <a:extLst>
              <a:ext uri="{FF2B5EF4-FFF2-40B4-BE49-F238E27FC236}">
                <a16:creationId xmlns:a16="http://schemas.microsoft.com/office/drawing/2014/main" id="{5E46CBB5-CE76-6941-A849-ABE7225F1CD2}"/>
              </a:ext>
            </a:extLst>
          </p:cNvPr>
          <p:cNvSpPr>
            <a:spLocks noGrp="1" noChangeArrowheads="1"/>
          </p:cNvSpPr>
          <p:nvPr>
            <p:ph type="title"/>
          </p:nvPr>
        </p:nvSpPr>
        <p:spPr/>
        <p:txBody>
          <a:bodyPr/>
          <a:lstStyle/>
          <a:p>
            <a:pPr eaLnBrk="1" hangingPunct="1"/>
            <a:r>
              <a:rPr lang="en-GB" altLang="en-US" b="0">
                <a:latin typeface="Arial Black" panose="020B0604020202020204" pitchFamily="34" charset="0"/>
              </a:rPr>
              <a:t>DFB Lasers</a:t>
            </a:r>
          </a:p>
        </p:txBody>
      </p:sp>
      <p:sp>
        <p:nvSpPr>
          <p:cNvPr id="52231" name="Rectangle 3">
            <a:extLst>
              <a:ext uri="{FF2B5EF4-FFF2-40B4-BE49-F238E27FC236}">
                <a16:creationId xmlns:a16="http://schemas.microsoft.com/office/drawing/2014/main" id="{8F174886-095E-4049-B1EA-BF76EBD9C716}"/>
              </a:ext>
            </a:extLst>
          </p:cNvPr>
          <p:cNvSpPr>
            <a:spLocks noGrp="1" noChangeArrowheads="1"/>
          </p:cNvSpPr>
          <p:nvPr>
            <p:ph type="body" idx="1"/>
          </p:nvPr>
        </p:nvSpPr>
        <p:spPr>
          <a:xfrm>
            <a:off x="1027457" y="1798594"/>
            <a:ext cx="3998911" cy="3024187"/>
          </a:xfrm>
        </p:spPr>
        <p:txBody>
          <a:bodyPr>
            <a:normAutofit fontScale="92500"/>
          </a:bodyPr>
          <a:lstStyle/>
          <a:p>
            <a:pPr eaLnBrk="1" hangingPunct="1">
              <a:lnSpc>
                <a:spcPct val="90000"/>
              </a:lnSpc>
            </a:pPr>
            <a:r>
              <a:rPr lang="en-GB" altLang="en-US" sz="1600" dirty="0"/>
              <a:t>Bragg grating placed in the vicinity of the active region</a:t>
            </a:r>
          </a:p>
          <a:p>
            <a:pPr eaLnBrk="1" hangingPunct="1">
              <a:lnSpc>
                <a:spcPct val="90000"/>
              </a:lnSpc>
            </a:pPr>
            <a:r>
              <a:rPr lang="en-GB" altLang="en-US" sz="1600" dirty="0"/>
              <a:t>Feedback takes place throughout the laser cavity</a:t>
            </a:r>
          </a:p>
          <a:p>
            <a:pPr eaLnBrk="1" hangingPunct="1">
              <a:lnSpc>
                <a:spcPct val="90000"/>
              </a:lnSpc>
            </a:pPr>
            <a:r>
              <a:rPr lang="en-GB" altLang="en-US" sz="1600" dirty="0"/>
              <a:t>Bragg condition must satisfied</a:t>
            </a:r>
          </a:p>
          <a:p>
            <a:pPr eaLnBrk="1" hangingPunct="1">
              <a:lnSpc>
                <a:spcPct val="90000"/>
              </a:lnSpc>
            </a:pPr>
            <a:r>
              <a:rPr lang="en-GB" altLang="en-US" sz="1600" dirty="0"/>
              <a:t>Narrow linewidth operation</a:t>
            </a:r>
          </a:p>
          <a:p>
            <a:pPr eaLnBrk="1" hangingPunct="1">
              <a:lnSpc>
                <a:spcPct val="90000"/>
              </a:lnSpc>
            </a:pPr>
            <a:r>
              <a:rPr lang="en-GB" altLang="en-US" sz="1600" dirty="0"/>
              <a:t>Wavelength tuning is possible by heating the grating</a:t>
            </a:r>
            <a:endParaRPr lang="el-GR" altLang="en-US" sz="1600" dirty="0"/>
          </a:p>
          <a:p>
            <a:pPr eaLnBrk="1" hangingPunct="1">
              <a:lnSpc>
                <a:spcPct val="90000"/>
              </a:lnSpc>
            </a:pPr>
            <a:r>
              <a:rPr lang="en-GB" altLang="en-US" sz="1600" dirty="0"/>
              <a:t>Most communication lasers are</a:t>
            </a:r>
            <a:r>
              <a:rPr lang="el-GR" altLang="en-US" sz="1600" dirty="0"/>
              <a:t> </a:t>
            </a:r>
            <a:r>
              <a:rPr lang="en-GB" altLang="en-US" sz="1600" dirty="0"/>
              <a:t>DFB lasers</a:t>
            </a:r>
          </a:p>
        </p:txBody>
      </p:sp>
      <p:pic>
        <p:nvPicPr>
          <p:cNvPr id="52232" name="Picture 5">
            <a:extLst>
              <a:ext uri="{FF2B5EF4-FFF2-40B4-BE49-F238E27FC236}">
                <a16:creationId xmlns:a16="http://schemas.microsoft.com/office/drawing/2014/main" id="{1A157A18-AC15-264C-8A6B-155C31FED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5" y="1125539"/>
            <a:ext cx="3962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Rectangle 6">
            <a:extLst>
              <a:ext uri="{FF2B5EF4-FFF2-40B4-BE49-F238E27FC236}">
                <a16:creationId xmlns:a16="http://schemas.microsoft.com/office/drawing/2014/main" id="{44625D81-D9C1-BC4B-B963-235AF6EF1B94}"/>
              </a:ext>
            </a:extLst>
          </p:cNvPr>
          <p:cNvSpPr>
            <a:spLocks noChangeArrowheads="1"/>
          </p:cNvSpPr>
          <p:nvPr/>
        </p:nvSpPr>
        <p:spPr bwMode="auto">
          <a:xfrm>
            <a:off x="7000876" y="1052513"/>
            <a:ext cx="36655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Wavelength  </a:t>
            </a:r>
            <a:r>
              <a:rPr lang="en-US" altLang="en-US" sz="2000" b="1">
                <a:sym typeface="Symbol" pitchFamily="2" charset="2"/>
              </a:rPr>
              <a:t></a:t>
            </a:r>
            <a:r>
              <a:rPr lang="en-US" altLang="en-US" sz="2000" b="1"/>
              <a:t> = 2 n</a:t>
            </a:r>
            <a:r>
              <a:rPr lang="en-US" altLang="en-US" sz="2000" b="1" baseline="-25000"/>
              <a:t>eff </a:t>
            </a:r>
            <a:r>
              <a:rPr lang="en-US" altLang="en-US" sz="2000" b="1">
                <a:sym typeface="Symbol" pitchFamily="2" charset="2"/>
              </a:rPr>
              <a:t></a:t>
            </a:r>
            <a:r>
              <a:rPr lang="en-US" altLang="en-US" sz="2000">
                <a:latin typeface="Times New Roman" panose="02020603050405020304" pitchFamily="18" charset="0"/>
                <a:sym typeface="Symbol" pitchFamily="2" charset="2"/>
              </a:rPr>
              <a:t>                </a:t>
            </a:r>
            <a:r>
              <a:rPr lang="en-US" altLang="en-US" sz="2000">
                <a:latin typeface="Times New Roman" panose="02020603050405020304" pitchFamily="18" charset="0"/>
              </a:rPr>
              <a:t> </a:t>
            </a:r>
            <a:endParaRPr lang="en-US" altLang="en-US">
              <a:latin typeface="Times New Roman" panose="02020603050405020304" pitchFamily="18" charset="0"/>
            </a:endParaRPr>
          </a:p>
        </p:txBody>
      </p:sp>
      <p:sp>
        <p:nvSpPr>
          <p:cNvPr id="52234" name="Rectangle 7">
            <a:extLst>
              <a:ext uri="{FF2B5EF4-FFF2-40B4-BE49-F238E27FC236}">
                <a16:creationId xmlns:a16="http://schemas.microsoft.com/office/drawing/2014/main" id="{A0695129-B96A-414D-9338-CE2ACE764365}"/>
              </a:ext>
            </a:extLst>
          </p:cNvPr>
          <p:cNvSpPr>
            <a:spLocks noChangeArrowheads="1"/>
          </p:cNvSpPr>
          <p:nvPr/>
        </p:nvSpPr>
        <p:spPr bwMode="auto">
          <a:xfrm rot="16200000">
            <a:off x="4228306" y="3594896"/>
            <a:ext cx="3810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dirty="0"/>
              <a:t>Grating period </a:t>
            </a:r>
            <a:r>
              <a:rPr lang="en-US" altLang="en-US" sz="2000" b="1" dirty="0">
                <a:sym typeface="Symbol" pitchFamily="2" charset="2"/>
              </a:rPr>
              <a:t></a:t>
            </a:r>
            <a:r>
              <a:rPr lang="en-US" altLang="en-US" sz="2000" b="1" dirty="0"/>
              <a:t> 240-245 nm!!</a:t>
            </a:r>
          </a:p>
        </p:txBody>
      </p:sp>
      <p:pic>
        <p:nvPicPr>
          <p:cNvPr id="52235" name="Picture 8">
            <a:extLst>
              <a:ext uri="{FF2B5EF4-FFF2-40B4-BE49-F238E27FC236}">
                <a16:creationId xmlns:a16="http://schemas.microsoft.com/office/drawing/2014/main" id="{B2DB843D-254E-3645-A306-EF2856D2C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2" y="-29369"/>
            <a:ext cx="438626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6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a:extLst>
              <a:ext uri="{FF2B5EF4-FFF2-40B4-BE49-F238E27FC236}">
                <a16:creationId xmlns:a16="http://schemas.microsoft.com/office/drawing/2014/main" id="{A7107D6C-EDD7-5D49-AB6C-9EF1EDD9ABE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3251" name="Slide Number Placeholder 4">
            <a:extLst>
              <a:ext uri="{FF2B5EF4-FFF2-40B4-BE49-F238E27FC236}">
                <a16:creationId xmlns:a16="http://schemas.microsoft.com/office/drawing/2014/main" id="{B8EC2E83-A183-5C4A-94B4-C5A2EC2AFF0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461723-9147-8446-8497-860D9B87DFF5}" type="slidenum">
              <a:rPr lang="en-US" altLang="en-US">
                <a:solidFill>
                  <a:schemeClr val="bg1"/>
                </a:solidFill>
              </a:rPr>
              <a:pPr eaLnBrk="1" hangingPunct="1"/>
              <a:t>46</a:t>
            </a:fld>
            <a:endParaRPr lang="en-US" altLang="en-US">
              <a:solidFill>
                <a:schemeClr val="bg1"/>
              </a:solidFill>
            </a:endParaRPr>
          </a:p>
        </p:txBody>
      </p:sp>
      <p:sp>
        <p:nvSpPr>
          <p:cNvPr id="53252" name="AutoShape 2">
            <a:extLst>
              <a:ext uri="{FF2B5EF4-FFF2-40B4-BE49-F238E27FC236}">
                <a16:creationId xmlns:a16="http://schemas.microsoft.com/office/drawing/2014/main" id="{19F86C05-B696-0446-94AE-0BB6567AA732}"/>
              </a:ext>
            </a:extLst>
          </p:cNvPr>
          <p:cNvSpPr>
            <a:spLocks noGrp="1" noChangeArrowheads="1"/>
          </p:cNvSpPr>
          <p:nvPr>
            <p:ph type="title"/>
          </p:nvPr>
        </p:nvSpPr>
        <p:spPr>
          <a:xfrm>
            <a:off x="4149725" y="188913"/>
            <a:ext cx="6337300" cy="609600"/>
          </a:xfrm>
        </p:spPr>
        <p:txBody>
          <a:bodyPr/>
          <a:lstStyle/>
          <a:p>
            <a:pPr eaLnBrk="1" hangingPunct="1"/>
            <a:r>
              <a:rPr lang="en-US" altLang="en-US" sz="2600"/>
              <a:t>Distributed Feedback (DFB) Laser</a:t>
            </a:r>
            <a:r>
              <a:rPr lang="el-GR" altLang="en-US" sz="2600"/>
              <a:t>- Σύνοψη</a:t>
            </a:r>
            <a:endParaRPr lang="en-US" altLang="en-US" sz="2600"/>
          </a:p>
        </p:txBody>
      </p:sp>
      <p:sp>
        <p:nvSpPr>
          <p:cNvPr id="53253" name="Rectangle 3">
            <a:extLst>
              <a:ext uri="{FF2B5EF4-FFF2-40B4-BE49-F238E27FC236}">
                <a16:creationId xmlns:a16="http://schemas.microsoft.com/office/drawing/2014/main" id="{EDB8AF0F-859E-624B-938F-D9A822DA2E38}"/>
              </a:ext>
            </a:extLst>
          </p:cNvPr>
          <p:cNvSpPr>
            <a:spLocks noGrp="1" noChangeArrowheads="1"/>
          </p:cNvSpPr>
          <p:nvPr>
            <p:ph type="body" idx="1"/>
          </p:nvPr>
        </p:nvSpPr>
        <p:spPr>
          <a:xfrm>
            <a:off x="2206626" y="1557339"/>
            <a:ext cx="7267575" cy="4465637"/>
          </a:xfrm>
        </p:spPr>
        <p:txBody>
          <a:bodyPr>
            <a:normAutofit lnSpcReduction="10000"/>
          </a:bodyPr>
          <a:lstStyle/>
          <a:p>
            <a:pPr marL="307975" indent="-307975" defTabSz="820738"/>
            <a:r>
              <a:rPr lang="en-US" altLang="en-US"/>
              <a:t>Single longitudinal mode (SLM) spectrum</a:t>
            </a:r>
          </a:p>
          <a:p>
            <a:pPr marL="307975" indent="-307975" defTabSz="820738"/>
            <a:r>
              <a:rPr lang="en-US" altLang="en-US"/>
              <a:t>High performance telecommunication laser</a:t>
            </a:r>
          </a:p>
          <a:p>
            <a:pPr marL="679450" lvl="1" indent="-257175" defTabSz="820738"/>
            <a:r>
              <a:rPr lang="en-US" altLang="en-US" sz="2000"/>
              <a:t>Most expensive (difficult to manufacture)</a:t>
            </a:r>
          </a:p>
          <a:p>
            <a:pPr marL="679450" lvl="1" indent="-257175" defTabSz="820738"/>
            <a:r>
              <a:rPr lang="en-US" altLang="en-US" sz="2000"/>
              <a:t>Long-haul links &amp; DWDM systems</a:t>
            </a:r>
          </a:p>
          <a:p>
            <a:pPr marL="307975" indent="-307975" defTabSz="820738"/>
            <a:r>
              <a:rPr lang="en-US" altLang="en-US"/>
              <a:t>Key characteristics</a:t>
            </a:r>
            <a:endParaRPr lang="en-US" altLang="en-US" sz="2400"/>
          </a:p>
          <a:p>
            <a:pPr marL="679450" lvl="1" indent="-257175" defTabSz="820738"/>
            <a:r>
              <a:rPr lang="en-US" altLang="en-US" sz="2000"/>
              <a:t>Mostly around 1550 nm</a:t>
            </a:r>
          </a:p>
          <a:p>
            <a:pPr marL="679450" lvl="1" indent="-257175" defTabSz="820738"/>
            <a:r>
              <a:rPr lang="en-US" altLang="en-US" sz="2000"/>
              <a:t>Total power 3 to 50 mw</a:t>
            </a:r>
          </a:p>
          <a:p>
            <a:pPr marL="679450" lvl="1" indent="-257175" defTabSz="820738"/>
            <a:r>
              <a:rPr lang="en-US" altLang="en-US" sz="2000"/>
              <a:t>Spectral width 10 to 100 MHz (0.08 to 0.8 pm)</a:t>
            </a:r>
          </a:p>
          <a:p>
            <a:pPr marL="679450" lvl="1" indent="-257175" defTabSz="820738"/>
            <a:r>
              <a:rPr lang="en-US" altLang="en-US" sz="2000"/>
              <a:t>Sidemode suppression ratio (SMSR): &gt; 50 dB</a:t>
            </a:r>
          </a:p>
          <a:p>
            <a:pPr marL="679450" lvl="1" indent="-257175" defTabSz="820738"/>
            <a:r>
              <a:rPr lang="en-US" altLang="en-US" sz="2000"/>
              <a:t>Coherence length 1 to 100 m</a:t>
            </a:r>
          </a:p>
          <a:p>
            <a:pPr marL="679450" lvl="1" indent="-257175" defTabSz="820738"/>
            <a:r>
              <a:rPr lang="en-US" altLang="en-US" sz="2000"/>
              <a:t>Small NA (</a:t>
            </a:r>
            <a:r>
              <a:rPr lang="en-US" altLang="en-US" sz="2000">
                <a:sym typeface="Symbol" pitchFamily="2" charset="2"/>
              </a:rPr>
              <a:t></a:t>
            </a:r>
            <a:r>
              <a:rPr lang="en-US" altLang="en-US" sz="2000"/>
              <a:t> good coupling into fiber)</a:t>
            </a:r>
          </a:p>
          <a:p>
            <a:pPr marL="679450" lvl="1" indent="-257175" defTabSz="820738"/>
            <a:endParaRPr lang="en-US" altLang="en-US"/>
          </a:p>
          <a:p>
            <a:pPr marL="307975" indent="-307975" defTabSz="820738"/>
            <a:endParaRPr lang="en-US" altLang="en-US"/>
          </a:p>
        </p:txBody>
      </p:sp>
      <p:grpSp>
        <p:nvGrpSpPr>
          <p:cNvPr id="53254" name="Group 4">
            <a:extLst>
              <a:ext uri="{FF2B5EF4-FFF2-40B4-BE49-F238E27FC236}">
                <a16:creationId xmlns:a16="http://schemas.microsoft.com/office/drawing/2014/main" id="{5851CC35-7EC0-6F49-9DDA-D85C575408DF}"/>
              </a:ext>
            </a:extLst>
          </p:cNvPr>
          <p:cNvGrpSpPr>
            <a:grpSpLocks/>
          </p:cNvGrpSpPr>
          <p:nvPr/>
        </p:nvGrpSpPr>
        <p:grpSpPr bwMode="auto">
          <a:xfrm>
            <a:off x="7570788" y="2870200"/>
            <a:ext cx="2620963" cy="1512888"/>
            <a:chOff x="4041" y="1597"/>
            <a:chExt cx="1651" cy="953"/>
          </a:xfrm>
        </p:grpSpPr>
        <p:sp>
          <p:nvSpPr>
            <p:cNvPr id="53272" name="Freeform 5">
              <a:extLst>
                <a:ext uri="{FF2B5EF4-FFF2-40B4-BE49-F238E27FC236}">
                  <a16:creationId xmlns:a16="http://schemas.microsoft.com/office/drawing/2014/main" id="{04B30B35-F798-D74D-B205-A16F3509C1DB}"/>
                </a:ext>
              </a:extLst>
            </p:cNvPr>
            <p:cNvSpPr>
              <a:spLocks/>
            </p:cNvSpPr>
            <p:nvPr/>
          </p:nvSpPr>
          <p:spPr bwMode="auto">
            <a:xfrm>
              <a:off x="5003" y="2314"/>
              <a:ext cx="29" cy="225"/>
            </a:xfrm>
            <a:custGeom>
              <a:avLst/>
              <a:gdLst>
                <a:gd name="T0" fmla="*/ 0 w 113"/>
                <a:gd name="T1" fmla="*/ 225 h 810"/>
                <a:gd name="T2" fmla="*/ 1 w 113"/>
                <a:gd name="T3" fmla="*/ 224 h 810"/>
                <a:gd name="T4" fmla="*/ 2 w 113"/>
                <a:gd name="T5" fmla="*/ 224 h 810"/>
                <a:gd name="T6" fmla="*/ 2 w 113"/>
                <a:gd name="T7" fmla="*/ 223 h 810"/>
                <a:gd name="T8" fmla="*/ 3 w 113"/>
                <a:gd name="T9" fmla="*/ 223 h 810"/>
                <a:gd name="T10" fmla="*/ 3 w 113"/>
                <a:gd name="T11" fmla="*/ 221 h 810"/>
                <a:gd name="T12" fmla="*/ 4 w 113"/>
                <a:gd name="T13" fmla="*/ 221 h 810"/>
                <a:gd name="T14" fmla="*/ 4 w 113"/>
                <a:gd name="T15" fmla="*/ 220 h 810"/>
                <a:gd name="T16" fmla="*/ 5 w 113"/>
                <a:gd name="T17" fmla="*/ 219 h 810"/>
                <a:gd name="T18" fmla="*/ 5 w 113"/>
                <a:gd name="T19" fmla="*/ 218 h 810"/>
                <a:gd name="T20" fmla="*/ 6 w 113"/>
                <a:gd name="T21" fmla="*/ 217 h 810"/>
                <a:gd name="T22" fmla="*/ 6 w 113"/>
                <a:gd name="T23" fmla="*/ 215 h 810"/>
                <a:gd name="T24" fmla="*/ 7 w 113"/>
                <a:gd name="T25" fmla="*/ 214 h 810"/>
                <a:gd name="T26" fmla="*/ 8 w 113"/>
                <a:gd name="T27" fmla="*/ 213 h 810"/>
                <a:gd name="T28" fmla="*/ 8 w 113"/>
                <a:gd name="T29" fmla="*/ 211 h 810"/>
                <a:gd name="T30" fmla="*/ 9 w 113"/>
                <a:gd name="T31" fmla="*/ 209 h 810"/>
                <a:gd name="T32" fmla="*/ 9 w 113"/>
                <a:gd name="T33" fmla="*/ 208 h 810"/>
                <a:gd name="T34" fmla="*/ 10 w 113"/>
                <a:gd name="T35" fmla="*/ 206 h 810"/>
                <a:gd name="T36" fmla="*/ 10 w 113"/>
                <a:gd name="T37" fmla="*/ 204 h 810"/>
                <a:gd name="T38" fmla="*/ 11 w 113"/>
                <a:gd name="T39" fmla="*/ 201 h 810"/>
                <a:gd name="T40" fmla="*/ 11 w 113"/>
                <a:gd name="T41" fmla="*/ 199 h 810"/>
                <a:gd name="T42" fmla="*/ 12 w 113"/>
                <a:gd name="T43" fmla="*/ 196 h 810"/>
                <a:gd name="T44" fmla="*/ 13 w 113"/>
                <a:gd name="T45" fmla="*/ 194 h 810"/>
                <a:gd name="T46" fmla="*/ 13 w 113"/>
                <a:gd name="T47" fmla="*/ 191 h 810"/>
                <a:gd name="T48" fmla="*/ 14 w 113"/>
                <a:gd name="T49" fmla="*/ 188 h 810"/>
                <a:gd name="T50" fmla="*/ 14 w 113"/>
                <a:gd name="T51" fmla="*/ 184 h 810"/>
                <a:gd name="T52" fmla="*/ 15 w 113"/>
                <a:gd name="T53" fmla="*/ 181 h 810"/>
                <a:gd name="T54" fmla="*/ 15 w 113"/>
                <a:gd name="T55" fmla="*/ 177 h 810"/>
                <a:gd name="T56" fmla="*/ 16 w 113"/>
                <a:gd name="T57" fmla="*/ 173 h 810"/>
                <a:gd name="T58" fmla="*/ 16 w 113"/>
                <a:gd name="T59" fmla="*/ 169 h 810"/>
                <a:gd name="T60" fmla="*/ 17 w 113"/>
                <a:gd name="T61" fmla="*/ 165 h 810"/>
                <a:gd name="T62" fmla="*/ 17 w 113"/>
                <a:gd name="T63" fmla="*/ 160 h 810"/>
                <a:gd name="T64" fmla="*/ 18 w 113"/>
                <a:gd name="T65" fmla="*/ 155 h 810"/>
                <a:gd name="T66" fmla="*/ 19 w 113"/>
                <a:gd name="T67" fmla="*/ 150 h 810"/>
                <a:gd name="T68" fmla="*/ 19 w 113"/>
                <a:gd name="T69" fmla="*/ 144 h 810"/>
                <a:gd name="T70" fmla="*/ 20 w 113"/>
                <a:gd name="T71" fmla="*/ 139 h 810"/>
                <a:gd name="T72" fmla="*/ 20 w 113"/>
                <a:gd name="T73" fmla="*/ 133 h 810"/>
                <a:gd name="T74" fmla="*/ 21 w 113"/>
                <a:gd name="T75" fmla="*/ 126 h 810"/>
                <a:gd name="T76" fmla="*/ 21 w 113"/>
                <a:gd name="T77" fmla="*/ 120 h 810"/>
                <a:gd name="T78" fmla="*/ 22 w 113"/>
                <a:gd name="T79" fmla="*/ 113 h 810"/>
                <a:gd name="T80" fmla="*/ 23 w 113"/>
                <a:gd name="T81" fmla="*/ 106 h 810"/>
                <a:gd name="T82" fmla="*/ 23 w 113"/>
                <a:gd name="T83" fmla="*/ 98 h 810"/>
                <a:gd name="T84" fmla="*/ 24 w 113"/>
                <a:gd name="T85" fmla="*/ 91 h 810"/>
                <a:gd name="T86" fmla="*/ 24 w 113"/>
                <a:gd name="T87" fmla="*/ 82 h 810"/>
                <a:gd name="T88" fmla="*/ 25 w 113"/>
                <a:gd name="T89" fmla="*/ 74 h 810"/>
                <a:gd name="T90" fmla="*/ 25 w 113"/>
                <a:gd name="T91" fmla="*/ 65 h 810"/>
                <a:gd name="T92" fmla="*/ 26 w 113"/>
                <a:gd name="T93" fmla="*/ 56 h 810"/>
                <a:gd name="T94" fmla="*/ 26 w 113"/>
                <a:gd name="T95" fmla="*/ 46 h 810"/>
                <a:gd name="T96" fmla="*/ 27 w 113"/>
                <a:gd name="T97" fmla="*/ 37 h 810"/>
                <a:gd name="T98" fmla="*/ 27 w 113"/>
                <a:gd name="T99" fmla="*/ 26 h 810"/>
                <a:gd name="T100" fmla="*/ 28 w 113"/>
                <a:gd name="T101" fmla="*/ 16 h 810"/>
                <a:gd name="T102" fmla="*/ 29 w 113"/>
                <a:gd name="T103" fmla="*/ 5 h 8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3"/>
                <a:gd name="T157" fmla="*/ 0 h 810"/>
                <a:gd name="T158" fmla="*/ 113 w 113"/>
                <a:gd name="T159" fmla="*/ 810 h 8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3" h="810">
                  <a:moveTo>
                    <a:pt x="0" y="810"/>
                  </a:moveTo>
                  <a:lnTo>
                    <a:pt x="1" y="809"/>
                  </a:lnTo>
                  <a:lnTo>
                    <a:pt x="2" y="807"/>
                  </a:lnTo>
                  <a:lnTo>
                    <a:pt x="3" y="806"/>
                  </a:lnTo>
                  <a:lnTo>
                    <a:pt x="5" y="806"/>
                  </a:lnTo>
                  <a:lnTo>
                    <a:pt x="6" y="805"/>
                  </a:lnTo>
                  <a:lnTo>
                    <a:pt x="7" y="804"/>
                  </a:lnTo>
                  <a:lnTo>
                    <a:pt x="8" y="802"/>
                  </a:lnTo>
                  <a:lnTo>
                    <a:pt x="9" y="801"/>
                  </a:lnTo>
                  <a:lnTo>
                    <a:pt x="10" y="801"/>
                  </a:lnTo>
                  <a:lnTo>
                    <a:pt x="11" y="798"/>
                  </a:lnTo>
                  <a:lnTo>
                    <a:pt x="13" y="797"/>
                  </a:lnTo>
                  <a:lnTo>
                    <a:pt x="14" y="795"/>
                  </a:lnTo>
                  <a:lnTo>
                    <a:pt x="15" y="795"/>
                  </a:lnTo>
                  <a:lnTo>
                    <a:pt x="16" y="793"/>
                  </a:lnTo>
                  <a:lnTo>
                    <a:pt x="17" y="791"/>
                  </a:lnTo>
                  <a:lnTo>
                    <a:pt x="18" y="789"/>
                  </a:lnTo>
                  <a:lnTo>
                    <a:pt x="19" y="787"/>
                  </a:lnTo>
                  <a:lnTo>
                    <a:pt x="19" y="786"/>
                  </a:lnTo>
                  <a:lnTo>
                    <a:pt x="21" y="784"/>
                  </a:lnTo>
                  <a:lnTo>
                    <a:pt x="22" y="781"/>
                  </a:lnTo>
                  <a:lnTo>
                    <a:pt x="23" y="780"/>
                  </a:lnTo>
                  <a:lnTo>
                    <a:pt x="24" y="778"/>
                  </a:lnTo>
                  <a:lnTo>
                    <a:pt x="25" y="774"/>
                  </a:lnTo>
                  <a:lnTo>
                    <a:pt x="26" y="772"/>
                  </a:lnTo>
                  <a:lnTo>
                    <a:pt x="27" y="770"/>
                  </a:lnTo>
                  <a:lnTo>
                    <a:pt x="28" y="768"/>
                  </a:lnTo>
                  <a:lnTo>
                    <a:pt x="30" y="766"/>
                  </a:lnTo>
                  <a:lnTo>
                    <a:pt x="31" y="762"/>
                  </a:lnTo>
                  <a:lnTo>
                    <a:pt x="32" y="759"/>
                  </a:lnTo>
                  <a:lnTo>
                    <a:pt x="33" y="757"/>
                  </a:lnTo>
                  <a:lnTo>
                    <a:pt x="34" y="753"/>
                  </a:lnTo>
                  <a:lnTo>
                    <a:pt x="35" y="751"/>
                  </a:lnTo>
                  <a:lnTo>
                    <a:pt x="36" y="747"/>
                  </a:lnTo>
                  <a:lnTo>
                    <a:pt x="38" y="743"/>
                  </a:lnTo>
                  <a:lnTo>
                    <a:pt x="39" y="740"/>
                  </a:lnTo>
                  <a:lnTo>
                    <a:pt x="39" y="736"/>
                  </a:lnTo>
                  <a:lnTo>
                    <a:pt x="40" y="733"/>
                  </a:lnTo>
                  <a:lnTo>
                    <a:pt x="41" y="728"/>
                  </a:lnTo>
                  <a:lnTo>
                    <a:pt x="42" y="724"/>
                  </a:lnTo>
                  <a:lnTo>
                    <a:pt x="43" y="721"/>
                  </a:lnTo>
                  <a:lnTo>
                    <a:pt x="44" y="716"/>
                  </a:lnTo>
                  <a:lnTo>
                    <a:pt x="46" y="710"/>
                  </a:lnTo>
                  <a:lnTo>
                    <a:pt x="47" y="707"/>
                  </a:lnTo>
                  <a:lnTo>
                    <a:pt x="48" y="701"/>
                  </a:lnTo>
                  <a:lnTo>
                    <a:pt x="49" y="697"/>
                  </a:lnTo>
                  <a:lnTo>
                    <a:pt x="50" y="691"/>
                  </a:lnTo>
                  <a:lnTo>
                    <a:pt x="51" y="687"/>
                  </a:lnTo>
                  <a:lnTo>
                    <a:pt x="52" y="682"/>
                  </a:lnTo>
                  <a:lnTo>
                    <a:pt x="54" y="675"/>
                  </a:lnTo>
                  <a:lnTo>
                    <a:pt x="55" y="670"/>
                  </a:lnTo>
                  <a:lnTo>
                    <a:pt x="56" y="663"/>
                  </a:lnTo>
                  <a:lnTo>
                    <a:pt x="57" y="656"/>
                  </a:lnTo>
                  <a:lnTo>
                    <a:pt x="58" y="651"/>
                  </a:lnTo>
                  <a:lnTo>
                    <a:pt x="59" y="645"/>
                  </a:lnTo>
                  <a:lnTo>
                    <a:pt x="59" y="638"/>
                  </a:lnTo>
                  <a:lnTo>
                    <a:pt x="60" y="630"/>
                  </a:lnTo>
                  <a:lnTo>
                    <a:pt x="61" y="624"/>
                  </a:lnTo>
                  <a:lnTo>
                    <a:pt x="63" y="616"/>
                  </a:lnTo>
                  <a:lnTo>
                    <a:pt x="64" y="609"/>
                  </a:lnTo>
                  <a:lnTo>
                    <a:pt x="65" y="601"/>
                  </a:lnTo>
                  <a:lnTo>
                    <a:pt x="66" y="593"/>
                  </a:lnTo>
                  <a:lnTo>
                    <a:pt x="67" y="584"/>
                  </a:lnTo>
                  <a:lnTo>
                    <a:pt x="68" y="575"/>
                  </a:lnTo>
                  <a:lnTo>
                    <a:pt x="69" y="567"/>
                  </a:lnTo>
                  <a:lnTo>
                    <a:pt x="71" y="558"/>
                  </a:lnTo>
                  <a:lnTo>
                    <a:pt x="72" y="549"/>
                  </a:lnTo>
                  <a:lnTo>
                    <a:pt x="73" y="539"/>
                  </a:lnTo>
                  <a:lnTo>
                    <a:pt x="74" y="530"/>
                  </a:lnTo>
                  <a:lnTo>
                    <a:pt x="75" y="520"/>
                  </a:lnTo>
                  <a:lnTo>
                    <a:pt x="76" y="511"/>
                  </a:lnTo>
                  <a:lnTo>
                    <a:pt x="76" y="499"/>
                  </a:lnTo>
                  <a:lnTo>
                    <a:pt x="77" y="488"/>
                  </a:lnTo>
                  <a:lnTo>
                    <a:pt x="79" y="478"/>
                  </a:lnTo>
                  <a:lnTo>
                    <a:pt x="80" y="467"/>
                  </a:lnTo>
                  <a:lnTo>
                    <a:pt x="81" y="455"/>
                  </a:lnTo>
                  <a:lnTo>
                    <a:pt x="82" y="443"/>
                  </a:lnTo>
                  <a:lnTo>
                    <a:pt x="83" y="432"/>
                  </a:lnTo>
                  <a:lnTo>
                    <a:pt x="84" y="418"/>
                  </a:lnTo>
                  <a:lnTo>
                    <a:pt x="85" y="407"/>
                  </a:lnTo>
                  <a:lnTo>
                    <a:pt x="86" y="393"/>
                  </a:lnTo>
                  <a:lnTo>
                    <a:pt x="88" y="380"/>
                  </a:lnTo>
                  <a:lnTo>
                    <a:pt x="89" y="366"/>
                  </a:lnTo>
                  <a:lnTo>
                    <a:pt x="90" y="353"/>
                  </a:lnTo>
                  <a:lnTo>
                    <a:pt x="91" y="339"/>
                  </a:lnTo>
                  <a:lnTo>
                    <a:pt x="92" y="326"/>
                  </a:lnTo>
                  <a:lnTo>
                    <a:pt x="93" y="310"/>
                  </a:lnTo>
                  <a:lnTo>
                    <a:pt x="94" y="295"/>
                  </a:lnTo>
                  <a:lnTo>
                    <a:pt x="96" y="281"/>
                  </a:lnTo>
                  <a:lnTo>
                    <a:pt x="97" y="265"/>
                  </a:lnTo>
                  <a:lnTo>
                    <a:pt x="97" y="250"/>
                  </a:lnTo>
                  <a:lnTo>
                    <a:pt x="98" y="233"/>
                  </a:lnTo>
                  <a:lnTo>
                    <a:pt x="99" y="216"/>
                  </a:lnTo>
                  <a:lnTo>
                    <a:pt x="100" y="201"/>
                  </a:lnTo>
                  <a:lnTo>
                    <a:pt x="101" y="182"/>
                  </a:lnTo>
                  <a:lnTo>
                    <a:pt x="102" y="167"/>
                  </a:lnTo>
                  <a:lnTo>
                    <a:pt x="104" y="150"/>
                  </a:lnTo>
                  <a:lnTo>
                    <a:pt x="105" y="132"/>
                  </a:lnTo>
                  <a:lnTo>
                    <a:pt x="106" y="114"/>
                  </a:lnTo>
                  <a:lnTo>
                    <a:pt x="107" y="95"/>
                  </a:lnTo>
                  <a:lnTo>
                    <a:pt x="108" y="76"/>
                  </a:lnTo>
                  <a:lnTo>
                    <a:pt x="109" y="57"/>
                  </a:lnTo>
                  <a:lnTo>
                    <a:pt x="110" y="38"/>
                  </a:lnTo>
                  <a:lnTo>
                    <a:pt x="112" y="19"/>
                  </a:lnTo>
                  <a:lnTo>
                    <a:pt x="113"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3" name="Freeform 6">
              <a:extLst>
                <a:ext uri="{FF2B5EF4-FFF2-40B4-BE49-F238E27FC236}">
                  <a16:creationId xmlns:a16="http://schemas.microsoft.com/office/drawing/2014/main" id="{DDF542AA-3D8A-CC4D-9FF6-2F8C4410F2DA}"/>
                </a:ext>
              </a:extLst>
            </p:cNvPr>
            <p:cNvSpPr>
              <a:spLocks/>
            </p:cNvSpPr>
            <p:nvPr/>
          </p:nvSpPr>
          <p:spPr bwMode="auto">
            <a:xfrm>
              <a:off x="5032" y="1819"/>
              <a:ext cx="29" cy="495"/>
            </a:xfrm>
            <a:custGeom>
              <a:avLst/>
              <a:gdLst>
                <a:gd name="T0" fmla="*/ 0 w 111"/>
                <a:gd name="T1" fmla="*/ 489 h 1785"/>
                <a:gd name="T2" fmla="*/ 1 w 111"/>
                <a:gd name="T3" fmla="*/ 478 h 1785"/>
                <a:gd name="T4" fmla="*/ 1 w 111"/>
                <a:gd name="T5" fmla="*/ 466 h 1785"/>
                <a:gd name="T6" fmla="*/ 2 w 111"/>
                <a:gd name="T7" fmla="*/ 455 h 1785"/>
                <a:gd name="T8" fmla="*/ 2 w 111"/>
                <a:gd name="T9" fmla="*/ 442 h 1785"/>
                <a:gd name="T10" fmla="*/ 3 w 111"/>
                <a:gd name="T11" fmla="*/ 430 h 1785"/>
                <a:gd name="T12" fmla="*/ 3 w 111"/>
                <a:gd name="T13" fmla="*/ 418 h 1785"/>
                <a:gd name="T14" fmla="*/ 4 w 111"/>
                <a:gd name="T15" fmla="*/ 405 h 1785"/>
                <a:gd name="T16" fmla="*/ 5 w 111"/>
                <a:gd name="T17" fmla="*/ 392 h 1785"/>
                <a:gd name="T18" fmla="*/ 5 w 111"/>
                <a:gd name="T19" fmla="*/ 378 h 1785"/>
                <a:gd name="T20" fmla="*/ 5 w 111"/>
                <a:gd name="T21" fmla="*/ 365 h 1785"/>
                <a:gd name="T22" fmla="*/ 6 w 111"/>
                <a:gd name="T23" fmla="*/ 351 h 1785"/>
                <a:gd name="T24" fmla="*/ 7 w 111"/>
                <a:gd name="T25" fmla="*/ 338 h 1785"/>
                <a:gd name="T26" fmla="*/ 7 w 111"/>
                <a:gd name="T27" fmla="*/ 324 h 1785"/>
                <a:gd name="T28" fmla="*/ 8 w 111"/>
                <a:gd name="T29" fmla="*/ 310 h 1785"/>
                <a:gd name="T30" fmla="*/ 9 w 111"/>
                <a:gd name="T31" fmla="*/ 297 h 1785"/>
                <a:gd name="T32" fmla="*/ 9 w 111"/>
                <a:gd name="T33" fmla="*/ 283 h 1785"/>
                <a:gd name="T34" fmla="*/ 10 w 111"/>
                <a:gd name="T35" fmla="*/ 269 h 1785"/>
                <a:gd name="T36" fmla="*/ 10 w 111"/>
                <a:gd name="T37" fmla="*/ 255 h 1785"/>
                <a:gd name="T38" fmla="*/ 11 w 111"/>
                <a:gd name="T39" fmla="*/ 241 h 1785"/>
                <a:gd name="T40" fmla="*/ 11 w 111"/>
                <a:gd name="T41" fmla="*/ 227 h 1785"/>
                <a:gd name="T42" fmla="*/ 12 w 111"/>
                <a:gd name="T43" fmla="*/ 214 h 1785"/>
                <a:gd name="T44" fmla="*/ 12 w 111"/>
                <a:gd name="T45" fmla="*/ 200 h 1785"/>
                <a:gd name="T46" fmla="*/ 13 w 111"/>
                <a:gd name="T47" fmla="*/ 187 h 1785"/>
                <a:gd name="T48" fmla="*/ 14 w 111"/>
                <a:gd name="T49" fmla="*/ 174 h 1785"/>
                <a:gd name="T50" fmla="*/ 14 w 111"/>
                <a:gd name="T51" fmla="*/ 162 h 1785"/>
                <a:gd name="T52" fmla="*/ 15 w 111"/>
                <a:gd name="T53" fmla="*/ 149 h 1785"/>
                <a:gd name="T54" fmla="*/ 15 w 111"/>
                <a:gd name="T55" fmla="*/ 137 h 1785"/>
                <a:gd name="T56" fmla="*/ 16 w 111"/>
                <a:gd name="T57" fmla="*/ 125 h 1785"/>
                <a:gd name="T58" fmla="*/ 16 w 111"/>
                <a:gd name="T59" fmla="*/ 114 h 1785"/>
                <a:gd name="T60" fmla="*/ 17 w 111"/>
                <a:gd name="T61" fmla="*/ 103 h 1785"/>
                <a:gd name="T62" fmla="*/ 18 w 111"/>
                <a:gd name="T63" fmla="*/ 92 h 1785"/>
                <a:gd name="T64" fmla="*/ 18 w 111"/>
                <a:gd name="T65" fmla="*/ 82 h 1785"/>
                <a:gd name="T66" fmla="*/ 19 w 111"/>
                <a:gd name="T67" fmla="*/ 72 h 1785"/>
                <a:gd name="T68" fmla="*/ 19 w 111"/>
                <a:gd name="T69" fmla="*/ 63 h 1785"/>
                <a:gd name="T70" fmla="*/ 20 w 111"/>
                <a:gd name="T71" fmla="*/ 54 h 1785"/>
                <a:gd name="T72" fmla="*/ 20 w 111"/>
                <a:gd name="T73" fmla="*/ 46 h 1785"/>
                <a:gd name="T74" fmla="*/ 21 w 111"/>
                <a:gd name="T75" fmla="*/ 39 h 1785"/>
                <a:gd name="T76" fmla="*/ 21 w 111"/>
                <a:gd name="T77" fmla="*/ 32 h 1785"/>
                <a:gd name="T78" fmla="*/ 22 w 111"/>
                <a:gd name="T79" fmla="*/ 26 h 1785"/>
                <a:gd name="T80" fmla="*/ 22 w 111"/>
                <a:gd name="T81" fmla="*/ 20 h 1785"/>
                <a:gd name="T82" fmla="*/ 23 w 111"/>
                <a:gd name="T83" fmla="*/ 15 h 1785"/>
                <a:gd name="T84" fmla="*/ 24 w 111"/>
                <a:gd name="T85" fmla="*/ 11 h 1785"/>
                <a:gd name="T86" fmla="*/ 24 w 111"/>
                <a:gd name="T87" fmla="*/ 7 h 1785"/>
                <a:gd name="T88" fmla="*/ 25 w 111"/>
                <a:gd name="T89" fmla="*/ 4 h 1785"/>
                <a:gd name="T90" fmla="*/ 25 w 111"/>
                <a:gd name="T91" fmla="*/ 2 h 1785"/>
                <a:gd name="T92" fmla="*/ 26 w 111"/>
                <a:gd name="T93" fmla="*/ 1 h 1785"/>
                <a:gd name="T94" fmla="*/ 26 w 111"/>
                <a:gd name="T95" fmla="*/ 0 h 1785"/>
                <a:gd name="T96" fmla="*/ 27 w 111"/>
                <a:gd name="T97" fmla="*/ 0 h 1785"/>
                <a:gd name="T98" fmla="*/ 27 w 111"/>
                <a:gd name="T99" fmla="*/ 1 h 1785"/>
                <a:gd name="T100" fmla="*/ 28 w 111"/>
                <a:gd name="T101" fmla="*/ 2 h 1785"/>
                <a:gd name="T102" fmla="*/ 29 w 111"/>
                <a:gd name="T103" fmla="*/ 4 h 1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1"/>
                <a:gd name="T157" fmla="*/ 0 h 1785"/>
                <a:gd name="T158" fmla="*/ 111 w 111"/>
                <a:gd name="T159" fmla="*/ 1785 h 1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1" h="1785">
                  <a:moveTo>
                    <a:pt x="0" y="1785"/>
                  </a:moveTo>
                  <a:lnTo>
                    <a:pt x="1" y="1764"/>
                  </a:lnTo>
                  <a:lnTo>
                    <a:pt x="1" y="1744"/>
                  </a:lnTo>
                  <a:lnTo>
                    <a:pt x="3" y="1724"/>
                  </a:lnTo>
                  <a:lnTo>
                    <a:pt x="3" y="1704"/>
                  </a:lnTo>
                  <a:lnTo>
                    <a:pt x="4" y="1682"/>
                  </a:lnTo>
                  <a:lnTo>
                    <a:pt x="5" y="1661"/>
                  </a:lnTo>
                  <a:lnTo>
                    <a:pt x="6" y="1639"/>
                  </a:lnTo>
                  <a:lnTo>
                    <a:pt x="8" y="1618"/>
                  </a:lnTo>
                  <a:lnTo>
                    <a:pt x="9" y="1595"/>
                  </a:lnTo>
                  <a:lnTo>
                    <a:pt x="10" y="1574"/>
                  </a:lnTo>
                  <a:lnTo>
                    <a:pt x="11" y="1550"/>
                  </a:lnTo>
                  <a:lnTo>
                    <a:pt x="12" y="1529"/>
                  </a:lnTo>
                  <a:lnTo>
                    <a:pt x="13" y="1506"/>
                  </a:lnTo>
                  <a:lnTo>
                    <a:pt x="14" y="1482"/>
                  </a:lnTo>
                  <a:lnTo>
                    <a:pt x="16" y="1460"/>
                  </a:lnTo>
                  <a:lnTo>
                    <a:pt x="17" y="1436"/>
                  </a:lnTo>
                  <a:lnTo>
                    <a:pt x="18" y="1412"/>
                  </a:lnTo>
                  <a:lnTo>
                    <a:pt x="19" y="1389"/>
                  </a:lnTo>
                  <a:lnTo>
                    <a:pt x="20" y="1364"/>
                  </a:lnTo>
                  <a:lnTo>
                    <a:pt x="20" y="1341"/>
                  </a:lnTo>
                  <a:lnTo>
                    <a:pt x="21" y="1317"/>
                  </a:lnTo>
                  <a:lnTo>
                    <a:pt x="22" y="1292"/>
                  </a:lnTo>
                  <a:lnTo>
                    <a:pt x="24" y="1267"/>
                  </a:lnTo>
                  <a:lnTo>
                    <a:pt x="25" y="1243"/>
                  </a:lnTo>
                  <a:lnTo>
                    <a:pt x="26" y="1218"/>
                  </a:lnTo>
                  <a:lnTo>
                    <a:pt x="27" y="1194"/>
                  </a:lnTo>
                  <a:lnTo>
                    <a:pt x="28" y="1169"/>
                  </a:lnTo>
                  <a:lnTo>
                    <a:pt x="29" y="1144"/>
                  </a:lnTo>
                  <a:lnTo>
                    <a:pt x="30" y="1119"/>
                  </a:lnTo>
                  <a:lnTo>
                    <a:pt x="32" y="1094"/>
                  </a:lnTo>
                  <a:lnTo>
                    <a:pt x="33" y="1071"/>
                  </a:lnTo>
                  <a:lnTo>
                    <a:pt x="34" y="1045"/>
                  </a:lnTo>
                  <a:lnTo>
                    <a:pt x="35" y="1020"/>
                  </a:lnTo>
                  <a:lnTo>
                    <a:pt x="36" y="994"/>
                  </a:lnTo>
                  <a:lnTo>
                    <a:pt x="37" y="970"/>
                  </a:lnTo>
                  <a:lnTo>
                    <a:pt x="38" y="944"/>
                  </a:lnTo>
                  <a:lnTo>
                    <a:pt x="38" y="920"/>
                  </a:lnTo>
                  <a:lnTo>
                    <a:pt x="41" y="895"/>
                  </a:lnTo>
                  <a:lnTo>
                    <a:pt x="41" y="870"/>
                  </a:lnTo>
                  <a:lnTo>
                    <a:pt x="42" y="845"/>
                  </a:lnTo>
                  <a:lnTo>
                    <a:pt x="43" y="820"/>
                  </a:lnTo>
                  <a:lnTo>
                    <a:pt x="44" y="797"/>
                  </a:lnTo>
                  <a:lnTo>
                    <a:pt x="45" y="772"/>
                  </a:lnTo>
                  <a:lnTo>
                    <a:pt x="46" y="747"/>
                  </a:lnTo>
                  <a:lnTo>
                    <a:pt x="47" y="723"/>
                  </a:lnTo>
                  <a:lnTo>
                    <a:pt x="49" y="700"/>
                  </a:lnTo>
                  <a:lnTo>
                    <a:pt x="50" y="676"/>
                  </a:lnTo>
                  <a:lnTo>
                    <a:pt x="51" y="652"/>
                  </a:lnTo>
                  <a:lnTo>
                    <a:pt x="52" y="628"/>
                  </a:lnTo>
                  <a:lnTo>
                    <a:pt x="53" y="606"/>
                  </a:lnTo>
                  <a:lnTo>
                    <a:pt x="54" y="583"/>
                  </a:lnTo>
                  <a:lnTo>
                    <a:pt x="55" y="560"/>
                  </a:lnTo>
                  <a:lnTo>
                    <a:pt x="57" y="537"/>
                  </a:lnTo>
                  <a:lnTo>
                    <a:pt x="58" y="516"/>
                  </a:lnTo>
                  <a:lnTo>
                    <a:pt x="59" y="493"/>
                  </a:lnTo>
                  <a:lnTo>
                    <a:pt x="60" y="472"/>
                  </a:lnTo>
                  <a:lnTo>
                    <a:pt x="60" y="451"/>
                  </a:lnTo>
                  <a:lnTo>
                    <a:pt x="61" y="430"/>
                  </a:lnTo>
                  <a:lnTo>
                    <a:pt x="62" y="410"/>
                  </a:lnTo>
                  <a:lnTo>
                    <a:pt x="63" y="389"/>
                  </a:lnTo>
                  <a:lnTo>
                    <a:pt x="64" y="370"/>
                  </a:lnTo>
                  <a:lnTo>
                    <a:pt x="66" y="350"/>
                  </a:lnTo>
                  <a:lnTo>
                    <a:pt x="67" y="331"/>
                  </a:lnTo>
                  <a:lnTo>
                    <a:pt x="68" y="313"/>
                  </a:lnTo>
                  <a:lnTo>
                    <a:pt x="69" y="295"/>
                  </a:lnTo>
                  <a:lnTo>
                    <a:pt x="70" y="277"/>
                  </a:lnTo>
                  <a:lnTo>
                    <a:pt x="71" y="260"/>
                  </a:lnTo>
                  <a:lnTo>
                    <a:pt x="72" y="243"/>
                  </a:lnTo>
                  <a:lnTo>
                    <a:pt x="74" y="227"/>
                  </a:lnTo>
                  <a:lnTo>
                    <a:pt x="75" y="211"/>
                  </a:lnTo>
                  <a:lnTo>
                    <a:pt x="76" y="195"/>
                  </a:lnTo>
                  <a:lnTo>
                    <a:pt x="77" y="181"/>
                  </a:lnTo>
                  <a:lnTo>
                    <a:pt x="78" y="167"/>
                  </a:lnTo>
                  <a:lnTo>
                    <a:pt x="79" y="154"/>
                  </a:lnTo>
                  <a:lnTo>
                    <a:pt x="79" y="140"/>
                  </a:lnTo>
                  <a:lnTo>
                    <a:pt x="80" y="126"/>
                  </a:lnTo>
                  <a:lnTo>
                    <a:pt x="82" y="114"/>
                  </a:lnTo>
                  <a:lnTo>
                    <a:pt x="83" y="103"/>
                  </a:lnTo>
                  <a:lnTo>
                    <a:pt x="84" y="92"/>
                  </a:lnTo>
                  <a:lnTo>
                    <a:pt x="85" y="82"/>
                  </a:lnTo>
                  <a:lnTo>
                    <a:pt x="86" y="72"/>
                  </a:lnTo>
                  <a:lnTo>
                    <a:pt x="87" y="63"/>
                  </a:lnTo>
                  <a:lnTo>
                    <a:pt x="88" y="54"/>
                  </a:lnTo>
                  <a:lnTo>
                    <a:pt x="90" y="45"/>
                  </a:lnTo>
                  <a:lnTo>
                    <a:pt x="91" y="40"/>
                  </a:lnTo>
                  <a:lnTo>
                    <a:pt x="92" y="32"/>
                  </a:lnTo>
                  <a:lnTo>
                    <a:pt x="93" y="26"/>
                  </a:lnTo>
                  <a:lnTo>
                    <a:pt x="94" y="20"/>
                  </a:lnTo>
                  <a:lnTo>
                    <a:pt x="95" y="15"/>
                  </a:lnTo>
                  <a:lnTo>
                    <a:pt x="96" y="13"/>
                  </a:lnTo>
                  <a:lnTo>
                    <a:pt x="97" y="8"/>
                  </a:lnTo>
                  <a:lnTo>
                    <a:pt x="99" y="5"/>
                  </a:lnTo>
                  <a:lnTo>
                    <a:pt x="100" y="4"/>
                  </a:lnTo>
                  <a:lnTo>
                    <a:pt x="100" y="1"/>
                  </a:lnTo>
                  <a:lnTo>
                    <a:pt x="101" y="0"/>
                  </a:lnTo>
                  <a:lnTo>
                    <a:pt x="102" y="0"/>
                  </a:lnTo>
                  <a:lnTo>
                    <a:pt x="103" y="0"/>
                  </a:lnTo>
                  <a:lnTo>
                    <a:pt x="104" y="1"/>
                  </a:lnTo>
                  <a:lnTo>
                    <a:pt x="105" y="4"/>
                  </a:lnTo>
                  <a:lnTo>
                    <a:pt x="107" y="5"/>
                  </a:lnTo>
                  <a:lnTo>
                    <a:pt x="108" y="8"/>
                  </a:lnTo>
                  <a:lnTo>
                    <a:pt x="109" y="13"/>
                  </a:lnTo>
                  <a:lnTo>
                    <a:pt x="110" y="15"/>
                  </a:lnTo>
                  <a:lnTo>
                    <a:pt x="111" y="2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4" name="Freeform 7">
              <a:extLst>
                <a:ext uri="{FF2B5EF4-FFF2-40B4-BE49-F238E27FC236}">
                  <a16:creationId xmlns:a16="http://schemas.microsoft.com/office/drawing/2014/main" id="{D0927454-2817-B84D-BE9E-F92FE590CCA5}"/>
                </a:ext>
              </a:extLst>
            </p:cNvPr>
            <p:cNvSpPr>
              <a:spLocks/>
            </p:cNvSpPr>
            <p:nvPr/>
          </p:nvSpPr>
          <p:spPr bwMode="auto">
            <a:xfrm>
              <a:off x="5061" y="1825"/>
              <a:ext cx="28" cy="567"/>
            </a:xfrm>
            <a:custGeom>
              <a:avLst/>
              <a:gdLst>
                <a:gd name="T0" fmla="*/ 0 w 112"/>
                <a:gd name="T1" fmla="*/ 2 h 2046"/>
                <a:gd name="T2" fmla="*/ 1 w 112"/>
                <a:gd name="T3" fmla="*/ 6 h 2046"/>
                <a:gd name="T4" fmla="*/ 2 w 112"/>
                <a:gd name="T5" fmla="*/ 9 h 2046"/>
                <a:gd name="T6" fmla="*/ 2 w 112"/>
                <a:gd name="T7" fmla="*/ 14 h 2046"/>
                <a:gd name="T8" fmla="*/ 2 w 112"/>
                <a:gd name="T9" fmla="*/ 20 h 2046"/>
                <a:gd name="T10" fmla="*/ 3 w 112"/>
                <a:gd name="T11" fmla="*/ 26 h 2046"/>
                <a:gd name="T12" fmla="*/ 4 w 112"/>
                <a:gd name="T13" fmla="*/ 33 h 2046"/>
                <a:gd name="T14" fmla="*/ 4 w 112"/>
                <a:gd name="T15" fmla="*/ 41 h 2046"/>
                <a:gd name="T16" fmla="*/ 5 w 112"/>
                <a:gd name="T17" fmla="*/ 48 h 2046"/>
                <a:gd name="T18" fmla="*/ 5 w 112"/>
                <a:gd name="T19" fmla="*/ 57 h 2046"/>
                <a:gd name="T20" fmla="*/ 6 w 112"/>
                <a:gd name="T21" fmla="*/ 67 h 2046"/>
                <a:gd name="T22" fmla="*/ 6 w 112"/>
                <a:gd name="T23" fmla="*/ 76 h 2046"/>
                <a:gd name="T24" fmla="*/ 7 w 112"/>
                <a:gd name="T25" fmla="*/ 86 h 2046"/>
                <a:gd name="T26" fmla="*/ 7 w 112"/>
                <a:gd name="T27" fmla="*/ 97 h 2046"/>
                <a:gd name="T28" fmla="*/ 8 w 112"/>
                <a:gd name="T29" fmla="*/ 108 h 2046"/>
                <a:gd name="T30" fmla="*/ 8 w 112"/>
                <a:gd name="T31" fmla="*/ 119 h 2046"/>
                <a:gd name="T32" fmla="*/ 9 w 112"/>
                <a:gd name="T33" fmla="*/ 131 h 2046"/>
                <a:gd name="T34" fmla="*/ 10 w 112"/>
                <a:gd name="T35" fmla="*/ 143 h 2046"/>
                <a:gd name="T36" fmla="*/ 10 w 112"/>
                <a:gd name="T37" fmla="*/ 156 h 2046"/>
                <a:gd name="T38" fmla="*/ 11 w 112"/>
                <a:gd name="T39" fmla="*/ 168 h 2046"/>
                <a:gd name="T40" fmla="*/ 11 w 112"/>
                <a:gd name="T41" fmla="*/ 182 h 2046"/>
                <a:gd name="T42" fmla="*/ 12 w 112"/>
                <a:gd name="T43" fmla="*/ 195 h 2046"/>
                <a:gd name="T44" fmla="*/ 12 w 112"/>
                <a:gd name="T45" fmla="*/ 208 h 2046"/>
                <a:gd name="T46" fmla="*/ 13 w 112"/>
                <a:gd name="T47" fmla="*/ 222 h 2046"/>
                <a:gd name="T48" fmla="*/ 13 w 112"/>
                <a:gd name="T49" fmla="*/ 236 h 2046"/>
                <a:gd name="T50" fmla="*/ 14 w 112"/>
                <a:gd name="T51" fmla="*/ 249 h 2046"/>
                <a:gd name="T52" fmla="*/ 14 w 112"/>
                <a:gd name="T53" fmla="*/ 263 h 2046"/>
                <a:gd name="T54" fmla="*/ 15 w 112"/>
                <a:gd name="T55" fmla="*/ 277 h 2046"/>
                <a:gd name="T56" fmla="*/ 15 w 112"/>
                <a:gd name="T57" fmla="*/ 291 h 2046"/>
                <a:gd name="T58" fmla="*/ 16 w 112"/>
                <a:gd name="T59" fmla="*/ 305 h 2046"/>
                <a:gd name="T60" fmla="*/ 17 w 112"/>
                <a:gd name="T61" fmla="*/ 318 h 2046"/>
                <a:gd name="T62" fmla="*/ 17 w 112"/>
                <a:gd name="T63" fmla="*/ 332 h 2046"/>
                <a:gd name="T64" fmla="*/ 18 w 112"/>
                <a:gd name="T65" fmla="*/ 346 h 2046"/>
                <a:gd name="T66" fmla="*/ 18 w 112"/>
                <a:gd name="T67" fmla="*/ 359 h 2046"/>
                <a:gd name="T68" fmla="*/ 19 w 112"/>
                <a:gd name="T69" fmla="*/ 372 h 2046"/>
                <a:gd name="T70" fmla="*/ 19 w 112"/>
                <a:gd name="T71" fmla="*/ 386 h 2046"/>
                <a:gd name="T72" fmla="*/ 20 w 112"/>
                <a:gd name="T73" fmla="*/ 399 h 2046"/>
                <a:gd name="T74" fmla="*/ 20 w 112"/>
                <a:gd name="T75" fmla="*/ 412 h 2046"/>
                <a:gd name="T76" fmla="*/ 21 w 112"/>
                <a:gd name="T77" fmla="*/ 424 h 2046"/>
                <a:gd name="T78" fmla="*/ 21 w 112"/>
                <a:gd name="T79" fmla="*/ 436 h 2046"/>
                <a:gd name="T80" fmla="*/ 22 w 112"/>
                <a:gd name="T81" fmla="*/ 449 h 2046"/>
                <a:gd name="T82" fmla="*/ 22 w 112"/>
                <a:gd name="T83" fmla="*/ 461 h 2046"/>
                <a:gd name="T84" fmla="*/ 23 w 112"/>
                <a:gd name="T85" fmla="*/ 472 h 2046"/>
                <a:gd name="T86" fmla="*/ 23 w 112"/>
                <a:gd name="T87" fmla="*/ 483 h 2046"/>
                <a:gd name="T88" fmla="*/ 24 w 112"/>
                <a:gd name="T89" fmla="*/ 494 h 2046"/>
                <a:gd name="T90" fmla="*/ 25 w 112"/>
                <a:gd name="T91" fmla="*/ 505 h 2046"/>
                <a:gd name="T92" fmla="*/ 25 w 112"/>
                <a:gd name="T93" fmla="*/ 515 h 2046"/>
                <a:gd name="T94" fmla="*/ 26 w 112"/>
                <a:gd name="T95" fmla="*/ 526 h 2046"/>
                <a:gd name="T96" fmla="*/ 26 w 112"/>
                <a:gd name="T97" fmla="*/ 535 h 2046"/>
                <a:gd name="T98" fmla="*/ 27 w 112"/>
                <a:gd name="T99" fmla="*/ 545 h 2046"/>
                <a:gd name="T100" fmla="*/ 27 w 112"/>
                <a:gd name="T101" fmla="*/ 554 h 2046"/>
                <a:gd name="T102" fmla="*/ 28 w 112"/>
                <a:gd name="T103" fmla="*/ 563 h 20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046"/>
                <a:gd name="T158" fmla="*/ 112 w 112"/>
                <a:gd name="T159" fmla="*/ 2046 h 20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046">
                  <a:moveTo>
                    <a:pt x="0" y="0"/>
                  </a:moveTo>
                  <a:lnTo>
                    <a:pt x="1" y="6"/>
                  </a:lnTo>
                  <a:lnTo>
                    <a:pt x="2" y="12"/>
                  </a:lnTo>
                  <a:lnTo>
                    <a:pt x="4" y="20"/>
                  </a:lnTo>
                  <a:lnTo>
                    <a:pt x="5" y="25"/>
                  </a:lnTo>
                  <a:lnTo>
                    <a:pt x="6" y="34"/>
                  </a:lnTo>
                  <a:lnTo>
                    <a:pt x="6" y="43"/>
                  </a:lnTo>
                  <a:lnTo>
                    <a:pt x="8" y="52"/>
                  </a:lnTo>
                  <a:lnTo>
                    <a:pt x="9" y="62"/>
                  </a:lnTo>
                  <a:lnTo>
                    <a:pt x="9" y="72"/>
                  </a:lnTo>
                  <a:lnTo>
                    <a:pt x="10" y="83"/>
                  </a:lnTo>
                  <a:lnTo>
                    <a:pt x="12" y="94"/>
                  </a:lnTo>
                  <a:lnTo>
                    <a:pt x="13" y="106"/>
                  </a:lnTo>
                  <a:lnTo>
                    <a:pt x="14" y="120"/>
                  </a:lnTo>
                  <a:lnTo>
                    <a:pt x="15" y="134"/>
                  </a:lnTo>
                  <a:lnTo>
                    <a:pt x="16" y="147"/>
                  </a:lnTo>
                  <a:lnTo>
                    <a:pt x="17" y="161"/>
                  </a:lnTo>
                  <a:lnTo>
                    <a:pt x="18" y="175"/>
                  </a:lnTo>
                  <a:lnTo>
                    <a:pt x="19" y="191"/>
                  </a:lnTo>
                  <a:lnTo>
                    <a:pt x="21" y="207"/>
                  </a:lnTo>
                  <a:lnTo>
                    <a:pt x="22" y="223"/>
                  </a:lnTo>
                  <a:lnTo>
                    <a:pt x="23" y="240"/>
                  </a:lnTo>
                  <a:lnTo>
                    <a:pt x="24" y="257"/>
                  </a:lnTo>
                  <a:lnTo>
                    <a:pt x="25" y="275"/>
                  </a:lnTo>
                  <a:lnTo>
                    <a:pt x="26" y="293"/>
                  </a:lnTo>
                  <a:lnTo>
                    <a:pt x="26" y="311"/>
                  </a:lnTo>
                  <a:lnTo>
                    <a:pt x="27" y="330"/>
                  </a:lnTo>
                  <a:lnTo>
                    <a:pt x="29" y="350"/>
                  </a:lnTo>
                  <a:lnTo>
                    <a:pt x="30" y="369"/>
                  </a:lnTo>
                  <a:lnTo>
                    <a:pt x="31" y="390"/>
                  </a:lnTo>
                  <a:lnTo>
                    <a:pt x="32" y="410"/>
                  </a:lnTo>
                  <a:lnTo>
                    <a:pt x="33" y="431"/>
                  </a:lnTo>
                  <a:lnTo>
                    <a:pt x="34" y="452"/>
                  </a:lnTo>
                  <a:lnTo>
                    <a:pt x="35" y="473"/>
                  </a:lnTo>
                  <a:lnTo>
                    <a:pt x="37" y="496"/>
                  </a:lnTo>
                  <a:lnTo>
                    <a:pt x="38" y="517"/>
                  </a:lnTo>
                  <a:lnTo>
                    <a:pt x="39" y="540"/>
                  </a:lnTo>
                  <a:lnTo>
                    <a:pt x="40" y="563"/>
                  </a:lnTo>
                  <a:lnTo>
                    <a:pt x="41" y="586"/>
                  </a:lnTo>
                  <a:lnTo>
                    <a:pt x="42" y="608"/>
                  </a:lnTo>
                  <a:lnTo>
                    <a:pt x="43" y="632"/>
                  </a:lnTo>
                  <a:lnTo>
                    <a:pt x="44" y="656"/>
                  </a:lnTo>
                  <a:lnTo>
                    <a:pt x="46" y="680"/>
                  </a:lnTo>
                  <a:lnTo>
                    <a:pt x="46" y="703"/>
                  </a:lnTo>
                  <a:lnTo>
                    <a:pt x="47" y="727"/>
                  </a:lnTo>
                  <a:lnTo>
                    <a:pt x="48" y="752"/>
                  </a:lnTo>
                  <a:lnTo>
                    <a:pt x="49" y="777"/>
                  </a:lnTo>
                  <a:lnTo>
                    <a:pt x="50" y="800"/>
                  </a:lnTo>
                  <a:lnTo>
                    <a:pt x="51" y="825"/>
                  </a:lnTo>
                  <a:lnTo>
                    <a:pt x="52" y="850"/>
                  </a:lnTo>
                  <a:lnTo>
                    <a:pt x="54" y="875"/>
                  </a:lnTo>
                  <a:lnTo>
                    <a:pt x="55" y="900"/>
                  </a:lnTo>
                  <a:lnTo>
                    <a:pt x="56" y="924"/>
                  </a:lnTo>
                  <a:lnTo>
                    <a:pt x="57" y="950"/>
                  </a:lnTo>
                  <a:lnTo>
                    <a:pt x="58" y="974"/>
                  </a:lnTo>
                  <a:lnTo>
                    <a:pt x="59" y="1000"/>
                  </a:lnTo>
                  <a:lnTo>
                    <a:pt x="60" y="1025"/>
                  </a:lnTo>
                  <a:lnTo>
                    <a:pt x="62" y="1051"/>
                  </a:lnTo>
                  <a:lnTo>
                    <a:pt x="63" y="1074"/>
                  </a:lnTo>
                  <a:lnTo>
                    <a:pt x="64" y="1099"/>
                  </a:lnTo>
                  <a:lnTo>
                    <a:pt x="65" y="1124"/>
                  </a:lnTo>
                  <a:lnTo>
                    <a:pt x="66" y="1149"/>
                  </a:lnTo>
                  <a:lnTo>
                    <a:pt x="67" y="1174"/>
                  </a:lnTo>
                  <a:lnTo>
                    <a:pt x="67" y="1198"/>
                  </a:lnTo>
                  <a:lnTo>
                    <a:pt x="68" y="1223"/>
                  </a:lnTo>
                  <a:lnTo>
                    <a:pt x="70" y="1247"/>
                  </a:lnTo>
                  <a:lnTo>
                    <a:pt x="71" y="1272"/>
                  </a:lnTo>
                  <a:lnTo>
                    <a:pt x="72" y="1297"/>
                  </a:lnTo>
                  <a:lnTo>
                    <a:pt x="73" y="1321"/>
                  </a:lnTo>
                  <a:lnTo>
                    <a:pt x="74" y="1344"/>
                  </a:lnTo>
                  <a:lnTo>
                    <a:pt x="75" y="1369"/>
                  </a:lnTo>
                  <a:lnTo>
                    <a:pt x="76" y="1392"/>
                  </a:lnTo>
                  <a:lnTo>
                    <a:pt x="77" y="1416"/>
                  </a:lnTo>
                  <a:lnTo>
                    <a:pt x="79" y="1440"/>
                  </a:lnTo>
                  <a:lnTo>
                    <a:pt x="80" y="1462"/>
                  </a:lnTo>
                  <a:lnTo>
                    <a:pt x="81" y="1486"/>
                  </a:lnTo>
                  <a:lnTo>
                    <a:pt x="82" y="1509"/>
                  </a:lnTo>
                  <a:lnTo>
                    <a:pt x="83" y="1530"/>
                  </a:lnTo>
                  <a:lnTo>
                    <a:pt x="84" y="1554"/>
                  </a:lnTo>
                  <a:lnTo>
                    <a:pt x="85" y="1575"/>
                  </a:lnTo>
                  <a:lnTo>
                    <a:pt x="85" y="1598"/>
                  </a:lnTo>
                  <a:lnTo>
                    <a:pt x="87" y="1619"/>
                  </a:lnTo>
                  <a:lnTo>
                    <a:pt x="88" y="1641"/>
                  </a:lnTo>
                  <a:lnTo>
                    <a:pt x="89" y="1662"/>
                  </a:lnTo>
                  <a:lnTo>
                    <a:pt x="90" y="1684"/>
                  </a:lnTo>
                  <a:lnTo>
                    <a:pt x="91" y="1704"/>
                  </a:lnTo>
                  <a:lnTo>
                    <a:pt x="92" y="1724"/>
                  </a:lnTo>
                  <a:lnTo>
                    <a:pt x="93" y="1744"/>
                  </a:lnTo>
                  <a:lnTo>
                    <a:pt x="95" y="1765"/>
                  </a:lnTo>
                  <a:lnTo>
                    <a:pt x="96" y="1784"/>
                  </a:lnTo>
                  <a:lnTo>
                    <a:pt x="97" y="1803"/>
                  </a:lnTo>
                  <a:lnTo>
                    <a:pt x="98" y="1822"/>
                  </a:lnTo>
                  <a:lnTo>
                    <a:pt x="99" y="1841"/>
                  </a:lnTo>
                  <a:lnTo>
                    <a:pt x="100" y="1860"/>
                  </a:lnTo>
                  <a:lnTo>
                    <a:pt x="101" y="1879"/>
                  </a:lnTo>
                  <a:lnTo>
                    <a:pt x="103" y="1897"/>
                  </a:lnTo>
                  <a:lnTo>
                    <a:pt x="103" y="1915"/>
                  </a:lnTo>
                  <a:lnTo>
                    <a:pt x="105" y="1932"/>
                  </a:lnTo>
                  <a:lnTo>
                    <a:pt x="105" y="1947"/>
                  </a:lnTo>
                  <a:lnTo>
                    <a:pt x="106" y="1966"/>
                  </a:lnTo>
                  <a:lnTo>
                    <a:pt x="107" y="1981"/>
                  </a:lnTo>
                  <a:lnTo>
                    <a:pt x="108" y="1998"/>
                  </a:lnTo>
                  <a:lnTo>
                    <a:pt x="109" y="2015"/>
                  </a:lnTo>
                  <a:lnTo>
                    <a:pt x="110" y="2030"/>
                  </a:lnTo>
                  <a:lnTo>
                    <a:pt x="112" y="2046"/>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5" name="Freeform 8">
              <a:extLst>
                <a:ext uri="{FF2B5EF4-FFF2-40B4-BE49-F238E27FC236}">
                  <a16:creationId xmlns:a16="http://schemas.microsoft.com/office/drawing/2014/main" id="{99359617-31A4-4B46-BFC5-BE9476F7CCD9}"/>
                </a:ext>
              </a:extLst>
            </p:cNvPr>
            <p:cNvSpPr>
              <a:spLocks/>
            </p:cNvSpPr>
            <p:nvPr/>
          </p:nvSpPr>
          <p:spPr bwMode="auto">
            <a:xfrm>
              <a:off x="5089" y="2392"/>
              <a:ext cx="25" cy="147"/>
            </a:xfrm>
            <a:custGeom>
              <a:avLst/>
              <a:gdLst>
                <a:gd name="T0" fmla="*/ 0 w 94"/>
                <a:gd name="T1" fmla="*/ 4 h 529"/>
                <a:gd name="T2" fmla="*/ 1 w 94"/>
                <a:gd name="T3" fmla="*/ 13 h 529"/>
                <a:gd name="T4" fmla="*/ 1 w 94"/>
                <a:gd name="T5" fmla="*/ 20 h 529"/>
                <a:gd name="T6" fmla="*/ 2 w 94"/>
                <a:gd name="T7" fmla="*/ 28 h 529"/>
                <a:gd name="T8" fmla="*/ 3 w 94"/>
                <a:gd name="T9" fmla="*/ 35 h 529"/>
                <a:gd name="T10" fmla="*/ 3 w 94"/>
                <a:gd name="T11" fmla="*/ 42 h 529"/>
                <a:gd name="T12" fmla="*/ 3 w 94"/>
                <a:gd name="T13" fmla="*/ 48 h 529"/>
                <a:gd name="T14" fmla="*/ 4 w 94"/>
                <a:gd name="T15" fmla="*/ 55 h 529"/>
                <a:gd name="T16" fmla="*/ 5 w 94"/>
                <a:gd name="T17" fmla="*/ 61 h 529"/>
                <a:gd name="T18" fmla="*/ 5 w 94"/>
                <a:gd name="T19" fmla="*/ 66 h 529"/>
                <a:gd name="T20" fmla="*/ 6 w 94"/>
                <a:gd name="T21" fmla="*/ 72 h 529"/>
                <a:gd name="T22" fmla="*/ 7 w 94"/>
                <a:gd name="T23" fmla="*/ 77 h 529"/>
                <a:gd name="T24" fmla="*/ 7 w 94"/>
                <a:gd name="T25" fmla="*/ 82 h 529"/>
                <a:gd name="T26" fmla="*/ 8 w 94"/>
                <a:gd name="T27" fmla="*/ 87 h 529"/>
                <a:gd name="T28" fmla="*/ 8 w 94"/>
                <a:gd name="T29" fmla="*/ 91 h 529"/>
                <a:gd name="T30" fmla="*/ 9 w 94"/>
                <a:gd name="T31" fmla="*/ 95 h 529"/>
                <a:gd name="T32" fmla="*/ 9 w 94"/>
                <a:gd name="T33" fmla="*/ 99 h 529"/>
                <a:gd name="T34" fmla="*/ 10 w 94"/>
                <a:gd name="T35" fmla="*/ 103 h 529"/>
                <a:gd name="T36" fmla="*/ 10 w 94"/>
                <a:gd name="T37" fmla="*/ 106 h 529"/>
                <a:gd name="T38" fmla="*/ 11 w 94"/>
                <a:gd name="T39" fmla="*/ 109 h 529"/>
                <a:gd name="T40" fmla="*/ 12 w 94"/>
                <a:gd name="T41" fmla="*/ 113 h 529"/>
                <a:gd name="T42" fmla="*/ 12 w 94"/>
                <a:gd name="T43" fmla="*/ 116 h 529"/>
                <a:gd name="T44" fmla="*/ 13 w 94"/>
                <a:gd name="T45" fmla="*/ 118 h 529"/>
                <a:gd name="T46" fmla="*/ 14 w 94"/>
                <a:gd name="T47" fmla="*/ 121 h 529"/>
                <a:gd name="T48" fmla="*/ 14 w 94"/>
                <a:gd name="T49" fmla="*/ 123 h 529"/>
                <a:gd name="T50" fmla="*/ 14 w 94"/>
                <a:gd name="T51" fmla="*/ 126 h 529"/>
                <a:gd name="T52" fmla="*/ 15 w 94"/>
                <a:gd name="T53" fmla="*/ 128 h 529"/>
                <a:gd name="T54" fmla="*/ 16 w 94"/>
                <a:gd name="T55" fmla="*/ 129 h 529"/>
                <a:gd name="T56" fmla="*/ 16 w 94"/>
                <a:gd name="T57" fmla="*/ 131 h 529"/>
                <a:gd name="T58" fmla="*/ 17 w 94"/>
                <a:gd name="T59" fmla="*/ 133 h 529"/>
                <a:gd name="T60" fmla="*/ 18 w 94"/>
                <a:gd name="T61" fmla="*/ 135 h 529"/>
                <a:gd name="T62" fmla="*/ 18 w 94"/>
                <a:gd name="T63" fmla="*/ 136 h 529"/>
                <a:gd name="T64" fmla="*/ 18 w 94"/>
                <a:gd name="T65" fmla="*/ 137 h 529"/>
                <a:gd name="T66" fmla="*/ 19 w 94"/>
                <a:gd name="T67" fmla="*/ 139 h 529"/>
                <a:gd name="T68" fmla="*/ 20 w 94"/>
                <a:gd name="T69" fmla="*/ 140 h 529"/>
                <a:gd name="T70" fmla="*/ 20 w 94"/>
                <a:gd name="T71" fmla="*/ 141 h 529"/>
                <a:gd name="T72" fmla="*/ 21 w 94"/>
                <a:gd name="T73" fmla="*/ 142 h 529"/>
                <a:gd name="T74" fmla="*/ 21 w 94"/>
                <a:gd name="T75" fmla="*/ 143 h 529"/>
                <a:gd name="T76" fmla="*/ 22 w 94"/>
                <a:gd name="T77" fmla="*/ 143 h 529"/>
                <a:gd name="T78" fmla="*/ 23 w 94"/>
                <a:gd name="T79" fmla="*/ 144 h 529"/>
                <a:gd name="T80" fmla="*/ 23 w 94"/>
                <a:gd name="T81" fmla="*/ 145 h 529"/>
                <a:gd name="T82" fmla="*/ 23 w 94"/>
                <a:gd name="T83" fmla="*/ 146 h 529"/>
                <a:gd name="T84" fmla="*/ 24 w 94"/>
                <a:gd name="T85" fmla="*/ 146 h 529"/>
                <a:gd name="T86" fmla="*/ 25 w 94"/>
                <a:gd name="T87" fmla="*/ 147 h 5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4"/>
                <a:gd name="T133" fmla="*/ 0 h 529"/>
                <a:gd name="T134" fmla="*/ 94 w 94"/>
                <a:gd name="T135" fmla="*/ 529 h 5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4" h="529">
                  <a:moveTo>
                    <a:pt x="0" y="0"/>
                  </a:moveTo>
                  <a:lnTo>
                    <a:pt x="1" y="14"/>
                  </a:lnTo>
                  <a:lnTo>
                    <a:pt x="2" y="29"/>
                  </a:lnTo>
                  <a:lnTo>
                    <a:pt x="3" y="45"/>
                  </a:lnTo>
                  <a:lnTo>
                    <a:pt x="4" y="58"/>
                  </a:lnTo>
                  <a:lnTo>
                    <a:pt x="5" y="72"/>
                  </a:lnTo>
                  <a:lnTo>
                    <a:pt x="6" y="85"/>
                  </a:lnTo>
                  <a:lnTo>
                    <a:pt x="8" y="99"/>
                  </a:lnTo>
                  <a:lnTo>
                    <a:pt x="9" y="112"/>
                  </a:lnTo>
                  <a:lnTo>
                    <a:pt x="10" y="126"/>
                  </a:lnTo>
                  <a:lnTo>
                    <a:pt x="11" y="137"/>
                  </a:lnTo>
                  <a:lnTo>
                    <a:pt x="12" y="151"/>
                  </a:lnTo>
                  <a:lnTo>
                    <a:pt x="13" y="162"/>
                  </a:lnTo>
                  <a:lnTo>
                    <a:pt x="13" y="174"/>
                  </a:lnTo>
                  <a:lnTo>
                    <a:pt x="14" y="186"/>
                  </a:lnTo>
                  <a:lnTo>
                    <a:pt x="16" y="197"/>
                  </a:lnTo>
                  <a:lnTo>
                    <a:pt x="17" y="207"/>
                  </a:lnTo>
                  <a:lnTo>
                    <a:pt x="18" y="218"/>
                  </a:lnTo>
                  <a:lnTo>
                    <a:pt x="19" y="230"/>
                  </a:lnTo>
                  <a:lnTo>
                    <a:pt x="20" y="239"/>
                  </a:lnTo>
                  <a:lnTo>
                    <a:pt x="21" y="249"/>
                  </a:lnTo>
                  <a:lnTo>
                    <a:pt x="22" y="258"/>
                  </a:lnTo>
                  <a:lnTo>
                    <a:pt x="23" y="268"/>
                  </a:lnTo>
                  <a:lnTo>
                    <a:pt x="25" y="277"/>
                  </a:lnTo>
                  <a:lnTo>
                    <a:pt x="26" y="286"/>
                  </a:lnTo>
                  <a:lnTo>
                    <a:pt x="27" y="294"/>
                  </a:lnTo>
                  <a:lnTo>
                    <a:pt x="28" y="303"/>
                  </a:lnTo>
                  <a:lnTo>
                    <a:pt x="29" y="312"/>
                  </a:lnTo>
                  <a:lnTo>
                    <a:pt x="30" y="320"/>
                  </a:lnTo>
                  <a:lnTo>
                    <a:pt x="30" y="328"/>
                  </a:lnTo>
                  <a:lnTo>
                    <a:pt x="31" y="335"/>
                  </a:lnTo>
                  <a:lnTo>
                    <a:pt x="33" y="343"/>
                  </a:lnTo>
                  <a:lnTo>
                    <a:pt x="34" y="349"/>
                  </a:lnTo>
                  <a:lnTo>
                    <a:pt x="35" y="357"/>
                  </a:lnTo>
                  <a:lnTo>
                    <a:pt x="36" y="364"/>
                  </a:lnTo>
                  <a:lnTo>
                    <a:pt x="37" y="370"/>
                  </a:lnTo>
                  <a:lnTo>
                    <a:pt x="38" y="375"/>
                  </a:lnTo>
                  <a:lnTo>
                    <a:pt x="39" y="382"/>
                  </a:lnTo>
                  <a:lnTo>
                    <a:pt x="41" y="389"/>
                  </a:lnTo>
                  <a:lnTo>
                    <a:pt x="42" y="394"/>
                  </a:lnTo>
                  <a:lnTo>
                    <a:pt x="43" y="401"/>
                  </a:lnTo>
                  <a:lnTo>
                    <a:pt x="44" y="406"/>
                  </a:lnTo>
                  <a:lnTo>
                    <a:pt x="45" y="410"/>
                  </a:lnTo>
                  <a:lnTo>
                    <a:pt x="46" y="416"/>
                  </a:lnTo>
                  <a:lnTo>
                    <a:pt x="47" y="420"/>
                  </a:lnTo>
                  <a:lnTo>
                    <a:pt x="47" y="426"/>
                  </a:lnTo>
                  <a:lnTo>
                    <a:pt x="50" y="429"/>
                  </a:lnTo>
                  <a:lnTo>
                    <a:pt x="51" y="435"/>
                  </a:lnTo>
                  <a:lnTo>
                    <a:pt x="51" y="440"/>
                  </a:lnTo>
                  <a:lnTo>
                    <a:pt x="52" y="443"/>
                  </a:lnTo>
                  <a:lnTo>
                    <a:pt x="53" y="447"/>
                  </a:lnTo>
                  <a:lnTo>
                    <a:pt x="54" y="452"/>
                  </a:lnTo>
                  <a:lnTo>
                    <a:pt x="55" y="455"/>
                  </a:lnTo>
                  <a:lnTo>
                    <a:pt x="56" y="459"/>
                  </a:lnTo>
                  <a:lnTo>
                    <a:pt x="58" y="462"/>
                  </a:lnTo>
                  <a:lnTo>
                    <a:pt x="59" y="466"/>
                  </a:lnTo>
                  <a:lnTo>
                    <a:pt x="60" y="470"/>
                  </a:lnTo>
                  <a:lnTo>
                    <a:pt x="61" y="472"/>
                  </a:lnTo>
                  <a:lnTo>
                    <a:pt x="62" y="476"/>
                  </a:lnTo>
                  <a:lnTo>
                    <a:pt x="63" y="478"/>
                  </a:lnTo>
                  <a:lnTo>
                    <a:pt x="64" y="481"/>
                  </a:lnTo>
                  <a:lnTo>
                    <a:pt x="66" y="485"/>
                  </a:lnTo>
                  <a:lnTo>
                    <a:pt x="67" y="487"/>
                  </a:lnTo>
                  <a:lnTo>
                    <a:pt x="68" y="489"/>
                  </a:lnTo>
                  <a:lnTo>
                    <a:pt x="68" y="491"/>
                  </a:lnTo>
                  <a:lnTo>
                    <a:pt x="69" y="493"/>
                  </a:lnTo>
                  <a:lnTo>
                    <a:pt x="71" y="497"/>
                  </a:lnTo>
                  <a:lnTo>
                    <a:pt x="71" y="499"/>
                  </a:lnTo>
                  <a:lnTo>
                    <a:pt x="72" y="500"/>
                  </a:lnTo>
                  <a:lnTo>
                    <a:pt x="74" y="503"/>
                  </a:lnTo>
                  <a:lnTo>
                    <a:pt x="75" y="505"/>
                  </a:lnTo>
                  <a:lnTo>
                    <a:pt x="76" y="506"/>
                  </a:lnTo>
                  <a:lnTo>
                    <a:pt x="77" y="508"/>
                  </a:lnTo>
                  <a:lnTo>
                    <a:pt x="78" y="510"/>
                  </a:lnTo>
                  <a:lnTo>
                    <a:pt x="79" y="512"/>
                  </a:lnTo>
                  <a:lnTo>
                    <a:pt x="80" y="514"/>
                  </a:lnTo>
                  <a:lnTo>
                    <a:pt x="82" y="514"/>
                  </a:lnTo>
                  <a:lnTo>
                    <a:pt x="83" y="516"/>
                  </a:lnTo>
                  <a:lnTo>
                    <a:pt x="84" y="517"/>
                  </a:lnTo>
                  <a:lnTo>
                    <a:pt x="85" y="520"/>
                  </a:lnTo>
                  <a:lnTo>
                    <a:pt x="86" y="520"/>
                  </a:lnTo>
                  <a:lnTo>
                    <a:pt x="87" y="521"/>
                  </a:lnTo>
                  <a:lnTo>
                    <a:pt x="87" y="523"/>
                  </a:lnTo>
                  <a:lnTo>
                    <a:pt x="88" y="524"/>
                  </a:lnTo>
                  <a:lnTo>
                    <a:pt x="89" y="525"/>
                  </a:lnTo>
                  <a:lnTo>
                    <a:pt x="91" y="525"/>
                  </a:lnTo>
                  <a:lnTo>
                    <a:pt x="92" y="526"/>
                  </a:lnTo>
                  <a:lnTo>
                    <a:pt x="93" y="528"/>
                  </a:lnTo>
                  <a:lnTo>
                    <a:pt x="94" y="529"/>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6" name="Freeform 9">
              <a:extLst>
                <a:ext uri="{FF2B5EF4-FFF2-40B4-BE49-F238E27FC236}">
                  <a16:creationId xmlns:a16="http://schemas.microsoft.com/office/drawing/2014/main" id="{FA550CD3-BB51-214C-9054-D78C670B68AE}"/>
                </a:ext>
              </a:extLst>
            </p:cNvPr>
            <p:cNvSpPr>
              <a:spLocks/>
            </p:cNvSpPr>
            <p:nvPr/>
          </p:nvSpPr>
          <p:spPr bwMode="auto">
            <a:xfrm>
              <a:off x="5198" y="2513"/>
              <a:ext cx="14" cy="30"/>
            </a:xfrm>
            <a:custGeom>
              <a:avLst/>
              <a:gdLst>
                <a:gd name="T0" fmla="*/ 14 w 49"/>
                <a:gd name="T1" fmla="*/ 30 h 110"/>
                <a:gd name="T2" fmla="*/ 13 w 49"/>
                <a:gd name="T3" fmla="*/ 30 h 110"/>
                <a:gd name="T4" fmla="*/ 13 w 49"/>
                <a:gd name="T5" fmla="*/ 30 h 110"/>
                <a:gd name="T6" fmla="*/ 12 w 49"/>
                <a:gd name="T7" fmla="*/ 29 h 110"/>
                <a:gd name="T8" fmla="*/ 12 w 49"/>
                <a:gd name="T9" fmla="*/ 29 h 110"/>
                <a:gd name="T10" fmla="*/ 11 w 49"/>
                <a:gd name="T11" fmla="*/ 29 h 110"/>
                <a:gd name="T12" fmla="*/ 11 w 49"/>
                <a:gd name="T13" fmla="*/ 29 h 110"/>
                <a:gd name="T14" fmla="*/ 11 w 49"/>
                <a:gd name="T15" fmla="*/ 29 h 110"/>
                <a:gd name="T16" fmla="*/ 10 w 49"/>
                <a:gd name="T17" fmla="*/ 28 h 110"/>
                <a:gd name="T18" fmla="*/ 10 w 49"/>
                <a:gd name="T19" fmla="*/ 28 h 110"/>
                <a:gd name="T20" fmla="*/ 9 w 49"/>
                <a:gd name="T21" fmla="*/ 28 h 110"/>
                <a:gd name="T22" fmla="*/ 9 w 49"/>
                <a:gd name="T23" fmla="*/ 27 h 110"/>
                <a:gd name="T24" fmla="*/ 8 w 49"/>
                <a:gd name="T25" fmla="*/ 27 h 110"/>
                <a:gd name="T26" fmla="*/ 8 w 49"/>
                <a:gd name="T27" fmla="*/ 26 h 110"/>
                <a:gd name="T28" fmla="*/ 8 w 49"/>
                <a:gd name="T29" fmla="*/ 26 h 110"/>
                <a:gd name="T30" fmla="*/ 7 w 49"/>
                <a:gd name="T31" fmla="*/ 25 h 110"/>
                <a:gd name="T32" fmla="*/ 7 w 49"/>
                <a:gd name="T33" fmla="*/ 25 h 110"/>
                <a:gd name="T34" fmla="*/ 7 w 49"/>
                <a:gd name="T35" fmla="*/ 25 h 110"/>
                <a:gd name="T36" fmla="*/ 7 w 49"/>
                <a:gd name="T37" fmla="*/ 24 h 110"/>
                <a:gd name="T38" fmla="*/ 7 w 49"/>
                <a:gd name="T39" fmla="*/ 23 h 110"/>
                <a:gd name="T40" fmla="*/ 6 w 49"/>
                <a:gd name="T41" fmla="*/ 23 h 110"/>
                <a:gd name="T42" fmla="*/ 6 w 49"/>
                <a:gd name="T43" fmla="*/ 22 h 110"/>
                <a:gd name="T44" fmla="*/ 5 w 49"/>
                <a:gd name="T45" fmla="*/ 22 h 110"/>
                <a:gd name="T46" fmla="*/ 5 w 49"/>
                <a:gd name="T47" fmla="*/ 21 h 110"/>
                <a:gd name="T48" fmla="*/ 5 w 49"/>
                <a:gd name="T49" fmla="*/ 20 h 110"/>
                <a:gd name="T50" fmla="*/ 5 w 49"/>
                <a:gd name="T51" fmla="*/ 20 h 110"/>
                <a:gd name="T52" fmla="*/ 5 w 49"/>
                <a:gd name="T53" fmla="*/ 19 h 110"/>
                <a:gd name="T54" fmla="*/ 4 w 49"/>
                <a:gd name="T55" fmla="*/ 18 h 110"/>
                <a:gd name="T56" fmla="*/ 4 w 49"/>
                <a:gd name="T57" fmla="*/ 17 h 110"/>
                <a:gd name="T58" fmla="*/ 3 w 49"/>
                <a:gd name="T59" fmla="*/ 17 h 110"/>
                <a:gd name="T60" fmla="*/ 3 w 49"/>
                <a:gd name="T61" fmla="*/ 16 h 110"/>
                <a:gd name="T62" fmla="*/ 3 w 49"/>
                <a:gd name="T63" fmla="*/ 15 h 110"/>
                <a:gd name="T64" fmla="*/ 3 w 49"/>
                <a:gd name="T65" fmla="*/ 14 h 110"/>
                <a:gd name="T66" fmla="*/ 3 w 49"/>
                <a:gd name="T67" fmla="*/ 13 h 110"/>
                <a:gd name="T68" fmla="*/ 2 w 49"/>
                <a:gd name="T69" fmla="*/ 12 h 110"/>
                <a:gd name="T70" fmla="*/ 2 w 49"/>
                <a:gd name="T71" fmla="*/ 10 h 110"/>
                <a:gd name="T72" fmla="*/ 1 w 49"/>
                <a:gd name="T73" fmla="*/ 9 h 110"/>
                <a:gd name="T74" fmla="*/ 1 w 49"/>
                <a:gd name="T75" fmla="*/ 8 h 110"/>
                <a:gd name="T76" fmla="*/ 1 w 49"/>
                <a:gd name="T77" fmla="*/ 7 h 110"/>
                <a:gd name="T78" fmla="*/ 1 w 49"/>
                <a:gd name="T79" fmla="*/ 5 h 110"/>
                <a:gd name="T80" fmla="*/ 1 w 49"/>
                <a:gd name="T81" fmla="*/ 4 h 110"/>
                <a:gd name="T82" fmla="*/ 1 w 49"/>
                <a:gd name="T83" fmla="*/ 3 h 110"/>
                <a:gd name="T84" fmla="*/ 0 w 49"/>
                <a:gd name="T85" fmla="*/ 1 h 110"/>
                <a:gd name="T86" fmla="*/ 0 w 49"/>
                <a:gd name="T87" fmla="*/ 0 h 1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
                <a:gd name="T133" fmla="*/ 0 h 110"/>
                <a:gd name="T134" fmla="*/ 49 w 49"/>
                <a:gd name="T135" fmla="*/ 110 h 1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 h="110">
                  <a:moveTo>
                    <a:pt x="49" y="110"/>
                  </a:moveTo>
                  <a:lnTo>
                    <a:pt x="48" y="110"/>
                  </a:lnTo>
                  <a:lnTo>
                    <a:pt x="46" y="110"/>
                  </a:lnTo>
                  <a:lnTo>
                    <a:pt x="45" y="110"/>
                  </a:lnTo>
                  <a:lnTo>
                    <a:pt x="45" y="109"/>
                  </a:lnTo>
                  <a:lnTo>
                    <a:pt x="44" y="109"/>
                  </a:lnTo>
                  <a:lnTo>
                    <a:pt x="43" y="109"/>
                  </a:lnTo>
                  <a:lnTo>
                    <a:pt x="43" y="108"/>
                  </a:lnTo>
                  <a:lnTo>
                    <a:pt x="42" y="108"/>
                  </a:lnTo>
                  <a:lnTo>
                    <a:pt x="41" y="108"/>
                  </a:lnTo>
                  <a:lnTo>
                    <a:pt x="41" y="107"/>
                  </a:lnTo>
                  <a:lnTo>
                    <a:pt x="40" y="107"/>
                  </a:lnTo>
                  <a:lnTo>
                    <a:pt x="38" y="107"/>
                  </a:lnTo>
                  <a:lnTo>
                    <a:pt x="38" y="106"/>
                  </a:lnTo>
                  <a:lnTo>
                    <a:pt x="37" y="106"/>
                  </a:lnTo>
                  <a:lnTo>
                    <a:pt x="37" y="105"/>
                  </a:lnTo>
                  <a:lnTo>
                    <a:pt x="36" y="105"/>
                  </a:lnTo>
                  <a:lnTo>
                    <a:pt x="35" y="104"/>
                  </a:lnTo>
                  <a:lnTo>
                    <a:pt x="34" y="104"/>
                  </a:lnTo>
                  <a:lnTo>
                    <a:pt x="34" y="102"/>
                  </a:lnTo>
                  <a:lnTo>
                    <a:pt x="33" y="102"/>
                  </a:lnTo>
                  <a:lnTo>
                    <a:pt x="33" y="101"/>
                  </a:lnTo>
                  <a:lnTo>
                    <a:pt x="32" y="101"/>
                  </a:lnTo>
                  <a:lnTo>
                    <a:pt x="32" y="100"/>
                  </a:lnTo>
                  <a:lnTo>
                    <a:pt x="30" y="99"/>
                  </a:lnTo>
                  <a:lnTo>
                    <a:pt x="29" y="99"/>
                  </a:lnTo>
                  <a:lnTo>
                    <a:pt x="29" y="98"/>
                  </a:lnTo>
                  <a:lnTo>
                    <a:pt x="29" y="97"/>
                  </a:lnTo>
                  <a:lnTo>
                    <a:pt x="28" y="97"/>
                  </a:lnTo>
                  <a:lnTo>
                    <a:pt x="27" y="96"/>
                  </a:lnTo>
                  <a:lnTo>
                    <a:pt x="27" y="95"/>
                  </a:lnTo>
                  <a:lnTo>
                    <a:pt x="26" y="93"/>
                  </a:lnTo>
                  <a:lnTo>
                    <a:pt x="25" y="92"/>
                  </a:lnTo>
                  <a:lnTo>
                    <a:pt x="25" y="91"/>
                  </a:lnTo>
                  <a:lnTo>
                    <a:pt x="25" y="90"/>
                  </a:lnTo>
                  <a:lnTo>
                    <a:pt x="24" y="90"/>
                  </a:lnTo>
                  <a:lnTo>
                    <a:pt x="24" y="89"/>
                  </a:lnTo>
                  <a:lnTo>
                    <a:pt x="23" y="88"/>
                  </a:lnTo>
                  <a:lnTo>
                    <a:pt x="23" y="87"/>
                  </a:lnTo>
                  <a:lnTo>
                    <a:pt x="23" y="86"/>
                  </a:lnTo>
                  <a:lnTo>
                    <a:pt x="21" y="86"/>
                  </a:lnTo>
                  <a:lnTo>
                    <a:pt x="21" y="84"/>
                  </a:lnTo>
                  <a:lnTo>
                    <a:pt x="20" y="83"/>
                  </a:lnTo>
                  <a:lnTo>
                    <a:pt x="20" y="82"/>
                  </a:lnTo>
                  <a:lnTo>
                    <a:pt x="20" y="81"/>
                  </a:lnTo>
                  <a:lnTo>
                    <a:pt x="19" y="80"/>
                  </a:lnTo>
                  <a:lnTo>
                    <a:pt x="19" y="79"/>
                  </a:lnTo>
                  <a:lnTo>
                    <a:pt x="18" y="78"/>
                  </a:lnTo>
                  <a:lnTo>
                    <a:pt x="18" y="77"/>
                  </a:lnTo>
                  <a:lnTo>
                    <a:pt x="18" y="75"/>
                  </a:lnTo>
                  <a:lnTo>
                    <a:pt x="17" y="73"/>
                  </a:lnTo>
                  <a:lnTo>
                    <a:pt x="17" y="72"/>
                  </a:lnTo>
                  <a:lnTo>
                    <a:pt x="16" y="71"/>
                  </a:lnTo>
                  <a:lnTo>
                    <a:pt x="16" y="70"/>
                  </a:lnTo>
                  <a:lnTo>
                    <a:pt x="16" y="69"/>
                  </a:lnTo>
                  <a:lnTo>
                    <a:pt x="15" y="66"/>
                  </a:lnTo>
                  <a:lnTo>
                    <a:pt x="15" y="65"/>
                  </a:lnTo>
                  <a:lnTo>
                    <a:pt x="13" y="63"/>
                  </a:lnTo>
                  <a:lnTo>
                    <a:pt x="13" y="62"/>
                  </a:lnTo>
                  <a:lnTo>
                    <a:pt x="12" y="61"/>
                  </a:lnTo>
                  <a:lnTo>
                    <a:pt x="12" y="58"/>
                  </a:lnTo>
                  <a:lnTo>
                    <a:pt x="12" y="57"/>
                  </a:lnTo>
                  <a:lnTo>
                    <a:pt x="11" y="55"/>
                  </a:lnTo>
                  <a:lnTo>
                    <a:pt x="11" y="54"/>
                  </a:lnTo>
                  <a:lnTo>
                    <a:pt x="10" y="52"/>
                  </a:lnTo>
                  <a:lnTo>
                    <a:pt x="10" y="51"/>
                  </a:lnTo>
                  <a:lnTo>
                    <a:pt x="9" y="48"/>
                  </a:lnTo>
                  <a:lnTo>
                    <a:pt x="9" y="46"/>
                  </a:lnTo>
                  <a:lnTo>
                    <a:pt x="9" y="44"/>
                  </a:lnTo>
                  <a:lnTo>
                    <a:pt x="8" y="43"/>
                  </a:lnTo>
                  <a:lnTo>
                    <a:pt x="8" y="40"/>
                  </a:lnTo>
                  <a:lnTo>
                    <a:pt x="7" y="38"/>
                  </a:lnTo>
                  <a:lnTo>
                    <a:pt x="7" y="36"/>
                  </a:lnTo>
                  <a:lnTo>
                    <a:pt x="5" y="34"/>
                  </a:lnTo>
                  <a:lnTo>
                    <a:pt x="5" y="31"/>
                  </a:lnTo>
                  <a:lnTo>
                    <a:pt x="5" y="29"/>
                  </a:lnTo>
                  <a:lnTo>
                    <a:pt x="4" y="27"/>
                  </a:lnTo>
                  <a:lnTo>
                    <a:pt x="4" y="25"/>
                  </a:lnTo>
                  <a:lnTo>
                    <a:pt x="4" y="22"/>
                  </a:lnTo>
                  <a:lnTo>
                    <a:pt x="3" y="20"/>
                  </a:lnTo>
                  <a:lnTo>
                    <a:pt x="3" y="18"/>
                  </a:lnTo>
                  <a:lnTo>
                    <a:pt x="2" y="16"/>
                  </a:lnTo>
                  <a:lnTo>
                    <a:pt x="2" y="12"/>
                  </a:lnTo>
                  <a:lnTo>
                    <a:pt x="2" y="10"/>
                  </a:lnTo>
                  <a:lnTo>
                    <a:pt x="1" y="8"/>
                  </a:lnTo>
                  <a:lnTo>
                    <a:pt x="1" y="5"/>
                  </a:lnTo>
                  <a:lnTo>
                    <a:pt x="0" y="2"/>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7" name="Freeform 10">
              <a:extLst>
                <a:ext uri="{FF2B5EF4-FFF2-40B4-BE49-F238E27FC236}">
                  <a16:creationId xmlns:a16="http://schemas.microsoft.com/office/drawing/2014/main" id="{674A58A6-9A48-3645-8B1B-A10495DF5FB2}"/>
                </a:ext>
              </a:extLst>
            </p:cNvPr>
            <p:cNvSpPr>
              <a:spLocks/>
            </p:cNvSpPr>
            <p:nvPr/>
          </p:nvSpPr>
          <p:spPr bwMode="auto">
            <a:xfrm>
              <a:off x="5186" y="2445"/>
              <a:ext cx="12" cy="68"/>
            </a:xfrm>
            <a:custGeom>
              <a:avLst/>
              <a:gdLst>
                <a:gd name="T0" fmla="*/ 12 w 49"/>
                <a:gd name="T1" fmla="*/ 67 h 245"/>
                <a:gd name="T2" fmla="*/ 12 w 49"/>
                <a:gd name="T3" fmla="*/ 66 h 245"/>
                <a:gd name="T4" fmla="*/ 11 w 49"/>
                <a:gd name="T5" fmla="*/ 64 h 245"/>
                <a:gd name="T6" fmla="*/ 11 w 49"/>
                <a:gd name="T7" fmla="*/ 62 h 245"/>
                <a:gd name="T8" fmla="*/ 11 w 49"/>
                <a:gd name="T9" fmla="*/ 61 h 245"/>
                <a:gd name="T10" fmla="*/ 11 w 49"/>
                <a:gd name="T11" fmla="*/ 59 h 245"/>
                <a:gd name="T12" fmla="*/ 11 w 49"/>
                <a:gd name="T13" fmla="*/ 57 h 245"/>
                <a:gd name="T14" fmla="*/ 10 w 49"/>
                <a:gd name="T15" fmla="*/ 56 h 245"/>
                <a:gd name="T16" fmla="*/ 10 w 49"/>
                <a:gd name="T17" fmla="*/ 54 h 245"/>
                <a:gd name="T18" fmla="*/ 10 w 49"/>
                <a:gd name="T19" fmla="*/ 52 h 245"/>
                <a:gd name="T20" fmla="*/ 10 w 49"/>
                <a:gd name="T21" fmla="*/ 50 h 245"/>
                <a:gd name="T22" fmla="*/ 9 w 49"/>
                <a:gd name="T23" fmla="*/ 48 h 245"/>
                <a:gd name="T24" fmla="*/ 9 w 49"/>
                <a:gd name="T25" fmla="*/ 46 h 245"/>
                <a:gd name="T26" fmla="*/ 9 w 49"/>
                <a:gd name="T27" fmla="*/ 44 h 245"/>
                <a:gd name="T28" fmla="*/ 9 w 49"/>
                <a:gd name="T29" fmla="*/ 42 h 245"/>
                <a:gd name="T30" fmla="*/ 8 w 49"/>
                <a:gd name="T31" fmla="*/ 41 h 245"/>
                <a:gd name="T32" fmla="*/ 8 w 49"/>
                <a:gd name="T33" fmla="*/ 39 h 245"/>
                <a:gd name="T34" fmla="*/ 8 w 49"/>
                <a:gd name="T35" fmla="*/ 37 h 245"/>
                <a:gd name="T36" fmla="*/ 8 w 49"/>
                <a:gd name="T37" fmla="*/ 35 h 245"/>
                <a:gd name="T38" fmla="*/ 8 w 49"/>
                <a:gd name="T39" fmla="*/ 33 h 245"/>
                <a:gd name="T40" fmla="*/ 7 w 49"/>
                <a:gd name="T41" fmla="*/ 31 h 245"/>
                <a:gd name="T42" fmla="*/ 7 w 49"/>
                <a:gd name="T43" fmla="*/ 29 h 245"/>
                <a:gd name="T44" fmla="*/ 7 w 49"/>
                <a:gd name="T45" fmla="*/ 27 h 245"/>
                <a:gd name="T46" fmla="*/ 7 w 49"/>
                <a:gd name="T47" fmla="*/ 26 h 245"/>
                <a:gd name="T48" fmla="*/ 6 w 49"/>
                <a:gd name="T49" fmla="*/ 24 h 245"/>
                <a:gd name="T50" fmla="*/ 6 w 49"/>
                <a:gd name="T51" fmla="*/ 22 h 245"/>
                <a:gd name="T52" fmla="*/ 6 w 49"/>
                <a:gd name="T53" fmla="*/ 20 h 245"/>
                <a:gd name="T54" fmla="*/ 6 w 49"/>
                <a:gd name="T55" fmla="*/ 19 h 245"/>
                <a:gd name="T56" fmla="*/ 5 w 49"/>
                <a:gd name="T57" fmla="*/ 17 h 245"/>
                <a:gd name="T58" fmla="*/ 5 w 49"/>
                <a:gd name="T59" fmla="*/ 16 h 245"/>
                <a:gd name="T60" fmla="*/ 5 w 49"/>
                <a:gd name="T61" fmla="*/ 14 h 245"/>
                <a:gd name="T62" fmla="*/ 5 w 49"/>
                <a:gd name="T63" fmla="*/ 12 h 245"/>
                <a:gd name="T64" fmla="*/ 4 w 49"/>
                <a:gd name="T65" fmla="*/ 11 h 245"/>
                <a:gd name="T66" fmla="*/ 4 w 49"/>
                <a:gd name="T67" fmla="*/ 10 h 245"/>
                <a:gd name="T68" fmla="*/ 4 w 49"/>
                <a:gd name="T69" fmla="*/ 9 h 245"/>
                <a:gd name="T70" fmla="*/ 4 w 49"/>
                <a:gd name="T71" fmla="*/ 7 h 245"/>
                <a:gd name="T72" fmla="*/ 4 w 49"/>
                <a:gd name="T73" fmla="*/ 7 h 245"/>
                <a:gd name="T74" fmla="*/ 3 w 49"/>
                <a:gd name="T75" fmla="*/ 5 h 245"/>
                <a:gd name="T76" fmla="*/ 3 w 49"/>
                <a:gd name="T77" fmla="*/ 4 h 245"/>
                <a:gd name="T78" fmla="*/ 3 w 49"/>
                <a:gd name="T79" fmla="*/ 3 h 245"/>
                <a:gd name="T80" fmla="*/ 3 w 49"/>
                <a:gd name="T81" fmla="*/ 3 h 245"/>
                <a:gd name="T82" fmla="*/ 2 w 49"/>
                <a:gd name="T83" fmla="*/ 2 h 245"/>
                <a:gd name="T84" fmla="*/ 2 w 49"/>
                <a:gd name="T85" fmla="*/ 2 h 245"/>
                <a:gd name="T86" fmla="*/ 2 w 49"/>
                <a:gd name="T87" fmla="*/ 1 h 245"/>
                <a:gd name="T88" fmla="*/ 2 w 49"/>
                <a:gd name="T89" fmla="*/ 1 h 245"/>
                <a:gd name="T90" fmla="*/ 1 w 49"/>
                <a:gd name="T91" fmla="*/ 0 h 245"/>
                <a:gd name="T92" fmla="*/ 1 w 49"/>
                <a:gd name="T93" fmla="*/ 0 h 245"/>
                <a:gd name="T94" fmla="*/ 0 w 49"/>
                <a:gd name="T95" fmla="*/ 0 h 245"/>
                <a:gd name="T96" fmla="*/ 0 w 49"/>
                <a:gd name="T97" fmla="*/ 1 h 245"/>
                <a:gd name="T98" fmla="*/ 0 w 49"/>
                <a:gd name="T99" fmla="*/ 1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
                <a:gd name="T151" fmla="*/ 0 h 245"/>
                <a:gd name="T152" fmla="*/ 49 w 49"/>
                <a:gd name="T153" fmla="*/ 245 h 2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 h="245">
                  <a:moveTo>
                    <a:pt x="49" y="245"/>
                  </a:moveTo>
                  <a:lnTo>
                    <a:pt x="49" y="241"/>
                  </a:lnTo>
                  <a:lnTo>
                    <a:pt x="48" y="239"/>
                  </a:lnTo>
                  <a:lnTo>
                    <a:pt x="48" y="237"/>
                  </a:lnTo>
                  <a:lnTo>
                    <a:pt x="48" y="234"/>
                  </a:lnTo>
                  <a:lnTo>
                    <a:pt x="46" y="230"/>
                  </a:lnTo>
                  <a:lnTo>
                    <a:pt x="46" y="228"/>
                  </a:lnTo>
                  <a:lnTo>
                    <a:pt x="45" y="225"/>
                  </a:lnTo>
                  <a:lnTo>
                    <a:pt x="45" y="222"/>
                  </a:lnTo>
                  <a:lnTo>
                    <a:pt x="44" y="219"/>
                  </a:lnTo>
                  <a:lnTo>
                    <a:pt x="44" y="215"/>
                  </a:lnTo>
                  <a:lnTo>
                    <a:pt x="44" y="212"/>
                  </a:lnTo>
                  <a:lnTo>
                    <a:pt x="43" y="210"/>
                  </a:lnTo>
                  <a:lnTo>
                    <a:pt x="43" y="206"/>
                  </a:lnTo>
                  <a:lnTo>
                    <a:pt x="42" y="203"/>
                  </a:lnTo>
                  <a:lnTo>
                    <a:pt x="41" y="200"/>
                  </a:lnTo>
                  <a:lnTo>
                    <a:pt x="41" y="197"/>
                  </a:lnTo>
                  <a:lnTo>
                    <a:pt x="41" y="194"/>
                  </a:lnTo>
                  <a:lnTo>
                    <a:pt x="41" y="191"/>
                  </a:lnTo>
                  <a:lnTo>
                    <a:pt x="40" y="187"/>
                  </a:lnTo>
                  <a:lnTo>
                    <a:pt x="39" y="184"/>
                  </a:lnTo>
                  <a:lnTo>
                    <a:pt x="39" y="181"/>
                  </a:lnTo>
                  <a:lnTo>
                    <a:pt x="39" y="177"/>
                  </a:lnTo>
                  <a:lnTo>
                    <a:pt x="37" y="174"/>
                  </a:lnTo>
                  <a:lnTo>
                    <a:pt x="37" y="170"/>
                  </a:lnTo>
                  <a:lnTo>
                    <a:pt x="37" y="167"/>
                  </a:lnTo>
                  <a:lnTo>
                    <a:pt x="36" y="164"/>
                  </a:lnTo>
                  <a:lnTo>
                    <a:pt x="36" y="160"/>
                  </a:lnTo>
                  <a:lnTo>
                    <a:pt x="35" y="157"/>
                  </a:lnTo>
                  <a:lnTo>
                    <a:pt x="35" y="153"/>
                  </a:lnTo>
                  <a:lnTo>
                    <a:pt x="35" y="150"/>
                  </a:lnTo>
                  <a:lnTo>
                    <a:pt x="34" y="147"/>
                  </a:lnTo>
                  <a:lnTo>
                    <a:pt x="34" y="143"/>
                  </a:lnTo>
                  <a:lnTo>
                    <a:pt x="33" y="140"/>
                  </a:lnTo>
                  <a:lnTo>
                    <a:pt x="33" y="137"/>
                  </a:lnTo>
                  <a:lnTo>
                    <a:pt x="33" y="133"/>
                  </a:lnTo>
                  <a:lnTo>
                    <a:pt x="32" y="130"/>
                  </a:lnTo>
                  <a:lnTo>
                    <a:pt x="32" y="126"/>
                  </a:lnTo>
                  <a:lnTo>
                    <a:pt x="31" y="123"/>
                  </a:lnTo>
                  <a:lnTo>
                    <a:pt x="31" y="120"/>
                  </a:lnTo>
                  <a:lnTo>
                    <a:pt x="31" y="116"/>
                  </a:lnTo>
                  <a:lnTo>
                    <a:pt x="29" y="113"/>
                  </a:lnTo>
                  <a:lnTo>
                    <a:pt x="29" y="109"/>
                  </a:lnTo>
                  <a:lnTo>
                    <a:pt x="28" y="106"/>
                  </a:lnTo>
                  <a:lnTo>
                    <a:pt x="28" y="103"/>
                  </a:lnTo>
                  <a:lnTo>
                    <a:pt x="27" y="99"/>
                  </a:lnTo>
                  <a:lnTo>
                    <a:pt x="27" y="96"/>
                  </a:lnTo>
                  <a:lnTo>
                    <a:pt x="27" y="93"/>
                  </a:lnTo>
                  <a:lnTo>
                    <a:pt x="26" y="89"/>
                  </a:lnTo>
                  <a:lnTo>
                    <a:pt x="26" y="87"/>
                  </a:lnTo>
                  <a:lnTo>
                    <a:pt x="26" y="83"/>
                  </a:lnTo>
                  <a:lnTo>
                    <a:pt x="25" y="80"/>
                  </a:lnTo>
                  <a:lnTo>
                    <a:pt x="24" y="77"/>
                  </a:lnTo>
                  <a:lnTo>
                    <a:pt x="24" y="73"/>
                  </a:lnTo>
                  <a:lnTo>
                    <a:pt x="24" y="71"/>
                  </a:lnTo>
                  <a:lnTo>
                    <a:pt x="24" y="68"/>
                  </a:lnTo>
                  <a:lnTo>
                    <a:pt x="23" y="65"/>
                  </a:lnTo>
                  <a:lnTo>
                    <a:pt x="21" y="62"/>
                  </a:lnTo>
                  <a:lnTo>
                    <a:pt x="21" y="59"/>
                  </a:lnTo>
                  <a:lnTo>
                    <a:pt x="21" y="56"/>
                  </a:lnTo>
                  <a:lnTo>
                    <a:pt x="20" y="53"/>
                  </a:lnTo>
                  <a:lnTo>
                    <a:pt x="20" y="51"/>
                  </a:lnTo>
                  <a:lnTo>
                    <a:pt x="19" y="49"/>
                  </a:lnTo>
                  <a:lnTo>
                    <a:pt x="19" y="45"/>
                  </a:lnTo>
                  <a:lnTo>
                    <a:pt x="19" y="43"/>
                  </a:lnTo>
                  <a:lnTo>
                    <a:pt x="18" y="41"/>
                  </a:lnTo>
                  <a:lnTo>
                    <a:pt x="18" y="38"/>
                  </a:lnTo>
                  <a:lnTo>
                    <a:pt x="17" y="36"/>
                  </a:lnTo>
                  <a:lnTo>
                    <a:pt x="17" y="34"/>
                  </a:lnTo>
                  <a:lnTo>
                    <a:pt x="16" y="32"/>
                  </a:lnTo>
                  <a:lnTo>
                    <a:pt x="16" y="29"/>
                  </a:lnTo>
                  <a:lnTo>
                    <a:pt x="16" y="27"/>
                  </a:lnTo>
                  <a:lnTo>
                    <a:pt x="15" y="25"/>
                  </a:lnTo>
                  <a:lnTo>
                    <a:pt x="15" y="24"/>
                  </a:lnTo>
                  <a:lnTo>
                    <a:pt x="13" y="21"/>
                  </a:lnTo>
                  <a:lnTo>
                    <a:pt x="13" y="19"/>
                  </a:lnTo>
                  <a:lnTo>
                    <a:pt x="13" y="18"/>
                  </a:lnTo>
                  <a:lnTo>
                    <a:pt x="12" y="16"/>
                  </a:lnTo>
                  <a:lnTo>
                    <a:pt x="12" y="15"/>
                  </a:lnTo>
                  <a:lnTo>
                    <a:pt x="11" y="12"/>
                  </a:lnTo>
                  <a:lnTo>
                    <a:pt x="11" y="11"/>
                  </a:lnTo>
                  <a:lnTo>
                    <a:pt x="11" y="10"/>
                  </a:lnTo>
                  <a:lnTo>
                    <a:pt x="10" y="9"/>
                  </a:lnTo>
                  <a:lnTo>
                    <a:pt x="10" y="8"/>
                  </a:lnTo>
                  <a:lnTo>
                    <a:pt x="10" y="7"/>
                  </a:lnTo>
                  <a:lnTo>
                    <a:pt x="9" y="6"/>
                  </a:lnTo>
                  <a:lnTo>
                    <a:pt x="9" y="5"/>
                  </a:lnTo>
                  <a:lnTo>
                    <a:pt x="8" y="3"/>
                  </a:lnTo>
                  <a:lnTo>
                    <a:pt x="8" y="2"/>
                  </a:lnTo>
                  <a:lnTo>
                    <a:pt x="7" y="2"/>
                  </a:lnTo>
                  <a:lnTo>
                    <a:pt x="7" y="1"/>
                  </a:lnTo>
                  <a:lnTo>
                    <a:pt x="6" y="1"/>
                  </a:lnTo>
                  <a:lnTo>
                    <a:pt x="4" y="0"/>
                  </a:lnTo>
                  <a:lnTo>
                    <a:pt x="3" y="0"/>
                  </a:lnTo>
                  <a:lnTo>
                    <a:pt x="2" y="0"/>
                  </a:lnTo>
                  <a:lnTo>
                    <a:pt x="2" y="1"/>
                  </a:lnTo>
                  <a:lnTo>
                    <a:pt x="1" y="1"/>
                  </a:lnTo>
                  <a:lnTo>
                    <a:pt x="1" y="2"/>
                  </a:lnTo>
                  <a:lnTo>
                    <a:pt x="0" y="2"/>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8" name="Freeform 11">
              <a:extLst>
                <a:ext uri="{FF2B5EF4-FFF2-40B4-BE49-F238E27FC236}">
                  <a16:creationId xmlns:a16="http://schemas.microsoft.com/office/drawing/2014/main" id="{88A25E3F-7805-DA45-A0AB-E37E3120545E}"/>
                </a:ext>
              </a:extLst>
            </p:cNvPr>
            <p:cNvSpPr>
              <a:spLocks/>
            </p:cNvSpPr>
            <p:nvPr/>
          </p:nvSpPr>
          <p:spPr bwMode="auto">
            <a:xfrm>
              <a:off x="5174" y="2446"/>
              <a:ext cx="12" cy="78"/>
            </a:xfrm>
            <a:custGeom>
              <a:avLst/>
              <a:gdLst>
                <a:gd name="T0" fmla="*/ 12 w 48"/>
                <a:gd name="T1" fmla="*/ 1 h 280"/>
                <a:gd name="T2" fmla="*/ 12 w 48"/>
                <a:gd name="T3" fmla="*/ 1 h 280"/>
                <a:gd name="T4" fmla="*/ 12 w 48"/>
                <a:gd name="T5" fmla="*/ 2 h 280"/>
                <a:gd name="T6" fmla="*/ 11 w 48"/>
                <a:gd name="T7" fmla="*/ 2 h 280"/>
                <a:gd name="T8" fmla="*/ 11 w 48"/>
                <a:gd name="T9" fmla="*/ 3 h 280"/>
                <a:gd name="T10" fmla="*/ 11 w 48"/>
                <a:gd name="T11" fmla="*/ 4 h 280"/>
                <a:gd name="T12" fmla="*/ 11 w 48"/>
                <a:gd name="T13" fmla="*/ 5 h 280"/>
                <a:gd name="T14" fmla="*/ 10 w 48"/>
                <a:gd name="T15" fmla="*/ 6 h 280"/>
                <a:gd name="T16" fmla="*/ 10 w 48"/>
                <a:gd name="T17" fmla="*/ 7 h 280"/>
                <a:gd name="T18" fmla="*/ 10 w 48"/>
                <a:gd name="T19" fmla="*/ 9 h 280"/>
                <a:gd name="T20" fmla="*/ 10 w 48"/>
                <a:gd name="T21" fmla="*/ 10 h 280"/>
                <a:gd name="T22" fmla="*/ 9 w 48"/>
                <a:gd name="T23" fmla="*/ 11 h 280"/>
                <a:gd name="T24" fmla="*/ 9 w 48"/>
                <a:gd name="T25" fmla="*/ 13 h 280"/>
                <a:gd name="T26" fmla="*/ 9 w 48"/>
                <a:gd name="T27" fmla="*/ 14 h 280"/>
                <a:gd name="T28" fmla="*/ 9 w 48"/>
                <a:gd name="T29" fmla="*/ 16 h 280"/>
                <a:gd name="T30" fmla="*/ 8 w 48"/>
                <a:gd name="T31" fmla="*/ 17 h 280"/>
                <a:gd name="T32" fmla="*/ 8 w 48"/>
                <a:gd name="T33" fmla="*/ 19 h 280"/>
                <a:gd name="T34" fmla="*/ 8 w 48"/>
                <a:gd name="T35" fmla="*/ 21 h 280"/>
                <a:gd name="T36" fmla="*/ 7 w 48"/>
                <a:gd name="T37" fmla="*/ 22 h 280"/>
                <a:gd name="T38" fmla="*/ 7 w 48"/>
                <a:gd name="T39" fmla="*/ 24 h 280"/>
                <a:gd name="T40" fmla="*/ 7 w 48"/>
                <a:gd name="T41" fmla="*/ 26 h 280"/>
                <a:gd name="T42" fmla="*/ 7 w 48"/>
                <a:gd name="T43" fmla="*/ 28 h 280"/>
                <a:gd name="T44" fmla="*/ 6 w 48"/>
                <a:gd name="T45" fmla="*/ 30 h 280"/>
                <a:gd name="T46" fmla="*/ 6 w 48"/>
                <a:gd name="T47" fmla="*/ 31 h 280"/>
                <a:gd name="T48" fmla="*/ 6 w 48"/>
                <a:gd name="T49" fmla="*/ 33 h 280"/>
                <a:gd name="T50" fmla="*/ 6 w 48"/>
                <a:gd name="T51" fmla="*/ 35 h 280"/>
                <a:gd name="T52" fmla="*/ 6 w 48"/>
                <a:gd name="T53" fmla="*/ 37 h 280"/>
                <a:gd name="T54" fmla="*/ 6 w 48"/>
                <a:gd name="T55" fmla="*/ 39 h 280"/>
                <a:gd name="T56" fmla="*/ 5 w 48"/>
                <a:gd name="T57" fmla="*/ 41 h 280"/>
                <a:gd name="T58" fmla="*/ 5 w 48"/>
                <a:gd name="T59" fmla="*/ 43 h 280"/>
                <a:gd name="T60" fmla="*/ 5 w 48"/>
                <a:gd name="T61" fmla="*/ 45 h 280"/>
                <a:gd name="T62" fmla="*/ 5 w 48"/>
                <a:gd name="T63" fmla="*/ 47 h 280"/>
                <a:gd name="T64" fmla="*/ 4 w 48"/>
                <a:gd name="T65" fmla="*/ 48 h 280"/>
                <a:gd name="T66" fmla="*/ 4 w 48"/>
                <a:gd name="T67" fmla="*/ 50 h 280"/>
                <a:gd name="T68" fmla="*/ 4 w 48"/>
                <a:gd name="T69" fmla="*/ 52 h 280"/>
                <a:gd name="T70" fmla="*/ 4 w 48"/>
                <a:gd name="T71" fmla="*/ 54 h 280"/>
                <a:gd name="T72" fmla="*/ 3 w 48"/>
                <a:gd name="T73" fmla="*/ 56 h 280"/>
                <a:gd name="T74" fmla="*/ 3 w 48"/>
                <a:gd name="T75" fmla="*/ 58 h 280"/>
                <a:gd name="T76" fmla="*/ 3 w 48"/>
                <a:gd name="T77" fmla="*/ 59 h 280"/>
                <a:gd name="T78" fmla="*/ 3 w 48"/>
                <a:gd name="T79" fmla="*/ 61 h 280"/>
                <a:gd name="T80" fmla="*/ 2 w 48"/>
                <a:gd name="T81" fmla="*/ 63 h 280"/>
                <a:gd name="T82" fmla="*/ 2 w 48"/>
                <a:gd name="T83" fmla="*/ 64 h 280"/>
                <a:gd name="T84" fmla="*/ 2 w 48"/>
                <a:gd name="T85" fmla="*/ 66 h 280"/>
                <a:gd name="T86" fmla="*/ 2 w 48"/>
                <a:gd name="T87" fmla="*/ 67 h 280"/>
                <a:gd name="T88" fmla="*/ 2 w 48"/>
                <a:gd name="T89" fmla="*/ 69 h 280"/>
                <a:gd name="T90" fmla="*/ 1 w 48"/>
                <a:gd name="T91" fmla="*/ 70 h 280"/>
                <a:gd name="T92" fmla="*/ 1 w 48"/>
                <a:gd name="T93" fmla="*/ 72 h 280"/>
                <a:gd name="T94" fmla="*/ 1 w 48"/>
                <a:gd name="T95" fmla="*/ 73 h 280"/>
                <a:gd name="T96" fmla="*/ 1 w 48"/>
                <a:gd name="T97" fmla="*/ 74 h 280"/>
                <a:gd name="T98" fmla="*/ 0 w 48"/>
                <a:gd name="T99" fmla="*/ 75 h 280"/>
                <a:gd name="T100" fmla="*/ 0 w 48"/>
                <a:gd name="T101" fmla="*/ 77 h 280"/>
                <a:gd name="T102" fmla="*/ 0 w 48"/>
                <a:gd name="T103" fmla="*/ 78 h 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
                <a:gd name="T157" fmla="*/ 0 h 280"/>
                <a:gd name="T158" fmla="*/ 48 w 48"/>
                <a:gd name="T159" fmla="*/ 280 h 2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 h="280">
                  <a:moveTo>
                    <a:pt x="48" y="0"/>
                  </a:moveTo>
                  <a:lnTo>
                    <a:pt x="47" y="2"/>
                  </a:lnTo>
                  <a:lnTo>
                    <a:pt x="47" y="3"/>
                  </a:lnTo>
                  <a:lnTo>
                    <a:pt x="46" y="4"/>
                  </a:lnTo>
                  <a:lnTo>
                    <a:pt x="46" y="5"/>
                  </a:lnTo>
                  <a:lnTo>
                    <a:pt x="46" y="6"/>
                  </a:lnTo>
                  <a:lnTo>
                    <a:pt x="44" y="7"/>
                  </a:lnTo>
                  <a:lnTo>
                    <a:pt x="44" y="8"/>
                  </a:lnTo>
                  <a:lnTo>
                    <a:pt x="44" y="9"/>
                  </a:lnTo>
                  <a:lnTo>
                    <a:pt x="43" y="12"/>
                  </a:lnTo>
                  <a:lnTo>
                    <a:pt x="43" y="13"/>
                  </a:lnTo>
                  <a:lnTo>
                    <a:pt x="42" y="15"/>
                  </a:lnTo>
                  <a:lnTo>
                    <a:pt x="42" y="16"/>
                  </a:lnTo>
                  <a:lnTo>
                    <a:pt x="42" y="18"/>
                  </a:lnTo>
                  <a:lnTo>
                    <a:pt x="41" y="21"/>
                  </a:lnTo>
                  <a:lnTo>
                    <a:pt x="41" y="22"/>
                  </a:lnTo>
                  <a:lnTo>
                    <a:pt x="40" y="24"/>
                  </a:lnTo>
                  <a:lnTo>
                    <a:pt x="40" y="26"/>
                  </a:lnTo>
                  <a:lnTo>
                    <a:pt x="40" y="29"/>
                  </a:lnTo>
                  <a:lnTo>
                    <a:pt x="39" y="31"/>
                  </a:lnTo>
                  <a:lnTo>
                    <a:pt x="39" y="33"/>
                  </a:lnTo>
                  <a:lnTo>
                    <a:pt x="38" y="35"/>
                  </a:lnTo>
                  <a:lnTo>
                    <a:pt x="38" y="38"/>
                  </a:lnTo>
                  <a:lnTo>
                    <a:pt x="36" y="40"/>
                  </a:lnTo>
                  <a:lnTo>
                    <a:pt x="36" y="42"/>
                  </a:lnTo>
                  <a:lnTo>
                    <a:pt x="36" y="46"/>
                  </a:lnTo>
                  <a:lnTo>
                    <a:pt x="35" y="48"/>
                  </a:lnTo>
                  <a:lnTo>
                    <a:pt x="35" y="50"/>
                  </a:lnTo>
                  <a:lnTo>
                    <a:pt x="34" y="53"/>
                  </a:lnTo>
                  <a:lnTo>
                    <a:pt x="34" y="56"/>
                  </a:lnTo>
                  <a:lnTo>
                    <a:pt x="34" y="59"/>
                  </a:lnTo>
                  <a:lnTo>
                    <a:pt x="33" y="62"/>
                  </a:lnTo>
                  <a:lnTo>
                    <a:pt x="32" y="65"/>
                  </a:lnTo>
                  <a:lnTo>
                    <a:pt x="32" y="68"/>
                  </a:lnTo>
                  <a:lnTo>
                    <a:pt x="32" y="70"/>
                  </a:lnTo>
                  <a:lnTo>
                    <a:pt x="32" y="74"/>
                  </a:lnTo>
                  <a:lnTo>
                    <a:pt x="31" y="77"/>
                  </a:lnTo>
                  <a:lnTo>
                    <a:pt x="30" y="80"/>
                  </a:lnTo>
                  <a:lnTo>
                    <a:pt x="30" y="84"/>
                  </a:lnTo>
                  <a:lnTo>
                    <a:pt x="30" y="86"/>
                  </a:lnTo>
                  <a:lnTo>
                    <a:pt x="29" y="90"/>
                  </a:lnTo>
                  <a:lnTo>
                    <a:pt x="29" y="93"/>
                  </a:lnTo>
                  <a:lnTo>
                    <a:pt x="29" y="96"/>
                  </a:lnTo>
                  <a:lnTo>
                    <a:pt x="27" y="100"/>
                  </a:lnTo>
                  <a:lnTo>
                    <a:pt x="27" y="103"/>
                  </a:lnTo>
                  <a:lnTo>
                    <a:pt x="26" y="106"/>
                  </a:lnTo>
                  <a:lnTo>
                    <a:pt x="26" y="110"/>
                  </a:lnTo>
                  <a:lnTo>
                    <a:pt x="25" y="113"/>
                  </a:lnTo>
                  <a:lnTo>
                    <a:pt x="25" y="117"/>
                  </a:lnTo>
                  <a:lnTo>
                    <a:pt x="25" y="120"/>
                  </a:lnTo>
                  <a:lnTo>
                    <a:pt x="24" y="123"/>
                  </a:lnTo>
                  <a:lnTo>
                    <a:pt x="24" y="127"/>
                  </a:lnTo>
                  <a:lnTo>
                    <a:pt x="23" y="130"/>
                  </a:lnTo>
                  <a:lnTo>
                    <a:pt x="23" y="134"/>
                  </a:lnTo>
                  <a:lnTo>
                    <a:pt x="23" y="137"/>
                  </a:lnTo>
                  <a:lnTo>
                    <a:pt x="22" y="140"/>
                  </a:lnTo>
                  <a:lnTo>
                    <a:pt x="22" y="144"/>
                  </a:lnTo>
                  <a:lnTo>
                    <a:pt x="21" y="147"/>
                  </a:lnTo>
                  <a:lnTo>
                    <a:pt x="21" y="150"/>
                  </a:lnTo>
                  <a:lnTo>
                    <a:pt x="21" y="154"/>
                  </a:lnTo>
                  <a:lnTo>
                    <a:pt x="19" y="157"/>
                  </a:lnTo>
                  <a:lnTo>
                    <a:pt x="19" y="161"/>
                  </a:lnTo>
                  <a:lnTo>
                    <a:pt x="18" y="164"/>
                  </a:lnTo>
                  <a:lnTo>
                    <a:pt x="18" y="167"/>
                  </a:lnTo>
                  <a:lnTo>
                    <a:pt x="18" y="171"/>
                  </a:lnTo>
                  <a:lnTo>
                    <a:pt x="17" y="174"/>
                  </a:lnTo>
                  <a:lnTo>
                    <a:pt x="17" y="178"/>
                  </a:lnTo>
                  <a:lnTo>
                    <a:pt x="17" y="181"/>
                  </a:lnTo>
                  <a:lnTo>
                    <a:pt x="16" y="184"/>
                  </a:lnTo>
                  <a:lnTo>
                    <a:pt x="15" y="188"/>
                  </a:lnTo>
                  <a:lnTo>
                    <a:pt x="15" y="191"/>
                  </a:lnTo>
                  <a:lnTo>
                    <a:pt x="15" y="194"/>
                  </a:lnTo>
                  <a:lnTo>
                    <a:pt x="15" y="197"/>
                  </a:lnTo>
                  <a:lnTo>
                    <a:pt x="14" y="200"/>
                  </a:lnTo>
                  <a:lnTo>
                    <a:pt x="13" y="203"/>
                  </a:lnTo>
                  <a:lnTo>
                    <a:pt x="13" y="207"/>
                  </a:lnTo>
                  <a:lnTo>
                    <a:pt x="11" y="209"/>
                  </a:lnTo>
                  <a:lnTo>
                    <a:pt x="11" y="212"/>
                  </a:lnTo>
                  <a:lnTo>
                    <a:pt x="11" y="216"/>
                  </a:lnTo>
                  <a:lnTo>
                    <a:pt x="10" y="219"/>
                  </a:lnTo>
                  <a:lnTo>
                    <a:pt x="10" y="222"/>
                  </a:lnTo>
                  <a:lnTo>
                    <a:pt x="9" y="225"/>
                  </a:lnTo>
                  <a:lnTo>
                    <a:pt x="9" y="227"/>
                  </a:lnTo>
                  <a:lnTo>
                    <a:pt x="9" y="231"/>
                  </a:lnTo>
                  <a:lnTo>
                    <a:pt x="8" y="234"/>
                  </a:lnTo>
                  <a:lnTo>
                    <a:pt x="8" y="236"/>
                  </a:lnTo>
                  <a:lnTo>
                    <a:pt x="7" y="238"/>
                  </a:lnTo>
                  <a:lnTo>
                    <a:pt x="7" y="242"/>
                  </a:lnTo>
                  <a:lnTo>
                    <a:pt x="7" y="244"/>
                  </a:lnTo>
                  <a:lnTo>
                    <a:pt x="6" y="247"/>
                  </a:lnTo>
                  <a:lnTo>
                    <a:pt x="6" y="250"/>
                  </a:lnTo>
                  <a:lnTo>
                    <a:pt x="5" y="252"/>
                  </a:lnTo>
                  <a:lnTo>
                    <a:pt x="5" y="254"/>
                  </a:lnTo>
                  <a:lnTo>
                    <a:pt x="5" y="258"/>
                  </a:lnTo>
                  <a:lnTo>
                    <a:pt x="3" y="260"/>
                  </a:lnTo>
                  <a:lnTo>
                    <a:pt x="3" y="262"/>
                  </a:lnTo>
                  <a:lnTo>
                    <a:pt x="2" y="264"/>
                  </a:lnTo>
                  <a:lnTo>
                    <a:pt x="2" y="267"/>
                  </a:lnTo>
                  <a:lnTo>
                    <a:pt x="2" y="269"/>
                  </a:lnTo>
                  <a:lnTo>
                    <a:pt x="1" y="271"/>
                  </a:lnTo>
                  <a:lnTo>
                    <a:pt x="1" y="273"/>
                  </a:lnTo>
                  <a:lnTo>
                    <a:pt x="0" y="276"/>
                  </a:lnTo>
                  <a:lnTo>
                    <a:pt x="0" y="278"/>
                  </a:lnTo>
                  <a:lnTo>
                    <a:pt x="0" y="28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79" name="Freeform 12">
              <a:extLst>
                <a:ext uri="{FF2B5EF4-FFF2-40B4-BE49-F238E27FC236}">
                  <a16:creationId xmlns:a16="http://schemas.microsoft.com/office/drawing/2014/main" id="{0311A8D1-7C08-214E-9D02-2DC2D93B0243}"/>
                </a:ext>
              </a:extLst>
            </p:cNvPr>
            <p:cNvSpPr>
              <a:spLocks/>
            </p:cNvSpPr>
            <p:nvPr/>
          </p:nvSpPr>
          <p:spPr bwMode="auto">
            <a:xfrm>
              <a:off x="5163" y="2524"/>
              <a:ext cx="11" cy="19"/>
            </a:xfrm>
            <a:custGeom>
              <a:avLst/>
              <a:gdLst>
                <a:gd name="T0" fmla="*/ 11 w 42"/>
                <a:gd name="T1" fmla="*/ 1 h 72"/>
                <a:gd name="T2" fmla="*/ 10 w 42"/>
                <a:gd name="T3" fmla="*/ 2 h 72"/>
                <a:gd name="T4" fmla="*/ 10 w 42"/>
                <a:gd name="T5" fmla="*/ 3 h 72"/>
                <a:gd name="T6" fmla="*/ 10 w 42"/>
                <a:gd name="T7" fmla="*/ 4 h 72"/>
                <a:gd name="T8" fmla="*/ 9 w 42"/>
                <a:gd name="T9" fmla="*/ 4 h 72"/>
                <a:gd name="T10" fmla="*/ 9 w 42"/>
                <a:gd name="T11" fmla="*/ 5 h 72"/>
                <a:gd name="T12" fmla="*/ 9 w 42"/>
                <a:gd name="T13" fmla="*/ 6 h 72"/>
                <a:gd name="T14" fmla="*/ 9 w 42"/>
                <a:gd name="T15" fmla="*/ 7 h 72"/>
                <a:gd name="T16" fmla="*/ 9 w 42"/>
                <a:gd name="T17" fmla="*/ 8 h 72"/>
                <a:gd name="T18" fmla="*/ 9 w 42"/>
                <a:gd name="T19" fmla="*/ 9 h 72"/>
                <a:gd name="T20" fmla="*/ 8 w 42"/>
                <a:gd name="T21" fmla="*/ 9 h 72"/>
                <a:gd name="T22" fmla="*/ 8 w 42"/>
                <a:gd name="T23" fmla="*/ 10 h 72"/>
                <a:gd name="T24" fmla="*/ 8 w 42"/>
                <a:gd name="T25" fmla="*/ 11 h 72"/>
                <a:gd name="T26" fmla="*/ 7 w 42"/>
                <a:gd name="T27" fmla="*/ 11 h 72"/>
                <a:gd name="T28" fmla="*/ 7 w 42"/>
                <a:gd name="T29" fmla="*/ 12 h 72"/>
                <a:gd name="T30" fmla="*/ 7 w 42"/>
                <a:gd name="T31" fmla="*/ 13 h 72"/>
                <a:gd name="T32" fmla="*/ 7 w 42"/>
                <a:gd name="T33" fmla="*/ 13 h 72"/>
                <a:gd name="T34" fmla="*/ 7 w 42"/>
                <a:gd name="T35" fmla="*/ 13 h 72"/>
                <a:gd name="T36" fmla="*/ 6 w 42"/>
                <a:gd name="T37" fmla="*/ 14 h 72"/>
                <a:gd name="T38" fmla="*/ 6 w 42"/>
                <a:gd name="T39" fmla="*/ 14 h 72"/>
                <a:gd name="T40" fmla="*/ 6 w 42"/>
                <a:gd name="T41" fmla="*/ 15 h 72"/>
                <a:gd name="T42" fmla="*/ 5 w 42"/>
                <a:gd name="T43" fmla="*/ 16 h 72"/>
                <a:gd name="T44" fmla="*/ 5 w 42"/>
                <a:gd name="T45" fmla="*/ 16 h 72"/>
                <a:gd name="T46" fmla="*/ 5 w 42"/>
                <a:gd name="T47" fmla="*/ 16 h 72"/>
                <a:gd name="T48" fmla="*/ 4 w 42"/>
                <a:gd name="T49" fmla="*/ 17 h 72"/>
                <a:gd name="T50" fmla="*/ 4 w 42"/>
                <a:gd name="T51" fmla="*/ 17 h 72"/>
                <a:gd name="T52" fmla="*/ 4 w 42"/>
                <a:gd name="T53" fmla="*/ 17 h 72"/>
                <a:gd name="T54" fmla="*/ 3 w 42"/>
                <a:gd name="T55" fmla="*/ 18 h 72"/>
                <a:gd name="T56" fmla="*/ 3 w 42"/>
                <a:gd name="T57" fmla="*/ 18 h 72"/>
                <a:gd name="T58" fmla="*/ 2 w 42"/>
                <a:gd name="T59" fmla="*/ 18 h 72"/>
                <a:gd name="T60" fmla="*/ 2 w 42"/>
                <a:gd name="T61" fmla="*/ 18 h 72"/>
                <a:gd name="T62" fmla="*/ 2 w 42"/>
                <a:gd name="T63" fmla="*/ 18 h 72"/>
                <a:gd name="T64" fmla="*/ 1 w 42"/>
                <a:gd name="T65" fmla="*/ 19 h 72"/>
                <a:gd name="T66" fmla="*/ 1 w 42"/>
                <a:gd name="T67" fmla="*/ 19 h 72"/>
                <a:gd name="T68" fmla="*/ 0 w 42"/>
                <a:gd name="T69" fmla="*/ 19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72"/>
                <a:gd name="T107" fmla="*/ 42 w 42"/>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72">
                  <a:moveTo>
                    <a:pt x="42" y="0"/>
                  </a:moveTo>
                  <a:lnTo>
                    <a:pt x="41" y="2"/>
                  </a:lnTo>
                  <a:lnTo>
                    <a:pt x="41" y="5"/>
                  </a:lnTo>
                  <a:lnTo>
                    <a:pt x="40" y="6"/>
                  </a:lnTo>
                  <a:lnTo>
                    <a:pt x="40" y="8"/>
                  </a:lnTo>
                  <a:lnTo>
                    <a:pt x="40" y="10"/>
                  </a:lnTo>
                  <a:lnTo>
                    <a:pt x="39" y="13"/>
                  </a:lnTo>
                  <a:lnTo>
                    <a:pt x="38" y="14"/>
                  </a:lnTo>
                  <a:lnTo>
                    <a:pt x="38" y="16"/>
                  </a:lnTo>
                  <a:lnTo>
                    <a:pt x="36" y="17"/>
                  </a:lnTo>
                  <a:lnTo>
                    <a:pt x="36" y="19"/>
                  </a:lnTo>
                  <a:lnTo>
                    <a:pt x="36" y="20"/>
                  </a:lnTo>
                  <a:lnTo>
                    <a:pt x="35" y="23"/>
                  </a:lnTo>
                  <a:lnTo>
                    <a:pt x="35" y="24"/>
                  </a:lnTo>
                  <a:lnTo>
                    <a:pt x="35" y="25"/>
                  </a:lnTo>
                  <a:lnTo>
                    <a:pt x="34" y="27"/>
                  </a:lnTo>
                  <a:lnTo>
                    <a:pt x="34" y="28"/>
                  </a:lnTo>
                  <a:lnTo>
                    <a:pt x="33" y="31"/>
                  </a:lnTo>
                  <a:lnTo>
                    <a:pt x="33" y="32"/>
                  </a:lnTo>
                  <a:lnTo>
                    <a:pt x="33" y="33"/>
                  </a:lnTo>
                  <a:lnTo>
                    <a:pt x="32" y="34"/>
                  </a:lnTo>
                  <a:lnTo>
                    <a:pt x="32" y="35"/>
                  </a:lnTo>
                  <a:lnTo>
                    <a:pt x="31" y="37"/>
                  </a:lnTo>
                  <a:lnTo>
                    <a:pt x="31" y="39"/>
                  </a:lnTo>
                  <a:lnTo>
                    <a:pt x="31" y="40"/>
                  </a:lnTo>
                  <a:lnTo>
                    <a:pt x="30" y="41"/>
                  </a:lnTo>
                  <a:lnTo>
                    <a:pt x="30" y="42"/>
                  </a:lnTo>
                  <a:lnTo>
                    <a:pt x="28" y="43"/>
                  </a:lnTo>
                  <a:lnTo>
                    <a:pt x="28" y="44"/>
                  </a:lnTo>
                  <a:lnTo>
                    <a:pt x="28" y="45"/>
                  </a:lnTo>
                  <a:lnTo>
                    <a:pt x="27" y="46"/>
                  </a:lnTo>
                  <a:lnTo>
                    <a:pt x="27" y="48"/>
                  </a:lnTo>
                  <a:lnTo>
                    <a:pt x="26" y="48"/>
                  </a:lnTo>
                  <a:lnTo>
                    <a:pt x="26" y="49"/>
                  </a:lnTo>
                  <a:lnTo>
                    <a:pt x="26" y="50"/>
                  </a:lnTo>
                  <a:lnTo>
                    <a:pt x="25" y="51"/>
                  </a:lnTo>
                  <a:lnTo>
                    <a:pt x="25" y="52"/>
                  </a:lnTo>
                  <a:lnTo>
                    <a:pt x="24" y="52"/>
                  </a:lnTo>
                  <a:lnTo>
                    <a:pt x="24" y="53"/>
                  </a:lnTo>
                  <a:lnTo>
                    <a:pt x="24" y="54"/>
                  </a:lnTo>
                  <a:lnTo>
                    <a:pt x="23" y="55"/>
                  </a:lnTo>
                  <a:lnTo>
                    <a:pt x="22" y="57"/>
                  </a:lnTo>
                  <a:lnTo>
                    <a:pt x="22" y="58"/>
                  </a:lnTo>
                  <a:lnTo>
                    <a:pt x="20" y="59"/>
                  </a:lnTo>
                  <a:lnTo>
                    <a:pt x="19" y="59"/>
                  </a:lnTo>
                  <a:lnTo>
                    <a:pt x="19" y="60"/>
                  </a:lnTo>
                  <a:lnTo>
                    <a:pt x="19" y="61"/>
                  </a:lnTo>
                  <a:lnTo>
                    <a:pt x="18" y="61"/>
                  </a:lnTo>
                  <a:lnTo>
                    <a:pt x="17" y="62"/>
                  </a:lnTo>
                  <a:lnTo>
                    <a:pt x="17" y="63"/>
                  </a:lnTo>
                  <a:lnTo>
                    <a:pt x="16" y="63"/>
                  </a:lnTo>
                  <a:lnTo>
                    <a:pt x="16" y="64"/>
                  </a:lnTo>
                  <a:lnTo>
                    <a:pt x="15" y="64"/>
                  </a:lnTo>
                  <a:lnTo>
                    <a:pt x="15" y="66"/>
                  </a:lnTo>
                  <a:lnTo>
                    <a:pt x="14" y="66"/>
                  </a:lnTo>
                  <a:lnTo>
                    <a:pt x="12" y="67"/>
                  </a:lnTo>
                  <a:lnTo>
                    <a:pt x="11" y="68"/>
                  </a:lnTo>
                  <a:lnTo>
                    <a:pt x="10" y="68"/>
                  </a:lnTo>
                  <a:lnTo>
                    <a:pt x="10" y="69"/>
                  </a:lnTo>
                  <a:lnTo>
                    <a:pt x="9" y="69"/>
                  </a:lnTo>
                  <a:lnTo>
                    <a:pt x="8" y="69"/>
                  </a:lnTo>
                  <a:lnTo>
                    <a:pt x="8" y="70"/>
                  </a:lnTo>
                  <a:lnTo>
                    <a:pt x="7" y="70"/>
                  </a:lnTo>
                  <a:lnTo>
                    <a:pt x="6" y="70"/>
                  </a:lnTo>
                  <a:lnTo>
                    <a:pt x="6" y="71"/>
                  </a:lnTo>
                  <a:lnTo>
                    <a:pt x="5" y="71"/>
                  </a:lnTo>
                  <a:lnTo>
                    <a:pt x="3" y="71"/>
                  </a:lnTo>
                  <a:lnTo>
                    <a:pt x="3" y="72"/>
                  </a:lnTo>
                  <a:lnTo>
                    <a:pt x="2" y="72"/>
                  </a:lnTo>
                  <a:lnTo>
                    <a:pt x="1" y="72"/>
                  </a:lnTo>
                  <a:lnTo>
                    <a:pt x="0" y="7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0" name="Freeform 13">
              <a:extLst>
                <a:ext uri="{FF2B5EF4-FFF2-40B4-BE49-F238E27FC236}">
                  <a16:creationId xmlns:a16="http://schemas.microsoft.com/office/drawing/2014/main" id="{9C109FEF-74C3-2B4A-93D0-84AA30D6B666}"/>
                </a:ext>
              </a:extLst>
            </p:cNvPr>
            <p:cNvSpPr>
              <a:spLocks/>
            </p:cNvSpPr>
            <p:nvPr/>
          </p:nvSpPr>
          <p:spPr bwMode="auto">
            <a:xfrm>
              <a:off x="5301" y="2515"/>
              <a:ext cx="13" cy="24"/>
            </a:xfrm>
            <a:custGeom>
              <a:avLst/>
              <a:gdLst>
                <a:gd name="T0" fmla="*/ 13 w 51"/>
                <a:gd name="T1" fmla="*/ 24 h 84"/>
                <a:gd name="T2" fmla="*/ 12 w 51"/>
                <a:gd name="T3" fmla="*/ 24 h 84"/>
                <a:gd name="T4" fmla="*/ 11 w 51"/>
                <a:gd name="T5" fmla="*/ 24 h 84"/>
                <a:gd name="T6" fmla="*/ 11 w 51"/>
                <a:gd name="T7" fmla="*/ 24 h 84"/>
                <a:gd name="T8" fmla="*/ 11 w 51"/>
                <a:gd name="T9" fmla="*/ 23 h 84"/>
                <a:gd name="T10" fmla="*/ 10 w 51"/>
                <a:gd name="T11" fmla="*/ 23 h 84"/>
                <a:gd name="T12" fmla="*/ 10 w 51"/>
                <a:gd name="T13" fmla="*/ 23 h 84"/>
                <a:gd name="T14" fmla="*/ 9 w 51"/>
                <a:gd name="T15" fmla="*/ 23 h 84"/>
                <a:gd name="T16" fmla="*/ 9 w 51"/>
                <a:gd name="T17" fmla="*/ 22 h 84"/>
                <a:gd name="T18" fmla="*/ 8 w 51"/>
                <a:gd name="T19" fmla="*/ 22 h 84"/>
                <a:gd name="T20" fmla="*/ 8 w 51"/>
                <a:gd name="T21" fmla="*/ 21 h 84"/>
                <a:gd name="T22" fmla="*/ 7 w 51"/>
                <a:gd name="T23" fmla="*/ 21 h 84"/>
                <a:gd name="T24" fmla="*/ 7 w 51"/>
                <a:gd name="T25" fmla="*/ 20 h 84"/>
                <a:gd name="T26" fmla="*/ 7 w 51"/>
                <a:gd name="T27" fmla="*/ 20 h 84"/>
                <a:gd name="T28" fmla="*/ 7 w 51"/>
                <a:gd name="T29" fmla="*/ 19 h 84"/>
                <a:gd name="T30" fmla="*/ 6 w 51"/>
                <a:gd name="T31" fmla="*/ 19 h 84"/>
                <a:gd name="T32" fmla="*/ 6 w 51"/>
                <a:gd name="T33" fmla="*/ 19 h 84"/>
                <a:gd name="T34" fmla="*/ 5 w 51"/>
                <a:gd name="T35" fmla="*/ 18 h 84"/>
                <a:gd name="T36" fmla="*/ 5 w 51"/>
                <a:gd name="T37" fmla="*/ 17 h 84"/>
                <a:gd name="T38" fmla="*/ 5 w 51"/>
                <a:gd name="T39" fmla="*/ 17 h 84"/>
                <a:gd name="T40" fmla="*/ 5 w 51"/>
                <a:gd name="T41" fmla="*/ 16 h 84"/>
                <a:gd name="T42" fmla="*/ 4 w 51"/>
                <a:gd name="T43" fmla="*/ 15 h 84"/>
                <a:gd name="T44" fmla="*/ 4 w 51"/>
                <a:gd name="T45" fmla="*/ 15 h 84"/>
                <a:gd name="T46" fmla="*/ 4 w 51"/>
                <a:gd name="T47" fmla="*/ 14 h 84"/>
                <a:gd name="T48" fmla="*/ 4 w 51"/>
                <a:gd name="T49" fmla="*/ 14 h 84"/>
                <a:gd name="T50" fmla="*/ 4 w 51"/>
                <a:gd name="T51" fmla="*/ 13 h 84"/>
                <a:gd name="T52" fmla="*/ 3 w 51"/>
                <a:gd name="T53" fmla="*/ 12 h 84"/>
                <a:gd name="T54" fmla="*/ 3 w 51"/>
                <a:gd name="T55" fmla="*/ 11 h 84"/>
                <a:gd name="T56" fmla="*/ 3 w 51"/>
                <a:gd name="T57" fmla="*/ 10 h 84"/>
                <a:gd name="T58" fmla="*/ 2 w 51"/>
                <a:gd name="T59" fmla="*/ 10 h 84"/>
                <a:gd name="T60" fmla="*/ 2 w 51"/>
                <a:gd name="T61" fmla="*/ 9 h 84"/>
                <a:gd name="T62" fmla="*/ 2 w 51"/>
                <a:gd name="T63" fmla="*/ 8 h 84"/>
                <a:gd name="T64" fmla="*/ 2 w 51"/>
                <a:gd name="T65" fmla="*/ 7 h 84"/>
                <a:gd name="T66" fmla="*/ 1 w 51"/>
                <a:gd name="T67" fmla="*/ 6 h 84"/>
                <a:gd name="T68" fmla="*/ 1 w 51"/>
                <a:gd name="T69" fmla="*/ 5 h 84"/>
                <a:gd name="T70" fmla="*/ 1 w 51"/>
                <a:gd name="T71" fmla="*/ 4 h 84"/>
                <a:gd name="T72" fmla="*/ 1 w 51"/>
                <a:gd name="T73" fmla="*/ 3 h 84"/>
                <a:gd name="T74" fmla="*/ 0 w 51"/>
                <a:gd name="T75" fmla="*/ 2 h 84"/>
                <a:gd name="T76" fmla="*/ 0 w 51"/>
                <a:gd name="T77" fmla="*/ 1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
                <a:gd name="T118" fmla="*/ 0 h 84"/>
                <a:gd name="T119" fmla="*/ 51 w 51"/>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 h="84">
                  <a:moveTo>
                    <a:pt x="51" y="84"/>
                  </a:moveTo>
                  <a:lnTo>
                    <a:pt x="50" y="84"/>
                  </a:lnTo>
                  <a:lnTo>
                    <a:pt x="49" y="84"/>
                  </a:lnTo>
                  <a:lnTo>
                    <a:pt x="48" y="84"/>
                  </a:lnTo>
                  <a:lnTo>
                    <a:pt x="47" y="84"/>
                  </a:lnTo>
                  <a:lnTo>
                    <a:pt x="45" y="83"/>
                  </a:lnTo>
                  <a:lnTo>
                    <a:pt x="44" y="83"/>
                  </a:lnTo>
                  <a:lnTo>
                    <a:pt x="43" y="83"/>
                  </a:lnTo>
                  <a:lnTo>
                    <a:pt x="43" y="81"/>
                  </a:lnTo>
                  <a:lnTo>
                    <a:pt x="42" y="81"/>
                  </a:lnTo>
                  <a:lnTo>
                    <a:pt x="41" y="80"/>
                  </a:lnTo>
                  <a:lnTo>
                    <a:pt x="40" y="80"/>
                  </a:lnTo>
                  <a:lnTo>
                    <a:pt x="39" y="80"/>
                  </a:lnTo>
                  <a:lnTo>
                    <a:pt x="39" y="79"/>
                  </a:lnTo>
                  <a:lnTo>
                    <a:pt x="37" y="79"/>
                  </a:lnTo>
                  <a:lnTo>
                    <a:pt x="36" y="79"/>
                  </a:lnTo>
                  <a:lnTo>
                    <a:pt x="36" y="78"/>
                  </a:lnTo>
                  <a:lnTo>
                    <a:pt x="35" y="78"/>
                  </a:lnTo>
                  <a:lnTo>
                    <a:pt x="34" y="77"/>
                  </a:lnTo>
                  <a:lnTo>
                    <a:pt x="33" y="76"/>
                  </a:lnTo>
                  <a:lnTo>
                    <a:pt x="32" y="75"/>
                  </a:lnTo>
                  <a:lnTo>
                    <a:pt x="31" y="74"/>
                  </a:lnTo>
                  <a:lnTo>
                    <a:pt x="29" y="74"/>
                  </a:lnTo>
                  <a:lnTo>
                    <a:pt x="29" y="72"/>
                  </a:lnTo>
                  <a:lnTo>
                    <a:pt x="28" y="71"/>
                  </a:lnTo>
                  <a:lnTo>
                    <a:pt x="27" y="71"/>
                  </a:lnTo>
                  <a:lnTo>
                    <a:pt x="27" y="70"/>
                  </a:lnTo>
                  <a:lnTo>
                    <a:pt x="27" y="69"/>
                  </a:lnTo>
                  <a:lnTo>
                    <a:pt x="26" y="69"/>
                  </a:lnTo>
                  <a:lnTo>
                    <a:pt x="26" y="68"/>
                  </a:lnTo>
                  <a:lnTo>
                    <a:pt x="25" y="68"/>
                  </a:lnTo>
                  <a:lnTo>
                    <a:pt x="24" y="67"/>
                  </a:lnTo>
                  <a:lnTo>
                    <a:pt x="24" y="66"/>
                  </a:lnTo>
                  <a:lnTo>
                    <a:pt x="24" y="65"/>
                  </a:lnTo>
                  <a:lnTo>
                    <a:pt x="23" y="63"/>
                  </a:lnTo>
                  <a:lnTo>
                    <a:pt x="21" y="62"/>
                  </a:lnTo>
                  <a:lnTo>
                    <a:pt x="21" y="61"/>
                  </a:lnTo>
                  <a:lnTo>
                    <a:pt x="20" y="61"/>
                  </a:lnTo>
                  <a:lnTo>
                    <a:pt x="20" y="60"/>
                  </a:lnTo>
                  <a:lnTo>
                    <a:pt x="19" y="59"/>
                  </a:lnTo>
                  <a:lnTo>
                    <a:pt x="18" y="58"/>
                  </a:lnTo>
                  <a:lnTo>
                    <a:pt x="18" y="55"/>
                  </a:lnTo>
                  <a:lnTo>
                    <a:pt x="17" y="55"/>
                  </a:lnTo>
                  <a:lnTo>
                    <a:pt x="17" y="54"/>
                  </a:lnTo>
                  <a:lnTo>
                    <a:pt x="17" y="53"/>
                  </a:lnTo>
                  <a:lnTo>
                    <a:pt x="16" y="52"/>
                  </a:lnTo>
                  <a:lnTo>
                    <a:pt x="16" y="51"/>
                  </a:lnTo>
                  <a:lnTo>
                    <a:pt x="15" y="50"/>
                  </a:lnTo>
                  <a:lnTo>
                    <a:pt x="15" y="49"/>
                  </a:lnTo>
                  <a:lnTo>
                    <a:pt x="15" y="48"/>
                  </a:lnTo>
                  <a:lnTo>
                    <a:pt x="14" y="46"/>
                  </a:lnTo>
                  <a:lnTo>
                    <a:pt x="14" y="45"/>
                  </a:lnTo>
                  <a:lnTo>
                    <a:pt x="12" y="44"/>
                  </a:lnTo>
                  <a:lnTo>
                    <a:pt x="12" y="42"/>
                  </a:lnTo>
                  <a:lnTo>
                    <a:pt x="12" y="41"/>
                  </a:lnTo>
                  <a:lnTo>
                    <a:pt x="11" y="40"/>
                  </a:lnTo>
                  <a:lnTo>
                    <a:pt x="10" y="39"/>
                  </a:lnTo>
                  <a:lnTo>
                    <a:pt x="10" y="36"/>
                  </a:lnTo>
                  <a:lnTo>
                    <a:pt x="9" y="35"/>
                  </a:lnTo>
                  <a:lnTo>
                    <a:pt x="9" y="34"/>
                  </a:lnTo>
                  <a:lnTo>
                    <a:pt x="9" y="33"/>
                  </a:lnTo>
                  <a:lnTo>
                    <a:pt x="8" y="31"/>
                  </a:lnTo>
                  <a:lnTo>
                    <a:pt x="8" y="30"/>
                  </a:lnTo>
                  <a:lnTo>
                    <a:pt x="7" y="28"/>
                  </a:lnTo>
                  <a:lnTo>
                    <a:pt x="6" y="26"/>
                  </a:lnTo>
                  <a:lnTo>
                    <a:pt x="6" y="25"/>
                  </a:lnTo>
                  <a:lnTo>
                    <a:pt x="6" y="23"/>
                  </a:lnTo>
                  <a:lnTo>
                    <a:pt x="4" y="22"/>
                  </a:lnTo>
                  <a:lnTo>
                    <a:pt x="4" y="19"/>
                  </a:lnTo>
                  <a:lnTo>
                    <a:pt x="4" y="17"/>
                  </a:lnTo>
                  <a:lnTo>
                    <a:pt x="3" y="16"/>
                  </a:lnTo>
                  <a:lnTo>
                    <a:pt x="3" y="14"/>
                  </a:lnTo>
                  <a:lnTo>
                    <a:pt x="2" y="13"/>
                  </a:lnTo>
                  <a:lnTo>
                    <a:pt x="2" y="10"/>
                  </a:lnTo>
                  <a:lnTo>
                    <a:pt x="2" y="8"/>
                  </a:lnTo>
                  <a:lnTo>
                    <a:pt x="1" y="6"/>
                  </a:lnTo>
                  <a:lnTo>
                    <a:pt x="1" y="5"/>
                  </a:lnTo>
                  <a:lnTo>
                    <a:pt x="0" y="2"/>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1" name="Freeform 14">
              <a:extLst>
                <a:ext uri="{FF2B5EF4-FFF2-40B4-BE49-F238E27FC236}">
                  <a16:creationId xmlns:a16="http://schemas.microsoft.com/office/drawing/2014/main" id="{38E93FB5-DFF9-EA4E-B836-633263A9A051}"/>
                </a:ext>
              </a:extLst>
            </p:cNvPr>
            <p:cNvSpPr>
              <a:spLocks/>
            </p:cNvSpPr>
            <p:nvPr/>
          </p:nvSpPr>
          <p:spPr bwMode="auto">
            <a:xfrm>
              <a:off x="5288" y="2465"/>
              <a:ext cx="13" cy="50"/>
            </a:xfrm>
            <a:custGeom>
              <a:avLst/>
              <a:gdLst>
                <a:gd name="T0" fmla="*/ 13 w 52"/>
                <a:gd name="T1" fmla="*/ 49 h 184"/>
                <a:gd name="T2" fmla="*/ 13 w 52"/>
                <a:gd name="T3" fmla="*/ 49 h 184"/>
                <a:gd name="T4" fmla="*/ 13 w 52"/>
                <a:gd name="T5" fmla="*/ 47 h 184"/>
                <a:gd name="T6" fmla="*/ 12 w 52"/>
                <a:gd name="T7" fmla="*/ 46 h 184"/>
                <a:gd name="T8" fmla="*/ 12 w 52"/>
                <a:gd name="T9" fmla="*/ 45 h 184"/>
                <a:gd name="T10" fmla="*/ 12 w 52"/>
                <a:gd name="T11" fmla="*/ 44 h 184"/>
                <a:gd name="T12" fmla="*/ 11 w 52"/>
                <a:gd name="T13" fmla="*/ 42 h 184"/>
                <a:gd name="T14" fmla="*/ 11 w 52"/>
                <a:gd name="T15" fmla="*/ 41 h 184"/>
                <a:gd name="T16" fmla="*/ 11 w 52"/>
                <a:gd name="T17" fmla="*/ 40 h 184"/>
                <a:gd name="T18" fmla="*/ 11 w 52"/>
                <a:gd name="T19" fmla="*/ 38 h 184"/>
                <a:gd name="T20" fmla="*/ 11 w 52"/>
                <a:gd name="T21" fmla="*/ 37 h 184"/>
                <a:gd name="T22" fmla="*/ 10 w 52"/>
                <a:gd name="T23" fmla="*/ 36 h 184"/>
                <a:gd name="T24" fmla="*/ 10 w 52"/>
                <a:gd name="T25" fmla="*/ 35 h 184"/>
                <a:gd name="T26" fmla="*/ 10 w 52"/>
                <a:gd name="T27" fmla="*/ 33 h 184"/>
                <a:gd name="T28" fmla="*/ 10 w 52"/>
                <a:gd name="T29" fmla="*/ 31 h 184"/>
                <a:gd name="T30" fmla="*/ 9 w 52"/>
                <a:gd name="T31" fmla="*/ 30 h 184"/>
                <a:gd name="T32" fmla="*/ 9 w 52"/>
                <a:gd name="T33" fmla="*/ 29 h 184"/>
                <a:gd name="T34" fmla="*/ 9 w 52"/>
                <a:gd name="T35" fmla="*/ 27 h 184"/>
                <a:gd name="T36" fmla="*/ 9 w 52"/>
                <a:gd name="T37" fmla="*/ 26 h 184"/>
                <a:gd name="T38" fmla="*/ 8 w 52"/>
                <a:gd name="T39" fmla="*/ 25 h 184"/>
                <a:gd name="T40" fmla="*/ 8 w 52"/>
                <a:gd name="T41" fmla="*/ 23 h 184"/>
                <a:gd name="T42" fmla="*/ 7 w 52"/>
                <a:gd name="T43" fmla="*/ 21 h 184"/>
                <a:gd name="T44" fmla="*/ 7 w 52"/>
                <a:gd name="T45" fmla="*/ 20 h 184"/>
                <a:gd name="T46" fmla="*/ 7 w 52"/>
                <a:gd name="T47" fmla="*/ 19 h 184"/>
                <a:gd name="T48" fmla="*/ 7 w 52"/>
                <a:gd name="T49" fmla="*/ 18 h 184"/>
                <a:gd name="T50" fmla="*/ 7 w 52"/>
                <a:gd name="T51" fmla="*/ 16 h 184"/>
                <a:gd name="T52" fmla="*/ 7 w 52"/>
                <a:gd name="T53" fmla="*/ 15 h 184"/>
                <a:gd name="T54" fmla="*/ 6 w 52"/>
                <a:gd name="T55" fmla="*/ 14 h 184"/>
                <a:gd name="T56" fmla="*/ 6 w 52"/>
                <a:gd name="T57" fmla="*/ 13 h 184"/>
                <a:gd name="T58" fmla="*/ 6 w 52"/>
                <a:gd name="T59" fmla="*/ 11 h 184"/>
                <a:gd name="T60" fmla="*/ 6 w 52"/>
                <a:gd name="T61" fmla="*/ 11 h 184"/>
                <a:gd name="T62" fmla="*/ 5 w 52"/>
                <a:gd name="T63" fmla="*/ 9 h 184"/>
                <a:gd name="T64" fmla="*/ 5 w 52"/>
                <a:gd name="T65" fmla="*/ 8 h 184"/>
                <a:gd name="T66" fmla="*/ 5 w 52"/>
                <a:gd name="T67" fmla="*/ 7 h 184"/>
                <a:gd name="T68" fmla="*/ 5 w 52"/>
                <a:gd name="T69" fmla="*/ 7 h 184"/>
                <a:gd name="T70" fmla="*/ 4 w 52"/>
                <a:gd name="T71" fmla="*/ 6 h 184"/>
                <a:gd name="T72" fmla="*/ 4 w 52"/>
                <a:gd name="T73" fmla="*/ 5 h 184"/>
                <a:gd name="T74" fmla="*/ 3 w 52"/>
                <a:gd name="T75" fmla="*/ 4 h 184"/>
                <a:gd name="T76" fmla="*/ 3 w 52"/>
                <a:gd name="T77" fmla="*/ 3 h 184"/>
                <a:gd name="T78" fmla="*/ 3 w 52"/>
                <a:gd name="T79" fmla="*/ 2 h 184"/>
                <a:gd name="T80" fmla="*/ 3 w 52"/>
                <a:gd name="T81" fmla="*/ 2 h 184"/>
                <a:gd name="T82" fmla="*/ 3 w 52"/>
                <a:gd name="T83" fmla="*/ 1 h 184"/>
                <a:gd name="T84" fmla="*/ 2 w 52"/>
                <a:gd name="T85" fmla="*/ 1 h 184"/>
                <a:gd name="T86" fmla="*/ 2 w 52"/>
                <a:gd name="T87" fmla="*/ 0 h 184"/>
                <a:gd name="T88" fmla="*/ 1 w 52"/>
                <a:gd name="T89" fmla="*/ 0 h 184"/>
                <a:gd name="T90" fmla="*/ 1 w 52"/>
                <a:gd name="T91" fmla="*/ 0 h 184"/>
                <a:gd name="T92" fmla="*/ 1 w 52"/>
                <a:gd name="T93" fmla="*/ 0 h 184"/>
                <a:gd name="T94" fmla="*/ 0 w 52"/>
                <a:gd name="T95" fmla="*/ 1 h 1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184"/>
                <a:gd name="T146" fmla="*/ 52 w 52"/>
                <a:gd name="T147" fmla="*/ 184 h 1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184">
                  <a:moveTo>
                    <a:pt x="52" y="184"/>
                  </a:moveTo>
                  <a:lnTo>
                    <a:pt x="52" y="182"/>
                  </a:lnTo>
                  <a:lnTo>
                    <a:pt x="51" y="181"/>
                  </a:lnTo>
                  <a:lnTo>
                    <a:pt x="51" y="179"/>
                  </a:lnTo>
                  <a:lnTo>
                    <a:pt x="51" y="176"/>
                  </a:lnTo>
                  <a:lnTo>
                    <a:pt x="50" y="174"/>
                  </a:lnTo>
                  <a:lnTo>
                    <a:pt x="48" y="172"/>
                  </a:lnTo>
                  <a:lnTo>
                    <a:pt x="48" y="170"/>
                  </a:lnTo>
                  <a:lnTo>
                    <a:pt x="47" y="167"/>
                  </a:lnTo>
                  <a:lnTo>
                    <a:pt x="47" y="165"/>
                  </a:lnTo>
                  <a:lnTo>
                    <a:pt x="46" y="163"/>
                  </a:lnTo>
                  <a:lnTo>
                    <a:pt x="46" y="161"/>
                  </a:lnTo>
                  <a:lnTo>
                    <a:pt x="46" y="158"/>
                  </a:lnTo>
                  <a:lnTo>
                    <a:pt x="45" y="156"/>
                  </a:lnTo>
                  <a:lnTo>
                    <a:pt x="45" y="153"/>
                  </a:lnTo>
                  <a:lnTo>
                    <a:pt x="44" y="150"/>
                  </a:lnTo>
                  <a:lnTo>
                    <a:pt x="44" y="148"/>
                  </a:lnTo>
                  <a:lnTo>
                    <a:pt x="44" y="146"/>
                  </a:lnTo>
                  <a:lnTo>
                    <a:pt x="43" y="144"/>
                  </a:lnTo>
                  <a:lnTo>
                    <a:pt x="42" y="141"/>
                  </a:lnTo>
                  <a:lnTo>
                    <a:pt x="42" y="139"/>
                  </a:lnTo>
                  <a:lnTo>
                    <a:pt x="42" y="136"/>
                  </a:lnTo>
                  <a:lnTo>
                    <a:pt x="41" y="133"/>
                  </a:lnTo>
                  <a:lnTo>
                    <a:pt x="41" y="131"/>
                  </a:lnTo>
                  <a:lnTo>
                    <a:pt x="39" y="129"/>
                  </a:lnTo>
                  <a:lnTo>
                    <a:pt x="39" y="127"/>
                  </a:lnTo>
                  <a:lnTo>
                    <a:pt x="39" y="123"/>
                  </a:lnTo>
                  <a:lnTo>
                    <a:pt x="38" y="121"/>
                  </a:lnTo>
                  <a:lnTo>
                    <a:pt x="38" y="119"/>
                  </a:lnTo>
                  <a:lnTo>
                    <a:pt x="38" y="115"/>
                  </a:lnTo>
                  <a:lnTo>
                    <a:pt x="37" y="113"/>
                  </a:lnTo>
                  <a:lnTo>
                    <a:pt x="36" y="111"/>
                  </a:lnTo>
                  <a:lnTo>
                    <a:pt x="36" y="108"/>
                  </a:lnTo>
                  <a:lnTo>
                    <a:pt x="36" y="105"/>
                  </a:lnTo>
                  <a:lnTo>
                    <a:pt x="35" y="103"/>
                  </a:lnTo>
                  <a:lnTo>
                    <a:pt x="35" y="101"/>
                  </a:lnTo>
                  <a:lnTo>
                    <a:pt x="34" y="97"/>
                  </a:lnTo>
                  <a:lnTo>
                    <a:pt x="34" y="95"/>
                  </a:lnTo>
                  <a:lnTo>
                    <a:pt x="33" y="93"/>
                  </a:lnTo>
                  <a:lnTo>
                    <a:pt x="33" y="91"/>
                  </a:lnTo>
                  <a:lnTo>
                    <a:pt x="33" y="87"/>
                  </a:lnTo>
                  <a:lnTo>
                    <a:pt x="31" y="85"/>
                  </a:lnTo>
                  <a:lnTo>
                    <a:pt x="31" y="82"/>
                  </a:lnTo>
                  <a:lnTo>
                    <a:pt x="30" y="79"/>
                  </a:lnTo>
                  <a:lnTo>
                    <a:pt x="30" y="77"/>
                  </a:lnTo>
                  <a:lnTo>
                    <a:pt x="29" y="75"/>
                  </a:lnTo>
                  <a:lnTo>
                    <a:pt x="29" y="73"/>
                  </a:lnTo>
                  <a:lnTo>
                    <a:pt x="29" y="70"/>
                  </a:lnTo>
                  <a:lnTo>
                    <a:pt x="28" y="68"/>
                  </a:lnTo>
                  <a:lnTo>
                    <a:pt x="27" y="66"/>
                  </a:lnTo>
                  <a:lnTo>
                    <a:pt x="27" y="62"/>
                  </a:lnTo>
                  <a:lnTo>
                    <a:pt x="27" y="60"/>
                  </a:lnTo>
                  <a:lnTo>
                    <a:pt x="26" y="58"/>
                  </a:lnTo>
                  <a:lnTo>
                    <a:pt x="26" y="56"/>
                  </a:lnTo>
                  <a:lnTo>
                    <a:pt x="25" y="53"/>
                  </a:lnTo>
                  <a:lnTo>
                    <a:pt x="25" y="51"/>
                  </a:lnTo>
                  <a:lnTo>
                    <a:pt x="25" y="49"/>
                  </a:lnTo>
                  <a:lnTo>
                    <a:pt x="23" y="47"/>
                  </a:lnTo>
                  <a:lnTo>
                    <a:pt x="23" y="44"/>
                  </a:lnTo>
                  <a:lnTo>
                    <a:pt x="23" y="42"/>
                  </a:lnTo>
                  <a:lnTo>
                    <a:pt x="22" y="40"/>
                  </a:lnTo>
                  <a:lnTo>
                    <a:pt x="22" y="39"/>
                  </a:lnTo>
                  <a:lnTo>
                    <a:pt x="21" y="36"/>
                  </a:lnTo>
                  <a:lnTo>
                    <a:pt x="20" y="34"/>
                  </a:lnTo>
                  <a:lnTo>
                    <a:pt x="20" y="33"/>
                  </a:lnTo>
                  <a:lnTo>
                    <a:pt x="20" y="31"/>
                  </a:lnTo>
                  <a:lnTo>
                    <a:pt x="19" y="29"/>
                  </a:lnTo>
                  <a:lnTo>
                    <a:pt x="18" y="27"/>
                  </a:lnTo>
                  <a:lnTo>
                    <a:pt x="18" y="25"/>
                  </a:lnTo>
                  <a:lnTo>
                    <a:pt x="18" y="24"/>
                  </a:lnTo>
                  <a:lnTo>
                    <a:pt x="18" y="22"/>
                  </a:lnTo>
                  <a:lnTo>
                    <a:pt x="17" y="21"/>
                  </a:lnTo>
                  <a:lnTo>
                    <a:pt x="15" y="18"/>
                  </a:lnTo>
                  <a:lnTo>
                    <a:pt x="15" y="17"/>
                  </a:lnTo>
                  <a:lnTo>
                    <a:pt x="14" y="16"/>
                  </a:lnTo>
                  <a:lnTo>
                    <a:pt x="14" y="15"/>
                  </a:lnTo>
                  <a:lnTo>
                    <a:pt x="14" y="14"/>
                  </a:lnTo>
                  <a:lnTo>
                    <a:pt x="14" y="12"/>
                  </a:lnTo>
                  <a:lnTo>
                    <a:pt x="13" y="12"/>
                  </a:lnTo>
                  <a:lnTo>
                    <a:pt x="12" y="9"/>
                  </a:lnTo>
                  <a:lnTo>
                    <a:pt x="12" y="8"/>
                  </a:lnTo>
                  <a:lnTo>
                    <a:pt x="11" y="7"/>
                  </a:lnTo>
                  <a:lnTo>
                    <a:pt x="10" y="6"/>
                  </a:lnTo>
                  <a:lnTo>
                    <a:pt x="10" y="5"/>
                  </a:lnTo>
                  <a:lnTo>
                    <a:pt x="9" y="4"/>
                  </a:lnTo>
                  <a:lnTo>
                    <a:pt x="9" y="3"/>
                  </a:lnTo>
                  <a:lnTo>
                    <a:pt x="8" y="1"/>
                  </a:lnTo>
                  <a:lnTo>
                    <a:pt x="6" y="1"/>
                  </a:lnTo>
                  <a:lnTo>
                    <a:pt x="6" y="0"/>
                  </a:lnTo>
                  <a:lnTo>
                    <a:pt x="5" y="0"/>
                  </a:lnTo>
                  <a:lnTo>
                    <a:pt x="4" y="0"/>
                  </a:lnTo>
                  <a:lnTo>
                    <a:pt x="3" y="0"/>
                  </a:lnTo>
                  <a:lnTo>
                    <a:pt x="2" y="0"/>
                  </a:lnTo>
                  <a:lnTo>
                    <a:pt x="2" y="1"/>
                  </a:lnTo>
                  <a:lnTo>
                    <a:pt x="1" y="1"/>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2" name="Freeform 15">
              <a:extLst>
                <a:ext uri="{FF2B5EF4-FFF2-40B4-BE49-F238E27FC236}">
                  <a16:creationId xmlns:a16="http://schemas.microsoft.com/office/drawing/2014/main" id="{A3CC9E6C-96AE-9842-82EE-FF0C76B50FC9}"/>
                </a:ext>
              </a:extLst>
            </p:cNvPr>
            <p:cNvSpPr>
              <a:spLocks/>
            </p:cNvSpPr>
            <p:nvPr/>
          </p:nvSpPr>
          <p:spPr bwMode="auto">
            <a:xfrm>
              <a:off x="5274" y="2465"/>
              <a:ext cx="14" cy="59"/>
            </a:xfrm>
            <a:custGeom>
              <a:avLst/>
              <a:gdLst>
                <a:gd name="T0" fmla="*/ 14 w 52"/>
                <a:gd name="T1" fmla="*/ 0 h 211"/>
                <a:gd name="T2" fmla="*/ 13 w 52"/>
                <a:gd name="T3" fmla="*/ 1 h 211"/>
                <a:gd name="T4" fmla="*/ 13 w 52"/>
                <a:gd name="T5" fmla="*/ 1 h 211"/>
                <a:gd name="T6" fmla="*/ 13 w 52"/>
                <a:gd name="T7" fmla="*/ 3 h 211"/>
                <a:gd name="T8" fmla="*/ 12 w 52"/>
                <a:gd name="T9" fmla="*/ 3 h 211"/>
                <a:gd name="T10" fmla="*/ 12 w 52"/>
                <a:gd name="T11" fmla="*/ 4 h 211"/>
                <a:gd name="T12" fmla="*/ 12 w 52"/>
                <a:gd name="T13" fmla="*/ 5 h 211"/>
                <a:gd name="T14" fmla="*/ 12 w 52"/>
                <a:gd name="T15" fmla="*/ 6 h 211"/>
                <a:gd name="T16" fmla="*/ 11 w 52"/>
                <a:gd name="T17" fmla="*/ 7 h 211"/>
                <a:gd name="T18" fmla="*/ 11 w 52"/>
                <a:gd name="T19" fmla="*/ 8 h 211"/>
                <a:gd name="T20" fmla="*/ 11 w 52"/>
                <a:gd name="T21" fmla="*/ 9 h 211"/>
                <a:gd name="T22" fmla="*/ 11 w 52"/>
                <a:gd name="T23" fmla="*/ 10 h 211"/>
                <a:gd name="T24" fmla="*/ 10 w 52"/>
                <a:gd name="T25" fmla="*/ 11 h 211"/>
                <a:gd name="T26" fmla="*/ 10 w 52"/>
                <a:gd name="T27" fmla="*/ 12 h 211"/>
                <a:gd name="T28" fmla="*/ 10 w 52"/>
                <a:gd name="T29" fmla="*/ 13 h 211"/>
                <a:gd name="T30" fmla="*/ 10 w 52"/>
                <a:gd name="T31" fmla="*/ 15 h 211"/>
                <a:gd name="T32" fmla="*/ 9 w 52"/>
                <a:gd name="T33" fmla="*/ 16 h 211"/>
                <a:gd name="T34" fmla="*/ 9 w 52"/>
                <a:gd name="T35" fmla="*/ 18 h 211"/>
                <a:gd name="T36" fmla="*/ 9 w 52"/>
                <a:gd name="T37" fmla="*/ 19 h 211"/>
                <a:gd name="T38" fmla="*/ 8 w 52"/>
                <a:gd name="T39" fmla="*/ 20 h 211"/>
                <a:gd name="T40" fmla="*/ 8 w 52"/>
                <a:gd name="T41" fmla="*/ 21 h 211"/>
                <a:gd name="T42" fmla="*/ 8 w 52"/>
                <a:gd name="T43" fmla="*/ 23 h 211"/>
                <a:gd name="T44" fmla="*/ 8 w 52"/>
                <a:gd name="T45" fmla="*/ 25 h 211"/>
                <a:gd name="T46" fmla="*/ 7 w 52"/>
                <a:gd name="T47" fmla="*/ 26 h 211"/>
                <a:gd name="T48" fmla="*/ 7 w 52"/>
                <a:gd name="T49" fmla="*/ 27 h 211"/>
                <a:gd name="T50" fmla="*/ 7 w 52"/>
                <a:gd name="T51" fmla="*/ 29 h 211"/>
                <a:gd name="T52" fmla="*/ 6 w 52"/>
                <a:gd name="T53" fmla="*/ 30 h 211"/>
                <a:gd name="T54" fmla="*/ 6 w 52"/>
                <a:gd name="T55" fmla="*/ 31 h 211"/>
                <a:gd name="T56" fmla="*/ 6 w 52"/>
                <a:gd name="T57" fmla="*/ 33 h 211"/>
                <a:gd name="T58" fmla="*/ 6 w 52"/>
                <a:gd name="T59" fmla="*/ 35 h 211"/>
                <a:gd name="T60" fmla="*/ 5 w 52"/>
                <a:gd name="T61" fmla="*/ 36 h 211"/>
                <a:gd name="T62" fmla="*/ 5 w 52"/>
                <a:gd name="T63" fmla="*/ 37 h 211"/>
                <a:gd name="T64" fmla="*/ 5 w 52"/>
                <a:gd name="T65" fmla="*/ 39 h 211"/>
                <a:gd name="T66" fmla="*/ 5 w 52"/>
                <a:gd name="T67" fmla="*/ 40 h 211"/>
                <a:gd name="T68" fmla="*/ 4 w 52"/>
                <a:gd name="T69" fmla="*/ 41 h 211"/>
                <a:gd name="T70" fmla="*/ 4 w 52"/>
                <a:gd name="T71" fmla="*/ 43 h 211"/>
                <a:gd name="T72" fmla="*/ 4 w 52"/>
                <a:gd name="T73" fmla="*/ 44 h 211"/>
                <a:gd name="T74" fmla="*/ 4 w 52"/>
                <a:gd name="T75" fmla="*/ 45 h 211"/>
                <a:gd name="T76" fmla="*/ 3 w 52"/>
                <a:gd name="T77" fmla="*/ 47 h 211"/>
                <a:gd name="T78" fmla="*/ 3 w 52"/>
                <a:gd name="T79" fmla="*/ 48 h 211"/>
                <a:gd name="T80" fmla="*/ 3 w 52"/>
                <a:gd name="T81" fmla="*/ 49 h 211"/>
                <a:gd name="T82" fmla="*/ 2 w 52"/>
                <a:gd name="T83" fmla="*/ 50 h 211"/>
                <a:gd name="T84" fmla="*/ 2 w 52"/>
                <a:gd name="T85" fmla="*/ 51 h 211"/>
                <a:gd name="T86" fmla="*/ 2 w 52"/>
                <a:gd name="T87" fmla="*/ 52 h 211"/>
                <a:gd name="T88" fmla="*/ 2 w 52"/>
                <a:gd name="T89" fmla="*/ 53 h 211"/>
                <a:gd name="T90" fmla="*/ 1 w 52"/>
                <a:gd name="T91" fmla="*/ 55 h 211"/>
                <a:gd name="T92" fmla="*/ 1 w 52"/>
                <a:gd name="T93" fmla="*/ 55 h 211"/>
                <a:gd name="T94" fmla="*/ 1 w 52"/>
                <a:gd name="T95" fmla="*/ 57 h 211"/>
                <a:gd name="T96" fmla="*/ 1 w 52"/>
                <a:gd name="T97" fmla="*/ 58 h 211"/>
                <a:gd name="T98" fmla="*/ 1 w 52"/>
                <a:gd name="T99" fmla="*/ 58 h 21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211"/>
                <a:gd name="T152" fmla="*/ 52 w 52"/>
                <a:gd name="T153" fmla="*/ 211 h 21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211">
                  <a:moveTo>
                    <a:pt x="52" y="0"/>
                  </a:moveTo>
                  <a:lnTo>
                    <a:pt x="52" y="1"/>
                  </a:lnTo>
                  <a:lnTo>
                    <a:pt x="50" y="2"/>
                  </a:lnTo>
                  <a:lnTo>
                    <a:pt x="50" y="3"/>
                  </a:lnTo>
                  <a:lnTo>
                    <a:pt x="49" y="4"/>
                  </a:lnTo>
                  <a:lnTo>
                    <a:pt x="48" y="5"/>
                  </a:lnTo>
                  <a:lnTo>
                    <a:pt x="48" y="6"/>
                  </a:lnTo>
                  <a:lnTo>
                    <a:pt x="47" y="9"/>
                  </a:lnTo>
                  <a:lnTo>
                    <a:pt x="46" y="11"/>
                  </a:lnTo>
                  <a:lnTo>
                    <a:pt x="46" y="12"/>
                  </a:lnTo>
                  <a:lnTo>
                    <a:pt x="46" y="13"/>
                  </a:lnTo>
                  <a:lnTo>
                    <a:pt x="45" y="14"/>
                  </a:lnTo>
                  <a:lnTo>
                    <a:pt x="45" y="15"/>
                  </a:lnTo>
                  <a:lnTo>
                    <a:pt x="44" y="18"/>
                  </a:lnTo>
                  <a:lnTo>
                    <a:pt x="44" y="19"/>
                  </a:lnTo>
                  <a:lnTo>
                    <a:pt x="44" y="21"/>
                  </a:lnTo>
                  <a:lnTo>
                    <a:pt x="42" y="22"/>
                  </a:lnTo>
                  <a:lnTo>
                    <a:pt x="42" y="24"/>
                  </a:lnTo>
                  <a:lnTo>
                    <a:pt x="41" y="26"/>
                  </a:lnTo>
                  <a:lnTo>
                    <a:pt x="41" y="28"/>
                  </a:lnTo>
                  <a:lnTo>
                    <a:pt x="40" y="30"/>
                  </a:lnTo>
                  <a:lnTo>
                    <a:pt x="40" y="31"/>
                  </a:lnTo>
                  <a:lnTo>
                    <a:pt x="39" y="33"/>
                  </a:lnTo>
                  <a:lnTo>
                    <a:pt x="39" y="36"/>
                  </a:lnTo>
                  <a:lnTo>
                    <a:pt x="38" y="37"/>
                  </a:lnTo>
                  <a:lnTo>
                    <a:pt x="38" y="39"/>
                  </a:lnTo>
                  <a:lnTo>
                    <a:pt x="38" y="41"/>
                  </a:lnTo>
                  <a:lnTo>
                    <a:pt x="37" y="44"/>
                  </a:lnTo>
                  <a:lnTo>
                    <a:pt x="37" y="46"/>
                  </a:lnTo>
                  <a:lnTo>
                    <a:pt x="36" y="48"/>
                  </a:lnTo>
                  <a:lnTo>
                    <a:pt x="36" y="50"/>
                  </a:lnTo>
                  <a:lnTo>
                    <a:pt x="36" y="53"/>
                  </a:lnTo>
                  <a:lnTo>
                    <a:pt x="34" y="55"/>
                  </a:lnTo>
                  <a:lnTo>
                    <a:pt x="33" y="57"/>
                  </a:lnTo>
                  <a:lnTo>
                    <a:pt x="33" y="59"/>
                  </a:lnTo>
                  <a:lnTo>
                    <a:pt x="33" y="63"/>
                  </a:lnTo>
                  <a:lnTo>
                    <a:pt x="32" y="65"/>
                  </a:lnTo>
                  <a:lnTo>
                    <a:pt x="32" y="67"/>
                  </a:lnTo>
                  <a:lnTo>
                    <a:pt x="31" y="70"/>
                  </a:lnTo>
                  <a:lnTo>
                    <a:pt x="31" y="72"/>
                  </a:lnTo>
                  <a:lnTo>
                    <a:pt x="31" y="74"/>
                  </a:lnTo>
                  <a:lnTo>
                    <a:pt x="30" y="76"/>
                  </a:lnTo>
                  <a:lnTo>
                    <a:pt x="30" y="79"/>
                  </a:lnTo>
                  <a:lnTo>
                    <a:pt x="29" y="82"/>
                  </a:lnTo>
                  <a:lnTo>
                    <a:pt x="29" y="84"/>
                  </a:lnTo>
                  <a:lnTo>
                    <a:pt x="29" y="88"/>
                  </a:lnTo>
                  <a:lnTo>
                    <a:pt x="28" y="90"/>
                  </a:lnTo>
                  <a:lnTo>
                    <a:pt x="27" y="92"/>
                  </a:lnTo>
                  <a:lnTo>
                    <a:pt x="27" y="94"/>
                  </a:lnTo>
                  <a:lnTo>
                    <a:pt x="25" y="98"/>
                  </a:lnTo>
                  <a:lnTo>
                    <a:pt x="25" y="100"/>
                  </a:lnTo>
                  <a:lnTo>
                    <a:pt x="25" y="102"/>
                  </a:lnTo>
                  <a:lnTo>
                    <a:pt x="24" y="105"/>
                  </a:lnTo>
                  <a:lnTo>
                    <a:pt x="24" y="108"/>
                  </a:lnTo>
                  <a:lnTo>
                    <a:pt x="23" y="110"/>
                  </a:lnTo>
                  <a:lnTo>
                    <a:pt x="23" y="112"/>
                  </a:lnTo>
                  <a:lnTo>
                    <a:pt x="23" y="116"/>
                  </a:lnTo>
                  <a:lnTo>
                    <a:pt x="22" y="118"/>
                  </a:lnTo>
                  <a:lnTo>
                    <a:pt x="22" y="120"/>
                  </a:lnTo>
                  <a:lnTo>
                    <a:pt x="21" y="124"/>
                  </a:lnTo>
                  <a:lnTo>
                    <a:pt x="21" y="126"/>
                  </a:lnTo>
                  <a:lnTo>
                    <a:pt x="20" y="128"/>
                  </a:lnTo>
                  <a:lnTo>
                    <a:pt x="20" y="130"/>
                  </a:lnTo>
                  <a:lnTo>
                    <a:pt x="19" y="133"/>
                  </a:lnTo>
                  <a:lnTo>
                    <a:pt x="19" y="136"/>
                  </a:lnTo>
                  <a:lnTo>
                    <a:pt x="19" y="138"/>
                  </a:lnTo>
                  <a:lnTo>
                    <a:pt x="17" y="141"/>
                  </a:lnTo>
                  <a:lnTo>
                    <a:pt x="17" y="143"/>
                  </a:lnTo>
                  <a:lnTo>
                    <a:pt x="16" y="145"/>
                  </a:lnTo>
                  <a:lnTo>
                    <a:pt x="16" y="147"/>
                  </a:lnTo>
                  <a:lnTo>
                    <a:pt x="16" y="150"/>
                  </a:lnTo>
                  <a:lnTo>
                    <a:pt x="15" y="153"/>
                  </a:lnTo>
                  <a:lnTo>
                    <a:pt x="15" y="155"/>
                  </a:lnTo>
                  <a:lnTo>
                    <a:pt x="14" y="158"/>
                  </a:lnTo>
                  <a:lnTo>
                    <a:pt x="14" y="160"/>
                  </a:lnTo>
                  <a:lnTo>
                    <a:pt x="14" y="162"/>
                  </a:lnTo>
                  <a:lnTo>
                    <a:pt x="13" y="164"/>
                  </a:lnTo>
                  <a:lnTo>
                    <a:pt x="12" y="167"/>
                  </a:lnTo>
                  <a:lnTo>
                    <a:pt x="12" y="169"/>
                  </a:lnTo>
                  <a:lnTo>
                    <a:pt x="11" y="171"/>
                  </a:lnTo>
                  <a:lnTo>
                    <a:pt x="11" y="173"/>
                  </a:lnTo>
                  <a:lnTo>
                    <a:pt x="11" y="176"/>
                  </a:lnTo>
                  <a:lnTo>
                    <a:pt x="9" y="178"/>
                  </a:lnTo>
                  <a:lnTo>
                    <a:pt x="8" y="179"/>
                  </a:lnTo>
                  <a:lnTo>
                    <a:pt x="8" y="181"/>
                  </a:lnTo>
                  <a:lnTo>
                    <a:pt x="8" y="183"/>
                  </a:lnTo>
                  <a:lnTo>
                    <a:pt x="8" y="186"/>
                  </a:lnTo>
                  <a:lnTo>
                    <a:pt x="7" y="187"/>
                  </a:lnTo>
                  <a:lnTo>
                    <a:pt x="6" y="189"/>
                  </a:lnTo>
                  <a:lnTo>
                    <a:pt x="6" y="191"/>
                  </a:lnTo>
                  <a:lnTo>
                    <a:pt x="6" y="194"/>
                  </a:lnTo>
                  <a:lnTo>
                    <a:pt x="5" y="195"/>
                  </a:lnTo>
                  <a:lnTo>
                    <a:pt x="5" y="197"/>
                  </a:lnTo>
                  <a:lnTo>
                    <a:pt x="4" y="198"/>
                  </a:lnTo>
                  <a:lnTo>
                    <a:pt x="4" y="200"/>
                  </a:lnTo>
                  <a:lnTo>
                    <a:pt x="4" y="203"/>
                  </a:lnTo>
                  <a:lnTo>
                    <a:pt x="3" y="204"/>
                  </a:lnTo>
                  <a:lnTo>
                    <a:pt x="3" y="206"/>
                  </a:lnTo>
                  <a:lnTo>
                    <a:pt x="2" y="207"/>
                  </a:lnTo>
                  <a:lnTo>
                    <a:pt x="2" y="209"/>
                  </a:lnTo>
                  <a:lnTo>
                    <a:pt x="0" y="211"/>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3" name="Freeform 16">
              <a:extLst>
                <a:ext uri="{FF2B5EF4-FFF2-40B4-BE49-F238E27FC236}">
                  <a16:creationId xmlns:a16="http://schemas.microsoft.com/office/drawing/2014/main" id="{349B195F-4BD8-A246-9A4E-3794EE470D85}"/>
                </a:ext>
              </a:extLst>
            </p:cNvPr>
            <p:cNvSpPr>
              <a:spLocks/>
            </p:cNvSpPr>
            <p:nvPr/>
          </p:nvSpPr>
          <p:spPr bwMode="auto">
            <a:xfrm>
              <a:off x="5263" y="2524"/>
              <a:ext cx="11" cy="15"/>
            </a:xfrm>
            <a:custGeom>
              <a:avLst/>
              <a:gdLst>
                <a:gd name="T0" fmla="*/ 11 w 43"/>
                <a:gd name="T1" fmla="*/ 0 h 54"/>
                <a:gd name="T2" fmla="*/ 11 w 43"/>
                <a:gd name="T3" fmla="*/ 1 h 54"/>
                <a:gd name="T4" fmla="*/ 10 w 43"/>
                <a:gd name="T5" fmla="*/ 2 h 54"/>
                <a:gd name="T6" fmla="*/ 10 w 43"/>
                <a:gd name="T7" fmla="*/ 3 h 54"/>
                <a:gd name="T8" fmla="*/ 10 w 43"/>
                <a:gd name="T9" fmla="*/ 3 h 54"/>
                <a:gd name="T10" fmla="*/ 10 w 43"/>
                <a:gd name="T11" fmla="*/ 4 h 54"/>
                <a:gd name="T12" fmla="*/ 9 w 43"/>
                <a:gd name="T13" fmla="*/ 5 h 54"/>
                <a:gd name="T14" fmla="*/ 9 w 43"/>
                <a:gd name="T15" fmla="*/ 6 h 54"/>
                <a:gd name="T16" fmla="*/ 9 w 43"/>
                <a:gd name="T17" fmla="*/ 6 h 54"/>
                <a:gd name="T18" fmla="*/ 9 w 43"/>
                <a:gd name="T19" fmla="*/ 7 h 54"/>
                <a:gd name="T20" fmla="*/ 8 w 43"/>
                <a:gd name="T21" fmla="*/ 7 h 54"/>
                <a:gd name="T22" fmla="*/ 8 w 43"/>
                <a:gd name="T23" fmla="*/ 8 h 54"/>
                <a:gd name="T24" fmla="*/ 8 w 43"/>
                <a:gd name="T25" fmla="*/ 9 h 54"/>
                <a:gd name="T26" fmla="*/ 8 w 43"/>
                <a:gd name="T27" fmla="*/ 9 h 54"/>
                <a:gd name="T28" fmla="*/ 7 w 43"/>
                <a:gd name="T29" fmla="*/ 9 h 54"/>
                <a:gd name="T30" fmla="*/ 7 w 43"/>
                <a:gd name="T31" fmla="*/ 10 h 54"/>
                <a:gd name="T32" fmla="*/ 7 w 43"/>
                <a:gd name="T33" fmla="*/ 11 h 54"/>
                <a:gd name="T34" fmla="*/ 6 w 43"/>
                <a:gd name="T35" fmla="*/ 11 h 54"/>
                <a:gd name="T36" fmla="*/ 6 w 43"/>
                <a:gd name="T37" fmla="*/ 11 h 54"/>
                <a:gd name="T38" fmla="*/ 6 w 43"/>
                <a:gd name="T39" fmla="*/ 12 h 54"/>
                <a:gd name="T40" fmla="*/ 5 w 43"/>
                <a:gd name="T41" fmla="*/ 13 h 54"/>
                <a:gd name="T42" fmla="*/ 5 w 43"/>
                <a:gd name="T43" fmla="*/ 13 h 54"/>
                <a:gd name="T44" fmla="*/ 4 w 43"/>
                <a:gd name="T45" fmla="*/ 13 h 54"/>
                <a:gd name="T46" fmla="*/ 4 w 43"/>
                <a:gd name="T47" fmla="*/ 13 h 54"/>
                <a:gd name="T48" fmla="*/ 4 w 43"/>
                <a:gd name="T49" fmla="*/ 14 h 54"/>
                <a:gd name="T50" fmla="*/ 3 w 43"/>
                <a:gd name="T51" fmla="*/ 14 h 54"/>
                <a:gd name="T52" fmla="*/ 3 w 43"/>
                <a:gd name="T53" fmla="*/ 14 h 54"/>
                <a:gd name="T54" fmla="*/ 2 w 43"/>
                <a:gd name="T55" fmla="*/ 14 h 54"/>
                <a:gd name="T56" fmla="*/ 2 w 43"/>
                <a:gd name="T57" fmla="*/ 15 h 54"/>
                <a:gd name="T58" fmla="*/ 2 w 43"/>
                <a:gd name="T59" fmla="*/ 15 h 54"/>
                <a:gd name="T60" fmla="*/ 1 w 43"/>
                <a:gd name="T61" fmla="*/ 15 h 54"/>
                <a:gd name="T62" fmla="*/ 0 w 43"/>
                <a:gd name="T63" fmla="*/ 15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
                <a:gd name="T97" fmla="*/ 0 h 54"/>
                <a:gd name="T98" fmla="*/ 43 w 43"/>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 h="54">
                  <a:moveTo>
                    <a:pt x="43" y="0"/>
                  </a:moveTo>
                  <a:lnTo>
                    <a:pt x="43" y="1"/>
                  </a:lnTo>
                  <a:lnTo>
                    <a:pt x="42" y="3"/>
                  </a:lnTo>
                  <a:lnTo>
                    <a:pt x="42" y="4"/>
                  </a:lnTo>
                  <a:lnTo>
                    <a:pt x="42" y="5"/>
                  </a:lnTo>
                  <a:lnTo>
                    <a:pt x="41" y="6"/>
                  </a:lnTo>
                  <a:lnTo>
                    <a:pt x="41" y="9"/>
                  </a:lnTo>
                  <a:lnTo>
                    <a:pt x="40" y="10"/>
                  </a:lnTo>
                  <a:lnTo>
                    <a:pt x="40" y="11"/>
                  </a:lnTo>
                  <a:lnTo>
                    <a:pt x="39" y="12"/>
                  </a:lnTo>
                  <a:lnTo>
                    <a:pt x="39" y="14"/>
                  </a:lnTo>
                  <a:lnTo>
                    <a:pt x="38" y="15"/>
                  </a:lnTo>
                  <a:lnTo>
                    <a:pt x="38" y="16"/>
                  </a:lnTo>
                  <a:lnTo>
                    <a:pt x="37" y="18"/>
                  </a:lnTo>
                  <a:lnTo>
                    <a:pt x="37" y="19"/>
                  </a:lnTo>
                  <a:lnTo>
                    <a:pt x="37" y="20"/>
                  </a:lnTo>
                  <a:lnTo>
                    <a:pt x="37" y="21"/>
                  </a:lnTo>
                  <a:lnTo>
                    <a:pt x="35" y="22"/>
                  </a:lnTo>
                  <a:lnTo>
                    <a:pt x="34" y="23"/>
                  </a:lnTo>
                  <a:lnTo>
                    <a:pt x="34" y="24"/>
                  </a:lnTo>
                  <a:lnTo>
                    <a:pt x="34" y="25"/>
                  </a:lnTo>
                  <a:lnTo>
                    <a:pt x="33" y="25"/>
                  </a:lnTo>
                  <a:lnTo>
                    <a:pt x="33" y="28"/>
                  </a:lnTo>
                  <a:lnTo>
                    <a:pt x="32" y="29"/>
                  </a:lnTo>
                  <a:lnTo>
                    <a:pt x="32" y="30"/>
                  </a:lnTo>
                  <a:lnTo>
                    <a:pt x="31" y="31"/>
                  </a:lnTo>
                  <a:lnTo>
                    <a:pt x="30" y="31"/>
                  </a:lnTo>
                  <a:lnTo>
                    <a:pt x="30" y="32"/>
                  </a:lnTo>
                  <a:lnTo>
                    <a:pt x="30" y="33"/>
                  </a:lnTo>
                  <a:lnTo>
                    <a:pt x="29" y="33"/>
                  </a:lnTo>
                  <a:lnTo>
                    <a:pt x="29" y="35"/>
                  </a:lnTo>
                  <a:lnTo>
                    <a:pt x="27" y="36"/>
                  </a:lnTo>
                  <a:lnTo>
                    <a:pt x="27" y="37"/>
                  </a:lnTo>
                  <a:lnTo>
                    <a:pt x="26" y="38"/>
                  </a:lnTo>
                  <a:lnTo>
                    <a:pt x="25" y="39"/>
                  </a:lnTo>
                  <a:lnTo>
                    <a:pt x="25" y="40"/>
                  </a:lnTo>
                  <a:lnTo>
                    <a:pt x="24" y="41"/>
                  </a:lnTo>
                  <a:lnTo>
                    <a:pt x="23" y="41"/>
                  </a:lnTo>
                  <a:lnTo>
                    <a:pt x="22" y="42"/>
                  </a:lnTo>
                  <a:lnTo>
                    <a:pt x="22" y="44"/>
                  </a:lnTo>
                  <a:lnTo>
                    <a:pt x="21" y="44"/>
                  </a:lnTo>
                  <a:lnTo>
                    <a:pt x="21" y="45"/>
                  </a:lnTo>
                  <a:lnTo>
                    <a:pt x="19" y="45"/>
                  </a:lnTo>
                  <a:lnTo>
                    <a:pt x="19" y="46"/>
                  </a:lnTo>
                  <a:lnTo>
                    <a:pt x="18" y="46"/>
                  </a:lnTo>
                  <a:lnTo>
                    <a:pt x="17" y="47"/>
                  </a:lnTo>
                  <a:lnTo>
                    <a:pt x="16" y="48"/>
                  </a:lnTo>
                  <a:lnTo>
                    <a:pt x="15" y="48"/>
                  </a:lnTo>
                  <a:lnTo>
                    <a:pt x="15" y="49"/>
                  </a:lnTo>
                  <a:lnTo>
                    <a:pt x="14" y="49"/>
                  </a:lnTo>
                  <a:lnTo>
                    <a:pt x="13" y="49"/>
                  </a:lnTo>
                  <a:lnTo>
                    <a:pt x="13" y="50"/>
                  </a:lnTo>
                  <a:lnTo>
                    <a:pt x="12" y="50"/>
                  </a:lnTo>
                  <a:lnTo>
                    <a:pt x="10" y="50"/>
                  </a:lnTo>
                  <a:lnTo>
                    <a:pt x="10" y="51"/>
                  </a:lnTo>
                  <a:lnTo>
                    <a:pt x="9" y="51"/>
                  </a:lnTo>
                  <a:lnTo>
                    <a:pt x="8" y="51"/>
                  </a:lnTo>
                  <a:lnTo>
                    <a:pt x="8" y="53"/>
                  </a:lnTo>
                  <a:lnTo>
                    <a:pt x="7" y="53"/>
                  </a:lnTo>
                  <a:lnTo>
                    <a:pt x="6" y="53"/>
                  </a:lnTo>
                  <a:lnTo>
                    <a:pt x="5" y="54"/>
                  </a:lnTo>
                  <a:lnTo>
                    <a:pt x="4" y="54"/>
                  </a:lnTo>
                  <a:lnTo>
                    <a:pt x="2" y="54"/>
                  </a:lnTo>
                  <a:lnTo>
                    <a:pt x="1" y="54"/>
                  </a:lnTo>
                  <a:lnTo>
                    <a:pt x="0" y="5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4" name="Freeform 17">
              <a:extLst>
                <a:ext uri="{FF2B5EF4-FFF2-40B4-BE49-F238E27FC236}">
                  <a16:creationId xmlns:a16="http://schemas.microsoft.com/office/drawing/2014/main" id="{11A42448-F882-FE41-A411-C4A3ABD2FA6F}"/>
                </a:ext>
              </a:extLst>
            </p:cNvPr>
            <p:cNvSpPr>
              <a:spLocks/>
            </p:cNvSpPr>
            <p:nvPr/>
          </p:nvSpPr>
          <p:spPr bwMode="auto">
            <a:xfrm>
              <a:off x="4959" y="2532"/>
              <a:ext cx="45" cy="8"/>
            </a:xfrm>
            <a:custGeom>
              <a:avLst/>
              <a:gdLst>
                <a:gd name="T0" fmla="*/ 0 w 174"/>
                <a:gd name="T1" fmla="*/ 4 h 30"/>
                <a:gd name="T2" fmla="*/ 9 w 174"/>
                <a:gd name="T3" fmla="*/ 4 h 30"/>
                <a:gd name="T4" fmla="*/ 13 w 174"/>
                <a:gd name="T5" fmla="*/ 0 h 30"/>
                <a:gd name="T6" fmla="*/ 17 w 174"/>
                <a:gd name="T7" fmla="*/ 4 h 30"/>
                <a:gd name="T8" fmla="*/ 22 w 174"/>
                <a:gd name="T9" fmla="*/ 5 h 30"/>
                <a:gd name="T10" fmla="*/ 26 w 174"/>
                <a:gd name="T11" fmla="*/ 1 h 30"/>
                <a:gd name="T12" fmla="*/ 33 w 174"/>
                <a:gd name="T13" fmla="*/ 4 h 30"/>
                <a:gd name="T14" fmla="*/ 34 w 174"/>
                <a:gd name="T15" fmla="*/ 6 h 30"/>
                <a:gd name="T16" fmla="*/ 39 w 174"/>
                <a:gd name="T17" fmla="*/ 6 h 30"/>
                <a:gd name="T18" fmla="*/ 42 w 174"/>
                <a:gd name="T19" fmla="*/ 8 h 30"/>
                <a:gd name="T20" fmla="*/ 45 w 174"/>
                <a:gd name="T21" fmla="*/ 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30"/>
                <a:gd name="T35" fmla="*/ 174 w 174"/>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30">
                  <a:moveTo>
                    <a:pt x="0" y="14"/>
                  </a:moveTo>
                  <a:lnTo>
                    <a:pt x="36" y="14"/>
                  </a:lnTo>
                  <a:lnTo>
                    <a:pt x="49" y="0"/>
                  </a:lnTo>
                  <a:lnTo>
                    <a:pt x="66" y="14"/>
                  </a:lnTo>
                  <a:lnTo>
                    <a:pt x="85" y="17"/>
                  </a:lnTo>
                  <a:lnTo>
                    <a:pt x="102" y="5"/>
                  </a:lnTo>
                  <a:lnTo>
                    <a:pt x="129" y="14"/>
                  </a:lnTo>
                  <a:lnTo>
                    <a:pt x="132" y="21"/>
                  </a:lnTo>
                  <a:lnTo>
                    <a:pt x="151" y="21"/>
                  </a:lnTo>
                  <a:lnTo>
                    <a:pt x="161" y="30"/>
                  </a:lnTo>
                  <a:lnTo>
                    <a:pt x="174" y="26"/>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3285" name="Group 18">
              <a:extLst>
                <a:ext uri="{FF2B5EF4-FFF2-40B4-BE49-F238E27FC236}">
                  <a16:creationId xmlns:a16="http://schemas.microsoft.com/office/drawing/2014/main" id="{634A0885-8594-5C43-A350-503856552F6E}"/>
                </a:ext>
              </a:extLst>
            </p:cNvPr>
            <p:cNvGrpSpPr>
              <a:grpSpLocks/>
            </p:cNvGrpSpPr>
            <p:nvPr/>
          </p:nvGrpSpPr>
          <p:grpSpPr bwMode="auto">
            <a:xfrm flipH="1">
              <a:off x="5332" y="2493"/>
              <a:ext cx="165" cy="47"/>
              <a:chOff x="4516" y="2907"/>
              <a:chExt cx="165" cy="104"/>
            </a:xfrm>
          </p:grpSpPr>
          <p:sp>
            <p:nvSpPr>
              <p:cNvPr id="53323" name="Freeform 19">
                <a:extLst>
                  <a:ext uri="{FF2B5EF4-FFF2-40B4-BE49-F238E27FC236}">
                    <a16:creationId xmlns:a16="http://schemas.microsoft.com/office/drawing/2014/main" id="{E9942665-9262-5E45-B881-D253517A477C}"/>
                  </a:ext>
                </a:extLst>
              </p:cNvPr>
              <p:cNvSpPr>
                <a:spLocks/>
              </p:cNvSpPr>
              <p:nvPr/>
            </p:nvSpPr>
            <p:spPr bwMode="auto">
              <a:xfrm>
                <a:off x="4669" y="2975"/>
                <a:ext cx="12" cy="31"/>
              </a:xfrm>
              <a:custGeom>
                <a:avLst/>
                <a:gdLst>
                  <a:gd name="T0" fmla="*/ 12 w 47"/>
                  <a:gd name="T1" fmla="*/ 31 h 111"/>
                  <a:gd name="T2" fmla="*/ 11 w 47"/>
                  <a:gd name="T3" fmla="*/ 31 h 111"/>
                  <a:gd name="T4" fmla="*/ 11 w 47"/>
                  <a:gd name="T5" fmla="*/ 31 h 111"/>
                  <a:gd name="T6" fmla="*/ 10 w 47"/>
                  <a:gd name="T7" fmla="*/ 30 h 111"/>
                  <a:gd name="T8" fmla="*/ 10 w 47"/>
                  <a:gd name="T9" fmla="*/ 30 h 111"/>
                  <a:gd name="T10" fmla="*/ 9 w 47"/>
                  <a:gd name="T11" fmla="*/ 30 h 111"/>
                  <a:gd name="T12" fmla="*/ 9 w 47"/>
                  <a:gd name="T13" fmla="*/ 29 h 111"/>
                  <a:gd name="T14" fmla="*/ 9 w 47"/>
                  <a:gd name="T15" fmla="*/ 29 h 111"/>
                  <a:gd name="T16" fmla="*/ 8 w 47"/>
                  <a:gd name="T17" fmla="*/ 29 h 111"/>
                  <a:gd name="T18" fmla="*/ 8 w 47"/>
                  <a:gd name="T19" fmla="*/ 28 h 111"/>
                  <a:gd name="T20" fmla="*/ 8 w 47"/>
                  <a:gd name="T21" fmla="*/ 28 h 111"/>
                  <a:gd name="T22" fmla="*/ 7 w 47"/>
                  <a:gd name="T23" fmla="*/ 28 h 111"/>
                  <a:gd name="T24" fmla="*/ 7 w 47"/>
                  <a:gd name="T25" fmla="*/ 27 h 111"/>
                  <a:gd name="T26" fmla="*/ 7 w 47"/>
                  <a:gd name="T27" fmla="*/ 27 h 111"/>
                  <a:gd name="T28" fmla="*/ 6 w 47"/>
                  <a:gd name="T29" fmla="*/ 26 h 111"/>
                  <a:gd name="T30" fmla="*/ 6 w 47"/>
                  <a:gd name="T31" fmla="*/ 26 h 111"/>
                  <a:gd name="T32" fmla="*/ 6 w 47"/>
                  <a:gd name="T33" fmla="*/ 25 h 111"/>
                  <a:gd name="T34" fmla="*/ 6 w 47"/>
                  <a:gd name="T35" fmla="*/ 24 h 111"/>
                  <a:gd name="T36" fmla="*/ 5 w 47"/>
                  <a:gd name="T37" fmla="*/ 24 h 111"/>
                  <a:gd name="T38" fmla="*/ 5 w 47"/>
                  <a:gd name="T39" fmla="*/ 23 h 111"/>
                  <a:gd name="T40" fmla="*/ 5 w 47"/>
                  <a:gd name="T41" fmla="*/ 23 h 111"/>
                  <a:gd name="T42" fmla="*/ 5 w 47"/>
                  <a:gd name="T43" fmla="*/ 22 h 111"/>
                  <a:gd name="T44" fmla="*/ 4 w 47"/>
                  <a:gd name="T45" fmla="*/ 22 h 111"/>
                  <a:gd name="T46" fmla="*/ 4 w 47"/>
                  <a:gd name="T47" fmla="*/ 21 h 111"/>
                  <a:gd name="T48" fmla="*/ 4 w 47"/>
                  <a:gd name="T49" fmla="*/ 20 h 111"/>
                  <a:gd name="T50" fmla="*/ 4 w 47"/>
                  <a:gd name="T51" fmla="*/ 19 h 111"/>
                  <a:gd name="T52" fmla="*/ 3 w 47"/>
                  <a:gd name="T53" fmla="*/ 18 h 111"/>
                  <a:gd name="T54" fmla="*/ 3 w 47"/>
                  <a:gd name="T55" fmla="*/ 18 h 111"/>
                  <a:gd name="T56" fmla="*/ 3 w 47"/>
                  <a:gd name="T57" fmla="*/ 16 h 111"/>
                  <a:gd name="T58" fmla="*/ 3 w 47"/>
                  <a:gd name="T59" fmla="*/ 16 h 111"/>
                  <a:gd name="T60" fmla="*/ 3 w 47"/>
                  <a:gd name="T61" fmla="*/ 15 h 111"/>
                  <a:gd name="T62" fmla="*/ 2 w 47"/>
                  <a:gd name="T63" fmla="*/ 14 h 111"/>
                  <a:gd name="T64" fmla="*/ 2 w 47"/>
                  <a:gd name="T65" fmla="*/ 13 h 111"/>
                  <a:gd name="T66" fmla="*/ 2 w 47"/>
                  <a:gd name="T67" fmla="*/ 11 h 111"/>
                  <a:gd name="T68" fmla="*/ 1 w 47"/>
                  <a:gd name="T69" fmla="*/ 10 h 111"/>
                  <a:gd name="T70" fmla="*/ 1 w 47"/>
                  <a:gd name="T71" fmla="*/ 9 h 111"/>
                  <a:gd name="T72" fmla="*/ 1 w 47"/>
                  <a:gd name="T73" fmla="*/ 8 h 111"/>
                  <a:gd name="T74" fmla="*/ 1 w 47"/>
                  <a:gd name="T75" fmla="*/ 6 h 111"/>
                  <a:gd name="T76" fmla="*/ 1 w 47"/>
                  <a:gd name="T77" fmla="*/ 5 h 111"/>
                  <a:gd name="T78" fmla="*/ 0 w 47"/>
                  <a:gd name="T79" fmla="*/ 4 h 111"/>
                  <a:gd name="T80" fmla="*/ 0 w 47"/>
                  <a:gd name="T81" fmla="*/ 2 h 111"/>
                  <a:gd name="T82" fmla="*/ 0 w 47"/>
                  <a:gd name="T83" fmla="*/ 1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111"/>
                  <a:gd name="T128" fmla="*/ 47 w 47"/>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111">
                    <a:moveTo>
                      <a:pt x="47" y="111"/>
                    </a:moveTo>
                    <a:lnTo>
                      <a:pt x="46" y="111"/>
                    </a:lnTo>
                    <a:lnTo>
                      <a:pt x="45" y="111"/>
                    </a:lnTo>
                    <a:lnTo>
                      <a:pt x="44" y="111"/>
                    </a:lnTo>
                    <a:lnTo>
                      <a:pt x="44" y="110"/>
                    </a:lnTo>
                    <a:lnTo>
                      <a:pt x="43" y="110"/>
                    </a:lnTo>
                    <a:lnTo>
                      <a:pt x="42" y="109"/>
                    </a:lnTo>
                    <a:lnTo>
                      <a:pt x="41" y="109"/>
                    </a:lnTo>
                    <a:lnTo>
                      <a:pt x="39" y="109"/>
                    </a:lnTo>
                    <a:lnTo>
                      <a:pt x="39" y="108"/>
                    </a:lnTo>
                    <a:lnTo>
                      <a:pt x="38" y="108"/>
                    </a:lnTo>
                    <a:lnTo>
                      <a:pt x="37" y="107"/>
                    </a:lnTo>
                    <a:lnTo>
                      <a:pt x="36" y="107"/>
                    </a:lnTo>
                    <a:lnTo>
                      <a:pt x="36" y="105"/>
                    </a:lnTo>
                    <a:lnTo>
                      <a:pt x="35" y="105"/>
                    </a:lnTo>
                    <a:lnTo>
                      <a:pt x="34" y="104"/>
                    </a:lnTo>
                    <a:lnTo>
                      <a:pt x="33" y="104"/>
                    </a:lnTo>
                    <a:lnTo>
                      <a:pt x="33" y="103"/>
                    </a:lnTo>
                    <a:lnTo>
                      <a:pt x="32" y="103"/>
                    </a:lnTo>
                    <a:lnTo>
                      <a:pt x="32" y="102"/>
                    </a:lnTo>
                    <a:lnTo>
                      <a:pt x="30" y="102"/>
                    </a:lnTo>
                    <a:lnTo>
                      <a:pt x="30" y="101"/>
                    </a:lnTo>
                    <a:lnTo>
                      <a:pt x="29" y="100"/>
                    </a:lnTo>
                    <a:lnTo>
                      <a:pt x="28" y="99"/>
                    </a:lnTo>
                    <a:lnTo>
                      <a:pt x="28" y="97"/>
                    </a:lnTo>
                    <a:lnTo>
                      <a:pt x="27" y="97"/>
                    </a:lnTo>
                    <a:lnTo>
                      <a:pt x="27" y="96"/>
                    </a:lnTo>
                    <a:lnTo>
                      <a:pt x="26" y="95"/>
                    </a:lnTo>
                    <a:lnTo>
                      <a:pt x="26" y="94"/>
                    </a:lnTo>
                    <a:lnTo>
                      <a:pt x="25" y="94"/>
                    </a:lnTo>
                    <a:lnTo>
                      <a:pt x="25" y="93"/>
                    </a:lnTo>
                    <a:lnTo>
                      <a:pt x="25" y="92"/>
                    </a:lnTo>
                    <a:lnTo>
                      <a:pt x="24" y="91"/>
                    </a:lnTo>
                    <a:lnTo>
                      <a:pt x="22" y="90"/>
                    </a:lnTo>
                    <a:lnTo>
                      <a:pt x="22" y="88"/>
                    </a:lnTo>
                    <a:lnTo>
                      <a:pt x="22" y="87"/>
                    </a:lnTo>
                    <a:lnTo>
                      <a:pt x="21" y="87"/>
                    </a:lnTo>
                    <a:lnTo>
                      <a:pt x="21" y="86"/>
                    </a:lnTo>
                    <a:lnTo>
                      <a:pt x="20" y="85"/>
                    </a:lnTo>
                    <a:lnTo>
                      <a:pt x="20" y="84"/>
                    </a:lnTo>
                    <a:lnTo>
                      <a:pt x="19" y="83"/>
                    </a:lnTo>
                    <a:lnTo>
                      <a:pt x="19" y="82"/>
                    </a:lnTo>
                    <a:lnTo>
                      <a:pt x="19" y="81"/>
                    </a:lnTo>
                    <a:lnTo>
                      <a:pt x="18" y="79"/>
                    </a:lnTo>
                    <a:lnTo>
                      <a:pt x="18" y="78"/>
                    </a:lnTo>
                    <a:lnTo>
                      <a:pt x="17" y="77"/>
                    </a:lnTo>
                    <a:lnTo>
                      <a:pt x="17" y="76"/>
                    </a:lnTo>
                    <a:lnTo>
                      <a:pt x="17" y="74"/>
                    </a:lnTo>
                    <a:lnTo>
                      <a:pt x="16" y="73"/>
                    </a:lnTo>
                    <a:lnTo>
                      <a:pt x="14" y="72"/>
                    </a:lnTo>
                    <a:lnTo>
                      <a:pt x="14" y="70"/>
                    </a:lnTo>
                    <a:lnTo>
                      <a:pt x="14" y="69"/>
                    </a:lnTo>
                    <a:lnTo>
                      <a:pt x="13" y="67"/>
                    </a:lnTo>
                    <a:lnTo>
                      <a:pt x="13" y="66"/>
                    </a:lnTo>
                    <a:lnTo>
                      <a:pt x="12" y="64"/>
                    </a:lnTo>
                    <a:lnTo>
                      <a:pt x="12" y="63"/>
                    </a:lnTo>
                    <a:lnTo>
                      <a:pt x="12" y="61"/>
                    </a:lnTo>
                    <a:lnTo>
                      <a:pt x="11" y="59"/>
                    </a:lnTo>
                    <a:lnTo>
                      <a:pt x="11" y="58"/>
                    </a:lnTo>
                    <a:lnTo>
                      <a:pt x="10" y="56"/>
                    </a:lnTo>
                    <a:lnTo>
                      <a:pt x="10" y="55"/>
                    </a:lnTo>
                    <a:lnTo>
                      <a:pt x="10" y="52"/>
                    </a:lnTo>
                    <a:lnTo>
                      <a:pt x="9" y="51"/>
                    </a:lnTo>
                    <a:lnTo>
                      <a:pt x="9" y="49"/>
                    </a:lnTo>
                    <a:lnTo>
                      <a:pt x="8" y="47"/>
                    </a:lnTo>
                    <a:lnTo>
                      <a:pt x="8" y="46"/>
                    </a:lnTo>
                    <a:lnTo>
                      <a:pt x="8" y="43"/>
                    </a:lnTo>
                    <a:lnTo>
                      <a:pt x="6" y="41"/>
                    </a:lnTo>
                    <a:lnTo>
                      <a:pt x="6" y="39"/>
                    </a:lnTo>
                    <a:lnTo>
                      <a:pt x="5" y="37"/>
                    </a:lnTo>
                    <a:lnTo>
                      <a:pt x="5" y="34"/>
                    </a:lnTo>
                    <a:lnTo>
                      <a:pt x="5" y="32"/>
                    </a:lnTo>
                    <a:lnTo>
                      <a:pt x="4" y="30"/>
                    </a:lnTo>
                    <a:lnTo>
                      <a:pt x="4" y="28"/>
                    </a:lnTo>
                    <a:lnTo>
                      <a:pt x="3" y="25"/>
                    </a:lnTo>
                    <a:lnTo>
                      <a:pt x="3" y="23"/>
                    </a:lnTo>
                    <a:lnTo>
                      <a:pt x="3" y="21"/>
                    </a:lnTo>
                    <a:lnTo>
                      <a:pt x="2" y="19"/>
                    </a:lnTo>
                    <a:lnTo>
                      <a:pt x="2" y="16"/>
                    </a:lnTo>
                    <a:lnTo>
                      <a:pt x="1" y="13"/>
                    </a:lnTo>
                    <a:lnTo>
                      <a:pt x="1" y="11"/>
                    </a:lnTo>
                    <a:lnTo>
                      <a:pt x="1" y="8"/>
                    </a:lnTo>
                    <a:lnTo>
                      <a:pt x="0" y="6"/>
                    </a:lnTo>
                    <a:lnTo>
                      <a:pt x="0" y="3"/>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4" name="Freeform 20">
                <a:extLst>
                  <a:ext uri="{FF2B5EF4-FFF2-40B4-BE49-F238E27FC236}">
                    <a16:creationId xmlns:a16="http://schemas.microsoft.com/office/drawing/2014/main" id="{E8050545-8A74-574E-A4E5-7C14316E49A3}"/>
                  </a:ext>
                </a:extLst>
              </p:cNvPr>
              <p:cNvSpPr>
                <a:spLocks/>
              </p:cNvSpPr>
              <p:nvPr/>
            </p:nvSpPr>
            <p:spPr bwMode="auto">
              <a:xfrm>
                <a:off x="4656" y="2907"/>
                <a:ext cx="13" cy="68"/>
              </a:xfrm>
              <a:custGeom>
                <a:avLst/>
                <a:gdLst>
                  <a:gd name="T0" fmla="*/ 13 w 50"/>
                  <a:gd name="T1" fmla="*/ 67 h 244"/>
                  <a:gd name="T2" fmla="*/ 12 w 50"/>
                  <a:gd name="T3" fmla="*/ 66 h 244"/>
                  <a:gd name="T4" fmla="*/ 12 w 50"/>
                  <a:gd name="T5" fmla="*/ 64 h 244"/>
                  <a:gd name="T6" fmla="*/ 12 w 50"/>
                  <a:gd name="T7" fmla="*/ 62 h 244"/>
                  <a:gd name="T8" fmla="*/ 11 w 50"/>
                  <a:gd name="T9" fmla="*/ 61 h 244"/>
                  <a:gd name="T10" fmla="*/ 11 w 50"/>
                  <a:gd name="T11" fmla="*/ 59 h 244"/>
                  <a:gd name="T12" fmla="*/ 11 w 50"/>
                  <a:gd name="T13" fmla="*/ 57 h 244"/>
                  <a:gd name="T14" fmla="*/ 11 w 50"/>
                  <a:gd name="T15" fmla="*/ 55 h 244"/>
                  <a:gd name="T16" fmla="*/ 11 w 50"/>
                  <a:gd name="T17" fmla="*/ 54 h 244"/>
                  <a:gd name="T18" fmla="*/ 10 w 50"/>
                  <a:gd name="T19" fmla="*/ 52 h 244"/>
                  <a:gd name="T20" fmla="*/ 10 w 50"/>
                  <a:gd name="T21" fmla="*/ 50 h 244"/>
                  <a:gd name="T22" fmla="*/ 10 w 50"/>
                  <a:gd name="T23" fmla="*/ 48 h 244"/>
                  <a:gd name="T24" fmla="*/ 10 w 50"/>
                  <a:gd name="T25" fmla="*/ 47 h 244"/>
                  <a:gd name="T26" fmla="*/ 9 w 50"/>
                  <a:gd name="T27" fmla="*/ 45 h 244"/>
                  <a:gd name="T28" fmla="*/ 9 w 50"/>
                  <a:gd name="T29" fmla="*/ 43 h 244"/>
                  <a:gd name="T30" fmla="*/ 9 w 50"/>
                  <a:gd name="T31" fmla="*/ 41 h 244"/>
                  <a:gd name="T32" fmla="*/ 9 w 50"/>
                  <a:gd name="T33" fmla="*/ 39 h 244"/>
                  <a:gd name="T34" fmla="*/ 9 w 50"/>
                  <a:gd name="T35" fmla="*/ 37 h 244"/>
                  <a:gd name="T36" fmla="*/ 8 w 50"/>
                  <a:gd name="T37" fmla="*/ 35 h 244"/>
                  <a:gd name="T38" fmla="*/ 8 w 50"/>
                  <a:gd name="T39" fmla="*/ 33 h 244"/>
                  <a:gd name="T40" fmla="*/ 8 w 50"/>
                  <a:gd name="T41" fmla="*/ 31 h 244"/>
                  <a:gd name="T42" fmla="*/ 7 w 50"/>
                  <a:gd name="T43" fmla="*/ 30 h 244"/>
                  <a:gd name="T44" fmla="*/ 7 w 50"/>
                  <a:gd name="T45" fmla="*/ 28 h 244"/>
                  <a:gd name="T46" fmla="*/ 7 w 50"/>
                  <a:gd name="T47" fmla="*/ 26 h 244"/>
                  <a:gd name="T48" fmla="*/ 7 w 50"/>
                  <a:gd name="T49" fmla="*/ 24 h 244"/>
                  <a:gd name="T50" fmla="*/ 7 w 50"/>
                  <a:gd name="T51" fmla="*/ 22 h 244"/>
                  <a:gd name="T52" fmla="*/ 6 w 50"/>
                  <a:gd name="T53" fmla="*/ 20 h 244"/>
                  <a:gd name="T54" fmla="*/ 6 w 50"/>
                  <a:gd name="T55" fmla="*/ 19 h 244"/>
                  <a:gd name="T56" fmla="*/ 6 w 50"/>
                  <a:gd name="T57" fmla="*/ 17 h 244"/>
                  <a:gd name="T58" fmla="*/ 5 w 50"/>
                  <a:gd name="T59" fmla="*/ 16 h 244"/>
                  <a:gd name="T60" fmla="*/ 5 w 50"/>
                  <a:gd name="T61" fmla="*/ 14 h 244"/>
                  <a:gd name="T62" fmla="*/ 5 w 50"/>
                  <a:gd name="T63" fmla="*/ 13 h 244"/>
                  <a:gd name="T64" fmla="*/ 5 w 50"/>
                  <a:gd name="T65" fmla="*/ 11 h 244"/>
                  <a:gd name="T66" fmla="*/ 5 w 50"/>
                  <a:gd name="T67" fmla="*/ 10 h 244"/>
                  <a:gd name="T68" fmla="*/ 4 w 50"/>
                  <a:gd name="T69" fmla="*/ 9 h 244"/>
                  <a:gd name="T70" fmla="*/ 4 w 50"/>
                  <a:gd name="T71" fmla="*/ 8 h 244"/>
                  <a:gd name="T72" fmla="*/ 4 w 50"/>
                  <a:gd name="T73" fmla="*/ 6 h 244"/>
                  <a:gd name="T74" fmla="*/ 4 w 50"/>
                  <a:gd name="T75" fmla="*/ 5 h 244"/>
                  <a:gd name="T76" fmla="*/ 3 w 50"/>
                  <a:gd name="T77" fmla="*/ 4 h 244"/>
                  <a:gd name="T78" fmla="*/ 3 w 50"/>
                  <a:gd name="T79" fmla="*/ 3 h 244"/>
                  <a:gd name="T80" fmla="*/ 3 w 50"/>
                  <a:gd name="T81" fmla="*/ 3 h 244"/>
                  <a:gd name="T82" fmla="*/ 3 w 50"/>
                  <a:gd name="T83" fmla="*/ 2 h 244"/>
                  <a:gd name="T84" fmla="*/ 3 w 50"/>
                  <a:gd name="T85" fmla="*/ 1 h 244"/>
                  <a:gd name="T86" fmla="*/ 2 w 50"/>
                  <a:gd name="T87" fmla="*/ 1 h 244"/>
                  <a:gd name="T88" fmla="*/ 2 w 50"/>
                  <a:gd name="T89" fmla="*/ 1 h 244"/>
                  <a:gd name="T90" fmla="*/ 1 w 50"/>
                  <a:gd name="T91" fmla="*/ 0 h 244"/>
                  <a:gd name="T92" fmla="*/ 1 w 50"/>
                  <a:gd name="T93" fmla="*/ 0 h 244"/>
                  <a:gd name="T94" fmla="*/ 1 w 50"/>
                  <a:gd name="T95" fmla="*/ 0 h 244"/>
                  <a:gd name="T96" fmla="*/ 0 w 50"/>
                  <a:gd name="T97" fmla="*/ 1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244"/>
                  <a:gd name="T149" fmla="*/ 50 w 50"/>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244">
                    <a:moveTo>
                      <a:pt x="50" y="244"/>
                    </a:moveTo>
                    <a:lnTo>
                      <a:pt x="49" y="241"/>
                    </a:lnTo>
                    <a:lnTo>
                      <a:pt x="47" y="239"/>
                    </a:lnTo>
                    <a:lnTo>
                      <a:pt x="47" y="237"/>
                    </a:lnTo>
                    <a:lnTo>
                      <a:pt x="47" y="233"/>
                    </a:lnTo>
                    <a:lnTo>
                      <a:pt x="47" y="231"/>
                    </a:lnTo>
                    <a:lnTo>
                      <a:pt x="46" y="228"/>
                    </a:lnTo>
                    <a:lnTo>
                      <a:pt x="45" y="224"/>
                    </a:lnTo>
                    <a:lnTo>
                      <a:pt x="45" y="222"/>
                    </a:lnTo>
                    <a:lnTo>
                      <a:pt x="44" y="219"/>
                    </a:lnTo>
                    <a:lnTo>
                      <a:pt x="44" y="215"/>
                    </a:lnTo>
                    <a:lnTo>
                      <a:pt x="44" y="212"/>
                    </a:lnTo>
                    <a:lnTo>
                      <a:pt x="43" y="210"/>
                    </a:lnTo>
                    <a:lnTo>
                      <a:pt x="43" y="206"/>
                    </a:lnTo>
                    <a:lnTo>
                      <a:pt x="42" y="203"/>
                    </a:lnTo>
                    <a:lnTo>
                      <a:pt x="42" y="199"/>
                    </a:lnTo>
                    <a:lnTo>
                      <a:pt x="42" y="197"/>
                    </a:lnTo>
                    <a:lnTo>
                      <a:pt x="41" y="194"/>
                    </a:lnTo>
                    <a:lnTo>
                      <a:pt x="41" y="190"/>
                    </a:lnTo>
                    <a:lnTo>
                      <a:pt x="39" y="187"/>
                    </a:lnTo>
                    <a:lnTo>
                      <a:pt x="39" y="184"/>
                    </a:lnTo>
                    <a:lnTo>
                      <a:pt x="39" y="180"/>
                    </a:lnTo>
                    <a:lnTo>
                      <a:pt x="38" y="177"/>
                    </a:lnTo>
                    <a:lnTo>
                      <a:pt x="38" y="173"/>
                    </a:lnTo>
                    <a:lnTo>
                      <a:pt x="37" y="170"/>
                    </a:lnTo>
                    <a:lnTo>
                      <a:pt x="37" y="167"/>
                    </a:lnTo>
                    <a:lnTo>
                      <a:pt x="37" y="163"/>
                    </a:lnTo>
                    <a:lnTo>
                      <a:pt x="36" y="160"/>
                    </a:lnTo>
                    <a:lnTo>
                      <a:pt x="36" y="156"/>
                    </a:lnTo>
                    <a:lnTo>
                      <a:pt x="36" y="153"/>
                    </a:lnTo>
                    <a:lnTo>
                      <a:pt x="35" y="150"/>
                    </a:lnTo>
                    <a:lnTo>
                      <a:pt x="35" y="146"/>
                    </a:lnTo>
                    <a:lnTo>
                      <a:pt x="34" y="143"/>
                    </a:lnTo>
                    <a:lnTo>
                      <a:pt x="34" y="140"/>
                    </a:lnTo>
                    <a:lnTo>
                      <a:pt x="33" y="136"/>
                    </a:lnTo>
                    <a:lnTo>
                      <a:pt x="33" y="133"/>
                    </a:lnTo>
                    <a:lnTo>
                      <a:pt x="33" y="129"/>
                    </a:lnTo>
                    <a:lnTo>
                      <a:pt x="31" y="126"/>
                    </a:lnTo>
                    <a:lnTo>
                      <a:pt x="30" y="123"/>
                    </a:lnTo>
                    <a:lnTo>
                      <a:pt x="30" y="119"/>
                    </a:lnTo>
                    <a:lnTo>
                      <a:pt x="30" y="116"/>
                    </a:lnTo>
                    <a:lnTo>
                      <a:pt x="30" y="112"/>
                    </a:lnTo>
                    <a:lnTo>
                      <a:pt x="29" y="109"/>
                    </a:lnTo>
                    <a:lnTo>
                      <a:pt x="28" y="106"/>
                    </a:lnTo>
                    <a:lnTo>
                      <a:pt x="28" y="102"/>
                    </a:lnTo>
                    <a:lnTo>
                      <a:pt x="27" y="99"/>
                    </a:lnTo>
                    <a:lnTo>
                      <a:pt x="27" y="96"/>
                    </a:lnTo>
                    <a:lnTo>
                      <a:pt x="27" y="92"/>
                    </a:lnTo>
                    <a:lnTo>
                      <a:pt x="26" y="89"/>
                    </a:lnTo>
                    <a:lnTo>
                      <a:pt x="26" y="87"/>
                    </a:lnTo>
                    <a:lnTo>
                      <a:pt x="26" y="83"/>
                    </a:lnTo>
                    <a:lnTo>
                      <a:pt x="25" y="80"/>
                    </a:lnTo>
                    <a:lnTo>
                      <a:pt x="25" y="76"/>
                    </a:lnTo>
                    <a:lnTo>
                      <a:pt x="23" y="73"/>
                    </a:lnTo>
                    <a:lnTo>
                      <a:pt x="23" y="71"/>
                    </a:lnTo>
                    <a:lnTo>
                      <a:pt x="23" y="67"/>
                    </a:lnTo>
                    <a:lnTo>
                      <a:pt x="22" y="65"/>
                    </a:lnTo>
                    <a:lnTo>
                      <a:pt x="22" y="62"/>
                    </a:lnTo>
                    <a:lnTo>
                      <a:pt x="21" y="59"/>
                    </a:lnTo>
                    <a:lnTo>
                      <a:pt x="21" y="56"/>
                    </a:lnTo>
                    <a:lnTo>
                      <a:pt x="21" y="53"/>
                    </a:lnTo>
                    <a:lnTo>
                      <a:pt x="20" y="50"/>
                    </a:lnTo>
                    <a:lnTo>
                      <a:pt x="20" y="48"/>
                    </a:lnTo>
                    <a:lnTo>
                      <a:pt x="19" y="46"/>
                    </a:lnTo>
                    <a:lnTo>
                      <a:pt x="19" y="43"/>
                    </a:lnTo>
                    <a:lnTo>
                      <a:pt x="19" y="40"/>
                    </a:lnTo>
                    <a:lnTo>
                      <a:pt x="18" y="38"/>
                    </a:lnTo>
                    <a:lnTo>
                      <a:pt x="18" y="36"/>
                    </a:lnTo>
                    <a:lnTo>
                      <a:pt x="17" y="34"/>
                    </a:lnTo>
                    <a:lnTo>
                      <a:pt x="17" y="31"/>
                    </a:lnTo>
                    <a:lnTo>
                      <a:pt x="17" y="29"/>
                    </a:lnTo>
                    <a:lnTo>
                      <a:pt x="16" y="27"/>
                    </a:lnTo>
                    <a:lnTo>
                      <a:pt x="16" y="25"/>
                    </a:lnTo>
                    <a:lnTo>
                      <a:pt x="14" y="23"/>
                    </a:lnTo>
                    <a:lnTo>
                      <a:pt x="14" y="21"/>
                    </a:lnTo>
                    <a:lnTo>
                      <a:pt x="14" y="19"/>
                    </a:lnTo>
                    <a:lnTo>
                      <a:pt x="13" y="18"/>
                    </a:lnTo>
                    <a:lnTo>
                      <a:pt x="13" y="15"/>
                    </a:lnTo>
                    <a:lnTo>
                      <a:pt x="12" y="14"/>
                    </a:lnTo>
                    <a:lnTo>
                      <a:pt x="12" y="12"/>
                    </a:lnTo>
                    <a:lnTo>
                      <a:pt x="12" y="11"/>
                    </a:lnTo>
                    <a:lnTo>
                      <a:pt x="11" y="10"/>
                    </a:lnTo>
                    <a:lnTo>
                      <a:pt x="10" y="9"/>
                    </a:lnTo>
                    <a:lnTo>
                      <a:pt x="10" y="8"/>
                    </a:lnTo>
                    <a:lnTo>
                      <a:pt x="10" y="6"/>
                    </a:lnTo>
                    <a:lnTo>
                      <a:pt x="10" y="5"/>
                    </a:lnTo>
                    <a:lnTo>
                      <a:pt x="9" y="4"/>
                    </a:lnTo>
                    <a:lnTo>
                      <a:pt x="8" y="3"/>
                    </a:lnTo>
                    <a:lnTo>
                      <a:pt x="8" y="2"/>
                    </a:lnTo>
                    <a:lnTo>
                      <a:pt x="6" y="2"/>
                    </a:lnTo>
                    <a:lnTo>
                      <a:pt x="6" y="1"/>
                    </a:lnTo>
                    <a:lnTo>
                      <a:pt x="5" y="1"/>
                    </a:lnTo>
                    <a:lnTo>
                      <a:pt x="5" y="0"/>
                    </a:lnTo>
                    <a:lnTo>
                      <a:pt x="4" y="0"/>
                    </a:lnTo>
                    <a:lnTo>
                      <a:pt x="3" y="0"/>
                    </a:lnTo>
                    <a:lnTo>
                      <a:pt x="3" y="1"/>
                    </a:lnTo>
                    <a:lnTo>
                      <a:pt x="2" y="1"/>
                    </a:lnTo>
                    <a:lnTo>
                      <a:pt x="1" y="2"/>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5" name="Freeform 21">
                <a:extLst>
                  <a:ext uri="{FF2B5EF4-FFF2-40B4-BE49-F238E27FC236}">
                    <a16:creationId xmlns:a16="http://schemas.microsoft.com/office/drawing/2014/main" id="{06242FAC-1967-864D-9103-D187009AD152}"/>
                  </a:ext>
                </a:extLst>
              </p:cNvPr>
              <p:cNvSpPr>
                <a:spLocks/>
              </p:cNvSpPr>
              <p:nvPr/>
            </p:nvSpPr>
            <p:spPr bwMode="auto">
              <a:xfrm>
                <a:off x="4644" y="2909"/>
                <a:ext cx="12" cy="77"/>
              </a:xfrm>
              <a:custGeom>
                <a:avLst/>
                <a:gdLst>
                  <a:gd name="T0" fmla="*/ 12 w 48"/>
                  <a:gd name="T1" fmla="*/ 0 h 280"/>
                  <a:gd name="T2" fmla="*/ 12 w 48"/>
                  <a:gd name="T3" fmla="*/ 1 h 280"/>
                  <a:gd name="T4" fmla="*/ 11 w 48"/>
                  <a:gd name="T5" fmla="*/ 2 h 280"/>
                  <a:gd name="T6" fmla="*/ 11 w 48"/>
                  <a:gd name="T7" fmla="*/ 2 h 280"/>
                  <a:gd name="T8" fmla="*/ 11 w 48"/>
                  <a:gd name="T9" fmla="*/ 3 h 280"/>
                  <a:gd name="T10" fmla="*/ 11 w 48"/>
                  <a:gd name="T11" fmla="*/ 4 h 280"/>
                  <a:gd name="T12" fmla="*/ 11 w 48"/>
                  <a:gd name="T13" fmla="*/ 5 h 280"/>
                  <a:gd name="T14" fmla="*/ 10 w 48"/>
                  <a:gd name="T15" fmla="*/ 6 h 280"/>
                  <a:gd name="T16" fmla="*/ 10 w 48"/>
                  <a:gd name="T17" fmla="*/ 7 h 280"/>
                  <a:gd name="T18" fmla="*/ 10 w 48"/>
                  <a:gd name="T19" fmla="*/ 9 h 280"/>
                  <a:gd name="T20" fmla="*/ 9 w 48"/>
                  <a:gd name="T21" fmla="*/ 10 h 280"/>
                  <a:gd name="T22" fmla="*/ 9 w 48"/>
                  <a:gd name="T23" fmla="*/ 11 h 280"/>
                  <a:gd name="T24" fmla="*/ 9 w 48"/>
                  <a:gd name="T25" fmla="*/ 12 h 280"/>
                  <a:gd name="T26" fmla="*/ 9 w 48"/>
                  <a:gd name="T27" fmla="*/ 14 h 280"/>
                  <a:gd name="T28" fmla="*/ 9 w 48"/>
                  <a:gd name="T29" fmla="*/ 15 h 280"/>
                  <a:gd name="T30" fmla="*/ 8 w 48"/>
                  <a:gd name="T31" fmla="*/ 17 h 280"/>
                  <a:gd name="T32" fmla="*/ 8 w 48"/>
                  <a:gd name="T33" fmla="*/ 19 h 280"/>
                  <a:gd name="T34" fmla="*/ 8 w 48"/>
                  <a:gd name="T35" fmla="*/ 20 h 280"/>
                  <a:gd name="T36" fmla="*/ 8 w 48"/>
                  <a:gd name="T37" fmla="*/ 22 h 280"/>
                  <a:gd name="T38" fmla="*/ 7 w 48"/>
                  <a:gd name="T39" fmla="*/ 24 h 280"/>
                  <a:gd name="T40" fmla="*/ 7 w 48"/>
                  <a:gd name="T41" fmla="*/ 26 h 280"/>
                  <a:gd name="T42" fmla="*/ 7 w 48"/>
                  <a:gd name="T43" fmla="*/ 27 h 280"/>
                  <a:gd name="T44" fmla="*/ 7 w 48"/>
                  <a:gd name="T45" fmla="*/ 29 h 280"/>
                  <a:gd name="T46" fmla="*/ 6 w 48"/>
                  <a:gd name="T47" fmla="*/ 31 h 280"/>
                  <a:gd name="T48" fmla="*/ 6 w 48"/>
                  <a:gd name="T49" fmla="*/ 33 h 280"/>
                  <a:gd name="T50" fmla="*/ 6 w 48"/>
                  <a:gd name="T51" fmla="*/ 35 h 280"/>
                  <a:gd name="T52" fmla="*/ 6 w 48"/>
                  <a:gd name="T53" fmla="*/ 37 h 280"/>
                  <a:gd name="T54" fmla="*/ 5 w 48"/>
                  <a:gd name="T55" fmla="*/ 39 h 280"/>
                  <a:gd name="T56" fmla="*/ 5 w 48"/>
                  <a:gd name="T57" fmla="*/ 40 h 280"/>
                  <a:gd name="T58" fmla="*/ 5 w 48"/>
                  <a:gd name="T59" fmla="*/ 42 h 280"/>
                  <a:gd name="T60" fmla="*/ 5 w 48"/>
                  <a:gd name="T61" fmla="*/ 44 h 280"/>
                  <a:gd name="T62" fmla="*/ 5 w 48"/>
                  <a:gd name="T63" fmla="*/ 46 h 280"/>
                  <a:gd name="T64" fmla="*/ 4 w 48"/>
                  <a:gd name="T65" fmla="*/ 48 h 280"/>
                  <a:gd name="T66" fmla="*/ 4 w 48"/>
                  <a:gd name="T67" fmla="*/ 50 h 280"/>
                  <a:gd name="T68" fmla="*/ 4 w 48"/>
                  <a:gd name="T69" fmla="*/ 51 h 280"/>
                  <a:gd name="T70" fmla="*/ 4 w 48"/>
                  <a:gd name="T71" fmla="*/ 53 h 280"/>
                  <a:gd name="T72" fmla="*/ 3 w 48"/>
                  <a:gd name="T73" fmla="*/ 55 h 280"/>
                  <a:gd name="T74" fmla="*/ 3 w 48"/>
                  <a:gd name="T75" fmla="*/ 57 h 280"/>
                  <a:gd name="T76" fmla="*/ 3 w 48"/>
                  <a:gd name="T77" fmla="*/ 58 h 280"/>
                  <a:gd name="T78" fmla="*/ 3 w 48"/>
                  <a:gd name="T79" fmla="*/ 60 h 280"/>
                  <a:gd name="T80" fmla="*/ 3 w 48"/>
                  <a:gd name="T81" fmla="*/ 62 h 280"/>
                  <a:gd name="T82" fmla="*/ 2 w 48"/>
                  <a:gd name="T83" fmla="*/ 63 h 280"/>
                  <a:gd name="T84" fmla="*/ 2 w 48"/>
                  <a:gd name="T85" fmla="*/ 65 h 280"/>
                  <a:gd name="T86" fmla="*/ 2 w 48"/>
                  <a:gd name="T87" fmla="*/ 66 h 280"/>
                  <a:gd name="T88" fmla="*/ 2 w 48"/>
                  <a:gd name="T89" fmla="*/ 68 h 280"/>
                  <a:gd name="T90" fmla="*/ 2 w 48"/>
                  <a:gd name="T91" fmla="*/ 69 h 280"/>
                  <a:gd name="T92" fmla="*/ 1 w 48"/>
                  <a:gd name="T93" fmla="*/ 71 h 280"/>
                  <a:gd name="T94" fmla="*/ 1 w 48"/>
                  <a:gd name="T95" fmla="*/ 72 h 280"/>
                  <a:gd name="T96" fmla="*/ 1 w 48"/>
                  <a:gd name="T97" fmla="*/ 73 h 280"/>
                  <a:gd name="T98" fmla="*/ 0 w 48"/>
                  <a:gd name="T99" fmla="*/ 75 h 280"/>
                  <a:gd name="T100" fmla="*/ 0 w 48"/>
                  <a:gd name="T101" fmla="*/ 76 h 280"/>
                  <a:gd name="T102" fmla="*/ 0 w 48"/>
                  <a:gd name="T103" fmla="*/ 77 h 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
                  <a:gd name="T157" fmla="*/ 0 h 280"/>
                  <a:gd name="T158" fmla="*/ 48 w 48"/>
                  <a:gd name="T159" fmla="*/ 280 h 2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 h="280">
                    <a:moveTo>
                      <a:pt x="48" y="0"/>
                    </a:moveTo>
                    <a:lnTo>
                      <a:pt x="48" y="1"/>
                    </a:lnTo>
                    <a:lnTo>
                      <a:pt x="46" y="2"/>
                    </a:lnTo>
                    <a:lnTo>
                      <a:pt x="46" y="3"/>
                    </a:lnTo>
                    <a:lnTo>
                      <a:pt x="46" y="5"/>
                    </a:lnTo>
                    <a:lnTo>
                      <a:pt x="45" y="6"/>
                    </a:lnTo>
                    <a:lnTo>
                      <a:pt x="45" y="7"/>
                    </a:lnTo>
                    <a:lnTo>
                      <a:pt x="44" y="8"/>
                    </a:lnTo>
                    <a:lnTo>
                      <a:pt x="44" y="9"/>
                    </a:lnTo>
                    <a:lnTo>
                      <a:pt x="44" y="11"/>
                    </a:lnTo>
                    <a:lnTo>
                      <a:pt x="43" y="12"/>
                    </a:lnTo>
                    <a:lnTo>
                      <a:pt x="43" y="15"/>
                    </a:lnTo>
                    <a:lnTo>
                      <a:pt x="42" y="16"/>
                    </a:lnTo>
                    <a:lnTo>
                      <a:pt x="42" y="18"/>
                    </a:lnTo>
                    <a:lnTo>
                      <a:pt x="41" y="20"/>
                    </a:lnTo>
                    <a:lnTo>
                      <a:pt x="41" y="22"/>
                    </a:lnTo>
                    <a:lnTo>
                      <a:pt x="41" y="24"/>
                    </a:lnTo>
                    <a:lnTo>
                      <a:pt x="40" y="26"/>
                    </a:lnTo>
                    <a:lnTo>
                      <a:pt x="40" y="28"/>
                    </a:lnTo>
                    <a:lnTo>
                      <a:pt x="39" y="31"/>
                    </a:lnTo>
                    <a:lnTo>
                      <a:pt x="39" y="33"/>
                    </a:lnTo>
                    <a:lnTo>
                      <a:pt x="37" y="35"/>
                    </a:lnTo>
                    <a:lnTo>
                      <a:pt x="37" y="37"/>
                    </a:lnTo>
                    <a:lnTo>
                      <a:pt x="36" y="40"/>
                    </a:lnTo>
                    <a:lnTo>
                      <a:pt x="36" y="43"/>
                    </a:lnTo>
                    <a:lnTo>
                      <a:pt x="36" y="45"/>
                    </a:lnTo>
                    <a:lnTo>
                      <a:pt x="35" y="47"/>
                    </a:lnTo>
                    <a:lnTo>
                      <a:pt x="35" y="50"/>
                    </a:lnTo>
                    <a:lnTo>
                      <a:pt x="34" y="53"/>
                    </a:lnTo>
                    <a:lnTo>
                      <a:pt x="34" y="56"/>
                    </a:lnTo>
                    <a:lnTo>
                      <a:pt x="34" y="59"/>
                    </a:lnTo>
                    <a:lnTo>
                      <a:pt x="33" y="62"/>
                    </a:lnTo>
                    <a:lnTo>
                      <a:pt x="33" y="64"/>
                    </a:lnTo>
                    <a:lnTo>
                      <a:pt x="33" y="68"/>
                    </a:lnTo>
                    <a:lnTo>
                      <a:pt x="32" y="70"/>
                    </a:lnTo>
                    <a:lnTo>
                      <a:pt x="32" y="73"/>
                    </a:lnTo>
                    <a:lnTo>
                      <a:pt x="31" y="77"/>
                    </a:lnTo>
                    <a:lnTo>
                      <a:pt x="31" y="80"/>
                    </a:lnTo>
                    <a:lnTo>
                      <a:pt x="31" y="84"/>
                    </a:lnTo>
                    <a:lnTo>
                      <a:pt x="29" y="86"/>
                    </a:lnTo>
                    <a:lnTo>
                      <a:pt x="29" y="89"/>
                    </a:lnTo>
                    <a:lnTo>
                      <a:pt x="28" y="93"/>
                    </a:lnTo>
                    <a:lnTo>
                      <a:pt x="28" y="96"/>
                    </a:lnTo>
                    <a:lnTo>
                      <a:pt x="28" y="99"/>
                    </a:lnTo>
                    <a:lnTo>
                      <a:pt x="27" y="103"/>
                    </a:lnTo>
                    <a:lnTo>
                      <a:pt x="27" y="106"/>
                    </a:lnTo>
                    <a:lnTo>
                      <a:pt x="26" y="109"/>
                    </a:lnTo>
                    <a:lnTo>
                      <a:pt x="26" y="113"/>
                    </a:lnTo>
                    <a:lnTo>
                      <a:pt x="26" y="116"/>
                    </a:lnTo>
                    <a:lnTo>
                      <a:pt x="25" y="120"/>
                    </a:lnTo>
                    <a:lnTo>
                      <a:pt x="24" y="123"/>
                    </a:lnTo>
                    <a:lnTo>
                      <a:pt x="24" y="126"/>
                    </a:lnTo>
                    <a:lnTo>
                      <a:pt x="24" y="130"/>
                    </a:lnTo>
                    <a:lnTo>
                      <a:pt x="24" y="133"/>
                    </a:lnTo>
                    <a:lnTo>
                      <a:pt x="23" y="137"/>
                    </a:lnTo>
                    <a:lnTo>
                      <a:pt x="21" y="140"/>
                    </a:lnTo>
                    <a:lnTo>
                      <a:pt x="21" y="143"/>
                    </a:lnTo>
                    <a:lnTo>
                      <a:pt x="20" y="147"/>
                    </a:lnTo>
                    <a:lnTo>
                      <a:pt x="20" y="150"/>
                    </a:lnTo>
                    <a:lnTo>
                      <a:pt x="20" y="153"/>
                    </a:lnTo>
                    <a:lnTo>
                      <a:pt x="19" y="157"/>
                    </a:lnTo>
                    <a:lnTo>
                      <a:pt x="19" y="160"/>
                    </a:lnTo>
                    <a:lnTo>
                      <a:pt x="18" y="164"/>
                    </a:lnTo>
                    <a:lnTo>
                      <a:pt x="18" y="167"/>
                    </a:lnTo>
                    <a:lnTo>
                      <a:pt x="18" y="170"/>
                    </a:lnTo>
                    <a:lnTo>
                      <a:pt x="17" y="174"/>
                    </a:lnTo>
                    <a:lnTo>
                      <a:pt x="17" y="177"/>
                    </a:lnTo>
                    <a:lnTo>
                      <a:pt x="17" y="181"/>
                    </a:lnTo>
                    <a:lnTo>
                      <a:pt x="16" y="184"/>
                    </a:lnTo>
                    <a:lnTo>
                      <a:pt x="16" y="187"/>
                    </a:lnTo>
                    <a:lnTo>
                      <a:pt x="15" y="191"/>
                    </a:lnTo>
                    <a:lnTo>
                      <a:pt x="15" y="194"/>
                    </a:lnTo>
                    <a:lnTo>
                      <a:pt x="15" y="196"/>
                    </a:lnTo>
                    <a:lnTo>
                      <a:pt x="13" y="200"/>
                    </a:lnTo>
                    <a:lnTo>
                      <a:pt x="13" y="203"/>
                    </a:lnTo>
                    <a:lnTo>
                      <a:pt x="12" y="207"/>
                    </a:lnTo>
                    <a:lnTo>
                      <a:pt x="12" y="209"/>
                    </a:lnTo>
                    <a:lnTo>
                      <a:pt x="11" y="212"/>
                    </a:lnTo>
                    <a:lnTo>
                      <a:pt x="11" y="216"/>
                    </a:lnTo>
                    <a:lnTo>
                      <a:pt x="11" y="219"/>
                    </a:lnTo>
                    <a:lnTo>
                      <a:pt x="10" y="221"/>
                    </a:lnTo>
                    <a:lnTo>
                      <a:pt x="10" y="225"/>
                    </a:lnTo>
                    <a:lnTo>
                      <a:pt x="9" y="228"/>
                    </a:lnTo>
                    <a:lnTo>
                      <a:pt x="9" y="230"/>
                    </a:lnTo>
                    <a:lnTo>
                      <a:pt x="9" y="234"/>
                    </a:lnTo>
                    <a:lnTo>
                      <a:pt x="8" y="236"/>
                    </a:lnTo>
                    <a:lnTo>
                      <a:pt x="8" y="238"/>
                    </a:lnTo>
                    <a:lnTo>
                      <a:pt x="7" y="241"/>
                    </a:lnTo>
                    <a:lnTo>
                      <a:pt x="7" y="244"/>
                    </a:lnTo>
                    <a:lnTo>
                      <a:pt x="7" y="247"/>
                    </a:lnTo>
                    <a:lnTo>
                      <a:pt x="6" y="249"/>
                    </a:lnTo>
                    <a:lnTo>
                      <a:pt x="6" y="252"/>
                    </a:lnTo>
                    <a:lnTo>
                      <a:pt x="6" y="254"/>
                    </a:lnTo>
                    <a:lnTo>
                      <a:pt x="4" y="257"/>
                    </a:lnTo>
                    <a:lnTo>
                      <a:pt x="3" y="260"/>
                    </a:lnTo>
                    <a:lnTo>
                      <a:pt x="3" y="262"/>
                    </a:lnTo>
                    <a:lnTo>
                      <a:pt x="3" y="264"/>
                    </a:lnTo>
                    <a:lnTo>
                      <a:pt x="3" y="266"/>
                    </a:lnTo>
                    <a:lnTo>
                      <a:pt x="2" y="269"/>
                    </a:lnTo>
                    <a:lnTo>
                      <a:pt x="1" y="271"/>
                    </a:lnTo>
                    <a:lnTo>
                      <a:pt x="1" y="273"/>
                    </a:lnTo>
                    <a:lnTo>
                      <a:pt x="0" y="275"/>
                    </a:lnTo>
                    <a:lnTo>
                      <a:pt x="0" y="278"/>
                    </a:lnTo>
                    <a:lnTo>
                      <a:pt x="0" y="28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6" name="Freeform 22">
                <a:extLst>
                  <a:ext uri="{FF2B5EF4-FFF2-40B4-BE49-F238E27FC236}">
                    <a16:creationId xmlns:a16="http://schemas.microsoft.com/office/drawing/2014/main" id="{B6AE38CE-C1EC-9A4F-91A0-DEDDD4DF36AC}"/>
                  </a:ext>
                </a:extLst>
              </p:cNvPr>
              <p:cNvSpPr>
                <a:spLocks/>
              </p:cNvSpPr>
              <p:nvPr/>
            </p:nvSpPr>
            <p:spPr bwMode="auto">
              <a:xfrm>
                <a:off x="4633" y="2986"/>
                <a:ext cx="11" cy="20"/>
              </a:xfrm>
              <a:custGeom>
                <a:avLst/>
                <a:gdLst>
                  <a:gd name="T0" fmla="*/ 11 w 41"/>
                  <a:gd name="T1" fmla="*/ 1 h 72"/>
                  <a:gd name="T2" fmla="*/ 10 w 41"/>
                  <a:gd name="T3" fmla="*/ 2 h 72"/>
                  <a:gd name="T4" fmla="*/ 10 w 41"/>
                  <a:gd name="T5" fmla="*/ 3 h 72"/>
                  <a:gd name="T6" fmla="*/ 10 w 41"/>
                  <a:gd name="T7" fmla="*/ 4 h 72"/>
                  <a:gd name="T8" fmla="*/ 10 w 41"/>
                  <a:gd name="T9" fmla="*/ 5 h 72"/>
                  <a:gd name="T10" fmla="*/ 9 w 41"/>
                  <a:gd name="T11" fmla="*/ 6 h 72"/>
                  <a:gd name="T12" fmla="*/ 9 w 41"/>
                  <a:gd name="T13" fmla="*/ 7 h 72"/>
                  <a:gd name="T14" fmla="*/ 9 w 41"/>
                  <a:gd name="T15" fmla="*/ 7 h 72"/>
                  <a:gd name="T16" fmla="*/ 9 w 41"/>
                  <a:gd name="T17" fmla="*/ 8 h 72"/>
                  <a:gd name="T18" fmla="*/ 9 w 41"/>
                  <a:gd name="T19" fmla="*/ 9 h 72"/>
                  <a:gd name="T20" fmla="*/ 8 w 41"/>
                  <a:gd name="T21" fmla="*/ 10 h 72"/>
                  <a:gd name="T22" fmla="*/ 8 w 41"/>
                  <a:gd name="T23" fmla="*/ 11 h 72"/>
                  <a:gd name="T24" fmla="*/ 8 w 41"/>
                  <a:gd name="T25" fmla="*/ 11 h 72"/>
                  <a:gd name="T26" fmla="*/ 7 w 41"/>
                  <a:gd name="T27" fmla="*/ 12 h 72"/>
                  <a:gd name="T28" fmla="*/ 7 w 41"/>
                  <a:gd name="T29" fmla="*/ 12 h 72"/>
                  <a:gd name="T30" fmla="*/ 7 w 41"/>
                  <a:gd name="T31" fmla="*/ 13 h 72"/>
                  <a:gd name="T32" fmla="*/ 7 w 41"/>
                  <a:gd name="T33" fmla="*/ 14 h 72"/>
                  <a:gd name="T34" fmla="*/ 6 w 41"/>
                  <a:gd name="T35" fmla="*/ 14 h 72"/>
                  <a:gd name="T36" fmla="*/ 6 w 41"/>
                  <a:gd name="T37" fmla="*/ 15 h 72"/>
                  <a:gd name="T38" fmla="*/ 6 w 41"/>
                  <a:gd name="T39" fmla="*/ 15 h 72"/>
                  <a:gd name="T40" fmla="*/ 5 w 41"/>
                  <a:gd name="T41" fmla="*/ 16 h 72"/>
                  <a:gd name="T42" fmla="*/ 5 w 41"/>
                  <a:gd name="T43" fmla="*/ 17 h 72"/>
                  <a:gd name="T44" fmla="*/ 5 w 41"/>
                  <a:gd name="T45" fmla="*/ 17 h 72"/>
                  <a:gd name="T46" fmla="*/ 4 w 41"/>
                  <a:gd name="T47" fmla="*/ 17 h 72"/>
                  <a:gd name="T48" fmla="*/ 4 w 41"/>
                  <a:gd name="T49" fmla="*/ 18 h 72"/>
                  <a:gd name="T50" fmla="*/ 3 w 41"/>
                  <a:gd name="T51" fmla="*/ 18 h 72"/>
                  <a:gd name="T52" fmla="*/ 3 w 41"/>
                  <a:gd name="T53" fmla="*/ 19 h 72"/>
                  <a:gd name="T54" fmla="*/ 2 w 41"/>
                  <a:gd name="T55" fmla="*/ 19 h 72"/>
                  <a:gd name="T56" fmla="*/ 2 w 41"/>
                  <a:gd name="T57" fmla="*/ 19 h 72"/>
                  <a:gd name="T58" fmla="*/ 1 w 41"/>
                  <a:gd name="T59" fmla="*/ 19 h 72"/>
                  <a:gd name="T60" fmla="*/ 1 w 41"/>
                  <a:gd name="T61" fmla="*/ 20 h 72"/>
                  <a:gd name="T62" fmla="*/ 1 w 41"/>
                  <a:gd name="T63" fmla="*/ 20 h 72"/>
                  <a:gd name="T64" fmla="*/ 0 w 41"/>
                  <a:gd name="T65" fmla="*/ 2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2"/>
                  <a:gd name="T101" fmla="*/ 41 w 4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2">
                    <a:moveTo>
                      <a:pt x="41" y="0"/>
                    </a:moveTo>
                    <a:lnTo>
                      <a:pt x="40" y="2"/>
                    </a:lnTo>
                    <a:lnTo>
                      <a:pt x="40" y="4"/>
                    </a:lnTo>
                    <a:lnTo>
                      <a:pt x="39" y="7"/>
                    </a:lnTo>
                    <a:lnTo>
                      <a:pt x="39" y="8"/>
                    </a:lnTo>
                    <a:lnTo>
                      <a:pt x="39" y="10"/>
                    </a:lnTo>
                    <a:lnTo>
                      <a:pt x="37" y="12"/>
                    </a:lnTo>
                    <a:lnTo>
                      <a:pt x="37" y="13"/>
                    </a:lnTo>
                    <a:lnTo>
                      <a:pt x="36" y="16"/>
                    </a:lnTo>
                    <a:lnTo>
                      <a:pt x="36" y="17"/>
                    </a:lnTo>
                    <a:lnTo>
                      <a:pt x="36" y="19"/>
                    </a:lnTo>
                    <a:lnTo>
                      <a:pt x="35" y="20"/>
                    </a:lnTo>
                    <a:lnTo>
                      <a:pt x="35" y="22"/>
                    </a:lnTo>
                    <a:lnTo>
                      <a:pt x="34" y="24"/>
                    </a:lnTo>
                    <a:lnTo>
                      <a:pt x="34" y="25"/>
                    </a:lnTo>
                    <a:lnTo>
                      <a:pt x="34" y="27"/>
                    </a:lnTo>
                    <a:lnTo>
                      <a:pt x="33" y="28"/>
                    </a:lnTo>
                    <a:lnTo>
                      <a:pt x="33" y="30"/>
                    </a:lnTo>
                    <a:lnTo>
                      <a:pt x="32" y="31"/>
                    </a:lnTo>
                    <a:lnTo>
                      <a:pt x="32" y="33"/>
                    </a:lnTo>
                    <a:lnTo>
                      <a:pt x="32" y="34"/>
                    </a:lnTo>
                    <a:lnTo>
                      <a:pt x="31" y="35"/>
                    </a:lnTo>
                    <a:lnTo>
                      <a:pt x="31" y="37"/>
                    </a:lnTo>
                    <a:lnTo>
                      <a:pt x="31" y="38"/>
                    </a:lnTo>
                    <a:lnTo>
                      <a:pt x="29" y="39"/>
                    </a:lnTo>
                    <a:lnTo>
                      <a:pt x="29" y="40"/>
                    </a:lnTo>
                    <a:lnTo>
                      <a:pt x="28" y="42"/>
                    </a:lnTo>
                    <a:lnTo>
                      <a:pt x="27" y="43"/>
                    </a:lnTo>
                    <a:lnTo>
                      <a:pt x="27" y="44"/>
                    </a:lnTo>
                    <a:lnTo>
                      <a:pt x="27" y="45"/>
                    </a:lnTo>
                    <a:lnTo>
                      <a:pt x="27" y="46"/>
                    </a:lnTo>
                    <a:lnTo>
                      <a:pt x="26" y="47"/>
                    </a:lnTo>
                    <a:lnTo>
                      <a:pt x="25" y="48"/>
                    </a:lnTo>
                    <a:lnTo>
                      <a:pt x="25" y="49"/>
                    </a:lnTo>
                    <a:lnTo>
                      <a:pt x="24" y="51"/>
                    </a:lnTo>
                    <a:lnTo>
                      <a:pt x="24" y="52"/>
                    </a:lnTo>
                    <a:lnTo>
                      <a:pt x="23" y="52"/>
                    </a:lnTo>
                    <a:lnTo>
                      <a:pt x="23" y="53"/>
                    </a:lnTo>
                    <a:lnTo>
                      <a:pt x="23" y="54"/>
                    </a:lnTo>
                    <a:lnTo>
                      <a:pt x="21" y="55"/>
                    </a:lnTo>
                    <a:lnTo>
                      <a:pt x="20" y="56"/>
                    </a:lnTo>
                    <a:lnTo>
                      <a:pt x="20" y="57"/>
                    </a:lnTo>
                    <a:lnTo>
                      <a:pt x="19" y="58"/>
                    </a:lnTo>
                    <a:lnTo>
                      <a:pt x="18" y="60"/>
                    </a:lnTo>
                    <a:lnTo>
                      <a:pt x="18" y="61"/>
                    </a:lnTo>
                    <a:lnTo>
                      <a:pt x="17" y="61"/>
                    </a:lnTo>
                    <a:lnTo>
                      <a:pt x="17" y="62"/>
                    </a:lnTo>
                    <a:lnTo>
                      <a:pt x="16" y="63"/>
                    </a:lnTo>
                    <a:lnTo>
                      <a:pt x="15" y="64"/>
                    </a:lnTo>
                    <a:lnTo>
                      <a:pt x="14" y="65"/>
                    </a:lnTo>
                    <a:lnTo>
                      <a:pt x="12" y="65"/>
                    </a:lnTo>
                    <a:lnTo>
                      <a:pt x="12" y="66"/>
                    </a:lnTo>
                    <a:lnTo>
                      <a:pt x="11" y="66"/>
                    </a:lnTo>
                    <a:lnTo>
                      <a:pt x="11" y="68"/>
                    </a:lnTo>
                    <a:lnTo>
                      <a:pt x="10" y="68"/>
                    </a:lnTo>
                    <a:lnTo>
                      <a:pt x="9" y="69"/>
                    </a:lnTo>
                    <a:lnTo>
                      <a:pt x="8" y="69"/>
                    </a:lnTo>
                    <a:lnTo>
                      <a:pt x="7" y="70"/>
                    </a:lnTo>
                    <a:lnTo>
                      <a:pt x="6" y="70"/>
                    </a:lnTo>
                    <a:lnTo>
                      <a:pt x="4" y="70"/>
                    </a:lnTo>
                    <a:lnTo>
                      <a:pt x="4" y="71"/>
                    </a:lnTo>
                    <a:lnTo>
                      <a:pt x="3" y="71"/>
                    </a:lnTo>
                    <a:lnTo>
                      <a:pt x="2" y="71"/>
                    </a:lnTo>
                    <a:lnTo>
                      <a:pt x="2" y="72"/>
                    </a:lnTo>
                    <a:lnTo>
                      <a:pt x="1" y="72"/>
                    </a:lnTo>
                    <a:lnTo>
                      <a:pt x="0" y="7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7" name="Freeform 23">
                <a:extLst>
                  <a:ext uri="{FF2B5EF4-FFF2-40B4-BE49-F238E27FC236}">
                    <a16:creationId xmlns:a16="http://schemas.microsoft.com/office/drawing/2014/main" id="{6C6F9A61-48A2-1B49-B673-925C9B2DC3A1}"/>
                  </a:ext>
                </a:extLst>
              </p:cNvPr>
              <p:cNvSpPr>
                <a:spLocks/>
              </p:cNvSpPr>
              <p:nvPr/>
            </p:nvSpPr>
            <p:spPr bwMode="auto">
              <a:xfrm>
                <a:off x="4575" y="2979"/>
                <a:ext cx="13" cy="24"/>
              </a:xfrm>
              <a:custGeom>
                <a:avLst/>
                <a:gdLst>
                  <a:gd name="T0" fmla="*/ 13 w 51"/>
                  <a:gd name="T1" fmla="*/ 24 h 84"/>
                  <a:gd name="T2" fmla="*/ 12 w 51"/>
                  <a:gd name="T3" fmla="*/ 24 h 84"/>
                  <a:gd name="T4" fmla="*/ 11 w 51"/>
                  <a:gd name="T5" fmla="*/ 23 h 84"/>
                  <a:gd name="T6" fmla="*/ 11 w 51"/>
                  <a:gd name="T7" fmla="*/ 23 h 84"/>
                  <a:gd name="T8" fmla="*/ 10 w 51"/>
                  <a:gd name="T9" fmla="*/ 23 h 84"/>
                  <a:gd name="T10" fmla="*/ 10 w 51"/>
                  <a:gd name="T11" fmla="*/ 23 h 84"/>
                  <a:gd name="T12" fmla="*/ 9 w 51"/>
                  <a:gd name="T13" fmla="*/ 23 h 84"/>
                  <a:gd name="T14" fmla="*/ 9 w 51"/>
                  <a:gd name="T15" fmla="*/ 23 h 84"/>
                  <a:gd name="T16" fmla="*/ 9 w 51"/>
                  <a:gd name="T17" fmla="*/ 22 h 84"/>
                  <a:gd name="T18" fmla="*/ 8 w 51"/>
                  <a:gd name="T19" fmla="*/ 22 h 84"/>
                  <a:gd name="T20" fmla="*/ 8 w 51"/>
                  <a:gd name="T21" fmla="*/ 22 h 84"/>
                  <a:gd name="T22" fmla="*/ 8 w 51"/>
                  <a:gd name="T23" fmla="*/ 21 h 84"/>
                  <a:gd name="T24" fmla="*/ 7 w 51"/>
                  <a:gd name="T25" fmla="*/ 21 h 84"/>
                  <a:gd name="T26" fmla="*/ 7 w 51"/>
                  <a:gd name="T27" fmla="*/ 20 h 84"/>
                  <a:gd name="T28" fmla="*/ 7 w 51"/>
                  <a:gd name="T29" fmla="*/ 20 h 84"/>
                  <a:gd name="T30" fmla="*/ 6 w 51"/>
                  <a:gd name="T31" fmla="*/ 19 h 84"/>
                  <a:gd name="T32" fmla="*/ 6 w 51"/>
                  <a:gd name="T33" fmla="*/ 19 h 84"/>
                  <a:gd name="T34" fmla="*/ 5 w 51"/>
                  <a:gd name="T35" fmla="*/ 18 h 84"/>
                  <a:gd name="T36" fmla="*/ 5 w 51"/>
                  <a:gd name="T37" fmla="*/ 17 h 84"/>
                  <a:gd name="T38" fmla="*/ 5 w 51"/>
                  <a:gd name="T39" fmla="*/ 17 h 84"/>
                  <a:gd name="T40" fmla="*/ 4 w 51"/>
                  <a:gd name="T41" fmla="*/ 16 h 84"/>
                  <a:gd name="T42" fmla="*/ 4 w 51"/>
                  <a:gd name="T43" fmla="*/ 15 h 84"/>
                  <a:gd name="T44" fmla="*/ 4 w 51"/>
                  <a:gd name="T45" fmla="*/ 15 h 84"/>
                  <a:gd name="T46" fmla="*/ 4 w 51"/>
                  <a:gd name="T47" fmla="*/ 14 h 84"/>
                  <a:gd name="T48" fmla="*/ 3 w 51"/>
                  <a:gd name="T49" fmla="*/ 14 h 84"/>
                  <a:gd name="T50" fmla="*/ 3 w 51"/>
                  <a:gd name="T51" fmla="*/ 13 h 84"/>
                  <a:gd name="T52" fmla="*/ 3 w 51"/>
                  <a:gd name="T53" fmla="*/ 12 h 84"/>
                  <a:gd name="T54" fmla="*/ 3 w 51"/>
                  <a:gd name="T55" fmla="*/ 11 h 84"/>
                  <a:gd name="T56" fmla="*/ 2 w 51"/>
                  <a:gd name="T57" fmla="*/ 11 h 84"/>
                  <a:gd name="T58" fmla="*/ 2 w 51"/>
                  <a:gd name="T59" fmla="*/ 10 h 84"/>
                  <a:gd name="T60" fmla="*/ 2 w 51"/>
                  <a:gd name="T61" fmla="*/ 9 h 84"/>
                  <a:gd name="T62" fmla="*/ 2 w 51"/>
                  <a:gd name="T63" fmla="*/ 8 h 84"/>
                  <a:gd name="T64" fmla="*/ 1 w 51"/>
                  <a:gd name="T65" fmla="*/ 7 h 84"/>
                  <a:gd name="T66" fmla="*/ 1 w 51"/>
                  <a:gd name="T67" fmla="*/ 6 h 84"/>
                  <a:gd name="T68" fmla="*/ 1 w 51"/>
                  <a:gd name="T69" fmla="*/ 5 h 84"/>
                  <a:gd name="T70" fmla="*/ 1 w 51"/>
                  <a:gd name="T71" fmla="*/ 4 h 84"/>
                  <a:gd name="T72" fmla="*/ 0 w 51"/>
                  <a:gd name="T73" fmla="*/ 3 h 84"/>
                  <a:gd name="T74" fmla="*/ 0 w 51"/>
                  <a:gd name="T75" fmla="*/ 2 h 84"/>
                  <a:gd name="T76" fmla="*/ 0 w 51"/>
                  <a:gd name="T77" fmla="*/ 1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
                  <a:gd name="T118" fmla="*/ 0 h 84"/>
                  <a:gd name="T119" fmla="*/ 51 w 51"/>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 h="84">
                    <a:moveTo>
                      <a:pt x="51" y="84"/>
                    </a:moveTo>
                    <a:lnTo>
                      <a:pt x="50" y="84"/>
                    </a:lnTo>
                    <a:lnTo>
                      <a:pt x="49" y="84"/>
                    </a:lnTo>
                    <a:lnTo>
                      <a:pt x="47" y="84"/>
                    </a:lnTo>
                    <a:lnTo>
                      <a:pt x="46" y="84"/>
                    </a:lnTo>
                    <a:lnTo>
                      <a:pt x="45" y="82"/>
                    </a:lnTo>
                    <a:lnTo>
                      <a:pt x="44" y="82"/>
                    </a:lnTo>
                    <a:lnTo>
                      <a:pt x="43" y="82"/>
                    </a:lnTo>
                    <a:lnTo>
                      <a:pt x="42" y="81"/>
                    </a:lnTo>
                    <a:lnTo>
                      <a:pt x="41" y="81"/>
                    </a:lnTo>
                    <a:lnTo>
                      <a:pt x="39" y="80"/>
                    </a:lnTo>
                    <a:lnTo>
                      <a:pt x="38" y="80"/>
                    </a:lnTo>
                    <a:lnTo>
                      <a:pt x="38" y="79"/>
                    </a:lnTo>
                    <a:lnTo>
                      <a:pt x="37" y="79"/>
                    </a:lnTo>
                    <a:lnTo>
                      <a:pt x="36" y="79"/>
                    </a:lnTo>
                    <a:lnTo>
                      <a:pt x="35" y="79"/>
                    </a:lnTo>
                    <a:lnTo>
                      <a:pt x="35" y="78"/>
                    </a:lnTo>
                    <a:lnTo>
                      <a:pt x="34" y="78"/>
                    </a:lnTo>
                    <a:lnTo>
                      <a:pt x="34" y="77"/>
                    </a:lnTo>
                    <a:lnTo>
                      <a:pt x="33" y="77"/>
                    </a:lnTo>
                    <a:lnTo>
                      <a:pt x="33" y="76"/>
                    </a:lnTo>
                    <a:lnTo>
                      <a:pt x="32" y="76"/>
                    </a:lnTo>
                    <a:lnTo>
                      <a:pt x="30" y="75"/>
                    </a:lnTo>
                    <a:lnTo>
                      <a:pt x="30" y="73"/>
                    </a:lnTo>
                    <a:lnTo>
                      <a:pt x="29" y="73"/>
                    </a:lnTo>
                    <a:lnTo>
                      <a:pt x="29" y="72"/>
                    </a:lnTo>
                    <a:lnTo>
                      <a:pt x="28" y="72"/>
                    </a:lnTo>
                    <a:lnTo>
                      <a:pt x="27" y="71"/>
                    </a:lnTo>
                    <a:lnTo>
                      <a:pt x="26" y="70"/>
                    </a:lnTo>
                    <a:lnTo>
                      <a:pt x="26" y="69"/>
                    </a:lnTo>
                    <a:lnTo>
                      <a:pt x="25" y="69"/>
                    </a:lnTo>
                    <a:lnTo>
                      <a:pt x="25" y="68"/>
                    </a:lnTo>
                    <a:lnTo>
                      <a:pt x="24" y="67"/>
                    </a:lnTo>
                    <a:lnTo>
                      <a:pt x="24" y="66"/>
                    </a:lnTo>
                    <a:lnTo>
                      <a:pt x="22" y="64"/>
                    </a:lnTo>
                    <a:lnTo>
                      <a:pt x="21" y="63"/>
                    </a:lnTo>
                    <a:lnTo>
                      <a:pt x="20" y="62"/>
                    </a:lnTo>
                    <a:lnTo>
                      <a:pt x="20" y="61"/>
                    </a:lnTo>
                    <a:lnTo>
                      <a:pt x="19" y="60"/>
                    </a:lnTo>
                    <a:lnTo>
                      <a:pt x="19" y="59"/>
                    </a:lnTo>
                    <a:lnTo>
                      <a:pt x="18" y="58"/>
                    </a:lnTo>
                    <a:lnTo>
                      <a:pt x="17" y="57"/>
                    </a:lnTo>
                    <a:lnTo>
                      <a:pt x="17" y="55"/>
                    </a:lnTo>
                    <a:lnTo>
                      <a:pt x="16" y="54"/>
                    </a:lnTo>
                    <a:lnTo>
                      <a:pt x="16" y="53"/>
                    </a:lnTo>
                    <a:lnTo>
                      <a:pt x="16" y="52"/>
                    </a:lnTo>
                    <a:lnTo>
                      <a:pt x="14" y="51"/>
                    </a:lnTo>
                    <a:lnTo>
                      <a:pt x="14" y="50"/>
                    </a:lnTo>
                    <a:lnTo>
                      <a:pt x="13" y="49"/>
                    </a:lnTo>
                    <a:lnTo>
                      <a:pt x="13" y="48"/>
                    </a:lnTo>
                    <a:lnTo>
                      <a:pt x="13" y="46"/>
                    </a:lnTo>
                    <a:lnTo>
                      <a:pt x="12" y="45"/>
                    </a:lnTo>
                    <a:lnTo>
                      <a:pt x="12" y="44"/>
                    </a:lnTo>
                    <a:lnTo>
                      <a:pt x="11" y="42"/>
                    </a:lnTo>
                    <a:lnTo>
                      <a:pt x="11" y="41"/>
                    </a:lnTo>
                    <a:lnTo>
                      <a:pt x="11" y="40"/>
                    </a:lnTo>
                    <a:lnTo>
                      <a:pt x="10" y="39"/>
                    </a:lnTo>
                    <a:lnTo>
                      <a:pt x="9" y="37"/>
                    </a:lnTo>
                    <a:lnTo>
                      <a:pt x="9" y="35"/>
                    </a:lnTo>
                    <a:lnTo>
                      <a:pt x="9" y="34"/>
                    </a:lnTo>
                    <a:lnTo>
                      <a:pt x="8" y="33"/>
                    </a:lnTo>
                    <a:lnTo>
                      <a:pt x="8" y="31"/>
                    </a:lnTo>
                    <a:lnTo>
                      <a:pt x="6" y="29"/>
                    </a:lnTo>
                    <a:lnTo>
                      <a:pt x="6" y="28"/>
                    </a:lnTo>
                    <a:lnTo>
                      <a:pt x="5" y="26"/>
                    </a:lnTo>
                    <a:lnTo>
                      <a:pt x="5" y="25"/>
                    </a:lnTo>
                    <a:lnTo>
                      <a:pt x="5" y="23"/>
                    </a:lnTo>
                    <a:lnTo>
                      <a:pt x="4" y="22"/>
                    </a:lnTo>
                    <a:lnTo>
                      <a:pt x="3" y="19"/>
                    </a:lnTo>
                    <a:lnTo>
                      <a:pt x="3" y="18"/>
                    </a:lnTo>
                    <a:lnTo>
                      <a:pt x="3" y="16"/>
                    </a:lnTo>
                    <a:lnTo>
                      <a:pt x="2" y="14"/>
                    </a:lnTo>
                    <a:lnTo>
                      <a:pt x="2" y="13"/>
                    </a:lnTo>
                    <a:lnTo>
                      <a:pt x="1" y="10"/>
                    </a:lnTo>
                    <a:lnTo>
                      <a:pt x="1" y="8"/>
                    </a:lnTo>
                    <a:lnTo>
                      <a:pt x="1" y="7"/>
                    </a:lnTo>
                    <a:lnTo>
                      <a:pt x="0" y="5"/>
                    </a:lnTo>
                    <a:lnTo>
                      <a:pt x="0" y="2"/>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8" name="Freeform 24">
                <a:extLst>
                  <a:ext uri="{FF2B5EF4-FFF2-40B4-BE49-F238E27FC236}">
                    <a16:creationId xmlns:a16="http://schemas.microsoft.com/office/drawing/2014/main" id="{8F0C518B-C9E0-0B4C-92A9-E2D8233F4243}"/>
                  </a:ext>
                </a:extLst>
              </p:cNvPr>
              <p:cNvSpPr>
                <a:spLocks/>
              </p:cNvSpPr>
              <p:nvPr/>
            </p:nvSpPr>
            <p:spPr bwMode="auto">
              <a:xfrm>
                <a:off x="4562" y="2928"/>
                <a:ext cx="13" cy="51"/>
              </a:xfrm>
              <a:custGeom>
                <a:avLst/>
                <a:gdLst>
                  <a:gd name="T0" fmla="*/ 13 w 53"/>
                  <a:gd name="T1" fmla="*/ 50 h 184"/>
                  <a:gd name="T2" fmla="*/ 12 w 53"/>
                  <a:gd name="T3" fmla="*/ 50 h 184"/>
                  <a:gd name="T4" fmla="*/ 12 w 53"/>
                  <a:gd name="T5" fmla="*/ 48 h 184"/>
                  <a:gd name="T6" fmla="*/ 12 w 53"/>
                  <a:gd name="T7" fmla="*/ 47 h 184"/>
                  <a:gd name="T8" fmla="*/ 12 w 53"/>
                  <a:gd name="T9" fmla="*/ 46 h 184"/>
                  <a:gd name="T10" fmla="*/ 12 w 53"/>
                  <a:gd name="T11" fmla="*/ 44 h 184"/>
                  <a:gd name="T12" fmla="*/ 11 w 53"/>
                  <a:gd name="T13" fmla="*/ 43 h 184"/>
                  <a:gd name="T14" fmla="*/ 11 w 53"/>
                  <a:gd name="T15" fmla="*/ 42 h 184"/>
                  <a:gd name="T16" fmla="*/ 11 w 53"/>
                  <a:gd name="T17" fmla="*/ 40 h 184"/>
                  <a:gd name="T18" fmla="*/ 10 w 53"/>
                  <a:gd name="T19" fmla="*/ 39 h 184"/>
                  <a:gd name="T20" fmla="*/ 10 w 53"/>
                  <a:gd name="T21" fmla="*/ 38 h 184"/>
                  <a:gd name="T22" fmla="*/ 10 w 53"/>
                  <a:gd name="T23" fmla="*/ 36 h 184"/>
                  <a:gd name="T24" fmla="*/ 10 w 53"/>
                  <a:gd name="T25" fmla="*/ 35 h 184"/>
                  <a:gd name="T26" fmla="*/ 10 w 53"/>
                  <a:gd name="T27" fmla="*/ 34 h 184"/>
                  <a:gd name="T28" fmla="*/ 9 w 53"/>
                  <a:gd name="T29" fmla="*/ 32 h 184"/>
                  <a:gd name="T30" fmla="*/ 9 w 53"/>
                  <a:gd name="T31" fmla="*/ 31 h 184"/>
                  <a:gd name="T32" fmla="*/ 9 w 53"/>
                  <a:gd name="T33" fmla="*/ 29 h 184"/>
                  <a:gd name="T34" fmla="*/ 9 w 53"/>
                  <a:gd name="T35" fmla="*/ 28 h 184"/>
                  <a:gd name="T36" fmla="*/ 8 w 53"/>
                  <a:gd name="T37" fmla="*/ 26 h 184"/>
                  <a:gd name="T38" fmla="*/ 8 w 53"/>
                  <a:gd name="T39" fmla="*/ 25 h 184"/>
                  <a:gd name="T40" fmla="*/ 8 w 53"/>
                  <a:gd name="T41" fmla="*/ 24 h 184"/>
                  <a:gd name="T42" fmla="*/ 8 w 53"/>
                  <a:gd name="T43" fmla="*/ 22 h 184"/>
                  <a:gd name="T44" fmla="*/ 7 w 53"/>
                  <a:gd name="T45" fmla="*/ 21 h 184"/>
                  <a:gd name="T46" fmla="*/ 7 w 53"/>
                  <a:gd name="T47" fmla="*/ 19 h 184"/>
                  <a:gd name="T48" fmla="*/ 7 w 53"/>
                  <a:gd name="T49" fmla="*/ 18 h 184"/>
                  <a:gd name="T50" fmla="*/ 6 w 53"/>
                  <a:gd name="T51" fmla="*/ 17 h 184"/>
                  <a:gd name="T52" fmla="*/ 6 w 53"/>
                  <a:gd name="T53" fmla="*/ 16 h 184"/>
                  <a:gd name="T54" fmla="*/ 6 w 53"/>
                  <a:gd name="T55" fmla="*/ 14 h 184"/>
                  <a:gd name="T56" fmla="*/ 6 w 53"/>
                  <a:gd name="T57" fmla="*/ 13 h 184"/>
                  <a:gd name="T58" fmla="*/ 6 w 53"/>
                  <a:gd name="T59" fmla="*/ 12 h 184"/>
                  <a:gd name="T60" fmla="*/ 5 w 53"/>
                  <a:gd name="T61" fmla="*/ 11 h 184"/>
                  <a:gd name="T62" fmla="*/ 5 w 53"/>
                  <a:gd name="T63" fmla="*/ 9 h 184"/>
                  <a:gd name="T64" fmla="*/ 5 w 53"/>
                  <a:gd name="T65" fmla="*/ 9 h 184"/>
                  <a:gd name="T66" fmla="*/ 5 w 53"/>
                  <a:gd name="T67" fmla="*/ 7 h 184"/>
                  <a:gd name="T68" fmla="*/ 4 w 53"/>
                  <a:gd name="T69" fmla="*/ 7 h 184"/>
                  <a:gd name="T70" fmla="*/ 4 w 53"/>
                  <a:gd name="T71" fmla="*/ 6 h 184"/>
                  <a:gd name="T72" fmla="*/ 4 w 53"/>
                  <a:gd name="T73" fmla="*/ 5 h 184"/>
                  <a:gd name="T74" fmla="*/ 4 w 53"/>
                  <a:gd name="T75" fmla="*/ 4 h 184"/>
                  <a:gd name="T76" fmla="*/ 3 w 53"/>
                  <a:gd name="T77" fmla="*/ 4 h 184"/>
                  <a:gd name="T78" fmla="*/ 3 w 53"/>
                  <a:gd name="T79" fmla="*/ 3 h 184"/>
                  <a:gd name="T80" fmla="*/ 3 w 53"/>
                  <a:gd name="T81" fmla="*/ 2 h 184"/>
                  <a:gd name="T82" fmla="*/ 3 w 53"/>
                  <a:gd name="T83" fmla="*/ 2 h 184"/>
                  <a:gd name="T84" fmla="*/ 2 w 53"/>
                  <a:gd name="T85" fmla="*/ 1 h 184"/>
                  <a:gd name="T86" fmla="*/ 2 w 53"/>
                  <a:gd name="T87" fmla="*/ 1 h 184"/>
                  <a:gd name="T88" fmla="*/ 2 w 53"/>
                  <a:gd name="T89" fmla="*/ 0 h 184"/>
                  <a:gd name="T90" fmla="*/ 1 w 53"/>
                  <a:gd name="T91" fmla="*/ 0 h 184"/>
                  <a:gd name="T92" fmla="*/ 1 w 53"/>
                  <a:gd name="T93" fmla="*/ 0 h 184"/>
                  <a:gd name="T94" fmla="*/ 0 w 53"/>
                  <a:gd name="T95" fmla="*/ 0 h 184"/>
                  <a:gd name="T96" fmla="*/ 0 w 53"/>
                  <a:gd name="T97" fmla="*/ 1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184"/>
                  <a:gd name="T149" fmla="*/ 53 w 53"/>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184">
                    <a:moveTo>
                      <a:pt x="53" y="184"/>
                    </a:moveTo>
                    <a:lnTo>
                      <a:pt x="52" y="182"/>
                    </a:lnTo>
                    <a:lnTo>
                      <a:pt x="52" y="181"/>
                    </a:lnTo>
                    <a:lnTo>
                      <a:pt x="50" y="179"/>
                    </a:lnTo>
                    <a:lnTo>
                      <a:pt x="50" y="176"/>
                    </a:lnTo>
                    <a:lnTo>
                      <a:pt x="49" y="174"/>
                    </a:lnTo>
                    <a:lnTo>
                      <a:pt x="49" y="172"/>
                    </a:lnTo>
                    <a:lnTo>
                      <a:pt x="48" y="169"/>
                    </a:lnTo>
                    <a:lnTo>
                      <a:pt x="48" y="167"/>
                    </a:lnTo>
                    <a:lnTo>
                      <a:pt x="47" y="165"/>
                    </a:lnTo>
                    <a:lnTo>
                      <a:pt x="47" y="163"/>
                    </a:lnTo>
                    <a:lnTo>
                      <a:pt x="47" y="160"/>
                    </a:lnTo>
                    <a:lnTo>
                      <a:pt x="46" y="158"/>
                    </a:lnTo>
                    <a:lnTo>
                      <a:pt x="46" y="156"/>
                    </a:lnTo>
                    <a:lnTo>
                      <a:pt x="45" y="154"/>
                    </a:lnTo>
                    <a:lnTo>
                      <a:pt x="45" y="150"/>
                    </a:lnTo>
                    <a:lnTo>
                      <a:pt x="45" y="149"/>
                    </a:lnTo>
                    <a:lnTo>
                      <a:pt x="44" y="146"/>
                    </a:lnTo>
                    <a:lnTo>
                      <a:pt x="44" y="144"/>
                    </a:lnTo>
                    <a:lnTo>
                      <a:pt x="42" y="141"/>
                    </a:lnTo>
                    <a:lnTo>
                      <a:pt x="42" y="139"/>
                    </a:lnTo>
                    <a:lnTo>
                      <a:pt x="42" y="136"/>
                    </a:lnTo>
                    <a:lnTo>
                      <a:pt x="41" y="133"/>
                    </a:lnTo>
                    <a:lnTo>
                      <a:pt x="40" y="131"/>
                    </a:lnTo>
                    <a:lnTo>
                      <a:pt x="40" y="129"/>
                    </a:lnTo>
                    <a:lnTo>
                      <a:pt x="40" y="127"/>
                    </a:lnTo>
                    <a:lnTo>
                      <a:pt x="39" y="123"/>
                    </a:lnTo>
                    <a:lnTo>
                      <a:pt x="39" y="121"/>
                    </a:lnTo>
                    <a:lnTo>
                      <a:pt x="38" y="119"/>
                    </a:lnTo>
                    <a:lnTo>
                      <a:pt x="38" y="115"/>
                    </a:lnTo>
                    <a:lnTo>
                      <a:pt x="38" y="113"/>
                    </a:lnTo>
                    <a:lnTo>
                      <a:pt x="37" y="111"/>
                    </a:lnTo>
                    <a:lnTo>
                      <a:pt x="37" y="109"/>
                    </a:lnTo>
                    <a:lnTo>
                      <a:pt x="36" y="105"/>
                    </a:lnTo>
                    <a:lnTo>
                      <a:pt x="36" y="103"/>
                    </a:lnTo>
                    <a:lnTo>
                      <a:pt x="36" y="101"/>
                    </a:lnTo>
                    <a:lnTo>
                      <a:pt x="34" y="97"/>
                    </a:lnTo>
                    <a:lnTo>
                      <a:pt x="33" y="95"/>
                    </a:lnTo>
                    <a:lnTo>
                      <a:pt x="33" y="93"/>
                    </a:lnTo>
                    <a:lnTo>
                      <a:pt x="33" y="91"/>
                    </a:lnTo>
                    <a:lnTo>
                      <a:pt x="32" y="87"/>
                    </a:lnTo>
                    <a:lnTo>
                      <a:pt x="32" y="85"/>
                    </a:lnTo>
                    <a:lnTo>
                      <a:pt x="31" y="83"/>
                    </a:lnTo>
                    <a:lnTo>
                      <a:pt x="31" y="80"/>
                    </a:lnTo>
                    <a:lnTo>
                      <a:pt x="30" y="77"/>
                    </a:lnTo>
                    <a:lnTo>
                      <a:pt x="30" y="75"/>
                    </a:lnTo>
                    <a:lnTo>
                      <a:pt x="30" y="72"/>
                    </a:lnTo>
                    <a:lnTo>
                      <a:pt x="29" y="70"/>
                    </a:lnTo>
                    <a:lnTo>
                      <a:pt x="28" y="68"/>
                    </a:lnTo>
                    <a:lnTo>
                      <a:pt x="28" y="66"/>
                    </a:lnTo>
                    <a:lnTo>
                      <a:pt x="28" y="62"/>
                    </a:lnTo>
                    <a:lnTo>
                      <a:pt x="26" y="60"/>
                    </a:lnTo>
                    <a:lnTo>
                      <a:pt x="25" y="58"/>
                    </a:lnTo>
                    <a:lnTo>
                      <a:pt x="25" y="56"/>
                    </a:lnTo>
                    <a:lnTo>
                      <a:pt x="25" y="53"/>
                    </a:lnTo>
                    <a:lnTo>
                      <a:pt x="25" y="51"/>
                    </a:lnTo>
                    <a:lnTo>
                      <a:pt x="24" y="49"/>
                    </a:lnTo>
                    <a:lnTo>
                      <a:pt x="24" y="47"/>
                    </a:lnTo>
                    <a:lnTo>
                      <a:pt x="23" y="45"/>
                    </a:lnTo>
                    <a:lnTo>
                      <a:pt x="23" y="42"/>
                    </a:lnTo>
                    <a:lnTo>
                      <a:pt x="22" y="41"/>
                    </a:lnTo>
                    <a:lnTo>
                      <a:pt x="22" y="39"/>
                    </a:lnTo>
                    <a:lnTo>
                      <a:pt x="22" y="36"/>
                    </a:lnTo>
                    <a:lnTo>
                      <a:pt x="21" y="34"/>
                    </a:lnTo>
                    <a:lnTo>
                      <a:pt x="21" y="33"/>
                    </a:lnTo>
                    <a:lnTo>
                      <a:pt x="20" y="31"/>
                    </a:lnTo>
                    <a:lnTo>
                      <a:pt x="20" y="28"/>
                    </a:lnTo>
                    <a:lnTo>
                      <a:pt x="19" y="27"/>
                    </a:lnTo>
                    <a:lnTo>
                      <a:pt x="19" y="25"/>
                    </a:lnTo>
                    <a:lnTo>
                      <a:pt x="17" y="24"/>
                    </a:lnTo>
                    <a:lnTo>
                      <a:pt x="17" y="22"/>
                    </a:lnTo>
                    <a:lnTo>
                      <a:pt x="16" y="21"/>
                    </a:lnTo>
                    <a:lnTo>
                      <a:pt x="16" y="19"/>
                    </a:lnTo>
                    <a:lnTo>
                      <a:pt x="16" y="17"/>
                    </a:lnTo>
                    <a:lnTo>
                      <a:pt x="15" y="16"/>
                    </a:lnTo>
                    <a:lnTo>
                      <a:pt x="15" y="15"/>
                    </a:lnTo>
                    <a:lnTo>
                      <a:pt x="14" y="14"/>
                    </a:lnTo>
                    <a:lnTo>
                      <a:pt x="14" y="13"/>
                    </a:lnTo>
                    <a:lnTo>
                      <a:pt x="13" y="12"/>
                    </a:lnTo>
                    <a:lnTo>
                      <a:pt x="13" y="10"/>
                    </a:lnTo>
                    <a:lnTo>
                      <a:pt x="13" y="8"/>
                    </a:lnTo>
                    <a:lnTo>
                      <a:pt x="12" y="8"/>
                    </a:lnTo>
                    <a:lnTo>
                      <a:pt x="12" y="7"/>
                    </a:lnTo>
                    <a:lnTo>
                      <a:pt x="11" y="6"/>
                    </a:lnTo>
                    <a:lnTo>
                      <a:pt x="11" y="5"/>
                    </a:lnTo>
                    <a:lnTo>
                      <a:pt x="9" y="4"/>
                    </a:lnTo>
                    <a:lnTo>
                      <a:pt x="8" y="4"/>
                    </a:lnTo>
                    <a:lnTo>
                      <a:pt x="8" y="3"/>
                    </a:lnTo>
                    <a:lnTo>
                      <a:pt x="8" y="1"/>
                    </a:lnTo>
                    <a:lnTo>
                      <a:pt x="7" y="1"/>
                    </a:lnTo>
                    <a:lnTo>
                      <a:pt x="7" y="0"/>
                    </a:lnTo>
                    <a:lnTo>
                      <a:pt x="6" y="0"/>
                    </a:lnTo>
                    <a:lnTo>
                      <a:pt x="5" y="0"/>
                    </a:lnTo>
                    <a:lnTo>
                      <a:pt x="4" y="0"/>
                    </a:lnTo>
                    <a:lnTo>
                      <a:pt x="3" y="0"/>
                    </a:lnTo>
                    <a:lnTo>
                      <a:pt x="1" y="1"/>
                    </a:lnTo>
                    <a:lnTo>
                      <a:pt x="0" y="1"/>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9" name="Freeform 25">
                <a:extLst>
                  <a:ext uri="{FF2B5EF4-FFF2-40B4-BE49-F238E27FC236}">
                    <a16:creationId xmlns:a16="http://schemas.microsoft.com/office/drawing/2014/main" id="{3B9A87E2-B04D-9F41-B5D5-FF292A1DFEA2}"/>
                  </a:ext>
                </a:extLst>
              </p:cNvPr>
              <p:cNvSpPr>
                <a:spLocks/>
              </p:cNvSpPr>
              <p:nvPr/>
            </p:nvSpPr>
            <p:spPr bwMode="auto">
              <a:xfrm>
                <a:off x="4548" y="2929"/>
                <a:ext cx="14" cy="59"/>
              </a:xfrm>
              <a:custGeom>
                <a:avLst/>
                <a:gdLst>
                  <a:gd name="T0" fmla="*/ 14 w 51"/>
                  <a:gd name="T1" fmla="*/ 0 h 210"/>
                  <a:gd name="T2" fmla="*/ 14 w 51"/>
                  <a:gd name="T3" fmla="*/ 1 h 210"/>
                  <a:gd name="T4" fmla="*/ 13 w 51"/>
                  <a:gd name="T5" fmla="*/ 1 h 210"/>
                  <a:gd name="T6" fmla="*/ 13 w 51"/>
                  <a:gd name="T7" fmla="*/ 1 h 210"/>
                  <a:gd name="T8" fmla="*/ 13 w 51"/>
                  <a:gd name="T9" fmla="*/ 3 h 210"/>
                  <a:gd name="T10" fmla="*/ 13 w 51"/>
                  <a:gd name="T11" fmla="*/ 3 h 210"/>
                  <a:gd name="T12" fmla="*/ 12 w 51"/>
                  <a:gd name="T13" fmla="*/ 4 h 210"/>
                  <a:gd name="T14" fmla="*/ 12 w 51"/>
                  <a:gd name="T15" fmla="*/ 4 h 210"/>
                  <a:gd name="T16" fmla="*/ 12 w 51"/>
                  <a:gd name="T17" fmla="*/ 5 h 210"/>
                  <a:gd name="T18" fmla="*/ 12 w 51"/>
                  <a:gd name="T19" fmla="*/ 6 h 210"/>
                  <a:gd name="T20" fmla="*/ 11 w 51"/>
                  <a:gd name="T21" fmla="*/ 7 h 210"/>
                  <a:gd name="T22" fmla="*/ 11 w 51"/>
                  <a:gd name="T23" fmla="*/ 8 h 210"/>
                  <a:gd name="T24" fmla="*/ 11 w 51"/>
                  <a:gd name="T25" fmla="*/ 9 h 210"/>
                  <a:gd name="T26" fmla="*/ 10 w 51"/>
                  <a:gd name="T27" fmla="*/ 11 h 210"/>
                  <a:gd name="T28" fmla="*/ 10 w 51"/>
                  <a:gd name="T29" fmla="*/ 12 h 210"/>
                  <a:gd name="T30" fmla="*/ 10 w 51"/>
                  <a:gd name="T31" fmla="*/ 13 h 210"/>
                  <a:gd name="T32" fmla="*/ 10 w 51"/>
                  <a:gd name="T33" fmla="*/ 14 h 210"/>
                  <a:gd name="T34" fmla="*/ 9 w 51"/>
                  <a:gd name="T35" fmla="*/ 15 h 210"/>
                  <a:gd name="T36" fmla="*/ 9 w 51"/>
                  <a:gd name="T37" fmla="*/ 17 h 210"/>
                  <a:gd name="T38" fmla="*/ 9 w 51"/>
                  <a:gd name="T39" fmla="*/ 18 h 210"/>
                  <a:gd name="T40" fmla="*/ 9 w 51"/>
                  <a:gd name="T41" fmla="*/ 19 h 210"/>
                  <a:gd name="T42" fmla="*/ 8 w 51"/>
                  <a:gd name="T43" fmla="*/ 21 h 210"/>
                  <a:gd name="T44" fmla="*/ 8 w 51"/>
                  <a:gd name="T45" fmla="*/ 22 h 210"/>
                  <a:gd name="T46" fmla="*/ 7 w 51"/>
                  <a:gd name="T47" fmla="*/ 24 h 210"/>
                  <a:gd name="T48" fmla="*/ 7 w 51"/>
                  <a:gd name="T49" fmla="*/ 25 h 210"/>
                  <a:gd name="T50" fmla="*/ 7 w 51"/>
                  <a:gd name="T51" fmla="*/ 26 h 210"/>
                  <a:gd name="T52" fmla="*/ 7 w 51"/>
                  <a:gd name="T53" fmla="*/ 28 h 210"/>
                  <a:gd name="T54" fmla="*/ 7 w 51"/>
                  <a:gd name="T55" fmla="*/ 30 h 210"/>
                  <a:gd name="T56" fmla="*/ 6 w 51"/>
                  <a:gd name="T57" fmla="*/ 31 h 210"/>
                  <a:gd name="T58" fmla="*/ 6 w 51"/>
                  <a:gd name="T59" fmla="*/ 33 h 210"/>
                  <a:gd name="T60" fmla="*/ 6 w 51"/>
                  <a:gd name="T61" fmla="*/ 34 h 210"/>
                  <a:gd name="T62" fmla="*/ 6 w 51"/>
                  <a:gd name="T63" fmla="*/ 35 h 210"/>
                  <a:gd name="T64" fmla="*/ 5 w 51"/>
                  <a:gd name="T65" fmla="*/ 37 h 210"/>
                  <a:gd name="T66" fmla="*/ 5 w 51"/>
                  <a:gd name="T67" fmla="*/ 38 h 210"/>
                  <a:gd name="T68" fmla="*/ 5 w 51"/>
                  <a:gd name="T69" fmla="*/ 40 h 210"/>
                  <a:gd name="T70" fmla="*/ 4 w 51"/>
                  <a:gd name="T71" fmla="*/ 41 h 210"/>
                  <a:gd name="T72" fmla="*/ 4 w 51"/>
                  <a:gd name="T73" fmla="*/ 42 h 210"/>
                  <a:gd name="T74" fmla="*/ 4 w 51"/>
                  <a:gd name="T75" fmla="*/ 44 h 210"/>
                  <a:gd name="T76" fmla="*/ 4 w 51"/>
                  <a:gd name="T77" fmla="*/ 45 h 210"/>
                  <a:gd name="T78" fmla="*/ 4 w 51"/>
                  <a:gd name="T79" fmla="*/ 46 h 210"/>
                  <a:gd name="T80" fmla="*/ 3 w 51"/>
                  <a:gd name="T81" fmla="*/ 47 h 210"/>
                  <a:gd name="T82" fmla="*/ 3 w 51"/>
                  <a:gd name="T83" fmla="*/ 49 h 210"/>
                  <a:gd name="T84" fmla="*/ 2 w 51"/>
                  <a:gd name="T85" fmla="*/ 50 h 210"/>
                  <a:gd name="T86" fmla="*/ 2 w 51"/>
                  <a:gd name="T87" fmla="*/ 51 h 210"/>
                  <a:gd name="T88" fmla="*/ 2 w 51"/>
                  <a:gd name="T89" fmla="*/ 52 h 210"/>
                  <a:gd name="T90" fmla="*/ 2 w 51"/>
                  <a:gd name="T91" fmla="*/ 53 h 210"/>
                  <a:gd name="T92" fmla="*/ 2 w 51"/>
                  <a:gd name="T93" fmla="*/ 55 h 210"/>
                  <a:gd name="T94" fmla="*/ 1 w 51"/>
                  <a:gd name="T95" fmla="*/ 55 h 210"/>
                  <a:gd name="T96" fmla="*/ 1 w 51"/>
                  <a:gd name="T97" fmla="*/ 56 h 210"/>
                  <a:gd name="T98" fmla="*/ 1 w 51"/>
                  <a:gd name="T99" fmla="*/ 57 h 210"/>
                  <a:gd name="T100" fmla="*/ 0 w 51"/>
                  <a:gd name="T101" fmla="*/ 58 h 210"/>
                  <a:gd name="T102" fmla="*/ 0 w 51"/>
                  <a:gd name="T103" fmla="*/ 59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210"/>
                  <a:gd name="T158" fmla="*/ 51 w 51"/>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210">
                    <a:moveTo>
                      <a:pt x="51" y="0"/>
                    </a:moveTo>
                    <a:lnTo>
                      <a:pt x="51" y="1"/>
                    </a:lnTo>
                    <a:lnTo>
                      <a:pt x="50" y="1"/>
                    </a:lnTo>
                    <a:lnTo>
                      <a:pt x="50" y="2"/>
                    </a:lnTo>
                    <a:lnTo>
                      <a:pt x="49" y="2"/>
                    </a:lnTo>
                    <a:lnTo>
                      <a:pt x="49" y="3"/>
                    </a:lnTo>
                    <a:lnTo>
                      <a:pt x="49" y="4"/>
                    </a:lnTo>
                    <a:lnTo>
                      <a:pt x="48" y="5"/>
                    </a:lnTo>
                    <a:lnTo>
                      <a:pt x="48" y="7"/>
                    </a:lnTo>
                    <a:lnTo>
                      <a:pt x="47" y="9"/>
                    </a:lnTo>
                    <a:lnTo>
                      <a:pt x="46" y="10"/>
                    </a:lnTo>
                    <a:lnTo>
                      <a:pt x="46" y="11"/>
                    </a:lnTo>
                    <a:lnTo>
                      <a:pt x="45" y="12"/>
                    </a:lnTo>
                    <a:lnTo>
                      <a:pt x="45" y="13"/>
                    </a:lnTo>
                    <a:lnTo>
                      <a:pt x="45" y="14"/>
                    </a:lnTo>
                    <a:lnTo>
                      <a:pt x="43" y="16"/>
                    </a:lnTo>
                    <a:lnTo>
                      <a:pt x="43" y="18"/>
                    </a:lnTo>
                    <a:lnTo>
                      <a:pt x="42" y="19"/>
                    </a:lnTo>
                    <a:lnTo>
                      <a:pt x="42" y="21"/>
                    </a:lnTo>
                    <a:lnTo>
                      <a:pt x="42" y="22"/>
                    </a:lnTo>
                    <a:lnTo>
                      <a:pt x="41" y="24"/>
                    </a:lnTo>
                    <a:lnTo>
                      <a:pt x="41" y="25"/>
                    </a:lnTo>
                    <a:lnTo>
                      <a:pt x="40" y="28"/>
                    </a:lnTo>
                    <a:lnTo>
                      <a:pt x="39" y="30"/>
                    </a:lnTo>
                    <a:lnTo>
                      <a:pt x="39" y="31"/>
                    </a:lnTo>
                    <a:lnTo>
                      <a:pt x="39" y="33"/>
                    </a:lnTo>
                    <a:lnTo>
                      <a:pt x="38" y="36"/>
                    </a:lnTo>
                    <a:lnTo>
                      <a:pt x="38" y="38"/>
                    </a:lnTo>
                    <a:lnTo>
                      <a:pt x="37" y="39"/>
                    </a:lnTo>
                    <a:lnTo>
                      <a:pt x="37" y="42"/>
                    </a:lnTo>
                    <a:lnTo>
                      <a:pt x="37" y="44"/>
                    </a:lnTo>
                    <a:lnTo>
                      <a:pt x="35" y="46"/>
                    </a:lnTo>
                    <a:lnTo>
                      <a:pt x="35" y="48"/>
                    </a:lnTo>
                    <a:lnTo>
                      <a:pt x="35" y="50"/>
                    </a:lnTo>
                    <a:lnTo>
                      <a:pt x="34" y="53"/>
                    </a:lnTo>
                    <a:lnTo>
                      <a:pt x="34" y="55"/>
                    </a:lnTo>
                    <a:lnTo>
                      <a:pt x="33" y="57"/>
                    </a:lnTo>
                    <a:lnTo>
                      <a:pt x="33" y="59"/>
                    </a:lnTo>
                    <a:lnTo>
                      <a:pt x="33" y="63"/>
                    </a:lnTo>
                    <a:lnTo>
                      <a:pt x="32" y="65"/>
                    </a:lnTo>
                    <a:lnTo>
                      <a:pt x="31" y="67"/>
                    </a:lnTo>
                    <a:lnTo>
                      <a:pt x="31" y="69"/>
                    </a:lnTo>
                    <a:lnTo>
                      <a:pt x="31" y="72"/>
                    </a:lnTo>
                    <a:lnTo>
                      <a:pt x="30" y="74"/>
                    </a:lnTo>
                    <a:lnTo>
                      <a:pt x="30" y="77"/>
                    </a:lnTo>
                    <a:lnTo>
                      <a:pt x="29" y="80"/>
                    </a:lnTo>
                    <a:lnTo>
                      <a:pt x="29" y="82"/>
                    </a:lnTo>
                    <a:lnTo>
                      <a:pt x="27" y="84"/>
                    </a:lnTo>
                    <a:lnTo>
                      <a:pt x="27" y="88"/>
                    </a:lnTo>
                    <a:lnTo>
                      <a:pt x="27" y="90"/>
                    </a:lnTo>
                    <a:lnTo>
                      <a:pt x="26" y="92"/>
                    </a:lnTo>
                    <a:lnTo>
                      <a:pt x="25" y="94"/>
                    </a:lnTo>
                    <a:lnTo>
                      <a:pt x="25" y="98"/>
                    </a:lnTo>
                    <a:lnTo>
                      <a:pt x="25" y="100"/>
                    </a:lnTo>
                    <a:lnTo>
                      <a:pt x="24" y="102"/>
                    </a:lnTo>
                    <a:lnTo>
                      <a:pt x="24" y="106"/>
                    </a:lnTo>
                    <a:lnTo>
                      <a:pt x="23" y="108"/>
                    </a:lnTo>
                    <a:lnTo>
                      <a:pt x="23" y="110"/>
                    </a:lnTo>
                    <a:lnTo>
                      <a:pt x="22" y="112"/>
                    </a:lnTo>
                    <a:lnTo>
                      <a:pt x="22" y="116"/>
                    </a:lnTo>
                    <a:lnTo>
                      <a:pt x="22" y="118"/>
                    </a:lnTo>
                    <a:lnTo>
                      <a:pt x="21" y="120"/>
                    </a:lnTo>
                    <a:lnTo>
                      <a:pt x="21" y="124"/>
                    </a:lnTo>
                    <a:lnTo>
                      <a:pt x="21" y="126"/>
                    </a:lnTo>
                    <a:lnTo>
                      <a:pt x="19" y="128"/>
                    </a:lnTo>
                    <a:lnTo>
                      <a:pt x="19" y="130"/>
                    </a:lnTo>
                    <a:lnTo>
                      <a:pt x="18" y="133"/>
                    </a:lnTo>
                    <a:lnTo>
                      <a:pt x="18" y="136"/>
                    </a:lnTo>
                    <a:lnTo>
                      <a:pt x="17" y="138"/>
                    </a:lnTo>
                    <a:lnTo>
                      <a:pt x="17" y="141"/>
                    </a:lnTo>
                    <a:lnTo>
                      <a:pt x="16" y="143"/>
                    </a:lnTo>
                    <a:lnTo>
                      <a:pt x="16" y="146"/>
                    </a:lnTo>
                    <a:lnTo>
                      <a:pt x="16" y="147"/>
                    </a:lnTo>
                    <a:lnTo>
                      <a:pt x="15" y="151"/>
                    </a:lnTo>
                    <a:lnTo>
                      <a:pt x="15" y="153"/>
                    </a:lnTo>
                    <a:lnTo>
                      <a:pt x="14" y="155"/>
                    </a:lnTo>
                    <a:lnTo>
                      <a:pt x="13" y="157"/>
                    </a:lnTo>
                    <a:lnTo>
                      <a:pt x="13" y="160"/>
                    </a:lnTo>
                    <a:lnTo>
                      <a:pt x="13" y="162"/>
                    </a:lnTo>
                    <a:lnTo>
                      <a:pt x="13" y="164"/>
                    </a:lnTo>
                    <a:lnTo>
                      <a:pt x="12" y="166"/>
                    </a:lnTo>
                    <a:lnTo>
                      <a:pt x="10" y="169"/>
                    </a:lnTo>
                    <a:lnTo>
                      <a:pt x="10" y="171"/>
                    </a:lnTo>
                    <a:lnTo>
                      <a:pt x="10" y="173"/>
                    </a:lnTo>
                    <a:lnTo>
                      <a:pt x="9" y="176"/>
                    </a:lnTo>
                    <a:lnTo>
                      <a:pt x="9" y="178"/>
                    </a:lnTo>
                    <a:lnTo>
                      <a:pt x="8" y="179"/>
                    </a:lnTo>
                    <a:lnTo>
                      <a:pt x="8" y="181"/>
                    </a:lnTo>
                    <a:lnTo>
                      <a:pt x="8" y="183"/>
                    </a:lnTo>
                    <a:lnTo>
                      <a:pt x="7" y="186"/>
                    </a:lnTo>
                    <a:lnTo>
                      <a:pt x="6" y="188"/>
                    </a:lnTo>
                    <a:lnTo>
                      <a:pt x="6" y="189"/>
                    </a:lnTo>
                    <a:lnTo>
                      <a:pt x="6" y="191"/>
                    </a:lnTo>
                    <a:lnTo>
                      <a:pt x="6" y="194"/>
                    </a:lnTo>
                    <a:lnTo>
                      <a:pt x="5" y="195"/>
                    </a:lnTo>
                    <a:lnTo>
                      <a:pt x="4" y="197"/>
                    </a:lnTo>
                    <a:lnTo>
                      <a:pt x="4" y="199"/>
                    </a:lnTo>
                    <a:lnTo>
                      <a:pt x="4" y="200"/>
                    </a:lnTo>
                    <a:lnTo>
                      <a:pt x="2" y="203"/>
                    </a:lnTo>
                    <a:lnTo>
                      <a:pt x="2" y="204"/>
                    </a:lnTo>
                    <a:lnTo>
                      <a:pt x="1" y="206"/>
                    </a:lnTo>
                    <a:lnTo>
                      <a:pt x="1" y="207"/>
                    </a:lnTo>
                    <a:lnTo>
                      <a:pt x="1" y="209"/>
                    </a:lnTo>
                    <a:lnTo>
                      <a:pt x="0" y="2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30" name="Freeform 26">
                <a:extLst>
                  <a:ext uri="{FF2B5EF4-FFF2-40B4-BE49-F238E27FC236}">
                    <a16:creationId xmlns:a16="http://schemas.microsoft.com/office/drawing/2014/main" id="{B2A68204-E131-DC46-94C3-E53E2F0BA82F}"/>
                  </a:ext>
                </a:extLst>
              </p:cNvPr>
              <p:cNvSpPr>
                <a:spLocks/>
              </p:cNvSpPr>
              <p:nvPr/>
            </p:nvSpPr>
            <p:spPr bwMode="auto">
              <a:xfrm>
                <a:off x="4537" y="2988"/>
                <a:ext cx="11" cy="15"/>
              </a:xfrm>
              <a:custGeom>
                <a:avLst/>
                <a:gdLst>
                  <a:gd name="T0" fmla="*/ 11 w 43"/>
                  <a:gd name="T1" fmla="*/ 0 h 55"/>
                  <a:gd name="T2" fmla="*/ 11 w 43"/>
                  <a:gd name="T3" fmla="*/ 1 h 55"/>
                  <a:gd name="T4" fmla="*/ 11 w 43"/>
                  <a:gd name="T5" fmla="*/ 1 h 55"/>
                  <a:gd name="T6" fmla="*/ 10 w 43"/>
                  <a:gd name="T7" fmla="*/ 1 h 55"/>
                  <a:gd name="T8" fmla="*/ 10 w 43"/>
                  <a:gd name="T9" fmla="*/ 2 h 55"/>
                  <a:gd name="T10" fmla="*/ 10 w 43"/>
                  <a:gd name="T11" fmla="*/ 2 h 55"/>
                  <a:gd name="T12" fmla="*/ 10 w 43"/>
                  <a:gd name="T13" fmla="*/ 3 h 55"/>
                  <a:gd name="T14" fmla="*/ 10 w 43"/>
                  <a:gd name="T15" fmla="*/ 3 h 55"/>
                  <a:gd name="T16" fmla="*/ 10 w 43"/>
                  <a:gd name="T17" fmla="*/ 3 h 55"/>
                  <a:gd name="T18" fmla="*/ 10 w 43"/>
                  <a:gd name="T19" fmla="*/ 4 h 55"/>
                  <a:gd name="T20" fmla="*/ 10 w 43"/>
                  <a:gd name="T21" fmla="*/ 4 h 55"/>
                  <a:gd name="T22" fmla="*/ 9 w 43"/>
                  <a:gd name="T23" fmla="*/ 4 h 55"/>
                  <a:gd name="T24" fmla="*/ 9 w 43"/>
                  <a:gd name="T25" fmla="*/ 5 h 55"/>
                  <a:gd name="T26" fmla="*/ 9 w 43"/>
                  <a:gd name="T27" fmla="*/ 5 h 55"/>
                  <a:gd name="T28" fmla="*/ 9 w 43"/>
                  <a:gd name="T29" fmla="*/ 5 h 55"/>
                  <a:gd name="T30" fmla="*/ 9 w 43"/>
                  <a:gd name="T31" fmla="*/ 6 h 55"/>
                  <a:gd name="T32" fmla="*/ 9 w 43"/>
                  <a:gd name="T33" fmla="*/ 6 h 55"/>
                  <a:gd name="T34" fmla="*/ 9 w 43"/>
                  <a:gd name="T35" fmla="*/ 6 h 55"/>
                  <a:gd name="T36" fmla="*/ 9 w 43"/>
                  <a:gd name="T37" fmla="*/ 7 h 55"/>
                  <a:gd name="T38" fmla="*/ 9 w 43"/>
                  <a:gd name="T39" fmla="*/ 7 h 55"/>
                  <a:gd name="T40" fmla="*/ 9 w 43"/>
                  <a:gd name="T41" fmla="*/ 7 h 55"/>
                  <a:gd name="T42" fmla="*/ 8 w 43"/>
                  <a:gd name="T43" fmla="*/ 8 h 55"/>
                  <a:gd name="T44" fmla="*/ 8 w 43"/>
                  <a:gd name="T45" fmla="*/ 8 h 55"/>
                  <a:gd name="T46" fmla="*/ 8 w 43"/>
                  <a:gd name="T47" fmla="*/ 8 h 55"/>
                  <a:gd name="T48" fmla="*/ 8 w 43"/>
                  <a:gd name="T49" fmla="*/ 8 h 55"/>
                  <a:gd name="T50" fmla="*/ 7 w 43"/>
                  <a:gd name="T51" fmla="*/ 9 h 55"/>
                  <a:gd name="T52" fmla="*/ 7 w 43"/>
                  <a:gd name="T53" fmla="*/ 9 h 55"/>
                  <a:gd name="T54" fmla="*/ 7 w 43"/>
                  <a:gd name="T55" fmla="*/ 9 h 55"/>
                  <a:gd name="T56" fmla="*/ 7 w 43"/>
                  <a:gd name="T57" fmla="*/ 10 h 55"/>
                  <a:gd name="T58" fmla="*/ 7 w 43"/>
                  <a:gd name="T59" fmla="*/ 10 h 55"/>
                  <a:gd name="T60" fmla="*/ 7 w 43"/>
                  <a:gd name="T61" fmla="*/ 10 h 55"/>
                  <a:gd name="T62" fmla="*/ 7 w 43"/>
                  <a:gd name="T63" fmla="*/ 11 h 55"/>
                  <a:gd name="T64" fmla="*/ 6 w 43"/>
                  <a:gd name="T65" fmla="*/ 11 h 55"/>
                  <a:gd name="T66" fmla="*/ 6 w 43"/>
                  <a:gd name="T67" fmla="*/ 11 h 55"/>
                  <a:gd name="T68" fmla="*/ 6 w 43"/>
                  <a:gd name="T69" fmla="*/ 11 h 55"/>
                  <a:gd name="T70" fmla="*/ 6 w 43"/>
                  <a:gd name="T71" fmla="*/ 11 h 55"/>
                  <a:gd name="T72" fmla="*/ 6 w 43"/>
                  <a:gd name="T73" fmla="*/ 11 h 55"/>
                  <a:gd name="T74" fmla="*/ 6 w 43"/>
                  <a:gd name="T75" fmla="*/ 11 h 55"/>
                  <a:gd name="T76" fmla="*/ 6 w 43"/>
                  <a:gd name="T77" fmla="*/ 12 h 55"/>
                  <a:gd name="T78" fmla="*/ 6 w 43"/>
                  <a:gd name="T79" fmla="*/ 12 h 55"/>
                  <a:gd name="T80" fmla="*/ 5 w 43"/>
                  <a:gd name="T81" fmla="*/ 12 h 55"/>
                  <a:gd name="T82" fmla="*/ 5 w 43"/>
                  <a:gd name="T83" fmla="*/ 13 h 55"/>
                  <a:gd name="T84" fmla="*/ 5 w 43"/>
                  <a:gd name="T85" fmla="*/ 13 h 55"/>
                  <a:gd name="T86" fmla="*/ 5 w 43"/>
                  <a:gd name="T87" fmla="*/ 13 h 55"/>
                  <a:gd name="T88" fmla="*/ 4 w 43"/>
                  <a:gd name="T89" fmla="*/ 13 h 55"/>
                  <a:gd name="T90" fmla="*/ 4 w 43"/>
                  <a:gd name="T91" fmla="*/ 13 h 55"/>
                  <a:gd name="T92" fmla="*/ 4 w 43"/>
                  <a:gd name="T93" fmla="*/ 14 h 55"/>
                  <a:gd name="T94" fmla="*/ 4 w 43"/>
                  <a:gd name="T95" fmla="*/ 14 h 55"/>
                  <a:gd name="T96" fmla="*/ 3 w 43"/>
                  <a:gd name="T97" fmla="*/ 14 h 55"/>
                  <a:gd name="T98" fmla="*/ 3 w 43"/>
                  <a:gd name="T99" fmla="*/ 14 h 55"/>
                  <a:gd name="T100" fmla="*/ 3 w 43"/>
                  <a:gd name="T101" fmla="*/ 14 h 55"/>
                  <a:gd name="T102" fmla="*/ 3 w 43"/>
                  <a:gd name="T103" fmla="*/ 14 h 55"/>
                  <a:gd name="T104" fmla="*/ 3 w 43"/>
                  <a:gd name="T105" fmla="*/ 14 h 55"/>
                  <a:gd name="T106" fmla="*/ 2 w 43"/>
                  <a:gd name="T107" fmla="*/ 14 h 55"/>
                  <a:gd name="T108" fmla="*/ 2 w 43"/>
                  <a:gd name="T109" fmla="*/ 14 h 55"/>
                  <a:gd name="T110" fmla="*/ 2 w 43"/>
                  <a:gd name="T111" fmla="*/ 14 h 55"/>
                  <a:gd name="T112" fmla="*/ 2 w 43"/>
                  <a:gd name="T113" fmla="*/ 14 h 55"/>
                  <a:gd name="T114" fmla="*/ 1 w 43"/>
                  <a:gd name="T115" fmla="*/ 14 h 55"/>
                  <a:gd name="T116" fmla="*/ 1 w 43"/>
                  <a:gd name="T117" fmla="*/ 15 h 55"/>
                  <a:gd name="T118" fmla="*/ 1 w 43"/>
                  <a:gd name="T119" fmla="*/ 15 h 55"/>
                  <a:gd name="T120" fmla="*/ 1 w 43"/>
                  <a:gd name="T121" fmla="*/ 15 h 55"/>
                  <a:gd name="T122" fmla="*/ 0 w 43"/>
                  <a:gd name="T123" fmla="*/ 15 h 55"/>
                  <a:gd name="T124" fmla="*/ 0 w 43"/>
                  <a:gd name="T125" fmla="*/ 15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
                  <a:gd name="T190" fmla="*/ 0 h 55"/>
                  <a:gd name="T191" fmla="*/ 43 w 43"/>
                  <a:gd name="T192" fmla="*/ 55 h 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 h="55">
                    <a:moveTo>
                      <a:pt x="43" y="0"/>
                    </a:moveTo>
                    <a:lnTo>
                      <a:pt x="43" y="2"/>
                    </a:lnTo>
                    <a:lnTo>
                      <a:pt x="42" y="4"/>
                    </a:lnTo>
                    <a:lnTo>
                      <a:pt x="41" y="5"/>
                    </a:lnTo>
                    <a:lnTo>
                      <a:pt x="41" y="6"/>
                    </a:lnTo>
                    <a:lnTo>
                      <a:pt x="41" y="8"/>
                    </a:lnTo>
                    <a:lnTo>
                      <a:pt x="40" y="10"/>
                    </a:lnTo>
                    <a:lnTo>
                      <a:pt x="40" y="11"/>
                    </a:lnTo>
                    <a:lnTo>
                      <a:pt x="39" y="12"/>
                    </a:lnTo>
                    <a:lnTo>
                      <a:pt x="39" y="13"/>
                    </a:lnTo>
                    <a:lnTo>
                      <a:pt x="39" y="15"/>
                    </a:lnTo>
                    <a:lnTo>
                      <a:pt x="37" y="16"/>
                    </a:lnTo>
                    <a:lnTo>
                      <a:pt x="37" y="17"/>
                    </a:lnTo>
                    <a:lnTo>
                      <a:pt x="36" y="19"/>
                    </a:lnTo>
                    <a:lnTo>
                      <a:pt x="36" y="20"/>
                    </a:lnTo>
                    <a:lnTo>
                      <a:pt x="36" y="21"/>
                    </a:lnTo>
                    <a:lnTo>
                      <a:pt x="35" y="22"/>
                    </a:lnTo>
                    <a:lnTo>
                      <a:pt x="34" y="23"/>
                    </a:lnTo>
                    <a:lnTo>
                      <a:pt x="34" y="24"/>
                    </a:lnTo>
                    <a:lnTo>
                      <a:pt x="34" y="25"/>
                    </a:lnTo>
                    <a:lnTo>
                      <a:pt x="34" y="26"/>
                    </a:lnTo>
                    <a:lnTo>
                      <a:pt x="33" y="28"/>
                    </a:lnTo>
                    <a:lnTo>
                      <a:pt x="32" y="29"/>
                    </a:lnTo>
                    <a:lnTo>
                      <a:pt x="32" y="30"/>
                    </a:lnTo>
                    <a:lnTo>
                      <a:pt x="31" y="31"/>
                    </a:lnTo>
                    <a:lnTo>
                      <a:pt x="29" y="32"/>
                    </a:lnTo>
                    <a:lnTo>
                      <a:pt x="29" y="33"/>
                    </a:lnTo>
                    <a:lnTo>
                      <a:pt x="28" y="34"/>
                    </a:lnTo>
                    <a:lnTo>
                      <a:pt x="27" y="35"/>
                    </a:lnTo>
                    <a:lnTo>
                      <a:pt x="27" y="37"/>
                    </a:lnTo>
                    <a:lnTo>
                      <a:pt x="26" y="38"/>
                    </a:lnTo>
                    <a:lnTo>
                      <a:pt x="26" y="39"/>
                    </a:lnTo>
                    <a:lnTo>
                      <a:pt x="25" y="39"/>
                    </a:lnTo>
                    <a:lnTo>
                      <a:pt x="25" y="40"/>
                    </a:lnTo>
                    <a:lnTo>
                      <a:pt x="24" y="40"/>
                    </a:lnTo>
                    <a:lnTo>
                      <a:pt x="24" y="41"/>
                    </a:lnTo>
                    <a:lnTo>
                      <a:pt x="24" y="42"/>
                    </a:lnTo>
                    <a:lnTo>
                      <a:pt x="23" y="42"/>
                    </a:lnTo>
                    <a:lnTo>
                      <a:pt x="23" y="43"/>
                    </a:lnTo>
                    <a:lnTo>
                      <a:pt x="22" y="43"/>
                    </a:lnTo>
                    <a:lnTo>
                      <a:pt x="20" y="44"/>
                    </a:lnTo>
                    <a:lnTo>
                      <a:pt x="19" y="46"/>
                    </a:lnTo>
                    <a:lnTo>
                      <a:pt x="18" y="47"/>
                    </a:lnTo>
                    <a:lnTo>
                      <a:pt x="18" y="48"/>
                    </a:lnTo>
                    <a:lnTo>
                      <a:pt x="17" y="48"/>
                    </a:lnTo>
                    <a:lnTo>
                      <a:pt x="16" y="49"/>
                    </a:lnTo>
                    <a:lnTo>
                      <a:pt x="15" y="50"/>
                    </a:lnTo>
                    <a:lnTo>
                      <a:pt x="14" y="50"/>
                    </a:lnTo>
                    <a:lnTo>
                      <a:pt x="12" y="50"/>
                    </a:lnTo>
                    <a:lnTo>
                      <a:pt x="12" y="51"/>
                    </a:lnTo>
                    <a:lnTo>
                      <a:pt x="11" y="51"/>
                    </a:lnTo>
                    <a:lnTo>
                      <a:pt x="10" y="51"/>
                    </a:lnTo>
                    <a:lnTo>
                      <a:pt x="10" y="52"/>
                    </a:lnTo>
                    <a:lnTo>
                      <a:pt x="9" y="52"/>
                    </a:lnTo>
                    <a:lnTo>
                      <a:pt x="8" y="52"/>
                    </a:lnTo>
                    <a:lnTo>
                      <a:pt x="7" y="53"/>
                    </a:lnTo>
                    <a:lnTo>
                      <a:pt x="6" y="53"/>
                    </a:lnTo>
                    <a:lnTo>
                      <a:pt x="4" y="53"/>
                    </a:lnTo>
                    <a:lnTo>
                      <a:pt x="4" y="55"/>
                    </a:lnTo>
                    <a:lnTo>
                      <a:pt x="3" y="55"/>
                    </a:lnTo>
                    <a:lnTo>
                      <a:pt x="2" y="55"/>
                    </a:lnTo>
                    <a:lnTo>
                      <a:pt x="1" y="55"/>
                    </a:lnTo>
                    <a:lnTo>
                      <a:pt x="0" y="55"/>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31" name="Freeform 27">
                <a:extLst>
                  <a:ext uri="{FF2B5EF4-FFF2-40B4-BE49-F238E27FC236}">
                    <a16:creationId xmlns:a16="http://schemas.microsoft.com/office/drawing/2014/main" id="{BF8DAEA9-BBC6-2845-BB0A-64CD5E27DED9}"/>
                  </a:ext>
                </a:extLst>
              </p:cNvPr>
              <p:cNvSpPr>
                <a:spLocks/>
              </p:cNvSpPr>
              <p:nvPr/>
            </p:nvSpPr>
            <p:spPr bwMode="auto">
              <a:xfrm>
                <a:off x="4588" y="3003"/>
                <a:ext cx="45" cy="8"/>
              </a:xfrm>
              <a:custGeom>
                <a:avLst/>
                <a:gdLst>
                  <a:gd name="T0" fmla="*/ 0 w 175"/>
                  <a:gd name="T1" fmla="*/ 0 h 26"/>
                  <a:gd name="T2" fmla="*/ 7 w 175"/>
                  <a:gd name="T3" fmla="*/ 2 h 26"/>
                  <a:gd name="T4" fmla="*/ 12 w 175"/>
                  <a:gd name="T5" fmla="*/ 6 h 26"/>
                  <a:gd name="T6" fmla="*/ 14 w 175"/>
                  <a:gd name="T7" fmla="*/ 3 h 26"/>
                  <a:gd name="T8" fmla="*/ 19 w 175"/>
                  <a:gd name="T9" fmla="*/ 4 h 26"/>
                  <a:gd name="T10" fmla="*/ 24 w 175"/>
                  <a:gd name="T11" fmla="*/ 6 h 26"/>
                  <a:gd name="T12" fmla="*/ 30 w 175"/>
                  <a:gd name="T13" fmla="*/ 5 h 26"/>
                  <a:gd name="T14" fmla="*/ 31 w 175"/>
                  <a:gd name="T15" fmla="*/ 0 h 26"/>
                  <a:gd name="T16" fmla="*/ 35 w 175"/>
                  <a:gd name="T17" fmla="*/ 2 h 26"/>
                  <a:gd name="T18" fmla="*/ 39 w 175"/>
                  <a:gd name="T19" fmla="*/ 4 h 26"/>
                  <a:gd name="T20" fmla="*/ 41 w 175"/>
                  <a:gd name="T21" fmla="*/ 8 h 26"/>
                  <a:gd name="T22" fmla="*/ 45 w 175"/>
                  <a:gd name="T23" fmla="*/ 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26"/>
                  <a:gd name="T38" fmla="*/ 175 w 175"/>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26">
                    <a:moveTo>
                      <a:pt x="0" y="0"/>
                    </a:moveTo>
                    <a:lnTo>
                      <a:pt x="28" y="5"/>
                    </a:lnTo>
                    <a:lnTo>
                      <a:pt x="45" y="21"/>
                    </a:lnTo>
                    <a:lnTo>
                      <a:pt x="55" y="9"/>
                    </a:lnTo>
                    <a:lnTo>
                      <a:pt x="74" y="14"/>
                    </a:lnTo>
                    <a:lnTo>
                      <a:pt x="94" y="21"/>
                    </a:lnTo>
                    <a:lnTo>
                      <a:pt x="116" y="17"/>
                    </a:lnTo>
                    <a:lnTo>
                      <a:pt x="122" y="0"/>
                    </a:lnTo>
                    <a:lnTo>
                      <a:pt x="136" y="5"/>
                    </a:lnTo>
                    <a:lnTo>
                      <a:pt x="150" y="14"/>
                    </a:lnTo>
                    <a:lnTo>
                      <a:pt x="160" y="26"/>
                    </a:lnTo>
                    <a:lnTo>
                      <a:pt x="175" y="1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32" name="Freeform 28">
                <a:extLst>
                  <a:ext uri="{FF2B5EF4-FFF2-40B4-BE49-F238E27FC236}">
                    <a16:creationId xmlns:a16="http://schemas.microsoft.com/office/drawing/2014/main" id="{A8B56CD0-B7C3-344B-BE15-DEE84695FE4A}"/>
                  </a:ext>
                </a:extLst>
              </p:cNvPr>
              <p:cNvSpPr>
                <a:spLocks/>
              </p:cNvSpPr>
              <p:nvPr/>
            </p:nvSpPr>
            <p:spPr bwMode="auto">
              <a:xfrm>
                <a:off x="4516" y="3002"/>
                <a:ext cx="22" cy="7"/>
              </a:xfrm>
              <a:custGeom>
                <a:avLst/>
                <a:gdLst>
                  <a:gd name="T0" fmla="*/ 22 w 84"/>
                  <a:gd name="T1" fmla="*/ 0 h 22"/>
                  <a:gd name="T2" fmla="*/ 15 w 84"/>
                  <a:gd name="T3" fmla="*/ 3 h 22"/>
                  <a:gd name="T4" fmla="*/ 12 w 84"/>
                  <a:gd name="T5" fmla="*/ 0 h 22"/>
                  <a:gd name="T6" fmla="*/ 7 w 84"/>
                  <a:gd name="T7" fmla="*/ 3 h 22"/>
                  <a:gd name="T8" fmla="*/ 3 w 84"/>
                  <a:gd name="T9" fmla="*/ 7 h 22"/>
                  <a:gd name="T10" fmla="*/ 0 w 84"/>
                  <a:gd name="T11" fmla="*/ 3 h 22"/>
                  <a:gd name="T12" fmla="*/ 0 60000 65536"/>
                  <a:gd name="T13" fmla="*/ 0 60000 65536"/>
                  <a:gd name="T14" fmla="*/ 0 60000 65536"/>
                  <a:gd name="T15" fmla="*/ 0 60000 65536"/>
                  <a:gd name="T16" fmla="*/ 0 60000 65536"/>
                  <a:gd name="T17" fmla="*/ 0 60000 65536"/>
                  <a:gd name="T18" fmla="*/ 0 w 84"/>
                  <a:gd name="T19" fmla="*/ 0 h 22"/>
                  <a:gd name="T20" fmla="*/ 84 w 8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4" h="22">
                    <a:moveTo>
                      <a:pt x="84" y="0"/>
                    </a:moveTo>
                    <a:lnTo>
                      <a:pt x="56" y="10"/>
                    </a:lnTo>
                    <a:lnTo>
                      <a:pt x="45" y="0"/>
                    </a:lnTo>
                    <a:lnTo>
                      <a:pt x="28" y="10"/>
                    </a:lnTo>
                    <a:lnTo>
                      <a:pt x="10" y="22"/>
                    </a:lnTo>
                    <a:lnTo>
                      <a:pt x="0" y="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86" name="Freeform 29">
              <a:extLst>
                <a:ext uri="{FF2B5EF4-FFF2-40B4-BE49-F238E27FC236}">
                  <a16:creationId xmlns:a16="http://schemas.microsoft.com/office/drawing/2014/main" id="{97AE2232-B24E-E341-80AD-4D239D24A6AC}"/>
                </a:ext>
              </a:extLst>
            </p:cNvPr>
            <p:cNvSpPr>
              <a:spLocks/>
            </p:cNvSpPr>
            <p:nvPr/>
          </p:nvSpPr>
          <p:spPr bwMode="auto">
            <a:xfrm>
              <a:off x="5114" y="2539"/>
              <a:ext cx="22" cy="4"/>
            </a:xfrm>
            <a:custGeom>
              <a:avLst/>
              <a:gdLst>
                <a:gd name="T0" fmla="*/ 0 w 84"/>
                <a:gd name="T1" fmla="*/ 0 h 18"/>
                <a:gd name="T2" fmla="*/ 7 w 84"/>
                <a:gd name="T3" fmla="*/ 4 h 18"/>
                <a:gd name="T4" fmla="*/ 7 w 84"/>
                <a:gd name="T5" fmla="*/ 2 h 18"/>
                <a:gd name="T6" fmla="*/ 11 w 84"/>
                <a:gd name="T7" fmla="*/ 0 h 18"/>
                <a:gd name="T8" fmla="*/ 13 w 84"/>
                <a:gd name="T9" fmla="*/ 3 h 18"/>
                <a:gd name="T10" fmla="*/ 15 w 84"/>
                <a:gd name="T11" fmla="*/ 4 h 18"/>
                <a:gd name="T12" fmla="*/ 18 w 84"/>
                <a:gd name="T13" fmla="*/ 4 h 18"/>
                <a:gd name="T14" fmla="*/ 20 w 84"/>
                <a:gd name="T15" fmla="*/ 1 h 18"/>
                <a:gd name="T16" fmla="*/ 22 w 84"/>
                <a:gd name="T17" fmla="*/ 3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
                <a:gd name="T28" fmla="*/ 0 h 18"/>
                <a:gd name="T29" fmla="*/ 84 w 84"/>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 h="18">
                  <a:moveTo>
                    <a:pt x="0" y="0"/>
                  </a:moveTo>
                  <a:lnTo>
                    <a:pt x="25" y="18"/>
                  </a:lnTo>
                  <a:lnTo>
                    <a:pt x="25" y="9"/>
                  </a:lnTo>
                  <a:lnTo>
                    <a:pt x="42" y="0"/>
                  </a:lnTo>
                  <a:lnTo>
                    <a:pt x="49" y="14"/>
                  </a:lnTo>
                  <a:lnTo>
                    <a:pt x="59" y="18"/>
                  </a:lnTo>
                  <a:lnTo>
                    <a:pt x="70" y="18"/>
                  </a:lnTo>
                  <a:lnTo>
                    <a:pt x="78" y="5"/>
                  </a:lnTo>
                  <a:lnTo>
                    <a:pt x="84" y="1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7" name="Freeform 30">
              <a:extLst>
                <a:ext uri="{FF2B5EF4-FFF2-40B4-BE49-F238E27FC236}">
                  <a16:creationId xmlns:a16="http://schemas.microsoft.com/office/drawing/2014/main" id="{96F2238E-E368-804D-AE46-4FE5A63F49FB}"/>
                </a:ext>
              </a:extLst>
            </p:cNvPr>
            <p:cNvSpPr>
              <a:spLocks/>
            </p:cNvSpPr>
            <p:nvPr/>
          </p:nvSpPr>
          <p:spPr bwMode="auto">
            <a:xfrm>
              <a:off x="5136" y="2542"/>
              <a:ext cx="25" cy="8"/>
            </a:xfrm>
            <a:custGeom>
              <a:avLst/>
              <a:gdLst>
                <a:gd name="T0" fmla="*/ 0 w 98"/>
                <a:gd name="T1" fmla="*/ 0 h 26"/>
                <a:gd name="T2" fmla="*/ 5 w 98"/>
                <a:gd name="T3" fmla="*/ 2 h 26"/>
                <a:gd name="T4" fmla="*/ 11 w 98"/>
                <a:gd name="T5" fmla="*/ 2 h 26"/>
                <a:gd name="T6" fmla="*/ 13 w 98"/>
                <a:gd name="T7" fmla="*/ 6 h 26"/>
                <a:gd name="T8" fmla="*/ 17 w 98"/>
                <a:gd name="T9" fmla="*/ 8 h 26"/>
                <a:gd name="T10" fmla="*/ 21 w 98"/>
                <a:gd name="T11" fmla="*/ 4 h 26"/>
                <a:gd name="T12" fmla="*/ 25 w 98"/>
                <a:gd name="T13" fmla="*/ 1 h 26"/>
                <a:gd name="T14" fmla="*/ 0 60000 65536"/>
                <a:gd name="T15" fmla="*/ 0 60000 65536"/>
                <a:gd name="T16" fmla="*/ 0 60000 65536"/>
                <a:gd name="T17" fmla="*/ 0 60000 65536"/>
                <a:gd name="T18" fmla="*/ 0 60000 65536"/>
                <a:gd name="T19" fmla="*/ 0 60000 65536"/>
                <a:gd name="T20" fmla="*/ 0 60000 65536"/>
                <a:gd name="T21" fmla="*/ 0 w 98"/>
                <a:gd name="T22" fmla="*/ 0 h 26"/>
                <a:gd name="T23" fmla="*/ 98 w 98"/>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26">
                  <a:moveTo>
                    <a:pt x="0" y="0"/>
                  </a:moveTo>
                  <a:lnTo>
                    <a:pt x="21" y="8"/>
                  </a:lnTo>
                  <a:lnTo>
                    <a:pt x="43" y="8"/>
                  </a:lnTo>
                  <a:lnTo>
                    <a:pt x="49" y="21"/>
                  </a:lnTo>
                  <a:lnTo>
                    <a:pt x="66" y="26"/>
                  </a:lnTo>
                  <a:lnTo>
                    <a:pt x="84" y="12"/>
                  </a:lnTo>
                  <a:lnTo>
                    <a:pt x="98" y="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8" name="Freeform 31">
              <a:extLst>
                <a:ext uri="{FF2B5EF4-FFF2-40B4-BE49-F238E27FC236}">
                  <a16:creationId xmlns:a16="http://schemas.microsoft.com/office/drawing/2014/main" id="{92B7E319-00E6-D347-B9DE-490CCE9F2D52}"/>
                </a:ext>
              </a:extLst>
            </p:cNvPr>
            <p:cNvSpPr>
              <a:spLocks/>
            </p:cNvSpPr>
            <p:nvPr/>
          </p:nvSpPr>
          <p:spPr bwMode="auto">
            <a:xfrm>
              <a:off x="5212" y="2543"/>
              <a:ext cx="10" cy="4"/>
            </a:xfrm>
            <a:custGeom>
              <a:avLst/>
              <a:gdLst>
                <a:gd name="T0" fmla="*/ 0 w 38"/>
                <a:gd name="T1" fmla="*/ 1 h 13"/>
                <a:gd name="T2" fmla="*/ 3 w 38"/>
                <a:gd name="T3" fmla="*/ 0 h 13"/>
                <a:gd name="T4" fmla="*/ 7 w 38"/>
                <a:gd name="T5" fmla="*/ 1 h 13"/>
                <a:gd name="T6" fmla="*/ 10 w 38"/>
                <a:gd name="T7" fmla="*/ 4 h 13"/>
                <a:gd name="T8" fmla="*/ 0 60000 65536"/>
                <a:gd name="T9" fmla="*/ 0 60000 65536"/>
                <a:gd name="T10" fmla="*/ 0 60000 65536"/>
                <a:gd name="T11" fmla="*/ 0 60000 65536"/>
                <a:gd name="T12" fmla="*/ 0 w 38"/>
                <a:gd name="T13" fmla="*/ 0 h 13"/>
                <a:gd name="T14" fmla="*/ 38 w 38"/>
                <a:gd name="T15" fmla="*/ 13 h 13"/>
              </a:gdLst>
              <a:ahLst/>
              <a:cxnLst>
                <a:cxn ang="T8">
                  <a:pos x="T0" y="T1"/>
                </a:cxn>
                <a:cxn ang="T9">
                  <a:pos x="T2" y="T3"/>
                </a:cxn>
                <a:cxn ang="T10">
                  <a:pos x="T4" y="T5"/>
                </a:cxn>
                <a:cxn ang="T11">
                  <a:pos x="T6" y="T7"/>
                </a:cxn>
              </a:cxnLst>
              <a:rect l="T12" t="T13" r="T14" b="T15"/>
              <a:pathLst>
                <a:path w="38" h="13">
                  <a:moveTo>
                    <a:pt x="0" y="4"/>
                  </a:moveTo>
                  <a:lnTo>
                    <a:pt x="13" y="0"/>
                  </a:lnTo>
                  <a:lnTo>
                    <a:pt x="25" y="4"/>
                  </a:lnTo>
                  <a:lnTo>
                    <a:pt x="38" y="1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89" name="Freeform 32">
              <a:extLst>
                <a:ext uri="{FF2B5EF4-FFF2-40B4-BE49-F238E27FC236}">
                  <a16:creationId xmlns:a16="http://schemas.microsoft.com/office/drawing/2014/main" id="{0CDEFB84-C121-AC41-9CD6-74A765C512E0}"/>
                </a:ext>
              </a:extLst>
            </p:cNvPr>
            <p:cNvSpPr>
              <a:spLocks/>
            </p:cNvSpPr>
            <p:nvPr/>
          </p:nvSpPr>
          <p:spPr bwMode="auto">
            <a:xfrm>
              <a:off x="5221" y="2540"/>
              <a:ext cx="40" cy="9"/>
            </a:xfrm>
            <a:custGeom>
              <a:avLst/>
              <a:gdLst>
                <a:gd name="T0" fmla="*/ 0 w 154"/>
                <a:gd name="T1" fmla="*/ 9 h 26"/>
                <a:gd name="T2" fmla="*/ 8 w 154"/>
                <a:gd name="T3" fmla="*/ 8 h 26"/>
                <a:gd name="T4" fmla="*/ 14 w 154"/>
                <a:gd name="T5" fmla="*/ 3 h 26"/>
                <a:gd name="T6" fmla="*/ 18 w 154"/>
                <a:gd name="T7" fmla="*/ 6 h 26"/>
                <a:gd name="T8" fmla="*/ 24 w 154"/>
                <a:gd name="T9" fmla="*/ 8 h 26"/>
                <a:gd name="T10" fmla="*/ 30 w 154"/>
                <a:gd name="T11" fmla="*/ 6 h 26"/>
                <a:gd name="T12" fmla="*/ 36 w 154"/>
                <a:gd name="T13" fmla="*/ 0 h 26"/>
                <a:gd name="T14" fmla="*/ 40 w 154"/>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26"/>
                <a:gd name="T26" fmla="*/ 154 w 154"/>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26">
                  <a:moveTo>
                    <a:pt x="0" y="26"/>
                  </a:moveTo>
                  <a:lnTo>
                    <a:pt x="32" y="22"/>
                  </a:lnTo>
                  <a:lnTo>
                    <a:pt x="53" y="8"/>
                  </a:lnTo>
                  <a:lnTo>
                    <a:pt x="70" y="17"/>
                  </a:lnTo>
                  <a:lnTo>
                    <a:pt x="91" y="22"/>
                  </a:lnTo>
                  <a:lnTo>
                    <a:pt x="115" y="17"/>
                  </a:lnTo>
                  <a:lnTo>
                    <a:pt x="137" y="0"/>
                  </a:lnTo>
                  <a:lnTo>
                    <a:pt x="154"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0" name="Line 33">
              <a:extLst>
                <a:ext uri="{FF2B5EF4-FFF2-40B4-BE49-F238E27FC236}">
                  <a16:creationId xmlns:a16="http://schemas.microsoft.com/office/drawing/2014/main" id="{BAF73969-DEE2-EF47-A7D1-26FDE8013E97}"/>
                </a:ext>
              </a:extLst>
            </p:cNvPr>
            <p:cNvSpPr>
              <a:spLocks noChangeShapeType="1"/>
            </p:cNvSpPr>
            <p:nvPr/>
          </p:nvSpPr>
          <p:spPr bwMode="auto">
            <a:xfrm flipV="1">
              <a:off x="5262" y="2540"/>
              <a:ext cx="3" cy="2"/>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1" name="Freeform 34">
              <a:extLst>
                <a:ext uri="{FF2B5EF4-FFF2-40B4-BE49-F238E27FC236}">
                  <a16:creationId xmlns:a16="http://schemas.microsoft.com/office/drawing/2014/main" id="{06B7BF1E-8AD0-A449-BC6D-D2FE40876DAC}"/>
                </a:ext>
              </a:extLst>
            </p:cNvPr>
            <p:cNvSpPr>
              <a:spLocks/>
            </p:cNvSpPr>
            <p:nvPr/>
          </p:nvSpPr>
          <p:spPr bwMode="auto">
            <a:xfrm>
              <a:off x="5314" y="2539"/>
              <a:ext cx="36" cy="10"/>
            </a:xfrm>
            <a:custGeom>
              <a:avLst/>
              <a:gdLst>
                <a:gd name="T0" fmla="*/ 0 w 136"/>
                <a:gd name="T1" fmla="*/ 3 h 35"/>
                <a:gd name="T2" fmla="*/ 11 w 136"/>
                <a:gd name="T3" fmla="*/ 3 h 35"/>
                <a:gd name="T4" fmla="*/ 14 w 136"/>
                <a:gd name="T5" fmla="*/ 4 h 35"/>
                <a:gd name="T6" fmla="*/ 19 w 136"/>
                <a:gd name="T7" fmla="*/ 7 h 35"/>
                <a:gd name="T8" fmla="*/ 21 w 136"/>
                <a:gd name="T9" fmla="*/ 10 h 35"/>
                <a:gd name="T10" fmla="*/ 24 w 136"/>
                <a:gd name="T11" fmla="*/ 9 h 35"/>
                <a:gd name="T12" fmla="*/ 25 w 136"/>
                <a:gd name="T13" fmla="*/ 4 h 35"/>
                <a:gd name="T14" fmla="*/ 30 w 136"/>
                <a:gd name="T15" fmla="*/ 3 h 35"/>
                <a:gd name="T16" fmla="*/ 33 w 136"/>
                <a:gd name="T17" fmla="*/ 0 h 35"/>
                <a:gd name="T18" fmla="*/ 36 w 136"/>
                <a:gd name="T19" fmla="*/ 1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35"/>
                <a:gd name="T32" fmla="*/ 136 w 136"/>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35">
                  <a:moveTo>
                    <a:pt x="0" y="9"/>
                  </a:moveTo>
                  <a:lnTo>
                    <a:pt x="41" y="9"/>
                  </a:lnTo>
                  <a:lnTo>
                    <a:pt x="53" y="13"/>
                  </a:lnTo>
                  <a:lnTo>
                    <a:pt x="70" y="26"/>
                  </a:lnTo>
                  <a:lnTo>
                    <a:pt x="80" y="35"/>
                  </a:lnTo>
                  <a:lnTo>
                    <a:pt x="90" y="31"/>
                  </a:lnTo>
                  <a:lnTo>
                    <a:pt x="93" y="13"/>
                  </a:lnTo>
                  <a:lnTo>
                    <a:pt x="112" y="9"/>
                  </a:lnTo>
                  <a:lnTo>
                    <a:pt x="125" y="0"/>
                  </a:lnTo>
                  <a:lnTo>
                    <a:pt x="136" y="5"/>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92" name="Line 35">
              <a:extLst>
                <a:ext uri="{FF2B5EF4-FFF2-40B4-BE49-F238E27FC236}">
                  <a16:creationId xmlns:a16="http://schemas.microsoft.com/office/drawing/2014/main" id="{FAC6874A-30FC-2E49-A637-7CA4E0728BF8}"/>
                </a:ext>
              </a:extLst>
            </p:cNvPr>
            <p:cNvSpPr>
              <a:spLocks noChangeShapeType="1"/>
            </p:cNvSpPr>
            <p:nvPr/>
          </p:nvSpPr>
          <p:spPr bwMode="auto">
            <a:xfrm flipV="1">
              <a:off x="4555" y="1597"/>
              <a:ext cx="0" cy="95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93" name="Line 36">
              <a:extLst>
                <a:ext uri="{FF2B5EF4-FFF2-40B4-BE49-F238E27FC236}">
                  <a16:creationId xmlns:a16="http://schemas.microsoft.com/office/drawing/2014/main" id="{6ACEDE60-9A00-834B-9341-556A934EFA00}"/>
                </a:ext>
              </a:extLst>
            </p:cNvPr>
            <p:cNvSpPr>
              <a:spLocks noChangeShapeType="1"/>
            </p:cNvSpPr>
            <p:nvPr/>
          </p:nvSpPr>
          <p:spPr bwMode="auto">
            <a:xfrm flipH="1">
              <a:off x="4467" y="1801"/>
              <a:ext cx="7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4" name="Text Box 37">
              <a:extLst>
                <a:ext uri="{FF2B5EF4-FFF2-40B4-BE49-F238E27FC236}">
                  <a16:creationId xmlns:a16="http://schemas.microsoft.com/office/drawing/2014/main" id="{3D2B90D9-CBF2-0247-A296-5B53438B1BEB}"/>
                </a:ext>
              </a:extLst>
            </p:cNvPr>
            <p:cNvSpPr txBox="1">
              <a:spLocks noChangeArrowheads="1"/>
            </p:cNvSpPr>
            <p:nvPr/>
          </p:nvSpPr>
          <p:spPr bwMode="auto">
            <a:xfrm>
              <a:off x="4041" y="1702"/>
              <a:ext cx="44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ITCCenturyBookT"/>
                </a:rPr>
                <a:t>P </a:t>
              </a:r>
              <a:r>
                <a:rPr lang="en-US" altLang="en-US" sz="2000" baseline="-25000">
                  <a:latin typeface="ITCCenturyBookT"/>
                </a:rPr>
                <a:t>peak</a:t>
              </a:r>
              <a:endParaRPr lang="en-US" altLang="en-US" sz="2000">
                <a:latin typeface="ITCCenturyBookT"/>
              </a:endParaRPr>
            </a:p>
          </p:txBody>
        </p:sp>
        <p:grpSp>
          <p:nvGrpSpPr>
            <p:cNvPr id="53295" name="Group 38">
              <a:extLst>
                <a:ext uri="{FF2B5EF4-FFF2-40B4-BE49-F238E27FC236}">
                  <a16:creationId xmlns:a16="http://schemas.microsoft.com/office/drawing/2014/main" id="{4231FC4F-C852-2549-BB8F-625959729047}"/>
                </a:ext>
              </a:extLst>
            </p:cNvPr>
            <p:cNvGrpSpPr>
              <a:grpSpLocks/>
            </p:cNvGrpSpPr>
            <p:nvPr/>
          </p:nvGrpSpPr>
          <p:grpSpPr bwMode="auto">
            <a:xfrm>
              <a:off x="4794" y="2436"/>
              <a:ext cx="165" cy="104"/>
              <a:chOff x="4516" y="2907"/>
              <a:chExt cx="165" cy="104"/>
            </a:xfrm>
          </p:grpSpPr>
          <p:sp>
            <p:nvSpPr>
              <p:cNvPr id="53313" name="Freeform 39">
                <a:extLst>
                  <a:ext uri="{FF2B5EF4-FFF2-40B4-BE49-F238E27FC236}">
                    <a16:creationId xmlns:a16="http://schemas.microsoft.com/office/drawing/2014/main" id="{3C2000AE-D1C0-1F44-8E8F-0EA36790F5E5}"/>
                  </a:ext>
                </a:extLst>
              </p:cNvPr>
              <p:cNvSpPr>
                <a:spLocks/>
              </p:cNvSpPr>
              <p:nvPr/>
            </p:nvSpPr>
            <p:spPr bwMode="auto">
              <a:xfrm>
                <a:off x="4669" y="2975"/>
                <a:ext cx="12" cy="31"/>
              </a:xfrm>
              <a:custGeom>
                <a:avLst/>
                <a:gdLst>
                  <a:gd name="T0" fmla="*/ 12 w 47"/>
                  <a:gd name="T1" fmla="*/ 31 h 111"/>
                  <a:gd name="T2" fmla="*/ 11 w 47"/>
                  <a:gd name="T3" fmla="*/ 31 h 111"/>
                  <a:gd name="T4" fmla="*/ 11 w 47"/>
                  <a:gd name="T5" fmla="*/ 31 h 111"/>
                  <a:gd name="T6" fmla="*/ 10 w 47"/>
                  <a:gd name="T7" fmla="*/ 30 h 111"/>
                  <a:gd name="T8" fmla="*/ 10 w 47"/>
                  <a:gd name="T9" fmla="*/ 30 h 111"/>
                  <a:gd name="T10" fmla="*/ 9 w 47"/>
                  <a:gd name="T11" fmla="*/ 30 h 111"/>
                  <a:gd name="T12" fmla="*/ 9 w 47"/>
                  <a:gd name="T13" fmla="*/ 29 h 111"/>
                  <a:gd name="T14" fmla="*/ 9 w 47"/>
                  <a:gd name="T15" fmla="*/ 29 h 111"/>
                  <a:gd name="T16" fmla="*/ 8 w 47"/>
                  <a:gd name="T17" fmla="*/ 29 h 111"/>
                  <a:gd name="T18" fmla="*/ 8 w 47"/>
                  <a:gd name="T19" fmla="*/ 28 h 111"/>
                  <a:gd name="T20" fmla="*/ 8 w 47"/>
                  <a:gd name="T21" fmla="*/ 28 h 111"/>
                  <a:gd name="T22" fmla="*/ 7 w 47"/>
                  <a:gd name="T23" fmla="*/ 28 h 111"/>
                  <a:gd name="T24" fmla="*/ 7 w 47"/>
                  <a:gd name="T25" fmla="*/ 27 h 111"/>
                  <a:gd name="T26" fmla="*/ 7 w 47"/>
                  <a:gd name="T27" fmla="*/ 27 h 111"/>
                  <a:gd name="T28" fmla="*/ 6 w 47"/>
                  <a:gd name="T29" fmla="*/ 26 h 111"/>
                  <a:gd name="T30" fmla="*/ 6 w 47"/>
                  <a:gd name="T31" fmla="*/ 26 h 111"/>
                  <a:gd name="T32" fmla="*/ 6 w 47"/>
                  <a:gd name="T33" fmla="*/ 25 h 111"/>
                  <a:gd name="T34" fmla="*/ 6 w 47"/>
                  <a:gd name="T35" fmla="*/ 24 h 111"/>
                  <a:gd name="T36" fmla="*/ 5 w 47"/>
                  <a:gd name="T37" fmla="*/ 24 h 111"/>
                  <a:gd name="T38" fmla="*/ 5 w 47"/>
                  <a:gd name="T39" fmla="*/ 23 h 111"/>
                  <a:gd name="T40" fmla="*/ 5 w 47"/>
                  <a:gd name="T41" fmla="*/ 23 h 111"/>
                  <a:gd name="T42" fmla="*/ 5 w 47"/>
                  <a:gd name="T43" fmla="*/ 22 h 111"/>
                  <a:gd name="T44" fmla="*/ 4 w 47"/>
                  <a:gd name="T45" fmla="*/ 22 h 111"/>
                  <a:gd name="T46" fmla="*/ 4 w 47"/>
                  <a:gd name="T47" fmla="*/ 21 h 111"/>
                  <a:gd name="T48" fmla="*/ 4 w 47"/>
                  <a:gd name="T49" fmla="*/ 20 h 111"/>
                  <a:gd name="T50" fmla="*/ 4 w 47"/>
                  <a:gd name="T51" fmla="*/ 19 h 111"/>
                  <a:gd name="T52" fmla="*/ 3 w 47"/>
                  <a:gd name="T53" fmla="*/ 18 h 111"/>
                  <a:gd name="T54" fmla="*/ 3 w 47"/>
                  <a:gd name="T55" fmla="*/ 18 h 111"/>
                  <a:gd name="T56" fmla="*/ 3 w 47"/>
                  <a:gd name="T57" fmla="*/ 16 h 111"/>
                  <a:gd name="T58" fmla="*/ 3 w 47"/>
                  <a:gd name="T59" fmla="*/ 16 h 111"/>
                  <a:gd name="T60" fmla="*/ 3 w 47"/>
                  <a:gd name="T61" fmla="*/ 15 h 111"/>
                  <a:gd name="T62" fmla="*/ 2 w 47"/>
                  <a:gd name="T63" fmla="*/ 14 h 111"/>
                  <a:gd name="T64" fmla="*/ 2 w 47"/>
                  <a:gd name="T65" fmla="*/ 13 h 111"/>
                  <a:gd name="T66" fmla="*/ 2 w 47"/>
                  <a:gd name="T67" fmla="*/ 11 h 111"/>
                  <a:gd name="T68" fmla="*/ 1 w 47"/>
                  <a:gd name="T69" fmla="*/ 10 h 111"/>
                  <a:gd name="T70" fmla="*/ 1 w 47"/>
                  <a:gd name="T71" fmla="*/ 9 h 111"/>
                  <a:gd name="T72" fmla="*/ 1 w 47"/>
                  <a:gd name="T73" fmla="*/ 8 h 111"/>
                  <a:gd name="T74" fmla="*/ 1 w 47"/>
                  <a:gd name="T75" fmla="*/ 6 h 111"/>
                  <a:gd name="T76" fmla="*/ 1 w 47"/>
                  <a:gd name="T77" fmla="*/ 5 h 111"/>
                  <a:gd name="T78" fmla="*/ 0 w 47"/>
                  <a:gd name="T79" fmla="*/ 4 h 111"/>
                  <a:gd name="T80" fmla="*/ 0 w 47"/>
                  <a:gd name="T81" fmla="*/ 2 h 111"/>
                  <a:gd name="T82" fmla="*/ 0 w 47"/>
                  <a:gd name="T83" fmla="*/ 1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111"/>
                  <a:gd name="T128" fmla="*/ 47 w 47"/>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111">
                    <a:moveTo>
                      <a:pt x="47" y="111"/>
                    </a:moveTo>
                    <a:lnTo>
                      <a:pt x="46" y="111"/>
                    </a:lnTo>
                    <a:lnTo>
                      <a:pt x="45" y="111"/>
                    </a:lnTo>
                    <a:lnTo>
                      <a:pt x="44" y="111"/>
                    </a:lnTo>
                    <a:lnTo>
                      <a:pt x="44" y="110"/>
                    </a:lnTo>
                    <a:lnTo>
                      <a:pt x="43" y="110"/>
                    </a:lnTo>
                    <a:lnTo>
                      <a:pt x="42" y="109"/>
                    </a:lnTo>
                    <a:lnTo>
                      <a:pt x="41" y="109"/>
                    </a:lnTo>
                    <a:lnTo>
                      <a:pt x="39" y="109"/>
                    </a:lnTo>
                    <a:lnTo>
                      <a:pt x="39" y="108"/>
                    </a:lnTo>
                    <a:lnTo>
                      <a:pt x="38" y="108"/>
                    </a:lnTo>
                    <a:lnTo>
                      <a:pt x="37" y="107"/>
                    </a:lnTo>
                    <a:lnTo>
                      <a:pt x="36" y="107"/>
                    </a:lnTo>
                    <a:lnTo>
                      <a:pt x="36" y="105"/>
                    </a:lnTo>
                    <a:lnTo>
                      <a:pt x="35" y="105"/>
                    </a:lnTo>
                    <a:lnTo>
                      <a:pt x="34" y="104"/>
                    </a:lnTo>
                    <a:lnTo>
                      <a:pt x="33" y="104"/>
                    </a:lnTo>
                    <a:lnTo>
                      <a:pt x="33" y="103"/>
                    </a:lnTo>
                    <a:lnTo>
                      <a:pt x="32" y="103"/>
                    </a:lnTo>
                    <a:lnTo>
                      <a:pt x="32" y="102"/>
                    </a:lnTo>
                    <a:lnTo>
                      <a:pt x="30" y="102"/>
                    </a:lnTo>
                    <a:lnTo>
                      <a:pt x="30" y="101"/>
                    </a:lnTo>
                    <a:lnTo>
                      <a:pt x="29" y="100"/>
                    </a:lnTo>
                    <a:lnTo>
                      <a:pt x="28" y="99"/>
                    </a:lnTo>
                    <a:lnTo>
                      <a:pt x="28" y="97"/>
                    </a:lnTo>
                    <a:lnTo>
                      <a:pt x="27" y="97"/>
                    </a:lnTo>
                    <a:lnTo>
                      <a:pt x="27" y="96"/>
                    </a:lnTo>
                    <a:lnTo>
                      <a:pt x="26" y="95"/>
                    </a:lnTo>
                    <a:lnTo>
                      <a:pt x="26" y="94"/>
                    </a:lnTo>
                    <a:lnTo>
                      <a:pt x="25" y="94"/>
                    </a:lnTo>
                    <a:lnTo>
                      <a:pt x="25" y="93"/>
                    </a:lnTo>
                    <a:lnTo>
                      <a:pt x="25" y="92"/>
                    </a:lnTo>
                    <a:lnTo>
                      <a:pt x="24" y="91"/>
                    </a:lnTo>
                    <a:lnTo>
                      <a:pt x="22" y="90"/>
                    </a:lnTo>
                    <a:lnTo>
                      <a:pt x="22" y="88"/>
                    </a:lnTo>
                    <a:lnTo>
                      <a:pt x="22" y="87"/>
                    </a:lnTo>
                    <a:lnTo>
                      <a:pt x="21" y="87"/>
                    </a:lnTo>
                    <a:lnTo>
                      <a:pt x="21" y="86"/>
                    </a:lnTo>
                    <a:lnTo>
                      <a:pt x="20" y="85"/>
                    </a:lnTo>
                    <a:lnTo>
                      <a:pt x="20" y="84"/>
                    </a:lnTo>
                    <a:lnTo>
                      <a:pt x="19" y="83"/>
                    </a:lnTo>
                    <a:lnTo>
                      <a:pt x="19" y="82"/>
                    </a:lnTo>
                    <a:lnTo>
                      <a:pt x="19" y="81"/>
                    </a:lnTo>
                    <a:lnTo>
                      <a:pt x="18" y="79"/>
                    </a:lnTo>
                    <a:lnTo>
                      <a:pt x="18" y="78"/>
                    </a:lnTo>
                    <a:lnTo>
                      <a:pt x="17" y="77"/>
                    </a:lnTo>
                    <a:lnTo>
                      <a:pt x="17" y="76"/>
                    </a:lnTo>
                    <a:lnTo>
                      <a:pt x="17" y="74"/>
                    </a:lnTo>
                    <a:lnTo>
                      <a:pt x="16" y="73"/>
                    </a:lnTo>
                    <a:lnTo>
                      <a:pt x="14" y="72"/>
                    </a:lnTo>
                    <a:lnTo>
                      <a:pt x="14" y="70"/>
                    </a:lnTo>
                    <a:lnTo>
                      <a:pt x="14" y="69"/>
                    </a:lnTo>
                    <a:lnTo>
                      <a:pt x="13" y="67"/>
                    </a:lnTo>
                    <a:lnTo>
                      <a:pt x="13" y="66"/>
                    </a:lnTo>
                    <a:lnTo>
                      <a:pt x="12" y="64"/>
                    </a:lnTo>
                    <a:lnTo>
                      <a:pt x="12" y="63"/>
                    </a:lnTo>
                    <a:lnTo>
                      <a:pt x="12" y="61"/>
                    </a:lnTo>
                    <a:lnTo>
                      <a:pt x="11" y="59"/>
                    </a:lnTo>
                    <a:lnTo>
                      <a:pt x="11" y="58"/>
                    </a:lnTo>
                    <a:lnTo>
                      <a:pt x="10" y="56"/>
                    </a:lnTo>
                    <a:lnTo>
                      <a:pt x="10" y="55"/>
                    </a:lnTo>
                    <a:lnTo>
                      <a:pt x="10" y="52"/>
                    </a:lnTo>
                    <a:lnTo>
                      <a:pt x="9" y="51"/>
                    </a:lnTo>
                    <a:lnTo>
                      <a:pt x="9" y="49"/>
                    </a:lnTo>
                    <a:lnTo>
                      <a:pt x="8" y="47"/>
                    </a:lnTo>
                    <a:lnTo>
                      <a:pt x="8" y="46"/>
                    </a:lnTo>
                    <a:lnTo>
                      <a:pt x="8" y="43"/>
                    </a:lnTo>
                    <a:lnTo>
                      <a:pt x="6" y="41"/>
                    </a:lnTo>
                    <a:lnTo>
                      <a:pt x="6" y="39"/>
                    </a:lnTo>
                    <a:lnTo>
                      <a:pt x="5" y="37"/>
                    </a:lnTo>
                    <a:lnTo>
                      <a:pt x="5" y="34"/>
                    </a:lnTo>
                    <a:lnTo>
                      <a:pt x="5" y="32"/>
                    </a:lnTo>
                    <a:lnTo>
                      <a:pt x="4" y="30"/>
                    </a:lnTo>
                    <a:lnTo>
                      <a:pt x="4" y="28"/>
                    </a:lnTo>
                    <a:lnTo>
                      <a:pt x="3" y="25"/>
                    </a:lnTo>
                    <a:lnTo>
                      <a:pt x="3" y="23"/>
                    </a:lnTo>
                    <a:lnTo>
                      <a:pt x="3" y="21"/>
                    </a:lnTo>
                    <a:lnTo>
                      <a:pt x="2" y="19"/>
                    </a:lnTo>
                    <a:lnTo>
                      <a:pt x="2" y="16"/>
                    </a:lnTo>
                    <a:lnTo>
                      <a:pt x="1" y="13"/>
                    </a:lnTo>
                    <a:lnTo>
                      <a:pt x="1" y="11"/>
                    </a:lnTo>
                    <a:lnTo>
                      <a:pt x="1" y="8"/>
                    </a:lnTo>
                    <a:lnTo>
                      <a:pt x="0" y="6"/>
                    </a:lnTo>
                    <a:lnTo>
                      <a:pt x="0" y="3"/>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4" name="Freeform 40">
                <a:extLst>
                  <a:ext uri="{FF2B5EF4-FFF2-40B4-BE49-F238E27FC236}">
                    <a16:creationId xmlns:a16="http://schemas.microsoft.com/office/drawing/2014/main" id="{F43A4701-B422-9C49-9526-ED68D60AE15E}"/>
                  </a:ext>
                </a:extLst>
              </p:cNvPr>
              <p:cNvSpPr>
                <a:spLocks/>
              </p:cNvSpPr>
              <p:nvPr/>
            </p:nvSpPr>
            <p:spPr bwMode="auto">
              <a:xfrm>
                <a:off x="4656" y="2907"/>
                <a:ext cx="13" cy="68"/>
              </a:xfrm>
              <a:custGeom>
                <a:avLst/>
                <a:gdLst>
                  <a:gd name="T0" fmla="*/ 13 w 50"/>
                  <a:gd name="T1" fmla="*/ 67 h 244"/>
                  <a:gd name="T2" fmla="*/ 12 w 50"/>
                  <a:gd name="T3" fmla="*/ 66 h 244"/>
                  <a:gd name="T4" fmla="*/ 12 w 50"/>
                  <a:gd name="T5" fmla="*/ 64 h 244"/>
                  <a:gd name="T6" fmla="*/ 12 w 50"/>
                  <a:gd name="T7" fmla="*/ 62 h 244"/>
                  <a:gd name="T8" fmla="*/ 11 w 50"/>
                  <a:gd name="T9" fmla="*/ 61 h 244"/>
                  <a:gd name="T10" fmla="*/ 11 w 50"/>
                  <a:gd name="T11" fmla="*/ 59 h 244"/>
                  <a:gd name="T12" fmla="*/ 11 w 50"/>
                  <a:gd name="T13" fmla="*/ 57 h 244"/>
                  <a:gd name="T14" fmla="*/ 11 w 50"/>
                  <a:gd name="T15" fmla="*/ 55 h 244"/>
                  <a:gd name="T16" fmla="*/ 11 w 50"/>
                  <a:gd name="T17" fmla="*/ 54 h 244"/>
                  <a:gd name="T18" fmla="*/ 10 w 50"/>
                  <a:gd name="T19" fmla="*/ 52 h 244"/>
                  <a:gd name="T20" fmla="*/ 10 w 50"/>
                  <a:gd name="T21" fmla="*/ 50 h 244"/>
                  <a:gd name="T22" fmla="*/ 10 w 50"/>
                  <a:gd name="T23" fmla="*/ 48 h 244"/>
                  <a:gd name="T24" fmla="*/ 10 w 50"/>
                  <a:gd name="T25" fmla="*/ 47 h 244"/>
                  <a:gd name="T26" fmla="*/ 9 w 50"/>
                  <a:gd name="T27" fmla="*/ 45 h 244"/>
                  <a:gd name="T28" fmla="*/ 9 w 50"/>
                  <a:gd name="T29" fmla="*/ 43 h 244"/>
                  <a:gd name="T30" fmla="*/ 9 w 50"/>
                  <a:gd name="T31" fmla="*/ 41 h 244"/>
                  <a:gd name="T32" fmla="*/ 9 w 50"/>
                  <a:gd name="T33" fmla="*/ 39 h 244"/>
                  <a:gd name="T34" fmla="*/ 9 w 50"/>
                  <a:gd name="T35" fmla="*/ 37 h 244"/>
                  <a:gd name="T36" fmla="*/ 8 w 50"/>
                  <a:gd name="T37" fmla="*/ 35 h 244"/>
                  <a:gd name="T38" fmla="*/ 8 w 50"/>
                  <a:gd name="T39" fmla="*/ 33 h 244"/>
                  <a:gd name="T40" fmla="*/ 8 w 50"/>
                  <a:gd name="T41" fmla="*/ 31 h 244"/>
                  <a:gd name="T42" fmla="*/ 7 w 50"/>
                  <a:gd name="T43" fmla="*/ 30 h 244"/>
                  <a:gd name="T44" fmla="*/ 7 w 50"/>
                  <a:gd name="T45" fmla="*/ 28 h 244"/>
                  <a:gd name="T46" fmla="*/ 7 w 50"/>
                  <a:gd name="T47" fmla="*/ 26 h 244"/>
                  <a:gd name="T48" fmla="*/ 7 w 50"/>
                  <a:gd name="T49" fmla="*/ 24 h 244"/>
                  <a:gd name="T50" fmla="*/ 7 w 50"/>
                  <a:gd name="T51" fmla="*/ 22 h 244"/>
                  <a:gd name="T52" fmla="*/ 6 w 50"/>
                  <a:gd name="T53" fmla="*/ 20 h 244"/>
                  <a:gd name="T54" fmla="*/ 6 w 50"/>
                  <a:gd name="T55" fmla="*/ 19 h 244"/>
                  <a:gd name="T56" fmla="*/ 6 w 50"/>
                  <a:gd name="T57" fmla="*/ 17 h 244"/>
                  <a:gd name="T58" fmla="*/ 5 w 50"/>
                  <a:gd name="T59" fmla="*/ 16 h 244"/>
                  <a:gd name="T60" fmla="*/ 5 w 50"/>
                  <a:gd name="T61" fmla="*/ 14 h 244"/>
                  <a:gd name="T62" fmla="*/ 5 w 50"/>
                  <a:gd name="T63" fmla="*/ 13 h 244"/>
                  <a:gd name="T64" fmla="*/ 5 w 50"/>
                  <a:gd name="T65" fmla="*/ 11 h 244"/>
                  <a:gd name="T66" fmla="*/ 5 w 50"/>
                  <a:gd name="T67" fmla="*/ 10 h 244"/>
                  <a:gd name="T68" fmla="*/ 4 w 50"/>
                  <a:gd name="T69" fmla="*/ 9 h 244"/>
                  <a:gd name="T70" fmla="*/ 4 w 50"/>
                  <a:gd name="T71" fmla="*/ 8 h 244"/>
                  <a:gd name="T72" fmla="*/ 4 w 50"/>
                  <a:gd name="T73" fmla="*/ 6 h 244"/>
                  <a:gd name="T74" fmla="*/ 4 w 50"/>
                  <a:gd name="T75" fmla="*/ 5 h 244"/>
                  <a:gd name="T76" fmla="*/ 3 w 50"/>
                  <a:gd name="T77" fmla="*/ 4 h 244"/>
                  <a:gd name="T78" fmla="*/ 3 w 50"/>
                  <a:gd name="T79" fmla="*/ 3 h 244"/>
                  <a:gd name="T80" fmla="*/ 3 w 50"/>
                  <a:gd name="T81" fmla="*/ 3 h 244"/>
                  <a:gd name="T82" fmla="*/ 3 w 50"/>
                  <a:gd name="T83" fmla="*/ 2 h 244"/>
                  <a:gd name="T84" fmla="*/ 3 w 50"/>
                  <a:gd name="T85" fmla="*/ 1 h 244"/>
                  <a:gd name="T86" fmla="*/ 2 w 50"/>
                  <a:gd name="T87" fmla="*/ 1 h 244"/>
                  <a:gd name="T88" fmla="*/ 2 w 50"/>
                  <a:gd name="T89" fmla="*/ 1 h 244"/>
                  <a:gd name="T90" fmla="*/ 1 w 50"/>
                  <a:gd name="T91" fmla="*/ 0 h 244"/>
                  <a:gd name="T92" fmla="*/ 1 w 50"/>
                  <a:gd name="T93" fmla="*/ 0 h 244"/>
                  <a:gd name="T94" fmla="*/ 1 w 50"/>
                  <a:gd name="T95" fmla="*/ 0 h 244"/>
                  <a:gd name="T96" fmla="*/ 0 w 50"/>
                  <a:gd name="T97" fmla="*/ 1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244"/>
                  <a:gd name="T149" fmla="*/ 50 w 50"/>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244">
                    <a:moveTo>
                      <a:pt x="50" y="244"/>
                    </a:moveTo>
                    <a:lnTo>
                      <a:pt x="49" y="241"/>
                    </a:lnTo>
                    <a:lnTo>
                      <a:pt x="47" y="239"/>
                    </a:lnTo>
                    <a:lnTo>
                      <a:pt x="47" y="237"/>
                    </a:lnTo>
                    <a:lnTo>
                      <a:pt x="47" y="233"/>
                    </a:lnTo>
                    <a:lnTo>
                      <a:pt x="47" y="231"/>
                    </a:lnTo>
                    <a:lnTo>
                      <a:pt x="46" y="228"/>
                    </a:lnTo>
                    <a:lnTo>
                      <a:pt x="45" y="224"/>
                    </a:lnTo>
                    <a:lnTo>
                      <a:pt x="45" y="222"/>
                    </a:lnTo>
                    <a:lnTo>
                      <a:pt x="44" y="219"/>
                    </a:lnTo>
                    <a:lnTo>
                      <a:pt x="44" y="215"/>
                    </a:lnTo>
                    <a:lnTo>
                      <a:pt x="44" y="212"/>
                    </a:lnTo>
                    <a:lnTo>
                      <a:pt x="43" y="210"/>
                    </a:lnTo>
                    <a:lnTo>
                      <a:pt x="43" y="206"/>
                    </a:lnTo>
                    <a:lnTo>
                      <a:pt x="42" y="203"/>
                    </a:lnTo>
                    <a:lnTo>
                      <a:pt x="42" y="199"/>
                    </a:lnTo>
                    <a:lnTo>
                      <a:pt x="42" y="197"/>
                    </a:lnTo>
                    <a:lnTo>
                      <a:pt x="41" y="194"/>
                    </a:lnTo>
                    <a:lnTo>
                      <a:pt x="41" y="190"/>
                    </a:lnTo>
                    <a:lnTo>
                      <a:pt x="39" y="187"/>
                    </a:lnTo>
                    <a:lnTo>
                      <a:pt x="39" y="184"/>
                    </a:lnTo>
                    <a:lnTo>
                      <a:pt x="39" y="180"/>
                    </a:lnTo>
                    <a:lnTo>
                      <a:pt x="38" y="177"/>
                    </a:lnTo>
                    <a:lnTo>
                      <a:pt x="38" y="173"/>
                    </a:lnTo>
                    <a:lnTo>
                      <a:pt x="37" y="170"/>
                    </a:lnTo>
                    <a:lnTo>
                      <a:pt x="37" y="167"/>
                    </a:lnTo>
                    <a:lnTo>
                      <a:pt x="37" y="163"/>
                    </a:lnTo>
                    <a:lnTo>
                      <a:pt x="36" y="160"/>
                    </a:lnTo>
                    <a:lnTo>
                      <a:pt x="36" y="156"/>
                    </a:lnTo>
                    <a:lnTo>
                      <a:pt x="36" y="153"/>
                    </a:lnTo>
                    <a:lnTo>
                      <a:pt x="35" y="150"/>
                    </a:lnTo>
                    <a:lnTo>
                      <a:pt x="35" y="146"/>
                    </a:lnTo>
                    <a:lnTo>
                      <a:pt x="34" y="143"/>
                    </a:lnTo>
                    <a:lnTo>
                      <a:pt x="34" y="140"/>
                    </a:lnTo>
                    <a:lnTo>
                      <a:pt x="33" y="136"/>
                    </a:lnTo>
                    <a:lnTo>
                      <a:pt x="33" y="133"/>
                    </a:lnTo>
                    <a:lnTo>
                      <a:pt x="33" y="129"/>
                    </a:lnTo>
                    <a:lnTo>
                      <a:pt x="31" y="126"/>
                    </a:lnTo>
                    <a:lnTo>
                      <a:pt x="30" y="123"/>
                    </a:lnTo>
                    <a:lnTo>
                      <a:pt x="30" y="119"/>
                    </a:lnTo>
                    <a:lnTo>
                      <a:pt x="30" y="116"/>
                    </a:lnTo>
                    <a:lnTo>
                      <a:pt x="30" y="112"/>
                    </a:lnTo>
                    <a:lnTo>
                      <a:pt x="29" y="109"/>
                    </a:lnTo>
                    <a:lnTo>
                      <a:pt x="28" y="106"/>
                    </a:lnTo>
                    <a:lnTo>
                      <a:pt x="28" y="102"/>
                    </a:lnTo>
                    <a:lnTo>
                      <a:pt x="27" y="99"/>
                    </a:lnTo>
                    <a:lnTo>
                      <a:pt x="27" y="96"/>
                    </a:lnTo>
                    <a:lnTo>
                      <a:pt x="27" y="92"/>
                    </a:lnTo>
                    <a:lnTo>
                      <a:pt x="26" y="89"/>
                    </a:lnTo>
                    <a:lnTo>
                      <a:pt x="26" y="87"/>
                    </a:lnTo>
                    <a:lnTo>
                      <a:pt x="26" y="83"/>
                    </a:lnTo>
                    <a:lnTo>
                      <a:pt x="25" y="80"/>
                    </a:lnTo>
                    <a:lnTo>
                      <a:pt x="25" y="76"/>
                    </a:lnTo>
                    <a:lnTo>
                      <a:pt x="23" y="73"/>
                    </a:lnTo>
                    <a:lnTo>
                      <a:pt x="23" y="71"/>
                    </a:lnTo>
                    <a:lnTo>
                      <a:pt x="23" y="67"/>
                    </a:lnTo>
                    <a:lnTo>
                      <a:pt x="22" y="65"/>
                    </a:lnTo>
                    <a:lnTo>
                      <a:pt x="22" y="62"/>
                    </a:lnTo>
                    <a:lnTo>
                      <a:pt x="21" y="59"/>
                    </a:lnTo>
                    <a:lnTo>
                      <a:pt x="21" y="56"/>
                    </a:lnTo>
                    <a:lnTo>
                      <a:pt x="21" y="53"/>
                    </a:lnTo>
                    <a:lnTo>
                      <a:pt x="20" y="50"/>
                    </a:lnTo>
                    <a:lnTo>
                      <a:pt x="20" y="48"/>
                    </a:lnTo>
                    <a:lnTo>
                      <a:pt x="19" y="46"/>
                    </a:lnTo>
                    <a:lnTo>
                      <a:pt x="19" y="43"/>
                    </a:lnTo>
                    <a:lnTo>
                      <a:pt x="19" y="40"/>
                    </a:lnTo>
                    <a:lnTo>
                      <a:pt x="18" y="38"/>
                    </a:lnTo>
                    <a:lnTo>
                      <a:pt x="18" y="36"/>
                    </a:lnTo>
                    <a:lnTo>
                      <a:pt x="17" y="34"/>
                    </a:lnTo>
                    <a:lnTo>
                      <a:pt x="17" y="31"/>
                    </a:lnTo>
                    <a:lnTo>
                      <a:pt x="17" y="29"/>
                    </a:lnTo>
                    <a:lnTo>
                      <a:pt x="16" y="27"/>
                    </a:lnTo>
                    <a:lnTo>
                      <a:pt x="16" y="25"/>
                    </a:lnTo>
                    <a:lnTo>
                      <a:pt x="14" y="23"/>
                    </a:lnTo>
                    <a:lnTo>
                      <a:pt x="14" y="21"/>
                    </a:lnTo>
                    <a:lnTo>
                      <a:pt x="14" y="19"/>
                    </a:lnTo>
                    <a:lnTo>
                      <a:pt x="13" y="18"/>
                    </a:lnTo>
                    <a:lnTo>
                      <a:pt x="13" y="15"/>
                    </a:lnTo>
                    <a:lnTo>
                      <a:pt x="12" y="14"/>
                    </a:lnTo>
                    <a:lnTo>
                      <a:pt x="12" y="12"/>
                    </a:lnTo>
                    <a:lnTo>
                      <a:pt x="12" y="11"/>
                    </a:lnTo>
                    <a:lnTo>
                      <a:pt x="11" y="10"/>
                    </a:lnTo>
                    <a:lnTo>
                      <a:pt x="10" y="9"/>
                    </a:lnTo>
                    <a:lnTo>
                      <a:pt x="10" y="8"/>
                    </a:lnTo>
                    <a:lnTo>
                      <a:pt x="10" y="6"/>
                    </a:lnTo>
                    <a:lnTo>
                      <a:pt x="10" y="5"/>
                    </a:lnTo>
                    <a:lnTo>
                      <a:pt x="9" y="4"/>
                    </a:lnTo>
                    <a:lnTo>
                      <a:pt x="8" y="3"/>
                    </a:lnTo>
                    <a:lnTo>
                      <a:pt x="8" y="2"/>
                    </a:lnTo>
                    <a:lnTo>
                      <a:pt x="6" y="2"/>
                    </a:lnTo>
                    <a:lnTo>
                      <a:pt x="6" y="1"/>
                    </a:lnTo>
                    <a:lnTo>
                      <a:pt x="5" y="1"/>
                    </a:lnTo>
                    <a:lnTo>
                      <a:pt x="5" y="0"/>
                    </a:lnTo>
                    <a:lnTo>
                      <a:pt x="4" y="0"/>
                    </a:lnTo>
                    <a:lnTo>
                      <a:pt x="3" y="0"/>
                    </a:lnTo>
                    <a:lnTo>
                      <a:pt x="3" y="1"/>
                    </a:lnTo>
                    <a:lnTo>
                      <a:pt x="2" y="1"/>
                    </a:lnTo>
                    <a:lnTo>
                      <a:pt x="1" y="2"/>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5" name="Freeform 41">
                <a:extLst>
                  <a:ext uri="{FF2B5EF4-FFF2-40B4-BE49-F238E27FC236}">
                    <a16:creationId xmlns:a16="http://schemas.microsoft.com/office/drawing/2014/main" id="{703A637D-0A0B-0F4A-8BCA-AD22CD7BC918}"/>
                  </a:ext>
                </a:extLst>
              </p:cNvPr>
              <p:cNvSpPr>
                <a:spLocks/>
              </p:cNvSpPr>
              <p:nvPr/>
            </p:nvSpPr>
            <p:spPr bwMode="auto">
              <a:xfrm>
                <a:off x="4644" y="2909"/>
                <a:ext cx="12" cy="77"/>
              </a:xfrm>
              <a:custGeom>
                <a:avLst/>
                <a:gdLst>
                  <a:gd name="T0" fmla="*/ 12 w 48"/>
                  <a:gd name="T1" fmla="*/ 0 h 280"/>
                  <a:gd name="T2" fmla="*/ 12 w 48"/>
                  <a:gd name="T3" fmla="*/ 1 h 280"/>
                  <a:gd name="T4" fmla="*/ 11 w 48"/>
                  <a:gd name="T5" fmla="*/ 2 h 280"/>
                  <a:gd name="T6" fmla="*/ 11 w 48"/>
                  <a:gd name="T7" fmla="*/ 2 h 280"/>
                  <a:gd name="T8" fmla="*/ 11 w 48"/>
                  <a:gd name="T9" fmla="*/ 3 h 280"/>
                  <a:gd name="T10" fmla="*/ 11 w 48"/>
                  <a:gd name="T11" fmla="*/ 4 h 280"/>
                  <a:gd name="T12" fmla="*/ 11 w 48"/>
                  <a:gd name="T13" fmla="*/ 5 h 280"/>
                  <a:gd name="T14" fmla="*/ 10 w 48"/>
                  <a:gd name="T15" fmla="*/ 6 h 280"/>
                  <a:gd name="T16" fmla="*/ 10 w 48"/>
                  <a:gd name="T17" fmla="*/ 7 h 280"/>
                  <a:gd name="T18" fmla="*/ 10 w 48"/>
                  <a:gd name="T19" fmla="*/ 9 h 280"/>
                  <a:gd name="T20" fmla="*/ 9 w 48"/>
                  <a:gd name="T21" fmla="*/ 10 h 280"/>
                  <a:gd name="T22" fmla="*/ 9 w 48"/>
                  <a:gd name="T23" fmla="*/ 11 h 280"/>
                  <a:gd name="T24" fmla="*/ 9 w 48"/>
                  <a:gd name="T25" fmla="*/ 12 h 280"/>
                  <a:gd name="T26" fmla="*/ 9 w 48"/>
                  <a:gd name="T27" fmla="*/ 14 h 280"/>
                  <a:gd name="T28" fmla="*/ 9 w 48"/>
                  <a:gd name="T29" fmla="*/ 15 h 280"/>
                  <a:gd name="T30" fmla="*/ 8 w 48"/>
                  <a:gd name="T31" fmla="*/ 17 h 280"/>
                  <a:gd name="T32" fmla="*/ 8 w 48"/>
                  <a:gd name="T33" fmla="*/ 19 h 280"/>
                  <a:gd name="T34" fmla="*/ 8 w 48"/>
                  <a:gd name="T35" fmla="*/ 20 h 280"/>
                  <a:gd name="T36" fmla="*/ 8 w 48"/>
                  <a:gd name="T37" fmla="*/ 22 h 280"/>
                  <a:gd name="T38" fmla="*/ 7 w 48"/>
                  <a:gd name="T39" fmla="*/ 24 h 280"/>
                  <a:gd name="T40" fmla="*/ 7 w 48"/>
                  <a:gd name="T41" fmla="*/ 26 h 280"/>
                  <a:gd name="T42" fmla="*/ 7 w 48"/>
                  <a:gd name="T43" fmla="*/ 27 h 280"/>
                  <a:gd name="T44" fmla="*/ 7 w 48"/>
                  <a:gd name="T45" fmla="*/ 29 h 280"/>
                  <a:gd name="T46" fmla="*/ 6 w 48"/>
                  <a:gd name="T47" fmla="*/ 31 h 280"/>
                  <a:gd name="T48" fmla="*/ 6 w 48"/>
                  <a:gd name="T49" fmla="*/ 33 h 280"/>
                  <a:gd name="T50" fmla="*/ 6 w 48"/>
                  <a:gd name="T51" fmla="*/ 35 h 280"/>
                  <a:gd name="T52" fmla="*/ 6 w 48"/>
                  <a:gd name="T53" fmla="*/ 37 h 280"/>
                  <a:gd name="T54" fmla="*/ 5 w 48"/>
                  <a:gd name="T55" fmla="*/ 39 h 280"/>
                  <a:gd name="T56" fmla="*/ 5 w 48"/>
                  <a:gd name="T57" fmla="*/ 40 h 280"/>
                  <a:gd name="T58" fmla="*/ 5 w 48"/>
                  <a:gd name="T59" fmla="*/ 42 h 280"/>
                  <a:gd name="T60" fmla="*/ 5 w 48"/>
                  <a:gd name="T61" fmla="*/ 44 h 280"/>
                  <a:gd name="T62" fmla="*/ 5 w 48"/>
                  <a:gd name="T63" fmla="*/ 46 h 280"/>
                  <a:gd name="T64" fmla="*/ 4 w 48"/>
                  <a:gd name="T65" fmla="*/ 48 h 280"/>
                  <a:gd name="T66" fmla="*/ 4 w 48"/>
                  <a:gd name="T67" fmla="*/ 50 h 280"/>
                  <a:gd name="T68" fmla="*/ 4 w 48"/>
                  <a:gd name="T69" fmla="*/ 51 h 280"/>
                  <a:gd name="T70" fmla="*/ 4 w 48"/>
                  <a:gd name="T71" fmla="*/ 53 h 280"/>
                  <a:gd name="T72" fmla="*/ 3 w 48"/>
                  <a:gd name="T73" fmla="*/ 55 h 280"/>
                  <a:gd name="T74" fmla="*/ 3 w 48"/>
                  <a:gd name="T75" fmla="*/ 57 h 280"/>
                  <a:gd name="T76" fmla="*/ 3 w 48"/>
                  <a:gd name="T77" fmla="*/ 58 h 280"/>
                  <a:gd name="T78" fmla="*/ 3 w 48"/>
                  <a:gd name="T79" fmla="*/ 60 h 280"/>
                  <a:gd name="T80" fmla="*/ 3 w 48"/>
                  <a:gd name="T81" fmla="*/ 62 h 280"/>
                  <a:gd name="T82" fmla="*/ 2 w 48"/>
                  <a:gd name="T83" fmla="*/ 63 h 280"/>
                  <a:gd name="T84" fmla="*/ 2 w 48"/>
                  <a:gd name="T85" fmla="*/ 65 h 280"/>
                  <a:gd name="T86" fmla="*/ 2 w 48"/>
                  <a:gd name="T87" fmla="*/ 66 h 280"/>
                  <a:gd name="T88" fmla="*/ 2 w 48"/>
                  <a:gd name="T89" fmla="*/ 68 h 280"/>
                  <a:gd name="T90" fmla="*/ 2 w 48"/>
                  <a:gd name="T91" fmla="*/ 69 h 280"/>
                  <a:gd name="T92" fmla="*/ 1 w 48"/>
                  <a:gd name="T93" fmla="*/ 71 h 280"/>
                  <a:gd name="T94" fmla="*/ 1 w 48"/>
                  <a:gd name="T95" fmla="*/ 72 h 280"/>
                  <a:gd name="T96" fmla="*/ 1 w 48"/>
                  <a:gd name="T97" fmla="*/ 73 h 280"/>
                  <a:gd name="T98" fmla="*/ 0 w 48"/>
                  <a:gd name="T99" fmla="*/ 75 h 280"/>
                  <a:gd name="T100" fmla="*/ 0 w 48"/>
                  <a:gd name="T101" fmla="*/ 76 h 280"/>
                  <a:gd name="T102" fmla="*/ 0 w 48"/>
                  <a:gd name="T103" fmla="*/ 77 h 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
                  <a:gd name="T157" fmla="*/ 0 h 280"/>
                  <a:gd name="T158" fmla="*/ 48 w 48"/>
                  <a:gd name="T159" fmla="*/ 280 h 2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 h="280">
                    <a:moveTo>
                      <a:pt x="48" y="0"/>
                    </a:moveTo>
                    <a:lnTo>
                      <a:pt x="48" y="1"/>
                    </a:lnTo>
                    <a:lnTo>
                      <a:pt x="46" y="2"/>
                    </a:lnTo>
                    <a:lnTo>
                      <a:pt x="46" y="3"/>
                    </a:lnTo>
                    <a:lnTo>
                      <a:pt x="46" y="5"/>
                    </a:lnTo>
                    <a:lnTo>
                      <a:pt x="45" y="6"/>
                    </a:lnTo>
                    <a:lnTo>
                      <a:pt x="45" y="7"/>
                    </a:lnTo>
                    <a:lnTo>
                      <a:pt x="44" y="8"/>
                    </a:lnTo>
                    <a:lnTo>
                      <a:pt x="44" y="9"/>
                    </a:lnTo>
                    <a:lnTo>
                      <a:pt x="44" y="11"/>
                    </a:lnTo>
                    <a:lnTo>
                      <a:pt x="43" y="12"/>
                    </a:lnTo>
                    <a:lnTo>
                      <a:pt x="43" y="15"/>
                    </a:lnTo>
                    <a:lnTo>
                      <a:pt x="42" y="16"/>
                    </a:lnTo>
                    <a:lnTo>
                      <a:pt x="42" y="18"/>
                    </a:lnTo>
                    <a:lnTo>
                      <a:pt x="41" y="20"/>
                    </a:lnTo>
                    <a:lnTo>
                      <a:pt x="41" y="22"/>
                    </a:lnTo>
                    <a:lnTo>
                      <a:pt x="41" y="24"/>
                    </a:lnTo>
                    <a:lnTo>
                      <a:pt x="40" y="26"/>
                    </a:lnTo>
                    <a:lnTo>
                      <a:pt x="40" y="28"/>
                    </a:lnTo>
                    <a:lnTo>
                      <a:pt x="39" y="31"/>
                    </a:lnTo>
                    <a:lnTo>
                      <a:pt x="39" y="33"/>
                    </a:lnTo>
                    <a:lnTo>
                      <a:pt x="37" y="35"/>
                    </a:lnTo>
                    <a:lnTo>
                      <a:pt x="37" y="37"/>
                    </a:lnTo>
                    <a:lnTo>
                      <a:pt x="36" y="40"/>
                    </a:lnTo>
                    <a:lnTo>
                      <a:pt x="36" y="43"/>
                    </a:lnTo>
                    <a:lnTo>
                      <a:pt x="36" y="45"/>
                    </a:lnTo>
                    <a:lnTo>
                      <a:pt x="35" y="47"/>
                    </a:lnTo>
                    <a:lnTo>
                      <a:pt x="35" y="50"/>
                    </a:lnTo>
                    <a:lnTo>
                      <a:pt x="34" y="53"/>
                    </a:lnTo>
                    <a:lnTo>
                      <a:pt x="34" y="56"/>
                    </a:lnTo>
                    <a:lnTo>
                      <a:pt x="34" y="59"/>
                    </a:lnTo>
                    <a:lnTo>
                      <a:pt x="33" y="62"/>
                    </a:lnTo>
                    <a:lnTo>
                      <a:pt x="33" y="64"/>
                    </a:lnTo>
                    <a:lnTo>
                      <a:pt x="33" y="68"/>
                    </a:lnTo>
                    <a:lnTo>
                      <a:pt x="32" y="70"/>
                    </a:lnTo>
                    <a:lnTo>
                      <a:pt x="32" y="73"/>
                    </a:lnTo>
                    <a:lnTo>
                      <a:pt x="31" y="77"/>
                    </a:lnTo>
                    <a:lnTo>
                      <a:pt x="31" y="80"/>
                    </a:lnTo>
                    <a:lnTo>
                      <a:pt x="31" y="84"/>
                    </a:lnTo>
                    <a:lnTo>
                      <a:pt x="29" y="86"/>
                    </a:lnTo>
                    <a:lnTo>
                      <a:pt x="29" y="89"/>
                    </a:lnTo>
                    <a:lnTo>
                      <a:pt x="28" y="93"/>
                    </a:lnTo>
                    <a:lnTo>
                      <a:pt x="28" y="96"/>
                    </a:lnTo>
                    <a:lnTo>
                      <a:pt x="28" y="99"/>
                    </a:lnTo>
                    <a:lnTo>
                      <a:pt x="27" y="103"/>
                    </a:lnTo>
                    <a:lnTo>
                      <a:pt x="27" y="106"/>
                    </a:lnTo>
                    <a:lnTo>
                      <a:pt x="26" y="109"/>
                    </a:lnTo>
                    <a:lnTo>
                      <a:pt x="26" y="113"/>
                    </a:lnTo>
                    <a:lnTo>
                      <a:pt x="26" y="116"/>
                    </a:lnTo>
                    <a:lnTo>
                      <a:pt x="25" y="120"/>
                    </a:lnTo>
                    <a:lnTo>
                      <a:pt x="24" y="123"/>
                    </a:lnTo>
                    <a:lnTo>
                      <a:pt x="24" y="126"/>
                    </a:lnTo>
                    <a:lnTo>
                      <a:pt x="24" y="130"/>
                    </a:lnTo>
                    <a:lnTo>
                      <a:pt x="24" y="133"/>
                    </a:lnTo>
                    <a:lnTo>
                      <a:pt x="23" y="137"/>
                    </a:lnTo>
                    <a:lnTo>
                      <a:pt x="21" y="140"/>
                    </a:lnTo>
                    <a:lnTo>
                      <a:pt x="21" y="143"/>
                    </a:lnTo>
                    <a:lnTo>
                      <a:pt x="20" y="147"/>
                    </a:lnTo>
                    <a:lnTo>
                      <a:pt x="20" y="150"/>
                    </a:lnTo>
                    <a:lnTo>
                      <a:pt x="20" y="153"/>
                    </a:lnTo>
                    <a:lnTo>
                      <a:pt x="19" y="157"/>
                    </a:lnTo>
                    <a:lnTo>
                      <a:pt x="19" y="160"/>
                    </a:lnTo>
                    <a:lnTo>
                      <a:pt x="18" y="164"/>
                    </a:lnTo>
                    <a:lnTo>
                      <a:pt x="18" y="167"/>
                    </a:lnTo>
                    <a:lnTo>
                      <a:pt x="18" y="170"/>
                    </a:lnTo>
                    <a:lnTo>
                      <a:pt x="17" y="174"/>
                    </a:lnTo>
                    <a:lnTo>
                      <a:pt x="17" y="177"/>
                    </a:lnTo>
                    <a:lnTo>
                      <a:pt x="17" y="181"/>
                    </a:lnTo>
                    <a:lnTo>
                      <a:pt x="16" y="184"/>
                    </a:lnTo>
                    <a:lnTo>
                      <a:pt x="16" y="187"/>
                    </a:lnTo>
                    <a:lnTo>
                      <a:pt x="15" y="191"/>
                    </a:lnTo>
                    <a:lnTo>
                      <a:pt x="15" y="194"/>
                    </a:lnTo>
                    <a:lnTo>
                      <a:pt x="15" y="196"/>
                    </a:lnTo>
                    <a:lnTo>
                      <a:pt x="13" y="200"/>
                    </a:lnTo>
                    <a:lnTo>
                      <a:pt x="13" y="203"/>
                    </a:lnTo>
                    <a:lnTo>
                      <a:pt x="12" y="207"/>
                    </a:lnTo>
                    <a:lnTo>
                      <a:pt x="12" y="209"/>
                    </a:lnTo>
                    <a:lnTo>
                      <a:pt x="11" y="212"/>
                    </a:lnTo>
                    <a:lnTo>
                      <a:pt x="11" y="216"/>
                    </a:lnTo>
                    <a:lnTo>
                      <a:pt x="11" y="219"/>
                    </a:lnTo>
                    <a:lnTo>
                      <a:pt x="10" y="221"/>
                    </a:lnTo>
                    <a:lnTo>
                      <a:pt x="10" y="225"/>
                    </a:lnTo>
                    <a:lnTo>
                      <a:pt x="9" y="228"/>
                    </a:lnTo>
                    <a:lnTo>
                      <a:pt x="9" y="230"/>
                    </a:lnTo>
                    <a:lnTo>
                      <a:pt x="9" y="234"/>
                    </a:lnTo>
                    <a:lnTo>
                      <a:pt x="8" y="236"/>
                    </a:lnTo>
                    <a:lnTo>
                      <a:pt x="8" y="238"/>
                    </a:lnTo>
                    <a:lnTo>
                      <a:pt x="7" y="241"/>
                    </a:lnTo>
                    <a:lnTo>
                      <a:pt x="7" y="244"/>
                    </a:lnTo>
                    <a:lnTo>
                      <a:pt x="7" y="247"/>
                    </a:lnTo>
                    <a:lnTo>
                      <a:pt x="6" y="249"/>
                    </a:lnTo>
                    <a:lnTo>
                      <a:pt x="6" y="252"/>
                    </a:lnTo>
                    <a:lnTo>
                      <a:pt x="6" y="254"/>
                    </a:lnTo>
                    <a:lnTo>
                      <a:pt x="4" y="257"/>
                    </a:lnTo>
                    <a:lnTo>
                      <a:pt x="3" y="260"/>
                    </a:lnTo>
                    <a:lnTo>
                      <a:pt x="3" y="262"/>
                    </a:lnTo>
                    <a:lnTo>
                      <a:pt x="3" y="264"/>
                    </a:lnTo>
                    <a:lnTo>
                      <a:pt x="3" y="266"/>
                    </a:lnTo>
                    <a:lnTo>
                      <a:pt x="2" y="269"/>
                    </a:lnTo>
                    <a:lnTo>
                      <a:pt x="1" y="271"/>
                    </a:lnTo>
                    <a:lnTo>
                      <a:pt x="1" y="273"/>
                    </a:lnTo>
                    <a:lnTo>
                      <a:pt x="0" y="275"/>
                    </a:lnTo>
                    <a:lnTo>
                      <a:pt x="0" y="278"/>
                    </a:lnTo>
                    <a:lnTo>
                      <a:pt x="0" y="28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6" name="Freeform 42">
                <a:extLst>
                  <a:ext uri="{FF2B5EF4-FFF2-40B4-BE49-F238E27FC236}">
                    <a16:creationId xmlns:a16="http://schemas.microsoft.com/office/drawing/2014/main" id="{C9DCC15C-DB2E-F14D-9735-441C6AF3D877}"/>
                  </a:ext>
                </a:extLst>
              </p:cNvPr>
              <p:cNvSpPr>
                <a:spLocks/>
              </p:cNvSpPr>
              <p:nvPr/>
            </p:nvSpPr>
            <p:spPr bwMode="auto">
              <a:xfrm>
                <a:off x="4633" y="2986"/>
                <a:ext cx="11" cy="20"/>
              </a:xfrm>
              <a:custGeom>
                <a:avLst/>
                <a:gdLst>
                  <a:gd name="T0" fmla="*/ 11 w 41"/>
                  <a:gd name="T1" fmla="*/ 1 h 72"/>
                  <a:gd name="T2" fmla="*/ 10 w 41"/>
                  <a:gd name="T3" fmla="*/ 2 h 72"/>
                  <a:gd name="T4" fmla="*/ 10 w 41"/>
                  <a:gd name="T5" fmla="*/ 3 h 72"/>
                  <a:gd name="T6" fmla="*/ 10 w 41"/>
                  <a:gd name="T7" fmla="*/ 4 h 72"/>
                  <a:gd name="T8" fmla="*/ 10 w 41"/>
                  <a:gd name="T9" fmla="*/ 5 h 72"/>
                  <a:gd name="T10" fmla="*/ 9 w 41"/>
                  <a:gd name="T11" fmla="*/ 6 h 72"/>
                  <a:gd name="T12" fmla="*/ 9 w 41"/>
                  <a:gd name="T13" fmla="*/ 7 h 72"/>
                  <a:gd name="T14" fmla="*/ 9 w 41"/>
                  <a:gd name="T15" fmla="*/ 7 h 72"/>
                  <a:gd name="T16" fmla="*/ 9 w 41"/>
                  <a:gd name="T17" fmla="*/ 8 h 72"/>
                  <a:gd name="T18" fmla="*/ 9 w 41"/>
                  <a:gd name="T19" fmla="*/ 9 h 72"/>
                  <a:gd name="T20" fmla="*/ 8 w 41"/>
                  <a:gd name="T21" fmla="*/ 10 h 72"/>
                  <a:gd name="T22" fmla="*/ 8 w 41"/>
                  <a:gd name="T23" fmla="*/ 11 h 72"/>
                  <a:gd name="T24" fmla="*/ 8 w 41"/>
                  <a:gd name="T25" fmla="*/ 11 h 72"/>
                  <a:gd name="T26" fmla="*/ 7 w 41"/>
                  <a:gd name="T27" fmla="*/ 12 h 72"/>
                  <a:gd name="T28" fmla="*/ 7 w 41"/>
                  <a:gd name="T29" fmla="*/ 12 h 72"/>
                  <a:gd name="T30" fmla="*/ 7 w 41"/>
                  <a:gd name="T31" fmla="*/ 13 h 72"/>
                  <a:gd name="T32" fmla="*/ 7 w 41"/>
                  <a:gd name="T33" fmla="*/ 14 h 72"/>
                  <a:gd name="T34" fmla="*/ 6 w 41"/>
                  <a:gd name="T35" fmla="*/ 14 h 72"/>
                  <a:gd name="T36" fmla="*/ 6 w 41"/>
                  <a:gd name="T37" fmla="*/ 15 h 72"/>
                  <a:gd name="T38" fmla="*/ 6 w 41"/>
                  <a:gd name="T39" fmla="*/ 15 h 72"/>
                  <a:gd name="T40" fmla="*/ 5 w 41"/>
                  <a:gd name="T41" fmla="*/ 16 h 72"/>
                  <a:gd name="T42" fmla="*/ 5 w 41"/>
                  <a:gd name="T43" fmla="*/ 17 h 72"/>
                  <a:gd name="T44" fmla="*/ 5 w 41"/>
                  <a:gd name="T45" fmla="*/ 17 h 72"/>
                  <a:gd name="T46" fmla="*/ 4 w 41"/>
                  <a:gd name="T47" fmla="*/ 17 h 72"/>
                  <a:gd name="T48" fmla="*/ 4 w 41"/>
                  <a:gd name="T49" fmla="*/ 18 h 72"/>
                  <a:gd name="T50" fmla="*/ 3 w 41"/>
                  <a:gd name="T51" fmla="*/ 18 h 72"/>
                  <a:gd name="T52" fmla="*/ 3 w 41"/>
                  <a:gd name="T53" fmla="*/ 19 h 72"/>
                  <a:gd name="T54" fmla="*/ 2 w 41"/>
                  <a:gd name="T55" fmla="*/ 19 h 72"/>
                  <a:gd name="T56" fmla="*/ 2 w 41"/>
                  <a:gd name="T57" fmla="*/ 19 h 72"/>
                  <a:gd name="T58" fmla="*/ 1 w 41"/>
                  <a:gd name="T59" fmla="*/ 19 h 72"/>
                  <a:gd name="T60" fmla="*/ 1 w 41"/>
                  <a:gd name="T61" fmla="*/ 20 h 72"/>
                  <a:gd name="T62" fmla="*/ 1 w 41"/>
                  <a:gd name="T63" fmla="*/ 20 h 72"/>
                  <a:gd name="T64" fmla="*/ 0 w 41"/>
                  <a:gd name="T65" fmla="*/ 2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2"/>
                  <a:gd name="T101" fmla="*/ 41 w 4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2">
                    <a:moveTo>
                      <a:pt x="41" y="0"/>
                    </a:moveTo>
                    <a:lnTo>
                      <a:pt x="40" y="2"/>
                    </a:lnTo>
                    <a:lnTo>
                      <a:pt x="40" y="4"/>
                    </a:lnTo>
                    <a:lnTo>
                      <a:pt x="39" y="7"/>
                    </a:lnTo>
                    <a:lnTo>
                      <a:pt x="39" y="8"/>
                    </a:lnTo>
                    <a:lnTo>
                      <a:pt x="39" y="10"/>
                    </a:lnTo>
                    <a:lnTo>
                      <a:pt x="37" y="12"/>
                    </a:lnTo>
                    <a:lnTo>
                      <a:pt x="37" y="13"/>
                    </a:lnTo>
                    <a:lnTo>
                      <a:pt x="36" y="16"/>
                    </a:lnTo>
                    <a:lnTo>
                      <a:pt x="36" y="17"/>
                    </a:lnTo>
                    <a:lnTo>
                      <a:pt x="36" y="19"/>
                    </a:lnTo>
                    <a:lnTo>
                      <a:pt x="35" y="20"/>
                    </a:lnTo>
                    <a:lnTo>
                      <a:pt x="35" y="22"/>
                    </a:lnTo>
                    <a:lnTo>
                      <a:pt x="34" y="24"/>
                    </a:lnTo>
                    <a:lnTo>
                      <a:pt x="34" y="25"/>
                    </a:lnTo>
                    <a:lnTo>
                      <a:pt x="34" y="27"/>
                    </a:lnTo>
                    <a:lnTo>
                      <a:pt x="33" y="28"/>
                    </a:lnTo>
                    <a:lnTo>
                      <a:pt x="33" y="30"/>
                    </a:lnTo>
                    <a:lnTo>
                      <a:pt x="32" y="31"/>
                    </a:lnTo>
                    <a:lnTo>
                      <a:pt x="32" y="33"/>
                    </a:lnTo>
                    <a:lnTo>
                      <a:pt x="32" y="34"/>
                    </a:lnTo>
                    <a:lnTo>
                      <a:pt x="31" y="35"/>
                    </a:lnTo>
                    <a:lnTo>
                      <a:pt x="31" y="37"/>
                    </a:lnTo>
                    <a:lnTo>
                      <a:pt x="31" y="38"/>
                    </a:lnTo>
                    <a:lnTo>
                      <a:pt x="29" y="39"/>
                    </a:lnTo>
                    <a:lnTo>
                      <a:pt x="29" y="40"/>
                    </a:lnTo>
                    <a:lnTo>
                      <a:pt x="28" y="42"/>
                    </a:lnTo>
                    <a:lnTo>
                      <a:pt x="27" y="43"/>
                    </a:lnTo>
                    <a:lnTo>
                      <a:pt x="27" y="44"/>
                    </a:lnTo>
                    <a:lnTo>
                      <a:pt x="27" y="45"/>
                    </a:lnTo>
                    <a:lnTo>
                      <a:pt x="27" y="46"/>
                    </a:lnTo>
                    <a:lnTo>
                      <a:pt x="26" y="47"/>
                    </a:lnTo>
                    <a:lnTo>
                      <a:pt x="25" y="48"/>
                    </a:lnTo>
                    <a:lnTo>
                      <a:pt x="25" y="49"/>
                    </a:lnTo>
                    <a:lnTo>
                      <a:pt x="24" y="51"/>
                    </a:lnTo>
                    <a:lnTo>
                      <a:pt x="24" y="52"/>
                    </a:lnTo>
                    <a:lnTo>
                      <a:pt x="23" y="52"/>
                    </a:lnTo>
                    <a:lnTo>
                      <a:pt x="23" y="53"/>
                    </a:lnTo>
                    <a:lnTo>
                      <a:pt x="23" y="54"/>
                    </a:lnTo>
                    <a:lnTo>
                      <a:pt x="21" y="55"/>
                    </a:lnTo>
                    <a:lnTo>
                      <a:pt x="20" y="56"/>
                    </a:lnTo>
                    <a:lnTo>
                      <a:pt x="20" y="57"/>
                    </a:lnTo>
                    <a:lnTo>
                      <a:pt x="19" y="58"/>
                    </a:lnTo>
                    <a:lnTo>
                      <a:pt x="18" y="60"/>
                    </a:lnTo>
                    <a:lnTo>
                      <a:pt x="18" y="61"/>
                    </a:lnTo>
                    <a:lnTo>
                      <a:pt x="17" y="61"/>
                    </a:lnTo>
                    <a:lnTo>
                      <a:pt x="17" y="62"/>
                    </a:lnTo>
                    <a:lnTo>
                      <a:pt x="16" y="63"/>
                    </a:lnTo>
                    <a:lnTo>
                      <a:pt x="15" y="64"/>
                    </a:lnTo>
                    <a:lnTo>
                      <a:pt x="14" y="65"/>
                    </a:lnTo>
                    <a:lnTo>
                      <a:pt x="12" y="65"/>
                    </a:lnTo>
                    <a:lnTo>
                      <a:pt x="12" y="66"/>
                    </a:lnTo>
                    <a:lnTo>
                      <a:pt x="11" y="66"/>
                    </a:lnTo>
                    <a:lnTo>
                      <a:pt x="11" y="68"/>
                    </a:lnTo>
                    <a:lnTo>
                      <a:pt x="10" y="68"/>
                    </a:lnTo>
                    <a:lnTo>
                      <a:pt x="9" y="69"/>
                    </a:lnTo>
                    <a:lnTo>
                      <a:pt x="8" y="69"/>
                    </a:lnTo>
                    <a:lnTo>
                      <a:pt x="7" y="70"/>
                    </a:lnTo>
                    <a:lnTo>
                      <a:pt x="6" y="70"/>
                    </a:lnTo>
                    <a:lnTo>
                      <a:pt x="4" y="70"/>
                    </a:lnTo>
                    <a:lnTo>
                      <a:pt x="4" y="71"/>
                    </a:lnTo>
                    <a:lnTo>
                      <a:pt x="3" y="71"/>
                    </a:lnTo>
                    <a:lnTo>
                      <a:pt x="2" y="71"/>
                    </a:lnTo>
                    <a:lnTo>
                      <a:pt x="2" y="72"/>
                    </a:lnTo>
                    <a:lnTo>
                      <a:pt x="1" y="72"/>
                    </a:lnTo>
                    <a:lnTo>
                      <a:pt x="0" y="7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7" name="Freeform 43">
                <a:extLst>
                  <a:ext uri="{FF2B5EF4-FFF2-40B4-BE49-F238E27FC236}">
                    <a16:creationId xmlns:a16="http://schemas.microsoft.com/office/drawing/2014/main" id="{DFC628F2-01AF-F44F-B924-C552233666AD}"/>
                  </a:ext>
                </a:extLst>
              </p:cNvPr>
              <p:cNvSpPr>
                <a:spLocks/>
              </p:cNvSpPr>
              <p:nvPr/>
            </p:nvSpPr>
            <p:spPr bwMode="auto">
              <a:xfrm>
                <a:off x="4575" y="2979"/>
                <a:ext cx="13" cy="24"/>
              </a:xfrm>
              <a:custGeom>
                <a:avLst/>
                <a:gdLst>
                  <a:gd name="T0" fmla="*/ 13 w 51"/>
                  <a:gd name="T1" fmla="*/ 24 h 84"/>
                  <a:gd name="T2" fmla="*/ 12 w 51"/>
                  <a:gd name="T3" fmla="*/ 24 h 84"/>
                  <a:gd name="T4" fmla="*/ 11 w 51"/>
                  <a:gd name="T5" fmla="*/ 23 h 84"/>
                  <a:gd name="T6" fmla="*/ 11 w 51"/>
                  <a:gd name="T7" fmla="*/ 23 h 84"/>
                  <a:gd name="T8" fmla="*/ 10 w 51"/>
                  <a:gd name="T9" fmla="*/ 23 h 84"/>
                  <a:gd name="T10" fmla="*/ 10 w 51"/>
                  <a:gd name="T11" fmla="*/ 23 h 84"/>
                  <a:gd name="T12" fmla="*/ 9 w 51"/>
                  <a:gd name="T13" fmla="*/ 23 h 84"/>
                  <a:gd name="T14" fmla="*/ 9 w 51"/>
                  <a:gd name="T15" fmla="*/ 23 h 84"/>
                  <a:gd name="T16" fmla="*/ 9 w 51"/>
                  <a:gd name="T17" fmla="*/ 22 h 84"/>
                  <a:gd name="T18" fmla="*/ 8 w 51"/>
                  <a:gd name="T19" fmla="*/ 22 h 84"/>
                  <a:gd name="T20" fmla="*/ 8 w 51"/>
                  <a:gd name="T21" fmla="*/ 22 h 84"/>
                  <a:gd name="T22" fmla="*/ 8 w 51"/>
                  <a:gd name="T23" fmla="*/ 21 h 84"/>
                  <a:gd name="T24" fmla="*/ 7 w 51"/>
                  <a:gd name="T25" fmla="*/ 21 h 84"/>
                  <a:gd name="T26" fmla="*/ 7 w 51"/>
                  <a:gd name="T27" fmla="*/ 20 h 84"/>
                  <a:gd name="T28" fmla="*/ 7 w 51"/>
                  <a:gd name="T29" fmla="*/ 20 h 84"/>
                  <a:gd name="T30" fmla="*/ 6 w 51"/>
                  <a:gd name="T31" fmla="*/ 19 h 84"/>
                  <a:gd name="T32" fmla="*/ 6 w 51"/>
                  <a:gd name="T33" fmla="*/ 19 h 84"/>
                  <a:gd name="T34" fmla="*/ 5 w 51"/>
                  <a:gd name="T35" fmla="*/ 18 h 84"/>
                  <a:gd name="T36" fmla="*/ 5 w 51"/>
                  <a:gd name="T37" fmla="*/ 17 h 84"/>
                  <a:gd name="T38" fmla="*/ 5 w 51"/>
                  <a:gd name="T39" fmla="*/ 17 h 84"/>
                  <a:gd name="T40" fmla="*/ 4 w 51"/>
                  <a:gd name="T41" fmla="*/ 16 h 84"/>
                  <a:gd name="T42" fmla="*/ 4 w 51"/>
                  <a:gd name="T43" fmla="*/ 15 h 84"/>
                  <a:gd name="T44" fmla="*/ 4 w 51"/>
                  <a:gd name="T45" fmla="*/ 15 h 84"/>
                  <a:gd name="T46" fmla="*/ 4 w 51"/>
                  <a:gd name="T47" fmla="*/ 14 h 84"/>
                  <a:gd name="T48" fmla="*/ 3 w 51"/>
                  <a:gd name="T49" fmla="*/ 14 h 84"/>
                  <a:gd name="T50" fmla="*/ 3 w 51"/>
                  <a:gd name="T51" fmla="*/ 13 h 84"/>
                  <a:gd name="T52" fmla="*/ 3 w 51"/>
                  <a:gd name="T53" fmla="*/ 12 h 84"/>
                  <a:gd name="T54" fmla="*/ 3 w 51"/>
                  <a:gd name="T55" fmla="*/ 11 h 84"/>
                  <a:gd name="T56" fmla="*/ 2 w 51"/>
                  <a:gd name="T57" fmla="*/ 11 h 84"/>
                  <a:gd name="T58" fmla="*/ 2 w 51"/>
                  <a:gd name="T59" fmla="*/ 10 h 84"/>
                  <a:gd name="T60" fmla="*/ 2 w 51"/>
                  <a:gd name="T61" fmla="*/ 9 h 84"/>
                  <a:gd name="T62" fmla="*/ 2 w 51"/>
                  <a:gd name="T63" fmla="*/ 8 h 84"/>
                  <a:gd name="T64" fmla="*/ 1 w 51"/>
                  <a:gd name="T65" fmla="*/ 7 h 84"/>
                  <a:gd name="T66" fmla="*/ 1 w 51"/>
                  <a:gd name="T67" fmla="*/ 6 h 84"/>
                  <a:gd name="T68" fmla="*/ 1 w 51"/>
                  <a:gd name="T69" fmla="*/ 5 h 84"/>
                  <a:gd name="T70" fmla="*/ 1 w 51"/>
                  <a:gd name="T71" fmla="*/ 4 h 84"/>
                  <a:gd name="T72" fmla="*/ 0 w 51"/>
                  <a:gd name="T73" fmla="*/ 3 h 84"/>
                  <a:gd name="T74" fmla="*/ 0 w 51"/>
                  <a:gd name="T75" fmla="*/ 2 h 84"/>
                  <a:gd name="T76" fmla="*/ 0 w 51"/>
                  <a:gd name="T77" fmla="*/ 1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
                  <a:gd name="T118" fmla="*/ 0 h 84"/>
                  <a:gd name="T119" fmla="*/ 51 w 51"/>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 h="84">
                    <a:moveTo>
                      <a:pt x="51" y="84"/>
                    </a:moveTo>
                    <a:lnTo>
                      <a:pt x="50" y="84"/>
                    </a:lnTo>
                    <a:lnTo>
                      <a:pt x="49" y="84"/>
                    </a:lnTo>
                    <a:lnTo>
                      <a:pt x="47" y="84"/>
                    </a:lnTo>
                    <a:lnTo>
                      <a:pt x="46" y="84"/>
                    </a:lnTo>
                    <a:lnTo>
                      <a:pt x="45" y="82"/>
                    </a:lnTo>
                    <a:lnTo>
                      <a:pt x="44" y="82"/>
                    </a:lnTo>
                    <a:lnTo>
                      <a:pt x="43" y="82"/>
                    </a:lnTo>
                    <a:lnTo>
                      <a:pt x="42" y="81"/>
                    </a:lnTo>
                    <a:lnTo>
                      <a:pt x="41" y="81"/>
                    </a:lnTo>
                    <a:lnTo>
                      <a:pt x="39" y="80"/>
                    </a:lnTo>
                    <a:lnTo>
                      <a:pt x="38" y="80"/>
                    </a:lnTo>
                    <a:lnTo>
                      <a:pt x="38" y="79"/>
                    </a:lnTo>
                    <a:lnTo>
                      <a:pt x="37" y="79"/>
                    </a:lnTo>
                    <a:lnTo>
                      <a:pt x="36" y="79"/>
                    </a:lnTo>
                    <a:lnTo>
                      <a:pt x="35" y="79"/>
                    </a:lnTo>
                    <a:lnTo>
                      <a:pt x="35" y="78"/>
                    </a:lnTo>
                    <a:lnTo>
                      <a:pt x="34" y="78"/>
                    </a:lnTo>
                    <a:lnTo>
                      <a:pt x="34" y="77"/>
                    </a:lnTo>
                    <a:lnTo>
                      <a:pt x="33" y="77"/>
                    </a:lnTo>
                    <a:lnTo>
                      <a:pt x="33" y="76"/>
                    </a:lnTo>
                    <a:lnTo>
                      <a:pt x="32" y="76"/>
                    </a:lnTo>
                    <a:lnTo>
                      <a:pt x="30" y="75"/>
                    </a:lnTo>
                    <a:lnTo>
                      <a:pt x="30" y="73"/>
                    </a:lnTo>
                    <a:lnTo>
                      <a:pt x="29" y="73"/>
                    </a:lnTo>
                    <a:lnTo>
                      <a:pt x="29" y="72"/>
                    </a:lnTo>
                    <a:lnTo>
                      <a:pt x="28" y="72"/>
                    </a:lnTo>
                    <a:lnTo>
                      <a:pt x="27" y="71"/>
                    </a:lnTo>
                    <a:lnTo>
                      <a:pt x="26" y="70"/>
                    </a:lnTo>
                    <a:lnTo>
                      <a:pt x="26" y="69"/>
                    </a:lnTo>
                    <a:lnTo>
                      <a:pt x="25" y="69"/>
                    </a:lnTo>
                    <a:lnTo>
                      <a:pt x="25" y="68"/>
                    </a:lnTo>
                    <a:lnTo>
                      <a:pt x="24" y="67"/>
                    </a:lnTo>
                    <a:lnTo>
                      <a:pt x="24" y="66"/>
                    </a:lnTo>
                    <a:lnTo>
                      <a:pt x="22" y="64"/>
                    </a:lnTo>
                    <a:lnTo>
                      <a:pt x="21" y="63"/>
                    </a:lnTo>
                    <a:lnTo>
                      <a:pt x="20" y="62"/>
                    </a:lnTo>
                    <a:lnTo>
                      <a:pt x="20" y="61"/>
                    </a:lnTo>
                    <a:lnTo>
                      <a:pt x="19" y="60"/>
                    </a:lnTo>
                    <a:lnTo>
                      <a:pt x="19" y="59"/>
                    </a:lnTo>
                    <a:lnTo>
                      <a:pt x="18" y="58"/>
                    </a:lnTo>
                    <a:lnTo>
                      <a:pt x="17" y="57"/>
                    </a:lnTo>
                    <a:lnTo>
                      <a:pt x="17" y="55"/>
                    </a:lnTo>
                    <a:lnTo>
                      <a:pt x="16" y="54"/>
                    </a:lnTo>
                    <a:lnTo>
                      <a:pt x="16" y="53"/>
                    </a:lnTo>
                    <a:lnTo>
                      <a:pt x="16" y="52"/>
                    </a:lnTo>
                    <a:lnTo>
                      <a:pt x="14" y="51"/>
                    </a:lnTo>
                    <a:lnTo>
                      <a:pt x="14" y="50"/>
                    </a:lnTo>
                    <a:lnTo>
                      <a:pt x="13" y="49"/>
                    </a:lnTo>
                    <a:lnTo>
                      <a:pt x="13" y="48"/>
                    </a:lnTo>
                    <a:lnTo>
                      <a:pt x="13" y="46"/>
                    </a:lnTo>
                    <a:lnTo>
                      <a:pt x="12" y="45"/>
                    </a:lnTo>
                    <a:lnTo>
                      <a:pt x="12" y="44"/>
                    </a:lnTo>
                    <a:lnTo>
                      <a:pt x="11" y="42"/>
                    </a:lnTo>
                    <a:lnTo>
                      <a:pt x="11" y="41"/>
                    </a:lnTo>
                    <a:lnTo>
                      <a:pt x="11" y="40"/>
                    </a:lnTo>
                    <a:lnTo>
                      <a:pt x="10" y="39"/>
                    </a:lnTo>
                    <a:lnTo>
                      <a:pt x="9" y="37"/>
                    </a:lnTo>
                    <a:lnTo>
                      <a:pt x="9" y="35"/>
                    </a:lnTo>
                    <a:lnTo>
                      <a:pt x="9" y="34"/>
                    </a:lnTo>
                    <a:lnTo>
                      <a:pt x="8" y="33"/>
                    </a:lnTo>
                    <a:lnTo>
                      <a:pt x="8" y="31"/>
                    </a:lnTo>
                    <a:lnTo>
                      <a:pt x="6" y="29"/>
                    </a:lnTo>
                    <a:lnTo>
                      <a:pt x="6" y="28"/>
                    </a:lnTo>
                    <a:lnTo>
                      <a:pt x="5" y="26"/>
                    </a:lnTo>
                    <a:lnTo>
                      <a:pt x="5" y="25"/>
                    </a:lnTo>
                    <a:lnTo>
                      <a:pt x="5" y="23"/>
                    </a:lnTo>
                    <a:lnTo>
                      <a:pt x="4" y="22"/>
                    </a:lnTo>
                    <a:lnTo>
                      <a:pt x="3" y="19"/>
                    </a:lnTo>
                    <a:lnTo>
                      <a:pt x="3" y="18"/>
                    </a:lnTo>
                    <a:lnTo>
                      <a:pt x="3" y="16"/>
                    </a:lnTo>
                    <a:lnTo>
                      <a:pt x="2" y="14"/>
                    </a:lnTo>
                    <a:lnTo>
                      <a:pt x="2" y="13"/>
                    </a:lnTo>
                    <a:lnTo>
                      <a:pt x="1" y="10"/>
                    </a:lnTo>
                    <a:lnTo>
                      <a:pt x="1" y="8"/>
                    </a:lnTo>
                    <a:lnTo>
                      <a:pt x="1" y="7"/>
                    </a:lnTo>
                    <a:lnTo>
                      <a:pt x="0" y="5"/>
                    </a:lnTo>
                    <a:lnTo>
                      <a:pt x="0" y="2"/>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8" name="Freeform 44">
                <a:extLst>
                  <a:ext uri="{FF2B5EF4-FFF2-40B4-BE49-F238E27FC236}">
                    <a16:creationId xmlns:a16="http://schemas.microsoft.com/office/drawing/2014/main" id="{59E8FE97-0F4F-C04F-A67E-B5577132DC40}"/>
                  </a:ext>
                </a:extLst>
              </p:cNvPr>
              <p:cNvSpPr>
                <a:spLocks/>
              </p:cNvSpPr>
              <p:nvPr/>
            </p:nvSpPr>
            <p:spPr bwMode="auto">
              <a:xfrm>
                <a:off x="4562" y="2928"/>
                <a:ext cx="13" cy="51"/>
              </a:xfrm>
              <a:custGeom>
                <a:avLst/>
                <a:gdLst>
                  <a:gd name="T0" fmla="*/ 13 w 53"/>
                  <a:gd name="T1" fmla="*/ 50 h 184"/>
                  <a:gd name="T2" fmla="*/ 12 w 53"/>
                  <a:gd name="T3" fmla="*/ 50 h 184"/>
                  <a:gd name="T4" fmla="*/ 12 w 53"/>
                  <a:gd name="T5" fmla="*/ 48 h 184"/>
                  <a:gd name="T6" fmla="*/ 12 w 53"/>
                  <a:gd name="T7" fmla="*/ 47 h 184"/>
                  <a:gd name="T8" fmla="*/ 12 w 53"/>
                  <a:gd name="T9" fmla="*/ 46 h 184"/>
                  <a:gd name="T10" fmla="*/ 12 w 53"/>
                  <a:gd name="T11" fmla="*/ 44 h 184"/>
                  <a:gd name="T12" fmla="*/ 11 w 53"/>
                  <a:gd name="T13" fmla="*/ 43 h 184"/>
                  <a:gd name="T14" fmla="*/ 11 w 53"/>
                  <a:gd name="T15" fmla="*/ 42 h 184"/>
                  <a:gd name="T16" fmla="*/ 11 w 53"/>
                  <a:gd name="T17" fmla="*/ 40 h 184"/>
                  <a:gd name="T18" fmla="*/ 10 w 53"/>
                  <a:gd name="T19" fmla="*/ 39 h 184"/>
                  <a:gd name="T20" fmla="*/ 10 w 53"/>
                  <a:gd name="T21" fmla="*/ 38 h 184"/>
                  <a:gd name="T22" fmla="*/ 10 w 53"/>
                  <a:gd name="T23" fmla="*/ 36 h 184"/>
                  <a:gd name="T24" fmla="*/ 10 w 53"/>
                  <a:gd name="T25" fmla="*/ 35 h 184"/>
                  <a:gd name="T26" fmla="*/ 10 w 53"/>
                  <a:gd name="T27" fmla="*/ 34 h 184"/>
                  <a:gd name="T28" fmla="*/ 9 w 53"/>
                  <a:gd name="T29" fmla="*/ 32 h 184"/>
                  <a:gd name="T30" fmla="*/ 9 w 53"/>
                  <a:gd name="T31" fmla="*/ 31 h 184"/>
                  <a:gd name="T32" fmla="*/ 9 w 53"/>
                  <a:gd name="T33" fmla="*/ 29 h 184"/>
                  <a:gd name="T34" fmla="*/ 9 w 53"/>
                  <a:gd name="T35" fmla="*/ 28 h 184"/>
                  <a:gd name="T36" fmla="*/ 8 w 53"/>
                  <a:gd name="T37" fmla="*/ 26 h 184"/>
                  <a:gd name="T38" fmla="*/ 8 w 53"/>
                  <a:gd name="T39" fmla="*/ 25 h 184"/>
                  <a:gd name="T40" fmla="*/ 8 w 53"/>
                  <a:gd name="T41" fmla="*/ 24 h 184"/>
                  <a:gd name="T42" fmla="*/ 8 w 53"/>
                  <a:gd name="T43" fmla="*/ 22 h 184"/>
                  <a:gd name="T44" fmla="*/ 7 w 53"/>
                  <a:gd name="T45" fmla="*/ 21 h 184"/>
                  <a:gd name="T46" fmla="*/ 7 w 53"/>
                  <a:gd name="T47" fmla="*/ 19 h 184"/>
                  <a:gd name="T48" fmla="*/ 7 w 53"/>
                  <a:gd name="T49" fmla="*/ 18 h 184"/>
                  <a:gd name="T50" fmla="*/ 6 w 53"/>
                  <a:gd name="T51" fmla="*/ 17 h 184"/>
                  <a:gd name="T52" fmla="*/ 6 w 53"/>
                  <a:gd name="T53" fmla="*/ 16 h 184"/>
                  <a:gd name="T54" fmla="*/ 6 w 53"/>
                  <a:gd name="T55" fmla="*/ 14 h 184"/>
                  <a:gd name="T56" fmla="*/ 6 w 53"/>
                  <a:gd name="T57" fmla="*/ 13 h 184"/>
                  <a:gd name="T58" fmla="*/ 6 w 53"/>
                  <a:gd name="T59" fmla="*/ 12 h 184"/>
                  <a:gd name="T60" fmla="*/ 5 w 53"/>
                  <a:gd name="T61" fmla="*/ 11 h 184"/>
                  <a:gd name="T62" fmla="*/ 5 w 53"/>
                  <a:gd name="T63" fmla="*/ 9 h 184"/>
                  <a:gd name="T64" fmla="*/ 5 w 53"/>
                  <a:gd name="T65" fmla="*/ 9 h 184"/>
                  <a:gd name="T66" fmla="*/ 5 w 53"/>
                  <a:gd name="T67" fmla="*/ 7 h 184"/>
                  <a:gd name="T68" fmla="*/ 4 w 53"/>
                  <a:gd name="T69" fmla="*/ 7 h 184"/>
                  <a:gd name="T70" fmla="*/ 4 w 53"/>
                  <a:gd name="T71" fmla="*/ 6 h 184"/>
                  <a:gd name="T72" fmla="*/ 4 w 53"/>
                  <a:gd name="T73" fmla="*/ 5 h 184"/>
                  <a:gd name="T74" fmla="*/ 4 w 53"/>
                  <a:gd name="T75" fmla="*/ 4 h 184"/>
                  <a:gd name="T76" fmla="*/ 3 w 53"/>
                  <a:gd name="T77" fmla="*/ 4 h 184"/>
                  <a:gd name="T78" fmla="*/ 3 w 53"/>
                  <a:gd name="T79" fmla="*/ 3 h 184"/>
                  <a:gd name="T80" fmla="*/ 3 w 53"/>
                  <a:gd name="T81" fmla="*/ 2 h 184"/>
                  <a:gd name="T82" fmla="*/ 3 w 53"/>
                  <a:gd name="T83" fmla="*/ 2 h 184"/>
                  <a:gd name="T84" fmla="*/ 2 w 53"/>
                  <a:gd name="T85" fmla="*/ 1 h 184"/>
                  <a:gd name="T86" fmla="*/ 2 w 53"/>
                  <a:gd name="T87" fmla="*/ 1 h 184"/>
                  <a:gd name="T88" fmla="*/ 2 w 53"/>
                  <a:gd name="T89" fmla="*/ 0 h 184"/>
                  <a:gd name="T90" fmla="*/ 1 w 53"/>
                  <a:gd name="T91" fmla="*/ 0 h 184"/>
                  <a:gd name="T92" fmla="*/ 1 w 53"/>
                  <a:gd name="T93" fmla="*/ 0 h 184"/>
                  <a:gd name="T94" fmla="*/ 0 w 53"/>
                  <a:gd name="T95" fmla="*/ 0 h 184"/>
                  <a:gd name="T96" fmla="*/ 0 w 53"/>
                  <a:gd name="T97" fmla="*/ 1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184"/>
                  <a:gd name="T149" fmla="*/ 53 w 53"/>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184">
                    <a:moveTo>
                      <a:pt x="53" y="184"/>
                    </a:moveTo>
                    <a:lnTo>
                      <a:pt x="52" y="182"/>
                    </a:lnTo>
                    <a:lnTo>
                      <a:pt x="52" y="181"/>
                    </a:lnTo>
                    <a:lnTo>
                      <a:pt x="50" y="179"/>
                    </a:lnTo>
                    <a:lnTo>
                      <a:pt x="50" y="176"/>
                    </a:lnTo>
                    <a:lnTo>
                      <a:pt x="49" y="174"/>
                    </a:lnTo>
                    <a:lnTo>
                      <a:pt x="49" y="172"/>
                    </a:lnTo>
                    <a:lnTo>
                      <a:pt x="48" y="169"/>
                    </a:lnTo>
                    <a:lnTo>
                      <a:pt x="48" y="167"/>
                    </a:lnTo>
                    <a:lnTo>
                      <a:pt x="47" y="165"/>
                    </a:lnTo>
                    <a:lnTo>
                      <a:pt x="47" y="163"/>
                    </a:lnTo>
                    <a:lnTo>
                      <a:pt x="47" y="160"/>
                    </a:lnTo>
                    <a:lnTo>
                      <a:pt x="46" y="158"/>
                    </a:lnTo>
                    <a:lnTo>
                      <a:pt x="46" y="156"/>
                    </a:lnTo>
                    <a:lnTo>
                      <a:pt x="45" y="154"/>
                    </a:lnTo>
                    <a:lnTo>
                      <a:pt x="45" y="150"/>
                    </a:lnTo>
                    <a:lnTo>
                      <a:pt x="45" y="149"/>
                    </a:lnTo>
                    <a:lnTo>
                      <a:pt x="44" y="146"/>
                    </a:lnTo>
                    <a:lnTo>
                      <a:pt x="44" y="144"/>
                    </a:lnTo>
                    <a:lnTo>
                      <a:pt x="42" y="141"/>
                    </a:lnTo>
                    <a:lnTo>
                      <a:pt x="42" y="139"/>
                    </a:lnTo>
                    <a:lnTo>
                      <a:pt x="42" y="136"/>
                    </a:lnTo>
                    <a:lnTo>
                      <a:pt x="41" y="133"/>
                    </a:lnTo>
                    <a:lnTo>
                      <a:pt x="40" y="131"/>
                    </a:lnTo>
                    <a:lnTo>
                      <a:pt x="40" y="129"/>
                    </a:lnTo>
                    <a:lnTo>
                      <a:pt x="40" y="127"/>
                    </a:lnTo>
                    <a:lnTo>
                      <a:pt x="39" y="123"/>
                    </a:lnTo>
                    <a:lnTo>
                      <a:pt x="39" y="121"/>
                    </a:lnTo>
                    <a:lnTo>
                      <a:pt x="38" y="119"/>
                    </a:lnTo>
                    <a:lnTo>
                      <a:pt x="38" y="115"/>
                    </a:lnTo>
                    <a:lnTo>
                      <a:pt x="38" y="113"/>
                    </a:lnTo>
                    <a:lnTo>
                      <a:pt x="37" y="111"/>
                    </a:lnTo>
                    <a:lnTo>
                      <a:pt x="37" y="109"/>
                    </a:lnTo>
                    <a:lnTo>
                      <a:pt x="36" y="105"/>
                    </a:lnTo>
                    <a:lnTo>
                      <a:pt x="36" y="103"/>
                    </a:lnTo>
                    <a:lnTo>
                      <a:pt x="36" y="101"/>
                    </a:lnTo>
                    <a:lnTo>
                      <a:pt x="34" y="97"/>
                    </a:lnTo>
                    <a:lnTo>
                      <a:pt x="33" y="95"/>
                    </a:lnTo>
                    <a:lnTo>
                      <a:pt x="33" y="93"/>
                    </a:lnTo>
                    <a:lnTo>
                      <a:pt x="33" y="91"/>
                    </a:lnTo>
                    <a:lnTo>
                      <a:pt x="32" y="87"/>
                    </a:lnTo>
                    <a:lnTo>
                      <a:pt x="32" y="85"/>
                    </a:lnTo>
                    <a:lnTo>
                      <a:pt x="31" y="83"/>
                    </a:lnTo>
                    <a:lnTo>
                      <a:pt x="31" y="80"/>
                    </a:lnTo>
                    <a:lnTo>
                      <a:pt x="30" y="77"/>
                    </a:lnTo>
                    <a:lnTo>
                      <a:pt x="30" y="75"/>
                    </a:lnTo>
                    <a:lnTo>
                      <a:pt x="30" y="72"/>
                    </a:lnTo>
                    <a:lnTo>
                      <a:pt x="29" y="70"/>
                    </a:lnTo>
                    <a:lnTo>
                      <a:pt x="28" y="68"/>
                    </a:lnTo>
                    <a:lnTo>
                      <a:pt x="28" y="66"/>
                    </a:lnTo>
                    <a:lnTo>
                      <a:pt x="28" y="62"/>
                    </a:lnTo>
                    <a:lnTo>
                      <a:pt x="26" y="60"/>
                    </a:lnTo>
                    <a:lnTo>
                      <a:pt x="25" y="58"/>
                    </a:lnTo>
                    <a:lnTo>
                      <a:pt x="25" y="56"/>
                    </a:lnTo>
                    <a:lnTo>
                      <a:pt x="25" y="53"/>
                    </a:lnTo>
                    <a:lnTo>
                      <a:pt x="25" y="51"/>
                    </a:lnTo>
                    <a:lnTo>
                      <a:pt x="24" y="49"/>
                    </a:lnTo>
                    <a:lnTo>
                      <a:pt x="24" y="47"/>
                    </a:lnTo>
                    <a:lnTo>
                      <a:pt x="23" y="45"/>
                    </a:lnTo>
                    <a:lnTo>
                      <a:pt x="23" y="42"/>
                    </a:lnTo>
                    <a:lnTo>
                      <a:pt x="22" y="41"/>
                    </a:lnTo>
                    <a:lnTo>
                      <a:pt x="22" y="39"/>
                    </a:lnTo>
                    <a:lnTo>
                      <a:pt x="22" y="36"/>
                    </a:lnTo>
                    <a:lnTo>
                      <a:pt x="21" y="34"/>
                    </a:lnTo>
                    <a:lnTo>
                      <a:pt x="21" y="33"/>
                    </a:lnTo>
                    <a:lnTo>
                      <a:pt x="20" y="31"/>
                    </a:lnTo>
                    <a:lnTo>
                      <a:pt x="20" y="28"/>
                    </a:lnTo>
                    <a:lnTo>
                      <a:pt x="19" y="27"/>
                    </a:lnTo>
                    <a:lnTo>
                      <a:pt x="19" y="25"/>
                    </a:lnTo>
                    <a:lnTo>
                      <a:pt x="17" y="24"/>
                    </a:lnTo>
                    <a:lnTo>
                      <a:pt x="17" y="22"/>
                    </a:lnTo>
                    <a:lnTo>
                      <a:pt x="16" y="21"/>
                    </a:lnTo>
                    <a:lnTo>
                      <a:pt x="16" y="19"/>
                    </a:lnTo>
                    <a:lnTo>
                      <a:pt x="16" y="17"/>
                    </a:lnTo>
                    <a:lnTo>
                      <a:pt x="15" y="16"/>
                    </a:lnTo>
                    <a:lnTo>
                      <a:pt x="15" y="15"/>
                    </a:lnTo>
                    <a:lnTo>
                      <a:pt x="14" y="14"/>
                    </a:lnTo>
                    <a:lnTo>
                      <a:pt x="14" y="13"/>
                    </a:lnTo>
                    <a:lnTo>
                      <a:pt x="13" y="12"/>
                    </a:lnTo>
                    <a:lnTo>
                      <a:pt x="13" y="10"/>
                    </a:lnTo>
                    <a:lnTo>
                      <a:pt x="13" y="8"/>
                    </a:lnTo>
                    <a:lnTo>
                      <a:pt x="12" y="8"/>
                    </a:lnTo>
                    <a:lnTo>
                      <a:pt x="12" y="7"/>
                    </a:lnTo>
                    <a:lnTo>
                      <a:pt x="11" y="6"/>
                    </a:lnTo>
                    <a:lnTo>
                      <a:pt x="11" y="5"/>
                    </a:lnTo>
                    <a:lnTo>
                      <a:pt x="9" y="4"/>
                    </a:lnTo>
                    <a:lnTo>
                      <a:pt x="8" y="4"/>
                    </a:lnTo>
                    <a:lnTo>
                      <a:pt x="8" y="3"/>
                    </a:lnTo>
                    <a:lnTo>
                      <a:pt x="8" y="1"/>
                    </a:lnTo>
                    <a:lnTo>
                      <a:pt x="7" y="1"/>
                    </a:lnTo>
                    <a:lnTo>
                      <a:pt x="7" y="0"/>
                    </a:lnTo>
                    <a:lnTo>
                      <a:pt x="6" y="0"/>
                    </a:lnTo>
                    <a:lnTo>
                      <a:pt x="5" y="0"/>
                    </a:lnTo>
                    <a:lnTo>
                      <a:pt x="4" y="0"/>
                    </a:lnTo>
                    <a:lnTo>
                      <a:pt x="3" y="0"/>
                    </a:lnTo>
                    <a:lnTo>
                      <a:pt x="1" y="1"/>
                    </a:lnTo>
                    <a:lnTo>
                      <a:pt x="0" y="1"/>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9" name="Freeform 45">
                <a:extLst>
                  <a:ext uri="{FF2B5EF4-FFF2-40B4-BE49-F238E27FC236}">
                    <a16:creationId xmlns:a16="http://schemas.microsoft.com/office/drawing/2014/main" id="{164C6854-DE3E-5148-B4E0-88002CB652C6}"/>
                  </a:ext>
                </a:extLst>
              </p:cNvPr>
              <p:cNvSpPr>
                <a:spLocks/>
              </p:cNvSpPr>
              <p:nvPr/>
            </p:nvSpPr>
            <p:spPr bwMode="auto">
              <a:xfrm>
                <a:off x="4548" y="2929"/>
                <a:ext cx="14" cy="59"/>
              </a:xfrm>
              <a:custGeom>
                <a:avLst/>
                <a:gdLst>
                  <a:gd name="T0" fmla="*/ 14 w 51"/>
                  <a:gd name="T1" fmla="*/ 0 h 210"/>
                  <a:gd name="T2" fmla="*/ 14 w 51"/>
                  <a:gd name="T3" fmla="*/ 1 h 210"/>
                  <a:gd name="T4" fmla="*/ 13 w 51"/>
                  <a:gd name="T5" fmla="*/ 1 h 210"/>
                  <a:gd name="T6" fmla="*/ 13 w 51"/>
                  <a:gd name="T7" fmla="*/ 1 h 210"/>
                  <a:gd name="T8" fmla="*/ 13 w 51"/>
                  <a:gd name="T9" fmla="*/ 3 h 210"/>
                  <a:gd name="T10" fmla="*/ 13 w 51"/>
                  <a:gd name="T11" fmla="*/ 3 h 210"/>
                  <a:gd name="T12" fmla="*/ 12 w 51"/>
                  <a:gd name="T13" fmla="*/ 4 h 210"/>
                  <a:gd name="T14" fmla="*/ 12 w 51"/>
                  <a:gd name="T15" fmla="*/ 4 h 210"/>
                  <a:gd name="T16" fmla="*/ 12 w 51"/>
                  <a:gd name="T17" fmla="*/ 5 h 210"/>
                  <a:gd name="T18" fmla="*/ 12 w 51"/>
                  <a:gd name="T19" fmla="*/ 6 h 210"/>
                  <a:gd name="T20" fmla="*/ 11 w 51"/>
                  <a:gd name="T21" fmla="*/ 7 h 210"/>
                  <a:gd name="T22" fmla="*/ 11 w 51"/>
                  <a:gd name="T23" fmla="*/ 8 h 210"/>
                  <a:gd name="T24" fmla="*/ 11 w 51"/>
                  <a:gd name="T25" fmla="*/ 9 h 210"/>
                  <a:gd name="T26" fmla="*/ 10 w 51"/>
                  <a:gd name="T27" fmla="*/ 11 h 210"/>
                  <a:gd name="T28" fmla="*/ 10 w 51"/>
                  <a:gd name="T29" fmla="*/ 12 h 210"/>
                  <a:gd name="T30" fmla="*/ 10 w 51"/>
                  <a:gd name="T31" fmla="*/ 13 h 210"/>
                  <a:gd name="T32" fmla="*/ 10 w 51"/>
                  <a:gd name="T33" fmla="*/ 14 h 210"/>
                  <a:gd name="T34" fmla="*/ 9 w 51"/>
                  <a:gd name="T35" fmla="*/ 15 h 210"/>
                  <a:gd name="T36" fmla="*/ 9 w 51"/>
                  <a:gd name="T37" fmla="*/ 17 h 210"/>
                  <a:gd name="T38" fmla="*/ 9 w 51"/>
                  <a:gd name="T39" fmla="*/ 18 h 210"/>
                  <a:gd name="T40" fmla="*/ 9 w 51"/>
                  <a:gd name="T41" fmla="*/ 19 h 210"/>
                  <a:gd name="T42" fmla="*/ 8 w 51"/>
                  <a:gd name="T43" fmla="*/ 21 h 210"/>
                  <a:gd name="T44" fmla="*/ 8 w 51"/>
                  <a:gd name="T45" fmla="*/ 22 h 210"/>
                  <a:gd name="T46" fmla="*/ 7 w 51"/>
                  <a:gd name="T47" fmla="*/ 24 h 210"/>
                  <a:gd name="T48" fmla="*/ 7 w 51"/>
                  <a:gd name="T49" fmla="*/ 25 h 210"/>
                  <a:gd name="T50" fmla="*/ 7 w 51"/>
                  <a:gd name="T51" fmla="*/ 26 h 210"/>
                  <a:gd name="T52" fmla="*/ 7 w 51"/>
                  <a:gd name="T53" fmla="*/ 28 h 210"/>
                  <a:gd name="T54" fmla="*/ 7 w 51"/>
                  <a:gd name="T55" fmla="*/ 30 h 210"/>
                  <a:gd name="T56" fmla="*/ 6 w 51"/>
                  <a:gd name="T57" fmla="*/ 31 h 210"/>
                  <a:gd name="T58" fmla="*/ 6 w 51"/>
                  <a:gd name="T59" fmla="*/ 33 h 210"/>
                  <a:gd name="T60" fmla="*/ 6 w 51"/>
                  <a:gd name="T61" fmla="*/ 34 h 210"/>
                  <a:gd name="T62" fmla="*/ 6 w 51"/>
                  <a:gd name="T63" fmla="*/ 35 h 210"/>
                  <a:gd name="T64" fmla="*/ 5 w 51"/>
                  <a:gd name="T65" fmla="*/ 37 h 210"/>
                  <a:gd name="T66" fmla="*/ 5 w 51"/>
                  <a:gd name="T67" fmla="*/ 38 h 210"/>
                  <a:gd name="T68" fmla="*/ 5 w 51"/>
                  <a:gd name="T69" fmla="*/ 40 h 210"/>
                  <a:gd name="T70" fmla="*/ 4 w 51"/>
                  <a:gd name="T71" fmla="*/ 41 h 210"/>
                  <a:gd name="T72" fmla="*/ 4 w 51"/>
                  <a:gd name="T73" fmla="*/ 42 h 210"/>
                  <a:gd name="T74" fmla="*/ 4 w 51"/>
                  <a:gd name="T75" fmla="*/ 44 h 210"/>
                  <a:gd name="T76" fmla="*/ 4 w 51"/>
                  <a:gd name="T77" fmla="*/ 45 h 210"/>
                  <a:gd name="T78" fmla="*/ 4 w 51"/>
                  <a:gd name="T79" fmla="*/ 46 h 210"/>
                  <a:gd name="T80" fmla="*/ 3 w 51"/>
                  <a:gd name="T81" fmla="*/ 47 h 210"/>
                  <a:gd name="T82" fmla="*/ 3 w 51"/>
                  <a:gd name="T83" fmla="*/ 49 h 210"/>
                  <a:gd name="T84" fmla="*/ 2 w 51"/>
                  <a:gd name="T85" fmla="*/ 50 h 210"/>
                  <a:gd name="T86" fmla="*/ 2 w 51"/>
                  <a:gd name="T87" fmla="*/ 51 h 210"/>
                  <a:gd name="T88" fmla="*/ 2 w 51"/>
                  <a:gd name="T89" fmla="*/ 52 h 210"/>
                  <a:gd name="T90" fmla="*/ 2 w 51"/>
                  <a:gd name="T91" fmla="*/ 53 h 210"/>
                  <a:gd name="T92" fmla="*/ 2 w 51"/>
                  <a:gd name="T93" fmla="*/ 55 h 210"/>
                  <a:gd name="T94" fmla="*/ 1 w 51"/>
                  <a:gd name="T95" fmla="*/ 55 h 210"/>
                  <a:gd name="T96" fmla="*/ 1 w 51"/>
                  <a:gd name="T97" fmla="*/ 56 h 210"/>
                  <a:gd name="T98" fmla="*/ 1 w 51"/>
                  <a:gd name="T99" fmla="*/ 57 h 210"/>
                  <a:gd name="T100" fmla="*/ 0 w 51"/>
                  <a:gd name="T101" fmla="*/ 58 h 210"/>
                  <a:gd name="T102" fmla="*/ 0 w 51"/>
                  <a:gd name="T103" fmla="*/ 59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210"/>
                  <a:gd name="T158" fmla="*/ 51 w 51"/>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210">
                    <a:moveTo>
                      <a:pt x="51" y="0"/>
                    </a:moveTo>
                    <a:lnTo>
                      <a:pt x="51" y="1"/>
                    </a:lnTo>
                    <a:lnTo>
                      <a:pt x="50" y="1"/>
                    </a:lnTo>
                    <a:lnTo>
                      <a:pt x="50" y="2"/>
                    </a:lnTo>
                    <a:lnTo>
                      <a:pt x="49" y="2"/>
                    </a:lnTo>
                    <a:lnTo>
                      <a:pt x="49" y="3"/>
                    </a:lnTo>
                    <a:lnTo>
                      <a:pt x="49" y="4"/>
                    </a:lnTo>
                    <a:lnTo>
                      <a:pt x="48" y="5"/>
                    </a:lnTo>
                    <a:lnTo>
                      <a:pt x="48" y="7"/>
                    </a:lnTo>
                    <a:lnTo>
                      <a:pt x="47" y="9"/>
                    </a:lnTo>
                    <a:lnTo>
                      <a:pt x="46" y="10"/>
                    </a:lnTo>
                    <a:lnTo>
                      <a:pt x="46" y="11"/>
                    </a:lnTo>
                    <a:lnTo>
                      <a:pt x="45" y="12"/>
                    </a:lnTo>
                    <a:lnTo>
                      <a:pt x="45" y="13"/>
                    </a:lnTo>
                    <a:lnTo>
                      <a:pt x="45" y="14"/>
                    </a:lnTo>
                    <a:lnTo>
                      <a:pt x="43" y="16"/>
                    </a:lnTo>
                    <a:lnTo>
                      <a:pt x="43" y="18"/>
                    </a:lnTo>
                    <a:lnTo>
                      <a:pt x="42" y="19"/>
                    </a:lnTo>
                    <a:lnTo>
                      <a:pt x="42" y="21"/>
                    </a:lnTo>
                    <a:lnTo>
                      <a:pt x="42" y="22"/>
                    </a:lnTo>
                    <a:lnTo>
                      <a:pt x="41" y="24"/>
                    </a:lnTo>
                    <a:lnTo>
                      <a:pt x="41" y="25"/>
                    </a:lnTo>
                    <a:lnTo>
                      <a:pt x="40" y="28"/>
                    </a:lnTo>
                    <a:lnTo>
                      <a:pt x="39" y="30"/>
                    </a:lnTo>
                    <a:lnTo>
                      <a:pt x="39" y="31"/>
                    </a:lnTo>
                    <a:lnTo>
                      <a:pt x="39" y="33"/>
                    </a:lnTo>
                    <a:lnTo>
                      <a:pt x="38" y="36"/>
                    </a:lnTo>
                    <a:lnTo>
                      <a:pt x="38" y="38"/>
                    </a:lnTo>
                    <a:lnTo>
                      <a:pt x="37" y="39"/>
                    </a:lnTo>
                    <a:lnTo>
                      <a:pt x="37" y="42"/>
                    </a:lnTo>
                    <a:lnTo>
                      <a:pt x="37" y="44"/>
                    </a:lnTo>
                    <a:lnTo>
                      <a:pt x="35" y="46"/>
                    </a:lnTo>
                    <a:lnTo>
                      <a:pt x="35" y="48"/>
                    </a:lnTo>
                    <a:lnTo>
                      <a:pt x="35" y="50"/>
                    </a:lnTo>
                    <a:lnTo>
                      <a:pt x="34" y="53"/>
                    </a:lnTo>
                    <a:lnTo>
                      <a:pt x="34" y="55"/>
                    </a:lnTo>
                    <a:lnTo>
                      <a:pt x="33" y="57"/>
                    </a:lnTo>
                    <a:lnTo>
                      <a:pt x="33" y="59"/>
                    </a:lnTo>
                    <a:lnTo>
                      <a:pt x="33" y="63"/>
                    </a:lnTo>
                    <a:lnTo>
                      <a:pt x="32" y="65"/>
                    </a:lnTo>
                    <a:lnTo>
                      <a:pt x="31" y="67"/>
                    </a:lnTo>
                    <a:lnTo>
                      <a:pt x="31" y="69"/>
                    </a:lnTo>
                    <a:lnTo>
                      <a:pt x="31" y="72"/>
                    </a:lnTo>
                    <a:lnTo>
                      <a:pt x="30" y="74"/>
                    </a:lnTo>
                    <a:lnTo>
                      <a:pt x="30" y="77"/>
                    </a:lnTo>
                    <a:lnTo>
                      <a:pt x="29" y="80"/>
                    </a:lnTo>
                    <a:lnTo>
                      <a:pt x="29" y="82"/>
                    </a:lnTo>
                    <a:lnTo>
                      <a:pt x="27" y="84"/>
                    </a:lnTo>
                    <a:lnTo>
                      <a:pt x="27" y="88"/>
                    </a:lnTo>
                    <a:lnTo>
                      <a:pt x="27" y="90"/>
                    </a:lnTo>
                    <a:lnTo>
                      <a:pt x="26" y="92"/>
                    </a:lnTo>
                    <a:lnTo>
                      <a:pt x="25" y="94"/>
                    </a:lnTo>
                    <a:lnTo>
                      <a:pt x="25" y="98"/>
                    </a:lnTo>
                    <a:lnTo>
                      <a:pt x="25" y="100"/>
                    </a:lnTo>
                    <a:lnTo>
                      <a:pt x="24" y="102"/>
                    </a:lnTo>
                    <a:lnTo>
                      <a:pt x="24" y="106"/>
                    </a:lnTo>
                    <a:lnTo>
                      <a:pt x="23" y="108"/>
                    </a:lnTo>
                    <a:lnTo>
                      <a:pt x="23" y="110"/>
                    </a:lnTo>
                    <a:lnTo>
                      <a:pt x="22" y="112"/>
                    </a:lnTo>
                    <a:lnTo>
                      <a:pt x="22" y="116"/>
                    </a:lnTo>
                    <a:lnTo>
                      <a:pt x="22" y="118"/>
                    </a:lnTo>
                    <a:lnTo>
                      <a:pt x="21" y="120"/>
                    </a:lnTo>
                    <a:lnTo>
                      <a:pt x="21" y="124"/>
                    </a:lnTo>
                    <a:lnTo>
                      <a:pt x="21" y="126"/>
                    </a:lnTo>
                    <a:lnTo>
                      <a:pt x="19" y="128"/>
                    </a:lnTo>
                    <a:lnTo>
                      <a:pt x="19" y="130"/>
                    </a:lnTo>
                    <a:lnTo>
                      <a:pt x="18" y="133"/>
                    </a:lnTo>
                    <a:lnTo>
                      <a:pt x="18" y="136"/>
                    </a:lnTo>
                    <a:lnTo>
                      <a:pt x="17" y="138"/>
                    </a:lnTo>
                    <a:lnTo>
                      <a:pt x="17" y="141"/>
                    </a:lnTo>
                    <a:lnTo>
                      <a:pt x="16" y="143"/>
                    </a:lnTo>
                    <a:lnTo>
                      <a:pt x="16" y="146"/>
                    </a:lnTo>
                    <a:lnTo>
                      <a:pt x="16" y="147"/>
                    </a:lnTo>
                    <a:lnTo>
                      <a:pt x="15" y="151"/>
                    </a:lnTo>
                    <a:lnTo>
                      <a:pt x="15" y="153"/>
                    </a:lnTo>
                    <a:lnTo>
                      <a:pt x="14" y="155"/>
                    </a:lnTo>
                    <a:lnTo>
                      <a:pt x="13" y="157"/>
                    </a:lnTo>
                    <a:lnTo>
                      <a:pt x="13" y="160"/>
                    </a:lnTo>
                    <a:lnTo>
                      <a:pt x="13" y="162"/>
                    </a:lnTo>
                    <a:lnTo>
                      <a:pt x="13" y="164"/>
                    </a:lnTo>
                    <a:lnTo>
                      <a:pt x="12" y="166"/>
                    </a:lnTo>
                    <a:lnTo>
                      <a:pt x="10" y="169"/>
                    </a:lnTo>
                    <a:lnTo>
                      <a:pt x="10" y="171"/>
                    </a:lnTo>
                    <a:lnTo>
                      <a:pt x="10" y="173"/>
                    </a:lnTo>
                    <a:lnTo>
                      <a:pt x="9" y="176"/>
                    </a:lnTo>
                    <a:lnTo>
                      <a:pt x="9" y="178"/>
                    </a:lnTo>
                    <a:lnTo>
                      <a:pt x="8" y="179"/>
                    </a:lnTo>
                    <a:lnTo>
                      <a:pt x="8" y="181"/>
                    </a:lnTo>
                    <a:lnTo>
                      <a:pt x="8" y="183"/>
                    </a:lnTo>
                    <a:lnTo>
                      <a:pt x="7" y="186"/>
                    </a:lnTo>
                    <a:lnTo>
                      <a:pt x="6" y="188"/>
                    </a:lnTo>
                    <a:lnTo>
                      <a:pt x="6" y="189"/>
                    </a:lnTo>
                    <a:lnTo>
                      <a:pt x="6" y="191"/>
                    </a:lnTo>
                    <a:lnTo>
                      <a:pt x="6" y="194"/>
                    </a:lnTo>
                    <a:lnTo>
                      <a:pt x="5" y="195"/>
                    </a:lnTo>
                    <a:lnTo>
                      <a:pt x="4" y="197"/>
                    </a:lnTo>
                    <a:lnTo>
                      <a:pt x="4" y="199"/>
                    </a:lnTo>
                    <a:lnTo>
                      <a:pt x="4" y="200"/>
                    </a:lnTo>
                    <a:lnTo>
                      <a:pt x="2" y="203"/>
                    </a:lnTo>
                    <a:lnTo>
                      <a:pt x="2" y="204"/>
                    </a:lnTo>
                    <a:lnTo>
                      <a:pt x="1" y="206"/>
                    </a:lnTo>
                    <a:lnTo>
                      <a:pt x="1" y="207"/>
                    </a:lnTo>
                    <a:lnTo>
                      <a:pt x="1" y="209"/>
                    </a:lnTo>
                    <a:lnTo>
                      <a:pt x="0" y="2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0" name="Freeform 46">
                <a:extLst>
                  <a:ext uri="{FF2B5EF4-FFF2-40B4-BE49-F238E27FC236}">
                    <a16:creationId xmlns:a16="http://schemas.microsoft.com/office/drawing/2014/main" id="{355ABCBC-2095-A149-AC65-484A26025497}"/>
                  </a:ext>
                </a:extLst>
              </p:cNvPr>
              <p:cNvSpPr>
                <a:spLocks/>
              </p:cNvSpPr>
              <p:nvPr/>
            </p:nvSpPr>
            <p:spPr bwMode="auto">
              <a:xfrm>
                <a:off x="4537" y="2988"/>
                <a:ext cx="11" cy="15"/>
              </a:xfrm>
              <a:custGeom>
                <a:avLst/>
                <a:gdLst>
                  <a:gd name="T0" fmla="*/ 11 w 43"/>
                  <a:gd name="T1" fmla="*/ 0 h 55"/>
                  <a:gd name="T2" fmla="*/ 11 w 43"/>
                  <a:gd name="T3" fmla="*/ 1 h 55"/>
                  <a:gd name="T4" fmla="*/ 11 w 43"/>
                  <a:gd name="T5" fmla="*/ 1 h 55"/>
                  <a:gd name="T6" fmla="*/ 10 w 43"/>
                  <a:gd name="T7" fmla="*/ 1 h 55"/>
                  <a:gd name="T8" fmla="*/ 10 w 43"/>
                  <a:gd name="T9" fmla="*/ 2 h 55"/>
                  <a:gd name="T10" fmla="*/ 10 w 43"/>
                  <a:gd name="T11" fmla="*/ 2 h 55"/>
                  <a:gd name="T12" fmla="*/ 10 w 43"/>
                  <a:gd name="T13" fmla="*/ 3 h 55"/>
                  <a:gd name="T14" fmla="*/ 10 w 43"/>
                  <a:gd name="T15" fmla="*/ 3 h 55"/>
                  <a:gd name="T16" fmla="*/ 10 w 43"/>
                  <a:gd name="T17" fmla="*/ 3 h 55"/>
                  <a:gd name="T18" fmla="*/ 10 w 43"/>
                  <a:gd name="T19" fmla="*/ 4 h 55"/>
                  <a:gd name="T20" fmla="*/ 10 w 43"/>
                  <a:gd name="T21" fmla="*/ 4 h 55"/>
                  <a:gd name="T22" fmla="*/ 9 w 43"/>
                  <a:gd name="T23" fmla="*/ 4 h 55"/>
                  <a:gd name="T24" fmla="*/ 9 w 43"/>
                  <a:gd name="T25" fmla="*/ 5 h 55"/>
                  <a:gd name="T26" fmla="*/ 9 w 43"/>
                  <a:gd name="T27" fmla="*/ 5 h 55"/>
                  <a:gd name="T28" fmla="*/ 9 w 43"/>
                  <a:gd name="T29" fmla="*/ 5 h 55"/>
                  <a:gd name="T30" fmla="*/ 9 w 43"/>
                  <a:gd name="T31" fmla="*/ 6 h 55"/>
                  <a:gd name="T32" fmla="*/ 9 w 43"/>
                  <a:gd name="T33" fmla="*/ 6 h 55"/>
                  <a:gd name="T34" fmla="*/ 9 w 43"/>
                  <a:gd name="T35" fmla="*/ 6 h 55"/>
                  <a:gd name="T36" fmla="*/ 9 w 43"/>
                  <a:gd name="T37" fmla="*/ 7 h 55"/>
                  <a:gd name="T38" fmla="*/ 9 w 43"/>
                  <a:gd name="T39" fmla="*/ 7 h 55"/>
                  <a:gd name="T40" fmla="*/ 9 w 43"/>
                  <a:gd name="T41" fmla="*/ 7 h 55"/>
                  <a:gd name="T42" fmla="*/ 8 w 43"/>
                  <a:gd name="T43" fmla="*/ 8 h 55"/>
                  <a:gd name="T44" fmla="*/ 8 w 43"/>
                  <a:gd name="T45" fmla="*/ 8 h 55"/>
                  <a:gd name="T46" fmla="*/ 8 w 43"/>
                  <a:gd name="T47" fmla="*/ 8 h 55"/>
                  <a:gd name="T48" fmla="*/ 8 w 43"/>
                  <a:gd name="T49" fmla="*/ 8 h 55"/>
                  <a:gd name="T50" fmla="*/ 7 w 43"/>
                  <a:gd name="T51" fmla="*/ 9 h 55"/>
                  <a:gd name="T52" fmla="*/ 7 w 43"/>
                  <a:gd name="T53" fmla="*/ 9 h 55"/>
                  <a:gd name="T54" fmla="*/ 7 w 43"/>
                  <a:gd name="T55" fmla="*/ 9 h 55"/>
                  <a:gd name="T56" fmla="*/ 7 w 43"/>
                  <a:gd name="T57" fmla="*/ 10 h 55"/>
                  <a:gd name="T58" fmla="*/ 7 w 43"/>
                  <a:gd name="T59" fmla="*/ 10 h 55"/>
                  <a:gd name="T60" fmla="*/ 7 w 43"/>
                  <a:gd name="T61" fmla="*/ 10 h 55"/>
                  <a:gd name="T62" fmla="*/ 7 w 43"/>
                  <a:gd name="T63" fmla="*/ 11 h 55"/>
                  <a:gd name="T64" fmla="*/ 6 w 43"/>
                  <a:gd name="T65" fmla="*/ 11 h 55"/>
                  <a:gd name="T66" fmla="*/ 6 w 43"/>
                  <a:gd name="T67" fmla="*/ 11 h 55"/>
                  <a:gd name="T68" fmla="*/ 6 w 43"/>
                  <a:gd name="T69" fmla="*/ 11 h 55"/>
                  <a:gd name="T70" fmla="*/ 6 w 43"/>
                  <a:gd name="T71" fmla="*/ 11 h 55"/>
                  <a:gd name="T72" fmla="*/ 6 w 43"/>
                  <a:gd name="T73" fmla="*/ 11 h 55"/>
                  <a:gd name="T74" fmla="*/ 6 w 43"/>
                  <a:gd name="T75" fmla="*/ 11 h 55"/>
                  <a:gd name="T76" fmla="*/ 6 w 43"/>
                  <a:gd name="T77" fmla="*/ 12 h 55"/>
                  <a:gd name="T78" fmla="*/ 6 w 43"/>
                  <a:gd name="T79" fmla="*/ 12 h 55"/>
                  <a:gd name="T80" fmla="*/ 5 w 43"/>
                  <a:gd name="T81" fmla="*/ 12 h 55"/>
                  <a:gd name="T82" fmla="*/ 5 w 43"/>
                  <a:gd name="T83" fmla="*/ 13 h 55"/>
                  <a:gd name="T84" fmla="*/ 5 w 43"/>
                  <a:gd name="T85" fmla="*/ 13 h 55"/>
                  <a:gd name="T86" fmla="*/ 5 w 43"/>
                  <a:gd name="T87" fmla="*/ 13 h 55"/>
                  <a:gd name="T88" fmla="*/ 4 w 43"/>
                  <a:gd name="T89" fmla="*/ 13 h 55"/>
                  <a:gd name="T90" fmla="*/ 4 w 43"/>
                  <a:gd name="T91" fmla="*/ 13 h 55"/>
                  <a:gd name="T92" fmla="*/ 4 w 43"/>
                  <a:gd name="T93" fmla="*/ 14 h 55"/>
                  <a:gd name="T94" fmla="*/ 4 w 43"/>
                  <a:gd name="T95" fmla="*/ 14 h 55"/>
                  <a:gd name="T96" fmla="*/ 3 w 43"/>
                  <a:gd name="T97" fmla="*/ 14 h 55"/>
                  <a:gd name="T98" fmla="*/ 3 w 43"/>
                  <a:gd name="T99" fmla="*/ 14 h 55"/>
                  <a:gd name="T100" fmla="*/ 3 w 43"/>
                  <a:gd name="T101" fmla="*/ 14 h 55"/>
                  <a:gd name="T102" fmla="*/ 3 w 43"/>
                  <a:gd name="T103" fmla="*/ 14 h 55"/>
                  <a:gd name="T104" fmla="*/ 3 w 43"/>
                  <a:gd name="T105" fmla="*/ 14 h 55"/>
                  <a:gd name="T106" fmla="*/ 2 w 43"/>
                  <a:gd name="T107" fmla="*/ 14 h 55"/>
                  <a:gd name="T108" fmla="*/ 2 w 43"/>
                  <a:gd name="T109" fmla="*/ 14 h 55"/>
                  <a:gd name="T110" fmla="*/ 2 w 43"/>
                  <a:gd name="T111" fmla="*/ 14 h 55"/>
                  <a:gd name="T112" fmla="*/ 2 w 43"/>
                  <a:gd name="T113" fmla="*/ 14 h 55"/>
                  <a:gd name="T114" fmla="*/ 1 w 43"/>
                  <a:gd name="T115" fmla="*/ 14 h 55"/>
                  <a:gd name="T116" fmla="*/ 1 w 43"/>
                  <a:gd name="T117" fmla="*/ 15 h 55"/>
                  <a:gd name="T118" fmla="*/ 1 w 43"/>
                  <a:gd name="T119" fmla="*/ 15 h 55"/>
                  <a:gd name="T120" fmla="*/ 1 w 43"/>
                  <a:gd name="T121" fmla="*/ 15 h 55"/>
                  <a:gd name="T122" fmla="*/ 0 w 43"/>
                  <a:gd name="T123" fmla="*/ 15 h 55"/>
                  <a:gd name="T124" fmla="*/ 0 w 43"/>
                  <a:gd name="T125" fmla="*/ 15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
                  <a:gd name="T190" fmla="*/ 0 h 55"/>
                  <a:gd name="T191" fmla="*/ 43 w 43"/>
                  <a:gd name="T192" fmla="*/ 55 h 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 h="55">
                    <a:moveTo>
                      <a:pt x="43" y="0"/>
                    </a:moveTo>
                    <a:lnTo>
                      <a:pt x="43" y="2"/>
                    </a:lnTo>
                    <a:lnTo>
                      <a:pt x="42" y="4"/>
                    </a:lnTo>
                    <a:lnTo>
                      <a:pt x="41" y="5"/>
                    </a:lnTo>
                    <a:lnTo>
                      <a:pt x="41" y="6"/>
                    </a:lnTo>
                    <a:lnTo>
                      <a:pt x="41" y="8"/>
                    </a:lnTo>
                    <a:lnTo>
                      <a:pt x="40" y="10"/>
                    </a:lnTo>
                    <a:lnTo>
                      <a:pt x="40" y="11"/>
                    </a:lnTo>
                    <a:lnTo>
                      <a:pt x="39" y="12"/>
                    </a:lnTo>
                    <a:lnTo>
                      <a:pt x="39" y="13"/>
                    </a:lnTo>
                    <a:lnTo>
                      <a:pt x="39" y="15"/>
                    </a:lnTo>
                    <a:lnTo>
                      <a:pt x="37" y="16"/>
                    </a:lnTo>
                    <a:lnTo>
                      <a:pt x="37" y="17"/>
                    </a:lnTo>
                    <a:lnTo>
                      <a:pt x="36" y="19"/>
                    </a:lnTo>
                    <a:lnTo>
                      <a:pt x="36" y="20"/>
                    </a:lnTo>
                    <a:lnTo>
                      <a:pt x="36" y="21"/>
                    </a:lnTo>
                    <a:lnTo>
                      <a:pt x="35" y="22"/>
                    </a:lnTo>
                    <a:lnTo>
                      <a:pt x="34" y="23"/>
                    </a:lnTo>
                    <a:lnTo>
                      <a:pt x="34" y="24"/>
                    </a:lnTo>
                    <a:lnTo>
                      <a:pt x="34" y="25"/>
                    </a:lnTo>
                    <a:lnTo>
                      <a:pt x="34" y="26"/>
                    </a:lnTo>
                    <a:lnTo>
                      <a:pt x="33" y="28"/>
                    </a:lnTo>
                    <a:lnTo>
                      <a:pt x="32" y="29"/>
                    </a:lnTo>
                    <a:lnTo>
                      <a:pt x="32" y="30"/>
                    </a:lnTo>
                    <a:lnTo>
                      <a:pt x="31" y="31"/>
                    </a:lnTo>
                    <a:lnTo>
                      <a:pt x="29" y="32"/>
                    </a:lnTo>
                    <a:lnTo>
                      <a:pt x="29" y="33"/>
                    </a:lnTo>
                    <a:lnTo>
                      <a:pt x="28" y="34"/>
                    </a:lnTo>
                    <a:lnTo>
                      <a:pt x="27" y="35"/>
                    </a:lnTo>
                    <a:lnTo>
                      <a:pt x="27" y="37"/>
                    </a:lnTo>
                    <a:lnTo>
                      <a:pt x="26" y="38"/>
                    </a:lnTo>
                    <a:lnTo>
                      <a:pt x="26" y="39"/>
                    </a:lnTo>
                    <a:lnTo>
                      <a:pt x="25" y="39"/>
                    </a:lnTo>
                    <a:lnTo>
                      <a:pt x="25" y="40"/>
                    </a:lnTo>
                    <a:lnTo>
                      <a:pt x="24" y="40"/>
                    </a:lnTo>
                    <a:lnTo>
                      <a:pt x="24" y="41"/>
                    </a:lnTo>
                    <a:lnTo>
                      <a:pt x="24" y="42"/>
                    </a:lnTo>
                    <a:lnTo>
                      <a:pt x="23" y="42"/>
                    </a:lnTo>
                    <a:lnTo>
                      <a:pt x="23" y="43"/>
                    </a:lnTo>
                    <a:lnTo>
                      <a:pt x="22" y="43"/>
                    </a:lnTo>
                    <a:lnTo>
                      <a:pt x="20" y="44"/>
                    </a:lnTo>
                    <a:lnTo>
                      <a:pt x="19" y="46"/>
                    </a:lnTo>
                    <a:lnTo>
                      <a:pt x="18" y="47"/>
                    </a:lnTo>
                    <a:lnTo>
                      <a:pt x="18" y="48"/>
                    </a:lnTo>
                    <a:lnTo>
                      <a:pt x="17" y="48"/>
                    </a:lnTo>
                    <a:lnTo>
                      <a:pt x="16" y="49"/>
                    </a:lnTo>
                    <a:lnTo>
                      <a:pt x="15" y="50"/>
                    </a:lnTo>
                    <a:lnTo>
                      <a:pt x="14" y="50"/>
                    </a:lnTo>
                    <a:lnTo>
                      <a:pt x="12" y="50"/>
                    </a:lnTo>
                    <a:lnTo>
                      <a:pt x="12" y="51"/>
                    </a:lnTo>
                    <a:lnTo>
                      <a:pt x="11" y="51"/>
                    </a:lnTo>
                    <a:lnTo>
                      <a:pt x="10" y="51"/>
                    </a:lnTo>
                    <a:lnTo>
                      <a:pt x="10" y="52"/>
                    </a:lnTo>
                    <a:lnTo>
                      <a:pt x="9" y="52"/>
                    </a:lnTo>
                    <a:lnTo>
                      <a:pt x="8" y="52"/>
                    </a:lnTo>
                    <a:lnTo>
                      <a:pt x="7" y="53"/>
                    </a:lnTo>
                    <a:lnTo>
                      <a:pt x="6" y="53"/>
                    </a:lnTo>
                    <a:lnTo>
                      <a:pt x="4" y="53"/>
                    </a:lnTo>
                    <a:lnTo>
                      <a:pt x="4" y="55"/>
                    </a:lnTo>
                    <a:lnTo>
                      <a:pt x="3" y="55"/>
                    </a:lnTo>
                    <a:lnTo>
                      <a:pt x="2" y="55"/>
                    </a:lnTo>
                    <a:lnTo>
                      <a:pt x="1" y="55"/>
                    </a:lnTo>
                    <a:lnTo>
                      <a:pt x="0" y="55"/>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1" name="Freeform 47">
                <a:extLst>
                  <a:ext uri="{FF2B5EF4-FFF2-40B4-BE49-F238E27FC236}">
                    <a16:creationId xmlns:a16="http://schemas.microsoft.com/office/drawing/2014/main" id="{91664722-6881-9949-AD95-E49BB770A6F0}"/>
                  </a:ext>
                </a:extLst>
              </p:cNvPr>
              <p:cNvSpPr>
                <a:spLocks/>
              </p:cNvSpPr>
              <p:nvPr/>
            </p:nvSpPr>
            <p:spPr bwMode="auto">
              <a:xfrm>
                <a:off x="4588" y="3003"/>
                <a:ext cx="45" cy="8"/>
              </a:xfrm>
              <a:custGeom>
                <a:avLst/>
                <a:gdLst>
                  <a:gd name="T0" fmla="*/ 0 w 175"/>
                  <a:gd name="T1" fmla="*/ 0 h 26"/>
                  <a:gd name="T2" fmla="*/ 7 w 175"/>
                  <a:gd name="T3" fmla="*/ 2 h 26"/>
                  <a:gd name="T4" fmla="*/ 12 w 175"/>
                  <a:gd name="T5" fmla="*/ 6 h 26"/>
                  <a:gd name="T6" fmla="*/ 14 w 175"/>
                  <a:gd name="T7" fmla="*/ 3 h 26"/>
                  <a:gd name="T8" fmla="*/ 19 w 175"/>
                  <a:gd name="T9" fmla="*/ 4 h 26"/>
                  <a:gd name="T10" fmla="*/ 24 w 175"/>
                  <a:gd name="T11" fmla="*/ 6 h 26"/>
                  <a:gd name="T12" fmla="*/ 30 w 175"/>
                  <a:gd name="T13" fmla="*/ 5 h 26"/>
                  <a:gd name="T14" fmla="*/ 31 w 175"/>
                  <a:gd name="T15" fmla="*/ 0 h 26"/>
                  <a:gd name="T16" fmla="*/ 35 w 175"/>
                  <a:gd name="T17" fmla="*/ 2 h 26"/>
                  <a:gd name="T18" fmla="*/ 39 w 175"/>
                  <a:gd name="T19" fmla="*/ 4 h 26"/>
                  <a:gd name="T20" fmla="*/ 41 w 175"/>
                  <a:gd name="T21" fmla="*/ 8 h 26"/>
                  <a:gd name="T22" fmla="*/ 45 w 175"/>
                  <a:gd name="T23" fmla="*/ 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26"/>
                  <a:gd name="T38" fmla="*/ 175 w 175"/>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26">
                    <a:moveTo>
                      <a:pt x="0" y="0"/>
                    </a:moveTo>
                    <a:lnTo>
                      <a:pt x="28" y="5"/>
                    </a:lnTo>
                    <a:lnTo>
                      <a:pt x="45" y="21"/>
                    </a:lnTo>
                    <a:lnTo>
                      <a:pt x="55" y="9"/>
                    </a:lnTo>
                    <a:lnTo>
                      <a:pt x="74" y="14"/>
                    </a:lnTo>
                    <a:lnTo>
                      <a:pt x="94" y="21"/>
                    </a:lnTo>
                    <a:lnTo>
                      <a:pt x="116" y="17"/>
                    </a:lnTo>
                    <a:lnTo>
                      <a:pt x="122" y="0"/>
                    </a:lnTo>
                    <a:lnTo>
                      <a:pt x="136" y="5"/>
                    </a:lnTo>
                    <a:lnTo>
                      <a:pt x="150" y="14"/>
                    </a:lnTo>
                    <a:lnTo>
                      <a:pt x="160" y="26"/>
                    </a:lnTo>
                    <a:lnTo>
                      <a:pt x="175" y="1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22" name="Freeform 48">
                <a:extLst>
                  <a:ext uri="{FF2B5EF4-FFF2-40B4-BE49-F238E27FC236}">
                    <a16:creationId xmlns:a16="http://schemas.microsoft.com/office/drawing/2014/main" id="{1B1632A6-E77A-B741-A650-5B263191E2E6}"/>
                  </a:ext>
                </a:extLst>
              </p:cNvPr>
              <p:cNvSpPr>
                <a:spLocks/>
              </p:cNvSpPr>
              <p:nvPr/>
            </p:nvSpPr>
            <p:spPr bwMode="auto">
              <a:xfrm>
                <a:off x="4516" y="3002"/>
                <a:ext cx="22" cy="7"/>
              </a:xfrm>
              <a:custGeom>
                <a:avLst/>
                <a:gdLst>
                  <a:gd name="T0" fmla="*/ 22 w 84"/>
                  <a:gd name="T1" fmla="*/ 0 h 22"/>
                  <a:gd name="T2" fmla="*/ 15 w 84"/>
                  <a:gd name="T3" fmla="*/ 3 h 22"/>
                  <a:gd name="T4" fmla="*/ 12 w 84"/>
                  <a:gd name="T5" fmla="*/ 0 h 22"/>
                  <a:gd name="T6" fmla="*/ 7 w 84"/>
                  <a:gd name="T7" fmla="*/ 3 h 22"/>
                  <a:gd name="T8" fmla="*/ 3 w 84"/>
                  <a:gd name="T9" fmla="*/ 7 h 22"/>
                  <a:gd name="T10" fmla="*/ 0 w 84"/>
                  <a:gd name="T11" fmla="*/ 3 h 22"/>
                  <a:gd name="T12" fmla="*/ 0 60000 65536"/>
                  <a:gd name="T13" fmla="*/ 0 60000 65536"/>
                  <a:gd name="T14" fmla="*/ 0 60000 65536"/>
                  <a:gd name="T15" fmla="*/ 0 60000 65536"/>
                  <a:gd name="T16" fmla="*/ 0 60000 65536"/>
                  <a:gd name="T17" fmla="*/ 0 60000 65536"/>
                  <a:gd name="T18" fmla="*/ 0 w 84"/>
                  <a:gd name="T19" fmla="*/ 0 h 22"/>
                  <a:gd name="T20" fmla="*/ 84 w 8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4" h="22">
                    <a:moveTo>
                      <a:pt x="84" y="0"/>
                    </a:moveTo>
                    <a:lnTo>
                      <a:pt x="56" y="10"/>
                    </a:lnTo>
                    <a:lnTo>
                      <a:pt x="45" y="0"/>
                    </a:lnTo>
                    <a:lnTo>
                      <a:pt x="28" y="10"/>
                    </a:lnTo>
                    <a:lnTo>
                      <a:pt x="10" y="22"/>
                    </a:lnTo>
                    <a:lnTo>
                      <a:pt x="0" y="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3296" name="Group 49">
              <a:extLst>
                <a:ext uri="{FF2B5EF4-FFF2-40B4-BE49-F238E27FC236}">
                  <a16:creationId xmlns:a16="http://schemas.microsoft.com/office/drawing/2014/main" id="{ACB192F8-FCFA-A745-9418-16CFD114FA55}"/>
                </a:ext>
              </a:extLst>
            </p:cNvPr>
            <p:cNvGrpSpPr>
              <a:grpSpLocks/>
            </p:cNvGrpSpPr>
            <p:nvPr/>
          </p:nvGrpSpPr>
          <p:grpSpPr bwMode="auto">
            <a:xfrm>
              <a:off x="4628" y="2493"/>
              <a:ext cx="165" cy="47"/>
              <a:chOff x="4516" y="2907"/>
              <a:chExt cx="165" cy="104"/>
            </a:xfrm>
          </p:grpSpPr>
          <p:sp>
            <p:nvSpPr>
              <p:cNvPr id="53303" name="Freeform 50">
                <a:extLst>
                  <a:ext uri="{FF2B5EF4-FFF2-40B4-BE49-F238E27FC236}">
                    <a16:creationId xmlns:a16="http://schemas.microsoft.com/office/drawing/2014/main" id="{12491DC0-E946-EC45-8355-8242B6EA03EB}"/>
                  </a:ext>
                </a:extLst>
              </p:cNvPr>
              <p:cNvSpPr>
                <a:spLocks/>
              </p:cNvSpPr>
              <p:nvPr/>
            </p:nvSpPr>
            <p:spPr bwMode="auto">
              <a:xfrm>
                <a:off x="4669" y="2975"/>
                <a:ext cx="12" cy="31"/>
              </a:xfrm>
              <a:custGeom>
                <a:avLst/>
                <a:gdLst>
                  <a:gd name="T0" fmla="*/ 12 w 47"/>
                  <a:gd name="T1" fmla="*/ 31 h 111"/>
                  <a:gd name="T2" fmla="*/ 11 w 47"/>
                  <a:gd name="T3" fmla="*/ 31 h 111"/>
                  <a:gd name="T4" fmla="*/ 11 w 47"/>
                  <a:gd name="T5" fmla="*/ 31 h 111"/>
                  <a:gd name="T6" fmla="*/ 10 w 47"/>
                  <a:gd name="T7" fmla="*/ 30 h 111"/>
                  <a:gd name="T8" fmla="*/ 10 w 47"/>
                  <a:gd name="T9" fmla="*/ 30 h 111"/>
                  <a:gd name="T10" fmla="*/ 9 w 47"/>
                  <a:gd name="T11" fmla="*/ 30 h 111"/>
                  <a:gd name="T12" fmla="*/ 9 w 47"/>
                  <a:gd name="T13" fmla="*/ 29 h 111"/>
                  <a:gd name="T14" fmla="*/ 9 w 47"/>
                  <a:gd name="T15" fmla="*/ 29 h 111"/>
                  <a:gd name="T16" fmla="*/ 8 w 47"/>
                  <a:gd name="T17" fmla="*/ 29 h 111"/>
                  <a:gd name="T18" fmla="*/ 8 w 47"/>
                  <a:gd name="T19" fmla="*/ 28 h 111"/>
                  <a:gd name="T20" fmla="*/ 8 w 47"/>
                  <a:gd name="T21" fmla="*/ 28 h 111"/>
                  <a:gd name="T22" fmla="*/ 7 w 47"/>
                  <a:gd name="T23" fmla="*/ 28 h 111"/>
                  <a:gd name="T24" fmla="*/ 7 w 47"/>
                  <a:gd name="T25" fmla="*/ 27 h 111"/>
                  <a:gd name="T26" fmla="*/ 7 w 47"/>
                  <a:gd name="T27" fmla="*/ 27 h 111"/>
                  <a:gd name="T28" fmla="*/ 6 w 47"/>
                  <a:gd name="T29" fmla="*/ 26 h 111"/>
                  <a:gd name="T30" fmla="*/ 6 w 47"/>
                  <a:gd name="T31" fmla="*/ 26 h 111"/>
                  <a:gd name="T32" fmla="*/ 6 w 47"/>
                  <a:gd name="T33" fmla="*/ 25 h 111"/>
                  <a:gd name="T34" fmla="*/ 6 w 47"/>
                  <a:gd name="T35" fmla="*/ 24 h 111"/>
                  <a:gd name="T36" fmla="*/ 5 w 47"/>
                  <a:gd name="T37" fmla="*/ 24 h 111"/>
                  <a:gd name="T38" fmla="*/ 5 w 47"/>
                  <a:gd name="T39" fmla="*/ 23 h 111"/>
                  <a:gd name="T40" fmla="*/ 5 w 47"/>
                  <a:gd name="T41" fmla="*/ 23 h 111"/>
                  <a:gd name="T42" fmla="*/ 5 w 47"/>
                  <a:gd name="T43" fmla="*/ 22 h 111"/>
                  <a:gd name="T44" fmla="*/ 4 w 47"/>
                  <a:gd name="T45" fmla="*/ 22 h 111"/>
                  <a:gd name="T46" fmla="*/ 4 w 47"/>
                  <a:gd name="T47" fmla="*/ 21 h 111"/>
                  <a:gd name="T48" fmla="*/ 4 w 47"/>
                  <a:gd name="T49" fmla="*/ 20 h 111"/>
                  <a:gd name="T50" fmla="*/ 4 w 47"/>
                  <a:gd name="T51" fmla="*/ 19 h 111"/>
                  <a:gd name="T52" fmla="*/ 3 w 47"/>
                  <a:gd name="T53" fmla="*/ 18 h 111"/>
                  <a:gd name="T54" fmla="*/ 3 w 47"/>
                  <a:gd name="T55" fmla="*/ 18 h 111"/>
                  <a:gd name="T56" fmla="*/ 3 w 47"/>
                  <a:gd name="T57" fmla="*/ 16 h 111"/>
                  <a:gd name="T58" fmla="*/ 3 w 47"/>
                  <a:gd name="T59" fmla="*/ 16 h 111"/>
                  <a:gd name="T60" fmla="*/ 3 w 47"/>
                  <a:gd name="T61" fmla="*/ 15 h 111"/>
                  <a:gd name="T62" fmla="*/ 2 w 47"/>
                  <a:gd name="T63" fmla="*/ 14 h 111"/>
                  <a:gd name="T64" fmla="*/ 2 w 47"/>
                  <a:gd name="T65" fmla="*/ 13 h 111"/>
                  <a:gd name="T66" fmla="*/ 2 w 47"/>
                  <a:gd name="T67" fmla="*/ 11 h 111"/>
                  <a:gd name="T68" fmla="*/ 1 w 47"/>
                  <a:gd name="T69" fmla="*/ 10 h 111"/>
                  <a:gd name="T70" fmla="*/ 1 w 47"/>
                  <a:gd name="T71" fmla="*/ 9 h 111"/>
                  <a:gd name="T72" fmla="*/ 1 w 47"/>
                  <a:gd name="T73" fmla="*/ 8 h 111"/>
                  <a:gd name="T74" fmla="*/ 1 w 47"/>
                  <a:gd name="T75" fmla="*/ 6 h 111"/>
                  <a:gd name="T76" fmla="*/ 1 w 47"/>
                  <a:gd name="T77" fmla="*/ 5 h 111"/>
                  <a:gd name="T78" fmla="*/ 0 w 47"/>
                  <a:gd name="T79" fmla="*/ 4 h 111"/>
                  <a:gd name="T80" fmla="*/ 0 w 47"/>
                  <a:gd name="T81" fmla="*/ 2 h 111"/>
                  <a:gd name="T82" fmla="*/ 0 w 47"/>
                  <a:gd name="T83" fmla="*/ 1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111"/>
                  <a:gd name="T128" fmla="*/ 47 w 47"/>
                  <a:gd name="T129" fmla="*/ 111 h 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111">
                    <a:moveTo>
                      <a:pt x="47" y="111"/>
                    </a:moveTo>
                    <a:lnTo>
                      <a:pt x="46" y="111"/>
                    </a:lnTo>
                    <a:lnTo>
                      <a:pt x="45" y="111"/>
                    </a:lnTo>
                    <a:lnTo>
                      <a:pt x="44" y="111"/>
                    </a:lnTo>
                    <a:lnTo>
                      <a:pt x="44" y="110"/>
                    </a:lnTo>
                    <a:lnTo>
                      <a:pt x="43" y="110"/>
                    </a:lnTo>
                    <a:lnTo>
                      <a:pt x="42" y="109"/>
                    </a:lnTo>
                    <a:lnTo>
                      <a:pt x="41" y="109"/>
                    </a:lnTo>
                    <a:lnTo>
                      <a:pt x="39" y="109"/>
                    </a:lnTo>
                    <a:lnTo>
                      <a:pt x="39" y="108"/>
                    </a:lnTo>
                    <a:lnTo>
                      <a:pt x="38" y="108"/>
                    </a:lnTo>
                    <a:lnTo>
                      <a:pt x="37" y="107"/>
                    </a:lnTo>
                    <a:lnTo>
                      <a:pt x="36" y="107"/>
                    </a:lnTo>
                    <a:lnTo>
                      <a:pt x="36" y="105"/>
                    </a:lnTo>
                    <a:lnTo>
                      <a:pt x="35" y="105"/>
                    </a:lnTo>
                    <a:lnTo>
                      <a:pt x="34" y="104"/>
                    </a:lnTo>
                    <a:lnTo>
                      <a:pt x="33" y="104"/>
                    </a:lnTo>
                    <a:lnTo>
                      <a:pt x="33" y="103"/>
                    </a:lnTo>
                    <a:lnTo>
                      <a:pt x="32" y="103"/>
                    </a:lnTo>
                    <a:lnTo>
                      <a:pt x="32" y="102"/>
                    </a:lnTo>
                    <a:lnTo>
                      <a:pt x="30" y="102"/>
                    </a:lnTo>
                    <a:lnTo>
                      <a:pt x="30" y="101"/>
                    </a:lnTo>
                    <a:lnTo>
                      <a:pt x="29" y="100"/>
                    </a:lnTo>
                    <a:lnTo>
                      <a:pt x="28" y="99"/>
                    </a:lnTo>
                    <a:lnTo>
                      <a:pt x="28" y="97"/>
                    </a:lnTo>
                    <a:lnTo>
                      <a:pt x="27" y="97"/>
                    </a:lnTo>
                    <a:lnTo>
                      <a:pt x="27" y="96"/>
                    </a:lnTo>
                    <a:lnTo>
                      <a:pt x="26" y="95"/>
                    </a:lnTo>
                    <a:lnTo>
                      <a:pt x="26" y="94"/>
                    </a:lnTo>
                    <a:lnTo>
                      <a:pt x="25" y="94"/>
                    </a:lnTo>
                    <a:lnTo>
                      <a:pt x="25" y="93"/>
                    </a:lnTo>
                    <a:lnTo>
                      <a:pt x="25" y="92"/>
                    </a:lnTo>
                    <a:lnTo>
                      <a:pt x="24" y="91"/>
                    </a:lnTo>
                    <a:lnTo>
                      <a:pt x="22" y="90"/>
                    </a:lnTo>
                    <a:lnTo>
                      <a:pt x="22" y="88"/>
                    </a:lnTo>
                    <a:lnTo>
                      <a:pt x="22" y="87"/>
                    </a:lnTo>
                    <a:lnTo>
                      <a:pt x="21" y="87"/>
                    </a:lnTo>
                    <a:lnTo>
                      <a:pt x="21" y="86"/>
                    </a:lnTo>
                    <a:lnTo>
                      <a:pt x="20" y="85"/>
                    </a:lnTo>
                    <a:lnTo>
                      <a:pt x="20" y="84"/>
                    </a:lnTo>
                    <a:lnTo>
                      <a:pt x="19" y="83"/>
                    </a:lnTo>
                    <a:lnTo>
                      <a:pt x="19" y="82"/>
                    </a:lnTo>
                    <a:lnTo>
                      <a:pt x="19" y="81"/>
                    </a:lnTo>
                    <a:lnTo>
                      <a:pt x="18" y="79"/>
                    </a:lnTo>
                    <a:lnTo>
                      <a:pt x="18" y="78"/>
                    </a:lnTo>
                    <a:lnTo>
                      <a:pt x="17" y="77"/>
                    </a:lnTo>
                    <a:lnTo>
                      <a:pt x="17" y="76"/>
                    </a:lnTo>
                    <a:lnTo>
                      <a:pt x="17" y="74"/>
                    </a:lnTo>
                    <a:lnTo>
                      <a:pt x="16" y="73"/>
                    </a:lnTo>
                    <a:lnTo>
                      <a:pt x="14" y="72"/>
                    </a:lnTo>
                    <a:lnTo>
                      <a:pt x="14" y="70"/>
                    </a:lnTo>
                    <a:lnTo>
                      <a:pt x="14" y="69"/>
                    </a:lnTo>
                    <a:lnTo>
                      <a:pt x="13" y="67"/>
                    </a:lnTo>
                    <a:lnTo>
                      <a:pt x="13" y="66"/>
                    </a:lnTo>
                    <a:lnTo>
                      <a:pt x="12" y="64"/>
                    </a:lnTo>
                    <a:lnTo>
                      <a:pt x="12" y="63"/>
                    </a:lnTo>
                    <a:lnTo>
                      <a:pt x="12" y="61"/>
                    </a:lnTo>
                    <a:lnTo>
                      <a:pt x="11" y="59"/>
                    </a:lnTo>
                    <a:lnTo>
                      <a:pt x="11" y="58"/>
                    </a:lnTo>
                    <a:lnTo>
                      <a:pt x="10" y="56"/>
                    </a:lnTo>
                    <a:lnTo>
                      <a:pt x="10" y="55"/>
                    </a:lnTo>
                    <a:lnTo>
                      <a:pt x="10" y="52"/>
                    </a:lnTo>
                    <a:lnTo>
                      <a:pt x="9" y="51"/>
                    </a:lnTo>
                    <a:lnTo>
                      <a:pt x="9" y="49"/>
                    </a:lnTo>
                    <a:lnTo>
                      <a:pt x="8" y="47"/>
                    </a:lnTo>
                    <a:lnTo>
                      <a:pt x="8" y="46"/>
                    </a:lnTo>
                    <a:lnTo>
                      <a:pt x="8" y="43"/>
                    </a:lnTo>
                    <a:lnTo>
                      <a:pt x="6" y="41"/>
                    </a:lnTo>
                    <a:lnTo>
                      <a:pt x="6" y="39"/>
                    </a:lnTo>
                    <a:lnTo>
                      <a:pt x="5" y="37"/>
                    </a:lnTo>
                    <a:lnTo>
                      <a:pt x="5" y="34"/>
                    </a:lnTo>
                    <a:lnTo>
                      <a:pt x="5" y="32"/>
                    </a:lnTo>
                    <a:lnTo>
                      <a:pt x="4" y="30"/>
                    </a:lnTo>
                    <a:lnTo>
                      <a:pt x="4" y="28"/>
                    </a:lnTo>
                    <a:lnTo>
                      <a:pt x="3" y="25"/>
                    </a:lnTo>
                    <a:lnTo>
                      <a:pt x="3" y="23"/>
                    </a:lnTo>
                    <a:lnTo>
                      <a:pt x="3" y="21"/>
                    </a:lnTo>
                    <a:lnTo>
                      <a:pt x="2" y="19"/>
                    </a:lnTo>
                    <a:lnTo>
                      <a:pt x="2" y="16"/>
                    </a:lnTo>
                    <a:lnTo>
                      <a:pt x="1" y="13"/>
                    </a:lnTo>
                    <a:lnTo>
                      <a:pt x="1" y="11"/>
                    </a:lnTo>
                    <a:lnTo>
                      <a:pt x="1" y="8"/>
                    </a:lnTo>
                    <a:lnTo>
                      <a:pt x="0" y="6"/>
                    </a:lnTo>
                    <a:lnTo>
                      <a:pt x="0" y="3"/>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4" name="Freeform 51">
                <a:extLst>
                  <a:ext uri="{FF2B5EF4-FFF2-40B4-BE49-F238E27FC236}">
                    <a16:creationId xmlns:a16="http://schemas.microsoft.com/office/drawing/2014/main" id="{3CBBB4D3-9AD1-674F-A95F-F61264CB7F5D}"/>
                  </a:ext>
                </a:extLst>
              </p:cNvPr>
              <p:cNvSpPr>
                <a:spLocks/>
              </p:cNvSpPr>
              <p:nvPr/>
            </p:nvSpPr>
            <p:spPr bwMode="auto">
              <a:xfrm>
                <a:off x="4656" y="2907"/>
                <a:ext cx="13" cy="68"/>
              </a:xfrm>
              <a:custGeom>
                <a:avLst/>
                <a:gdLst>
                  <a:gd name="T0" fmla="*/ 13 w 50"/>
                  <a:gd name="T1" fmla="*/ 67 h 244"/>
                  <a:gd name="T2" fmla="*/ 12 w 50"/>
                  <a:gd name="T3" fmla="*/ 66 h 244"/>
                  <a:gd name="T4" fmla="*/ 12 w 50"/>
                  <a:gd name="T5" fmla="*/ 64 h 244"/>
                  <a:gd name="T6" fmla="*/ 12 w 50"/>
                  <a:gd name="T7" fmla="*/ 62 h 244"/>
                  <a:gd name="T8" fmla="*/ 11 w 50"/>
                  <a:gd name="T9" fmla="*/ 61 h 244"/>
                  <a:gd name="T10" fmla="*/ 11 w 50"/>
                  <a:gd name="T11" fmla="*/ 59 h 244"/>
                  <a:gd name="T12" fmla="*/ 11 w 50"/>
                  <a:gd name="T13" fmla="*/ 57 h 244"/>
                  <a:gd name="T14" fmla="*/ 11 w 50"/>
                  <a:gd name="T15" fmla="*/ 55 h 244"/>
                  <a:gd name="T16" fmla="*/ 11 w 50"/>
                  <a:gd name="T17" fmla="*/ 54 h 244"/>
                  <a:gd name="T18" fmla="*/ 10 w 50"/>
                  <a:gd name="T19" fmla="*/ 52 h 244"/>
                  <a:gd name="T20" fmla="*/ 10 w 50"/>
                  <a:gd name="T21" fmla="*/ 50 h 244"/>
                  <a:gd name="T22" fmla="*/ 10 w 50"/>
                  <a:gd name="T23" fmla="*/ 48 h 244"/>
                  <a:gd name="T24" fmla="*/ 10 w 50"/>
                  <a:gd name="T25" fmla="*/ 47 h 244"/>
                  <a:gd name="T26" fmla="*/ 9 w 50"/>
                  <a:gd name="T27" fmla="*/ 45 h 244"/>
                  <a:gd name="T28" fmla="*/ 9 w 50"/>
                  <a:gd name="T29" fmla="*/ 43 h 244"/>
                  <a:gd name="T30" fmla="*/ 9 w 50"/>
                  <a:gd name="T31" fmla="*/ 41 h 244"/>
                  <a:gd name="T32" fmla="*/ 9 w 50"/>
                  <a:gd name="T33" fmla="*/ 39 h 244"/>
                  <a:gd name="T34" fmla="*/ 9 w 50"/>
                  <a:gd name="T35" fmla="*/ 37 h 244"/>
                  <a:gd name="T36" fmla="*/ 8 w 50"/>
                  <a:gd name="T37" fmla="*/ 35 h 244"/>
                  <a:gd name="T38" fmla="*/ 8 w 50"/>
                  <a:gd name="T39" fmla="*/ 33 h 244"/>
                  <a:gd name="T40" fmla="*/ 8 w 50"/>
                  <a:gd name="T41" fmla="*/ 31 h 244"/>
                  <a:gd name="T42" fmla="*/ 7 w 50"/>
                  <a:gd name="T43" fmla="*/ 30 h 244"/>
                  <a:gd name="T44" fmla="*/ 7 w 50"/>
                  <a:gd name="T45" fmla="*/ 28 h 244"/>
                  <a:gd name="T46" fmla="*/ 7 w 50"/>
                  <a:gd name="T47" fmla="*/ 26 h 244"/>
                  <a:gd name="T48" fmla="*/ 7 w 50"/>
                  <a:gd name="T49" fmla="*/ 24 h 244"/>
                  <a:gd name="T50" fmla="*/ 7 w 50"/>
                  <a:gd name="T51" fmla="*/ 22 h 244"/>
                  <a:gd name="T52" fmla="*/ 6 w 50"/>
                  <a:gd name="T53" fmla="*/ 20 h 244"/>
                  <a:gd name="T54" fmla="*/ 6 w 50"/>
                  <a:gd name="T55" fmla="*/ 19 h 244"/>
                  <a:gd name="T56" fmla="*/ 6 w 50"/>
                  <a:gd name="T57" fmla="*/ 17 h 244"/>
                  <a:gd name="T58" fmla="*/ 5 w 50"/>
                  <a:gd name="T59" fmla="*/ 16 h 244"/>
                  <a:gd name="T60" fmla="*/ 5 w 50"/>
                  <a:gd name="T61" fmla="*/ 14 h 244"/>
                  <a:gd name="T62" fmla="*/ 5 w 50"/>
                  <a:gd name="T63" fmla="*/ 13 h 244"/>
                  <a:gd name="T64" fmla="*/ 5 w 50"/>
                  <a:gd name="T65" fmla="*/ 11 h 244"/>
                  <a:gd name="T66" fmla="*/ 5 w 50"/>
                  <a:gd name="T67" fmla="*/ 10 h 244"/>
                  <a:gd name="T68" fmla="*/ 4 w 50"/>
                  <a:gd name="T69" fmla="*/ 9 h 244"/>
                  <a:gd name="T70" fmla="*/ 4 w 50"/>
                  <a:gd name="T71" fmla="*/ 8 h 244"/>
                  <a:gd name="T72" fmla="*/ 4 w 50"/>
                  <a:gd name="T73" fmla="*/ 6 h 244"/>
                  <a:gd name="T74" fmla="*/ 4 w 50"/>
                  <a:gd name="T75" fmla="*/ 5 h 244"/>
                  <a:gd name="T76" fmla="*/ 3 w 50"/>
                  <a:gd name="T77" fmla="*/ 4 h 244"/>
                  <a:gd name="T78" fmla="*/ 3 w 50"/>
                  <a:gd name="T79" fmla="*/ 3 h 244"/>
                  <a:gd name="T80" fmla="*/ 3 w 50"/>
                  <a:gd name="T81" fmla="*/ 3 h 244"/>
                  <a:gd name="T82" fmla="*/ 3 w 50"/>
                  <a:gd name="T83" fmla="*/ 2 h 244"/>
                  <a:gd name="T84" fmla="*/ 3 w 50"/>
                  <a:gd name="T85" fmla="*/ 1 h 244"/>
                  <a:gd name="T86" fmla="*/ 2 w 50"/>
                  <a:gd name="T87" fmla="*/ 1 h 244"/>
                  <a:gd name="T88" fmla="*/ 2 w 50"/>
                  <a:gd name="T89" fmla="*/ 1 h 244"/>
                  <a:gd name="T90" fmla="*/ 1 w 50"/>
                  <a:gd name="T91" fmla="*/ 0 h 244"/>
                  <a:gd name="T92" fmla="*/ 1 w 50"/>
                  <a:gd name="T93" fmla="*/ 0 h 244"/>
                  <a:gd name="T94" fmla="*/ 1 w 50"/>
                  <a:gd name="T95" fmla="*/ 0 h 244"/>
                  <a:gd name="T96" fmla="*/ 0 w 50"/>
                  <a:gd name="T97" fmla="*/ 1 h 2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
                  <a:gd name="T148" fmla="*/ 0 h 244"/>
                  <a:gd name="T149" fmla="*/ 50 w 50"/>
                  <a:gd name="T150" fmla="*/ 244 h 24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 h="244">
                    <a:moveTo>
                      <a:pt x="50" y="244"/>
                    </a:moveTo>
                    <a:lnTo>
                      <a:pt x="49" y="241"/>
                    </a:lnTo>
                    <a:lnTo>
                      <a:pt x="47" y="239"/>
                    </a:lnTo>
                    <a:lnTo>
                      <a:pt x="47" y="237"/>
                    </a:lnTo>
                    <a:lnTo>
                      <a:pt x="47" y="233"/>
                    </a:lnTo>
                    <a:lnTo>
                      <a:pt x="47" y="231"/>
                    </a:lnTo>
                    <a:lnTo>
                      <a:pt x="46" y="228"/>
                    </a:lnTo>
                    <a:lnTo>
                      <a:pt x="45" y="224"/>
                    </a:lnTo>
                    <a:lnTo>
                      <a:pt x="45" y="222"/>
                    </a:lnTo>
                    <a:lnTo>
                      <a:pt x="44" y="219"/>
                    </a:lnTo>
                    <a:lnTo>
                      <a:pt x="44" y="215"/>
                    </a:lnTo>
                    <a:lnTo>
                      <a:pt x="44" y="212"/>
                    </a:lnTo>
                    <a:lnTo>
                      <a:pt x="43" y="210"/>
                    </a:lnTo>
                    <a:lnTo>
                      <a:pt x="43" y="206"/>
                    </a:lnTo>
                    <a:lnTo>
                      <a:pt x="42" y="203"/>
                    </a:lnTo>
                    <a:lnTo>
                      <a:pt x="42" y="199"/>
                    </a:lnTo>
                    <a:lnTo>
                      <a:pt x="42" y="197"/>
                    </a:lnTo>
                    <a:lnTo>
                      <a:pt x="41" y="194"/>
                    </a:lnTo>
                    <a:lnTo>
                      <a:pt x="41" y="190"/>
                    </a:lnTo>
                    <a:lnTo>
                      <a:pt x="39" y="187"/>
                    </a:lnTo>
                    <a:lnTo>
                      <a:pt x="39" y="184"/>
                    </a:lnTo>
                    <a:lnTo>
                      <a:pt x="39" y="180"/>
                    </a:lnTo>
                    <a:lnTo>
                      <a:pt x="38" y="177"/>
                    </a:lnTo>
                    <a:lnTo>
                      <a:pt x="38" y="173"/>
                    </a:lnTo>
                    <a:lnTo>
                      <a:pt x="37" y="170"/>
                    </a:lnTo>
                    <a:lnTo>
                      <a:pt x="37" y="167"/>
                    </a:lnTo>
                    <a:lnTo>
                      <a:pt x="37" y="163"/>
                    </a:lnTo>
                    <a:lnTo>
                      <a:pt x="36" y="160"/>
                    </a:lnTo>
                    <a:lnTo>
                      <a:pt x="36" y="156"/>
                    </a:lnTo>
                    <a:lnTo>
                      <a:pt x="36" y="153"/>
                    </a:lnTo>
                    <a:lnTo>
                      <a:pt x="35" y="150"/>
                    </a:lnTo>
                    <a:lnTo>
                      <a:pt x="35" y="146"/>
                    </a:lnTo>
                    <a:lnTo>
                      <a:pt x="34" y="143"/>
                    </a:lnTo>
                    <a:lnTo>
                      <a:pt x="34" y="140"/>
                    </a:lnTo>
                    <a:lnTo>
                      <a:pt x="33" y="136"/>
                    </a:lnTo>
                    <a:lnTo>
                      <a:pt x="33" y="133"/>
                    </a:lnTo>
                    <a:lnTo>
                      <a:pt x="33" y="129"/>
                    </a:lnTo>
                    <a:lnTo>
                      <a:pt x="31" y="126"/>
                    </a:lnTo>
                    <a:lnTo>
                      <a:pt x="30" y="123"/>
                    </a:lnTo>
                    <a:lnTo>
                      <a:pt x="30" y="119"/>
                    </a:lnTo>
                    <a:lnTo>
                      <a:pt x="30" y="116"/>
                    </a:lnTo>
                    <a:lnTo>
                      <a:pt x="30" y="112"/>
                    </a:lnTo>
                    <a:lnTo>
                      <a:pt x="29" y="109"/>
                    </a:lnTo>
                    <a:lnTo>
                      <a:pt x="28" y="106"/>
                    </a:lnTo>
                    <a:lnTo>
                      <a:pt x="28" y="102"/>
                    </a:lnTo>
                    <a:lnTo>
                      <a:pt x="27" y="99"/>
                    </a:lnTo>
                    <a:lnTo>
                      <a:pt x="27" y="96"/>
                    </a:lnTo>
                    <a:lnTo>
                      <a:pt x="27" y="92"/>
                    </a:lnTo>
                    <a:lnTo>
                      <a:pt x="26" y="89"/>
                    </a:lnTo>
                    <a:lnTo>
                      <a:pt x="26" y="87"/>
                    </a:lnTo>
                    <a:lnTo>
                      <a:pt x="26" y="83"/>
                    </a:lnTo>
                    <a:lnTo>
                      <a:pt x="25" y="80"/>
                    </a:lnTo>
                    <a:lnTo>
                      <a:pt x="25" y="76"/>
                    </a:lnTo>
                    <a:lnTo>
                      <a:pt x="23" y="73"/>
                    </a:lnTo>
                    <a:lnTo>
                      <a:pt x="23" y="71"/>
                    </a:lnTo>
                    <a:lnTo>
                      <a:pt x="23" y="67"/>
                    </a:lnTo>
                    <a:lnTo>
                      <a:pt x="22" y="65"/>
                    </a:lnTo>
                    <a:lnTo>
                      <a:pt x="22" y="62"/>
                    </a:lnTo>
                    <a:lnTo>
                      <a:pt x="21" y="59"/>
                    </a:lnTo>
                    <a:lnTo>
                      <a:pt x="21" y="56"/>
                    </a:lnTo>
                    <a:lnTo>
                      <a:pt x="21" y="53"/>
                    </a:lnTo>
                    <a:lnTo>
                      <a:pt x="20" y="50"/>
                    </a:lnTo>
                    <a:lnTo>
                      <a:pt x="20" y="48"/>
                    </a:lnTo>
                    <a:lnTo>
                      <a:pt x="19" y="46"/>
                    </a:lnTo>
                    <a:lnTo>
                      <a:pt x="19" y="43"/>
                    </a:lnTo>
                    <a:lnTo>
                      <a:pt x="19" y="40"/>
                    </a:lnTo>
                    <a:lnTo>
                      <a:pt x="18" y="38"/>
                    </a:lnTo>
                    <a:lnTo>
                      <a:pt x="18" y="36"/>
                    </a:lnTo>
                    <a:lnTo>
                      <a:pt x="17" y="34"/>
                    </a:lnTo>
                    <a:lnTo>
                      <a:pt x="17" y="31"/>
                    </a:lnTo>
                    <a:lnTo>
                      <a:pt x="17" y="29"/>
                    </a:lnTo>
                    <a:lnTo>
                      <a:pt x="16" y="27"/>
                    </a:lnTo>
                    <a:lnTo>
                      <a:pt x="16" y="25"/>
                    </a:lnTo>
                    <a:lnTo>
                      <a:pt x="14" y="23"/>
                    </a:lnTo>
                    <a:lnTo>
                      <a:pt x="14" y="21"/>
                    </a:lnTo>
                    <a:lnTo>
                      <a:pt x="14" y="19"/>
                    </a:lnTo>
                    <a:lnTo>
                      <a:pt x="13" y="18"/>
                    </a:lnTo>
                    <a:lnTo>
                      <a:pt x="13" y="15"/>
                    </a:lnTo>
                    <a:lnTo>
                      <a:pt x="12" y="14"/>
                    </a:lnTo>
                    <a:lnTo>
                      <a:pt x="12" y="12"/>
                    </a:lnTo>
                    <a:lnTo>
                      <a:pt x="12" y="11"/>
                    </a:lnTo>
                    <a:lnTo>
                      <a:pt x="11" y="10"/>
                    </a:lnTo>
                    <a:lnTo>
                      <a:pt x="10" y="9"/>
                    </a:lnTo>
                    <a:lnTo>
                      <a:pt x="10" y="8"/>
                    </a:lnTo>
                    <a:lnTo>
                      <a:pt x="10" y="6"/>
                    </a:lnTo>
                    <a:lnTo>
                      <a:pt x="10" y="5"/>
                    </a:lnTo>
                    <a:lnTo>
                      <a:pt x="9" y="4"/>
                    </a:lnTo>
                    <a:lnTo>
                      <a:pt x="8" y="3"/>
                    </a:lnTo>
                    <a:lnTo>
                      <a:pt x="8" y="2"/>
                    </a:lnTo>
                    <a:lnTo>
                      <a:pt x="6" y="2"/>
                    </a:lnTo>
                    <a:lnTo>
                      <a:pt x="6" y="1"/>
                    </a:lnTo>
                    <a:lnTo>
                      <a:pt x="5" y="1"/>
                    </a:lnTo>
                    <a:lnTo>
                      <a:pt x="5" y="0"/>
                    </a:lnTo>
                    <a:lnTo>
                      <a:pt x="4" y="0"/>
                    </a:lnTo>
                    <a:lnTo>
                      <a:pt x="3" y="0"/>
                    </a:lnTo>
                    <a:lnTo>
                      <a:pt x="3" y="1"/>
                    </a:lnTo>
                    <a:lnTo>
                      <a:pt x="2" y="1"/>
                    </a:lnTo>
                    <a:lnTo>
                      <a:pt x="1" y="2"/>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5" name="Freeform 52">
                <a:extLst>
                  <a:ext uri="{FF2B5EF4-FFF2-40B4-BE49-F238E27FC236}">
                    <a16:creationId xmlns:a16="http://schemas.microsoft.com/office/drawing/2014/main" id="{C63424E6-79F8-2A40-9BD2-C2FB2215D6CE}"/>
                  </a:ext>
                </a:extLst>
              </p:cNvPr>
              <p:cNvSpPr>
                <a:spLocks/>
              </p:cNvSpPr>
              <p:nvPr/>
            </p:nvSpPr>
            <p:spPr bwMode="auto">
              <a:xfrm>
                <a:off x="4644" y="2909"/>
                <a:ext cx="12" cy="77"/>
              </a:xfrm>
              <a:custGeom>
                <a:avLst/>
                <a:gdLst>
                  <a:gd name="T0" fmla="*/ 12 w 48"/>
                  <a:gd name="T1" fmla="*/ 0 h 280"/>
                  <a:gd name="T2" fmla="*/ 12 w 48"/>
                  <a:gd name="T3" fmla="*/ 1 h 280"/>
                  <a:gd name="T4" fmla="*/ 11 w 48"/>
                  <a:gd name="T5" fmla="*/ 2 h 280"/>
                  <a:gd name="T6" fmla="*/ 11 w 48"/>
                  <a:gd name="T7" fmla="*/ 2 h 280"/>
                  <a:gd name="T8" fmla="*/ 11 w 48"/>
                  <a:gd name="T9" fmla="*/ 3 h 280"/>
                  <a:gd name="T10" fmla="*/ 11 w 48"/>
                  <a:gd name="T11" fmla="*/ 4 h 280"/>
                  <a:gd name="T12" fmla="*/ 11 w 48"/>
                  <a:gd name="T13" fmla="*/ 5 h 280"/>
                  <a:gd name="T14" fmla="*/ 10 w 48"/>
                  <a:gd name="T15" fmla="*/ 6 h 280"/>
                  <a:gd name="T16" fmla="*/ 10 w 48"/>
                  <a:gd name="T17" fmla="*/ 7 h 280"/>
                  <a:gd name="T18" fmla="*/ 10 w 48"/>
                  <a:gd name="T19" fmla="*/ 9 h 280"/>
                  <a:gd name="T20" fmla="*/ 9 w 48"/>
                  <a:gd name="T21" fmla="*/ 10 h 280"/>
                  <a:gd name="T22" fmla="*/ 9 w 48"/>
                  <a:gd name="T23" fmla="*/ 11 h 280"/>
                  <a:gd name="T24" fmla="*/ 9 w 48"/>
                  <a:gd name="T25" fmla="*/ 12 h 280"/>
                  <a:gd name="T26" fmla="*/ 9 w 48"/>
                  <a:gd name="T27" fmla="*/ 14 h 280"/>
                  <a:gd name="T28" fmla="*/ 9 w 48"/>
                  <a:gd name="T29" fmla="*/ 15 h 280"/>
                  <a:gd name="T30" fmla="*/ 8 w 48"/>
                  <a:gd name="T31" fmla="*/ 17 h 280"/>
                  <a:gd name="T32" fmla="*/ 8 w 48"/>
                  <a:gd name="T33" fmla="*/ 19 h 280"/>
                  <a:gd name="T34" fmla="*/ 8 w 48"/>
                  <a:gd name="T35" fmla="*/ 20 h 280"/>
                  <a:gd name="T36" fmla="*/ 8 w 48"/>
                  <a:gd name="T37" fmla="*/ 22 h 280"/>
                  <a:gd name="T38" fmla="*/ 7 w 48"/>
                  <a:gd name="T39" fmla="*/ 24 h 280"/>
                  <a:gd name="T40" fmla="*/ 7 w 48"/>
                  <a:gd name="T41" fmla="*/ 26 h 280"/>
                  <a:gd name="T42" fmla="*/ 7 w 48"/>
                  <a:gd name="T43" fmla="*/ 27 h 280"/>
                  <a:gd name="T44" fmla="*/ 7 w 48"/>
                  <a:gd name="T45" fmla="*/ 29 h 280"/>
                  <a:gd name="T46" fmla="*/ 6 w 48"/>
                  <a:gd name="T47" fmla="*/ 31 h 280"/>
                  <a:gd name="T48" fmla="*/ 6 w 48"/>
                  <a:gd name="T49" fmla="*/ 33 h 280"/>
                  <a:gd name="T50" fmla="*/ 6 w 48"/>
                  <a:gd name="T51" fmla="*/ 35 h 280"/>
                  <a:gd name="T52" fmla="*/ 6 w 48"/>
                  <a:gd name="T53" fmla="*/ 37 h 280"/>
                  <a:gd name="T54" fmla="*/ 5 w 48"/>
                  <a:gd name="T55" fmla="*/ 39 h 280"/>
                  <a:gd name="T56" fmla="*/ 5 w 48"/>
                  <a:gd name="T57" fmla="*/ 40 h 280"/>
                  <a:gd name="T58" fmla="*/ 5 w 48"/>
                  <a:gd name="T59" fmla="*/ 42 h 280"/>
                  <a:gd name="T60" fmla="*/ 5 w 48"/>
                  <a:gd name="T61" fmla="*/ 44 h 280"/>
                  <a:gd name="T62" fmla="*/ 5 w 48"/>
                  <a:gd name="T63" fmla="*/ 46 h 280"/>
                  <a:gd name="T64" fmla="*/ 4 w 48"/>
                  <a:gd name="T65" fmla="*/ 48 h 280"/>
                  <a:gd name="T66" fmla="*/ 4 w 48"/>
                  <a:gd name="T67" fmla="*/ 50 h 280"/>
                  <a:gd name="T68" fmla="*/ 4 w 48"/>
                  <a:gd name="T69" fmla="*/ 51 h 280"/>
                  <a:gd name="T70" fmla="*/ 4 w 48"/>
                  <a:gd name="T71" fmla="*/ 53 h 280"/>
                  <a:gd name="T72" fmla="*/ 3 w 48"/>
                  <a:gd name="T73" fmla="*/ 55 h 280"/>
                  <a:gd name="T74" fmla="*/ 3 w 48"/>
                  <a:gd name="T75" fmla="*/ 57 h 280"/>
                  <a:gd name="T76" fmla="*/ 3 w 48"/>
                  <a:gd name="T77" fmla="*/ 58 h 280"/>
                  <a:gd name="T78" fmla="*/ 3 w 48"/>
                  <a:gd name="T79" fmla="*/ 60 h 280"/>
                  <a:gd name="T80" fmla="*/ 3 w 48"/>
                  <a:gd name="T81" fmla="*/ 62 h 280"/>
                  <a:gd name="T82" fmla="*/ 2 w 48"/>
                  <a:gd name="T83" fmla="*/ 63 h 280"/>
                  <a:gd name="T84" fmla="*/ 2 w 48"/>
                  <a:gd name="T85" fmla="*/ 65 h 280"/>
                  <a:gd name="T86" fmla="*/ 2 w 48"/>
                  <a:gd name="T87" fmla="*/ 66 h 280"/>
                  <a:gd name="T88" fmla="*/ 2 w 48"/>
                  <a:gd name="T89" fmla="*/ 68 h 280"/>
                  <a:gd name="T90" fmla="*/ 2 w 48"/>
                  <a:gd name="T91" fmla="*/ 69 h 280"/>
                  <a:gd name="T92" fmla="*/ 1 w 48"/>
                  <a:gd name="T93" fmla="*/ 71 h 280"/>
                  <a:gd name="T94" fmla="*/ 1 w 48"/>
                  <a:gd name="T95" fmla="*/ 72 h 280"/>
                  <a:gd name="T96" fmla="*/ 1 w 48"/>
                  <a:gd name="T97" fmla="*/ 73 h 280"/>
                  <a:gd name="T98" fmla="*/ 0 w 48"/>
                  <a:gd name="T99" fmla="*/ 75 h 280"/>
                  <a:gd name="T100" fmla="*/ 0 w 48"/>
                  <a:gd name="T101" fmla="*/ 76 h 280"/>
                  <a:gd name="T102" fmla="*/ 0 w 48"/>
                  <a:gd name="T103" fmla="*/ 77 h 2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
                  <a:gd name="T157" fmla="*/ 0 h 280"/>
                  <a:gd name="T158" fmla="*/ 48 w 48"/>
                  <a:gd name="T159" fmla="*/ 280 h 28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 h="280">
                    <a:moveTo>
                      <a:pt x="48" y="0"/>
                    </a:moveTo>
                    <a:lnTo>
                      <a:pt x="48" y="1"/>
                    </a:lnTo>
                    <a:lnTo>
                      <a:pt x="46" y="2"/>
                    </a:lnTo>
                    <a:lnTo>
                      <a:pt x="46" y="3"/>
                    </a:lnTo>
                    <a:lnTo>
                      <a:pt x="46" y="5"/>
                    </a:lnTo>
                    <a:lnTo>
                      <a:pt x="45" y="6"/>
                    </a:lnTo>
                    <a:lnTo>
                      <a:pt x="45" y="7"/>
                    </a:lnTo>
                    <a:lnTo>
                      <a:pt x="44" y="8"/>
                    </a:lnTo>
                    <a:lnTo>
                      <a:pt x="44" y="9"/>
                    </a:lnTo>
                    <a:lnTo>
                      <a:pt x="44" y="11"/>
                    </a:lnTo>
                    <a:lnTo>
                      <a:pt x="43" y="12"/>
                    </a:lnTo>
                    <a:lnTo>
                      <a:pt x="43" y="15"/>
                    </a:lnTo>
                    <a:lnTo>
                      <a:pt x="42" y="16"/>
                    </a:lnTo>
                    <a:lnTo>
                      <a:pt x="42" y="18"/>
                    </a:lnTo>
                    <a:lnTo>
                      <a:pt x="41" y="20"/>
                    </a:lnTo>
                    <a:lnTo>
                      <a:pt x="41" y="22"/>
                    </a:lnTo>
                    <a:lnTo>
                      <a:pt x="41" y="24"/>
                    </a:lnTo>
                    <a:lnTo>
                      <a:pt x="40" y="26"/>
                    </a:lnTo>
                    <a:lnTo>
                      <a:pt x="40" y="28"/>
                    </a:lnTo>
                    <a:lnTo>
                      <a:pt x="39" y="31"/>
                    </a:lnTo>
                    <a:lnTo>
                      <a:pt x="39" y="33"/>
                    </a:lnTo>
                    <a:lnTo>
                      <a:pt x="37" y="35"/>
                    </a:lnTo>
                    <a:lnTo>
                      <a:pt x="37" y="37"/>
                    </a:lnTo>
                    <a:lnTo>
                      <a:pt x="36" y="40"/>
                    </a:lnTo>
                    <a:lnTo>
                      <a:pt x="36" y="43"/>
                    </a:lnTo>
                    <a:lnTo>
                      <a:pt x="36" y="45"/>
                    </a:lnTo>
                    <a:lnTo>
                      <a:pt x="35" y="47"/>
                    </a:lnTo>
                    <a:lnTo>
                      <a:pt x="35" y="50"/>
                    </a:lnTo>
                    <a:lnTo>
                      <a:pt x="34" y="53"/>
                    </a:lnTo>
                    <a:lnTo>
                      <a:pt x="34" y="56"/>
                    </a:lnTo>
                    <a:lnTo>
                      <a:pt x="34" y="59"/>
                    </a:lnTo>
                    <a:lnTo>
                      <a:pt x="33" y="62"/>
                    </a:lnTo>
                    <a:lnTo>
                      <a:pt x="33" y="64"/>
                    </a:lnTo>
                    <a:lnTo>
                      <a:pt x="33" y="68"/>
                    </a:lnTo>
                    <a:lnTo>
                      <a:pt x="32" y="70"/>
                    </a:lnTo>
                    <a:lnTo>
                      <a:pt x="32" y="73"/>
                    </a:lnTo>
                    <a:lnTo>
                      <a:pt x="31" y="77"/>
                    </a:lnTo>
                    <a:lnTo>
                      <a:pt x="31" y="80"/>
                    </a:lnTo>
                    <a:lnTo>
                      <a:pt x="31" y="84"/>
                    </a:lnTo>
                    <a:lnTo>
                      <a:pt x="29" y="86"/>
                    </a:lnTo>
                    <a:lnTo>
                      <a:pt x="29" y="89"/>
                    </a:lnTo>
                    <a:lnTo>
                      <a:pt x="28" y="93"/>
                    </a:lnTo>
                    <a:lnTo>
                      <a:pt x="28" y="96"/>
                    </a:lnTo>
                    <a:lnTo>
                      <a:pt x="28" y="99"/>
                    </a:lnTo>
                    <a:lnTo>
                      <a:pt x="27" y="103"/>
                    </a:lnTo>
                    <a:lnTo>
                      <a:pt x="27" y="106"/>
                    </a:lnTo>
                    <a:lnTo>
                      <a:pt x="26" y="109"/>
                    </a:lnTo>
                    <a:lnTo>
                      <a:pt x="26" y="113"/>
                    </a:lnTo>
                    <a:lnTo>
                      <a:pt x="26" y="116"/>
                    </a:lnTo>
                    <a:lnTo>
                      <a:pt x="25" y="120"/>
                    </a:lnTo>
                    <a:lnTo>
                      <a:pt x="24" y="123"/>
                    </a:lnTo>
                    <a:lnTo>
                      <a:pt x="24" y="126"/>
                    </a:lnTo>
                    <a:lnTo>
                      <a:pt x="24" y="130"/>
                    </a:lnTo>
                    <a:lnTo>
                      <a:pt x="24" y="133"/>
                    </a:lnTo>
                    <a:lnTo>
                      <a:pt x="23" y="137"/>
                    </a:lnTo>
                    <a:lnTo>
                      <a:pt x="21" y="140"/>
                    </a:lnTo>
                    <a:lnTo>
                      <a:pt x="21" y="143"/>
                    </a:lnTo>
                    <a:lnTo>
                      <a:pt x="20" y="147"/>
                    </a:lnTo>
                    <a:lnTo>
                      <a:pt x="20" y="150"/>
                    </a:lnTo>
                    <a:lnTo>
                      <a:pt x="20" y="153"/>
                    </a:lnTo>
                    <a:lnTo>
                      <a:pt x="19" y="157"/>
                    </a:lnTo>
                    <a:lnTo>
                      <a:pt x="19" y="160"/>
                    </a:lnTo>
                    <a:lnTo>
                      <a:pt x="18" y="164"/>
                    </a:lnTo>
                    <a:lnTo>
                      <a:pt x="18" y="167"/>
                    </a:lnTo>
                    <a:lnTo>
                      <a:pt x="18" y="170"/>
                    </a:lnTo>
                    <a:lnTo>
                      <a:pt x="17" y="174"/>
                    </a:lnTo>
                    <a:lnTo>
                      <a:pt x="17" y="177"/>
                    </a:lnTo>
                    <a:lnTo>
                      <a:pt x="17" y="181"/>
                    </a:lnTo>
                    <a:lnTo>
                      <a:pt x="16" y="184"/>
                    </a:lnTo>
                    <a:lnTo>
                      <a:pt x="16" y="187"/>
                    </a:lnTo>
                    <a:lnTo>
                      <a:pt x="15" y="191"/>
                    </a:lnTo>
                    <a:lnTo>
                      <a:pt x="15" y="194"/>
                    </a:lnTo>
                    <a:lnTo>
                      <a:pt x="15" y="196"/>
                    </a:lnTo>
                    <a:lnTo>
                      <a:pt x="13" y="200"/>
                    </a:lnTo>
                    <a:lnTo>
                      <a:pt x="13" y="203"/>
                    </a:lnTo>
                    <a:lnTo>
                      <a:pt x="12" y="207"/>
                    </a:lnTo>
                    <a:lnTo>
                      <a:pt x="12" y="209"/>
                    </a:lnTo>
                    <a:lnTo>
                      <a:pt x="11" y="212"/>
                    </a:lnTo>
                    <a:lnTo>
                      <a:pt x="11" y="216"/>
                    </a:lnTo>
                    <a:lnTo>
                      <a:pt x="11" y="219"/>
                    </a:lnTo>
                    <a:lnTo>
                      <a:pt x="10" y="221"/>
                    </a:lnTo>
                    <a:lnTo>
                      <a:pt x="10" y="225"/>
                    </a:lnTo>
                    <a:lnTo>
                      <a:pt x="9" y="228"/>
                    </a:lnTo>
                    <a:lnTo>
                      <a:pt x="9" y="230"/>
                    </a:lnTo>
                    <a:lnTo>
                      <a:pt x="9" y="234"/>
                    </a:lnTo>
                    <a:lnTo>
                      <a:pt x="8" y="236"/>
                    </a:lnTo>
                    <a:lnTo>
                      <a:pt x="8" y="238"/>
                    </a:lnTo>
                    <a:lnTo>
                      <a:pt x="7" y="241"/>
                    </a:lnTo>
                    <a:lnTo>
                      <a:pt x="7" y="244"/>
                    </a:lnTo>
                    <a:lnTo>
                      <a:pt x="7" y="247"/>
                    </a:lnTo>
                    <a:lnTo>
                      <a:pt x="6" y="249"/>
                    </a:lnTo>
                    <a:lnTo>
                      <a:pt x="6" y="252"/>
                    </a:lnTo>
                    <a:lnTo>
                      <a:pt x="6" y="254"/>
                    </a:lnTo>
                    <a:lnTo>
                      <a:pt x="4" y="257"/>
                    </a:lnTo>
                    <a:lnTo>
                      <a:pt x="3" y="260"/>
                    </a:lnTo>
                    <a:lnTo>
                      <a:pt x="3" y="262"/>
                    </a:lnTo>
                    <a:lnTo>
                      <a:pt x="3" y="264"/>
                    </a:lnTo>
                    <a:lnTo>
                      <a:pt x="3" y="266"/>
                    </a:lnTo>
                    <a:lnTo>
                      <a:pt x="2" y="269"/>
                    </a:lnTo>
                    <a:lnTo>
                      <a:pt x="1" y="271"/>
                    </a:lnTo>
                    <a:lnTo>
                      <a:pt x="1" y="273"/>
                    </a:lnTo>
                    <a:lnTo>
                      <a:pt x="0" y="275"/>
                    </a:lnTo>
                    <a:lnTo>
                      <a:pt x="0" y="278"/>
                    </a:lnTo>
                    <a:lnTo>
                      <a:pt x="0" y="28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6" name="Freeform 53">
                <a:extLst>
                  <a:ext uri="{FF2B5EF4-FFF2-40B4-BE49-F238E27FC236}">
                    <a16:creationId xmlns:a16="http://schemas.microsoft.com/office/drawing/2014/main" id="{92037470-C940-9145-A953-AC0EA8C8BF4A}"/>
                  </a:ext>
                </a:extLst>
              </p:cNvPr>
              <p:cNvSpPr>
                <a:spLocks/>
              </p:cNvSpPr>
              <p:nvPr/>
            </p:nvSpPr>
            <p:spPr bwMode="auto">
              <a:xfrm>
                <a:off x="4633" y="2986"/>
                <a:ext cx="11" cy="20"/>
              </a:xfrm>
              <a:custGeom>
                <a:avLst/>
                <a:gdLst>
                  <a:gd name="T0" fmla="*/ 11 w 41"/>
                  <a:gd name="T1" fmla="*/ 1 h 72"/>
                  <a:gd name="T2" fmla="*/ 10 w 41"/>
                  <a:gd name="T3" fmla="*/ 2 h 72"/>
                  <a:gd name="T4" fmla="*/ 10 w 41"/>
                  <a:gd name="T5" fmla="*/ 3 h 72"/>
                  <a:gd name="T6" fmla="*/ 10 w 41"/>
                  <a:gd name="T7" fmla="*/ 4 h 72"/>
                  <a:gd name="T8" fmla="*/ 10 w 41"/>
                  <a:gd name="T9" fmla="*/ 5 h 72"/>
                  <a:gd name="T10" fmla="*/ 9 w 41"/>
                  <a:gd name="T11" fmla="*/ 6 h 72"/>
                  <a:gd name="T12" fmla="*/ 9 w 41"/>
                  <a:gd name="T13" fmla="*/ 7 h 72"/>
                  <a:gd name="T14" fmla="*/ 9 w 41"/>
                  <a:gd name="T15" fmla="*/ 7 h 72"/>
                  <a:gd name="T16" fmla="*/ 9 w 41"/>
                  <a:gd name="T17" fmla="*/ 8 h 72"/>
                  <a:gd name="T18" fmla="*/ 9 w 41"/>
                  <a:gd name="T19" fmla="*/ 9 h 72"/>
                  <a:gd name="T20" fmla="*/ 8 w 41"/>
                  <a:gd name="T21" fmla="*/ 10 h 72"/>
                  <a:gd name="T22" fmla="*/ 8 w 41"/>
                  <a:gd name="T23" fmla="*/ 11 h 72"/>
                  <a:gd name="T24" fmla="*/ 8 w 41"/>
                  <a:gd name="T25" fmla="*/ 11 h 72"/>
                  <a:gd name="T26" fmla="*/ 7 w 41"/>
                  <a:gd name="T27" fmla="*/ 12 h 72"/>
                  <a:gd name="T28" fmla="*/ 7 w 41"/>
                  <a:gd name="T29" fmla="*/ 12 h 72"/>
                  <a:gd name="T30" fmla="*/ 7 w 41"/>
                  <a:gd name="T31" fmla="*/ 13 h 72"/>
                  <a:gd name="T32" fmla="*/ 7 w 41"/>
                  <a:gd name="T33" fmla="*/ 14 h 72"/>
                  <a:gd name="T34" fmla="*/ 6 w 41"/>
                  <a:gd name="T35" fmla="*/ 14 h 72"/>
                  <a:gd name="T36" fmla="*/ 6 w 41"/>
                  <a:gd name="T37" fmla="*/ 15 h 72"/>
                  <a:gd name="T38" fmla="*/ 6 w 41"/>
                  <a:gd name="T39" fmla="*/ 15 h 72"/>
                  <a:gd name="T40" fmla="*/ 5 w 41"/>
                  <a:gd name="T41" fmla="*/ 16 h 72"/>
                  <a:gd name="T42" fmla="*/ 5 w 41"/>
                  <a:gd name="T43" fmla="*/ 17 h 72"/>
                  <a:gd name="T44" fmla="*/ 5 w 41"/>
                  <a:gd name="T45" fmla="*/ 17 h 72"/>
                  <a:gd name="T46" fmla="*/ 4 w 41"/>
                  <a:gd name="T47" fmla="*/ 17 h 72"/>
                  <a:gd name="T48" fmla="*/ 4 w 41"/>
                  <a:gd name="T49" fmla="*/ 18 h 72"/>
                  <a:gd name="T50" fmla="*/ 3 w 41"/>
                  <a:gd name="T51" fmla="*/ 18 h 72"/>
                  <a:gd name="T52" fmla="*/ 3 w 41"/>
                  <a:gd name="T53" fmla="*/ 19 h 72"/>
                  <a:gd name="T54" fmla="*/ 2 w 41"/>
                  <a:gd name="T55" fmla="*/ 19 h 72"/>
                  <a:gd name="T56" fmla="*/ 2 w 41"/>
                  <a:gd name="T57" fmla="*/ 19 h 72"/>
                  <a:gd name="T58" fmla="*/ 1 w 41"/>
                  <a:gd name="T59" fmla="*/ 19 h 72"/>
                  <a:gd name="T60" fmla="*/ 1 w 41"/>
                  <a:gd name="T61" fmla="*/ 20 h 72"/>
                  <a:gd name="T62" fmla="*/ 1 w 41"/>
                  <a:gd name="T63" fmla="*/ 20 h 72"/>
                  <a:gd name="T64" fmla="*/ 0 w 41"/>
                  <a:gd name="T65" fmla="*/ 2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2"/>
                  <a:gd name="T101" fmla="*/ 41 w 41"/>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2">
                    <a:moveTo>
                      <a:pt x="41" y="0"/>
                    </a:moveTo>
                    <a:lnTo>
                      <a:pt x="40" y="2"/>
                    </a:lnTo>
                    <a:lnTo>
                      <a:pt x="40" y="4"/>
                    </a:lnTo>
                    <a:lnTo>
                      <a:pt x="39" y="7"/>
                    </a:lnTo>
                    <a:lnTo>
                      <a:pt x="39" y="8"/>
                    </a:lnTo>
                    <a:lnTo>
                      <a:pt x="39" y="10"/>
                    </a:lnTo>
                    <a:lnTo>
                      <a:pt x="37" y="12"/>
                    </a:lnTo>
                    <a:lnTo>
                      <a:pt x="37" y="13"/>
                    </a:lnTo>
                    <a:lnTo>
                      <a:pt x="36" y="16"/>
                    </a:lnTo>
                    <a:lnTo>
                      <a:pt x="36" y="17"/>
                    </a:lnTo>
                    <a:lnTo>
                      <a:pt x="36" y="19"/>
                    </a:lnTo>
                    <a:lnTo>
                      <a:pt x="35" y="20"/>
                    </a:lnTo>
                    <a:lnTo>
                      <a:pt x="35" y="22"/>
                    </a:lnTo>
                    <a:lnTo>
                      <a:pt x="34" y="24"/>
                    </a:lnTo>
                    <a:lnTo>
                      <a:pt x="34" y="25"/>
                    </a:lnTo>
                    <a:lnTo>
                      <a:pt x="34" y="27"/>
                    </a:lnTo>
                    <a:lnTo>
                      <a:pt x="33" y="28"/>
                    </a:lnTo>
                    <a:lnTo>
                      <a:pt x="33" y="30"/>
                    </a:lnTo>
                    <a:lnTo>
                      <a:pt x="32" y="31"/>
                    </a:lnTo>
                    <a:lnTo>
                      <a:pt x="32" y="33"/>
                    </a:lnTo>
                    <a:lnTo>
                      <a:pt x="32" y="34"/>
                    </a:lnTo>
                    <a:lnTo>
                      <a:pt x="31" y="35"/>
                    </a:lnTo>
                    <a:lnTo>
                      <a:pt x="31" y="37"/>
                    </a:lnTo>
                    <a:lnTo>
                      <a:pt x="31" y="38"/>
                    </a:lnTo>
                    <a:lnTo>
                      <a:pt x="29" y="39"/>
                    </a:lnTo>
                    <a:lnTo>
                      <a:pt x="29" y="40"/>
                    </a:lnTo>
                    <a:lnTo>
                      <a:pt x="28" y="42"/>
                    </a:lnTo>
                    <a:lnTo>
                      <a:pt x="27" y="43"/>
                    </a:lnTo>
                    <a:lnTo>
                      <a:pt x="27" y="44"/>
                    </a:lnTo>
                    <a:lnTo>
                      <a:pt x="27" y="45"/>
                    </a:lnTo>
                    <a:lnTo>
                      <a:pt x="27" y="46"/>
                    </a:lnTo>
                    <a:lnTo>
                      <a:pt x="26" y="47"/>
                    </a:lnTo>
                    <a:lnTo>
                      <a:pt x="25" y="48"/>
                    </a:lnTo>
                    <a:lnTo>
                      <a:pt x="25" y="49"/>
                    </a:lnTo>
                    <a:lnTo>
                      <a:pt x="24" y="51"/>
                    </a:lnTo>
                    <a:lnTo>
                      <a:pt x="24" y="52"/>
                    </a:lnTo>
                    <a:lnTo>
                      <a:pt x="23" y="52"/>
                    </a:lnTo>
                    <a:lnTo>
                      <a:pt x="23" y="53"/>
                    </a:lnTo>
                    <a:lnTo>
                      <a:pt x="23" y="54"/>
                    </a:lnTo>
                    <a:lnTo>
                      <a:pt x="21" y="55"/>
                    </a:lnTo>
                    <a:lnTo>
                      <a:pt x="20" y="56"/>
                    </a:lnTo>
                    <a:lnTo>
                      <a:pt x="20" y="57"/>
                    </a:lnTo>
                    <a:lnTo>
                      <a:pt x="19" y="58"/>
                    </a:lnTo>
                    <a:lnTo>
                      <a:pt x="18" y="60"/>
                    </a:lnTo>
                    <a:lnTo>
                      <a:pt x="18" y="61"/>
                    </a:lnTo>
                    <a:lnTo>
                      <a:pt x="17" y="61"/>
                    </a:lnTo>
                    <a:lnTo>
                      <a:pt x="17" y="62"/>
                    </a:lnTo>
                    <a:lnTo>
                      <a:pt x="16" y="63"/>
                    </a:lnTo>
                    <a:lnTo>
                      <a:pt x="15" y="64"/>
                    </a:lnTo>
                    <a:lnTo>
                      <a:pt x="14" y="65"/>
                    </a:lnTo>
                    <a:lnTo>
                      <a:pt x="12" y="65"/>
                    </a:lnTo>
                    <a:lnTo>
                      <a:pt x="12" y="66"/>
                    </a:lnTo>
                    <a:lnTo>
                      <a:pt x="11" y="66"/>
                    </a:lnTo>
                    <a:lnTo>
                      <a:pt x="11" y="68"/>
                    </a:lnTo>
                    <a:lnTo>
                      <a:pt x="10" y="68"/>
                    </a:lnTo>
                    <a:lnTo>
                      <a:pt x="9" y="69"/>
                    </a:lnTo>
                    <a:lnTo>
                      <a:pt x="8" y="69"/>
                    </a:lnTo>
                    <a:lnTo>
                      <a:pt x="7" y="70"/>
                    </a:lnTo>
                    <a:lnTo>
                      <a:pt x="6" y="70"/>
                    </a:lnTo>
                    <a:lnTo>
                      <a:pt x="4" y="70"/>
                    </a:lnTo>
                    <a:lnTo>
                      <a:pt x="4" y="71"/>
                    </a:lnTo>
                    <a:lnTo>
                      <a:pt x="3" y="71"/>
                    </a:lnTo>
                    <a:lnTo>
                      <a:pt x="2" y="71"/>
                    </a:lnTo>
                    <a:lnTo>
                      <a:pt x="2" y="72"/>
                    </a:lnTo>
                    <a:lnTo>
                      <a:pt x="1" y="72"/>
                    </a:lnTo>
                    <a:lnTo>
                      <a:pt x="0" y="72"/>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7" name="Freeform 54">
                <a:extLst>
                  <a:ext uri="{FF2B5EF4-FFF2-40B4-BE49-F238E27FC236}">
                    <a16:creationId xmlns:a16="http://schemas.microsoft.com/office/drawing/2014/main" id="{2D61BF9B-67BD-1044-8D87-E4C8F0D609A6}"/>
                  </a:ext>
                </a:extLst>
              </p:cNvPr>
              <p:cNvSpPr>
                <a:spLocks/>
              </p:cNvSpPr>
              <p:nvPr/>
            </p:nvSpPr>
            <p:spPr bwMode="auto">
              <a:xfrm>
                <a:off x="4575" y="2979"/>
                <a:ext cx="13" cy="24"/>
              </a:xfrm>
              <a:custGeom>
                <a:avLst/>
                <a:gdLst>
                  <a:gd name="T0" fmla="*/ 13 w 51"/>
                  <a:gd name="T1" fmla="*/ 24 h 84"/>
                  <a:gd name="T2" fmla="*/ 12 w 51"/>
                  <a:gd name="T3" fmla="*/ 24 h 84"/>
                  <a:gd name="T4" fmla="*/ 11 w 51"/>
                  <a:gd name="T5" fmla="*/ 23 h 84"/>
                  <a:gd name="T6" fmla="*/ 11 w 51"/>
                  <a:gd name="T7" fmla="*/ 23 h 84"/>
                  <a:gd name="T8" fmla="*/ 10 w 51"/>
                  <a:gd name="T9" fmla="*/ 23 h 84"/>
                  <a:gd name="T10" fmla="*/ 10 w 51"/>
                  <a:gd name="T11" fmla="*/ 23 h 84"/>
                  <a:gd name="T12" fmla="*/ 9 w 51"/>
                  <a:gd name="T13" fmla="*/ 23 h 84"/>
                  <a:gd name="T14" fmla="*/ 9 w 51"/>
                  <a:gd name="T15" fmla="*/ 23 h 84"/>
                  <a:gd name="T16" fmla="*/ 9 w 51"/>
                  <a:gd name="T17" fmla="*/ 22 h 84"/>
                  <a:gd name="T18" fmla="*/ 8 w 51"/>
                  <a:gd name="T19" fmla="*/ 22 h 84"/>
                  <a:gd name="T20" fmla="*/ 8 w 51"/>
                  <a:gd name="T21" fmla="*/ 22 h 84"/>
                  <a:gd name="T22" fmla="*/ 8 w 51"/>
                  <a:gd name="T23" fmla="*/ 21 h 84"/>
                  <a:gd name="T24" fmla="*/ 7 w 51"/>
                  <a:gd name="T25" fmla="*/ 21 h 84"/>
                  <a:gd name="T26" fmla="*/ 7 w 51"/>
                  <a:gd name="T27" fmla="*/ 20 h 84"/>
                  <a:gd name="T28" fmla="*/ 7 w 51"/>
                  <a:gd name="T29" fmla="*/ 20 h 84"/>
                  <a:gd name="T30" fmla="*/ 6 w 51"/>
                  <a:gd name="T31" fmla="*/ 19 h 84"/>
                  <a:gd name="T32" fmla="*/ 6 w 51"/>
                  <a:gd name="T33" fmla="*/ 19 h 84"/>
                  <a:gd name="T34" fmla="*/ 5 w 51"/>
                  <a:gd name="T35" fmla="*/ 18 h 84"/>
                  <a:gd name="T36" fmla="*/ 5 w 51"/>
                  <a:gd name="T37" fmla="*/ 17 h 84"/>
                  <a:gd name="T38" fmla="*/ 5 w 51"/>
                  <a:gd name="T39" fmla="*/ 17 h 84"/>
                  <a:gd name="T40" fmla="*/ 4 w 51"/>
                  <a:gd name="T41" fmla="*/ 16 h 84"/>
                  <a:gd name="T42" fmla="*/ 4 w 51"/>
                  <a:gd name="T43" fmla="*/ 15 h 84"/>
                  <a:gd name="T44" fmla="*/ 4 w 51"/>
                  <a:gd name="T45" fmla="*/ 15 h 84"/>
                  <a:gd name="T46" fmla="*/ 4 w 51"/>
                  <a:gd name="T47" fmla="*/ 14 h 84"/>
                  <a:gd name="T48" fmla="*/ 3 w 51"/>
                  <a:gd name="T49" fmla="*/ 14 h 84"/>
                  <a:gd name="T50" fmla="*/ 3 w 51"/>
                  <a:gd name="T51" fmla="*/ 13 h 84"/>
                  <a:gd name="T52" fmla="*/ 3 w 51"/>
                  <a:gd name="T53" fmla="*/ 12 h 84"/>
                  <a:gd name="T54" fmla="*/ 3 w 51"/>
                  <a:gd name="T55" fmla="*/ 11 h 84"/>
                  <a:gd name="T56" fmla="*/ 2 w 51"/>
                  <a:gd name="T57" fmla="*/ 11 h 84"/>
                  <a:gd name="T58" fmla="*/ 2 w 51"/>
                  <a:gd name="T59" fmla="*/ 10 h 84"/>
                  <a:gd name="T60" fmla="*/ 2 w 51"/>
                  <a:gd name="T61" fmla="*/ 9 h 84"/>
                  <a:gd name="T62" fmla="*/ 2 w 51"/>
                  <a:gd name="T63" fmla="*/ 8 h 84"/>
                  <a:gd name="T64" fmla="*/ 1 w 51"/>
                  <a:gd name="T65" fmla="*/ 7 h 84"/>
                  <a:gd name="T66" fmla="*/ 1 w 51"/>
                  <a:gd name="T67" fmla="*/ 6 h 84"/>
                  <a:gd name="T68" fmla="*/ 1 w 51"/>
                  <a:gd name="T69" fmla="*/ 5 h 84"/>
                  <a:gd name="T70" fmla="*/ 1 w 51"/>
                  <a:gd name="T71" fmla="*/ 4 h 84"/>
                  <a:gd name="T72" fmla="*/ 0 w 51"/>
                  <a:gd name="T73" fmla="*/ 3 h 84"/>
                  <a:gd name="T74" fmla="*/ 0 w 51"/>
                  <a:gd name="T75" fmla="*/ 2 h 84"/>
                  <a:gd name="T76" fmla="*/ 0 w 51"/>
                  <a:gd name="T77" fmla="*/ 1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
                  <a:gd name="T118" fmla="*/ 0 h 84"/>
                  <a:gd name="T119" fmla="*/ 51 w 51"/>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 h="84">
                    <a:moveTo>
                      <a:pt x="51" y="84"/>
                    </a:moveTo>
                    <a:lnTo>
                      <a:pt x="50" y="84"/>
                    </a:lnTo>
                    <a:lnTo>
                      <a:pt x="49" y="84"/>
                    </a:lnTo>
                    <a:lnTo>
                      <a:pt x="47" y="84"/>
                    </a:lnTo>
                    <a:lnTo>
                      <a:pt x="46" y="84"/>
                    </a:lnTo>
                    <a:lnTo>
                      <a:pt x="45" y="82"/>
                    </a:lnTo>
                    <a:lnTo>
                      <a:pt x="44" y="82"/>
                    </a:lnTo>
                    <a:lnTo>
                      <a:pt x="43" y="82"/>
                    </a:lnTo>
                    <a:lnTo>
                      <a:pt x="42" y="81"/>
                    </a:lnTo>
                    <a:lnTo>
                      <a:pt x="41" y="81"/>
                    </a:lnTo>
                    <a:lnTo>
                      <a:pt x="39" y="80"/>
                    </a:lnTo>
                    <a:lnTo>
                      <a:pt x="38" y="80"/>
                    </a:lnTo>
                    <a:lnTo>
                      <a:pt x="38" y="79"/>
                    </a:lnTo>
                    <a:lnTo>
                      <a:pt x="37" y="79"/>
                    </a:lnTo>
                    <a:lnTo>
                      <a:pt x="36" y="79"/>
                    </a:lnTo>
                    <a:lnTo>
                      <a:pt x="35" y="79"/>
                    </a:lnTo>
                    <a:lnTo>
                      <a:pt x="35" y="78"/>
                    </a:lnTo>
                    <a:lnTo>
                      <a:pt x="34" y="78"/>
                    </a:lnTo>
                    <a:lnTo>
                      <a:pt x="34" y="77"/>
                    </a:lnTo>
                    <a:lnTo>
                      <a:pt x="33" y="77"/>
                    </a:lnTo>
                    <a:lnTo>
                      <a:pt x="33" y="76"/>
                    </a:lnTo>
                    <a:lnTo>
                      <a:pt x="32" y="76"/>
                    </a:lnTo>
                    <a:lnTo>
                      <a:pt x="30" y="75"/>
                    </a:lnTo>
                    <a:lnTo>
                      <a:pt x="30" y="73"/>
                    </a:lnTo>
                    <a:lnTo>
                      <a:pt x="29" y="73"/>
                    </a:lnTo>
                    <a:lnTo>
                      <a:pt x="29" y="72"/>
                    </a:lnTo>
                    <a:lnTo>
                      <a:pt x="28" y="72"/>
                    </a:lnTo>
                    <a:lnTo>
                      <a:pt x="27" y="71"/>
                    </a:lnTo>
                    <a:lnTo>
                      <a:pt x="26" y="70"/>
                    </a:lnTo>
                    <a:lnTo>
                      <a:pt x="26" y="69"/>
                    </a:lnTo>
                    <a:lnTo>
                      <a:pt x="25" y="69"/>
                    </a:lnTo>
                    <a:lnTo>
                      <a:pt x="25" y="68"/>
                    </a:lnTo>
                    <a:lnTo>
                      <a:pt x="24" y="67"/>
                    </a:lnTo>
                    <a:lnTo>
                      <a:pt x="24" y="66"/>
                    </a:lnTo>
                    <a:lnTo>
                      <a:pt x="22" y="64"/>
                    </a:lnTo>
                    <a:lnTo>
                      <a:pt x="21" y="63"/>
                    </a:lnTo>
                    <a:lnTo>
                      <a:pt x="20" y="62"/>
                    </a:lnTo>
                    <a:lnTo>
                      <a:pt x="20" y="61"/>
                    </a:lnTo>
                    <a:lnTo>
                      <a:pt x="19" y="60"/>
                    </a:lnTo>
                    <a:lnTo>
                      <a:pt x="19" y="59"/>
                    </a:lnTo>
                    <a:lnTo>
                      <a:pt x="18" y="58"/>
                    </a:lnTo>
                    <a:lnTo>
                      <a:pt x="17" y="57"/>
                    </a:lnTo>
                    <a:lnTo>
                      <a:pt x="17" y="55"/>
                    </a:lnTo>
                    <a:lnTo>
                      <a:pt x="16" y="54"/>
                    </a:lnTo>
                    <a:lnTo>
                      <a:pt x="16" y="53"/>
                    </a:lnTo>
                    <a:lnTo>
                      <a:pt x="16" y="52"/>
                    </a:lnTo>
                    <a:lnTo>
                      <a:pt x="14" y="51"/>
                    </a:lnTo>
                    <a:lnTo>
                      <a:pt x="14" y="50"/>
                    </a:lnTo>
                    <a:lnTo>
                      <a:pt x="13" y="49"/>
                    </a:lnTo>
                    <a:lnTo>
                      <a:pt x="13" y="48"/>
                    </a:lnTo>
                    <a:lnTo>
                      <a:pt x="13" y="46"/>
                    </a:lnTo>
                    <a:lnTo>
                      <a:pt x="12" y="45"/>
                    </a:lnTo>
                    <a:lnTo>
                      <a:pt x="12" y="44"/>
                    </a:lnTo>
                    <a:lnTo>
                      <a:pt x="11" y="42"/>
                    </a:lnTo>
                    <a:lnTo>
                      <a:pt x="11" y="41"/>
                    </a:lnTo>
                    <a:lnTo>
                      <a:pt x="11" y="40"/>
                    </a:lnTo>
                    <a:lnTo>
                      <a:pt x="10" y="39"/>
                    </a:lnTo>
                    <a:lnTo>
                      <a:pt x="9" y="37"/>
                    </a:lnTo>
                    <a:lnTo>
                      <a:pt x="9" y="35"/>
                    </a:lnTo>
                    <a:lnTo>
                      <a:pt x="9" y="34"/>
                    </a:lnTo>
                    <a:lnTo>
                      <a:pt x="8" y="33"/>
                    </a:lnTo>
                    <a:lnTo>
                      <a:pt x="8" y="31"/>
                    </a:lnTo>
                    <a:lnTo>
                      <a:pt x="6" y="29"/>
                    </a:lnTo>
                    <a:lnTo>
                      <a:pt x="6" y="28"/>
                    </a:lnTo>
                    <a:lnTo>
                      <a:pt x="5" y="26"/>
                    </a:lnTo>
                    <a:lnTo>
                      <a:pt x="5" y="25"/>
                    </a:lnTo>
                    <a:lnTo>
                      <a:pt x="5" y="23"/>
                    </a:lnTo>
                    <a:lnTo>
                      <a:pt x="4" y="22"/>
                    </a:lnTo>
                    <a:lnTo>
                      <a:pt x="3" y="19"/>
                    </a:lnTo>
                    <a:lnTo>
                      <a:pt x="3" y="18"/>
                    </a:lnTo>
                    <a:lnTo>
                      <a:pt x="3" y="16"/>
                    </a:lnTo>
                    <a:lnTo>
                      <a:pt x="2" y="14"/>
                    </a:lnTo>
                    <a:lnTo>
                      <a:pt x="2" y="13"/>
                    </a:lnTo>
                    <a:lnTo>
                      <a:pt x="1" y="10"/>
                    </a:lnTo>
                    <a:lnTo>
                      <a:pt x="1" y="8"/>
                    </a:lnTo>
                    <a:lnTo>
                      <a:pt x="1" y="7"/>
                    </a:lnTo>
                    <a:lnTo>
                      <a:pt x="0" y="5"/>
                    </a:lnTo>
                    <a:lnTo>
                      <a:pt x="0" y="2"/>
                    </a:lnTo>
                    <a:lnTo>
                      <a:pt x="0"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8" name="Freeform 55">
                <a:extLst>
                  <a:ext uri="{FF2B5EF4-FFF2-40B4-BE49-F238E27FC236}">
                    <a16:creationId xmlns:a16="http://schemas.microsoft.com/office/drawing/2014/main" id="{EEB02176-D954-A24D-AAE9-B2BA7B669189}"/>
                  </a:ext>
                </a:extLst>
              </p:cNvPr>
              <p:cNvSpPr>
                <a:spLocks/>
              </p:cNvSpPr>
              <p:nvPr/>
            </p:nvSpPr>
            <p:spPr bwMode="auto">
              <a:xfrm>
                <a:off x="4562" y="2928"/>
                <a:ext cx="13" cy="51"/>
              </a:xfrm>
              <a:custGeom>
                <a:avLst/>
                <a:gdLst>
                  <a:gd name="T0" fmla="*/ 13 w 53"/>
                  <a:gd name="T1" fmla="*/ 50 h 184"/>
                  <a:gd name="T2" fmla="*/ 12 w 53"/>
                  <a:gd name="T3" fmla="*/ 50 h 184"/>
                  <a:gd name="T4" fmla="*/ 12 w 53"/>
                  <a:gd name="T5" fmla="*/ 48 h 184"/>
                  <a:gd name="T6" fmla="*/ 12 w 53"/>
                  <a:gd name="T7" fmla="*/ 47 h 184"/>
                  <a:gd name="T8" fmla="*/ 12 w 53"/>
                  <a:gd name="T9" fmla="*/ 46 h 184"/>
                  <a:gd name="T10" fmla="*/ 12 w 53"/>
                  <a:gd name="T11" fmla="*/ 44 h 184"/>
                  <a:gd name="T12" fmla="*/ 11 w 53"/>
                  <a:gd name="T13" fmla="*/ 43 h 184"/>
                  <a:gd name="T14" fmla="*/ 11 w 53"/>
                  <a:gd name="T15" fmla="*/ 42 h 184"/>
                  <a:gd name="T16" fmla="*/ 11 w 53"/>
                  <a:gd name="T17" fmla="*/ 40 h 184"/>
                  <a:gd name="T18" fmla="*/ 10 w 53"/>
                  <a:gd name="T19" fmla="*/ 39 h 184"/>
                  <a:gd name="T20" fmla="*/ 10 w 53"/>
                  <a:gd name="T21" fmla="*/ 38 h 184"/>
                  <a:gd name="T22" fmla="*/ 10 w 53"/>
                  <a:gd name="T23" fmla="*/ 36 h 184"/>
                  <a:gd name="T24" fmla="*/ 10 w 53"/>
                  <a:gd name="T25" fmla="*/ 35 h 184"/>
                  <a:gd name="T26" fmla="*/ 10 w 53"/>
                  <a:gd name="T27" fmla="*/ 34 h 184"/>
                  <a:gd name="T28" fmla="*/ 9 w 53"/>
                  <a:gd name="T29" fmla="*/ 32 h 184"/>
                  <a:gd name="T30" fmla="*/ 9 w 53"/>
                  <a:gd name="T31" fmla="*/ 31 h 184"/>
                  <a:gd name="T32" fmla="*/ 9 w 53"/>
                  <a:gd name="T33" fmla="*/ 29 h 184"/>
                  <a:gd name="T34" fmla="*/ 9 w 53"/>
                  <a:gd name="T35" fmla="*/ 28 h 184"/>
                  <a:gd name="T36" fmla="*/ 8 w 53"/>
                  <a:gd name="T37" fmla="*/ 26 h 184"/>
                  <a:gd name="T38" fmla="*/ 8 w 53"/>
                  <a:gd name="T39" fmla="*/ 25 h 184"/>
                  <a:gd name="T40" fmla="*/ 8 w 53"/>
                  <a:gd name="T41" fmla="*/ 24 h 184"/>
                  <a:gd name="T42" fmla="*/ 8 w 53"/>
                  <a:gd name="T43" fmla="*/ 22 h 184"/>
                  <a:gd name="T44" fmla="*/ 7 w 53"/>
                  <a:gd name="T45" fmla="*/ 21 h 184"/>
                  <a:gd name="T46" fmla="*/ 7 w 53"/>
                  <a:gd name="T47" fmla="*/ 19 h 184"/>
                  <a:gd name="T48" fmla="*/ 7 w 53"/>
                  <a:gd name="T49" fmla="*/ 18 h 184"/>
                  <a:gd name="T50" fmla="*/ 6 w 53"/>
                  <a:gd name="T51" fmla="*/ 17 h 184"/>
                  <a:gd name="T52" fmla="*/ 6 w 53"/>
                  <a:gd name="T53" fmla="*/ 16 h 184"/>
                  <a:gd name="T54" fmla="*/ 6 w 53"/>
                  <a:gd name="T55" fmla="*/ 14 h 184"/>
                  <a:gd name="T56" fmla="*/ 6 w 53"/>
                  <a:gd name="T57" fmla="*/ 13 h 184"/>
                  <a:gd name="T58" fmla="*/ 6 w 53"/>
                  <a:gd name="T59" fmla="*/ 12 h 184"/>
                  <a:gd name="T60" fmla="*/ 5 w 53"/>
                  <a:gd name="T61" fmla="*/ 11 h 184"/>
                  <a:gd name="T62" fmla="*/ 5 w 53"/>
                  <a:gd name="T63" fmla="*/ 9 h 184"/>
                  <a:gd name="T64" fmla="*/ 5 w 53"/>
                  <a:gd name="T65" fmla="*/ 9 h 184"/>
                  <a:gd name="T66" fmla="*/ 5 w 53"/>
                  <a:gd name="T67" fmla="*/ 7 h 184"/>
                  <a:gd name="T68" fmla="*/ 4 w 53"/>
                  <a:gd name="T69" fmla="*/ 7 h 184"/>
                  <a:gd name="T70" fmla="*/ 4 w 53"/>
                  <a:gd name="T71" fmla="*/ 6 h 184"/>
                  <a:gd name="T72" fmla="*/ 4 w 53"/>
                  <a:gd name="T73" fmla="*/ 5 h 184"/>
                  <a:gd name="T74" fmla="*/ 4 w 53"/>
                  <a:gd name="T75" fmla="*/ 4 h 184"/>
                  <a:gd name="T76" fmla="*/ 3 w 53"/>
                  <a:gd name="T77" fmla="*/ 4 h 184"/>
                  <a:gd name="T78" fmla="*/ 3 w 53"/>
                  <a:gd name="T79" fmla="*/ 3 h 184"/>
                  <a:gd name="T80" fmla="*/ 3 w 53"/>
                  <a:gd name="T81" fmla="*/ 2 h 184"/>
                  <a:gd name="T82" fmla="*/ 3 w 53"/>
                  <a:gd name="T83" fmla="*/ 2 h 184"/>
                  <a:gd name="T84" fmla="*/ 2 w 53"/>
                  <a:gd name="T85" fmla="*/ 1 h 184"/>
                  <a:gd name="T86" fmla="*/ 2 w 53"/>
                  <a:gd name="T87" fmla="*/ 1 h 184"/>
                  <a:gd name="T88" fmla="*/ 2 w 53"/>
                  <a:gd name="T89" fmla="*/ 0 h 184"/>
                  <a:gd name="T90" fmla="*/ 1 w 53"/>
                  <a:gd name="T91" fmla="*/ 0 h 184"/>
                  <a:gd name="T92" fmla="*/ 1 w 53"/>
                  <a:gd name="T93" fmla="*/ 0 h 184"/>
                  <a:gd name="T94" fmla="*/ 0 w 53"/>
                  <a:gd name="T95" fmla="*/ 0 h 184"/>
                  <a:gd name="T96" fmla="*/ 0 w 53"/>
                  <a:gd name="T97" fmla="*/ 1 h 1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184"/>
                  <a:gd name="T149" fmla="*/ 53 w 53"/>
                  <a:gd name="T150" fmla="*/ 184 h 1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184">
                    <a:moveTo>
                      <a:pt x="53" y="184"/>
                    </a:moveTo>
                    <a:lnTo>
                      <a:pt x="52" y="182"/>
                    </a:lnTo>
                    <a:lnTo>
                      <a:pt x="52" y="181"/>
                    </a:lnTo>
                    <a:lnTo>
                      <a:pt x="50" y="179"/>
                    </a:lnTo>
                    <a:lnTo>
                      <a:pt x="50" y="176"/>
                    </a:lnTo>
                    <a:lnTo>
                      <a:pt x="49" y="174"/>
                    </a:lnTo>
                    <a:lnTo>
                      <a:pt x="49" y="172"/>
                    </a:lnTo>
                    <a:lnTo>
                      <a:pt x="48" y="169"/>
                    </a:lnTo>
                    <a:lnTo>
                      <a:pt x="48" y="167"/>
                    </a:lnTo>
                    <a:lnTo>
                      <a:pt x="47" y="165"/>
                    </a:lnTo>
                    <a:lnTo>
                      <a:pt x="47" y="163"/>
                    </a:lnTo>
                    <a:lnTo>
                      <a:pt x="47" y="160"/>
                    </a:lnTo>
                    <a:lnTo>
                      <a:pt x="46" y="158"/>
                    </a:lnTo>
                    <a:lnTo>
                      <a:pt x="46" y="156"/>
                    </a:lnTo>
                    <a:lnTo>
                      <a:pt x="45" y="154"/>
                    </a:lnTo>
                    <a:lnTo>
                      <a:pt x="45" y="150"/>
                    </a:lnTo>
                    <a:lnTo>
                      <a:pt x="45" y="149"/>
                    </a:lnTo>
                    <a:lnTo>
                      <a:pt x="44" y="146"/>
                    </a:lnTo>
                    <a:lnTo>
                      <a:pt x="44" y="144"/>
                    </a:lnTo>
                    <a:lnTo>
                      <a:pt x="42" y="141"/>
                    </a:lnTo>
                    <a:lnTo>
                      <a:pt x="42" y="139"/>
                    </a:lnTo>
                    <a:lnTo>
                      <a:pt x="42" y="136"/>
                    </a:lnTo>
                    <a:lnTo>
                      <a:pt x="41" y="133"/>
                    </a:lnTo>
                    <a:lnTo>
                      <a:pt x="40" y="131"/>
                    </a:lnTo>
                    <a:lnTo>
                      <a:pt x="40" y="129"/>
                    </a:lnTo>
                    <a:lnTo>
                      <a:pt x="40" y="127"/>
                    </a:lnTo>
                    <a:lnTo>
                      <a:pt x="39" y="123"/>
                    </a:lnTo>
                    <a:lnTo>
                      <a:pt x="39" y="121"/>
                    </a:lnTo>
                    <a:lnTo>
                      <a:pt x="38" y="119"/>
                    </a:lnTo>
                    <a:lnTo>
                      <a:pt x="38" y="115"/>
                    </a:lnTo>
                    <a:lnTo>
                      <a:pt x="38" y="113"/>
                    </a:lnTo>
                    <a:lnTo>
                      <a:pt x="37" y="111"/>
                    </a:lnTo>
                    <a:lnTo>
                      <a:pt x="37" y="109"/>
                    </a:lnTo>
                    <a:lnTo>
                      <a:pt x="36" y="105"/>
                    </a:lnTo>
                    <a:lnTo>
                      <a:pt x="36" y="103"/>
                    </a:lnTo>
                    <a:lnTo>
                      <a:pt x="36" y="101"/>
                    </a:lnTo>
                    <a:lnTo>
                      <a:pt x="34" y="97"/>
                    </a:lnTo>
                    <a:lnTo>
                      <a:pt x="33" y="95"/>
                    </a:lnTo>
                    <a:lnTo>
                      <a:pt x="33" y="93"/>
                    </a:lnTo>
                    <a:lnTo>
                      <a:pt x="33" y="91"/>
                    </a:lnTo>
                    <a:lnTo>
                      <a:pt x="32" y="87"/>
                    </a:lnTo>
                    <a:lnTo>
                      <a:pt x="32" y="85"/>
                    </a:lnTo>
                    <a:lnTo>
                      <a:pt x="31" y="83"/>
                    </a:lnTo>
                    <a:lnTo>
                      <a:pt x="31" y="80"/>
                    </a:lnTo>
                    <a:lnTo>
                      <a:pt x="30" y="77"/>
                    </a:lnTo>
                    <a:lnTo>
                      <a:pt x="30" y="75"/>
                    </a:lnTo>
                    <a:lnTo>
                      <a:pt x="30" y="72"/>
                    </a:lnTo>
                    <a:lnTo>
                      <a:pt x="29" y="70"/>
                    </a:lnTo>
                    <a:lnTo>
                      <a:pt x="28" y="68"/>
                    </a:lnTo>
                    <a:lnTo>
                      <a:pt x="28" y="66"/>
                    </a:lnTo>
                    <a:lnTo>
                      <a:pt x="28" y="62"/>
                    </a:lnTo>
                    <a:lnTo>
                      <a:pt x="26" y="60"/>
                    </a:lnTo>
                    <a:lnTo>
                      <a:pt x="25" y="58"/>
                    </a:lnTo>
                    <a:lnTo>
                      <a:pt x="25" y="56"/>
                    </a:lnTo>
                    <a:lnTo>
                      <a:pt x="25" y="53"/>
                    </a:lnTo>
                    <a:lnTo>
                      <a:pt x="25" y="51"/>
                    </a:lnTo>
                    <a:lnTo>
                      <a:pt x="24" y="49"/>
                    </a:lnTo>
                    <a:lnTo>
                      <a:pt x="24" y="47"/>
                    </a:lnTo>
                    <a:lnTo>
                      <a:pt x="23" y="45"/>
                    </a:lnTo>
                    <a:lnTo>
                      <a:pt x="23" y="42"/>
                    </a:lnTo>
                    <a:lnTo>
                      <a:pt x="22" y="41"/>
                    </a:lnTo>
                    <a:lnTo>
                      <a:pt x="22" y="39"/>
                    </a:lnTo>
                    <a:lnTo>
                      <a:pt x="22" y="36"/>
                    </a:lnTo>
                    <a:lnTo>
                      <a:pt x="21" y="34"/>
                    </a:lnTo>
                    <a:lnTo>
                      <a:pt x="21" y="33"/>
                    </a:lnTo>
                    <a:lnTo>
                      <a:pt x="20" y="31"/>
                    </a:lnTo>
                    <a:lnTo>
                      <a:pt x="20" y="28"/>
                    </a:lnTo>
                    <a:lnTo>
                      <a:pt x="19" y="27"/>
                    </a:lnTo>
                    <a:lnTo>
                      <a:pt x="19" y="25"/>
                    </a:lnTo>
                    <a:lnTo>
                      <a:pt x="17" y="24"/>
                    </a:lnTo>
                    <a:lnTo>
                      <a:pt x="17" y="22"/>
                    </a:lnTo>
                    <a:lnTo>
                      <a:pt x="16" y="21"/>
                    </a:lnTo>
                    <a:lnTo>
                      <a:pt x="16" y="19"/>
                    </a:lnTo>
                    <a:lnTo>
                      <a:pt x="16" y="17"/>
                    </a:lnTo>
                    <a:lnTo>
                      <a:pt x="15" y="16"/>
                    </a:lnTo>
                    <a:lnTo>
                      <a:pt x="15" y="15"/>
                    </a:lnTo>
                    <a:lnTo>
                      <a:pt x="14" y="14"/>
                    </a:lnTo>
                    <a:lnTo>
                      <a:pt x="14" y="13"/>
                    </a:lnTo>
                    <a:lnTo>
                      <a:pt x="13" y="12"/>
                    </a:lnTo>
                    <a:lnTo>
                      <a:pt x="13" y="10"/>
                    </a:lnTo>
                    <a:lnTo>
                      <a:pt x="13" y="8"/>
                    </a:lnTo>
                    <a:lnTo>
                      <a:pt x="12" y="8"/>
                    </a:lnTo>
                    <a:lnTo>
                      <a:pt x="12" y="7"/>
                    </a:lnTo>
                    <a:lnTo>
                      <a:pt x="11" y="6"/>
                    </a:lnTo>
                    <a:lnTo>
                      <a:pt x="11" y="5"/>
                    </a:lnTo>
                    <a:lnTo>
                      <a:pt x="9" y="4"/>
                    </a:lnTo>
                    <a:lnTo>
                      <a:pt x="8" y="4"/>
                    </a:lnTo>
                    <a:lnTo>
                      <a:pt x="8" y="3"/>
                    </a:lnTo>
                    <a:lnTo>
                      <a:pt x="8" y="1"/>
                    </a:lnTo>
                    <a:lnTo>
                      <a:pt x="7" y="1"/>
                    </a:lnTo>
                    <a:lnTo>
                      <a:pt x="7" y="0"/>
                    </a:lnTo>
                    <a:lnTo>
                      <a:pt x="6" y="0"/>
                    </a:lnTo>
                    <a:lnTo>
                      <a:pt x="5" y="0"/>
                    </a:lnTo>
                    <a:lnTo>
                      <a:pt x="4" y="0"/>
                    </a:lnTo>
                    <a:lnTo>
                      <a:pt x="3" y="0"/>
                    </a:lnTo>
                    <a:lnTo>
                      <a:pt x="1" y="1"/>
                    </a:lnTo>
                    <a:lnTo>
                      <a:pt x="0" y="1"/>
                    </a:lnTo>
                    <a:lnTo>
                      <a:pt x="0" y="3"/>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09" name="Freeform 56">
                <a:extLst>
                  <a:ext uri="{FF2B5EF4-FFF2-40B4-BE49-F238E27FC236}">
                    <a16:creationId xmlns:a16="http://schemas.microsoft.com/office/drawing/2014/main" id="{7588E770-F8FD-1C47-8880-AE857BE2BD0A}"/>
                  </a:ext>
                </a:extLst>
              </p:cNvPr>
              <p:cNvSpPr>
                <a:spLocks/>
              </p:cNvSpPr>
              <p:nvPr/>
            </p:nvSpPr>
            <p:spPr bwMode="auto">
              <a:xfrm>
                <a:off x="4548" y="2929"/>
                <a:ext cx="14" cy="59"/>
              </a:xfrm>
              <a:custGeom>
                <a:avLst/>
                <a:gdLst>
                  <a:gd name="T0" fmla="*/ 14 w 51"/>
                  <a:gd name="T1" fmla="*/ 0 h 210"/>
                  <a:gd name="T2" fmla="*/ 14 w 51"/>
                  <a:gd name="T3" fmla="*/ 1 h 210"/>
                  <a:gd name="T4" fmla="*/ 13 w 51"/>
                  <a:gd name="T5" fmla="*/ 1 h 210"/>
                  <a:gd name="T6" fmla="*/ 13 w 51"/>
                  <a:gd name="T7" fmla="*/ 1 h 210"/>
                  <a:gd name="T8" fmla="*/ 13 w 51"/>
                  <a:gd name="T9" fmla="*/ 3 h 210"/>
                  <a:gd name="T10" fmla="*/ 13 w 51"/>
                  <a:gd name="T11" fmla="*/ 3 h 210"/>
                  <a:gd name="T12" fmla="*/ 12 w 51"/>
                  <a:gd name="T13" fmla="*/ 4 h 210"/>
                  <a:gd name="T14" fmla="*/ 12 w 51"/>
                  <a:gd name="T15" fmla="*/ 4 h 210"/>
                  <a:gd name="T16" fmla="*/ 12 w 51"/>
                  <a:gd name="T17" fmla="*/ 5 h 210"/>
                  <a:gd name="T18" fmla="*/ 12 w 51"/>
                  <a:gd name="T19" fmla="*/ 6 h 210"/>
                  <a:gd name="T20" fmla="*/ 11 w 51"/>
                  <a:gd name="T21" fmla="*/ 7 h 210"/>
                  <a:gd name="T22" fmla="*/ 11 w 51"/>
                  <a:gd name="T23" fmla="*/ 8 h 210"/>
                  <a:gd name="T24" fmla="*/ 11 w 51"/>
                  <a:gd name="T25" fmla="*/ 9 h 210"/>
                  <a:gd name="T26" fmla="*/ 10 w 51"/>
                  <a:gd name="T27" fmla="*/ 11 h 210"/>
                  <a:gd name="T28" fmla="*/ 10 w 51"/>
                  <a:gd name="T29" fmla="*/ 12 h 210"/>
                  <a:gd name="T30" fmla="*/ 10 w 51"/>
                  <a:gd name="T31" fmla="*/ 13 h 210"/>
                  <a:gd name="T32" fmla="*/ 10 w 51"/>
                  <a:gd name="T33" fmla="*/ 14 h 210"/>
                  <a:gd name="T34" fmla="*/ 9 w 51"/>
                  <a:gd name="T35" fmla="*/ 15 h 210"/>
                  <a:gd name="T36" fmla="*/ 9 w 51"/>
                  <a:gd name="T37" fmla="*/ 17 h 210"/>
                  <a:gd name="T38" fmla="*/ 9 w 51"/>
                  <a:gd name="T39" fmla="*/ 18 h 210"/>
                  <a:gd name="T40" fmla="*/ 9 w 51"/>
                  <a:gd name="T41" fmla="*/ 19 h 210"/>
                  <a:gd name="T42" fmla="*/ 8 w 51"/>
                  <a:gd name="T43" fmla="*/ 21 h 210"/>
                  <a:gd name="T44" fmla="*/ 8 w 51"/>
                  <a:gd name="T45" fmla="*/ 22 h 210"/>
                  <a:gd name="T46" fmla="*/ 7 w 51"/>
                  <a:gd name="T47" fmla="*/ 24 h 210"/>
                  <a:gd name="T48" fmla="*/ 7 w 51"/>
                  <a:gd name="T49" fmla="*/ 25 h 210"/>
                  <a:gd name="T50" fmla="*/ 7 w 51"/>
                  <a:gd name="T51" fmla="*/ 26 h 210"/>
                  <a:gd name="T52" fmla="*/ 7 w 51"/>
                  <a:gd name="T53" fmla="*/ 28 h 210"/>
                  <a:gd name="T54" fmla="*/ 7 w 51"/>
                  <a:gd name="T55" fmla="*/ 30 h 210"/>
                  <a:gd name="T56" fmla="*/ 6 w 51"/>
                  <a:gd name="T57" fmla="*/ 31 h 210"/>
                  <a:gd name="T58" fmla="*/ 6 w 51"/>
                  <a:gd name="T59" fmla="*/ 33 h 210"/>
                  <a:gd name="T60" fmla="*/ 6 w 51"/>
                  <a:gd name="T61" fmla="*/ 34 h 210"/>
                  <a:gd name="T62" fmla="*/ 6 w 51"/>
                  <a:gd name="T63" fmla="*/ 35 h 210"/>
                  <a:gd name="T64" fmla="*/ 5 w 51"/>
                  <a:gd name="T65" fmla="*/ 37 h 210"/>
                  <a:gd name="T66" fmla="*/ 5 w 51"/>
                  <a:gd name="T67" fmla="*/ 38 h 210"/>
                  <a:gd name="T68" fmla="*/ 5 w 51"/>
                  <a:gd name="T69" fmla="*/ 40 h 210"/>
                  <a:gd name="T70" fmla="*/ 4 w 51"/>
                  <a:gd name="T71" fmla="*/ 41 h 210"/>
                  <a:gd name="T72" fmla="*/ 4 w 51"/>
                  <a:gd name="T73" fmla="*/ 42 h 210"/>
                  <a:gd name="T74" fmla="*/ 4 w 51"/>
                  <a:gd name="T75" fmla="*/ 44 h 210"/>
                  <a:gd name="T76" fmla="*/ 4 w 51"/>
                  <a:gd name="T77" fmla="*/ 45 h 210"/>
                  <a:gd name="T78" fmla="*/ 4 w 51"/>
                  <a:gd name="T79" fmla="*/ 46 h 210"/>
                  <a:gd name="T80" fmla="*/ 3 w 51"/>
                  <a:gd name="T81" fmla="*/ 47 h 210"/>
                  <a:gd name="T82" fmla="*/ 3 w 51"/>
                  <a:gd name="T83" fmla="*/ 49 h 210"/>
                  <a:gd name="T84" fmla="*/ 2 w 51"/>
                  <a:gd name="T85" fmla="*/ 50 h 210"/>
                  <a:gd name="T86" fmla="*/ 2 w 51"/>
                  <a:gd name="T87" fmla="*/ 51 h 210"/>
                  <a:gd name="T88" fmla="*/ 2 w 51"/>
                  <a:gd name="T89" fmla="*/ 52 h 210"/>
                  <a:gd name="T90" fmla="*/ 2 w 51"/>
                  <a:gd name="T91" fmla="*/ 53 h 210"/>
                  <a:gd name="T92" fmla="*/ 2 w 51"/>
                  <a:gd name="T93" fmla="*/ 55 h 210"/>
                  <a:gd name="T94" fmla="*/ 1 w 51"/>
                  <a:gd name="T95" fmla="*/ 55 h 210"/>
                  <a:gd name="T96" fmla="*/ 1 w 51"/>
                  <a:gd name="T97" fmla="*/ 56 h 210"/>
                  <a:gd name="T98" fmla="*/ 1 w 51"/>
                  <a:gd name="T99" fmla="*/ 57 h 210"/>
                  <a:gd name="T100" fmla="*/ 0 w 51"/>
                  <a:gd name="T101" fmla="*/ 58 h 210"/>
                  <a:gd name="T102" fmla="*/ 0 w 51"/>
                  <a:gd name="T103" fmla="*/ 59 h 2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
                  <a:gd name="T157" fmla="*/ 0 h 210"/>
                  <a:gd name="T158" fmla="*/ 51 w 51"/>
                  <a:gd name="T159" fmla="*/ 210 h 2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 h="210">
                    <a:moveTo>
                      <a:pt x="51" y="0"/>
                    </a:moveTo>
                    <a:lnTo>
                      <a:pt x="51" y="1"/>
                    </a:lnTo>
                    <a:lnTo>
                      <a:pt x="50" y="1"/>
                    </a:lnTo>
                    <a:lnTo>
                      <a:pt x="50" y="2"/>
                    </a:lnTo>
                    <a:lnTo>
                      <a:pt x="49" y="2"/>
                    </a:lnTo>
                    <a:lnTo>
                      <a:pt x="49" y="3"/>
                    </a:lnTo>
                    <a:lnTo>
                      <a:pt x="49" y="4"/>
                    </a:lnTo>
                    <a:lnTo>
                      <a:pt x="48" y="5"/>
                    </a:lnTo>
                    <a:lnTo>
                      <a:pt x="48" y="7"/>
                    </a:lnTo>
                    <a:lnTo>
                      <a:pt x="47" y="9"/>
                    </a:lnTo>
                    <a:lnTo>
                      <a:pt x="46" y="10"/>
                    </a:lnTo>
                    <a:lnTo>
                      <a:pt x="46" y="11"/>
                    </a:lnTo>
                    <a:lnTo>
                      <a:pt x="45" y="12"/>
                    </a:lnTo>
                    <a:lnTo>
                      <a:pt x="45" y="13"/>
                    </a:lnTo>
                    <a:lnTo>
                      <a:pt x="45" y="14"/>
                    </a:lnTo>
                    <a:lnTo>
                      <a:pt x="43" y="16"/>
                    </a:lnTo>
                    <a:lnTo>
                      <a:pt x="43" y="18"/>
                    </a:lnTo>
                    <a:lnTo>
                      <a:pt x="42" y="19"/>
                    </a:lnTo>
                    <a:lnTo>
                      <a:pt x="42" y="21"/>
                    </a:lnTo>
                    <a:lnTo>
                      <a:pt x="42" y="22"/>
                    </a:lnTo>
                    <a:lnTo>
                      <a:pt x="41" y="24"/>
                    </a:lnTo>
                    <a:lnTo>
                      <a:pt x="41" y="25"/>
                    </a:lnTo>
                    <a:lnTo>
                      <a:pt x="40" y="28"/>
                    </a:lnTo>
                    <a:lnTo>
                      <a:pt x="39" y="30"/>
                    </a:lnTo>
                    <a:lnTo>
                      <a:pt x="39" y="31"/>
                    </a:lnTo>
                    <a:lnTo>
                      <a:pt x="39" y="33"/>
                    </a:lnTo>
                    <a:lnTo>
                      <a:pt x="38" y="36"/>
                    </a:lnTo>
                    <a:lnTo>
                      <a:pt x="38" y="38"/>
                    </a:lnTo>
                    <a:lnTo>
                      <a:pt x="37" y="39"/>
                    </a:lnTo>
                    <a:lnTo>
                      <a:pt x="37" y="42"/>
                    </a:lnTo>
                    <a:lnTo>
                      <a:pt x="37" y="44"/>
                    </a:lnTo>
                    <a:lnTo>
                      <a:pt x="35" y="46"/>
                    </a:lnTo>
                    <a:lnTo>
                      <a:pt x="35" y="48"/>
                    </a:lnTo>
                    <a:lnTo>
                      <a:pt x="35" y="50"/>
                    </a:lnTo>
                    <a:lnTo>
                      <a:pt x="34" y="53"/>
                    </a:lnTo>
                    <a:lnTo>
                      <a:pt x="34" y="55"/>
                    </a:lnTo>
                    <a:lnTo>
                      <a:pt x="33" y="57"/>
                    </a:lnTo>
                    <a:lnTo>
                      <a:pt x="33" y="59"/>
                    </a:lnTo>
                    <a:lnTo>
                      <a:pt x="33" y="63"/>
                    </a:lnTo>
                    <a:lnTo>
                      <a:pt x="32" y="65"/>
                    </a:lnTo>
                    <a:lnTo>
                      <a:pt x="31" y="67"/>
                    </a:lnTo>
                    <a:lnTo>
                      <a:pt x="31" y="69"/>
                    </a:lnTo>
                    <a:lnTo>
                      <a:pt x="31" y="72"/>
                    </a:lnTo>
                    <a:lnTo>
                      <a:pt x="30" y="74"/>
                    </a:lnTo>
                    <a:lnTo>
                      <a:pt x="30" y="77"/>
                    </a:lnTo>
                    <a:lnTo>
                      <a:pt x="29" y="80"/>
                    </a:lnTo>
                    <a:lnTo>
                      <a:pt x="29" y="82"/>
                    </a:lnTo>
                    <a:lnTo>
                      <a:pt x="27" y="84"/>
                    </a:lnTo>
                    <a:lnTo>
                      <a:pt x="27" y="88"/>
                    </a:lnTo>
                    <a:lnTo>
                      <a:pt x="27" y="90"/>
                    </a:lnTo>
                    <a:lnTo>
                      <a:pt x="26" y="92"/>
                    </a:lnTo>
                    <a:lnTo>
                      <a:pt x="25" y="94"/>
                    </a:lnTo>
                    <a:lnTo>
                      <a:pt x="25" y="98"/>
                    </a:lnTo>
                    <a:lnTo>
                      <a:pt x="25" y="100"/>
                    </a:lnTo>
                    <a:lnTo>
                      <a:pt x="24" y="102"/>
                    </a:lnTo>
                    <a:lnTo>
                      <a:pt x="24" y="106"/>
                    </a:lnTo>
                    <a:lnTo>
                      <a:pt x="23" y="108"/>
                    </a:lnTo>
                    <a:lnTo>
                      <a:pt x="23" y="110"/>
                    </a:lnTo>
                    <a:lnTo>
                      <a:pt x="22" y="112"/>
                    </a:lnTo>
                    <a:lnTo>
                      <a:pt x="22" y="116"/>
                    </a:lnTo>
                    <a:lnTo>
                      <a:pt x="22" y="118"/>
                    </a:lnTo>
                    <a:lnTo>
                      <a:pt x="21" y="120"/>
                    </a:lnTo>
                    <a:lnTo>
                      <a:pt x="21" y="124"/>
                    </a:lnTo>
                    <a:lnTo>
                      <a:pt x="21" y="126"/>
                    </a:lnTo>
                    <a:lnTo>
                      <a:pt x="19" y="128"/>
                    </a:lnTo>
                    <a:lnTo>
                      <a:pt x="19" y="130"/>
                    </a:lnTo>
                    <a:lnTo>
                      <a:pt x="18" y="133"/>
                    </a:lnTo>
                    <a:lnTo>
                      <a:pt x="18" y="136"/>
                    </a:lnTo>
                    <a:lnTo>
                      <a:pt x="17" y="138"/>
                    </a:lnTo>
                    <a:lnTo>
                      <a:pt x="17" y="141"/>
                    </a:lnTo>
                    <a:lnTo>
                      <a:pt x="16" y="143"/>
                    </a:lnTo>
                    <a:lnTo>
                      <a:pt x="16" y="146"/>
                    </a:lnTo>
                    <a:lnTo>
                      <a:pt x="16" y="147"/>
                    </a:lnTo>
                    <a:lnTo>
                      <a:pt x="15" y="151"/>
                    </a:lnTo>
                    <a:lnTo>
                      <a:pt x="15" y="153"/>
                    </a:lnTo>
                    <a:lnTo>
                      <a:pt x="14" y="155"/>
                    </a:lnTo>
                    <a:lnTo>
                      <a:pt x="13" y="157"/>
                    </a:lnTo>
                    <a:lnTo>
                      <a:pt x="13" y="160"/>
                    </a:lnTo>
                    <a:lnTo>
                      <a:pt x="13" y="162"/>
                    </a:lnTo>
                    <a:lnTo>
                      <a:pt x="13" y="164"/>
                    </a:lnTo>
                    <a:lnTo>
                      <a:pt x="12" y="166"/>
                    </a:lnTo>
                    <a:lnTo>
                      <a:pt x="10" y="169"/>
                    </a:lnTo>
                    <a:lnTo>
                      <a:pt x="10" y="171"/>
                    </a:lnTo>
                    <a:lnTo>
                      <a:pt x="10" y="173"/>
                    </a:lnTo>
                    <a:lnTo>
                      <a:pt x="9" y="176"/>
                    </a:lnTo>
                    <a:lnTo>
                      <a:pt x="9" y="178"/>
                    </a:lnTo>
                    <a:lnTo>
                      <a:pt x="8" y="179"/>
                    </a:lnTo>
                    <a:lnTo>
                      <a:pt x="8" y="181"/>
                    </a:lnTo>
                    <a:lnTo>
                      <a:pt x="8" y="183"/>
                    </a:lnTo>
                    <a:lnTo>
                      <a:pt x="7" y="186"/>
                    </a:lnTo>
                    <a:lnTo>
                      <a:pt x="6" y="188"/>
                    </a:lnTo>
                    <a:lnTo>
                      <a:pt x="6" y="189"/>
                    </a:lnTo>
                    <a:lnTo>
                      <a:pt x="6" y="191"/>
                    </a:lnTo>
                    <a:lnTo>
                      <a:pt x="6" y="194"/>
                    </a:lnTo>
                    <a:lnTo>
                      <a:pt x="5" y="195"/>
                    </a:lnTo>
                    <a:lnTo>
                      <a:pt x="4" y="197"/>
                    </a:lnTo>
                    <a:lnTo>
                      <a:pt x="4" y="199"/>
                    </a:lnTo>
                    <a:lnTo>
                      <a:pt x="4" y="200"/>
                    </a:lnTo>
                    <a:lnTo>
                      <a:pt x="2" y="203"/>
                    </a:lnTo>
                    <a:lnTo>
                      <a:pt x="2" y="204"/>
                    </a:lnTo>
                    <a:lnTo>
                      <a:pt x="1" y="206"/>
                    </a:lnTo>
                    <a:lnTo>
                      <a:pt x="1" y="207"/>
                    </a:lnTo>
                    <a:lnTo>
                      <a:pt x="1" y="209"/>
                    </a:lnTo>
                    <a:lnTo>
                      <a:pt x="0" y="2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0" name="Freeform 57">
                <a:extLst>
                  <a:ext uri="{FF2B5EF4-FFF2-40B4-BE49-F238E27FC236}">
                    <a16:creationId xmlns:a16="http://schemas.microsoft.com/office/drawing/2014/main" id="{FF2C4099-794E-E24D-AEF1-657B4AFCD295}"/>
                  </a:ext>
                </a:extLst>
              </p:cNvPr>
              <p:cNvSpPr>
                <a:spLocks/>
              </p:cNvSpPr>
              <p:nvPr/>
            </p:nvSpPr>
            <p:spPr bwMode="auto">
              <a:xfrm>
                <a:off x="4537" y="2988"/>
                <a:ext cx="11" cy="15"/>
              </a:xfrm>
              <a:custGeom>
                <a:avLst/>
                <a:gdLst>
                  <a:gd name="T0" fmla="*/ 11 w 43"/>
                  <a:gd name="T1" fmla="*/ 0 h 55"/>
                  <a:gd name="T2" fmla="*/ 11 w 43"/>
                  <a:gd name="T3" fmla="*/ 1 h 55"/>
                  <a:gd name="T4" fmla="*/ 11 w 43"/>
                  <a:gd name="T5" fmla="*/ 1 h 55"/>
                  <a:gd name="T6" fmla="*/ 10 w 43"/>
                  <a:gd name="T7" fmla="*/ 1 h 55"/>
                  <a:gd name="T8" fmla="*/ 10 w 43"/>
                  <a:gd name="T9" fmla="*/ 2 h 55"/>
                  <a:gd name="T10" fmla="*/ 10 w 43"/>
                  <a:gd name="T11" fmla="*/ 2 h 55"/>
                  <a:gd name="T12" fmla="*/ 10 w 43"/>
                  <a:gd name="T13" fmla="*/ 3 h 55"/>
                  <a:gd name="T14" fmla="*/ 10 w 43"/>
                  <a:gd name="T15" fmla="*/ 3 h 55"/>
                  <a:gd name="T16" fmla="*/ 10 w 43"/>
                  <a:gd name="T17" fmla="*/ 3 h 55"/>
                  <a:gd name="T18" fmla="*/ 10 w 43"/>
                  <a:gd name="T19" fmla="*/ 4 h 55"/>
                  <a:gd name="T20" fmla="*/ 10 w 43"/>
                  <a:gd name="T21" fmla="*/ 4 h 55"/>
                  <a:gd name="T22" fmla="*/ 9 w 43"/>
                  <a:gd name="T23" fmla="*/ 4 h 55"/>
                  <a:gd name="T24" fmla="*/ 9 w 43"/>
                  <a:gd name="T25" fmla="*/ 5 h 55"/>
                  <a:gd name="T26" fmla="*/ 9 w 43"/>
                  <a:gd name="T27" fmla="*/ 5 h 55"/>
                  <a:gd name="T28" fmla="*/ 9 w 43"/>
                  <a:gd name="T29" fmla="*/ 5 h 55"/>
                  <a:gd name="T30" fmla="*/ 9 w 43"/>
                  <a:gd name="T31" fmla="*/ 6 h 55"/>
                  <a:gd name="T32" fmla="*/ 9 w 43"/>
                  <a:gd name="T33" fmla="*/ 6 h 55"/>
                  <a:gd name="T34" fmla="*/ 9 w 43"/>
                  <a:gd name="T35" fmla="*/ 6 h 55"/>
                  <a:gd name="T36" fmla="*/ 9 w 43"/>
                  <a:gd name="T37" fmla="*/ 7 h 55"/>
                  <a:gd name="T38" fmla="*/ 9 w 43"/>
                  <a:gd name="T39" fmla="*/ 7 h 55"/>
                  <a:gd name="T40" fmla="*/ 9 w 43"/>
                  <a:gd name="T41" fmla="*/ 7 h 55"/>
                  <a:gd name="T42" fmla="*/ 8 w 43"/>
                  <a:gd name="T43" fmla="*/ 8 h 55"/>
                  <a:gd name="T44" fmla="*/ 8 w 43"/>
                  <a:gd name="T45" fmla="*/ 8 h 55"/>
                  <a:gd name="T46" fmla="*/ 8 w 43"/>
                  <a:gd name="T47" fmla="*/ 8 h 55"/>
                  <a:gd name="T48" fmla="*/ 8 w 43"/>
                  <a:gd name="T49" fmla="*/ 8 h 55"/>
                  <a:gd name="T50" fmla="*/ 7 w 43"/>
                  <a:gd name="T51" fmla="*/ 9 h 55"/>
                  <a:gd name="T52" fmla="*/ 7 w 43"/>
                  <a:gd name="T53" fmla="*/ 9 h 55"/>
                  <a:gd name="T54" fmla="*/ 7 w 43"/>
                  <a:gd name="T55" fmla="*/ 9 h 55"/>
                  <a:gd name="T56" fmla="*/ 7 w 43"/>
                  <a:gd name="T57" fmla="*/ 10 h 55"/>
                  <a:gd name="T58" fmla="*/ 7 w 43"/>
                  <a:gd name="T59" fmla="*/ 10 h 55"/>
                  <a:gd name="T60" fmla="*/ 7 w 43"/>
                  <a:gd name="T61" fmla="*/ 10 h 55"/>
                  <a:gd name="T62" fmla="*/ 7 w 43"/>
                  <a:gd name="T63" fmla="*/ 11 h 55"/>
                  <a:gd name="T64" fmla="*/ 6 w 43"/>
                  <a:gd name="T65" fmla="*/ 11 h 55"/>
                  <a:gd name="T66" fmla="*/ 6 w 43"/>
                  <a:gd name="T67" fmla="*/ 11 h 55"/>
                  <a:gd name="T68" fmla="*/ 6 w 43"/>
                  <a:gd name="T69" fmla="*/ 11 h 55"/>
                  <a:gd name="T70" fmla="*/ 6 w 43"/>
                  <a:gd name="T71" fmla="*/ 11 h 55"/>
                  <a:gd name="T72" fmla="*/ 6 w 43"/>
                  <a:gd name="T73" fmla="*/ 11 h 55"/>
                  <a:gd name="T74" fmla="*/ 6 w 43"/>
                  <a:gd name="T75" fmla="*/ 11 h 55"/>
                  <a:gd name="T76" fmla="*/ 6 w 43"/>
                  <a:gd name="T77" fmla="*/ 12 h 55"/>
                  <a:gd name="T78" fmla="*/ 6 w 43"/>
                  <a:gd name="T79" fmla="*/ 12 h 55"/>
                  <a:gd name="T80" fmla="*/ 5 w 43"/>
                  <a:gd name="T81" fmla="*/ 12 h 55"/>
                  <a:gd name="T82" fmla="*/ 5 w 43"/>
                  <a:gd name="T83" fmla="*/ 13 h 55"/>
                  <a:gd name="T84" fmla="*/ 5 w 43"/>
                  <a:gd name="T85" fmla="*/ 13 h 55"/>
                  <a:gd name="T86" fmla="*/ 5 w 43"/>
                  <a:gd name="T87" fmla="*/ 13 h 55"/>
                  <a:gd name="T88" fmla="*/ 4 w 43"/>
                  <a:gd name="T89" fmla="*/ 13 h 55"/>
                  <a:gd name="T90" fmla="*/ 4 w 43"/>
                  <a:gd name="T91" fmla="*/ 13 h 55"/>
                  <a:gd name="T92" fmla="*/ 4 w 43"/>
                  <a:gd name="T93" fmla="*/ 14 h 55"/>
                  <a:gd name="T94" fmla="*/ 4 w 43"/>
                  <a:gd name="T95" fmla="*/ 14 h 55"/>
                  <a:gd name="T96" fmla="*/ 3 w 43"/>
                  <a:gd name="T97" fmla="*/ 14 h 55"/>
                  <a:gd name="T98" fmla="*/ 3 w 43"/>
                  <a:gd name="T99" fmla="*/ 14 h 55"/>
                  <a:gd name="T100" fmla="*/ 3 w 43"/>
                  <a:gd name="T101" fmla="*/ 14 h 55"/>
                  <a:gd name="T102" fmla="*/ 3 w 43"/>
                  <a:gd name="T103" fmla="*/ 14 h 55"/>
                  <a:gd name="T104" fmla="*/ 3 w 43"/>
                  <a:gd name="T105" fmla="*/ 14 h 55"/>
                  <a:gd name="T106" fmla="*/ 2 w 43"/>
                  <a:gd name="T107" fmla="*/ 14 h 55"/>
                  <a:gd name="T108" fmla="*/ 2 w 43"/>
                  <a:gd name="T109" fmla="*/ 14 h 55"/>
                  <a:gd name="T110" fmla="*/ 2 w 43"/>
                  <a:gd name="T111" fmla="*/ 14 h 55"/>
                  <a:gd name="T112" fmla="*/ 2 w 43"/>
                  <a:gd name="T113" fmla="*/ 14 h 55"/>
                  <a:gd name="T114" fmla="*/ 1 w 43"/>
                  <a:gd name="T115" fmla="*/ 14 h 55"/>
                  <a:gd name="T116" fmla="*/ 1 w 43"/>
                  <a:gd name="T117" fmla="*/ 15 h 55"/>
                  <a:gd name="T118" fmla="*/ 1 w 43"/>
                  <a:gd name="T119" fmla="*/ 15 h 55"/>
                  <a:gd name="T120" fmla="*/ 1 w 43"/>
                  <a:gd name="T121" fmla="*/ 15 h 55"/>
                  <a:gd name="T122" fmla="*/ 0 w 43"/>
                  <a:gd name="T123" fmla="*/ 15 h 55"/>
                  <a:gd name="T124" fmla="*/ 0 w 43"/>
                  <a:gd name="T125" fmla="*/ 15 h 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
                  <a:gd name="T190" fmla="*/ 0 h 55"/>
                  <a:gd name="T191" fmla="*/ 43 w 43"/>
                  <a:gd name="T192" fmla="*/ 55 h 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 h="55">
                    <a:moveTo>
                      <a:pt x="43" y="0"/>
                    </a:moveTo>
                    <a:lnTo>
                      <a:pt x="43" y="2"/>
                    </a:lnTo>
                    <a:lnTo>
                      <a:pt x="42" y="4"/>
                    </a:lnTo>
                    <a:lnTo>
                      <a:pt x="41" y="5"/>
                    </a:lnTo>
                    <a:lnTo>
                      <a:pt x="41" y="6"/>
                    </a:lnTo>
                    <a:lnTo>
                      <a:pt x="41" y="8"/>
                    </a:lnTo>
                    <a:lnTo>
                      <a:pt x="40" y="10"/>
                    </a:lnTo>
                    <a:lnTo>
                      <a:pt x="40" y="11"/>
                    </a:lnTo>
                    <a:lnTo>
                      <a:pt x="39" y="12"/>
                    </a:lnTo>
                    <a:lnTo>
                      <a:pt x="39" y="13"/>
                    </a:lnTo>
                    <a:lnTo>
                      <a:pt x="39" y="15"/>
                    </a:lnTo>
                    <a:lnTo>
                      <a:pt x="37" y="16"/>
                    </a:lnTo>
                    <a:lnTo>
                      <a:pt x="37" y="17"/>
                    </a:lnTo>
                    <a:lnTo>
                      <a:pt x="36" y="19"/>
                    </a:lnTo>
                    <a:lnTo>
                      <a:pt x="36" y="20"/>
                    </a:lnTo>
                    <a:lnTo>
                      <a:pt x="36" y="21"/>
                    </a:lnTo>
                    <a:lnTo>
                      <a:pt x="35" y="22"/>
                    </a:lnTo>
                    <a:lnTo>
                      <a:pt x="34" y="23"/>
                    </a:lnTo>
                    <a:lnTo>
                      <a:pt x="34" y="24"/>
                    </a:lnTo>
                    <a:lnTo>
                      <a:pt x="34" y="25"/>
                    </a:lnTo>
                    <a:lnTo>
                      <a:pt x="34" y="26"/>
                    </a:lnTo>
                    <a:lnTo>
                      <a:pt x="33" y="28"/>
                    </a:lnTo>
                    <a:lnTo>
                      <a:pt x="32" y="29"/>
                    </a:lnTo>
                    <a:lnTo>
                      <a:pt x="32" y="30"/>
                    </a:lnTo>
                    <a:lnTo>
                      <a:pt x="31" y="31"/>
                    </a:lnTo>
                    <a:lnTo>
                      <a:pt x="29" y="32"/>
                    </a:lnTo>
                    <a:lnTo>
                      <a:pt x="29" y="33"/>
                    </a:lnTo>
                    <a:lnTo>
                      <a:pt x="28" y="34"/>
                    </a:lnTo>
                    <a:lnTo>
                      <a:pt x="27" y="35"/>
                    </a:lnTo>
                    <a:lnTo>
                      <a:pt x="27" y="37"/>
                    </a:lnTo>
                    <a:lnTo>
                      <a:pt x="26" y="38"/>
                    </a:lnTo>
                    <a:lnTo>
                      <a:pt x="26" y="39"/>
                    </a:lnTo>
                    <a:lnTo>
                      <a:pt x="25" y="39"/>
                    </a:lnTo>
                    <a:lnTo>
                      <a:pt x="25" y="40"/>
                    </a:lnTo>
                    <a:lnTo>
                      <a:pt x="24" y="40"/>
                    </a:lnTo>
                    <a:lnTo>
                      <a:pt x="24" y="41"/>
                    </a:lnTo>
                    <a:lnTo>
                      <a:pt x="24" y="42"/>
                    </a:lnTo>
                    <a:lnTo>
                      <a:pt x="23" y="42"/>
                    </a:lnTo>
                    <a:lnTo>
                      <a:pt x="23" y="43"/>
                    </a:lnTo>
                    <a:lnTo>
                      <a:pt x="22" y="43"/>
                    </a:lnTo>
                    <a:lnTo>
                      <a:pt x="20" y="44"/>
                    </a:lnTo>
                    <a:lnTo>
                      <a:pt x="19" y="46"/>
                    </a:lnTo>
                    <a:lnTo>
                      <a:pt x="18" y="47"/>
                    </a:lnTo>
                    <a:lnTo>
                      <a:pt x="18" y="48"/>
                    </a:lnTo>
                    <a:lnTo>
                      <a:pt x="17" y="48"/>
                    </a:lnTo>
                    <a:lnTo>
                      <a:pt x="16" y="49"/>
                    </a:lnTo>
                    <a:lnTo>
                      <a:pt x="15" y="50"/>
                    </a:lnTo>
                    <a:lnTo>
                      <a:pt x="14" y="50"/>
                    </a:lnTo>
                    <a:lnTo>
                      <a:pt x="12" y="50"/>
                    </a:lnTo>
                    <a:lnTo>
                      <a:pt x="12" y="51"/>
                    </a:lnTo>
                    <a:lnTo>
                      <a:pt x="11" y="51"/>
                    </a:lnTo>
                    <a:lnTo>
                      <a:pt x="10" y="51"/>
                    </a:lnTo>
                    <a:lnTo>
                      <a:pt x="10" y="52"/>
                    </a:lnTo>
                    <a:lnTo>
                      <a:pt x="9" y="52"/>
                    </a:lnTo>
                    <a:lnTo>
                      <a:pt x="8" y="52"/>
                    </a:lnTo>
                    <a:lnTo>
                      <a:pt x="7" y="53"/>
                    </a:lnTo>
                    <a:lnTo>
                      <a:pt x="6" y="53"/>
                    </a:lnTo>
                    <a:lnTo>
                      <a:pt x="4" y="53"/>
                    </a:lnTo>
                    <a:lnTo>
                      <a:pt x="4" y="55"/>
                    </a:lnTo>
                    <a:lnTo>
                      <a:pt x="3" y="55"/>
                    </a:lnTo>
                    <a:lnTo>
                      <a:pt x="2" y="55"/>
                    </a:lnTo>
                    <a:lnTo>
                      <a:pt x="1" y="55"/>
                    </a:lnTo>
                    <a:lnTo>
                      <a:pt x="0" y="55"/>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1" name="Freeform 58">
                <a:extLst>
                  <a:ext uri="{FF2B5EF4-FFF2-40B4-BE49-F238E27FC236}">
                    <a16:creationId xmlns:a16="http://schemas.microsoft.com/office/drawing/2014/main" id="{8D5F3AAB-A15F-CD43-9903-99810FF153DF}"/>
                  </a:ext>
                </a:extLst>
              </p:cNvPr>
              <p:cNvSpPr>
                <a:spLocks/>
              </p:cNvSpPr>
              <p:nvPr/>
            </p:nvSpPr>
            <p:spPr bwMode="auto">
              <a:xfrm>
                <a:off x="4588" y="3003"/>
                <a:ext cx="45" cy="8"/>
              </a:xfrm>
              <a:custGeom>
                <a:avLst/>
                <a:gdLst>
                  <a:gd name="T0" fmla="*/ 0 w 175"/>
                  <a:gd name="T1" fmla="*/ 0 h 26"/>
                  <a:gd name="T2" fmla="*/ 7 w 175"/>
                  <a:gd name="T3" fmla="*/ 2 h 26"/>
                  <a:gd name="T4" fmla="*/ 12 w 175"/>
                  <a:gd name="T5" fmla="*/ 6 h 26"/>
                  <a:gd name="T6" fmla="*/ 14 w 175"/>
                  <a:gd name="T7" fmla="*/ 3 h 26"/>
                  <a:gd name="T8" fmla="*/ 19 w 175"/>
                  <a:gd name="T9" fmla="*/ 4 h 26"/>
                  <a:gd name="T10" fmla="*/ 24 w 175"/>
                  <a:gd name="T11" fmla="*/ 6 h 26"/>
                  <a:gd name="T12" fmla="*/ 30 w 175"/>
                  <a:gd name="T13" fmla="*/ 5 h 26"/>
                  <a:gd name="T14" fmla="*/ 31 w 175"/>
                  <a:gd name="T15" fmla="*/ 0 h 26"/>
                  <a:gd name="T16" fmla="*/ 35 w 175"/>
                  <a:gd name="T17" fmla="*/ 2 h 26"/>
                  <a:gd name="T18" fmla="*/ 39 w 175"/>
                  <a:gd name="T19" fmla="*/ 4 h 26"/>
                  <a:gd name="T20" fmla="*/ 41 w 175"/>
                  <a:gd name="T21" fmla="*/ 8 h 26"/>
                  <a:gd name="T22" fmla="*/ 45 w 175"/>
                  <a:gd name="T23" fmla="*/ 4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5"/>
                  <a:gd name="T37" fmla="*/ 0 h 26"/>
                  <a:gd name="T38" fmla="*/ 175 w 175"/>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5" h="26">
                    <a:moveTo>
                      <a:pt x="0" y="0"/>
                    </a:moveTo>
                    <a:lnTo>
                      <a:pt x="28" y="5"/>
                    </a:lnTo>
                    <a:lnTo>
                      <a:pt x="45" y="21"/>
                    </a:lnTo>
                    <a:lnTo>
                      <a:pt x="55" y="9"/>
                    </a:lnTo>
                    <a:lnTo>
                      <a:pt x="74" y="14"/>
                    </a:lnTo>
                    <a:lnTo>
                      <a:pt x="94" y="21"/>
                    </a:lnTo>
                    <a:lnTo>
                      <a:pt x="116" y="17"/>
                    </a:lnTo>
                    <a:lnTo>
                      <a:pt x="122" y="0"/>
                    </a:lnTo>
                    <a:lnTo>
                      <a:pt x="136" y="5"/>
                    </a:lnTo>
                    <a:lnTo>
                      <a:pt x="150" y="14"/>
                    </a:lnTo>
                    <a:lnTo>
                      <a:pt x="160" y="26"/>
                    </a:lnTo>
                    <a:lnTo>
                      <a:pt x="175" y="14"/>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312" name="Freeform 59">
                <a:extLst>
                  <a:ext uri="{FF2B5EF4-FFF2-40B4-BE49-F238E27FC236}">
                    <a16:creationId xmlns:a16="http://schemas.microsoft.com/office/drawing/2014/main" id="{4E44D0D3-E3E4-1845-A86B-06F0A47D14E6}"/>
                  </a:ext>
                </a:extLst>
              </p:cNvPr>
              <p:cNvSpPr>
                <a:spLocks/>
              </p:cNvSpPr>
              <p:nvPr/>
            </p:nvSpPr>
            <p:spPr bwMode="auto">
              <a:xfrm>
                <a:off x="4516" y="3002"/>
                <a:ext cx="22" cy="7"/>
              </a:xfrm>
              <a:custGeom>
                <a:avLst/>
                <a:gdLst>
                  <a:gd name="T0" fmla="*/ 22 w 84"/>
                  <a:gd name="T1" fmla="*/ 0 h 22"/>
                  <a:gd name="T2" fmla="*/ 15 w 84"/>
                  <a:gd name="T3" fmla="*/ 3 h 22"/>
                  <a:gd name="T4" fmla="*/ 12 w 84"/>
                  <a:gd name="T5" fmla="*/ 0 h 22"/>
                  <a:gd name="T6" fmla="*/ 7 w 84"/>
                  <a:gd name="T7" fmla="*/ 3 h 22"/>
                  <a:gd name="T8" fmla="*/ 3 w 84"/>
                  <a:gd name="T9" fmla="*/ 7 h 22"/>
                  <a:gd name="T10" fmla="*/ 0 w 84"/>
                  <a:gd name="T11" fmla="*/ 3 h 22"/>
                  <a:gd name="T12" fmla="*/ 0 60000 65536"/>
                  <a:gd name="T13" fmla="*/ 0 60000 65536"/>
                  <a:gd name="T14" fmla="*/ 0 60000 65536"/>
                  <a:gd name="T15" fmla="*/ 0 60000 65536"/>
                  <a:gd name="T16" fmla="*/ 0 60000 65536"/>
                  <a:gd name="T17" fmla="*/ 0 60000 65536"/>
                  <a:gd name="T18" fmla="*/ 0 w 84"/>
                  <a:gd name="T19" fmla="*/ 0 h 22"/>
                  <a:gd name="T20" fmla="*/ 84 w 8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84" h="22">
                    <a:moveTo>
                      <a:pt x="84" y="0"/>
                    </a:moveTo>
                    <a:lnTo>
                      <a:pt x="56" y="10"/>
                    </a:lnTo>
                    <a:lnTo>
                      <a:pt x="45" y="0"/>
                    </a:lnTo>
                    <a:lnTo>
                      <a:pt x="28" y="10"/>
                    </a:lnTo>
                    <a:lnTo>
                      <a:pt x="10" y="22"/>
                    </a:lnTo>
                    <a:lnTo>
                      <a:pt x="0" y="1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97" name="Line 60">
              <a:extLst>
                <a:ext uri="{FF2B5EF4-FFF2-40B4-BE49-F238E27FC236}">
                  <a16:creationId xmlns:a16="http://schemas.microsoft.com/office/drawing/2014/main" id="{10ABD185-1C33-EB4A-BB25-5A10B986E3CC}"/>
                </a:ext>
              </a:extLst>
            </p:cNvPr>
            <p:cNvSpPr>
              <a:spLocks noChangeShapeType="1"/>
            </p:cNvSpPr>
            <p:nvPr/>
          </p:nvSpPr>
          <p:spPr bwMode="auto">
            <a:xfrm>
              <a:off x="4555" y="2550"/>
              <a:ext cx="113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98" name="Line 61">
              <a:extLst>
                <a:ext uri="{FF2B5EF4-FFF2-40B4-BE49-F238E27FC236}">
                  <a16:creationId xmlns:a16="http://schemas.microsoft.com/office/drawing/2014/main" id="{5B28D30C-03CE-B04B-BE3A-12C6320B34D1}"/>
                </a:ext>
              </a:extLst>
            </p:cNvPr>
            <p:cNvSpPr>
              <a:spLocks noChangeShapeType="1"/>
            </p:cNvSpPr>
            <p:nvPr/>
          </p:nvSpPr>
          <p:spPr bwMode="auto">
            <a:xfrm flipH="1">
              <a:off x="5003" y="1812"/>
              <a:ext cx="382"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99" name="Line 62">
              <a:extLst>
                <a:ext uri="{FF2B5EF4-FFF2-40B4-BE49-F238E27FC236}">
                  <a16:creationId xmlns:a16="http://schemas.microsoft.com/office/drawing/2014/main" id="{778F66AE-F753-8B49-9DFC-31198E9F9A57}"/>
                </a:ext>
              </a:extLst>
            </p:cNvPr>
            <p:cNvSpPr>
              <a:spLocks noChangeShapeType="1"/>
            </p:cNvSpPr>
            <p:nvPr/>
          </p:nvSpPr>
          <p:spPr bwMode="auto">
            <a:xfrm flipH="1">
              <a:off x="5003" y="2438"/>
              <a:ext cx="382"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0" name="Text Box 63">
              <a:extLst>
                <a:ext uri="{FF2B5EF4-FFF2-40B4-BE49-F238E27FC236}">
                  <a16:creationId xmlns:a16="http://schemas.microsoft.com/office/drawing/2014/main" id="{29F2C7E6-80D8-714C-A30D-DA26E91B50CB}"/>
                </a:ext>
              </a:extLst>
            </p:cNvPr>
            <p:cNvSpPr txBox="1">
              <a:spLocks noChangeArrowheads="1"/>
            </p:cNvSpPr>
            <p:nvPr/>
          </p:nvSpPr>
          <p:spPr bwMode="auto">
            <a:xfrm>
              <a:off x="5120" y="1986"/>
              <a:ext cx="49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a:latin typeface="ITCCenturyBookT"/>
                </a:rPr>
                <a:t>SMSR</a:t>
              </a:r>
            </a:p>
          </p:txBody>
        </p:sp>
        <p:sp>
          <p:nvSpPr>
            <p:cNvPr id="53301" name="Line 64">
              <a:extLst>
                <a:ext uri="{FF2B5EF4-FFF2-40B4-BE49-F238E27FC236}">
                  <a16:creationId xmlns:a16="http://schemas.microsoft.com/office/drawing/2014/main" id="{2B4B6FE5-A17E-464C-9431-B47A7854679B}"/>
                </a:ext>
              </a:extLst>
            </p:cNvPr>
            <p:cNvSpPr>
              <a:spLocks noChangeShapeType="1"/>
            </p:cNvSpPr>
            <p:nvPr/>
          </p:nvSpPr>
          <p:spPr bwMode="auto">
            <a:xfrm>
              <a:off x="5386" y="2244"/>
              <a:ext cx="0" cy="1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302" name="Line 65">
              <a:extLst>
                <a:ext uri="{FF2B5EF4-FFF2-40B4-BE49-F238E27FC236}">
                  <a16:creationId xmlns:a16="http://schemas.microsoft.com/office/drawing/2014/main" id="{CF6DC0CD-E455-0241-BBB1-AEEA8B3B6FA3}"/>
                </a:ext>
              </a:extLst>
            </p:cNvPr>
            <p:cNvSpPr>
              <a:spLocks noChangeShapeType="1"/>
            </p:cNvSpPr>
            <p:nvPr/>
          </p:nvSpPr>
          <p:spPr bwMode="auto">
            <a:xfrm flipV="1">
              <a:off x="5386" y="1829"/>
              <a:ext cx="0" cy="18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55" name="Group 66">
            <a:extLst>
              <a:ext uri="{FF2B5EF4-FFF2-40B4-BE49-F238E27FC236}">
                <a16:creationId xmlns:a16="http://schemas.microsoft.com/office/drawing/2014/main" id="{6F69A8BC-9443-D746-A319-3BE8C1C5217A}"/>
              </a:ext>
            </a:extLst>
          </p:cNvPr>
          <p:cNvGrpSpPr>
            <a:grpSpLocks/>
          </p:cNvGrpSpPr>
          <p:nvPr/>
        </p:nvGrpSpPr>
        <p:grpSpPr bwMode="auto">
          <a:xfrm>
            <a:off x="7761287" y="5089525"/>
            <a:ext cx="2749550" cy="865188"/>
            <a:chOff x="3901" y="3337"/>
            <a:chExt cx="1732" cy="545"/>
          </a:xfrm>
        </p:grpSpPr>
        <p:sp>
          <p:nvSpPr>
            <p:cNvPr id="53256" name="Freeform 67">
              <a:extLst>
                <a:ext uri="{FF2B5EF4-FFF2-40B4-BE49-F238E27FC236}">
                  <a16:creationId xmlns:a16="http://schemas.microsoft.com/office/drawing/2014/main" id="{944A3061-EE9B-A04C-BCFF-74A14DDBB5D5}"/>
                </a:ext>
              </a:extLst>
            </p:cNvPr>
            <p:cNvSpPr>
              <a:spLocks/>
            </p:cNvSpPr>
            <p:nvPr/>
          </p:nvSpPr>
          <p:spPr bwMode="auto">
            <a:xfrm>
              <a:off x="4084" y="3512"/>
              <a:ext cx="910" cy="47"/>
            </a:xfrm>
            <a:custGeom>
              <a:avLst/>
              <a:gdLst>
                <a:gd name="T0" fmla="*/ 0 w 960"/>
                <a:gd name="T1" fmla="*/ 47 h 48"/>
                <a:gd name="T2" fmla="*/ 46 w 960"/>
                <a:gd name="T3" fmla="*/ 0 h 48"/>
                <a:gd name="T4" fmla="*/ 91 w 960"/>
                <a:gd name="T5" fmla="*/ 47 h 48"/>
                <a:gd name="T6" fmla="*/ 137 w 960"/>
                <a:gd name="T7" fmla="*/ 0 h 48"/>
                <a:gd name="T8" fmla="*/ 182 w 960"/>
                <a:gd name="T9" fmla="*/ 47 h 48"/>
                <a:gd name="T10" fmla="*/ 228 w 960"/>
                <a:gd name="T11" fmla="*/ 0 h 48"/>
                <a:gd name="T12" fmla="*/ 273 w 960"/>
                <a:gd name="T13" fmla="*/ 47 h 48"/>
                <a:gd name="T14" fmla="*/ 319 w 960"/>
                <a:gd name="T15" fmla="*/ 0 h 48"/>
                <a:gd name="T16" fmla="*/ 364 w 960"/>
                <a:gd name="T17" fmla="*/ 47 h 48"/>
                <a:gd name="T18" fmla="*/ 410 w 960"/>
                <a:gd name="T19" fmla="*/ 0 h 48"/>
                <a:gd name="T20" fmla="*/ 455 w 960"/>
                <a:gd name="T21" fmla="*/ 47 h 48"/>
                <a:gd name="T22" fmla="*/ 501 w 960"/>
                <a:gd name="T23" fmla="*/ 0 h 48"/>
                <a:gd name="T24" fmla="*/ 546 w 960"/>
                <a:gd name="T25" fmla="*/ 47 h 48"/>
                <a:gd name="T26" fmla="*/ 592 w 960"/>
                <a:gd name="T27" fmla="*/ 0 h 48"/>
                <a:gd name="T28" fmla="*/ 637 w 960"/>
                <a:gd name="T29" fmla="*/ 47 h 48"/>
                <a:gd name="T30" fmla="*/ 683 w 960"/>
                <a:gd name="T31" fmla="*/ 0 h 48"/>
                <a:gd name="T32" fmla="*/ 728 w 960"/>
                <a:gd name="T33" fmla="*/ 47 h 48"/>
                <a:gd name="T34" fmla="*/ 774 w 960"/>
                <a:gd name="T35" fmla="*/ 0 h 48"/>
                <a:gd name="T36" fmla="*/ 819 w 960"/>
                <a:gd name="T37" fmla="*/ 47 h 48"/>
                <a:gd name="T38" fmla="*/ 865 w 960"/>
                <a:gd name="T39" fmla="*/ 0 h 48"/>
                <a:gd name="T40" fmla="*/ 910 w 960"/>
                <a:gd name="T41" fmla="*/ 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0"/>
                <a:gd name="T64" fmla="*/ 0 h 48"/>
                <a:gd name="T65" fmla="*/ 960 w 96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0"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0" y="48"/>
                    <a:pt x="576" y="48"/>
                  </a:cubicBezTo>
                  <a:cubicBezTo>
                    <a:pt x="592" y="48"/>
                    <a:pt x="608" y="0"/>
                    <a:pt x="624" y="0"/>
                  </a:cubicBezTo>
                  <a:cubicBezTo>
                    <a:pt x="640" y="0"/>
                    <a:pt x="656" y="48"/>
                    <a:pt x="672" y="48"/>
                  </a:cubicBezTo>
                  <a:cubicBezTo>
                    <a:pt x="688" y="48"/>
                    <a:pt x="704" y="0"/>
                    <a:pt x="720" y="0"/>
                  </a:cubicBezTo>
                  <a:cubicBezTo>
                    <a:pt x="736" y="0"/>
                    <a:pt x="752" y="48"/>
                    <a:pt x="768" y="48"/>
                  </a:cubicBezTo>
                  <a:cubicBezTo>
                    <a:pt x="784" y="48"/>
                    <a:pt x="800" y="0"/>
                    <a:pt x="816" y="0"/>
                  </a:cubicBezTo>
                  <a:cubicBezTo>
                    <a:pt x="832" y="0"/>
                    <a:pt x="848" y="48"/>
                    <a:pt x="864" y="48"/>
                  </a:cubicBezTo>
                  <a:cubicBezTo>
                    <a:pt x="880" y="48"/>
                    <a:pt x="896" y="0"/>
                    <a:pt x="912" y="0"/>
                  </a:cubicBezTo>
                  <a:cubicBezTo>
                    <a:pt x="928" y="0"/>
                    <a:pt x="944" y="24"/>
                    <a:pt x="960" y="4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7" name="Freeform 68">
              <a:extLst>
                <a:ext uri="{FF2B5EF4-FFF2-40B4-BE49-F238E27FC236}">
                  <a16:creationId xmlns:a16="http://schemas.microsoft.com/office/drawing/2014/main" id="{5DFE4C8B-1BF6-6542-9AED-06DE8070DD62}"/>
                </a:ext>
              </a:extLst>
            </p:cNvPr>
            <p:cNvSpPr>
              <a:spLocks/>
            </p:cNvSpPr>
            <p:nvPr/>
          </p:nvSpPr>
          <p:spPr bwMode="auto">
            <a:xfrm>
              <a:off x="3901" y="3339"/>
              <a:ext cx="1110" cy="185"/>
            </a:xfrm>
            <a:custGeom>
              <a:avLst/>
              <a:gdLst>
                <a:gd name="T0" fmla="*/ 180 w 2043"/>
                <a:gd name="T1" fmla="*/ 0 h 341"/>
                <a:gd name="T2" fmla="*/ 0 w 2043"/>
                <a:gd name="T3" fmla="*/ 185 h 341"/>
                <a:gd name="T4" fmla="*/ 930 w 2043"/>
                <a:gd name="T5" fmla="*/ 185 h 341"/>
                <a:gd name="T6" fmla="*/ 1110 w 2043"/>
                <a:gd name="T7" fmla="*/ 0 h 341"/>
                <a:gd name="T8" fmla="*/ 180 w 2043"/>
                <a:gd name="T9" fmla="*/ 0 h 341"/>
                <a:gd name="T10" fmla="*/ 0 60000 65536"/>
                <a:gd name="T11" fmla="*/ 0 60000 65536"/>
                <a:gd name="T12" fmla="*/ 0 60000 65536"/>
                <a:gd name="T13" fmla="*/ 0 60000 65536"/>
                <a:gd name="T14" fmla="*/ 0 60000 65536"/>
                <a:gd name="T15" fmla="*/ 0 w 2043"/>
                <a:gd name="T16" fmla="*/ 0 h 341"/>
                <a:gd name="T17" fmla="*/ 2043 w 2043"/>
                <a:gd name="T18" fmla="*/ 341 h 341"/>
              </a:gdLst>
              <a:ahLst/>
              <a:cxnLst>
                <a:cxn ang="T10">
                  <a:pos x="T0" y="T1"/>
                </a:cxn>
                <a:cxn ang="T11">
                  <a:pos x="T2" y="T3"/>
                </a:cxn>
                <a:cxn ang="T12">
                  <a:pos x="T4" y="T5"/>
                </a:cxn>
                <a:cxn ang="T13">
                  <a:pos x="T6" y="T7"/>
                </a:cxn>
                <a:cxn ang="T14">
                  <a:pos x="T8" y="T9"/>
                </a:cxn>
              </a:cxnLst>
              <a:rect l="T15" t="T16" r="T17" b="T18"/>
              <a:pathLst>
                <a:path w="2043" h="341">
                  <a:moveTo>
                    <a:pt x="331" y="0"/>
                  </a:moveTo>
                  <a:lnTo>
                    <a:pt x="0" y="341"/>
                  </a:lnTo>
                  <a:lnTo>
                    <a:pt x="1712" y="341"/>
                  </a:lnTo>
                  <a:lnTo>
                    <a:pt x="2043" y="0"/>
                  </a:lnTo>
                  <a:lnTo>
                    <a:pt x="331"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8" name="Freeform 69">
              <a:extLst>
                <a:ext uri="{FF2B5EF4-FFF2-40B4-BE49-F238E27FC236}">
                  <a16:creationId xmlns:a16="http://schemas.microsoft.com/office/drawing/2014/main" id="{04C75981-E92D-AA4E-BE2E-8054AD212E09}"/>
                </a:ext>
              </a:extLst>
            </p:cNvPr>
            <p:cNvSpPr>
              <a:spLocks/>
            </p:cNvSpPr>
            <p:nvPr/>
          </p:nvSpPr>
          <p:spPr bwMode="auto">
            <a:xfrm>
              <a:off x="3905" y="3491"/>
              <a:ext cx="1109" cy="185"/>
            </a:xfrm>
            <a:custGeom>
              <a:avLst/>
              <a:gdLst>
                <a:gd name="T0" fmla="*/ 0 w 2043"/>
                <a:gd name="T1" fmla="*/ 185 h 340"/>
                <a:gd name="T2" fmla="*/ 930 w 2043"/>
                <a:gd name="T3" fmla="*/ 185 h 340"/>
                <a:gd name="T4" fmla="*/ 1109 w 2043"/>
                <a:gd name="T5" fmla="*/ 0 h 340"/>
                <a:gd name="T6" fmla="*/ 0 60000 65536"/>
                <a:gd name="T7" fmla="*/ 0 60000 65536"/>
                <a:gd name="T8" fmla="*/ 0 60000 65536"/>
                <a:gd name="T9" fmla="*/ 0 w 2043"/>
                <a:gd name="T10" fmla="*/ 0 h 340"/>
                <a:gd name="T11" fmla="*/ 2043 w 2043"/>
                <a:gd name="T12" fmla="*/ 340 h 340"/>
              </a:gdLst>
              <a:ahLst/>
              <a:cxnLst>
                <a:cxn ang="T6">
                  <a:pos x="T0" y="T1"/>
                </a:cxn>
                <a:cxn ang="T7">
                  <a:pos x="T2" y="T3"/>
                </a:cxn>
                <a:cxn ang="T8">
                  <a:pos x="T4" y="T5"/>
                </a:cxn>
              </a:cxnLst>
              <a:rect l="T9" t="T10" r="T11" b="T12"/>
              <a:pathLst>
                <a:path w="2043" h="340">
                  <a:moveTo>
                    <a:pt x="0" y="340"/>
                  </a:moveTo>
                  <a:lnTo>
                    <a:pt x="1713" y="340"/>
                  </a:lnTo>
                  <a:lnTo>
                    <a:pt x="2043"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9" name="Freeform 70">
              <a:extLst>
                <a:ext uri="{FF2B5EF4-FFF2-40B4-BE49-F238E27FC236}">
                  <a16:creationId xmlns:a16="http://schemas.microsoft.com/office/drawing/2014/main" id="{AA1D272A-0750-734B-A095-197B8A6DBB0D}"/>
                </a:ext>
              </a:extLst>
            </p:cNvPr>
            <p:cNvSpPr>
              <a:spLocks/>
            </p:cNvSpPr>
            <p:nvPr/>
          </p:nvSpPr>
          <p:spPr bwMode="auto">
            <a:xfrm>
              <a:off x="3905" y="3565"/>
              <a:ext cx="1109" cy="185"/>
            </a:xfrm>
            <a:custGeom>
              <a:avLst/>
              <a:gdLst>
                <a:gd name="T0" fmla="*/ 0 w 2043"/>
                <a:gd name="T1" fmla="*/ 185 h 340"/>
                <a:gd name="T2" fmla="*/ 930 w 2043"/>
                <a:gd name="T3" fmla="*/ 185 h 340"/>
                <a:gd name="T4" fmla="*/ 1109 w 2043"/>
                <a:gd name="T5" fmla="*/ 0 h 340"/>
                <a:gd name="T6" fmla="*/ 0 60000 65536"/>
                <a:gd name="T7" fmla="*/ 0 60000 65536"/>
                <a:gd name="T8" fmla="*/ 0 60000 65536"/>
                <a:gd name="T9" fmla="*/ 0 w 2043"/>
                <a:gd name="T10" fmla="*/ 0 h 340"/>
                <a:gd name="T11" fmla="*/ 2043 w 2043"/>
                <a:gd name="T12" fmla="*/ 340 h 340"/>
              </a:gdLst>
              <a:ahLst/>
              <a:cxnLst>
                <a:cxn ang="T6">
                  <a:pos x="T0" y="T1"/>
                </a:cxn>
                <a:cxn ang="T7">
                  <a:pos x="T2" y="T3"/>
                </a:cxn>
                <a:cxn ang="T8">
                  <a:pos x="T4" y="T5"/>
                </a:cxn>
              </a:cxnLst>
              <a:rect l="T9" t="T10" r="T11" b="T12"/>
              <a:pathLst>
                <a:path w="2043" h="340">
                  <a:moveTo>
                    <a:pt x="0" y="340"/>
                  </a:moveTo>
                  <a:lnTo>
                    <a:pt x="1713" y="340"/>
                  </a:lnTo>
                  <a:lnTo>
                    <a:pt x="2043" y="0"/>
                  </a:lnTo>
                </a:path>
              </a:pathLst>
            </a:custGeom>
            <a:noFill/>
            <a:ln w="254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0" name="Freeform 71">
              <a:extLst>
                <a:ext uri="{FF2B5EF4-FFF2-40B4-BE49-F238E27FC236}">
                  <a16:creationId xmlns:a16="http://schemas.microsoft.com/office/drawing/2014/main" id="{83D262CB-C8E2-4144-B633-1EB3AACAF97C}"/>
                </a:ext>
              </a:extLst>
            </p:cNvPr>
            <p:cNvSpPr>
              <a:spLocks/>
            </p:cNvSpPr>
            <p:nvPr/>
          </p:nvSpPr>
          <p:spPr bwMode="auto">
            <a:xfrm>
              <a:off x="3905" y="3698"/>
              <a:ext cx="1109" cy="184"/>
            </a:xfrm>
            <a:custGeom>
              <a:avLst/>
              <a:gdLst>
                <a:gd name="T0" fmla="*/ 0 w 2043"/>
                <a:gd name="T1" fmla="*/ 184 h 341"/>
                <a:gd name="T2" fmla="*/ 930 w 2043"/>
                <a:gd name="T3" fmla="*/ 184 h 341"/>
                <a:gd name="T4" fmla="*/ 1109 w 2043"/>
                <a:gd name="T5" fmla="*/ 0 h 341"/>
                <a:gd name="T6" fmla="*/ 0 60000 65536"/>
                <a:gd name="T7" fmla="*/ 0 60000 65536"/>
                <a:gd name="T8" fmla="*/ 0 60000 65536"/>
                <a:gd name="T9" fmla="*/ 0 w 2043"/>
                <a:gd name="T10" fmla="*/ 0 h 341"/>
                <a:gd name="T11" fmla="*/ 2043 w 2043"/>
                <a:gd name="T12" fmla="*/ 341 h 341"/>
              </a:gdLst>
              <a:ahLst/>
              <a:cxnLst>
                <a:cxn ang="T6">
                  <a:pos x="T0" y="T1"/>
                </a:cxn>
                <a:cxn ang="T7">
                  <a:pos x="T2" y="T3"/>
                </a:cxn>
                <a:cxn ang="T8">
                  <a:pos x="T4" y="T5"/>
                </a:cxn>
              </a:cxnLst>
              <a:rect l="T9" t="T10" r="T11" b="T12"/>
              <a:pathLst>
                <a:path w="2043" h="341">
                  <a:moveTo>
                    <a:pt x="0" y="341"/>
                  </a:moveTo>
                  <a:lnTo>
                    <a:pt x="1713" y="341"/>
                  </a:lnTo>
                  <a:lnTo>
                    <a:pt x="2043"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1" name="Line 72">
              <a:extLst>
                <a:ext uri="{FF2B5EF4-FFF2-40B4-BE49-F238E27FC236}">
                  <a16:creationId xmlns:a16="http://schemas.microsoft.com/office/drawing/2014/main" id="{18D2A020-F430-654F-B461-C88CC747531F}"/>
                </a:ext>
              </a:extLst>
            </p:cNvPr>
            <p:cNvSpPr>
              <a:spLocks noChangeShapeType="1"/>
            </p:cNvSpPr>
            <p:nvPr/>
          </p:nvSpPr>
          <p:spPr bwMode="auto">
            <a:xfrm>
              <a:off x="3903" y="3530"/>
              <a:ext cx="2" cy="3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2" name="Line 73">
              <a:extLst>
                <a:ext uri="{FF2B5EF4-FFF2-40B4-BE49-F238E27FC236}">
                  <a16:creationId xmlns:a16="http://schemas.microsoft.com/office/drawing/2014/main" id="{13B2EDBA-6EC7-6C44-BC32-C68E6C257249}"/>
                </a:ext>
              </a:extLst>
            </p:cNvPr>
            <p:cNvSpPr>
              <a:spLocks noChangeShapeType="1"/>
            </p:cNvSpPr>
            <p:nvPr/>
          </p:nvSpPr>
          <p:spPr bwMode="auto">
            <a:xfrm>
              <a:off x="5011" y="3348"/>
              <a:ext cx="3" cy="36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3" name="Line 74">
              <a:extLst>
                <a:ext uri="{FF2B5EF4-FFF2-40B4-BE49-F238E27FC236}">
                  <a16:creationId xmlns:a16="http://schemas.microsoft.com/office/drawing/2014/main" id="{01E9788E-1E46-6B4E-A4F8-CBF9716CF43E}"/>
                </a:ext>
              </a:extLst>
            </p:cNvPr>
            <p:cNvSpPr>
              <a:spLocks noChangeShapeType="1"/>
            </p:cNvSpPr>
            <p:nvPr/>
          </p:nvSpPr>
          <p:spPr bwMode="auto">
            <a:xfrm>
              <a:off x="4833" y="3528"/>
              <a:ext cx="2" cy="34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Freeform 75">
              <a:extLst>
                <a:ext uri="{FF2B5EF4-FFF2-40B4-BE49-F238E27FC236}">
                  <a16:creationId xmlns:a16="http://schemas.microsoft.com/office/drawing/2014/main" id="{AD811DE0-07BD-4F4A-B421-04305CDA19F4}"/>
                </a:ext>
              </a:extLst>
            </p:cNvPr>
            <p:cNvSpPr>
              <a:spLocks/>
            </p:cNvSpPr>
            <p:nvPr/>
          </p:nvSpPr>
          <p:spPr bwMode="auto">
            <a:xfrm>
              <a:off x="3901" y="3706"/>
              <a:ext cx="1104" cy="174"/>
            </a:xfrm>
            <a:custGeom>
              <a:avLst/>
              <a:gdLst>
                <a:gd name="T0" fmla="*/ 1104 w 2034"/>
                <a:gd name="T1" fmla="*/ 0 h 321"/>
                <a:gd name="T2" fmla="*/ 179 w 2034"/>
                <a:gd name="T3" fmla="*/ 0 h 321"/>
                <a:gd name="T4" fmla="*/ 0 w 2034"/>
                <a:gd name="T5" fmla="*/ 174 h 321"/>
                <a:gd name="T6" fmla="*/ 0 60000 65536"/>
                <a:gd name="T7" fmla="*/ 0 60000 65536"/>
                <a:gd name="T8" fmla="*/ 0 60000 65536"/>
                <a:gd name="T9" fmla="*/ 0 w 2034"/>
                <a:gd name="T10" fmla="*/ 0 h 321"/>
                <a:gd name="T11" fmla="*/ 2034 w 2034"/>
                <a:gd name="T12" fmla="*/ 321 h 321"/>
              </a:gdLst>
              <a:ahLst/>
              <a:cxnLst>
                <a:cxn ang="T6">
                  <a:pos x="T0" y="T1"/>
                </a:cxn>
                <a:cxn ang="T7">
                  <a:pos x="T2" y="T3"/>
                </a:cxn>
                <a:cxn ang="T8">
                  <a:pos x="T4" y="T5"/>
                </a:cxn>
              </a:cxnLst>
              <a:rect l="T9" t="T10" r="T11" b="T12"/>
              <a:pathLst>
                <a:path w="2034" h="321">
                  <a:moveTo>
                    <a:pt x="2034" y="0"/>
                  </a:moveTo>
                  <a:lnTo>
                    <a:pt x="329" y="0"/>
                  </a:lnTo>
                  <a:lnTo>
                    <a:pt x="0" y="321"/>
                  </a:lnTo>
                </a:path>
              </a:pathLst>
            </a:custGeom>
            <a:noFill/>
            <a:ln w="25400">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5" name="Line 76">
              <a:extLst>
                <a:ext uri="{FF2B5EF4-FFF2-40B4-BE49-F238E27FC236}">
                  <a16:creationId xmlns:a16="http://schemas.microsoft.com/office/drawing/2014/main" id="{E28066D6-DD57-0546-82F9-05F4CA4B112F}"/>
                </a:ext>
              </a:extLst>
            </p:cNvPr>
            <p:cNvSpPr>
              <a:spLocks noChangeShapeType="1"/>
            </p:cNvSpPr>
            <p:nvPr/>
          </p:nvSpPr>
          <p:spPr bwMode="auto">
            <a:xfrm>
              <a:off x="4079" y="3337"/>
              <a:ext cx="2" cy="369"/>
            </a:xfrm>
            <a:prstGeom prst="line">
              <a:avLst/>
            </a:prstGeom>
            <a:noFill/>
            <a:ln w="2540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Freeform 77">
              <a:extLst>
                <a:ext uri="{FF2B5EF4-FFF2-40B4-BE49-F238E27FC236}">
                  <a16:creationId xmlns:a16="http://schemas.microsoft.com/office/drawing/2014/main" id="{8257B989-F16C-9E44-96A4-A889C90E916D}"/>
                </a:ext>
              </a:extLst>
            </p:cNvPr>
            <p:cNvSpPr>
              <a:spLocks/>
            </p:cNvSpPr>
            <p:nvPr/>
          </p:nvSpPr>
          <p:spPr bwMode="auto">
            <a:xfrm>
              <a:off x="3905" y="3502"/>
              <a:ext cx="1100" cy="178"/>
            </a:xfrm>
            <a:custGeom>
              <a:avLst/>
              <a:gdLst>
                <a:gd name="T0" fmla="*/ 1100 w 2024"/>
                <a:gd name="T1" fmla="*/ 0 h 329"/>
                <a:gd name="T2" fmla="*/ 179 w 2024"/>
                <a:gd name="T3" fmla="*/ 0 h 329"/>
                <a:gd name="T4" fmla="*/ 0 w 2024"/>
                <a:gd name="T5" fmla="*/ 178 h 329"/>
                <a:gd name="T6" fmla="*/ 0 60000 65536"/>
                <a:gd name="T7" fmla="*/ 0 60000 65536"/>
                <a:gd name="T8" fmla="*/ 0 60000 65536"/>
                <a:gd name="T9" fmla="*/ 0 w 2024"/>
                <a:gd name="T10" fmla="*/ 0 h 329"/>
                <a:gd name="T11" fmla="*/ 2024 w 2024"/>
                <a:gd name="T12" fmla="*/ 329 h 329"/>
              </a:gdLst>
              <a:ahLst/>
              <a:cxnLst>
                <a:cxn ang="T6">
                  <a:pos x="T0" y="T1"/>
                </a:cxn>
                <a:cxn ang="T7">
                  <a:pos x="T2" y="T3"/>
                </a:cxn>
                <a:cxn ang="T8">
                  <a:pos x="T4" y="T5"/>
                </a:cxn>
              </a:cxnLst>
              <a:rect l="T9" t="T10" r="T11" b="T12"/>
              <a:pathLst>
                <a:path w="2024" h="329">
                  <a:moveTo>
                    <a:pt x="2024" y="0"/>
                  </a:moveTo>
                  <a:lnTo>
                    <a:pt x="329" y="0"/>
                  </a:lnTo>
                  <a:lnTo>
                    <a:pt x="0" y="329"/>
                  </a:lnTo>
                </a:path>
              </a:pathLst>
            </a:custGeom>
            <a:noFill/>
            <a:ln w="254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7" name="Freeform 78">
              <a:extLst>
                <a:ext uri="{FF2B5EF4-FFF2-40B4-BE49-F238E27FC236}">
                  <a16:creationId xmlns:a16="http://schemas.microsoft.com/office/drawing/2014/main" id="{A6192EF7-0B76-0C4C-84E4-9A68042AF9F1}"/>
                </a:ext>
              </a:extLst>
            </p:cNvPr>
            <p:cNvSpPr>
              <a:spLocks/>
            </p:cNvSpPr>
            <p:nvPr/>
          </p:nvSpPr>
          <p:spPr bwMode="auto">
            <a:xfrm>
              <a:off x="3910" y="3567"/>
              <a:ext cx="1099" cy="181"/>
            </a:xfrm>
            <a:custGeom>
              <a:avLst/>
              <a:gdLst>
                <a:gd name="T0" fmla="*/ 1099 w 2026"/>
                <a:gd name="T1" fmla="*/ 0 h 331"/>
                <a:gd name="T2" fmla="*/ 178 w 2026"/>
                <a:gd name="T3" fmla="*/ 0 h 331"/>
                <a:gd name="T4" fmla="*/ 0 w 2026"/>
                <a:gd name="T5" fmla="*/ 181 h 331"/>
                <a:gd name="T6" fmla="*/ 0 60000 65536"/>
                <a:gd name="T7" fmla="*/ 0 60000 65536"/>
                <a:gd name="T8" fmla="*/ 0 60000 65536"/>
                <a:gd name="T9" fmla="*/ 0 w 2026"/>
                <a:gd name="T10" fmla="*/ 0 h 331"/>
                <a:gd name="T11" fmla="*/ 2026 w 2026"/>
                <a:gd name="T12" fmla="*/ 331 h 331"/>
              </a:gdLst>
              <a:ahLst/>
              <a:cxnLst>
                <a:cxn ang="T6">
                  <a:pos x="T0" y="T1"/>
                </a:cxn>
                <a:cxn ang="T7">
                  <a:pos x="T2" y="T3"/>
                </a:cxn>
                <a:cxn ang="T8">
                  <a:pos x="T4" y="T5"/>
                </a:cxn>
              </a:cxnLst>
              <a:rect l="T9" t="T10" r="T11" b="T12"/>
              <a:pathLst>
                <a:path w="2026" h="331">
                  <a:moveTo>
                    <a:pt x="2026" y="0"/>
                  </a:moveTo>
                  <a:lnTo>
                    <a:pt x="328" y="0"/>
                  </a:lnTo>
                  <a:lnTo>
                    <a:pt x="0" y="331"/>
                  </a:lnTo>
                </a:path>
              </a:pathLst>
            </a:custGeom>
            <a:noFill/>
            <a:ln w="25400">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8" name="Oval 79">
              <a:extLst>
                <a:ext uri="{FF2B5EF4-FFF2-40B4-BE49-F238E27FC236}">
                  <a16:creationId xmlns:a16="http://schemas.microsoft.com/office/drawing/2014/main" id="{672D519F-E2CA-A840-9FF5-806872622D6A}"/>
                </a:ext>
              </a:extLst>
            </p:cNvPr>
            <p:cNvSpPr>
              <a:spLocks noChangeArrowheads="1"/>
            </p:cNvSpPr>
            <p:nvPr/>
          </p:nvSpPr>
          <p:spPr bwMode="auto">
            <a:xfrm>
              <a:off x="5543" y="3452"/>
              <a:ext cx="90" cy="244"/>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53269" name="Line 80">
              <a:extLst>
                <a:ext uri="{FF2B5EF4-FFF2-40B4-BE49-F238E27FC236}">
                  <a16:creationId xmlns:a16="http://schemas.microsoft.com/office/drawing/2014/main" id="{610D98BD-544C-0441-BB42-8185B2EB87E7}"/>
                </a:ext>
              </a:extLst>
            </p:cNvPr>
            <p:cNvSpPr>
              <a:spLocks noChangeShapeType="1"/>
            </p:cNvSpPr>
            <p:nvPr/>
          </p:nvSpPr>
          <p:spPr bwMode="auto">
            <a:xfrm flipV="1">
              <a:off x="4934" y="3451"/>
              <a:ext cx="656" cy="166"/>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0" name="Line 81">
              <a:extLst>
                <a:ext uri="{FF2B5EF4-FFF2-40B4-BE49-F238E27FC236}">
                  <a16:creationId xmlns:a16="http://schemas.microsoft.com/office/drawing/2014/main" id="{AC5DAAB0-0A1B-B042-9ADC-11BB013B011E}"/>
                </a:ext>
              </a:extLst>
            </p:cNvPr>
            <p:cNvSpPr>
              <a:spLocks noChangeShapeType="1"/>
            </p:cNvSpPr>
            <p:nvPr/>
          </p:nvSpPr>
          <p:spPr bwMode="auto">
            <a:xfrm>
              <a:off x="4928" y="3623"/>
              <a:ext cx="660" cy="75"/>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1" name="Freeform 82">
              <a:extLst>
                <a:ext uri="{FF2B5EF4-FFF2-40B4-BE49-F238E27FC236}">
                  <a16:creationId xmlns:a16="http://schemas.microsoft.com/office/drawing/2014/main" id="{6CDC9B52-D036-B54B-9239-F6947510C7FE}"/>
                </a:ext>
              </a:extLst>
            </p:cNvPr>
            <p:cNvSpPr>
              <a:spLocks/>
            </p:cNvSpPr>
            <p:nvPr/>
          </p:nvSpPr>
          <p:spPr bwMode="auto">
            <a:xfrm>
              <a:off x="3914" y="3696"/>
              <a:ext cx="910" cy="47"/>
            </a:xfrm>
            <a:custGeom>
              <a:avLst/>
              <a:gdLst>
                <a:gd name="T0" fmla="*/ 0 w 960"/>
                <a:gd name="T1" fmla="*/ 47 h 48"/>
                <a:gd name="T2" fmla="*/ 46 w 960"/>
                <a:gd name="T3" fmla="*/ 0 h 48"/>
                <a:gd name="T4" fmla="*/ 91 w 960"/>
                <a:gd name="T5" fmla="*/ 47 h 48"/>
                <a:gd name="T6" fmla="*/ 137 w 960"/>
                <a:gd name="T7" fmla="*/ 0 h 48"/>
                <a:gd name="T8" fmla="*/ 182 w 960"/>
                <a:gd name="T9" fmla="*/ 47 h 48"/>
                <a:gd name="T10" fmla="*/ 228 w 960"/>
                <a:gd name="T11" fmla="*/ 0 h 48"/>
                <a:gd name="T12" fmla="*/ 273 w 960"/>
                <a:gd name="T13" fmla="*/ 47 h 48"/>
                <a:gd name="T14" fmla="*/ 319 w 960"/>
                <a:gd name="T15" fmla="*/ 0 h 48"/>
                <a:gd name="T16" fmla="*/ 364 w 960"/>
                <a:gd name="T17" fmla="*/ 47 h 48"/>
                <a:gd name="T18" fmla="*/ 410 w 960"/>
                <a:gd name="T19" fmla="*/ 0 h 48"/>
                <a:gd name="T20" fmla="*/ 455 w 960"/>
                <a:gd name="T21" fmla="*/ 47 h 48"/>
                <a:gd name="T22" fmla="*/ 501 w 960"/>
                <a:gd name="T23" fmla="*/ 0 h 48"/>
                <a:gd name="T24" fmla="*/ 546 w 960"/>
                <a:gd name="T25" fmla="*/ 47 h 48"/>
                <a:gd name="T26" fmla="*/ 592 w 960"/>
                <a:gd name="T27" fmla="*/ 0 h 48"/>
                <a:gd name="T28" fmla="*/ 637 w 960"/>
                <a:gd name="T29" fmla="*/ 47 h 48"/>
                <a:gd name="T30" fmla="*/ 683 w 960"/>
                <a:gd name="T31" fmla="*/ 0 h 48"/>
                <a:gd name="T32" fmla="*/ 728 w 960"/>
                <a:gd name="T33" fmla="*/ 47 h 48"/>
                <a:gd name="T34" fmla="*/ 774 w 960"/>
                <a:gd name="T35" fmla="*/ 0 h 48"/>
                <a:gd name="T36" fmla="*/ 819 w 960"/>
                <a:gd name="T37" fmla="*/ 47 h 48"/>
                <a:gd name="T38" fmla="*/ 865 w 960"/>
                <a:gd name="T39" fmla="*/ 0 h 48"/>
                <a:gd name="T40" fmla="*/ 910 w 960"/>
                <a:gd name="T41" fmla="*/ 47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0"/>
                <a:gd name="T64" fmla="*/ 0 h 48"/>
                <a:gd name="T65" fmla="*/ 960 w 960"/>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0" h="48">
                  <a:moveTo>
                    <a:pt x="0" y="48"/>
                  </a:moveTo>
                  <a:cubicBezTo>
                    <a:pt x="16" y="24"/>
                    <a:pt x="32" y="0"/>
                    <a:pt x="48" y="0"/>
                  </a:cubicBezTo>
                  <a:cubicBezTo>
                    <a:pt x="64" y="0"/>
                    <a:pt x="80" y="48"/>
                    <a:pt x="96" y="48"/>
                  </a:cubicBezTo>
                  <a:cubicBezTo>
                    <a:pt x="112" y="48"/>
                    <a:pt x="128" y="0"/>
                    <a:pt x="144" y="0"/>
                  </a:cubicBezTo>
                  <a:cubicBezTo>
                    <a:pt x="160" y="0"/>
                    <a:pt x="176" y="48"/>
                    <a:pt x="192" y="48"/>
                  </a:cubicBezTo>
                  <a:cubicBezTo>
                    <a:pt x="208" y="48"/>
                    <a:pt x="224" y="0"/>
                    <a:pt x="240" y="0"/>
                  </a:cubicBezTo>
                  <a:cubicBezTo>
                    <a:pt x="256" y="0"/>
                    <a:pt x="272" y="48"/>
                    <a:pt x="288" y="48"/>
                  </a:cubicBezTo>
                  <a:cubicBezTo>
                    <a:pt x="304" y="48"/>
                    <a:pt x="320" y="0"/>
                    <a:pt x="336" y="0"/>
                  </a:cubicBezTo>
                  <a:cubicBezTo>
                    <a:pt x="352" y="0"/>
                    <a:pt x="368" y="48"/>
                    <a:pt x="384" y="48"/>
                  </a:cubicBezTo>
                  <a:cubicBezTo>
                    <a:pt x="400" y="48"/>
                    <a:pt x="416" y="0"/>
                    <a:pt x="432" y="0"/>
                  </a:cubicBezTo>
                  <a:cubicBezTo>
                    <a:pt x="448" y="0"/>
                    <a:pt x="464" y="48"/>
                    <a:pt x="480" y="48"/>
                  </a:cubicBezTo>
                  <a:cubicBezTo>
                    <a:pt x="496" y="48"/>
                    <a:pt x="512" y="0"/>
                    <a:pt x="528" y="0"/>
                  </a:cubicBezTo>
                  <a:cubicBezTo>
                    <a:pt x="544" y="0"/>
                    <a:pt x="560" y="48"/>
                    <a:pt x="576" y="48"/>
                  </a:cubicBezTo>
                  <a:cubicBezTo>
                    <a:pt x="592" y="48"/>
                    <a:pt x="608" y="0"/>
                    <a:pt x="624" y="0"/>
                  </a:cubicBezTo>
                  <a:cubicBezTo>
                    <a:pt x="640" y="0"/>
                    <a:pt x="656" y="48"/>
                    <a:pt x="672" y="48"/>
                  </a:cubicBezTo>
                  <a:cubicBezTo>
                    <a:pt x="688" y="48"/>
                    <a:pt x="704" y="0"/>
                    <a:pt x="720" y="0"/>
                  </a:cubicBezTo>
                  <a:cubicBezTo>
                    <a:pt x="736" y="0"/>
                    <a:pt x="752" y="48"/>
                    <a:pt x="768" y="48"/>
                  </a:cubicBezTo>
                  <a:cubicBezTo>
                    <a:pt x="784" y="48"/>
                    <a:pt x="800" y="0"/>
                    <a:pt x="816" y="0"/>
                  </a:cubicBezTo>
                  <a:cubicBezTo>
                    <a:pt x="832" y="0"/>
                    <a:pt x="848" y="48"/>
                    <a:pt x="864" y="48"/>
                  </a:cubicBezTo>
                  <a:cubicBezTo>
                    <a:pt x="880" y="48"/>
                    <a:pt x="896" y="0"/>
                    <a:pt x="912" y="0"/>
                  </a:cubicBezTo>
                  <a:cubicBezTo>
                    <a:pt x="928" y="0"/>
                    <a:pt x="944" y="24"/>
                    <a:pt x="960" y="48"/>
                  </a:cubicBezTo>
                </a:path>
              </a:pathLst>
            </a:custGeom>
            <a:noFill/>
            <a:ln w="5080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3307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a:extLst>
              <a:ext uri="{FF2B5EF4-FFF2-40B4-BE49-F238E27FC236}">
                <a16:creationId xmlns:a16="http://schemas.microsoft.com/office/drawing/2014/main" id="{459E0196-99D4-2048-9D71-8B30C360D10B}"/>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4275" name="Slide Number Placeholder 4">
            <a:extLst>
              <a:ext uri="{FF2B5EF4-FFF2-40B4-BE49-F238E27FC236}">
                <a16:creationId xmlns:a16="http://schemas.microsoft.com/office/drawing/2014/main" id="{172AA7C6-E013-EC4E-B1AD-CEFF8B46A95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A9BC75-1162-084E-89FC-9D8E710E1DC0}" type="slidenum">
              <a:rPr lang="en-US" altLang="en-US">
                <a:solidFill>
                  <a:schemeClr val="bg1"/>
                </a:solidFill>
              </a:rPr>
              <a:pPr eaLnBrk="1" hangingPunct="1"/>
              <a:t>47</a:t>
            </a:fld>
            <a:endParaRPr lang="en-US" altLang="en-US">
              <a:solidFill>
                <a:schemeClr val="bg1"/>
              </a:solidFill>
            </a:endParaRPr>
          </a:p>
        </p:txBody>
      </p:sp>
      <p:sp>
        <p:nvSpPr>
          <p:cNvPr id="54276" name="AutoShape 2">
            <a:extLst>
              <a:ext uri="{FF2B5EF4-FFF2-40B4-BE49-F238E27FC236}">
                <a16:creationId xmlns:a16="http://schemas.microsoft.com/office/drawing/2014/main" id="{8F583684-67C3-EE46-A04F-FC659FEE4530}"/>
              </a:ext>
            </a:extLst>
          </p:cNvPr>
          <p:cNvSpPr>
            <a:spLocks noGrp="1" noChangeArrowheads="1"/>
          </p:cNvSpPr>
          <p:nvPr>
            <p:ph type="title"/>
          </p:nvPr>
        </p:nvSpPr>
        <p:spPr/>
        <p:txBody>
          <a:bodyPr/>
          <a:lstStyle/>
          <a:p>
            <a:pPr eaLnBrk="1" hangingPunct="1"/>
            <a:r>
              <a:rPr lang="en-US" altLang="en-US"/>
              <a:t>Laser </a:t>
            </a:r>
            <a:r>
              <a:rPr lang="el-GR" altLang="en-US"/>
              <a:t>κβαντικού φρέατος</a:t>
            </a:r>
            <a:r>
              <a:rPr lang="en-US" altLang="en-US"/>
              <a:t> I</a:t>
            </a:r>
            <a:endParaRPr lang="en-GB" altLang="en-US"/>
          </a:p>
        </p:txBody>
      </p:sp>
      <p:sp>
        <p:nvSpPr>
          <p:cNvPr id="54277" name="Rectangle 3">
            <a:extLst>
              <a:ext uri="{FF2B5EF4-FFF2-40B4-BE49-F238E27FC236}">
                <a16:creationId xmlns:a16="http://schemas.microsoft.com/office/drawing/2014/main" id="{027E0159-E573-6F48-8692-6AB7D4B33869}"/>
              </a:ext>
            </a:extLst>
          </p:cNvPr>
          <p:cNvSpPr>
            <a:spLocks noGrp="1" noChangeArrowheads="1"/>
          </p:cNvSpPr>
          <p:nvPr>
            <p:ph type="body" idx="1"/>
          </p:nvPr>
        </p:nvSpPr>
        <p:spPr/>
        <p:txBody>
          <a:bodyPr/>
          <a:lstStyle/>
          <a:p>
            <a:pPr eaLnBrk="1" hangingPunct="1"/>
            <a:r>
              <a:rPr lang="el-GR" altLang="en-US"/>
              <a:t>Δομή κβαντικού φρέατος: πολύ λεπτό στρώμα ημιαγωγών        αύξηση πυκνότητας καταστάσεων στο χαμηλότερο σημείο της ζώνης αγωγιμότητας και στο ψηλότερο της ζώνης σθένους</a:t>
            </a:r>
          </a:p>
          <a:p>
            <a:pPr lvl="1" eaLnBrk="1" hangingPunct="1"/>
            <a:r>
              <a:rPr lang="el-GR" altLang="en-US"/>
              <a:t>Εύκολη αντιστροφή πληθυσμών</a:t>
            </a:r>
          </a:p>
          <a:p>
            <a:pPr lvl="1" eaLnBrk="1" hangingPunct="1"/>
            <a:r>
              <a:rPr lang="el-GR" altLang="en-US"/>
              <a:t>Χαμηλό ρεύμα κατωφλίου</a:t>
            </a:r>
          </a:p>
          <a:p>
            <a:pPr lvl="1" eaLnBrk="1" hangingPunct="1"/>
            <a:r>
              <a:rPr lang="el-GR" altLang="en-US"/>
              <a:t>Χαμηλή θερμοκρασιακή ευαισθησία</a:t>
            </a:r>
          </a:p>
          <a:p>
            <a:pPr lvl="1" eaLnBrk="1" hangingPunct="1"/>
            <a:r>
              <a:rPr lang="el-GR" altLang="en-US"/>
              <a:t>Μικρός ενεργός περιοχή</a:t>
            </a:r>
          </a:p>
          <a:p>
            <a:pPr lvl="1" eaLnBrk="1" hangingPunct="1"/>
            <a:r>
              <a:rPr lang="el-GR" altLang="en-US"/>
              <a:t>Μικρός περιορισμός του οπτικού </a:t>
            </a:r>
            <a:r>
              <a:rPr lang="en-US" altLang="en-US"/>
              <a:t>mode</a:t>
            </a:r>
            <a:endParaRPr lang="en-GB" altLang="en-US"/>
          </a:p>
        </p:txBody>
      </p:sp>
      <p:sp>
        <p:nvSpPr>
          <p:cNvPr id="54278" name="AutoShape 4">
            <a:extLst>
              <a:ext uri="{FF2B5EF4-FFF2-40B4-BE49-F238E27FC236}">
                <a16:creationId xmlns:a16="http://schemas.microsoft.com/office/drawing/2014/main" id="{39D1EC61-49F4-9E49-A802-3DA3B93C36EE}"/>
              </a:ext>
            </a:extLst>
          </p:cNvPr>
          <p:cNvSpPr>
            <a:spLocks noChangeArrowheads="1"/>
          </p:cNvSpPr>
          <p:nvPr/>
        </p:nvSpPr>
        <p:spPr bwMode="auto">
          <a:xfrm>
            <a:off x="4646612" y="1752600"/>
            <a:ext cx="381000" cy="304800"/>
          </a:xfrm>
          <a:prstGeom prst="rightArrow">
            <a:avLst>
              <a:gd name="adj1" fmla="val 50000"/>
              <a:gd name="adj2" fmla="val 3125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54279" name="AutoShape 5">
            <a:extLst>
              <a:ext uri="{FF2B5EF4-FFF2-40B4-BE49-F238E27FC236}">
                <a16:creationId xmlns:a16="http://schemas.microsoft.com/office/drawing/2014/main" id="{2C70CC2F-6C52-C046-839B-95FD7E63C6B0}"/>
              </a:ext>
            </a:extLst>
          </p:cNvPr>
          <p:cNvSpPr>
            <a:spLocks noChangeArrowheads="1"/>
          </p:cNvSpPr>
          <p:nvPr/>
        </p:nvSpPr>
        <p:spPr bwMode="auto">
          <a:xfrm>
            <a:off x="4113212" y="2971800"/>
            <a:ext cx="609600" cy="3048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320154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a:extLst>
              <a:ext uri="{FF2B5EF4-FFF2-40B4-BE49-F238E27FC236}">
                <a16:creationId xmlns:a16="http://schemas.microsoft.com/office/drawing/2014/main" id="{F9A5452D-FA86-0440-9164-AE04362B34C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5299" name="Slide Number Placeholder 4">
            <a:extLst>
              <a:ext uri="{FF2B5EF4-FFF2-40B4-BE49-F238E27FC236}">
                <a16:creationId xmlns:a16="http://schemas.microsoft.com/office/drawing/2014/main" id="{46DB7060-4294-AE48-8096-6C816513F7A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511DE3-1BDF-1145-B7E8-509BC53EC51F}" type="slidenum">
              <a:rPr lang="en-US" altLang="en-US">
                <a:solidFill>
                  <a:schemeClr val="bg1"/>
                </a:solidFill>
              </a:rPr>
              <a:pPr eaLnBrk="1" hangingPunct="1"/>
              <a:t>48</a:t>
            </a:fld>
            <a:endParaRPr lang="en-US" altLang="en-US">
              <a:solidFill>
                <a:schemeClr val="bg1"/>
              </a:solidFill>
            </a:endParaRPr>
          </a:p>
        </p:txBody>
      </p:sp>
      <p:sp>
        <p:nvSpPr>
          <p:cNvPr id="55300" name="AutoShape 2">
            <a:extLst>
              <a:ext uri="{FF2B5EF4-FFF2-40B4-BE49-F238E27FC236}">
                <a16:creationId xmlns:a16="http://schemas.microsoft.com/office/drawing/2014/main" id="{FC852C39-8D25-9D4B-B591-8DC2687F33CA}"/>
              </a:ext>
            </a:extLst>
          </p:cNvPr>
          <p:cNvSpPr>
            <a:spLocks noGrp="1" noChangeArrowheads="1"/>
          </p:cNvSpPr>
          <p:nvPr>
            <p:ph type="title"/>
          </p:nvPr>
        </p:nvSpPr>
        <p:spPr/>
        <p:txBody>
          <a:bodyPr/>
          <a:lstStyle/>
          <a:p>
            <a:pPr eaLnBrk="1" hangingPunct="1"/>
            <a:r>
              <a:rPr lang="en-US" altLang="en-US"/>
              <a:t>Laser </a:t>
            </a:r>
            <a:r>
              <a:rPr lang="el-GR" altLang="en-US"/>
              <a:t>κβαντικού φρέατος</a:t>
            </a:r>
            <a:r>
              <a:rPr lang="en-US" altLang="en-US"/>
              <a:t> II</a:t>
            </a:r>
            <a:endParaRPr lang="en-GB" altLang="en-US"/>
          </a:p>
        </p:txBody>
      </p:sp>
      <p:sp>
        <p:nvSpPr>
          <p:cNvPr id="55301" name="Rectangle 3">
            <a:extLst>
              <a:ext uri="{FF2B5EF4-FFF2-40B4-BE49-F238E27FC236}">
                <a16:creationId xmlns:a16="http://schemas.microsoft.com/office/drawing/2014/main" id="{C4FD76E3-86C6-174A-9889-01991238FDF8}"/>
              </a:ext>
            </a:extLst>
          </p:cNvPr>
          <p:cNvSpPr>
            <a:spLocks noGrp="1" noChangeArrowheads="1"/>
          </p:cNvSpPr>
          <p:nvPr>
            <p:ph type="body" idx="1"/>
          </p:nvPr>
        </p:nvSpPr>
        <p:spPr/>
        <p:txBody>
          <a:bodyPr/>
          <a:lstStyle/>
          <a:p>
            <a:pPr eaLnBrk="1" hangingPunct="1"/>
            <a:r>
              <a:rPr lang="el-GR" altLang="en-US"/>
              <a:t>Για να αναιρεθούν τα μειονεκτήματα χρησιμοποιούνται δομές πολλαπλών κβαντικών φρεάτων </a:t>
            </a:r>
            <a:r>
              <a:rPr lang="en-US" altLang="en-US"/>
              <a:t>MQW </a:t>
            </a:r>
            <a:r>
              <a:rPr lang="el-GR" altLang="en-US"/>
              <a:t>-  Μ</a:t>
            </a:r>
            <a:r>
              <a:rPr lang="en-US" altLang="en-US"/>
              <a:t>ultiQuantum Wells</a:t>
            </a:r>
          </a:p>
          <a:p>
            <a:pPr eaLnBrk="1" hangingPunct="1"/>
            <a:r>
              <a:rPr lang="en-US" altLang="en-US"/>
              <a:t>MQW: </a:t>
            </a:r>
            <a:r>
              <a:rPr lang="el-GR" altLang="en-US"/>
              <a:t>πολλα </a:t>
            </a:r>
            <a:r>
              <a:rPr lang="en-US" altLang="en-US"/>
              <a:t>QW </a:t>
            </a:r>
            <a:r>
              <a:rPr lang="el-GR" altLang="en-US"/>
              <a:t>αλληλοπαρατίθενται ενώ μεταξύ τους παρεμβάλλονται στρώματα απομόνωσης</a:t>
            </a:r>
          </a:p>
          <a:p>
            <a:pPr eaLnBrk="1" hangingPunct="1"/>
            <a:endParaRPr lang="el-GR" altLang="en-US"/>
          </a:p>
          <a:p>
            <a:pPr lvl="1" eaLnBrk="1" hangingPunct="1"/>
            <a:r>
              <a:rPr lang="el-GR" altLang="en-US"/>
              <a:t>Μεγαλύτερη ενεργός περιοχή</a:t>
            </a:r>
            <a:endParaRPr lang="en-GB" altLang="en-US"/>
          </a:p>
        </p:txBody>
      </p:sp>
      <p:sp>
        <p:nvSpPr>
          <p:cNvPr id="55302" name="AutoShape 4">
            <a:extLst>
              <a:ext uri="{FF2B5EF4-FFF2-40B4-BE49-F238E27FC236}">
                <a16:creationId xmlns:a16="http://schemas.microsoft.com/office/drawing/2014/main" id="{F0E8B1FD-EC1C-2441-AC29-C21F4885F15C}"/>
              </a:ext>
            </a:extLst>
          </p:cNvPr>
          <p:cNvSpPr>
            <a:spLocks noChangeArrowheads="1"/>
          </p:cNvSpPr>
          <p:nvPr/>
        </p:nvSpPr>
        <p:spPr bwMode="auto">
          <a:xfrm>
            <a:off x="4875212" y="3505200"/>
            <a:ext cx="533400" cy="457200"/>
          </a:xfrm>
          <a:prstGeom prst="rightArrow">
            <a:avLst>
              <a:gd name="adj1" fmla="val 50000"/>
              <a:gd name="adj2" fmla="val 29167"/>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47810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a:extLst>
              <a:ext uri="{FF2B5EF4-FFF2-40B4-BE49-F238E27FC236}">
                <a16:creationId xmlns:a16="http://schemas.microsoft.com/office/drawing/2014/main" id="{CF328D7A-5B47-F745-8B65-6743FEB96710}"/>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6323" name="Slide Number Placeholder 4">
            <a:extLst>
              <a:ext uri="{FF2B5EF4-FFF2-40B4-BE49-F238E27FC236}">
                <a16:creationId xmlns:a16="http://schemas.microsoft.com/office/drawing/2014/main" id="{6259046A-1E48-A648-A996-00EA1250BBE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72EC26-A94D-D749-A3DB-248D014F2079}" type="slidenum">
              <a:rPr lang="en-US" altLang="en-US">
                <a:solidFill>
                  <a:schemeClr val="bg1"/>
                </a:solidFill>
              </a:rPr>
              <a:pPr eaLnBrk="1" hangingPunct="1"/>
              <a:t>49</a:t>
            </a:fld>
            <a:endParaRPr lang="en-US" altLang="en-US">
              <a:solidFill>
                <a:schemeClr val="bg1"/>
              </a:solidFill>
            </a:endParaRPr>
          </a:p>
        </p:txBody>
      </p:sp>
      <p:sp>
        <p:nvSpPr>
          <p:cNvPr id="56324" name="AutoShape 2">
            <a:extLst>
              <a:ext uri="{FF2B5EF4-FFF2-40B4-BE49-F238E27FC236}">
                <a16:creationId xmlns:a16="http://schemas.microsoft.com/office/drawing/2014/main" id="{D80118F2-DC82-2146-865C-291AAC55108A}"/>
              </a:ext>
            </a:extLst>
          </p:cNvPr>
          <p:cNvSpPr>
            <a:spLocks noGrp="1" noChangeArrowheads="1"/>
          </p:cNvSpPr>
          <p:nvPr>
            <p:ph type="title"/>
          </p:nvPr>
        </p:nvSpPr>
        <p:spPr/>
        <p:txBody>
          <a:bodyPr/>
          <a:lstStyle/>
          <a:p>
            <a:pPr eaLnBrk="1" hangingPunct="1"/>
            <a:r>
              <a:rPr lang="en-US" altLang="en-US"/>
              <a:t>VCELS</a:t>
            </a:r>
            <a:endParaRPr lang="en-GB" altLang="en-US"/>
          </a:p>
        </p:txBody>
      </p:sp>
      <p:sp>
        <p:nvSpPr>
          <p:cNvPr id="56325" name="Rectangle 3">
            <a:extLst>
              <a:ext uri="{FF2B5EF4-FFF2-40B4-BE49-F238E27FC236}">
                <a16:creationId xmlns:a16="http://schemas.microsoft.com/office/drawing/2014/main" id="{2EE4CBE6-FFED-4F4B-B24A-3A137562F513}"/>
              </a:ext>
            </a:extLst>
          </p:cNvPr>
          <p:cNvSpPr>
            <a:spLocks noGrp="1" noChangeArrowheads="1"/>
          </p:cNvSpPr>
          <p:nvPr>
            <p:ph type="body" idx="1"/>
          </p:nvPr>
        </p:nvSpPr>
        <p:spPr>
          <a:xfrm>
            <a:off x="2284412" y="4005264"/>
            <a:ext cx="8077200" cy="2852737"/>
          </a:xfrm>
        </p:spPr>
        <p:txBody>
          <a:bodyPr>
            <a:normAutofit fontScale="92500" lnSpcReduction="10000"/>
          </a:bodyPr>
          <a:lstStyle/>
          <a:p>
            <a:pPr eaLnBrk="1" hangingPunct="1">
              <a:lnSpc>
                <a:spcPct val="80000"/>
              </a:lnSpc>
            </a:pPr>
            <a:r>
              <a:rPr lang="en-GB" altLang="en-US" sz="1800"/>
              <a:t>VCSEL: Vertical Cavity Surface Emitting Laser.</a:t>
            </a:r>
          </a:p>
          <a:p>
            <a:pPr lvl="1" eaLnBrk="1" hangingPunct="1">
              <a:lnSpc>
                <a:spcPct val="80000"/>
              </a:lnSpc>
            </a:pPr>
            <a:r>
              <a:rPr lang="en-GB" altLang="en-US" sz="1600"/>
              <a:t>Replaces the traditional edge emitting geometry with a surface</a:t>
            </a:r>
            <a:r>
              <a:rPr lang="en-US" altLang="en-US" sz="1600"/>
              <a:t> </a:t>
            </a:r>
            <a:r>
              <a:rPr lang="en-GB" altLang="en-US" sz="1600"/>
              <a:t>emitter</a:t>
            </a:r>
          </a:p>
          <a:p>
            <a:pPr lvl="1" eaLnBrk="1" hangingPunct="1">
              <a:lnSpc>
                <a:spcPct val="80000"/>
              </a:lnSpc>
            </a:pPr>
            <a:r>
              <a:rPr lang="en-GB" altLang="en-US" sz="1600"/>
              <a:t>Gives a VERY short cavity length</a:t>
            </a:r>
          </a:p>
          <a:p>
            <a:pPr lvl="1" eaLnBrk="1" hangingPunct="1">
              <a:lnSpc>
                <a:spcPct val="80000"/>
              </a:lnSpc>
            </a:pPr>
            <a:r>
              <a:rPr lang="en-GB" altLang="en-US" sz="1600"/>
              <a:t>Widely spaced longditudinal modes – well outside the gain</a:t>
            </a:r>
            <a:r>
              <a:rPr lang="en-US" altLang="en-US" sz="1600"/>
              <a:t> </a:t>
            </a:r>
            <a:r>
              <a:rPr lang="en-GB" altLang="en-US" sz="1600"/>
              <a:t>bandwidth.</a:t>
            </a:r>
          </a:p>
          <a:p>
            <a:pPr lvl="1" eaLnBrk="1" hangingPunct="1">
              <a:lnSpc>
                <a:spcPct val="80000"/>
              </a:lnSpc>
            </a:pPr>
            <a:r>
              <a:rPr lang="en-GB" altLang="en-US" sz="1600"/>
              <a:t>Single mode operation</a:t>
            </a:r>
            <a:endParaRPr lang="en-US" altLang="en-US" sz="1600"/>
          </a:p>
          <a:p>
            <a:pPr lvl="1" eaLnBrk="1" hangingPunct="1">
              <a:lnSpc>
                <a:spcPct val="80000"/>
              </a:lnSpc>
            </a:pPr>
            <a:r>
              <a:rPr lang="en-GB" altLang="en-US" sz="1600"/>
              <a:t>Current injected through a shaped contact </a:t>
            </a:r>
            <a:endParaRPr lang="en-US" altLang="en-US" sz="1600"/>
          </a:p>
          <a:p>
            <a:pPr lvl="1" eaLnBrk="1" hangingPunct="1">
              <a:lnSpc>
                <a:spcPct val="80000"/>
              </a:lnSpc>
            </a:pPr>
            <a:r>
              <a:rPr lang="en-GB" altLang="en-US" sz="1600"/>
              <a:t>Small size gives efficient operation and high switching speeds</a:t>
            </a:r>
          </a:p>
          <a:p>
            <a:pPr lvl="1" eaLnBrk="1" hangingPunct="1">
              <a:lnSpc>
                <a:spcPct val="80000"/>
              </a:lnSpc>
            </a:pPr>
            <a:r>
              <a:rPr lang="en-GB" altLang="en-US" sz="1600"/>
              <a:t>Circular output well matched to fibre.</a:t>
            </a:r>
          </a:p>
          <a:p>
            <a:pPr lvl="1" eaLnBrk="1" hangingPunct="1">
              <a:lnSpc>
                <a:spcPct val="80000"/>
              </a:lnSpc>
            </a:pPr>
            <a:r>
              <a:rPr lang="en-GB" altLang="en-US" sz="1600"/>
              <a:t>On-chip testing possible for cheap production.</a:t>
            </a:r>
          </a:p>
          <a:p>
            <a:pPr lvl="1" eaLnBrk="1" hangingPunct="1">
              <a:lnSpc>
                <a:spcPct val="80000"/>
              </a:lnSpc>
            </a:pPr>
            <a:r>
              <a:rPr lang="en-GB" altLang="en-US" sz="1600"/>
              <a:t>Still difficult to obtain long wavelength operation, but rapidly</a:t>
            </a:r>
            <a:r>
              <a:rPr lang="en-US" altLang="en-US" sz="1600"/>
              <a:t> </a:t>
            </a:r>
            <a:r>
              <a:rPr lang="en-GB" altLang="en-US" sz="1600"/>
              <a:t>becoming the most import laser source for datacomms</a:t>
            </a:r>
            <a:r>
              <a:rPr lang="en-US" altLang="en-US" sz="1600"/>
              <a:t> </a:t>
            </a:r>
            <a:r>
              <a:rPr lang="en-GB" altLang="en-US" sz="1600"/>
              <a:t>applications.</a:t>
            </a:r>
          </a:p>
        </p:txBody>
      </p:sp>
      <p:pic>
        <p:nvPicPr>
          <p:cNvPr id="56326" name="Picture 4">
            <a:extLst>
              <a:ext uri="{FF2B5EF4-FFF2-40B4-BE49-F238E27FC236}">
                <a16:creationId xmlns:a16="http://schemas.microsoft.com/office/drawing/2014/main" id="{00F2D354-960A-2949-9C25-DD29360BB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763" y="1076325"/>
            <a:ext cx="626427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6327" name="Text Box 5">
            <a:extLst>
              <a:ext uri="{FF2B5EF4-FFF2-40B4-BE49-F238E27FC236}">
                <a16:creationId xmlns:a16="http://schemas.microsoft.com/office/drawing/2014/main" id="{E8D606B6-11DF-E74A-A54D-07DCAC44E03B}"/>
              </a:ext>
            </a:extLst>
          </p:cNvPr>
          <p:cNvSpPr txBox="1">
            <a:spLocks noChangeArrowheads="1"/>
          </p:cNvSpPr>
          <p:nvPr/>
        </p:nvSpPr>
        <p:spPr bwMode="auto">
          <a:xfrm>
            <a:off x="8039100" y="1060451"/>
            <a:ext cx="26273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sz="1200"/>
              <a:t>Συγκεντρώνουν τον </a:t>
            </a:r>
            <a:r>
              <a:rPr lang="en-US" altLang="en-US" sz="1200"/>
              <a:t>optical mode </a:t>
            </a:r>
            <a:r>
              <a:rPr lang="el-GR" altLang="en-US" sz="1200"/>
              <a:t>σε περιοχή διαμέτρου 3μ</a:t>
            </a:r>
            <a:r>
              <a:rPr lang="en-US" altLang="en-US" sz="1200"/>
              <a:t>m</a:t>
            </a:r>
            <a:r>
              <a:rPr lang="el-GR" altLang="en-US" sz="1200"/>
              <a:t> (Μονότροπη - εγκάρσια λειτουργία)</a:t>
            </a:r>
            <a:endParaRPr lang="en-US" altLang="en-US" sz="1200"/>
          </a:p>
        </p:txBody>
      </p:sp>
      <p:sp>
        <p:nvSpPr>
          <p:cNvPr id="56328" name="Line 6">
            <a:extLst>
              <a:ext uri="{FF2B5EF4-FFF2-40B4-BE49-F238E27FC236}">
                <a16:creationId xmlns:a16="http://schemas.microsoft.com/office/drawing/2014/main" id="{DB0E79A1-F6E2-CB44-B09D-C079F81B85C8}"/>
              </a:ext>
            </a:extLst>
          </p:cNvPr>
          <p:cNvSpPr>
            <a:spLocks noChangeShapeType="1"/>
          </p:cNvSpPr>
          <p:nvPr/>
        </p:nvSpPr>
        <p:spPr bwMode="auto">
          <a:xfrm flipH="1">
            <a:off x="8542338" y="1700214"/>
            <a:ext cx="576263"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68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4">
            <a:extLst>
              <a:ext uri="{FF2B5EF4-FFF2-40B4-BE49-F238E27FC236}">
                <a16:creationId xmlns:a16="http://schemas.microsoft.com/office/drawing/2014/main" id="{C70ACD94-C7E5-E140-BEA1-D49ADD803D85}"/>
              </a:ext>
            </a:extLst>
          </p:cNvPr>
          <p:cNvSpPr>
            <a:spLocks noGrp="1"/>
          </p:cNvSpPr>
          <p:nvPr>
            <p:ph type="sldNum" sz="quarter" idx="11"/>
          </p:nvPr>
        </p:nvSpPr>
        <p:spPr>
          <a:xfrm>
            <a:off x="3453501" y="6356352"/>
            <a:ext cx="5281824" cy="36512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0E2EAA-1308-A644-90A9-1777A74D1F20}" type="slidenum">
              <a:rPr lang="en-US" altLang="en-US">
                <a:solidFill>
                  <a:schemeClr val="bg1"/>
                </a:solidFill>
              </a:rPr>
              <a:pPr eaLnBrk="1" hangingPunct="1"/>
              <a:t>5</a:t>
            </a:fld>
            <a:endParaRPr lang="en-US" altLang="en-US">
              <a:solidFill>
                <a:schemeClr val="bg1"/>
              </a:solidFill>
            </a:endParaRPr>
          </a:p>
        </p:txBody>
      </p:sp>
      <p:sp>
        <p:nvSpPr>
          <p:cNvPr id="1030" name="Rectangle 2">
            <a:extLst>
              <a:ext uri="{FF2B5EF4-FFF2-40B4-BE49-F238E27FC236}">
                <a16:creationId xmlns:a16="http://schemas.microsoft.com/office/drawing/2014/main" id="{D8B2AE85-CE48-9D46-A42D-3F522DCD59C4}"/>
              </a:ext>
            </a:extLst>
          </p:cNvPr>
          <p:cNvSpPr>
            <a:spLocks noChangeArrowheads="1"/>
          </p:cNvSpPr>
          <p:nvPr/>
        </p:nvSpPr>
        <p:spPr bwMode="auto">
          <a:xfrm>
            <a:off x="4113212" y="4738088"/>
            <a:ext cx="3744913" cy="10795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1031" name="AutoShape 3">
            <a:extLst>
              <a:ext uri="{FF2B5EF4-FFF2-40B4-BE49-F238E27FC236}">
                <a16:creationId xmlns:a16="http://schemas.microsoft.com/office/drawing/2014/main" id="{BCFA11AA-A95E-B34B-87D0-049C136E9D38}"/>
              </a:ext>
            </a:extLst>
          </p:cNvPr>
          <p:cNvSpPr>
            <a:spLocks noGrp="1" noChangeArrowheads="1"/>
          </p:cNvSpPr>
          <p:nvPr>
            <p:ph type="title"/>
          </p:nvPr>
        </p:nvSpPr>
        <p:spPr>
          <a:xfrm>
            <a:off x="1218883" y="274637"/>
            <a:ext cx="10360501" cy="1223963"/>
          </a:xfrm>
        </p:spPr>
        <p:txBody>
          <a:bodyPr/>
          <a:lstStyle/>
          <a:p>
            <a:pPr eaLnBrk="1" hangingPunct="1"/>
            <a:r>
              <a:rPr lang="en-US" altLang="en-US" dirty="0"/>
              <a:t>Optical Absorption</a:t>
            </a:r>
          </a:p>
        </p:txBody>
      </p:sp>
      <p:sp>
        <p:nvSpPr>
          <p:cNvPr id="1032" name="Rectangle 4">
            <a:extLst>
              <a:ext uri="{FF2B5EF4-FFF2-40B4-BE49-F238E27FC236}">
                <a16:creationId xmlns:a16="http://schemas.microsoft.com/office/drawing/2014/main" id="{B8F4166B-7CFC-D94F-83E3-42F84CB1E45C}"/>
              </a:ext>
            </a:extLst>
          </p:cNvPr>
          <p:cNvSpPr>
            <a:spLocks noGrp="1" noChangeArrowheads="1"/>
          </p:cNvSpPr>
          <p:nvPr>
            <p:ph type="body" idx="1"/>
          </p:nvPr>
        </p:nvSpPr>
        <p:spPr>
          <a:xfrm>
            <a:off x="1218883" y="1701797"/>
            <a:ext cx="10360501" cy="4462272"/>
          </a:xfrm>
        </p:spPr>
        <p:txBody>
          <a:bodyPr/>
          <a:lstStyle/>
          <a:p>
            <a:pPr eaLnBrk="1" hangingPunct="1"/>
            <a:r>
              <a:rPr lang="en-US" altLang="en-US" sz="2400" dirty="0"/>
              <a:t>If single wavelength (ideal) beam propagates through an area light intensity is provided by </a:t>
            </a:r>
            <a:r>
              <a:rPr lang="el-GR" altLang="en-US" dirty="0"/>
              <a:t>		</a:t>
            </a:r>
            <a:r>
              <a:rPr lang="en-US" altLang="en-US" dirty="0"/>
              <a:t>a are the losses per m</a:t>
            </a:r>
            <a:r>
              <a:rPr lang="el-GR" altLang="en-US" dirty="0"/>
              <a:t>	Ι=Ι</a:t>
            </a:r>
            <a:r>
              <a:rPr lang="en-US" altLang="en-US" baseline="-25000" dirty="0"/>
              <a:t>0</a:t>
            </a:r>
            <a:r>
              <a:rPr lang="en-US" altLang="en-US" dirty="0"/>
              <a:t>exp(-ax)</a:t>
            </a:r>
            <a:endParaRPr lang="el-GR" altLang="en-US" dirty="0"/>
          </a:p>
          <a:p>
            <a:pPr eaLnBrk="1" hangingPunct="1"/>
            <a:r>
              <a:rPr lang="en-US" altLang="en-US" sz="2400" dirty="0"/>
              <a:t>Rate of photon loss per volume and for a propagation of dx</a:t>
            </a:r>
            <a:r>
              <a:rPr lang="el-GR" altLang="en-US" sz="2400" dirty="0"/>
              <a:t>:</a:t>
            </a:r>
          </a:p>
          <a:p>
            <a:pPr eaLnBrk="1" hangingPunct="1"/>
            <a:endParaRPr lang="el-GR" altLang="en-US" sz="2400" dirty="0"/>
          </a:p>
          <a:p>
            <a:pPr eaLnBrk="1" hangingPunct="1"/>
            <a:endParaRPr lang="el-GR" altLang="en-US" sz="2400" dirty="0"/>
          </a:p>
          <a:p>
            <a:pPr eaLnBrk="1" hangingPunct="1"/>
            <a:r>
              <a:rPr lang="el-GR" altLang="en-US" sz="2400" dirty="0"/>
              <a:t>Ι = ρ </a:t>
            </a:r>
            <a:r>
              <a:rPr lang="en-US" altLang="en-US" sz="2400" dirty="0"/>
              <a:t>c</a:t>
            </a:r>
            <a:r>
              <a:rPr lang="en-US" altLang="en-US" sz="2400" baseline="-25000" dirty="0"/>
              <a:t>0</a:t>
            </a:r>
            <a:r>
              <a:rPr lang="en-US" altLang="en-US" sz="2400" dirty="0"/>
              <a:t>/n (n o </a:t>
            </a:r>
            <a:r>
              <a:rPr lang="el-GR" altLang="en-US" sz="2400" dirty="0" err="1"/>
              <a:t>δ.δ</a:t>
            </a:r>
            <a:r>
              <a:rPr lang="el-GR" altLang="en-US" sz="2400" dirty="0"/>
              <a:t>. του μέσου) </a:t>
            </a:r>
            <a:r>
              <a:rPr lang="en-US" altLang="en-US" sz="2400" dirty="0"/>
              <a:t>so</a:t>
            </a:r>
            <a:r>
              <a:rPr lang="el-GR" altLang="en-US" sz="2400" dirty="0"/>
              <a:t>:</a:t>
            </a:r>
            <a:endParaRPr lang="en-US" altLang="en-US" sz="2400" dirty="0"/>
          </a:p>
        </p:txBody>
      </p:sp>
      <p:sp>
        <p:nvSpPr>
          <p:cNvPr id="1033" name="Rectangle 5">
            <a:extLst>
              <a:ext uri="{FF2B5EF4-FFF2-40B4-BE49-F238E27FC236}">
                <a16:creationId xmlns:a16="http://schemas.microsoft.com/office/drawing/2014/main" id="{44984E8F-04E8-3E44-A72B-A8166C2F717A}"/>
              </a:ext>
            </a:extLst>
          </p:cNvPr>
          <p:cNvSpPr>
            <a:spLocks noChangeArrowheads="1"/>
          </p:cNvSpPr>
          <p:nvPr/>
        </p:nvSpPr>
        <p:spPr bwMode="auto">
          <a:xfrm>
            <a:off x="1522413" y="29997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026" name="Object 6">
            <a:extLst>
              <a:ext uri="{FF2B5EF4-FFF2-40B4-BE49-F238E27FC236}">
                <a16:creationId xmlns:a16="http://schemas.microsoft.com/office/drawing/2014/main" id="{6AC8E21F-77A5-4144-B77E-1BA6D7E5A58F}"/>
              </a:ext>
            </a:extLst>
          </p:cNvPr>
          <p:cNvGraphicFramePr>
            <a:graphicFrameLocks noChangeAspect="1"/>
          </p:cNvGraphicFramePr>
          <p:nvPr>
            <p:extLst>
              <p:ext uri="{D42A27DB-BD31-4B8C-83A1-F6EECF244321}">
                <p14:modId xmlns:p14="http://schemas.microsoft.com/office/powerpoint/2010/main" val="3126397597"/>
              </p:ext>
            </p:extLst>
          </p:nvPr>
        </p:nvGraphicFramePr>
        <p:xfrm>
          <a:off x="4221163" y="3230564"/>
          <a:ext cx="3168650" cy="901700"/>
        </p:xfrm>
        <a:graphic>
          <a:graphicData uri="http://schemas.openxmlformats.org/presentationml/2006/ole">
            <mc:AlternateContent xmlns:mc="http://schemas.openxmlformats.org/markup-compatibility/2006">
              <mc:Choice xmlns:v="urn:schemas-microsoft-com:vml" Requires="v">
                <p:oleObj spid="_x0000_s7231" name="Equation" r:id="rId3" imgW="32181800" imgH="9067800" progId="">
                  <p:embed/>
                </p:oleObj>
              </mc:Choice>
              <mc:Fallback>
                <p:oleObj name="Equation" r:id="rId3" imgW="32181800" imgH="9067800" progId="">
                  <p:embed/>
                  <p:pic>
                    <p:nvPicPr>
                      <p:cNvPr id="1026" name="Object 6">
                        <a:extLst>
                          <a:ext uri="{FF2B5EF4-FFF2-40B4-BE49-F238E27FC236}">
                            <a16:creationId xmlns:a16="http://schemas.microsoft.com/office/drawing/2014/main" id="{6AC8E21F-77A5-4144-B77E-1BA6D7E5A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163" y="3230564"/>
                        <a:ext cx="3168650" cy="901700"/>
                      </a:xfrm>
                      <a:prstGeom prst="rect">
                        <a:avLst/>
                      </a:prstGeom>
                      <a:solidFill>
                        <a:schemeClr val="tx1"/>
                      </a:solidFill>
                    </p:spPr>
                  </p:pic>
                </p:oleObj>
              </mc:Fallback>
            </mc:AlternateContent>
          </a:graphicData>
        </a:graphic>
      </p:graphicFrame>
      <p:sp>
        <p:nvSpPr>
          <p:cNvPr id="1034" name="Rectangle 7">
            <a:extLst>
              <a:ext uri="{FF2B5EF4-FFF2-40B4-BE49-F238E27FC236}">
                <a16:creationId xmlns:a16="http://schemas.microsoft.com/office/drawing/2014/main" id="{38171C43-ED23-7543-9C34-C5E70AB114BD}"/>
              </a:ext>
            </a:extLst>
          </p:cNvPr>
          <p:cNvSpPr>
            <a:spLocks noChangeArrowheads="1"/>
          </p:cNvSpPr>
          <p:nvPr/>
        </p:nvSpPr>
        <p:spPr bwMode="auto">
          <a:xfrm>
            <a:off x="1522413" y="29997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027" name="Object 8">
            <a:extLst>
              <a:ext uri="{FF2B5EF4-FFF2-40B4-BE49-F238E27FC236}">
                <a16:creationId xmlns:a16="http://schemas.microsoft.com/office/drawing/2014/main" id="{E82513F4-BAF2-6447-AB41-7BE3B1440D79}"/>
              </a:ext>
            </a:extLst>
          </p:cNvPr>
          <p:cNvGraphicFramePr>
            <a:graphicFrameLocks noChangeAspect="1"/>
          </p:cNvGraphicFramePr>
          <p:nvPr>
            <p:extLst>
              <p:ext uri="{D42A27DB-BD31-4B8C-83A1-F6EECF244321}">
                <p14:modId xmlns:p14="http://schemas.microsoft.com/office/powerpoint/2010/main" val="3967268620"/>
              </p:ext>
            </p:extLst>
          </p:nvPr>
        </p:nvGraphicFramePr>
        <p:xfrm>
          <a:off x="4401343" y="4763304"/>
          <a:ext cx="3168650" cy="1049337"/>
        </p:xfrm>
        <a:graphic>
          <a:graphicData uri="http://schemas.openxmlformats.org/presentationml/2006/ole">
            <mc:AlternateContent xmlns:mc="http://schemas.openxmlformats.org/markup-compatibility/2006">
              <mc:Choice xmlns:v="urn:schemas-microsoft-com:vml" Requires="v">
                <p:oleObj spid="_x0000_s7232" name="Equation" r:id="rId5" imgW="27495500" imgH="9067800" progId="">
                  <p:embed/>
                </p:oleObj>
              </mc:Choice>
              <mc:Fallback>
                <p:oleObj name="Equation" r:id="rId5" imgW="27495500" imgH="9067800" progId="">
                  <p:embed/>
                  <p:pic>
                    <p:nvPicPr>
                      <p:cNvPr id="1027" name="Object 8">
                        <a:extLst>
                          <a:ext uri="{FF2B5EF4-FFF2-40B4-BE49-F238E27FC236}">
                            <a16:creationId xmlns:a16="http://schemas.microsoft.com/office/drawing/2014/main" id="{E82513F4-BAF2-6447-AB41-7BE3B1440D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343" y="4763304"/>
                        <a:ext cx="3168650" cy="1049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11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a:extLst>
              <a:ext uri="{FF2B5EF4-FFF2-40B4-BE49-F238E27FC236}">
                <a16:creationId xmlns:a16="http://schemas.microsoft.com/office/drawing/2014/main" id="{0FCD7945-002A-4D40-9AC3-D74703299E4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7347" name="Slide Number Placeholder 4">
            <a:extLst>
              <a:ext uri="{FF2B5EF4-FFF2-40B4-BE49-F238E27FC236}">
                <a16:creationId xmlns:a16="http://schemas.microsoft.com/office/drawing/2014/main" id="{4BEA1126-7A06-ED45-9928-76CF24E051D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5B2B99-8206-B64B-BD9C-AC77051BA288}" type="slidenum">
              <a:rPr lang="en-US" altLang="en-US">
                <a:solidFill>
                  <a:schemeClr val="bg1"/>
                </a:solidFill>
              </a:rPr>
              <a:pPr eaLnBrk="1" hangingPunct="1"/>
              <a:t>50</a:t>
            </a:fld>
            <a:endParaRPr lang="en-US" altLang="en-US">
              <a:solidFill>
                <a:schemeClr val="bg1"/>
              </a:solidFill>
            </a:endParaRPr>
          </a:p>
        </p:txBody>
      </p:sp>
      <p:sp>
        <p:nvSpPr>
          <p:cNvPr id="57348" name="AutoShape 2">
            <a:extLst>
              <a:ext uri="{FF2B5EF4-FFF2-40B4-BE49-F238E27FC236}">
                <a16:creationId xmlns:a16="http://schemas.microsoft.com/office/drawing/2014/main" id="{999910AC-0A7B-B74D-8010-63F7EF4F49F7}"/>
              </a:ext>
            </a:extLst>
          </p:cNvPr>
          <p:cNvSpPr>
            <a:spLocks noGrp="1" noChangeArrowheads="1"/>
          </p:cNvSpPr>
          <p:nvPr>
            <p:ph type="title"/>
          </p:nvPr>
        </p:nvSpPr>
        <p:spPr>
          <a:xfrm>
            <a:off x="3933826" y="125413"/>
            <a:ext cx="6732587" cy="711200"/>
          </a:xfrm>
        </p:spPr>
        <p:txBody>
          <a:bodyPr>
            <a:normAutofit fontScale="90000"/>
          </a:bodyPr>
          <a:lstStyle/>
          <a:p>
            <a:pPr eaLnBrk="1" hangingPunct="1"/>
            <a:r>
              <a:rPr lang="en-US" altLang="en-US" sz="2800"/>
              <a:t>Vertical Cavity Surface Emitting Lasers (VCSEL)</a:t>
            </a:r>
            <a:r>
              <a:rPr lang="el-GR" altLang="en-US" sz="2800"/>
              <a:t>- Σύνοψη</a:t>
            </a:r>
            <a:endParaRPr lang="en-US" altLang="en-US" sz="2800"/>
          </a:p>
        </p:txBody>
      </p:sp>
      <p:sp>
        <p:nvSpPr>
          <p:cNvPr id="57349" name="Rectangle 3">
            <a:extLst>
              <a:ext uri="{FF2B5EF4-FFF2-40B4-BE49-F238E27FC236}">
                <a16:creationId xmlns:a16="http://schemas.microsoft.com/office/drawing/2014/main" id="{D09C1902-F94B-9E4B-B481-92E60B68369F}"/>
              </a:ext>
            </a:extLst>
          </p:cNvPr>
          <p:cNvSpPr>
            <a:spLocks noGrp="1" noChangeArrowheads="1"/>
          </p:cNvSpPr>
          <p:nvPr>
            <p:ph type="body" idx="1"/>
          </p:nvPr>
        </p:nvSpPr>
        <p:spPr>
          <a:xfrm>
            <a:off x="2052637" y="2020888"/>
            <a:ext cx="7943850" cy="2881312"/>
          </a:xfrm>
        </p:spPr>
        <p:txBody>
          <a:bodyPr>
            <a:normAutofit fontScale="55000" lnSpcReduction="20000"/>
          </a:bodyPr>
          <a:lstStyle/>
          <a:p>
            <a:pPr eaLnBrk="1" hangingPunct="1">
              <a:lnSpc>
                <a:spcPct val="90000"/>
              </a:lnSpc>
            </a:pPr>
            <a:r>
              <a:rPr lang="en-US" altLang="en-US"/>
              <a:t>Distributed Bragg Reflector (DBR) Mirrors</a:t>
            </a:r>
          </a:p>
          <a:p>
            <a:pPr lvl="1" eaLnBrk="1" hangingPunct="1">
              <a:lnSpc>
                <a:spcPct val="90000"/>
              </a:lnSpc>
            </a:pPr>
            <a:r>
              <a:rPr lang="en-US" altLang="en-US" sz="2000"/>
              <a:t>Alternating layers of semiconductor material</a:t>
            </a:r>
          </a:p>
          <a:p>
            <a:pPr lvl="1" eaLnBrk="1" hangingPunct="1">
              <a:lnSpc>
                <a:spcPct val="90000"/>
              </a:lnSpc>
            </a:pPr>
            <a:r>
              <a:rPr lang="en-US" altLang="en-US" sz="2000"/>
              <a:t>40 to 60 layers, each </a:t>
            </a:r>
            <a:r>
              <a:rPr lang="en-US" altLang="en-US" sz="2000">
                <a:latin typeface="Symbol" pitchFamily="2" charset="2"/>
              </a:rPr>
              <a:t>l</a:t>
            </a:r>
            <a:r>
              <a:rPr lang="en-US" altLang="en-US" sz="2000"/>
              <a:t> / 4 thick</a:t>
            </a:r>
          </a:p>
          <a:p>
            <a:pPr lvl="1" eaLnBrk="1" hangingPunct="1">
              <a:lnSpc>
                <a:spcPct val="90000"/>
              </a:lnSpc>
            </a:pPr>
            <a:r>
              <a:rPr lang="en-US" altLang="en-US" sz="2000"/>
              <a:t>Beam matches optical acceptance needs of fibers more closely</a:t>
            </a:r>
          </a:p>
          <a:p>
            <a:pPr eaLnBrk="1" hangingPunct="1">
              <a:lnSpc>
                <a:spcPct val="90000"/>
              </a:lnSpc>
            </a:pPr>
            <a:r>
              <a:rPr lang="en-US" altLang="en-US"/>
              <a:t>Key properties</a:t>
            </a:r>
            <a:endParaRPr lang="en-US" altLang="en-US" sz="2400"/>
          </a:p>
          <a:p>
            <a:pPr lvl="1" eaLnBrk="1" hangingPunct="1">
              <a:lnSpc>
                <a:spcPct val="90000"/>
              </a:lnSpc>
            </a:pPr>
            <a:r>
              <a:rPr lang="en-US" altLang="en-US" sz="2000"/>
              <a:t>Wavelength range 780 to 980 nm (gigabit ethernet) </a:t>
            </a:r>
          </a:p>
          <a:p>
            <a:pPr lvl="1" eaLnBrk="1" hangingPunct="1">
              <a:lnSpc>
                <a:spcPct val="90000"/>
              </a:lnSpc>
            </a:pPr>
            <a:r>
              <a:rPr lang="en-US" altLang="en-US" sz="2000"/>
              <a:t>Spectral width: &lt;1nm</a:t>
            </a:r>
          </a:p>
          <a:p>
            <a:pPr lvl="1" eaLnBrk="1" hangingPunct="1">
              <a:lnSpc>
                <a:spcPct val="90000"/>
              </a:lnSpc>
            </a:pPr>
            <a:r>
              <a:rPr lang="en-US" altLang="en-US" sz="2000"/>
              <a:t>Total power: &gt;-10 dBm</a:t>
            </a:r>
            <a:endParaRPr lang="el-GR" altLang="en-US" sz="2000"/>
          </a:p>
          <a:p>
            <a:pPr lvl="1" eaLnBrk="1" hangingPunct="1">
              <a:lnSpc>
                <a:spcPct val="90000"/>
              </a:lnSpc>
            </a:pPr>
            <a:r>
              <a:rPr lang="en-US" altLang="en-US"/>
              <a:t>threshold current </a:t>
            </a:r>
            <a:r>
              <a:rPr lang="el-GR" altLang="en-US"/>
              <a:t>&lt;</a:t>
            </a:r>
            <a:r>
              <a:rPr lang="en-US" altLang="en-US"/>
              <a:t> 1-mA. </a:t>
            </a:r>
            <a:endParaRPr lang="en-US" altLang="en-US" sz="2000"/>
          </a:p>
          <a:p>
            <a:pPr lvl="1" eaLnBrk="1" hangingPunct="1">
              <a:lnSpc>
                <a:spcPct val="90000"/>
              </a:lnSpc>
            </a:pPr>
            <a:r>
              <a:rPr lang="en-US" altLang="en-US" sz="2000"/>
              <a:t>Coherence length:10 cm to10 m</a:t>
            </a:r>
          </a:p>
          <a:p>
            <a:pPr lvl="1" eaLnBrk="1" hangingPunct="1">
              <a:lnSpc>
                <a:spcPct val="90000"/>
              </a:lnSpc>
            </a:pPr>
            <a:r>
              <a:rPr lang="en-US" altLang="en-US" sz="2000"/>
              <a:t>Numerical aperture: 0.2 to 0.3</a:t>
            </a:r>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a:p>
            <a:pPr lvl="1" eaLnBrk="1" hangingPunct="1">
              <a:lnSpc>
                <a:spcPct val="90000"/>
              </a:lnSpc>
            </a:pPr>
            <a:endParaRPr lang="en-US" altLang="en-US" sz="2000"/>
          </a:p>
        </p:txBody>
      </p:sp>
      <p:grpSp>
        <p:nvGrpSpPr>
          <p:cNvPr id="57350" name="Group 4">
            <a:extLst>
              <a:ext uri="{FF2B5EF4-FFF2-40B4-BE49-F238E27FC236}">
                <a16:creationId xmlns:a16="http://schemas.microsoft.com/office/drawing/2014/main" id="{CD24A74B-DE04-0B4F-9705-B129348FDF5D}"/>
              </a:ext>
            </a:extLst>
          </p:cNvPr>
          <p:cNvGrpSpPr>
            <a:grpSpLocks/>
          </p:cNvGrpSpPr>
          <p:nvPr/>
        </p:nvGrpSpPr>
        <p:grpSpPr bwMode="auto">
          <a:xfrm>
            <a:off x="8470902" y="4076700"/>
            <a:ext cx="2052638" cy="2198688"/>
            <a:chOff x="4271" y="2418"/>
            <a:chExt cx="1293" cy="1385"/>
          </a:xfrm>
        </p:grpSpPr>
        <p:sp>
          <p:nvSpPr>
            <p:cNvPr id="57351" name="Freeform 5">
              <a:extLst>
                <a:ext uri="{FF2B5EF4-FFF2-40B4-BE49-F238E27FC236}">
                  <a16:creationId xmlns:a16="http://schemas.microsoft.com/office/drawing/2014/main" id="{90B32E5F-A6F0-8F40-9F2C-B9DA75D7B3BB}"/>
                </a:ext>
              </a:extLst>
            </p:cNvPr>
            <p:cNvSpPr>
              <a:spLocks/>
            </p:cNvSpPr>
            <p:nvPr/>
          </p:nvSpPr>
          <p:spPr bwMode="auto">
            <a:xfrm>
              <a:off x="4271" y="2827"/>
              <a:ext cx="681" cy="455"/>
            </a:xfrm>
            <a:custGeom>
              <a:avLst/>
              <a:gdLst>
                <a:gd name="T0" fmla="*/ 0 w 1008"/>
                <a:gd name="T1" fmla="*/ 455 h 672"/>
                <a:gd name="T2" fmla="*/ 454 w 1008"/>
                <a:gd name="T3" fmla="*/ 455 h 672"/>
                <a:gd name="T4" fmla="*/ 681 w 1008"/>
                <a:gd name="T5" fmla="*/ 292 h 672"/>
                <a:gd name="T6" fmla="*/ 681 w 1008"/>
                <a:gd name="T7" fmla="*/ 0 h 672"/>
                <a:gd name="T8" fmla="*/ 454 w 1008"/>
                <a:gd name="T9" fmla="*/ 162 h 672"/>
                <a:gd name="T10" fmla="*/ 0 w 1008"/>
                <a:gd name="T11" fmla="*/ 162 h 672"/>
                <a:gd name="T12" fmla="*/ 0 w 1008"/>
                <a:gd name="T13" fmla="*/ 455 h 672"/>
                <a:gd name="T14" fmla="*/ 0 60000 65536"/>
                <a:gd name="T15" fmla="*/ 0 60000 65536"/>
                <a:gd name="T16" fmla="*/ 0 60000 65536"/>
                <a:gd name="T17" fmla="*/ 0 60000 65536"/>
                <a:gd name="T18" fmla="*/ 0 60000 65536"/>
                <a:gd name="T19" fmla="*/ 0 60000 65536"/>
                <a:gd name="T20" fmla="*/ 0 60000 65536"/>
                <a:gd name="T21" fmla="*/ 0 w 1008"/>
                <a:gd name="T22" fmla="*/ 0 h 672"/>
                <a:gd name="T23" fmla="*/ 1008 w 1008"/>
                <a:gd name="T24" fmla="*/ 672 h 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672">
                  <a:moveTo>
                    <a:pt x="0" y="672"/>
                  </a:moveTo>
                  <a:lnTo>
                    <a:pt x="672" y="672"/>
                  </a:lnTo>
                  <a:lnTo>
                    <a:pt x="1008" y="432"/>
                  </a:lnTo>
                  <a:lnTo>
                    <a:pt x="1008" y="0"/>
                  </a:lnTo>
                  <a:lnTo>
                    <a:pt x="672" y="240"/>
                  </a:lnTo>
                  <a:lnTo>
                    <a:pt x="0" y="240"/>
                  </a:lnTo>
                  <a:lnTo>
                    <a:pt x="0" y="672"/>
                  </a:lnTo>
                  <a:close/>
                </a:path>
              </a:pathLst>
            </a:custGeom>
            <a:solidFill>
              <a:srgbClr val="99CCFF"/>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52" name="Freeform 6">
              <a:extLst>
                <a:ext uri="{FF2B5EF4-FFF2-40B4-BE49-F238E27FC236}">
                  <a16:creationId xmlns:a16="http://schemas.microsoft.com/office/drawing/2014/main" id="{C8333453-A323-094B-86EC-BAB4F5546634}"/>
                </a:ext>
              </a:extLst>
            </p:cNvPr>
            <p:cNvSpPr>
              <a:spLocks/>
            </p:cNvSpPr>
            <p:nvPr/>
          </p:nvSpPr>
          <p:spPr bwMode="auto">
            <a:xfrm>
              <a:off x="4271" y="3152"/>
              <a:ext cx="681" cy="454"/>
            </a:xfrm>
            <a:custGeom>
              <a:avLst/>
              <a:gdLst>
                <a:gd name="T0" fmla="*/ 0 w 1008"/>
                <a:gd name="T1" fmla="*/ 454 h 672"/>
                <a:gd name="T2" fmla="*/ 454 w 1008"/>
                <a:gd name="T3" fmla="*/ 454 h 672"/>
                <a:gd name="T4" fmla="*/ 681 w 1008"/>
                <a:gd name="T5" fmla="*/ 292 h 672"/>
                <a:gd name="T6" fmla="*/ 681 w 1008"/>
                <a:gd name="T7" fmla="*/ 0 h 672"/>
                <a:gd name="T8" fmla="*/ 454 w 1008"/>
                <a:gd name="T9" fmla="*/ 162 h 672"/>
                <a:gd name="T10" fmla="*/ 0 w 1008"/>
                <a:gd name="T11" fmla="*/ 162 h 672"/>
                <a:gd name="T12" fmla="*/ 0 w 1008"/>
                <a:gd name="T13" fmla="*/ 454 h 672"/>
                <a:gd name="T14" fmla="*/ 0 60000 65536"/>
                <a:gd name="T15" fmla="*/ 0 60000 65536"/>
                <a:gd name="T16" fmla="*/ 0 60000 65536"/>
                <a:gd name="T17" fmla="*/ 0 60000 65536"/>
                <a:gd name="T18" fmla="*/ 0 60000 65536"/>
                <a:gd name="T19" fmla="*/ 0 60000 65536"/>
                <a:gd name="T20" fmla="*/ 0 60000 65536"/>
                <a:gd name="T21" fmla="*/ 0 w 1008"/>
                <a:gd name="T22" fmla="*/ 0 h 672"/>
                <a:gd name="T23" fmla="*/ 1008 w 1008"/>
                <a:gd name="T24" fmla="*/ 672 h 6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672">
                  <a:moveTo>
                    <a:pt x="0" y="672"/>
                  </a:moveTo>
                  <a:lnTo>
                    <a:pt x="672" y="672"/>
                  </a:lnTo>
                  <a:lnTo>
                    <a:pt x="1008" y="432"/>
                  </a:lnTo>
                  <a:lnTo>
                    <a:pt x="1008" y="0"/>
                  </a:lnTo>
                  <a:lnTo>
                    <a:pt x="672" y="240"/>
                  </a:lnTo>
                  <a:lnTo>
                    <a:pt x="0" y="240"/>
                  </a:lnTo>
                  <a:lnTo>
                    <a:pt x="0" y="672"/>
                  </a:lnTo>
                  <a:close/>
                </a:path>
              </a:pathLst>
            </a:custGeom>
            <a:solidFill>
              <a:srgbClr val="99CCFF"/>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53" name="Freeform 7">
              <a:extLst>
                <a:ext uri="{FF2B5EF4-FFF2-40B4-BE49-F238E27FC236}">
                  <a16:creationId xmlns:a16="http://schemas.microsoft.com/office/drawing/2014/main" id="{31E251F8-E1B8-C04C-AD3C-AA9639B8C111}"/>
                </a:ext>
              </a:extLst>
            </p:cNvPr>
            <p:cNvSpPr>
              <a:spLocks/>
            </p:cNvSpPr>
            <p:nvPr/>
          </p:nvSpPr>
          <p:spPr bwMode="auto">
            <a:xfrm>
              <a:off x="4273" y="3144"/>
              <a:ext cx="681" cy="202"/>
            </a:xfrm>
            <a:custGeom>
              <a:avLst/>
              <a:gdLst>
                <a:gd name="T0" fmla="*/ 1 w 681"/>
                <a:gd name="T1" fmla="*/ 163 h 202"/>
                <a:gd name="T2" fmla="*/ 450 w 681"/>
                <a:gd name="T3" fmla="*/ 164 h 202"/>
                <a:gd name="T4" fmla="*/ 681 w 681"/>
                <a:gd name="T5" fmla="*/ 0 h 202"/>
                <a:gd name="T6" fmla="*/ 681 w 681"/>
                <a:gd name="T7" fmla="*/ 40 h 202"/>
                <a:gd name="T8" fmla="*/ 454 w 681"/>
                <a:gd name="T9" fmla="*/ 202 h 202"/>
                <a:gd name="T10" fmla="*/ 0 w 681"/>
                <a:gd name="T11" fmla="*/ 202 h 202"/>
                <a:gd name="T12" fmla="*/ 1 w 681"/>
                <a:gd name="T13" fmla="*/ 163 h 202"/>
                <a:gd name="T14" fmla="*/ 0 60000 65536"/>
                <a:gd name="T15" fmla="*/ 0 60000 65536"/>
                <a:gd name="T16" fmla="*/ 0 60000 65536"/>
                <a:gd name="T17" fmla="*/ 0 60000 65536"/>
                <a:gd name="T18" fmla="*/ 0 60000 65536"/>
                <a:gd name="T19" fmla="*/ 0 60000 65536"/>
                <a:gd name="T20" fmla="*/ 0 60000 65536"/>
                <a:gd name="T21" fmla="*/ 0 w 681"/>
                <a:gd name="T22" fmla="*/ 0 h 202"/>
                <a:gd name="T23" fmla="*/ 681 w 681"/>
                <a:gd name="T24" fmla="*/ 202 h 2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202">
                  <a:moveTo>
                    <a:pt x="1" y="163"/>
                  </a:moveTo>
                  <a:lnTo>
                    <a:pt x="450" y="164"/>
                  </a:lnTo>
                  <a:lnTo>
                    <a:pt x="681" y="0"/>
                  </a:lnTo>
                  <a:lnTo>
                    <a:pt x="681" y="40"/>
                  </a:lnTo>
                  <a:lnTo>
                    <a:pt x="454" y="202"/>
                  </a:lnTo>
                  <a:lnTo>
                    <a:pt x="0" y="202"/>
                  </a:lnTo>
                  <a:lnTo>
                    <a:pt x="1" y="163"/>
                  </a:lnTo>
                  <a:close/>
                </a:path>
              </a:pathLst>
            </a:custGeom>
            <a:solidFill>
              <a:srgbClr val="FFFF99"/>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54" name="Freeform 8">
              <a:extLst>
                <a:ext uri="{FF2B5EF4-FFF2-40B4-BE49-F238E27FC236}">
                  <a16:creationId xmlns:a16="http://schemas.microsoft.com/office/drawing/2014/main" id="{3E1C404C-01F7-8746-94B8-49E283E5D884}"/>
                </a:ext>
              </a:extLst>
            </p:cNvPr>
            <p:cNvSpPr>
              <a:spLocks/>
            </p:cNvSpPr>
            <p:nvPr/>
          </p:nvSpPr>
          <p:spPr bwMode="auto">
            <a:xfrm>
              <a:off x="4273" y="3088"/>
              <a:ext cx="682" cy="200"/>
            </a:xfrm>
            <a:custGeom>
              <a:avLst/>
              <a:gdLst>
                <a:gd name="T0" fmla="*/ 0 w 682"/>
                <a:gd name="T1" fmla="*/ 163 h 200"/>
                <a:gd name="T2" fmla="*/ 454 w 682"/>
                <a:gd name="T3" fmla="*/ 163 h 200"/>
                <a:gd name="T4" fmla="*/ 681 w 682"/>
                <a:gd name="T5" fmla="*/ 0 h 200"/>
                <a:gd name="T6" fmla="*/ 682 w 682"/>
                <a:gd name="T7" fmla="*/ 42 h 200"/>
                <a:gd name="T8" fmla="*/ 454 w 682"/>
                <a:gd name="T9" fmla="*/ 200 h 200"/>
                <a:gd name="T10" fmla="*/ 0 w 682"/>
                <a:gd name="T11" fmla="*/ 195 h 200"/>
                <a:gd name="T12" fmla="*/ 0 w 682"/>
                <a:gd name="T13" fmla="*/ 163 h 200"/>
                <a:gd name="T14" fmla="*/ 0 60000 65536"/>
                <a:gd name="T15" fmla="*/ 0 60000 65536"/>
                <a:gd name="T16" fmla="*/ 0 60000 65536"/>
                <a:gd name="T17" fmla="*/ 0 60000 65536"/>
                <a:gd name="T18" fmla="*/ 0 60000 65536"/>
                <a:gd name="T19" fmla="*/ 0 60000 65536"/>
                <a:gd name="T20" fmla="*/ 0 60000 65536"/>
                <a:gd name="T21" fmla="*/ 0 w 682"/>
                <a:gd name="T22" fmla="*/ 0 h 200"/>
                <a:gd name="T23" fmla="*/ 682 w 682"/>
                <a:gd name="T24" fmla="*/ 200 h 2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2" h="200">
                  <a:moveTo>
                    <a:pt x="0" y="163"/>
                  </a:moveTo>
                  <a:lnTo>
                    <a:pt x="454" y="163"/>
                  </a:lnTo>
                  <a:lnTo>
                    <a:pt x="681" y="0"/>
                  </a:lnTo>
                  <a:lnTo>
                    <a:pt x="682" y="42"/>
                  </a:lnTo>
                  <a:lnTo>
                    <a:pt x="454" y="200"/>
                  </a:lnTo>
                  <a:lnTo>
                    <a:pt x="0" y="195"/>
                  </a:lnTo>
                  <a:lnTo>
                    <a:pt x="0" y="163"/>
                  </a:lnTo>
                  <a:close/>
                </a:path>
              </a:pathLst>
            </a:custGeom>
            <a:solidFill>
              <a:srgbClr val="FFFF99"/>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55" name="Freeform 9">
              <a:extLst>
                <a:ext uri="{FF2B5EF4-FFF2-40B4-BE49-F238E27FC236}">
                  <a16:creationId xmlns:a16="http://schemas.microsoft.com/office/drawing/2014/main" id="{CAB029E5-93BD-D54A-A512-C50C2831AC45}"/>
                </a:ext>
              </a:extLst>
            </p:cNvPr>
            <p:cNvSpPr>
              <a:spLocks/>
            </p:cNvSpPr>
            <p:nvPr/>
          </p:nvSpPr>
          <p:spPr bwMode="auto">
            <a:xfrm>
              <a:off x="4271" y="2795"/>
              <a:ext cx="681" cy="194"/>
            </a:xfrm>
            <a:custGeom>
              <a:avLst/>
              <a:gdLst>
                <a:gd name="T0" fmla="*/ 0 w 1008"/>
                <a:gd name="T1" fmla="*/ 162 h 288"/>
                <a:gd name="T2" fmla="*/ 454 w 1008"/>
                <a:gd name="T3" fmla="*/ 162 h 288"/>
                <a:gd name="T4" fmla="*/ 681 w 1008"/>
                <a:gd name="T5" fmla="*/ 0 h 288"/>
                <a:gd name="T6" fmla="*/ 681 w 1008"/>
                <a:gd name="T7" fmla="*/ 32 h 288"/>
                <a:gd name="T8" fmla="*/ 454 w 1008"/>
                <a:gd name="T9" fmla="*/ 194 h 288"/>
                <a:gd name="T10" fmla="*/ 0 w 1008"/>
                <a:gd name="T11" fmla="*/ 194 h 288"/>
                <a:gd name="T12" fmla="*/ 0 w 1008"/>
                <a:gd name="T13" fmla="*/ 162 h 288"/>
                <a:gd name="T14" fmla="*/ 0 60000 65536"/>
                <a:gd name="T15" fmla="*/ 0 60000 65536"/>
                <a:gd name="T16" fmla="*/ 0 60000 65536"/>
                <a:gd name="T17" fmla="*/ 0 60000 65536"/>
                <a:gd name="T18" fmla="*/ 0 60000 65536"/>
                <a:gd name="T19" fmla="*/ 0 60000 65536"/>
                <a:gd name="T20" fmla="*/ 0 60000 65536"/>
                <a:gd name="T21" fmla="*/ 0 w 1008"/>
                <a:gd name="T22" fmla="*/ 0 h 288"/>
                <a:gd name="T23" fmla="*/ 1008 w 10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288">
                  <a:moveTo>
                    <a:pt x="0" y="240"/>
                  </a:moveTo>
                  <a:lnTo>
                    <a:pt x="672" y="240"/>
                  </a:lnTo>
                  <a:lnTo>
                    <a:pt x="1008" y="0"/>
                  </a:lnTo>
                  <a:lnTo>
                    <a:pt x="1008" y="48"/>
                  </a:lnTo>
                  <a:lnTo>
                    <a:pt x="672" y="288"/>
                  </a:lnTo>
                  <a:lnTo>
                    <a:pt x="0" y="288"/>
                  </a:lnTo>
                  <a:lnTo>
                    <a:pt x="0" y="240"/>
                  </a:lnTo>
                  <a:close/>
                </a:path>
              </a:pathLst>
            </a:custGeom>
            <a:solidFill>
              <a:srgbClr val="FF9900"/>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56" name="Freeform 10">
              <a:extLst>
                <a:ext uri="{FF2B5EF4-FFF2-40B4-BE49-F238E27FC236}">
                  <a16:creationId xmlns:a16="http://schemas.microsoft.com/office/drawing/2014/main" id="{C61B01BC-7902-A545-85FD-D79B2D24388A}"/>
                </a:ext>
              </a:extLst>
            </p:cNvPr>
            <p:cNvSpPr>
              <a:spLocks/>
            </p:cNvSpPr>
            <p:nvPr/>
          </p:nvSpPr>
          <p:spPr bwMode="auto">
            <a:xfrm>
              <a:off x="4271" y="3444"/>
              <a:ext cx="681" cy="325"/>
            </a:xfrm>
            <a:custGeom>
              <a:avLst/>
              <a:gdLst>
                <a:gd name="T0" fmla="*/ 0 w 1008"/>
                <a:gd name="T1" fmla="*/ 325 h 480"/>
                <a:gd name="T2" fmla="*/ 454 w 1008"/>
                <a:gd name="T3" fmla="*/ 325 h 480"/>
                <a:gd name="T4" fmla="*/ 681 w 1008"/>
                <a:gd name="T5" fmla="*/ 163 h 480"/>
                <a:gd name="T6" fmla="*/ 681 w 1008"/>
                <a:gd name="T7" fmla="*/ 0 h 480"/>
                <a:gd name="T8" fmla="*/ 454 w 1008"/>
                <a:gd name="T9" fmla="*/ 163 h 480"/>
                <a:gd name="T10" fmla="*/ 0 w 1008"/>
                <a:gd name="T11" fmla="*/ 163 h 480"/>
                <a:gd name="T12" fmla="*/ 0 w 1008"/>
                <a:gd name="T13" fmla="*/ 325 h 480"/>
                <a:gd name="T14" fmla="*/ 0 60000 65536"/>
                <a:gd name="T15" fmla="*/ 0 60000 65536"/>
                <a:gd name="T16" fmla="*/ 0 60000 65536"/>
                <a:gd name="T17" fmla="*/ 0 60000 65536"/>
                <a:gd name="T18" fmla="*/ 0 60000 65536"/>
                <a:gd name="T19" fmla="*/ 0 60000 65536"/>
                <a:gd name="T20" fmla="*/ 0 60000 65536"/>
                <a:gd name="T21" fmla="*/ 0 w 1008"/>
                <a:gd name="T22" fmla="*/ 0 h 480"/>
                <a:gd name="T23" fmla="*/ 1008 w 1008"/>
                <a:gd name="T24" fmla="*/ 480 h 4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480">
                  <a:moveTo>
                    <a:pt x="0" y="480"/>
                  </a:moveTo>
                  <a:lnTo>
                    <a:pt x="672" y="480"/>
                  </a:lnTo>
                  <a:lnTo>
                    <a:pt x="1008" y="240"/>
                  </a:lnTo>
                  <a:lnTo>
                    <a:pt x="1008" y="0"/>
                  </a:lnTo>
                  <a:lnTo>
                    <a:pt x="672" y="240"/>
                  </a:lnTo>
                  <a:lnTo>
                    <a:pt x="0" y="240"/>
                  </a:lnTo>
                  <a:lnTo>
                    <a:pt x="0" y="480"/>
                  </a:lnTo>
                  <a:close/>
                </a:path>
              </a:pathLst>
            </a:custGeom>
            <a:solidFill>
              <a:srgbClr val="3366FF"/>
            </a:solidFill>
            <a:ln w="12700" cap="flat" cmpd="sng">
              <a:solidFill>
                <a:srgbClr val="3366FF"/>
              </a:solidFill>
              <a:prstDash val="solid"/>
              <a:round/>
              <a:headEnd type="none" w="med" len="med"/>
              <a:tailEnd type="none" w="med" len="med"/>
            </a:ln>
          </p:spPr>
          <p:txBody>
            <a:bodyPr wrap="none" anchor="ctr"/>
            <a:lstStyle/>
            <a:p>
              <a:endParaRPr lang="en-US"/>
            </a:p>
          </p:txBody>
        </p:sp>
        <p:sp>
          <p:nvSpPr>
            <p:cNvPr id="57357" name="Freeform 11">
              <a:extLst>
                <a:ext uri="{FF2B5EF4-FFF2-40B4-BE49-F238E27FC236}">
                  <a16:creationId xmlns:a16="http://schemas.microsoft.com/office/drawing/2014/main" id="{AAFE8AAC-AC10-484F-AF5A-49DCFC91A360}"/>
                </a:ext>
              </a:extLst>
            </p:cNvPr>
            <p:cNvSpPr>
              <a:spLocks/>
            </p:cNvSpPr>
            <p:nvPr/>
          </p:nvSpPr>
          <p:spPr bwMode="auto">
            <a:xfrm>
              <a:off x="4271" y="3606"/>
              <a:ext cx="681" cy="195"/>
            </a:xfrm>
            <a:custGeom>
              <a:avLst/>
              <a:gdLst>
                <a:gd name="T0" fmla="*/ 0 w 1008"/>
                <a:gd name="T1" fmla="*/ 162 h 288"/>
                <a:gd name="T2" fmla="*/ 454 w 1008"/>
                <a:gd name="T3" fmla="*/ 162 h 288"/>
                <a:gd name="T4" fmla="*/ 681 w 1008"/>
                <a:gd name="T5" fmla="*/ 0 h 288"/>
                <a:gd name="T6" fmla="*/ 681 w 1008"/>
                <a:gd name="T7" fmla="*/ 32 h 288"/>
                <a:gd name="T8" fmla="*/ 454 w 1008"/>
                <a:gd name="T9" fmla="*/ 195 h 288"/>
                <a:gd name="T10" fmla="*/ 0 w 1008"/>
                <a:gd name="T11" fmla="*/ 195 h 288"/>
                <a:gd name="T12" fmla="*/ 0 w 1008"/>
                <a:gd name="T13" fmla="*/ 162 h 288"/>
                <a:gd name="T14" fmla="*/ 0 60000 65536"/>
                <a:gd name="T15" fmla="*/ 0 60000 65536"/>
                <a:gd name="T16" fmla="*/ 0 60000 65536"/>
                <a:gd name="T17" fmla="*/ 0 60000 65536"/>
                <a:gd name="T18" fmla="*/ 0 60000 65536"/>
                <a:gd name="T19" fmla="*/ 0 60000 65536"/>
                <a:gd name="T20" fmla="*/ 0 60000 65536"/>
                <a:gd name="T21" fmla="*/ 0 w 1008"/>
                <a:gd name="T22" fmla="*/ 0 h 288"/>
                <a:gd name="T23" fmla="*/ 1008 w 1008"/>
                <a:gd name="T24" fmla="*/ 288 h 2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288">
                  <a:moveTo>
                    <a:pt x="0" y="240"/>
                  </a:moveTo>
                  <a:lnTo>
                    <a:pt x="672" y="240"/>
                  </a:lnTo>
                  <a:lnTo>
                    <a:pt x="1008" y="0"/>
                  </a:lnTo>
                  <a:lnTo>
                    <a:pt x="1008" y="48"/>
                  </a:lnTo>
                  <a:lnTo>
                    <a:pt x="672" y="288"/>
                  </a:lnTo>
                  <a:lnTo>
                    <a:pt x="0" y="288"/>
                  </a:lnTo>
                  <a:lnTo>
                    <a:pt x="0" y="240"/>
                  </a:lnTo>
                  <a:close/>
                </a:path>
              </a:pathLst>
            </a:custGeom>
            <a:solidFill>
              <a:srgbClr val="FF9900"/>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grpSp>
          <p:nvGrpSpPr>
            <p:cNvPr id="57358" name="Group 12">
              <a:extLst>
                <a:ext uri="{FF2B5EF4-FFF2-40B4-BE49-F238E27FC236}">
                  <a16:creationId xmlns:a16="http://schemas.microsoft.com/office/drawing/2014/main" id="{ACB1A60E-681E-4647-9FEF-F757B87D8C33}"/>
                </a:ext>
              </a:extLst>
            </p:cNvPr>
            <p:cNvGrpSpPr>
              <a:grpSpLocks/>
            </p:cNvGrpSpPr>
            <p:nvPr/>
          </p:nvGrpSpPr>
          <p:grpSpPr bwMode="auto">
            <a:xfrm>
              <a:off x="4271" y="3184"/>
              <a:ext cx="681" cy="260"/>
              <a:chOff x="3456" y="2160"/>
              <a:chExt cx="1008" cy="384"/>
            </a:xfrm>
          </p:grpSpPr>
          <p:sp>
            <p:nvSpPr>
              <p:cNvPr id="57389" name="Freeform 13">
                <a:extLst>
                  <a:ext uri="{FF2B5EF4-FFF2-40B4-BE49-F238E27FC236}">
                    <a16:creationId xmlns:a16="http://schemas.microsoft.com/office/drawing/2014/main" id="{DF0FF051-F3C1-6646-9935-6562629C1102}"/>
                  </a:ext>
                </a:extLst>
              </p:cNvPr>
              <p:cNvSpPr>
                <a:spLocks/>
              </p:cNvSpPr>
              <p:nvPr/>
            </p:nvSpPr>
            <p:spPr bwMode="auto">
              <a:xfrm>
                <a:off x="3456" y="2208"/>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90" name="Freeform 14">
                <a:extLst>
                  <a:ext uri="{FF2B5EF4-FFF2-40B4-BE49-F238E27FC236}">
                    <a16:creationId xmlns:a16="http://schemas.microsoft.com/office/drawing/2014/main" id="{D4818186-0F46-6C44-9C10-4238E6AEC8CB}"/>
                  </a:ext>
                </a:extLst>
              </p:cNvPr>
              <p:cNvSpPr>
                <a:spLocks/>
              </p:cNvSpPr>
              <p:nvPr/>
            </p:nvSpPr>
            <p:spPr bwMode="auto">
              <a:xfrm>
                <a:off x="3456" y="2256"/>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91" name="Freeform 15">
                <a:extLst>
                  <a:ext uri="{FF2B5EF4-FFF2-40B4-BE49-F238E27FC236}">
                    <a16:creationId xmlns:a16="http://schemas.microsoft.com/office/drawing/2014/main" id="{8D102C58-C636-504E-BD45-C875895CC2AD}"/>
                  </a:ext>
                </a:extLst>
              </p:cNvPr>
              <p:cNvSpPr>
                <a:spLocks/>
              </p:cNvSpPr>
              <p:nvPr/>
            </p:nvSpPr>
            <p:spPr bwMode="auto">
              <a:xfrm>
                <a:off x="3456" y="2304"/>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92" name="Freeform 16">
                <a:extLst>
                  <a:ext uri="{FF2B5EF4-FFF2-40B4-BE49-F238E27FC236}">
                    <a16:creationId xmlns:a16="http://schemas.microsoft.com/office/drawing/2014/main" id="{56F0E275-6301-7E47-B6F9-A6D2637295F3}"/>
                  </a:ext>
                </a:extLst>
              </p:cNvPr>
              <p:cNvSpPr>
                <a:spLocks/>
              </p:cNvSpPr>
              <p:nvPr/>
            </p:nvSpPr>
            <p:spPr bwMode="auto">
              <a:xfrm>
                <a:off x="3456" y="2160"/>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7359" name="Group 17">
              <a:extLst>
                <a:ext uri="{FF2B5EF4-FFF2-40B4-BE49-F238E27FC236}">
                  <a16:creationId xmlns:a16="http://schemas.microsoft.com/office/drawing/2014/main" id="{0A40E3FF-D217-8440-91D5-05F98E5A7CF3}"/>
                </a:ext>
              </a:extLst>
            </p:cNvPr>
            <p:cNvGrpSpPr>
              <a:grpSpLocks/>
            </p:cNvGrpSpPr>
            <p:nvPr/>
          </p:nvGrpSpPr>
          <p:grpSpPr bwMode="auto">
            <a:xfrm>
              <a:off x="4271" y="3314"/>
              <a:ext cx="681" cy="260"/>
              <a:chOff x="3456" y="2160"/>
              <a:chExt cx="1008" cy="384"/>
            </a:xfrm>
          </p:grpSpPr>
          <p:sp>
            <p:nvSpPr>
              <p:cNvPr id="57385" name="Freeform 18">
                <a:extLst>
                  <a:ext uri="{FF2B5EF4-FFF2-40B4-BE49-F238E27FC236}">
                    <a16:creationId xmlns:a16="http://schemas.microsoft.com/office/drawing/2014/main" id="{BF3DD8C8-5799-E849-8419-9281FF7E2D9B}"/>
                  </a:ext>
                </a:extLst>
              </p:cNvPr>
              <p:cNvSpPr>
                <a:spLocks/>
              </p:cNvSpPr>
              <p:nvPr/>
            </p:nvSpPr>
            <p:spPr bwMode="auto">
              <a:xfrm>
                <a:off x="3456" y="2208"/>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6" name="Freeform 19">
                <a:extLst>
                  <a:ext uri="{FF2B5EF4-FFF2-40B4-BE49-F238E27FC236}">
                    <a16:creationId xmlns:a16="http://schemas.microsoft.com/office/drawing/2014/main" id="{2B897E66-4F8D-CF4F-91B6-C80396AB2686}"/>
                  </a:ext>
                </a:extLst>
              </p:cNvPr>
              <p:cNvSpPr>
                <a:spLocks/>
              </p:cNvSpPr>
              <p:nvPr/>
            </p:nvSpPr>
            <p:spPr bwMode="auto">
              <a:xfrm>
                <a:off x="3456" y="2256"/>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7" name="Freeform 20">
                <a:extLst>
                  <a:ext uri="{FF2B5EF4-FFF2-40B4-BE49-F238E27FC236}">
                    <a16:creationId xmlns:a16="http://schemas.microsoft.com/office/drawing/2014/main" id="{0DE88138-E636-9C4E-A601-DC32413819F4}"/>
                  </a:ext>
                </a:extLst>
              </p:cNvPr>
              <p:cNvSpPr>
                <a:spLocks/>
              </p:cNvSpPr>
              <p:nvPr/>
            </p:nvSpPr>
            <p:spPr bwMode="auto">
              <a:xfrm>
                <a:off x="3456" y="2304"/>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8" name="Freeform 21">
                <a:extLst>
                  <a:ext uri="{FF2B5EF4-FFF2-40B4-BE49-F238E27FC236}">
                    <a16:creationId xmlns:a16="http://schemas.microsoft.com/office/drawing/2014/main" id="{383804C2-2B78-094C-A452-597AE816200D}"/>
                  </a:ext>
                </a:extLst>
              </p:cNvPr>
              <p:cNvSpPr>
                <a:spLocks/>
              </p:cNvSpPr>
              <p:nvPr/>
            </p:nvSpPr>
            <p:spPr bwMode="auto">
              <a:xfrm>
                <a:off x="3456" y="2160"/>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57360" name="Group 22">
              <a:extLst>
                <a:ext uri="{FF2B5EF4-FFF2-40B4-BE49-F238E27FC236}">
                  <a16:creationId xmlns:a16="http://schemas.microsoft.com/office/drawing/2014/main" id="{7D088169-F61A-6E4D-B1B4-8D7055AC4AF6}"/>
                </a:ext>
              </a:extLst>
            </p:cNvPr>
            <p:cNvGrpSpPr>
              <a:grpSpLocks/>
            </p:cNvGrpSpPr>
            <p:nvPr/>
          </p:nvGrpSpPr>
          <p:grpSpPr bwMode="auto">
            <a:xfrm>
              <a:off x="4271" y="2989"/>
              <a:ext cx="681" cy="260"/>
              <a:chOff x="3456" y="2160"/>
              <a:chExt cx="1008" cy="384"/>
            </a:xfrm>
          </p:grpSpPr>
          <p:sp>
            <p:nvSpPr>
              <p:cNvPr id="57381" name="Freeform 23">
                <a:extLst>
                  <a:ext uri="{FF2B5EF4-FFF2-40B4-BE49-F238E27FC236}">
                    <a16:creationId xmlns:a16="http://schemas.microsoft.com/office/drawing/2014/main" id="{AD11BB08-032E-5C4B-9381-7C49E4934047}"/>
                  </a:ext>
                </a:extLst>
              </p:cNvPr>
              <p:cNvSpPr>
                <a:spLocks/>
              </p:cNvSpPr>
              <p:nvPr/>
            </p:nvSpPr>
            <p:spPr bwMode="auto">
              <a:xfrm>
                <a:off x="3456" y="2208"/>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2" name="Freeform 24">
                <a:extLst>
                  <a:ext uri="{FF2B5EF4-FFF2-40B4-BE49-F238E27FC236}">
                    <a16:creationId xmlns:a16="http://schemas.microsoft.com/office/drawing/2014/main" id="{182655CB-CFC5-CC42-AA71-1A3A4D6D33EB}"/>
                  </a:ext>
                </a:extLst>
              </p:cNvPr>
              <p:cNvSpPr>
                <a:spLocks/>
              </p:cNvSpPr>
              <p:nvPr/>
            </p:nvSpPr>
            <p:spPr bwMode="auto">
              <a:xfrm>
                <a:off x="3456" y="2256"/>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3" name="Freeform 25">
                <a:extLst>
                  <a:ext uri="{FF2B5EF4-FFF2-40B4-BE49-F238E27FC236}">
                    <a16:creationId xmlns:a16="http://schemas.microsoft.com/office/drawing/2014/main" id="{2ABE2EC0-4ED3-9740-94AB-82AB54F53BEF}"/>
                  </a:ext>
                </a:extLst>
              </p:cNvPr>
              <p:cNvSpPr>
                <a:spLocks/>
              </p:cNvSpPr>
              <p:nvPr/>
            </p:nvSpPr>
            <p:spPr bwMode="auto">
              <a:xfrm>
                <a:off x="3456" y="2304"/>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4" name="Freeform 26">
                <a:extLst>
                  <a:ext uri="{FF2B5EF4-FFF2-40B4-BE49-F238E27FC236}">
                    <a16:creationId xmlns:a16="http://schemas.microsoft.com/office/drawing/2014/main" id="{E0741FFC-F3C5-1D43-A61F-EF1B81854C32}"/>
                  </a:ext>
                </a:extLst>
              </p:cNvPr>
              <p:cNvSpPr>
                <a:spLocks/>
              </p:cNvSpPr>
              <p:nvPr/>
            </p:nvSpPr>
            <p:spPr bwMode="auto">
              <a:xfrm>
                <a:off x="3456" y="2160"/>
                <a:ext cx="1008" cy="240"/>
              </a:xfrm>
              <a:custGeom>
                <a:avLst/>
                <a:gdLst>
                  <a:gd name="T0" fmla="*/ 0 w 1008"/>
                  <a:gd name="T1" fmla="*/ 240 h 240"/>
                  <a:gd name="T2" fmla="*/ 672 w 1008"/>
                  <a:gd name="T3" fmla="*/ 240 h 240"/>
                  <a:gd name="T4" fmla="*/ 1008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7361" name="Freeform 27">
              <a:extLst>
                <a:ext uri="{FF2B5EF4-FFF2-40B4-BE49-F238E27FC236}">
                  <a16:creationId xmlns:a16="http://schemas.microsoft.com/office/drawing/2014/main" id="{07929562-2B51-D449-9EEB-DCC6129EE3D7}"/>
                </a:ext>
              </a:extLst>
            </p:cNvPr>
            <p:cNvSpPr>
              <a:spLocks/>
            </p:cNvSpPr>
            <p:nvPr/>
          </p:nvSpPr>
          <p:spPr bwMode="auto">
            <a:xfrm>
              <a:off x="4271" y="2892"/>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2" name="Freeform 28">
              <a:extLst>
                <a:ext uri="{FF2B5EF4-FFF2-40B4-BE49-F238E27FC236}">
                  <a16:creationId xmlns:a16="http://schemas.microsoft.com/office/drawing/2014/main" id="{2E11E180-EC65-FD40-A35D-3D53DD86C7F7}"/>
                </a:ext>
              </a:extLst>
            </p:cNvPr>
            <p:cNvSpPr>
              <a:spLocks/>
            </p:cNvSpPr>
            <p:nvPr/>
          </p:nvSpPr>
          <p:spPr bwMode="auto">
            <a:xfrm>
              <a:off x="4271" y="2925"/>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3" name="Freeform 29">
              <a:extLst>
                <a:ext uri="{FF2B5EF4-FFF2-40B4-BE49-F238E27FC236}">
                  <a16:creationId xmlns:a16="http://schemas.microsoft.com/office/drawing/2014/main" id="{630A3B36-3FEF-1D49-9D1D-14B139C4F148}"/>
                </a:ext>
              </a:extLst>
            </p:cNvPr>
            <p:cNvSpPr>
              <a:spLocks/>
            </p:cNvSpPr>
            <p:nvPr/>
          </p:nvSpPr>
          <p:spPr bwMode="auto">
            <a:xfrm>
              <a:off x="4271" y="2957"/>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4" name="Freeform 30">
              <a:extLst>
                <a:ext uri="{FF2B5EF4-FFF2-40B4-BE49-F238E27FC236}">
                  <a16:creationId xmlns:a16="http://schemas.microsoft.com/office/drawing/2014/main" id="{FABF0EB6-FFAB-A44B-AEA3-F8AF3C044362}"/>
                </a:ext>
              </a:extLst>
            </p:cNvPr>
            <p:cNvSpPr>
              <a:spLocks/>
            </p:cNvSpPr>
            <p:nvPr/>
          </p:nvSpPr>
          <p:spPr bwMode="auto">
            <a:xfrm>
              <a:off x="4271" y="2860"/>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5" name="Freeform 31">
              <a:extLst>
                <a:ext uri="{FF2B5EF4-FFF2-40B4-BE49-F238E27FC236}">
                  <a16:creationId xmlns:a16="http://schemas.microsoft.com/office/drawing/2014/main" id="{9DBCCE19-9216-F042-9034-13D5654EC8E6}"/>
                </a:ext>
              </a:extLst>
            </p:cNvPr>
            <p:cNvSpPr>
              <a:spLocks/>
            </p:cNvSpPr>
            <p:nvPr/>
          </p:nvSpPr>
          <p:spPr bwMode="auto">
            <a:xfrm>
              <a:off x="4273" y="3137"/>
              <a:ext cx="673" cy="169"/>
            </a:xfrm>
            <a:custGeom>
              <a:avLst/>
              <a:gdLst>
                <a:gd name="T0" fmla="*/ 0 w 673"/>
                <a:gd name="T1" fmla="*/ 150 h 169"/>
                <a:gd name="T2" fmla="*/ 454 w 673"/>
                <a:gd name="T3" fmla="*/ 150 h 169"/>
                <a:gd name="T4" fmla="*/ 672 w 673"/>
                <a:gd name="T5" fmla="*/ 0 h 169"/>
                <a:gd name="T6" fmla="*/ 673 w 673"/>
                <a:gd name="T7" fmla="*/ 17 h 169"/>
                <a:gd name="T8" fmla="*/ 454 w 673"/>
                <a:gd name="T9" fmla="*/ 169 h 169"/>
                <a:gd name="T10" fmla="*/ 0 w 673"/>
                <a:gd name="T11" fmla="*/ 169 h 169"/>
                <a:gd name="T12" fmla="*/ 0 w 673"/>
                <a:gd name="T13" fmla="*/ 150 h 169"/>
                <a:gd name="T14" fmla="*/ 0 60000 65536"/>
                <a:gd name="T15" fmla="*/ 0 60000 65536"/>
                <a:gd name="T16" fmla="*/ 0 60000 65536"/>
                <a:gd name="T17" fmla="*/ 0 60000 65536"/>
                <a:gd name="T18" fmla="*/ 0 60000 65536"/>
                <a:gd name="T19" fmla="*/ 0 60000 65536"/>
                <a:gd name="T20" fmla="*/ 0 60000 65536"/>
                <a:gd name="T21" fmla="*/ 0 w 673"/>
                <a:gd name="T22" fmla="*/ 0 h 169"/>
                <a:gd name="T23" fmla="*/ 673 w 673"/>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3" h="169">
                  <a:moveTo>
                    <a:pt x="0" y="150"/>
                  </a:moveTo>
                  <a:lnTo>
                    <a:pt x="454" y="150"/>
                  </a:lnTo>
                  <a:lnTo>
                    <a:pt x="672" y="0"/>
                  </a:lnTo>
                  <a:lnTo>
                    <a:pt x="673" y="17"/>
                  </a:lnTo>
                  <a:lnTo>
                    <a:pt x="454" y="169"/>
                  </a:lnTo>
                  <a:lnTo>
                    <a:pt x="0" y="169"/>
                  </a:lnTo>
                  <a:lnTo>
                    <a:pt x="0" y="150"/>
                  </a:lnTo>
                  <a:close/>
                </a:path>
              </a:pathLst>
            </a:custGeom>
            <a:solidFill>
              <a:srgbClr val="FF0000"/>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66" name="Rectangle 32">
              <a:extLst>
                <a:ext uri="{FF2B5EF4-FFF2-40B4-BE49-F238E27FC236}">
                  <a16:creationId xmlns:a16="http://schemas.microsoft.com/office/drawing/2014/main" id="{2810C6E2-406B-5F40-B525-C1E370A24DBB}"/>
                </a:ext>
              </a:extLst>
            </p:cNvPr>
            <p:cNvSpPr>
              <a:spLocks noChangeArrowheads="1"/>
            </p:cNvSpPr>
            <p:nvPr/>
          </p:nvSpPr>
          <p:spPr bwMode="auto">
            <a:xfrm>
              <a:off x="4271" y="2957"/>
              <a:ext cx="454" cy="844"/>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57367" name="Freeform 33">
              <a:extLst>
                <a:ext uri="{FF2B5EF4-FFF2-40B4-BE49-F238E27FC236}">
                  <a16:creationId xmlns:a16="http://schemas.microsoft.com/office/drawing/2014/main" id="{48B2A487-39E9-774B-B770-4B6E0AA51867}"/>
                </a:ext>
              </a:extLst>
            </p:cNvPr>
            <p:cNvSpPr>
              <a:spLocks/>
            </p:cNvSpPr>
            <p:nvPr/>
          </p:nvSpPr>
          <p:spPr bwMode="auto">
            <a:xfrm>
              <a:off x="4725" y="2795"/>
              <a:ext cx="228" cy="1008"/>
            </a:xfrm>
            <a:custGeom>
              <a:avLst/>
              <a:gdLst>
                <a:gd name="T0" fmla="*/ 0 w 228"/>
                <a:gd name="T1" fmla="*/ 158 h 1008"/>
                <a:gd name="T2" fmla="*/ 227 w 228"/>
                <a:gd name="T3" fmla="*/ 0 h 1008"/>
                <a:gd name="T4" fmla="*/ 228 w 228"/>
                <a:gd name="T5" fmla="*/ 844 h 1008"/>
                <a:gd name="T6" fmla="*/ 1 w 228"/>
                <a:gd name="T7" fmla="*/ 1008 h 1008"/>
                <a:gd name="T8" fmla="*/ 0 w 228"/>
                <a:gd name="T9" fmla="*/ 158 h 1008"/>
                <a:gd name="T10" fmla="*/ 0 60000 65536"/>
                <a:gd name="T11" fmla="*/ 0 60000 65536"/>
                <a:gd name="T12" fmla="*/ 0 60000 65536"/>
                <a:gd name="T13" fmla="*/ 0 60000 65536"/>
                <a:gd name="T14" fmla="*/ 0 60000 65536"/>
                <a:gd name="T15" fmla="*/ 0 w 228"/>
                <a:gd name="T16" fmla="*/ 0 h 1008"/>
                <a:gd name="T17" fmla="*/ 228 w 228"/>
                <a:gd name="T18" fmla="*/ 1008 h 1008"/>
              </a:gdLst>
              <a:ahLst/>
              <a:cxnLst>
                <a:cxn ang="T10">
                  <a:pos x="T0" y="T1"/>
                </a:cxn>
                <a:cxn ang="T11">
                  <a:pos x="T2" y="T3"/>
                </a:cxn>
                <a:cxn ang="T12">
                  <a:pos x="T4" y="T5"/>
                </a:cxn>
                <a:cxn ang="T13">
                  <a:pos x="T6" y="T7"/>
                </a:cxn>
                <a:cxn ang="T14">
                  <a:pos x="T8" y="T9"/>
                </a:cxn>
              </a:cxnLst>
              <a:rect l="T15" t="T16" r="T17" b="T18"/>
              <a:pathLst>
                <a:path w="228" h="1008">
                  <a:moveTo>
                    <a:pt x="0" y="158"/>
                  </a:moveTo>
                  <a:lnTo>
                    <a:pt x="227" y="0"/>
                  </a:lnTo>
                  <a:lnTo>
                    <a:pt x="228" y="844"/>
                  </a:lnTo>
                  <a:lnTo>
                    <a:pt x="1" y="1008"/>
                  </a:lnTo>
                  <a:lnTo>
                    <a:pt x="0" y="158"/>
                  </a:lnTo>
                  <a:close/>
                </a:path>
              </a:pathLst>
            </a:custGeom>
            <a:noFill/>
            <a:ln w="254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8" name="Freeform 34">
              <a:extLst>
                <a:ext uri="{FF2B5EF4-FFF2-40B4-BE49-F238E27FC236}">
                  <a16:creationId xmlns:a16="http://schemas.microsoft.com/office/drawing/2014/main" id="{32DF0ED1-32F4-BE48-83F4-1966CEE8DA7E}"/>
                </a:ext>
              </a:extLst>
            </p:cNvPr>
            <p:cNvSpPr>
              <a:spLocks/>
            </p:cNvSpPr>
            <p:nvPr/>
          </p:nvSpPr>
          <p:spPr bwMode="auto">
            <a:xfrm>
              <a:off x="4271" y="2795"/>
              <a:ext cx="681" cy="162"/>
            </a:xfrm>
            <a:custGeom>
              <a:avLst/>
              <a:gdLst>
                <a:gd name="T0" fmla="*/ 0 w 1008"/>
                <a:gd name="T1" fmla="*/ 162 h 240"/>
                <a:gd name="T2" fmla="*/ 454 w 1008"/>
                <a:gd name="T3" fmla="*/ 162 h 240"/>
                <a:gd name="T4" fmla="*/ 681 w 1008"/>
                <a:gd name="T5" fmla="*/ 0 h 240"/>
                <a:gd name="T6" fmla="*/ 227 w 1008"/>
                <a:gd name="T7" fmla="*/ 0 h 240"/>
                <a:gd name="T8" fmla="*/ 0 w 1008"/>
                <a:gd name="T9" fmla="*/ 162 h 240"/>
                <a:gd name="T10" fmla="*/ 0 60000 65536"/>
                <a:gd name="T11" fmla="*/ 0 60000 65536"/>
                <a:gd name="T12" fmla="*/ 0 60000 65536"/>
                <a:gd name="T13" fmla="*/ 0 60000 65536"/>
                <a:gd name="T14" fmla="*/ 0 60000 65536"/>
                <a:gd name="T15" fmla="*/ 0 w 1008"/>
                <a:gd name="T16" fmla="*/ 0 h 240"/>
                <a:gd name="T17" fmla="*/ 1008 w 1008"/>
                <a:gd name="T18" fmla="*/ 240 h 240"/>
              </a:gdLst>
              <a:ahLst/>
              <a:cxnLst>
                <a:cxn ang="T10">
                  <a:pos x="T0" y="T1"/>
                </a:cxn>
                <a:cxn ang="T11">
                  <a:pos x="T2" y="T3"/>
                </a:cxn>
                <a:cxn ang="T12">
                  <a:pos x="T4" y="T5"/>
                </a:cxn>
                <a:cxn ang="T13">
                  <a:pos x="T6" y="T7"/>
                </a:cxn>
                <a:cxn ang="T14">
                  <a:pos x="T8" y="T9"/>
                </a:cxn>
              </a:cxnLst>
              <a:rect l="T15" t="T16" r="T17" b="T18"/>
              <a:pathLst>
                <a:path w="1008" h="240">
                  <a:moveTo>
                    <a:pt x="0" y="240"/>
                  </a:moveTo>
                  <a:lnTo>
                    <a:pt x="672" y="240"/>
                  </a:lnTo>
                  <a:lnTo>
                    <a:pt x="1008" y="0"/>
                  </a:lnTo>
                  <a:lnTo>
                    <a:pt x="336" y="0"/>
                  </a:lnTo>
                  <a:lnTo>
                    <a:pt x="0" y="240"/>
                  </a:lnTo>
                  <a:close/>
                </a:path>
              </a:pathLst>
            </a:custGeom>
            <a:solidFill>
              <a:srgbClr val="FF9900"/>
            </a:solidFill>
            <a:ln w="25400" cap="flat" cmpd="sng">
              <a:solidFill>
                <a:schemeClr val="tx1"/>
              </a:solidFill>
              <a:prstDash val="solid"/>
              <a:round/>
              <a:headEnd type="none" w="med" len="med"/>
              <a:tailEnd type="none" w="med" len="med"/>
            </a:ln>
          </p:spPr>
          <p:txBody>
            <a:bodyPr wrap="none" anchor="ctr"/>
            <a:lstStyle/>
            <a:p>
              <a:endParaRPr lang="en-US"/>
            </a:p>
          </p:txBody>
        </p:sp>
        <p:sp>
          <p:nvSpPr>
            <p:cNvPr id="57369" name="Oval 35">
              <a:extLst>
                <a:ext uri="{FF2B5EF4-FFF2-40B4-BE49-F238E27FC236}">
                  <a16:creationId xmlns:a16="http://schemas.microsoft.com/office/drawing/2014/main" id="{4CB030E8-48A2-A74E-AFCC-567D6E3E0077}"/>
                </a:ext>
              </a:extLst>
            </p:cNvPr>
            <p:cNvSpPr>
              <a:spLocks noChangeArrowheads="1"/>
            </p:cNvSpPr>
            <p:nvPr/>
          </p:nvSpPr>
          <p:spPr bwMode="auto">
            <a:xfrm rot="-362495">
              <a:off x="4520" y="2418"/>
              <a:ext cx="157" cy="64"/>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57370" name="Oval 36">
              <a:extLst>
                <a:ext uri="{FF2B5EF4-FFF2-40B4-BE49-F238E27FC236}">
                  <a16:creationId xmlns:a16="http://schemas.microsoft.com/office/drawing/2014/main" id="{36404E8B-4A92-0F40-94B9-A39B510EB63B}"/>
                </a:ext>
              </a:extLst>
            </p:cNvPr>
            <p:cNvSpPr>
              <a:spLocks noChangeArrowheads="1"/>
            </p:cNvSpPr>
            <p:nvPr/>
          </p:nvSpPr>
          <p:spPr bwMode="auto">
            <a:xfrm rot="-362495">
              <a:off x="4520" y="2842"/>
              <a:ext cx="157" cy="64"/>
            </a:xfrm>
            <a:prstGeom prst="ellipse">
              <a:avLst/>
            </a:prstGeom>
            <a:solidFill>
              <a:srgbClr val="99CCFF"/>
            </a:solidFill>
            <a:ln w="127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57371" name="Line 37">
              <a:extLst>
                <a:ext uri="{FF2B5EF4-FFF2-40B4-BE49-F238E27FC236}">
                  <a16:creationId xmlns:a16="http://schemas.microsoft.com/office/drawing/2014/main" id="{3EBE8BD7-31E1-E441-BE47-5A5DB171BF43}"/>
                </a:ext>
              </a:extLst>
            </p:cNvPr>
            <p:cNvSpPr>
              <a:spLocks noChangeShapeType="1"/>
            </p:cNvSpPr>
            <p:nvPr/>
          </p:nvSpPr>
          <p:spPr bwMode="auto">
            <a:xfrm>
              <a:off x="4520" y="2459"/>
              <a:ext cx="73" cy="418"/>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2" name="Line 38">
              <a:extLst>
                <a:ext uri="{FF2B5EF4-FFF2-40B4-BE49-F238E27FC236}">
                  <a16:creationId xmlns:a16="http://schemas.microsoft.com/office/drawing/2014/main" id="{3F35322D-C665-2043-92F8-0F3B638E3605}"/>
                </a:ext>
              </a:extLst>
            </p:cNvPr>
            <p:cNvSpPr>
              <a:spLocks noChangeShapeType="1"/>
            </p:cNvSpPr>
            <p:nvPr/>
          </p:nvSpPr>
          <p:spPr bwMode="auto">
            <a:xfrm flipH="1">
              <a:off x="4593" y="2443"/>
              <a:ext cx="80" cy="43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73" name="Text Box 39">
              <a:extLst>
                <a:ext uri="{FF2B5EF4-FFF2-40B4-BE49-F238E27FC236}">
                  <a16:creationId xmlns:a16="http://schemas.microsoft.com/office/drawing/2014/main" id="{67C78B36-1D95-124E-BDA4-067C7504A118}"/>
                </a:ext>
              </a:extLst>
            </p:cNvPr>
            <p:cNvSpPr txBox="1">
              <a:spLocks noChangeArrowheads="1"/>
            </p:cNvSpPr>
            <p:nvPr/>
          </p:nvSpPr>
          <p:spPr bwMode="auto">
            <a:xfrm>
              <a:off x="4957" y="3027"/>
              <a:ext cx="5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ITCCenturyBookT"/>
                </a:rPr>
                <a:t>active</a:t>
              </a:r>
            </a:p>
          </p:txBody>
        </p:sp>
        <p:sp>
          <p:nvSpPr>
            <p:cNvPr id="57374" name="Text Box 40">
              <a:extLst>
                <a:ext uri="{FF2B5EF4-FFF2-40B4-BE49-F238E27FC236}">
                  <a16:creationId xmlns:a16="http://schemas.microsoft.com/office/drawing/2014/main" id="{D4215101-0F92-584D-8CB3-27C837D6E098}"/>
                </a:ext>
              </a:extLst>
            </p:cNvPr>
            <p:cNvSpPr txBox="1">
              <a:spLocks noChangeArrowheads="1"/>
            </p:cNvSpPr>
            <p:nvPr/>
          </p:nvSpPr>
          <p:spPr bwMode="auto">
            <a:xfrm>
              <a:off x="4957" y="3240"/>
              <a:ext cx="6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ITCCenturyBookT"/>
                </a:rPr>
                <a:t>n-DBR</a:t>
              </a:r>
            </a:p>
          </p:txBody>
        </p:sp>
        <p:sp>
          <p:nvSpPr>
            <p:cNvPr id="57375" name="Text Box 41">
              <a:extLst>
                <a:ext uri="{FF2B5EF4-FFF2-40B4-BE49-F238E27FC236}">
                  <a16:creationId xmlns:a16="http://schemas.microsoft.com/office/drawing/2014/main" id="{ABB55E6F-1EC0-7647-9A2A-DFE12604C757}"/>
                </a:ext>
              </a:extLst>
            </p:cNvPr>
            <p:cNvSpPr txBox="1">
              <a:spLocks noChangeArrowheads="1"/>
            </p:cNvSpPr>
            <p:nvPr/>
          </p:nvSpPr>
          <p:spPr bwMode="auto">
            <a:xfrm>
              <a:off x="4955" y="2823"/>
              <a:ext cx="60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latin typeface="ITCCenturyBookT"/>
                </a:rPr>
                <a:t>p-DBR</a:t>
              </a:r>
            </a:p>
          </p:txBody>
        </p:sp>
        <p:sp>
          <p:nvSpPr>
            <p:cNvPr id="57376" name="Freeform 42">
              <a:extLst>
                <a:ext uri="{FF2B5EF4-FFF2-40B4-BE49-F238E27FC236}">
                  <a16:creationId xmlns:a16="http://schemas.microsoft.com/office/drawing/2014/main" id="{2C518B1A-AB9D-254F-8EC4-5F6968B05539}"/>
                </a:ext>
              </a:extLst>
            </p:cNvPr>
            <p:cNvSpPr>
              <a:spLocks/>
            </p:cNvSpPr>
            <p:nvPr/>
          </p:nvSpPr>
          <p:spPr bwMode="auto">
            <a:xfrm>
              <a:off x="4275" y="3126"/>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77" name="Freeform 43">
              <a:extLst>
                <a:ext uri="{FF2B5EF4-FFF2-40B4-BE49-F238E27FC236}">
                  <a16:creationId xmlns:a16="http://schemas.microsoft.com/office/drawing/2014/main" id="{219C9BDA-7E00-FF4E-9CC9-2DB57CBC1A86}"/>
                </a:ext>
              </a:extLst>
            </p:cNvPr>
            <p:cNvSpPr>
              <a:spLocks/>
            </p:cNvSpPr>
            <p:nvPr/>
          </p:nvSpPr>
          <p:spPr bwMode="auto">
            <a:xfrm>
              <a:off x="4275" y="3605"/>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78" name="Freeform 44">
              <a:extLst>
                <a:ext uri="{FF2B5EF4-FFF2-40B4-BE49-F238E27FC236}">
                  <a16:creationId xmlns:a16="http://schemas.microsoft.com/office/drawing/2014/main" id="{16ED27F2-6143-6E43-8A32-50D8C65F07F4}"/>
                </a:ext>
              </a:extLst>
            </p:cNvPr>
            <p:cNvSpPr>
              <a:spLocks/>
            </p:cNvSpPr>
            <p:nvPr/>
          </p:nvSpPr>
          <p:spPr bwMode="auto">
            <a:xfrm>
              <a:off x="4275" y="2826"/>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79" name="Freeform 45">
              <a:extLst>
                <a:ext uri="{FF2B5EF4-FFF2-40B4-BE49-F238E27FC236}">
                  <a16:creationId xmlns:a16="http://schemas.microsoft.com/office/drawing/2014/main" id="{F6917202-3350-8A49-80FA-3EABA4BEBD6F}"/>
                </a:ext>
              </a:extLst>
            </p:cNvPr>
            <p:cNvSpPr>
              <a:spLocks/>
            </p:cNvSpPr>
            <p:nvPr/>
          </p:nvSpPr>
          <p:spPr bwMode="auto">
            <a:xfrm>
              <a:off x="4275" y="3147"/>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80" name="Freeform 46">
              <a:extLst>
                <a:ext uri="{FF2B5EF4-FFF2-40B4-BE49-F238E27FC236}">
                  <a16:creationId xmlns:a16="http://schemas.microsoft.com/office/drawing/2014/main" id="{E9426EF1-8BCE-DE4C-995D-1EDA2394C073}"/>
                </a:ext>
              </a:extLst>
            </p:cNvPr>
            <p:cNvSpPr>
              <a:spLocks/>
            </p:cNvSpPr>
            <p:nvPr/>
          </p:nvSpPr>
          <p:spPr bwMode="auto">
            <a:xfrm>
              <a:off x="4275" y="3439"/>
              <a:ext cx="681" cy="162"/>
            </a:xfrm>
            <a:custGeom>
              <a:avLst/>
              <a:gdLst>
                <a:gd name="T0" fmla="*/ 0 w 1008"/>
                <a:gd name="T1" fmla="*/ 162 h 240"/>
                <a:gd name="T2" fmla="*/ 454 w 1008"/>
                <a:gd name="T3" fmla="*/ 162 h 240"/>
                <a:gd name="T4" fmla="*/ 681 w 1008"/>
                <a:gd name="T5" fmla="*/ 0 h 240"/>
                <a:gd name="T6" fmla="*/ 0 60000 65536"/>
                <a:gd name="T7" fmla="*/ 0 60000 65536"/>
                <a:gd name="T8" fmla="*/ 0 60000 65536"/>
                <a:gd name="T9" fmla="*/ 0 w 1008"/>
                <a:gd name="T10" fmla="*/ 0 h 240"/>
                <a:gd name="T11" fmla="*/ 1008 w 1008"/>
                <a:gd name="T12" fmla="*/ 240 h 240"/>
              </a:gdLst>
              <a:ahLst/>
              <a:cxnLst>
                <a:cxn ang="T6">
                  <a:pos x="T0" y="T1"/>
                </a:cxn>
                <a:cxn ang="T7">
                  <a:pos x="T2" y="T3"/>
                </a:cxn>
                <a:cxn ang="T8">
                  <a:pos x="T4" y="T5"/>
                </a:cxn>
              </a:cxnLst>
              <a:rect l="T9" t="T10" r="T11" b="T12"/>
              <a:pathLst>
                <a:path w="1008" h="240">
                  <a:moveTo>
                    <a:pt x="0" y="240"/>
                  </a:moveTo>
                  <a:lnTo>
                    <a:pt x="672" y="240"/>
                  </a:lnTo>
                  <a:lnTo>
                    <a:pt x="1008" y="0"/>
                  </a:lnTo>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416619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Footer Placeholder 3">
            <a:extLst>
              <a:ext uri="{FF2B5EF4-FFF2-40B4-BE49-F238E27FC236}">
                <a16:creationId xmlns:a16="http://schemas.microsoft.com/office/drawing/2014/main" id="{F24DB02D-C631-3E45-ABE7-9214E55A90F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8371" name="Slide Number Placeholder 4">
            <a:extLst>
              <a:ext uri="{FF2B5EF4-FFF2-40B4-BE49-F238E27FC236}">
                <a16:creationId xmlns:a16="http://schemas.microsoft.com/office/drawing/2014/main" id="{856621C9-C727-B54E-AB94-06C0EB6A582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7DF3F4-7445-2B45-A844-B7C6F4BA0AF7}" type="slidenum">
              <a:rPr lang="en-US" altLang="en-US">
                <a:solidFill>
                  <a:schemeClr val="bg1"/>
                </a:solidFill>
              </a:rPr>
              <a:pPr eaLnBrk="1" hangingPunct="1"/>
              <a:t>51</a:t>
            </a:fld>
            <a:endParaRPr lang="en-US" altLang="en-US">
              <a:solidFill>
                <a:schemeClr val="bg1"/>
              </a:solidFill>
            </a:endParaRPr>
          </a:p>
        </p:txBody>
      </p:sp>
      <p:sp>
        <p:nvSpPr>
          <p:cNvPr id="58372" name="AutoShape 2">
            <a:extLst>
              <a:ext uri="{FF2B5EF4-FFF2-40B4-BE49-F238E27FC236}">
                <a16:creationId xmlns:a16="http://schemas.microsoft.com/office/drawing/2014/main" id="{8D5D256C-7D33-B543-9057-C5A955D42F6E}"/>
              </a:ext>
            </a:extLst>
          </p:cNvPr>
          <p:cNvSpPr>
            <a:spLocks noGrp="1" noChangeArrowheads="1"/>
          </p:cNvSpPr>
          <p:nvPr>
            <p:ph type="title"/>
          </p:nvPr>
        </p:nvSpPr>
        <p:spPr/>
        <p:txBody>
          <a:bodyPr/>
          <a:lstStyle/>
          <a:p>
            <a:pPr eaLnBrk="1" hangingPunct="1"/>
            <a:r>
              <a:rPr lang="en-US" altLang="en-US"/>
              <a:t>EEL </a:t>
            </a:r>
            <a:r>
              <a:rPr lang="el-GR" altLang="en-US"/>
              <a:t>και </a:t>
            </a:r>
            <a:r>
              <a:rPr lang="en-US" altLang="en-US"/>
              <a:t>VCSELs</a:t>
            </a:r>
          </a:p>
        </p:txBody>
      </p:sp>
      <p:sp>
        <p:nvSpPr>
          <p:cNvPr id="58373" name="Rectangle 3">
            <a:extLst>
              <a:ext uri="{FF2B5EF4-FFF2-40B4-BE49-F238E27FC236}">
                <a16:creationId xmlns:a16="http://schemas.microsoft.com/office/drawing/2014/main" id="{4CDFF1EA-D296-1146-960A-25818CB63901}"/>
              </a:ext>
            </a:extLst>
          </p:cNvPr>
          <p:cNvSpPr>
            <a:spLocks noGrp="1" noChangeArrowheads="1"/>
          </p:cNvSpPr>
          <p:nvPr>
            <p:ph type="body" idx="1"/>
          </p:nvPr>
        </p:nvSpPr>
        <p:spPr>
          <a:xfrm>
            <a:off x="5373688" y="1196976"/>
            <a:ext cx="5184775" cy="3311525"/>
          </a:xfrm>
        </p:spPr>
        <p:txBody>
          <a:bodyPr/>
          <a:lstStyle/>
          <a:p>
            <a:pPr eaLnBrk="1" hangingPunct="1">
              <a:lnSpc>
                <a:spcPct val="90000"/>
              </a:lnSpc>
            </a:pPr>
            <a:r>
              <a:rPr lang="en-US" altLang="en-US" sz="1400"/>
              <a:t>Edge-emitting laser (EEL). </a:t>
            </a:r>
            <a:r>
              <a:rPr lang="el-GR" altLang="en-US" sz="1400"/>
              <a:t>Το μέγεθος ενός </a:t>
            </a:r>
            <a:r>
              <a:rPr lang="en-US" altLang="en-US" sz="1400"/>
              <a:t>EEL </a:t>
            </a:r>
            <a:r>
              <a:rPr lang="el-GR" altLang="en-US" sz="1400"/>
              <a:t>είναι </a:t>
            </a:r>
            <a:r>
              <a:rPr lang="en-US" altLang="en-US" sz="1400"/>
              <a:t> 2-</a:t>
            </a:r>
            <a:r>
              <a:rPr lang="en-US" altLang="en-US" sz="1400">
                <a:sym typeface="Symbol" pitchFamily="2" charset="2"/>
              </a:rPr>
              <a:t></a:t>
            </a:r>
            <a:r>
              <a:rPr lang="en-US" altLang="en-US" sz="1400"/>
              <a:t>m wide and 500-</a:t>
            </a:r>
            <a:r>
              <a:rPr lang="en-US" altLang="en-US" sz="1400">
                <a:sym typeface="Symbol" pitchFamily="2" charset="2"/>
              </a:rPr>
              <a:t></a:t>
            </a:r>
            <a:r>
              <a:rPr lang="en-US" altLang="en-US" sz="1400"/>
              <a:t>m long (laser chip: 500 x 500 x 10 </a:t>
            </a:r>
            <a:r>
              <a:rPr lang="en-US" altLang="en-US" sz="1400">
                <a:sym typeface="Symbol" pitchFamily="2" charset="2"/>
              </a:rPr>
              <a:t></a:t>
            </a:r>
            <a:r>
              <a:rPr lang="en-US" altLang="en-US" sz="1400"/>
              <a:t>m). </a:t>
            </a:r>
            <a:r>
              <a:rPr lang="el-GR" altLang="en-US" sz="1400"/>
              <a:t>Μειονέκτημα των </a:t>
            </a:r>
            <a:r>
              <a:rPr lang="en-US" altLang="en-US" sz="1400"/>
              <a:t>EEL</a:t>
            </a:r>
            <a:r>
              <a:rPr lang="el-GR" altLang="en-US" sz="1400"/>
              <a:t> δεν τεστάρονται  μέχρι να κοπούν σε μικρά </a:t>
            </a:r>
            <a:r>
              <a:rPr lang="en-US" altLang="en-US" sz="1400"/>
              <a:t>chips</a:t>
            </a:r>
            <a:r>
              <a:rPr lang="el-GR" altLang="en-US" sz="1400"/>
              <a:t>. </a:t>
            </a:r>
            <a:endParaRPr lang="en-US" altLang="en-US" sz="1400"/>
          </a:p>
          <a:p>
            <a:pPr eaLnBrk="1" hangingPunct="1">
              <a:lnSpc>
                <a:spcPct val="90000"/>
              </a:lnSpc>
            </a:pPr>
            <a:r>
              <a:rPr lang="en-US" altLang="en-US" sz="1400"/>
              <a:t>VCSEL</a:t>
            </a:r>
            <a:r>
              <a:rPr lang="el-GR" altLang="en-US" sz="1400"/>
              <a:t>: Οι ανακλαστήρες (</a:t>
            </a:r>
            <a:r>
              <a:rPr lang="en-US" altLang="en-US" sz="1400"/>
              <a:t>cavity</a:t>
            </a:r>
            <a:r>
              <a:rPr lang="el-GR" altLang="en-US" sz="1400"/>
              <a:t> </a:t>
            </a:r>
            <a:r>
              <a:rPr lang="en-US" altLang="en-US" sz="1400"/>
              <a:t>mirrors</a:t>
            </a:r>
            <a:r>
              <a:rPr lang="el-GR" altLang="en-US" sz="1400"/>
              <a:t>) και η ενεργός περιοχή (</a:t>
            </a:r>
            <a:r>
              <a:rPr lang="en-US" altLang="en-US" sz="1400"/>
              <a:t>gain</a:t>
            </a:r>
            <a:r>
              <a:rPr lang="el-GR" altLang="en-US" sz="1400"/>
              <a:t> </a:t>
            </a:r>
            <a:r>
              <a:rPr lang="en-US" altLang="en-US" sz="1400"/>
              <a:t>region</a:t>
            </a:r>
            <a:r>
              <a:rPr lang="el-GR" altLang="en-US" sz="1400"/>
              <a:t>) αναπτύσσονται με απλή επιταξία σε ένα διαμέτρου 50-75-</a:t>
            </a:r>
            <a:r>
              <a:rPr lang="en-US" altLang="en-US" sz="1400"/>
              <a:t>mm</a:t>
            </a:r>
            <a:r>
              <a:rPr lang="el-GR" altLang="en-US" sz="1400"/>
              <a:t> </a:t>
            </a:r>
            <a:r>
              <a:rPr lang="en-US" altLang="en-US" sz="1400"/>
              <a:t>substrate</a:t>
            </a:r>
            <a:r>
              <a:rPr lang="el-GR" altLang="en-US" sz="1400"/>
              <a:t>. Οι ανακλαστήρες  είναι ουσιαστικά </a:t>
            </a:r>
            <a:r>
              <a:rPr lang="en-US" altLang="en-US" sz="1400"/>
              <a:t>DBR</a:t>
            </a:r>
            <a:r>
              <a:rPr lang="el-GR" altLang="en-US" sz="1400"/>
              <a:t>, και σχηματίζονται με ανάπτυξη λ/4 </a:t>
            </a:r>
            <a:r>
              <a:rPr lang="en-US" altLang="en-US" sz="1400"/>
              <a:t>layers</a:t>
            </a:r>
            <a:r>
              <a:rPr lang="el-GR" altLang="en-US" sz="1400"/>
              <a:t> ημιαγωγών με εναλλασσόμενους δ.δ. </a:t>
            </a:r>
            <a:r>
              <a:rPr lang="en-US" altLang="en-US" sz="1400"/>
              <a:t>n</a:t>
            </a:r>
            <a:r>
              <a:rPr lang="el-GR" altLang="en-US" sz="1400"/>
              <a:t>1,</a:t>
            </a:r>
            <a:r>
              <a:rPr lang="en-US" altLang="en-US" sz="1400"/>
              <a:t>n</a:t>
            </a:r>
            <a:r>
              <a:rPr lang="el-GR" altLang="en-US" sz="1400"/>
              <a:t>2.</a:t>
            </a:r>
          </a:p>
          <a:p>
            <a:pPr eaLnBrk="1" hangingPunct="1">
              <a:lnSpc>
                <a:spcPct val="90000"/>
              </a:lnSpc>
            </a:pPr>
            <a:r>
              <a:rPr lang="el-GR" altLang="en-US" sz="1400"/>
              <a:t>Στα </a:t>
            </a:r>
            <a:r>
              <a:rPr lang="en-US" altLang="en-US" sz="1400"/>
              <a:t> EEL </a:t>
            </a:r>
            <a:r>
              <a:rPr lang="el-GR" altLang="en-US" sz="1400"/>
              <a:t>το μήκος κύματος λειτουργίας ελέγχεται</a:t>
            </a:r>
            <a:r>
              <a:rPr lang="en-US" altLang="en-US" sz="1400"/>
              <a:t> </a:t>
            </a:r>
            <a:r>
              <a:rPr lang="el-GR" altLang="en-US" sz="1400"/>
              <a:t>από</a:t>
            </a:r>
            <a:r>
              <a:rPr lang="en-US" altLang="en-US" sz="1400"/>
              <a:t> </a:t>
            </a:r>
            <a:r>
              <a:rPr lang="el-GR" altLang="en-US" sz="1400"/>
              <a:t>την απολαβή υλικού</a:t>
            </a:r>
            <a:r>
              <a:rPr lang="en-US" altLang="en-US" sz="1400"/>
              <a:t> </a:t>
            </a:r>
            <a:r>
              <a:rPr lang="el-GR" altLang="en-US" sz="1400"/>
              <a:t>(</a:t>
            </a:r>
            <a:r>
              <a:rPr lang="en-US" altLang="en-US" sz="1400"/>
              <a:t>gain peak</a:t>
            </a:r>
            <a:r>
              <a:rPr lang="el-GR" altLang="en-US" sz="1400"/>
              <a:t>)</a:t>
            </a:r>
            <a:r>
              <a:rPr lang="en-US" altLang="en-US" sz="1400"/>
              <a:t>, </a:t>
            </a:r>
            <a:r>
              <a:rPr lang="el-GR" altLang="en-US" sz="1400"/>
              <a:t>στα</a:t>
            </a:r>
            <a:r>
              <a:rPr lang="en-US" altLang="en-US" sz="1400"/>
              <a:t> VCSEL </a:t>
            </a:r>
            <a:r>
              <a:rPr lang="el-GR" altLang="en-US" sz="1400"/>
              <a:t>ελέγχεται</a:t>
            </a:r>
            <a:r>
              <a:rPr lang="en-US" altLang="en-US" sz="1400"/>
              <a:t> </a:t>
            </a:r>
            <a:r>
              <a:rPr lang="el-GR" altLang="en-US" sz="1400"/>
              <a:t>από</a:t>
            </a:r>
            <a:r>
              <a:rPr lang="en-US" altLang="en-US" sz="1400"/>
              <a:t> </a:t>
            </a:r>
            <a:r>
              <a:rPr lang="el-GR" altLang="en-US" sz="1400"/>
              <a:t>το συντονισμό</a:t>
            </a:r>
            <a:r>
              <a:rPr lang="en-US" altLang="en-US" sz="1400"/>
              <a:t> </a:t>
            </a:r>
            <a:r>
              <a:rPr lang="el-GR" altLang="en-US" sz="1400"/>
              <a:t>των</a:t>
            </a:r>
            <a:r>
              <a:rPr lang="en-US" altLang="en-US" sz="1400"/>
              <a:t> DBR mirrors</a:t>
            </a:r>
            <a:endParaRPr lang="el-GR" altLang="en-US" sz="1400"/>
          </a:p>
          <a:p>
            <a:pPr eaLnBrk="1" hangingPunct="1">
              <a:lnSpc>
                <a:spcPct val="90000"/>
              </a:lnSpc>
            </a:pPr>
            <a:r>
              <a:rPr lang="en-US" altLang="en-US" sz="1400"/>
              <a:t>This highly wavelength stability makes VCSELs ideal for absorption or transmission sensing of certain chemicals</a:t>
            </a:r>
            <a:endParaRPr lang="en-US" altLang="en-US" sz="2000"/>
          </a:p>
        </p:txBody>
      </p:sp>
      <p:pic>
        <p:nvPicPr>
          <p:cNvPr id="58374" name="Picture 6">
            <a:extLst>
              <a:ext uri="{FF2B5EF4-FFF2-40B4-BE49-F238E27FC236}">
                <a16:creationId xmlns:a16="http://schemas.microsoft.com/office/drawing/2014/main" id="{401F9203-38FF-274D-99DB-BAA4EFE69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25" y="1196975"/>
            <a:ext cx="316706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7">
            <a:extLst>
              <a:ext uri="{FF2B5EF4-FFF2-40B4-BE49-F238E27FC236}">
                <a16:creationId xmlns:a16="http://schemas.microsoft.com/office/drawing/2014/main" id="{A3BD093A-3BE1-D044-B163-45150FC7704B}"/>
              </a:ext>
            </a:extLst>
          </p:cNvPr>
          <p:cNvSpPr>
            <a:spLocks noChangeArrowheads="1"/>
          </p:cNvSpPr>
          <p:nvPr/>
        </p:nvSpPr>
        <p:spPr bwMode="auto">
          <a:xfrm>
            <a:off x="2422525" y="4292600"/>
            <a:ext cx="7993062"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buSzPct val="75000"/>
              <a:buFont typeface="Wingdings" pitchFamily="2" charset="2"/>
              <a:buChar char="l"/>
            </a:pPr>
            <a:r>
              <a:rPr lang="en-US" altLang="en-US" sz="1400"/>
              <a:t>Compared to EEL, VCSEL has four orders of magnitude shorter gain-path length of approximately ~10-30-nm. A typical value for the single pass gain in a VCSEL is less than  1 %. When creating a VCSEL the most critical part are still the mirrors, which contains up to </a:t>
            </a:r>
            <a:r>
              <a:rPr lang="el-GR" altLang="en-US" sz="1400"/>
              <a:t>6</a:t>
            </a:r>
            <a:r>
              <a:rPr lang="en-US" altLang="en-US" sz="1400"/>
              <a:t>0 pairs of semiconductors with different composition and whose thickness precision is required to be within a fraction of a percent. </a:t>
            </a:r>
            <a:endParaRPr lang="el-GR" altLang="en-US" sz="1400"/>
          </a:p>
          <a:p>
            <a:pPr eaLnBrk="1" hangingPunct="1">
              <a:lnSpc>
                <a:spcPct val="90000"/>
              </a:lnSpc>
              <a:spcBef>
                <a:spcPct val="20000"/>
              </a:spcBef>
              <a:buClr>
                <a:schemeClr val="tx1"/>
              </a:buClr>
              <a:buSzPct val="75000"/>
              <a:buFont typeface="Wingdings" pitchFamily="2" charset="2"/>
              <a:buChar char="l"/>
            </a:pPr>
            <a:r>
              <a:rPr lang="en-US" altLang="en-US" sz="1400"/>
              <a:t>The VCSEL has testing and packing process comparable with the ones for LED, which makes it the lowest cost semiconductor ever manufactured and the technology of choice for LANs. </a:t>
            </a:r>
          </a:p>
          <a:p>
            <a:pPr eaLnBrk="1" hangingPunct="1">
              <a:lnSpc>
                <a:spcPct val="90000"/>
              </a:lnSpc>
              <a:spcBef>
                <a:spcPct val="20000"/>
              </a:spcBef>
              <a:buClr>
                <a:schemeClr val="tx1"/>
              </a:buClr>
              <a:buSzPct val="75000"/>
              <a:buFont typeface="Wingdings" pitchFamily="2" charset="2"/>
              <a:buChar char="l"/>
            </a:pPr>
            <a:r>
              <a:rPr lang="en-US" altLang="en-US"/>
              <a:t>Until today’s date there isn’t any single-mode VCSEL structure with high repeatability and manufacurability </a:t>
            </a:r>
          </a:p>
        </p:txBody>
      </p:sp>
    </p:spTree>
    <p:extLst>
      <p:ext uri="{BB962C8B-B14F-4D97-AF65-F5344CB8AC3E}">
        <p14:creationId xmlns:p14="http://schemas.microsoft.com/office/powerpoint/2010/main" val="114622762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3">
            <a:extLst>
              <a:ext uri="{FF2B5EF4-FFF2-40B4-BE49-F238E27FC236}">
                <a16:creationId xmlns:a16="http://schemas.microsoft.com/office/drawing/2014/main" id="{49635878-4BAC-F34C-876C-A6AC45E5435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59395" name="Slide Number Placeholder 4">
            <a:extLst>
              <a:ext uri="{FF2B5EF4-FFF2-40B4-BE49-F238E27FC236}">
                <a16:creationId xmlns:a16="http://schemas.microsoft.com/office/drawing/2014/main" id="{C54846D1-E5F0-4C43-BA7F-EF3DEFFBE19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EC528F-11DC-814F-B84D-AA72F9201B71}" type="slidenum">
              <a:rPr lang="en-US" altLang="en-US">
                <a:solidFill>
                  <a:schemeClr val="bg1"/>
                </a:solidFill>
              </a:rPr>
              <a:pPr eaLnBrk="1" hangingPunct="1"/>
              <a:t>52</a:t>
            </a:fld>
            <a:endParaRPr lang="en-US" altLang="en-US">
              <a:solidFill>
                <a:schemeClr val="bg1"/>
              </a:solidFill>
            </a:endParaRPr>
          </a:p>
        </p:txBody>
      </p:sp>
      <p:sp>
        <p:nvSpPr>
          <p:cNvPr id="59396" name="Rectangle 3">
            <a:extLst>
              <a:ext uri="{FF2B5EF4-FFF2-40B4-BE49-F238E27FC236}">
                <a16:creationId xmlns:a16="http://schemas.microsoft.com/office/drawing/2014/main" id="{6A9B8376-1249-494A-80EC-3421F84A4121}"/>
              </a:ext>
            </a:extLst>
          </p:cNvPr>
          <p:cNvSpPr>
            <a:spLocks noGrp="1" noChangeArrowheads="1"/>
          </p:cNvSpPr>
          <p:nvPr>
            <p:ph type="body" idx="1"/>
          </p:nvPr>
        </p:nvSpPr>
        <p:spPr/>
        <p:txBody>
          <a:bodyPr/>
          <a:lstStyle/>
          <a:p>
            <a:pPr eaLnBrk="1" hangingPunct="1">
              <a:lnSpc>
                <a:spcPct val="90000"/>
              </a:lnSpc>
            </a:pPr>
            <a:r>
              <a:rPr lang="en-US" altLang="en-US" sz="2400"/>
              <a:t>For fiber optical communication purposes  VCSELs emitting in the 1.3-1.55</a:t>
            </a:r>
            <a:r>
              <a:rPr lang="el-GR" altLang="en-US" sz="2400"/>
              <a:t> </a:t>
            </a:r>
            <a:r>
              <a:rPr lang="en-US" altLang="en-US" sz="2400">
                <a:sym typeface="Symbol" pitchFamily="2" charset="2"/>
              </a:rPr>
              <a:t></a:t>
            </a:r>
            <a:r>
              <a:rPr lang="en-US" altLang="en-US" sz="2400"/>
              <a:t>m region (long-wavelength) are used </a:t>
            </a:r>
          </a:p>
          <a:p>
            <a:pPr eaLnBrk="1" hangingPunct="1">
              <a:lnSpc>
                <a:spcPct val="90000"/>
              </a:lnSpc>
            </a:pPr>
            <a:r>
              <a:rPr lang="en-US" altLang="en-US" sz="2400"/>
              <a:t>It has been difficult to fabricate a monolithic semiconductor DBR for a long-wavelength VCSEL. The main reason is that the difference in refractive indexes for the fabrication materials are very small, about half the difference of that used for shorter wavelength VCSEL. </a:t>
            </a:r>
          </a:p>
          <a:p>
            <a:pPr eaLnBrk="1" hangingPunct="1">
              <a:lnSpc>
                <a:spcPct val="90000"/>
              </a:lnSpc>
            </a:pPr>
            <a:r>
              <a:rPr lang="en-US" altLang="en-US" sz="2400"/>
              <a:t>There has been two approaches made to overcome this problem, the use of wafer-fused GaAs/AlAs mirrors and the use of dielectric mirrors. Both approaches lead to very promising results</a:t>
            </a:r>
          </a:p>
          <a:p>
            <a:pPr eaLnBrk="1" hangingPunct="1">
              <a:lnSpc>
                <a:spcPct val="90000"/>
              </a:lnSpc>
            </a:pPr>
            <a:r>
              <a:rPr lang="el-GR" altLang="en-US" sz="2400"/>
              <a:t>Βέβαια μέχρι σήμερα αξεπέραστο παραμένει το πρόβλημα της χαμηλής εκπεμπόμενης ισχύος</a:t>
            </a:r>
            <a:endParaRPr lang="en-US" altLang="en-US" sz="2400"/>
          </a:p>
        </p:txBody>
      </p:sp>
      <p:sp>
        <p:nvSpPr>
          <p:cNvPr id="59397" name="AutoShape 4">
            <a:extLst>
              <a:ext uri="{FF2B5EF4-FFF2-40B4-BE49-F238E27FC236}">
                <a16:creationId xmlns:a16="http://schemas.microsoft.com/office/drawing/2014/main" id="{17889851-A0E8-F840-BE9F-2E246359C613}"/>
              </a:ext>
            </a:extLst>
          </p:cNvPr>
          <p:cNvSpPr>
            <a:spLocks noGrp="1" noChangeArrowheads="1"/>
          </p:cNvSpPr>
          <p:nvPr>
            <p:ph type="title"/>
          </p:nvPr>
        </p:nvSpPr>
        <p:spPr/>
        <p:txBody>
          <a:bodyPr/>
          <a:lstStyle/>
          <a:p>
            <a:pPr eaLnBrk="1" hangingPunct="1"/>
            <a:r>
              <a:rPr lang="en-US" altLang="en-US"/>
              <a:t>Long-wavelength VCSELs</a:t>
            </a:r>
          </a:p>
        </p:txBody>
      </p:sp>
    </p:spTree>
    <p:extLst>
      <p:ext uri="{BB962C8B-B14F-4D97-AF65-F5344CB8AC3E}">
        <p14:creationId xmlns:p14="http://schemas.microsoft.com/office/powerpoint/2010/main" val="101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a:extLst>
              <a:ext uri="{FF2B5EF4-FFF2-40B4-BE49-F238E27FC236}">
                <a16:creationId xmlns:a16="http://schemas.microsoft.com/office/drawing/2014/main" id="{8D26E9D2-B933-DD49-9A7B-4219D7A4131B}"/>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0419" name="Slide Number Placeholder 4">
            <a:extLst>
              <a:ext uri="{FF2B5EF4-FFF2-40B4-BE49-F238E27FC236}">
                <a16:creationId xmlns:a16="http://schemas.microsoft.com/office/drawing/2014/main" id="{8CFC1E1F-7DB0-224A-BDF4-EBA204D37A5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156B0C-3E98-2D48-BBE9-09ABBE8DCA9A}" type="slidenum">
              <a:rPr lang="en-US" altLang="en-US">
                <a:solidFill>
                  <a:schemeClr val="bg1"/>
                </a:solidFill>
              </a:rPr>
              <a:pPr eaLnBrk="1" hangingPunct="1"/>
              <a:t>53</a:t>
            </a:fld>
            <a:endParaRPr lang="en-US" altLang="en-US">
              <a:solidFill>
                <a:schemeClr val="bg1"/>
              </a:solidFill>
            </a:endParaRPr>
          </a:p>
        </p:txBody>
      </p:sp>
      <p:sp>
        <p:nvSpPr>
          <p:cNvPr id="60420" name="AutoShape 2">
            <a:extLst>
              <a:ext uri="{FF2B5EF4-FFF2-40B4-BE49-F238E27FC236}">
                <a16:creationId xmlns:a16="http://schemas.microsoft.com/office/drawing/2014/main" id="{E5C4BE67-DDF6-8349-A75A-95C0CFF26256}"/>
              </a:ext>
            </a:extLst>
          </p:cNvPr>
          <p:cNvSpPr>
            <a:spLocks noGrp="1" noChangeArrowheads="1"/>
          </p:cNvSpPr>
          <p:nvPr>
            <p:ph type="title"/>
          </p:nvPr>
        </p:nvSpPr>
        <p:spPr/>
        <p:txBody>
          <a:bodyPr/>
          <a:lstStyle/>
          <a:p>
            <a:pPr eaLnBrk="1" hangingPunct="1"/>
            <a:r>
              <a:rPr lang="el-GR" altLang="en-US"/>
              <a:t>Ρυθμιζόμενα </a:t>
            </a:r>
            <a:r>
              <a:rPr lang="en-US" altLang="en-US"/>
              <a:t>lasers</a:t>
            </a:r>
          </a:p>
        </p:txBody>
      </p:sp>
      <p:sp>
        <p:nvSpPr>
          <p:cNvPr id="60421" name="Rectangle 3">
            <a:extLst>
              <a:ext uri="{FF2B5EF4-FFF2-40B4-BE49-F238E27FC236}">
                <a16:creationId xmlns:a16="http://schemas.microsoft.com/office/drawing/2014/main" id="{E0D2B985-5D9E-4F41-8C5F-368701A612A8}"/>
              </a:ext>
            </a:extLst>
          </p:cNvPr>
          <p:cNvSpPr>
            <a:spLocks noGrp="1" noChangeArrowheads="1"/>
          </p:cNvSpPr>
          <p:nvPr>
            <p:ph type="body" idx="1"/>
          </p:nvPr>
        </p:nvSpPr>
        <p:spPr/>
        <p:txBody>
          <a:bodyPr/>
          <a:lstStyle/>
          <a:p>
            <a:pPr eaLnBrk="1" hangingPunct="1"/>
            <a:endParaRPr lang="en-GB" altLang="en-US"/>
          </a:p>
        </p:txBody>
      </p:sp>
      <p:pic>
        <p:nvPicPr>
          <p:cNvPr id="60422" name="Picture 4" descr="history100021">
            <a:extLst>
              <a:ext uri="{FF2B5EF4-FFF2-40B4-BE49-F238E27FC236}">
                <a16:creationId xmlns:a16="http://schemas.microsoft.com/office/drawing/2014/main" id="{1A9C98AC-0B0F-BD4E-BE4C-FE0ADA802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1241426"/>
            <a:ext cx="56308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Text Box 5">
            <a:extLst>
              <a:ext uri="{FF2B5EF4-FFF2-40B4-BE49-F238E27FC236}">
                <a16:creationId xmlns:a16="http://schemas.microsoft.com/office/drawing/2014/main" id="{0CD21562-5A27-C64C-971B-F65E759C3906}"/>
              </a:ext>
            </a:extLst>
          </p:cNvPr>
          <p:cNvSpPr txBox="1">
            <a:spLocks noChangeArrowheads="1"/>
          </p:cNvSpPr>
          <p:nvPr/>
        </p:nvSpPr>
        <p:spPr bwMode="auto">
          <a:xfrm>
            <a:off x="2422525" y="3500439"/>
            <a:ext cx="20875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Tuning range:</a:t>
            </a:r>
          </a:p>
          <a:p>
            <a:pPr>
              <a:spcBef>
                <a:spcPct val="50000"/>
              </a:spcBef>
            </a:pPr>
            <a:r>
              <a:rPr lang="en-US" altLang="en-US"/>
              <a:t>40-100nm</a:t>
            </a:r>
          </a:p>
        </p:txBody>
      </p:sp>
    </p:spTree>
    <p:extLst>
      <p:ext uri="{BB962C8B-B14F-4D97-AF65-F5344CB8AC3E}">
        <p14:creationId xmlns:p14="http://schemas.microsoft.com/office/powerpoint/2010/main" val="161991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a:extLst>
              <a:ext uri="{FF2B5EF4-FFF2-40B4-BE49-F238E27FC236}">
                <a16:creationId xmlns:a16="http://schemas.microsoft.com/office/drawing/2014/main" id="{EDD2FDAC-627A-B14A-AC6B-3F94538E4193}"/>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1443" name="Slide Number Placeholder 4">
            <a:extLst>
              <a:ext uri="{FF2B5EF4-FFF2-40B4-BE49-F238E27FC236}">
                <a16:creationId xmlns:a16="http://schemas.microsoft.com/office/drawing/2014/main" id="{FFADCDD5-6D68-D94A-9352-B95FBC5D209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D592BA-2CE5-D645-AEAE-070321AA0D96}" type="slidenum">
              <a:rPr lang="en-US" altLang="en-US">
                <a:solidFill>
                  <a:schemeClr val="bg1"/>
                </a:solidFill>
              </a:rPr>
              <a:pPr eaLnBrk="1" hangingPunct="1"/>
              <a:t>54</a:t>
            </a:fld>
            <a:endParaRPr lang="en-US" altLang="en-US">
              <a:solidFill>
                <a:schemeClr val="bg1"/>
              </a:solidFill>
            </a:endParaRPr>
          </a:p>
        </p:txBody>
      </p:sp>
      <p:sp>
        <p:nvSpPr>
          <p:cNvPr id="61444" name="AutoShape 2">
            <a:extLst>
              <a:ext uri="{FF2B5EF4-FFF2-40B4-BE49-F238E27FC236}">
                <a16:creationId xmlns:a16="http://schemas.microsoft.com/office/drawing/2014/main" id="{78CE4D79-DB40-374B-90FE-BA49BB5DD13D}"/>
              </a:ext>
            </a:extLst>
          </p:cNvPr>
          <p:cNvSpPr>
            <a:spLocks noGrp="1" noChangeArrowheads="1"/>
          </p:cNvSpPr>
          <p:nvPr>
            <p:ph type="title"/>
          </p:nvPr>
        </p:nvSpPr>
        <p:spPr/>
        <p:txBody>
          <a:bodyPr/>
          <a:lstStyle/>
          <a:p>
            <a:pPr eaLnBrk="1" hangingPunct="1"/>
            <a:r>
              <a:rPr lang="el-GR" altLang="en-US">
                <a:cs typeface="Times New Roman" panose="02020603050405020304" pitchFamily="18" charset="0"/>
              </a:rPr>
              <a:t>Μεταβατικά  Φαινόμενα</a:t>
            </a:r>
            <a:r>
              <a:rPr lang="en-GB" altLang="en-US"/>
              <a:t> </a:t>
            </a:r>
            <a:r>
              <a:rPr lang="el-GR" altLang="en-US"/>
              <a:t>Ι</a:t>
            </a:r>
            <a:endParaRPr lang="en-GB" altLang="en-US"/>
          </a:p>
        </p:txBody>
      </p:sp>
      <p:sp>
        <p:nvSpPr>
          <p:cNvPr id="61445" name="Rectangle 3">
            <a:extLst>
              <a:ext uri="{FF2B5EF4-FFF2-40B4-BE49-F238E27FC236}">
                <a16:creationId xmlns:a16="http://schemas.microsoft.com/office/drawing/2014/main" id="{783D61A9-91F9-B74F-93E4-3C342BD8C9F8}"/>
              </a:ext>
            </a:extLst>
          </p:cNvPr>
          <p:cNvSpPr>
            <a:spLocks noGrp="1" noChangeArrowheads="1"/>
          </p:cNvSpPr>
          <p:nvPr>
            <p:ph type="body" idx="1"/>
          </p:nvPr>
        </p:nvSpPr>
        <p:spPr>
          <a:xfrm>
            <a:off x="2314576" y="5562600"/>
            <a:ext cx="8351837" cy="838200"/>
          </a:xfrm>
        </p:spPr>
        <p:txBody>
          <a:bodyPr/>
          <a:lstStyle/>
          <a:p>
            <a:pPr eaLnBrk="1" hangingPunct="1"/>
            <a:r>
              <a:rPr lang="el-GR" altLang="en-US" sz="1600" b="1"/>
              <a:t>Καθυστέρηση έναυσης (Turn-on delay)</a:t>
            </a:r>
            <a:r>
              <a:rPr lang="en-US" altLang="en-US" sz="1600" b="1"/>
              <a:t>: </a:t>
            </a:r>
            <a:r>
              <a:rPr lang="en-US" altLang="en-US" sz="1600"/>
              <a:t>To laser</a:t>
            </a:r>
            <a:r>
              <a:rPr lang="el-GR" altLang="en-US" sz="1600"/>
              <a:t> χρειάζεται κάποιο χρόνο μέχρι να υπάρξει αρκετά μεγάλη πυκνότητα εγχεόμενων φορέων Ν(t)</a:t>
            </a:r>
            <a:r>
              <a:rPr lang="en-US" altLang="en-US" sz="1600"/>
              <a:t>,</a:t>
            </a:r>
            <a:r>
              <a:rPr lang="el-GR" altLang="en-US" sz="1600"/>
              <a:t> ώστε να ξεκινήσει η διαδικασία εξαναγκασμένης εκπομπής</a:t>
            </a:r>
            <a:endParaRPr lang="en-GB" altLang="en-US"/>
          </a:p>
        </p:txBody>
      </p:sp>
      <p:sp>
        <p:nvSpPr>
          <p:cNvPr id="61446" name="Text Box 4">
            <a:extLst>
              <a:ext uri="{FF2B5EF4-FFF2-40B4-BE49-F238E27FC236}">
                <a16:creationId xmlns:a16="http://schemas.microsoft.com/office/drawing/2014/main" id="{2450F4A0-AF97-0E48-9D04-47025FA512C6}"/>
              </a:ext>
            </a:extLst>
          </p:cNvPr>
          <p:cNvSpPr txBox="1">
            <a:spLocks noChangeArrowheads="1"/>
          </p:cNvSpPr>
          <p:nvPr/>
        </p:nvSpPr>
        <p:spPr bwMode="auto">
          <a:xfrm rot="16200000">
            <a:off x="7236618" y="2416969"/>
            <a:ext cx="152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Relative intensity</a:t>
            </a:r>
          </a:p>
        </p:txBody>
      </p:sp>
      <p:sp>
        <p:nvSpPr>
          <p:cNvPr id="61447" name="Line 5">
            <a:extLst>
              <a:ext uri="{FF2B5EF4-FFF2-40B4-BE49-F238E27FC236}">
                <a16:creationId xmlns:a16="http://schemas.microsoft.com/office/drawing/2014/main" id="{5846F4F3-024E-3547-8E4C-EE43691071D8}"/>
              </a:ext>
            </a:extLst>
          </p:cNvPr>
          <p:cNvSpPr>
            <a:spLocks noChangeShapeType="1"/>
          </p:cNvSpPr>
          <p:nvPr/>
        </p:nvSpPr>
        <p:spPr bwMode="auto">
          <a:xfrm>
            <a:off x="4210051" y="15049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8" name="Line 6">
            <a:extLst>
              <a:ext uri="{FF2B5EF4-FFF2-40B4-BE49-F238E27FC236}">
                <a16:creationId xmlns:a16="http://schemas.microsoft.com/office/drawing/2014/main" id="{EEE48284-3619-D248-B39F-D8818727FB01}"/>
              </a:ext>
            </a:extLst>
          </p:cNvPr>
          <p:cNvSpPr>
            <a:spLocks noChangeShapeType="1"/>
          </p:cNvSpPr>
          <p:nvPr/>
        </p:nvSpPr>
        <p:spPr bwMode="auto">
          <a:xfrm>
            <a:off x="5073651" y="15049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9" name="Line 7">
            <a:extLst>
              <a:ext uri="{FF2B5EF4-FFF2-40B4-BE49-F238E27FC236}">
                <a16:creationId xmlns:a16="http://schemas.microsoft.com/office/drawing/2014/main" id="{5709BC70-FE86-B946-A618-56BBFD6C2711}"/>
              </a:ext>
            </a:extLst>
          </p:cNvPr>
          <p:cNvSpPr>
            <a:spLocks noChangeShapeType="1"/>
          </p:cNvSpPr>
          <p:nvPr/>
        </p:nvSpPr>
        <p:spPr bwMode="auto">
          <a:xfrm>
            <a:off x="5073651" y="42481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0" name="Line 8">
            <a:extLst>
              <a:ext uri="{FF2B5EF4-FFF2-40B4-BE49-F238E27FC236}">
                <a16:creationId xmlns:a16="http://schemas.microsoft.com/office/drawing/2014/main" id="{3EC2A77A-B5D8-6A4A-A7F4-854184CBDEBA}"/>
              </a:ext>
            </a:extLst>
          </p:cNvPr>
          <p:cNvSpPr>
            <a:spLocks noChangeShapeType="1"/>
          </p:cNvSpPr>
          <p:nvPr/>
        </p:nvSpPr>
        <p:spPr bwMode="auto">
          <a:xfrm>
            <a:off x="5740401" y="15049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1" name="Line 9">
            <a:extLst>
              <a:ext uri="{FF2B5EF4-FFF2-40B4-BE49-F238E27FC236}">
                <a16:creationId xmlns:a16="http://schemas.microsoft.com/office/drawing/2014/main" id="{65047E04-609F-BB4F-8491-BE04D9972878}"/>
              </a:ext>
            </a:extLst>
          </p:cNvPr>
          <p:cNvSpPr>
            <a:spLocks noChangeShapeType="1"/>
          </p:cNvSpPr>
          <p:nvPr/>
        </p:nvSpPr>
        <p:spPr bwMode="auto">
          <a:xfrm>
            <a:off x="5740401" y="42481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2" name="Line 10">
            <a:extLst>
              <a:ext uri="{FF2B5EF4-FFF2-40B4-BE49-F238E27FC236}">
                <a16:creationId xmlns:a16="http://schemas.microsoft.com/office/drawing/2014/main" id="{E7330BAC-3F0C-8E44-8F57-785E8C76112C}"/>
              </a:ext>
            </a:extLst>
          </p:cNvPr>
          <p:cNvSpPr>
            <a:spLocks noChangeShapeType="1"/>
          </p:cNvSpPr>
          <p:nvPr/>
        </p:nvSpPr>
        <p:spPr bwMode="auto">
          <a:xfrm>
            <a:off x="6397626" y="15049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Line 11">
            <a:extLst>
              <a:ext uri="{FF2B5EF4-FFF2-40B4-BE49-F238E27FC236}">
                <a16:creationId xmlns:a16="http://schemas.microsoft.com/office/drawing/2014/main" id="{BA5BD203-465A-9841-B417-E7AFF02071F6}"/>
              </a:ext>
            </a:extLst>
          </p:cNvPr>
          <p:cNvSpPr>
            <a:spLocks noChangeShapeType="1"/>
          </p:cNvSpPr>
          <p:nvPr/>
        </p:nvSpPr>
        <p:spPr bwMode="auto">
          <a:xfrm>
            <a:off x="6397626" y="42481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Line 12">
            <a:extLst>
              <a:ext uri="{FF2B5EF4-FFF2-40B4-BE49-F238E27FC236}">
                <a16:creationId xmlns:a16="http://schemas.microsoft.com/office/drawing/2014/main" id="{3014762D-8DD9-6247-8047-2280F1077449}"/>
              </a:ext>
            </a:extLst>
          </p:cNvPr>
          <p:cNvSpPr>
            <a:spLocks noChangeShapeType="1"/>
          </p:cNvSpPr>
          <p:nvPr/>
        </p:nvSpPr>
        <p:spPr bwMode="auto">
          <a:xfrm>
            <a:off x="7064376" y="15049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Line 13">
            <a:extLst>
              <a:ext uri="{FF2B5EF4-FFF2-40B4-BE49-F238E27FC236}">
                <a16:creationId xmlns:a16="http://schemas.microsoft.com/office/drawing/2014/main" id="{E5414374-4B4B-3F4E-A572-897AD7F2B2E8}"/>
              </a:ext>
            </a:extLst>
          </p:cNvPr>
          <p:cNvSpPr>
            <a:spLocks noChangeShapeType="1"/>
          </p:cNvSpPr>
          <p:nvPr/>
        </p:nvSpPr>
        <p:spPr bwMode="auto">
          <a:xfrm>
            <a:off x="7064376" y="4248150"/>
            <a:ext cx="1587" cy="76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6" name="Line 14">
            <a:extLst>
              <a:ext uri="{FF2B5EF4-FFF2-40B4-BE49-F238E27FC236}">
                <a16:creationId xmlns:a16="http://schemas.microsoft.com/office/drawing/2014/main" id="{5F8B6E1B-4917-DB49-858A-FF757D777E18}"/>
              </a:ext>
            </a:extLst>
          </p:cNvPr>
          <p:cNvSpPr>
            <a:spLocks noChangeShapeType="1"/>
          </p:cNvSpPr>
          <p:nvPr/>
        </p:nvSpPr>
        <p:spPr bwMode="auto">
          <a:xfrm>
            <a:off x="4416425" y="4324350"/>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7" name="Line 15">
            <a:extLst>
              <a:ext uri="{FF2B5EF4-FFF2-40B4-BE49-F238E27FC236}">
                <a16:creationId xmlns:a16="http://schemas.microsoft.com/office/drawing/2014/main" id="{B3ABA85C-038C-014C-9148-0A5D41529D24}"/>
              </a:ext>
            </a:extLst>
          </p:cNvPr>
          <p:cNvSpPr>
            <a:spLocks noChangeShapeType="1"/>
          </p:cNvSpPr>
          <p:nvPr/>
        </p:nvSpPr>
        <p:spPr bwMode="auto">
          <a:xfrm>
            <a:off x="4416425" y="3752850"/>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8" name="Line 16">
            <a:extLst>
              <a:ext uri="{FF2B5EF4-FFF2-40B4-BE49-F238E27FC236}">
                <a16:creationId xmlns:a16="http://schemas.microsoft.com/office/drawing/2014/main" id="{F92C56D2-A12C-2F46-8099-32905C31FF86}"/>
              </a:ext>
            </a:extLst>
          </p:cNvPr>
          <p:cNvSpPr>
            <a:spLocks noChangeShapeType="1"/>
          </p:cNvSpPr>
          <p:nvPr/>
        </p:nvSpPr>
        <p:spPr bwMode="auto">
          <a:xfrm>
            <a:off x="4416425" y="3190875"/>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17">
            <a:extLst>
              <a:ext uri="{FF2B5EF4-FFF2-40B4-BE49-F238E27FC236}">
                <a16:creationId xmlns:a16="http://schemas.microsoft.com/office/drawing/2014/main" id="{20C3269E-3F0E-CD48-9D66-B19A986B7492}"/>
              </a:ext>
            </a:extLst>
          </p:cNvPr>
          <p:cNvSpPr>
            <a:spLocks noChangeShapeType="1"/>
          </p:cNvSpPr>
          <p:nvPr/>
        </p:nvSpPr>
        <p:spPr bwMode="auto">
          <a:xfrm>
            <a:off x="4416425" y="2628900"/>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18">
            <a:extLst>
              <a:ext uri="{FF2B5EF4-FFF2-40B4-BE49-F238E27FC236}">
                <a16:creationId xmlns:a16="http://schemas.microsoft.com/office/drawing/2014/main" id="{A6B99D64-9B24-5241-AB79-D9DFF1665688}"/>
              </a:ext>
            </a:extLst>
          </p:cNvPr>
          <p:cNvSpPr>
            <a:spLocks noChangeShapeType="1"/>
          </p:cNvSpPr>
          <p:nvPr/>
        </p:nvSpPr>
        <p:spPr bwMode="auto">
          <a:xfrm>
            <a:off x="4416425" y="2066925"/>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19">
            <a:extLst>
              <a:ext uri="{FF2B5EF4-FFF2-40B4-BE49-F238E27FC236}">
                <a16:creationId xmlns:a16="http://schemas.microsoft.com/office/drawing/2014/main" id="{55D3BBE9-26E0-DA40-8C2E-DEBF1265BDF7}"/>
              </a:ext>
            </a:extLst>
          </p:cNvPr>
          <p:cNvSpPr>
            <a:spLocks noChangeShapeType="1"/>
          </p:cNvSpPr>
          <p:nvPr/>
        </p:nvSpPr>
        <p:spPr bwMode="auto">
          <a:xfrm>
            <a:off x="4416425" y="1495425"/>
            <a:ext cx="3314700" cy="1588"/>
          </a:xfrm>
          <a:prstGeom prst="line">
            <a:avLst/>
          </a:prstGeom>
          <a:noFill/>
          <a:ln w="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Rectangle 20">
            <a:extLst>
              <a:ext uri="{FF2B5EF4-FFF2-40B4-BE49-F238E27FC236}">
                <a16:creationId xmlns:a16="http://schemas.microsoft.com/office/drawing/2014/main" id="{AA93B2F3-A72A-344C-A963-9158763A41D9}"/>
              </a:ext>
            </a:extLst>
          </p:cNvPr>
          <p:cNvSpPr>
            <a:spLocks noChangeArrowheads="1"/>
          </p:cNvSpPr>
          <p:nvPr/>
        </p:nvSpPr>
        <p:spPr bwMode="auto">
          <a:xfrm>
            <a:off x="4340225"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a:t>
            </a:r>
            <a:endParaRPr lang="en-US" altLang="en-US">
              <a:latin typeface="Arial Unicode MS" panose="020B0604020202020204" pitchFamily="34" charset="-128"/>
            </a:endParaRPr>
          </a:p>
        </p:txBody>
      </p:sp>
      <p:sp>
        <p:nvSpPr>
          <p:cNvPr id="61463" name="Rectangle 21">
            <a:extLst>
              <a:ext uri="{FF2B5EF4-FFF2-40B4-BE49-F238E27FC236}">
                <a16:creationId xmlns:a16="http://schemas.microsoft.com/office/drawing/2014/main" id="{02D56DA9-FE11-7245-9599-A57A26814223}"/>
              </a:ext>
            </a:extLst>
          </p:cNvPr>
          <p:cNvSpPr>
            <a:spLocks noChangeArrowheads="1"/>
          </p:cNvSpPr>
          <p:nvPr/>
        </p:nvSpPr>
        <p:spPr bwMode="auto">
          <a:xfrm>
            <a:off x="5010150"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1</a:t>
            </a:r>
            <a:endParaRPr lang="en-US" altLang="en-US">
              <a:latin typeface="Arial Unicode MS" panose="020B0604020202020204" pitchFamily="34" charset="-128"/>
            </a:endParaRPr>
          </a:p>
        </p:txBody>
      </p:sp>
      <p:sp>
        <p:nvSpPr>
          <p:cNvPr id="61464" name="Rectangle 22">
            <a:extLst>
              <a:ext uri="{FF2B5EF4-FFF2-40B4-BE49-F238E27FC236}">
                <a16:creationId xmlns:a16="http://schemas.microsoft.com/office/drawing/2014/main" id="{F53E9FB4-55A8-5641-B247-35884E1B40F7}"/>
              </a:ext>
            </a:extLst>
          </p:cNvPr>
          <p:cNvSpPr>
            <a:spLocks noChangeArrowheads="1"/>
          </p:cNvSpPr>
          <p:nvPr/>
        </p:nvSpPr>
        <p:spPr bwMode="auto">
          <a:xfrm>
            <a:off x="5680075"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2</a:t>
            </a:r>
            <a:endParaRPr lang="en-US" altLang="en-US">
              <a:latin typeface="Arial Unicode MS" panose="020B0604020202020204" pitchFamily="34" charset="-128"/>
            </a:endParaRPr>
          </a:p>
        </p:txBody>
      </p:sp>
      <p:sp>
        <p:nvSpPr>
          <p:cNvPr id="61465" name="Rectangle 23">
            <a:extLst>
              <a:ext uri="{FF2B5EF4-FFF2-40B4-BE49-F238E27FC236}">
                <a16:creationId xmlns:a16="http://schemas.microsoft.com/office/drawing/2014/main" id="{C0E943E2-69B3-5D46-B827-B6998FEA6CDB}"/>
              </a:ext>
            </a:extLst>
          </p:cNvPr>
          <p:cNvSpPr>
            <a:spLocks noChangeArrowheads="1"/>
          </p:cNvSpPr>
          <p:nvPr/>
        </p:nvSpPr>
        <p:spPr bwMode="auto">
          <a:xfrm>
            <a:off x="6351587"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3</a:t>
            </a:r>
            <a:endParaRPr lang="en-US" altLang="en-US">
              <a:latin typeface="Arial Unicode MS" panose="020B0604020202020204" pitchFamily="34" charset="-128"/>
            </a:endParaRPr>
          </a:p>
        </p:txBody>
      </p:sp>
      <p:sp>
        <p:nvSpPr>
          <p:cNvPr id="61466" name="Rectangle 24">
            <a:extLst>
              <a:ext uri="{FF2B5EF4-FFF2-40B4-BE49-F238E27FC236}">
                <a16:creationId xmlns:a16="http://schemas.microsoft.com/office/drawing/2014/main" id="{AA08D54E-6F98-3D40-8AB4-A9B2185D09DD}"/>
              </a:ext>
            </a:extLst>
          </p:cNvPr>
          <p:cNvSpPr>
            <a:spLocks noChangeArrowheads="1"/>
          </p:cNvSpPr>
          <p:nvPr/>
        </p:nvSpPr>
        <p:spPr bwMode="auto">
          <a:xfrm>
            <a:off x="7021512"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4</a:t>
            </a:r>
            <a:endParaRPr lang="en-US" altLang="en-US">
              <a:latin typeface="Arial Unicode MS" panose="020B0604020202020204" pitchFamily="34" charset="-128"/>
            </a:endParaRPr>
          </a:p>
        </p:txBody>
      </p:sp>
      <p:sp>
        <p:nvSpPr>
          <p:cNvPr id="61467" name="Rectangle 25">
            <a:extLst>
              <a:ext uri="{FF2B5EF4-FFF2-40B4-BE49-F238E27FC236}">
                <a16:creationId xmlns:a16="http://schemas.microsoft.com/office/drawing/2014/main" id="{80C768F8-586A-DE48-A635-406133B496FE}"/>
              </a:ext>
            </a:extLst>
          </p:cNvPr>
          <p:cNvSpPr>
            <a:spLocks noChangeArrowheads="1"/>
          </p:cNvSpPr>
          <p:nvPr/>
        </p:nvSpPr>
        <p:spPr bwMode="auto">
          <a:xfrm>
            <a:off x="4187825" y="4216400"/>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a:t>
            </a:r>
            <a:endParaRPr lang="en-US" altLang="en-US">
              <a:latin typeface="Arial Unicode MS" panose="020B0604020202020204" pitchFamily="34" charset="-128"/>
            </a:endParaRPr>
          </a:p>
        </p:txBody>
      </p:sp>
      <p:sp>
        <p:nvSpPr>
          <p:cNvPr id="61468" name="Rectangle 26">
            <a:extLst>
              <a:ext uri="{FF2B5EF4-FFF2-40B4-BE49-F238E27FC236}">
                <a16:creationId xmlns:a16="http://schemas.microsoft.com/office/drawing/2014/main" id="{81C2ED63-2A0A-6C48-AF42-804BFE0E4FD5}"/>
              </a:ext>
            </a:extLst>
          </p:cNvPr>
          <p:cNvSpPr>
            <a:spLocks noChangeArrowheads="1"/>
          </p:cNvSpPr>
          <p:nvPr/>
        </p:nvSpPr>
        <p:spPr bwMode="auto">
          <a:xfrm>
            <a:off x="3905250" y="3695700"/>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0.005</a:t>
            </a:r>
            <a:endParaRPr lang="en-US" altLang="en-US">
              <a:latin typeface="Arial Unicode MS" panose="020B0604020202020204" pitchFamily="34" charset="-128"/>
            </a:endParaRPr>
          </a:p>
        </p:txBody>
      </p:sp>
      <p:sp>
        <p:nvSpPr>
          <p:cNvPr id="61469" name="Rectangle 27">
            <a:extLst>
              <a:ext uri="{FF2B5EF4-FFF2-40B4-BE49-F238E27FC236}">
                <a16:creationId xmlns:a16="http://schemas.microsoft.com/office/drawing/2014/main" id="{E4C84B34-B500-6248-A27C-0D0316404492}"/>
              </a:ext>
            </a:extLst>
          </p:cNvPr>
          <p:cNvSpPr>
            <a:spLocks noChangeArrowheads="1"/>
          </p:cNvSpPr>
          <p:nvPr/>
        </p:nvSpPr>
        <p:spPr bwMode="auto">
          <a:xfrm>
            <a:off x="3962401" y="3133725"/>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0.01</a:t>
            </a:r>
            <a:endParaRPr lang="en-US" altLang="en-US">
              <a:latin typeface="Arial Unicode MS" panose="020B0604020202020204" pitchFamily="34" charset="-128"/>
            </a:endParaRPr>
          </a:p>
        </p:txBody>
      </p:sp>
      <p:sp>
        <p:nvSpPr>
          <p:cNvPr id="61470" name="Rectangle 28">
            <a:extLst>
              <a:ext uri="{FF2B5EF4-FFF2-40B4-BE49-F238E27FC236}">
                <a16:creationId xmlns:a16="http://schemas.microsoft.com/office/drawing/2014/main" id="{9A1EEB7D-5E8D-714C-BDFA-E5F39B8126AF}"/>
              </a:ext>
            </a:extLst>
          </p:cNvPr>
          <p:cNvSpPr>
            <a:spLocks noChangeArrowheads="1"/>
          </p:cNvSpPr>
          <p:nvPr/>
        </p:nvSpPr>
        <p:spPr bwMode="auto">
          <a:xfrm>
            <a:off x="3905250" y="2571750"/>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0.015</a:t>
            </a:r>
            <a:endParaRPr lang="en-US" altLang="en-US">
              <a:latin typeface="Arial Unicode MS" panose="020B0604020202020204" pitchFamily="34" charset="-128"/>
            </a:endParaRPr>
          </a:p>
        </p:txBody>
      </p:sp>
      <p:sp>
        <p:nvSpPr>
          <p:cNvPr id="61471" name="Rectangle 29">
            <a:extLst>
              <a:ext uri="{FF2B5EF4-FFF2-40B4-BE49-F238E27FC236}">
                <a16:creationId xmlns:a16="http://schemas.microsoft.com/office/drawing/2014/main" id="{1DBC1F38-40CE-D24A-AE4C-8117A7000337}"/>
              </a:ext>
            </a:extLst>
          </p:cNvPr>
          <p:cNvSpPr>
            <a:spLocks noChangeArrowheads="1"/>
          </p:cNvSpPr>
          <p:nvPr/>
        </p:nvSpPr>
        <p:spPr bwMode="auto">
          <a:xfrm>
            <a:off x="3962401" y="2009775"/>
            <a:ext cx="2981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0.02</a:t>
            </a:r>
            <a:endParaRPr lang="en-US" altLang="en-US">
              <a:latin typeface="Arial Unicode MS" panose="020B0604020202020204" pitchFamily="34" charset="-128"/>
            </a:endParaRPr>
          </a:p>
        </p:txBody>
      </p:sp>
      <p:sp>
        <p:nvSpPr>
          <p:cNvPr id="61472" name="Rectangle 30">
            <a:extLst>
              <a:ext uri="{FF2B5EF4-FFF2-40B4-BE49-F238E27FC236}">
                <a16:creationId xmlns:a16="http://schemas.microsoft.com/office/drawing/2014/main" id="{752A6ACF-6795-9E4D-96A0-546D49684E47}"/>
              </a:ext>
            </a:extLst>
          </p:cNvPr>
          <p:cNvSpPr>
            <a:spLocks noChangeArrowheads="1"/>
          </p:cNvSpPr>
          <p:nvPr/>
        </p:nvSpPr>
        <p:spPr bwMode="auto">
          <a:xfrm>
            <a:off x="3905250" y="1438275"/>
            <a:ext cx="383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0.025</a:t>
            </a:r>
            <a:endParaRPr lang="en-US" altLang="en-US">
              <a:latin typeface="Arial Unicode MS" panose="020B0604020202020204" pitchFamily="34" charset="-128"/>
            </a:endParaRPr>
          </a:p>
        </p:txBody>
      </p:sp>
      <p:sp>
        <p:nvSpPr>
          <p:cNvPr id="61473" name="Rectangle 31">
            <a:extLst>
              <a:ext uri="{FF2B5EF4-FFF2-40B4-BE49-F238E27FC236}">
                <a16:creationId xmlns:a16="http://schemas.microsoft.com/office/drawing/2014/main" id="{F7DFCF28-A9B1-9B40-9834-46E82D53583E}"/>
              </a:ext>
            </a:extLst>
          </p:cNvPr>
          <p:cNvSpPr>
            <a:spLocks noChangeArrowheads="1"/>
          </p:cNvSpPr>
          <p:nvPr/>
        </p:nvSpPr>
        <p:spPr bwMode="auto">
          <a:xfrm>
            <a:off x="4416425" y="1504950"/>
            <a:ext cx="3314700" cy="28194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61474" name="Freeform 32">
            <a:extLst>
              <a:ext uri="{FF2B5EF4-FFF2-40B4-BE49-F238E27FC236}">
                <a16:creationId xmlns:a16="http://schemas.microsoft.com/office/drawing/2014/main" id="{FAD1BF30-0B2E-8C45-B0ED-D65DDBFFA8E0}"/>
              </a:ext>
            </a:extLst>
          </p:cNvPr>
          <p:cNvSpPr>
            <a:spLocks/>
          </p:cNvSpPr>
          <p:nvPr/>
        </p:nvSpPr>
        <p:spPr bwMode="auto">
          <a:xfrm>
            <a:off x="4418013" y="1524000"/>
            <a:ext cx="3305175" cy="2800350"/>
          </a:xfrm>
          <a:custGeom>
            <a:avLst/>
            <a:gdLst>
              <a:gd name="T0" fmla="*/ 47625 w 347"/>
              <a:gd name="T1" fmla="*/ 2790825 h 294"/>
              <a:gd name="T2" fmla="*/ 114300 w 347"/>
              <a:gd name="T3" fmla="*/ 2790825 h 294"/>
              <a:gd name="T4" fmla="*/ 180975 w 347"/>
              <a:gd name="T5" fmla="*/ 2790825 h 294"/>
              <a:gd name="T6" fmla="*/ 247650 w 347"/>
              <a:gd name="T7" fmla="*/ 2790825 h 294"/>
              <a:gd name="T8" fmla="*/ 314325 w 347"/>
              <a:gd name="T9" fmla="*/ 2790825 h 294"/>
              <a:gd name="T10" fmla="*/ 381000 w 347"/>
              <a:gd name="T11" fmla="*/ 2790825 h 294"/>
              <a:gd name="T12" fmla="*/ 447675 w 347"/>
              <a:gd name="T13" fmla="*/ 2790825 h 294"/>
              <a:gd name="T14" fmla="*/ 514350 w 347"/>
              <a:gd name="T15" fmla="*/ 2790825 h 294"/>
              <a:gd name="T16" fmla="*/ 581025 w 347"/>
              <a:gd name="T17" fmla="*/ 2790825 h 294"/>
              <a:gd name="T18" fmla="*/ 647700 w 347"/>
              <a:gd name="T19" fmla="*/ 2781300 h 294"/>
              <a:gd name="T20" fmla="*/ 695325 w 347"/>
              <a:gd name="T21" fmla="*/ 2428875 h 294"/>
              <a:gd name="T22" fmla="*/ 742950 w 347"/>
              <a:gd name="T23" fmla="*/ 295275 h 294"/>
              <a:gd name="T24" fmla="*/ 790575 w 347"/>
              <a:gd name="T25" fmla="*/ 2543175 h 294"/>
              <a:gd name="T26" fmla="*/ 838200 w 347"/>
              <a:gd name="T27" fmla="*/ 2714625 h 294"/>
              <a:gd name="T28" fmla="*/ 885825 w 347"/>
              <a:gd name="T29" fmla="*/ 2581275 h 294"/>
              <a:gd name="T30" fmla="*/ 933450 w 347"/>
              <a:gd name="T31" fmla="*/ 1609725 h 294"/>
              <a:gd name="T32" fmla="*/ 981075 w 347"/>
              <a:gd name="T33" fmla="*/ 1876425 h 294"/>
              <a:gd name="T34" fmla="*/ 1028700 w 347"/>
              <a:gd name="T35" fmla="*/ 2514600 h 294"/>
              <a:gd name="T36" fmla="*/ 1076325 w 347"/>
              <a:gd name="T37" fmla="*/ 2524125 h 294"/>
              <a:gd name="T38" fmla="*/ 1123950 w 347"/>
              <a:gd name="T39" fmla="*/ 2133600 h 294"/>
              <a:gd name="T40" fmla="*/ 1171575 w 347"/>
              <a:gd name="T41" fmla="*/ 1809750 h 294"/>
              <a:gd name="T42" fmla="*/ 1219200 w 347"/>
              <a:gd name="T43" fmla="*/ 2276475 h 294"/>
              <a:gd name="T44" fmla="*/ 1266825 w 347"/>
              <a:gd name="T45" fmla="*/ 2409825 h 294"/>
              <a:gd name="T46" fmla="*/ 1314450 w 347"/>
              <a:gd name="T47" fmla="*/ 2209800 h 294"/>
              <a:gd name="T48" fmla="*/ 1362075 w 347"/>
              <a:gd name="T49" fmla="*/ 1990725 h 294"/>
              <a:gd name="T50" fmla="*/ 1409700 w 347"/>
              <a:gd name="T51" fmla="*/ 2190750 h 294"/>
              <a:gd name="T52" fmla="*/ 1457325 w 347"/>
              <a:gd name="T53" fmla="*/ 2324100 h 294"/>
              <a:gd name="T54" fmla="*/ 1495425 w 347"/>
              <a:gd name="T55" fmla="*/ 2247900 h 294"/>
              <a:gd name="T56" fmla="*/ 1543050 w 347"/>
              <a:gd name="T57" fmla="*/ 2105025 h 294"/>
              <a:gd name="T58" fmla="*/ 1600200 w 347"/>
              <a:gd name="T59" fmla="*/ 2171700 h 294"/>
              <a:gd name="T60" fmla="*/ 1647825 w 347"/>
              <a:gd name="T61" fmla="*/ 2266950 h 294"/>
              <a:gd name="T62" fmla="*/ 1695450 w 347"/>
              <a:gd name="T63" fmla="*/ 2228850 h 294"/>
              <a:gd name="T64" fmla="*/ 1743075 w 347"/>
              <a:gd name="T65" fmla="*/ 2143125 h 294"/>
              <a:gd name="T66" fmla="*/ 1800225 w 347"/>
              <a:gd name="T67" fmla="*/ 2181225 h 294"/>
              <a:gd name="T68" fmla="*/ 1847850 w 347"/>
              <a:gd name="T69" fmla="*/ 2238375 h 294"/>
              <a:gd name="T70" fmla="*/ 1914525 w 347"/>
              <a:gd name="T71" fmla="*/ 2200275 h 294"/>
              <a:gd name="T72" fmla="*/ 1962150 w 347"/>
              <a:gd name="T73" fmla="*/ 2171700 h 294"/>
              <a:gd name="T74" fmla="*/ 2019300 w 347"/>
              <a:gd name="T75" fmla="*/ 2209800 h 294"/>
              <a:gd name="T76" fmla="*/ 2085975 w 347"/>
              <a:gd name="T77" fmla="*/ 2219325 h 294"/>
              <a:gd name="T78" fmla="*/ 2143125 w 347"/>
              <a:gd name="T79" fmla="*/ 2181225 h 294"/>
              <a:gd name="T80" fmla="*/ 2200275 w 347"/>
              <a:gd name="T81" fmla="*/ 2190750 h 294"/>
              <a:gd name="T82" fmla="*/ 2247900 w 347"/>
              <a:gd name="T83" fmla="*/ 2209800 h 294"/>
              <a:gd name="T84" fmla="*/ 2314575 w 347"/>
              <a:gd name="T85" fmla="*/ 2200275 h 294"/>
              <a:gd name="T86" fmla="*/ 2371725 w 347"/>
              <a:gd name="T87" fmla="*/ 2190750 h 294"/>
              <a:gd name="T88" fmla="*/ 2428875 w 347"/>
              <a:gd name="T89" fmla="*/ 2200275 h 294"/>
              <a:gd name="T90" fmla="*/ 2495550 w 347"/>
              <a:gd name="T91" fmla="*/ 2200275 h 294"/>
              <a:gd name="T92" fmla="*/ 2552700 w 347"/>
              <a:gd name="T93" fmla="*/ 2190750 h 294"/>
              <a:gd name="T94" fmla="*/ 2609850 w 347"/>
              <a:gd name="T95" fmla="*/ 2200275 h 294"/>
              <a:gd name="T96" fmla="*/ 2676525 w 347"/>
              <a:gd name="T97" fmla="*/ 2200275 h 294"/>
              <a:gd name="T98" fmla="*/ 2743200 w 347"/>
              <a:gd name="T99" fmla="*/ 2200275 h 294"/>
              <a:gd name="T100" fmla="*/ 2809875 w 347"/>
              <a:gd name="T101" fmla="*/ 2200275 h 294"/>
              <a:gd name="T102" fmla="*/ 2876550 w 347"/>
              <a:gd name="T103" fmla="*/ 2200275 h 294"/>
              <a:gd name="T104" fmla="*/ 2943225 w 347"/>
              <a:gd name="T105" fmla="*/ 2200275 h 294"/>
              <a:gd name="T106" fmla="*/ 3009900 w 347"/>
              <a:gd name="T107" fmla="*/ 2200275 h 294"/>
              <a:gd name="T108" fmla="*/ 3076575 w 347"/>
              <a:gd name="T109" fmla="*/ 2200275 h 294"/>
              <a:gd name="T110" fmla="*/ 3143250 w 347"/>
              <a:gd name="T111" fmla="*/ 2200275 h 294"/>
              <a:gd name="T112" fmla="*/ 3209925 w 347"/>
              <a:gd name="T113" fmla="*/ 2200275 h 294"/>
              <a:gd name="T114" fmla="*/ 3276600 w 347"/>
              <a:gd name="T115" fmla="*/ 2200275 h 2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7"/>
              <a:gd name="T175" fmla="*/ 0 h 294"/>
              <a:gd name="T176" fmla="*/ 347 w 347"/>
              <a:gd name="T177" fmla="*/ 294 h 2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7" h="294">
                <a:moveTo>
                  <a:pt x="0" y="294"/>
                </a:moveTo>
                <a:lnTo>
                  <a:pt x="0" y="293"/>
                </a:lnTo>
                <a:lnTo>
                  <a:pt x="1" y="293"/>
                </a:lnTo>
                <a:lnTo>
                  <a:pt x="2" y="293"/>
                </a:lnTo>
                <a:lnTo>
                  <a:pt x="3" y="293"/>
                </a:lnTo>
                <a:lnTo>
                  <a:pt x="4" y="293"/>
                </a:lnTo>
                <a:lnTo>
                  <a:pt x="5" y="293"/>
                </a:lnTo>
                <a:lnTo>
                  <a:pt x="6" y="293"/>
                </a:lnTo>
                <a:lnTo>
                  <a:pt x="7" y="293"/>
                </a:lnTo>
                <a:lnTo>
                  <a:pt x="8" y="293"/>
                </a:lnTo>
                <a:lnTo>
                  <a:pt x="9" y="293"/>
                </a:lnTo>
                <a:lnTo>
                  <a:pt x="10" y="293"/>
                </a:lnTo>
                <a:lnTo>
                  <a:pt x="11" y="293"/>
                </a:lnTo>
                <a:lnTo>
                  <a:pt x="12" y="293"/>
                </a:lnTo>
                <a:lnTo>
                  <a:pt x="13" y="293"/>
                </a:lnTo>
                <a:lnTo>
                  <a:pt x="14" y="293"/>
                </a:lnTo>
                <a:lnTo>
                  <a:pt x="15" y="293"/>
                </a:lnTo>
                <a:lnTo>
                  <a:pt x="16" y="293"/>
                </a:lnTo>
                <a:lnTo>
                  <a:pt x="17" y="293"/>
                </a:lnTo>
                <a:lnTo>
                  <a:pt x="18" y="293"/>
                </a:lnTo>
                <a:lnTo>
                  <a:pt x="19" y="293"/>
                </a:lnTo>
                <a:lnTo>
                  <a:pt x="20" y="293"/>
                </a:lnTo>
                <a:lnTo>
                  <a:pt x="21" y="293"/>
                </a:lnTo>
                <a:lnTo>
                  <a:pt x="22" y="293"/>
                </a:lnTo>
                <a:lnTo>
                  <a:pt x="23" y="293"/>
                </a:lnTo>
                <a:lnTo>
                  <a:pt x="24" y="293"/>
                </a:lnTo>
                <a:lnTo>
                  <a:pt x="25" y="293"/>
                </a:lnTo>
                <a:lnTo>
                  <a:pt x="26" y="293"/>
                </a:lnTo>
                <a:lnTo>
                  <a:pt x="27" y="293"/>
                </a:lnTo>
                <a:lnTo>
                  <a:pt x="28" y="293"/>
                </a:lnTo>
                <a:lnTo>
                  <a:pt x="29" y="293"/>
                </a:lnTo>
                <a:lnTo>
                  <a:pt x="30" y="293"/>
                </a:lnTo>
                <a:lnTo>
                  <a:pt x="31" y="293"/>
                </a:lnTo>
                <a:lnTo>
                  <a:pt x="32" y="293"/>
                </a:lnTo>
                <a:lnTo>
                  <a:pt x="33" y="293"/>
                </a:lnTo>
                <a:lnTo>
                  <a:pt x="34" y="293"/>
                </a:lnTo>
                <a:lnTo>
                  <a:pt x="35" y="293"/>
                </a:lnTo>
                <a:lnTo>
                  <a:pt x="36" y="293"/>
                </a:lnTo>
                <a:lnTo>
                  <a:pt x="37" y="293"/>
                </a:lnTo>
                <a:lnTo>
                  <a:pt x="38" y="293"/>
                </a:lnTo>
                <a:lnTo>
                  <a:pt x="39" y="293"/>
                </a:lnTo>
                <a:lnTo>
                  <a:pt x="40" y="293"/>
                </a:lnTo>
                <a:lnTo>
                  <a:pt x="41" y="293"/>
                </a:lnTo>
                <a:lnTo>
                  <a:pt x="42" y="293"/>
                </a:lnTo>
                <a:lnTo>
                  <a:pt x="43" y="293"/>
                </a:lnTo>
                <a:lnTo>
                  <a:pt x="44" y="293"/>
                </a:lnTo>
                <a:lnTo>
                  <a:pt x="45" y="293"/>
                </a:lnTo>
                <a:lnTo>
                  <a:pt x="46" y="293"/>
                </a:lnTo>
                <a:lnTo>
                  <a:pt x="47" y="293"/>
                </a:lnTo>
                <a:lnTo>
                  <a:pt x="48" y="293"/>
                </a:lnTo>
                <a:lnTo>
                  <a:pt x="49" y="293"/>
                </a:lnTo>
                <a:lnTo>
                  <a:pt x="50" y="293"/>
                </a:lnTo>
                <a:lnTo>
                  <a:pt x="51" y="293"/>
                </a:lnTo>
                <a:lnTo>
                  <a:pt x="52" y="293"/>
                </a:lnTo>
                <a:lnTo>
                  <a:pt x="53" y="293"/>
                </a:lnTo>
                <a:lnTo>
                  <a:pt x="54" y="293"/>
                </a:lnTo>
                <a:lnTo>
                  <a:pt x="55" y="293"/>
                </a:lnTo>
                <a:lnTo>
                  <a:pt x="56" y="293"/>
                </a:lnTo>
                <a:lnTo>
                  <a:pt x="57" y="293"/>
                </a:lnTo>
                <a:lnTo>
                  <a:pt x="58" y="293"/>
                </a:lnTo>
                <a:lnTo>
                  <a:pt x="59" y="293"/>
                </a:lnTo>
                <a:lnTo>
                  <a:pt x="60" y="293"/>
                </a:lnTo>
                <a:lnTo>
                  <a:pt x="61" y="293"/>
                </a:lnTo>
                <a:lnTo>
                  <a:pt x="62" y="293"/>
                </a:lnTo>
                <a:lnTo>
                  <a:pt x="63" y="293"/>
                </a:lnTo>
                <a:lnTo>
                  <a:pt x="64" y="293"/>
                </a:lnTo>
                <a:lnTo>
                  <a:pt x="65" y="293"/>
                </a:lnTo>
                <a:lnTo>
                  <a:pt x="66" y="293"/>
                </a:lnTo>
                <a:lnTo>
                  <a:pt x="67" y="293"/>
                </a:lnTo>
                <a:lnTo>
                  <a:pt x="68" y="292"/>
                </a:lnTo>
                <a:lnTo>
                  <a:pt x="69" y="291"/>
                </a:lnTo>
                <a:lnTo>
                  <a:pt x="70" y="290"/>
                </a:lnTo>
                <a:lnTo>
                  <a:pt x="70" y="288"/>
                </a:lnTo>
                <a:lnTo>
                  <a:pt x="71" y="285"/>
                </a:lnTo>
                <a:lnTo>
                  <a:pt x="72" y="280"/>
                </a:lnTo>
                <a:lnTo>
                  <a:pt x="73" y="271"/>
                </a:lnTo>
                <a:lnTo>
                  <a:pt x="73" y="255"/>
                </a:lnTo>
                <a:lnTo>
                  <a:pt x="74" y="230"/>
                </a:lnTo>
                <a:lnTo>
                  <a:pt x="75" y="189"/>
                </a:lnTo>
                <a:lnTo>
                  <a:pt x="75" y="132"/>
                </a:lnTo>
                <a:lnTo>
                  <a:pt x="76" y="66"/>
                </a:lnTo>
                <a:lnTo>
                  <a:pt x="77" y="13"/>
                </a:lnTo>
                <a:lnTo>
                  <a:pt x="77" y="0"/>
                </a:lnTo>
                <a:lnTo>
                  <a:pt x="78" y="31"/>
                </a:lnTo>
                <a:lnTo>
                  <a:pt x="79" y="86"/>
                </a:lnTo>
                <a:lnTo>
                  <a:pt x="80" y="143"/>
                </a:lnTo>
                <a:lnTo>
                  <a:pt x="80" y="188"/>
                </a:lnTo>
                <a:lnTo>
                  <a:pt x="81" y="221"/>
                </a:lnTo>
                <a:lnTo>
                  <a:pt x="82" y="243"/>
                </a:lnTo>
                <a:lnTo>
                  <a:pt x="82" y="258"/>
                </a:lnTo>
                <a:lnTo>
                  <a:pt x="83" y="267"/>
                </a:lnTo>
                <a:lnTo>
                  <a:pt x="84" y="274"/>
                </a:lnTo>
                <a:lnTo>
                  <a:pt x="84" y="278"/>
                </a:lnTo>
                <a:lnTo>
                  <a:pt x="85" y="281"/>
                </a:lnTo>
                <a:lnTo>
                  <a:pt x="86" y="283"/>
                </a:lnTo>
                <a:lnTo>
                  <a:pt x="86" y="284"/>
                </a:lnTo>
                <a:lnTo>
                  <a:pt x="87" y="285"/>
                </a:lnTo>
                <a:lnTo>
                  <a:pt x="88" y="285"/>
                </a:lnTo>
                <a:lnTo>
                  <a:pt x="89" y="285"/>
                </a:lnTo>
                <a:lnTo>
                  <a:pt x="90" y="284"/>
                </a:lnTo>
                <a:lnTo>
                  <a:pt x="91" y="283"/>
                </a:lnTo>
                <a:lnTo>
                  <a:pt x="91" y="281"/>
                </a:lnTo>
                <a:lnTo>
                  <a:pt x="92" y="279"/>
                </a:lnTo>
                <a:lnTo>
                  <a:pt x="93" y="276"/>
                </a:lnTo>
                <a:lnTo>
                  <a:pt x="93" y="271"/>
                </a:lnTo>
                <a:lnTo>
                  <a:pt x="94" y="265"/>
                </a:lnTo>
                <a:lnTo>
                  <a:pt x="95" y="257"/>
                </a:lnTo>
                <a:lnTo>
                  <a:pt x="96" y="246"/>
                </a:lnTo>
                <a:lnTo>
                  <a:pt x="96" y="231"/>
                </a:lnTo>
                <a:lnTo>
                  <a:pt x="97" y="212"/>
                </a:lnTo>
                <a:lnTo>
                  <a:pt x="98" y="191"/>
                </a:lnTo>
                <a:lnTo>
                  <a:pt x="98" y="169"/>
                </a:lnTo>
                <a:lnTo>
                  <a:pt x="99" y="150"/>
                </a:lnTo>
                <a:lnTo>
                  <a:pt x="100" y="138"/>
                </a:lnTo>
                <a:lnTo>
                  <a:pt x="100" y="137"/>
                </a:lnTo>
                <a:lnTo>
                  <a:pt x="101" y="145"/>
                </a:lnTo>
                <a:lnTo>
                  <a:pt x="102" y="160"/>
                </a:lnTo>
                <a:lnTo>
                  <a:pt x="103" y="179"/>
                </a:lnTo>
                <a:lnTo>
                  <a:pt x="103" y="197"/>
                </a:lnTo>
                <a:lnTo>
                  <a:pt x="104" y="214"/>
                </a:lnTo>
                <a:lnTo>
                  <a:pt x="105" y="229"/>
                </a:lnTo>
                <a:lnTo>
                  <a:pt x="105" y="240"/>
                </a:lnTo>
                <a:lnTo>
                  <a:pt x="106" y="249"/>
                </a:lnTo>
                <a:lnTo>
                  <a:pt x="107" y="255"/>
                </a:lnTo>
                <a:lnTo>
                  <a:pt x="107" y="260"/>
                </a:lnTo>
                <a:lnTo>
                  <a:pt x="108" y="264"/>
                </a:lnTo>
                <a:lnTo>
                  <a:pt x="109" y="266"/>
                </a:lnTo>
                <a:lnTo>
                  <a:pt x="109" y="268"/>
                </a:lnTo>
                <a:lnTo>
                  <a:pt x="110" y="269"/>
                </a:lnTo>
                <a:lnTo>
                  <a:pt x="111" y="269"/>
                </a:lnTo>
                <a:lnTo>
                  <a:pt x="112" y="268"/>
                </a:lnTo>
                <a:lnTo>
                  <a:pt x="112" y="267"/>
                </a:lnTo>
                <a:lnTo>
                  <a:pt x="113" y="265"/>
                </a:lnTo>
                <a:lnTo>
                  <a:pt x="114" y="262"/>
                </a:lnTo>
                <a:lnTo>
                  <a:pt x="114" y="259"/>
                </a:lnTo>
                <a:lnTo>
                  <a:pt x="115" y="254"/>
                </a:lnTo>
                <a:lnTo>
                  <a:pt x="116" y="248"/>
                </a:lnTo>
                <a:lnTo>
                  <a:pt x="116" y="241"/>
                </a:lnTo>
                <a:lnTo>
                  <a:pt x="117" y="233"/>
                </a:lnTo>
                <a:lnTo>
                  <a:pt x="118" y="224"/>
                </a:lnTo>
                <a:lnTo>
                  <a:pt x="119" y="214"/>
                </a:lnTo>
                <a:lnTo>
                  <a:pt x="119" y="205"/>
                </a:lnTo>
                <a:lnTo>
                  <a:pt x="120" y="197"/>
                </a:lnTo>
                <a:lnTo>
                  <a:pt x="121" y="190"/>
                </a:lnTo>
                <a:lnTo>
                  <a:pt x="121" y="187"/>
                </a:lnTo>
                <a:lnTo>
                  <a:pt x="122" y="187"/>
                </a:lnTo>
                <a:lnTo>
                  <a:pt x="123" y="190"/>
                </a:lnTo>
                <a:lnTo>
                  <a:pt x="123" y="196"/>
                </a:lnTo>
                <a:lnTo>
                  <a:pt x="124" y="203"/>
                </a:lnTo>
                <a:lnTo>
                  <a:pt x="125" y="211"/>
                </a:lnTo>
                <a:lnTo>
                  <a:pt x="125" y="219"/>
                </a:lnTo>
                <a:lnTo>
                  <a:pt x="126" y="227"/>
                </a:lnTo>
                <a:lnTo>
                  <a:pt x="127" y="233"/>
                </a:lnTo>
                <a:lnTo>
                  <a:pt x="128" y="239"/>
                </a:lnTo>
                <a:lnTo>
                  <a:pt x="128" y="244"/>
                </a:lnTo>
                <a:lnTo>
                  <a:pt x="129" y="247"/>
                </a:lnTo>
                <a:lnTo>
                  <a:pt x="130" y="250"/>
                </a:lnTo>
                <a:lnTo>
                  <a:pt x="130" y="252"/>
                </a:lnTo>
                <a:lnTo>
                  <a:pt x="131" y="254"/>
                </a:lnTo>
                <a:lnTo>
                  <a:pt x="132" y="254"/>
                </a:lnTo>
                <a:lnTo>
                  <a:pt x="133" y="253"/>
                </a:lnTo>
                <a:lnTo>
                  <a:pt x="134" y="252"/>
                </a:lnTo>
                <a:lnTo>
                  <a:pt x="135" y="250"/>
                </a:lnTo>
                <a:lnTo>
                  <a:pt x="135" y="248"/>
                </a:lnTo>
                <a:lnTo>
                  <a:pt x="136" y="244"/>
                </a:lnTo>
                <a:lnTo>
                  <a:pt x="137" y="241"/>
                </a:lnTo>
                <a:lnTo>
                  <a:pt x="137" y="236"/>
                </a:lnTo>
                <a:lnTo>
                  <a:pt x="138" y="232"/>
                </a:lnTo>
                <a:lnTo>
                  <a:pt x="139" y="227"/>
                </a:lnTo>
                <a:lnTo>
                  <a:pt x="139" y="222"/>
                </a:lnTo>
                <a:lnTo>
                  <a:pt x="140" y="218"/>
                </a:lnTo>
                <a:lnTo>
                  <a:pt x="141" y="214"/>
                </a:lnTo>
                <a:lnTo>
                  <a:pt x="141" y="211"/>
                </a:lnTo>
                <a:lnTo>
                  <a:pt x="142" y="209"/>
                </a:lnTo>
                <a:lnTo>
                  <a:pt x="143" y="209"/>
                </a:lnTo>
                <a:lnTo>
                  <a:pt x="144" y="210"/>
                </a:lnTo>
                <a:lnTo>
                  <a:pt x="144" y="212"/>
                </a:lnTo>
                <a:lnTo>
                  <a:pt x="145" y="215"/>
                </a:lnTo>
                <a:lnTo>
                  <a:pt x="146" y="218"/>
                </a:lnTo>
                <a:lnTo>
                  <a:pt x="146" y="222"/>
                </a:lnTo>
                <a:lnTo>
                  <a:pt x="147" y="226"/>
                </a:lnTo>
                <a:lnTo>
                  <a:pt x="148" y="230"/>
                </a:lnTo>
                <a:lnTo>
                  <a:pt x="148" y="233"/>
                </a:lnTo>
                <a:lnTo>
                  <a:pt x="149" y="237"/>
                </a:lnTo>
                <a:lnTo>
                  <a:pt x="150" y="239"/>
                </a:lnTo>
                <a:lnTo>
                  <a:pt x="151" y="241"/>
                </a:lnTo>
                <a:lnTo>
                  <a:pt x="151" y="243"/>
                </a:lnTo>
                <a:lnTo>
                  <a:pt x="152" y="244"/>
                </a:lnTo>
                <a:lnTo>
                  <a:pt x="153" y="244"/>
                </a:lnTo>
                <a:lnTo>
                  <a:pt x="153" y="245"/>
                </a:lnTo>
                <a:lnTo>
                  <a:pt x="154" y="244"/>
                </a:lnTo>
                <a:lnTo>
                  <a:pt x="155" y="243"/>
                </a:lnTo>
                <a:lnTo>
                  <a:pt x="155" y="242"/>
                </a:lnTo>
                <a:lnTo>
                  <a:pt x="156" y="241"/>
                </a:lnTo>
                <a:lnTo>
                  <a:pt x="157" y="239"/>
                </a:lnTo>
                <a:lnTo>
                  <a:pt x="157" y="236"/>
                </a:lnTo>
                <a:lnTo>
                  <a:pt x="158" y="234"/>
                </a:lnTo>
                <a:lnTo>
                  <a:pt x="159" y="231"/>
                </a:lnTo>
                <a:lnTo>
                  <a:pt x="160" y="229"/>
                </a:lnTo>
                <a:lnTo>
                  <a:pt x="160" y="226"/>
                </a:lnTo>
                <a:lnTo>
                  <a:pt x="161" y="224"/>
                </a:lnTo>
                <a:lnTo>
                  <a:pt x="162" y="222"/>
                </a:lnTo>
                <a:lnTo>
                  <a:pt x="162" y="221"/>
                </a:lnTo>
                <a:lnTo>
                  <a:pt x="163" y="220"/>
                </a:lnTo>
                <a:lnTo>
                  <a:pt x="164" y="220"/>
                </a:lnTo>
                <a:lnTo>
                  <a:pt x="165" y="221"/>
                </a:lnTo>
                <a:lnTo>
                  <a:pt x="166" y="222"/>
                </a:lnTo>
                <a:lnTo>
                  <a:pt x="167" y="224"/>
                </a:lnTo>
                <a:lnTo>
                  <a:pt x="167" y="226"/>
                </a:lnTo>
                <a:lnTo>
                  <a:pt x="168" y="228"/>
                </a:lnTo>
                <a:lnTo>
                  <a:pt x="169" y="230"/>
                </a:lnTo>
                <a:lnTo>
                  <a:pt x="169" y="232"/>
                </a:lnTo>
                <a:lnTo>
                  <a:pt x="170" y="233"/>
                </a:lnTo>
                <a:lnTo>
                  <a:pt x="171" y="235"/>
                </a:lnTo>
                <a:lnTo>
                  <a:pt x="171" y="236"/>
                </a:lnTo>
                <a:lnTo>
                  <a:pt x="172" y="237"/>
                </a:lnTo>
                <a:lnTo>
                  <a:pt x="173" y="238"/>
                </a:lnTo>
                <a:lnTo>
                  <a:pt x="174" y="239"/>
                </a:lnTo>
                <a:lnTo>
                  <a:pt x="175" y="238"/>
                </a:lnTo>
                <a:lnTo>
                  <a:pt x="176" y="238"/>
                </a:lnTo>
                <a:lnTo>
                  <a:pt x="176" y="237"/>
                </a:lnTo>
                <a:lnTo>
                  <a:pt x="177" y="236"/>
                </a:lnTo>
                <a:lnTo>
                  <a:pt x="178" y="235"/>
                </a:lnTo>
                <a:lnTo>
                  <a:pt x="178" y="234"/>
                </a:lnTo>
                <a:lnTo>
                  <a:pt x="179" y="233"/>
                </a:lnTo>
                <a:lnTo>
                  <a:pt x="180" y="231"/>
                </a:lnTo>
                <a:lnTo>
                  <a:pt x="180" y="230"/>
                </a:lnTo>
                <a:lnTo>
                  <a:pt x="181" y="228"/>
                </a:lnTo>
                <a:lnTo>
                  <a:pt x="182" y="227"/>
                </a:lnTo>
                <a:lnTo>
                  <a:pt x="183" y="226"/>
                </a:lnTo>
                <a:lnTo>
                  <a:pt x="183" y="225"/>
                </a:lnTo>
                <a:lnTo>
                  <a:pt x="184" y="225"/>
                </a:lnTo>
                <a:lnTo>
                  <a:pt x="185" y="225"/>
                </a:lnTo>
                <a:lnTo>
                  <a:pt x="186" y="225"/>
                </a:lnTo>
                <a:lnTo>
                  <a:pt x="187" y="226"/>
                </a:lnTo>
                <a:lnTo>
                  <a:pt x="187" y="227"/>
                </a:lnTo>
                <a:lnTo>
                  <a:pt x="188" y="228"/>
                </a:lnTo>
                <a:lnTo>
                  <a:pt x="189" y="229"/>
                </a:lnTo>
                <a:lnTo>
                  <a:pt x="190" y="230"/>
                </a:lnTo>
                <a:lnTo>
                  <a:pt x="190" y="231"/>
                </a:lnTo>
                <a:lnTo>
                  <a:pt x="191" y="232"/>
                </a:lnTo>
                <a:lnTo>
                  <a:pt x="192" y="233"/>
                </a:lnTo>
                <a:lnTo>
                  <a:pt x="192" y="234"/>
                </a:lnTo>
                <a:lnTo>
                  <a:pt x="193" y="234"/>
                </a:lnTo>
                <a:lnTo>
                  <a:pt x="194" y="235"/>
                </a:lnTo>
                <a:lnTo>
                  <a:pt x="195" y="235"/>
                </a:lnTo>
                <a:lnTo>
                  <a:pt x="196" y="235"/>
                </a:lnTo>
                <a:lnTo>
                  <a:pt x="197" y="235"/>
                </a:lnTo>
                <a:lnTo>
                  <a:pt x="198" y="234"/>
                </a:lnTo>
                <a:lnTo>
                  <a:pt x="199" y="233"/>
                </a:lnTo>
                <a:lnTo>
                  <a:pt x="200" y="232"/>
                </a:lnTo>
                <a:lnTo>
                  <a:pt x="201" y="231"/>
                </a:lnTo>
                <a:lnTo>
                  <a:pt x="201" y="230"/>
                </a:lnTo>
                <a:lnTo>
                  <a:pt x="202" y="230"/>
                </a:lnTo>
                <a:lnTo>
                  <a:pt x="203" y="229"/>
                </a:lnTo>
                <a:lnTo>
                  <a:pt x="203" y="228"/>
                </a:lnTo>
                <a:lnTo>
                  <a:pt x="204" y="228"/>
                </a:lnTo>
                <a:lnTo>
                  <a:pt x="205" y="228"/>
                </a:lnTo>
                <a:lnTo>
                  <a:pt x="206" y="228"/>
                </a:lnTo>
                <a:lnTo>
                  <a:pt x="207" y="228"/>
                </a:lnTo>
                <a:lnTo>
                  <a:pt x="208" y="228"/>
                </a:lnTo>
                <a:lnTo>
                  <a:pt x="208" y="229"/>
                </a:lnTo>
                <a:lnTo>
                  <a:pt x="209" y="229"/>
                </a:lnTo>
                <a:lnTo>
                  <a:pt x="210" y="230"/>
                </a:lnTo>
                <a:lnTo>
                  <a:pt x="211" y="231"/>
                </a:lnTo>
                <a:lnTo>
                  <a:pt x="212" y="232"/>
                </a:lnTo>
                <a:lnTo>
                  <a:pt x="213" y="232"/>
                </a:lnTo>
                <a:lnTo>
                  <a:pt x="214" y="233"/>
                </a:lnTo>
                <a:lnTo>
                  <a:pt x="215" y="233"/>
                </a:lnTo>
                <a:lnTo>
                  <a:pt x="216" y="233"/>
                </a:lnTo>
                <a:lnTo>
                  <a:pt x="217" y="233"/>
                </a:lnTo>
                <a:lnTo>
                  <a:pt x="218" y="233"/>
                </a:lnTo>
                <a:lnTo>
                  <a:pt x="219" y="233"/>
                </a:lnTo>
                <a:lnTo>
                  <a:pt x="219" y="232"/>
                </a:lnTo>
                <a:lnTo>
                  <a:pt x="220" y="232"/>
                </a:lnTo>
                <a:lnTo>
                  <a:pt x="221" y="231"/>
                </a:lnTo>
                <a:lnTo>
                  <a:pt x="222" y="231"/>
                </a:lnTo>
                <a:lnTo>
                  <a:pt x="223" y="230"/>
                </a:lnTo>
                <a:lnTo>
                  <a:pt x="224" y="230"/>
                </a:lnTo>
                <a:lnTo>
                  <a:pt x="225" y="229"/>
                </a:lnTo>
                <a:lnTo>
                  <a:pt x="226" y="229"/>
                </a:lnTo>
                <a:lnTo>
                  <a:pt x="227" y="229"/>
                </a:lnTo>
                <a:lnTo>
                  <a:pt x="228" y="229"/>
                </a:lnTo>
                <a:lnTo>
                  <a:pt x="228" y="230"/>
                </a:lnTo>
                <a:lnTo>
                  <a:pt x="229" y="230"/>
                </a:lnTo>
                <a:lnTo>
                  <a:pt x="230" y="230"/>
                </a:lnTo>
                <a:lnTo>
                  <a:pt x="231" y="230"/>
                </a:lnTo>
                <a:lnTo>
                  <a:pt x="231" y="231"/>
                </a:lnTo>
                <a:lnTo>
                  <a:pt x="232" y="231"/>
                </a:lnTo>
                <a:lnTo>
                  <a:pt x="233" y="231"/>
                </a:lnTo>
                <a:lnTo>
                  <a:pt x="233" y="232"/>
                </a:lnTo>
                <a:lnTo>
                  <a:pt x="234" y="232"/>
                </a:lnTo>
                <a:lnTo>
                  <a:pt x="235" y="232"/>
                </a:lnTo>
                <a:lnTo>
                  <a:pt x="236" y="232"/>
                </a:lnTo>
                <a:lnTo>
                  <a:pt x="237" y="232"/>
                </a:lnTo>
                <a:lnTo>
                  <a:pt x="238" y="232"/>
                </a:lnTo>
                <a:lnTo>
                  <a:pt x="239" y="232"/>
                </a:lnTo>
                <a:lnTo>
                  <a:pt x="240" y="232"/>
                </a:lnTo>
                <a:lnTo>
                  <a:pt x="241" y="232"/>
                </a:lnTo>
                <a:lnTo>
                  <a:pt x="242" y="231"/>
                </a:lnTo>
                <a:lnTo>
                  <a:pt x="243" y="231"/>
                </a:lnTo>
                <a:lnTo>
                  <a:pt x="244" y="231"/>
                </a:lnTo>
                <a:lnTo>
                  <a:pt x="244" y="230"/>
                </a:lnTo>
                <a:lnTo>
                  <a:pt x="245" y="230"/>
                </a:lnTo>
                <a:lnTo>
                  <a:pt x="246" y="230"/>
                </a:lnTo>
                <a:lnTo>
                  <a:pt x="247" y="230"/>
                </a:lnTo>
                <a:lnTo>
                  <a:pt x="248" y="230"/>
                </a:lnTo>
                <a:lnTo>
                  <a:pt x="249" y="230"/>
                </a:lnTo>
                <a:lnTo>
                  <a:pt x="250" y="230"/>
                </a:lnTo>
                <a:lnTo>
                  <a:pt x="251" y="230"/>
                </a:lnTo>
                <a:lnTo>
                  <a:pt x="251" y="231"/>
                </a:lnTo>
                <a:lnTo>
                  <a:pt x="252" y="231"/>
                </a:lnTo>
                <a:lnTo>
                  <a:pt x="253" y="231"/>
                </a:lnTo>
                <a:lnTo>
                  <a:pt x="254" y="231"/>
                </a:lnTo>
                <a:lnTo>
                  <a:pt x="255" y="231"/>
                </a:lnTo>
                <a:lnTo>
                  <a:pt x="256" y="232"/>
                </a:lnTo>
                <a:lnTo>
                  <a:pt x="257" y="232"/>
                </a:lnTo>
                <a:lnTo>
                  <a:pt x="258" y="232"/>
                </a:lnTo>
                <a:lnTo>
                  <a:pt x="259" y="232"/>
                </a:lnTo>
                <a:lnTo>
                  <a:pt x="260" y="232"/>
                </a:lnTo>
                <a:lnTo>
                  <a:pt x="261" y="231"/>
                </a:lnTo>
                <a:lnTo>
                  <a:pt x="262" y="231"/>
                </a:lnTo>
                <a:lnTo>
                  <a:pt x="263" y="231"/>
                </a:lnTo>
                <a:lnTo>
                  <a:pt x="264" y="231"/>
                </a:lnTo>
                <a:lnTo>
                  <a:pt x="265" y="231"/>
                </a:lnTo>
                <a:lnTo>
                  <a:pt x="266" y="231"/>
                </a:lnTo>
                <a:lnTo>
                  <a:pt x="267" y="231"/>
                </a:lnTo>
                <a:lnTo>
                  <a:pt x="267" y="230"/>
                </a:lnTo>
                <a:lnTo>
                  <a:pt x="268" y="230"/>
                </a:lnTo>
                <a:lnTo>
                  <a:pt x="269" y="230"/>
                </a:lnTo>
                <a:lnTo>
                  <a:pt x="270" y="230"/>
                </a:lnTo>
                <a:lnTo>
                  <a:pt x="270" y="231"/>
                </a:lnTo>
                <a:lnTo>
                  <a:pt x="271" y="231"/>
                </a:lnTo>
                <a:lnTo>
                  <a:pt x="272" y="231"/>
                </a:lnTo>
                <a:lnTo>
                  <a:pt x="273" y="231"/>
                </a:lnTo>
                <a:lnTo>
                  <a:pt x="274" y="231"/>
                </a:lnTo>
                <a:lnTo>
                  <a:pt x="275" y="231"/>
                </a:lnTo>
                <a:lnTo>
                  <a:pt x="276" y="231"/>
                </a:lnTo>
                <a:lnTo>
                  <a:pt x="277" y="231"/>
                </a:lnTo>
                <a:lnTo>
                  <a:pt x="278" y="231"/>
                </a:lnTo>
                <a:lnTo>
                  <a:pt x="279" y="231"/>
                </a:lnTo>
                <a:lnTo>
                  <a:pt x="280" y="231"/>
                </a:lnTo>
                <a:lnTo>
                  <a:pt x="281" y="231"/>
                </a:lnTo>
                <a:lnTo>
                  <a:pt x="282" y="231"/>
                </a:lnTo>
                <a:lnTo>
                  <a:pt x="283" y="231"/>
                </a:lnTo>
                <a:lnTo>
                  <a:pt x="284" y="231"/>
                </a:lnTo>
                <a:lnTo>
                  <a:pt x="285" y="231"/>
                </a:lnTo>
                <a:lnTo>
                  <a:pt x="286" y="231"/>
                </a:lnTo>
                <a:lnTo>
                  <a:pt x="287" y="231"/>
                </a:lnTo>
                <a:lnTo>
                  <a:pt x="288" y="231"/>
                </a:lnTo>
                <a:lnTo>
                  <a:pt x="289" y="231"/>
                </a:lnTo>
                <a:lnTo>
                  <a:pt x="290" y="231"/>
                </a:lnTo>
                <a:lnTo>
                  <a:pt x="291" y="231"/>
                </a:lnTo>
                <a:lnTo>
                  <a:pt x="292" y="231"/>
                </a:lnTo>
                <a:lnTo>
                  <a:pt x="293" y="231"/>
                </a:lnTo>
                <a:lnTo>
                  <a:pt x="294" y="231"/>
                </a:lnTo>
                <a:lnTo>
                  <a:pt x="295" y="231"/>
                </a:lnTo>
                <a:lnTo>
                  <a:pt x="296" y="231"/>
                </a:lnTo>
                <a:lnTo>
                  <a:pt x="297" y="231"/>
                </a:lnTo>
                <a:lnTo>
                  <a:pt x="298" y="231"/>
                </a:lnTo>
                <a:lnTo>
                  <a:pt x="299" y="231"/>
                </a:lnTo>
                <a:lnTo>
                  <a:pt x="300" y="231"/>
                </a:lnTo>
                <a:lnTo>
                  <a:pt x="301" y="231"/>
                </a:lnTo>
                <a:lnTo>
                  <a:pt x="302" y="231"/>
                </a:lnTo>
                <a:lnTo>
                  <a:pt x="303" y="231"/>
                </a:lnTo>
                <a:lnTo>
                  <a:pt x="304" y="231"/>
                </a:lnTo>
                <a:lnTo>
                  <a:pt x="305" y="231"/>
                </a:lnTo>
                <a:lnTo>
                  <a:pt x="306" y="231"/>
                </a:lnTo>
                <a:lnTo>
                  <a:pt x="307" y="231"/>
                </a:lnTo>
                <a:lnTo>
                  <a:pt x="308" y="231"/>
                </a:lnTo>
                <a:lnTo>
                  <a:pt x="309" y="231"/>
                </a:lnTo>
                <a:lnTo>
                  <a:pt x="310" y="231"/>
                </a:lnTo>
                <a:lnTo>
                  <a:pt x="311" y="231"/>
                </a:lnTo>
                <a:lnTo>
                  <a:pt x="312" y="231"/>
                </a:lnTo>
                <a:lnTo>
                  <a:pt x="313" y="231"/>
                </a:lnTo>
                <a:lnTo>
                  <a:pt x="314" y="231"/>
                </a:lnTo>
                <a:lnTo>
                  <a:pt x="315" y="231"/>
                </a:lnTo>
                <a:lnTo>
                  <a:pt x="316" y="231"/>
                </a:lnTo>
                <a:lnTo>
                  <a:pt x="317" y="231"/>
                </a:lnTo>
                <a:lnTo>
                  <a:pt x="318" y="231"/>
                </a:lnTo>
                <a:lnTo>
                  <a:pt x="319" y="231"/>
                </a:lnTo>
                <a:lnTo>
                  <a:pt x="320" y="231"/>
                </a:lnTo>
                <a:lnTo>
                  <a:pt x="321" y="231"/>
                </a:lnTo>
                <a:lnTo>
                  <a:pt x="322" y="231"/>
                </a:lnTo>
                <a:lnTo>
                  <a:pt x="323" y="231"/>
                </a:lnTo>
                <a:lnTo>
                  <a:pt x="324" y="231"/>
                </a:lnTo>
                <a:lnTo>
                  <a:pt x="325" y="231"/>
                </a:lnTo>
                <a:lnTo>
                  <a:pt x="326" y="231"/>
                </a:lnTo>
                <a:lnTo>
                  <a:pt x="327" y="231"/>
                </a:lnTo>
                <a:lnTo>
                  <a:pt x="328" y="231"/>
                </a:lnTo>
                <a:lnTo>
                  <a:pt x="329" y="231"/>
                </a:lnTo>
                <a:lnTo>
                  <a:pt x="330" y="231"/>
                </a:lnTo>
                <a:lnTo>
                  <a:pt x="331" y="231"/>
                </a:lnTo>
                <a:lnTo>
                  <a:pt x="332" y="231"/>
                </a:lnTo>
                <a:lnTo>
                  <a:pt x="333" y="231"/>
                </a:lnTo>
                <a:lnTo>
                  <a:pt x="334" y="231"/>
                </a:lnTo>
                <a:lnTo>
                  <a:pt x="335" y="231"/>
                </a:lnTo>
                <a:lnTo>
                  <a:pt x="336" y="231"/>
                </a:lnTo>
                <a:lnTo>
                  <a:pt x="337" y="231"/>
                </a:lnTo>
                <a:lnTo>
                  <a:pt x="338" y="231"/>
                </a:lnTo>
                <a:lnTo>
                  <a:pt x="339" y="231"/>
                </a:lnTo>
                <a:lnTo>
                  <a:pt x="340" y="231"/>
                </a:lnTo>
                <a:lnTo>
                  <a:pt x="341" y="231"/>
                </a:lnTo>
                <a:lnTo>
                  <a:pt x="342" y="231"/>
                </a:lnTo>
                <a:lnTo>
                  <a:pt x="343" y="231"/>
                </a:lnTo>
                <a:lnTo>
                  <a:pt x="344" y="231"/>
                </a:lnTo>
                <a:lnTo>
                  <a:pt x="345" y="231"/>
                </a:lnTo>
                <a:lnTo>
                  <a:pt x="346" y="231"/>
                </a:lnTo>
                <a:lnTo>
                  <a:pt x="347" y="231"/>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5" name="Freeform 33">
            <a:extLst>
              <a:ext uri="{FF2B5EF4-FFF2-40B4-BE49-F238E27FC236}">
                <a16:creationId xmlns:a16="http://schemas.microsoft.com/office/drawing/2014/main" id="{3F7BD934-B66A-B24E-AD25-E9024EE7D683}"/>
              </a:ext>
            </a:extLst>
          </p:cNvPr>
          <p:cNvSpPr>
            <a:spLocks/>
          </p:cNvSpPr>
          <p:nvPr/>
        </p:nvSpPr>
        <p:spPr bwMode="auto">
          <a:xfrm>
            <a:off x="4425951" y="4314826"/>
            <a:ext cx="3305175" cy="9525"/>
          </a:xfrm>
          <a:custGeom>
            <a:avLst/>
            <a:gdLst>
              <a:gd name="T0" fmla="*/ 47625 w 347"/>
              <a:gd name="T1" fmla="*/ 9525 h 1"/>
              <a:gd name="T2" fmla="*/ 104775 w 347"/>
              <a:gd name="T3" fmla="*/ 9525 h 1"/>
              <a:gd name="T4" fmla="*/ 161925 w 347"/>
              <a:gd name="T5" fmla="*/ 9525 h 1"/>
              <a:gd name="T6" fmla="*/ 219075 w 347"/>
              <a:gd name="T7" fmla="*/ 9525 h 1"/>
              <a:gd name="T8" fmla="*/ 276225 w 347"/>
              <a:gd name="T9" fmla="*/ 9525 h 1"/>
              <a:gd name="T10" fmla="*/ 323850 w 347"/>
              <a:gd name="T11" fmla="*/ 0 h 1"/>
              <a:gd name="T12" fmla="*/ 381000 w 347"/>
              <a:gd name="T13" fmla="*/ 0 h 1"/>
              <a:gd name="T14" fmla="*/ 438150 w 347"/>
              <a:gd name="T15" fmla="*/ 0 h 1"/>
              <a:gd name="T16" fmla="*/ 495300 w 347"/>
              <a:gd name="T17" fmla="*/ 0 h 1"/>
              <a:gd name="T18" fmla="*/ 552450 w 347"/>
              <a:gd name="T19" fmla="*/ 0 h 1"/>
              <a:gd name="T20" fmla="*/ 609600 w 347"/>
              <a:gd name="T21" fmla="*/ 0 h 1"/>
              <a:gd name="T22" fmla="*/ 666750 w 347"/>
              <a:gd name="T23" fmla="*/ 0 h 1"/>
              <a:gd name="T24" fmla="*/ 723900 w 347"/>
              <a:gd name="T25" fmla="*/ 0 h 1"/>
              <a:gd name="T26" fmla="*/ 781050 w 347"/>
              <a:gd name="T27" fmla="*/ 0 h 1"/>
              <a:gd name="T28" fmla="*/ 838200 w 347"/>
              <a:gd name="T29" fmla="*/ 0 h 1"/>
              <a:gd name="T30" fmla="*/ 895350 w 347"/>
              <a:gd name="T31" fmla="*/ 0 h 1"/>
              <a:gd name="T32" fmla="*/ 952500 w 347"/>
              <a:gd name="T33" fmla="*/ 0 h 1"/>
              <a:gd name="T34" fmla="*/ 1009650 w 347"/>
              <a:gd name="T35" fmla="*/ 0 h 1"/>
              <a:gd name="T36" fmla="*/ 1066800 w 347"/>
              <a:gd name="T37" fmla="*/ 0 h 1"/>
              <a:gd name="T38" fmla="*/ 1123950 w 347"/>
              <a:gd name="T39" fmla="*/ 0 h 1"/>
              <a:gd name="T40" fmla="*/ 1181100 w 347"/>
              <a:gd name="T41" fmla="*/ 0 h 1"/>
              <a:gd name="T42" fmla="*/ 1238250 w 347"/>
              <a:gd name="T43" fmla="*/ 0 h 1"/>
              <a:gd name="T44" fmla="*/ 1295400 w 347"/>
              <a:gd name="T45" fmla="*/ 0 h 1"/>
              <a:gd name="T46" fmla="*/ 1352550 w 347"/>
              <a:gd name="T47" fmla="*/ 0 h 1"/>
              <a:gd name="T48" fmla="*/ 1409700 w 347"/>
              <a:gd name="T49" fmla="*/ 0 h 1"/>
              <a:gd name="T50" fmla="*/ 1466850 w 347"/>
              <a:gd name="T51" fmla="*/ 0 h 1"/>
              <a:gd name="T52" fmla="*/ 1524000 w 347"/>
              <a:gd name="T53" fmla="*/ 0 h 1"/>
              <a:gd name="T54" fmla="*/ 1581150 w 347"/>
              <a:gd name="T55" fmla="*/ 0 h 1"/>
              <a:gd name="T56" fmla="*/ 1638300 w 347"/>
              <a:gd name="T57" fmla="*/ 0 h 1"/>
              <a:gd name="T58" fmla="*/ 1695450 w 347"/>
              <a:gd name="T59" fmla="*/ 0 h 1"/>
              <a:gd name="T60" fmla="*/ 1752600 w 347"/>
              <a:gd name="T61" fmla="*/ 0 h 1"/>
              <a:gd name="T62" fmla="*/ 1809750 w 347"/>
              <a:gd name="T63" fmla="*/ 0 h 1"/>
              <a:gd name="T64" fmla="*/ 1866900 w 347"/>
              <a:gd name="T65" fmla="*/ 0 h 1"/>
              <a:gd name="T66" fmla="*/ 1924050 w 347"/>
              <a:gd name="T67" fmla="*/ 0 h 1"/>
              <a:gd name="T68" fmla="*/ 1981200 w 347"/>
              <a:gd name="T69" fmla="*/ 0 h 1"/>
              <a:gd name="T70" fmla="*/ 2038350 w 347"/>
              <a:gd name="T71" fmla="*/ 0 h 1"/>
              <a:gd name="T72" fmla="*/ 2095500 w 347"/>
              <a:gd name="T73" fmla="*/ 0 h 1"/>
              <a:gd name="T74" fmla="*/ 2152650 w 347"/>
              <a:gd name="T75" fmla="*/ 0 h 1"/>
              <a:gd name="T76" fmla="*/ 2209800 w 347"/>
              <a:gd name="T77" fmla="*/ 0 h 1"/>
              <a:gd name="T78" fmla="*/ 2266950 w 347"/>
              <a:gd name="T79" fmla="*/ 0 h 1"/>
              <a:gd name="T80" fmla="*/ 2324100 w 347"/>
              <a:gd name="T81" fmla="*/ 0 h 1"/>
              <a:gd name="T82" fmla="*/ 2381250 w 347"/>
              <a:gd name="T83" fmla="*/ 0 h 1"/>
              <a:gd name="T84" fmla="*/ 2438400 w 347"/>
              <a:gd name="T85" fmla="*/ 0 h 1"/>
              <a:gd name="T86" fmla="*/ 2495550 w 347"/>
              <a:gd name="T87" fmla="*/ 0 h 1"/>
              <a:gd name="T88" fmla="*/ 2552700 w 347"/>
              <a:gd name="T89" fmla="*/ 0 h 1"/>
              <a:gd name="T90" fmla="*/ 2609850 w 347"/>
              <a:gd name="T91" fmla="*/ 0 h 1"/>
              <a:gd name="T92" fmla="*/ 2667000 w 347"/>
              <a:gd name="T93" fmla="*/ 0 h 1"/>
              <a:gd name="T94" fmla="*/ 2724150 w 347"/>
              <a:gd name="T95" fmla="*/ 0 h 1"/>
              <a:gd name="T96" fmla="*/ 2781300 w 347"/>
              <a:gd name="T97" fmla="*/ 0 h 1"/>
              <a:gd name="T98" fmla="*/ 2838450 w 347"/>
              <a:gd name="T99" fmla="*/ 0 h 1"/>
              <a:gd name="T100" fmla="*/ 2895600 w 347"/>
              <a:gd name="T101" fmla="*/ 0 h 1"/>
              <a:gd name="T102" fmla="*/ 2952750 w 347"/>
              <a:gd name="T103" fmla="*/ 0 h 1"/>
              <a:gd name="T104" fmla="*/ 3009900 w 347"/>
              <a:gd name="T105" fmla="*/ 0 h 1"/>
              <a:gd name="T106" fmla="*/ 3067050 w 347"/>
              <a:gd name="T107" fmla="*/ 0 h 1"/>
              <a:gd name="T108" fmla="*/ 3124200 w 347"/>
              <a:gd name="T109" fmla="*/ 0 h 1"/>
              <a:gd name="T110" fmla="*/ 3181350 w 347"/>
              <a:gd name="T111" fmla="*/ 0 h 1"/>
              <a:gd name="T112" fmla="*/ 3238500 w 347"/>
              <a:gd name="T113" fmla="*/ 0 h 1"/>
              <a:gd name="T114" fmla="*/ 3295650 w 347"/>
              <a:gd name="T115" fmla="*/ 0 h 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7"/>
              <a:gd name="T175" fmla="*/ 0 h 1"/>
              <a:gd name="T176" fmla="*/ 347 w 347"/>
              <a:gd name="T177" fmla="*/ 1 h 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7" h="1">
                <a:moveTo>
                  <a:pt x="0" y="1"/>
                </a:moveTo>
                <a:lnTo>
                  <a:pt x="1" y="1"/>
                </a:lnTo>
                <a:lnTo>
                  <a:pt x="2" y="1"/>
                </a:lnTo>
                <a:lnTo>
                  <a:pt x="3" y="1"/>
                </a:lnTo>
                <a:lnTo>
                  <a:pt x="4" y="1"/>
                </a:lnTo>
                <a:lnTo>
                  <a:pt x="5" y="1"/>
                </a:lnTo>
                <a:lnTo>
                  <a:pt x="6" y="1"/>
                </a:lnTo>
                <a:lnTo>
                  <a:pt x="7" y="1"/>
                </a:lnTo>
                <a:lnTo>
                  <a:pt x="8" y="1"/>
                </a:lnTo>
                <a:lnTo>
                  <a:pt x="9" y="1"/>
                </a:lnTo>
                <a:lnTo>
                  <a:pt x="10" y="1"/>
                </a:lnTo>
                <a:lnTo>
                  <a:pt x="11" y="1"/>
                </a:lnTo>
                <a:lnTo>
                  <a:pt x="12" y="1"/>
                </a:lnTo>
                <a:lnTo>
                  <a:pt x="13" y="1"/>
                </a:lnTo>
                <a:lnTo>
                  <a:pt x="14" y="1"/>
                </a:lnTo>
                <a:lnTo>
                  <a:pt x="15" y="1"/>
                </a:lnTo>
                <a:lnTo>
                  <a:pt x="16" y="1"/>
                </a:lnTo>
                <a:lnTo>
                  <a:pt x="17" y="1"/>
                </a:lnTo>
                <a:lnTo>
                  <a:pt x="18" y="1"/>
                </a:lnTo>
                <a:lnTo>
                  <a:pt x="19" y="1"/>
                </a:lnTo>
                <a:lnTo>
                  <a:pt x="20" y="1"/>
                </a:lnTo>
                <a:lnTo>
                  <a:pt x="21" y="1"/>
                </a:lnTo>
                <a:lnTo>
                  <a:pt x="22" y="1"/>
                </a:lnTo>
                <a:lnTo>
                  <a:pt x="23" y="1"/>
                </a:lnTo>
                <a:lnTo>
                  <a:pt x="24" y="1"/>
                </a:lnTo>
                <a:lnTo>
                  <a:pt x="25" y="1"/>
                </a:lnTo>
                <a:lnTo>
                  <a:pt x="26" y="1"/>
                </a:lnTo>
                <a:lnTo>
                  <a:pt x="27" y="1"/>
                </a:lnTo>
                <a:lnTo>
                  <a:pt x="28" y="1"/>
                </a:lnTo>
                <a:lnTo>
                  <a:pt x="29" y="1"/>
                </a:lnTo>
                <a:lnTo>
                  <a:pt x="30" y="1"/>
                </a:lnTo>
                <a:lnTo>
                  <a:pt x="31" y="1"/>
                </a:lnTo>
                <a:lnTo>
                  <a:pt x="32" y="1"/>
                </a:lnTo>
                <a:lnTo>
                  <a:pt x="33" y="1"/>
                </a:lnTo>
                <a:lnTo>
                  <a:pt x="34" y="1"/>
                </a:lnTo>
                <a:lnTo>
                  <a:pt x="34" y="0"/>
                </a:lnTo>
                <a:lnTo>
                  <a:pt x="35" y="0"/>
                </a:lnTo>
                <a:lnTo>
                  <a:pt x="36" y="0"/>
                </a:lnTo>
                <a:lnTo>
                  <a:pt x="37" y="0"/>
                </a:lnTo>
                <a:lnTo>
                  <a:pt x="38" y="0"/>
                </a:lnTo>
                <a:lnTo>
                  <a:pt x="39" y="0"/>
                </a:lnTo>
                <a:lnTo>
                  <a:pt x="40" y="0"/>
                </a:lnTo>
                <a:lnTo>
                  <a:pt x="41" y="0"/>
                </a:lnTo>
                <a:lnTo>
                  <a:pt x="42" y="0"/>
                </a:lnTo>
                <a:lnTo>
                  <a:pt x="43" y="0"/>
                </a:lnTo>
                <a:lnTo>
                  <a:pt x="44" y="0"/>
                </a:lnTo>
                <a:lnTo>
                  <a:pt x="45" y="0"/>
                </a:lnTo>
                <a:lnTo>
                  <a:pt x="46" y="0"/>
                </a:lnTo>
                <a:lnTo>
                  <a:pt x="47" y="0"/>
                </a:lnTo>
                <a:lnTo>
                  <a:pt x="48" y="0"/>
                </a:lnTo>
                <a:lnTo>
                  <a:pt x="49" y="0"/>
                </a:lnTo>
                <a:lnTo>
                  <a:pt x="50" y="0"/>
                </a:lnTo>
                <a:lnTo>
                  <a:pt x="51" y="0"/>
                </a:lnTo>
                <a:lnTo>
                  <a:pt x="52" y="0"/>
                </a:lnTo>
                <a:lnTo>
                  <a:pt x="53" y="0"/>
                </a:lnTo>
                <a:lnTo>
                  <a:pt x="54" y="0"/>
                </a:lnTo>
                <a:lnTo>
                  <a:pt x="55" y="0"/>
                </a:lnTo>
                <a:lnTo>
                  <a:pt x="56" y="0"/>
                </a:lnTo>
                <a:lnTo>
                  <a:pt x="57" y="0"/>
                </a:lnTo>
                <a:lnTo>
                  <a:pt x="58" y="0"/>
                </a:lnTo>
                <a:lnTo>
                  <a:pt x="59" y="0"/>
                </a:lnTo>
                <a:lnTo>
                  <a:pt x="60" y="0"/>
                </a:lnTo>
                <a:lnTo>
                  <a:pt x="61" y="0"/>
                </a:lnTo>
                <a:lnTo>
                  <a:pt x="62" y="0"/>
                </a:lnTo>
                <a:lnTo>
                  <a:pt x="63" y="0"/>
                </a:lnTo>
                <a:lnTo>
                  <a:pt x="64" y="0"/>
                </a:lnTo>
                <a:lnTo>
                  <a:pt x="65" y="0"/>
                </a:lnTo>
                <a:lnTo>
                  <a:pt x="66" y="0"/>
                </a:lnTo>
                <a:lnTo>
                  <a:pt x="67" y="0"/>
                </a:lnTo>
                <a:lnTo>
                  <a:pt x="68" y="0"/>
                </a:lnTo>
                <a:lnTo>
                  <a:pt x="69"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6" y="0"/>
                </a:lnTo>
                <a:lnTo>
                  <a:pt x="87" y="0"/>
                </a:lnTo>
                <a:lnTo>
                  <a:pt x="88" y="0"/>
                </a:lnTo>
                <a:lnTo>
                  <a:pt x="89" y="0"/>
                </a:lnTo>
                <a:lnTo>
                  <a:pt x="90" y="0"/>
                </a:lnTo>
                <a:lnTo>
                  <a:pt x="91" y="0"/>
                </a:lnTo>
                <a:lnTo>
                  <a:pt x="92" y="0"/>
                </a:lnTo>
                <a:lnTo>
                  <a:pt x="93" y="0"/>
                </a:lnTo>
                <a:lnTo>
                  <a:pt x="94" y="0"/>
                </a:lnTo>
                <a:lnTo>
                  <a:pt x="95"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0"/>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0"/>
                </a:lnTo>
                <a:lnTo>
                  <a:pt x="218" y="0"/>
                </a:lnTo>
                <a:lnTo>
                  <a:pt x="219" y="0"/>
                </a:lnTo>
                <a:lnTo>
                  <a:pt x="220" y="0"/>
                </a:lnTo>
                <a:lnTo>
                  <a:pt x="221" y="0"/>
                </a:lnTo>
                <a:lnTo>
                  <a:pt x="222" y="0"/>
                </a:lnTo>
                <a:lnTo>
                  <a:pt x="223" y="0"/>
                </a:lnTo>
                <a:lnTo>
                  <a:pt x="224" y="0"/>
                </a:lnTo>
                <a:lnTo>
                  <a:pt x="225" y="0"/>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3"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1"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0"/>
                </a:lnTo>
                <a:lnTo>
                  <a:pt x="288" y="0"/>
                </a:lnTo>
                <a:lnTo>
                  <a:pt x="289" y="0"/>
                </a:lnTo>
                <a:lnTo>
                  <a:pt x="290" y="0"/>
                </a:lnTo>
                <a:lnTo>
                  <a:pt x="291" y="0"/>
                </a:lnTo>
                <a:lnTo>
                  <a:pt x="292" y="0"/>
                </a:lnTo>
                <a:lnTo>
                  <a:pt x="293" y="0"/>
                </a:lnTo>
                <a:lnTo>
                  <a:pt x="294" y="0"/>
                </a:lnTo>
                <a:lnTo>
                  <a:pt x="295" y="0"/>
                </a:lnTo>
                <a:lnTo>
                  <a:pt x="296" y="0"/>
                </a:lnTo>
                <a:lnTo>
                  <a:pt x="297" y="0"/>
                </a:lnTo>
                <a:lnTo>
                  <a:pt x="298" y="0"/>
                </a:lnTo>
                <a:lnTo>
                  <a:pt x="299" y="0"/>
                </a:lnTo>
                <a:lnTo>
                  <a:pt x="300" y="0"/>
                </a:lnTo>
                <a:lnTo>
                  <a:pt x="301" y="0"/>
                </a:lnTo>
                <a:lnTo>
                  <a:pt x="302" y="0"/>
                </a:lnTo>
                <a:lnTo>
                  <a:pt x="303" y="0"/>
                </a:lnTo>
                <a:lnTo>
                  <a:pt x="304" y="0"/>
                </a:lnTo>
                <a:lnTo>
                  <a:pt x="305" y="0"/>
                </a:lnTo>
                <a:lnTo>
                  <a:pt x="306" y="0"/>
                </a:lnTo>
                <a:lnTo>
                  <a:pt x="307" y="0"/>
                </a:lnTo>
                <a:lnTo>
                  <a:pt x="308" y="0"/>
                </a:lnTo>
                <a:lnTo>
                  <a:pt x="309" y="0"/>
                </a:lnTo>
                <a:lnTo>
                  <a:pt x="310" y="0"/>
                </a:lnTo>
                <a:lnTo>
                  <a:pt x="311" y="0"/>
                </a:lnTo>
                <a:lnTo>
                  <a:pt x="312" y="0"/>
                </a:lnTo>
                <a:lnTo>
                  <a:pt x="313" y="0"/>
                </a:lnTo>
                <a:lnTo>
                  <a:pt x="314" y="0"/>
                </a:lnTo>
                <a:lnTo>
                  <a:pt x="315" y="0"/>
                </a:lnTo>
                <a:lnTo>
                  <a:pt x="316" y="0"/>
                </a:lnTo>
                <a:lnTo>
                  <a:pt x="317" y="0"/>
                </a:lnTo>
                <a:lnTo>
                  <a:pt x="318" y="0"/>
                </a:lnTo>
                <a:lnTo>
                  <a:pt x="319" y="0"/>
                </a:lnTo>
                <a:lnTo>
                  <a:pt x="320" y="0"/>
                </a:lnTo>
                <a:lnTo>
                  <a:pt x="321" y="0"/>
                </a:lnTo>
                <a:lnTo>
                  <a:pt x="322" y="0"/>
                </a:lnTo>
                <a:lnTo>
                  <a:pt x="323" y="0"/>
                </a:lnTo>
                <a:lnTo>
                  <a:pt x="324" y="0"/>
                </a:lnTo>
                <a:lnTo>
                  <a:pt x="325" y="0"/>
                </a:lnTo>
                <a:lnTo>
                  <a:pt x="326" y="0"/>
                </a:lnTo>
                <a:lnTo>
                  <a:pt x="327" y="0"/>
                </a:lnTo>
                <a:lnTo>
                  <a:pt x="328" y="0"/>
                </a:lnTo>
                <a:lnTo>
                  <a:pt x="329" y="0"/>
                </a:lnTo>
                <a:lnTo>
                  <a:pt x="330" y="0"/>
                </a:lnTo>
                <a:lnTo>
                  <a:pt x="331" y="0"/>
                </a:lnTo>
                <a:lnTo>
                  <a:pt x="332" y="0"/>
                </a:lnTo>
                <a:lnTo>
                  <a:pt x="333" y="0"/>
                </a:lnTo>
                <a:lnTo>
                  <a:pt x="334" y="0"/>
                </a:lnTo>
                <a:lnTo>
                  <a:pt x="335" y="0"/>
                </a:lnTo>
                <a:lnTo>
                  <a:pt x="336" y="0"/>
                </a:lnTo>
                <a:lnTo>
                  <a:pt x="337" y="0"/>
                </a:lnTo>
                <a:lnTo>
                  <a:pt x="338" y="0"/>
                </a:lnTo>
                <a:lnTo>
                  <a:pt x="339" y="0"/>
                </a:lnTo>
                <a:lnTo>
                  <a:pt x="340" y="0"/>
                </a:lnTo>
                <a:lnTo>
                  <a:pt x="341" y="0"/>
                </a:lnTo>
                <a:lnTo>
                  <a:pt x="342" y="0"/>
                </a:lnTo>
                <a:lnTo>
                  <a:pt x="343" y="0"/>
                </a:lnTo>
                <a:lnTo>
                  <a:pt x="344" y="0"/>
                </a:lnTo>
                <a:lnTo>
                  <a:pt x="345" y="0"/>
                </a:lnTo>
                <a:lnTo>
                  <a:pt x="346" y="0"/>
                </a:lnTo>
                <a:lnTo>
                  <a:pt x="347" y="0"/>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6" name="Freeform 34">
            <a:extLst>
              <a:ext uri="{FF2B5EF4-FFF2-40B4-BE49-F238E27FC236}">
                <a16:creationId xmlns:a16="http://schemas.microsoft.com/office/drawing/2014/main" id="{7A5D765D-235E-094E-B89B-A84A71C76F01}"/>
              </a:ext>
            </a:extLst>
          </p:cNvPr>
          <p:cNvSpPr>
            <a:spLocks/>
          </p:cNvSpPr>
          <p:nvPr/>
        </p:nvSpPr>
        <p:spPr bwMode="auto">
          <a:xfrm>
            <a:off x="4425951" y="4314826"/>
            <a:ext cx="3305175" cy="9525"/>
          </a:xfrm>
          <a:custGeom>
            <a:avLst/>
            <a:gdLst>
              <a:gd name="T0" fmla="*/ 38100 w 347"/>
              <a:gd name="T1" fmla="*/ 0 h 1"/>
              <a:gd name="T2" fmla="*/ 95250 w 347"/>
              <a:gd name="T3" fmla="*/ 0 h 1"/>
              <a:gd name="T4" fmla="*/ 152400 w 347"/>
              <a:gd name="T5" fmla="*/ 0 h 1"/>
              <a:gd name="T6" fmla="*/ 209550 w 347"/>
              <a:gd name="T7" fmla="*/ 0 h 1"/>
              <a:gd name="T8" fmla="*/ 266700 w 347"/>
              <a:gd name="T9" fmla="*/ 0 h 1"/>
              <a:gd name="T10" fmla="*/ 323850 w 347"/>
              <a:gd name="T11" fmla="*/ 0 h 1"/>
              <a:gd name="T12" fmla="*/ 381000 w 347"/>
              <a:gd name="T13" fmla="*/ 0 h 1"/>
              <a:gd name="T14" fmla="*/ 438150 w 347"/>
              <a:gd name="T15" fmla="*/ 0 h 1"/>
              <a:gd name="T16" fmla="*/ 495300 w 347"/>
              <a:gd name="T17" fmla="*/ 0 h 1"/>
              <a:gd name="T18" fmla="*/ 552450 w 347"/>
              <a:gd name="T19" fmla="*/ 0 h 1"/>
              <a:gd name="T20" fmla="*/ 609600 w 347"/>
              <a:gd name="T21" fmla="*/ 0 h 1"/>
              <a:gd name="T22" fmla="*/ 666750 w 347"/>
              <a:gd name="T23" fmla="*/ 0 h 1"/>
              <a:gd name="T24" fmla="*/ 723900 w 347"/>
              <a:gd name="T25" fmla="*/ 0 h 1"/>
              <a:gd name="T26" fmla="*/ 781050 w 347"/>
              <a:gd name="T27" fmla="*/ 0 h 1"/>
              <a:gd name="T28" fmla="*/ 838200 w 347"/>
              <a:gd name="T29" fmla="*/ 0 h 1"/>
              <a:gd name="T30" fmla="*/ 895350 w 347"/>
              <a:gd name="T31" fmla="*/ 0 h 1"/>
              <a:gd name="T32" fmla="*/ 952500 w 347"/>
              <a:gd name="T33" fmla="*/ 0 h 1"/>
              <a:gd name="T34" fmla="*/ 1009650 w 347"/>
              <a:gd name="T35" fmla="*/ 0 h 1"/>
              <a:gd name="T36" fmla="*/ 1066800 w 347"/>
              <a:gd name="T37" fmla="*/ 0 h 1"/>
              <a:gd name="T38" fmla="*/ 1123950 w 347"/>
              <a:gd name="T39" fmla="*/ 0 h 1"/>
              <a:gd name="T40" fmla="*/ 1181100 w 347"/>
              <a:gd name="T41" fmla="*/ 0 h 1"/>
              <a:gd name="T42" fmla="*/ 1238250 w 347"/>
              <a:gd name="T43" fmla="*/ 0 h 1"/>
              <a:gd name="T44" fmla="*/ 1295400 w 347"/>
              <a:gd name="T45" fmla="*/ 0 h 1"/>
              <a:gd name="T46" fmla="*/ 1352550 w 347"/>
              <a:gd name="T47" fmla="*/ 0 h 1"/>
              <a:gd name="T48" fmla="*/ 1409700 w 347"/>
              <a:gd name="T49" fmla="*/ 0 h 1"/>
              <a:gd name="T50" fmla="*/ 1466850 w 347"/>
              <a:gd name="T51" fmla="*/ 0 h 1"/>
              <a:gd name="T52" fmla="*/ 1524000 w 347"/>
              <a:gd name="T53" fmla="*/ 0 h 1"/>
              <a:gd name="T54" fmla="*/ 1581150 w 347"/>
              <a:gd name="T55" fmla="*/ 0 h 1"/>
              <a:gd name="T56" fmla="*/ 1638300 w 347"/>
              <a:gd name="T57" fmla="*/ 0 h 1"/>
              <a:gd name="T58" fmla="*/ 1695450 w 347"/>
              <a:gd name="T59" fmla="*/ 0 h 1"/>
              <a:gd name="T60" fmla="*/ 1752600 w 347"/>
              <a:gd name="T61" fmla="*/ 0 h 1"/>
              <a:gd name="T62" fmla="*/ 1809750 w 347"/>
              <a:gd name="T63" fmla="*/ 0 h 1"/>
              <a:gd name="T64" fmla="*/ 1866900 w 347"/>
              <a:gd name="T65" fmla="*/ 0 h 1"/>
              <a:gd name="T66" fmla="*/ 1924050 w 347"/>
              <a:gd name="T67" fmla="*/ 0 h 1"/>
              <a:gd name="T68" fmla="*/ 1981200 w 347"/>
              <a:gd name="T69" fmla="*/ 0 h 1"/>
              <a:gd name="T70" fmla="*/ 2038350 w 347"/>
              <a:gd name="T71" fmla="*/ 0 h 1"/>
              <a:gd name="T72" fmla="*/ 2095500 w 347"/>
              <a:gd name="T73" fmla="*/ 0 h 1"/>
              <a:gd name="T74" fmla="*/ 2152650 w 347"/>
              <a:gd name="T75" fmla="*/ 0 h 1"/>
              <a:gd name="T76" fmla="*/ 2209800 w 347"/>
              <a:gd name="T77" fmla="*/ 0 h 1"/>
              <a:gd name="T78" fmla="*/ 2266950 w 347"/>
              <a:gd name="T79" fmla="*/ 0 h 1"/>
              <a:gd name="T80" fmla="*/ 2324100 w 347"/>
              <a:gd name="T81" fmla="*/ 0 h 1"/>
              <a:gd name="T82" fmla="*/ 2381250 w 347"/>
              <a:gd name="T83" fmla="*/ 0 h 1"/>
              <a:gd name="T84" fmla="*/ 2438400 w 347"/>
              <a:gd name="T85" fmla="*/ 0 h 1"/>
              <a:gd name="T86" fmla="*/ 2495550 w 347"/>
              <a:gd name="T87" fmla="*/ 0 h 1"/>
              <a:gd name="T88" fmla="*/ 2552700 w 347"/>
              <a:gd name="T89" fmla="*/ 0 h 1"/>
              <a:gd name="T90" fmla="*/ 2609850 w 347"/>
              <a:gd name="T91" fmla="*/ 0 h 1"/>
              <a:gd name="T92" fmla="*/ 2667000 w 347"/>
              <a:gd name="T93" fmla="*/ 0 h 1"/>
              <a:gd name="T94" fmla="*/ 2724150 w 347"/>
              <a:gd name="T95" fmla="*/ 0 h 1"/>
              <a:gd name="T96" fmla="*/ 2781300 w 347"/>
              <a:gd name="T97" fmla="*/ 0 h 1"/>
              <a:gd name="T98" fmla="*/ 2838450 w 347"/>
              <a:gd name="T99" fmla="*/ 0 h 1"/>
              <a:gd name="T100" fmla="*/ 2895600 w 347"/>
              <a:gd name="T101" fmla="*/ 0 h 1"/>
              <a:gd name="T102" fmla="*/ 2952750 w 347"/>
              <a:gd name="T103" fmla="*/ 0 h 1"/>
              <a:gd name="T104" fmla="*/ 3009900 w 347"/>
              <a:gd name="T105" fmla="*/ 0 h 1"/>
              <a:gd name="T106" fmla="*/ 3067050 w 347"/>
              <a:gd name="T107" fmla="*/ 0 h 1"/>
              <a:gd name="T108" fmla="*/ 3124200 w 347"/>
              <a:gd name="T109" fmla="*/ 0 h 1"/>
              <a:gd name="T110" fmla="*/ 3181350 w 347"/>
              <a:gd name="T111" fmla="*/ 0 h 1"/>
              <a:gd name="T112" fmla="*/ 3238500 w 347"/>
              <a:gd name="T113" fmla="*/ 0 h 1"/>
              <a:gd name="T114" fmla="*/ 3295650 w 347"/>
              <a:gd name="T115" fmla="*/ 0 h 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7"/>
              <a:gd name="T175" fmla="*/ 0 h 1"/>
              <a:gd name="T176" fmla="*/ 347 w 347"/>
              <a:gd name="T177" fmla="*/ 1 h 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7" h="1">
                <a:moveTo>
                  <a:pt x="0" y="1"/>
                </a:moveTo>
                <a:lnTo>
                  <a:pt x="0" y="0"/>
                </a:ln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2" y="0"/>
                </a:lnTo>
                <a:lnTo>
                  <a:pt x="33" y="0"/>
                </a:lnTo>
                <a:lnTo>
                  <a:pt x="34" y="0"/>
                </a:lnTo>
                <a:lnTo>
                  <a:pt x="35" y="0"/>
                </a:lnTo>
                <a:lnTo>
                  <a:pt x="36" y="0"/>
                </a:lnTo>
                <a:lnTo>
                  <a:pt x="37" y="0"/>
                </a:lnTo>
                <a:lnTo>
                  <a:pt x="38" y="0"/>
                </a:lnTo>
                <a:lnTo>
                  <a:pt x="39" y="0"/>
                </a:lnTo>
                <a:lnTo>
                  <a:pt x="40" y="0"/>
                </a:lnTo>
                <a:lnTo>
                  <a:pt x="41" y="0"/>
                </a:lnTo>
                <a:lnTo>
                  <a:pt x="42" y="0"/>
                </a:lnTo>
                <a:lnTo>
                  <a:pt x="43" y="0"/>
                </a:lnTo>
                <a:lnTo>
                  <a:pt x="44" y="0"/>
                </a:lnTo>
                <a:lnTo>
                  <a:pt x="45" y="0"/>
                </a:lnTo>
                <a:lnTo>
                  <a:pt x="46" y="0"/>
                </a:lnTo>
                <a:lnTo>
                  <a:pt x="47" y="0"/>
                </a:lnTo>
                <a:lnTo>
                  <a:pt x="48" y="0"/>
                </a:lnTo>
                <a:lnTo>
                  <a:pt x="49" y="0"/>
                </a:lnTo>
                <a:lnTo>
                  <a:pt x="50" y="0"/>
                </a:lnTo>
                <a:lnTo>
                  <a:pt x="51" y="0"/>
                </a:lnTo>
                <a:lnTo>
                  <a:pt x="52" y="0"/>
                </a:lnTo>
                <a:lnTo>
                  <a:pt x="53" y="0"/>
                </a:lnTo>
                <a:lnTo>
                  <a:pt x="54" y="0"/>
                </a:lnTo>
                <a:lnTo>
                  <a:pt x="55" y="0"/>
                </a:lnTo>
                <a:lnTo>
                  <a:pt x="56" y="0"/>
                </a:lnTo>
                <a:lnTo>
                  <a:pt x="57" y="0"/>
                </a:lnTo>
                <a:lnTo>
                  <a:pt x="58" y="0"/>
                </a:lnTo>
                <a:lnTo>
                  <a:pt x="59" y="0"/>
                </a:lnTo>
                <a:lnTo>
                  <a:pt x="60" y="0"/>
                </a:lnTo>
                <a:lnTo>
                  <a:pt x="61" y="0"/>
                </a:lnTo>
                <a:lnTo>
                  <a:pt x="62" y="0"/>
                </a:lnTo>
                <a:lnTo>
                  <a:pt x="63" y="0"/>
                </a:lnTo>
                <a:lnTo>
                  <a:pt x="64" y="0"/>
                </a:lnTo>
                <a:lnTo>
                  <a:pt x="65" y="0"/>
                </a:lnTo>
                <a:lnTo>
                  <a:pt x="66" y="0"/>
                </a:lnTo>
                <a:lnTo>
                  <a:pt x="67" y="0"/>
                </a:lnTo>
                <a:lnTo>
                  <a:pt x="68" y="0"/>
                </a:lnTo>
                <a:lnTo>
                  <a:pt x="69" y="0"/>
                </a:lnTo>
                <a:lnTo>
                  <a:pt x="70" y="0"/>
                </a:lnTo>
                <a:lnTo>
                  <a:pt x="71" y="0"/>
                </a:lnTo>
                <a:lnTo>
                  <a:pt x="72" y="0"/>
                </a:lnTo>
                <a:lnTo>
                  <a:pt x="73" y="0"/>
                </a:lnTo>
                <a:lnTo>
                  <a:pt x="74" y="0"/>
                </a:lnTo>
                <a:lnTo>
                  <a:pt x="75" y="0"/>
                </a:lnTo>
                <a:lnTo>
                  <a:pt x="76" y="0"/>
                </a:lnTo>
                <a:lnTo>
                  <a:pt x="77" y="0"/>
                </a:lnTo>
                <a:lnTo>
                  <a:pt x="78" y="0"/>
                </a:lnTo>
                <a:lnTo>
                  <a:pt x="79" y="0"/>
                </a:lnTo>
                <a:lnTo>
                  <a:pt x="80" y="0"/>
                </a:lnTo>
                <a:lnTo>
                  <a:pt x="81" y="0"/>
                </a:lnTo>
                <a:lnTo>
                  <a:pt x="82" y="0"/>
                </a:lnTo>
                <a:lnTo>
                  <a:pt x="83" y="0"/>
                </a:lnTo>
                <a:lnTo>
                  <a:pt x="84" y="0"/>
                </a:lnTo>
                <a:lnTo>
                  <a:pt x="85" y="0"/>
                </a:lnTo>
                <a:lnTo>
                  <a:pt x="86" y="0"/>
                </a:lnTo>
                <a:lnTo>
                  <a:pt x="87" y="0"/>
                </a:lnTo>
                <a:lnTo>
                  <a:pt x="88" y="0"/>
                </a:lnTo>
                <a:lnTo>
                  <a:pt x="89" y="0"/>
                </a:lnTo>
                <a:lnTo>
                  <a:pt x="90" y="0"/>
                </a:lnTo>
                <a:lnTo>
                  <a:pt x="91" y="0"/>
                </a:lnTo>
                <a:lnTo>
                  <a:pt x="92" y="0"/>
                </a:lnTo>
                <a:lnTo>
                  <a:pt x="93" y="0"/>
                </a:lnTo>
                <a:lnTo>
                  <a:pt x="94" y="0"/>
                </a:lnTo>
                <a:lnTo>
                  <a:pt x="95" y="0"/>
                </a:lnTo>
                <a:lnTo>
                  <a:pt x="96" y="0"/>
                </a:lnTo>
                <a:lnTo>
                  <a:pt x="97" y="0"/>
                </a:lnTo>
                <a:lnTo>
                  <a:pt x="98" y="0"/>
                </a:lnTo>
                <a:lnTo>
                  <a:pt x="99" y="0"/>
                </a:lnTo>
                <a:lnTo>
                  <a:pt x="100" y="0"/>
                </a:lnTo>
                <a:lnTo>
                  <a:pt x="101" y="0"/>
                </a:lnTo>
                <a:lnTo>
                  <a:pt x="102" y="0"/>
                </a:lnTo>
                <a:lnTo>
                  <a:pt x="103" y="0"/>
                </a:lnTo>
                <a:lnTo>
                  <a:pt x="104" y="0"/>
                </a:lnTo>
                <a:lnTo>
                  <a:pt x="105" y="0"/>
                </a:lnTo>
                <a:lnTo>
                  <a:pt x="106" y="0"/>
                </a:lnTo>
                <a:lnTo>
                  <a:pt x="107" y="0"/>
                </a:lnTo>
                <a:lnTo>
                  <a:pt x="108" y="0"/>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0"/>
                </a:lnTo>
                <a:lnTo>
                  <a:pt x="122" y="0"/>
                </a:lnTo>
                <a:lnTo>
                  <a:pt x="123" y="0"/>
                </a:lnTo>
                <a:lnTo>
                  <a:pt x="124" y="0"/>
                </a:lnTo>
                <a:lnTo>
                  <a:pt x="125" y="0"/>
                </a:lnTo>
                <a:lnTo>
                  <a:pt x="126" y="0"/>
                </a:lnTo>
                <a:lnTo>
                  <a:pt x="127" y="0"/>
                </a:lnTo>
                <a:lnTo>
                  <a:pt x="128" y="0"/>
                </a:lnTo>
                <a:lnTo>
                  <a:pt x="129" y="0"/>
                </a:lnTo>
                <a:lnTo>
                  <a:pt x="130" y="0"/>
                </a:lnTo>
                <a:lnTo>
                  <a:pt x="131" y="0"/>
                </a:lnTo>
                <a:lnTo>
                  <a:pt x="132" y="0"/>
                </a:lnTo>
                <a:lnTo>
                  <a:pt x="133" y="0"/>
                </a:lnTo>
                <a:lnTo>
                  <a:pt x="134" y="0"/>
                </a:lnTo>
                <a:lnTo>
                  <a:pt x="135" y="0"/>
                </a:lnTo>
                <a:lnTo>
                  <a:pt x="136" y="0"/>
                </a:lnTo>
                <a:lnTo>
                  <a:pt x="137" y="0"/>
                </a:lnTo>
                <a:lnTo>
                  <a:pt x="138" y="0"/>
                </a:lnTo>
                <a:lnTo>
                  <a:pt x="139" y="0"/>
                </a:lnTo>
                <a:lnTo>
                  <a:pt x="140" y="0"/>
                </a:lnTo>
                <a:lnTo>
                  <a:pt x="141" y="0"/>
                </a:lnTo>
                <a:lnTo>
                  <a:pt x="142" y="0"/>
                </a:lnTo>
                <a:lnTo>
                  <a:pt x="143" y="0"/>
                </a:lnTo>
                <a:lnTo>
                  <a:pt x="144" y="0"/>
                </a:lnTo>
                <a:lnTo>
                  <a:pt x="145" y="0"/>
                </a:lnTo>
                <a:lnTo>
                  <a:pt x="146" y="0"/>
                </a:lnTo>
                <a:lnTo>
                  <a:pt x="147" y="0"/>
                </a:lnTo>
                <a:lnTo>
                  <a:pt x="148" y="0"/>
                </a:lnTo>
                <a:lnTo>
                  <a:pt x="149" y="0"/>
                </a:lnTo>
                <a:lnTo>
                  <a:pt x="150" y="0"/>
                </a:lnTo>
                <a:lnTo>
                  <a:pt x="151" y="0"/>
                </a:lnTo>
                <a:lnTo>
                  <a:pt x="152" y="0"/>
                </a:lnTo>
                <a:lnTo>
                  <a:pt x="153" y="0"/>
                </a:lnTo>
                <a:lnTo>
                  <a:pt x="154" y="0"/>
                </a:lnTo>
                <a:lnTo>
                  <a:pt x="155" y="0"/>
                </a:lnTo>
                <a:lnTo>
                  <a:pt x="156" y="0"/>
                </a:lnTo>
                <a:lnTo>
                  <a:pt x="157" y="0"/>
                </a:lnTo>
                <a:lnTo>
                  <a:pt x="158" y="0"/>
                </a:lnTo>
                <a:lnTo>
                  <a:pt x="159" y="0"/>
                </a:lnTo>
                <a:lnTo>
                  <a:pt x="160" y="0"/>
                </a:lnTo>
                <a:lnTo>
                  <a:pt x="161" y="0"/>
                </a:lnTo>
                <a:lnTo>
                  <a:pt x="162" y="0"/>
                </a:lnTo>
                <a:lnTo>
                  <a:pt x="163" y="0"/>
                </a:lnTo>
                <a:lnTo>
                  <a:pt x="164" y="0"/>
                </a:lnTo>
                <a:lnTo>
                  <a:pt x="165" y="0"/>
                </a:lnTo>
                <a:lnTo>
                  <a:pt x="166" y="0"/>
                </a:lnTo>
                <a:lnTo>
                  <a:pt x="167" y="0"/>
                </a:lnTo>
                <a:lnTo>
                  <a:pt x="168" y="0"/>
                </a:lnTo>
                <a:lnTo>
                  <a:pt x="169" y="0"/>
                </a:lnTo>
                <a:lnTo>
                  <a:pt x="170" y="0"/>
                </a:lnTo>
                <a:lnTo>
                  <a:pt x="171" y="0"/>
                </a:lnTo>
                <a:lnTo>
                  <a:pt x="172" y="0"/>
                </a:lnTo>
                <a:lnTo>
                  <a:pt x="173" y="0"/>
                </a:lnTo>
                <a:lnTo>
                  <a:pt x="174" y="0"/>
                </a:lnTo>
                <a:lnTo>
                  <a:pt x="175" y="0"/>
                </a:lnTo>
                <a:lnTo>
                  <a:pt x="176" y="0"/>
                </a:lnTo>
                <a:lnTo>
                  <a:pt x="177" y="0"/>
                </a:lnTo>
                <a:lnTo>
                  <a:pt x="178" y="0"/>
                </a:lnTo>
                <a:lnTo>
                  <a:pt x="179" y="0"/>
                </a:lnTo>
                <a:lnTo>
                  <a:pt x="180" y="0"/>
                </a:lnTo>
                <a:lnTo>
                  <a:pt x="181" y="0"/>
                </a:lnTo>
                <a:lnTo>
                  <a:pt x="182" y="0"/>
                </a:lnTo>
                <a:lnTo>
                  <a:pt x="183" y="0"/>
                </a:lnTo>
                <a:lnTo>
                  <a:pt x="184" y="0"/>
                </a:lnTo>
                <a:lnTo>
                  <a:pt x="185" y="0"/>
                </a:lnTo>
                <a:lnTo>
                  <a:pt x="186" y="0"/>
                </a:lnTo>
                <a:lnTo>
                  <a:pt x="187" y="0"/>
                </a:lnTo>
                <a:lnTo>
                  <a:pt x="188" y="0"/>
                </a:lnTo>
                <a:lnTo>
                  <a:pt x="189" y="0"/>
                </a:lnTo>
                <a:lnTo>
                  <a:pt x="190" y="0"/>
                </a:lnTo>
                <a:lnTo>
                  <a:pt x="191" y="0"/>
                </a:lnTo>
                <a:lnTo>
                  <a:pt x="192" y="0"/>
                </a:lnTo>
                <a:lnTo>
                  <a:pt x="193" y="0"/>
                </a:lnTo>
                <a:lnTo>
                  <a:pt x="194" y="0"/>
                </a:lnTo>
                <a:lnTo>
                  <a:pt x="195" y="0"/>
                </a:lnTo>
                <a:lnTo>
                  <a:pt x="196" y="0"/>
                </a:lnTo>
                <a:lnTo>
                  <a:pt x="197" y="0"/>
                </a:lnTo>
                <a:lnTo>
                  <a:pt x="198" y="0"/>
                </a:lnTo>
                <a:lnTo>
                  <a:pt x="199" y="0"/>
                </a:lnTo>
                <a:lnTo>
                  <a:pt x="200" y="0"/>
                </a:lnTo>
                <a:lnTo>
                  <a:pt x="201" y="0"/>
                </a:lnTo>
                <a:lnTo>
                  <a:pt x="202" y="0"/>
                </a:lnTo>
                <a:lnTo>
                  <a:pt x="203" y="0"/>
                </a:lnTo>
                <a:lnTo>
                  <a:pt x="204" y="0"/>
                </a:lnTo>
                <a:lnTo>
                  <a:pt x="205" y="0"/>
                </a:lnTo>
                <a:lnTo>
                  <a:pt x="206" y="0"/>
                </a:lnTo>
                <a:lnTo>
                  <a:pt x="207" y="0"/>
                </a:lnTo>
                <a:lnTo>
                  <a:pt x="208" y="0"/>
                </a:lnTo>
                <a:lnTo>
                  <a:pt x="209" y="0"/>
                </a:lnTo>
                <a:lnTo>
                  <a:pt x="210" y="0"/>
                </a:lnTo>
                <a:lnTo>
                  <a:pt x="211" y="0"/>
                </a:lnTo>
                <a:lnTo>
                  <a:pt x="212" y="0"/>
                </a:lnTo>
                <a:lnTo>
                  <a:pt x="213" y="0"/>
                </a:lnTo>
                <a:lnTo>
                  <a:pt x="214" y="0"/>
                </a:lnTo>
                <a:lnTo>
                  <a:pt x="215" y="0"/>
                </a:lnTo>
                <a:lnTo>
                  <a:pt x="216" y="0"/>
                </a:lnTo>
                <a:lnTo>
                  <a:pt x="217" y="0"/>
                </a:lnTo>
                <a:lnTo>
                  <a:pt x="218" y="0"/>
                </a:lnTo>
                <a:lnTo>
                  <a:pt x="219" y="0"/>
                </a:lnTo>
                <a:lnTo>
                  <a:pt x="220" y="0"/>
                </a:lnTo>
                <a:lnTo>
                  <a:pt x="221" y="0"/>
                </a:lnTo>
                <a:lnTo>
                  <a:pt x="222" y="0"/>
                </a:lnTo>
                <a:lnTo>
                  <a:pt x="223" y="0"/>
                </a:lnTo>
                <a:lnTo>
                  <a:pt x="224" y="0"/>
                </a:lnTo>
                <a:lnTo>
                  <a:pt x="225" y="0"/>
                </a:lnTo>
                <a:lnTo>
                  <a:pt x="226" y="0"/>
                </a:lnTo>
                <a:lnTo>
                  <a:pt x="227" y="0"/>
                </a:lnTo>
                <a:lnTo>
                  <a:pt x="228" y="0"/>
                </a:lnTo>
                <a:lnTo>
                  <a:pt x="229" y="0"/>
                </a:lnTo>
                <a:lnTo>
                  <a:pt x="230" y="0"/>
                </a:lnTo>
                <a:lnTo>
                  <a:pt x="231" y="0"/>
                </a:lnTo>
                <a:lnTo>
                  <a:pt x="232" y="0"/>
                </a:lnTo>
                <a:lnTo>
                  <a:pt x="233" y="0"/>
                </a:lnTo>
                <a:lnTo>
                  <a:pt x="234" y="0"/>
                </a:lnTo>
                <a:lnTo>
                  <a:pt x="235" y="0"/>
                </a:lnTo>
                <a:lnTo>
                  <a:pt x="236" y="0"/>
                </a:lnTo>
                <a:lnTo>
                  <a:pt x="237" y="0"/>
                </a:lnTo>
                <a:lnTo>
                  <a:pt x="238" y="0"/>
                </a:lnTo>
                <a:lnTo>
                  <a:pt x="239" y="0"/>
                </a:lnTo>
                <a:lnTo>
                  <a:pt x="240" y="0"/>
                </a:lnTo>
                <a:lnTo>
                  <a:pt x="241" y="0"/>
                </a:lnTo>
                <a:lnTo>
                  <a:pt x="242" y="0"/>
                </a:lnTo>
                <a:lnTo>
                  <a:pt x="243" y="0"/>
                </a:lnTo>
                <a:lnTo>
                  <a:pt x="244" y="0"/>
                </a:lnTo>
                <a:lnTo>
                  <a:pt x="245" y="0"/>
                </a:lnTo>
                <a:lnTo>
                  <a:pt x="246" y="0"/>
                </a:lnTo>
                <a:lnTo>
                  <a:pt x="247" y="0"/>
                </a:lnTo>
                <a:lnTo>
                  <a:pt x="248" y="0"/>
                </a:lnTo>
                <a:lnTo>
                  <a:pt x="249" y="0"/>
                </a:lnTo>
                <a:lnTo>
                  <a:pt x="250" y="0"/>
                </a:lnTo>
                <a:lnTo>
                  <a:pt x="251" y="0"/>
                </a:lnTo>
                <a:lnTo>
                  <a:pt x="252" y="0"/>
                </a:lnTo>
                <a:lnTo>
                  <a:pt x="253" y="0"/>
                </a:lnTo>
                <a:lnTo>
                  <a:pt x="254" y="0"/>
                </a:lnTo>
                <a:lnTo>
                  <a:pt x="255" y="0"/>
                </a:lnTo>
                <a:lnTo>
                  <a:pt x="256" y="0"/>
                </a:lnTo>
                <a:lnTo>
                  <a:pt x="257" y="0"/>
                </a:lnTo>
                <a:lnTo>
                  <a:pt x="258" y="0"/>
                </a:lnTo>
                <a:lnTo>
                  <a:pt x="259" y="0"/>
                </a:lnTo>
                <a:lnTo>
                  <a:pt x="260" y="0"/>
                </a:lnTo>
                <a:lnTo>
                  <a:pt x="261" y="0"/>
                </a:lnTo>
                <a:lnTo>
                  <a:pt x="262" y="0"/>
                </a:lnTo>
                <a:lnTo>
                  <a:pt x="263" y="0"/>
                </a:lnTo>
                <a:lnTo>
                  <a:pt x="264" y="0"/>
                </a:lnTo>
                <a:lnTo>
                  <a:pt x="265" y="0"/>
                </a:lnTo>
                <a:lnTo>
                  <a:pt x="266" y="0"/>
                </a:lnTo>
                <a:lnTo>
                  <a:pt x="267" y="0"/>
                </a:lnTo>
                <a:lnTo>
                  <a:pt x="268" y="0"/>
                </a:lnTo>
                <a:lnTo>
                  <a:pt x="269" y="0"/>
                </a:lnTo>
                <a:lnTo>
                  <a:pt x="270" y="0"/>
                </a:lnTo>
                <a:lnTo>
                  <a:pt x="271" y="0"/>
                </a:lnTo>
                <a:lnTo>
                  <a:pt x="272" y="0"/>
                </a:lnTo>
                <a:lnTo>
                  <a:pt x="273" y="0"/>
                </a:lnTo>
                <a:lnTo>
                  <a:pt x="274" y="0"/>
                </a:lnTo>
                <a:lnTo>
                  <a:pt x="275" y="0"/>
                </a:lnTo>
                <a:lnTo>
                  <a:pt x="276" y="0"/>
                </a:lnTo>
                <a:lnTo>
                  <a:pt x="277" y="0"/>
                </a:lnTo>
                <a:lnTo>
                  <a:pt x="278" y="0"/>
                </a:lnTo>
                <a:lnTo>
                  <a:pt x="279" y="0"/>
                </a:lnTo>
                <a:lnTo>
                  <a:pt x="280" y="0"/>
                </a:lnTo>
                <a:lnTo>
                  <a:pt x="281" y="0"/>
                </a:lnTo>
                <a:lnTo>
                  <a:pt x="282" y="0"/>
                </a:lnTo>
                <a:lnTo>
                  <a:pt x="283" y="0"/>
                </a:lnTo>
                <a:lnTo>
                  <a:pt x="284" y="0"/>
                </a:lnTo>
                <a:lnTo>
                  <a:pt x="285" y="0"/>
                </a:lnTo>
                <a:lnTo>
                  <a:pt x="286" y="0"/>
                </a:lnTo>
                <a:lnTo>
                  <a:pt x="287" y="0"/>
                </a:lnTo>
                <a:lnTo>
                  <a:pt x="288" y="0"/>
                </a:lnTo>
                <a:lnTo>
                  <a:pt x="289" y="0"/>
                </a:lnTo>
                <a:lnTo>
                  <a:pt x="290" y="0"/>
                </a:lnTo>
                <a:lnTo>
                  <a:pt x="291" y="0"/>
                </a:lnTo>
                <a:lnTo>
                  <a:pt x="292" y="0"/>
                </a:lnTo>
                <a:lnTo>
                  <a:pt x="293" y="0"/>
                </a:lnTo>
                <a:lnTo>
                  <a:pt x="294" y="0"/>
                </a:lnTo>
                <a:lnTo>
                  <a:pt x="295" y="0"/>
                </a:lnTo>
                <a:lnTo>
                  <a:pt x="296" y="0"/>
                </a:lnTo>
                <a:lnTo>
                  <a:pt x="297" y="0"/>
                </a:lnTo>
                <a:lnTo>
                  <a:pt x="298" y="0"/>
                </a:lnTo>
                <a:lnTo>
                  <a:pt x="299" y="0"/>
                </a:lnTo>
                <a:lnTo>
                  <a:pt x="300" y="0"/>
                </a:lnTo>
                <a:lnTo>
                  <a:pt x="301" y="0"/>
                </a:lnTo>
                <a:lnTo>
                  <a:pt x="302" y="0"/>
                </a:lnTo>
                <a:lnTo>
                  <a:pt x="303" y="0"/>
                </a:lnTo>
                <a:lnTo>
                  <a:pt x="304" y="0"/>
                </a:lnTo>
                <a:lnTo>
                  <a:pt x="305" y="0"/>
                </a:lnTo>
                <a:lnTo>
                  <a:pt x="306" y="0"/>
                </a:lnTo>
                <a:lnTo>
                  <a:pt x="307" y="0"/>
                </a:lnTo>
                <a:lnTo>
                  <a:pt x="308" y="0"/>
                </a:lnTo>
                <a:lnTo>
                  <a:pt x="309" y="0"/>
                </a:lnTo>
                <a:lnTo>
                  <a:pt x="310" y="0"/>
                </a:lnTo>
                <a:lnTo>
                  <a:pt x="311" y="0"/>
                </a:lnTo>
                <a:lnTo>
                  <a:pt x="312" y="0"/>
                </a:lnTo>
                <a:lnTo>
                  <a:pt x="313" y="0"/>
                </a:lnTo>
                <a:lnTo>
                  <a:pt x="314" y="0"/>
                </a:lnTo>
                <a:lnTo>
                  <a:pt x="315" y="0"/>
                </a:lnTo>
                <a:lnTo>
                  <a:pt x="316" y="0"/>
                </a:lnTo>
                <a:lnTo>
                  <a:pt x="317" y="0"/>
                </a:lnTo>
                <a:lnTo>
                  <a:pt x="318" y="0"/>
                </a:lnTo>
                <a:lnTo>
                  <a:pt x="319" y="0"/>
                </a:lnTo>
                <a:lnTo>
                  <a:pt x="320" y="0"/>
                </a:lnTo>
                <a:lnTo>
                  <a:pt x="321" y="0"/>
                </a:lnTo>
                <a:lnTo>
                  <a:pt x="322" y="0"/>
                </a:lnTo>
                <a:lnTo>
                  <a:pt x="323" y="0"/>
                </a:lnTo>
                <a:lnTo>
                  <a:pt x="324" y="0"/>
                </a:lnTo>
                <a:lnTo>
                  <a:pt x="325" y="0"/>
                </a:lnTo>
                <a:lnTo>
                  <a:pt x="326" y="0"/>
                </a:lnTo>
                <a:lnTo>
                  <a:pt x="327" y="0"/>
                </a:lnTo>
                <a:lnTo>
                  <a:pt x="328" y="0"/>
                </a:lnTo>
                <a:lnTo>
                  <a:pt x="329" y="0"/>
                </a:lnTo>
                <a:lnTo>
                  <a:pt x="330" y="0"/>
                </a:lnTo>
                <a:lnTo>
                  <a:pt x="331" y="0"/>
                </a:lnTo>
                <a:lnTo>
                  <a:pt x="332" y="0"/>
                </a:lnTo>
                <a:lnTo>
                  <a:pt x="333" y="0"/>
                </a:lnTo>
                <a:lnTo>
                  <a:pt x="334" y="0"/>
                </a:lnTo>
                <a:lnTo>
                  <a:pt x="335" y="0"/>
                </a:lnTo>
                <a:lnTo>
                  <a:pt x="336" y="0"/>
                </a:lnTo>
                <a:lnTo>
                  <a:pt x="337" y="0"/>
                </a:lnTo>
                <a:lnTo>
                  <a:pt x="338" y="0"/>
                </a:lnTo>
                <a:lnTo>
                  <a:pt x="339" y="0"/>
                </a:lnTo>
                <a:lnTo>
                  <a:pt x="340" y="0"/>
                </a:lnTo>
                <a:lnTo>
                  <a:pt x="341" y="0"/>
                </a:lnTo>
                <a:lnTo>
                  <a:pt x="342" y="0"/>
                </a:lnTo>
                <a:lnTo>
                  <a:pt x="343" y="0"/>
                </a:lnTo>
                <a:lnTo>
                  <a:pt x="344" y="0"/>
                </a:lnTo>
                <a:lnTo>
                  <a:pt x="345" y="0"/>
                </a:lnTo>
                <a:lnTo>
                  <a:pt x="346" y="0"/>
                </a:lnTo>
                <a:lnTo>
                  <a:pt x="3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77" name="Rectangle 35">
            <a:extLst>
              <a:ext uri="{FF2B5EF4-FFF2-40B4-BE49-F238E27FC236}">
                <a16:creationId xmlns:a16="http://schemas.microsoft.com/office/drawing/2014/main" id="{3FA14BAF-66D5-B84E-A151-35B3CA2CBF1B}"/>
              </a:ext>
            </a:extLst>
          </p:cNvPr>
          <p:cNvSpPr>
            <a:spLocks noChangeArrowheads="1"/>
          </p:cNvSpPr>
          <p:nvPr/>
        </p:nvSpPr>
        <p:spPr bwMode="auto">
          <a:xfrm>
            <a:off x="4727099" y="1143000"/>
            <a:ext cx="2725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400">
                <a:solidFill>
                  <a:srgbClr val="000000"/>
                </a:solidFill>
                <a:latin typeface="Arial Unicode MS" panose="020B0604020202020204" pitchFamily="34" charset="-128"/>
              </a:rPr>
              <a:t>Output power as a function of time</a:t>
            </a:r>
            <a:endParaRPr lang="en-US" altLang="en-US">
              <a:latin typeface="Arial Unicode MS" panose="020B0604020202020204" pitchFamily="34" charset="-128"/>
            </a:endParaRPr>
          </a:p>
        </p:txBody>
      </p:sp>
      <p:sp>
        <p:nvSpPr>
          <p:cNvPr id="61478" name="Rectangle 36">
            <a:extLst>
              <a:ext uri="{FF2B5EF4-FFF2-40B4-BE49-F238E27FC236}">
                <a16:creationId xmlns:a16="http://schemas.microsoft.com/office/drawing/2014/main" id="{1A4FA0F1-F23F-4947-95AA-59D23FD8B380}"/>
              </a:ext>
            </a:extLst>
          </p:cNvPr>
          <p:cNvSpPr>
            <a:spLocks noChangeArrowheads="1"/>
          </p:cNvSpPr>
          <p:nvPr/>
        </p:nvSpPr>
        <p:spPr bwMode="auto">
          <a:xfrm>
            <a:off x="5643562" y="4724401"/>
            <a:ext cx="11509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a:solidFill>
                  <a:srgbClr val="000000"/>
                </a:solidFill>
                <a:latin typeface="Arial Unicode MS" panose="020B0604020202020204" pitchFamily="34" charset="-128"/>
              </a:rPr>
              <a:t>Time in nsec</a:t>
            </a:r>
            <a:endParaRPr lang="en-US" altLang="en-US" sz="3200">
              <a:latin typeface="Arial Unicode MS" panose="020B0604020202020204" pitchFamily="34" charset="-128"/>
            </a:endParaRPr>
          </a:p>
        </p:txBody>
      </p:sp>
      <p:sp>
        <p:nvSpPr>
          <p:cNvPr id="61479" name="Rectangle 37">
            <a:extLst>
              <a:ext uri="{FF2B5EF4-FFF2-40B4-BE49-F238E27FC236}">
                <a16:creationId xmlns:a16="http://schemas.microsoft.com/office/drawing/2014/main" id="{4E7BE8A1-47FC-5B4D-BBD0-5EE72835ED69}"/>
              </a:ext>
            </a:extLst>
          </p:cNvPr>
          <p:cNvSpPr>
            <a:spLocks noChangeArrowheads="1"/>
          </p:cNvSpPr>
          <p:nvPr/>
        </p:nvSpPr>
        <p:spPr bwMode="auto">
          <a:xfrm rot="16200000">
            <a:off x="3145631" y="2710657"/>
            <a:ext cx="1265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600">
                <a:solidFill>
                  <a:srgbClr val="000000"/>
                </a:solidFill>
                <a:latin typeface="Arial Unicode MS" panose="020B0604020202020204" pitchFamily="34" charset="-128"/>
              </a:rPr>
              <a:t>Power in Watt</a:t>
            </a:r>
            <a:endParaRPr lang="en-US" altLang="en-US" sz="3200">
              <a:latin typeface="Arial Unicode MS" panose="020B0604020202020204" pitchFamily="34" charset="-128"/>
            </a:endParaRPr>
          </a:p>
        </p:txBody>
      </p:sp>
      <p:sp>
        <p:nvSpPr>
          <p:cNvPr id="61480" name="Rectangle 38">
            <a:extLst>
              <a:ext uri="{FF2B5EF4-FFF2-40B4-BE49-F238E27FC236}">
                <a16:creationId xmlns:a16="http://schemas.microsoft.com/office/drawing/2014/main" id="{0777CB31-85E9-D546-A74A-DA1AA5A5B5E6}"/>
              </a:ext>
            </a:extLst>
          </p:cNvPr>
          <p:cNvSpPr>
            <a:spLocks noChangeArrowheads="1"/>
          </p:cNvSpPr>
          <p:nvPr/>
        </p:nvSpPr>
        <p:spPr bwMode="auto">
          <a:xfrm>
            <a:off x="7693025" y="44100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000000"/>
                </a:solidFill>
                <a:latin typeface="Arial Unicode MS" panose="020B0604020202020204" pitchFamily="34" charset="-128"/>
              </a:rPr>
              <a:t>5</a:t>
            </a:r>
            <a:endParaRPr lang="en-US" altLang="en-US">
              <a:latin typeface="Arial Unicode MS" panose="020B0604020202020204" pitchFamily="34" charset="-128"/>
            </a:endParaRPr>
          </a:p>
        </p:txBody>
      </p:sp>
      <p:sp>
        <p:nvSpPr>
          <p:cNvPr id="61481" name="AutoShape 39">
            <a:extLst>
              <a:ext uri="{FF2B5EF4-FFF2-40B4-BE49-F238E27FC236}">
                <a16:creationId xmlns:a16="http://schemas.microsoft.com/office/drawing/2014/main" id="{BC309096-8FE9-8545-80AA-078C0BB9A17D}"/>
              </a:ext>
            </a:extLst>
          </p:cNvPr>
          <p:cNvSpPr>
            <a:spLocks noChangeArrowheads="1"/>
          </p:cNvSpPr>
          <p:nvPr/>
        </p:nvSpPr>
        <p:spPr bwMode="auto">
          <a:xfrm rot="18041235">
            <a:off x="3808412" y="4724400"/>
            <a:ext cx="1295400" cy="381000"/>
          </a:xfrm>
          <a:prstGeom prst="rightArrow">
            <a:avLst>
              <a:gd name="adj1" fmla="val 50000"/>
              <a:gd name="adj2" fmla="val 8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420270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a:extLst>
              <a:ext uri="{FF2B5EF4-FFF2-40B4-BE49-F238E27FC236}">
                <a16:creationId xmlns:a16="http://schemas.microsoft.com/office/drawing/2014/main" id="{EA97B01F-A71C-4249-BFD9-C5BBB71F7558}"/>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2467" name="Slide Number Placeholder 4">
            <a:extLst>
              <a:ext uri="{FF2B5EF4-FFF2-40B4-BE49-F238E27FC236}">
                <a16:creationId xmlns:a16="http://schemas.microsoft.com/office/drawing/2014/main" id="{08D02097-BCCA-9242-8F71-12715DF835A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14222D-81A3-7F4F-85F8-766C551C9461}" type="slidenum">
              <a:rPr lang="en-US" altLang="en-US">
                <a:solidFill>
                  <a:schemeClr val="bg1"/>
                </a:solidFill>
              </a:rPr>
              <a:pPr eaLnBrk="1" hangingPunct="1"/>
              <a:t>55</a:t>
            </a:fld>
            <a:endParaRPr lang="en-US" altLang="en-US">
              <a:solidFill>
                <a:schemeClr val="bg1"/>
              </a:solidFill>
            </a:endParaRPr>
          </a:p>
        </p:txBody>
      </p:sp>
      <p:sp>
        <p:nvSpPr>
          <p:cNvPr id="62468" name="AutoShape 2">
            <a:extLst>
              <a:ext uri="{FF2B5EF4-FFF2-40B4-BE49-F238E27FC236}">
                <a16:creationId xmlns:a16="http://schemas.microsoft.com/office/drawing/2014/main" id="{9226ABBA-699D-5B4B-8A28-B2ED2846834F}"/>
              </a:ext>
            </a:extLst>
          </p:cNvPr>
          <p:cNvSpPr>
            <a:spLocks noGrp="1" noChangeArrowheads="1"/>
          </p:cNvSpPr>
          <p:nvPr>
            <p:ph type="title"/>
          </p:nvPr>
        </p:nvSpPr>
        <p:spPr/>
        <p:txBody>
          <a:bodyPr/>
          <a:lstStyle/>
          <a:p>
            <a:pPr eaLnBrk="1" hangingPunct="1"/>
            <a:r>
              <a:rPr lang="el-GR" altLang="en-US">
                <a:cs typeface="Times New Roman" panose="02020603050405020304" pitchFamily="18" charset="0"/>
              </a:rPr>
              <a:t>Μεταβατικά  Φαινόμενα</a:t>
            </a:r>
            <a:r>
              <a:rPr lang="el-GR" altLang="en-US"/>
              <a:t> ΙΙ</a:t>
            </a:r>
            <a:endParaRPr lang="en-GB" altLang="en-US"/>
          </a:p>
        </p:txBody>
      </p:sp>
      <p:sp>
        <p:nvSpPr>
          <p:cNvPr id="62469" name="Rectangle 3">
            <a:extLst>
              <a:ext uri="{FF2B5EF4-FFF2-40B4-BE49-F238E27FC236}">
                <a16:creationId xmlns:a16="http://schemas.microsoft.com/office/drawing/2014/main" id="{D4B90692-63B9-DD42-BCE0-EA88D1CA186E}"/>
              </a:ext>
            </a:extLst>
          </p:cNvPr>
          <p:cNvSpPr>
            <a:spLocks noGrp="1" noChangeArrowheads="1"/>
          </p:cNvSpPr>
          <p:nvPr>
            <p:ph type="body" idx="1"/>
          </p:nvPr>
        </p:nvSpPr>
        <p:spPr/>
        <p:txBody>
          <a:bodyPr/>
          <a:lstStyle/>
          <a:p>
            <a:pPr eaLnBrk="1" hangingPunct="1"/>
            <a:r>
              <a:rPr lang="en-US" altLang="en-US" sz="1800" b="1"/>
              <a:t>T</a:t>
            </a:r>
            <a:r>
              <a:rPr lang="el-GR" altLang="en-US" sz="1800" b="1"/>
              <a:t>αλαντώσεις αποκατάστασης (Relaxation oscillations )</a:t>
            </a:r>
            <a:r>
              <a:rPr lang="en-US" altLang="en-US" sz="1800" b="1"/>
              <a:t>:</a:t>
            </a:r>
            <a:r>
              <a:rPr lang="el-GR" altLang="en-US" sz="1800"/>
              <a:t> </a:t>
            </a:r>
          </a:p>
          <a:p>
            <a:pPr lvl="1" eaLnBrk="1" hangingPunct="1"/>
            <a:r>
              <a:rPr lang="el-GR" altLang="en-US" sz="1400"/>
              <a:t>Από τη στιγμή που θα ξεκινήσει, η εξαναγκασμένη εκπομπή , “κλέβει” φορείς από τη συνολική πυκνότητα Ν(t) </a:t>
            </a:r>
            <a:endParaRPr lang="en-US" altLang="en-US" sz="1400"/>
          </a:p>
          <a:p>
            <a:pPr lvl="1" eaLnBrk="1" hangingPunct="1"/>
            <a:r>
              <a:rPr lang="el-GR" altLang="en-US" sz="1400"/>
              <a:t>η ένταση του φωτός μειώνεται, </a:t>
            </a:r>
          </a:p>
          <a:p>
            <a:pPr lvl="1" eaLnBrk="1" hangingPunct="1"/>
            <a:r>
              <a:rPr lang="el-GR" altLang="en-US" sz="1400"/>
              <a:t>οι φορείς αυξάνονται αρκετά ώστε να ξεκινήσει ξανά ισχυρή εκπομπή φωτός κοκ </a:t>
            </a:r>
          </a:p>
          <a:p>
            <a:pPr lvl="1" eaLnBrk="1" hangingPunct="1"/>
            <a:r>
              <a:rPr lang="el-GR" altLang="en-US" sz="1400"/>
              <a:t>Η ταλάντωση αυτή τελικά εκφυλίζεται και παραμένει η πυκνότητα φορέων αποκαταστημένης κατάστασης ενώ η ακτινοβολία έχει την τάση να εντοπιστεί σ’αυτόν τον τρόπο της κοιλότητας του οποίου η συχνότητα είναι πιο κοντά στο μέγιστο της απολαβής</a:t>
            </a:r>
          </a:p>
          <a:p>
            <a:pPr eaLnBrk="1" hangingPunct="1"/>
            <a:r>
              <a:rPr lang="el-GR" altLang="en-US" sz="1600" b="1"/>
              <a:t>Στιγμιαίο</a:t>
            </a:r>
            <a:r>
              <a:rPr lang="en-US" altLang="en-US" sz="1600" b="1"/>
              <a:t> (</a:t>
            </a:r>
            <a:r>
              <a:rPr lang="el-GR" altLang="en-US" sz="1600" b="1"/>
              <a:t>μεταβατικό</a:t>
            </a:r>
            <a:r>
              <a:rPr lang="en-US" altLang="en-US" sz="1600" b="1"/>
              <a:t>) chirp (Instantaneous chirp)</a:t>
            </a:r>
            <a:r>
              <a:rPr lang="el-GR" altLang="en-US" sz="1600" b="1"/>
              <a:t>:</a:t>
            </a:r>
            <a:r>
              <a:rPr lang="el-GR" altLang="en-US" sz="1600"/>
              <a:t>Το στιγμιαίο chirp είναι  μια άμεση εκδήλωση των ταλαντώσεων αποκατάστασης. Οι συχνότητες των τρόπων της κοιλότητας Fabry-Perot  εξαρτώνται από το δείκτη διάθλασης,ο οποίος με τη σειρά του εξαρτάται από την πυκνότητα φορέων. Η μεταβολή της συχνότητας κατά τη διάρκεια των ταλαντώσεων  αποκατάστασης, προξενεί μια αντίστοιχη διαμόρφωση στη συχνότητα της εξόδου του laser εως ότου τελικά αποκτήσει η συχνότητα σταθερή τιμή</a:t>
            </a:r>
          </a:p>
          <a:p>
            <a:pPr eaLnBrk="1" hangingPunct="1"/>
            <a:r>
              <a:rPr lang="el-GR" altLang="en-US" sz="1600" b="1"/>
              <a:t>Αδιαβατικό chirp (Adiabatic chirp):</a:t>
            </a:r>
            <a:r>
              <a:rPr lang="el-GR" altLang="en-US" sz="1600"/>
              <a:t>  Η τελική αυτή σταθερή τιμή εξαρτάται από το ρεύμα άντλησης . Με την αύξηση της πυκνότητας φορέων, υπάρχει μια συνολική μετατόπιση συχνότητας λόγω μεταβολής του δείκτη διάθλασης. Αυτό χρησιμοποιείται συχνά σαν ένας απλός τρόπος για να κάνουμε άμεση διαμόρφωση συχνότητας ή μια μικρή τροποποίηση του συντονισμού</a:t>
            </a:r>
            <a:endParaRPr lang="en-US" altLang="en-US"/>
          </a:p>
          <a:p>
            <a:pPr eaLnBrk="1" hangingPunct="1"/>
            <a:endParaRPr lang="en-GB" altLang="en-US"/>
          </a:p>
        </p:txBody>
      </p:sp>
    </p:spTree>
    <p:extLst>
      <p:ext uri="{BB962C8B-B14F-4D97-AF65-F5344CB8AC3E}">
        <p14:creationId xmlns:p14="http://schemas.microsoft.com/office/powerpoint/2010/main" val="40330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a:extLst>
              <a:ext uri="{FF2B5EF4-FFF2-40B4-BE49-F238E27FC236}">
                <a16:creationId xmlns:a16="http://schemas.microsoft.com/office/drawing/2014/main" id="{9318A540-07D1-AD47-A623-8D662E36AA07}"/>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3491" name="Slide Number Placeholder 4">
            <a:extLst>
              <a:ext uri="{FF2B5EF4-FFF2-40B4-BE49-F238E27FC236}">
                <a16:creationId xmlns:a16="http://schemas.microsoft.com/office/drawing/2014/main" id="{945BF783-911C-FC4E-AA9F-199C399B088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8A0183-0CD5-534A-8EEB-4252119A3078}" type="slidenum">
              <a:rPr lang="en-US" altLang="en-US">
                <a:solidFill>
                  <a:schemeClr val="bg1"/>
                </a:solidFill>
              </a:rPr>
              <a:pPr eaLnBrk="1" hangingPunct="1"/>
              <a:t>56</a:t>
            </a:fld>
            <a:endParaRPr lang="en-US" altLang="en-US">
              <a:solidFill>
                <a:schemeClr val="bg1"/>
              </a:solidFill>
            </a:endParaRPr>
          </a:p>
        </p:txBody>
      </p:sp>
      <p:sp>
        <p:nvSpPr>
          <p:cNvPr id="63492" name="AutoShape 2">
            <a:extLst>
              <a:ext uri="{FF2B5EF4-FFF2-40B4-BE49-F238E27FC236}">
                <a16:creationId xmlns:a16="http://schemas.microsoft.com/office/drawing/2014/main" id="{7F7CDD84-63D1-4D46-A4D6-E6B0321B9C0B}"/>
              </a:ext>
            </a:extLst>
          </p:cNvPr>
          <p:cNvSpPr>
            <a:spLocks noGrp="1" noChangeArrowheads="1"/>
          </p:cNvSpPr>
          <p:nvPr>
            <p:ph type="title"/>
          </p:nvPr>
        </p:nvSpPr>
        <p:spPr/>
        <p:txBody>
          <a:bodyPr/>
          <a:lstStyle/>
          <a:p>
            <a:pPr eaLnBrk="1" hangingPunct="1"/>
            <a:r>
              <a:rPr lang="el-GR" altLang="en-US">
                <a:cs typeface="Times New Roman" panose="02020603050405020304" pitchFamily="18" charset="0"/>
              </a:rPr>
              <a:t>Μεταβατικά  Φαινόμενα</a:t>
            </a:r>
            <a:r>
              <a:rPr lang="el-GR" altLang="en-US"/>
              <a:t> ΙΙΙ</a:t>
            </a:r>
            <a:endParaRPr lang="en-GB" altLang="en-US"/>
          </a:p>
        </p:txBody>
      </p:sp>
      <p:sp>
        <p:nvSpPr>
          <p:cNvPr id="63493" name="Rectangle 3">
            <a:extLst>
              <a:ext uri="{FF2B5EF4-FFF2-40B4-BE49-F238E27FC236}">
                <a16:creationId xmlns:a16="http://schemas.microsoft.com/office/drawing/2014/main" id="{1FA4ECD0-7D6B-DA40-B094-CA0997A9F4B7}"/>
              </a:ext>
            </a:extLst>
          </p:cNvPr>
          <p:cNvSpPr>
            <a:spLocks noGrp="1" noChangeArrowheads="1"/>
          </p:cNvSpPr>
          <p:nvPr>
            <p:ph type="body" idx="1"/>
          </p:nvPr>
        </p:nvSpPr>
        <p:spPr>
          <a:xfrm>
            <a:off x="2208212" y="1524001"/>
            <a:ext cx="8351838" cy="3451225"/>
          </a:xfrm>
        </p:spPr>
        <p:txBody>
          <a:bodyPr/>
          <a:lstStyle/>
          <a:p>
            <a:pPr algn="just" eaLnBrk="1" hangingPunct="1">
              <a:buFont typeface="Wingdings" pitchFamily="2" charset="2"/>
              <a:buNone/>
            </a:pPr>
            <a:endParaRPr lang="el-GR" altLang="en-US" sz="1800"/>
          </a:p>
          <a:p>
            <a:pPr eaLnBrk="1" hangingPunct="1"/>
            <a:r>
              <a:rPr lang="el-GR" altLang="en-US" sz="1800" b="1"/>
              <a:t>Άλμα μεταξύ τρόπων ταλάντωσης (Mode hopping):</a:t>
            </a:r>
            <a:r>
              <a:rPr lang="el-GR" altLang="en-US" sz="1800"/>
              <a:t> ΄Όταν υπάρχουν περισσότεροι από ένας τρόποι ταλάντωσης της κοιλότητας με συχνότητες που βρίσκονται πολύ κοντά στην κορυφή της καμπύλης απολαβής, τυχαίες διακυμάνσεις διαφόρων ειδών μπορούν να προκαλέσουν τη δέσμευση του μέγιστου της απολαβής από ένα τρόπο για ένα χρονικό διάστημα και μετά την μεταπήδηση σε δέσμευση από έναν  άλλο τρόπο.</a:t>
            </a:r>
            <a:endParaRPr lang="en-GB" altLang="en-US" sz="1800"/>
          </a:p>
        </p:txBody>
      </p:sp>
    </p:spTree>
    <p:extLst>
      <p:ext uri="{BB962C8B-B14F-4D97-AF65-F5344CB8AC3E}">
        <p14:creationId xmlns:p14="http://schemas.microsoft.com/office/powerpoint/2010/main" val="144004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3">
            <a:extLst>
              <a:ext uri="{FF2B5EF4-FFF2-40B4-BE49-F238E27FC236}">
                <a16:creationId xmlns:a16="http://schemas.microsoft.com/office/drawing/2014/main" id="{4038B135-D8D6-4840-968B-58AF5D1FB14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4515" name="Slide Number Placeholder 4">
            <a:extLst>
              <a:ext uri="{FF2B5EF4-FFF2-40B4-BE49-F238E27FC236}">
                <a16:creationId xmlns:a16="http://schemas.microsoft.com/office/drawing/2014/main" id="{85175490-5AC1-5A48-9F83-5F218C4D316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49F1A9-4D22-7440-89F4-953BBB7BD384}" type="slidenum">
              <a:rPr lang="en-US" altLang="en-US">
                <a:solidFill>
                  <a:schemeClr val="bg1"/>
                </a:solidFill>
              </a:rPr>
              <a:pPr eaLnBrk="1" hangingPunct="1"/>
              <a:t>57</a:t>
            </a:fld>
            <a:endParaRPr lang="en-US" altLang="en-US">
              <a:solidFill>
                <a:schemeClr val="bg1"/>
              </a:solidFill>
            </a:endParaRPr>
          </a:p>
        </p:txBody>
      </p:sp>
      <p:sp>
        <p:nvSpPr>
          <p:cNvPr id="64516" name="AutoShape 2">
            <a:extLst>
              <a:ext uri="{FF2B5EF4-FFF2-40B4-BE49-F238E27FC236}">
                <a16:creationId xmlns:a16="http://schemas.microsoft.com/office/drawing/2014/main" id="{AD05D242-FEA0-F049-884A-1894C430DB20}"/>
              </a:ext>
            </a:extLst>
          </p:cNvPr>
          <p:cNvSpPr>
            <a:spLocks noGrp="1" noChangeArrowheads="1"/>
          </p:cNvSpPr>
          <p:nvPr>
            <p:ph type="title"/>
          </p:nvPr>
        </p:nvSpPr>
        <p:spPr/>
        <p:txBody>
          <a:bodyPr/>
          <a:lstStyle/>
          <a:p>
            <a:pPr eaLnBrk="1" hangingPunct="1"/>
            <a:r>
              <a:rPr lang="el-GR" altLang="en-US"/>
              <a:t>Διαμόρφωση του </a:t>
            </a:r>
            <a:r>
              <a:rPr lang="en-US" altLang="en-US"/>
              <a:t>Laser</a:t>
            </a:r>
            <a:endParaRPr lang="en-GB" altLang="en-US"/>
          </a:p>
        </p:txBody>
      </p:sp>
      <p:pic>
        <p:nvPicPr>
          <p:cNvPr id="64517" name="Picture 4">
            <a:extLst>
              <a:ext uri="{FF2B5EF4-FFF2-40B4-BE49-F238E27FC236}">
                <a16:creationId xmlns:a16="http://schemas.microsoft.com/office/drawing/2014/main" id="{5840F4C4-101A-7945-AFA7-43B090956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752600"/>
            <a:ext cx="70104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74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a:extLst>
              <a:ext uri="{FF2B5EF4-FFF2-40B4-BE49-F238E27FC236}">
                <a16:creationId xmlns:a16="http://schemas.microsoft.com/office/drawing/2014/main" id="{1A135551-355C-964D-BFC5-EEB867FDC89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5539" name="Slide Number Placeholder 4">
            <a:extLst>
              <a:ext uri="{FF2B5EF4-FFF2-40B4-BE49-F238E27FC236}">
                <a16:creationId xmlns:a16="http://schemas.microsoft.com/office/drawing/2014/main" id="{F3753E1C-EE3A-064A-914C-62C777490C0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AE9BDA-D484-5341-8480-B4F751D4F9F0}" type="slidenum">
              <a:rPr lang="en-US" altLang="en-US">
                <a:solidFill>
                  <a:schemeClr val="bg1"/>
                </a:solidFill>
              </a:rPr>
              <a:pPr eaLnBrk="1" hangingPunct="1"/>
              <a:t>58</a:t>
            </a:fld>
            <a:endParaRPr lang="en-US" altLang="en-US">
              <a:solidFill>
                <a:schemeClr val="bg1"/>
              </a:solidFill>
            </a:endParaRPr>
          </a:p>
        </p:txBody>
      </p:sp>
      <p:sp>
        <p:nvSpPr>
          <p:cNvPr id="65540" name="AutoShape 2">
            <a:extLst>
              <a:ext uri="{FF2B5EF4-FFF2-40B4-BE49-F238E27FC236}">
                <a16:creationId xmlns:a16="http://schemas.microsoft.com/office/drawing/2014/main" id="{AA070E11-4507-9A46-930A-E2F8021D47C1}"/>
              </a:ext>
            </a:extLst>
          </p:cNvPr>
          <p:cNvSpPr>
            <a:spLocks noGrp="1" noChangeArrowheads="1"/>
          </p:cNvSpPr>
          <p:nvPr>
            <p:ph type="title"/>
          </p:nvPr>
        </p:nvSpPr>
        <p:spPr/>
        <p:txBody>
          <a:bodyPr/>
          <a:lstStyle/>
          <a:p>
            <a:pPr eaLnBrk="1" hangingPunct="1"/>
            <a:r>
              <a:rPr lang="el-GR" altLang="en-US"/>
              <a:t>Απλοποιημένη προσέγγιση</a:t>
            </a:r>
            <a:endParaRPr lang="en-GB" altLang="en-US"/>
          </a:p>
        </p:txBody>
      </p:sp>
      <p:pic>
        <p:nvPicPr>
          <p:cNvPr id="65541" name="Picture 4">
            <a:extLst>
              <a:ext uri="{FF2B5EF4-FFF2-40B4-BE49-F238E27FC236}">
                <a16:creationId xmlns:a16="http://schemas.microsoft.com/office/drawing/2014/main" id="{B4A18041-D513-5949-9814-23E293AB4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2" y="1295401"/>
            <a:ext cx="74295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5">
            <a:extLst>
              <a:ext uri="{FF2B5EF4-FFF2-40B4-BE49-F238E27FC236}">
                <a16:creationId xmlns:a16="http://schemas.microsoft.com/office/drawing/2014/main" id="{C630DDA7-81B9-564C-A437-860F3F239526}"/>
              </a:ext>
            </a:extLst>
          </p:cNvPr>
          <p:cNvSpPr txBox="1">
            <a:spLocks noChangeArrowheads="1"/>
          </p:cNvSpPr>
          <p:nvPr/>
        </p:nvSpPr>
        <p:spPr bwMode="auto">
          <a:xfrm>
            <a:off x="2894012" y="5105400"/>
            <a:ext cx="708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buFont typeface="Wingdings" pitchFamily="2" charset="2"/>
              <a:buChar char="ü"/>
            </a:pPr>
            <a:r>
              <a:rPr lang="en-GB" altLang="en-US"/>
              <a:t>The photon lifetime, </a:t>
            </a:r>
            <a:r>
              <a:rPr lang="en-GB" altLang="en-US">
                <a:latin typeface="SymbolMT"/>
              </a:rPr>
              <a:t>τ</a:t>
            </a:r>
            <a:r>
              <a:rPr lang="en-GB" altLang="en-US" baseline="-25000"/>
              <a:t>ph</a:t>
            </a:r>
            <a:r>
              <a:rPr lang="en-GB" altLang="en-US"/>
              <a:t>, is the fundamental limit</a:t>
            </a:r>
            <a:endParaRPr lang="el-GR" altLang="en-US"/>
          </a:p>
          <a:p>
            <a:pPr>
              <a:spcBef>
                <a:spcPct val="50000"/>
              </a:spcBef>
              <a:buFont typeface="Wingdings" pitchFamily="2" charset="2"/>
              <a:buChar char="ü"/>
            </a:pPr>
            <a:r>
              <a:rPr lang="en-GB" altLang="en-US">
                <a:latin typeface="SymbolMT"/>
              </a:rPr>
              <a:t>τ</a:t>
            </a:r>
            <a:r>
              <a:rPr lang="en-GB" altLang="en-US" baseline="-25000"/>
              <a:t>ph</a:t>
            </a:r>
            <a:r>
              <a:rPr lang="en-GB" altLang="en-US"/>
              <a:t>=0.12ps </a:t>
            </a:r>
            <a:r>
              <a:rPr lang="en-GB" altLang="en-US">
                <a:latin typeface="SymbolMT"/>
              </a:rPr>
              <a:t>→</a:t>
            </a:r>
            <a:r>
              <a:rPr lang="en-GB" altLang="en-US"/>
              <a:t>Modulation frequency = 8.3THz</a:t>
            </a:r>
            <a:endParaRPr lang="el-GR" altLang="en-US"/>
          </a:p>
          <a:p>
            <a:pPr>
              <a:spcBef>
                <a:spcPct val="50000"/>
              </a:spcBef>
              <a:buFont typeface="Wingdings" pitchFamily="2" charset="2"/>
              <a:buChar char="ü"/>
            </a:pPr>
            <a:r>
              <a:rPr lang="en-GB" altLang="en-US"/>
              <a:t>However in reality the limit is much less than this – why ?</a:t>
            </a:r>
          </a:p>
        </p:txBody>
      </p:sp>
    </p:spTree>
    <p:extLst>
      <p:ext uri="{BB962C8B-B14F-4D97-AF65-F5344CB8AC3E}">
        <p14:creationId xmlns:p14="http://schemas.microsoft.com/office/powerpoint/2010/main" val="226822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a:extLst>
              <a:ext uri="{FF2B5EF4-FFF2-40B4-BE49-F238E27FC236}">
                <a16:creationId xmlns:a16="http://schemas.microsoft.com/office/drawing/2014/main" id="{D91192BA-399A-8E42-A214-3A450977430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6563" name="Slide Number Placeholder 4">
            <a:extLst>
              <a:ext uri="{FF2B5EF4-FFF2-40B4-BE49-F238E27FC236}">
                <a16:creationId xmlns:a16="http://schemas.microsoft.com/office/drawing/2014/main" id="{9AE04A8C-8B17-A94A-9D09-0E60DF6166F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2D68C7-EA30-BB4C-A530-7E95FD9A2F48}" type="slidenum">
              <a:rPr lang="en-US" altLang="en-US">
                <a:solidFill>
                  <a:schemeClr val="bg1"/>
                </a:solidFill>
              </a:rPr>
              <a:pPr eaLnBrk="1" hangingPunct="1"/>
              <a:t>59</a:t>
            </a:fld>
            <a:endParaRPr lang="en-US" altLang="en-US">
              <a:solidFill>
                <a:schemeClr val="bg1"/>
              </a:solidFill>
            </a:endParaRPr>
          </a:p>
        </p:txBody>
      </p:sp>
      <p:sp>
        <p:nvSpPr>
          <p:cNvPr id="66564" name="Rectangle 2">
            <a:extLst>
              <a:ext uri="{FF2B5EF4-FFF2-40B4-BE49-F238E27FC236}">
                <a16:creationId xmlns:a16="http://schemas.microsoft.com/office/drawing/2014/main" id="{B291B025-74DC-C047-93EB-10C52A9E7F4B}"/>
              </a:ext>
            </a:extLst>
          </p:cNvPr>
          <p:cNvSpPr>
            <a:spLocks noGrp="1" noChangeArrowheads="1"/>
          </p:cNvSpPr>
          <p:nvPr>
            <p:ph type="title"/>
          </p:nvPr>
        </p:nvSpPr>
        <p:spPr/>
        <p:txBody>
          <a:bodyPr/>
          <a:lstStyle/>
          <a:p>
            <a:pPr eaLnBrk="1" hangingPunct="1"/>
            <a:endParaRPr lang="en-GB" altLang="en-US"/>
          </a:p>
        </p:txBody>
      </p:sp>
      <p:sp>
        <p:nvSpPr>
          <p:cNvPr id="66565" name="Rectangle 3">
            <a:extLst>
              <a:ext uri="{FF2B5EF4-FFF2-40B4-BE49-F238E27FC236}">
                <a16:creationId xmlns:a16="http://schemas.microsoft.com/office/drawing/2014/main" id="{6B21CD9C-9218-BF4E-9392-1C54A1294B7F}"/>
              </a:ext>
            </a:extLst>
          </p:cNvPr>
          <p:cNvSpPr>
            <a:spLocks noGrp="1" noChangeArrowheads="1"/>
          </p:cNvSpPr>
          <p:nvPr>
            <p:ph type="body" idx="1"/>
          </p:nvPr>
        </p:nvSpPr>
        <p:spPr>
          <a:xfrm>
            <a:off x="7318376" y="1196975"/>
            <a:ext cx="3240087" cy="5327650"/>
          </a:xfrm>
        </p:spPr>
        <p:txBody>
          <a:bodyPr/>
          <a:lstStyle/>
          <a:p>
            <a:pPr eaLnBrk="1" hangingPunct="1"/>
            <a:r>
              <a:rPr lang="el-GR" altLang="en-US"/>
              <a:t>τ</a:t>
            </a:r>
            <a:r>
              <a:rPr lang="en-US" altLang="en-US"/>
              <a:t>c: </a:t>
            </a:r>
            <a:r>
              <a:rPr lang="el-GR" altLang="en-US"/>
              <a:t>ο χρόνος αυθόρμητης και μη ακτινοβόλου εκπομπής</a:t>
            </a:r>
          </a:p>
          <a:p>
            <a:pPr eaLnBrk="1" hangingPunct="1"/>
            <a:r>
              <a:rPr lang="el-GR" altLang="en-US"/>
              <a:t>τp</a:t>
            </a:r>
            <a:r>
              <a:rPr lang="en-US" altLang="en-US"/>
              <a:t>: </a:t>
            </a:r>
            <a:r>
              <a:rPr lang="el-GR" altLang="en-US"/>
              <a:t>ο χρόνος ζωής των φωτονίων στη κοιλότητα</a:t>
            </a:r>
            <a:endParaRPr lang="en-US" altLang="en-US"/>
          </a:p>
        </p:txBody>
      </p:sp>
      <p:pic>
        <p:nvPicPr>
          <p:cNvPr id="66566" name="Picture 4">
            <a:extLst>
              <a:ext uri="{FF2B5EF4-FFF2-40B4-BE49-F238E27FC236}">
                <a16:creationId xmlns:a16="http://schemas.microsoft.com/office/drawing/2014/main" id="{62ED7B95-755C-B94F-A43C-7C370959E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1412875"/>
            <a:ext cx="504031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5">
            <a:extLst>
              <a:ext uri="{FF2B5EF4-FFF2-40B4-BE49-F238E27FC236}">
                <a16:creationId xmlns:a16="http://schemas.microsoft.com/office/drawing/2014/main" id="{C04D0017-63D6-B046-A0B1-483E3AB05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525" y="4221163"/>
            <a:ext cx="482441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59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1F338EA8-DDCD-1448-AE54-F7FD376A84E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2531" name="Slide Number Placeholder 4">
            <a:extLst>
              <a:ext uri="{FF2B5EF4-FFF2-40B4-BE49-F238E27FC236}">
                <a16:creationId xmlns:a16="http://schemas.microsoft.com/office/drawing/2014/main" id="{EFD32BCA-5704-CB4D-AA5E-A619CAE396D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9707A6-CEC6-544B-877E-F9511CCAAA6D}" type="slidenum">
              <a:rPr lang="en-US" altLang="en-US">
                <a:solidFill>
                  <a:schemeClr val="bg1"/>
                </a:solidFill>
              </a:rPr>
              <a:pPr eaLnBrk="1" hangingPunct="1"/>
              <a:t>6</a:t>
            </a:fld>
            <a:endParaRPr lang="en-US" altLang="en-US">
              <a:solidFill>
                <a:schemeClr val="bg1"/>
              </a:solidFill>
            </a:endParaRPr>
          </a:p>
        </p:txBody>
      </p:sp>
      <p:sp>
        <p:nvSpPr>
          <p:cNvPr id="22532" name="AutoShape 2">
            <a:extLst>
              <a:ext uri="{FF2B5EF4-FFF2-40B4-BE49-F238E27FC236}">
                <a16:creationId xmlns:a16="http://schemas.microsoft.com/office/drawing/2014/main" id="{AA9FF454-6100-3C40-AC99-817A13AA8AD9}"/>
              </a:ext>
            </a:extLst>
          </p:cNvPr>
          <p:cNvSpPr>
            <a:spLocks noGrp="1" noChangeArrowheads="1"/>
          </p:cNvSpPr>
          <p:nvPr>
            <p:ph type="title"/>
          </p:nvPr>
        </p:nvSpPr>
        <p:spPr/>
        <p:txBody>
          <a:bodyPr/>
          <a:lstStyle/>
          <a:p>
            <a:pPr eaLnBrk="1" hangingPunct="1"/>
            <a:r>
              <a:rPr lang="en-US" altLang="en-US" dirty="0"/>
              <a:t>Population Inversion</a:t>
            </a:r>
          </a:p>
        </p:txBody>
      </p:sp>
      <p:sp>
        <p:nvSpPr>
          <p:cNvPr id="22533" name="Rectangle 3">
            <a:extLst>
              <a:ext uri="{FF2B5EF4-FFF2-40B4-BE49-F238E27FC236}">
                <a16:creationId xmlns:a16="http://schemas.microsoft.com/office/drawing/2014/main" id="{D86F0FA6-0B1C-CA4E-88AD-2302C15EBB91}"/>
              </a:ext>
            </a:extLst>
          </p:cNvPr>
          <p:cNvSpPr>
            <a:spLocks noGrp="1" noChangeArrowheads="1"/>
          </p:cNvSpPr>
          <p:nvPr>
            <p:ph type="body" idx="1"/>
          </p:nvPr>
        </p:nvSpPr>
        <p:spPr/>
        <p:txBody>
          <a:bodyPr/>
          <a:lstStyle/>
          <a:p>
            <a:pPr eaLnBrk="1" hangingPunct="1"/>
            <a:r>
              <a:rPr lang="en-US" altLang="en-US" sz="2400" dirty="0"/>
              <a:t>If</a:t>
            </a:r>
            <a:r>
              <a:rPr lang="el-GR" altLang="en-US" sz="2400" dirty="0"/>
              <a:t> Ν</a:t>
            </a:r>
            <a:r>
              <a:rPr lang="el-GR" altLang="en-US" sz="2400" baseline="-25000" dirty="0"/>
              <a:t>2</a:t>
            </a:r>
            <a:r>
              <a:rPr lang="el-GR" altLang="en-US" sz="2400" dirty="0"/>
              <a:t>&gt;Ν</a:t>
            </a:r>
            <a:r>
              <a:rPr lang="el-GR" altLang="en-US" sz="2400" baseline="-25000" dirty="0"/>
              <a:t>1</a:t>
            </a:r>
            <a:r>
              <a:rPr lang="el-GR" altLang="en-US" sz="2400" dirty="0"/>
              <a:t> </a:t>
            </a:r>
            <a:r>
              <a:rPr lang="en-US" altLang="en-US" sz="2400" dirty="0"/>
              <a:t>occurs by supplying energy to the optical system, then intensity increases</a:t>
            </a:r>
            <a:endParaRPr lang="el-GR" altLang="en-US" sz="2400" dirty="0"/>
          </a:p>
          <a:p>
            <a:pPr algn="ctr" eaLnBrk="1" hangingPunct="1">
              <a:buFont typeface="Wingdings" pitchFamily="2" charset="2"/>
              <a:buNone/>
            </a:pPr>
            <a:r>
              <a:rPr lang="el-GR" altLang="en-US" dirty="0">
                <a:solidFill>
                  <a:srgbClr val="CC3300"/>
                </a:solidFill>
              </a:rPr>
              <a:t>Ι=Ι</a:t>
            </a:r>
            <a:r>
              <a:rPr lang="en-US" altLang="en-US" baseline="-25000" dirty="0">
                <a:solidFill>
                  <a:srgbClr val="CC3300"/>
                </a:solidFill>
              </a:rPr>
              <a:t>0</a:t>
            </a:r>
            <a:r>
              <a:rPr lang="en-US" altLang="en-US" dirty="0">
                <a:solidFill>
                  <a:srgbClr val="CC3300"/>
                </a:solidFill>
              </a:rPr>
              <a:t>exp(</a:t>
            </a:r>
            <a:r>
              <a:rPr lang="el-GR" altLang="en-US" dirty="0">
                <a:solidFill>
                  <a:srgbClr val="CC3300"/>
                </a:solidFill>
              </a:rPr>
              <a:t>κ</a:t>
            </a:r>
            <a:r>
              <a:rPr lang="en-US" altLang="en-US" dirty="0">
                <a:solidFill>
                  <a:srgbClr val="CC3300"/>
                </a:solidFill>
              </a:rPr>
              <a:t>x)</a:t>
            </a:r>
            <a:r>
              <a:rPr lang="el-GR" altLang="en-US" dirty="0">
                <a:solidFill>
                  <a:srgbClr val="CC3300"/>
                </a:solidFill>
              </a:rPr>
              <a:t> με κ=-α&gt;0</a:t>
            </a:r>
          </a:p>
          <a:p>
            <a:pPr eaLnBrk="1" hangingPunct="1"/>
            <a:r>
              <a:rPr lang="en-US" altLang="en-US" dirty="0" err="1">
                <a:solidFill>
                  <a:srgbClr val="CC3300"/>
                </a:solidFill>
              </a:rPr>
              <a:t>Nonethless</a:t>
            </a:r>
            <a:r>
              <a:rPr lang="en-US" altLang="en-US" dirty="0">
                <a:solidFill>
                  <a:srgbClr val="CC3300"/>
                </a:solidFill>
              </a:rPr>
              <a:t> in a two level system maximum is </a:t>
            </a:r>
            <a:r>
              <a:rPr lang="el-GR" altLang="en-US" dirty="0">
                <a:solidFill>
                  <a:srgbClr val="CC3300"/>
                </a:solidFill>
              </a:rPr>
              <a:t>Ν</a:t>
            </a:r>
            <a:r>
              <a:rPr lang="el-GR" altLang="en-US" baseline="-25000" dirty="0">
                <a:solidFill>
                  <a:srgbClr val="CC3300"/>
                </a:solidFill>
              </a:rPr>
              <a:t>1</a:t>
            </a:r>
            <a:r>
              <a:rPr lang="el-GR" altLang="en-US" dirty="0">
                <a:solidFill>
                  <a:srgbClr val="CC3300"/>
                </a:solidFill>
              </a:rPr>
              <a:t>=Ν</a:t>
            </a:r>
            <a:r>
              <a:rPr lang="el-GR" altLang="en-US" baseline="-25000" dirty="0">
                <a:solidFill>
                  <a:srgbClr val="CC3300"/>
                </a:solidFill>
              </a:rPr>
              <a:t>2</a:t>
            </a:r>
            <a:r>
              <a:rPr lang="en-US" altLang="en-US" dirty="0">
                <a:solidFill>
                  <a:srgbClr val="CC3300"/>
                </a:solidFill>
              </a:rPr>
              <a:t>(</a:t>
            </a:r>
            <a:r>
              <a:rPr lang="en-US" altLang="en-US" dirty="0" err="1">
                <a:solidFill>
                  <a:srgbClr val="CC3300"/>
                </a:solidFill>
              </a:rPr>
              <a:t>transpartency</a:t>
            </a:r>
            <a:endParaRPr lang="en-US" altLang="en-US" dirty="0">
              <a:solidFill>
                <a:srgbClr val="CC3300"/>
              </a:solidFill>
            </a:endParaRPr>
          </a:p>
          <a:p>
            <a:pPr eaLnBrk="1" hangingPunct="1"/>
            <a:r>
              <a:rPr lang="en-US" altLang="en-US" dirty="0">
                <a:solidFill>
                  <a:srgbClr val="CC3300"/>
                </a:solidFill>
              </a:rPr>
              <a:t>Therefore in order to achieve lasing a 3-4 atomic system is required</a:t>
            </a:r>
          </a:p>
        </p:txBody>
      </p:sp>
    </p:spTree>
    <p:extLst>
      <p:ext uri="{BB962C8B-B14F-4D97-AF65-F5344CB8AC3E}">
        <p14:creationId xmlns:p14="http://schemas.microsoft.com/office/powerpoint/2010/main" val="189423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3">
            <a:extLst>
              <a:ext uri="{FF2B5EF4-FFF2-40B4-BE49-F238E27FC236}">
                <a16:creationId xmlns:a16="http://schemas.microsoft.com/office/drawing/2014/main" id="{86E0083C-A4DD-AD44-B370-F0BFCB24F5D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2292" name="Slide Number Placeholder 4">
            <a:extLst>
              <a:ext uri="{FF2B5EF4-FFF2-40B4-BE49-F238E27FC236}">
                <a16:creationId xmlns:a16="http://schemas.microsoft.com/office/drawing/2014/main" id="{4FD0DFE2-F23F-3149-82E5-3E3E649423F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FFF080-3E9B-1B44-9DBE-8C541CB9F925}" type="slidenum">
              <a:rPr lang="en-US" altLang="en-US">
                <a:solidFill>
                  <a:schemeClr val="bg1"/>
                </a:solidFill>
              </a:rPr>
              <a:pPr eaLnBrk="1" hangingPunct="1"/>
              <a:t>60</a:t>
            </a:fld>
            <a:endParaRPr lang="en-US" altLang="en-US">
              <a:solidFill>
                <a:schemeClr val="bg1"/>
              </a:solidFill>
            </a:endParaRPr>
          </a:p>
        </p:txBody>
      </p:sp>
      <p:sp>
        <p:nvSpPr>
          <p:cNvPr id="12293" name="AutoShape 2">
            <a:extLst>
              <a:ext uri="{FF2B5EF4-FFF2-40B4-BE49-F238E27FC236}">
                <a16:creationId xmlns:a16="http://schemas.microsoft.com/office/drawing/2014/main" id="{D2A16B98-3A15-514F-83F3-12F7026C1214}"/>
              </a:ext>
            </a:extLst>
          </p:cNvPr>
          <p:cNvSpPr>
            <a:spLocks noGrp="1" noChangeArrowheads="1"/>
          </p:cNvSpPr>
          <p:nvPr>
            <p:ph type="title"/>
          </p:nvPr>
        </p:nvSpPr>
        <p:spPr>
          <a:xfrm>
            <a:off x="3960812" y="0"/>
            <a:ext cx="6561138" cy="711200"/>
          </a:xfrm>
        </p:spPr>
        <p:txBody>
          <a:bodyPr/>
          <a:lstStyle/>
          <a:p>
            <a:pPr eaLnBrk="1" hangingPunct="1"/>
            <a:r>
              <a:rPr lang="el-GR" altLang="en-US" sz="2800"/>
              <a:t>Εξισώσεις ρυθμού – </a:t>
            </a:r>
            <a:r>
              <a:rPr lang="en-US" altLang="en-US" sz="2800"/>
              <a:t>Rate equations</a:t>
            </a:r>
            <a:endParaRPr lang="en-GB" altLang="en-US" sz="2800"/>
          </a:p>
        </p:txBody>
      </p:sp>
      <p:pic>
        <p:nvPicPr>
          <p:cNvPr id="12294" name="Picture 5">
            <a:extLst>
              <a:ext uri="{FF2B5EF4-FFF2-40B4-BE49-F238E27FC236}">
                <a16:creationId xmlns:a16="http://schemas.microsoft.com/office/drawing/2014/main" id="{A7229018-5192-9E43-9A76-230C93EF1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2" y="1524000"/>
            <a:ext cx="77724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a:extLst>
              <a:ext uri="{FF2B5EF4-FFF2-40B4-BE49-F238E27FC236}">
                <a16:creationId xmlns:a16="http://schemas.microsoft.com/office/drawing/2014/main" id="{785723E3-0E27-0C46-A374-7D3D4C77ED91}"/>
              </a:ext>
            </a:extLst>
          </p:cNvPr>
          <p:cNvSpPr txBox="1">
            <a:spLocks noChangeArrowheads="1"/>
          </p:cNvSpPr>
          <p:nvPr/>
        </p:nvSpPr>
        <p:spPr bwMode="auto">
          <a:xfrm>
            <a:off x="6780212" y="1752601"/>
            <a:ext cx="60960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GP</a:t>
            </a:r>
            <a:endParaRPr lang="en-GB" altLang="en-US" i="1"/>
          </a:p>
        </p:txBody>
      </p:sp>
      <p:sp>
        <p:nvSpPr>
          <p:cNvPr id="12296" name="Text Box 8">
            <a:extLst>
              <a:ext uri="{FF2B5EF4-FFF2-40B4-BE49-F238E27FC236}">
                <a16:creationId xmlns:a16="http://schemas.microsoft.com/office/drawing/2014/main" id="{62834FF2-4ACA-3A4C-872D-910DC82FCCB5}"/>
              </a:ext>
            </a:extLst>
          </p:cNvPr>
          <p:cNvSpPr txBox="1">
            <a:spLocks noChangeArrowheads="1"/>
          </p:cNvSpPr>
          <p:nvPr/>
        </p:nvSpPr>
        <p:spPr bwMode="auto">
          <a:xfrm>
            <a:off x="4884737" y="3505201"/>
            <a:ext cx="60960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GP</a:t>
            </a:r>
            <a:endParaRPr lang="en-GB" altLang="en-US" i="1"/>
          </a:p>
        </p:txBody>
      </p:sp>
      <p:sp>
        <p:nvSpPr>
          <p:cNvPr id="12297" name="Text Box 10">
            <a:extLst>
              <a:ext uri="{FF2B5EF4-FFF2-40B4-BE49-F238E27FC236}">
                <a16:creationId xmlns:a16="http://schemas.microsoft.com/office/drawing/2014/main" id="{A9A398CF-FE7A-004B-BF00-7269C4C4F01B}"/>
              </a:ext>
            </a:extLst>
          </p:cNvPr>
          <p:cNvSpPr txBox="1">
            <a:spLocks noChangeArrowheads="1"/>
          </p:cNvSpPr>
          <p:nvPr/>
        </p:nvSpPr>
        <p:spPr bwMode="auto">
          <a:xfrm>
            <a:off x="7237412" y="4648201"/>
            <a:ext cx="259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Συνήθως αμελητέος όρος</a:t>
            </a:r>
            <a:endParaRPr lang="en-GB" altLang="en-US"/>
          </a:p>
        </p:txBody>
      </p:sp>
      <p:sp>
        <p:nvSpPr>
          <p:cNvPr id="12298" name="Text Box 13">
            <a:extLst>
              <a:ext uri="{FF2B5EF4-FFF2-40B4-BE49-F238E27FC236}">
                <a16:creationId xmlns:a16="http://schemas.microsoft.com/office/drawing/2014/main" id="{80EF36F4-CE5E-2B45-A2C4-CF3040A1998D}"/>
              </a:ext>
            </a:extLst>
          </p:cNvPr>
          <p:cNvSpPr txBox="1">
            <a:spLocks noChangeArrowheads="1"/>
          </p:cNvSpPr>
          <p:nvPr/>
        </p:nvSpPr>
        <p:spPr bwMode="auto">
          <a:xfrm>
            <a:off x="4037012" y="1524001"/>
            <a:ext cx="53340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d</a:t>
            </a:r>
            <a:r>
              <a:rPr lang="el-GR" altLang="en-US" i="1"/>
              <a:t>Ν</a:t>
            </a:r>
            <a:endParaRPr lang="en-GB" altLang="en-US" i="1"/>
          </a:p>
        </p:txBody>
      </p:sp>
      <p:sp>
        <p:nvSpPr>
          <p:cNvPr id="12299" name="Text Box 14">
            <a:extLst>
              <a:ext uri="{FF2B5EF4-FFF2-40B4-BE49-F238E27FC236}">
                <a16:creationId xmlns:a16="http://schemas.microsoft.com/office/drawing/2014/main" id="{D9F07108-1BE2-294E-BB07-F6878F5632C4}"/>
              </a:ext>
            </a:extLst>
          </p:cNvPr>
          <p:cNvSpPr txBox="1">
            <a:spLocks noChangeArrowheads="1"/>
          </p:cNvSpPr>
          <p:nvPr/>
        </p:nvSpPr>
        <p:spPr bwMode="auto">
          <a:xfrm>
            <a:off x="5942012" y="1524001"/>
            <a:ext cx="5334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i="1"/>
              <a:t>Ν</a:t>
            </a:r>
            <a:endParaRPr lang="en-GB" altLang="en-US" i="1"/>
          </a:p>
        </p:txBody>
      </p:sp>
      <p:sp>
        <p:nvSpPr>
          <p:cNvPr id="12300" name="Text Box 15">
            <a:extLst>
              <a:ext uri="{FF2B5EF4-FFF2-40B4-BE49-F238E27FC236}">
                <a16:creationId xmlns:a16="http://schemas.microsoft.com/office/drawing/2014/main" id="{58113835-2049-7747-AA58-E4BDA408009E}"/>
              </a:ext>
            </a:extLst>
          </p:cNvPr>
          <p:cNvSpPr txBox="1">
            <a:spLocks noChangeArrowheads="1"/>
          </p:cNvSpPr>
          <p:nvPr/>
        </p:nvSpPr>
        <p:spPr bwMode="auto">
          <a:xfrm>
            <a:off x="6018212" y="3381376"/>
            <a:ext cx="5334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i="1"/>
              <a:t>Ν</a:t>
            </a:r>
            <a:endParaRPr lang="en-GB" altLang="en-US" i="1"/>
          </a:p>
        </p:txBody>
      </p:sp>
      <p:sp>
        <p:nvSpPr>
          <p:cNvPr id="12301" name="Text Box 16">
            <a:extLst>
              <a:ext uri="{FF2B5EF4-FFF2-40B4-BE49-F238E27FC236}">
                <a16:creationId xmlns:a16="http://schemas.microsoft.com/office/drawing/2014/main" id="{F5D1A6DA-89A5-D645-8B27-A5114DFCD75C}"/>
              </a:ext>
            </a:extLst>
          </p:cNvPr>
          <p:cNvSpPr txBox="1">
            <a:spLocks noChangeArrowheads="1"/>
          </p:cNvSpPr>
          <p:nvPr/>
        </p:nvSpPr>
        <p:spPr bwMode="auto">
          <a:xfrm>
            <a:off x="5199062" y="1981201"/>
            <a:ext cx="3810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L</a:t>
            </a:r>
            <a:endParaRPr lang="en-GB" altLang="en-US" i="1"/>
          </a:p>
        </p:txBody>
      </p:sp>
      <p:sp>
        <p:nvSpPr>
          <p:cNvPr id="12302" name="Text Box 17">
            <a:extLst>
              <a:ext uri="{FF2B5EF4-FFF2-40B4-BE49-F238E27FC236}">
                <a16:creationId xmlns:a16="http://schemas.microsoft.com/office/drawing/2014/main" id="{3BE05EC0-1D2D-E047-8CF0-6033652DD95C}"/>
              </a:ext>
            </a:extLst>
          </p:cNvPr>
          <p:cNvSpPr txBox="1">
            <a:spLocks noChangeArrowheads="1"/>
          </p:cNvSpPr>
          <p:nvPr/>
        </p:nvSpPr>
        <p:spPr bwMode="auto">
          <a:xfrm>
            <a:off x="7770812" y="1524001"/>
            <a:ext cx="243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L</a:t>
            </a:r>
            <a:r>
              <a:rPr lang="el-GR" altLang="en-US"/>
              <a:t>: μήκος της κοιλότητας</a:t>
            </a:r>
            <a:endParaRPr lang="en-GB" altLang="en-US"/>
          </a:p>
        </p:txBody>
      </p:sp>
      <p:sp>
        <p:nvSpPr>
          <p:cNvPr id="12303" name="Text Box 18">
            <a:extLst>
              <a:ext uri="{FF2B5EF4-FFF2-40B4-BE49-F238E27FC236}">
                <a16:creationId xmlns:a16="http://schemas.microsoft.com/office/drawing/2014/main" id="{9D477295-8E8A-EE4C-AC32-2A7FEBE32E1D}"/>
              </a:ext>
            </a:extLst>
          </p:cNvPr>
          <p:cNvSpPr txBox="1">
            <a:spLocks noChangeArrowheads="1"/>
          </p:cNvSpPr>
          <p:nvPr/>
        </p:nvSpPr>
        <p:spPr bwMode="auto">
          <a:xfrm>
            <a:off x="2284412" y="5943601"/>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Ν</a:t>
            </a:r>
            <a:r>
              <a:rPr lang="el-GR" altLang="en-US" baseline="-25000"/>
              <a:t>ο</a:t>
            </a:r>
            <a:r>
              <a:rPr lang="el-GR" altLang="en-US"/>
              <a:t> η πυκνότητα διαφάνειας (πληθυσμός</a:t>
            </a:r>
            <a:r>
              <a:rPr lang="en-US" altLang="en-US"/>
              <a:t> e</a:t>
            </a:r>
            <a:r>
              <a:rPr lang="el-GR" altLang="en-US"/>
              <a:t> για να έχουμε αναστροφή), </a:t>
            </a:r>
            <a:r>
              <a:rPr lang="en-US" altLang="en-US"/>
              <a:t>n o </a:t>
            </a:r>
            <a:r>
              <a:rPr lang="el-GR" altLang="en-US"/>
              <a:t>δ.δ., α  η σταθερά απολαβής και Γ ο παράγων σύμπτυξης</a:t>
            </a:r>
            <a:endParaRPr lang="en-GB" altLang="en-US"/>
          </a:p>
        </p:txBody>
      </p:sp>
      <p:sp>
        <p:nvSpPr>
          <p:cNvPr id="12304" name="Text Box 19">
            <a:extLst>
              <a:ext uri="{FF2B5EF4-FFF2-40B4-BE49-F238E27FC236}">
                <a16:creationId xmlns:a16="http://schemas.microsoft.com/office/drawing/2014/main" id="{6CD64301-31E0-F64D-9BC0-B939E6074FDB}"/>
              </a:ext>
            </a:extLst>
          </p:cNvPr>
          <p:cNvSpPr txBox="1">
            <a:spLocks noChangeArrowheads="1"/>
          </p:cNvSpPr>
          <p:nvPr/>
        </p:nvSpPr>
        <p:spPr bwMode="auto">
          <a:xfrm>
            <a:off x="2970212" y="1752601"/>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(A)</a:t>
            </a:r>
            <a:endParaRPr lang="en-GB" altLang="en-US"/>
          </a:p>
        </p:txBody>
      </p:sp>
      <p:sp>
        <p:nvSpPr>
          <p:cNvPr id="12305" name="Text Box 20">
            <a:extLst>
              <a:ext uri="{FF2B5EF4-FFF2-40B4-BE49-F238E27FC236}">
                <a16:creationId xmlns:a16="http://schemas.microsoft.com/office/drawing/2014/main" id="{34236A94-05C8-0E4B-8899-0C76623EFD4C}"/>
              </a:ext>
            </a:extLst>
          </p:cNvPr>
          <p:cNvSpPr txBox="1">
            <a:spLocks noChangeArrowheads="1"/>
          </p:cNvSpPr>
          <p:nvPr/>
        </p:nvSpPr>
        <p:spPr bwMode="auto">
          <a:xfrm>
            <a:off x="2970212" y="3657601"/>
            <a:ext cx="53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t>(B)</a:t>
            </a:r>
            <a:endParaRPr lang="en-GB" altLang="en-US"/>
          </a:p>
        </p:txBody>
      </p:sp>
      <p:graphicFrame>
        <p:nvGraphicFramePr>
          <p:cNvPr id="12290" name="Object 21">
            <a:extLst>
              <a:ext uri="{FF2B5EF4-FFF2-40B4-BE49-F238E27FC236}">
                <a16:creationId xmlns:a16="http://schemas.microsoft.com/office/drawing/2014/main" id="{F9597195-7C3F-4D42-A783-82618A5753AE}"/>
              </a:ext>
            </a:extLst>
          </p:cNvPr>
          <p:cNvGraphicFramePr>
            <a:graphicFrameLocks noChangeAspect="1"/>
          </p:cNvGraphicFramePr>
          <p:nvPr/>
        </p:nvGraphicFramePr>
        <p:xfrm>
          <a:off x="5014912" y="5300664"/>
          <a:ext cx="2376488" cy="688975"/>
        </p:xfrm>
        <a:graphic>
          <a:graphicData uri="http://schemas.openxmlformats.org/presentationml/2006/ole">
            <mc:AlternateContent xmlns:mc="http://schemas.openxmlformats.org/markup-compatibility/2006">
              <mc:Choice xmlns:v="urn:schemas-microsoft-com:vml" Requires="v">
                <p:oleObj spid="_x0000_s68640" name="Equation" r:id="rId4" imgW="31305500" imgH="9067800" progId="">
                  <p:embed/>
                </p:oleObj>
              </mc:Choice>
              <mc:Fallback>
                <p:oleObj name="Equation" r:id="rId4" imgW="31305500" imgH="9067800" progId="">
                  <p:embed/>
                  <p:pic>
                    <p:nvPicPr>
                      <p:cNvPr id="12290" name="Object 21">
                        <a:extLst>
                          <a:ext uri="{FF2B5EF4-FFF2-40B4-BE49-F238E27FC236}">
                            <a16:creationId xmlns:a16="http://schemas.microsoft.com/office/drawing/2014/main" id="{F9597195-7C3F-4D42-A783-82618A575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2" y="5300664"/>
                        <a:ext cx="237648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6" name="Text Box 22">
            <a:extLst>
              <a:ext uri="{FF2B5EF4-FFF2-40B4-BE49-F238E27FC236}">
                <a16:creationId xmlns:a16="http://schemas.microsoft.com/office/drawing/2014/main" id="{DC169879-2339-AE4C-B339-412727D0336A}"/>
              </a:ext>
            </a:extLst>
          </p:cNvPr>
          <p:cNvSpPr txBox="1">
            <a:spLocks noChangeArrowheads="1"/>
          </p:cNvSpPr>
          <p:nvPr/>
        </p:nvSpPr>
        <p:spPr bwMode="auto">
          <a:xfrm>
            <a:off x="4006850" y="3349626"/>
            <a:ext cx="533400"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dP</a:t>
            </a:r>
            <a:endParaRPr lang="en-GB" altLang="en-US" i="1"/>
          </a:p>
        </p:txBody>
      </p:sp>
      <p:sp>
        <p:nvSpPr>
          <p:cNvPr id="12307" name="Text Box 23">
            <a:extLst>
              <a:ext uri="{FF2B5EF4-FFF2-40B4-BE49-F238E27FC236}">
                <a16:creationId xmlns:a16="http://schemas.microsoft.com/office/drawing/2014/main" id="{A709C1F8-DF4D-024F-924F-C6D1A7B38730}"/>
              </a:ext>
            </a:extLst>
          </p:cNvPr>
          <p:cNvSpPr txBox="1">
            <a:spLocks noChangeArrowheads="1"/>
          </p:cNvSpPr>
          <p:nvPr/>
        </p:nvSpPr>
        <p:spPr bwMode="auto">
          <a:xfrm>
            <a:off x="6742112" y="3357564"/>
            <a:ext cx="5334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i="1"/>
              <a:t>P</a:t>
            </a:r>
            <a:endParaRPr lang="en-GB" altLang="en-US" i="1"/>
          </a:p>
        </p:txBody>
      </p:sp>
      <p:sp>
        <p:nvSpPr>
          <p:cNvPr id="12308" name="Text Box 24">
            <a:extLst>
              <a:ext uri="{FF2B5EF4-FFF2-40B4-BE49-F238E27FC236}">
                <a16:creationId xmlns:a16="http://schemas.microsoft.com/office/drawing/2014/main" id="{0F14A870-6CE9-FF4F-8F87-3AED36AFD20D}"/>
              </a:ext>
            </a:extLst>
          </p:cNvPr>
          <p:cNvSpPr txBox="1">
            <a:spLocks noChangeArrowheads="1"/>
          </p:cNvSpPr>
          <p:nvPr/>
        </p:nvSpPr>
        <p:spPr bwMode="auto">
          <a:xfrm>
            <a:off x="5878512" y="1989138"/>
            <a:ext cx="533400" cy="7848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i="1"/>
              <a:t>τ</a:t>
            </a:r>
            <a:r>
              <a:rPr lang="en-US" altLang="en-US" i="1" baseline="-25000"/>
              <a:t>C</a:t>
            </a:r>
            <a:endParaRPr lang="el-GR" altLang="en-US" i="1" baseline="-25000"/>
          </a:p>
          <a:p>
            <a:pPr>
              <a:spcBef>
                <a:spcPct val="50000"/>
              </a:spcBef>
            </a:pPr>
            <a:endParaRPr lang="en-GB" altLang="en-US" i="1" baseline="-25000"/>
          </a:p>
        </p:txBody>
      </p:sp>
      <p:sp>
        <p:nvSpPr>
          <p:cNvPr id="12309" name="Text Box 25">
            <a:extLst>
              <a:ext uri="{FF2B5EF4-FFF2-40B4-BE49-F238E27FC236}">
                <a16:creationId xmlns:a16="http://schemas.microsoft.com/office/drawing/2014/main" id="{9BBA863D-0A29-3840-9AF4-90636C1302F5}"/>
              </a:ext>
            </a:extLst>
          </p:cNvPr>
          <p:cNvSpPr txBox="1">
            <a:spLocks noChangeArrowheads="1"/>
          </p:cNvSpPr>
          <p:nvPr/>
        </p:nvSpPr>
        <p:spPr bwMode="auto">
          <a:xfrm>
            <a:off x="5878512" y="3884614"/>
            <a:ext cx="533400"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i="1"/>
              <a:t>τ</a:t>
            </a:r>
            <a:r>
              <a:rPr lang="en-US" altLang="en-US" i="1" baseline="-25000"/>
              <a:t>C</a:t>
            </a:r>
            <a:endParaRPr lang="en-GB" altLang="en-US" i="1" baseline="-25000"/>
          </a:p>
        </p:txBody>
      </p:sp>
      <p:sp>
        <p:nvSpPr>
          <p:cNvPr id="12310" name="Text Box 26">
            <a:extLst>
              <a:ext uri="{FF2B5EF4-FFF2-40B4-BE49-F238E27FC236}">
                <a16:creationId xmlns:a16="http://schemas.microsoft.com/office/drawing/2014/main" id="{46BD445B-0424-9D46-9067-EF93188AC420}"/>
              </a:ext>
            </a:extLst>
          </p:cNvPr>
          <p:cNvSpPr txBox="1">
            <a:spLocks noChangeArrowheads="1"/>
          </p:cNvSpPr>
          <p:nvPr/>
        </p:nvSpPr>
        <p:spPr bwMode="auto">
          <a:xfrm>
            <a:off x="6742112" y="3860800"/>
            <a:ext cx="533400" cy="7386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0" rIns="1800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i="1"/>
              <a:t>τ</a:t>
            </a:r>
            <a:r>
              <a:rPr lang="en-US" altLang="en-US" i="1" baseline="-25000"/>
              <a:t>p</a:t>
            </a:r>
          </a:p>
          <a:p>
            <a:pPr>
              <a:spcBef>
                <a:spcPct val="50000"/>
              </a:spcBef>
            </a:pPr>
            <a:endParaRPr lang="en-GB" altLang="en-US" i="1" baseline="-25000"/>
          </a:p>
        </p:txBody>
      </p:sp>
      <p:sp>
        <p:nvSpPr>
          <p:cNvPr id="12311" name="Line 11">
            <a:extLst>
              <a:ext uri="{FF2B5EF4-FFF2-40B4-BE49-F238E27FC236}">
                <a16:creationId xmlns:a16="http://schemas.microsoft.com/office/drawing/2014/main" id="{008BB7E5-1059-DD48-BA77-EC2B85E32F56}"/>
              </a:ext>
            </a:extLst>
          </p:cNvPr>
          <p:cNvSpPr>
            <a:spLocks noChangeShapeType="1"/>
          </p:cNvSpPr>
          <p:nvPr/>
        </p:nvSpPr>
        <p:spPr bwMode="auto">
          <a:xfrm flipH="1" flipV="1">
            <a:off x="6399212" y="3886200"/>
            <a:ext cx="914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1842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a:extLst>
              <a:ext uri="{FF2B5EF4-FFF2-40B4-BE49-F238E27FC236}">
                <a16:creationId xmlns:a16="http://schemas.microsoft.com/office/drawing/2014/main" id="{F6570A44-E9A0-0D41-BF02-67224719CA0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7587" name="Slide Number Placeholder 4">
            <a:extLst>
              <a:ext uri="{FF2B5EF4-FFF2-40B4-BE49-F238E27FC236}">
                <a16:creationId xmlns:a16="http://schemas.microsoft.com/office/drawing/2014/main" id="{EB611C52-9873-5141-9143-4890200EC7B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EC42E2-6F99-FF4C-85E9-430FFEDF0A82}" type="slidenum">
              <a:rPr lang="en-US" altLang="en-US">
                <a:solidFill>
                  <a:schemeClr val="bg1"/>
                </a:solidFill>
              </a:rPr>
              <a:pPr eaLnBrk="1" hangingPunct="1"/>
              <a:t>61</a:t>
            </a:fld>
            <a:endParaRPr lang="en-US" altLang="en-US">
              <a:solidFill>
                <a:schemeClr val="bg1"/>
              </a:solidFill>
            </a:endParaRPr>
          </a:p>
        </p:txBody>
      </p:sp>
      <p:sp>
        <p:nvSpPr>
          <p:cNvPr id="67588" name="AutoShape 2">
            <a:extLst>
              <a:ext uri="{FF2B5EF4-FFF2-40B4-BE49-F238E27FC236}">
                <a16:creationId xmlns:a16="http://schemas.microsoft.com/office/drawing/2014/main" id="{44AA6492-25E0-7148-8D2B-67E996BB3C09}"/>
              </a:ext>
            </a:extLst>
          </p:cNvPr>
          <p:cNvSpPr>
            <a:spLocks noGrp="1" noChangeArrowheads="1"/>
          </p:cNvSpPr>
          <p:nvPr>
            <p:ph type="title"/>
          </p:nvPr>
        </p:nvSpPr>
        <p:spPr/>
        <p:txBody>
          <a:bodyPr/>
          <a:lstStyle/>
          <a:p>
            <a:pPr eaLnBrk="1" hangingPunct="1"/>
            <a:r>
              <a:rPr lang="el-GR" altLang="en-US"/>
              <a:t>Ή....</a:t>
            </a:r>
            <a:endParaRPr lang="en-US" altLang="en-US"/>
          </a:p>
        </p:txBody>
      </p:sp>
      <p:sp>
        <p:nvSpPr>
          <p:cNvPr id="67589" name="Rectangle 3">
            <a:extLst>
              <a:ext uri="{FF2B5EF4-FFF2-40B4-BE49-F238E27FC236}">
                <a16:creationId xmlns:a16="http://schemas.microsoft.com/office/drawing/2014/main" id="{B8C5A3B9-898B-3640-91C4-6BA0CAC1A115}"/>
              </a:ext>
            </a:extLst>
          </p:cNvPr>
          <p:cNvSpPr>
            <a:spLocks noGrp="1" noChangeArrowheads="1"/>
          </p:cNvSpPr>
          <p:nvPr>
            <p:ph type="body" idx="1"/>
          </p:nvPr>
        </p:nvSpPr>
        <p:spPr>
          <a:xfrm>
            <a:off x="2314576" y="2347913"/>
            <a:ext cx="8351837" cy="1655762"/>
          </a:xfrm>
        </p:spPr>
        <p:txBody>
          <a:bodyPr>
            <a:normAutofit fontScale="92500" lnSpcReduction="10000"/>
          </a:bodyPr>
          <a:lstStyle/>
          <a:p>
            <a:pPr eaLnBrk="1" hangingPunct="1">
              <a:buFont typeface="Wingdings" pitchFamily="2" charset="2"/>
              <a:buNone/>
            </a:pPr>
            <a:endParaRPr lang="el-GR" altLang="en-US" sz="2400"/>
          </a:p>
          <a:p>
            <a:pPr eaLnBrk="1" hangingPunct="1"/>
            <a:r>
              <a:rPr lang="el-GR" altLang="en-US" sz="1800" b="1"/>
              <a:t>N:</a:t>
            </a:r>
            <a:r>
              <a:rPr lang="el-GR" altLang="en-US" sz="1800"/>
              <a:t> the </a:t>
            </a:r>
            <a:r>
              <a:rPr lang="el-GR" altLang="en-US" sz="1800" b="1"/>
              <a:t>number of electrons, </a:t>
            </a:r>
            <a:endParaRPr lang="el-GR" altLang="en-US" sz="1800"/>
          </a:p>
          <a:p>
            <a:pPr eaLnBrk="1" hangingPunct="1"/>
            <a:r>
              <a:rPr lang="el-GR" altLang="en-US" sz="1800" b="1"/>
              <a:t>P:</a:t>
            </a:r>
            <a:r>
              <a:rPr lang="el-GR" altLang="en-US" sz="1800"/>
              <a:t> the </a:t>
            </a:r>
            <a:r>
              <a:rPr lang="el-GR" altLang="en-US" sz="1800" b="1"/>
              <a:t>number of photons, </a:t>
            </a:r>
            <a:r>
              <a:rPr lang="el-GR" altLang="en-US" sz="1800"/>
              <a:t>in a single (spatial and longitudinal) mode laser:</a:t>
            </a:r>
          </a:p>
          <a:p>
            <a:pPr eaLnBrk="1" hangingPunct="1"/>
            <a:r>
              <a:rPr lang="en-US" altLang="en-US" sz="1800"/>
              <a:t> G [1/s] is the modal gain,</a:t>
            </a:r>
          </a:p>
          <a:p>
            <a:pPr eaLnBrk="1" hangingPunct="1"/>
            <a:endParaRPr lang="en-US" altLang="en-US" sz="2400"/>
          </a:p>
        </p:txBody>
      </p:sp>
      <p:pic>
        <p:nvPicPr>
          <p:cNvPr id="67590" name="Picture 4">
            <a:extLst>
              <a:ext uri="{FF2B5EF4-FFF2-40B4-BE49-F238E27FC236}">
                <a16:creationId xmlns:a16="http://schemas.microsoft.com/office/drawing/2014/main" id="{C472A00E-2650-4D47-B1A9-1F47ABC12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1052514"/>
            <a:ext cx="8393113"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5">
            <a:extLst>
              <a:ext uri="{FF2B5EF4-FFF2-40B4-BE49-F238E27FC236}">
                <a16:creationId xmlns:a16="http://schemas.microsoft.com/office/drawing/2014/main" id="{7CA6D53A-DDDB-8F48-A56C-483B4633FA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1663" y="3789363"/>
            <a:ext cx="648176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2" name="Rectangle 6">
            <a:extLst>
              <a:ext uri="{FF2B5EF4-FFF2-40B4-BE49-F238E27FC236}">
                <a16:creationId xmlns:a16="http://schemas.microsoft.com/office/drawing/2014/main" id="{71E677E5-F14F-EB4C-AA72-33EE0A7462FC}"/>
              </a:ext>
            </a:extLst>
          </p:cNvPr>
          <p:cNvSpPr>
            <a:spLocks noChangeArrowheads="1"/>
          </p:cNvSpPr>
          <p:nvPr/>
        </p:nvSpPr>
        <p:spPr bwMode="auto">
          <a:xfrm>
            <a:off x="2314576" y="5300663"/>
            <a:ext cx="835183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tx1"/>
              </a:buClr>
              <a:buSzPct val="75000"/>
              <a:buFont typeface="Wingdings" pitchFamily="2" charset="2"/>
              <a:buChar char="Ø"/>
            </a:pPr>
            <a:r>
              <a:rPr lang="el-GR" altLang="en-US" sz="2800"/>
              <a:t>Από τις εξισώσεις ρυθμού προκύπτουν τόσο η στατική όσο και η δυναμική συμπεριφορά της διάταξης</a:t>
            </a:r>
            <a:endParaRPr lang="en-GB" altLang="en-US" sz="2800"/>
          </a:p>
        </p:txBody>
      </p:sp>
    </p:spTree>
    <p:extLst>
      <p:ext uri="{BB962C8B-B14F-4D97-AF65-F5344CB8AC3E}">
        <p14:creationId xmlns:p14="http://schemas.microsoft.com/office/powerpoint/2010/main" val="179392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a:extLst>
              <a:ext uri="{FF2B5EF4-FFF2-40B4-BE49-F238E27FC236}">
                <a16:creationId xmlns:a16="http://schemas.microsoft.com/office/drawing/2014/main" id="{8A8282EA-E73E-2142-AA62-3204613FF42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8611" name="Slide Number Placeholder 4">
            <a:extLst>
              <a:ext uri="{FF2B5EF4-FFF2-40B4-BE49-F238E27FC236}">
                <a16:creationId xmlns:a16="http://schemas.microsoft.com/office/drawing/2014/main" id="{8165B25B-9786-4147-B9D9-EE0F9A252DD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E5C4E4-B532-B54E-88F6-BC873B5F224E}" type="slidenum">
              <a:rPr lang="en-US" altLang="en-US">
                <a:solidFill>
                  <a:schemeClr val="bg1"/>
                </a:solidFill>
              </a:rPr>
              <a:pPr eaLnBrk="1" hangingPunct="1"/>
              <a:t>62</a:t>
            </a:fld>
            <a:endParaRPr lang="en-US" altLang="en-US">
              <a:solidFill>
                <a:schemeClr val="bg1"/>
              </a:solidFill>
            </a:endParaRPr>
          </a:p>
        </p:txBody>
      </p:sp>
      <p:sp>
        <p:nvSpPr>
          <p:cNvPr id="68612" name="AutoShape 2">
            <a:extLst>
              <a:ext uri="{FF2B5EF4-FFF2-40B4-BE49-F238E27FC236}">
                <a16:creationId xmlns:a16="http://schemas.microsoft.com/office/drawing/2014/main" id="{E03411A6-332D-B449-A2D6-7CB96C6BB17F}"/>
              </a:ext>
            </a:extLst>
          </p:cNvPr>
          <p:cNvSpPr>
            <a:spLocks noGrp="1" noChangeArrowheads="1"/>
          </p:cNvSpPr>
          <p:nvPr>
            <p:ph type="title"/>
          </p:nvPr>
        </p:nvSpPr>
        <p:spPr>
          <a:xfrm>
            <a:off x="4365626" y="44450"/>
            <a:ext cx="6173787" cy="711200"/>
          </a:xfrm>
        </p:spPr>
        <p:txBody>
          <a:bodyPr/>
          <a:lstStyle/>
          <a:p>
            <a:pPr eaLnBrk="1" hangingPunct="1"/>
            <a:r>
              <a:rPr lang="el-GR" altLang="en-US" sz="2400"/>
              <a:t>Χαρακτηριστική φωτοισχύος - ρεύματος</a:t>
            </a:r>
            <a:endParaRPr lang="en-GB" altLang="en-US" sz="2400"/>
          </a:p>
        </p:txBody>
      </p:sp>
      <p:sp>
        <p:nvSpPr>
          <p:cNvPr id="68613" name="Rectangle 3">
            <a:extLst>
              <a:ext uri="{FF2B5EF4-FFF2-40B4-BE49-F238E27FC236}">
                <a16:creationId xmlns:a16="http://schemas.microsoft.com/office/drawing/2014/main" id="{0E4B3E02-F72D-D946-9A59-C53A76BD0512}"/>
              </a:ext>
            </a:extLst>
          </p:cNvPr>
          <p:cNvSpPr>
            <a:spLocks noGrp="1" noChangeArrowheads="1"/>
          </p:cNvSpPr>
          <p:nvPr>
            <p:ph type="body" idx="1"/>
          </p:nvPr>
        </p:nvSpPr>
        <p:spPr>
          <a:xfrm>
            <a:off x="2027237" y="1196976"/>
            <a:ext cx="8675688" cy="1439863"/>
          </a:xfrm>
        </p:spPr>
        <p:txBody>
          <a:bodyPr/>
          <a:lstStyle/>
          <a:p>
            <a:pPr eaLnBrk="1" hangingPunct="1"/>
            <a:r>
              <a:rPr lang="el-GR" altLang="en-US" sz="2400"/>
              <a:t>Όταν d/dt=0 (steady-state) (παραλείποντας τη spontaneous emission):</a:t>
            </a:r>
          </a:p>
        </p:txBody>
      </p:sp>
      <p:pic>
        <p:nvPicPr>
          <p:cNvPr id="68614" name="Picture 4">
            <a:extLst>
              <a:ext uri="{FF2B5EF4-FFF2-40B4-BE49-F238E27FC236}">
                <a16:creationId xmlns:a16="http://schemas.microsoft.com/office/drawing/2014/main" id="{19A219CB-6DF4-7A46-AFD6-036AA4AA0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989138"/>
            <a:ext cx="7307263"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73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a:extLst>
              <a:ext uri="{FF2B5EF4-FFF2-40B4-BE49-F238E27FC236}">
                <a16:creationId xmlns:a16="http://schemas.microsoft.com/office/drawing/2014/main" id="{08E6FF7C-C903-5644-AE5F-D87909EDF8E1}"/>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69635" name="Slide Number Placeholder 4">
            <a:extLst>
              <a:ext uri="{FF2B5EF4-FFF2-40B4-BE49-F238E27FC236}">
                <a16:creationId xmlns:a16="http://schemas.microsoft.com/office/drawing/2014/main" id="{F0661960-46F6-7848-8D6B-F1712FF0FA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2C47A1-1984-A146-B551-A71690140CCC}" type="slidenum">
              <a:rPr lang="en-US" altLang="en-US">
                <a:solidFill>
                  <a:schemeClr val="bg1"/>
                </a:solidFill>
              </a:rPr>
              <a:pPr eaLnBrk="1" hangingPunct="1"/>
              <a:t>63</a:t>
            </a:fld>
            <a:endParaRPr lang="en-US" altLang="en-US">
              <a:solidFill>
                <a:schemeClr val="bg1"/>
              </a:solidFill>
            </a:endParaRPr>
          </a:p>
        </p:txBody>
      </p:sp>
      <p:sp>
        <p:nvSpPr>
          <p:cNvPr id="69636" name="AutoShape 2">
            <a:extLst>
              <a:ext uri="{FF2B5EF4-FFF2-40B4-BE49-F238E27FC236}">
                <a16:creationId xmlns:a16="http://schemas.microsoft.com/office/drawing/2014/main" id="{A4269198-EE22-2D4E-B5CC-149E0C14F0FE}"/>
              </a:ext>
            </a:extLst>
          </p:cNvPr>
          <p:cNvSpPr>
            <a:spLocks noGrp="1" noChangeArrowheads="1"/>
          </p:cNvSpPr>
          <p:nvPr>
            <p:ph type="title"/>
          </p:nvPr>
        </p:nvSpPr>
        <p:spPr/>
        <p:txBody>
          <a:bodyPr/>
          <a:lstStyle/>
          <a:p>
            <a:pPr eaLnBrk="1" hangingPunct="1"/>
            <a:r>
              <a:rPr lang="el-GR" altLang="en-US" sz="2400"/>
              <a:t>Χαρακτηριστική φωτοισχύος - ρεύματος</a:t>
            </a:r>
            <a:endParaRPr lang="en-US" altLang="en-US" sz="2400"/>
          </a:p>
        </p:txBody>
      </p:sp>
      <p:sp>
        <p:nvSpPr>
          <p:cNvPr id="69637" name="Rectangle 3">
            <a:extLst>
              <a:ext uri="{FF2B5EF4-FFF2-40B4-BE49-F238E27FC236}">
                <a16:creationId xmlns:a16="http://schemas.microsoft.com/office/drawing/2014/main" id="{4E90A192-A0BA-F24F-BEB2-1430E53FB355}"/>
              </a:ext>
            </a:extLst>
          </p:cNvPr>
          <p:cNvSpPr>
            <a:spLocks noGrp="1" noChangeArrowheads="1"/>
          </p:cNvSpPr>
          <p:nvPr>
            <p:ph type="body" idx="1"/>
          </p:nvPr>
        </p:nvSpPr>
        <p:spPr>
          <a:xfrm>
            <a:off x="2206626" y="1196976"/>
            <a:ext cx="8351837" cy="1655763"/>
          </a:xfrm>
        </p:spPr>
        <p:txBody>
          <a:bodyPr/>
          <a:lstStyle/>
          <a:p>
            <a:pPr eaLnBrk="1" hangingPunct="1"/>
            <a:r>
              <a:rPr lang="en-US" altLang="en-US"/>
              <a:t>The output power from one facet is (assuming equal facet reflectivities R)</a:t>
            </a:r>
          </a:p>
          <a:p>
            <a:pPr eaLnBrk="1" hangingPunct="1"/>
            <a:endParaRPr lang="en-US" altLang="en-US"/>
          </a:p>
        </p:txBody>
      </p:sp>
      <p:pic>
        <p:nvPicPr>
          <p:cNvPr id="69638" name="Picture 4">
            <a:extLst>
              <a:ext uri="{FF2B5EF4-FFF2-40B4-BE49-F238E27FC236}">
                <a16:creationId xmlns:a16="http://schemas.microsoft.com/office/drawing/2014/main" id="{C739FE10-1592-A04B-A7FA-6670615AF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012" y="1628775"/>
            <a:ext cx="32400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5">
            <a:extLst>
              <a:ext uri="{FF2B5EF4-FFF2-40B4-BE49-F238E27FC236}">
                <a16:creationId xmlns:a16="http://schemas.microsoft.com/office/drawing/2014/main" id="{7A3B7C55-3E5F-1B4B-881C-47D1DED40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8062" y="2708276"/>
            <a:ext cx="81534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8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a:extLst>
              <a:ext uri="{FF2B5EF4-FFF2-40B4-BE49-F238E27FC236}">
                <a16:creationId xmlns:a16="http://schemas.microsoft.com/office/drawing/2014/main" id="{E6DFF051-3B39-1C43-98C2-A716F0F3F53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0659" name="Slide Number Placeholder 4">
            <a:extLst>
              <a:ext uri="{FF2B5EF4-FFF2-40B4-BE49-F238E27FC236}">
                <a16:creationId xmlns:a16="http://schemas.microsoft.com/office/drawing/2014/main" id="{1636D4FA-C2D6-AF4F-8B64-F397F126D02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C2D6D0-D76B-6948-B50A-F62AC02EA228}" type="slidenum">
              <a:rPr lang="en-US" altLang="en-US">
                <a:solidFill>
                  <a:schemeClr val="bg1"/>
                </a:solidFill>
              </a:rPr>
              <a:pPr eaLnBrk="1" hangingPunct="1"/>
              <a:t>64</a:t>
            </a:fld>
            <a:endParaRPr lang="en-US" altLang="en-US">
              <a:solidFill>
                <a:schemeClr val="bg1"/>
              </a:solidFill>
            </a:endParaRPr>
          </a:p>
        </p:txBody>
      </p:sp>
      <p:sp>
        <p:nvSpPr>
          <p:cNvPr id="70660" name="AutoShape 2">
            <a:extLst>
              <a:ext uri="{FF2B5EF4-FFF2-40B4-BE49-F238E27FC236}">
                <a16:creationId xmlns:a16="http://schemas.microsoft.com/office/drawing/2014/main" id="{D13D83DB-8505-B647-8DA9-86E6A44D77F4}"/>
              </a:ext>
            </a:extLst>
          </p:cNvPr>
          <p:cNvSpPr>
            <a:spLocks noGrp="1" noChangeArrowheads="1"/>
          </p:cNvSpPr>
          <p:nvPr>
            <p:ph type="title"/>
          </p:nvPr>
        </p:nvSpPr>
        <p:spPr/>
        <p:txBody>
          <a:bodyPr/>
          <a:lstStyle/>
          <a:p>
            <a:pPr eaLnBrk="1" hangingPunct="1"/>
            <a:r>
              <a:rPr lang="el-GR" altLang="en-US"/>
              <a:t>Απόκριση διαμόρφωσης</a:t>
            </a:r>
            <a:endParaRPr lang="en-US" altLang="en-US"/>
          </a:p>
        </p:txBody>
      </p:sp>
      <p:sp>
        <p:nvSpPr>
          <p:cNvPr id="70661" name="Rectangle 3">
            <a:extLst>
              <a:ext uri="{FF2B5EF4-FFF2-40B4-BE49-F238E27FC236}">
                <a16:creationId xmlns:a16="http://schemas.microsoft.com/office/drawing/2014/main" id="{93904DA1-AF8D-3846-8D69-6CBF22263370}"/>
              </a:ext>
            </a:extLst>
          </p:cNvPr>
          <p:cNvSpPr>
            <a:spLocks noGrp="1" noChangeArrowheads="1"/>
          </p:cNvSpPr>
          <p:nvPr>
            <p:ph type="body" idx="1"/>
          </p:nvPr>
        </p:nvSpPr>
        <p:spPr>
          <a:xfrm>
            <a:off x="2206626" y="1052513"/>
            <a:ext cx="8351837" cy="5327650"/>
          </a:xfrm>
        </p:spPr>
        <p:txBody>
          <a:bodyPr>
            <a:normAutofit fontScale="92500" lnSpcReduction="10000"/>
          </a:bodyPr>
          <a:lstStyle/>
          <a:p>
            <a:pPr eaLnBrk="1" hangingPunct="1">
              <a:lnSpc>
                <a:spcPct val="75000"/>
              </a:lnSpc>
              <a:buFont typeface="Wingdings" pitchFamily="2" charset="2"/>
              <a:buChar char="q"/>
            </a:pPr>
            <a:r>
              <a:rPr lang="el-GR" altLang="en-US" sz="2000"/>
              <a:t>Η απόκριση του</a:t>
            </a:r>
            <a:r>
              <a:rPr lang="en-US" altLang="en-US" sz="2000"/>
              <a:t> laser </a:t>
            </a:r>
            <a:r>
              <a:rPr lang="el-GR" altLang="en-US" sz="2000"/>
              <a:t>στη διαμόρφωση του ρεύματος οδήγησης προκύπτει κάνοντας τις κάτωθι τροποποιήσεις:</a:t>
            </a:r>
            <a:r>
              <a:rPr lang="en-US" altLang="en-US"/>
              <a:t> </a:t>
            </a:r>
            <a:endParaRPr lang="el-GR" altLang="en-US"/>
          </a:p>
          <a:p>
            <a:pPr eaLnBrk="1" hangingPunct="1">
              <a:buFont typeface="Wingdings" pitchFamily="2" charset="2"/>
              <a:buChar char="Ø"/>
            </a:pPr>
            <a:r>
              <a:rPr lang="el-GR" altLang="en-US" sz="2000"/>
              <a:t>Η απόλαβή</a:t>
            </a:r>
            <a:r>
              <a:rPr lang="en-US" altLang="en-US" sz="2000"/>
              <a:t> </a:t>
            </a:r>
            <a:r>
              <a:rPr lang="el-GR" altLang="en-US" sz="2000"/>
              <a:t>συμπεριλαμβάνει και μη γραμμικό όρο, έτσι</a:t>
            </a:r>
            <a:r>
              <a:rPr lang="en-US" altLang="en-US" sz="2000"/>
              <a:t>:</a:t>
            </a:r>
            <a:r>
              <a:rPr lang="el-GR" altLang="en-US"/>
              <a:t> </a:t>
            </a:r>
          </a:p>
          <a:p>
            <a:pPr algn="ctr" eaLnBrk="1" hangingPunct="1">
              <a:buFont typeface="Wingdings" pitchFamily="2" charset="2"/>
              <a:buNone/>
            </a:pPr>
            <a:r>
              <a:rPr lang="el-GR" altLang="en-US" sz="2400" i="1"/>
              <a:t>    </a:t>
            </a:r>
            <a:r>
              <a:rPr lang="en-US" altLang="en-US" sz="2400" i="1"/>
              <a:t>G </a:t>
            </a:r>
            <a:r>
              <a:rPr lang="en-US" altLang="en-US" sz="2400"/>
              <a:t>= </a:t>
            </a:r>
            <a:r>
              <a:rPr lang="en-US" altLang="en-US" sz="2400" i="1"/>
              <a:t>G</a:t>
            </a:r>
            <a:r>
              <a:rPr lang="en-US" altLang="en-US" sz="2400" i="1" baseline="-25000"/>
              <a:t>N</a:t>
            </a:r>
            <a:r>
              <a:rPr lang="en-US" altLang="en-US" sz="2400"/>
              <a:t>(</a:t>
            </a:r>
            <a:r>
              <a:rPr lang="en-US" altLang="en-US" sz="2400" i="1"/>
              <a:t>N −N</a:t>
            </a:r>
            <a:r>
              <a:rPr lang="en-US" altLang="en-US" sz="2400" baseline="-25000"/>
              <a:t>0</a:t>
            </a:r>
            <a:r>
              <a:rPr lang="en-US" altLang="en-US" sz="2400"/>
              <a:t>)(1</a:t>
            </a:r>
            <a:r>
              <a:rPr lang="en-US" altLang="en-US" sz="2400" i="1"/>
              <a:t>−</a:t>
            </a:r>
            <a:r>
              <a:rPr lang="el-GR" altLang="en-US" sz="2400"/>
              <a:t>ε</a:t>
            </a:r>
            <a:r>
              <a:rPr lang="en-US" altLang="en-US" sz="2400" baseline="-25000"/>
              <a:t>NL</a:t>
            </a:r>
            <a:r>
              <a:rPr lang="en-US" altLang="en-US" sz="2400" i="1"/>
              <a:t>P</a:t>
            </a:r>
            <a:r>
              <a:rPr lang="en-US" altLang="en-US" sz="2400"/>
              <a:t>)</a:t>
            </a:r>
          </a:p>
          <a:p>
            <a:pPr eaLnBrk="1" hangingPunct="1">
              <a:buFont typeface="Wingdings" pitchFamily="2" charset="2"/>
              <a:buNone/>
            </a:pPr>
            <a:r>
              <a:rPr lang="el-GR" altLang="en-US" sz="1800"/>
              <a:t>Όπου </a:t>
            </a:r>
            <a:r>
              <a:rPr lang="en-US" altLang="en-US" sz="1800"/>
              <a:t> ε</a:t>
            </a:r>
            <a:r>
              <a:rPr lang="en-US" altLang="en-US" sz="1800" baseline="-25000"/>
              <a:t>NL </a:t>
            </a:r>
            <a:r>
              <a:rPr lang="en-US" altLang="en-US" sz="1800"/>
              <a:t>is the nonlinear gain parameter (10</a:t>
            </a:r>
            <a:r>
              <a:rPr lang="en-US" altLang="en-US" sz="1800" baseline="30000"/>
              <a:t>-7</a:t>
            </a:r>
            <a:r>
              <a:rPr lang="en-US" altLang="en-US" sz="1800"/>
              <a:t>)</a:t>
            </a:r>
          </a:p>
          <a:p>
            <a:pPr eaLnBrk="1" hangingPunct="1">
              <a:buFont typeface="Wingdings" pitchFamily="2" charset="2"/>
              <a:buChar char="Ø"/>
            </a:pPr>
            <a:r>
              <a:rPr lang="el-GR" altLang="en-US" sz="2000"/>
              <a:t>Συμπεριλαμβάνεται και μια σχέση για την φάση</a:t>
            </a:r>
            <a:r>
              <a:rPr lang="en-US" altLang="en-US" sz="2000"/>
              <a:t>:</a:t>
            </a:r>
            <a:endParaRPr lang="el-GR" altLang="en-US" sz="2000"/>
          </a:p>
          <a:p>
            <a:pPr eaLnBrk="1" hangingPunct="1">
              <a:buFont typeface="Wingdings" pitchFamily="2" charset="2"/>
              <a:buChar char="Ø"/>
            </a:pPr>
            <a:endParaRPr lang="el-GR" altLang="en-US" sz="2000"/>
          </a:p>
          <a:p>
            <a:pPr eaLnBrk="1" hangingPunct="1">
              <a:buFont typeface="Wingdings" pitchFamily="2" charset="2"/>
              <a:buChar char="Ø"/>
            </a:pPr>
            <a:endParaRPr lang="el-GR" altLang="en-US" sz="2000"/>
          </a:p>
          <a:p>
            <a:pPr eaLnBrk="1" hangingPunct="1">
              <a:buFont typeface="Wingdings" pitchFamily="2" charset="2"/>
              <a:buChar char="Ø"/>
            </a:pPr>
            <a:endParaRPr lang="el-GR" altLang="en-US" sz="2000"/>
          </a:p>
          <a:p>
            <a:pPr eaLnBrk="1" hangingPunct="1">
              <a:buFont typeface="Wingdings" pitchFamily="2" charset="2"/>
              <a:buNone/>
            </a:pPr>
            <a:r>
              <a:rPr lang="el-GR" altLang="en-US" sz="1800"/>
              <a:t>Όπου </a:t>
            </a:r>
            <a:r>
              <a:rPr lang="en-US" altLang="en-US" sz="1800"/>
              <a:t>β</a:t>
            </a:r>
            <a:r>
              <a:rPr lang="en-US" altLang="en-US" sz="1800" baseline="-25000"/>
              <a:t>c</a:t>
            </a:r>
            <a:r>
              <a:rPr lang="en-US" altLang="en-US" sz="1800"/>
              <a:t> </a:t>
            </a:r>
            <a:r>
              <a:rPr lang="el-GR" altLang="en-US" sz="1800"/>
              <a:t>ο παράγων ενίσχυσης του εύρους γραμής (</a:t>
            </a:r>
            <a:r>
              <a:rPr lang="en-US" altLang="en-US" sz="1800"/>
              <a:t> linewidth enhancement factor</a:t>
            </a:r>
            <a:r>
              <a:rPr lang="el-GR" altLang="en-US" sz="1800"/>
              <a:t>, της τάξης του </a:t>
            </a:r>
            <a:r>
              <a:rPr lang="en-US" altLang="en-US" sz="1800"/>
              <a:t>4-8 in semiconductor lasers)</a:t>
            </a:r>
            <a:endParaRPr lang="el-GR" altLang="en-US" sz="1800"/>
          </a:p>
          <a:p>
            <a:pPr eaLnBrk="1" hangingPunct="1">
              <a:buFont typeface="Wingdings" pitchFamily="2" charset="2"/>
              <a:buChar char="q"/>
            </a:pPr>
            <a:r>
              <a:rPr lang="el-GR" altLang="en-US" sz="2000"/>
              <a:t>Θεωρώντας ασθενές ρεύμα διαμόρφωσης</a:t>
            </a:r>
            <a:r>
              <a:rPr lang="en-US" altLang="en-US" sz="2000"/>
              <a:t>:</a:t>
            </a:r>
            <a:r>
              <a:rPr lang="en-US" altLang="en-US" sz="2000" i="1"/>
              <a:t>I</a:t>
            </a:r>
            <a:r>
              <a:rPr lang="en-US" altLang="en-US" sz="2000"/>
              <a:t>(</a:t>
            </a:r>
            <a:r>
              <a:rPr lang="en-US" altLang="en-US" sz="2000" i="1"/>
              <a:t>t</a:t>
            </a:r>
            <a:r>
              <a:rPr lang="en-US" altLang="en-US" sz="2000"/>
              <a:t>) = </a:t>
            </a:r>
            <a:r>
              <a:rPr lang="en-US" altLang="en-US" sz="2000" i="1"/>
              <a:t>I</a:t>
            </a:r>
            <a:r>
              <a:rPr lang="en-US" altLang="en-US" sz="2000" i="1" baseline="-25000"/>
              <a:t>b</a:t>
            </a:r>
            <a:r>
              <a:rPr lang="en-US" altLang="en-US" sz="2000"/>
              <a:t>+</a:t>
            </a:r>
            <a:r>
              <a:rPr lang="en-US" altLang="en-US" sz="2000" i="1"/>
              <a:t>I</a:t>
            </a:r>
            <a:r>
              <a:rPr lang="en-US" altLang="en-US" sz="2000" i="1" baseline="-25000"/>
              <a:t>m</a:t>
            </a:r>
            <a:r>
              <a:rPr lang="en-US" altLang="en-US" sz="2000" i="1"/>
              <a:t> </a:t>
            </a:r>
            <a:r>
              <a:rPr lang="en-US" altLang="en-US" sz="2000"/>
              <a:t>exp( </a:t>
            </a:r>
            <a:r>
              <a:rPr lang="en-US" altLang="en-US" sz="2000" i="1"/>
              <a:t>j</a:t>
            </a:r>
            <a:r>
              <a:rPr lang="el-GR" altLang="en-US" sz="2000"/>
              <a:t>ω</a:t>
            </a:r>
            <a:r>
              <a:rPr lang="en-US" altLang="en-US" sz="2000" i="1" baseline="-25000"/>
              <a:t>m</a:t>
            </a:r>
            <a:r>
              <a:rPr lang="en-US" altLang="en-US" sz="2000" i="1"/>
              <a:t>t</a:t>
            </a:r>
            <a:r>
              <a:rPr lang="en-US" altLang="en-US" sz="2000"/>
              <a:t>)</a:t>
            </a:r>
          </a:p>
          <a:p>
            <a:pPr eaLnBrk="1" hangingPunct="1">
              <a:buFont typeface="Wingdings" pitchFamily="2" charset="2"/>
              <a:buNone/>
            </a:pPr>
            <a:r>
              <a:rPr lang="el-GR" altLang="en-US" sz="2000"/>
              <a:t>η διαμορφούμενη φωτεινή ισχύς και ο αριθμός των φορέων θα είναι:</a:t>
            </a:r>
            <a:endParaRPr lang="en-US" altLang="en-US" sz="2000"/>
          </a:p>
          <a:p>
            <a:pPr eaLnBrk="1" hangingPunct="1">
              <a:buFont typeface="Wingdings" pitchFamily="2" charset="2"/>
              <a:buNone/>
            </a:pPr>
            <a:endParaRPr lang="el-GR" altLang="en-US" sz="2000"/>
          </a:p>
          <a:p>
            <a:pPr eaLnBrk="1" hangingPunct="1">
              <a:buFont typeface="Wingdings" pitchFamily="2" charset="2"/>
              <a:buNone/>
            </a:pPr>
            <a:endParaRPr lang="en-US" altLang="en-US" sz="2000"/>
          </a:p>
          <a:p>
            <a:pPr eaLnBrk="1" hangingPunct="1">
              <a:buFont typeface="Wingdings" pitchFamily="2" charset="2"/>
              <a:buChar char="Ø"/>
            </a:pPr>
            <a:endParaRPr lang="en-US" altLang="en-US" sz="2000"/>
          </a:p>
          <a:p>
            <a:pPr eaLnBrk="1" hangingPunct="1"/>
            <a:endParaRPr lang="en-US" altLang="en-US"/>
          </a:p>
        </p:txBody>
      </p:sp>
      <p:pic>
        <p:nvPicPr>
          <p:cNvPr id="70662" name="Picture 4">
            <a:extLst>
              <a:ext uri="{FF2B5EF4-FFF2-40B4-BE49-F238E27FC236}">
                <a16:creationId xmlns:a16="http://schemas.microsoft.com/office/drawing/2014/main" id="{49811149-42AD-4448-96DA-2A109F115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25" y="3357564"/>
            <a:ext cx="3600450"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5">
            <a:extLst>
              <a:ext uri="{FF2B5EF4-FFF2-40B4-BE49-F238E27FC236}">
                <a16:creationId xmlns:a16="http://schemas.microsoft.com/office/drawing/2014/main" id="{DA8D4150-5CA6-6143-9A46-58B969F4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26" y="5805489"/>
            <a:ext cx="27590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451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a:extLst>
              <a:ext uri="{FF2B5EF4-FFF2-40B4-BE49-F238E27FC236}">
                <a16:creationId xmlns:a16="http://schemas.microsoft.com/office/drawing/2014/main" id="{03EE142E-8750-EA42-8621-1A671A976A1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1683" name="Slide Number Placeholder 4">
            <a:extLst>
              <a:ext uri="{FF2B5EF4-FFF2-40B4-BE49-F238E27FC236}">
                <a16:creationId xmlns:a16="http://schemas.microsoft.com/office/drawing/2014/main" id="{79B20F6C-1F71-4845-9D40-CDB1953BD1B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B0AF97-CCA5-1243-AA0A-F4ABCED90A7E}" type="slidenum">
              <a:rPr lang="en-US" altLang="en-US">
                <a:solidFill>
                  <a:schemeClr val="bg1"/>
                </a:solidFill>
              </a:rPr>
              <a:pPr eaLnBrk="1" hangingPunct="1"/>
              <a:t>65</a:t>
            </a:fld>
            <a:endParaRPr lang="en-US" altLang="en-US">
              <a:solidFill>
                <a:schemeClr val="bg1"/>
              </a:solidFill>
            </a:endParaRPr>
          </a:p>
        </p:txBody>
      </p:sp>
      <p:sp>
        <p:nvSpPr>
          <p:cNvPr id="71684" name="AutoShape 2">
            <a:extLst>
              <a:ext uri="{FF2B5EF4-FFF2-40B4-BE49-F238E27FC236}">
                <a16:creationId xmlns:a16="http://schemas.microsoft.com/office/drawing/2014/main" id="{58562CFE-186F-AA44-BC4A-52E8FA893B88}"/>
              </a:ext>
            </a:extLst>
          </p:cNvPr>
          <p:cNvSpPr>
            <a:spLocks noGrp="1" noChangeArrowheads="1"/>
          </p:cNvSpPr>
          <p:nvPr>
            <p:ph type="title"/>
          </p:nvPr>
        </p:nvSpPr>
        <p:spPr/>
        <p:txBody>
          <a:bodyPr/>
          <a:lstStyle/>
          <a:p>
            <a:pPr eaLnBrk="1" hangingPunct="1"/>
            <a:r>
              <a:rPr lang="el-GR" altLang="en-US"/>
              <a:t>Διαμόρφωση μικρού σήματος</a:t>
            </a:r>
            <a:endParaRPr lang="en-US" altLang="en-US"/>
          </a:p>
        </p:txBody>
      </p:sp>
      <p:sp>
        <p:nvSpPr>
          <p:cNvPr id="71685" name="Rectangle 3">
            <a:extLst>
              <a:ext uri="{FF2B5EF4-FFF2-40B4-BE49-F238E27FC236}">
                <a16:creationId xmlns:a16="http://schemas.microsoft.com/office/drawing/2014/main" id="{BC7A612E-AE47-3047-B905-89FA2A399F93}"/>
              </a:ext>
            </a:extLst>
          </p:cNvPr>
          <p:cNvSpPr>
            <a:spLocks noGrp="1" noChangeArrowheads="1"/>
          </p:cNvSpPr>
          <p:nvPr>
            <p:ph type="body" idx="1"/>
          </p:nvPr>
        </p:nvSpPr>
        <p:spPr/>
        <p:txBody>
          <a:bodyPr/>
          <a:lstStyle/>
          <a:p>
            <a:pPr eaLnBrk="1" hangingPunct="1">
              <a:buFont typeface="Wingdings" pitchFamily="2" charset="2"/>
              <a:buChar char="q"/>
            </a:pPr>
            <a:r>
              <a:rPr lang="el-GR" altLang="en-US" sz="2000"/>
              <a:t>the power and carrier density variations around the steady-state values are assumed to be small:</a:t>
            </a:r>
          </a:p>
          <a:p>
            <a:pPr eaLnBrk="1" hangingPunct="1">
              <a:buFont typeface="Wingdings" pitchFamily="2" charset="2"/>
              <a:buChar char="q"/>
            </a:pPr>
            <a:endParaRPr lang="el-GR" altLang="en-US" sz="2000"/>
          </a:p>
          <a:p>
            <a:pPr eaLnBrk="1" hangingPunct="1">
              <a:buFont typeface="Wingdings" pitchFamily="2" charset="2"/>
              <a:buChar char="q"/>
            </a:pPr>
            <a:r>
              <a:rPr lang="el-GR" altLang="en-US" sz="2000"/>
              <a:t>Γραμμικοποιώντας τις εξισώσεις ρυθμού βρίσκεται ότι η διαμορφούμενη φωτεινή ισχύς εξαρτάται από τη συχνότητα ως:</a:t>
            </a:r>
          </a:p>
          <a:p>
            <a:pPr eaLnBrk="1" hangingPunct="1">
              <a:buFont typeface="Wingdings" pitchFamily="2" charset="2"/>
              <a:buChar char="q"/>
            </a:pPr>
            <a:endParaRPr lang="el-GR" altLang="en-US" sz="2000"/>
          </a:p>
          <a:p>
            <a:pPr eaLnBrk="1" hangingPunct="1">
              <a:buFont typeface="Wingdings" pitchFamily="2" charset="2"/>
              <a:buChar char="q"/>
            </a:pPr>
            <a:endParaRPr lang="el-GR" altLang="en-US" sz="2000"/>
          </a:p>
          <a:p>
            <a:pPr eaLnBrk="1" hangingPunct="1">
              <a:buFont typeface="Wingdings" pitchFamily="2" charset="2"/>
              <a:buChar char="q"/>
            </a:pPr>
            <a:endParaRPr lang="el-GR" altLang="en-US" sz="2000"/>
          </a:p>
          <a:p>
            <a:pPr eaLnBrk="1" hangingPunct="1">
              <a:buFont typeface="Wingdings" pitchFamily="2" charset="2"/>
              <a:buChar char="q"/>
            </a:pPr>
            <a:r>
              <a:rPr lang="el-GR" altLang="en-US" sz="2000"/>
              <a:t>Όπου Ω</a:t>
            </a:r>
            <a:r>
              <a:rPr lang="en-US" altLang="en-US" sz="2000" baseline="-25000"/>
              <a:t>R</a:t>
            </a:r>
            <a:r>
              <a:rPr lang="el-GR" altLang="en-US" sz="2000"/>
              <a:t> και Γ</a:t>
            </a:r>
            <a:r>
              <a:rPr lang="en-US" altLang="en-US" sz="2000" baseline="-25000"/>
              <a:t>R</a:t>
            </a:r>
            <a:r>
              <a:rPr lang="el-GR" altLang="en-US" sz="2000"/>
              <a:t> είναι η συχνότητα και ο ρυθμός απόσβεσης:</a:t>
            </a:r>
          </a:p>
          <a:p>
            <a:pPr eaLnBrk="1" hangingPunct="1"/>
            <a:endParaRPr lang="en-US" altLang="en-US"/>
          </a:p>
        </p:txBody>
      </p:sp>
      <p:pic>
        <p:nvPicPr>
          <p:cNvPr id="71686" name="Picture 5">
            <a:extLst>
              <a:ext uri="{FF2B5EF4-FFF2-40B4-BE49-F238E27FC236}">
                <a16:creationId xmlns:a16="http://schemas.microsoft.com/office/drawing/2014/main" id="{6D10A757-1CC4-FD4F-BD4E-63F959358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2" y="1557339"/>
            <a:ext cx="28654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6">
            <a:extLst>
              <a:ext uri="{FF2B5EF4-FFF2-40B4-BE49-F238E27FC236}">
                <a16:creationId xmlns:a16="http://schemas.microsoft.com/office/drawing/2014/main" id="{3BF48C1A-A323-E44A-8349-7AE278CF7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862" y="2998789"/>
            <a:ext cx="49911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7">
            <a:extLst>
              <a:ext uri="{FF2B5EF4-FFF2-40B4-BE49-F238E27FC236}">
                <a16:creationId xmlns:a16="http://schemas.microsoft.com/office/drawing/2014/main" id="{93C545C8-06DA-1C47-AABA-FDD57D87D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662" y="4710113"/>
            <a:ext cx="586898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67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a:extLst>
              <a:ext uri="{FF2B5EF4-FFF2-40B4-BE49-F238E27FC236}">
                <a16:creationId xmlns:a16="http://schemas.microsoft.com/office/drawing/2014/main" id="{9CA834DC-1F4C-7447-8045-A630379CC63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2707" name="Slide Number Placeholder 4">
            <a:extLst>
              <a:ext uri="{FF2B5EF4-FFF2-40B4-BE49-F238E27FC236}">
                <a16:creationId xmlns:a16="http://schemas.microsoft.com/office/drawing/2014/main" id="{15C19ACC-93E2-7141-8F63-3AAEFEB0401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688430-6CD3-1445-8A1B-E6E818250F1B}" type="slidenum">
              <a:rPr lang="en-US" altLang="en-US">
                <a:solidFill>
                  <a:schemeClr val="bg1"/>
                </a:solidFill>
              </a:rPr>
              <a:pPr eaLnBrk="1" hangingPunct="1"/>
              <a:t>66</a:t>
            </a:fld>
            <a:endParaRPr lang="en-US" altLang="en-US">
              <a:solidFill>
                <a:schemeClr val="bg1"/>
              </a:solidFill>
            </a:endParaRPr>
          </a:p>
        </p:txBody>
      </p:sp>
      <p:pic>
        <p:nvPicPr>
          <p:cNvPr id="72708" name="Picture 5">
            <a:extLst>
              <a:ext uri="{FF2B5EF4-FFF2-40B4-BE49-F238E27FC236}">
                <a16:creationId xmlns:a16="http://schemas.microsoft.com/office/drawing/2014/main" id="{80BB69E3-0E6C-E948-8E77-5840695EB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2420939"/>
            <a:ext cx="28082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AutoShape 2">
            <a:extLst>
              <a:ext uri="{FF2B5EF4-FFF2-40B4-BE49-F238E27FC236}">
                <a16:creationId xmlns:a16="http://schemas.microsoft.com/office/drawing/2014/main" id="{2F681786-AF92-F341-9A5D-74BC11EF6BEC}"/>
              </a:ext>
            </a:extLst>
          </p:cNvPr>
          <p:cNvSpPr>
            <a:spLocks noGrp="1" noChangeArrowheads="1"/>
          </p:cNvSpPr>
          <p:nvPr>
            <p:ph type="title"/>
          </p:nvPr>
        </p:nvSpPr>
        <p:spPr/>
        <p:txBody>
          <a:bodyPr/>
          <a:lstStyle/>
          <a:p>
            <a:pPr eaLnBrk="1" hangingPunct="1"/>
            <a:r>
              <a:rPr lang="el-GR" altLang="en-US"/>
              <a:t>Απόκριση μικρού σήματος</a:t>
            </a:r>
            <a:endParaRPr lang="en-US" altLang="en-US"/>
          </a:p>
        </p:txBody>
      </p:sp>
      <p:sp>
        <p:nvSpPr>
          <p:cNvPr id="72710" name="Rectangle 3">
            <a:extLst>
              <a:ext uri="{FF2B5EF4-FFF2-40B4-BE49-F238E27FC236}">
                <a16:creationId xmlns:a16="http://schemas.microsoft.com/office/drawing/2014/main" id="{87896EA5-EA8D-C34E-BCEC-CA1E7384E677}"/>
              </a:ext>
            </a:extLst>
          </p:cNvPr>
          <p:cNvSpPr>
            <a:spLocks noGrp="1" noChangeArrowheads="1"/>
          </p:cNvSpPr>
          <p:nvPr>
            <p:ph type="body" idx="1"/>
          </p:nvPr>
        </p:nvSpPr>
        <p:spPr>
          <a:xfrm>
            <a:off x="2133601" y="2060576"/>
            <a:ext cx="8351837" cy="3095625"/>
          </a:xfrm>
        </p:spPr>
        <p:txBody>
          <a:bodyPr/>
          <a:lstStyle/>
          <a:p>
            <a:pPr eaLnBrk="1" hangingPunct="1"/>
            <a:r>
              <a:rPr lang="el-GR" altLang="en-US" sz="2000"/>
              <a:t>Στα περισσότερα ημ/κα </a:t>
            </a:r>
            <a:r>
              <a:rPr lang="en-US" altLang="en-US" sz="2000"/>
              <a:t>laser</a:t>
            </a:r>
            <a:r>
              <a:rPr lang="el-GR" altLang="en-US" sz="2000"/>
              <a:t>: Γ</a:t>
            </a:r>
            <a:r>
              <a:rPr lang="en-US" altLang="en-US" sz="2000" i="1" baseline="-25000"/>
              <a:t>R</a:t>
            </a:r>
            <a:r>
              <a:rPr lang="en-US" altLang="en-US" sz="2000" i="1"/>
              <a:t> &lt; </a:t>
            </a:r>
            <a:r>
              <a:rPr lang="en-US" altLang="en-US" sz="2000"/>
              <a:t>0</a:t>
            </a:r>
            <a:r>
              <a:rPr lang="en-US" altLang="en-US" sz="2000" i="1"/>
              <a:t>.</a:t>
            </a:r>
            <a:r>
              <a:rPr lang="en-US" altLang="en-US" sz="2000"/>
              <a:t>1</a:t>
            </a:r>
            <a:r>
              <a:rPr lang="el-GR" altLang="en-US" sz="2000"/>
              <a:t>Ω</a:t>
            </a:r>
            <a:r>
              <a:rPr lang="en-US" altLang="en-US" sz="2000" i="1" baseline="-25000"/>
              <a:t>R</a:t>
            </a:r>
            <a:r>
              <a:rPr lang="el-GR" altLang="en-US" sz="2000" i="1" baseline="-25000"/>
              <a:t>  </a:t>
            </a:r>
            <a:r>
              <a:rPr lang="el-GR" altLang="en-US" sz="2000" i="1"/>
              <a:t>οπότε:</a:t>
            </a:r>
          </a:p>
          <a:p>
            <a:pPr lvl="1" eaLnBrk="1" hangingPunct="1"/>
            <a:r>
              <a:rPr lang="en-US" altLang="en-US" sz="1800"/>
              <a:t>3dB bandwidth for the laser</a:t>
            </a:r>
            <a:r>
              <a:rPr lang="el-GR" altLang="en-US" sz="1800"/>
              <a:t>: </a:t>
            </a:r>
            <a:endParaRPr lang="en-US" altLang="en-US" baseline="-25000"/>
          </a:p>
          <a:p>
            <a:pPr eaLnBrk="1" hangingPunct="1"/>
            <a:endParaRPr lang="en-US" altLang="en-US"/>
          </a:p>
        </p:txBody>
      </p:sp>
      <p:pic>
        <p:nvPicPr>
          <p:cNvPr id="72711" name="Picture 4">
            <a:extLst>
              <a:ext uri="{FF2B5EF4-FFF2-40B4-BE49-F238E27FC236}">
                <a16:creationId xmlns:a16="http://schemas.microsoft.com/office/drawing/2014/main" id="{D6B42D38-C68B-104C-9E2E-EEFDF36C0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926" y="1125538"/>
            <a:ext cx="4968875"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6">
            <a:extLst>
              <a:ext uri="{FF2B5EF4-FFF2-40B4-BE49-F238E27FC236}">
                <a16:creationId xmlns:a16="http://schemas.microsoft.com/office/drawing/2014/main" id="{27843113-8824-0F42-BC31-FA4CB37C77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25" y="3367088"/>
            <a:ext cx="82804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2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a:extLst>
              <a:ext uri="{FF2B5EF4-FFF2-40B4-BE49-F238E27FC236}">
                <a16:creationId xmlns:a16="http://schemas.microsoft.com/office/drawing/2014/main" id="{82E1E5FC-A24F-BD4D-8178-A21D1647081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3731" name="Slide Number Placeholder 4">
            <a:extLst>
              <a:ext uri="{FF2B5EF4-FFF2-40B4-BE49-F238E27FC236}">
                <a16:creationId xmlns:a16="http://schemas.microsoft.com/office/drawing/2014/main" id="{B88E40CA-B48C-0742-86BD-9C4C345E8CE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F1E97A-9CC8-2B44-8C51-1509C74063DE}" type="slidenum">
              <a:rPr lang="en-US" altLang="en-US">
                <a:solidFill>
                  <a:schemeClr val="bg1"/>
                </a:solidFill>
              </a:rPr>
              <a:pPr eaLnBrk="1" hangingPunct="1"/>
              <a:t>67</a:t>
            </a:fld>
            <a:endParaRPr lang="en-US" altLang="en-US">
              <a:solidFill>
                <a:schemeClr val="bg1"/>
              </a:solidFill>
            </a:endParaRPr>
          </a:p>
        </p:txBody>
      </p:sp>
      <p:sp>
        <p:nvSpPr>
          <p:cNvPr id="73732" name="AutoShape 2">
            <a:extLst>
              <a:ext uri="{FF2B5EF4-FFF2-40B4-BE49-F238E27FC236}">
                <a16:creationId xmlns:a16="http://schemas.microsoft.com/office/drawing/2014/main" id="{F5D75C14-57E8-A74C-A904-6BA2B2D8A029}"/>
              </a:ext>
            </a:extLst>
          </p:cNvPr>
          <p:cNvSpPr>
            <a:spLocks noGrp="1" noChangeArrowheads="1"/>
          </p:cNvSpPr>
          <p:nvPr>
            <p:ph type="title"/>
          </p:nvPr>
        </p:nvSpPr>
        <p:spPr/>
        <p:txBody>
          <a:bodyPr/>
          <a:lstStyle/>
          <a:p>
            <a:pPr eaLnBrk="1" hangingPunct="1"/>
            <a:r>
              <a:rPr lang="el-GR" altLang="en-US"/>
              <a:t>Απόκριση μεγάλου σήματος</a:t>
            </a:r>
            <a:endParaRPr lang="en-US" altLang="en-US"/>
          </a:p>
        </p:txBody>
      </p:sp>
      <p:sp>
        <p:nvSpPr>
          <p:cNvPr id="73733" name="Rectangle 3">
            <a:extLst>
              <a:ext uri="{FF2B5EF4-FFF2-40B4-BE49-F238E27FC236}">
                <a16:creationId xmlns:a16="http://schemas.microsoft.com/office/drawing/2014/main" id="{CE0378BB-BEDF-BB4F-936F-66C205083F40}"/>
              </a:ext>
            </a:extLst>
          </p:cNvPr>
          <p:cNvSpPr>
            <a:spLocks noGrp="1" noChangeArrowheads="1"/>
          </p:cNvSpPr>
          <p:nvPr>
            <p:ph type="body" idx="1"/>
          </p:nvPr>
        </p:nvSpPr>
        <p:spPr/>
        <p:txBody>
          <a:bodyPr/>
          <a:lstStyle/>
          <a:p>
            <a:pPr eaLnBrk="1" hangingPunct="1"/>
            <a:r>
              <a:rPr lang="en-US" altLang="en-US"/>
              <a:t>For large-signal operation (I</a:t>
            </a:r>
            <a:r>
              <a:rPr lang="en-US" altLang="en-US" baseline="-25000"/>
              <a:t>m</a:t>
            </a:r>
            <a:r>
              <a:rPr lang="en-US" altLang="en-US"/>
              <a:t> ≈ I</a:t>
            </a:r>
            <a:r>
              <a:rPr lang="en-US" altLang="en-US" baseline="-25000"/>
              <a:t>b</a:t>
            </a:r>
            <a:r>
              <a:rPr lang="en-US" altLang="en-US"/>
              <a:t> and I</a:t>
            </a:r>
            <a:r>
              <a:rPr lang="en-US" altLang="en-US" baseline="-25000"/>
              <a:t>b</a:t>
            </a:r>
            <a:r>
              <a:rPr lang="en-US" altLang="en-US"/>
              <a:t> ≈ I</a:t>
            </a:r>
            <a:r>
              <a:rPr lang="en-US" altLang="en-US" baseline="-25000"/>
              <a:t>th</a:t>
            </a:r>
            <a:r>
              <a:rPr lang="en-US" altLang="en-US"/>
              <a:t>), </a:t>
            </a:r>
            <a:r>
              <a:rPr lang="el-GR" altLang="en-US"/>
              <a:t>η γραμμικοποίηση των</a:t>
            </a:r>
            <a:r>
              <a:rPr lang="en-US" altLang="en-US"/>
              <a:t> rate equations </a:t>
            </a:r>
            <a:r>
              <a:rPr lang="el-GR" altLang="en-US"/>
              <a:t>δεν ισχύει       		επιλύονται αριθμητικά</a:t>
            </a:r>
            <a:r>
              <a:rPr lang="en-US" altLang="en-US"/>
              <a:t>.</a:t>
            </a:r>
          </a:p>
          <a:p>
            <a:pPr eaLnBrk="1" hangingPunct="1"/>
            <a:endParaRPr lang="en-US" altLang="en-US"/>
          </a:p>
        </p:txBody>
      </p:sp>
      <p:sp>
        <p:nvSpPr>
          <p:cNvPr id="73734" name="AutoShape 4">
            <a:extLst>
              <a:ext uri="{FF2B5EF4-FFF2-40B4-BE49-F238E27FC236}">
                <a16:creationId xmlns:a16="http://schemas.microsoft.com/office/drawing/2014/main" id="{69F0D5CD-3D95-8E4C-8D68-D65B88F4FEE3}"/>
              </a:ext>
            </a:extLst>
          </p:cNvPr>
          <p:cNvSpPr>
            <a:spLocks noChangeArrowheads="1"/>
          </p:cNvSpPr>
          <p:nvPr/>
        </p:nvSpPr>
        <p:spPr bwMode="auto">
          <a:xfrm>
            <a:off x="3357562" y="2205039"/>
            <a:ext cx="649288" cy="287337"/>
          </a:xfrm>
          <a:prstGeom prst="rightArrow">
            <a:avLst>
              <a:gd name="adj1" fmla="val 50000"/>
              <a:gd name="adj2" fmla="val 5649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73735" name="Picture 5">
            <a:extLst>
              <a:ext uri="{FF2B5EF4-FFF2-40B4-BE49-F238E27FC236}">
                <a16:creationId xmlns:a16="http://schemas.microsoft.com/office/drawing/2014/main" id="{ACCBF102-1584-9541-BE3B-8EDAE6694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238" y="2636839"/>
            <a:ext cx="3763963"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6">
            <a:extLst>
              <a:ext uri="{FF2B5EF4-FFF2-40B4-BE49-F238E27FC236}">
                <a16:creationId xmlns:a16="http://schemas.microsoft.com/office/drawing/2014/main" id="{1B111F15-FDD3-1A41-B76D-9C0C5CE45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08276"/>
            <a:ext cx="44640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89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a:extLst>
              <a:ext uri="{FF2B5EF4-FFF2-40B4-BE49-F238E27FC236}">
                <a16:creationId xmlns:a16="http://schemas.microsoft.com/office/drawing/2014/main" id="{46FB1E56-332D-3B44-BC20-35991125389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4755" name="Slide Number Placeholder 4">
            <a:extLst>
              <a:ext uri="{FF2B5EF4-FFF2-40B4-BE49-F238E27FC236}">
                <a16:creationId xmlns:a16="http://schemas.microsoft.com/office/drawing/2014/main" id="{0E2F3D68-337C-2743-AA28-7050921EFA7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F4F30F-6B62-1849-B756-BCF6AA6134F4}" type="slidenum">
              <a:rPr lang="en-US" altLang="en-US">
                <a:solidFill>
                  <a:schemeClr val="bg1"/>
                </a:solidFill>
              </a:rPr>
              <a:pPr eaLnBrk="1" hangingPunct="1"/>
              <a:t>68</a:t>
            </a:fld>
            <a:endParaRPr lang="en-US" altLang="en-US">
              <a:solidFill>
                <a:schemeClr val="bg1"/>
              </a:solidFill>
            </a:endParaRPr>
          </a:p>
        </p:txBody>
      </p:sp>
      <p:sp>
        <p:nvSpPr>
          <p:cNvPr id="74756" name="AutoShape 2">
            <a:extLst>
              <a:ext uri="{FF2B5EF4-FFF2-40B4-BE49-F238E27FC236}">
                <a16:creationId xmlns:a16="http://schemas.microsoft.com/office/drawing/2014/main" id="{38841414-8473-5A46-BE88-D59F90F70E3B}"/>
              </a:ext>
            </a:extLst>
          </p:cNvPr>
          <p:cNvSpPr>
            <a:spLocks noGrp="1" noChangeArrowheads="1"/>
          </p:cNvSpPr>
          <p:nvPr>
            <p:ph type="title"/>
          </p:nvPr>
        </p:nvSpPr>
        <p:spPr/>
        <p:txBody>
          <a:bodyPr/>
          <a:lstStyle/>
          <a:p>
            <a:pPr eaLnBrk="1" hangingPunct="1"/>
            <a:r>
              <a:rPr lang="en-US" altLang="en-US">
                <a:latin typeface="TimesNewRomanPSMT" panose="02020603050405020304" pitchFamily="18" charset="0"/>
                <a:cs typeface="Times New Roman" panose="02020603050405020304" pitchFamily="18" charset="0"/>
              </a:rPr>
              <a:t>Laser</a:t>
            </a:r>
            <a:r>
              <a:rPr lang="el-GR" altLang="en-US">
                <a:latin typeface="TimesNewRomanPSMT" panose="02020603050405020304" pitchFamily="18" charset="0"/>
                <a:cs typeface="Times New Roman" panose="02020603050405020304" pitchFamily="18" charset="0"/>
              </a:rPr>
              <a:t> Αερίου</a:t>
            </a:r>
            <a:r>
              <a:rPr lang="en-GB" altLang="en-US"/>
              <a:t> </a:t>
            </a:r>
          </a:p>
        </p:txBody>
      </p:sp>
      <p:sp>
        <p:nvSpPr>
          <p:cNvPr id="74757" name="Rectangle 3">
            <a:extLst>
              <a:ext uri="{FF2B5EF4-FFF2-40B4-BE49-F238E27FC236}">
                <a16:creationId xmlns:a16="http://schemas.microsoft.com/office/drawing/2014/main" id="{91E253D7-BEBB-D749-A755-E60A5EA45C2D}"/>
              </a:ext>
            </a:extLst>
          </p:cNvPr>
          <p:cNvSpPr>
            <a:spLocks noGrp="1" noChangeArrowheads="1"/>
          </p:cNvSpPr>
          <p:nvPr>
            <p:ph type="body" idx="1"/>
          </p:nvPr>
        </p:nvSpPr>
        <p:spPr/>
        <p:txBody>
          <a:bodyPr/>
          <a:lstStyle/>
          <a:p>
            <a:pPr eaLnBrk="1" hangingPunct="1"/>
            <a:r>
              <a:rPr lang="el-GR" altLang="en-US">
                <a:latin typeface="TimesNewRomanPSMT" panose="02020603050405020304" pitchFamily="18" charset="0"/>
                <a:cs typeface="Times New Roman" panose="02020603050405020304" pitchFamily="18" charset="0"/>
              </a:rPr>
              <a:t>σύστημα δυο-σταθμών, </a:t>
            </a:r>
            <a:r>
              <a:rPr lang="en-US" altLang="en-US">
                <a:latin typeface="TimesNewRomanPSMT" panose="02020603050405020304" pitchFamily="18" charset="0"/>
                <a:cs typeface="Times New Roman" panose="02020603050405020304" pitchFamily="18" charset="0"/>
              </a:rPr>
              <a:t>two</a:t>
            </a:r>
            <a:r>
              <a:rPr lang="el-GR" altLang="en-US">
                <a:latin typeface="TimesNewRomanPSMT" panose="02020603050405020304" pitchFamily="18" charset="0"/>
                <a:cs typeface="Times New Roman" panose="02020603050405020304" pitchFamily="18" charset="0"/>
              </a:rPr>
              <a:t>-</a:t>
            </a:r>
            <a:r>
              <a:rPr lang="en-US" altLang="en-US">
                <a:latin typeface="TimesNewRomanPSMT" panose="02020603050405020304" pitchFamily="18" charset="0"/>
                <a:cs typeface="Times New Roman" panose="02020603050405020304" pitchFamily="18" charset="0"/>
              </a:rPr>
              <a:t>level system</a:t>
            </a:r>
            <a:r>
              <a:rPr lang="en-GB" altLang="en-US"/>
              <a:t> </a:t>
            </a:r>
            <a:endParaRPr lang="en-US" altLang="en-US"/>
          </a:p>
          <a:p>
            <a:pPr eaLnBrk="1" hangingPunct="1"/>
            <a:r>
              <a:rPr lang="en-US" altLang="en-US"/>
              <a:t>O</a:t>
            </a:r>
            <a:r>
              <a:rPr lang="el-GR" altLang="en-US"/>
              <a:t>πτική άντληση Ν</a:t>
            </a:r>
            <a:r>
              <a:rPr lang="el-GR" altLang="en-US" baseline="-25000"/>
              <a:t>2</a:t>
            </a:r>
            <a:r>
              <a:rPr lang="el-GR" altLang="en-US"/>
              <a:t>&gt;Ν</a:t>
            </a:r>
            <a:r>
              <a:rPr lang="el-GR" altLang="en-US" baseline="-25000"/>
              <a:t>1</a:t>
            </a:r>
          </a:p>
          <a:p>
            <a:pPr eaLnBrk="1" hangingPunct="1"/>
            <a:endParaRPr lang="el-GR" altLang="en-US"/>
          </a:p>
          <a:p>
            <a:pPr eaLnBrk="1" hangingPunct="1"/>
            <a:r>
              <a:rPr lang="el-GR" altLang="en-US"/>
              <a:t>Οπτικά κάτοπτρα για ανατροφοδότηση</a:t>
            </a:r>
            <a:endParaRPr lang="en-GB" altLang="en-US"/>
          </a:p>
        </p:txBody>
      </p:sp>
      <p:pic>
        <p:nvPicPr>
          <p:cNvPr id="74758" name="Picture 4">
            <a:extLst>
              <a:ext uri="{FF2B5EF4-FFF2-40B4-BE49-F238E27FC236}">
                <a16:creationId xmlns:a16="http://schemas.microsoft.com/office/drawing/2014/main" id="{81807C7E-6C33-3E44-90A2-2D1D87FF1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012" y="1752601"/>
            <a:ext cx="22860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5">
            <a:extLst>
              <a:ext uri="{FF2B5EF4-FFF2-40B4-BE49-F238E27FC236}">
                <a16:creationId xmlns:a16="http://schemas.microsoft.com/office/drawing/2014/main" id="{C9840B54-DFCB-7849-9B08-D407C4CE7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3352801"/>
            <a:ext cx="471011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8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a:extLst>
              <a:ext uri="{FF2B5EF4-FFF2-40B4-BE49-F238E27FC236}">
                <a16:creationId xmlns:a16="http://schemas.microsoft.com/office/drawing/2014/main" id="{83E4DEA4-CEBD-364F-B376-6C8E8A120F0B}"/>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5779" name="Slide Number Placeholder 4">
            <a:extLst>
              <a:ext uri="{FF2B5EF4-FFF2-40B4-BE49-F238E27FC236}">
                <a16:creationId xmlns:a16="http://schemas.microsoft.com/office/drawing/2014/main" id="{9498B0C3-C5E7-4040-9CAC-3122127860C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3A9E53-4210-0748-A1EF-6DC6BBA7DB55}" type="slidenum">
              <a:rPr lang="en-US" altLang="en-US">
                <a:solidFill>
                  <a:schemeClr val="bg1"/>
                </a:solidFill>
              </a:rPr>
              <a:pPr eaLnBrk="1" hangingPunct="1"/>
              <a:t>69</a:t>
            </a:fld>
            <a:endParaRPr lang="en-US" altLang="en-US">
              <a:solidFill>
                <a:schemeClr val="bg1"/>
              </a:solidFill>
            </a:endParaRPr>
          </a:p>
        </p:txBody>
      </p:sp>
      <p:sp>
        <p:nvSpPr>
          <p:cNvPr id="75780" name="AutoShape 2">
            <a:extLst>
              <a:ext uri="{FF2B5EF4-FFF2-40B4-BE49-F238E27FC236}">
                <a16:creationId xmlns:a16="http://schemas.microsoft.com/office/drawing/2014/main" id="{1A443B6B-909C-014F-9876-5EAEC3A7D083}"/>
              </a:ext>
            </a:extLst>
          </p:cNvPr>
          <p:cNvSpPr>
            <a:spLocks noGrp="1" noChangeArrowheads="1"/>
          </p:cNvSpPr>
          <p:nvPr>
            <p:ph type="title"/>
          </p:nvPr>
        </p:nvSpPr>
        <p:spPr/>
        <p:txBody>
          <a:bodyPr/>
          <a:lstStyle/>
          <a:p>
            <a:pPr eaLnBrk="1" hangingPunct="1"/>
            <a:r>
              <a:rPr lang="el-GR" altLang="en-US"/>
              <a:t>Εφαρμογές</a:t>
            </a:r>
            <a:endParaRPr lang="en-US" altLang="en-US"/>
          </a:p>
        </p:txBody>
      </p:sp>
      <p:sp>
        <p:nvSpPr>
          <p:cNvPr id="75781" name="Rectangle 3">
            <a:extLst>
              <a:ext uri="{FF2B5EF4-FFF2-40B4-BE49-F238E27FC236}">
                <a16:creationId xmlns:a16="http://schemas.microsoft.com/office/drawing/2014/main" id="{0F7EBFA0-7956-454A-9336-7A8A06D23359}"/>
              </a:ext>
            </a:extLst>
          </p:cNvPr>
          <p:cNvSpPr>
            <a:spLocks noGrp="1" noChangeArrowheads="1"/>
          </p:cNvSpPr>
          <p:nvPr>
            <p:ph type="body" idx="1"/>
          </p:nvPr>
        </p:nvSpPr>
        <p:spPr/>
        <p:txBody>
          <a:bodyPr>
            <a:normAutofit fontScale="70000" lnSpcReduction="20000"/>
          </a:bodyPr>
          <a:lstStyle/>
          <a:p>
            <a:pPr eaLnBrk="1" hangingPunct="1"/>
            <a:r>
              <a:rPr lang="en-US" altLang="en-US" sz="1800"/>
              <a:t>Η κάθε εφαρμογή απαιτεί συγκεκριμένα χαρακτηριστικά από ένα laser:</a:t>
            </a:r>
            <a:r>
              <a:rPr lang="en-US" altLang="en-US" sz="2400"/>
              <a:t> </a:t>
            </a:r>
          </a:p>
          <a:p>
            <a:pPr lvl="1" eaLnBrk="1" hangingPunct="1"/>
            <a:r>
              <a:rPr lang="en-US" altLang="en-US" sz="1600"/>
              <a:t>Μήκος κύματος ακτινοβολίας </a:t>
            </a:r>
          </a:p>
          <a:p>
            <a:pPr lvl="1" eaLnBrk="1" hangingPunct="1"/>
            <a:r>
              <a:rPr lang="en-US" altLang="en-US" sz="1600"/>
              <a:t> Ισχύς δέσμης </a:t>
            </a:r>
          </a:p>
          <a:p>
            <a:pPr lvl="1" eaLnBrk="1" hangingPunct="1"/>
            <a:r>
              <a:rPr lang="en-US" altLang="en-US" sz="1600"/>
              <a:t>Παλμική ή συνεχής λειτουργία </a:t>
            </a:r>
            <a:endParaRPr lang="el-GR" altLang="en-US" sz="1600"/>
          </a:p>
          <a:p>
            <a:pPr lvl="1" eaLnBrk="1" hangingPunct="1"/>
            <a:r>
              <a:rPr lang="en-US" altLang="en-US" sz="1600"/>
              <a:t>Διάρκεια και μορφή παλμών</a:t>
            </a:r>
            <a:r>
              <a:rPr lang="en-US" altLang="en-US" sz="2000"/>
              <a:t> </a:t>
            </a:r>
          </a:p>
          <a:p>
            <a:pPr eaLnBrk="1" hangingPunct="1"/>
            <a:r>
              <a:rPr lang="en-US" altLang="en-US" sz="2000" b="1"/>
              <a:t>Εφαρμογές στη Φυσική και Χημεία</a:t>
            </a:r>
            <a:endParaRPr lang="en-US" altLang="en-US" sz="2000"/>
          </a:p>
          <a:p>
            <a:pPr eaLnBrk="1" hangingPunct="1"/>
            <a:r>
              <a:rPr lang="en-US" altLang="en-US" sz="2000" b="1"/>
              <a:t>Εφαρμογές στη Βιολογία και Ιατρική</a:t>
            </a:r>
            <a:endParaRPr lang="el-GR" altLang="en-US" sz="2000" b="1"/>
          </a:p>
          <a:p>
            <a:pPr lvl="1" eaLnBrk="1" hangingPunct="1"/>
            <a:r>
              <a:rPr lang="en-US" altLang="en-US" sz="2000" b="1"/>
              <a:t> </a:t>
            </a:r>
            <a:r>
              <a:rPr lang="en-US" altLang="en-US" sz="1600"/>
              <a:t>διαγνωστικό εργαλείο είτε ως χειρουργικό εργαλείο είτε τέλος για να δημιουργήσει μία μη αντιστρεπτή μεταβολή των βιομορίων. </a:t>
            </a:r>
          </a:p>
          <a:p>
            <a:pPr eaLnBrk="1" hangingPunct="1"/>
            <a:r>
              <a:rPr lang="en-US" altLang="en-US" sz="2000" b="1"/>
              <a:t>Κατεργασία Υλικών </a:t>
            </a:r>
            <a:endParaRPr lang="en-US" altLang="en-US" sz="2000"/>
          </a:p>
          <a:p>
            <a:pPr eaLnBrk="1" hangingPunct="1"/>
            <a:r>
              <a:rPr lang="en-US" altLang="en-US" sz="2000" b="1"/>
              <a:t>Οπτικές Επικοινωνίες</a:t>
            </a:r>
            <a:endParaRPr lang="en-US" altLang="en-US" sz="2000"/>
          </a:p>
          <a:p>
            <a:pPr eaLnBrk="1" hangingPunct="1"/>
            <a:r>
              <a:rPr lang="en-US" altLang="en-US" sz="2000" b="1"/>
              <a:t>Θερμοπυρηνική Σύντηξη </a:t>
            </a:r>
            <a:endParaRPr lang="en-US" altLang="en-US" sz="2000"/>
          </a:p>
          <a:p>
            <a:pPr eaLnBrk="1" hangingPunct="1"/>
            <a:r>
              <a:rPr lang="en-US" altLang="en-US" sz="2000" b="1"/>
              <a:t>Ολογραφία</a:t>
            </a:r>
            <a:endParaRPr lang="en-US" altLang="en-US" sz="2000"/>
          </a:p>
          <a:p>
            <a:pPr eaLnBrk="1" hangingPunct="1"/>
            <a:r>
              <a:rPr lang="en-US" altLang="en-US" sz="2000" b="1"/>
              <a:t>Μετρήσεις Αποστάσεων με Laser</a:t>
            </a:r>
            <a:endParaRPr lang="en-US" altLang="en-US" sz="2000"/>
          </a:p>
          <a:p>
            <a:pPr eaLnBrk="1" hangingPunct="1"/>
            <a:r>
              <a:rPr lang="en-US" altLang="en-US" sz="2000" b="1"/>
              <a:t>Έλεγχος της Μόλυνσης του Περιβάλλοντος με laser</a:t>
            </a:r>
            <a:endParaRPr lang="en-US" altLang="en-US" sz="2000"/>
          </a:p>
        </p:txBody>
      </p:sp>
    </p:spTree>
    <p:extLst>
      <p:ext uri="{BB962C8B-B14F-4D97-AF65-F5344CB8AC3E}">
        <p14:creationId xmlns:p14="http://schemas.microsoft.com/office/powerpoint/2010/main" val="17677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2">
            <a:extLst>
              <a:ext uri="{FF2B5EF4-FFF2-40B4-BE49-F238E27FC236}">
                <a16:creationId xmlns:a16="http://schemas.microsoft.com/office/drawing/2014/main" id="{B5D16599-A10E-104E-86CA-9C1DAC62DDD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C3D5B-E399-8E4C-A552-92917F032C9D}" type="slidenum">
              <a:rPr lang="en-US" altLang="en-US">
                <a:solidFill>
                  <a:schemeClr val="bg1"/>
                </a:solidFill>
              </a:rPr>
              <a:pPr eaLnBrk="1" hangingPunct="1"/>
              <a:t>7</a:t>
            </a:fld>
            <a:endParaRPr lang="en-US" altLang="en-US">
              <a:solidFill>
                <a:schemeClr val="bg1"/>
              </a:solidFill>
            </a:endParaRPr>
          </a:p>
        </p:txBody>
      </p:sp>
      <p:pic>
        <p:nvPicPr>
          <p:cNvPr id="23556" name="Picture 2">
            <a:extLst>
              <a:ext uri="{FF2B5EF4-FFF2-40B4-BE49-F238E27FC236}">
                <a16:creationId xmlns:a16="http://schemas.microsoft.com/office/drawing/2014/main" id="{0A85A1BB-F48A-4548-9D1A-5DC649278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6" y="1628775"/>
            <a:ext cx="554513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3">
            <a:extLst>
              <a:ext uri="{FF2B5EF4-FFF2-40B4-BE49-F238E27FC236}">
                <a16:creationId xmlns:a16="http://schemas.microsoft.com/office/drawing/2014/main" id="{D1A40ECC-77BD-0E47-A1A0-FCE7A874F0A9}"/>
              </a:ext>
            </a:extLst>
          </p:cNvPr>
          <p:cNvSpPr>
            <a:spLocks noGrp="1" noChangeArrowheads="1"/>
          </p:cNvSpPr>
          <p:nvPr>
            <p:ph type="title" idx="4294967295"/>
          </p:nvPr>
        </p:nvSpPr>
        <p:spPr>
          <a:xfrm>
            <a:off x="836612" y="152400"/>
            <a:ext cx="6781800" cy="711200"/>
          </a:xfrm>
        </p:spPr>
        <p:txBody>
          <a:bodyPr/>
          <a:lstStyle/>
          <a:p>
            <a:pPr eaLnBrk="1" hangingPunct="1"/>
            <a:r>
              <a:rPr lang="en-US" altLang="en-US" sz="2800" dirty="0">
                <a:latin typeface="Tahoma" panose="020B0604030504040204" pitchFamily="34" charset="0"/>
              </a:rPr>
              <a:t>Optical Transitions in Semiconductors</a:t>
            </a:r>
            <a:endParaRPr lang="en-GB" altLang="en-US" sz="2800" dirty="0"/>
          </a:p>
        </p:txBody>
      </p:sp>
      <p:sp>
        <p:nvSpPr>
          <p:cNvPr id="2" name="Rectangle 1">
            <a:extLst>
              <a:ext uri="{FF2B5EF4-FFF2-40B4-BE49-F238E27FC236}">
                <a16:creationId xmlns:a16="http://schemas.microsoft.com/office/drawing/2014/main" id="{9D66B29F-2248-A74B-A1B2-259ECFE278B6}"/>
              </a:ext>
            </a:extLst>
          </p:cNvPr>
          <p:cNvSpPr/>
          <p:nvPr/>
        </p:nvSpPr>
        <p:spPr>
          <a:xfrm>
            <a:off x="912812" y="949749"/>
            <a:ext cx="9144000" cy="461665"/>
          </a:xfrm>
          <a:prstGeom prst="rect">
            <a:avLst/>
          </a:prstGeom>
        </p:spPr>
        <p:txBody>
          <a:bodyPr wrap="square">
            <a:spAutoFit/>
          </a:bodyPr>
          <a:lstStyle/>
          <a:p>
            <a:r>
              <a:rPr lang="en-US" altLang="en-US" dirty="0"/>
              <a:t>Remember the difference in the wavefunction for gases and solids!!!!</a:t>
            </a:r>
            <a:endParaRPr lang="el-GR" altLang="en-US" dirty="0"/>
          </a:p>
        </p:txBody>
      </p:sp>
    </p:spTree>
    <p:extLst>
      <p:ext uri="{BB962C8B-B14F-4D97-AF65-F5344CB8AC3E}">
        <p14:creationId xmlns:p14="http://schemas.microsoft.com/office/powerpoint/2010/main" val="166024367"/>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2">
            <a:extLst>
              <a:ext uri="{FF2B5EF4-FFF2-40B4-BE49-F238E27FC236}">
                <a16:creationId xmlns:a16="http://schemas.microsoft.com/office/drawing/2014/main" id="{EC2E04E5-3C97-EC4E-BA1E-2EEDE268C16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6803" name="Slide Number Placeholder 3">
            <a:extLst>
              <a:ext uri="{FF2B5EF4-FFF2-40B4-BE49-F238E27FC236}">
                <a16:creationId xmlns:a16="http://schemas.microsoft.com/office/drawing/2014/main" id="{6F447888-AD15-8240-A985-FCAB22BB7F9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94F79B-262A-BE41-A80D-207F1D4ACFFF}" type="slidenum">
              <a:rPr lang="en-US" altLang="en-US">
                <a:solidFill>
                  <a:schemeClr val="bg1"/>
                </a:solidFill>
              </a:rPr>
              <a:pPr eaLnBrk="1" hangingPunct="1"/>
              <a:t>70</a:t>
            </a:fld>
            <a:endParaRPr lang="en-US" altLang="en-US">
              <a:solidFill>
                <a:schemeClr val="bg1"/>
              </a:solidFill>
            </a:endParaRPr>
          </a:p>
        </p:txBody>
      </p:sp>
      <p:sp>
        <p:nvSpPr>
          <p:cNvPr id="76804" name="AutoShape 4">
            <a:extLst>
              <a:ext uri="{FF2B5EF4-FFF2-40B4-BE49-F238E27FC236}">
                <a16:creationId xmlns:a16="http://schemas.microsoft.com/office/drawing/2014/main" id="{519103EF-364F-E049-A8CA-625EE0374858}"/>
              </a:ext>
            </a:extLst>
          </p:cNvPr>
          <p:cNvSpPr>
            <a:spLocks noGrp="1" noChangeArrowheads="1"/>
          </p:cNvSpPr>
          <p:nvPr>
            <p:ph type="title"/>
          </p:nvPr>
        </p:nvSpPr>
        <p:spPr/>
        <p:txBody>
          <a:bodyPr/>
          <a:lstStyle/>
          <a:p>
            <a:pPr eaLnBrk="1" hangingPunct="1"/>
            <a:r>
              <a:rPr lang="el-GR" altLang="en-US"/>
              <a:t>Εφαρμογές</a:t>
            </a:r>
            <a:endParaRPr lang="en-US" altLang="en-US"/>
          </a:p>
        </p:txBody>
      </p:sp>
      <p:pic>
        <p:nvPicPr>
          <p:cNvPr id="76805" name="Picture 5">
            <a:extLst>
              <a:ext uri="{FF2B5EF4-FFF2-40B4-BE49-F238E27FC236}">
                <a16:creationId xmlns:a16="http://schemas.microsoft.com/office/drawing/2014/main" id="{97F1E8BB-D84E-7747-8888-CD3E60D1C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1" y="1125538"/>
            <a:ext cx="45751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17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2">
            <a:extLst>
              <a:ext uri="{FF2B5EF4-FFF2-40B4-BE49-F238E27FC236}">
                <a16:creationId xmlns:a16="http://schemas.microsoft.com/office/drawing/2014/main" id="{5C879C6C-5957-1049-BDC4-57944814460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7827" name="Slide Number Placeholder 3">
            <a:extLst>
              <a:ext uri="{FF2B5EF4-FFF2-40B4-BE49-F238E27FC236}">
                <a16:creationId xmlns:a16="http://schemas.microsoft.com/office/drawing/2014/main" id="{94A82409-0438-564A-9FE5-A86032FC1AB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26529C-3B65-FB49-92EB-8CCFF2A9C3F4}" type="slidenum">
              <a:rPr lang="en-US" altLang="en-US">
                <a:solidFill>
                  <a:schemeClr val="bg1"/>
                </a:solidFill>
              </a:rPr>
              <a:pPr eaLnBrk="1" hangingPunct="1"/>
              <a:t>71</a:t>
            </a:fld>
            <a:endParaRPr lang="en-US" altLang="en-US">
              <a:solidFill>
                <a:schemeClr val="bg1"/>
              </a:solidFill>
            </a:endParaRPr>
          </a:p>
        </p:txBody>
      </p:sp>
      <p:sp>
        <p:nvSpPr>
          <p:cNvPr id="77828" name="AutoShape 4">
            <a:extLst>
              <a:ext uri="{FF2B5EF4-FFF2-40B4-BE49-F238E27FC236}">
                <a16:creationId xmlns:a16="http://schemas.microsoft.com/office/drawing/2014/main" id="{4791D6F0-8A14-FD48-B514-7FDED4EDD629}"/>
              </a:ext>
            </a:extLst>
          </p:cNvPr>
          <p:cNvSpPr>
            <a:spLocks noGrp="1" noChangeArrowheads="1"/>
          </p:cNvSpPr>
          <p:nvPr>
            <p:ph type="title"/>
          </p:nvPr>
        </p:nvSpPr>
        <p:spPr/>
        <p:txBody>
          <a:bodyPr/>
          <a:lstStyle/>
          <a:p>
            <a:pPr eaLnBrk="1" hangingPunct="1"/>
            <a:r>
              <a:rPr lang="el-GR" altLang="en-US"/>
              <a:t>Τύποι </a:t>
            </a:r>
            <a:r>
              <a:rPr lang="en-US" altLang="en-US"/>
              <a:t>laser </a:t>
            </a:r>
            <a:r>
              <a:rPr lang="el-GR" altLang="en-US"/>
              <a:t>και ισχύς εξόδου</a:t>
            </a:r>
            <a:endParaRPr lang="en-US" altLang="en-US"/>
          </a:p>
        </p:txBody>
      </p:sp>
      <p:pic>
        <p:nvPicPr>
          <p:cNvPr id="77829" name="Picture 5">
            <a:extLst>
              <a:ext uri="{FF2B5EF4-FFF2-40B4-BE49-F238E27FC236}">
                <a16:creationId xmlns:a16="http://schemas.microsoft.com/office/drawing/2014/main" id="{1C9A2DBB-3878-F04C-AE4F-E35FDB362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851" y="1100138"/>
            <a:ext cx="4027487"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24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a:extLst>
              <a:ext uri="{FF2B5EF4-FFF2-40B4-BE49-F238E27FC236}">
                <a16:creationId xmlns:a16="http://schemas.microsoft.com/office/drawing/2014/main" id="{FF12148E-5412-4643-AD81-E27E42AB577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8851" name="Slide Number Placeholder 4">
            <a:extLst>
              <a:ext uri="{FF2B5EF4-FFF2-40B4-BE49-F238E27FC236}">
                <a16:creationId xmlns:a16="http://schemas.microsoft.com/office/drawing/2014/main" id="{DB5A6129-C21F-2340-8FA1-265CA9ABCF9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2A473D-5B80-B644-BF90-CF5671F5A645}" type="slidenum">
              <a:rPr lang="en-US" altLang="en-US">
                <a:solidFill>
                  <a:schemeClr val="bg1"/>
                </a:solidFill>
              </a:rPr>
              <a:pPr eaLnBrk="1" hangingPunct="1"/>
              <a:t>72</a:t>
            </a:fld>
            <a:endParaRPr lang="en-US" altLang="en-US">
              <a:solidFill>
                <a:schemeClr val="bg1"/>
              </a:solidFill>
            </a:endParaRPr>
          </a:p>
        </p:txBody>
      </p:sp>
      <p:sp>
        <p:nvSpPr>
          <p:cNvPr id="78852" name="AutoShape 2">
            <a:extLst>
              <a:ext uri="{FF2B5EF4-FFF2-40B4-BE49-F238E27FC236}">
                <a16:creationId xmlns:a16="http://schemas.microsoft.com/office/drawing/2014/main" id="{530B73BF-4F1B-7C41-9CBA-12FB425FA0E6}"/>
              </a:ext>
            </a:extLst>
          </p:cNvPr>
          <p:cNvSpPr>
            <a:spLocks noGrp="1" noChangeArrowheads="1"/>
          </p:cNvSpPr>
          <p:nvPr>
            <p:ph type="title"/>
          </p:nvPr>
        </p:nvSpPr>
        <p:spPr/>
        <p:txBody>
          <a:bodyPr/>
          <a:lstStyle/>
          <a:p>
            <a:pPr eaLnBrk="1" hangingPunct="1"/>
            <a:r>
              <a:rPr lang="el-GR" altLang="en-US"/>
              <a:t>Ασφάλεια</a:t>
            </a:r>
            <a:endParaRPr lang="en-US" altLang="en-US"/>
          </a:p>
        </p:txBody>
      </p:sp>
      <p:sp>
        <p:nvSpPr>
          <p:cNvPr id="78853" name="Rectangle 3">
            <a:extLst>
              <a:ext uri="{FF2B5EF4-FFF2-40B4-BE49-F238E27FC236}">
                <a16:creationId xmlns:a16="http://schemas.microsoft.com/office/drawing/2014/main" id="{0D3C45FA-1CC1-A440-989F-913508030CC1}"/>
              </a:ext>
            </a:extLst>
          </p:cNvPr>
          <p:cNvSpPr>
            <a:spLocks noGrp="1" noChangeArrowheads="1"/>
          </p:cNvSpPr>
          <p:nvPr>
            <p:ph type="body" idx="1"/>
          </p:nvPr>
        </p:nvSpPr>
        <p:spPr/>
        <p:txBody>
          <a:bodyPr/>
          <a:lstStyle/>
          <a:p>
            <a:pPr eaLnBrk="1" hangingPunct="1"/>
            <a:r>
              <a:rPr lang="en-US" altLang="en-US" sz="2400"/>
              <a:t>Όταν η </a:t>
            </a:r>
            <a:r>
              <a:rPr lang="el-GR" altLang="en-US" sz="2400"/>
              <a:t>ΗΜ</a:t>
            </a:r>
            <a:r>
              <a:rPr lang="en-US" altLang="en-US" sz="2400"/>
              <a:t> ενέργεια από </a:t>
            </a:r>
            <a:r>
              <a:rPr lang="el-GR" altLang="en-US" sz="2400"/>
              <a:t>ένα</a:t>
            </a:r>
            <a:r>
              <a:rPr lang="en-US" altLang="en-US" sz="2400"/>
              <a:t> laser προσπίπτει σε έμβιο στόχο και απορροφάται, μετατρέπεται άλλη μορφή ενέργειας</a:t>
            </a:r>
            <a:r>
              <a:rPr lang="el-GR" altLang="en-US" sz="2400"/>
              <a:t>:</a:t>
            </a:r>
          </a:p>
          <a:p>
            <a:pPr lvl="1" eaLnBrk="1" hangingPunct="1"/>
            <a:r>
              <a:rPr lang="en-US" altLang="en-US" sz="2000"/>
              <a:t>π.χ. ενέργεια χημικών δεσμών, θερμότητα, μηχανική ενέργεια (κύματα πίεσης), ενέργεια ηλεκτρικού πεδίου ή ακόμη και σε φωτεινή ενέργεια (φθορισμός – φωσφορισμός) </a:t>
            </a:r>
            <a:endParaRPr lang="el-GR" altLang="en-US" sz="2000"/>
          </a:p>
          <a:p>
            <a:pPr eaLnBrk="1" hangingPunct="1"/>
            <a:r>
              <a:rPr lang="en-US" altLang="en-US" sz="2000"/>
              <a:t>Ανάλογα με το μηχανισμό αυτής της ενεργειακής μετατροπής, η ακτινοβολία laser </a:t>
            </a:r>
            <a:r>
              <a:rPr lang="el-GR" altLang="en-US" sz="2000"/>
              <a:t>προκαλεί</a:t>
            </a:r>
            <a:r>
              <a:rPr lang="en-US" altLang="en-US" sz="2000"/>
              <a:t> στους ιστούς θερμικές και μη θερμικές διαδικασίες</a:t>
            </a:r>
            <a:r>
              <a:rPr lang="el-GR" altLang="en-US" sz="2000"/>
              <a:t> με</a:t>
            </a:r>
            <a:r>
              <a:rPr lang="en-US" altLang="en-US" sz="2000"/>
              <a:t> δύο κύριο</a:t>
            </a:r>
            <a:r>
              <a:rPr lang="el-GR" altLang="en-US" sz="2000"/>
              <a:t>υς</a:t>
            </a:r>
            <a:r>
              <a:rPr lang="en-US" altLang="en-US" sz="2000"/>
              <a:t> τρόπο</a:t>
            </a:r>
            <a:r>
              <a:rPr lang="el-GR" altLang="en-US" sz="2000"/>
              <a:t>υς</a:t>
            </a:r>
            <a:r>
              <a:rPr lang="en-US" altLang="en-US" sz="2000"/>
              <a:t> δράσης:</a:t>
            </a:r>
            <a:r>
              <a:rPr lang="en-US" altLang="en-US" sz="2400"/>
              <a:t> </a:t>
            </a:r>
          </a:p>
          <a:p>
            <a:pPr eaLnBrk="1" hangingPunct="1">
              <a:buFont typeface="Wingdings" pitchFamily="2" charset="2"/>
              <a:buChar char="q"/>
            </a:pPr>
            <a:r>
              <a:rPr lang="en-US" altLang="en-US" sz="2400"/>
              <a:t>Θερμικές διαδικασίες</a:t>
            </a:r>
            <a:r>
              <a:rPr lang="el-GR" altLang="en-US" sz="2400"/>
              <a:t>: </a:t>
            </a:r>
          </a:p>
          <a:p>
            <a:pPr lvl="1" eaLnBrk="1" hangingPunct="1"/>
            <a:r>
              <a:rPr lang="en-US" altLang="en-US" sz="2000"/>
              <a:t>πήξη, ατμοποίηση </a:t>
            </a:r>
          </a:p>
          <a:p>
            <a:pPr eaLnBrk="1" hangingPunct="1">
              <a:buFont typeface="Wingdings" pitchFamily="2" charset="2"/>
              <a:buChar char="q"/>
            </a:pPr>
            <a:r>
              <a:rPr lang="en-US" altLang="en-US" sz="2400"/>
              <a:t>Μη θερμικές διαδικασίες</a:t>
            </a:r>
            <a:r>
              <a:rPr lang="el-GR" altLang="en-US" sz="2400"/>
              <a:t>: </a:t>
            </a:r>
          </a:p>
          <a:p>
            <a:pPr lvl="1" eaLnBrk="1" hangingPunct="1"/>
            <a:r>
              <a:rPr lang="en-US" altLang="en-US" sz="2000"/>
              <a:t>φωτομηχανική δράση, φωτοχημική δράση </a:t>
            </a:r>
          </a:p>
          <a:p>
            <a:pPr eaLnBrk="1" hangingPunct="1">
              <a:buFont typeface="Wingdings" pitchFamily="2" charset="2"/>
              <a:buNone/>
            </a:pPr>
            <a:endParaRPr lang="en-US" altLang="en-US" sz="2400"/>
          </a:p>
          <a:p>
            <a:pPr eaLnBrk="1" hangingPunct="1"/>
            <a:endParaRPr lang="en-US" altLang="en-US" sz="2400"/>
          </a:p>
        </p:txBody>
      </p:sp>
    </p:spTree>
    <p:extLst>
      <p:ext uri="{BB962C8B-B14F-4D97-AF65-F5344CB8AC3E}">
        <p14:creationId xmlns:p14="http://schemas.microsoft.com/office/powerpoint/2010/main" val="8119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a:extLst>
              <a:ext uri="{FF2B5EF4-FFF2-40B4-BE49-F238E27FC236}">
                <a16:creationId xmlns:a16="http://schemas.microsoft.com/office/drawing/2014/main" id="{93A57739-69B4-3049-9C3C-064B2D399137}"/>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79875" name="Slide Number Placeholder 4">
            <a:extLst>
              <a:ext uri="{FF2B5EF4-FFF2-40B4-BE49-F238E27FC236}">
                <a16:creationId xmlns:a16="http://schemas.microsoft.com/office/drawing/2014/main" id="{FA98EA30-2307-8141-9793-2437BE32167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FBAB09-3D84-1C4F-A564-BA31B678D319}" type="slidenum">
              <a:rPr lang="en-US" altLang="en-US">
                <a:solidFill>
                  <a:schemeClr val="bg1"/>
                </a:solidFill>
              </a:rPr>
              <a:pPr eaLnBrk="1" hangingPunct="1"/>
              <a:t>73</a:t>
            </a:fld>
            <a:endParaRPr lang="en-US" altLang="en-US">
              <a:solidFill>
                <a:schemeClr val="bg1"/>
              </a:solidFill>
            </a:endParaRPr>
          </a:p>
        </p:txBody>
      </p:sp>
      <p:sp>
        <p:nvSpPr>
          <p:cNvPr id="79876" name="AutoShape 2">
            <a:extLst>
              <a:ext uri="{FF2B5EF4-FFF2-40B4-BE49-F238E27FC236}">
                <a16:creationId xmlns:a16="http://schemas.microsoft.com/office/drawing/2014/main" id="{6041928A-F531-7441-BA58-0DF2CF26D75D}"/>
              </a:ext>
            </a:extLst>
          </p:cNvPr>
          <p:cNvSpPr>
            <a:spLocks noGrp="1" noChangeArrowheads="1"/>
          </p:cNvSpPr>
          <p:nvPr>
            <p:ph type="title"/>
          </p:nvPr>
        </p:nvSpPr>
        <p:spPr/>
        <p:txBody>
          <a:bodyPr/>
          <a:lstStyle/>
          <a:p>
            <a:pPr eaLnBrk="1" hangingPunct="1"/>
            <a:r>
              <a:rPr lang="el-GR" altLang="en-US"/>
              <a:t>Ταξινόμηση των </a:t>
            </a:r>
            <a:r>
              <a:rPr lang="en-US" altLang="en-US"/>
              <a:t>laser</a:t>
            </a:r>
          </a:p>
        </p:txBody>
      </p:sp>
      <p:sp>
        <p:nvSpPr>
          <p:cNvPr id="79877" name="Rectangle 3">
            <a:extLst>
              <a:ext uri="{FF2B5EF4-FFF2-40B4-BE49-F238E27FC236}">
                <a16:creationId xmlns:a16="http://schemas.microsoft.com/office/drawing/2014/main" id="{584FC1F0-67B5-6947-AF66-30991FE97177}"/>
              </a:ext>
            </a:extLst>
          </p:cNvPr>
          <p:cNvSpPr>
            <a:spLocks noGrp="1" noChangeArrowheads="1"/>
          </p:cNvSpPr>
          <p:nvPr>
            <p:ph type="body" idx="1"/>
          </p:nvPr>
        </p:nvSpPr>
        <p:spPr>
          <a:xfrm>
            <a:off x="2314576" y="1125538"/>
            <a:ext cx="8351837" cy="5327650"/>
          </a:xfrm>
        </p:spPr>
        <p:txBody>
          <a:bodyPr>
            <a:normAutofit fontScale="92500" lnSpcReduction="10000"/>
          </a:bodyPr>
          <a:lstStyle/>
          <a:p>
            <a:pPr eaLnBrk="1" hangingPunct="1">
              <a:lnSpc>
                <a:spcPct val="80000"/>
              </a:lnSpc>
            </a:pPr>
            <a:r>
              <a:rPr lang="en-US" altLang="en-US" sz="1800" b="1"/>
              <a:t>Τάξη Ι </a:t>
            </a:r>
            <a:r>
              <a:rPr lang="el-GR" altLang="en-US" sz="1800"/>
              <a:t>: </a:t>
            </a:r>
            <a:r>
              <a:rPr lang="en-US" altLang="en-US" sz="1800"/>
              <a:t>περιλαμβάνει συσκευές που δεν εκπέμπουν επιζήμια επίπεδα ακτινοβολίας, για </a:t>
            </a:r>
            <a:r>
              <a:rPr lang="el-GR" altLang="en-US" sz="1800"/>
              <a:t>ματια</a:t>
            </a:r>
            <a:r>
              <a:rPr lang="en-US" altLang="en-US" sz="1800"/>
              <a:t>, </a:t>
            </a:r>
            <a:r>
              <a:rPr lang="el-GR" altLang="en-US" sz="1800"/>
              <a:t>[ εκπεμπόμενη ισχύς&lt; </a:t>
            </a:r>
            <a:r>
              <a:rPr lang="en-US" altLang="en-US" sz="1800"/>
              <a:t>0,98mW</a:t>
            </a:r>
            <a:r>
              <a:rPr lang="el-GR" altLang="en-US" sz="1800"/>
              <a:t> : (CD) player, εκτυπωτές laser και τα CD ROM ]</a:t>
            </a:r>
          </a:p>
          <a:p>
            <a:pPr eaLnBrk="1" hangingPunct="1">
              <a:lnSpc>
                <a:spcPct val="80000"/>
              </a:lnSpc>
            </a:pPr>
            <a:r>
              <a:rPr lang="el-GR" altLang="en-US" sz="1800" b="1"/>
              <a:t>Τάξη ΙΙ: </a:t>
            </a:r>
            <a:r>
              <a:rPr lang="el-GR" altLang="en-US" sz="1800"/>
              <a:t>εκπέμπουν ακτινοβολία στην ορατή περιοχή και έχουν τη δυνατότητα να δημιουργήσουν βλάβη στα μάτια μέτα από χρόνια έκθεση. [εκπεμπόμενη ισχύς της τάξης του 1mW και το μήκος κύματος 400-700nm σαρωτές των ταμείων των υπερκαταστημάτων, το laser He-Ne].</a:t>
            </a:r>
          </a:p>
          <a:p>
            <a:pPr eaLnBrk="1" hangingPunct="1">
              <a:lnSpc>
                <a:spcPct val="80000"/>
              </a:lnSpc>
            </a:pPr>
            <a:r>
              <a:rPr lang="el-GR" altLang="en-US" sz="1800" b="1"/>
              <a:t>Τάξη ΙΙΙα : </a:t>
            </a:r>
            <a:r>
              <a:rPr lang="el-GR" altLang="en-US" sz="1800"/>
              <a:t>τα laser είναι γενικά ακίνδυνα όταν τα κοιτάξουμε στιγμιαία με γυμνό μάτι, αλλά θέτουν μεγάλο κίνδυνο για τα μάτια όταν κοιταχθούν μέσα από οπτικά όργανα όπως μικροσκόπια και κυάλια. [μέγιστη ισχύς εξόδου 5mW, σε χειρουργικές διατάξεις και σε στυλοδείκτες (pointer pens)] </a:t>
            </a:r>
          </a:p>
          <a:p>
            <a:pPr eaLnBrk="1" hangingPunct="1">
              <a:lnSpc>
                <a:spcPct val="80000"/>
              </a:lnSpc>
            </a:pPr>
            <a:r>
              <a:rPr lang="el-GR" altLang="en-US" sz="1800" b="1"/>
              <a:t>Τάξη ΙΙΙβ : </a:t>
            </a:r>
            <a:r>
              <a:rPr lang="el-GR" altLang="en-US" sz="1800"/>
              <a:t>Η ακτινοβολία των laser αυτής της τάξης μπορεί να προκαλέσει τραυματισμό σε απευθείας επαφή με το ανθρώπινο μάτι ή από κατοπτρική ανάκλαση. Αντίθετα, η επαφή με διάχυτα ανακλώμενη σε αντικείμενα ακτινοβολία είναι γενικά ασφαλής, υπό την προϋπόθεση η απόσταση του ματιού από την ανακλώμενη επιφάνεια να είναι μεγαλύτερη από 13cm και η διάρκεια της έκθεσης να είνα μικρότερη από 10s. Τα laser αυτά δίνουν ισχύ 0.5W </a:t>
            </a:r>
          </a:p>
          <a:p>
            <a:pPr eaLnBrk="1" hangingPunct="1">
              <a:lnSpc>
                <a:spcPct val="80000"/>
              </a:lnSpc>
            </a:pPr>
            <a:r>
              <a:rPr lang="el-GR" altLang="en-US" sz="1800" b="1"/>
              <a:t>Τάξη IV: </a:t>
            </a:r>
            <a:r>
              <a:rPr lang="el-GR" altLang="en-US" sz="1800"/>
              <a:t>Η τάξη αυτή συμπεριλαμβάνει όλα τα laser με ισχύ πάνω από 500mW σε συνεχή λειτουργία. Θέτουν κινδύνους για τραυματισμούς στα μάτια και στο δέρμα καθώς και κίνδυνο ανάφλεξης εύφλεκτων υλικών. Το κοίταγμα της δέσμης, ακόμη και ύστερα από διάχυτη ανάκλαση, μπορεί να προκαλέσει τραυματισμό στα μάτια και στο δέρμα. Όλα τα μέτρα ασφαλείας για αυτήν την τάξη πρέπει να τηρούνται πολύ αυστηρά. </a:t>
            </a:r>
          </a:p>
          <a:p>
            <a:pPr eaLnBrk="1" hangingPunct="1">
              <a:lnSpc>
                <a:spcPct val="80000"/>
              </a:lnSpc>
              <a:buFont typeface="Wingdings" pitchFamily="2" charset="2"/>
              <a:buNone/>
            </a:pPr>
            <a:endParaRPr lang="el-GR" altLang="en-US" sz="1800"/>
          </a:p>
        </p:txBody>
      </p:sp>
    </p:spTree>
    <p:extLst>
      <p:ext uri="{BB962C8B-B14F-4D97-AF65-F5344CB8AC3E}">
        <p14:creationId xmlns:p14="http://schemas.microsoft.com/office/powerpoint/2010/main" val="22097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a:extLst>
              <a:ext uri="{FF2B5EF4-FFF2-40B4-BE49-F238E27FC236}">
                <a16:creationId xmlns:a16="http://schemas.microsoft.com/office/drawing/2014/main" id="{FFBD643C-8351-8A49-B062-0B740E2401D5}"/>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0899" name="Slide Number Placeholder 3">
            <a:extLst>
              <a:ext uri="{FF2B5EF4-FFF2-40B4-BE49-F238E27FC236}">
                <a16:creationId xmlns:a16="http://schemas.microsoft.com/office/drawing/2014/main" id="{CE6E65FD-6E21-6C46-A413-C9C40C5B444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5CB768-4601-794F-917D-2B1F5DF8AAF0}" type="slidenum">
              <a:rPr lang="en-US" altLang="en-US">
                <a:solidFill>
                  <a:schemeClr val="bg1"/>
                </a:solidFill>
              </a:rPr>
              <a:pPr eaLnBrk="1" hangingPunct="1"/>
              <a:t>74</a:t>
            </a:fld>
            <a:endParaRPr lang="en-US" altLang="en-US">
              <a:solidFill>
                <a:schemeClr val="bg1"/>
              </a:solidFill>
            </a:endParaRPr>
          </a:p>
        </p:txBody>
      </p:sp>
      <p:sp>
        <p:nvSpPr>
          <p:cNvPr id="80900" name="Rectangle 4">
            <a:extLst>
              <a:ext uri="{FF2B5EF4-FFF2-40B4-BE49-F238E27FC236}">
                <a16:creationId xmlns:a16="http://schemas.microsoft.com/office/drawing/2014/main" id="{E70FDC9B-11CD-D94B-A0B7-C586C1B7130D}"/>
              </a:ext>
            </a:extLst>
          </p:cNvPr>
          <p:cNvSpPr>
            <a:spLocks noGrp="1" noChangeArrowheads="1"/>
          </p:cNvSpPr>
          <p:nvPr>
            <p:ph type="title"/>
          </p:nvPr>
        </p:nvSpPr>
        <p:spPr/>
        <p:txBody>
          <a:bodyPr/>
          <a:lstStyle/>
          <a:p>
            <a:pPr eaLnBrk="1" hangingPunct="1"/>
            <a:endParaRPr lang="en-GB" altLang="en-US"/>
          </a:p>
        </p:txBody>
      </p:sp>
      <p:pic>
        <p:nvPicPr>
          <p:cNvPr id="80901" name="Picture 5">
            <a:extLst>
              <a:ext uri="{FF2B5EF4-FFF2-40B4-BE49-F238E27FC236}">
                <a16:creationId xmlns:a16="http://schemas.microsoft.com/office/drawing/2014/main" id="{E66414E1-C770-A84B-BFD8-3A6C52A57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1268413"/>
            <a:ext cx="3649662"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2" name="Picture 6">
            <a:extLst>
              <a:ext uri="{FF2B5EF4-FFF2-40B4-BE49-F238E27FC236}">
                <a16:creationId xmlns:a16="http://schemas.microsoft.com/office/drawing/2014/main" id="{9A203FAA-57A0-D94C-B722-BF72565CE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3" y="1989138"/>
            <a:ext cx="375602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3">
            <a:extLst>
              <a:ext uri="{FF2B5EF4-FFF2-40B4-BE49-F238E27FC236}">
                <a16:creationId xmlns:a16="http://schemas.microsoft.com/office/drawing/2014/main" id="{DA9B9F5E-97B1-3B4C-B74B-5E8FCE97D09D}"/>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1923" name="Slide Number Placeholder 4">
            <a:extLst>
              <a:ext uri="{FF2B5EF4-FFF2-40B4-BE49-F238E27FC236}">
                <a16:creationId xmlns:a16="http://schemas.microsoft.com/office/drawing/2014/main" id="{837C03D0-2C99-9242-98EB-E317D7827DD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51BD6C-83FD-574E-8ABE-583AB23A7A14}" type="slidenum">
              <a:rPr lang="en-US" altLang="en-US">
                <a:solidFill>
                  <a:schemeClr val="bg1"/>
                </a:solidFill>
              </a:rPr>
              <a:pPr eaLnBrk="1" hangingPunct="1"/>
              <a:t>75</a:t>
            </a:fld>
            <a:endParaRPr lang="en-US" altLang="en-US">
              <a:solidFill>
                <a:schemeClr val="bg1"/>
              </a:solidFill>
            </a:endParaRPr>
          </a:p>
        </p:txBody>
      </p:sp>
      <p:sp>
        <p:nvSpPr>
          <p:cNvPr id="81924" name="AutoShape 2">
            <a:extLst>
              <a:ext uri="{FF2B5EF4-FFF2-40B4-BE49-F238E27FC236}">
                <a16:creationId xmlns:a16="http://schemas.microsoft.com/office/drawing/2014/main" id="{CA8A3DFB-6D24-7441-8036-B416295FC6A2}"/>
              </a:ext>
            </a:extLst>
          </p:cNvPr>
          <p:cNvSpPr>
            <a:spLocks noGrp="1" noChangeArrowheads="1"/>
          </p:cNvSpPr>
          <p:nvPr>
            <p:ph type="title"/>
          </p:nvPr>
        </p:nvSpPr>
        <p:spPr>
          <a:xfrm>
            <a:off x="4037012" y="0"/>
            <a:ext cx="6484938" cy="711200"/>
          </a:xfrm>
        </p:spPr>
        <p:txBody>
          <a:bodyPr/>
          <a:lstStyle/>
          <a:p>
            <a:pPr eaLnBrk="1" hangingPunct="1"/>
            <a:r>
              <a:rPr lang="el-GR" altLang="en-US"/>
              <a:t>Η ενίσχυση του οπτικού σήματος</a:t>
            </a:r>
            <a:endParaRPr lang="en-US" altLang="en-US"/>
          </a:p>
        </p:txBody>
      </p:sp>
      <p:sp>
        <p:nvSpPr>
          <p:cNvPr id="81925" name="Rectangle 3">
            <a:extLst>
              <a:ext uri="{FF2B5EF4-FFF2-40B4-BE49-F238E27FC236}">
                <a16:creationId xmlns:a16="http://schemas.microsoft.com/office/drawing/2014/main" id="{214A6EAC-5936-E643-895A-103D4F15194C}"/>
              </a:ext>
            </a:extLst>
          </p:cNvPr>
          <p:cNvSpPr>
            <a:spLocks noGrp="1" noChangeArrowheads="1"/>
          </p:cNvSpPr>
          <p:nvPr>
            <p:ph type="body" idx="1"/>
          </p:nvPr>
        </p:nvSpPr>
        <p:spPr/>
        <p:txBody>
          <a:bodyPr/>
          <a:lstStyle/>
          <a:p>
            <a:pPr eaLnBrk="1" hangingPunct="1"/>
            <a:r>
              <a:rPr lang="el-GR" altLang="en-US">
                <a:solidFill>
                  <a:srgbClr val="0000FF"/>
                </a:solidFill>
                <a:latin typeface="Comic Sans MS" panose="030F0902030302020204" pitchFamily="66" charset="0"/>
              </a:rPr>
              <a:t>Στα πρώτα οπτικά συστήματα η ενίσχυση του οπτικού σήματος γίνεται με ΟΕ-ΕΟ μετατροπή:</a:t>
            </a:r>
            <a:r>
              <a:rPr lang="el-GR" altLang="en-US">
                <a:latin typeface="Comic Sans MS" panose="030F0902030302020204" pitchFamily="66" charset="0"/>
              </a:rPr>
              <a:t> </a:t>
            </a:r>
            <a:r>
              <a:rPr lang="el-GR" altLang="en-US" sz="2000">
                <a:latin typeface="Comic Sans MS" panose="030F0902030302020204" pitchFamily="66" charset="0"/>
                <a:cs typeface="Times New Roman" panose="02020603050405020304" pitchFamily="18" charset="0"/>
              </a:rPr>
              <a:t>εξαιρετικά πολύπλοκες ακριβές</a:t>
            </a:r>
            <a:r>
              <a:rPr lang="el-GR" altLang="en-US" sz="2000">
                <a:latin typeface="Comic Sans MS" panose="030F0902030302020204" pitchFamily="66" charset="0"/>
              </a:rPr>
              <a:t> διατάξεις</a:t>
            </a:r>
            <a:r>
              <a:rPr lang="el-GR" altLang="en-US" sz="2000">
                <a:latin typeface="Comic Sans MS" panose="030F0902030302020204" pitchFamily="66" charset="0"/>
                <a:cs typeface="Times New Roman" panose="02020603050405020304" pitchFamily="18" charset="0"/>
              </a:rPr>
              <a:t>, </a:t>
            </a:r>
            <a:r>
              <a:rPr lang="el-GR" altLang="en-US" sz="2000">
                <a:latin typeface="Comic Sans MS" panose="030F0902030302020204" pitchFamily="66" charset="0"/>
              </a:rPr>
              <a:t>που</a:t>
            </a:r>
            <a:r>
              <a:rPr lang="el-GR" altLang="en-US" sz="2000">
                <a:latin typeface="Comic Sans MS" panose="030F0902030302020204" pitchFamily="66" charset="0"/>
                <a:cs typeface="Times New Roman" panose="02020603050405020304" pitchFamily="18" charset="0"/>
              </a:rPr>
              <a:t> μπορούσαν να λειτουργήσουν μόνο για αναλογικά ή μόνο για ψηφιακά συστήματα, για ένα μήκος κύματος και ένα ρυθμό (bitrate), με αναπόφευκτο το θόρυβο της ηλεκτρονικής ενίσχυσης - και περιοριστικές για το σύστημα στην περίπτωση αναβαθμίσεων, και υψηλό κόστος συντήρησης.</a:t>
            </a:r>
            <a:r>
              <a:rPr lang="en-US" altLang="en-US" sz="2000">
                <a:latin typeface="Comic Sans MS" panose="030F0902030302020204" pitchFamily="66" charset="0"/>
              </a:rPr>
              <a:t> </a:t>
            </a:r>
            <a:endParaRPr lang="el-GR" altLang="en-US" sz="2000">
              <a:latin typeface="Comic Sans MS" panose="030F0902030302020204" pitchFamily="66" charset="0"/>
            </a:endParaRPr>
          </a:p>
          <a:p>
            <a:pPr eaLnBrk="1" hangingPunct="1"/>
            <a:r>
              <a:rPr lang="el-GR" altLang="en-US" sz="2000">
                <a:latin typeface="Comic Sans MS" panose="030F0902030302020204" pitchFamily="66" charset="0"/>
                <a:cs typeface="Times New Roman" panose="02020603050405020304" pitchFamily="18" charset="0"/>
              </a:rPr>
              <a:t>Οι αδυναμίες αυτές ξεπερνιούνται με τη διατήρηση του σήματος σε οπτική μορφή σε όλο το μήκος της διαδρομής και επομένως με την απευθείας ενίσχυση του από καθαρά οπτικούς ενισχυτές, αποφεύγοντας τις πολύπλοκες οπτικοηλεκτρικές και ηλεκτροοπτικές μετατροπές. Οι οπτικοί ενισχυτές ενισχύουν οποιοδήποτε σήμα ανεξαρτήτως σχήματος διαμόρφωσης, μήκους κύματος και ρυθμού μετάδοσης</a:t>
            </a:r>
            <a:r>
              <a:rPr lang="en-US" altLang="en-US" sz="2000">
                <a:latin typeface="Comic Sans MS" panose="030F0902030302020204" pitchFamily="66" charset="0"/>
              </a:rPr>
              <a:t> </a:t>
            </a:r>
          </a:p>
        </p:txBody>
      </p:sp>
    </p:spTree>
    <p:extLst>
      <p:ext uri="{BB962C8B-B14F-4D97-AF65-F5344CB8AC3E}">
        <p14:creationId xmlns:p14="http://schemas.microsoft.com/office/powerpoint/2010/main" val="79645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oter Placeholder 1">
            <a:extLst>
              <a:ext uri="{FF2B5EF4-FFF2-40B4-BE49-F238E27FC236}">
                <a16:creationId xmlns:a16="http://schemas.microsoft.com/office/drawing/2014/main" id="{64C84D5A-EC57-9548-B646-887AC9815D6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2947" name="Slide Number Placeholder 2">
            <a:extLst>
              <a:ext uri="{FF2B5EF4-FFF2-40B4-BE49-F238E27FC236}">
                <a16:creationId xmlns:a16="http://schemas.microsoft.com/office/drawing/2014/main" id="{9ACE0819-376F-D446-B16C-FA0E69DD3DE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F515E7-C320-DC46-8D82-82A897B239E5}" type="slidenum">
              <a:rPr lang="en-US" altLang="en-US">
                <a:solidFill>
                  <a:schemeClr val="bg1"/>
                </a:solidFill>
              </a:rPr>
              <a:pPr eaLnBrk="1" hangingPunct="1"/>
              <a:t>76</a:t>
            </a:fld>
            <a:endParaRPr lang="en-US" altLang="en-US">
              <a:solidFill>
                <a:schemeClr val="bg1"/>
              </a:solidFill>
            </a:endParaRPr>
          </a:p>
        </p:txBody>
      </p:sp>
      <p:sp>
        <p:nvSpPr>
          <p:cNvPr id="82948" name="Text Box 2">
            <a:extLst>
              <a:ext uri="{FF2B5EF4-FFF2-40B4-BE49-F238E27FC236}">
                <a16:creationId xmlns:a16="http://schemas.microsoft.com/office/drawing/2014/main" id="{DFA211C2-2967-9A4D-A3F4-A038942D356E}"/>
              </a:ext>
            </a:extLst>
          </p:cNvPr>
          <p:cNvSpPr txBox="1">
            <a:spLocks noChangeArrowheads="1"/>
          </p:cNvSpPr>
          <p:nvPr/>
        </p:nvSpPr>
        <p:spPr bwMode="auto">
          <a:xfrm>
            <a:off x="2817812" y="1223964"/>
            <a:ext cx="800571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a:latin typeface="Comic Sans MS" panose="030F0902030302020204" pitchFamily="66" charset="0"/>
              </a:rPr>
              <a:t>Χρήση Αναγεννητών Επαναληπτών </a:t>
            </a:r>
            <a:endParaRPr lang="en-US" altLang="en-US">
              <a:latin typeface="Comic Sans MS" panose="030F0902030302020204" pitchFamily="66" charset="0"/>
            </a:endParaRPr>
          </a:p>
          <a:p>
            <a:pPr eaLnBrk="1" hangingPunct="1"/>
            <a:r>
              <a:rPr lang="el-GR" altLang="en-US">
                <a:latin typeface="Comic Sans MS" panose="030F0902030302020204" pitchFamily="66" charset="0"/>
              </a:rPr>
              <a:t>(</a:t>
            </a:r>
            <a:r>
              <a:rPr lang="en-US" altLang="en-US">
                <a:latin typeface="Comic Sans MS" panose="030F0902030302020204" pitchFamily="66" charset="0"/>
              </a:rPr>
              <a:t>Regenerative Repeaters)</a:t>
            </a:r>
            <a:endParaRPr lang="el-GR" altLang="en-US">
              <a:latin typeface="Comic Sans MS" panose="030F0902030302020204" pitchFamily="66" charset="0"/>
            </a:endParaRPr>
          </a:p>
          <a:p>
            <a:pPr eaLnBrk="1" hangingPunct="1"/>
            <a:endParaRPr lang="en-US" altLang="en-US">
              <a:latin typeface="Comic Sans MS" panose="030F0902030302020204" pitchFamily="66" charset="0"/>
            </a:endParaRPr>
          </a:p>
          <a:p>
            <a:pPr eaLnBrk="1" hangingPunct="1"/>
            <a:r>
              <a:rPr lang="en-US" altLang="en-US">
                <a:latin typeface="Comic Sans MS" panose="030F0902030302020204" pitchFamily="66" charset="0"/>
              </a:rPr>
              <a:t>RR:</a:t>
            </a:r>
          </a:p>
          <a:p>
            <a:pPr eaLnBrk="1" hangingPunct="1"/>
            <a:r>
              <a:rPr lang="el-GR" altLang="en-US">
                <a:solidFill>
                  <a:srgbClr val="FF0000"/>
                </a:solidFill>
                <a:latin typeface="Comic Sans MS" panose="030F0902030302020204" pitchFamily="66" charset="0"/>
              </a:rPr>
              <a:t>Δέκτης-ηλεκτρικός ενισχυτής-ηλεκτρικός συγχρονισμός-</a:t>
            </a:r>
          </a:p>
          <a:p>
            <a:pPr eaLnBrk="1" hangingPunct="1"/>
            <a:r>
              <a:rPr lang="el-GR" altLang="en-US">
                <a:solidFill>
                  <a:srgbClr val="FF0000"/>
                </a:solidFill>
                <a:latin typeface="Comic Sans MS" panose="030F0902030302020204" pitchFamily="66" charset="0"/>
              </a:rPr>
              <a:t>διαμόρφωτές παλμών-πομπός </a:t>
            </a:r>
            <a:r>
              <a:rPr lang="en-US" altLang="en-US">
                <a:solidFill>
                  <a:srgbClr val="FF0000"/>
                </a:solidFill>
                <a:latin typeface="Comic Sans MS" panose="030F0902030302020204" pitchFamily="66" charset="0"/>
              </a:rPr>
              <a:t>Laser</a:t>
            </a:r>
            <a:endParaRPr lang="el-GR" altLang="en-US">
              <a:solidFill>
                <a:srgbClr val="FF0000"/>
              </a:solidFill>
              <a:latin typeface="Comic Sans MS" panose="030F0902030302020204" pitchFamily="66" charset="0"/>
            </a:endParaRPr>
          </a:p>
          <a:p>
            <a:pPr eaLnBrk="1" hangingPunct="1"/>
            <a:endParaRPr lang="en-US" altLang="en-US">
              <a:latin typeface="Comic Sans MS" panose="030F0902030302020204" pitchFamily="66" charset="0"/>
            </a:endParaRPr>
          </a:p>
          <a:p>
            <a:pPr eaLnBrk="1" hangingPunct="1"/>
            <a:r>
              <a:rPr lang="el-GR" altLang="en-US">
                <a:solidFill>
                  <a:schemeClr val="accent2"/>
                </a:solidFill>
                <a:latin typeface="Comic Sans MS" panose="030F0902030302020204" pitchFamily="66" charset="0"/>
              </a:rPr>
              <a:t>Μειονεκτήματα:</a:t>
            </a:r>
            <a:endParaRPr lang="en-US" altLang="en-US">
              <a:solidFill>
                <a:schemeClr val="accent2"/>
              </a:solidFill>
              <a:latin typeface="Comic Sans MS" panose="030F0902030302020204" pitchFamily="66" charset="0"/>
            </a:endParaRPr>
          </a:p>
          <a:p>
            <a:pPr eaLnBrk="1" hangingPunct="1"/>
            <a:r>
              <a:rPr lang="el-GR" altLang="en-US">
                <a:solidFill>
                  <a:srgbClr val="FF0000"/>
                </a:solidFill>
                <a:latin typeface="Comic Sans MS" panose="030F0902030302020204" pitchFamily="66" charset="0"/>
              </a:rPr>
              <a:t>Πολυπλοκότητα</a:t>
            </a:r>
          </a:p>
          <a:p>
            <a:pPr eaLnBrk="1" hangingPunct="1"/>
            <a:r>
              <a:rPr lang="el-GR" altLang="en-US">
                <a:solidFill>
                  <a:srgbClr val="FF0000"/>
                </a:solidFill>
                <a:latin typeface="Comic Sans MS" panose="030F0902030302020204" pitchFamily="66" charset="0"/>
              </a:rPr>
              <a:t>Κόστος</a:t>
            </a:r>
          </a:p>
          <a:p>
            <a:pPr eaLnBrk="1" hangingPunct="1"/>
            <a:r>
              <a:rPr lang="el-GR" altLang="en-US">
                <a:solidFill>
                  <a:srgbClr val="FF0000"/>
                </a:solidFill>
                <a:latin typeface="Comic Sans MS" panose="030F0902030302020204" pitchFamily="66" charset="0"/>
              </a:rPr>
              <a:t>Ή Ψηφιακή ή Αναλογική λειτουργία</a:t>
            </a:r>
          </a:p>
          <a:p>
            <a:pPr eaLnBrk="1" hangingPunct="1"/>
            <a:r>
              <a:rPr lang="el-GR" altLang="en-US">
                <a:solidFill>
                  <a:srgbClr val="FF0000"/>
                </a:solidFill>
                <a:latin typeface="Comic Sans MS" panose="030F0902030302020204" pitchFamily="66" charset="0"/>
              </a:rPr>
              <a:t>Λειτουργία σε ένα μήκος κύματος και </a:t>
            </a:r>
            <a:r>
              <a:rPr lang="en-US" altLang="en-US">
                <a:solidFill>
                  <a:srgbClr val="FF0000"/>
                </a:solidFill>
                <a:latin typeface="Comic Sans MS" panose="030F0902030302020204" pitchFamily="66" charset="0"/>
              </a:rPr>
              <a:t>bitrate</a:t>
            </a:r>
          </a:p>
          <a:p>
            <a:pPr eaLnBrk="1" hangingPunct="1"/>
            <a:r>
              <a:rPr lang="el-GR" altLang="en-US">
                <a:solidFill>
                  <a:srgbClr val="FF0000"/>
                </a:solidFill>
                <a:latin typeface="Comic Sans MS" panose="030F0902030302020204" pitchFamily="66" charset="0"/>
              </a:rPr>
              <a:t>Ηλεκτρικός θόρυβος</a:t>
            </a:r>
          </a:p>
          <a:p>
            <a:pPr eaLnBrk="1" hangingPunct="1"/>
            <a:r>
              <a:rPr lang="el-GR" altLang="en-US">
                <a:solidFill>
                  <a:srgbClr val="FF0000"/>
                </a:solidFill>
                <a:latin typeface="Comic Sans MS" panose="030F0902030302020204" pitchFamily="66" charset="0"/>
              </a:rPr>
              <a:t>Περιορισμός αναβαθμίσεων</a:t>
            </a:r>
          </a:p>
        </p:txBody>
      </p:sp>
      <p:sp>
        <p:nvSpPr>
          <p:cNvPr id="82949" name="AutoShape 3">
            <a:extLst>
              <a:ext uri="{FF2B5EF4-FFF2-40B4-BE49-F238E27FC236}">
                <a16:creationId xmlns:a16="http://schemas.microsoft.com/office/drawing/2014/main" id="{9C9F9A9A-73FE-764F-83DF-4A7427DAE2B9}"/>
              </a:ext>
            </a:extLst>
          </p:cNvPr>
          <p:cNvSpPr>
            <a:spLocks noGrp="1" noChangeArrowheads="1"/>
          </p:cNvSpPr>
          <p:nvPr>
            <p:ph type="title" idx="4294967295"/>
          </p:nvPr>
        </p:nvSpPr>
        <p:spPr/>
        <p:txBody>
          <a:bodyPr/>
          <a:lstStyle/>
          <a:p>
            <a:pPr eaLnBrk="1" hangingPunct="1"/>
            <a:r>
              <a:rPr lang="el-GR" altLang="en-US">
                <a:latin typeface="Tahoma" panose="020B0604030504040204" pitchFamily="34" charset="0"/>
              </a:rPr>
              <a:t>Πριν την ΟΠΤΙΚΗ ΕΝΙΣΧΥΣΗ</a:t>
            </a:r>
            <a:endParaRPr lang="en-GB" altLang="en-US"/>
          </a:p>
        </p:txBody>
      </p:sp>
    </p:spTree>
    <p:extLst>
      <p:ext uri="{BB962C8B-B14F-4D97-AF65-F5344CB8AC3E}">
        <p14:creationId xmlns:p14="http://schemas.microsoft.com/office/powerpoint/2010/main" val="265156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Footer Placeholder 1">
            <a:extLst>
              <a:ext uri="{FF2B5EF4-FFF2-40B4-BE49-F238E27FC236}">
                <a16:creationId xmlns:a16="http://schemas.microsoft.com/office/drawing/2014/main" id="{29A8E88E-C792-3648-A1C3-BBDF72AC109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3971" name="Slide Number Placeholder 2">
            <a:extLst>
              <a:ext uri="{FF2B5EF4-FFF2-40B4-BE49-F238E27FC236}">
                <a16:creationId xmlns:a16="http://schemas.microsoft.com/office/drawing/2014/main" id="{B403441C-D723-E445-BFFF-C99F3932D75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8828F0-3F05-1142-9FEF-9D04CD1A76A2}" type="slidenum">
              <a:rPr lang="en-US" altLang="en-US">
                <a:solidFill>
                  <a:schemeClr val="bg1"/>
                </a:solidFill>
              </a:rPr>
              <a:pPr eaLnBrk="1" hangingPunct="1"/>
              <a:t>77</a:t>
            </a:fld>
            <a:endParaRPr lang="en-US" altLang="en-US">
              <a:solidFill>
                <a:schemeClr val="bg1"/>
              </a:solidFill>
            </a:endParaRPr>
          </a:p>
        </p:txBody>
      </p:sp>
      <p:sp>
        <p:nvSpPr>
          <p:cNvPr id="83972" name="Text Box 2">
            <a:extLst>
              <a:ext uri="{FF2B5EF4-FFF2-40B4-BE49-F238E27FC236}">
                <a16:creationId xmlns:a16="http://schemas.microsoft.com/office/drawing/2014/main" id="{E8365926-B7CD-1B40-8AE6-A232FD9E7CB6}"/>
              </a:ext>
            </a:extLst>
          </p:cNvPr>
          <p:cNvSpPr txBox="1">
            <a:spLocks noChangeArrowheads="1"/>
          </p:cNvSpPr>
          <p:nvPr/>
        </p:nvSpPr>
        <p:spPr bwMode="auto">
          <a:xfrm>
            <a:off x="3122612" y="5486401"/>
            <a:ext cx="6858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i="1">
                <a:latin typeface="Comic Sans MS" panose="030F0902030302020204" pitchFamily="66" charset="0"/>
              </a:rPr>
              <a:t>SMF,MMF: Single Mode Fiber, Multi Mode Fiber</a:t>
            </a:r>
          </a:p>
          <a:p>
            <a:pPr algn="ctr" eaLnBrk="1" hangingPunct="1">
              <a:spcBef>
                <a:spcPct val="50000"/>
              </a:spcBef>
            </a:pPr>
            <a:r>
              <a:rPr lang="en-US" altLang="en-US" sz="2000" i="1">
                <a:latin typeface="Comic Sans MS" panose="030F0902030302020204" pitchFamily="66" charset="0"/>
              </a:rPr>
              <a:t>MLM,SLM: Multilongitudinal, Single longitudinal LASER</a:t>
            </a:r>
            <a:endParaRPr lang="el-GR" altLang="en-US" sz="2000" i="1">
              <a:latin typeface="Comic Sans MS" panose="030F0902030302020204" pitchFamily="66" charset="0"/>
            </a:endParaRPr>
          </a:p>
        </p:txBody>
      </p:sp>
      <p:pic>
        <p:nvPicPr>
          <p:cNvPr id="83973" name="Picture 3">
            <a:extLst>
              <a:ext uri="{FF2B5EF4-FFF2-40B4-BE49-F238E27FC236}">
                <a16:creationId xmlns:a16="http://schemas.microsoft.com/office/drawing/2014/main" id="{70F1FD4A-E841-6E43-888D-EA8B2DDD3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2" y="1219201"/>
            <a:ext cx="39624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AutoShape 4">
            <a:extLst>
              <a:ext uri="{FF2B5EF4-FFF2-40B4-BE49-F238E27FC236}">
                <a16:creationId xmlns:a16="http://schemas.microsoft.com/office/drawing/2014/main" id="{C2BA77DB-C8D9-4346-9037-85BD6BFB1315}"/>
              </a:ext>
            </a:extLst>
          </p:cNvPr>
          <p:cNvSpPr>
            <a:spLocks noGrp="1" noChangeArrowheads="1"/>
          </p:cNvSpPr>
          <p:nvPr>
            <p:ph type="title" idx="4294967295"/>
          </p:nvPr>
        </p:nvSpPr>
        <p:spPr>
          <a:xfrm>
            <a:off x="4181476" y="127000"/>
            <a:ext cx="6484937" cy="711200"/>
          </a:xfrm>
        </p:spPr>
        <p:txBody>
          <a:bodyPr/>
          <a:lstStyle/>
          <a:p>
            <a:pPr eaLnBrk="1" hangingPunct="1"/>
            <a:r>
              <a:rPr lang="el-GR" altLang="en-US" sz="2000">
                <a:latin typeface="Comic Sans MS" panose="030F0902030302020204" pitchFamily="66" charset="0"/>
              </a:rPr>
              <a:t>Εξέλιξη Συστημάτων Σημείο Προς Σημείο </a:t>
            </a:r>
            <a:r>
              <a:rPr lang="en-US" altLang="en-US" sz="2000">
                <a:latin typeface="Comic Sans MS" panose="030F0902030302020204" pitchFamily="66" charset="0"/>
              </a:rPr>
              <a:t>(Point to Point)</a:t>
            </a:r>
            <a:endParaRPr lang="en-GB" altLang="en-US"/>
          </a:p>
        </p:txBody>
      </p:sp>
      <p:pic>
        <p:nvPicPr>
          <p:cNvPr id="83975" name="Picture 5">
            <a:extLst>
              <a:ext uri="{FF2B5EF4-FFF2-40B4-BE49-F238E27FC236}">
                <a16:creationId xmlns:a16="http://schemas.microsoft.com/office/drawing/2014/main" id="{D54D25B4-DECA-9F44-9E34-D0728801D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2362200"/>
            <a:ext cx="4343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38575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618F3EC7-6D27-3D4F-9299-89529EA03F7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4995" name="Slide Number Placeholder 2">
            <a:extLst>
              <a:ext uri="{FF2B5EF4-FFF2-40B4-BE49-F238E27FC236}">
                <a16:creationId xmlns:a16="http://schemas.microsoft.com/office/drawing/2014/main" id="{1A91012E-4B04-9441-807E-DF639B2D84F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6821BE-F362-7643-8138-8223FB3D65B0}" type="slidenum">
              <a:rPr lang="en-US" altLang="en-US">
                <a:solidFill>
                  <a:schemeClr val="bg1"/>
                </a:solidFill>
              </a:rPr>
              <a:pPr eaLnBrk="1" hangingPunct="1"/>
              <a:t>78</a:t>
            </a:fld>
            <a:endParaRPr lang="en-US" altLang="en-US">
              <a:solidFill>
                <a:schemeClr val="bg1"/>
              </a:solidFill>
            </a:endParaRPr>
          </a:p>
        </p:txBody>
      </p:sp>
      <p:pic>
        <p:nvPicPr>
          <p:cNvPr id="84996" name="Picture 2">
            <a:extLst>
              <a:ext uri="{FF2B5EF4-FFF2-40B4-BE49-F238E27FC236}">
                <a16:creationId xmlns:a16="http://schemas.microsoft.com/office/drawing/2014/main" id="{BEF25833-9551-CE44-9360-8CD422848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1844676"/>
            <a:ext cx="70580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AutoShape 3">
            <a:extLst>
              <a:ext uri="{FF2B5EF4-FFF2-40B4-BE49-F238E27FC236}">
                <a16:creationId xmlns:a16="http://schemas.microsoft.com/office/drawing/2014/main" id="{FE903536-0E20-AF42-940D-A904DF82FAC6}"/>
              </a:ext>
            </a:extLst>
          </p:cNvPr>
          <p:cNvSpPr>
            <a:spLocks noGrp="1" noChangeArrowheads="1"/>
          </p:cNvSpPr>
          <p:nvPr>
            <p:ph type="title" idx="4294967295"/>
          </p:nvPr>
        </p:nvSpPr>
        <p:spPr/>
        <p:txBody>
          <a:bodyPr/>
          <a:lstStyle/>
          <a:p>
            <a:pPr eaLnBrk="1" hangingPunct="1"/>
            <a:r>
              <a:rPr lang="el-GR" altLang="en-US" sz="2800">
                <a:latin typeface="Comic Sans MS" panose="030F0902030302020204" pitchFamily="66" charset="0"/>
              </a:rPr>
              <a:t>Οπτική Αναγέννηση 3</a:t>
            </a:r>
            <a:r>
              <a:rPr lang="en-US" altLang="en-US" sz="2800">
                <a:latin typeface="Comic Sans MS" panose="030F0902030302020204" pitchFamily="66" charset="0"/>
              </a:rPr>
              <a:t>R – 2R - R</a:t>
            </a:r>
            <a:endParaRPr lang="en-GB" altLang="en-US"/>
          </a:p>
        </p:txBody>
      </p:sp>
    </p:spTree>
    <p:extLst>
      <p:ext uri="{BB962C8B-B14F-4D97-AF65-F5344CB8AC3E}">
        <p14:creationId xmlns:p14="http://schemas.microsoft.com/office/powerpoint/2010/main" val="176662157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2">
            <a:extLst>
              <a:ext uri="{FF2B5EF4-FFF2-40B4-BE49-F238E27FC236}">
                <a16:creationId xmlns:a16="http://schemas.microsoft.com/office/drawing/2014/main" id="{AFED7FBA-463D-1C48-AFF1-7B2B5F0CC61C}"/>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6019" name="Slide Number Placeholder 3">
            <a:extLst>
              <a:ext uri="{FF2B5EF4-FFF2-40B4-BE49-F238E27FC236}">
                <a16:creationId xmlns:a16="http://schemas.microsoft.com/office/drawing/2014/main" id="{7F962622-56F6-B141-B6CF-5235B4A60F6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2C4629-382A-384C-B831-581B30B31C2A}" type="slidenum">
              <a:rPr lang="en-US" altLang="en-US">
                <a:solidFill>
                  <a:schemeClr val="bg1"/>
                </a:solidFill>
              </a:rPr>
              <a:pPr eaLnBrk="1" hangingPunct="1"/>
              <a:t>79</a:t>
            </a:fld>
            <a:endParaRPr lang="en-US" altLang="en-US">
              <a:solidFill>
                <a:schemeClr val="bg1"/>
              </a:solidFill>
            </a:endParaRPr>
          </a:p>
        </p:txBody>
      </p:sp>
      <p:sp>
        <p:nvSpPr>
          <p:cNvPr id="86020" name="AutoShape 2">
            <a:extLst>
              <a:ext uri="{FF2B5EF4-FFF2-40B4-BE49-F238E27FC236}">
                <a16:creationId xmlns:a16="http://schemas.microsoft.com/office/drawing/2014/main" id="{799125B5-9F52-BB46-B21C-09DF0B02F586}"/>
              </a:ext>
            </a:extLst>
          </p:cNvPr>
          <p:cNvSpPr>
            <a:spLocks noGrp="1" noChangeArrowheads="1"/>
          </p:cNvSpPr>
          <p:nvPr>
            <p:ph type="title"/>
          </p:nvPr>
        </p:nvSpPr>
        <p:spPr>
          <a:xfrm>
            <a:off x="4037012" y="0"/>
            <a:ext cx="6484938" cy="711200"/>
          </a:xfrm>
        </p:spPr>
        <p:txBody>
          <a:bodyPr/>
          <a:lstStyle/>
          <a:p>
            <a:pPr eaLnBrk="1" hangingPunct="1"/>
            <a:r>
              <a:rPr lang="en-US" altLang="en-US"/>
              <a:t>Amplifier Types andApplications</a:t>
            </a:r>
          </a:p>
        </p:txBody>
      </p:sp>
      <p:pic>
        <p:nvPicPr>
          <p:cNvPr id="86021" name="Picture 3" descr="msotw9_temp0">
            <a:extLst>
              <a:ext uri="{FF2B5EF4-FFF2-40B4-BE49-F238E27FC236}">
                <a16:creationId xmlns:a16="http://schemas.microsoft.com/office/drawing/2014/main" id="{8B1F2366-16E7-E54E-AE42-0827D374E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111"/>
          <a:stretch>
            <a:fillRect/>
          </a:stretch>
        </p:blipFill>
        <p:spPr bwMode="auto">
          <a:xfrm>
            <a:off x="6570662" y="1752600"/>
            <a:ext cx="40957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 Box 4">
            <a:extLst>
              <a:ext uri="{FF2B5EF4-FFF2-40B4-BE49-F238E27FC236}">
                <a16:creationId xmlns:a16="http://schemas.microsoft.com/office/drawing/2014/main" id="{1250A001-56AA-6044-B76D-644D58B8B624}"/>
              </a:ext>
            </a:extLst>
          </p:cNvPr>
          <p:cNvSpPr txBox="1">
            <a:spLocks noChangeArrowheads="1"/>
          </p:cNvSpPr>
          <p:nvPr/>
        </p:nvSpPr>
        <p:spPr bwMode="auto">
          <a:xfrm>
            <a:off x="2589212" y="6172200"/>
            <a:ext cx="334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900"/>
              <a:t>Fiber Optics Communication Technology-Mynbaev &amp; Scheine</a:t>
            </a:r>
            <a:r>
              <a:rPr lang="en-US" altLang="en-US" sz="900" b="1"/>
              <a:t>r</a:t>
            </a:r>
          </a:p>
        </p:txBody>
      </p:sp>
      <p:sp>
        <p:nvSpPr>
          <p:cNvPr id="86023" name="Text Box 5">
            <a:extLst>
              <a:ext uri="{FF2B5EF4-FFF2-40B4-BE49-F238E27FC236}">
                <a16:creationId xmlns:a16="http://schemas.microsoft.com/office/drawing/2014/main" id="{300829DD-0D32-FF4E-AEEF-DA57679A89A4}"/>
              </a:ext>
            </a:extLst>
          </p:cNvPr>
          <p:cNvSpPr txBox="1">
            <a:spLocks noChangeArrowheads="1"/>
          </p:cNvSpPr>
          <p:nvPr/>
        </p:nvSpPr>
        <p:spPr bwMode="auto">
          <a:xfrm>
            <a:off x="2055812" y="990600"/>
            <a:ext cx="5029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latin typeface="Tahoma" panose="020B0604030504040204" pitchFamily="34" charset="0"/>
              </a:rPr>
              <a:t>Amplifiers are used to overcome fiber loss</a:t>
            </a:r>
          </a:p>
          <a:p>
            <a:pPr eaLnBrk="1" hangingPunct="1"/>
            <a:r>
              <a:rPr lang="en-US" altLang="en-US" sz="1400" b="1">
                <a:latin typeface="Tahoma" panose="020B0604030504040204" pitchFamily="34" charset="0"/>
              </a:rPr>
              <a:t> </a:t>
            </a:r>
          </a:p>
          <a:p>
            <a:pPr eaLnBrk="1" hangingPunct="1"/>
            <a:r>
              <a:rPr lang="en-US" altLang="en-US" sz="1400" b="1">
                <a:latin typeface="Tahoma" panose="020B0604030504040204" pitchFamily="34" charset="0"/>
              </a:rPr>
              <a:t>They are used in 4 basic applications:</a:t>
            </a: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r>
              <a:rPr lang="en-US" altLang="en-US" sz="1400" b="1">
                <a:latin typeface="Tahoma" panose="020B0604030504040204" pitchFamily="34" charset="0"/>
              </a:rPr>
              <a:t>In-line amplifiers for periodic power boosting:</a:t>
            </a: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r>
              <a:rPr lang="en-US" altLang="en-US" sz="1400" b="1">
                <a:latin typeface="Tahoma" panose="020B0604030504040204" pitchFamily="34" charset="0"/>
              </a:rPr>
              <a:t>Power Amplifier to increase the power to greater </a:t>
            </a:r>
          </a:p>
          <a:p>
            <a:pPr eaLnBrk="1" hangingPunct="1"/>
            <a:r>
              <a:rPr lang="en-US" altLang="en-US" sz="1400" b="1">
                <a:latin typeface="Tahoma" panose="020B0604030504040204" pitchFamily="34" charset="0"/>
              </a:rPr>
              <a:t>levels than possible from the source:</a:t>
            </a: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r>
              <a:rPr lang="en-US" altLang="en-US" sz="1400" b="1">
                <a:latin typeface="Tahoma" panose="020B0604030504040204" pitchFamily="34" charset="0"/>
              </a:rPr>
              <a:t>Pre-amplifier to increase the received power sensitivity:</a:t>
            </a: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endParaRPr lang="en-US" altLang="en-US" sz="1400" b="1">
              <a:latin typeface="Tahoma" panose="020B0604030504040204" pitchFamily="34" charset="0"/>
            </a:endParaRPr>
          </a:p>
          <a:p>
            <a:pPr eaLnBrk="1" hangingPunct="1"/>
            <a:r>
              <a:rPr lang="en-US" altLang="en-US" sz="1400" b="1">
                <a:latin typeface="Tahoma" panose="020B0604030504040204" pitchFamily="34" charset="0"/>
              </a:rPr>
              <a:t>Distribution loss compensation in local area or cable networks:</a:t>
            </a:r>
          </a:p>
        </p:txBody>
      </p:sp>
    </p:spTree>
    <p:extLst>
      <p:ext uri="{BB962C8B-B14F-4D97-AF65-F5344CB8AC3E}">
        <p14:creationId xmlns:p14="http://schemas.microsoft.com/office/powerpoint/2010/main" val="3754733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4" name="Slide Number Placeholder 4">
            <a:extLst>
              <a:ext uri="{FF2B5EF4-FFF2-40B4-BE49-F238E27FC236}">
                <a16:creationId xmlns:a16="http://schemas.microsoft.com/office/drawing/2014/main" id="{4A204115-811B-594D-8B55-16DD570C24B3}"/>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4CEE4C-1A04-5F43-92EE-63F184775668}" type="slidenum">
              <a:rPr lang="en-US" altLang="en-US">
                <a:solidFill>
                  <a:schemeClr val="bg1"/>
                </a:solidFill>
              </a:rPr>
              <a:pPr eaLnBrk="1" hangingPunct="1"/>
              <a:t>8</a:t>
            </a:fld>
            <a:endParaRPr lang="en-US" altLang="en-US">
              <a:solidFill>
                <a:schemeClr val="bg1"/>
              </a:solidFill>
            </a:endParaRPr>
          </a:p>
        </p:txBody>
      </p:sp>
      <p:sp>
        <p:nvSpPr>
          <p:cNvPr id="2056" name="AutoShape 3">
            <a:extLst>
              <a:ext uri="{FF2B5EF4-FFF2-40B4-BE49-F238E27FC236}">
                <a16:creationId xmlns:a16="http://schemas.microsoft.com/office/drawing/2014/main" id="{08FA9900-E5A8-144B-BE3D-E4597AC5D22C}"/>
              </a:ext>
            </a:extLst>
          </p:cNvPr>
          <p:cNvSpPr>
            <a:spLocks noGrp="1" noChangeArrowheads="1"/>
          </p:cNvSpPr>
          <p:nvPr>
            <p:ph type="title"/>
          </p:nvPr>
        </p:nvSpPr>
        <p:spPr>
          <a:xfrm>
            <a:off x="1057830" y="-338931"/>
            <a:ext cx="10360501" cy="1223963"/>
          </a:xfrm>
        </p:spPr>
        <p:txBody>
          <a:bodyPr/>
          <a:lstStyle/>
          <a:p>
            <a:pPr eaLnBrk="1" hangingPunct="1"/>
            <a:r>
              <a:rPr lang="en-US" altLang="en-US" sz="2400" dirty="0">
                <a:latin typeface="Tahoma" panose="020B0604030504040204" pitchFamily="34" charset="0"/>
              </a:rPr>
              <a:t>Optical Transitions in Semiconductors</a:t>
            </a:r>
          </a:p>
        </p:txBody>
      </p:sp>
      <p:sp>
        <p:nvSpPr>
          <p:cNvPr id="2057" name="Rectangle 4">
            <a:extLst>
              <a:ext uri="{FF2B5EF4-FFF2-40B4-BE49-F238E27FC236}">
                <a16:creationId xmlns:a16="http://schemas.microsoft.com/office/drawing/2014/main" id="{B1A8C262-B43E-2643-AC36-3AED2828770B}"/>
              </a:ext>
            </a:extLst>
          </p:cNvPr>
          <p:cNvSpPr>
            <a:spLocks noGrp="1" noChangeArrowheads="1"/>
          </p:cNvSpPr>
          <p:nvPr>
            <p:ph type="body" idx="1"/>
          </p:nvPr>
        </p:nvSpPr>
        <p:spPr>
          <a:xfrm>
            <a:off x="1918494" y="4892042"/>
            <a:ext cx="8351838" cy="1844675"/>
          </a:xfrm>
        </p:spPr>
        <p:txBody>
          <a:bodyPr>
            <a:normAutofit fontScale="92500" lnSpcReduction="10000"/>
          </a:bodyPr>
          <a:lstStyle/>
          <a:p>
            <a:pPr eaLnBrk="1" hangingPunct="1"/>
            <a:r>
              <a:rPr lang="en-US" altLang="en-US" dirty="0"/>
              <a:t>If there is an optical cavity and population inversion is achieved</a:t>
            </a:r>
            <a:r>
              <a:rPr lang="el-GR" altLang="en-US" dirty="0"/>
              <a:t>: </a:t>
            </a:r>
            <a:r>
              <a:rPr lang="en-US" altLang="en-US" dirty="0" err="1"/>
              <a:t>R</a:t>
            </a:r>
            <a:r>
              <a:rPr lang="en-US" altLang="en-US" baseline="-25000" dirty="0" err="1"/>
              <a:t>stim</a:t>
            </a:r>
            <a:r>
              <a:rPr lang="el-GR" altLang="en-US" dirty="0"/>
              <a:t>&gt;</a:t>
            </a:r>
            <a:r>
              <a:rPr lang="en-US" altLang="en-US" dirty="0" err="1"/>
              <a:t>R</a:t>
            </a:r>
            <a:r>
              <a:rPr lang="en-US" altLang="en-US" baseline="-25000" dirty="0" err="1"/>
              <a:t>abs</a:t>
            </a:r>
            <a:endParaRPr lang="en-US" altLang="en-US" baseline="-25000" dirty="0"/>
          </a:p>
          <a:p>
            <a:pPr eaLnBrk="1" hangingPunct="1">
              <a:buFont typeface="Wingdings" pitchFamily="2" charset="2"/>
              <a:buNone/>
            </a:pPr>
            <a:r>
              <a:rPr lang="en-US" altLang="en-US" baseline="-25000" dirty="0"/>
              <a:t>              	</a:t>
            </a:r>
            <a:r>
              <a:rPr lang="en-US" altLang="en-US" dirty="0"/>
              <a:t>F</a:t>
            </a:r>
            <a:r>
              <a:rPr lang="en-US" altLang="en-US" baseline="-25000" dirty="0"/>
              <a:t>c</a:t>
            </a:r>
            <a:r>
              <a:rPr lang="en-US" altLang="en-US" dirty="0"/>
              <a:t>(E</a:t>
            </a:r>
            <a:r>
              <a:rPr lang="en-US" altLang="en-US" baseline="-25000" dirty="0"/>
              <a:t>2</a:t>
            </a:r>
            <a:r>
              <a:rPr lang="en-US" altLang="en-US" dirty="0"/>
              <a:t>)&gt;</a:t>
            </a:r>
            <a:r>
              <a:rPr lang="en-US" altLang="en-US" dirty="0" err="1"/>
              <a:t>F</a:t>
            </a:r>
            <a:r>
              <a:rPr lang="en-US" altLang="en-US" baseline="-25000" dirty="0" err="1"/>
              <a:t>v</a:t>
            </a:r>
            <a:r>
              <a:rPr lang="en-US" altLang="en-US" dirty="0"/>
              <a:t>(E</a:t>
            </a:r>
            <a:r>
              <a:rPr lang="en-US" altLang="en-US" baseline="-25000" dirty="0"/>
              <a:t>1</a:t>
            </a:r>
            <a:r>
              <a:rPr lang="en-US" altLang="en-US" dirty="0"/>
              <a:t>)</a:t>
            </a:r>
          </a:p>
          <a:p>
            <a:pPr eaLnBrk="1" hangingPunct="1">
              <a:buFont typeface="Wingdings" pitchFamily="2" charset="2"/>
              <a:buNone/>
            </a:pPr>
            <a:r>
              <a:rPr lang="en-US" altLang="en-US" dirty="0"/>
              <a:t>	       </a:t>
            </a:r>
            <a:r>
              <a:rPr lang="en-US" altLang="en-US" dirty="0" err="1">
                <a:solidFill>
                  <a:srgbClr val="CC3300"/>
                </a:solidFill>
              </a:rPr>
              <a:t>E</a:t>
            </a:r>
            <a:r>
              <a:rPr lang="en-US" altLang="en-US" baseline="-25000" dirty="0" err="1">
                <a:solidFill>
                  <a:srgbClr val="CC3300"/>
                </a:solidFill>
              </a:rPr>
              <a:t>Fc</a:t>
            </a:r>
            <a:r>
              <a:rPr lang="en-US" altLang="en-US" dirty="0" err="1">
                <a:solidFill>
                  <a:srgbClr val="CC3300"/>
                </a:solidFill>
              </a:rPr>
              <a:t>-E</a:t>
            </a:r>
            <a:r>
              <a:rPr lang="en-US" altLang="en-US" baseline="-25000" dirty="0" err="1">
                <a:solidFill>
                  <a:srgbClr val="CC3300"/>
                </a:solidFill>
              </a:rPr>
              <a:t>Fv</a:t>
            </a:r>
            <a:r>
              <a:rPr lang="en-US" altLang="en-US" baseline="-25000" dirty="0">
                <a:solidFill>
                  <a:srgbClr val="CC3300"/>
                </a:solidFill>
              </a:rPr>
              <a:t> </a:t>
            </a:r>
            <a:r>
              <a:rPr lang="en-US" altLang="en-US" dirty="0">
                <a:solidFill>
                  <a:srgbClr val="CC3300"/>
                </a:solidFill>
              </a:rPr>
              <a:t>&gt; E</a:t>
            </a:r>
            <a:r>
              <a:rPr lang="en-US" altLang="en-US" baseline="-25000" dirty="0">
                <a:solidFill>
                  <a:srgbClr val="CC3300"/>
                </a:solidFill>
              </a:rPr>
              <a:t>2</a:t>
            </a:r>
            <a:r>
              <a:rPr lang="en-US" altLang="en-US" dirty="0">
                <a:solidFill>
                  <a:srgbClr val="CC3300"/>
                </a:solidFill>
              </a:rPr>
              <a:t>-E</a:t>
            </a:r>
            <a:r>
              <a:rPr lang="en-US" altLang="en-US" baseline="-25000" dirty="0">
                <a:solidFill>
                  <a:srgbClr val="CC3300"/>
                </a:solidFill>
              </a:rPr>
              <a:t>1 </a:t>
            </a:r>
            <a:r>
              <a:rPr lang="en-US" altLang="en-US" dirty="0">
                <a:solidFill>
                  <a:srgbClr val="CC3300"/>
                </a:solidFill>
              </a:rPr>
              <a:t>&gt; </a:t>
            </a:r>
            <a:r>
              <a:rPr lang="en-US" altLang="en-US" dirty="0" err="1">
                <a:solidFill>
                  <a:srgbClr val="CC3300"/>
                </a:solidFill>
              </a:rPr>
              <a:t>E</a:t>
            </a:r>
            <a:r>
              <a:rPr lang="en-US" altLang="en-US" baseline="-25000" dirty="0" err="1">
                <a:solidFill>
                  <a:srgbClr val="CC3300"/>
                </a:solidFill>
              </a:rPr>
              <a:t>g</a:t>
            </a:r>
            <a:r>
              <a:rPr lang="el-GR" altLang="en-US" baseline="-25000" dirty="0">
                <a:solidFill>
                  <a:srgbClr val="CC3300"/>
                </a:solidFill>
              </a:rPr>
              <a:t>    </a:t>
            </a:r>
            <a:r>
              <a:rPr lang="en-US" altLang="en-US" baseline="-25000" dirty="0">
                <a:solidFill>
                  <a:srgbClr val="CC3300"/>
                </a:solidFill>
              </a:rPr>
              <a:t>    </a:t>
            </a:r>
            <a:r>
              <a:rPr lang="el-GR" altLang="en-US" dirty="0">
                <a:solidFill>
                  <a:srgbClr val="CC3300"/>
                </a:solidFill>
              </a:rPr>
              <a:t>ή</a:t>
            </a:r>
            <a:r>
              <a:rPr lang="en-US" altLang="en-US" dirty="0">
                <a:solidFill>
                  <a:srgbClr val="CC3300"/>
                </a:solidFill>
              </a:rPr>
              <a:t>         </a:t>
            </a:r>
            <a:r>
              <a:rPr lang="en-US" altLang="en-US" dirty="0" err="1">
                <a:solidFill>
                  <a:srgbClr val="CC3300"/>
                </a:solidFill>
              </a:rPr>
              <a:t>eV</a:t>
            </a:r>
            <a:r>
              <a:rPr lang="en-US" altLang="en-US" baseline="-25000" dirty="0" err="1">
                <a:solidFill>
                  <a:srgbClr val="CC3300"/>
                </a:solidFill>
              </a:rPr>
              <a:t>g</a:t>
            </a:r>
            <a:r>
              <a:rPr lang="en-US" altLang="en-US" dirty="0">
                <a:solidFill>
                  <a:srgbClr val="CC3300"/>
                </a:solidFill>
              </a:rPr>
              <a:t>&lt; h</a:t>
            </a:r>
            <a:r>
              <a:rPr lang="el-GR" altLang="en-US" dirty="0">
                <a:solidFill>
                  <a:srgbClr val="CC3300"/>
                </a:solidFill>
              </a:rPr>
              <a:t>ν</a:t>
            </a:r>
            <a:r>
              <a:rPr lang="en-US" altLang="en-US" dirty="0">
                <a:solidFill>
                  <a:srgbClr val="CC3300"/>
                </a:solidFill>
              </a:rPr>
              <a:t> &lt; </a:t>
            </a:r>
            <a:r>
              <a:rPr lang="en-US" altLang="en-US" dirty="0" err="1">
                <a:solidFill>
                  <a:srgbClr val="CC3300"/>
                </a:solidFill>
              </a:rPr>
              <a:t>eV</a:t>
            </a:r>
            <a:r>
              <a:rPr lang="en-US" altLang="en-US" baseline="-25000" dirty="0" err="1">
                <a:solidFill>
                  <a:srgbClr val="CC3300"/>
                </a:solidFill>
              </a:rPr>
              <a:t>a</a:t>
            </a:r>
            <a:endParaRPr lang="en-US" altLang="en-US" baseline="-25000" dirty="0">
              <a:solidFill>
                <a:srgbClr val="CC3300"/>
              </a:solidFill>
            </a:endParaRPr>
          </a:p>
        </p:txBody>
      </p:sp>
      <p:sp>
        <p:nvSpPr>
          <p:cNvPr id="2058" name="Rectangle 5">
            <a:extLst>
              <a:ext uri="{FF2B5EF4-FFF2-40B4-BE49-F238E27FC236}">
                <a16:creationId xmlns:a16="http://schemas.microsoft.com/office/drawing/2014/main" id="{D686D824-3B1D-0546-A3CA-F00D619FED11}"/>
              </a:ext>
            </a:extLst>
          </p:cNvPr>
          <p:cNvSpPr>
            <a:spLocks noChangeArrowheads="1"/>
          </p:cNvSpPr>
          <p:nvPr/>
        </p:nvSpPr>
        <p:spPr bwMode="auto">
          <a:xfrm>
            <a:off x="1522413" y="29584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59" name="Rectangle 6">
            <a:extLst>
              <a:ext uri="{FF2B5EF4-FFF2-40B4-BE49-F238E27FC236}">
                <a16:creationId xmlns:a16="http://schemas.microsoft.com/office/drawing/2014/main" id="{8F04B18D-E1C6-7341-A71B-E7B791D4EFD2}"/>
              </a:ext>
            </a:extLst>
          </p:cNvPr>
          <p:cNvSpPr>
            <a:spLocks noChangeArrowheads="1"/>
          </p:cNvSpPr>
          <p:nvPr/>
        </p:nvSpPr>
        <p:spPr bwMode="auto">
          <a:xfrm>
            <a:off x="1522413" y="29886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2060" name="Text Box 7">
            <a:extLst>
              <a:ext uri="{FF2B5EF4-FFF2-40B4-BE49-F238E27FC236}">
                <a16:creationId xmlns:a16="http://schemas.microsoft.com/office/drawing/2014/main" id="{A9388FCB-4507-A341-9B56-35DEAE12A9CF}"/>
              </a:ext>
            </a:extLst>
          </p:cNvPr>
          <p:cNvSpPr txBox="1">
            <a:spLocks noChangeArrowheads="1"/>
          </p:cNvSpPr>
          <p:nvPr/>
        </p:nvSpPr>
        <p:spPr bwMode="auto">
          <a:xfrm>
            <a:off x="6202363" y="2273598"/>
            <a:ext cx="4679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dirty="0" err="1"/>
              <a:t>m</a:t>
            </a:r>
            <a:r>
              <a:rPr lang="en-US" altLang="en-US" baseline="-25000" dirty="0" err="1"/>
              <a:t>r</a:t>
            </a:r>
            <a:r>
              <a:rPr lang="en-US" altLang="en-US" dirty="0"/>
              <a:t> effective mass ???</a:t>
            </a:r>
            <a:r>
              <a:rPr lang="el-GR" altLang="en-US" dirty="0"/>
              <a:t> </a:t>
            </a:r>
            <a:r>
              <a:rPr lang="en-US" altLang="en-US" dirty="0"/>
              <a:t>e-h</a:t>
            </a:r>
          </a:p>
        </p:txBody>
      </p:sp>
      <p:sp>
        <p:nvSpPr>
          <p:cNvPr id="2061" name="Rectangle 8">
            <a:extLst>
              <a:ext uri="{FF2B5EF4-FFF2-40B4-BE49-F238E27FC236}">
                <a16:creationId xmlns:a16="http://schemas.microsoft.com/office/drawing/2014/main" id="{E316DA95-7039-9B43-9B05-4B49091D53D9}"/>
              </a:ext>
            </a:extLst>
          </p:cNvPr>
          <p:cNvSpPr>
            <a:spLocks noChangeArrowheads="1"/>
          </p:cNvSpPr>
          <p:nvPr/>
        </p:nvSpPr>
        <p:spPr bwMode="auto">
          <a:xfrm>
            <a:off x="1522413" y="295845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2050" name="Object 9">
            <a:extLst>
              <a:ext uri="{FF2B5EF4-FFF2-40B4-BE49-F238E27FC236}">
                <a16:creationId xmlns:a16="http://schemas.microsoft.com/office/drawing/2014/main" id="{C3AB8F6F-4A15-D14A-BE28-AEE8BD44A3C1}"/>
              </a:ext>
            </a:extLst>
          </p:cNvPr>
          <p:cNvGraphicFramePr>
            <a:graphicFrameLocks noChangeAspect="1"/>
          </p:cNvGraphicFramePr>
          <p:nvPr>
            <p:extLst>
              <p:ext uri="{D42A27DB-BD31-4B8C-83A1-F6EECF244321}">
                <p14:modId xmlns:p14="http://schemas.microsoft.com/office/powerpoint/2010/main" val="1169962591"/>
              </p:ext>
            </p:extLst>
          </p:nvPr>
        </p:nvGraphicFramePr>
        <p:xfrm>
          <a:off x="2278063" y="1052514"/>
          <a:ext cx="6264275" cy="992187"/>
        </p:xfrm>
        <a:graphic>
          <a:graphicData uri="http://schemas.openxmlformats.org/presentationml/2006/ole">
            <mc:AlternateContent xmlns:mc="http://schemas.openxmlformats.org/markup-compatibility/2006">
              <mc:Choice xmlns:v="urn:schemas-microsoft-com:vml" Requires="v">
                <p:oleObj spid="_x0000_s10334" name="Equation" r:id="rId3" imgW="69634100" imgH="11112500" progId="">
                  <p:embed/>
                </p:oleObj>
              </mc:Choice>
              <mc:Fallback>
                <p:oleObj name="Equation" r:id="rId3" imgW="69634100" imgH="11112500" progId="">
                  <p:embed/>
                  <p:pic>
                    <p:nvPicPr>
                      <p:cNvPr id="2050" name="Object 9">
                        <a:extLst>
                          <a:ext uri="{FF2B5EF4-FFF2-40B4-BE49-F238E27FC236}">
                            <a16:creationId xmlns:a16="http://schemas.microsoft.com/office/drawing/2014/main" id="{C3AB8F6F-4A15-D14A-BE28-AEE8BD44A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052514"/>
                        <a:ext cx="6264275" cy="992187"/>
                      </a:xfrm>
                      <a:prstGeom prst="rect">
                        <a:avLst/>
                      </a:prstGeom>
                      <a:solidFill>
                        <a:schemeClr val="tx1"/>
                      </a:solidFill>
                    </p:spPr>
                  </p:pic>
                </p:oleObj>
              </mc:Fallback>
            </mc:AlternateContent>
          </a:graphicData>
        </a:graphic>
      </p:graphicFrame>
      <p:sp>
        <p:nvSpPr>
          <p:cNvPr id="2062" name="Rectangle 10">
            <a:extLst>
              <a:ext uri="{FF2B5EF4-FFF2-40B4-BE49-F238E27FC236}">
                <a16:creationId xmlns:a16="http://schemas.microsoft.com/office/drawing/2014/main" id="{AB49FBDC-22E6-C24C-935B-9296DD171883}"/>
              </a:ext>
            </a:extLst>
          </p:cNvPr>
          <p:cNvSpPr>
            <a:spLocks noChangeArrowheads="1"/>
          </p:cNvSpPr>
          <p:nvPr/>
        </p:nvSpPr>
        <p:spPr bwMode="auto">
          <a:xfrm>
            <a:off x="1522413" y="298861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2051" name="Object 11">
            <a:extLst>
              <a:ext uri="{FF2B5EF4-FFF2-40B4-BE49-F238E27FC236}">
                <a16:creationId xmlns:a16="http://schemas.microsoft.com/office/drawing/2014/main" id="{6546E44C-6B5D-1543-90E4-43E75D6E3C84}"/>
              </a:ext>
            </a:extLst>
          </p:cNvPr>
          <p:cNvGraphicFramePr>
            <a:graphicFrameLocks noChangeAspect="1"/>
          </p:cNvGraphicFramePr>
          <p:nvPr>
            <p:extLst>
              <p:ext uri="{D42A27DB-BD31-4B8C-83A1-F6EECF244321}">
                <p14:modId xmlns:p14="http://schemas.microsoft.com/office/powerpoint/2010/main" val="497727545"/>
              </p:ext>
            </p:extLst>
          </p:nvPr>
        </p:nvGraphicFramePr>
        <p:xfrm>
          <a:off x="2781300" y="2133600"/>
          <a:ext cx="3168650" cy="800100"/>
        </p:xfrm>
        <a:graphic>
          <a:graphicData uri="http://schemas.openxmlformats.org/presentationml/2006/ole">
            <mc:AlternateContent xmlns:mc="http://schemas.openxmlformats.org/markup-compatibility/2006">
              <mc:Choice xmlns:v="urn:schemas-microsoft-com:vml" Requires="v">
                <p:oleObj spid="_x0000_s10335" name="Equation" r:id="rId5" imgW="38328600" imgH="9652000" progId="">
                  <p:embed/>
                </p:oleObj>
              </mc:Choice>
              <mc:Fallback>
                <p:oleObj name="Equation" r:id="rId5" imgW="38328600" imgH="9652000" progId="">
                  <p:embed/>
                  <p:pic>
                    <p:nvPicPr>
                      <p:cNvPr id="2051" name="Object 11">
                        <a:extLst>
                          <a:ext uri="{FF2B5EF4-FFF2-40B4-BE49-F238E27FC236}">
                            <a16:creationId xmlns:a16="http://schemas.microsoft.com/office/drawing/2014/main" id="{6546E44C-6B5D-1543-90E4-43E75D6E3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2133600"/>
                        <a:ext cx="3168650" cy="800100"/>
                      </a:xfrm>
                      <a:prstGeom prst="rect">
                        <a:avLst/>
                      </a:prstGeom>
                      <a:solidFill>
                        <a:schemeClr val="tx1"/>
                      </a:solidFill>
                    </p:spPr>
                  </p:pic>
                </p:oleObj>
              </mc:Fallback>
            </mc:AlternateContent>
          </a:graphicData>
        </a:graphic>
      </p:graphicFrame>
      <p:sp>
        <p:nvSpPr>
          <p:cNvPr id="2063" name="Rectangle 12">
            <a:extLst>
              <a:ext uri="{FF2B5EF4-FFF2-40B4-BE49-F238E27FC236}">
                <a16:creationId xmlns:a16="http://schemas.microsoft.com/office/drawing/2014/main" id="{B1F90311-C9C0-7640-A0ED-8458FD51FCE5}"/>
              </a:ext>
            </a:extLst>
          </p:cNvPr>
          <p:cNvSpPr>
            <a:spLocks noChangeArrowheads="1"/>
          </p:cNvSpPr>
          <p:nvPr/>
        </p:nvSpPr>
        <p:spPr bwMode="auto">
          <a:xfrm>
            <a:off x="1522413" y="271398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2052" name="Object 13">
            <a:extLst>
              <a:ext uri="{FF2B5EF4-FFF2-40B4-BE49-F238E27FC236}">
                <a16:creationId xmlns:a16="http://schemas.microsoft.com/office/drawing/2014/main" id="{46FB20F1-01B9-9F45-BC12-8E1325DBA256}"/>
              </a:ext>
            </a:extLst>
          </p:cNvPr>
          <p:cNvGraphicFramePr>
            <a:graphicFrameLocks noChangeAspect="1"/>
          </p:cNvGraphicFramePr>
          <p:nvPr>
            <p:extLst>
              <p:ext uri="{D42A27DB-BD31-4B8C-83A1-F6EECF244321}">
                <p14:modId xmlns:p14="http://schemas.microsoft.com/office/powerpoint/2010/main" val="2687360217"/>
              </p:ext>
            </p:extLst>
          </p:nvPr>
        </p:nvGraphicFramePr>
        <p:xfrm>
          <a:off x="2206625" y="2924176"/>
          <a:ext cx="6553200" cy="1928813"/>
        </p:xfrm>
        <a:graphic>
          <a:graphicData uri="http://schemas.openxmlformats.org/presentationml/2006/ole">
            <mc:AlternateContent xmlns:mc="http://schemas.openxmlformats.org/markup-compatibility/2006">
              <mc:Choice xmlns:v="urn:schemas-microsoft-com:vml" Requires="v">
                <p:oleObj spid="_x0000_s10336" name="Equation" r:id="rId7" imgW="75780900" imgH="22237700" progId="">
                  <p:embed/>
                </p:oleObj>
              </mc:Choice>
              <mc:Fallback>
                <p:oleObj name="Equation" r:id="rId7" imgW="75780900" imgH="22237700" progId="">
                  <p:embed/>
                  <p:pic>
                    <p:nvPicPr>
                      <p:cNvPr id="2052" name="Object 13">
                        <a:extLst>
                          <a:ext uri="{FF2B5EF4-FFF2-40B4-BE49-F238E27FC236}">
                            <a16:creationId xmlns:a16="http://schemas.microsoft.com/office/drawing/2014/main" id="{46FB20F1-01B9-9F45-BC12-8E1325DBA2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6625" y="2924176"/>
                        <a:ext cx="6553200" cy="1928813"/>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421027327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1">
            <a:extLst>
              <a:ext uri="{FF2B5EF4-FFF2-40B4-BE49-F238E27FC236}">
                <a16:creationId xmlns:a16="http://schemas.microsoft.com/office/drawing/2014/main" id="{7A0C3B2B-4244-1A47-BFFF-0EDC47706E3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7043" name="Slide Number Placeholder 2">
            <a:extLst>
              <a:ext uri="{FF2B5EF4-FFF2-40B4-BE49-F238E27FC236}">
                <a16:creationId xmlns:a16="http://schemas.microsoft.com/office/drawing/2014/main" id="{B1E91BD4-8079-434A-B4CE-FFB1664CDB2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390BDF-2672-194C-884E-10EB1996F704}" type="slidenum">
              <a:rPr lang="en-US" altLang="en-US">
                <a:solidFill>
                  <a:schemeClr val="bg1"/>
                </a:solidFill>
              </a:rPr>
              <a:pPr eaLnBrk="1" hangingPunct="1"/>
              <a:t>80</a:t>
            </a:fld>
            <a:endParaRPr lang="en-US" altLang="en-US">
              <a:solidFill>
                <a:schemeClr val="bg1"/>
              </a:solidFill>
            </a:endParaRPr>
          </a:p>
        </p:txBody>
      </p:sp>
      <p:pic>
        <p:nvPicPr>
          <p:cNvPr id="87044" name="Picture 2">
            <a:extLst>
              <a:ext uri="{FF2B5EF4-FFF2-40B4-BE49-F238E27FC236}">
                <a16:creationId xmlns:a16="http://schemas.microsoft.com/office/drawing/2014/main" id="{4B6AF715-0981-474C-88EA-1D5892DDD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1676400"/>
            <a:ext cx="42195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3">
            <a:extLst>
              <a:ext uri="{FF2B5EF4-FFF2-40B4-BE49-F238E27FC236}">
                <a16:creationId xmlns:a16="http://schemas.microsoft.com/office/drawing/2014/main" id="{2E5B8835-A606-494F-A9CB-1EBA3EB9D140}"/>
              </a:ext>
            </a:extLst>
          </p:cNvPr>
          <p:cNvSpPr txBox="1">
            <a:spLocks noChangeArrowheads="1"/>
          </p:cNvSpPr>
          <p:nvPr/>
        </p:nvSpPr>
        <p:spPr bwMode="auto">
          <a:xfrm>
            <a:off x="7161212" y="2819401"/>
            <a:ext cx="2133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i="1">
                <a:solidFill>
                  <a:srgbClr val="0000FF"/>
                </a:solidFill>
                <a:latin typeface="Times New Roman" panose="02020603050405020304" pitchFamily="18" charset="0"/>
              </a:rPr>
              <a:t>hf</a:t>
            </a:r>
            <a:r>
              <a:rPr lang="en-US" altLang="en-US" sz="2800">
                <a:solidFill>
                  <a:srgbClr val="0000FF"/>
                </a:solidFill>
                <a:latin typeface="Times New Roman" panose="02020603050405020304" pitchFamily="18" charset="0"/>
              </a:rPr>
              <a:t>=</a:t>
            </a:r>
            <a:r>
              <a:rPr lang="en-US" altLang="en-US" sz="2800" i="1">
                <a:solidFill>
                  <a:srgbClr val="0000FF"/>
                </a:solidFill>
                <a:latin typeface="Times New Roman" panose="02020603050405020304" pitchFamily="18" charset="0"/>
              </a:rPr>
              <a:t>E</a:t>
            </a:r>
            <a:r>
              <a:rPr lang="en-US" altLang="en-US" sz="2800" baseline="-25000">
                <a:solidFill>
                  <a:srgbClr val="0000FF"/>
                </a:solidFill>
                <a:latin typeface="Times New Roman" panose="02020603050405020304" pitchFamily="18" charset="0"/>
              </a:rPr>
              <a:t>2</a:t>
            </a:r>
            <a:r>
              <a:rPr lang="en-US" altLang="en-US" sz="2800">
                <a:solidFill>
                  <a:srgbClr val="0000FF"/>
                </a:solidFill>
                <a:latin typeface="Times New Roman" panose="02020603050405020304" pitchFamily="18" charset="0"/>
              </a:rPr>
              <a:t>-</a:t>
            </a:r>
            <a:r>
              <a:rPr lang="en-US" altLang="en-US" sz="2800" i="1">
                <a:solidFill>
                  <a:srgbClr val="0000FF"/>
                </a:solidFill>
                <a:latin typeface="Times New Roman" panose="02020603050405020304" pitchFamily="18" charset="0"/>
              </a:rPr>
              <a:t>E</a:t>
            </a:r>
            <a:r>
              <a:rPr lang="en-US" altLang="en-US" sz="2800" baseline="-25000">
                <a:solidFill>
                  <a:srgbClr val="0000FF"/>
                </a:solidFill>
                <a:latin typeface="Times New Roman" panose="02020603050405020304" pitchFamily="18" charset="0"/>
              </a:rPr>
              <a:t>1</a:t>
            </a:r>
            <a:endParaRPr lang="en-GB" altLang="en-US" sz="2800">
              <a:solidFill>
                <a:srgbClr val="0000FF"/>
              </a:solidFill>
              <a:latin typeface="Times New Roman" panose="02020603050405020304" pitchFamily="18" charset="0"/>
            </a:endParaRPr>
          </a:p>
        </p:txBody>
      </p:sp>
      <p:sp>
        <p:nvSpPr>
          <p:cNvPr id="87046" name="Text Box 4">
            <a:extLst>
              <a:ext uri="{FF2B5EF4-FFF2-40B4-BE49-F238E27FC236}">
                <a16:creationId xmlns:a16="http://schemas.microsoft.com/office/drawing/2014/main" id="{526DAADD-9990-2B49-AD61-B95934345553}"/>
              </a:ext>
            </a:extLst>
          </p:cNvPr>
          <p:cNvSpPr txBox="1">
            <a:spLocks noChangeArrowheads="1"/>
          </p:cNvSpPr>
          <p:nvPr/>
        </p:nvSpPr>
        <p:spPr bwMode="auto">
          <a:xfrm>
            <a:off x="2665412" y="4343401"/>
            <a:ext cx="7169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itchFamily="2" charset="2"/>
              <a:buChar char="ü"/>
            </a:pPr>
            <a:r>
              <a:rPr lang="en-US" altLang="en-US" sz="2000" i="1">
                <a:solidFill>
                  <a:srgbClr val="0000FF"/>
                </a:solidFill>
                <a:latin typeface="Comic Sans MS" panose="030F0902030302020204" pitchFamily="66" charset="0"/>
              </a:rPr>
              <a:t>H </a:t>
            </a:r>
            <a:r>
              <a:rPr lang="el-GR" altLang="en-US" sz="2000" i="1">
                <a:solidFill>
                  <a:srgbClr val="0000FF"/>
                </a:solidFill>
                <a:latin typeface="Comic Sans MS" panose="030F0902030302020204" pitchFamily="66" charset="0"/>
              </a:rPr>
              <a:t>ενίσχυση του οπτικού σήματος επιτυγχάνεται με την εξαναγκασμένη εκπομπή φορέων από διεγερμένους φορείς</a:t>
            </a:r>
            <a:endParaRPr lang="en-GB" altLang="en-US" sz="2000" i="1">
              <a:solidFill>
                <a:srgbClr val="0000FF"/>
              </a:solidFill>
              <a:latin typeface="Comic Sans MS" panose="030F0902030302020204" pitchFamily="66" charset="0"/>
            </a:endParaRPr>
          </a:p>
        </p:txBody>
      </p:sp>
      <p:sp>
        <p:nvSpPr>
          <p:cNvPr id="87047" name="Text Box 5">
            <a:extLst>
              <a:ext uri="{FF2B5EF4-FFF2-40B4-BE49-F238E27FC236}">
                <a16:creationId xmlns:a16="http://schemas.microsoft.com/office/drawing/2014/main" id="{64A7C33F-B9FB-4B42-8B96-A6353040F774}"/>
              </a:ext>
            </a:extLst>
          </p:cNvPr>
          <p:cNvSpPr txBox="1">
            <a:spLocks noChangeArrowheads="1"/>
          </p:cNvSpPr>
          <p:nvPr/>
        </p:nvSpPr>
        <p:spPr bwMode="auto">
          <a:xfrm>
            <a:off x="2665412" y="5486401"/>
            <a:ext cx="6864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 typeface="Wingdings" pitchFamily="2" charset="2"/>
              <a:buChar char="ü"/>
            </a:pPr>
            <a:r>
              <a:rPr lang="el-GR" altLang="en-US" sz="2000" i="1">
                <a:solidFill>
                  <a:srgbClr val="0000FF"/>
                </a:solidFill>
                <a:latin typeface="Comic Sans MS" panose="030F0902030302020204" pitchFamily="66" charset="0"/>
              </a:rPr>
              <a:t>οι φορείς μπορεί να είναι ιόντα ή ηλεκτρόνια και διεγείρονται μέσω οπτικής ή ηλεκτρονικής άντλησης</a:t>
            </a:r>
            <a:endParaRPr lang="en-GB" altLang="en-US" sz="2000" i="1">
              <a:solidFill>
                <a:srgbClr val="0000FF"/>
              </a:solidFill>
              <a:latin typeface="Comic Sans MS" panose="030F0902030302020204" pitchFamily="66" charset="0"/>
            </a:endParaRPr>
          </a:p>
        </p:txBody>
      </p:sp>
      <p:sp>
        <p:nvSpPr>
          <p:cNvPr id="87048" name="AutoShape 6">
            <a:extLst>
              <a:ext uri="{FF2B5EF4-FFF2-40B4-BE49-F238E27FC236}">
                <a16:creationId xmlns:a16="http://schemas.microsoft.com/office/drawing/2014/main" id="{1B52B8F1-A8EB-D44B-B0BD-0152AA6DFF94}"/>
              </a:ext>
            </a:extLst>
          </p:cNvPr>
          <p:cNvSpPr>
            <a:spLocks noGrp="1" noChangeArrowheads="1"/>
          </p:cNvSpPr>
          <p:nvPr>
            <p:ph type="title" idx="4294967295"/>
          </p:nvPr>
        </p:nvSpPr>
        <p:spPr>
          <a:xfrm>
            <a:off x="4105276" y="0"/>
            <a:ext cx="6561137" cy="711200"/>
          </a:xfrm>
        </p:spPr>
        <p:txBody>
          <a:bodyPr/>
          <a:lstStyle/>
          <a:p>
            <a:pPr eaLnBrk="1" hangingPunct="1"/>
            <a:r>
              <a:rPr lang="el-GR" altLang="en-US" sz="2800">
                <a:latin typeface="Comic Sans MS" panose="030F0902030302020204" pitchFamily="66" charset="0"/>
              </a:rPr>
              <a:t>Αρχή λειτουργίας Οπτικών Ενισχυτών</a:t>
            </a:r>
            <a:endParaRPr lang="en-GB" altLang="en-US"/>
          </a:p>
        </p:txBody>
      </p:sp>
    </p:spTree>
    <p:extLst>
      <p:ext uri="{BB962C8B-B14F-4D97-AF65-F5344CB8AC3E}">
        <p14:creationId xmlns:p14="http://schemas.microsoft.com/office/powerpoint/2010/main" val="378942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Footer Placeholder 2">
            <a:extLst>
              <a:ext uri="{FF2B5EF4-FFF2-40B4-BE49-F238E27FC236}">
                <a16:creationId xmlns:a16="http://schemas.microsoft.com/office/drawing/2014/main" id="{AC98D780-F7CC-DA4E-9BFF-F0455E08046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8067" name="Slide Number Placeholder 3">
            <a:extLst>
              <a:ext uri="{FF2B5EF4-FFF2-40B4-BE49-F238E27FC236}">
                <a16:creationId xmlns:a16="http://schemas.microsoft.com/office/drawing/2014/main" id="{04E6F288-1155-9E46-AE90-6326D4BFA18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DAA9B-9C07-BA40-A6DD-4562C31E40FA}" type="slidenum">
              <a:rPr lang="en-US" altLang="en-US">
                <a:solidFill>
                  <a:schemeClr val="bg1"/>
                </a:solidFill>
              </a:rPr>
              <a:pPr eaLnBrk="1" hangingPunct="1"/>
              <a:t>81</a:t>
            </a:fld>
            <a:endParaRPr lang="en-US" altLang="en-US">
              <a:solidFill>
                <a:schemeClr val="bg1"/>
              </a:solidFill>
            </a:endParaRPr>
          </a:p>
        </p:txBody>
      </p:sp>
      <p:sp>
        <p:nvSpPr>
          <p:cNvPr id="88068" name="AutoShape 2">
            <a:extLst>
              <a:ext uri="{FF2B5EF4-FFF2-40B4-BE49-F238E27FC236}">
                <a16:creationId xmlns:a16="http://schemas.microsoft.com/office/drawing/2014/main" id="{A79788A4-FB5B-AA4B-A69E-F0D9658AF60C}"/>
              </a:ext>
            </a:extLst>
          </p:cNvPr>
          <p:cNvSpPr>
            <a:spLocks noGrp="1" noChangeArrowheads="1"/>
          </p:cNvSpPr>
          <p:nvPr>
            <p:ph type="title"/>
          </p:nvPr>
        </p:nvSpPr>
        <p:spPr>
          <a:xfrm>
            <a:off x="3960812" y="0"/>
            <a:ext cx="6858000" cy="711200"/>
          </a:xfrm>
        </p:spPr>
        <p:txBody>
          <a:bodyPr/>
          <a:lstStyle/>
          <a:p>
            <a:pPr eaLnBrk="1" hangingPunct="1"/>
            <a:r>
              <a:rPr lang="en-US" altLang="en-US" sz="2600"/>
              <a:t>Comparison of Real and Ideal Amplifier</a:t>
            </a:r>
          </a:p>
        </p:txBody>
      </p:sp>
      <p:pic>
        <p:nvPicPr>
          <p:cNvPr id="88069" name="Picture 3" descr="msotw9_temp0">
            <a:extLst>
              <a:ext uri="{FF2B5EF4-FFF2-40B4-BE49-F238E27FC236}">
                <a16:creationId xmlns:a16="http://schemas.microsoft.com/office/drawing/2014/main" id="{FD8457DD-BF74-7546-9879-3842F6680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12" y="1447800"/>
            <a:ext cx="714375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69901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Footer Placeholder 1">
            <a:extLst>
              <a:ext uri="{FF2B5EF4-FFF2-40B4-BE49-F238E27FC236}">
                <a16:creationId xmlns:a16="http://schemas.microsoft.com/office/drawing/2014/main" id="{1D05DBD7-2050-524A-A8DC-D254B1090DF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89091" name="Slide Number Placeholder 2">
            <a:extLst>
              <a:ext uri="{FF2B5EF4-FFF2-40B4-BE49-F238E27FC236}">
                <a16:creationId xmlns:a16="http://schemas.microsoft.com/office/drawing/2014/main" id="{44559028-239A-C144-AE27-28B6A649867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1181B2-C13C-5943-80F3-76D2BCC5BAD3}" type="slidenum">
              <a:rPr lang="en-US" altLang="en-US">
                <a:solidFill>
                  <a:schemeClr val="bg1"/>
                </a:solidFill>
              </a:rPr>
              <a:pPr eaLnBrk="1" hangingPunct="1"/>
              <a:t>82</a:t>
            </a:fld>
            <a:endParaRPr lang="en-US" altLang="en-US">
              <a:solidFill>
                <a:schemeClr val="bg1"/>
              </a:solidFill>
            </a:endParaRPr>
          </a:p>
        </p:txBody>
      </p:sp>
      <p:sp>
        <p:nvSpPr>
          <p:cNvPr id="89092" name="AutoShape 2">
            <a:extLst>
              <a:ext uri="{FF2B5EF4-FFF2-40B4-BE49-F238E27FC236}">
                <a16:creationId xmlns:a16="http://schemas.microsoft.com/office/drawing/2014/main" id="{71AD7692-81EA-8D43-9DE3-E6ED488510F1}"/>
              </a:ext>
            </a:extLst>
          </p:cNvPr>
          <p:cNvSpPr>
            <a:spLocks noGrp="1" noChangeArrowheads="1"/>
          </p:cNvSpPr>
          <p:nvPr>
            <p:ph type="title" idx="4294967295"/>
          </p:nvPr>
        </p:nvSpPr>
        <p:spPr>
          <a:xfrm>
            <a:off x="4341812" y="152400"/>
            <a:ext cx="6019800" cy="609600"/>
          </a:xfrm>
        </p:spPr>
        <p:txBody>
          <a:bodyPr>
            <a:normAutofit fontScale="90000"/>
          </a:bodyPr>
          <a:lstStyle/>
          <a:p>
            <a:pPr eaLnBrk="1" hangingPunct="1"/>
            <a:r>
              <a:rPr lang="en-US" altLang="en-US"/>
              <a:t>Ideal Amplifier System</a:t>
            </a:r>
          </a:p>
        </p:txBody>
      </p:sp>
      <p:sp>
        <p:nvSpPr>
          <p:cNvPr id="89093" name="Line 3">
            <a:extLst>
              <a:ext uri="{FF2B5EF4-FFF2-40B4-BE49-F238E27FC236}">
                <a16:creationId xmlns:a16="http://schemas.microsoft.com/office/drawing/2014/main" id="{0BA2B77D-4094-1A48-B3BD-B98FEA084254}"/>
              </a:ext>
            </a:extLst>
          </p:cNvPr>
          <p:cNvSpPr>
            <a:spLocks noChangeShapeType="1"/>
          </p:cNvSpPr>
          <p:nvPr/>
        </p:nvSpPr>
        <p:spPr bwMode="auto">
          <a:xfrm>
            <a:off x="4037012" y="61722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4" name="Line 4">
            <a:extLst>
              <a:ext uri="{FF2B5EF4-FFF2-40B4-BE49-F238E27FC236}">
                <a16:creationId xmlns:a16="http://schemas.microsoft.com/office/drawing/2014/main" id="{C5447BE4-070A-F840-B51E-261BD8F68590}"/>
              </a:ext>
            </a:extLst>
          </p:cNvPr>
          <p:cNvSpPr>
            <a:spLocks noChangeShapeType="1"/>
          </p:cNvSpPr>
          <p:nvPr/>
        </p:nvSpPr>
        <p:spPr bwMode="auto">
          <a:xfrm>
            <a:off x="5408612" y="51816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5" name="Line 5">
            <a:extLst>
              <a:ext uri="{FF2B5EF4-FFF2-40B4-BE49-F238E27FC236}">
                <a16:creationId xmlns:a16="http://schemas.microsoft.com/office/drawing/2014/main" id="{B813D68B-EB79-7146-B7B5-702BB0006535}"/>
              </a:ext>
            </a:extLst>
          </p:cNvPr>
          <p:cNvSpPr>
            <a:spLocks noChangeShapeType="1"/>
          </p:cNvSpPr>
          <p:nvPr/>
        </p:nvSpPr>
        <p:spPr bwMode="auto">
          <a:xfrm>
            <a:off x="5484812" y="32766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6" name="Line 6">
            <a:extLst>
              <a:ext uri="{FF2B5EF4-FFF2-40B4-BE49-F238E27FC236}">
                <a16:creationId xmlns:a16="http://schemas.microsoft.com/office/drawing/2014/main" id="{DABBA8C0-E197-3A4E-B7EB-DD7212BCB3AF}"/>
              </a:ext>
            </a:extLst>
          </p:cNvPr>
          <p:cNvSpPr>
            <a:spLocks noChangeShapeType="1"/>
          </p:cNvSpPr>
          <p:nvPr/>
        </p:nvSpPr>
        <p:spPr bwMode="auto">
          <a:xfrm>
            <a:off x="4189412" y="1905000"/>
            <a:ext cx="220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097" name="Line 7">
            <a:extLst>
              <a:ext uri="{FF2B5EF4-FFF2-40B4-BE49-F238E27FC236}">
                <a16:creationId xmlns:a16="http://schemas.microsoft.com/office/drawing/2014/main" id="{9B02BF4D-48AA-4E42-8549-AEFB4876628E}"/>
              </a:ext>
            </a:extLst>
          </p:cNvPr>
          <p:cNvSpPr>
            <a:spLocks noChangeShapeType="1"/>
          </p:cNvSpPr>
          <p:nvPr/>
        </p:nvSpPr>
        <p:spPr bwMode="auto">
          <a:xfrm flipV="1">
            <a:off x="4265612" y="1905000"/>
            <a:ext cx="0" cy="426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8" name="AutoShape 8">
            <a:extLst>
              <a:ext uri="{FF2B5EF4-FFF2-40B4-BE49-F238E27FC236}">
                <a16:creationId xmlns:a16="http://schemas.microsoft.com/office/drawing/2014/main" id="{E88799F0-1136-4C42-920F-6D53BA91C2C3}"/>
              </a:ext>
            </a:extLst>
          </p:cNvPr>
          <p:cNvSpPr>
            <a:spLocks noChangeArrowheads="1"/>
          </p:cNvSpPr>
          <p:nvPr/>
        </p:nvSpPr>
        <p:spPr bwMode="auto">
          <a:xfrm>
            <a:off x="5942012" y="1905000"/>
            <a:ext cx="76200" cy="1371600"/>
          </a:xfrm>
          <a:prstGeom prst="downArrow">
            <a:avLst>
              <a:gd name="adj1" fmla="val 50000"/>
              <a:gd name="adj2" fmla="val 450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89099" name="AutoShape 9">
            <a:extLst>
              <a:ext uri="{FF2B5EF4-FFF2-40B4-BE49-F238E27FC236}">
                <a16:creationId xmlns:a16="http://schemas.microsoft.com/office/drawing/2014/main" id="{A08ED7FB-DD08-4A4E-BF27-BFDD1DDBE666}"/>
              </a:ext>
            </a:extLst>
          </p:cNvPr>
          <p:cNvSpPr>
            <a:spLocks noChangeArrowheads="1"/>
          </p:cNvSpPr>
          <p:nvPr/>
        </p:nvSpPr>
        <p:spPr bwMode="auto">
          <a:xfrm>
            <a:off x="6094412" y="5181600"/>
            <a:ext cx="76200" cy="990600"/>
          </a:xfrm>
          <a:prstGeom prst="downArrow">
            <a:avLst>
              <a:gd name="adj1" fmla="val 50000"/>
              <a:gd name="adj2" fmla="val 32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89100" name="Line 10">
            <a:extLst>
              <a:ext uri="{FF2B5EF4-FFF2-40B4-BE49-F238E27FC236}">
                <a16:creationId xmlns:a16="http://schemas.microsoft.com/office/drawing/2014/main" id="{DF686729-D86A-E145-814D-1CF23015DC15}"/>
              </a:ext>
            </a:extLst>
          </p:cNvPr>
          <p:cNvSpPr>
            <a:spLocks noChangeShapeType="1"/>
          </p:cNvSpPr>
          <p:nvPr/>
        </p:nvSpPr>
        <p:spPr bwMode="auto">
          <a:xfrm>
            <a:off x="7085012" y="3276600"/>
            <a:ext cx="0" cy="190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01" name="Text Box 11">
            <a:extLst>
              <a:ext uri="{FF2B5EF4-FFF2-40B4-BE49-F238E27FC236}">
                <a16:creationId xmlns:a16="http://schemas.microsoft.com/office/drawing/2014/main" id="{697D3416-0489-404D-8288-88F1F861D0B2}"/>
              </a:ext>
            </a:extLst>
          </p:cNvPr>
          <p:cNvSpPr txBox="1">
            <a:spLocks noChangeArrowheads="1"/>
          </p:cNvSpPr>
          <p:nvPr/>
        </p:nvSpPr>
        <p:spPr bwMode="auto">
          <a:xfrm>
            <a:off x="2513012" y="3505200"/>
            <a:ext cx="14285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Pump process </a:t>
            </a:r>
          </a:p>
          <a:p>
            <a:pPr eaLnBrk="1" hangingPunct="1"/>
            <a:r>
              <a:rPr lang="en-US" altLang="en-US" sz="1400"/>
              <a:t>with large cross</a:t>
            </a:r>
          </a:p>
          <a:p>
            <a:pPr eaLnBrk="1" hangingPunct="1"/>
            <a:r>
              <a:rPr lang="en-US" altLang="en-US" sz="1400"/>
              <a:t>section</a:t>
            </a:r>
          </a:p>
        </p:txBody>
      </p:sp>
      <p:sp>
        <p:nvSpPr>
          <p:cNvPr id="89102" name="Text Box 12">
            <a:extLst>
              <a:ext uri="{FF2B5EF4-FFF2-40B4-BE49-F238E27FC236}">
                <a16:creationId xmlns:a16="http://schemas.microsoft.com/office/drawing/2014/main" id="{D98CE0F2-9B32-A74B-B2C5-E610EB62D979}"/>
              </a:ext>
            </a:extLst>
          </p:cNvPr>
          <p:cNvSpPr txBox="1">
            <a:spLocks noChangeArrowheads="1"/>
          </p:cNvSpPr>
          <p:nvPr/>
        </p:nvSpPr>
        <p:spPr bwMode="auto">
          <a:xfrm>
            <a:off x="4783137" y="1306513"/>
            <a:ext cx="35173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Third excited state with very short lifetime,</a:t>
            </a:r>
          </a:p>
          <a:p>
            <a:pPr eaLnBrk="1" hangingPunct="1"/>
            <a:r>
              <a:rPr lang="en-US" altLang="en-US" sz="1400"/>
              <a:t>no fluorescence</a:t>
            </a:r>
          </a:p>
        </p:txBody>
      </p:sp>
      <p:sp>
        <p:nvSpPr>
          <p:cNvPr id="89103" name="Text Box 13">
            <a:extLst>
              <a:ext uri="{FF2B5EF4-FFF2-40B4-BE49-F238E27FC236}">
                <a16:creationId xmlns:a16="http://schemas.microsoft.com/office/drawing/2014/main" id="{47E046D5-9AE1-7B4F-A1E6-72EE2F8F8CDD}"/>
              </a:ext>
            </a:extLst>
          </p:cNvPr>
          <p:cNvSpPr txBox="1">
            <a:spLocks noChangeArrowheads="1"/>
          </p:cNvSpPr>
          <p:nvPr/>
        </p:nvSpPr>
        <p:spPr bwMode="auto">
          <a:xfrm>
            <a:off x="7161213" y="2438400"/>
            <a:ext cx="29915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Second excited state with very long</a:t>
            </a:r>
          </a:p>
          <a:p>
            <a:pPr eaLnBrk="1" hangingPunct="1"/>
            <a:r>
              <a:rPr lang="en-US" altLang="en-US" sz="1400"/>
              <a:t>lifetime and high cross section for </a:t>
            </a:r>
          </a:p>
          <a:p>
            <a:pPr eaLnBrk="1" hangingPunct="1"/>
            <a:r>
              <a:rPr lang="en-US" altLang="en-US" sz="1400"/>
              <a:t>stimulated emission</a:t>
            </a:r>
          </a:p>
        </p:txBody>
      </p:sp>
      <p:sp>
        <p:nvSpPr>
          <p:cNvPr id="89104" name="Text Box 14">
            <a:extLst>
              <a:ext uri="{FF2B5EF4-FFF2-40B4-BE49-F238E27FC236}">
                <a16:creationId xmlns:a16="http://schemas.microsoft.com/office/drawing/2014/main" id="{3B2AD4B5-62AF-A74C-9658-FF53970C9A6D}"/>
              </a:ext>
            </a:extLst>
          </p:cNvPr>
          <p:cNvSpPr txBox="1">
            <a:spLocks noChangeArrowheads="1"/>
          </p:cNvSpPr>
          <p:nvPr/>
        </p:nvSpPr>
        <p:spPr bwMode="auto">
          <a:xfrm>
            <a:off x="7450138" y="3668713"/>
            <a:ext cx="268214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Energy gap between first and</a:t>
            </a:r>
          </a:p>
          <a:p>
            <a:pPr eaLnBrk="1" hangingPunct="1"/>
            <a:r>
              <a:rPr lang="en-US" altLang="en-US" sz="1400"/>
              <a:t>second excited states matches </a:t>
            </a:r>
          </a:p>
          <a:p>
            <a:pPr eaLnBrk="1" hangingPunct="1"/>
            <a:r>
              <a:rPr lang="en-US" altLang="en-US" sz="1400"/>
              <a:t>telecommunication frequencies</a:t>
            </a:r>
          </a:p>
        </p:txBody>
      </p:sp>
      <p:sp>
        <p:nvSpPr>
          <p:cNvPr id="89105" name="Text Box 15">
            <a:extLst>
              <a:ext uri="{FF2B5EF4-FFF2-40B4-BE49-F238E27FC236}">
                <a16:creationId xmlns:a16="http://schemas.microsoft.com/office/drawing/2014/main" id="{4AC3FFE2-52D0-D347-8E85-935A2F552070}"/>
              </a:ext>
            </a:extLst>
          </p:cNvPr>
          <p:cNvSpPr txBox="1">
            <a:spLocks noChangeArrowheads="1"/>
          </p:cNvSpPr>
          <p:nvPr/>
        </p:nvSpPr>
        <p:spPr bwMode="auto">
          <a:xfrm>
            <a:off x="6856413" y="5410200"/>
            <a:ext cx="2791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First excited state with very short</a:t>
            </a:r>
          </a:p>
          <a:p>
            <a:pPr eaLnBrk="1" hangingPunct="1"/>
            <a:r>
              <a:rPr lang="en-US" altLang="en-US" sz="1400"/>
              <a:t>lifetime</a:t>
            </a:r>
          </a:p>
        </p:txBody>
      </p:sp>
    </p:spTree>
    <p:extLst>
      <p:ext uri="{BB962C8B-B14F-4D97-AF65-F5344CB8AC3E}">
        <p14:creationId xmlns:p14="http://schemas.microsoft.com/office/powerpoint/2010/main" val="257843611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2">
            <a:extLst>
              <a:ext uri="{FF2B5EF4-FFF2-40B4-BE49-F238E27FC236}">
                <a16:creationId xmlns:a16="http://schemas.microsoft.com/office/drawing/2014/main" id="{D5735159-CCF1-4746-A40B-6289476896E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0115" name="Slide Number Placeholder 3">
            <a:extLst>
              <a:ext uri="{FF2B5EF4-FFF2-40B4-BE49-F238E27FC236}">
                <a16:creationId xmlns:a16="http://schemas.microsoft.com/office/drawing/2014/main" id="{E5DAE27A-8FEA-3643-90C1-238DB394B0C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954098-2C26-2943-9404-588A8F596C26}" type="slidenum">
              <a:rPr lang="en-US" altLang="en-US">
                <a:solidFill>
                  <a:schemeClr val="bg1"/>
                </a:solidFill>
              </a:rPr>
              <a:pPr eaLnBrk="1" hangingPunct="1"/>
              <a:t>83</a:t>
            </a:fld>
            <a:endParaRPr lang="en-US" altLang="en-US">
              <a:solidFill>
                <a:schemeClr val="bg1"/>
              </a:solidFill>
            </a:endParaRPr>
          </a:p>
        </p:txBody>
      </p:sp>
      <p:sp>
        <p:nvSpPr>
          <p:cNvPr id="90116" name="AutoShape 2">
            <a:extLst>
              <a:ext uri="{FF2B5EF4-FFF2-40B4-BE49-F238E27FC236}">
                <a16:creationId xmlns:a16="http://schemas.microsoft.com/office/drawing/2014/main" id="{F522CCC5-C149-174D-9005-70C9035F6867}"/>
              </a:ext>
            </a:extLst>
          </p:cNvPr>
          <p:cNvSpPr>
            <a:spLocks noGrp="1" noChangeArrowheads="1"/>
          </p:cNvSpPr>
          <p:nvPr>
            <p:ph type="title"/>
          </p:nvPr>
        </p:nvSpPr>
        <p:spPr/>
        <p:txBody>
          <a:bodyPr/>
          <a:lstStyle/>
          <a:p>
            <a:pPr eaLnBrk="1" hangingPunct="1"/>
            <a:r>
              <a:rPr lang="el-GR" altLang="en-US"/>
              <a:t>Τύποι οπτικών ενισχυτών</a:t>
            </a:r>
            <a:endParaRPr lang="en-US" altLang="en-US"/>
          </a:p>
        </p:txBody>
      </p:sp>
      <p:sp>
        <p:nvSpPr>
          <p:cNvPr id="90117" name="Text Box 3">
            <a:extLst>
              <a:ext uri="{FF2B5EF4-FFF2-40B4-BE49-F238E27FC236}">
                <a16:creationId xmlns:a16="http://schemas.microsoft.com/office/drawing/2014/main" id="{971FEC70-37BF-B64F-8513-89A029248DE6}"/>
              </a:ext>
            </a:extLst>
          </p:cNvPr>
          <p:cNvSpPr txBox="1">
            <a:spLocks noChangeArrowheads="1"/>
          </p:cNvSpPr>
          <p:nvPr/>
        </p:nvSpPr>
        <p:spPr bwMode="auto">
          <a:xfrm>
            <a:off x="2436812" y="1474789"/>
            <a:ext cx="7924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000" b="1"/>
              <a:t>Οι βασικοί τύποι οπτικών ενισχυτών είναι</a:t>
            </a:r>
            <a:r>
              <a:rPr lang="en-US" altLang="en-US" sz="2000" b="1"/>
              <a:t>:</a:t>
            </a:r>
          </a:p>
          <a:p>
            <a:pPr eaLnBrk="1" hangingPunct="1"/>
            <a:endParaRPr lang="en-US" altLang="en-US" sz="2000"/>
          </a:p>
          <a:p>
            <a:pPr lvl="1" eaLnBrk="1" hangingPunct="1">
              <a:buFont typeface="Wingdings" pitchFamily="2" charset="2"/>
              <a:buChar char="ü"/>
            </a:pPr>
            <a:r>
              <a:rPr lang="en-US" altLang="en-US" sz="2000"/>
              <a:t>Semiconductor amplifiers </a:t>
            </a:r>
            <a:r>
              <a:rPr lang="el-GR" altLang="en-US" sz="2000"/>
              <a:t> </a:t>
            </a:r>
            <a:r>
              <a:rPr lang="en-US" altLang="en-US" sz="2000"/>
              <a:t>SOA (lasers that aren’t lasing)</a:t>
            </a:r>
          </a:p>
          <a:p>
            <a:pPr lvl="1" eaLnBrk="1" hangingPunct="1">
              <a:buFont typeface="Wingdings" pitchFamily="2" charset="2"/>
              <a:buChar char="ü"/>
            </a:pPr>
            <a:r>
              <a:rPr lang="en-US" altLang="en-US" sz="2000"/>
              <a:t>Doped fiber amplifiers EDFA</a:t>
            </a:r>
          </a:p>
          <a:p>
            <a:pPr lvl="1" eaLnBrk="1" hangingPunct="1">
              <a:buFont typeface="Wingdings" pitchFamily="2" charset="2"/>
              <a:buChar char="ü"/>
            </a:pPr>
            <a:r>
              <a:rPr lang="en-US" altLang="en-US" sz="2000"/>
              <a:t>Raman and Brillouin Amplifiers</a:t>
            </a:r>
          </a:p>
          <a:p>
            <a:pPr lvl="1" eaLnBrk="1" hangingPunct="1">
              <a:buFontTx/>
              <a:buChar char="•"/>
            </a:pPr>
            <a:endParaRPr lang="en-US" altLang="en-US" sz="2000"/>
          </a:p>
          <a:p>
            <a:pPr lvl="1" eaLnBrk="1" hangingPunct="1">
              <a:buFontTx/>
              <a:buChar char="•"/>
            </a:pPr>
            <a:endParaRPr lang="en-US" altLang="en-US" sz="2000"/>
          </a:p>
          <a:p>
            <a:pPr eaLnBrk="1" hangingPunct="1"/>
            <a:r>
              <a:rPr lang="el-GR" altLang="en-US" sz="2000" b="1"/>
              <a:t>Τα κυριώτερα χαρακτηριστικά παράμετροι</a:t>
            </a:r>
            <a:r>
              <a:rPr lang="el-GR" altLang="en-US" sz="2000"/>
              <a:t>:</a:t>
            </a:r>
            <a:endParaRPr lang="en-US" altLang="en-US" sz="2000"/>
          </a:p>
          <a:p>
            <a:pPr eaLnBrk="1" hangingPunct="1"/>
            <a:endParaRPr lang="en-US" altLang="en-US" sz="2000"/>
          </a:p>
          <a:p>
            <a:pPr lvl="1" eaLnBrk="1" hangingPunct="1">
              <a:buFont typeface="Wingdings" pitchFamily="2" charset="2"/>
              <a:buChar char="ü"/>
            </a:pPr>
            <a:r>
              <a:rPr lang="en-US" altLang="en-US" sz="2000"/>
              <a:t>Gain and gain bandwidth</a:t>
            </a:r>
          </a:p>
          <a:p>
            <a:pPr lvl="1" eaLnBrk="1" hangingPunct="1">
              <a:buFont typeface="Wingdings" pitchFamily="2" charset="2"/>
              <a:buChar char="ü"/>
            </a:pPr>
            <a:r>
              <a:rPr lang="en-US" altLang="en-US" sz="2000"/>
              <a:t>Gain saturation</a:t>
            </a:r>
          </a:p>
          <a:p>
            <a:pPr lvl="1" eaLnBrk="1" hangingPunct="1">
              <a:buFont typeface="Wingdings" pitchFamily="2" charset="2"/>
              <a:buChar char="ü"/>
            </a:pPr>
            <a:r>
              <a:rPr lang="en-US" altLang="en-US" sz="2000"/>
              <a:t>Noise and noise figure</a:t>
            </a:r>
          </a:p>
        </p:txBody>
      </p:sp>
    </p:spTree>
    <p:extLst>
      <p:ext uri="{BB962C8B-B14F-4D97-AF65-F5344CB8AC3E}">
        <p14:creationId xmlns:p14="http://schemas.microsoft.com/office/powerpoint/2010/main" val="303071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1">
            <a:extLst>
              <a:ext uri="{FF2B5EF4-FFF2-40B4-BE49-F238E27FC236}">
                <a16:creationId xmlns:a16="http://schemas.microsoft.com/office/drawing/2014/main" id="{08B6EAF7-EA5A-A04D-A628-1D7BDC8C0427}"/>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1139" name="Slide Number Placeholder 2">
            <a:extLst>
              <a:ext uri="{FF2B5EF4-FFF2-40B4-BE49-F238E27FC236}">
                <a16:creationId xmlns:a16="http://schemas.microsoft.com/office/drawing/2014/main" id="{657746B6-FDAB-3B46-BEEF-4FE28752990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7DC97E-083A-E047-8634-BC4365A773FD}" type="slidenum">
              <a:rPr lang="en-US" altLang="en-US">
                <a:solidFill>
                  <a:schemeClr val="bg1"/>
                </a:solidFill>
              </a:rPr>
              <a:pPr eaLnBrk="1" hangingPunct="1"/>
              <a:t>84</a:t>
            </a:fld>
            <a:endParaRPr lang="en-US" altLang="en-US">
              <a:solidFill>
                <a:schemeClr val="bg1"/>
              </a:solidFill>
            </a:endParaRPr>
          </a:p>
        </p:txBody>
      </p:sp>
      <p:sp>
        <p:nvSpPr>
          <p:cNvPr id="91140" name="Text Box 3">
            <a:extLst>
              <a:ext uri="{FF2B5EF4-FFF2-40B4-BE49-F238E27FC236}">
                <a16:creationId xmlns:a16="http://schemas.microsoft.com/office/drawing/2014/main" id="{E22087D0-9CF3-4D4D-A38F-0120E74180B6}"/>
              </a:ext>
            </a:extLst>
          </p:cNvPr>
          <p:cNvSpPr txBox="1">
            <a:spLocks noChangeArrowheads="1"/>
          </p:cNvSpPr>
          <p:nvPr/>
        </p:nvSpPr>
        <p:spPr bwMode="auto">
          <a:xfrm>
            <a:off x="2036762" y="3841751"/>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sz="2000" i="1">
                <a:latin typeface="Comic Sans MS" panose="030F0902030302020204" pitchFamily="66" charset="0"/>
              </a:rPr>
              <a:t>Τον ρόλο των φορέων τον παίζουν τα ηλεκτρόνια και οι οπές</a:t>
            </a:r>
            <a:endParaRPr lang="en-GB" altLang="en-US" sz="2000" i="1">
              <a:latin typeface="Comic Sans MS" panose="030F0902030302020204" pitchFamily="66" charset="0"/>
            </a:endParaRPr>
          </a:p>
        </p:txBody>
      </p:sp>
      <p:sp>
        <p:nvSpPr>
          <p:cNvPr id="91141" name="Text Box 4">
            <a:extLst>
              <a:ext uri="{FF2B5EF4-FFF2-40B4-BE49-F238E27FC236}">
                <a16:creationId xmlns:a16="http://schemas.microsoft.com/office/drawing/2014/main" id="{2BCD99A9-1427-504B-A297-059D1B940151}"/>
              </a:ext>
            </a:extLst>
          </p:cNvPr>
          <p:cNvSpPr txBox="1">
            <a:spLocks noChangeArrowheads="1"/>
          </p:cNvSpPr>
          <p:nvPr/>
        </p:nvSpPr>
        <p:spPr bwMode="auto">
          <a:xfrm>
            <a:off x="2036762" y="4375151"/>
            <a:ext cx="807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sz="2000" i="1">
                <a:latin typeface="Comic Sans MS" panose="030F0902030302020204" pitchFamily="66" charset="0"/>
              </a:rPr>
              <a:t>Η άντληση γίνεται με την εφαρμογή τάσης σε μία δίοδο </a:t>
            </a:r>
            <a:r>
              <a:rPr lang="en-US" altLang="en-US" sz="2000" i="1">
                <a:latin typeface="Comic Sans MS" panose="030F0902030302020204" pitchFamily="66" charset="0"/>
              </a:rPr>
              <a:t>pn</a:t>
            </a:r>
            <a:endParaRPr lang="en-GB" altLang="en-US" sz="2000" i="1">
              <a:latin typeface="Comic Sans MS" panose="030F0902030302020204" pitchFamily="66" charset="0"/>
            </a:endParaRPr>
          </a:p>
        </p:txBody>
      </p:sp>
      <p:sp>
        <p:nvSpPr>
          <p:cNvPr id="91142" name="Text Box 5">
            <a:extLst>
              <a:ext uri="{FF2B5EF4-FFF2-40B4-BE49-F238E27FC236}">
                <a16:creationId xmlns:a16="http://schemas.microsoft.com/office/drawing/2014/main" id="{3C902DB3-63EF-984B-BCDE-69B90690B4FA}"/>
              </a:ext>
            </a:extLst>
          </p:cNvPr>
          <p:cNvSpPr txBox="1">
            <a:spLocks noChangeArrowheads="1"/>
          </p:cNvSpPr>
          <p:nvPr/>
        </p:nvSpPr>
        <p:spPr bwMode="auto">
          <a:xfrm>
            <a:off x="2112962" y="4984751"/>
            <a:ext cx="8077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sz="2000" i="1">
                <a:latin typeface="Comic Sans MS" panose="030F0902030302020204" pitchFamily="66" charset="0"/>
              </a:rPr>
              <a:t>Συνήθως χρησιμοποιούνται ετεροδομές</a:t>
            </a:r>
            <a:r>
              <a:rPr lang="el-GR" altLang="en-US" sz="2000">
                <a:latin typeface="Comic Sans MS" panose="030F0902030302020204" pitchFamily="66" charset="0"/>
              </a:rPr>
              <a:t> (</a:t>
            </a:r>
            <a:r>
              <a:rPr lang="en-US" altLang="en-US" sz="2000" i="1">
                <a:latin typeface="Comic Sans MS" panose="030F0902030302020204" pitchFamily="66" charset="0"/>
              </a:rPr>
              <a:t>heterostructures</a:t>
            </a:r>
            <a:r>
              <a:rPr lang="en-US" altLang="en-US" sz="2000">
                <a:latin typeface="Comic Sans MS" panose="030F0902030302020204" pitchFamily="66" charset="0"/>
              </a:rPr>
              <a:t>) </a:t>
            </a:r>
            <a:r>
              <a:rPr lang="el-GR" altLang="en-US" sz="2000" i="1">
                <a:latin typeface="Comic Sans MS" panose="030F0902030302020204" pitchFamily="66" charset="0"/>
              </a:rPr>
              <a:t>για καλύτερο περιορισμό των φορέων </a:t>
            </a:r>
            <a:endParaRPr lang="en-GB" altLang="en-US" sz="2000" i="1">
              <a:latin typeface="Comic Sans MS" panose="030F0902030302020204" pitchFamily="66" charset="0"/>
            </a:endParaRPr>
          </a:p>
        </p:txBody>
      </p:sp>
      <p:sp>
        <p:nvSpPr>
          <p:cNvPr id="91143" name="AutoShape 6">
            <a:extLst>
              <a:ext uri="{FF2B5EF4-FFF2-40B4-BE49-F238E27FC236}">
                <a16:creationId xmlns:a16="http://schemas.microsoft.com/office/drawing/2014/main" id="{4EB829B6-21AC-BF4A-B3BF-D493315438E0}"/>
              </a:ext>
            </a:extLst>
          </p:cNvPr>
          <p:cNvSpPr>
            <a:spLocks noGrp="1" noChangeArrowheads="1"/>
          </p:cNvSpPr>
          <p:nvPr>
            <p:ph type="title" idx="4294967295"/>
          </p:nvPr>
        </p:nvSpPr>
        <p:spPr/>
        <p:txBody>
          <a:bodyPr/>
          <a:lstStyle/>
          <a:p>
            <a:pPr eaLnBrk="1" hangingPunct="1"/>
            <a:r>
              <a:rPr lang="el-GR" altLang="en-US" sz="2800">
                <a:latin typeface="Times New Roman" panose="02020603050405020304" pitchFamily="18" charset="0"/>
              </a:rPr>
              <a:t>Οπτικοί Ενισχυτές Ημιαγωγού</a:t>
            </a:r>
            <a:r>
              <a:rPr lang="en-US" altLang="en-US" sz="2800">
                <a:latin typeface="Times New Roman" panose="02020603050405020304" pitchFamily="18" charset="0"/>
              </a:rPr>
              <a:t> (SOA)</a:t>
            </a:r>
            <a:endParaRPr lang="en-GB" altLang="en-US"/>
          </a:p>
        </p:txBody>
      </p:sp>
      <p:pic>
        <p:nvPicPr>
          <p:cNvPr id="91144" name="Picture 7" descr="msotw9_temp0">
            <a:extLst>
              <a:ext uri="{FF2B5EF4-FFF2-40B4-BE49-F238E27FC236}">
                <a16:creationId xmlns:a16="http://schemas.microsoft.com/office/drawing/2014/main" id="{55004474-1410-284C-B9A9-894BBA195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448"/>
          <a:stretch>
            <a:fillRect/>
          </a:stretch>
        </p:blipFill>
        <p:spPr bwMode="auto">
          <a:xfrm>
            <a:off x="5851525" y="2257425"/>
            <a:ext cx="4851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5" name="Picture 2">
            <a:extLst>
              <a:ext uri="{FF2B5EF4-FFF2-40B4-BE49-F238E27FC236}">
                <a16:creationId xmlns:a16="http://schemas.microsoft.com/office/drawing/2014/main" id="{A39FA2CD-94A4-3446-897A-18DC98A32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2" y="1447800"/>
            <a:ext cx="42672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8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3">
            <a:extLst>
              <a:ext uri="{FF2B5EF4-FFF2-40B4-BE49-F238E27FC236}">
                <a16:creationId xmlns:a16="http://schemas.microsoft.com/office/drawing/2014/main" id="{96753ED0-3966-7A49-B450-5326E84B7EB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2163" name="Slide Number Placeholder 4">
            <a:extLst>
              <a:ext uri="{FF2B5EF4-FFF2-40B4-BE49-F238E27FC236}">
                <a16:creationId xmlns:a16="http://schemas.microsoft.com/office/drawing/2014/main" id="{0D1380C1-D41F-4C4D-95AF-9F917E3978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F04A50-5963-424C-A79E-17C76F133FF9}" type="slidenum">
              <a:rPr lang="en-US" altLang="en-US">
                <a:solidFill>
                  <a:schemeClr val="bg1"/>
                </a:solidFill>
              </a:rPr>
              <a:pPr eaLnBrk="1" hangingPunct="1"/>
              <a:t>85</a:t>
            </a:fld>
            <a:endParaRPr lang="en-US" altLang="en-US">
              <a:solidFill>
                <a:schemeClr val="bg1"/>
              </a:solidFill>
            </a:endParaRPr>
          </a:p>
        </p:txBody>
      </p:sp>
      <p:sp>
        <p:nvSpPr>
          <p:cNvPr id="92164" name="AutoShape 2">
            <a:extLst>
              <a:ext uri="{FF2B5EF4-FFF2-40B4-BE49-F238E27FC236}">
                <a16:creationId xmlns:a16="http://schemas.microsoft.com/office/drawing/2014/main" id="{2EB42023-2833-5541-8E26-A34B53DA93CF}"/>
              </a:ext>
            </a:extLst>
          </p:cNvPr>
          <p:cNvSpPr>
            <a:spLocks noGrp="1" noChangeArrowheads="1"/>
          </p:cNvSpPr>
          <p:nvPr>
            <p:ph type="title"/>
          </p:nvPr>
        </p:nvSpPr>
        <p:spPr>
          <a:xfrm>
            <a:off x="4341812" y="0"/>
            <a:ext cx="6180138" cy="711200"/>
          </a:xfrm>
        </p:spPr>
        <p:txBody>
          <a:bodyPr/>
          <a:lstStyle/>
          <a:p>
            <a:pPr eaLnBrk="1" hangingPunct="1"/>
            <a:r>
              <a:rPr lang="el-GR" altLang="en-US" sz="2400"/>
              <a:t>Τύποι </a:t>
            </a:r>
            <a:r>
              <a:rPr lang="en-US" altLang="en-US" sz="2400">
                <a:cs typeface="Times New Roman" panose="02020603050405020304" pitchFamily="18" charset="0"/>
              </a:rPr>
              <a:t>Ενισχυτ</a:t>
            </a:r>
            <a:r>
              <a:rPr lang="el-GR" altLang="en-US" sz="2400"/>
              <a:t>ών</a:t>
            </a:r>
            <a:r>
              <a:rPr lang="en-US" altLang="en-US" sz="2400">
                <a:cs typeface="Times New Roman" panose="02020603050405020304" pitchFamily="18" charset="0"/>
              </a:rPr>
              <a:t> ημιαγωγού – SOA</a:t>
            </a:r>
            <a:r>
              <a:rPr lang="el-GR" altLang="en-US"/>
              <a:t> </a:t>
            </a:r>
            <a:endParaRPr lang="en-US" altLang="en-US"/>
          </a:p>
        </p:txBody>
      </p:sp>
      <p:pic>
        <p:nvPicPr>
          <p:cNvPr id="92165" name="Picture 3" descr="msotw9_temp0">
            <a:extLst>
              <a:ext uri="{FF2B5EF4-FFF2-40B4-BE49-F238E27FC236}">
                <a16:creationId xmlns:a16="http://schemas.microsoft.com/office/drawing/2014/main" id="{458C5136-35C0-D147-8B7B-0553B6292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323"/>
          <a:stretch>
            <a:fillRect/>
          </a:stretch>
        </p:blipFill>
        <p:spPr bwMode="auto">
          <a:xfrm>
            <a:off x="2360612" y="1066800"/>
            <a:ext cx="294163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 Box 4">
            <a:extLst>
              <a:ext uri="{FF2B5EF4-FFF2-40B4-BE49-F238E27FC236}">
                <a16:creationId xmlns:a16="http://schemas.microsoft.com/office/drawing/2014/main" id="{A22EB564-6E60-6540-982D-52DF3C9EE89D}"/>
              </a:ext>
            </a:extLst>
          </p:cNvPr>
          <p:cNvSpPr txBox="1">
            <a:spLocks noChangeArrowheads="1"/>
          </p:cNvSpPr>
          <p:nvPr/>
        </p:nvSpPr>
        <p:spPr bwMode="auto">
          <a:xfrm>
            <a:off x="5484813" y="1524000"/>
            <a:ext cx="4270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Fabry-Perot Amplifier</a:t>
            </a:r>
          </a:p>
          <a:p>
            <a:pPr lvl="1" eaLnBrk="1" hangingPunct="1"/>
            <a:r>
              <a:rPr lang="en-US" altLang="en-US" sz="1400"/>
              <a:t>High gain  G but non-uniform gain spectrum</a:t>
            </a:r>
          </a:p>
        </p:txBody>
      </p:sp>
      <p:sp>
        <p:nvSpPr>
          <p:cNvPr id="92167" name="Text Box 5">
            <a:extLst>
              <a:ext uri="{FF2B5EF4-FFF2-40B4-BE49-F238E27FC236}">
                <a16:creationId xmlns:a16="http://schemas.microsoft.com/office/drawing/2014/main" id="{24079CC6-D453-1144-AA5A-52F0FA6CEBAF}"/>
              </a:ext>
            </a:extLst>
          </p:cNvPr>
          <p:cNvSpPr txBox="1">
            <a:spLocks noChangeArrowheads="1"/>
          </p:cNvSpPr>
          <p:nvPr/>
        </p:nvSpPr>
        <p:spPr bwMode="auto">
          <a:xfrm>
            <a:off x="5484813" y="3124200"/>
            <a:ext cx="50577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t>Traveling wave amplifier</a:t>
            </a:r>
          </a:p>
          <a:p>
            <a:pPr lvl="1" eaLnBrk="1" hangingPunct="1"/>
            <a:r>
              <a:rPr lang="en-US" altLang="en-US" sz="1400"/>
              <a:t>Broadband but very low facet reflectivities are needed</a:t>
            </a:r>
          </a:p>
        </p:txBody>
      </p:sp>
      <p:sp>
        <p:nvSpPr>
          <p:cNvPr id="92168" name="Text Box 6">
            <a:extLst>
              <a:ext uri="{FF2B5EF4-FFF2-40B4-BE49-F238E27FC236}">
                <a16:creationId xmlns:a16="http://schemas.microsoft.com/office/drawing/2014/main" id="{F15FB6F4-F020-784F-9CB0-0D56DC4C9312}"/>
              </a:ext>
            </a:extLst>
          </p:cNvPr>
          <p:cNvSpPr txBox="1">
            <a:spLocks noChangeArrowheads="1"/>
          </p:cNvSpPr>
          <p:nvPr/>
        </p:nvSpPr>
        <p:spPr bwMode="auto">
          <a:xfrm>
            <a:off x="5561012" y="4800600"/>
            <a:ext cx="44958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t>      </a:t>
            </a:r>
            <a:r>
              <a:rPr lang="en-US" altLang="en-US" sz="2000" b="1"/>
              <a:t>G=G(f)</a:t>
            </a:r>
          </a:p>
          <a:p>
            <a:pPr lvl="1" eaLnBrk="1" hangingPunct="1"/>
            <a:r>
              <a:rPr lang="en-US" altLang="en-US" sz="1400"/>
              <a:t>Ripples are caused by the cavity modes</a:t>
            </a:r>
          </a:p>
          <a:p>
            <a:pPr lvl="1" eaLnBrk="1" hangingPunct="1"/>
            <a:r>
              <a:rPr lang="en-US" altLang="en-US" sz="1400"/>
              <a:t>The overall gain curve is due to the width of the atomic transition in the semi-conductor</a:t>
            </a:r>
          </a:p>
        </p:txBody>
      </p:sp>
    </p:spTree>
    <p:extLst>
      <p:ext uri="{BB962C8B-B14F-4D97-AF65-F5344CB8AC3E}">
        <p14:creationId xmlns:p14="http://schemas.microsoft.com/office/powerpoint/2010/main" val="39628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Footer Placeholder 3">
            <a:extLst>
              <a:ext uri="{FF2B5EF4-FFF2-40B4-BE49-F238E27FC236}">
                <a16:creationId xmlns:a16="http://schemas.microsoft.com/office/drawing/2014/main" id="{4820E128-B594-494B-8701-070DA626773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3187" name="Slide Number Placeholder 4">
            <a:extLst>
              <a:ext uri="{FF2B5EF4-FFF2-40B4-BE49-F238E27FC236}">
                <a16:creationId xmlns:a16="http://schemas.microsoft.com/office/drawing/2014/main" id="{6A8E3144-9B58-9E41-BAA1-EDA1DBD8D1A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A2ED15-8F2E-8D4C-A685-D69075A2A55D}" type="slidenum">
              <a:rPr lang="en-US" altLang="en-US">
                <a:solidFill>
                  <a:schemeClr val="bg1"/>
                </a:solidFill>
              </a:rPr>
              <a:pPr eaLnBrk="1" hangingPunct="1"/>
              <a:t>86</a:t>
            </a:fld>
            <a:endParaRPr lang="en-US" altLang="en-US">
              <a:solidFill>
                <a:schemeClr val="bg1"/>
              </a:solidFill>
            </a:endParaRPr>
          </a:p>
        </p:txBody>
      </p:sp>
      <p:sp>
        <p:nvSpPr>
          <p:cNvPr id="93188" name="AutoShape 2">
            <a:extLst>
              <a:ext uri="{FF2B5EF4-FFF2-40B4-BE49-F238E27FC236}">
                <a16:creationId xmlns:a16="http://schemas.microsoft.com/office/drawing/2014/main" id="{D83D287D-6FC8-2940-B8A6-70B9F6C90FCA}"/>
              </a:ext>
            </a:extLst>
          </p:cNvPr>
          <p:cNvSpPr>
            <a:spLocks noGrp="1" noChangeArrowheads="1"/>
          </p:cNvSpPr>
          <p:nvPr>
            <p:ph type="title"/>
          </p:nvPr>
        </p:nvSpPr>
        <p:spPr/>
        <p:txBody>
          <a:bodyPr/>
          <a:lstStyle/>
          <a:p>
            <a:pPr eaLnBrk="1" hangingPunct="1"/>
            <a:r>
              <a:rPr lang="en-US" altLang="en-US"/>
              <a:t>Traveling Wave SOA</a:t>
            </a:r>
          </a:p>
        </p:txBody>
      </p:sp>
      <p:pic>
        <p:nvPicPr>
          <p:cNvPr id="93189" name="Picture 3" descr="msotw9_temp0">
            <a:extLst>
              <a:ext uri="{FF2B5EF4-FFF2-40B4-BE49-F238E27FC236}">
                <a16:creationId xmlns:a16="http://schemas.microsoft.com/office/drawing/2014/main" id="{F4996B26-3069-A04D-952D-36597ABF9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26"/>
          <a:stretch>
            <a:fillRect/>
          </a:stretch>
        </p:blipFill>
        <p:spPr bwMode="auto">
          <a:xfrm>
            <a:off x="2055812" y="2133600"/>
            <a:ext cx="42052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4">
            <a:extLst>
              <a:ext uri="{FF2B5EF4-FFF2-40B4-BE49-F238E27FC236}">
                <a16:creationId xmlns:a16="http://schemas.microsoft.com/office/drawing/2014/main" id="{C3173425-2A56-2E46-9D1E-1E66855A3FEB}"/>
              </a:ext>
            </a:extLst>
          </p:cNvPr>
          <p:cNvSpPr txBox="1">
            <a:spLocks noChangeArrowheads="1"/>
          </p:cNvSpPr>
          <p:nvPr/>
        </p:nvSpPr>
        <p:spPr bwMode="auto">
          <a:xfrm>
            <a:off x="6246812" y="1905000"/>
            <a:ext cx="426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itchFamily="2" charset="2"/>
              <a:buChar char="Ø"/>
            </a:pPr>
            <a:endParaRPr lang="el-GR" altLang="en-US" sz="1400"/>
          </a:p>
          <a:p>
            <a:pPr eaLnBrk="1" hangingPunct="1"/>
            <a:r>
              <a:rPr lang="en-US" altLang="en-US" sz="1400"/>
              <a:t>Three approaches are commonly used:</a:t>
            </a:r>
            <a:endParaRPr lang="el-GR" altLang="en-US" sz="1400"/>
          </a:p>
          <a:p>
            <a:pPr eaLnBrk="1" hangingPunct="1"/>
            <a:endParaRPr lang="en-US" altLang="en-US" sz="1400"/>
          </a:p>
          <a:p>
            <a:pPr eaLnBrk="1" hangingPunct="1"/>
            <a:endParaRPr lang="en-US" altLang="en-US" sz="1400"/>
          </a:p>
          <a:p>
            <a:pPr eaLnBrk="1" hangingPunct="1">
              <a:buFont typeface="Wingdings" pitchFamily="2" charset="2"/>
              <a:buChar char="ü"/>
            </a:pPr>
            <a:r>
              <a:rPr lang="en-US" altLang="en-US" sz="1400"/>
              <a:t>Anti-reflection coating</a:t>
            </a:r>
          </a:p>
          <a:p>
            <a:pPr eaLnBrk="1" hangingPunct="1">
              <a:buFont typeface="Wingdings" pitchFamily="2" charset="2"/>
              <a:buChar char="ü"/>
            </a:pPr>
            <a:endParaRPr lang="en-US" altLang="en-US" sz="1400"/>
          </a:p>
          <a:p>
            <a:pPr eaLnBrk="1" hangingPunct="1">
              <a:buFont typeface="Wingdings" pitchFamily="2" charset="2"/>
              <a:buChar char="ü"/>
            </a:pPr>
            <a:endParaRPr lang="el-GR" altLang="en-US" sz="1400"/>
          </a:p>
          <a:p>
            <a:pPr eaLnBrk="1" hangingPunct="1">
              <a:buFont typeface="Wingdings" pitchFamily="2" charset="2"/>
              <a:buChar char="ü"/>
            </a:pPr>
            <a:endParaRPr lang="el-GR" altLang="en-US" sz="1400"/>
          </a:p>
          <a:p>
            <a:pPr eaLnBrk="1" hangingPunct="1">
              <a:buFont typeface="Wingdings" pitchFamily="2" charset="2"/>
              <a:buChar char="ü"/>
            </a:pPr>
            <a:endParaRPr lang="en-US" altLang="en-US" sz="1400"/>
          </a:p>
          <a:p>
            <a:pPr eaLnBrk="1" hangingPunct="1">
              <a:buFont typeface="Wingdings" pitchFamily="2" charset="2"/>
              <a:buChar char="ü"/>
            </a:pPr>
            <a:endParaRPr lang="en-US" altLang="en-US" sz="1400"/>
          </a:p>
          <a:p>
            <a:pPr eaLnBrk="1" hangingPunct="1">
              <a:buFont typeface="Wingdings" pitchFamily="2" charset="2"/>
              <a:buChar char="ü"/>
            </a:pPr>
            <a:r>
              <a:rPr lang="en-US" altLang="en-US" sz="1400"/>
              <a:t>Tilted Active Region</a:t>
            </a:r>
          </a:p>
          <a:p>
            <a:pPr eaLnBrk="1" hangingPunct="1">
              <a:buFont typeface="Wingdings" pitchFamily="2" charset="2"/>
              <a:buChar char="ü"/>
            </a:pPr>
            <a:endParaRPr lang="en-US" altLang="en-US" sz="1400"/>
          </a:p>
          <a:p>
            <a:pPr eaLnBrk="1" hangingPunct="1">
              <a:buFont typeface="Wingdings" pitchFamily="2" charset="2"/>
              <a:buChar char="ü"/>
            </a:pPr>
            <a:endParaRPr lang="en-US" altLang="en-US" sz="1400"/>
          </a:p>
          <a:p>
            <a:pPr eaLnBrk="1" hangingPunct="1">
              <a:buFont typeface="Wingdings" pitchFamily="2" charset="2"/>
              <a:buChar char="ü"/>
            </a:pPr>
            <a:endParaRPr lang="el-GR" altLang="en-US" sz="1400"/>
          </a:p>
          <a:p>
            <a:pPr eaLnBrk="1" hangingPunct="1">
              <a:buFont typeface="Wingdings" pitchFamily="2" charset="2"/>
              <a:buChar char="ü"/>
            </a:pPr>
            <a:endParaRPr lang="en-US" altLang="en-US" sz="1400"/>
          </a:p>
          <a:p>
            <a:pPr eaLnBrk="1" hangingPunct="1">
              <a:buFont typeface="Wingdings" pitchFamily="2" charset="2"/>
              <a:buChar char="ü"/>
            </a:pPr>
            <a:endParaRPr lang="en-US" altLang="en-US" sz="1400"/>
          </a:p>
          <a:p>
            <a:pPr eaLnBrk="1" hangingPunct="1">
              <a:buFont typeface="Wingdings" pitchFamily="2" charset="2"/>
              <a:buChar char="ü"/>
            </a:pPr>
            <a:r>
              <a:rPr lang="en-US" altLang="en-US" sz="1400"/>
              <a:t>Use of transparent window regions</a:t>
            </a:r>
          </a:p>
          <a:p>
            <a:pPr eaLnBrk="1" hangingPunct="1"/>
            <a:endParaRPr lang="en-US" altLang="en-US" sz="1400"/>
          </a:p>
        </p:txBody>
      </p:sp>
      <p:sp>
        <p:nvSpPr>
          <p:cNvPr id="93191" name="AutoShape 5">
            <a:extLst>
              <a:ext uri="{FF2B5EF4-FFF2-40B4-BE49-F238E27FC236}">
                <a16:creationId xmlns:a16="http://schemas.microsoft.com/office/drawing/2014/main" id="{DC5069B1-6D74-254D-9B21-D1A154A4B85F}"/>
              </a:ext>
            </a:extLst>
          </p:cNvPr>
          <p:cNvSpPr>
            <a:spLocks noChangeArrowheads="1"/>
          </p:cNvSpPr>
          <p:nvPr/>
        </p:nvSpPr>
        <p:spPr bwMode="auto">
          <a:xfrm>
            <a:off x="8837612" y="1295400"/>
            <a:ext cx="838200" cy="457200"/>
          </a:xfrm>
          <a:prstGeom prst="rightArrow">
            <a:avLst>
              <a:gd name="adj1" fmla="val 50000"/>
              <a:gd name="adj2" fmla="val 4583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
        <p:nvSpPr>
          <p:cNvPr id="93192" name="Rectangle 6">
            <a:extLst>
              <a:ext uri="{FF2B5EF4-FFF2-40B4-BE49-F238E27FC236}">
                <a16:creationId xmlns:a16="http://schemas.microsoft.com/office/drawing/2014/main" id="{4835E41F-459D-2D48-B9ED-BD290091DFB8}"/>
              </a:ext>
            </a:extLst>
          </p:cNvPr>
          <p:cNvSpPr>
            <a:spLocks noChangeArrowheads="1"/>
          </p:cNvSpPr>
          <p:nvPr/>
        </p:nvSpPr>
        <p:spPr bwMode="auto">
          <a:xfrm>
            <a:off x="2665412" y="1143000"/>
            <a:ext cx="655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Wingdings" pitchFamily="2" charset="2"/>
              <a:buChar char="q"/>
            </a:pPr>
            <a:r>
              <a:rPr lang="en-US" altLang="en-US" sz="1400"/>
              <a:t>To make a traveling wave Semiconductor Optical Amplifier the Fabry-Perot </a:t>
            </a:r>
            <a:endParaRPr lang="el-GR" altLang="en-US" sz="1400"/>
          </a:p>
          <a:p>
            <a:pPr>
              <a:buFont typeface="Wingdings" pitchFamily="2" charset="2"/>
              <a:buNone/>
            </a:pPr>
            <a:r>
              <a:rPr lang="el-GR" altLang="en-US" sz="1400"/>
              <a:t>    </a:t>
            </a:r>
            <a:r>
              <a:rPr lang="en-US" altLang="en-US" sz="1400"/>
              <a:t>cavity resonances must be supressed</a:t>
            </a:r>
            <a:endParaRPr lang="en-GB" altLang="en-US" sz="1400"/>
          </a:p>
        </p:txBody>
      </p:sp>
      <p:sp>
        <p:nvSpPr>
          <p:cNvPr id="93193" name="Rectangle 7">
            <a:extLst>
              <a:ext uri="{FF2B5EF4-FFF2-40B4-BE49-F238E27FC236}">
                <a16:creationId xmlns:a16="http://schemas.microsoft.com/office/drawing/2014/main" id="{FD9DE792-90E5-E643-83F1-B1EFABCE4F21}"/>
              </a:ext>
            </a:extLst>
          </p:cNvPr>
          <p:cNvSpPr>
            <a:spLocks noChangeArrowheads="1"/>
          </p:cNvSpPr>
          <p:nvPr/>
        </p:nvSpPr>
        <p:spPr bwMode="auto">
          <a:xfrm>
            <a:off x="4570412" y="1828800"/>
            <a:ext cx="2744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itchFamily="2" charset="2"/>
              <a:buNone/>
            </a:pPr>
            <a:r>
              <a:rPr lang="el-GR" altLang="en-US" sz="1400">
                <a:solidFill>
                  <a:srgbClr val="CC3300"/>
                </a:solidFill>
              </a:rPr>
              <a:t>Τ</a:t>
            </a:r>
            <a:r>
              <a:rPr lang="en-US" altLang="en-US" sz="1400">
                <a:solidFill>
                  <a:srgbClr val="CC3300"/>
                </a:solidFill>
              </a:rPr>
              <a:t>he reflectivity must be reduced</a:t>
            </a:r>
            <a:r>
              <a:rPr lang="el-GR" altLang="en-US" sz="1400">
                <a:solidFill>
                  <a:srgbClr val="CC3300"/>
                </a:solidFill>
              </a:rPr>
              <a:t>!</a:t>
            </a:r>
            <a:endParaRPr lang="en-US" altLang="en-US" sz="1400">
              <a:solidFill>
                <a:srgbClr val="CC3300"/>
              </a:solidFill>
            </a:endParaRPr>
          </a:p>
        </p:txBody>
      </p:sp>
    </p:spTree>
    <p:extLst>
      <p:ext uri="{BB962C8B-B14F-4D97-AF65-F5344CB8AC3E}">
        <p14:creationId xmlns:p14="http://schemas.microsoft.com/office/powerpoint/2010/main" val="315075535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a:extLst>
              <a:ext uri="{FF2B5EF4-FFF2-40B4-BE49-F238E27FC236}">
                <a16:creationId xmlns:a16="http://schemas.microsoft.com/office/drawing/2014/main" id="{DA9D1D2D-86F6-D949-A471-E4B3DADE83C9}"/>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4211" name="Slide Number Placeholder 4">
            <a:extLst>
              <a:ext uri="{FF2B5EF4-FFF2-40B4-BE49-F238E27FC236}">
                <a16:creationId xmlns:a16="http://schemas.microsoft.com/office/drawing/2014/main" id="{F6D0CEA8-DF60-224D-9E6C-542BE4BDB75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37C5CC-3802-2A4D-9D9C-E1FF82CE3A39}" type="slidenum">
              <a:rPr lang="en-US" altLang="en-US">
                <a:solidFill>
                  <a:schemeClr val="bg1"/>
                </a:solidFill>
              </a:rPr>
              <a:pPr eaLnBrk="1" hangingPunct="1"/>
              <a:t>87</a:t>
            </a:fld>
            <a:endParaRPr lang="en-US" altLang="en-US">
              <a:solidFill>
                <a:schemeClr val="bg1"/>
              </a:solidFill>
            </a:endParaRPr>
          </a:p>
        </p:txBody>
      </p:sp>
      <p:sp>
        <p:nvSpPr>
          <p:cNvPr id="94212" name="AutoShape 2">
            <a:extLst>
              <a:ext uri="{FF2B5EF4-FFF2-40B4-BE49-F238E27FC236}">
                <a16:creationId xmlns:a16="http://schemas.microsoft.com/office/drawing/2014/main" id="{BB7D8150-D100-674C-8AD7-E60277B5655E}"/>
              </a:ext>
            </a:extLst>
          </p:cNvPr>
          <p:cNvSpPr>
            <a:spLocks noGrp="1" noChangeArrowheads="1"/>
          </p:cNvSpPr>
          <p:nvPr>
            <p:ph type="title"/>
          </p:nvPr>
        </p:nvSpPr>
        <p:spPr/>
        <p:txBody>
          <a:bodyPr/>
          <a:lstStyle/>
          <a:p>
            <a:pPr eaLnBrk="1" hangingPunct="1"/>
            <a:r>
              <a:rPr lang="el-GR" altLang="en-US"/>
              <a:t>Σύγκριση εύρους ζώνης </a:t>
            </a:r>
            <a:r>
              <a:rPr lang="en-US" altLang="en-US"/>
              <a:t>SOA</a:t>
            </a:r>
          </a:p>
        </p:txBody>
      </p:sp>
      <p:pic>
        <p:nvPicPr>
          <p:cNvPr id="94213" name="Picture 3" descr="msotw9_temp0">
            <a:extLst>
              <a:ext uri="{FF2B5EF4-FFF2-40B4-BE49-F238E27FC236}">
                <a16:creationId xmlns:a16="http://schemas.microsoft.com/office/drawing/2014/main" id="{22FD2EFB-247D-C14D-9732-C102B5CDD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00"/>
          <a:stretch>
            <a:fillRect/>
          </a:stretch>
        </p:blipFill>
        <p:spPr bwMode="auto">
          <a:xfrm>
            <a:off x="3046412" y="1495426"/>
            <a:ext cx="62484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05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a:extLst>
              <a:ext uri="{FF2B5EF4-FFF2-40B4-BE49-F238E27FC236}">
                <a16:creationId xmlns:a16="http://schemas.microsoft.com/office/drawing/2014/main" id="{3C1E85FA-30F1-C946-A720-78D5F20F15A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5235" name="Slide Number Placeholder 4">
            <a:extLst>
              <a:ext uri="{FF2B5EF4-FFF2-40B4-BE49-F238E27FC236}">
                <a16:creationId xmlns:a16="http://schemas.microsoft.com/office/drawing/2014/main" id="{540817C2-0E5F-D345-94B6-B01A1C8D0380}"/>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B3E2C6-03A7-AD49-B058-CC547E465554}" type="slidenum">
              <a:rPr lang="en-US" altLang="en-US">
                <a:solidFill>
                  <a:schemeClr val="bg1"/>
                </a:solidFill>
              </a:rPr>
              <a:pPr eaLnBrk="1" hangingPunct="1"/>
              <a:t>88</a:t>
            </a:fld>
            <a:endParaRPr lang="en-US" altLang="en-US">
              <a:solidFill>
                <a:schemeClr val="bg1"/>
              </a:solidFill>
            </a:endParaRPr>
          </a:p>
        </p:txBody>
      </p:sp>
      <p:sp>
        <p:nvSpPr>
          <p:cNvPr id="95236" name="AutoShape 2">
            <a:extLst>
              <a:ext uri="{FF2B5EF4-FFF2-40B4-BE49-F238E27FC236}">
                <a16:creationId xmlns:a16="http://schemas.microsoft.com/office/drawing/2014/main" id="{CD40798F-3325-4843-B6D0-995709E49B62}"/>
              </a:ext>
            </a:extLst>
          </p:cNvPr>
          <p:cNvSpPr>
            <a:spLocks noGrp="1" noChangeArrowheads="1"/>
          </p:cNvSpPr>
          <p:nvPr>
            <p:ph type="title"/>
          </p:nvPr>
        </p:nvSpPr>
        <p:spPr>
          <a:xfrm>
            <a:off x="4294188" y="203200"/>
            <a:ext cx="6227763" cy="711200"/>
          </a:xfrm>
        </p:spPr>
        <p:txBody>
          <a:bodyPr>
            <a:normAutofit fontScale="90000"/>
          </a:bodyPr>
          <a:lstStyle/>
          <a:p>
            <a:pPr eaLnBrk="1" hangingPunct="1"/>
            <a:r>
              <a:rPr lang="en-US" altLang="en-US" sz="2600">
                <a:cs typeface="Times New Roman" panose="02020603050405020304" pitchFamily="18" charset="0"/>
              </a:rPr>
              <a:t>Ενισχυτές ημιαγωγού (Semiconductor Optical Amplifiers – SOA)</a:t>
            </a:r>
            <a:r>
              <a:rPr lang="en-US" altLang="en-US"/>
              <a:t> </a:t>
            </a:r>
          </a:p>
        </p:txBody>
      </p:sp>
      <p:sp>
        <p:nvSpPr>
          <p:cNvPr id="95237" name="Rectangle 3">
            <a:extLst>
              <a:ext uri="{FF2B5EF4-FFF2-40B4-BE49-F238E27FC236}">
                <a16:creationId xmlns:a16="http://schemas.microsoft.com/office/drawing/2014/main" id="{305FFE0D-037F-9D4C-BBAD-A6E58D5CA72F}"/>
              </a:ext>
            </a:extLst>
          </p:cNvPr>
          <p:cNvSpPr>
            <a:spLocks noGrp="1" noChangeArrowheads="1"/>
          </p:cNvSpPr>
          <p:nvPr>
            <p:ph type="body" idx="1"/>
          </p:nvPr>
        </p:nvSpPr>
        <p:spPr>
          <a:xfrm>
            <a:off x="2206626" y="1196976"/>
            <a:ext cx="8351837" cy="1012825"/>
          </a:xfrm>
        </p:spPr>
        <p:txBody>
          <a:bodyPr/>
          <a:lstStyle/>
          <a:p>
            <a:pPr eaLnBrk="1" hangingPunct="1"/>
            <a:r>
              <a:rPr lang="en-US" altLang="en-US" sz="2400" b="1">
                <a:latin typeface="Times New Roman" panose="02020603050405020304" pitchFamily="18" charset="0"/>
                <a:cs typeface="Times New Roman" panose="02020603050405020304" pitchFamily="18" charset="0"/>
              </a:rPr>
              <a:t> </a:t>
            </a:r>
            <a:r>
              <a:rPr lang="el-GR" altLang="en-US" sz="2400" b="1">
                <a:latin typeface="Times New Roman" panose="02020603050405020304" pitchFamily="18" charset="0"/>
              </a:rPr>
              <a:t>Συνεπώς </a:t>
            </a:r>
            <a:r>
              <a:rPr lang="en-US" altLang="en-US" sz="2400" b="1">
                <a:latin typeface="Times New Roman" panose="02020603050405020304" pitchFamily="18" charset="0"/>
                <a:cs typeface="Times New Roman" panose="02020603050405020304" pitchFamily="18" charset="0"/>
              </a:rPr>
              <a:t>Οι SOA </a:t>
            </a:r>
            <a:r>
              <a:rPr lang="el-GR" altLang="en-US" sz="2400" b="1">
                <a:latin typeface="Times New Roman" panose="02020603050405020304" pitchFamily="18" charset="0"/>
              </a:rPr>
              <a:t>είναι</a:t>
            </a:r>
            <a:r>
              <a:rPr lang="en-US" altLang="en-US" sz="2400" b="1">
                <a:latin typeface="Times New Roman" panose="02020603050405020304" pitchFamily="18" charset="0"/>
                <a:cs typeface="Times New Roman" panose="02020603050405020304" pitchFamily="18" charset="0"/>
              </a:rPr>
              <a:t> κατασκευαστικά διατάξεις Laser</a:t>
            </a:r>
            <a:r>
              <a:rPr lang="en-US" altLang="en-US" sz="2400" b="1">
                <a:latin typeface="Times New Roman" panose="02020603050405020304" pitchFamily="18" charset="0"/>
              </a:rPr>
              <a:t> </a:t>
            </a:r>
            <a:r>
              <a:rPr lang="el-GR" altLang="en-US" sz="2400" b="1">
                <a:latin typeface="Times New Roman" panose="02020603050405020304" pitchFamily="18" charset="0"/>
              </a:rPr>
              <a:t>(</a:t>
            </a:r>
            <a:r>
              <a:rPr lang="en-US" altLang="en-US" sz="2400" b="1">
                <a:latin typeface="Times New Roman" panose="02020603050405020304" pitchFamily="18" charset="0"/>
                <a:cs typeface="Times New Roman" panose="02020603050405020304" pitchFamily="18" charset="0"/>
              </a:rPr>
              <a:t>εξαναγκασμένη εκπομπή </a:t>
            </a:r>
            <a:r>
              <a:rPr lang="el-GR" altLang="en-US" sz="2400" b="1">
                <a:latin typeface="Times New Roman" panose="02020603050405020304" pitchFamily="18" charset="0"/>
              </a:rPr>
              <a:t>χωρίς οπτική ανατροφοδότηση</a:t>
            </a:r>
            <a:r>
              <a:rPr lang="en-US" altLang="en-US" sz="2400" b="1">
                <a:latin typeface="Times New Roman" panose="02020603050405020304" pitchFamily="18" charset="0"/>
                <a:cs typeface="Times New Roman" panose="02020603050405020304" pitchFamily="18" charset="0"/>
              </a:rPr>
              <a:t> </a:t>
            </a:r>
            <a:r>
              <a:rPr lang="el-GR" altLang="en-US" sz="2400" b="1">
                <a:latin typeface="Times New Roman" panose="02020603050405020304" pitchFamily="18" charset="0"/>
              </a:rPr>
              <a:t>)</a:t>
            </a:r>
            <a:endParaRPr lang="en-US" altLang="en-US" sz="2400" b="1">
              <a:latin typeface="Times New Roman" panose="02020603050405020304" pitchFamily="18" charset="0"/>
            </a:endParaRPr>
          </a:p>
        </p:txBody>
      </p:sp>
      <p:sp>
        <p:nvSpPr>
          <p:cNvPr id="95238" name="Rectangle 4">
            <a:extLst>
              <a:ext uri="{FF2B5EF4-FFF2-40B4-BE49-F238E27FC236}">
                <a16:creationId xmlns:a16="http://schemas.microsoft.com/office/drawing/2014/main" id="{0D3DAD66-FB25-7745-B06E-D7B72055AA2B}"/>
              </a:ext>
            </a:extLst>
          </p:cNvPr>
          <p:cNvSpPr>
            <a:spLocks noChangeArrowheads="1"/>
          </p:cNvSpPr>
          <p:nvPr/>
        </p:nvSpPr>
        <p:spPr bwMode="auto">
          <a:xfrm>
            <a:off x="4986337" y="28352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95239" name="Picture 5" descr="SOA">
            <a:extLst>
              <a:ext uri="{FF2B5EF4-FFF2-40B4-BE49-F238E27FC236}">
                <a16:creationId xmlns:a16="http://schemas.microsoft.com/office/drawing/2014/main" id="{D8BD7669-9B0D-084A-93E7-DF9C2A680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2895600"/>
            <a:ext cx="22177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0" name="Rectangle 6">
            <a:extLst>
              <a:ext uri="{FF2B5EF4-FFF2-40B4-BE49-F238E27FC236}">
                <a16:creationId xmlns:a16="http://schemas.microsoft.com/office/drawing/2014/main" id="{CA78F4BD-AD42-1040-AA86-A178FCFEB40F}"/>
              </a:ext>
            </a:extLst>
          </p:cNvPr>
          <p:cNvSpPr>
            <a:spLocks noChangeArrowheads="1"/>
          </p:cNvSpPr>
          <p:nvPr/>
        </p:nvSpPr>
        <p:spPr bwMode="auto">
          <a:xfrm>
            <a:off x="5610225" y="256857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95241" name="Picture 7" descr="LOA">
            <a:extLst>
              <a:ext uri="{FF2B5EF4-FFF2-40B4-BE49-F238E27FC236}">
                <a16:creationId xmlns:a16="http://schemas.microsoft.com/office/drawing/2014/main" id="{56366E88-2A39-244D-9937-79F5D8480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013" y="2590800"/>
            <a:ext cx="96837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Rectangle 8">
            <a:extLst>
              <a:ext uri="{FF2B5EF4-FFF2-40B4-BE49-F238E27FC236}">
                <a16:creationId xmlns:a16="http://schemas.microsoft.com/office/drawing/2014/main" id="{5A7AF0AB-F841-8843-A884-12435F65E5DB}"/>
              </a:ext>
            </a:extLst>
          </p:cNvPr>
          <p:cNvSpPr>
            <a:spLocks noChangeArrowheads="1"/>
          </p:cNvSpPr>
          <p:nvPr/>
        </p:nvSpPr>
        <p:spPr bwMode="auto">
          <a:xfrm>
            <a:off x="2284412" y="4572000"/>
            <a:ext cx="8077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buClr>
                <a:schemeClr val="tx1"/>
              </a:buClr>
              <a:buSzPct val="75000"/>
              <a:buFont typeface="Wingdings" pitchFamily="2" charset="2"/>
              <a:buChar char="l"/>
            </a:pPr>
            <a:r>
              <a:rPr lang="en-US" altLang="en-US">
                <a:solidFill>
                  <a:srgbClr val="008000"/>
                </a:solidFill>
                <a:latin typeface="Comic Sans MS" panose="030F0902030302020204" pitchFamily="66" charset="0"/>
                <a:cs typeface="Times New Roman" panose="02020603050405020304" pitchFamily="18" charset="0"/>
              </a:rPr>
              <a:t>BW =35 – 240nm</a:t>
            </a:r>
          </a:p>
          <a:p>
            <a:pPr algn="just" eaLnBrk="1" hangingPunct="1">
              <a:lnSpc>
                <a:spcPct val="90000"/>
              </a:lnSpc>
              <a:spcBef>
                <a:spcPct val="20000"/>
              </a:spcBef>
              <a:buClr>
                <a:schemeClr val="tx1"/>
              </a:buClr>
              <a:buSzPct val="75000"/>
              <a:buFont typeface="Wingdings" pitchFamily="2" charset="2"/>
              <a:buChar char="l"/>
            </a:pPr>
            <a:r>
              <a:rPr lang="en-US" altLang="en-US">
                <a:solidFill>
                  <a:srgbClr val="008000"/>
                </a:solidFill>
              </a:rPr>
              <a:t>M</a:t>
            </a:r>
            <a:r>
              <a:rPr lang="el-GR" altLang="en-US">
                <a:solidFill>
                  <a:srgbClr val="008000"/>
                </a:solidFill>
              </a:rPr>
              <a:t>πορούν να ολοκληρωθούν  μονολιθικά με άλλα ηλεκτρονικά κυκλώματα </a:t>
            </a:r>
            <a:endParaRPr lang="en-US" altLang="en-US">
              <a:solidFill>
                <a:srgbClr val="008000"/>
              </a:solidFill>
            </a:endParaRPr>
          </a:p>
          <a:p>
            <a:pPr algn="just" eaLnBrk="1" hangingPunct="1">
              <a:lnSpc>
                <a:spcPct val="90000"/>
              </a:lnSpc>
              <a:spcBef>
                <a:spcPct val="20000"/>
              </a:spcBef>
              <a:buClr>
                <a:schemeClr val="tx1"/>
              </a:buClr>
              <a:buSzPct val="75000"/>
              <a:buFont typeface="Wingdings" pitchFamily="2" charset="2"/>
              <a:buChar char="l"/>
            </a:pPr>
            <a:r>
              <a:rPr lang="el-GR" altLang="en-US">
                <a:solidFill>
                  <a:srgbClr val="008000"/>
                </a:solidFill>
              </a:rPr>
              <a:t>Εισάγουν θόρυβο στο οπτικό σήμα και έχουν σχετικά μεγάλο κόστος</a:t>
            </a:r>
          </a:p>
          <a:p>
            <a:pPr algn="just" eaLnBrk="1" hangingPunct="1">
              <a:lnSpc>
                <a:spcPct val="90000"/>
              </a:lnSpc>
              <a:spcBef>
                <a:spcPct val="20000"/>
              </a:spcBef>
              <a:buClr>
                <a:schemeClr val="tx1"/>
              </a:buClr>
              <a:buSzPct val="75000"/>
              <a:buFont typeface="Wingdings" pitchFamily="2" charset="2"/>
              <a:buChar char="l"/>
            </a:pPr>
            <a:r>
              <a:rPr lang="el-GR" altLang="en-US">
                <a:solidFill>
                  <a:srgbClr val="008000"/>
                </a:solidFill>
              </a:rPr>
              <a:t>Μικρός χρόνος παραμονής στη διεγερμένη κατάσταση</a:t>
            </a:r>
            <a:endParaRPr lang="en-US" altLang="en-US">
              <a:solidFill>
                <a:srgbClr val="008000"/>
              </a:solidFill>
            </a:endParaRPr>
          </a:p>
          <a:p>
            <a:pPr algn="just" eaLnBrk="1" hangingPunct="1">
              <a:lnSpc>
                <a:spcPct val="90000"/>
              </a:lnSpc>
              <a:spcBef>
                <a:spcPct val="20000"/>
              </a:spcBef>
              <a:buClr>
                <a:schemeClr val="tx1"/>
              </a:buClr>
              <a:buSzPct val="75000"/>
              <a:buFont typeface="Wingdings" pitchFamily="2" charset="2"/>
              <a:buChar char="l"/>
            </a:pPr>
            <a:r>
              <a:rPr lang="el-GR" altLang="en-US">
                <a:solidFill>
                  <a:srgbClr val="008000"/>
                </a:solidFill>
              </a:rPr>
              <a:t>Δυσκολία σύνδεσης με οπτική ίνα</a:t>
            </a:r>
          </a:p>
          <a:p>
            <a:pPr algn="just" eaLnBrk="1" hangingPunct="1">
              <a:lnSpc>
                <a:spcPct val="90000"/>
              </a:lnSpc>
              <a:spcBef>
                <a:spcPct val="20000"/>
              </a:spcBef>
              <a:buClr>
                <a:schemeClr val="tx1"/>
              </a:buClr>
              <a:buSzPct val="75000"/>
              <a:buFont typeface="Wingdings" pitchFamily="2" charset="2"/>
              <a:buNone/>
            </a:pPr>
            <a:r>
              <a:rPr lang="el-GR" altLang="en-US">
                <a:solidFill>
                  <a:srgbClr val="008000"/>
                </a:solidFill>
              </a:rPr>
              <a:t>                 Μικρή ολική απολαβή (~15 </a:t>
            </a:r>
            <a:r>
              <a:rPr lang="en-US" altLang="en-US">
                <a:solidFill>
                  <a:srgbClr val="008000"/>
                </a:solidFill>
              </a:rPr>
              <a:t>dB)</a:t>
            </a:r>
            <a:endParaRPr lang="el-GR" altLang="en-US">
              <a:solidFill>
                <a:srgbClr val="008000"/>
              </a:solidFill>
            </a:endParaRPr>
          </a:p>
          <a:p>
            <a:pPr eaLnBrk="1" hangingPunct="1">
              <a:lnSpc>
                <a:spcPct val="90000"/>
              </a:lnSpc>
              <a:spcBef>
                <a:spcPct val="20000"/>
              </a:spcBef>
              <a:buClr>
                <a:schemeClr val="tx1"/>
              </a:buClr>
              <a:buSzPct val="75000"/>
              <a:buFont typeface="Wingdings" pitchFamily="2" charset="2"/>
              <a:buChar char="l"/>
            </a:pPr>
            <a:endParaRPr lang="en-US" altLang="en-US" sz="2800">
              <a:solidFill>
                <a:srgbClr val="008000"/>
              </a:solidFill>
            </a:endParaRPr>
          </a:p>
        </p:txBody>
      </p:sp>
      <p:pic>
        <p:nvPicPr>
          <p:cNvPr id="95243" name="Picture 9">
            <a:extLst>
              <a:ext uri="{FF2B5EF4-FFF2-40B4-BE49-F238E27FC236}">
                <a16:creationId xmlns:a16="http://schemas.microsoft.com/office/drawing/2014/main" id="{12ABD199-C0D5-5349-A82A-610DF9ABA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1212" y="2286000"/>
            <a:ext cx="32575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4" name="AutoShape 10">
            <a:extLst>
              <a:ext uri="{FF2B5EF4-FFF2-40B4-BE49-F238E27FC236}">
                <a16:creationId xmlns:a16="http://schemas.microsoft.com/office/drawing/2014/main" id="{68345FB3-A32C-9345-A444-C1B8F6DA6424}"/>
              </a:ext>
            </a:extLst>
          </p:cNvPr>
          <p:cNvSpPr>
            <a:spLocks noChangeArrowheads="1"/>
          </p:cNvSpPr>
          <p:nvPr/>
        </p:nvSpPr>
        <p:spPr bwMode="auto">
          <a:xfrm>
            <a:off x="7542212" y="5867400"/>
            <a:ext cx="1295400" cy="381000"/>
          </a:xfrm>
          <a:prstGeom prst="rightArrow">
            <a:avLst>
              <a:gd name="adj1" fmla="val 50000"/>
              <a:gd name="adj2" fmla="val 85000"/>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spTree>
    <p:extLst>
      <p:ext uri="{BB962C8B-B14F-4D97-AF65-F5344CB8AC3E}">
        <p14:creationId xmlns:p14="http://schemas.microsoft.com/office/powerpoint/2010/main" val="418953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Footer Placeholder 3">
            <a:extLst>
              <a:ext uri="{FF2B5EF4-FFF2-40B4-BE49-F238E27FC236}">
                <a16:creationId xmlns:a16="http://schemas.microsoft.com/office/drawing/2014/main" id="{DE1928CB-8AA5-B145-B2E7-2EFAA8227226}"/>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6259" name="Slide Number Placeholder 4">
            <a:extLst>
              <a:ext uri="{FF2B5EF4-FFF2-40B4-BE49-F238E27FC236}">
                <a16:creationId xmlns:a16="http://schemas.microsoft.com/office/drawing/2014/main" id="{4CA11269-1675-C448-8D22-986103524F4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5BE550-D05A-7B4B-BD96-4ACFE50C5124}" type="slidenum">
              <a:rPr lang="en-US" altLang="en-US">
                <a:solidFill>
                  <a:schemeClr val="bg1"/>
                </a:solidFill>
              </a:rPr>
              <a:pPr eaLnBrk="1" hangingPunct="1"/>
              <a:t>89</a:t>
            </a:fld>
            <a:endParaRPr lang="en-US" altLang="en-US">
              <a:solidFill>
                <a:schemeClr val="bg1"/>
              </a:solidFill>
            </a:endParaRPr>
          </a:p>
        </p:txBody>
      </p:sp>
      <p:sp>
        <p:nvSpPr>
          <p:cNvPr id="96260" name="AutoShape 2">
            <a:extLst>
              <a:ext uri="{FF2B5EF4-FFF2-40B4-BE49-F238E27FC236}">
                <a16:creationId xmlns:a16="http://schemas.microsoft.com/office/drawing/2014/main" id="{4039FA8A-498D-554A-9A98-C5ED5976AD0F}"/>
              </a:ext>
            </a:extLst>
          </p:cNvPr>
          <p:cNvSpPr>
            <a:spLocks noGrp="1" noChangeArrowheads="1"/>
          </p:cNvSpPr>
          <p:nvPr>
            <p:ph type="title"/>
          </p:nvPr>
        </p:nvSpPr>
        <p:spPr>
          <a:xfrm>
            <a:off x="3884612" y="0"/>
            <a:ext cx="6781800" cy="711200"/>
          </a:xfrm>
        </p:spPr>
        <p:txBody>
          <a:bodyPr/>
          <a:lstStyle/>
          <a:p>
            <a:pPr eaLnBrk="1" hangingPunct="1"/>
            <a:r>
              <a:rPr lang="el-GR" altLang="en-US"/>
              <a:t>Ισχύς κορεσμού - </a:t>
            </a:r>
            <a:r>
              <a:rPr lang="en-US" altLang="en-US"/>
              <a:t>Saturation Power</a:t>
            </a:r>
          </a:p>
        </p:txBody>
      </p:sp>
      <p:pic>
        <p:nvPicPr>
          <p:cNvPr id="96261" name="Picture 3" descr="msotw9_temp0">
            <a:extLst>
              <a:ext uri="{FF2B5EF4-FFF2-40B4-BE49-F238E27FC236}">
                <a16:creationId xmlns:a16="http://schemas.microsoft.com/office/drawing/2014/main" id="{AC573C79-60B4-CB44-8749-48359463A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54"/>
          <a:stretch>
            <a:fillRect/>
          </a:stretch>
        </p:blipFill>
        <p:spPr bwMode="auto">
          <a:xfrm>
            <a:off x="2513012" y="3352800"/>
            <a:ext cx="52578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4">
            <a:extLst>
              <a:ext uri="{FF2B5EF4-FFF2-40B4-BE49-F238E27FC236}">
                <a16:creationId xmlns:a16="http://schemas.microsoft.com/office/drawing/2014/main" id="{462D334B-9BF4-A248-B1DB-BBC3E81A1353}"/>
              </a:ext>
            </a:extLst>
          </p:cNvPr>
          <p:cNvSpPr txBox="1">
            <a:spLocks noChangeArrowheads="1"/>
          </p:cNvSpPr>
          <p:nvPr/>
        </p:nvSpPr>
        <p:spPr bwMode="auto">
          <a:xfrm>
            <a:off x="6704012" y="2057401"/>
            <a:ext cx="3810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itchFamily="2" charset="2"/>
              <a:buChar char="q"/>
            </a:pPr>
            <a:r>
              <a:rPr lang="el-GR" altLang="en-US" sz="1200"/>
              <a:t> </a:t>
            </a:r>
            <a:r>
              <a:rPr lang="el-GR" altLang="en-US" sz="1400" b="1"/>
              <a:t>Οι </a:t>
            </a:r>
            <a:r>
              <a:rPr lang="en-US" altLang="en-US" sz="1400" b="1"/>
              <a:t>SOA </a:t>
            </a:r>
            <a:r>
              <a:rPr lang="el-GR" altLang="en-US" sz="1400" b="1"/>
              <a:t>παρουσιάζουν κορεσμό ομοι</a:t>
            </a:r>
            <a:r>
              <a:rPr lang="en-US" altLang="en-US" sz="1400" b="1"/>
              <a:t>o </a:t>
            </a:r>
            <a:r>
              <a:rPr lang="el-GR" altLang="en-US" sz="1400" b="1"/>
              <a:t>με ένα άτομικό σύστημα </a:t>
            </a:r>
            <a:r>
              <a:rPr lang="en-US" altLang="en-US" sz="1400" b="1"/>
              <a:t> 2 </a:t>
            </a:r>
            <a:r>
              <a:rPr lang="el-GR" altLang="en-US" sz="1400" b="1"/>
              <a:t>σταθμών</a:t>
            </a:r>
            <a:endParaRPr lang="en-US" altLang="en-US" sz="1400" b="1"/>
          </a:p>
          <a:p>
            <a:pPr eaLnBrk="1" hangingPunct="1">
              <a:buFont typeface="Wingdings" pitchFamily="2" charset="2"/>
              <a:buChar char="q"/>
            </a:pPr>
            <a:endParaRPr lang="en-US" altLang="en-US" sz="1400" b="1"/>
          </a:p>
          <a:p>
            <a:pPr eaLnBrk="1" hangingPunct="1">
              <a:buFont typeface="Wingdings" pitchFamily="2" charset="2"/>
              <a:buChar char="q"/>
            </a:pPr>
            <a:r>
              <a:rPr lang="el-GR" altLang="en-US" sz="1400" b="1"/>
              <a:t> </a:t>
            </a:r>
            <a:r>
              <a:rPr lang="en-US" altLang="en-US" sz="1400" b="1"/>
              <a:t>The typical saturation output power for </a:t>
            </a:r>
          </a:p>
          <a:p>
            <a:pPr eaLnBrk="1" hangingPunct="1">
              <a:buFont typeface="Wingdings" pitchFamily="2" charset="2"/>
              <a:buNone/>
            </a:pPr>
            <a:r>
              <a:rPr lang="el-GR" altLang="en-US" sz="1400" b="1"/>
              <a:t>    </a:t>
            </a:r>
            <a:r>
              <a:rPr lang="en-US" altLang="en-US" sz="1400" b="1"/>
              <a:t>SOAs is around 5-10 mW</a:t>
            </a:r>
          </a:p>
        </p:txBody>
      </p:sp>
    </p:spTree>
    <p:extLst>
      <p:ext uri="{BB962C8B-B14F-4D97-AF65-F5344CB8AC3E}">
        <p14:creationId xmlns:p14="http://schemas.microsoft.com/office/powerpoint/2010/main" val="35476167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a:extLst>
              <a:ext uri="{FF2B5EF4-FFF2-40B4-BE49-F238E27FC236}">
                <a16:creationId xmlns:a16="http://schemas.microsoft.com/office/drawing/2014/main" id="{64F962D2-89C4-FA40-BF61-2AFC975BF81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24579" name="Slide Number Placeholder 4">
            <a:extLst>
              <a:ext uri="{FF2B5EF4-FFF2-40B4-BE49-F238E27FC236}">
                <a16:creationId xmlns:a16="http://schemas.microsoft.com/office/drawing/2014/main" id="{82A432E9-9AEC-1543-9ECF-3297C024CD2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D12F87-9F9B-0B4B-8A5F-1B118FD80612}" type="slidenum">
              <a:rPr lang="en-US" altLang="en-US">
                <a:solidFill>
                  <a:schemeClr val="bg1"/>
                </a:solidFill>
              </a:rPr>
              <a:pPr eaLnBrk="1" hangingPunct="1"/>
              <a:t>9</a:t>
            </a:fld>
            <a:endParaRPr lang="en-US" altLang="en-US">
              <a:solidFill>
                <a:schemeClr val="bg1"/>
              </a:solidFill>
            </a:endParaRPr>
          </a:p>
        </p:txBody>
      </p:sp>
      <p:sp>
        <p:nvSpPr>
          <p:cNvPr id="24580" name="AutoShape 2">
            <a:extLst>
              <a:ext uri="{FF2B5EF4-FFF2-40B4-BE49-F238E27FC236}">
                <a16:creationId xmlns:a16="http://schemas.microsoft.com/office/drawing/2014/main" id="{066BD7BD-8020-1747-9431-14BF0D54CC1D}"/>
              </a:ext>
            </a:extLst>
          </p:cNvPr>
          <p:cNvSpPr>
            <a:spLocks noGrp="1" noChangeArrowheads="1"/>
          </p:cNvSpPr>
          <p:nvPr>
            <p:ph type="title"/>
          </p:nvPr>
        </p:nvSpPr>
        <p:spPr>
          <a:xfrm>
            <a:off x="1065212" y="-519206"/>
            <a:ext cx="10360501" cy="1223963"/>
          </a:xfrm>
        </p:spPr>
        <p:txBody>
          <a:bodyPr/>
          <a:lstStyle/>
          <a:p>
            <a:pPr eaLnBrk="1" hangingPunct="1"/>
            <a:r>
              <a:rPr lang="en-US" altLang="en-US" sz="2400" i="1" dirty="0">
                <a:latin typeface="Tahoma" panose="020B0604030504040204" pitchFamily="34" charset="0"/>
              </a:rPr>
              <a:t>Key Events in Lasing</a:t>
            </a:r>
            <a:endParaRPr lang="en-GB" altLang="en-US" sz="2400" i="1" dirty="0">
              <a:latin typeface="Tahoma" panose="020B0604030504040204" pitchFamily="34" charset="0"/>
            </a:endParaRPr>
          </a:p>
        </p:txBody>
      </p:sp>
      <p:sp>
        <p:nvSpPr>
          <p:cNvPr id="24581" name="Rectangle 3">
            <a:extLst>
              <a:ext uri="{FF2B5EF4-FFF2-40B4-BE49-F238E27FC236}">
                <a16:creationId xmlns:a16="http://schemas.microsoft.com/office/drawing/2014/main" id="{7571D66D-955D-D54A-8C3A-6F663F4D7F4A}"/>
              </a:ext>
            </a:extLst>
          </p:cNvPr>
          <p:cNvSpPr>
            <a:spLocks noGrp="1" noChangeArrowheads="1"/>
          </p:cNvSpPr>
          <p:nvPr>
            <p:ph type="body" idx="1"/>
          </p:nvPr>
        </p:nvSpPr>
        <p:spPr>
          <a:xfrm>
            <a:off x="2314576" y="990600"/>
            <a:ext cx="8351837" cy="5410200"/>
          </a:xfrm>
        </p:spPr>
        <p:txBody>
          <a:bodyPr>
            <a:normAutofit fontScale="92500" lnSpcReduction="20000"/>
          </a:bodyPr>
          <a:lstStyle/>
          <a:p>
            <a:pPr algn="just" eaLnBrk="1" hangingPunct="1">
              <a:lnSpc>
                <a:spcPct val="115000"/>
              </a:lnSpc>
              <a:buFont typeface="Wingdings" pitchFamily="2" charset="2"/>
              <a:buNone/>
            </a:pPr>
            <a:r>
              <a:rPr lang="el-GR" altLang="en-US" sz="2000" dirty="0">
                <a:cs typeface="Arial" panose="020B0604020202020204" pitchFamily="34" charset="0"/>
              </a:rPr>
              <a:t>1916 ο </a:t>
            </a:r>
            <a:r>
              <a:rPr lang="en-US" altLang="en-US" sz="2000" dirty="0">
                <a:cs typeface="Arial" panose="020B0604020202020204" pitchFamily="34" charset="0"/>
              </a:rPr>
              <a:t>Einstein explains stimulated emission</a:t>
            </a:r>
            <a:endParaRPr lang="el-GR" altLang="en-US" sz="2000" dirty="0">
              <a:cs typeface="Arial" panose="020B0604020202020204" pitchFamily="34" charset="0"/>
            </a:endParaRPr>
          </a:p>
          <a:p>
            <a:pPr algn="just" eaLnBrk="1" hangingPunct="1">
              <a:lnSpc>
                <a:spcPct val="115000"/>
              </a:lnSpc>
              <a:buFont typeface="Wingdings" pitchFamily="2" charset="2"/>
              <a:buNone/>
            </a:pPr>
            <a:r>
              <a:rPr lang="el-GR" altLang="en-US" sz="2000" dirty="0">
                <a:cs typeface="Arial" panose="020B0604020202020204" pitchFamily="34" charset="0"/>
              </a:rPr>
              <a:t>1958 οι </a:t>
            </a:r>
            <a:r>
              <a:rPr lang="en-US" altLang="en-US" sz="2000" dirty="0" err="1">
                <a:cs typeface="Arial" panose="020B0604020202020204" pitchFamily="34" charset="0"/>
              </a:rPr>
              <a:t>Shawlow</a:t>
            </a:r>
            <a:r>
              <a:rPr lang="en-US" altLang="en-US" sz="2000" dirty="0">
                <a:cs typeface="Arial" panose="020B0604020202020204" pitchFamily="34" charset="0"/>
              </a:rPr>
              <a:t> </a:t>
            </a:r>
            <a:r>
              <a:rPr lang="el-GR" altLang="en-US" sz="2000" dirty="0">
                <a:cs typeface="Arial" panose="020B0604020202020204" pitchFamily="34" charset="0"/>
              </a:rPr>
              <a:t>και </a:t>
            </a:r>
            <a:r>
              <a:rPr lang="en-US" altLang="en-US" sz="2000" dirty="0">
                <a:cs typeface="Arial" panose="020B0604020202020204" pitchFamily="34" charset="0"/>
              </a:rPr>
              <a:t>Townes provide the fundamental principles of lasing</a:t>
            </a:r>
          </a:p>
          <a:p>
            <a:pPr algn="just" eaLnBrk="1" hangingPunct="1">
              <a:lnSpc>
                <a:spcPct val="115000"/>
              </a:lnSpc>
              <a:buFont typeface="Wingdings" pitchFamily="2" charset="2"/>
              <a:buNone/>
            </a:pPr>
            <a:r>
              <a:rPr lang="en-US" altLang="en-US" sz="2000" dirty="0">
                <a:cs typeface="Arial" panose="020B0604020202020204" pitchFamily="34" charset="0"/>
              </a:rPr>
              <a:t>19</a:t>
            </a:r>
            <a:r>
              <a:rPr lang="el-GR" altLang="en-US" sz="2000" dirty="0">
                <a:cs typeface="Arial" panose="020B0604020202020204" pitchFamily="34" charset="0"/>
              </a:rPr>
              <a:t>60</a:t>
            </a:r>
            <a:r>
              <a:rPr lang="en-US" altLang="en-US" sz="2000" dirty="0">
                <a:cs typeface="Arial" panose="020B0604020202020204" pitchFamily="34" charset="0"/>
              </a:rPr>
              <a:t> o </a:t>
            </a:r>
            <a:r>
              <a:rPr lang="en-US" altLang="en-US" sz="2000" dirty="0" err="1">
                <a:cs typeface="Arial" panose="020B0604020202020204" pitchFamily="34" charset="0"/>
              </a:rPr>
              <a:t>Maiman</a:t>
            </a:r>
            <a:r>
              <a:rPr lang="en-US" altLang="en-US" sz="2000" dirty="0">
                <a:cs typeface="Arial" panose="020B0604020202020204" pitchFamily="34" charset="0"/>
              </a:rPr>
              <a:t> fabricates the first laser</a:t>
            </a:r>
            <a:endParaRPr lang="el-GR" altLang="en-US" sz="2000" dirty="0">
              <a:cs typeface="Arial" panose="020B0604020202020204" pitchFamily="34" charset="0"/>
            </a:endParaRPr>
          </a:p>
          <a:p>
            <a:pPr algn="just" eaLnBrk="1" hangingPunct="1">
              <a:lnSpc>
                <a:spcPct val="115000"/>
              </a:lnSpc>
              <a:buFont typeface="Wingdings" pitchFamily="2" charset="2"/>
              <a:buNone/>
            </a:pPr>
            <a:r>
              <a:rPr lang="el-GR" altLang="en-US" sz="2000" dirty="0">
                <a:cs typeface="Arial" panose="020B0604020202020204" pitchFamily="34" charset="0"/>
              </a:rPr>
              <a:t>1961 </a:t>
            </a:r>
            <a:r>
              <a:rPr lang="en-US" altLang="en-US" sz="2000" dirty="0">
                <a:cs typeface="Arial" panose="020B0604020202020204" pitchFamily="34" charset="0"/>
              </a:rPr>
              <a:t>laser He-Ne </a:t>
            </a:r>
            <a:r>
              <a:rPr lang="el-GR" altLang="en-US" sz="2000" dirty="0">
                <a:cs typeface="Arial" panose="020B0604020202020204" pitchFamily="34" charset="0"/>
              </a:rPr>
              <a:t>(Α. </a:t>
            </a:r>
            <a:r>
              <a:rPr lang="en-US" altLang="en-US" sz="2000" dirty="0">
                <a:cs typeface="Arial" panose="020B0604020202020204" pitchFamily="34" charset="0"/>
              </a:rPr>
              <a:t>Javan, W. Bennet, D. </a:t>
            </a:r>
            <a:r>
              <a:rPr lang="en-US" altLang="en-US" sz="2000" dirty="0" err="1">
                <a:cs typeface="Arial" panose="020B0604020202020204" pitchFamily="34" charset="0"/>
              </a:rPr>
              <a:t>Harriott</a:t>
            </a:r>
            <a:r>
              <a:rPr lang="el-GR" altLang="en-US" sz="2000" dirty="0">
                <a:cs typeface="Arial" panose="020B0604020202020204" pitchFamily="34" charset="0"/>
              </a:rPr>
              <a:t>)</a:t>
            </a:r>
            <a:r>
              <a:rPr lang="en-US" altLang="en-US" sz="2000" dirty="0">
                <a:cs typeface="Arial" panose="020B0604020202020204" pitchFamily="34" charset="0"/>
              </a:rPr>
              <a:t> </a:t>
            </a:r>
            <a:endParaRPr lang="el-GR" altLang="en-US" sz="2000" dirty="0">
              <a:cs typeface="Arial" panose="020B0604020202020204" pitchFamily="34" charset="0"/>
            </a:endParaRPr>
          </a:p>
          <a:p>
            <a:pPr algn="just" eaLnBrk="1" hangingPunct="1">
              <a:lnSpc>
                <a:spcPct val="115000"/>
              </a:lnSpc>
              <a:buFont typeface="Wingdings" pitchFamily="2" charset="2"/>
              <a:buNone/>
            </a:pPr>
            <a:r>
              <a:rPr lang="el-GR" altLang="en-US" sz="2000" dirty="0">
                <a:cs typeface="Arial" panose="020B0604020202020204" pitchFamily="34" charset="0"/>
              </a:rPr>
              <a:t>1962 </a:t>
            </a:r>
            <a:r>
              <a:rPr lang="en-US" altLang="en-US" sz="2000" dirty="0">
                <a:cs typeface="Arial" panose="020B0604020202020204" pitchFamily="34" charset="0"/>
              </a:rPr>
              <a:t>diode</a:t>
            </a:r>
            <a:r>
              <a:rPr lang="el-GR" altLang="en-US" sz="2000" dirty="0">
                <a:cs typeface="Arial" panose="020B0604020202020204" pitchFamily="34" charset="0"/>
              </a:rPr>
              <a:t> </a:t>
            </a:r>
            <a:r>
              <a:rPr lang="en-US" altLang="en-US" sz="2000" dirty="0">
                <a:cs typeface="Arial" panose="020B0604020202020204" pitchFamily="34" charset="0"/>
              </a:rPr>
              <a:t>laser from R. Hall </a:t>
            </a:r>
          </a:p>
          <a:p>
            <a:pPr algn="just" eaLnBrk="1" hangingPunct="1">
              <a:lnSpc>
                <a:spcPct val="115000"/>
              </a:lnSpc>
              <a:buFont typeface="Wingdings" pitchFamily="2" charset="2"/>
              <a:buNone/>
            </a:pPr>
            <a:r>
              <a:rPr lang="en-US" altLang="en-US" sz="2000" dirty="0">
                <a:cs typeface="Arial" panose="020B0604020202020204" pitchFamily="34" charset="0"/>
              </a:rPr>
              <a:t>1963 Demonstration of CO2 laser from</a:t>
            </a:r>
            <a:r>
              <a:rPr lang="el-GR" altLang="en-US" sz="2000" dirty="0">
                <a:cs typeface="Arial" panose="020B0604020202020204" pitchFamily="34" charset="0"/>
              </a:rPr>
              <a:t> </a:t>
            </a:r>
            <a:r>
              <a:rPr lang="en-US" altLang="en-US" sz="2000" dirty="0">
                <a:cs typeface="Arial" panose="020B0604020202020204" pitchFamily="34" charset="0"/>
              </a:rPr>
              <a:t>Patel</a:t>
            </a:r>
          </a:p>
          <a:p>
            <a:pPr algn="just" eaLnBrk="1" hangingPunct="1">
              <a:lnSpc>
                <a:spcPct val="115000"/>
              </a:lnSpc>
              <a:buFont typeface="Wingdings" pitchFamily="2" charset="2"/>
              <a:buNone/>
            </a:pPr>
            <a:r>
              <a:rPr lang="en-US" altLang="en-US" sz="2000" dirty="0">
                <a:cs typeface="Arial" panose="020B0604020202020204" pitchFamily="34" charset="0"/>
              </a:rPr>
              <a:t>1970 UV molecule (H2) laser from</a:t>
            </a:r>
            <a:r>
              <a:rPr lang="el-GR" altLang="en-US" sz="2000" dirty="0">
                <a:cs typeface="Arial" panose="020B0604020202020204" pitchFamily="34" charset="0"/>
              </a:rPr>
              <a:t> </a:t>
            </a:r>
            <a:r>
              <a:rPr lang="en-US" altLang="en-US" sz="2000" dirty="0">
                <a:cs typeface="Arial" panose="020B0604020202020204" pitchFamily="34" charset="0"/>
              </a:rPr>
              <a:t>R. Hodgson</a:t>
            </a:r>
            <a:endParaRPr lang="el-GR" altLang="en-US" sz="2000" dirty="0">
              <a:cs typeface="Arial" panose="020B0604020202020204" pitchFamily="34" charset="0"/>
            </a:endParaRPr>
          </a:p>
          <a:p>
            <a:pPr algn="just" eaLnBrk="1" hangingPunct="1">
              <a:lnSpc>
                <a:spcPct val="115000"/>
              </a:lnSpc>
              <a:buFont typeface="Wingdings" pitchFamily="2" charset="2"/>
              <a:buNone/>
            </a:pPr>
            <a:r>
              <a:rPr lang="el-GR" altLang="en-US" sz="2000" dirty="0">
                <a:cs typeface="Arial" panose="020B0604020202020204" pitchFamily="34" charset="0"/>
              </a:rPr>
              <a:t>1985 </a:t>
            </a:r>
            <a:r>
              <a:rPr lang="en-US" altLang="en-US" sz="2000" dirty="0">
                <a:cs typeface="Arial" panose="020B0604020202020204" pitchFamily="34" charset="0"/>
              </a:rPr>
              <a:t>X-Ray laser from</a:t>
            </a:r>
            <a:r>
              <a:rPr lang="el-GR" altLang="en-US" sz="2000" dirty="0">
                <a:cs typeface="Arial" panose="020B0604020202020204" pitchFamily="34" charset="0"/>
              </a:rPr>
              <a:t> </a:t>
            </a:r>
            <a:r>
              <a:rPr lang="en-US" altLang="en-US" sz="2000" dirty="0">
                <a:cs typeface="Arial" panose="020B0604020202020204" pitchFamily="34" charset="0"/>
              </a:rPr>
              <a:t>D. Mathews </a:t>
            </a:r>
          </a:p>
          <a:p>
            <a:pPr algn="just" eaLnBrk="1" hangingPunct="1">
              <a:lnSpc>
                <a:spcPct val="115000"/>
              </a:lnSpc>
              <a:buFont typeface="Wingdings" pitchFamily="2" charset="2"/>
              <a:buNone/>
            </a:pPr>
            <a:r>
              <a:rPr lang="en-US" altLang="en-US" sz="2000" dirty="0">
                <a:cs typeface="Arial" panose="020B0604020202020204" pitchFamily="34" charset="0"/>
              </a:rPr>
              <a:t>1986 </a:t>
            </a:r>
            <a:r>
              <a:rPr lang="en-US" altLang="en-US" sz="2000" dirty="0" err="1">
                <a:cs typeface="Arial" panose="020B0604020202020204" pitchFamily="34" charset="0"/>
              </a:rPr>
              <a:t>Ti:Sapphire</a:t>
            </a:r>
            <a:r>
              <a:rPr lang="en-US" altLang="en-US" sz="2000" dirty="0">
                <a:cs typeface="Arial" panose="020B0604020202020204" pitchFamily="34" charset="0"/>
              </a:rPr>
              <a:t> laser </a:t>
            </a:r>
            <a:r>
              <a:rPr lang="en-US" altLang="en-US" sz="2000" dirty="0" err="1">
                <a:cs typeface="Arial" panose="020B0604020202020204" pitchFamily="34" charset="0"/>
              </a:rPr>
              <a:t>fromMoulton</a:t>
            </a:r>
            <a:r>
              <a:rPr lang="el-GR" altLang="en-US" sz="2000" dirty="0">
                <a:cs typeface="Arial" panose="020B0604020202020204" pitchFamily="34" charset="0"/>
              </a:rPr>
              <a:t>  </a:t>
            </a:r>
          </a:p>
          <a:p>
            <a:pPr algn="just" eaLnBrk="1" hangingPunct="1">
              <a:lnSpc>
                <a:spcPct val="115000"/>
              </a:lnSpc>
              <a:buFont typeface="Wingdings" pitchFamily="2" charset="2"/>
              <a:buNone/>
            </a:pPr>
            <a:r>
              <a:rPr lang="el-GR" altLang="en-US" sz="2000" dirty="0">
                <a:cs typeface="Arial" panose="020B0604020202020204" pitchFamily="34" charset="0"/>
              </a:rPr>
              <a:t>19</a:t>
            </a:r>
            <a:r>
              <a:rPr lang="en-US" altLang="en-US" sz="2000" dirty="0">
                <a:cs typeface="Arial" panose="020B0604020202020204" pitchFamily="34" charset="0"/>
              </a:rPr>
              <a:t>94 </a:t>
            </a:r>
            <a:r>
              <a:rPr lang="en-US" altLang="en-US" sz="2000" dirty="0" err="1">
                <a:cs typeface="Arial" panose="020B0604020202020204" pitchFamily="34" charset="0"/>
              </a:rPr>
              <a:t>Capasso</a:t>
            </a:r>
            <a:r>
              <a:rPr lang="el-GR" altLang="en-US" sz="2000" dirty="0">
                <a:cs typeface="Arial" panose="020B0604020202020204" pitchFamily="34" charset="0"/>
              </a:rPr>
              <a:t> </a:t>
            </a:r>
            <a:r>
              <a:rPr lang="en-US" altLang="en-US" sz="2000" dirty="0">
                <a:cs typeface="Arial" panose="020B0604020202020204" pitchFamily="34" charset="0"/>
              </a:rPr>
              <a:t>developed the first</a:t>
            </a:r>
            <a:r>
              <a:rPr lang="el-GR" altLang="en-US" sz="2000" dirty="0">
                <a:cs typeface="Arial" panose="020B0604020202020204" pitchFamily="34" charset="0"/>
              </a:rPr>
              <a:t> </a:t>
            </a:r>
            <a:r>
              <a:rPr lang="en-US" altLang="en-US" sz="2000" dirty="0">
                <a:cs typeface="Arial" panose="020B0604020202020204" pitchFamily="34" charset="0"/>
              </a:rPr>
              <a:t>quantum cascade laser  </a:t>
            </a:r>
            <a:endParaRPr lang="el-GR" altLang="en-US" sz="2000" dirty="0">
              <a:cs typeface="Arial" panose="020B0604020202020204" pitchFamily="34" charset="0"/>
            </a:endParaRPr>
          </a:p>
          <a:p>
            <a:pPr algn="just" eaLnBrk="1" hangingPunct="1">
              <a:lnSpc>
                <a:spcPct val="115000"/>
              </a:lnSpc>
              <a:buFont typeface="Wingdings" pitchFamily="2" charset="2"/>
              <a:buNone/>
            </a:pPr>
            <a:r>
              <a:rPr lang="en-US" altLang="en-US" sz="2000" dirty="0">
                <a:cs typeface="Arial" panose="020B0604020202020204" pitchFamily="34" charset="0"/>
              </a:rPr>
              <a:t>1996 VIS-blue</a:t>
            </a:r>
            <a:r>
              <a:rPr lang="el-GR" altLang="en-US" sz="2000" dirty="0">
                <a:cs typeface="Arial" panose="020B0604020202020204" pitchFamily="34" charset="0"/>
              </a:rPr>
              <a:t> </a:t>
            </a:r>
            <a:r>
              <a:rPr lang="en-US" altLang="en-US" sz="2000" dirty="0">
                <a:cs typeface="Arial" panose="020B0604020202020204" pitchFamily="34" charset="0"/>
              </a:rPr>
              <a:t>laser</a:t>
            </a:r>
            <a:r>
              <a:rPr lang="el-GR" altLang="en-US" sz="2000" dirty="0">
                <a:cs typeface="Arial" panose="020B0604020202020204" pitchFamily="34" charset="0"/>
              </a:rPr>
              <a:t>από </a:t>
            </a:r>
            <a:r>
              <a:rPr lang="en-US" altLang="en-US" sz="2000" dirty="0" err="1">
                <a:cs typeface="Arial" panose="020B0604020202020204" pitchFamily="34" charset="0"/>
              </a:rPr>
              <a:t>GaN</a:t>
            </a:r>
            <a:r>
              <a:rPr lang="el-GR" altLang="en-US" sz="2000" dirty="0">
                <a:cs typeface="Arial" panose="020B0604020202020204" pitchFamily="34" charset="0"/>
              </a:rPr>
              <a:t> (</a:t>
            </a:r>
            <a:r>
              <a:rPr lang="en-US" altLang="en-US" sz="2000" dirty="0">
                <a:cs typeface="Arial" panose="020B0604020202020204" pitchFamily="34" charset="0"/>
              </a:rPr>
              <a:t>Nakamura</a:t>
            </a:r>
            <a:r>
              <a:rPr lang="el-GR" altLang="en-US" sz="2000" dirty="0">
                <a:cs typeface="Arial" panose="020B0604020202020204" pitchFamily="34" charset="0"/>
              </a:rPr>
              <a:t>)</a:t>
            </a:r>
          </a:p>
          <a:p>
            <a:pPr eaLnBrk="1" hangingPunct="1">
              <a:lnSpc>
                <a:spcPct val="90000"/>
              </a:lnSpc>
            </a:pPr>
            <a:endParaRPr lang="en-GB" altLang="en-US" sz="2000" dirty="0">
              <a:cs typeface="Arial" panose="020B0604020202020204" pitchFamily="34" charset="0"/>
            </a:endParaRPr>
          </a:p>
        </p:txBody>
      </p:sp>
    </p:spTree>
    <p:extLst>
      <p:ext uri="{BB962C8B-B14F-4D97-AF65-F5344CB8AC3E}">
        <p14:creationId xmlns:p14="http://schemas.microsoft.com/office/powerpoint/2010/main" val="12794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a:extLst>
              <a:ext uri="{FF2B5EF4-FFF2-40B4-BE49-F238E27FC236}">
                <a16:creationId xmlns:a16="http://schemas.microsoft.com/office/drawing/2014/main" id="{9A35B8DB-B663-6246-B927-B29DB0E2FF9F}"/>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7283" name="Slide Number Placeholder 4">
            <a:extLst>
              <a:ext uri="{FF2B5EF4-FFF2-40B4-BE49-F238E27FC236}">
                <a16:creationId xmlns:a16="http://schemas.microsoft.com/office/drawing/2014/main" id="{FDC60425-C6F4-864C-9528-6B9761A7A66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C8BB95-36F4-DB4A-A903-420A30F05FAE}" type="slidenum">
              <a:rPr lang="en-US" altLang="en-US">
                <a:solidFill>
                  <a:schemeClr val="bg1"/>
                </a:solidFill>
              </a:rPr>
              <a:pPr eaLnBrk="1" hangingPunct="1"/>
              <a:t>90</a:t>
            </a:fld>
            <a:endParaRPr lang="en-US" altLang="en-US">
              <a:solidFill>
                <a:schemeClr val="bg1"/>
              </a:solidFill>
            </a:endParaRPr>
          </a:p>
        </p:txBody>
      </p:sp>
      <p:sp>
        <p:nvSpPr>
          <p:cNvPr id="97284" name="AutoShape 2">
            <a:extLst>
              <a:ext uri="{FF2B5EF4-FFF2-40B4-BE49-F238E27FC236}">
                <a16:creationId xmlns:a16="http://schemas.microsoft.com/office/drawing/2014/main" id="{44EB782C-7737-9E48-A4AC-FA8A6912E786}"/>
              </a:ext>
            </a:extLst>
          </p:cNvPr>
          <p:cNvSpPr>
            <a:spLocks noGrp="1" noChangeArrowheads="1"/>
          </p:cNvSpPr>
          <p:nvPr>
            <p:ph type="title"/>
          </p:nvPr>
        </p:nvSpPr>
        <p:spPr>
          <a:xfrm>
            <a:off x="4029076" y="152400"/>
            <a:ext cx="6637337" cy="711200"/>
          </a:xfrm>
        </p:spPr>
        <p:txBody>
          <a:bodyPr>
            <a:normAutofit fontScale="90000"/>
          </a:bodyPr>
          <a:lstStyle/>
          <a:p>
            <a:pPr eaLnBrk="1" hangingPunct="1"/>
            <a:r>
              <a:rPr lang="el-GR" altLang="en-US" sz="2400">
                <a:latin typeface="Comic Sans MS" panose="030F0902030302020204" pitchFamily="66" charset="0"/>
                <a:cs typeface="Times New Roman" panose="02020603050405020304" pitchFamily="18" charset="0"/>
              </a:rPr>
              <a:t>Ενισχυτές Ίνας με Πρόσμειξη Ερβίου (Ε</a:t>
            </a:r>
            <a:r>
              <a:rPr lang="en-US" altLang="en-US" sz="2400">
                <a:latin typeface="Comic Sans MS" panose="030F0902030302020204" pitchFamily="66" charset="0"/>
                <a:cs typeface="Times New Roman" panose="02020603050405020304" pitchFamily="18" charset="0"/>
              </a:rPr>
              <a:t>rbium</a:t>
            </a:r>
            <a:r>
              <a:rPr lang="el-GR" altLang="en-US" sz="2400">
                <a:latin typeface="Comic Sans MS" panose="030F0902030302020204" pitchFamily="66" charset="0"/>
                <a:cs typeface="Times New Roman" panose="02020603050405020304" pitchFamily="18" charset="0"/>
              </a:rPr>
              <a:t> </a:t>
            </a:r>
            <a:r>
              <a:rPr lang="en-US" altLang="en-US" sz="2400">
                <a:latin typeface="Comic Sans MS" panose="030F0902030302020204" pitchFamily="66" charset="0"/>
                <a:cs typeface="Times New Roman" panose="02020603050405020304" pitchFamily="18" charset="0"/>
              </a:rPr>
              <a:t>Doped</a:t>
            </a:r>
            <a:r>
              <a:rPr lang="el-GR" altLang="en-US" sz="2400">
                <a:latin typeface="Comic Sans MS" panose="030F0902030302020204" pitchFamily="66" charset="0"/>
                <a:cs typeface="Times New Roman" panose="02020603050405020304" pitchFamily="18" charset="0"/>
              </a:rPr>
              <a:t> </a:t>
            </a:r>
            <a:r>
              <a:rPr lang="en-US" altLang="en-US" sz="2400">
                <a:latin typeface="Comic Sans MS" panose="030F0902030302020204" pitchFamily="66" charset="0"/>
                <a:cs typeface="Times New Roman" panose="02020603050405020304" pitchFamily="18" charset="0"/>
              </a:rPr>
              <a:t>Fiber</a:t>
            </a:r>
            <a:r>
              <a:rPr lang="el-GR" altLang="en-US" sz="2400">
                <a:latin typeface="Comic Sans MS" panose="030F0902030302020204" pitchFamily="66" charset="0"/>
                <a:cs typeface="Times New Roman" panose="02020603050405020304" pitchFamily="18" charset="0"/>
              </a:rPr>
              <a:t> </a:t>
            </a:r>
            <a:r>
              <a:rPr lang="en-US" altLang="en-US" sz="2400">
                <a:latin typeface="Comic Sans MS" panose="030F0902030302020204" pitchFamily="66" charset="0"/>
                <a:cs typeface="Times New Roman" panose="02020603050405020304" pitchFamily="18" charset="0"/>
              </a:rPr>
              <a:t>Amplifiers</a:t>
            </a:r>
            <a:r>
              <a:rPr lang="el-GR" altLang="en-US" sz="2400">
                <a:latin typeface="Comic Sans MS" panose="030F0902030302020204" pitchFamily="66" charset="0"/>
                <a:cs typeface="Times New Roman" panose="02020603050405020304" pitchFamily="18" charset="0"/>
              </a:rPr>
              <a:t> – </a:t>
            </a:r>
            <a:r>
              <a:rPr lang="en-US" altLang="en-US" sz="2400">
                <a:latin typeface="Comic Sans MS" panose="030F0902030302020204" pitchFamily="66" charset="0"/>
                <a:cs typeface="Times New Roman" panose="02020603050405020304" pitchFamily="18" charset="0"/>
              </a:rPr>
              <a:t>EDFA</a:t>
            </a:r>
            <a:r>
              <a:rPr lang="el-GR" altLang="en-US" sz="2400">
                <a:latin typeface="Comic Sans MS" panose="030F0902030302020204" pitchFamily="66" charset="0"/>
                <a:cs typeface="Times New Roman" panose="02020603050405020304" pitchFamily="18" charset="0"/>
              </a:rPr>
              <a:t>)</a:t>
            </a:r>
            <a:r>
              <a:rPr lang="en-US" altLang="en-US"/>
              <a:t> </a:t>
            </a:r>
          </a:p>
        </p:txBody>
      </p:sp>
      <p:sp>
        <p:nvSpPr>
          <p:cNvPr id="97285" name="Rectangle 3">
            <a:extLst>
              <a:ext uri="{FF2B5EF4-FFF2-40B4-BE49-F238E27FC236}">
                <a16:creationId xmlns:a16="http://schemas.microsoft.com/office/drawing/2014/main" id="{0B4CF454-2DC7-184D-93C0-C6D130B420AB}"/>
              </a:ext>
            </a:extLst>
          </p:cNvPr>
          <p:cNvSpPr>
            <a:spLocks noGrp="1" noChangeArrowheads="1"/>
          </p:cNvSpPr>
          <p:nvPr>
            <p:ph type="body" idx="1"/>
          </p:nvPr>
        </p:nvSpPr>
        <p:spPr>
          <a:xfrm>
            <a:off x="2132012" y="1371600"/>
            <a:ext cx="8534400" cy="3733800"/>
          </a:xfrm>
        </p:spPr>
        <p:txBody>
          <a:bodyPr/>
          <a:lstStyle/>
          <a:p>
            <a:pPr eaLnBrk="1" hangingPunct="1">
              <a:buFont typeface="Wingdings" pitchFamily="2" charset="2"/>
              <a:buChar char="q"/>
            </a:pPr>
            <a:r>
              <a:rPr lang="el-GR" altLang="en-US" sz="2000" b="1">
                <a:solidFill>
                  <a:schemeClr val="tx2"/>
                </a:solidFill>
                <a:latin typeface="Verdana" panose="020B0604030504040204" pitchFamily="34" charset="0"/>
                <a:cs typeface="Times New Roman" panose="02020603050405020304" pitchFamily="18" charset="0"/>
              </a:rPr>
              <a:t>EDFA: μικρού μήκους οπτική ίνα της οποίας ο πυρήνας εμπλουτίζεται με έρβιο (</a:t>
            </a:r>
            <a:r>
              <a:rPr lang="en-US" altLang="en-US" sz="2000" b="1">
                <a:solidFill>
                  <a:schemeClr val="tx2"/>
                </a:solidFill>
                <a:latin typeface="Verdana" panose="020B0604030504040204" pitchFamily="34" charset="0"/>
                <a:cs typeface="Times New Roman" panose="02020603050405020304" pitchFamily="18" charset="0"/>
              </a:rPr>
              <a:t>Er</a:t>
            </a:r>
            <a:r>
              <a:rPr lang="el-GR" altLang="en-US" sz="2000" b="1">
                <a:solidFill>
                  <a:schemeClr val="tx2"/>
                </a:solidFill>
                <a:latin typeface="Verdana" panose="020B0604030504040204" pitchFamily="34" charset="0"/>
                <a:cs typeface="Times New Roman" panose="02020603050405020304" pitchFamily="18" charset="0"/>
              </a:rPr>
              <a:t>++), ένα οπτικά ενεργό χημικό στοιχείο.Τα ιόντα ερβίου διεγείρονται σε μία ανώτερη ενεργειακή στάθμη με την απορρόφηση φωτός από μία πηγή LASER, συνήθως στα 1480 nm ή στα 980 nm (</a:t>
            </a:r>
            <a:r>
              <a:rPr lang="en-US" altLang="en-US" sz="2000" b="1">
                <a:solidFill>
                  <a:schemeClr val="tx2"/>
                </a:solidFill>
                <a:latin typeface="Verdana" panose="020B0604030504040204" pitchFamily="34" charset="0"/>
                <a:cs typeface="Times New Roman" panose="02020603050405020304" pitchFamily="18" charset="0"/>
              </a:rPr>
              <a:t>Laser</a:t>
            </a:r>
            <a:r>
              <a:rPr lang="el-GR" altLang="en-US" sz="2000" b="1">
                <a:solidFill>
                  <a:schemeClr val="tx2"/>
                </a:solidFill>
                <a:latin typeface="Verdana" panose="020B0604030504040204" pitchFamily="34" charset="0"/>
                <a:cs typeface="Times New Roman" panose="02020603050405020304" pitchFamily="18" charset="0"/>
              </a:rPr>
              <a:t> άντλησης). Τα διεγερμένα ιόντα ερβίου μεταπίπτουν στη βασική ενεργειακή στάθμη είτε με αυθόρμητη είτε με εξαναγκασμένη εκπομπή φωτονίων (εξαιτίας της αλληλεπίδρασης με τα φωτόνια του προς ενίσχυση σήματος)</a:t>
            </a:r>
            <a:r>
              <a:rPr lang="en-US" altLang="en-US" sz="2000" b="1">
                <a:solidFill>
                  <a:schemeClr val="tx2"/>
                </a:solidFill>
                <a:latin typeface="Comic Sans MS" panose="030F0902030302020204" pitchFamily="66" charset="0"/>
                <a:cs typeface="Times New Roman" panose="02020603050405020304" pitchFamily="18" charset="0"/>
              </a:rPr>
              <a:t>  </a:t>
            </a:r>
          </a:p>
        </p:txBody>
      </p:sp>
      <p:pic>
        <p:nvPicPr>
          <p:cNvPr id="97286" name="Picture 4" descr="amp2">
            <a:extLst>
              <a:ext uri="{FF2B5EF4-FFF2-40B4-BE49-F238E27FC236}">
                <a16:creationId xmlns:a16="http://schemas.microsoft.com/office/drawing/2014/main" id="{3C36E83E-9E4A-A348-B859-67F20AF76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4" t="9903" r="5081" b="4402"/>
          <a:stretch>
            <a:fillRect/>
          </a:stretch>
        </p:blipFill>
        <p:spPr bwMode="auto">
          <a:xfrm>
            <a:off x="2665413" y="4343400"/>
            <a:ext cx="42449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5">
            <a:extLst>
              <a:ext uri="{FF2B5EF4-FFF2-40B4-BE49-F238E27FC236}">
                <a16:creationId xmlns:a16="http://schemas.microsoft.com/office/drawing/2014/main" id="{68EFABB8-917D-5B43-BBB4-E281F0F19E8B}"/>
              </a:ext>
            </a:extLst>
          </p:cNvPr>
          <p:cNvSpPr>
            <a:spLocks noChangeArrowheads="1"/>
          </p:cNvSpPr>
          <p:nvPr/>
        </p:nvSpPr>
        <p:spPr bwMode="auto">
          <a:xfrm>
            <a:off x="5286375" y="31130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pic>
        <p:nvPicPr>
          <p:cNvPr id="97288" name="Picture 6" descr="EDFA">
            <a:extLst>
              <a:ext uri="{FF2B5EF4-FFF2-40B4-BE49-F238E27FC236}">
                <a16:creationId xmlns:a16="http://schemas.microsoft.com/office/drawing/2014/main" id="{C2395E20-D4B1-F243-A51B-AF08C205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212" y="4724401"/>
            <a:ext cx="25146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75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1">
            <a:extLst>
              <a:ext uri="{FF2B5EF4-FFF2-40B4-BE49-F238E27FC236}">
                <a16:creationId xmlns:a16="http://schemas.microsoft.com/office/drawing/2014/main" id="{D7451A48-5686-8948-BDAE-486A8054AB8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8307" name="Slide Number Placeholder 2">
            <a:extLst>
              <a:ext uri="{FF2B5EF4-FFF2-40B4-BE49-F238E27FC236}">
                <a16:creationId xmlns:a16="http://schemas.microsoft.com/office/drawing/2014/main" id="{F59B159E-CDA1-D34F-8C57-6A149CA0DF8D}"/>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B6C659-9152-A043-9621-9A10AAC68EBD}" type="slidenum">
              <a:rPr lang="en-US" altLang="en-US">
                <a:solidFill>
                  <a:schemeClr val="bg1"/>
                </a:solidFill>
              </a:rPr>
              <a:pPr eaLnBrk="1" hangingPunct="1"/>
              <a:t>91</a:t>
            </a:fld>
            <a:endParaRPr lang="en-US" altLang="en-US">
              <a:solidFill>
                <a:schemeClr val="bg1"/>
              </a:solidFill>
            </a:endParaRPr>
          </a:p>
        </p:txBody>
      </p:sp>
      <p:pic>
        <p:nvPicPr>
          <p:cNvPr id="98308" name="Picture 2" descr="msotw9_temp0">
            <a:extLst>
              <a:ext uri="{FF2B5EF4-FFF2-40B4-BE49-F238E27FC236}">
                <a16:creationId xmlns:a16="http://schemas.microsoft.com/office/drawing/2014/main" id="{E35677C7-AA83-624B-B19B-5E6585F671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269"/>
          <a:stretch>
            <a:fillRect/>
          </a:stretch>
        </p:blipFill>
        <p:spPr bwMode="auto">
          <a:xfrm>
            <a:off x="6780212" y="2971800"/>
            <a:ext cx="37338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3">
            <a:extLst>
              <a:ext uri="{FF2B5EF4-FFF2-40B4-BE49-F238E27FC236}">
                <a16:creationId xmlns:a16="http://schemas.microsoft.com/office/drawing/2014/main" id="{39C44764-EE20-CE4B-9661-F7D3BCC1E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012" y="1295400"/>
            <a:ext cx="4876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4">
            <a:extLst>
              <a:ext uri="{FF2B5EF4-FFF2-40B4-BE49-F238E27FC236}">
                <a16:creationId xmlns:a16="http://schemas.microsoft.com/office/drawing/2014/main" id="{D4F0A0B6-6D43-BD4A-8231-4A295F80DD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2" y="3733800"/>
            <a:ext cx="44196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Text Box 5">
            <a:extLst>
              <a:ext uri="{FF2B5EF4-FFF2-40B4-BE49-F238E27FC236}">
                <a16:creationId xmlns:a16="http://schemas.microsoft.com/office/drawing/2014/main" id="{CD111833-382F-714A-8A49-65A75EE07D8D}"/>
              </a:ext>
            </a:extLst>
          </p:cNvPr>
          <p:cNvSpPr txBox="1">
            <a:spLocks noChangeArrowheads="1"/>
          </p:cNvSpPr>
          <p:nvPr/>
        </p:nvSpPr>
        <p:spPr bwMode="auto">
          <a:xfrm>
            <a:off x="7618412" y="1219201"/>
            <a:ext cx="2819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l-GR" altLang="en-US" sz="1600" i="1">
                <a:latin typeface="Times New Roman" panose="02020603050405020304" pitchFamily="18" charset="0"/>
              </a:rPr>
              <a:t>Οι φορείς είναι τα ιόντα Ερβίου</a:t>
            </a:r>
          </a:p>
          <a:p>
            <a:pPr algn="ctr" eaLnBrk="1" hangingPunct="1">
              <a:spcBef>
                <a:spcPct val="50000"/>
              </a:spcBef>
            </a:pPr>
            <a:r>
              <a:rPr lang="el-GR" altLang="en-US" sz="1600" i="1">
                <a:latin typeface="Times New Roman" panose="02020603050405020304" pitchFamily="18" charset="0"/>
              </a:rPr>
              <a:t>Η άντληση γίνεται με </a:t>
            </a:r>
            <a:r>
              <a:rPr lang="en-US" altLang="en-US" sz="1600" i="1">
                <a:latin typeface="Times New Roman" panose="02020603050405020304" pitchFamily="18" charset="0"/>
              </a:rPr>
              <a:t>LASER </a:t>
            </a:r>
            <a:r>
              <a:rPr lang="el-GR" altLang="en-US" sz="1600" i="1">
                <a:latin typeface="Times New Roman" panose="02020603050405020304" pitchFamily="18" charset="0"/>
              </a:rPr>
              <a:t>στα 980</a:t>
            </a:r>
            <a:r>
              <a:rPr lang="en-US" altLang="en-US" sz="1600" i="1">
                <a:latin typeface="Times New Roman" panose="02020603050405020304" pitchFamily="18" charset="0"/>
              </a:rPr>
              <a:t>nm</a:t>
            </a:r>
            <a:r>
              <a:rPr lang="el-GR" altLang="en-US" sz="1600" i="1">
                <a:latin typeface="Times New Roman" panose="02020603050405020304" pitchFamily="18" charset="0"/>
              </a:rPr>
              <a:t> ή στα 1480 </a:t>
            </a:r>
            <a:r>
              <a:rPr lang="en-US" altLang="en-US" sz="1600" i="1">
                <a:latin typeface="Times New Roman" panose="02020603050405020304" pitchFamily="18" charset="0"/>
              </a:rPr>
              <a:t>nm.</a:t>
            </a:r>
          </a:p>
          <a:p>
            <a:pPr algn="ctr" eaLnBrk="1" hangingPunct="1">
              <a:spcBef>
                <a:spcPct val="50000"/>
              </a:spcBef>
              <a:buFont typeface="Wingdings" pitchFamily="2" charset="2"/>
              <a:buChar char="ü"/>
            </a:pPr>
            <a:r>
              <a:rPr lang="en-US" altLang="en-US" sz="1400"/>
              <a:t>980 nm pumping generates both higher gain and less noise</a:t>
            </a:r>
          </a:p>
          <a:p>
            <a:pPr eaLnBrk="1" hangingPunct="1">
              <a:lnSpc>
                <a:spcPct val="90000"/>
              </a:lnSpc>
              <a:spcBef>
                <a:spcPct val="20000"/>
              </a:spcBef>
              <a:buFont typeface="Wingdings" pitchFamily="2" charset="2"/>
              <a:buChar char="ü"/>
            </a:pPr>
            <a:r>
              <a:rPr lang="en-US" altLang="en-US" sz="1400"/>
              <a:t>1480 nm pumping generates higher saturated power and tolerates a broader range of pump wavelengths</a:t>
            </a:r>
          </a:p>
          <a:p>
            <a:pPr eaLnBrk="1" hangingPunct="1">
              <a:lnSpc>
                <a:spcPct val="90000"/>
              </a:lnSpc>
              <a:spcBef>
                <a:spcPct val="20000"/>
              </a:spcBef>
              <a:buFontTx/>
              <a:buChar char="•"/>
            </a:pPr>
            <a:endParaRPr lang="el-GR" altLang="en-US" sz="2000" i="1">
              <a:latin typeface="Times New Roman" panose="02020603050405020304" pitchFamily="18" charset="0"/>
            </a:endParaRPr>
          </a:p>
          <a:p>
            <a:pPr algn="ctr" eaLnBrk="1" hangingPunct="1">
              <a:spcBef>
                <a:spcPct val="50000"/>
              </a:spcBef>
            </a:pPr>
            <a:endParaRPr lang="el-GR" altLang="en-US" sz="2000" i="1">
              <a:latin typeface="Times New Roman" panose="02020603050405020304" pitchFamily="18" charset="0"/>
            </a:endParaRPr>
          </a:p>
          <a:p>
            <a:pPr algn="ctr" eaLnBrk="1" hangingPunct="1">
              <a:spcBef>
                <a:spcPct val="50000"/>
              </a:spcBef>
            </a:pPr>
            <a:endParaRPr lang="en-GB" altLang="en-US" sz="2000" i="1">
              <a:latin typeface="Times New Roman" panose="02020603050405020304" pitchFamily="18" charset="0"/>
            </a:endParaRPr>
          </a:p>
        </p:txBody>
      </p:sp>
      <p:sp>
        <p:nvSpPr>
          <p:cNvPr id="98312" name="AutoShape 6">
            <a:extLst>
              <a:ext uri="{FF2B5EF4-FFF2-40B4-BE49-F238E27FC236}">
                <a16:creationId xmlns:a16="http://schemas.microsoft.com/office/drawing/2014/main" id="{A3991270-878B-3D48-A17F-43E7A86483BF}"/>
              </a:ext>
            </a:extLst>
          </p:cNvPr>
          <p:cNvSpPr>
            <a:spLocks noGrp="1" noChangeArrowheads="1"/>
          </p:cNvSpPr>
          <p:nvPr>
            <p:ph type="title" idx="4294967295"/>
          </p:nvPr>
        </p:nvSpPr>
        <p:spPr>
          <a:xfrm>
            <a:off x="3960812" y="0"/>
            <a:ext cx="6705600" cy="711200"/>
          </a:xfrm>
        </p:spPr>
        <p:txBody>
          <a:bodyPr/>
          <a:lstStyle/>
          <a:p>
            <a:pPr eaLnBrk="1" hangingPunct="1"/>
            <a:r>
              <a:rPr lang="el-GR" altLang="en-US" sz="2800">
                <a:latin typeface="Comic Sans MS" panose="030F0902030302020204" pitchFamily="66" charset="0"/>
              </a:rPr>
              <a:t>Οπτικοί Ενισχυτές Ίνας Ερβίου (</a:t>
            </a:r>
            <a:r>
              <a:rPr lang="en-US" altLang="en-US" sz="2800">
                <a:latin typeface="Comic Sans MS" panose="030F0902030302020204" pitchFamily="66" charset="0"/>
              </a:rPr>
              <a:t>EDFA)</a:t>
            </a:r>
            <a:endParaRPr lang="en-GB" altLang="en-US"/>
          </a:p>
        </p:txBody>
      </p:sp>
    </p:spTree>
    <p:extLst>
      <p:ext uri="{BB962C8B-B14F-4D97-AF65-F5344CB8AC3E}">
        <p14:creationId xmlns:p14="http://schemas.microsoft.com/office/powerpoint/2010/main" val="39673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a:extLst>
              <a:ext uri="{FF2B5EF4-FFF2-40B4-BE49-F238E27FC236}">
                <a16:creationId xmlns:a16="http://schemas.microsoft.com/office/drawing/2014/main" id="{6877C4B8-4023-1F40-BE0C-639785BCC14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99331" name="Slide Number Placeholder 4">
            <a:extLst>
              <a:ext uri="{FF2B5EF4-FFF2-40B4-BE49-F238E27FC236}">
                <a16:creationId xmlns:a16="http://schemas.microsoft.com/office/drawing/2014/main" id="{A20F18B6-6BA4-D241-97D7-371EE3010D8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0F91A1-B0FB-724E-9A1F-7F24814D7286}" type="slidenum">
              <a:rPr lang="en-US" altLang="en-US">
                <a:solidFill>
                  <a:schemeClr val="bg1"/>
                </a:solidFill>
              </a:rPr>
              <a:pPr eaLnBrk="1" hangingPunct="1"/>
              <a:t>92</a:t>
            </a:fld>
            <a:endParaRPr lang="en-US" altLang="en-US">
              <a:solidFill>
                <a:schemeClr val="bg1"/>
              </a:solidFill>
            </a:endParaRPr>
          </a:p>
        </p:txBody>
      </p:sp>
      <p:sp>
        <p:nvSpPr>
          <p:cNvPr id="99332" name="AutoShape 2">
            <a:extLst>
              <a:ext uri="{FF2B5EF4-FFF2-40B4-BE49-F238E27FC236}">
                <a16:creationId xmlns:a16="http://schemas.microsoft.com/office/drawing/2014/main" id="{F3CDF4DA-4C49-2749-ADD2-1CB6544E210E}"/>
              </a:ext>
            </a:extLst>
          </p:cNvPr>
          <p:cNvSpPr>
            <a:spLocks noGrp="1" noChangeArrowheads="1"/>
          </p:cNvSpPr>
          <p:nvPr>
            <p:ph type="title"/>
          </p:nvPr>
        </p:nvSpPr>
        <p:spPr/>
        <p:txBody>
          <a:bodyPr/>
          <a:lstStyle/>
          <a:p>
            <a:pPr eaLnBrk="1" hangingPunct="1"/>
            <a:r>
              <a:rPr lang="el-GR" altLang="en-US" sz="2400">
                <a:cs typeface="Times New Roman" panose="02020603050405020304" pitchFamily="18" charset="0"/>
              </a:rPr>
              <a:t>Ενισχυτές Ίνας με Πρόσμειξη Ερβίου (Ε</a:t>
            </a:r>
            <a:r>
              <a:rPr lang="en-US" altLang="en-US" sz="2400">
                <a:cs typeface="Times New Roman" panose="02020603050405020304" pitchFamily="18" charset="0"/>
              </a:rPr>
              <a:t>rbium</a:t>
            </a:r>
            <a:r>
              <a:rPr lang="el-GR" altLang="en-US" sz="2400">
                <a:cs typeface="Times New Roman" panose="02020603050405020304" pitchFamily="18" charset="0"/>
              </a:rPr>
              <a:t> </a:t>
            </a:r>
            <a:r>
              <a:rPr lang="en-US" altLang="en-US" sz="2400">
                <a:cs typeface="Times New Roman" panose="02020603050405020304" pitchFamily="18" charset="0"/>
              </a:rPr>
              <a:t>Doped</a:t>
            </a:r>
            <a:r>
              <a:rPr lang="el-GR" altLang="en-US" sz="2400">
                <a:cs typeface="Times New Roman" panose="02020603050405020304" pitchFamily="18" charset="0"/>
              </a:rPr>
              <a:t> </a:t>
            </a:r>
            <a:r>
              <a:rPr lang="en-US" altLang="en-US" sz="2400">
                <a:cs typeface="Times New Roman" panose="02020603050405020304" pitchFamily="18" charset="0"/>
              </a:rPr>
              <a:t>Fiber</a:t>
            </a:r>
            <a:r>
              <a:rPr lang="el-GR" altLang="en-US" sz="2400">
                <a:cs typeface="Times New Roman" panose="02020603050405020304" pitchFamily="18" charset="0"/>
              </a:rPr>
              <a:t> </a:t>
            </a:r>
            <a:r>
              <a:rPr lang="en-US" altLang="en-US" sz="2400">
                <a:cs typeface="Times New Roman" panose="02020603050405020304" pitchFamily="18" charset="0"/>
              </a:rPr>
              <a:t>Amplifiers</a:t>
            </a:r>
            <a:r>
              <a:rPr lang="el-GR" altLang="en-US" sz="2400">
                <a:cs typeface="Times New Roman" panose="02020603050405020304" pitchFamily="18" charset="0"/>
              </a:rPr>
              <a:t> – </a:t>
            </a:r>
            <a:r>
              <a:rPr lang="en-US" altLang="en-US" sz="2400">
                <a:cs typeface="Times New Roman" panose="02020603050405020304" pitchFamily="18" charset="0"/>
              </a:rPr>
              <a:t>EDFA</a:t>
            </a:r>
            <a:r>
              <a:rPr lang="el-GR" altLang="en-US" sz="2400">
                <a:cs typeface="Times New Roman" panose="02020603050405020304" pitchFamily="18" charset="0"/>
              </a:rPr>
              <a:t>)</a:t>
            </a:r>
            <a:endParaRPr lang="en-US" altLang="en-US" sz="2400">
              <a:cs typeface="Times New Roman" panose="02020603050405020304" pitchFamily="18" charset="0"/>
            </a:endParaRPr>
          </a:p>
        </p:txBody>
      </p:sp>
      <p:sp>
        <p:nvSpPr>
          <p:cNvPr id="99333" name="Rectangle 3">
            <a:extLst>
              <a:ext uri="{FF2B5EF4-FFF2-40B4-BE49-F238E27FC236}">
                <a16:creationId xmlns:a16="http://schemas.microsoft.com/office/drawing/2014/main" id="{1C0E077A-150F-1F40-BE29-66FE03FF7982}"/>
              </a:ext>
            </a:extLst>
          </p:cNvPr>
          <p:cNvSpPr>
            <a:spLocks noGrp="1" noChangeArrowheads="1"/>
          </p:cNvSpPr>
          <p:nvPr>
            <p:ph type="body" idx="1"/>
          </p:nvPr>
        </p:nvSpPr>
        <p:spPr>
          <a:xfrm>
            <a:off x="2206626" y="1196975"/>
            <a:ext cx="8351837" cy="4675188"/>
          </a:xfrm>
        </p:spPr>
        <p:txBody>
          <a:bodyPr/>
          <a:lstStyle/>
          <a:p>
            <a:pPr eaLnBrk="1" hangingPunct="1"/>
            <a:r>
              <a:rPr lang="el-GR" altLang="en-US" sz="3200">
                <a:solidFill>
                  <a:srgbClr val="008000"/>
                </a:solidFill>
              </a:rPr>
              <a:t>Β</a:t>
            </a:r>
            <a:r>
              <a:rPr lang="en-US" altLang="en-US" sz="3200">
                <a:solidFill>
                  <a:srgbClr val="008000"/>
                </a:solidFill>
              </a:rPr>
              <a:t>W: 35 nm</a:t>
            </a:r>
          </a:p>
          <a:p>
            <a:pPr eaLnBrk="1" hangingPunct="1"/>
            <a:r>
              <a:rPr lang="en-US" altLang="en-US">
                <a:cs typeface="Times New Roman" panose="02020603050405020304" pitchFamily="18" charset="0"/>
              </a:rPr>
              <a:t>O</a:t>
            </a:r>
            <a:r>
              <a:rPr lang="el-GR" altLang="en-US"/>
              <a:t>ι </a:t>
            </a:r>
            <a:r>
              <a:rPr lang="en-US" altLang="en-US">
                <a:cs typeface="Times New Roman" panose="02020603050405020304" pitchFamily="18" charset="0"/>
              </a:rPr>
              <a:t>EDFAs</a:t>
            </a:r>
            <a:r>
              <a:rPr lang="el-GR" altLang="en-US">
                <a:cs typeface="Times New Roman" panose="02020603050405020304" pitchFamily="18" charset="0"/>
              </a:rPr>
              <a:t> επιβάλλουν τη λειτουργία των οπτικών ζεύξεων μόνο στο οπτικό παράθυρο των </a:t>
            </a:r>
            <a:r>
              <a:rPr lang="el-GR" altLang="en-US">
                <a:solidFill>
                  <a:srgbClr val="008000"/>
                </a:solidFill>
                <a:cs typeface="Times New Roman" panose="02020603050405020304" pitchFamily="18" charset="0"/>
              </a:rPr>
              <a:t>1525-1565</a:t>
            </a:r>
            <a:r>
              <a:rPr lang="en-US" altLang="en-US">
                <a:solidFill>
                  <a:srgbClr val="008000"/>
                </a:solidFill>
                <a:cs typeface="Times New Roman" panose="02020603050405020304" pitchFamily="18" charset="0"/>
              </a:rPr>
              <a:t>nm</a:t>
            </a:r>
            <a:r>
              <a:rPr lang="en-US" altLang="en-US" sz="3200"/>
              <a:t> </a:t>
            </a:r>
            <a:endParaRPr lang="el-GR" altLang="en-US" sz="3200"/>
          </a:p>
          <a:p>
            <a:pPr eaLnBrk="1" hangingPunct="1"/>
            <a:r>
              <a:rPr lang="el-GR" altLang="en-US"/>
              <a:t>Α</a:t>
            </a:r>
            <a:r>
              <a:rPr lang="el-GR" altLang="en-US">
                <a:cs typeface="Times New Roman" panose="02020603050405020304" pitchFamily="18" charset="0"/>
              </a:rPr>
              <a:t>πολαβή πάνω από 40 </a:t>
            </a:r>
            <a:r>
              <a:rPr lang="en-US" altLang="en-US">
                <a:cs typeface="Times New Roman" panose="02020603050405020304" pitchFamily="18" charset="0"/>
              </a:rPr>
              <a:t>dB</a:t>
            </a:r>
            <a:r>
              <a:rPr lang="el-GR" altLang="en-US">
                <a:cs typeface="Times New Roman" panose="02020603050405020304" pitchFamily="18" charset="0"/>
              </a:rPr>
              <a:t> και μέγιστη ισχύ</a:t>
            </a:r>
            <a:r>
              <a:rPr lang="el-GR" altLang="en-US"/>
              <a:t>ς</a:t>
            </a:r>
            <a:r>
              <a:rPr lang="el-GR" altLang="en-US">
                <a:cs typeface="Times New Roman" panose="02020603050405020304" pitchFamily="18" charset="0"/>
              </a:rPr>
              <a:t> εξόδου πάνω από 27 </a:t>
            </a:r>
            <a:r>
              <a:rPr lang="en-US" altLang="en-US">
                <a:cs typeface="Times New Roman" panose="02020603050405020304" pitchFamily="18" charset="0"/>
              </a:rPr>
              <a:t>dBm</a:t>
            </a:r>
            <a:r>
              <a:rPr lang="en-US" altLang="en-US"/>
              <a:t> </a:t>
            </a:r>
            <a:endParaRPr lang="el-GR" altLang="en-US"/>
          </a:p>
          <a:p>
            <a:pPr eaLnBrk="1" hangingPunct="1"/>
            <a:r>
              <a:rPr lang="el-GR" altLang="en-US"/>
              <a:t>Μ</a:t>
            </a:r>
            <a:r>
              <a:rPr lang="el-GR" altLang="en-US">
                <a:cs typeface="Times New Roman" panose="02020603050405020304" pitchFamily="18" charset="0"/>
              </a:rPr>
              <a:t>εγάλος χρόνος ζωής των φωτονίων στη διεγερμένη κατάσταση (περίπου 10 msec)</a:t>
            </a:r>
            <a:r>
              <a:rPr lang="en-US" altLang="en-US"/>
              <a:t> </a:t>
            </a:r>
          </a:p>
        </p:txBody>
      </p:sp>
    </p:spTree>
    <p:extLst>
      <p:ext uri="{BB962C8B-B14F-4D97-AF65-F5344CB8AC3E}">
        <p14:creationId xmlns:p14="http://schemas.microsoft.com/office/powerpoint/2010/main" val="402666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Footer Placeholder 4">
            <a:extLst>
              <a:ext uri="{FF2B5EF4-FFF2-40B4-BE49-F238E27FC236}">
                <a16:creationId xmlns:a16="http://schemas.microsoft.com/office/drawing/2014/main" id="{76A22801-7CA8-424E-8E89-03A8E30FBC8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3318" name="Slide Number Placeholder 5">
            <a:extLst>
              <a:ext uri="{FF2B5EF4-FFF2-40B4-BE49-F238E27FC236}">
                <a16:creationId xmlns:a16="http://schemas.microsoft.com/office/drawing/2014/main" id="{2EA7CA3A-7533-D441-B05A-897D70519CAE}"/>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4A3A17-2738-A04D-BEF1-1105DEB41426}" type="slidenum">
              <a:rPr lang="en-US" altLang="en-US">
                <a:solidFill>
                  <a:schemeClr val="bg1"/>
                </a:solidFill>
              </a:rPr>
              <a:pPr eaLnBrk="1" hangingPunct="1"/>
              <a:t>93</a:t>
            </a:fld>
            <a:endParaRPr lang="en-US" altLang="en-US">
              <a:solidFill>
                <a:schemeClr val="bg1"/>
              </a:solidFill>
            </a:endParaRPr>
          </a:p>
        </p:txBody>
      </p:sp>
      <p:sp>
        <p:nvSpPr>
          <p:cNvPr id="13319" name="AutoShape 2">
            <a:extLst>
              <a:ext uri="{FF2B5EF4-FFF2-40B4-BE49-F238E27FC236}">
                <a16:creationId xmlns:a16="http://schemas.microsoft.com/office/drawing/2014/main" id="{C0606F4D-79DF-5F45-9A65-05B5DA3D3EC6}"/>
              </a:ext>
            </a:extLst>
          </p:cNvPr>
          <p:cNvSpPr>
            <a:spLocks noGrp="1" noChangeArrowheads="1"/>
          </p:cNvSpPr>
          <p:nvPr>
            <p:ph type="title"/>
          </p:nvPr>
        </p:nvSpPr>
        <p:spPr>
          <a:xfrm>
            <a:off x="3732212" y="0"/>
            <a:ext cx="6789738" cy="711200"/>
          </a:xfrm>
        </p:spPr>
        <p:txBody>
          <a:bodyPr/>
          <a:lstStyle/>
          <a:p>
            <a:pPr eaLnBrk="1" hangingPunct="1"/>
            <a:r>
              <a:rPr lang="el-GR" altLang="en-US"/>
              <a:t>Απαιτούμενο μήκος</a:t>
            </a:r>
            <a:r>
              <a:rPr lang="en-US" altLang="en-US"/>
              <a:t> Er-doped fiber</a:t>
            </a:r>
          </a:p>
        </p:txBody>
      </p:sp>
      <p:sp>
        <p:nvSpPr>
          <p:cNvPr id="13320" name="Rectangle 3">
            <a:extLst>
              <a:ext uri="{FF2B5EF4-FFF2-40B4-BE49-F238E27FC236}">
                <a16:creationId xmlns:a16="http://schemas.microsoft.com/office/drawing/2014/main" id="{ECB394AF-2BE8-7746-976A-425A3B802637}"/>
              </a:ext>
            </a:extLst>
          </p:cNvPr>
          <p:cNvSpPr>
            <a:spLocks noGrp="1" noChangeArrowheads="1"/>
          </p:cNvSpPr>
          <p:nvPr>
            <p:ph type="body" sz="half" idx="1"/>
          </p:nvPr>
        </p:nvSpPr>
        <p:spPr>
          <a:xfrm>
            <a:off x="2208212" y="1371600"/>
            <a:ext cx="7620000" cy="4724400"/>
          </a:xfrm>
        </p:spPr>
        <p:txBody>
          <a:bodyPr/>
          <a:lstStyle/>
          <a:p>
            <a:pPr eaLnBrk="1" hangingPunct="1">
              <a:buFont typeface="Wingdings" pitchFamily="2" charset="2"/>
              <a:buChar char="q"/>
            </a:pPr>
            <a:r>
              <a:rPr lang="en-US" altLang="en-US" sz="2400"/>
              <a:t>Gain coefficient per length g depends on population inversion and cross section for stimulated emission</a:t>
            </a:r>
          </a:p>
          <a:p>
            <a:pPr eaLnBrk="1" hangingPunct="1">
              <a:buFont typeface="Wingdings" pitchFamily="2" charset="2"/>
              <a:buNone/>
            </a:pPr>
            <a:endParaRPr lang="el-GR" altLang="en-US" sz="2400"/>
          </a:p>
          <a:p>
            <a:pPr eaLnBrk="1" hangingPunct="1">
              <a:buFont typeface="Wingdings" pitchFamily="2" charset="2"/>
              <a:buNone/>
            </a:pPr>
            <a:endParaRPr lang="en-US" altLang="en-US" sz="2400"/>
          </a:p>
          <a:p>
            <a:pPr eaLnBrk="1" hangingPunct="1">
              <a:buFont typeface="Wingdings" pitchFamily="2" charset="2"/>
              <a:buNone/>
            </a:pPr>
            <a:r>
              <a:rPr lang="en-US" altLang="en-US" sz="2400"/>
              <a:t>Overall gain G depends on g and length L:</a:t>
            </a:r>
          </a:p>
          <a:p>
            <a:pPr eaLnBrk="1" hangingPunct="1">
              <a:buFont typeface="Wingdings" pitchFamily="2" charset="2"/>
              <a:buNone/>
            </a:pPr>
            <a:endParaRPr lang="en-US" altLang="en-US" sz="2400"/>
          </a:p>
          <a:p>
            <a:pPr eaLnBrk="1" hangingPunct="1">
              <a:buFont typeface="Wingdings" pitchFamily="2" charset="2"/>
              <a:buNone/>
            </a:pPr>
            <a:r>
              <a:rPr lang="el-GR" altLang="en-US" sz="2400"/>
              <a:t>Και σε</a:t>
            </a:r>
            <a:r>
              <a:rPr lang="en-US" altLang="en-US" sz="2400"/>
              <a:t> decibels:</a:t>
            </a:r>
          </a:p>
          <a:p>
            <a:pPr eaLnBrk="1" hangingPunct="1">
              <a:buFont typeface="Wingdings" pitchFamily="2" charset="2"/>
              <a:buNone/>
            </a:pPr>
            <a:endParaRPr lang="en-US" altLang="en-US" sz="2400"/>
          </a:p>
        </p:txBody>
      </p:sp>
      <p:sp>
        <p:nvSpPr>
          <p:cNvPr id="13321" name="Rectangle 4">
            <a:extLst>
              <a:ext uri="{FF2B5EF4-FFF2-40B4-BE49-F238E27FC236}">
                <a16:creationId xmlns:a16="http://schemas.microsoft.com/office/drawing/2014/main" id="{BD1B4BAD-052E-9A4E-8AF9-F565D13D5FBB}"/>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3314" name="Object 5">
            <a:extLst>
              <a:ext uri="{FF2B5EF4-FFF2-40B4-BE49-F238E27FC236}">
                <a16:creationId xmlns:a16="http://schemas.microsoft.com/office/drawing/2014/main" id="{44B8C2DC-BC83-9D44-A2B0-F9B482666A66}"/>
              </a:ext>
            </a:extLst>
          </p:cNvPr>
          <p:cNvGraphicFramePr>
            <a:graphicFrameLocks noChangeAspect="1"/>
          </p:cNvGraphicFramePr>
          <p:nvPr/>
        </p:nvGraphicFramePr>
        <p:xfrm>
          <a:off x="4646612" y="2286000"/>
          <a:ext cx="2819400" cy="604838"/>
        </p:xfrm>
        <a:graphic>
          <a:graphicData uri="http://schemas.openxmlformats.org/presentationml/2006/ole">
            <mc:AlternateContent xmlns:mc="http://schemas.openxmlformats.org/markup-compatibility/2006">
              <mc:Choice xmlns:v="urn:schemas-microsoft-com:vml" Requires="v">
                <p:oleObj spid="_x0000_s106590" name="Equation" r:id="rId3" imgW="24574500" imgH="5270500" progId="Equation.3">
                  <p:embed/>
                </p:oleObj>
              </mc:Choice>
              <mc:Fallback>
                <p:oleObj name="Equation" r:id="rId3" imgW="24574500" imgH="5270500" progId="Equation.3">
                  <p:embed/>
                  <p:pic>
                    <p:nvPicPr>
                      <p:cNvPr id="13314" name="Object 5">
                        <a:extLst>
                          <a:ext uri="{FF2B5EF4-FFF2-40B4-BE49-F238E27FC236}">
                            <a16:creationId xmlns:a16="http://schemas.microsoft.com/office/drawing/2014/main" id="{44B8C2DC-BC83-9D44-A2B0-F9B482666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2286000"/>
                        <a:ext cx="281940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 name="Rectangle 6">
            <a:extLst>
              <a:ext uri="{FF2B5EF4-FFF2-40B4-BE49-F238E27FC236}">
                <a16:creationId xmlns:a16="http://schemas.microsoft.com/office/drawing/2014/main" id="{AD96EFEA-A3E2-ED49-8426-F46B24CBAD77}"/>
              </a:ext>
            </a:extLst>
          </p:cNvPr>
          <p:cNvSpPr>
            <a:spLocks noChangeArrowheads="1"/>
          </p:cNvSpPr>
          <p:nvPr/>
        </p:nvSpPr>
        <p:spPr bwMode="auto">
          <a:xfrm>
            <a:off x="1522413"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l-GR" altLang="en-US"/>
          </a:p>
        </p:txBody>
      </p:sp>
      <p:graphicFrame>
        <p:nvGraphicFramePr>
          <p:cNvPr id="13315" name="Object 7">
            <a:extLst>
              <a:ext uri="{FF2B5EF4-FFF2-40B4-BE49-F238E27FC236}">
                <a16:creationId xmlns:a16="http://schemas.microsoft.com/office/drawing/2014/main" id="{BA043436-FB21-4D49-84BC-EC3F2C0B5541}"/>
              </a:ext>
            </a:extLst>
          </p:cNvPr>
          <p:cNvGraphicFramePr>
            <a:graphicFrameLocks noChangeAspect="1"/>
          </p:cNvGraphicFramePr>
          <p:nvPr/>
        </p:nvGraphicFramePr>
        <p:xfrm>
          <a:off x="8304212" y="2819401"/>
          <a:ext cx="1600200" cy="646113"/>
        </p:xfrm>
        <a:graphic>
          <a:graphicData uri="http://schemas.openxmlformats.org/presentationml/2006/ole">
            <mc:AlternateContent xmlns:mc="http://schemas.openxmlformats.org/markup-compatibility/2006">
              <mc:Choice xmlns:v="urn:schemas-microsoft-com:vml" Requires="v">
                <p:oleObj spid="_x0000_s106591" name="Equation" r:id="rId5" imgW="11404600" imgH="4686300" progId="Equation.3">
                  <p:embed/>
                </p:oleObj>
              </mc:Choice>
              <mc:Fallback>
                <p:oleObj name="Equation" r:id="rId5" imgW="11404600" imgH="4686300" progId="Equation.3">
                  <p:embed/>
                  <p:pic>
                    <p:nvPicPr>
                      <p:cNvPr id="13315" name="Object 7">
                        <a:extLst>
                          <a:ext uri="{FF2B5EF4-FFF2-40B4-BE49-F238E27FC236}">
                            <a16:creationId xmlns:a16="http://schemas.microsoft.com/office/drawing/2014/main" id="{BA043436-FB21-4D49-84BC-EC3F2C0B5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212" y="2819401"/>
                        <a:ext cx="16002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8">
            <a:extLst>
              <a:ext uri="{FF2B5EF4-FFF2-40B4-BE49-F238E27FC236}">
                <a16:creationId xmlns:a16="http://schemas.microsoft.com/office/drawing/2014/main" id="{FFE4A0EF-F22F-C340-AA74-37EF7C5D80D0}"/>
              </a:ext>
            </a:extLst>
          </p:cNvPr>
          <p:cNvGraphicFramePr>
            <a:graphicFrameLocks noChangeAspect="1"/>
          </p:cNvGraphicFramePr>
          <p:nvPr>
            <p:ph sz="half" idx="2"/>
          </p:nvPr>
        </p:nvGraphicFramePr>
        <p:xfrm>
          <a:off x="5865813" y="3810001"/>
          <a:ext cx="3852863" cy="715963"/>
        </p:xfrm>
        <a:graphic>
          <a:graphicData uri="http://schemas.openxmlformats.org/presentationml/2006/ole">
            <mc:AlternateContent xmlns:mc="http://schemas.openxmlformats.org/markup-compatibility/2006">
              <mc:Choice xmlns:v="urn:schemas-microsoft-com:vml" Requires="v">
                <p:oleObj spid="_x0000_s106592" name="Equation" r:id="rId7" imgW="19596100" imgH="5270500" progId="Equation.3">
                  <p:embed/>
                </p:oleObj>
              </mc:Choice>
              <mc:Fallback>
                <p:oleObj name="Equation" r:id="rId7" imgW="19596100" imgH="5270500" progId="Equation.3">
                  <p:embed/>
                  <p:pic>
                    <p:nvPicPr>
                      <p:cNvPr id="13316" name="Object 8">
                        <a:extLst>
                          <a:ext uri="{FF2B5EF4-FFF2-40B4-BE49-F238E27FC236}">
                            <a16:creationId xmlns:a16="http://schemas.microsoft.com/office/drawing/2014/main" id="{FFE4A0EF-F22F-C340-AA74-37EF7C5D80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813" y="3810001"/>
                        <a:ext cx="3852863" cy="715963"/>
                      </a:xfrm>
                      <a:prstGeom prst="rect">
                        <a:avLst/>
                      </a:prstGeom>
                    </p:spPr>
                  </p:pic>
                </p:oleObj>
              </mc:Fallback>
            </mc:AlternateContent>
          </a:graphicData>
        </a:graphic>
      </p:graphicFrame>
    </p:spTree>
    <p:extLst>
      <p:ext uri="{BB962C8B-B14F-4D97-AF65-F5344CB8AC3E}">
        <p14:creationId xmlns:p14="http://schemas.microsoft.com/office/powerpoint/2010/main" val="155868022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Footer Placeholder 3">
            <a:extLst>
              <a:ext uri="{FF2B5EF4-FFF2-40B4-BE49-F238E27FC236}">
                <a16:creationId xmlns:a16="http://schemas.microsoft.com/office/drawing/2014/main" id="{F11B14B3-D9F2-184D-ACD8-F3824A1B3BBA}"/>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0355" name="Slide Number Placeholder 4">
            <a:extLst>
              <a:ext uri="{FF2B5EF4-FFF2-40B4-BE49-F238E27FC236}">
                <a16:creationId xmlns:a16="http://schemas.microsoft.com/office/drawing/2014/main" id="{A7C000A3-E511-6346-A736-5B7728CBDF7A}"/>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37D31B-B3DF-3F40-A89C-D81608E42C22}" type="slidenum">
              <a:rPr lang="en-US" altLang="en-US">
                <a:solidFill>
                  <a:schemeClr val="bg1"/>
                </a:solidFill>
              </a:rPr>
              <a:pPr eaLnBrk="1" hangingPunct="1"/>
              <a:t>94</a:t>
            </a:fld>
            <a:endParaRPr lang="en-US" altLang="en-US">
              <a:solidFill>
                <a:schemeClr val="bg1"/>
              </a:solidFill>
            </a:endParaRPr>
          </a:p>
        </p:txBody>
      </p:sp>
      <p:sp>
        <p:nvSpPr>
          <p:cNvPr id="100356" name="AutoShape 2">
            <a:extLst>
              <a:ext uri="{FF2B5EF4-FFF2-40B4-BE49-F238E27FC236}">
                <a16:creationId xmlns:a16="http://schemas.microsoft.com/office/drawing/2014/main" id="{1FCC2DB5-5618-B041-8C52-D9FBB092C18A}"/>
              </a:ext>
            </a:extLst>
          </p:cNvPr>
          <p:cNvSpPr>
            <a:spLocks noGrp="1" noChangeArrowheads="1"/>
          </p:cNvSpPr>
          <p:nvPr>
            <p:ph type="title"/>
          </p:nvPr>
        </p:nvSpPr>
        <p:spPr/>
        <p:txBody>
          <a:bodyPr/>
          <a:lstStyle/>
          <a:p>
            <a:pPr eaLnBrk="1" hangingPunct="1"/>
            <a:r>
              <a:rPr lang="el-GR" altLang="en-US"/>
              <a:t>Παράδειγμα</a:t>
            </a:r>
            <a:endParaRPr lang="en-US" altLang="en-US"/>
          </a:p>
        </p:txBody>
      </p:sp>
      <p:sp>
        <p:nvSpPr>
          <p:cNvPr id="292867" name="Rectangle 3">
            <a:extLst>
              <a:ext uri="{FF2B5EF4-FFF2-40B4-BE49-F238E27FC236}">
                <a16:creationId xmlns:a16="http://schemas.microsoft.com/office/drawing/2014/main" id="{9E2E81BA-6E01-9A4B-8B4F-960FFE4952D2}"/>
              </a:ext>
            </a:extLst>
          </p:cNvPr>
          <p:cNvSpPr>
            <a:spLocks noGrp="1" noChangeArrowheads="1"/>
          </p:cNvSpPr>
          <p:nvPr>
            <p:ph type="body" idx="1"/>
          </p:nvPr>
        </p:nvSpPr>
        <p:spPr/>
        <p:txBody>
          <a:bodyPr/>
          <a:lstStyle/>
          <a:p>
            <a:pPr eaLnBrk="1" hangingPunct="1">
              <a:buFont typeface="Wingdings" pitchFamily="2" charset="2"/>
              <a:buNone/>
            </a:pPr>
            <a:r>
              <a:rPr lang="en-US" altLang="en-US"/>
              <a:t>N</a:t>
            </a:r>
            <a:r>
              <a:rPr lang="en-US" altLang="en-US" baseline="-25000"/>
              <a:t>1</a:t>
            </a:r>
            <a:r>
              <a:rPr lang="en-US" altLang="en-US"/>
              <a:t>=1.8x10</a:t>
            </a:r>
            <a:r>
              <a:rPr lang="en-US" altLang="en-US" baseline="30000"/>
              <a:t>17</a:t>
            </a:r>
            <a:r>
              <a:rPr lang="en-US" altLang="en-US"/>
              <a:t> cm</a:t>
            </a:r>
            <a:r>
              <a:rPr lang="en-US" altLang="en-US" baseline="30000"/>
              <a:t>-3</a:t>
            </a:r>
            <a:endParaRPr lang="en-US" altLang="en-US"/>
          </a:p>
          <a:p>
            <a:pPr eaLnBrk="1" hangingPunct="1">
              <a:buFont typeface="Wingdings" pitchFamily="2" charset="2"/>
              <a:buNone/>
            </a:pPr>
            <a:r>
              <a:rPr lang="en-US" altLang="en-US"/>
              <a:t>N</a:t>
            </a:r>
            <a:r>
              <a:rPr lang="en-US" altLang="en-US" baseline="-25000"/>
              <a:t>2</a:t>
            </a:r>
            <a:r>
              <a:rPr lang="en-US" altLang="en-US"/>
              <a:t>=4.8x10</a:t>
            </a:r>
            <a:r>
              <a:rPr lang="en-US" altLang="en-US" baseline="30000"/>
              <a:t>17</a:t>
            </a:r>
            <a:r>
              <a:rPr lang="en-US" altLang="en-US"/>
              <a:t> cm</a:t>
            </a:r>
            <a:r>
              <a:rPr lang="en-US" altLang="en-US" baseline="30000"/>
              <a:t>-3</a:t>
            </a:r>
          </a:p>
          <a:p>
            <a:pPr eaLnBrk="1" hangingPunct="1">
              <a:buFont typeface="Wingdings" pitchFamily="2" charset="2"/>
              <a:buNone/>
            </a:pPr>
            <a:r>
              <a:rPr lang="el-GR" altLang="en-US">
                <a:cs typeface="Arial" panose="020B0604020202020204" pitchFamily="34" charset="0"/>
              </a:rPr>
              <a:t>σ</a:t>
            </a:r>
            <a:r>
              <a:rPr lang="en-US" altLang="en-US" baseline="-25000">
                <a:cs typeface="Arial" panose="020B0604020202020204" pitchFamily="34" charset="0"/>
              </a:rPr>
              <a:t>s</a:t>
            </a:r>
            <a:r>
              <a:rPr lang="en-US" altLang="en-US">
                <a:cs typeface="Arial" panose="020B0604020202020204" pitchFamily="34" charset="0"/>
              </a:rPr>
              <a:t>=7.0x10</a:t>
            </a:r>
            <a:r>
              <a:rPr lang="en-US" altLang="en-US" baseline="30000">
                <a:cs typeface="Arial" panose="020B0604020202020204" pitchFamily="34" charset="0"/>
              </a:rPr>
              <a:t>-25</a:t>
            </a:r>
            <a:r>
              <a:rPr lang="en-US" altLang="en-US">
                <a:cs typeface="Arial" panose="020B0604020202020204" pitchFamily="34" charset="0"/>
              </a:rPr>
              <a:t> cm</a:t>
            </a:r>
            <a:r>
              <a:rPr lang="en-US" altLang="en-US" baseline="30000">
                <a:cs typeface="Arial" panose="020B0604020202020204" pitchFamily="34" charset="0"/>
              </a:rPr>
              <a:t>2</a:t>
            </a:r>
            <a:endParaRPr lang="en-US" altLang="en-US">
              <a:cs typeface="Arial" panose="020B0604020202020204" pitchFamily="34" charset="0"/>
            </a:endParaRPr>
          </a:p>
          <a:p>
            <a:pPr eaLnBrk="1" hangingPunct="1">
              <a:buFont typeface="Wingdings" pitchFamily="2" charset="2"/>
              <a:buNone/>
            </a:pPr>
            <a:r>
              <a:rPr lang="en-US" altLang="en-US">
                <a:cs typeface="Arial" panose="020B0604020202020204" pitchFamily="34" charset="0"/>
              </a:rPr>
              <a:t>g=2.1x10</a:t>
            </a:r>
            <a:r>
              <a:rPr lang="en-US" altLang="en-US" baseline="30000">
                <a:cs typeface="Arial" panose="020B0604020202020204" pitchFamily="34" charset="0"/>
              </a:rPr>
              <a:t>-3</a:t>
            </a:r>
            <a:r>
              <a:rPr lang="en-US" altLang="en-US">
                <a:cs typeface="Arial" panose="020B0604020202020204" pitchFamily="34" charset="0"/>
              </a:rPr>
              <a:t> cm</a:t>
            </a:r>
            <a:r>
              <a:rPr lang="en-US" altLang="en-US" baseline="30000">
                <a:cs typeface="Arial" panose="020B0604020202020204" pitchFamily="34" charset="0"/>
              </a:rPr>
              <a:t>-1</a:t>
            </a:r>
            <a:endParaRPr lang="en-US" altLang="en-US">
              <a:cs typeface="Arial" panose="020B0604020202020204" pitchFamily="34" charset="0"/>
            </a:endParaRPr>
          </a:p>
          <a:p>
            <a:pPr eaLnBrk="1" hangingPunct="1">
              <a:buFont typeface="Wingdings" pitchFamily="2" charset="2"/>
              <a:buNone/>
            </a:pPr>
            <a:r>
              <a:rPr lang="el-GR" altLang="en-US"/>
              <a:t>Ποιο το απαιτούμενο μήκος</a:t>
            </a:r>
            <a:r>
              <a:rPr lang="en-US" altLang="en-US">
                <a:cs typeface="Arial" panose="020B0604020202020204" pitchFamily="34" charset="0"/>
              </a:rPr>
              <a:t> fiber </a:t>
            </a:r>
            <a:r>
              <a:rPr lang="el-GR" altLang="en-US"/>
              <a:t>για</a:t>
            </a:r>
            <a:r>
              <a:rPr lang="en-US" altLang="en-US">
                <a:cs typeface="Arial" panose="020B0604020202020204" pitchFamily="34" charset="0"/>
              </a:rPr>
              <a:t> G </a:t>
            </a:r>
            <a:r>
              <a:rPr lang="el-GR" altLang="en-US"/>
              <a:t>=</a:t>
            </a:r>
            <a:r>
              <a:rPr lang="en-US" altLang="en-US">
                <a:cs typeface="Arial" panose="020B0604020202020204" pitchFamily="34" charset="0"/>
              </a:rPr>
              <a:t> 35 dB?</a:t>
            </a:r>
          </a:p>
          <a:p>
            <a:pPr eaLnBrk="1" hangingPunct="1">
              <a:buFont typeface="Wingdings" pitchFamily="2" charset="2"/>
              <a:buNone/>
            </a:pPr>
            <a:endParaRPr lang="en-US" altLang="en-US">
              <a:cs typeface="Arial" panose="020B0604020202020204" pitchFamily="34" charset="0"/>
            </a:endParaRPr>
          </a:p>
          <a:p>
            <a:pPr eaLnBrk="1" hangingPunct="1">
              <a:buFont typeface="Wingdings" pitchFamily="2" charset="2"/>
              <a:buNone/>
            </a:pPr>
            <a:r>
              <a:rPr lang="el-GR" altLang="en-US"/>
              <a:t>                        </a:t>
            </a:r>
            <a:r>
              <a:rPr lang="en-US" altLang="en-US">
                <a:cs typeface="Arial" panose="020B0604020202020204" pitchFamily="34" charset="0"/>
              </a:rPr>
              <a:t>L=38.4 meters</a:t>
            </a:r>
            <a:endParaRPr lang="el-GR" altLang="en-US">
              <a:cs typeface="Arial" panose="020B0604020202020204" pitchFamily="34" charset="0"/>
            </a:endParaRPr>
          </a:p>
        </p:txBody>
      </p:sp>
    </p:spTree>
    <p:extLst>
      <p:ext uri="{BB962C8B-B14F-4D97-AF65-F5344CB8AC3E}">
        <p14:creationId xmlns:p14="http://schemas.microsoft.com/office/powerpoint/2010/main" val="338691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2867"/>
                                        </p:tgtEl>
                                        <p:attrNameLst>
                                          <p:attrName>style.visibility</p:attrName>
                                        </p:attrNameLst>
                                      </p:cBhvr>
                                      <p:to>
                                        <p:strVal val="visible"/>
                                      </p:to>
                                    </p:set>
                                    <p:anim calcmode="lin" valueType="num">
                                      <p:cBhvr additive="base">
                                        <p:cTn id="7" dur="500" fill="hold"/>
                                        <p:tgtEl>
                                          <p:spTgt spid="292867"/>
                                        </p:tgtEl>
                                        <p:attrNameLst>
                                          <p:attrName>ppt_x</p:attrName>
                                        </p:attrNameLst>
                                      </p:cBhvr>
                                      <p:tavLst>
                                        <p:tav tm="0">
                                          <p:val>
                                            <p:strVal val="0-#ppt_w/2"/>
                                          </p:val>
                                        </p:tav>
                                        <p:tav tm="100000">
                                          <p:val>
                                            <p:strVal val="#ppt_x"/>
                                          </p:val>
                                        </p:tav>
                                      </p:tavLst>
                                    </p:anim>
                                    <p:anim calcmode="lin" valueType="num">
                                      <p:cBhvr additive="base">
                                        <p:cTn id="8" dur="500" fill="hold"/>
                                        <p:tgtEl>
                                          <p:spTgt spid="292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1">
            <a:extLst>
              <a:ext uri="{FF2B5EF4-FFF2-40B4-BE49-F238E27FC236}">
                <a16:creationId xmlns:a16="http://schemas.microsoft.com/office/drawing/2014/main" id="{D8E27DA4-5692-CB42-8103-F4C023E6A31E}"/>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1379" name="Slide Number Placeholder 2">
            <a:extLst>
              <a:ext uri="{FF2B5EF4-FFF2-40B4-BE49-F238E27FC236}">
                <a16:creationId xmlns:a16="http://schemas.microsoft.com/office/drawing/2014/main" id="{FFE3CC86-CC68-C94B-9B19-BF5402543E4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4B0EF4-4CA4-CF4D-A726-049CEE296477}" type="slidenum">
              <a:rPr lang="en-US" altLang="en-US">
                <a:solidFill>
                  <a:schemeClr val="bg1"/>
                </a:solidFill>
              </a:rPr>
              <a:pPr eaLnBrk="1" hangingPunct="1"/>
              <a:t>95</a:t>
            </a:fld>
            <a:endParaRPr lang="en-US" altLang="en-US">
              <a:solidFill>
                <a:schemeClr val="bg1"/>
              </a:solidFill>
            </a:endParaRPr>
          </a:p>
        </p:txBody>
      </p:sp>
      <p:sp>
        <p:nvSpPr>
          <p:cNvPr id="101380" name="Text Box 2">
            <a:extLst>
              <a:ext uri="{FF2B5EF4-FFF2-40B4-BE49-F238E27FC236}">
                <a16:creationId xmlns:a16="http://schemas.microsoft.com/office/drawing/2014/main" id="{60AD2C0F-32D0-7A4F-B489-73954C6DFE23}"/>
              </a:ext>
            </a:extLst>
          </p:cNvPr>
          <p:cNvSpPr txBox="1">
            <a:spLocks noChangeArrowheads="1"/>
          </p:cNvSpPr>
          <p:nvPr/>
        </p:nvSpPr>
        <p:spPr bwMode="auto">
          <a:xfrm>
            <a:off x="2422526" y="981076"/>
            <a:ext cx="6480175"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n-US" sz="2000">
                <a:solidFill>
                  <a:srgbClr val="FF0000"/>
                </a:solidFill>
                <a:latin typeface="Tahoma" panose="020B0604030504040204" pitchFamily="34" charset="0"/>
              </a:rPr>
              <a:t>ΠΛΕΟΝΕΚΤΗΜΑΤΑ</a:t>
            </a:r>
          </a:p>
          <a:p>
            <a:pPr eaLnBrk="1" hangingPunct="1"/>
            <a:endParaRPr lang="el-GR" altLang="en-US" sz="2000">
              <a:solidFill>
                <a:srgbClr val="FF0000"/>
              </a:solidFill>
              <a:latin typeface="Tahoma" panose="020B0604030504040204" pitchFamily="34" charset="0"/>
            </a:endParaRPr>
          </a:p>
          <a:p>
            <a:pPr eaLnBrk="1" hangingPunct="1">
              <a:buFontTx/>
              <a:buChar char="•"/>
            </a:pPr>
            <a:r>
              <a:rPr lang="el-GR" altLang="en-US" sz="2000">
                <a:solidFill>
                  <a:schemeClr val="tx2"/>
                </a:solidFill>
                <a:latin typeface="Comic Sans MS" panose="030F0902030302020204" pitchFamily="66" charset="0"/>
              </a:rPr>
              <a:t>Απλή κατασκευή</a:t>
            </a:r>
            <a:endParaRPr lang="en-US" altLang="en-US" sz="2000">
              <a:solidFill>
                <a:schemeClr val="tx2"/>
              </a:solidFill>
              <a:latin typeface="Comic Sans MS" panose="030F0902030302020204" pitchFamily="66" charset="0"/>
            </a:endParaRPr>
          </a:p>
          <a:p>
            <a:pPr eaLnBrk="1" hangingPunct="1">
              <a:buFontTx/>
              <a:buChar char="•"/>
            </a:pPr>
            <a:r>
              <a:rPr lang="el-GR" altLang="en-US" sz="2000">
                <a:solidFill>
                  <a:schemeClr val="tx2"/>
                </a:solidFill>
                <a:latin typeface="Comic Sans MS" panose="030F0902030302020204" pitchFamily="66" charset="0"/>
              </a:rPr>
              <a:t>Αποδοτική Άντληση</a:t>
            </a:r>
          </a:p>
          <a:p>
            <a:pPr eaLnBrk="1" hangingPunct="1">
              <a:buFontTx/>
              <a:buChar char="•"/>
            </a:pPr>
            <a:r>
              <a:rPr lang="el-GR" altLang="en-US" sz="2000">
                <a:solidFill>
                  <a:schemeClr val="tx2"/>
                </a:solidFill>
                <a:latin typeface="Comic Sans MS" panose="030F0902030302020204" pitchFamily="66" charset="0"/>
              </a:rPr>
              <a:t>Μικρή ευαισθησία στη πόλωση</a:t>
            </a:r>
          </a:p>
          <a:p>
            <a:pPr eaLnBrk="1" hangingPunct="1">
              <a:buFontTx/>
              <a:buChar char="•"/>
            </a:pPr>
            <a:r>
              <a:rPr lang="el-GR" altLang="en-US" sz="2000">
                <a:solidFill>
                  <a:schemeClr val="tx2"/>
                </a:solidFill>
                <a:latin typeface="Comic Sans MS" panose="030F0902030302020204" pitchFamily="66" charset="0"/>
              </a:rPr>
              <a:t>Μικρές απώλειες</a:t>
            </a:r>
          </a:p>
          <a:p>
            <a:pPr eaLnBrk="1" hangingPunct="1">
              <a:buFontTx/>
              <a:buChar char="•"/>
            </a:pPr>
            <a:r>
              <a:rPr lang="el-GR" altLang="en-US" sz="2000">
                <a:solidFill>
                  <a:schemeClr val="tx2"/>
                </a:solidFill>
                <a:latin typeface="Comic Sans MS" panose="030F0902030302020204" pitchFamily="66" charset="0"/>
              </a:rPr>
              <a:t>Υψηλή ισχύς</a:t>
            </a:r>
          </a:p>
          <a:p>
            <a:pPr eaLnBrk="1" hangingPunct="1">
              <a:buFontTx/>
              <a:buChar char="•"/>
            </a:pPr>
            <a:r>
              <a:rPr lang="el-GR" altLang="en-US" sz="2000">
                <a:solidFill>
                  <a:schemeClr val="tx2"/>
                </a:solidFill>
                <a:latin typeface="Comic Sans MS" panose="030F0902030302020204" pitchFamily="66" charset="0"/>
              </a:rPr>
              <a:t>Χαμηλός θόρυβος</a:t>
            </a:r>
          </a:p>
          <a:p>
            <a:pPr eaLnBrk="1" hangingPunct="1">
              <a:buFontTx/>
              <a:buChar char="•"/>
            </a:pPr>
            <a:r>
              <a:rPr lang="el-GR" altLang="en-US" sz="2000">
                <a:solidFill>
                  <a:schemeClr val="tx2"/>
                </a:solidFill>
                <a:latin typeface="Comic Sans MS" panose="030F0902030302020204" pitchFamily="66" charset="0"/>
              </a:rPr>
              <a:t>Μικρή διασπορά και ελάχιστη διαφωνία</a:t>
            </a:r>
          </a:p>
          <a:p>
            <a:pPr eaLnBrk="1" hangingPunct="1">
              <a:buFontTx/>
              <a:buChar char="•"/>
            </a:pPr>
            <a:r>
              <a:rPr lang="el-GR" altLang="en-US" sz="2000">
                <a:solidFill>
                  <a:schemeClr val="tx2"/>
                </a:solidFill>
                <a:latin typeface="Comic Sans MS" panose="030F0902030302020204" pitchFamily="66" charset="0"/>
              </a:rPr>
              <a:t>Διαφανής λειτουργία ως προς το ρυθμό σηματοδοσίας, </a:t>
            </a:r>
          </a:p>
          <a:p>
            <a:pPr eaLnBrk="1" hangingPunct="1">
              <a:buFontTx/>
              <a:buChar char="•"/>
            </a:pPr>
            <a:r>
              <a:rPr lang="el-GR" altLang="en-US" sz="2000">
                <a:solidFill>
                  <a:schemeClr val="tx2"/>
                </a:solidFill>
                <a:latin typeface="Comic Sans MS" panose="030F0902030302020204" pitchFamily="66" charset="0"/>
              </a:rPr>
              <a:t>την διαμόρφωση και τα συστήματα </a:t>
            </a:r>
            <a:r>
              <a:rPr lang="en-US" altLang="en-US" sz="2000">
                <a:solidFill>
                  <a:schemeClr val="tx2"/>
                </a:solidFill>
                <a:latin typeface="Comic Sans MS" panose="030F0902030302020204" pitchFamily="66" charset="0"/>
              </a:rPr>
              <a:t>WDM</a:t>
            </a:r>
            <a:r>
              <a:rPr lang="el-GR" altLang="en-US" sz="2000">
                <a:solidFill>
                  <a:schemeClr val="tx2"/>
                </a:solidFill>
                <a:latin typeface="Comic Sans MS" panose="030F0902030302020204" pitchFamily="66" charset="0"/>
              </a:rPr>
              <a:t>  </a:t>
            </a:r>
          </a:p>
          <a:p>
            <a:pPr eaLnBrk="1" hangingPunct="1"/>
            <a:endParaRPr lang="el-GR" altLang="en-US" sz="2000">
              <a:solidFill>
                <a:schemeClr val="tx2"/>
              </a:solidFill>
              <a:latin typeface="Comic Sans MS" panose="030F0902030302020204" pitchFamily="66" charset="0"/>
            </a:endParaRPr>
          </a:p>
          <a:p>
            <a:pPr eaLnBrk="1" hangingPunct="1"/>
            <a:r>
              <a:rPr lang="el-GR" altLang="en-US" sz="2000">
                <a:solidFill>
                  <a:srgbClr val="FF0000"/>
                </a:solidFill>
                <a:latin typeface="Tahoma" panose="020B0604030504040204" pitchFamily="34" charset="0"/>
              </a:rPr>
              <a:t>ΜΕΙΟΝΕΚΤΗΜΑΤΑ</a:t>
            </a:r>
          </a:p>
          <a:p>
            <a:pPr eaLnBrk="1" hangingPunct="1"/>
            <a:endParaRPr lang="el-GR" altLang="en-US" sz="2000">
              <a:solidFill>
                <a:srgbClr val="FF0000"/>
              </a:solidFill>
              <a:latin typeface="Tahoma" panose="020B0604030504040204" pitchFamily="34" charset="0"/>
            </a:endParaRPr>
          </a:p>
          <a:p>
            <a:pPr eaLnBrk="1" hangingPunct="1">
              <a:buFontTx/>
              <a:buChar char="•"/>
            </a:pPr>
            <a:r>
              <a:rPr lang="en-US" altLang="en-US" sz="2000">
                <a:solidFill>
                  <a:schemeClr val="tx2"/>
                </a:solidFill>
                <a:latin typeface="Comic Sans MS" panose="030F0902030302020204" pitchFamily="66" charset="0"/>
              </a:rPr>
              <a:t>EDFA </a:t>
            </a:r>
            <a:r>
              <a:rPr lang="el-GR" altLang="en-US" sz="2000">
                <a:solidFill>
                  <a:schemeClr val="tx2"/>
                </a:solidFill>
                <a:latin typeface="Comic Sans MS" panose="030F0902030302020204" pitchFamily="66" charset="0"/>
              </a:rPr>
              <a:t>χωρίς άντληση εξασθενεί το σήμα </a:t>
            </a:r>
          </a:p>
          <a:p>
            <a:pPr eaLnBrk="1" hangingPunct="1">
              <a:buFontTx/>
              <a:buChar char="•"/>
            </a:pPr>
            <a:r>
              <a:rPr lang="el-GR" altLang="en-US" sz="2000">
                <a:solidFill>
                  <a:schemeClr val="tx2"/>
                </a:solidFill>
                <a:latin typeface="Comic Sans MS" panose="030F0902030302020204" pitchFamily="66" charset="0"/>
              </a:rPr>
              <a:t>Μη ομαλό διάγραμμα φάσμα απολαβής</a:t>
            </a:r>
          </a:p>
          <a:p>
            <a:pPr eaLnBrk="1" hangingPunct="1">
              <a:buFontTx/>
              <a:buChar char="•"/>
            </a:pPr>
            <a:r>
              <a:rPr lang="el-GR" altLang="en-US" sz="2000">
                <a:solidFill>
                  <a:schemeClr val="tx2"/>
                </a:solidFill>
                <a:latin typeface="Comic Sans MS" panose="030F0902030302020204" pitchFamily="66" charset="0"/>
              </a:rPr>
              <a:t>Δύσκολη κατασκευή σε ολοκληρωμένο κύκλωμα</a:t>
            </a:r>
          </a:p>
          <a:p>
            <a:pPr eaLnBrk="1" hangingPunct="1"/>
            <a:r>
              <a:rPr lang="el-GR" altLang="en-US" sz="2000">
                <a:solidFill>
                  <a:srgbClr val="FF0000"/>
                </a:solidFill>
                <a:latin typeface="Tahoma" panose="020B0604030504040204" pitchFamily="34" charset="0"/>
              </a:rPr>
              <a:t> </a:t>
            </a:r>
          </a:p>
        </p:txBody>
      </p:sp>
      <p:sp>
        <p:nvSpPr>
          <p:cNvPr id="101381" name="AutoShape 3">
            <a:extLst>
              <a:ext uri="{FF2B5EF4-FFF2-40B4-BE49-F238E27FC236}">
                <a16:creationId xmlns:a16="http://schemas.microsoft.com/office/drawing/2014/main" id="{CE006C42-EE26-F64F-9DD3-462FE28CF7F4}"/>
              </a:ext>
            </a:extLst>
          </p:cNvPr>
          <p:cNvSpPr>
            <a:spLocks noGrp="1" noChangeArrowheads="1"/>
          </p:cNvSpPr>
          <p:nvPr>
            <p:ph type="title" idx="4294967295"/>
          </p:nvPr>
        </p:nvSpPr>
        <p:spPr/>
        <p:txBody>
          <a:bodyPr/>
          <a:lstStyle/>
          <a:p>
            <a:pPr eaLnBrk="1" hangingPunct="1"/>
            <a:r>
              <a:rPr lang="el-GR" altLang="en-US">
                <a:latin typeface="Tahoma" panose="020B0604030504040204" pitchFamily="34" charset="0"/>
              </a:rPr>
              <a:t>Χαρακτηριστικά Ε</a:t>
            </a:r>
            <a:r>
              <a:rPr lang="en-US" altLang="en-US">
                <a:latin typeface="Tahoma" panose="020B0604030504040204" pitchFamily="34" charset="0"/>
              </a:rPr>
              <a:t>DFA</a:t>
            </a:r>
            <a:endParaRPr lang="en-GB" altLang="en-US"/>
          </a:p>
        </p:txBody>
      </p:sp>
    </p:spTree>
    <p:extLst>
      <p:ext uri="{BB962C8B-B14F-4D97-AF65-F5344CB8AC3E}">
        <p14:creationId xmlns:p14="http://schemas.microsoft.com/office/powerpoint/2010/main" val="42663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a:extLst>
              <a:ext uri="{FF2B5EF4-FFF2-40B4-BE49-F238E27FC236}">
                <a16:creationId xmlns:a16="http://schemas.microsoft.com/office/drawing/2014/main" id="{49320B17-D797-134F-8211-52EDC6154689}"/>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2403" name="Slide Number Placeholder 4">
            <a:extLst>
              <a:ext uri="{FF2B5EF4-FFF2-40B4-BE49-F238E27FC236}">
                <a16:creationId xmlns:a16="http://schemas.microsoft.com/office/drawing/2014/main" id="{0B8829A7-D897-894E-899D-43CE0D9265A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BC514B-CEDE-CB49-AD88-D4F5C2783CD1}" type="slidenum">
              <a:rPr lang="en-US" altLang="en-US">
                <a:solidFill>
                  <a:schemeClr val="bg1"/>
                </a:solidFill>
              </a:rPr>
              <a:pPr eaLnBrk="1" hangingPunct="1"/>
              <a:t>96</a:t>
            </a:fld>
            <a:endParaRPr lang="en-US" altLang="en-US">
              <a:solidFill>
                <a:schemeClr val="bg1"/>
              </a:solidFill>
            </a:endParaRPr>
          </a:p>
        </p:txBody>
      </p:sp>
      <p:sp>
        <p:nvSpPr>
          <p:cNvPr id="102404" name="AutoShape 2">
            <a:extLst>
              <a:ext uri="{FF2B5EF4-FFF2-40B4-BE49-F238E27FC236}">
                <a16:creationId xmlns:a16="http://schemas.microsoft.com/office/drawing/2014/main" id="{575EB1F5-CEFD-F441-B923-099FE216E061}"/>
              </a:ext>
            </a:extLst>
          </p:cNvPr>
          <p:cNvSpPr>
            <a:spLocks noGrp="1" noChangeArrowheads="1"/>
          </p:cNvSpPr>
          <p:nvPr>
            <p:ph type="title"/>
          </p:nvPr>
        </p:nvSpPr>
        <p:spPr>
          <a:xfrm>
            <a:off x="4294188" y="188913"/>
            <a:ext cx="6227763" cy="711200"/>
          </a:xfrm>
        </p:spPr>
        <p:txBody>
          <a:bodyPr>
            <a:normAutofit fontScale="90000"/>
          </a:bodyPr>
          <a:lstStyle/>
          <a:p>
            <a:pPr eaLnBrk="1" hangingPunct="1"/>
            <a:r>
              <a:rPr lang="en-US" altLang="en-US"/>
              <a:t>Praseodymium-doped Fiber Amplifier (PDFA)</a:t>
            </a:r>
          </a:p>
        </p:txBody>
      </p:sp>
      <p:sp>
        <p:nvSpPr>
          <p:cNvPr id="102405" name="Rectangle 3">
            <a:extLst>
              <a:ext uri="{FF2B5EF4-FFF2-40B4-BE49-F238E27FC236}">
                <a16:creationId xmlns:a16="http://schemas.microsoft.com/office/drawing/2014/main" id="{F088A070-9E29-6347-AAD5-52ABF50363B7}"/>
              </a:ext>
            </a:extLst>
          </p:cNvPr>
          <p:cNvSpPr>
            <a:spLocks noGrp="1" noChangeArrowheads="1"/>
          </p:cNvSpPr>
          <p:nvPr>
            <p:ph type="body" idx="1"/>
          </p:nvPr>
        </p:nvSpPr>
        <p:spPr/>
        <p:txBody>
          <a:bodyPr/>
          <a:lstStyle/>
          <a:p>
            <a:pPr eaLnBrk="1" hangingPunct="1"/>
            <a:r>
              <a:rPr lang="en-US" altLang="en-US" sz="3200"/>
              <a:t>Praseodymium-doped Fiber Amplifier (PDFA)</a:t>
            </a:r>
          </a:p>
          <a:p>
            <a:pPr lvl="1" eaLnBrk="1" hangingPunct="1"/>
            <a:r>
              <a:rPr lang="en-US" altLang="en-US"/>
              <a:t>Similar to EDFAs but 1310 nm optical window</a:t>
            </a:r>
          </a:p>
          <a:p>
            <a:pPr lvl="1" eaLnBrk="1" hangingPunct="1"/>
            <a:r>
              <a:rPr lang="en-US" altLang="en-US"/>
              <a:t>Deployed in CATV (limited situations)</a:t>
            </a:r>
          </a:p>
          <a:p>
            <a:pPr lvl="1" eaLnBrk="1" hangingPunct="1"/>
            <a:r>
              <a:rPr lang="en-US" altLang="en-US"/>
              <a:t>Not cost efficient for 1310 telecomm applications</a:t>
            </a:r>
          </a:p>
          <a:p>
            <a:pPr lvl="1" eaLnBrk="1" hangingPunct="1"/>
            <a:r>
              <a:rPr lang="en-US" altLang="en-US"/>
              <a:t>Fluoride based fiber needed (water soluble)</a:t>
            </a:r>
          </a:p>
          <a:p>
            <a:pPr lvl="1" eaLnBrk="1" hangingPunct="1"/>
            <a:r>
              <a:rPr lang="en-US" altLang="en-US"/>
              <a:t>Much less efficient (1 W pump @ 1017 nm for 50 mW output)</a:t>
            </a:r>
          </a:p>
          <a:p>
            <a:pPr eaLnBrk="1" hangingPunct="1"/>
            <a:endParaRPr lang="en-US" altLang="en-US"/>
          </a:p>
        </p:txBody>
      </p:sp>
    </p:spTree>
    <p:extLst>
      <p:ext uri="{BB962C8B-B14F-4D97-AF65-F5344CB8AC3E}">
        <p14:creationId xmlns:p14="http://schemas.microsoft.com/office/powerpoint/2010/main" val="40853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1">
            <a:extLst>
              <a:ext uri="{FF2B5EF4-FFF2-40B4-BE49-F238E27FC236}">
                <a16:creationId xmlns:a16="http://schemas.microsoft.com/office/drawing/2014/main" id="{A56DE098-EF50-3E45-BDDF-50014AF5CC52}"/>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3427" name="Slide Number Placeholder 2">
            <a:extLst>
              <a:ext uri="{FF2B5EF4-FFF2-40B4-BE49-F238E27FC236}">
                <a16:creationId xmlns:a16="http://schemas.microsoft.com/office/drawing/2014/main" id="{FF2329AC-CDF0-0F43-92CC-D69811A3EC9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DF23E4-1BD1-3645-AD81-F745655BFACA}" type="slidenum">
              <a:rPr lang="en-US" altLang="en-US">
                <a:solidFill>
                  <a:schemeClr val="bg1"/>
                </a:solidFill>
              </a:rPr>
              <a:pPr eaLnBrk="1" hangingPunct="1"/>
              <a:t>97</a:t>
            </a:fld>
            <a:endParaRPr lang="en-US" altLang="en-US">
              <a:solidFill>
                <a:schemeClr val="bg1"/>
              </a:solidFill>
            </a:endParaRPr>
          </a:p>
        </p:txBody>
      </p:sp>
      <p:pic>
        <p:nvPicPr>
          <p:cNvPr id="103428" name="Picture 2" descr="3485a">
            <a:extLst>
              <a:ext uri="{FF2B5EF4-FFF2-40B4-BE49-F238E27FC236}">
                <a16:creationId xmlns:a16="http://schemas.microsoft.com/office/drawing/2014/main" id="{99850C3F-6857-9343-B175-48EA989FA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3" y="1524000"/>
            <a:ext cx="30972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3">
            <a:extLst>
              <a:ext uri="{FF2B5EF4-FFF2-40B4-BE49-F238E27FC236}">
                <a16:creationId xmlns:a16="http://schemas.microsoft.com/office/drawing/2014/main" id="{297DBBD7-C04E-BB4D-BBFD-BFDE476CF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1628775"/>
            <a:ext cx="3313112"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4" descr="raman">
            <a:extLst>
              <a:ext uri="{FF2B5EF4-FFF2-40B4-BE49-F238E27FC236}">
                <a16:creationId xmlns:a16="http://schemas.microsoft.com/office/drawing/2014/main" id="{1A37C6E4-9427-DB4C-96D2-B265CE754D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387" y="3213100"/>
            <a:ext cx="4535488"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1" name="AutoShape 5">
            <a:extLst>
              <a:ext uri="{FF2B5EF4-FFF2-40B4-BE49-F238E27FC236}">
                <a16:creationId xmlns:a16="http://schemas.microsoft.com/office/drawing/2014/main" id="{1311690E-0D04-F34B-8182-B0A5C6241FC3}"/>
              </a:ext>
            </a:extLst>
          </p:cNvPr>
          <p:cNvSpPr>
            <a:spLocks noGrp="1" noChangeArrowheads="1"/>
          </p:cNvSpPr>
          <p:nvPr>
            <p:ph type="title" idx="4294967295"/>
          </p:nvPr>
        </p:nvSpPr>
        <p:spPr/>
        <p:txBody>
          <a:bodyPr/>
          <a:lstStyle/>
          <a:p>
            <a:pPr eaLnBrk="1" hangingPunct="1"/>
            <a:r>
              <a:rPr lang="el-GR" altLang="en-US">
                <a:latin typeface="Tahoma" panose="020B0604030504040204" pitchFamily="34" charset="0"/>
              </a:rPr>
              <a:t>Ενισχυτής </a:t>
            </a:r>
            <a:r>
              <a:rPr lang="en-US" altLang="en-US">
                <a:latin typeface="Tahoma" panose="020B0604030504040204" pitchFamily="34" charset="0"/>
              </a:rPr>
              <a:t>Raman</a:t>
            </a:r>
            <a:r>
              <a:rPr lang="el-GR" altLang="en-US">
                <a:solidFill>
                  <a:schemeClr val="accent2"/>
                </a:solidFill>
                <a:latin typeface="Tahoma" panose="020B0604030504040204" pitchFamily="34" charset="0"/>
              </a:rPr>
              <a:t>  </a:t>
            </a:r>
            <a:endParaRPr lang="en-GB" altLang="en-US"/>
          </a:p>
        </p:txBody>
      </p:sp>
      <p:sp>
        <p:nvSpPr>
          <p:cNvPr id="103432" name="Text Box 6">
            <a:extLst>
              <a:ext uri="{FF2B5EF4-FFF2-40B4-BE49-F238E27FC236}">
                <a16:creationId xmlns:a16="http://schemas.microsoft.com/office/drawing/2014/main" id="{29398F1F-CC5E-504D-B48C-15E47AC3E8BC}"/>
              </a:ext>
            </a:extLst>
          </p:cNvPr>
          <p:cNvSpPr txBox="1">
            <a:spLocks noChangeArrowheads="1"/>
          </p:cNvSpPr>
          <p:nvPr/>
        </p:nvSpPr>
        <p:spPr bwMode="auto">
          <a:xfrm>
            <a:off x="2493962" y="5516564"/>
            <a:ext cx="74882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l-GR" altLang="en-US"/>
              <a:t>Σκέδαση </a:t>
            </a:r>
            <a:r>
              <a:rPr lang="en-US" altLang="en-US"/>
              <a:t>Raman (SRS):</a:t>
            </a:r>
            <a:r>
              <a:rPr lang="el-GR" altLang="en-US"/>
              <a:t> Σκέδαση φωτονίου από τα μόρια του υλικού</a:t>
            </a:r>
          </a:p>
          <a:p>
            <a:pPr>
              <a:spcBef>
                <a:spcPct val="50000"/>
              </a:spcBef>
            </a:pPr>
            <a:r>
              <a:rPr lang="el-GR" altLang="en-US"/>
              <a:t>Ω</a:t>
            </a:r>
            <a:r>
              <a:rPr lang="en-US" altLang="en-US" baseline="-25000"/>
              <a:t>R</a:t>
            </a:r>
            <a:r>
              <a:rPr lang="en-US" altLang="en-US"/>
              <a:t>=</a:t>
            </a:r>
            <a:r>
              <a:rPr lang="el-GR" altLang="en-US"/>
              <a:t>ω</a:t>
            </a:r>
            <a:r>
              <a:rPr lang="en-US" altLang="en-US" baseline="-25000"/>
              <a:t>p </a:t>
            </a:r>
            <a:r>
              <a:rPr lang="en-US" altLang="en-US"/>
              <a:t>- </a:t>
            </a:r>
            <a:r>
              <a:rPr lang="el-GR" altLang="en-US"/>
              <a:t>ω</a:t>
            </a:r>
            <a:r>
              <a:rPr lang="en-US" altLang="en-US" baseline="-25000"/>
              <a:t>s</a:t>
            </a:r>
          </a:p>
        </p:txBody>
      </p:sp>
      <p:sp>
        <p:nvSpPr>
          <p:cNvPr id="103433" name="Line 7">
            <a:extLst>
              <a:ext uri="{FF2B5EF4-FFF2-40B4-BE49-F238E27FC236}">
                <a16:creationId xmlns:a16="http://schemas.microsoft.com/office/drawing/2014/main" id="{9B818A4B-680D-4B47-BC9E-C44395FC3214}"/>
              </a:ext>
            </a:extLst>
          </p:cNvPr>
          <p:cNvSpPr>
            <a:spLocks noChangeShapeType="1"/>
          </p:cNvSpPr>
          <p:nvPr/>
        </p:nvSpPr>
        <p:spPr bwMode="auto">
          <a:xfrm flipH="1" flipV="1">
            <a:off x="2925763" y="2276475"/>
            <a:ext cx="288925" cy="3816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34" name="Line 8">
            <a:extLst>
              <a:ext uri="{FF2B5EF4-FFF2-40B4-BE49-F238E27FC236}">
                <a16:creationId xmlns:a16="http://schemas.microsoft.com/office/drawing/2014/main" id="{FEAEA305-E996-EA47-8385-73CE96278892}"/>
              </a:ext>
            </a:extLst>
          </p:cNvPr>
          <p:cNvSpPr>
            <a:spLocks noChangeShapeType="1"/>
          </p:cNvSpPr>
          <p:nvPr/>
        </p:nvSpPr>
        <p:spPr bwMode="auto">
          <a:xfrm flipH="1" flipV="1">
            <a:off x="3717925" y="3141663"/>
            <a:ext cx="144462" cy="29511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196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1">
            <a:extLst>
              <a:ext uri="{FF2B5EF4-FFF2-40B4-BE49-F238E27FC236}">
                <a16:creationId xmlns:a16="http://schemas.microsoft.com/office/drawing/2014/main" id="{43090CCD-8D69-2F4A-BFDA-D0012685B9EB}"/>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4451" name="Slide Number Placeholder 2">
            <a:extLst>
              <a:ext uri="{FF2B5EF4-FFF2-40B4-BE49-F238E27FC236}">
                <a16:creationId xmlns:a16="http://schemas.microsoft.com/office/drawing/2014/main" id="{8C47DF72-B7A2-0545-99FF-75E7A175BDB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C151E4-F173-8948-99AC-12C376312B4A}" type="slidenum">
              <a:rPr lang="en-US" altLang="en-US">
                <a:solidFill>
                  <a:schemeClr val="bg1"/>
                </a:solidFill>
              </a:rPr>
              <a:pPr eaLnBrk="1" hangingPunct="1"/>
              <a:t>98</a:t>
            </a:fld>
            <a:endParaRPr lang="en-US" altLang="en-US">
              <a:solidFill>
                <a:schemeClr val="bg1"/>
              </a:solidFill>
            </a:endParaRPr>
          </a:p>
        </p:txBody>
      </p:sp>
      <p:pic>
        <p:nvPicPr>
          <p:cNvPr id="104452" name="Picture 2">
            <a:extLst>
              <a:ext uri="{FF2B5EF4-FFF2-40B4-BE49-F238E27FC236}">
                <a16:creationId xmlns:a16="http://schemas.microsoft.com/office/drawing/2014/main" id="{68790B54-4A27-8B4B-8040-2D641DDF2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32"/>
          <a:stretch>
            <a:fillRect/>
          </a:stretch>
        </p:blipFill>
        <p:spPr bwMode="auto">
          <a:xfrm>
            <a:off x="2208213" y="1946276"/>
            <a:ext cx="71088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AutoShape 3">
            <a:extLst>
              <a:ext uri="{FF2B5EF4-FFF2-40B4-BE49-F238E27FC236}">
                <a16:creationId xmlns:a16="http://schemas.microsoft.com/office/drawing/2014/main" id="{A6BFB36F-453A-434F-9F2F-F13D94CA58F6}"/>
              </a:ext>
            </a:extLst>
          </p:cNvPr>
          <p:cNvSpPr>
            <a:spLocks noGrp="1" noChangeArrowheads="1"/>
          </p:cNvSpPr>
          <p:nvPr>
            <p:ph type="title" idx="4294967295"/>
          </p:nvPr>
        </p:nvSpPr>
        <p:spPr/>
        <p:txBody>
          <a:bodyPr/>
          <a:lstStyle/>
          <a:p>
            <a:pPr eaLnBrk="1" hangingPunct="1"/>
            <a:r>
              <a:rPr lang="el-GR" altLang="en-US">
                <a:latin typeface="Tahoma" panose="020B0604030504040204" pitchFamily="34" charset="0"/>
              </a:rPr>
              <a:t>Ενισχυτής </a:t>
            </a:r>
            <a:r>
              <a:rPr lang="en-US" altLang="en-US">
                <a:latin typeface="Tahoma" panose="020B0604030504040204" pitchFamily="34" charset="0"/>
              </a:rPr>
              <a:t>Raman</a:t>
            </a:r>
            <a:endParaRPr lang="en-GB" altLang="en-US"/>
          </a:p>
        </p:txBody>
      </p:sp>
      <p:pic>
        <p:nvPicPr>
          <p:cNvPr id="104454" name="Picture 4">
            <a:extLst>
              <a:ext uri="{FF2B5EF4-FFF2-40B4-BE49-F238E27FC236}">
                <a16:creationId xmlns:a16="http://schemas.microsoft.com/office/drawing/2014/main" id="{B5ADCA7F-90B6-624E-92B6-D24A420B8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7012" y="1219201"/>
            <a:ext cx="2571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77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a:extLst>
              <a:ext uri="{FF2B5EF4-FFF2-40B4-BE49-F238E27FC236}">
                <a16:creationId xmlns:a16="http://schemas.microsoft.com/office/drawing/2014/main" id="{82C10AD1-B088-CD49-B74B-9A1A84C3BB34}"/>
              </a:ext>
            </a:extLst>
          </p:cNvPr>
          <p:cNvSpPr>
            <a:spLocks noGrp="1"/>
          </p:cNvSpPr>
          <p:nvPr>
            <p:ph type="ftr" sz="quarter" idx="10"/>
          </p:nvPr>
        </p:nvSpPr>
        <p:spPr/>
        <p:txBody>
          <a:bodyPr/>
          <a:lstStyle/>
          <a:p>
            <a:pPr>
              <a:defRPr/>
            </a:pPr>
            <a:r>
              <a:rPr lang="el-GR"/>
              <a:t>ΤΜΗΜΑ ΠΛΗΡΟΦΟΡΙΚΗΣ &amp;ΤΗΛΕΠΙΚΟΙΝΩΝΙΩΝ</a:t>
            </a:r>
            <a:endParaRPr lang="en-US"/>
          </a:p>
        </p:txBody>
      </p:sp>
      <p:sp>
        <p:nvSpPr>
          <p:cNvPr id="105475" name="Slide Number Placeholder 4">
            <a:extLst>
              <a:ext uri="{FF2B5EF4-FFF2-40B4-BE49-F238E27FC236}">
                <a16:creationId xmlns:a16="http://schemas.microsoft.com/office/drawing/2014/main" id="{C9E7134A-9995-004F-B068-F825C2F2A64C}"/>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66F914-2BC5-EB43-9783-639052AAB9C7}" type="slidenum">
              <a:rPr lang="en-US" altLang="en-US">
                <a:solidFill>
                  <a:schemeClr val="bg1"/>
                </a:solidFill>
              </a:rPr>
              <a:pPr eaLnBrk="1" hangingPunct="1"/>
              <a:t>99</a:t>
            </a:fld>
            <a:endParaRPr lang="en-US" altLang="en-US">
              <a:solidFill>
                <a:schemeClr val="bg1"/>
              </a:solidFill>
            </a:endParaRPr>
          </a:p>
        </p:txBody>
      </p:sp>
      <p:sp>
        <p:nvSpPr>
          <p:cNvPr id="105476" name="AutoShape 2">
            <a:extLst>
              <a:ext uri="{FF2B5EF4-FFF2-40B4-BE49-F238E27FC236}">
                <a16:creationId xmlns:a16="http://schemas.microsoft.com/office/drawing/2014/main" id="{F18149B7-F73C-CB40-BEE7-34A3C3BE2945}"/>
              </a:ext>
            </a:extLst>
          </p:cNvPr>
          <p:cNvSpPr>
            <a:spLocks noGrp="1" noChangeArrowheads="1"/>
          </p:cNvSpPr>
          <p:nvPr>
            <p:ph type="title"/>
          </p:nvPr>
        </p:nvSpPr>
        <p:spPr/>
        <p:txBody>
          <a:bodyPr/>
          <a:lstStyle/>
          <a:p>
            <a:pPr eaLnBrk="1" hangingPunct="1"/>
            <a:r>
              <a:rPr lang="el-GR" altLang="en-US"/>
              <a:t>Δηλαδή.....</a:t>
            </a:r>
            <a:endParaRPr lang="en-US" altLang="en-US"/>
          </a:p>
        </p:txBody>
      </p:sp>
      <p:sp>
        <p:nvSpPr>
          <p:cNvPr id="299011" name="Rectangle 3">
            <a:extLst>
              <a:ext uri="{FF2B5EF4-FFF2-40B4-BE49-F238E27FC236}">
                <a16:creationId xmlns:a16="http://schemas.microsoft.com/office/drawing/2014/main" id="{B9A4D006-8431-2945-97E4-DAB0D0F1E853}"/>
              </a:ext>
            </a:extLst>
          </p:cNvPr>
          <p:cNvSpPr>
            <a:spLocks noGrp="1" noChangeArrowheads="1"/>
          </p:cNvSpPr>
          <p:nvPr>
            <p:ph type="body" idx="1"/>
          </p:nvPr>
        </p:nvSpPr>
        <p:spPr/>
        <p:txBody>
          <a:bodyPr/>
          <a:lstStyle/>
          <a:p>
            <a:pPr eaLnBrk="1" hangingPunct="1"/>
            <a:r>
              <a:rPr lang="en-US" altLang="en-US"/>
              <a:t>Raman amplifiers:</a:t>
            </a:r>
          </a:p>
          <a:p>
            <a:pPr eaLnBrk="1" hangingPunct="1"/>
            <a:r>
              <a:rPr lang="en-US" altLang="en-US"/>
              <a:t>Use stimulated Raman effect and pump laser whose frequency is equal to signal frequency plus frequency of chemical bond in the material</a:t>
            </a:r>
          </a:p>
          <a:p>
            <a:pPr eaLnBrk="1" hangingPunct="1"/>
            <a:r>
              <a:rPr lang="en-US" altLang="en-US">
                <a:solidFill>
                  <a:srgbClr val="CC3300"/>
                </a:solidFill>
              </a:rPr>
              <a:t>Because it is a nonlinear process, requires very high pump powers (watts)</a:t>
            </a:r>
          </a:p>
        </p:txBody>
      </p:sp>
      <p:pic>
        <p:nvPicPr>
          <p:cNvPr id="105478" name="Picture 4" descr="MultiLambdaRamanAmpPumping-WDMSol-cap_80358">
            <a:extLst>
              <a:ext uri="{FF2B5EF4-FFF2-40B4-BE49-F238E27FC236}">
                <a16:creationId xmlns:a16="http://schemas.microsoft.com/office/drawing/2014/main" id="{BF069AC3-7508-D14B-ADA0-247EE16BE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4191001"/>
            <a:ext cx="37528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27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 calcmode="lin" valueType="num">
                                      <p:cBhvr additive="base">
                                        <p:cTn id="7" dur="500" fill="hold"/>
                                        <p:tgtEl>
                                          <p:spTgt spid="299011"/>
                                        </p:tgtEl>
                                        <p:attrNameLst>
                                          <p:attrName>ppt_x</p:attrName>
                                        </p:attrNameLst>
                                      </p:cBhvr>
                                      <p:tavLst>
                                        <p:tav tm="0">
                                          <p:val>
                                            <p:strVal val="0-#ppt_w/2"/>
                                          </p:val>
                                        </p:tav>
                                        <p:tav tm="100000">
                                          <p:val>
                                            <p:strVal val="#ppt_x"/>
                                          </p:val>
                                        </p:tav>
                                      </p:tavLst>
                                    </p:anim>
                                    <p:anim calcmode="lin" valueType="num">
                                      <p:cBhvr additive="base">
                                        <p:cTn id="8" dur="500" fill="hold"/>
                                        <p:tgtEl>
                                          <p:spTgt spid="299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theme/theme1.xml><?xml version="1.0" encoding="utf-8"?>
<a:theme xmlns:a="http://schemas.openxmlformats.org/drawingml/2006/main" name="Tech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TF02787990.potx" id="{BDB9CD5E-36EC-45F3-B87D-6D062B8A3823}" vid="{51682E2F-7C85-4D6F-AD40-072EFC83910D}"/>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0C67BEE-D13F-4BD2-98A5-34D8A0977F68}">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Triple circuit lines presentation (widescreen)</Template>
  <TotalTime>1732</TotalTime>
  <Words>7106</Words>
  <Application>Microsoft Macintosh PowerPoint</Application>
  <PresentationFormat>Custom</PresentationFormat>
  <Paragraphs>882</Paragraphs>
  <Slides>103</Slides>
  <Notes>11</Notes>
  <HiddenSlides>23</HiddenSlides>
  <MMClips>0</MMClips>
  <ScaleCrop>false</ScaleCrop>
  <HeadingPairs>
    <vt:vector size="8" baseType="variant">
      <vt:variant>
        <vt:lpstr>Fonts Used</vt:lpstr>
      </vt:variant>
      <vt:variant>
        <vt:i4>20</vt:i4>
      </vt: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26" baseType="lpstr">
      <vt:lpstr>Arial Unicode MS</vt:lpstr>
      <vt:lpstr>Arial</vt:lpstr>
      <vt:lpstr>Arial Black</vt:lpstr>
      <vt:lpstr>Calibri</vt:lpstr>
      <vt:lpstr>Comic Sans MS</vt:lpstr>
      <vt:lpstr>ITCCenturyBookT</vt:lpstr>
      <vt:lpstr>Symbol</vt:lpstr>
      <vt:lpstr>SymbolMT</vt:lpstr>
      <vt:lpstr>Tahoma</vt:lpstr>
      <vt:lpstr>Times New Roman</vt:lpstr>
      <vt:lpstr>TimesNewRoman</vt:lpstr>
      <vt:lpstr>TimesNewRoman,BoldItalic</vt:lpstr>
      <vt:lpstr>TimesNewRoman,BoldItalic+1</vt:lpstr>
      <vt:lpstr>TimesNewRoman,Italic</vt:lpstr>
      <vt:lpstr>TimesNewRoman+1</vt:lpstr>
      <vt:lpstr>TimesNewRomanPS-BoldMT</vt:lpstr>
      <vt:lpstr>TimesNewRomanPSMT</vt:lpstr>
      <vt:lpstr>Verdana</vt:lpstr>
      <vt:lpstr>Wingdings</vt:lpstr>
      <vt:lpstr>ZWAdobeF</vt:lpstr>
      <vt:lpstr>Tech 16x9</vt:lpstr>
      <vt:lpstr>Equation</vt:lpstr>
      <vt:lpstr>Chart</vt:lpstr>
      <vt:lpstr>Photonic Integrated Circuits</vt:lpstr>
      <vt:lpstr>Content</vt:lpstr>
      <vt:lpstr>Basic Electron-Photon Mechanisms</vt:lpstr>
      <vt:lpstr>Optical Transitions</vt:lpstr>
      <vt:lpstr>Optical Absorption</vt:lpstr>
      <vt:lpstr>Population Inversion</vt:lpstr>
      <vt:lpstr>Optical Transitions in Semiconductors</vt:lpstr>
      <vt:lpstr>Optical Transitions in Semiconductors</vt:lpstr>
      <vt:lpstr>Key Events in Lasing</vt:lpstr>
      <vt:lpstr>PowerPoint Presentation</vt:lpstr>
      <vt:lpstr>Proof of Principle</vt:lpstr>
      <vt:lpstr>Regimes of Operation</vt:lpstr>
      <vt:lpstr>Active Medium</vt:lpstr>
      <vt:lpstr>Optical Amplification</vt:lpstr>
      <vt:lpstr>Οπτική ενίσχυση - Lasing</vt:lpstr>
      <vt:lpstr>Pumping</vt:lpstr>
      <vt:lpstr>Optical Feedback</vt:lpstr>
      <vt:lpstr>Optica Feedback</vt:lpstr>
      <vt:lpstr>Optical Feedback</vt:lpstr>
      <vt:lpstr>Lasing Threshold</vt:lpstr>
      <vt:lpstr>Optical Gain (G)</vt:lpstr>
      <vt:lpstr>P-I curve</vt:lpstr>
      <vt:lpstr>Temperature dependence</vt:lpstr>
      <vt:lpstr>Noise in Laser</vt:lpstr>
      <vt:lpstr>Longitudinal Modes</vt:lpstr>
      <vt:lpstr>Transverse Modes!!</vt:lpstr>
      <vt:lpstr>Μονορυθμική λειτουργία</vt:lpstr>
      <vt:lpstr>Παλμική λειτουργία- Εγκλείδωση ρυθμών</vt:lpstr>
      <vt:lpstr>Παλμική λειτουργία</vt:lpstr>
      <vt:lpstr>Εγκλείδωση ρυθμών</vt:lpstr>
      <vt:lpstr>Basic Properties of Laser Structure</vt:lpstr>
      <vt:lpstr>ΧΑΡΑΚΤΗΡΙΣΤΙΚΑ ΦΩΤΟΠΗΓΩΝ για τηλεπικοινωνίες</vt:lpstr>
      <vt:lpstr>Τα LED ως πηγές φωτός</vt:lpstr>
      <vt:lpstr>Typical Semiconductor Laser</vt:lpstr>
      <vt:lpstr>Hetrojunction as Lasers ….</vt:lpstr>
      <vt:lpstr>Laser Fabry -Perot</vt:lpstr>
      <vt:lpstr>Longditudinal modes</vt:lpstr>
      <vt:lpstr>Απολαβή υλικού και τρόποι</vt:lpstr>
      <vt:lpstr>Mode spacing</vt:lpstr>
      <vt:lpstr>Fabry-Perot (FP) Laser </vt:lpstr>
      <vt:lpstr>Laser DBR και DFB</vt:lpstr>
      <vt:lpstr>Optical Filters … a recap</vt:lpstr>
      <vt:lpstr>PowerPoint Presentation</vt:lpstr>
      <vt:lpstr>Laser DBR</vt:lpstr>
      <vt:lpstr>DFB Lasers</vt:lpstr>
      <vt:lpstr>Distributed Feedback (DFB) Laser- Σύνοψη</vt:lpstr>
      <vt:lpstr>Laser κβαντικού φρέατος I</vt:lpstr>
      <vt:lpstr>Laser κβαντικού φρέατος II</vt:lpstr>
      <vt:lpstr>VCELS</vt:lpstr>
      <vt:lpstr>Vertical Cavity Surface Emitting Lasers (VCSEL)- Σύνοψη</vt:lpstr>
      <vt:lpstr>EEL και VCSELs</vt:lpstr>
      <vt:lpstr>Long-wavelength VCSELs</vt:lpstr>
      <vt:lpstr>Ρυθμιζόμενα lasers</vt:lpstr>
      <vt:lpstr>Μεταβατικά  Φαινόμενα Ι</vt:lpstr>
      <vt:lpstr>Μεταβατικά  Φαινόμενα ΙΙ</vt:lpstr>
      <vt:lpstr>Μεταβατικά  Φαινόμενα ΙΙΙ</vt:lpstr>
      <vt:lpstr>Διαμόρφωση του Laser</vt:lpstr>
      <vt:lpstr>Απλοποιημένη προσέγγιση</vt:lpstr>
      <vt:lpstr>PowerPoint Presentation</vt:lpstr>
      <vt:lpstr>Εξισώσεις ρυθμού – Rate equations</vt:lpstr>
      <vt:lpstr>Ή....</vt:lpstr>
      <vt:lpstr>Χαρακτηριστική φωτοισχύος - ρεύματος</vt:lpstr>
      <vt:lpstr>Χαρακτηριστική φωτοισχύος - ρεύματος</vt:lpstr>
      <vt:lpstr>Απόκριση διαμόρφωσης</vt:lpstr>
      <vt:lpstr>Διαμόρφωση μικρού σήματος</vt:lpstr>
      <vt:lpstr>Απόκριση μικρού σήματος</vt:lpstr>
      <vt:lpstr>Απόκριση μεγάλου σήματος</vt:lpstr>
      <vt:lpstr>Laser Αερίου </vt:lpstr>
      <vt:lpstr>Εφαρμογές</vt:lpstr>
      <vt:lpstr>Εφαρμογές</vt:lpstr>
      <vt:lpstr>Τύποι laser και ισχύς εξόδου</vt:lpstr>
      <vt:lpstr>Ασφάλεια</vt:lpstr>
      <vt:lpstr>Ταξινόμηση των laser</vt:lpstr>
      <vt:lpstr>PowerPoint Presentation</vt:lpstr>
      <vt:lpstr>Η ενίσχυση του οπτικού σήματος</vt:lpstr>
      <vt:lpstr>Πριν την ΟΠΤΙΚΗ ΕΝΙΣΧΥΣΗ</vt:lpstr>
      <vt:lpstr>Εξέλιξη Συστημάτων Σημείο Προς Σημείο (Point to Point)</vt:lpstr>
      <vt:lpstr>Οπτική Αναγέννηση 3R – 2R - R</vt:lpstr>
      <vt:lpstr>Amplifier Types andApplications</vt:lpstr>
      <vt:lpstr>Αρχή λειτουργίας Οπτικών Ενισχυτών</vt:lpstr>
      <vt:lpstr>Comparison of Real and Ideal Amplifier</vt:lpstr>
      <vt:lpstr>Ideal Amplifier System</vt:lpstr>
      <vt:lpstr>Τύποι οπτικών ενισχυτών</vt:lpstr>
      <vt:lpstr>Οπτικοί Ενισχυτές Ημιαγωγού (SOA)</vt:lpstr>
      <vt:lpstr>Τύποι Ενισχυτών ημιαγωγού – SOA </vt:lpstr>
      <vt:lpstr>Traveling Wave SOA</vt:lpstr>
      <vt:lpstr>Σύγκριση εύρους ζώνης SOA</vt:lpstr>
      <vt:lpstr>Ενισχυτές ημιαγωγού (Semiconductor Optical Amplifiers – SOA) </vt:lpstr>
      <vt:lpstr>Ισχύς κορεσμού - Saturation Power</vt:lpstr>
      <vt:lpstr>Ενισχυτές Ίνας με Πρόσμειξη Ερβίου (Εrbium Doped Fiber Amplifiers – EDFA) </vt:lpstr>
      <vt:lpstr>Οπτικοί Ενισχυτές Ίνας Ερβίου (EDFA)</vt:lpstr>
      <vt:lpstr>Ενισχυτές Ίνας με Πρόσμειξη Ερβίου (Εrbium Doped Fiber Amplifiers – EDFA)</vt:lpstr>
      <vt:lpstr>Απαιτούμενο μήκος Er-doped fiber</vt:lpstr>
      <vt:lpstr>Παράδειγμα</vt:lpstr>
      <vt:lpstr>Χαρακτηριστικά ΕDFA</vt:lpstr>
      <vt:lpstr>Praseodymium-doped Fiber Amplifier (PDFA)</vt:lpstr>
      <vt:lpstr>Ενισχυτής Raman  </vt:lpstr>
      <vt:lpstr>Ενισχυτής Raman</vt:lpstr>
      <vt:lpstr>Δηλαδή.....</vt:lpstr>
      <vt:lpstr>Ενισχυτής Raman Απολαβή &amp; ΒW στις οπτικές ίνες</vt:lpstr>
      <vt:lpstr>Ενισχυτής Raman. Σχεδίαση</vt:lpstr>
      <vt:lpstr>Ο θόρυβος στους οπτικούς ενισχυτές </vt:lpstr>
      <vt:lpstr>Power and noise outputs</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Photonic Integrated Circuits</dc:title>
  <dc:creator>George</dc:creator>
  <cp:lastModifiedBy>Microsoft Office User</cp:lastModifiedBy>
  <cp:revision>197</cp:revision>
  <dcterms:created xsi:type="dcterms:W3CDTF">2019-02-18T10:06:25Z</dcterms:created>
  <dcterms:modified xsi:type="dcterms:W3CDTF">2019-05-15T19:20:37Z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