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sldIdLst>
    <p:sldId id="256" r:id="rId2"/>
    <p:sldId id="257" r:id="rId3"/>
    <p:sldId id="261" r:id="rId4"/>
    <p:sldId id="325" r:id="rId5"/>
    <p:sldId id="271" r:id="rId6"/>
    <p:sldId id="314" r:id="rId7"/>
    <p:sldId id="320" r:id="rId8"/>
    <p:sldId id="315" r:id="rId9"/>
    <p:sldId id="318" r:id="rId10"/>
    <p:sldId id="299" r:id="rId11"/>
    <p:sldId id="326" r:id="rId12"/>
    <p:sldId id="293" r:id="rId13"/>
    <p:sldId id="272" r:id="rId14"/>
    <p:sldId id="273" r:id="rId15"/>
    <p:sldId id="321" r:id="rId16"/>
    <p:sldId id="258" r:id="rId17"/>
    <p:sldId id="264" r:id="rId18"/>
    <p:sldId id="303" r:id="rId19"/>
    <p:sldId id="349" r:id="rId20"/>
    <p:sldId id="327" r:id="rId21"/>
    <p:sldId id="298" r:id="rId22"/>
    <p:sldId id="350" r:id="rId23"/>
    <p:sldId id="351" r:id="rId24"/>
    <p:sldId id="352" r:id="rId25"/>
    <p:sldId id="353" r:id="rId26"/>
    <p:sldId id="354" r:id="rId27"/>
    <p:sldId id="322" r:id="rId28"/>
    <p:sldId id="355" r:id="rId29"/>
    <p:sldId id="363" r:id="rId30"/>
    <p:sldId id="277" r:id="rId31"/>
    <p:sldId id="278" r:id="rId32"/>
    <p:sldId id="324" r:id="rId33"/>
    <p:sldId id="356" r:id="rId34"/>
    <p:sldId id="357" r:id="rId35"/>
    <p:sldId id="358" r:id="rId36"/>
    <p:sldId id="279" r:id="rId37"/>
    <p:sldId id="280" r:id="rId38"/>
    <p:sldId id="359" r:id="rId39"/>
    <p:sldId id="360" r:id="rId40"/>
    <p:sldId id="361" r:id="rId41"/>
    <p:sldId id="364" r:id="rId42"/>
    <p:sldId id="365" r:id="rId43"/>
    <p:sldId id="366" r:id="rId44"/>
    <p:sldId id="362" r:id="rId45"/>
    <p:sldId id="260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0"/>
  </p:normalViewPr>
  <p:slideViewPr>
    <p:cSldViewPr snapToGrid="0">
      <p:cViewPr>
        <p:scale>
          <a:sx n="94" d="100"/>
          <a:sy n="94" d="100"/>
        </p:scale>
        <p:origin x="1272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D9E78-FB46-1B4D-A73C-AD495E2075F3}" type="datetimeFigureOut">
              <a:rPr lang="el-GR" smtClean="0"/>
              <a:t>18/4/24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72708-DAC8-244C-8F18-7D7385DAE81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894724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D9E78-FB46-1B4D-A73C-AD495E2075F3}" type="datetimeFigureOut">
              <a:rPr lang="el-GR" smtClean="0"/>
              <a:t>18/4/24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72708-DAC8-244C-8F18-7D7385DAE81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41660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D9E78-FB46-1B4D-A73C-AD495E2075F3}" type="datetimeFigureOut">
              <a:rPr lang="el-GR" smtClean="0"/>
              <a:t>18/4/24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72708-DAC8-244C-8F18-7D7385DAE81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4110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D9E78-FB46-1B4D-A73C-AD495E2075F3}" type="datetimeFigureOut">
              <a:rPr lang="el-GR" smtClean="0"/>
              <a:t>18/4/24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72708-DAC8-244C-8F18-7D7385DAE81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97814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D9E78-FB46-1B4D-A73C-AD495E2075F3}" type="datetimeFigureOut">
              <a:rPr lang="el-GR" smtClean="0"/>
              <a:t>18/4/24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72708-DAC8-244C-8F18-7D7385DAE81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051276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D9E78-FB46-1B4D-A73C-AD495E2075F3}" type="datetimeFigureOut">
              <a:rPr lang="el-GR" smtClean="0"/>
              <a:t>18/4/24</a:t>
            </a:fld>
            <a:endParaRPr lang="el-G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72708-DAC8-244C-8F18-7D7385DAE81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69252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D9E78-FB46-1B4D-A73C-AD495E2075F3}" type="datetimeFigureOut">
              <a:rPr lang="el-GR" smtClean="0"/>
              <a:t>18/4/24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72708-DAC8-244C-8F18-7D7385DAE81F}" type="slidenum">
              <a:rPr lang="el-GR" smtClean="0"/>
              <a:t>‹#›</a:t>
            </a:fld>
            <a:endParaRPr lang="el-G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102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D9E78-FB46-1B4D-A73C-AD495E2075F3}" type="datetimeFigureOut">
              <a:rPr lang="el-GR" smtClean="0"/>
              <a:t>18/4/24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72708-DAC8-244C-8F18-7D7385DAE81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71026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D9E78-FB46-1B4D-A73C-AD495E2075F3}" type="datetimeFigureOut">
              <a:rPr lang="el-GR" smtClean="0"/>
              <a:t>18/4/24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72708-DAC8-244C-8F18-7D7385DAE81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32260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D9E78-FB46-1B4D-A73C-AD495E2075F3}" type="datetimeFigureOut">
              <a:rPr lang="el-GR" smtClean="0"/>
              <a:t>18/4/24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72708-DAC8-244C-8F18-7D7385DAE81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18539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961D9E78-FB46-1B4D-A73C-AD495E2075F3}" type="datetimeFigureOut">
              <a:rPr lang="el-GR" smtClean="0"/>
              <a:t>18/4/24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72708-DAC8-244C-8F18-7D7385DAE81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09504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961D9E78-FB46-1B4D-A73C-AD495E2075F3}" type="datetimeFigureOut">
              <a:rPr lang="el-GR" smtClean="0"/>
              <a:t>18/4/24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EA272708-DAC8-244C-8F18-7D7385DAE81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59548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822FA1B-474A-16A4-9E0F-AF09935EFC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1682496"/>
            <a:ext cx="8991600" cy="1645920"/>
          </a:xfrm>
        </p:spPr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ΔΙΑΧΕΙΡΙΣΗ ΟΔΟΝΤΙΑΤΡΙΚΟΥ ΟΓΚΟΛΟΓΙΚΟΥ ΑΣΘΕΝΟΥΣ Ι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221C70BD-4F83-06B0-D14B-531F9D7E5A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200" y="3946518"/>
            <a:ext cx="8991600" cy="2241340"/>
          </a:xfrm>
        </p:spPr>
        <p:txBody>
          <a:bodyPr>
            <a:normAutofit fontScale="92500"/>
          </a:bodyPr>
          <a:lstStyle/>
          <a:p>
            <a:r>
              <a:rPr lang="el-GR" sz="2600" i="1" dirty="0">
                <a:solidFill>
                  <a:srgbClr val="FFFF00"/>
                </a:solidFill>
              </a:rPr>
              <a:t>ΕΡΩΦΙΛΗ ΠΑΠΑΔΟΠΟΥΛΟΥ</a:t>
            </a:r>
          </a:p>
          <a:p>
            <a:r>
              <a:rPr lang="el-GR" sz="2600" i="1" dirty="0">
                <a:solidFill>
                  <a:srgbClr val="FFFF00"/>
                </a:solidFill>
              </a:rPr>
              <a:t>ΕΠΙΚΟΥΡΗ ΚΑΘΗΓΗΤΡΙΑ</a:t>
            </a:r>
          </a:p>
          <a:p>
            <a:r>
              <a:rPr lang="el-GR" sz="2600" i="1" dirty="0">
                <a:solidFill>
                  <a:srgbClr val="FFFF00"/>
                </a:solidFill>
              </a:rPr>
              <a:t>ΚΛΙΝΙΚΗ ΣΤΟΜΑΤΟΛΟΓΙΑΣ ΚΑΙ ΝΟΣΟΚΟΜΕΙΑΚΗΣ ΟΔΟΝΤΙΑΤΡΙΚΗΣ</a:t>
            </a:r>
          </a:p>
          <a:p>
            <a:r>
              <a:rPr lang="el-GR" sz="2600" i="1" dirty="0">
                <a:solidFill>
                  <a:srgbClr val="FFFF00"/>
                </a:solidFill>
              </a:rPr>
              <a:t>ΔΙΕΥΘΥΝΤΗΣ: ΚΑΘΗΓΗΤΗΣ Ν.Γ. ΝΙΚΗΤΑΚΗΣ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29762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A62600-1F78-2D7B-A046-CE39916DD8F7}"/>
              </a:ext>
            </a:extLst>
          </p:cNvPr>
          <p:cNvSpPr txBox="1"/>
          <p:nvPr/>
        </p:nvSpPr>
        <p:spPr>
          <a:xfrm>
            <a:off x="10897645" y="5917661"/>
            <a:ext cx="1503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Yong et al, Front Oral Health 2022</a:t>
            </a:r>
            <a:endParaRPr lang="el-GR" sz="16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2E5BDB24-CBE4-92B4-8BB1-C4A1FD3B04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52" t="20068" r="14772" b="9764"/>
          <a:stretch/>
        </p:blipFill>
        <p:spPr>
          <a:xfrm>
            <a:off x="1164921" y="19116"/>
            <a:ext cx="9294312" cy="6729542"/>
          </a:xfrm>
          <a:prstGeom prst="rect">
            <a:avLst/>
          </a:prstGeom>
        </p:spPr>
      </p:pic>
      <p:sp>
        <p:nvSpPr>
          <p:cNvPr id="3" name="Πλαίσιο 2">
            <a:extLst>
              <a:ext uri="{FF2B5EF4-FFF2-40B4-BE49-F238E27FC236}">
                <a16:creationId xmlns:a16="http://schemas.microsoft.com/office/drawing/2014/main" id="{E2731CD3-3E34-24E5-68A1-A4CBE2E87B32}"/>
              </a:ext>
            </a:extLst>
          </p:cNvPr>
          <p:cNvSpPr/>
          <p:nvPr/>
        </p:nvSpPr>
        <p:spPr>
          <a:xfrm>
            <a:off x="2943617" y="4121063"/>
            <a:ext cx="3331924" cy="450937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5" name="Πλαίσιο 4">
            <a:extLst>
              <a:ext uri="{FF2B5EF4-FFF2-40B4-BE49-F238E27FC236}">
                <a16:creationId xmlns:a16="http://schemas.microsoft.com/office/drawing/2014/main" id="{158B5645-F55B-5184-11E4-3F8998FEF397}"/>
              </a:ext>
            </a:extLst>
          </p:cNvPr>
          <p:cNvSpPr/>
          <p:nvPr/>
        </p:nvSpPr>
        <p:spPr>
          <a:xfrm>
            <a:off x="6701425" y="4121062"/>
            <a:ext cx="3331924" cy="450937"/>
          </a:xfrm>
          <a:prstGeom prst="fram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07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9331F4B-8B1E-3BD2-CC7E-EBC711537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77" y="2240280"/>
            <a:ext cx="9231682" cy="1188720"/>
          </a:xfrm>
        </p:spPr>
        <p:txBody>
          <a:bodyPr>
            <a:noAutofit/>
          </a:bodyPr>
          <a:lstStyle/>
          <a:p>
            <a:r>
              <a:rPr lang="el-GR" sz="3200" b="1" dirty="0">
                <a:solidFill>
                  <a:srgbClr val="FF0000"/>
                </a:solidFill>
              </a:rPr>
              <a:t>ΧΗΜΕΙΟΘΕΡΑΠΕΙΑ- ΑΚΤΙΝΟΘΕΡΑΠΕΙΑ</a:t>
            </a:r>
          </a:p>
        </p:txBody>
      </p:sp>
    </p:spTree>
    <p:extLst>
      <p:ext uri="{BB962C8B-B14F-4D97-AF65-F5344CB8AC3E}">
        <p14:creationId xmlns:p14="http://schemas.microsoft.com/office/powerpoint/2010/main" val="1260945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8F8FE15-9C46-A03C-E030-9E36460B0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69017" cy="989556"/>
          </a:xfrm>
        </p:spPr>
        <p:txBody>
          <a:bodyPr>
            <a:normAutofit/>
          </a:bodyPr>
          <a:lstStyle/>
          <a:p>
            <a:r>
              <a:rPr lang="el-GR" sz="3200" b="1" dirty="0">
                <a:solidFill>
                  <a:srgbClr val="FF0000"/>
                </a:solidFill>
              </a:rPr>
              <a:t>ΠΡΟ ΧΗΜΕΙΟ-ΑΚΤΙΝΟΘΕΡΑΠΕΙΑΣ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1A9C4CB-1DAA-E671-00FC-B0DD72371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22" y="1498174"/>
            <a:ext cx="8177993" cy="4877573"/>
          </a:xfrm>
        </p:spPr>
        <p:txBody>
          <a:bodyPr>
            <a:normAutofit lnSpcReduction="10000"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n-US" dirty="0"/>
              <a:t> </a:t>
            </a:r>
            <a:r>
              <a:rPr lang="el-GR" sz="2400" b="1" i="1" dirty="0">
                <a:solidFill>
                  <a:srgbClr val="FFFF00"/>
                </a:solidFill>
              </a:rPr>
              <a:t>Πριν την </a:t>
            </a:r>
            <a:r>
              <a:rPr lang="en-US" sz="2400" b="1" i="1" dirty="0" err="1">
                <a:solidFill>
                  <a:srgbClr val="FFFF00"/>
                </a:solidFill>
              </a:rPr>
              <a:t>έ</a:t>
            </a:r>
            <a:r>
              <a:rPr lang="el-GR" sz="2400" b="1" i="1" dirty="0" err="1">
                <a:solidFill>
                  <a:srgbClr val="FFFF00"/>
                </a:solidFill>
              </a:rPr>
              <a:t>ναρξη</a:t>
            </a:r>
            <a:r>
              <a:rPr lang="el-GR" sz="2400" b="1" i="1" dirty="0">
                <a:solidFill>
                  <a:srgbClr val="FFFF00"/>
                </a:solidFill>
              </a:rPr>
              <a:t> της θεραπείας </a:t>
            </a:r>
          </a:p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el-GR" sz="2400" b="1" i="1" dirty="0">
                <a:solidFill>
                  <a:srgbClr val="FFFF00"/>
                </a:solidFill>
              </a:rPr>
              <a:t> </a:t>
            </a:r>
            <a:r>
              <a:rPr lang="el-GR" sz="2400" dirty="0">
                <a:solidFill>
                  <a:schemeClr val="bg1"/>
                </a:solidFill>
              </a:rPr>
              <a:t>Εξάλειψη πιθανών τραυματισμών του βλεννογόνου</a:t>
            </a:r>
            <a:endParaRPr lang="en-US" sz="2200" dirty="0">
              <a:solidFill>
                <a:srgbClr val="0070C0"/>
              </a:solidFill>
            </a:endParaRP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n-US" sz="2200" dirty="0"/>
              <a:t> </a:t>
            </a:r>
            <a:r>
              <a:rPr lang="el-GR" sz="2200" dirty="0">
                <a:solidFill>
                  <a:schemeClr val="bg1"/>
                </a:solidFill>
              </a:rPr>
              <a:t>Αποκατάσταση </a:t>
            </a:r>
            <a:r>
              <a:rPr lang="el-GR" sz="2200" dirty="0" err="1">
                <a:solidFill>
                  <a:schemeClr val="bg1"/>
                </a:solidFill>
              </a:rPr>
              <a:t>οξύαιχμων</a:t>
            </a:r>
            <a:r>
              <a:rPr lang="el-GR" sz="2200" dirty="0">
                <a:solidFill>
                  <a:schemeClr val="bg1"/>
                </a:solidFill>
              </a:rPr>
              <a:t> δοντιών</a:t>
            </a:r>
            <a:endParaRPr lang="en-US" sz="2200" dirty="0">
              <a:solidFill>
                <a:schemeClr val="bg1"/>
              </a:solidFill>
            </a:endParaRPr>
          </a:p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l-GR" sz="2200" dirty="0">
                <a:solidFill>
                  <a:schemeClr val="bg1"/>
                </a:solidFill>
              </a:rPr>
              <a:t>Απομάκρυνση ορθοδοντικών μηχανισμών </a:t>
            </a:r>
            <a:endParaRPr lang="en-US" sz="2200" dirty="0">
              <a:solidFill>
                <a:schemeClr val="bg1"/>
              </a:solidFill>
            </a:endParaRPr>
          </a:p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l-GR" sz="2200" dirty="0">
                <a:solidFill>
                  <a:schemeClr val="bg1"/>
                </a:solidFill>
              </a:rPr>
              <a:t>Χρήση κινητών προσθέσεων όσο το δυνατό λιγότερο</a:t>
            </a:r>
            <a:endParaRPr lang="en-US" sz="2200" dirty="0">
              <a:solidFill>
                <a:schemeClr val="bg1"/>
              </a:solidFill>
            </a:endParaRPr>
          </a:p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en-US" sz="2200" dirty="0"/>
              <a:t> </a:t>
            </a:r>
            <a:r>
              <a:rPr lang="el-GR" sz="2200" dirty="0">
                <a:solidFill>
                  <a:srgbClr val="92D050"/>
                </a:solidFill>
              </a:rPr>
              <a:t>Με</a:t>
            </a:r>
            <a:r>
              <a:rPr lang="en-US" sz="2200" dirty="0" err="1">
                <a:solidFill>
                  <a:srgbClr val="92D050"/>
                </a:solidFill>
              </a:rPr>
              <a:t>ί</a:t>
            </a:r>
            <a:r>
              <a:rPr lang="el-GR" sz="2200" dirty="0" err="1">
                <a:solidFill>
                  <a:srgbClr val="92D050"/>
                </a:solidFill>
              </a:rPr>
              <a:t>ωση</a:t>
            </a:r>
            <a:r>
              <a:rPr lang="el-GR" sz="2200" dirty="0">
                <a:solidFill>
                  <a:srgbClr val="92D050"/>
                </a:solidFill>
              </a:rPr>
              <a:t> μικροβιακού φορτίου</a:t>
            </a:r>
            <a:endParaRPr lang="en-US" sz="2200" dirty="0">
              <a:solidFill>
                <a:srgbClr val="92D050"/>
              </a:solidFill>
            </a:endParaRP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n-US" sz="2200" dirty="0"/>
              <a:t> </a:t>
            </a:r>
            <a:r>
              <a:rPr lang="el-GR" sz="2200" dirty="0">
                <a:solidFill>
                  <a:schemeClr val="bg1"/>
                </a:solidFill>
              </a:rPr>
              <a:t>Απομάκρυνση </a:t>
            </a:r>
            <a:r>
              <a:rPr lang="el-GR" sz="2200" dirty="0" err="1">
                <a:solidFill>
                  <a:schemeClr val="bg1"/>
                </a:solidFill>
              </a:rPr>
              <a:t>υπερ</a:t>
            </a:r>
            <a:r>
              <a:rPr lang="el-GR" sz="2200" dirty="0">
                <a:solidFill>
                  <a:schemeClr val="bg1"/>
                </a:solidFill>
              </a:rPr>
              <a:t> και </a:t>
            </a:r>
            <a:r>
              <a:rPr lang="el-GR" sz="2200" dirty="0" err="1">
                <a:solidFill>
                  <a:schemeClr val="bg1"/>
                </a:solidFill>
              </a:rPr>
              <a:t>υποουλικής</a:t>
            </a:r>
            <a:r>
              <a:rPr lang="el-GR" sz="2200" dirty="0">
                <a:solidFill>
                  <a:schemeClr val="bg1"/>
                </a:solidFill>
              </a:rPr>
              <a:t> τρυγίας 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200" dirty="0">
                <a:solidFill>
                  <a:schemeClr val="bg1"/>
                </a:solidFill>
              </a:rPr>
              <a:t> </a:t>
            </a:r>
            <a:r>
              <a:rPr lang="el-GR" sz="2200" dirty="0" err="1">
                <a:solidFill>
                  <a:schemeClr val="bg1"/>
                </a:solidFill>
              </a:rPr>
              <a:t>Οδηγ</a:t>
            </a:r>
            <a:r>
              <a:rPr lang="en-US" sz="2200" dirty="0" err="1">
                <a:solidFill>
                  <a:schemeClr val="bg1"/>
                </a:solidFill>
              </a:rPr>
              <a:t>ί</a:t>
            </a:r>
            <a:r>
              <a:rPr lang="el-GR" sz="2200" dirty="0" err="1">
                <a:solidFill>
                  <a:schemeClr val="bg1"/>
                </a:solidFill>
              </a:rPr>
              <a:t>ες</a:t>
            </a:r>
            <a:r>
              <a:rPr lang="el-GR" sz="2200" dirty="0">
                <a:solidFill>
                  <a:schemeClr val="bg1"/>
                </a:solidFill>
              </a:rPr>
              <a:t> στοματικής υγιεινής</a:t>
            </a:r>
            <a:endParaRPr lang="en-US" sz="2200" dirty="0">
              <a:solidFill>
                <a:schemeClr val="bg1"/>
              </a:solidFill>
            </a:endParaRPr>
          </a:p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l-GR" sz="2200" dirty="0">
                <a:solidFill>
                  <a:schemeClr val="bg1"/>
                </a:solidFill>
              </a:rPr>
              <a:t>Δίαιτα </a:t>
            </a:r>
            <a:r>
              <a:rPr lang="en-US" sz="2200" dirty="0">
                <a:solidFill>
                  <a:schemeClr val="bg1"/>
                </a:solidFill>
              </a:rPr>
              <a:t>(</a:t>
            </a:r>
            <a:r>
              <a:rPr lang="el-GR" sz="2200" dirty="0">
                <a:solidFill>
                  <a:schemeClr val="bg1"/>
                </a:solidFill>
              </a:rPr>
              <a:t>μαλακή</a:t>
            </a:r>
            <a:r>
              <a:rPr lang="en-US" sz="2200" dirty="0">
                <a:solidFill>
                  <a:schemeClr val="bg1"/>
                </a:solidFill>
              </a:rPr>
              <a:t> &amp; </a:t>
            </a:r>
            <a:r>
              <a:rPr lang="el-GR" sz="2200" dirty="0">
                <a:solidFill>
                  <a:schemeClr val="bg1"/>
                </a:solidFill>
              </a:rPr>
              <a:t>υγρή δίαιτα</a:t>
            </a:r>
            <a:r>
              <a:rPr lang="en-US" sz="2200" dirty="0">
                <a:solidFill>
                  <a:schemeClr val="bg1"/>
                </a:solidFill>
              </a:rPr>
              <a:t>, </a:t>
            </a:r>
            <a:r>
              <a:rPr lang="el-GR" sz="2200" dirty="0">
                <a:solidFill>
                  <a:schemeClr val="bg1"/>
                </a:solidFill>
              </a:rPr>
              <a:t>αποφυγή όξινων και μπαχαρικών, ζάχαρης</a:t>
            </a:r>
            <a:r>
              <a:rPr lang="en-US" sz="2200" dirty="0">
                <a:solidFill>
                  <a:schemeClr val="bg1"/>
                </a:solidFill>
              </a:rPr>
              <a:t>)</a:t>
            </a:r>
          </a:p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l-GR" sz="2200" dirty="0">
                <a:solidFill>
                  <a:schemeClr val="bg1"/>
                </a:solidFill>
              </a:rPr>
              <a:t>Αποφυγή καπνίσματος και κατανάλωσης αλκοόλ</a:t>
            </a:r>
          </a:p>
        </p:txBody>
      </p:sp>
      <p:sp>
        <p:nvSpPr>
          <p:cNvPr id="4" name="Επεξήγηση με κάτω βέλος 3">
            <a:extLst>
              <a:ext uri="{FF2B5EF4-FFF2-40B4-BE49-F238E27FC236}">
                <a16:creationId xmlns:a16="http://schemas.microsoft.com/office/drawing/2014/main" id="{802118A0-C303-1BE9-2472-A876B3F10E46}"/>
              </a:ext>
            </a:extLst>
          </p:cNvPr>
          <p:cNvSpPr/>
          <p:nvPr/>
        </p:nvSpPr>
        <p:spPr>
          <a:xfrm>
            <a:off x="8755693" y="1296444"/>
            <a:ext cx="2517732" cy="2661781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03F7A28E-24B8-BA2C-D32B-73A0C5E48C03}"/>
              </a:ext>
            </a:extLst>
          </p:cNvPr>
          <p:cNvSpPr/>
          <p:nvPr/>
        </p:nvSpPr>
        <p:spPr>
          <a:xfrm>
            <a:off x="8755693" y="4246323"/>
            <a:ext cx="2768252" cy="15532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ED22C0-352E-268D-F1D1-E72064FBA3CA}"/>
              </a:ext>
            </a:extLst>
          </p:cNvPr>
          <p:cNvSpPr txBox="1"/>
          <p:nvPr/>
        </p:nvSpPr>
        <p:spPr>
          <a:xfrm>
            <a:off x="8981161" y="1615858"/>
            <a:ext cx="19039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200" b="1" dirty="0">
                <a:solidFill>
                  <a:srgbClr val="FFFF00"/>
                </a:solidFill>
              </a:rPr>
              <a:t>Καλή στοματική υγεία</a:t>
            </a:r>
            <a:endParaRPr lang="el-GR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47D04F-FE50-53A3-D4DD-B9F5F1BC9EAA}"/>
              </a:ext>
            </a:extLst>
          </p:cNvPr>
          <p:cNvSpPr txBox="1"/>
          <p:nvPr/>
        </p:nvSpPr>
        <p:spPr>
          <a:xfrm>
            <a:off x="8981161" y="4468939"/>
            <a:ext cx="22922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200" dirty="0">
                <a:solidFill>
                  <a:srgbClr val="002060"/>
                </a:solidFill>
              </a:rPr>
              <a:t>Μείωση κινδύνου και σοβαρότητας </a:t>
            </a:r>
            <a:r>
              <a:rPr lang="el-GR" sz="2200" dirty="0" err="1">
                <a:solidFill>
                  <a:srgbClr val="002060"/>
                </a:solidFill>
              </a:rPr>
              <a:t>βλεννογονίτιδας</a:t>
            </a:r>
            <a:endParaRPr lang="el-G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091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0536060-F124-B87E-B158-B24693AA2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29728" cy="1188720"/>
          </a:xfrm>
        </p:spPr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ΟΔΗΓΙΕΣ ΠΡΟΣ ΤΟΥΣ ΑΣΘΕΝΕΙΣ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0A01381-87A9-B56C-C721-0D1461F40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699" y="1635960"/>
            <a:ext cx="8328305" cy="4677157"/>
          </a:xfrm>
        </p:spPr>
        <p:txBody>
          <a:bodyPr>
            <a:normAutofit/>
          </a:bodyPr>
          <a:lstStyle/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sz="2000" dirty="0">
                <a:solidFill>
                  <a:schemeClr val="bg1"/>
                </a:solidFill>
                <a:cs typeface="Times New Roman" panose="02020603050405020304" pitchFamily="18" charset="0"/>
              </a:rPr>
              <a:t>Άσκηση στοματικής υγιεινής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Βούρτσισμα των δοντιών 3-4 φορές/ημέρα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000" dirty="0">
                <a:solidFill>
                  <a:schemeClr val="bg1"/>
                </a:solidFill>
                <a:cs typeface="Times New Roman" panose="02020603050405020304" pitchFamily="18" charset="0"/>
              </a:rPr>
              <a:t>Χρήση μαλακής οδοντόβουρτσας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Χρήση οδοντόκρεμας πλούσιας σε φθόριο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l-GR" sz="2000" dirty="0" err="1">
                <a:solidFill>
                  <a:schemeClr val="bg1"/>
                </a:solidFill>
                <a:cs typeface="Times New Roman" panose="02020603050405020304" pitchFamily="18" charset="0"/>
              </a:rPr>
              <a:t>Μεσοδόντιος</a:t>
            </a:r>
            <a:r>
              <a:rPr lang="el-GR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καθαρισμός</a:t>
            </a:r>
          </a:p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el-GR" sz="2000" dirty="0">
                <a:solidFill>
                  <a:schemeClr val="bg1"/>
                </a:solidFill>
                <a:cs typeface="Times New Roman" panose="02020603050405020304" pitchFamily="18" charset="0"/>
              </a:rPr>
              <a:t>Ενυδάτωση των </a:t>
            </a:r>
            <a:r>
              <a:rPr lang="el-GR" sz="2000" dirty="0" err="1">
                <a:solidFill>
                  <a:schemeClr val="bg1"/>
                </a:solidFill>
                <a:cs typeface="Times New Roman" panose="02020603050405020304" pitchFamily="18" charset="0"/>
              </a:rPr>
              <a:t>χειλέων</a:t>
            </a:r>
            <a:endParaRPr lang="el-GR" sz="20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el-GR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Ενυδάτωση του στόματος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Ουδέτερα στοματικά διαλύματα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Διάλυμα χλιαρού χαμομηλιού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Συχνές </a:t>
            </a:r>
            <a:r>
              <a:rPr lang="el-GR" sz="2000" dirty="0">
                <a:solidFill>
                  <a:schemeClr val="bg1"/>
                </a:solidFill>
              </a:rPr>
              <a:t>πλύσεις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653F1F77-FA80-F2D8-1D9D-D05AE0F6D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6273" y="0"/>
            <a:ext cx="2975727" cy="2448775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8012B4B5-FD2B-C5A5-F6CD-14C96A7EE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7428" y="4262503"/>
            <a:ext cx="3849254" cy="259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46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6677D91-734F-3E46-AA18-A9A496849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29728" cy="1188720"/>
          </a:xfrm>
        </p:spPr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ΟΔΗΓΙΕΣ ΠΡΟΣ ΤΟΥΣ ΑΣΘΕΝΕΙΣ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EFA9DA7-5A55-9598-3542-3649A65D2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3480" y="1929008"/>
            <a:ext cx="8203045" cy="3845489"/>
          </a:xfrm>
        </p:spPr>
        <p:txBody>
          <a:bodyPr>
            <a:norm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Κατανάλωση υγρών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Τακτικές επανεξετάσεις 1 φορά/εβδομάδα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Αναφορά οποιουδήποτε συμπτώματος άμεσα στον θεράποντα</a:t>
            </a:r>
          </a:p>
        </p:txBody>
      </p:sp>
      <p:pic>
        <p:nvPicPr>
          <p:cNvPr id="6146" name="Picture 2" descr="Patient Instructions">
            <a:extLst>
              <a:ext uri="{FF2B5EF4-FFF2-40B4-BE49-F238E27FC236}">
                <a16:creationId xmlns:a16="http://schemas.microsoft.com/office/drawing/2014/main" id="{D2077D6A-A10F-15D7-EA04-787D51F79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728" y="4371123"/>
            <a:ext cx="4462272" cy="223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231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561F152-5331-9255-91ED-8EC7C430C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3123" y="964692"/>
            <a:ext cx="8457741" cy="1603144"/>
          </a:xfrm>
        </p:spPr>
        <p:txBody>
          <a:bodyPr>
            <a:noAutofit/>
          </a:bodyPr>
          <a:lstStyle/>
          <a:p>
            <a:r>
              <a:rPr lang="el-GR" sz="3200" b="1" dirty="0">
                <a:solidFill>
                  <a:srgbClr val="FF0000"/>
                </a:solidFill>
              </a:rPr>
              <a:t>ΚΑΤΆ ΤΗ ΔΙΑΡΚΕΙΑ ΤΗΣ ΑΝΤΙΝΕΟΠΛΑΣΜΑΤΙΚΗΣ ΘΕΡΑΠΕΙΑΣ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3C73D21B-0565-73E3-4AF5-31E2AFEF7974}"/>
              </a:ext>
            </a:extLst>
          </p:cNvPr>
          <p:cNvPicPr/>
          <p:nvPr/>
        </p:nvPicPr>
        <p:blipFill rotWithShape="1">
          <a:blip r:embed="rId2"/>
          <a:srcRect l="75616" t="55160"/>
          <a:stretch/>
        </p:blipFill>
        <p:spPr>
          <a:xfrm>
            <a:off x="9960864" y="3782860"/>
            <a:ext cx="2229633" cy="307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44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FBF74E8-C9EE-A0D1-B8B8-3AF6251E2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40" y="377838"/>
            <a:ext cx="7729728" cy="877756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ΧΗΜΕΙΟΘΕΡΑΠΕΙΑ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1EDC6DE-C039-ABC5-D288-5E2DEAC50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052" y="1495870"/>
            <a:ext cx="9464995" cy="4984292"/>
          </a:xfrm>
        </p:spPr>
        <p:txBody>
          <a:bodyPr>
            <a:no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Η συστηματική χρήση φαρμάκων για τη θεραπεία του καρκίνου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Δρουν στα καρκινικά κύτταρα αλλά επηρεάζουν και τα υγιή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Διαρκεί μήνες με μία ενδοφλέβια έγχυση περίπου κάθε 2-3 εβδομάδες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Θεραπεία συνδυασμού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χορήγηση μιας ομάδας φαρμάκων που δρουν ταυτόχρονα κατά των καρκινικών κυττάρων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Είδος Χημειοθεραπείας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είδος και μορφή νεοπλάσματος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στάδιο όγκου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παρουσία μεταστάσεων</a:t>
            </a:r>
          </a:p>
        </p:txBody>
      </p:sp>
      <p:pic>
        <p:nvPicPr>
          <p:cNvPr id="1026" name="Picture 2" descr="Η «Παιδική» Χημειοθεραπεία Εξίσου Αποτελεσματική κατά του Καρκίνου των  Όρχεων - PHARMACY management ΚΑΙ ΕΠΙΚΟΙΝΩΝΙΑ">
            <a:extLst>
              <a:ext uri="{FF2B5EF4-FFF2-40B4-BE49-F238E27FC236}">
                <a16:creationId xmlns:a16="http://schemas.microsoft.com/office/drawing/2014/main" id="{91521019-EAAC-E9E5-4DB3-4B1319FC7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208" y="4409038"/>
            <a:ext cx="3517900" cy="231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2891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DACBBE9-A714-1CD3-B1B6-8A407D2E9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87775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ΧΗΜΕΙΟΘΕΡΑΠΕΙΑ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76047F5-E0AA-5F4A-BACB-3B6118FB2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422" y="1664612"/>
            <a:ext cx="9982222" cy="1376082"/>
          </a:xfrm>
        </p:spPr>
        <p:txBody>
          <a:bodyPr>
            <a:normAutofit/>
          </a:bodyPr>
          <a:lstStyle/>
          <a:p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Κυτταροτοξικά</a:t>
            </a: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φάρμακα           Εμπλέκονται στην κυτταρική διαίρεση (μίτωση)</a:t>
            </a:r>
          </a:p>
          <a:p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Επηρεάζουν φυσιολογικά κύτταρα που διαιρούνται γρήγορα και επομένως είναι ευαίσθητα στα </a:t>
            </a:r>
            <a:r>
              <a:rPr lang="el-GR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αντιμιτωτικά</a:t>
            </a: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φάρμακα</a:t>
            </a:r>
          </a:p>
        </p:txBody>
      </p:sp>
      <p:sp>
        <p:nvSpPr>
          <p:cNvPr id="4" name="Επεξήγηση με κάτω βέλος 3">
            <a:extLst>
              <a:ext uri="{FF2B5EF4-FFF2-40B4-BE49-F238E27FC236}">
                <a16:creationId xmlns:a16="http://schemas.microsoft.com/office/drawing/2014/main" id="{0EDD3ACE-FFFA-2B36-EAE5-82CFB23F4587}"/>
              </a:ext>
            </a:extLst>
          </p:cNvPr>
          <p:cNvSpPr/>
          <p:nvPr/>
        </p:nvSpPr>
        <p:spPr>
          <a:xfrm>
            <a:off x="716071" y="3241542"/>
            <a:ext cx="1803748" cy="1376082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Κύτταρα μυελού των οστών</a:t>
            </a:r>
          </a:p>
        </p:txBody>
      </p:sp>
      <p:sp>
        <p:nvSpPr>
          <p:cNvPr id="5" name="Επεξήγηση με κάτω βέλος 4">
            <a:extLst>
              <a:ext uri="{FF2B5EF4-FFF2-40B4-BE49-F238E27FC236}">
                <a16:creationId xmlns:a16="http://schemas.microsoft.com/office/drawing/2014/main" id="{29037375-F5FB-609A-D8F0-337F7744EB42}"/>
              </a:ext>
            </a:extLst>
          </p:cNvPr>
          <p:cNvSpPr/>
          <p:nvPr/>
        </p:nvSpPr>
        <p:spPr>
          <a:xfrm>
            <a:off x="4611665" y="3302604"/>
            <a:ext cx="2002076" cy="1376082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Κύτταρα γαστρεντερικής οδού</a:t>
            </a:r>
          </a:p>
        </p:txBody>
      </p:sp>
      <p:sp>
        <p:nvSpPr>
          <p:cNvPr id="6" name="Επεξήγηση με κάτω βέλος 5">
            <a:extLst>
              <a:ext uri="{FF2B5EF4-FFF2-40B4-BE49-F238E27FC236}">
                <a16:creationId xmlns:a16="http://schemas.microsoft.com/office/drawing/2014/main" id="{7D8B0D99-B9E9-3CAF-31EE-E4DDB4346C58}"/>
              </a:ext>
            </a:extLst>
          </p:cNvPr>
          <p:cNvSpPr/>
          <p:nvPr/>
        </p:nvSpPr>
        <p:spPr>
          <a:xfrm>
            <a:off x="8922706" y="3264813"/>
            <a:ext cx="1803748" cy="1376082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Κύτταρα θυλάκων τριχών</a:t>
            </a: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C6BAE785-5D30-02F6-9FAA-BD795F39BA15}"/>
              </a:ext>
            </a:extLst>
          </p:cNvPr>
          <p:cNvSpPr/>
          <p:nvPr/>
        </p:nvSpPr>
        <p:spPr>
          <a:xfrm>
            <a:off x="457200" y="4987139"/>
            <a:ext cx="2402909" cy="98777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002060"/>
                </a:solidFill>
              </a:rPr>
              <a:t>ΜΥΕΛΟΚΑΤΑΣΤΟΛΗ</a:t>
            </a:r>
          </a:p>
          <a:p>
            <a:pPr algn="ctr"/>
            <a:r>
              <a:rPr lang="el-GR" b="1" dirty="0">
                <a:solidFill>
                  <a:srgbClr val="002060"/>
                </a:solidFill>
              </a:rPr>
              <a:t>+</a:t>
            </a:r>
          </a:p>
          <a:p>
            <a:pPr algn="ctr"/>
            <a:r>
              <a:rPr lang="el-GR" b="1" dirty="0">
                <a:solidFill>
                  <a:srgbClr val="002060"/>
                </a:solidFill>
              </a:rPr>
              <a:t>ΑΝΟΣΟΚΑΤΑΣΤΟΛΗ</a:t>
            </a: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3BC7CABA-8EED-8F36-8509-1C95440786A6}"/>
              </a:ext>
            </a:extLst>
          </p:cNvPr>
          <p:cNvSpPr/>
          <p:nvPr/>
        </p:nvSpPr>
        <p:spPr>
          <a:xfrm>
            <a:off x="4411249" y="5012191"/>
            <a:ext cx="2402909" cy="7139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002060"/>
                </a:solidFill>
              </a:rPr>
              <a:t>ΒΛΕΝΝΟΓΟΝΙΤΙΔΑ</a:t>
            </a: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12DEF216-FFA6-7CAF-297A-78EF6C428FBF}"/>
              </a:ext>
            </a:extLst>
          </p:cNvPr>
          <p:cNvSpPr/>
          <p:nvPr/>
        </p:nvSpPr>
        <p:spPr>
          <a:xfrm>
            <a:off x="8793271" y="4970133"/>
            <a:ext cx="2062619" cy="7139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002060"/>
                </a:solidFill>
              </a:rPr>
              <a:t>ΑΛΩΠΕΚΙΑ</a:t>
            </a:r>
          </a:p>
        </p:txBody>
      </p:sp>
      <p:sp>
        <p:nvSpPr>
          <p:cNvPr id="10" name="Δεξιό βέλος 9">
            <a:extLst>
              <a:ext uri="{FF2B5EF4-FFF2-40B4-BE49-F238E27FC236}">
                <a16:creationId xmlns:a16="http://schemas.microsoft.com/office/drawing/2014/main" id="{6F3C8CE1-E59F-7BD6-05B5-28937348E422}"/>
              </a:ext>
            </a:extLst>
          </p:cNvPr>
          <p:cNvSpPr/>
          <p:nvPr/>
        </p:nvSpPr>
        <p:spPr>
          <a:xfrm>
            <a:off x="4085572" y="1773998"/>
            <a:ext cx="325677" cy="192588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36306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B76310-6677-6ACE-46BB-2CAB6B742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29728" cy="920663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ΧΗΜΕΙΟΒΛΕΝΝΟΓΟΝΙΤΙΔΑ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9D91EA4-B73D-737C-8451-7C1F94F48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493" y="1540701"/>
            <a:ext cx="10228453" cy="4396636"/>
          </a:xfrm>
        </p:spPr>
        <p:txBody>
          <a:bodyPr>
            <a:norm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n-US" dirty="0"/>
              <a:t> 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Τα συμπτώματα εμφανίζονται 1 εβδομάδα μετά την χορήγηση του φαρμάκου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Επούλωση μέσα σε 2 εβδομάδες (περίπου 21 ημέρες μετά τη χορήγηση)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Επίπτωση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30-40%,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έ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ως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75% 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 υψηλές δόσεις χημειοθεραπείας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47E2EA-10FD-9837-B859-6855A9F3961B}"/>
              </a:ext>
            </a:extLst>
          </p:cNvPr>
          <p:cNvSpPr txBox="1"/>
          <p:nvPr/>
        </p:nvSpPr>
        <p:spPr>
          <a:xfrm>
            <a:off x="5728570" y="6082116"/>
            <a:ext cx="6463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Sloan et al. J Clin Oncol 2000;18:  412-420</a:t>
            </a:r>
          </a:p>
          <a:p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Darnascena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Int J Environ Res Public Health 2018;15: 1153</a:t>
            </a:r>
            <a:endParaRPr lang="el-GR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5505258D-4F75-84C4-0557-AAF687C90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827" y="3697334"/>
            <a:ext cx="4831379" cy="2240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17699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ABE2BD8-B639-B21F-E7F6-73964057C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29728" cy="1188720"/>
          </a:xfrm>
        </p:spPr>
        <p:txBody>
          <a:bodyPr>
            <a:norm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ΟΔΟΝΤΙΑΤΡΙΚΗ ΘΕΡΑΠΕΙΑ ΚΑΙ ΧΗΜΕΙΟΘΕΡΑΠΕΙΑ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0B91049-8FE6-1BA8-1011-276AE515A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707" y="1883391"/>
            <a:ext cx="9648968" cy="4380931"/>
          </a:xfrm>
        </p:spPr>
        <p:txBody>
          <a:bodyPr/>
          <a:lstStyle/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n-US" dirty="0"/>
              <a:t> 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Οδοντιατρική θεραπεία σε ασθενή που υποβάλλεται σε χημειοθεραπεία, πραγματοποιείται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Ό</a:t>
            </a:r>
            <a:r>
              <a:rPr lang="el-G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ταν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ο ασθενής αισθάνεται καλύτερα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(17-20 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ημέρες μετά τη χορήγηση της χημειοθεραπείας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Αριθμός λευκών αιμοσφαιρίων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2000 cells/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Αριθμός αιμοπεταλίων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50.000 cells /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Συνεννόηση με τον </a:t>
            </a:r>
            <a:r>
              <a:rPr lang="el-G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ογκολόγο</a:t>
            </a:r>
            <a:endParaRPr lang="el-G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786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1DCD886-1E2D-E11B-35B2-81315D932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ΟΓΚΟΛΟΓΙΚΟΣ ΑΣΘΕΝΗΣ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43E234D-CEB7-E995-A09D-FFEB30821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5" y="2638044"/>
            <a:ext cx="8090311" cy="3574866"/>
          </a:xfrm>
        </p:spPr>
        <p:txBody>
          <a:bodyPr/>
          <a:lstStyle/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dirty="0"/>
              <a:t> 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Ασθενής με κακοήθεια στην περιοχή κεφαλής/τραχήλου που υποβάλλεται σε </a:t>
            </a:r>
            <a:r>
              <a:rPr lang="el-G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χημειο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-ακτινοθεραπεία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Ασθενής με συμπαγή νεοπλάσματα που λαμβάνει: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χημειοθεραπεία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στοχευτικές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θεραπείες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αντιοστεολυτική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αγωγή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ανοσοθεραπεία</a:t>
            </a:r>
          </a:p>
        </p:txBody>
      </p:sp>
    </p:spTree>
    <p:extLst>
      <p:ext uri="{BB962C8B-B14F-4D97-AF65-F5344CB8AC3E}">
        <p14:creationId xmlns:p14="http://schemas.microsoft.com/office/powerpoint/2010/main" val="23808760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6E811DE-3574-D003-A1A1-5B9C35D63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01" y="185626"/>
            <a:ext cx="7729728" cy="932347"/>
          </a:xfrm>
        </p:spPr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ΑΚΤΙΝΟΘΕΡΑΠΕΙΑ ΚΕΦΑΛΗΣ-ΤΡΑΧΗΛΟΥ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E9C8EBF-DAF9-A97F-F586-B40E0346C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267" y="1587167"/>
            <a:ext cx="8550595" cy="3101983"/>
          </a:xfrm>
        </p:spPr>
        <p:txBody>
          <a:bodyPr/>
          <a:lstStyle/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dirty="0"/>
              <a:t> 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Διεπιστημονική συνεργασία πολλών ειδικοτήτων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Πολλές φορές, η ακτινοθεραπεία συνδυάζεται με χημειοθεραπεία </a:t>
            </a:r>
          </a:p>
          <a:p>
            <a:pPr marL="0" indent="0">
              <a:buClr>
                <a:srgbClr val="FFFF00"/>
              </a:buClr>
              <a:buNone/>
            </a:pPr>
            <a:endParaRPr lang="el-GR" dirty="0"/>
          </a:p>
        </p:txBody>
      </p:sp>
      <p:pic>
        <p:nvPicPr>
          <p:cNvPr id="2050" name="Picture 2" descr="Μύθοι και αλήθειες στην ακτινοθεραπεία">
            <a:extLst>
              <a:ext uri="{FF2B5EF4-FFF2-40B4-BE49-F238E27FC236}">
                <a16:creationId xmlns:a16="http://schemas.microsoft.com/office/drawing/2014/main" id="{36B98E7C-D6C9-5758-5020-DCA5085E0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032" y="3362792"/>
            <a:ext cx="5883701" cy="33095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4634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33B9313A-9758-4D24-83FD-CA687BAF0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169" y="236952"/>
            <a:ext cx="9197976" cy="1108075"/>
          </a:xfrm>
        </p:spPr>
        <p:txBody>
          <a:bodyPr>
            <a:normAutofit/>
          </a:bodyPr>
          <a:lstStyle/>
          <a:p>
            <a:pPr eaLnBrk="1" hangingPunct="1">
              <a:buClr>
                <a:srgbClr val="FFFF00"/>
              </a:buClr>
              <a:buFont typeface="Wingdings" pitchFamily="2" charset="2"/>
              <a:buChar char="Ø"/>
              <a:defRPr/>
            </a:pP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Όλοι σχεδόν οι ασθενείς με κακοήθη νόσο κεφαλής-τραχήλου που υποβάλλονται σε ακτινοθεραπεία ή </a:t>
            </a:r>
            <a:r>
              <a:rPr lang="el-GR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χημειο</a:t>
            </a: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-ακτινοθεραπεία θα εμφανίσουν επιπλοκές</a:t>
            </a:r>
          </a:p>
        </p:txBody>
      </p:sp>
      <p:graphicFrame>
        <p:nvGraphicFramePr>
          <p:cNvPr id="4" name="3 - Πίνακας">
            <a:extLst>
              <a:ext uri="{FF2B5EF4-FFF2-40B4-BE49-F238E27FC236}">
                <a16:creationId xmlns:a16="http://schemas.microsoft.com/office/drawing/2014/main" id="{FD4E3428-9F1D-40EB-88D5-66D36FA9FA47}"/>
              </a:ext>
            </a:extLst>
          </p:cNvPr>
          <p:cNvGraphicFramePr>
            <a:graphicFrameLocks noGrp="1"/>
          </p:cNvGraphicFramePr>
          <p:nvPr/>
        </p:nvGraphicFramePr>
        <p:xfrm>
          <a:off x="1731461" y="1069972"/>
          <a:ext cx="8903135" cy="5505890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44083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94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86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 b="1" dirty="0">
                          <a:solidFill>
                            <a:srgbClr val="002060"/>
                          </a:solidFill>
                        </a:rPr>
                        <a:t>Επιπλοκές του στόματος</a:t>
                      </a:r>
                      <a:endParaRPr lang="el-GR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6" marR="68576" marT="0" marB="0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4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Κατά τη διάρκεια της θεραπείας</a:t>
                      </a:r>
                      <a:endParaRPr lang="el-GR" sz="1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Μετά το πέρας της θεραπείας</a:t>
                      </a:r>
                      <a:endParaRPr lang="el-GR" sz="1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4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Οξείες επιπλοκές</a:t>
                      </a:r>
                      <a:endParaRPr lang="el-GR" sz="1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Χρόνιες/Μεταγενέστερες επιπλοκές</a:t>
                      </a:r>
                      <a:endParaRPr lang="el-GR" sz="1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98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Βλεννογονίτιδα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στόματος/</a:t>
                      </a:r>
                      <a:r>
                        <a:rPr lang="el-GR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στοματοφάρυγγα</a:t>
                      </a:r>
                      <a:endParaRPr lang="el-GR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Ξηροστομία</a:t>
                      </a:r>
                      <a:endParaRPr lang="el-GR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74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Πόνος στόματος </a:t>
                      </a: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l-GR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στοματοφάρυγγα</a:t>
                      </a:r>
                      <a:endParaRPr lang="el-GR" sz="18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Διαταραχές  γεύσης</a:t>
                      </a:r>
                      <a:endParaRPr lang="el-GR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74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Δυσλειτουργία των σιαλογόνων αδένων</a:t>
                      </a:r>
                      <a:endParaRPr lang="el-GR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Τερηδόνα</a:t>
                      </a:r>
                      <a:endParaRPr lang="el-GR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74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Ξηροστομία</a:t>
                      </a:r>
                      <a:endParaRPr lang="el-GR" sz="18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Λοιμώξεις του βλεννογόνου</a:t>
                      </a:r>
                      <a:endParaRPr lang="el-GR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74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Λοιμώξεις</a:t>
                      </a:r>
                      <a:endParaRPr lang="el-GR" sz="18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Ατροφία &amp; </a:t>
                      </a:r>
                      <a:r>
                        <a:rPr lang="el-GR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ίνωση</a:t>
                      </a:r>
                      <a:endParaRPr lang="el-GR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74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Μυκητιασικές</a:t>
                      </a:r>
                      <a:endParaRPr lang="el-GR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Βλεννογόνου</a:t>
                      </a:r>
                      <a:endParaRPr lang="el-GR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74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Βακτηριακές</a:t>
                      </a:r>
                      <a:endParaRPr lang="el-GR" sz="18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Δέρματος </a:t>
                      </a:r>
                      <a:endParaRPr lang="el-GR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74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Ιογενείς</a:t>
                      </a:r>
                      <a:endParaRPr lang="el-GR" sz="18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Μυών</a:t>
                      </a:r>
                      <a:endParaRPr lang="el-GR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74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Διαταραχές της γεύσης</a:t>
                      </a:r>
                      <a:endParaRPr lang="el-GR" sz="18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74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8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Μειωμένη </a:t>
                      </a:r>
                      <a:r>
                        <a:rPr lang="el-GR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αγγείωση</a:t>
                      </a:r>
                      <a:endParaRPr lang="el-GR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74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8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Νέκρωση των μαλθακών ιστών</a:t>
                      </a:r>
                      <a:endParaRPr lang="el-GR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74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8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Οστεοακτινονέκρωση</a:t>
                      </a:r>
                      <a:endParaRPr lang="el-GR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74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8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Δυσλειτουργία της κάτω γνάθου</a:t>
                      </a:r>
                      <a:endParaRPr lang="el-GR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74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8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Τρισμός</a:t>
                      </a:r>
                      <a:endParaRPr lang="el-GR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74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8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Δυσφαγία</a:t>
                      </a:r>
                      <a:endParaRPr lang="el-GR" sz="1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43051" name="TextBox 4">
            <a:extLst>
              <a:ext uri="{FF2B5EF4-FFF2-40B4-BE49-F238E27FC236}">
                <a16:creationId xmlns:a16="http://schemas.microsoft.com/office/drawing/2014/main" id="{24D2B8A7-B5C3-478C-995F-25BFBAEEF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0452" y="6489700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i="1" dirty="0" err="1">
                <a:solidFill>
                  <a:schemeClr val="bg1"/>
                </a:solidFill>
              </a:rPr>
              <a:t>Hesmo</a:t>
            </a:r>
            <a:r>
              <a:rPr lang="en-US" altLang="en-US" i="1" dirty="0">
                <a:solidFill>
                  <a:schemeClr val="bg1"/>
                </a:solidFill>
              </a:rPr>
              <a:t> Consensus Meeting</a:t>
            </a:r>
            <a:endParaRPr lang="el-GR" altLang="en-US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B5B652C-6B8D-2D1C-3AB2-47447DD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97" y="153657"/>
            <a:ext cx="7729728" cy="964316"/>
          </a:xfrm>
        </p:spPr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ΑΚΤΙΝΟΒΛΕΝΝΟΓΟΝΙΤΙΔΑ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94770D8-0119-6A51-E916-E8F11CF31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225" y="1878008"/>
            <a:ext cx="8390001" cy="3990529"/>
          </a:xfrm>
        </p:spPr>
        <p:txBody>
          <a:bodyPr>
            <a:norm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dirty="0"/>
              <a:t> 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Φλεγμονή του στοματικού βλεννογόνου ως αποτέλεσμα της ακτινοθεραπείας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Ο ασθενής την αναφέρει ως την </a:t>
            </a:r>
            <a:r>
              <a:rPr lang="el-GR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«χειρότερη εμπειρία» 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του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Μετά την 1</a:t>
            </a:r>
            <a:r>
              <a:rPr lang="el-GR" sz="24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εβδομάδα ακτινοθεραπείας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Ερύθημα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Επώδυνες </a:t>
            </a:r>
            <a:r>
              <a:rPr lang="el-G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ελκώσεις</a:t>
            </a:r>
            <a:endParaRPr lang="el-G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Επούλωση 2-4 εβδομάδες μετά το πέρας της θεραπείας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4C4B63C2-7C9B-6503-0545-A4DB29D7DD84}"/>
              </a:ext>
            </a:extLst>
          </p:cNvPr>
          <p:cNvPicPr/>
          <p:nvPr/>
        </p:nvPicPr>
        <p:blipFill rotWithShape="1">
          <a:blip r:embed="rId2"/>
          <a:srcRect l="77534" t="56257" b="5205"/>
          <a:stretch/>
        </p:blipFill>
        <p:spPr>
          <a:xfrm>
            <a:off x="9419572" y="3429000"/>
            <a:ext cx="2542784" cy="28684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F23538-0C22-FF94-EA3B-2DFEF523C351}"/>
              </a:ext>
            </a:extLst>
          </p:cNvPr>
          <p:cNvSpPr txBox="1"/>
          <p:nvPr/>
        </p:nvSpPr>
        <p:spPr>
          <a:xfrm>
            <a:off x="9870510" y="6425852"/>
            <a:ext cx="1891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”The Scream”</a:t>
            </a:r>
            <a:endParaRPr lang="el-GR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7592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6775954-285A-2F61-B16F-3B071D2C4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94" y="137974"/>
            <a:ext cx="7729728" cy="839056"/>
          </a:xfrm>
        </p:spPr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ΑΚΤΙΝΟΒΛΕΝΝΟΓΟΝΙΤΙΔΑ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FB0057B-B2F2-5166-8130-57AA9AE20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54" y="1335337"/>
            <a:ext cx="11122170" cy="2595218"/>
          </a:xfrm>
        </p:spPr>
        <p:txBody>
          <a:bodyPr>
            <a:norm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Αρχικά ερύθημα που εξελίσσεται σε ατροφία και </a:t>
            </a:r>
            <a:r>
              <a:rPr lang="el-G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έλκωση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Ελκ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ώ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σεις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Διάχυτες, μεγάλες, ανώμαλου σχήματος, χωρίς σαφή όρια, περιφερικά ερύθημα, καλύπτονται με </a:t>
            </a:r>
            <a:r>
              <a:rPr lang="el-G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ψευδομεμβράνη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Μη </a:t>
            </a:r>
            <a:r>
              <a:rPr lang="el-G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κερατινοποιημ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έ</a:t>
            </a:r>
            <a:r>
              <a:rPr lang="el-G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νο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επιθήλιο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l-G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Παρειακ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ό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ς και χειλικός βλεννογόνος, πλάγια χείλη και κοιλιακή επιφάνεια γλώσσας, μαλθακή υπερώα, έδαφος στόματος</a:t>
            </a:r>
            <a:endParaRPr lang="e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5836D6D5-D04B-B3A9-78D8-FC4B3C562F01}"/>
              </a:ext>
            </a:extLst>
          </p:cNvPr>
          <p:cNvPicPr/>
          <p:nvPr/>
        </p:nvPicPr>
        <p:blipFill rotWithShape="1">
          <a:blip r:embed="rId2"/>
          <a:srcRect l="11370" t="22466" r="13395" b="44585"/>
          <a:stretch/>
        </p:blipFill>
        <p:spPr>
          <a:xfrm>
            <a:off x="5010411" y="4216324"/>
            <a:ext cx="6879462" cy="225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962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494FCD2-4FFE-B2A6-D6FD-4498CA933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550" y="288287"/>
            <a:ext cx="7729728" cy="926738"/>
          </a:xfrm>
        </p:spPr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ΑΚΤΙΝΟΒΛΕΝΝΟΓΟΝΙΤΙΔΑ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4370F7E-A56E-58D9-99C4-4F300DD36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61" y="1878008"/>
            <a:ext cx="8509651" cy="4017825"/>
          </a:xfrm>
        </p:spPr>
        <p:txBody>
          <a:bodyPr>
            <a:norm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n-US" dirty="0"/>
              <a:t> </a:t>
            </a:r>
            <a:r>
              <a:rPr lang="el-GR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Δεν υπάρχει θεραπεία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Έλεγχος τοπικών παραγόντων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Καλή στοματική υγιεινή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Μείωση μικροβιακού φορτίου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Έλεγχος λοιμώξεων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Παροδική ανακούφιση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Χρήση καλυπτικών βλεννογόνου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Διάλυμα πόνου</a:t>
            </a:r>
          </a:p>
        </p:txBody>
      </p:sp>
      <p:pic>
        <p:nvPicPr>
          <p:cNvPr id="3074" name="Picture 2" descr="Radiation-Induced Mucositis ...">
            <a:extLst>
              <a:ext uri="{FF2B5EF4-FFF2-40B4-BE49-F238E27FC236}">
                <a16:creationId xmlns:a16="http://schemas.microsoft.com/office/drawing/2014/main" id="{CC1EBE1F-5680-4DF9-EE76-A8CAFED4C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440" y="4095016"/>
            <a:ext cx="3289300" cy="2463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6841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3913BA9-121C-FD72-45EB-797732971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19" y="303969"/>
            <a:ext cx="7729728" cy="814004"/>
          </a:xfrm>
        </p:spPr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ΛΟΙΜΩΞΕΙΣ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FCD0338-5909-2D73-7E39-24BCFB5EF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388" y="1573331"/>
            <a:ext cx="4232294" cy="3101983"/>
          </a:xfrm>
        </p:spPr>
        <p:txBody>
          <a:bodyPr/>
          <a:lstStyle/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dirty="0"/>
              <a:t> </a:t>
            </a:r>
            <a:r>
              <a:rPr lang="el-G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Ερπητική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λοίμωξη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Πιο εκτεταμένες λοιμώξεις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Καντιντίαση</a:t>
            </a:r>
            <a:endParaRPr lang="el-G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Ερυθηματώδης</a:t>
            </a:r>
            <a:endParaRPr lang="el-GR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Ψευδομεμβρανώδης</a:t>
            </a:r>
            <a:endParaRPr lang="el-GR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Βακτηριακή</a:t>
            </a:r>
            <a:endParaRPr lang="el-G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Δεξιό άγκιστρο 3">
            <a:extLst>
              <a:ext uri="{FF2B5EF4-FFF2-40B4-BE49-F238E27FC236}">
                <a16:creationId xmlns:a16="http://schemas.microsoft.com/office/drawing/2014/main" id="{F561675F-62E6-4658-108F-835F6691C69D}"/>
              </a:ext>
            </a:extLst>
          </p:cNvPr>
          <p:cNvSpPr/>
          <p:nvPr/>
        </p:nvSpPr>
        <p:spPr>
          <a:xfrm>
            <a:off x="5223353" y="1703540"/>
            <a:ext cx="626302" cy="2580361"/>
          </a:xfrm>
          <a:prstGeom prst="rightBrac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044D3C-3A30-C9C1-88F1-74A5FC37BEF4}"/>
              </a:ext>
            </a:extLst>
          </p:cNvPr>
          <p:cNvSpPr txBox="1"/>
          <p:nvPr/>
        </p:nvSpPr>
        <p:spPr>
          <a:xfrm>
            <a:off x="6096000" y="2505670"/>
            <a:ext cx="43757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FF00"/>
              </a:buClr>
              <a:buFont typeface="Wingdings" pitchFamily="2" charset="2"/>
              <a:buChar char="ü"/>
            </a:pPr>
            <a:r>
              <a:rPr lang="el-GR" dirty="0"/>
              <a:t> </a:t>
            </a: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πρώιμη εμφάνιση </a:t>
            </a:r>
            <a:r>
              <a:rPr lang="el-GR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βλεννογονίτιδας</a:t>
            </a:r>
            <a:endParaRPr lang="el-GR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επιβάρυνση </a:t>
            </a:r>
            <a:r>
              <a:rPr lang="el-GR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βλεννογονίτιδας</a:t>
            </a:r>
            <a:endParaRPr lang="el-GR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καθυστέρηση επούλωσης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5CD03188-4F03-D030-28D8-4F91F04B3CC7}"/>
              </a:ext>
            </a:extLst>
          </p:cNvPr>
          <p:cNvPicPr/>
          <p:nvPr/>
        </p:nvPicPr>
        <p:blipFill rotWithShape="1">
          <a:blip r:embed="rId2"/>
          <a:srcRect l="71781" t="54768" b="13060"/>
          <a:stretch/>
        </p:blipFill>
        <p:spPr>
          <a:xfrm>
            <a:off x="9356942" y="4444948"/>
            <a:ext cx="2580362" cy="220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703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0E86DA68-8B7C-6D07-408B-8B1FD98878F9}"/>
              </a:ext>
            </a:extLst>
          </p:cNvPr>
          <p:cNvPicPr/>
          <p:nvPr/>
        </p:nvPicPr>
        <p:blipFill rotWithShape="1">
          <a:blip r:embed="rId2"/>
          <a:srcRect r="4093" b="7215"/>
          <a:stretch/>
        </p:blipFill>
        <p:spPr>
          <a:xfrm>
            <a:off x="1302707" y="59498"/>
            <a:ext cx="8805797" cy="673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904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CBED2EC-EDA5-A320-8C36-F292CD964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1430" y="964691"/>
            <a:ext cx="8069434" cy="1527987"/>
          </a:xfrm>
        </p:spPr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ΜΕΤΑ ΤΟ ΠΕΡΑΣ ΤΗΣ ΑΝΤΙΝΕΟΠΛΑΣΜΑΤΙΚΗΣ ΘΕΡΑΠΕΙΑΣ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0627A5AF-3148-C869-6A6B-45AB87C1AECF}"/>
              </a:ext>
            </a:extLst>
          </p:cNvPr>
          <p:cNvPicPr/>
          <p:nvPr/>
        </p:nvPicPr>
        <p:blipFill rotWithShape="1">
          <a:blip r:embed="rId2"/>
          <a:srcRect l="69726" t="50000" b="5936"/>
          <a:stretch/>
        </p:blipFill>
        <p:spPr>
          <a:xfrm>
            <a:off x="9018740" y="3106768"/>
            <a:ext cx="2768252" cy="30219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E81F10-410A-88FF-01B4-9F9CDCAA0166}"/>
              </a:ext>
            </a:extLst>
          </p:cNvPr>
          <p:cNvSpPr txBox="1"/>
          <p:nvPr/>
        </p:nvSpPr>
        <p:spPr>
          <a:xfrm>
            <a:off x="9494729" y="6250488"/>
            <a:ext cx="1979112" cy="375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“Freedom”</a:t>
            </a:r>
            <a:endParaRPr lang="el-GR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3029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826852F-D9CC-5804-4501-ADA95E757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706" y="241339"/>
            <a:ext cx="7729728" cy="876634"/>
          </a:xfrm>
        </p:spPr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ΞΗΡΟΣΤΟΜΙΑ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0DA6400-B6C0-90EF-90DC-B8E58FD92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706" y="1214651"/>
            <a:ext cx="7729728" cy="5643349"/>
          </a:xfrm>
        </p:spPr>
        <p:txBody>
          <a:bodyPr>
            <a:no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υποκειμενική κατάσταση κατά την οποία ο ασθενής έχει την αίσθηση του ξηρού, στεγνού στόματος και αποδίδεται στη διαφόρου βαθμού μείωση της έκκρισης του σιάλου</a:t>
            </a:r>
          </a:p>
          <a:p>
            <a:pPr marL="0" indent="0">
              <a:buClr>
                <a:srgbClr val="FFFF00"/>
              </a:buClr>
              <a:buNone/>
            </a:pPr>
            <a:endParaRPr lang="el-G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ΟΞΕΙΑ &amp; ΟΨΙΜΗ ΕΠΙΠΛΟΚΗ</a:t>
            </a:r>
          </a:p>
          <a:p>
            <a:pPr marL="0" indent="0">
              <a:buClr>
                <a:srgbClr val="FFFF00"/>
              </a:buClr>
              <a:buNone/>
            </a:pPr>
            <a:endParaRPr lang="el-G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Βαρύτητα ξηροστομίας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Το ποσοστό της μάζας των σιαλογόνων αδένων που περιλαμβάνονται στο πεδίο ακτινοβολίας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Ετερόπλευρη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ή </a:t>
            </a:r>
            <a:r>
              <a:rPr lang="el-G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αμφοτερόπλευρη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ακτινοβόληση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Δόση ακτινοβολίας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Είδος ακτινοβολίας</a:t>
            </a:r>
          </a:p>
          <a:p>
            <a:pPr marL="0" indent="0">
              <a:buClr>
                <a:srgbClr val="FFFF00"/>
              </a:buClr>
              <a:buNone/>
            </a:pPr>
            <a:endParaRPr lang="el-G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A6CA822D-5BD9-0CA8-20B1-5DF9EA75A283}"/>
              </a:ext>
            </a:extLst>
          </p:cNvPr>
          <p:cNvPicPr/>
          <p:nvPr/>
        </p:nvPicPr>
        <p:blipFill rotWithShape="1">
          <a:blip r:embed="rId2"/>
          <a:srcRect l="57945" t="57169"/>
          <a:stretch/>
        </p:blipFill>
        <p:spPr>
          <a:xfrm>
            <a:off x="8069434" y="3679308"/>
            <a:ext cx="3845490" cy="29373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E04FAA-0FCF-3A17-9128-A59459052653}"/>
              </a:ext>
            </a:extLst>
          </p:cNvPr>
          <p:cNvSpPr txBox="1"/>
          <p:nvPr/>
        </p:nvSpPr>
        <p:spPr>
          <a:xfrm>
            <a:off x="8642959" y="1397967"/>
            <a:ext cx="2981194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FF00"/>
              </a:buClr>
              <a:buFont typeface="Wingdings" pitchFamily="2" charset="2"/>
              <a:buChar char="ü"/>
            </a:pPr>
            <a:r>
              <a:rPr lang="el-GR" dirty="0"/>
              <a:t> </a:t>
            </a:r>
            <a:r>
              <a:rPr lang="el-GR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Πολυτερηδονισμός</a:t>
            </a:r>
            <a:endParaRPr lang="el-GR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Ευπάθεια σε λοιμώξεις</a:t>
            </a:r>
          </a:p>
        </p:txBody>
      </p:sp>
    </p:spTree>
    <p:extLst>
      <p:ext uri="{BB962C8B-B14F-4D97-AF65-F5344CB8AC3E}">
        <p14:creationId xmlns:p14="http://schemas.microsoft.com/office/powerpoint/2010/main" val="37471464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A42DDEE-2771-5B8E-8459-69D391AA7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63" y="294808"/>
            <a:ext cx="7729728" cy="823165"/>
          </a:xfrm>
        </p:spPr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ΞΗΡΟΣΤΟΜΙΑ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099AE69-E27F-65B9-E73C-6A5C91987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278" y="1655405"/>
            <a:ext cx="7991037" cy="4158541"/>
          </a:xfrm>
        </p:spPr>
        <p:txBody>
          <a:bodyPr>
            <a:normAutofit fontScale="92500"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Επιπτώσεις στην ποιότητα ζωής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Δυσκολία σε ομιλία, μάσηση, κατάποση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Ανεπαρκής σίτιση με </a:t>
            </a:r>
            <a:r>
              <a:rPr lang="el-G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αποτέλσμα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ανεπιθύμητη απώλεια βάρους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Απώλεια γεύσης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Μη ικανοποιητική ποιότητα ύπνου</a:t>
            </a:r>
          </a:p>
          <a:p>
            <a:pPr marL="228600" lvl="1" indent="0">
              <a:buClr>
                <a:srgbClr val="FFFF00"/>
              </a:buClr>
              <a:buNone/>
            </a:pPr>
            <a:endParaRPr lang="el-G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Θεραπεία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Υποκατάστατα σιάλου, </a:t>
            </a:r>
            <a:r>
              <a:rPr lang="el-G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σιαλαγωγά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φάρμακα, ουδέτερα στοματικά διαλύματα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1137770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A356894-D6D0-32EF-12E6-5058698C6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706" y="213130"/>
            <a:ext cx="7729728" cy="738848"/>
          </a:xfrm>
        </p:spPr>
        <p:txBody>
          <a:bodyPr>
            <a:normAutofit fontScale="90000"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ΑΝΤΙΝΕΟΠΛΑΣΜΑΤΙΚΗ ΘΕΡΑΠΕΊΑ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670F694-9240-0C31-B6B6-7FC21BE51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855" y="1227551"/>
            <a:ext cx="9831429" cy="5285983"/>
          </a:xfrm>
        </p:spPr>
        <p:txBody>
          <a:bodyPr>
            <a:normAutofit fontScale="92500"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dirty="0"/>
              <a:t> </a:t>
            </a:r>
            <a:r>
              <a:rPr lang="el-GR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Χημειο</a:t>
            </a:r>
            <a:r>
              <a:rPr lang="el-GR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-ακτινοθεραπεία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Καταστροφή των </a:t>
            </a:r>
            <a:r>
              <a:rPr lang="el-G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νεοπλασματικών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αλλά και ταυτόχρονα των υγιών κυττάρων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Νεότερες θεραπείες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Στοματίτιδες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Οστεονέκρωση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των γνάθων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Άλλες επιπλοκές του στόματος</a:t>
            </a:r>
          </a:p>
          <a:p>
            <a:pPr marL="228600" lvl="1" indent="0">
              <a:buClr>
                <a:srgbClr val="FFFF00"/>
              </a:buClr>
              <a:buNone/>
            </a:pPr>
            <a:endParaRPr lang="el-G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Επιπτώσεις στην ποιότητα ζωής των ασθενών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Μεγαλύτερη νοσηρότητα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Αύξηση του κόστους θεραπείας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Θέτουν σε κίνδυνο το θεραπευτικό αποτέλεσμα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endParaRPr lang="el-GR" dirty="0"/>
          </a:p>
        </p:txBody>
      </p:sp>
      <p:sp>
        <p:nvSpPr>
          <p:cNvPr id="4" name="Κάτω βέλος 3">
            <a:extLst>
              <a:ext uri="{FF2B5EF4-FFF2-40B4-BE49-F238E27FC236}">
                <a16:creationId xmlns:a16="http://schemas.microsoft.com/office/drawing/2014/main" id="{8DDB4BC8-B3FA-2E55-5779-06DD534ADA4E}"/>
              </a:ext>
            </a:extLst>
          </p:cNvPr>
          <p:cNvSpPr/>
          <p:nvPr/>
        </p:nvSpPr>
        <p:spPr>
          <a:xfrm>
            <a:off x="4083485" y="3995803"/>
            <a:ext cx="751562" cy="463463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456527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A00479F-0FD6-1294-E319-47E97E6C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29728" cy="1188720"/>
          </a:xfrm>
        </p:spPr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ΠΑΡΑΚΟΛΟΥΘΗΣΗ ΜΕΤΑ ΤΗ ΘΕΡΑΠΕΙΑ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1207CEE-6E05-B700-4CE0-55D59513F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706" y="2135028"/>
            <a:ext cx="7729728" cy="3101983"/>
          </a:xfrm>
        </p:spPr>
        <p:txBody>
          <a:bodyPr/>
          <a:lstStyle/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el-GR" dirty="0"/>
              <a:t> </a:t>
            </a: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Όψιμες επιπλοκές </a:t>
            </a:r>
            <a:r>
              <a:rPr lang="el-GR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αντινεοπλασματικής</a:t>
            </a: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θεραπείας</a:t>
            </a:r>
          </a:p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Τακτικές οδοντιατρικές επανεξετάσεις</a:t>
            </a:r>
          </a:p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Εξέταση για πιθανή υποτροπή της νόσου</a:t>
            </a:r>
          </a:p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Εξέταση για πιθανή 2</a:t>
            </a:r>
            <a:r>
              <a:rPr lang="el-GR" sz="2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πρωτοπαθή κακοήθεια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593724FB-F3EA-5CA9-F8FB-099D981EA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0020" y="3686020"/>
            <a:ext cx="3171980" cy="317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256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E3D6FB4-AAE2-3E8F-3D5F-2DDD967F5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29728" cy="1188720"/>
          </a:xfrm>
        </p:spPr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ΠΑΡΑΚΟΛΟΥΘΗΣΗ ΜΕΤΑ ΤΗ ΘΕΡΑΠΕΙΑ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D91E4A0-4627-96D8-F41B-95A68E4EA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498" y="1617436"/>
            <a:ext cx="8027680" cy="4019276"/>
          </a:xfrm>
        </p:spPr>
        <p:txBody>
          <a:bodyPr>
            <a:normAutofit/>
          </a:bodyPr>
          <a:lstStyle/>
          <a:p>
            <a:pPr>
              <a:buClr>
                <a:srgbClr val="FFFF00"/>
              </a:buCl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πρώτα έτη παρακολούθησης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Κάθε 1-3 μήνες το πρώτο έτος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Κάθε 2-6 μήνες το δεύτερο έτος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Κάθε 4-8 μήνες τα 3-5 έτη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Κάθε 12 μήνες μετά τα 5 έτη</a:t>
            </a:r>
          </a:p>
          <a:p>
            <a:pPr marL="228600" lvl="1" indent="0">
              <a:buClr>
                <a:srgbClr val="92D050"/>
              </a:buClr>
              <a:buNone/>
            </a:pPr>
            <a:endParaRPr lang="el-GR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FF00"/>
              </a:buClr>
            </a:pP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Συχνές επανεξετάσεις στον οδοντίατρο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Οδοντική κατάσταση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Πόνος, αλλοιώσεις γεύσης, ξηροστομία, δυσφαγία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CDDBCD-95A3-D74F-A1DA-B4BB09E149B2}"/>
              </a:ext>
            </a:extLst>
          </p:cNvPr>
          <p:cNvSpPr txBox="1"/>
          <p:nvPr/>
        </p:nvSpPr>
        <p:spPr>
          <a:xfrm>
            <a:off x="143465" y="6172829"/>
            <a:ext cx="5952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Head &amp; Neck cancer survivorship consensus statement of the American Head and Neck Society, 2020)</a:t>
            </a:r>
            <a:endParaRPr lang="el-GR" sz="16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9816E354-142E-5F6E-191B-A8A580709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9537" y="4258849"/>
            <a:ext cx="3422463" cy="259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526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7DEAF22-101F-EFF5-9E76-CC0ADE8A6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29728" cy="646331"/>
          </a:xfrm>
        </p:spPr>
        <p:txBody>
          <a:bodyPr>
            <a:normAutofit fontScale="90000"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ΟΨΙΜΕΣ ΕΠΙΠΛΟΚΕΣ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AE928E7-87DD-DD58-7826-500D47831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19" y="960773"/>
            <a:ext cx="2514920" cy="1686893"/>
          </a:xfrm>
        </p:spPr>
        <p:txBody>
          <a:bodyPr>
            <a:normAutofit fontScale="92500"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n-US" dirty="0"/>
              <a:t> </a:t>
            </a: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Ξηροστομία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Πολυτερηδονισμός</a:t>
            </a: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Τρισμός</a:t>
            </a:r>
            <a:endParaRPr lang="el-GR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465E51C-543C-128F-D606-1423409D9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4" t="9361" r="3415" b="7031"/>
          <a:stretch/>
        </p:blipFill>
        <p:spPr bwMode="auto">
          <a:xfrm>
            <a:off x="3272725" y="1206676"/>
            <a:ext cx="3908123" cy="254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Αποτέλεσμα εικόνας για radiation caries">
            <a:extLst>
              <a:ext uri="{FF2B5EF4-FFF2-40B4-BE49-F238E27FC236}">
                <a16:creationId xmlns:a16="http://schemas.microsoft.com/office/drawing/2014/main" id="{91F7151B-E629-2C97-A8E4-70EAFF2647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6" t="19570" r="9066" b="19065"/>
          <a:stretch/>
        </p:blipFill>
        <p:spPr bwMode="auto">
          <a:xfrm>
            <a:off x="7729728" y="1244542"/>
            <a:ext cx="3902860" cy="254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914C08-36A2-DE54-ABC8-327D62BE1119}"/>
              </a:ext>
            </a:extLst>
          </p:cNvPr>
          <p:cNvSpPr txBox="1"/>
          <p:nvPr/>
        </p:nvSpPr>
        <p:spPr>
          <a:xfrm>
            <a:off x="3227232" y="3844676"/>
            <a:ext cx="3908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i="1" dirty="0">
                <a:solidFill>
                  <a:schemeClr val="bg1"/>
                </a:solidFill>
              </a:rPr>
              <a:t>Διάχυτες στικτές βλάβες-Γενικευμένες διαβρώσεις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26C0A4-617C-D0CB-9691-A23430D97A1A}"/>
              </a:ext>
            </a:extLst>
          </p:cNvPr>
          <p:cNvSpPr txBox="1"/>
          <p:nvPr/>
        </p:nvSpPr>
        <p:spPr>
          <a:xfrm>
            <a:off x="7729728" y="3882040"/>
            <a:ext cx="3908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Αποχρωματισμός μύλης-τερηδονισμός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E41763-BC02-D212-4868-FAC3468B7717}"/>
              </a:ext>
            </a:extLst>
          </p:cNvPr>
          <p:cNvSpPr txBox="1"/>
          <p:nvPr/>
        </p:nvSpPr>
        <p:spPr>
          <a:xfrm>
            <a:off x="296519" y="4580760"/>
            <a:ext cx="73403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ΠΟΛΥΤΕΡΗΔΟΝΙΣΜΟΣ</a:t>
            </a:r>
          </a:p>
          <a:p>
            <a:pPr marL="285750" indent="-285750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Μείωση του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 </a:t>
            </a: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από το 7.0 στο 5.0</a:t>
            </a:r>
          </a:p>
          <a:p>
            <a:pPr marL="285750" indent="-285750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Μείωση της ικανότητας του σιάλου για </a:t>
            </a:r>
            <a:r>
              <a:rPr lang="el-GR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επανασβεστίωση</a:t>
            </a:r>
            <a:endParaRPr lang="el-GR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Αύξηση </a:t>
            </a:r>
            <a:r>
              <a:rPr lang="el-GR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τερηδονογόνων</a:t>
            </a: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βακτηρίων</a:t>
            </a:r>
          </a:p>
          <a:p>
            <a:pPr marL="285750" indent="-285750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Αλλαγές στις διατροφικές συνήθειες</a:t>
            </a:r>
          </a:p>
          <a:p>
            <a:pPr marL="285750" indent="-285750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Πτωχή στοματική υγιεινή</a:t>
            </a:r>
          </a:p>
          <a:p>
            <a:pPr marL="285750" indent="-285750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Άμεση τοξική επίδραση της ακτινοβολίας (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radiation caries)</a:t>
            </a:r>
            <a:endParaRPr lang="el-GR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95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52D75C97-DFFE-0523-B927-2742DA2F42C6}"/>
              </a:ext>
            </a:extLst>
          </p:cNvPr>
          <p:cNvPicPr/>
          <p:nvPr/>
        </p:nvPicPr>
        <p:blipFill rotWithShape="1">
          <a:blip r:embed="rId2"/>
          <a:srcRect t="7165" r="6942"/>
          <a:stretch/>
        </p:blipFill>
        <p:spPr>
          <a:xfrm>
            <a:off x="1460311" y="245659"/>
            <a:ext cx="8598089" cy="636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1832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5025D2F-1250-3111-7E6A-F89FDB2F9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097" y="241360"/>
            <a:ext cx="7729728" cy="754926"/>
          </a:xfrm>
        </p:spPr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ΠΡΟΛΗΨΗ ΟΔΟΝΤΙΚΗΣ ΝΟΣΟΥ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128DA72-1201-4B75-85C2-F94E04716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097" y="1477984"/>
            <a:ext cx="7213115" cy="4076655"/>
          </a:xfrm>
        </p:spPr>
        <p:txBody>
          <a:bodyPr/>
          <a:lstStyle/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dirty="0"/>
              <a:t> 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Οδηγίες στοματικής υγιεινής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Συστηματική στοματική υγιεινή 4 φορές/ημέρα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Χρήση μαλακής οδοντόβουρτσας και οδοντόκρεμας με φθόριο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Μεσοδόντιος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καθαρισμός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Συχνές φθοριώσεις στον οδοντίατρο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Αποφυγή φαγητών και υγρών με υψηλή περιεκτικότητα σε ζάχαρη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53F8F11C-85C0-4E2E-A163-F09E5C147E8C}"/>
              </a:ext>
            </a:extLst>
          </p:cNvPr>
          <p:cNvPicPr/>
          <p:nvPr/>
        </p:nvPicPr>
        <p:blipFill rotWithShape="1">
          <a:blip r:embed="rId2"/>
          <a:srcRect l="21492" t="30050" r="24179" b="15821"/>
          <a:stretch/>
        </p:blipFill>
        <p:spPr>
          <a:xfrm>
            <a:off x="7224215" y="3145809"/>
            <a:ext cx="4967785" cy="371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56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528493A-AF56-62FD-E2F8-F393C3121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336" y="226569"/>
            <a:ext cx="7729728" cy="891404"/>
          </a:xfrm>
        </p:spPr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Η ΦΡΟΝΤΙΔΑ ΤΟΥ ΣΤΟΜΑΤΟΣ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EE7821E-400C-C521-5647-80E496A8F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949" y="1473958"/>
            <a:ext cx="10570465" cy="4967785"/>
          </a:xfrm>
        </p:spPr>
        <p:txBody>
          <a:bodyPr>
            <a:normAutofit lnSpcReduction="10000"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dirty="0"/>
              <a:t> 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Συντηρητικές οδοντιατρικές εργασίες τους πρώτους 6 μήνες μετά το πέρας της ακτινοθεραπείας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Επεμβατικές οδοντιατρικές εργασίες τουλάχιστον 1 έτος μετά το πέρας της ακτινοθεραπείας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Πεδίο ακτινοβόλησης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Μέσα στους πρώτους 6 μήνες από την ακτινοθεραπεία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Κίνδυνος </a:t>
            </a:r>
            <a:r>
              <a:rPr lang="el-GR" sz="2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οστεοακτινονέκρωσης</a:t>
            </a:r>
            <a:endParaRPr lang="el-GR" sz="22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Ενυδάτωση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Διακοπή καπνίσματος και αλκοόλ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Οι ασθενείς με καρκίνο στόματος που συνεχίζουν να καπνίζουν έχουν αυξημένο κίνδυνο ανάπτυξης 2</a:t>
            </a:r>
            <a:r>
              <a:rPr lang="el-GR" sz="2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ης</a:t>
            </a: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πρωτοπαθούς εστίας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Πρόληψη λοιμώξεων</a:t>
            </a:r>
          </a:p>
        </p:txBody>
      </p:sp>
    </p:spTree>
    <p:extLst>
      <p:ext uri="{BB962C8B-B14F-4D97-AF65-F5344CB8AC3E}">
        <p14:creationId xmlns:p14="http://schemas.microsoft.com/office/powerpoint/2010/main" val="39314585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5786915-2081-C30D-4DC5-9773D51CA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29728" cy="1188720"/>
          </a:xfrm>
        </p:spPr>
        <p:txBody>
          <a:bodyPr/>
          <a:lstStyle/>
          <a:p>
            <a:r>
              <a:rPr lang="el-GR" b="1" dirty="0" err="1">
                <a:solidFill>
                  <a:srgbClr val="FF0000"/>
                </a:solidFill>
              </a:rPr>
              <a:t>υποτροπη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3FC8DF3-826B-30AA-4E12-CF70E4270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128" y="1673803"/>
            <a:ext cx="7729728" cy="3510394"/>
          </a:xfrm>
        </p:spPr>
        <p:txBody>
          <a:bodyPr/>
          <a:lstStyle/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el-GR" dirty="0"/>
              <a:t> </a:t>
            </a: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τοπική υποτροπή και η ανάπτυξη 2</a:t>
            </a:r>
            <a:r>
              <a:rPr lang="el-GR" sz="2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ου</a:t>
            </a: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καρκίνου σε ασθενείς με καρκίνο κεφαλής και τραχήλου παραμένει εμπόδιο στην μακροχρόνια επιβίωση των ασθενών</a:t>
            </a:r>
          </a:p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Υψηλά ποσοστά υποτροπής</a:t>
            </a:r>
          </a:p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Σχετίζεται με: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Στάδιο καρκίνου τη στιγμή της διάγνωσης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Συνέχιση κατανάλωσης αλκοόλ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Συνέχιση καπνίσματος</a:t>
            </a:r>
          </a:p>
          <a:p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4361B7-C4DB-2CDD-742D-56FD6E1F1C7E}"/>
              </a:ext>
            </a:extLst>
          </p:cNvPr>
          <p:cNvSpPr txBox="1"/>
          <p:nvPr/>
        </p:nvSpPr>
        <p:spPr>
          <a:xfrm>
            <a:off x="10095976" y="6338170"/>
            <a:ext cx="19415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Leoncini</a:t>
            </a:r>
            <a:r>
              <a:rPr lang="en-US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 2018)</a:t>
            </a:r>
            <a:endParaRPr lang="el-GR" sz="16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A5462926-5E5F-1627-B5AD-91F0697A4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8343" y="2556899"/>
            <a:ext cx="4680527" cy="351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3656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4D46483-9FFB-576A-91F9-911218543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29728" cy="876822"/>
          </a:xfrm>
        </p:spPr>
        <p:txBody>
          <a:bodyPr/>
          <a:lstStyle/>
          <a:p>
            <a:r>
              <a:rPr lang="el-GR" b="1" dirty="0" err="1">
                <a:solidFill>
                  <a:srgbClr val="FF0000"/>
                </a:solidFill>
              </a:rPr>
              <a:t>ΔευτεροΣ</a:t>
            </a:r>
            <a:r>
              <a:rPr lang="el-GR" b="1" dirty="0">
                <a:solidFill>
                  <a:srgbClr val="FF0000"/>
                </a:solidFill>
              </a:rPr>
              <a:t> </a:t>
            </a:r>
            <a:r>
              <a:rPr lang="el-GR" b="1" dirty="0" err="1">
                <a:solidFill>
                  <a:srgbClr val="FF0000"/>
                </a:solidFill>
              </a:rPr>
              <a:t>πρωτοπαθΗσ</a:t>
            </a:r>
            <a:r>
              <a:rPr lang="el-GR" b="1" dirty="0">
                <a:solidFill>
                  <a:srgbClr val="FF0000"/>
                </a:solidFill>
              </a:rPr>
              <a:t> ΚΑΡΚΙΝΟΣ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A51B432-09E2-3476-B9A4-B2711EABB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035" y="1127343"/>
            <a:ext cx="10258817" cy="5373666"/>
          </a:xfrm>
        </p:spPr>
        <p:txBody>
          <a:bodyPr>
            <a:normAutofit/>
          </a:bodyPr>
          <a:lstStyle/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el-GR" dirty="0"/>
              <a:t> </a:t>
            </a: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Εμφάνιση 2</a:t>
            </a:r>
            <a:r>
              <a:rPr lang="el-GR" sz="20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ης</a:t>
            </a: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πρωτοπαθούς εστίας μετά την αντιμετώπιση της πρώτης (σπανιότερα ταυτόχρονα), εντοπισμένη σε διακριτές ανατομικές θέσεις</a:t>
            </a:r>
          </a:p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Ανέρχονται σε 3-7% ανά έτος</a:t>
            </a:r>
          </a:p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Το 1/3 των θανάτων ασθενών με καρκίνο κεφαλής &amp; τραχήλου είναι λόγω δεύτερων καρκίνων</a:t>
            </a:r>
          </a:p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Συνήθως εντοπίζονται: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Περιοχή κεφαλής &amp; τραχήλου</a:t>
            </a:r>
          </a:p>
          <a:p>
            <a:pPr lvl="2">
              <a:buClr>
                <a:srgbClr val="92D050"/>
              </a:buClr>
              <a:buFont typeface="Wingdings" pitchFamily="2" charset="2"/>
              <a:buChar char="q"/>
            </a:pP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ούλα, γλώσσα, έδαφος στόματος</a:t>
            </a:r>
          </a:p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«Καρκινοποίηση πεδίου»: </a:t>
            </a: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τα καρκινογόνα προκαλούν βλάβες σε ευρέα ανατομικά πεδία</a:t>
            </a:r>
          </a:p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Παράγοντες κινδύνου: ηλικία, συνέχιση αλκοόλ και καπνίσματος</a:t>
            </a:r>
          </a:p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Στους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HPV</a:t>
            </a: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-σχετιζόμενους καρκίνους είναι μικρότερα τα ποσοστά χωρίς όμως να υποστηρίζεται  συσχέτιση από στοιχεία κλινικών μελετών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987808-FB12-7974-78F6-7FF9FF3C6E2C}"/>
              </a:ext>
            </a:extLst>
          </p:cNvPr>
          <p:cNvSpPr txBox="1"/>
          <p:nvPr/>
        </p:nvSpPr>
        <p:spPr>
          <a:xfrm>
            <a:off x="6868439" y="6331731"/>
            <a:ext cx="5323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Leoncini</a:t>
            </a:r>
            <a:r>
              <a:rPr lang="en-US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 2018, Boakye et al 2018, Johnson et al 2020)</a:t>
            </a:r>
            <a:endParaRPr lang="el-GR" sz="16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8911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1B65C33-B41A-7CDC-1663-E79EB1BEF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ΣΥΜΠΑΓΕΙΣ ΟΓΚΟΙ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883700D-3B8E-0BE3-F721-63CEA4860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8031980" cy="3639926"/>
          </a:xfrm>
        </p:spPr>
        <p:txBody>
          <a:bodyPr/>
          <a:lstStyle/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dirty="0"/>
              <a:t> 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Χημειοθεραπεία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Αντιοστεολυτική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αγωγή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Διφωσφονικά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Δενοσουμάμπη</a:t>
            </a:r>
            <a:endParaRPr lang="el-G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Στοχεύουσες θεραπείες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Ανοσοθεραπεία</a:t>
            </a:r>
          </a:p>
        </p:txBody>
      </p:sp>
    </p:spTree>
    <p:extLst>
      <p:ext uri="{BB962C8B-B14F-4D97-AF65-F5344CB8AC3E}">
        <p14:creationId xmlns:p14="http://schemas.microsoft.com/office/powerpoint/2010/main" val="17078400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58D759A-A6D0-257F-64FE-FB84175E8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49" y="350543"/>
            <a:ext cx="7729728" cy="932347"/>
          </a:xfrm>
        </p:spPr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ΠΡΟ ΕΝΑΡΞΗΣ ΘΕΡΑΠΕΙΑΣ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1560BA8-C2E0-BCBA-B1E7-61ECE56B1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449" y="1655405"/>
            <a:ext cx="7729728" cy="3101983"/>
          </a:xfrm>
        </p:spPr>
        <p:txBody>
          <a:bodyPr>
            <a:norm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Πλήρης οδοντιατρικός, στοματολογικός και ακτινογραφικός έλεγχος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Εξάλειψη </a:t>
            </a:r>
            <a:r>
              <a:rPr lang="el-GR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βλεννογόνιων</a:t>
            </a: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λοιμώξεων, περιοδοντικών και </a:t>
            </a:r>
            <a:r>
              <a:rPr lang="el-GR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περιακρορριζικών</a:t>
            </a: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βλαβών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Αποκατάσταση τερηδονισμένων δοντιών</a:t>
            </a:r>
          </a:p>
        </p:txBody>
      </p:sp>
      <p:sp>
        <p:nvSpPr>
          <p:cNvPr id="4" name="Στρογγύλεμα διαγώνιων γωνιών του ορθογωνίου 3">
            <a:extLst>
              <a:ext uri="{FF2B5EF4-FFF2-40B4-BE49-F238E27FC236}">
                <a16:creationId xmlns:a16="http://schemas.microsoft.com/office/drawing/2014/main" id="{BFAF5C72-D9DA-5AD0-249F-998FE10DE3B3}"/>
              </a:ext>
            </a:extLst>
          </p:cNvPr>
          <p:cNvSpPr/>
          <p:nvPr/>
        </p:nvSpPr>
        <p:spPr>
          <a:xfrm>
            <a:off x="5704764" y="2702257"/>
            <a:ext cx="5459105" cy="3875964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8D10B6-07E6-8F12-D321-487C6A59E755}"/>
              </a:ext>
            </a:extLst>
          </p:cNvPr>
          <p:cNvSpPr txBox="1"/>
          <p:nvPr/>
        </p:nvSpPr>
        <p:spPr>
          <a:xfrm>
            <a:off x="5991367" y="2961564"/>
            <a:ext cx="484495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itchFamily="2" charset="2"/>
              <a:buChar char="ü"/>
            </a:pPr>
            <a:r>
              <a:rPr lang="el-GR" dirty="0"/>
              <a:t> </a:t>
            </a:r>
            <a:r>
              <a:rPr lang="el-GR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Έλεγχος εφαρμογής κινητών προσθετικών αποκαταστάσεων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ü"/>
            </a:pPr>
            <a:r>
              <a:rPr lang="el-GR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Ενημέρωση ασθενούς για τις πιθανές επιπλοκές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ü"/>
            </a:pPr>
            <a:r>
              <a:rPr lang="el-GR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Άσκηση σωστής στοματικής υγιεινής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ü"/>
            </a:pPr>
            <a:r>
              <a:rPr lang="el-GR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Αναφορά συμπτωμάτων στον ιατρό &amp; οδοντίατρο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ü"/>
            </a:pPr>
            <a:r>
              <a:rPr lang="el-GR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Χορήγηση </a:t>
            </a:r>
            <a:r>
              <a:rPr lang="el-GR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αντιμικροβιακών</a:t>
            </a:r>
            <a:r>
              <a:rPr lang="el-GR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και φθοριούχων σκευασμάτων καθημερινής χρήσης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ü"/>
            </a:pPr>
            <a:r>
              <a:rPr lang="el-GR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Επανεξέταση ανά 3-6 μήνες</a:t>
            </a:r>
          </a:p>
        </p:txBody>
      </p:sp>
    </p:spTree>
    <p:extLst>
      <p:ext uri="{BB962C8B-B14F-4D97-AF65-F5344CB8AC3E}">
        <p14:creationId xmlns:p14="http://schemas.microsoft.com/office/powerpoint/2010/main" val="2579496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B126FC1-6FEA-3AAD-A863-47C7E941D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26281"/>
            <a:ext cx="7729728" cy="889160"/>
          </a:xfrm>
        </p:spPr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ΟΔΟΝΤΙΑΤΡΙΚΗ ΦΡΟΝΤΙΔΑ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0D0B592-7F0A-8B6C-059E-1EADBDF47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487" y="2187107"/>
            <a:ext cx="4457762" cy="3101983"/>
          </a:xfrm>
        </p:spPr>
        <p:txBody>
          <a:bodyPr/>
          <a:lstStyle/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dirty="0"/>
              <a:t> 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ΠΡΙΝ ΤΗΝ ΕΝΑΡΞΗ</a:t>
            </a:r>
          </a:p>
          <a:p>
            <a:pPr marL="0" indent="0">
              <a:buClr>
                <a:srgbClr val="FFFF00"/>
              </a:buClr>
              <a:buNone/>
            </a:pPr>
            <a:endParaRPr 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ΚΑΤΑ ΤΗ ΔΙΑΡΚΕΙΑ</a:t>
            </a:r>
          </a:p>
          <a:p>
            <a:pPr marL="0" indent="0">
              <a:buClr>
                <a:srgbClr val="FFFF00"/>
              </a:buClr>
              <a:buNone/>
            </a:pPr>
            <a:endParaRPr lang="el-G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ΜΕΤΑ ΤΟ ΠΕΡΑΣ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16C86EF4-A0D8-7B8F-830F-AFE3119474D2}"/>
              </a:ext>
            </a:extLst>
          </p:cNvPr>
          <p:cNvPicPr/>
          <p:nvPr/>
        </p:nvPicPr>
        <p:blipFill rotWithShape="1">
          <a:blip r:embed="rId2"/>
          <a:srcRect l="58904" t="50959" b="5114"/>
          <a:stretch/>
        </p:blipFill>
        <p:spPr>
          <a:xfrm>
            <a:off x="8081960" y="3319208"/>
            <a:ext cx="3757808" cy="30125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746492-D4B3-DD48-38B7-C912446C1A61}"/>
              </a:ext>
            </a:extLst>
          </p:cNvPr>
          <p:cNvSpPr txBox="1"/>
          <p:nvPr/>
        </p:nvSpPr>
        <p:spPr>
          <a:xfrm>
            <a:off x="8918532" y="6331719"/>
            <a:ext cx="2116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“Bodies of courage”</a:t>
            </a:r>
            <a:endParaRPr lang="el-GR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7060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98C3E08-9741-7AFA-D673-1704AF83C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15" y="240217"/>
            <a:ext cx="7729728" cy="877756"/>
          </a:xfrm>
        </p:spPr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ΚΑΤΆ ΤΗ ΔΙΑΡΚΕΙΑ ΤΗΣ ΘΕΡΑΠΕΙΑΣ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F8C7E1C-24E9-1DAC-3195-C30C8DC9E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915" y="1546223"/>
            <a:ext cx="5871085" cy="3101983"/>
          </a:xfrm>
        </p:spPr>
        <p:txBody>
          <a:bodyPr/>
          <a:lstStyle/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dirty="0"/>
              <a:t> </a:t>
            </a: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Πλήρης κλινική εξέταση σε κάθε επανεξέταση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ακτινογραφική εξέταση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Στοματική υγιεινή 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Τακτικός έλεγχος και αναπροσαρμογή κινητών προσθετικών εργασιών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Συντηρητικές οδοντιατρικές εργασίες</a:t>
            </a:r>
          </a:p>
        </p:txBody>
      </p:sp>
      <p:sp>
        <p:nvSpPr>
          <p:cNvPr id="4" name="Στρογγύλεμα διαγώνιων γωνιών του ορθογωνίου 3">
            <a:extLst>
              <a:ext uri="{FF2B5EF4-FFF2-40B4-BE49-F238E27FC236}">
                <a16:creationId xmlns:a16="http://schemas.microsoft.com/office/drawing/2014/main" id="{DE46BA07-97D9-856A-5CFD-923C312AF7F5}"/>
              </a:ext>
            </a:extLst>
          </p:cNvPr>
          <p:cNvSpPr/>
          <p:nvPr/>
        </p:nvSpPr>
        <p:spPr>
          <a:xfrm>
            <a:off x="6332561" y="2101755"/>
            <a:ext cx="5634524" cy="4394580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4741C1-DBD3-365A-1D5A-22DABFA18B06}"/>
              </a:ext>
            </a:extLst>
          </p:cNvPr>
          <p:cNvSpPr txBox="1"/>
          <p:nvPr/>
        </p:nvSpPr>
        <p:spPr>
          <a:xfrm>
            <a:off x="6660107" y="2466304"/>
            <a:ext cx="50769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ΣΕ ΠΕΡΙΠΤΩΣΗ ΕΞΑΓΩΓΗΣ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Συνεννόηση με τον θεράποντα ιατρό</a:t>
            </a:r>
          </a:p>
          <a:p>
            <a:pPr marL="800100" lvl="1" indent="-342900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l-G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Συναίνεση</a:t>
            </a:r>
          </a:p>
          <a:p>
            <a:pPr marL="800100" lvl="1" indent="-342900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l-G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Διακοπή φαρμάκων?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ü"/>
            </a:pPr>
            <a:r>
              <a:rPr lang="el-G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Έγγραφη συγκατάθεση του ασθενούς-ενημέρωση για τον κίνδυνο </a:t>
            </a:r>
            <a:r>
              <a:rPr lang="el-GR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οστεονέκρωσης</a:t>
            </a:r>
            <a:endParaRPr lang="el-GR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ü"/>
            </a:pPr>
            <a:r>
              <a:rPr lang="el-G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Χορήγηση αντιβιοτικής αγωγής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ü"/>
            </a:pPr>
            <a:r>
              <a:rPr lang="el-G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Παρακολούθηση του ασθενούς ανά εβδομάδα</a:t>
            </a:r>
          </a:p>
        </p:txBody>
      </p:sp>
    </p:spTree>
    <p:extLst>
      <p:ext uri="{BB962C8B-B14F-4D97-AF65-F5344CB8AC3E}">
        <p14:creationId xmlns:p14="http://schemas.microsoft.com/office/powerpoint/2010/main" val="28632632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466A13F-9831-6627-9BD0-9ED95CCA2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41" y="255008"/>
            <a:ext cx="7729728" cy="1188720"/>
          </a:xfrm>
        </p:spPr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ΟΣΤΕΟΝΕΚΡΩΣΗ ΣΧΕΤΙΖΟΜΕΝΗ ΜΕ ΦΑΡΜΑΚΑ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6E2D840-7559-BF5F-F092-67C856DD2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70" y="1878008"/>
            <a:ext cx="9765245" cy="4017825"/>
          </a:xfrm>
        </p:spPr>
        <p:txBody>
          <a:bodyPr>
            <a:norm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Αυξανόμενος αριθμός περιπτώσεων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MRONJ 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σε ασθενείς που λαμβάνουν </a:t>
            </a:r>
            <a:r>
              <a:rPr lang="el-G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συνδυασμο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φαρμάκων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Αναστολείς </a:t>
            </a:r>
            <a:r>
              <a:rPr lang="el-GR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αγγειογένεσης</a:t>
            </a:r>
            <a:endParaRPr lang="el-GR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Αντιοστεολυτική</a:t>
            </a: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αγωγή</a:t>
            </a:r>
          </a:p>
          <a:p>
            <a:pPr marL="228600" lvl="1" indent="0">
              <a:buClr>
                <a:srgbClr val="FFFF00"/>
              </a:buClr>
              <a:buNone/>
            </a:pPr>
            <a:endParaRPr lang="el-GR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Υψηλότερος κίνδυνος εμφάνισης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MRONJ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και σε πιο σύντομο χρονικό διάστημα</a:t>
            </a:r>
          </a:p>
        </p:txBody>
      </p:sp>
    </p:spTree>
    <p:extLst>
      <p:ext uri="{BB962C8B-B14F-4D97-AF65-F5344CB8AC3E}">
        <p14:creationId xmlns:p14="http://schemas.microsoft.com/office/powerpoint/2010/main" val="38974472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A4EAD5A-F658-F530-0DD3-9AF74F0BF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620" y="363047"/>
            <a:ext cx="7729728" cy="754926"/>
          </a:xfrm>
        </p:spPr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ΑΝΑΣΤΟΛΕΙΣ </a:t>
            </a:r>
            <a:r>
              <a:rPr lang="en-US" b="1" dirty="0">
                <a:solidFill>
                  <a:srgbClr val="FF0000"/>
                </a:solidFill>
              </a:rPr>
              <a:t>mTOR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90B5DD6-E76D-57A6-1555-E85C3AB1C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097" y="1314211"/>
            <a:ext cx="7459840" cy="4254075"/>
          </a:xfrm>
        </p:spPr>
        <p:txBody>
          <a:bodyPr>
            <a:no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Everolimus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Temsirolimus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Στοματ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ί</a:t>
            </a:r>
            <a:r>
              <a:rPr lang="el-G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τιδα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με επώδυνες </a:t>
            </a:r>
            <a:r>
              <a:rPr lang="el-G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ελκώσεις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που μοιάζουν με άφθες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Χρόνος εμφάνισης: 5 ημέρες έως κάποιες εβδομάδες μετά την έναρξη χορήγησης του φαρμάκου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Κλινική εικόνα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Ωοειδείς, επιφανειακές </a:t>
            </a:r>
            <a:r>
              <a:rPr lang="el-G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ελκώσεις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καλά </a:t>
            </a:r>
            <a:r>
              <a:rPr lang="el-G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περιγεγραμμένες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νεκρωτική περιοχή στο κέντρο, περιβαλλόμενες από ερυθρή άλω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Επώδυνες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Εντόπιση σε μη </a:t>
            </a:r>
            <a:r>
              <a:rPr lang="el-G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κερατινοποιημένο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βλεννογόνο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Θεραπεία: </a:t>
            </a:r>
            <a:r>
              <a:rPr lang="el-G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κορτικοστεροειδή</a:t>
            </a:r>
            <a:endParaRPr lang="el-G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0EDCC39-862E-7939-56CF-755CD4D5C3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0" t="2751" b="34002"/>
          <a:stretch/>
        </p:blipFill>
        <p:spPr bwMode="auto">
          <a:xfrm>
            <a:off x="7793937" y="4278573"/>
            <a:ext cx="4398063" cy="2579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85946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4C8B3C6-0ACD-BB70-7E0A-B5B4FDD6E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518" y="672766"/>
            <a:ext cx="7729728" cy="4690804"/>
          </a:xfrm>
        </p:spPr>
        <p:txBody>
          <a:bodyPr>
            <a:no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Διαταραχές γεύσης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Ξηροστομία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Αιφνίδια εμφάνιση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Μειωμένη αντοχή σε όξινα και μπαχαρικά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Γεωγραφική γλώσσα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Ανοσοθεραπεία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Αναστολείς </a:t>
            </a:r>
            <a:r>
              <a:rPr lang="el-GR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αγγειογένεσης</a:t>
            </a:r>
            <a:endParaRPr lang="el-GR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Αποδρομή μετά τη διακοπή της θεραπείας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EE100E4A-0328-C4B0-5879-8F3FAF807C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94"/>
          <a:stretch/>
        </p:blipFill>
        <p:spPr>
          <a:xfrm>
            <a:off x="7342339" y="2183642"/>
            <a:ext cx="4338143" cy="3754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18454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3FDA6E1-3649-C106-E757-50452C146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055177"/>
          </a:xfrm>
        </p:spPr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ΣΥΜΠΕΡΑΣΜΑ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E8E2914-CDC5-42D0-B38D-CDEAF2A1E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dirty="0"/>
              <a:t> 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φροντίδα του στόματος αποτελεί αναπόσπαστο μέρος της υποστηρικτικής φροντίδας του ογκολογικού ασθενούς</a:t>
            </a:r>
          </a:p>
          <a:p>
            <a:pPr marL="0" indent="0">
              <a:buClr>
                <a:srgbClr val="FFFF00"/>
              </a:buClr>
              <a:buNone/>
            </a:pPr>
            <a:endParaRPr lang="el-G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Απαραίτητη η συμβολή του οδοντιάτρου σε όλα τα στάδια της </a:t>
            </a:r>
            <a:r>
              <a:rPr lang="el-G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αντινεοπλασματικής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θεραπείας</a:t>
            </a:r>
          </a:p>
        </p:txBody>
      </p:sp>
    </p:spTree>
    <p:extLst>
      <p:ext uri="{BB962C8B-B14F-4D97-AF65-F5344CB8AC3E}">
        <p14:creationId xmlns:p14="http://schemas.microsoft.com/office/powerpoint/2010/main" val="28187194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24EDC6E-6D87-B028-C345-22B5BD818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CD13F308-FE9E-EF8D-904C-CA7F6B6EB549}"/>
              </a:ext>
            </a:extLst>
          </p:cNvPr>
          <p:cNvSpPr/>
          <p:nvPr/>
        </p:nvSpPr>
        <p:spPr>
          <a:xfrm>
            <a:off x="5361140" y="5103674"/>
            <a:ext cx="714205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l-GR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ΕΥΧΑΡΙΣΤΩ ΓΙΑ ΤΗΝ ΠΡΟΣΟΧΗ ΣΑΣ</a:t>
            </a:r>
          </a:p>
        </p:txBody>
      </p:sp>
    </p:spTree>
    <p:extLst>
      <p:ext uri="{BB962C8B-B14F-4D97-AF65-F5344CB8AC3E}">
        <p14:creationId xmlns:p14="http://schemas.microsoft.com/office/powerpoint/2010/main" val="2470317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6EE2DA7-F51C-39AE-BDEC-12C955F33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29728" cy="1188720"/>
          </a:xfrm>
        </p:spPr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ΟΔΟΝΤΙΑΤΡΙΚΗ ΑΝΤΙΜΕΤΩΠΙΣΗ ΠΡΟ ΕΝΑΡΞΗΣ ΘΕΡΑΠΕΙΑΣ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D17D9E0-917F-626A-D0AC-67D1B037B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388" y="1982621"/>
            <a:ext cx="7939998" cy="3726492"/>
          </a:xfrm>
        </p:spPr>
        <p:txBody>
          <a:bodyPr>
            <a:normAutofit/>
          </a:bodyPr>
          <a:lstStyle/>
          <a:p>
            <a:pPr>
              <a:buClr>
                <a:srgbClr val="FFFF00"/>
              </a:buClr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Στόχος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Εξάλειψη φλεγμονών από τη στοματική κοιλότητα πριν την έναρξη θεραπείας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Πρόληψη φλεγμονής κατά τη διάρκεια της θεραπείας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Διατήρηση στοματικής υγείας</a:t>
            </a:r>
          </a:p>
          <a:p>
            <a:pPr lvl="2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περιορισμός επιπλοκών του στόματος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Ενυδάτωση του στόματος</a:t>
            </a:r>
          </a:p>
        </p:txBody>
      </p:sp>
      <p:pic>
        <p:nvPicPr>
          <p:cNvPr id="5122" name="Picture 2" descr="Clinic clipart png images | PNGEgg">
            <a:extLst>
              <a:ext uri="{FF2B5EF4-FFF2-40B4-BE49-F238E27FC236}">
                <a16:creationId xmlns:a16="http://schemas.microsoft.com/office/drawing/2014/main" id="{4A63CA19-4622-8E80-5623-2DBC0F6C3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548" y="3131507"/>
            <a:ext cx="3224451" cy="372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469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036A36D-7E93-02C6-3583-2D0030C2F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8467595" cy="914400"/>
          </a:xfrm>
        </p:spPr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ΠΡΙΝ ΤΗΝ ΑΝΤΙΝΕΟΠΛΑΣΜΑΤΙΚΗ ΘΕΡΑΠΕΙΑ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0B114DD-965B-6F01-85AB-876E64C80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151" y="1615857"/>
            <a:ext cx="11336054" cy="5010411"/>
          </a:xfrm>
        </p:spPr>
        <p:txBody>
          <a:bodyPr>
            <a:normAutofit/>
          </a:bodyPr>
          <a:lstStyle/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en-US" dirty="0"/>
              <a:t> </a:t>
            </a:r>
            <a:r>
              <a:rPr lang="el-GR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Πλ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ή</a:t>
            </a:r>
            <a:r>
              <a:rPr lang="el-GR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ρης</a:t>
            </a: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κλινική εξέταση του </a:t>
            </a:r>
            <a:r>
              <a:rPr lang="el-GR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στοματογναθικού</a:t>
            </a: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συστήματος</a:t>
            </a:r>
            <a:endParaRPr lang="en" sz="22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en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Εξωστοματική</a:t>
            </a:r>
            <a:r>
              <a:rPr lang="el-GR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κλινική εξέταση </a:t>
            </a: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για αξιολόγηση πιθανής λοίμωξης ή πόνου</a:t>
            </a:r>
            <a:endParaRPr lang="en" sz="22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en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Ενδοστοματική κλινική εξέταση</a:t>
            </a:r>
            <a:endParaRPr lang="en" sz="2200" b="0" i="0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Εξ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έ</a:t>
            </a:r>
            <a:r>
              <a:rPr lang="el-GR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ταση</a:t>
            </a: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του στοματικού βλεννογόνου για ύπαρξη ευκαιριακών λοιμώξεων ή άλλης παθολογίας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Αποκατάσταση </a:t>
            </a:r>
            <a:r>
              <a:rPr lang="el-GR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τερηδόνων</a:t>
            </a: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και έλεγχος των εμφράξεων για αποκλεισμό οξείας ή χρόνιας φλεγμονής</a:t>
            </a:r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 indent="0">
              <a:buClr>
                <a:srgbClr val="FFFF00"/>
              </a:buClr>
              <a:buNone/>
            </a:pPr>
            <a:endParaRPr lang="el-GR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Ακτινογραφική εξέταση</a:t>
            </a:r>
          </a:p>
        </p:txBody>
      </p:sp>
      <p:pic>
        <p:nvPicPr>
          <p:cNvPr id="1026" name="Picture 2" descr="Don't Skip Your Dental Exam! - Stonegate Dental">
            <a:extLst>
              <a:ext uri="{FF2B5EF4-FFF2-40B4-BE49-F238E27FC236}">
                <a16:creationId xmlns:a16="http://schemas.microsoft.com/office/drawing/2014/main" id="{A31335EA-31BA-4CB8-4465-18A36D692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178" y="4450933"/>
            <a:ext cx="3594100" cy="22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8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036A36D-7E93-02C6-3583-2D0030C2F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8467595" cy="914400"/>
          </a:xfrm>
        </p:spPr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ΠΡΙΝ ΤΗΝ ΑΝΤΙΝΕΟΠΛΑΣΜΑΤΙΚΗ ΘΕΡΑΠΕΙΑ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0B114DD-965B-6F01-85AB-876E64C80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151" y="1465545"/>
            <a:ext cx="11336054" cy="5160724"/>
          </a:xfrm>
        </p:spPr>
        <p:txBody>
          <a:bodyPr>
            <a:normAutofit/>
          </a:bodyPr>
          <a:lstStyle/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Μείωση </a:t>
            </a:r>
            <a:r>
              <a:rPr lang="el-GR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μικροβιακού φορτίου </a:t>
            </a: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της στοματικής κοιλότητας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Αποτρύγωση</a:t>
            </a:r>
            <a:endParaRPr lang="el-GR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Περιοδοντική θεραπεία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μεγάλοι θύλακοι με πυόρροια, </a:t>
            </a:r>
            <a:r>
              <a:rPr lang="el-GR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φλεγμαίνοντα</a:t>
            </a: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ούλα, απώλεια πρόσφυσης</a:t>
            </a:r>
          </a:p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Δόντια με </a:t>
            </a:r>
            <a:r>
              <a:rPr lang="el-GR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πτωχή ή αμφίβολη πρόγνωση </a:t>
            </a: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είναι προτιμότερο να εξάγονται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Αξιολόγηση δοντιών με εκτεταμένες εμφράξεις ή ύποπτα για πολφικής ή </a:t>
            </a:r>
            <a:r>
              <a:rPr lang="el-GR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περιακρορριζικής</a:t>
            </a: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αιτιολογίας φλεγμονή 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Έλεγχος προσθετικών αποκαταστάσεων ώστε να μην προκαλούνται τραυματισμοί του στοματικού βλεννογόνου</a:t>
            </a:r>
            <a:endParaRPr lang="en" sz="22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225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A98C96A-A31C-E156-D106-A22BF07E4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8743167" cy="914400"/>
          </a:xfrm>
        </p:spPr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ΠΡΙΝ ΤΗΝ ΑΝΤΙΝΕΟΠΛΑΣΜΑΤΙΚΗ ΘΕΡΑΠΕΙΑ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C02A3D5-644E-B3B9-7F7A-241BFDC5F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601" y="1210076"/>
            <a:ext cx="10971297" cy="5096779"/>
          </a:xfrm>
        </p:spPr>
        <p:txBody>
          <a:bodyPr>
            <a:noAutofit/>
          </a:bodyPr>
          <a:lstStyle/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en-US" dirty="0"/>
              <a:t> </a:t>
            </a: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Απαραίτητη προϋπόθεση η </a:t>
            </a:r>
            <a:r>
              <a:rPr lang="el-GR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επούλωση</a:t>
            </a: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των ιστών πριν την έναρξη της θεραπείας</a:t>
            </a:r>
          </a:p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Επαρκές χρονικό διάστημα για επούλωση μετά από επεμβατικές οδοντιατρικές εργασίες</a:t>
            </a:r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 ογκολογικοί ασθενείς είναι </a:t>
            </a:r>
            <a:r>
              <a:rPr lang="el-GR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ανοσοκατεσταλμένοι</a:t>
            </a: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από την υποκείμενη νόσο ή την θεραπεία</a:t>
            </a:r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buClr>
                <a:srgbClr val="FFFF00"/>
              </a:buClr>
              <a:buFont typeface="Wingdings" pitchFamily="2" charset="2"/>
              <a:buChar char="ü"/>
            </a:pP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Εξέταση αίματος για αξιολόγηση ανάγκης αντιβιοτικής προφύλαξης πριν από επεμβατικές οδοντιατρικές εργασίες</a:t>
            </a:r>
            <a:endParaRPr lang="en-US" sz="22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buClr>
                <a:srgbClr val="FFFF00"/>
              </a:buClr>
              <a:buFont typeface="Wingdings" pitchFamily="2" charset="2"/>
              <a:buChar char="ü"/>
            </a:pP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αντιβιοτική προφύλαξη</a:t>
            </a:r>
            <a:r>
              <a:rPr lang="en" sz="2200" b="0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ό</a:t>
            </a:r>
            <a:r>
              <a:rPr lang="el-GR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ταν</a:t>
            </a: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τα ουδετερόφιλα είναι </a:t>
            </a:r>
            <a:r>
              <a:rPr lang="en" sz="22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&lt;1000/mm</a:t>
            </a:r>
            <a:r>
              <a:rPr lang="en" sz="2200" b="0" i="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l-GR" sz="2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και χορήγηση αιμοπεταλίων όταν ο αριθμός τους είναι</a:t>
            </a:r>
            <a:r>
              <a:rPr lang="en" sz="22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&lt;60,000/mm</a:t>
            </a:r>
            <a:r>
              <a:rPr lang="en" sz="2200" b="0" i="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" sz="22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en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Ολοκλήρωση οδοντιατρικής θεραπείας ώστε να μην καθυστερήσει η </a:t>
            </a:r>
            <a:r>
              <a:rPr lang="el-GR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αντινεοπλασματική</a:t>
            </a: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θεραπεία</a:t>
            </a:r>
            <a:endParaRPr lang="en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2" indent="0">
              <a:buClr>
                <a:srgbClr val="FFFF00"/>
              </a:buClr>
              <a:buNone/>
            </a:pPr>
            <a:endParaRPr lang="el-GR" sz="2000" dirty="0"/>
          </a:p>
        </p:txBody>
      </p:sp>
      <p:sp>
        <p:nvSpPr>
          <p:cNvPr id="5" name="Στρογγυλεμένο ορθογώνιο 4">
            <a:extLst>
              <a:ext uri="{FF2B5EF4-FFF2-40B4-BE49-F238E27FC236}">
                <a16:creationId xmlns:a16="http://schemas.microsoft.com/office/drawing/2014/main" id="{168CDF8A-73CA-EADC-C1C0-7384655123D1}"/>
              </a:ext>
            </a:extLst>
          </p:cNvPr>
          <p:cNvSpPr/>
          <p:nvPr/>
        </p:nvSpPr>
        <p:spPr>
          <a:xfrm>
            <a:off x="2676394" y="5787025"/>
            <a:ext cx="6839211" cy="6513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200" b="1" dirty="0">
                <a:solidFill>
                  <a:srgbClr val="FFFF00"/>
                </a:solidFill>
              </a:rPr>
              <a:t>ΕΠΙΚΟΙΝΩΝΙΑ ΜΕ ΤΟΝ ΘΕΡΑΠΟΝΤΑ ΟΓΚΟΛΟΓΟ</a:t>
            </a:r>
          </a:p>
        </p:txBody>
      </p:sp>
    </p:spTree>
    <p:extLst>
      <p:ext uri="{BB962C8B-B14F-4D97-AF65-F5344CB8AC3E}">
        <p14:creationId xmlns:p14="http://schemas.microsoft.com/office/powerpoint/2010/main" val="3213804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362C181-5742-382E-D839-5B79F7714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29728" cy="118872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DENTAL CLEARANCE PROTOCOLS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9600BD7-2F15-26F3-1841-28553E3BE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85" y="1335337"/>
            <a:ext cx="7729728" cy="3101983"/>
          </a:xfrm>
        </p:spPr>
        <p:txBody>
          <a:bodyPr/>
          <a:lstStyle/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n-US" dirty="0"/>
              <a:t> </a:t>
            </a:r>
            <a:r>
              <a:rPr lang="en" sz="2000" b="1" dirty="0">
                <a:solidFill>
                  <a:srgbClr val="FFFF00"/>
                </a:solidFill>
              </a:rPr>
              <a:t>Dental clearance protocols</a:t>
            </a:r>
          </a:p>
          <a:p>
            <a:pPr lvl="2">
              <a:buClr>
                <a:srgbClr val="FFFF00"/>
              </a:buClr>
              <a:buFont typeface="Wingdings" pitchFamily="2" charset="2"/>
              <a:buChar char="ü"/>
            </a:pPr>
            <a:r>
              <a:rPr lang="en" sz="2000" dirty="0">
                <a:solidFill>
                  <a:srgbClr val="212121"/>
                </a:solidFill>
              </a:rPr>
              <a:t> </a:t>
            </a:r>
            <a:r>
              <a:rPr lang="el-GR" sz="2000" dirty="0">
                <a:solidFill>
                  <a:schemeClr val="bg1"/>
                </a:solidFill>
              </a:rPr>
              <a:t>Πλήρες (</a:t>
            </a:r>
            <a:r>
              <a:rPr lang="en" sz="2000" dirty="0">
                <a:solidFill>
                  <a:schemeClr val="bg1"/>
                </a:solidFill>
              </a:rPr>
              <a:t>Complete</a:t>
            </a:r>
            <a:r>
              <a:rPr lang="el-GR" sz="2000" dirty="0">
                <a:solidFill>
                  <a:schemeClr val="bg1"/>
                </a:solidFill>
              </a:rPr>
              <a:t>)</a:t>
            </a:r>
            <a:endParaRPr lang="en" sz="2000" dirty="0">
              <a:solidFill>
                <a:schemeClr val="bg1"/>
              </a:solidFill>
            </a:endParaRPr>
          </a:p>
          <a:p>
            <a:pPr lvl="2">
              <a:buClr>
                <a:srgbClr val="FFFF00"/>
              </a:buClr>
              <a:buFont typeface="Wingdings" pitchFamily="2" charset="2"/>
              <a:buChar char="ü"/>
            </a:pPr>
            <a:r>
              <a:rPr lang="en" sz="2000" dirty="0">
                <a:solidFill>
                  <a:schemeClr val="bg1"/>
                </a:solidFill>
              </a:rPr>
              <a:t> </a:t>
            </a:r>
            <a:r>
              <a:rPr lang="el-GR" sz="2000" dirty="0">
                <a:solidFill>
                  <a:schemeClr val="bg1"/>
                </a:solidFill>
              </a:rPr>
              <a:t>Μερικό (</a:t>
            </a:r>
            <a:r>
              <a:rPr lang="en" sz="2000" dirty="0">
                <a:solidFill>
                  <a:schemeClr val="bg1"/>
                </a:solidFill>
              </a:rPr>
              <a:t>Partial or minimal</a:t>
            </a:r>
            <a:r>
              <a:rPr lang="el-GR" sz="2000" dirty="0">
                <a:solidFill>
                  <a:schemeClr val="bg1"/>
                </a:solidFill>
              </a:rPr>
              <a:t>)</a:t>
            </a:r>
            <a:endParaRPr lang="en" sz="2000" dirty="0">
              <a:solidFill>
                <a:schemeClr val="bg1"/>
              </a:solidFill>
            </a:endParaRPr>
          </a:p>
          <a:p>
            <a:pPr lvl="4">
              <a:buClr>
                <a:srgbClr val="FFFF00"/>
              </a:buClr>
              <a:buFont typeface="Wingdings" pitchFamily="2" charset="2"/>
              <a:buChar char="q"/>
            </a:pPr>
            <a:r>
              <a:rPr lang="en" sz="2000" dirty="0">
                <a:solidFill>
                  <a:schemeClr val="bg1"/>
                </a:solidFill>
              </a:rPr>
              <a:t> </a:t>
            </a:r>
            <a:r>
              <a:rPr lang="el-GR" sz="2000" dirty="0">
                <a:solidFill>
                  <a:schemeClr val="bg1"/>
                </a:solidFill>
              </a:rPr>
              <a:t>αντιμετώπιση </a:t>
            </a:r>
            <a:r>
              <a:rPr lang="el-GR" sz="2000" dirty="0" err="1">
                <a:solidFill>
                  <a:schemeClr val="bg1"/>
                </a:solidFill>
              </a:rPr>
              <a:t>συμπτωματικής</a:t>
            </a:r>
            <a:r>
              <a:rPr lang="el-GR" sz="2000" dirty="0">
                <a:solidFill>
                  <a:schemeClr val="bg1"/>
                </a:solidFill>
              </a:rPr>
              <a:t> νόσου μόνο</a:t>
            </a:r>
            <a:endParaRPr lang="en" sz="2000" b="0" i="0" dirty="0">
              <a:solidFill>
                <a:schemeClr val="bg1"/>
              </a:solidFill>
              <a:effectLst/>
            </a:endParaRPr>
          </a:p>
          <a:p>
            <a:pPr lvl="4">
              <a:buClr>
                <a:srgbClr val="FFFF00"/>
              </a:buClr>
              <a:buFont typeface="Wingdings" pitchFamily="2" charset="2"/>
              <a:buChar char="q"/>
            </a:pPr>
            <a:r>
              <a:rPr lang="el-GR" sz="2000" b="0" i="0" dirty="0">
                <a:solidFill>
                  <a:schemeClr val="bg1"/>
                </a:solidFill>
                <a:effectLst/>
              </a:rPr>
              <a:t> ανεπάρκεια χρόνου για πλήρη αποκατάσταση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E3DF1A-0201-E452-CC37-DC5ADA99D761}"/>
              </a:ext>
            </a:extLst>
          </p:cNvPr>
          <p:cNvSpPr txBox="1"/>
          <p:nvPr/>
        </p:nvSpPr>
        <p:spPr>
          <a:xfrm>
            <a:off x="5404696" y="4325391"/>
            <a:ext cx="6104586" cy="1631216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742950" lvl="1" indent="-285750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000" b="0" i="0" dirty="0">
                <a:solidFill>
                  <a:schemeClr val="bg1"/>
                </a:solidFill>
                <a:effectLst/>
              </a:rPr>
              <a:t>Εξάλειψη φλεγμονών και τραυματισμών </a:t>
            </a:r>
            <a:endParaRPr lang="el-GR" sz="2000" dirty="0">
              <a:solidFill>
                <a:schemeClr val="bg1"/>
              </a:solidFill>
            </a:endParaRPr>
          </a:p>
          <a:p>
            <a:pPr marL="742950" lvl="1" indent="-285750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000" b="0" i="0" dirty="0">
                <a:solidFill>
                  <a:schemeClr val="bg1"/>
                </a:solidFill>
                <a:effectLst/>
              </a:rPr>
              <a:t>Ενημέρωση του ασθενούς σχετικά με τις οξείες και χρόνιες επιπλοκές από την </a:t>
            </a:r>
            <a:r>
              <a:rPr lang="el-GR" sz="2000" b="0" i="0" dirty="0" err="1">
                <a:solidFill>
                  <a:schemeClr val="bg1"/>
                </a:solidFill>
                <a:effectLst/>
              </a:rPr>
              <a:t>αντινεοπλασματική</a:t>
            </a:r>
            <a:r>
              <a:rPr lang="el-GR" sz="2000" b="0" i="0" dirty="0">
                <a:solidFill>
                  <a:schemeClr val="bg1"/>
                </a:solidFill>
                <a:effectLst/>
              </a:rPr>
              <a:t> θεραπεία </a:t>
            </a:r>
          </a:p>
          <a:p>
            <a:pPr marL="742950" lvl="1" indent="-285750"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000" b="0" i="0" dirty="0">
                <a:solidFill>
                  <a:schemeClr val="bg1"/>
                </a:solidFill>
                <a:effectLst/>
              </a:rPr>
              <a:t>Οδηγίες σχετικά με τη φροντίδα του στόματος</a:t>
            </a:r>
            <a:endParaRPr lang="el-G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983311"/>
      </p:ext>
    </p:extLst>
  </p:cSld>
  <p:clrMapOvr>
    <a:masterClrMapping/>
  </p:clrMapOvr>
</p:sld>
</file>

<file path=ppt/theme/theme1.xml><?xml version="1.0" encoding="utf-8"?>
<a:theme xmlns:a="http://schemas.openxmlformats.org/drawingml/2006/main" name="Δέμα">
  <a:themeElements>
    <a:clrScheme name="Μπλε ΙΙ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Δέμα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Δέμα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{569052B0-D5D6-3A46-80D8-D9F36DBDAEDB}tf10001120</Template>
  <TotalTime>658</TotalTime>
  <Words>1916</Words>
  <Application>Microsoft Macintosh PowerPoint</Application>
  <PresentationFormat>Ευρεία οθόνη</PresentationFormat>
  <Paragraphs>345</Paragraphs>
  <Slides>45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45</vt:i4>
      </vt:variant>
    </vt:vector>
  </HeadingPairs>
  <TitlesOfParts>
    <vt:vector size="52" baseType="lpstr">
      <vt:lpstr>Arial</vt:lpstr>
      <vt:lpstr>Corbel</vt:lpstr>
      <vt:lpstr>Courier New</vt:lpstr>
      <vt:lpstr>Gill Sans MT</vt:lpstr>
      <vt:lpstr>Times New Roman</vt:lpstr>
      <vt:lpstr>Wingdings</vt:lpstr>
      <vt:lpstr>Δέμα</vt:lpstr>
      <vt:lpstr>ΔΙΑΧΕΙΡΙΣΗ ΟΔΟΝΤΙΑΤΡΙΚΟΥ ΟΓΚΟΛΟΓΙΚΟΥ ΑΣΘΕΝΟΥΣ Ι</vt:lpstr>
      <vt:lpstr>ΟΓΚΟΛΟΓΙΚΟΣ ΑΣΘΕΝΗΣ</vt:lpstr>
      <vt:lpstr>ΑΝΤΙΝΕΟΠΛΑΣΜΑΤΙΚΗ ΘΕΡΑΠΕΊΑ</vt:lpstr>
      <vt:lpstr>ΟΔΟΝΤΙΑΤΡΙΚΗ ΦΡΟΝΤΙΔΑ</vt:lpstr>
      <vt:lpstr>ΟΔΟΝΤΙΑΤΡΙΚΗ ΑΝΤΙΜΕΤΩΠΙΣΗ ΠΡΟ ΕΝΑΡΞΗΣ ΘΕΡΑΠΕΙΑΣ</vt:lpstr>
      <vt:lpstr>ΠΡΙΝ ΤΗΝ ΑΝΤΙΝΕΟΠΛΑΣΜΑΤΙΚΗ ΘΕΡΑΠΕΙΑ</vt:lpstr>
      <vt:lpstr>ΠΡΙΝ ΤΗΝ ΑΝΤΙΝΕΟΠΛΑΣΜΑΤΙΚΗ ΘΕΡΑΠΕΙΑ</vt:lpstr>
      <vt:lpstr>ΠΡΙΝ ΤΗΝ ΑΝΤΙΝΕΟΠΛΑΣΜΑΤΙΚΗ ΘΕΡΑΠΕΙΑ</vt:lpstr>
      <vt:lpstr>DENTAL CLEARANCE PROTOCOLS</vt:lpstr>
      <vt:lpstr>Παρουσίαση του PowerPoint</vt:lpstr>
      <vt:lpstr>ΧΗΜΕΙΟΘΕΡΑΠΕΙΑ- ΑΚΤΙΝΟΘΕΡΑΠΕΙΑ</vt:lpstr>
      <vt:lpstr>ΠΡΟ ΧΗΜΕΙΟ-ΑΚΤΙΝΟΘΕΡΑΠΕΙΑΣ</vt:lpstr>
      <vt:lpstr>ΟΔΗΓΙΕΣ ΠΡΟΣ ΤΟΥΣ ΑΣΘΕΝΕΙΣ</vt:lpstr>
      <vt:lpstr>ΟΔΗΓΙΕΣ ΠΡΟΣ ΤΟΥΣ ΑΣΘΕΝΕΙΣ</vt:lpstr>
      <vt:lpstr>ΚΑΤΆ ΤΗ ΔΙΑΡΚΕΙΑ ΤΗΣ ΑΝΤΙΝΕΟΠΛΑΣΜΑΤΙΚΗΣ ΘΕΡΑΠΕΙΑΣ</vt:lpstr>
      <vt:lpstr>ΧΗΜΕΙΟΘΕΡΑΠΕΙΑ</vt:lpstr>
      <vt:lpstr>ΧΗΜΕΙΟΘΕΡΑΠΕΙΑ</vt:lpstr>
      <vt:lpstr>ΧΗΜΕΙΟΒΛΕΝΝΟΓΟΝΙΤΙΔΑ</vt:lpstr>
      <vt:lpstr>ΟΔΟΝΤΙΑΤΡΙΚΗ ΘΕΡΑΠΕΙΑ ΚΑΙ ΧΗΜΕΙΟΘΕΡΑΠΕΙΑ</vt:lpstr>
      <vt:lpstr>ΑΚΤΙΝΟΘΕΡΑΠΕΙΑ ΚΕΦΑΛΗΣ-ΤΡΑΧΗΛΟΥ</vt:lpstr>
      <vt:lpstr>Παρουσίαση του PowerPoint</vt:lpstr>
      <vt:lpstr>ΑΚΤΙΝΟΒΛΕΝΝΟΓΟΝΙΤΙΔΑ</vt:lpstr>
      <vt:lpstr>ΑΚΤΙΝΟΒΛΕΝΝΟΓΟΝΙΤΙΔΑ</vt:lpstr>
      <vt:lpstr>ΑΚΤΙΝΟΒΛΕΝΝΟΓΟΝΙΤΙΔΑ</vt:lpstr>
      <vt:lpstr>ΛΟΙΜΩΞΕΙΣ</vt:lpstr>
      <vt:lpstr>Παρουσίαση του PowerPoint</vt:lpstr>
      <vt:lpstr>ΜΕΤΑ ΤΟ ΠΕΡΑΣ ΤΗΣ ΑΝΤΙΝΕΟΠΛΑΣΜΑΤΙΚΗΣ ΘΕΡΑΠΕΙΑΣ</vt:lpstr>
      <vt:lpstr>ΞΗΡΟΣΤΟΜΙΑ</vt:lpstr>
      <vt:lpstr>ΞΗΡΟΣΤΟΜΙΑ</vt:lpstr>
      <vt:lpstr>ΠΑΡΑΚΟΛΟΥΘΗΣΗ ΜΕΤΑ ΤΗ ΘΕΡΑΠΕΙΑ</vt:lpstr>
      <vt:lpstr>ΠΑΡΑΚΟΛΟΥΘΗΣΗ ΜΕΤΑ ΤΗ ΘΕΡΑΠΕΙΑ</vt:lpstr>
      <vt:lpstr>ΟΨΙΜΕΣ ΕΠΙΠΛΟΚΕΣ</vt:lpstr>
      <vt:lpstr>Παρουσίαση του PowerPoint</vt:lpstr>
      <vt:lpstr>ΠΡΟΛΗΨΗ ΟΔΟΝΤΙΚΗΣ ΝΟΣΟΥ</vt:lpstr>
      <vt:lpstr>Η ΦΡΟΝΤΙΔΑ ΤΟΥ ΣΤΟΜΑΤΟΣ</vt:lpstr>
      <vt:lpstr>υποτροπη</vt:lpstr>
      <vt:lpstr>ΔευτεροΣ πρωτοπαθΗσ ΚΑΡΚΙΝΟΣ</vt:lpstr>
      <vt:lpstr>ΣΥΜΠΑΓΕΙΣ ΟΓΚΟΙ</vt:lpstr>
      <vt:lpstr>ΠΡΟ ΕΝΑΡΞΗΣ ΘΕΡΑΠΕΙΑΣ</vt:lpstr>
      <vt:lpstr>ΚΑΤΆ ΤΗ ΔΙΑΡΚΕΙΑ ΤΗΣ ΘΕΡΑΠΕΙΑΣ</vt:lpstr>
      <vt:lpstr>ΟΣΤΕΟΝΕΚΡΩΣΗ ΣΧΕΤΙΖΟΜΕΝΗ ΜΕ ΦΑΡΜΑΚΑ</vt:lpstr>
      <vt:lpstr>ΑΝΑΣΤΟΛΕΙΣ mTOR</vt:lpstr>
      <vt:lpstr>Παρουσίαση του PowerPoint</vt:lpstr>
      <vt:lpstr>ΣΥΜΠΕΡΑΣΜΑ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ΔΙΑΧΕΙΡΙΣΗ ΟΔΟΝΤΙΑΤΡΙΚΟΥ ΟΓΚΟΛΟΓΙΚΟΥ ΑΣΘΕΝΟΥΣ Ι</dc:title>
  <dc:creator>Microsoft Office User</dc:creator>
  <cp:lastModifiedBy>Microsoft Office User</cp:lastModifiedBy>
  <cp:revision>19</cp:revision>
  <dcterms:created xsi:type="dcterms:W3CDTF">2024-04-15T10:20:51Z</dcterms:created>
  <dcterms:modified xsi:type="dcterms:W3CDTF">2024-04-18T11:07:46Z</dcterms:modified>
</cp:coreProperties>
</file>