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305" r:id="rId2"/>
    <p:sldId id="256" r:id="rId3"/>
    <p:sldId id="308" r:id="rId4"/>
    <p:sldId id="257" r:id="rId5"/>
    <p:sldId id="258" r:id="rId6"/>
    <p:sldId id="259" r:id="rId7"/>
    <p:sldId id="307" r:id="rId8"/>
    <p:sldId id="306" r:id="rId9"/>
    <p:sldId id="263" r:id="rId10"/>
    <p:sldId id="310" r:id="rId11"/>
    <p:sldId id="309" r:id="rId12"/>
    <p:sldId id="312" r:id="rId13"/>
    <p:sldId id="264" r:id="rId14"/>
    <p:sldId id="311" r:id="rId15"/>
    <p:sldId id="315" r:id="rId16"/>
    <p:sldId id="287" r:id="rId17"/>
    <p:sldId id="313" r:id="rId18"/>
    <p:sldId id="265" r:id="rId19"/>
    <p:sldId id="266" r:id="rId20"/>
    <p:sldId id="260" r:id="rId21"/>
    <p:sldId id="267" r:id="rId22"/>
    <p:sldId id="314" r:id="rId23"/>
    <p:sldId id="270" r:id="rId24"/>
    <p:sldId id="268" r:id="rId25"/>
    <p:sldId id="269" r:id="rId26"/>
    <p:sldId id="271" r:id="rId27"/>
    <p:sldId id="272" r:id="rId28"/>
    <p:sldId id="273" r:id="rId29"/>
    <p:sldId id="276" r:id="rId30"/>
    <p:sldId id="274" r:id="rId31"/>
    <p:sldId id="277" r:id="rId32"/>
    <p:sldId id="278" r:id="rId33"/>
    <p:sldId id="279" r:id="rId34"/>
    <p:sldId id="280" r:id="rId35"/>
    <p:sldId id="281" r:id="rId36"/>
    <p:sldId id="282" r:id="rId37"/>
    <p:sldId id="283" r:id="rId38"/>
    <p:sldId id="284" r:id="rId39"/>
    <p:sldId id="285" r:id="rId40"/>
    <p:sldId id="286" r:id="rId41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44A5A8-2A6A-4AA4-9788-5112D99DCDC9}" type="datetimeFigureOut">
              <a:rPr lang="el-GR" smtClean="0"/>
              <a:t>22/2/24</a:t>
            </a:fld>
            <a:endParaRPr lang="el-GR" dirty="0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 dirty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B5EFC5-2626-45DE-A643-735D5DAB77CE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76628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B5EFC5-2626-45DE-A643-735D5DAB77CE}" type="slidenum">
              <a:rPr lang="el-GR" smtClean="0"/>
              <a:t>29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86727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Στυλ κύριου υπότιτλου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522AC-5758-4551-AEAE-B63B6B2C714B}" type="datetimeFigureOut">
              <a:rPr lang="el-GR" smtClean="0"/>
              <a:t>22/2/24</a:t>
            </a:fld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999F5-BE49-48ED-9E11-BE58D5BCA204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2788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522AC-5758-4551-AEAE-B63B6B2C714B}" type="datetimeFigureOut">
              <a:rPr lang="el-GR" smtClean="0"/>
              <a:t>22/2/24</a:t>
            </a:fld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999F5-BE49-48ED-9E11-BE58D5BCA204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95149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522AC-5758-4551-AEAE-B63B6B2C714B}" type="datetimeFigureOut">
              <a:rPr lang="el-GR" smtClean="0"/>
              <a:t>22/2/24</a:t>
            </a:fld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999F5-BE49-48ED-9E11-BE58D5BCA204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76652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522AC-5758-4551-AEAE-B63B6B2C714B}" type="datetimeFigureOut">
              <a:rPr lang="el-GR" smtClean="0"/>
              <a:t>22/2/24</a:t>
            </a:fld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999F5-BE49-48ED-9E11-BE58D5BCA204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19576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522AC-5758-4551-AEAE-B63B6B2C714B}" type="datetimeFigureOut">
              <a:rPr lang="el-GR" smtClean="0"/>
              <a:t>22/2/24</a:t>
            </a:fld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999F5-BE49-48ED-9E11-BE58D5BCA204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79734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522AC-5758-4551-AEAE-B63B6B2C714B}" type="datetimeFigureOut">
              <a:rPr lang="el-GR" smtClean="0"/>
              <a:t>22/2/24</a:t>
            </a:fld>
            <a:endParaRPr lang="el-GR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999F5-BE49-48ED-9E11-BE58D5BCA204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73173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522AC-5758-4551-AEAE-B63B6B2C714B}" type="datetimeFigureOut">
              <a:rPr lang="el-GR" smtClean="0"/>
              <a:t>22/2/24</a:t>
            </a:fld>
            <a:endParaRPr lang="el-GR" dirty="0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999F5-BE49-48ED-9E11-BE58D5BCA204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36011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522AC-5758-4551-AEAE-B63B6B2C714B}" type="datetimeFigureOut">
              <a:rPr lang="el-GR" smtClean="0"/>
              <a:t>22/2/24</a:t>
            </a:fld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999F5-BE49-48ED-9E11-BE58D5BCA204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33728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522AC-5758-4551-AEAE-B63B6B2C714B}" type="datetimeFigureOut">
              <a:rPr lang="el-GR" smtClean="0"/>
              <a:t>22/2/24</a:t>
            </a:fld>
            <a:endParaRPr lang="el-GR" dirty="0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999F5-BE49-48ED-9E11-BE58D5BCA204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9754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522AC-5758-4551-AEAE-B63B6B2C714B}" type="datetimeFigureOut">
              <a:rPr lang="el-GR" smtClean="0"/>
              <a:t>22/2/24</a:t>
            </a:fld>
            <a:endParaRPr lang="el-GR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999F5-BE49-48ED-9E11-BE58D5BCA204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58712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522AC-5758-4551-AEAE-B63B6B2C714B}" type="datetimeFigureOut">
              <a:rPr lang="el-GR" smtClean="0"/>
              <a:t>22/2/24</a:t>
            </a:fld>
            <a:endParaRPr lang="el-GR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999F5-BE49-48ED-9E11-BE58D5BCA204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71571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522AC-5758-4551-AEAE-B63B6B2C714B}" type="datetimeFigureOut">
              <a:rPr lang="el-GR" smtClean="0"/>
              <a:t>22/2/24</a:t>
            </a:fld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999F5-BE49-48ED-9E11-BE58D5BCA204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7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2800" b="1" dirty="0"/>
              <a:t>« Οδοντιατρική Διαχείριση</a:t>
            </a:r>
            <a:r>
              <a:rPr lang="en-US" sz="2800" b="1" dirty="0"/>
              <a:t> </a:t>
            </a:r>
            <a:r>
              <a:rPr lang="el-GR" sz="2800" b="1" dirty="0"/>
              <a:t>ασθενούς με </a:t>
            </a:r>
            <a:r>
              <a:rPr lang="el-GR" sz="2800" b="1" dirty="0" err="1"/>
              <a:t>συνοδά</a:t>
            </a:r>
            <a:r>
              <a:rPr lang="el-GR" sz="2800" b="1" dirty="0"/>
              <a:t> νοσήματα</a:t>
            </a:r>
            <a:br>
              <a:rPr lang="en-US" sz="2800" b="1" dirty="0"/>
            </a:br>
            <a:r>
              <a:rPr lang="el-GR" sz="2800" b="1" dirty="0"/>
              <a:t>Νοσοκομειακή Οδοντιατρική ΙΙ »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1776247"/>
            <a:ext cx="10515600" cy="44007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b="1" dirty="0"/>
              <a:t>Σακχαρώδης Διαβήτης τύπου 1 – Σακχαρώδης Διαβήτης τύπου 2</a:t>
            </a:r>
            <a:endParaRPr lang="en-US" b="1" dirty="0"/>
          </a:p>
          <a:p>
            <a:pPr marL="0" indent="0">
              <a:buNone/>
            </a:pPr>
            <a:endParaRPr lang="el-GR" dirty="0"/>
          </a:p>
          <a:p>
            <a:pPr marL="0" indent="0" algn="ctr">
              <a:buNone/>
            </a:pPr>
            <a:r>
              <a:rPr lang="el-GR" b="1" dirty="0"/>
              <a:t>Κατερίνα </a:t>
            </a:r>
            <a:r>
              <a:rPr lang="el-GR" b="1" dirty="0" err="1"/>
              <a:t>Τσέγκα</a:t>
            </a:r>
            <a:r>
              <a:rPr lang="el-GR" b="1" dirty="0"/>
              <a:t>,</a:t>
            </a:r>
            <a:r>
              <a:rPr lang="en-US" b="1" dirty="0"/>
              <a:t> MD, PhD</a:t>
            </a:r>
          </a:p>
          <a:p>
            <a:pPr marL="0" indent="0" algn="ctr">
              <a:buNone/>
            </a:pPr>
            <a:r>
              <a:rPr lang="el-GR" sz="1600" dirty="0"/>
              <a:t>Παθολόγος-</a:t>
            </a:r>
            <a:r>
              <a:rPr lang="el-GR" sz="1600" dirty="0" err="1"/>
              <a:t>Διαβητολόγος</a:t>
            </a:r>
            <a:endParaRPr lang="el-GR" sz="1600" dirty="0"/>
          </a:p>
          <a:p>
            <a:pPr marL="0" indent="0" algn="ctr">
              <a:buNone/>
            </a:pPr>
            <a:r>
              <a:rPr lang="el-GR" sz="1600" dirty="0"/>
              <a:t>Επιμελήτρια Β΄</a:t>
            </a:r>
          </a:p>
          <a:p>
            <a:pPr marL="0" indent="0" algn="ctr">
              <a:buNone/>
            </a:pPr>
            <a:r>
              <a:rPr lang="el-GR" sz="1600" dirty="0"/>
              <a:t>Β΄ Προπαιδευτική Παθολογική Κλινική</a:t>
            </a:r>
          </a:p>
          <a:p>
            <a:pPr marL="0" indent="0" algn="ctr">
              <a:buNone/>
            </a:pPr>
            <a:r>
              <a:rPr lang="el-GR" sz="1600" dirty="0"/>
              <a:t>Πανεπιστημίου Αθηνών</a:t>
            </a:r>
          </a:p>
          <a:p>
            <a:pPr marL="0" indent="0" algn="ctr">
              <a:buNone/>
            </a:pPr>
            <a:r>
              <a:rPr lang="el-GR" sz="1600" dirty="0"/>
              <a:t>Π.Γ.Ν. ΑΤΤΙΚΟΝ</a:t>
            </a:r>
          </a:p>
          <a:p>
            <a:pPr marL="0" indent="0" algn="ctr">
              <a:buNone/>
            </a:pPr>
            <a:r>
              <a:rPr lang="el-GR" sz="1600" dirty="0"/>
              <a:t>Εξειδίκευση στο Τμήμα Ενδοκρινολογίας, Μεταβολισμού και Διαβήτη</a:t>
            </a:r>
          </a:p>
          <a:p>
            <a:pPr marL="0" indent="0" algn="ctr">
              <a:buNone/>
            </a:pPr>
            <a:r>
              <a:rPr lang="en-US" sz="1600" dirty="0"/>
              <a:t>Emory University School of Medicine, Atlanta, USA</a:t>
            </a:r>
            <a:endParaRPr lang="el-GR" sz="1600" dirty="0"/>
          </a:p>
        </p:txBody>
      </p:sp>
    </p:spTree>
    <p:extLst>
      <p:ext uri="{BB962C8B-B14F-4D97-AF65-F5344CB8AC3E}">
        <p14:creationId xmlns:p14="http://schemas.microsoft.com/office/powerpoint/2010/main" val="14446403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249511"/>
            <a:ext cx="10515600" cy="1119001"/>
          </a:xfrm>
        </p:spPr>
        <p:txBody>
          <a:bodyPr>
            <a:normAutofit fontScale="90000"/>
          </a:bodyPr>
          <a:lstStyle/>
          <a:p>
            <a:pPr algn="ctr"/>
            <a:r>
              <a:rPr lang="el-GR" sz="4000" dirty="0"/>
              <a:t>Σακχαρώδης Διαβήτης Τύπου 1</a:t>
            </a:r>
            <a:br>
              <a:rPr lang="el-GR" sz="4000" dirty="0"/>
            </a:br>
            <a:r>
              <a:rPr lang="el-GR" sz="4000" dirty="0"/>
              <a:t>Συμπτώματα</a:t>
            </a:r>
          </a:p>
        </p:txBody>
      </p:sp>
      <p:pic>
        <p:nvPicPr>
          <p:cNvPr id="4100" name="Picture 4" descr="Type 1 Diabetes: Causes, Symptoms, Complications &amp; Treatmen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413" y="1484126"/>
            <a:ext cx="5903118" cy="5373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42984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/>
          <p:cNvSpPr>
            <a:spLocks noGrp="1"/>
          </p:cNvSpPr>
          <p:nvPr>
            <p:ph type="title"/>
          </p:nvPr>
        </p:nvSpPr>
        <p:spPr>
          <a:xfrm>
            <a:off x="838198" y="9080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l-GR" sz="4000" dirty="0"/>
              <a:t>Σακχαρώδης Διαβήτης Τύπου 1</a:t>
            </a:r>
            <a:br>
              <a:rPr lang="el-GR" sz="4000" dirty="0"/>
            </a:br>
            <a:r>
              <a:rPr lang="el-GR" sz="4000" dirty="0"/>
              <a:t>Θεραπεία</a:t>
            </a:r>
          </a:p>
        </p:txBody>
      </p:sp>
      <p:pic>
        <p:nvPicPr>
          <p:cNvPr id="7170" name="Picture 2" descr="figure 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363" y="1566772"/>
            <a:ext cx="5071269" cy="4666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Ορθογώνιο 5"/>
          <p:cNvSpPr/>
          <p:nvPr/>
        </p:nvSpPr>
        <p:spPr>
          <a:xfrm>
            <a:off x="3776661" y="6233343"/>
            <a:ext cx="43815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222222"/>
                </a:solidFill>
              </a:rPr>
              <a:t>Diabetes technologies are divided into four areas: insulin delivery, glucose sensing, glucose-responsive insulin delivery systems and data management tools.</a:t>
            </a:r>
            <a:endParaRPr lang="el-GR" sz="1000" dirty="0"/>
          </a:p>
        </p:txBody>
      </p:sp>
      <p:sp>
        <p:nvSpPr>
          <p:cNvPr id="7" name="TextBox 6"/>
          <p:cNvSpPr txBox="1"/>
          <p:nvPr/>
        </p:nvSpPr>
        <p:spPr>
          <a:xfrm>
            <a:off x="2468223" y="6551751"/>
            <a:ext cx="72555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dirty="0"/>
              <a:t>Tauschmann M, Hovorka R. Technology in the management of type 1 diabetes mellitus - current status and future prospects. Nat Rev Endocrinol. 2018 Aug;14(8):464-475. </a:t>
            </a:r>
            <a:endParaRPr lang="el-GR" sz="800" dirty="0"/>
          </a:p>
        </p:txBody>
      </p:sp>
    </p:spTree>
    <p:extLst>
      <p:ext uri="{BB962C8B-B14F-4D97-AF65-F5344CB8AC3E}">
        <p14:creationId xmlns:p14="http://schemas.microsoft.com/office/powerpoint/2010/main" val="1941354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37247"/>
          </a:xfrm>
        </p:spPr>
        <p:txBody>
          <a:bodyPr>
            <a:normAutofit/>
          </a:bodyPr>
          <a:lstStyle/>
          <a:p>
            <a:pPr algn="ctr"/>
            <a:r>
              <a:rPr lang="el-GR" sz="4000" dirty="0"/>
              <a:t>Σακχαρώδης Διαβήτης Τύπου 1</a:t>
            </a:r>
            <a:br>
              <a:rPr lang="el-GR" sz="4000" dirty="0"/>
            </a:br>
            <a:r>
              <a:rPr lang="el-GR" sz="4000" dirty="0"/>
              <a:t>Θεραπεία</a:t>
            </a:r>
          </a:p>
        </p:txBody>
      </p:sp>
      <p:pic>
        <p:nvPicPr>
          <p:cNvPr id="8194" name="Picture 2" descr="The current therapeutic strategies for the treatment of type 1 diabetes mellitus. Insulin injection therapy is the treatment of choice for the majority of type 1 diabetic patients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656" y="1690688"/>
            <a:ext cx="7786688" cy="4481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11833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dirty="0"/>
              <a:t>Σακχαρώδης Διαβήτης Τύπου 1</a:t>
            </a:r>
            <a:br>
              <a:rPr lang="el-GR" dirty="0"/>
            </a:br>
            <a:r>
              <a:rPr lang="el-GR" dirty="0"/>
              <a:t>Θεραπεία- Εντατικοποιημένο σχήμα ινσουλίνης</a:t>
            </a: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7305" y="1825625"/>
            <a:ext cx="773739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2594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1"/>
          <p:cNvSpPr>
            <a:spLocks noGrp="1"/>
          </p:cNvSpPr>
          <p:nvPr>
            <p:ph type="title"/>
          </p:nvPr>
        </p:nvSpPr>
        <p:spPr>
          <a:xfrm>
            <a:off x="838200" y="433388"/>
            <a:ext cx="10515600" cy="1325562"/>
          </a:xfrm>
        </p:spPr>
        <p:txBody>
          <a:bodyPr>
            <a:normAutofit/>
          </a:bodyPr>
          <a:lstStyle/>
          <a:p>
            <a:pPr algn="ctr"/>
            <a:r>
              <a:rPr lang="el-GR" sz="4000" dirty="0"/>
              <a:t>Σακχαρώδης Διαβήτης Τύπου 1</a:t>
            </a:r>
            <a:br>
              <a:rPr lang="el-GR" sz="4000" dirty="0"/>
            </a:br>
            <a:r>
              <a:rPr lang="el-GR" sz="4000" dirty="0"/>
              <a:t>Θεραπεία</a:t>
            </a:r>
          </a:p>
        </p:txBody>
      </p:sp>
      <p:pic>
        <p:nvPicPr>
          <p:cNvPr id="5130" name="Picture 10" descr="type 1 diabetes mellitus treatment insulin types chart nursing rapid short intermediate long ac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089" y="2292897"/>
            <a:ext cx="5202566" cy="296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Εικόνα 4" descr="Εικόνα που περιέχει κείμενο, γραμμή, γράφημα, γραμματοσειρά&#10;&#10;Περιγραφή που δημιουργήθηκε αυτόματα">
            <a:extLst>
              <a:ext uri="{FF2B5EF4-FFF2-40B4-BE49-F238E27FC236}">
                <a16:creationId xmlns:a16="http://schemas.microsoft.com/office/drawing/2014/main" id="{0F9F0862-1931-8EF8-118B-761685AA77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290" y="2144111"/>
            <a:ext cx="5202566" cy="3426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471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A43688B7-201F-1E7C-3E06-C2EA846532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24478" y="1825625"/>
            <a:ext cx="6543043" cy="4351338"/>
          </a:xfrm>
          <a:prstGeom prst="rect">
            <a:avLst/>
          </a:prstGeom>
        </p:spPr>
      </p:pic>
      <p:sp>
        <p:nvSpPr>
          <p:cNvPr id="5" name="Τίτλος 1">
            <a:extLst>
              <a:ext uri="{FF2B5EF4-FFF2-40B4-BE49-F238E27FC236}">
                <a16:creationId xmlns:a16="http://schemas.microsoft.com/office/drawing/2014/main" id="{75F779F0-A100-598B-BD73-62EF7E51F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000" dirty="0"/>
              <a:t>Σακχαρώδης Διαβήτης Τύπου 1</a:t>
            </a:r>
            <a:br>
              <a:rPr lang="el-GR" sz="4000" dirty="0"/>
            </a:br>
            <a:r>
              <a:rPr lang="el-GR" sz="4000" dirty="0"/>
              <a:t>Θεραπεία</a:t>
            </a:r>
          </a:p>
        </p:txBody>
      </p:sp>
    </p:spTree>
    <p:extLst>
      <p:ext uri="{BB962C8B-B14F-4D97-AF65-F5344CB8AC3E}">
        <p14:creationId xmlns:p14="http://schemas.microsoft.com/office/powerpoint/2010/main" val="8027231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Θέση περιεχομένου 5" descr="Εικόνα που περιέχει κείμενο, στιγμιότυπο οθόνης, αριθμός, γραμματοσειρά&#10;&#10;Περιγραφή που δημιουργήθηκε αυτόματα">
            <a:extLst>
              <a:ext uri="{FF2B5EF4-FFF2-40B4-BE49-F238E27FC236}">
                <a16:creationId xmlns:a16="http://schemas.microsoft.com/office/drawing/2014/main" id="{C08843FA-0698-7D19-1540-7F7D8516F3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363" y="1825625"/>
            <a:ext cx="7397274" cy="4351338"/>
          </a:xfrm>
        </p:spPr>
      </p:pic>
      <p:sp>
        <p:nvSpPr>
          <p:cNvPr id="4" name="Τίτλος 1">
            <a:extLst>
              <a:ext uri="{FF2B5EF4-FFF2-40B4-BE49-F238E27FC236}">
                <a16:creationId xmlns:a16="http://schemas.microsoft.com/office/drawing/2014/main" id="{1ECF51F9-E9D6-38D5-135E-0131F0AB2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000" dirty="0"/>
              <a:t>Σακχαρώδης Διαβήτης Τύπου 1</a:t>
            </a:r>
            <a:br>
              <a:rPr lang="el-GR" sz="4000" dirty="0"/>
            </a:br>
            <a:r>
              <a:rPr lang="el-GR" sz="4000" dirty="0"/>
              <a:t>Θεραπεία</a:t>
            </a:r>
          </a:p>
        </p:txBody>
      </p:sp>
    </p:spTree>
    <p:extLst>
      <p:ext uri="{BB962C8B-B14F-4D97-AF65-F5344CB8AC3E}">
        <p14:creationId xmlns:p14="http://schemas.microsoft.com/office/powerpoint/2010/main" val="12533358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 descr="Insulin pen cleaning and care"/>
          <p:cNvSpPr>
            <a:spLocks noGrp="1" noChangeAspect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l-GR" sz="4000" dirty="0"/>
              <a:t>Σακχαρώδης Διαβήτης Τύπου 1</a:t>
            </a:r>
            <a:br>
              <a:rPr lang="el-GR" sz="4000" dirty="0"/>
            </a:br>
            <a:r>
              <a:rPr lang="el-GR" sz="4000" dirty="0"/>
              <a:t>Θεραπεία</a:t>
            </a:r>
          </a:p>
        </p:txBody>
      </p:sp>
      <p:pic>
        <p:nvPicPr>
          <p:cNvPr id="9" name="Θέση περιεχομένου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36849" y="1825625"/>
            <a:ext cx="531830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14818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000" dirty="0"/>
              <a:t>Σακχαρώδης Διαβήτης Τύπου 1</a:t>
            </a:r>
            <a:br>
              <a:rPr lang="el-GR" sz="4000" dirty="0"/>
            </a:br>
            <a:r>
              <a:rPr lang="el-GR" sz="4000" dirty="0"/>
              <a:t>Θεραπεία-Αντλία Ινσουλίνης</a:t>
            </a:r>
          </a:p>
        </p:txBody>
      </p:sp>
      <p:pic>
        <p:nvPicPr>
          <p:cNvPr id="9218" name="Picture 2" descr="Insulin Pump Therapy | Medtronic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588" y="2085975"/>
            <a:ext cx="6686550" cy="4029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2839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000" dirty="0"/>
              <a:t>Σακχαρώδης Διαβήτης Τύπου 1</a:t>
            </a:r>
            <a:br>
              <a:rPr lang="el-GR" sz="4000" dirty="0"/>
            </a:br>
            <a:r>
              <a:rPr lang="el-GR" sz="4000" dirty="0"/>
              <a:t>Παρακολούθηση γλυκόζης</a:t>
            </a:r>
          </a:p>
        </p:txBody>
      </p:sp>
      <p:pic>
        <p:nvPicPr>
          <p:cNvPr id="11270" name="Picture 6" descr="How To Choose The Right Glucose Meter For Blood Sugar Monitoring?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2334419"/>
            <a:ext cx="4233863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8" descr="https://www.umassmed.edu/globalassets/diabetes-center-of-excellence-dcoe/images/news-stories/diabetes-cgm-type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30200" cy="33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1276" name="Picture 12" descr="Clinical Targets for Continuous Glucose Monitoring Data - Blog - NIDD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334419"/>
            <a:ext cx="57150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637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br>
              <a:rPr lang="el-GR" sz="4000" b="1" dirty="0"/>
            </a:br>
            <a:r>
              <a:rPr lang="el-GR" sz="4000" b="1" dirty="0"/>
              <a:t>Σακχαρώδης Διαβήτης</a:t>
            </a:r>
            <a:br>
              <a:rPr lang="el-GR" sz="4000" b="1" dirty="0"/>
            </a:br>
            <a:r>
              <a:rPr lang="el-GR" sz="4000" b="1" dirty="0"/>
              <a:t>Ορισμός</a:t>
            </a:r>
            <a:br>
              <a:rPr lang="en-US" sz="4000" b="1" dirty="0"/>
            </a:br>
            <a:endParaRPr lang="el-GR" sz="40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60000"/>
              </a:lnSpc>
            </a:pPr>
            <a:r>
              <a:rPr lang="el-GR" dirty="0"/>
              <a:t>Ο </a:t>
            </a:r>
            <a:r>
              <a:rPr lang="el-GR" b="1" dirty="0"/>
              <a:t>Σακχαρώδης Διαβήτης </a:t>
            </a:r>
            <a:r>
              <a:rPr lang="el-GR" dirty="0"/>
              <a:t>είναι ένα σύνολο διαταραχών του μεταβολισμού της γλυκόζης, κατά τις οποίες η γλυκόζη </a:t>
            </a:r>
            <a:r>
              <a:rPr lang="el-GR" b="1" dirty="0" err="1"/>
              <a:t>υποχρησιμοποιείται</a:t>
            </a:r>
            <a:r>
              <a:rPr lang="el-GR" dirty="0"/>
              <a:t> ως ενεργειακή πηγή ή/και </a:t>
            </a:r>
            <a:r>
              <a:rPr lang="el-GR" b="1" dirty="0" err="1"/>
              <a:t>υπερπαράγεται</a:t>
            </a:r>
            <a:r>
              <a:rPr lang="el-GR" dirty="0"/>
              <a:t> λόγω  ακατάλληλης </a:t>
            </a:r>
            <a:r>
              <a:rPr lang="el-GR" dirty="0" err="1"/>
              <a:t>γλυκονεογένεσης</a:t>
            </a:r>
            <a:r>
              <a:rPr lang="el-GR" dirty="0"/>
              <a:t> και </a:t>
            </a:r>
            <a:r>
              <a:rPr lang="el-GR" dirty="0" err="1"/>
              <a:t>γλυκογονόλυσης</a:t>
            </a:r>
            <a:r>
              <a:rPr lang="el-GR" dirty="0"/>
              <a:t>, με τελικό αποτέλεσμα την </a:t>
            </a:r>
            <a:r>
              <a:rPr lang="el-GR" b="1" dirty="0"/>
              <a:t>υπεργλυκαιμία.</a:t>
            </a:r>
            <a:r>
              <a:rPr lang="el-GR" dirty="0"/>
              <a:t> </a:t>
            </a:r>
          </a:p>
          <a:p>
            <a:pPr marL="0" indent="0">
              <a:buNone/>
            </a:pPr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935969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262759"/>
            <a:ext cx="10515600" cy="1135117"/>
          </a:xfrm>
        </p:spPr>
        <p:txBody>
          <a:bodyPr>
            <a:normAutofit fontScale="90000"/>
          </a:bodyPr>
          <a:lstStyle/>
          <a:p>
            <a:pPr algn="ctr"/>
            <a:r>
              <a:rPr lang="el-GR" sz="4000" dirty="0"/>
              <a:t>Σακχαρώδης Διαβήτης Τύπου 2</a:t>
            </a:r>
            <a:br>
              <a:rPr lang="el-GR" sz="4000" dirty="0"/>
            </a:br>
            <a:r>
              <a:rPr lang="el-GR" sz="4000" dirty="0" err="1"/>
              <a:t>Παθοφυσιολογία</a:t>
            </a:r>
            <a:endParaRPr lang="el-GR" sz="4000" dirty="0"/>
          </a:p>
        </p:txBody>
      </p:sp>
      <p:pic>
        <p:nvPicPr>
          <p:cNvPr id="1026" name="Picture 2" descr="http://img.medscape.com/slide/migrated/editorial/cmecircle/2006/5523/images/dagogo-jack/slide004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030" y="1537186"/>
            <a:ext cx="7537939" cy="5177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70499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170702"/>
            <a:ext cx="10515600" cy="1101050"/>
          </a:xfrm>
        </p:spPr>
        <p:txBody>
          <a:bodyPr>
            <a:normAutofit fontScale="90000"/>
          </a:bodyPr>
          <a:lstStyle/>
          <a:p>
            <a:pPr algn="ctr"/>
            <a:r>
              <a:rPr lang="el-GR" sz="4000" dirty="0"/>
              <a:t>Σακχαρώδης Διαβήτης Τύπου 2</a:t>
            </a:r>
            <a:br>
              <a:rPr lang="el-GR" sz="4000" dirty="0"/>
            </a:br>
            <a:r>
              <a:rPr lang="el-GR" sz="4000" dirty="0"/>
              <a:t>Θεραπευτικές επιλογές</a:t>
            </a: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149" y="1407438"/>
            <a:ext cx="9029700" cy="5033959"/>
          </a:xfrm>
        </p:spPr>
      </p:pic>
      <p:sp>
        <p:nvSpPr>
          <p:cNvPr id="5" name="TextBox 4"/>
          <p:cNvSpPr txBox="1"/>
          <p:nvPr/>
        </p:nvSpPr>
        <p:spPr>
          <a:xfrm>
            <a:off x="1671145" y="6544107"/>
            <a:ext cx="89397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American Diabetes Association Professional Practice Committee. 9. Pharmacologic Approaches to Glycemic Treatment: Standards of Care in Diabetes-2024. Diabetes Care. 2024 Jan 1;47(Suppl 1):S158-S178. </a:t>
            </a:r>
            <a:endParaRPr lang="el-GR" sz="800" dirty="0"/>
          </a:p>
        </p:txBody>
      </p:sp>
    </p:spTree>
    <p:extLst>
      <p:ext uri="{BB962C8B-B14F-4D97-AF65-F5344CB8AC3E}">
        <p14:creationId xmlns:p14="http://schemas.microsoft.com/office/powerpoint/2010/main" val="26173858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31257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l-GR" sz="4000" dirty="0"/>
              <a:t>Σακχαρώδης Διαβήτης-Στόχος θεραπείας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HbA1c&lt;7%</a:t>
            </a:r>
            <a:endParaRPr lang="el-GR" dirty="0"/>
          </a:p>
          <a:p>
            <a:pPr marL="0" indent="0">
              <a:buNone/>
            </a:pPr>
            <a:endParaRPr lang="en-US" dirty="0"/>
          </a:p>
          <a:p>
            <a:r>
              <a:rPr lang="el-GR" dirty="0"/>
              <a:t>Γλυκόζη νηστείας</a:t>
            </a:r>
            <a:r>
              <a:rPr lang="en-US" dirty="0"/>
              <a:t>/</a:t>
            </a:r>
            <a:r>
              <a:rPr lang="el-GR" dirty="0" err="1"/>
              <a:t>προγευματική</a:t>
            </a:r>
            <a:r>
              <a:rPr lang="el-GR" dirty="0"/>
              <a:t> 80-130 </a:t>
            </a:r>
            <a:r>
              <a:rPr lang="en-US" dirty="0"/>
              <a:t>mg/dl</a:t>
            </a:r>
            <a:endParaRPr lang="el-GR" dirty="0"/>
          </a:p>
          <a:p>
            <a:pPr marL="0" indent="0">
              <a:buNone/>
            </a:pPr>
            <a:endParaRPr lang="el-GR" dirty="0"/>
          </a:p>
          <a:p>
            <a:r>
              <a:rPr lang="el-GR" dirty="0"/>
              <a:t>Μέγιστη </a:t>
            </a:r>
            <a:r>
              <a:rPr lang="el-GR" dirty="0" err="1"/>
              <a:t>μεταγευματική</a:t>
            </a:r>
            <a:r>
              <a:rPr lang="el-GR" dirty="0"/>
              <a:t> γλυκόζη 180 </a:t>
            </a:r>
            <a:r>
              <a:rPr lang="en-US" dirty="0"/>
              <a:t>mg/dl</a:t>
            </a:r>
            <a:endParaRPr lang="el-GR" dirty="0"/>
          </a:p>
          <a:p>
            <a:pPr marL="0" indent="0">
              <a:buNone/>
            </a:pPr>
            <a:endParaRPr lang="en-US" dirty="0"/>
          </a:p>
          <a:p>
            <a:r>
              <a:rPr lang="el-GR" dirty="0"/>
              <a:t>Εξατομίκευση στόχου βάσει ηλικίας, κινδύνου υπογλυκαιμίας, ατομικών αναγκών και εγκατεστημένων επιπλοκών.</a:t>
            </a:r>
          </a:p>
        </p:txBody>
      </p:sp>
    </p:spTree>
    <p:extLst>
      <p:ext uri="{BB962C8B-B14F-4D97-AF65-F5344CB8AC3E}">
        <p14:creationId xmlns:p14="http://schemas.microsoft.com/office/powerpoint/2010/main" val="8089968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000" dirty="0"/>
              <a:t>Σακχαρώδης Διαβήτης-Στόχος θεραπείας</a:t>
            </a: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10038" y="1690688"/>
            <a:ext cx="3971924" cy="503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3654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000" dirty="0"/>
              <a:t>Σακχαρώδης Διαβήτης Επιπλοκές</a:t>
            </a:r>
            <a:br>
              <a:rPr lang="el-GR" sz="4000" dirty="0"/>
            </a:br>
            <a:r>
              <a:rPr lang="el-GR" sz="4000" dirty="0"/>
              <a:t>Οξείες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l-GR" dirty="0"/>
          </a:p>
          <a:p>
            <a:r>
              <a:rPr lang="el-GR" dirty="0"/>
              <a:t>Υπογλυκαιμία (γλυκόζη&lt;70 </a:t>
            </a:r>
            <a:r>
              <a:rPr lang="en-US" dirty="0"/>
              <a:t>mg/dl)</a:t>
            </a:r>
          </a:p>
          <a:p>
            <a:r>
              <a:rPr lang="el-GR" dirty="0"/>
              <a:t>Σοβαρή Υπογλυκαιμία (γλυκόζη&lt;54 </a:t>
            </a:r>
            <a:r>
              <a:rPr lang="en-US" dirty="0"/>
              <a:t>mg/dl)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 err="1"/>
              <a:t>Υπεργλυκαιμικές</a:t>
            </a:r>
            <a:r>
              <a:rPr lang="el-GR" dirty="0"/>
              <a:t> Κρίσεις</a:t>
            </a:r>
          </a:p>
          <a:p>
            <a:r>
              <a:rPr lang="el-GR" dirty="0"/>
              <a:t>Διαβητική </a:t>
            </a:r>
            <a:r>
              <a:rPr lang="el-GR" dirty="0" err="1"/>
              <a:t>Κετοξέωση</a:t>
            </a:r>
            <a:endParaRPr lang="el-GR" dirty="0"/>
          </a:p>
          <a:p>
            <a:r>
              <a:rPr lang="el-GR" dirty="0" err="1"/>
              <a:t>Υπεροσμωτική</a:t>
            </a:r>
            <a:r>
              <a:rPr lang="el-GR" dirty="0"/>
              <a:t> </a:t>
            </a:r>
            <a:r>
              <a:rPr lang="el-GR" dirty="0" err="1"/>
              <a:t>Υπεργλυκαιμική</a:t>
            </a:r>
            <a:r>
              <a:rPr lang="el-GR" dirty="0"/>
              <a:t> Κατάσταση</a:t>
            </a:r>
            <a:endParaRPr lang="en-US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742333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80806"/>
          </a:xfrm>
        </p:spPr>
        <p:txBody>
          <a:bodyPr>
            <a:normAutofit fontScale="90000"/>
          </a:bodyPr>
          <a:lstStyle/>
          <a:p>
            <a:pPr algn="ctr"/>
            <a:r>
              <a:rPr lang="el-GR" sz="4000" dirty="0"/>
              <a:t>Σακχαρώδης Διαβήτης-Επιπλοκές</a:t>
            </a:r>
            <a:br>
              <a:rPr lang="el-GR" sz="4000" dirty="0"/>
            </a:br>
            <a:r>
              <a:rPr lang="el-GR" sz="4000" dirty="0"/>
              <a:t>Υπογλυκαιμία</a:t>
            </a: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52712" y="1576763"/>
            <a:ext cx="6886576" cy="49251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7901" y="6501958"/>
            <a:ext cx="975619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900" dirty="0"/>
              <a:t>American Diabetes Association Professional Practice Committee. 6. Glycemic Goals and Hypoglycemia: Standards of Care in Diabetes-2024. Diabetes Care. 2024 Jan 1;47(Suppl 1):S111-S125. doi: 10.2337.</a:t>
            </a:r>
            <a:endParaRPr lang="el-GR" sz="900" dirty="0"/>
          </a:p>
        </p:txBody>
      </p:sp>
    </p:spTree>
    <p:extLst>
      <p:ext uri="{BB962C8B-B14F-4D97-AF65-F5344CB8AC3E}">
        <p14:creationId xmlns:p14="http://schemas.microsoft.com/office/powerpoint/2010/main" val="8027316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000" dirty="0"/>
              <a:t>Σακχαρώδης Διαβήτης-Επιπλοκές</a:t>
            </a:r>
            <a:br>
              <a:rPr lang="el-GR" sz="4000" dirty="0"/>
            </a:br>
            <a:r>
              <a:rPr lang="el-GR" sz="4000" dirty="0"/>
              <a:t>Υπογλυκαιμία-Συμπτώματα</a:t>
            </a:r>
          </a:p>
        </p:txBody>
      </p:sp>
      <p:pic>
        <p:nvPicPr>
          <p:cNvPr id="13314" name="Picture 2" descr="Hypoglycemia signs and symptoms 13,19 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150" y="1986455"/>
            <a:ext cx="6743700" cy="3426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89047" y="6045913"/>
            <a:ext cx="98139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000" dirty="0"/>
              <a:t>Anderson M, Powell J, Campbell KM, Taylor JR. Optimal management of type 2 diabetes in patients with increased risk of hypoglycemia. Diabetes Metab Syndr Obes. 2014 Mar 6;7:85-94</a:t>
            </a:r>
            <a:endParaRPr lang="el-GR" sz="1000" dirty="0"/>
          </a:p>
        </p:txBody>
      </p:sp>
    </p:spTree>
    <p:extLst>
      <p:ext uri="{BB962C8B-B14F-4D97-AF65-F5344CB8AC3E}">
        <p14:creationId xmlns:p14="http://schemas.microsoft.com/office/powerpoint/2010/main" val="39395813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000" dirty="0"/>
              <a:t>Σακχαρώδης Διαβήτης-Επιπλοκές</a:t>
            </a:r>
            <a:br>
              <a:rPr lang="el-GR" sz="4000" dirty="0"/>
            </a:br>
            <a:r>
              <a:rPr lang="el-GR" sz="4000" dirty="0"/>
              <a:t>Υπογλυκαιμία-Θεραπεία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b="1" dirty="0"/>
              <a:t>Κανόνας των 15-15</a:t>
            </a:r>
          </a:p>
          <a:p>
            <a:r>
              <a:rPr lang="el-GR" sz="2400" dirty="0"/>
              <a:t>Εφόσον ο ασθενής έχει τις αισθήσεις του, χορηγούμε 15 </a:t>
            </a:r>
            <a:r>
              <a:rPr lang="el-GR" sz="2400" dirty="0" err="1"/>
              <a:t>γρ</a:t>
            </a:r>
            <a:r>
              <a:rPr lang="el-GR" sz="2400" dirty="0"/>
              <a:t>. καθαρού υδατάνθρακα (π.χ. έτοιμες ταμπλέτες, μισό ποτήρι χυμό, ένα κουτάλι της σούπας ζάχαρη ή μέλι) </a:t>
            </a:r>
          </a:p>
          <a:p>
            <a:pPr marL="0" indent="0">
              <a:buNone/>
            </a:pPr>
            <a:endParaRPr lang="el-GR" sz="2400" dirty="0"/>
          </a:p>
          <a:p>
            <a:r>
              <a:rPr lang="el-GR" sz="2400" dirty="0"/>
              <a:t>Σε 15 λεπτά επανελέγχω τη γλυκόζη πλάσματος</a:t>
            </a:r>
          </a:p>
          <a:p>
            <a:pPr marL="0" indent="0">
              <a:buNone/>
            </a:pPr>
            <a:endParaRPr lang="el-GR" sz="2400" dirty="0"/>
          </a:p>
          <a:p>
            <a:pPr marL="0" indent="0">
              <a:buNone/>
            </a:pPr>
            <a:r>
              <a:rPr lang="el-GR" sz="2400" dirty="0"/>
              <a:t>Επί επιμονής υπογλυκαιμίας, επαναλαμβάνω τη χορήγηση υδατάνθρακα ως άνω</a:t>
            </a:r>
          </a:p>
          <a:p>
            <a:r>
              <a:rPr lang="el-GR" sz="2400" dirty="0"/>
              <a:t>Όταν η γλυκόζη σταθεροποιηθεί &gt;70 </a:t>
            </a:r>
            <a:r>
              <a:rPr lang="en-US" sz="2400" dirty="0"/>
              <a:t>mg/dl, </a:t>
            </a:r>
            <a:r>
              <a:rPr lang="el-GR" sz="2400" dirty="0"/>
              <a:t>τότε καταναλώνεται από τον ασθενή ένα σνακ ή μικρό σύνθετο γεύμα.</a:t>
            </a:r>
          </a:p>
        </p:txBody>
      </p:sp>
    </p:spTree>
    <p:extLst>
      <p:ext uri="{BB962C8B-B14F-4D97-AF65-F5344CB8AC3E}">
        <p14:creationId xmlns:p14="http://schemas.microsoft.com/office/powerpoint/2010/main" val="17136593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/>
              <a:t>Σε περίπτωση που ο ασθενής έχει επηρεασμένο επίπεδο επικοινωνίας,</a:t>
            </a:r>
          </a:p>
          <a:p>
            <a:pPr marL="0" indent="0">
              <a:buNone/>
            </a:pPr>
            <a:r>
              <a:rPr lang="el-GR" sz="2400" dirty="0"/>
              <a:t> </a:t>
            </a:r>
          </a:p>
          <a:p>
            <a:r>
              <a:rPr lang="el-GR" sz="2400" b="1" dirty="0" err="1"/>
              <a:t>Ενδομυική</a:t>
            </a:r>
            <a:r>
              <a:rPr lang="el-GR" sz="2400" b="1" dirty="0"/>
              <a:t> ή υποδόρια </a:t>
            </a:r>
            <a:r>
              <a:rPr lang="el-GR" sz="2400" dirty="0"/>
              <a:t>χορήγηση </a:t>
            </a:r>
            <a:r>
              <a:rPr lang="en-US" sz="2400" dirty="0"/>
              <a:t>1 mg </a:t>
            </a:r>
            <a:r>
              <a:rPr lang="el-GR" sz="2400" dirty="0" err="1"/>
              <a:t>γλυκαγόνης</a:t>
            </a:r>
            <a:r>
              <a:rPr lang="el-GR" sz="2400" dirty="0"/>
              <a:t> (διάλυμα με προ-γεμισμένη σύριγγα που ο ασθενής συνήθως φέρει μαζί του)</a:t>
            </a:r>
            <a:endParaRPr lang="en-US" sz="2400" dirty="0"/>
          </a:p>
          <a:p>
            <a:endParaRPr lang="el-GR" sz="2400" dirty="0"/>
          </a:p>
          <a:p>
            <a:r>
              <a:rPr lang="el-GR" sz="2400" b="1" dirty="0"/>
              <a:t>Ρινική</a:t>
            </a:r>
            <a:r>
              <a:rPr lang="el-GR" sz="2400" dirty="0"/>
              <a:t> χορήγηση 3 </a:t>
            </a:r>
            <a:r>
              <a:rPr lang="en-US" sz="2400" dirty="0"/>
              <a:t>mg </a:t>
            </a:r>
            <a:r>
              <a:rPr lang="el-GR" sz="2400" dirty="0" err="1"/>
              <a:t>γλυκαγόνης</a:t>
            </a:r>
            <a:r>
              <a:rPr lang="el-GR" sz="2400" dirty="0"/>
              <a:t> /παθητική απορρόφηση</a:t>
            </a:r>
            <a:endParaRPr lang="en-US" sz="2400" dirty="0"/>
          </a:p>
          <a:p>
            <a:pPr marL="0" indent="0">
              <a:buNone/>
            </a:pPr>
            <a:endParaRPr lang="el-GR" sz="2400" dirty="0"/>
          </a:p>
          <a:p>
            <a:r>
              <a:rPr lang="el-GR" sz="2400" dirty="0"/>
              <a:t>Άμεση κλήση </a:t>
            </a:r>
            <a:r>
              <a:rPr lang="el-GR" sz="2400" b="1" dirty="0"/>
              <a:t>ΕΚΑΒ</a:t>
            </a:r>
            <a:r>
              <a:rPr lang="el-GR" sz="2400" dirty="0"/>
              <a:t> για μεταφορά σε Τμήμα Επειγόντων Περιστατικών</a:t>
            </a:r>
          </a:p>
        </p:txBody>
      </p:sp>
      <p:sp>
        <p:nvSpPr>
          <p:cNvPr id="4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000" dirty="0"/>
              <a:t>Σακχαρώδης Διαβήτης-Επιπλοκές</a:t>
            </a:r>
            <a:br>
              <a:rPr lang="el-GR" sz="4000" dirty="0"/>
            </a:br>
            <a:r>
              <a:rPr lang="el-GR" sz="4000" dirty="0"/>
              <a:t>Υπογλυκαιμία-Θεραπεία</a:t>
            </a:r>
          </a:p>
        </p:txBody>
      </p:sp>
    </p:spTree>
    <p:extLst>
      <p:ext uri="{BB962C8B-B14F-4D97-AF65-F5344CB8AC3E}">
        <p14:creationId xmlns:p14="http://schemas.microsoft.com/office/powerpoint/2010/main" val="32044788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d3i71xaburhd42.cloudfront.net/1b5b0d071c11ee16cfc23a2cce9dc6a4ce8f863d/21-Table2-1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111" y="1690688"/>
            <a:ext cx="709377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57263" y="6315075"/>
            <a:ext cx="99084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000"/>
              <a:t>Fayfman M, Pasquel FJ, Umpierrez GE. Management of Hyperglycemic Crises: Diabetic Ketoacidosis and Hyperglycemic Hyperosmolar State. Med Clin North Am. 2017 May;101(3):587-606</a:t>
            </a:r>
            <a:endParaRPr lang="el-GR" sz="1000" dirty="0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52514"/>
          </a:xfrm>
        </p:spPr>
        <p:txBody>
          <a:bodyPr>
            <a:normAutofit fontScale="90000"/>
          </a:bodyPr>
          <a:lstStyle/>
          <a:p>
            <a:pPr algn="ctr"/>
            <a:r>
              <a:rPr lang="el-GR" sz="4000" dirty="0"/>
              <a:t>Σακχαρώδης Διαβήτης- Οξείες Επιπλοκές</a:t>
            </a:r>
            <a:br>
              <a:rPr lang="el-GR" sz="4000" dirty="0"/>
            </a:br>
            <a:r>
              <a:rPr lang="el-GR" sz="4000" dirty="0" err="1"/>
              <a:t>Υπεργλυκαιμικές</a:t>
            </a:r>
            <a:r>
              <a:rPr lang="el-GR" sz="4000" dirty="0"/>
              <a:t> Κρίσεις</a:t>
            </a:r>
          </a:p>
        </p:txBody>
      </p:sp>
    </p:spTree>
    <p:extLst>
      <p:ext uri="{BB962C8B-B14F-4D97-AF65-F5344CB8AC3E}">
        <p14:creationId xmlns:p14="http://schemas.microsoft.com/office/powerpoint/2010/main" val="3491652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ediabetes.org/wp-content/uploads/2016/07/stats-snapshot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639070"/>
            <a:ext cx="6257925" cy="6068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05894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95350" y="150812"/>
            <a:ext cx="10515600" cy="1020763"/>
          </a:xfrm>
        </p:spPr>
        <p:txBody>
          <a:bodyPr>
            <a:normAutofit/>
          </a:bodyPr>
          <a:lstStyle/>
          <a:p>
            <a:pPr algn="ctr"/>
            <a:r>
              <a:rPr lang="el-GR" sz="3200" dirty="0"/>
              <a:t>Σακχαρώδης Διαβήτης- Οξείες Επιπλοκές</a:t>
            </a:r>
            <a:br>
              <a:rPr lang="el-GR" sz="3200" dirty="0"/>
            </a:br>
            <a:r>
              <a:rPr lang="el-GR" sz="3200" dirty="0" err="1"/>
              <a:t>Υπεργλυκαιμικές</a:t>
            </a:r>
            <a:r>
              <a:rPr lang="el-GR" sz="3200" dirty="0"/>
              <a:t> Κρίσεις</a:t>
            </a:r>
          </a:p>
        </p:txBody>
      </p:sp>
      <p:pic>
        <p:nvPicPr>
          <p:cNvPr id="14338" name="Picture 2" descr="No photo description availabl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793" y="1171575"/>
            <a:ext cx="5586413" cy="5481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94868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1397000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err="1"/>
              <a:t>Μικροαγγειοπάθεια</a:t>
            </a:r>
            <a:r>
              <a:rPr lang="el-GR" sz="2000" dirty="0"/>
              <a:t> </a:t>
            </a:r>
          </a:p>
          <a:p>
            <a:r>
              <a:rPr lang="el-GR" sz="2000" dirty="0" err="1"/>
              <a:t>Αμφιβληστροειδοπάθεια</a:t>
            </a:r>
            <a:endParaRPr lang="el-GR" sz="2000" dirty="0"/>
          </a:p>
          <a:p>
            <a:r>
              <a:rPr lang="el-GR" sz="2000" dirty="0"/>
              <a:t>Νεφροπάθεια</a:t>
            </a:r>
          </a:p>
          <a:p>
            <a:pPr marL="0" indent="0">
              <a:buNone/>
            </a:pPr>
            <a:endParaRPr lang="el-GR" sz="2000" dirty="0"/>
          </a:p>
          <a:p>
            <a:pPr marL="0" indent="0">
              <a:buNone/>
            </a:pPr>
            <a:r>
              <a:rPr lang="el-GR" sz="2000" dirty="0" err="1"/>
              <a:t>Μακροαγγειοπάθεια</a:t>
            </a:r>
            <a:endParaRPr lang="el-GR" sz="2000" dirty="0"/>
          </a:p>
          <a:p>
            <a:r>
              <a:rPr lang="el-GR" sz="2000" dirty="0"/>
              <a:t>Στεφανιαία Νόσος</a:t>
            </a:r>
          </a:p>
          <a:p>
            <a:r>
              <a:rPr lang="el-GR" sz="2000" dirty="0"/>
              <a:t>Αγγειακό Εγκεφαλικό Επεισόδιο</a:t>
            </a:r>
          </a:p>
          <a:p>
            <a:r>
              <a:rPr lang="el-GR" sz="2000" dirty="0"/>
              <a:t>Περιφερική Αγγειακή Νόσος (νόσος καρωτίδων, διαλείπουσα χωλότητα κάτω άκρων </a:t>
            </a:r>
            <a:r>
              <a:rPr lang="el-GR" sz="2000" dirty="0" err="1"/>
              <a:t>κ.ά</a:t>
            </a:r>
            <a:r>
              <a:rPr lang="el-GR" sz="2000" dirty="0"/>
              <a:t>)</a:t>
            </a:r>
          </a:p>
          <a:p>
            <a:pPr marL="0" indent="0">
              <a:buNone/>
            </a:pPr>
            <a:endParaRPr lang="el-GR" sz="2000" dirty="0"/>
          </a:p>
          <a:p>
            <a:pPr marL="0" indent="0">
              <a:buNone/>
            </a:pPr>
            <a:r>
              <a:rPr lang="el-GR" sz="2000" dirty="0"/>
              <a:t>Νευροπάθεια</a:t>
            </a:r>
          </a:p>
          <a:p>
            <a:r>
              <a:rPr lang="el-GR" sz="2000" dirty="0"/>
              <a:t>Περιφερική νευροπάθεια </a:t>
            </a:r>
          </a:p>
          <a:p>
            <a:r>
              <a:rPr lang="el-GR" sz="2000" dirty="0"/>
              <a:t>Αυτόνομη νευροπάθεια</a:t>
            </a:r>
          </a:p>
        </p:txBody>
      </p:sp>
      <p:sp>
        <p:nvSpPr>
          <p:cNvPr id="4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000" dirty="0"/>
              <a:t>Σακχαρώδης Διαβήτης- Χρόνιες Επιπλοκές</a:t>
            </a:r>
            <a:br>
              <a:rPr lang="el-GR" sz="4000" dirty="0"/>
            </a:br>
            <a:endParaRPr lang="el-GR" sz="4000" dirty="0"/>
          </a:p>
        </p:txBody>
      </p:sp>
    </p:spTree>
    <p:extLst>
      <p:ext uri="{BB962C8B-B14F-4D97-AF65-F5344CB8AC3E}">
        <p14:creationId xmlns:p14="http://schemas.microsoft.com/office/powerpoint/2010/main" val="16745339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000" dirty="0"/>
              <a:t>Σακχαρώδης Διαβήτης-Χρόνιες Επιπλοκές</a:t>
            </a:r>
            <a:br>
              <a:rPr lang="el-GR" sz="4000" dirty="0"/>
            </a:br>
            <a:endParaRPr lang="el-GR" sz="4000" dirty="0"/>
          </a:p>
        </p:txBody>
      </p:sp>
      <p:pic>
        <p:nvPicPr>
          <p:cNvPr id="16386" name="Picture 2" descr="Image displaying endocrine functions in the body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308" y="1190625"/>
            <a:ext cx="8287383" cy="5053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Footer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5743574"/>
            <a:ext cx="1838325" cy="46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41357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000" dirty="0"/>
              <a:t>Σχέση Σακχαρώδους Διαβήτη-Οδοντιατρικής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Σχέση </a:t>
            </a:r>
            <a:r>
              <a:rPr lang="el-GR" b="1" dirty="0"/>
              <a:t>αμφίδρομη</a:t>
            </a:r>
          </a:p>
          <a:p>
            <a:pPr marL="0" indent="0">
              <a:buNone/>
            </a:pPr>
            <a:endParaRPr lang="el-GR" dirty="0"/>
          </a:p>
          <a:p>
            <a:r>
              <a:rPr lang="el-GR" dirty="0"/>
              <a:t>Ο Σακχαρώδης Διαβήτης προκαλεί ειδική παθολογία στη στοματική κοιλότητα</a:t>
            </a:r>
          </a:p>
          <a:p>
            <a:pPr marL="0" indent="0">
              <a:buNone/>
            </a:pPr>
            <a:endParaRPr lang="el-GR" dirty="0"/>
          </a:p>
          <a:p>
            <a:r>
              <a:rPr lang="el-GR" dirty="0"/>
              <a:t>Η κακή στοματική υγιεινή (π.χ. αποστήματα, περιοδοντίτιδα κ.ά.) προκαλούν απορρύθμιση του </a:t>
            </a:r>
            <a:r>
              <a:rPr lang="el-GR" dirty="0" err="1"/>
              <a:t>γλυκαιμικού</a:t>
            </a:r>
            <a:r>
              <a:rPr lang="el-GR" dirty="0"/>
              <a:t> ελέγχου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361071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79938" y="21945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l-GR" sz="4000" dirty="0"/>
              <a:t>Οδοντιατρικές επιπλοκές στο Σακχαρώδη Διαβήτη</a:t>
            </a:r>
          </a:p>
        </p:txBody>
      </p:sp>
      <p:pic>
        <p:nvPicPr>
          <p:cNvPr id="6" name="Θέση περιεχομένου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90497" y="1372859"/>
            <a:ext cx="7283669" cy="526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0173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000" dirty="0"/>
              <a:t>Προσέγγιση ασθενούς με ΣΔ στο Οδοντιατρείο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1888687"/>
            <a:ext cx="10515600" cy="4351338"/>
          </a:xfrm>
        </p:spPr>
        <p:txBody>
          <a:bodyPr>
            <a:noAutofit/>
          </a:bodyPr>
          <a:lstStyle/>
          <a:p>
            <a:r>
              <a:rPr lang="el-GR" sz="2000" dirty="0"/>
              <a:t>Βεβαιωθείτε ότι ασθενής έχει καλή </a:t>
            </a:r>
            <a:r>
              <a:rPr lang="el-GR" sz="2000" dirty="0" err="1"/>
              <a:t>γλυκαιμική</a:t>
            </a:r>
            <a:r>
              <a:rPr lang="el-GR" sz="2000" dirty="0"/>
              <a:t> ρύθμιση </a:t>
            </a:r>
            <a:r>
              <a:rPr lang="en-US" sz="2000" b="1" dirty="0"/>
              <a:t>(HbA1c &lt;7 </a:t>
            </a:r>
            <a:r>
              <a:rPr lang="el-GR" sz="2000" b="1" dirty="0"/>
              <a:t>%) </a:t>
            </a:r>
          </a:p>
          <a:p>
            <a:r>
              <a:rPr lang="el-GR" sz="2000" dirty="0"/>
              <a:t>Έχετε διαθέσιμη στο ιατρείο εύκολη πηγή γλυκόζης για το ενδεχόμενο υπογλυκαιμίας</a:t>
            </a:r>
          </a:p>
          <a:p>
            <a:r>
              <a:rPr lang="el-GR" sz="2000" dirty="0"/>
              <a:t>Προγραμματίστε </a:t>
            </a:r>
            <a:r>
              <a:rPr lang="el-GR" sz="2000" b="1" dirty="0"/>
              <a:t>σύντομα πρωινά ραντεβού</a:t>
            </a:r>
            <a:r>
              <a:rPr lang="el-GR" sz="2000" dirty="0"/>
              <a:t>. Βεβαιωθείτε ότι ασθενής έχει φάει το σύνηθες πρωινό του κι έχει πάρει την κατάλληλη αντιδιαβητική αγωγή. </a:t>
            </a:r>
          </a:p>
          <a:p>
            <a:r>
              <a:rPr lang="el-GR" sz="2000" dirty="0"/>
              <a:t>Σε περίπτωση που πρόκειται να </a:t>
            </a:r>
            <a:r>
              <a:rPr lang="el-GR" sz="2000" b="1" dirty="0"/>
              <a:t>επηρεαστεί η σίτιση </a:t>
            </a:r>
            <a:r>
              <a:rPr lang="el-GR" sz="2000" dirty="0"/>
              <a:t>του ασθενούς ή προβλέπεται παρατεταμένη νηστεία, να </a:t>
            </a:r>
            <a:r>
              <a:rPr lang="el-GR" sz="2000" b="1" dirty="0"/>
              <a:t>τροποποιηθεί η αντιδιαβητική </a:t>
            </a:r>
            <a:r>
              <a:rPr lang="el-GR" sz="2000" dirty="0"/>
              <a:t>αγωγή ανάλογα.</a:t>
            </a:r>
          </a:p>
          <a:p>
            <a:r>
              <a:rPr lang="el-GR" sz="2000" dirty="0"/>
              <a:t>Καταγράψτε τα </a:t>
            </a:r>
            <a:r>
              <a:rPr lang="el-GR" sz="2000" b="1" dirty="0"/>
              <a:t>ζωτικά σημεία </a:t>
            </a:r>
            <a:r>
              <a:rPr lang="el-GR" sz="2000" dirty="0"/>
              <a:t>κατά την προσέλευση. Ασθενείς με ταχυκαρδία ή/και αυξημένη αρτηριακή πίεση, πρέπει να προσεγγίζονται με προσοχή.</a:t>
            </a:r>
          </a:p>
          <a:p>
            <a:r>
              <a:rPr lang="el-GR" sz="2000" dirty="0"/>
              <a:t>Τοπικά </a:t>
            </a:r>
            <a:r>
              <a:rPr lang="el-GR" sz="2000" dirty="0" err="1"/>
              <a:t>αναισθηιτκά</a:t>
            </a:r>
            <a:r>
              <a:rPr lang="el-GR" sz="2000" dirty="0"/>
              <a:t> με </a:t>
            </a:r>
            <a:r>
              <a:rPr lang="el-GR" sz="2000" b="1" dirty="0" err="1"/>
              <a:t>επινεφρίνη</a:t>
            </a:r>
            <a:r>
              <a:rPr lang="el-GR" sz="2000" dirty="0"/>
              <a:t> </a:t>
            </a:r>
            <a:r>
              <a:rPr lang="en-US" sz="2000" dirty="0"/>
              <a:t>1:100,000 </a:t>
            </a:r>
            <a:r>
              <a:rPr lang="el-GR" sz="2000" dirty="0"/>
              <a:t>μπορεί να </a:t>
            </a:r>
            <a:r>
              <a:rPr lang="el-GR" sz="2000" dirty="0" err="1"/>
              <a:t>χησιμοποιηθούν</a:t>
            </a:r>
            <a:r>
              <a:rPr lang="el-GR" sz="2000" dirty="0"/>
              <a:t> σε καλά ελεγχόμενο ΣΔ. Η </a:t>
            </a:r>
            <a:r>
              <a:rPr lang="el-GR" sz="2000" dirty="0" err="1"/>
              <a:t>επινεφρίνη</a:t>
            </a:r>
            <a:r>
              <a:rPr lang="el-GR" sz="2000" dirty="0"/>
              <a:t> έχει δράση αντίθετη της ινσουλίνης</a:t>
            </a:r>
          </a:p>
          <a:p>
            <a:r>
              <a:rPr lang="el-GR" sz="2000" b="1" dirty="0"/>
              <a:t>Σαλικυλικά και ΜΣΑΦ </a:t>
            </a:r>
            <a:r>
              <a:rPr lang="el-GR" sz="2000" dirty="0"/>
              <a:t>με προσοχή (αύξηση κινδύνου </a:t>
            </a:r>
            <a:r>
              <a:rPr lang="el-GR" sz="2000" dirty="0" err="1"/>
              <a:t>νεφροτοξικότας</a:t>
            </a:r>
            <a:r>
              <a:rPr lang="el-GR" sz="2000" dirty="0"/>
              <a:t>, υπέρτασης και υπογλυκαιμίας)</a:t>
            </a:r>
            <a:r>
              <a:rPr lang="en-US" sz="2000" dirty="0"/>
              <a:t> 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7144004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695004"/>
          </a:xfrm>
        </p:spPr>
        <p:txBody>
          <a:bodyPr>
            <a:normAutofit/>
          </a:bodyPr>
          <a:lstStyle/>
          <a:p>
            <a:r>
              <a:rPr lang="el-GR" sz="2000" dirty="0"/>
              <a:t>Παρακολουθείστε την στοματική  υγεία, τη δίαιτα και τις  συνήθειες καπνίσματος του ασθενούς τακτικά </a:t>
            </a:r>
            <a:r>
              <a:rPr lang="el-GR" sz="2000" b="1" dirty="0"/>
              <a:t>(6-12 μήνες)</a:t>
            </a:r>
          </a:p>
          <a:p>
            <a:r>
              <a:rPr lang="el-GR" sz="2000" dirty="0"/>
              <a:t>Θεραπεύστε επιθετικά την </a:t>
            </a:r>
            <a:r>
              <a:rPr lang="el-GR" sz="2000" b="1" dirty="0"/>
              <a:t>περιοδοντική νόσο</a:t>
            </a:r>
            <a:r>
              <a:rPr lang="el-GR" sz="2000" dirty="0"/>
              <a:t>, καθώς δύναται να απορρυθμίσει το ΣΔ, ενώ συσχετίζεται με καρδιαγγειακή νόσο</a:t>
            </a:r>
          </a:p>
          <a:p>
            <a:r>
              <a:rPr lang="el-GR" sz="2000" dirty="0"/>
              <a:t>Συνεργαστείτε με τον </a:t>
            </a:r>
            <a:r>
              <a:rPr lang="el-GR" sz="2000" b="1" dirty="0" err="1"/>
              <a:t>διαβητολόγο</a:t>
            </a:r>
            <a:r>
              <a:rPr lang="el-GR" sz="2000" b="1" dirty="0"/>
              <a:t> </a:t>
            </a:r>
            <a:r>
              <a:rPr lang="el-GR" sz="2000" dirty="0"/>
              <a:t>του ασθενούς προ και μετά οδοντιατρικών επεμβάσεων, για το βέλτιστο έλεγχο της γλυκόζης και την πιθανότητα τροποποίησης της αγωγής.</a:t>
            </a:r>
          </a:p>
          <a:p>
            <a:r>
              <a:rPr lang="el-GR" sz="2000" dirty="0"/>
              <a:t>Αποφεύγετε σκευάσματα που περιέχουν γλυκόζη</a:t>
            </a:r>
          </a:p>
          <a:p>
            <a:r>
              <a:rPr lang="el-GR" sz="2000" dirty="0"/>
              <a:t>Σκεφτείτε την πιθανή χορήγηση </a:t>
            </a:r>
            <a:r>
              <a:rPr lang="el-GR" sz="2000" b="1" dirty="0"/>
              <a:t>αντιβιοτικής κάλυψης </a:t>
            </a:r>
            <a:r>
              <a:rPr lang="el-GR" sz="2000" dirty="0" err="1"/>
              <a:t>περιεπεμβατικά</a:t>
            </a:r>
            <a:r>
              <a:rPr lang="el-GR" sz="2000" dirty="0"/>
              <a:t> σε ασθενείς με φτωχή </a:t>
            </a:r>
            <a:r>
              <a:rPr lang="el-GR" sz="2000" dirty="0" err="1"/>
              <a:t>γλυκαιμική</a:t>
            </a:r>
            <a:r>
              <a:rPr lang="el-GR" sz="2000" dirty="0"/>
              <a:t> ρύθμιση, καθώς βρίσκονται σε αυξημένο κίνδυνο λοίμωξης και καθυστερημένης επούλωσης της πληγής.</a:t>
            </a:r>
          </a:p>
          <a:p>
            <a:r>
              <a:rPr lang="el-GR" sz="2000" dirty="0"/>
              <a:t>Παροτρύνετε για την </a:t>
            </a:r>
            <a:r>
              <a:rPr lang="el-GR" sz="2000" b="1" dirty="0"/>
              <a:t>διακοπή καπνίσματος</a:t>
            </a:r>
            <a:r>
              <a:rPr lang="el-GR" sz="2000" dirty="0"/>
              <a:t>. Ασθενείς με ΣΔ που καπνίζουν έχουν 20 φορές μεγαλύτερο κίνδυνο ανάπτυξης περιοδοντίτιδας.</a:t>
            </a:r>
          </a:p>
          <a:p>
            <a:r>
              <a:rPr lang="el-GR" sz="2000" dirty="0"/>
              <a:t>Σε ασθενείς με </a:t>
            </a:r>
            <a:r>
              <a:rPr lang="el-GR" sz="2000" b="1" dirty="0"/>
              <a:t>ξηροστομία</a:t>
            </a:r>
            <a:r>
              <a:rPr lang="el-GR" sz="2000" dirty="0"/>
              <a:t>, χορήγηση οδηγιών στοματικής φροντίδας</a:t>
            </a:r>
          </a:p>
        </p:txBody>
      </p:sp>
      <p:sp>
        <p:nvSpPr>
          <p:cNvPr id="4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000" dirty="0"/>
              <a:t>Προσέγγιση ασθενούς με ΣΔ στο Οδοντιατρείο</a:t>
            </a:r>
          </a:p>
        </p:txBody>
      </p:sp>
    </p:spTree>
    <p:extLst>
      <p:ext uri="{BB962C8B-B14F-4D97-AF65-F5344CB8AC3E}">
        <p14:creationId xmlns:p14="http://schemas.microsoft.com/office/powerpoint/2010/main" val="36269547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250988"/>
            <a:ext cx="10515600" cy="1178419"/>
          </a:xfrm>
        </p:spPr>
        <p:txBody>
          <a:bodyPr>
            <a:normAutofit fontScale="90000"/>
          </a:bodyPr>
          <a:lstStyle/>
          <a:p>
            <a:pPr algn="ctr"/>
            <a:r>
              <a:rPr lang="el-GR" sz="4000" dirty="0"/>
              <a:t>Ο ρόλος του Οδοντιάτρου </a:t>
            </a:r>
            <a:br>
              <a:rPr lang="el-GR" sz="4000" dirty="0"/>
            </a:br>
            <a:r>
              <a:rPr lang="el-GR" sz="4000" dirty="0"/>
              <a:t>στην έγκαιρη διάγνωση του ΣΔ</a:t>
            </a:r>
          </a:p>
        </p:txBody>
      </p:sp>
      <p:pic>
        <p:nvPicPr>
          <p:cNvPr id="6" name="Θέση περιεχομένου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38097" y="1576551"/>
            <a:ext cx="7819696" cy="5171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0507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/>
          <p:cNvSpPr>
            <a:spLocks noGrp="1"/>
          </p:cNvSpPr>
          <p:nvPr>
            <p:ph type="title"/>
          </p:nvPr>
        </p:nvSpPr>
        <p:spPr>
          <a:xfrm>
            <a:off x="838200" y="241738"/>
            <a:ext cx="10515600" cy="893379"/>
          </a:xfrm>
        </p:spPr>
        <p:txBody>
          <a:bodyPr>
            <a:normAutofit fontScale="90000"/>
          </a:bodyPr>
          <a:lstStyle/>
          <a:p>
            <a:pPr algn="ctr"/>
            <a:r>
              <a:rPr lang="el-GR" sz="4000" dirty="0"/>
              <a:t>Ο ρόλος του Οδοντιάτρου </a:t>
            </a:r>
            <a:br>
              <a:rPr lang="el-GR" sz="4000" dirty="0"/>
            </a:br>
            <a:r>
              <a:rPr lang="el-GR" sz="4000" dirty="0"/>
              <a:t>στην έγκαιρη διάγνωση του ΣΔ</a:t>
            </a:r>
          </a:p>
        </p:txBody>
      </p:sp>
      <p:pic>
        <p:nvPicPr>
          <p:cNvPr id="7" name="Θέση περιεχομένου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73972" y="1518745"/>
            <a:ext cx="5644055" cy="5186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832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000" dirty="0"/>
              <a:t>Συμπερασματικά</a:t>
            </a:r>
          </a:p>
        </p:txBody>
      </p:sp>
      <p:pic>
        <p:nvPicPr>
          <p:cNvPr id="18440" name="Picture 8" descr="Regular dental check-ups for healthy gums may help manage type 2 diabetes |  FDI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496" y="1825625"/>
            <a:ext cx="652700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975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199" y="18927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l-GR" sz="4000" b="1" dirty="0"/>
              <a:t>Σακχαρώδης Διαβήτης</a:t>
            </a:r>
            <a:br>
              <a:rPr lang="el-GR" sz="4000" b="1" dirty="0"/>
            </a:br>
            <a:r>
              <a:rPr lang="el-GR" sz="4000" b="1" dirty="0"/>
              <a:t>Διαγνωστικά Κριτήρια</a:t>
            </a:r>
            <a:endParaRPr lang="el-GR" sz="4000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7386" y="1514842"/>
            <a:ext cx="7488946" cy="47334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350169"/>
            <a:ext cx="467896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American Diabetes Association Professional Practice Committee. 2. Diagnosis and Classification of Diabetes: Standards of Care in Diabetes-2024. Diabetes Care. 2024 Jan 1;47(</a:t>
            </a:r>
            <a:r>
              <a:rPr lang="en-US" sz="900" dirty="0" err="1"/>
              <a:t>Suppl</a:t>
            </a:r>
            <a:r>
              <a:rPr lang="en-US" sz="900" dirty="0"/>
              <a:t> 1):S20-S42. </a:t>
            </a:r>
            <a:r>
              <a:rPr lang="en-US" sz="900" dirty="0" err="1"/>
              <a:t>doi</a:t>
            </a:r>
            <a:r>
              <a:rPr lang="en-US" sz="900" dirty="0"/>
              <a:t>: 10.2337/dc24-S002. PMID: 38078589; PMCID: PMC10725812.</a:t>
            </a:r>
            <a:endParaRPr lang="el-GR" sz="900" dirty="0"/>
          </a:p>
        </p:txBody>
      </p:sp>
    </p:spTree>
    <p:extLst>
      <p:ext uri="{BB962C8B-B14F-4D97-AF65-F5344CB8AC3E}">
        <p14:creationId xmlns:p14="http://schemas.microsoft.com/office/powerpoint/2010/main" val="42886066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2608562"/>
            <a:ext cx="10515600" cy="1325563"/>
          </a:xfrm>
        </p:spPr>
        <p:txBody>
          <a:bodyPr/>
          <a:lstStyle/>
          <a:p>
            <a:pPr algn="ctr"/>
            <a:r>
              <a:rPr lang="el-GR" dirty="0"/>
              <a:t>Ευχαριστώ!</a:t>
            </a:r>
          </a:p>
        </p:txBody>
      </p:sp>
    </p:spTree>
    <p:extLst>
      <p:ext uri="{BB962C8B-B14F-4D97-AF65-F5344CB8AC3E}">
        <p14:creationId xmlns:p14="http://schemas.microsoft.com/office/powerpoint/2010/main" val="862830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8940" y="2025958"/>
            <a:ext cx="8894119" cy="3950672"/>
          </a:xfrm>
          <a:prstGeom prst="rect">
            <a:avLst/>
          </a:prstGeom>
        </p:spPr>
      </p:pic>
      <p:sp>
        <p:nvSpPr>
          <p:cNvPr id="4" name="Τίτλος 1"/>
          <p:cNvSpPr>
            <a:spLocks noGrp="1"/>
          </p:cNvSpPr>
          <p:nvPr>
            <p:ph type="title"/>
          </p:nvPr>
        </p:nvSpPr>
        <p:spPr>
          <a:xfrm>
            <a:off x="838200" y="37684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l-GR" sz="4000" b="1" dirty="0" err="1"/>
              <a:t>Προδιαβήτης</a:t>
            </a:r>
            <a:br>
              <a:rPr lang="el-GR" sz="4000" b="1" dirty="0"/>
            </a:br>
            <a:r>
              <a:rPr lang="el-GR" sz="4000" b="1" dirty="0"/>
              <a:t>Διαγνωστικά Κριτήρια</a:t>
            </a:r>
            <a:endParaRPr lang="el-GR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350169"/>
            <a:ext cx="467896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American Diabetes Association Professional Practice Committee. 2. Diagnosis and Classification of Diabetes: Standards of Care in Diabetes-2024. Diabetes Care. 2024 Jan 1;47(</a:t>
            </a:r>
            <a:r>
              <a:rPr lang="en-US" sz="900" dirty="0" err="1"/>
              <a:t>Suppl</a:t>
            </a:r>
            <a:r>
              <a:rPr lang="en-US" sz="900" dirty="0"/>
              <a:t> 1):S20-S42. </a:t>
            </a:r>
            <a:r>
              <a:rPr lang="en-US" sz="900" dirty="0" err="1"/>
              <a:t>doi</a:t>
            </a:r>
            <a:r>
              <a:rPr lang="en-US" sz="900" dirty="0"/>
              <a:t>: 10.2337/dc24-S002. PMID: 38078589; PMCID: PMC10725812.</a:t>
            </a:r>
            <a:endParaRPr lang="el-GR" sz="900" dirty="0"/>
          </a:p>
        </p:txBody>
      </p:sp>
    </p:spTree>
    <p:extLst>
      <p:ext uri="{BB962C8B-B14F-4D97-AF65-F5344CB8AC3E}">
        <p14:creationId xmlns:p14="http://schemas.microsoft.com/office/powerpoint/2010/main" val="23911259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000" b="1" dirty="0"/>
              <a:t>Σακχαρώδης Διαβήτης (ΣΔ)</a:t>
            </a:r>
            <a:br>
              <a:rPr lang="el-GR" sz="4000" b="1" dirty="0"/>
            </a:br>
            <a:r>
              <a:rPr lang="el-GR" sz="4000" b="1" dirty="0"/>
              <a:t>Ταξινόμηση</a:t>
            </a:r>
            <a:endParaRPr lang="el-GR" sz="40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b="1" dirty="0"/>
              <a:t>ΣΔ Τύπου 1.  </a:t>
            </a:r>
            <a:r>
              <a:rPr lang="el-GR" sz="2400" dirty="0"/>
              <a:t>Οφείλεται σε </a:t>
            </a:r>
            <a:r>
              <a:rPr lang="el-GR" sz="2400" b="1" dirty="0"/>
              <a:t>αυτοάνοση καταστροφή </a:t>
            </a:r>
            <a:r>
              <a:rPr lang="el-GR" sz="2400" dirty="0"/>
              <a:t>των β-κυττάρων του παγκρέατος, η οποία συνήθως οδηγεί σε απόλυτη έλλειψη ινσουλίνης. Συμπεριλαμβάνεται ο </a:t>
            </a:r>
            <a:r>
              <a:rPr lang="en-US" sz="2400" dirty="0"/>
              <a:t>LADA (latent autoimmune diabetes of the adults)</a:t>
            </a:r>
            <a:r>
              <a:rPr lang="el-GR" sz="2400" dirty="0"/>
              <a:t>. 5% των περιπτώσεων ΣΔ</a:t>
            </a:r>
          </a:p>
          <a:p>
            <a:pPr marL="0" indent="0">
              <a:buNone/>
            </a:pPr>
            <a:endParaRPr lang="el-GR" sz="2400" dirty="0"/>
          </a:p>
          <a:p>
            <a:r>
              <a:rPr lang="el-GR" sz="2400" b="1" dirty="0"/>
              <a:t>ΣΔ Τύπου 2. </a:t>
            </a:r>
            <a:r>
              <a:rPr lang="el-GR" sz="2400" dirty="0"/>
              <a:t>Μη </a:t>
            </a:r>
            <a:r>
              <a:rPr lang="el-GR" sz="2400" dirty="0" err="1"/>
              <a:t>αυτοάνοσης</a:t>
            </a:r>
            <a:r>
              <a:rPr lang="el-GR" sz="2400" dirty="0"/>
              <a:t> αρχής προοδευτική απώλεια επαρκούς </a:t>
            </a:r>
            <a:r>
              <a:rPr lang="el-GR" sz="2400" b="1" dirty="0"/>
              <a:t>έκκρισης ινσουλίνης </a:t>
            </a:r>
            <a:r>
              <a:rPr lang="el-GR" sz="2400" dirty="0"/>
              <a:t>από τα β-κύτταρα του παγκρέατος. Συχνά συνυπάρχει </a:t>
            </a:r>
            <a:r>
              <a:rPr lang="el-GR" sz="2400" b="1" dirty="0"/>
              <a:t>αντίσταση</a:t>
            </a:r>
            <a:r>
              <a:rPr lang="el-GR" sz="2400" dirty="0"/>
              <a:t> των ιστών στην ινσουλίνη και </a:t>
            </a:r>
            <a:r>
              <a:rPr lang="el-GR" sz="2400" b="1" dirty="0"/>
              <a:t>μεταβολικό σύνδρομο</a:t>
            </a:r>
            <a:r>
              <a:rPr lang="el-GR" sz="2400" dirty="0"/>
              <a:t>. 90-95% των περιπτώσεων ΣΔ</a:t>
            </a:r>
          </a:p>
          <a:p>
            <a:pPr marL="0" indent="0">
              <a:buNone/>
            </a:pP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4126459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000" b="1" dirty="0"/>
              <a:t>Σακχαρώδης Διαβήτης (ΣΔ)</a:t>
            </a:r>
            <a:br>
              <a:rPr lang="el-GR" sz="4000" b="1" dirty="0"/>
            </a:br>
            <a:r>
              <a:rPr lang="el-GR" sz="4000" b="1" dirty="0"/>
              <a:t>Ταξινόμηση</a:t>
            </a:r>
            <a:endParaRPr lang="el-GR" sz="40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b="1" dirty="0"/>
              <a:t>Άλλοι ειδικοί τύποι ΣΔ </a:t>
            </a:r>
            <a:r>
              <a:rPr lang="el-GR" sz="2400" dirty="0"/>
              <a:t>που οφείλονται σε άλλα αίτια, π.χ. </a:t>
            </a:r>
            <a:r>
              <a:rPr lang="el-GR" sz="2400" dirty="0" err="1"/>
              <a:t>μονογονιδιακά</a:t>
            </a:r>
            <a:r>
              <a:rPr lang="el-GR" sz="2400" dirty="0"/>
              <a:t> σύνδρομα (</a:t>
            </a:r>
            <a:r>
              <a:rPr lang="en-US" sz="2400" dirty="0"/>
              <a:t>MODY Maturity Onset Diabetes of the Young</a:t>
            </a:r>
            <a:r>
              <a:rPr lang="el-GR" sz="2400" dirty="0"/>
              <a:t>, νεογνικός διαβήτης</a:t>
            </a:r>
            <a:r>
              <a:rPr lang="en-US" sz="2400" dirty="0"/>
              <a:t>)</a:t>
            </a:r>
            <a:r>
              <a:rPr lang="el-GR" sz="2400" dirty="0"/>
              <a:t>. </a:t>
            </a:r>
          </a:p>
          <a:p>
            <a:pPr marL="0" indent="0">
              <a:buNone/>
            </a:pPr>
            <a:endParaRPr lang="el-GR" sz="2400" dirty="0"/>
          </a:p>
          <a:p>
            <a:r>
              <a:rPr lang="el-GR" sz="2400" dirty="0"/>
              <a:t>Επίσης, υπάρχει ο διαβήτης που προκαλείται από φάρμακα (π.χ. </a:t>
            </a:r>
            <a:r>
              <a:rPr lang="el-GR" sz="2400" dirty="0" err="1"/>
              <a:t>γλυκοκορτικοειδή</a:t>
            </a:r>
            <a:r>
              <a:rPr lang="el-GR" sz="2400" dirty="0"/>
              <a:t>, θεραπεία για </a:t>
            </a:r>
            <a:r>
              <a:rPr lang="en-US" sz="2400" dirty="0"/>
              <a:t>HIV </a:t>
            </a:r>
            <a:r>
              <a:rPr lang="el-GR" sz="2400" dirty="0"/>
              <a:t>κ.ά.)</a:t>
            </a:r>
          </a:p>
          <a:p>
            <a:pPr marL="0" indent="0">
              <a:buNone/>
            </a:pPr>
            <a:endParaRPr lang="el-GR" sz="2400" dirty="0"/>
          </a:p>
          <a:p>
            <a:r>
              <a:rPr lang="el-GR" sz="2400" dirty="0"/>
              <a:t>Διαβήτης στα πλαίσια άλλων νοσημάτων, π.χ. κυστική </a:t>
            </a:r>
            <a:r>
              <a:rPr lang="el-GR" sz="2400" dirty="0" err="1"/>
              <a:t>ίνωση</a:t>
            </a:r>
            <a:r>
              <a:rPr lang="el-GR" sz="2400" dirty="0"/>
              <a:t>, παγκρεατίτιδα.</a:t>
            </a:r>
          </a:p>
          <a:p>
            <a:pPr marL="0" indent="0">
              <a:buNone/>
            </a:pPr>
            <a:endParaRPr lang="el-GR" sz="2400" dirty="0"/>
          </a:p>
          <a:p>
            <a:r>
              <a:rPr lang="el-GR" sz="2400" b="1" dirty="0"/>
              <a:t>ΣΔ Κύησης. </a:t>
            </a:r>
            <a:r>
              <a:rPr lang="el-GR" sz="2400" dirty="0"/>
              <a:t>Είναι ο διαβήτης που διαγιγνώσκεται στο 2</a:t>
            </a:r>
            <a:r>
              <a:rPr lang="el-GR" sz="2400" baseline="30000" dirty="0"/>
              <a:t>ο</a:t>
            </a:r>
            <a:r>
              <a:rPr lang="el-GR" sz="2400" dirty="0"/>
              <a:t> ή 3</a:t>
            </a:r>
            <a:r>
              <a:rPr lang="el-GR" sz="2400" baseline="30000" dirty="0"/>
              <a:t>ο</a:t>
            </a:r>
            <a:r>
              <a:rPr lang="el-GR" sz="2400" dirty="0"/>
              <a:t> τρίμηνο της κύησης και ο οποίος δεν ήταν κλινικά εμφανής προ της κύησης. </a:t>
            </a:r>
          </a:p>
        </p:txBody>
      </p:sp>
    </p:spTree>
    <p:extLst>
      <p:ext uri="{BB962C8B-B14F-4D97-AF65-F5344CB8AC3E}">
        <p14:creationId xmlns:p14="http://schemas.microsoft.com/office/powerpoint/2010/main" val="754223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000" dirty="0"/>
              <a:t>Σακχαρώδης Διαβήτης Τύπου 1</a:t>
            </a:r>
            <a:br>
              <a:rPr lang="el-GR" sz="4000" dirty="0"/>
            </a:br>
            <a:r>
              <a:rPr lang="el-GR" sz="4000" dirty="0"/>
              <a:t>Στάδια</a:t>
            </a:r>
          </a:p>
        </p:txBody>
      </p:sp>
      <p:pic>
        <p:nvPicPr>
          <p:cNvPr id="22" name="Θέση περιεχομένου 2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4413" y="2064137"/>
            <a:ext cx="9833587" cy="3750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615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/>
              <a:t>Σακχαρώδης Διαβήτης Τύπου 1</a:t>
            </a:r>
            <a:br>
              <a:rPr lang="el-GR" sz="4000" dirty="0"/>
            </a:br>
            <a:r>
              <a:rPr lang="el-GR" sz="4000" dirty="0" err="1"/>
              <a:t>Παθοφυσιολογία</a:t>
            </a:r>
            <a:endParaRPr lang="el-GR" sz="4000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57601" y="1557337"/>
            <a:ext cx="4814888" cy="494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025545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</TotalTime>
  <Words>1252</Words>
  <Application>Microsoft Macintosh PowerPoint</Application>
  <PresentationFormat>Ευρεία οθόνη</PresentationFormat>
  <Paragraphs>128</Paragraphs>
  <Slides>40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40</vt:i4>
      </vt:variant>
    </vt:vector>
  </HeadingPairs>
  <TitlesOfParts>
    <vt:vector size="44" baseType="lpstr">
      <vt:lpstr>Arial</vt:lpstr>
      <vt:lpstr>Calibri</vt:lpstr>
      <vt:lpstr>Calibri Light</vt:lpstr>
      <vt:lpstr>Θέμα του Office</vt:lpstr>
      <vt:lpstr>« Οδοντιατρική Διαχείριση ασθενούς με συνοδά νοσήματα Νοσοκομειακή Οδοντιατρική ΙΙ »</vt:lpstr>
      <vt:lpstr> Σακχαρώδης Διαβήτης Ορισμός </vt:lpstr>
      <vt:lpstr>Παρουσίαση του PowerPoint</vt:lpstr>
      <vt:lpstr>Σακχαρώδης Διαβήτης Διαγνωστικά Κριτήρια</vt:lpstr>
      <vt:lpstr>Προδιαβήτης Διαγνωστικά Κριτήρια</vt:lpstr>
      <vt:lpstr>Σακχαρώδης Διαβήτης (ΣΔ) Ταξινόμηση</vt:lpstr>
      <vt:lpstr>Σακχαρώδης Διαβήτης (ΣΔ) Ταξινόμηση</vt:lpstr>
      <vt:lpstr>Σακχαρώδης Διαβήτης Τύπου 1 Στάδια</vt:lpstr>
      <vt:lpstr>Σακχαρώδης Διαβήτης Τύπου 1 Παθοφυσιολογία</vt:lpstr>
      <vt:lpstr>Σακχαρώδης Διαβήτης Τύπου 1 Συμπτώματα</vt:lpstr>
      <vt:lpstr>Σακχαρώδης Διαβήτης Τύπου 1 Θεραπεία</vt:lpstr>
      <vt:lpstr>Σακχαρώδης Διαβήτης Τύπου 1 Θεραπεία</vt:lpstr>
      <vt:lpstr>Σακχαρώδης Διαβήτης Τύπου 1 Θεραπεία- Εντατικοποιημένο σχήμα ινσουλίνης</vt:lpstr>
      <vt:lpstr>Σακχαρώδης Διαβήτης Τύπου 1 Θεραπεία</vt:lpstr>
      <vt:lpstr>Σακχαρώδης Διαβήτης Τύπου 1 Θεραπεία</vt:lpstr>
      <vt:lpstr>Σακχαρώδης Διαβήτης Τύπου 1 Θεραπεία</vt:lpstr>
      <vt:lpstr>Σακχαρώδης Διαβήτης Τύπου 1 Θεραπεία</vt:lpstr>
      <vt:lpstr>Σακχαρώδης Διαβήτης Τύπου 1 Θεραπεία-Αντλία Ινσουλίνης</vt:lpstr>
      <vt:lpstr>Σακχαρώδης Διαβήτης Τύπου 1 Παρακολούθηση γλυκόζης</vt:lpstr>
      <vt:lpstr>Σακχαρώδης Διαβήτης Τύπου 2 Παθοφυσιολογία</vt:lpstr>
      <vt:lpstr>Σακχαρώδης Διαβήτης Τύπου 2 Θεραπευτικές επιλογές</vt:lpstr>
      <vt:lpstr>Σακχαρώδης Διαβήτης-Στόχος θεραπείας</vt:lpstr>
      <vt:lpstr>Σακχαρώδης Διαβήτης-Στόχος θεραπείας</vt:lpstr>
      <vt:lpstr>Σακχαρώδης Διαβήτης Επιπλοκές Οξείες</vt:lpstr>
      <vt:lpstr>Σακχαρώδης Διαβήτης-Επιπλοκές Υπογλυκαιμία</vt:lpstr>
      <vt:lpstr>Σακχαρώδης Διαβήτης-Επιπλοκές Υπογλυκαιμία-Συμπτώματα</vt:lpstr>
      <vt:lpstr>Σακχαρώδης Διαβήτης-Επιπλοκές Υπογλυκαιμία-Θεραπεία</vt:lpstr>
      <vt:lpstr>Σακχαρώδης Διαβήτης-Επιπλοκές Υπογλυκαιμία-Θεραπεία</vt:lpstr>
      <vt:lpstr>Σακχαρώδης Διαβήτης- Οξείες Επιπλοκές Υπεργλυκαιμικές Κρίσεις</vt:lpstr>
      <vt:lpstr>Σακχαρώδης Διαβήτης- Οξείες Επιπλοκές Υπεργλυκαιμικές Κρίσεις</vt:lpstr>
      <vt:lpstr>Σακχαρώδης Διαβήτης- Χρόνιες Επιπλοκές </vt:lpstr>
      <vt:lpstr>Σακχαρώδης Διαβήτης-Χρόνιες Επιπλοκές </vt:lpstr>
      <vt:lpstr>Σχέση Σακχαρώδους Διαβήτη-Οδοντιατρικής</vt:lpstr>
      <vt:lpstr>Οδοντιατρικές επιπλοκές στο Σακχαρώδη Διαβήτη</vt:lpstr>
      <vt:lpstr>Προσέγγιση ασθενούς με ΣΔ στο Οδοντιατρείο</vt:lpstr>
      <vt:lpstr>Προσέγγιση ασθενούς με ΣΔ στο Οδοντιατρείο</vt:lpstr>
      <vt:lpstr>Ο ρόλος του Οδοντιάτρου  στην έγκαιρη διάγνωση του ΣΔ</vt:lpstr>
      <vt:lpstr>Ο ρόλος του Οδοντιάτρου  στην έγκαιρη διάγνωση του ΣΔ</vt:lpstr>
      <vt:lpstr>Συμπερασματικά</vt:lpstr>
      <vt:lpstr>Ευχαριστώ!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Γιατρός ΕΣΥ ΒΠΠΚ</dc:creator>
  <cp:lastModifiedBy>katerina tsegka</cp:lastModifiedBy>
  <cp:revision>41</cp:revision>
  <dcterms:created xsi:type="dcterms:W3CDTF">2024-02-21T11:34:11Z</dcterms:created>
  <dcterms:modified xsi:type="dcterms:W3CDTF">2024-02-21T22:21:15Z</dcterms:modified>
</cp:coreProperties>
</file>