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489" r:id="rId1"/>
  </p:sldMasterIdLst>
  <p:notesMasterIdLst>
    <p:notesMasterId r:id="rId26"/>
  </p:notesMasterIdLst>
  <p:sldIdLst>
    <p:sldId id="403" r:id="rId2"/>
    <p:sldId id="436" r:id="rId3"/>
    <p:sldId id="435" r:id="rId4"/>
    <p:sldId id="465" r:id="rId5"/>
    <p:sldId id="469" r:id="rId6"/>
    <p:sldId id="470" r:id="rId7"/>
    <p:sldId id="495" r:id="rId8"/>
    <p:sldId id="369" r:id="rId9"/>
    <p:sldId id="434" r:id="rId10"/>
    <p:sldId id="471" r:id="rId11"/>
    <p:sldId id="472" r:id="rId12"/>
    <p:sldId id="490" r:id="rId13"/>
    <p:sldId id="493" r:id="rId14"/>
    <p:sldId id="491" r:id="rId15"/>
    <p:sldId id="492" r:id="rId16"/>
    <p:sldId id="488" r:id="rId17"/>
    <p:sldId id="494" r:id="rId18"/>
    <p:sldId id="489" r:id="rId19"/>
    <p:sldId id="480" r:id="rId20"/>
    <p:sldId id="481" r:id="rId21"/>
    <p:sldId id="482" r:id="rId22"/>
    <p:sldId id="483" r:id="rId23"/>
    <p:sldId id="484" r:id="rId24"/>
    <p:sldId id="384" r:id="rId25"/>
  </p:sldIdLst>
  <p:sldSz cx="9144000" cy="6858000" type="screen4x3"/>
  <p:notesSz cx="6856413" cy="9713913"/>
  <p:defaultTextStyle>
    <a:defPPr>
      <a:defRPr lang="el-GR"/>
    </a:defPPr>
    <a:lvl1pPr algn="l" rtl="0" fontAlgn="base">
      <a:spcBef>
        <a:spcPct val="0"/>
      </a:spcBef>
      <a:spcAft>
        <a:spcPct val="0"/>
      </a:spcAft>
      <a:defRPr sz="1200" i="1" kern="1200">
        <a:solidFill>
          <a:schemeClr val="bg1"/>
        </a:solidFill>
        <a:latin typeface="Tahoma" panose="020B0604030504040204" pitchFamily="34" charset="0"/>
        <a:ea typeface="MS PGothic" panose="020B0600070205080204" pitchFamily="34" charset="-128"/>
        <a:cs typeface="Arial" panose="020B0604020202020204" pitchFamily="34" charset="0"/>
      </a:defRPr>
    </a:lvl1pPr>
    <a:lvl2pPr marL="379413" indent="77788" algn="l" rtl="0" fontAlgn="base">
      <a:spcBef>
        <a:spcPct val="0"/>
      </a:spcBef>
      <a:spcAft>
        <a:spcPct val="0"/>
      </a:spcAft>
      <a:defRPr sz="1200" i="1" kern="1200">
        <a:solidFill>
          <a:schemeClr val="bg1"/>
        </a:solidFill>
        <a:latin typeface="Tahoma" panose="020B0604030504040204" pitchFamily="34" charset="0"/>
        <a:ea typeface="MS PGothic" panose="020B0600070205080204" pitchFamily="34" charset="-128"/>
        <a:cs typeface="Arial" panose="020B0604020202020204" pitchFamily="34" charset="0"/>
      </a:defRPr>
    </a:lvl2pPr>
    <a:lvl3pPr marL="760413" indent="153988" algn="l" rtl="0" fontAlgn="base">
      <a:spcBef>
        <a:spcPct val="0"/>
      </a:spcBef>
      <a:spcAft>
        <a:spcPct val="0"/>
      </a:spcAft>
      <a:defRPr sz="1200" i="1" kern="1200">
        <a:solidFill>
          <a:schemeClr val="bg1"/>
        </a:solidFill>
        <a:latin typeface="Tahoma" panose="020B0604030504040204" pitchFamily="34" charset="0"/>
        <a:ea typeface="MS PGothic" panose="020B0600070205080204" pitchFamily="34" charset="-128"/>
        <a:cs typeface="Arial" panose="020B0604020202020204" pitchFamily="34" charset="0"/>
      </a:defRPr>
    </a:lvl3pPr>
    <a:lvl4pPr marL="1141413" indent="230188" algn="l" rtl="0" fontAlgn="base">
      <a:spcBef>
        <a:spcPct val="0"/>
      </a:spcBef>
      <a:spcAft>
        <a:spcPct val="0"/>
      </a:spcAft>
      <a:defRPr sz="1200" i="1" kern="1200">
        <a:solidFill>
          <a:schemeClr val="bg1"/>
        </a:solidFill>
        <a:latin typeface="Tahoma" panose="020B0604030504040204" pitchFamily="34" charset="0"/>
        <a:ea typeface="MS PGothic" panose="020B0600070205080204" pitchFamily="34" charset="-128"/>
        <a:cs typeface="Arial" panose="020B0604020202020204" pitchFamily="34" charset="0"/>
      </a:defRPr>
    </a:lvl4pPr>
    <a:lvl5pPr marL="1522413" indent="306388" algn="l" rtl="0" fontAlgn="base">
      <a:spcBef>
        <a:spcPct val="0"/>
      </a:spcBef>
      <a:spcAft>
        <a:spcPct val="0"/>
      </a:spcAft>
      <a:defRPr sz="1200" i="1" kern="1200">
        <a:solidFill>
          <a:schemeClr val="bg1"/>
        </a:solidFill>
        <a:latin typeface="Tahoma" panose="020B0604030504040204" pitchFamily="34" charset="0"/>
        <a:ea typeface="MS PGothic" panose="020B0600070205080204" pitchFamily="34" charset="-128"/>
        <a:cs typeface="Arial" panose="020B0604020202020204" pitchFamily="34" charset="0"/>
      </a:defRPr>
    </a:lvl5pPr>
    <a:lvl6pPr marL="2286000" algn="l" defTabSz="914400" rtl="0" eaLnBrk="1" latinLnBrk="0" hangingPunct="1">
      <a:defRPr sz="1200" i="1" kern="1200">
        <a:solidFill>
          <a:schemeClr val="bg1"/>
        </a:solidFill>
        <a:latin typeface="Tahoma" panose="020B0604030504040204" pitchFamily="34" charset="0"/>
        <a:ea typeface="MS PGothic" panose="020B0600070205080204" pitchFamily="34" charset="-128"/>
        <a:cs typeface="Arial" panose="020B0604020202020204" pitchFamily="34" charset="0"/>
      </a:defRPr>
    </a:lvl6pPr>
    <a:lvl7pPr marL="2743200" algn="l" defTabSz="914400" rtl="0" eaLnBrk="1" latinLnBrk="0" hangingPunct="1">
      <a:defRPr sz="1200" i="1" kern="1200">
        <a:solidFill>
          <a:schemeClr val="bg1"/>
        </a:solidFill>
        <a:latin typeface="Tahoma" panose="020B0604030504040204" pitchFamily="34" charset="0"/>
        <a:ea typeface="MS PGothic" panose="020B0600070205080204" pitchFamily="34" charset="-128"/>
        <a:cs typeface="Arial" panose="020B0604020202020204" pitchFamily="34" charset="0"/>
      </a:defRPr>
    </a:lvl7pPr>
    <a:lvl8pPr marL="3200400" algn="l" defTabSz="914400" rtl="0" eaLnBrk="1" latinLnBrk="0" hangingPunct="1">
      <a:defRPr sz="1200" i="1" kern="1200">
        <a:solidFill>
          <a:schemeClr val="bg1"/>
        </a:solidFill>
        <a:latin typeface="Tahoma" panose="020B0604030504040204" pitchFamily="34" charset="0"/>
        <a:ea typeface="MS PGothic" panose="020B0600070205080204" pitchFamily="34" charset="-128"/>
        <a:cs typeface="Arial" panose="020B0604020202020204" pitchFamily="34" charset="0"/>
      </a:defRPr>
    </a:lvl8pPr>
    <a:lvl9pPr marL="3657600" algn="l" defTabSz="914400" rtl="0" eaLnBrk="1" latinLnBrk="0" hangingPunct="1">
      <a:defRPr sz="1200" i="1" kern="1200">
        <a:solidFill>
          <a:schemeClr val="bg1"/>
        </a:solidFill>
        <a:latin typeface="Tahoma" panose="020B0604030504040204" pitchFamily="34" charset="0"/>
        <a:ea typeface="MS PGothic" panose="020B0600070205080204" pitchFamily="34" charset="-128"/>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292929"/>
    <a:srgbClr val="313233"/>
    <a:srgbClr val="FFFF00"/>
    <a:srgbClr val="E5F60A"/>
    <a:srgbClr val="444546"/>
    <a:srgbClr val="84878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27" autoAdjust="0"/>
    <p:restoredTop sz="94713" autoAdjust="0"/>
  </p:normalViewPr>
  <p:slideViewPr>
    <p:cSldViewPr snapToGrid="0">
      <p:cViewPr varScale="1">
        <p:scale>
          <a:sx n="108" d="100"/>
          <a:sy n="108" d="100"/>
        </p:scale>
        <p:origin x="20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2" d="100"/>
          <a:sy n="62" d="100"/>
        </p:scale>
        <p:origin x="-2490" y="-90"/>
      </p:cViewPr>
      <p:guideLst>
        <p:guide orient="horz" pos="306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i="0">
                <a:solidFill>
                  <a:schemeClr val="tx1"/>
                </a:solidFill>
                <a:latin typeface="Arial" charset="0"/>
                <a:ea typeface="+mn-ea"/>
                <a:cs typeface="Arial" charset="0"/>
              </a:defRPr>
            </a:lvl1pPr>
          </a:lstStyle>
          <a:p>
            <a:pPr>
              <a:defRPr/>
            </a:pPr>
            <a:endParaRPr lang="el-GR"/>
          </a:p>
        </p:txBody>
      </p:sp>
      <p:sp>
        <p:nvSpPr>
          <p:cNvPr id="76803" name="Rectangle 3"/>
          <p:cNvSpPr>
            <a:spLocks noGrp="1" noChangeArrowheads="1"/>
          </p:cNvSpPr>
          <p:nvPr>
            <p:ph type="dt" idx="1"/>
          </p:nvPr>
        </p:nvSpPr>
        <p:spPr bwMode="auto">
          <a:xfrm>
            <a:off x="3883025"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solidFill>
                  <a:schemeClr val="tx1"/>
                </a:solidFill>
                <a:latin typeface="Arial" charset="0"/>
                <a:ea typeface="+mn-ea"/>
                <a:cs typeface="Arial" charset="0"/>
              </a:defRPr>
            </a:lvl1pPr>
          </a:lstStyle>
          <a:p>
            <a:pPr>
              <a:defRPr/>
            </a:pPr>
            <a:endParaRPr lang="el-GR"/>
          </a:p>
        </p:txBody>
      </p:sp>
      <p:sp>
        <p:nvSpPr>
          <p:cNvPr id="66564" name="Rectangle 4"/>
          <p:cNvSpPr>
            <a:spLocks noGrp="1" noRot="1" noChangeAspect="1" noChangeArrowheads="1" noTextEdit="1"/>
          </p:cNvSpPr>
          <p:nvPr>
            <p:ph type="sldImg" idx="2"/>
          </p:nvPr>
        </p:nvSpPr>
        <p:spPr bwMode="auto">
          <a:xfrm>
            <a:off x="1000125" y="728663"/>
            <a:ext cx="4857750" cy="36433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5" name="Rectangle 5"/>
          <p:cNvSpPr>
            <a:spLocks noGrp="1" noChangeArrowheads="1"/>
          </p:cNvSpPr>
          <p:nvPr>
            <p:ph type="body" sz="quarter" idx="3"/>
          </p:nvPr>
        </p:nvSpPr>
        <p:spPr bwMode="auto">
          <a:xfrm>
            <a:off x="685800" y="4614863"/>
            <a:ext cx="5484813" cy="4370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a:t>Click to edit Master text styles</a:t>
            </a:r>
          </a:p>
          <a:p>
            <a:pPr lvl="1"/>
            <a:r>
              <a:rPr lang="el-GR" noProof="0"/>
              <a:t>Second level</a:t>
            </a:r>
          </a:p>
          <a:p>
            <a:pPr lvl="2"/>
            <a:r>
              <a:rPr lang="el-GR" noProof="0"/>
              <a:t>Third level</a:t>
            </a:r>
          </a:p>
          <a:p>
            <a:pPr lvl="3"/>
            <a:r>
              <a:rPr lang="el-GR" noProof="0"/>
              <a:t>Fourth level</a:t>
            </a:r>
          </a:p>
          <a:p>
            <a:pPr lvl="4"/>
            <a:r>
              <a:rPr lang="el-GR" noProof="0"/>
              <a:t>Fifth level</a:t>
            </a:r>
          </a:p>
        </p:txBody>
      </p:sp>
      <p:sp>
        <p:nvSpPr>
          <p:cNvPr id="76806" name="Rectangle 6"/>
          <p:cNvSpPr>
            <a:spLocks noGrp="1" noChangeArrowheads="1"/>
          </p:cNvSpPr>
          <p:nvPr>
            <p:ph type="ftr" sz="quarter" idx="4"/>
          </p:nvPr>
        </p:nvSpPr>
        <p:spPr bwMode="auto">
          <a:xfrm>
            <a:off x="0" y="9226550"/>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i="0">
                <a:solidFill>
                  <a:schemeClr val="tx1"/>
                </a:solidFill>
                <a:latin typeface="Arial" charset="0"/>
                <a:ea typeface="+mn-ea"/>
                <a:cs typeface="Arial" charset="0"/>
              </a:defRPr>
            </a:lvl1pPr>
          </a:lstStyle>
          <a:p>
            <a:pPr>
              <a:defRPr/>
            </a:pPr>
            <a:endParaRPr lang="el-GR"/>
          </a:p>
        </p:txBody>
      </p:sp>
      <p:sp>
        <p:nvSpPr>
          <p:cNvPr id="76807" name="Rectangle 7"/>
          <p:cNvSpPr>
            <a:spLocks noGrp="1" noChangeArrowheads="1"/>
          </p:cNvSpPr>
          <p:nvPr>
            <p:ph type="sldNum" sz="quarter" idx="5"/>
          </p:nvPr>
        </p:nvSpPr>
        <p:spPr bwMode="auto">
          <a:xfrm>
            <a:off x="3883025" y="9226550"/>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i="0">
                <a:solidFill>
                  <a:schemeClr val="tx1"/>
                </a:solidFill>
                <a:latin typeface="Arial" panose="020B0604020202020204" pitchFamily="34" charset="0"/>
              </a:defRPr>
            </a:lvl1pPr>
          </a:lstStyle>
          <a:p>
            <a:fld id="{66BFA60B-7952-460E-B589-77AF54828288}" type="slidenum">
              <a:rPr lang="el-GR" altLang="el-GR"/>
              <a:pPr/>
              <a:t>‹#›</a:t>
            </a:fld>
            <a:endParaRPr lang="el-GR" altLang="el-GR"/>
          </a:p>
        </p:txBody>
      </p:sp>
    </p:spTree>
    <p:extLst>
      <p:ext uri="{BB962C8B-B14F-4D97-AF65-F5344CB8AC3E}">
        <p14:creationId xmlns:p14="http://schemas.microsoft.com/office/powerpoint/2010/main" val="15885904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S PGothic" pitchFamily="34" charset="-128"/>
        <a:cs typeface="Arial" charset="0"/>
      </a:defRPr>
    </a:lvl1pPr>
    <a:lvl2pPr marL="379413" algn="l" rtl="0" eaLnBrk="0" fontAlgn="base" hangingPunct="0">
      <a:spcBef>
        <a:spcPct val="30000"/>
      </a:spcBef>
      <a:spcAft>
        <a:spcPct val="0"/>
      </a:spcAft>
      <a:defRPr sz="1000" kern="1200">
        <a:solidFill>
          <a:schemeClr val="tx1"/>
        </a:solidFill>
        <a:latin typeface="Arial" charset="0"/>
        <a:ea typeface="Arial" charset="0"/>
        <a:cs typeface="Arial" charset="0"/>
      </a:defRPr>
    </a:lvl2pPr>
    <a:lvl3pPr marL="760413" algn="l" rtl="0" eaLnBrk="0" fontAlgn="base" hangingPunct="0">
      <a:spcBef>
        <a:spcPct val="30000"/>
      </a:spcBef>
      <a:spcAft>
        <a:spcPct val="0"/>
      </a:spcAft>
      <a:defRPr sz="1000" kern="1200">
        <a:solidFill>
          <a:schemeClr val="tx1"/>
        </a:solidFill>
        <a:latin typeface="Arial" charset="0"/>
        <a:ea typeface="Arial" charset="0"/>
        <a:cs typeface="Arial" charset="0"/>
      </a:defRPr>
    </a:lvl3pPr>
    <a:lvl4pPr marL="1141413" algn="l" rtl="0" eaLnBrk="0" fontAlgn="base" hangingPunct="0">
      <a:spcBef>
        <a:spcPct val="30000"/>
      </a:spcBef>
      <a:spcAft>
        <a:spcPct val="0"/>
      </a:spcAft>
      <a:defRPr sz="1000" kern="1200">
        <a:solidFill>
          <a:schemeClr val="tx1"/>
        </a:solidFill>
        <a:latin typeface="Arial" charset="0"/>
        <a:ea typeface="Arial" charset="0"/>
        <a:cs typeface="Arial" charset="0"/>
      </a:defRPr>
    </a:lvl4pPr>
    <a:lvl5pPr marL="1522413" algn="l" rtl="0" eaLnBrk="0" fontAlgn="base" hangingPunct="0">
      <a:spcBef>
        <a:spcPct val="30000"/>
      </a:spcBef>
      <a:spcAft>
        <a:spcPct val="0"/>
      </a:spcAft>
      <a:defRPr sz="1000" kern="1200">
        <a:solidFill>
          <a:schemeClr val="tx1"/>
        </a:solidFill>
        <a:latin typeface="Arial" charset="0"/>
        <a:ea typeface="Arial" charset="0"/>
        <a:cs typeface="Arial" charset="0"/>
      </a:defRPr>
    </a:lvl5pPr>
    <a:lvl6pPr marL="1904924" algn="l" defTabSz="761970" rtl="0" eaLnBrk="1" latinLnBrk="0" hangingPunct="1">
      <a:defRPr sz="1000" kern="1200">
        <a:solidFill>
          <a:schemeClr val="tx1"/>
        </a:solidFill>
        <a:latin typeface="+mn-lt"/>
        <a:ea typeface="+mn-ea"/>
        <a:cs typeface="+mn-cs"/>
      </a:defRPr>
    </a:lvl6pPr>
    <a:lvl7pPr marL="2285909" algn="l" defTabSz="761970" rtl="0" eaLnBrk="1" latinLnBrk="0" hangingPunct="1">
      <a:defRPr sz="1000" kern="1200">
        <a:solidFill>
          <a:schemeClr val="tx1"/>
        </a:solidFill>
        <a:latin typeface="+mn-lt"/>
        <a:ea typeface="+mn-ea"/>
        <a:cs typeface="+mn-cs"/>
      </a:defRPr>
    </a:lvl7pPr>
    <a:lvl8pPr marL="2666893" algn="l" defTabSz="761970" rtl="0" eaLnBrk="1" latinLnBrk="0" hangingPunct="1">
      <a:defRPr sz="1000" kern="1200">
        <a:solidFill>
          <a:schemeClr val="tx1"/>
        </a:solidFill>
        <a:latin typeface="+mn-lt"/>
        <a:ea typeface="+mn-ea"/>
        <a:cs typeface="+mn-cs"/>
      </a:defRPr>
    </a:lvl8pPr>
    <a:lvl9pPr marL="3047878" algn="l" defTabSz="761970"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l-G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l-GR"/>
          </a:p>
        </p:txBody>
      </p:sp>
      <p:sp>
        <p:nvSpPr>
          <p:cNvPr id="4" name="Date Placeholder 3"/>
          <p:cNvSpPr>
            <a:spLocks noGrp="1"/>
          </p:cNvSpPr>
          <p:nvPr>
            <p:ph type="dt" sz="half" idx="10"/>
          </p:nvPr>
        </p:nvSpPr>
        <p:spPr/>
        <p:txBody>
          <a:bodyPr/>
          <a:lstStyle/>
          <a:p>
            <a:pPr>
              <a:defRPr/>
            </a:pPr>
            <a:fld id="{2DE13E37-76FD-4466-9E8E-C145126B6E93}" type="datetimeFigureOut">
              <a:rPr lang="en-GB" smtClean="0"/>
              <a:pPr>
                <a:defRPr/>
              </a:pPr>
              <a:t>14/03/2024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CD421F4C-93D4-4B7D-B487-C02932E32655}" type="slidenum">
              <a:rPr lang="en-GB" altLang="el-GR" smtClean="0"/>
              <a:pPr/>
              <a:t>‹#›</a:t>
            </a:fld>
            <a:endParaRPr lang="en-GB" altLang="el-GR"/>
          </a:p>
        </p:txBody>
      </p:sp>
    </p:spTree>
    <p:extLst>
      <p:ext uri="{BB962C8B-B14F-4D97-AF65-F5344CB8AC3E}">
        <p14:creationId xmlns:p14="http://schemas.microsoft.com/office/powerpoint/2010/main" val="3133041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fld id="{0317AC8A-968C-44E4-8807-108C321AE863}" type="datetimeFigureOut">
              <a:rPr lang="en-GB" smtClean="0"/>
              <a:pPr>
                <a:defRPr/>
              </a:pPr>
              <a:t>14/03/2024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A8507543-C7D4-4EBB-A078-14F169B632E7}" type="slidenum">
              <a:rPr lang="en-GB" altLang="el-GR" smtClean="0"/>
              <a:pPr/>
              <a:t>‹#›</a:t>
            </a:fld>
            <a:endParaRPr lang="en-GB" altLang="el-GR"/>
          </a:p>
        </p:txBody>
      </p:sp>
    </p:spTree>
    <p:extLst>
      <p:ext uri="{BB962C8B-B14F-4D97-AF65-F5344CB8AC3E}">
        <p14:creationId xmlns:p14="http://schemas.microsoft.com/office/powerpoint/2010/main" val="1484194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fld id="{076BF840-7410-45A9-B4F9-231A0CE1A342}" type="datetimeFigureOut">
              <a:rPr lang="en-GB" smtClean="0"/>
              <a:pPr>
                <a:defRPr/>
              </a:pPr>
              <a:t>14/03/2024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11700F84-3450-4256-AEF2-7F44F96ABCB5}" type="slidenum">
              <a:rPr lang="en-GB" altLang="el-GR" smtClean="0"/>
              <a:pPr/>
              <a:t>‹#›</a:t>
            </a:fld>
            <a:endParaRPr lang="en-GB" altLang="el-GR"/>
          </a:p>
        </p:txBody>
      </p:sp>
    </p:spTree>
    <p:extLst>
      <p:ext uri="{BB962C8B-B14F-4D97-AF65-F5344CB8AC3E}">
        <p14:creationId xmlns:p14="http://schemas.microsoft.com/office/powerpoint/2010/main" val="3350097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endParaRPr lang="el-GR"/>
          </a:p>
        </p:txBody>
      </p:sp>
      <p:sp>
        <p:nvSpPr>
          <p:cNvPr id="3" name="Table Placeholder 2"/>
          <p:cNvSpPr>
            <a:spLocks noGrp="1"/>
          </p:cNvSpPr>
          <p:nvPr>
            <p:ph type="tbl" idx="1"/>
          </p:nvPr>
        </p:nvSpPr>
        <p:spPr>
          <a:xfrm>
            <a:off x="457200" y="1981200"/>
            <a:ext cx="8229600" cy="4114800"/>
          </a:xfrm>
        </p:spPr>
        <p:txBody>
          <a:bodyPr rtlCol="0">
            <a:normAutofit/>
          </a:bodyPr>
          <a:lstStyle/>
          <a:p>
            <a:pPr lvl="0"/>
            <a:endParaRPr lang="el-GR" noProof="0"/>
          </a:p>
        </p:txBody>
      </p:sp>
      <p:sp>
        <p:nvSpPr>
          <p:cNvPr id="4" name="Rectangle 4"/>
          <p:cNvSpPr>
            <a:spLocks noGrp="1" noChangeArrowheads="1"/>
          </p:cNvSpPr>
          <p:nvPr>
            <p:ph type="dt" sz="half" idx="10"/>
          </p:nvPr>
        </p:nvSpPr>
        <p:spPr/>
        <p:txBody>
          <a:bodyPr/>
          <a:lstStyle>
            <a:lvl1pPr>
              <a:defRPr/>
            </a:lvl1pPr>
          </a:lstStyle>
          <a:p>
            <a:pPr>
              <a:defRPr/>
            </a:pPr>
            <a:endParaRPr lang="el-GR"/>
          </a:p>
        </p:txBody>
      </p:sp>
      <p:sp>
        <p:nvSpPr>
          <p:cNvPr id="5" name="Rectangle 5"/>
          <p:cNvSpPr>
            <a:spLocks noGrp="1" noChangeArrowheads="1"/>
          </p:cNvSpPr>
          <p:nvPr>
            <p:ph type="ftr" sz="quarter" idx="11"/>
          </p:nvPr>
        </p:nvSpPr>
        <p:spPr/>
        <p:txBody>
          <a:bodyPr/>
          <a:lstStyle>
            <a:lvl1pPr>
              <a:defRPr/>
            </a:lvl1pPr>
          </a:lstStyle>
          <a:p>
            <a:pPr>
              <a:defRPr/>
            </a:pPr>
            <a:r>
              <a:rPr lang="el-GR"/>
              <a:t>ΠΑΝΑΓΙΩΤΗΣ ΚΟΡΟΜΑΝΤΖΟΣ</a:t>
            </a:r>
          </a:p>
        </p:txBody>
      </p:sp>
      <p:sp>
        <p:nvSpPr>
          <p:cNvPr id="6" name="Rectangle 6"/>
          <p:cNvSpPr>
            <a:spLocks noGrp="1" noChangeArrowheads="1"/>
          </p:cNvSpPr>
          <p:nvPr>
            <p:ph type="sldNum" sz="quarter" idx="12"/>
          </p:nvPr>
        </p:nvSpPr>
        <p:spPr/>
        <p:txBody>
          <a:bodyPr/>
          <a:lstStyle>
            <a:lvl1pPr>
              <a:defRPr/>
            </a:lvl1pPr>
          </a:lstStyle>
          <a:p>
            <a:fld id="{9450A65D-BB81-49FE-933D-6DC14D3ADCE7}" type="slidenum">
              <a:rPr lang="el-GR" altLang="el-GR"/>
              <a:pPr/>
              <a:t>‹#›</a:t>
            </a:fld>
            <a:endParaRPr lang="el-GR" altLang="el-GR"/>
          </a:p>
        </p:txBody>
      </p:sp>
    </p:spTree>
    <p:extLst>
      <p:ext uri="{BB962C8B-B14F-4D97-AF65-F5344CB8AC3E}">
        <p14:creationId xmlns:p14="http://schemas.microsoft.com/office/powerpoint/2010/main" val="173062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fld id="{87BC03BA-EC3C-445E-B59B-86391BE359AC}" type="datetimeFigureOut">
              <a:rPr lang="en-GB" smtClean="0"/>
              <a:pPr>
                <a:defRPr/>
              </a:pPr>
              <a:t>14/03/2024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C0795D66-8D00-4925-83CB-CC010DCCD2A1}" type="slidenum">
              <a:rPr lang="en-GB" altLang="el-GR" smtClean="0"/>
              <a:pPr/>
              <a:t>‹#›</a:t>
            </a:fld>
            <a:endParaRPr lang="en-GB" altLang="el-GR"/>
          </a:p>
        </p:txBody>
      </p:sp>
    </p:spTree>
    <p:extLst>
      <p:ext uri="{BB962C8B-B14F-4D97-AF65-F5344CB8AC3E}">
        <p14:creationId xmlns:p14="http://schemas.microsoft.com/office/powerpoint/2010/main" val="3384722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l-G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7C9698A3-3583-4B21-8918-26A441A898E6}" type="datetimeFigureOut">
              <a:rPr lang="en-GB" smtClean="0"/>
              <a:pPr>
                <a:defRPr/>
              </a:pPr>
              <a:t>14/03/2024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E859C9E2-CFF7-48CB-A253-E49C157059E0}" type="slidenum">
              <a:rPr lang="en-GB" altLang="el-GR" smtClean="0"/>
              <a:pPr/>
              <a:t>‹#›</a:t>
            </a:fld>
            <a:endParaRPr lang="en-GB" altLang="el-GR"/>
          </a:p>
        </p:txBody>
      </p:sp>
    </p:spTree>
    <p:extLst>
      <p:ext uri="{BB962C8B-B14F-4D97-AF65-F5344CB8AC3E}">
        <p14:creationId xmlns:p14="http://schemas.microsoft.com/office/powerpoint/2010/main" val="2711359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pPr>
              <a:defRPr/>
            </a:pPr>
            <a:fld id="{F3CD7023-2B11-424A-8203-DBEDAA558941}" type="datetimeFigureOut">
              <a:rPr lang="en-GB" smtClean="0"/>
              <a:pPr>
                <a:defRPr/>
              </a:pPr>
              <a:t>14/03/2024</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1C50DFF4-EF5B-4440-BB9A-B20AC69FC959}" type="slidenum">
              <a:rPr lang="en-GB" altLang="el-GR" smtClean="0"/>
              <a:pPr/>
              <a:t>‹#›</a:t>
            </a:fld>
            <a:endParaRPr lang="en-GB" altLang="el-GR"/>
          </a:p>
        </p:txBody>
      </p:sp>
    </p:spTree>
    <p:extLst>
      <p:ext uri="{BB962C8B-B14F-4D97-AF65-F5344CB8AC3E}">
        <p14:creationId xmlns:p14="http://schemas.microsoft.com/office/powerpoint/2010/main" val="267473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l-G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pPr>
              <a:defRPr/>
            </a:pPr>
            <a:fld id="{A990AACE-B365-4A0D-813C-5C1E2D6658B2}" type="datetimeFigureOut">
              <a:rPr lang="en-GB" smtClean="0"/>
              <a:pPr>
                <a:defRPr/>
              </a:pPr>
              <a:t>14/03/2024</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fld id="{FD0294F8-E5F7-49DA-A5DF-7A1E631CD0CB}" type="slidenum">
              <a:rPr lang="en-GB" altLang="el-GR" smtClean="0"/>
              <a:pPr/>
              <a:t>‹#›</a:t>
            </a:fld>
            <a:endParaRPr lang="en-GB" altLang="el-GR"/>
          </a:p>
        </p:txBody>
      </p:sp>
    </p:spTree>
    <p:extLst>
      <p:ext uri="{BB962C8B-B14F-4D97-AF65-F5344CB8AC3E}">
        <p14:creationId xmlns:p14="http://schemas.microsoft.com/office/powerpoint/2010/main" val="2023558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pPr>
              <a:defRPr/>
            </a:pPr>
            <a:fld id="{B9D7F29F-C382-47FA-BA2F-AFACD2C4843A}" type="datetimeFigureOut">
              <a:rPr lang="en-GB" smtClean="0"/>
              <a:pPr>
                <a:defRPr/>
              </a:pPr>
              <a:t>14/03/2024</a:t>
            </a:fld>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fld id="{D0BD9B4B-7689-4B66-B6A0-38D82A48FF92}" type="slidenum">
              <a:rPr lang="en-GB" altLang="el-GR" smtClean="0"/>
              <a:pPr/>
              <a:t>‹#›</a:t>
            </a:fld>
            <a:endParaRPr lang="en-GB" altLang="el-GR"/>
          </a:p>
        </p:txBody>
      </p:sp>
    </p:spTree>
    <p:extLst>
      <p:ext uri="{BB962C8B-B14F-4D97-AF65-F5344CB8AC3E}">
        <p14:creationId xmlns:p14="http://schemas.microsoft.com/office/powerpoint/2010/main" val="373488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57F19D-D584-4DBC-B703-4D7712EF76E6}" type="datetimeFigureOut">
              <a:rPr lang="en-GB" smtClean="0"/>
              <a:pPr>
                <a:defRPr/>
              </a:pPr>
              <a:t>14/03/2024</a:t>
            </a:fld>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fld id="{D456DAD6-E8DF-41C5-AA38-87BA654BBCB1}" type="slidenum">
              <a:rPr lang="en-GB" altLang="el-GR" smtClean="0"/>
              <a:pPr/>
              <a:t>‹#›</a:t>
            </a:fld>
            <a:endParaRPr lang="en-GB" altLang="el-GR"/>
          </a:p>
        </p:txBody>
      </p:sp>
    </p:spTree>
    <p:extLst>
      <p:ext uri="{BB962C8B-B14F-4D97-AF65-F5344CB8AC3E}">
        <p14:creationId xmlns:p14="http://schemas.microsoft.com/office/powerpoint/2010/main" val="1828413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l-G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9BF644E-D3B1-4BF1-A6AC-751397B6C619}" type="datetimeFigureOut">
              <a:rPr lang="en-GB" smtClean="0"/>
              <a:pPr>
                <a:defRPr/>
              </a:pPr>
              <a:t>14/03/2024</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81EA075D-8B28-4FEC-9474-01031DD2A288}" type="slidenum">
              <a:rPr lang="en-GB" altLang="el-GR" smtClean="0"/>
              <a:pPr/>
              <a:t>‹#›</a:t>
            </a:fld>
            <a:endParaRPr lang="en-GB" altLang="el-GR"/>
          </a:p>
        </p:txBody>
      </p:sp>
    </p:spTree>
    <p:extLst>
      <p:ext uri="{BB962C8B-B14F-4D97-AF65-F5344CB8AC3E}">
        <p14:creationId xmlns:p14="http://schemas.microsoft.com/office/powerpoint/2010/main" val="3565929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l-G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l-G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57ADE545-A215-4A20-8622-6E1568AECCCB}" type="datetimeFigureOut">
              <a:rPr lang="en-GB" smtClean="0"/>
              <a:pPr>
                <a:defRPr/>
              </a:pPr>
              <a:t>14/03/2024</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1EE30673-E340-4BAC-AD9F-E8EC2035F654}" type="slidenum">
              <a:rPr lang="en-GB" altLang="el-GR" smtClean="0"/>
              <a:pPr/>
              <a:t>‹#›</a:t>
            </a:fld>
            <a:endParaRPr lang="en-GB" altLang="el-GR"/>
          </a:p>
        </p:txBody>
      </p:sp>
    </p:spTree>
    <p:extLst>
      <p:ext uri="{BB962C8B-B14F-4D97-AF65-F5344CB8AC3E}">
        <p14:creationId xmlns:p14="http://schemas.microsoft.com/office/powerpoint/2010/main" val="1167732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6E1790D-2470-4A2F-9F30-145B62D5FA2C}" type="datetimeFigureOut">
              <a:rPr lang="en-GB" smtClean="0"/>
              <a:pPr>
                <a:defRPr/>
              </a:pPr>
              <a:t>14/03/2024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16E0BC1-A2F9-4816-81AB-D1981F66D058}" type="slidenum">
              <a:rPr lang="en-GB" altLang="el-GR" smtClean="0"/>
              <a:pPr/>
              <a:t>‹#›</a:t>
            </a:fld>
            <a:endParaRPr lang="en-GB" altLang="el-GR"/>
          </a:p>
        </p:txBody>
      </p:sp>
    </p:spTree>
    <p:extLst>
      <p:ext uri="{BB962C8B-B14F-4D97-AF65-F5344CB8AC3E}">
        <p14:creationId xmlns:p14="http://schemas.microsoft.com/office/powerpoint/2010/main" val="1922210600"/>
      </p:ext>
    </p:extLst>
  </p:cSld>
  <p:clrMap bg1="lt1" tx1="dk1" bg2="lt2" tx2="dk2" accent1="accent1" accent2="accent2" accent3="accent3" accent4="accent4" accent5="accent5" accent6="accent6" hlink="hlink" folHlink="folHlink"/>
  <p:sldLayoutIdLst>
    <p:sldLayoutId id="2147485490" r:id="rId1"/>
    <p:sldLayoutId id="2147485491" r:id="rId2"/>
    <p:sldLayoutId id="2147485492" r:id="rId3"/>
    <p:sldLayoutId id="2147485493" r:id="rId4"/>
    <p:sldLayoutId id="2147485494" r:id="rId5"/>
    <p:sldLayoutId id="2147485495" r:id="rId6"/>
    <p:sldLayoutId id="2147485496" r:id="rId7"/>
    <p:sldLayoutId id="2147485497" r:id="rId8"/>
    <p:sldLayoutId id="2147485498" r:id="rId9"/>
    <p:sldLayoutId id="2147485499" r:id="rId10"/>
    <p:sldLayoutId id="2147485500" r:id="rId11"/>
    <p:sldLayoutId id="2147485502"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784225" y="5283200"/>
            <a:ext cx="7581900" cy="1398588"/>
          </a:xfrm>
          <a:prstGeom prst="rect">
            <a:avLst/>
          </a:prstGeom>
          <a:noFill/>
          <a:ln w="9525">
            <a:noFill/>
            <a:miter lim="800000"/>
            <a:headEnd/>
            <a:tailEnd/>
          </a:ln>
        </p:spPr>
        <p:txBody>
          <a:bodyPr lIns="76194" tIns="38097" rIns="76194" bIns="38097"/>
          <a:lstStyle/>
          <a:p>
            <a:pPr algn="ctr" eaLnBrk="0" hangingPunct="0">
              <a:lnSpc>
                <a:spcPct val="80000"/>
              </a:lnSpc>
              <a:spcBef>
                <a:spcPct val="20000"/>
              </a:spcBef>
              <a:buClr>
                <a:srgbClr val="D4D4D6"/>
              </a:buClr>
              <a:buFont typeface="Symbol" pitchFamily="18" charset="2"/>
              <a:buNone/>
              <a:defRPr/>
            </a:pPr>
            <a:r>
              <a:rPr lang="el-GR" altLang="en-US" sz="2400" b="1" i="0" dirty="0">
                <a:solidFill>
                  <a:srgbClr val="000099"/>
                </a:solidFill>
                <a:latin typeface="Bahnschrift Light" panose="020B0502040204020203" pitchFamily="34" charset="0"/>
                <a:ea typeface="+mn-ea"/>
                <a:cs typeface="Arial" charset="0"/>
              </a:rPr>
              <a:t>Παναγιώτης Α. </a:t>
            </a:r>
            <a:r>
              <a:rPr lang="el-GR" altLang="en-US" sz="2400" b="1" i="0" dirty="0" err="1">
                <a:solidFill>
                  <a:srgbClr val="000099"/>
                </a:solidFill>
                <a:latin typeface="Bahnschrift Light" panose="020B0502040204020203" pitchFamily="34" charset="0"/>
                <a:ea typeface="+mn-ea"/>
                <a:cs typeface="Arial" charset="0"/>
              </a:rPr>
              <a:t>Κορομάντζος</a:t>
            </a:r>
            <a:endParaRPr lang="el-GR" altLang="en-US" sz="2000" b="1" i="0" dirty="0">
              <a:solidFill>
                <a:srgbClr val="000099"/>
              </a:solidFill>
              <a:latin typeface="Bahnschrift Light" panose="020B0502040204020203" pitchFamily="34" charset="0"/>
              <a:ea typeface="+mn-ea"/>
              <a:cs typeface="Arial" charset="0"/>
            </a:endParaRPr>
          </a:p>
          <a:p>
            <a:pPr algn="ctr" eaLnBrk="0" hangingPunct="0">
              <a:lnSpc>
                <a:spcPct val="80000"/>
              </a:lnSpc>
              <a:spcBef>
                <a:spcPct val="20000"/>
              </a:spcBef>
              <a:buClr>
                <a:srgbClr val="D4D4D6"/>
              </a:buClr>
              <a:buFont typeface="Symbol" pitchFamily="18" charset="2"/>
              <a:buNone/>
              <a:defRPr/>
            </a:pPr>
            <a:r>
              <a:rPr lang="el-GR" altLang="en-US" b="1" i="0" dirty="0">
                <a:solidFill>
                  <a:srgbClr val="000099"/>
                </a:solidFill>
                <a:latin typeface="Bahnschrift Light" panose="020B0502040204020203" pitchFamily="34" charset="0"/>
                <a:ea typeface="+mn-ea"/>
                <a:cs typeface="Arial" charset="0"/>
              </a:rPr>
              <a:t>Επίκουρος Καθηγητής </a:t>
            </a:r>
            <a:r>
              <a:rPr lang="el-GR" altLang="en-US" b="1" i="0" dirty="0" err="1">
                <a:solidFill>
                  <a:srgbClr val="000099"/>
                </a:solidFill>
                <a:latin typeface="Bahnschrift Light" panose="020B0502040204020203" pitchFamily="34" charset="0"/>
                <a:ea typeface="+mn-ea"/>
                <a:cs typeface="Arial" charset="0"/>
              </a:rPr>
              <a:t>Περιοδοντολογίας</a:t>
            </a:r>
            <a:r>
              <a:rPr lang="el-GR" altLang="en-US" b="1" i="0" dirty="0">
                <a:solidFill>
                  <a:srgbClr val="000099"/>
                </a:solidFill>
                <a:latin typeface="Bahnschrift Light" panose="020B0502040204020203" pitchFamily="34" charset="0"/>
                <a:ea typeface="+mn-ea"/>
                <a:cs typeface="Arial" charset="0"/>
              </a:rPr>
              <a:t> </a:t>
            </a:r>
            <a:r>
              <a:rPr lang="el-GR" altLang="en-US" b="1" i="0" dirty="0" err="1">
                <a:solidFill>
                  <a:srgbClr val="000099"/>
                </a:solidFill>
                <a:latin typeface="Bahnschrift Light" panose="020B0502040204020203" pitchFamily="34" charset="0"/>
                <a:ea typeface="+mn-ea"/>
                <a:cs typeface="Arial" charset="0"/>
              </a:rPr>
              <a:t>ΕΚΠΑ</a:t>
            </a:r>
            <a:endParaRPr lang="el-GR" altLang="en-US" b="1" i="0" dirty="0">
              <a:solidFill>
                <a:srgbClr val="000099"/>
              </a:solidFill>
              <a:latin typeface="Bahnschrift Light" panose="020B0502040204020203" pitchFamily="34" charset="0"/>
              <a:ea typeface="+mn-ea"/>
              <a:cs typeface="Arial" charset="0"/>
            </a:endParaRPr>
          </a:p>
        </p:txBody>
      </p:sp>
      <p:sp>
        <p:nvSpPr>
          <p:cNvPr id="9219" name="Rectangle 12"/>
          <p:cNvSpPr>
            <a:spLocks noChangeArrowheads="1"/>
          </p:cNvSpPr>
          <p:nvPr/>
        </p:nvSpPr>
        <p:spPr bwMode="auto">
          <a:xfrm>
            <a:off x="209550" y="655467"/>
            <a:ext cx="8715375" cy="2789237"/>
          </a:xfrm>
          <a:prstGeom prst="rect">
            <a:avLst/>
          </a:prstGeom>
          <a:noFill/>
          <a:ln w="9525">
            <a:noFill/>
            <a:miter lim="800000"/>
            <a:headEnd/>
            <a:tailEnd/>
          </a:ln>
          <a:effectLst>
            <a:outerShdw dist="17961" dir="2700000" algn="ctr" rotWithShape="0">
              <a:srgbClr val="CC3300"/>
            </a:outerShdw>
          </a:effectLst>
        </p:spPr>
        <p:txBody>
          <a:bodyPr lIns="76723" tIns="38362" rIns="76723" bIns="38362" anchor="b"/>
          <a:lstStyle/>
          <a:p>
            <a:pPr algn="ctr" eaLnBrk="0" hangingPunct="0">
              <a:defRPr/>
            </a:pPr>
            <a:r>
              <a:rPr lang="el-GR" altLang="en-US" sz="4400" b="1" i="0" dirty="0">
                <a:solidFill>
                  <a:srgbClr val="0070C0"/>
                </a:solidFill>
                <a:latin typeface="Bahnschrift Light" panose="020B0502040204020203" pitchFamily="34" charset="0"/>
                <a:ea typeface="+mn-ea"/>
              </a:rPr>
              <a:t>Διαχείριση οδοντιατρικού ασθενούς με Σακχαρώδη Διαβήτη</a:t>
            </a:r>
            <a:endParaRPr lang="en-US" altLang="en-US" sz="4800" b="1" i="0" dirty="0">
              <a:solidFill>
                <a:srgbClr val="0070C0"/>
              </a:solidFill>
              <a:latin typeface="Bahnschrift Light" panose="020B0502040204020203" pitchFamily="34" charset="0"/>
              <a:ea typeface="+mn-ea"/>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4"/>
          <p:cNvSpPr>
            <a:spLocks noChangeArrowheads="1"/>
          </p:cNvSpPr>
          <p:nvPr/>
        </p:nvSpPr>
        <p:spPr bwMode="auto">
          <a:xfrm>
            <a:off x="318912" y="1456671"/>
            <a:ext cx="8548511" cy="488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42925" indent="-542925" eaLnBrk="0" hangingPunct="0">
              <a:defRPr sz="1400" i="1">
                <a:solidFill>
                  <a:schemeClr val="bg1"/>
                </a:solidFill>
                <a:latin typeface="Tahoma" panose="020B0604030504040204" pitchFamily="34" charset="0"/>
                <a:cs typeface="Arial" panose="020B0604020202020204" pitchFamily="34" charset="0"/>
              </a:defRPr>
            </a:lvl1pPr>
            <a:lvl2pPr marL="742950" indent="-285750" eaLnBrk="0" hangingPunct="0">
              <a:defRPr sz="1400" i="1">
                <a:solidFill>
                  <a:schemeClr val="bg1"/>
                </a:solidFill>
                <a:latin typeface="Tahoma" panose="020B0604030504040204" pitchFamily="34" charset="0"/>
                <a:cs typeface="Arial" panose="020B0604020202020204" pitchFamily="34" charset="0"/>
              </a:defRPr>
            </a:lvl2pPr>
            <a:lvl3pPr marL="1143000" indent="-228600" eaLnBrk="0" hangingPunct="0">
              <a:defRPr sz="1400" i="1">
                <a:solidFill>
                  <a:schemeClr val="bg1"/>
                </a:solidFill>
                <a:latin typeface="Tahoma" panose="020B0604030504040204" pitchFamily="34" charset="0"/>
                <a:cs typeface="Arial" panose="020B0604020202020204" pitchFamily="34" charset="0"/>
              </a:defRPr>
            </a:lvl3pPr>
            <a:lvl4pPr marL="1600200" indent="-228600" eaLnBrk="0" hangingPunct="0">
              <a:defRPr sz="1400" i="1">
                <a:solidFill>
                  <a:schemeClr val="bg1"/>
                </a:solidFill>
                <a:latin typeface="Tahoma" panose="020B0604030504040204" pitchFamily="34" charset="0"/>
                <a:cs typeface="Arial" panose="020B0604020202020204" pitchFamily="34" charset="0"/>
              </a:defRPr>
            </a:lvl4pPr>
            <a:lvl5pPr marL="2057400" indent="-228600" eaLnBrk="0" hangingPunct="0">
              <a:defRPr sz="1400" i="1">
                <a:solidFill>
                  <a:schemeClr val="bg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9pPr>
          </a:lstStyle>
          <a:p>
            <a:pPr eaLnBrk="1" hangingPunct="1">
              <a:spcAft>
                <a:spcPts val="2133"/>
              </a:spcAft>
              <a:buClr>
                <a:srgbClr val="FF0000"/>
              </a:buClr>
              <a:buSzPct val="100000"/>
              <a:buFont typeface="Arial" panose="020B0604020202020204" pitchFamily="34" charset="0"/>
              <a:buChar char="•"/>
            </a:pPr>
            <a:r>
              <a:rPr lang="el-GR" altLang="el-GR" sz="2489" i="0" dirty="0">
                <a:solidFill>
                  <a:schemeClr val="tx1"/>
                </a:solidFill>
                <a:latin typeface="Bahnschrift" panose="020B0502040204020203" pitchFamily="34" charset="0"/>
              </a:rPr>
              <a:t>Μειωμένη δράση  των αυξητικών παραγόντων </a:t>
            </a:r>
          </a:p>
          <a:p>
            <a:pPr eaLnBrk="1" hangingPunct="1">
              <a:spcAft>
                <a:spcPts val="2133"/>
              </a:spcAft>
              <a:buClr>
                <a:srgbClr val="FF0000"/>
              </a:buClr>
              <a:buSzPct val="100000"/>
              <a:buFont typeface="Arial" panose="020B0604020202020204" pitchFamily="34" charset="0"/>
              <a:buChar char="•"/>
            </a:pPr>
            <a:r>
              <a:rPr lang="el-GR" altLang="el-GR" sz="2489" i="0" dirty="0">
                <a:solidFill>
                  <a:schemeClr val="tx1"/>
                </a:solidFill>
                <a:latin typeface="Bahnschrift" panose="020B0502040204020203" pitchFamily="34" charset="0"/>
              </a:rPr>
              <a:t>Διαταραχή στην </a:t>
            </a:r>
            <a:r>
              <a:rPr lang="el-GR" altLang="el-GR" sz="2489" i="0" dirty="0" err="1">
                <a:solidFill>
                  <a:schemeClr val="tx1"/>
                </a:solidFill>
                <a:latin typeface="Bahnschrift" panose="020B0502040204020203" pitchFamily="34" charset="0"/>
              </a:rPr>
              <a:t>νευροφλεγμονώδη</a:t>
            </a:r>
            <a:r>
              <a:rPr lang="el-GR" altLang="el-GR" sz="2489" i="0" dirty="0">
                <a:solidFill>
                  <a:schemeClr val="tx1"/>
                </a:solidFill>
                <a:latin typeface="Bahnschrift" panose="020B0502040204020203" pitchFamily="34" charset="0"/>
              </a:rPr>
              <a:t> μετάδοση του ερεθίσματος στους αισθητικούς νευρώνες της περιοχής του τραύματος, </a:t>
            </a:r>
          </a:p>
          <a:p>
            <a:pPr eaLnBrk="1" hangingPunct="1">
              <a:spcAft>
                <a:spcPts val="2133"/>
              </a:spcAft>
              <a:buClr>
                <a:srgbClr val="FF0000"/>
              </a:buClr>
              <a:buSzPct val="100000"/>
              <a:buFont typeface="Arial" panose="020B0604020202020204" pitchFamily="34" charset="0"/>
              <a:buChar char="•"/>
            </a:pPr>
            <a:r>
              <a:rPr lang="el-GR" altLang="el-GR" sz="2489" i="0" dirty="0">
                <a:solidFill>
                  <a:schemeClr val="tx1"/>
                </a:solidFill>
                <a:latin typeface="Bahnschrift" panose="020B0502040204020203" pitchFamily="34" charset="0"/>
              </a:rPr>
              <a:t>Οξειδωτικό στρες 	</a:t>
            </a:r>
          </a:p>
          <a:p>
            <a:pPr eaLnBrk="1" hangingPunct="1">
              <a:spcAft>
                <a:spcPts val="2133"/>
              </a:spcAft>
              <a:buClr>
                <a:srgbClr val="FF0000"/>
              </a:buClr>
              <a:buSzPct val="100000"/>
              <a:buFont typeface="Arial" panose="020B0604020202020204" pitchFamily="34" charset="0"/>
              <a:buChar char="•"/>
            </a:pPr>
            <a:r>
              <a:rPr lang="el-GR" altLang="el-GR" sz="2489" i="0" dirty="0">
                <a:solidFill>
                  <a:schemeClr val="tx1"/>
                </a:solidFill>
                <a:latin typeface="Bahnschrift" panose="020B0502040204020203" pitchFamily="34" charset="0"/>
              </a:rPr>
              <a:t>Διαταραχή στη δράση των </a:t>
            </a:r>
            <a:r>
              <a:rPr lang="el-GR" altLang="el-GR" sz="2489" i="0" dirty="0" err="1">
                <a:solidFill>
                  <a:schemeClr val="tx1"/>
                </a:solidFill>
                <a:latin typeface="Bahnschrift" panose="020B0502040204020203" pitchFamily="34" charset="0"/>
              </a:rPr>
              <a:t>μεταλλοπρωτεινασών</a:t>
            </a:r>
            <a:r>
              <a:rPr lang="el-GR" altLang="el-GR" sz="2489" i="0" dirty="0">
                <a:solidFill>
                  <a:schemeClr val="tx1"/>
                </a:solidFill>
                <a:latin typeface="Bahnschrift" panose="020B0502040204020203" pitchFamily="34" charset="0"/>
              </a:rPr>
              <a:t>, </a:t>
            </a:r>
          </a:p>
          <a:p>
            <a:pPr eaLnBrk="1" hangingPunct="1">
              <a:spcAft>
                <a:spcPts val="2133"/>
              </a:spcAft>
              <a:buClr>
                <a:srgbClr val="FF0000"/>
              </a:buClr>
              <a:buSzPct val="100000"/>
              <a:buFont typeface="Arial" panose="020B0604020202020204" pitchFamily="34" charset="0"/>
              <a:buChar char="•"/>
            </a:pPr>
            <a:r>
              <a:rPr lang="el-GR" altLang="el-GR" sz="2489" i="0" dirty="0">
                <a:solidFill>
                  <a:schemeClr val="tx1"/>
                </a:solidFill>
                <a:latin typeface="Bahnschrift" panose="020B0502040204020203" pitchFamily="34" charset="0"/>
              </a:rPr>
              <a:t>Αυξημένα  επίπεδα γλυκόζης πλάσματος και τα τελικά προϊόντα </a:t>
            </a:r>
            <a:r>
              <a:rPr lang="el-GR" altLang="el-GR" sz="2489" i="0" dirty="0" err="1">
                <a:solidFill>
                  <a:schemeClr val="tx1"/>
                </a:solidFill>
                <a:latin typeface="Bahnschrift" panose="020B0502040204020203" pitchFamily="34" charset="0"/>
              </a:rPr>
              <a:t>γλυκοζυλίωσης</a:t>
            </a:r>
            <a:endParaRPr lang="el-GR" altLang="el-GR" sz="2489" i="0" dirty="0">
              <a:solidFill>
                <a:schemeClr val="tx1"/>
              </a:solidFill>
              <a:latin typeface="Bahnschrift" panose="020B0502040204020203" pitchFamily="34" charset="0"/>
            </a:endParaRPr>
          </a:p>
          <a:p>
            <a:pPr eaLnBrk="1" hangingPunct="1">
              <a:spcAft>
                <a:spcPts val="2133"/>
              </a:spcAft>
              <a:buClr>
                <a:srgbClr val="FF0000"/>
              </a:buClr>
              <a:buSzPct val="100000"/>
              <a:buFont typeface="Arial" panose="020B0604020202020204" pitchFamily="34" charset="0"/>
              <a:buChar char="•"/>
            </a:pPr>
            <a:r>
              <a:rPr lang="el-GR" altLang="el-GR" sz="2489" i="0" dirty="0">
                <a:solidFill>
                  <a:schemeClr val="tx1"/>
                </a:solidFill>
                <a:latin typeface="Bahnschrift" panose="020B0502040204020203" pitchFamily="34" charset="0"/>
              </a:rPr>
              <a:t>Αυξημένος ρυθμός απόπτωσης. </a:t>
            </a:r>
          </a:p>
        </p:txBody>
      </p:sp>
      <p:sp>
        <p:nvSpPr>
          <p:cNvPr id="4" name="Rectangle 3"/>
          <p:cNvSpPr>
            <a:spLocks noChangeArrowheads="1"/>
          </p:cNvSpPr>
          <p:nvPr/>
        </p:nvSpPr>
        <p:spPr bwMode="auto">
          <a:xfrm>
            <a:off x="210097" y="146808"/>
            <a:ext cx="8648700" cy="63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i="1">
                <a:solidFill>
                  <a:schemeClr val="bg1"/>
                </a:solidFill>
                <a:latin typeface="Tahoma" panose="020B0604030504040204" pitchFamily="34" charset="0"/>
                <a:cs typeface="Arial" panose="020B0604020202020204" pitchFamily="34" charset="0"/>
              </a:defRPr>
            </a:lvl1pPr>
            <a:lvl2pPr marL="742950" indent="-285750" eaLnBrk="0" hangingPunct="0">
              <a:defRPr sz="1400" i="1">
                <a:solidFill>
                  <a:schemeClr val="bg1"/>
                </a:solidFill>
                <a:latin typeface="Tahoma" panose="020B0604030504040204" pitchFamily="34" charset="0"/>
                <a:cs typeface="Arial" panose="020B0604020202020204" pitchFamily="34" charset="0"/>
              </a:defRPr>
            </a:lvl2pPr>
            <a:lvl3pPr marL="1143000" indent="-228600" eaLnBrk="0" hangingPunct="0">
              <a:defRPr sz="1400" i="1">
                <a:solidFill>
                  <a:schemeClr val="bg1"/>
                </a:solidFill>
                <a:latin typeface="Tahoma" panose="020B0604030504040204" pitchFamily="34" charset="0"/>
                <a:cs typeface="Arial" panose="020B0604020202020204" pitchFamily="34" charset="0"/>
              </a:defRPr>
            </a:lvl3pPr>
            <a:lvl4pPr marL="1600200" indent="-228600" eaLnBrk="0" hangingPunct="0">
              <a:defRPr sz="1400" i="1">
                <a:solidFill>
                  <a:schemeClr val="bg1"/>
                </a:solidFill>
                <a:latin typeface="Tahoma" panose="020B0604030504040204" pitchFamily="34" charset="0"/>
                <a:cs typeface="Arial" panose="020B0604020202020204" pitchFamily="34" charset="0"/>
              </a:defRPr>
            </a:lvl4pPr>
            <a:lvl5pPr marL="2057400" indent="-228600" eaLnBrk="0" hangingPunct="0">
              <a:defRPr sz="1400" i="1">
                <a:solidFill>
                  <a:schemeClr val="bg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9pPr>
          </a:lstStyle>
          <a:p>
            <a:pPr algn="ctr" eaLnBrk="1" hangingPunct="1"/>
            <a:r>
              <a:rPr lang="el-GR" altLang="el-GR" sz="3556" i="0" dirty="0">
                <a:solidFill>
                  <a:srgbClr val="0070C0"/>
                </a:solidFill>
                <a:effectLst>
                  <a:outerShdw blurRad="38100" dist="38100" dir="2700000" algn="tl">
                    <a:srgbClr val="000000">
                      <a:alpha val="43137"/>
                    </a:srgbClr>
                  </a:outerShdw>
                </a:effectLst>
                <a:latin typeface="Bahnschrift" panose="020B0502040204020203" pitchFamily="34" charset="0"/>
              </a:rPr>
              <a:t>Επίδραση του </a:t>
            </a:r>
            <a:r>
              <a:rPr lang="el-GR" altLang="el-GR" sz="3556" i="0" dirty="0" err="1">
                <a:solidFill>
                  <a:srgbClr val="0070C0"/>
                </a:solidFill>
                <a:effectLst>
                  <a:outerShdw blurRad="38100" dist="38100" dir="2700000" algn="tl">
                    <a:srgbClr val="000000">
                      <a:alpha val="43137"/>
                    </a:srgbClr>
                  </a:outerShdw>
                </a:effectLst>
                <a:latin typeface="Bahnschrift" panose="020B0502040204020203" pitchFamily="34" charset="0"/>
              </a:rPr>
              <a:t>Σ.Δ</a:t>
            </a:r>
            <a:r>
              <a:rPr lang="el-GR" altLang="el-GR" sz="3556" i="0" dirty="0">
                <a:solidFill>
                  <a:srgbClr val="0070C0"/>
                </a:solidFill>
                <a:effectLst>
                  <a:outerShdw blurRad="38100" dist="38100" dir="2700000" algn="tl">
                    <a:srgbClr val="000000">
                      <a:alpha val="43137"/>
                    </a:srgbClr>
                  </a:outerShdw>
                </a:effectLst>
                <a:latin typeface="Bahnschrift" panose="020B0502040204020203" pitchFamily="34" charset="0"/>
              </a:rPr>
              <a:t>. στην επούλωση</a:t>
            </a:r>
            <a:endParaRPr lang="en-US" altLang="el-GR" sz="1600" dirty="0">
              <a:solidFill>
                <a:srgbClr val="0070C0"/>
              </a:solidFill>
              <a:effectLst>
                <a:outerShdw blurRad="38100" dist="38100" dir="2700000" algn="tl">
                  <a:srgbClr val="000000">
                    <a:alpha val="43137"/>
                  </a:srgbClr>
                </a:outerShdw>
              </a:effectLst>
              <a:latin typeface="Bahnschrift" panose="020B0502040204020203" pitchFamily="34" charset="0"/>
            </a:endParaRPr>
          </a:p>
        </p:txBody>
      </p:sp>
    </p:spTree>
    <p:extLst>
      <p:ext uri="{BB962C8B-B14F-4D97-AF65-F5344CB8AC3E}">
        <p14:creationId xmlns:p14="http://schemas.microsoft.com/office/powerpoint/2010/main" val="1036131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18847214"/>
              </p:ext>
            </p:extLst>
          </p:nvPr>
        </p:nvGraphicFramePr>
        <p:xfrm>
          <a:off x="186267" y="753534"/>
          <a:ext cx="8525934" cy="5663715"/>
        </p:xfrm>
        <a:graphic>
          <a:graphicData uri="http://schemas.openxmlformats.org/drawingml/2006/table">
            <a:tbl>
              <a:tblPr/>
              <a:tblGrid>
                <a:gridCol w="2010834">
                  <a:extLst>
                    <a:ext uri="{9D8B030D-6E8A-4147-A177-3AD203B41FA5}">
                      <a16:colId xmlns:a16="http://schemas.microsoft.com/office/drawing/2014/main" val="20000"/>
                    </a:ext>
                  </a:extLst>
                </a:gridCol>
                <a:gridCol w="3673122">
                  <a:extLst>
                    <a:ext uri="{9D8B030D-6E8A-4147-A177-3AD203B41FA5}">
                      <a16:colId xmlns:a16="http://schemas.microsoft.com/office/drawing/2014/main" val="20001"/>
                    </a:ext>
                  </a:extLst>
                </a:gridCol>
                <a:gridCol w="2841978">
                  <a:extLst>
                    <a:ext uri="{9D8B030D-6E8A-4147-A177-3AD203B41FA5}">
                      <a16:colId xmlns:a16="http://schemas.microsoft.com/office/drawing/2014/main" val="20002"/>
                    </a:ext>
                  </a:extLst>
                </a:gridCol>
              </a:tblGrid>
              <a:tr h="563989">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0" lang="el-GR" sz="1100" b="0" i="0" u="none" strike="noStrike" cap="none" normalizeH="0" baseline="0">
                        <a:ln>
                          <a:noFill/>
                        </a:ln>
                        <a:solidFill>
                          <a:schemeClr val="tx1"/>
                        </a:solidFill>
                        <a:effectLst/>
                        <a:latin typeface="Times New Roman" pitchFamily="18" charset="0"/>
                        <a:cs typeface="Times New Roman" pitchFamily="18" charset="0"/>
                      </a:endParaRPr>
                    </a:p>
                  </a:txBody>
                  <a:tcPr marL="60960" marR="609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2100" b="1" i="0" u="none" strike="noStrike" cap="none" normalizeH="0" baseline="0" dirty="0">
                          <a:ln>
                            <a:noFill/>
                          </a:ln>
                          <a:solidFill>
                            <a:srgbClr val="0070C0"/>
                          </a:solidFill>
                          <a:effectLst>
                            <a:outerShdw blurRad="38100" dist="38100" dir="2700000" algn="tl">
                              <a:srgbClr val="000000">
                                <a:alpha val="43137"/>
                              </a:srgbClr>
                            </a:outerShdw>
                          </a:effectLst>
                          <a:latin typeface="Calibri" pitchFamily="34" charset="0"/>
                          <a:cs typeface="Arial" charset="0"/>
                        </a:rPr>
                        <a:t>Φυσιολογική δράση</a:t>
                      </a:r>
                      <a:endParaRPr kumimoji="0" lang="el-GR" sz="3200" b="1" i="0" u="none" strike="noStrike" cap="none" normalizeH="0" baseline="0" dirty="0">
                        <a:ln>
                          <a:noFill/>
                        </a:ln>
                        <a:solidFill>
                          <a:srgbClr val="0070C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endParaRPr>
                    </a:p>
                  </a:txBody>
                  <a:tcPr marL="60960" marR="609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2100" b="1" i="0" u="none" strike="noStrike" cap="none" normalizeH="0" baseline="0" dirty="0">
                          <a:ln>
                            <a:noFill/>
                          </a:ln>
                          <a:solidFill>
                            <a:srgbClr val="0070C0"/>
                          </a:solidFill>
                          <a:effectLst>
                            <a:outerShdw blurRad="38100" dist="38100" dir="2700000" algn="tl">
                              <a:srgbClr val="000000">
                                <a:alpha val="43137"/>
                              </a:srgbClr>
                            </a:outerShdw>
                          </a:effectLst>
                          <a:latin typeface="Calibri" pitchFamily="34" charset="0"/>
                          <a:cs typeface="Arial" charset="0"/>
                        </a:rPr>
                        <a:t>Δράση σε διαβητικούς</a:t>
                      </a:r>
                      <a:endParaRPr kumimoji="0" lang="el-GR" sz="3200" b="1" i="0" u="none" strike="noStrike" cap="none" normalizeH="0" baseline="0" dirty="0">
                        <a:ln>
                          <a:noFill/>
                        </a:ln>
                        <a:solidFill>
                          <a:srgbClr val="0070C0"/>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endParaRPr>
                    </a:p>
                  </a:txBody>
                  <a:tcPr marL="60960" marR="609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4670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2800" b="0" i="0" u="none" strike="noStrike" cap="none" normalizeH="0" baseline="0" dirty="0">
                          <a:ln>
                            <a:noFill/>
                          </a:ln>
                          <a:solidFill>
                            <a:srgbClr val="0070C0"/>
                          </a:solidFill>
                          <a:effectLst/>
                          <a:latin typeface="Calibri" pitchFamily="34" charset="0"/>
                          <a:cs typeface="Arial" charset="0"/>
                        </a:rPr>
                        <a:t>IGF</a:t>
                      </a:r>
                      <a:endParaRPr kumimoji="0" lang="el-GR" sz="2800" b="0" i="0" u="none" strike="noStrike" cap="none" normalizeH="0" baseline="0" dirty="0">
                        <a:ln>
                          <a:noFill/>
                        </a:ln>
                        <a:solidFill>
                          <a:srgbClr val="0070C0"/>
                        </a:solidFill>
                        <a:effectLst/>
                        <a:latin typeface="Calibri" pitchFamily="34" charset="0"/>
                        <a:ea typeface="Times New Roman" pitchFamily="18" charset="0"/>
                        <a:cs typeface="Calibri" pitchFamily="34" charset="0"/>
                      </a:endParaRPr>
                    </a:p>
                  </a:txBody>
                  <a:tcPr marL="60960" marR="609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a:ln>
                            <a:noFill/>
                          </a:ln>
                          <a:solidFill>
                            <a:schemeClr val="tx1"/>
                          </a:solidFill>
                          <a:effectLst/>
                          <a:latin typeface="Calibri" pitchFamily="34" charset="0"/>
                          <a:cs typeface="Arial" charset="0"/>
                        </a:rPr>
                        <a:t>Αύξηση του πολλαπλασιασμού </a:t>
                      </a:r>
                      <a:r>
                        <a:rPr kumimoji="0" lang="el-GR" sz="1400" b="0" i="0" u="none" strike="noStrike" cap="none" normalizeH="0" baseline="0" dirty="0" err="1">
                          <a:ln>
                            <a:noFill/>
                          </a:ln>
                          <a:solidFill>
                            <a:schemeClr val="tx1"/>
                          </a:solidFill>
                          <a:effectLst/>
                          <a:latin typeface="Calibri" pitchFamily="34" charset="0"/>
                          <a:cs typeface="Arial" charset="0"/>
                        </a:rPr>
                        <a:t>κερατινοκυττάρων</a:t>
                      </a:r>
                      <a:r>
                        <a:rPr kumimoji="0" lang="el-GR" sz="1400" b="0" i="0" u="none" strike="noStrike" cap="none" normalizeH="0" baseline="0" dirty="0">
                          <a:ln>
                            <a:noFill/>
                          </a:ln>
                          <a:solidFill>
                            <a:schemeClr val="tx1"/>
                          </a:solidFill>
                          <a:effectLst/>
                          <a:latin typeface="Calibri" pitchFamily="34" charset="0"/>
                          <a:cs typeface="Arial" charset="0"/>
                        </a:rPr>
                        <a:t>, </a:t>
                      </a:r>
                      <a:r>
                        <a:rPr kumimoji="0" lang="el-GR" sz="1400" b="1" i="0" u="none" strike="noStrike" cap="none" normalizeH="0" baseline="0" dirty="0" err="1">
                          <a:ln>
                            <a:noFill/>
                          </a:ln>
                          <a:solidFill>
                            <a:schemeClr val="tx1"/>
                          </a:solidFill>
                          <a:effectLst/>
                          <a:latin typeface="Calibri" pitchFamily="34" charset="0"/>
                          <a:cs typeface="Arial" charset="0"/>
                        </a:rPr>
                        <a:t>ινοβλαστών</a:t>
                      </a:r>
                      <a:r>
                        <a:rPr kumimoji="0" lang="el-GR" sz="1400" b="1" i="0" u="none" strike="noStrike" cap="none" normalizeH="0" baseline="0" dirty="0">
                          <a:ln>
                            <a:noFill/>
                          </a:ln>
                          <a:solidFill>
                            <a:schemeClr val="tx1"/>
                          </a:solidFill>
                          <a:effectLst/>
                          <a:latin typeface="Calibri" pitchFamily="34" charset="0"/>
                          <a:cs typeface="Arial" charset="0"/>
                        </a:rPr>
                        <a:t>.</a:t>
                      </a:r>
                      <a:r>
                        <a:rPr kumimoji="0" lang="el-GR" sz="1400" b="0" i="0" u="none" strike="noStrike" cap="none" normalizeH="0" baseline="0" dirty="0">
                          <a:ln>
                            <a:noFill/>
                          </a:ln>
                          <a:solidFill>
                            <a:schemeClr val="tx1"/>
                          </a:solidFill>
                          <a:effectLst/>
                          <a:latin typeface="Calibri" pitchFamily="34" charset="0"/>
                          <a:cs typeface="Arial" charset="0"/>
                        </a:rPr>
                        <a:t> </a:t>
                      </a:r>
                      <a:r>
                        <a:rPr kumimoji="0" lang="el-GR" sz="1400" b="0" i="0" u="none" strike="noStrike" cap="none" normalizeH="0" baseline="0" dirty="0" err="1">
                          <a:ln>
                            <a:noFill/>
                          </a:ln>
                          <a:solidFill>
                            <a:schemeClr val="tx1"/>
                          </a:solidFill>
                          <a:effectLst/>
                          <a:latin typeface="Calibri" pitchFamily="34" charset="0"/>
                          <a:cs typeface="Arial" charset="0"/>
                        </a:rPr>
                        <a:t>Επιθηλιοποίηση</a:t>
                      </a:r>
                      <a:r>
                        <a:rPr kumimoji="0" lang="el-GR" sz="1400" b="0" i="0" u="none" strike="noStrike" cap="none" normalizeH="0" baseline="0" dirty="0">
                          <a:ln>
                            <a:noFill/>
                          </a:ln>
                          <a:solidFill>
                            <a:schemeClr val="tx1"/>
                          </a:solidFill>
                          <a:effectLst/>
                          <a:latin typeface="Calibri" pitchFamily="34" charset="0"/>
                          <a:cs typeface="Arial" charset="0"/>
                        </a:rPr>
                        <a:t>  τραύματος.</a:t>
                      </a:r>
                      <a:endParaRPr kumimoji="0" lang="el-GR" sz="2500" b="0" i="0" u="none" strike="noStrike" cap="none" normalizeH="0" baseline="0" dirty="0">
                        <a:ln>
                          <a:noFill/>
                        </a:ln>
                        <a:solidFill>
                          <a:schemeClr val="tx1"/>
                        </a:solidFill>
                        <a:effectLst/>
                        <a:latin typeface="Calibri" pitchFamily="34" charset="0"/>
                        <a:ea typeface="Times New Roman" pitchFamily="18" charset="0"/>
                        <a:cs typeface="Calibri" pitchFamily="34" charset="0"/>
                      </a:endParaRPr>
                    </a:p>
                  </a:txBody>
                  <a:tcPr marL="60960" marR="6096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a:ln>
                            <a:noFill/>
                          </a:ln>
                          <a:solidFill>
                            <a:schemeClr val="tx1"/>
                          </a:solidFill>
                          <a:effectLst/>
                          <a:latin typeface="Calibri" pitchFamily="34" charset="0"/>
                          <a:cs typeface="Arial" charset="0"/>
                        </a:rPr>
                        <a:t>Μείωση στη σύνθεση </a:t>
                      </a:r>
                      <a:r>
                        <a:rPr kumimoji="0" lang="en-US" sz="1400" b="0" i="0" u="none" strike="noStrike" cap="none" normalizeH="0" baseline="0" dirty="0">
                          <a:ln>
                            <a:noFill/>
                          </a:ln>
                          <a:solidFill>
                            <a:schemeClr val="tx1"/>
                          </a:solidFill>
                          <a:effectLst/>
                          <a:latin typeface="Calibri" pitchFamily="34" charset="0"/>
                          <a:cs typeface="Arial" charset="0"/>
                        </a:rPr>
                        <a:t>IGF</a:t>
                      </a:r>
                      <a:r>
                        <a:rPr kumimoji="0" lang="el-GR" sz="1400" b="0" i="0" u="none" strike="noStrike" cap="none" normalizeH="0" baseline="0" dirty="0">
                          <a:ln>
                            <a:noFill/>
                          </a:ln>
                          <a:solidFill>
                            <a:schemeClr val="tx1"/>
                          </a:solidFill>
                          <a:effectLst/>
                          <a:latin typeface="Calibri" pitchFamily="34" charset="0"/>
                          <a:cs typeface="Arial" charset="0"/>
                        </a:rPr>
                        <a:t>-1. </a:t>
                      </a:r>
                      <a:r>
                        <a:rPr kumimoji="0" lang="el-GR" sz="1400" b="0" i="0" u="none" strike="noStrike" cap="none" normalizeH="0" baseline="0" dirty="0">
                          <a:ln>
                            <a:noFill/>
                          </a:ln>
                          <a:solidFill>
                            <a:srgbClr val="FF0000"/>
                          </a:solidFill>
                          <a:effectLst/>
                          <a:latin typeface="Calibri" pitchFamily="34" charset="0"/>
                          <a:cs typeface="Arial" charset="0"/>
                        </a:rPr>
                        <a:t>Μείωση στη σύνθεση </a:t>
                      </a:r>
                      <a:r>
                        <a:rPr kumimoji="0" lang="el-GR" sz="1400" b="0" i="0" u="none" strike="noStrike" cap="none" normalizeH="0" baseline="0" dirty="0" err="1">
                          <a:ln>
                            <a:noFill/>
                          </a:ln>
                          <a:solidFill>
                            <a:srgbClr val="FF0000"/>
                          </a:solidFill>
                          <a:effectLst/>
                          <a:latin typeface="Calibri" pitchFamily="34" charset="0"/>
                          <a:cs typeface="Arial" charset="0"/>
                        </a:rPr>
                        <a:t>ινοβλαστών</a:t>
                      </a:r>
                      <a:r>
                        <a:rPr kumimoji="0" lang="el-GR" sz="1400" b="0" i="0" u="none" strike="noStrike" cap="none" normalizeH="0" baseline="0" dirty="0">
                          <a:ln>
                            <a:noFill/>
                          </a:ln>
                          <a:solidFill>
                            <a:srgbClr val="FF0000"/>
                          </a:solidFill>
                          <a:effectLst/>
                          <a:latin typeface="Calibri" pitchFamily="34" charset="0"/>
                          <a:cs typeface="Arial" charset="0"/>
                        </a:rPr>
                        <a:t>.</a:t>
                      </a:r>
                      <a:endParaRPr kumimoji="0" lang="el-GR" sz="2500" b="0" i="0" u="none" strike="noStrike" cap="none" normalizeH="0" baseline="0" dirty="0">
                        <a:ln>
                          <a:noFill/>
                        </a:ln>
                        <a:solidFill>
                          <a:srgbClr val="FF0000"/>
                        </a:solidFill>
                        <a:effectLst/>
                        <a:latin typeface="Calibri" pitchFamily="34" charset="0"/>
                        <a:ea typeface="Times New Roman" pitchFamily="18" charset="0"/>
                        <a:cs typeface="Calibri" pitchFamily="34" charset="0"/>
                      </a:endParaRPr>
                    </a:p>
                  </a:txBody>
                  <a:tcPr marL="60960" marR="6096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46267">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2800" b="0" i="0" u="none" strike="noStrike" cap="none" normalizeH="0" baseline="0" dirty="0">
                          <a:ln>
                            <a:noFill/>
                          </a:ln>
                          <a:solidFill>
                            <a:srgbClr val="0070C0"/>
                          </a:solidFill>
                          <a:effectLst/>
                          <a:latin typeface="Calibri" pitchFamily="34" charset="0"/>
                          <a:cs typeface="Arial" charset="0"/>
                        </a:rPr>
                        <a:t>TGF</a:t>
                      </a:r>
                      <a:r>
                        <a:rPr kumimoji="0" lang="el-GR" sz="2800" b="0" i="0" u="none" strike="noStrike" cap="none" normalizeH="0" baseline="0" dirty="0">
                          <a:ln>
                            <a:noFill/>
                          </a:ln>
                          <a:solidFill>
                            <a:srgbClr val="0070C0"/>
                          </a:solidFill>
                          <a:effectLst/>
                          <a:latin typeface="Calibri" pitchFamily="34" charset="0"/>
                          <a:cs typeface="Arial" charset="0"/>
                        </a:rPr>
                        <a:t>-β</a:t>
                      </a:r>
                      <a:endParaRPr kumimoji="0" lang="el-GR" sz="2800" b="0" i="0" u="none" strike="noStrike" cap="none" normalizeH="0" baseline="0" dirty="0">
                        <a:ln>
                          <a:noFill/>
                        </a:ln>
                        <a:solidFill>
                          <a:srgbClr val="0070C0"/>
                        </a:solidFill>
                        <a:effectLst/>
                        <a:latin typeface="Calibri" pitchFamily="34" charset="0"/>
                        <a:ea typeface="Times New Roman" pitchFamily="18" charset="0"/>
                        <a:cs typeface="Calibri" pitchFamily="34" charset="0"/>
                      </a:endParaRPr>
                    </a:p>
                  </a:txBody>
                  <a:tcPr marL="60960" marR="609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err="1">
                          <a:ln>
                            <a:noFill/>
                          </a:ln>
                          <a:solidFill>
                            <a:schemeClr val="tx1"/>
                          </a:solidFill>
                          <a:effectLst/>
                          <a:latin typeface="Calibri" pitchFamily="34" charset="0"/>
                          <a:cs typeface="Arial" charset="0"/>
                        </a:rPr>
                        <a:t>Δρά</a:t>
                      </a:r>
                      <a:r>
                        <a:rPr kumimoji="0" lang="el-GR" sz="1400" b="0" i="0" u="none" strike="noStrike" cap="none" normalizeH="0" baseline="0" dirty="0">
                          <a:ln>
                            <a:noFill/>
                          </a:ln>
                          <a:solidFill>
                            <a:schemeClr val="tx1"/>
                          </a:solidFill>
                          <a:effectLst/>
                          <a:latin typeface="Calibri" pitchFamily="34" charset="0"/>
                          <a:cs typeface="Arial" charset="0"/>
                        </a:rPr>
                        <a:t> </a:t>
                      </a:r>
                      <a:r>
                        <a:rPr kumimoji="0" lang="el-GR" sz="1400" b="1" i="0" u="none" strike="noStrike" cap="none" normalizeH="0" baseline="0" dirty="0" err="1">
                          <a:ln>
                            <a:noFill/>
                          </a:ln>
                          <a:solidFill>
                            <a:schemeClr val="tx1"/>
                          </a:solidFill>
                          <a:effectLst/>
                          <a:latin typeface="Calibri" pitchFamily="34" charset="0"/>
                          <a:cs typeface="Arial" charset="0"/>
                        </a:rPr>
                        <a:t>χημειοτακτικά</a:t>
                      </a:r>
                      <a:r>
                        <a:rPr kumimoji="0" lang="el-GR" sz="1400" b="1" i="0" u="none" strike="noStrike" cap="none" normalizeH="0" baseline="0" dirty="0">
                          <a:ln>
                            <a:noFill/>
                          </a:ln>
                          <a:solidFill>
                            <a:schemeClr val="tx1"/>
                          </a:solidFill>
                          <a:effectLst/>
                          <a:latin typeface="Calibri" pitchFamily="34" charset="0"/>
                          <a:cs typeface="Arial" charset="0"/>
                        </a:rPr>
                        <a:t> για μονοκύτταρα, </a:t>
                      </a:r>
                      <a:r>
                        <a:rPr kumimoji="0" lang="el-GR" sz="1400" b="1" i="0" u="none" strike="noStrike" cap="none" normalizeH="0" baseline="0" dirty="0" err="1">
                          <a:ln>
                            <a:noFill/>
                          </a:ln>
                          <a:solidFill>
                            <a:schemeClr val="tx1"/>
                          </a:solidFill>
                          <a:effectLst/>
                          <a:latin typeface="Calibri" pitchFamily="34" charset="0"/>
                          <a:cs typeface="Arial" charset="0"/>
                        </a:rPr>
                        <a:t>μακροφάγα</a:t>
                      </a:r>
                      <a:r>
                        <a:rPr kumimoji="0" lang="el-GR" sz="1400" b="1" i="0" u="none" strike="noStrike" cap="none" normalizeH="0" baseline="0" dirty="0">
                          <a:ln>
                            <a:noFill/>
                          </a:ln>
                          <a:solidFill>
                            <a:schemeClr val="tx1"/>
                          </a:solidFill>
                          <a:effectLst/>
                          <a:latin typeface="Calibri" pitchFamily="34" charset="0"/>
                          <a:cs typeface="Arial" charset="0"/>
                        </a:rPr>
                        <a:t>, ουδετερόφιλα, λευκοκύτταρα, λεμφοκύτταρα, </a:t>
                      </a:r>
                      <a:r>
                        <a:rPr kumimoji="0" lang="el-GR" sz="1400" b="1" i="0" u="none" strike="noStrike" cap="none" normalizeH="0" baseline="0" dirty="0" err="1">
                          <a:ln>
                            <a:noFill/>
                          </a:ln>
                          <a:solidFill>
                            <a:schemeClr val="tx1"/>
                          </a:solidFill>
                          <a:effectLst/>
                          <a:latin typeface="Calibri" pitchFamily="34" charset="0"/>
                          <a:cs typeface="Arial" charset="0"/>
                        </a:rPr>
                        <a:t>κερατινοκύτταρα</a:t>
                      </a:r>
                      <a:r>
                        <a:rPr kumimoji="0" lang="el-GR" sz="1400" b="1" i="0" u="none" strike="noStrike" cap="none" normalizeH="0" baseline="0" dirty="0">
                          <a:ln>
                            <a:noFill/>
                          </a:ln>
                          <a:solidFill>
                            <a:schemeClr val="tx1"/>
                          </a:solidFill>
                          <a:effectLst/>
                          <a:latin typeface="Calibri" pitchFamily="34" charset="0"/>
                          <a:cs typeface="Arial" charset="0"/>
                        </a:rPr>
                        <a:t> και </a:t>
                      </a:r>
                      <a:r>
                        <a:rPr kumimoji="0" lang="el-GR" sz="1400" b="1" i="0" u="none" strike="noStrike" cap="none" normalizeH="0" baseline="0" dirty="0" err="1">
                          <a:ln>
                            <a:noFill/>
                          </a:ln>
                          <a:solidFill>
                            <a:schemeClr val="tx1"/>
                          </a:solidFill>
                          <a:effectLst/>
                          <a:latin typeface="Calibri" pitchFamily="34" charset="0"/>
                          <a:cs typeface="Arial" charset="0"/>
                        </a:rPr>
                        <a:t>ινοβλάστες</a:t>
                      </a:r>
                      <a:r>
                        <a:rPr kumimoji="0" lang="el-GR" sz="1400" b="1" i="0" u="none" strike="noStrike" cap="none" normalizeH="0" baseline="0" dirty="0">
                          <a:ln>
                            <a:noFill/>
                          </a:ln>
                          <a:solidFill>
                            <a:schemeClr val="tx1"/>
                          </a:solidFill>
                          <a:effectLst/>
                          <a:latin typeface="Calibri" pitchFamily="34" charset="0"/>
                          <a:cs typeface="Arial" charset="0"/>
                        </a:rPr>
                        <a:t>.</a:t>
                      </a:r>
                      <a:r>
                        <a:rPr kumimoji="0" lang="el-GR" sz="1400" b="0" i="0" u="none" strike="noStrike" cap="none" normalizeH="0" baseline="0" dirty="0">
                          <a:ln>
                            <a:noFill/>
                          </a:ln>
                          <a:solidFill>
                            <a:schemeClr val="tx1"/>
                          </a:solidFill>
                          <a:effectLst/>
                          <a:latin typeface="Calibri" pitchFamily="34" charset="0"/>
                          <a:cs typeface="Arial" charset="0"/>
                        </a:rPr>
                        <a:t> ενεργοποιεί την </a:t>
                      </a:r>
                      <a:r>
                        <a:rPr kumimoji="0" lang="el-GR" sz="1400" b="0" i="0" u="none" strike="noStrike" cap="none" normalizeH="0" baseline="0" dirty="0" err="1">
                          <a:ln>
                            <a:noFill/>
                          </a:ln>
                          <a:solidFill>
                            <a:schemeClr val="tx1"/>
                          </a:solidFill>
                          <a:effectLst/>
                          <a:latin typeface="Calibri" pitchFamily="34" charset="0"/>
                          <a:cs typeface="Arial" charset="0"/>
                        </a:rPr>
                        <a:t>αγγειογέννεση</a:t>
                      </a:r>
                      <a:r>
                        <a:rPr kumimoji="0" lang="el-GR" sz="1400" b="0" i="0" u="none" strike="noStrike" cap="none" normalizeH="0" baseline="0" dirty="0">
                          <a:ln>
                            <a:noFill/>
                          </a:ln>
                          <a:solidFill>
                            <a:schemeClr val="tx1"/>
                          </a:solidFill>
                          <a:effectLst/>
                          <a:latin typeface="Calibri" pitchFamily="34" charset="0"/>
                          <a:cs typeface="Arial" charset="0"/>
                        </a:rPr>
                        <a:t>, και την εναπόθεση </a:t>
                      </a:r>
                      <a:r>
                        <a:rPr kumimoji="0" lang="en-US" sz="1400" b="0" i="0" u="none" strike="noStrike" cap="none" normalizeH="0" baseline="0" dirty="0">
                          <a:ln>
                            <a:noFill/>
                          </a:ln>
                          <a:solidFill>
                            <a:schemeClr val="tx1"/>
                          </a:solidFill>
                          <a:effectLst/>
                          <a:latin typeface="Calibri" pitchFamily="34" charset="0"/>
                          <a:cs typeface="Arial" charset="0"/>
                        </a:rPr>
                        <a:t>E</a:t>
                      </a:r>
                      <a:r>
                        <a:rPr kumimoji="0" lang="el-GR" sz="1400" b="0" i="0" u="none" strike="noStrike" cap="none" normalizeH="0" baseline="0" dirty="0">
                          <a:ln>
                            <a:noFill/>
                          </a:ln>
                          <a:solidFill>
                            <a:schemeClr val="tx1"/>
                          </a:solidFill>
                          <a:effectLst/>
                          <a:latin typeface="Calibri" pitchFamily="34" charset="0"/>
                          <a:cs typeface="Arial" charset="0"/>
                        </a:rPr>
                        <a:t>.</a:t>
                      </a:r>
                      <a:r>
                        <a:rPr kumimoji="0" lang="en-US" sz="1400" b="0" i="0" u="none" strike="noStrike" cap="none" normalizeH="0" baseline="0" dirty="0">
                          <a:ln>
                            <a:noFill/>
                          </a:ln>
                          <a:solidFill>
                            <a:schemeClr val="tx1"/>
                          </a:solidFill>
                          <a:effectLst/>
                          <a:latin typeface="Calibri" pitchFamily="34" charset="0"/>
                          <a:cs typeface="Arial" charset="0"/>
                        </a:rPr>
                        <a:t>C</a:t>
                      </a:r>
                      <a:r>
                        <a:rPr kumimoji="0" lang="el-GR" sz="1400" b="0" i="0" u="none" strike="noStrike" cap="none" normalizeH="0" baseline="0" dirty="0">
                          <a:ln>
                            <a:noFill/>
                          </a:ln>
                          <a:solidFill>
                            <a:schemeClr val="tx1"/>
                          </a:solidFill>
                          <a:effectLst/>
                          <a:latin typeface="Calibri" pitchFamily="34" charset="0"/>
                          <a:cs typeface="Arial" charset="0"/>
                        </a:rPr>
                        <a:t>.</a:t>
                      </a:r>
                      <a:r>
                        <a:rPr kumimoji="0" lang="en-US" sz="1400" b="0" i="0" u="none" strike="noStrike" cap="none" normalizeH="0" baseline="0" dirty="0">
                          <a:ln>
                            <a:noFill/>
                          </a:ln>
                          <a:solidFill>
                            <a:schemeClr val="tx1"/>
                          </a:solidFill>
                          <a:effectLst/>
                          <a:latin typeface="Calibri" pitchFamily="34" charset="0"/>
                          <a:cs typeface="Arial" charset="0"/>
                        </a:rPr>
                        <a:t>M</a:t>
                      </a:r>
                      <a:r>
                        <a:rPr kumimoji="0" lang="el-GR" sz="1400" b="0" i="0" u="none" strike="noStrike" cap="none" normalizeH="0" baseline="0" dirty="0">
                          <a:ln>
                            <a:noFill/>
                          </a:ln>
                          <a:solidFill>
                            <a:schemeClr val="tx1"/>
                          </a:solidFill>
                          <a:effectLst/>
                          <a:latin typeface="Calibri" pitchFamily="34" charset="0"/>
                          <a:cs typeface="Arial" charset="0"/>
                        </a:rPr>
                        <a:t>.. Αναστέλλει την πρωτεολυτική αποδόμηση της </a:t>
                      </a:r>
                      <a:r>
                        <a:rPr kumimoji="0" lang="en-US" sz="1400" b="0" i="0" u="none" strike="noStrike" cap="none" normalizeH="0" baseline="0" dirty="0">
                          <a:ln>
                            <a:noFill/>
                          </a:ln>
                          <a:solidFill>
                            <a:schemeClr val="tx1"/>
                          </a:solidFill>
                          <a:effectLst/>
                          <a:latin typeface="Calibri" pitchFamily="34" charset="0"/>
                          <a:cs typeface="Arial" charset="0"/>
                        </a:rPr>
                        <a:t>E</a:t>
                      </a:r>
                      <a:r>
                        <a:rPr kumimoji="0" lang="el-GR" sz="1400" b="0" i="0" u="none" strike="noStrike" cap="none" normalizeH="0" baseline="0" dirty="0">
                          <a:ln>
                            <a:noFill/>
                          </a:ln>
                          <a:solidFill>
                            <a:schemeClr val="tx1"/>
                          </a:solidFill>
                          <a:effectLst/>
                          <a:latin typeface="Calibri" pitchFamily="34" charset="0"/>
                          <a:cs typeface="Arial" charset="0"/>
                        </a:rPr>
                        <a:t>.</a:t>
                      </a:r>
                      <a:r>
                        <a:rPr kumimoji="0" lang="en-US" sz="1400" b="0" i="0" u="none" strike="noStrike" cap="none" normalizeH="0" baseline="0" dirty="0">
                          <a:ln>
                            <a:noFill/>
                          </a:ln>
                          <a:solidFill>
                            <a:schemeClr val="tx1"/>
                          </a:solidFill>
                          <a:effectLst/>
                          <a:latin typeface="Calibri" pitchFamily="34" charset="0"/>
                          <a:cs typeface="Arial" charset="0"/>
                        </a:rPr>
                        <a:t>C</a:t>
                      </a:r>
                      <a:r>
                        <a:rPr kumimoji="0" lang="el-GR" sz="1400" b="0" i="0" u="none" strike="noStrike" cap="none" normalizeH="0" baseline="0" dirty="0">
                          <a:ln>
                            <a:noFill/>
                          </a:ln>
                          <a:solidFill>
                            <a:schemeClr val="tx1"/>
                          </a:solidFill>
                          <a:effectLst/>
                          <a:latin typeface="Calibri" pitchFamily="34" charset="0"/>
                          <a:cs typeface="Arial" charset="0"/>
                        </a:rPr>
                        <a:t>.</a:t>
                      </a:r>
                      <a:r>
                        <a:rPr kumimoji="0" lang="en-US" sz="1400" b="0" i="0" u="none" strike="noStrike" cap="none" normalizeH="0" baseline="0" dirty="0">
                          <a:ln>
                            <a:noFill/>
                          </a:ln>
                          <a:solidFill>
                            <a:schemeClr val="tx1"/>
                          </a:solidFill>
                          <a:effectLst/>
                          <a:latin typeface="Calibri" pitchFamily="34" charset="0"/>
                          <a:cs typeface="Arial" charset="0"/>
                        </a:rPr>
                        <a:t>M</a:t>
                      </a:r>
                      <a:r>
                        <a:rPr kumimoji="0" lang="el-GR" sz="1400" b="0" i="0" u="none" strike="noStrike" cap="none" normalizeH="0" baseline="0" dirty="0">
                          <a:ln>
                            <a:noFill/>
                          </a:ln>
                          <a:solidFill>
                            <a:schemeClr val="tx1"/>
                          </a:solidFill>
                          <a:effectLst/>
                          <a:latin typeface="Calibri" pitchFamily="34" charset="0"/>
                          <a:cs typeface="Arial" charset="0"/>
                        </a:rPr>
                        <a:t>.</a:t>
                      </a:r>
                      <a:endParaRPr kumimoji="0" lang="el-GR" sz="2500" b="0" i="0" u="none" strike="noStrike" cap="none" normalizeH="0" baseline="0" dirty="0">
                        <a:ln>
                          <a:noFill/>
                        </a:ln>
                        <a:solidFill>
                          <a:schemeClr val="tx1"/>
                        </a:solidFill>
                        <a:effectLst/>
                        <a:latin typeface="Calibri" pitchFamily="34" charset="0"/>
                        <a:ea typeface="Times New Roman" pitchFamily="18" charset="0"/>
                        <a:cs typeface="Calibri" pitchFamily="34" charset="0"/>
                      </a:endParaRPr>
                    </a:p>
                  </a:txBody>
                  <a:tcPr marL="60960" marR="6096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a:ln>
                            <a:noFill/>
                          </a:ln>
                          <a:solidFill>
                            <a:schemeClr val="tx1"/>
                          </a:solidFill>
                          <a:effectLst/>
                          <a:latin typeface="Calibri" pitchFamily="34" charset="0"/>
                          <a:cs typeface="Arial" charset="0"/>
                        </a:rPr>
                        <a:t>Μείωση στα επίπεδα του </a:t>
                      </a:r>
                      <a:r>
                        <a:rPr kumimoji="0" lang="en-US" sz="1400" b="0" i="0" u="none" strike="noStrike" cap="none" normalizeH="0" baseline="0" dirty="0">
                          <a:ln>
                            <a:noFill/>
                          </a:ln>
                          <a:solidFill>
                            <a:schemeClr val="tx1"/>
                          </a:solidFill>
                          <a:effectLst/>
                          <a:latin typeface="Calibri" pitchFamily="34" charset="0"/>
                          <a:cs typeface="Arial" charset="0"/>
                        </a:rPr>
                        <a:t>TGF</a:t>
                      </a:r>
                      <a:r>
                        <a:rPr kumimoji="0" lang="el-GR" sz="1400" b="0" i="0" u="none" strike="noStrike" cap="none" normalizeH="0" baseline="0" dirty="0">
                          <a:ln>
                            <a:noFill/>
                          </a:ln>
                          <a:solidFill>
                            <a:schemeClr val="tx1"/>
                          </a:solidFill>
                          <a:effectLst/>
                          <a:latin typeface="Calibri" pitchFamily="34" charset="0"/>
                          <a:cs typeface="Arial" charset="0"/>
                        </a:rPr>
                        <a:t>-β1, και αύξηση στα επίπεδα των </a:t>
                      </a:r>
                      <a:r>
                        <a:rPr kumimoji="0" lang="en-US" sz="1400" b="0" i="0" u="none" strike="noStrike" cap="none" normalizeH="0" baseline="0" dirty="0">
                          <a:ln>
                            <a:noFill/>
                          </a:ln>
                          <a:solidFill>
                            <a:schemeClr val="tx1"/>
                          </a:solidFill>
                          <a:effectLst/>
                          <a:latin typeface="Calibri" pitchFamily="34" charset="0"/>
                          <a:cs typeface="Arial" charset="0"/>
                        </a:rPr>
                        <a:t>TGF</a:t>
                      </a:r>
                      <a:r>
                        <a:rPr kumimoji="0" lang="el-GR" sz="1400" b="0" i="0" u="none" strike="noStrike" cap="none" normalizeH="0" baseline="0" dirty="0">
                          <a:ln>
                            <a:noFill/>
                          </a:ln>
                          <a:solidFill>
                            <a:schemeClr val="tx1"/>
                          </a:solidFill>
                          <a:effectLst/>
                          <a:latin typeface="Calibri" pitchFamily="34" charset="0"/>
                          <a:cs typeface="Arial" charset="0"/>
                        </a:rPr>
                        <a:t>-β2 και –β3. </a:t>
                      </a:r>
                      <a:r>
                        <a:rPr kumimoji="0" lang="el-GR" sz="1400" b="0" i="0" u="none" strike="noStrike" cap="none" normalizeH="0" baseline="0" dirty="0">
                          <a:ln>
                            <a:noFill/>
                          </a:ln>
                          <a:solidFill>
                            <a:srgbClr val="FF0000"/>
                          </a:solidFill>
                          <a:effectLst/>
                          <a:latin typeface="Calibri" pitchFamily="34" charset="0"/>
                          <a:cs typeface="Arial" charset="0"/>
                        </a:rPr>
                        <a:t>Καθυστέρηση στην επούλωση</a:t>
                      </a:r>
                      <a:endParaRPr kumimoji="0" lang="el-GR" sz="2500" b="0" i="0" u="none" strike="noStrike" cap="none" normalizeH="0" baseline="0" dirty="0">
                        <a:ln>
                          <a:noFill/>
                        </a:ln>
                        <a:solidFill>
                          <a:srgbClr val="FF0000"/>
                        </a:solidFill>
                        <a:effectLst/>
                        <a:latin typeface="Calibri" pitchFamily="34" charset="0"/>
                        <a:ea typeface="Times New Roman" pitchFamily="18" charset="0"/>
                        <a:cs typeface="Calibri" pitchFamily="34" charset="0"/>
                      </a:endParaRPr>
                    </a:p>
                  </a:txBody>
                  <a:tcPr marL="60960" marR="6096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50272">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2800" b="0" i="0" u="none" strike="noStrike" cap="none" normalizeH="0" baseline="0" dirty="0">
                          <a:ln>
                            <a:noFill/>
                          </a:ln>
                          <a:solidFill>
                            <a:srgbClr val="0070C0"/>
                          </a:solidFill>
                          <a:effectLst/>
                          <a:latin typeface="Calibri" pitchFamily="34" charset="0"/>
                          <a:cs typeface="Arial" charset="0"/>
                        </a:rPr>
                        <a:t>PDGF</a:t>
                      </a:r>
                      <a:endParaRPr kumimoji="0" lang="el-GR" sz="2800" b="0" i="0" u="none" strike="noStrike" cap="none" normalizeH="0" baseline="0" dirty="0">
                        <a:ln>
                          <a:noFill/>
                        </a:ln>
                        <a:solidFill>
                          <a:srgbClr val="0070C0"/>
                        </a:solidFill>
                        <a:effectLst/>
                        <a:latin typeface="Calibri" pitchFamily="34" charset="0"/>
                        <a:ea typeface="Times New Roman" pitchFamily="18" charset="0"/>
                        <a:cs typeface="Calibri" pitchFamily="34" charset="0"/>
                      </a:endParaRPr>
                    </a:p>
                  </a:txBody>
                  <a:tcPr marL="60960" marR="609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chemeClr val="tx1"/>
                          </a:solidFill>
                          <a:effectLst/>
                          <a:latin typeface="Calibri" pitchFamily="34" charset="0"/>
                          <a:cs typeface="Arial" charset="0"/>
                        </a:rPr>
                        <a:t>Δράση όμοια με του </a:t>
                      </a:r>
                      <a:r>
                        <a:rPr kumimoji="0" lang="en-US" sz="1400" b="0" i="0" u="none" strike="noStrike" cap="none" normalizeH="0" baseline="0">
                          <a:ln>
                            <a:noFill/>
                          </a:ln>
                          <a:solidFill>
                            <a:schemeClr val="tx1"/>
                          </a:solidFill>
                          <a:effectLst/>
                          <a:latin typeface="Calibri" pitchFamily="34" charset="0"/>
                          <a:cs typeface="Arial" charset="0"/>
                        </a:rPr>
                        <a:t>TGF</a:t>
                      </a:r>
                      <a:r>
                        <a:rPr kumimoji="0" lang="el-GR" sz="1400" b="0" i="0" u="none" strike="noStrike" cap="none" normalizeH="0" baseline="0">
                          <a:ln>
                            <a:noFill/>
                          </a:ln>
                          <a:solidFill>
                            <a:schemeClr val="tx1"/>
                          </a:solidFill>
                          <a:effectLst/>
                          <a:latin typeface="Calibri" pitchFamily="34" charset="0"/>
                          <a:cs typeface="Arial" charset="0"/>
                        </a:rPr>
                        <a:t>-β. </a:t>
                      </a:r>
                      <a:r>
                        <a:rPr kumimoji="0" lang="en-US" sz="1400" b="0" i="0" u="none" strike="noStrike" cap="none" normalizeH="0" baseline="0">
                          <a:ln>
                            <a:noFill/>
                          </a:ln>
                          <a:solidFill>
                            <a:schemeClr val="tx1"/>
                          </a:solidFill>
                          <a:effectLst/>
                          <a:latin typeface="Calibri" pitchFamily="34" charset="0"/>
                          <a:cs typeface="Arial" charset="0"/>
                        </a:rPr>
                        <a:t>E</a:t>
                      </a:r>
                      <a:r>
                        <a:rPr kumimoji="0" lang="el-GR" sz="1400" b="0" i="0" u="none" strike="noStrike" cap="none" normalizeH="0" baseline="0">
                          <a:ln>
                            <a:noFill/>
                          </a:ln>
                          <a:solidFill>
                            <a:schemeClr val="tx1"/>
                          </a:solidFill>
                          <a:effectLst/>
                          <a:latin typeface="Calibri" pitchFamily="34" charset="0"/>
                          <a:cs typeface="Arial" charset="0"/>
                        </a:rPr>
                        <a:t>πάγει τη σύνθεση κυττάρων της </a:t>
                      </a:r>
                      <a:r>
                        <a:rPr kumimoji="0" lang="en-US" sz="1400" b="0" i="0" u="none" strike="noStrike" cap="none" normalizeH="0" baseline="0">
                          <a:ln>
                            <a:noFill/>
                          </a:ln>
                          <a:solidFill>
                            <a:schemeClr val="tx1"/>
                          </a:solidFill>
                          <a:effectLst/>
                          <a:latin typeface="Calibri" pitchFamily="34" charset="0"/>
                          <a:cs typeface="Arial" charset="0"/>
                        </a:rPr>
                        <a:t>E</a:t>
                      </a:r>
                      <a:r>
                        <a:rPr kumimoji="0" lang="el-GR" sz="1400" b="0" i="0" u="none" strike="noStrike" cap="none" normalizeH="0" baseline="0">
                          <a:ln>
                            <a:noFill/>
                          </a:ln>
                          <a:solidFill>
                            <a:schemeClr val="tx1"/>
                          </a:solidFill>
                          <a:effectLst/>
                          <a:latin typeface="Calibri" pitchFamily="34" charset="0"/>
                          <a:cs typeface="Arial" charset="0"/>
                        </a:rPr>
                        <a:t>.</a:t>
                      </a:r>
                      <a:r>
                        <a:rPr kumimoji="0" lang="en-US" sz="1400" b="0" i="0" u="none" strike="noStrike" cap="none" normalizeH="0" baseline="0">
                          <a:ln>
                            <a:noFill/>
                          </a:ln>
                          <a:solidFill>
                            <a:schemeClr val="tx1"/>
                          </a:solidFill>
                          <a:effectLst/>
                          <a:latin typeface="Calibri" pitchFamily="34" charset="0"/>
                          <a:cs typeface="Arial" charset="0"/>
                        </a:rPr>
                        <a:t>C</a:t>
                      </a:r>
                      <a:r>
                        <a:rPr kumimoji="0" lang="el-GR" sz="1400" b="0" i="0" u="none" strike="noStrike" cap="none" normalizeH="0" baseline="0">
                          <a:ln>
                            <a:noFill/>
                          </a:ln>
                          <a:solidFill>
                            <a:schemeClr val="tx1"/>
                          </a:solidFill>
                          <a:effectLst/>
                          <a:latin typeface="Calibri" pitchFamily="34" charset="0"/>
                          <a:cs typeface="Arial" charset="0"/>
                        </a:rPr>
                        <a:t>.</a:t>
                      </a:r>
                      <a:r>
                        <a:rPr kumimoji="0" lang="en-US" sz="1400" b="0" i="0" u="none" strike="noStrike" cap="none" normalizeH="0" baseline="0">
                          <a:ln>
                            <a:noFill/>
                          </a:ln>
                          <a:solidFill>
                            <a:schemeClr val="tx1"/>
                          </a:solidFill>
                          <a:effectLst/>
                          <a:latin typeface="Calibri" pitchFamily="34" charset="0"/>
                          <a:cs typeface="Arial" charset="0"/>
                        </a:rPr>
                        <a:t>M</a:t>
                      </a:r>
                      <a:r>
                        <a:rPr kumimoji="0" lang="el-GR" sz="1400" b="0" i="0" u="none" strike="noStrike" cap="none" normalizeH="0" baseline="0">
                          <a:ln>
                            <a:noFill/>
                          </a:ln>
                          <a:solidFill>
                            <a:schemeClr val="tx1"/>
                          </a:solidFill>
                          <a:effectLst/>
                          <a:latin typeface="Calibri" pitchFamily="34" charset="0"/>
                          <a:cs typeface="Arial" charset="0"/>
                        </a:rPr>
                        <a:t>..</a:t>
                      </a:r>
                      <a:endParaRPr kumimoji="0" lang="el-GR" sz="2500" b="0" i="0" u="none" strike="noStrike" cap="none" normalizeH="0" baseline="0">
                        <a:ln>
                          <a:noFill/>
                        </a:ln>
                        <a:solidFill>
                          <a:schemeClr val="tx1"/>
                        </a:solidFill>
                        <a:effectLst/>
                        <a:latin typeface="Calibri" pitchFamily="34" charset="0"/>
                        <a:ea typeface="Times New Roman" pitchFamily="18" charset="0"/>
                        <a:cs typeface="Calibri" pitchFamily="34" charset="0"/>
                      </a:endParaRPr>
                    </a:p>
                  </a:txBody>
                  <a:tcPr marL="60960" marR="6096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a:ln>
                            <a:noFill/>
                          </a:ln>
                          <a:solidFill>
                            <a:srgbClr val="FF0000"/>
                          </a:solidFill>
                          <a:effectLst/>
                          <a:latin typeface="Calibri" pitchFamily="34" charset="0"/>
                          <a:cs typeface="Arial" charset="0"/>
                        </a:rPr>
                        <a:t>Μειωμένη συγκέντρωση </a:t>
                      </a:r>
                      <a:r>
                        <a:rPr kumimoji="0" lang="en-US" sz="1400" b="0" i="0" u="none" strike="noStrike" cap="none" normalizeH="0" baseline="0" dirty="0">
                          <a:ln>
                            <a:noFill/>
                          </a:ln>
                          <a:solidFill>
                            <a:srgbClr val="FF0000"/>
                          </a:solidFill>
                          <a:effectLst/>
                          <a:latin typeface="Calibri" pitchFamily="34" charset="0"/>
                          <a:cs typeface="Arial" charset="0"/>
                        </a:rPr>
                        <a:t>PDGF</a:t>
                      </a:r>
                      <a:r>
                        <a:rPr kumimoji="0" lang="el-GR" sz="1400" b="0" i="0" u="none" strike="noStrike" cap="none" normalizeH="0" baseline="0" dirty="0">
                          <a:ln>
                            <a:noFill/>
                          </a:ln>
                          <a:solidFill>
                            <a:srgbClr val="FF0000"/>
                          </a:solidFill>
                          <a:effectLst/>
                          <a:latin typeface="Calibri" pitchFamily="34" charset="0"/>
                          <a:cs typeface="Arial" charset="0"/>
                        </a:rPr>
                        <a:t> στην περιοχή του τραύματος.</a:t>
                      </a:r>
                      <a:endParaRPr kumimoji="0" lang="el-GR" sz="2500" b="0" i="0" u="none" strike="noStrike" cap="none" normalizeH="0" baseline="0" dirty="0">
                        <a:ln>
                          <a:noFill/>
                        </a:ln>
                        <a:solidFill>
                          <a:srgbClr val="FF0000"/>
                        </a:solidFill>
                        <a:effectLst/>
                        <a:latin typeface="Calibri" pitchFamily="34" charset="0"/>
                        <a:ea typeface="Times New Roman" pitchFamily="18" charset="0"/>
                        <a:cs typeface="Calibri" pitchFamily="34" charset="0"/>
                      </a:endParaRPr>
                    </a:p>
                  </a:txBody>
                  <a:tcPr marL="60960" marR="6096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56479">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2800" b="0" i="0" u="none" strike="noStrike" cap="none" normalizeH="0" baseline="0" dirty="0">
                          <a:ln>
                            <a:noFill/>
                          </a:ln>
                          <a:solidFill>
                            <a:srgbClr val="0070C0"/>
                          </a:solidFill>
                          <a:effectLst/>
                          <a:latin typeface="Calibri" pitchFamily="34" charset="0"/>
                          <a:cs typeface="Arial" charset="0"/>
                        </a:rPr>
                        <a:t>NGF</a:t>
                      </a:r>
                      <a:endParaRPr kumimoji="0" lang="el-GR" sz="2800" b="0" i="0" u="none" strike="noStrike" cap="none" normalizeH="0" baseline="0" dirty="0">
                        <a:ln>
                          <a:noFill/>
                        </a:ln>
                        <a:solidFill>
                          <a:srgbClr val="0070C0"/>
                        </a:solidFill>
                        <a:effectLst/>
                        <a:latin typeface="Calibri" pitchFamily="34" charset="0"/>
                        <a:ea typeface="Times New Roman" pitchFamily="18" charset="0"/>
                        <a:cs typeface="Calibri" pitchFamily="34" charset="0"/>
                      </a:endParaRPr>
                    </a:p>
                  </a:txBody>
                  <a:tcPr marL="60960" marR="609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dirty="0">
                          <a:ln>
                            <a:noFill/>
                          </a:ln>
                          <a:solidFill>
                            <a:schemeClr val="tx1"/>
                          </a:solidFill>
                          <a:effectLst/>
                          <a:latin typeface="Calibri" pitchFamily="34" charset="0"/>
                          <a:cs typeface="Arial" charset="0"/>
                        </a:rPr>
                        <a:t>Δρα κατά την </a:t>
                      </a:r>
                      <a:r>
                        <a:rPr kumimoji="0" lang="el-GR" sz="1400" b="1" i="0" u="none" strike="noStrike" cap="none" normalizeH="0" baseline="0" dirty="0" err="1">
                          <a:ln>
                            <a:noFill/>
                          </a:ln>
                          <a:solidFill>
                            <a:schemeClr val="tx1"/>
                          </a:solidFill>
                          <a:effectLst/>
                          <a:latin typeface="Calibri" pitchFamily="34" charset="0"/>
                          <a:cs typeface="Arial" charset="0"/>
                        </a:rPr>
                        <a:t>ανοσιακή</a:t>
                      </a:r>
                      <a:r>
                        <a:rPr kumimoji="0" lang="el-GR" sz="1400" b="1" i="0" u="none" strike="noStrike" cap="none" normalizeH="0" baseline="0" dirty="0">
                          <a:ln>
                            <a:noFill/>
                          </a:ln>
                          <a:solidFill>
                            <a:schemeClr val="tx1"/>
                          </a:solidFill>
                          <a:effectLst/>
                          <a:latin typeface="Calibri" pitchFamily="34" charset="0"/>
                          <a:cs typeface="Arial" charset="0"/>
                        </a:rPr>
                        <a:t> απάντηση στην φλεγμονή, καταστέλλει την απόπτωση, επάγει την </a:t>
                      </a:r>
                      <a:r>
                        <a:rPr kumimoji="0" lang="el-GR" sz="1400" b="1" i="0" u="none" strike="noStrike" cap="none" normalizeH="0" baseline="0" dirty="0" err="1">
                          <a:ln>
                            <a:noFill/>
                          </a:ln>
                          <a:solidFill>
                            <a:schemeClr val="tx1"/>
                          </a:solidFill>
                          <a:effectLst/>
                          <a:latin typeface="Calibri" pitchFamily="34" charset="0"/>
                          <a:cs typeface="Arial" charset="0"/>
                        </a:rPr>
                        <a:t>αγγειογένεση</a:t>
                      </a:r>
                      <a:r>
                        <a:rPr kumimoji="0" lang="el-GR" sz="1400" b="1" i="0" u="none" strike="noStrike" cap="none" normalizeH="0" baseline="0" dirty="0">
                          <a:ln>
                            <a:noFill/>
                          </a:ln>
                          <a:solidFill>
                            <a:schemeClr val="tx1"/>
                          </a:solidFill>
                          <a:effectLst/>
                          <a:latin typeface="Calibri" pitchFamily="34" charset="0"/>
                          <a:cs typeface="Arial" charset="0"/>
                        </a:rPr>
                        <a:t>. </a:t>
                      </a:r>
                      <a:r>
                        <a:rPr kumimoji="0" lang="el-GR" sz="1400" b="0" i="0" u="none" strike="noStrike" cap="none" normalizeH="0" baseline="0" dirty="0">
                          <a:ln>
                            <a:noFill/>
                          </a:ln>
                          <a:solidFill>
                            <a:schemeClr val="tx1"/>
                          </a:solidFill>
                          <a:effectLst/>
                          <a:latin typeface="Calibri" pitchFamily="34" charset="0"/>
                          <a:cs typeface="Arial" charset="0"/>
                        </a:rPr>
                        <a:t>Επάγει τον πολλαπλασιασμό των </a:t>
                      </a:r>
                      <a:r>
                        <a:rPr kumimoji="0" lang="el-GR" sz="1400" b="0" i="0" u="none" strike="noStrike" cap="none" normalizeH="0" baseline="0" dirty="0" err="1">
                          <a:ln>
                            <a:noFill/>
                          </a:ln>
                          <a:solidFill>
                            <a:schemeClr val="tx1"/>
                          </a:solidFill>
                          <a:effectLst/>
                          <a:latin typeface="Calibri" pitchFamily="34" charset="0"/>
                          <a:cs typeface="Arial" charset="0"/>
                        </a:rPr>
                        <a:t>κερατινοκυττάρων</a:t>
                      </a:r>
                      <a:r>
                        <a:rPr kumimoji="0" lang="el-GR" sz="1400" b="0" i="0" u="none" strike="noStrike" cap="none" normalizeH="0" baseline="0" dirty="0">
                          <a:ln>
                            <a:noFill/>
                          </a:ln>
                          <a:solidFill>
                            <a:schemeClr val="tx1"/>
                          </a:solidFill>
                          <a:effectLst/>
                          <a:latin typeface="Calibri" pitchFamily="34" charset="0"/>
                          <a:cs typeface="Arial" charset="0"/>
                        </a:rPr>
                        <a:t> και των κυττάρων του ενδοθηλίου. </a:t>
                      </a:r>
                      <a:r>
                        <a:rPr kumimoji="0" lang="el-GR" sz="1400" b="1" i="0" u="none" strike="noStrike" cap="none" normalizeH="0" baseline="0" dirty="0">
                          <a:ln>
                            <a:noFill/>
                          </a:ln>
                          <a:solidFill>
                            <a:schemeClr val="tx1"/>
                          </a:solidFill>
                          <a:effectLst/>
                          <a:latin typeface="Calibri" pitchFamily="34" charset="0"/>
                          <a:cs typeface="Arial" charset="0"/>
                        </a:rPr>
                        <a:t>Ενεργοποιεί την διαφοροποίηση των μονοκυττάρων. Αυξάνει την </a:t>
                      </a:r>
                      <a:r>
                        <a:rPr kumimoji="0" lang="el-GR" sz="1400" b="1" i="0" u="none" strike="noStrike" cap="none" normalizeH="0" baseline="0" dirty="0" err="1">
                          <a:ln>
                            <a:noFill/>
                          </a:ln>
                          <a:solidFill>
                            <a:schemeClr val="tx1"/>
                          </a:solidFill>
                          <a:effectLst/>
                          <a:latin typeface="Calibri" pitchFamily="34" charset="0"/>
                          <a:cs typeface="Arial" charset="0"/>
                        </a:rPr>
                        <a:t>επιβιωσιμότητα</a:t>
                      </a:r>
                      <a:r>
                        <a:rPr kumimoji="0" lang="el-GR" sz="1400" b="1" i="0" u="none" strike="noStrike" cap="none" normalizeH="0" baseline="0" dirty="0">
                          <a:ln>
                            <a:noFill/>
                          </a:ln>
                          <a:solidFill>
                            <a:schemeClr val="tx1"/>
                          </a:solidFill>
                          <a:effectLst/>
                          <a:latin typeface="Calibri" pitchFamily="34" charset="0"/>
                          <a:cs typeface="Arial" charset="0"/>
                        </a:rPr>
                        <a:t> και τον χρόνο ζωής των ουδετερόφιλων</a:t>
                      </a:r>
                      <a:endParaRPr kumimoji="0" lang="el-GR" sz="2500" b="1" i="0" u="none" strike="noStrike" cap="none" normalizeH="0" baseline="0" dirty="0">
                        <a:ln>
                          <a:noFill/>
                        </a:ln>
                        <a:solidFill>
                          <a:schemeClr val="tx1"/>
                        </a:solidFill>
                        <a:effectLst/>
                        <a:latin typeface="Calibri" pitchFamily="34" charset="0"/>
                        <a:ea typeface="Times New Roman" pitchFamily="18" charset="0"/>
                        <a:cs typeface="Calibri" pitchFamily="34" charset="0"/>
                      </a:endParaRPr>
                    </a:p>
                  </a:txBody>
                  <a:tcPr marL="60960" marR="6096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a:ln>
                            <a:noFill/>
                          </a:ln>
                          <a:solidFill>
                            <a:schemeClr val="tx1"/>
                          </a:solidFill>
                          <a:effectLst/>
                          <a:latin typeface="Calibri" pitchFamily="34" charset="0"/>
                          <a:cs typeface="Arial" charset="0"/>
                        </a:rPr>
                        <a:t>Μείωση στα επίπεδα του </a:t>
                      </a:r>
                      <a:r>
                        <a:rPr kumimoji="0" lang="en-US" sz="1400" b="0" i="0" u="none" strike="noStrike" cap="none" normalizeH="0" baseline="0" dirty="0">
                          <a:ln>
                            <a:noFill/>
                          </a:ln>
                          <a:solidFill>
                            <a:schemeClr val="tx1"/>
                          </a:solidFill>
                          <a:effectLst/>
                          <a:latin typeface="Calibri" pitchFamily="34" charset="0"/>
                          <a:cs typeface="Arial" charset="0"/>
                        </a:rPr>
                        <a:t>NGF</a:t>
                      </a:r>
                      <a:r>
                        <a:rPr kumimoji="0" lang="el-GR" sz="1400" b="0" i="0" u="none" strike="noStrike" cap="none" normalizeH="0" baseline="0" dirty="0">
                          <a:ln>
                            <a:noFill/>
                          </a:ln>
                          <a:solidFill>
                            <a:schemeClr val="tx1"/>
                          </a:solidFill>
                          <a:effectLst/>
                          <a:latin typeface="Calibri" pitchFamily="34" charset="0"/>
                          <a:cs typeface="Arial" charset="0"/>
                        </a:rPr>
                        <a:t>. </a:t>
                      </a:r>
                      <a:r>
                        <a:rPr kumimoji="0" lang="el-GR" sz="1400" b="0" i="0" u="none" strike="noStrike" cap="none" normalizeH="0" baseline="0" dirty="0">
                          <a:ln>
                            <a:noFill/>
                          </a:ln>
                          <a:solidFill>
                            <a:srgbClr val="FF0000"/>
                          </a:solidFill>
                          <a:effectLst/>
                          <a:latin typeface="Calibri" pitchFamily="34" charset="0"/>
                          <a:cs typeface="Arial" charset="0"/>
                        </a:rPr>
                        <a:t>Μη ικανοποιητική </a:t>
                      </a:r>
                      <a:r>
                        <a:rPr kumimoji="0" lang="el-GR" sz="1400" b="0" i="0" u="none" strike="noStrike" cap="none" normalizeH="0" baseline="0" dirty="0" err="1">
                          <a:ln>
                            <a:noFill/>
                          </a:ln>
                          <a:solidFill>
                            <a:srgbClr val="FF0000"/>
                          </a:solidFill>
                          <a:effectLst/>
                          <a:latin typeface="Calibri" pitchFamily="34" charset="0"/>
                          <a:cs typeface="Arial" charset="0"/>
                        </a:rPr>
                        <a:t>αγγειογέννεση</a:t>
                      </a:r>
                      <a:r>
                        <a:rPr kumimoji="0" lang="el-GR" sz="1400" b="0" i="0" u="none" strike="noStrike" cap="none" normalizeH="0" baseline="0" dirty="0">
                          <a:ln>
                            <a:noFill/>
                          </a:ln>
                          <a:solidFill>
                            <a:srgbClr val="FF0000"/>
                          </a:solidFill>
                          <a:effectLst/>
                          <a:latin typeface="Calibri" pitchFamily="34" charset="0"/>
                          <a:cs typeface="Arial" charset="0"/>
                        </a:rPr>
                        <a:t> </a:t>
                      </a:r>
                      <a:r>
                        <a:rPr kumimoji="0" lang="el-GR" sz="1400" b="0" i="0" u="none" strike="noStrike" cap="none" normalizeH="0" baseline="0" dirty="0">
                          <a:ln>
                            <a:noFill/>
                          </a:ln>
                          <a:solidFill>
                            <a:schemeClr val="tx1"/>
                          </a:solidFill>
                          <a:effectLst/>
                          <a:latin typeface="Calibri" pitchFamily="34" charset="0"/>
                          <a:cs typeface="Arial" charset="0"/>
                        </a:rPr>
                        <a:t>και νευρική ανεπάρκεια στην περιοχή του τραύματος.</a:t>
                      </a:r>
                      <a:endParaRPr kumimoji="0" lang="el-GR" sz="2500" b="0" i="0" u="none" strike="noStrike" cap="none" normalizeH="0" baseline="0" dirty="0">
                        <a:ln>
                          <a:noFill/>
                        </a:ln>
                        <a:solidFill>
                          <a:schemeClr val="tx1"/>
                        </a:solidFill>
                        <a:effectLst/>
                        <a:latin typeface="Calibri" pitchFamily="34" charset="0"/>
                        <a:ea typeface="Times New Roman" pitchFamily="18" charset="0"/>
                        <a:cs typeface="Calibri" pitchFamily="34" charset="0"/>
                      </a:endParaRPr>
                    </a:p>
                  </a:txBody>
                  <a:tcPr marL="60960" marR="6096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62143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159" y="1544111"/>
            <a:ext cx="8229600" cy="4846562"/>
          </a:xfrm>
        </p:spPr>
        <p:txBody>
          <a:bodyPr>
            <a:noAutofit/>
          </a:bodyPr>
          <a:lstStyle/>
          <a:p>
            <a:pPr>
              <a:lnSpc>
                <a:spcPct val="100000"/>
              </a:lnSpc>
            </a:pPr>
            <a:r>
              <a:rPr lang="el-GR" sz="2400" dirty="0">
                <a:latin typeface="Bahnschrift" pitchFamily="34" charset="0"/>
              </a:rPr>
              <a:t>Λήψη ιστορικού. </a:t>
            </a:r>
            <a:br>
              <a:rPr lang="el-GR" sz="2400" dirty="0">
                <a:latin typeface="Bahnschrift" pitchFamily="34" charset="0"/>
              </a:rPr>
            </a:br>
            <a:br>
              <a:rPr lang="en-US" sz="2400" dirty="0">
                <a:latin typeface="Bahnschrift" pitchFamily="34" charset="0"/>
              </a:rPr>
            </a:br>
            <a:r>
              <a:rPr lang="el-GR" sz="2400" dirty="0">
                <a:solidFill>
                  <a:srgbClr val="FF0000"/>
                </a:solidFill>
                <a:latin typeface="Bahnschrift" pitchFamily="34" charset="0"/>
              </a:rPr>
              <a:t>Συνεννόηση με </a:t>
            </a:r>
            <a:r>
              <a:rPr lang="el-GR" sz="2400" dirty="0" err="1">
                <a:solidFill>
                  <a:srgbClr val="FF0000"/>
                </a:solidFill>
                <a:latin typeface="Bahnschrift" pitchFamily="34" charset="0"/>
              </a:rPr>
              <a:t>Διαβητολόγο</a:t>
            </a:r>
            <a:r>
              <a:rPr lang="el-GR" sz="2400" dirty="0">
                <a:solidFill>
                  <a:srgbClr val="FF0000"/>
                </a:solidFill>
                <a:latin typeface="Bahnschrift" pitchFamily="34" charset="0"/>
              </a:rPr>
              <a:t> </a:t>
            </a:r>
            <a:r>
              <a:rPr lang="el-GR" sz="2400" dirty="0">
                <a:latin typeface="Bahnschrift" pitchFamily="34" charset="0"/>
              </a:rPr>
              <a:t>εάν ο </a:t>
            </a:r>
            <a:r>
              <a:rPr lang="el-GR" sz="2400" dirty="0" err="1">
                <a:latin typeface="Bahnschrift" pitchFamily="34" charset="0"/>
              </a:rPr>
              <a:t>γλυκαιμικός</a:t>
            </a:r>
            <a:r>
              <a:rPr lang="el-GR" sz="2400" dirty="0">
                <a:latin typeface="Bahnschrift" pitchFamily="34" charset="0"/>
              </a:rPr>
              <a:t> έλεγχος είναι ανεπαρκής ή εάν υπάρχουν συμπτώματα και σημεία που υποδηλώνουν ένα αδιάγνωστο πρόβλημα ή εάν η διάγνωση είναι αβέβαιη. </a:t>
            </a:r>
            <a:br>
              <a:rPr lang="el-GR" sz="2400" dirty="0">
                <a:latin typeface="Bahnschrift" pitchFamily="34" charset="0"/>
              </a:rPr>
            </a:br>
            <a:br>
              <a:rPr lang="el-GR" sz="2400" dirty="0">
                <a:latin typeface="Bahnschrift" pitchFamily="34" charset="0"/>
              </a:rPr>
            </a:br>
            <a:r>
              <a:rPr lang="el-GR" sz="2400" dirty="0">
                <a:latin typeface="Bahnschrift" pitchFamily="34" charset="0"/>
              </a:rPr>
              <a:t>Εάν ο διαβήτης ελέγχεται ικανοποιητικά, όλες 	οι οδοντιατρικές επεμβάσεις μπορούν να πραγματοποιηθούν χωρίς ιδιαίτερες προφυλάξεις.</a:t>
            </a:r>
            <a:br>
              <a:rPr lang="el-GR" sz="2400" dirty="0">
                <a:latin typeface="Bahnschrift" pitchFamily="34" charset="0"/>
              </a:rPr>
            </a:br>
            <a:r>
              <a:rPr lang="el-GR" sz="2400" dirty="0">
                <a:latin typeface="Bahnschrift" pitchFamily="34" charset="0"/>
              </a:rPr>
              <a:t> 	</a:t>
            </a:r>
            <a:br>
              <a:rPr lang="el-GR" sz="2400" dirty="0">
                <a:latin typeface="Bahnschrift" pitchFamily="34" charset="0"/>
              </a:rPr>
            </a:br>
            <a:r>
              <a:rPr lang="el-GR" sz="2400" dirty="0">
                <a:latin typeface="Bahnschrift" pitchFamily="34" charset="0"/>
              </a:rPr>
              <a:t>Πρωινά ραντεβού είναι συνήθως καλύτερα. (?)</a:t>
            </a:r>
            <a:br>
              <a:rPr lang="en-US" sz="2400" dirty="0">
                <a:latin typeface="Bahnschrift" pitchFamily="34" charset="0"/>
              </a:rPr>
            </a:br>
            <a:endParaRPr lang="en-US" sz="3200" dirty="0">
              <a:latin typeface="Bahnschrift" pitchFamily="34" charset="0"/>
            </a:endParaRPr>
          </a:p>
        </p:txBody>
      </p:sp>
      <p:pic>
        <p:nvPicPr>
          <p:cNvPr id="4" name="Picture 3">
            <a:extLst>
              <a:ext uri="{FF2B5EF4-FFF2-40B4-BE49-F238E27FC236}">
                <a16:creationId xmlns:a16="http://schemas.microsoft.com/office/drawing/2014/main" id="{15C3BB9E-3363-4995-AA62-EC4349CF3A72}"/>
              </a:ext>
            </a:extLst>
          </p:cNvPr>
          <p:cNvPicPr>
            <a:picLocks noChangeAspect="1"/>
          </p:cNvPicPr>
          <p:nvPr/>
        </p:nvPicPr>
        <p:blipFill>
          <a:blip r:embed="rId2" cstate="print"/>
          <a:stretch>
            <a:fillRect/>
          </a:stretch>
        </p:blipFill>
        <p:spPr>
          <a:xfrm>
            <a:off x="503376" y="240754"/>
            <a:ext cx="8108383" cy="890093"/>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46031F-29EC-1AE2-53AA-3F1DF446FCDE}"/>
              </a:ext>
            </a:extLst>
          </p:cNvPr>
          <p:cNvSpPr txBox="1"/>
          <p:nvPr/>
        </p:nvSpPr>
        <p:spPr>
          <a:xfrm>
            <a:off x="471952" y="1023803"/>
            <a:ext cx="8337755" cy="5332229"/>
          </a:xfrm>
          <a:prstGeom prst="rect">
            <a:avLst/>
          </a:prstGeom>
          <a:noFill/>
          <a:ln>
            <a:solidFill>
              <a:srgbClr val="292929"/>
            </a:solidFill>
          </a:ln>
        </p:spPr>
        <p:txBody>
          <a:bodyPr wrap="square">
            <a:spAutoFit/>
          </a:bodyPr>
          <a:lstStyle/>
          <a:p>
            <a:pPr algn="ctr">
              <a:lnSpc>
                <a:spcPct val="150000"/>
              </a:lnSpc>
            </a:pPr>
            <a:r>
              <a:rPr kumimoji="0" lang="el-GR" sz="2400" b="0"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t>Γλυκόζη αίματος </a:t>
            </a:r>
            <a:r>
              <a:rPr kumimoji="0" lang="el-GR" sz="2400" b="0" i="0" u="none" strike="noStrike" kern="1200" cap="none" spc="0" normalizeH="0" baseline="0" noProof="0" dirty="0">
                <a:ln>
                  <a:noFill/>
                </a:ln>
                <a:solidFill>
                  <a:srgbClr val="FF0000"/>
                </a:solidFill>
                <a:effectLst/>
                <a:uLnTx/>
                <a:uFillTx/>
                <a:latin typeface="Bahnschrift Light" panose="020B0502040204020203" pitchFamily="34" charset="0"/>
                <a:ea typeface="+mj-ea"/>
                <a:cs typeface="+mj-cs"/>
              </a:rPr>
              <a:t>νηστείας</a:t>
            </a:r>
            <a:r>
              <a:rPr kumimoji="0" lang="el-GR" sz="2400" b="0"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t> μεταξύ </a:t>
            </a:r>
            <a:r>
              <a:rPr kumimoji="0" lang="el-GR" sz="2400" b="1"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t>70 και 200 </a:t>
            </a:r>
            <a:r>
              <a:rPr kumimoji="0" lang="el-GR" sz="2400" b="1" i="0" u="none" strike="noStrike" kern="1200" cap="none" spc="0" normalizeH="0" baseline="0" noProof="0" dirty="0" err="1">
                <a:ln>
                  <a:noFill/>
                </a:ln>
                <a:solidFill>
                  <a:prstClr val="black"/>
                </a:solidFill>
                <a:effectLst/>
                <a:uLnTx/>
                <a:uFillTx/>
                <a:latin typeface="Bahnschrift Light" panose="020B0502040204020203" pitchFamily="34" charset="0"/>
                <a:ea typeface="+mj-ea"/>
                <a:cs typeface="+mj-cs"/>
              </a:rPr>
              <a:t>mg</a:t>
            </a:r>
            <a:r>
              <a:rPr kumimoji="0" lang="el-GR" sz="2400" b="1"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t>/</a:t>
            </a:r>
            <a:r>
              <a:rPr kumimoji="0" lang="el-GR" sz="2400" b="1" i="0" u="none" strike="noStrike" kern="1200" cap="none" spc="0" normalizeH="0" baseline="0" noProof="0" dirty="0" err="1">
                <a:ln>
                  <a:noFill/>
                </a:ln>
                <a:solidFill>
                  <a:prstClr val="black"/>
                </a:solidFill>
                <a:effectLst/>
                <a:uLnTx/>
                <a:uFillTx/>
                <a:latin typeface="Bahnschrift Light" panose="020B0502040204020203" pitchFamily="34" charset="0"/>
                <a:ea typeface="+mj-ea"/>
                <a:cs typeface="+mj-cs"/>
              </a:rPr>
              <a:t>dL</a:t>
            </a:r>
            <a:br>
              <a:rPr kumimoji="0" lang="el-GR" sz="2400" b="1"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br>
            <a:r>
              <a:rPr kumimoji="0" lang="el-GR" sz="2400" b="1"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t>+</a:t>
            </a:r>
            <a:br>
              <a:rPr kumimoji="0" lang="el-GR" sz="2400" b="0"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br>
            <a:r>
              <a:rPr kumimoji="0" lang="el-GR" sz="2400" b="0" i="0" u="none" strike="noStrike" kern="1200" cap="none" spc="0" normalizeH="0" baseline="0" noProof="0" dirty="0">
                <a:ln>
                  <a:noFill/>
                </a:ln>
                <a:solidFill>
                  <a:srgbClr val="FF0000"/>
                </a:solidFill>
                <a:effectLst/>
                <a:uLnTx/>
                <a:uFillTx/>
                <a:latin typeface="Bahnschrift Light" panose="020B0502040204020203" pitchFamily="34" charset="0"/>
                <a:ea typeface="+mj-ea"/>
                <a:cs typeface="+mj-cs"/>
              </a:rPr>
              <a:t>Καμία επιπλοκή </a:t>
            </a:r>
            <a:r>
              <a:rPr kumimoji="0" lang="el-GR" sz="2400" b="0"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t>(π.χ. πρόσφατο έμφραγμα του μυοκαρδίου, νεφρική νόσος, συμφορητική καρδιακή ανεπάρκεια, συμπτωματική στηθάγχη, μεγάλη ηλικία, καρδιακή αρρυθμία, εγκεφαλικό επεισόδιο) </a:t>
            </a:r>
            <a:br>
              <a:rPr kumimoji="0" lang="el-GR" sz="2400" b="0"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br>
            <a:r>
              <a:rPr kumimoji="0" lang="el-GR" sz="2400" b="1"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t>+</a:t>
            </a:r>
            <a:br>
              <a:rPr kumimoji="0" lang="el-GR" sz="2400" b="0"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br>
            <a:r>
              <a:rPr kumimoji="0" lang="el-GR" sz="2400" b="0" i="0" u="none" strike="noStrike" kern="1200" cap="none" spc="0" normalizeH="0" baseline="0" noProof="0" dirty="0">
                <a:ln>
                  <a:noFill/>
                </a:ln>
                <a:solidFill>
                  <a:srgbClr val="FF0000"/>
                </a:solidFill>
                <a:effectLst/>
                <a:uLnTx/>
                <a:uFillTx/>
                <a:latin typeface="Bahnschrift Light" panose="020B0502040204020203" pitchFamily="34" charset="0"/>
                <a:ea typeface="+mj-ea"/>
                <a:cs typeface="+mj-cs"/>
              </a:rPr>
              <a:t>Αρτηριακή πίεση </a:t>
            </a:r>
            <a:r>
              <a:rPr kumimoji="0" lang="el-GR" sz="2400" b="0"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t>&lt;180/110 mm </a:t>
            </a:r>
            <a:r>
              <a:rPr kumimoji="0" lang="el-GR" sz="2400" b="0" i="0" u="none" strike="noStrike" kern="1200" cap="none" spc="0" normalizeH="0" baseline="0" noProof="0" dirty="0" err="1">
                <a:ln>
                  <a:noFill/>
                </a:ln>
                <a:solidFill>
                  <a:prstClr val="black"/>
                </a:solidFill>
                <a:effectLst/>
                <a:uLnTx/>
                <a:uFillTx/>
                <a:latin typeface="Bahnschrift Light" panose="020B0502040204020203" pitchFamily="34" charset="0"/>
                <a:ea typeface="+mj-ea"/>
                <a:cs typeface="+mj-cs"/>
              </a:rPr>
              <a:t>Hg</a:t>
            </a:r>
            <a:br>
              <a:rPr kumimoji="0" lang="el-GR" sz="2400" b="0"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br>
            <a:br>
              <a:rPr kumimoji="0" lang="el-GR" sz="2400" b="0"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br>
            <a:endParaRPr lang="en-GB" sz="1100" dirty="0"/>
          </a:p>
        </p:txBody>
      </p:sp>
      <p:sp>
        <p:nvSpPr>
          <p:cNvPr id="3" name="Rectangle 3"/>
          <p:cNvSpPr>
            <a:spLocks noChangeArrowheads="1"/>
          </p:cNvSpPr>
          <p:nvPr/>
        </p:nvSpPr>
        <p:spPr bwMode="auto">
          <a:xfrm>
            <a:off x="210097" y="146808"/>
            <a:ext cx="8648700" cy="63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i="1">
                <a:solidFill>
                  <a:schemeClr val="bg1"/>
                </a:solidFill>
                <a:latin typeface="Tahoma" panose="020B0604030504040204" pitchFamily="34" charset="0"/>
                <a:cs typeface="Arial" panose="020B0604020202020204" pitchFamily="34" charset="0"/>
              </a:defRPr>
            </a:lvl1pPr>
            <a:lvl2pPr marL="742950" indent="-285750" eaLnBrk="0" hangingPunct="0">
              <a:defRPr sz="1400" i="1">
                <a:solidFill>
                  <a:schemeClr val="bg1"/>
                </a:solidFill>
                <a:latin typeface="Tahoma" panose="020B0604030504040204" pitchFamily="34" charset="0"/>
                <a:cs typeface="Arial" panose="020B0604020202020204" pitchFamily="34" charset="0"/>
              </a:defRPr>
            </a:lvl2pPr>
            <a:lvl3pPr marL="1143000" indent="-228600" eaLnBrk="0" hangingPunct="0">
              <a:defRPr sz="1400" i="1">
                <a:solidFill>
                  <a:schemeClr val="bg1"/>
                </a:solidFill>
                <a:latin typeface="Tahoma" panose="020B0604030504040204" pitchFamily="34" charset="0"/>
                <a:cs typeface="Arial" panose="020B0604020202020204" pitchFamily="34" charset="0"/>
              </a:defRPr>
            </a:lvl3pPr>
            <a:lvl4pPr marL="1600200" indent="-228600" eaLnBrk="0" hangingPunct="0">
              <a:defRPr sz="1400" i="1">
                <a:solidFill>
                  <a:schemeClr val="bg1"/>
                </a:solidFill>
                <a:latin typeface="Tahoma" panose="020B0604030504040204" pitchFamily="34" charset="0"/>
                <a:cs typeface="Arial" panose="020B0604020202020204" pitchFamily="34" charset="0"/>
              </a:defRPr>
            </a:lvl4pPr>
            <a:lvl5pPr marL="2057400" indent="-228600" eaLnBrk="0" hangingPunct="0">
              <a:defRPr sz="1400" i="1">
                <a:solidFill>
                  <a:schemeClr val="bg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9pPr>
          </a:lstStyle>
          <a:p>
            <a:pPr algn="ctr" eaLnBrk="1" hangingPunct="1"/>
            <a:r>
              <a:rPr lang="el-GR" altLang="el-GR" sz="3556" i="0" dirty="0">
                <a:solidFill>
                  <a:srgbClr val="0070C0"/>
                </a:solidFill>
                <a:effectLst>
                  <a:outerShdw blurRad="38100" dist="38100" dir="2700000" algn="tl">
                    <a:srgbClr val="000000">
                      <a:alpha val="43137"/>
                    </a:srgbClr>
                  </a:outerShdw>
                </a:effectLst>
                <a:latin typeface="Bahnschrift" panose="020B0502040204020203" pitchFamily="34" charset="0"/>
              </a:rPr>
              <a:t>Ικανοποιητική ρύθμιση </a:t>
            </a:r>
            <a:r>
              <a:rPr lang="el-GR" altLang="el-GR" sz="3556" i="0" dirty="0" err="1">
                <a:solidFill>
                  <a:srgbClr val="0070C0"/>
                </a:solidFill>
                <a:effectLst>
                  <a:outerShdw blurRad="38100" dist="38100" dir="2700000" algn="tl">
                    <a:srgbClr val="000000">
                      <a:alpha val="43137"/>
                    </a:srgbClr>
                  </a:outerShdw>
                </a:effectLst>
                <a:latin typeface="Bahnschrift" panose="020B0502040204020203" pitchFamily="34" charset="0"/>
              </a:rPr>
              <a:t>Σ.Δ</a:t>
            </a:r>
            <a:r>
              <a:rPr lang="el-GR" altLang="el-GR" sz="3556" i="0" dirty="0">
                <a:solidFill>
                  <a:srgbClr val="0070C0"/>
                </a:solidFill>
                <a:effectLst>
                  <a:outerShdw blurRad="38100" dist="38100" dir="2700000" algn="tl">
                    <a:srgbClr val="000000">
                      <a:alpha val="43137"/>
                    </a:srgbClr>
                  </a:outerShdw>
                </a:effectLst>
                <a:latin typeface="Bahnschrift" panose="020B0502040204020203" pitchFamily="34" charset="0"/>
              </a:rPr>
              <a:t>.</a:t>
            </a:r>
            <a:endParaRPr lang="en-US" altLang="el-GR" sz="1600" dirty="0">
              <a:solidFill>
                <a:srgbClr val="0070C0"/>
              </a:solidFill>
              <a:effectLst>
                <a:outerShdw blurRad="38100" dist="38100" dir="2700000" algn="tl">
                  <a:srgbClr val="000000">
                    <a:alpha val="43137"/>
                  </a:srgbClr>
                </a:outerShdw>
              </a:effectLst>
              <a:latin typeface="Bahnschrift" panose="020B0502040204020203"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C9409A-102F-10D3-CF6A-E7F4E8AFB5AA}"/>
              </a:ext>
            </a:extLst>
          </p:cNvPr>
          <p:cNvSpPr txBox="1"/>
          <p:nvPr/>
        </p:nvSpPr>
        <p:spPr>
          <a:xfrm>
            <a:off x="2286000" y="1499023"/>
            <a:ext cx="4572000" cy="5195012"/>
          </a:xfrm>
          <a:prstGeom prst="rect">
            <a:avLst/>
          </a:prstGeom>
          <a:noFill/>
        </p:spPr>
        <p:txBody>
          <a:bodyPr wrap="square">
            <a:spAutoFit/>
          </a:bodyPr>
          <a:lstStyle/>
          <a:p>
            <a:pPr algn="ctr">
              <a:lnSpc>
                <a:spcPct val="300000"/>
              </a:lnSpc>
            </a:pPr>
            <a:r>
              <a:rPr kumimoji="0" lang="el-GR" sz="3200" b="1"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t>Αναλγητικά </a:t>
            </a:r>
            <a:br>
              <a:rPr kumimoji="0" lang="el-GR" sz="3200" b="0"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br>
            <a:r>
              <a:rPr kumimoji="0" lang="el-GR" sz="3200" b="1"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t>Αντιβιοτικά </a:t>
            </a:r>
            <a:br>
              <a:rPr kumimoji="0" lang="el-GR" sz="3200" b="0"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br>
            <a:r>
              <a:rPr kumimoji="0" lang="el-GR" sz="3200" b="1"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t>Αναισθησία</a:t>
            </a:r>
            <a:r>
              <a:rPr kumimoji="0" lang="el-GR" sz="3200" b="0"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t> </a:t>
            </a:r>
            <a:br>
              <a:rPr kumimoji="0" lang="el-GR" sz="3200" b="0"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br>
            <a:endParaRPr lang="en-GB" sz="1800" dirty="0"/>
          </a:p>
        </p:txBody>
      </p:sp>
      <p:sp>
        <p:nvSpPr>
          <p:cNvPr id="5" name="Rectangle 4"/>
          <p:cNvSpPr/>
          <p:nvPr/>
        </p:nvSpPr>
        <p:spPr>
          <a:xfrm>
            <a:off x="483448" y="340267"/>
            <a:ext cx="8042586" cy="1323439"/>
          </a:xfrm>
          <a:prstGeom prst="rect">
            <a:avLst/>
          </a:prstGeom>
        </p:spPr>
        <p:txBody>
          <a:bodyPr wrap="none">
            <a:spAutoFit/>
          </a:bodyPr>
          <a:lstStyle/>
          <a:p>
            <a:pPr algn="ctr" eaLnBrk="1" hangingPunct="1"/>
            <a:r>
              <a:rPr lang="el-GR" altLang="el-GR" sz="3200" i="0" dirty="0">
                <a:solidFill>
                  <a:srgbClr val="0070C0"/>
                </a:solidFill>
                <a:effectLst>
                  <a:outerShdw blurRad="38100" dist="38100" dir="2700000" algn="tl">
                    <a:srgbClr val="000000">
                      <a:alpha val="43137"/>
                    </a:srgbClr>
                  </a:outerShdw>
                </a:effectLst>
                <a:latin typeface="Bahnschrift" panose="020B0502040204020203" pitchFamily="34" charset="0"/>
              </a:rPr>
              <a:t>Πιθανά Θέματα και παράγοντες Ανησυχίας</a:t>
            </a:r>
            <a:br>
              <a:rPr lang="el-GR" altLang="el-GR" sz="3200" i="0" dirty="0">
                <a:solidFill>
                  <a:srgbClr val="0070C0"/>
                </a:solidFill>
                <a:effectLst>
                  <a:outerShdw blurRad="38100" dist="38100" dir="2700000" algn="tl">
                    <a:srgbClr val="000000">
                      <a:alpha val="43137"/>
                    </a:srgbClr>
                  </a:outerShdw>
                </a:effectLst>
                <a:latin typeface="Bahnschrift" panose="020B0502040204020203" pitchFamily="34" charset="0"/>
              </a:rPr>
            </a:br>
            <a:br>
              <a:rPr lang="el-GR" altLang="el-GR" sz="3200" i="0" dirty="0">
                <a:solidFill>
                  <a:srgbClr val="0070C0"/>
                </a:solidFill>
                <a:effectLst>
                  <a:outerShdw blurRad="38100" dist="38100" dir="2700000" algn="tl">
                    <a:srgbClr val="000000">
                      <a:alpha val="43137"/>
                    </a:srgbClr>
                  </a:outerShdw>
                </a:effectLst>
                <a:latin typeface="Bahnschrift" panose="020B0502040204020203" pitchFamily="34" charset="0"/>
              </a:rPr>
            </a:br>
            <a:endParaRPr lang="en-US" altLang="el-GR" sz="1600" dirty="0">
              <a:solidFill>
                <a:srgbClr val="0070C0"/>
              </a:solidFill>
              <a:effectLst>
                <a:outerShdw blurRad="38100" dist="38100" dir="2700000" algn="tl">
                  <a:srgbClr val="000000">
                    <a:alpha val="43137"/>
                  </a:srgbClr>
                </a:outerShdw>
              </a:effectLst>
              <a:latin typeface="Bahnschrift" panose="020B0502040204020203"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45461"/>
            <a:ext cx="8229600" cy="3010487"/>
          </a:xfrm>
          <a:ln>
            <a:solidFill>
              <a:schemeClr val="tx1"/>
            </a:solidFill>
          </a:ln>
        </p:spPr>
        <p:txBody>
          <a:bodyPr>
            <a:noAutofit/>
          </a:bodyPr>
          <a:lstStyle/>
          <a:p>
            <a:pPr algn="ctr">
              <a:lnSpc>
                <a:spcPct val="100000"/>
              </a:lnSpc>
            </a:pPr>
            <a:r>
              <a:rPr lang="el-GR" sz="3200" b="1" dirty="0">
                <a:latin typeface="Bahnschrift Light" panose="020B0502040204020203" pitchFamily="34" charset="0"/>
              </a:rPr>
              <a:t>Φάρμακα</a:t>
            </a:r>
            <a:r>
              <a:rPr lang="el-GR" sz="3200" dirty="0">
                <a:latin typeface="Bahnschrift Light" panose="020B0502040204020203" pitchFamily="34" charset="0"/>
              </a:rPr>
              <a:t> Συνιστάται στον ασθενή να λαμβάνει τη </a:t>
            </a:r>
            <a:r>
              <a:rPr lang="el-GR" sz="3200" dirty="0">
                <a:solidFill>
                  <a:srgbClr val="FF0000"/>
                </a:solidFill>
                <a:latin typeface="Bahnschrift Light" panose="020B0502040204020203" pitchFamily="34" charset="0"/>
              </a:rPr>
              <a:t>συνήθη δόση ινσουλίνης και κανονικά γεύματα την ημέρα της οδοντιατρικής συνεδρίας</a:t>
            </a:r>
            <a:r>
              <a:rPr lang="el-GR" sz="3200" dirty="0">
                <a:latin typeface="Bahnschrift Light" panose="020B0502040204020203" pitchFamily="34" charset="0"/>
              </a:rPr>
              <a:t>. Τα παραπάνω να επιβεβαιωθούν στη συνεδρία.</a:t>
            </a:r>
            <a:br>
              <a:rPr lang="en-US" sz="3200" dirty="0">
                <a:latin typeface="Bahnschrift Light" panose="020B0502040204020203" pitchFamily="34" charset="0"/>
              </a:rPr>
            </a:br>
            <a:endParaRPr lang="en-US" sz="3200" dirty="0">
              <a:latin typeface="Bahnschrift Light" panose="020B0502040204020203" pitchFamily="34" charset="0"/>
            </a:endParaRPr>
          </a:p>
        </p:txBody>
      </p:sp>
      <p:sp>
        <p:nvSpPr>
          <p:cNvPr id="4" name="TextBox 3">
            <a:extLst>
              <a:ext uri="{FF2B5EF4-FFF2-40B4-BE49-F238E27FC236}">
                <a16:creationId xmlns:a16="http://schemas.microsoft.com/office/drawing/2014/main" id="{9FC09200-153A-3D83-2354-50B3AED311A5}"/>
              </a:ext>
            </a:extLst>
          </p:cNvPr>
          <p:cNvSpPr txBox="1"/>
          <p:nvPr/>
        </p:nvSpPr>
        <p:spPr>
          <a:xfrm>
            <a:off x="344128" y="652033"/>
            <a:ext cx="8390625" cy="2062103"/>
          </a:xfrm>
          <a:prstGeom prst="rect">
            <a:avLst/>
          </a:prstGeom>
          <a:noFill/>
          <a:ln>
            <a:solidFill>
              <a:schemeClr val="tx1"/>
            </a:solidFill>
          </a:ln>
        </p:spPr>
        <p:txBody>
          <a:bodyPr wrap="square">
            <a:spAutoFit/>
          </a:bodyPr>
          <a:lstStyle/>
          <a:p>
            <a:pPr algn="ctr"/>
            <a:r>
              <a:rPr kumimoji="0" lang="el-GR" sz="3200" b="1"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t>Συσκευές</a:t>
            </a:r>
            <a:r>
              <a:rPr kumimoji="0" lang="el-GR" sz="3200" b="0"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t> </a:t>
            </a:r>
            <a:r>
              <a:rPr kumimoji="0" lang="en-US" sz="3200" b="0"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t>O </a:t>
            </a:r>
            <a:r>
              <a:rPr kumimoji="0" lang="el-GR" sz="3200" b="0"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t>ασθενής μπορεί να φοράει την αντλία ινσουλίνης του. Βεβαιωθείτε ότι είναι συνδεδεμένη και λειτουργεί σωστά. </a:t>
            </a:r>
            <a:br>
              <a:rPr kumimoji="0" lang="en-US" sz="3200" b="0"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br>
            <a:endParaRPr lang="en-GB" sz="3200" dirty="0">
              <a:latin typeface="Bahnschrift Light" panose="020B0502040204020203"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946" y="3165992"/>
            <a:ext cx="8411497" cy="2910348"/>
          </a:xfrm>
          <a:ln>
            <a:solidFill>
              <a:schemeClr val="tx1"/>
            </a:solidFill>
          </a:ln>
        </p:spPr>
        <p:txBody>
          <a:bodyPr>
            <a:noAutofit/>
          </a:bodyPr>
          <a:lstStyle/>
          <a:p>
            <a:pPr algn="ctr"/>
            <a:r>
              <a:rPr lang="el-GR" sz="2400" dirty="0">
                <a:latin typeface="Bahnschrift Light" panose="020B0502040204020203" pitchFamily="34" charset="0"/>
              </a:rPr>
              <a:t>H </a:t>
            </a:r>
            <a:r>
              <a:rPr lang="el-GR" sz="2400" dirty="0">
                <a:solidFill>
                  <a:srgbClr val="FF0000"/>
                </a:solidFill>
                <a:latin typeface="Bahnschrift Light" panose="020B0502040204020203" pitchFamily="34" charset="0"/>
              </a:rPr>
              <a:t>υπογλυκαιμική ενέργεια </a:t>
            </a:r>
            <a:r>
              <a:rPr lang="el-GR" sz="2400" dirty="0">
                <a:latin typeface="Bahnschrift Light" panose="020B0502040204020203" pitchFamily="34" charset="0"/>
              </a:rPr>
              <a:t>των </a:t>
            </a:r>
            <a:r>
              <a:rPr lang="el-GR" sz="2400" dirty="0" err="1">
                <a:latin typeface="Bahnschrift Light" panose="020B0502040204020203" pitchFamily="34" charset="0"/>
              </a:rPr>
              <a:t>σουλφονυλουριών</a:t>
            </a:r>
            <a:r>
              <a:rPr lang="el-GR" sz="2400" dirty="0">
                <a:latin typeface="Bahnschrift Light" panose="020B0502040204020203" pitchFamily="34" charset="0"/>
              </a:rPr>
              <a:t>, και ιδιαίτερα της πρώτης γενεάς, </a:t>
            </a:r>
            <a:r>
              <a:rPr lang="el-GR" sz="2400" dirty="0">
                <a:solidFill>
                  <a:srgbClr val="FF0000"/>
                </a:solidFill>
                <a:latin typeface="Bahnschrift Light" panose="020B0502040204020203" pitchFamily="34" charset="0"/>
              </a:rPr>
              <a:t>ενισχύεται </a:t>
            </a:r>
            <a:r>
              <a:rPr lang="el-GR" sz="2400" dirty="0">
                <a:latin typeface="Bahnschrift Light" panose="020B0502040204020203" pitchFamily="34" charset="0"/>
              </a:rPr>
              <a:t>από τη σύγχρονη λήψη φαρμάκων, τα οποία εκτοπίζουν τις </a:t>
            </a:r>
            <a:r>
              <a:rPr lang="el-GR" sz="2400" dirty="0" err="1">
                <a:latin typeface="Bahnschrift Light" panose="020B0502040204020203" pitchFamily="34" charset="0"/>
              </a:rPr>
              <a:t>σουλφονυλουρίες</a:t>
            </a:r>
            <a:r>
              <a:rPr lang="el-GR" sz="2400" dirty="0">
                <a:latin typeface="Bahnschrift Light" panose="020B0502040204020203" pitchFamily="34" charset="0"/>
              </a:rPr>
              <a:t> από τις δεσμευτικές θέσεις τους στις πρωτεΐνες του πλάσματος.</a:t>
            </a:r>
            <a:br>
              <a:rPr lang="el-GR" sz="2400" dirty="0">
                <a:latin typeface="Bahnschrift Light" panose="020B0502040204020203" pitchFamily="34" charset="0"/>
              </a:rPr>
            </a:br>
            <a:r>
              <a:rPr lang="el-GR" sz="2400" dirty="0" err="1">
                <a:latin typeface="Bahnschrift Light" panose="020B0502040204020203" pitchFamily="34" charset="0"/>
              </a:rPr>
              <a:t>Tα</a:t>
            </a:r>
            <a:r>
              <a:rPr lang="el-GR" sz="2400" dirty="0">
                <a:latin typeface="Bahnschrift Light" panose="020B0502040204020203" pitchFamily="34" charset="0"/>
              </a:rPr>
              <a:t> φάρμακα αυτά είναι: </a:t>
            </a:r>
            <a:r>
              <a:rPr lang="el-GR" sz="2400" b="1" dirty="0">
                <a:latin typeface="Bahnschrift Light" panose="020B0502040204020203" pitchFamily="34" charset="0"/>
              </a:rPr>
              <a:t>σαλικυλικά, μη στεροειδή αντιφλεγμονώδη, κ.α. </a:t>
            </a:r>
            <a:br>
              <a:rPr lang="el-GR" sz="2400" dirty="0">
                <a:latin typeface="Bahnschrift Light" panose="020B0502040204020203" pitchFamily="34" charset="0"/>
              </a:rPr>
            </a:br>
            <a:endParaRPr lang="en-US" sz="2400" dirty="0">
              <a:latin typeface="Bahnschrift Light" panose="020B0502040204020203" pitchFamily="34" charset="0"/>
            </a:endParaRPr>
          </a:p>
        </p:txBody>
      </p:sp>
      <p:sp>
        <p:nvSpPr>
          <p:cNvPr id="4" name="TextBox 3">
            <a:extLst>
              <a:ext uri="{FF2B5EF4-FFF2-40B4-BE49-F238E27FC236}">
                <a16:creationId xmlns:a16="http://schemas.microsoft.com/office/drawing/2014/main" id="{396B6AA4-DAD3-ECDF-DD03-4924C4A391CD}"/>
              </a:ext>
            </a:extLst>
          </p:cNvPr>
          <p:cNvSpPr txBox="1"/>
          <p:nvPr/>
        </p:nvSpPr>
        <p:spPr>
          <a:xfrm>
            <a:off x="2286000" y="159771"/>
            <a:ext cx="4572000" cy="861774"/>
          </a:xfrm>
          <a:prstGeom prst="rect">
            <a:avLst/>
          </a:prstGeom>
          <a:noFill/>
        </p:spPr>
        <p:txBody>
          <a:bodyPr wrap="square">
            <a:spAutoFit/>
          </a:bodyPr>
          <a:lstStyle/>
          <a:p>
            <a:pPr algn="ctr"/>
            <a:r>
              <a:rPr kumimoji="0" lang="el-GR" sz="3600" b="1" i="0" u="none" strike="noStrike" kern="1200" cap="none" spc="0" normalizeH="0" baseline="0" noProof="0" dirty="0">
                <a:ln>
                  <a:noFill/>
                </a:ln>
                <a:solidFill>
                  <a:srgbClr val="00B0F0"/>
                </a:solidFill>
                <a:effectLst>
                  <a:outerShdw blurRad="38100" dist="38100" dir="2700000" algn="tl">
                    <a:srgbClr val="000000">
                      <a:alpha val="43137"/>
                    </a:srgbClr>
                  </a:outerShdw>
                </a:effectLst>
                <a:uLnTx/>
                <a:uFillTx/>
                <a:latin typeface="Bahnschrift Light" panose="020B0502040204020203" pitchFamily="34" charset="0"/>
                <a:ea typeface="+mj-ea"/>
                <a:cs typeface="+mj-cs"/>
              </a:rPr>
              <a:t>Αναλγητικά </a:t>
            </a:r>
            <a:br>
              <a:rPr kumimoji="0" lang="el-GR" sz="3600" b="0" i="0" u="none" strike="noStrike" kern="1200" cap="none" spc="0" normalizeH="0" baseline="0" noProof="0" dirty="0">
                <a:ln>
                  <a:noFill/>
                </a:ln>
                <a:solidFill>
                  <a:srgbClr val="00B0F0"/>
                </a:solidFill>
                <a:effectLst>
                  <a:outerShdw blurRad="38100" dist="38100" dir="2700000" algn="tl">
                    <a:srgbClr val="000000">
                      <a:alpha val="43137"/>
                    </a:srgbClr>
                  </a:outerShdw>
                </a:effectLst>
                <a:uLnTx/>
                <a:uFillTx/>
                <a:latin typeface="Bahnschrift Light" panose="020B0502040204020203" pitchFamily="34" charset="0"/>
                <a:ea typeface="+mj-ea"/>
                <a:cs typeface="+mj-cs"/>
              </a:rPr>
            </a:br>
            <a:endParaRPr lang="en-GB" sz="1400" dirty="0">
              <a:solidFill>
                <a:srgbClr val="00B0F0"/>
              </a:solidFill>
              <a:effectLst>
                <a:outerShdw blurRad="38100" dist="38100" dir="2700000" algn="tl">
                  <a:srgbClr val="000000">
                    <a:alpha val="43137"/>
                  </a:srgbClr>
                </a:outerShdw>
              </a:effectLst>
              <a:latin typeface="Bahnschrift Light" panose="020B0502040204020203" pitchFamily="34" charset="0"/>
            </a:endParaRPr>
          </a:p>
        </p:txBody>
      </p:sp>
      <p:sp>
        <p:nvSpPr>
          <p:cNvPr id="6" name="TextBox 5">
            <a:extLst>
              <a:ext uri="{FF2B5EF4-FFF2-40B4-BE49-F238E27FC236}">
                <a16:creationId xmlns:a16="http://schemas.microsoft.com/office/drawing/2014/main" id="{A4780BEE-5C98-1419-C1DD-D832F1C98DED}"/>
              </a:ext>
            </a:extLst>
          </p:cNvPr>
          <p:cNvSpPr txBox="1"/>
          <p:nvPr/>
        </p:nvSpPr>
        <p:spPr>
          <a:xfrm>
            <a:off x="471946" y="1259863"/>
            <a:ext cx="8411497" cy="1569660"/>
          </a:xfrm>
          <a:prstGeom prst="rect">
            <a:avLst/>
          </a:prstGeom>
          <a:noFill/>
          <a:ln>
            <a:solidFill>
              <a:schemeClr val="tx1"/>
            </a:solidFill>
          </a:ln>
        </p:spPr>
        <p:txBody>
          <a:bodyPr wrap="square">
            <a:spAutoFit/>
          </a:bodyPr>
          <a:lstStyle/>
          <a:p>
            <a:pPr algn="ctr"/>
            <a:r>
              <a:rPr kumimoji="0" lang="el-GR" sz="2400" b="0"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t>Με προσοχή η χρήση </a:t>
            </a:r>
            <a:r>
              <a:rPr kumimoji="0" lang="el-GR" sz="2400" b="0" i="0" u="none" strike="noStrike" kern="1200" cap="none" spc="0" normalizeH="0" baseline="0" noProof="0" dirty="0">
                <a:ln>
                  <a:noFill/>
                </a:ln>
                <a:solidFill>
                  <a:srgbClr val="FF0000"/>
                </a:solidFill>
                <a:effectLst/>
                <a:uLnTx/>
                <a:uFillTx/>
                <a:latin typeface="Bahnschrift Light" panose="020B0502040204020203" pitchFamily="34" charset="0"/>
                <a:ea typeface="+mj-ea"/>
                <a:cs typeface="+mj-cs"/>
              </a:rPr>
              <a:t>ασπιρίνης και άλλων ΜΣΑΦ </a:t>
            </a:r>
            <a:r>
              <a:rPr kumimoji="0" lang="el-GR" sz="2400" b="0"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t>σε ασθενείς που λαμβάνουν </a:t>
            </a:r>
            <a:r>
              <a:rPr kumimoji="0" lang="el-GR" sz="2400" b="1" i="0" u="none" strike="noStrike" kern="1200" cap="none" spc="0" normalizeH="0" baseline="0" noProof="0" dirty="0" err="1">
                <a:ln>
                  <a:noFill/>
                </a:ln>
                <a:solidFill>
                  <a:prstClr val="black"/>
                </a:solidFill>
                <a:effectLst/>
                <a:uLnTx/>
                <a:uFillTx/>
                <a:latin typeface="Bahnschrift Light" panose="020B0502040204020203" pitchFamily="34" charset="0"/>
                <a:ea typeface="+mj-ea"/>
                <a:cs typeface="+mj-cs"/>
              </a:rPr>
              <a:t>σουλφονυλουρίες</a:t>
            </a:r>
            <a:r>
              <a:rPr kumimoji="0" lang="el-GR" sz="2400" b="0"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t>  επειδή μπορεί να επιδεινώσει την υπογλυκαιμία.</a:t>
            </a:r>
            <a:br>
              <a:rPr kumimoji="0" lang="el-GR" sz="2400" b="0" i="0" u="none" strike="noStrike" kern="1200" cap="none" spc="0" normalizeH="0" baseline="0" noProof="0" dirty="0">
                <a:ln>
                  <a:noFill/>
                </a:ln>
                <a:solidFill>
                  <a:prstClr val="black"/>
                </a:solidFill>
                <a:effectLst/>
                <a:uLnTx/>
                <a:uFillTx/>
                <a:latin typeface="Bahnschrift Light" panose="020B0502040204020203" pitchFamily="34" charset="0"/>
                <a:ea typeface="+mj-ea"/>
                <a:cs typeface="+mj-cs"/>
              </a:rPr>
            </a:br>
            <a:endParaRPr lang="en-GB" sz="2400" dirty="0">
              <a:latin typeface="Bahnschrift Light" panose="020B0502040204020203" pitchFamily="34" charset="0"/>
            </a:endParaRPr>
          </a:p>
        </p:txBody>
      </p:sp>
      <p:sp>
        <p:nvSpPr>
          <p:cNvPr id="8" name="TextBox 7">
            <a:extLst>
              <a:ext uri="{FF2B5EF4-FFF2-40B4-BE49-F238E27FC236}">
                <a16:creationId xmlns:a16="http://schemas.microsoft.com/office/drawing/2014/main" id="{274F56B2-2EBF-8059-8BD6-2BE45D9C5003}"/>
              </a:ext>
            </a:extLst>
          </p:cNvPr>
          <p:cNvSpPr txBox="1"/>
          <p:nvPr/>
        </p:nvSpPr>
        <p:spPr>
          <a:xfrm>
            <a:off x="2141111" y="6249811"/>
            <a:ext cx="4572000" cy="523220"/>
          </a:xfrm>
          <a:prstGeom prst="rect">
            <a:avLst/>
          </a:prstGeom>
          <a:noFill/>
          <a:ln>
            <a:solidFill>
              <a:schemeClr val="tx1"/>
            </a:solidFill>
          </a:ln>
        </p:spPr>
        <p:txBody>
          <a:bodyPr wrap="square">
            <a:spAutoFit/>
          </a:bodyPr>
          <a:lstStyle/>
          <a:p>
            <a:pPr algn="ctr"/>
            <a:r>
              <a:rPr lang="el-GR" sz="1400" b="0" i="0" dirty="0" err="1">
                <a:solidFill>
                  <a:srgbClr val="000000"/>
                </a:solidFill>
                <a:effectLst/>
                <a:latin typeface="Bahnschrift Light" panose="020B0502040204020203" pitchFamily="34" charset="0"/>
              </a:rPr>
              <a:t>Χλωροπροπαμίδη</a:t>
            </a:r>
            <a:r>
              <a:rPr lang="el-GR" sz="1400" i="0" dirty="0">
                <a:solidFill>
                  <a:srgbClr val="000000"/>
                </a:solidFill>
                <a:latin typeface="Bahnschrift Light" panose="020B0502040204020203" pitchFamily="34" charset="0"/>
              </a:rPr>
              <a:t>,</a:t>
            </a:r>
            <a:r>
              <a:rPr lang="el-GR" sz="1400" b="0" i="0" dirty="0">
                <a:solidFill>
                  <a:srgbClr val="000000"/>
                </a:solidFill>
                <a:effectLst/>
                <a:latin typeface="Bahnschrift Light" panose="020B0502040204020203" pitchFamily="34" charset="0"/>
              </a:rPr>
              <a:t> </a:t>
            </a:r>
            <a:r>
              <a:rPr lang="el-GR" sz="1400" b="0" i="0" dirty="0" err="1">
                <a:solidFill>
                  <a:srgbClr val="000000"/>
                </a:solidFill>
                <a:effectLst/>
                <a:latin typeface="Bahnschrift Light" panose="020B0502040204020203" pitchFamily="34" charset="0"/>
              </a:rPr>
              <a:t>Τολβουταμίδη</a:t>
            </a:r>
            <a:r>
              <a:rPr lang="el-GR" sz="1400" b="0" i="0" dirty="0">
                <a:solidFill>
                  <a:srgbClr val="000000"/>
                </a:solidFill>
                <a:effectLst/>
                <a:latin typeface="Bahnschrift Light" panose="020B0502040204020203" pitchFamily="34" charset="0"/>
              </a:rPr>
              <a:t>, </a:t>
            </a:r>
            <a:r>
              <a:rPr lang="el-GR" sz="1400" i="0" dirty="0" err="1">
                <a:solidFill>
                  <a:srgbClr val="000000"/>
                </a:solidFill>
                <a:latin typeface="Bahnschrift Light" panose="020B0502040204020203" pitchFamily="34" charset="0"/>
              </a:rPr>
              <a:t>Τ</a:t>
            </a:r>
            <a:r>
              <a:rPr lang="el-GR" sz="1400" b="0" i="0" dirty="0" err="1">
                <a:solidFill>
                  <a:srgbClr val="000000"/>
                </a:solidFill>
                <a:effectLst/>
                <a:latin typeface="Bahnschrift Light" panose="020B0502040204020203" pitchFamily="34" charset="0"/>
              </a:rPr>
              <a:t>ολαζαμίδη</a:t>
            </a:r>
            <a:br>
              <a:rPr lang="el-GR" sz="1400" b="0" i="0" dirty="0">
                <a:solidFill>
                  <a:srgbClr val="000000"/>
                </a:solidFill>
                <a:effectLst/>
                <a:latin typeface="Bahnschrift Light" panose="020B0502040204020203" pitchFamily="34" charset="0"/>
              </a:rPr>
            </a:br>
            <a:endParaRPr lang="el-GR" sz="1400" b="0" i="0" dirty="0">
              <a:solidFill>
                <a:srgbClr val="000000"/>
              </a:solidFill>
              <a:effectLst/>
              <a:latin typeface="Bahnschrift Light" panose="020B0502040204020203"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407626-0655-B87A-588F-18BBD00335E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7CEEF4-8F79-A50E-0932-10586F68DF8E}"/>
              </a:ext>
            </a:extLst>
          </p:cNvPr>
          <p:cNvSpPr>
            <a:spLocks noGrp="1"/>
          </p:cNvSpPr>
          <p:nvPr>
            <p:ph type="title"/>
          </p:nvPr>
        </p:nvSpPr>
        <p:spPr>
          <a:xfrm>
            <a:off x="457200" y="1690776"/>
            <a:ext cx="8229600" cy="1958197"/>
          </a:xfrm>
          <a:ln>
            <a:solidFill>
              <a:srgbClr val="292929"/>
            </a:solidFill>
          </a:ln>
        </p:spPr>
        <p:txBody>
          <a:bodyPr>
            <a:noAutofit/>
          </a:bodyPr>
          <a:lstStyle/>
          <a:p>
            <a:pPr algn="ctr"/>
            <a:br>
              <a:rPr lang="el-GR" sz="2400" dirty="0">
                <a:latin typeface="Bahnschrift Light" panose="020B0502040204020203" pitchFamily="34" charset="0"/>
              </a:rPr>
            </a:br>
            <a:r>
              <a:rPr lang="el-GR" sz="2800" dirty="0">
                <a:latin typeface="Bahnschrift" pitchFamily="34" charset="0"/>
              </a:rPr>
              <a:t>Δεν υπάρχει η επιστημονική τεκμηρίωση ότι η ΠΑ έχει τόσο προφυλακτική όσο και ευεργετική επίδραση στην επουλωτική ικανότητα ασθενών με </a:t>
            </a:r>
            <a:r>
              <a:rPr lang="el-GR" sz="2800" dirty="0" err="1">
                <a:latin typeface="Bahnschrift" pitchFamily="34" charset="0"/>
              </a:rPr>
              <a:t>Σ.Δ</a:t>
            </a:r>
            <a:r>
              <a:rPr lang="el-GR" sz="2800" dirty="0">
                <a:latin typeface="Bahnschrift" pitchFamily="34" charset="0"/>
              </a:rPr>
              <a:t>. </a:t>
            </a:r>
            <a:endParaRPr lang="en-US" sz="1800" dirty="0">
              <a:latin typeface="Bahnschrift" pitchFamily="34" charset="0"/>
            </a:endParaRPr>
          </a:p>
        </p:txBody>
      </p:sp>
      <p:sp>
        <p:nvSpPr>
          <p:cNvPr id="3" name="TextBox 2">
            <a:extLst>
              <a:ext uri="{FF2B5EF4-FFF2-40B4-BE49-F238E27FC236}">
                <a16:creationId xmlns:a16="http://schemas.microsoft.com/office/drawing/2014/main" id="{396B6AA4-DAD3-ECDF-DD03-4924C4A391CD}"/>
              </a:ext>
            </a:extLst>
          </p:cNvPr>
          <p:cNvSpPr txBox="1"/>
          <p:nvPr/>
        </p:nvSpPr>
        <p:spPr>
          <a:xfrm>
            <a:off x="1397479" y="159771"/>
            <a:ext cx="6280030" cy="646331"/>
          </a:xfrm>
          <a:prstGeom prst="rect">
            <a:avLst/>
          </a:prstGeom>
          <a:noFill/>
        </p:spPr>
        <p:txBody>
          <a:bodyPr wrap="square">
            <a:spAutoFit/>
          </a:bodyPr>
          <a:lstStyle/>
          <a:p>
            <a:pPr algn="ctr"/>
            <a:r>
              <a:rPr lang="el-GR" sz="3600" b="1" i="0" dirty="0">
                <a:solidFill>
                  <a:srgbClr val="00B0F0"/>
                </a:solidFill>
                <a:effectLst>
                  <a:outerShdw blurRad="38100" dist="38100" dir="2700000" algn="tl">
                    <a:srgbClr val="000000">
                      <a:alpha val="43137"/>
                    </a:srgbClr>
                  </a:outerShdw>
                </a:effectLst>
                <a:latin typeface="Bahnschrift Light" panose="020B0502040204020203" pitchFamily="34" charset="0"/>
                <a:ea typeface="+mj-ea"/>
                <a:cs typeface="+mj-cs"/>
              </a:rPr>
              <a:t>Προφυλακτική Αντιβίωση</a:t>
            </a:r>
            <a:endParaRPr lang="en-GB" sz="1400" dirty="0">
              <a:solidFill>
                <a:srgbClr val="00B0F0"/>
              </a:solidFill>
              <a:effectLst>
                <a:outerShdw blurRad="38100" dist="38100" dir="2700000" algn="tl">
                  <a:srgbClr val="000000">
                    <a:alpha val="43137"/>
                  </a:srgbClr>
                </a:outerShdw>
              </a:effectLst>
              <a:latin typeface="Bahnschrift Light" panose="020B0502040204020203" pitchFamily="34" charset="0"/>
            </a:endParaRPr>
          </a:p>
        </p:txBody>
      </p:sp>
      <p:sp>
        <p:nvSpPr>
          <p:cNvPr id="4" name="Rectangle 3"/>
          <p:cNvSpPr/>
          <p:nvPr/>
        </p:nvSpPr>
        <p:spPr>
          <a:xfrm>
            <a:off x="474453" y="4328228"/>
            <a:ext cx="8203721" cy="954107"/>
          </a:xfrm>
          <a:prstGeom prst="rect">
            <a:avLst/>
          </a:prstGeom>
          <a:ln>
            <a:solidFill>
              <a:schemeClr val="tx1"/>
            </a:solidFill>
          </a:ln>
        </p:spPr>
        <p:txBody>
          <a:bodyPr wrap="square">
            <a:spAutoFit/>
          </a:bodyPr>
          <a:lstStyle/>
          <a:p>
            <a:pPr algn="ctr"/>
            <a:r>
              <a:rPr lang="el-GR" sz="2800" i="0" dirty="0">
                <a:solidFill>
                  <a:schemeClr val="tx1"/>
                </a:solidFill>
                <a:latin typeface="Bahnschrift" pitchFamily="34" charset="0"/>
              </a:rPr>
              <a:t>Η χορήγηση ΠΑ από τα μέχρι σήμερα επιστημονικά δεδομένα </a:t>
            </a:r>
            <a:r>
              <a:rPr lang="el-GR" sz="2800" i="0" dirty="0">
                <a:solidFill>
                  <a:srgbClr val="FF0000"/>
                </a:solidFill>
                <a:latin typeface="Bahnschrift" pitchFamily="34" charset="0"/>
              </a:rPr>
              <a:t>δεν τεκμηριώνεται</a:t>
            </a:r>
            <a:endParaRPr lang="en-US" sz="2800" i="0" dirty="0">
              <a:solidFill>
                <a:srgbClr val="FF0000"/>
              </a:solidFill>
              <a:latin typeface="Bahnschrift" pitchFamily="34" charset="0"/>
            </a:endParaRPr>
          </a:p>
        </p:txBody>
      </p:sp>
    </p:spTree>
    <p:extLst>
      <p:ext uri="{BB962C8B-B14F-4D97-AF65-F5344CB8AC3E}">
        <p14:creationId xmlns:p14="http://schemas.microsoft.com/office/powerpoint/2010/main" val="745369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954"/>
            <a:ext cx="8229600" cy="1015663"/>
          </a:xfrm>
        </p:spPr>
        <p:txBody>
          <a:bodyPr>
            <a:normAutofit/>
          </a:bodyPr>
          <a:lstStyle/>
          <a:p>
            <a:pPr algn="ctr"/>
            <a:r>
              <a:rPr lang="el-GR" sz="4000" b="1" dirty="0">
                <a:solidFill>
                  <a:srgbClr val="00B0F0"/>
                </a:solidFill>
                <a:effectLst>
                  <a:outerShdw blurRad="38100" dist="38100" dir="2700000" algn="tl">
                    <a:srgbClr val="000000">
                      <a:alpha val="43137"/>
                    </a:srgbClr>
                  </a:outerShdw>
                </a:effectLst>
                <a:latin typeface="Bahnschrift Light" panose="020B0502040204020203" pitchFamily="34" charset="0"/>
              </a:rPr>
              <a:t>Αναισθησία</a:t>
            </a:r>
            <a:endParaRPr lang="en-US" sz="4000" b="1" dirty="0">
              <a:solidFill>
                <a:srgbClr val="00B0F0"/>
              </a:solidFill>
              <a:effectLst>
                <a:outerShdw blurRad="38100" dist="38100" dir="2700000" algn="tl">
                  <a:srgbClr val="000000">
                    <a:alpha val="43137"/>
                  </a:srgbClr>
                </a:outerShdw>
              </a:effectLst>
              <a:latin typeface="Bahnschrift Light" panose="020B0502040204020203" pitchFamily="34" charset="0"/>
            </a:endParaRPr>
          </a:p>
        </p:txBody>
      </p:sp>
      <p:sp>
        <p:nvSpPr>
          <p:cNvPr id="3" name="TextBox 2">
            <a:extLst>
              <a:ext uri="{FF2B5EF4-FFF2-40B4-BE49-F238E27FC236}">
                <a16:creationId xmlns:a16="http://schemas.microsoft.com/office/drawing/2014/main" id="{968D2E44-EBFC-A93F-7750-B0711F795AA3}"/>
              </a:ext>
            </a:extLst>
          </p:cNvPr>
          <p:cNvSpPr txBox="1"/>
          <p:nvPr/>
        </p:nvSpPr>
        <p:spPr>
          <a:xfrm>
            <a:off x="109638" y="1720645"/>
            <a:ext cx="8836073" cy="3607654"/>
          </a:xfrm>
          <a:prstGeom prst="rect">
            <a:avLst/>
          </a:prstGeom>
          <a:noFill/>
          <a:ln>
            <a:solidFill>
              <a:schemeClr val="tx1"/>
            </a:solidFill>
          </a:ln>
        </p:spPr>
        <p:txBody>
          <a:bodyPr wrap="none" rtlCol="0">
            <a:spAutoFit/>
          </a:bodyPr>
          <a:lstStyle/>
          <a:p>
            <a:pPr algn="ctr">
              <a:lnSpc>
                <a:spcPct val="300000"/>
              </a:lnSpc>
            </a:pPr>
            <a:r>
              <a:rPr lang="el-GR" sz="2000" b="1" i="0" dirty="0">
                <a:solidFill>
                  <a:schemeClr val="tx1"/>
                </a:solidFill>
                <a:latin typeface="Bahnschrift Light" panose="020B0502040204020203" pitchFamily="34" charset="0"/>
              </a:rPr>
              <a:t>Ικανοποιητικά ρυθμισμένοι </a:t>
            </a:r>
            <a:r>
              <a:rPr lang="el-GR" sz="2000" i="0" dirty="0">
                <a:solidFill>
                  <a:schemeClr val="tx1"/>
                </a:solidFill>
                <a:latin typeface="Bahnschrift Light" panose="020B0502040204020203" pitchFamily="34" charset="0"/>
              </a:rPr>
              <a:t>– καμία διαφοροποίηση</a:t>
            </a:r>
          </a:p>
          <a:p>
            <a:pPr algn="ctr">
              <a:lnSpc>
                <a:spcPct val="300000"/>
              </a:lnSpc>
            </a:pPr>
            <a:r>
              <a:rPr lang="el-GR" sz="2000" b="1" i="0" dirty="0">
                <a:solidFill>
                  <a:schemeClr val="tx1"/>
                </a:solidFill>
                <a:latin typeface="Bahnschrift Light" panose="020B0502040204020203" pitchFamily="34" charset="0"/>
              </a:rPr>
              <a:t>ΣΔ + υπέρταση ή αρρυθμίες ή ΜΙ </a:t>
            </a:r>
            <a:r>
              <a:rPr lang="en-GB" sz="2000" i="0" dirty="0">
                <a:solidFill>
                  <a:schemeClr val="tx1"/>
                </a:solidFill>
                <a:latin typeface="Bahnschrift Light" panose="020B0502040204020203" pitchFamily="34" charset="0"/>
              </a:rPr>
              <a:t>maximum 2 </a:t>
            </a:r>
            <a:r>
              <a:rPr lang="el-GR" sz="2000" i="0" dirty="0">
                <a:solidFill>
                  <a:schemeClr val="tx1"/>
                </a:solidFill>
                <a:latin typeface="Bahnschrift Light" panose="020B0502040204020203" pitchFamily="34" charset="0"/>
              </a:rPr>
              <a:t>φύσιγγες 1:100.000</a:t>
            </a:r>
          </a:p>
          <a:p>
            <a:pPr algn="ctr">
              <a:lnSpc>
                <a:spcPct val="300000"/>
              </a:lnSpc>
            </a:pPr>
            <a:r>
              <a:rPr lang="el-GR" sz="2000" i="0" dirty="0">
                <a:solidFill>
                  <a:schemeClr val="tx1"/>
                </a:solidFill>
                <a:latin typeface="Bahnschrift Light" panose="020B0502040204020203" pitchFamily="34" charset="0"/>
              </a:rPr>
              <a:t>Προσοχή στην </a:t>
            </a:r>
            <a:r>
              <a:rPr lang="el-GR" sz="2000" i="0" dirty="0" err="1">
                <a:solidFill>
                  <a:schemeClr val="tx1"/>
                </a:solidFill>
                <a:latin typeface="Bahnschrift Light" panose="020B0502040204020203" pitchFamily="34" charset="0"/>
              </a:rPr>
              <a:t>επινεφρίνη</a:t>
            </a:r>
            <a:r>
              <a:rPr lang="el-GR" sz="2000" i="0" dirty="0">
                <a:solidFill>
                  <a:schemeClr val="tx1"/>
                </a:solidFill>
                <a:latin typeface="Bahnschrift Light" panose="020B0502040204020203" pitchFamily="34" charset="0"/>
              </a:rPr>
              <a:t> (δράση αντίθετη της ινσουλίνης)</a:t>
            </a:r>
          </a:p>
          <a:p>
            <a:pPr algn="ctr">
              <a:lnSpc>
                <a:spcPct val="300000"/>
              </a:lnSpc>
            </a:pPr>
            <a:r>
              <a:rPr lang="el-GR" sz="2000" i="0" dirty="0">
                <a:solidFill>
                  <a:schemeClr val="tx1"/>
                </a:solidFill>
                <a:latin typeface="Bahnschrift Light" panose="020B0502040204020203" pitchFamily="34" charset="0"/>
              </a:rPr>
              <a:t>Για ασθενείς με </a:t>
            </a:r>
            <a:r>
              <a:rPr lang="el-GR" sz="2000" b="1" i="0" dirty="0">
                <a:solidFill>
                  <a:schemeClr val="tx1"/>
                </a:solidFill>
                <a:latin typeface="Bahnschrift Light" panose="020B0502040204020203" pitchFamily="34" charset="0"/>
              </a:rPr>
              <a:t>ΣΔ και καρδιαγγειακά </a:t>
            </a:r>
            <a:r>
              <a:rPr lang="el-GR" sz="2000" i="0" dirty="0">
                <a:solidFill>
                  <a:schemeClr val="tx1"/>
                </a:solidFill>
                <a:latin typeface="Bahnschrift Light" panose="020B0502040204020203" pitchFamily="34" charset="0"/>
              </a:rPr>
              <a:t>ισχύουν οι οδηγίες για καρδιαγγειακά</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l-GR" sz="3556" dirty="0">
                <a:solidFill>
                  <a:srgbClr val="00B0F0"/>
                </a:solidFill>
                <a:effectLst>
                  <a:outerShdw blurRad="38100" dist="38100" dir="2700000" algn="tl">
                    <a:srgbClr val="000000">
                      <a:alpha val="43137"/>
                    </a:srgbClr>
                  </a:outerShdw>
                </a:effectLst>
                <a:latin typeface="Bahnschrift" panose="020B0502040204020203" pitchFamily="34" charset="0"/>
              </a:rPr>
              <a:t>ΠΕΡΙΟΔΟΝΤΙΚΗ ΘΕΡΑΠΕΙΑ  ΣΕ  ΑΣΘΕΝΕΙΣ ΜΕ Σ.Δ.</a:t>
            </a:r>
          </a:p>
        </p:txBody>
      </p:sp>
      <p:sp>
        <p:nvSpPr>
          <p:cNvPr id="49155" name="Rectangle 4"/>
          <p:cNvSpPr>
            <a:spLocks noChangeArrowheads="1"/>
          </p:cNvSpPr>
          <p:nvPr/>
        </p:nvSpPr>
        <p:spPr bwMode="auto">
          <a:xfrm>
            <a:off x="310445" y="2483056"/>
            <a:ext cx="8548511" cy="3850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42925" indent="-542925" eaLnBrk="0" hangingPunct="0">
              <a:defRPr sz="1400" i="1">
                <a:solidFill>
                  <a:schemeClr val="bg1"/>
                </a:solidFill>
                <a:latin typeface="Tahoma" panose="020B0604030504040204" pitchFamily="34" charset="0"/>
                <a:cs typeface="Arial" panose="020B0604020202020204" pitchFamily="34" charset="0"/>
              </a:defRPr>
            </a:lvl1pPr>
            <a:lvl2pPr marL="742950" indent="-285750" eaLnBrk="0" hangingPunct="0">
              <a:defRPr sz="1400" i="1">
                <a:solidFill>
                  <a:schemeClr val="bg1"/>
                </a:solidFill>
                <a:latin typeface="Tahoma" panose="020B0604030504040204" pitchFamily="34" charset="0"/>
                <a:cs typeface="Arial" panose="020B0604020202020204" pitchFamily="34" charset="0"/>
              </a:defRPr>
            </a:lvl2pPr>
            <a:lvl3pPr marL="1143000" indent="-228600" eaLnBrk="0" hangingPunct="0">
              <a:defRPr sz="1400" i="1">
                <a:solidFill>
                  <a:schemeClr val="bg1"/>
                </a:solidFill>
                <a:latin typeface="Tahoma" panose="020B0604030504040204" pitchFamily="34" charset="0"/>
                <a:cs typeface="Arial" panose="020B0604020202020204" pitchFamily="34" charset="0"/>
              </a:defRPr>
            </a:lvl3pPr>
            <a:lvl4pPr marL="1600200" indent="-228600" eaLnBrk="0" hangingPunct="0">
              <a:defRPr sz="1400" i="1">
                <a:solidFill>
                  <a:schemeClr val="bg1"/>
                </a:solidFill>
                <a:latin typeface="Tahoma" panose="020B0604030504040204" pitchFamily="34" charset="0"/>
                <a:cs typeface="Arial" panose="020B0604020202020204" pitchFamily="34" charset="0"/>
              </a:defRPr>
            </a:lvl4pPr>
            <a:lvl5pPr marL="2057400" indent="-228600" eaLnBrk="0" hangingPunct="0">
              <a:defRPr sz="1400" i="1">
                <a:solidFill>
                  <a:schemeClr val="bg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9pPr>
          </a:lstStyle>
          <a:p>
            <a:pPr eaLnBrk="1" hangingPunct="1">
              <a:spcAft>
                <a:spcPts val="2133"/>
              </a:spcAft>
              <a:buClr>
                <a:srgbClr val="FF0000"/>
              </a:buClr>
              <a:buSzPct val="100000"/>
              <a:buFont typeface="Arial" panose="020B0604020202020204" pitchFamily="34" charset="0"/>
              <a:buChar char="•"/>
            </a:pPr>
            <a:r>
              <a:rPr lang="el-GR" altLang="el-GR" sz="2489" i="0" dirty="0">
                <a:solidFill>
                  <a:schemeClr val="tx1"/>
                </a:solidFill>
                <a:latin typeface="Bahnschrift" panose="020B0502040204020203" pitchFamily="34" charset="0"/>
              </a:rPr>
              <a:t>Συνεδρίες σύντομες, </a:t>
            </a:r>
            <a:r>
              <a:rPr lang="el-GR" altLang="el-GR" sz="2489" i="0" dirty="0" err="1">
                <a:solidFill>
                  <a:schemeClr val="tx1"/>
                </a:solidFill>
                <a:latin typeface="Bahnschrift" panose="020B0502040204020203" pitchFamily="34" charset="0"/>
              </a:rPr>
              <a:t>ατραυματικές</a:t>
            </a:r>
            <a:r>
              <a:rPr lang="el-GR" altLang="el-GR" sz="2489" i="0" dirty="0">
                <a:solidFill>
                  <a:schemeClr val="tx1"/>
                </a:solidFill>
                <a:latin typeface="Bahnschrift" panose="020B0502040204020203" pitchFamily="34" charset="0"/>
              </a:rPr>
              <a:t> </a:t>
            </a:r>
            <a:r>
              <a:rPr lang="el-GR" altLang="el-GR" sz="2489" i="0" dirty="0" err="1">
                <a:solidFill>
                  <a:schemeClr val="tx1"/>
                </a:solidFill>
                <a:latin typeface="Bahnschrift" panose="020B0502040204020203" pitchFamily="34" charset="0"/>
              </a:rPr>
              <a:t>κατα</a:t>
            </a:r>
            <a:r>
              <a:rPr lang="el-GR" altLang="el-GR" sz="2489" i="0" dirty="0">
                <a:solidFill>
                  <a:schemeClr val="tx1"/>
                </a:solidFill>
                <a:latin typeface="Bahnschrift" panose="020B0502040204020203" pitchFamily="34" charset="0"/>
              </a:rPr>
              <a:t> το δυνατό, και </a:t>
            </a:r>
            <a:r>
              <a:rPr lang="en-US" altLang="el-GR" sz="2489" i="0" dirty="0">
                <a:solidFill>
                  <a:schemeClr val="tx1"/>
                </a:solidFill>
                <a:latin typeface="Bahnschrift" panose="020B0502040204020203" pitchFamily="34" charset="0"/>
              </a:rPr>
              <a:t>“stress free”.</a:t>
            </a:r>
            <a:endParaRPr lang="el-GR" altLang="el-GR" sz="2489" i="0" dirty="0">
              <a:solidFill>
                <a:schemeClr val="tx1"/>
              </a:solidFill>
              <a:latin typeface="Bahnschrift" panose="020B0502040204020203" pitchFamily="34" charset="0"/>
            </a:endParaRPr>
          </a:p>
          <a:p>
            <a:pPr eaLnBrk="1" hangingPunct="1">
              <a:spcAft>
                <a:spcPts val="2133"/>
              </a:spcAft>
              <a:buClr>
                <a:srgbClr val="FF0000"/>
              </a:buClr>
              <a:buSzPct val="100000"/>
              <a:buFont typeface="Arial" panose="020B0604020202020204" pitchFamily="34" charset="0"/>
              <a:buChar char="•"/>
            </a:pPr>
            <a:r>
              <a:rPr lang="el-GR" altLang="el-GR" sz="2489" i="0" dirty="0" err="1">
                <a:solidFill>
                  <a:schemeClr val="tx1"/>
                </a:solidFill>
                <a:latin typeface="Bahnschrift" panose="020B0502040204020203" pitchFamily="34" charset="0"/>
              </a:rPr>
              <a:t>Καμμία</a:t>
            </a:r>
            <a:r>
              <a:rPr lang="el-GR" altLang="el-GR" sz="2489" i="0" dirty="0">
                <a:solidFill>
                  <a:schemeClr val="tx1"/>
                </a:solidFill>
                <a:latin typeface="Bahnschrift" panose="020B0502040204020203" pitchFamily="34" charset="0"/>
              </a:rPr>
              <a:t> διαφοροποίηση στην αντιδιαβητική αγωγή.</a:t>
            </a:r>
          </a:p>
          <a:p>
            <a:pPr eaLnBrk="1" hangingPunct="1">
              <a:spcAft>
                <a:spcPts val="2133"/>
              </a:spcAft>
              <a:buClr>
                <a:srgbClr val="FF0000"/>
              </a:buClr>
              <a:buSzPct val="100000"/>
              <a:buFont typeface="Arial" panose="020B0604020202020204" pitchFamily="34" charset="0"/>
              <a:buChar char="•"/>
            </a:pPr>
            <a:r>
              <a:rPr lang="el-GR" altLang="el-GR" sz="2489" i="0" dirty="0">
                <a:solidFill>
                  <a:schemeClr val="tx1"/>
                </a:solidFill>
                <a:latin typeface="Bahnschrift" panose="020B0502040204020203" pitchFamily="34" charset="0"/>
              </a:rPr>
              <a:t>Πρωινές συνεδρίες (↑ επίπεδα ενδογενών </a:t>
            </a:r>
            <a:r>
              <a:rPr lang="el-GR" altLang="el-GR" sz="2489" i="0" dirty="0" err="1">
                <a:solidFill>
                  <a:schemeClr val="tx1"/>
                </a:solidFill>
                <a:latin typeface="Bahnschrift" panose="020B0502040204020203" pitchFamily="34" charset="0"/>
              </a:rPr>
              <a:t>κορτικοστεροιδών</a:t>
            </a:r>
            <a:r>
              <a:rPr lang="el-GR" altLang="el-GR" sz="2489" i="0" dirty="0">
                <a:solidFill>
                  <a:schemeClr val="tx1"/>
                </a:solidFill>
                <a:latin typeface="Bahnschrift" panose="020B0502040204020203" pitchFamily="34" charset="0"/>
              </a:rPr>
              <a:t>).</a:t>
            </a:r>
          </a:p>
          <a:p>
            <a:pPr eaLnBrk="1" hangingPunct="1">
              <a:spcAft>
                <a:spcPts val="2133"/>
              </a:spcAft>
              <a:buClr>
                <a:srgbClr val="FF0000"/>
              </a:buClr>
              <a:buSzPct val="100000"/>
              <a:buFont typeface="Arial" panose="020B0604020202020204" pitchFamily="34" charset="0"/>
              <a:buChar char="•"/>
            </a:pPr>
            <a:r>
              <a:rPr lang="el-GR" altLang="el-GR" sz="2489" i="0" dirty="0">
                <a:solidFill>
                  <a:schemeClr val="tx1"/>
                </a:solidFill>
                <a:latin typeface="Bahnschrift" panose="020B0502040204020203" pitchFamily="34" charset="0"/>
              </a:rPr>
              <a:t>Επαρκής και εν τω βάθη αναισθησία.</a:t>
            </a:r>
          </a:p>
          <a:p>
            <a:pPr eaLnBrk="1" hangingPunct="1">
              <a:spcAft>
                <a:spcPts val="2133"/>
              </a:spcAft>
              <a:buClr>
                <a:srgbClr val="FF0000"/>
              </a:buClr>
              <a:buSzPct val="100000"/>
              <a:buFont typeface="Arial" panose="020B0604020202020204" pitchFamily="34" charset="0"/>
              <a:buChar char="•"/>
            </a:pPr>
            <a:endParaRPr lang="el-GR" altLang="el-GR" sz="2489" i="0" dirty="0">
              <a:solidFill>
                <a:schemeClr val="tx1"/>
              </a:solidFill>
              <a:latin typeface="Bahnschrift" panose="020B0502040204020203" pitchFamily="34" charset="0"/>
            </a:endParaRPr>
          </a:p>
        </p:txBody>
      </p:sp>
    </p:spTree>
    <p:extLst>
      <p:ext uri="{BB962C8B-B14F-4D97-AF65-F5344CB8AC3E}">
        <p14:creationId xmlns:p14="http://schemas.microsoft.com/office/powerpoint/2010/main" val="3341140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276225" y="1501828"/>
            <a:ext cx="8575675" cy="526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eaLnBrk="1" hangingPunct="1">
              <a:spcBef>
                <a:spcPts val="1200"/>
              </a:spcBef>
              <a:spcAft>
                <a:spcPts val="1200"/>
              </a:spcAft>
              <a:buClr>
                <a:srgbClr val="FF0000"/>
              </a:buClr>
              <a:buFont typeface="Arial" panose="020B0604020202020204" pitchFamily="34" charset="0"/>
              <a:buChar char="•"/>
            </a:pPr>
            <a:r>
              <a:rPr lang="en-US" altLang="el-GR" sz="2800" b="1" i="0" dirty="0">
                <a:solidFill>
                  <a:schemeClr val="tx1"/>
                </a:solidFill>
                <a:latin typeface="Bahnschrift Light" panose="020B0502040204020203" pitchFamily="34" charset="0"/>
              </a:rPr>
              <a:t>425 </a:t>
            </a:r>
            <a:r>
              <a:rPr lang="el-GR" altLang="el-GR" sz="2800" b="1" i="0" dirty="0">
                <a:solidFill>
                  <a:schemeClr val="tx1"/>
                </a:solidFill>
                <a:latin typeface="Bahnschrift Light" panose="020B0502040204020203" pitchFamily="34" charset="0"/>
              </a:rPr>
              <a:t>εκ. ενήλικες</a:t>
            </a:r>
            <a:r>
              <a:rPr lang="en-US" altLang="el-GR" sz="2800" i="0" dirty="0">
                <a:solidFill>
                  <a:schemeClr val="tx1"/>
                </a:solidFill>
                <a:latin typeface="Bahnschrift Light" panose="020B0502040204020203" pitchFamily="34" charset="0"/>
              </a:rPr>
              <a:t> (20-79 </a:t>
            </a:r>
            <a:r>
              <a:rPr lang="el-GR" altLang="el-GR" sz="2800" i="0" dirty="0">
                <a:solidFill>
                  <a:schemeClr val="tx1"/>
                </a:solidFill>
                <a:latin typeface="Bahnschrift Light" panose="020B0502040204020203" pitchFamily="34" charset="0"/>
              </a:rPr>
              <a:t>ετών</a:t>
            </a:r>
            <a:r>
              <a:rPr lang="en-US" altLang="el-GR" sz="2800" i="0" dirty="0">
                <a:solidFill>
                  <a:schemeClr val="tx1"/>
                </a:solidFill>
                <a:latin typeface="Bahnschrift Light" panose="020B0502040204020203" pitchFamily="34" charset="0"/>
              </a:rPr>
              <a:t>) </a:t>
            </a:r>
            <a:r>
              <a:rPr lang="el-GR" altLang="el-GR" sz="2800" i="0" dirty="0">
                <a:solidFill>
                  <a:schemeClr val="tx1"/>
                </a:solidFill>
                <a:latin typeface="Bahnschrift Light" panose="020B0502040204020203" pitchFamily="34" charset="0"/>
              </a:rPr>
              <a:t>με Σ.Δ.</a:t>
            </a:r>
          </a:p>
          <a:p>
            <a:pPr eaLnBrk="1" hangingPunct="1">
              <a:spcBef>
                <a:spcPts val="1200"/>
              </a:spcBef>
              <a:spcAft>
                <a:spcPts val="1200"/>
              </a:spcAft>
              <a:buClr>
                <a:srgbClr val="FF0000"/>
              </a:buClr>
              <a:buFont typeface="Arial" panose="020B0604020202020204" pitchFamily="34" charset="0"/>
              <a:buChar char="•"/>
            </a:pPr>
            <a:r>
              <a:rPr lang="en-US" altLang="el-GR" sz="2800" b="1" i="0" dirty="0">
                <a:solidFill>
                  <a:schemeClr val="tx1"/>
                </a:solidFill>
                <a:latin typeface="Bahnschrift Light" panose="020B0502040204020203" pitchFamily="34" charset="0"/>
              </a:rPr>
              <a:t>629 </a:t>
            </a:r>
            <a:r>
              <a:rPr lang="el-GR" altLang="el-GR" sz="2800" b="1" i="0" dirty="0">
                <a:solidFill>
                  <a:schemeClr val="tx1"/>
                </a:solidFill>
                <a:latin typeface="Bahnschrift Light" panose="020B0502040204020203" pitchFamily="34" charset="0"/>
              </a:rPr>
              <a:t>εκ.</a:t>
            </a:r>
            <a:r>
              <a:rPr lang="en-US" altLang="el-GR" sz="2800" b="1" i="0" dirty="0">
                <a:solidFill>
                  <a:schemeClr val="tx1"/>
                </a:solidFill>
                <a:latin typeface="Bahnschrift Light" panose="020B0502040204020203" pitchFamily="34" charset="0"/>
              </a:rPr>
              <a:t> </a:t>
            </a:r>
            <a:r>
              <a:rPr lang="el-GR" altLang="el-GR" sz="2800" b="1" i="0" dirty="0">
                <a:solidFill>
                  <a:schemeClr val="tx1"/>
                </a:solidFill>
                <a:latin typeface="Bahnschrift Light" panose="020B0502040204020203" pitchFamily="34" charset="0"/>
              </a:rPr>
              <a:t>με Σ.Δ. έως   </a:t>
            </a:r>
            <a:r>
              <a:rPr lang="el-GR" altLang="el-GR" sz="2800" i="0" dirty="0">
                <a:solidFill>
                  <a:schemeClr val="tx1"/>
                </a:solidFill>
                <a:latin typeface="Bahnschrift Light" panose="020B0502040204020203" pitchFamily="34" charset="0"/>
              </a:rPr>
              <a:t>το</a:t>
            </a:r>
            <a:r>
              <a:rPr lang="el-GR" altLang="el-GR" sz="2800" b="1" i="0" dirty="0">
                <a:solidFill>
                  <a:schemeClr val="tx1"/>
                </a:solidFill>
                <a:latin typeface="Bahnschrift Light" panose="020B0502040204020203" pitchFamily="34" charset="0"/>
              </a:rPr>
              <a:t> 2045</a:t>
            </a:r>
            <a:endParaRPr lang="en-US" altLang="el-GR" sz="2800" i="0" dirty="0">
              <a:solidFill>
                <a:schemeClr val="tx1"/>
              </a:solidFill>
              <a:latin typeface="Bahnschrift Light" panose="020B0502040204020203" pitchFamily="34" charset="0"/>
            </a:endParaRPr>
          </a:p>
          <a:p>
            <a:pPr eaLnBrk="1" hangingPunct="1">
              <a:spcBef>
                <a:spcPts val="1200"/>
              </a:spcBef>
              <a:spcAft>
                <a:spcPts val="1200"/>
              </a:spcAft>
              <a:buClr>
                <a:srgbClr val="FF0000"/>
              </a:buClr>
              <a:buFont typeface="Arial" panose="020B0604020202020204" pitchFamily="34" charset="0"/>
              <a:buChar char="•"/>
            </a:pPr>
            <a:r>
              <a:rPr lang="en-US" altLang="el-GR" sz="2800" b="1" i="0" dirty="0">
                <a:solidFill>
                  <a:schemeClr val="tx1"/>
                </a:solidFill>
                <a:latin typeface="Bahnschrift Light" panose="020B0502040204020203" pitchFamily="34" charset="0"/>
              </a:rPr>
              <a:t>79%</a:t>
            </a:r>
            <a:r>
              <a:rPr lang="en-US" altLang="el-GR" sz="2800" i="0" dirty="0">
                <a:solidFill>
                  <a:schemeClr val="tx1"/>
                </a:solidFill>
                <a:latin typeface="Bahnschrift Light" panose="020B0502040204020203" pitchFamily="34" charset="0"/>
              </a:rPr>
              <a:t> </a:t>
            </a:r>
            <a:r>
              <a:rPr lang="el-GR" altLang="el-GR" sz="2800" i="0" dirty="0">
                <a:solidFill>
                  <a:schemeClr val="tx1"/>
                </a:solidFill>
                <a:latin typeface="Bahnschrift Light" panose="020B0502040204020203" pitchFamily="34" charset="0"/>
              </a:rPr>
              <a:t>των ασθενών με Σ.Δ. </a:t>
            </a:r>
            <a:r>
              <a:rPr lang="el-GR" altLang="el-GR" sz="2800" i="0" dirty="0" err="1">
                <a:solidFill>
                  <a:schemeClr val="tx1"/>
                </a:solidFill>
                <a:latin typeface="Bahnschrift Light" panose="020B0502040204020203" pitchFamily="34" charset="0"/>
              </a:rPr>
              <a:t>ζούν</a:t>
            </a:r>
            <a:r>
              <a:rPr lang="el-GR" altLang="el-GR" sz="2800" i="0" dirty="0">
                <a:solidFill>
                  <a:schemeClr val="tx1"/>
                </a:solidFill>
                <a:latin typeface="Bahnschrift Light" panose="020B0502040204020203" pitchFamily="34" charset="0"/>
              </a:rPr>
              <a:t> σε χώρες με χαμηλό ή μέσο </a:t>
            </a:r>
            <a:r>
              <a:rPr lang="en-US" altLang="el-GR" sz="2800" i="0" dirty="0">
                <a:solidFill>
                  <a:schemeClr val="tx1"/>
                </a:solidFill>
                <a:latin typeface="Bahnschrift Light" panose="020B0502040204020203" pitchFamily="34" charset="0"/>
              </a:rPr>
              <a:t> </a:t>
            </a:r>
            <a:r>
              <a:rPr lang="el-GR" altLang="el-GR" sz="2800" b="1" i="0" dirty="0">
                <a:solidFill>
                  <a:schemeClr val="tx1"/>
                </a:solidFill>
                <a:latin typeface="Bahnschrift Light" panose="020B0502040204020203" pitchFamily="34" charset="0"/>
              </a:rPr>
              <a:t>οικονομικό επίπεδο</a:t>
            </a:r>
            <a:endParaRPr lang="en-US" altLang="el-GR" sz="2800" i="0" dirty="0">
              <a:solidFill>
                <a:schemeClr val="tx1"/>
              </a:solidFill>
              <a:latin typeface="Bahnschrift Light" panose="020B0502040204020203" pitchFamily="34" charset="0"/>
            </a:endParaRPr>
          </a:p>
          <a:p>
            <a:pPr eaLnBrk="1" hangingPunct="1">
              <a:spcBef>
                <a:spcPts val="1200"/>
              </a:spcBef>
              <a:spcAft>
                <a:spcPts val="1200"/>
              </a:spcAft>
              <a:buClr>
                <a:srgbClr val="FF0000"/>
              </a:buClr>
              <a:buFont typeface="Arial" panose="020B0604020202020204" pitchFamily="34" charset="0"/>
              <a:buChar char="•"/>
            </a:pPr>
            <a:r>
              <a:rPr lang="el-GR" altLang="el-GR" sz="2800" i="0" dirty="0">
                <a:solidFill>
                  <a:schemeClr val="tx1"/>
                </a:solidFill>
                <a:latin typeface="Bahnschrift Light" panose="020B0502040204020203" pitchFamily="34" charset="0"/>
              </a:rPr>
              <a:t>Η μεγαλύτερη αναλογία ατόμων με Σ.Δ. στον γενικό πληθυσμό είναι στις ηλικίες </a:t>
            </a:r>
            <a:r>
              <a:rPr lang="en-US" altLang="el-GR" sz="2800" b="1" i="0" dirty="0">
                <a:solidFill>
                  <a:schemeClr val="tx1"/>
                </a:solidFill>
                <a:latin typeface="Bahnschrift Light" panose="020B0502040204020203" pitchFamily="34" charset="0"/>
              </a:rPr>
              <a:t> 40 </a:t>
            </a:r>
            <a:r>
              <a:rPr lang="el-GR" altLang="el-GR" sz="2800" b="1" i="0" dirty="0">
                <a:solidFill>
                  <a:schemeClr val="tx1"/>
                </a:solidFill>
                <a:latin typeface="Bahnschrift Light" panose="020B0502040204020203" pitchFamily="34" charset="0"/>
              </a:rPr>
              <a:t>με</a:t>
            </a:r>
            <a:r>
              <a:rPr lang="en-US" altLang="el-GR" sz="2800" b="1" i="0" dirty="0">
                <a:solidFill>
                  <a:schemeClr val="tx1"/>
                </a:solidFill>
                <a:latin typeface="Bahnschrift Light" panose="020B0502040204020203" pitchFamily="34" charset="0"/>
              </a:rPr>
              <a:t> 59</a:t>
            </a:r>
            <a:r>
              <a:rPr lang="el-GR" altLang="el-GR" sz="2800" b="1" i="0" dirty="0">
                <a:solidFill>
                  <a:schemeClr val="tx1"/>
                </a:solidFill>
                <a:latin typeface="Bahnschrift Light" panose="020B0502040204020203" pitchFamily="34" charset="0"/>
              </a:rPr>
              <a:t>.</a:t>
            </a:r>
            <a:endParaRPr lang="en-US" altLang="el-GR" sz="2800" i="0" dirty="0">
              <a:solidFill>
                <a:schemeClr val="tx1"/>
              </a:solidFill>
              <a:latin typeface="Bahnschrift Light" panose="020B0502040204020203" pitchFamily="34" charset="0"/>
            </a:endParaRPr>
          </a:p>
          <a:p>
            <a:pPr eaLnBrk="1" hangingPunct="1">
              <a:spcBef>
                <a:spcPts val="1200"/>
              </a:spcBef>
              <a:spcAft>
                <a:spcPts val="1200"/>
              </a:spcAft>
              <a:buClr>
                <a:srgbClr val="FF0000"/>
              </a:buClr>
              <a:buFont typeface="Arial" panose="020B0604020202020204" pitchFamily="34" charset="0"/>
              <a:buChar char="•"/>
            </a:pPr>
            <a:r>
              <a:rPr lang="en-US" altLang="el-GR" sz="2800" b="1" i="0" dirty="0">
                <a:solidFill>
                  <a:schemeClr val="tx1"/>
                </a:solidFill>
                <a:latin typeface="Bahnschrift Light" panose="020B0502040204020203" pitchFamily="34" charset="0"/>
              </a:rPr>
              <a:t>1 </a:t>
            </a:r>
            <a:r>
              <a:rPr lang="el-GR" altLang="el-GR" sz="2800" b="1" i="0" dirty="0">
                <a:solidFill>
                  <a:schemeClr val="tx1"/>
                </a:solidFill>
                <a:latin typeface="Bahnschrift Light" panose="020B0502040204020203" pitchFamily="34" charset="0"/>
              </a:rPr>
              <a:t>στους</a:t>
            </a:r>
            <a:r>
              <a:rPr lang="en-US" altLang="el-GR" sz="2800" b="1" i="0" dirty="0">
                <a:solidFill>
                  <a:schemeClr val="tx1"/>
                </a:solidFill>
                <a:latin typeface="Bahnschrift Light" panose="020B0502040204020203" pitchFamily="34" charset="0"/>
              </a:rPr>
              <a:t> 2 (212 </a:t>
            </a:r>
            <a:r>
              <a:rPr lang="el-GR" altLang="el-GR" sz="2800" b="1" i="0" dirty="0">
                <a:solidFill>
                  <a:schemeClr val="tx1"/>
                </a:solidFill>
                <a:latin typeface="Bahnschrift Light" panose="020B0502040204020203" pitchFamily="34" charset="0"/>
              </a:rPr>
              <a:t>εκ</a:t>
            </a:r>
            <a:r>
              <a:rPr lang="en-US" altLang="el-GR" sz="2800" b="1" i="0" dirty="0">
                <a:solidFill>
                  <a:schemeClr val="tx1"/>
                </a:solidFill>
                <a:latin typeface="Bahnschrift Light" panose="020B0502040204020203" pitchFamily="34" charset="0"/>
              </a:rPr>
              <a:t>)</a:t>
            </a:r>
            <a:r>
              <a:rPr lang="en-US" altLang="el-GR" sz="2800" i="0" dirty="0">
                <a:solidFill>
                  <a:schemeClr val="tx1"/>
                </a:solidFill>
                <a:latin typeface="Bahnschrift Light" panose="020B0502040204020203" pitchFamily="34" charset="0"/>
              </a:rPr>
              <a:t> </a:t>
            </a:r>
            <a:r>
              <a:rPr lang="el-GR" altLang="el-GR" sz="2800" i="0" dirty="0">
                <a:solidFill>
                  <a:schemeClr val="tx1"/>
                </a:solidFill>
                <a:latin typeface="Bahnschrift Light" panose="020B0502040204020203" pitchFamily="34" charset="0"/>
              </a:rPr>
              <a:t>άτομα με Σ.Δ. ήταν αδιάγνωστα.</a:t>
            </a:r>
            <a:endParaRPr lang="en-US" altLang="el-GR" sz="2800" i="0" dirty="0">
              <a:solidFill>
                <a:schemeClr val="tx1"/>
              </a:solidFill>
              <a:latin typeface="Bahnschrift Light" panose="020B0502040204020203" pitchFamily="34" charset="0"/>
            </a:endParaRPr>
          </a:p>
          <a:p>
            <a:pPr eaLnBrk="1" hangingPunct="1">
              <a:spcBef>
                <a:spcPts val="1200"/>
              </a:spcBef>
              <a:spcAft>
                <a:spcPts val="1200"/>
              </a:spcAft>
            </a:pPr>
            <a:br>
              <a:rPr lang="en-US" altLang="el-GR" sz="2000" b="1" i="0" dirty="0">
                <a:solidFill>
                  <a:schemeClr val="tx1"/>
                </a:solidFill>
                <a:latin typeface="Bahnschrift Light" panose="020B0502040204020203" pitchFamily="34" charset="0"/>
              </a:rPr>
            </a:br>
            <a:endParaRPr lang="en-US" altLang="el-GR" sz="2000" i="0" dirty="0">
              <a:solidFill>
                <a:schemeClr val="tx1"/>
              </a:solidFill>
              <a:latin typeface="Bahnschrift Light" panose="020B0502040204020203" pitchFamily="34" charset="0"/>
            </a:endParaRPr>
          </a:p>
        </p:txBody>
      </p:sp>
      <p:sp>
        <p:nvSpPr>
          <p:cNvPr id="17411" name="TextBox 7"/>
          <p:cNvSpPr txBox="1">
            <a:spLocks noChangeArrowheads="1"/>
          </p:cNvSpPr>
          <p:nvPr/>
        </p:nvSpPr>
        <p:spPr bwMode="auto">
          <a:xfrm>
            <a:off x="5149850" y="6308725"/>
            <a:ext cx="3937296"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eaLnBrk="1" hangingPunct="1"/>
            <a:r>
              <a:rPr lang="el-GR" altLang="el-GR" sz="1800" i="0" dirty="0">
                <a:solidFill>
                  <a:srgbClr val="00B0F0"/>
                </a:solidFill>
                <a:latin typeface="Bahnschrift" panose="020B0502040204020203" pitchFamily="34" charset="0"/>
              </a:rPr>
              <a:t>Παγκόσμιος Οργανισμός Υγείας 2019</a:t>
            </a:r>
          </a:p>
        </p:txBody>
      </p:sp>
      <p:sp>
        <p:nvSpPr>
          <p:cNvPr id="14340" name="Rectangle 2"/>
          <p:cNvSpPr>
            <a:spLocks noChangeArrowheads="1"/>
          </p:cNvSpPr>
          <p:nvPr/>
        </p:nvSpPr>
        <p:spPr bwMode="auto">
          <a:xfrm>
            <a:off x="460375" y="195263"/>
            <a:ext cx="8229600" cy="865187"/>
          </a:xfrm>
          <a:prstGeom prst="rect">
            <a:avLst/>
          </a:prstGeom>
          <a:noFill/>
          <a:ln w="9525">
            <a:noFill/>
            <a:miter lim="800000"/>
            <a:headEnd/>
            <a:tailEnd/>
          </a:ln>
        </p:spPr>
        <p:txBody>
          <a:bodyPr anchor="ctr"/>
          <a:lstStyle/>
          <a:p>
            <a:pPr algn="ctr">
              <a:defRPr/>
            </a:pPr>
            <a:r>
              <a:rPr lang="el-GR" sz="4000" i="0" dirty="0">
                <a:solidFill>
                  <a:schemeClr val="accent1">
                    <a:lumMod val="75000"/>
                  </a:schemeClr>
                </a:solidFill>
                <a:effectLst>
                  <a:outerShdw blurRad="38100" dist="38100" dir="2700000" algn="tl">
                    <a:srgbClr val="000000">
                      <a:alpha val="43137"/>
                    </a:srgbClr>
                  </a:outerShdw>
                </a:effectLst>
                <a:latin typeface="Bahnschrift Light" panose="020B0502040204020203" pitchFamily="34" charset="0"/>
                <a:cs typeface="+mn-cs"/>
              </a:rPr>
              <a:t>ΣΑΚΧΑΡΩΔΗΣ ΔΙΑΒΗΤΗΣ</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l-GR" sz="3556" dirty="0">
                <a:solidFill>
                  <a:srgbClr val="00B0F0"/>
                </a:solidFill>
                <a:effectLst>
                  <a:outerShdw blurRad="38100" dist="38100" dir="2700000" algn="tl">
                    <a:srgbClr val="000000">
                      <a:alpha val="43137"/>
                    </a:srgbClr>
                  </a:outerShdw>
                </a:effectLst>
                <a:latin typeface="Bahnschrift" panose="020B0502040204020203" pitchFamily="34" charset="0"/>
              </a:rPr>
              <a:t>ΠΕΡΙΟΔΟΝΤΙΚΗ ΘΕΡΑΠΕΙΑ  ΣΕ  ΑΣΘΕΝΕΙΣ ΜΕ Σ.Δ. (ΙΙ)</a:t>
            </a:r>
          </a:p>
        </p:txBody>
      </p:sp>
      <p:sp>
        <p:nvSpPr>
          <p:cNvPr id="50179" name="Rectangle 4"/>
          <p:cNvSpPr>
            <a:spLocks noChangeArrowheads="1"/>
          </p:cNvSpPr>
          <p:nvPr/>
        </p:nvSpPr>
        <p:spPr bwMode="auto">
          <a:xfrm>
            <a:off x="310445" y="2517743"/>
            <a:ext cx="8548511" cy="3581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42925" indent="-542925" eaLnBrk="0" hangingPunct="0">
              <a:defRPr sz="1400" i="1">
                <a:solidFill>
                  <a:schemeClr val="bg1"/>
                </a:solidFill>
                <a:latin typeface="Tahoma" panose="020B0604030504040204" pitchFamily="34" charset="0"/>
                <a:cs typeface="Arial" panose="020B0604020202020204" pitchFamily="34" charset="0"/>
              </a:defRPr>
            </a:lvl1pPr>
            <a:lvl2pPr marL="742950" indent="-285750" eaLnBrk="0" hangingPunct="0">
              <a:defRPr sz="1400" i="1">
                <a:solidFill>
                  <a:schemeClr val="bg1"/>
                </a:solidFill>
                <a:latin typeface="Tahoma" panose="020B0604030504040204" pitchFamily="34" charset="0"/>
                <a:cs typeface="Arial" panose="020B0604020202020204" pitchFamily="34" charset="0"/>
              </a:defRPr>
            </a:lvl2pPr>
            <a:lvl3pPr marL="1143000" indent="-228600" eaLnBrk="0" hangingPunct="0">
              <a:defRPr sz="1400" i="1">
                <a:solidFill>
                  <a:schemeClr val="bg1"/>
                </a:solidFill>
                <a:latin typeface="Tahoma" panose="020B0604030504040204" pitchFamily="34" charset="0"/>
                <a:cs typeface="Arial" panose="020B0604020202020204" pitchFamily="34" charset="0"/>
              </a:defRPr>
            </a:lvl3pPr>
            <a:lvl4pPr marL="1600200" indent="-228600" eaLnBrk="0" hangingPunct="0">
              <a:defRPr sz="1400" i="1">
                <a:solidFill>
                  <a:schemeClr val="bg1"/>
                </a:solidFill>
                <a:latin typeface="Tahoma" panose="020B0604030504040204" pitchFamily="34" charset="0"/>
                <a:cs typeface="Arial" panose="020B0604020202020204" pitchFamily="34" charset="0"/>
              </a:defRPr>
            </a:lvl4pPr>
            <a:lvl5pPr marL="2057400" indent="-228600" eaLnBrk="0" hangingPunct="0">
              <a:defRPr sz="1400" i="1">
                <a:solidFill>
                  <a:schemeClr val="bg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9pPr>
          </a:lstStyle>
          <a:p>
            <a:pPr eaLnBrk="1" hangingPunct="1">
              <a:spcAft>
                <a:spcPts val="2133"/>
              </a:spcAft>
              <a:buClr>
                <a:srgbClr val="FF0000"/>
              </a:buClr>
              <a:buSzPct val="100000"/>
              <a:buFont typeface="Arial" panose="020B0604020202020204" pitchFamily="34" charset="0"/>
              <a:buChar char="•"/>
            </a:pPr>
            <a:r>
              <a:rPr lang="el-GR" altLang="el-GR" sz="2489" i="0" dirty="0">
                <a:solidFill>
                  <a:schemeClr val="tx1"/>
                </a:solidFill>
                <a:latin typeface="Bahnschrift" panose="020B0502040204020203" pitchFamily="34" charset="0"/>
              </a:rPr>
              <a:t>Σε ασθενείς με ικανοποιητικό </a:t>
            </a:r>
            <a:r>
              <a:rPr lang="el-GR" altLang="el-GR" sz="2489" i="0" dirty="0" err="1">
                <a:solidFill>
                  <a:schemeClr val="tx1"/>
                </a:solidFill>
                <a:latin typeface="Bahnschrift" panose="020B0502040204020203" pitchFamily="34" charset="0"/>
              </a:rPr>
              <a:t>γλυκαιμικό</a:t>
            </a:r>
            <a:r>
              <a:rPr lang="el-GR" altLang="el-GR" sz="2489" i="0" dirty="0">
                <a:solidFill>
                  <a:schemeClr val="tx1"/>
                </a:solidFill>
                <a:latin typeface="Bahnschrift" panose="020B0502040204020203" pitchFamily="34" charset="0"/>
              </a:rPr>
              <a:t> έλεγχο, ΚΑΜΜΙΑ διαφοροποίηση στο σχέδιο θεραπείας.</a:t>
            </a:r>
          </a:p>
          <a:p>
            <a:pPr eaLnBrk="1" hangingPunct="1">
              <a:spcAft>
                <a:spcPts val="2133"/>
              </a:spcAft>
              <a:buClr>
                <a:srgbClr val="FF0000"/>
              </a:buClr>
              <a:buSzPct val="100000"/>
              <a:buFont typeface="Arial" panose="020B0604020202020204" pitchFamily="34" charset="0"/>
              <a:buChar char="•"/>
            </a:pPr>
            <a:r>
              <a:rPr lang="el-GR" altLang="el-GR" sz="2489" i="0" dirty="0">
                <a:solidFill>
                  <a:schemeClr val="tx1"/>
                </a:solidFill>
                <a:latin typeface="Bahnschrift" panose="020B0502040204020203" pitchFamily="34" charset="0"/>
              </a:rPr>
              <a:t>Η χρήση προφυλακτικής αντιβίωσης ΔΕΝ τεκμηριώνεται.</a:t>
            </a:r>
          </a:p>
          <a:p>
            <a:pPr eaLnBrk="1" hangingPunct="1">
              <a:spcAft>
                <a:spcPts val="2133"/>
              </a:spcAft>
              <a:buClr>
                <a:srgbClr val="FF0000"/>
              </a:buClr>
              <a:buSzPct val="100000"/>
              <a:buFont typeface="Arial" panose="020B0604020202020204" pitchFamily="34" charset="0"/>
              <a:buChar char="•"/>
            </a:pPr>
            <a:r>
              <a:rPr lang="el-GR" altLang="el-GR" sz="2489" i="0" dirty="0">
                <a:solidFill>
                  <a:schemeClr val="tx1"/>
                </a:solidFill>
                <a:latin typeface="Bahnschrift" panose="020B0502040204020203" pitchFamily="34" charset="0"/>
              </a:rPr>
              <a:t>ΠΡΟΣΟΧΗ στα ανεπιθύμητα </a:t>
            </a:r>
            <a:r>
              <a:rPr lang="el-GR" altLang="el-GR" sz="2489" i="0" dirty="0" err="1">
                <a:solidFill>
                  <a:schemeClr val="tx1"/>
                </a:solidFill>
                <a:latin typeface="Bahnschrift" panose="020B0502040204020203" pitchFamily="34" charset="0"/>
              </a:rPr>
              <a:t>συμβάματα</a:t>
            </a:r>
            <a:r>
              <a:rPr lang="el-GR" altLang="el-GR" sz="2489" i="0" dirty="0">
                <a:solidFill>
                  <a:schemeClr val="tx1"/>
                </a:solidFill>
                <a:latin typeface="Bahnschrift" panose="020B0502040204020203" pitchFamily="34" charset="0"/>
              </a:rPr>
              <a:t> σε </a:t>
            </a:r>
            <a:r>
              <a:rPr lang="el-GR" altLang="el-GR" sz="2489" i="0" dirty="0" err="1">
                <a:solidFill>
                  <a:schemeClr val="tx1"/>
                </a:solidFill>
                <a:latin typeface="Bahnschrift" panose="020B0502040204020203" pitchFamily="34" charset="0"/>
              </a:rPr>
              <a:t>ασθενεις</a:t>
            </a:r>
            <a:r>
              <a:rPr lang="el-GR" altLang="el-GR" sz="2489" i="0" dirty="0">
                <a:solidFill>
                  <a:schemeClr val="tx1"/>
                </a:solidFill>
                <a:latin typeface="Bahnschrift" panose="020B0502040204020203" pitchFamily="34" charset="0"/>
              </a:rPr>
              <a:t> με Σ.Δ. (υπογλυκαιμία, </a:t>
            </a:r>
            <a:r>
              <a:rPr lang="el-GR" altLang="el-GR" sz="2489" i="0" dirty="0" err="1">
                <a:solidFill>
                  <a:schemeClr val="tx1"/>
                </a:solidFill>
                <a:latin typeface="Bahnschrift" panose="020B0502040204020203" pitchFamily="34" charset="0"/>
              </a:rPr>
              <a:t>κετονικό</a:t>
            </a:r>
            <a:r>
              <a:rPr lang="el-GR" altLang="el-GR" sz="2489" i="0" dirty="0">
                <a:solidFill>
                  <a:schemeClr val="tx1"/>
                </a:solidFill>
                <a:latin typeface="Bahnschrift" panose="020B0502040204020203" pitchFamily="34" charset="0"/>
              </a:rPr>
              <a:t> σοκ)</a:t>
            </a:r>
          </a:p>
          <a:p>
            <a:pPr eaLnBrk="1" hangingPunct="1">
              <a:spcAft>
                <a:spcPts val="2133"/>
              </a:spcAft>
              <a:buClr>
                <a:srgbClr val="FF0000"/>
              </a:buClr>
              <a:buSzPct val="100000"/>
              <a:buFont typeface="Arial" panose="020B0604020202020204" pitchFamily="34" charset="0"/>
              <a:buChar char="•"/>
            </a:pPr>
            <a:endParaRPr lang="el-GR" altLang="el-GR" sz="2489" i="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483585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8723" y="795867"/>
            <a:ext cx="8688211" cy="5113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3410820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ChangeArrowheads="1"/>
          </p:cNvSpPr>
          <p:nvPr/>
        </p:nvSpPr>
        <p:spPr bwMode="auto">
          <a:xfrm>
            <a:off x="285045" y="2366434"/>
            <a:ext cx="8548511" cy="4078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42925" indent="-542925" eaLnBrk="0" hangingPunct="0">
              <a:defRPr sz="1400" i="1">
                <a:solidFill>
                  <a:schemeClr val="bg1"/>
                </a:solidFill>
                <a:latin typeface="Tahoma" panose="020B0604030504040204" pitchFamily="34" charset="0"/>
                <a:cs typeface="Arial" panose="020B0604020202020204" pitchFamily="34" charset="0"/>
              </a:defRPr>
            </a:lvl1pPr>
            <a:lvl2pPr marL="742950" indent="-285750" eaLnBrk="0" hangingPunct="0">
              <a:defRPr sz="1400" i="1">
                <a:solidFill>
                  <a:schemeClr val="bg1"/>
                </a:solidFill>
                <a:latin typeface="Tahoma" panose="020B0604030504040204" pitchFamily="34" charset="0"/>
                <a:cs typeface="Arial" panose="020B0604020202020204" pitchFamily="34" charset="0"/>
              </a:defRPr>
            </a:lvl2pPr>
            <a:lvl3pPr marL="1143000" indent="-228600" eaLnBrk="0" hangingPunct="0">
              <a:defRPr sz="1400" i="1">
                <a:solidFill>
                  <a:schemeClr val="bg1"/>
                </a:solidFill>
                <a:latin typeface="Tahoma" panose="020B0604030504040204" pitchFamily="34" charset="0"/>
                <a:cs typeface="Arial" panose="020B0604020202020204" pitchFamily="34" charset="0"/>
              </a:defRPr>
            </a:lvl3pPr>
            <a:lvl4pPr marL="1600200" indent="-228600" eaLnBrk="0" hangingPunct="0">
              <a:defRPr sz="1400" i="1">
                <a:solidFill>
                  <a:schemeClr val="bg1"/>
                </a:solidFill>
                <a:latin typeface="Tahoma" panose="020B0604030504040204" pitchFamily="34" charset="0"/>
                <a:cs typeface="Arial" panose="020B0604020202020204" pitchFamily="34" charset="0"/>
              </a:defRPr>
            </a:lvl4pPr>
            <a:lvl5pPr marL="2057400" indent="-228600" eaLnBrk="0" hangingPunct="0">
              <a:defRPr sz="1400" i="1">
                <a:solidFill>
                  <a:schemeClr val="bg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9pPr>
          </a:lstStyle>
          <a:p>
            <a:pPr eaLnBrk="1" hangingPunct="1">
              <a:spcAft>
                <a:spcPts val="2133"/>
              </a:spcAft>
              <a:buClr>
                <a:srgbClr val="FF0000"/>
              </a:buClr>
              <a:buSzPct val="100000"/>
              <a:buFont typeface="Arial" panose="020B0604020202020204" pitchFamily="34" charset="0"/>
              <a:buChar char="•"/>
            </a:pPr>
            <a:r>
              <a:rPr lang="el-GR" altLang="el-GR" sz="2489" i="0" dirty="0">
                <a:solidFill>
                  <a:schemeClr val="tx1"/>
                </a:solidFill>
                <a:latin typeface="Bahnschrift" panose="020B0502040204020203" pitchFamily="34" charset="0"/>
              </a:rPr>
              <a:t>Οι ασθενείς με Σ.Δ. πρέπει να είναι ενήμεροι ότι ο </a:t>
            </a:r>
            <a:r>
              <a:rPr lang="el-GR" altLang="el-GR" sz="2489" i="0" dirty="0">
                <a:solidFill>
                  <a:srgbClr val="FF0000"/>
                </a:solidFill>
                <a:latin typeface="Bahnschrift" panose="020B0502040204020203" pitchFamily="34" charset="0"/>
              </a:rPr>
              <a:t>μη ικανοποιητικός</a:t>
            </a:r>
            <a:r>
              <a:rPr lang="el-GR" altLang="el-GR" sz="2489" i="0" dirty="0">
                <a:solidFill>
                  <a:schemeClr val="tx1"/>
                </a:solidFill>
                <a:latin typeface="Bahnschrift" panose="020B0502040204020203" pitchFamily="34" charset="0"/>
              </a:rPr>
              <a:t> έλεγχος του Σ.Δ. αποτελεί </a:t>
            </a:r>
            <a:r>
              <a:rPr lang="el-GR" altLang="el-GR" sz="2489" i="0" dirty="0">
                <a:solidFill>
                  <a:srgbClr val="FF0000"/>
                </a:solidFill>
                <a:latin typeface="Bahnschrift" panose="020B0502040204020203" pitchFamily="34" charset="0"/>
              </a:rPr>
              <a:t>αυξημένο κίνδυνο</a:t>
            </a:r>
            <a:r>
              <a:rPr lang="el-GR" altLang="el-GR" sz="2489" i="0" dirty="0">
                <a:solidFill>
                  <a:srgbClr val="FFFF00"/>
                </a:solidFill>
                <a:latin typeface="Bahnschrift" panose="020B0502040204020203" pitchFamily="34" charset="0"/>
              </a:rPr>
              <a:t> </a:t>
            </a:r>
            <a:r>
              <a:rPr lang="el-GR" altLang="el-GR" sz="2489" i="0" dirty="0">
                <a:solidFill>
                  <a:schemeClr val="tx1"/>
                </a:solidFill>
                <a:latin typeface="Bahnschrift" panose="020B0502040204020203" pitchFamily="34" charset="0"/>
              </a:rPr>
              <a:t>για την εμφάνιση Π.Ν.</a:t>
            </a:r>
          </a:p>
          <a:p>
            <a:pPr eaLnBrk="1" hangingPunct="1">
              <a:spcAft>
                <a:spcPts val="2133"/>
              </a:spcAft>
              <a:buClr>
                <a:srgbClr val="FF0000"/>
              </a:buClr>
              <a:buSzPct val="100000"/>
              <a:buFont typeface="Arial" panose="020B0604020202020204" pitchFamily="34" charset="0"/>
              <a:buChar char="•"/>
            </a:pPr>
            <a:r>
              <a:rPr lang="el-GR" altLang="el-GR" sz="2489" i="0" dirty="0">
                <a:solidFill>
                  <a:schemeClr val="tx1"/>
                </a:solidFill>
                <a:latin typeface="Bahnschrift" panose="020B0502040204020203" pitchFamily="34" charset="0"/>
              </a:rPr>
              <a:t>Οι ασθενείς με Σ.Δ. και Π.Ν. πρέπει να είναι ενήμεροι ότι ο </a:t>
            </a:r>
            <a:r>
              <a:rPr lang="el-GR" altLang="el-GR" sz="2489" i="0" dirty="0" err="1">
                <a:solidFill>
                  <a:schemeClr val="tx1"/>
                </a:solidFill>
                <a:latin typeface="Bahnschrift" panose="020B0502040204020203" pitchFamily="34" charset="0"/>
              </a:rPr>
              <a:t>γλυκαιμικός</a:t>
            </a:r>
            <a:r>
              <a:rPr lang="el-GR" altLang="el-GR" sz="2489" i="0" dirty="0">
                <a:solidFill>
                  <a:schemeClr val="tx1"/>
                </a:solidFill>
                <a:latin typeface="Bahnschrift" panose="020B0502040204020203" pitchFamily="34" charset="0"/>
              </a:rPr>
              <a:t> τους έλεγχος μπορεί να είναι </a:t>
            </a:r>
            <a:r>
              <a:rPr lang="el-GR" altLang="el-GR" sz="2489" i="0" dirty="0">
                <a:solidFill>
                  <a:srgbClr val="FF0000"/>
                </a:solidFill>
                <a:latin typeface="Bahnschrift" panose="020B0502040204020203" pitchFamily="34" charset="0"/>
              </a:rPr>
              <a:t>πιο δύσκολα </a:t>
            </a:r>
            <a:r>
              <a:rPr lang="el-GR" altLang="el-GR" sz="2489" i="0" dirty="0" err="1">
                <a:solidFill>
                  <a:srgbClr val="FF0000"/>
                </a:solidFill>
                <a:latin typeface="Bahnschrift" panose="020B0502040204020203" pitchFamily="34" charset="0"/>
              </a:rPr>
              <a:t>ρυθμίσιμος</a:t>
            </a:r>
            <a:r>
              <a:rPr lang="el-GR" altLang="el-GR" sz="2489" i="0" dirty="0">
                <a:solidFill>
                  <a:schemeClr val="tx1"/>
                </a:solidFill>
                <a:latin typeface="Bahnschrift" panose="020B0502040204020203" pitchFamily="34" charset="0"/>
              </a:rPr>
              <a:t>, και ότι έχουν </a:t>
            </a:r>
            <a:r>
              <a:rPr lang="el-GR" altLang="el-GR" sz="2489" i="0" dirty="0">
                <a:solidFill>
                  <a:srgbClr val="FF0000"/>
                </a:solidFill>
                <a:latin typeface="Bahnschrift" panose="020B0502040204020203" pitchFamily="34" charset="0"/>
              </a:rPr>
              <a:t>αυξημένο κίνδυνο για εμφάνιση επιπλοκών</a:t>
            </a:r>
            <a:r>
              <a:rPr lang="el-GR" altLang="el-GR" sz="2489" i="0" dirty="0">
                <a:solidFill>
                  <a:schemeClr val="tx1"/>
                </a:solidFill>
                <a:latin typeface="Bahnschrift" panose="020B0502040204020203" pitchFamily="34" charset="0"/>
              </a:rPr>
              <a:t> του Σ.Δ. (καρδιαγγειακά και νεφρολογικά </a:t>
            </a:r>
            <a:r>
              <a:rPr lang="el-GR" altLang="el-GR" sz="2489" i="0" dirty="0" err="1">
                <a:solidFill>
                  <a:schemeClr val="tx1"/>
                </a:solidFill>
                <a:latin typeface="Bahnschrift" panose="020B0502040204020203" pitchFamily="34" charset="0"/>
              </a:rPr>
              <a:t>προβληματα</a:t>
            </a:r>
            <a:r>
              <a:rPr lang="el-GR" altLang="el-GR" sz="2489" i="0" dirty="0">
                <a:solidFill>
                  <a:schemeClr val="tx1"/>
                </a:solidFill>
                <a:latin typeface="Bahnschrift" panose="020B0502040204020203" pitchFamily="34" charset="0"/>
              </a:rPr>
              <a:t>) </a:t>
            </a:r>
          </a:p>
          <a:p>
            <a:pPr eaLnBrk="1" hangingPunct="1">
              <a:spcAft>
                <a:spcPts val="2133"/>
              </a:spcAft>
              <a:buClr>
                <a:srgbClr val="FF0000"/>
              </a:buClr>
              <a:buSzPct val="100000"/>
              <a:buFont typeface="Arial" panose="020B0604020202020204" pitchFamily="34" charset="0"/>
              <a:buChar char="•"/>
            </a:pPr>
            <a:endParaRPr lang="el-GR" altLang="el-GR" sz="2489" i="0" dirty="0">
              <a:solidFill>
                <a:schemeClr val="tx1"/>
              </a:solidFill>
              <a:latin typeface="Calibri" panose="020F0502020204030204" pitchFamily="34" charset="0"/>
            </a:endParaRPr>
          </a:p>
        </p:txBody>
      </p:sp>
      <p:pic>
        <p:nvPicPr>
          <p:cNvPr id="5222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3701" y="524934"/>
            <a:ext cx="8336844" cy="1176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5222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7133" y="601134"/>
            <a:ext cx="3359856" cy="651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3546069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ChangeArrowheads="1"/>
          </p:cNvSpPr>
          <p:nvPr/>
        </p:nvSpPr>
        <p:spPr bwMode="auto">
          <a:xfrm>
            <a:off x="285045" y="2366434"/>
            <a:ext cx="8548511" cy="3312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42925" indent="-542925" eaLnBrk="0" hangingPunct="0">
              <a:defRPr sz="1400" i="1">
                <a:solidFill>
                  <a:schemeClr val="bg1"/>
                </a:solidFill>
                <a:latin typeface="Tahoma" panose="020B0604030504040204" pitchFamily="34" charset="0"/>
                <a:cs typeface="Arial" panose="020B0604020202020204" pitchFamily="34" charset="0"/>
              </a:defRPr>
            </a:lvl1pPr>
            <a:lvl2pPr marL="742950" indent="-285750" eaLnBrk="0" hangingPunct="0">
              <a:defRPr sz="1400" i="1">
                <a:solidFill>
                  <a:schemeClr val="bg1"/>
                </a:solidFill>
                <a:latin typeface="Tahoma" panose="020B0604030504040204" pitchFamily="34" charset="0"/>
                <a:cs typeface="Arial" panose="020B0604020202020204" pitchFamily="34" charset="0"/>
              </a:defRPr>
            </a:lvl2pPr>
            <a:lvl3pPr marL="1143000" indent="-228600" eaLnBrk="0" hangingPunct="0">
              <a:defRPr sz="1400" i="1">
                <a:solidFill>
                  <a:schemeClr val="bg1"/>
                </a:solidFill>
                <a:latin typeface="Tahoma" panose="020B0604030504040204" pitchFamily="34" charset="0"/>
                <a:cs typeface="Arial" panose="020B0604020202020204" pitchFamily="34" charset="0"/>
              </a:defRPr>
            </a:lvl3pPr>
            <a:lvl4pPr marL="1600200" indent="-228600" eaLnBrk="0" hangingPunct="0">
              <a:defRPr sz="1400" i="1">
                <a:solidFill>
                  <a:schemeClr val="bg1"/>
                </a:solidFill>
                <a:latin typeface="Tahoma" panose="020B0604030504040204" pitchFamily="34" charset="0"/>
                <a:cs typeface="Arial" panose="020B0604020202020204" pitchFamily="34" charset="0"/>
              </a:defRPr>
            </a:lvl4pPr>
            <a:lvl5pPr marL="2057400" indent="-228600" eaLnBrk="0" hangingPunct="0">
              <a:defRPr sz="1400" i="1">
                <a:solidFill>
                  <a:schemeClr val="bg1"/>
                </a:solidFill>
                <a:latin typeface="Tahom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sz="1400" i="1">
                <a:solidFill>
                  <a:schemeClr val="bg1"/>
                </a:solidFill>
                <a:latin typeface="Tahoma" panose="020B0604030504040204" pitchFamily="34" charset="0"/>
                <a:cs typeface="Arial" panose="020B0604020202020204" pitchFamily="34" charset="0"/>
              </a:defRPr>
            </a:lvl9pPr>
          </a:lstStyle>
          <a:p>
            <a:pPr eaLnBrk="1" hangingPunct="1">
              <a:spcAft>
                <a:spcPts val="2133"/>
              </a:spcAft>
              <a:buClr>
                <a:srgbClr val="FF0000"/>
              </a:buClr>
              <a:buSzPct val="100000"/>
              <a:buFont typeface="Arial" panose="020B0604020202020204" pitchFamily="34" charset="0"/>
              <a:buChar char="•"/>
            </a:pPr>
            <a:r>
              <a:rPr lang="el-GR" altLang="el-GR" sz="2489" i="0" dirty="0">
                <a:solidFill>
                  <a:schemeClr val="tx1"/>
                </a:solidFill>
                <a:latin typeface="Bahnschrift" panose="020B0502040204020203" pitchFamily="34" charset="0"/>
              </a:rPr>
              <a:t>Η οδοντιατρική εξέταση ασθενών με Σ.Δ. 1, 2 και κύησης θα πρέπει να περιλαμβάνει και </a:t>
            </a:r>
            <a:r>
              <a:rPr lang="el-GR" altLang="el-GR" sz="2489" i="0" dirty="0">
                <a:solidFill>
                  <a:srgbClr val="FF0000"/>
                </a:solidFill>
                <a:latin typeface="Bahnschrift" panose="020B0502040204020203" pitchFamily="34" charset="0"/>
              </a:rPr>
              <a:t>πλήρη </a:t>
            </a:r>
            <a:r>
              <a:rPr lang="el-GR" altLang="el-GR" sz="2489" i="0" dirty="0" err="1">
                <a:solidFill>
                  <a:srgbClr val="FF0000"/>
                </a:solidFill>
                <a:latin typeface="Bahnschrift" panose="020B0502040204020203" pitchFamily="34" charset="0"/>
              </a:rPr>
              <a:t>περιοδοντολογικό</a:t>
            </a:r>
            <a:r>
              <a:rPr lang="el-GR" altLang="el-GR" sz="2489" i="0" dirty="0">
                <a:solidFill>
                  <a:srgbClr val="FF0000"/>
                </a:solidFill>
                <a:latin typeface="Bahnschrift" panose="020B0502040204020203" pitchFamily="34" charset="0"/>
              </a:rPr>
              <a:t> έλεγχο.</a:t>
            </a:r>
          </a:p>
          <a:p>
            <a:pPr eaLnBrk="1" hangingPunct="1">
              <a:spcAft>
                <a:spcPts val="2133"/>
              </a:spcAft>
              <a:buClr>
                <a:srgbClr val="FF0000"/>
              </a:buClr>
              <a:buSzPct val="100000"/>
              <a:buFont typeface="Arial" panose="020B0604020202020204" pitchFamily="34" charset="0"/>
              <a:buChar char="•"/>
            </a:pPr>
            <a:r>
              <a:rPr lang="el-GR" altLang="el-GR" sz="2489" i="0" dirty="0">
                <a:solidFill>
                  <a:schemeClr val="tx1"/>
                </a:solidFill>
                <a:latin typeface="Bahnschrift" panose="020B0502040204020203" pitchFamily="34" charset="0"/>
              </a:rPr>
              <a:t>Όλοι οι </a:t>
            </a:r>
            <a:r>
              <a:rPr lang="el-GR" altLang="el-GR" sz="2489" i="0" dirty="0" err="1">
                <a:solidFill>
                  <a:schemeClr val="tx1"/>
                </a:solidFill>
                <a:latin typeface="Bahnschrift" panose="020B0502040204020203" pitchFamily="34" charset="0"/>
              </a:rPr>
              <a:t>νεοδιαγνωσθέντες</a:t>
            </a:r>
            <a:r>
              <a:rPr lang="el-GR" altLang="el-GR" sz="2489" i="0" dirty="0">
                <a:solidFill>
                  <a:schemeClr val="tx1"/>
                </a:solidFill>
                <a:latin typeface="Bahnschrift" panose="020B0502040204020203" pitchFamily="34" charset="0"/>
              </a:rPr>
              <a:t> ασθενείς με Σ.Δ.1 και 2 θα πρέπει να </a:t>
            </a:r>
            <a:r>
              <a:rPr lang="el-GR" altLang="el-GR" sz="2489" i="0" dirty="0" err="1">
                <a:solidFill>
                  <a:schemeClr val="tx1"/>
                </a:solidFill>
                <a:latin typeface="Bahnschrift" panose="020B0502040204020203" pitchFamily="34" charset="0"/>
              </a:rPr>
              <a:t>υποβάλονται</a:t>
            </a:r>
            <a:r>
              <a:rPr lang="el-GR" altLang="el-GR" sz="2489" i="0" dirty="0">
                <a:solidFill>
                  <a:schemeClr val="tx1"/>
                </a:solidFill>
                <a:latin typeface="Bahnschrift" panose="020B0502040204020203" pitchFamily="34" charset="0"/>
              </a:rPr>
              <a:t> σε </a:t>
            </a:r>
            <a:r>
              <a:rPr lang="el-GR" altLang="el-GR" sz="2489" i="0" dirty="0">
                <a:solidFill>
                  <a:srgbClr val="FF0000"/>
                </a:solidFill>
                <a:latin typeface="Bahnschrift" panose="020B0502040204020203" pitchFamily="34" charset="0"/>
              </a:rPr>
              <a:t>πλήρη </a:t>
            </a:r>
            <a:r>
              <a:rPr lang="el-GR" altLang="el-GR" sz="2489" i="0" dirty="0" err="1">
                <a:solidFill>
                  <a:srgbClr val="FF0000"/>
                </a:solidFill>
                <a:latin typeface="Bahnschrift" panose="020B0502040204020203" pitchFamily="34" charset="0"/>
              </a:rPr>
              <a:t>περιοδοντολογικό</a:t>
            </a:r>
            <a:r>
              <a:rPr lang="el-GR" altLang="el-GR" sz="2489" i="0" dirty="0">
                <a:solidFill>
                  <a:srgbClr val="FF0000"/>
                </a:solidFill>
                <a:latin typeface="Bahnschrift" panose="020B0502040204020203" pitchFamily="34" charset="0"/>
              </a:rPr>
              <a:t> έλεγχο </a:t>
            </a:r>
            <a:r>
              <a:rPr lang="el-GR" altLang="el-GR" sz="2489" i="0" dirty="0">
                <a:solidFill>
                  <a:schemeClr val="tx1"/>
                </a:solidFill>
                <a:latin typeface="Bahnschrift" panose="020B0502040204020203" pitchFamily="34" charset="0"/>
              </a:rPr>
              <a:t>ο οποίος θα επαναλαμβάνεται ετησίως.</a:t>
            </a:r>
          </a:p>
          <a:p>
            <a:pPr eaLnBrk="1" hangingPunct="1">
              <a:spcAft>
                <a:spcPts val="2133"/>
              </a:spcAft>
              <a:buClr>
                <a:srgbClr val="FF0000"/>
              </a:buClr>
              <a:buSzPct val="100000"/>
              <a:buFont typeface="Arial" panose="020B0604020202020204" pitchFamily="34" charset="0"/>
              <a:buChar char="•"/>
            </a:pPr>
            <a:endParaRPr lang="el-GR" altLang="el-GR" sz="2489" i="0" dirty="0">
              <a:solidFill>
                <a:schemeClr val="tx1"/>
              </a:solidFill>
              <a:latin typeface="Bahnschrift" panose="020B0502040204020203" pitchFamily="34" charset="0"/>
            </a:endParaRPr>
          </a:p>
        </p:txBody>
      </p:sp>
      <p:pic>
        <p:nvPicPr>
          <p:cNvPr id="5325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3701" y="524934"/>
            <a:ext cx="8336844" cy="1176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5325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7133" y="601134"/>
            <a:ext cx="3359856" cy="651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821872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67392" y="2838747"/>
            <a:ext cx="5212489" cy="1200329"/>
          </a:xfrm>
          <a:prstGeom prst="rect">
            <a:avLst/>
          </a:prstGeom>
          <a:noFill/>
        </p:spPr>
        <p:txBody>
          <a:bodyPr>
            <a:spAutoFit/>
          </a:bodyPr>
          <a:lstStyle/>
          <a:p>
            <a:pPr algn="ctr">
              <a:defRPr/>
            </a:pPr>
            <a:r>
              <a:rPr lang="el-GR" sz="72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300" endPos="45500" dir="5400000" sy="-100000" algn="bl" rotWithShape="0"/>
                </a:effectLst>
                <a:cs typeface="+mn-cs"/>
              </a:rPr>
              <a:t>ευχαριστώ</a:t>
            </a:r>
            <a:endParaRPr lang="en-US" sz="72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300" endPos="45500" dir="5400000" sy="-100000" algn="bl" rotWithShape="0"/>
              </a:effectLst>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7"/>
          <p:cNvSpPr txBox="1">
            <a:spLocks noChangeArrowheads="1"/>
          </p:cNvSpPr>
          <p:nvPr/>
        </p:nvSpPr>
        <p:spPr bwMode="auto">
          <a:xfrm>
            <a:off x="7910513" y="6334125"/>
            <a:ext cx="1011237"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eaLnBrk="1" hangingPunct="1"/>
            <a:r>
              <a:rPr lang="en-US" altLang="el-GR" sz="1800" i="0">
                <a:solidFill>
                  <a:srgbClr val="00B0F0"/>
                </a:solidFill>
                <a:latin typeface="Calibri" panose="020F0502020204030204" pitchFamily="34" charset="0"/>
              </a:rPr>
              <a:t>IDF </a:t>
            </a:r>
            <a:r>
              <a:rPr lang="el-GR" altLang="el-GR" sz="1800" i="0">
                <a:solidFill>
                  <a:srgbClr val="00B0F0"/>
                </a:solidFill>
                <a:latin typeface="Calibri" panose="020F0502020204030204" pitchFamily="34" charset="0"/>
              </a:rPr>
              <a:t>201</a:t>
            </a:r>
            <a:r>
              <a:rPr lang="en-US" altLang="el-GR" sz="1800" i="0">
                <a:solidFill>
                  <a:srgbClr val="00B0F0"/>
                </a:solidFill>
                <a:latin typeface="Calibri" panose="020F0502020204030204" pitchFamily="34" charset="0"/>
              </a:rPr>
              <a:t>8</a:t>
            </a:r>
            <a:endParaRPr lang="el-GR" altLang="el-GR" sz="1800" i="0">
              <a:solidFill>
                <a:srgbClr val="00B0F0"/>
              </a:solidFill>
              <a:latin typeface="Calibri" panose="020F0502020204030204" pitchFamily="34" charset="0"/>
            </a:endParaRPr>
          </a:p>
        </p:txBody>
      </p:sp>
      <p:sp>
        <p:nvSpPr>
          <p:cNvPr id="14340" name="Rectangle 2"/>
          <p:cNvSpPr>
            <a:spLocks noChangeArrowheads="1"/>
          </p:cNvSpPr>
          <p:nvPr/>
        </p:nvSpPr>
        <p:spPr bwMode="auto">
          <a:xfrm>
            <a:off x="460375" y="22225"/>
            <a:ext cx="8229600" cy="865188"/>
          </a:xfrm>
          <a:prstGeom prst="rect">
            <a:avLst/>
          </a:prstGeom>
          <a:noFill/>
          <a:ln w="9525">
            <a:noFill/>
            <a:miter lim="800000"/>
            <a:headEnd/>
            <a:tailEnd/>
          </a:ln>
        </p:spPr>
        <p:txBody>
          <a:bodyPr anchor="ctr"/>
          <a:lstStyle/>
          <a:p>
            <a:pPr algn="ctr">
              <a:defRPr/>
            </a:pPr>
            <a:r>
              <a:rPr lang="el-GR" sz="4000" i="0" dirty="0">
                <a:solidFill>
                  <a:schemeClr val="accent1">
                    <a:lumMod val="75000"/>
                  </a:schemeClr>
                </a:solidFill>
                <a:effectLst>
                  <a:outerShdw blurRad="38100" dist="38100" dir="2700000" algn="tl">
                    <a:srgbClr val="000000">
                      <a:alpha val="43137"/>
                    </a:srgbClr>
                  </a:outerShdw>
                </a:effectLst>
                <a:latin typeface="Bahnschrift" panose="020B0502040204020203" pitchFamily="34" charset="0"/>
                <a:cs typeface="+mn-cs"/>
              </a:rPr>
              <a:t>ΣΑΚΧΑΡΩΔΗΣ ΔΙΑΒΗΤΗΣ</a:t>
            </a:r>
          </a:p>
        </p:txBody>
      </p:sp>
      <p:pic>
        <p:nvPicPr>
          <p:cNvPr id="18436" name="Picture 2" descr="Atlas8e ma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900" y="836613"/>
            <a:ext cx="8721725" cy="543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452438" y="2399068"/>
            <a:ext cx="8231187" cy="3498390"/>
          </a:xfrm>
        </p:spPr>
        <p:txBody>
          <a:bodyPr>
            <a:normAutofit fontScale="70000" lnSpcReduction="20000"/>
          </a:bodyPr>
          <a:lstStyle/>
          <a:p>
            <a:pPr marL="0" indent="0" eaLnBrk="1" hangingPunct="1">
              <a:spcAft>
                <a:spcPts val="2400"/>
              </a:spcAft>
              <a:buClr>
                <a:srgbClr val="FF0000"/>
              </a:buClr>
              <a:buSzPct val="100000"/>
              <a:buNone/>
            </a:pPr>
            <a:r>
              <a:rPr lang="en-US" altLang="el-GR" sz="3200" dirty="0">
                <a:latin typeface="Bahnschrift" panose="020B0502040204020203" pitchFamily="34" charset="0"/>
                <a:cs typeface="Calibri" panose="020F0502020204030204" pitchFamily="34" charset="0"/>
              </a:rPr>
              <a:t> </a:t>
            </a:r>
            <a:endParaRPr lang="el-GR" altLang="el-GR" sz="3200" dirty="0">
              <a:latin typeface="Bahnschrift" panose="020B0502040204020203" pitchFamily="34" charset="0"/>
              <a:cs typeface="Calibri" panose="020F0502020204030204" pitchFamily="34" charset="0"/>
            </a:endParaRPr>
          </a:p>
          <a:p>
            <a:pPr fontAlgn="base">
              <a:lnSpc>
                <a:spcPct val="120000"/>
              </a:lnSpc>
              <a:buClr>
                <a:srgbClr val="FF0000"/>
              </a:buClr>
            </a:pPr>
            <a:r>
              <a:rPr lang="el-GR" sz="3200" dirty="0">
                <a:latin typeface="Bahnschrift" panose="020B0502040204020203" pitchFamily="34" charset="0"/>
              </a:rPr>
              <a:t>ΤΥΠΟΥ 1 : </a:t>
            </a:r>
            <a:r>
              <a:rPr lang="el-GR" sz="3200" b="1" dirty="0">
                <a:latin typeface="Bahnschrift" panose="020B0502040204020203" pitchFamily="34" charset="0"/>
              </a:rPr>
              <a:t>48.954 </a:t>
            </a:r>
            <a:r>
              <a:rPr lang="el-GR" sz="2900" dirty="0">
                <a:latin typeface="Bahnschrift" panose="020B0502040204020203" pitchFamily="34" charset="0"/>
              </a:rPr>
              <a:t>(0,6%)</a:t>
            </a:r>
            <a:endParaRPr lang="el-GR" sz="3200" dirty="0">
              <a:latin typeface="Bahnschrift" panose="020B0502040204020203" pitchFamily="34" charset="0"/>
            </a:endParaRPr>
          </a:p>
          <a:p>
            <a:pPr fontAlgn="base">
              <a:lnSpc>
                <a:spcPct val="120000"/>
              </a:lnSpc>
              <a:buClr>
                <a:srgbClr val="FF0000"/>
              </a:buClr>
            </a:pPr>
            <a:r>
              <a:rPr lang="el-GR" sz="3200" dirty="0">
                <a:latin typeface="Bahnschrift" panose="020B0502040204020203" pitchFamily="34" charset="0"/>
              </a:rPr>
              <a:t>ΤΥΠΟΥ 2: </a:t>
            </a:r>
            <a:r>
              <a:rPr lang="el-GR" sz="3200" b="1" dirty="0">
                <a:latin typeface="Bahnschrift" panose="020B0502040204020203" pitchFamily="34" charset="0"/>
              </a:rPr>
              <a:t>1.082.027 </a:t>
            </a:r>
            <a:r>
              <a:rPr lang="el-GR" sz="2900" dirty="0">
                <a:latin typeface="Bahnschrift" panose="020B0502040204020203" pitchFamily="34" charset="0"/>
              </a:rPr>
              <a:t>(5%)</a:t>
            </a:r>
            <a:endParaRPr lang="el-GR" sz="3200" dirty="0">
              <a:latin typeface="Bahnschrift" panose="020B0502040204020203" pitchFamily="34" charset="0"/>
            </a:endParaRPr>
          </a:p>
          <a:p>
            <a:pPr fontAlgn="base">
              <a:lnSpc>
                <a:spcPct val="120000"/>
              </a:lnSpc>
              <a:buClr>
                <a:srgbClr val="FF0000"/>
              </a:buClr>
            </a:pPr>
            <a:r>
              <a:rPr lang="el-GR" sz="3200" dirty="0">
                <a:latin typeface="Bahnschrift" panose="020B0502040204020203" pitchFamily="34" charset="0"/>
              </a:rPr>
              <a:t>ΑΛΛΟΙ ΤΥΠΟΙ : </a:t>
            </a:r>
            <a:r>
              <a:rPr lang="el-GR" sz="3200" b="1" dirty="0">
                <a:latin typeface="Bahnschrift" panose="020B0502040204020203" pitchFamily="34" charset="0"/>
              </a:rPr>
              <a:t>27.965 </a:t>
            </a:r>
            <a:r>
              <a:rPr lang="el-GR" sz="2900" dirty="0">
                <a:latin typeface="Bahnschrift" panose="020B0502040204020203" pitchFamily="34" charset="0"/>
              </a:rPr>
              <a:t>(23%)</a:t>
            </a:r>
            <a:endParaRPr lang="el-GR" sz="3200" dirty="0">
              <a:latin typeface="Bahnschrift" panose="020B0502040204020203" pitchFamily="34" charset="0"/>
            </a:endParaRPr>
          </a:p>
          <a:p>
            <a:pPr fontAlgn="base">
              <a:lnSpc>
                <a:spcPct val="120000"/>
              </a:lnSpc>
              <a:buClr>
                <a:srgbClr val="FF0000"/>
              </a:buClr>
            </a:pPr>
            <a:r>
              <a:rPr lang="el-GR" sz="3200" dirty="0">
                <a:latin typeface="Bahnschrift" panose="020B0502040204020203" pitchFamily="34" charset="0"/>
              </a:rPr>
              <a:t>ΚΥΗΣΗΣ: </a:t>
            </a:r>
            <a:r>
              <a:rPr lang="el-GR" sz="3200" b="1" dirty="0">
                <a:latin typeface="Bahnschrift" panose="020B0502040204020203" pitchFamily="34" charset="0"/>
              </a:rPr>
              <a:t>18.227 </a:t>
            </a:r>
            <a:r>
              <a:rPr lang="el-GR" sz="2900" dirty="0">
                <a:latin typeface="Bahnschrift" panose="020B0502040204020203" pitchFamily="34" charset="0"/>
              </a:rPr>
              <a:t>(20%)</a:t>
            </a:r>
            <a:endParaRPr lang="el-GR" sz="3200" dirty="0">
              <a:latin typeface="Bahnschrift" panose="020B0502040204020203" pitchFamily="34" charset="0"/>
            </a:endParaRPr>
          </a:p>
          <a:p>
            <a:pPr fontAlgn="base">
              <a:lnSpc>
                <a:spcPct val="120000"/>
              </a:lnSpc>
              <a:buClr>
                <a:srgbClr val="FF0000"/>
              </a:buClr>
            </a:pPr>
            <a:r>
              <a:rPr lang="el-GR" sz="3200" dirty="0">
                <a:latin typeface="Bahnschrift" panose="020B0502040204020203" pitchFamily="34" charset="0"/>
              </a:rPr>
              <a:t>ΝΕΟΓΝΙΚΟΣ ΣΔ: </a:t>
            </a:r>
            <a:r>
              <a:rPr lang="el-GR" sz="3200" b="1" dirty="0">
                <a:latin typeface="Bahnschrift" panose="020B0502040204020203" pitchFamily="34" charset="0"/>
              </a:rPr>
              <a:t>37</a:t>
            </a:r>
          </a:p>
          <a:p>
            <a:pPr fontAlgn="base">
              <a:lnSpc>
                <a:spcPct val="120000"/>
              </a:lnSpc>
              <a:buClr>
                <a:srgbClr val="FF0000"/>
              </a:buClr>
            </a:pPr>
            <a:r>
              <a:rPr lang="el-GR" sz="3200" dirty="0">
                <a:latin typeface="Bahnschrift" panose="020B0502040204020203" pitchFamily="34" charset="0"/>
              </a:rPr>
              <a:t>ΙΝΣΟΥΛΙΝΟΠΕΝΙΑ ΜΕΤΑ ΑΠΟ ΙΑΤΡΙΚΕΣ ΠΡΑΞΕΙΣ: </a:t>
            </a:r>
            <a:r>
              <a:rPr lang="el-GR" sz="3200" b="1" dirty="0">
                <a:latin typeface="Bahnschrift" panose="020B0502040204020203" pitchFamily="34" charset="0"/>
              </a:rPr>
              <a:t>1.009 </a:t>
            </a:r>
            <a:r>
              <a:rPr lang="el-GR" sz="2900" dirty="0">
                <a:latin typeface="Bahnschrift" panose="020B0502040204020203" pitchFamily="34" charset="0"/>
              </a:rPr>
              <a:t>(23%)</a:t>
            </a:r>
            <a:endParaRPr lang="el-GR" sz="3200" dirty="0">
              <a:latin typeface="Bahnschrift" panose="020B0502040204020203" pitchFamily="34" charset="0"/>
            </a:endParaRPr>
          </a:p>
        </p:txBody>
      </p:sp>
      <p:sp>
        <p:nvSpPr>
          <p:cNvPr id="20483" name="Text Box 7"/>
          <p:cNvSpPr txBox="1">
            <a:spLocks noChangeArrowheads="1"/>
          </p:cNvSpPr>
          <p:nvPr/>
        </p:nvSpPr>
        <p:spPr bwMode="auto">
          <a:xfrm>
            <a:off x="7545388" y="6170613"/>
            <a:ext cx="1290738" cy="369332"/>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eaLnBrk="1" hangingPunct="1"/>
            <a:r>
              <a:rPr lang="el-GR" altLang="el-GR" sz="1800" i="0" dirty="0">
                <a:solidFill>
                  <a:srgbClr val="00B0F0"/>
                </a:solidFill>
                <a:latin typeface="Calibri" panose="020F0502020204030204" pitchFamily="34" charset="0"/>
              </a:rPr>
              <a:t>ΗΔΙΚΑ 2022</a:t>
            </a:r>
          </a:p>
        </p:txBody>
      </p:sp>
      <p:sp>
        <p:nvSpPr>
          <p:cNvPr id="15364" name="Rectangle 2"/>
          <p:cNvSpPr>
            <a:spLocks noChangeArrowheads="1"/>
          </p:cNvSpPr>
          <p:nvPr/>
        </p:nvSpPr>
        <p:spPr bwMode="auto">
          <a:xfrm>
            <a:off x="460375" y="195263"/>
            <a:ext cx="8229600" cy="865187"/>
          </a:xfrm>
          <a:prstGeom prst="rect">
            <a:avLst/>
          </a:prstGeom>
          <a:noFill/>
          <a:ln w="9525">
            <a:noFill/>
            <a:miter lim="800000"/>
            <a:headEnd/>
            <a:tailEnd/>
          </a:ln>
        </p:spPr>
        <p:txBody>
          <a:bodyPr anchor="ctr"/>
          <a:lstStyle/>
          <a:p>
            <a:pPr algn="ctr">
              <a:defRPr/>
            </a:pPr>
            <a:r>
              <a:rPr lang="el-GR" sz="4000" i="0" dirty="0">
                <a:solidFill>
                  <a:schemeClr val="accent1">
                    <a:lumMod val="75000"/>
                  </a:schemeClr>
                </a:solidFill>
                <a:effectLst>
                  <a:outerShdw blurRad="38100" dist="38100" dir="2700000" algn="tl">
                    <a:srgbClr val="000000">
                      <a:alpha val="43137"/>
                    </a:srgbClr>
                  </a:outerShdw>
                </a:effectLst>
                <a:latin typeface="Bahnschrift Light" panose="020B0502040204020203" pitchFamily="34" charset="0"/>
                <a:cs typeface="+mn-cs"/>
              </a:rPr>
              <a:t>ΣΑΚΧΑΡΩΔΗΣ ΔΙΑΒΗΤΗΣ ΕΛΛΑΔΑ</a:t>
            </a:r>
          </a:p>
        </p:txBody>
      </p:sp>
      <p:sp>
        <p:nvSpPr>
          <p:cNvPr id="5" name="TextBox 4">
            <a:extLst>
              <a:ext uri="{FF2B5EF4-FFF2-40B4-BE49-F238E27FC236}">
                <a16:creationId xmlns:a16="http://schemas.microsoft.com/office/drawing/2014/main" id="{232C416A-7223-840B-D6BB-AFEF3554A56F}"/>
              </a:ext>
            </a:extLst>
          </p:cNvPr>
          <p:cNvSpPr txBox="1"/>
          <p:nvPr/>
        </p:nvSpPr>
        <p:spPr>
          <a:xfrm>
            <a:off x="460375" y="1368185"/>
            <a:ext cx="8054359" cy="978729"/>
          </a:xfrm>
          <a:prstGeom prst="rect">
            <a:avLst/>
          </a:prstGeom>
          <a:noFill/>
        </p:spPr>
        <p:txBody>
          <a:bodyPr wrap="square">
            <a:spAutoFit/>
          </a:bodyPr>
          <a:lstStyle/>
          <a:p>
            <a:pPr marL="0" marR="0" lvl="0" indent="0" algn="ctr" defTabSz="685800" rtl="0" eaLnBrk="1" fontAlgn="auto" latinLnBrk="0" hangingPunct="1">
              <a:lnSpc>
                <a:spcPct val="90000"/>
              </a:lnSpc>
              <a:spcBef>
                <a:spcPts val="750"/>
              </a:spcBef>
              <a:spcAft>
                <a:spcPts val="2400"/>
              </a:spcAft>
              <a:buClr>
                <a:srgbClr val="FF0000"/>
              </a:buClr>
              <a:buSzPct val="100000"/>
              <a:buFont typeface="Arial" panose="020B0604020202020204" pitchFamily="34" charset="0"/>
              <a:buNone/>
              <a:tabLst/>
              <a:defRPr/>
            </a:pPr>
            <a:r>
              <a:rPr kumimoji="0" lang="el-GR" sz="3200" b="1" i="0" u="none" strike="noStrike" kern="1200" cap="none" spc="0" normalizeH="0" baseline="0" noProof="0" dirty="0">
                <a:ln>
                  <a:noFill/>
                </a:ln>
                <a:solidFill>
                  <a:prstClr val="black"/>
                </a:solidFill>
                <a:effectLst/>
                <a:uLnTx/>
                <a:uFillTx/>
                <a:latin typeface="Bahnschrift" panose="020B0502040204020203" pitchFamily="34" charset="0"/>
                <a:ea typeface="+mn-ea"/>
                <a:cs typeface="+mn-cs"/>
              </a:rPr>
              <a:t>1.130.505</a:t>
            </a:r>
            <a:r>
              <a:rPr kumimoji="0" lang="en-US" sz="3200" b="0" i="0" u="none" strike="noStrike" kern="1200" cap="none" spc="0" normalizeH="0" baseline="0" noProof="0" dirty="0">
                <a:ln>
                  <a:noFill/>
                </a:ln>
                <a:solidFill>
                  <a:prstClr val="black"/>
                </a:solidFill>
                <a:effectLst/>
                <a:uLnTx/>
                <a:uFillTx/>
                <a:latin typeface="Bahnschrift" panose="020B0502040204020203" pitchFamily="34" charset="0"/>
                <a:ea typeface="+mn-ea"/>
                <a:cs typeface="+mn-cs"/>
              </a:rPr>
              <a:t> </a:t>
            </a:r>
            <a:r>
              <a:rPr kumimoji="0" lang="el-GR" sz="3200" b="0" i="0" u="none" strike="noStrike" kern="1200" cap="none" spc="0" normalizeH="0" baseline="0" noProof="0" dirty="0">
                <a:ln>
                  <a:noFill/>
                </a:ln>
                <a:solidFill>
                  <a:prstClr val="black"/>
                </a:solidFill>
                <a:effectLst/>
                <a:uLnTx/>
                <a:uFillTx/>
                <a:latin typeface="Bahnschrift" panose="020B0502040204020203" pitchFamily="34" charset="0"/>
                <a:ea typeface="+mn-ea"/>
                <a:cs typeface="+mn-cs"/>
              </a:rPr>
              <a:t>πάσχοντες</a:t>
            </a:r>
            <a:r>
              <a:rPr kumimoji="0" lang="en-GB" sz="3200" b="0" i="0" u="none" strike="noStrike" kern="1200" cap="none" spc="0" normalizeH="0" baseline="0" noProof="0" dirty="0">
                <a:ln>
                  <a:noFill/>
                </a:ln>
                <a:solidFill>
                  <a:prstClr val="black"/>
                </a:solidFill>
                <a:effectLst/>
                <a:uLnTx/>
                <a:uFillTx/>
                <a:latin typeface="Bahnschrift" panose="020B0502040204020203" pitchFamily="34" charset="0"/>
                <a:ea typeface="+mn-ea"/>
                <a:cs typeface="+mn-cs"/>
              </a:rPr>
              <a:t> </a:t>
            </a:r>
            <a:r>
              <a:rPr kumimoji="0" lang="el-GR" altLang="el-GR" sz="3200" b="1" i="0" u="none" strike="noStrike" kern="1200" cap="none" spc="0" normalizeH="0" baseline="0" noProof="0" dirty="0">
                <a:ln>
                  <a:noFill/>
                </a:ln>
                <a:solidFill>
                  <a:prstClr val="black"/>
                </a:solidFill>
                <a:effectLst/>
                <a:uLnTx/>
                <a:uFillTx/>
                <a:latin typeface="Bahnschrift" panose="020B0502040204020203" pitchFamily="34" charset="0"/>
                <a:ea typeface="+mn-ea"/>
                <a:cs typeface="Calibri" panose="020F0502020204030204" pitchFamily="34" charset="0"/>
              </a:rPr>
              <a:t>11%</a:t>
            </a:r>
            <a:r>
              <a:rPr kumimoji="0" lang="el-GR" altLang="el-GR" sz="3200" b="0" i="0" u="none" strike="noStrike" kern="1200" cap="none" spc="0" normalizeH="0" baseline="0" noProof="0" dirty="0">
                <a:ln>
                  <a:noFill/>
                </a:ln>
                <a:solidFill>
                  <a:prstClr val="black"/>
                </a:solidFill>
                <a:effectLst/>
                <a:uLnTx/>
                <a:uFillTx/>
                <a:latin typeface="Bahnschrift" panose="020B0502040204020203" pitchFamily="34" charset="0"/>
                <a:ea typeface="+mn-ea"/>
                <a:cs typeface="Calibri" panose="020F0502020204030204" pitchFamily="34" charset="0"/>
              </a:rPr>
              <a:t> του συνολικού πληθυσμού</a:t>
            </a:r>
            <a:r>
              <a:rPr kumimoji="0" lang="en-US" altLang="el-GR" sz="3200" b="0" i="0" u="none" strike="noStrike" kern="1200" cap="none" spc="0" normalizeH="0" baseline="0" noProof="0" dirty="0">
                <a:ln>
                  <a:noFill/>
                </a:ln>
                <a:solidFill>
                  <a:prstClr val="black"/>
                </a:solidFill>
                <a:effectLst/>
                <a:uLnTx/>
                <a:uFillTx/>
                <a:latin typeface="Bahnschrift" panose="020B0502040204020203" pitchFamily="34" charset="0"/>
                <a:ea typeface="+mn-ea"/>
                <a:cs typeface="Calibri" panose="020F0502020204030204" pitchFamily="34" charset="0"/>
              </a:rPr>
              <a:t>.</a:t>
            </a:r>
            <a:r>
              <a:rPr kumimoji="0" lang="el-GR" sz="3200" b="0" i="0" u="none" strike="noStrike" kern="1200" cap="none" spc="0" normalizeH="0" baseline="0" noProof="0" dirty="0">
                <a:ln>
                  <a:noFill/>
                </a:ln>
                <a:solidFill>
                  <a:prstClr val="black"/>
                </a:solidFill>
                <a:effectLst/>
                <a:uLnTx/>
                <a:uFillTx/>
                <a:latin typeface="Bahnschrift" panose="020B0502040204020203" pitchFamily="34" charset="0"/>
                <a:ea typeface="+mn-ea"/>
                <a:cs typeface="+mn-cs"/>
              </a:rPr>
              <a:t> (ΕΛΣΤΑΤ 2021)</a:t>
            </a:r>
            <a:r>
              <a:rPr kumimoji="0" lang="el-GR" altLang="el-GR" sz="3200" b="0" i="0" u="none" strike="noStrike" kern="1200" cap="none" spc="0" normalizeH="0" baseline="0" noProof="0" dirty="0">
                <a:ln>
                  <a:noFill/>
                </a:ln>
                <a:solidFill>
                  <a:prstClr val="black"/>
                </a:solidFill>
                <a:effectLst/>
                <a:uLnTx/>
                <a:uFillTx/>
                <a:latin typeface="Bahnschrift" panose="020B0502040204020203" pitchFamily="34" charset="0"/>
                <a:ea typeface="+mn-ea"/>
                <a:cs typeface="Calibri" panose="020F0502020204030204" pitchFamily="34"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4000" dirty="0">
                <a:solidFill>
                  <a:srgbClr val="0070C0"/>
                </a:solidFill>
                <a:effectLst>
                  <a:outerShdw blurRad="38100" dist="38100" dir="2700000" algn="tl">
                    <a:srgbClr val="000000">
                      <a:alpha val="43137"/>
                    </a:srgbClr>
                  </a:outerShdw>
                </a:effectLst>
                <a:latin typeface="Bahnschrift Light" panose="020B0502040204020203" pitchFamily="34" charset="0"/>
              </a:rPr>
              <a:t>ΣΔ ΚΑΙ </a:t>
            </a:r>
            <a:r>
              <a:rPr lang="en-US" sz="4000" dirty="0">
                <a:solidFill>
                  <a:srgbClr val="0070C0"/>
                </a:solidFill>
                <a:effectLst>
                  <a:outerShdw blurRad="38100" dist="38100" dir="2700000" algn="tl">
                    <a:srgbClr val="000000">
                      <a:alpha val="43137"/>
                    </a:srgbClr>
                  </a:outerShdw>
                </a:effectLst>
                <a:latin typeface="Bahnschrift Light" panose="020B0502040204020203" pitchFamily="34" charset="0"/>
              </a:rPr>
              <a:t>COVID-19</a:t>
            </a:r>
            <a:endParaRPr lang="el-GR" sz="4000" dirty="0">
              <a:solidFill>
                <a:srgbClr val="0070C0"/>
              </a:solidFill>
              <a:effectLst>
                <a:outerShdw blurRad="38100" dist="38100" dir="2700000" algn="tl">
                  <a:srgbClr val="000000">
                    <a:alpha val="43137"/>
                  </a:srgbClr>
                </a:outerShdw>
              </a:effectLst>
              <a:latin typeface="Bahnschrift Light" panose="020B0502040204020203" pitchFamily="34" charset="0"/>
            </a:endParaRPr>
          </a:p>
        </p:txBody>
      </p:sp>
      <p:sp>
        <p:nvSpPr>
          <p:cNvPr id="4" name="Rectangle 3"/>
          <p:cNvSpPr/>
          <p:nvPr/>
        </p:nvSpPr>
        <p:spPr>
          <a:xfrm>
            <a:off x="552090" y="2562043"/>
            <a:ext cx="7884543" cy="2554545"/>
          </a:xfrm>
          <a:prstGeom prst="rect">
            <a:avLst/>
          </a:prstGeom>
          <a:ln w="12700">
            <a:solidFill>
              <a:schemeClr val="tx1"/>
            </a:solidFill>
          </a:ln>
        </p:spPr>
        <p:txBody>
          <a:bodyPr wrap="square">
            <a:spAutoFit/>
          </a:bodyPr>
          <a:lstStyle/>
          <a:p>
            <a:pPr algn="ctr"/>
            <a:r>
              <a:rPr lang="en-US" sz="3200" i="0" dirty="0">
                <a:solidFill>
                  <a:srgbClr val="32304F"/>
                </a:solidFill>
                <a:latin typeface="Bahnschrift Light" panose="020B0502040204020203" pitchFamily="34" charset="0"/>
              </a:rPr>
              <a:t>People with diabetes and HbA1C levels </a:t>
            </a:r>
            <a:r>
              <a:rPr lang="en-US" sz="3200" i="0" dirty="0">
                <a:solidFill>
                  <a:srgbClr val="FF0000"/>
                </a:solidFill>
                <a:latin typeface="Bahnschrift Light" panose="020B0502040204020203" pitchFamily="34" charset="0"/>
              </a:rPr>
              <a:t>over or equal to 7% </a:t>
            </a:r>
            <a:r>
              <a:rPr lang="en-US" sz="3200" i="0" dirty="0">
                <a:solidFill>
                  <a:srgbClr val="32304F"/>
                </a:solidFill>
                <a:latin typeface="Bahnschrift Light" panose="020B0502040204020203" pitchFamily="34" charset="0"/>
              </a:rPr>
              <a:t>were </a:t>
            </a:r>
            <a:r>
              <a:rPr lang="en-US" sz="3200" i="0" dirty="0">
                <a:solidFill>
                  <a:srgbClr val="FF0000"/>
                </a:solidFill>
                <a:latin typeface="Bahnschrift Light" panose="020B0502040204020203" pitchFamily="34" charset="0"/>
              </a:rPr>
              <a:t>35 to 40% </a:t>
            </a:r>
            <a:r>
              <a:rPr lang="en-US" sz="3200" i="0" dirty="0">
                <a:solidFill>
                  <a:srgbClr val="32304F"/>
                </a:solidFill>
                <a:latin typeface="Bahnschrift Light" panose="020B0502040204020203" pitchFamily="34" charset="0"/>
              </a:rPr>
              <a:t>more likely to incur </a:t>
            </a:r>
            <a:r>
              <a:rPr lang="en-US" sz="3200" i="0" dirty="0">
                <a:solidFill>
                  <a:srgbClr val="32304F"/>
                </a:solidFill>
                <a:highlight>
                  <a:srgbClr val="FFFF00"/>
                </a:highlight>
                <a:latin typeface="Bahnschrift Light" panose="020B0502040204020203" pitchFamily="34" charset="0"/>
              </a:rPr>
              <a:t>severe illness, including </a:t>
            </a:r>
            <a:r>
              <a:rPr lang="en-US" sz="3200" i="0" dirty="0" err="1">
                <a:solidFill>
                  <a:srgbClr val="32304F"/>
                </a:solidFill>
                <a:highlight>
                  <a:srgbClr val="FFFF00"/>
                </a:highlight>
                <a:latin typeface="Bahnschrift Light" panose="020B0502040204020203" pitchFamily="34" charset="0"/>
              </a:rPr>
              <a:t>hospitalisation</a:t>
            </a:r>
            <a:r>
              <a:rPr lang="en-US" sz="3200" i="0" dirty="0">
                <a:solidFill>
                  <a:srgbClr val="32304F"/>
                </a:solidFill>
                <a:latin typeface="Bahnschrift Light" panose="020B0502040204020203" pitchFamily="34" charset="0"/>
              </a:rPr>
              <a:t>, if they contracted COVID-19.</a:t>
            </a:r>
            <a:endParaRPr lang="el-GR" sz="3200" dirty="0">
              <a:latin typeface="Bahnschrift Light" panose="020B0502040204020203" pitchFamily="34" charset="0"/>
            </a:endParaRPr>
          </a:p>
        </p:txBody>
      </p:sp>
      <p:sp>
        <p:nvSpPr>
          <p:cNvPr id="5" name="TextBox 4"/>
          <p:cNvSpPr txBox="1"/>
          <p:nvPr/>
        </p:nvSpPr>
        <p:spPr>
          <a:xfrm>
            <a:off x="6849373" y="5960852"/>
            <a:ext cx="1175322" cy="400110"/>
          </a:xfrm>
          <a:prstGeom prst="rect">
            <a:avLst/>
          </a:prstGeom>
          <a:noFill/>
          <a:ln w="12700">
            <a:solidFill>
              <a:schemeClr val="tx1"/>
            </a:solidFill>
          </a:ln>
        </p:spPr>
        <p:txBody>
          <a:bodyPr wrap="none" rtlCol="0">
            <a:spAutoFit/>
          </a:bodyPr>
          <a:lstStyle/>
          <a:p>
            <a:r>
              <a:rPr lang="en-US" sz="2000" i="0">
                <a:solidFill>
                  <a:schemeClr val="tx1"/>
                </a:solidFill>
                <a:latin typeface="Bahnschrift Light" panose="020B0502040204020203" pitchFamily="34" charset="0"/>
              </a:rPr>
              <a:t>IDF 2022</a:t>
            </a:r>
            <a:endParaRPr lang="el-GR" sz="2000" i="0" dirty="0">
              <a:solidFill>
                <a:schemeClr val="tx1"/>
              </a:solidFill>
              <a:latin typeface="Bahnschrift Light" panose="020B0502040204020203" pitchFamily="34" charset="0"/>
            </a:endParaRPr>
          </a:p>
        </p:txBody>
      </p:sp>
    </p:spTree>
    <p:extLst>
      <p:ext uri="{BB962C8B-B14F-4D97-AF65-F5344CB8AC3E}">
        <p14:creationId xmlns:p14="http://schemas.microsoft.com/office/powerpoint/2010/main" val="125036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1727201"/>
            <a:ext cx="8229600" cy="1820333"/>
          </a:xfrm>
        </p:spPr>
        <p:txBody>
          <a:bodyPr/>
          <a:lstStyle/>
          <a:p>
            <a:pPr algn="ctr"/>
            <a:r>
              <a:rPr lang="el-GR" altLang="el-GR" dirty="0">
                <a:solidFill>
                  <a:srgbClr val="0070C0"/>
                </a:solidFill>
                <a:effectLst>
                  <a:outerShdw blurRad="38100" dist="38100" dir="2700000" algn="tl">
                    <a:srgbClr val="000000">
                      <a:alpha val="43137"/>
                    </a:srgbClr>
                  </a:outerShdw>
                </a:effectLst>
                <a:latin typeface="Bahnschrift" panose="020B0502040204020203" pitchFamily="34" charset="0"/>
              </a:rPr>
              <a:t>ΟΔΟΝΤΙΑΤΡΙΚΗ ΘΕΡΑΠΕΙΑ </a:t>
            </a:r>
            <a:br>
              <a:rPr lang="el-GR" altLang="el-GR" dirty="0">
                <a:solidFill>
                  <a:srgbClr val="0070C0"/>
                </a:solidFill>
                <a:effectLst>
                  <a:outerShdw blurRad="38100" dist="38100" dir="2700000" algn="tl">
                    <a:srgbClr val="000000">
                      <a:alpha val="43137"/>
                    </a:srgbClr>
                  </a:outerShdw>
                </a:effectLst>
                <a:latin typeface="Bahnschrift" panose="020B0502040204020203" pitchFamily="34" charset="0"/>
              </a:rPr>
            </a:br>
            <a:r>
              <a:rPr lang="el-GR" altLang="el-GR" dirty="0">
                <a:solidFill>
                  <a:srgbClr val="0070C0"/>
                </a:solidFill>
                <a:effectLst>
                  <a:outerShdw blurRad="38100" dist="38100" dir="2700000" algn="tl">
                    <a:srgbClr val="000000">
                      <a:alpha val="43137"/>
                    </a:srgbClr>
                  </a:outerShdw>
                </a:effectLst>
                <a:latin typeface="Bahnschrift" panose="020B0502040204020203" pitchFamily="34" charset="0"/>
              </a:rPr>
              <a:t>ΣΕ </a:t>
            </a:r>
            <a:br>
              <a:rPr lang="el-GR" altLang="el-GR" dirty="0">
                <a:solidFill>
                  <a:srgbClr val="0070C0"/>
                </a:solidFill>
                <a:effectLst>
                  <a:outerShdw blurRad="38100" dist="38100" dir="2700000" algn="tl">
                    <a:srgbClr val="000000">
                      <a:alpha val="43137"/>
                    </a:srgbClr>
                  </a:outerShdw>
                </a:effectLst>
                <a:latin typeface="Bahnschrift" panose="020B0502040204020203" pitchFamily="34" charset="0"/>
              </a:rPr>
            </a:br>
            <a:r>
              <a:rPr lang="el-GR" altLang="el-GR" dirty="0">
                <a:solidFill>
                  <a:srgbClr val="0070C0"/>
                </a:solidFill>
                <a:effectLst>
                  <a:outerShdw blurRad="38100" dist="38100" dir="2700000" algn="tl">
                    <a:srgbClr val="000000">
                      <a:alpha val="43137"/>
                    </a:srgbClr>
                  </a:outerShdw>
                </a:effectLst>
                <a:latin typeface="Bahnschrift" panose="020B0502040204020203" pitchFamily="34" charset="0"/>
              </a:rPr>
              <a:t>ΑΣΘΕΝΕΙΣ ΜΕ Σ.Δ.</a:t>
            </a:r>
          </a:p>
        </p:txBody>
      </p:sp>
    </p:spTree>
    <p:extLst>
      <p:ext uri="{BB962C8B-B14F-4D97-AF65-F5344CB8AC3E}">
        <p14:creationId xmlns:p14="http://schemas.microsoft.com/office/powerpoint/2010/main" val="2236068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609" y="3361140"/>
            <a:ext cx="8436600" cy="3360022"/>
          </a:xfrm>
          <a:prstGeom prst="rect">
            <a:avLst/>
          </a:prstGeom>
          <a:ln>
            <a:solidFill>
              <a:srgbClr val="313233"/>
            </a:solidFill>
          </a:ln>
        </p:spPr>
        <p:txBody>
          <a:bodyPr wrap="square">
            <a:spAutoFit/>
          </a:bodyPr>
          <a:lstStyle/>
          <a:p>
            <a:pPr algn="ctr">
              <a:lnSpc>
                <a:spcPct val="150000"/>
              </a:lnSpc>
            </a:pPr>
            <a:r>
              <a:rPr lang="el-GR" sz="1800" i="0" dirty="0">
                <a:solidFill>
                  <a:schemeClr val="tx1"/>
                </a:solidFill>
                <a:latin typeface="Bahnschrift" pitchFamily="34" charset="0"/>
              </a:rPr>
              <a:t>Ξηροστομία</a:t>
            </a:r>
            <a:endParaRPr lang="en-US" sz="1800" i="0" dirty="0">
              <a:solidFill>
                <a:schemeClr val="tx1"/>
              </a:solidFill>
              <a:latin typeface="Bahnschrift" pitchFamily="34" charset="0"/>
            </a:endParaRPr>
          </a:p>
          <a:p>
            <a:pPr algn="ctr">
              <a:lnSpc>
                <a:spcPct val="150000"/>
              </a:lnSpc>
            </a:pPr>
            <a:r>
              <a:rPr lang="el-GR" sz="1800" i="0" dirty="0">
                <a:solidFill>
                  <a:schemeClr val="tx1"/>
                </a:solidFill>
                <a:latin typeface="Bahnschrift" pitchFamily="34" charset="0"/>
              </a:rPr>
              <a:t>Μικροβιακές και </a:t>
            </a:r>
            <a:r>
              <a:rPr lang="el-GR" sz="1800" i="0" dirty="0" err="1">
                <a:solidFill>
                  <a:schemeClr val="tx1"/>
                </a:solidFill>
                <a:latin typeface="Bahnschrift" pitchFamily="34" charset="0"/>
              </a:rPr>
              <a:t>ιικές</a:t>
            </a:r>
            <a:r>
              <a:rPr lang="el-GR" sz="1800" i="0" dirty="0">
                <a:solidFill>
                  <a:schemeClr val="tx1"/>
                </a:solidFill>
                <a:latin typeface="Bahnschrift" pitchFamily="34" charset="0"/>
              </a:rPr>
              <a:t> μολύνσεις</a:t>
            </a:r>
            <a:endParaRPr lang="en-US" sz="1800" i="0" dirty="0">
              <a:solidFill>
                <a:schemeClr val="tx1"/>
              </a:solidFill>
              <a:latin typeface="Bahnschrift" pitchFamily="34" charset="0"/>
            </a:endParaRPr>
          </a:p>
          <a:p>
            <a:pPr algn="ctr">
              <a:lnSpc>
                <a:spcPct val="150000"/>
              </a:lnSpc>
            </a:pPr>
            <a:r>
              <a:rPr lang="el-GR" sz="1800" i="0" dirty="0">
                <a:solidFill>
                  <a:schemeClr val="tx1"/>
                </a:solidFill>
                <a:latin typeface="Bahnschrift" pitchFamily="34" charset="0"/>
              </a:rPr>
              <a:t>Μυκητιάσεις (συνηθέστερα </a:t>
            </a:r>
            <a:r>
              <a:rPr lang="el-GR" sz="1800" i="0" dirty="0" err="1">
                <a:solidFill>
                  <a:schemeClr val="tx1"/>
                </a:solidFill>
                <a:latin typeface="Bahnschrift" pitchFamily="34" charset="0"/>
              </a:rPr>
              <a:t>καντιντίαση</a:t>
            </a:r>
            <a:r>
              <a:rPr lang="el-GR" sz="1800" i="0" dirty="0">
                <a:solidFill>
                  <a:schemeClr val="tx1"/>
                </a:solidFill>
                <a:latin typeface="Bahnschrift" pitchFamily="34" charset="0"/>
              </a:rPr>
              <a:t>)</a:t>
            </a:r>
            <a:endParaRPr lang="en-US" sz="1800" i="0" dirty="0">
              <a:solidFill>
                <a:schemeClr val="tx1"/>
              </a:solidFill>
              <a:latin typeface="Bahnschrift" pitchFamily="34" charset="0"/>
            </a:endParaRPr>
          </a:p>
          <a:p>
            <a:pPr algn="ctr">
              <a:lnSpc>
                <a:spcPct val="150000"/>
              </a:lnSpc>
            </a:pPr>
            <a:r>
              <a:rPr lang="el-GR" sz="1800" i="0" dirty="0">
                <a:solidFill>
                  <a:schemeClr val="tx1"/>
                </a:solidFill>
                <a:latin typeface="Bahnschrift" pitchFamily="34" charset="0"/>
              </a:rPr>
              <a:t>Μη ικανοποιητική επούλωση</a:t>
            </a:r>
            <a:endParaRPr lang="en-US" sz="1800" i="0" dirty="0">
              <a:solidFill>
                <a:schemeClr val="tx1"/>
              </a:solidFill>
              <a:latin typeface="Bahnschrift" pitchFamily="34" charset="0"/>
            </a:endParaRPr>
          </a:p>
          <a:p>
            <a:pPr algn="ctr">
              <a:lnSpc>
                <a:spcPct val="150000"/>
              </a:lnSpc>
            </a:pPr>
            <a:r>
              <a:rPr lang="el-GR" sz="1800" i="0" dirty="0">
                <a:solidFill>
                  <a:schemeClr val="tx1"/>
                </a:solidFill>
                <a:latin typeface="Bahnschrift" pitchFamily="34" charset="0"/>
              </a:rPr>
              <a:t>Αυξημένη επίπτωση και βαρύτητα τερηδόνας</a:t>
            </a:r>
            <a:endParaRPr lang="en-US" sz="1800" i="0" dirty="0">
              <a:solidFill>
                <a:schemeClr val="tx1"/>
              </a:solidFill>
              <a:latin typeface="Bahnschrift" pitchFamily="34" charset="0"/>
            </a:endParaRPr>
          </a:p>
          <a:p>
            <a:pPr algn="ctr">
              <a:lnSpc>
                <a:spcPct val="150000"/>
              </a:lnSpc>
            </a:pPr>
            <a:r>
              <a:rPr lang="el-GR" sz="1800" i="0" dirty="0">
                <a:solidFill>
                  <a:schemeClr val="tx1"/>
                </a:solidFill>
                <a:latin typeface="Bahnschrift" pitchFamily="34" charset="0"/>
              </a:rPr>
              <a:t>Αυξημένη επίπτωση και βαρύτητα ΠΝ</a:t>
            </a:r>
            <a:endParaRPr lang="en-US" sz="1800" i="0" dirty="0">
              <a:solidFill>
                <a:schemeClr val="tx1"/>
              </a:solidFill>
              <a:latin typeface="Bahnschrift" pitchFamily="34" charset="0"/>
            </a:endParaRPr>
          </a:p>
          <a:p>
            <a:pPr algn="ctr">
              <a:lnSpc>
                <a:spcPct val="150000"/>
              </a:lnSpc>
            </a:pPr>
            <a:r>
              <a:rPr lang="el-GR" sz="1800" i="0" dirty="0" err="1">
                <a:solidFill>
                  <a:schemeClr val="tx1"/>
                </a:solidFill>
                <a:latin typeface="Bahnschrift" pitchFamily="34" charset="0"/>
              </a:rPr>
              <a:t>Περιακρορριζικές</a:t>
            </a:r>
            <a:r>
              <a:rPr lang="el-GR" sz="1800" i="0" dirty="0">
                <a:solidFill>
                  <a:schemeClr val="tx1"/>
                </a:solidFill>
                <a:latin typeface="Bahnschrift" pitchFamily="34" charset="0"/>
              </a:rPr>
              <a:t> αλλοιώσεις </a:t>
            </a:r>
            <a:endParaRPr lang="en-US" sz="1800" i="0" dirty="0">
              <a:solidFill>
                <a:schemeClr val="tx1"/>
              </a:solidFill>
              <a:latin typeface="Bahnschrift" pitchFamily="34" charset="0"/>
            </a:endParaRPr>
          </a:p>
          <a:p>
            <a:pPr algn="ctr">
              <a:lnSpc>
                <a:spcPct val="150000"/>
              </a:lnSpc>
            </a:pPr>
            <a:r>
              <a:rPr lang="el-GR" sz="1800" i="0" dirty="0">
                <a:solidFill>
                  <a:schemeClr val="tx1"/>
                </a:solidFill>
                <a:latin typeface="Bahnschrift" pitchFamily="34" charset="0"/>
              </a:rPr>
              <a:t>Καυσαλγία στόματος </a:t>
            </a:r>
            <a:endParaRPr lang="en-US" sz="1800" i="0" dirty="0">
              <a:solidFill>
                <a:schemeClr val="tx1"/>
              </a:solidFill>
              <a:latin typeface="Bahnschrift" pitchFamily="34" charset="0"/>
            </a:endParaRPr>
          </a:p>
        </p:txBody>
      </p:sp>
      <p:sp>
        <p:nvSpPr>
          <p:cNvPr id="3" name="Rectangle 5"/>
          <p:cNvSpPr txBox="1">
            <a:spLocks noChangeArrowheads="1"/>
          </p:cNvSpPr>
          <p:nvPr/>
        </p:nvSpPr>
        <p:spPr bwMode="auto">
          <a:xfrm>
            <a:off x="457200" y="71438"/>
            <a:ext cx="8229600" cy="887412"/>
          </a:xfrm>
          <a:prstGeom prst="rect">
            <a:avLst/>
          </a:prstGeom>
          <a:noFill/>
          <a:ln w="9525">
            <a:noFill/>
            <a:miter lim="800000"/>
            <a:headEnd/>
            <a:tailEnd/>
          </a:ln>
        </p:spPr>
        <p:txBody>
          <a:bodyPr lIns="76197" tIns="38098" rIns="76197" bIns="38098" anchor="ctr"/>
          <a:lstStyle/>
          <a:p>
            <a:pPr algn="ctr">
              <a:defRPr/>
            </a:pPr>
            <a:r>
              <a:rPr lang="el-GR" sz="3000" i="0" dirty="0">
                <a:solidFill>
                  <a:srgbClr val="00B0F0"/>
                </a:solidFill>
                <a:effectLst>
                  <a:outerShdw blurRad="38100" dist="38100" dir="2700000" algn="tl">
                    <a:srgbClr val="000000">
                      <a:alpha val="43137"/>
                    </a:srgbClr>
                  </a:outerShdw>
                </a:effectLst>
                <a:latin typeface="Calibri" pitchFamily="34" charset="0"/>
                <a:cs typeface="Arial" charset="0"/>
              </a:rPr>
              <a:t>Σακχαρώδης Διαβήτης.</a:t>
            </a:r>
            <a:br>
              <a:rPr lang="en-US" sz="3000" i="0" dirty="0">
                <a:solidFill>
                  <a:srgbClr val="00B0F0"/>
                </a:solidFill>
                <a:effectLst>
                  <a:outerShdw blurRad="38100" dist="38100" dir="2700000" algn="tl">
                    <a:srgbClr val="000000">
                      <a:alpha val="43137"/>
                    </a:srgbClr>
                  </a:outerShdw>
                </a:effectLst>
                <a:latin typeface="Calibri" pitchFamily="34" charset="0"/>
                <a:cs typeface="Arial" charset="0"/>
              </a:rPr>
            </a:br>
            <a:r>
              <a:rPr lang="el-GR" sz="2300" i="0" dirty="0">
                <a:solidFill>
                  <a:srgbClr val="00B0F0"/>
                </a:solidFill>
                <a:effectLst>
                  <a:outerShdw blurRad="38100" dist="38100" dir="2700000" algn="tl">
                    <a:srgbClr val="000000">
                      <a:alpha val="43137"/>
                    </a:srgbClr>
                  </a:outerShdw>
                </a:effectLst>
                <a:latin typeface="Calibri" pitchFamily="34" charset="0"/>
                <a:cs typeface="Arial" charset="0"/>
              </a:rPr>
              <a:t>Στοματικές εκδηλώσεις</a:t>
            </a:r>
          </a:p>
        </p:txBody>
      </p:sp>
      <p:sp>
        <p:nvSpPr>
          <p:cNvPr id="4" name="Rectangle 3"/>
          <p:cNvSpPr/>
          <p:nvPr/>
        </p:nvSpPr>
        <p:spPr>
          <a:xfrm>
            <a:off x="1388854" y="1038084"/>
            <a:ext cx="6625087" cy="1938992"/>
          </a:xfrm>
          <a:prstGeom prst="rect">
            <a:avLst/>
          </a:prstGeom>
          <a:ln>
            <a:solidFill>
              <a:schemeClr val="tx1"/>
            </a:solidFill>
          </a:ln>
        </p:spPr>
        <p:txBody>
          <a:bodyPr wrap="square">
            <a:spAutoFit/>
          </a:bodyPr>
          <a:lstStyle/>
          <a:p>
            <a:pPr algn="ctr">
              <a:lnSpc>
                <a:spcPct val="150000"/>
              </a:lnSpc>
            </a:pPr>
            <a:r>
              <a:rPr lang="el-GR" sz="2000" i="0" dirty="0">
                <a:solidFill>
                  <a:schemeClr val="tx1"/>
                </a:solidFill>
                <a:latin typeface="Bahnschrift" pitchFamily="34" charset="0"/>
              </a:rPr>
              <a:t>Μεγάλη απώλεια υγρών μέσω της διούρησης</a:t>
            </a:r>
          </a:p>
          <a:p>
            <a:pPr algn="ctr">
              <a:lnSpc>
                <a:spcPct val="150000"/>
              </a:lnSpc>
            </a:pPr>
            <a:r>
              <a:rPr lang="el-GR" sz="2000" i="0" dirty="0">
                <a:solidFill>
                  <a:schemeClr val="tx1"/>
                </a:solidFill>
                <a:latin typeface="Bahnschrift" pitchFamily="34" charset="0"/>
              </a:rPr>
              <a:t>Αλλοιωμένη αντίδραση στη φλεγμονή</a:t>
            </a:r>
          </a:p>
          <a:p>
            <a:pPr algn="ctr">
              <a:lnSpc>
                <a:spcPct val="150000"/>
              </a:lnSpc>
            </a:pPr>
            <a:r>
              <a:rPr lang="el-GR" sz="2000" i="0" dirty="0" err="1">
                <a:solidFill>
                  <a:schemeClr val="tx1"/>
                </a:solidFill>
                <a:latin typeface="Bahnschrift" pitchFamily="34" charset="0"/>
              </a:rPr>
              <a:t>Μικροαγγειακές</a:t>
            </a:r>
            <a:r>
              <a:rPr lang="el-GR" sz="2000" i="0" dirty="0">
                <a:solidFill>
                  <a:schemeClr val="tx1"/>
                </a:solidFill>
                <a:latin typeface="Bahnschrift" pitchFamily="34" charset="0"/>
              </a:rPr>
              <a:t> διαφοροποιήσεις </a:t>
            </a:r>
          </a:p>
          <a:p>
            <a:pPr algn="ctr">
              <a:lnSpc>
                <a:spcPct val="150000"/>
              </a:lnSpc>
            </a:pPr>
            <a:r>
              <a:rPr lang="el-GR" sz="2000" i="0" dirty="0">
                <a:solidFill>
                  <a:schemeClr val="tx1"/>
                </a:solidFill>
                <a:latin typeface="Bahnschrift" pitchFamily="34" charset="0"/>
              </a:rPr>
              <a:t>Αυξημένη συγκέντρωση γλυκόζης στο σάλιο.</a:t>
            </a:r>
            <a:endParaRPr lang="en-US" sz="2000" i="0" dirty="0">
              <a:solidFill>
                <a:schemeClr val="tx1"/>
              </a:solidFill>
              <a:latin typeface="Bahnschrift"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85335" y="1551508"/>
            <a:ext cx="2426093" cy="360040"/>
          </a:xfrm>
          <a:prstGeom prst="rect">
            <a:avLst/>
          </a:prstGeom>
          <a:solidFill>
            <a:srgbClr val="FFFF00"/>
          </a:solidFill>
          <a:ln>
            <a:solidFill>
              <a:schemeClr val="tx1"/>
            </a:solidFill>
          </a:ln>
        </p:spPr>
        <p:txBody>
          <a:bodyPr lIns="76197" tIns="38098" rIns="38098" bIns="38098" anchor="ctr">
            <a:scene3d>
              <a:camera prst="orthographicFront"/>
              <a:lightRig rig="threePt" dir="t">
                <a:rot lat="0" lon="0" rev="4800000"/>
              </a:lightRig>
            </a:scene3d>
            <a:sp3d prstMaterial="matte">
              <a:bevelT w="50800" h="10160"/>
            </a:sp3d>
          </a:bodyPr>
          <a:lstStyle/>
          <a:p>
            <a:pPr algn="ctr" eaLnBrk="0" hangingPunct="0">
              <a:defRPr/>
            </a:pPr>
            <a:r>
              <a:rPr lang="el-GR" i="0" dirty="0">
                <a:solidFill>
                  <a:srgbClr val="292929"/>
                </a:solidFill>
                <a:latin typeface="+mj-lt"/>
                <a:ea typeface="+mj-ea"/>
                <a:cs typeface="+mj-cs"/>
              </a:rPr>
              <a:t>ΑΝΤΙΣΤΑΣΗ ΣΤΗΝ ΙΝΣΟΥΛΙΝΗ</a:t>
            </a:r>
          </a:p>
        </p:txBody>
      </p:sp>
      <p:sp>
        <p:nvSpPr>
          <p:cNvPr id="40963" name="TextBox 5"/>
          <p:cNvSpPr txBox="1">
            <a:spLocks noChangeArrowheads="1"/>
          </p:cNvSpPr>
          <p:nvPr/>
        </p:nvSpPr>
        <p:spPr bwMode="auto">
          <a:xfrm>
            <a:off x="4117975" y="1550988"/>
            <a:ext cx="2986088" cy="277812"/>
          </a:xfrm>
          <a:prstGeom prst="rect">
            <a:avLst/>
          </a:prstGeom>
          <a:solidFill>
            <a:srgbClr val="FFFF00"/>
          </a:solidFill>
          <a:ln w="9525">
            <a:solidFill>
              <a:schemeClr val="tx1"/>
            </a:solidFill>
            <a:miter lim="800000"/>
            <a:headEnd/>
            <a:tailEnd/>
          </a:ln>
        </p:spPr>
        <p:txBody>
          <a:bodyPr wrap="none" lIns="76197" tIns="38098" rIns="76197" bIns="38098">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algn="ctr">
              <a:spcBef>
                <a:spcPct val="50000"/>
              </a:spcBef>
            </a:pPr>
            <a:r>
              <a:rPr lang="el-GR" altLang="el-GR" sz="1300" i="0">
                <a:solidFill>
                  <a:srgbClr val="292929"/>
                </a:solidFill>
              </a:rPr>
              <a:t>ΑΝΑΣΤΟΛΗ -↓ ΕΚΚΡΙΣΗΣ ΙΝΣΟΥΛΙΝΗΣ</a:t>
            </a:r>
          </a:p>
        </p:txBody>
      </p:sp>
      <p:cxnSp>
        <p:nvCxnSpPr>
          <p:cNvPr id="7" name="Straight Arrow Connector 6"/>
          <p:cNvCxnSpPr/>
          <p:nvPr/>
        </p:nvCxnSpPr>
        <p:spPr>
          <a:xfrm rot="16200000" flipH="1">
            <a:off x="3199606" y="2102644"/>
            <a:ext cx="401638" cy="1905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4618832" y="2112169"/>
            <a:ext cx="360362"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966" name="TextBox 8"/>
          <p:cNvSpPr txBox="1">
            <a:spLocks noChangeArrowheads="1"/>
          </p:cNvSpPr>
          <p:nvPr/>
        </p:nvSpPr>
        <p:spPr bwMode="auto">
          <a:xfrm>
            <a:off x="2584450" y="2335213"/>
            <a:ext cx="2871788" cy="338137"/>
          </a:xfrm>
          <a:prstGeom prst="rect">
            <a:avLst/>
          </a:prstGeom>
          <a:solidFill>
            <a:srgbClr val="00B0F0"/>
          </a:solidFill>
          <a:ln w="9525">
            <a:solidFill>
              <a:schemeClr val="tx1"/>
            </a:solidFill>
            <a:miter lim="800000"/>
            <a:headEnd/>
            <a:tailEnd/>
          </a:ln>
        </p:spPr>
        <p:txBody>
          <a:bodyPr wrap="none" lIns="76197" tIns="38098" rIns="76197" bIns="38098">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algn="ctr">
              <a:spcBef>
                <a:spcPct val="50000"/>
              </a:spcBef>
            </a:pPr>
            <a:r>
              <a:rPr lang="el-GR" altLang="el-GR" sz="1700" b="1" i="0">
                <a:solidFill>
                  <a:srgbClr val="292929"/>
                </a:solidFill>
              </a:rPr>
              <a:t>ΣΑΚΧΑΡΩΔΗΣ ΔΙΑΒΗΤΗΣ</a:t>
            </a:r>
          </a:p>
        </p:txBody>
      </p:sp>
      <p:sp>
        <p:nvSpPr>
          <p:cNvPr id="40967" name="TextBox 9"/>
          <p:cNvSpPr txBox="1">
            <a:spLocks noChangeArrowheads="1"/>
          </p:cNvSpPr>
          <p:nvPr/>
        </p:nvSpPr>
        <p:spPr bwMode="auto">
          <a:xfrm>
            <a:off x="6118225" y="2368550"/>
            <a:ext cx="1349375" cy="276225"/>
          </a:xfrm>
          <a:prstGeom prst="rect">
            <a:avLst/>
          </a:prstGeom>
          <a:solidFill>
            <a:srgbClr val="92D050"/>
          </a:solidFill>
          <a:ln w="9525">
            <a:solidFill>
              <a:schemeClr val="tx1"/>
            </a:solidFill>
            <a:miter lim="800000"/>
            <a:headEnd/>
            <a:tailEnd/>
          </a:ln>
        </p:spPr>
        <p:txBody>
          <a:bodyPr wrap="none" lIns="76197" tIns="38098" rIns="76197" bIns="38098">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algn="ctr">
              <a:spcBef>
                <a:spcPct val="50000"/>
              </a:spcBef>
            </a:pPr>
            <a:r>
              <a:rPr lang="el-GR" altLang="el-GR" sz="1300" i="0">
                <a:solidFill>
                  <a:srgbClr val="292929"/>
                </a:solidFill>
                <a:latin typeface="Corbel" panose="020B0503020204020204" pitchFamily="34" charset="0"/>
              </a:rPr>
              <a:t>ΥΠΕΡΓΛΥΚΑΙΜΙΑ</a:t>
            </a:r>
          </a:p>
        </p:txBody>
      </p:sp>
      <p:sp>
        <p:nvSpPr>
          <p:cNvPr id="40968" name="TextBox 10"/>
          <p:cNvSpPr txBox="1">
            <a:spLocks noChangeArrowheads="1"/>
          </p:cNvSpPr>
          <p:nvPr/>
        </p:nvSpPr>
        <p:spPr bwMode="auto">
          <a:xfrm>
            <a:off x="6713538" y="3092450"/>
            <a:ext cx="1519237" cy="261938"/>
          </a:xfrm>
          <a:prstGeom prst="rect">
            <a:avLst/>
          </a:prstGeom>
          <a:solidFill>
            <a:srgbClr val="92D050"/>
          </a:solidFill>
          <a:ln w="9525">
            <a:solidFill>
              <a:schemeClr val="tx1"/>
            </a:solidFill>
            <a:miter lim="800000"/>
            <a:headEnd/>
            <a:tailEnd/>
          </a:ln>
        </p:spPr>
        <p:txBody>
          <a:bodyPr wrap="none" lIns="76197" tIns="38098" rIns="76197" bIns="38098">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algn="ctr">
              <a:spcBef>
                <a:spcPct val="50000"/>
              </a:spcBef>
            </a:pPr>
            <a:r>
              <a:rPr lang="el-GR" altLang="el-GR" i="0">
                <a:solidFill>
                  <a:srgbClr val="292929"/>
                </a:solidFill>
              </a:rPr>
              <a:t>ΣΧΗΜΑΤΙΣΜΟΣ </a:t>
            </a:r>
            <a:r>
              <a:rPr lang="en-US" altLang="el-GR" i="0">
                <a:solidFill>
                  <a:srgbClr val="292929"/>
                </a:solidFill>
              </a:rPr>
              <a:t>AGE</a:t>
            </a:r>
            <a:endParaRPr lang="el-GR" altLang="el-GR" i="0">
              <a:solidFill>
                <a:srgbClr val="292929"/>
              </a:solidFill>
            </a:endParaRPr>
          </a:p>
        </p:txBody>
      </p:sp>
      <p:sp>
        <p:nvSpPr>
          <p:cNvPr id="40969" name="TextBox 11"/>
          <p:cNvSpPr txBox="1">
            <a:spLocks noChangeArrowheads="1"/>
          </p:cNvSpPr>
          <p:nvPr/>
        </p:nvSpPr>
        <p:spPr bwMode="auto">
          <a:xfrm>
            <a:off x="4633913" y="3563938"/>
            <a:ext cx="1430337" cy="1277937"/>
          </a:xfrm>
          <a:prstGeom prst="rect">
            <a:avLst/>
          </a:prstGeom>
          <a:solidFill>
            <a:srgbClr val="92D050"/>
          </a:solidFill>
          <a:ln w="9525">
            <a:solidFill>
              <a:schemeClr val="tx1"/>
            </a:solidFill>
            <a:miter lim="800000"/>
            <a:headEnd/>
            <a:tailEnd/>
          </a:ln>
        </p:spPr>
        <p:txBody>
          <a:bodyPr lIns="76197" tIns="38098" rIns="76197" bIns="38098">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algn="ctr">
              <a:spcBef>
                <a:spcPct val="50000"/>
              </a:spcBef>
            </a:pPr>
            <a:r>
              <a:rPr lang="el-GR" altLang="el-GR" i="0">
                <a:solidFill>
                  <a:srgbClr val="292929"/>
                </a:solidFill>
                <a:latin typeface="Corbel" panose="020B0503020204020204" pitchFamily="34" charset="0"/>
              </a:rPr>
              <a:t>Ουδετερόφιλα</a:t>
            </a:r>
          </a:p>
          <a:p>
            <a:pPr algn="ctr">
              <a:spcBef>
                <a:spcPct val="50000"/>
              </a:spcBef>
            </a:pPr>
            <a:r>
              <a:rPr lang="el-GR" altLang="el-GR" i="0">
                <a:solidFill>
                  <a:srgbClr val="292929"/>
                </a:solidFill>
                <a:latin typeface="Corbel" panose="020B0503020204020204" pitchFamily="34" charset="0"/>
              </a:rPr>
              <a:t>↓ χημειοταξία</a:t>
            </a:r>
          </a:p>
          <a:p>
            <a:pPr algn="ctr">
              <a:spcBef>
                <a:spcPct val="50000"/>
              </a:spcBef>
            </a:pPr>
            <a:r>
              <a:rPr lang="el-GR" altLang="el-GR" i="0">
                <a:solidFill>
                  <a:srgbClr val="292929"/>
                </a:solidFill>
                <a:latin typeface="Corbel" panose="020B0503020204020204" pitchFamily="34" charset="0"/>
              </a:rPr>
              <a:t>↓ προσκόλληση</a:t>
            </a:r>
          </a:p>
          <a:p>
            <a:pPr algn="ctr">
              <a:spcBef>
                <a:spcPct val="50000"/>
              </a:spcBef>
            </a:pPr>
            <a:r>
              <a:rPr lang="el-GR" altLang="el-GR" i="0">
                <a:solidFill>
                  <a:srgbClr val="292929"/>
                </a:solidFill>
                <a:latin typeface="Corbel" panose="020B0503020204020204" pitchFamily="34" charset="0"/>
              </a:rPr>
              <a:t>↓ φαγοκυτταρική ικανότητα</a:t>
            </a:r>
          </a:p>
        </p:txBody>
      </p:sp>
      <p:sp>
        <p:nvSpPr>
          <p:cNvPr id="40970" name="TextBox 12"/>
          <p:cNvSpPr txBox="1">
            <a:spLocks noChangeArrowheads="1"/>
          </p:cNvSpPr>
          <p:nvPr/>
        </p:nvSpPr>
        <p:spPr bwMode="auto">
          <a:xfrm>
            <a:off x="6692900" y="3751263"/>
            <a:ext cx="1565275" cy="260350"/>
          </a:xfrm>
          <a:prstGeom prst="rect">
            <a:avLst/>
          </a:prstGeom>
          <a:solidFill>
            <a:srgbClr val="92D050"/>
          </a:solidFill>
          <a:ln w="9525">
            <a:solidFill>
              <a:schemeClr val="tx1"/>
            </a:solidFill>
            <a:miter lim="800000"/>
            <a:headEnd/>
            <a:tailEnd/>
          </a:ln>
        </p:spPr>
        <p:txBody>
          <a:bodyPr wrap="none" lIns="76197" tIns="38098" rIns="76197" bIns="38098">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algn="ctr">
              <a:spcBef>
                <a:spcPct val="50000"/>
              </a:spcBef>
            </a:pPr>
            <a:r>
              <a:rPr lang="el-GR" altLang="el-GR" i="0">
                <a:solidFill>
                  <a:srgbClr val="292929"/>
                </a:solidFill>
              </a:rPr>
              <a:t>ΣΥΝΔΕΣΗ </a:t>
            </a:r>
            <a:r>
              <a:rPr lang="en-US" altLang="el-GR" i="0">
                <a:solidFill>
                  <a:srgbClr val="292929"/>
                </a:solidFill>
              </a:rPr>
              <a:t>AGE-RAGE</a:t>
            </a:r>
            <a:endParaRPr lang="el-GR" altLang="el-GR" i="0">
              <a:solidFill>
                <a:srgbClr val="292929"/>
              </a:solidFill>
            </a:endParaRPr>
          </a:p>
        </p:txBody>
      </p:sp>
      <p:sp>
        <p:nvSpPr>
          <p:cNvPr id="40971" name="TextBox 13"/>
          <p:cNvSpPr txBox="1">
            <a:spLocks noChangeArrowheads="1"/>
          </p:cNvSpPr>
          <p:nvPr/>
        </p:nvSpPr>
        <p:spPr bwMode="auto">
          <a:xfrm>
            <a:off x="6481763" y="4351338"/>
            <a:ext cx="1995487" cy="723900"/>
          </a:xfrm>
          <a:prstGeom prst="rect">
            <a:avLst/>
          </a:prstGeom>
          <a:solidFill>
            <a:srgbClr val="92D050"/>
          </a:solidFill>
          <a:ln w="9525">
            <a:solidFill>
              <a:schemeClr val="tx1"/>
            </a:solidFill>
            <a:miter lim="800000"/>
            <a:headEnd/>
            <a:tailEnd/>
          </a:ln>
        </p:spPr>
        <p:txBody>
          <a:bodyPr lIns="76197" tIns="38098" rIns="76197" bIns="38098">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algn="ctr">
              <a:spcBef>
                <a:spcPct val="50000"/>
              </a:spcBef>
            </a:pPr>
            <a:r>
              <a:rPr lang="el-GR" altLang="el-GR">
                <a:solidFill>
                  <a:srgbClr val="292929"/>
                </a:solidFill>
              </a:rPr>
              <a:t>↑ </a:t>
            </a:r>
            <a:r>
              <a:rPr lang="el-GR" altLang="el-GR" i="0">
                <a:solidFill>
                  <a:srgbClr val="292929"/>
                </a:solidFill>
              </a:rPr>
              <a:t>επιπέδων κυττοκινών</a:t>
            </a:r>
          </a:p>
          <a:p>
            <a:pPr algn="ctr">
              <a:spcBef>
                <a:spcPct val="50000"/>
              </a:spcBef>
            </a:pPr>
            <a:r>
              <a:rPr lang="el-GR" altLang="el-GR" i="0">
                <a:solidFill>
                  <a:srgbClr val="292929"/>
                </a:solidFill>
              </a:rPr>
              <a:t>↑ Βιολογικών μεσολαβητών φλεγμονής</a:t>
            </a:r>
          </a:p>
        </p:txBody>
      </p:sp>
      <p:sp>
        <p:nvSpPr>
          <p:cNvPr id="40972" name="TextBox 14"/>
          <p:cNvSpPr txBox="1">
            <a:spLocks noChangeArrowheads="1"/>
          </p:cNvSpPr>
          <p:nvPr/>
        </p:nvSpPr>
        <p:spPr bwMode="auto">
          <a:xfrm>
            <a:off x="4583113" y="5575300"/>
            <a:ext cx="2943225" cy="577850"/>
          </a:xfrm>
          <a:prstGeom prst="rect">
            <a:avLst/>
          </a:prstGeom>
          <a:solidFill>
            <a:srgbClr val="92D050"/>
          </a:solidFill>
          <a:ln w="9525">
            <a:solidFill>
              <a:schemeClr val="tx1"/>
            </a:solidFill>
            <a:miter lim="800000"/>
            <a:headEnd/>
            <a:tailEnd/>
          </a:ln>
        </p:spPr>
        <p:txBody>
          <a:bodyPr wrap="none" lIns="76197" tIns="38098" rIns="76197" bIns="38098">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algn="ctr">
              <a:spcBef>
                <a:spcPct val="50000"/>
              </a:spcBef>
            </a:pPr>
            <a:r>
              <a:rPr lang="el-GR" altLang="el-GR" sz="1300" i="0">
                <a:solidFill>
                  <a:srgbClr val="292929"/>
                </a:solidFill>
                <a:latin typeface="Corbel" panose="020B0503020204020204" pitchFamily="34" charset="0"/>
              </a:rPr>
              <a:t>Εντονότερη φλεγμονή </a:t>
            </a:r>
          </a:p>
          <a:p>
            <a:pPr algn="ctr">
              <a:spcBef>
                <a:spcPct val="50000"/>
              </a:spcBef>
            </a:pPr>
            <a:r>
              <a:rPr lang="el-GR" altLang="el-GR" sz="1300" i="0">
                <a:solidFill>
                  <a:srgbClr val="292929"/>
                </a:solidFill>
                <a:latin typeface="Corbel" panose="020B0503020204020204" pitchFamily="34" charset="0"/>
              </a:rPr>
              <a:t>ταχύτερη αποδόμηση φατνιακού οστού</a:t>
            </a:r>
          </a:p>
        </p:txBody>
      </p:sp>
      <p:sp>
        <p:nvSpPr>
          <p:cNvPr id="40973" name="TextBox 15"/>
          <p:cNvSpPr txBox="1">
            <a:spLocks noChangeArrowheads="1"/>
          </p:cNvSpPr>
          <p:nvPr/>
        </p:nvSpPr>
        <p:spPr bwMode="auto">
          <a:xfrm>
            <a:off x="365125" y="5437188"/>
            <a:ext cx="3298825" cy="431800"/>
          </a:xfrm>
          <a:prstGeom prst="rect">
            <a:avLst/>
          </a:prstGeom>
          <a:solidFill>
            <a:srgbClr val="00B0F0"/>
          </a:solidFill>
          <a:ln w="9525">
            <a:solidFill>
              <a:schemeClr val="tx1"/>
            </a:solidFill>
            <a:miter lim="800000"/>
            <a:headEnd/>
            <a:tailEnd/>
          </a:ln>
        </p:spPr>
        <p:txBody>
          <a:bodyPr wrap="none" lIns="76197" tIns="38098" rIns="76197" bIns="38098">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algn="ctr">
              <a:spcBef>
                <a:spcPct val="50000"/>
              </a:spcBef>
            </a:pPr>
            <a:r>
              <a:rPr lang="el-GR" altLang="el-GR" sz="2300" b="1" i="0">
                <a:solidFill>
                  <a:srgbClr val="292929"/>
                </a:solidFill>
                <a:latin typeface="Corbel" panose="020B0503020204020204" pitchFamily="34" charset="0"/>
              </a:rPr>
              <a:t>ΠΕΡΙΟΔΟΝΤΙΚΗ ΝΟΣΟΣ</a:t>
            </a:r>
          </a:p>
        </p:txBody>
      </p:sp>
      <p:sp>
        <p:nvSpPr>
          <p:cNvPr id="40974" name="TextBox 16"/>
          <p:cNvSpPr txBox="1">
            <a:spLocks noChangeArrowheads="1"/>
          </p:cNvSpPr>
          <p:nvPr/>
        </p:nvSpPr>
        <p:spPr bwMode="auto">
          <a:xfrm>
            <a:off x="1098550" y="3333750"/>
            <a:ext cx="1657350" cy="730250"/>
          </a:xfrm>
          <a:prstGeom prst="rect">
            <a:avLst/>
          </a:prstGeom>
          <a:solidFill>
            <a:srgbClr val="FFFF00"/>
          </a:solidFill>
          <a:ln w="9525">
            <a:solidFill>
              <a:schemeClr val="tx1"/>
            </a:solidFill>
            <a:miter lim="800000"/>
            <a:headEnd/>
            <a:tailEnd/>
          </a:ln>
        </p:spPr>
        <p:txBody>
          <a:bodyPr wrap="none" lIns="76197" tIns="38098" rIns="76197" bIns="38098">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algn="ctr">
              <a:spcBef>
                <a:spcPct val="50000"/>
              </a:spcBef>
            </a:pPr>
            <a:r>
              <a:rPr lang="el-GR" altLang="el-GR" sz="1700" i="0">
                <a:solidFill>
                  <a:srgbClr val="292929"/>
                </a:solidFill>
                <a:latin typeface="Corbel" panose="020B0503020204020204" pitchFamily="34" charset="0"/>
              </a:rPr>
              <a:t>↑ επίπεδα </a:t>
            </a:r>
            <a:r>
              <a:rPr lang="en-US" altLang="el-GR" sz="1700" i="0">
                <a:solidFill>
                  <a:srgbClr val="292929"/>
                </a:solidFill>
                <a:latin typeface="Corbel" panose="020B0503020204020204" pitchFamily="34" charset="0"/>
              </a:rPr>
              <a:t>TNF</a:t>
            </a:r>
            <a:r>
              <a:rPr lang="el-GR" altLang="el-GR" sz="1700" i="0">
                <a:solidFill>
                  <a:srgbClr val="292929"/>
                </a:solidFill>
                <a:latin typeface="Corbel" panose="020B0503020204020204" pitchFamily="34" charset="0"/>
              </a:rPr>
              <a:t>-α</a:t>
            </a:r>
            <a:endParaRPr lang="en-US" altLang="el-GR" sz="1700" i="0">
              <a:solidFill>
                <a:srgbClr val="292929"/>
              </a:solidFill>
              <a:latin typeface="Corbel" panose="020B0503020204020204" pitchFamily="34" charset="0"/>
            </a:endParaRPr>
          </a:p>
          <a:p>
            <a:pPr algn="ctr">
              <a:spcBef>
                <a:spcPct val="50000"/>
              </a:spcBef>
            </a:pPr>
            <a:r>
              <a:rPr lang="el-GR" altLang="el-GR" sz="1700" i="0">
                <a:solidFill>
                  <a:srgbClr val="292929"/>
                </a:solidFill>
                <a:latin typeface="Corbel" panose="020B0503020204020204" pitchFamily="34" charset="0"/>
              </a:rPr>
              <a:t>↑</a:t>
            </a:r>
            <a:r>
              <a:rPr lang="en-US" altLang="el-GR" sz="1700" i="0">
                <a:solidFill>
                  <a:srgbClr val="292929"/>
                </a:solidFill>
                <a:latin typeface="Corbel" panose="020B0503020204020204" pitchFamily="34" charset="0"/>
              </a:rPr>
              <a:t> </a:t>
            </a:r>
            <a:r>
              <a:rPr lang="el-GR" altLang="el-GR" sz="1700" i="0">
                <a:solidFill>
                  <a:srgbClr val="292929"/>
                </a:solidFill>
                <a:latin typeface="Corbel" panose="020B0503020204020204" pitchFamily="34" charset="0"/>
              </a:rPr>
              <a:t>επίπεδα </a:t>
            </a:r>
            <a:r>
              <a:rPr lang="en-US" altLang="el-GR" sz="1700" i="0">
                <a:solidFill>
                  <a:srgbClr val="292929"/>
                </a:solidFill>
                <a:latin typeface="Corbel" panose="020B0503020204020204" pitchFamily="34" charset="0"/>
              </a:rPr>
              <a:t>IL-1 </a:t>
            </a:r>
            <a:endParaRPr lang="el-GR" altLang="el-GR" sz="1700" i="0">
              <a:solidFill>
                <a:srgbClr val="292929"/>
              </a:solidFill>
              <a:latin typeface="Corbel" panose="020B0503020204020204" pitchFamily="34" charset="0"/>
            </a:endParaRPr>
          </a:p>
        </p:txBody>
      </p:sp>
      <p:cxnSp>
        <p:nvCxnSpPr>
          <p:cNvPr id="18" name="Straight Arrow Connector 17"/>
          <p:cNvCxnSpPr/>
          <p:nvPr/>
        </p:nvCxnSpPr>
        <p:spPr>
          <a:xfrm rot="5400000" flipH="1" flipV="1">
            <a:off x="1150144" y="2616994"/>
            <a:ext cx="1377950" cy="1746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5864225" y="2776538"/>
            <a:ext cx="366713" cy="79057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6873082" y="2909093"/>
            <a:ext cx="304800" cy="1111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477125" y="3446463"/>
            <a:ext cx="15875" cy="26193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7467600" y="4051300"/>
            <a:ext cx="6350" cy="24923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7472363" y="5297488"/>
            <a:ext cx="12700" cy="2667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356225" y="5268913"/>
            <a:ext cx="34925" cy="27305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40972" idx="1"/>
          </p:cNvCxnSpPr>
          <p:nvPr/>
        </p:nvCxnSpPr>
        <p:spPr>
          <a:xfrm flipH="1" flipV="1">
            <a:off x="3663950" y="5759450"/>
            <a:ext cx="919163" cy="10477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1801813" y="4306888"/>
            <a:ext cx="23812" cy="110807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40966" idx="3"/>
            <a:endCxn id="40967" idx="1"/>
          </p:cNvCxnSpPr>
          <p:nvPr/>
        </p:nvCxnSpPr>
        <p:spPr>
          <a:xfrm>
            <a:off x="5456238" y="2503488"/>
            <a:ext cx="661987" cy="317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009" name="Rectangle 5"/>
          <p:cNvSpPr txBox="1">
            <a:spLocks noChangeArrowheads="1"/>
          </p:cNvSpPr>
          <p:nvPr/>
        </p:nvSpPr>
        <p:spPr bwMode="auto">
          <a:xfrm>
            <a:off x="457200" y="71438"/>
            <a:ext cx="8229600" cy="887412"/>
          </a:xfrm>
          <a:prstGeom prst="rect">
            <a:avLst/>
          </a:prstGeom>
          <a:noFill/>
          <a:ln w="9525">
            <a:noFill/>
            <a:miter lim="800000"/>
            <a:headEnd/>
            <a:tailEnd/>
          </a:ln>
        </p:spPr>
        <p:txBody>
          <a:bodyPr lIns="76197" tIns="38098" rIns="76197" bIns="38098" anchor="ctr"/>
          <a:lstStyle/>
          <a:p>
            <a:pPr algn="ctr">
              <a:defRPr/>
            </a:pPr>
            <a:r>
              <a:rPr lang="el-GR" sz="3000" i="0" dirty="0">
                <a:solidFill>
                  <a:srgbClr val="00B0F0"/>
                </a:solidFill>
                <a:effectLst>
                  <a:outerShdw blurRad="38100" dist="38100" dir="2700000" algn="tl">
                    <a:srgbClr val="000000">
                      <a:alpha val="43137"/>
                    </a:srgbClr>
                  </a:outerShdw>
                </a:effectLst>
                <a:latin typeface="Calibri" pitchFamily="34" charset="0"/>
                <a:cs typeface="Arial" charset="0"/>
              </a:rPr>
              <a:t>ΣΥΣΧΕΤΙΣΗ Π.Ν. ΚΑΙ Σ.Δ.</a:t>
            </a:r>
            <a:br>
              <a:rPr lang="en-US" sz="3000" i="0" dirty="0">
                <a:solidFill>
                  <a:srgbClr val="00B0F0"/>
                </a:solidFill>
                <a:effectLst>
                  <a:outerShdw blurRad="38100" dist="38100" dir="2700000" algn="tl">
                    <a:srgbClr val="000000">
                      <a:alpha val="43137"/>
                    </a:srgbClr>
                  </a:outerShdw>
                </a:effectLst>
                <a:latin typeface="Calibri" pitchFamily="34" charset="0"/>
                <a:cs typeface="Arial" charset="0"/>
              </a:rPr>
            </a:br>
            <a:r>
              <a:rPr lang="el-GR" sz="2300" i="0" dirty="0">
                <a:solidFill>
                  <a:srgbClr val="00B0F0"/>
                </a:solidFill>
                <a:effectLst>
                  <a:outerShdw blurRad="38100" dist="38100" dir="2700000" algn="tl">
                    <a:srgbClr val="000000">
                      <a:alpha val="43137"/>
                    </a:srgbClr>
                  </a:outerShdw>
                </a:effectLst>
                <a:latin typeface="Calibri" pitchFamily="34" charset="0"/>
                <a:cs typeface="Arial" charset="0"/>
              </a:rPr>
              <a:t>Απλουστευμένο σχεδιάγραμμα των μηχανισμών συσχέτισης</a:t>
            </a:r>
          </a:p>
        </p:txBody>
      </p:sp>
      <p:sp>
        <p:nvSpPr>
          <p:cNvPr id="40986" name="TextBox 1"/>
          <p:cNvSpPr txBox="1">
            <a:spLocks noChangeArrowheads="1"/>
          </p:cNvSpPr>
          <p:nvPr/>
        </p:nvSpPr>
        <p:spPr bwMode="auto">
          <a:xfrm>
            <a:off x="9780588" y="5799138"/>
            <a:ext cx="1539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7" tIns="38098" rIns="76197" bIns="38098">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algn="ctr" eaLnBrk="1" hangingPunct="1"/>
            <a:endParaRPr lang="en-US" alt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836613"/>
            <a:ext cx="3201988" cy="5526087"/>
          </a:xfrm>
          <a:prstGeom prst="rect">
            <a:avLst/>
          </a:prstGeom>
          <a:noFill/>
          <a:ln w="381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31747"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5375" y="836613"/>
            <a:ext cx="342900"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31748" name="Text Box 13"/>
          <p:cNvSpPr txBox="1">
            <a:spLocks noChangeArrowheads="1"/>
          </p:cNvSpPr>
          <p:nvPr/>
        </p:nvSpPr>
        <p:spPr bwMode="auto">
          <a:xfrm>
            <a:off x="3924300" y="836613"/>
            <a:ext cx="1035050"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eaLnBrk="1" hangingPunct="1"/>
            <a:r>
              <a:rPr lang="en-US" altLang="el-GR" sz="1000" i="0">
                <a:solidFill>
                  <a:schemeClr val="tx1"/>
                </a:solidFill>
                <a:latin typeface="Calibri" panose="020F0502020204030204" pitchFamily="34" charset="0"/>
              </a:rPr>
              <a:t>AGE</a:t>
            </a:r>
          </a:p>
          <a:p>
            <a:pPr eaLnBrk="1" hangingPunct="1"/>
            <a:r>
              <a:rPr lang="en-US" altLang="el-GR" sz="1000" i="0">
                <a:solidFill>
                  <a:schemeClr val="tx1"/>
                </a:solidFill>
                <a:latin typeface="Calibri" panose="020F0502020204030204" pitchFamily="34" charset="0"/>
              </a:rPr>
              <a:t>RAGE</a:t>
            </a:r>
          </a:p>
          <a:p>
            <a:pPr eaLnBrk="1" hangingPunct="1"/>
            <a:r>
              <a:rPr lang="el-GR" altLang="el-GR" sz="1000" i="0">
                <a:solidFill>
                  <a:schemeClr val="tx1"/>
                </a:solidFill>
                <a:latin typeface="Calibri" panose="020F0502020204030204" pitchFamily="34" charset="0"/>
              </a:rPr>
              <a:t>Ο.Μ.Π.</a:t>
            </a:r>
          </a:p>
          <a:p>
            <a:pPr eaLnBrk="1" hangingPunct="1"/>
            <a:r>
              <a:rPr lang="el-GR" altLang="el-GR" sz="1000" i="0">
                <a:solidFill>
                  <a:schemeClr val="tx1"/>
                </a:solidFill>
                <a:latin typeface="Calibri" panose="020F0502020204030204" pitchFamily="34" charset="0"/>
              </a:rPr>
              <a:t>Κ. ΕΝΔΟΘΗΛΙΟΥ</a:t>
            </a:r>
          </a:p>
          <a:p>
            <a:pPr eaLnBrk="1" hangingPunct="1"/>
            <a:r>
              <a:rPr lang="el-GR" altLang="el-GR" sz="1000" i="0">
                <a:solidFill>
                  <a:schemeClr val="tx1"/>
                </a:solidFill>
                <a:latin typeface="Calibri" panose="020F0502020204030204" pitchFamily="34" charset="0"/>
              </a:rPr>
              <a:t>ΙΝΟΒΛΑΣΤΕΣ</a:t>
            </a:r>
          </a:p>
          <a:p>
            <a:pPr eaLnBrk="1" hangingPunct="1"/>
            <a:r>
              <a:rPr lang="el-GR" altLang="el-GR" sz="1000" i="0">
                <a:solidFill>
                  <a:schemeClr val="tx1"/>
                </a:solidFill>
                <a:latin typeface="Calibri" panose="020F0502020204030204" pitchFamily="34" charset="0"/>
              </a:rPr>
              <a:t>ΜΑΚΡΟΦΑΓΑ</a:t>
            </a:r>
          </a:p>
          <a:p>
            <a:pPr eaLnBrk="1" hangingPunct="1"/>
            <a:endParaRPr lang="el-GR" altLang="el-GR" sz="1000" i="0">
              <a:solidFill>
                <a:schemeClr val="tx1"/>
              </a:solidFill>
              <a:latin typeface="Calibri" panose="020F0502020204030204" pitchFamily="34" charset="0"/>
            </a:endParaRPr>
          </a:p>
        </p:txBody>
      </p:sp>
      <p:sp>
        <p:nvSpPr>
          <p:cNvPr id="31749" name="Rectangle 14"/>
          <p:cNvSpPr>
            <a:spLocks noChangeArrowheads="1"/>
          </p:cNvSpPr>
          <p:nvPr/>
        </p:nvSpPr>
        <p:spPr bwMode="auto">
          <a:xfrm>
            <a:off x="3635375" y="836613"/>
            <a:ext cx="1441450" cy="1008062"/>
          </a:xfrm>
          <a:prstGeom prst="rect">
            <a:avLst/>
          </a:prstGeom>
          <a:noFill/>
          <a:ln w="222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eaLnBrk="1" hangingPunct="1"/>
            <a:endParaRPr lang="en-US" altLang="el-GR" i="0">
              <a:latin typeface="Calibri" panose="020F0502020204030204" pitchFamily="34" charset="0"/>
            </a:endParaRPr>
          </a:p>
        </p:txBody>
      </p:sp>
      <p:sp>
        <p:nvSpPr>
          <p:cNvPr id="31750" name="Text Box 15"/>
          <p:cNvSpPr txBox="1">
            <a:spLocks noChangeArrowheads="1"/>
          </p:cNvSpPr>
          <p:nvPr/>
        </p:nvSpPr>
        <p:spPr bwMode="auto">
          <a:xfrm>
            <a:off x="5435600" y="765175"/>
            <a:ext cx="28844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eaLnBrk="1" hangingPunct="1"/>
            <a:r>
              <a:rPr lang="el-GR" altLang="el-GR" sz="1600" i="0">
                <a:solidFill>
                  <a:schemeClr val="tx1"/>
                </a:solidFill>
                <a:latin typeface="Calibri" panose="020F0502020204030204" pitchFamily="34" charset="0"/>
              </a:rPr>
              <a:t>ΑΥΞΗΣΗ ΤΟΥ ΑΡΙΘΜΟΥ ΤΩΝ </a:t>
            </a:r>
            <a:r>
              <a:rPr lang="en-US" altLang="el-GR" sz="1600" i="0">
                <a:solidFill>
                  <a:schemeClr val="tx1"/>
                </a:solidFill>
                <a:latin typeface="Calibri" panose="020F0502020204030204" pitchFamily="34" charset="0"/>
              </a:rPr>
              <a:t>AGE</a:t>
            </a:r>
            <a:endParaRPr lang="el-GR" altLang="el-GR" sz="1600" i="0">
              <a:solidFill>
                <a:schemeClr val="tx1"/>
              </a:solidFill>
              <a:latin typeface="Calibri" panose="020F0502020204030204" pitchFamily="34" charset="0"/>
            </a:endParaRPr>
          </a:p>
        </p:txBody>
      </p:sp>
      <p:sp>
        <p:nvSpPr>
          <p:cNvPr id="31751" name="Line 16"/>
          <p:cNvSpPr>
            <a:spLocks noChangeShapeType="1"/>
          </p:cNvSpPr>
          <p:nvPr/>
        </p:nvSpPr>
        <p:spPr bwMode="auto">
          <a:xfrm>
            <a:off x="7019925" y="1125538"/>
            <a:ext cx="0" cy="287337"/>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31752" name="Text Box 17"/>
          <p:cNvSpPr txBox="1">
            <a:spLocks noChangeArrowheads="1"/>
          </p:cNvSpPr>
          <p:nvPr/>
        </p:nvSpPr>
        <p:spPr bwMode="auto">
          <a:xfrm>
            <a:off x="6156325" y="1412875"/>
            <a:ext cx="15144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eaLnBrk="1" hangingPunct="1"/>
            <a:r>
              <a:rPr lang="el-GR" altLang="el-GR" sz="1600" i="0">
                <a:solidFill>
                  <a:schemeClr val="tx1"/>
                </a:solidFill>
                <a:latin typeface="Calibri" panose="020F0502020204030204" pitchFamily="34" charset="0"/>
              </a:rPr>
              <a:t>ΕΝΕΡΓΟΠΟΙΗΣΗ</a:t>
            </a:r>
          </a:p>
        </p:txBody>
      </p:sp>
      <p:sp>
        <p:nvSpPr>
          <p:cNvPr id="31753" name="Text Box 18"/>
          <p:cNvSpPr txBox="1">
            <a:spLocks noChangeArrowheads="1"/>
          </p:cNvSpPr>
          <p:nvPr/>
        </p:nvSpPr>
        <p:spPr bwMode="auto">
          <a:xfrm>
            <a:off x="4643438" y="1892300"/>
            <a:ext cx="14271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eaLnBrk="1" hangingPunct="1"/>
            <a:r>
              <a:rPr lang="en-US" altLang="el-GR" i="0">
                <a:solidFill>
                  <a:schemeClr val="tx1"/>
                </a:solidFill>
                <a:latin typeface="Calibri" panose="020F0502020204030204" pitchFamily="34" charset="0"/>
              </a:rPr>
              <a:t>RAGE </a:t>
            </a:r>
            <a:r>
              <a:rPr lang="el-GR" altLang="el-GR" i="0">
                <a:solidFill>
                  <a:schemeClr val="tx1"/>
                </a:solidFill>
                <a:latin typeface="Calibri" panose="020F0502020204030204" pitchFamily="34" charset="0"/>
              </a:rPr>
              <a:t>ΕΝΔΟΘΗΛΙΟΥ</a:t>
            </a:r>
          </a:p>
        </p:txBody>
      </p:sp>
      <p:sp>
        <p:nvSpPr>
          <p:cNvPr id="31754" name="Line 19"/>
          <p:cNvSpPr>
            <a:spLocks noChangeShapeType="1"/>
          </p:cNvSpPr>
          <p:nvPr/>
        </p:nvSpPr>
        <p:spPr bwMode="auto">
          <a:xfrm>
            <a:off x="6443663" y="2060575"/>
            <a:ext cx="3603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31755" name="Text Box 20"/>
          <p:cNvSpPr txBox="1">
            <a:spLocks noChangeArrowheads="1"/>
          </p:cNvSpPr>
          <p:nvPr/>
        </p:nvSpPr>
        <p:spPr bwMode="auto">
          <a:xfrm>
            <a:off x="7019925" y="1773238"/>
            <a:ext cx="16954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eaLnBrk="1" hangingPunct="1"/>
            <a:r>
              <a:rPr lang="el-GR" altLang="el-GR" i="0">
                <a:solidFill>
                  <a:schemeClr val="tx1"/>
                </a:solidFill>
                <a:latin typeface="Calibri" panose="020F0502020204030204" pitchFamily="34" charset="0"/>
              </a:rPr>
              <a:t>ΔΙΑΠΕΡΑΤΟΤΗΤΑ</a:t>
            </a:r>
          </a:p>
          <a:p>
            <a:pPr eaLnBrk="1" hangingPunct="1"/>
            <a:r>
              <a:rPr lang="el-GR" altLang="el-GR" i="0">
                <a:solidFill>
                  <a:schemeClr val="tx1"/>
                </a:solidFill>
                <a:latin typeface="Calibri" panose="020F0502020204030204" pitchFamily="34" charset="0"/>
              </a:rPr>
              <a:t>ΜΟΡΙΑ ΠΡΟΣΚΟΛΛΗΣΗΣ</a:t>
            </a:r>
          </a:p>
        </p:txBody>
      </p:sp>
      <p:sp>
        <p:nvSpPr>
          <p:cNvPr id="31756" name="Line 21"/>
          <p:cNvSpPr>
            <a:spLocks noChangeShapeType="1"/>
          </p:cNvSpPr>
          <p:nvPr/>
        </p:nvSpPr>
        <p:spPr bwMode="auto">
          <a:xfrm flipV="1">
            <a:off x="6948488" y="1844675"/>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31757" name="Text Box 22"/>
          <p:cNvSpPr txBox="1">
            <a:spLocks noChangeArrowheads="1"/>
          </p:cNvSpPr>
          <p:nvPr/>
        </p:nvSpPr>
        <p:spPr bwMode="auto">
          <a:xfrm>
            <a:off x="4572000" y="2492375"/>
            <a:ext cx="15224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eaLnBrk="1" hangingPunct="1"/>
            <a:r>
              <a:rPr lang="en-US" altLang="el-GR" i="0">
                <a:solidFill>
                  <a:schemeClr val="tx1"/>
                </a:solidFill>
                <a:latin typeface="Calibri" panose="020F0502020204030204" pitchFamily="34" charset="0"/>
              </a:rPr>
              <a:t>RAGE </a:t>
            </a:r>
            <a:r>
              <a:rPr lang="el-GR" altLang="el-GR" i="0">
                <a:solidFill>
                  <a:schemeClr val="tx1"/>
                </a:solidFill>
                <a:latin typeface="Calibri" panose="020F0502020204030204" pitchFamily="34" charset="0"/>
              </a:rPr>
              <a:t>ΜΑΚΡΟΦΑΓΩΝ</a:t>
            </a:r>
          </a:p>
        </p:txBody>
      </p:sp>
      <p:sp>
        <p:nvSpPr>
          <p:cNvPr id="31758" name="Line 24"/>
          <p:cNvSpPr>
            <a:spLocks noChangeShapeType="1"/>
          </p:cNvSpPr>
          <p:nvPr/>
        </p:nvSpPr>
        <p:spPr bwMode="auto">
          <a:xfrm>
            <a:off x="6443663" y="2636838"/>
            <a:ext cx="3603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31759" name="Text Box 25"/>
          <p:cNvSpPr txBox="1">
            <a:spLocks noChangeArrowheads="1"/>
          </p:cNvSpPr>
          <p:nvPr/>
        </p:nvSpPr>
        <p:spPr bwMode="auto">
          <a:xfrm>
            <a:off x="7019925" y="2349500"/>
            <a:ext cx="16398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eaLnBrk="1" hangingPunct="1"/>
            <a:r>
              <a:rPr lang="el-GR" altLang="el-GR" i="0">
                <a:solidFill>
                  <a:schemeClr val="tx1"/>
                </a:solidFill>
                <a:latin typeface="Calibri" panose="020F0502020204030204" pitchFamily="34" charset="0"/>
              </a:rPr>
              <a:t>ΜΕΤΑΝΑΣΤΕΥΣΗ</a:t>
            </a:r>
            <a:r>
              <a:rPr lang="en-US" altLang="el-GR" i="0">
                <a:solidFill>
                  <a:schemeClr val="tx1"/>
                </a:solidFill>
                <a:latin typeface="Calibri" panose="020F0502020204030204" pitchFamily="34" charset="0"/>
              </a:rPr>
              <a:t> MPs</a:t>
            </a:r>
          </a:p>
          <a:p>
            <a:pPr eaLnBrk="1" hangingPunct="1"/>
            <a:r>
              <a:rPr lang="el-GR" altLang="el-GR" i="0">
                <a:solidFill>
                  <a:schemeClr val="tx1"/>
                </a:solidFill>
                <a:latin typeface="Calibri" panose="020F0502020204030204" pitchFamily="34" charset="0"/>
              </a:rPr>
              <a:t>ΚΥΤΟΚΙΝΕΣ (</a:t>
            </a:r>
            <a:r>
              <a:rPr lang="en-US" altLang="el-GR" i="0">
                <a:solidFill>
                  <a:schemeClr val="tx1"/>
                </a:solidFill>
                <a:latin typeface="Calibri" panose="020F0502020204030204" pitchFamily="34" charset="0"/>
              </a:rPr>
              <a:t>IL-6, TNF</a:t>
            </a:r>
            <a:r>
              <a:rPr lang="el-GR" altLang="el-GR" i="0">
                <a:solidFill>
                  <a:schemeClr val="tx1"/>
                </a:solidFill>
                <a:latin typeface="Calibri" panose="020F0502020204030204" pitchFamily="34" charset="0"/>
              </a:rPr>
              <a:t>α)</a:t>
            </a:r>
          </a:p>
          <a:p>
            <a:pPr eaLnBrk="1" hangingPunct="1"/>
            <a:r>
              <a:rPr lang="en-US" altLang="el-GR" i="0">
                <a:solidFill>
                  <a:schemeClr val="tx1"/>
                </a:solidFill>
                <a:latin typeface="Calibri" panose="020F0502020204030204" pitchFamily="34" charset="0"/>
              </a:rPr>
              <a:t>MMP</a:t>
            </a:r>
            <a:endParaRPr lang="el-GR" altLang="el-GR" i="0">
              <a:solidFill>
                <a:schemeClr val="tx1"/>
              </a:solidFill>
              <a:latin typeface="Calibri" panose="020F0502020204030204" pitchFamily="34" charset="0"/>
            </a:endParaRPr>
          </a:p>
        </p:txBody>
      </p:sp>
      <p:sp>
        <p:nvSpPr>
          <p:cNvPr id="31760" name="Line 26"/>
          <p:cNvSpPr>
            <a:spLocks noChangeShapeType="1"/>
          </p:cNvSpPr>
          <p:nvPr/>
        </p:nvSpPr>
        <p:spPr bwMode="auto">
          <a:xfrm flipV="1">
            <a:off x="6948488" y="2492375"/>
            <a:ext cx="0"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31761" name="Text Box 27"/>
          <p:cNvSpPr txBox="1">
            <a:spLocks noChangeArrowheads="1"/>
          </p:cNvSpPr>
          <p:nvPr/>
        </p:nvSpPr>
        <p:spPr bwMode="auto">
          <a:xfrm>
            <a:off x="4572000" y="3284538"/>
            <a:ext cx="1412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eaLnBrk="1" hangingPunct="1"/>
            <a:r>
              <a:rPr lang="en-US" altLang="el-GR" i="0">
                <a:solidFill>
                  <a:schemeClr val="tx1"/>
                </a:solidFill>
                <a:latin typeface="Calibri" panose="020F0502020204030204" pitchFamily="34" charset="0"/>
              </a:rPr>
              <a:t>RAGE </a:t>
            </a:r>
            <a:r>
              <a:rPr lang="el-GR" altLang="el-GR" i="0">
                <a:solidFill>
                  <a:schemeClr val="tx1"/>
                </a:solidFill>
                <a:latin typeface="Calibri" panose="020F0502020204030204" pitchFamily="34" charset="0"/>
              </a:rPr>
              <a:t>ΙΝΟΒΛΑΣΤΩΝ</a:t>
            </a:r>
          </a:p>
        </p:txBody>
      </p:sp>
      <p:sp>
        <p:nvSpPr>
          <p:cNvPr id="31762" name="Line 28"/>
          <p:cNvSpPr>
            <a:spLocks noChangeShapeType="1"/>
          </p:cNvSpPr>
          <p:nvPr/>
        </p:nvSpPr>
        <p:spPr bwMode="auto">
          <a:xfrm>
            <a:off x="6443663" y="3429000"/>
            <a:ext cx="3603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31763" name="Text Box 29"/>
          <p:cNvSpPr txBox="1">
            <a:spLocks noChangeArrowheads="1"/>
          </p:cNvSpPr>
          <p:nvPr/>
        </p:nvSpPr>
        <p:spPr bwMode="auto">
          <a:xfrm>
            <a:off x="7019925" y="3573463"/>
            <a:ext cx="99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eaLnBrk="1" hangingPunct="1"/>
            <a:r>
              <a:rPr lang="el-GR" altLang="el-GR" i="0">
                <a:solidFill>
                  <a:schemeClr val="tx1"/>
                </a:solidFill>
                <a:latin typeface="Calibri" panose="020F0502020204030204" pitchFamily="34" charset="0"/>
              </a:rPr>
              <a:t>ΚΟΛΛΑΓΟΝΟ</a:t>
            </a:r>
          </a:p>
        </p:txBody>
      </p:sp>
      <p:sp>
        <p:nvSpPr>
          <p:cNvPr id="31764" name="Line 30"/>
          <p:cNvSpPr>
            <a:spLocks noChangeShapeType="1"/>
          </p:cNvSpPr>
          <p:nvPr/>
        </p:nvSpPr>
        <p:spPr bwMode="auto">
          <a:xfrm flipV="1">
            <a:off x="6948488" y="32845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31765" name="Text Box 31"/>
          <p:cNvSpPr txBox="1">
            <a:spLocks noChangeArrowheads="1"/>
          </p:cNvSpPr>
          <p:nvPr/>
        </p:nvSpPr>
        <p:spPr bwMode="auto">
          <a:xfrm>
            <a:off x="7019925" y="3213100"/>
            <a:ext cx="5286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eaLnBrk="1" hangingPunct="1"/>
            <a:r>
              <a:rPr lang="en-US" altLang="el-GR" i="0">
                <a:solidFill>
                  <a:schemeClr val="tx1"/>
                </a:solidFill>
                <a:latin typeface="Calibri" panose="020F0502020204030204" pitchFamily="34" charset="0"/>
              </a:rPr>
              <a:t>MMP</a:t>
            </a:r>
            <a:endParaRPr lang="el-GR" altLang="el-GR" i="0">
              <a:solidFill>
                <a:schemeClr val="tx1"/>
              </a:solidFill>
              <a:latin typeface="Calibri" panose="020F0502020204030204" pitchFamily="34" charset="0"/>
            </a:endParaRPr>
          </a:p>
        </p:txBody>
      </p:sp>
      <p:sp>
        <p:nvSpPr>
          <p:cNvPr id="31766" name="Line 32"/>
          <p:cNvSpPr>
            <a:spLocks noChangeShapeType="1"/>
          </p:cNvSpPr>
          <p:nvPr/>
        </p:nvSpPr>
        <p:spPr bwMode="auto">
          <a:xfrm>
            <a:off x="6948488" y="3644900"/>
            <a:ext cx="0"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31767" name="Rectangle 33"/>
          <p:cNvSpPr>
            <a:spLocks noChangeArrowheads="1"/>
          </p:cNvSpPr>
          <p:nvPr/>
        </p:nvSpPr>
        <p:spPr bwMode="auto">
          <a:xfrm>
            <a:off x="6804025" y="1773238"/>
            <a:ext cx="2160588" cy="503237"/>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eaLnBrk="1" hangingPunct="1"/>
            <a:endParaRPr lang="en-US" altLang="el-GR" i="0">
              <a:latin typeface="Calibri" panose="020F0502020204030204" pitchFamily="34" charset="0"/>
            </a:endParaRPr>
          </a:p>
        </p:txBody>
      </p:sp>
      <p:sp>
        <p:nvSpPr>
          <p:cNvPr id="31768" name="Rectangle 34"/>
          <p:cNvSpPr>
            <a:spLocks noChangeArrowheads="1"/>
          </p:cNvSpPr>
          <p:nvPr/>
        </p:nvSpPr>
        <p:spPr bwMode="auto">
          <a:xfrm>
            <a:off x="6804025" y="2349500"/>
            <a:ext cx="2160588" cy="64770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eaLnBrk="1" hangingPunct="1"/>
            <a:endParaRPr lang="en-US" altLang="el-GR" i="0">
              <a:latin typeface="Calibri" panose="020F0502020204030204" pitchFamily="34" charset="0"/>
            </a:endParaRPr>
          </a:p>
        </p:txBody>
      </p:sp>
      <p:sp>
        <p:nvSpPr>
          <p:cNvPr id="31769" name="Rectangle 35"/>
          <p:cNvSpPr>
            <a:spLocks noChangeArrowheads="1"/>
          </p:cNvSpPr>
          <p:nvPr/>
        </p:nvSpPr>
        <p:spPr bwMode="auto">
          <a:xfrm>
            <a:off x="6804025" y="3213100"/>
            <a:ext cx="2160588" cy="64770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eaLnBrk="1" hangingPunct="1"/>
            <a:endParaRPr lang="en-US" altLang="el-GR" i="0">
              <a:latin typeface="Calibri" panose="020F0502020204030204" pitchFamily="34" charset="0"/>
            </a:endParaRPr>
          </a:p>
        </p:txBody>
      </p:sp>
      <p:sp>
        <p:nvSpPr>
          <p:cNvPr id="31770" name="Line 36"/>
          <p:cNvSpPr>
            <a:spLocks noChangeShapeType="1"/>
          </p:cNvSpPr>
          <p:nvPr/>
        </p:nvSpPr>
        <p:spPr bwMode="auto">
          <a:xfrm>
            <a:off x="6948488" y="4076700"/>
            <a:ext cx="0" cy="3603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31771" name="Text Box 37"/>
          <p:cNvSpPr txBox="1">
            <a:spLocks noChangeArrowheads="1"/>
          </p:cNvSpPr>
          <p:nvPr/>
        </p:nvSpPr>
        <p:spPr bwMode="auto">
          <a:xfrm>
            <a:off x="5443538" y="4437063"/>
            <a:ext cx="34337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eaLnBrk="1" hangingPunct="1"/>
            <a:r>
              <a:rPr lang="el-GR" altLang="el-GR" sz="1600" i="0">
                <a:solidFill>
                  <a:schemeClr val="tx1"/>
                </a:solidFill>
                <a:latin typeface="Calibri" panose="020F0502020204030204" pitchFamily="34" charset="0"/>
              </a:rPr>
              <a:t>ΕΝΤΟΝΗ ΑΝΤΙΔΡΑΣΗ </a:t>
            </a:r>
          </a:p>
          <a:p>
            <a:pPr eaLnBrk="1" hangingPunct="1"/>
            <a:r>
              <a:rPr lang="el-GR" altLang="el-GR" sz="1600" i="0">
                <a:solidFill>
                  <a:schemeClr val="tx1"/>
                </a:solidFill>
                <a:latin typeface="Calibri" panose="020F0502020204030204" pitchFamily="34" charset="0"/>
              </a:rPr>
              <a:t>ΣΕ ΠΕΡΙΟΔΟΝΤΟΠΑΘΟΓΟΝΑ ΒΑΚΤΗΡΙΑ</a:t>
            </a:r>
          </a:p>
        </p:txBody>
      </p:sp>
      <p:sp>
        <p:nvSpPr>
          <p:cNvPr id="31772" name="Line 38"/>
          <p:cNvSpPr>
            <a:spLocks noChangeShapeType="1"/>
          </p:cNvSpPr>
          <p:nvPr/>
        </p:nvSpPr>
        <p:spPr bwMode="auto">
          <a:xfrm>
            <a:off x="6948488" y="5084763"/>
            <a:ext cx="0" cy="3603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31773" name="Text Box 39"/>
          <p:cNvSpPr txBox="1">
            <a:spLocks noChangeArrowheads="1"/>
          </p:cNvSpPr>
          <p:nvPr/>
        </p:nvSpPr>
        <p:spPr bwMode="auto">
          <a:xfrm>
            <a:off x="5403850" y="5557838"/>
            <a:ext cx="35512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eaLnBrk="1" hangingPunct="1"/>
            <a:r>
              <a:rPr lang="el-GR" altLang="el-GR" sz="1600" i="0">
                <a:solidFill>
                  <a:schemeClr val="tx1"/>
                </a:solidFill>
                <a:latin typeface="Calibri" panose="020F0502020204030204" pitchFamily="34" charset="0"/>
              </a:rPr>
              <a:t>ΤΑΧΕΙΑ ΑΠΟΔΟΜΗΣΗ ΣΥΝΔΕΤΙΚΟΥ ΙΣΤΟΥ</a:t>
            </a:r>
          </a:p>
          <a:p>
            <a:pPr eaLnBrk="1" hangingPunct="1"/>
            <a:r>
              <a:rPr lang="el-GR" altLang="el-GR" sz="1600" i="0">
                <a:solidFill>
                  <a:schemeClr val="tx1"/>
                </a:solidFill>
                <a:latin typeface="Calibri" panose="020F0502020204030204" pitchFamily="34" charset="0"/>
              </a:rPr>
              <a:t>ΚΑΙ ΟΣΤΙΚΗ ΑΠΩΛΕΙΑ</a:t>
            </a:r>
          </a:p>
        </p:txBody>
      </p:sp>
      <p:sp>
        <p:nvSpPr>
          <p:cNvPr id="27678" name="Rectangle 40"/>
          <p:cNvSpPr>
            <a:spLocks noChangeArrowheads="1"/>
          </p:cNvSpPr>
          <p:nvPr/>
        </p:nvSpPr>
        <p:spPr bwMode="auto">
          <a:xfrm>
            <a:off x="395288" y="0"/>
            <a:ext cx="8497887" cy="685800"/>
          </a:xfrm>
          <a:prstGeom prst="rect">
            <a:avLst/>
          </a:prstGeom>
          <a:noFill/>
          <a:ln w="9525">
            <a:noFill/>
            <a:miter lim="800000"/>
            <a:headEnd/>
            <a:tailEnd/>
          </a:ln>
        </p:spPr>
        <p:txBody>
          <a:bodyPr anchor="ctr"/>
          <a:lstStyle/>
          <a:p>
            <a:pPr algn="ctr">
              <a:defRPr/>
            </a:pPr>
            <a:r>
              <a:rPr lang="el-GR" sz="2400" i="0" dirty="0">
                <a:solidFill>
                  <a:schemeClr val="folHlink"/>
                </a:solidFill>
                <a:effectLst>
                  <a:outerShdw blurRad="38100" dist="38100" dir="2700000" algn="tl">
                    <a:srgbClr val="000000">
                      <a:alpha val="43137"/>
                    </a:srgbClr>
                  </a:outerShdw>
                </a:effectLst>
                <a:latin typeface="Calibri" pitchFamily="34" charset="0"/>
                <a:cs typeface="+mn-cs"/>
              </a:rPr>
              <a:t>ΠΙΘΑΝΟΣ ΜΗΧΑΝΙΣΜΟΣ ΕΠΙΔΡΑΣΗΣ ΤΩΝ </a:t>
            </a:r>
            <a:r>
              <a:rPr lang="en-US" sz="2400" i="0" dirty="0">
                <a:solidFill>
                  <a:schemeClr val="folHlink"/>
                </a:solidFill>
                <a:effectLst>
                  <a:outerShdw blurRad="38100" dist="38100" dir="2700000" algn="tl">
                    <a:srgbClr val="000000">
                      <a:alpha val="43137"/>
                    </a:srgbClr>
                  </a:outerShdw>
                </a:effectLst>
                <a:latin typeface="Calibri" pitchFamily="34" charset="0"/>
                <a:cs typeface="+mn-cs"/>
              </a:rPr>
              <a:t>AGE</a:t>
            </a:r>
            <a:r>
              <a:rPr lang="el-GR" sz="2400" i="0" dirty="0">
                <a:solidFill>
                  <a:schemeClr val="folHlink"/>
                </a:solidFill>
                <a:effectLst>
                  <a:outerShdw blurRad="38100" dist="38100" dir="2700000" algn="tl">
                    <a:srgbClr val="000000">
                      <a:alpha val="43137"/>
                    </a:srgbClr>
                  </a:outerShdw>
                </a:effectLst>
                <a:latin typeface="Calibri" pitchFamily="34" charset="0"/>
                <a:cs typeface="+mn-cs"/>
              </a:rPr>
              <a:t> ΚΑΙ </a:t>
            </a:r>
            <a:r>
              <a:rPr lang="en-US" sz="2400" i="0" dirty="0">
                <a:solidFill>
                  <a:schemeClr val="folHlink"/>
                </a:solidFill>
                <a:effectLst>
                  <a:outerShdw blurRad="38100" dist="38100" dir="2700000" algn="tl">
                    <a:srgbClr val="000000">
                      <a:alpha val="43137"/>
                    </a:srgbClr>
                  </a:outerShdw>
                </a:effectLst>
                <a:latin typeface="Calibri" pitchFamily="34" charset="0"/>
                <a:cs typeface="+mn-cs"/>
              </a:rPr>
              <a:t>RAGE</a:t>
            </a:r>
            <a:endParaRPr lang="el-GR" sz="2400" i="0" dirty="0">
              <a:solidFill>
                <a:schemeClr val="folHlink"/>
              </a:solidFill>
              <a:effectLst>
                <a:outerShdw blurRad="38100" dist="38100" dir="2700000" algn="tl">
                  <a:srgbClr val="000000">
                    <a:alpha val="43137"/>
                  </a:srgbClr>
                </a:outerShdw>
              </a:effectLst>
              <a:latin typeface="Calibri" pitchFamily="34" charset="0"/>
              <a:cs typeface="+mn-cs"/>
            </a:endParaRPr>
          </a:p>
        </p:txBody>
      </p:sp>
      <p:sp>
        <p:nvSpPr>
          <p:cNvPr id="31775" name="Text Box 41"/>
          <p:cNvSpPr txBox="1">
            <a:spLocks noChangeArrowheads="1"/>
          </p:cNvSpPr>
          <p:nvPr/>
        </p:nvSpPr>
        <p:spPr bwMode="auto">
          <a:xfrm>
            <a:off x="7885113" y="6237288"/>
            <a:ext cx="8413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eaLnBrk="1" hangingPunct="1"/>
            <a:r>
              <a:rPr lang="en-US" altLang="el-GR" dirty="0">
                <a:solidFill>
                  <a:srgbClr val="00B0F0"/>
                </a:solidFill>
                <a:latin typeface="Calibri" panose="020F0502020204030204" pitchFamily="34" charset="0"/>
              </a:rPr>
              <a:t>LALA 2000</a:t>
            </a:r>
            <a:endParaRPr lang="el-GR" altLang="el-GR" dirty="0">
              <a:solidFill>
                <a:srgbClr val="00B0F0"/>
              </a:solidFill>
              <a:latin typeface="Calibri" panose="020F0502020204030204" pitchFamily="34" charset="0"/>
            </a:endParaRPr>
          </a:p>
        </p:txBody>
      </p:sp>
      <p:sp>
        <p:nvSpPr>
          <p:cNvPr id="31776" name="Rectangle 42"/>
          <p:cNvSpPr>
            <a:spLocks noChangeArrowheads="1"/>
          </p:cNvSpPr>
          <p:nvPr/>
        </p:nvSpPr>
        <p:spPr bwMode="auto">
          <a:xfrm>
            <a:off x="7885113" y="6237288"/>
            <a:ext cx="863600" cy="287337"/>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i="1">
                <a:solidFill>
                  <a:schemeClr val="bg1"/>
                </a:solidFill>
                <a:latin typeface="Tahoma" panose="020B0604030504040204" pitchFamily="34" charset="0"/>
                <a:ea typeface="MS PGothic" panose="020B0600070205080204" pitchFamily="34" charset="-128"/>
              </a:defRPr>
            </a:lvl1pPr>
            <a:lvl2pPr marL="742950" indent="-285750" eaLnBrk="0" hangingPunct="0">
              <a:defRPr sz="1200" i="1">
                <a:solidFill>
                  <a:schemeClr val="bg1"/>
                </a:solidFill>
                <a:latin typeface="Tahoma" panose="020B0604030504040204" pitchFamily="34" charset="0"/>
                <a:ea typeface="MS PGothic" panose="020B0600070205080204" pitchFamily="34" charset="-128"/>
              </a:defRPr>
            </a:lvl2pPr>
            <a:lvl3pPr marL="1143000" indent="-228600" eaLnBrk="0" hangingPunct="0">
              <a:defRPr sz="1200" i="1">
                <a:solidFill>
                  <a:schemeClr val="bg1"/>
                </a:solidFill>
                <a:latin typeface="Tahoma" panose="020B0604030504040204" pitchFamily="34" charset="0"/>
                <a:ea typeface="MS PGothic" panose="020B0600070205080204" pitchFamily="34" charset="-128"/>
              </a:defRPr>
            </a:lvl3pPr>
            <a:lvl4pPr marL="1600200" indent="-228600" eaLnBrk="0" hangingPunct="0">
              <a:defRPr sz="1200" i="1">
                <a:solidFill>
                  <a:schemeClr val="bg1"/>
                </a:solidFill>
                <a:latin typeface="Tahoma" panose="020B0604030504040204" pitchFamily="34" charset="0"/>
                <a:ea typeface="MS PGothic" panose="020B0600070205080204" pitchFamily="34" charset="-128"/>
              </a:defRPr>
            </a:lvl4pPr>
            <a:lvl5pPr marL="2057400" indent="-228600" eaLnBrk="0" hangingPunct="0">
              <a:defRPr sz="1200" i="1">
                <a:solidFill>
                  <a:schemeClr val="bg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i="1">
                <a:solidFill>
                  <a:schemeClr val="bg1"/>
                </a:solidFill>
                <a:latin typeface="Tahoma" panose="020B0604030504040204" pitchFamily="34" charset="0"/>
                <a:ea typeface="MS PGothic" panose="020B0600070205080204" pitchFamily="34" charset="-128"/>
              </a:defRPr>
            </a:lvl9pPr>
          </a:lstStyle>
          <a:p>
            <a:pPr eaLnBrk="1" hangingPunct="1"/>
            <a:endParaRPr lang="en-US" altLang="el-GR" i="0">
              <a:solidFill>
                <a:srgbClr val="00B050"/>
              </a:solidFill>
              <a:latin typeface="Calibri" panose="020F0502020204030204" pitchFamily="34" charset="0"/>
            </a:endParaRP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22576</TotalTime>
  <Words>1171</Words>
  <Application>Microsoft Office PowerPoint</Application>
  <PresentationFormat>Προβολή στην οθόνη (4:3)</PresentationFormat>
  <Paragraphs>136</Paragraphs>
  <Slides>24</Slides>
  <Notes>0</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24</vt:i4>
      </vt:variant>
    </vt:vector>
  </HeadingPairs>
  <TitlesOfParts>
    <vt:vector size="34" baseType="lpstr">
      <vt:lpstr>Arial</vt:lpstr>
      <vt:lpstr>Bahnschrift</vt:lpstr>
      <vt:lpstr>Bahnschrift Light</vt:lpstr>
      <vt:lpstr>Calibri</vt:lpstr>
      <vt:lpstr>Calibri Light</vt:lpstr>
      <vt:lpstr>Corbel</vt:lpstr>
      <vt:lpstr>Symbol</vt:lpstr>
      <vt:lpstr>Tahoma</vt:lpstr>
      <vt:lpstr>Times New Roman</vt:lpstr>
      <vt:lpstr>Office Theme</vt:lpstr>
      <vt:lpstr>Παρουσίαση του PowerPoint</vt:lpstr>
      <vt:lpstr>Παρουσίαση του PowerPoint</vt:lpstr>
      <vt:lpstr>Παρουσίαση του PowerPoint</vt:lpstr>
      <vt:lpstr>Παρουσίαση του PowerPoint</vt:lpstr>
      <vt:lpstr>ΣΔ ΚΑΙ COVID-19</vt:lpstr>
      <vt:lpstr>ΟΔΟΝΤΙΑΤΡΙΚΗ ΘΕΡΑΠΕΙΑ  ΣΕ  ΑΣΘΕΝΕΙΣ ΜΕ Σ.Δ.</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Λήψη ιστορικού.   Συνεννόηση με Διαβητολόγο εάν ο γλυκαιμικός έλεγχος είναι ανεπαρκής ή εάν υπάρχουν συμπτώματα και σημεία που υποδηλώνουν ένα αδιάγνωστο πρόβλημα ή εάν η διάγνωση είναι αβέβαιη.   Εάν ο διαβήτης ελέγχεται ικανοποιητικά, όλες  οι οδοντιατρικές επεμβάσεις μπορούν να πραγματοποιηθούν χωρίς ιδιαίτερες προφυλάξεις.    Πρωινά ραντεβού είναι συνήθως καλύτερα. (?) </vt:lpstr>
      <vt:lpstr>Παρουσίαση του PowerPoint</vt:lpstr>
      <vt:lpstr>Παρουσίαση του PowerPoint</vt:lpstr>
      <vt:lpstr>Φάρμακα Συνιστάται στον ασθενή να λαμβάνει τη συνήθη δόση ινσουλίνης και κανονικά γεύματα την ημέρα της οδοντιατρικής συνεδρίας. Τα παραπάνω να επιβεβαιωθούν στη συνεδρία. </vt:lpstr>
      <vt:lpstr>H υπογλυκαιμική ενέργεια των σουλφονυλουριών, και ιδιαίτερα της πρώτης γενεάς, ενισχύεται από τη σύγχρονη λήψη φαρμάκων, τα οποία εκτοπίζουν τις σουλφονυλουρίες από τις δεσμευτικές θέσεις τους στις πρωτεΐνες του πλάσματος. Tα φάρμακα αυτά είναι: σαλικυλικά, μη στεροειδή αντιφλεγμονώδη, κ.α.  </vt:lpstr>
      <vt:lpstr> Δεν υπάρχει η επιστημονική τεκμηρίωση ότι η ΠΑ έχει τόσο προφυλακτική όσο και ευεργετική επίδραση στην επουλωτική ικανότητα ασθενών με Σ.Δ. </vt:lpstr>
      <vt:lpstr>Αναισθησία</vt:lpstr>
      <vt:lpstr>ΠΕΡΙΟΔΟΝΤΙΚΗ ΘΕΡΑΠΕΙΑ  ΣΕ  ΑΣΘΕΝΕΙΣ ΜΕ Σ.Δ.</vt:lpstr>
      <vt:lpstr>ΠΕΡΙΟΔΟΝΤΙΚΗ ΘΕΡΑΠΕΙΑ  ΣΕ  ΑΣΘΕΝΕΙΣ ΜΕ Σ.Δ. (ΙΙ)</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ΕΠΙΔΡΑΣΗ ΤΗΣ ΠΕΡΙΟΔΟΝΤΙΚΗΣ ΘΕΡΑΠΕΙΑΣΣΤΟΝ ΕΛΕΓΧΟ ΤΟΥ ΣΑΚΧΑΡΟΥ ΠΛΑΣΜΑΤΟΣ ΑΣΘΕΝΩΝ ΜΕ ΣΑΚΧΑΡΩΔΗ ΔΙΑΒΗΤΗ ΤΥΠΟΥ 2</dc:title>
  <dc:creator>PANOS</dc:creator>
  <cp:lastModifiedBy>Irene Karagianni</cp:lastModifiedBy>
  <cp:revision>978</cp:revision>
  <dcterms:created xsi:type="dcterms:W3CDTF">2005-01-23T16:48:17Z</dcterms:created>
  <dcterms:modified xsi:type="dcterms:W3CDTF">2024-03-14T12:05:14Z</dcterms:modified>
</cp:coreProperties>
</file>