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1165" r:id="rId2"/>
    <p:sldId id="256" r:id="rId3"/>
    <p:sldId id="1507" r:id="rId4"/>
    <p:sldId id="922" r:id="rId5"/>
    <p:sldId id="997" r:id="rId6"/>
    <p:sldId id="925" r:id="rId7"/>
    <p:sldId id="926" r:id="rId8"/>
    <p:sldId id="1155" r:id="rId9"/>
    <p:sldId id="924" r:id="rId10"/>
    <p:sldId id="1482" r:id="rId11"/>
    <p:sldId id="729" r:id="rId12"/>
    <p:sldId id="732" r:id="rId13"/>
    <p:sldId id="1522" r:id="rId14"/>
    <p:sldId id="1523" r:id="rId15"/>
    <p:sldId id="1316" r:id="rId16"/>
    <p:sldId id="929" r:id="rId17"/>
    <p:sldId id="1525" r:id="rId18"/>
    <p:sldId id="1294" r:id="rId19"/>
    <p:sldId id="1340" r:id="rId20"/>
    <p:sldId id="1341" r:id="rId21"/>
    <p:sldId id="1342" r:id="rId22"/>
    <p:sldId id="1343" r:id="rId23"/>
    <p:sldId id="1345" r:id="rId24"/>
    <p:sldId id="684" r:id="rId25"/>
    <p:sldId id="1543" r:id="rId26"/>
    <p:sldId id="338" r:id="rId27"/>
    <p:sldId id="339" r:id="rId28"/>
    <p:sldId id="340" r:id="rId29"/>
    <p:sldId id="341" r:id="rId30"/>
    <p:sldId id="342" r:id="rId31"/>
    <p:sldId id="343" r:id="rId32"/>
    <p:sldId id="345" r:id="rId33"/>
    <p:sldId id="346" r:id="rId34"/>
    <p:sldId id="1594" r:id="rId35"/>
    <p:sldId id="932" r:id="rId36"/>
    <p:sldId id="931" r:id="rId37"/>
    <p:sldId id="1374" r:id="rId38"/>
    <p:sldId id="1375" r:id="rId39"/>
    <p:sldId id="935" r:id="rId40"/>
    <p:sldId id="1304" r:id="rId41"/>
    <p:sldId id="1305" r:id="rId42"/>
    <p:sldId id="258" r:id="rId43"/>
    <p:sldId id="1526" r:id="rId44"/>
    <p:sldId id="1506" r:id="rId45"/>
    <p:sldId id="1586" r:id="rId46"/>
    <p:sldId id="1527" r:id="rId47"/>
    <p:sldId id="1296" r:id="rId48"/>
    <p:sldId id="1587" r:id="rId49"/>
    <p:sldId id="1528" r:id="rId50"/>
    <p:sldId id="1588" r:id="rId51"/>
    <p:sldId id="1535" r:id="rId52"/>
    <p:sldId id="1538" r:id="rId53"/>
    <p:sldId id="1556" r:id="rId54"/>
    <p:sldId id="1539" r:id="rId55"/>
    <p:sldId id="1540" r:id="rId56"/>
    <p:sldId id="1550" r:id="rId57"/>
    <p:sldId id="1497" r:id="rId58"/>
    <p:sldId id="1308" r:id="rId59"/>
    <p:sldId id="1529" r:id="rId60"/>
    <p:sldId id="940" r:id="rId61"/>
    <p:sldId id="944" r:id="rId62"/>
    <p:sldId id="945" r:id="rId63"/>
    <p:sldId id="1531" r:id="rId64"/>
    <p:sldId id="1310" r:id="rId65"/>
    <p:sldId id="1532" r:id="rId66"/>
    <p:sldId id="1533" r:id="rId67"/>
    <p:sldId id="1351" r:id="rId68"/>
    <p:sldId id="826" r:id="rId69"/>
    <p:sldId id="772" r:id="rId70"/>
    <p:sldId id="1352" r:id="rId71"/>
    <p:sldId id="1372" r:id="rId72"/>
    <p:sldId id="1536" r:id="rId73"/>
    <p:sldId id="1495" r:id="rId74"/>
    <p:sldId id="1537" r:id="rId75"/>
    <p:sldId id="347" r:id="rId7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68"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p:scale>
        <a:sx n="100" d="100"/>
        <a:sy n="100" d="100"/>
      </p:scale>
      <p:origin x="0" y="-77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B1702-0404-4039-8452-4C7C29FC2AE7}" type="datetimeFigureOut">
              <a:rPr lang="el-GR" smtClean="0"/>
              <a:t>5/3/2025</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ED9FB-B9EF-4887-BA37-52102C37979D}" type="slidenum">
              <a:rPr lang="el-GR" smtClean="0"/>
              <a:t>‹#›</a:t>
            </a:fld>
            <a:endParaRPr lang="el-GR"/>
          </a:p>
        </p:txBody>
      </p:sp>
    </p:spTree>
    <p:extLst>
      <p:ext uri="{BB962C8B-B14F-4D97-AF65-F5344CB8AC3E}">
        <p14:creationId xmlns:p14="http://schemas.microsoft.com/office/powerpoint/2010/main" val="68827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effectLst/>
                <a:latin typeface="Arial" panose="020B0604020202020204" pitchFamily="34" charset="0"/>
                <a:ea typeface="Times New Roman" panose="02020603050405020304" pitchFamily="18" charset="0"/>
                <a:cs typeface="Times New Roman" panose="02020603050405020304" pitchFamily="18" charset="0"/>
              </a:rPr>
              <a:t>To</a:t>
            </a:r>
            <a:r>
              <a:rPr lang="el-GR" sz="2800" b="1" dirty="0">
                <a:effectLst/>
                <a:latin typeface="Arial" panose="020B0604020202020204" pitchFamily="34" charset="0"/>
                <a:ea typeface="Times New Roman" panose="02020603050405020304" pitchFamily="18" charset="0"/>
                <a:cs typeface="Times New Roman" panose="02020603050405020304" pitchFamily="18" charset="0"/>
              </a:rPr>
              <a:t> προσωπικό ή σπλαγχνικό κρανίο αποτελείται από τα οστά της μύτης (δύο ρινικά, δύο </a:t>
            </a:r>
            <a:r>
              <a:rPr lang="el-GR" sz="2800" b="1" dirty="0" err="1">
                <a:effectLst/>
                <a:latin typeface="Arial" panose="020B0604020202020204" pitchFamily="34" charset="0"/>
                <a:ea typeface="Times New Roman" panose="02020603050405020304" pitchFamily="18" charset="0"/>
                <a:cs typeface="Times New Roman" panose="02020603050405020304" pitchFamily="18" charset="0"/>
              </a:rPr>
              <a:t>δακρυικά</a:t>
            </a:r>
            <a:r>
              <a:rPr lang="el-GR" sz="2800" b="1" dirty="0">
                <a:effectLst/>
                <a:latin typeface="Arial" panose="020B0604020202020204" pitchFamily="34" charset="0"/>
                <a:ea typeface="Times New Roman" panose="02020603050405020304" pitchFamily="18" charset="0"/>
                <a:cs typeface="Times New Roman" panose="02020603050405020304" pitchFamily="18" charset="0"/>
              </a:rPr>
              <a:t>, δύο κάτω ρινικές κόγχες και η </a:t>
            </a:r>
            <a:r>
              <a:rPr lang="el-GR" sz="2800" b="1" dirty="0" err="1">
                <a:effectLst/>
                <a:latin typeface="Arial" panose="020B0604020202020204" pitchFamily="34" charset="0"/>
                <a:ea typeface="Times New Roman" panose="02020603050405020304" pitchFamily="18" charset="0"/>
                <a:cs typeface="Times New Roman" panose="02020603050405020304" pitchFamily="18" charset="0"/>
              </a:rPr>
              <a:t>ύνιδα</a:t>
            </a:r>
            <a:r>
              <a:rPr lang="el-GR" sz="2800" b="1" dirty="0">
                <a:effectLst/>
                <a:latin typeface="Arial" panose="020B0604020202020204" pitchFamily="34" charset="0"/>
                <a:ea typeface="Times New Roman" panose="02020603050405020304" pitchFamily="18" charset="0"/>
                <a:cs typeface="Times New Roman" panose="02020603050405020304" pitchFamily="18" charset="0"/>
              </a:rPr>
              <a:t>) και από τις δύο άνω γνάθους, τα δύο ζυγωματικά, τα δύο υπερώια και την κάτω γνάθο. Στην όλη, όμως, διαμόρφωση του σκελετού του προσώπου, συμβάλλουν κυρίως το μετωπιαίο οστό, η άνω γνάθος και η κάτω γνάθος, με τα δόντια τους, τα οστά της μύτης και το ζυγωματικό οστό, το οποίο δημιουργεί το  έπαρμα της παρειάς. Τα δόντια είναι απαραίτητα για τη διατήρηση της κάθετης διαμέτρου του προσώπου (συνήθως, μεταξύ των άνω και κάτω </a:t>
            </a:r>
            <a:r>
              <a:rPr lang="el-GR" sz="2800" b="1" dirty="0" err="1">
                <a:effectLst/>
                <a:latin typeface="Arial" panose="020B0604020202020204" pitchFamily="34" charset="0"/>
                <a:ea typeface="Times New Roman" panose="02020603050405020304" pitchFamily="18" charset="0"/>
                <a:cs typeface="Times New Roman" panose="02020603050405020304" pitchFamily="18" charset="0"/>
              </a:rPr>
              <a:t>οδόντων</a:t>
            </a:r>
            <a:r>
              <a:rPr lang="el-GR" sz="2800" b="1" dirty="0">
                <a:effectLst/>
                <a:latin typeface="Arial" panose="020B0604020202020204" pitchFamily="34" charset="0"/>
                <a:ea typeface="Times New Roman" panose="02020603050405020304" pitchFamily="18" charset="0"/>
                <a:cs typeface="Times New Roman" panose="02020603050405020304" pitchFamily="18" charset="0"/>
              </a:rPr>
              <a:t>, σε ανάπαυση υπάρχει χάσμα περίπου 3 </a:t>
            </a:r>
            <a:r>
              <a:rPr lang="el-GR" sz="2800" b="1" dirty="0" err="1">
                <a:effectLst/>
                <a:latin typeface="Arial" panose="020B0604020202020204" pitchFamily="34" charset="0"/>
                <a:ea typeface="Times New Roman" panose="02020603050405020304" pitchFamily="18" charset="0"/>
                <a:cs typeface="Times New Roman" panose="02020603050405020304" pitchFamily="18" charset="0"/>
              </a:rPr>
              <a:t>χλστμ</a:t>
            </a:r>
            <a:r>
              <a:rPr lang="el-GR" sz="2800" b="1" dirty="0">
                <a:effectLst/>
                <a:latin typeface="Arial" panose="020B0604020202020204" pitchFamily="34" charset="0"/>
                <a:ea typeface="Times New Roman" panose="02020603050405020304" pitchFamily="18" charset="0"/>
                <a:cs typeface="Times New Roman" panose="02020603050405020304" pitchFamily="18" charset="0"/>
              </a:rPr>
              <a:t>), ώστε, σε περίπτωση  απώλειας των δοντιών (νωδές γνάθοι), το </a:t>
            </a:r>
            <a:r>
              <a:rPr lang="el-GR" sz="2800" b="1" dirty="0" err="1">
                <a:effectLst/>
                <a:latin typeface="Arial" panose="020B0604020202020204" pitchFamily="34" charset="0"/>
                <a:ea typeface="Times New Roman" panose="02020603050405020304" pitchFamily="18" charset="0"/>
                <a:cs typeface="Times New Roman" panose="02020603050405020304" pitchFamily="18" charset="0"/>
              </a:rPr>
              <a:t>γένειο</a:t>
            </a:r>
            <a:r>
              <a:rPr lang="el-GR" sz="2800" b="1" dirty="0">
                <a:effectLst/>
                <a:latin typeface="Arial" panose="020B0604020202020204" pitchFamily="34" charset="0"/>
                <a:ea typeface="Times New Roman" panose="02020603050405020304" pitchFamily="18" charset="0"/>
                <a:cs typeface="Times New Roman" panose="02020603050405020304" pitchFamily="18" charset="0"/>
              </a:rPr>
              <a:t> τείνει να μετακινηθεί πλησιέστερα προς τη μύτη. Είναι πολύ σημαντικό ο χειρουργός-οδοντίατρος, όταν διαμορφώνει τεχνητές οδοντοστοιχίες, να φροντίζει για τη διατήρηση της σωστής κάθετης διάστασης γιατί αλλιώς προκαλείται δυσλειτουργία της </a:t>
            </a:r>
            <a:r>
              <a:rPr lang="el-GR" sz="2800" b="1" dirty="0" err="1">
                <a:effectLst/>
                <a:latin typeface="Arial" panose="020B0604020202020204" pitchFamily="34" charset="0"/>
                <a:ea typeface="Times New Roman" panose="02020603050405020304" pitchFamily="18" charset="0"/>
                <a:cs typeface="Times New Roman" panose="02020603050405020304" pitchFamily="18" charset="0"/>
              </a:rPr>
              <a:t>κροταφογναθικής</a:t>
            </a:r>
            <a:r>
              <a:rPr lang="el-GR" sz="2800" b="1" dirty="0">
                <a:effectLst/>
                <a:latin typeface="Arial" panose="020B0604020202020204" pitchFamily="34" charset="0"/>
                <a:ea typeface="Times New Roman" panose="02020603050405020304" pitchFamily="18" charset="0"/>
                <a:cs typeface="Times New Roman" panose="02020603050405020304" pitchFamily="18" charset="0"/>
              </a:rPr>
              <a:t> διάρθρωσης και των </a:t>
            </a:r>
            <a:r>
              <a:rPr lang="el-GR" sz="2800" b="1" dirty="0" err="1">
                <a:effectLst/>
                <a:latin typeface="Arial" panose="020B0604020202020204" pitchFamily="34" charset="0"/>
                <a:ea typeface="Times New Roman" panose="02020603050405020304" pitchFamily="18" charset="0"/>
                <a:cs typeface="Times New Roman" panose="02020603050405020304" pitchFamily="18" charset="0"/>
              </a:rPr>
              <a:t>μασητηρίων</a:t>
            </a:r>
            <a:r>
              <a:rPr lang="el-GR" sz="2800" b="1" dirty="0">
                <a:effectLst/>
                <a:latin typeface="Arial" panose="020B0604020202020204" pitchFamily="34" charset="0"/>
                <a:ea typeface="Times New Roman" panose="02020603050405020304" pitchFamily="18" charset="0"/>
                <a:cs typeface="Times New Roman" panose="02020603050405020304" pitchFamily="18" charset="0"/>
              </a:rPr>
              <a:t> μυών (το σύνδρομο άλγους από δυσλειτουργία της </a:t>
            </a:r>
            <a:r>
              <a:rPr lang="el-GR" sz="2800" b="1" dirty="0" err="1">
                <a:effectLst/>
                <a:latin typeface="Arial" panose="020B0604020202020204" pitchFamily="34" charset="0"/>
                <a:ea typeface="Times New Roman" panose="02020603050405020304" pitchFamily="18" charset="0"/>
                <a:cs typeface="Times New Roman" panose="02020603050405020304" pitchFamily="18" charset="0"/>
              </a:rPr>
              <a:t>κροταφογναθικής</a:t>
            </a:r>
            <a:r>
              <a:rPr lang="el-GR" sz="2800" b="1" dirty="0">
                <a:effectLst/>
                <a:latin typeface="Arial" panose="020B0604020202020204" pitchFamily="34" charset="0"/>
                <a:ea typeface="Times New Roman" panose="02020603050405020304" pitchFamily="18" charset="0"/>
                <a:cs typeface="Times New Roman" panose="02020603050405020304" pitchFamily="18" charset="0"/>
              </a:rPr>
              <a:t>).</a:t>
            </a:r>
          </a:p>
          <a:p>
            <a:endParaRPr lang="el-GR" dirty="0"/>
          </a:p>
        </p:txBody>
      </p:sp>
      <p:sp>
        <p:nvSpPr>
          <p:cNvPr id="4" name="Θέση αριθμού διαφάνειας 3"/>
          <p:cNvSpPr>
            <a:spLocks noGrp="1"/>
          </p:cNvSpPr>
          <p:nvPr>
            <p:ph type="sldNum" sz="quarter" idx="5"/>
          </p:nvPr>
        </p:nvSpPr>
        <p:spPr/>
        <p:txBody>
          <a:bodyPr/>
          <a:lstStyle/>
          <a:p>
            <a:fld id="{488ED9FB-B9EF-4887-BA37-52102C37979D}" type="slidenum">
              <a:rPr lang="el-GR" smtClean="0"/>
              <a:t>5</a:t>
            </a:fld>
            <a:endParaRPr lang="el-GR"/>
          </a:p>
        </p:txBody>
      </p:sp>
    </p:spTree>
    <p:extLst>
      <p:ext uri="{BB962C8B-B14F-4D97-AF65-F5344CB8AC3E}">
        <p14:creationId xmlns:p14="http://schemas.microsoft.com/office/powerpoint/2010/main" val="928263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C4F11-EAF3-85CC-C363-B6C663B0539B}"/>
            </a:ext>
          </a:extLst>
        </p:cNvPr>
        <p:cNvGrpSpPr/>
        <p:nvPr/>
      </p:nvGrpSpPr>
      <p:grpSpPr>
        <a:xfrm>
          <a:off x="0" y="0"/>
          <a:ext cx="0" cy="0"/>
          <a:chOff x="0" y="0"/>
          <a:chExt cx="0" cy="0"/>
        </a:xfrm>
      </p:grpSpPr>
      <p:sp>
        <p:nvSpPr>
          <p:cNvPr id="283650" name="Θέση εικόνας διαφάνειας 1">
            <a:extLst>
              <a:ext uri="{FF2B5EF4-FFF2-40B4-BE49-F238E27FC236}">
                <a16:creationId xmlns:a16="http://schemas.microsoft.com/office/drawing/2014/main" id="{A0E3BBF6-B9DA-74CA-2437-8E516BBE15AA}"/>
              </a:ext>
            </a:extLst>
          </p:cNvPr>
          <p:cNvSpPr>
            <a:spLocks noGrp="1" noRot="1" noChangeAspect="1" noTextEdit="1"/>
          </p:cNvSpPr>
          <p:nvPr>
            <p:ph type="sldImg"/>
          </p:nvPr>
        </p:nvSpPr>
        <p:spPr>
          <a:ln>
            <a:solidFill>
              <a:srgbClr val="000000">
                <a:alpha val="100000"/>
              </a:srgbClr>
            </a:solidFill>
            <a:miter lim="800000"/>
          </a:ln>
        </p:spPr>
      </p:sp>
      <p:sp>
        <p:nvSpPr>
          <p:cNvPr id="283651" name="Θέση σημειώσεων 2">
            <a:extLst>
              <a:ext uri="{FF2B5EF4-FFF2-40B4-BE49-F238E27FC236}">
                <a16:creationId xmlns:a16="http://schemas.microsoft.com/office/drawing/2014/main" id="{1539387C-A5F1-3654-C936-7E03D81F1585}"/>
              </a:ext>
            </a:extLst>
          </p:cNvPr>
          <p:cNvSpPr>
            <a:spLocks noGrp="1"/>
          </p:cNvSpPr>
          <p:nvPr>
            <p:ph type="body" idx="1"/>
          </p:nvPr>
        </p:nvSpPr>
        <p:spPr>
          <a:noFill/>
          <a:ln>
            <a:noFill/>
          </a:ln>
        </p:spPr>
        <p:txBody>
          <a:bodyPr wrap="square" lIns="91440" tIns="45720" rIns="91440" bIns="45720" anchor="t"/>
          <a:lstStyle/>
          <a:p>
            <a:pPr lvl="0" eaLnBrk="1" hangingPunct="1">
              <a:spcBef>
                <a:spcPct val="0"/>
              </a:spcBef>
            </a:pPr>
            <a:r>
              <a:rPr lang="el-GR" altLang="x-none" dirty="0"/>
              <a:t>Ο ΚΡΟΤΑΦΙΤΗΣ ΜΥΣ ΕΚΦΥΕΤΑΙ ΚΑΤΩ ΑΠΌ ΤΗΝ ΚΡΟΤΑΦΙΚΗ ΓΡΑΜΜΗ ΚΑΙ ΓΙΝΕΤΑΙ ΨΗΛΑΦΗΤΟΣ ΚΑΤΆ ΤΗ ΜΑΣΗΣΗ, ΝΕΥΡΩΝΕΤΑΙ ΑΠΌ ΤΑ ΕΝ ΤΩ ΒΑΘΕΙ ΚΡΟΤΑΦΙΚΑ ΝΕΥΡΑ (ΚΛΑΔΟΙ ΤΟΥ ΚΑΤΩ ΓΝΑΘΙΚΟΥ ΝΕΥΡΟΥ) </a:t>
            </a:r>
          </a:p>
          <a:p>
            <a:pPr lvl="0" eaLnBrk="1" hangingPunct="1">
              <a:spcBef>
                <a:spcPct val="0"/>
              </a:spcBef>
            </a:pPr>
            <a:r>
              <a:rPr lang="el-GR" altLang="x-none" dirty="0"/>
              <a:t>ΚΡΟΤΑΦΙΚΗ ΠΕΡΙΤΟΝΙΑ ΠΡΟΣΦΥΕΤΑΙ ΠΡΟΣ ΤΑ ΚΑΤΩ ΣΤΟ ΖΥΓΩΜΑΤΙΚΟ ΤΟΞΟ. </a:t>
            </a:r>
          </a:p>
        </p:txBody>
      </p:sp>
      <p:sp>
        <p:nvSpPr>
          <p:cNvPr id="283652" name="Θέση αριθμού διαφάνειας 3">
            <a:extLst>
              <a:ext uri="{FF2B5EF4-FFF2-40B4-BE49-F238E27FC236}">
                <a16:creationId xmlns:a16="http://schemas.microsoft.com/office/drawing/2014/main" id="{DC1278B8-1623-C593-5C30-A28E8A416961}"/>
              </a:ext>
            </a:extLst>
          </p:cNvPr>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l-GR" altLang="x-none" sz="1200" dirty="0">
                <a:latin typeface="Calibri" panose="020F0502020204030204" pitchFamily="34" charset="0"/>
              </a:rPr>
              <a:t>34</a:t>
            </a:fld>
            <a:endParaRPr lang="el-GR" altLang="x-none" sz="1200" dirty="0">
              <a:latin typeface="Calibri" panose="020F0502020204030204" pitchFamily="34" charset="0"/>
            </a:endParaRPr>
          </a:p>
        </p:txBody>
      </p:sp>
    </p:spTree>
    <p:extLst>
      <p:ext uri="{BB962C8B-B14F-4D97-AF65-F5344CB8AC3E}">
        <p14:creationId xmlns:p14="http://schemas.microsoft.com/office/powerpoint/2010/main" val="1457347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Θέση εικόνας διαφάνειας 1"/>
          <p:cNvSpPr>
            <a:spLocks noGrp="1" noRot="1" noChangeAspect="1" noTextEdit="1"/>
          </p:cNvSpPr>
          <p:nvPr>
            <p:ph type="sldImg"/>
          </p:nvPr>
        </p:nvSpPr>
        <p:spPr>
          <a:ln>
            <a:solidFill>
              <a:srgbClr val="000000">
                <a:alpha val="100000"/>
              </a:srgbClr>
            </a:solidFill>
            <a:miter lim="800000"/>
          </a:ln>
        </p:spPr>
      </p:sp>
      <p:sp>
        <p:nvSpPr>
          <p:cNvPr id="281603" name="Θέση σημειώσεων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el-GR" altLang="x-none" dirty="0"/>
          </a:p>
        </p:txBody>
      </p:sp>
      <p:sp>
        <p:nvSpPr>
          <p:cNvPr id="281604" name="Θέση αριθμού διαφάνειας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l-GR" altLang="x-none" sz="1200" dirty="0">
                <a:latin typeface="Calibri" panose="020F0502020204030204" pitchFamily="34" charset="0"/>
              </a:rPr>
              <a:t>37</a:t>
            </a:fld>
            <a:endParaRPr lang="el-GR" altLang="x-none" sz="1200" dirty="0">
              <a:latin typeface="Calibri" panose="020F0502020204030204" pitchFamily="34" charset="0"/>
            </a:endParaRPr>
          </a:p>
        </p:txBody>
      </p:sp>
    </p:spTree>
    <p:extLst>
      <p:ext uri="{BB962C8B-B14F-4D97-AF65-F5344CB8AC3E}">
        <p14:creationId xmlns:p14="http://schemas.microsoft.com/office/powerpoint/2010/main" val="993816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Θέση εικόνας διαφάνειας 1"/>
          <p:cNvSpPr>
            <a:spLocks noGrp="1" noRot="1" noChangeAspect="1" noTextEdit="1"/>
          </p:cNvSpPr>
          <p:nvPr>
            <p:ph type="sldImg"/>
          </p:nvPr>
        </p:nvSpPr>
        <p:spPr>
          <a:ln>
            <a:solidFill>
              <a:srgbClr val="000000">
                <a:alpha val="100000"/>
              </a:srgbClr>
            </a:solidFill>
            <a:miter lim="800000"/>
          </a:ln>
        </p:spPr>
      </p:sp>
      <p:sp>
        <p:nvSpPr>
          <p:cNvPr id="282627" name="Θέση σημειώσεων 2"/>
          <p:cNvSpPr>
            <a:spLocks noGrp="1"/>
          </p:cNvSpPr>
          <p:nvPr>
            <p:ph type="body" idx="1"/>
          </p:nvPr>
        </p:nvSpPr>
        <p:spPr>
          <a:noFill/>
          <a:ln>
            <a:noFill/>
          </a:ln>
        </p:spPr>
        <p:txBody>
          <a:bodyPr wrap="square" lIns="91440" tIns="45720" rIns="91440" bIns="45720" anchor="t"/>
          <a:lstStyle/>
          <a:p>
            <a:pPr lvl="0" eaLnBrk="1" hangingPunct="1">
              <a:spcBef>
                <a:spcPct val="0"/>
              </a:spcBef>
            </a:pPr>
            <a:r>
              <a:rPr lang="el-GR" altLang="x-none" dirty="0"/>
              <a:t>Ο έξω ακουστικός πόρος ανοίγει κάτω από το οπίσθιο άκρο του ζυγωματικού τόξου. Η ψηλαφητή μαστοειδής απόφυση προβάλλει προς τα κάτω , πίσω από τον πόρο. Η επιπολής κροταφική αρτηρία είναι ψηλαφητή όπως διασταυρώνεται με το ζυγωματικό τόξο ακριβώς μπροστά από τον έξω ακουστικό πόρο και οι πρόσθιοι και οι οπίσθιοι κλάδοι της  μπορούν να ακολουθηθούν ψηλαφητικά στην κροταφική χώρα</a:t>
            </a:r>
          </a:p>
        </p:txBody>
      </p:sp>
      <p:sp>
        <p:nvSpPr>
          <p:cNvPr id="282628" name="Θέση αριθμού διαφάνειας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l-GR" altLang="x-none" sz="1200" dirty="0">
                <a:latin typeface="Calibri" panose="020F0502020204030204" pitchFamily="34" charset="0"/>
              </a:rPr>
              <a:t>38</a:t>
            </a:fld>
            <a:endParaRPr lang="el-GR" altLang="x-none" sz="1200" dirty="0">
              <a:latin typeface="Calibri" panose="020F0502020204030204" pitchFamily="34" charset="0"/>
            </a:endParaRPr>
          </a:p>
        </p:txBody>
      </p:sp>
    </p:spTree>
    <p:extLst>
      <p:ext uri="{BB962C8B-B14F-4D97-AF65-F5344CB8AC3E}">
        <p14:creationId xmlns:p14="http://schemas.microsoft.com/office/powerpoint/2010/main" val="213366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err="1"/>
              <a:t>Υποκροτάφιος</a:t>
            </a:r>
            <a:r>
              <a:rPr lang="el-GR" dirty="0"/>
              <a:t> βόθρος- Νεύρωση</a:t>
            </a:r>
          </a:p>
          <a:p>
            <a:r>
              <a:rPr lang="el-GR" dirty="0"/>
              <a:t>ΚΑΤΩ ΓΝΑΘΙΚΟ Ν.</a:t>
            </a:r>
          </a:p>
          <a:p>
            <a:r>
              <a:rPr lang="el-GR" dirty="0"/>
              <a:t>ΟΠΙΣΘΙΑ ΑΝΩ ΦΑΤΝΙΑΚΑ</a:t>
            </a:r>
          </a:p>
          <a:p>
            <a:r>
              <a:rPr lang="el-GR" dirty="0"/>
              <a:t>ΩΤΙΚΟ ΓΑΓΓΛΙΟ</a:t>
            </a:r>
          </a:p>
          <a:p>
            <a:r>
              <a:rPr lang="el-GR" dirty="0"/>
              <a:t>ΕΛΑΣΣΟΝ ΛΙΘΟΕΙΔΕΣ </a:t>
            </a:r>
          </a:p>
        </p:txBody>
      </p:sp>
      <p:sp>
        <p:nvSpPr>
          <p:cNvPr id="4" name="Slide Number Placeholder 3"/>
          <p:cNvSpPr>
            <a:spLocks noGrp="1"/>
          </p:cNvSpPr>
          <p:nvPr>
            <p:ph type="sldNum" sz="quarter" idx="5"/>
          </p:nvPr>
        </p:nvSpPr>
        <p:spPr/>
        <p:txBody>
          <a:bodyPr/>
          <a:lstStyle/>
          <a:p>
            <a:fld id="{9585C80D-6064-4D78-969A-D6294C04D678}" type="slidenum">
              <a:rPr lang="el-GR" smtClean="0"/>
              <a:t>49</a:t>
            </a:fld>
            <a:endParaRPr lang="el-GR"/>
          </a:p>
        </p:txBody>
      </p:sp>
    </p:spTree>
    <p:extLst>
      <p:ext uri="{BB962C8B-B14F-4D97-AF65-F5344CB8AC3E}">
        <p14:creationId xmlns:p14="http://schemas.microsoft.com/office/powerpoint/2010/main" val="1651361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AC68D9EA-550C-4456-9875-975B709E7363}"/>
              </a:ext>
            </a:extLst>
          </p:cNvPr>
          <p:cNvSpPr>
            <a:spLocks noGrp="1" noRot="1" noChangeAspect="1" noTextEdit="1"/>
          </p:cNvSpPr>
          <p:nvPr>
            <p:ph type="sldImg"/>
          </p:nvPr>
        </p:nvSpPr>
        <p:spPr>
          <a:ln/>
        </p:spPr>
      </p:sp>
      <p:sp>
        <p:nvSpPr>
          <p:cNvPr id="172035" name="Notes Placeholder 2">
            <a:extLst>
              <a:ext uri="{FF2B5EF4-FFF2-40B4-BE49-F238E27FC236}">
                <a16:creationId xmlns:a16="http://schemas.microsoft.com/office/drawing/2014/main" id="{7805032C-9F01-46EF-A308-58A84B5A04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l-GR" altLang="el-GR" dirty="0"/>
              <a:t>Το πτερυγοειδές φλεβώδες πλέγμα είναι ένα εκτεταμένο δίκτυο </a:t>
            </a:r>
            <a:r>
              <a:rPr lang="el-GR" altLang="el-GR" dirty="0" err="1"/>
              <a:t>μκρών</a:t>
            </a:r>
            <a:r>
              <a:rPr lang="el-GR" altLang="el-GR" dirty="0"/>
              <a:t> αγγειακών καναλιών τα οποία </a:t>
            </a:r>
            <a:r>
              <a:rPr lang="el-GR" altLang="el-GR" dirty="0" err="1"/>
              <a:t>βρ΄σικονται</a:t>
            </a:r>
            <a:r>
              <a:rPr lang="el-GR" altLang="el-GR" dirty="0"/>
              <a:t> πάνω στον πλάγιο πτερυγοειδή </a:t>
            </a:r>
            <a:r>
              <a:rPr lang="el-GR" altLang="el-GR" dirty="0" err="1"/>
              <a:t>μύ</a:t>
            </a:r>
            <a:r>
              <a:rPr lang="el-GR" altLang="el-GR" dirty="0"/>
              <a:t>.</a:t>
            </a:r>
          </a:p>
          <a:p>
            <a:pPr eaLnBrk="1" hangingPunct="1">
              <a:spcBef>
                <a:spcPct val="0"/>
              </a:spcBef>
            </a:pPr>
            <a:r>
              <a:rPr lang="el-GR" altLang="el-GR" dirty="0"/>
              <a:t>Βρίσκεται μερικώς μεταξύ του </a:t>
            </a:r>
            <a:r>
              <a:rPr lang="en-US" altLang="el-GR" dirty="0"/>
              <a:t>infratemporal </a:t>
            </a:r>
            <a:r>
              <a:rPr lang="el-GR" altLang="el-GR" dirty="0"/>
              <a:t>επιφάνεια της μεγάλης πτέρυγας του σφηνοειδούς οστού και στο άνω τμήμα του πλάγιου πτερυγοειδούς μυός και έσω και πλάγια στο κατώτερο τμήμα του πλάγιου </a:t>
            </a:r>
            <a:r>
              <a:rPr lang="el-GR" altLang="el-GR" dirty="0" err="1"/>
              <a:t>πτερυγοει΄δούς</a:t>
            </a:r>
            <a:r>
              <a:rPr lang="el-GR" altLang="el-GR" dirty="0"/>
              <a:t> μυός.  Ενώνεται με το σηραγγώδη κόλπο μέσω του </a:t>
            </a:r>
            <a:r>
              <a:rPr lang="en-US" altLang="el-GR" dirty="0"/>
              <a:t>foramen Vesalius, </a:t>
            </a:r>
            <a:r>
              <a:rPr lang="el-GR" altLang="el-GR" dirty="0" err="1"/>
              <a:t>στρογγύλο</a:t>
            </a:r>
            <a:r>
              <a:rPr lang="el-GR" altLang="el-GR" dirty="0"/>
              <a:t> τρήμα, </a:t>
            </a:r>
            <a:r>
              <a:rPr lang="el-GR" altLang="el-GR" dirty="0" err="1"/>
              <a:t>ρωγμώδες</a:t>
            </a:r>
            <a:r>
              <a:rPr lang="el-GR" altLang="el-GR" dirty="0"/>
              <a:t> τρήμα</a:t>
            </a:r>
          </a:p>
          <a:p>
            <a:pPr marL="274320" indent="-274320">
              <a:buFont typeface="Wingdings 2"/>
              <a:buChar char=""/>
              <a:defRPr/>
            </a:pPr>
            <a:r>
              <a:rPr lang="el-GR" altLang="el-GR" dirty="0"/>
              <a:t>Παροχετεύει στις γναθιαίες φλέβες, περνάει πίσω και ανάμεσα από το </a:t>
            </a:r>
            <a:r>
              <a:rPr lang="el-GR" altLang="el-GR" dirty="0" err="1"/>
              <a:t>σφηνογναθιαίο</a:t>
            </a:r>
            <a:r>
              <a:rPr lang="el-GR" altLang="el-GR" dirty="0"/>
              <a:t> σύνδεσμο και τον αυχένα της γνάθου </a:t>
            </a:r>
          </a:p>
          <a:p>
            <a:pPr marL="274320" indent="-274320">
              <a:buFont typeface="Wingdings 2"/>
              <a:buChar char=""/>
              <a:defRPr/>
            </a:pPr>
            <a:r>
              <a:rPr lang="el-GR" altLang="el-GR" dirty="0">
                <a:latin typeface="+mj-lt"/>
              </a:rPr>
              <a:t>Στον </a:t>
            </a:r>
            <a:r>
              <a:rPr lang="el-GR" altLang="el-GR" dirty="0" err="1">
                <a:latin typeface="+mj-lt"/>
              </a:rPr>
              <a:t>υποκροτάφιο</a:t>
            </a:r>
            <a:r>
              <a:rPr lang="el-GR" altLang="el-GR" dirty="0">
                <a:latin typeface="+mj-lt"/>
              </a:rPr>
              <a:t> βόθρο, μεταξύ </a:t>
            </a:r>
            <a:r>
              <a:rPr lang="el-GR" altLang="el-GR" dirty="0" err="1">
                <a:latin typeface="+mj-lt"/>
              </a:rPr>
              <a:t>κροταφίτη</a:t>
            </a:r>
            <a:r>
              <a:rPr lang="el-GR" altLang="el-GR" dirty="0">
                <a:latin typeface="+mj-lt"/>
              </a:rPr>
              <a:t> και έξω πτερυγοειδούς μυός</a:t>
            </a:r>
          </a:p>
          <a:p>
            <a:pPr marL="274320" indent="-274320">
              <a:buFont typeface="Wingdings 2"/>
              <a:buChar char=""/>
              <a:defRPr/>
            </a:pPr>
            <a:r>
              <a:rPr lang="el-GR" altLang="el-GR" dirty="0">
                <a:latin typeface="+mj-lt"/>
              </a:rPr>
              <a:t>Αντιστοιχεί στην περιοχή της έσω γναθιαίας αρτηρίας</a:t>
            </a:r>
          </a:p>
          <a:p>
            <a:pPr marL="274320" indent="-274320">
              <a:buFont typeface="Wingdings 2"/>
              <a:buChar char=""/>
              <a:defRPr/>
            </a:pPr>
            <a:r>
              <a:rPr lang="el-GR" altLang="el-GR" dirty="0">
                <a:latin typeface="+mj-lt"/>
              </a:rPr>
              <a:t>Στον σχηματισμό του συμβάλλουν η </a:t>
            </a:r>
            <a:r>
              <a:rPr lang="el-GR" altLang="el-GR" dirty="0" err="1">
                <a:latin typeface="+mj-lt"/>
              </a:rPr>
              <a:t>σφηνοϋπερώια</a:t>
            </a:r>
            <a:r>
              <a:rPr lang="el-GR" altLang="el-GR" dirty="0">
                <a:latin typeface="+mj-lt"/>
              </a:rPr>
              <a:t>, η εν τω </a:t>
            </a:r>
            <a:r>
              <a:rPr lang="el-GR" altLang="el-GR" dirty="0" err="1">
                <a:latin typeface="+mj-lt"/>
              </a:rPr>
              <a:t>βάθει</a:t>
            </a:r>
            <a:r>
              <a:rPr lang="el-GR" altLang="el-GR" dirty="0">
                <a:latin typeface="+mj-lt"/>
              </a:rPr>
              <a:t> κροταφική, η πτερυγοειδής, οι μασητήριες, η </a:t>
            </a:r>
            <a:r>
              <a:rPr lang="el-GR" altLang="el-GR" dirty="0" err="1">
                <a:latin typeface="+mj-lt"/>
              </a:rPr>
              <a:t>βυκανητική</a:t>
            </a:r>
            <a:r>
              <a:rPr lang="el-GR" altLang="el-GR" dirty="0">
                <a:latin typeface="+mj-lt"/>
              </a:rPr>
              <a:t>, οι φατνιακές, η μείζων υπερώια, οι μέσες μηνιγγικές και κλάδοι από την κάτω οφθαλμική φλέβα. </a:t>
            </a:r>
          </a:p>
          <a:p>
            <a:pPr marL="274320" indent="-274320">
              <a:buFont typeface="Wingdings 2"/>
              <a:buChar char=""/>
              <a:defRPr/>
            </a:pPr>
            <a:r>
              <a:rPr lang="el-GR" altLang="el-GR" dirty="0">
                <a:latin typeface="+mj-lt"/>
              </a:rPr>
              <a:t>Το πλέγμα </a:t>
            </a:r>
            <a:r>
              <a:rPr lang="el-GR" altLang="el-GR" dirty="0" err="1">
                <a:latin typeface="+mj-lt"/>
              </a:rPr>
              <a:t>συνδέεει</a:t>
            </a:r>
            <a:r>
              <a:rPr lang="el-GR" altLang="el-GR" dirty="0">
                <a:latin typeface="+mj-lt"/>
              </a:rPr>
              <a:t> την εν τω </a:t>
            </a:r>
            <a:r>
              <a:rPr lang="el-GR" altLang="el-GR" dirty="0" err="1">
                <a:latin typeface="+mj-lt"/>
              </a:rPr>
              <a:t>βάθει</a:t>
            </a:r>
            <a:r>
              <a:rPr lang="el-GR" altLang="el-GR" dirty="0">
                <a:latin typeface="+mj-lt"/>
              </a:rPr>
              <a:t> προσωπική φλέβα με την πρόσθια και την οπίσθια προσωπική φλέβα και τον σηραγγώδη κόλπο μέσω του </a:t>
            </a:r>
            <a:r>
              <a:rPr lang="el-GR" altLang="el-GR" dirty="0" err="1">
                <a:latin typeface="+mj-lt"/>
              </a:rPr>
              <a:t>αναστομωτικού</a:t>
            </a:r>
            <a:r>
              <a:rPr lang="el-GR" altLang="el-GR" dirty="0">
                <a:latin typeface="+mj-lt"/>
              </a:rPr>
              <a:t> σφηνοειδούς τρήματος (</a:t>
            </a:r>
            <a:r>
              <a:rPr lang="en-US" altLang="el-GR" dirty="0">
                <a:latin typeface="+mj-lt"/>
              </a:rPr>
              <a:t>Vesalius</a:t>
            </a:r>
            <a:r>
              <a:rPr lang="el-GR" altLang="el-GR" dirty="0">
                <a:latin typeface="+mj-lt"/>
              </a:rPr>
              <a:t>), του ωοειδούς και του </a:t>
            </a:r>
            <a:r>
              <a:rPr lang="el-GR" altLang="el-GR" dirty="0" err="1">
                <a:latin typeface="+mj-lt"/>
              </a:rPr>
              <a:t>ακανθικού</a:t>
            </a:r>
            <a:r>
              <a:rPr lang="el-GR" altLang="el-GR" dirty="0">
                <a:latin typeface="+mj-lt"/>
              </a:rPr>
              <a:t> τρήματος. </a:t>
            </a:r>
          </a:p>
          <a:p>
            <a:pPr eaLnBrk="1" hangingPunct="1">
              <a:spcBef>
                <a:spcPct val="0"/>
              </a:spcBef>
            </a:pPr>
            <a:endParaRPr lang="el-GR" altLang="el-GR" dirty="0"/>
          </a:p>
        </p:txBody>
      </p:sp>
      <p:sp>
        <p:nvSpPr>
          <p:cNvPr id="172036" name="Slide Number Placeholder 3">
            <a:extLst>
              <a:ext uri="{FF2B5EF4-FFF2-40B4-BE49-F238E27FC236}">
                <a16:creationId xmlns:a16="http://schemas.microsoft.com/office/drawing/2014/main" id="{EDB0E1B0-2E50-4F90-9F16-92BDFB9336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2C53C2E-6AE0-4536-B3C3-5748CCF9A85E}" type="slidenum">
              <a:rPr lang="el-GR" altLang="el-GR" sz="1200">
                <a:latin typeface="Calibri" panose="020F0502020204030204" pitchFamily="34" charset="0"/>
              </a:rPr>
              <a:pPr eaLnBrk="1" hangingPunct="1"/>
              <a:t>51</a:t>
            </a:fld>
            <a:endParaRPr lang="el-GR" altLang="el-GR" sz="1200">
              <a:latin typeface="Calibri" panose="020F0502020204030204" pitchFamily="34" charset="0"/>
            </a:endParaRPr>
          </a:p>
        </p:txBody>
      </p:sp>
    </p:spTree>
    <p:extLst>
      <p:ext uri="{BB962C8B-B14F-4D97-AF65-F5344CB8AC3E}">
        <p14:creationId xmlns:p14="http://schemas.microsoft.com/office/powerpoint/2010/main" val="853732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911D060D-016A-41E7-9260-6CF2F21962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DE8B6FE0-D19B-4229-B480-B04B53DD6D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Το πτερυγοειδές φλεβώδες πλέγμα είναι ένα εκτεταμένο δίκτυο μκρών αγγειακών καναλιών τα οποία βρ΄σικονται πάνω στον πλάγιο πτερυγοειδή μύ.</a:t>
            </a:r>
          </a:p>
          <a:p>
            <a:pPr eaLnBrk="1" hangingPunct="1">
              <a:spcBef>
                <a:spcPct val="0"/>
              </a:spcBef>
            </a:pPr>
            <a:r>
              <a:rPr lang="el-GR" altLang="el-GR"/>
              <a:t>Βρίσκεται μερικώς μεταξύ του </a:t>
            </a:r>
            <a:r>
              <a:rPr lang="en-US" altLang="el-GR"/>
              <a:t>infratemporal </a:t>
            </a:r>
            <a:r>
              <a:rPr lang="el-GR" altLang="el-GR"/>
              <a:t>επιφάνεια της μεγάλης πτέρυγας του σφηνοειδούς οστού και στο άνω τμήμα του πλάγιου πτερυγοειδούς μυός και έσω και πλάγια στο κατώτερο τμήμα του πλάγιου πτερυγοει΄δούς μυός.  Ενώνεται με το σηραγγώδη κόλπο μέσω του </a:t>
            </a:r>
            <a:r>
              <a:rPr lang="en-US" altLang="el-GR"/>
              <a:t>foramen Vesalius, </a:t>
            </a:r>
            <a:r>
              <a:rPr lang="el-GR" altLang="el-GR"/>
              <a:t>στρογγύλο τρήμα, ρωγμώδες τρήμα</a:t>
            </a:r>
          </a:p>
          <a:p>
            <a:pPr eaLnBrk="1" hangingPunct="1">
              <a:spcBef>
                <a:spcPct val="0"/>
              </a:spcBef>
            </a:pPr>
            <a:r>
              <a:rPr lang="el-GR" altLang="el-GR"/>
              <a:t>Παροχετεύει στις γναθιαίες φλέβες, περνάει πίσω και ανάμεσα από το σφηνογναθιαίο σύνδεσμο και τον αυχένα της γνάθου </a:t>
            </a:r>
          </a:p>
        </p:txBody>
      </p:sp>
      <p:sp>
        <p:nvSpPr>
          <p:cNvPr id="101380" name="Slide Number Placeholder 3">
            <a:extLst>
              <a:ext uri="{FF2B5EF4-FFF2-40B4-BE49-F238E27FC236}">
                <a16:creationId xmlns:a16="http://schemas.microsoft.com/office/drawing/2014/main" id="{B2AC1262-3339-444D-88E8-66CF652029B9}"/>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DFFFB1B7-5C05-4FE4-98E8-390384AFC85E}" type="slidenum">
              <a:rPr lang="el-GR" altLang="el-GR">
                <a:latin typeface="Calibri" panose="020F0502020204030204" pitchFamily="34" charset="0"/>
              </a:rPr>
              <a:pPr eaLnBrk="1" hangingPunct="1"/>
              <a:t>53</a:t>
            </a:fld>
            <a:endParaRPr lang="el-GR" altLang="el-GR">
              <a:latin typeface="Calibri" panose="020F0502020204030204" pitchFamily="34" charset="0"/>
            </a:endParaRPr>
          </a:p>
        </p:txBody>
      </p:sp>
    </p:spTree>
    <p:extLst>
      <p:ext uri="{BB962C8B-B14F-4D97-AF65-F5344CB8AC3E}">
        <p14:creationId xmlns:p14="http://schemas.microsoft.com/office/powerpoint/2010/main" val="1780803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BBFD689F-3E07-4915-923D-A92047F829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4BDC7C3C-319F-4468-BB3F-EA0D9A8DFF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Ο σηραγγώδης κόλπος τοποθετείται εκατερωθεν του σφηνοειδούς κόλπου, του εφιππίου και της υπόφυσης και εκτείνεται από την πρόσθια κογχική σχισμή στο λιθοειδές χείλος του κροταφικού οστού. Η μέση τιμή του σφηνοειδούς κόλπου είναι 2εκ σε μήκος και 1 εκ σε πλάτος. Η δομή του ορίζεται από ένα φάκελο μήνιγγας που περιτρυγυρίζει το ενδοσηραγγώδες τμήμα της έσω καρωτίδας αρτηρίας. Ο φάκελος αυτός περικλείει την ενδοσηραγγώδη μοίρα της  έσω καρωτίδας και τους κλάδους της, το απαγωγό νεύρο, ένα συμπαθητικό νευρικό πλέγμα, σημείο </a:t>
            </a:r>
            <a:r>
              <a:rPr lang="en-US" altLang="el-GR"/>
              <a:t>venous cofluence</a:t>
            </a:r>
            <a:r>
              <a:rPr lang="el-GR" altLang="el-GR"/>
              <a:t> από την αποχέτευση του κόχγου και της </a:t>
            </a:r>
            <a:r>
              <a:rPr lang="en-US" altLang="el-GR"/>
              <a:t>Sylvian fissure, </a:t>
            </a:r>
            <a:r>
              <a:rPr lang="el-GR" altLang="el-GR"/>
              <a:t>πρόσθιου και οπίσθιου κρανιακού κόλπου</a:t>
            </a:r>
          </a:p>
          <a:p>
            <a:pPr eaLnBrk="1" hangingPunct="1">
              <a:spcBef>
                <a:spcPct val="0"/>
              </a:spcBef>
            </a:pPr>
            <a:r>
              <a:rPr lang="el-GR" altLang="el-GR"/>
              <a:t>. Ο κόλπος επικοινωνεί με το </a:t>
            </a:r>
            <a:r>
              <a:rPr lang="en-US" altLang="el-GR"/>
              <a:t>basilar sinus, </a:t>
            </a:r>
            <a:r>
              <a:rPr lang="el-GR" altLang="el-GR"/>
              <a:t>τον πρόσθιο και οπίσθιο λιθοειδή κόλπο και τος ενδοσηραγγώδεις κόλπους. Ο σηραγγώδης κόλπος έχει ένα πλάγιο τοίχωμα από το οποίο περνάνε τα κοινό κινητικό, τροχιλιακό, ο πρώτος και ο δεύερος κλάδος του τριδύμου νεύρου, ένα άνω τοίχωμα, έσω και οπίσθιο. </a:t>
            </a:r>
            <a:endParaRPr lang="en-US" altLang="el-GR"/>
          </a:p>
          <a:p>
            <a:pPr eaLnBrk="1" hangingPunct="1">
              <a:spcBef>
                <a:spcPct val="0"/>
              </a:spcBef>
            </a:pPr>
            <a:r>
              <a:rPr lang="en-US" altLang="el-GR"/>
              <a:t>To </a:t>
            </a:r>
            <a:r>
              <a:rPr lang="el-GR" altLang="el-GR"/>
              <a:t>έσω τοίχωμα του σηραγγώδη κόλπου είναι πολύ λεπτό και δε φαίνεαι  στην </a:t>
            </a:r>
            <a:r>
              <a:rPr lang="en-US" altLang="el-GR"/>
              <a:t>CT,MRI</a:t>
            </a:r>
            <a:r>
              <a:rPr lang="el-GR" altLang="el-GR"/>
              <a:t>. Ως προς τη δομή του υπάρχει μια διχογνωμία. Κάποιοι λένε ότι αποτείται από ινώδη ιστό και δεν υπάρχει μήνιγγα να οριοθετεί το κόλπο και να το διαχωρίζει από την υπόφυση( </a:t>
            </a:r>
            <a:r>
              <a:rPr lang="en-US" altLang="el-GR"/>
              <a:t>Kehrli et al, Yokoyama et al, Dietemann et al, Song tao et al). </a:t>
            </a:r>
            <a:r>
              <a:rPr lang="el-GR" altLang="el-GR"/>
              <a:t>Από την άλλη κάποιοι λένε ότι σχηματίζεται από τη σκληρά μήνιγγα </a:t>
            </a:r>
            <a:r>
              <a:rPr lang="en-US" altLang="el-GR"/>
              <a:t>(Destrieux et al, Yilmazlar et al). (Goncalves MB et al, 2012). </a:t>
            </a:r>
            <a:r>
              <a:rPr lang="el-GR" altLang="el-GR"/>
              <a:t> </a:t>
            </a:r>
          </a:p>
          <a:p>
            <a:pPr eaLnBrk="1" hangingPunct="1">
              <a:spcBef>
                <a:spcPct val="0"/>
              </a:spcBef>
            </a:pPr>
            <a:r>
              <a:rPr lang="el-GR" altLang="el-GR"/>
              <a:t>Από όλες τις πλευρές ορίζεται από σκληρά μήνιγγα, το έδαφος και το έσω τοίχωμα σχηματίζεται από ένα στρώμα περιοστικής μη΄νιγγας και καθώς συνεχίζει προς τα πάνω κατά μήκος του πλάγιου τοιχώματος της υπόφυσης και των πρόσθιων κλινοειδών αποφύσεων αυτό το λεπτό πέταλο μήνιγγας ενώνεται και από ένα ακόμα πέταλο. Η μορφολογική δομή του κόλπου είναι σηραγγώδης με ενδομηνιγγικά φλεβώδη κανάλια. </a:t>
            </a:r>
          </a:p>
          <a:p>
            <a:pPr eaLnBrk="1" hangingPunct="1">
              <a:spcBef>
                <a:spcPct val="0"/>
              </a:spcBef>
            </a:pPr>
            <a:r>
              <a:rPr lang="el-GR" altLang="el-GR"/>
              <a:t>Γενικά στοιχεία για το σηραγγώδη κόλπο: τα εξωτερικά όρια του σηραγγώδη κόλπου είναι το άνω, έσω, πλάγιο, οπίσθιο τοίχωμα. Μέσα σε αυτά τα τοιχώματα υπάρχει φλεβική ροή, λιπώδης ιστός, η έσω καρωτίδα αρτηρία με τους κλάδους της, συμπαθητικές ίνες και το 6 νεύρο. (</a:t>
            </a:r>
            <a:r>
              <a:rPr lang="en-US" altLang="el-GR"/>
              <a:t>Campero A et al 2009).</a:t>
            </a:r>
          </a:p>
          <a:p>
            <a:pPr eaLnBrk="1" hangingPunct="1">
              <a:spcBef>
                <a:spcPct val="0"/>
              </a:spcBef>
            </a:pPr>
            <a:endParaRPr lang="el-GR" altLang="el-GR"/>
          </a:p>
          <a:p>
            <a:pPr eaLnBrk="1" hangingPunct="1">
              <a:spcBef>
                <a:spcPct val="0"/>
              </a:spcBef>
            </a:pPr>
            <a:endParaRPr lang="en-US" altLang="el-GR"/>
          </a:p>
        </p:txBody>
      </p:sp>
      <p:sp>
        <p:nvSpPr>
          <p:cNvPr id="94212" name="Slide Number Placeholder 3">
            <a:extLst>
              <a:ext uri="{FF2B5EF4-FFF2-40B4-BE49-F238E27FC236}">
                <a16:creationId xmlns:a16="http://schemas.microsoft.com/office/drawing/2014/main" id="{1AD566D8-5EC9-4B32-B402-0F1700FF87EB}"/>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01840FDA-FEBE-460F-B189-C63C6232B4A9}" type="slidenum">
              <a:rPr lang="el-GR" altLang="el-GR">
                <a:latin typeface="Calibri" panose="020F0502020204030204" pitchFamily="34" charset="0"/>
              </a:rPr>
              <a:pPr eaLnBrk="1" hangingPunct="1"/>
              <a:t>56</a:t>
            </a:fld>
            <a:endParaRPr lang="el-GR" altLang="el-GR">
              <a:latin typeface="Calibri" panose="020F0502020204030204" pitchFamily="34" charset="0"/>
            </a:endParaRPr>
          </a:p>
        </p:txBody>
      </p:sp>
    </p:spTree>
    <p:extLst>
      <p:ext uri="{BB962C8B-B14F-4D97-AF65-F5344CB8AC3E}">
        <p14:creationId xmlns:p14="http://schemas.microsoft.com/office/powerpoint/2010/main" val="494436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50000"/>
              </a:spcBef>
              <a:buFontTx/>
              <a:buChar char="•"/>
              <a:defRPr/>
            </a:pPr>
            <a:r>
              <a:rPr lang="el-GR" sz="1100" b="1" dirty="0">
                <a:effectLst>
                  <a:outerShdw blurRad="38100" dist="38100" dir="2700000" algn="tl">
                    <a:srgbClr val="FFFFFF"/>
                  </a:outerShdw>
                </a:effectLst>
              </a:rPr>
              <a:t> </a:t>
            </a:r>
            <a:r>
              <a:rPr lang="el-GR" sz="1200" b="1" dirty="0">
                <a:solidFill>
                  <a:schemeClr val="bg1"/>
                </a:solidFill>
                <a:effectLst>
                  <a:outerShdw blurRad="38100" dist="38100" dir="2700000" algn="tl">
                    <a:srgbClr val="000000"/>
                  </a:outerShdw>
                </a:effectLst>
                <a:latin typeface="Tahoma" pitchFamily="34" charset="0"/>
              </a:rPr>
              <a:t>Το άνω γναθικό ν. (</a:t>
            </a:r>
            <a:r>
              <a:rPr lang="en-US" sz="1200" b="1" dirty="0">
                <a:solidFill>
                  <a:schemeClr val="bg1"/>
                </a:solidFill>
                <a:effectLst>
                  <a:outerShdw blurRad="38100" dist="38100" dir="2700000" algn="tl">
                    <a:srgbClr val="000000"/>
                  </a:outerShdw>
                </a:effectLst>
                <a:latin typeface="Tahoma" pitchFamily="34" charset="0"/>
              </a:rPr>
              <a:t>V2)</a:t>
            </a:r>
            <a:r>
              <a:rPr lang="el-GR" sz="1200" b="1" dirty="0">
                <a:solidFill>
                  <a:schemeClr val="bg1"/>
                </a:solidFill>
                <a:effectLst>
                  <a:outerShdw blurRad="38100" dist="38100" dir="2700000" algn="tl">
                    <a:srgbClr val="000000"/>
                  </a:outerShdw>
                </a:effectLst>
                <a:latin typeface="Tahoma" pitchFamily="34" charset="0"/>
              </a:rPr>
              <a:t>, αφού χορηγήσει    το οπίσθιο άνω φατνιακό νεύρο, εισέρχεται δια του </a:t>
            </a:r>
            <a:r>
              <a:rPr lang="el-GR" sz="1200" b="1" dirty="0" err="1">
                <a:solidFill>
                  <a:schemeClr val="bg1"/>
                </a:solidFill>
                <a:effectLst>
                  <a:outerShdw blurRad="38100" dist="38100" dir="2700000" algn="tl">
                    <a:srgbClr val="000000"/>
                  </a:outerShdw>
                </a:effectLst>
                <a:latin typeface="Tahoma" pitchFamily="34" charset="0"/>
              </a:rPr>
              <a:t>υποκογχίου</a:t>
            </a:r>
            <a:r>
              <a:rPr lang="el-GR" sz="1200" b="1" dirty="0">
                <a:solidFill>
                  <a:schemeClr val="bg1"/>
                </a:solidFill>
                <a:effectLst>
                  <a:outerShdw blurRad="38100" dist="38100" dir="2700000" algn="tl">
                    <a:srgbClr val="000000"/>
                  </a:outerShdw>
                </a:effectLst>
                <a:latin typeface="Tahoma" pitchFamily="34" charset="0"/>
              </a:rPr>
              <a:t> σχίσματος και μεταπίπτει στο </a:t>
            </a:r>
            <a:r>
              <a:rPr lang="el-GR" sz="1200" b="1" dirty="0" err="1">
                <a:solidFill>
                  <a:srgbClr val="FF00FF"/>
                </a:solidFill>
                <a:effectLst>
                  <a:outerShdw blurRad="38100" dist="38100" dir="2700000" algn="tl">
                    <a:srgbClr val="000000"/>
                  </a:outerShdw>
                </a:effectLst>
                <a:latin typeface="Tahoma" pitchFamily="34" charset="0"/>
              </a:rPr>
              <a:t>υποκόγχιο</a:t>
            </a:r>
            <a:r>
              <a:rPr lang="el-GR" sz="1200" b="1" dirty="0">
                <a:solidFill>
                  <a:srgbClr val="FF00FF"/>
                </a:solidFill>
                <a:effectLst>
                  <a:outerShdw blurRad="38100" dist="38100" dir="2700000" algn="tl">
                    <a:srgbClr val="000000"/>
                  </a:outerShdw>
                </a:effectLst>
                <a:latin typeface="Tahoma" pitchFamily="34" charset="0"/>
              </a:rPr>
              <a:t> νεύρο</a:t>
            </a:r>
            <a:r>
              <a:rPr lang="el-GR" sz="1200" b="1" dirty="0">
                <a:solidFill>
                  <a:schemeClr val="bg1"/>
                </a:solidFill>
                <a:effectLst>
                  <a:outerShdw blurRad="38100" dist="38100" dir="2700000" algn="tl">
                    <a:srgbClr val="000000"/>
                  </a:outerShdw>
                </a:effectLst>
                <a:latin typeface="Tahoma" pitchFamily="34" charset="0"/>
              </a:rPr>
              <a:t>.</a:t>
            </a:r>
          </a:p>
          <a:p>
            <a:pPr>
              <a:lnSpc>
                <a:spcPct val="90000"/>
              </a:lnSpc>
              <a:spcBef>
                <a:spcPct val="50000"/>
              </a:spcBef>
              <a:buFontTx/>
              <a:buChar char="•"/>
              <a:defRPr/>
            </a:pPr>
            <a:r>
              <a:rPr lang="el-GR" sz="1200" b="1" dirty="0">
                <a:solidFill>
                  <a:schemeClr val="bg1"/>
                </a:solidFill>
                <a:effectLst>
                  <a:outerShdw blurRad="38100" dist="38100" dir="2700000" algn="tl">
                    <a:srgbClr val="000000"/>
                  </a:outerShdw>
                </a:effectLst>
                <a:latin typeface="Tahoma" pitchFamily="34" charset="0"/>
              </a:rPr>
              <a:t> Το κάτω γναθικό ν. (</a:t>
            </a:r>
            <a:r>
              <a:rPr lang="en-US" sz="1200" b="1" dirty="0">
                <a:solidFill>
                  <a:schemeClr val="bg1"/>
                </a:solidFill>
                <a:effectLst>
                  <a:outerShdw blurRad="38100" dist="38100" dir="2700000" algn="tl">
                    <a:srgbClr val="000000"/>
                  </a:outerShdw>
                </a:effectLst>
                <a:latin typeface="Tahoma" pitchFamily="34" charset="0"/>
              </a:rPr>
              <a:t>V3)  </a:t>
            </a:r>
            <a:r>
              <a:rPr lang="el-GR" sz="1200" b="1" dirty="0">
                <a:solidFill>
                  <a:schemeClr val="bg1"/>
                </a:solidFill>
                <a:effectLst>
                  <a:outerShdw blurRad="38100" dist="38100" dir="2700000" algn="tl">
                    <a:srgbClr val="000000"/>
                  </a:outerShdw>
                </a:effectLst>
                <a:latin typeface="Tahoma" pitchFamily="34" charset="0"/>
              </a:rPr>
              <a:t>εισέρχεται δια  του ωοειδούς τρήματος και αναλύεται    στους </a:t>
            </a:r>
            <a:r>
              <a:rPr lang="el-GR" sz="1200" b="1" dirty="0">
                <a:solidFill>
                  <a:srgbClr val="FFFF00"/>
                </a:solidFill>
                <a:effectLst>
                  <a:outerShdw blurRad="38100" dist="38100" dir="2700000" algn="tl">
                    <a:srgbClr val="000000"/>
                  </a:outerShdw>
                </a:effectLst>
                <a:latin typeface="Tahoma" pitchFamily="34" charset="0"/>
              </a:rPr>
              <a:t>κινητικούς κλάδους του</a:t>
            </a:r>
            <a:r>
              <a:rPr lang="el-GR" sz="1200" b="1" dirty="0">
                <a:solidFill>
                  <a:schemeClr val="bg1"/>
                </a:solidFill>
                <a:effectLst>
                  <a:outerShdw blurRad="38100" dist="38100" dir="2700000" algn="tl">
                    <a:srgbClr val="000000"/>
                  </a:outerShdw>
                </a:effectLst>
                <a:latin typeface="Tahoma" pitchFamily="34" charset="0"/>
              </a:rPr>
              <a:t> (για τους </a:t>
            </a:r>
            <a:r>
              <a:rPr lang="el-GR" sz="1200" b="1" dirty="0" err="1">
                <a:solidFill>
                  <a:schemeClr val="bg1"/>
                </a:solidFill>
                <a:effectLst>
                  <a:outerShdw blurRad="38100" dist="38100" dir="2700000" algn="tl">
                    <a:srgbClr val="000000"/>
                  </a:outerShdw>
                </a:effectLst>
                <a:latin typeface="Tahoma" pitchFamily="34" charset="0"/>
              </a:rPr>
              <a:t>μασητηρίους</a:t>
            </a:r>
            <a:r>
              <a:rPr lang="el-GR" sz="1200" b="1" dirty="0">
                <a:solidFill>
                  <a:schemeClr val="bg1"/>
                </a:solidFill>
                <a:effectLst>
                  <a:outerShdw blurRad="38100" dist="38100" dir="2700000" algn="tl">
                    <a:srgbClr val="000000"/>
                  </a:outerShdw>
                </a:effectLst>
                <a:latin typeface="Tahoma" pitchFamily="34" charset="0"/>
              </a:rPr>
              <a:t> μυς και το </a:t>
            </a:r>
            <a:r>
              <a:rPr lang="el-GR" sz="1200" b="1" dirty="0" err="1">
                <a:solidFill>
                  <a:schemeClr val="bg1"/>
                </a:solidFill>
                <a:effectLst>
                  <a:outerShdw blurRad="38100" dist="38100" dir="2700000" algn="tl">
                    <a:srgbClr val="000000"/>
                  </a:outerShdw>
                </a:effectLst>
                <a:latin typeface="Tahoma" pitchFamily="34" charset="0"/>
              </a:rPr>
              <a:t>γναθοϋοειδές</a:t>
            </a:r>
            <a:r>
              <a:rPr lang="el-GR" sz="1200" b="1" dirty="0">
                <a:solidFill>
                  <a:schemeClr val="bg1"/>
                </a:solidFill>
                <a:effectLst>
                  <a:outerShdw blurRad="38100" dist="38100" dir="2700000" algn="tl">
                    <a:srgbClr val="000000"/>
                  </a:outerShdw>
                </a:effectLst>
                <a:latin typeface="Tahoma" pitchFamily="34" charset="0"/>
              </a:rPr>
              <a:t> ν.) και στους </a:t>
            </a:r>
            <a:r>
              <a:rPr lang="el-GR" sz="1200" b="1" dirty="0">
                <a:solidFill>
                  <a:srgbClr val="FF9900"/>
                </a:solidFill>
                <a:effectLst>
                  <a:outerShdw blurRad="38100" dist="38100" dir="2700000" algn="tl">
                    <a:srgbClr val="000000"/>
                  </a:outerShdw>
                </a:effectLst>
                <a:latin typeface="Tahoma" pitchFamily="34" charset="0"/>
              </a:rPr>
              <a:t>αισθητικούς κλάδους του</a:t>
            </a:r>
            <a:r>
              <a:rPr lang="el-GR" sz="1200" b="1" dirty="0">
                <a:solidFill>
                  <a:schemeClr val="bg1"/>
                </a:solidFill>
                <a:effectLst>
                  <a:outerShdw blurRad="38100" dist="38100" dir="2700000" algn="tl">
                    <a:srgbClr val="000000"/>
                  </a:outerShdw>
                </a:effectLst>
                <a:latin typeface="Tahoma" pitchFamily="34" charset="0"/>
              </a:rPr>
              <a:t> (</a:t>
            </a:r>
            <a:r>
              <a:rPr lang="el-GR" sz="1200" b="1" dirty="0" err="1">
                <a:solidFill>
                  <a:schemeClr val="bg1"/>
                </a:solidFill>
                <a:effectLst>
                  <a:outerShdw blurRad="38100" dist="38100" dir="2700000" algn="tl">
                    <a:srgbClr val="000000"/>
                  </a:outerShdw>
                </a:effectLst>
                <a:latin typeface="Tahoma" pitchFamily="34" charset="0"/>
              </a:rPr>
              <a:t>βυκανητικό</a:t>
            </a:r>
            <a:r>
              <a:rPr lang="el-GR" sz="1200" b="1" dirty="0">
                <a:solidFill>
                  <a:schemeClr val="bg1"/>
                </a:solidFill>
                <a:effectLst>
                  <a:outerShdw blurRad="38100" dist="38100" dir="2700000" algn="tl">
                    <a:srgbClr val="000000"/>
                  </a:outerShdw>
                </a:effectLst>
                <a:latin typeface="Tahoma" pitchFamily="34" charset="0"/>
              </a:rPr>
              <a:t>, </a:t>
            </a:r>
            <a:r>
              <a:rPr lang="el-GR" sz="1200" b="1" dirty="0" err="1">
                <a:solidFill>
                  <a:schemeClr val="bg1"/>
                </a:solidFill>
                <a:effectLst>
                  <a:outerShdw blurRad="38100" dist="38100" dir="2700000" algn="tl">
                    <a:srgbClr val="000000"/>
                  </a:outerShdw>
                </a:effectLst>
                <a:latin typeface="Tahoma" pitchFamily="34" charset="0"/>
              </a:rPr>
              <a:t>ωτοκροταφικό</a:t>
            </a:r>
            <a:r>
              <a:rPr lang="el-GR" sz="1200" b="1" dirty="0">
                <a:solidFill>
                  <a:schemeClr val="bg1"/>
                </a:solidFill>
                <a:effectLst>
                  <a:outerShdw blurRad="38100" dist="38100" dir="2700000" algn="tl">
                    <a:srgbClr val="000000"/>
                  </a:outerShdw>
                </a:effectLst>
                <a:latin typeface="Tahoma" pitchFamily="34" charset="0"/>
              </a:rPr>
              <a:t>, γλωσσικό, κάτω φατνιακό ) </a:t>
            </a:r>
            <a:endParaRPr lang="el-GR" dirty="0"/>
          </a:p>
        </p:txBody>
      </p:sp>
      <p:sp>
        <p:nvSpPr>
          <p:cNvPr id="4" name="Slide Number Placeholder 3"/>
          <p:cNvSpPr>
            <a:spLocks noGrp="1"/>
          </p:cNvSpPr>
          <p:nvPr>
            <p:ph type="sldNum" sz="quarter" idx="5"/>
          </p:nvPr>
        </p:nvSpPr>
        <p:spPr/>
        <p:txBody>
          <a:bodyPr/>
          <a:lstStyle/>
          <a:p>
            <a:fld id="{9585C80D-6064-4D78-969A-D6294C04D678}" type="slidenum">
              <a:rPr lang="el-GR" smtClean="0"/>
              <a:t>59</a:t>
            </a:fld>
            <a:endParaRPr lang="el-GR"/>
          </a:p>
        </p:txBody>
      </p:sp>
    </p:spTree>
    <p:extLst>
      <p:ext uri="{BB962C8B-B14F-4D97-AF65-F5344CB8AC3E}">
        <p14:creationId xmlns:p14="http://schemas.microsoft.com/office/powerpoint/2010/main" val="251560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F202693A-54B7-483C-A43D-7010D03559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AA03E17-6383-45C1-873F-28092E19945A}" type="slidenum">
              <a:rPr lang="el-GR" altLang="el-GR" sz="1200"/>
              <a:pPr eaLnBrk="1" hangingPunct="1"/>
              <a:t>60</a:t>
            </a:fld>
            <a:endParaRPr lang="el-GR" altLang="el-GR" sz="1200"/>
          </a:p>
        </p:txBody>
      </p:sp>
      <p:sp>
        <p:nvSpPr>
          <p:cNvPr id="168963" name="Rectangle 2">
            <a:extLst>
              <a:ext uri="{FF2B5EF4-FFF2-40B4-BE49-F238E27FC236}">
                <a16:creationId xmlns:a16="http://schemas.microsoft.com/office/drawing/2014/main" id="{FF6BAD4D-2CF7-480D-8778-5E3F23B361A7}"/>
              </a:ext>
            </a:extLst>
          </p:cNvPr>
          <p:cNvSpPr>
            <a:spLocks noGrp="1" noRot="1" noChangeAspect="1" noChangeArrowheads="1" noTextEdit="1"/>
          </p:cNvSpPr>
          <p:nvPr>
            <p:ph type="sldImg"/>
          </p:nvPr>
        </p:nvSpPr>
        <p:spPr>
          <a:solidFill>
            <a:srgbClr val="FFFFFF"/>
          </a:solidFill>
          <a:ln/>
        </p:spPr>
      </p:sp>
      <p:sp>
        <p:nvSpPr>
          <p:cNvPr id="168964" name="Rectangle 3">
            <a:extLst>
              <a:ext uri="{FF2B5EF4-FFF2-40B4-BE49-F238E27FC236}">
                <a16:creationId xmlns:a16="http://schemas.microsoft.com/office/drawing/2014/main" id="{E2F158D8-1A67-4E98-AFDC-C8BD629F142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l-GR" altLang="el-GR"/>
          </a:p>
        </p:txBody>
      </p:sp>
    </p:spTree>
    <p:extLst>
      <p:ext uri="{BB962C8B-B14F-4D97-AF65-F5344CB8AC3E}">
        <p14:creationId xmlns:p14="http://schemas.microsoft.com/office/powerpoint/2010/main" val="2378574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dirty="0">
                <a:solidFill>
                  <a:schemeClr val="bg1"/>
                </a:solidFill>
                <a:effectLst>
                  <a:outerShdw blurRad="38100" dist="38100" dir="2700000" algn="tl">
                    <a:srgbClr val="000000"/>
                  </a:outerShdw>
                </a:effectLst>
                <a:latin typeface="Tahoma" pitchFamily="34" charset="0"/>
              </a:rPr>
              <a:t>Το άνω γναθικό ν. (</a:t>
            </a:r>
            <a:r>
              <a:rPr lang="en-US" sz="1200" b="1" dirty="0">
                <a:solidFill>
                  <a:schemeClr val="bg1"/>
                </a:solidFill>
                <a:effectLst>
                  <a:outerShdw blurRad="38100" dist="38100" dir="2700000" algn="tl">
                    <a:srgbClr val="000000"/>
                  </a:outerShdw>
                </a:effectLst>
                <a:latin typeface="Tahoma" pitchFamily="34" charset="0"/>
              </a:rPr>
              <a:t>V2)</a:t>
            </a:r>
            <a:r>
              <a:rPr lang="el-GR" sz="1200" b="1" dirty="0">
                <a:solidFill>
                  <a:schemeClr val="bg1"/>
                </a:solidFill>
                <a:effectLst>
                  <a:outerShdw blurRad="38100" dist="38100" dir="2700000" algn="tl">
                    <a:srgbClr val="000000"/>
                  </a:outerShdw>
                </a:effectLst>
                <a:latin typeface="Tahoma" pitchFamily="34" charset="0"/>
              </a:rPr>
              <a:t>, αφού χορηγήσει    το οπίσθιο άνω φατνιακό νεύρο, εισέρχεται δια του </a:t>
            </a:r>
            <a:r>
              <a:rPr lang="el-GR" sz="1200" b="1" dirty="0" err="1">
                <a:solidFill>
                  <a:schemeClr val="bg1"/>
                </a:solidFill>
                <a:effectLst>
                  <a:outerShdw blurRad="38100" dist="38100" dir="2700000" algn="tl">
                    <a:srgbClr val="000000"/>
                  </a:outerShdw>
                </a:effectLst>
                <a:latin typeface="Tahoma" pitchFamily="34" charset="0"/>
              </a:rPr>
              <a:t>υποκογχίου</a:t>
            </a:r>
            <a:r>
              <a:rPr lang="el-GR" sz="1200" b="1" dirty="0">
                <a:solidFill>
                  <a:schemeClr val="bg1"/>
                </a:solidFill>
                <a:effectLst>
                  <a:outerShdw blurRad="38100" dist="38100" dir="2700000" algn="tl">
                    <a:srgbClr val="000000"/>
                  </a:outerShdw>
                </a:effectLst>
                <a:latin typeface="Tahoma" pitchFamily="34" charset="0"/>
              </a:rPr>
              <a:t> σχίσματος και μεταπίπτει στο </a:t>
            </a:r>
            <a:r>
              <a:rPr lang="el-GR" sz="1200" b="1" dirty="0" err="1">
                <a:solidFill>
                  <a:srgbClr val="FF00FF"/>
                </a:solidFill>
                <a:effectLst>
                  <a:outerShdw blurRad="38100" dist="38100" dir="2700000" algn="tl">
                    <a:srgbClr val="000000"/>
                  </a:outerShdw>
                </a:effectLst>
                <a:latin typeface="Tahoma" pitchFamily="34" charset="0"/>
              </a:rPr>
              <a:t>υποκόγχιο</a:t>
            </a:r>
            <a:r>
              <a:rPr lang="el-GR" sz="1200" b="1" dirty="0">
                <a:solidFill>
                  <a:srgbClr val="FF00FF"/>
                </a:solidFill>
                <a:effectLst>
                  <a:outerShdw blurRad="38100" dist="38100" dir="2700000" algn="tl">
                    <a:srgbClr val="000000"/>
                  </a:outerShdw>
                </a:effectLst>
                <a:latin typeface="Tahoma" pitchFamily="34" charset="0"/>
              </a:rPr>
              <a:t> νεύρο</a:t>
            </a:r>
            <a:r>
              <a:rPr lang="el-GR" sz="1200" b="1" dirty="0">
                <a:solidFill>
                  <a:schemeClr val="bg1"/>
                </a:solidFill>
                <a:effectLst>
                  <a:outerShdw blurRad="38100" dist="38100" dir="2700000" algn="tl">
                    <a:srgbClr val="000000"/>
                  </a:outerShdw>
                </a:effectLst>
                <a:latin typeface="Tahoma" pitchFamily="34" charset="0"/>
              </a:rPr>
              <a:t>. </a:t>
            </a:r>
            <a:endParaRPr lang="el-GR" dirty="0"/>
          </a:p>
        </p:txBody>
      </p:sp>
      <p:sp>
        <p:nvSpPr>
          <p:cNvPr id="4" name="Slide Number Placeholder 3"/>
          <p:cNvSpPr>
            <a:spLocks noGrp="1"/>
          </p:cNvSpPr>
          <p:nvPr>
            <p:ph type="sldNum" sz="quarter" idx="5"/>
          </p:nvPr>
        </p:nvSpPr>
        <p:spPr/>
        <p:txBody>
          <a:bodyPr/>
          <a:lstStyle/>
          <a:p>
            <a:fld id="{9585C80D-6064-4D78-969A-D6294C04D678}" type="slidenum">
              <a:rPr lang="el-GR" smtClean="0"/>
              <a:t>61</a:t>
            </a:fld>
            <a:endParaRPr lang="el-GR"/>
          </a:p>
        </p:txBody>
      </p:sp>
    </p:spTree>
    <p:extLst>
      <p:ext uri="{BB962C8B-B14F-4D97-AF65-F5344CB8AC3E}">
        <p14:creationId xmlns:p14="http://schemas.microsoft.com/office/powerpoint/2010/main" val="360642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tLang="el-GR" dirty="0">
                <a:solidFill>
                  <a:schemeClr val="bg1"/>
                </a:solidFill>
              </a:rPr>
              <a:t>Το </a:t>
            </a:r>
            <a:r>
              <a:rPr lang="el-GR" altLang="el-GR" dirty="0" err="1">
                <a:solidFill>
                  <a:srgbClr val="FFFF00"/>
                </a:solidFill>
              </a:rPr>
              <a:t>υποκόγχιο</a:t>
            </a:r>
            <a:r>
              <a:rPr lang="el-GR" altLang="el-GR" dirty="0">
                <a:solidFill>
                  <a:srgbClr val="FFFF00"/>
                </a:solidFill>
              </a:rPr>
              <a:t> χείλος είναι ψηλαφητό </a:t>
            </a:r>
            <a:r>
              <a:rPr lang="el-GR" altLang="el-GR" dirty="0">
                <a:solidFill>
                  <a:schemeClr val="bg1"/>
                </a:solidFill>
              </a:rPr>
              <a:t>και είναι συνήθως, </a:t>
            </a:r>
            <a:r>
              <a:rPr lang="el-GR" altLang="el-GR" dirty="0" err="1">
                <a:solidFill>
                  <a:schemeClr val="bg1"/>
                </a:solidFill>
              </a:rPr>
              <a:t>σηµείο</a:t>
            </a:r>
            <a:r>
              <a:rPr lang="el-GR" altLang="el-GR" dirty="0">
                <a:solidFill>
                  <a:schemeClr val="bg1"/>
                </a:solidFill>
              </a:rPr>
              <a:t> </a:t>
            </a:r>
            <a:r>
              <a:rPr lang="el-GR" altLang="el-GR" dirty="0" err="1">
                <a:solidFill>
                  <a:schemeClr val="bg1"/>
                </a:solidFill>
              </a:rPr>
              <a:t>γρα</a:t>
            </a:r>
            <a:r>
              <a:rPr lang="el-GR" altLang="el-GR" dirty="0">
                <a:solidFill>
                  <a:schemeClr val="bg1"/>
                </a:solidFill>
              </a:rPr>
              <a:t>µµ</a:t>
            </a:r>
            <a:r>
              <a:rPr lang="el-GR" altLang="el-GR" dirty="0" err="1">
                <a:solidFill>
                  <a:schemeClr val="bg1"/>
                </a:solidFill>
              </a:rPr>
              <a:t>ής</a:t>
            </a:r>
            <a:r>
              <a:rPr lang="el-GR" altLang="el-GR" dirty="0">
                <a:solidFill>
                  <a:schemeClr val="bg1"/>
                </a:solidFill>
              </a:rPr>
              <a:t> </a:t>
            </a:r>
            <a:r>
              <a:rPr lang="el-GR" altLang="el-GR" dirty="0" err="1">
                <a:solidFill>
                  <a:schemeClr val="bg1"/>
                </a:solidFill>
              </a:rPr>
              <a:t>καταγµάτων</a:t>
            </a:r>
            <a:r>
              <a:rPr lang="el-GR" altLang="el-GR" dirty="0">
                <a:solidFill>
                  <a:schemeClr val="bg1"/>
                </a:solidFill>
              </a:rPr>
              <a:t> του </a:t>
            </a:r>
            <a:r>
              <a:rPr lang="el-GR" altLang="el-GR" dirty="0" err="1">
                <a:solidFill>
                  <a:schemeClr val="bg1"/>
                </a:solidFill>
              </a:rPr>
              <a:t>ζυγωµατικού</a:t>
            </a:r>
            <a:r>
              <a:rPr lang="el-GR" altLang="el-GR" dirty="0">
                <a:solidFill>
                  <a:schemeClr val="bg1"/>
                </a:solidFill>
              </a:rPr>
              <a:t> οστού, προσπέλασης του εδάφους του </a:t>
            </a:r>
            <a:r>
              <a:rPr lang="el-GR" altLang="el-GR" dirty="0" err="1">
                <a:solidFill>
                  <a:schemeClr val="bg1"/>
                </a:solidFill>
              </a:rPr>
              <a:t>κόγχου</a:t>
            </a:r>
            <a:r>
              <a:rPr lang="el-GR" altLang="el-GR" dirty="0">
                <a:solidFill>
                  <a:schemeClr val="bg1"/>
                </a:solidFill>
              </a:rPr>
              <a:t> και </a:t>
            </a:r>
            <a:r>
              <a:rPr lang="el-GR" altLang="el-GR" dirty="0" err="1">
                <a:solidFill>
                  <a:schemeClr val="bg1"/>
                </a:solidFill>
              </a:rPr>
              <a:t>σηµείο</a:t>
            </a:r>
            <a:r>
              <a:rPr lang="el-GR" altLang="el-GR" dirty="0">
                <a:solidFill>
                  <a:schemeClr val="bg1"/>
                </a:solidFill>
              </a:rPr>
              <a:t> για τη </a:t>
            </a:r>
            <a:r>
              <a:rPr lang="el-GR" altLang="el-GR" dirty="0" err="1">
                <a:solidFill>
                  <a:schemeClr val="bg1"/>
                </a:solidFill>
              </a:rPr>
              <a:t>διοστική</a:t>
            </a:r>
            <a:r>
              <a:rPr lang="el-GR" altLang="el-GR" dirty="0">
                <a:solidFill>
                  <a:schemeClr val="bg1"/>
                </a:solidFill>
              </a:rPr>
              <a:t> ακινητοποίηση των </a:t>
            </a:r>
            <a:r>
              <a:rPr lang="el-GR" altLang="el-GR" dirty="0" err="1">
                <a:solidFill>
                  <a:schemeClr val="bg1"/>
                </a:solidFill>
              </a:rPr>
              <a:t>καταγµάτων</a:t>
            </a:r>
            <a:r>
              <a:rPr lang="el-GR" altLang="el-GR" dirty="0">
                <a:solidFill>
                  <a:schemeClr val="bg1"/>
                </a:solidFill>
              </a:rPr>
              <a:t> </a:t>
            </a:r>
            <a:r>
              <a:rPr lang="el-GR" altLang="el-GR" sz="1200" dirty="0">
                <a:solidFill>
                  <a:schemeClr val="bg1"/>
                </a:solidFill>
              </a:rPr>
              <a:t>τριγωνικό, </a:t>
            </a:r>
            <a:r>
              <a:rPr lang="el-GR" altLang="el-GR" sz="1200" dirty="0" err="1">
                <a:solidFill>
                  <a:schemeClr val="bg1"/>
                </a:solidFill>
              </a:rPr>
              <a:t>σχηµατίζεται</a:t>
            </a:r>
            <a:r>
              <a:rPr lang="el-GR" altLang="el-GR" sz="1200" dirty="0">
                <a:solidFill>
                  <a:schemeClr val="bg1"/>
                </a:solidFill>
              </a:rPr>
              <a:t> από την </a:t>
            </a:r>
            <a:r>
              <a:rPr lang="el-GR" altLang="el-GR" sz="1200" dirty="0" err="1">
                <a:solidFill>
                  <a:schemeClr val="bg1"/>
                </a:solidFill>
              </a:rPr>
              <a:t>κογχική</a:t>
            </a:r>
            <a:r>
              <a:rPr lang="el-GR" altLang="el-GR" sz="1200" dirty="0">
                <a:solidFill>
                  <a:schemeClr val="bg1"/>
                </a:solidFill>
              </a:rPr>
              <a:t> επιφάνεια της άνω γνάθου και την </a:t>
            </a:r>
            <a:r>
              <a:rPr lang="el-GR" altLang="el-GR" sz="1200" dirty="0" err="1">
                <a:solidFill>
                  <a:schemeClr val="bg1"/>
                </a:solidFill>
              </a:rPr>
              <a:t>κογχική</a:t>
            </a:r>
            <a:r>
              <a:rPr lang="el-GR" altLang="el-GR" sz="1200" dirty="0">
                <a:solidFill>
                  <a:schemeClr val="bg1"/>
                </a:solidFill>
              </a:rPr>
              <a:t> απόφυση του </a:t>
            </a:r>
            <a:r>
              <a:rPr lang="el-GR" altLang="el-GR" sz="1200" dirty="0" err="1">
                <a:solidFill>
                  <a:schemeClr val="bg1"/>
                </a:solidFill>
              </a:rPr>
              <a:t>ζυγωµατικού</a:t>
            </a:r>
            <a:r>
              <a:rPr lang="el-GR" altLang="el-GR" sz="1200" dirty="0">
                <a:solidFill>
                  <a:schemeClr val="bg1"/>
                </a:solidFill>
              </a:rPr>
              <a:t>, ενώ προς τα πίσω συµµ</a:t>
            </a:r>
            <a:r>
              <a:rPr lang="el-GR" altLang="el-GR" sz="1200" dirty="0" err="1">
                <a:solidFill>
                  <a:schemeClr val="bg1"/>
                </a:solidFill>
              </a:rPr>
              <a:t>ετέχει</a:t>
            </a:r>
            <a:r>
              <a:rPr lang="el-GR" altLang="el-GR" sz="1200" dirty="0">
                <a:solidFill>
                  <a:schemeClr val="bg1"/>
                </a:solidFill>
              </a:rPr>
              <a:t> η </a:t>
            </a:r>
            <a:r>
              <a:rPr lang="el-GR" altLang="el-GR" sz="1200" dirty="0" err="1">
                <a:solidFill>
                  <a:schemeClr val="bg1"/>
                </a:solidFill>
              </a:rPr>
              <a:t>κογχική</a:t>
            </a:r>
            <a:r>
              <a:rPr lang="el-GR" altLang="el-GR" sz="1200" dirty="0">
                <a:solidFill>
                  <a:schemeClr val="bg1"/>
                </a:solidFill>
              </a:rPr>
              <a:t> επιφάνεια του υπερώιου οστού. </a:t>
            </a:r>
          </a:p>
          <a:p>
            <a:r>
              <a:rPr lang="el-GR" altLang="el-GR" sz="1200" dirty="0">
                <a:solidFill>
                  <a:schemeClr val="bg1"/>
                </a:solidFill>
              </a:rPr>
              <a:t>πολύ λεπτό (πάχος 0,5-1 </a:t>
            </a:r>
            <a:r>
              <a:rPr lang="el-GR" altLang="el-GR" sz="1200" dirty="0" err="1">
                <a:solidFill>
                  <a:schemeClr val="bg1"/>
                </a:solidFill>
              </a:rPr>
              <a:t>mm</a:t>
            </a:r>
            <a:r>
              <a:rPr lang="el-GR" altLang="el-GR" sz="1200" dirty="0">
                <a:solidFill>
                  <a:schemeClr val="bg1"/>
                </a:solidFill>
              </a:rPr>
              <a:t>), χωρίζει τον </a:t>
            </a:r>
            <a:r>
              <a:rPr lang="el-GR" altLang="el-GR" sz="1200" dirty="0" err="1">
                <a:solidFill>
                  <a:schemeClr val="bg1"/>
                </a:solidFill>
              </a:rPr>
              <a:t>κόγχο</a:t>
            </a:r>
            <a:r>
              <a:rPr lang="el-GR" altLang="el-GR" sz="1200" dirty="0">
                <a:solidFill>
                  <a:schemeClr val="bg1"/>
                </a:solidFill>
              </a:rPr>
              <a:t> από το </a:t>
            </a:r>
            <a:r>
              <a:rPr lang="el-GR" altLang="el-GR" sz="1200" dirty="0" err="1">
                <a:solidFill>
                  <a:schemeClr val="bg1"/>
                </a:solidFill>
              </a:rPr>
              <a:t>ιγµόρειο</a:t>
            </a:r>
            <a:r>
              <a:rPr lang="el-GR" altLang="el-GR" sz="1200" dirty="0">
                <a:solidFill>
                  <a:schemeClr val="bg1"/>
                </a:solidFill>
              </a:rPr>
              <a:t> άντρο.</a:t>
            </a:r>
          </a:p>
          <a:p>
            <a:r>
              <a:rPr lang="el-GR" altLang="el-GR" sz="1200" dirty="0">
                <a:solidFill>
                  <a:schemeClr val="bg1"/>
                </a:solidFill>
              </a:rPr>
              <a:t>δεν είναι οριζόντιο αλλά κυρτό πίσω και κοίλο </a:t>
            </a:r>
            <a:r>
              <a:rPr lang="el-GR" altLang="el-GR" sz="1200" dirty="0" err="1">
                <a:solidFill>
                  <a:schemeClr val="bg1"/>
                </a:solidFill>
              </a:rPr>
              <a:t>εµπρός</a:t>
            </a:r>
            <a:r>
              <a:rPr lang="el-GR" altLang="el-GR" sz="1200" dirty="0">
                <a:solidFill>
                  <a:schemeClr val="bg1"/>
                </a:solidFill>
              </a:rPr>
              <a:t> (βάθος 3 </a:t>
            </a:r>
            <a:r>
              <a:rPr lang="el-GR" altLang="el-GR" sz="1200" dirty="0" err="1">
                <a:solidFill>
                  <a:schemeClr val="bg1"/>
                </a:solidFill>
              </a:rPr>
              <a:t>mm</a:t>
            </a:r>
            <a:r>
              <a:rPr lang="el-GR" altLang="el-GR" sz="1200" dirty="0">
                <a:solidFill>
                  <a:schemeClr val="bg1"/>
                </a:solidFill>
              </a:rPr>
              <a:t>) επικλινές προς τα κάτω και έξω</a:t>
            </a:r>
          </a:p>
          <a:p>
            <a:r>
              <a:rPr lang="el-GR" altLang="el-GR" sz="1200" dirty="0" err="1">
                <a:solidFill>
                  <a:schemeClr val="bg1"/>
                </a:solidFill>
              </a:rPr>
              <a:t>εµφανίζει</a:t>
            </a:r>
            <a:r>
              <a:rPr lang="el-GR" altLang="el-GR" sz="1200" dirty="0">
                <a:solidFill>
                  <a:schemeClr val="bg1"/>
                </a:solidFill>
              </a:rPr>
              <a:t> την </a:t>
            </a:r>
            <a:r>
              <a:rPr lang="el-GR" altLang="el-GR" sz="1200" dirty="0" err="1">
                <a:solidFill>
                  <a:srgbClr val="FFFF00"/>
                </a:solidFill>
              </a:rPr>
              <a:t>υποκόγχια</a:t>
            </a:r>
            <a:r>
              <a:rPr lang="el-GR" altLang="el-GR" sz="1200" dirty="0">
                <a:solidFill>
                  <a:srgbClr val="FFFF00"/>
                </a:solidFill>
              </a:rPr>
              <a:t> αύλακα </a:t>
            </a:r>
            <a:r>
              <a:rPr lang="el-GR" altLang="el-GR" sz="1200" dirty="0">
                <a:solidFill>
                  <a:schemeClr val="bg1"/>
                </a:solidFill>
              </a:rPr>
              <a:t>(σε απόσταση 25-30 </a:t>
            </a:r>
            <a:r>
              <a:rPr lang="el-GR" altLang="el-GR" sz="1200" dirty="0" err="1">
                <a:solidFill>
                  <a:schemeClr val="bg1"/>
                </a:solidFill>
              </a:rPr>
              <a:t>mm</a:t>
            </a:r>
            <a:r>
              <a:rPr lang="el-GR" altLang="el-GR" sz="1200" dirty="0">
                <a:solidFill>
                  <a:schemeClr val="bg1"/>
                </a:solidFill>
              </a:rPr>
              <a:t> από το </a:t>
            </a:r>
            <a:r>
              <a:rPr lang="el-GR" altLang="el-GR" sz="1200" dirty="0" err="1">
                <a:solidFill>
                  <a:schemeClr val="bg1"/>
                </a:solidFill>
              </a:rPr>
              <a:t>υποκόγχιο</a:t>
            </a:r>
            <a:r>
              <a:rPr lang="el-GR" altLang="el-GR" sz="1200" dirty="0">
                <a:solidFill>
                  <a:schemeClr val="bg1"/>
                </a:solidFill>
              </a:rPr>
              <a:t> χείλος) που στο πρόσθιο µ</a:t>
            </a:r>
            <a:r>
              <a:rPr lang="el-GR" altLang="el-GR" sz="1200" dirty="0" err="1">
                <a:solidFill>
                  <a:schemeClr val="bg1"/>
                </a:solidFill>
              </a:rPr>
              <a:t>έρος</a:t>
            </a:r>
            <a:r>
              <a:rPr lang="el-GR" altLang="el-GR" sz="1200" dirty="0">
                <a:solidFill>
                  <a:schemeClr val="bg1"/>
                </a:solidFill>
              </a:rPr>
              <a:t> συνεχίζεται στον </a:t>
            </a:r>
            <a:r>
              <a:rPr lang="el-GR" altLang="el-GR" sz="1200" dirty="0" err="1">
                <a:solidFill>
                  <a:srgbClr val="FFFF00"/>
                </a:solidFill>
              </a:rPr>
              <a:t>υποκόγχιο</a:t>
            </a:r>
            <a:r>
              <a:rPr lang="el-GR" altLang="el-GR" sz="1200" dirty="0">
                <a:solidFill>
                  <a:srgbClr val="FFFF00"/>
                </a:solidFill>
              </a:rPr>
              <a:t> πόρο </a:t>
            </a:r>
            <a:r>
              <a:rPr lang="el-GR" altLang="el-GR" sz="1200" dirty="0">
                <a:solidFill>
                  <a:schemeClr val="bg1"/>
                </a:solidFill>
              </a:rPr>
              <a:t>και περιέχει τα ομώνυμα αγγεία και νεύρα. Από τον πόρο αποχετεύεται µ</a:t>
            </a:r>
            <a:r>
              <a:rPr lang="el-GR" altLang="el-GR" sz="1200" dirty="0" err="1">
                <a:solidFill>
                  <a:schemeClr val="bg1"/>
                </a:solidFill>
              </a:rPr>
              <a:t>έρος</a:t>
            </a:r>
            <a:r>
              <a:rPr lang="el-GR" altLang="el-GR" sz="1200" dirty="0">
                <a:solidFill>
                  <a:schemeClr val="bg1"/>
                </a:solidFill>
              </a:rPr>
              <a:t> της </a:t>
            </a:r>
            <a:r>
              <a:rPr lang="el-GR" altLang="el-GR" sz="1200" dirty="0" err="1">
                <a:solidFill>
                  <a:schemeClr val="bg1"/>
                </a:solidFill>
              </a:rPr>
              <a:t>λέµφου</a:t>
            </a:r>
            <a:r>
              <a:rPr lang="el-GR" altLang="el-GR" sz="1200" dirty="0">
                <a:solidFill>
                  <a:schemeClr val="bg1"/>
                </a:solidFill>
              </a:rPr>
              <a:t> του </a:t>
            </a:r>
            <a:r>
              <a:rPr lang="el-GR" altLang="el-GR" sz="1200" dirty="0" err="1">
                <a:solidFill>
                  <a:schemeClr val="bg1"/>
                </a:solidFill>
              </a:rPr>
              <a:t>ιγµόρειου</a:t>
            </a:r>
            <a:r>
              <a:rPr lang="el-GR" altLang="el-GR" sz="1200" dirty="0">
                <a:solidFill>
                  <a:schemeClr val="bg1"/>
                </a:solidFill>
              </a:rPr>
              <a:t> άντρου, κλινικής </a:t>
            </a:r>
            <a:r>
              <a:rPr lang="el-GR" altLang="el-GR" sz="1200" dirty="0" err="1">
                <a:solidFill>
                  <a:schemeClr val="bg1"/>
                </a:solidFill>
              </a:rPr>
              <a:t>σηµασίας</a:t>
            </a:r>
            <a:r>
              <a:rPr lang="el-GR" altLang="el-GR" sz="1200" dirty="0">
                <a:solidFill>
                  <a:schemeClr val="bg1"/>
                </a:solidFill>
              </a:rPr>
              <a:t> στη </a:t>
            </a:r>
            <a:r>
              <a:rPr lang="el-GR" altLang="el-GR" sz="1200" dirty="0" err="1">
                <a:solidFill>
                  <a:schemeClr val="bg1"/>
                </a:solidFill>
              </a:rPr>
              <a:t>λεµφική</a:t>
            </a:r>
            <a:r>
              <a:rPr lang="el-GR" altLang="el-GR" sz="1200" dirty="0">
                <a:solidFill>
                  <a:schemeClr val="bg1"/>
                </a:solidFill>
              </a:rPr>
              <a:t> επέκταση των </a:t>
            </a:r>
            <a:r>
              <a:rPr lang="el-GR" altLang="el-GR" sz="1200" dirty="0" err="1">
                <a:solidFill>
                  <a:schemeClr val="bg1"/>
                </a:solidFill>
              </a:rPr>
              <a:t>νεοπλασµάτων</a:t>
            </a:r>
            <a:r>
              <a:rPr lang="el-GR" altLang="el-GR" sz="1200" dirty="0">
                <a:solidFill>
                  <a:schemeClr val="bg1"/>
                </a:solidFill>
              </a:rPr>
              <a:t> του </a:t>
            </a:r>
            <a:r>
              <a:rPr lang="el-GR" altLang="el-GR" sz="1200" dirty="0" err="1">
                <a:solidFill>
                  <a:schemeClr val="bg1"/>
                </a:solidFill>
              </a:rPr>
              <a:t>ιγµόρειου</a:t>
            </a:r>
            <a:r>
              <a:rPr lang="el-GR" altLang="el-GR" sz="1200" dirty="0">
                <a:solidFill>
                  <a:schemeClr val="bg1"/>
                </a:solidFill>
              </a:rPr>
              <a:t>. </a:t>
            </a:r>
          </a:p>
          <a:p>
            <a:r>
              <a:rPr lang="el-GR" altLang="el-GR" sz="1200" dirty="0">
                <a:solidFill>
                  <a:schemeClr val="bg1"/>
                </a:solidFill>
              </a:rPr>
              <a:t>Στο πρόσθιο και έσω </a:t>
            </a:r>
            <a:r>
              <a:rPr lang="el-GR" altLang="el-GR" sz="1200" dirty="0" err="1">
                <a:solidFill>
                  <a:schemeClr val="bg1"/>
                </a:solidFill>
              </a:rPr>
              <a:t>τµήµα</a:t>
            </a:r>
            <a:r>
              <a:rPr lang="el-GR" altLang="el-GR" sz="1200" dirty="0">
                <a:solidFill>
                  <a:schemeClr val="bg1"/>
                </a:solidFill>
              </a:rPr>
              <a:t> του εδάφους υπάρχει ήπιο </a:t>
            </a:r>
            <a:r>
              <a:rPr lang="el-GR" altLang="el-GR" sz="1200" dirty="0" err="1">
                <a:solidFill>
                  <a:schemeClr val="bg1"/>
                </a:solidFill>
              </a:rPr>
              <a:t>εντύπωµα</a:t>
            </a:r>
            <a:r>
              <a:rPr lang="el-GR" altLang="el-GR" sz="1200" dirty="0">
                <a:solidFill>
                  <a:schemeClr val="bg1"/>
                </a:solidFill>
              </a:rPr>
              <a:t> της </a:t>
            </a:r>
            <a:r>
              <a:rPr lang="el-GR" altLang="el-GR" sz="1200" dirty="0" err="1">
                <a:solidFill>
                  <a:srgbClr val="FFFF00"/>
                </a:solidFill>
              </a:rPr>
              <a:t>έκφυσης</a:t>
            </a:r>
            <a:r>
              <a:rPr lang="el-GR" altLang="el-GR" sz="1200" dirty="0">
                <a:solidFill>
                  <a:srgbClr val="FFFF00"/>
                </a:solidFill>
              </a:rPr>
              <a:t> του κάτω λοξού µ</a:t>
            </a:r>
            <a:r>
              <a:rPr lang="el-GR" altLang="el-GR" sz="1200" dirty="0" err="1">
                <a:solidFill>
                  <a:srgbClr val="FFFF00"/>
                </a:solidFill>
              </a:rPr>
              <a:t>υός</a:t>
            </a:r>
            <a:r>
              <a:rPr lang="el-GR" altLang="el-GR" sz="1200" dirty="0">
                <a:solidFill>
                  <a:schemeClr val="bg1"/>
                </a:solidFill>
              </a:rPr>
              <a:t>. </a:t>
            </a:r>
          </a:p>
          <a:p>
            <a:r>
              <a:rPr lang="el-GR" altLang="el-GR" sz="1200" dirty="0">
                <a:solidFill>
                  <a:schemeClr val="bg1"/>
                </a:solidFill>
              </a:rPr>
              <a:t>Τα </a:t>
            </a:r>
            <a:r>
              <a:rPr lang="el-GR" altLang="el-GR" sz="1200" dirty="0" err="1">
                <a:solidFill>
                  <a:schemeClr val="bg1"/>
                </a:solidFill>
              </a:rPr>
              <a:t>κατάγµατα</a:t>
            </a:r>
            <a:r>
              <a:rPr lang="el-GR" altLang="el-GR" sz="1200" dirty="0">
                <a:solidFill>
                  <a:schemeClr val="bg1"/>
                </a:solidFill>
              </a:rPr>
              <a:t> του εδάφους του </a:t>
            </a:r>
            <a:r>
              <a:rPr lang="el-GR" altLang="el-GR" sz="1200" dirty="0" err="1">
                <a:solidFill>
                  <a:schemeClr val="bg1"/>
                </a:solidFill>
              </a:rPr>
              <a:t>κόγχου</a:t>
            </a:r>
            <a:r>
              <a:rPr lang="el-GR" altLang="el-GR" sz="1200" dirty="0">
                <a:solidFill>
                  <a:schemeClr val="bg1"/>
                </a:solidFill>
              </a:rPr>
              <a:t> αφορούν συνήθως το έσω </a:t>
            </a:r>
            <a:r>
              <a:rPr lang="el-GR" altLang="el-GR" sz="1200" dirty="0" err="1">
                <a:solidFill>
                  <a:schemeClr val="bg1"/>
                </a:solidFill>
              </a:rPr>
              <a:t>τµήµα</a:t>
            </a:r>
            <a:r>
              <a:rPr lang="el-GR" altLang="el-GR" sz="1200" dirty="0">
                <a:solidFill>
                  <a:schemeClr val="bg1"/>
                </a:solidFill>
              </a:rPr>
              <a:t> του, που είναι λεπτότερο και όταν </a:t>
            </a:r>
            <a:r>
              <a:rPr lang="el-GR" altLang="el-GR" sz="1200" dirty="0" err="1">
                <a:solidFill>
                  <a:schemeClr val="bg1"/>
                </a:solidFill>
              </a:rPr>
              <a:t>περιλαµβάνουν</a:t>
            </a:r>
            <a:r>
              <a:rPr lang="el-GR" altLang="el-GR" sz="1200" dirty="0">
                <a:solidFill>
                  <a:schemeClr val="bg1"/>
                </a:solidFill>
              </a:rPr>
              <a:t> και τον </a:t>
            </a:r>
            <a:r>
              <a:rPr lang="el-GR" altLang="el-GR" sz="1200" dirty="0" err="1">
                <a:solidFill>
                  <a:schemeClr val="bg1"/>
                </a:solidFill>
              </a:rPr>
              <a:t>υποκόγχιο</a:t>
            </a:r>
            <a:r>
              <a:rPr lang="el-GR" altLang="el-GR" sz="1200" dirty="0">
                <a:solidFill>
                  <a:schemeClr val="bg1"/>
                </a:solidFill>
              </a:rPr>
              <a:t> πόρο, προκαλούν υπαισθησία ή αναισθησία του </a:t>
            </a:r>
            <a:r>
              <a:rPr lang="el-GR" altLang="el-GR" sz="1200" dirty="0" err="1">
                <a:solidFill>
                  <a:schemeClr val="bg1"/>
                </a:solidFill>
              </a:rPr>
              <a:t>δέρµατος</a:t>
            </a:r>
            <a:r>
              <a:rPr lang="el-GR" altLang="el-GR" sz="1200" dirty="0">
                <a:solidFill>
                  <a:schemeClr val="bg1"/>
                </a:solidFill>
              </a:rPr>
              <a:t> της παρειάς στην περιοχή </a:t>
            </a:r>
            <a:r>
              <a:rPr lang="el-GR" altLang="el-GR" sz="1200" dirty="0" err="1">
                <a:solidFill>
                  <a:schemeClr val="bg1"/>
                </a:solidFill>
              </a:rPr>
              <a:t>κατανοµής</a:t>
            </a:r>
            <a:r>
              <a:rPr lang="el-GR" altLang="el-GR" sz="1200" dirty="0">
                <a:solidFill>
                  <a:schemeClr val="bg1"/>
                </a:solidFill>
              </a:rPr>
              <a:t> του </a:t>
            </a:r>
            <a:r>
              <a:rPr lang="el-GR" altLang="el-GR" sz="1200" dirty="0" err="1">
                <a:solidFill>
                  <a:schemeClr val="bg1"/>
                </a:solidFill>
              </a:rPr>
              <a:t>υποκόγχιου</a:t>
            </a:r>
            <a:r>
              <a:rPr lang="el-GR" altLang="el-GR" sz="1200" dirty="0">
                <a:solidFill>
                  <a:schemeClr val="bg1"/>
                </a:solidFill>
              </a:rPr>
              <a:t> νεύρου. </a:t>
            </a:r>
          </a:p>
          <a:p>
            <a:r>
              <a:rPr lang="el-GR" altLang="el-GR" sz="1200" dirty="0">
                <a:solidFill>
                  <a:schemeClr val="bg1"/>
                </a:solidFill>
              </a:rPr>
              <a:t>Βία στον βολβό ή στο </a:t>
            </a:r>
            <a:r>
              <a:rPr lang="el-GR" altLang="el-GR" sz="1200" dirty="0" err="1">
                <a:solidFill>
                  <a:schemeClr val="bg1"/>
                </a:solidFill>
              </a:rPr>
              <a:t>υποκόγχιο</a:t>
            </a:r>
            <a:r>
              <a:rPr lang="el-GR" altLang="el-GR" sz="1200" dirty="0">
                <a:solidFill>
                  <a:schemeClr val="bg1"/>
                </a:solidFill>
              </a:rPr>
              <a:t> χείλος, µ</a:t>
            </a:r>
            <a:r>
              <a:rPr lang="el-GR" altLang="el-GR" sz="1200" dirty="0" err="1">
                <a:solidFill>
                  <a:schemeClr val="bg1"/>
                </a:solidFill>
              </a:rPr>
              <a:t>πορεί</a:t>
            </a:r>
            <a:r>
              <a:rPr lang="el-GR" altLang="el-GR" sz="1200" dirty="0">
                <a:solidFill>
                  <a:schemeClr val="bg1"/>
                </a:solidFill>
              </a:rPr>
              <a:t> να προκαλέσει </a:t>
            </a:r>
            <a:r>
              <a:rPr lang="el-GR" altLang="el-GR" sz="1200" dirty="0" err="1">
                <a:solidFill>
                  <a:schemeClr val="bg1"/>
                </a:solidFill>
              </a:rPr>
              <a:t>κάταγµα</a:t>
            </a:r>
            <a:r>
              <a:rPr lang="el-GR" altLang="el-GR" sz="1200" dirty="0">
                <a:solidFill>
                  <a:schemeClr val="bg1"/>
                </a:solidFill>
              </a:rPr>
              <a:t> στο έδαφος του </a:t>
            </a:r>
            <a:r>
              <a:rPr lang="el-GR" altLang="el-GR" sz="1200" dirty="0" err="1">
                <a:solidFill>
                  <a:schemeClr val="bg1"/>
                </a:solidFill>
              </a:rPr>
              <a:t>κόγχου</a:t>
            </a:r>
            <a:r>
              <a:rPr lang="el-GR" altLang="el-GR" sz="1200" dirty="0">
                <a:solidFill>
                  <a:schemeClr val="bg1"/>
                </a:solidFill>
              </a:rPr>
              <a:t> </a:t>
            </a:r>
            <a:r>
              <a:rPr lang="el-GR" altLang="el-GR" sz="1200" dirty="0">
                <a:solidFill>
                  <a:srgbClr val="FFFF00"/>
                </a:solidFill>
              </a:rPr>
              <a:t>(</a:t>
            </a:r>
            <a:r>
              <a:rPr lang="el-GR" altLang="el-GR" sz="1200" dirty="0" err="1">
                <a:solidFill>
                  <a:srgbClr val="FFFF00"/>
                </a:solidFill>
              </a:rPr>
              <a:t>blow</a:t>
            </a:r>
            <a:r>
              <a:rPr lang="el-GR" altLang="el-GR" sz="1200" dirty="0">
                <a:solidFill>
                  <a:srgbClr val="FFFF00"/>
                </a:solidFill>
              </a:rPr>
              <a:t> </a:t>
            </a:r>
            <a:r>
              <a:rPr lang="el-GR" altLang="el-GR" sz="1200" dirty="0" err="1">
                <a:solidFill>
                  <a:srgbClr val="FFFF00"/>
                </a:solidFill>
              </a:rPr>
              <a:t>out</a:t>
            </a:r>
            <a:r>
              <a:rPr lang="el-GR" altLang="el-GR" sz="1200" dirty="0">
                <a:solidFill>
                  <a:srgbClr val="FFFF00"/>
                </a:solidFill>
              </a:rPr>
              <a:t>).</a:t>
            </a:r>
          </a:p>
          <a:p>
            <a:endParaRPr lang="el-GR" altLang="el-GR"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altLang="el-GR" dirty="0">
              <a:solidFill>
                <a:schemeClr val="bg1"/>
              </a:solidFill>
            </a:endParaRPr>
          </a:p>
          <a:p>
            <a:endParaRPr lang="el-GR" dirty="0"/>
          </a:p>
        </p:txBody>
      </p:sp>
      <p:sp>
        <p:nvSpPr>
          <p:cNvPr id="4" name="Slide Number Placeholder 3"/>
          <p:cNvSpPr>
            <a:spLocks noGrp="1"/>
          </p:cNvSpPr>
          <p:nvPr>
            <p:ph type="sldNum" sz="quarter" idx="5"/>
          </p:nvPr>
        </p:nvSpPr>
        <p:spPr/>
        <p:txBody>
          <a:bodyPr/>
          <a:lstStyle/>
          <a:p>
            <a:fld id="{9585C80D-6064-4D78-969A-D6294C04D678}" type="slidenum">
              <a:rPr lang="el-GR" smtClean="0"/>
              <a:t>10</a:t>
            </a:fld>
            <a:endParaRPr lang="el-GR"/>
          </a:p>
        </p:txBody>
      </p:sp>
    </p:spTree>
    <p:extLst>
      <p:ext uri="{BB962C8B-B14F-4D97-AF65-F5344CB8AC3E}">
        <p14:creationId xmlns:p14="http://schemas.microsoft.com/office/powerpoint/2010/main" val="1817182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400" b="1" dirty="0">
                <a:solidFill>
                  <a:schemeClr val="bg1"/>
                </a:solidFill>
                <a:effectLst>
                  <a:outerShdw blurRad="38100" dist="38100" dir="2700000" algn="tl">
                    <a:srgbClr val="000000"/>
                  </a:outerShdw>
                </a:effectLst>
              </a:rPr>
              <a:t> </a:t>
            </a:r>
            <a:r>
              <a:rPr lang="el-GR" sz="1200" b="1" dirty="0">
                <a:solidFill>
                  <a:schemeClr val="bg1"/>
                </a:solidFill>
                <a:effectLst>
                  <a:outerShdw blurRad="38100" dist="38100" dir="2700000" algn="tl">
                    <a:srgbClr val="000000"/>
                  </a:outerShdw>
                </a:effectLst>
                <a:latin typeface="Tahoma" pitchFamily="34" charset="0"/>
              </a:rPr>
              <a:t>Το κάτω γναθικό ν. (</a:t>
            </a:r>
            <a:r>
              <a:rPr lang="en-US" sz="1200" b="1" dirty="0">
                <a:solidFill>
                  <a:schemeClr val="bg1"/>
                </a:solidFill>
                <a:effectLst>
                  <a:outerShdw blurRad="38100" dist="38100" dir="2700000" algn="tl">
                    <a:srgbClr val="000000"/>
                  </a:outerShdw>
                </a:effectLst>
                <a:latin typeface="Tahoma" pitchFamily="34" charset="0"/>
              </a:rPr>
              <a:t>V3)  </a:t>
            </a:r>
            <a:r>
              <a:rPr lang="el-GR" sz="1200" b="1" dirty="0">
                <a:solidFill>
                  <a:schemeClr val="bg1"/>
                </a:solidFill>
                <a:effectLst>
                  <a:outerShdw blurRad="38100" dist="38100" dir="2700000" algn="tl">
                    <a:srgbClr val="000000"/>
                  </a:outerShdw>
                </a:effectLst>
                <a:latin typeface="Tahoma" pitchFamily="34" charset="0"/>
              </a:rPr>
              <a:t>εισέρχεται                   δια  του ωοειδούς τρήματος και αναλύεται στους </a:t>
            </a:r>
            <a:r>
              <a:rPr lang="el-GR" sz="1200" b="1" dirty="0">
                <a:solidFill>
                  <a:srgbClr val="FFFF00"/>
                </a:solidFill>
                <a:effectLst>
                  <a:outerShdw blurRad="38100" dist="38100" dir="2700000" algn="tl">
                    <a:srgbClr val="000000"/>
                  </a:outerShdw>
                </a:effectLst>
                <a:latin typeface="Tahoma" pitchFamily="34" charset="0"/>
              </a:rPr>
              <a:t>κινητικούς κλάδους του</a:t>
            </a:r>
            <a:r>
              <a:rPr lang="el-GR" sz="1200" b="1" dirty="0">
                <a:solidFill>
                  <a:schemeClr val="bg1"/>
                </a:solidFill>
                <a:effectLst>
                  <a:outerShdw blurRad="38100" dist="38100" dir="2700000" algn="tl">
                    <a:srgbClr val="000000"/>
                  </a:outerShdw>
                </a:effectLst>
                <a:latin typeface="Tahoma" pitchFamily="34" charset="0"/>
              </a:rPr>
              <a:t> (για τους </a:t>
            </a:r>
            <a:r>
              <a:rPr lang="el-GR" sz="1200" b="1" dirty="0" err="1">
                <a:solidFill>
                  <a:schemeClr val="bg1"/>
                </a:solidFill>
                <a:effectLst>
                  <a:outerShdw blurRad="38100" dist="38100" dir="2700000" algn="tl">
                    <a:srgbClr val="000000"/>
                  </a:outerShdw>
                </a:effectLst>
                <a:latin typeface="Tahoma" pitchFamily="34" charset="0"/>
              </a:rPr>
              <a:t>μασητηρίους</a:t>
            </a:r>
            <a:r>
              <a:rPr lang="el-GR" sz="1200" b="1" dirty="0">
                <a:solidFill>
                  <a:schemeClr val="bg1"/>
                </a:solidFill>
                <a:effectLst>
                  <a:outerShdw blurRad="38100" dist="38100" dir="2700000" algn="tl">
                    <a:srgbClr val="000000"/>
                  </a:outerShdw>
                </a:effectLst>
                <a:latin typeface="Tahoma" pitchFamily="34" charset="0"/>
              </a:rPr>
              <a:t> μυς και το </a:t>
            </a:r>
            <a:r>
              <a:rPr lang="el-GR" sz="1200" b="1" dirty="0" err="1">
                <a:solidFill>
                  <a:schemeClr val="bg1"/>
                </a:solidFill>
                <a:effectLst>
                  <a:outerShdw blurRad="38100" dist="38100" dir="2700000" algn="tl">
                    <a:srgbClr val="000000"/>
                  </a:outerShdw>
                </a:effectLst>
                <a:latin typeface="Tahoma" pitchFamily="34" charset="0"/>
              </a:rPr>
              <a:t>γναθοϋοειδές</a:t>
            </a:r>
            <a:r>
              <a:rPr lang="el-GR" sz="1200" b="1" dirty="0">
                <a:solidFill>
                  <a:schemeClr val="bg1"/>
                </a:solidFill>
                <a:effectLst>
                  <a:outerShdw blurRad="38100" dist="38100" dir="2700000" algn="tl">
                    <a:srgbClr val="000000"/>
                  </a:outerShdw>
                </a:effectLst>
                <a:latin typeface="Tahoma" pitchFamily="34" charset="0"/>
              </a:rPr>
              <a:t> ν.) και στους </a:t>
            </a:r>
            <a:r>
              <a:rPr lang="el-GR" sz="1200" b="1" dirty="0">
                <a:solidFill>
                  <a:srgbClr val="FF9900"/>
                </a:solidFill>
                <a:effectLst>
                  <a:outerShdw blurRad="38100" dist="38100" dir="2700000" algn="tl">
                    <a:srgbClr val="000000"/>
                  </a:outerShdw>
                </a:effectLst>
                <a:latin typeface="Tahoma" pitchFamily="34" charset="0"/>
              </a:rPr>
              <a:t>αισθητικούς κλάδους του</a:t>
            </a:r>
            <a:r>
              <a:rPr lang="el-GR" sz="1200" b="1" dirty="0">
                <a:solidFill>
                  <a:schemeClr val="bg1"/>
                </a:solidFill>
                <a:effectLst>
                  <a:outerShdw blurRad="38100" dist="38100" dir="2700000" algn="tl">
                    <a:srgbClr val="000000"/>
                  </a:outerShdw>
                </a:effectLst>
                <a:latin typeface="Tahoma" pitchFamily="34" charset="0"/>
              </a:rPr>
              <a:t> (</a:t>
            </a:r>
            <a:r>
              <a:rPr lang="el-GR" sz="1200" b="1" dirty="0" err="1">
                <a:solidFill>
                  <a:schemeClr val="bg1"/>
                </a:solidFill>
                <a:effectLst>
                  <a:outerShdw blurRad="38100" dist="38100" dir="2700000" algn="tl">
                    <a:srgbClr val="000000"/>
                  </a:outerShdw>
                </a:effectLst>
                <a:latin typeface="Tahoma" pitchFamily="34" charset="0"/>
              </a:rPr>
              <a:t>βυκανητικό</a:t>
            </a:r>
            <a:r>
              <a:rPr lang="el-GR" sz="1200" b="1" dirty="0">
                <a:solidFill>
                  <a:schemeClr val="bg1"/>
                </a:solidFill>
                <a:effectLst>
                  <a:outerShdw blurRad="38100" dist="38100" dir="2700000" algn="tl">
                    <a:srgbClr val="000000"/>
                  </a:outerShdw>
                </a:effectLst>
                <a:latin typeface="Tahoma" pitchFamily="34" charset="0"/>
              </a:rPr>
              <a:t>, </a:t>
            </a:r>
            <a:r>
              <a:rPr lang="el-GR" sz="1200" b="1" dirty="0" err="1">
                <a:solidFill>
                  <a:schemeClr val="bg1"/>
                </a:solidFill>
                <a:effectLst>
                  <a:outerShdw blurRad="38100" dist="38100" dir="2700000" algn="tl">
                    <a:srgbClr val="000000"/>
                  </a:outerShdw>
                </a:effectLst>
                <a:latin typeface="Tahoma" pitchFamily="34" charset="0"/>
              </a:rPr>
              <a:t>ωτοκροταφικό</a:t>
            </a:r>
            <a:r>
              <a:rPr lang="el-GR" sz="1200" b="1" dirty="0">
                <a:solidFill>
                  <a:schemeClr val="bg1"/>
                </a:solidFill>
                <a:effectLst>
                  <a:outerShdw blurRad="38100" dist="38100" dir="2700000" algn="tl">
                    <a:srgbClr val="000000"/>
                  </a:outerShdw>
                </a:effectLst>
                <a:latin typeface="Tahoma" pitchFamily="34" charset="0"/>
              </a:rPr>
              <a:t>, γλωσσικό, κάτω φατνιακό ) </a:t>
            </a:r>
          </a:p>
          <a:p>
            <a:endParaRPr lang="el-GR" dirty="0"/>
          </a:p>
        </p:txBody>
      </p:sp>
      <p:sp>
        <p:nvSpPr>
          <p:cNvPr id="4" name="Slide Number Placeholder 3"/>
          <p:cNvSpPr>
            <a:spLocks noGrp="1"/>
          </p:cNvSpPr>
          <p:nvPr>
            <p:ph type="sldNum" sz="quarter" idx="5"/>
          </p:nvPr>
        </p:nvSpPr>
        <p:spPr/>
        <p:txBody>
          <a:bodyPr/>
          <a:lstStyle/>
          <a:p>
            <a:fld id="{9585C80D-6064-4D78-969A-D6294C04D678}" type="slidenum">
              <a:rPr lang="el-GR" smtClean="0"/>
              <a:t>62</a:t>
            </a:fld>
            <a:endParaRPr lang="el-GR"/>
          </a:p>
        </p:txBody>
      </p:sp>
    </p:spTree>
    <p:extLst>
      <p:ext uri="{BB962C8B-B14F-4D97-AF65-F5344CB8AC3E}">
        <p14:creationId xmlns:p14="http://schemas.microsoft.com/office/powerpoint/2010/main" val="465919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A8CAC43E-7D8D-42FF-B7B3-68072C792CF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2E0D3669-1977-48A4-B6B4-97F35FE1C952}" type="slidenum">
              <a:rPr lang="el-GR" altLang="el-GR" sz="1200"/>
              <a:pPr algn="r" eaLnBrk="1" hangingPunct="1"/>
              <a:t>63</a:t>
            </a:fld>
            <a:endParaRPr lang="el-GR" altLang="el-GR" sz="1200"/>
          </a:p>
        </p:txBody>
      </p:sp>
      <p:sp>
        <p:nvSpPr>
          <p:cNvPr id="171011" name="Rectangle 2">
            <a:extLst>
              <a:ext uri="{FF2B5EF4-FFF2-40B4-BE49-F238E27FC236}">
                <a16:creationId xmlns:a16="http://schemas.microsoft.com/office/drawing/2014/main" id="{D5ABE29F-CA7E-4783-B3DE-E3D074BD3EBD}"/>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EBD4019F-573E-4531-87DC-A98286F2FF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l-GR" altLang="el-GR"/>
          </a:p>
        </p:txBody>
      </p:sp>
    </p:spTree>
    <p:extLst>
      <p:ext uri="{BB962C8B-B14F-4D97-AF65-F5344CB8AC3E}">
        <p14:creationId xmlns:p14="http://schemas.microsoft.com/office/powerpoint/2010/main" val="3429475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eaLnBrk="1" hangingPunct="1">
              <a:buFont typeface="Courier New" panose="02070309020205020404" pitchFamily="49" charset="0"/>
              <a:buChar char="o"/>
            </a:pPr>
            <a:r>
              <a:rPr lang="el-GR" altLang="el-GR" sz="1200" b="1" dirty="0">
                <a:latin typeface="Arial" panose="020B0604020202020204" pitchFamily="34" charset="0"/>
                <a:cs typeface="Arial" panose="020B0604020202020204" pitchFamily="34" charset="0"/>
              </a:rPr>
              <a:t>Η κάτω γνάθος συμμετέχει στη μοναδική αληθινή συζυγή διάρθρωση του σώματος </a:t>
            </a:r>
          </a:p>
          <a:p>
            <a:pPr marL="342900" indent="-342900" eaLnBrk="1" hangingPunct="1">
              <a:buFont typeface="Courier New" panose="02070309020205020404" pitchFamily="49" charset="0"/>
              <a:buChar char="o"/>
            </a:pPr>
            <a:r>
              <a:rPr lang="el-GR" altLang="el-GR" sz="1200" b="1" dirty="0">
                <a:latin typeface="Arial" panose="020B0604020202020204" pitchFamily="34" charset="0"/>
                <a:cs typeface="Arial" panose="020B0604020202020204" pitchFamily="34" charset="0"/>
              </a:rPr>
              <a:t>Διάρθρωση μεταξύ κονδύλου της κάτω γνάθου και της κροταφικής </a:t>
            </a:r>
            <a:r>
              <a:rPr lang="el-GR" altLang="el-GR" sz="1200" b="1" dirty="0" err="1">
                <a:latin typeface="Arial" panose="020B0604020202020204" pitchFamily="34" charset="0"/>
                <a:cs typeface="Arial" panose="020B0604020202020204" pitchFamily="34" charset="0"/>
              </a:rPr>
              <a:t>γλήνης</a:t>
            </a:r>
            <a:r>
              <a:rPr lang="el-GR" altLang="el-GR" sz="1200" b="1" dirty="0">
                <a:latin typeface="Arial" panose="020B0604020202020204" pitchFamily="34" charset="0"/>
                <a:cs typeface="Arial" panose="020B0604020202020204" pitchFamily="34" charset="0"/>
              </a:rPr>
              <a:t> της </a:t>
            </a:r>
            <a:r>
              <a:rPr lang="el-GR" altLang="el-GR" sz="1200" b="1" dirty="0" err="1">
                <a:latin typeface="Arial" panose="020B0604020202020204" pitchFamily="34" charset="0"/>
                <a:cs typeface="Arial" panose="020B0604020202020204" pitchFamily="34" charset="0"/>
              </a:rPr>
              <a:t>λεπιδοειδούς</a:t>
            </a:r>
            <a:r>
              <a:rPr lang="el-GR" altLang="el-GR" sz="1200" b="1" dirty="0">
                <a:latin typeface="Arial" panose="020B0604020202020204" pitchFamily="34" charset="0"/>
                <a:cs typeface="Arial" panose="020B0604020202020204" pitchFamily="34" charset="0"/>
              </a:rPr>
              <a:t> μοίρας του κροταφικού οστού </a:t>
            </a:r>
          </a:p>
          <a:p>
            <a:pPr marL="342900" indent="-342900" eaLnBrk="1" hangingPunct="1">
              <a:buFont typeface="Courier New" panose="02070309020205020404" pitchFamily="49" charset="0"/>
              <a:buChar char="o"/>
            </a:pPr>
            <a:r>
              <a:rPr lang="el-GR" altLang="el-GR" sz="1200" b="1" dirty="0" err="1">
                <a:latin typeface="Arial" panose="020B0604020202020204" pitchFamily="34" charset="0"/>
                <a:cs typeface="Arial" panose="020B0604020202020204" pitchFamily="34" charset="0"/>
              </a:rPr>
              <a:t>Διάρθριος</a:t>
            </a:r>
            <a:r>
              <a:rPr lang="el-GR" altLang="el-GR" sz="1200" b="1" dirty="0">
                <a:latin typeface="Arial" panose="020B0604020202020204" pitchFamily="34" charset="0"/>
                <a:cs typeface="Arial" panose="020B0604020202020204" pitchFamily="34" charset="0"/>
              </a:rPr>
              <a:t> δίσκος υποδιαιρεί την αρθρική κοιλότητα σε 2 μικρότερες και ανεξάρτητες κοιλότητες: την κάτω (</a:t>
            </a:r>
            <a:r>
              <a:rPr lang="el-GR" altLang="el-GR" sz="1200" b="1" dirty="0" err="1">
                <a:latin typeface="Arial" panose="020B0604020202020204" pitchFamily="34" charset="0"/>
                <a:cs typeface="Arial" panose="020B0604020202020204" pitchFamily="34" charset="0"/>
              </a:rPr>
              <a:t>δισκογναθική</a:t>
            </a:r>
            <a:r>
              <a:rPr lang="el-GR" altLang="el-GR" sz="1200" b="1" dirty="0">
                <a:latin typeface="Arial" panose="020B0604020202020204" pitchFamily="34" charset="0"/>
                <a:cs typeface="Arial" panose="020B0604020202020204" pitchFamily="34" charset="0"/>
              </a:rPr>
              <a:t>) όπου επιτελούνται τροχοειδείς κινήσεις και την άνω (</a:t>
            </a:r>
            <a:r>
              <a:rPr lang="el-GR" altLang="el-GR" sz="1200" b="1" dirty="0" err="1">
                <a:latin typeface="Arial" panose="020B0604020202020204" pitchFamily="34" charset="0"/>
                <a:cs typeface="Arial" panose="020B0604020202020204" pitchFamily="34" charset="0"/>
              </a:rPr>
              <a:t>δισκοκροταφική</a:t>
            </a:r>
            <a:r>
              <a:rPr lang="el-GR" altLang="el-GR" sz="1200" b="1" dirty="0">
                <a:latin typeface="Arial" panose="020B0604020202020204" pitchFamily="34" charset="0"/>
                <a:cs typeface="Arial" panose="020B0604020202020204" pitchFamily="34" charset="0"/>
              </a:rPr>
              <a:t>) όπου τελούνται κινήσεις ολίσθησης επί του αρθρικού φύματος </a:t>
            </a:r>
          </a:p>
          <a:p>
            <a:endParaRPr lang="el-GR" dirty="0"/>
          </a:p>
        </p:txBody>
      </p:sp>
      <p:sp>
        <p:nvSpPr>
          <p:cNvPr id="4" name="Slide Number Placeholder 3"/>
          <p:cNvSpPr>
            <a:spLocks noGrp="1"/>
          </p:cNvSpPr>
          <p:nvPr>
            <p:ph type="sldNum" sz="quarter" idx="5"/>
          </p:nvPr>
        </p:nvSpPr>
        <p:spPr/>
        <p:txBody>
          <a:bodyPr/>
          <a:lstStyle/>
          <a:p>
            <a:fld id="{9585C80D-6064-4D78-969A-D6294C04D678}" type="slidenum">
              <a:rPr lang="el-GR" smtClean="0"/>
              <a:t>70</a:t>
            </a:fld>
            <a:endParaRPr lang="el-GR"/>
          </a:p>
        </p:txBody>
      </p:sp>
    </p:spTree>
    <p:extLst>
      <p:ext uri="{BB962C8B-B14F-4D97-AF65-F5344CB8AC3E}">
        <p14:creationId xmlns:p14="http://schemas.microsoft.com/office/powerpoint/2010/main" val="3405677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Θέση εικόνας διαφάνειας 1"/>
          <p:cNvSpPr>
            <a:spLocks noGrp="1" noRot="1" noChangeAspect="1" noTextEdit="1"/>
          </p:cNvSpPr>
          <p:nvPr>
            <p:ph type="sldImg"/>
          </p:nvPr>
        </p:nvSpPr>
        <p:spPr>
          <a:ln>
            <a:solidFill>
              <a:srgbClr val="000000">
                <a:alpha val="100000"/>
              </a:srgbClr>
            </a:solidFill>
            <a:miter lim="800000"/>
          </a:ln>
        </p:spPr>
      </p:sp>
      <p:sp>
        <p:nvSpPr>
          <p:cNvPr id="286723" name="Θέση σημειώσεων 2"/>
          <p:cNvSpPr>
            <a:spLocks noGrp="1"/>
          </p:cNvSpPr>
          <p:nvPr>
            <p:ph type="body" idx="1"/>
          </p:nvPr>
        </p:nvSpPr>
        <p:spPr>
          <a:noFill/>
          <a:ln>
            <a:noFill/>
          </a:ln>
        </p:spPr>
        <p:txBody>
          <a:bodyPr wrap="square" lIns="91440" tIns="45720" rIns="91440" bIns="45720" anchor="t"/>
          <a:lstStyle/>
          <a:p>
            <a:pPr lvl="0" eaLnBrk="1" hangingPunct="1">
              <a:spcBef>
                <a:spcPct val="0"/>
              </a:spcBef>
            </a:pPr>
            <a:r>
              <a:rPr lang="el-GR" altLang="x-none" dirty="0"/>
              <a:t>ΤΟ ΟΠΙΣΘΙΟ ΚΑΤΩ ΧΕΙΛΟΣ ΤΟΥ ΖΥΓΩΜΑΤΙΚΟΥ ΤΟΞΟΥ ΣΧΗΜΑΤΙΖΕΙ ΤΗΝ ΆΝΩ ΑΡΘΡΙΚΗ ΕΠΙΦΑΝΕΙΑ ΤΗΣ ΚΓΔ</a:t>
            </a:r>
          </a:p>
          <a:p>
            <a:pPr lvl="0" eaLnBrk="1" hangingPunct="1">
              <a:spcBef>
                <a:spcPct val="0"/>
              </a:spcBef>
            </a:pPr>
            <a:r>
              <a:rPr lang="el-GR" altLang="x-none" dirty="0"/>
              <a:t>ΨΗΛΑΦΗΤΑ=ΣΩΜΑ, ΓΩΝΙΑ ΚΑΙ ΚΛΆΔΟΣ ΚΑΤΩ ΓΝΑΘΟΥ</a:t>
            </a:r>
          </a:p>
          <a:p>
            <a:pPr lvl="0" eaLnBrk="1" hangingPunct="1">
              <a:spcBef>
                <a:spcPct val="0"/>
              </a:spcBef>
            </a:pPr>
            <a:r>
              <a:rPr lang="el-GR" altLang="x-none" dirty="0"/>
              <a:t>ΚΟΝΔΥΛΟΣ ΚΑΤΩ ΓΝΑΘΟΥ- Η ΚΆΤΩ ΑΡΘΡΙΚΗ ΕΠΙΦΑΝΕΙΑ ΤΗΣ ΚΓΔ (ΚΛΕΙΣΤΕΣ ΣΙΑΓΟΝΕΣ- Η ΆΡΘΡΩΣΗ ΔΕΝ ΨΗΛΑΦΑΤΑΙ) ΛΌΓΩ ΤΟΥ ΠΡΟΕΞΕΧΟΝΤΟΣ ΠΛΑΓΙΟΥ ΣΥΝΔΕΣΜΟΥ</a:t>
            </a:r>
          </a:p>
        </p:txBody>
      </p:sp>
      <p:sp>
        <p:nvSpPr>
          <p:cNvPr id="286724" name="Θέση αριθμού διαφάνειας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l-GR" altLang="x-none" sz="1200" dirty="0">
                <a:latin typeface="Calibri" panose="020F0502020204030204" pitchFamily="34" charset="0"/>
              </a:rPr>
              <a:t>71</a:t>
            </a:fld>
            <a:endParaRPr lang="el-GR" altLang="x-none" sz="1200" dirty="0">
              <a:latin typeface="Calibri" panose="020F0502020204030204" pitchFamily="34" charset="0"/>
            </a:endParaRPr>
          </a:p>
        </p:txBody>
      </p:sp>
    </p:spTree>
    <p:extLst>
      <p:ext uri="{BB962C8B-B14F-4D97-AF65-F5344CB8AC3E}">
        <p14:creationId xmlns:p14="http://schemas.microsoft.com/office/powerpoint/2010/main" val="3155932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Θέση εικόνας διαφάνειας 1"/>
          <p:cNvSpPr>
            <a:spLocks noGrp="1" noRot="1" noChangeAspect="1" noTextEdit="1"/>
          </p:cNvSpPr>
          <p:nvPr>
            <p:ph type="sldImg"/>
          </p:nvPr>
        </p:nvSpPr>
        <p:spPr>
          <a:ln>
            <a:solidFill>
              <a:srgbClr val="000000">
                <a:alpha val="100000"/>
              </a:srgbClr>
            </a:solidFill>
            <a:miter lim="800000"/>
          </a:ln>
        </p:spPr>
      </p:sp>
      <p:sp>
        <p:nvSpPr>
          <p:cNvPr id="3" name="Θέση σημειώσεων 2"/>
          <p:cNvSpPr>
            <a:spLocks noGrp="1"/>
          </p:cNvSpPr>
          <p:nvPr>
            <p:ph type="body" idx="1"/>
          </p:nvPr>
        </p:nvSpPr>
        <p:spPr/>
        <p:txBody>
          <a:bodyPr lIns="91440" tIns="45720" rIns="91440" bIns="45720" rtlCol="0"/>
          <a:lstStyle/>
          <a:p>
            <a:pPr lvl="0" eaLnBrk="1" hangingPunct="1">
              <a:spcBef>
                <a:spcPct val="0"/>
              </a:spcBef>
            </a:pPr>
            <a:r>
              <a:rPr lang="el-GR" altLang="el-GR" dirty="0">
                <a:latin typeface="Arial" panose="020B0604020202020204" pitchFamily="34" charset="0"/>
                <a:cs typeface="Arial" panose="020B0604020202020204" pitchFamily="34" charset="0"/>
              </a:rPr>
              <a:t>Ο παρωτιδικός αδένας σφηνώνεται πίσω από τον κλάδο της κάτω γνάθου με τον μασητήρα μυ επιπολής του οστού και τους έσω πτερυγοειδείς μυς εν τω βάθει του οστού</a:t>
            </a:r>
          </a:p>
          <a:p>
            <a:pPr lvl="0" eaLnBrk="1" hangingPunct="1">
              <a:spcBef>
                <a:spcPct val="0"/>
              </a:spcBef>
            </a:pPr>
            <a:r>
              <a:rPr lang="el-GR" altLang="el-GR" dirty="0">
                <a:latin typeface="Arial" panose="020B0604020202020204" pitchFamily="34" charset="0"/>
                <a:cs typeface="Arial" panose="020B0604020202020204" pitchFamily="34" charset="0"/>
              </a:rPr>
              <a:t>Επικουρική παρωτίδα εντοπίζεται επιπολής του μασητήρα και πάνω στον συσπασμένο μυ μπορεί να είναι ψηλαφητός ο πόρος της παρωτίδας, ο οποίος στρέφεται προς τα μπροστά, στη συνέχεια στρέφεται επί τα εντός και διαπερνά τον βυκανητή μυ για να εκβάλλει στη σιαλική θηλή του στόματος απέναντι από τη μύλη του 2</a:t>
            </a:r>
            <a:r>
              <a:rPr lang="el-GR" altLang="el-GR" baseline="30000" dirty="0">
                <a:latin typeface="Arial" panose="020B0604020202020204" pitchFamily="34" charset="0"/>
                <a:cs typeface="Arial" panose="020B0604020202020204" pitchFamily="34" charset="0"/>
              </a:rPr>
              <a:t>ου</a:t>
            </a:r>
            <a:r>
              <a:rPr lang="el-GR" altLang="el-GR" dirty="0">
                <a:latin typeface="Arial" panose="020B0604020202020204" pitchFamily="34" charset="0"/>
                <a:cs typeface="Arial" panose="020B0604020202020204" pitchFamily="34" charset="0"/>
              </a:rPr>
              <a:t> άνω γομφίου οδόντα</a:t>
            </a:r>
            <a:endParaRPr lang="fr-FR" altLang="el-GR" dirty="0">
              <a:solidFill>
                <a:schemeClr val="bg1"/>
              </a:solidFill>
              <a:latin typeface="Arial" panose="020B0604020202020204" pitchFamily="34" charset="0"/>
              <a:cs typeface="Arial" panose="020B0604020202020204" pitchFamily="34" charset="0"/>
            </a:endParaRPr>
          </a:p>
          <a:p>
            <a:pPr lvl="0" eaLnBrk="1" hangingPunct="1">
              <a:spcBef>
                <a:spcPct val="0"/>
              </a:spcBef>
            </a:pPr>
            <a:endParaRPr lang="el-GR" altLang="x-none" dirty="0"/>
          </a:p>
        </p:txBody>
      </p:sp>
      <p:sp>
        <p:nvSpPr>
          <p:cNvPr id="278532" name="Θέση αριθμού διαφάνειας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l-GR" altLang="x-none" sz="1200" dirty="0">
                <a:latin typeface="Calibri" panose="020F0502020204030204" pitchFamily="34" charset="0"/>
              </a:rPr>
              <a:t>72</a:t>
            </a:fld>
            <a:endParaRPr lang="el-GR" altLang="x-none" sz="1200" dirty="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Θέση εικόνας διαφάνειας 1"/>
          <p:cNvSpPr>
            <a:spLocks noGrp="1" noRot="1" noChangeAspect="1" noTextEdit="1"/>
          </p:cNvSpPr>
          <p:nvPr>
            <p:ph type="sldImg"/>
          </p:nvPr>
        </p:nvSpPr>
        <p:spPr>
          <a:ln>
            <a:solidFill>
              <a:srgbClr val="000000">
                <a:alpha val="100000"/>
              </a:srgbClr>
            </a:solidFill>
            <a:miter lim="800000"/>
          </a:ln>
        </p:spPr>
      </p:sp>
      <p:sp>
        <p:nvSpPr>
          <p:cNvPr id="3" name="Θέση σημειώσεων 2"/>
          <p:cNvSpPr>
            <a:spLocks noGrp="1"/>
          </p:cNvSpPr>
          <p:nvPr>
            <p:ph type="body" idx="1"/>
          </p:nvPr>
        </p:nvSpPr>
        <p:spPr/>
        <p:txBody>
          <a:bodyPr lIns="91440" tIns="45720" rIns="91440" bIns="45720" rtlCol="0"/>
          <a:lstStyle/>
          <a:p>
            <a:pPr lvl="0" eaLnBrk="1" hangingPunct="1">
              <a:spcBef>
                <a:spcPct val="0"/>
              </a:spcBef>
            </a:pPr>
            <a:r>
              <a:rPr lang="el-GR" altLang="el-GR" dirty="0">
                <a:latin typeface="Arial" panose="020B0604020202020204" pitchFamily="34" charset="0"/>
                <a:cs typeface="Arial" panose="020B0604020202020204" pitchFamily="34" charset="0"/>
              </a:rPr>
              <a:t>Ο παρωτιδικός αδένας σφηνώνεται πίσω από τον κλάδο της κάτω γνάθου με τον μασητήρα μυ επιπολής του οστού και τους έσω πτερυγοειδείς μυς εν τω βάθει του οστού</a:t>
            </a:r>
          </a:p>
          <a:p>
            <a:pPr lvl="0" eaLnBrk="1" hangingPunct="1">
              <a:spcBef>
                <a:spcPct val="0"/>
              </a:spcBef>
            </a:pPr>
            <a:r>
              <a:rPr lang="el-GR" altLang="el-GR" dirty="0">
                <a:latin typeface="Arial" panose="020B0604020202020204" pitchFamily="34" charset="0"/>
                <a:cs typeface="Arial" panose="020B0604020202020204" pitchFamily="34" charset="0"/>
              </a:rPr>
              <a:t>Επικουρική παρωτίδα εντοπίζεται επιπολής του μασητήρα και πάνω στον συσπασμένο μυ μπορεί να είναι ψηλαφητός ο πόρος της παρωτίδας, ο οποίος στρέφεται προς τα μπροστά, στη συνέχεια στρέφεται επί τα εντός και διαπερνά τον βυκανητή μυ για να εκβάλλει στη σιαλική θηλή του στόματος απέναντι από τη μύλη του 2</a:t>
            </a:r>
            <a:r>
              <a:rPr lang="el-GR" altLang="el-GR" baseline="30000" dirty="0">
                <a:latin typeface="Arial" panose="020B0604020202020204" pitchFamily="34" charset="0"/>
                <a:cs typeface="Arial" panose="020B0604020202020204" pitchFamily="34" charset="0"/>
              </a:rPr>
              <a:t>ου</a:t>
            </a:r>
            <a:r>
              <a:rPr lang="el-GR" altLang="el-GR" dirty="0">
                <a:latin typeface="Arial" panose="020B0604020202020204" pitchFamily="34" charset="0"/>
                <a:cs typeface="Arial" panose="020B0604020202020204" pitchFamily="34" charset="0"/>
              </a:rPr>
              <a:t> άνω γομφίου οδόντα</a:t>
            </a:r>
            <a:endParaRPr lang="fr-FR" altLang="el-GR" dirty="0">
              <a:solidFill>
                <a:schemeClr val="bg1"/>
              </a:solidFill>
              <a:latin typeface="Arial" panose="020B0604020202020204" pitchFamily="34" charset="0"/>
              <a:cs typeface="Arial" panose="020B0604020202020204" pitchFamily="34" charset="0"/>
            </a:endParaRPr>
          </a:p>
          <a:p>
            <a:pPr lvl="0" eaLnBrk="1" hangingPunct="1">
              <a:spcBef>
                <a:spcPct val="0"/>
              </a:spcBef>
            </a:pPr>
            <a:endParaRPr lang="el-GR" altLang="x-none" dirty="0"/>
          </a:p>
        </p:txBody>
      </p:sp>
      <p:sp>
        <p:nvSpPr>
          <p:cNvPr id="279556" name="Θέση αριθμού διαφάνειας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l-GR" altLang="x-none" sz="1200" dirty="0">
                <a:latin typeface="Calibri" panose="020F0502020204030204" pitchFamily="34" charset="0"/>
              </a:rPr>
              <a:t>73</a:t>
            </a:fld>
            <a:endParaRPr lang="el-GR" altLang="x-none" sz="1200" dirty="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Θέση εικόνας διαφάνειας 1"/>
          <p:cNvSpPr>
            <a:spLocks noGrp="1" noRot="1" noChangeAspect="1" noTextEdit="1"/>
          </p:cNvSpPr>
          <p:nvPr>
            <p:ph type="sldImg"/>
          </p:nvPr>
        </p:nvSpPr>
        <p:spPr>
          <a:ln>
            <a:solidFill>
              <a:srgbClr val="000000">
                <a:alpha val="100000"/>
              </a:srgbClr>
            </a:solidFill>
            <a:miter lim="800000"/>
          </a:ln>
        </p:spPr>
      </p:sp>
      <p:sp>
        <p:nvSpPr>
          <p:cNvPr id="3" name="Θέση σημειώσεων 2"/>
          <p:cNvSpPr>
            <a:spLocks noGrp="1"/>
          </p:cNvSpPr>
          <p:nvPr>
            <p:ph type="body" idx="1"/>
          </p:nvPr>
        </p:nvSpPr>
        <p:spPr/>
        <p:txBody>
          <a:bodyPr lIns="91440" tIns="45720" rIns="91440" bIns="45720" rtlCol="0"/>
          <a:lstStyle/>
          <a:p>
            <a:pPr lvl="0" eaLnBrk="1" hangingPunct="1">
              <a:spcBef>
                <a:spcPct val="0"/>
              </a:spcBef>
            </a:pPr>
            <a:r>
              <a:rPr lang="el-GR" altLang="el-GR" dirty="0">
                <a:latin typeface="Arial" panose="020B0604020202020204" pitchFamily="34" charset="0"/>
                <a:cs typeface="Arial" panose="020B0604020202020204" pitchFamily="34" charset="0"/>
              </a:rPr>
              <a:t>Ο παρωτιδικός αδένας σφηνώνεται πίσω από τον κλάδο της κάτω γνάθου με τον μασητήρα μυ επιπολής του οστού και τους έσω πτερυγοειδείς μυς εν τω βάθει του οστού</a:t>
            </a:r>
          </a:p>
          <a:p>
            <a:pPr lvl="0" eaLnBrk="1" hangingPunct="1">
              <a:spcBef>
                <a:spcPct val="0"/>
              </a:spcBef>
            </a:pPr>
            <a:r>
              <a:rPr lang="el-GR" altLang="el-GR" dirty="0">
                <a:latin typeface="Arial" panose="020B0604020202020204" pitchFamily="34" charset="0"/>
                <a:cs typeface="Arial" panose="020B0604020202020204" pitchFamily="34" charset="0"/>
              </a:rPr>
              <a:t>Επικουρική παρωτίδα εντοπίζεται επιπολής του μασητήρα και πάνω στον συσπασμένο μυ μπορεί να είναι ψηλαφητός ο πόρος της παρωτίδας, ο οποίος στρέφεται προς τα μπροστά, στη συνέχεια στρέφεται επί τα εντός και διαπερνά τον βυκανητή μυ για να εκβάλλει στη σιαλική θηλή του στόματος απέναντι από τη μύλη του 2</a:t>
            </a:r>
            <a:r>
              <a:rPr lang="el-GR" altLang="el-GR" baseline="30000" dirty="0">
                <a:latin typeface="Arial" panose="020B0604020202020204" pitchFamily="34" charset="0"/>
                <a:cs typeface="Arial" panose="020B0604020202020204" pitchFamily="34" charset="0"/>
              </a:rPr>
              <a:t>ου</a:t>
            </a:r>
            <a:r>
              <a:rPr lang="el-GR" altLang="el-GR" dirty="0">
                <a:latin typeface="Arial" panose="020B0604020202020204" pitchFamily="34" charset="0"/>
                <a:cs typeface="Arial" panose="020B0604020202020204" pitchFamily="34" charset="0"/>
              </a:rPr>
              <a:t> άνω γομφίου οδόντα</a:t>
            </a:r>
            <a:endParaRPr lang="fr-FR" altLang="el-GR" dirty="0">
              <a:solidFill>
                <a:schemeClr val="bg1"/>
              </a:solidFill>
              <a:latin typeface="Arial" panose="020B0604020202020204" pitchFamily="34" charset="0"/>
              <a:cs typeface="Arial" panose="020B0604020202020204" pitchFamily="34" charset="0"/>
            </a:endParaRPr>
          </a:p>
          <a:p>
            <a:pPr lvl="0" eaLnBrk="1" hangingPunct="1">
              <a:spcBef>
                <a:spcPct val="0"/>
              </a:spcBef>
            </a:pPr>
            <a:endParaRPr lang="el-GR" altLang="x-none" dirty="0"/>
          </a:p>
        </p:txBody>
      </p:sp>
      <p:sp>
        <p:nvSpPr>
          <p:cNvPr id="280580" name="Θέση αριθμού διαφάνειας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l-GR" altLang="x-none" sz="1200" dirty="0">
                <a:latin typeface="Calibri" panose="020F0502020204030204" pitchFamily="34" charset="0"/>
              </a:rPr>
              <a:t>74</a:t>
            </a:fld>
            <a:endParaRPr lang="el-GR" altLang="x-none" sz="1200" dirty="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9585C80D-6064-4D78-969A-D6294C04D678}" type="slidenum">
              <a:rPr lang="el-GR" smtClean="0"/>
              <a:t>11</a:t>
            </a:fld>
            <a:endParaRPr lang="el-GR"/>
          </a:p>
        </p:txBody>
      </p:sp>
    </p:spTree>
    <p:extLst>
      <p:ext uri="{BB962C8B-B14F-4D97-AF65-F5344CB8AC3E}">
        <p14:creationId xmlns:p14="http://schemas.microsoft.com/office/powerpoint/2010/main" val="1270752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buFontTx/>
              <a:buNone/>
              <a:defRPr/>
            </a:pPr>
            <a:r>
              <a:rPr lang="el-GR" altLang="el-GR" dirty="0">
                <a:solidFill>
                  <a:srgbClr val="FF0000"/>
                </a:solidFill>
                <a:ea typeface="ＭＳ Ｐゴシック" panose="020B0600070205080204" pitchFamily="34" charset="-128"/>
              </a:rPr>
              <a:t>ΕΞΩΚΡΑΝΙΑ ΕΠΙΦΑΝΕΙΑ</a:t>
            </a:r>
          </a:p>
          <a:p>
            <a:pPr eaLnBrk="1" hangingPunct="1">
              <a:lnSpc>
                <a:spcPct val="90000"/>
              </a:lnSpc>
              <a:buFontTx/>
              <a:buNone/>
              <a:defRPr/>
            </a:pPr>
            <a:r>
              <a:rPr lang="el-GR" altLang="el-GR" dirty="0">
                <a:ea typeface="ＭＳ Ｐゴシック" panose="020B0600070205080204" pitchFamily="34" charset="-128"/>
              </a:rPr>
              <a:t>   </a:t>
            </a:r>
            <a:r>
              <a:rPr lang="el-GR" altLang="el-GR" b="1" u="sng" dirty="0">
                <a:solidFill>
                  <a:schemeClr val="accent2">
                    <a:lumMod val="60000"/>
                    <a:lumOff val="40000"/>
                  </a:schemeClr>
                </a:solidFill>
                <a:ea typeface="ＭＳ Ｐゴシック" panose="020B0600070205080204" pitchFamily="34" charset="-128"/>
              </a:rPr>
              <a:t>Άνω κροταφική γραμμή </a:t>
            </a:r>
            <a:r>
              <a:rPr lang="el-GR" altLang="el-GR" dirty="0">
                <a:ea typeface="ＭＳ Ｐゴシック" panose="020B0600070205080204" pitchFamily="34" charset="-128"/>
              </a:rPr>
              <a:t>(κροταφική </a:t>
            </a:r>
            <a:r>
              <a:rPr lang="el-GR" altLang="el-GR" dirty="0" err="1">
                <a:ea typeface="ＭＳ Ｐゴシック" panose="020B0600070205080204" pitchFamily="34" charset="-128"/>
              </a:rPr>
              <a:t>περιτονία</a:t>
            </a:r>
            <a:r>
              <a:rPr lang="el-GR" altLang="el-GR" dirty="0">
                <a:ea typeface="ＭＳ Ｐゴシック" panose="020B0600070205080204" pitchFamily="34" charset="-128"/>
              </a:rPr>
              <a:t>), </a:t>
            </a:r>
            <a:r>
              <a:rPr lang="el-GR" altLang="el-GR" b="1" u="sng" dirty="0">
                <a:solidFill>
                  <a:schemeClr val="accent2">
                    <a:lumMod val="60000"/>
                    <a:lumOff val="40000"/>
                  </a:schemeClr>
                </a:solidFill>
                <a:ea typeface="ＭＳ Ｐゴシック" panose="020B0600070205080204" pitchFamily="34" charset="-128"/>
              </a:rPr>
              <a:t>Κάτω κροταφική γραμμή </a:t>
            </a:r>
            <a:r>
              <a:rPr lang="el-GR" altLang="el-GR" dirty="0">
                <a:ea typeface="ＭＳ Ｐゴシック" panose="020B0600070205080204" pitchFamily="34" charset="-128"/>
              </a:rPr>
              <a:t>(</a:t>
            </a:r>
            <a:r>
              <a:rPr lang="el-GR" altLang="el-GR" dirty="0" err="1">
                <a:ea typeface="ＭＳ Ｐゴシック" panose="020B0600070205080204" pitchFamily="34" charset="-128"/>
              </a:rPr>
              <a:t>εκφ</a:t>
            </a:r>
            <a:r>
              <a:rPr lang="el-GR" altLang="el-GR" dirty="0">
                <a:ea typeface="ＭＳ Ｐゴシック" panose="020B0600070205080204" pitchFamily="34" charset="-128"/>
              </a:rPr>
              <a:t>. </a:t>
            </a:r>
            <a:r>
              <a:rPr lang="el-GR" altLang="el-GR" dirty="0" err="1">
                <a:ea typeface="ＭＳ Ｐゴシック" panose="020B0600070205080204" pitchFamily="34" charset="-128"/>
              </a:rPr>
              <a:t>κροταφίτης</a:t>
            </a:r>
            <a:r>
              <a:rPr lang="el-GR" altLang="el-GR" dirty="0">
                <a:ea typeface="ＭＳ Ｐゴシック" panose="020B0600070205080204" pitchFamily="34" charset="-128"/>
              </a:rPr>
              <a:t> μυς), κροταφικό πεδίο (</a:t>
            </a:r>
            <a:r>
              <a:rPr lang="el-GR" altLang="el-GR" dirty="0" err="1">
                <a:ea typeface="ＭＳ Ｐゴシック" panose="020B0600070205080204" pitchFamily="34" charset="-128"/>
              </a:rPr>
              <a:t>κροταφίτης</a:t>
            </a:r>
            <a:r>
              <a:rPr lang="el-GR" altLang="el-GR" dirty="0">
                <a:ea typeface="ＭＳ Ｐゴシック" panose="020B0600070205080204" pitchFamily="34" charset="-128"/>
              </a:rPr>
              <a:t> μυς), </a:t>
            </a:r>
            <a:r>
              <a:rPr lang="el-GR" altLang="el-GR" dirty="0" err="1">
                <a:ea typeface="ＭＳ Ｐゴシック" panose="020B0600070205080204" pitchFamily="34" charset="-128"/>
              </a:rPr>
              <a:t>υποκροτάφια</a:t>
            </a:r>
            <a:r>
              <a:rPr lang="el-GR" altLang="el-GR" dirty="0">
                <a:ea typeface="ＭＳ Ｐゴシック" panose="020B0600070205080204" pitchFamily="34" charset="-128"/>
              </a:rPr>
              <a:t> ακρολοφία, το σφηνοειδές φύμα, </a:t>
            </a:r>
            <a:r>
              <a:rPr lang="el-GR" altLang="el-GR" dirty="0" err="1">
                <a:ea typeface="ＭＳ Ｐゴシック" panose="020B0600070205080204" pitchFamily="34" charset="-128"/>
              </a:rPr>
              <a:t>υπερμαστοειδής</a:t>
            </a:r>
            <a:r>
              <a:rPr lang="el-GR" altLang="el-GR" dirty="0">
                <a:ea typeface="ＭＳ Ｐゴシック" panose="020B0600070205080204" pitchFamily="34" charset="-128"/>
              </a:rPr>
              <a:t> ακρολοφία</a:t>
            </a:r>
          </a:p>
          <a:p>
            <a:pPr eaLnBrk="1" hangingPunct="1">
              <a:lnSpc>
                <a:spcPct val="90000"/>
              </a:lnSpc>
              <a:buFontTx/>
              <a:buNone/>
              <a:defRPr/>
            </a:pPr>
            <a:r>
              <a:rPr lang="el-GR" altLang="el-GR" dirty="0">
                <a:solidFill>
                  <a:srgbClr val="FF0000"/>
                </a:solidFill>
                <a:ea typeface="ＭＳ Ｐゴシック" panose="020B0600070205080204" pitchFamily="34" charset="-128"/>
              </a:rPr>
              <a:t>ΕΝΔΟΚΡΑΝΙΑ ΕΠΙΦΑΝΕΙΑ</a:t>
            </a:r>
          </a:p>
          <a:p>
            <a:pPr eaLnBrk="1" hangingPunct="1">
              <a:lnSpc>
                <a:spcPct val="90000"/>
              </a:lnSpc>
              <a:buFontTx/>
              <a:buNone/>
              <a:defRPr/>
            </a:pPr>
            <a:r>
              <a:rPr lang="el-GR" altLang="el-GR" dirty="0">
                <a:ea typeface="ＭＳ Ｐゴシック" panose="020B0600070205080204" pitchFamily="34" charset="-128"/>
              </a:rPr>
              <a:t>   Αύλακες της μέσης μηνιγγικής αρτηρίας  </a:t>
            </a:r>
          </a:p>
          <a:p>
            <a:endParaRPr lang="el-GR" dirty="0"/>
          </a:p>
        </p:txBody>
      </p:sp>
      <p:sp>
        <p:nvSpPr>
          <p:cNvPr id="4" name="Slide Number Placeholder 3"/>
          <p:cNvSpPr>
            <a:spLocks noGrp="1"/>
          </p:cNvSpPr>
          <p:nvPr>
            <p:ph type="sldNum" sz="quarter" idx="5"/>
          </p:nvPr>
        </p:nvSpPr>
        <p:spPr/>
        <p:txBody>
          <a:bodyPr/>
          <a:lstStyle/>
          <a:p>
            <a:fld id="{9585C80D-6064-4D78-969A-D6294C04D678}" type="slidenum">
              <a:rPr lang="el-GR" smtClean="0"/>
              <a:t>12</a:t>
            </a:fld>
            <a:endParaRPr lang="el-GR"/>
          </a:p>
        </p:txBody>
      </p:sp>
    </p:spTree>
    <p:extLst>
      <p:ext uri="{BB962C8B-B14F-4D97-AF65-F5344CB8AC3E}">
        <p14:creationId xmlns:p14="http://schemas.microsoft.com/office/powerpoint/2010/main" val="358020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a:solidFill>
                  <a:schemeClr val="bg1"/>
                </a:solidFill>
                <a:latin typeface="Arial" panose="020B0604020202020204" pitchFamily="34" charset="0"/>
                <a:cs typeface="Arial" panose="020B0604020202020204" pitchFamily="34" charset="0"/>
              </a:rPr>
              <a:t>Άνω: Άνω κροταφική γραμμή </a:t>
            </a:r>
          </a:p>
          <a:p>
            <a:r>
              <a:rPr lang="el-GR" sz="1200" dirty="0">
                <a:solidFill>
                  <a:schemeClr val="bg1"/>
                </a:solidFill>
                <a:latin typeface="Arial" panose="020B0604020202020204" pitchFamily="34" charset="0"/>
                <a:cs typeface="Arial" panose="020B0604020202020204" pitchFamily="34" charset="0"/>
              </a:rPr>
              <a:t>Κάτω: Ζυγωματικό τόξο </a:t>
            </a:r>
          </a:p>
          <a:p>
            <a:r>
              <a:rPr lang="el-GR" sz="1200" dirty="0">
                <a:solidFill>
                  <a:schemeClr val="bg1"/>
                </a:solidFill>
                <a:latin typeface="Arial" panose="020B0604020202020204" pitchFamily="34" charset="0"/>
                <a:cs typeface="Arial" panose="020B0604020202020204" pitchFamily="34" charset="0"/>
              </a:rPr>
              <a:t>Πρόσθιο: Μετωπιαία </a:t>
            </a:r>
            <a:r>
              <a:rPr lang="el-GR" sz="1200" dirty="0" err="1">
                <a:solidFill>
                  <a:schemeClr val="bg1"/>
                </a:solidFill>
                <a:latin typeface="Arial" panose="020B0604020202020204" pitchFamily="34" charset="0"/>
                <a:cs typeface="Arial" panose="020B0604020202020204" pitchFamily="34" charset="0"/>
              </a:rPr>
              <a:t>απόφ</a:t>
            </a:r>
            <a:r>
              <a:rPr lang="el-GR" sz="1200" dirty="0">
                <a:solidFill>
                  <a:schemeClr val="bg1"/>
                </a:solidFill>
                <a:latin typeface="Arial" panose="020B0604020202020204" pitchFamily="34" charset="0"/>
                <a:cs typeface="Arial" panose="020B0604020202020204" pitchFamily="34" charset="0"/>
              </a:rPr>
              <a:t>. </a:t>
            </a:r>
            <a:r>
              <a:rPr lang="el-GR" sz="1200" dirty="0" err="1">
                <a:solidFill>
                  <a:schemeClr val="bg1"/>
                </a:solidFill>
                <a:latin typeface="Arial" panose="020B0604020202020204" pitchFamily="34" charset="0"/>
                <a:cs typeface="Arial" panose="020B0604020202020204" pitchFamily="34" charset="0"/>
              </a:rPr>
              <a:t>Ζυγ</a:t>
            </a:r>
            <a:r>
              <a:rPr lang="el-GR" sz="1200" dirty="0">
                <a:solidFill>
                  <a:schemeClr val="bg1"/>
                </a:solidFill>
                <a:latin typeface="Arial" panose="020B0604020202020204" pitchFamily="34" charset="0"/>
                <a:cs typeface="Arial" panose="020B0604020202020204" pitchFamily="34" charset="0"/>
              </a:rPr>
              <a:t>. Οστού – Ζυγωματική </a:t>
            </a:r>
            <a:r>
              <a:rPr lang="el-GR" sz="1200" dirty="0" err="1">
                <a:solidFill>
                  <a:schemeClr val="bg1"/>
                </a:solidFill>
                <a:latin typeface="Arial" panose="020B0604020202020204" pitchFamily="34" charset="0"/>
                <a:cs typeface="Arial" panose="020B0604020202020204" pitchFamily="34" charset="0"/>
              </a:rPr>
              <a:t>απόφ</a:t>
            </a:r>
            <a:r>
              <a:rPr lang="el-GR" sz="1200" dirty="0">
                <a:solidFill>
                  <a:schemeClr val="bg1"/>
                </a:solidFill>
                <a:latin typeface="Arial" panose="020B0604020202020204" pitchFamily="34" charset="0"/>
                <a:cs typeface="Arial" panose="020B0604020202020204" pitchFamily="34" charset="0"/>
              </a:rPr>
              <a:t>. Μετωπιαίου Οστού </a:t>
            </a:r>
          </a:p>
          <a:p>
            <a:r>
              <a:rPr lang="el-GR" sz="1200" dirty="0">
                <a:solidFill>
                  <a:schemeClr val="bg1"/>
                </a:solidFill>
                <a:latin typeface="Arial" panose="020B0604020202020204" pitchFamily="34" charset="0"/>
                <a:cs typeface="Arial" panose="020B0604020202020204" pitchFamily="34" charset="0"/>
              </a:rPr>
              <a:t>Οπίσθιο: Άνω κροταφική γραμμή </a:t>
            </a:r>
          </a:p>
          <a:p>
            <a:r>
              <a:rPr lang="el-GR" sz="1200" dirty="0">
                <a:solidFill>
                  <a:schemeClr val="bg1"/>
                </a:solidFill>
                <a:latin typeface="Arial" panose="020B0604020202020204" pitchFamily="34" charset="0"/>
                <a:cs typeface="Arial" panose="020B0604020202020204" pitchFamily="34" charset="0"/>
              </a:rPr>
              <a:t>Έδαφος: Μετωπιαίο, Μείζων πτέρυγα Σφηνοειδούς, Βρεγματικό, </a:t>
            </a:r>
            <a:r>
              <a:rPr lang="el-GR" sz="1200" dirty="0" err="1">
                <a:solidFill>
                  <a:schemeClr val="bg1"/>
                </a:solidFill>
                <a:latin typeface="Arial" panose="020B0604020202020204" pitchFamily="34" charset="0"/>
                <a:cs typeface="Arial" panose="020B0604020202020204" pitchFamily="34" charset="0"/>
              </a:rPr>
              <a:t>Λεπιδοειδής</a:t>
            </a:r>
            <a:r>
              <a:rPr lang="el-GR" sz="1200" dirty="0">
                <a:solidFill>
                  <a:schemeClr val="bg1"/>
                </a:solidFill>
                <a:latin typeface="Arial" panose="020B0604020202020204" pitchFamily="34" charset="0"/>
                <a:cs typeface="Arial" panose="020B0604020202020204" pitchFamily="34" charset="0"/>
              </a:rPr>
              <a:t> μοίρα Κροταφικού Οστού </a:t>
            </a:r>
          </a:p>
          <a:p>
            <a:endParaRPr lang="el-GR" dirty="0"/>
          </a:p>
        </p:txBody>
      </p:sp>
      <p:sp>
        <p:nvSpPr>
          <p:cNvPr id="4" name="Slide Number Placeholder 3"/>
          <p:cNvSpPr>
            <a:spLocks noGrp="1"/>
          </p:cNvSpPr>
          <p:nvPr>
            <p:ph type="sldNum" sz="quarter" idx="5"/>
          </p:nvPr>
        </p:nvSpPr>
        <p:spPr/>
        <p:txBody>
          <a:bodyPr/>
          <a:lstStyle/>
          <a:p>
            <a:fld id="{9585C80D-6064-4D78-969A-D6294C04D678}" type="slidenum">
              <a:rPr lang="el-GR" smtClean="0"/>
              <a:t>15</a:t>
            </a:fld>
            <a:endParaRPr lang="el-GR"/>
          </a:p>
        </p:txBody>
      </p:sp>
    </p:spTree>
    <p:extLst>
      <p:ext uri="{BB962C8B-B14F-4D97-AF65-F5344CB8AC3E}">
        <p14:creationId xmlns:p14="http://schemas.microsoft.com/office/powerpoint/2010/main" val="997242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a:solidFill>
              <a:srgbClr val="000000">
                <a:alpha val="100000"/>
              </a:srgbClr>
            </a:solidFill>
            <a:miter lim="800000"/>
          </a:ln>
        </p:spPr>
      </p:sp>
      <p:sp>
        <p:nvSpPr>
          <p:cNvPr id="274435" name="Notes Placeholder 2"/>
          <p:cNvSpPr>
            <a:spLocks noGrp="1"/>
          </p:cNvSpPr>
          <p:nvPr>
            <p:ph type="body" idx="1"/>
          </p:nvPr>
        </p:nvSpPr>
        <p:spPr>
          <a:noFill/>
          <a:ln>
            <a:noFill/>
          </a:ln>
        </p:spPr>
        <p:txBody>
          <a:bodyPr wrap="square" lIns="91440" tIns="45720" rIns="91440" bIns="45720" anchor="t"/>
          <a:lstStyle/>
          <a:p>
            <a:pPr lvl="0" eaLnBrk="1" hangingPunct="1">
              <a:spcBef>
                <a:spcPct val="0"/>
              </a:spcBef>
            </a:pPr>
            <a:r>
              <a:rPr lang="el-GR" altLang="el-GR" dirty="0"/>
              <a:t>Το πτέριο είναι ένα σημαντικό </a:t>
            </a:r>
            <a:r>
              <a:rPr lang="en-US" altLang="el-GR" dirty="0"/>
              <a:t>landmark</a:t>
            </a:r>
            <a:r>
              <a:rPr lang="el-GR" altLang="el-GR" dirty="0"/>
              <a:t> του κρανίου</a:t>
            </a:r>
            <a:r>
              <a:rPr lang="en-US" altLang="el-GR" dirty="0"/>
              <a:t>.</a:t>
            </a:r>
            <a:r>
              <a:rPr lang="el-GR" altLang="el-GR" dirty="0"/>
              <a:t> Συγκεκριμένα εαν φέρουμε μια ευθεία γραμμή από τη μετωποζυγωματιαία ραφή προς το πτέριο, αυτή θα αντιστοιχεί στην κάτω επιφάνεια του μετωπιαίου λοβού, ως προς το επικρατές ημισφαίριο ένα δάχτυλο πίσω από το τέλος αυτής της γραμμής βρίσκεται η περιοχή του </a:t>
            </a:r>
            <a:r>
              <a:rPr lang="en-US" altLang="el-GR" dirty="0"/>
              <a:t>Broca</a:t>
            </a:r>
            <a:r>
              <a:rPr lang="el-GR" altLang="el-GR" dirty="0"/>
              <a:t>. Στην έσω πλάκα του πτερίου διέρχεται ο πρόσθιος κλάδος της μέσης μηνιγγικής αρτηρίας(ο οποίος είναι εύκολα επιρρεπής σε τρώση που οδηγεί σε επισκληρίδιο αιμάτωμα). Επίσης το πτέριο χρησιμοποιείται σαν </a:t>
            </a:r>
            <a:r>
              <a:rPr lang="en-US" altLang="el-GR" dirty="0"/>
              <a:t>landmark </a:t>
            </a:r>
            <a:r>
              <a:rPr lang="el-GR" altLang="el-GR" dirty="0"/>
              <a:t>στις </a:t>
            </a:r>
            <a:r>
              <a:rPr lang="en-US" altLang="el-GR" dirty="0"/>
              <a:t>pterional approaches </a:t>
            </a:r>
            <a:r>
              <a:rPr lang="el-GR" altLang="el-GR" dirty="0"/>
              <a:t> σε παθολογίες του οπτικού νεύρου, σε ανευρύσματα της μέσης εγκεφαλικής αρτηρίας</a:t>
            </a:r>
            <a:r>
              <a:rPr lang="en-US" altLang="el-GR" dirty="0"/>
              <a:t> </a:t>
            </a:r>
            <a:r>
              <a:rPr lang="el-GR" altLang="el-GR" dirty="0"/>
              <a:t>ή στο </a:t>
            </a:r>
            <a:r>
              <a:rPr lang="en-US" altLang="el-GR" dirty="0"/>
              <a:t>upper basilar complex</a:t>
            </a:r>
            <a:r>
              <a:rPr lang="el-GR" altLang="el-GR" dirty="0"/>
              <a:t> και σε </a:t>
            </a:r>
            <a:r>
              <a:rPr lang="en-US" altLang="el-GR" dirty="0"/>
              <a:t>petroclival </a:t>
            </a:r>
            <a:r>
              <a:rPr lang="el-GR" altLang="el-GR" dirty="0"/>
              <a:t>όγκους</a:t>
            </a:r>
            <a:r>
              <a:rPr lang="en-US" altLang="el-GR" dirty="0"/>
              <a:t>(Oguz et al 2004</a:t>
            </a:r>
            <a:r>
              <a:rPr lang="el-GR" altLang="el-GR" dirty="0"/>
              <a:t> </a:t>
            </a:r>
            <a:r>
              <a:rPr lang="en-US" altLang="el-GR" dirty="0"/>
              <a:t>)</a:t>
            </a:r>
            <a:r>
              <a:rPr lang="el-GR" altLang="el-GR" dirty="0"/>
              <a:t>.</a:t>
            </a:r>
            <a:endParaRPr lang="en-US" altLang="el-GR" dirty="0"/>
          </a:p>
          <a:p>
            <a:pPr lvl="0" eaLnBrk="1" hangingPunct="1">
              <a:spcBef>
                <a:spcPct val="0"/>
              </a:spcBef>
            </a:pPr>
            <a:endParaRPr lang="el-GR" altLang="el-GR" dirty="0"/>
          </a:p>
          <a:p>
            <a:pPr lvl="0" eaLnBrk="1" hangingPunct="1">
              <a:spcBef>
                <a:spcPct val="0"/>
              </a:spcBef>
            </a:pPr>
            <a:r>
              <a:rPr lang="el-GR" altLang="el-GR" dirty="0"/>
              <a:t>	</a:t>
            </a:r>
          </a:p>
          <a:p>
            <a:pPr lvl="0" eaLnBrk="1" hangingPunct="1">
              <a:spcBef>
                <a:spcPct val="0"/>
              </a:spcBef>
            </a:pPr>
            <a:r>
              <a:rPr lang="el-GR" altLang="el-GR" dirty="0"/>
              <a:t>Ένα σημαντικό σημείο του πτερίου είναι η συσχέτιση του με την υποκείμενη μέση μηνιγγική αρτηρία. Συγκεκριμένα σε πρόσφατη μελέτη της </a:t>
            </a:r>
            <a:r>
              <a:rPr lang="en-US" altLang="el-GR" dirty="0"/>
              <a:t>Siyan MA</a:t>
            </a:r>
            <a:r>
              <a:rPr lang="el-GR" altLang="el-GR" dirty="0"/>
              <a:t> </a:t>
            </a:r>
            <a:r>
              <a:rPr lang="en-US" altLang="el-GR" dirty="0"/>
              <a:t>et al</a:t>
            </a:r>
            <a:r>
              <a:rPr lang="el-GR" altLang="el-GR" dirty="0"/>
              <a:t>, βρέθηκε ότι ο πρόσιος κλάδος της μέσης μηνιγγικής ατηρίας περνάει από το κέντρο του πτερίου στα 2/3 των κρανίων και στα υπόλοιπα διέρχεται λίγα χιλιοστά πίσω από αυτό, σε σημείο του κρανίου  ιδιαίτερα λεπτό. </a:t>
            </a:r>
          </a:p>
          <a:p>
            <a:pPr lvl="0" eaLnBrk="1" hangingPunct="1">
              <a:spcBef>
                <a:spcPct val="0"/>
              </a:spcBef>
            </a:pPr>
            <a:r>
              <a:rPr lang="el-GR" altLang="el-GR" dirty="0"/>
              <a:t>Η περιοχή του πτερίου αντιστοιχεί στο πιο λεπτό σημείο του κρανίου, συγκεκριμένα με το κροταφικό σημείο του μετωπιαίου και το λεπιδοειδές τμήμα του κροταφικού να αποτελούν τα πιο λεπτά σημεία και όχι το κέντρο του πτερίου όπως πιστεύεται. Ένα άλλο σημαντικό στοιχείο είναι ότι η αρστερή πλευρά έχει πιο παχύ οστό συγκριτικά με τη δεξιά σε όλο το μήκος του πτερίου. (</a:t>
            </a:r>
            <a:r>
              <a:rPr lang="en-US" altLang="el-GR" dirty="0"/>
              <a:t>Siyan MA et al, 2012)</a:t>
            </a:r>
            <a:r>
              <a:rPr lang="el-GR" altLang="el-GR" dirty="0"/>
              <a:t>.  </a:t>
            </a:r>
          </a:p>
          <a:p>
            <a:pPr lvl="0" eaLnBrk="1" hangingPunct="1">
              <a:spcBef>
                <a:spcPct val="0"/>
              </a:spcBef>
            </a:pPr>
            <a:endParaRPr lang="el-GR" altLang="el-GR" dirty="0"/>
          </a:p>
        </p:txBody>
      </p:sp>
      <p:sp>
        <p:nvSpPr>
          <p:cNvPr id="27443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l-GR" altLang="el-GR" sz="1200" dirty="0">
                <a:latin typeface="Calibri" panose="020F0502020204030204" pitchFamily="34" charset="0"/>
              </a:rPr>
              <a:t>19</a:t>
            </a:fld>
            <a:endParaRPr lang="el-GR" altLang="el-GR" sz="1200" dirty="0">
              <a:latin typeface="Calibri" panose="020F0502020204030204" pitchFamily="34" charset="0"/>
            </a:endParaRPr>
          </a:p>
        </p:txBody>
      </p:sp>
    </p:spTree>
    <p:extLst>
      <p:ext uri="{BB962C8B-B14F-4D97-AF65-F5344CB8AC3E}">
        <p14:creationId xmlns:p14="http://schemas.microsoft.com/office/powerpoint/2010/main" val="2173560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Θέση εικόνας διαφάνειας 1"/>
          <p:cNvSpPr>
            <a:spLocks noGrp="1" noRot="1" noChangeAspect="1" noTextEdit="1"/>
          </p:cNvSpPr>
          <p:nvPr>
            <p:ph type="sldImg"/>
          </p:nvPr>
        </p:nvSpPr>
        <p:spPr>
          <a:ln>
            <a:solidFill>
              <a:srgbClr val="000000">
                <a:alpha val="100000"/>
              </a:srgbClr>
            </a:solidFill>
            <a:miter lim="800000"/>
          </a:ln>
        </p:spPr>
      </p:sp>
      <p:sp>
        <p:nvSpPr>
          <p:cNvPr id="276483" name="Θέση σημειώσεων 2"/>
          <p:cNvSpPr>
            <a:spLocks noGrp="1"/>
          </p:cNvSpPr>
          <p:nvPr>
            <p:ph type="body" idx="1"/>
          </p:nvPr>
        </p:nvSpPr>
        <p:spPr>
          <a:noFill/>
          <a:ln>
            <a:noFill/>
          </a:ln>
        </p:spPr>
        <p:txBody>
          <a:bodyPr wrap="square" lIns="91440" tIns="45720" rIns="91440" bIns="45720" anchor="t"/>
          <a:lstStyle/>
          <a:p>
            <a:pPr lvl="0" eaLnBrk="1" hangingPunct="1">
              <a:spcBef>
                <a:spcPct val="0"/>
              </a:spcBef>
            </a:pPr>
            <a:r>
              <a:rPr lang="el-GR" altLang="x-none" dirty="0"/>
              <a:t>ΚΡΑΝΙΟΑΝΑΤΡΗΣΗ ΜΕ ΧΕΙΡΟΥΡΓΙΚΟ ΤΡΥΠΑΝΙ ΓΙΑ ΑΦΑΙΡΕΣΗ ΤΟΥ ΑΙΜΑΤΙΚΟΥ ΘΡΟΜΒΟΥ</a:t>
            </a:r>
          </a:p>
          <a:p>
            <a:pPr lvl="0" eaLnBrk="1" hangingPunct="1">
              <a:spcBef>
                <a:spcPct val="0"/>
              </a:spcBef>
            </a:pPr>
            <a:r>
              <a:rPr lang="el-GR" altLang="x-none" dirty="0"/>
              <a:t>ΘΕΣΗ ΤΟΥ </a:t>
            </a:r>
            <a:r>
              <a:rPr dirty="0"/>
              <a:t>SYLVIUS</a:t>
            </a:r>
            <a:r>
              <a:rPr lang="el-GR" altLang="x-none" dirty="0"/>
              <a:t> ΓΙΑΤΙ ΒΡΙΣΚΕΤΑΙ ΠΑΝΩ ΑΠΌ ΤΟ ΣΤΕΛΕΧΟΣ ΤΗΣ ΠΛΑΓΙΑΣ ΕΓΚΕΦΑΛΙΚΗΣ ΣΧΙΣΜΗΣ (ΣΧΙΣΜΗ ΤΟΥ </a:t>
            </a:r>
            <a:r>
              <a:rPr dirty="0"/>
              <a:t>SYLVIUS)</a:t>
            </a:r>
          </a:p>
          <a:p>
            <a:pPr lvl="0" eaLnBrk="1" hangingPunct="1">
              <a:spcBef>
                <a:spcPct val="0"/>
              </a:spcBef>
            </a:pPr>
            <a:endParaRPr lang="el-GR" altLang="x-none" dirty="0"/>
          </a:p>
        </p:txBody>
      </p:sp>
      <p:sp>
        <p:nvSpPr>
          <p:cNvPr id="276484" name="Θέση αριθμού διαφάνειας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l-GR" altLang="x-none" sz="1200" dirty="0">
                <a:latin typeface="Calibri" panose="020F0502020204030204" pitchFamily="34" charset="0"/>
              </a:rPr>
              <a:t>21</a:t>
            </a:fld>
            <a:endParaRPr lang="el-GR" altLang="x-none" sz="1200" dirty="0">
              <a:latin typeface="Calibri" panose="020F0502020204030204" pitchFamily="34" charset="0"/>
            </a:endParaRPr>
          </a:p>
        </p:txBody>
      </p:sp>
    </p:spTree>
    <p:extLst>
      <p:ext uri="{BB962C8B-B14F-4D97-AF65-F5344CB8AC3E}">
        <p14:creationId xmlns:p14="http://schemas.microsoft.com/office/powerpoint/2010/main" val="3697541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Θέση εικόνας διαφάνειας 1"/>
          <p:cNvSpPr>
            <a:spLocks noGrp="1" noRot="1" noChangeAspect="1" noTextEdit="1"/>
          </p:cNvSpPr>
          <p:nvPr>
            <p:ph type="sldImg"/>
          </p:nvPr>
        </p:nvSpPr>
        <p:spPr>
          <a:ln>
            <a:solidFill>
              <a:srgbClr val="000000">
                <a:alpha val="100000"/>
              </a:srgbClr>
            </a:solidFill>
            <a:miter lim="800000"/>
          </a:ln>
        </p:spPr>
      </p:sp>
      <p:sp>
        <p:nvSpPr>
          <p:cNvPr id="283651" name="Θέση σημειώσεων 2"/>
          <p:cNvSpPr>
            <a:spLocks noGrp="1"/>
          </p:cNvSpPr>
          <p:nvPr>
            <p:ph type="body" idx="1"/>
          </p:nvPr>
        </p:nvSpPr>
        <p:spPr>
          <a:noFill/>
          <a:ln>
            <a:noFill/>
          </a:ln>
        </p:spPr>
        <p:txBody>
          <a:bodyPr wrap="square" lIns="91440" tIns="45720" rIns="91440" bIns="45720" anchor="t"/>
          <a:lstStyle/>
          <a:p>
            <a:pPr lvl="0" eaLnBrk="1" hangingPunct="1">
              <a:spcBef>
                <a:spcPct val="0"/>
              </a:spcBef>
            </a:pPr>
            <a:r>
              <a:rPr lang="el-GR" altLang="x-none" dirty="0"/>
              <a:t>Ο ΚΡΟΤΑΦΙΤΗΣ ΜΥΣ ΕΚΦΥΕΤΑΙ ΚΑΤΩ ΑΠΌ ΤΗΝ ΚΡΟΤΑΦΙΚΗ ΓΡΑΜΜΗ ΚΑΙ ΓΙΝΕΤΑΙ ΨΗΛΑΦΗΤΟΣ ΚΑΤΆ ΤΗ ΜΑΣΗΣΗ, ΝΕΥΡΩΝΕΤΑΙ ΑΠΌ ΤΑ ΕΝ ΤΩ ΒΑΘΕΙ ΚΡΟΤΑΦΙΚΑ ΝΕΥΡΑ (ΚΛΑΔΟΙ ΤΟΥ ΚΑΤΩ ΓΝΑΘΙΚΟΥ ΝΕΥΡΟΥ) </a:t>
            </a:r>
          </a:p>
          <a:p>
            <a:pPr lvl="0" eaLnBrk="1" hangingPunct="1">
              <a:spcBef>
                <a:spcPct val="0"/>
              </a:spcBef>
            </a:pPr>
            <a:r>
              <a:rPr lang="el-GR" altLang="x-none" dirty="0"/>
              <a:t>ΚΡΟΤΑΦΙΚΗ ΠΕΡΙΤΟΝΙΑ ΠΡΟΣΦΥΕΤΑΙ ΠΡΟΣ ΤΑ ΚΑΤΩ ΣΤΟ ΖΥΓΩΜΑΤΙΚΟ ΤΟΞΟ. </a:t>
            </a:r>
          </a:p>
        </p:txBody>
      </p:sp>
      <p:sp>
        <p:nvSpPr>
          <p:cNvPr id="283652" name="Θέση αριθμού διαφάνειας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el-GR" altLang="x-none" sz="1200" dirty="0">
                <a:latin typeface="Calibri" panose="020F0502020204030204" pitchFamily="34" charset="0"/>
              </a:rPr>
              <a:t>23</a:t>
            </a:fld>
            <a:endParaRPr lang="el-GR" altLang="x-none" sz="1200" dirty="0">
              <a:latin typeface="Calibri" panose="020F0502020204030204" pitchFamily="34" charset="0"/>
            </a:endParaRPr>
          </a:p>
        </p:txBody>
      </p:sp>
    </p:spTree>
    <p:extLst>
      <p:ext uri="{BB962C8B-B14F-4D97-AF65-F5344CB8AC3E}">
        <p14:creationId xmlns:p14="http://schemas.microsoft.com/office/powerpoint/2010/main" val="280358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43841440-681F-424F-8887-280CE49942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F7266156-3556-4F64-ABE4-A870B36FDE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l-GR" altLang="el-GR"/>
              <a:t>Βρίσκεται στο έδαφος του κροταφικού βόθρου και αποτελεί σημείο συνένωσης του σφηνοειδούς,  βρεγματικού, μετωπιαίου και κροταφικού οστού.</a:t>
            </a:r>
          </a:p>
          <a:p>
            <a:pPr>
              <a:spcBef>
                <a:spcPct val="0"/>
              </a:spcBef>
            </a:pPr>
            <a:r>
              <a:rPr lang="el-GR" altLang="el-GR"/>
              <a:t>Ανάλογα με τα οστά που συνενώνονται στο πτέριο έχουμε 4 τύπους, σύμφωνα με τη κατηγοριοποίηση του </a:t>
            </a:r>
            <a:r>
              <a:rPr lang="en-US" altLang="el-GR"/>
              <a:t>Murphy</a:t>
            </a:r>
            <a:r>
              <a:rPr lang="el-GR" altLang="el-GR"/>
              <a:t>,  το σφηνοειδες-κροταφικό τύπο(</a:t>
            </a:r>
            <a:r>
              <a:rPr lang="en-US" altLang="el-GR"/>
              <a:t>sphenoparietal)</a:t>
            </a:r>
            <a:r>
              <a:rPr lang="el-GR" altLang="el-GR"/>
              <a:t> 77,7%</a:t>
            </a:r>
            <a:r>
              <a:rPr lang="en-US" altLang="el-GR"/>
              <a:t>, </a:t>
            </a:r>
            <a:r>
              <a:rPr lang="el-GR" altLang="el-GR"/>
              <a:t>το μετωπο-κροταφικό τύπο(</a:t>
            </a:r>
            <a:r>
              <a:rPr lang="en-US" altLang="el-GR"/>
              <a:t>frontotemporal)</a:t>
            </a:r>
            <a:r>
              <a:rPr lang="el-GR" altLang="el-GR"/>
              <a:t>1,2%</a:t>
            </a:r>
            <a:r>
              <a:rPr lang="en-US" altLang="el-GR"/>
              <a:t>, </a:t>
            </a:r>
            <a:r>
              <a:rPr lang="el-GR" altLang="el-GR"/>
              <a:t>επίπτεριος (</a:t>
            </a:r>
            <a:r>
              <a:rPr lang="en-US" altLang="el-GR"/>
              <a:t>epipteric)</a:t>
            </a:r>
            <a:r>
              <a:rPr lang="el-GR" altLang="el-GR"/>
              <a:t> 8,4%</a:t>
            </a:r>
            <a:r>
              <a:rPr lang="en-US" altLang="el-GR"/>
              <a:t> </a:t>
            </a:r>
            <a:r>
              <a:rPr lang="el-GR" altLang="el-GR"/>
              <a:t>και αστεροειδής τύπος(</a:t>
            </a:r>
            <a:r>
              <a:rPr lang="en-US" altLang="el-GR"/>
              <a:t>stellate</a:t>
            </a:r>
            <a:r>
              <a:rPr lang="el-GR" altLang="el-GR"/>
              <a:t>)12,3%. Η συχνότητα των διαφόρων τύπων υπόκειται σε φυλετικές διαφορές και διαφέρει από φυλή σε φυλή. </a:t>
            </a:r>
          </a:p>
          <a:p>
            <a:pPr>
              <a:spcBef>
                <a:spcPct val="0"/>
              </a:spcBef>
            </a:pPr>
            <a:r>
              <a:rPr lang="en-US" altLang="el-GR"/>
              <a:t>To </a:t>
            </a:r>
            <a:r>
              <a:rPr lang="el-GR" altLang="el-GR"/>
              <a:t>κέντρο του πτέριου στα ελληνικά κρανία βρίσκεται περί τα </a:t>
            </a:r>
            <a:r>
              <a:rPr lang="el-GR" altLang="el-GR">
                <a:solidFill>
                  <a:srgbClr val="FF0000"/>
                </a:solidFill>
              </a:rPr>
              <a:t>4,11 εκ</a:t>
            </a:r>
            <a:r>
              <a:rPr lang="el-GR" altLang="el-GR"/>
              <a:t>. πάνω από το μέσο του ζυγωματικού τόξου και </a:t>
            </a:r>
            <a:r>
              <a:rPr lang="el-GR" altLang="el-GR">
                <a:solidFill>
                  <a:srgbClr val="FF0000"/>
                </a:solidFill>
              </a:rPr>
              <a:t>3.5 εκ </a:t>
            </a:r>
            <a:r>
              <a:rPr lang="el-GR" altLang="el-GR"/>
              <a:t>πίσω από τη μετωποζυγωματική ραφή</a:t>
            </a:r>
            <a:r>
              <a:rPr lang="en-US" altLang="el-GR"/>
              <a:t>. </a:t>
            </a:r>
            <a:r>
              <a:rPr lang="el-GR" altLang="el-GR"/>
              <a:t>Αυτές οι αποστάσεις πρακτικά παρατηρούνται στην πλειοψηφία των πληθυσμών.  Πρακτικά το πτέριο βρίσκεται 2 δάχτυλα πάνω από το ζυγωματικό τόξο και 1 αντίχειρα πίσω από τη μετωπιαία απόφυση του ζυγωματικού οστού</a:t>
            </a:r>
            <a:r>
              <a:rPr lang="en-US" altLang="el-GR"/>
              <a:t>. </a:t>
            </a:r>
            <a:r>
              <a:rPr lang="el-GR" altLang="el-GR"/>
              <a:t>Αυτός ο εμπειρικός κανόνας θέλει προσοχή δεδομένου ότι το μέγεθος των δαχτύλων των διάφορων ατόμων διαφέρει. </a:t>
            </a:r>
          </a:p>
          <a:p>
            <a:pPr>
              <a:spcBef>
                <a:spcPct val="0"/>
              </a:spcBef>
            </a:pPr>
            <a:r>
              <a:rPr lang="el-GR" altLang="el-GR"/>
              <a:t> </a:t>
            </a:r>
          </a:p>
        </p:txBody>
      </p:sp>
      <p:sp>
        <p:nvSpPr>
          <p:cNvPr id="87044" name="Slide Number Placeholder 3">
            <a:extLst>
              <a:ext uri="{FF2B5EF4-FFF2-40B4-BE49-F238E27FC236}">
                <a16:creationId xmlns:a16="http://schemas.microsoft.com/office/drawing/2014/main" id="{5F5F65AC-7A24-482D-B071-1EE5F53CAB6C}"/>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Gothic" panose="020B0502020202020204" pitchFamily="34" charset="0"/>
                <a:cs typeface="Arial" panose="020B0604020202020204" pitchFamily="34" charset="0"/>
              </a:defRPr>
            </a:lvl1pPr>
            <a:lvl2pPr marL="742950" indent="-285750" eaLnBrk="0" hangingPunct="0">
              <a:defRPr>
                <a:solidFill>
                  <a:schemeClr val="tx1"/>
                </a:solidFill>
                <a:latin typeface="Century Gothic" panose="020B0502020202020204" pitchFamily="34" charset="0"/>
                <a:cs typeface="Arial" panose="020B0604020202020204" pitchFamily="34" charset="0"/>
              </a:defRPr>
            </a:lvl2pPr>
            <a:lvl3pPr marL="1143000" indent="-228600" eaLnBrk="0" hangingPunct="0">
              <a:defRPr>
                <a:solidFill>
                  <a:schemeClr val="tx1"/>
                </a:solidFill>
                <a:latin typeface="Century Gothic" panose="020B0502020202020204" pitchFamily="34" charset="0"/>
                <a:cs typeface="Arial" panose="020B0604020202020204" pitchFamily="34" charset="0"/>
              </a:defRPr>
            </a:lvl3pPr>
            <a:lvl4pPr marL="1600200" indent="-228600" eaLnBrk="0" hangingPunct="0">
              <a:defRPr>
                <a:solidFill>
                  <a:schemeClr val="tx1"/>
                </a:solidFill>
                <a:latin typeface="Century Gothic" panose="020B0502020202020204" pitchFamily="34" charset="0"/>
                <a:cs typeface="Arial" panose="020B0604020202020204" pitchFamily="34" charset="0"/>
              </a:defRPr>
            </a:lvl4pPr>
            <a:lvl5pPr marL="2057400" indent="-228600" eaLnBrk="0" hangingPunct="0">
              <a:defRPr>
                <a:solidFill>
                  <a:schemeClr val="tx1"/>
                </a:solidFill>
                <a:latin typeface="Century Gothic" panose="020B0502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cs typeface="Arial" panose="020B0604020202020204" pitchFamily="34" charset="0"/>
              </a:defRPr>
            </a:lvl9pPr>
          </a:lstStyle>
          <a:p>
            <a:pPr eaLnBrk="1" hangingPunct="1"/>
            <a:fld id="{8B3D3AF7-AABA-40FF-9688-99189F51994F}" type="slidenum">
              <a:rPr lang="el-GR" altLang="el-GR">
                <a:latin typeface="Calibri" panose="020F0502020204030204" pitchFamily="34" charset="0"/>
              </a:rPr>
              <a:pPr eaLnBrk="1" hangingPunct="1"/>
              <a:t>24</a:t>
            </a:fld>
            <a:endParaRPr lang="el-GR" altLang="el-GR">
              <a:latin typeface="Calibri" panose="020F0502020204030204" pitchFamily="34" charset="0"/>
            </a:endParaRPr>
          </a:p>
        </p:txBody>
      </p:sp>
    </p:spTree>
    <p:extLst>
      <p:ext uri="{BB962C8B-B14F-4D97-AF65-F5344CB8AC3E}">
        <p14:creationId xmlns:p14="http://schemas.microsoft.com/office/powerpoint/2010/main" val="3339005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61AA0-B883-486E-B652-611994C0CB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CF53DF68-1B71-427A-89DC-A2C2D09F0A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740D4F2B-2419-40FB-97B4-916090FC8E63}"/>
              </a:ext>
            </a:extLst>
          </p:cNvPr>
          <p:cNvSpPr>
            <a:spLocks noGrp="1"/>
          </p:cNvSpPr>
          <p:nvPr>
            <p:ph type="dt" sz="half" idx="10"/>
          </p:nvPr>
        </p:nvSpPr>
        <p:spPr/>
        <p:txBody>
          <a:bodyPr/>
          <a:lstStyle/>
          <a:p>
            <a:fld id="{83B45D9B-4620-4BAB-BE51-04F9153F900A}" type="datetimeFigureOut">
              <a:rPr lang="el-GR" smtClean="0"/>
              <a:t>5/3/2025</a:t>
            </a:fld>
            <a:endParaRPr lang="el-GR"/>
          </a:p>
        </p:txBody>
      </p:sp>
      <p:sp>
        <p:nvSpPr>
          <p:cNvPr id="5" name="Footer Placeholder 4">
            <a:extLst>
              <a:ext uri="{FF2B5EF4-FFF2-40B4-BE49-F238E27FC236}">
                <a16:creationId xmlns:a16="http://schemas.microsoft.com/office/drawing/2014/main" id="{45C9BFD0-8659-48BB-BD57-CDBE0EBF462A}"/>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D158A381-0BE6-4C12-B32F-0B6869B75290}"/>
              </a:ext>
            </a:extLst>
          </p:cNvPr>
          <p:cNvSpPr>
            <a:spLocks noGrp="1"/>
          </p:cNvSpPr>
          <p:nvPr>
            <p:ph type="sldNum" sz="quarter" idx="12"/>
          </p:nvPr>
        </p:nvSpPr>
        <p:spPr/>
        <p:txBody>
          <a:bodyPr/>
          <a:lstStyle/>
          <a:p>
            <a:fld id="{93A3CECC-E471-4252-B4F9-FFB243193DBC}" type="slidenum">
              <a:rPr lang="el-GR" smtClean="0"/>
              <a:t>‹#›</a:t>
            </a:fld>
            <a:endParaRPr lang="el-GR"/>
          </a:p>
        </p:txBody>
      </p:sp>
    </p:spTree>
    <p:extLst>
      <p:ext uri="{BB962C8B-B14F-4D97-AF65-F5344CB8AC3E}">
        <p14:creationId xmlns:p14="http://schemas.microsoft.com/office/powerpoint/2010/main" val="1755247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79107-9437-480B-8ED4-92A9CC4FAA73}"/>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1FE2D0B5-4348-425A-B03F-3206AC004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773C79D-2BC0-4C7E-BB95-6A5137E678A1}"/>
              </a:ext>
            </a:extLst>
          </p:cNvPr>
          <p:cNvSpPr>
            <a:spLocks noGrp="1"/>
          </p:cNvSpPr>
          <p:nvPr>
            <p:ph type="dt" sz="half" idx="10"/>
          </p:nvPr>
        </p:nvSpPr>
        <p:spPr/>
        <p:txBody>
          <a:bodyPr/>
          <a:lstStyle/>
          <a:p>
            <a:fld id="{83B45D9B-4620-4BAB-BE51-04F9153F900A}" type="datetimeFigureOut">
              <a:rPr lang="el-GR" smtClean="0"/>
              <a:t>5/3/2025</a:t>
            </a:fld>
            <a:endParaRPr lang="el-GR"/>
          </a:p>
        </p:txBody>
      </p:sp>
      <p:sp>
        <p:nvSpPr>
          <p:cNvPr id="5" name="Footer Placeholder 4">
            <a:extLst>
              <a:ext uri="{FF2B5EF4-FFF2-40B4-BE49-F238E27FC236}">
                <a16:creationId xmlns:a16="http://schemas.microsoft.com/office/drawing/2014/main" id="{71A27C38-9FFA-4496-B42A-A9782AC8B9F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62CF449E-9E6C-41A2-8CA8-522CBFEC01E1}"/>
              </a:ext>
            </a:extLst>
          </p:cNvPr>
          <p:cNvSpPr>
            <a:spLocks noGrp="1"/>
          </p:cNvSpPr>
          <p:nvPr>
            <p:ph type="sldNum" sz="quarter" idx="12"/>
          </p:nvPr>
        </p:nvSpPr>
        <p:spPr/>
        <p:txBody>
          <a:bodyPr/>
          <a:lstStyle/>
          <a:p>
            <a:fld id="{93A3CECC-E471-4252-B4F9-FFB243193DBC}" type="slidenum">
              <a:rPr lang="el-GR" smtClean="0"/>
              <a:t>‹#›</a:t>
            </a:fld>
            <a:endParaRPr lang="el-GR"/>
          </a:p>
        </p:txBody>
      </p:sp>
    </p:spTree>
    <p:extLst>
      <p:ext uri="{BB962C8B-B14F-4D97-AF65-F5344CB8AC3E}">
        <p14:creationId xmlns:p14="http://schemas.microsoft.com/office/powerpoint/2010/main" val="1033524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AB0242-2805-411E-9C34-17DCCC4056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50FB902-EA02-46A7-9944-78C224C1DC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007EB29-EEA2-4D57-A9E3-4EAAB4EC98E8}"/>
              </a:ext>
            </a:extLst>
          </p:cNvPr>
          <p:cNvSpPr>
            <a:spLocks noGrp="1"/>
          </p:cNvSpPr>
          <p:nvPr>
            <p:ph type="dt" sz="half" idx="10"/>
          </p:nvPr>
        </p:nvSpPr>
        <p:spPr/>
        <p:txBody>
          <a:bodyPr/>
          <a:lstStyle/>
          <a:p>
            <a:fld id="{83B45D9B-4620-4BAB-BE51-04F9153F900A}" type="datetimeFigureOut">
              <a:rPr lang="el-GR" smtClean="0"/>
              <a:t>5/3/2025</a:t>
            </a:fld>
            <a:endParaRPr lang="el-GR"/>
          </a:p>
        </p:txBody>
      </p:sp>
      <p:sp>
        <p:nvSpPr>
          <p:cNvPr id="5" name="Footer Placeholder 4">
            <a:extLst>
              <a:ext uri="{FF2B5EF4-FFF2-40B4-BE49-F238E27FC236}">
                <a16:creationId xmlns:a16="http://schemas.microsoft.com/office/drawing/2014/main" id="{E0A28A0F-437D-4325-9623-CF6C3F60A15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3C82485-265F-4215-8B1E-A1E449ADB2E6}"/>
              </a:ext>
            </a:extLst>
          </p:cNvPr>
          <p:cNvSpPr>
            <a:spLocks noGrp="1"/>
          </p:cNvSpPr>
          <p:nvPr>
            <p:ph type="sldNum" sz="quarter" idx="12"/>
          </p:nvPr>
        </p:nvSpPr>
        <p:spPr/>
        <p:txBody>
          <a:bodyPr/>
          <a:lstStyle/>
          <a:p>
            <a:fld id="{93A3CECC-E471-4252-B4F9-FFB243193DBC}" type="slidenum">
              <a:rPr lang="el-GR" smtClean="0"/>
              <a:t>‹#›</a:t>
            </a:fld>
            <a:endParaRPr lang="el-GR"/>
          </a:p>
        </p:txBody>
      </p:sp>
    </p:spTree>
    <p:extLst>
      <p:ext uri="{BB962C8B-B14F-4D97-AF65-F5344CB8AC3E}">
        <p14:creationId xmlns:p14="http://schemas.microsoft.com/office/powerpoint/2010/main" val="3452284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51BDC557-B921-4F3E-A05F-CC73B5B7DFBF}"/>
              </a:ext>
            </a:extLst>
          </p:cNvPr>
          <p:cNvSpPr>
            <a:spLocks noGrp="1" noChangeArrowheads="1"/>
          </p:cNvSpPr>
          <p:nvPr>
            <p:ph type="dt" sz="half" idx="10"/>
          </p:nvPr>
        </p:nvSpPr>
        <p:spPr/>
        <p:txBody>
          <a:bodyPr/>
          <a:lstStyle>
            <a:lvl1pPr>
              <a:defRPr/>
            </a:lvl1pPr>
          </a:lstStyle>
          <a:p>
            <a:pPr>
              <a:defRPr/>
            </a:pPr>
            <a:endParaRPr lang="fr-FR" altLang="el-GR"/>
          </a:p>
        </p:txBody>
      </p:sp>
      <p:sp>
        <p:nvSpPr>
          <p:cNvPr id="6" name="Footer Placeholder 5">
            <a:extLst>
              <a:ext uri="{FF2B5EF4-FFF2-40B4-BE49-F238E27FC236}">
                <a16:creationId xmlns:a16="http://schemas.microsoft.com/office/drawing/2014/main" id="{0A5ED36C-A7FF-4FAD-B4FC-A4CFCF2538D2}"/>
              </a:ext>
            </a:extLst>
          </p:cNvPr>
          <p:cNvSpPr>
            <a:spLocks noGrp="1" noChangeArrowheads="1"/>
          </p:cNvSpPr>
          <p:nvPr>
            <p:ph type="ftr" sz="quarter" idx="11"/>
          </p:nvPr>
        </p:nvSpPr>
        <p:spPr/>
        <p:txBody>
          <a:bodyPr/>
          <a:lstStyle>
            <a:lvl1pPr>
              <a:defRPr/>
            </a:lvl1pPr>
          </a:lstStyle>
          <a:p>
            <a:pPr>
              <a:defRPr/>
            </a:pPr>
            <a:endParaRPr lang="fr-FR" altLang="el-GR"/>
          </a:p>
        </p:txBody>
      </p:sp>
      <p:sp>
        <p:nvSpPr>
          <p:cNvPr id="7" name="Slide Number Placeholder 6">
            <a:extLst>
              <a:ext uri="{FF2B5EF4-FFF2-40B4-BE49-F238E27FC236}">
                <a16:creationId xmlns:a16="http://schemas.microsoft.com/office/drawing/2014/main" id="{9B229F50-83D8-47CB-8BAD-4293AE011896}"/>
              </a:ext>
            </a:extLst>
          </p:cNvPr>
          <p:cNvSpPr>
            <a:spLocks noGrp="1" noChangeArrowheads="1"/>
          </p:cNvSpPr>
          <p:nvPr>
            <p:ph type="sldNum" sz="quarter" idx="12"/>
          </p:nvPr>
        </p:nvSpPr>
        <p:spPr/>
        <p:txBody>
          <a:bodyPr/>
          <a:lstStyle>
            <a:lvl1pPr>
              <a:defRPr smtClean="0"/>
            </a:lvl1pPr>
          </a:lstStyle>
          <a:p>
            <a:pPr>
              <a:defRPr/>
            </a:pPr>
            <a:fld id="{922C94E8-FEC2-44A3-8775-2A676BA90CB7}" type="slidenum">
              <a:rPr lang="fr-FR" altLang="el-GR"/>
              <a:pPr>
                <a:defRPr/>
              </a:pPr>
              <a:t>‹#›</a:t>
            </a:fld>
            <a:endParaRPr lang="fr-FR" altLang="el-GR"/>
          </a:p>
        </p:txBody>
      </p:sp>
    </p:spTree>
    <p:extLst>
      <p:ext uri="{BB962C8B-B14F-4D97-AF65-F5344CB8AC3E}">
        <p14:creationId xmlns:p14="http://schemas.microsoft.com/office/powerpoint/2010/main" val="11058344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4">
            <a:extLst>
              <a:ext uri="{FF2B5EF4-FFF2-40B4-BE49-F238E27FC236}">
                <a16:creationId xmlns:a16="http://schemas.microsoft.com/office/drawing/2014/main" id="{E27E6CF6-DB04-4D4D-9A71-6D2A7AFE9AF8}"/>
              </a:ext>
            </a:extLst>
          </p:cNvPr>
          <p:cNvSpPr>
            <a:spLocks noGrp="1" noChangeArrowheads="1"/>
          </p:cNvSpPr>
          <p:nvPr>
            <p:ph type="dt" sz="half" idx="10"/>
          </p:nvPr>
        </p:nvSpPr>
        <p:spPr/>
        <p:txBody>
          <a:bodyPr/>
          <a:lstStyle>
            <a:lvl1pPr>
              <a:defRPr/>
            </a:lvl1pPr>
          </a:lstStyle>
          <a:p>
            <a:pPr>
              <a:defRPr/>
            </a:pPr>
            <a:endParaRPr lang="fr-FR" altLang="el-GR"/>
          </a:p>
        </p:txBody>
      </p:sp>
      <p:sp>
        <p:nvSpPr>
          <p:cNvPr id="7" name="Rectangle 5">
            <a:extLst>
              <a:ext uri="{FF2B5EF4-FFF2-40B4-BE49-F238E27FC236}">
                <a16:creationId xmlns:a16="http://schemas.microsoft.com/office/drawing/2014/main" id="{0196B04E-031C-485C-9044-06F48F474926}"/>
              </a:ext>
            </a:extLst>
          </p:cNvPr>
          <p:cNvSpPr>
            <a:spLocks noGrp="1" noChangeArrowheads="1"/>
          </p:cNvSpPr>
          <p:nvPr>
            <p:ph type="ftr" sz="quarter" idx="11"/>
          </p:nvPr>
        </p:nvSpPr>
        <p:spPr/>
        <p:txBody>
          <a:bodyPr/>
          <a:lstStyle>
            <a:lvl1pPr>
              <a:defRPr/>
            </a:lvl1pPr>
          </a:lstStyle>
          <a:p>
            <a:pPr>
              <a:defRPr/>
            </a:pPr>
            <a:endParaRPr lang="fr-FR" altLang="el-GR"/>
          </a:p>
        </p:txBody>
      </p:sp>
      <p:sp>
        <p:nvSpPr>
          <p:cNvPr id="8" name="Rectangle 6">
            <a:extLst>
              <a:ext uri="{FF2B5EF4-FFF2-40B4-BE49-F238E27FC236}">
                <a16:creationId xmlns:a16="http://schemas.microsoft.com/office/drawing/2014/main" id="{A230CBB2-B011-4FBF-B9EF-3E91D7389982}"/>
              </a:ext>
            </a:extLst>
          </p:cNvPr>
          <p:cNvSpPr>
            <a:spLocks noGrp="1" noChangeArrowheads="1"/>
          </p:cNvSpPr>
          <p:nvPr>
            <p:ph type="sldNum" sz="quarter" idx="12"/>
          </p:nvPr>
        </p:nvSpPr>
        <p:spPr/>
        <p:txBody>
          <a:bodyPr/>
          <a:lstStyle>
            <a:lvl1pPr>
              <a:defRPr smtClean="0"/>
            </a:lvl1pPr>
          </a:lstStyle>
          <a:p>
            <a:pPr>
              <a:defRPr/>
            </a:pPr>
            <a:fld id="{7EBBAE5C-68E3-49EB-88F9-E6F69411077F}" type="slidenum">
              <a:rPr lang="fr-FR" altLang="el-GR"/>
              <a:pPr>
                <a:defRPr/>
              </a:pPr>
              <a:t>‹#›</a:t>
            </a:fld>
            <a:endParaRPr lang="fr-FR" altLang="el-GR"/>
          </a:p>
        </p:txBody>
      </p:sp>
    </p:spTree>
    <p:extLst>
      <p:ext uri="{BB962C8B-B14F-4D97-AF65-F5344CB8AC3E}">
        <p14:creationId xmlns:p14="http://schemas.microsoft.com/office/powerpoint/2010/main" val="7549020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BBF7-31B5-426A-902C-696D6484D03A}"/>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7BC30A66-881C-46E8-BDB3-23EE88440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36E21D9-D060-4660-94B9-CF8D4580ED58}"/>
              </a:ext>
            </a:extLst>
          </p:cNvPr>
          <p:cNvSpPr>
            <a:spLocks noGrp="1"/>
          </p:cNvSpPr>
          <p:nvPr>
            <p:ph type="dt" sz="half" idx="10"/>
          </p:nvPr>
        </p:nvSpPr>
        <p:spPr/>
        <p:txBody>
          <a:bodyPr/>
          <a:lstStyle/>
          <a:p>
            <a:fld id="{83B45D9B-4620-4BAB-BE51-04F9153F900A}" type="datetimeFigureOut">
              <a:rPr lang="el-GR" smtClean="0"/>
              <a:t>5/3/2025</a:t>
            </a:fld>
            <a:endParaRPr lang="el-GR"/>
          </a:p>
        </p:txBody>
      </p:sp>
      <p:sp>
        <p:nvSpPr>
          <p:cNvPr id="5" name="Footer Placeholder 4">
            <a:extLst>
              <a:ext uri="{FF2B5EF4-FFF2-40B4-BE49-F238E27FC236}">
                <a16:creationId xmlns:a16="http://schemas.microsoft.com/office/drawing/2014/main" id="{5CEEC970-B1CD-48E9-9DBD-4FC90DDC974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44C43201-8E3A-4631-B6F8-615A06B1A915}"/>
              </a:ext>
            </a:extLst>
          </p:cNvPr>
          <p:cNvSpPr>
            <a:spLocks noGrp="1"/>
          </p:cNvSpPr>
          <p:nvPr>
            <p:ph type="sldNum" sz="quarter" idx="12"/>
          </p:nvPr>
        </p:nvSpPr>
        <p:spPr/>
        <p:txBody>
          <a:bodyPr/>
          <a:lstStyle/>
          <a:p>
            <a:fld id="{93A3CECC-E471-4252-B4F9-FFB243193DBC}" type="slidenum">
              <a:rPr lang="el-GR" smtClean="0"/>
              <a:t>‹#›</a:t>
            </a:fld>
            <a:endParaRPr lang="el-GR"/>
          </a:p>
        </p:txBody>
      </p:sp>
    </p:spTree>
    <p:extLst>
      <p:ext uri="{BB962C8B-B14F-4D97-AF65-F5344CB8AC3E}">
        <p14:creationId xmlns:p14="http://schemas.microsoft.com/office/powerpoint/2010/main" val="141097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031EC-F2F4-4F48-92B1-1E31C57140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973EC36D-69E2-48DC-8CAA-E54776047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11F8E-34DA-4761-8F48-BA4657E2BB56}"/>
              </a:ext>
            </a:extLst>
          </p:cNvPr>
          <p:cNvSpPr>
            <a:spLocks noGrp="1"/>
          </p:cNvSpPr>
          <p:nvPr>
            <p:ph type="dt" sz="half" idx="10"/>
          </p:nvPr>
        </p:nvSpPr>
        <p:spPr/>
        <p:txBody>
          <a:bodyPr/>
          <a:lstStyle/>
          <a:p>
            <a:fld id="{83B45D9B-4620-4BAB-BE51-04F9153F900A}" type="datetimeFigureOut">
              <a:rPr lang="el-GR" smtClean="0"/>
              <a:t>5/3/2025</a:t>
            </a:fld>
            <a:endParaRPr lang="el-GR"/>
          </a:p>
        </p:txBody>
      </p:sp>
      <p:sp>
        <p:nvSpPr>
          <p:cNvPr id="5" name="Footer Placeholder 4">
            <a:extLst>
              <a:ext uri="{FF2B5EF4-FFF2-40B4-BE49-F238E27FC236}">
                <a16:creationId xmlns:a16="http://schemas.microsoft.com/office/drawing/2014/main" id="{3CC890C1-BE23-462B-AD7A-65D8B0B8CA8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CE17C34-C773-47BE-8E11-A57580C60C40}"/>
              </a:ext>
            </a:extLst>
          </p:cNvPr>
          <p:cNvSpPr>
            <a:spLocks noGrp="1"/>
          </p:cNvSpPr>
          <p:nvPr>
            <p:ph type="sldNum" sz="quarter" idx="12"/>
          </p:nvPr>
        </p:nvSpPr>
        <p:spPr/>
        <p:txBody>
          <a:bodyPr/>
          <a:lstStyle/>
          <a:p>
            <a:fld id="{93A3CECC-E471-4252-B4F9-FFB243193DBC}" type="slidenum">
              <a:rPr lang="el-GR" smtClean="0"/>
              <a:t>‹#›</a:t>
            </a:fld>
            <a:endParaRPr lang="el-GR"/>
          </a:p>
        </p:txBody>
      </p:sp>
    </p:spTree>
    <p:extLst>
      <p:ext uri="{BB962C8B-B14F-4D97-AF65-F5344CB8AC3E}">
        <p14:creationId xmlns:p14="http://schemas.microsoft.com/office/powerpoint/2010/main" val="386260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68204-62A8-4F05-AB4E-66E46B65810B}"/>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1E87B1AB-89B4-4AC5-8417-6B72985327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B4B18A27-72E7-4765-A447-236783F5ED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58B4EFDC-C326-4ACC-86F7-7D35A3330931}"/>
              </a:ext>
            </a:extLst>
          </p:cNvPr>
          <p:cNvSpPr>
            <a:spLocks noGrp="1"/>
          </p:cNvSpPr>
          <p:nvPr>
            <p:ph type="dt" sz="half" idx="10"/>
          </p:nvPr>
        </p:nvSpPr>
        <p:spPr/>
        <p:txBody>
          <a:bodyPr/>
          <a:lstStyle/>
          <a:p>
            <a:fld id="{83B45D9B-4620-4BAB-BE51-04F9153F900A}" type="datetimeFigureOut">
              <a:rPr lang="el-GR" smtClean="0"/>
              <a:t>5/3/2025</a:t>
            </a:fld>
            <a:endParaRPr lang="el-GR"/>
          </a:p>
        </p:txBody>
      </p:sp>
      <p:sp>
        <p:nvSpPr>
          <p:cNvPr id="6" name="Footer Placeholder 5">
            <a:extLst>
              <a:ext uri="{FF2B5EF4-FFF2-40B4-BE49-F238E27FC236}">
                <a16:creationId xmlns:a16="http://schemas.microsoft.com/office/drawing/2014/main" id="{38016754-F069-4595-8A69-8D6048414D67}"/>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162F5978-2AF6-452C-85BC-ADCA3E756015}"/>
              </a:ext>
            </a:extLst>
          </p:cNvPr>
          <p:cNvSpPr>
            <a:spLocks noGrp="1"/>
          </p:cNvSpPr>
          <p:nvPr>
            <p:ph type="sldNum" sz="quarter" idx="12"/>
          </p:nvPr>
        </p:nvSpPr>
        <p:spPr/>
        <p:txBody>
          <a:bodyPr/>
          <a:lstStyle/>
          <a:p>
            <a:fld id="{93A3CECC-E471-4252-B4F9-FFB243193DBC}" type="slidenum">
              <a:rPr lang="el-GR" smtClean="0"/>
              <a:t>‹#›</a:t>
            </a:fld>
            <a:endParaRPr lang="el-GR"/>
          </a:p>
        </p:txBody>
      </p:sp>
    </p:spTree>
    <p:extLst>
      <p:ext uri="{BB962C8B-B14F-4D97-AF65-F5344CB8AC3E}">
        <p14:creationId xmlns:p14="http://schemas.microsoft.com/office/powerpoint/2010/main" val="2564360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5843B-FE5C-41D9-BCF7-0839168400BF}"/>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176D4B8F-43E2-492A-B067-182E46D3D3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688C2B-3F35-4BAC-9B2A-168CF1E588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0606945F-68F1-482A-B5C1-9BE4DACE29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050585-8767-44A4-B55E-A4BC9AB019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B04AD003-D888-49EC-B751-7B1FFC010314}"/>
              </a:ext>
            </a:extLst>
          </p:cNvPr>
          <p:cNvSpPr>
            <a:spLocks noGrp="1"/>
          </p:cNvSpPr>
          <p:nvPr>
            <p:ph type="dt" sz="half" idx="10"/>
          </p:nvPr>
        </p:nvSpPr>
        <p:spPr/>
        <p:txBody>
          <a:bodyPr/>
          <a:lstStyle/>
          <a:p>
            <a:fld id="{83B45D9B-4620-4BAB-BE51-04F9153F900A}" type="datetimeFigureOut">
              <a:rPr lang="el-GR" smtClean="0"/>
              <a:t>5/3/2025</a:t>
            </a:fld>
            <a:endParaRPr lang="el-GR"/>
          </a:p>
        </p:txBody>
      </p:sp>
      <p:sp>
        <p:nvSpPr>
          <p:cNvPr id="8" name="Footer Placeholder 7">
            <a:extLst>
              <a:ext uri="{FF2B5EF4-FFF2-40B4-BE49-F238E27FC236}">
                <a16:creationId xmlns:a16="http://schemas.microsoft.com/office/drawing/2014/main" id="{8CE12251-1EB8-4F12-BDD7-477C01BCE5CB}"/>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87587F6C-4DFE-4A64-BC12-70291A14E422}"/>
              </a:ext>
            </a:extLst>
          </p:cNvPr>
          <p:cNvSpPr>
            <a:spLocks noGrp="1"/>
          </p:cNvSpPr>
          <p:nvPr>
            <p:ph type="sldNum" sz="quarter" idx="12"/>
          </p:nvPr>
        </p:nvSpPr>
        <p:spPr/>
        <p:txBody>
          <a:bodyPr/>
          <a:lstStyle/>
          <a:p>
            <a:fld id="{93A3CECC-E471-4252-B4F9-FFB243193DBC}" type="slidenum">
              <a:rPr lang="el-GR" smtClean="0"/>
              <a:t>‹#›</a:t>
            </a:fld>
            <a:endParaRPr lang="el-GR"/>
          </a:p>
        </p:txBody>
      </p:sp>
    </p:spTree>
    <p:extLst>
      <p:ext uri="{BB962C8B-B14F-4D97-AF65-F5344CB8AC3E}">
        <p14:creationId xmlns:p14="http://schemas.microsoft.com/office/powerpoint/2010/main" val="294863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2C8B1-DDD4-433C-9BFD-F49E895FC931}"/>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3B7F21EE-4D51-4DCF-8DD6-6E0C9D7F3E16}"/>
              </a:ext>
            </a:extLst>
          </p:cNvPr>
          <p:cNvSpPr>
            <a:spLocks noGrp="1"/>
          </p:cNvSpPr>
          <p:nvPr>
            <p:ph type="dt" sz="half" idx="10"/>
          </p:nvPr>
        </p:nvSpPr>
        <p:spPr/>
        <p:txBody>
          <a:bodyPr/>
          <a:lstStyle/>
          <a:p>
            <a:fld id="{83B45D9B-4620-4BAB-BE51-04F9153F900A}" type="datetimeFigureOut">
              <a:rPr lang="el-GR" smtClean="0"/>
              <a:t>5/3/2025</a:t>
            </a:fld>
            <a:endParaRPr lang="el-GR"/>
          </a:p>
        </p:txBody>
      </p:sp>
      <p:sp>
        <p:nvSpPr>
          <p:cNvPr id="4" name="Footer Placeholder 3">
            <a:extLst>
              <a:ext uri="{FF2B5EF4-FFF2-40B4-BE49-F238E27FC236}">
                <a16:creationId xmlns:a16="http://schemas.microsoft.com/office/drawing/2014/main" id="{55D378A0-0A5C-4B5B-98D6-DD6A049A2A36}"/>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82F24D05-C148-45E8-9192-94B6A9DC3E8E}"/>
              </a:ext>
            </a:extLst>
          </p:cNvPr>
          <p:cNvSpPr>
            <a:spLocks noGrp="1"/>
          </p:cNvSpPr>
          <p:nvPr>
            <p:ph type="sldNum" sz="quarter" idx="12"/>
          </p:nvPr>
        </p:nvSpPr>
        <p:spPr/>
        <p:txBody>
          <a:bodyPr/>
          <a:lstStyle/>
          <a:p>
            <a:fld id="{93A3CECC-E471-4252-B4F9-FFB243193DBC}" type="slidenum">
              <a:rPr lang="el-GR" smtClean="0"/>
              <a:t>‹#›</a:t>
            </a:fld>
            <a:endParaRPr lang="el-GR"/>
          </a:p>
        </p:txBody>
      </p:sp>
    </p:spTree>
    <p:extLst>
      <p:ext uri="{BB962C8B-B14F-4D97-AF65-F5344CB8AC3E}">
        <p14:creationId xmlns:p14="http://schemas.microsoft.com/office/powerpoint/2010/main" val="207953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AD921A-D2FC-4323-89A8-8E834818101E}"/>
              </a:ext>
            </a:extLst>
          </p:cNvPr>
          <p:cNvSpPr>
            <a:spLocks noGrp="1"/>
          </p:cNvSpPr>
          <p:nvPr>
            <p:ph type="dt" sz="half" idx="10"/>
          </p:nvPr>
        </p:nvSpPr>
        <p:spPr/>
        <p:txBody>
          <a:bodyPr/>
          <a:lstStyle/>
          <a:p>
            <a:fld id="{83B45D9B-4620-4BAB-BE51-04F9153F900A}" type="datetimeFigureOut">
              <a:rPr lang="el-GR" smtClean="0"/>
              <a:t>5/3/2025</a:t>
            </a:fld>
            <a:endParaRPr lang="el-GR"/>
          </a:p>
        </p:txBody>
      </p:sp>
      <p:sp>
        <p:nvSpPr>
          <p:cNvPr id="3" name="Footer Placeholder 2">
            <a:extLst>
              <a:ext uri="{FF2B5EF4-FFF2-40B4-BE49-F238E27FC236}">
                <a16:creationId xmlns:a16="http://schemas.microsoft.com/office/drawing/2014/main" id="{C2ADEFF0-5B58-4CB0-9971-079E330CB94D}"/>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D82158D6-6A39-4872-B2DE-A38AB1329A04}"/>
              </a:ext>
            </a:extLst>
          </p:cNvPr>
          <p:cNvSpPr>
            <a:spLocks noGrp="1"/>
          </p:cNvSpPr>
          <p:nvPr>
            <p:ph type="sldNum" sz="quarter" idx="12"/>
          </p:nvPr>
        </p:nvSpPr>
        <p:spPr/>
        <p:txBody>
          <a:bodyPr/>
          <a:lstStyle/>
          <a:p>
            <a:fld id="{93A3CECC-E471-4252-B4F9-FFB243193DBC}" type="slidenum">
              <a:rPr lang="el-GR" smtClean="0"/>
              <a:t>‹#›</a:t>
            </a:fld>
            <a:endParaRPr lang="el-GR"/>
          </a:p>
        </p:txBody>
      </p:sp>
    </p:spTree>
    <p:extLst>
      <p:ext uri="{BB962C8B-B14F-4D97-AF65-F5344CB8AC3E}">
        <p14:creationId xmlns:p14="http://schemas.microsoft.com/office/powerpoint/2010/main" val="1297456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6E61C-B430-4B0C-9F52-EA3189F188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5FAF8ACA-246E-48FC-B621-80C3D3C5A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2EF931A8-5CC0-4CD4-A67F-E5F6E57C8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A4861-5412-4146-8813-D5BDCAF860EA}"/>
              </a:ext>
            </a:extLst>
          </p:cNvPr>
          <p:cNvSpPr>
            <a:spLocks noGrp="1"/>
          </p:cNvSpPr>
          <p:nvPr>
            <p:ph type="dt" sz="half" idx="10"/>
          </p:nvPr>
        </p:nvSpPr>
        <p:spPr/>
        <p:txBody>
          <a:bodyPr/>
          <a:lstStyle/>
          <a:p>
            <a:fld id="{83B45D9B-4620-4BAB-BE51-04F9153F900A}" type="datetimeFigureOut">
              <a:rPr lang="el-GR" smtClean="0"/>
              <a:t>5/3/2025</a:t>
            </a:fld>
            <a:endParaRPr lang="el-GR"/>
          </a:p>
        </p:txBody>
      </p:sp>
      <p:sp>
        <p:nvSpPr>
          <p:cNvPr id="6" name="Footer Placeholder 5">
            <a:extLst>
              <a:ext uri="{FF2B5EF4-FFF2-40B4-BE49-F238E27FC236}">
                <a16:creationId xmlns:a16="http://schemas.microsoft.com/office/drawing/2014/main" id="{4B1953ED-D7FA-4231-B4AD-7C3DD2364B15}"/>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74FE962-94DF-4A88-9B79-55508010DBF2}"/>
              </a:ext>
            </a:extLst>
          </p:cNvPr>
          <p:cNvSpPr>
            <a:spLocks noGrp="1"/>
          </p:cNvSpPr>
          <p:nvPr>
            <p:ph type="sldNum" sz="quarter" idx="12"/>
          </p:nvPr>
        </p:nvSpPr>
        <p:spPr/>
        <p:txBody>
          <a:bodyPr/>
          <a:lstStyle/>
          <a:p>
            <a:fld id="{93A3CECC-E471-4252-B4F9-FFB243193DBC}" type="slidenum">
              <a:rPr lang="el-GR" smtClean="0"/>
              <a:t>‹#›</a:t>
            </a:fld>
            <a:endParaRPr lang="el-GR"/>
          </a:p>
        </p:txBody>
      </p:sp>
    </p:spTree>
    <p:extLst>
      <p:ext uri="{BB962C8B-B14F-4D97-AF65-F5344CB8AC3E}">
        <p14:creationId xmlns:p14="http://schemas.microsoft.com/office/powerpoint/2010/main" val="176775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B7E6-4530-4AD6-8AC1-0BE71504BA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FB5BF0DC-2499-443D-8850-3DE7EF0519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F49F29FC-0725-46AA-87BC-AF6CDF6A4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E118E-8651-4693-A7F8-512D8AEB9E23}"/>
              </a:ext>
            </a:extLst>
          </p:cNvPr>
          <p:cNvSpPr>
            <a:spLocks noGrp="1"/>
          </p:cNvSpPr>
          <p:nvPr>
            <p:ph type="dt" sz="half" idx="10"/>
          </p:nvPr>
        </p:nvSpPr>
        <p:spPr/>
        <p:txBody>
          <a:bodyPr/>
          <a:lstStyle/>
          <a:p>
            <a:fld id="{83B45D9B-4620-4BAB-BE51-04F9153F900A}" type="datetimeFigureOut">
              <a:rPr lang="el-GR" smtClean="0"/>
              <a:t>5/3/2025</a:t>
            </a:fld>
            <a:endParaRPr lang="el-GR"/>
          </a:p>
        </p:txBody>
      </p:sp>
      <p:sp>
        <p:nvSpPr>
          <p:cNvPr id="6" name="Footer Placeholder 5">
            <a:extLst>
              <a:ext uri="{FF2B5EF4-FFF2-40B4-BE49-F238E27FC236}">
                <a16:creationId xmlns:a16="http://schemas.microsoft.com/office/drawing/2014/main" id="{535AD8AB-D692-43C2-8140-A4424E6B354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38D3840B-8EBD-4B81-8278-3C4F01E18945}"/>
              </a:ext>
            </a:extLst>
          </p:cNvPr>
          <p:cNvSpPr>
            <a:spLocks noGrp="1"/>
          </p:cNvSpPr>
          <p:nvPr>
            <p:ph type="sldNum" sz="quarter" idx="12"/>
          </p:nvPr>
        </p:nvSpPr>
        <p:spPr/>
        <p:txBody>
          <a:bodyPr/>
          <a:lstStyle/>
          <a:p>
            <a:fld id="{93A3CECC-E471-4252-B4F9-FFB243193DBC}" type="slidenum">
              <a:rPr lang="el-GR" smtClean="0"/>
              <a:t>‹#›</a:t>
            </a:fld>
            <a:endParaRPr lang="el-GR"/>
          </a:p>
        </p:txBody>
      </p:sp>
    </p:spTree>
    <p:extLst>
      <p:ext uri="{BB962C8B-B14F-4D97-AF65-F5344CB8AC3E}">
        <p14:creationId xmlns:p14="http://schemas.microsoft.com/office/powerpoint/2010/main" val="236902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20F987-7493-4312-BE3E-4176E07199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96FA64F-E034-4A42-82CD-B834C97507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79CDF8E-E4B4-4842-8814-A4ECA1AE18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45D9B-4620-4BAB-BE51-04F9153F900A}" type="datetimeFigureOut">
              <a:rPr lang="el-GR" smtClean="0"/>
              <a:t>5/3/2025</a:t>
            </a:fld>
            <a:endParaRPr lang="el-GR"/>
          </a:p>
        </p:txBody>
      </p:sp>
      <p:sp>
        <p:nvSpPr>
          <p:cNvPr id="5" name="Footer Placeholder 4">
            <a:extLst>
              <a:ext uri="{FF2B5EF4-FFF2-40B4-BE49-F238E27FC236}">
                <a16:creationId xmlns:a16="http://schemas.microsoft.com/office/drawing/2014/main" id="{9D7E051E-3E54-407E-A12E-C678541003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693D3363-EB2B-490C-92FC-3D452AEE8E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3CECC-E471-4252-B4F9-FFB243193DBC}" type="slidenum">
              <a:rPr lang="el-GR" smtClean="0"/>
              <a:t>‹#›</a:t>
            </a:fld>
            <a:endParaRPr lang="el-GR"/>
          </a:p>
        </p:txBody>
      </p:sp>
    </p:spTree>
    <p:extLst>
      <p:ext uri="{BB962C8B-B14F-4D97-AF65-F5344CB8AC3E}">
        <p14:creationId xmlns:p14="http://schemas.microsoft.com/office/powerpoint/2010/main" val="1476644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www.google.gr/url?sa=i&amp;rct=j&amp;q=&amp;esrc=s&amp;source=images&amp;cd=&amp;cad=rja&amp;uact=8&amp;docid=kxeks1t0vPHRIM&amp;tbnid=x3G_RJxPVa-w1M:&amp;ved=0CAUQjRw&amp;url=http%3A%2F%2Fwww.finch-and-co.co.uk%2Fantiquities%2Fd%2Fan-interesting-small-human-skull-%2F42399&amp;ei=Y7lfU5e9M6jx0gXT_4DgCA&amp;bvm=bv.65397613,d.ZWU&amp;psig=AFQjCNGhTHo1ZvvGKnRBLLoURpPEmg-t_w&amp;ust=1398868590935871"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www.google.gr/url?sa=i&amp;rct=j&amp;q=&amp;esrc=s&amp;source=images&amp;cd=&amp;cad=rja&amp;uact=8&amp;docid=kxeks1t0vPHRIM&amp;tbnid=x3G_RJxPVa-w1M:&amp;ved=0CAUQjRw&amp;url=http%3A%2F%2Fwww.finch-and-co.co.uk%2Fantiquities%2Fd%2Fan-interesting-small-human-skull-%2F42399&amp;ei=Y7lfU5e9M6jx0gXT_4DgCA&amp;bvm=bv.65397613,d.ZWU&amp;psig=AFQjCNGhTHo1ZvvGKnRBLLoURpPEmg-t_w&amp;ust=139886859093587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docid=beqrrcCA8Z32WM&amp;tbnid=ObePDxWj-ItakM:&amp;ved=0CAUQjRw&amp;url=http://www.studyblue.com/notes/note/n/the-cerebral-cortex-week-4/deck/16712&amp;ei=2fF9U_3KBOHK0QXqxoGgBQ&amp;bvm=bv.67229260,d.d2k&amp;psig=AFQjCNGFWQ-GwC4pXLMbKkWiKxSEB4zETA&amp;ust=1400849191205874" TargetMode="External"/><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hyperlink" Target="http://www.google.gr/url?sa=i&amp;rct=j&amp;q=&amp;esrc=s&amp;source=images&amp;cd=&amp;cad=rja&amp;uact=8&amp;docid=MW0Ke57z4p5GeM&amp;tbnid=vYkKClQ4_CIemM:&amp;ved=0CAUQjRw&amp;url=http://neurosurgeon.pbworks.com/w/page/11047283/Tumors%20of%20the%20Pediatric%20Skull,%20Skull%20Base,%20and%20Orbit&amp;ei=C9GgU7uXLYT60gXhvYH4AQ&amp;bvm=bv.68911936,d.d2k&amp;psig=AFQjCNHT2F6gpmvyZmwxBUoEErIIqonwhw&amp;ust=1403134577348638" TargetMode="Externa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oleObject" Target="../embeddings/oleObject3.bin"/><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oleObject" Target="../embeddings/oleObject5.bin"/><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www.google.gr/url?sa=i&amp;rct=j&amp;q=&amp;esrc=s&amp;source=images&amp;cd=&amp;cad=rja&amp;uact=8&amp;docid=e-v6uXJTxBA2EM&amp;tbnid=ndi7ZM9A7mQGmM:&amp;ved=0CAUQjRw&amp;url=http%3A%2F%2Fwww.oganatomy.org%2Fprojanat%2Fneuroanat%2F3%2Feight.htm&amp;ei=y213U5OeCcHa0QXevoAw&amp;bvm=bv.66917471,d.d2k&amp;psig=AFQjCNEam0nYK7fDyr4UnyL-96597UMhmw&amp;ust=1400422198528737" TargetMode="External"/><Relationship Id="rId7" Type="http://schemas.openxmlformats.org/officeDocument/2006/relationships/hyperlink" Target="http://www.google.gr/url?sa=i&amp;rct=j&amp;q=&amp;esrc=s&amp;source=images&amp;cd=&amp;cad=rja&amp;uact=8&amp;docid=ZkxYuZYdV4P-aM&amp;tbnid=2hX-CtYyLp_dsM:&amp;ved=0CAUQjRw&amp;url=http%3A%2F%2Fwww.winkingskull.com%2Fstudy_SVG.aspx%3Fimgid%3D6572%26regid%3D114%26src%3D1&amp;ei=-RKjU9SaIsil0AXyvYCADQ&amp;bvm=bv.69411363,d.d2k&amp;psig=AFQjCNFiCZWBp8fT6K0gryGZiZkoG9iQvA&amp;ust=140328247609122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www.google.gr/url?sa=i&amp;rct=j&amp;q=&amp;esrc=s&amp;source=images&amp;cd=&amp;cad=rja&amp;uact=8&amp;docid=hS2_2EWEl3vpCM&amp;tbnid=1-VMsWZzgL18mM:&amp;ved=0CAUQjRw&amp;url=https%3A%2F%2Fwww.kenhub.com%2Fen%2Flibrary%2Fanatomy%2Fthe-temporal-fossa&amp;ei=S6mhU_LOKdGb1AX_i4DoBA&amp;bvm=bv.69137298,d.d2k&amp;psig=AFQjCNEj3Gzp8sqsP-m8Edn6INeQSSQimw&amp;ust=1403189873600571" TargetMode="Externa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hyperlink" Target="http://www.google.gr/url?sa=i&amp;rct=j&amp;q=&amp;esrc=s&amp;source=images&amp;cd=&amp;cad=rja&amp;uact=8&amp;docid=OK_3dGUEMXGarM&amp;tbnid=t3Gtu_aQGIj10M:&amp;ved=0CAUQjRw&amp;url=http%3A%2F%2Fwww.forestcity.ca%2Fdrgalil%2Fskull%2F&amp;ei=mqCVU_7EH_L50gW7rYGQAw&amp;bvm=bv.68445247,d.ZWU&amp;psig=AFQjCNEGSUVgXK1pjHj4VNrk0tiV7yxdOw&amp;ust=1402401281931691" TargetMode="External"/><Relationship Id="rId1" Type="http://schemas.openxmlformats.org/officeDocument/2006/relationships/slideLayout" Target="../slideLayouts/slideLayout1.xml"/><Relationship Id="rId6" Type="http://schemas.openxmlformats.org/officeDocument/2006/relationships/hyperlink" Target="http://www.google.gr/url?sa=i&amp;rct=j&amp;q=&amp;esrc=s&amp;source=images&amp;cd=&amp;cad=rja&amp;uact=8&amp;docid=kCaoRMpH0HEjVM&amp;tbnid=Yt6nzJHP3IaJWM:&amp;ved=0CAUQjRw&amp;url=http%3A%2F%2Fwww.funnyjunk.com%2Ffunny_pictures%2F4452105%2FNot%2BSo%2BIntelligent%2BDesign%2F&amp;ei=D26kU6rhM4qt0QXRu4DABQ&amp;bvm=bv.69411363,d.d2k&amp;psig=AFQjCNGk2v3WpaT0D4w_NxOB143c8TxQ8A&amp;ust=1403371397977999"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google.gr/url?sa=i&amp;rct=j&amp;q=&amp;esrc=s&amp;source=images&amp;cd=&amp;cad=rja&amp;uact=8&amp;docid=tbTMud-5zd9qaM&amp;tbnid=Ia0lktStAFTRxM:&amp;ved=0CAUQjRw&amp;url=http%3A%2F%2Fneurosurgerysurvivalguide.com%2Froundy%2F&amp;ei=BnJ3U4TJJrKa0QWy2oD4DQ&amp;bvm=bv.66917471,d.d2k&amp;psig=AFQjCNGldEoDsZiGDlb1aHAFX4cBssoyKA&amp;ust=1400423271326706" TargetMode="Externa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hyperlink" Target="http://www.google.gr/url?sa=i&amp;rct=j&amp;q=&amp;esrc=s&amp;source=images&amp;cd=&amp;cad=rja&amp;uact=8&amp;docid=FU66n5VIGL0jJM&amp;tbnid=YZ0HFa8s0r0aGM:&amp;ved=0CAUQjRw&amp;url=http%3A%2F%2Fwww.neurosurgery-blog.com%2Farchives%2Ftag%2Foptic-nerve&amp;ei=NV-kU735NqfO0AXCo4CoDA&amp;bvm=bv.69411363,d.d2k&amp;psig=AFQjCNGhQDTdStWYmtwFHvqDWKZ1Stjr0w&amp;ust=140336759794439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google.gr/url?sa=i&amp;rct=j&amp;q=&amp;esrc=s&amp;source=images&amp;cd=&amp;cad=rja&amp;uact=8&amp;docid=CbIf80T82fSKSM&amp;tbnid=W3x7XZpHivYxkM:&amp;ved=0CAUQjRw&amp;url=http%3A%2F%2Fteachmeanatomy.info%2Fneck%2Fvasculature%2Farterial-supply%2Fextradural-haematoma-pterion-and-anterior-middle-meningeal-artery%2F&amp;ei=_nhyU4GcFenX0QW8q4GICA&amp;bvm=bv.66330100,d.d2k&amp;psig=AFQjCNFRdQet368qzACS7nZr_IBrt1tFwA&amp;ust=1400097378259845" TargetMode="External"/><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hyperlink" Target="http://www.google.gr/url?sa=i&amp;rct=j&amp;q=&amp;esrc=s&amp;source=images&amp;cd=&amp;cad=rja&amp;uact=8&amp;docid=GMG0zXtlSpOc-M&amp;tbnid=ms5bdFZHdHDijM:&amp;ved=0CAUQjRw&amp;url=http%3A%2F%2Fwww.emedlas.com%2Fdisplay%2Fanatomy%2FDeep-features-of-the-left-side-of-the-face&amp;ei=z4CkU6LpCpGd0wWB4oGoBw&amp;bvm=bv.69411363,d.d2k&amp;psig=AFQjCNGFpQpcFioRIBCMjYVC3dSbG2ZcKQ&amp;ust=140337599325906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google.gr/url?sa=i&amp;rct=j&amp;q=&amp;esrc=s&amp;source=images&amp;cd=&amp;cad=rja&amp;uact=8&amp;docid=vBK4MQgem3-WQM&amp;tbnid=odkbJrd1zinCoM:&amp;ved=0CAUQjRw&amp;url=http%3A%2F%2Fwww.rotelearnit.com%2Fparietal-bone---images.html&amp;ei=TwujU-mqIIyBPajJgbAG&amp;bvm=bv.69411363,d.d2k&amp;psig=AFQjCNFM9ikEZwB-jK0sfb8w-Sc-Ry8Q3Q&amp;ust=1403280354908719" TargetMode="Externa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docid=beqrrcCA8Z32WM&amp;tbnid=ObePDxWj-ItakM:&amp;ved=0CAUQjRw&amp;url=http%3A%2F%2Fwww.studyblue.com%2Fnotes%2Fnote%2Fn%2Fthe-cerebral-cortex-week-4%2Fdeck%2F16712&amp;ei=2fF9U_3KBOHK0QXqxoGgBQ&amp;bvm=bv.67229260,d.d2k&amp;psig=AFQjCNGFWQ-GwC4pXLMbKkWiKxSEB4zETA&amp;ust=1400849191205874" TargetMode="External"/><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hyperlink" Target="http://www.google.gr/url?sa=i&amp;rct=j&amp;q=&amp;esrc=s&amp;source=images&amp;cd=&amp;cad=rja&amp;uact=8&amp;docid=MW0Ke57z4p5GeM&amp;tbnid=vYkKClQ4_CIemM:&amp;ved=0CAUQjRw&amp;url=http%3A%2F%2Fneurosurgeon.pbworks.com%2Fw%2Fpage%2F11047283%2FTumors%2520of%2520the%2520Pediatric%2520Skull%2C%2520Skull%2520Base%2C%2520and%2520Orbit&amp;ei=C9GgU7uXLYT60gXhvYH4AQ&amp;bvm=bv.68911936,d.d2k&amp;psig=AFQjCNHT2F6gpmvyZmwxBUoEErIIqonwhw&amp;ust=1403134577348638"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hyperlink" Target="http://www.google.gr/url?sa=i&amp;rct=j&amp;q=&amp;esrc=s&amp;source=images&amp;cd=&amp;cad=rja&amp;uact=8&amp;docid=t6iAw3eeLkdvsM&amp;tbnid=szrMxNG68PRfsM:&amp;ved=0CAUQjRw&amp;url=http%3A%2F%2Fwww.oluwoleogunranti.com%2Fcourse%2Fcourse1%2Fsurgery%2Fclinmidcerebral.htm&amp;ei=b3B3U5mEJey70wXi5IHoBw&amp;bvm=bv.66917471,d.d2k&amp;psig=AFQjCNEZN9djhojq3P-1NllkHcvseOq4YQ&amp;ust=1400422876402376" TargetMode="Externa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www.google.gr/url?sa=i&amp;rct=j&amp;q=&amp;esrc=s&amp;source=images&amp;cd=&amp;cad=rja&amp;uact=8&amp;docid=gG-JYeraLrbMYM&amp;tbnid=R8GJmfVnCnUwSM:&amp;ved=0CAUQjRw&amp;url=http%3A%2F%2Fwww.radiologyassistant.nl%2Fen%2Fp48f4c4ccd9682%2Fbrain-anatomy.html&amp;ei=RhWiU_G-EoHS0QXLroD4AQ&amp;bvm=bv.69137298,d.d2k&amp;psig=AFQjCNE_4PDAP_ZCosD3T-1754lKnGdmyA&amp;ust=140321746346298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gr/url?sa=i&amp;rct=j&amp;q=&amp;esrc=s&amp;source=images&amp;cd=&amp;cad=rja&amp;uact=8&amp;docid=LBnb98k4WWNmtM&amp;tbnid=MiNTElokoi-YOM:&amp;ved=0CAUQjRw&amp;url=http%3A%2F%2Fcommons.wikimedia.org%2Fwiki%2FFile%3APSM_V20_D156_Paul_Broca.jpg&amp;ei=o3N3U_-kEKGW0AWZ94GQBw&amp;bvm=bv.66917471,d.d2k&amp;psig=AFQjCNFGxjWTE2HGjYWe7n8hxLWFFKltDA&amp;ust=1400423678581562" TargetMode="External"/><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hyperlink" Target="http://www.google.gr/url?sa=i&amp;rct=j&amp;q=&amp;esrc=s&amp;source=images&amp;cd=&amp;cad=rja&amp;uact=8&amp;docid=KBpjCBV5AyVcTM&amp;tbnid=lRS4S8bH52oN8M:&amp;ved=0CAUQjRw&amp;url=http%3A%2F%2Fscienceblogs.com%2Fthoughtfulanimal%2F2010%2F07%2F01%2Fzombies-ate-my-brain%2F&amp;ei=73B3U7OOCcSU0AXyuICgCg&amp;bvm=bv.66917471,d.d2k&amp;psig=AFQjCNGQqkYKnmlNcJ7GhI0cov2cPEhJSg&amp;ust=1400422979995266" TargetMode="Externa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google.gr/url?sa=i&amp;rct=j&amp;q=&amp;esrc=s&amp;source=images&amp;cd=&amp;cad=rja&amp;uact=8&amp;docid=3Dl1twBd1Lt8aM&amp;tbnid=NSG6uZqtOvAuxM:&amp;ved=0CAUQjRw&amp;url=http%3A%2F%2Fwww.medillsb.com%2FArtistPortfolioLarge.aspx%3FAID%3D6703%26IID%3D113829&amp;ei=-xJ-U4SxEeKP0AW9loHQBA&amp;bvm=bv.67229260,d.d2k&amp;psig=AFQjCNGER4h8qrzymEWJOXIxurbTid8xYw&amp;ust=1400857560718588"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google.gr/url?sa=i&amp;rct=j&amp;q=&amp;esrc=s&amp;source=images&amp;cd=&amp;cad=rja&amp;uact=8&amp;docid=1hHj3Xz4C41DuM&amp;tbnid=BzRPCw9Caf0vgM:&amp;ved=0CAUQjRw&amp;url=http%3A%2F%2Fsynapse.koreamed.org%2FDOIx.php%3Fid%3D10.7461%2Fjcen.2013.15.3.260%26vmode%3DPUBREADER&amp;ei=zfeiU-vJFcGr0QWWzIHQCw&amp;bvm=bv.69411363,d.d2k&amp;psig=AFQjCNHbGReLZTSfXd9ws3HeliLV7teWhw&amp;ust=1403275586111796"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5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oleObject" Target="../embeddings/oleObject8.bin"/><Relationship Id="rId1" Type="http://schemas.openxmlformats.org/officeDocument/2006/relationships/slideLayout" Target="../slideLayouts/slideLayout13.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5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6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5.png"/></Relationships>
</file>

<file path=ppt/slides/_rels/slide7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7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oleObject" Target="../embeddings/oleObject12.bin"/></Relationships>
</file>

<file path=ppt/slides/_rels/slide7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6E7A7-7826-4169-9473-4019A48F2C4F}"/>
              </a:ext>
            </a:extLst>
          </p:cNvPr>
          <p:cNvSpPr>
            <a:spLocks noGrp="1"/>
          </p:cNvSpPr>
          <p:nvPr>
            <p:ph type="ctrTitle"/>
          </p:nvPr>
        </p:nvSpPr>
        <p:spPr>
          <a:xfrm>
            <a:off x="230077" y="401840"/>
            <a:ext cx="5555624" cy="2232199"/>
          </a:xfrm>
        </p:spPr>
        <p:txBody>
          <a:bodyPr anchor="t">
            <a:normAutofit/>
          </a:bodyPr>
          <a:lstStyle/>
          <a:p>
            <a:pPr algn="l"/>
            <a:r>
              <a:rPr lang="el-GR" sz="3400" b="1" dirty="0"/>
              <a:t>Οφθαλμικός </a:t>
            </a:r>
            <a:r>
              <a:rPr lang="el-GR" sz="3400" b="1" dirty="0" err="1"/>
              <a:t>κόγχος</a:t>
            </a:r>
            <a:r>
              <a:rPr lang="el-GR" sz="3400" b="1" dirty="0"/>
              <a:t>, κροταφικός, </a:t>
            </a:r>
            <a:r>
              <a:rPr lang="el-GR" sz="3400" b="1" dirty="0" err="1"/>
              <a:t>υποκροτάφιος</a:t>
            </a:r>
            <a:r>
              <a:rPr lang="el-GR" sz="3400" b="1" dirty="0"/>
              <a:t> </a:t>
            </a:r>
            <a:r>
              <a:rPr lang="el-GR" sz="3400" b="1" dirty="0" err="1"/>
              <a:t>πτερυγοϋπερώιος</a:t>
            </a:r>
            <a:r>
              <a:rPr lang="el-GR" sz="3400" b="1" dirty="0"/>
              <a:t> βόθρος και </a:t>
            </a:r>
            <a:r>
              <a:rPr lang="el-GR" sz="3400" b="1" dirty="0" err="1"/>
              <a:t>κροταφογναθική</a:t>
            </a:r>
            <a:r>
              <a:rPr lang="el-GR" sz="3400" b="1" dirty="0"/>
              <a:t> διάρθρωση  </a:t>
            </a:r>
          </a:p>
        </p:txBody>
      </p:sp>
      <p:pic>
        <p:nvPicPr>
          <p:cNvPr id="47" name="Picture 2">
            <a:extLst>
              <a:ext uri="{FF2B5EF4-FFF2-40B4-BE49-F238E27FC236}">
                <a16:creationId xmlns:a16="http://schemas.microsoft.com/office/drawing/2014/main" id="{2B3AA8F8-2F38-456B-8A59-242F6747DF8F}"/>
              </a:ext>
            </a:extLst>
          </p:cNvPr>
          <p:cNvPicPr>
            <a:picLocks noChangeAspect="1" noChangeArrowheads="1"/>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Lst>
          </a:blip>
          <a:srcRect/>
          <a:stretch>
            <a:fillRect/>
          </a:stretch>
        </p:blipFill>
        <p:spPr bwMode="auto">
          <a:xfrm>
            <a:off x="226433" y="2452885"/>
            <a:ext cx="4156372" cy="2884024"/>
          </a:xfrm>
          <a:prstGeom prst="rect">
            <a:avLst/>
          </a:prstGeom>
          <a:noFill/>
          <a:ln>
            <a:noFill/>
          </a:ln>
          <a:effectLst/>
        </p:spPr>
      </p:pic>
      <p:sp>
        <p:nvSpPr>
          <p:cNvPr id="3" name="Subtitle 2">
            <a:extLst>
              <a:ext uri="{FF2B5EF4-FFF2-40B4-BE49-F238E27FC236}">
                <a16:creationId xmlns:a16="http://schemas.microsoft.com/office/drawing/2014/main" id="{CC82BD2D-20CD-46E0-9737-CB8653B3C706}"/>
              </a:ext>
            </a:extLst>
          </p:cNvPr>
          <p:cNvSpPr>
            <a:spLocks noGrp="1"/>
          </p:cNvSpPr>
          <p:nvPr>
            <p:ph type="subTitle" idx="1"/>
          </p:nvPr>
        </p:nvSpPr>
        <p:spPr>
          <a:xfrm>
            <a:off x="1007694" y="4655807"/>
            <a:ext cx="5555624" cy="2063925"/>
          </a:xfrm>
        </p:spPr>
        <p:txBody>
          <a:bodyPr anchor="b">
            <a:normAutofit/>
          </a:bodyPr>
          <a:lstStyle/>
          <a:p>
            <a:pPr algn="l"/>
            <a:r>
              <a:rPr lang="el-GR" dirty="0"/>
              <a:t>Μάρα </a:t>
            </a:r>
            <a:r>
              <a:rPr lang="el-GR" dirty="0" err="1"/>
              <a:t>Πιάγκου</a:t>
            </a:r>
            <a:endParaRPr lang="en-US" dirty="0"/>
          </a:p>
          <a:p>
            <a:pPr algn="l"/>
            <a:r>
              <a:rPr lang="el-GR" dirty="0"/>
              <a:t>Καθηγήτρια, Εργαστήριο Ανατομίας, Ιατρική Σχολή ΕΚΠΑ </a:t>
            </a:r>
          </a:p>
        </p:txBody>
      </p:sp>
      <p:pic>
        <p:nvPicPr>
          <p:cNvPr id="4" name="Picture 3">
            <a:extLst>
              <a:ext uri="{FF2B5EF4-FFF2-40B4-BE49-F238E27FC236}">
                <a16:creationId xmlns:a16="http://schemas.microsoft.com/office/drawing/2014/main" id="{F88209A2-F370-D59A-34DA-0B5DA93061C0}"/>
              </a:ext>
            </a:extLst>
          </p:cNvPr>
          <p:cNvPicPr>
            <a:picLocks noChangeAspect="1"/>
          </p:cNvPicPr>
          <p:nvPr/>
        </p:nvPicPr>
        <p:blipFill rotWithShape="1">
          <a:blip r:embed="rId4"/>
          <a:srcRect l="23153" r="24241" b="-1"/>
          <a:stretch/>
        </p:blipFill>
        <p:spPr>
          <a:xfrm>
            <a:off x="6189156" y="-3439"/>
            <a:ext cx="6015813" cy="6861439"/>
          </a:xfrm>
          <a:prstGeom prst="rect">
            <a:avLst/>
          </a:prstGeom>
        </p:spPr>
      </p:pic>
      <p:pic>
        <p:nvPicPr>
          <p:cNvPr id="48" name="Picture 8" descr="http://c252289.r89.cf3.rackcdn.com/53496.jpg">
            <a:hlinkClick r:id="rId5"/>
            <a:extLst>
              <a:ext uri="{FF2B5EF4-FFF2-40B4-BE49-F238E27FC236}">
                <a16:creationId xmlns:a16="http://schemas.microsoft.com/office/drawing/2014/main" id="{CCD188E4-63D2-4985-84E4-DDB5E483B2AB}"/>
              </a:ext>
            </a:extLst>
          </p:cNvPr>
          <p:cNvPicPr>
            <a:picLocks noChangeAspect="1" noChangeArrowheads="1"/>
          </p:cNvPicPr>
          <p:nvPr/>
        </p:nvPicPr>
        <p:blipFill rotWithShape="1">
          <a:blip r:embed="rId6"/>
          <a:srcRect l="22278" t="10334" r="17818"/>
          <a:stretch/>
        </p:blipFill>
        <p:spPr bwMode="auto">
          <a:xfrm>
            <a:off x="6287034" y="276359"/>
            <a:ext cx="5898751" cy="5886184"/>
          </a:xfrm>
          <a:prstGeom prst="rect">
            <a:avLst/>
          </a:prstGeom>
          <a:ln>
            <a:noFill/>
          </a:ln>
          <a:effectLst>
            <a:outerShdw blurRad="292100" dist="139700" dir="2700000" algn="tl" rotWithShape="0">
              <a:srgbClr val="333333">
                <a:alpha val="65000"/>
              </a:srgbClr>
            </a:outerShdw>
          </a:effectLst>
        </p:spPr>
      </p:pic>
      <p:pic>
        <p:nvPicPr>
          <p:cNvPr id="49" name="Picture 5" descr="https://encrypted-tbn0.gstatic.com/images?q=tbn:ANd9GcQDPd-P9Hvsw09LxfNFRN4gyvND8f0XIhf3ajRZhe0NTcSV5h9uuw">
            <a:extLst>
              <a:ext uri="{FF2B5EF4-FFF2-40B4-BE49-F238E27FC236}">
                <a16:creationId xmlns:a16="http://schemas.microsoft.com/office/drawing/2014/main" id="{402C720A-C916-4D9E-B09F-1180CB61E4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042" y="5746750"/>
            <a:ext cx="73977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74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71438"/>
            <a:ext cx="8229600" cy="1143001"/>
          </a:xfrm>
        </p:spPr>
        <p:txBody>
          <a:bodyPr/>
          <a:lstStyle/>
          <a:p>
            <a:pPr>
              <a:defRPr/>
            </a:pPr>
            <a:r>
              <a:rPr lang="el-GR" b="1" dirty="0">
                <a:solidFill>
                  <a:srgbClr val="FFFF00"/>
                </a:solidFill>
                <a:effectLst>
                  <a:outerShdw blurRad="38100" dist="38100" dir="2700000" algn="tl">
                    <a:srgbClr val="000000">
                      <a:alpha val="43137"/>
                    </a:srgbClr>
                  </a:outerShdw>
                </a:effectLst>
              </a:rPr>
              <a:t>Έδαφος οφθαλμικού </a:t>
            </a:r>
            <a:r>
              <a:rPr lang="el-GR" b="1" dirty="0" err="1">
                <a:solidFill>
                  <a:srgbClr val="FFFF00"/>
                </a:solidFill>
                <a:effectLst>
                  <a:outerShdw blurRad="38100" dist="38100" dir="2700000" algn="tl">
                    <a:srgbClr val="000000">
                      <a:alpha val="43137"/>
                    </a:srgbClr>
                  </a:outerShdw>
                </a:effectLst>
              </a:rPr>
              <a:t>κόγχου</a:t>
            </a:r>
            <a:r>
              <a:rPr lang="el-GR" b="1" dirty="0">
                <a:solidFill>
                  <a:srgbClr val="FFFF00"/>
                </a:solidFill>
                <a:effectLst>
                  <a:outerShdw blurRad="38100" dist="38100" dir="2700000" algn="tl">
                    <a:srgbClr val="000000">
                      <a:alpha val="43137"/>
                    </a:srgbClr>
                  </a:outerShdw>
                </a:effectLst>
              </a:rPr>
              <a:t> </a:t>
            </a:r>
          </a:p>
        </p:txBody>
      </p:sp>
      <p:pic>
        <p:nvPicPr>
          <p:cNvPr id="410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6859"/>
            <a:ext cx="9134856" cy="6851141"/>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38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06010" y="273687"/>
            <a:ext cx="5997166" cy="1325563"/>
          </a:xfrm>
          <a:ln w="57150">
            <a:solidFill>
              <a:srgbClr val="002060"/>
            </a:solidFill>
            <a:miter lim="800000"/>
            <a:headEnd/>
            <a:tailEnd/>
          </a:ln>
        </p:spPr>
        <p:txBody>
          <a:bodyPr/>
          <a:lstStyle/>
          <a:p>
            <a:pPr algn="ctr" eaLnBrk="1" hangingPunct="1"/>
            <a:r>
              <a:rPr lang="el-GR" altLang="el-GR" dirty="0">
                <a:solidFill>
                  <a:schemeClr val="accent2"/>
                </a:solidFill>
                <a:ea typeface="ＭＳ Ｐゴシック" panose="020B0600070205080204" pitchFamily="34" charset="-128"/>
              </a:rPr>
              <a:t>ΤΟ ΚΡΟΤΑΦΙΚΟ ΟΣΤΟΥΝ</a:t>
            </a:r>
          </a:p>
        </p:txBody>
      </p:sp>
      <p:pic>
        <p:nvPicPr>
          <p:cNvPr id="33796" name="Εικόνα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3160" y="273687"/>
            <a:ext cx="5752830" cy="59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0BF8425-1F50-2E55-B2D9-C1BACBBABAC3}"/>
              </a:ext>
            </a:extLst>
          </p:cNvPr>
          <p:cNvSpPr txBox="1"/>
          <p:nvPr/>
        </p:nvSpPr>
        <p:spPr>
          <a:xfrm>
            <a:off x="157355" y="1773047"/>
            <a:ext cx="6094476" cy="1477328"/>
          </a:xfrm>
          <a:prstGeom prst="rect">
            <a:avLst/>
          </a:prstGeom>
          <a:noFill/>
        </p:spPr>
        <p:txBody>
          <a:bodyPr wrap="square">
            <a:spAutoFit/>
          </a:bodyPr>
          <a:lstStyle/>
          <a:p>
            <a:pPr eaLnBrk="1" hangingPunct="1"/>
            <a:r>
              <a:rPr lang="el-GR" altLang="el-GR" dirty="0">
                <a:ea typeface="ＭＳ Ｐゴシック" panose="020B0600070205080204" pitchFamily="34" charset="-128"/>
              </a:rPr>
              <a:t>Προϊόν συνοστέωσης</a:t>
            </a:r>
            <a:r>
              <a:rPr lang="el-GR" altLang="el-GR" dirty="0">
                <a:ea typeface="ＭＳ Ｐゴシック" panose="020B0600070205080204" pitchFamily="34" charset="-128"/>
                <a:cs typeface="Arial" panose="020B0604020202020204" pitchFamily="34" charset="0"/>
              </a:rPr>
              <a:t> 3 οστών </a:t>
            </a:r>
            <a:r>
              <a:rPr lang="el-GR" altLang="el-GR" dirty="0">
                <a:solidFill>
                  <a:srgbClr val="FF0000"/>
                </a:solidFill>
                <a:ea typeface="ＭＳ Ｐゴシック" panose="020B0600070205080204" pitchFamily="34" charset="-128"/>
                <a:cs typeface="Arial" panose="020B0604020202020204" pitchFamily="34" charset="0"/>
              </a:rPr>
              <a:t>(λιθοειδές – </a:t>
            </a:r>
            <a:r>
              <a:rPr lang="el-GR" altLang="el-GR" dirty="0" err="1">
                <a:solidFill>
                  <a:srgbClr val="FF0000"/>
                </a:solidFill>
                <a:ea typeface="ＭＳ Ｐゴシック" panose="020B0600070205080204" pitchFamily="34" charset="-128"/>
                <a:cs typeface="Arial" panose="020B0604020202020204" pitchFamily="34" charset="0"/>
              </a:rPr>
              <a:t>λεπιδοειδές</a:t>
            </a:r>
            <a:r>
              <a:rPr lang="el-GR" altLang="el-GR" dirty="0">
                <a:solidFill>
                  <a:srgbClr val="FF0000"/>
                </a:solidFill>
                <a:ea typeface="ＭＳ Ｐゴシック" panose="020B0600070205080204" pitchFamily="34" charset="-128"/>
                <a:cs typeface="Arial" panose="020B0604020202020204" pitchFamily="34" charset="0"/>
              </a:rPr>
              <a:t> - τυμπανικό), </a:t>
            </a:r>
          </a:p>
          <a:p>
            <a:pPr eaLnBrk="1" hangingPunct="1"/>
            <a:r>
              <a:rPr lang="el-GR" altLang="el-GR" dirty="0">
                <a:ea typeface="ＭＳ Ｐゴシック" panose="020B0600070205080204" pitchFamily="34" charset="-128"/>
                <a:cs typeface="Arial" panose="020B0604020202020204" pitchFamily="34" charset="0"/>
              </a:rPr>
              <a:t>Τέταρτη μοίρα η </a:t>
            </a:r>
            <a:r>
              <a:rPr lang="el-GR" altLang="el-GR" dirty="0">
                <a:solidFill>
                  <a:srgbClr val="FF0000"/>
                </a:solidFill>
                <a:ea typeface="ＭＳ Ｐゴシック" panose="020B0600070205080204" pitchFamily="34" charset="-128"/>
                <a:cs typeface="Arial" panose="020B0604020202020204" pitchFamily="34" charset="0"/>
              </a:rPr>
              <a:t>μαστοειδής,</a:t>
            </a:r>
            <a:r>
              <a:rPr lang="el-GR" altLang="el-GR" dirty="0">
                <a:ea typeface="ＭＳ Ｐゴシック" panose="020B0600070205080204" pitchFamily="34" charset="-128"/>
                <a:cs typeface="Arial" panose="020B0604020202020204" pitchFamily="34" charset="0"/>
              </a:rPr>
              <a:t> που προέρχεται από την συνοστέωση τμήματος του </a:t>
            </a:r>
            <a:r>
              <a:rPr lang="el-GR" altLang="el-GR" dirty="0" err="1">
                <a:ea typeface="ＭＳ Ｐゴシック" panose="020B0600070205080204" pitchFamily="34" charset="-128"/>
                <a:cs typeface="Arial" panose="020B0604020202020204" pitchFamily="34" charset="0"/>
              </a:rPr>
              <a:t>Λεπιδοειδούς</a:t>
            </a:r>
            <a:r>
              <a:rPr lang="el-GR" altLang="el-GR" dirty="0">
                <a:ea typeface="ＭＳ Ｐゴシック" panose="020B0600070205080204" pitchFamily="34" charset="-128"/>
                <a:cs typeface="Arial" panose="020B0604020202020204" pitchFamily="34" charset="0"/>
              </a:rPr>
              <a:t> και της βάσεως του Λιθοειδούς οστού </a:t>
            </a:r>
          </a:p>
        </p:txBody>
      </p:sp>
    </p:spTree>
    <p:extLst>
      <p:ext uri="{BB962C8B-B14F-4D97-AF65-F5344CB8AC3E}">
        <p14:creationId xmlns:p14="http://schemas.microsoft.com/office/powerpoint/2010/main" val="1118144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08215" y="3"/>
            <a:ext cx="6948487" cy="6880225"/>
          </a:xfrm>
          <a:noFill/>
        </p:spPr>
      </p:pic>
      <p:sp>
        <p:nvSpPr>
          <p:cNvPr id="10243" name="Line 3"/>
          <p:cNvSpPr>
            <a:spLocks noChangeShapeType="1"/>
          </p:cNvSpPr>
          <p:nvPr/>
        </p:nvSpPr>
        <p:spPr bwMode="auto">
          <a:xfrm flipH="1">
            <a:off x="7104065" y="620716"/>
            <a:ext cx="1800225"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0244" name="Line 4"/>
          <p:cNvSpPr>
            <a:spLocks noChangeShapeType="1"/>
          </p:cNvSpPr>
          <p:nvPr/>
        </p:nvSpPr>
        <p:spPr bwMode="auto">
          <a:xfrm>
            <a:off x="3071816" y="765175"/>
            <a:ext cx="2663825" cy="714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0245" name="Line 5"/>
          <p:cNvSpPr>
            <a:spLocks noChangeShapeType="1"/>
          </p:cNvSpPr>
          <p:nvPr/>
        </p:nvSpPr>
        <p:spPr bwMode="auto">
          <a:xfrm flipH="1" flipV="1">
            <a:off x="5808664" y="2492378"/>
            <a:ext cx="2879725" cy="2232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0246" name="Text Box 6"/>
          <p:cNvSpPr txBox="1">
            <a:spLocks noChangeArrowheads="1"/>
          </p:cNvSpPr>
          <p:nvPr/>
        </p:nvSpPr>
        <p:spPr bwMode="auto">
          <a:xfrm>
            <a:off x="9234489" y="1844677"/>
            <a:ext cx="14378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l-GR" altLang="el-GR" sz="1400">
                <a:solidFill>
                  <a:srgbClr val="FF0000"/>
                </a:solidFill>
              </a:rPr>
              <a:t>Άνω κροταφική </a:t>
            </a:r>
          </a:p>
          <a:p>
            <a:pPr eaLnBrk="1" hangingPunct="1">
              <a:spcBef>
                <a:spcPct val="0"/>
              </a:spcBef>
              <a:buFontTx/>
              <a:buNone/>
            </a:pPr>
            <a:r>
              <a:rPr lang="el-GR" altLang="el-GR" sz="1400">
                <a:solidFill>
                  <a:srgbClr val="FF0000"/>
                </a:solidFill>
              </a:rPr>
              <a:t>γραμμή</a:t>
            </a:r>
          </a:p>
        </p:txBody>
      </p:sp>
      <p:sp>
        <p:nvSpPr>
          <p:cNvPr id="10247" name="Text Box 7"/>
          <p:cNvSpPr txBox="1">
            <a:spLocks noChangeArrowheads="1"/>
          </p:cNvSpPr>
          <p:nvPr/>
        </p:nvSpPr>
        <p:spPr bwMode="auto">
          <a:xfrm>
            <a:off x="1774825" y="620714"/>
            <a:ext cx="1289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l-GR" altLang="el-GR" sz="1400">
                <a:solidFill>
                  <a:srgbClr val="CC0000"/>
                </a:solidFill>
              </a:rPr>
              <a:t>Κυρίως θόλος</a:t>
            </a:r>
          </a:p>
        </p:txBody>
      </p:sp>
      <p:sp>
        <p:nvSpPr>
          <p:cNvPr id="10248" name="Text Box 8"/>
          <p:cNvSpPr txBox="1">
            <a:spLocks noChangeArrowheads="1"/>
          </p:cNvSpPr>
          <p:nvPr/>
        </p:nvSpPr>
        <p:spPr bwMode="auto">
          <a:xfrm>
            <a:off x="8667753" y="4579939"/>
            <a:ext cx="1558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l-GR" altLang="el-GR" sz="1400">
                <a:solidFill>
                  <a:srgbClr val="CC0000"/>
                </a:solidFill>
              </a:rPr>
              <a:t>Κροταφική χώρα</a:t>
            </a:r>
            <a:r>
              <a:rPr lang="el-GR" altLang="el-GR" sz="1400"/>
              <a:t> </a:t>
            </a:r>
          </a:p>
        </p:txBody>
      </p:sp>
      <p:sp>
        <p:nvSpPr>
          <p:cNvPr id="10249" name="Line 9"/>
          <p:cNvSpPr>
            <a:spLocks noChangeShapeType="1"/>
          </p:cNvSpPr>
          <p:nvPr/>
        </p:nvSpPr>
        <p:spPr bwMode="auto">
          <a:xfrm flipV="1">
            <a:off x="2782890" y="1628775"/>
            <a:ext cx="9366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0250" name="Line 10"/>
          <p:cNvSpPr>
            <a:spLocks noChangeShapeType="1"/>
          </p:cNvSpPr>
          <p:nvPr/>
        </p:nvSpPr>
        <p:spPr bwMode="auto">
          <a:xfrm flipH="1" flipV="1">
            <a:off x="6600828" y="1268416"/>
            <a:ext cx="2663825" cy="9366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0251" name="Line 11"/>
          <p:cNvSpPr>
            <a:spLocks noChangeShapeType="1"/>
          </p:cNvSpPr>
          <p:nvPr/>
        </p:nvSpPr>
        <p:spPr bwMode="auto">
          <a:xfrm flipH="1">
            <a:off x="8688390" y="3716341"/>
            <a:ext cx="936625"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0252" name="Text Box 12"/>
          <p:cNvSpPr txBox="1">
            <a:spLocks noChangeArrowheads="1"/>
          </p:cNvSpPr>
          <p:nvPr/>
        </p:nvSpPr>
        <p:spPr bwMode="auto">
          <a:xfrm>
            <a:off x="1703388" y="1412875"/>
            <a:ext cx="10804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l-GR" altLang="el-GR" sz="1400">
                <a:solidFill>
                  <a:srgbClr val="009900"/>
                </a:solidFill>
              </a:rPr>
              <a:t>Μετωπιαία </a:t>
            </a:r>
          </a:p>
          <a:p>
            <a:pPr eaLnBrk="1" hangingPunct="1">
              <a:spcBef>
                <a:spcPct val="0"/>
              </a:spcBef>
              <a:buFontTx/>
              <a:buNone/>
            </a:pPr>
            <a:r>
              <a:rPr lang="el-GR" altLang="el-GR" sz="1400">
                <a:solidFill>
                  <a:srgbClr val="009900"/>
                </a:solidFill>
              </a:rPr>
              <a:t>χώρα</a:t>
            </a:r>
          </a:p>
        </p:txBody>
      </p:sp>
      <p:sp>
        <p:nvSpPr>
          <p:cNvPr id="10253" name="Text Box 13"/>
          <p:cNvSpPr txBox="1">
            <a:spLocks noChangeArrowheads="1"/>
          </p:cNvSpPr>
          <p:nvPr/>
        </p:nvSpPr>
        <p:spPr bwMode="auto">
          <a:xfrm>
            <a:off x="9120188" y="333375"/>
            <a:ext cx="10855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l-GR" altLang="el-GR" sz="1400">
                <a:solidFill>
                  <a:srgbClr val="009900"/>
                </a:solidFill>
              </a:rPr>
              <a:t>Βρεγματική</a:t>
            </a:r>
          </a:p>
          <a:p>
            <a:pPr eaLnBrk="1" hangingPunct="1">
              <a:spcBef>
                <a:spcPct val="0"/>
              </a:spcBef>
              <a:buFontTx/>
              <a:buNone/>
            </a:pPr>
            <a:r>
              <a:rPr lang="el-GR" altLang="el-GR" sz="1400">
                <a:solidFill>
                  <a:srgbClr val="009900"/>
                </a:solidFill>
              </a:rPr>
              <a:t>χώρα</a:t>
            </a:r>
          </a:p>
        </p:txBody>
      </p:sp>
      <p:sp>
        <p:nvSpPr>
          <p:cNvPr id="10254" name="Text Box 14"/>
          <p:cNvSpPr txBox="1">
            <a:spLocks noChangeArrowheads="1"/>
          </p:cNvSpPr>
          <p:nvPr/>
        </p:nvSpPr>
        <p:spPr bwMode="auto">
          <a:xfrm>
            <a:off x="9625013" y="3500438"/>
            <a:ext cx="756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l-GR" altLang="el-GR" sz="1400">
                <a:solidFill>
                  <a:srgbClr val="009900"/>
                </a:solidFill>
              </a:rPr>
              <a:t>Ινιακή  </a:t>
            </a:r>
          </a:p>
          <a:p>
            <a:pPr eaLnBrk="1" hangingPunct="1">
              <a:spcBef>
                <a:spcPct val="0"/>
              </a:spcBef>
              <a:buFontTx/>
              <a:buNone/>
            </a:pPr>
            <a:r>
              <a:rPr lang="el-GR" altLang="el-GR" sz="1400">
                <a:solidFill>
                  <a:srgbClr val="009900"/>
                </a:solidFill>
              </a:rPr>
              <a:t>χώρα</a:t>
            </a:r>
          </a:p>
        </p:txBody>
      </p:sp>
      <p:sp>
        <p:nvSpPr>
          <p:cNvPr id="10255" name="Line 15"/>
          <p:cNvSpPr>
            <a:spLocks noChangeShapeType="1"/>
          </p:cNvSpPr>
          <p:nvPr/>
        </p:nvSpPr>
        <p:spPr bwMode="auto">
          <a:xfrm flipH="1" flipV="1">
            <a:off x="5519741" y="1844678"/>
            <a:ext cx="3671887" cy="11525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0256" name="Text Box 16"/>
          <p:cNvSpPr txBox="1">
            <a:spLocks noChangeArrowheads="1"/>
          </p:cNvSpPr>
          <p:nvPr/>
        </p:nvSpPr>
        <p:spPr bwMode="auto">
          <a:xfrm>
            <a:off x="9150352" y="2852740"/>
            <a:ext cx="15213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l-GR" altLang="el-GR" sz="1400">
                <a:solidFill>
                  <a:srgbClr val="FF0000"/>
                </a:solidFill>
              </a:rPr>
              <a:t>Κάτω κροταφική </a:t>
            </a:r>
          </a:p>
          <a:p>
            <a:pPr eaLnBrk="1" hangingPunct="1">
              <a:spcBef>
                <a:spcPct val="0"/>
              </a:spcBef>
              <a:buFontTx/>
              <a:buNone/>
            </a:pPr>
            <a:r>
              <a:rPr lang="el-GR" altLang="el-GR" sz="1400">
                <a:solidFill>
                  <a:srgbClr val="FF0000"/>
                </a:solidFill>
              </a:rPr>
              <a:t>γραμμή</a:t>
            </a:r>
          </a:p>
        </p:txBody>
      </p:sp>
      <p:sp>
        <p:nvSpPr>
          <p:cNvPr id="10257" name="Line 17"/>
          <p:cNvSpPr>
            <a:spLocks noChangeShapeType="1"/>
          </p:cNvSpPr>
          <p:nvPr/>
        </p:nvSpPr>
        <p:spPr bwMode="auto">
          <a:xfrm flipH="1" flipV="1">
            <a:off x="5664201" y="3213103"/>
            <a:ext cx="2087563" cy="23034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0258" name="Text Box 18"/>
          <p:cNvSpPr txBox="1">
            <a:spLocks noChangeArrowheads="1"/>
          </p:cNvSpPr>
          <p:nvPr/>
        </p:nvSpPr>
        <p:spPr bwMode="auto">
          <a:xfrm>
            <a:off x="7104064" y="5589589"/>
            <a:ext cx="15126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l-GR" altLang="el-GR" sz="1400"/>
              <a:t>Κροταφικό πεδίο</a:t>
            </a:r>
          </a:p>
        </p:txBody>
      </p:sp>
      <p:sp>
        <p:nvSpPr>
          <p:cNvPr id="10259" name="Line 19"/>
          <p:cNvSpPr>
            <a:spLocks noChangeShapeType="1"/>
          </p:cNvSpPr>
          <p:nvPr/>
        </p:nvSpPr>
        <p:spPr bwMode="auto">
          <a:xfrm flipH="1" flipV="1">
            <a:off x="4511675" y="3429000"/>
            <a:ext cx="1296988" cy="23764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10260" name="Text Box 20"/>
          <p:cNvSpPr txBox="1">
            <a:spLocks noChangeArrowheads="1"/>
          </p:cNvSpPr>
          <p:nvPr/>
        </p:nvSpPr>
        <p:spPr bwMode="auto">
          <a:xfrm>
            <a:off x="5427664" y="5732464"/>
            <a:ext cx="17466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l-GR" altLang="el-GR" sz="1400"/>
              <a:t>Κροταφικός βόθρος</a:t>
            </a:r>
          </a:p>
        </p:txBody>
      </p:sp>
    </p:spTree>
    <p:extLst>
      <p:ext uri="{BB962C8B-B14F-4D97-AF65-F5344CB8AC3E}">
        <p14:creationId xmlns:p14="http://schemas.microsoft.com/office/powerpoint/2010/main" val="897807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5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5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5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25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4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24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25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25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25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25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25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260"/>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P spid="10244" grpId="0" animBg="1"/>
      <p:bldP spid="10245" grpId="0" animBg="1"/>
      <p:bldP spid="10246" grpId="0"/>
      <p:bldP spid="10247" grpId="0"/>
      <p:bldP spid="10248" grpId="0"/>
      <p:bldP spid="10249" grpId="0" animBg="1"/>
      <p:bldP spid="10250" grpId="0" animBg="1"/>
      <p:bldP spid="10251" grpId="0" animBg="1"/>
      <p:bldP spid="10252" grpId="0"/>
      <p:bldP spid="10253" grpId="0"/>
      <p:bldP spid="10254" grpId="0"/>
      <p:bldP spid="10255" grpId="0" animBg="1"/>
      <p:bldP spid="10256" grpId="0"/>
      <p:bldP spid="10257" grpId="0" animBg="1"/>
      <p:bldP spid="10258" grpId="0"/>
      <p:bldP spid="10259" grpId="0" animBg="1"/>
      <p:bldP spid="102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235131" y="130629"/>
            <a:ext cx="11791406" cy="1119052"/>
          </a:xfrm>
          <a:solidFill>
            <a:schemeClr val="tx1"/>
          </a:solidFill>
          <a:ln>
            <a:noFill/>
          </a:ln>
          <a:effectLst/>
          <a:scene3d>
            <a:camera prst="orthographicFront"/>
            <a:lightRig rig="balanced" dir="t"/>
          </a:scene3d>
          <a:sp3d prstMaterial="plastic"/>
        </p:spPr>
        <p:txBody>
          <a:bodyPr vert="horz" lIns="91440" tIns="45720" rIns="91440" bIns="45720" rtlCol="0" anchor="b">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lang="el-GR" sz="3000" b="1" cap="none" dirty="0">
                <a:ln w="12700">
                  <a:solidFill>
                    <a:srgbClr val="00B0F0"/>
                  </a:solidFill>
                  <a:prstDash val="solid"/>
                </a:ln>
                <a:solidFill>
                  <a:srgbClr val="FFFF00"/>
                </a:solidFill>
                <a:effectLst/>
              </a:rPr>
              <a:t>ΚΡΟΤΑΦΙΚΟΣ, ΥΠΟΚΡΟΤΑΦΙΟΣ, ΠΤΕΡΥΓΟΫΠΕΡΩΙΟΣ ΒΟΘΡΟΣ</a:t>
            </a:r>
            <a:br>
              <a:rPr lang="el-GR" sz="3000" b="1" cap="none" dirty="0">
                <a:ln w="12700">
                  <a:solidFill>
                    <a:srgbClr val="00B0F0"/>
                  </a:solidFill>
                  <a:prstDash val="solid"/>
                </a:ln>
                <a:solidFill>
                  <a:srgbClr val="FFFF00"/>
                </a:solidFill>
                <a:effectLst/>
              </a:rPr>
            </a:br>
            <a:r>
              <a:rPr lang="el-GR" sz="3000" b="1" cap="none" dirty="0">
                <a:ln w="12700">
                  <a:solidFill>
                    <a:srgbClr val="00B0F0"/>
                  </a:solidFill>
                  <a:prstDash val="solid"/>
                </a:ln>
                <a:solidFill>
                  <a:srgbClr val="FFFF00"/>
                </a:solidFill>
                <a:effectLst/>
              </a:rPr>
              <a:t>ΚΡΟΤΑΦΟΓΝΑΘΙΚΗ ΔΙΑΡΘΡΩΣΗ</a:t>
            </a:r>
            <a:endParaRPr kumimoji="0" lang="el-GR" sz="3000" b="1" i="0" u="none" strike="noStrike" kern="1200" cap="none" spc="0" normalizeH="0" baseline="0" noProof="0" dirty="0">
              <a:ln w="12700">
                <a:solidFill>
                  <a:srgbClr val="00B0F0"/>
                </a:solidFill>
                <a:prstDash val="solid"/>
              </a:ln>
              <a:solidFill>
                <a:srgbClr val="FFFF00"/>
              </a:solidFill>
              <a:effectLst/>
              <a:uLnTx/>
              <a:uFillTx/>
            </a:endParaRPr>
          </a:p>
        </p:txBody>
      </p:sp>
      <p:pic>
        <p:nvPicPr>
          <p:cNvPr id="56324" name="Picture 4" descr="Temporal fossa: Anatomy, borders and contents | Kenhub"/>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7750" l="0" r="100000"/>
                    </a14:imgEffect>
                  </a14:imgLayer>
                </a14:imgProps>
              </a:ext>
              <a:ext uri="{28A0092B-C50C-407E-A947-70E740481C1C}">
                <a14:useLocalDpi xmlns:a14="http://schemas.microsoft.com/office/drawing/2010/main" val="0"/>
              </a:ext>
            </a:extLst>
          </a:blip>
          <a:srcRect/>
          <a:stretch>
            <a:fillRect/>
          </a:stretch>
        </p:blipFill>
        <p:spPr bwMode="auto">
          <a:xfrm>
            <a:off x="6022248" y="1145449"/>
            <a:ext cx="5712552" cy="57125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c252289.r89.cf3.rackcdn.com/53496.jpg">
            <a:hlinkClick r:id="rId4"/>
            <a:extLst>
              <a:ext uri="{FF2B5EF4-FFF2-40B4-BE49-F238E27FC236}">
                <a16:creationId xmlns:a16="http://schemas.microsoft.com/office/drawing/2014/main" id="{C8D54C9F-DE35-407B-A725-12CC5469229C}"/>
              </a:ext>
            </a:extLst>
          </p:cNvPr>
          <p:cNvPicPr>
            <a:picLocks noChangeAspect="1" noChangeArrowheads="1"/>
          </p:cNvPicPr>
          <p:nvPr/>
        </p:nvPicPr>
        <p:blipFill rotWithShape="1">
          <a:blip r:embed="rId5"/>
          <a:srcRect l="22278" t="10334" r="17818"/>
          <a:stretch/>
        </p:blipFill>
        <p:spPr bwMode="auto">
          <a:xfrm>
            <a:off x="197249" y="1358534"/>
            <a:ext cx="5301077" cy="5289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3075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598" name="Picture 6">
            <a:extLst>
              <a:ext uri="{FF2B5EF4-FFF2-40B4-BE49-F238E27FC236}">
                <a16:creationId xmlns:a16="http://schemas.microsoft.com/office/drawing/2014/main" id="{E279DBFD-99B0-40ED-8B4B-86B152143F9A}"/>
              </a:ext>
            </a:extLst>
          </p:cNvPr>
          <p:cNvPicPr>
            <a:picLocks noChangeAspect="1" noChangeArrowheads="1"/>
          </p:cNvPicPr>
          <p:nvPr/>
        </p:nvPicPr>
        <p:blipFill>
          <a:blip r:embed="rId2">
            <a:lum bright="10000"/>
          </a:blip>
          <a:srcRect/>
          <a:stretch>
            <a:fillRect/>
          </a:stretch>
        </p:blipFill>
        <p:spPr bwMode="auto">
          <a:xfrm>
            <a:off x="190500" y="214314"/>
            <a:ext cx="7590280" cy="5692710"/>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16" name="Picture 3">
            <a:extLst>
              <a:ext uri="{FF2B5EF4-FFF2-40B4-BE49-F238E27FC236}">
                <a16:creationId xmlns:a16="http://schemas.microsoft.com/office/drawing/2014/main" id="{8AA86633-4611-4222-AD9B-C71FB47ADC9B}"/>
              </a:ext>
            </a:extLst>
          </p:cNvPr>
          <p:cNvPicPr>
            <a:picLocks noChangeAspect="1" noChangeArrowheads="1"/>
          </p:cNvPicPr>
          <p:nvPr/>
        </p:nvPicPr>
        <p:blipFill>
          <a:blip r:embed="rId3"/>
          <a:srcRect t="17949" b="5127"/>
          <a:stretch>
            <a:fillRect/>
          </a:stretch>
        </p:blipFill>
        <p:spPr bwMode="auto">
          <a:xfrm>
            <a:off x="8042529" y="214314"/>
            <a:ext cx="4040188" cy="2143125"/>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17" name="16 - Ορθογώνιο">
            <a:extLst>
              <a:ext uri="{FF2B5EF4-FFF2-40B4-BE49-F238E27FC236}">
                <a16:creationId xmlns:a16="http://schemas.microsoft.com/office/drawing/2014/main" id="{E94EE2DE-B217-42BE-B439-1941845D1AFC}"/>
              </a:ext>
            </a:extLst>
          </p:cNvPr>
          <p:cNvSpPr/>
          <p:nvPr/>
        </p:nvSpPr>
        <p:spPr>
          <a:xfrm>
            <a:off x="7904353" y="2519185"/>
            <a:ext cx="4097147" cy="1200329"/>
          </a:xfrm>
          <a:prstGeom prst="rect">
            <a:avLst/>
          </a:prstGeom>
          <a:noFill/>
        </p:spPr>
        <p:txBody>
          <a:bodyPr wrap="none">
            <a:spAutoFit/>
          </a:bodyPr>
          <a:lstStyle/>
          <a:p>
            <a:pPr algn="ctr">
              <a:defRPr/>
            </a:pPr>
            <a:r>
              <a:rPr lang="el-GR" sz="3600" b="1" dirty="0">
                <a:ln w="12700">
                  <a:solidFill>
                    <a:schemeClr val="tx2">
                      <a:satMod val="155000"/>
                    </a:schemeClr>
                  </a:solidFill>
                  <a:prstDash val="solid"/>
                </a:ln>
                <a:effectLst>
                  <a:outerShdw blurRad="41275" dist="20320" dir="1800000" algn="tl" rotWithShape="0">
                    <a:srgbClr val="000000">
                      <a:alpha val="40000"/>
                    </a:srgbClr>
                  </a:outerShdw>
                </a:effectLst>
              </a:rPr>
              <a:t>Κροταφικός βόθρος</a:t>
            </a:r>
          </a:p>
          <a:p>
            <a:pPr algn="ctr">
              <a:defRPr/>
            </a:pPr>
            <a:r>
              <a:rPr lang="el-GR" sz="3600" b="1" dirty="0">
                <a:ln w="12700">
                  <a:solidFill>
                    <a:schemeClr val="tx2">
                      <a:satMod val="155000"/>
                    </a:schemeClr>
                  </a:solidFill>
                  <a:prstDash val="solid"/>
                </a:ln>
                <a:effectLst>
                  <a:outerShdw blurRad="41275" dist="20320" dir="1800000" algn="tl" rotWithShape="0">
                    <a:srgbClr val="000000">
                      <a:alpha val="40000"/>
                    </a:srgbClr>
                  </a:outerShdw>
                </a:effectLst>
              </a:rPr>
              <a:t>Κροταφική χώρα</a:t>
            </a:r>
          </a:p>
        </p:txBody>
      </p:sp>
    </p:spTree>
    <p:extLst>
      <p:ext uri="{BB962C8B-B14F-4D97-AF65-F5344CB8AC3E}">
        <p14:creationId xmlns:p14="http://schemas.microsoft.com/office/powerpoint/2010/main" val="2997538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00025" y="219075"/>
            <a:ext cx="11477625" cy="523220"/>
          </a:xfrm>
          <a:prstGeom prst="rect">
            <a:avLst/>
          </a:prstGeom>
        </p:spPr>
        <p:txBody>
          <a:bodyPr wrap="square">
            <a:spAutoFit/>
          </a:bodyPr>
          <a:lstStyle/>
          <a:p>
            <a:r>
              <a:rPr lang="el-GR" sz="2800" dirty="0">
                <a:latin typeface="Arial" panose="020B0604020202020204" pitchFamily="34" charset="0"/>
                <a:cs typeface="Arial" panose="020B0604020202020204" pitchFamily="34" charset="0"/>
              </a:rPr>
              <a:t>Κροταφικός χώρος - Όρια</a:t>
            </a:r>
          </a:p>
        </p:txBody>
      </p:sp>
      <p:pic>
        <p:nvPicPr>
          <p:cNvPr id="3" name="Picture 2" descr="Topography of The Skull: The Temporal Fossa">
            <a:extLst>
              <a:ext uri="{FF2B5EF4-FFF2-40B4-BE49-F238E27FC236}">
                <a16:creationId xmlns:a16="http://schemas.microsoft.com/office/drawing/2014/main" id="{57277EC9-F960-46A3-ABB3-F0B9CD2CB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362075"/>
            <a:ext cx="4819650" cy="4819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natomyQA: Temporal fossa - Boundaries and contents.">
            <a:extLst>
              <a:ext uri="{FF2B5EF4-FFF2-40B4-BE49-F238E27FC236}">
                <a16:creationId xmlns:a16="http://schemas.microsoft.com/office/drawing/2014/main" id="{EDA512D7-D9DF-41D3-B7D9-16E7DCCF6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49" y="1476733"/>
            <a:ext cx="8335023" cy="489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15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2 - TextBox">
            <a:extLst>
              <a:ext uri="{FF2B5EF4-FFF2-40B4-BE49-F238E27FC236}">
                <a16:creationId xmlns:a16="http://schemas.microsoft.com/office/drawing/2014/main" id="{E9A655D4-7D58-44DF-B2B6-449FB96EE3AC}"/>
              </a:ext>
            </a:extLst>
          </p:cNvPr>
          <p:cNvSpPr txBox="1">
            <a:spLocks noChangeArrowheads="1"/>
          </p:cNvSpPr>
          <p:nvPr/>
        </p:nvSpPr>
        <p:spPr bwMode="auto">
          <a:xfrm>
            <a:off x="1952625" y="285751"/>
            <a:ext cx="6286500"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l-GR" b="1">
                <a:latin typeface="Tahoma" panose="020B0604030504040204" pitchFamily="34" charset="0"/>
                <a:cs typeface="Tahoma" panose="020B0604030504040204" pitchFamily="34" charset="0"/>
              </a:rPr>
              <a:t>ΠΕΡΙΕΧΟΜΕΝΑ ΚΡΟΤΑΦΙΚΟΥ ΒΟΘΡΟΥ</a:t>
            </a:r>
          </a:p>
        </p:txBody>
      </p:sp>
      <p:sp>
        <p:nvSpPr>
          <p:cNvPr id="95236" name="3 - TextBox">
            <a:extLst>
              <a:ext uri="{FF2B5EF4-FFF2-40B4-BE49-F238E27FC236}">
                <a16:creationId xmlns:a16="http://schemas.microsoft.com/office/drawing/2014/main" id="{4E551A10-4269-41C6-954D-4D79DAF956BC}"/>
              </a:ext>
            </a:extLst>
          </p:cNvPr>
          <p:cNvSpPr txBox="1">
            <a:spLocks noChangeArrowheads="1"/>
          </p:cNvSpPr>
          <p:nvPr/>
        </p:nvSpPr>
        <p:spPr bwMode="auto">
          <a:xfrm>
            <a:off x="1738314" y="1000125"/>
            <a:ext cx="80724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Wingdings" panose="05000000000000000000" pitchFamily="2" charset="2"/>
              <a:buChar char="v"/>
            </a:pPr>
            <a:r>
              <a:rPr lang="el-GR" altLang="el-GR" sz="2000" b="1">
                <a:latin typeface="Tahoma" panose="020B0604030504040204" pitchFamily="34" charset="0"/>
                <a:cs typeface="Tahoma" panose="020B0604030504040204" pitchFamily="34" charset="0"/>
              </a:rPr>
              <a:t> ΚΡΟΤΑΦΙΤΗΣ ΜΥΣ</a:t>
            </a:r>
          </a:p>
          <a:p>
            <a:pPr eaLnBrk="1" hangingPunct="1">
              <a:buFont typeface="Wingdings" panose="05000000000000000000" pitchFamily="2" charset="2"/>
              <a:buChar char="v"/>
            </a:pPr>
            <a:r>
              <a:rPr lang="el-GR" altLang="el-GR" sz="2000" b="1">
                <a:latin typeface="Tahoma" panose="020B0604030504040204" pitchFamily="34" charset="0"/>
                <a:cs typeface="Tahoma" panose="020B0604030504040204" pitchFamily="34" charset="0"/>
              </a:rPr>
              <a:t> ΚΡΟΤΑΦΙΚΗ ΠΕΡΙΤΟΝΙΑ</a:t>
            </a:r>
          </a:p>
          <a:p>
            <a:pPr eaLnBrk="1" hangingPunct="1">
              <a:buFont typeface="Wingdings" panose="05000000000000000000" pitchFamily="2" charset="2"/>
              <a:buChar char="v"/>
            </a:pPr>
            <a:r>
              <a:rPr lang="el-GR" altLang="el-GR" sz="2000" b="1">
                <a:latin typeface="Tahoma" panose="020B0604030504040204" pitchFamily="34" charset="0"/>
                <a:cs typeface="Tahoma" panose="020B0604030504040204" pitchFamily="34" charset="0"/>
              </a:rPr>
              <a:t> ΕΝ ΤΩ ΒΑΘΕΙ ΚΡΟΤΑΦΙΚΑ ΝΕΥΡΑ</a:t>
            </a:r>
          </a:p>
          <a:p>
            <a:pPr eaLnBrk="1" hangingPunct="1">
              <a:buFont typeface="Wingdings" panose="05000000000000000000" pitchFamily="2" charset="2"/>
              <a:buChar char="v"/>
            </a:pPr>
            <a:r>
              <a:rPr lang="el-GR" altLang="el-GR" sz="2000" b="1">
                <a:latin typeface="Tahoma" panose="020B0604030504040204" pitchFamily="34" charset="0"/>
                <a:cs typeface="Tahoma" panose="020B0604030504040204" pitchFamily="34" charset="0"/>
              </a:rPr>
              <a:t> ΕΝ ΤΩ ΒΑΘΕΙ ΚΡΟΤΑΦΙΚΕΣ ΑΡΤΗΡΙΕΣ</a:t>
            </a:r>
          </a:p>
          <a:p>
            <a:pPr eaLnBrk="1" hangingPunct="1">
              <a:buFont typeface="Wingdings" panose="05000000000000000000" pitchFamily="2" charset="2"/>
              <a:buChar char="v"/>
            </a:pPr>
            <a:r>
              <a:rPr lang="el-GR" altLang="el-GR" sz="2000" b="1">
                <a:latin typeface="Tahoma" panose="020B0604030504040204" pitchFamily="34" charset="0"/>
                <a:cs typeface="Tahoma" panose="020B0604030504040204" pitchFamily="34" charset="0"/>
              </a:rPr>
              <a:t> ΩΤΟΚΡΟΤΑΦΙΚΟ ΝΕΥΡΟ</a:t>
            </a:r>
          </a:p>
          <a:p>
            <a:pPr eaLnBrk="1" hangingPunct="1">
              <a:buFont typeface="Wingdings" panose="05000000000000000000" pitchFamily="2" charset="2"/>
              <a:buChar char="v"/>
            </a:pPr>
            <a:r>
              <a:rPr lang="el-GR" altLang="el-GR" sz="2000" b="1">
                <a:latin typeface="Tahoma" panose="020B0604030504040204" pitchFamily="34" charset="0"/>
                <a:cs typeface="Tahoma" panose="020B0604030504040204" pitchFamily="34" charset="0"/>
              </a:rPr>
              <a:t> ΕΠΙΠΟΛΗΣ ΚΡΟΤΑΦΙΚΗ ΑΡΤΗΡΙΑ</a:t>
            </a:r>
          </a:p>
        </p:txBody>
      </p:sp>
      <p:pic>
        <p:nvPicPr>
          <p:cNvPr id="505858" name="Picture 2">
            <a:extLst>
              <a:ext uri="{FF2B5EF4-FFF2-40B4-BE49-F238E27FC236}">
                <a16:creationId xmlns:a16="http://schemas.microsoft.com/office/drawing/2014/main" id="{1C918AE4-9304-4531-B59E-CABBE7E20C0D}"/>
              </a:ext>
            </a:extLst>
          </p:cNvPr>
          <p:cNvPicPr>
            <a:picLocks noChangeAspect="1" noChangeArrowheads="1"/>
          </p:cNvPicPr>
          <p:nvPr/>
        </p:nvPicPr>
        <p:blipFill>
          <a:blip r:embed="rId2"/>
          <a:srcRect/>
          <a:stretch>
            <a:fillRect/>
          </a:stretch>
        </p:blipFill>
        <p:spPr bwMode="auto">
          <a:xfrm>
            <a:off x="5810251" y="3048001"/>
            <a:ext cx="4708525" cy="3738563"/>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95238" name="Picture 4" descr="Αποτέλεσμα εικόνας για temporal fossa">
            <a:extLst>
              <a:ext uri="{FF2B5EF4-FFF2-40B4-BE49-F238E27FC236}">
                <a16:creationId xmlns:a16="http://schemas.microsoft.com/office/drawing/2014/main" id="{84F84D18-2AA2-49A2-944A-D141F3DEA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3643313"/>
            <a:ext cx="4095750"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03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Αποτέλεσμα εικόνας για deep temporal nerve">
            <a:extLst>
              <a:ext uri="{FF2B5EF4-FFF2-40B4-BE49-F238E27FC236}">
                <a16:creationId xmlns:a16="http://schemas.microsoft.com/office/drawing/2014/main" id="{3A2F3B01-EB6D-45FD-89A5-695A46D03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76788" cy="719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4" descr="Αποτέλεσμα εικόνας για temporal fossa">
            <a:extLst>
              <a:ext uri="{FF2B5EF4-FFF2-40B4-BE49-F238E27FC236}">
                <a16:creationId xmlns:a16="http://schemas.microsoft.com/office/drawing/2014/main" id="{BB232421-76FE-41DE-933A-A95C4E096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84" t="9464" r="32620" b="7729"/>
          <a:stretch>
            <a:fillRect/>
          </a:stretch>
        </p:blipFill>
        <p:spPr bwMode="auto">
          <a:xfrm flipH="1">
            <a:off x="7708390" y="0"/>
            <a:ext cx="4483609" cy="424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Ορθογώνιο 1">
            <a:extLst>
              <a:ext uri="{FF2B5EF4-FFF2-40B4-BE49-F238E27FC236}">
                <a16:creationId xmlns:a16="http://schemas.microsoft.com/office/drawing/2014/main" id="{80799401-811B-331A-5A1F-9BD96D695EC4}"/>
              </a:ext>
            </a:extLst>
          </p:cNvPr>
          <p:cNvSpPr/>
          <p:nvPr/>
        </p:nvSpPr>
        <p:spPr>
          <a:xfrm>
            <a:off x="4933444" y="0"/>
            <a:ext cx="2481770" cy="923330"/>
          </a:xfrm>
          <a:prstGeom prst="rect">
            <a:avLst/>
          </a:prstGeom>
          <a:noFill/>
        </p:spPr>
        <p:txBody>
          <a:bodyPr wrap="none" lIns="91440" tIns="45720" rIns="91440" bIns="45720">
            <a:spAutoFit/>
          </a:bodyPr>
          <a:lstStyle/>
          <a:p>
            <a:pPr algn="ctr"/>
            <a:r>
              <a:rPr lang="el-GR"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ΠΤΕΡΙΟ </a:t>
            </a:r>
            <a:endParaRPr lang="el-G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26" name="Picture 2" descr="Meningeal Arteries Diagram | Quizlet">
            <a:extLst>
              <a:ext uri="{FF2B5EF4-FFF2-40B4-BE49-F238E27FC236}">
                <a16:creationId xmlns:a16="http://schemas.microsoft.com/office/drawing/2014/main" id="{316E3906-1BAD-0157-DF7B-0CDA9D929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392" y="4392786"/>
            <a:ext cx="4483608" cy="246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764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235131" y="180975"/>
            <a:ext cx="11791406" cy="611506"/>
          </a:xfrm>
          <a:solidFill>
            <a:schemeClr val="bg1"/>
          </a:solidFill>
          <a:ln>
            <a:noFill/>
          </a:ln>
          <a:effectLst/>
          <a:scene3d>
            <a:camera prst="orthographicFront"/>
            <a:lightRig rig="balanced" dir="t"/>
          </a:scene3d>
          <a:sp3d prstMaterial="plastic"/>
        </p:spPr>
        <p:txBody>
          <a:bodyPr vert="horz" lIns="91440" tIns="45720" rIns="91440" bIns="45720" rtlCol="0" anchor="b">
            <a:normAutofit/>
          </a:bodyPr>
          <a:lstStyle/>
          <a:p>
            <a:pPr marL="0" marR="0" lvl="0" indent="0" algn="ctr" defTabSz="457200" rtl="0" eaLnBrk="1" fontAlgn="auto" latinLnBrk="0" hangingPunct="1">
              <a:lnSpc>
                <a:spcPct val="100000"/>
              </a:lnSpc>
              <a:spcBef>
                <a:spcPct val="0"/>
              </a:spcBef>
              <a:spcAft>
                <a:spcPts val="0"/>
              </a:spcAft>
              <a:buClrTx/>
              <a:buSzTx/>
              <a:buFontTx/>
              <a:buNone/>
              <a:defRPr/>
            </a:pPr>
            <a:r>
              <a:rPr lang="el-GR" sz="3000" b="1" cap="none" noProof="0" dirty="0">
                <a:ln w="12700">
                  <a:solidFill>
                    <a:srgbClr val="00B0F0"/>
                  </a:solidFill>
                  <a:prstDash val="solid"/>
                </a:ln>
                <a:solidFill>
                  <a:srgbClr val="FFFF00"/>
                </a:solidFill>
                <a:effectLst/>
              </a:rPr>
              <a:t>ΠΛΑΓΙΑ ΕΠΙΦΑΝΕΙΑ ΚΡΑΝΙΟΥ</a:t>
            </a:r>
            <a:endParaRPr kumimoji="0" lang="el-GR" sz="3000" b="1" i="0" u="none" strike="noStrike" kern="1200" cap="none" spc="0" normalizeH="0" baseline="0" noProof="0" dirty="0">
              <a:ln w="12700">
                <a:solidFill>
                  <a:srgbClr val="00B0F0"/>
                </a:solidFill>
                <a:prstDash val="solid"/>
              </a:ln>
              <a:solidFill>
                <a:srgbClr val="FFFF00"/>
              </a:solidFill>
              <a:effectLst/>
              <a:uLnTx/>
              <a:uFillTx/>
            </a:endParaRPr>
          </a:p>
        </p:txBody>
      </p:sp>
      <p:graphicFrame>
        <p:nvGraphicFramePr>
          <p:cNvPr id="5" name="Object 4"/>
          <p:cNvGraphicFramePr>
            <a:graphicFrameLocks noChangeAspect="1"/>
          </p:cNvGraphicFramePr>
          <p:nvPr/>
        </p:nvGraphicFramePr>
        <p:xfrm>
          <a:off x="235130" y="891846"/>
          <a:ext cx="5517969" cy="5841123"/>
        </p:xfrm>
        <a:graphic>
          <a:graphicData uri="http://schemas.openxmlformats.org/presentationml/2006/ole">
            <mc:AlternateContent xmlns:mc="http://schemas.openxmlformats.org/markup-compatibility/2006">
              <mc:Choice xmlns:v="urn:schemas-microsoft-com:vml" Requires="v">
                <p:oleObj r:id="rId2" imgW="7810500" imgH="8267700" progId="Photoshop.Image.5">
                  <p:embed/>
                </p:oleObj>
              </mc:Choice>
              <mc:Fallback>
                <p:oleObj r:id="rId2" imgW="7810500" imgH="8267700" progId="Photoshop.Image.5">
                  <p:embed/>
                  <p:pic>
                    <p:nvPicPr>
                      <p:cNvPr id="5" name="Object 4"/>
                      <p:cNvPicPr/>
                      <p:nvPr/>
                    </p:nvPicPr>
                    <p:blipFill>
                      <a:blip r:embed="rId3"/>
                      <a:stretch>
                        <a:fillRect/>
                      </a:stretch>
                    </p:blipFill>
                    <p:spPr>
                      <a:xfrm>
                        <a:off x="235130" y="891846"/>
                        <a:ext cx="5517969" cy="5841123"/>
                      </a:xfrm>
                      <a:prstGeom prst="rect">
                        <a:avLst/>
                      </a:prstGeom>
                      <a:noFill/>
                      <a:ln w="38100">
                        <a:noFill/>
                        <a:miter/>
                      </a:ln>
                    </p:spPr>
                  </p:pic>
                </p:oleObj>
              </mc:Fallback>
            </mc:AlternateContent>
          </a:graphicData>
        </a:graphic>
      </p:graphicFrame>
      <p:pic>
        <p:nvPicPr>
          <p:cNvPr id="171010" name="Picture 2" descr="anatomy group :D: Temporal Fos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49" y="891845"/>
            <a:ext cx="6148551" cy="584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016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682875" y="95250"/>
            <a:ext cx="8761413" cy="708025"/>
          </a:xfrm>
          <a:noFill/>
          <a:ln>
            <a:noFill/>
          </a:ln>
          <a:effectLst/>
          <a:scene3d>
            <a:camera prst="orthographicFront"/>
            <a:lightRig rig="balanced" dir="t"/>
          </a:scene3d>
          <a:sp3d prstMaterial="plastic"/>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l-GR" sz="3200" b="0" i="0" u="none" strike="noStrike" kern="1200" cap="all" spc="0" normalizeH="0" baseline="0" noProof="0" dirty="0">
                <a:ln w="3175" cmpd="sng">
                  <a:noFill/>
                </a:ln>
                <a:gradFill flip="none" rotWithShape="1">
                  <a:gsLst>
                    <a:gs pos="0">
                      <a:schemeClr val="tx1"/>
                    </a:gs>
                    <a:gs pos="100000">
                      <a:schemeClr val="tx1">
                        <a:lumMod val="65000"/>
                      </a:schemeClr>
                    </a:gs>
                  </a:gsLst>
                  <a:lin ang="5580000" scaled="0"/>
                  <a:tileRect/>
                </a:gradFill>
                <a:effectLst>
                  <a:outerShdw blurRad="38100" dist="38100" dir="2700000" algn="tl">
                    <a:srgbClr val="000000">
                      <a:alpha val="43137"/>
                    </a:srgbClr>
                  </a:outerShdw>
                </a:effectLst>
                <a:uLnTx/>
                <a:uFillTx/>
                <a:latin typeface="+mj-lt"/>
                <a:ea typeface="+mj-ea"/>
                <a:cs typeface="+mj-cs"/>
              </a:rPr>
              <a:t>                            </a:t>
            </a:r>
            <a:r>
              <a:rPr kumimoji="0" lang="el-GR" sz="3200" b="0" i="0" u="none" strike="noStrike" kern="1200" cap="all" spc="0" normalizeH="0" baseline="0" noProof="0" dirty="0">
                <a:ln w="3175" cmpd="sng">
                  <a:noFill/>
                </a:ln>
                <a:solidFill>
                  <a:srgbClr val="FFFF00"/>
                </a:solidFill>
                <a:effectLst>
                  <a:outerShdw blurRad="38100" dist="38100" dir="2700000" algn="tl">
                    <a:srgbClr val="000000">
                      <a:alpha val="43137"/>
                    </a:srgbClr>
                  </a:outerShdw>
                </a:effectLst>
                <a:uLnTx/>
                <a:uFillTx/>
                <a:latin typeface="Arial Black" panose="020B0A04020102020204" pitchFamily="34" charset="0"/>
                <a:ea typeface="+mj-ea"/>
                <a:cs typeface="+mj-cs"/>
              </a:rPr>
              <a:t>ΠΤΕΡΙΟ</a:t>
            </a:r>
          </a:p>
        </p:txBody>
      </p:sp>
      <p:sp>
        <p:nvSpPr>
          <p:cNvPr id="3" name="Content Placeholder 2"/>
          <p:cNvSpPr>
            <a:spLocks noGrp="1"/>
          </p:cNvSpPr>
          <p:nvPr>
            <p:ph idx="1" hasCustomPrompt="1"/>
          </p:nvPr>
        </p:nvSpPr>
        <p:spPr>
          <a:xfrm>
            <a:off x="192088" y="973138"/>
            <a:ext cx="7321550" cy="4741863"/>
          </a:xfrm>
        </p:spPr>
        <p:txBody>
          <a:bodyPr vert="horz" lIns="91440" tIns="45720" rIns="91440" bIns="45720" rtlCol="0" anchor="ctr">
            <a:normAutofit fontScale="92500" lnSpcReduction="10000"/>
          </a:bodyPr>
          <a:lstStyle/>
          <a:p>
            <a:pPr marL="273050" indent="-273050" eaLnBrk="1" hangingPunct="1">
              <a:spcAft>
                <a:spcPct val="0"/>
              </a:spcAft>
              <a:buFont typeface="Wingdings 3" panose="05040102010807070707" pitchFamily="18" charset="2"/>
              <a:buChar char=""/>
            </a:pPr>
            <a:r>
              <a:rPr lang="el-GR" altLang="x-none" dirty="0">
                <a:effectLst>
                  <a:outerShdw blurRad="38100" dist="38100" dir="2700000">
                    <a:srgbClr val="C0C0C0"/>
                  </a:outerShdw>
                </a:effectLst>
                <a:latin typeface="Arial Black" panose="020B0A04020102020204" pitchFamily="34" charset="0"/>
              </a:rPr>
              <a:t>Ν</a:t>
            </a:r>
            <a:r>
              <a:rPr lang="el-GR" altLang="x-none" b="1" dirty="0">
                <a:effectLst>
                  <a:outerShdw blurRad="38100" dist="38100" dir="2700000">
                    <a:srgbClr val="C0C0C0"/>
                  </a:outerShdw>
                </a:effectLst>
                <a:latin typeface="Arial Black" panose="020B0A04020102020204" pitchFamily="34" charset="0"/>
              </a:rPr>
              <a:t>ευροχειρουργικό σημείο </a:t>
            </a:r>
            <a:r>
              <a:rPr lang="el-GR" altLang="x-none" dirty="0">
                <a:effectLst>
                  <a:outerShdw blurRad="38100" dist="38100" dir="2700000">
                    <a:srgbClr val="C0C0C0"/>
                  </a:outerShdw>
                </a:effectLst>
                <a:latin typeface="Arial Black" panose="020B0A04020102020204" pitchFamily="34" charset="0"/>
              </a:rPr>
              <a:t>για:</a:t>
            </a:r>
          </a:p>
          <a:p>
            <a:pPr marL="273050" indent="-273050" eaLnBrk="1" hangingPunct="1">
              <a:spcAft>
                <a:spcPct val="0"/>
              </a:spcAft>
              <a:buFontTx/>
              <a:buChar char="-"/>
            </a:pPr>
            <a:r>
              <a:rPr lang="el-GR" altLang="x-none" dirty="0">
                <a:effectLst>
                  <a:outerShdw blurRad="38100" dist="38100" dir="2700000">
                    <a:srgbClr val="C0C0C0"/>
                  </a:outerShdw>
                </a:effectLst>
                <a:latin typeface="Arial Black" panose="020B0A04020102020204" pitchFamily="34" charset="0"/>
              </a:rPr>
              <a:t>κάτω επιφάνεια μετωπιαίου λοβού</a:t>
            </a:r>
          </a:p>
          <a:p>
            <a:pPr marL="273050" indent="-273050" eaLnBrk="1" hangingPunct="1">
              <a:spcAft>
                <a:spcPct val="0"/>
              </a:spcAft>
              <a:buFontTx/>
              <a:buChar char="-"/>
            </a:pPr>
            <a:r>
              <a:rPr lang="el-GR" altLang="x-none" dirty="0">
                <a:effectLst>
                  <a:outerShdw blurRad="38100" dist="38100" dir="2700000">
                    <a:srgbClr val="C0C0C0"/>
                  </a:outerShdw>
                </a:effectLst>
                <a:latin typeface="Arial Black" panose="020B0A04020102020204" pitchFamily="34" charset="0"/>
              </a:rPr>
              <a:t>περιοχή </a:t>
            </a:r>
            <a:r>
              <a:rPr dirty="0">
                <a:effectLst>
                  <a:outerShdw blurRad="38100" dist="38100" dir="2700000">
                    <a:srgbClr val="C0C0C0"/>
                  </a:outerShdw>
                </a:effectLst>
                <a:latin typeface="Arial Black" panose="020B0A04020102020204" pitchFamily="34" charset="0"/>
              </a:rPr>
              <a:t>Broca</a:t>
            </a:r>
            <a:endParaRPr lang="el-GR" altLang="x-none" dirty="0">
              <a:effectLst>
                <a:outerShdw blurRad="38100" dist="38100" dir="2700000">
                  <a:srgbClr val="C0C0C0"/>
                </a:outerShdw>
              </a:effectLst>
              <a:latin typeface="Arial Black" panose="020B0A04020102020204" pitchFamily="34" charset="0"/>
            </a:endParaRPr>
          </a:p>
          <a:p>
            <a:pPr marL="273050" indent="-273050" eaLnBrk="1" hangingPunct="1">
              <a:spcAft>
                <a:spcPct val="0"/>
              </a:spcAft>
              <a:buFontTx/>
              <a:buChar char="-"/>
            </a:pPr>
            <a:r>
              <a:rPr lang="el-GR" altLang="x-none" dirty="0">
                <a:effectLst>
                  <a:outerShdw blurRad="38100" dist="38100" dir="2700000">
                    <a:srgbClr val="C0C0C0"/>
                  </a:outerShdw>
                </a:effectLst>
                <a:latin typeface="Arial Black" panose="020B0A04020102020204" pitchFamily="34" charset="0"/>
              </a:rPr>
              <a:t>πρόσθιο κλάδο μέσης μηνιγγικής αρτηρίας</a:t>
            </a:r>
          </a:p>
          <a:p>
            <a:pPr marL="273050" indent="-273050" eaLnBrk="1" hangingPunct="1">
              <a:spcAft>
                <a:spcPct val="0"/>
              </a:spcAft>
              <a:buFontTx/>
              <a:buChar char="-"/>
            </a:pPr>
            <a:r>
              <a:rPr lang="el-GR" altLang="x-none" dirty="0">
                <a:effectLst>
                  <a:outerShdw blurRad="38100" dist="38100" dir="2700000">
                    <a:srgbClr val="C0C0C0"/>
                  </a:outerShdw>
                </a:effectLst>
                <a:latin typeface="Arial Black" panose="020B0A04020102020204" pitchFamily="34" charset="0"/>
              </a:rPr>
              <a:t>σημείο του </a:t>
            </a:r>
            <a:r>
              <a:rPr dirty="0">
                <a:effectLst>
                  <a:outerShdw blurRad="38100" dist="38100" dir="2700000">
                    <a:srgbClr val="C0C0C0"/>
                  </a:outerShdw>
                </a:effectLst>
                <a:latin typeface="Arial Black" panose="020B0A04020102020204" pitchFamily="34" charset="0"/>
              </a:rPr>
              <a:t>Sylvius</a:t>
            </a:r>
            <a:endParaRPr lang="el-GR" altLang="x-none" dirty="0">
              <a:effectLst>
                <a:outerShdw blurRad="38100" dist="38100" dir="2700000">
                  <a:srgbClr val="C0C0C0"/>
                </a:outerShdw>
              </a:effectLst>
              <a:latin typeface="Arial Black" panose="020B0A04020102020204" pitchFamily="34" charset="0"/>
            </a:endParaRPr>
          </a:p>
          <a:p>
            <a:pPr marL="273050" indent="-273050" eaLnBrk="1" hangingPunct="1">
              <a:spcAft>
                <a:spcPct val="0"/>
              </a:spcAft>
              <a:buFont typeface="Wingdings 3" panose="05040102010807070707" pitchFamily="18" charset="2"/>
              <a:buChar char=""/>
            </a:pPr>
            <a:r>
              <a:rPr lang="el-GR" altLang="x-none" dirty="0">
                <a:effectLst>
                  <a:outerShdw blurRad="38100" dist="38100" dir="2700000">
                    <a:srgbClr val="C0C0C0"/>
                  </a:outerShdw>
                </a:effectLst>
                <a:latin typeface="Arial Black" panose="020B0A04020102020204" pitchFamily="34" charset="0"/>
              </a:rPr>
              <a:t>Ο πρόσθιος κλάδος της μέσης μηνιγγικής διέρχεται από το κέντρο του πτερίου στα 2/3 των κρανίων </a:t>
            </a:r>
          </a:p>
          <a:p>
            <a:pPr marL="273050" indent="-273050" eaLnBrk="1" hangingPunct="1">
              <a:spcAft>
                <a:spcPct val="0"/>
              </a:spcAft>
              <a:buFont typeface="Wingdings 3" panose="05040102010807070707" pitchFamily="18" charset="2"/>
              <a:buChar char=""/>
            </a:pPr>
            <a:r>
              <a:rPr lang="el-GR" altLang="x-none" dirty="0">
                <a:effectLst>
                  <a:outerShdw blurRad="38100" dist="38100" dir="2700000">
                    <a:srgbClr val="C0C0C0"/>
                  </a:outerShdw>
                </a:effectLst>
                <a:latin typeface="Arial Black" panose="020B0A04020102020204" pitchFamily="34" charset="0"/>
              </a:rPr>
              <a:t>το πιο λεπτό σημείο του κρανίου (κροταφικό τμήμα μετωπιαίου και λεπιδοειδές τμήμα κροταφικού) </a:t>
            </a:r>
          </a:p>
        </p:txBody>
      </p:sp>
      <p:pic>
        <p:nvPicPr>
          <p:cNvPr id="61444" name="Picture 6"/>
          <p:cNvPicPr>
            <a:picLocks noChangeAspect="1"/>
          </p:cNvPicPr>
          <p:nvPr/>
        </p:nvPicPr>
        <p:blipFill>
          <a:blip r:embed="rId3"/>
          <a:stretch>
            <a:fillRect/>
          </a:stretch>
        </p:blipFill>
        <p:spPr>
          <a:xfrm>
            <a:off x="7981950" y="95250"/>
            <a:ext cx="4210050" cy="3060700"/>
          </a:xfrm>
          <a:prstGeom prst="rect">
            <a:avLst/>
          </a:prstGeom>
          <a:noFill/>
          <a:ln w="9525">
            <a:noFill/>
          </a:ln>
        </p:spPr>
      </p:pic>
      <p:pic>
        <p:nvPicPr>
          <p:cNvPr id="61445" name="Picture 4"/>
          <p:cNvPicPr>
            <a:picLocks noChangeAspect="1"/>
          </p:cNvPicPr>
          <p:nvPr/>
        </p:nvPicPr>
        <p:blipFill>
          <a:blip r:embed="rId4"/>
          <a:srcRect t="15010" b="25447"/>
          <a:stretch>
            <a:fillRect/>
          </a:stretch>
        </p:blipFill>
        <p:spPr>
          <a:xfrm>
            <a:off x="7991475" y="3224213"/>
            <a:ext cx="3921125" cy="3487737"/>
          </a:xfrm>
          <a:prstGeom prst="rect">
            <a:avLst/>
          </a:prstGeom>
          <a:noFill/>
          <a:ln w="9525">
            <a:noFill/>
          </a:ln>
        </p:spPr>
      </p:pic>
      <p:cxnSp>
        <p:nvCxnSpPr>
          <p:cNvPr id="9" name="Straight Arrow Connector 8"/>
          <p:cNvCxnSpPr/>
          <p:nvPr/>
        </p:nvCxnSpPr>
        <p:spPr>
          <a:xfrm flipH="1">
            <a:off x="9942513" y="3449638"/>
            <a:ext cx="288925" cy="6413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87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293B-BE3A-46D8-A892-0F64294A44F1}"/>
              </a:ext>
            </a:extLst>
          </p:cNvPr>
          <p:cNvSpPr>
            <a:spLocks noGrp="1"/>
          </p:cNvSpPr>
          <p:nvPr>
            <p:ph type="ctrTitle"/>
          </p:nvPr>
        </p:nvSpPr>
        <p:spPr>
          <a:xfrm>
            <a:off x="7417837" y="203734"/>
            <a:ext cx="4382658" cy="2889114"/>
          </a:xfrm>
        </p:spPr>
        <p:txBody>
          <a:bodyPr anchor="b">
            <a:normAutofit/>
          </a:bodyPr>
          <a:lstStyle/>
          <a:p>
            <a:pPr algn="l"/>
            <a:r>
              <a:rPr lang="el-GR" sz="4200" b="1" dirty="0">
                <a:ln w="12700">
                  <a:solidFill>
                    <a:schemeClr val="tx2">
                      <a:lumMod val="75000"/>
                    </a:schemeClr>
                  </a:solidFill>
                  <a:prstDash val="solid"/>
                </a:ln>
                <a:effectLst>
                  <a:outerShdw dist="38100" dir="2640000" algn="bl" rotWithShape="0">
                    <a:schemeClr val="tx2">
                      <a:lumMod val="75000"/>
                    </a:schemeClr>
                  </a:outerShdw>
                </a:effectLst>
              </a:rPr>
              <a:t>Κροταφικός, </a:t>
            </a:r>
            <a:r>
              <a:rPr lang="el-GR" sz="4200" b="1" dirty="0" err="1">
                <a:ln w="12700">
                  <a:solidFill>
                    <a:schemeClr val="tx2">
                      <a:lumMod val="75000"/>
                    </a:schemeClr>
                  </a:solidFill>
                  <a:prstDash val="solid"/>
                </a:ln>
                <a:effectLst>
                  <a:outerShdw dist="38100" dir="2640000" algn="bl" rotWithShape="0">
                    <a:schemeClr val="tx2">
                      <a:lumMod val="75000"/>
                    </a:schemeClr>
                  </a:outerShdw>
                </a:effectLst>
              </a:rPr>
              <a:t>Υποκροτάφιος</a:t>
            </a:r>
            <a:r>
              <a:rPr lang="el-GR" sz="4200" b="1" dirty="0">
                <a:ln w="12700">
                  <a:solidFill>
                    <a:schemeClr val="tx2">
                      <a:lumMod val="75000"/>
                    </a:schemeClr>
                  </a:solidFill>
                  <a:prstDash val="solid"/>
                </a:ln>
                <a:effectLst>
                  <a:outerShdw dist="38100" dir="2640000" algn="bl" rotWithShape="0">
                    <a:schemeClr val="tx2">
                      <a:lumMod val="75000"/>
                    </a:schemeClr>
                  </a:outerShdw>
                </a:effectLst>
              </a:rPr>
              <a:t> και </a:t>
            </a:r>
            <a:r>
              <a:rPr lang="el-GR" sz="4200" b="1" dirty="0" err="1">
                <a:ln w="12700">
                  <a:solidFill>
                    <a:schemeClr val="tx2">
                      <a:lumMod val="75000"/>
                    </a:schemeClr>
                  </a:solidFill>
                  <a:prstDash val="solid"/>
                </a:ln>
                <a:effectLst>
                  <a:outerShdw dist="38100" dir="2640000" algn="bl" rotWithShape="0">
                    <a:schemeClr val="tx2">
                      <a:lumMod val="75000"/>
                    </a:schemeClr>
                  </a:outerShdw>
                </a:effectLst>
              </a:rPr>
              <a:t>Πτερυγοϋπερώιος</a:t>
            </a:r>
            <a:r>
              <a:rPr lang="el-GR" sz="4200" b="1" dirty="0">
                <a:ln w="12700">
                  <a:solidFill>
                    <a:schemeClr val="tx2">
                      <a:lumMod val="75000"/>
                    </a:schemeClr>
                  </a:solidFill>
                  <a:prstDash val="solid"/>
                </a:ln>
                <a:effectLst>
                  <a:outerShdw dist="38100" dir="2640000" algn="bl" rotWithShape="0">
                    <a:schemeClr val="tx2">
                      <a:lumMod val="75000"/>
                    </a:schemeClr>
                  </a:outerShdw>
                </a:effectLst>
              </a:rPr>
              <a:t> Βόθρος</a:t>
            </a:r>
          </a:p>
        </p:txBody>
      </p:sp>
      <p:sp>
        <p:nvSpPr>
          <p:cNvPr id="3" name="Subtitle 2">
            <a:extLst>
              <a:ext uri="{FF2B5EF4-FFF2-40B4-BE49-F238E27FC236}">
                <a16:creationId xmlns:a16="http://schemas.microsoft.com/office/drawing/2014/main" id="{5F264924-EFD5-4B3E-B104-25F01EC81B8F}"/>
              </a:ext>
            </a:extLst>
          </p:cNvPr>
          <p:cNvSpPr>
            <a:spLocks noGrp="1"/>
          </p:cNvSpPr>
          <p:nvPr>
            <p:ph type="subTitle" idx="1"/>
          </p:nvPr>
        </p:nvSpPr>
        <p:spPr>
          <a:xfrm>
            <a:off x="6699926" y="5710137"/>
            <a:ext cx="5100569" cy="1147863"/>
          </a:xfrm>
        </p:spPr>
        <p:txBody>
          <a:bodyPr anchor="t">
            <a:normAutofit/>
          </a:bodyPr>
          <a:lstStyle/>
          <a:p>
            <a:pPr algn="l"/>
            <a:r>
              <a:rPr lang="el-GR" sz="2000" dirty="0" err="1"/>
              <a:t>Πιάγκου</a:t>
            </a:r>
            <a:r>
              <a:rPr lang="el-GR" sz="2000" dirty="0"/>
              <a:t> Μάρα, </a:t>
            </a:r>
            <a:r>
              <a:rPr lang="en-US" sz="2000" dirty="0"/>
              <a:t>DDS, MD, MSc, PhD</a:t>
            </a:r>
            <a:endParaRPr lang="el-GR" sz="2000" dirty="0"/>
          </a:p>
          <a:p>
            <a:pPr algn="l"/>
            <a:r>
              <a:rPr lang="el-GR" sz="2000" dirty="0"/>
              <a:t>Καθηγήτρια Ανατομίας, Ιατρική Σχολή ΕΚΠΑ</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24D1CB4-ACAE-4C14-812F-D7446E206262}"/>
              </a:ext>
            </a:extLst>
          </p:cNvPr>
          <p:cNvPicPr>
            <a:picLocks noChangeAspect="1"/>
          </p:cNvPicPr>
          <p:nvPr/>
        </p:nvPicPr>
        <p:blipFill rotWithShape="1">
          <a:blip r:embed="rId2"/>
          <a:srcRect r="1" b="242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21051365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8"/>
          <p:cNvPicPr>
            <a:picLocks noChangeAspect="1"/>
          </p:cNvPicPr>
          <p:nvPr/>
        </p:nvPicPr>
        <p:blipFill>
          <a:blip r:embed="rId2"/>
          <a:srcRect l="10515" t="14790" r="44016" b="47510"/>
          <a:stretch>
            <a:fillRect/>
          </a:stretch>
        </p:blipFill>
        <p:spPr>
          <a:xfrm>
            <a:off x="0" y="-3175"/>
            <a:ext cx="12192000" cy="6861175"/>
          </a:xfrm>
          <a:prstGeom prst="rect">
            <a:avLst/>
          </a:prstGeom>
          <a:noFill/>
          <a:ln w="9525">
            <a:noFill/>
          </a:ln>
        </p:spPr>
      </p:pic>
      <p:pic>
        <p:nvPicPr>
          <p:cNvPr id="62467" name="Picture 5" descr="http://classconnection.s3.amazonaws.com/183/flashcards/799622/jpg/8.jpg">
            <a:hlinkClick r:id="rId3"/>
          </p:cNvPr>
          <p:cNvPicPr>
            <a:picLocks noChangeAspect="1"/>
          </p:cNvPicPr>
          <p:nvPr/>
        </p:nvPicPr>
        <p:blipFill>
          <a:blip r:embed="rId4"/>
          <a:stretch>
            <a:fillRect/>
          </a:stretch>
        </p:blipFill>
        <p:spPr>
          <a:xfrm>
            <a:off x="239713" y="696913"/>
            <a:ext cx="6021387" cy="3236912"/>
          </a:xfrm>
          <a:prstGeom prst="rect">
            <a:avLst/>
          </a:prstGeom>
          <a:noFill/>
          <a:ln w="9525">
            <a:noFill/>
          </a:ln>
        </p:spPr>
      </p:pic>
      <p:pic>
        <p:nvPicPr>
          <p:cNvPr id="62468" name="Picture 6" descr="http://neurosurgeon.pbworks.com/f/1206312323/obz_1.jpg">
            <a:hlinkClick r:id="rId5"/>
          </p:cNvPr>
          <p:cNvPicPr>
            <a:picLocks noChangeAspect="1"/>
          </p:cNvPicPr>
          <p:nvPr/>
        </p:nvPicPr>
        <p:blipFill>
          <a:blip r:embed="rId6"/>
          <a:srcRect l="5502" t="2702" r="2567" b="3606"/>
          <a:stretch>
            <a:fillRect/>
          </a:stretch>
        </p:blipFill>
        <p:spPr>
          <a:xfrm>
            <a:off x="8977313" y="4868863"/>
            <a:ext cx="3095625" cy="1941512"/>
          </a:xfrm>
          <a:prstGeom prst="rect">
            <a:avLst/>
          </a:prstGeom>
          <a:noFill/>
          <a:ln w="9525">
            <a:noFill/>
          </a:ln>
        </p:spPr>
      </p:pic>
      <p:sp>
        <p:nvSpPr>
          <p:cNvPr id="62469" name="Rectangle 1"/>
          <p:cNvSpPr/>
          <p:nvPr/>
        </p:nvSpPr>
        <p:spPr>
          <a:xfrm>
            <a:off x="7583488" y="536575"/>
            <a:ext cx="4849812" cy="460375"/>
          </a:xfrm>
          <a:prstGeom prst="rect">
            <a:avLst/>
          </a:prstGeom>
          <a:noFill/>
          <a:ln w="9525">
            <a:noFill/>
          </a:ln>
        </p:spPr>
        <p:txBody>
          <a:bodyPr>
            <a:spAutoFit/>
          </a:bodyPr>
          <a:lstStyle/>
          <a:p>
            <a:r>
              <a:rPr lang="en-US" altLang="el-GR" sz="2400" dirty="0">
                <a:solidFill>
                  <a:srgbClr val="FF0000"/>
                </a:solidFill>
                <a:latin typeface="Berlin Sans FB Demi" panose="020E0802020502020306" pitchFamily="34" charset="0"/>
              </a:rPr>
              <a:t>(Lindsay et al., 1991)</a:t>
            </a:r>
            <a:endParaRPr lang="el-GR" altLang="el-GR" sz="2400" dirty="0">
              <a:solidFill>
                <a:srgbClr val="FF0000"/>
              </a:solidFill>
              <a:latin typeface="Calibri" panose="020F0502020204030204" pitchFamily="34" charset="0"/>
            </a:endParaRPr>
          </a:p>
        </p:txBody>
      </p:sp>
      <p:sp>
        <p:nvSpPr>
          <p:cNvPr id="9" name="TextBox 1"/>
          <p:cNvSpPr txBox="1">
            <a:spLocks noChangeArrowheads="1"/>
          </p:cNvSpPr>
          <p:nvPr/>
        </p:nvSpPr>
        <p:spPr bwMode="auto">
          <a:xfrm>
            <a:off x="144463" y="77788"/>
            <a:ext cx="114236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buFont typeface="Wingdings" panose="05000000000000000000" pitchFamily="2" charset="2"/>
              <a:buChar char="ü"/>
            </a:pPr>
            <a:r>
              <a:rPr lang="el-GR" altLang="el-GR" sz="2800" b="1" dirty="0">
                <a:latin typeface="Berlin Sans FB Demi" panose="020E0802020502020306" pitchFamily="34" charset="0"/>
              </a:rPr>
              <a:t>Η πλάγια σχισμή του </a:t>
            </a:r>
            <a:r>
              <a:rPr lang="en-US" altLang="el-GR" sz="2800" b="1" dirty="0">
                <a:latin typeface="Berlin Sans FB Demi" panose="020E0802020502020306" pitchFamily="34" charset="0"/>
              </a:rPr>
              <a:t>Sylvius </a:t>
            </a:r>
            <a:endParaRPr lang="el-GR" altLang="el-GR" sz="2800" b="1" dirty="0">
              <a:latin typeface="Book Antiqua" panose="02040602050305030304" pitchFamily="18" charset="0"/>
            </a:endParaRPr>
          </a:p>
          <a:p>
            <a:pPr marL="342900" indent="-342900" eaLnBrk="1" hangingPunct="1">
              <a:buFont typeface="Arial" panose="020B0604020202020204" pitchFamily="34" charset="0"/>
            </a:pPr>
            <a:endParaRPr lang="el-GR" altLang="el-GR" sz="2400" dirty="0">
              <a:latin typeface="Calibri" panose="020F0502020204030204" pitchFamily="34" charset="0"/>
            </a:endParaRPr>
          </a:p>
        </p:txBody>
      </p:sp>
    </p:spTree>
    <p:extLst>
      <p:ext uri="{BB962C8B-B14F-4D97-AF65-F5344CB8AC3E}">
        <p14:creationId xmlns:p14="http://schemas.microsoft.com/office/powerpoint/2010/main" val="294706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p:nvPr/>
        </p:nvSpPr>
        <p:spPr>
          <a:xfrm>
            <a:off x="7010400" y="2047875"/>
            <a:ext cx="1422400" cy="369888"/>
          </a:xfrm>
          <a:prstGeom prst="rect">
            <a:avLst/>
          </a:prstGeom>
          <a:noFill/>
          <a:ln w="19050" cap="flat" cmpd="sng">
            <a:solidFill>
              <a:schemeClr val="bg2"/>
            </a:solidFill>
            <a:prstDash val="solid"/>
            <a:miter/>
            <a:headEnd type="none" w="med" len="med"/>
            <a:tailEnd type="none" w="med" len="med"/>
          </a:ln>
        </p:spPr>
        <p:txBody>
          <a:bodyPr>
            <a:spAutoFit/>
          </a:bodyPr>
          <a:lstStyle/>
          <a:p>
            <a:pPr eaLnBrk="1" hangingPunct="1">
              <a:spcBef>
                <a:spcPct val="50000"/>
              </a:spcBef>
            </a:pPr>
            <a:r>
              <a:rPr lang="el-GR" altLang="el-GR" b="1" u="sng" dirty="0">
                <a:solidFill>
                  <a:schemeClr val="bg2"/>
                </a:solidFill>
                <a:latin typeface="Tahoma" panose="020B0604030504040204" pitchFamily="34" charset="0"/>
              </a:rPr>
              <a:t>ΠΤΕΡΙΟ</a:t>
            </a:r>
          </a:p>
        </p:txBody>
      </p:sp>
      <p:graphicFrame>
        <p:nvGraphicFramePr>
          <p:cNvPr id="64515" name="Object 3"/>
          <p:cNvGraphicFramePr>
            <a:graphicFrameLocks noChangeAspect="1"/>
          </p:cNvGraphicFramePr>
          <p:nvPr/>
        </p:nvGraphicFramePr>
        <p:xfrm>
          <a:off x="5502275" y="57150"/>
          <a:ext cx="6534150" cy="5586413"/>
        </p:xfrm>
        <a:graphic>
          <a:graphicData uri="http://schemas.openxmlformats.org/presentationml/2006/ole">
            <mc:AlternateContent xmlns:mc="http://schemas.openxmlformats.org/markup-compatibility/2006">
              <mc:Choice xmlns:v="urn:schemas-microsoft-com:vml" Requires="v">
                <p:oleObj r:id="rId3" imgW="11366500" imgH="8636000" progId="Photoshop.Image.5">
                  <p:embed/>
                </p:oleObj>
              </mc:Choice>
              <mc:Fallback>
                <p:oleObj r:id="rId3" imgW="11366500" imgH="8636000" progId="Photoshop.Image.5">
                  <p:embed/>
                  <p:pic>
                    <p:nvPicPr>
                      <p:cNvPr id="64515" name="Object 3"/>
                      <p:cNvPicPr/>
                      <p:nvPr/>
                    </p:nvPicPr>
                    <p:blipFill>
                      <a:blip r:embed="rId4"/>
                      <a:stretch>
                        <a:fillRect/>
                      </a:stretch>
                    </p:blipFill>
                    <p:spPr>
                      <a:xfrm>
                        <a:off x="5502275" y="57150"/>
                        <a:ext cx="6534150" cy="5586413"/>
                      </a:xfrm>
                      <a:prstGeom prst="rect">
                        <a:avLst/>
                      </a:prstGeom>
                      <a:noFill/>
                      <a:ln w="38100">
                        <a:noFill/>
                        <a:miter/>
                      </a:ln>
                    </p:spPr>
                  </p:pic>
                </p:oleObj>
              </mc:Fallback>
            </mc:AlternateContent>
          </a:graphicData>
        </a:graphic>
      </p:graphicFrame>
      <p:sp>
        <p:nvSpPr>
          <p:cNvPr id="64516" name="TextBox 1"/>
          <p:cNvSpPr txBox="1"/>
          <p:nvPr/>
        </p:nvSpPr>
        <p:spPr>
          <a:xfrm>
            <a:off x="142875" y="334963"/>
            <a:ext cx="6330950" cy="954087"/>
          </a:xfrm>
          <a:prstGeom prst="rect">
            <a:avLst/>
          </a:prstGeom>
          <a:solidFill>
            <a:srgbClr val="005024"/>
          </a:solidFill>
          <a:ln w="9525" cap="flat" cmpd="sng">
            <a:solidFill>
              <a:srgbClr val="C00000"/>
            </a:solidFill>
            <a:prstDash val="solid"/>
            <a:miter/>
            <a:headEnd type="none" w="med" len="med"/>
            <a:tailEnd type="none" w="med" len="med"/>
          </a:ln>
        </p:spPr>
        <p:txBody>
          <a:bodyPr>
            <a:spAutoFit/>
          </a:bodyPr>
          <a:lstStyle/>
          <a:p>
            <a:pPr eaLnBrk="1" hangingPunct="1"/>
            <a:r>
              <a:rPr lang="el-GR" altLang="x-none" sz="2800" dirty="0">
                <a:latin typeface="Century Gothic" panose="020B0502020202020204" pitchFamily="34" charset="0"/>
              </a:rPr>
              <a:t>Επισκληρίδιο αιμάτωμα</a:t>
            </a:r>
          </a:p>
          <a:p>
            <a:pPr eaLnBrk="1" hangingPunct="1"/>
            <a:r>
              <a:rPr lang="el-GR" altLang="x-none" sz="2800" dirty="0">
                <a:latin typeface="Century Gothic" panose="020B0502020202020204" pitchFamily="34" charset="0"/>
              </a:rPr>
              <a:t>ΤΡΩΣΗ ΜΕΣΗΣ ΜΗΝΙΓΓΙΚΗΣ ΑΡΤΗΡΙΑΣ</a:t>
            </a:r>
          </a:p>
        </p:txBody>
      </p:sp>
      <p:sp>
        <p:nvSpPr>
          <p:cNvPr id="3" name="Βέλος: Κάτω 2"/>
          <p:cNvSpPr/>
          <p:nvPr/>
        </p:nvSpPr>
        <p:spPr>
          <a:xfrm rot="17730886">
            <a:off x="6618288" y="1108075"/>
            <a:ext cx="787400" cy="815975"/>
          </a:xfrm>
          <a:prstGeom prst="downArrow">
            <a:avLst>
              <a:gd name="adj1" fmla="val 30559"/>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l-GR" sz="1800" b="0" i="0" u="none" strike="noStrike" kern="1200" cap="none" spc="0" normalizeH="0" baseline="0" noProof="0">
              <a:ln>
                <a:noFill/>
              </a:ln>
              <a:solidFill>
                <a:schemeClr val="lt1"/>
              </a:solidFill>
              <a:effectLst/>
              <a:uLnTx/>
              <a:uFillTx/>
              <a:latin typeface="+mn-lt"/>
              <a:ea typeface="+mn-ea"/>
              <a:cs typeface="+mn-cs"/>
            </a:endParaRPr>
          </a:p>
        </p:txBody>
      </p:sp>
      <p:graphicFrame>
        <p:nvGraphicFramePr>
          <p:cNvPr id="64518" name="Object 4"/>
          <p:cNvGraphicFramePr>
            <a:graphicFrameLocks noChangeAspect="1"/>
          </p:cNvGraphicFramePr>
          <p:nvPr/>
        </p:nvGraphicFramePr>
        <p:xfrm>
          <a:off x="142875" y="1454150"/>
          <a:ext cx="5238750" cy="5121275"/>
        </p:xfrm>
        <a:graphic>
          <a:graphicData uri="http://schemas.openxmlformats.org/presentationml/2006/ole">
            <mc:AlternateContent xmlns:mc="http://schemas.openxmlformats.org/markup-compatibility/2006">
              <mc:Choice xmlns:v="urn:schemas-microsoft-com:vml" Requires="v">
                <p:oleObj r:id="rId5" imgW="1066800" imgH="1043940" progId="Photoshop.Image.7">
                  <p:embed/>
                </p:oleObj>
              </mc:Choice>
              <mc:Fallback>
                <p:oleObj r:id="rId5" imgW="1066800" imgH="1043940" progId="Photoshop.Image.7">
                  <p:embed/>
                  <p:pic>
                    <p:nvPicPr>
                      <p:cNvPr id="64518" name="Object 4"/>
                      <p:cNvPicPr/>
                      <p:nvPr/>
                    </p:nvPicPr>
                    <p:blipFill>
                      <a:blip r:embed="rId6"/>
                      <a:stretch>
                        <a:fillRect/>
                      </a:stretch>
                    </p:blipFill>
                    <p:spPr>
                      <a:xfrm>
                        <a:off x="142875" y="1454150"/>
                        <a:ext cx="5238750" cy="5121275"/>
                      </a:xfrm>
                      <a:prstGeom prst="rect">
                        <a:avLst/>
                      </a:prstGeom>
                      <a:noFill/>
                      <a:ln w="9525" cap="flat" cmpd="sng">
                        <a:solidFill>
                          <a:srgbClr val="FFFF00"/>
                        </a:solidFill>
                        <a:prstDash val="solid"/>
                        <a:miter/>
                        <a:headEnd type="none" w="med" len="med"/>
                        <a:tailEnd type="none" w="med" len="med"/>
                      </a:ln>
                    </p:spPr>
                  </p:pic>
                </p:oleObj>
              </mc:Fallback>
            </mc:AlternateContent>
          </a:graphicData>
        </a:graphic>
      </p:graphicFrame>
      <p:pic>
        <p:nvPicPr>
          <p:cNvPr id="64519" name="Picture 4" descr="MMHE_06_087_02_eps"/>
          <p:cNvPicPr>
            <a:picLocks noChangeAspect="1"/>
          </p:cNvPicPr>
          <p:nvPr/>
        </p:nvPicPr>
        <p:blipFill>
          <a:blip r:embed="rId7"/>
          <a:srcRect l="66063" t="5998" b="50954"/>
          <a:stretch>
            <a:fillRect/>
          </a:stretch>
        </p:blipFill>
        <p:spPr>
          <a:xfrm>
            <a:off x="9491663" y="5084763"/>
            <a:ext cx="2587625" cy="2244725"/>
          </a:xfrm>
          <a:prstGeom prst="rect">
            <a:avLst/>
          </a:prstGeom>
          <a:noFill/>
          <a:ln w="9525">
            <a:noFill/>
          </a:ln>
        </p:spPr>
      </p:pic>
      <p:sp>
        <p:nvSpPr>
          <p:cNvPr id="8" name="Βέλος: Κάτω 7"/>
          <p:cNvSpPr/>
          <p:nvPr/>
        </p:nvSpPr>
        <p:spPr>
          <a:xfrm rot="12937748">
            <a:off x="1152525" y="2943225"/>
            <a:ext cx="788988" cy="815975"/>
          </a:xfrm>
          <a:prstGeom prst="downArrow">
            <a:avLst>
              <a:gd name="adj1" fmla="val 30559"/>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l-GR" sz="1800" b="0" i="0" u="none" strike="noStrike" kern="1200" cap="none" spc="0" normalizeH="0" baseline="0" noProof="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val="433194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p:nvPr/>
        </p:nvSpPr>
        <p:spPr>
          <a:xfrm>
            <a:off x="90488" y="6338888"/>
            <a:ext cx="5281612" cy="519112"/>
          </a:xfrm>
          <a:prstGeom prst="rect">
            <a:avLst/>
          </a:prstGeom>
          <a:noFill/>
          <a:ln w="9525">
            <a:noFill/>
          </a:ln>
        </p:spPr>
        <p:txBody>
          <a:bodyPr wrap="none">
            <a:spAutoFit/>
          </a:bodyPr>
          <a:lstStyle/>
          <a:p>
            <a:pPr eaLnBrk="1" hangingPunct="1"/>
            <a:r>
              <a:rPr lang="el-GR" altLang="el-GR" sz="2800" b="1" dirty="0">
                <a:solidFill>
                  <a:srgbClr val="00B050"/>
                </a:solidFill>
                <a:latin typeface="Tahoma" panose="020B0604030504040204" pitchFamily="34" charset="0"/>
              </a:rPr>
              <a:t>Κάταγμα μετωπιαίου βόθρου</a:t>
            </a:r>
          </a:p>
        </p:txBody>
      </p:sp>
      <p:graphicFrame>
        <p:nvGraphicFramePr>
          <p:cNvPr id="65539" name="Object 3"/>
          <p:cNvGraphicFramePr>
            <a:graphicFrameLocks noChangeAspect="1"/>
          </p:cNvGraphicFramePr>
          <p:nvPr/>
        </p:nvGraphicFramePr>
        <p:xfrm>
          <a:off x="5561013" y="3663950"/>
          <a:ext cx="2633662" cy="3124200"/>
        </p:xfrm>
        <a:graphic>
          <a:graphicData uri="http://schemas.openxmlformats.org/presentationml/2006/ole">
            <mc:AlternateContent xmlns:mc="http://schemas.openxmlformats.org/markup-compatibility/2006">
              <mc:Choice xmlns:v="urn:schemas-microsoft-com:vml" Requires="v">
                <p:oleObj r:id="rId2" imgW="3746500" imgH="3949700" progId="Photoshop.Image.5">
                  <p:embed/>
                </p:oleObj>
              </mc:Choice>
              <mc:Fallback>
                <p:oleObj r:id="rId2" imgW="3746500" imgH="3949700" progId="Photoshop.Image.5">
                  <p:embed/>
                  <p:pic>
                    <p:nvPicPr>
                      <p:cNvPr id="65539" name="Object 3"/>
                      <p:cNvPicPr/>
                      <p:nvPr/>
                    </p:nvPicPr>
                    <p:blipFill>
                      <a:blip r:embed="rId3"/>
                      <a:stretch>
                        <a:fillRect/>
                      </a:stretch>
                    </p:blipFill>
                    <p:spPr>
                      <a:xfrm>
                        <a:off x="5561013" y="3663950"/>
                        <a:ext cx="2633662" cy="3124200"/>
                      </a:xfrm>
                      <a:prstGeom prst="rect">
                        <a:avLst/>
                      </a:prstGeom>
                      <a:noFill/>
                      <a:ln w="38100">
                        <a:noFill/>
                        <a:miter/>
                      </a:ln>
                    </p:spPr>
                  </p:pic>
                </p:oleObj>
              </mc:Fallback>
            </mc:AlternateContent>
          </a:graphicData>
        </a:graphic>
      </p:graphicFrame>
      <p:sp>
        <p:nvSpPr>
          <p:cNvPr id="65540" name="Text Box 4"/>
          <p:cNvSpPr txBox="1"/>
          <p:nvPr/>
        </p:nvSpPr>
        <p:spPr>
          <a:xfrm>
            <a:off x="4203700" y="2974975"/>
            <a:ext cx="5878513" cy="646113"/>
          </a:xfrm>
          <a:prstGeom prst="rect">
            <a:avLst/>
          </a:prstGeom>
          <a:noFill/>
          <a:ln w="9525">
            <a:noFill/>
          </a:ln>
        </p:spPr>
        <p:txBody>
          <a:bodyPr>
            <a:spAutoFit/>
          </a:bodyPr>
          <a:lstStyle/>
          <a:p>
            <a:pPr eaLnBrk="1" hangingPunct="1"/>
            <a:r>
              <a:rPr lang="el-GR" altLang="el-GR" dirty="0">
                <a:latin typeface="Times New Roman" panose="02020603050405020304" pitchFamily="18" charset="0"/>
              </a:rPr>
              <a:t>              </a:t>
            </a:r>
            <a:r>
              <a:rPr lang="el-GR" altLang="el-GR" sz="3600" b="1" dirty="0">
                <a:latin typeface="Arial" panose="020B0604020202020204" pitchFamily="34" charset="0"/>
                <a:cs typeface="Arial" panose="020B0604020202020204" pitchFamily="34" charset="0"/>
              </a:rPr>
              <a:t>Ρινόρροια Ε.Ν.Υ.</a:t>
            </a:r>
            <a:endParaRPr lang="el-GR" altLang="el-GR" sz="3600" b="1" dirty="0">
              <a:latin typeface="Arial" panose="020B0604020202020204" pitchFamily="34" charset="0"/>
              <a:ea typeface="Arial" panose="020B0604020202020204" pitchFamily="34" charset="0"/>
            </a:endParaRPr>
          </a:p>
        </p:txBody>
      </p:sp>
      <p:graphicFrame>
        <p:nvGraphicFramePr>
          <p:cNvPr id="65541" name="Object 5"/>
          <p:cNvGraphicFramePr>
            <a:graphicFrameLocks noChangeAspect="1"/>
          </p:cNvGraphicFramePr>
          <p:nvPr/>
        </p:nvGraphicFramePr>
        <p:xfrm>
          <a:off x="279400" y="2387600"/>
          <a:ext cx="3749675" cy="3998913"/>
        </p:xfrm>
        <a:graphic>
          <a:graphicData uri="http://schemas.openxmlformats.org/presentationml/2006/ole">
            <mc:AlternateContent xmlns:mc="http://schemas.openxmlformats.org/markup-compatibility/2006">
              <mc:Choice xmlns:v="urn:schemas-microsoft-com:vml" Requires="v">
                <p:oleObj r:id="rId4" imgW="5613400" imgH="5321300" progId="Photoshop.Image.5">
                  <p:embed/>
                </p:oleObj>
              </mc:Choice>
              <mc:Fallback>
                <p:oleObj r:id="rId4" imgW="5613400" imgH="5321300" progId="Photoshop.Image.5">
                  <p:embed/>
                  <p:pic>
                    <p:nvPicPr>
                      <p:cNvPr id="65541" name="Object 5"/>
                      <p:cNvPicPr/>
                      <p:nvPr/>
                    </p:nvPicPr>
                    <p:blipFill>
                      <a:blip r:embed="rId5"/>
                      <a:stretch>
                        <a:fillRect/>
                      </a:stretch>
                    </p:blipFill>
                    <p:spPr>
                      <a:xfrm>
                        <a:off x="279400" y="2387600"/>
                        <a:ext cx="3749675" cy="3998913"/>
                      </a:xfrm>
                      <a:prstGeom prst="rect">
                        <a:avLst/>
                      </a:prstGeom>
                      <a:noFill/>
                      <a:ln w="38100">
                        <a:noFill/>
                        <a:miter/>
                      </a:ln>
                    </p:spPr>
                  </p:pic>
                </p:oleObj>
              </mc:Fallback>
            </mc:AlternateContent>
          </a:graphicData>
        </a:graphic>
      </p:graphicFrame>
      <p:graphicFrame>
        <p:nvGraphicFramePr>
          <p:cNvPr id="65542" name="Object 6"/>
          <p:cNvGraphicFramePr>
            <a:graphicFrameLocks noChangeAspect="1"/>
          </p:cNvGraphicFramePr>
          <p:nvPr/>
        </p:nvGraphicFramePr>
        <p:xfrm>
          <a:off x="279400" y="195263"/>
          <a:ext cx="1771650" cy="1944687"/>
        </p:xfrm>
        <a:graphic>
          <a:graphicData uri="http://schemas.openxmlformats.org/presentationml/2006/ole">
            <mc:AlternateContent xmlns:mc="http://schemas.openxmlformats.org/markup-compatibility/2006">
              <mc:Choice xmlns:v="urn:schemas-microsoft-com:vml" Requires="v">
                <p:oleObj r:id="rId6" imgW="2540000" imgH="2476500" progId="Photoshop.Image.5">
                  <p:embed/>
                </p:oleObj>
              </mc:Choice>
              <mc:Fallback>
                <p:oleObj r:id="rId6" imgW="2540000" imgH="2476500" progId="Photoshop.Image.5">
                  <p:embed/>
                  <p:pic>
                    <p:nvPicPr>
                      <p:cNvPr id="65542" name="Object 6"/>
                      <p:cNvPicPr/>
                      <p:nvPr/>
                    </p:nvPicPr>
                    <p:blipFill>
                      <a:blip r:embed="rId7"/>
                      <a:stretch>
                        <a:fillRect/>
                      </a:stretch>
                    </p:blipFill>
                    <p:spPr>
                      <a:xfrm>
                        <a:off x="279400" y="195263"/>
                        <a:ext cx="1771650" cy="1944687"/>
                      </a:xfrm>
                      <a:prstGeom prst="rect">
                        <a:avLst/>
                      </a:prstGeom>
                      <a:noFill/>
                      <a:ln w="38100">
                        <a:noFill/>
                        <a:miter/>
                      </a:ln>
                    </p:spPr>
                  </p:pic>
                </p:oleObj>
              </mc:Fallback>
            </mc:AlternateContent>
          </a:graphicData>
        </a:graphic>
      </p:graphicFrame>
      <p:graphicFrame>
        <p:nvGraphicFramePr>
          <p:cNvPr id="65543" name="Object 7"/>
          <p:cNvGraphicFramePr>
            <a:graphicFrameLocks noChangeAspect="1"/>
          </p:cNvGraphicFramePr>
          <p:nvPr/>
        </p:nvGraphicFramePr>
        <p:xfrm>
          <a:off x="7431088" y="0"/>
          <a:ext cx="2667000" cy="3048000"/>
        </p:xfrm>
        <a:graphic>
          <a:graphicData uri="http://schemas.openxmlformats.org/presentationml/2006/ole">
            <mc:AlternateContent xmlns:mc="http://schemas.openxmlformats.org/markup-compatibility/2006">
              <mc:Choice xmlns:v="urn:schemas-microsoft-com:vml" Requires="v">
                <p:oleObj r:id="rId8" imgW="4089400" imgH="4152900" progId="Photoshop.Image.5">
                  <p:embed/>
                </p:oleObj>
              </mc:Choice>
              <mc:Fallback>
                <p:oleObj r:id="rId8" imgW="4089400" imgH="4152900" progId="Photoshop.Image.5">
                  <p:embed/>
                  <p:pic>
                    <p:nvPicPr>
                      <p:cNvPr id="65543" name="Object 7"/>
                      <p:cNvPicPr/>
                      <p:nvPr/>
                    </p:nvPicPr>
                    <p:blipFill>
                      <a:blip r:embed="rId9"/>
                      <a:stretch>
                        <a:fillRect/>
                      </a:stretch>
                    </p:blipFill>
                    <p:spPr>
                      <a:xfrm>
                        <a:off x="7431088" y="0"/>
                        <a:ext cx="2667000" cy="3048000"/>
                      </a:xfrm>
                      <a:prstGeom prst="rect">
                        <a:avLst/>
                      </a:prstGeom>
                      <a:noFill/>
                      <a:ln w="38100">
                        <a:noFill/>
                        <a:miter/>
                      </a:ln>
                    </p:spPr>
                  </p:pic>
                </p:oleObj>
              </mc:Fallback>
            </mc:AlternateContent>
          </a:graphicData>
        </a:graphic>
      </p:graphicFrame>
      <p:sp>
        <p:nvSpPr>
          <p:cNvPr id="65544" name="Text Box 8"/>
          <p:cNvSpPr txBox="1"/>
          <p:nvPr/>
        </p:nvSpPr>
        <p:spPr>
          <a:xfrm>
            <a:off x="2162175" y="228600"/>
            <a:ext cx="6465888" cy="1570038"/>
          </a:xfrm>
          <a:prstGeom prst="rect">
            <a:avLst/>
          </a:prstGeom>
          <a:noFill/>
          <a:ln w="9525">
            <a:noFill/>
          </a:ln>
        </p:spPr>
        <p:txBody>
          <a:bodyPr>
            <a:spAutoFit/>
          </a:bodyPr>
          <a:lstStyle/>
          <a:p>
            <a:pPr eaLnBrk="1" hangingPunct="1"/>
            <a:r>
              <a:rPr lang="el-GR" altLang="el-GR" dirty="0">
                <a:latin typeface="Times New Roman" panose="02020603050405020304" pitchFamily="18" charset="0"/>
              </a:rPr>
              <a:t>      </a:t>
            </a:r>
            <a:r>
              <a:rPr lang="el-GR" altLang="el-GR" sz="3200" b="1" dirty="0">
                <a:solidFill>
                  <a:srgbClr val="00B050"/>
                </a:solidFill>
                <a:latin typeface="Arial" panose="020B0604020202020204" pitchFamily="34" charset="0"/>
                <a:cs typeface="Arial" panose="020B0604020202020204" pitchFamily="34" charset="0"/>
              </a:rPr>
              <a:t>Οφθαλμοί </a:t>
            </a:r>
            <a:r>
              <a:rPr lang="en-US" altLang="el-GR" sz="3200" b="1" dirty="0">
                <a:solidFill>
                  <a:srgbClr val="00B050"/>
                </a:solidFill>
                <a:latin typeface="Arial" panose="020B0604020202020204" pitchFamily="34" charset="0"/>
                <a:cs typeface="Arial" panose="020B0604020202020204" pitchFamily="34" charset="0"/>
              </a:rPr>
              <a:t>“Panda’’</a:t>
            </a:r>
            <a:endParaRPr lang="el-GR" altLang="el-GR" sz="3200" b="1" dirty="0">
              <a:solidFill>
                <a:srgbClr val="00B050"/>
              </a:solidFill>
              <a:latin typeface="Arial" panose="020B0604020202020204" pitchFamily="34" charset="0"/>
              <a:cs typeface="Arial" panose="020B0604020202020204" pitchFamily="34" charset="0"/>
            </a:endParaRPr>
          </a:p>
          <a:p>
            <a:pPr eaLnBrk="1" hangingPunct="1"/>
            <a:r>
              <a:rPr lang="el-GR" altLang="el-GR" sz="3200" b="1" dirty="0">
                <a:latin typeface="Arial" panose="020B0604020202020204" pitchFamily="34" charset="0"/>
                <a:cs typeface="Arial" panose="020B0604020202020204" pitchFamily="34" charset="0"/>
              </a:rPr>
              <a:t>       λόγω αιμορραγίας</a:t>
            </a:r>
          </a:p>
          <a:p>
            <a:pPr eaLnBrk="1" hangingPunct="1"/>
            <a:r>
              <a:rPr lang="el-GR" altLang="el-GR" sz="3200" b="1" dirty="0">
                <a:latin typeface="Arial" panose="020B0604020202020204" pitchFamily="34" charset="0"/>
                <a:cs typeface="Arial" panose="020B0604020202020204" pitchFamily="34" charset="0"/>
              </a:rPr>
              <a:t>στους περιβολβικούς ιστούς</a:t>
            </a:r>
            <a:endParaRPr lang="el-GR" altLang="el-GR" sz="3200" b="1" dirty="0">
              <a:latin typeface="Arial" panose="020B0604020202020204" pitchFamily="34" charset="0"/>
              <a:ea typeface="Arial" panose="020B0604020202020204" pitchFamily="34" charset="0"/>
            </a:endParaRPr>
          </a:p>
        </p:txBody>
      </p:sp>
      <p:pic>
        <p:nvPicPr>
          <p:cNvPr id="65545" name="Picture 5"/>
          <p:cNvPicPr>
            <a:picLocks noChangeAspect="1"/>
          </p:cNvPicPr>
          <p:nvPr/>
        </p:nvPicPr>
        <p:blipFill>
          <a:blip r:embed="rId10"/>
          <a:stretch>
            <a:fillRect/>
          </a:stretch>
        </p:blipFill>
        <p:spPr>
          <a:xfrm>
            <a:off x="8180388" y="3165475"/>
            <a:ext cx="4011612" cy="3581400"/>
          </a:xfrm>
          <a:prstGeom prst="rect">
            <a:avLst/>
          </a:prstGeom>
          <a:noFill/>
          <a:ln w="9525">
            <a:noFill/>
          </a:ln>
        </p:spPr>
      </p:pic>
      <p:pic>
        <p:nvPicPr>
          <p:cNvPr id="65546" name="Picture 6"/>
          <p:cNvPicPr>
            <a:picLocks noChangeAspect="1"/>
          </p:cNvPicPr>
          <p:nvPr/>
        </p:nvPicPr>
        <p:blipFill>
          <a:blip r:embed="rId11"/>
          <a:stretch>
            <a:fillRect/>
          </a:stretch>
        </p:blipFill>
        <p:spPr>
          <a:xfrm>
            <a:off x="9785350" y="-500062"/>
            <a:ext cx="2784475" cy="2901950"/>
          </a:xfrm>
          <a:prstGeom prst="rect">
            <a:avLst/>
          </a:prstGeom>
          <a:noFill/>
          <a:ln w="9525">
            <a:noFill/>
          </a:ln>
        </p:spPr>
      </p:pic>
    </p:spTree>
    <p:extLst>
      <p:ext uri="{BB962C8B-B14F-4D97-AF65-F5344CB8AC3E}">
        <p14:creationId xmlns:p14="http://schemas.microsoft.com/office/powerpoint/2010/main" val="3140021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Εικόνα 3"/>
          <p:cNvPicPr>
            <a:picLocks noChangeAspect="1"/>
          </p:cNvPicPr>
          <p:nvPr/>
        </p:nvPicPr>
        <p:blipFill>
          <a:blip r:embed="rId3"/>
          <a:srcRect l="56448" r="3600" b="59254"/>
          <a:stretch>
            <a:fillRect/>
          </a:stretch>
        </p:blipFill>
        <p:spPr>
          <a:xfrm>
            <a:off x="0" y="247650"/>
            <a:ext cx="5440363" cy="6610350"/>
          </a:xfrm>
          <a:prstGeom prst="rect">
            <a:avLst/>
          </a:prstGeom>
          <a:noFill/>
          <a:ln w="9525">
            <a:noFill/>
          </a:ln>
        </p:spPr>
      </p:pic>
      <p:sp>
        <p:nvSpPr>
          <p:cNvPr id="3" name="Ορθογώνιο 2"/>
          <p:cNvSpPr/>
          <p:nvPr/>
        </p:nvSpPr>
        <p:spPr>
          <a:xfrm>
            <a:off x="145143" y="85286"/>
            <a:ext cx="11872686" cy="584775"/>
          </a:xfrm>
          <a:prstGeom prst="rect">
            <a:avLst/>
          </a:prstGeom>
          <a:noFill/>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el-GR" sz="3200" b="1" i="0" u="none" strike="noStrike" kern="1200" cap="none" spc="0" normalizeH="0" baseline="0" noProof="0" dirty="0">
                <a:ln w="9525">
                  <a:solidFill>
                    <a:schemeClr val="bg1"/>
                  </a:solidFill>
                  <a:prstDash val="solid"/>
                </a:ln>
                <a:solidFill>
                  <a:srgbClr val="00B050"/>
                </a:solidFill>
                <a:effectLst/>
                <a:uLnTx/>
                <a:uFillTx/>
                <a:latin typeface="+mn-lt"/>
                <a:ea typeface="+mn-ea"/>
                <a:cs typeface="+mn-cs"/>
              </a:rPr>
              <a:t>ΠΛΑΓΙΑ ΕΠΙΦΑΝΕΙΑ ΚΕΦΑΛΗΣ: ΜΑΛΑΚΑ ΜΟΡΙΑ</a:t>
            </a:r>
          </a:p>
        </p:txBody>
      </p:sp>
      <p:sp>
        <p:nvSpPr>
          <p:cNvPr id="82948" name="TextBox 4"/>
          <p:cNvSpPr txBox="1"/>
          <p:nvPr/>
        </p:nvSpPr>
        <p:spPr>
          <a:xfrm>
            <a:off x="5786438" y="715963"/>
            <a:ext cx="5676900" cy="1200150"/>
          </a:xfrm>
          <a:prstGeom prst="rect">
            <a:avLst/>
          </a:prstGeom>
          <a:solidFill>
            <a:srgbClr val="005024"/>
          </a:solidFill>
          <a:ln w="9525">
            <a:noFill/>
          </a:ln>
        </p:spPr>
        <p:txBody>
          <a:bodyPr>
            <a:spAutoFit/>
          </a:bodyPr>
          <a:lstStyle/>
          <a:p>
            <a:pPr marL="342900" indent="-342900" eaLnBrk="1" hangingPunct="1">
              <a:buAutoNum type="arabicPeriod"/>
            </a:pPr>
            <a:r>
              <a:rPr lang="el-GR" altLang="x-none" b="1" dirty="0">
                <a:latin typeface="Arial" panose="020B0604020202020204" pitchFamily="34" charset="0"/>
                <a:cs typeface="Arial" panose="020B0604020202020204" pitchFamily="34" charset="0"/>
              </a:rPr>
              <a:t>ΚΡΟΤΑΦΙΤΗΣ ΜΥΣ (ΚΡΟΤΑΦΙΚΟΣ ΒΟΘΡΟΣ) </a:t>
            </a:r>
          </a:p>
          <a:p>
            <a:pPr marL="342900" indent="-342900" eaLnBrk="1" hangingPunct="1">
              <a:buAutoNum type="arabicPeriod"/>
            </a:pPr>
            <a:r>
              <a:rPr lang="el-GR" altLang="x-none" b="1" dirty="0">
                <a:latin typeface="Arial" panose="020B0604020202020204" pitchFamily="34" charset="0"/>
                <a:cs typeface="Arial" panose="020B0604020202020204" pitchFamily="34" charset="0"/>
              </a:rPr>
              <a:t>ΜΑΣΗΤΗΡΑΣ ΜΥΣ</a:t>
            </a:r>
          </a:p>
          <a:p>
            <a:pPr marL="342900" indent="-342900" eaLnBrk="1" hangingPunct="1">
              <a:buAutoNum type="arabicPeriod"/>
            </a:pPr>
            <a:r>
              <a:rPr lang="el-GR" altLang="x-none" b="1" dirty="0">
                <a:latin typeface="Arial" panose="020B0604020202020204" pitchFamily="34" charset="0"/>
                <a:cs typeface="Arial" panose="020B0604020202020204" pitchFamily="34" charset="0"/>
              </a:rPr>
              <a:t>ΜΟΙΡΕΣ ΠΡΟΣΩΠΙΚΟΥ ΝΕΥΡΟΥ</a:t>
            </a:r>
          </a:p>
          <a:p>
            <a:pPr marL="342900" indent="-342900" eaLnBrk="1" hangingPunct="1">
              <a:buAutoNum type="arabicPeriod"/>
            </a:pPr>
            <a:r>
              <a:rPr lang="el-GR" altLang="x-none" b="1" dirty="0">
                <a:latin typeface="Arial" panose="020B0604020202020204" pitchFamily="34" charset="0"/>
                <a:cs typeface="Arial" panose="020B0604020202020204" pitchFamily="34" charset="0"/>
              </a:rPr>
              <a:t>ΣΚΜ</a:t>
            </a:r>
            <a:endParaRPr lang="el-GR" altLang="x-none" b="1" dirty="0">
              <a:latin typeface="Arial" panose="020B0604020202020204" pitchFamily="34" charset="0"/>
              <a:ea typeface="Arial" panose="020B0604020202020204" pitchFamily="34" charset="0"/>
            </a:endParaRPr>
          </a:p>
        </p:txBody>
      </p:sp>
      <p:pic>
        <p:nvPicPr>
          <p:cNvPr id="82949" name="Picture 2" descr="Αποτέλεσμα εικόνας για temporalis muscle"/>
          <p:cNvPicPr>
            <a:picLocks noChangeAspect="1"/>
          </p:cNvPicPr>
          <p:nvPr/>
        </p:nvPicPr>
        <p:blipFill>
          <a:blip r:embed="rId4"/>
          <a:srcRect r="9180"/>
          <a:stretch>
            <a:fillRect/>
          </a:stretch>
        </p:blipFill>
        <p:spPr>
          <a:xfrm>
            <a:off x="7442200" y="1974850"/>
            <a:ext cx="4749800" cy="4883150"/>
          </a:xfrm>
          <a:prstGeom prst="rect">
            <a:avLst/>
          </a:prstGeom>
          <a:noFill/>
          <a:ln w="9525">
            <a:noFill/>
          </a:ln>
        </p:spPr>
      </p:pic>
      <p:sp>
        <p:nvSpPr>
          <p:cNvPr id="82950" name="AutoShape 8" descr="Αποτέλεσμα εικόνας για facial nerve"/>
          <p:cNvSpPr>
            <a:spLocks noChangeAspect="1"/>
          </p:cNvSpPr>
          <p:nvPr/>
        </p:nvSpPr>
        <p:spPr>
          <a:xfrm>
            <a:off x="5943600" y="3276600"/>
            <a:ext cx="304800" cy="304800"/>
          </a:xfrm>
          <a:prstGeom prst="rect">
            <a:avLst/>
          </a:prstGeom>
          <a:noFill/>
          <a:ln w="9525">
            <a:noFill/>
          </a:ln>
        </p:spPr>
        <p:txBody>
          <a:bodyPr/>
          <a:lstStyle/>
          <a:p>
            <a:endParaRPr lang="el-GR" altLang="x-none" dirty="0">
              <a:latin typeface="Century Gothic" panose="020B0502020202020204" pitchFamily="34" charset="0"/>
            </a:endParaRPr>
          </a:p>
        </p:txBody>
      </p:sp>
      <p:sp>
        <p:nvSpPr>
          <p:cNvPr id="82951" name="AutoShape 10" descr="Αποτέλεσμα εικόνας για facial nerve"/>
          <p:cNvSpPr>
            <a:spLocks noChangeAspect="1"/>
          </p:cNvSpPr>
          <p:nvPr/>
        </p:nvSpPr>
        <p:spPr>
          <a:xfrm>
            <a:off x="5943600" y="3276600"/>
            <a:ext cx="304800" cy="304800"/>
          </a:xfrm>
          <a:prstGeom prst="rect">
            <a:avLst/>
          </a:prstGeom>
          <a:noFill/>
          <a:ln w="9525">
            <a:noFill/>
          </a:ln>
        </p:spPr>
        <p:txBody>
          <a:bodyPr/>
          <a:lstStyle/>
          <a:p>
            <a:endParaRPr lang="el-GR" altLang="x-none" dirty="0">
              <a:latin typeface="Century Gothic" panose="020B0502020202020204" pitchFamily="34" charset="0"/>
            </a:endParaRPr>
          </a:p>
        </p:txBody>
      </p:sp>
      <p:pic>
        <p:nvPicPr>
          <p:cNvPr id="82952" name="Picture 11"/>
          <p:cNvPicPr>
            <a:picLocks noChangeAspect="1"/>
          </p:cNvPicPr>
          <p:nvPr/>
        </p:nvPicPr>
        <p:blipFill>
          <a:blip r:embed="rId5"/>
          <a:srcRect l="18188" t="37717" r="53325" b="16672"/>
          <a:stretch>
            <a:fillRect/>
          </a:stretch>
        </p:blipFill>
        <p:spPr>
          <a:xfrm>
            <a:off x="5143500" y="3081338"/>
            <a:ext cx="2740025" cy="2466975"/>
          </a:xfrm>
          <a:prstGeom prst="rect">
            <a:avLst/>
          </a:prstGeom>
          <a:noFill/>
          <a:ln w="9525">
            <a:noFill/>
          </a:ln>
        </p:spPr>
      </p:pic>
      <p:sp>
        <p:nvSpPr>
          <p:cNvPr id="41996" name="Text Box 12"/>
          <p:cNvSpPr txBox="1">
            <a:spLocks noChangeArrowheads="1"/>
          </p:cNvSpPr>
          <p:nvPr/>
        </p:nvSpPr>
        <p:spPr bwMode="auto">
          <a:xfrm>
            <a:off x="9885363" y="2968625"/>
            <a:ext cx="663575" cy="457200"/>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a:defRPr>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Century Gothic" panose="020B0502020202020204" pitchFamily="34" charset="0"/>
              </a:defRPr>
            </a:lvl5pPr>
            <a:lvl6pPr fontAlgn="base">
              <a:spcBef>
                <a:spcPct val="0"/>
              </a:spcBef>
              <a:spcAft>
                <a:spcPct val="0"/>
              </a:spcAft>
              <a:defRPr>
                <a:solidFill>
                  <a:schemeClr val="tx1"/>
                </a:solidFill>
                <a:latin typeface="Century Gothic" panose="020B0502020202020204" pitchFamily="34" charset="0"/>
              </a:defRPr>
            </a:lvl6pPr>
            <a:lvl7pPr fontAlgn="base">
              <a:spcBef>
                <a:spcPct val="0"/>
              </a:spcBef>
              <a:spcAft>
                <a:spcPct val="0"/>
              </a:spcAft>
              <a:defRPr>
                <a:solidFill>
                  <a:schemeClr val="tx1"/>
                </a:solidFill>
                <a:latin typeface="Century Gothic" panose="020B0502020202020204" pitchFamily="34" charset="0"/>
              </a:defRPr>
            </a:lvl7pPr>
            <a:lvl8pPr fontAlgn="base">
              <a:spcBef>
                <a:spcPct val="0"/>
              </a:spcBef>
              <a:spcAft>
                <a:spcPct val="0"/>
              </a:spcAft>
              <a:defRPr>
                <a:solidFill>
                  <a:schemeClr val="tx1"/>
                </a:solidFill>
                <a:latin typeface="Century Gothic" panose="020B0502020202020204" pitchFamily="34" charset="0"/>
              </a:defRPr>
            </a:lvl8pPr>
            <a:lvl9pPr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l-GR" sz="24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1</a:t>
            </a:r>
          </a:p>
        </p:txBody>
      </p:sp>
      <p:sp>
        <p:nvSpPr>
          <p:cNvPr id="41997" name="Text Box 13"/>
          <p:cNvSpPr txBox="1">
            <a:spLocks noChangeArrowheads="1"/>
          </p:cNvSpPr>
          <p:nvPr/>
        </p:nvSpPr>
        <p:spPr bwMode="auto">
          <a:xfrm>
            <a:off x="6483350" y="3489325"/>
            <a:ext cx="663575" cy="457200"/>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R="0" defTabSz="457200">
              <a:spcBef>
                <a:spcPct val="50000"/>
              </a:spcBef>
              <a:buClrTx/>
              <a:buSzTx/>
              <a:buFontTx/>
              <a:defRPr/>
            </a:pPr>
            <a:r>
              <a:rPr kumimoji="0" lang="el-GR" sz="2400" b="1" kern="1200" cap="none" spc="0" normalizeH="0" baseline="0" noProof="0">
                <a:latin typeface="Century Gothic" panose="020B0502020202020204" pitchFamily="34" charset="0"/>
                <a:ea typeface="+mn-ea"/>
                <a:cs typeface="+mn-cs"/>
              </a:rPr>
              <a:t>3</a:t>
            </a:r>
          </a:p>
        </p:txBody>
      </p:sp>
    </p:spTree>
    <p:extLst>
      <p:ext uri="{BB962C8B-B14F-4D97-AF65-F5344CB8AC3E}">
        <p14:creationId xmlns:p14="http://schemas.microsoft.com/office/powerpoint/2010/main" val="1132764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4E29B-A4CB-40D8-8C6E-FE221D767732}"/>
              </a:ext>
            </a:extLst>
          </p:cNvPr>
          <p:cNvSpPr>
            <a:spLocks noGrp="1"/>
          </p:cNvSpPr>
          <p:nvPr>
            <p:ph type="title"/>
          </p:nvPr>
        </p:nvSpPr>
        <p:spPr>
          <a:xfrm>
            <a:off x="-2873375" y="98425"/>
            <a:ext cx="8761413" cy="708025"/>
          </a:xfrm>
        </p:spPr>
        <p:txBody>
          <a:bodyPr rtlCol="0">
            <a:noAutofit/>
          </a:bodyPr>
          <a:lstStyle/>
          <a:p>
            <a:pPr eaLnBrk="1" fontAlgn="auto" hangingPunct="1">
              <a:spcAft>
                <a:spcPts val="0"/>
              </a:spcAft>
              <a:defRPr/>
            </a:pPr>
            <a:r>
              <a:rPr lang="el-GR" dirty="0">
                <a:effectLst>
                  <a:outerShdw blurRad="38100" dist="38100" dir="2700000" algn="tl">
                    <a:srgbClr val="000000">
                      <a:alpha val="43137"/>
                    </a:srgbClr>
                  </a:outerShdw>
                </a:effectLst>
              </a:rPr>
              <a:t>                            </a:t>
            </a:r>
            <a:r>
              <a:rPr lang="el-GR" dirty="0">
                <a:solidFill>
                  <a:srgbClr val="FFFF00"/>
                </a:solidFill>
                <a:effectLst>
                  <a:outerShdw blurRad="38100" dist="38100" dir="2700000" algn="tl">
                    <a:srgbClr val="000000">
                      <a:alpha val="43137"/>
                    </a:srgbClr>
                  </a:outerShdw>
                </a:effectLst>
                <a:latin typeface="Arial Black" panose="020B0A04020102020204" pitchFamily="34" charset="0"/>
              </a:rPr>
              <a:t>ΠΤΕΡΙΟ</a:t>
            </a:r>
          </a:p>
        </p:txBody>
      </p:sp>
      <p:sp>
        <p:nvSpPr>
          <p:cNvPr id="3" name="Content Placeholder 2">
            <a:extLst>
              <a:ext uri="{FF2B5EF4-FFF2-40B4-BE49-F238E27FC236}">
                <a16:creationId xmlns:a16="http://schemas.microsoft.com/office/drawing/2014/main" id="{C30A4F28-8C06-4160-A728-E12CFB15673E}"/>
              </a:ext>
            </a:extLst>
          </p:cNvPr>
          <p:cNvSpPr>
            <a:spLocks noGrp="1"/>
          </p:cNvSpPr>
          <p:nvPr>
            <p:ph idx="1"/>
          </p:nvPr>
        </p:nvSpPr>
        <p:spPr>
          <a:xfrm>
            <a:off x="180975" y="942975"/>
            <a:ext cx="7169150" cy="5653088"/>
          </a:xfrm>
        </p:spPr>
        <p:txBody>
          <a:bodyPr rtlCol="0">
            <a:normAutofit fontScale="85000" lnSpcReduction="10000"/>
          </a:bodyPr>
          <a:lstStyle/>
          <a:p>
            <a:pPr marL="274320" indent="-274320" eaLnBrk="1" fontAlgn="auto" hangingPunct="1">
              <a:spcAft>
                <a:spcPts val="0"/>
              </a:spcAft>
              <a:buFont typeface="Wingdings 3" charset="2"/>
              <a:buChar char=""/>
              <a:defRPr/>
            </a:pPr>
            <a:r>
              <a:rPr lang="el-GR" dirty="0">
                <a:solidFill>
                  <a:schemeClr val="tx1">
                    <a:lumMod val="75000"/>
                    <a:lumOff val="25000"/>
                  </a:schemeClr>
                </a:solidFill>
                <a:latin typeface="Arial Black" panose="020B0A04020102020204" pitchFamily="34" charset="0"/>
              </a:rPr>
              <a:t>σημείο συνένωσης σφηνοειδούς,  βρεγματικού, μετωπιαίου και κροταφικού οστού</a:t>
            </a:r>
          </a:p>
          <a:p>
            <a:pPr marL="274320" indent="-274320" eaLnBrk="1" fontAlgn="auto" hangingPunct="1">
              <a:spcAft>
                <a:spcPts val="0"/>
              </a:spcAft>
              <a:buFont typeface="Wingdings 3" charset="2"/>
              <a:buChar char=""/>
              <a:defRPr/>
            </a:pPr>
            <a:r>
              <a:rPr lang="el-GR" dirty="0">
                <a:solidFill>
                  <a:schemeClr val="tx1">
                    <a:lumMod val="75000"/>
                    <a:lumOff val="25000"/>
                  </a:schemeClr>
                </a:solidFill>
                <a:latin typeface="Arial Black" panose="020B0A04020102020204" pitchFamily="34" charset="0"/>
              </a:rPr>
              <a:t>έδαφος κροταφικού βόθρου</a:t>
            </a:r>
          </a:p>
          <a:p>
            <a:pPr marL="0" indent="0" eaLnBrk="1" fontAlgn="auto" hangingPunct="1">
              <a:spcAft>
                <a:spcPts val="0"/>
              </a:spcAft>
              <a:buFont typeface="Wingdings 3" charset="2"/>
              <a:buNone/>
              <a:defRPr/>
            </a:pPr>
            <a:endParaRPr lang="el-GR" dirty="0">
              <a:solidFill>
                <a:schemeClr val="tx1">
                  <a:lumMod val="75000"/>
                  <a:lumOff val="25000"/>
                </a:schemeClr>
              </a:solidFill>
              <a:latin typeface="Arial Black" panose="020B0A04020102020204" pitchFamily="34" charset="0"/>
            </a:endParaRPr>
          </a:p>
          <a:p>
            <a:pPr marL="274320" indent="-274320" eaLnBrk="1" fontAlgn="auto" hangingPunct="1">
              <a:spcAft>
                <a:spcPts val="0"/>
              </a:spcAft>
              <a:buFont typeface="Wingdings 3" charset="2"/>
              <a:buChar char=""/>
              <a:defRPr/>
            </a:pPr>
            <a:r>
              <a:rPr lang="el-GR" b="1" dirty="0">
                <a:solidFill>
                  <a:schemeClr val="tx1">
                    <a:lumMod val="75000"/>
                    <a:lumOff val="25000"/>
                  </a:schemeClr>
                </a:solidFill>
                <a:latin typeface="Arial Black" panose="020B0A04020102020204" pitchFamily="34" charset="0"/>
              </a:rPr>
              <a:t>4 τύποι</a:t>
            </a:r>
            <a:r>
              <a:rPr lang="el-GR" dirty="0">
                <a:solidFill>
                  <a:schemeClr val="tx1">
                    <a:lumMod val="75000"/>
                    <a:lumOff val="25000"/>
                  </a:schemeClr>
                </a:solidFill>
                <a:latin typeface="Arial Black" panose="020B0A04020102020204" pitchFamily="34" charset="0"/>
              </a:rPr>
              <a:t>: σφηνοβρεγαμτικός </a:t>
            </a:r>
            <a:r>
              <a:rPr lang="en-US" dirty="0">
                <a:solidFill>
                  <a:schemeClr val="tx1">
                    <a:lumMod val="75000"/>
                    <a:lumOff val="25000"/>
                  </a:schemeClr>
                </a:solidFill>
                <a:latin typeface="Arial Black" panose="020B0A04020102020204" pitchFamily="34" charset="0"/>
              </a:rPr>
              <a:t>77</a:t>
            </a:r>
            <a:r>
              <a:rPr lang="el-GR" dirty="0">
                <a:solidFill>
                  <a:schemeClr val="tx1">
                    <a:lumMod val="75000"/>
                    <a:lumOff val="25000"/>
                  </a:schemeClr>
                </a:solidFill>
                <a:latin typeface="Arial Black" panose="020B0A04020102020204" pitchFamily="34" charset="0"/>
              </a:rPr>
              <a:t>.</a:t>
            </a:r>
            <a:r>
              <a:rPr lang="en-US" dirty="0">
                <a:solidFill>
                  <a:schemeClr val="tx1">
                    <a:lumMod val="75000"/>
                    <a:lumOff val="25000"/>
                  </a:schemeClr>
                </a:solidFill>
                <a:latin typeface="Arial Black" panose="020B0A04020102020204" pitchFamily="34" charset="0"/>
              </a:rPr>
              <a:t>7%, </a:t>
            </a:r>
            <a:r>
              <a:rPr lang="el-GR" dirty="0">
                <a:solidFill>
                  <a:schemeClr val="tx1">
                    <a:lumMod val="75000"/>
                    <a:lumOff val="25000"/>
                  </a:schemeClr>
                </a:solidFill>
                <a:latin typeface="Arial Black" panose="020B0A04020102020204" pitchFamily="34" charset="0"/>
              </a:rPr>
              <a:t>μετωποκροταφικός</a:t>
            </a:r>
            <a:r>
              <a:rPr lang="en-US" dirty="0">
                <a:solidFill>
                  <a:schemeClr val="tx1">
                    <a:lumMod val="75000"/>
                    <a:lumOff val="25000"/>
                  </a:schemeClr>
                </a:solidFill>
                <a:latin typeface="Arial Black" panose="020B0A04020102020204" pitchFamily="34" charset="0"/>
              </a:rPr>
              <a:t> 1</a:t>
            </a:r>
            <a:r>
              <a:rPr lang="el-GR" dirty="0">
                <a:solidFill>
                  <a:schemeClr val="tx1">
                    <a:lumMod val="75000"/>
                    <a:lumOff val="25000"/>
                  </a:schemeClr>
                </a:solidFill>
                <a:latin typeface="Arial Black" panose="020B0A04020102020204" pitchFamily="34" charset="0"/>
              </a:rPr>
              <a:t>.</a:t>
            </a:r>
            <a:r>
              <a:rPr lang="en-US" dirty="0">
                <a:solidFill>
                  <a:schemeClr val="tx1">
                    <a:lumMod val="75000"/>
                    <a:lumOff val="25000"/>
                  </a:schemeClr>
                </a:solidFill>
                <a:latin typeface="Arial Black" panose="020B0A04020102020204" pitchFamily="34" charset="0"/>
              </a:rPr>
              <a:t>2%, </a:t>
            </a:r>
            <a:r>
              <a:rPr lang="el-GR" dirty="0">
                <a:solidFill>
                  <a:schemeClr val="tx1">
                    <a:lumMod val="75000"/>
                    <a:lumOff val="25000"/>
                  </a:schemeClr>
                </a:solidFill>
                <a:latin typeface="Arial Black" panose="020B0A04020102020204" pitchFamily="34" charset="0"/>
              </a:rPr>
              <a:t>επιπτέριος</a:t>
            </a:r>
            <a:r>
              <a:rPr lang="en-US" dirty="0">
                <a:solidFill>
                  <a:schemeClr val="tx1">
                    <a:lumMod val="75000"/>
                    <a:lumOff val="25000"/>
                  </a:schemeClr>
                </a:solidFill>
                <a:latin typeface="Arial Black" panose="020B0A04020102020204" pitchFamily="34" charset="0"/>
              </a:rPr>
              <a:t> 8</a:t>
            </a:r>
            <a:r>
              <a:rPr lang="el-GR" dirty="0">
                <a:solidFill>
                  <a:schemeClr val="tx1">
                    <a:lumMod val="75000"/>
                    <a:lumOff val="25000"/>
                  </a:schemeClr>
                </a:solidFill>
                <a:latin typeface="Arial Black" panose="020B0A04020102020204" pitchFamily="34" charset="0"/>
              </a:rPr>
              <a:t>.</a:t>
            </a:r>
            <a:r>
              <a:rPr lang="en-US" dirty="0">
                <a:solidFill>
                  <a:schemeClr val="tx1">
                    <a:lumMod val="75000"/>
                    <a:lumOff val="25000"/>
                  </a:schemeClr>
                </a:solidFill>
                <a:latin typeface="Arial Black" panose="020B0A04020102020204" pitchFamily="34" charset="0"/>
              </a:rPr>
              <a:t>4%</a:t>
            </a:r>
            <a:r>
              <a:rPr lang="el-GR" dirty="0">
                <a:solidFill>
                  <a:schemeClr val="tx1">
                    <a:lumMod val="75000"/>
                    <a:lumOff val="25000"/>
                  </a:schemeClr>
                </a:solidFill>
                <a:latin typeface="Arial Black" panose="020B0A04020102020204" pitchFamily="34" charset="0"/>
              </a:rPr>
              <a:t> και αστεροειδής </a:t>
            </a:r>
            <a:r>
              <a:rPr lang="en-US" dirty="0">
                <a:solidFill>
                  <a:schemeClr val="tx1">
                    <a:lumMod val="75000"/>
                    <a:lumOff val="25000"/>
                  </a:schemeClr>
                </a:solidFill>
                <a:latin typeface="Arial Black" panose="020B0A04020102020204" pitchFamily="34" charset="0"/>
              </a:rPr>
              <a:t>12%</a:t>
            </a:r>
            <a:endParaRPr lang="el-GR" dirty="0">
              <a:solidFill>
                <a:schemeClr val="tx1">
                  <a:lumMod val="75000"/>
                  <a:lumOff val="25000"/>
                </a:schemeClr>
              </a:solidFill>
              <a:latin typeface="Arial Black" panose="020B0A04020102020204" pitchFamily="34" charset="0"/>
            </a:endParaRPr>
          </a:p>
          <a:p>
            <a:pPr marL="0" indent="0" eaLnBrk="1" fontAlgn="auto" hangingPunct="1">
              <a:spcAft>
                <a:spcPts val="0"/>
              </a:spcAft>
              <a:buFont typeface="Wingdings 3" charset="2"/>
              <a:buNone/>
              <a:defRPr/>
            </a:pPr>
            <a:endParaRPr lang="en-US" dirty="0">
              <a:solidFill>
                <a:schemeClr val="tx1">
                  <a:lumMod val="75000"/>
                  <a:lumOff val="25000"/>
                </a:schemeClr>
              </a:solidFill>
              <a:latin typeface="Arial Black" panose="020B0A04020102020204" pitchFamily="34" charset="0"/>
            </a:endParaRPr>
          </a:p>
          <a:p>
            <a:pPr marL="274320" indent="-274320" eaLnBrk="1" fontAlgn="auto" hangingPunct="1">
              <a:spcAft>
                <a:spcPts val="0"/>
              </a:spcAft>
              <a:buFont typeface="Wingdings 3" charset="2"/>
              <a:buChar char=""/>
              <a:defRPr/>
            </a:pPr>
            <a:r>
              <a:rPr lang="el-GR" dirty="0">
                <a:solidFill>
                  <a:schemeClr val="tx1">
                    <a:lumMod val="75000"/>
                    <a:lumOff val="25000"/>
                  </a:schemeClr>
                </a:solidFill>
                <a:latin typeface="Arial Black" panose="020B0A04020102020204" pitchFamily="34" charset="0"/>
              </a:rPr>
              <a:t>κέντρο πτερίου 4.11</a:t>
            </a:r>
            <a:r>
              <a:rPr lang="en-US" dirty="0">
                <a:solidFill>
                  <a:schemeClr val="tx1">
                    <a:lumMod val="75000"/>
                    <a:lumOff val="25000"/>
                  </a:schemeClr>
                </a:solidFill>
                <a:latin typeface="Arial Black" panose="020B0A04020102020204" pitchFamily="34" charset="0"/>
              </a:rPr>
              <a:t>cm</a:t>
            </a:r>
            <a:r>
              <a:rPr lang="el-GR" dirty="0">
                <a:solidFill>
                  <a:schemeClr val="tx1">
                    <a:lumMod val="75000"/>
                    <a:lumOff val="25000"/>
                  </a:schemeClr>
                </a:solidFill>
                <a:latin typeface="Arial Black" panose="020B0A04020102020204" pitchFamily="34" charset="0"/>
              </a:rPr>
              <a:t> πάνω από τη μεσότητα ζυγωματικού τόξου και 3.5</a:t>
            </a:r>
            <a:r>
              <a:rPr lang="en-US" dirty="0">
                <a:solidFill>
                  <a:schemeClr val="tx1">
                    <a:lumMod val="75000"/>
                    <a:lumOff val="25000"/>
                  </a:schemeClr>
                </a:solidFill>
                <a:latin typeface="Arial Black" panose="020B0A04020102020204" pitchFamily="34" charset="0"/>
              </a:rPr>
              <a:t> cm</a:t>
            </a:r>
            <a:r>
              <a:rPr lang="el-GR" dirty="0">
                <a:solidFill>
                  <a:schemeClr val="tx1">
                    <a:lumMod val="75000"/>
                    <a:lumOff val="25000"/>
                  </a:schemeClr>
                </a:solidFill>
                <a:latin typeface="Arial Black" panose="020B0A04020102020204" pitchFamily="34" charset="0"/>
              </a:rPr>
              <a:t> πίσω από τη μετωποζυγωματική ραφή</a:t>
            </a:r>
          </a:p>
          <a:p>
            <a:pPr marL="0" indent="0" eaLnBrk="1" fontAlgn="auto" hangingPunct="1">
              <a:spcAft>
                <a:spcPts val="0"/>
              </a:spcAft>
              <a:buFont typeface="Wingdings 3" charset="2"/>
              <a:buNone/>
              <a:defRPr/>
            </a:pPr>
            <a:r>
              <a:rPr lang="en-US" dirty="0">
                <a:solidFill>
                  <a:schemeClr val="tx1">
                    <a:lumMod val="75000"/>
                    <a:lumOff val="25000"/>
                  </a:schemeClr>
                </a:solidFill>
                <a:latin typeface="Arial Black" panose="020B0A04020102020204" pitchFamily="34" charset="0"/>
              </a:rPr>
              <a:t>   </a:t>
            </a:r>
            <a:r>
              <a:rPr lang="el-GR" dirty="0">
                <a:solidFill>
                  <a:schemeClr val="tx1">
                    <a:lumMod val="75000"/>
                    <a:lumOff val="25000"/>
                  </a:schemeClr>
                </a:solidFill>
                <a:latin typeface="Arial Black" panose="020B0A04020102020204" pitchFamily="34" charset="0"/>
              </a:rPr>
              <a:t>(2 δάκτυλα από το ζυγωματικό τόξο και</a:t>
            </a:r>
            <a:endParaRPr lang="en-US" dirty="0">
              <a:solidFill>
                <a:schemeClr val="tx1">
                  <a:lumMod val="75000"/>
                  <a:lumOff val="25000"/>
                </a:schemeClr>
              </a:solidFill>
              <a:latin typeface="Arial Black" panose="020B0A04020102020204" pitchFamily="34" charset="0"/>
            </a:endParaRPr>
          </a:p>
          <a:p>
            <a:pPr marL="0" indent="0" eaLnBrk="1" fontAlgn="auto" hangingPunct="1">
              <a:spcAft>
                <a:spcPts val="0"/>
              </a:spcAft>
              <a:buFont typeface="Wingdings 3" charset="2"/>
              <a:buNone/>
              <a:defRPr/>
            </a:pPr>
            <a:r>
              <a:rPr lang="en-US" dirty="0">
                <a:solidFill>
                  <a:schemeClr val="tx1">
                    <a:lumMod val="75000"/>
                    <a:lumOff val="25000"/>
                  </a:schemeClr>
                </a:solidFill>
                <a:latin typeface="Arial Black" panose="020B0A04020102020204" pitchFamily="34" charset="0"/>
              </a:rPr>
              <a:t>    </a:t>
            </a:r>
            <a:r>
              <a:rPr lang="el-GR" dirty="0">
                <a:solidFill>
                  <a:schemeClr val="tx1">
                    <a:lumMod val="75000"/>
                    <a:lumOff val="25000"/>
                  </a:schemeClr>
                </a:solidFill>
                <a:latin typeface="Arial Black" panose="020B0A04020102020204" pitchFamily="34" charset="0"/>
              </a:rPr>
              <a:t>1 αντίχειρα από τη μετωπιαία απόφυση   </a:t>
            </a:r>
          </a:p>
          <a:p>
            <a:pPr marL="0" indent="0" eaLnBrk="1" fontAlgn="auto" hangingPunct="1">
              <a:spcAft>
                <a:spcPts val="0"/>
              </a:spcAft>
              <a:buFont typeface="Wingdings 3" charset="2"/>
              <a:buNone/>
              <a:defRPr/>
            </a:pPr>
            <a:r>
              <a:rPr lang="el-GR" dirty="0">
                <a:solidFill>
                  <a:schemeClr val="tx1">
                    <a:lumMod val="75000"/>
                    <a:lumOff val="25000"/>
                  </a:schemeClr>
                </a:solidFill>
                <a:latin typeface="Arial Black" panose="020B0A04020102020204" pitchFamily="34" charset="0"/>
              </a:rPr>
              <a:t>    του ζυγωματικού οστού)</a:t>
            </a:r>
          </a:p>
          <a:p>
            <a:pPr marL="0" indent="0" eaLnBrk="1" fontAlgn="auto" hangingPunct="1">
              <a:spcAft>
                <a:spcPts val="0"/>
              </a:spcAft>
              <a:buFont typeface="Wingdings 3" charset="2"/>
              <a:buNone/>
              <a:defRPr/>
            </a:pPr>
            <a:endParaRPr lang="el-GR" dirty="0">
              <a:solidFill>
                <a:schemeClr val="tx1">
                  <a:lumMod val="75000"/>
                  <a:lumOff val="25000"/>
                </a:schemeClr>
              </a:solidFill>
            </a:endParaRPr>
          </a:p>
          <a:p>
            <a:pPr marL="274320" indent="-274320" eaLnBrk="1" fontAlgn="auto" hangingPunct="1">
              <a:spcAft>
                <a:spcPts val="0"/>
              </a:spcAft>
              <a:buFont typeface="Wingdings 3" charset="2"/>
              <a:buChar char=""/>
              <a:defRPr/>
            </a:pPr>
            <a:endParaRPr lang="el-GR" dirty="0">
              <a:solidFill>
                <a:schemeClr val="tx1">
                  <a:lumMod val="75000"/>
                  <a:lumOff val="25000"/>
                </a:schemeClr>
              </a:solidFill>
            </a:endParaRPr>
          </a:p>
          <a:p>
            <a:pPr marL="274320" indent="-274320" eaLnBrk="1" fontAlgn="auto" hangingPunct="1">
              <a:spcAft>
                <a:spcPts val="0"/>
              </a:spcAft>
              <a:buFont typeface="Wingdings 3" charset="2"/>
              <a:buChar char=""/>
              <a:defRPr/>
            </a:pPr>
            <a:endParaRPr lang="el-GR" dirty="0">
              <a:solidFill>
                <a:schemeClr val="tx1">
                  <a:lumMod val="75000"/>
                  <a:lumOff val="25000"/>
                </a:schemeClr>
              </a:solidFill>
            </a:endParaRPr>
          </a:p>
        </p:txBody>
      </p:sp>
      <p:pic>
        <p:nvPicPr>
          <p:cNvPr id="7172" name="Picture 5" descr="http://www.oganatomy.org/neuroatlas/pterion.jpg">
            <a:hlinkClick r:id="rId3"/>
            <a:extLst>
              <a:ext uri="{FF2B5EF4-FFF2-40B4-BE49-F238E27FC236}">
                <a16:creationId xmlns:a16="http://schemas.microsoft.com/office/drawing/2014/main" id="{F1E66ABB-8F13-4DB9-8F9E-4257EA8AF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4225" y="101600"/>
            <a:ext cx="3530600"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8" descr="https://dw9r2us9jo9xp.cloudfront.net/images/library/265/content_fossa_temporalis_atlas_Xv0QNwJie1BQXS0YyUdkA.png">
            <a:hlinkClick r:id="rId5"/>
            <a:extLst>
              <a:ext uri="{FF2B5EF4-FFF2-40B4-BE49-F238E27FC236}">
                <a16:creationId xmlns:a16="http://schemas.microsoft.com/office/drawing/2014/main" id="{8FDEF22A-CC55-40F0-9A68-6516BFD42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7575" y="227013"/>
            <a:ext cx="22225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4" name="Group 13">
            <a:extLst>
              <a:ext uri="{FF2B5EF4-FFF2-40B4-BE49-F238E27FC236}">
                <a16:creationId xmlns:a16="http://schemas.microsoft.com/office/drawing/2014/main" id="{026349D1-D811-4BA2-9351-86D4FA625FA2}"/>
              </a:ext>
            </a:extLst>
          </p:cNvPr>
          <p:cNvGrpSpPr>
            <a:grpSpLocks/>
          </p:cNvGrpSpPr>
          <p:nvPr/>
        </p:nvGrpSpPr>
        <p:grpSpPr bwMode="auto">
          <a:xfrm>
            <a:off x="7405688" y="2995613"/>
            <a:ext cx="4414837" cy="3822700"/>
            <a:chOff x="16002" y="1620083"/>
            <a:chExt cx="4981575" cy="4943476"/>
          </a:xfrm>
        </p:grpSpPr>
        <p:pic>
          <p:nvPicPr>
            <p:cNvPr id="7175" name="Picture 14" descr="http://www.thiemeteachingassistant.com/images/svg_components/978-1-60406-746-0c031_f001_0.jpg">
              <a:hlinkClick r:id="rId7"/>
              <a:extLst>
                <a:ext uri="{FF2B5EF4-FFF2-40B4-BE49-F238E27FC236}">
                  <a16:creationId xmlns:a16="http://schemas.microsoft.com/office/drawing/2014/main" id="{3959901F-9AB8-4172-AB19-FEC1AA233E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 y="1620083"/>
              <a:ext cx="4981575" cy="494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Box 2">
              <a:extLst>
                <a:ext uri="{FF2B5EF4-FFF2-40B4-BE49-F238E27FC236}">
                  <a16:creationId xmlns:a16="http://schemas.microsoft.com/office/drawing/2014/main" id="{407E448B-DEBD-4118-9038-7AAE7032D6B6}"/>
                </a:ext>
              </a:extLst>
            </p:cNvPr>
            <p:cNvSpPr txBox="1">
              <a:spLocks noChangeArrowheads="1"/>
            </p:cNvSpPr>
            <p:nvPr/>
          </p:nvSpPr>
          <p:spPr bwMode="auto">
            <a:xfrm>
              <a:off x="2270971" y="3056470"/>
              <a:ext cx="504056"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Tx/>
                <a:buNone/>
              </a:pPr>
              <a:r>
                <a:rPr lang="en-US" altLang="el-GR" sz="3600" b="1">
                  <a:latin typeface="Calibri" panose="020F0502020204030204" pitchFamily="34" charset="0"/>
                </a:rPr>
                <a:t>*</a:t>
              </a:r>
              <a:endParaRPr lang="el-GR" altLang="el-GR" sz="3600" b="1">
                <a:latin typeface="Calibri" panose="020F0502020204030204" pitchFamily="34" charset="0"/>
              </a:endParaRPr>
            </a:p>
          </p:txBody>
        </p:sp>
        <p:cxnSp>
          <p:nvCxnSpPr>
            <p:cNvPr id="12" name="Straight Connector 11">
              <a:extLst>
                <a:ext uri="{FF2B5EF4-FFF2-40B4-BE49-F238E27FC236}">
                  <a16:creationId xmlns:a16="http://schemas.microsoft.com/office/drawing/2014/main" id="{62759740-AE2A-4B9A-B6EF-5B5160A684DE}"/>
                </a:ext>
              </a:extLst>
            </p:cNvPr>
            <p:cNvCxnSpPr/>
            <p:nvPr/>
          </p:nvCxnSpPr>
          <p:spPr>
            <a:xfrm flipH="1">
              <a:off x="2339304" y="3387662"/>
              <a:ext cx="35826" cy="11209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972BB9-642D-4E6C-82E4-EE7DC9B4D2B9}"/>
                </a:ext>
              </a:extLst>
            </p:cNvPr>
            <p:cNvCxnSpPr/>
            <p:nvPr/>
          </p:nvCxnSpPr>
          <p:spPr>
            <a:xfrm flipH="1">
              <a:off x="1475902" y="3379451"/>
              <a:ext cx="899227" cy="336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79" name="TextBox 12">
              <a:extLst>
                <a:ext uri="{FF2B5EF4-FFF2-40B4-BE49-F238E27FC236}">
                  <a16:creationId xmlns:a16="http://schemas.microsoft.com/office/drawing/2014/main" id="{6648160E-0F62-4A1D-BE42-CF120AAEBA28}"/>
                </a:ext>
              </a:extLst>
            </p:cNvPr>
            <p:cNvSpPr txBox="1">
              <a:spLocks noChangeArrowheads="1"/>
            </p:cNvSpPr>
            <p:nvPr/>
          </p:nvSpPr>
          <p:spPr bwMode="auto">
            <a:xfrm>
              <a:off x="1357430" y="3068960"/>
              <a:ext cx="1512168" cy="47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Tx/>
                <a:buNone/>
              </a:pPr>
              <a:r>
                <a:rPr lang="en-US" altLang="el-GR" sz="1800">
                  <a:latin typeface="Berlin Sans FB Demi" panose="020E0802020502020306" pitchFamily="34" charset="0"/>
                </a:rPr>
                <a:t>3.5 cm</a:t>
              </a:r>
              <a:endParaRPr lang="el-GR" altLang="el-GR" sz="1800">
                <a:latin typeface="Calibri" panose="020F0502020204030204" pitchFamily="34" charset="0"/>
              </a:endParaRPr>
            </a:p>
          </p:txBody>
        </p:sp>
        <p:sp>
          <p:nvSpPr>
            <p:cNvPr id="7180" name="TextBox 21">
              <a:extLst>
                <a:ext uri="{FF2B5EF4-FFF2-40B4-BE49-F238E27FC236}">
                  <a16:creationId xmlns:a16="http://schemas.microsoft.com/office/drawing/2014/main" id="{C94D8901-1E75-4DBB-A698-4333694A0020}"/>
                </a:ext>
              </a:extLst>
            </p:cNvPr>
            <p:cNvSpPr txBox="1">
              <a:spLocks noChangeArrowheads="1"/>
            </p:cNvSpPr>
            <p:nvPr/>
          </p:nvSpPr>
          <p:spPr bwMode="auto">
            <a:xfrm>
              <a:off x="2339752" y="3789040"/>
              <a:ext cx="1296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Tx/>
                <a:buNone/>
              </a:pPr>
              <a:r>
                <a:rPr lang="en-US" altLang="el-GR" sz="1800">
                  <a:latin typeface="Berlin Sans FB Demi" panose="020E0802020502020306" pitchFamily="34" charset="0"/>
                </a:rPr>
                <a:t>4 cm</a:t>
              </a:r>
              <a:endParaRPr lang="el-GR" altLang="el-GR" sz="1800">
                <a:latin typeface="Calibri" panose="020F0502020204030204" pitchFamily="34" charset="0"/>
              </a:endParaRPr>
            </a:p>
          </p:txBody>
        </p:sp>
        <p:sp>
          <p:nvSpPr>
            <p:cNvPr id="16" name="TextBox 15">
              <a:extLst>
                <a:ext uri="{FF2B5EF4-FFF2-40B4-BE49-F238E27FC236}">
                  <a16:creationId xmlns:a16="http://schemas.microsoft.com/office/drawing/2014/main" id="{284A350F-DC29-4F3B-93A8-940DBD14CBA9}"/>
                </a:ext>
              </a:extLst>
            </p:cNvPr>
            <p:cNvSpPr txBox="1"/>
            <p:nvPr/>
          </p:nvSpPr>
          <p:spPr>
            <a:xfrm>
              <a:off x="1907604" y="4430555"/>
              <a:ext cx="1295102" cy="439329"/>
            </a:xfrm>
            <a:prstGeom prst="rect">
              <a:avLst/>
            </a:prstGeom>
            <a:noFill/>
          </p:spPr>
          <p:txBody>
            <a:bodyPr>
              <a:spAutoFit/>
            </a:bodyPr>
            <a:lstStyle/>
            <a:p>
              <a:pPr fontAlgn="auto">
                <a:spcBef>
                  <a:spcPts val="0"/>
                </a:spcBef>
                <a:spcAft>
                  <a:spcPts val="0"/>
                </a:spcAft>
                <a:defRPr/>
              </a:pPr>
              <a:r>
                <a:rPr lang="el-GR" sz="1600" dirty="0">
                  <a:solidFill>
                    <a:srgbClr val="FF0000"/>
                  </a:solidFill>
                  <a:effectLst>
                    <a:outerShdw blurRad="38100" dist="38100" dir="2700000" algn="tl">
                      <a:srgbClr val="000000">
                        <a:alpha val="43137"/>
                      </a:srgbClr>
                    </a:outerShdw>
                  </a:effectLst>
                  <a:latin typeface="Berlin Sans FB Demi" panose="020E0802020502020306" pitchFamily="34" charset="0"/>
                  <a:cs typeface="+mn-cs"/>
                </a:rPr>
                <a:t>ΜΖΤ</a:t>
              </a:r>
              <a:endParaRPr lang="el-GR" sz="1600" dirty="0">
                <a:solidFill>
                  <a:srgbClr val="FF0000"/>
                </a:solidFill>
                <a:effectLst>
                  <a:outerShdw blurRad="38100" dist="38100" dir="2700000" algn="tl">
                    <a:srgbClr val="000000">
                      <a:alpha val="43137"/>
                    </a:srgbClr>
                  </a:outerShdw>
                </a:effectLst>
                <a:latin typeface="+mn-lt"/>
                <a:cs typeface="+mn-cs"/>
              </a:endParaRPr>
            </a:p>
          </p:txBody>
        </p:sp>
        <p:sp>
          <p:nvSpPr>
            <p:cNvPr id="17" name="TextBox 16">
              <a:extLst>
                <a:ext uri="{FF2B5EF4-FFF2-40B4-BE49-F238E27FC236}">
                  <a16:creationId xmlns:a16="http://schemas.microsoft.com/office/drawing/2014/main" id="{FDFA2523-995B-4CB7-A8F7-09C291BCC14A}"/>
                </a:ext>
              </a:extLst>
            </p:cNvPr>
            <p:cNvSpPr txBox="1"/>
            <p:nvPr/>
          </p:nvSpPr>
          <p:spPr>
            <a:xfrm>
              <a:off x="422624" y="3570375"/>
              <a:ext cx="720098" cy="437275"/>
            </a:xfrm>
            <a:prstGeom prst="rect">
              <a:avLst/>
            </a:prstGeom>
            <a:noFill/>
          </p:spPr>
          <p:txBody>
            <a:bodyPr>
              <a:spAutoFit/>
            </a:bodyPr>
            <a:lstStyle/>
            <a:p>
              <a:pPr fontAlgn="auto">
                <a:spcBef>
                  <a:spcPts val="0"/>
                </a:spcBef>
                <a:spcAft>
                  <a:spcPts val="0"/>
                </a:spcAft>
                <a:defRPr/>
              </a:pPr>
              <a:r>
                <a:rPr lang="el-GR" sz="1600" dirty="0">
                  <a:solidFill>
                    <a:srgbClr val="FF0000"/>
                  </a:solidFill>
                  <a:effectLst>
                    <a:outerShdw blurRad="38100" dist="38100" dir="2700000" algn="tl">
                      <a:srgbClr val="000000">
                        <a:alpha val="43137"/>
                      </a:srgbClr>
                    </a:outerShdw>
                  </a:effectLst>
                  <a:latin typeface="Berlin Sans FB Demi" panose="020E0802020502020306" pitchFamily="34" charset="0"/>
                  <a:cs typeface="+mn-cs"/>
                </a:rPr>
                <a:t>ΜΖΡ</a:t>
              </a:r>
              <a:endParaRPr lang="el-GR" sz="1600" dirty="0">
                <a:solidFill>
                  <a:srgbClr val="FF0000"/>
                </a:solidFill>
                <a:effectLst>
                  <a:outerShdw blurRad="38100" dist="38100" dir="2700000" algn="tl">
                    <a:srgbClr val="000000">
                      <a:alpha val="43137"/>
                    </a:srgbClr>
                  </a:outerShdw>
                </a:effectLst>
                <a:latin typeface="+mn-lt"/>
                <a:cs typeface="+mn-cs"/>
              </a:endParaRPr>
            </a:p>
          </p:txBody>
        </p:sp>
      </p:grpSp>
    </p:spTree>
    <p:extLst>
      <p:ext uri="{BB962C8B-B14F-4D97-AF65-F5344CB8AC3E}">
        <p14:creationId xmlns:p14="http://schemas.microsoft.com/office/powerpoint/2010/main" val="3595492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A624890A-D68D-45CF-AD78-8AC6E43C256F}"/>
              </a:ext>
            </a:extLst>
          </p:cNvPr>
          <p:cNvSpPr txBox="1">
            <a:spLocks noChangeArrowheads="1"/>
          </p:cNvSpPr>
          <p:nvPr/>
        </p:nvSpPr>
        <p:spPr bwMode="auto">
          <a:xfrm>
            <a:off x="142875" y="790575"/>
            <a:ext cx="1158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fontAlgn="base">
              <a:spcBef>
                <a:spcPct val="0"/>
              </a:spcBef>
              <a:spcAft>
                <a:spcPct val="0"/>
              </a:spcAft>
              <a:defRPr>
                <a:solidFill>
                  <a:schemeClr val="tx1"/>
                </a:solidFill>
                <a:latin typeface="Century Gothic" pitchFamily="34" charset="0"/>
              </a:defRPr>
            </a:lvl6pPr>
            <a:lvl7pPr marL="2971800" indent="-228600" fontAlgn="base">
              <a:spcBef>
                <a:spcPct val="0"/>
              </a:spcBef>
              <a:spcAft>
                <a:spcPct val="0"/>
              </a:spcAft>
              <a:defRPr>
                <a:solidFill>
                  <a:schemeClr val="tx1"/>
                </a:solidFill>
                <a:latin typeface="Century Gothic" pitchFamily="34" charset="0"/>
              </a:defRPr>
            </a:lvl7pPr>
            <a:lvl8pPr marL="3429000" indent="-228600" fontAlgn="base">
              <a:spcBef>
                <a:spcPct val="0"/>
              </a:spcBef>
              <a:spcAft>
                <a:spcPct val="0"/>
              </a:spcAft>
              <a:defRPr>
                <a:solidFill>
                  <a:schemeClr val="tx1"/>
                </a:solidFill>
                <a:latin typeface="Century Gothic" pitchFamily="34" charset="0"/>
              </a:defRPr>
            </a:lvl8pPr>
            <a:lvl9pPr marL="3886200" indent="-228600" fontAlgn="base">
              <a:spcBef>
                <a:spcPct val="0"/>
              </a:spcBef>
              <a:spcAft>
                <a:spcPct val="0"/>
              </a:spcAft>
              <a:defRPr>
                <a:solidFill>
                  <a:schemeClr val="tx1"/>
                </a:solidFill>
                <a:latin typeface="Century Gothic" pitchFamily="34" charset="0"/>
              </a:defRPr>
            </a:lvl9pPr>
          </a:lstStyle>
          <a:p>
            <a:pPr>
              <a:defRPr/>
            </a:pPr>
            <a:r>
              <a:rPr lang="el-GR" altLang="el-GR" sz="2400" b="1" dirty="0">
                <a:solidFill>
                  <a:schemeClr val="bg1"/>
                </a:solidFill>
                <a:effectLst>
                  <a:outerShdw blurRad="38100" dist="38100" dir="2700000" algn="tl">
                    <a:srgbClr val="000000">
                      <a:alpha val="43137"/>
                    </a:srgbClr>
                  </a:outerShdw>
                </a:effectLst>
                <a:latin typeface="Arial Black" panose="020B0A04020102020204" pitchFamily="34" charset="0"/>
                <a:cs typeface="Arial" charset="0"/>
              </a:rPr>
              <a:t>Αντιστοιχεί στην προσθιοπλάγια πηγή (σφηνοειδής)                                          στο κρανίο νεογνού  </a:t>
            </a:r>
          </a:p>
        </p:txBody>
      </p:sp>
      <p:grpSp>
        <p:nvGrpSpPr>
          <p:cNvPr id="8195" name="Group 2">
            <a:extLst>
              <a:ext uri="{FF2B5EF4-FFF2-40B4-BE49-F238E27FC236}">
                <a16:creationId xmlns:a16="http://schemas.microsoft.com/office/drawing/2014/main" id="{6DA2C531-2C2C-442E-9165-D3694355353C}"/>
              </a:ext>
            </a:extLst>
          </p:cNvPr>
          <p:cNvGrpSpPr>
            <a:grpSpLocks/>
          </p:cNvGrpSpPr>
          <p:nvPr/>
        </p:nvGrpSpPr>
        <p:grpSpPr bwMode="auto">
          <a:xfrm>
            <a:off x="4481513" y="2419350"/>
            <a:ext cx="7534275" cy="3095625"/>
            <a:chOff x="139700" y="1628775"/>
            <a:chExt cx="8858250" cy="3641725"/>
          </a:xfrm>
        </p:grpSpPr>
        <p:pic>
          <p:nvPicPr>
            <p:cNvPr id="8200" name="Picture 9" descr="http://www.forestcity.ca/drgalil/skull/fetal/fetal2.jpg">
              <a:hlinkClick r:id="rId2"/>
              <a:extLst>
                <a:ext uri="{FF2B5EF4-FFF2-40B4-BE49-F238E27FC236}">
                  <a16:creationId xmlns:a16="http://schemas.microsoft.com/office/drawing/2014/main" id="{3B0B43DA-14F1-4C23-AF97-F19DC681E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628775"/>
              <a:ext cx="4456113"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2">
              <a:extLst>
                <a:ext uri="{FF2B5EF4-FFF2-40B4-BE49-F238E27FC236}">
                  <a16:creationId xmlns:a16="http://schemas.microsoft.com/office/drawing/2014/main" id="{DF277A13-7487-4D05-9766-81F74F1DC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685925"/>
              <a:ext cx="4281487"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412" name="Rectangle 2">
            <a:extLst>
              <a:ext uri="{FF2B5EF4-FFF2-40B4-BE49-F238E27FC236}">
                <a16:creationId xmlns:a16="http://schemas.microsoft.com/office/drawing/2014/main" id="{C5679EF0-F9E9-4EE1-8773-06B5F77D22CB}"/>
              </a:ext>
            </a:extLst>
          </p:cNvPr>
          <p:cNvSpPr>
            <a:spLocks noChangeArrowheads="1"/>
          </p:cNvSpPr>
          <p:nvPr/>
        </p:nvSpPr>
        <p:spPr bwMode="auto">
          <a:xfrm>
            <a:off x="7467600" y="6273800"/>
            <a:ext cx="4500563" cy="400050"/>
          </a:xfrm>
          <a:prstGeom prst="rect">
            <a:avLst/>
          </a:prstGeom>
          <a:solidFill>
            <a:schemeClr val="bg2">
              <a:lumMod val="25000"/>
            </a:schemeClr>
          </a:solidFill>
          <a:ln>
            <a:noFill/>
          </a:ln>
        </p:spPr>
        <p:txBody>
          <a:bodyPr wrap="none">
            <a:spAutoFit/>
          </a:bodyPr>
          <a:lstStyle>
            <a:lvl1pPr>
              <a:spcBef>
                <a:spcPts val="1000"/>
              </a:spcBef>
              <a:buClr>
                <a:schemeClr val="accent1"/>
              </a:buClr>
              <a:buSzPct val="80000"/>
              <a:buFont typeface="Wingdings 3" pitchFamily="18" charset="2"/>
              <a:buChar char=""/>
              <a:defRPr>
                <a:solidFill>
                  <a:srgbClr val="404040"/>
                </a:solidFill>
                <a:latin typeface="Century Gothic" pitchFamily="34" charset="0"/>
              </a:defRPr>
            </a:lvl1pPr>
            <a:lvl2pPr marL="742950" indent="-285750">
              <a:spcBef>
                <a:spcPts val="1000"/>
              </a:spcBef>
              <a:buClr>
                <a:schemeClr val="accent1"/>
              </a:buClr>
              <a:buSzPct val="80000"/>
              <a:buFont typeface="Wingdings 3" pitchFamily="18" charset="2"/>
              <a:buChar char=""/>
              <a:defRPr sz="1600">
                <a:solidFill>
                  <a:srgbClr val="404040"/>
                </a:solidFill>
                <a:latin typeface="Century Gothic" pitchFamily="34" charset="0"/>
              </a:defRPr>
            </a:lvl2pPr>
            <a:lvl3pPr marL="1143000" indent="-228600">
              <a:spcBef>
                <a:spcPts val="1000"/>
              </a:spcBef>
              <a:buClr>
                <a:schemeClr val="accent1"/>
              </a:buClr>
              <a:buSzPct val="80000"/>
              <a:buFont typeface="Wingdings 3" pitchFamily="18" charset="2"/>
              <a:buChar char=""/>
              <a:defRPr sz="1400">
                <a:solidFill>
                  <a:srgbClr val="404040"/>
                </a:solidFill>
                <a:latin typeface="Century Gothic" pitchFamily="34" charset="0"/>
              </a:defRPr>
            </a:lvl3pPr>
            <a:lvl4pPr marL="1600200" indent="-228600">
              <a:spcBef>
                <a:spcPts val="1000"/>
              </a:spcBef>
              <a:buClr>
                <a:schemeClr val="accent1"/>
              </a:buClr>
              <a:buSzPct val="80000"/>
              <a:buFont typeface="Wingdings 3" pitchFamily="18" charset="2"/>
              <a:buChar char=""/>
              <a:defRPr sz="1200">
                <a:solidFill>
                  <a:srgbClr val="404040"/>
                </a:solidFill>
                <a:latin typeface="Century Gothic" pitchFamily="34" charset="0"/>
              </a:defRPr>
            </a:lvl4pPr>
            <a:lvl5pPr marL="2057400" indent="-228600">
              <a:spcBef>
                <a:spcPts val="1000"/>
              </a:spcBef>
              <a:buClr>
                <a:schemeClr val="accent1"/>
              </a:buClr>
              <a:buSzPct val="80000"/>
              <a:buFont typeface="Wingdings 3" pitchFamily="18" charset="2"/>
              <a:buChar char=""/>
              <a:defRPr sz="1200">
                <a:solidFill>
                  <a:srgbClr val="404040"/>
                </a:solidFill>
                <a:latin typeface="Century Gothic" pitchFamily="34" charset="0"/>
              </a:defRPr>
            </a:lvl5pPr>
            <a:lvl6pPr marL="2514600" indent="-2286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6pPr>
            <a:lvl7pPr marL="2971800" indent="-2286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7pPr>
            <a:lvl8pPr marL="3429000" indent="-2286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8pPr>
            <a:lvl9pPr marL="3886200" indent="-228600" fontAlgn="base">
              <a:spcBef>
                <a:spcPts val="1000"/>
              </a:spcBef>
              <a:spcAft>
                <a:spcPct val="0"/>
              </a:spcAft>
              <a:buClr>
                <a:schemeClr val="accent1"/>
              </a:buClr>
              <a:buSzPct val="80000"/>
              <a:buFont typeface="Wingdings 3" pitchFamily="18" charset="2"/>
              <a:buChar char=""/>
              <a:defRPr sz="1200">
                <a:solidFill>
                  <a:srgbClr val="404040"/>
                </a:solidFill>
                <a:latin typeface="Century Gothic" pitchFamily="34" charset="0"/>
              </a:defRPr>
            </a:lvl9pPr>
          </a:lstStyle>
          <a:p>
            <a:pPr>
              <a:spcBef>
                <a:spcPct val="0"/>
              </a:spcBef>
              <a:buClrTx/>
              <a:buSzTx/>
              <a:buFontTx/>
              <a:buNone/>
              <a:defRPr/>
            </a:pPr>
            <a:r>
              <a:rPr lang="en-US" altLang="el-GR" sz="2000" dirty="0">
                <a:solidFill>
                  <a:schemeClr val="bg1"/>
                </a:solidFill>
                <a:latin typeface="Berlin Sans FB Demi" pitchFamily="34" charset="0"/>
                <a:cs typeface="Arial" charset="0"/>
              </a:rPr>
              <a:t>Cunningham’s Text-Book of Anatomy</a:t>
            </a:r>
            <a:endParaRPr lang="el-GR" altLang="el-GR" sz="2000" dirty="0">
              <a:solidFill>
                <a:schemeClr val="bg1"/>
              </a:solidFill>
              <a:latin typeface="Calibri" pitchFamily="34" charset="0"/>
              <a:cs typeface="Arial" charset="0"/>
            </a:endParaRPr>
          </a:p>
        </p:txBody>
      </p:sp>
      <p:pic>
        <p:nvPicPr>
          <p:cNvPr id="8197" name="Picture 10">
            <a:extLst>
              <a:ext uri="{FF2B5EF4-FFF2-40B4-BE49-F238E27FC236}">
                <a16:creationId xmlns:a16="http://schemas.microsoft.com/office/drawing/2014/main" id="{649C9361-2281-4B56-A7AC-A537E20D3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7888" y="177800"/>
            <a:ext cx="3967162"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a:extLst>
              <a:ext uri="{FF2B5EF4-FFF2-40B4-BE49-F238E27FC236}">
                <a16:creationId xmlns:a16="http://schemas.microsoft.com/office/drawing/2014/main" id="{8A1986A1-261B-4FA0-BE8D-0F5240655439}"/>
              </a:ext>
            </a:extLst>
          </p:cNvPr>
          <p:cNvSpPr txBox="1">
            <a:spLocks/>
          </p:cNvSpPr>
          <p:nvPr/>
        </p:nvSpPr>
        <p:spPr>
          <a:xfrm>
            <a:off x="-5997575" y="82550"/>
            <a:ext cx="8761413" cy="708025"/>
          </a:xfrm>
          <a:prstGeom prst="rect">
            <a:avLst/>
          </a:prstGeom>
        </p:spPr>
        <p:txBody>
          <a:bodyPr lIns="45720" tIns="0" rIns="45720" bIns="0" anchor="b"/>
          <a:lstStyle>
            <a:lvl1pPr algn="r" rtl="0" eaLnBrk="1" latinLnBrk="0" hangingPunct="1">
              <a:spcBef>
                <a:spcPct val="0"/>
              </a:spcBef>
              <a:buNone/>
              <a:defRPr kumimoji="0" sz="42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fontAlgn="auto">
              <a:spcAft>
                <a:spcPts val="0"/>
              </a:spcAft>
              <a:defRPr/>
            </a:pPr>
            <a:r>
              <a:rPr lang="el-GR" dirty="0">
                <a:effectLst>
                  <a:outerShdw blurRad="38100" dist="38100" dir="2700000" algn="tl">
                    <a:srgbClr val="000000">
                      <a:alpha val="43137"/>
                    </a:srgbClr>
                  </a:outerShdw>
                </a:effectLst>
              </a:rPr>
              <a:t>                            </a:t>
            </a:r>
            <a:r>
              <a:rPr lang="el-GR" sz="4000" dirty="0">
                <a:solidFill>
                  <a:srgbClr val="FFFF00"/>
                </a:solidFill>
                <a:effectLst>
                  <a:outerShdw blurRad="38100" dist="38100" dir="2700000" algn="tl">
                    <a:srgbClr val="000000">
                      <a:alpha val="43137"/>
                    </a:srgbClr>
                  </a:outerShdw>
                </a:effectLst>
                <a:latin typeface="Arial Black" panose="020B0A04020102020204" pitchFamily="34" charset="0"/>
              </a:rPr>
              <a:t>ΠΤΕΡΙΟ</a:t>
            </a:r>
          </a:p>
        </p:txBody>
      </p:sp>
      <p:pic>
        <p:nvPicPr>
          <p:cNvPr id="9" name="Picture 2" descr="http://static.fjcdn.com/pictures/Not+So+Intelligent+Design.+Along+side+our+appendix+our+body_460ac5_4451661.png">
            <a:hlinkClick r:id="rId6"/>
            <a:extLst>
              <a:ext uri="{FF2B5EF4-FFF2-40B4-BE49-F238E27FC236}">
                <a16:creationId xmlns:a16="http://schemas.microsoft.com/office/drawing/2014/main" id="{C81AC75F-8A61-40E9-ACE7-F55A7DF4B1A6}"/>
              </a:ext>
            </a:extLst>
          </p:cNvPr>
          <p:cNvPicPr>
            <a:picLocks noChangeAspect="1" noChangeArrowheads="1"/>
          </p:cNvPicPr>
          <p:nvPr/>
        </p:nvPicPr>
        <p:blipFill>
          <a:blip r:embed="rId7"/>
          <a:srcRect l="2354" t="15125"/>
          <a:stretch>
            <a:fillRect/>
          </a:stretch>
        </p:blipFill>
        <p:spPr bwMode="auto">
          <a:xfrm>
            <a:off x="192088" y="2314575"/>
            <a:ext cx="4324350" cy="308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5991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1">
            <a:extLst>
              <a:ext uri="{FF2B5EF4-FFF2-40B4-BE49-F238E27FC236}">
                <a16:creationId xmlns:a16="http://schemas.microsoft.com/office/drawing/2014/main" id="{92943E13-FE74-41A5-B326-905665D8C097}"/>
              </a:ext>
            </a:extLst>
          </p:cNvPr>
          <p:cNvSpPr txBox="1">
            <a:spLocks noChangeArrowheads="1"/>
          </p:cNvSpPr>
          <p:nvPr/>
        </p:nvSpPr>
        <p:spPr bwMode="auto">
          <a:xfrm>
            <a:off x="143934" y="44624"/>
            <a:ext cx="11808884" cy="121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auto">
              <a:spcAft>
                <a:spcPts val="0"/>
              </a:spcAft>
              <a:buFont typeface="Arial" charset="0"/>
              <a:buNone/>
              <a:defRPr/>
            </a:pPr>
            <a:r>
              <a:rPr lang="en-US" altLang="el-GR"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Demi" pitchFamily="34" charset="0"/>
                <a:cs typeface="+mn-cs"/>
              </a:rPr>
              <a:t>The pterion is an important landmark </a:t>
            </a:r>
          </a:p>
          <a:p>
            <a:pPr fontAlgn="auto">
              <a:spcAft>
                <a:spcPts val="0"/>
              </a:spcAft>
              <a:buFont typeface="Arial" charset="0"/>
              <a:buNone/>
              <a:defRPr/>
            </a:pPr>
            <a:r>
              <a:rPr lang="en-US" altLang="el-GR"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Demi" pitchFamily="34" charset="0"/>
                <a:cs typeface="+mn-cs"/>
              </a:rPr>
              <a:t>in surgical approaches to the anterior and middle cranial fossa                                                   </a:t>
            </a:r>
            <a:r>
              <a:rPr lang="en-US" altLang="el-GR" sz="2000" b="1" dirty="0">
                <a:solidFill>
                  <a:srgbClr val="FF0000"/>
                </a:solidFill>
                <a:latin typeface="Berlin Sans FB Demi" pitchFamily="34" charset="0"/>
                <a:cs typeface="+mn-cs"/>
              </a:rPr>
              <a:t>(</a:t>
            </a:r>
            <a:r>
              <a:rPr lang="en-US" altLang="el-GR" sz="2000" b="1" dirty="0" err="1">
                <a:solidFill>
                  <a:srgbClr val="FF0000"/>
                </a:solidFill>
                <a:latin typeface="Berlin Sans FB Demi" pitchFamily="34" charset="0"/>
                <a:cs typeface="+mn-cs"/>
              </a:rPr>
              <a:t>Urzı</a:t>
            </a:r>
            <a:r>
              <a:rPr lang="en-US" altLang="el-GR" sz="2000" b="1" dirty="0">
                <a:solidFill>
                  <a:srgbClr val="FF0000"/>
                </a:solidFill>
                <a:latin typeface="Berlin Sans FB Demi" pitchFamily="34" charset="0"/>
                <a:cs typeface="+mn-cs"/>
              </a:rPr>
              <a:t> et al.2003</a:t>
            </a:r>
            <a:r>
              <a:rPr lang="el-GR" altLang="el-GR" sz="2000" b="1" dirty="0">
                <a:solidFill>
                  <a:srgbClr val="FF0000"/>
                </a:solidFill>
                <a:latin typeface="Book Antiqua" pitchFamily="18" charset="0"/>
                <a:cs typeface="+mn-cs"/>
              </a:rPr>
              <a:t>;</a:t>
            </a:r>
            <a:r>
              <a:rPr lang="en-US" altLang="el-GR" sz="2000" b="1" dirty="0">
                <a:solidFill>
                  <a:srgbClr val="FF0000"/>
                </a:solidFill>
                <a:latin typeface="Berlin Sans FB Demi" pitchFamily="34" charset="0"/>
                <a:cs typeface="+mn-cs"/>
              </a:rPr>
              <a:t> </a:t>
            </a:r>
            <a:r>
              <a:rPr lang="nb-NO" altLang="el-GR" sz="2000" b="1" dirty="0">
                <a:solidFill>
                  <a:srgbClr val="FF0000"/>
                </a:solidFill>
                <a:latin typeface="Berlin Sans FB Demi" pitchFamily="34" charset="0"/>
                <a:cs typeface="+mn-cs"/>
              </a:rPr>
              <a:t>Cheng et al. 2006)</a:t>
            </a:r>
            <a:endParaRPr lang="el-GR" altLang="el-GR" sz="2000" b="1" dirty="0">
              <a:solidFill>
                <a:srgbClr val="FF0000"/>
              </a:solidFill>
              <a:latin typeface="Book Antiqua" pitchFamily="18" charset="0"/>
              <a:cs typeface="+mn-cs"/>
            </a:endParaRPr>
          </a:p>
        </p:txBody>
      </p:sp>
      <p:pic>
        <p:nvPicPr>
          <p:cNvPr id="10243" name="Picture 4" descr="http://neurosurgerysurvivalguide.com/roundy/Pterional%20craniotomy.jpg">
            <a:hlinkClick r:id="rId2"/>
            <a:extLst>
              <a:ext uri="{FF2B5EF4-FFF2-40B4-BE49-F238E27FC236}">
                <a16:creationId xmlns:a16="http://schemas.microsoft.com/office/drawing/2014/main" id="{A69D146B-6C50-4F7E-96D0-DD67A6E90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48"/>
          <a:stretch>
            <a:fillRect/>
          </a:stretch>
        </p:blipFill>
        <p:spPr bwMode="auto">
          <a:xfrm>
            <a:off x="192088" y="1196975"/>
            <a:ext cx="45847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4" name="Group 2">
            <a:extLst>
              <a:ext uri="{FF2B5EF4-FFF2-40B4-BE49-F238E27FC236}">
                <a16:creationId xmlns:a16="http://schemas.microsoft.com/office/drawing/2014/main" id="{2608FE86-2BF1-4EF4-88D5-8B7BA8D5AE2B}"/>
              </a:ext>
            </a:extLst>
          </p:cNvPr>
          <p:cNvGrpSpPr>
            <a:grpSpLocks/>
          </p:cNvGrpSpPr>
          <p:nvPr/>
        </p:nvGrpSpPr>
        <p:grpSpPr bwMode="auto">
          <a:xfrm>
            <a:off x="6081713" y="1268413"/>
            <a:ext cx="4910137" cy="4321175"/>
            <a:chOff x="5502275" y="519113"/>
            <a:chExt cx="3268663" cy="3576637"/>
          </a:xfrm>
        </p:grpSpPr>
        <p:pic>
          <p:nvPicPr>
            <p:cNvPr id="10247" name="Picture 2" descr="http://www.neurosurgery-blog.com/wp-content/uploads/2013/06/Clinoidectomy.jpg">
              <a:hlinkClick r:id="rId4"/>
              <a:extLst>
                <a:ext uri="{FF2B5EF4-FFF2-40B4-BE49-F238E27FC236}">
                  <a16:creationId xmlns:a16="http://schemas.microsoft.com/office/drawing/2014/main" id="{3FB61379-5495-424D-BC46-76223ED09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50704">
              <a:off x="5502275" y="519113"/>
              <a:ext cx="3141663"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Isosceles Triangle 1">
              <a:extLst>
                <a:ext uri="{FF2B5EF4-FFF2-40B4-BE49-F238E27FC236}">
                  <a16:creationId xmlns:a16="http://schemas.microsoft.com/office/drawing/2014/main" id="{AE14F9DD-EF9D-4B1C-B55F-3F692C523F73}"/>
                </a:ext>
              </a:extLst>
            </p:cNvPr>
            <p:cNvSpPr/>
            <p:nvPr/>
          </p:nvSpPr>
          <p:spPr>
            <a:xfrm rot="21222181">
              <a:off x="6591829" y="638684"/>
              <a:ext cx="2179109" cy="1492674"/>
            </a:xfrm>
            <a:prstGeom prst="triangl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grpSp>
      <p:sp>
        <p:nvSpPr>
          <p:cNvPr id="10" name="TextBox 9">
            <a:extLst>
              <a:ext uri="{FF2B5EF4-FFF2-40B4-BE49-F238E27FC236}">
                <a16:creationId xmlns:a16="http://schemas.microsoft.com/office/drawing/2014/main" id="{1F14DA96-8CC3-4D5E-8C55-5D86F235DFDE}"/>
              </a:ext>
            </a:extLst>
          </p:cNvPr>
          <p:cNvSpPr txBox="1"/>
          <p:nvPr/>
        </p:nvSpPr>
        <p:spPr>
          <a:xfrm>
            <a:off x="6081791" y="5805264"/>
            <a:ext cx="5219700" cy="831850"/>
          </a:xfrm>
          <a:prstGeom prst="rect">
            <a:avLst/>
          </a:prstGeom>
          <a:noFill/>
        </p:spPr>
        <p:txBody>
          <a:bodyPr>
            <a:spAutoFit/>
          </a:bodyPr>
          <a:lstStyle/>
          <a:p>
            <a:pPr algn="just" fontAlgn="auto">
              <a:spcBef>
                <a:spcPts val="0"/>
              </a:spcBef>
              <a:spcAft>
                <a:spcPts val="0"/>
              </a:spcAft>
              <a:defRPr/>
            </a:pPr>
            <a:r>
              <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Demi" panose="020E0802020502020306" pitchFamily="34" charset="0"/>
                <a:cs typeface="+mn-cs"/>
              </a:rPr>
              <a:t>Anterior </a:t>
            </a:r>
            <a:r>
              <a:rPr lang="en-US" sz="1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Demi" panose="020E0802020502020306" pitchFamily="34" charset="0"/>
                <a:cs typeface="+mn-cs"/>
              </a:rPr>
              <a:t>clinoidectomy</a:t>
            </a:r>
            <a:r>
              <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Demi" panose="020E0802020502020306" pitchFamily="34" charset="0"/>
                <a:cs typeface="+mn-cs"/>
              </a:rPr>
              <a:t> for </a:t>
            </a:r>
            <a:r>
              <a:rPr lang="en-US" sz="16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Demi" panose="020E0802020502020306" pitchFamily="34" charset="0"/>
                <a:cs typeface="+mn-cs"/>
              </a:rPr>
              <a:t>meningiomas</a:t>
            </a:r>
            <a:r>
              <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erlin Sans FB Demi" panose="020E0802020502020306" pitchFamily="34" charset="0"/>
                <a:cs typeface="+mn-cs"/>
              </a:rPr>
              <a:t> of the anterior and middle skull base </a:t>
            </a:r>
          </a:p>
          <a:p>
            <a:pPr algn="just" fontAlgn="auto">
              <a:spcBef>
                <a:spcPts val="0"/>
              </a:spcBef>
              <a:spcAft>
                <a:spcPts val="0"/>
              </a:spcAft>
              <a:defRPr/>
            </a:pPr>
            <a:r>
              <a:rPr lang="en-US" sz="1600" b="1" dirty="0" err="1">
                <a:solidFill>
                  <a:srgbClr val="FF0000"/>
                </a:solidFill>
                <a:effectLst>
                  <a:outerShdw blurRad="38100" dist="38100" dir="2700000" algn="tl">
                    <a:srgbClr val="000000">
                      <a:alpha val="43137"/>
                    </a:srgbClr>
                  </a:outerShdw>
                </a:effectLst>
                <a:latin typeface="Berlin Sans FB Demi" panose="020E0802020502020306" pitchFamily="34" charset="0"/>
                <a:cs typeface="+mn-cs"/>
              </a:rPr>
              <a:t>Acta</a:t>
            </a:r>
            <a:r>
              <a:rPr lang="en-US" sz="1600" b="1" dirty="0">
                <a:solidFill>
                  <a:srgbClr val="FF0000"/>
                </a:solidFill>
                <a:effectLst>
                  <a:outerShdw blurRad="38100" dist="38100" dir="2700000" algn="tl">
                    <a:srgbClr val="000000">
                      <a:alpha val="43137"/>
                    </a:srgbClr>
                  </a:outerShdw>
                </a:effectLst>
                <a:latin typeface="Berlin Sans FB Demi" panose="020E0802020502020306" pitchFamily="34" charset="0"/>
                <a:cs typeface="+mn-cs"/>
              </a:rPr>
              <a:t> </a:t>
            </a:r>
            <a:r>
              <a:rPr lang="en-US" sz="1600" b="1" dirty="0" err="1">
                <a:solidFill>
                  <a:srgbClr val="FF0000"/>
                </a:solidFill>
                <a:effectLst>
                  <a:outerShdw blurRad="38100" dist="38100" dir="2700000" algn="tl">
                    <a:srgbClr val="000000">
                      <a:alpha val="43137"/>
                    </a:srgbClr>
                  </a:outerShdw>
                </a:effectLst>
                <a:latin typeface="Berlin Sans FB Demi" panose="020E0802020502020306" pitchFamily="34" charset="0"/>
                <a:cs typeface="+mn-cs"/>
              </a:rPr>
              <a:t>Neurochir</a:t>
            </a:r>
            <a:r>
              <a:rPr lang="en-US" sz="1600" b="1" dirty="0">
                <a:solidFill>
                  <a:srgbClr val="FF0000"/>
                </a:solidFill>
                <a:effectLst>
                  <a:outerShdw blurRad="38100" dist="38100" dir="2700000" algn="tl">
                    <a:srgbClr val="000000">
                      <a:alpha val="43137"/>
                    </a:srgbClr>
                  </a:outerShdw>
                </a:effectLst>
                <a:latin typeface="Berlin Sans FB Demi" panose="020E0802020502020306" pitchFamily="34" charset="0"/>
                <a:cs typeface="+mn-cs"/>
              </a:rPr>
              <a:t> (2013) 155:1293–1299</a:t>
            </a:r>
            <a:endParaRPr lang="el-GR" sz="1600" dirty="0">
              <a:solidFill>
                <a:srgbClr val="FF0000"/>
              </a:solidFill>
              <a:effectLst>
                <a:outerShdw blurRad="38100" dist="38100" dir="2700000" algn="tl">
                  <a:srgbClr val="000000">
                    <a:alpha val="43137"/>
                  </a:srgbClr>
                </a:outerShdw>
              </a:effectLst>
              <a:latin typeface="+mn-lt"/>
              <a:cs typeface="+mn-cs"/>
            </a:endParaRPr>
          </a:p>
        </p:txBody>
      </p:sp>
      <p:pic>
        <p:nvPicPr>
          <p:cNvPr id="10246" name="Picture 9">
            <a:extLst>
              <a:ext uri="{FF2B5EF4-FFF2-40B4-BE49-F238E27FC236}">
                <a16:creationId xmlns:a16="http://schemas.microsoft.com/office/drawing/2014/main" id="{34469DBE-A28B-45C1-A1FA-0CEB86CD35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723" t="13896" r="41100" b="45233"/>
          <a:stretch>
            <a:fillRect/>
          </a:stretch>
        </p:blipFill>
        <p:spPr bwMode="auto">
          <a:xfrm>
            <a:off x="192088" y="4318000"/>
            <a:ext cx="5711825" cy="242411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3962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a:extLst>
              <a:ext uri="{FF2B5EF4-FFF2-40B4-BE49-F238E27FC236}">
                <a16:creationId xmlns:a16="http://schemas.microsoft.com/office/drawing/2014/main" id="{B1CD8501-B9C9-4FB5-B2C5-BEF34B8BD5EA}"/>
              </a:ext>
            </a:extLst>
          </p:cNvPr>
          <p:cNvSpPr txBox="1">
            <a:spLocks noChangeArrowheads="1"/>
          </p:cNvSpPr>
          <p:nvPr/>
        </p:nvSpPr>
        <p:spPr bwMode="auto">
          <a:xfrm>
            <a:off x="46038" y="44450"/>
            <a:ext cx="12290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 typeface="Wingdings" panose="05000000000000000000" pitchFamily="2" charset="2"/>
              <a:buChar char="ü"/>
            </a:pPr>
            <a:r>
              <a:rPr lang="en-US" altLang="el-GR" sz="2400" b="1">
                <a:solidFill>
                  <a:schemeClr val="bg1"/>
                </a:solidFill>
                <a:latin typeface="Berlin Sans FB Demi" panose="020E0802020502020306" pitchFamily="34" charset="0"/>
              </a:rPr>
              <a:t>for the location of the anterior branch of the middle meningeal artery (MMA) </a:t>
            </a:r>
          </a:p>
        </p:txBody>
      </p:sp>
      <p:pic>
        <p:nvPicPr>
          <p:cNvPr id="11267" name="Picture 2" descr="http://teachmeanatomy.info/wp-content/uploads/Extradural-Haematoma-Pterion-and-Anterior-Middle-Meningeal-Artery.png">
            <a:hlinkClick r:id="rId2"/>
            <a:extLst>
              <a:ext uri="{FF2B5EF4-FFF2-40B4-BE49-F238E27FC236}">
                <a16:creationId xmlns:a16="http://schemas.microsoft.com/office/drawing/2014/main" id="{C2B4B2B7-AEA1-4079-9EC4-1C48A5DEF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727" r="5551" b="15823"/>
          <a:stretch>
            <a:fillRect/>
          </a:stretch>
        </p:blipFill>
        <p:spPr bwMode="auto">
          <a:xfrm>
            <a:off x="1079500" y="1341438"/>
            <a:ext cx="5303838"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1">
            <a:extLst>
              <a:ext uri="{FF2B5EF4-FFF2-40B4-BE49-F238E27FC236}">
                <a16:creationId xmlns:a16="http://schemas.microsoft.com/office/drawing/2014/main" id="{613A44CA-5530-41D2-B860-781D10D28F53}"/>
              </a:ext>
            </a:extLst>
          </p:cNvPr>
          <p:cNvSpPr txBox="1">
            <a:spLocks noChangeArrowheads="1"/>
          </p:cNvSpPr>
          <p:nvPr/>
        </p:nvSpPr>
        <p:spPr bwMode="auto">
          <a:xfrm>
            <a:off x="334963" y="1908175"/>
            <a:ext cx="1728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Tx/>
              <a:buNone/>
            </a:pPr>
            <a:r>
              <a:rPr lang="en-US" altLang="el-GR" sz="1600" b="1">
                <a:latin typeface="Berlin Sans FB Demi" panose="020E0802020502020306" pitchFamily="34" charset="0"/>
              </a:rPr>
              <a:t>Pterion</a:t>
            </a:r>
            <a:r>
              <a:rPr lang="en-US" altLang="el-GR" sz="1600" b="1">
                <a:latin typeface="Calibri" panose="020F0502020204030204" pitchFamily="34" charset="0"/>
              </a:rPr>
              <a:t> </a:t>
            </a:r>
            <a:endParaRPr lang="el-GR" altLang="el-GR" sz="1600" b="1">
              <a:latin typeface="Calibri" panose="020F0502020204030204" pitchFamily="34" charset="0"/>
            </a:endParaRPr>
          </a:p>
        </p:txBody>
      </p:sp>
      <p:sp>
        <p:nvSpPr>
          <p:cNvPr id="11269" name="TextBox 7">
            <a:extLst>
              <a:ext uri="{FF2B5EF4-FFF2-40B4-BE49-F238E27FC236}">
                <a16:creationId xmlns:a16="http://schemas.microsoft.com/office/drawing/2014/main" id="{28209204-4F41-46D9-95E4-BFAB67961DF6}"/>
              </a:ext>
            </a:extLst>
          </p:cNvPr>
          <p:cNvSpPr txBox="1">
            <a:spLocks noChangeArrowheads="1"/>
          </p:cNvSpPr>
          <p:nvPr/>
        </p:nvSpPr>
        <p:spPr bwMode="auto">
          <a:xfrm>
            <a:off x="46038" y="2565400"/>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Tx/>
              <a:buNone/>
            </a:pPr>
            <a:r>
              <a:rPr lang="en-US" altLang="el-GR" sz="1600" b="1">
                <a:latin typeface="Berlin Sans FB Demi" panose="020E0802020502020306" pitchFamily="34" charset="0"/>
              </a:rPr>
              <a:t>Ant. Meningeal artery </a:t>
            </a:r>
            <a:endParaRPr lang="el-GR" altLang="el-GR" sz="1600" b="1">
              <a:latin typeface="Calibri" panose="020F0502020204030204" pitchFamily="34" charset="0"/>
            </a:endParaRPr>
          </a:p>
        </p:txBody>
      </p:sp>
      <p:sp>
        <p:nvSpPr>
          <p:cNvPr id="11270" name="TextBox 8">
            <a:extLst>
              <a:ext uri="{FF2B5EF4-FFF2-40B4-BE49-F238E27FC236}">
                <a16:creationId xmlns:a16="http://schemas.microsoft.com/office/drawing/2014/main" id="{59CF606A-5CFE-4BE7-A117-9B527D148F3A}"/>
              </a:ext>
            </a:extLst>
          </p:cNvPr>
          <p:cNvSpPr txBox="1">
            <a:spLocks noChangeArrowheads="1"/>
          </p:cNvSpPr>
          <p:nvPr/>
        </p:nvSpPr>
        <p:spPr bwMode="auto">
          <a:xfrm>
            <a:off x="4271963" y="4438650"/>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Tx/>
              <a:buNone/>
            </a:pPr>
            <a:r>
              <a:rPr lang="en-US" altLang="el-GR" sz="1600" b="1">
                <a:latin typeface="Berlin Sans FB Demi" panose="020E0802020502020306" pitchFamily="34" charset="0"/>
              </a:rPr>
              <a:t>Post. Meningeal artery </a:t>
            </a:r>
            <a:endParaRPr lang="el-GR" altLang="el-GR" sz="1600" b="1">
              <a:latin typeface="Calibri" panose="020F0502020204030204" pitchFamily="34" charset="0"/>
            </a:endParaRPr>
          </a:p>
        </p:txBody>
      </p:sp>
      <p:pic>
        <p:nvPicPr>
          <p:cNvPr id="11271" name="Picture 7" descr="http://static.emedlas.com/media/1/8/4/184_W_280x430.jpeg">
            <a:hlinkClick r:id="rId4"/>
            <a:extLst>
              <a:ext uri="{FF2B5EF4-FFF2-40B4-BE49-F238E27FC236}">
                <a16:creationId xmlns:a16="http://schemas.microsoft.com/office/drawing/2014/main" id="{822F9560-76B1-478C-AC22-EEE3552DD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741" t="14107"/>
          <a:stretch>
            <a:fillRect/>
          </a:stretch>
        </p:blipFill>
        <p:spPr bwMode="auto">
          <a:xfrm>
            <a:off x="6577013" y="1125538"/>
            <a:ext cx="5316537"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a:extLst>
              <a:ext uri="{FF2B5EF4-FFF2-40B4-BE49-F238E27FC236}">
                <a16:creationId xmlns:a16="http://schemas.microsoft.com/office/drawing/2014/main" id="{CA67861E-89FE-4032-8A31-2FCC77A87314}"/>
              </a:ext>
            </a:extLst>
          </p:cNvPr>
          <p:cNvCxnSpPr/>
          <p:nvPr/>
        </p:nvCxnSpPr>
        <p:spPr>
          <a:xfrm>
            <a:off x="8688388" y="2078038"/>
            <a:ext cx="1057275" cy="558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448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4A748C02-AD05-4CDA-9474-8BD6B6024B33}"/>
              </a:ext>
            </a:extLst>
          </p:cNvPr>
          <p:cNvSpPr txBox="1">
            <a:spLocks noChangeArrowheads="1"/>
          </p:cNvSpPr>
          <p:nvPr/>
        </p:nvSpPr>
        <p:spPr bwMode="auto">
          <a:xfrm>
            <a:off x="46038" y="115888"/>
            <a:ext cx="12001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a:spcBef>
                <a:spcPct val="20000"/>
              </a:spcBef>
              <a:buClrTx/>
              <a:buSzTx/>
              <a:buFont typeface="Wingdings" panose="05000000000000000000" pitchFamily="2" charset="2"/>
              <a:buChar char="ü"/>
            </a:pPr>
            <a:r>
              <a:rPr lang="en-US" altLang="el-GR" sz="2400" b="1">
                <a:solidFill>
                  <a:schemeClr val="bg1"/>
                </a:solidFill>
                <a:latin typeface="Berlin Sans FB Demi" panose="020E0802020502020306" pitchFamily="34" charset="0"/>
              </a:rPr>
              <a:t>Fractures of the pterion may tear the anterior branch of the middle menin</a:t>
            </a:r>
            <a:r>
              <a:rPr lang="en-US" altLang="el-GR" sz="2400" b="1">
                <a:latin typeface="Berlin Sans FB Demi" panose="020E0802020502020306" pitchFamily="34" charset="0"/>
              </a:rPr>
              <a:t>geal </a:t>
            </a:r>
            <a:r>
              <a:rPr lang="en-US" altLang="el-GR" sz="2400" b="1">
                <a:solidFill>
                  <a:schemeClr val="bg1"/>
                </a:solidFill>
                <a:latin typeface="Berlin Sans FB Demi" panose="020E0802020502020306" pitchFamily="34" charset="0"/>
              </a:rPr>
              <a:t>artery leading to extra dural hematoma (Lama &amp; Mottolese, </a:t>
            </a:r>
            <a:r>
              <a:rPr lang="el-GR" altLang="el-GR" sz="2400" b="1">
                <a:solidFill>
                  <a:schemeClr val="bg1"/>
                </a:solidFill>
                <a:latin typeface="Calibri" panose="020F0502020204030204" pitchFamily="34" charset="0"/>
              </a:rPr>
              <a:t>2000)</a:t>
            </a:r>
            <a:endParaRPr lang="el-GR" altLang="el-GR" sz="2400" b="1">
              <a:solidFill>
                <a:schemeClr val="bg1"/>
              </a:solidFill>
              <a:latin typeface="Book Antiqua" panose="02040602050305030304" pitchFamily="18" charset="0"/>
            </a:endParaRPr>
          </a:p>
        </p:txBody>
      </p:sp>
      <p:pic>
        <p:nvPicPr>
          <p:cNvPr id="12291" name="Picture 8" descr="http://www.rotelearnit.com/uploads/4/9/2/4/4924307/7250097_orig.png">
            <a:hlinkClick r:id="rId2"/>
            <a:extLst>
              <a:ext uri="{FF2B5EF4-FFF2-40B4-BE49-F238E27FC236}">
                <a16:creationId xmlns:a16="http://schemas.microsoft.com/office/drawing/2014/main" id="{3EE167E6-AD59-452E-AA23-E1EE66F81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37103">
            <a:off x="304800" y="1290638"/>
            <a:ext cx="5827713" cy="413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a:extLst>
              <a:ext uri="{FF2B5EF4-FFF2-40B4-BE49-F238E27FC236}">
                <a16:creationId xmlns:a16="http://schemas.microsoft.com/office/drawing/2014/main" id="{26F8D088-D896-4C79-99E9-53025CFB3C5F}"/>
              </a:ext>
            </a:extLst>
          </p:cNvPr>
          <p:cNvSpPr txBox="1">
            <a:spLocks noChangeArrowheads="1"/>
          </p:cNvSpPr>
          <p:nvPr/>
        </p:nvSpPr>
        <p:spPr bwMode="auto">
          <a:xfrm>
            <a:off x="6191250" y="5613400"/>
            <a:ext cx="5761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algn="just" eaLnBrk="1" hangingPunct="1">
              <a:spcBef>
                <a:spcPct val="0"/>
              </a:spcBef>
              <a:buClrTx/>
              <a:buSzTx/>
              <a:buFontTx/>
              <a:buNone/>
            </a:pPr>
            <a:r>
              <a:rPr lang="en-US" altLang="el-GR" sz="1800">
                <a:solidFill>
                  <a:schemeClr val="bg1"/>
                </a:solidFill>
                <a:latin typeface="Berlin Sans FB Demi" panose="020E0802020502020306" pitchFamily="34" charset="0"/>
              </a:rPr>
              <a:t>The hematoma exerts pressure on the underlying cerebral cortex, with dire consequences if untreated for a few hours (Moore &amp; Dalley, 2006)</a:t>
            </a:r>
            <a:endParaRPr lang="el-GR" altLang="el-GR" sz="1800">
              <a:solidFill>
                <a:schemeClr val="bg1"/>
              </a:solidFill>
              <a:latin typeface="Calibri" panose="020F0502020204030204" pitchFamily="34" charset="0"/>
            </a:endParaRPr>
          </a:p>
        </p:txBody>
      </p:sp>
      <p:pic>
        <p:nvPicPr>
          <p:cNvPr id="12293" name="Picture 6">
            <a:extLst>
              <a:ext uri="{FF2B5EF4-FFF2-40B4-BE49-F238E27FC236}">
                <a16:creationId xmlns:a16="http://schemas.microsoft.com/office/drawing/2014/main" id="{EA2A00E0-8956-44E2-ADE1-CACF2D708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287" t="15176" r="45287" b="46194"/>
          <a:stretch>
            <a:fillRect/>
          </a:stretch>
        </p:blipFill>
        <p:spPr bwMode="auto">
          <a:xfrm>
            <a:off x="6046788" y="1052513"/>
            <a:ext cx="6037262" cy="282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0749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a:extLst>
              <a:ext uri="{FF2B5EF4-FFF2-40B4-BE49-F238E27FC236}">
                <a16:creationId xmlns:a16="http://schemas.microsoft.com/office/drawing/2014/main" id="{88EE361D-A212-4429-AFC3-8AC835650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15" t="14790" r="44016" b="47510"/>
          <a:stretch>
            <a:fillRect/>
          </a:stretch>
        </p:blipFill>
        <p:spPr bwMode="auto">
          <a:xfrm>
            <a:off x="0" y="-3175"/>
            <a:ext cx="12192000" cy="686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5" descr="http://classconnection.s3.amazonaws.com/183/flashcards/799622/jpg/8.jpg">
            <a:hlinkClick r:id="rId3"/>
            <a:extLst>
              <a:ext uri="{FF2B5EF4-FFF2-40B4-BE49-F238E27FC236}">
                <a16:creationId xmlns:a16="http://schemas.microsoft.com/office/drawing/2014/main" id="{3C4DE201-487B-4BDB-B89A-00ED92105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696913"/>
            <a:ext cx="6021387"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http://neurosurgeon.pbworks.com/f/1206312323/obz_1.jpg">
            <a:hlinkClick r:id="rId5"/>
            <a:extLst>
              <a:ext uri="{FF2B5EF4-FFF2-40B4-BE49-F238E27FC236}">
                <a16:creationId xmlns:a16="http://schemas.microsoft.com/office/drawing/2014/main" id="{E7B1D0F4-61FD-40C3-9589-B2B4D5638F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502" t="2702" r="2567" b="3606"/>
          <a:stretch>
            <a:fillRect/>
          </a:stretch>
        </p:blipFill>
        <p:spPr bwMode="auto">
          <a:xfrm>
            <a:off x="8977313" y="4868863"/>
            <a:ext cx="30956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
            <a:extLst>
              <a:ext uri="{FF2B5EF4-FFF2-40B4-BE49-F238E27FC236}">
                <a16:creationId xmlns:a16="http://schemas.microsoft.com/office/drawing/2014/main" id="{9F800B1A-CF13-45A6-9E6E-121E824F3A37}"/>
              </a:ext>
            </a:extLst>
          </p:cNvPr>
          <p:cNvSpPr>
            <a:spLocks noChangeArrowheads="1"/>
          </p:cNvSpPr>
          <p:nvPr/>
        </p:nvSpPr>
        <p:spPr bwMode="auto">
          <a:xfrm>
            <a:off x="7583488" y="536575"/>
            <a:ext cx="48498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Tx/>
              <a:buNone/>
            </a:pPr>
            <a:r>
              <a:rPr lang="en-US" altLang="el-GR" sz="2400">
                <a:solidFill>
                  <a:srgbClr val="FF0000"/>
                </a:solidFill>
                <a:latin typeface="Berlin Sans FB Demi" panose="020E0802020502020306" pitchFamily="34" charset="0"/>
              </a:rPr>
              <a:t>(Lindsay et al., 1991)</a:t>
            </a:r>
            <a:endParaRPr lang="el-GR" altLang="el-GR" sz="2400">
              <a:solidFill>
                <a:srgbClr val="FF0000"/>
              </a:solidFill>
              <a:latin typeface="Calibri" panose="020F0502020204030204" pitchFamily="34" charset="0"/>
            </a:endParaRPr>
          </a:p>
        </p:txBody>
      </p:sp>
      <p:sp>
        <p:nvSpPr>
          <p:cNvPr id="9" name="TextBox 1">
            <a:extLst>
              <a:ext uri="{FF2B5EF4-FFF2-40B4-BE49-F238E27FC236}">
                <a16:creationId xmlns:a16="http://schemas.microsoft.com/office/drawing/2014/main" id="{D4480E51-CD0A-41DB-B772-5B7253C94782}"/>
              </a:ext>
            </a:extLst>
          </p:cNvPr>
          <p:cNvSpPr txBox="1">
            <a:spLocks noChangeArrowheads="1"/>
          </p:cNvSpPr>
          <p:nvPr/>
        </p:nvSpPr>
        <p:spPr bwMode="auto">
          <a:xfrm>
            <a:off x="144463" y="77788"/>
            <a:ext cx="114236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 typeface="Wingdings" pitchFamily="2" charset="2"/>
              <a:buChar char="ü"/>
              <a:defRPr/>
            </a:pPr>
            <a:r>
              <a:rPr lang="en-US" altLang="el-GR" sz="2800" b="1" dirty="0">
                <a:solidFill>
                  <a:schemeClr val="bg1"/>
                </a:solidFill>
                <a:latin typeface="Berlin Sans FB Demi" pitchFamily="34" charset="0"/>
                <a:cs typeface="+mn-cs"/>
              </a:rPr>
              <a:t>The lateral (</a:t>
            </a:r>
            <a:r>
              <a:rPr lang="en-US" altLang="el-GR" sz="2800" b="1" dirty="0" err="1">
                <a:solidFill>
                  <a:schemeClr val="bg1"/>
                </a:solidFill>
                <a:latin typeface="Berlin Sans FB Demi" pitchFamily="34" charset="0"/>
                <a:cs typeface="+mn-cs"/>
              </a:rPr>
              <a:t>sylvian</a:t>
            </a:r>
            <a:r>
              <a:rPr lang="en-US" altLang="el-GR" sz="2800" b="1" dirty="0">
                <a:solidFill>
                  <a:schemeClr val="bg1"/>
                </a:solidFill>
                <a:latin typeface="Berlin Sans FB Demi" pitchFamily="34" charset="0"/>
                <a:cs typeface="+mn-cs"/>
              </a:rPr>
              <a:t>) cerebral fissure intracranially</a:t>
            </a:r>
            <a:endParaRPr lang="el-GR" altLang="el-GR" sz="2800" b="1" dirty="0">
              <a:solidFill>
                <a:schemeClr val="bg1"/>
              </a:solidFill>
              <a:latin typeface="Book Antiqua" pitchFamily="18" charset="0"/>
              <a:cs typeface="+mn-cs"/>
            </a:endParaRPr>
          </a:p>
          <a:p>
            <a:pPr marL="0" indent="0" eaLnBrk="1" fontAlgn="auto" hangingPunct="1">
              <a:spcBef>
                <a:spcPct val="0"/>
              </a:spcBef>
              <a:spcAft>
                <a:spcPts val="0"/>
              </a:spcAft>
              <a:buFont typeface="Arial" charset="0"/>
              <a:buNone/>
              <a:defRPr/>
            </a:pPr>
            <a:endParaRPr lang="el-GR" altLang="el-GR" sz="2400" dirty="0">
              <a:cs typeface="+mn-cs"/>
            </a:endParaRPr>
          </a:p>
        </p:txBody>
      </p:sp>
    </p:spTree>
    <p:extLst>
      <p:ext uri="{BB962C8B-B14F-4D97-AF65-F5344CB8AC3E}">
        <p14:creationId xmlns:p14="http://schemas.microsoft.com/office/powerpoint/2010/main" val="2115625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E5716-6ACC-4761-9018-21C943380844}"/>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0CCF29CF-9D0A-433E-9A92-B37D2FEE4415}"/>
              </a:ext>
            </a:extLst>
          </p:cNvPr>
          <p:cNvSpPr>
            <a:spLocks noGrp="1"/>
          </p:cNvSpPr>
          <p:nvPr>
            <p:ph idx="1"/>
          </p:nvPr>
        </p:nvSpPr>
        <p:spPr/>
        <p:txBody>
          <a:bodyPr/>
          <a:lstStyle/>
          <a:p>
            <a:endParaRPr lang="el-GR"/>
          </a:p>
        </p:txBody>
      </p:sp>
      <p:pic>
        <p:nvPicPr>
          <p:cNvPr id="4" name="Picture 7">
            <a:extLst>
              <a:ext uri="{FF2B5EF4-FFF2-40B4-BE49-F238E27FC236}">
                <a16:creationId xmlns:a16="http://schemas.microsoft.com/office/drawing/2014/main" id="{21EBDF50-2F7E-441B-8B93-0A9DDE96C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475" y="0"/>
            <a:ext cx="8895806" cy="687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625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a16="http://schemas.microsoft.com/office/drawing/2014/main" id="{02D75CAF-446C-48B0-A0DD-47DB49F25A78}"/>
              </a:ext>
            </a:extLst>
          </p:cNvPr>
          <p:cNvSpPr txBox="1">
            <a:spLocks noChangeArrowheads="1"/>
          </p:cNvSpPr>
          <p:nvPr/>
        </p:nvSpPr>
        <p:spPr bwMode="auto">
          <a:xfrm>
            <a:off x="46038" y="115888"/>
            <a:ext cx="113284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 typeface="Wingdings" panose="05000000000000000000" pitchFamily="2" charset="2"/>
              <a:buChar char="ü"/>
            </a:pPr>
            <a:r>
              <a:rPr lang="en-US" altLang="el-GR" sz="2800" b="1">
                <a:solidFill>
                  <a:schemeClr val="bg1"/>
                </a:solidFill>
                <a:latin typeface="Berlin Sans FB Demi" panose="020E0802020502020306" pitchFamily="34" charset="0"/>
              </a:rPr>
              <a:t>The middle cerebral arteries </a:t>
            </a:r>
          </a:p>
        </p:txBody>
      </p:sp>
      <p:pic>
        <p:nvPicPr>
          <p:cNvPr id="12291" name="Picture 9" descr="http://www.oluwoleogunranti.com/course/course1/surgery/midcerbralart.gif">
            <a:hlinkClick r:id="rId2"/>
            <a:extLst>
              <a:ext uri="{FF2B5EF4-FFF2-40B4-BE49-F238E27FC236}">
                <a16:creationId xmlns:a16="http://schemas.microsoft.com/office/drawing/2014/main" id="{3FA1FA79-2673-4C53-BB07-5CB3BDB5705A}"/>
              </a:ext>
            </a:extLst>
          </p:cNvPr>
          <p:cNvPicPr>
            <a:picLocks noChangeAspect="1" noChangeArrowheads="1" noCrop="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43339" y="661294"/>
            <a:ext cx="6624736" cy="337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http://www.radiologyassistant.nl/data/bin/a5097978bc683d_TEK-LSA2.png">
            <a:hlinkClick r:id="rId4"/>
            <a:extLst>
              <a:ext uri="{FF2B5EF4-FFF2-40B4-BE49-F238E27FC236}">
                <a16:creationId xmlns:a16="http://schemas.microsoft.com/office/drawing/2014/main" id="{01FFF9AF-54DF-4C99-A3D3-A21E712115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302" r="3023" b="4347"/>
          <a:stretch>
            <a:fillRect/>
          </a:stretch>
        </p:blipFill>
        <p:spPr bwMode="auto">
          <a:xfrm>
            <a:off x="5327650" y="3419475"/>
            <a:ext cx="6818313"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4">
            <a:extLst>
              <a:ext uri="{FF2B5EF4-FFF2-40B4-BE49-F238E27FC236}">
                <a16:creationId xmlns:a16="http://schemas.microsoft.com/office/drawing/2014/main" id="{E28D7802-A8A8-42BE-B579-F74DFDBBFCB2}"/>
              </a:ext>
            </a:extLst>
          </p:cNvPr>
          <p:cNvSpPr>
            <a:spLocks noChangeArrowheads="1"/>
          </p:cNvSpPr>
          <p:nvPr/>
        </p:nvSpPr>
        <p:spPr bwMode="auto">
          <a:xfrm>
            <a:off x="6769100" y="115888"/>
            <a:ext cx="4849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Tx/>
              <a:buNone/>
            </a:pPr>
            <a:r>
              <a:rPr lang="en-US" altLang="el-GR" sz="2400">
                <a:solidFill>
                  <a:srgbClr val="FF0000"/>
                </a:solidFill>
                <a:latin typeface="Berlin Sans FB Demi" panose="020E0802020502020306" pitchFamily="34" charset="0"/>
              </a:rPr>
              <a:t>(Lindsay et al., 1991)</a:t>
            </a:r>
            <a:endParaRPr lang="el-GR" altLang="el-GR" sz="2400">
              <a:solidFill>
                <a:srgbClr val="FF0000"/>
              </a:solidFill>
              <a:latin typeface="Calibri" panose="020F0502020204030204" pitchFamily="34" charset="0"/>
            </a:endParaRPr>
          </a:p>
        </p:txBody>
      </p:sp>
      <p:pic>
        <p:nvPicPr>
          <p:cNvPr id="14342" name="Picture 5">
            <a:extLst>
              <a:ext uri="{FF2B5EF4-FFF2-40B4-BE49-F238E27FC236}">
                <a16:creationId xmlns:a16="http://schemas.microsoft.com/office/drawing/2014/main" id="{0C185A8A-3897-4020-A62C-1B8564C2F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8" y="4059238"/>
            <a:ext cx="4895850" cy="270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a:extLst>
              <a:ext uri="{FF2B5EF4-FFF2-40B4-BE49-F238E27FC236}">
                <a16:creationId xmlns:a16="http://schemas.microsoft.com/office/drawing/2014/main" id="{1B4D8598-6C16-4A18-A98A-11A524E880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564" t="13861" r="49120" b="45184"/>
          <a:stretch>
            <a:fillRect/>
          </a:stretch>
        </p:blipFill>
        <p:spPr bwMode="auto">
          <a:xfrm>
            <a:off x="7550150" y="638175"/>
            <a:ext cx="4402138" cy="264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4124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a:extLst>
              <a:ext uri="{FF2B5EF4-FFF2-40B4-BE49-F238E27FC236}">
                <a16:creationId xmlns:a16="http://schemas.microsoft.com/office/drawing/2014/main" id="{3447ED4E-8203-4B76-97BD-F50500AA4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187" t="29314" r="46268" b="50954"/>
          <a:stretch>
            <a:fillRect/>
          </a:stretch>
        </p:blipFill>
        <p:spPr bwMode="auto">
          <a:xfrm>
            <a:off x="527050" y="260350"/>
            <a:ext cx="9828213" cy="5472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2" descr="https://encrypted-tbn2.gstatic.com/images?q=tbn:ANd9GcQFevgEaNgF0f21awbbsFuE4C993lbqH9ywYSwlkrwUSPw8FTcT">
            <a:hlinkClick r:id="rId3"/>
            <a:extLst>
              <a:ext uri="{FF2B5EF4-FFF2-40B4-BE49-F238E27FC236}">
                <a16:creationId xmlns:a16="http://schemas.microsoft.com/office/drawing/2014/main" id="{20721A7A-FD5E-4E1E-BA25-9C5AFE622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8" y="4081463"/>
            <a:ext cx="326390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3" descr="http://scienceblogs.com/thoughtfulanimal/wp-content/blogs.dir/351/files/2012/04/i-8a938d9ec3d75d6e003b52f09a999545-IFG.jpg">
            <a:hlinkClick r:id="rId5"/>
            <a:extLst>
              <a:ext uri="{FF2B5EF4-FFF2-40B4-BE49-F238E27FC236}">
                <a16:creationId xmlns:a16="http://schemas.microsoft.com/office/drawing/2014/main" id="{9319A562-D4A4-40F6-BFDF-742FDE9C09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6850" y="4660900"/>
            <a:ext cx="45275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4">
            <a:extLst>
              <a:ext uri="{FF2B5EF4-FFF2-40B4-BE49-F238E27FC236}">
                <a16:creationId xmlns:a16="http://schemas.microsoft.com/office/drawing/2014/main" id="{C419BC35-E2FF-4C61-827E-F384D4E49076}"/>
              </a:ext>
            </a:extLst>
          </p:cNvPr>
          <p:cNvSpPr>
            <a:spLocks noChangeArrowheads="1"/>
          </p:cNvSpPr>
          <p:nvPr/>
        </p:nvSpPr>
        <p:spPr bwMode="auto">
          <a:xfrm>
            <a:off x="4846638" y="87313"/>
            <a:ext cx="4849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Tx/>
              <a:buNone/>
            </a:pPr>
            <a:r>
              <a:rPr lang="en-US" altLang="el-GR" sz="2400">
                <a:solidFill>
                  <a:srgbClr val="FF0000"/>
                </a:solidFill>
                <a:latin typeface="Berlin Sans FB Demi" panose="020E0802020502020306" pitchFamily="34" charset="0"/>
              </a:rPr>
              <a:t>(Lindsay et al., 1991)</a:t>
            </a:r>
            <a:endParaRPr lang="el-GR" altLang="el-GR" sz="2400">
              <a:solidFill>
                <a:srgbClr val="FF0000"/>
              </a:solidFill>
              <a:latin typeface="Calibri" panose="020F0502020204030204" pitchFamily="34" charset="0"/>
            </a:endParaRPr>
          </a:p>
        </p:txBody>
      </p:sp>
      <p:sp>
        <p:nvSpPr>
          <p:cNvPr id="15366" name="TextBox 1">
            <a:extLst>
              <a:ext uri="{FF2B5EF4-FFF2-40B4-BE49-F238E27FC236}">
                <a16:creationId xmlns:a16="http://schemas.microsoft.com/office/drawing/2014/main" id="{DC427F77-B4A0-4E51-A837-48B29DD778EA}"/>
              </a:ext>
            </a:extLst>
          </p:cNvPr>
          <p:cNvSpPr txBox="1">
            <a:spLocks noChangeArrowheads="1"/>
          </p:cNvSpPr>
          <p:nvPr/>
        </p:nvSpPr>
        <p:spPr bwMode="auto">
          <a:xfrm>
            <a:off x="144463" y="34925"/>
            <a:ext cx="5013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 typeface="Wingdings" panose="05000000000000000000" pitchFamily="2" charset="2"/>
              <a:buChar char="ü"/>
            </a:pPr>
            <a:r>
              <a:rPr lang="en-US" altLang="el-GR" sz="3200">
                <a:latin typeface="Berlin Sans FB Demi" panose="020E0802020502020306" pitchFamily="34" charset="0"/>
              </a:rPr>
              <a:t>The Broca’s area</a:t>
            </a:r>
          </a:p>
        </p:txBody>
      </p:sp>
    </p:spTree>
    <p:extLst>
      <p:ext uri="{BB962C8B-B14F-4D97-AF65-F5344CB8AC3E}">
        <p14:creationId xmlns:p14="http://schemas.microsoft.com/office/powerpoint/2010/main" val="552016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721F4CCA-26DB-4750-B92D-3166180D5051}"/>
              </a:ext>
            </a:extLst>
          </p:cNvPr>
          <p:cNvSpPr>
            <a:spLocks noChangeArrowheads="1"/>
          </p:cNvSpPr>
          <p:nvPr/>
        </p:nvSpPr>
        <p:spPr bwMode="auto">
          <a:xfrm>
            <a:off x="144463" y="44450"/>
            <a:ext cx="1190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 typeface="Wingdings" panose="05000000000000000000" pitchFamily="2" charset="2"/>
              <a:buChar char="ü"/>
            </a:pPr>
            <a:r>
              <a:rPr lang="en-US" altLang="el-GR" sz="2400" b="1">
                <a:latin typeface="Berlin Sans FB Demi" panose="020E0802020502020306" pitchFamily="34" charset="0"/>
              </a:rPr>
              <a:t> a primary site during surgery to gain access to the sphenoid ridge</a:t>
            </a:r>
          </a:p>
        </p:txBody>
      </p:sp>
      <p:sp>
        <p:nvSpPr>
          <p:cNvPr id="16387" name="Rectangle 4">
            <a:extLst>
              <a:ext uri="{FF2B5EF4-FFF2-40B4-BE49-F238E27FC236}">
                <a16:creationId xmlns:a16="http://schemas.microsoft.com/office/drawing/2014/main" id="{2FABCEB1-0964-4C67-BB24-50962D475950}"/>
              </a:ext>
            </a:extLst>
          </p:cNvPr>
          <p:cNvSpPr>
            <a:spLocks noChangeArrowheads="1"/>
          </p:cNvSpPr>
          <p:nvPr/>
        </p:nvSpPr>
        <p:spPr bwMode="auto">
          <a:xfrm>
            <a:off x="1414463" y="476250"/>
            <a:ext cx="2557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Tx/>
              <a:buNone/>
            </a:pPr>
            <a:r>
              <a:rPr lang="en-US" altLang="el-GR" sz="2000" b="1">
                <a:solidFill>
                  <a:srgbClr val="FF0000"/>
                </a:solidFill>
                <a:latin typeface="Berlin Sans FB Demi" panose="020E0802020502020306" pitchFamily="34" charset="0"/>
              </a:rPr>
              <a:t>(Saxena et al., 2003)</a:t>
            </a:r>
            <a:endParaRPr lang="el-GR" altLang="el-GR" sz="2000" b="1">
              <a:solidFill>
                <a:srgbClr val="FF0000"/>
              </a:solidFill>
              <a:latin typeface="Calibri" panose="020F0502020204030204" pitchFamily="34" charset="0"/>
            </a:endParaRPr>
          </a:p>
        </p:txBody>
      </p:sp>
      <p:pic>
        <p:nvPicPr>
          <p:cNvPr id="16388" name="Picture 2" descr="http://www.medillsb.com/images/artistimages/images/6703_113829.jpg">
            <a:hlinkClick r:id="rId2"/>
            <a:extLst>
              <a:ext uri="{FF2B5EF4-FFF2-40B4-BE49-F238E27FC236}">
                <a16:creationId xmlns:a16="http://schemas.microsoft.com/office/drawing/2014/main" id="{271886A8-13FC-4644-87E3-664B9D5E2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37" t="8353" r="10733" b="10344"/>
          <a:stretch>
            <a:fillRect/>
          </a:stretch>
        </p:blipFill>
        <p:spPr bwMode="auto">
          <a:xfrm>
            <a:off x="46038" y="1268413"/>
            <a:ext cx="6651625"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a:extLst>
              <a:ext uri="{FF2B5EF4-FFF2-40B4-BE49-F238E27FC236}">
                <a16:creationId xmlns:a16="http://schemas.microsoft.com/office/drawing/2014/main" id="{9E5BA9E1-30DA-46DB-B0E2-0530EED85A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979" t="14185" r="47871" b="49176"/>
          <a:stretch>
            <a:fillRect/>
          </a:stretch>
        </p:blipFill>
        <p:spPr bwMode="auto">
          <a:xfrm>
            <a:off x="6288088" y="514350"/>
            <a:ext cx="5719762" cy="279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4884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485460BE-C77D-4193-9EBB-251ACA87F9C4}"/>
              </a:ext>
            </a:extLst>
          </p:cNvPr>
          <p:cNvSpPr>
            <a:spLocks noChangeArrowheads="1"/>
          </p:cNvSpPr>
          <p:nvPr/>
        </p:nvSpPr>
        <p:spPr bwMode="auto">
          <a:xfrm>
            <a:off x="144463" y="44450"/>
            <a:ext cx="651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 typeface="Wingdings" panose="05000000000000000000" pitchFamily="2" charset="2"/>
              <a:buChar char="ü"/>
            </a:pPr>
            <a:r>
              <a:rPr lang="en-US" altLang="el-GR" sz="2400" b="1">
                <a:latin typeface="Berlin Sans FB Demi" panose="020E0802020502020306" pitchFamily="34" charset="0"/>
              </a:rPr>
              <a:t> and access to the optic canal</a:t>
            </a:r>
          </a:p>
        </p:txBody>
      </p:sp>
      <p:sp>
        <p:nvSpPr>
          <p:cNvPr id="17411" name="Rectangle 4">
            <a:extLst>
              <a:ext uri="{FF2B5EF4-FFF2-40B4-BE49-F238E27FC236}">
                <a16:creationId xmlns:a16="http://schemas.microsoft.com/office/drawing/2014/main" id="{C3CB8509-F400-4F6F-86FF-69E015F8FEA6}"/>
              </a:ext>
            </a:extLst>
          </p:cNvPr>
          <p:cNvSpPr>
            <a:spLocks noChangeArrowheads="1"/>
          </p:cNvSpPr>
          <p:nvPr/>
        </p:nvSpPr>
        <p:spPr bwMode="auto">
          <a:xfrm>
            <a:off x="5853113" y="44450"/>
            <a:ext cx="2557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eaLnBrk="1" hangingPunct="1">
              <a:spcBef>
                <a:spcPct val="0"/>
              </a:spcBef>
              <a:buClrTx/>
              <a:buSzTx/>
              <a:buFontTx/>
              <a:buNone/>
            </a:pPr>
            <a:r>
              <a:rPr lang="en-US" altLang="el-GR" sz="2000" b="1">
                <a:solidFill>
                  <a:srgbClr val="FF0000"/>
                </a:solidFill>
                <a:latin typeface="Berlin Sans FB Demi" panose="020E0802020502020306" pitchFamily="34" charset="0"/>
              </a:rPr>
              <a:t>(Saxena et al., 2003)</a:t>
            </a:r>
            <a:endParaRPr lang="el-GR" altLang="el-GR" sz="2000" b="1">
              <a:solidFill>
                <a:srgbClr val="FF0000"/>
              </a:solidFill>
              <a:latin typeface="Calibri" panose="020F0502020204030204" pitchFamily="34" charset="0"/>
            </a:endParaRPr>
          </a:p>
        </p:txBody>
      </p:sp>
      <p:grpSp>
        <p:nvGrpSpPr>
          <p:cNvPr id="17412" name="Group 1">
            <a:extLst>
              <a:ext uri="{FF2B5EF4-FFF2-40B4-BE49-F238E27FC236}">
                <a16:creationId xmlns:a16="http://schemas.microsoft.com/office/drawing/2014/main" id="{7563009D-B5B9-44E9-9702-60039A299D37}"/>
              </a:ext>
            </a:extLst>
          </p:cNvPr>
          <p:cNvGrpSpPr>
            <a:grpSpLocks/>
          </p:cNvGrpSpPr>
          <p:nvPr/>
        </p:nvGrpSpPr>
        <p:grpSpPr bwMode="auto">
          <a:xfrm>
            <a:off x="144463" y="1125538"/>
            <a:ext cx="5951537" cy="4248150"/>
            <a:chOff x="4994275" y="44450"/>
            <a:chExt cx="4041775" cy="3590925"/>
          </a:xfrm>
        </p:grpSpPr>
        <p:pic>
          <p:nvPicPr>
            <p:cNvPr id="17415" name="Picture 2" descr="http://synapse.koreamed.org/ArticleImage/2098JCEN/jcen-15-260-g001-l.jpg">
              <a:hlinkClick r:id="rId2"/>
              <a:extLst>
                <a:ext uri="{FF2B5EF4-FFF2-40B4-BE49-F238E27FC236}">
                  <a16:creationId xmlns:a16="http://schemas.microsoft.com/office/drawing/2014/main" id="{47A722B9-CF63-4B83-83BA-EFA65265E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89" b="12560"/>
            <a:stretch>
              <a:fillRect/>
            </a:stretch>
          </p:blipFill>
          <p:spPr bwMode="auto">
            <a:xfrm>
              <a:off x="4994275" y="44450"/>
              <a:ext cx="4041775"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1C0CE0D7-599C-4FCA-B3A0-11E844CA5DA0}"/>
                </a:ext>
              </a:extLst>
            </p:cNvPr>
            <p:cNvCxnSpPr/>
            <p:nvPr/>
          </p:nvCxnSpPr>
          <p:spPr>
            <a:xfrm flipH="1">
              <a:off x="7956878" y="189375"/>
              <a:ext cx="431238" cy="791721"/>
            </a:xfrm>
            <a:prstGeom prst="straightConnector1">
              <a:avLst/>
            </a:prstGeom>
            <a:ln w="76200">
              <a:solidFill>
                <a:srgbClr val="FFFF00"/>
              </a:solidFill>
              <a:prstDash val="sysDash"/>
              <a:tailEnd type="arrow"/>
            </a:ln>
          </p:spPr>
          <p:style>
            <a:lnRef idx="1">
              <a:schemeClr val="accent1"/>
            </a:lnRef>
            <a:fillRef idx="0">
              <a:schemeClr val="accent1"/>
            </a:fillRef>
            <a:effectRef idx="0">
              <a:schemeClr val="accent1"/>
            </a:effectRef>
            <a:fontRef idx="minor">
              <a:schemeClr val="tx1"/>
            </a:fontRef>
          </p:style>
        </p:cxnSp>
      </p:grpSp>
      <p:pic>
        <p:nvPicPr>
          <p:cNvPr id="17413" name="Picture 8">
            <a:extLst>
              <a:ext uri="{FF2B5EF4-FFF2-40B4-BE49-F238E27FC236}">
                <a16:creationId xmlns:a16="http://schemas.microsoft.com/office/drawing/2014/main" id="{4F11F960-F90D-4F87-8289-E3E30B9CF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523" b="10359"/>
          <a:stretch>
            <a:fillRect/>
          </a:stretch>
        </p:blipFill>
        <p:spPr bwMode="auto">
          <a:xfrm>
            <a:off x="6191250" y="1127125"/>
            <a:ext cx="5881688"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4" name="Rectangle 4">
            <a:extLst>
              <a:ext uri="{FF2B5EF4-FFF2-40B4-BE49-F238E27FC236}">
                <a16:creationId xmlns:a16="http://schemas.microsoft.com/office/drawing/2014/main" id="{EEE61173-D393-4CF5-B6E4-E1085733BEB7}"/>
              </a:ext>
            </a:extLst>
          </p:cNvPr>
          <p:cNvSpPr>
            <a:spLocks noChangeArrowheads="1"/>
          </p:cNvSpPr>
          <p:nvPr/>
        </p:nvSpPr>
        <p:spPr bwMode="auto">
          <a:xfrm>
            <a:off x="9002713" y="4581525"/>
            <a:ext cx="307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600"/>
              </a:spcBef>
              <a:buClr>
                <a:schemeClr val="tx2"/>
              </a:buClr>
              <a:buSzPct val="73000"/>
              <a:buFont typeface="Wingdings 2" panose="05020102010507070707" pitchFamily="18" charset="2"/>
              <a:buChar char=""/>
              <a:defRPr sz="2600">
                <a:solidFill>
                  <a:schemeClr val="tx1"/>
                </a:solidFill>
                <a:latin typeface="Constantia" panose="02030602050306030303" pitchFamily="18" charset="0"/>
              </a:defRPr>
            </a:lvl1pPr>
            <a:lvl2pPr marL="742950" indent="-285750" eaLnBrk="0" hangingPunct="0">
              <a:spcBef>
                <a:spcPts val="500"/>
              </a:spcBef>
              <a:buClr>
                <a:srgbClr val="F9B639"/>
              </a:buClr>
              <a:buSzPct val="80000"/>
              <a:buFont typeface="Wingdings 2" panose="05020102010507070707" pitchFamily="18" charset="2"/>
              <a:buChar char=""/>
              <a:defRPr sz="2300">
                <a:solidFill>
                  <a:srgbClr val="6C6C6C"/>
                </a:solidFill>
                <a:latin typeface="Constantia" panose="02030602050306030303" pitchFamily="18" charset="0"/>
              </a:defRPr>
            </a:lvl2pPr>
            <a:lvl3pPr marL="1143000" indent="-228600" eaLnBrk="0" hangingPunct="0">
              <a:spcBef>
                <a:spcPts val="400"/>
              </a:spcBef>
              <a:buClr>
                <a:srgbClr val="F9B639"/>
              </a:buClr>
              <a:buSzPct val="60000"/>
              <a:buFont typeface="Wingdings" panose="05000000000000000000" pitchFamily="2" charset="2"/>
              <a:buChar char=""/>
              <a:defRPr sz="2000">
                <a:solidFill>
                  <a:schemeClr val="tx1"/>
                </a:solidFill>
                <a:latin typeface="Constantia" panose="02030602050306030303" pitchFamily="18" charset="0"/>
              </a:defRPr>
            </a:lvl3pPr>
            <a:lvl4pPr marL="1600200" indent="-228600" eaLnBrk="0" hangingPunct="0">
              <a:spcBef>
                <a:spcPct val="20000"/>
              </a:spcBef>
              <a:buClr>
                <a:srgbClr val="F9B639"/>
              </a:buClr>
              <a:buSzPct val="80000"/>
              <a:buFont typeface="Wingdings 2" panose="05020102010507070707" pitchFamily="18" charset="2"/>
              <a:buChar char=""/>
              <a:defRPr sz="2000">
                <a:solidFill>
                  <a:srgbClr val="6C6C6C"/>
                </a:solidFill>
                <a:latin typeface="Constantia" panose="02030602050306030303" pitchFamily="18" charset="0"/>
              </a:defRPr>
            </a:lvl4pPr>
            <a:lvl5pPr marL="2057400" indent="-228600" eaLnBrk="0" hangingPunct="0">
              <a:spcBef>
                <a:spcPts val="400"/>
              </a:spcBef>
              <a:buClr>
                <a:srgbClr val="F9B639"/>
              </a:buClr>
              <a:buSzPct val="70000"/>
              <a:buFont typeface="Wingdings" panose="05000000000000000000" pitchFamily="2" charset="2"/>
              <a:buChar char=""/>
              <a:defRPr>
                <a:solidFill>
                  <a:schemeClr val="tx1"/>
                </a:solidFill>
                <a:latin typeface="Constantia" panose="02030602050306030303" pitchFamily="18"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Constantia" panose="02030602050306030303" pitchFamily="18" charset="0"/>
              </a:defRPr>
            </a:lvl9pPr>
          </a:lstStyle>
          <a:p>
            <a:pPr algn="r" eaLnBrk="1" hangingPunct="1">
              <a:spcBef>
                <a:spcPct val="0"/>
              </a:spcBef>
              <a:buClrTx/>
              <a:buSzTx/>
              <a:buFontTx/>
              <a:buNone/>
            </a:pPr>
            <a:r>
              <a:rPr lang="en-US" altLang="el-GR" sz="1800" b="1">
                <a:solidFill>
                  <a:srgbClr val="FF0000"/>
                </a:solidFill>
                <a:latin typeface="Berlin Sans FB Demi" panose="020E0802020502020306" pitchFamily="34" charset="0"/>
              </a:rPr>
              <a:t>(Aydin et al., 2003)</a:t>
            </a:r>
            <a:endParaRPr lang="el-GR" altLang="el-GR" sz="1800" b="1">
              <a:solidFill>
                <a:srgbClr val="FF0000"/>
              </a:solidFill>
              <a:latin typeface="Calibri" panose="020F0502020204030204" pitchFamily="34" charset="0"/>
            </a:endParaRPr>
          </a:p>
        </p:txBody>
      </p:sp>
    </p:spTree>
    <p:extLst>
      <p:ext uri="{BB962C8B-B14F-4D97-AF65-F5344CB8AC3E}">
        <p14:creationId xmlns:p14="http://schemas.microsoft.com/office/powerpoint/2010/main" val="3563208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10782-7C68-3503-5CAA-8A2D3E4403AF}"/>
            </a:ext>
          </a:extLst>
        </p:cNvPr>
        <p:cNvGrpSpPr/>
        <p:nvPr/>
      </p:nvGrpSpPr>
      <p:grpSpPr>
        <a:xfrm>
          <a:off x="0" y="0"/>
          <a:ext cx="0" cy="0"/>
          <a:chOff x="0" y="0"/>
          <a:chExt cx="0" cy="0"/>
        </a:xfrm>
      </p:grpSpPr>
      <p:pic>
        <p:nvPicPr>
          <p:cNvPr id="82946" name="Εικόνα 3">
            <a:extLst>
              <a:ext uri="{FF2B5EF4-FFF2-40B4-BE49-F238E27FC236}">
                <a16:creationId xmlns:a16="http://schemas.microsoft.com/office/drawing/2014/main" id="{1ABE00D0-B21B-153B-E2E7-F6467ACA0472}"/>
              </a:ext>
            </a:extLst>
          </p:cNvPr>
          <p:cNvPicPr>
            <a:picLocks noChangeAspect="1"/>
          </p:cNvPicPr>
          <p:nvPr/>
        </p:nvPicPr>
        <p:blipFill>
          <a:blip r:embed="rId3"/>
          <a:srcRect l="56448" r="3600" b="59254"/>
          <a:stretch>
            <a:fillRect/>
          </a:stretch>
        </p:blipFill>
        <p:spPr>
          <a:xfrm>
            <a:off x="0" y="247650"/>
            <a:ext cx="5440363" cy="6610350"/>
          </a:xfrm>
          <a:prstGeom prst="rect">
            <a:avLst/>
          </a:prstGeom>
          <a:noFill/>
          <a:ln w="9525">
            <a:noFill/>
          </a:ln>
        </p:spPr>
      </p:pic>
      <p:sp>
        <p:nvSpPr>
          <p:cNvPr id="3" name="Ορθογώνιο 2">
            <a:extLst>
              <a:ext uri="{FF2B5EF4-FFF2-40B4-BE49-F238E27FC236}">
                <a16:creationId xmlns:a16="http://schemas.microsoft.com/office/drawing/2014/main" id="{C3FA62C5-CCA5-5B65-44F8-513318BCE61B}"/>
              </a:ext>
            </a:extLst>
          </p:cNvPr>
          <p:cNvSpPr/>
          <p:nvPr/>
        </p:nvSpPr>
        <p:spPr>
          <a:xfrm>
            <a:off x="145143" y="85286"/>
            <a:ext cx="11872686" cy="584775"/>
          </a:xfrm>
          <a:prstGeom prst="rect">
            <a:avLst/>
          </a:prstGeom>
          <a:noFill/>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el-GR" sz="3200" b="1" i="0" u="none" strike="noStrike" kern="1200" cap="none" spc="0" normalizeH="0" baseline="0" noProof="0" dirty="0">
                <a:ln w="9525">
                  <a:solidFill>
                    <a:schemeClr val="bg1"/>
                  </a:solidFill>
                  <a:prstDash val="solid"/>
                </a:ln>
                <a:solidFill>
                  <a:srgbClr val="00B050"/>
                </a:solidFill>
                <a:effectLst/>
                <a:uLnTx/>
                <a:uFillTx/>
                <a:latin typeface="+mn-lt"/>
                <a:ea typeface="+mn-ea"/>
                <a:cs typeface="+mn-cs"/>
              </a:rPr>
              <a:t>ΠΛΑΓΙΑ ΕΠΙΦΑΝΕΙΑ ΚΕΦΑΛΗΣ: ΜΑΛΑΚΑ ΜΟΡΙΑ</a:t>
            </a:r>
          </a:p>
        </p:txBody>
      </p:sp>
      <p:sp>
        <p:nvSpPr>
          <p:cNvPr id="82948" name="TextBox 4">
            <a:extLst>
              <a:ext uri="{FF2B5EF4-FFF2-40B4-BE49-F238E27FC236}">
                <a16:creationId xmlns:a16="http://schemas.microsoft.com/office/drawing/2014/main" id="{78556E46-F556-0D52-5F94-DE1116BB1C2D}"/>
              </a:ext>
            </a:extLst>
          </p:cNvPr>
          <p:cNvSpPr txBox="1"/>
          <p:nvPr/>
        </p:nvSpPr>
        <p:spPr>
          <a:xfrm>
            <a:off x="5786438" y="715963"/>
            <a:ext cx="5676900" cy="1200150"/>
          </a:xfrm>
          <a:prstGeom prst="rect">
            <a:avLst/>
          </a:prstGeom>
          <a:solidFill>
            <a:srgbClr val="005024"/>
          </a:solidFill>
          <a:ln w="9525">
            <a:noFill/>
          </a:ln>
        </p:spPr>
        <p:txBody>
          <a:bodyPr>
            <a:spAutoFit/>
          </a:bodyPr>
          <a:lstStyle/>
          <a:p>
            <a:pPr marL="342900" indent="-342900" eaLnBrk="1" hangingPunct="1">
              <a:buAutoNum type="arabicPeriod"/>
            </a:pPr>
            <a:r>
              <a:rPr lang="el-GR" altLang="x-none" b="1" dirty="0">
                <a:latin typeface="Arial" panose="020B0604020202020204" pitchFamily="34" charset="0"/>
                <a:cs typeface="Arial" panose="020B0604020202020204" pitchFamily="34" charset="0"/>
              </a:rPr>
              <a:t>ΚΡΟΤΑΦΙΤΗΣ ΜΥΣ (ΚΡΟΤΑΦΙΚΟΣ ΒΟΘΡΟΣ) </a:t>
            </a:r>
          </a:p>
          <a:p>
            <a:pPr marL="342900" indent="-342900" eaLnBrk="1" hangingPunct="1">
              <a:buAutoNum type="arabicPeriod"/>
            </a:pPr>
            <a:r>
              <a:rPr lang="el-GR" altLang="x-none" b="1" dirty="0">
                <a:latin typeface="Arial" panose="020B0604020202020204" pitchFamily="34" charset="0"/>
                <a:cs typeface="Arial" panose="020B0604020202020204" pitchFamily="34" charset="0"/>
              </a:rPr>
              <a:t>ΜΑΣΗΤΗΡΑΣ ΜΥΣ</a:t>
            </a:r>
          </a:p>
          <a:p>
            <a:pPr marL="342900" indent="-342900" eaLnBrk="1" hangingPunct="1">
              <a:buAutoNum type="arabicPeriod"/>
            </a:pPr>
            <a:r>
              <a:rPr lang="el-GR" altLang="x-none" b="1" dirty="0">
                <a:latin typeface="Arial" panose="020B0604020202020204" pitchFamily="34" charset="0"/>
                <a:cs typeface="Arial" panose="020B0604020202020204" pitchFamily="34" charset="0"/>
              </a:rPr>
              <a:t>ΜΟΙΡΕΣ ΠΡΟΣΩΠΙΚΟΥ ΝΕΥΡΟΥ</a:t>
            </a:r>
          </a:p>
          <a:p>
            <a:pPr marL="342900" indent="-342900" eaLnBrk="1" hangingPunct="1">
              <a:buAutoNum type="arabicPeriod"/>
            </a:pPr>
            <a:r>
              <a:rPr lang="el-GR" altLang="x-none" b="1" dirty="0">
                <a:latin typeface="Arial" panose="020B0604020202020204" pitchFamily="34" charset="0"/>
                <a:cs typeface="Arial" panose="020B0604020202020204" pitchFamily="34" charset="0"/>
              </a:rPr>
              <a:t>ΣΚΜ</a:t>
            </a:r>
            <a:endParaRPr lang="el-GR" altLang="x-none" b="1" dirty="0">
              <a:latin typeface="Arial" panose="020B0604020202020204" pitchFamily="34" charset="0"/>
              <a:ea typeface="Arial" panose="020B0604020202020204" pitchFamily="34" charset="0"/>
            </a:endParaRPr>
          </a:p>
        </p:txBody>
      </p:sp>
      <p:pic>
        <p:nvPicPr>
          <p:cNvPr id="82949" name="Picture 2" descr="Αποτέλεσμα εικόνας για temporalis muscle">
            <a:extLst>
              <a:ext uri="{FF2B5EF4-FFF2-40B4-BE49-F238E27FC236}">
                <a16:creationId xmlns:a16="http://schemas.microsoft.com/office/drawing/2014/main" id="{B3C80681-8981-8939-4613-10F92988892E}"/>
              </a:ext>
            </a:extLst>
          </p:cNvPr>
          <p:cNvPicPr>
            <a:picLocks noChangeAspect="1"/>
          </p:cNvPicPr>
          <p:nvPr/>
        </p:nvPicPr>
        <p:blipFill>
          <a:blip r:embed="rId4"/>
          <a:srcRect r="9180"/>
          <a:stretch>
            <a:fillRect/>
          </a:stretch>
        </p:blipFill>
        <p:spPr>
          <a:xfrm>
            <a:off x="7442200" y="1974850"/>
            <a:ext cx="4749800" cy="4883150"/>
          </a:xfrm>
          <a:prstGeom prst="rect">
            <a:avLst/>
          </a:prstGeom>
          <a:noFill/>
          <a:ln w="9525">
            <a:noFill/>
          </a:ln>
        </p:spPr>
      </p:pic>
      <p:sp>
        <p:nvSpPr>
          <p:cNvPr id="82950" name="AutoShape 8" descr="Αποτέλεσμα εικόνας για facial nerve">
            <a:extLst>
              <a:ext uri="{FF2B5EF4-FFF2-40B4-BE49-F238E27FC236}">
                <a16:creationId xmlns:a16="http://schemas.microsoft.com/office/drawing/2014/main" id="{56CFA774-04A9-FC6C-7331-257DE9DE6ABE}"/>
              </a:ext>
            </a:extLst>
          </p:cNvPr>
          <p:cNvSpPr>
            <a:spLocks noChangeAspect="1"/>
          </p:cNvSpPr>
          <p:nvPr/>
        </p:nvSpPr>
        <p:spPr>
          <a:xfrm>
            <a:off x="5943600" y="3276600"/>
            <a:ext cx="304800" cy="304800"/>
          </a:xfrm>
          <a:prstGeom prst="rect">
            <a:avLst/>
          </a:prstGeom>
          <a:noFill/>
          <a:ln w="9525">
            <a:noFill/>
          </a:ln>
        </p:spPr>
        <p:txBody>
          <a:bodyPr/>
          <a:lstStyle/>
          <a:p>
            <a:endParaRPr lang="el-GR" altLang="x-none" dirty="0">
              <a:latin typeface="Century Gothic" panose="020B0502020202020204" pitchFamily="34" charset="0"/>
            </a:endParaRPr>
          </a:p>
        </p:txBody>
      </p:sp>
      <p:sp>
        <p:nvSpPr>
          <p:cNvPr id="82951" name="AutoShape 10" descr="Αποτέλεσμα εικόνας για facial nerve">
            <a:extLst>
              <a:ext uri="{FF2B5EF4-FFF2-40B4-BE49-F238E27FC236}">
                <a16:creationId xmlns:a16="http://schemas.microsoft.com/office/drawing/2014/main" id="{204738C6-7BD9-7398-C142-465DC0413034}"/>
              </a:ext>
            </a:extLst>
          </p:cNvPr>
          <p:cNvSpPr>
            <a:spLocks noChangeAspect="1"/>
          </p:cNvSpPr>
          <p:nvPr/>
        </p:nvSpPr>
        <p:spPr>
          <a:xfrm>
            <a:off x="5943600" y="3276600"/>
            <a:ext cx="304800" cy="304800"/>
          </a:xfrm>
          <a:prstGeom prst="rect">
            <a:avLst/>
          </a:prstGeom>
          <a:noFill/>
          <a:ln w="9525">
            <a:noFill/>
          </a:ln>
        </p:spPr>
        <p:txBody>
          <a:bodyPr/>
          <a:lstStyle/>
          <a:p>
            <a:endParaRPr lang="el-GR" altLang="x-none" dirty="0">
              <a:latin typeface="Century Gothic" panose="020B0502020202020204" pitchFamily="34" charset="0"/>
            </a:endParaRPr>
          </a:p>
        </p:txBody>
      </p:sp>
      <p:pic>
        <p:nvPicPr>
          <p:cNvPr id="82952" name="Picture 11">
            <a:extLst>
              <a:ext uri="{FF2B5EF4-FFF2-40B4-BE49-F238E27FC236}">
                <a16:creationId xmlns:a16="http://schemas.microsoft.com/office/drawing/2014/main" id="{08F8DC5C-9C06-8683-6228-02F1B6AB1A1D}"/>
              </a:ext>
            </a:extLst>
          </p:cNvPr>
          <p:cNvPicPr>
            <a:picLocks noChangeAspect="1"/>
          </p:cNvPicPr>
          <p:nvPr/>
        </p:nvPicPr>
        <p:blipFill>
          <a:blip r:embed="rId5"/>
          <a:srcRect l="18188" t="37717" r="53325" b="16672"/>
          <a:stretch>
            <a:fillRect/>
          </a:stretch>
        </p:blipFill>
        <p:spPr>
          <a:xfrm>
            <a:off x="5143500" y="3081338"/>
            <a:ext cx="2740025" cy="2466975"/>
          </a:xfrm>
          <a:prstGeom prst="rect">
            <a:avLst/>
          </a:prstGeom>
          <a:noFill/>
          <a:ln w="9525">
            <a:noFill/>
          </a:ln>
        </p:spPr>
      </p:pic>
      <p:sp>
        <p:nvSpPr>
          <p:cNvPr id="41996" name="Text Box 12">
            <a:extLst>
              <a:ext uri="{FF2B5EF4-FFF2-40B4-BE49-F238E27FC236}">
                <a16:creationId xmlns:a16="http://schemas.microsoft.com/office/drawing/2014/main" id="{C09CDBA7-044A-3D8B-8EC2-9B474B0DD148}"/>
              </a:ext>
            </a:extLst>
          </p:cNvPr>
          <p:cNvSpPr txBox="1">
            <a:spLocks noChangeArrowheads="1"/>
          </p:cNvSpPr>
          <p:nvPr/>
        </p:nvSpPr>
        <p:spPr bwMode="auto">
          <a:xfrm>
            <a:off x="9885363" y="2968625"/>
            <a:ext cx="663575" cy="457200"/>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a:defRPr>
                <a:solidFill>
                  <a:schemeClr val="tx1"/>
                </a:solidFill>
                <a:latin typeface="Century Gothic" panose="020B0502020202020204" pitchFamily="34" charset="0"/>
              </a:defRPr>
            </a:lvl2pPr>
            <a:lvl3pPr>
              <a:defRPr>
                <a:solidFill>
                  <a:schemeClr val="tx1"/>
                </a:solidFill>
                <a:latin typeface="Century Gothic" panose="020B0502020202020204" pitchFamily="34" charset="0"/>
              </a:defRPr>
            </a:lvl3pPr>
            <a:lvl4pPr>
              <a:defRPr>
                <a:solidFill>
                  <a:schemeClr val="tx1"/>
                </a:solidFill>
                <a:latin typeface="Century Gothic" panose="020B0502020202020204" pitchFamily="34" charset="0"/>
              </a:defRPr>
            </a:lvl4pPr>
            <a:lvl5pPr>
              <a:defRPr>
                <a:solidFill>
                  <a:schemeClr val="tx1"/>
                </a:solidFill>
                <a:latin typeface="Century Gothic" panose="020B0502020202020204" pitchFamily="34" charset="0"/>
              </a:defRPr>
            </a:lvl5pPr>
            <a:lvl6pPr fontAlgn="base">
              <a:spcBef>
                <a:spcPct val="0"/>
              </a:spcBef>
              <a:spcAft>
                <a:spcPct val="0"/>
              </a:spcAft>
              <a:defRPr>
                <a:solidFill>
                  <a:schemeClr val="tx1"/>
                </a:solidFill>
                <a:latin typeface="Century Gothic" panose="020B0502020202020204" pitchFamily="34" charset="0"/>
              </a:defRPr>
            </a:lvl6pPr>
            <a:lvl7pPr fontAlgn="base">
              <a:spcBef>
                <a:spcPct val="0"/>
              </a:spcBef>
              <a:spcAft>
                <a:spcPct val="0"/>
              </a:spcAft>
              <a:defRPr>
                <a:solidFill>
                  <a:schemeClr val="tx1"/>
                </a:solidFill>
                <a:latin typeface="Century Gothic" panose="020B0502020202020204" pitchFamily="34" charset="0"/>
              </a:defRPr>
            </a:lvl7pPr>
            <a:lvl8pPr fontAlgn="base">
              <a:spcBef>
                <a:spcPct val="0"/>
              </a:spcBef>
              <a:spcAft>
                <a:spcPct val="0"/>
              </a:spcAft>
              <a:defRPr>
                <a:solidFill>
                  <a:schemeClr val="tx1"/>
                </a:solidFill>
                <a:latin typeface="Century Gothic" panose="020B0502020202020204" pitchFamily="34" charset="0"/>
              </a:defRPr>
            </a:lvl8pPr>
            <a:lvl9pPr fontAlgn="base">
              <a:spcBef>
                <a:spcPct val="0"/>
              </a:spcBef>
              <a:spcAft>
                <a:spcPct val="0"/>
              </a:spcAft>
              <a:defRPr>
                <a:solidFill>
                  <a:schemeClr val="tx1"/>
                </a:solidFill>
                <a:latin typeface="Century Gothic" panose="020B0502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defRPr/>
            </a:pPr>
            <a:r>
              <a:rPr kumimoji="0" lang="el-GR" sz="240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1</a:t>
            </a:r>
          </a:p>
        </p:txBody>
      </p:sp>
      <p:sp>
        <p:nvSpPr>
          <p:cNvPr id="41997" name="Text Box 13">
            <a:extLst>
              <a:ext uri="{FF2B5EF4-FFF2-40B4-BE49-F238E27FC236}">
                <a16:creationId xmlns:a16="http://schemas.microsoft.com/office/drawing/2014/main" id="{F365ABD8-5E57-406D-36E2-4928237327CC}"/>
              </a:ext>
            </a:extLst>
          </p:cNvPr>
          <p:cNvSpPr txBox="1">
            <a:spLocks noChangeArrowheads="1"/>
          </p:cNvSpPr>
          <p:nvPr/>
        </p:nvSpPr>
        <p:spPr bwMode="auto">
          <a:xfrm>
            <a:off x="6483350" y="3489325"/>
            <a:ext cx="663575" cy="457200"/>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R="0" defTabSz="457200">
              <a:spcBef>
                <a:spcPct val="50000"/>
              </a:spcBef>
              <a:buClrTx/>
              <a:buSzTx/>
              <a:buFontTx/>
              <a:defRPr/>
            </a:pPr>
            <a:r>
              <a:rPr kumimoji="0" lang="el-GR" sz="2400" b="1" kern="1200" cap="none" spc="0" normalizeH="0" baseline="0" noProof="0">
                <a:latin typeface="Century Gothic" panose="020B0502020202020204" pitchFamily="34" charset="0"/>
                <a:ea typeface="+mn-ea"/>
                <a:cs typeface="+mn-cs"/>
              </a:rPr>
              <a:t>3</a:t>
            </a:r>
          </a:p>
        </p:txBody>
      </p:sp>
    </p:spTree>
    <p:extLst>
      <p:ext uri="{BB962C8B-B14F-4D97-AF65-F5344CB8AC3E}">
        <p14:creationId xmlns:p14="http://schemas.microsoft.com/office/powerpoint/2010/main" val="3484156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1" name="Picture 3">
            <a:extLst>
              <a:ext uri="{FF2B5EF4-FFF2-40B4-BE49-F238E27FC236}">
                <a16:creationId xmlns:a16="http://schemas.microsoft.com/office/drawing/2014/main" id="{0E89C54A-6BB8-44A7-907D-32A68EC52254}"/>
              </a:ext>
            </a:extLst>
          </p:cNvPr>
          <p:cNvPicPr>
            <a:picLocks noChangeAspect="1" noChangeArrowheads="1"/>
          </p:cNvPicPr>
          <p:nvPr/>
        </p:nvPicPr>
        <p:blipFill>
          <a:blip r:embed="rId2"/>
          <a:srcRect/>
          <a:stretch>
            <a:fillRect/>
          </a:stretch>
        </p:blipFill>
        <p:spPr bwMode="auto">
          <a:xfrm>
            <a:off x="1738314" y="214313"/>
            <a:ext cx="5133975" cy="4500562"/>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97283" name="Picture 5" descr="Αποτέλεσμα εικόνας για deep temporal nerve">
            <a:extLst>
              <a:ext uri="{FF2B5EF4-FFF2-40B4-BE49-F238E27FC236}">
                <a16:creationId xmlns:a16="http://schemas.microsoft.com/office/drawing/2014/main" id="{3BAF3205-3433-477B-B597-1C924B67C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439" y="4051301"/>
            <a:ext cx="397668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6E8B5DAA-5F4B-4BAD-A574-D6E382D5175F}"/>
              </a:ext>
            </a:extLst>
          </p:cNvPr>
          <p:cNvPicPr>
            <a:picLocks noChangeAspect="1" noChangeArrowheads="1"/>
          </p:cNvPicPr>
          <p:nvPr/>
        </p:nvPicPr>
        <p:blipFill>
          <a:blip r:embed="rId4"/>
          <a:srcRect/>
          <a:stretch>
            <a:fillRect/>
          </a:stretch>
        </p:blipFill>
        <p:spPr bwMode="auto">
          <a:xfrm>
            <a:off x="1809750" y="4857751"/>
            <a:ext cx="4719638" cy="1749425"/>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97285" name="Picture 4" descr="Αποτέλεσμα εικόνας για pterygopalatine fossa">
            <a:extLst>
              <a:ext uri="{FF2B5EF4-FFF2-40B4-BE49-F238E27FC236}">
                <a16:creationId xmlns:a16="http://schemas.microsoft.com/office/drawing/2014/main" id="{BD706B7F-0EFA-4FF0-9FC5-CD3DA0360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666"/>
          <a:stretch>
            <a:fillRect/>
          </a:stretch>
        </p:blipFill>
        <p:spPr bwMode="auto">
          <a:xfrm>
            <a:off x="7140575" y="214314"/>
            <a:ext cx="338455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362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9F585DE6-B3E8-42C1-9320-3BCC66219B9E}"/>
              </a:ext>
            </a:extLst>
          </p:cNvPr>
          <p:cNvPicPr>
            <a:picLocks noChangeAspect="1" noChangeArrowheads="1"/>
          </p:cNvPicPr>
          <p:nvPr/>
        </p:nvPicPr>
        <p:blipFill>
          <a:blip r:embed="rId2"/>
          <a:srcRect/>
          <a:stretch>
            <a:fillRect/>
          </a:stretch>
        </p:blipFill>
        <p:spPr bwMode="auto">
          <a:xfrm>
            <a:off x="1666875" y="142876"/>
            <a:ext cx="3403600" cy="3357563"/>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507907" name="Picture 3">
            <a:extLst>
              <a:ext uri="{FF2B5EF4-FFF2-40B4-BE49-F238E27FC236}">
                <a16:creationId xmlns:a16="http://schemas.microsoft.com/office/drawing/2014/main" id="{3DF28A58-DC1C-4E35-8952-77704DDB010F}"/>
              </a:ext>
            </a:extLst>
          </p:cNvPr>
          <p:cNvPicPr>
            <a:picLocks noChangeAspect="1" noChangeArrowheads="1"/>
          </p:cNvPicPr>
          <p:nvPr/>
        </p:nvPicPr>
        <p:blipFill>
          <a:blip r:embed="rId3"/>
          <a:srcRect/>
          <a:stretch>
            <a:fillRect/>
          </a:stretch>
        </p:blipFill>
        <p:spPr bwMode="auto">
          <a:xfrm>
            <a:off x="5238751" y="1938339"/>
            <a:ext cx="6749267" cy="4633911"/>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98308" name="3 - TextBox">
            <a:extLst>
              <a:ext uri="{FF2B5EF4-FFF2-40B4-BE49-F238E27FC236}">
                <a16:creationId xmlns:a16="http://schemas.microsoft.com/office/drawing/2014/main" id="{0464C839-FF1F-484A-9D18-BE20255DD878}"/>
              </a:ext>
            </a:extLst>
          </p:cNvPr>
          <p:cNvSpPr txBox="1">
            <a:spLocks noChangeArrowheads="1"/>
          </p:cNvSpPr>
          <p:nvPr/>
        </p:nvSpPr>
        <p:spPr bwMode="auto">
          <a:xfrm>
            <a:off x="4310063" y="71438"/>
            <a:ext cx="6286500" cy="461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l-GR" b="1">
                <a:latin typeface="Tahoma" panose="020B0604030504040204" pitchFamily="34" charset="0"/>
                <a:cs typeface="Tahoma" panose="020B0604030504040204" pitchFamily="34" charset="0"/>
              </a:rPr>
              <a:t>ΠΕΡΙΕΧΟΜΕΝΑ ΚΡΟΤΑΦΙΚΟΥ ΒΟΘΡΟΥ</a:t>
            </a:r>
          </a:p>
        </p:txBody>
      </p:sp>
      <p:sp>
        <p:nvSpPr>
          <p:cNvPr id="98309" name="4 - TextBox">
            <a:extLst>
              <a:ext uri="{FF2B5EF4-FFF2-40B4-BE49-F238E27FC236}">
                <a16:creationId xmlns:a16="http://schemas.microsoft.com/office/drawing/2014/main" id="{0BB1B6BE-60C3-46C7-801F-70E457793D94}"/>
              </a:ext>
            </a:extLst>
          </p:cNvPr>
          <p:cNvSpPr txBox="1">
            <a:spLocks noChangeArrowheads="1"/>
          </p:cNvSpPr>
          <p:nvPr/>
        </p:nvSpPr>
        <p:spPr bwMode="auto">
          <a:xfrm>
            <a:off x="5238751" y="714376"/>
            <a:ext cx="5000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l-GR" b="1">
                <a:latin typeface="Tahoma" panose="020B0604030504040204" pitchFamily="34" charset="0"/>
                <a:cs typeface="Tahoma" panose="020B0604030504040204" pitchFamily="34" charset="0"/>
              </a:rPr>
              <a:t>Επιπολής κροταφική αρτηρία </a:t>
            </a:r>
          </a:p>
        </p:txBody>
      </p:sp>
      <p:pic>
        <p:nvPicPr>
          <p:cNvPr id="98310" name="Picture 4" descr="Αποτέλεσμα εικόνας για pterygopalatine fossa">
            <a:extLst>
              <a:ext uri="{FF2B5EF4-FFF2-40B4-BE49-F238E27FC236}">
                <a16:creationId xmlns:a16="http://schemas.microsoft.com/office/drawing/2014/main" id="{90F71181-90D3-475B-B24F-0622CF979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757" b="5263"/>
          <a:stretch>
            <a:fillRect/>
          </a:stretch>
        </p:blipFill>
        <p:spPr bwMode="auto">
          <a:xfrm>
            <a:off x="1595438" y="4000500"/>
            <a:ext cx="327501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66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7" name="Rectangle 3"/>
          <p:cNvSpPr>
            <a:spLocks noGrp="1" noChangeArrowheads="1"/>
          </p:cNvSpPr>
          <p:nvPr>
            <p:ph idx="1" hasCustomPrompt="1"/>
          </p:nvPr>
        </p:nvSpPr>
        <p:spPr>
          <a:xfrm>
            <a:off x="173832" y="1169988"/>
            <a:ext cx="6111240" cy="4800600"/>
          </a:xfrm>
          <a:noFill/>
          <a:ln>
            <a:noFill/>
          </a:ln>
          <a:effectLst/>
          <a:scene3d>
            <a:camera prst="orthographicFront"/>
            <a:lightRig rig="balanced" dir="t"/>
          </a:scene3d>
          <a:sp3d prstMaterial="plastic"/>
        </p:spPr>
        <p:txBody>
          <a:bodyPr vert="horz" lIns="91440" tIns="45720" rIns="91440" bIns="45720" rtlCol="0" anchor="ctr">
            <a:normAutofit/>
          </a:bodyPr>
          <a:lstStyle/>
          <a:p>
            <a:pPr marL="285750" marR="0" lvl="0" indent="-285750" algn="l" defTabSz="457200" rtl="0" eaLnBrk="1" fontAlgn="auto" latinLnBrk="0" hangingPunct="1">
              <a:lnSpc>
                <a:spcPct val="90000"/>
              </a:lnSpc>
              <a:spcBef>
                <a:spcPct val="20000"/>
              </a:spcBef>
              <a:spcAft>
                <a:spcPts val="600"/>
              </a:spcAft>
              <a:buClr>
                <a:schemeClr val="tx1"/>
              </a:buClr>
              <a:buSzPct val="100000"/>
              <a:buFont typeface="Wingdings" panose="05000000000000000000" pitchFamily="2" charset="2"/>
              <a:buChar char="ü"/>
              <a:defRPr/>
            </a:pPr>
            <a:r>
              <a:rPr kumimoji="0" lang="el-GR" altLang="el-GR" sz="2400" b="1" i="0" u="none" strike="noStrike" kern="1200" cap="none" spc="0" normalizeH="0" baseline="0" noProof="0" dirty="0">
                <a:ln>
                  <a:noFill/>
                </a:ln>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rPr>
              <a:t>τελικός κλάδος έξω καρωτίδας</a:t>
            </a:r>
          </a:p>
          <a:p>
            <a:pPr marL="285750" marR="0" lvl="0" indent="-285750" algn="l" defTabSz="457200" rtl="0" eaLnBrk="1" fontAlgn="auto" latinLnBrk="0" hangingPunct="1">
              <a:lnSpc>
                <a:spcPct val="90000"/>
              </a:lnSpc>
              <a:spcBef>
                <a:spcPct val="20000"/>
              </a:spcBef>
              <a:spcAft>
                <a:spcPts val="600"/>
              </a:spcAft>
              <a:buClr>
                <a:schemeClr val="tx1"/>
              </a:buClr>
              <a:buSzPct val="100000"/>
              <a:buFont typeface="Wingdings" panose="05000000000000000000" pitchFamily="2" charset="2"/>
              <a:buChar char="ü"/>
              <a:defRPr/>
            </a:pPr>
            <a:r>
              <a:rPr kumimoji="0" lang="el-GR" altLang="el-GR" sz="2400" b="0" i="0" u="none" strike="noStrike" kern="1200" cap="none" spc="0" normalizeH="0" baseline="0" noProof="0" dirty="0">
                <a:ln>
                  <a:noFill/>
                </a:ln>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rPr>
              <a:t>Εκφύεται όπισθεν του κονδύλου της κάτω γνάθου</a:t>
            </a:r>
          </a:p>
          <a:p>
            <a:pPr marL="285750" marR="0" lvl="0" indent="-285750" algn="l" defTabSz="457200" rtl="0" eaLnBrk="1" fontAlgn="auto" latinLnBrk="0" hangingPunct="1">
              <a:lnSpc>
                <a:spcPct val="90000"/>
              </a:lnSpc>
              <a:spcBef>
                <a:spcPct val="20000"/>
              </a:spcBef>
              <a:spcAft>
                <a:spcPts val="600"/>
              </a:spcAft>
              <a:buClr>
                <a:schemeClr val="tx1"/>
              </a:buClr>
              <a:buSzPct val="100000"/>
              <a:buFont typeface="Wingdings" panose="05000000000000000000" pitchFamily="2" charset="2"/>
              <a:buChar char="ü"/>
              <a:defRPr/>
            </a:pPr>
            <a:r>
              <a:rPr kumimoji="0" lang="el-GR" altLang="el-GR" sz="2400" b="0" i="0" u="none" strike="noStrike" kern="1200" cap="none" spc="0" normalizeH="0" baseline="0" noProof="0" dirty="0">
                <a:ln>
                  <a:noFill/>
                </a:ln>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rPr>
              <a:t>ανέρχεται μπροστά από τον έξω ακουστικό πόρο</a:t>
            </a:r>
          </a:p>
          <a:p>
            <a:pPr marL="285750" marR="0" lvl="0" indent="-285750" algn="l" defTabSz="457200" rtl="0" eaLnBrk="1" fontAlgn="auto" latinLnBrk="0" hangingPunct="1">
              <a:lnSpc>
                <a:spcPct val="90000"/>
              </a:lnSpc>
              <a:spcBef>
                <a:spcPct val="20000"/>
              </a:spcBef>
              <a:spcAft>
                <a:spcPts val="600"/>
              </a:spcAft>
              <a:buClr>
                <a:schemeClr val="tx1"/>
              </a:buClr>
              <a:buSzPct val="100000"/>
              <a:buFont typeface="Wingdings" panose="05000000000000000000" pitchFamily="2" charset="2"/>
              <a:buChar char="ü"/>
              <a:defRPr/>
            </a:pPr>
            <a:r>
              <a:rPr kumimoji="0" lang="el-GR" altLang="el-GR" sz="2400" b="0" i="0" u="none" strike="noStrike" kern="1200" cap="none" spc="0" normalizeH="0" baseline="0" noProof="0" dirty="0">
                <a:ln>
                  <a:noFill/>
                </a:ln>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rPr>
              <a:t>διαιρείται σε μετωπιαίο και βρεγματικό κλάδο</a:t>
            </a:r>
          </a:p>
          <a:p>
            <a:pPr marL="285750" marR="0" lvl="0" indent="-285750" algn="l" defTabSz="457200" rtl="0" eaLnBrk="1" fontAlgn="auto" latinLnBrk="0" hangingPunct="1">
              <a:lnSpc>
                <a:spcPct val="90000"/>
              </a:lnSpc>
              <a:spcBef>
                <a:spcPct val="20000"/>
              </a:spcBef>
              <a:spcAft>
                <a:spcPts val="600"/>
              </a:spcAft>
              <a:buClr>
                <a:schemeClr val="tx1"/>
              </a:buClr>
              <a:buSzPct val="100000"/>
              <a:buFont typeface="Wingdings" panose="05000000000000000000" pitchFamily="2" charset="2"/>
              <a:buChar char="ü"/>
              <a:defRPr/>
            </a:pPr>
            <a:r>
              <a:rPr kumimoji="0" lang="el-GR" altLang="el-GR" sz="2400" b="0" i="0" u="none" strike="noStrike" kern="1200" cap="none" spc="0" normalizeH="0" baseline="0" noProof="0" dirty="0" err="1">
                <a:ln>
                  <a:noFill/>
                </a:ln>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rPr>
              <a:t>Ψηλαφάται</a:t>
            </a:r>
            <a:r>
              <a:rPr kumimoji="0" lang="el-GR" altLang="el-GR" sz="2400" b="0" i="0" u="none" strike="noStrike" kern="1200" cap="none" spc="0" normalizeH="0" baseline="0" noProof="0" dirty="0">
                <a:ln>
                  <a:noFill/>
                </a:ln>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rPr>
              <a:t> μπροστά από τον τράγο του πτερυγίου του </a:t>
            </a:r>
            <a:r>
              <a:rPr kumimoji="0" lang="el-GR" altLang="el-GR" sz="2400" b="0" i="0" u="none" strike="noStrike" kern="1200" cap="none" spc="0" normalizeH="0" baseline="0" noProof="0" dirty="0" err="1">
                <a:ln>
                  <a:noFill/>
                </a:ln>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rPr>
              <a:t>ωτός</a:t>
            </a:r>
            <a:endParaRPr kumimoji="0" lang="el-GR" altLang="el-GR" sz="2400" b="0" i="0" u="none" strike="noStrike" kern="1200" cap="none" spc="0" normalizeH="0" baseline="0" noProof="0" dirty="0">
              <a:ln>
                <a:noFill/>
              </a:ln>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endParaRPr>
          </a:p>
        </p:txBody>
      </p:sp>
      <p:pic>
        <p:nvPicPr>
          <p:cNvPr id="75779" name="Picture 4" descr="颈外动脉分支"/>
          <p:cNvPicPr>
            <a:picLocks noChangeAspect="1"/>
          </p:cNvPicPr>
          <p:nvPr/>
        </p:nvPicPr>
        <p:blipFill>
          <a:blip r:embed="rId3">
            <a:lum bright="-6000" contrast="36000"/>
          </a:blip>
          <a:stretch>
            <a:fillRect/>
          </a:stretch>
        </p:blipFill>
        <p:spPr>
          <a:xfrm>
            <a:off x="6550025" y="455613"/>
            <a:ext cx="5367338" cy="6229350"/>
          </a:xfrm>
          <a:prstGeom prst="rect">
            <a:avLst/>
          </a:prstGeom>
          <a:noFill/>
          <a:ln w="9525">
            <a:noFill/>
          </a:ln>
        </p:spPr>
      </p:pic>
      <p:sp>
        <p:nvSpPr>
          <p:cNvPr id="2" name="Βέλος: Κάτω 1"/>
          <p:cNvSpPr/>
          <p:nvPr/>
        </p:nvSpPr>
        <p:spPr>
          <a:xfrm rot="3482701">
            <a:off x="8527256" y="1885156"/>
            <a:ext cx="517525" cy="57943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l-GR" sz="1800" b="0" i="0" u="none" strike="noStrike" kern="1200" cap="none" spc="0" normalizeH="0" baseline="0" noProof="0">
              <a:ln>
                <a:noFill/>
              </a:ln>
              <a:solidFill>
                <a:schemeClr val="lt1"/>
              </a:solidFill>
              <a:effectLst/>
              <a:uLnTx/>
              <a:uFillTx/>
              <a:latin typeface="+mn-lt"/>
              <a:ea typeface="+mn-ea"/>
              <a:cs typeface="+mn-cs"/>
            </a:endParaRPr>
          </a:p>
        </p:txBody>
      </p:sp>
      <p:sp>
        <p:nvSpPr>
          <p:cNvPr id="6" name="Βέλος: Κάτω 5"/>
          <p:cNvSpPr/>
          <p:nvPr/>
        </p:nvSpPr>
        <p:spPr>
          <a:xfrm rot="17476459">
            <a:off x="8974931" y="1194594"/>
            <a:ext cx="517525" cy="57943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l-GR" sz="1800" b="0" i="0" u="none" strike="noStrike" kern="1200" cap="none" spc="0" normalizeH="0" baseline="0" noProof="0">
              <a:ln>
                <a:noFill/>
              </a:ln>
              <a:solidFill>
                <a:schemeClr val="lt1"/>
              </a:solidFill>
              <a:effectLst/>
              <a:uLnTx/>
              <a:uFillTx/>
              <a:latin typeface="+mn-lt"/>
              <a:ea typeface="+mn-ea"/>
              <a:cs typeface="+mn-cs"/>
            </a:endParaRPr>
          </a:p>
        </p:txBody>
      </p:sp>
      <p:sp>
        <p:nvSpPr>
          <p:cNvPr id="7" name="Βέλος: Κάτω 6"/>
          <p:cNvSpPr/>
          <p:nvPr/>
        </p:nvSpPr>
        <p:spPr>
          <a:xfrm rot="17476459">
            <a:off x="8029575" y="3236913"/>
            <a:ext cx="519113" cy="57943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l-GR" sz="1800" b="0" i="0" u="none" strike="noStrike" kern="1200" cap="none" spc="0" normalizeH="0" baseline="0" noProof="0">
              <a:ln>
                <a:noFill/>
              </a:ln>
              <a:solidFill>
                <a:schemeClr val="lt1"/>
              </a:solidFill>
              <a:effectLst/>
              <a:uLnTx/>
              <a:uFillTx/>
              <a:latin typeface="+mn-lt"/>
              <a:ea typeface="+mn-ea"/>
              <a:cs typeface="+mn-cs"/>
            </a:endParaRPr>
          </a:p>
        </p:txBody>
      </p:sp>
      <p:sp>
        <p:nvSpPr>
          <p:cNvPr id="9" name="Rectangle 2"/>
          <p:cNvSpPr>
            <a:spLocks noGrp="1" noChangeArrowheads="1"/>
          </p:cNvSpPr>
          <p:nvPr>
            <p:ph type="title" hasCustomPrompt="1"/>
          </p:nvPr>
        </p:nvSpPr>
        <p:spPr>
          <a:xfrm>
            <a:off x="210345" y="193732"/>
            <a:ext cx="6884192" cy="494187"/>
          </a:xfrm>
          <a:solidFill>
            <a:srgbClr val="C00000"/>
          </a:solidFill>
          <a:ln>
            <a:noFill/>
          </a:ln>
          <a:effectLst/>
          <a:scene3d>
            <a:camera prst="orthographicFront"/>
            <a:lightRig rig="balanced" dir="t"/>
          </a:scene3d>
          <a:sp3d prstMaterial="plastic"/>
        </p:spPr>
        <p:txBody>
          <a:bodyPr vert="horz" lIns="91440" tIns="45720" rIns="91440" bIns="45720" rtlCol="0" anchor="ctr">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l-GR" altLang="el-GR" sz="4000" b="1" i="0" u="none" strike="noStrike" kern="1200" cap="none" spc="0" normalizeH="0" baseline="0" noProof="0" dirty="0" err="1">
                <a:ln w="3175" cmpd="sng">
                  <a:noFill/>
                </a:ln>
                <a:solidFill>
                  <a:srgbClr val="FFFF00"/>
                </a:solidFill>
                <a:effectLst>
                  <a:glow rad="38100">
                    <a:schemeClr val="bg1">
                      <a:lumMod val="65000"/>
                      <a:lumOff val="35000"/>
                      <a:alpha val="40000"/>
                    </a:schemeClr>
                  </a:glow>
                </a:effectLst>
                <a:uLnTx/>
                <a:uFillTx/>
                <a:latin typeface="Arial" panose="020B0604020202020204" pitchFamily="34" charset="0"/>
                <a:ea typeface="+mj-ea"/>
                <a:cs typeface="+mj-cs"/>
              </a:rPr>
              <a:t>Επιπολής</a:t>
            </a:r>
            <a:r>
              <a:rPr kumimoji="0" lang="el-GR" altLang="el-GR" sz="4000" b="1" i="0" u="none" strike="noStrike" kern="1200" cap="none" spc="0" normalizeH="0" baseline="0" noProof="0" dirty="0">
                <a:ln w="3175" cmpd="sng">
                  <a:noFill/>
                </a:ln>
                <a:solidFill>
                  <a:srgbClr val="FFFF00"/>
                </a:solidFill>
                <a:effectLst>
                  <a:glow rad="38100">
                    <a:schemeClr val="bg1">
                      <a:lumMod val="65000"/>
                      <a:lumOff val="35000"/>
                      <a:alpha val="40000"/>
                    </a:schemeClr>
                  </a:glow>
                </a:effectLst>
                <a:uLnTx/>
                <a:uFillTx/>
                <a:latin typeface="Arial" panose="020B0604020202020204" pitchFamily="34" charset="0"/>
                <a:ea typeface="+mj-ea"/>
                <a:cs typeface="+mj-cs"/>
              </a:rPr>
              <a:t> κροταφική αρτηρία</a:t>
            </a:r>
          </a:p>
        </p:txBody>
      </p:sp>
    </p:spTree>
    <p:extLst>
      <p:ext uri="{BB962C8B-B14F-4D97-AF65-F5344CB8AC3E}">
        <p14:creationId xmlns:p14="http://schemas.microsoft.com/office/powerpoint/2010/main" val="766126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Εικόνα 3"/>
          <p:cNvPicPr>
            <a:picLocks noChangeAspect="1"/>
          </p:cNvPicPr>
          <p:nvPr/>
        </p:nvPicPr>
        <p:blipFill>
          <a:blip r:embed="rId3"/>
          <a:srcRect l="23810" t="39365" r="54366" b="28888"/>
          <a:stretch>
            <a:fillRect/>
          </a:stretch>
        </p:blipFill>
        <p:spPr>
          <a:xfrm>
            <a:off x="4818063" y="144463"/>
            <a:ext cx="7185025" cy="6532562"/>
          </a:xfrm>
          <a:prstGeom prst="rect">
            <a:avLst/>
          </a:prstGeom>
          <a:noFill/>
          <a:ln w="9525">
            <a:noFill/>
          </a:ln>
        </p:spPr>
      </p:pic>
      <p:pic>
        <p:nvPicPr>
          <p:cNvPr id="76803" name="Picture 2" descr="Αποτέλεσμα εικόνας για superficial temporal artery"/>
          <p:cNvPicPr>
            <a:picLocks noChangeAspect="1"/>
          </p:cNvPicPr>
          <p:nvPr/>
        </p:nvPicPr>
        <p:blipFill>
          <a:blip r:embed="rId4"/>
          <a:stretch>
            <a:fillRect/>
          </a:stretch>
        </p:blipFill>
        <p:spPr>
          <a:xfrm>
            <a:off x="55563" y="144463"/>
            <a:ext cx="4762500" cy="6532562"/>
          </a:xfrm>
          <a:prstGeom prst="rect">
            <a:avLst/>
          </a:prstGeom>
          <a:noFill/>
          <a:ln w="9525">
            <a:noFill/>
          </a:ln>
        </p:spPr>
      </p:pic>
      <p:sp>
        <p:nvSpPr>
          <p:cNvPr id="76804" name="TextBox 1"/>
          <p:cNvSpPr txBox="1"/>
          <p:nvPr/>
        </p:nvSpPr>
        <p:spPr>
          <a:xfrm>
            <a:off x="10801350" y="4572000"/>
            <a:ext cx="1390650" cy="523875"/>
          </a:xfrm>
          <a:prstGeom prst="rect">
            <a:avLst/>
          </a:prstGeom>
          <a:solidFill>
            <a:srgbClr val="C00000"/>
          </a:solidFill>
          <a:ln w="9525">
            <a:noFill/>
          </a:ln>
        </p:spPr>
        <p:txBody>
          <a:bodyPr>
            <a:spAutoFit/>
          </a:bodyPr>
          <a:lstStyle/>
          <a:p>
            <a:pPr eaLnBrk="1" hangingPunct="1"/>
            <a:r>
              <a:rPr lang="el-GR" altLang="x-none" sz="1400" b="1" dirty="0">
                <a:latin typeface="Arial" panose="020B0604020202020204" pitchFamily="34" charset="0"/>
                <a:cs typeface="Arial" panose="020B0604020202020204" pitchFamily="34" charset="0"/>
              </a:rPr>
              <a:t>ΕΠΙΠΟΛΗΣ ΚΡΟΤΑΦΙΚΗ</a:t>
            </a:r>
            <a:endParaRPr lang="el-GR" altLang="x-none" sz="1400" b="1" dirty="0">
              <a:latin typeface="Arial" panose="020B0604020202020204" pitchFamily="34" charset="0"/>
              <a:ea typeface="Arial" panose="020B0604020202020204" pitchFamily="34" charset="0"/>
            </a:endParaRPr>
          </a:p>
        </p:txBody>
      </p:sp>
      <p:sp>
        <p:nvSpPr>
          <p:cNvPr id="76805" name="TextBox 4"/>
          <p:cNvSpPr txBox="1"/>
          <p:nvPr/>
        </p:nvSpPr>
        <p:spPr>
          <a:xfrm>
            <a:off x="4953000" y="4467225"/>
            <a:ext cx="1390650" cy="523875"/>
          </a:xfrm>
          <a:prstGeom prst="rect">
            <a:avLst/>
          </a:prstGeom>
          <a:solidFill>
            <a:srgbClr val="C00000"/>
          </a:solidFill>
          <a:ln w="9525">
            <a:noFill/>
          </a:ln>
        </p:spPr>
        <p:txBody>
          <a:bodyPr>
            <a:spAutoFit/>
          </a:bodyPr>
          <a:lstStyle/>
          <a:p>
            <a:pPr eaLnBrk="1" hangingPunct="1"/>
            <a:r>
              <a:rPr lang="el-GR" altLang="x-none" sz="1400" b="1" dirty="0">
                <a:latin typeface="Arial" panose="020B0604020202020204" pitchFamily="34" charset="0"/>
                <a:cs typeface="Arial" panose="020B0604020202020204" pitchFamily="34" charset="0"/>
              </a:rPr>
              <a:t>ΕΓΚΑΡΣΙΑ ΠΡΟΣΩΠΙΚΗ </a:t>
            </a:r>
            <a:endParaRPr lang="el-GR" altLang="x-none" sz="1400" b="1" dirty="0">
              <a:latin typeface="Arial" panose="020B0604020202020204" pitchFamily="34" charset="0"/>
              <a:ea typeface="Arial" panose="020B0604020202020204" pitchFamily="34" charset="0"/>
            </a:endParaRPr>
          </a:p>
        </p:txBody>
      </p:sp>
      <p:sp>
        <p:nvSpPr>
          <p:cNvPr id="76806" name="TextBox 5"/>
          <p:cNvSpPr txBox="1"/>
          <p:nvPr/>
        </p:nvSpPr>
        <p:spPr>
          <a:xfrm>
            <a:off x="9631363" y="5781675"/>
            <a:ext cx="1390650" cy="523875"/>
          </a:xfrm>
          <a:prstGeom prst="rect">
            <a:avLst/>
          </a:prstGeom>
          <a:solidFill>
            <a:srgbClr val="C00000"/>
          </a:solidFill>
          <a:ln w="9525">
            <a:noFill/>
          </a:ln>
        </p:spPr>
        <p:txBody>
          <a:bodyPr>
            <a:spAutoFit/>
          </a:bodyPr>
          <a:lstStyle/>
          <a:p>
            <a:pPr eaLnBrk="1" hangingPunct="1"/>
            <a:r>
              <a:rPr lang="el-GR" altLang="x-none" sz="1400" b="1" dirty="0">
                <a:latin typeface="Arial" panose="020B0604020202020204" pitchFamily="34" charset="0"/>
                <a:cs typeface="Arial" panose="020B0604020202020204" pitchFamily="34" charset="0"/>
              </a:rPr>
              <a:t>ΕΞΩ ΚΑΡΩΤΙΔΑ</a:t>
            </a:r>
            <a:endParaRPr lang="el-GR" altLang="x-none" sz="1400" b="1" dirty="0">
              <a:latin typeface="Arial" panose="020B0604020202020204" pitchFamily="34" charset="0"/>
              <a:ea typeface="Arial" panose="020B0604020202020204" pitchFamily="34" charset="0"/>
            </a:endParaRPr>
          </a:p>
        </p:txBody>
      </p:sp>
      <p:sp>
        <p:nvSpPr>
          <p:cNvPr id="76807" name="TextBox 6"/>
          <p:cNvSpPr txBox="1"/>
          <p:nvPr/>
        </p:nvSpPr>
        <p:spPr>
          <a:xfrm>
            <a:off x="4818063" y="3529013"/>
            <a:ext cx="2025650" cy="523875"/>
          </a:xfrm>
          <a:prstGeom prst="rect">
            <a:avLst/>
          </a:prstGeom>
          <a:solidFill>
            <a:srgbClr val="C00000"/>
          </a:solidFill>
          <a:ln w="9525">
            <a:noFill/>
          </a:ln>
        </p:spPr>
        <p:txBody>
          <a:bodyPr>
            <a:spAutoFit/>
          </a:bodyPr>
          <a:lstStyle/>
          <a:p>
            <a:pPr eaLnBrk="1" hangingPunct="1"/>
            <a:r>
              <a:rPr lang="el-GR" altLang="x-none" sz="1400" b="1" dirty="0">
                <a:latin typeface="Arial" panose="020B0604020202020204" pitchFamily="34" charset="0"/>
                <a:cs typeface="Arial" panose="020B0604020202020204" pitchFamily="34" charset="0"/>
              </a:rPr>
              <a:t>ΖΥΓΩΜΑΤΟΚΟΓΧΙΚΗ</a:t>
            </a:r>
          </a:p>
          <a:p>
            <a:pPr eaLnBrk="1" hangingPunct="1"/>
            <a:r>
              <a:rPr lang="el-GR" altLang="x-none" sz="1400" b="1" dirty="0">
                <a:latin typeface="Arial" panose="020B0604020202020204" pitchFamily="34" charset="0"/>
                <a:cs typeface="Arial" panose="020B0604020202020204" pitchFamily="34" charset="0"/>
              </a:rPr>
              <a:t>ΑΡΤΗΡΙΑ</a:t>
            </a:r>
            <a:endParaRPr lang="el-GR" altLang="x-none" sz="1400" b="1" dirty="0">
              <a:latin typeface="Arial" panose="020B0604020202020204" pitchFamily="34" charset="0"/>
              <a:ea typeface="Arial" panose="020B0604020202020204" pitchFamily="34" charset="0"/>
            </a:endParaRPr>
          </a:p>
        </p:txBody>
      </p:sp>
      <p:sp>
        <p:nvSpPr>
          <p:cNvPr id="76808" name="TextBox 7"/>
          <p:cNvSpPr txBox="1"/>
          <p:nvPr/>
        </p:nvSpPr>
        <p:spPr>
          <a:xfrm>
            <a:off x="10801350" y="3362325"/>
            <a:ext cx="1390650" cy="523875"/>
          </a:xfrm>
          <a:prstGeom prst="rect">
            <a:avLst/>
          </a:prstGeom>
          <a:solidFill>
            <a:srgbClr val="C00000"/>
          </a:solidFill>
          <a:ln w="9525">
            <a:noFill/>
          </a:ln>
        </p:spPr>
        <p:txBody>
          <a:bodyPr>
            <a:spAutoFit/>
          </a:bodyPr>
          <a:lstStyle/>
          <a:p>
            <a:pPr eaLnBrk="1" hangingPunct="1"/>
            <a:r>
              <a:rPr lang="el-GR" altLang="x-none" sz="1400" b="1" dirty="0">
                <a:latin typeface="Arial" panose="020B0604020202020204" pitchFamily="34" charset="0"/>
                <a:cs typeface="Arial" panose="020B0604020202020204" pitchFamily="34" charset="0"/>
              </a:rPr>
              <a:t>ΕΣΩ ΚΡΟΤΑΦΙΚΗ</a:t>
            </a:r>
            <a:endParaRPr lang="el-GR" altLang="x-none" sz="1400" b="1" dirty="0">
              <a:latin typeface="Arial" panose="020B0604020202020204" pitchFamily="34" charset="0"/>
              <a:ea typeface="Arial" panose="020B0604020202020204" pitchFamily="34" charset="0"/>
            </a:endParaRPr>
          </a:p>
        </p:txBody>
      </p:sp>
      <p:sp>
        <p:nvSpPr>
          <p:cNvPr id="76809" name="TextBox 8"/>
          <p:cNvSpPr txBox="1"/>
          <p:nvPr/>
        </p:nvSpPr>
        <p:spPr>
          <a:xfrm>
            <a:off x="5281613" y="1843088"/>
            <a:ext cx="1390650" cy="522287"/>
          </a:xfrm>
          <a:prstGeom prst="rect">
            <a:avLst/>
          </a:prstGeom>
          <a:solidFill>
            <a:srgbClr val="C00000"/>
          </a:solidFill>
          <a:ln w="9525">
            <a:noFill/>
          </a:ln>
        </p:spPr>
        <p:txBody>
          <a:bodyPr>
            <a:spAutoFit/>
          </a:bodyPr>
          <a:lstStyle/>
          <a:p>
            <a:pPr eaLnBrk="1" hangingPunct="1"/>
            <a:r>
              <a:rPr lang="el-GR" altLang="x-none" sz="1400" b="1" dirty="0">
                <a:latin typeface="Arial" panose="020B0604020202020204" pitchFamily="34" charset="0"/>
                <a:cs typeface="Arial" panose="020B0604020202020204" pitchFamily="34" charset="0"/>
              </a:rPr>
              <a:t>ΜΕΤΩΠΙΑΙΟΣ </a:t>
            </a:r>
          </a:p>
          <a:p>
            <a:pPr eaLnBrk="1" hangingPunct="1"/>
            <a:r>
              <a:rPr lang="el-GR" altLang="x-none" sz="1400" b="1" dirty="0">
                <a:latin typeface="Arial" panose="020B0604020202020204" pitchFamily="34" charset="0"/>
                <a:cs typeface="Arial" panose="020B0604020202020204" pitchFamily="34" charset="0"/>
              </a:rPr>
              <a:t>ΚΛΑΔΟΣ</a:t>
            </a:r>
            <a:endParaRPr lang="el-GR" altLang="x-none" sz="1400" b="1" dirty="0">
              <a:latin typeface="Arial" panose="020B0604020202020204" pitchFamily="34" charset="0"/>
              <a:ea typeface="Arial" panose="020B0604020202020204" pitchFamily="34" charset="0"/>
            </a:endParaRPr>
          </a:p>
        </p:txBody>
      </p:sp>
      <p:sp>
        <p:nvSpPr>
          <p:cNvPr id="76810" name="TextBox 9"/>
          <p:cNvSpPr txBox="1"/>
          <p:nvPr/>
        </p:nvSpPr>
        <p:spPr>
          <a:xfrm>
            <a:off x="10615613" y="1428750"/>
            <a:ext cx="1576387" cy="523875"/>
          </a:xfrm>
          <a:prstGeom prst="rect">
            <a:avLst/>
          </a:prstGeom>
          <a:solidFill>
            <a:srgbClr val="C00000"/>
          </a:solidFill>
          <a:ln w="9525">
            <a:noFill/>
          </a:ln>
        </p:spPr>
        <p:txBody>
          <a:bodyPr>
            <a:spAutoFit/>
          </a:bodyPr>
          <a:lstStyle/>
          <a:p>
            <a:pPr eaLnBrk="1" hangingPunct="1"/>
            <a:r>
              <a:rPr lang="el-GR" altLang="x-none" sz="1400" b="1" dirty="0">
                <a:latin typeface="Arial" panose="020B0604020202020204" pitchFamily="34" charset="0"/>
                <a:cs typeface="Arial" panose="020B0604020202020204" pitchFamily="34" charset="0"/>
              </a:rPr>
              <a:t>ΒΡΕΓΜΑΤΙΚΟΣ ΚΛΑΔΟΣ</a:t>
            </a:r>
            <a:endParaRPr lang="el-GR" altLang="x-none" sz="1400" b="1" dirty="0">
              <a:latin typeface="Arial" panose="020B0604020202020204" pitchFamily="34" charset="0"/>
              <a:ea typeface="Arial" panose="020B0604020202020204" pitchFamily="34" charset="0"/>
            </a:endParaRPr>
          </a:p>
        </p:txBody>
      </p:sp>
      <p:sp>
        <p:nvSpPr>
          <p:cNvPr id="76811" name="TextBox 10"/>
          <p:cNvSpPr txBox="1"/>
          <p:nvPr/>
        </p:nvSpPr>
        <p:spPr>
          <a:xfrm>
            <a:off x="1962150" y="3298825"/>
            <a:ext cx="2224088" cy="307975"/>
          </a:xfrm>
          <a:prstGeom prst="rect">
            <a:avLst/>
          </a:prstGeom>
          <a:solidFill>
            <a:srgbClr val="C00000"/>
          </a:solidFill>
          <a:ln w="9525">
            <a:noFill/>
          </a:ln>
        </p:spPr>
        <p:txBody>
          <a:bodyPr>
            <a:spAutoFit/>
          </a:bodyPr>
          <a:lstStyle/>
          <a:p>
            <a:pPr eaLnBrk="1" hangingPunct="1"/>
            <a:r>
              <a:rPr lang="el-GR" altLang="x-none" sz="1400" b="1" dirty="0">
                <a:latin typeface="Arial" panose="020B0604020202020204" pitchFamily="34" charset="0"/>
                <a:cs typeface="Arial" panose="020B0604020202020204" pitchFamily="34" charset="0"/>
              </a:rPr>
              <a:t>ΕΓΚΑΡΣΙΑ ΠΡΟΣΩΠΙΚΗ </a:t>
            </a:r>
            <a:endParaRPr lang="el-GR" altLang="x-none" sz="1400" b="1" dirty="0">
              <a:latin typeface="Arial" panose="020B0604020202020204" pitchFamily="34" charset="0"/>
              <a:ea typeface="Arial" panose="020B0604020202020204" pitchFamily="34" charset="0"/>
            </a:endParaRPr>
          </a:p>
        </p:txBody>
      </p:sp>
      <p:sp>
        <p:nvSpPr>
          <p:cNvPr id="76812" name="TextBox 11"/>
          <p:cNvSpPr txBox="1"/>
          <p:nvPr/>
        </p:nvSpPr>
        <p:spPr>
          <a:xfrm>
            <a:off x="1682750" y="2365375"/>
            <a:ext cx="1674813" cy="523875"/>
          </a:xfrm>
          <a:prstGeom prst="rect">
            <a:avLst/>
          </a:prstGeom>
          <a:solidFill>
            <a:srgbClr val="C00000"/>
          </a:solidFill>
          <a:ln w="9525">
            <a:noFill/>
          </a:ln>
        </p:spPr>
        <p:txBody>
          <a:bodyPr>
            <a:spAutoFit/>
          </a:bodyPr>
          <a:lstStyle/>
          <a:p>
            <a:pPr eaLnBrk="1" hangingPunct="1"/>
            <a:r>
              <a:rPr lang="el-GR" altLang="x-none" sz="1400" b="1" dirty="0">
                <a:latin typeface="Arial" panose="020B0604020202020204" pitchFamily="34" charset="0"/>
                <a:cs typeface="Arial" panose="020B0604020202020204" pitchFamily="34" charset="0"/>
              </a:rPr>
              <a:t>ΖΥΓΩΜΑΤΙΚΟΣ </a:t>
            </a:r>
          </a:p>
          <a:p>
            <a:pPr eaLnBrk="1" hangingPunct="1"/>
            <a:r>
              <a:rPr lang="el-GR" altLang="x-none" sz="1400" b="1" dirty="0">
                <a:latin typeface="Arial" panose="020B0604020202020204" pitchFamily="34" charset="0"/>
                <a:cs typeface="Arial" panose="020B0604020202020204" pitchFamily="34" charset="0"/>
              </a:rPr>
              <a:t>ΚΛΑΔΟΣ</a:t>
            </a:r>
            <a:endParaRPr lang="el-GR" altLang="x-none" sz="1400" b="1" dirty="0">
              <a:latin typeface="Arial" panose="020B0604020202020204" pitchFamily="34" charset="0"/>
              <a:ea typeface="Arial" panose="020B0604020202020204" pitchFamily="34" charset="0"/>
            </a:endParaRPr>
          </a:p>
        </p:txBody>
      </p:sp>
      <p:sp>
        <p:nvSpPr>
          <p:cNvPr id="13" name="Rectangle 2"/>
          <p:cNvSpPr>
            <a:spLocks noGrp="1" noChangeArrowheads="1"/>
          </p:cNvSpPr>
          <p:nvPr>
            <p:ph type="title" hasCustomPrompt="1"/>
          </p:nvPr>
        </p:nvSpPr>
        <p:spPr>
          <a:xfrm>
            <a:off x="173832" y="181032"/>
            <a:ext cx="6884192" cy="494187"/>
          </a:xfrm>
          <a:solidFill>
            <a:srgbClr val="C00000"/>
          </a:solidFill>
          <a:ln>
            <a:noFill/>
          </a:ln>
          <a:effectLst/>
          <a:scene3d>
            <a:camera prst="orthographicFront"/>
            <a:lightRig rig="balanced" dir="t"/>
          </a:scene3d>
          <a:sp3d prstMaterial="plastic"/>
        </p:spPr>
        <p:txBody>
          <a:bodyPr vert="horz" lIns="91440" tIns="45720" rIns="91440" bIns="45720" rtlCol="0" anchor="ctr">
            <a:normAutofit fontScale="90000"/>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el-GR" altLang="el-GR" sz="4000" b="1" i="0" u="none" strike="noStrike" kern="1200" cap="none" spc="0" normalizeH="0" baseline="0" noProof="0" dirty="0" err="1">
                <a:ln w="3175" cmpd="sng">
                  <a:noFill/>
                </a:ln>
                <a:solidFill>
                  <a:srgbClr val="FFFF00"/>
                </a:solidFill>
                <a:effectLst>
                  <a:glow rad="38100">
                    <a:schemeClr val="bg1">
                      <a:lumMod val="65000"/>
                      <a:lumOff val="35000"/>
                      <a:alpha val="40000"/>
                    </a:schemeClr>
                  </a:glow>
                </a:effectLst>
                <a:uLnTx/>
                <a:uFillTx/>
                <a:latin typeface="Arial" panose="020B0604020202020204" pitchFamily="34" charset="0"/>
                <a:ea typeface="+mj-ea"/>
                <a:cs typeface="+mj-cs"/>
              </a:rPr>
              <a:t>Επιπολής</a:t>
            </a:r>
            <a:r>
              <a:rPr kumimoji="0" lang="el-GR" altLang="el-GR" sz="4000" b="1" i="0" u="none" strike="noStrike" kern="1200" cap="none" spc="0" normalizeH="0" baseline="0" noProof="0" dirty="0">
                <a:ln w="3175" cmpd="sng">
                  <a:noFill/>
                </a:ln>
                <a:solidFill>
                  <a:srgbClr val="FFFF00"/>
                </a:solidFill>
                <a:effectLst>
                  <a:glow rad="38100">
                    <a:schemeClr val="bg1">
                      <a:lumMod val="65000"/>
                      <a:lumOff val="35000"/>
                      <a:alpha val="40000"/>
                    </a:schemeClr>
                  </a:glow>
                </a:effectLst>
                <a:uLnTx/>
                <a:uFillTx/>
                <a:latin typeface="Arial" panose="020B0604020202020204" pitchFamily="34" charset="0"/>
                <a:ea typeface="+mj-ea"/>
                <a:cs typeface="+mj-cs"/>
              </a:rPr>
              <a:t> κροταφική αρτηρία</a:t>
            </a:r>
          </a:p>
        </p:txBody>
      </p:sp>
    </p:spTree>
    <p:extLst>
      <p:ext uri="{BB962C8B-B14F-4D97-AF65-F5344CB8AC3E}">
        <p14:creationId xmlns:p14="http://schemas.microsoft.com/office/powerpoint/2010/main" val="4072250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6DF35BF-A513-45DF-95D8-32CA7102C7E5}"/>
              </a:ext>
            </a:extLst>
          </p:cNvPr>
          <p:cNvPicPr>
            <a:picLocks noChangeAspect="1" noChangeArrowheads="1"/>
          </p:cNvPicPr>
          <p:nvPr/>
        </p:nvPicPr>
        <p:blipFill>
          <a:blip r:embed="rId2"/>
          <a:srcRect l="1058" t="25302"/>
          <a:stretch>
            <a:fillRect/>
          </a:stretch>
        </p:blipFill>
        <p:spPr bwMode="auto">
          <a:xfrm>
            <a:off x="248653" y="192505"/>
            <a:ext cx="4323347" cy="1910985"/>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513025" name="Picture 1">
            <a:extLst>
              <a:ext uri="{FF2B5EF4-FFF2-40B4-BE49-F238E27FC236}">
                <a16:creationId xmlns:a16="http://schemas.microsoft.com/office/drawing/2014/main" id="{7DEAF9DE-1724-4D5D-9754-A9C9A768EE16}"/>
              </a:ext>
            </a:extLst>
          </p:cNvPr>
          <p:cNvPicPr>
            <a:picLocks noChangeAspect="1" noChangeArrowheads="1"/>
          </p:cNvPicPr>
          <p:nvPr/>
        </p:nvPicPr>
        <p:blipFill>
          <a:blip r:embed="rId3">
            <a:lum bright="10000"/>
          </a:blip>
          <a:srcRect l="10843" t="12277"/>
          <a:stretch>
            <a:fillRect/>
          </a:stretch>
        </p:blipFill>
        <p:spPr bwMode="auto">
          <a:xfrm>
            <a:off x="2031583" y="1871902"/>
            <a:ext cx="8147133" cy="4763521"/>
          </a:xfrm>
          <a:prstGeom prst="rect">
            <a:avLst/>
          </a:prstGeom>
          <a:noFill/>
          <a:ln w="9525">
            <a:noFill/>
            <a:miter lim="800000"/>
            <a:headEnd/>
            <a:tailEnd/>
          </a:ln>
          <a:effectLst>
            <a:prstShdw prst="shdw13" dist="53882" dir="13500000">
              <a:schemeClr val="accent1">
                <a:gamma/>
                <a:shade val="60000"/>
                <a:invGamma/>
                <a:alpha val="50000"/>
              </a:schemeClr>
            </a:prstShdw>
          </a:effectLst>
        </p:spPr>
      </p:pic>
    </p:spTree>
    <p:extLst>
      <p:ext uri="{BB962C8B-B14F-4D97-AF65-F5344CB8AC3E}">
        <p14:creationId xmlns:p14="http://schemas.microsoft.com/office/powerpoint/2010/main" val="1111042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F4D3-85C3-45AA-875A-243F7141DAD9}"/>
              </a:ext>
            </a:extLst>
          </p:cNvPr>
          <p:cNvSpPr>
            <a:spLocks noGrp="1"/>
          </p:cNvSpPr>
          <p:nvPr>
            <p:ph type="title"/>
          </p:nvPr>
        </p:nvSpPr>
        <p:spPr/>
        <p:txBody>
          <a:bodyPr/>
          <a:lstStyle/>
          <a:p>
            <a:endParaRPr lang="el-GR"/>
          </a:p>
        </p:txBody>
      </p:sp>
      <p:pic>
        <p:nvPicPr>
          <p:cNvPr id="5" name="Content Placeholder 4" descr="A close-up of a human skull&#10;&#10;Description automatically generated with low confidence">
            <a:extLst>
              <a:ext uri="{FF2B5EF4-FFF2-40B4-BE49-F238E27FC236}">
                <a16:creationId xmlns:a16="http://schemas.microsoft.com/office/drawing/2014/main" id="{329930F6-C001-40D4-A9BA-E836BB9EA8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262" y="735928"/>
            <a:ext cx="6236371" cy="5950621"/>
          </a:xfrm>
        </p:spPr>
      </p:pic>
      <p:pic>
        <p:nvPicPr>
          <p:cNvPr id="7" name="Picture 6" descr="A skull&#10;&#10;Description automatically generated with low confidence">
            <a:extLst>
              <a:ext uri="{FF2B5EF4-FFF2-40B4-BE49-F238E27FC236}">
                <a16:creationId xmlns:a16="http://schemas.microsoft.com/office/drawing/2014/main" id="{18754479-322F-4377-97FD-F55C2BDF5413}"/>
              </a:ext>
            </a:extLst>
          </p:cNvPr>
          <p:cNvPicPr>
            <a:picLocks noChangeAspect="1"/>
          </p:cNvPicPr>
          <p:nvPr/>
        </p:nvPicPr>
        <p:blipFill rotWithShape="1">
          <a:blip r:embed="rId3">
            <a:extLst>
              <a:ext uri="{28A0092B-C50C-407E-A947-70E740481C1C}">
                <a14:useLocalDpi xmlns:a14="http://schemas.microsoft.com/office/drawing/2010/main" val="0"/>
              </a:ext>
            </a:extLst>
          </a:blip>
          <a:srcRect l="9228"/>
          <a:stretch/>
        </p:blipFill>
        <p:spPr>
          <a:xfrm>
            <a:off x="6381749" y="171451"/>
            <a:ext cx="5996621" cy="6686550"/>
          </a:xfrm>
          <a:prstGeom prst="rect">
            <a:avLst/>
          </a:prstGeom>
        </p:spPr>
      </p:pic>
      <p:sp>
        <p:nvSpPr>
          <p:cNvPr id="3" name="Ορθογώνιο 2">
            <a:extLst>
              <a:ext uri="{FF2B5EF4-FFF2-40B4-BE49-F238E27FC236}">
                <a16:creationId xmlns:a16="http://schemas.microsoft.com/office/drawing/2014/main" id="{0B0E0147-3A39-D624-6711-AA14D92C81B6}"/>
              </a:ext>
            </a:extLst>
          </p:cNvPr>
          <p:cNvSpPr/>
          <p:nvPr/>
        </p:nvSpPr>
        <p:spPr>
          <a:xfrm>
            <a:off x="277262" y="-96540"/>
            <a:ext cx="5532990"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Εγκεφαλικό κρανίο</a:t>
            </a:r>
          </a:p>
        </p:txBody>
      </p:sp>
      <p:sp>
        <p:nvSpPr>
          <p:cNvPr id="4" name="Ορθογώνιο 3">
            <a:extLst>
              <a:ext uri="{FF2B5EF4-FFF2-40B4-BE49-F238E27FC236}">
                <a16:creationId xmlns:a16="http://schemas.microsoft.com/office/drawing/2014/main" id="{D176C765-56EF-190A-0123-9915C100BA3E}"/>
              </a:ext>
            </a:extLst>
          </p:cNvPr>
          <p:cNvSpPr/>
          <p:nvPr/>
        </p:nvSpPr>
        <p:spPr>
          <a:xfrm>
            <a:off x="539134" y="5296933"/>
            <a:ext cx="5488747" cy="923330"/>
          </a:xfrm>
          <a:prstGeom prst="rect">
            <a:avLst/>
          </a:prstGeom>
          <a:noFill/>
        </p:spPr>
        <p:txBody>
          <a:bodyPr wrap="none" lIns="91440" tIns="45720" rIns="91440" bIns="45720">
            <a:spAutoFit/>
          </a:bodyPr>
          <a:lstStyle/>
          <a:p>
            <a:pPr algn="ctr"/>
            <a:r>
              <a:rPr lang="el-GR" sz="5400" dirty="0">
                <a:ln w="0"/>
                <a:effectLst>
                  <a:outerShdw blurRad="38100" dist="19050" dir="2700000" algn="tl" rotWithShape="0">
                    <a:schemeClr val="dk1">
                      <a:alpha val="40000"/>
                    </a:schemeClr>
                  </a:outerShdw>
                </a:effectLst>
              </a:rPr>
              <a:t>Σπλαγχνικό </a:t>
            </a:r>
            <a:r>
              <a:rPr lang="el-GR" sz="5400" b="0" cap="none" spc="0" dirty="0">
                <a:ln w="0"/>
                <a:solidFill>
                  <a:schemeClr val="tx1"/>
                </a:solidFill>
                <a:effectLst>
                  <a:outerShdw blurRad="38100" dist="19050" dir="2700000" algn="tl" rotWithShape="0">
                    <a:schemeClr val="dk1">
                      <a:alpha val="40000"/>
                    </a:schemeClr>
                  </a:outerShdw>
                </a:effectLst>
              </a:rPr>
              <a:t>κρανίο</a:t>
            </a:r>
          </a:p>
        </p:txBody>
      </p:sp>
      <p:sp>
        <p:nvSpPr>
          <p:cNvPr id="6" name="Ορθογώνιο 5">
            <a:extLst>
              <a:ext uri="{FF2B5EF4-FFF2-40B4-BE49-F238E27FC236}">
                <a16:creationId xmlns:a16="http://schemas.microsoft.com/office/drawing/2014/main" id="{4752D89B-A6BA-633C-E0F4-C157A3E1DDC2}"/>
              </a:ext>
            </a:extLst>
          </p:cNvPr>
          <p:cNvSpPr/>
          <p:nvPr/>
        </p:nvSpPr>
        <p:spPr>
          <a:xfrm>
            <a:off x="8228986" y="291169"/>
            <a:ext cx="2123403"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Θόλος </a:t>
            </a:r>
          </a:p>
        </p:txBody>
      </p:sp>
      <p:sp>
        <p:nvSpPr>
          <p:cNvPr id="8" name="Ορθογώνιο 7">
            <a:extLst>
              <a:ext uri="{FF2B5EF4-FFF2-40B4-BE49-F238E27FC236}">
                <a16:creationId xmlns:a16="http://schemas.microsoft.com/office/drawing/2014/main" id="{684A7469-EA10-27D0-25FA-9292C762BD9F}"/>
              </a:ext>
            </a:extLst>
          </p:cNvPr>
          <p:cNvSpPr/>
          <p:nvPr/>
        </p:nvSpPr>
        <p:spPr>
          <a:xfrm>
            <a:off x="7308787" y="5934670"/>
            <a:ext cx="4142544" cy="923330"/>
          </a:xfrm>
          <a:prstGeom prst="rect">
            <a:avLst/>
          </a:prstGeom>
          <a:noFill/>
        </p:spPr>
        <p:txBody>
          <a:bodyPr wrap="none" lIns="91440" tIns="45720" rIns="91440" bIns="45720">
            <a:spAutoFit/>
          </a:bodyPr>
          <a:lstStyle/>
          <a:p>
            <a:pPr algn="ctr"/>
            <a:r>
              <a:rPr lang="el-GR" sz="5400" b="0" cap="none" spc="0" dirty="0">
                <a:ln w="0"/>
                <a:solidFill>
                  <a:schemeClr val="tx1"/>
                </a:solidFill>
                <a:effectLst>
                  <a:outerShdw blurRad="38100" dist="19050" dir="2700000" algn="tl" rotWithShape="0">
                    <a:schemeClr val="dk1">
                      <a:alpha val="40000"/>
                    </a:schemeClr>
                  </a:outerShdw>
                </a:effectLst>
              </a:rPr>
              <a:t>Βάση κρανίου</a:t>
            </a:r>
          </a:p>
        </p:txBody>
      </p:sp>
    </p:spTree>
    <p:extLst>
      <p:ext uri="{BB962C8B-B14F-4D97-AF65-F5344CB8AC3E}">
        <p14:creationId xmlns:p14="http://schemas.microsoft.com/office/powerpoint/2010/main" val="22347520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371475" y="304800"/>
            <a:ext cx="8772525" cy="1569660"/>
          </a:xfrm>
          <a:prstGeom prst="rect">
            <a:avLst/>
          </a:prstGeom>
        </p:spPr>
        <p:txBody>
          <a:bodyPr wrap="square">
            <a:spAutoFit/>
          </a:bodyPr>
          <a:lstStyle/>
          <a:p>
            <a:r>
              <a:rPr lang="el-GR" sz="2400" dirty="0">
                <a:latin typeface="Arial" panose="020B0604020202020204" pitchFamily="34" charset="0"/>
                <a:cs typeface="Arial" panose="020B0604020202020204" pitchFamily="34" charset="0"/>
              </a:rPr>
              <a:t>Κροταφικός χώρος - </a:t>
            </a:r>
            <a:r>
              <a:rPr lang="el-GR" sz="2400" dirty="0" err="1">
                <a:latin typeface="Arial" panose="020B0604020202020204" pitchFamily="34" charset="0"/>
                <a:cs typeface="Arial" panose="020B0604020202020204" pitchFamily="34" charset="0"/>
              </a:rPr>
              <a:t>Αγγείωση</a:t>
            </a:r>
            <a:r>
              <a:rPr lang="el-GR" sz="2400" dirty="0">
                <a:latin typeface="Arial" panose="020B0604020202020204" pitchFamily="34" charset="0"/>
                <a:cs typeface="Arial" panose="020B0604020202020204" pitchFamily="34" charset="0"/>
              </a:rPr>
              <a:t> </a:t>
            </a:r>
          </a:p>
          <a:p>
            <a:r>
              <a:rPr lang="el-GR" sz="2400" dirty="0" err="1">
                <a:latin typeface="Arial" panose="020B0604020202020204" pitchFamily="34" charset="0"/>
                <a:cs typeface="Arial" panose="020B0604020202020204" pitchFamily="34" charset="0"/>
              </a:rPr>
              <a:t>Επιπολής</a:t>
            </a:r>
            <a:r>
              <a:rPr lang="el-GR" sz="2400" dirty="0">
                <a:latin typeface="Arial" panose="020B0604020202020204" pitchFamily="34" charset="0"/>
                <a:cs typeface="Arial" panose="020B0604020202020204" pitchFamily="34" charset="0"/>
              </a:rPr>
              <a:t> Κροταφική </a:t>
            </a:r>
            <a:r>
              <a:rPr lang="el-GR" sz="2400" dirty="0" err="1">
                <a:latin typeface="Arial" panose="020B0604020202020204" pitchFamily="34" charset="0"/>
                <a:cs typeface="Arial" panose="020B0604020202020204" pitchFamily="34" charset="0"/>
              </a:rPr>
              <a:t>αρτ</a:t>
            </a:r>
            <a:r>
              <a:rPr lang="el-GR" sz="2400" dirty="0">
                <a:latin typeface="Arial" panose="020B0604020202020204" pitchFamily="34" charset="0"/>
                <a:cs typeface="Arial" panose="020B0604020202020204" pitchFamily="34" charset="0"/>
              </a:rPr>
              <a:t>. (τελ. Κλ. Έξω καρωτίδας) </a:t>
            </a:r>
          </a:p>
          <a:p>
            <a:r>
              <a:rPr lang="el-GR" sz="2400" dirty="0">
                <a:latin typeface="Arial" panose="020B0604020202020204" pitchFamily="34" charset="0"/>
                <a:cs typeface="Arial" panose="020B0604020202020204" pitchFamily="34" charset="0"/>
              </a:rPr>
              <a:t>Μέση Κροταφική </a:t>
            </a:r>
            <a:r>
              <a:rPr lang="el-GR" sz="2400" dirty="0" err="1">
                <a:latin typeface="Arial" panose="020B0604020202020204" pitchFamily="34" charset="0"/>
                <a:cs typeface="Arial" panose="020B0604020202020204" pitchFamily="34" charset="0"/>
              </a:rPr>
              <a:t>αρτ</a:t>
            </a:r>
            <a:r>
              <a:rPr lang="el-GR" sz="2400" dirty="0">
                <a:latin typeface="Arial" panose="020B0604020202020204" pitchFamily="34" charset="0"/>
                <a:cs typeface="Arial" panose="020B0604020202020204" pitchFamily="34" charset="0"/>
              </a:rPr>
              <a:t>. Πρόσθια, Οπίσθια και εν τω </a:t>
            </a:r>
            <a:r>
              <a:rPr lang="el-GR" sz="2400" dirty="0" err="1">
                <a:latin typeface="Arial" panose="020B0604020202020204" pitchFamily="34" charset="0"/>
                <a:cs typeface="Arial" panose="020B0604020202020204" pitchFamily="34" charset="0"/>
              </a:rPr>
              <a:t>βάθει</a:t>
            </a:r>
            <a:r>
              <a:rPr lang="el-GR" sz="2400" dirty="0">
                <a:latin typeface="Arial" panose="020B0604020202020204" pitchFamily="34" charset="0"/>
                <a:cs typeface="Arial" panose="020B0604020202020204" pitchFamily="34" charset="0"/>
              </a:rPr>
              <a:t> κροταφικές (Κλάδοι 2 ης μοίρας έσω γναθιαίας</a:t>
            </a:r>
            <a:r>
              <a:rPr lang="el-GR" sz="2400" dirty="0">
                <a:solidFill>
                  <a:schemeClr val="bg1"/>
                </a:solidFill>
                <a:latin typeface="Arial" panose="020B0604020202020204" pitchFamily="34" charset="0"/>
                <a:cs typeface="Arial" panose="020B0604020202020204" pitchFamily="34" charset="0"/>
              </a:rPr>
              <a:t>)</a:t>
            </a:r>
          </a:p>
        </p:txBody>
      </p:sp>
      <p:pic>
        <p:nvPicPr>
          <p:cNvPr id="4" name="Picture 2" descr="Unit 19 Temporal and Infratemporal fossa Diagram | Quizlet">
            <a:extLst>
              <a:ext uri="{FF2B5EF4-FFF2-40B4-BE49-F238E27FC236}">
                <a16:creationId xmlns:a16="http://schemas.microsoft.com/office/drawing/2014/main" id="{3D240064-D3BD-4270-8ECA-47210DBE94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160"/>
          <a:stretch/>
        </p:blipFill>
        <p:spPr bwMode="auto">
          <a:xfrm>
            <a:off x="371475" y="1998285"/>
            <a:ext cx="3924300" cy="4614126"/>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3">
            <a:extLst>
              <a:ext uri="{FF2B5EF4-FFF2-40B4-BE49-F238E27FC236}">
                <a16:creationId xmlns:a16="http://schemas.microsoft.com/office/drawing/2014/main" id="{FC2BFDEE-D564-494B-8F00-B1D1B5CF01C2}"/>
              </a:ext>
            </a:extLst>
          </p:cNvPr>
          <p:cNvPicPr>
            <a:picLocks noChangeAspect="1"/>
          </p:cNvPicPr>
          <p:nvPr/>
        </p:nvPicPr>
        <p:blipFill rotWithShape="1">
          <a:blip r:embed="rId3"/>
          <a:srcRect l="28923" t="29472" r="31692" b="21124"/>
          <a:stretch/>
        </p:blipFill>
        <p:spPr>
          <a:xfrm>
            <a:off x="4572000" y="1942729"/>
            <a:ext cx="6534150" cy="4610471"/>
          </a:xfrm>
          <a:prstGeom prst="rect">
            <a:avLst/>
          </a:prstGeom>
        </p:spPr>
      </p:pic>
    </p:spTree>
    <p:extLst>
      <p:ext uri="{BB962C8B-B14F-4D97-AF65-F5344CB8AC3E}">
        <p14:creationId xmlns:p14="http://schemas.microsoft.com/office/powerpoint/2010/main" val="1033886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4" name="Εικόνα 3"/>
          <p:cNvPicPr>
            <a:picLocks noChangeAspect="1"/>
          </p:cNvPicPr>
          <p:nvPr/>
        </p:nvPicPr>
        <p:blipFill rotWithShape="1">
          <a:blip r:embed="rId2"/>
          <a:srcRect l="25916" t="32035" r="34706" b="50578"/>
          <a:stretch/>
        </p:blipFill>
        <p:spPr>
          <a:xfrm>
            <a:off x="295274" y="365126"/>
            <a:ext cx="3886201" cy="965166"/>
          </a:xfrm>
          <a:prstGeom prst="rect">
            <a:avLst/>
          </a:prstGeom>
        </p:spPr>
      </p:pic>
      <p:pic>
        <p:nvPicPr>
          <p:cNvPr id="236546" name="Picture 2" descr="infratemporal fossa 2 ( nerves and veins ) - YouTube">
            <a:extLst>
              <a:ext uri="{FF2B5EF4-FFF2-40B4-BE49-F238E27FC236}">
                <a16:creationId xmlns:a16="http://schemas.microsoft.com/office/drawing/2014/main" id="{2B7E8ADD-9E53-4655-BA53-CC24AE3A5F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09" r="14104"/>
          <a:stretch/>
        </p:blipFill>
        <p:spPr bwMode="auto">
          <a:xfrm>
            <a:off x="171448" y="1403298"/>
            <a:ext cx="6553201" cy="51927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ateral View of the left infratemporal fossa after resection of ramus... |  Download Scientific Diagram">
            <a:extLst>
              <a:ext uri="{FF2B5EF4-FFF2-40B4-BE49-F238E27FC236}">
                <a16:creationId xmlns:a16="http://schemas.microsoft.com/office/drawing/2014/main" id="{B9FB8F1F-4A32-4881-A26A-27E36E533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376" y="1214378"/>
            <a:ext cx="5086350" cy="5381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919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22316-782E-43E2-AECB-0A7CF76AA2C5}"/>
              </a:ext>
            </a:extLst>
          </p:cNvPr>
          <p:cNvSpPr>
            <a:spLocks noGrp="1"/>
          </p:cNvSpPr>
          <p:nvPr>
            <p:ph type="title"/>
          </p:nvPr>
        </p:nvSpPr>
        <p:spPr>
          <a:xfrm>
            <a:off x="257175" y="224250"/>
            <a:ext cx="3777576" cy="1492132"/>
          </a:xfrm>
        </p:spPr>
        <p:txBody>
          <a:bodyPr anchor="t">
            <a:normAutofit/>
          </a:bodyPr>
          <a:lstStyle/>
          <a:p>
            <a:r>
              <a:rPr lang="el-GR" b="1" spc="50" dirty="0" err="1">
                <a:ln w="9525" cmpd="sng">
                  <a:solidFill>
                    <a:schemeClr val="accent1"/>
                  </a:solidFill>
                  <a:prstDash val="solid"/>
                </a:ln>
                <a:solidFill>
                  <a:srgbClr val="70AD47">
                    <a:tint val="1000"/>
                  </a:srgbClr>
                </a:solidFill>
                <a:effectLst>
                  <a:glow rad="38100">
                    <a:schemeClr val="accent1">
                      <a:alpha val="40000"/>
                    </a:schemeClr>
                  </a:glow>
                </a:effectLst>
              </a:rPr>
              <a:t>Υποκροτάφιος</a:t>
            </a:r>
            <a:r>
              <a:rPr lang="el-GR" b="1" spc="50" dirty="0">
                <a:ln w="9525" cmpd="sng">
                  <a:solidFill>
                    <a:schemeClr val="accent1"/>
                  </a:solidFill>
                  <a:prstDash val="solid"/>
                </a:ln>
                <a:solidFill>
                  <a:srgbClr val="70AD47">
                    <a:tint val="1000"/>
                  </a:srgbClr>
                </a:solidFill>
                <a:effectLst>
                  <a:glow rad="38100">
                    <a:schemeClr val="accent1">
                      <a:alpha val="40000"/>
                    </a:schemeClr>
                  </a:glow>
                </a:effectLst>
              </a:rPr>
              <a:t> βόθρος </a:t>
            </a:r>
          </a:p>
        </p:txBody>
      </p:sp>
      <p:sp>
        <p:nvSpPr>
          <p:cNvPr id="3" name="Content Placeholder 2">
            <a:extLst>
              <a:ext uri="{FF2B5EF4-FFF2-40B4-BE49-F238E27FC236}">
                <a16:creationId xmlns:a16="http://schemas.microsoft.com/office/drawing/2014/main" id="{D12651B5-FE3B-4AEB-BF92-C0A5D6613FBD}"/>
              </a:ext>
            </a:extLst>
          </p:cNvPr>
          <p:cNvSpPr>
            <a:spLocks noGrp="1"/>
          </p:cNvSpPr>
          <p:nvPr>
            <p:ph idx="1"/>
          </p:nvPr>
        </p:nvSpPr>
        <p:spPr>
          <a:xfrm>
            <a:off x="171450" y="1638300"/>
            <a:ext cx="4381500" cy="4995450"/>
          </a:xfrm>
        </p:spPr>
        <p:txBody>
          <a:bodyPr>
            <a:normAutofit fontScale="92500" lnSpcReduction="10000"/>
          </a:bodyPr>
          <a:lstStyle/>
          <a:p>
            <a:pPr marL="0" indent="0">
              <a:buNone/>
            </a:pPr>
            <a:r>
              <a:rPr lang="el-GR" sz="1800" b="1" dirty="0">
                <a:solidFill>
                  <a:srgbClr val="FF0000"/>
                </a:solidFill>
                <a:effectLst/>
                <a:latin typeface="Calibri" panose="020F0502020204030204" pitchFamily="34" charset="0"/>
                <a:ea typeface="Calibri" panose="020F0502020204030204" pitchFamily="34" charset="0"/>
              </a:rPr>
              <a:t>περιεχόμενα </a:t>
            </a:r>
            <a:r>
              <a:rPr lang="el-GR" sz="1800" b="1" dirty="0" err="1">
                <a:solidFill>
                  <a:srgbClr val="FF0000"/>
                </a:solidFill>
                <a:effectLst/>
                <a:latin typeface="Calibri" panose="020F0502020204030204" pitchFamily="34" charset="0"/>
                <a:ea typeface="Calibri" panose="020F0502020204030204" pitchFamily="34" charset="0"/>
              </a:rPr>
              <a:t>υποκροτάφιου</a:t>
            </a:r>
            <a:r>
              <a:rPr lang="el-GR" sz="1800" b="1" dirty="0">
                <a:solidFill>
                  <a:srgbClr val="FF0000"/>
                </a:solidFill>
                <a:effectLst/>
                <a:latin typeface="Calibri" panose="020F0502020204030204" pitchFamily="34" charset="0"/>
                <a:ea typeface="Calibri" panose="020F0502020204030204" pitchFamily="34" charset="0"/>
              </a:rPr>
              <a:t> βόθρου: </a:t>
            </a:r>
          </a:p>
          <a:p>
            <a:pPr>
              <a:buFontTx/>
              <a:buChar char="-"/>
            </a:pPr>
            <a:r>
              <a:rPr lang="el-GR" sz="1800" b="1" dirty="0">
                <a:solidFill>
                  <a:srgbClr val="FF0000"/>
                </a:solidFill>
                <a:effectLst/>
                <a:latin typeface="Calibri" panose="020F0502020204030204" pitchFamily="34" charset="0"/>
                <a:ea typeface="Calibri" panose="020F0502020204030204" pitchFamily="34" charset="0"/>
              </a:rPr>
              <a:t>έσω γναθιαία αρτηρία</a:t>
            </a:r>
          </a:p>
          <a:p>
            <a:pPr>
              <a:buFontTx/>
              <a:buChar char="-"/>
            </a:pPr>
            <a:r>
              <a:rPr lang="el-GR" sz="1800" b="1" dirty="0">
                <a:solidFill>
                  <a:srgbClr val="FF0000"/>
                </a:solidFill>
                <a:effectLst/>
                <a:latin typeface="Calibri" panose="020F0502020204030204" pitchFamily="34" charset="0"/>
                <a:ea typeface="Calibri" panose="020F0502020204030204" pitchFamily="34" charset="0"/>
              </a:rPr>
              <a:t>πτερυγοειδές φλεβώδες πλέγμα</a:t>
            </a:r>
          </a:p>
          <a:p>
            <a:pPr>
              <a:buFontTx/>
              <a:buChar char="-"/>
            </a:pPr>
            <a:r>
              <a:rPr lang="el-GR" sz="1800" b="1" dirty="0">
                <a:solidFill>
                  <a:srgbClr val="FF0000"/>
                </a:solidFill>
                <a:effectLst/>
                <a:latin typeface="Calibri" panose="020F0502020204030204" pitchFamily="34" charset="0"/>
                <a:ea typeface="Calibri" panose="020F0502020204030204" pitchFamily="34" charset="0"/>
              </a:rPr>
              <a:t>κάτω τμήμα του </a:t>
            </a:r>
            <a:r>
              <a:rPr lang="el-GR" sz="1800" b="1" dirty="0" err="1">
                <a:solidFill>
                  <a:srgbClr val="FF0000"/>
                </a:solidFill>
                <a:effectLst/>
                <a:latin typeface="Calibri" panose="020F0502020204030204" pitchFamily="34" charset="0"/>
                <a:ea typeface="Calibri" panose="020F0502020204030204" pitchFamily="34" charset="0"/>
              </a:rPr>
              <a:t>κροταφίτη</a:t>
            </a:r>
            <a:r>
              <a:rPr lang="el-GR" sz="1800" b="1" dirty="0">
                <a:solidFill>
                  <a:srgbClr val="FF0000"/>
                </a:solidFill>
                <a:effectLst/>
                <a:latin typeface="Calibri" panose="020F0502020204030204" pitchFamily="34" charset="0"/>
                <a:ea typeface="Calibri" panose="020F0502020204030204" pitchFamily="34" charset="0"/>
              </a:rPr>
              <a:t> μυός</a:t>
            </a:r>
          </a:p>
          <a:p>
            <a:pPr>
              <a:buFontTx/>
              <a:buChar char="-"/>
            </a:pPr>
            <a:r>
              <a:rPr lang="el-GR" sz="1800" b="1" dirty="0">
                <a:solidFill>
                  <a:srgbClr val="FF0000"/>
                </a:solidFill>
                <a:effectLst/>
                <a:latin typeface="Calibri" panose="020F0502020204030204" pitchFamily="34" charset="0"/>
                <a:ea typeface="Calibri" panose="020F0502020204030204" pitchFamily="34" charset="0"/>
              </a:rPr>
              <a:t>έσω και ο έξω πτερυγοειδής μυς</a:t>
            </a:r>
          </a:p>
          <a:p>
            <a:pPr>
              <a:buFontTx/>
              <a:buChar char="-"/>
            </a:pPr>
            <a:r>
              <a:rPr lang="el-GR" sz="1800" b="1" dirty="0" err="1">
                <a:solidFill>
                  <a:srgbClr val="FF0000"/>
                </a:solidFill>
                <a:effectLst/>
                <a:latin typeface="Calibri" panose="020F0502020204030204" pitchFamily="34" charset="0"/>
                <a:ea typeface="Calibri" panose="020F0502020204030204" pitchFamily="34" charset="0"/>
              </a:rPr>
              <a:t>σφηνογναθικός</a:t>
            </a:r>
            <a:r>
              <a:rPr lang="el-GR" sz="1800" b="1" dirty="0">
                <a:solidFill>
                  <a:srgbClr val="FF0000"/>
                </a:solidFill>
                <a:effectLst/>
                <a:latin typeface="Calibri" panose="020F0502020204030204" pitchFamily="34" charset="0"/>
                <a:ea typeface="Calibri" panose="020F0502020204030204" pitchFamily="34" charset="0"/>
              </a:rPr>
              <a:t> σύνδεσμος</a:t>
            </a:r>
          </a:p>
          <a:p>
            <a:pPr>
              <a:buFontTx/>
              <a:buChar char="-"/>
            </a:pPr>
            <a:r>
              <a:rPr lang="el-GR" sz="1800" b="1" dirty="0">
                <a:solidFill>
                  <a:srgbClr val="FF0000"/>
                </a:solidFill>
                <a:effectLst/>
                <a:latin typeface="Calibri" panose="020F0502020204030204" pitchFamily="34" charset="0"/>
                <a:ea typeface="Calibri" panose="020F0502020204030204" pitchFamily="34" charset="0"/>
              </a:rPr>
              <a:t>κάτω γναθικό νεύρο</a:t>
            </a:r>
            <a:endParaRPr lang="en-US" sz="1800" b="1" dirty="0">
              <a:solidFill>
                <a:srgbClr val="FF0000"/>
              </a:solidFill>
              <a:effectLst/>
              <a:latin typeface="Calibri" panose="020F0502020204030204" pitchFamily="34" charset="0"/>
              <a:ea typeface="Calibri" panose="020F0502020204030204" pitchFamily="34" charset="0"/>
            </a:endParaRPr>
          </a:p>
          <a:p>
            <a:pPr>
              <a:buFontTx/>
              <a:buChar char="-"/>
            </a:pPr>
            <a:r>
              <a:rPr lang="el-GR" sz="1800" b="1" dirty="0">
                <a:solidFill>
                  <a:srgbClr val="FF0000"/>
                </a:solidFill>
                <a:latin typeface="Calibri" panose="020F0502020204030204" pitchFamily="34" charset="0"/>
                <a:ea typeface="Calibri" panose="020F0502020204030204" pitchFamily="34" charset="0"/>
              </a:rPr>
              <a:t>Οπίσθια άνω φατνιακά ν.</a:t>
            </a:r>
          </a:p>
          <a:p>
            <a:pPr>
              <a:buFontTx/>
              <a:buChar char="-"/>
            </a:pPr>
            <a:r>
              <a:rPr lang="el-GR" sz="1800" b="1" dirty="0">
                <a:solidFill>
                  <a:srgbClr val="FF0000"/>
                </a:solidFill>
                <a:effectLst/>
                <a:latin typeface="Calibri" panose="020F0502020204030204" pitchFamily="34" charset="0"/>
                <a:ea typeface="Calibri" panose="020F0502020204030204" pitchFamily="34" charset="0"/>
              </a:rPr>
              <a:t>Χορδή τυμπάνου</a:t>
            </a:r>
          </a:p>
          <a:p>
            <a:pPr>
              <a:buFontTx/>
              <a:buChar char="-"/>
            </a:pPr>
            <a:r>
              <a:rPr lang="el-GR" sz="1800" b="1" dirty="0" err="1">
                <a:solidFill>
                  <a:srgbClr val="FF0000"/>
                </a:solidFill>
                <a:effectLst/>
                <a:latin typeface="Calibri" panose="020F0502020204030204" pitchFamily="34" charset="0"/>
                <a:ea typeface="Calibri" panose="020F0502020204030204" pitchFamily="34" charset="0"/>
              </a:rPr>
              <a:t>Ωτικό</a:t>
            </a:r>
            <a:r>
              <a:rPr lang="el-GR" sz="1800" b="1" dirty="0">
                <a:solidFill>
                  <a:srgbClr val="FF0000"/>
                </a:solidFill>
                <a:effectLst/>
                <a:latin typeface="Calibri" panose="020F0502020204030204" pitchFamily="34" charset="0"/>
                <a:ea typeface="Calibri" panose="020F0502020204030204" pitchFamily="34" charset="0"/>
              </a:rPr>
              <a:t> γάγγλιο</a:t>
            </a:r>
          </a:p>
          <a:p>
            <a:pPr>
              <a:buFontTx/>
              <a:buChar char="-"/>
            </a:pPr>
            <a:r>
              <a:rPr lang="el-GR" sz="1800" b="1" dirty="0">
                <a:solidFill>
                  <a:srgbClr val="FF0000"/>
                </a:solidFill>
                <a:effectLst/>
                <a:latin typeface="Calibri" panose="020F0502020204030204" pitchFamily="34" charset="0"/>
                <a:ea typeface="Calibri" panose="020F0502020204030204" pitchFamily="34" charset="0"/>
              </a:rPr>
              <a:t>Έλασσον λιθοειδές ν. </a:t>
            </a:r>
          </a:p>
          <a:p>
            <a:pPr marL="0" indent="0">
              <a:buNone/>
            </a:pPr>
            <a:r>
              <a:rPr lang="el-GR" sz="1800" b="1" dirty="0">
                <a:solidFill>
                  <a:srgbClr val="FF0000"/>
                </a:solidFill>
                <a:latin typeface="Calibri" panose="020F0502020204030204" pitchFamily="34" charset="0"/>
                <a:ea typeface="Calibri" panose="020F0502020204030204" pitchFamily="34" charset="0"/>
              </a:rPr>
              <a:t>ΕΠΙΚΟΙΝΩΝΙΕΣ</a:t>
            </a:r>
          </a:p>
          <a:p>
            <a:pPr>
              <a:buFontTx/>
              <a:buChar char="-"/>
            </a:pPr>
            <a:r>
              <a:rPr lang="el-GR" sz="1800" b="1" dirty="0">
                <a:solidFill>
                  <a:srgbClr val="FF0000"/>
                </a:solidFill>
                <a:effectLst/>
                <a:latin typeface="Calibri" panose="020F0502020204030204" pitchFamily="34" charset="0"/>
                <a:ea typeface="Calibri" panose="020F0502020204030204" pitchFamily="34" charset="0"/>
              </a:rPr>
              <a:t>Ακανόνιστου σχήματος, βόθρος κάτω και έσω του ζυγωματικού τόξου</a:t>
            </a:r>
          </a:p>
          <a:p>
            <a:pPr>
              <a:buFontTx/>
              <a:buChar char="-"/>
            </a:pPr>
            <a:r>
              <a:rPr lang="el-GR" sz="1800" b="1" dirty="0">
                <a:solidFill>
                  <a:srgbClr val="FF0000"/>
                </a:solidFill>
                <a:latin typeface="Calibri" panose="020F0502020204030204" pitchFamily="34" charset="0"/>
                <a:ea typeface="Calibri" panose="020F0502020204030204" pitchFamily="34" charset="0"/>
              </a:rPr>
              <a:t>Επικοινωνεί με τον </a:t>
            </a:r>
            <a:r>
              <a:rPr lang="el-GR" sz="1800" b="1" dirty="0" err="1">
                <a:solidFill>
                  <a:srgbClr val="FF0000"/>
                </a:solidFill>
                <a:latin typeface="Calibri" panose="020F0502020204030204" pitchFamily="34" charset="0"/>
                <a:ea typeface="Calibri" panose="020F0502020204030204" pitchFamily="34" charset="0"/>
              </a:rPr>
              <a:t>πτερυγοϋπερώιο</a:t>
            </a:r>
            <a:r>
              <a:rPr lang="el-GR" sz="1800" b="1" dirty="0">
                <a:solidFill>
                  <a:srgbClr val="FF0000"/>
                </a:solidFill>
                <a:latin typeface="Calibri" panose="020F0502020204030204" pitchFamily="34" charset="0"/>
                <a:ea typeface="Calibri" panose="020F0502020204030204" pitchFamily="34" charset="0"/>
              </a:rPr>
              <a:t> βόθρο </a:t>
            </a:r>
            <a:endParaRPr lang="el-GR" sz="1800" dirty="0">
              <a:solidFill>
                <a:srgbClr val="FF0000"/>
              </a:solidFill>
              <a:effectLst/>
              <a:latin typeface="Calibri" panose="020F0502020204030204" pitchFamily="34" charset="0"/>
              <a:ea typeface="Calibri" panose="020F0502020204030204" pitchFamily="34" charset="0"/>
            </a:endParaRPr>
          </a:p>
          <a:p>
            <a:endParaRPr lang="el-GR" sz="2000" dirty="0">
              <a:solidFill>
                <a:schemeClr val="bg1">
                  <a:alpha val="60000"/>
                </a:schemeClr>
              </a:solidFill>
            </a:endParaRPr>
          </a:p>
        </p:txBody>
      </p:sp>
      <p:pic>
        <p:nvPicPr>
          <p:cNvPr id="4" name="image26.png">
            <a:extLst>
              <a:ext uri="{FF2B5EF4-FFF2-40B4-BE49-F238E27FC236}">
                <a16:creationId xmlns:a16="http://schemas.microsoft.com/office/drawing/2014/main" id="{0628AFE3-82FD-4CE8-BFBF-38697C8A6CF5}"/>
              </a:ext>
            </a:extLst>
          </p:cNvPr>
          <p:cNvPicPr/>
          <p:nvPr/>
        </p:nvPicPr>
        <p:blipFill>
          <a:blip r:embed="rId2"/>
          <a:stretch>
            <a:fillRect/>
          </a:stretch>
        </p:blipFill>
        <p:spPr>
          <a:xfrm>
            <a:off x="5267325" y="643468"/>
            <a:ext cx="6753225" cy="5890681"/>
          </a:xfrm>
          <a:prstGeom prst="rect">
            <a:avLst/>
          </a:prstGeom>
        </p:spPr>
      </p:pic>
    </p:spTree>
    <p:extLst>
      <p:ext uri="{BB962C8B-B14F-4D97-AF65-F5344CB8AC3E}">
        <p14:creationId xmlns:p14="http://schemas.microsoft.com/office/powerpoint/2010/main" val="3069017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5" name="Picture 3">
            <a:extLst>
              <a:ext uri="{FF2B5EF4-FFF2-40B4-BE49-F238E27FC236}">
                <a16:creationId xmlns:a16="http://schemas.microsoft.com/office/drawing/2014/main" id="{0B2AF0CB-970C-4EED-84C3-733197F133FD}"/>
              </a:ext>
            </a:extLst>
          </p:cNvPr>
          <p:cNvPicPr>
            <a:picLocks noChangeAspect="1" noChangeArrowheads="1"/>
          </p:cNvPicPr>
          <p:nvPr/>
        </p:nvPicPr>
        <p:blipFill>
          <a:blip r:embed="rId2"/>
          <a:srcRect l="1926" t="20824"/>
          <a:stretch>
            <a:fillRect/>
          </a:stretch>
        </p:blipFill>
        <p:spPr bwMode="auto">
          <a:xfrm>
            <a:off x="128336" y="1036973"/>
            <a:ext cx="5907088" cy="3429000"/>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499717" name="Picture 5">
            <a:extLst>
              <a:ext uri="{FF2B5EF4-FFF2-40B4-BE49-F238E27FC236}">
                <a16:creationId xmlns:a16="http://schemas.microsoft.com/office/drawing/2014/main" id="{D5BD8501-B4A1-4CD2-8E19-452578C4DF90}"/>
              </a:ext>
            </a:extLst>
          </p:cNvPr>
          <p:cNvPicPr>
            <a:picLocks noChangeAspect="1" noChangeArrowheads="1"/>
          </p:cNvPicPr>
          <p:nvPr/>
        </p:nvPicPr>
        <p:blipFill>
          <a:blip r:embed="rId3"/>
          <a:srcRect/>
          <a:stretch>
            <a:fillRect/>
          </a:stretch>
        </p:blipFill>
        <p:spPr bwMode="auto">
          <a:xfrm>
            <a:off x="6078927" y="295275"/>
            <a:ext cx="5984737" cy="5636293"/>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6" name="Picture 3">
            <a:extLst>
              <a:ext uri="{FF2B5EF4-FFF2-40B4-BE49-F238E27FC236}">
                <a16:creationId xmlns:a16="http://schemas.microsoft.com/office/drawing/2014/main" id="{0B36BE72-B054-4F4F-850E-275F562611AA}"/>
              </a:ext>
            </a:extLst>
          </p:cNvPr>
          <p:cNvPicPr>
            <a:picLocks noChangeAspect="1" noChangeArrowheads="1"/>
          </p:cNvPicPr>
          <p:nvPr/>
        </p:nvPicPr>
        <p:blipFill>
          <a:blip r:embed="rId2"/>
          <a:srcRect l="1926" t="2679" b="85994"/>
          <a:stretch>
            <a:fillRect/>
          </a:stretch>
        </p:blipFill>
        <p:spPr bwMode="auto">
          <a:xfrm>
            <a:off x="188912" y="497432"/>
            <a:ext cx="5907088" cy="490538"/>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7" name="Picture 4">
            <a:extLst>
              <a:ext uri="{FF2B5EF4-FFF2-40B4-BE49-F238E27FC236}">
                <a16:creationId xmlns:a16="http://schemas.microsoft.com/office/drawing/2014/main" id="{98067D85-2B45-4B10-9868-62E5A9A26075}"/>
              </a:ext>
            </a:extLst>
          </p:cNvPr>
          <p:cNvPicPr>
            <a:picLocks noChangeAspect="1" noChangeArrowheads="1"/>
          </p:cNvPicPr>
          <p:nvPr/>
        </p:nvPicPr>
        <p:blipFill>
          <a:blip r:embed="rId4"/>
          <a:srcRect l="15383" t="29303" r="12827" b="4275"/>
          <a:stretch>
            <a:fillRect/>
          </a:stretch>
        </p:blipFill>
        <p:spPr bwMode="auto">
          <a:xfrm>
            <a:off x="895350" y="4411662"/>
            <a:ext cx="3525838" cy="2446338"/>
          </a:xfrm>
          <a:prstGeom prst="rect">
            <a:avLst/>
          </a:prstGeom>
          <a:noFill/>
          <a:ln w="9525">
            <a:noFill/>
            <a:miter lim="800000"/>
            <a:headEnd/>
            <a:tailEnd/>
          </a:ln>
          <a:effectLst>
            <a:prstShdw prst="shdw13" dist="53882" dir="13500000">
              <a:schemeClr val="accent1">
                <a:gamma/>
                <a:shade val="60000"/>
                <a:invGamma/>
                <a:alpha val="50000"/>
              </a:schemeClr>
            </a:prstShdw>
          </a:effectLst>
        </p:spPr>
      </p:pic>
    </p:spTree>
    <p:extLst>
      <p:ext uri="{BB962C8B-B14F-4D97-AF65-F5344CB8AC3E}">
        <p14:creationId xmlns:p14="http://schemas.microsoft.com/office/powerpoint/2010/main" val="821128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16ADF-34E1-4C17-8445-622C0322A2B4}"/>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F8AFFA36-09B5-490E-8205-7187FD1E6000}"/>
              </a:ext>
            </a:extLst>
          </p:cNvPr>
          <p:cNvSpPr>
            <a:spLocks noGrp="1"/>
          </p:cNvSpPr>
          <p:nvPr>
            <p:ph idx="1"/>
          </p:nvPr>
        </p:nvSpPr>
        <p:spPr/>
        <p:txBody>
          <a:bodyPr/>
          <a:lstStyle/>
          <a:p>
            <a:endParaRPr lang="el-GR" dirty="0"/>
          </a:p>
        </p:txBody>
      </p:sp>
      <p:pic>
        <p:nvPicPr>
          <p:cNvPr id="4" name="Picture 2" descr="Unit 19 Temporal and Infratemporal fossa Diagram | Quizlet">
            <a:extLst>
              <a:ext uri="{FF2B5EF4-FFF2-40B4-BE49-F238E27FC236}">
                <a16:creationId xmlns:a16="http://schemas.microsoft.com/office/drawing/2014/main" id="{3B6EAAF5-720B-4FB4-BDA2-6C87BC049D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44" r="21339" b="64130"/>
          <a:stretch/>
        </p:blipFill>
        <p:spPr bwMode="auto">
          <a:xfrm>
            <a:off x="-1" y="-13897"/>
            <a:ext cx="5019676" cy="3442898"/>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84CC4EB9-20AC-4ACA-9504-826ADE632391}"/>
              </a:ext>
            </a:extLst>
          </p:cNvPr>
          <p:cNvPicPr>
            <a:picLocks noChangeAspect="1"/>
          </p:cNvPicPr>
          <p:nvPr/>
        </p:nvPicPr>
        <p:blipFill rotWithShape="1">
          <a:blip r:embed="rId3"/>
          <a:srcRect l="23296" t="16755" r="26370" b="19608"/>
          <a:stretch/>
        </p:blipFill>
        <p:spPr>
          <a:xfrm>
            <a:off x="0" y="3429000"/>
            <a:ext cx="4821734" cy="3429000"/>
          </a:xfrm>
          <a:prstGeom prst="rect">
            <a:avLst/>
          </a:prstGeom>
        </p:spPr>
      </p:pic>
      <p:pic>
        <p:nvPicPr>
          <p:cNvPr id="6" name="Picture 2" descr="Unit 19 Temporal and Infratemporal fossa Diagram | Quizlet">
            <a:extLst>
              <a:ext uri="{FF2B5EF4-FFF2-40B4-BE49-F238E27FC236}">
                <a16:creationId xmlns:a16="http://schemas.microsoft.com/office/drawing/2014/main" id="{0F2EFC68-C0B4-7B51-CAA7-49732B411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829" b="61356"/>
          <a:stretch/>
        </p:blipFill>
        <p:spPr bwMode="auto">
          <a:xfrm>
            <a:off x="5419725" y="10308"/>
            <a:ext cx="6689265" cy="6867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135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CDA33-7B0E-91EA-6C2F-88C024398E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0D6A00-B949-AA24-6B1C-B311FB73D4BC}"/>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84E99F7F-33DC-5CAF-AFBE-D8CB6272BC0E}"/>
              </a:ext>
            </a:extLst>
          </p:cNvPr>
          <p:cNvSpPr>
            <a:spLocks noGrp="1"/>
          </p:cNvSpPr>
          <p:nvPr>
            <p:ph idx="1"/>
          </p:nvPr>
        </p:nvSpPr>
        <p:spPr/>
        <p:txBody>
          <a:bodyPr/>
          <a:lstStyle/>
          <a:p>
            <a:endParaRPr lang="el-GR" dirty="0"/>
          </a:p>
        </p:txBody>
      </p:sp>
      <p:pic>
        <p:nvPicPr>
          <p:cNvPr id="4" name="Picture 2" descr="Unit 19 Temporal and Infratemporal fossa Diagram | Quizlet">
            <a:extLst>
              <a:ext uri="{FF2B5EF4-FFF2-40B4-BE49-F238E27FC236}">
                <a16:creationId xmlns:a16="http://schemas.microsoft.com/office/drawing/2014/main" id="{894B7649-7460-54C6-B89D-DD1A2CF957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244" t="48854"/>
          <a:stretch/>
        </p:blipFill>
        <p:spPr bwMode="auto">
          <a:xfrm>
            <a:off x="0" y="0"/>
            <a:ext cx="6200776" cy="3514725"/>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p:cNvPicPr>
            <a:picLocks noChangeAspect="1"/>
          </p:cNvPicPr>
          <p:nvPr/>
        </p:nvPicPr>
        <p:blipFill rotWithShape="1">
          <a:blip r:embed="rId3"/>
          <a:srcRect l="25771" t="16607" r="27723" b="15000"/>
          <a:stretch/>
        </p:blipFill>
        <p:spPr>
          <a:xfrm>
            <a:off x="4648201" y="-1"/>
            <a:ext cx="7543800" cy="6858001"/>
          </a:xfrm>
          <a:prstGeom prst="rect">
            <a:avLst/>
          </a:prstGeom>
        </p:spPr>
      </p:pic>
      <p:pic>
        <p:nvPicPr>
          <p:cNvPr id="7" name="Εικόνα 6"/>
          <p:cNvPicPr>
            <a:picLocks noChangeAspect="1"/>
          </p:cNvPicPr>
          <p:nvPr/>
        </p:nvPicPr>
        <p:blipFill rotWithShape="1">
          <a:blip r:embed="rId4"/>
          <a:srcRect l="30426" t="31630" r="32104" b="26039"/>
          <a:stretch/>
        </p:blipFill>
        <p:spPr>
          <a:xfrm>
            <a:off x="1" y="3600473"/>
            <a:ext cx="4648200" cy="3171801"/>
          </a:xfrm>
          <a:prstGeom prst="rect">
            <a:avLst/>
          </a:prstGeom>
        </p:spPr>
      </p:pic>
      <p:pic>
        <p:nvPicPr>
          <p:cNvPr id="2050" name="Picture 2" descr="The Infratemporal Fossa - Borders - Contents - TeachMeAnatomy">
            <a:extLst>
              <a:ext uri="{FF2B5EF4-FFF2-40B4-BE49-F238E27FC236}">
                <a16:creationId xmlns:a16="http://schemas.microsoft.com/office/drawing/2014/main" id="{A1EF322A-E5E4-CB2D-F0C0-ABC243F3AA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198" y="2733676"/>
            <a:ext cx="7543800" cy="412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71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2" name="Picture 2">
            <a:extLst>
              <a:ext uri="{FF2B5EF4-FFF2-40B4-BE49-F238E27FC236}">
                <a16:creationId xmlns:a16="http://schemas.microsoft.com/office/drawing/2014/main" id="{89D0A7C7-DFC8-4964-9CB0-7D7CC19A1680}"/>
              </a:ext>
            </a:extLst>
          </p:cNvPr>
          <p:cNvPicPr>
            <a:picLocks noChangeAspect="1" noChangeArrowheads="1"/>
          </p:cNvPicPr>
          <p:nvPr/>
        </p:nvPicPr>
        <p:blipFill>
          <a:blip r:embed="rId2"/>
          <a:srcRect l="938" t="13544" b="4144"/>
          <a:stretch/>
        </p:blipFill>
        <p:spPr bwMode="auto">
          <a:xfrm>
            <a:off x="1182686" y="1109662"/>
            <a:ext cx="9056689" cy="5643563"/>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4" name="Picture 2">
            <a:extLst>
              <a:ext uri="{FF2B5EF4-FFF2-40B4-BE49-F238E27FC236}">
                <a16:creationId xmlns:a16="http://schemas.microsoft.com/office/drawing/2014/main" id="{64311D22-9CF3-41FB-BB7C-773D53E101BB}"/>
              </a:ext>
            </a:extLst>
          </p:cNvPr>
          <p:cNvPicPr>
            <a:picLocks noChangeAspect="1" noChangeArrowheads="1"/>
          </p:cNvPicPr>
          <p:nvPr/>
        </p:nvPicPr>
        <p:blipFill>
          <a:blip r:embed="rId3"/>
          <a:srcRect t="4737" r="33735" b="73947"/>
          <a:stretch>
            <a:fillRect/>
          </a:stretch>
        </p:blipFill>
        <p:spPr bwMode="auto">
          <a:xfrm>
            <a:off x="6310313" y="285750"/>
            <a:ext cx="3929062" cy="642938"/>
          </a:xfrm>
          <a:prstGeom prst="rect">
            <a:avLst/>
          </a:prstGeom>
          <a:noFill/>
          <a:ln w="9525">
            <a:noFill/>
            <a:miter lim="800000"/>
            <a:headEnd/>
            <a:tailEnd/>
          </a:ln>
          <a:effectLst>
            <a:prstShdw prst="shdw13" dist="53882" dir="13500000">
              <a:schemeClr val="accent1">
                <a:gamma/>
                <a:shade val="60000"/>
                <a:invGamma/>
                <a:alpha val="50000"/>
              </a:schemeClr>
            </a:prstShdw>
          </a:effectLst>
        </p:spPr>
      </p:pic>
    </p:spTree>
    <p:extLst>
      <p:ext uri="{BB962C8B-B14F-4D97-AF65-F5344CB8AC3E}">
        <p14:creationId xmlns:p14="http://schemas.microsoft.com/office/powerpoint/2010/main" val="2053596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rotWithShape="1">
          <a:blip r:embed="rId2"/>
          <a:srcRect l="23333" t="19630" r="27604" b="17593"/>
          <a:stretch/>
        </p:blipFill>
        <p:spPr>
          <a:xfrm>
            <a:off x="276225" y="161925"/>
            <a:ext cx="9144590" cy="6581775"/>
          </a:xfrm>
          <a:prstGeom prst="rect">
            <a:avLst/>
          </a:prstGeom>
        </p:spPr>
      </p:pic>
    </p:spTree>
    <p:extLst>
      <p:ext uri="{BB962C8B-B14F-4D97-AF65-F5344CB8AC3E}">
        <p14:creationId xmlns:p14="http://schemas.microsoft.com/office/powerpoint/2010/main" val="585823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0B9032-60DB-C23B-3E88-817A898693B5}"/>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612104FD-2C89-2BAF-15A2-5D6FB4C46183}"/>
              </a:ext>
            </a:extLst>
          </p:cNvPr>
          <p:cNvSpPr>
            <a:spLocks noGrp="1"/>
          </p:cNvSpPr>
          <p:nvPr>
            <p:ph idx="1"/>
          </p:nvPr>
        </p:nvSpPr>
        <p:spPr/>
        <p:txBody>
          <a:bodyPr/>
          <a:lstStyle/>
          <a:p>
            <a:endParaRPr lang="el-GR"/>
          </a:p>
        </p:txBody>
      </p:sp>
      <p:pic>
        <p:nvPicPr>
          <p:cNvPr id="3074" name="Picture 2" descr="Infratemporal fossa:Maxillary artery &amp; branches | RANZCRPart1 Wiki ...">
            <a:extLst>
              <a:ext uri="{FF2B5EF4-FFF2-40B4-BE49-F238E27FC236}">
                <a16:creationId xmlns:a16="http://schemas.microsoft.com/office/drawing/2014/main" id="{EBF0E4E3-0DC6-1CC4-E558-077F8A1C7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347" y="0"/>
            <a:ext cx="9329928" cy="699744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2C518BA5-758C-474B-D4A4-3AB89E8CA63E}"/>
              </a:ext>
            </a:extLst>
          </p:cNvPr>
          <p:cNvSpPr/>
          <p:nvPr/>
        </p:nvSpPr>
        <p:spPr>
          <a:xfrm>
            <a:off x="1746504" y="104576"/>
            <a:ext cx="7891272" cy="923330"/>
          </a:xfrm>
          <a:prstGeom prst="rect">
            <a:avLst/>
          </a:prstGeom>
          <a:solidFill>
            <a:schemeClr val="tx1"/>
          </a:solidFill>
        </p:spPr>
        <p:txBody>
          <a:bodyPr wrap="square" lIns="91440" tIns="45720" rIns="91440" bIns="45720">
            <a:spAutoFit/>
          </a:bodyPr>
          <a:lstStyle/>
          <a:p>
            <a:pPr algn="ctr"/>
            <a:r>
              <a:rPr lang="el-GR" sz="5400" b="1" cap="none" spc="0" dirty="0">
                <a:ln w="22225">
                  <a:solidFill>
                    <a:schemeClr val="accent2"/>
                  </a:solidFill>
                  <a:prstDash val="solid"/>
                </a:ln>
                <a:solidFill>
                  <a:sysClr val="windowText" lastClr="000000"/>
                </a:solidFill>
                <a:effectLst/>
              </a:rPr>
              <a:t>ΈΣΩ ΓΝΑΘΙΑΙΑ ΑΡΤΗΡΙΑ</a:t>
            </a:r>
          </a:p>
        </p:txBody>
      </p:sp>
    </p:spTree>
    <p:extLst>
      <p:ext uri="{BB962C8B-B14F-4D97-AF65-F5344CB8AC3E}">
        <p14:creationId xmlns:p14="http://schemas.microsoft.com/office/powerpoint/2010/main" val="1124309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9" name="Picture 3">
            <a:extLst>
              <a:ext uri="{FF2B5EF4-FFF2-40B4-BE49-F238E27FC236}">
                <a16:creationId xmlns:a16="http://schemas.microsoft.com/office/drawing/2014/main" id="{46477B2F-5C9B-4B18-85EE-70656B4934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p:blipFill>
        <p:spPr bwMode="auto">
          <a:xfrm>
            <a:off x="1" y="0"/>
            <a:ext cx="12192000" cy="6858000"/>
          </a:xfrm>
          <a:prstGeom prst="rect">
            <a:avLst/>
          </a:prstGeom>
          <a:noFill/>
          <a:ln w="9525">
            <a:noFill/>
            <a:miter lim="800000"/>
            <a:headEnd/>
            <a:tailEnd/>
          </a:ln>
          <a:effectLst>
            <a:prstShdw prst="shdw13" dist="53882" dir="13500000">
              <a:schemeClr val="accent1">
                <a:gamma/>
                <a:shade val="60000"/>
                <a:invGamma/>
                <a:alpha val="50000"/>
              </a:schemeClr>
            </a:prstShdw>
          </a:effectLst>
        </p:spPr>
      </p:pic>
    </p:spTree>
    <p:extLst>
      <p:ext uri="{BB962C8B-B14F-4D97-AF65-F5344CB8AC3E}">
        <p14:creationId xmlns:p14="http://schemas.microsoft.com/office/powerpoint/2010/main" val="59341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10" name="Picture 2">
            <a:extLst>
              <a:ext uri="{FF2B5EF4-FFF2-40B4-BE49-F238E27FC236}">
                <a16:creationId xmlns:a16="http://schemas.microsoft.com/office/drawing/2014/main" id="{8243E910-375A-4EC5-A77E-2C5895C07E2C}"/>
              </a:ext>
            </a:extLst>
          </p:cNvPr>
          <p:cNvPicPr>
            <a:picLocks noChangeAspect="1" noChangeArrowheads="1"/>
          </p:cNvPicPr>
          <p:nvPr/>
        </p:nvPicPr>
        <p:blipFill>
          <a:blip r:embed="rId3"/>
          <a:srcRect/>
          <a:stretch>
            <a:fillRect/>
          </a:stretch>
        </p:blipFill>
        <p:spPr bwMode="auto">
          <a:xfrm>
            <a:off x="1668463" y="39688"/>
            <a:ext cx="8642350" cy="6824662"/>
          </a:xfrm>
          <a:prstGeom prst="rect">
            <a:avLst/>
          </a:prstGeom>
          <a:noFill/>
          <a:ln w="9525">
            <a:noFill/>
            <a:miter lim="800000"/>
            <a:headEnd/>
            <a:tailEnd/>
          </a:ln>
          <a:effectLst>
            <a:prstShdw prst="shdw13" dist="53882" dir="13500000">
              <a:schemeClr val="accent1">
                <a:gamma/>
                <a:shade val="60000"/>
                <a:invGamma/>
                <a:alpha val="50000"/>
              </a:schemeClr>
            </a:prstShdw>
          </a:effectLst>
        </p:spPr>
      </p:pic>
    </p:spTree>
    <p:extLst>
      <p:ext uri="{BB962C8B-B14F-4D97-AF65-F5344CB8AC3E}">
        <p14:creationId xmlns:p14="http://schemas.microsoft.com/office/powerpoint/2010/main" val="3723504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4B88D5-04A9-03D9-3E9D-DA0E7D2C5FD4}"/>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FD1F77FE-ADC0-F908-3A92-E6C5F98AC75D}"/>
              </a:ext>
            </a:extLst>
          </p:cNvPr>
          <p:cNvSpPr>
            <a:spLocks noGrp="1"/>
          </p:cNvSpPr>
          <p:nvPr>
            <p:ph idx="1"/>
          </p:nvPr>
        </p:nvSpPr>
        <p:spPr/>
        <p:txBody>
          <a:bodyPr/>
          <a:lstStyle/>
          <a:p>
            <a:endParaRPr lang="el-GR"/>
          </a:p>
        </p:txBody>
      </p:sp>
      <p:pic>
        <p:nvPicPr>
          <p:cNvPr id="4098" name="Picture 2" descr="The PHARYNX Dr Nabil Khouri MD Ph D">
            <a:extLst>
              <a:ext uri="{FF2B5EF4-FFF2-40B4-BE49-F238E27FC236}">
                <a16:creationId xmlns:a16="http://schemas.microsoft.com/office/drawing/2014/main" id="{38713F8B-67B2-C6E5-207F-D837586A0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447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AD2F4C73-B0D9-491B-AD48-4FDBACF5EA00}"/>
              </a:ext>
            </a:extLst>
          </p:cNvPr>
          <p:cNvSpPr>
            <a:spLocks noGrp="1"/>
          </p:cNvSpPr>
          <p:nvPr>
            <p:ph type="title"/>
          </p:nvPr>
        </p:nvSpPr>
        <p:spPr>
          <a:xfrm>
            <a:off x="1738313" y="-66675"/>
            <a:ext cx="7237412" cy="1166813"/>
          </a:xfrm>
        </p:spPr>
        <p:txBody>
          <a:bodyPr/>
          <a:lstStyle/>
          <a:p>
            <a:pPr algn="l" eaLnBrk="1" hangingPunct="1"/>
            <a:r>
              <a:rPr lang="en-US" altLang="el-GR"/>
              <a:t> </a:t>
            </a:r>
            <a:r>
              <a:rPr lang="el-GR" altLang="el-GR" sz="2400">
                <a:solidFill>
                  <a:schemeClr val="tx1"/>
                </a:solidFill>
                <a:latin typeface="Arial Black" panose="020B0A04020102020204" pitchFamily="34" charset="0"/>
              </a:rPr>
              <a:t>ΠΤΕΡΥΓΟΕΙΔΕΣ ΦΛΕΒΩΔΕΣ ΠΛΕΓΜΑ</a:t>
            </a:r>
          </a:p>
        </p:txBody>
      </p:sp>
      <p:sp>
        <p:nvSpPr>
          <p:cNvPr id="34819" name="Content Placeholder 2">
            <a:extLst>
              <a:ext uri="{FF2B5EF4-FFF2-40B4-BE49-F238E27FC236}">
                <a16:creationId xmlns:a16="http://schemas.microsoft.com/office/drawing/2014/main" id="{0193D99B-094D-4F52-B60E-80E1D24E42EE}"/>
              </a:ext>
            </a:extLst>
          </p:cNvPr>
          <p:cNvSpPr>
            <a:spLocks noGrp="1"/>
          </p:cNvSpPr>
          <p:nvPr>
            <p:ph idx="1"/>
          </p:nvPr>
        </p:nvSpPr>
        <p:spPr>
          <a:xfrm>
            <a:off x="1646238" y="1204913"/>
            <a:ext cx="6572250" cy="5453062"/>
          </a:xfrm>
        </p:spPr>
        <p:txBody>
          <a:bodyPr>
            <a:normAutofit/>
          </a:bodyPr>
          <a:lstStyle/>
          <a:p>
            <a:pPr marL="274320" indent="-274320">
              <a:buFont typeface="Wingdings 2"/>
              <a:buChar char=""/>
              <a:defRPr/>
            </a:pPr>
            <a:endParaRPr lang="el-GR" altLang="el-GR" dirty="0"/>
          </a:p>
        </p:txBody>
      </p:sp>
      <p:pic>
        <p:nvPicPr>
          <p:cNvPr id="111620" name="Picture 2" descr="https://classconnection.s3.amazonaws.com/951/flashcards/583951/jpg/cardimage_1441565_653855991366319271594.jpg">
            <a:extLst>
              <a:ext uri="{FF2B5EF4-FFF2-40B4-BE49-F238E27FC236}">
                <a16:creationId xmlns:a16="http://schemas.microsoft.com/office/drawing/2014/main" id="{D4D9E841-C848-4FAA-B208-7B28E2B22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06" y="1100137"/>
            <a:ext cx="7055825" cy="534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4" descr="https://o.quizlet.com/ADPdTg8br2P2qkBVPVAbZg_m.jpg">
            <a:extLst>
              <a:ext uri="{FF2B5EF4-FFF2-40B4-BE49-F238E27FC236}">
                <a16:creationId xmlns:a16="http://schemas.microsoft.com/office/drawing/2014/main" id="{43C9564B-F957-4421-827A-8037E1049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4631" y="1100137"/>
            <a:ext cx="3533117" cy="333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6" descr="https://classconnection.s3.amazonaws.com/64/flashcards/261064/jpg/1-14493DAF19569089469.jpg">
            <a:extLst>
              <a:ext uri="{FF2B5EF4-FFF2-40B4-BE49-F238E27FC236}">
                <a16:creationId xmlns:a16="http://schemas.microsoft.com/office/drawing/2014/main" id="{043891E0-B89D-4228-A539-AF17330D9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8488" y="4573589"/>
            <a:ext cx="2347912"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594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Box 1"/>
          <p:cNvSpPr txBox="1"/>
          <p:nvPr/>
        </p:nvSpPr>
        <p:spPr>
          <a:xfrm>
            <a:off x="0" y="4832350"/>
            <a:ext cx="12192000" cy="1939925"/>
          </a:xfrm>
          <a:prstGeom prst="rect">
            <a:avLst/>
          </a:prstGeom>
          <a:solidFill>
            <a:schemeClr val="bg1"/>
          </a:solidFill>
          <a:ln w="9525">
            <a:noFill/>
          </a:ln>
        </p:spPr>
        <p:txBody>
          <a:bodyPr>
            <a:spAutoFit/>
          </a:bodyPr>
          <a:lstStyle/>
          <a:p>
            <a:pPr eaLnBrk="1" hangingPunct="1"/>
            <a:r>
              <a:rPr lang="el-GR" altLang="el-GR" sz="2400" dirty="0">
                <a:latin typeface="Arial" panose="020B0604020202020204" pitchFamily="34" charset="0"/>
                <a:cs typeface="Arial" panose="020B0604020202020204" pitchFamily="34" charset="0"/>
              </a:rPr>
              <a:t>ΠΛΟΥΣΙΟ ΦΛΕΒΙΚΟ ΠΛΕΓΜΑ ΣΤΟ ΣΥΝΔΕΤΙΚΟ ΙΣΤΟ ΡΙΝΙΚΟΥ ΒΛΕΝΝΟΓΟΝΟΥ ΙΔΙΑΙΤΕΡΑ ΣΤΗΝ ΚΑΤΩ ΜΟΙΡΑ ΡΙΝΙΚΟΥ ΔΙΑΦΡΑΓΜΑΤΟΣ</a:t>
            </a:r>
          </a:p>
          <a:p>
            <a:pPr eaLnBrk="1" hangingPunct="1"/>
            <a:r>
              <a:rPr lang="el-GR" altLang="el-GR" sz="2400" b="1" dirty="0">
                <a:solidFill>
                  <a:srgbClr val="00B0F0"/>
                </a:solidFill>
                <a:latin typeface="Arial" panose="020B0604020202020204" pitchFamily="34" charset="0"/>
                <a:cs typeface="Arial" panose="020B0604020202020204" pitchFamily="34" charset="0"/>
              </a:rPr>
              <a:t>ΕΚΒΟΛΗ ΣΤΗ ΣΦΗΝΟΫΠΕΡΩΙΑ ΦΛΕΒΑ- </a:t>
            </a:r>
            <a:r>
              <a:rPr lang="el-GR" altLang="el-GR" sz="2400" u="sng" dirty="0">
                <a:solidFill>
                  <a:srgbClr val="00B0F0"/>
                </a:solidFill>
                <a:latin typeface="Arial" panose="020B0604020202020204" pitchFamily="34" charset="0"/>
                <a:cs typeface="Arial" panose="020B0604020202020204" pitchFamily="34" charset="0"/>
              </a:rPr>
              <a:t>ΠΤΕΡΥΓΟΕΙΔΕΣ ΦΛΕΒΩΔΕΣ ΠΛΕΓΜΑ</a:t>
            </a:r>
          </a:p>
          <a:p>
            <a:pPr eaLnBrk="1" hangingPunct="1"/>
            <a:r>
              <a:rPr lang="el-GR" altLang="el-GR" sz="2400" b="1" dirty="0">
                <a:latin typeface="Arial" panose="020B0604020202020204" pitchFamily="34" charset="0"/>
                <a:cs typeface="Arial" panose="020B0604020202020204" pitchFamily="34" charset="0"/>
              </a:rPr>
              <a:t>ΣΥΜΒΟΛΗ ΜΕ ΠΡΟΣΘΙΑ ΠΡΟΣΩΠΙΚΗ ΚΑΙ ΥΠΟΚΟΓΧΙΑ ΦΛΕΒΑ </a:t>
            </a:r>
          </a:p>
          <a:p>
            <a:pPr eaLnBrk="1" hangingPunct="1"/>
            <a:r>
              <a:rPr lang="el-GR" altLang="el-GR" sz="2400" b="1" dirty="0">
                <a:latin typeface="Arial" panose="020B0604020202020204" pitchFamily="34" charset="0"/>
                <a:cs typeface="Arial" panose="020B0604020202020204" pitchFamily="34" charset="0"/>
              </a:rPr>
              <a:t>ΕΚΒΟΛΗ ΣΕ ΟΦΘΑΛΜΙΚΕΣ ΦΛΕΒΕΣ</a:t>
            </a:r>
            <a:r>
              <a:rPr lang="el-GR" altLang="el-GR" sz="2400" dirty="0">
                <a:latin typeface="Arial" panose="020B0604020202020204" pitchFamily="34" charset="0"/>
                <a:cs typeface="Arial" panose="020B0604020202020204" pitchFamily="34" charset="0"/>
              </a:rPr>
              <a:t>, ΠΑΡΟΧΕΤΕΥΣΗ ΣΕ ΣΗΡΑΓΓΩΔΗ ΚΟΛΠΟ </a:t>
            </a:r>
            <a:endParaRPr lang="el-GR" altLang="el-GR" sz="2400" dirty="0">
              <a:latin typeface="Arial" panose="020B0604020202020204" pitchFamily="34" charset="0"/>
              <a:ea typeface="Arial" panose="020B0604020202020204" pitchFamily="34" charset="0"/>
            </a:endParaRPr>
          </a:p>
        </p:txBody>
      </p:sp>
      <p:pic>
        <p:nvPicPr>
          <p:cNvPr id="143363" name="Picture 69" descr="Αποτέλεσμα εικόνας για venous drainage of the nose"/>
          <p:cNvPicPr>
            <a:picLocks noChangeAspect="1"/>
          </p:cNvPicPr>
          <p:nvPr/>
        </p:nvPicPr>
        <p:blipFill>
          <a:blip r:embed="rId2"/>
          <a:srcRect b="4535"/>
          <a:stretch>
            <a:fillRect/>
          </a:stretch>
        </p:blipFill>
        <p:spPr>
          <a:xfrm>
            <a:off x="4041775" y="144463"/>
            <a:ext cx="7991475" cy="4473575"/>
          </a:xfrm>
          <a:prstGeom prst="rect">
            <a:avLst/>
          </a:prstGeom>
          <a:noFill/>
          <a:ln w="9525">
            <a:noFill/>
          </a:ln>
        </p:spPr>
      </p:pic>
      <p:pic>
        <p:nvPicPr>
          <p:cNvPr id="143364" name="Picture 71" descr="Αποτέλεσμα εικόνας για venous drainage of the nose"/>
          <p:cNvPicPr>
            <a:picLocks noChangeAspect="1"/>
          </p:cNvPicPr>
          <p:nvPr/>
        </p:nvPicPr>
        <p:blipFill>
          <a:blip r:embed="rId3"/>
          <a:stretch>
            <a:fillRect/>
          </a:stretch>
        </p:blipFill>
        <p:spPr>
          <a:xfrm>
            <a:off x="119063" y="144463"/>
            <a:ext cx="3879850" cy="4473575"/>
          </a:xfrm>
          <a:prstGeom prst="rect">
            <a:avLst/>
          </a:prstGeom>
          <a:noFill/>
          <a:ln w="9525">
            <a:noFill/>
          </a:ln>
        </p:spPr>
      </p:pic>
    </p:spTree>
    <p:extLst>
      <p:ext uri="{BB962C8B-B14F-4D97-AF65-F5344CB8AC3E}">
        <p14:creationId xmlns:p14="http://schemas.microsoft.com/office/powerpoint/2010/main" val="2763468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B77426E3-DE64-4704-A633-E0DD74B2813B}"/>
              </a:ext>
            </a:extLst>
          </p:cNvPr>
          <p:cNvSpPr>
            <a:spLocks noGrp="1"/>
          </p:cNvSpPr>
          <p:nvPr>
            <p:ph type="title"/>
          </p:nvPr>
        </p:nvSpPr>
        <p:spPr>
          <a:xfrm>
            <a:off x="285750" y="-66675"/>
            <a:ext cx="9650413" cy="1166813"/>
          </a:xfrm>
        </p:spPr>
        <p:txBody>
          <a:bodyPr/>
          <a:lstStyle/>
          <a:p>
            <a:pPr eaLnBrk="1" fontAlgn="auto" hangingPunct="1">
              <a:spcAft>
                <a:spcPts val="0"/>
              </a:spcAft>
              <a:defRPr/>
            </a:pPr>
            <a:r>
              <a:rPr lang="en-US" altLang="el-GR" dirty="0"/>
              <a:t> </a:t>
            </a:r>
            <a:r>
              <a:rPr lang="el-GR" altLang="el-GR" sz="3200" dirty="0">
                <a:solidFill>
                  <a:srgbClr val="FFFF00"/>
                </a:solidFill>
                <a:latin typeface="Arial Black" pitchFamily="34" charset="0"/>
              </a:rPr>
              <a:t>ΠΤΕΡΥΓΟΕΙΔΕΣ ΦΛΕΒΩΔΕΣ ΠΛΕΓΜΑ</a:t>
            </a:r>
          </a:p>
        </p:txBody>
      </p:sp>
      <p:sp>
        <p:nvSpPr>
          <p:cNvPr id="34819" name="Content Placeholder 2">
            <a:extLst>
              <a:ext uri="{FF2B5EF4-FFF2-40B4-BE49-F238E27FC236}">
                <a16:creationId xmlns:a16="http://schemas.microsoft.com/office/drawing/2014/main" id="{2E18F8EC-1B4B-4F33-8ECB-BE5121DAF1F7}"/>
              </a:ext>
            </a:extLst>
          </p:cNvPr>
          <p:cNvSpPr>
            <a:spLocks noGrp="1"/>
          </p:cNvSpPr>
          <p:nvPr>
            <p:ph idx="1"/>
          </p:nvPr>
        </p:nvSpPr>
        <p:spPr>
          <a:xfrm>
            <a:off x="161925" y="1204913"/>
            <a:ext cx="8763000" cy="5453062"/>
          </a:xfrm>
        </p:spPr>
        <p:txBody>
          <a:bodyPr>
            <a:normAutofit/>
          </a:bodyPr>
          <a:lstStyle/>
          <a:p>
            <a:pPr marL="274320" indent="-274320" eaLnBrk="1" fontAlgn="auto" hangingPunct="1">
              <a:spcAft>
                <a:spcPts val="0"/>
              </a:spcAft>
              <a:buFont typeface="Wingdings 2"/>
              <a:buChar char=""/>
              <a:defRPr/>
            </a:pPr>
            <a:r>
              <a:rPr lang="el-GR" altLang="el-GR" dirty="0">
                <a:latin typeface="+mj-lt"/>
              </a:rPr>
              <a:t>Στον υποκροτάφιο βόθρο, μεταξύ κροταφίτη και έξω πτερυγοειδούς μυός</a:t>
            </a:r>
          </a:p>
          <a:p>
            <a:pPr marL="274320" indent="-274320" eaLnBrk="1" fontAlgn="auto" hangingPunct="1">
              <a:spcAft>
                <a:spcPts val="0"/>
              </a:spcAft>
              <a:buFont typeface="Wingdings 2"/>
              <a:buChar char=""/>
              <a:defRPr/>
            </a:pPr>
            <a:r>
              <a:rPr lang="el-GR" altLang="el-GR" dirty="0">
                <a:latin typeface="+mj-lt"/>
              </a:rPr>
              <a:t>Αντιστοιχεί στην περιοχή της έσω γναθιαίας αρτηρίας</a:t>
            </a:r>
          </a:p>
          <a:p>
            <a:pPr marL="274320" indent="-274320" eaLnBrk="1" fontAlgn="auto" hangingPunct="1">
              <a:spcAft>
                <a:spcPts val="0"/>
              </a:spcAft>
              <a:buFont typeface="Wingdings 2"/>
              <a:buChar char=""/>
              <a:defRPr/>
            </a:pPr>
            <a:r>
              <a:rPr lang="el-GR" altLang="el-GR" dirty="0">
                <a:latin typeface="+mj-lt"/>
              </a:rPr>
              <a:t>Στον σχηματισμό του συμβάλλουν η σφηνοϋπερώια, η εν τω βάθει κροταφική, η πτερυγοειδής, οι μασητήριες, η βυκανητική, οι φατνιακές, η μείζων υπερώια, οι μέσες μηνιγγικές και κλάδοι από την κάτω οφθαλμική φλέβα. </a:t>
            </a:r>
          </a:p>
          <a:p>
            <a:pPr marL="274320" indent="-274320" eaLnBrk="1" fontAlgn="auto" hangingPunct="1">
              <a:spcAft>
                <a:spcPts val="0"/>
              </a:spcAft>
              <a:buFont typeface="Wingdings 2"/>
              <a:buChar char=""/>
              <a:defRPr/>
            </a:pPr>
            <a:r>
              <a:rPr lang="el-GR" altLang="el-GR" dirty="0">
                <a:latin typeface="+mj-lt"/>
              </a:rPr>
              <a:t>Το πλέγμα συνδέεει την εν τω βάθει προσωπική φλέβα με την πρόσθια και την οπίσθια προσωπική φλέβα και τον σηραγγώδη κόλπο μέσω του αναστομωτικού σφηνοειδούς τρήματος (</a:t>
            </a:r>
            <a:r>
              <a:rPr lang="en-US" altLang="el-GR" dirty="0">
                <a:latin typeface="+mj-lt"/>
              </a:rPr>
              <a:t>Vesalius</a:t>
            </a:r>
            <a:r>
              <a:rPr lang="el-GR" altLang="el-GR" dirty="0">
                <a:latin typeface="+mj-lt"/>
              </a:rPr>
              <a:t>), του ωοειδούς και του ακανθικού τρήματος. </a:t>
            </a:r>
          </a:p>
          <a:p>
            <a:pPr marL="274320" indent="-274320" eaLnBrk="1" fontAlgn="auto" hangingPunct="1">
              <a:spcAft>
                <a:spcPts val="0"/>
              </a:spcAft>
              <a:buFont typeface="Wingdings 2"/>
              <a:buChar char=""/>
              <a:defRPr/>
            </a:pPr>
            <a:endParaRPr lang="el-GR" altLang="el-GR" dirty="0"/>
          </a:p>
        </p:txBody>
      </p:sp>
      <p:pic>
        <p:nvPicPr>
          <p:cNvPr id="31748" name="Picture 2" descr="https://classconnection.s3.amazonaws.com/951/flashcards/583951/jpg/cardimage_1441565_653855991366319271594.jpg">
            <a:extLst>
              <a:ext uri="{FF2B5EF4-FFF2-40B4-BE49-F238E27FC236}">
                <a16:creationId xmlns:a16="http://schemas.microsoft.com/office/drawing/2014/main" id="{32ACA661-B2FE-454C-9BCD-C5B498C32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0" y="161925"/>
            <a:ext cx="3071813"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descr="https://o.quizlet.com/ADPdTg8br2P2qkBVPVAbZg_m.jpg">
            <a:extLst>
              <a:ext uri="{FF2B5EF4-FFF2-40B4-BE49-F238E27FC236}">
                <a16:creationId xmlns:a16="http://schemas.microsoft.com/office/drawing/2014/main" id="{76E95652-040E-449F-876C-C3A71711C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0" y="2330450"/>
            <a:ext cx="3167063"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https://classconnection.s3.amazonaws.com/64/flashcards/261064/jpg/1-14493DAF19569089469.jpg">
            <a:extLst>
              <a:ext uri="{FF2B5EF4-FFF2-40B4-BE49-F238E27FC236}">
                <a16:creationId xmlns:a16="http://schemas.microsoft.com/office/drawing/2014/main" id="{E4A32646-288B-4415-A223-2F09482346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4925" y="4573588"/>
            <a:ext cx="3132138"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425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6" name="Object 7"/>
          <p:cNvGraphicFramePr>
            <a:graphicFrameLocks noGrp="1" noChangeAspect="1"/>
          </p:cNvGraphicFramePr>
          <p:nvPr>
            <p:ph sz="quarter" idx="2"/>
          </p:nvPr>
        </p:nvGraphicFramePr>
        <p:xfrm>
          <a:off x="8428038" y="239713"/>
          <a:ext cx="3352800" cy="3240087"/>
        </p:xfrm>
        <a:graphic>
          <a:graphicData uri="http://schemas.openxmlformats.org/presentationml/2006/ole">
            <mc:AlternateContent xmlns:mc="http://schemas.openxmlformats.org/markup-compatibility/2006">
              <mc:Choice xmlns:v="urn:schemas-microsoft-com:vml" Requires="v">
                <p:oleObj r:id="rId2" imgW="8991600" imgH="8686800" progId="Photoshop.Image.7">
                  <p:embed/>
                </p:oleObj>
              </mc:Choice>
              <mc:Fallback>
                <p:oleObj r:id="rId2" imgW="8991600" imgH="8686800" progId="Photoshop.Image.7">
                  <p:embed/>
                  <p:pic>
                    <p:nvPicPr>
                      <p:cNvPr id="144386" name="Object 7"/>
                      <p:cNvPicPr/>
                      <p:nvPr/>
                    </p:nvPicPr>
                    <p:blipFill>
                      <a:blip r:embed="rId3"/>
                      <a:srcRect/>
                      <a:stretch>
                        <a:fillRect/>
                      </a:stretch>
                    </p:blipFill>
                    <p:spPr>
                      <a:xfrm>
                        <a:off x="8428038" y="239713"/>
                        <a:ext cx="3352800" cy="3240087"/>
                      </a:xfrm>
                      <a:prstGeom prst="rect">
                        <a:avLst/>
                      </a:prstGeom>
                      <a:noFill/>
                      <a:ln w="38100">
                        <a:noFill/>
                        <a:miter/>
                      </a:ln>
                    </p:spPr>
                  </p:pic>
                </p:oleObj>
              </mc:Fallback>
            </mc:AlternateContent>
          </a:graphicData>
        </a:graphic>
      </p:graphicFrame>
      <p:pic>
        <p:nvPicPr>
          <p:cNvPr id="197642" name="Picture 10"/>
          <p:cNvPicPr>
            <a:picLocks noChangeAspect="1"/>
          </p:cNvPicPr>
          <p:nvPr/>
        </p:nvPicPr>
        <p:blipFill>
          <a:blip r:embed="rId4"/>
          <a:stretch>
            <a:fillRect/>
          </a:stretch>
        </p:blipFill>
        <p:spPr>
          <a:xfrm>
            <a:off x="260350" y="293688"/>
            <a:ext cx="3633788" cy="4059237"/>
          </a:xfrm>
          <a:prstGeom prst="rect">
            <a:avLst/>
          </a:prstGeom>
          <a:noFill/>
          <a:ln w="9525">
            <a:noFill/>
          </a:ln>
        </p:spPr>
      </p:pic>
      <p:sp>
        <p:nvSpPr>
          <p:cNvPr id="144388" name="TextBox 1"/>
          <p:cNvSpPr txBox="1"/>
          <p:nvPr/>
        </p:nvSpPr>
        <p:spPr>
          <a:xfrm>
            <a:off x="261938" y="5294313"/>
            <a:ext cx="5791200" cy="1200150"/>
          </a:xfrm>
          <a:prstGeom prst="rect">
            <a:avLst/>
          </a:prstGeom>
          <a:solidFill>
            <a:schemeClr val="bg1"/>
          </a:solidFill>
          <a:ln w="9525">
            <a:noFill/>
          </a:ln>
        </p:spPr>
        <p:txBody>
          <a:bodyPr>
            <a:spAutoFit/>
          </a:bodyPr>
          <a:lstStyle/>
          <a:p>
            <a:pPr eaLnBrk="1" hangingPunct="1"/>
            <a:r>
              <a:rPr lang="el-GR" altLang="el-GR" sz="2400" b="1" dirty="0">
                <a:solidFill>
                  <a:srgbClr val="00B0F0"/>
                </a:solidFill>
                <a:latin typeface="Arial" panose="020B0604020202020204" pitchFamily="34" charset="0"/>
                <a:cs typeface="Arial" panose="020B0604020202020204" pitchFamily="34" charset="0"/>
              </a:rPr>
              <a:t>ΕΚΒΟΛΗ ΣΤΗ ΣΦΗΝΟΫΠΕΡΩΙΑ ΦΛΕΒΑ- </a:t>
            </a:r>
            <a:r>
              <a:rPr lang="el-GR" altLang="el-GR" sz="2400" u="sng" dirty="0">
                <a:solidFill>
                  <a:srgbClr val="00B0F0"/>
                </a:solidFill>
                <a:latin typeface="Arial" panose="020B0604020202020204" pitchFamily="34" charset="0"/>
                <a:cs typeface="Arial" panose="020B0604020202020204" pitchFamily="34" charset="0"/>
              </a:rPr>
              <a:t>ΠΤΕΡΥΓΟΕΙΔΕΣ ΦΛΕΒΩΔΕΣ ΠΛΕΓΜΑ</a:t>
            </a:r>
            <a:endParaRPr lang="el-GR" altLang="el-GR" sz="2400" u="sng" dirty="0">
              <a:solidFill>
                <a:srgbClr val="00B0F0"/>
              </a:solidFill>
              <a:latin typeface="Arial" panose="020B0604020202020204" pitchFamily="34" charset="0"/>
              <a:ea typeface="Arial" panose="020B0604020202020204" pitchFamily="34" charset="0"/>
            </a:endParaRPr>
          </a:p>
        </p:txBody>
      </p:sp>
      <p:pic>
        <p:nvPicPr>
          <p:cNvPr id="144389" name="Picture 73" descr="Αποτέλεσμα εικόνας για venous drainage of the nose"/>
          <p:cNvPicPr>
            <a:picLocks noChangeAspect="1"/>
          </p:cNvPicPr>
          <p:nvPr/>
        </p:nvPicPr>
        <p:blipFill>
          <a:blip r:embed="rId5"/>
          <a:stretch>
            <a:fillRect/>
          </a:stretch>
        </p:blipFill>
        <p:spPr>
          <a:xfrm>
            <a:off x="3695700" y="0"/>
            <a:ext cx="4381500" cy="4889500"/>
          </a:xfrm>
          <a:prstGeom prst="rect">
            <a:avLst/>
          </a:prstGeom>
          <a:noFill/>
          <a:ln w="9525">
            <a:noFill/>
          </a:ln>
        </p:spPr>
      </p:pic>
      <p:pic>
        <p:nvPicPr>
          <p:cNvPr id="144390" name="Picture 2" descr="Αποτέλεσμα εικόνας για venous drainage of the nose"/>
          <p:cNvPicPr>
            <a:picLocks noChangeAspect="1"/>
          </p:cNvPicPr>
          <p:nvPr/>
        </p:nvPicPr>
        <p:blipFill>
          <a:blip r:embed="rId6"/>
          <a:stretch>
            <a:fillRect/>
          </a:stretch>
        </p:blipFill>
        <p:spPr>
          <a:xfrm>
            <a:off x="7075488" y="3624263"/>
            <a:ext cx="5116512" cy="3233737"/>
          </a:xfrm>
          <a:prstGeom prst="rect">
            <a:avLst/>
          </a:prstGeom>
          <a:noFill/>
          <a:ln w="9525">
            <a:noFill/>
          </a:ln>
        </p:spPr>
      </p:pic>
    </p:spTree>
    <p:extLst>
      <p:ext uri="{BB962C8B-B14F-4D97-AF65-F5344CB8AC3E}">
        <p14:creationId xmlns:p14="http://schemas.microsoft.com/office/powerpoint/2010/main" val="751737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7642"/>
                                        </p:tgtEl>
                                        <p:attrNameLst>
                                          <p:attrName>style.visibility</p:attrName>
                                        </p:attrNameLst>
                                      </p:cBhvr>
                                      <p:to>
                                        <p:strVal val="visible"/>
                                      </p:to>
                                    </p:set>
                                    <p:animEffect transition="in" filter="circle(in)">
                                      <p:cBhvr>
                                        <p:cTn id="7" dur="1000"/>
                                        <p:tgtEl>
                                          <p:spTgt spid="197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p:txBody>
          <a:bodyPr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endParaRPr kumimoji="0" lang="el-GR" sz="3200" b="0" i="0" u="none" strike="noStrike" kern="1200" cap="all" spc="0" normalizeH="0" baseline="0" noProof="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uLnTx/>
              <a:uFillTx/>
              <a:latin typeface="+mj-lt"/>
              <a:ea typeface="+mj-ea"/>
              <a:cs typeface="+mj-cs"/>
            </a:endParaRPr>
          </a:p>
        </p:txBody>
      </p:sp>
      <p:sp>
        <p:nvSpPr>
          <p:cNvPr id="3" name="Θέση περιεχομένου 2"/>
          <p:cNvSpPr>
            <a:spLocks noGrp="1"/>
          </p:cNvSpPr>
          <p:nvPr>
            <p:ph idx="1"/>
          </p:nvPr>
        </p:nvSpPr>
        <p:spPr>
          <a:xfrm>
            <a:off x="1141413" y="2667000"/>
            <a:ext cx="9906000" cy="3124200"/>
          </a:xfrm>
        </p:spPr>
        <p:txBody>
          <a:bodyPr vert="horz" lIns="91440" tIns="45720" rIns="91440" bIns="45720" rtlCol="0" anchor="ctr">
            <a:normAutofit/>
          </a:bodyPr>
          <a:lstStyle/>
          <a:p>
            <a:pPr marL="285750" marR="0" lvl="0" indent="-285750" algn="l" defTabSz="457200" rtl="0" eaLnBrk="1" fontAlgn="auto" latinLnBrk="0" hangingPunct="1">
              <a:lnSpc>
                <a:spcPct val="100000"/>
              </a:lnSpc>
              <a:spcBef>
                <a:spcPct val="20000"/>
              </a:spcBef>
              <a:spcAft>
                <a:spcPts val="600"/>
              </a:spcAft>
              <a:buClr>
                <a:schemeClr val="tx1"/>
              </a:buClr>
              <a:buSzPct val="100000"/>
              <a:buFont typeface="Arial" panose="020B0604020202020204"/>
              <a:buChar char="•"/>
              <a:defRPr/>
            </a:pPr>
            <a:endParaRPr kumimoji="0" lang="el-GR" sz="2000" b="0" i="0" u="none" strike="noStrike" kern="1200" cap="small" spc="0" normalizeH="0" baseline="0" noProof="0">
              <a:ln>
                <a:noFill/>
              </a:ln>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uLnTx/>
              <a:uFillTx/>
              <a:latin typeface="+mn-lt"/>
              <a:ea typeface="+mn-ea"/>
              <a:cs typeface="+mn-cs"/>
            </a:endParaRPr>
          </a:p>
        </p:txBody>
      </p:sp>
      <p:pic>
        <p:nvPicPr>
          <p:cNvPr id="145412" name="Εικόνα 3"/>
          <p:cNvPicPr>
            <a:picLocks noChangeAspect="1"/>
          </p:cNvPicPr>
          <p:nvPr/>
        </p:nvPicPr>
        <p:blipFill>
          <a:blip r:embed="rId2"/>
          <a:srcRect l="18611" t="19667" r="18182" b="15555"/>
          <a:stretch>
            <a:fillRect/>
          </a:stretch>
        </p:blipFill>
        <p:spPr>
          <a:xfrm>
            <a:off x="0" y="-3175"/>
            <a:ext cx="12192000" cy="6861175"/>
          </a:xfrm>
          <a:prstGeom prst="rect">
            <a:avLst/>
          </a:prstGeom>
          <a:noFill/>
          <a:ln w="9525">
            <a:noFill/>
          </a:ln>
        </p:spPr>
      </p:pic>
    </p:spTree>
    <p:extLst>
      <p:ext uri="{BB962C8B-B14F-4D97-AF65-F5344CB8AC3E}">
        <p14:creationId xmlns:p14="http://schemas.microsoft.com/office/powerpoint/2010/main" val="229308524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E52943DD-B844-48EA-8A76-8C5FE040FE59}"/>
              </a:ext>
            </a:extLst>
          </p:cNvPr>
          <p:cNvSpPr>
            <a:spLocks noGrp="1"/>
          </p:cNvSpPr>
          <p:nvPr>
            <p:ph type="title"/>
          </p:nvPr>
        </p:nvSpPr>
        <p:spPr>
          <a:xfrm>
            <a:off x="609600" y="-308610"/>
            <a:ext cx="9652000" cy="1143000"/>
          </a:xfrm>
        </p:spPr>
        <p:txBody>
          <a:bodyPr/>
          <a:lstStyle/>
          <a:p>
            <a:pPr eaLnBrk="1" fontAlgn="auto" hangingPunct="1">
              <a:spcAft>
                <a:spcPts val="0"/>
              </a:spcAft>
              <a:defRPr/>
            </a:pPr>
            <a:r>
              <a:rPr lang="el-GR" altLang="el-GR" dirty="0"/>
              <a:t>           </a:t>
            </a:r>
            <a:r>
              <a:rPr lang="el-GR" altLang="el-GR" dirty="0">
                <a:solidFill>
                  <a:srgbClr val="FFFF00"/>
                </a:solidFill>
                <a:effectLst>
                  <a:outerShdw blurRad="38100" dist="38100" dir="2700000" algn="tl">
                    <a:srgbClr val="000000">
                      <a:alpha val="43137"/>
                    </a:srgbClr>
                  </a:outerShdw>
                </a:effectLst>
              </a:rPr>
              <a:t>ΣΗΡΑΓΓΩΔΗΣ ΚΟΛΠΟΣ</a:t>
            </a:r>
          </a:p>
        </p:txBody>
      </p:sp>
      <p:sp>
        <p:nvSpPr>
          <p:cNvPr id="24579" name="Content Placeholder 2">
            <a:extLst>
              <a:ext uri="{FF2B5EF4-FFF2-40B4-BE49-F238E27FC236}">
                <a16:creationId xmlns:a16="http://schemas.microsoft.com/office/drawing/2014/main" id="{C74B5BD5-D6F4-4671-905C-ECD9D3D5571D}"/>
              </a:ext>
            </a:extLst>
          </p:cNvPr>
          <p:cNvSpPr>
            <a:spLocks noGrp="1"/>
          </p:cNvSpPr>
          <p:nvPr>
            <p:ph idx="1"/>
          </p:nvPr>
        </p:nvSpPr>
        <p:spPr>
          <a:xfrm>
            <a:off x="133350" y="1076325"/>
            <a:ext cx="7419975" cy="5676900"/>
          </a:xfrm>
        </p:spPr>
        <p:txBody>
          <a:bodyPr>
            <a:normAutofit fontScale="92500" lnSpcReduction="10000"/>
          </a:bodyPr>
          <a:lstStyle/>
          <a:p>
            <a:pPr marL="274320" indent="-274320" eaLnBrk="1" fontAlgn="auto" hangingPunct="1">
              <a:spcAft>
                <a:spcPts val="0"/>
              </a:spcAft>
              <a:buFont typeface="Wingdings 2"/>
              <a:buChar char=""/>
              <a:defRPr/>
            </a:pPr>
            <a:r>
              <a:rPr lang="el-GR" altLang="el-GR" dirty="0">
                <a:latin typeface="+mj-lt"/>
              </a:rPr>
              <a:t>εκτείνεται εκατέρωθεν σφηνοειδούς κόλπου, εφιππίου και υπόφυσης. Από την πρόσθια κογχική σχισμή έως λιθοειδές χείλος κροταφικού οστού</a:t>
            </a:r>
          </a:p>
          <a:p>
            <a:pPr marL="274320" indent="-274320" eaLnBrk="1" fontAlgn="auto" hangingPunct="1">
              <a:spcAft>
                <a:spcPts val="0"/>
              </a:spcAft>
              <a:buFont typeface="Wingdings 2"/>
              <a:buChar char=""/>
              <a:defRPr/>
            </a:pPr>
            <a:r>
              <a:rPr lang="el-GR" altLang="el-GR" dirty="0">
                <a:latin typeface="+mj-lt"/>
              </a:rPr>
              <a:t>Διαστάσεις: 2 </a:t>
            </a:r>
            <a:r>
              <a:rPr lang="en-US" altLang="el-GR" dirty="0">
                <a:latin typeface="+mj-lt"/>
              </a:rPr>
              <a:t>mm</a:t>
            </a:r>
            <a:r>
              <a:rPr lang="el-GR" altLang="el-GR" dirty="0">
                <a:latin typeface="+mj-lt"/>
              </a:rPr>
              <a:t> μήκος και 1 </a:t>
            </a:r>
            <a:r>
              <a:rPr lang="en-US" altLang="el-GR" dirty="0">
                <a:latin typeface="+mj-lt"/>
              </a:rPr>
              <a:t>mm</a:t>
            </a:r>
            <a:r>
              <a:rPr lang="el-GR" altLang="el-GR" dirty="0">
                <a:latin typeface="+mj-lt"/>
              </a:rPr>
              <a:t> πλάτος</a:t>
            </a:r>
          </a:p>
          <a:p>
            <a:pPr marL="274320" indent="-274320" eaLnBrk="1" fontAlgn="auto" hangingPunct="1">
              <a:spcAft>
                <a:spcPts val="0"/>
              </a:spcAft>
              <a:buFont typeface="Wingdings 2"/>
              <a:buChar char=""/>
              <a:defRPr/>
            </a:pPr>
            <a:r>
              <a:rPr lang="el-GR" altLang="el-GR" dirty="0">
                <a:latin typeface="+mj-lt"/>
              </a:rPr>
              <a:t>μορφολογική δομή: σηραγγώδης με ενδομηνιγγικά φλεβώδη κανάλια</a:t>
            </a:r>
          </a:p>
          <a:p>
            <a:pPr marL="274320" indent="-274320" eaLnBrk="1" fontAlgn="auto" hangingPunct="1">
              <a:spcAft>
                <a:spcPts val="0"/>
              </a:spcAft>
              <a:buFont typeface="Wingdings 2"/>
              <a:buChar char=""/>
              <a:defRPr/>
            </a:pPr>
            <a:r>
              <a:rPr lang="el-GR" altLang="el-GR" dirty="0">
                <a:latin typeface="+mj-lt"/>
              </a:rPr>
              <a:t>εξωτερικά όρια: άνω, έσω, πλάγιο και οπίσθιο τοίχωμα </a:t>
            </a:r>
          </a:p>
          <a:p>
            <a:pPr marL="274320" indent="-274320" eaLnBrk="1" fontAlgn="auto" hangingPunct="1">
              <a:spcAft>
                <a:spcPts val="0"/>
              </a:spcAft>
              <a:buFont typeface="Wingdings 2"/>
              <a:buChar char=""/>
              <a:defRPr/>
            </a:pPr>
            <a:r>
              <a:rPr lang="el-GR" altLang="el-GR" dirty="0">
                <a:latin typeface="+mj-lt"/>
              </a:rPr>
              <a:t>Από όλες τις πλευρές ορίζεται από σκληρά μήνιγγα  και  έσω υπάρχει το φλεβώδες δίκτυο, λιπώδης ιστός, η έσω καρωτίδα αρτηρία με τους κλάδους της, συμπαθητικές ίνες και το απαγωγό νεύρο</a:t>
            </a:r>
          </a:p>
          <a:p>
            <a:pPr marL="274320" indent="-274320" eaLnBrk="1" fontAlgn="auto" hangingPunct="1">
              <a:spcAft>
                <a:spcPts val="0"/>
              </a:spcAft>
              <a:buFont typeface="Wingdings 2"/>
              <a:buChar char=""/>
              <a:defRPr/>
            </a:pPr>
            <a:r>
              <a:rPr lang="el-GR" altLang="el-GR" dirty="0">
                <a:latin typeface="+mj-lt"/>
              </a:rPr>
              <a:t>Από τα πλάγια διέρχονται το κοινό κινητικό, τροχιλιακό, ο πρώτος και ο δεύερος κλάδος του τριδύμου νεύρου. </a:t>
            </a:r>
          </a:p>
          <a:p>
            <a:pPr marL="274320" indent="-274320" eaLnBrk="1" fontAlgn="auto" hangingPunct="1">
              <a:spcAft>
                <a:spcPts val="0"/>
              </a:spcAft>
              <a:buFont typeface="Wingdings 2"/>
              <a:buChar char=""/>
              <a:defRPr/>
            </a:pPr>
            <a:endParaRPr lang="el-GR" altLang="el-GR" dirty="0">
              <a:latin typeface="+mj-lt"/>
            </a:endParaRPr>
          </a:p>
          <a:p>
            <a:pPr marL="274320" indent="-274320" eaLnBrk="1" fontAlgn="auto" hangingPunct="1">
              <a:spcAft>
                <a:spcPts val="0"/>
              </a:spcAft>
              <a:buFont typeface="Wingdings 2"/>
              <a:buChar char=""/>
              <a:defRPr/>
            </a:pPr>
            <a:endParaRPr lang="el-GR" altLang="el-GR" dirty="0">
              <a:latin typeface="+mj-lt"/>
            </a:endParaRPr>
          </a:p>
          <a:p>
            <a:pPr marL="274320" indent="-274320" eaLnBrk="1" fontAlgn="auto" hangingPunct="1">
              <a:spcAft>
                <a:spcPts val="0"/>
              </a:spcAft>
              <a:buFont typeface="Wingdings 2"/>
              <a:buChar char=""/>
              <a:defRPr/>
            </a:pPr>
            <a:endParaRPr lang="el-GR" altLang="el-GR" dirty="0"/>
          </a:p>
        </p:txBody>
      </p:sp>
      <p:pic>
        <p:nvPicPr>
          <p:cNvPr id="23556" name="Picture 3">
            <a:extLst>
              <a:ext uri="{FF2B5EF4-FFF2-40B4-BE49-F238E27FC236}">
                <a16:creationId xmlns:a16="http://schemas.microsoft.com/office/drawing/2014/main" id="{717691E6-BB47-4A63-BE2E-05D71B7498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77150" y="3451225"/>
            <a:ext cx="4403725"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a:extLst>
              <a:ext uri="{FF2B5EF4-FFF2-40B4-BE49-F238E27FC236}">
                <a16:creationId xmlns:a16="http://schemas.microsoft.com/office/drawing/2014/main" id="{29BB4462-7EE9-428A-ADEB-2953DC23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1588" y="147638"/>
            <a:ext cx="449262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6548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p:cNvPicPr>
          <p:nvPr/>
        </p:nvPicPr>
        <p:blipFill>
          <a:blip r:embed="rId2"/>
          <a:stretch>
            <a:fillRect/>
          </a:stretch>
        </p:blipFill>
        <p:spPr>
          <a:xfrm>
            <a:off x="5181600" y="0"/>
            <a:ext cx="5641975" cy="6858000"/>
          </a:xfrm>
          <a:prstGeom prst="rect">
            <a:avLst/>
          </a:prstGeom>
          <a:noFill/>
          <a:ln w="76200">
            <a:noFill/>
          </a:ln>
        </p:spPr>
      </p:pic>
      <p:sp>
        <p:nvSpPr>
          <p:cNvPr id="146435" name="Text Box 3"/>
          <p:cNvSpPr txBox="1"/>
          <p:nvPr/>
        </p:nvSpPr>
        <p:spPr>
          <a:xfrm>
            <a:off x="30163" y="136525"/>
            <a:ext cx="6650037" cy="646113"/>
          </a:xfrm>
          <a:prstGeom prst="rect">
            <a:avLst/>
          </a:prstGeom>
          <a:noFill/>
          <a:ln w="57150">
            <a:noFill/>
          </a:ln>
        </p:spPr>
        <p:txBody>
          <a:bodyPr wrap="none">
            <a:spAutoFit/>
          </a:bodyPr>
          <a:lstStyle/>
          <a:p>
            <a:pPr eaLnBrk="1" hangingPunct="1"/>
            <a:r>
              <a:rPr lang="el-GR" altLang="el-GR" sz="3600" b="1" dirty="0">
                <a:solidFill>
                  <a:srgbClr val="00B0F0"/>
                </a:solidFill>
                <a:latin typeface="Tahoma" panose="020B0604030504040204" pitchFamily="34" charset="0"/>
              </a:rPr>
              <a:t>Φλέβες  Μέσου Τριτημορίου</a:t>
            </a:r>
          </a:p>
        </p:txBody>
      </p:sp>
      <p:sp>
        <p:nvSpPr>
          <p:cNvPr id="146436" name="Text Box 4"/>
          <p:cNvSpPr txBox="1"/>
          <p:nvPr/>
        </p:nvSpPr>
        <p:spPr>
          <a:xfrm>
            <a:off x="1522413" y="4381500"/>
            <a:ext cx="5157787" cy="2097088"/>
          </a:xfrm>
          <a:prstGeom prst="rect">
            <a:avLst/>
          </a:prstGeom>
          <a:noFill/>
          <a:ln w="9525">
            <a:noFill/>
          </a:ln>
        </p:spPr>
        <p:txBody>
          <a:bodyPr wrap="none">
            <a:spAutoFit/>
          </a:bodyPr>
          <a:lstStyle/>
          <a:p>
            <a:pPr eaLnBrk="1" hangingPunct="1"/>
            <a:r>
              <a:rPr lang="el-GR" altLang="el-GR" sz="2800" b="1" dirty="0">
                <a:solidFill>
                  <a:srgbClr val="00FFFF"/>
                </a:solidFill>
                <a:latin typeface="Tahoma" panose="020B0604030504040204" pitchFamily="34" charset="0"/>
              </a:rPr>
              <a:t>Φλέβες προς έσω σφαγίτιδα</a:t>
            </a:r>
          </a:p>
          <a:p>
            <a:pPr eaLnBrk="1" hangingPunct="1">
              <a:lnSpc>
                <a:spcPct val="70000"/>
              </a:lnSpc>
            </a:pPr>
            <a:r>
              <a:rPr lang="el-GR" altLang="el-GR" sz="2800" b="1" dirty="0">
                <a:solidFill>
                  <a:srgbClr val="00FFFF"/>
                </a:solidFill>
                <a:latin typeface="Tahoma" panose="020B0604030504040204" pitchFamily="34" charset="0"/>
              </a:rPr>
              <a:t>  - έσω γναθιαία</a:t>
            </a:r>
          </a:p>
          <a:p>
            <a:pPr eaLnBrk="1" hangingPunct="1">
              <a:lnSpc>
                <a:spcPct val="70000"/>
              </a:lnSpc>
            </a:pPr>
            <a:r>
              <a:rPr lang="el-GR" altLang="el-GR" sz="2800" b="1" dirty="0">
                <a:solidFill>
                  <a:srgbClr val="00FFFF"/>
                </a:solidFill>
                <a:latin typeface="Tahoma" panose="020B0604030504040204" pitchFamily="34" charset="0"/>
              </a:rPr>
              <a:t>  - επιπολής κροταφική</a:t>
            </a:r>
          </a:p>
          <a:p>
            <a:pPr eaLnBrk="1" hangingPunct="1">
              <a:lnSpc>
                <a:spcPct val="80000"/>
              </a:lnSpc>
            </a:pPr>
            <a:r>
              <a:rPr lang="el-GR" altLang="el-GR" sz="2800" b="1" dirty="0">
                <a:solidFill>
                  <a:srgbClr val="00FFFF"/>
                </a:solidFill>
                <a:latin typeface="Tahoma" panose="020B0604030504040204" pitchFamily="34" charset="0"/>
              </a:rPr>
              <a:t>  - οπισθογναθιαία</a:t>
            </a:r>
          </a:p>
          <a:p>
            <a:pPr eaLnBrk="1" hangingPunct="1">
              <a:lnSpc>
                <a:spcPct val="80000"/>
              </a:lnSpc>
            </a:pPr>
            <a:r>
              <a:rPr lang="el-GR" altLang="el-GR" sz="2800" b="1" dirty="0">
                <a:solidFill>
                  <a:srgbClr val="00FFFF"/>
                </a:solidFill>
                <a:latin typeface="Tahoma" panose="020B0604030504040204" pitchFamily="34" charset="0"/>
              </a:rPr>
              <a:t>  - πρόσθια προσωπική</a:t>
            </a:r>
          </a:p>
          <a:p>
            <a:pPr eaLnBrk="1" hangingPunct="1">
              <a:lnSpc>
                <a:spcPct val="70000"/>
              </a:lnSpc>
            </a:pPr>
            <a:r>
              <a:rPr lang="el-GR" altLang="el-GR" sz="2800" b="1" dirty="0">
                <a:solidFill>
                  <a:srgbClr val="00FFFF"/>
                </a:solidFill>
                <a:latin typeface="Tahoma" panose="020B0604030504040204" pitchFamily="34" charset="0"/>
              </a:rPr>
              <a:t>  - κοινή  προσωπική</a:t>
            </a:r>
          </a:p>
        </p:txBody>
      </p:sp>
    </p:spTree>
    <p:extLst>
      <p:ext uri="{BB962C8B-B14F-4D97-AF65-F5344CB8AC3E}">
        <p14:creationId xmlns:p14="http://schemas.microsoft.com/office/powerpoint/2010/main" val="121490827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rotWithShape="1">
          <a:blip r:embed="rId2"/>
          <a:srcRect l="25037" t="19569" r="27960" b="25636"/>
          <a:stretch/>
        </p:blipFill>
        <p:spPr>
          <a:xfrm>
            <a:off x="219075" y="152400"/>
            <a:ext cx="3114675" cy="2042410"/>
          </a:xfrm>
          <a:prstGeom prst="rect">
            <a:avLst/>
          </a:prstGeom>
        </p:spPr>
      </p:pic>
      <p:pic>
        <p:nvPicPr>
          <p:cNvPr id="5122" name="Picture 2" descr="Infratemporal fossa - nervous structures">
            <a:extLst>
              <a:ext uri="{FF2B5EF4-FFF2-40B4-BE49-F238E27FC236}">
                <a16:creationId xmlns:a16="http://schemas.microsoft.com/office/drawing/2014/main" id="{54B1AE77-AD0C-A213-6D44-883D37F15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400" y="-1"/>
            <a:ext cx="87503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09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a:extLst>
              <a:ext uri="{FF2B5EF4-FFF2-40B4-BE49-F238E27FC236}">
                <a16:creationId xmlns:a16="http://schemas.microsoft.com/office/drawing/2014/main" id="{C864D905-4887-4512-A7D6-63FCDA35075F}"/>
              </a:ext>
            </a:extLst>
          </p:cNvPr>
          <p:cNvGraphicFramePr>
            <a:graphicFrameLocks noChangeAspect="1"/>
          </p:cNvGraphicFramePr>
          <p:nvPr/>
        </p:nvGraphicFramePr>
        <p:xfrm>
          <a:off x="1795464" y="990601"/>
          <a:ext cx="8669337" cy="5541963"/>
        </p:xfrm>
        <a:graphic>
          <a:graphicData uri="http://schemas.openxmlformats.org/presentationml/2006/ole">
            <mc:AlternateContent xmlns:mc="http://schemas.openxmlformats.org/markup-compatibility/2006">
              <mc:Choice xmlns:v="urn:schemas-microsoft-com:vml" Requires="v">
                <p:oleObj name="Image" r:id="rId3" imgW="9948121" imgH="5269455" progId="Photoshop.Image.5">
                  <p:embed/>
                </p:oleObj>
              </mc:Choice>
              <mc:Fallback>
                <p:oleObj name="Image" r:id="rId3" imgW="9948121" imgH="5269455" progId="Photoshop.Image.5">
                  <p:embed/>
                  <p:pic>
                    <p:nvPicPr>
                      <p:cNvPr id="1026" name="Object 2">
                        <a:extLst>
                          <a:ext uri="{FF2B5EF4-FFF2-40B4-BE49-F238E27FC236}">
                            <a16:creationId xmlns:a16="http://schemas.microsoft.com/office/drawing/2014/main" id="{C864D905-4887-4512-A7D6-63FCDA350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464" y="990601"/>
                        <a:ext cx="8669337" cy="5541963"/>
                      </a:xfrm>
                      <a:prstGeom prst="rect">
                        <a:avLst/>
                      </a:prstGeom>
                      <a:noFill/>
                      <a:ln w="762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WordArt 3">
            <a:extLst>
              <a:ext uri="{FF2B5EF4-FFF2-40B4-BE49-F238E27FC236}">
                <a16:creationId xmlns:a16="http://schemas.microsoft.com/office/drawing/2014/main" id="{3893C301-8364-429F-AF4E-EF8C8D4E5283}"/>
              </a:ext>
            </a:extLst>
          </p:cNvPr>
          <p:cNvSpPr>
            <a:spLocks noChangeArrowheads="1" noChangeShapeType="1" noTextEdit="1"/>
          </p:cNvSpPr>
          <p:nvPr/>
        </p:nvSpPr>
        <p:spPr bwMode="auto">
          <a:xfrm>
            <a:off x="1930400" y="6019800"/>
            <a:ext cx="2336800" cy="381000"/>
          </a:xfrm>
          <a:prstGeom prst="rect">
            <a:avLst/>
          </a:prstGeom>
        </p:spPr>
        <p:txBody>
          <a:bodyPr wrap="none" fromWordArt="1">
            <a:prstTxWarp prst="textPlain">
              <a:avLst>
                <a:gd name="adj" fmla="val 50000"/>
              </a:avLst>
            </a:prstTxWarp>
          </a:bodyPr>
          <a:lstStyle/>
          <a:p>
            <a:pPr algn="ctr"/>
            <a:r>
              <a:rPr lang="el-GR"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επιπολής</a:t>
            </a:r>
          </a:p>
        </p:txBody>
      </p:sp>
      <p:sp>
        <p:nvSpPr>
          <p:cNvPr id="1028" name="WordArt 4">
            <a:extLst>
              <a:ext uri="{FF2B5EF4-FFF2-40B4-BE49-F238E27FC236}">
                <a16:creationId xmlns:a16="http://schemas.microsoft.com/office/drawing/2014/main" id="{C830C92B-1AD5-4A53-9A2F-43D45D718CA3}"/>
              </a:ext>
            </a:extLst>
          </p:cNvPr>
          <p:cNvSpPr>
            <a:spLocks noChangeArrowheads="1" noChangeShapeType="1" noTextEdit="1"/>
          </p:cNvSpPr>
          <p:nvPr/>
        </p:nvSpPr>
        <p:spPr bwMode="auto">
          <a:xfrm>
            <a:off x="2749550" y="304800"/>
            <a:ext cx="6692900" cy="1143000"/>
          </a:xfrm>
          <a:prstGeom prst="rect">
            <a:avLst/>
          </a:prstGeom>
        </p:spPr>
        <p:txBody>
          <a:bodyPr wrap="none" fromWordArt="1">
            <a:prstTxWarp prst="textPlain">
              <a:avLst>
                <a:gd name="adj" fmla="val 50000"/>
              </a:avLst>
            </a:prstTxWarp>
          </a:bodyPr>
          <a:lstStyle/>
          <a:p>
            <a:pPr algn="ctr"/>
            <a:r>
              <a:rPr lang="el-GR" sz="3600" b="1" kern="10">
                <a:ln w="19050">
                  <a:solidFill>
                    <a:srgbClr val="FFFF00"/>
                  </a:solidFill>
                  <a:round/>
                  <a:headEnd/>
                  <a:tailEnd/>
                </a:ln>
                <a:solidFill>
                  <a:srgbClr val="0066CC"/>
                </a:solidFill>
                <a:effectLst>
                  <a:outerShdw dist="35921" dir="2700000" algn="ctr" rotWithShape="0">
                    <a:srgbClr val="990000"/>
                  </a:outerShdw>
                </a:effectLst>
                <a:latin typeface="Impact" panose="020B0806030902050204" pitchFamily="34" charset="0"/>
              </a:rPr>
              <a:t>η πορεία των νεύρων</a:t>
            </a:r>
          </a:p>
          <a:p>
            <a:pPr algn="ctr"/>
            <a:r>
              <a:rPr lang="el-GR" sz="3600" b="1" kern="10">
                <a:ln w="19050">
                  <a:solidFill>
                    <a:srgbClr val="FFFF00"/>
                  </a:solidFill>
                  <a:round/>
                  <a:headEnd/>
                  <a:tailEnd/>
                </a:ln>
                <a:solidFill>
                  <a:srgbClr val="0066CC"/>
                </a:solidFill>
                <a:effectLst>
                  <a:outerShdw dist="35921" dir="2700000" algn="ctr" rotWithShape="0">
                    <a:srgbClr val="990000"/>
                  </a:outerShdw>
                </a:effectLst>
                <a:latin typeface="Impact" panose="020B0806030902050204" pitchFamily="34" charset="0"/>
              </a:rPr>
              <a:t>στο μέσο κρανιακό βόθρο</a:t>
            </a:r>
          </a:p>
        </p:txBody>
      </p:sp>
    </p:spTree>
    <p:extLst>
      <p:ext uri="{BB962C8B-B14F-4D97-AF65-F5344CB8AC3E}">
        <p14:creationId xmlns:p14="http://schemas.microsoft.com/office/powerpoint/2010/main" val="1243828455"/>
      </p:ext>
    </p:extLst>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BF1B-E17F-4428-9623-E109D6F79B02}"/>
              </a:ext>
            </a:extLst>
          </p:cNvPr>
          <p:cNvSpPr>
            <a:spLocks noGrp="1"/>
          </p:cNvSpPr>
          <p:nvPr>
            <p:ph type="title"/>
          </p:nvPr>
        </p:nvSpPr>
        <p:spPr/>
        <p:txBody>
          <a:bodyPr/>
          <a:lstStyle/>
          <a:p>
            <a:endParaRPr lang="el-GR"/>
          </a:p>
        </p:txBody>
      </p:sp>
      <p:pic>
        <p:nvPicPr>
          <p:cNvPr id="5" name="Content Placeholder 4" descr="A picture containing text, sky&#10;&#10;Description automatically generated">
            <a:extLst>
              <a:ext uri="{FF2B5EF4-FFF2-40B4-BE49-F238E27FC236}">
                <a16:creationId xmlns:a16="http://schemas.microsoft.com/office/drawing/2014/main" id="{B4923212-D8C3-4DCB-922C-5986301044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459" y="131670"/>
            <a:ext cx="6409116" cy="6594660"/>
          </a:xfrm>
        </p:spPr>
      </p:pic>
      <p:pic>
        <p:nvPicPr>
          <p:cNvPr id="7" name="Picture 6" descr="A picture containing reptile, dinosaur&#10;&#10;Description automatically generated">
            <a:extLst>
              <a:ext uri="{FF2B5EF4-FFF2-40B4-BE49-F238E27FC236}">
                <a16:creationId xmlns:a16="http://schemas.microsoft.com/office/drawing/2014/main" id="{F4A143F7-F460-452F-96CA-639079345A82}"/>
              </a:ext>
            </a:extLst>
          </p:cNvPr>
          <p:cNvPicPr>
            <a:picLocks noChangeAspect="1"/>
          </p:cNvPicPr>
          <p:nvPr/>
        </p:nvPicPr>
        <p:blipFill rotWithShape="1">
          <a:blip r:embed="rId3">
            <a:extLst>
              <a:ext uri="{28A0092B-C50C-407E-A947-70E740481C1C}">
                <a14:useLocalDpi xmlns:a14="http://schemas.microsoft.com/office/drawing/2010/main" val="0"/>
              </a:ext>
            </a:extLst>
          </a:blip>
          <a:srcRect l="6528" r="9028"/>
          <a:stretch/>
        </p:blipFill>
        <p:spPr>
          <a:xfrm>
            <a:off x="6400800" y="0"/>
            <a:ext cx="5791200" cy="6858000"/>
          </a:xfrm>
          <a:prstGeom prst="rect">
            <a:avLst/>
          </a:prstGeom>
        </p:spPr>
      </p:pic>
      <p:sp>
        <p:nvSpPr>
          <p:cNvPr id="3" name="Ορθογώνιο 2">
            <a:extLst>
              <a:ext uri="{FF2B5EF4-FFF2-40B4-BE49-F238E27FC236}">
                <a16:creationId xmlns:a16="http://schemas.microsoft.com/office/drawing/2014/main" id="{AE085071-764C-F6E6-96F8-5A94A93D6579}"/>
              </a:ext>
            </a:extLst>
          </p:cNvPr>
          <p:cNvSpPr/>
          <p:nvPr/>
        </p:nvSpPr>
        <p:spPr>
          <a:xfrm>
            <a:off x="1623687" y="6000505"/>
            <a:ext cx="8944628" cy="923330"/>
          </a:xfrm>
          <a:prstGeom prst="rect">
            <a:avLst/>
          </a:prstGeom>
          <a:noFill/>
        </p:spPr>
        <p:txBody>
          <a:bodyPr wrap="none" lIns="91440" tIns="45720" rIns="91440" bIns="45720">
            <a:spAutoFit/>
          </a:bodyPr>
          <a:lstStyle/>
          <a:p>
            <a:pPr algn="ctr"/>
            <a:r>
              <a:rPr lang="el-G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Οστά προσωπικού κρανίου 14</a:t>
            </a:r>
          </a:p>
        </p:txBody>
      </p:sp>
    </p:spTree>
    <p:extLst>
      <p:ext uri="{BB962C8B-B14F-4D97-AF65-F5344CB8AC3E}">
        <p14:creationId xmlns:p14="http://schemas.microsoft.com/office/powerpoint/2010/main" val="2397668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a:extLst>
              <a:ext uri="{FF2B5EF4-FFF2-40B4-BE49-F238E27FC236}">
                <a16:creationId xmlns:a16="http://schemas.microsoft.com/office/drawing/2014/main" id="{8A4C359B-FF36-45CB-898E-827A21C3630F}"/>
              </a:ext>
            </a:extLst>
          </p:cNvPr>
          <p:cNvGraphicFramePr>
            <a:graphicFrameLocks noChangeAspect="1"/>
          </p:cNvGraphicFramePr>
          <p:nvPr/>
        </p:nvGraphicFramePr>
        <p:xfrm>
          <a:off x="1676401" y="814388"/>
          <a:ext cx="8886825" cy="5891212"/>
        </p:xfrm>
        <a:graphic>
          <a:graphicData uri="http://schemas.openxmlformats.org/presentationml/2006/ole">
            <mc:AlternateContent xmlns:mc="http://schemas.openxmlformats.org/markup-compatibility/2006">
              <mc:Choice xmlns:v="urn:schemas-microsoft-com:vml" Requires="v">
                <p:oleObj name="Image" r:id="rId3" imgW="10462679" imgH="6937004" progId="Photoshop.Image.7">
                  <p:embed/>
                </p:oleObj>
              </mc:Choice>
              <mc:Fallback>
                <p:oleObj name="Image" r:id="rId3" imgW="10462679" imgH="6937004" progId="Photoshop.Image.7">
                  <p:embed/>
                  <p:pic>
                    <p:nvPicPr>
                      <p:cNvPr id="3074" name="Object 2">
                        <a:extLst>
                          <a:ext uri="{FF2B5EF4-FFF2-40B4-BE49-F238E27FC236}">
                            <a16:creationId xmlns:a16="http://schemas.microsoft.com/office/drawing/2014/main" id="{8A4C359B-FF36-45CB-898E-827A21C36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814388"/>
                        <a:ext cx="8886825" cy="5891212"/>
                      </a:xfrm>
                      <a:prstGeom prst="rect">
                        <a:avLst/>
                      </a:prstGeom>
                      <a:noFill/>
                      <a:ln w="762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WordArt 3">
            <a:extLst>
              <a:ext uri="{FF2B5EF4-FFF2-40B4-BE49-F238E27FC236}">
                <a16:creationId xmlns:a16="http://schemas.microsoft.com/office/drawing/2014/main" id="{0D1819A9-ED00-432B-9337-75DC703AA460}"/>
              </a:ext>
            </a:extLst>
          </p:cNvPr>
          <p:cNvSpPr>
            <a:spLocks noChangeArrowheads="1" noChangeShapeType="1" noTextEdit="1"/>
          </p:cNvSpPr>
          <p:nvPr/>
        </p:nvSpPr>
        <p:spPr bwMode="auto">
          <a:xfrm>
            <a:off x="1862138" y="76200"/>
            <a:ext cx="8534400" cy="1371600"/>
          </a:xfrm>
          <a:prstGeom prst="rect">
            <a:avLst/>
          </a:prstGeom>
        </p:spPr>
        <p:txBody>
          <a:bodyPr wrap="none" fromWordArt="1">
            <a:prstTxWarp prst="textPlain">
              <a:avLst>
                <a:gd name="adj" fmla="val 50000"/>
              </a:avLst>
            </a:prstTxWarp>
          </a:bodyPr>
          <a:lstStyle/>
          <a:p>
            <a:pPr algn="ctr"/>
            <a:r>
              <a:rPr lang="el-GR" sz="5400" kern="10">
                <a:ln w="19050">
                  <a:solidFill>
                    <a:srgbClr val="0000FF"/>
                  </a:solidFill>
                  <a:round/>
                  <a:headEnd/>
                  <a:tailEnd/>
                </a:ln>
                <a:solidFill>
                  <a:srgbClr val="00FFFF"/>
                </a:solidFill>
                <a:effectLst>
                  <a:outerShdw dist="35921" dir="2700000" algn="ctr" rotWithShape="0">
                    <a:schemeClr val="tx1"/>
                  </a:outerShdw>
                </a:effectLst>
                <a:latin typeface="Impact" panose="020B0806030902050204" pitchFamily="34" charset="0"/>
              </a:rPr>
              <a:t>Διέλευση των νεύρων</a:t>
            </a:r>
          </a:p>
          <a:p>
            <a:pPr algn="ctr"/>
            <a:r>
              <a:rPr lang="el-GR" sz="5400" kern="10">
                <a:ln w="19050">
                  <a:solidFill>
                    <a:srgbClr val="0000FF"/>
                  </a:solidFill>
                  <a:round/>
                  <a:headEnd/>
                  <a:tailEnd/>
                </a:ln>
                <a:solidFill>
                  <a:srgbClr val="00FFFF"/>
                </a:solidFill>
                <a:effectLst>
                  <a:outerShdw dist="35921" dir="2700000" algn="ctr" rotWithShape="0">
                    <a:schemeClr val="tx1"/>
                  </a:outerShdw>
                </a:effectLst>
                <a:latin typeface="Impact" panose="020B0806030902050204" pitchFamily="34" charset="0"/>
              </a:rPr>
              <a:t>από το κρανίο</a:t>
            </a:r>
          </a:p>
        </p:txBody>
      </p:sp>
    </p:spTree>
    <p:extLst>
      <p:ext uri="{BB962C8B-B14F-4D97-AF65-F5344CB8AC3E}">
        <p14:creationId xmlns:p14="http://schemas.microsoft.com/office/powerpoint/2010/main" val="3917026174"/>
      </p:ext>
    </p:extLst>
  </p:cSld>
  <p:clrMapOvr>
    <a:masterClrMapping/>
  </p:clrMapOvr>
  <p:transition>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a:extLst>
              <a:ext uri="{FF2B5EF4-FFF2-40B4-BE49-F238E27FC236}">
                <a16:creationId xmlns:a16="http://schemas.microsoft.com/office/drawing/2014/main" id="{D971F796-BB22-4154-ABB4-378ED2BAD850}"/>
              </a:ext>
            </a:extLst>
          </p:cNvPr>
          <p:cNvGraphicFramePr>
            <a:graphicFrameLocks noChangeAspect="1"/>
          </p:cNvGraphicFramePr>
          <p:nvPr/>
        </p:nvGraphicFramePr>
        <p:xfrm>
          <a:off x="2093913" y="166688"/>
          <a:ext cx="8077200" cy="6538912"/>
        </p:xfrm>
        <a:graphic>
          <a:graphicData uri="http://schemas.openxmlformats.org/presentationml/2006/ole">
            <mc:AlternateContent xmlns:mc="http://schemas.openxmlformats.org/markup-compatibility/2006">
              <mc:Choice xmlns:v="urn:schemas-microsoft-com:vml" Requires="v">
                <p:oleObj name="Image" r:id="rId3" imgW="9509794" imgH="7699312" progId="Photoshop.Image.5">
                  <p:embed/>
                </p:oleObj>
              </mc:Choice>
              <mc:Fallback>
                <p:oleObj name="Image" r:id="rId3" imgW="9509794" imgH="7699312" progId="Photoshop.Image.5">
                  <p:embed/>
                  <p:pic>
                    <p:nvPicPr>
                      <p:cNvPr id="6146" name="Object 2">
                        <a:extLst>
                          <a:ext uri="{FF2B5EF4-FFF2-40B4-BE49-F238E27FC236}">
                            <a16:creationId xmlns:a16="http://schemas.microsoft.com/office/drawing/2014/main" id="{D971F796-BB22-4154-ABB4-378ED2BAD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913" y="166688"/>
                        <a:ext cx="8077200" cy="6538912"/>
                      </a:xfrm>
                      <a:prstGeom prst="rect">
                        <a:avLst/>
                      </a:prstGeom>
                      <a:noFill/>
                      <a:ln w="762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AutoShape 4">
            <a:extLst>
              <a:ext uri="{FF2B5EF4-FFF2-40B4-BE49-F238E27FC236}">
                <a16:creationId xmlns:a16="http://schemas.microsoft.com/office/drawing/2014/main" id="{F48ABFE6-A086-4CE9-BD84-9042CA91D27B}"/>
              </a:ext>
            </a:extLst>
          </p:cNvPr>
          <p:cNvSpPr>
            <a:spLocks noChangeArrowheads="1"/>
          </p:cNvSpPr>
          <p:nvPr/>
        </p:nvSpPr>
        <p:spPr bwMode="auto">
          <a:xfrm>
            <a:off x="5105400" y="685800"/>
            <a:ext cx="990600" cy="1828800"/>
          </a:xfrm>
          <a:prstGeom prst="curvedRightArrow">
            <a:avLst>
              <a:gd name="adj1" fmla="val 36923"/>
              <a:gd name="adj2" fmla="val 73846"/>
              <a:gd name="adj3" fmla="val 33333"/>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l-GR" altLang="el-GR"/>
          </a:p>
        </p:txBody>
      </p:sp>
    </p:spTree>
    <p:extLst>
      <p:ext uri="{BB962C8B-B14F-4D97-AF65-F5344CB8AC3E}">
        <p14:creationId xmlns:p14="http://schemas.microsoft.com/office/powerpoint/2010/main" val="2078059125"/>
      </p:ext>
    </p:extLst>
  </p:cSld>
  <p:clrMapOvr>
    <a:masterClrMapping/>
  </p:clrMapOvr>
  <p:transition>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a:extLst>
              <a:ext uri="{FF2B5EF4-FFF2-40B4-BE49-F238E27FC236}">
                <a16:creationId xmlns:a16="http://schemas.microsoft.com/office/drawing/2014/main" id="{7CC5F61A-286C-413C-9AA3-B5CB3924F04E}"/>
              </a:ext>
            </a:extLst>
          </p:cNvPr>
          <p:cNvGraphicFramePr>
            <a:graphicFrameLocks noChangeAspect="1"/>
          </p:cNvGraphicFramePr>
          <p:nvPr/>
        </p:nvGraphicFramePr>
        <p:xfrm>
          <a:off x="2093913" y="166688"/>
          <a:ext cx="8077200" cy="6538912"/>
        </p:xfrm>
        <a:graphic>
          <a:graphicData uri="http://schemas.openxmlformats.org/presentationml/2006/ole">
            <mc:AlternateContent xmlns:mc="http://schemas.openxmlformats.org/markup-compatibility/2006">
              <mc:Choice xmlns:v="urn:schemas-microsoft-com:vml" Requires="v">
                <p:oleObj name="Image" r:id="rId3" imgW="9509794" imgH="7699312" progId="Photoshop.Image.5">
                  <p:embed/>
                </p:oleObj>
              </mc:Choice>
              <mc:Fallback>
                <p:oleObj name="Image" r:id="rId3" imgW="9509794" imgH="7699312" progId="Photoshop.Image.5">
                  <p:embed/>
                  <p:pic>
                    <p:nvPicPr>
                      <p:cNvPr id="7170" name="Object 2">
                        <a:extLst>
                          <a:ext uri="{FF2B5EF4-FFF2-40B4-BE49-F238E27FC236}">
                            <a16:creationId xmlns:a16="http://schemas.microsoft.com/office/drawing/2014/main" id="{7CC5F61A-286C-413C-9AA3-B5CB3924F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913" y="166688"/>
                        <a:ext cx="8077200" cy="6538912"/>
                      </a:xfrm>
                      <a:prstGeom prst="rect">
                        <a:avLst/>
                      </a:prstGeom>
                      <a:noFill/>
                      <a:ln w="76200">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AutoShape 3">
            <a:extLst>
              <a:ext uri="{FF2B5EF4-FFF2-40B4-BE49-F238E27FC236}">
                <a16:creationId xmlns:a16="http://schemas.microsoft.com/office/drawing/2014/main" id="{6CAF7A9A-24C4-403B-B778-C59BEB461BB6}"/>
              </a:ext>
            </a:extLst>
          </p:cNvPr>
          <p:cNvSpPr>
            <a:spLocks noChangeArrowheads="1"/>
          </p:cNvSpPr>
          <p:nvPr/>
        </p:nvSpPr>
        <p:spPr bwMode="auto">
          <a:xfrm>
            <a:off x="3281364" y="1981201"/>
            <a:ext cx="2052637" cy="733425"/>
          </a:xfrm>
          <a:prstGeom prst="curvedDownArrow">
            <a:avLst>
              <a:gd name="adj1" fmla="val 55974"/>
              <a:gd name="adj2" fmla="val 111948"/>
              <a:gd name="adj3" fmla="val 33333"/>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l-GR" altLang="el-GR"/>
          </a:p>
        </p:txBody>
      </p:sp>
    </p:spTree>
    <p:extLst>
      <p:ext uri="{BB962C8B-B14F-4D97-AF65-F5344CB8AC3E}">
        <p14:creationId xmlns:p14="http://schemas.microsoft.com/office/powerpoint/2010/main" val="2464493335"/>
      </p:ext>
    </p:extLst>
  </p:cSld>
  <p:clrMapOvr>
    <a:masterClrMapping/>
  </p:clrMapOvr>
  <p:transition>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A2872D48-0F54-4D67-8DD1-DA3E9842F6F3}"/>
              </a:ext>
            </a:extLst>
          </p:cNvPr>
          <p:cNvSpPr>
            <a:spLocks noGrp="1" noChangeArrowheads="1"/>
          </p:cNvSpPr>
          <p:nvPr>
            <p:ph type="body" idx="4294967295"/>
          </p:nvPr>
        </p:nvSpPr>
        <p:spPr>
          <a:xfrm>
            <a:off x="1600200" y="762001"/>
            <a:ext cx="8458200" cy="4525963"/>
          </a:xfrm>
        </p:spPr>
        <p:txBody>
          <a:bodyPr/>
          <a:lstStyle/>
          <a:p>
            <a:pPr eaLnBrk="1" hangingPunct="1">
              <a:lnSpc>
                <a:spcPct val="80000"/>
              </a:lnSpc>
              <a:buFontTx/>
              <a:buNone/>
            </a:pPr>
            <a:r>
              <a:rPr lang="el-GR" altLang="el-GR" b="1">
                <a:solidFill>
                  <a:srgbClr val="FFFF00"/>
                </a:solidFill>
              </a:rPr>
              <a:t>Ωοειδες τρημα</a:t>
            </a:r>
            <a:endParaRPr lang="el-GR" altLang="el-GR" b="1">
              <a:solidFill>
                <a:schemeClr val="bg1"/>
              </a:solidFill>
            </a:endParaRPr>
          </a:p>
          <a:p>
            <a:pPr eaLnBrk="1" hangingPunct="1">
              <a:lnSpc>
                <a:spcPct val="80000"/>
              </a:lnSpc>
            </a:pPr>
            <a:r>
              <a:rPr lang="el-GR" altLang="el-GR">
                <a:solidFill>
                  <a:schemeClr val="bg1"/>
                </a:solidFill>
              </a:rPr>
              <a:t>εκβαλλει ςτον υποκροταφιο βοθρο</a:t>
            </a:r>
          </a:p>
        </p:txBody>
      </p:sp>
      <p:sp>
        <p:nvSpPr>
          <p:cNvPr id="107523" name="Rectangle 3">
            <a:extLst>
              <a:ext uri="{FF2B5EF4-FFF2-40B4-BE49-F238E27FC236}">
                <a16:creationId xmlns:a16="http://schemas.microsoft.com/office/drawing/2014/main" id="{3AF92CE9-28B1-4916-8977-04ABE9DBF7A2}"/>
              </a:ext>
            </a:extLst>
          </p:cNvPr>
          <p:cNvSpPr>
            <a:spLocks noChangeArrowheads="1"/>
          </p:cNvSpPr>
          <p:nvPr/>
        </p:nvSpPr>
        <p:spPr bwMode="auto">
          <a:xfrm>
            <a:off x="15240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l-GR" altLang="el-GR" sz="2800" b="1"/>
              <a:t>Μέσος κρανιακός βόθρος</a:t>
            </a:r>
            <a:r>
              <a:rPr lang="el-GR" altLang="el-GR" sz="3200" b="1"/>
              <a:t> </a:t>
            </a:r>
          </a:p>
        </p:txBody>
      </p:sp>
      <p:pic>
        <p:nvPicPr>
          <p:cNvPr id="107524" name="Picture 6">
            <a:extLst>
              <a:ext uri="{FF2B5EF4-FFF2-40B4-BE49-F238E27FC236}">
                <a16:creationId xmlns:a16="http://schemas.microsoft.com/office/drawing/2014/main" id="{E367C614-056D-481A-9F8F-707EC95AD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839" t="6134" b="12906"/>
          <a:stretch>
            <a:fillRect/>
          </a:stretch>
        </p:blipFill>
        <p:spPr bwMode="auto">
          <a:xfrm>
            <a:off x="1676400" y="1600200"/>
            <a:ext cx="4876800" cy="50292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7525" name="Picture 7" descr="DSCN3133">
            <a:extLst>
              <a:ext uri="{FF2B5EF4-FFF2-40B4-BE49-F238E27FC236}">
                <a16:creationId xmlns:a16="http://schemas.microsoft.com/office/drawing/2014/main" id="{8A678EEE-4401-4C65-A5FA-DEA848825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918"/>
          <a:stretch>
            <a:fillRect/>
          </a:stretch>
        </p:blipFill>
        <p:spPr bwMode="auto">
          <a:xfrm>
            <a:off x="1524000" y="685801"/>
            <a:ext cx="9144000"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2" descr="Αποτέλεσμα εικόνας για infratemporal fossa">
            <a:extLst>
              <a:ext uri="{FF2B5EF4-FFF2-40B4-BE49-F238E27FC236}">
                <a16:creationId xmlns:a16="http://schemas.microsoft.com/office/drawing/2014/main" id="{2544DA1C-4161-45D0-AB0B-35EC03BAE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232400"/>
            <a:ext cx="29718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89440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5" name="Εικόνα 4"/>
          <p:cNvPicPr>
            <a:picLocks noChangeAspect="1"/>
          </p:cNvPicPr>
          <p:nvPr/>
        </p:nvPicPr>
        <p:blipFill rotWithShape="1">
          <a:blip r:embed="rId2"/>
          <a:srcRect l="33321" t="33699" r="34554" b="24748"/>
          <a:stretch/>
        </p:blipFill>
        <p:spPr>
          <a:xfrm>
            <a:off x="2766074" y="0"/>
            <a:ext cx="9425926" cy="6858000"/>
          </a:xfrm>
          <a:prstGeom prst="rect">
            <a:avLst/>
          </a:prstGeom>
        </p:spPr>
      </p:pic>
      <p:pic>
        <p:nvPicPr>
          <p:cNvPr id="6" name="Εικόνα 5"/>
          <p:cNvPicPr>
            <a:picLocks noChangeAspect="1"/>
          </p:cNvPicPr>
          <p:nvPr/>
        </p:nvPicPr>
        <p:blipFill rotWithShape="1">
          <a:blip r:embed="rId3"/>
          <a:srcRect l="23697" t="18379" r="27613" b="21344"/>
          <a:stretch/>
        </p:blipFill>
        <p:spPr>
          <a:xfrm>
            <a:off x="102580" y="4414043"/>
            <a:ext cx="3399114" cy="2366963"/>
          </a:xfrm>
          <a:prstGeom prst="rect">
            <a:avLst/>
          </a:prstGeom>
        </p:spPr>
      </p:pic>
    </p:spTree>
    <p:extLst>
      <p:ext uri="{BB962C8B-B14F-4D97-AF65-F5344CB8AC3E}">
        <p14:creationId xmlns:p14="http://schemas.microsoft.com/office/powerpoint/2010/main" val="20568984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0B76205F-6540-400F-AC41-D9B9F60B4068}"/>
              </a:ext>
            </a:extLst>
          </p:cNvPr>
          <p:cNvPicPr>
            <a:picLocks noChangeAspect="1" noChangeArrowheads="1"/>
          </p:cNvPicPr>
          <p:nvPr/>
        </p:nvPicPr>
        <p:blipFill>
          <a:blip r:embed="rId2"/>
          <a:srcRect/>
          <a:stretch>
            <a:fillRect/>
          </a:stretch>
        </p:blipFill>
        <p:spPr bwMode="auto">
          <a:xfrm>
            <a:off x="1595439" y="71439"/>
            <a:ext cx="5500687" cy="3608387"/>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3" name="Picture 3">
            <a:extLst>
              <a:ext uri="{FF2B5EF4-FFF2-40B4-BE49-F238E27FC236}">
                <a16:creationId xmlns:a16="http://schemas.microsoft.com/office/drawing/2014/main" id="{F5EDE35D-1F53-4FDB-960C-1D701D032C9C}"/>
              </a:ext>
            </a:extLst>
          </p:cNvPr>
          <p:cNvPicPr>
            <a:picLocks noChangeAspect="1" noChangeArrowheads="1"/>
          </p:cNvPicPr>
          <p:nvPr/>
        </p:nvPicPr>
        <p:blipFill>
          <a:blip r:embed="rId3"/>
          <a:srcRect t="7069" r="1935"/>
          <a:stretch>
            <a:fillRect/>
          </a:stretch>
        </p:blipFill>
        <p:spPr bwMode="auto">
          <a:xfrm>
            <a:off x="5881689" y="3540125"/>
            <a:ext cx="4714875" cy="3246438"/>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501763" name="Picture 3">
            <a:extLst>
              <a:ext uri="{FF2B5EF4-FFF2-40B4-BE49-F238E27FC236}">
                <a16:creationId xmlns:a16="http://schemas.microsoft.com/office/drawing/2014/main" id="{473A233C-1425-475D-AB65-577EE44FA122}"/>
              </a:ext>
            </a:extLst>
          </p:cNvPr>
          <p:cNvPicPr>
            <a:picLocks noChangeAspect="1" noChangeArrowheads="1"/>
          </p:cNvPicPr>
          <p:nvPr/>
        </p:nvPicPr>
        <p:blipFill>
          <a:blip r:embed="rId4"/>
          <a:srcRect/>
          <a:stretch>
            <a:fillRect/>
          </a:stretch>
        </p:blipFill>
        <p:spPr bwMode="auto">
          <a:xfrm>
            <a:off x="7881939" y="142876"/>
            <a:ext cx="2643187" cy="3267075"/>
          </a:xfrm>
          <a:prstGeom prst="rect">
            <a:avLst/>
          </a:prstGeom>
          <a:noFill/>
          <a:ln w="9525">
            <a:noFill/>
            <a:miter lim="800000"/>
            <a:headEnd/>
            <a:tailEnd/>
          </a:ln>
          <a:effectLst>
            <a:prstShdw prst="shdw13" dist="53882" dir="13500000">
              <a:schemeClr val="accent1">
                <a:gamma/>
                <a:shade val="60000"/>
                <a:invGamma/>
                <a:alpha val="50000"/>
              </a:schemeClr>
            </a:prstShdw>
          </a:effectLst>
        </p:spPr>
      </p:pic>
      <p:pic>
        <p:nvPicPr>
          <p:cNvPr id="5" name="Picture 4">
            <a:extLst>
              <a:ext uri="{FF2B5EF4-FFF2-40B4-BE49-F238E27FC236}">
                <a16:creationId xmlns:a16="http://schemas.microsoft.com/office/drawing/2014/main" id="{EED5E46C-FA7E-40FC-AE7A-A3861C9E20AC}"/>
              </a:ext>
            </a:extLst>
          </p:cNvPr>
          <p:cNvPicPr>
            <a:picLocks noChangeAspect="1" noChangeArrowheads="1"/>
          </p:cNvPicPr>
          <p:nvPr/>
        </p:nvPicPr>
        <p:blipFill>
          <a:blip r:embed="rId5"/>
          <a:srcRect l="8141" t="23256" r="3760" b="15116"/>
          <a:stretch>
            <a:fillRect/>
          </a:stretch>
        </p:blipFill>
        <p:spPr bwMode="auto">
          <a:xfrm>
            <a:off x="1666875" y="4398964"/>
            <a:ext cx="4000500" cy="2098675"/>
          </a:xfrm>
          <a:prstGeom prst="rect">
            <a:avLst/>
          </a:prstGeom>
          <a:noFill/>
          <a:ln w="9525">
            <a:noFill/>
            <a:miter lim="800000"/>
            <a:headEnd/>
            <a:tailEnd/>
          </a:ln>
          <a:effectLst>
            <a:prstShdw prst="shdw13" dist="53882" dir="13500000">
              <a:schemeClr val="accent1">
                <a:gamma/>
                <a:shade val="60000"/>
                <a:invGamma/>
                <a:alpha val="50000"/>
              </a:schemeClr>
            </a:prstShdw>
          </a:effectLst>
        </p:spPr>
      </p:pic>
    </p:spTree>
    <p:extLst>
      <p:ext uri="{BB962C8B-B14F-4D97-AF65-F5344CB8AC3E}">
        <p14:creationId xmlns:p14="http://schemas.microsoft.com/office/powerpoint/2010/main" val="177826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6" descr="Αποτέλεσμα εικόνας για pterygopalatine fossa">
            <a:extLst>
              <a:ext uri="{FF2B5EF4-FFF2-40B4-BE49-F238E27FC236}">
                <a16:creationId xmlns:a16="http://schemas.microsoft.com/office/drawing/2014/main" id="{E3D8A993-1654-4B53-B50D-2B670541E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66388"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019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p:cNvPicPr>
          <p:nvPr/>
        </p:nvPicPr>
        <p:blipFill>
          <a:blip r:embed="rId2"/>
          <a:srcRect l="2048" t="3548" r="2377"/>
          <a:stretch>
            <a:fillRect/>
          </a:stretch>
        </p:blipFill>
        <p:spPr>
          <a:xfrm>
            <a:off x="0" y="0"/>
            <a:ext cx="9118600" cy="6858000"/>
          </a:xfrm>
          <a:prstGeom prst="rect">
            <a:avLst/>
          </a:prstGeom>
          <a:noFill/>
          <a:ln w="76200">
            <a:noFill/>
          </a:ln>
        </p:spPr>
      </p:pic>
      <p:sp>
        <p:nvSpPr>
          <p:cNvPr id="212995" name="Text Box 3"/>
          <p:cNvSpPr txBox="1"/>
          <p:nvPr/>
        </p:nvSpPr>
        <p:spPr>
          <a:xfrm>
            <a:off x="5614988" y="169863"/>
            <a:ext cx="6353175" cy="1190625"/>
          </a:xfrm>
          <a:prstGeom prst="rect">
            <a:avLst/>
          </a:prstGeom>
          <a:solidFill>
            <a:schemeClr val="tx1"/>
          </a:solidFill>
          <a:ln w="9525">
            <a:noFill/>
          </a:ln>
          <a:effectLst>
            <a:outerShdw dist="35921" dir="2699999" algn="ctr" rotWithShape="0">
              <a:srgbClr val="000000"/>
            </a:outerShdw>
          </a:effectLst>
        </p:spPr>
        <p:txBody>
          <a:bodyPr>
            <a:spAutoFit/>
          </a:bodyPr>
          <a:lstStyle/>
          <a:p>
            <a:pPr algn="ctr" eaLnBrk="1" hangingPunct="1">
              <a:spcBef>
                <a:spcPct val="50000"/>
              </a:spcBef>
            </a:pPr>
            <a:r>
              <a:rPr lang="el-GR" altLang="x-none" sz="3600" b="1" dirty="0">
                <a:solidFill>
                  <a:srgbClr val="000066"/>
                </a:solidFill>
                <a:highlight>
                  <a:srgbClr val="FFFF00"/>
                </a:highlight>
                <a:latin typeface="Tahoma" panose="020B0604030504040204" pitchFamily="34" charset="0"/>
                <a:cs typeface="Arial" panose="020B0604020202020204" pitchFamily="34" charset="0"/>
              </a:rPr>
              <a:t>Η κροταφογναθική διάρθρωση</a:t>
            </a:r>
            <a:endParaRPr lang="el-GR" altLang="x-none" sz="3600" b="1" dirty="0">
              <a:solidFill>
                <a:srgbClr val="000066"/>
              </a:solidFill>
              <a:highlight>
                <a:srgbClr val="FFFF00"/>
              </a:highlight>
              <a:latin typeface="Tahoma" panose="020B0604030504040204" pitchFamily="34" charset="0"/>
              <a:ea typeface="Arial" panose="020B0604020202020204" pitchFamily="34" charset="0"/>
            </a:endParaRPr>
          </a:p>
        </p:txBody>
      </p:sp>
    </p:spTree>
    <p:extLst>
      <p:ext uri="{BB962C8B-B14F-4D97-AF65-F5344CB8AC3E}">
        <p14:creationId xmlns:p14="http://schemas.microsoft.com/office/powerpoint/2010/main" val="3558790997"/>
      </p:ext>
    </p:extLst>
  </p:cSld>
  <p:clrMapOvr>
    <a:masterClrMapping/>
  </p:clrMapOvr>
  <p:transition>
    <p:split orient="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09" t="3406" r="42699" b="24482"/>
          <a:stretch/>
        </p:blipFill>
        <p:spPr bwMode="auto">
          <a:xfrm>
            <a:off x="31887" y="60164"/>
            <a:ext cx="3406140" cy="319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171" name="Text Box 3"/>
          <p:cNvSpPr txBox="1">
            <a:spLocks noChangeArrowheads="1"/>
          </p:cNvSpPr>
          <p:nvPr/>
        </p:nvSpPr>
        <p:spPr bwMode="auto">
          <a:xfrm>
            <a:off x="4034790" y="316865"/>
            <a:ext cx="7848600" cy="641350"/>
          </a:xfrm>
          <a:prstGeom prst="rect">
            <a:avLst/>
          </a:prstGeom>
          <a:solidFill>
            <a:schemeClr val="bg1"/>
          </a:solidFill>
          <a:ln>
            <a:noFill/>
          </a:ln>
          <a:effectLst>
            <a:outerShdw dist="35921" dir="2700000" algn="ctr" rotWithShape="0">
              <a:srgbClr val="000000"/>
            </a:outerShdw>
          </a:effectLst>
        </p:spPr>
        <p:txBody>
          <a:bodyPr>
            <a:spAutoFit/>
          </a:bodyPr>
          <a:lstStyle/>
          <a:p>
            <a:pPr algn="ctr">
              <a:spcBef>
                <a:spcPct val="50000"/>
              </a:spcBef>
            </a:pPr>
            <a:r>
              <a:rPr lang="el-GR" altLang="el-GR" sz="3600" b="1" dirty="0">
                <a:highlight>
                  <a:srgbClr val="00FFFF"/>
                </a:highlight>
                <a:latin typeface="Tahoma" panose="020B0604030504040204" pitchFamily="34" charset="0"/>
              </a:rPr>
              <a:t>Η </a:t>
            </a:r>
            <a:r>
              <a:rPr lang="el-GR" altLang="el-GR" sz="3600" b="1" dirty="0" err="1">
                <a:highlight>
                  <a:srgbClr val="00FFFF"/>
                </a:highlight>
                <a:latin typeface="Tahoma" panose="020B0604030504040204" pitchFamily="34" charset="0"/>
              </a:rPr>
              <a:t>κροταφογναθική</a:t>
            </a:r>
            <a:r>
              <a:rPr lang="el-GR" altLang="el-GR" sz="3600" b="1" dirty="0">
                <a:highlight>
                  <a:srgbClr val="00FFFF"/>
                </a:highlight>
                <a:latin typeface="Tahoma" panose="020B0604030504040204" pitchFamily="34" charset="0"/>
              </a:rPr>
              <a:t> διάρθρωση</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574" t="32701" r="1417" b="3261"/>
          <a:stretch/>
        </p:blipFill>
        <p:spPr bwMode="auto">
          <a:xfrm flipH="1">
            <a:off x="31885" y="3258104"/>
            <a:ext cx="3406141" cy="359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3546764" y="1066800"/>
            <a:ext cx="8494038" cy="3170099"/>
          </a:xfrm>
          <a:prstGeom prst="rect">
            <a:avLst/>
          </a:prstGeom>
          <a:noFill/>
          <a:ln>
            <a:noFill/>
          </a:ln>
          <a:effectLst/>
        </p:spPr>
        <p:txBody>
          <a:bodyPr wrap="square">
            <a:spAutoFit/>
          </a:bodyPr>
          <a:lstStyle/>
          <a:p>
            <a:pPr marL="342900" indent="-342900">
              <a:buFont typeface="Courier New" panose="02070309020205020404" pitchFamily="49" charset="0"/>
              <a:buChar char="o"/>
            </a:pPr>
            <a:r>
              <a:rPr lang="el-GR" altLang="el-GR" sz="2000" b="1" dirty="0">
                <a:latin typeface="Arial" panose="020B0604020202020204" pitchFamily="34" charset="0"/>
                <a:cs typeface="Arial" panose="020B0604020202020204" pitchFamily="34" charset="0"/>
              </a:rPr>
              <a:t>Η κάτω γνάθος συμμετέχει στη μοναδική αληθινή συζυγή διάρθρωση του σώματος </a:t>
            </a:r>
          </a:p>
          <a:p>
            <a:pPr marL="342900" indent="-342900">
              <a:buFont typeface="Courier New" panose="02070309020205020404" pitchFamily="49" charset="0"/>
              <a:buChar char="o"/>
            </a:pPr>
            <a:r>
              <a:rPr lang="el-GR" altLang="el-GR" sz="2000" b="1" dirty="0">
                <a:latin typeface="Arial" panose="020B0604020202020204" pitchFamily="34" charset="0"/>
                <a:cs typeface="Arial" panose="020B0604020202020204" pitchFamily="34" charset="0"/>
              </a:rPr>
              <a:t>Διάρθρωση μεταξύ κονδύλου της κάτω γνάθου και της κροταφικής </a:t>
            </a:r>
            <a:r>
              <a:rPr lang="el-GR" altLang="el-GR" sz="2000" b="1" dirty="0" err="1">
                <a:latin typeface="Arial" panose="020B0604020202020204" pitchFamily="34" charset="0"/>
                <a:cs typeface="Arial" panose="020B0604020202020204" pitchFamily="34" charset="0"/>
              </a:rPr>
              <a:t>γλήνης</a:t>
            </a:r>
            <a:r>
              <a:rPr lang="el-GR" altLang="el-GR" sz="2000" b="1" dirty="0">
                <a:latin typeface="Arial" panose="020B0604020202020204" pitchFamily="34" charset="0"/>
                <a:cs typeface="Arial" panose="020B0604020202020204" pitchFamily="34" charset="0"/>
              </a:rPr>
              <a:t> της </a:t>
            </a:r>
            <a:r>
              <a:rPr lang="el-GR" altLang="el-GR" sz="2000" b="1" dirty="0" err="1">
                <a:latin typeface="Arial" panose="020B0604020202020204" pitchFamily="34" charset="0"/>
                <a:cs typeface="Arial" panose="020B0604020202020204" pitchFamily="34" charset="0"/>
              </a:rPr>
              <a:t>λεπιδοειδούς</a:t>
            </a:r>
            <a:r>
              <a:rPr lang="el-GR" altLang="el-GR" sz="2000" b="1" dirty="0">
                <a:latin typeface="Arial" panose="020B0604020202020204" pitchFamily="34" charset="0"/>
                <a:cs typeface="Arial" panose="020B0604020202020204" pitchFamily="34" charset="0"/>
              </a:rPr>
              <a:t> μοίρας του κροταφικού οστού </a:t>
            </a:r>
          </a:p>
          <a:p>
            <a:pPr marL="342900" indent="-342900">
              <a:buFont typeface="Courier New" panose="02070309020205020404" pitchFamily="49" charset="0"/>
              <a:buChar char="o"/>
            </a:pPr>
            <a:r>
              <a:rPr lang="el-GR" altLang="el-GR" sz="2000" b="1" dirty="0" err="1">
                <a:latin typeface="Arial" panose="020B0604020202020204" pitchFamily="34" charset="0"/>
                <a:cs typeface="Arial" panose="020B0604020202020204" pitchFamily="34" charset="0"/>
              </a:rPr>
              <a:t>Διάρθριος</a:t>
            </a:r>
            <a:r>
              <a:rPr lang="el-GR" altLang="el-GR" sz="2000" b="1" dirty="0">
                <a:latin typeface="Arial" panose="020B0604020202020204" pitchFamily="34" charset="0"/>
                <a:cs typeface="Arial" panose="020B0604020202020204" pitchFamily="34" charset="0"/>
              </a:rPr>
              <a:t> δίσκος υποδιαιρεί την αρθρική κοιλότητα σε 2 μικρότερες και ανεξάρτητες κοιλότητες: την κάτω (</a:t>
            </a:r>
            <a:r>
              <a:rPr lang="el-GR" altLang="el-GR" sz="2000" b="1" dirty="0" err="1">
                <a:latin typeface="Arial" panose="020B0604020202020204" pitchFamily="34" charset="0"/>
                <a:cs typeface="Arial" panose="020B0604020202020204" pitchFamily="34" charset="0"/>
              </a:rPr>
              <a:t>δισκογναθική</a:t>
            </a:r>
            <a:r>
              <a:rPr lang="el-GR" altLang="el-GR" sz="2000" b="1" dirty="0">
                <a:latin typeface="Arial" panose="020B0604020202020204" pitchFamily="34" charset="0"/>
                <a:cs typeface="Arial" panose="020B0604020202020204" pitchFamily="34" charset="0"/>
              </a:rPr>
              <a:t>) όπου επιτελούνται τροχοειδείς κινήσεις και την άνω (</a:t>
            </a:r>
            <a:r>
              <a:rPr lang="el-GR" altLang="el-GR" sz="2000" b="1" dirty="0" err="1">
                <a:latin typeface="Arial" panose="020B0604020202020204" pitchFamily="34" charset="0"/>
                <a:cs typeface="Arial" panose="020B0604020202020204" pitchFamily="34" charset="0"/>
              </a:rPr>
              <a:t>δισκοκροταφική</a:t>
            </a:r>
            <a:r>
              <a:rPr lang="el-GR" altLang="el-GR" sz="2000" b="1" dirty="0">
                <a:latin typeface="Arial" panose="020B0604020202020204" pitchFamily="34" charset="0"/>
                <a:cs typeface="Arial" panose="020B0604020202020204" pitchFamily="34" charset="0"/>
              </a:rPr>
              <a:t>) όπου τελούνται κινήσεις ολίσθησης επί του αρθρικού φύματος </a:t>
            </a:r>
          </a:p>
          <a:p>
            <a:endParaRPr lang="el-GR" altLang="el-GR" sz="2000" b="1" dirty="0">
              <a:latin typeface="Arial" panose="020B0604020202020204" pitchFamily="34" charset="0"/>
              <a:cs typeface="Arial" panose="020B0604020202020204" pitchFamily="34" charset="0"/>
            </a:endParaRPr>
          </a:p>
        </p:txBody>
      </p:sp>
      <p:pic>
        <p:nvPicPr>
          <p:cNvPr id="365570" name="Picture 2" descr="Αποτέλεσμα εικόνας για temporomandibular j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8498" y="3657600"/>
            <a:ext cx="4364892" cy="3081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386183"/>
      </p:ext>
    </p:extLst>
  </p:cSld>
  <p:clrMapOvr>
    <a:masterClrMapping/>
  </p:clrMapOvr>
  <p:transition>
    <p:split orient="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5737860" y="122555"/>
            <a:ext cx="6195060" cy="641350"/>
          </a:xfrm>
          <a:prstGeom prst="rect">
            <a:avLst/>
          </a:prstGeom>
          <a:solidFill>
            <a:schemeClr val="accent6">
              <a:lumMod val="50000"/>
            </a:schemeClr>
          </a:solidFill>
          <a:ln>
            <a:noFill/>
          </a:ln>
          <a:effectLst>
            <a:outerShdw dist="35921" dir="2700000" algn="ctr" rotWithShape="0">
              <a:srgbClr val="000000"/>
            </a:outerShdw>
          </a:effectLst>
        </p:spPr>
        <p:txBody>
          <a:bodyPr wrap="square">
            <a:spAutoFit/>
          </a:bodyPr>
          <a:lstStyle/>
          <a:p>
            <a:pPr algn="ctr">
              <a:spcBef>
                <a:spcPct val="50000"/>
              </a:spcBef>
            </a:pPr>
            <a:r>
              <a:rPr lang="el-GR" altLang="el-GR" sz="3600" b="1" dirty="0">
                <a:solidFill>
                  <a:srgbClr val="FFFF00"/>
                </a:solidFill>
                <a:latin typeface="Tahoma" panose="020B0604030504040204" pitchFamily="34" charset="0"/>
              </a:rPr>
              <a:t>Έξω πτερυγοειδής μυς </a:t>
            </a:r>
          </a:p>
        </p:txBody>
      </p:sp>
      <p:sp>
        <p:nvSpPr>
          <p:cNvPr id="3" name="Text Box 5"/>
          <p:cNvSpPr txBox="1">
            <a:spLocks noChangeArrowheads="1"/>
          </p:cNvSpPr>
          <p:nvPr/>
        </p:nvSpPr>
        <p:spPr bwMode="auto">
          <a:xfrm>
            <a:off x="243494" y="1009650"/>
            <a:ext cx="5353742" cy="5632311"/>
          </a:xfrm>
          <a:prstGeom prst="rect">
            <a:avLst/>
          </a:prstGeom>
          <a:noFill/>
          <a:ln>
            <a:noFill/>
          </a:ln>
          <a:effectLst/>
        </p:spPr>
        <p:txBody>
          <a:bodyPr wrap="square">
            <a:spAutoFit/>
          </a:bodyPr>
          <a:lstStyle/>
          <a:p>
            <a:pPr marL="342900" indent="-342900">
              <a:buFont typeface="Courier New" panose="02070309020205020404" pitchFamily="49" charset="0"/>
              <a:buChar char="o"/>
            </a:pPr>
            <a:r>
              <a:rPr lang="el-GR" altLang="el-GR" sz="2000" b="1" dirty="0">
                <a:latin typeface="Arial" panose="020B0604020202020204" pitchFamily="34" charset="0"/>
                <a:cs typeface="Arial" panose="020B0604020202020204" pitchFamily="34" charset="0"/>
              </a:rPr>
              <a:t>Ο μυς </a:t>
            </a:r>
            <a:r>
              <a:rPr lang="el-GR" altLang="el-GR" sz="2000" b="1" dirty="0" err="1">
                <a:latin typeface="Arial" panose="020B0604020202020204" pitchFamily="34" charset="0"/>
                <a:cs typeface="Arial" panose="020B0604020202020204" pitchFamily="34" charset="0"/>
              </a:rPr>
              <a:t>προσφύεται</a:t>
            </a:r>
            <a:r>
              <a:rPr lang="el-GR" altLang="el-GR" sz="2000" b="1" dirty="0">
                <a:latin typeface="Arial" panose="020B0604020202020204" pitchFamily="34" charset="0"/>
                <a:cs typeface="Arial" panose="020B0604020202020204" pitchFamily="34" charset="0"/>
              </a:rPr>
              <a:t> στον αυχένα του κονδύλου αλλά και στον αρθρικό θύλακο και τον </a:t>
            </a:r>
            <a:r>
              <a:rPr lang="el-GR" altLang="el-GR" sz="2000" b="1" dirty="0" err="1">
                <a:latin typeface="Arial" panose="020B0604020202020204" pitchFamily="34" charset="0"/>
                <a:cs typeface="Arial" panose="020B0604020202020204" pitchFamily="34" charset="0"/>
              </a:rPr>
              <a:t>διάρθριο</a:t>
            </a:r>
            <a:r>
              <a:rPr lang="el-GR" altLang="el-GR" sz="2000" b="1" dirty="0">
                <a:latin typeface="Arial" panose="020B0604020202020204" pitchFamily="34" charset="0"/>
                <a:cs typeface="Arial" panose="020B0604020202020204" pitchFamily="34" charset="0"/>
              </a:rPr>
              <a:t> δίσκο, ώστε και οι δύο να μπορούν να κινούνται συγχρόνως </a:t>
            </a:r>
          </a:p>
          <a:p>
            <a:pPr marL="342900" indent="-342900">
              <a:buFont typeface="Courier New" panose="02070309020205020404" pitchFamily="49" charset="0"/>
              <a:buChar char="o"/>
            </a:pPr>
            <a:r>
              <a:rPr lang="el-GR" altLang="el-GR" sz="2000" b="1" dirty="0">
                <a:latin typeface="Arial" panose="020B0604020202020204" pitchFamily="34" charset="0"/>
                <a:cs typeface="Arial" panose="020B0604020202020204" pitchFamily="34" charset="0"/>
              </a:rPr>
              <a:t>Η προς τα πίσω επιστροφή του </a:t>
            </a:r>
            <a:r>
              <a:rPr lang="el-GR" altLang="el-GR" sz="2000" b="1" dirty="0" err="1">
                <a:latin typeface="Arial" panose="020B0604020202020204" pitchFamily="34" charset="0"/>
                <a:cs typeface="Arial" panose="020B0604020202020204" pitchFamily="34" charset="0"/>
              </a:rPr>
              <a:t>διάρθριου</a:t>
            </a:r>
            <a:r>
              <a:rPr lang="el-GR" altLang="el-GR" sz="2000" b="1" dirty="0">
                <a:latin typeface="Arial" panose="020B0604020202020204" pitchFamily="34" charset="0"/>
                <a:cs typeface="Arial" panose="020B0604020202020204" pitchFamily="34" charset="0"/>
              </a:rPr>
              <a:t> δίσκου είναι εφικτή λόγω της ελαστικότητας του </a:t>
            </a:r>
            <a:r>
              <a:rPr lang="el-GR" altLang="el-GR" sz="2000" b="1" dirty="0" err="1">
                <a:latin typeface="Arial" panose="020B0604020202020204" pitchFamily="34" charset="0"/>
                <a:cs typeface="Arial" panose="020B0604020202020204" pitchFamily="34" charset="0"/>
              </a:rPr>
              <a:t>διπέταλου</a:t>
            </a:r>
            <a:r>
              <a:rPr lang="el-GR" altLang="el-GR" sz="2000" b="1" dirty="0">
                <a:latin typeface="Arial" panose="020B0604020202020204" pitchFamily="34" charset="0"/>
                <a:cs typeface="Arial" panose="020B0604020202020204" pitchFamily="34" charset="0"/>
              </a:rPr>
              <a:t> </a:t>
            </a:r>
            <a:r>
              <a:rPr lang="el-GR" altLang="el-GR" sz="2000" b="1" dirty="0" err="1">
                <a:latin typeface="Arial" panose="020B0604020202020204" pitchFamily="34" charset="0"/>
                <a:cs typeface="Arial" panose="020B0604020202020204" pitchFamily="34" charset="0"/>
              </a:rPr>
              <a:t>ινοελαστικού</a:t>
            </a:r>
            <a:r>
              <a:rPr lang="el-GR" altLang="el-GR" sz="2000" b="1" dirty="0">
                <a:latin typeface="Arial" panose="020B0604020202020204" pitchFamily="34" charset="0"/>
                <a:cs typeface="Arial" panose="020B0604020202020204" pitchFamily="34" charset="0"/>
              </a:rPr>
              <a:t> </a:t>
            </a:r>
            <a:r>
              <a:rPr lang="el-GR" altLang="el-GR" sz="2000" b="1" dirty="0" err="1">
                <a:latin typeface="Arial" panose="020B0604020202020204" pitchFamily="34" charset="0"/>
                <a:cs typeface="Arial" panose="020B0604020202020204" pitchFamily="34" charset="0"/>
              </a:rPr>
              <a:t>οπισθίου</a:t>
            </a:r>
            <a:r>
              <a:rPr lang="el-GR" altLang="el-GR" sz="2000" b="1" dirty="0">
                <a:latin typeface="Arial" panose="020B0604020202020204" pitchFamily="34" charset="0"/>
                <a:cs typeface="Arial" panose="020B0604020202020204" pitchFamily="34" charset="0"/>
              </a:rPr>
              <a:t> χαλινού του </a:t>
            </a:r>
            <a:r>
              <a:rPr lang="el-GR" altLang="el-GR" sz="2000" b="1" dirty="0" err="1">
                <a:latin typeface="Arial" panose="020B0604020202020204" pitchFamily="34" charset="0"/>
                <a:cs typeface="Arial" panose="020B0604020202020204" pitchFamily="34" charset="0"/>
              </a:rPr>
              <a:t>διάρθριου</a:t>
            </a:r>
            <a:r>
              <a:rPr lang="el-GR" altLang="el-GR" sz="2000" b="1" dirty="0">
                <a:latin typeface="Arial" panose="020B0604020202020204" pitchFamily="34" charset="0"/>
                <a:cs typeface="Arial" panose="020B0604020202020204" pitchFamily="34" charset="0"/>
              </a:rPr>
              <a:t> δίσκου</a:t>
            </a:r>
          </a:p>
          <a:p>
            <a:pPr marL="342900" indent="-342900">
              <a:buFont typeface="Courier New" panose="02070309020205020404" pitchFamily="49" charset="0"/>
              <a:buChar char="o"/>
            </a:pPr>
            <a:r>
              <a:rPr lang="el-GR" altLang="el-GR" sz="2000" b="1" dirty="0">
                <a:latin typeface="Arial" panose="020B0604020202020204" pitchFamily="34" charset="0"/>
                <a:cs typeface="Arial" panose="020B0604020202020204" pitchFamily="34" charset="0"/>
              </a:rPr>
              <a:t>Οι σύνδεσμοι της ΚΓΔ (έξω πλάγιος ή </a:t>
            </a:r>
            <a:r>
              <a:rPr lang="el-GR" altLang="el-GR" sz="2000" b="1" dirty="0" err="1">
                <a:latin typeface="Arial" panose="020B0604020202020204" pitchFamily="34" charset="0"/>
                <a:cs typeface="Arial" panose="020B0604020202020204" pitchFamily="34" charset="0"/>
              </a:rPr>
              <a:t>κροταφογναθικός</a:t>
            </a:r>
            <a:r>
              <a:rPr lang="el-GR" altLang="el-GR" sz="2000" b="1" dirty="0">
                <a:latin typeface="Arial" panose="020B0604020202020204" pitchFamily="34" charset="0"/>
                <a:cs typeface="Arial" panose="020B0604020202020204" pitchFamily="34" charset="0"/>
              </a:rPr>
              <a:t>) είναι χαλαροί, ώστε ο κόνδυλος μπορεί να μετατοπίζεται προς τα μπροστά και πέρα από το πρόσθιο χείλος του αρθρικού φύματος και ακινητοποιείται προσωρινά σε αυτή τη θέση </a:t>
            </a:r>
          </a:p>
          <a:p>
            <a:endParaRPr lang="el-GR" altLang="el-GR" sz="2000" b="1" dirty="0">
              <a:latin typeface="Arial" panose="020B0604020202020204" pitchFamily="34" charset="0"/>
              <a:cs typeface="Arial" panose="020B0604020202020204" pitchFamily="34" charset="0"/>
            </a:endParaRPr>
          </a:p>
        </p:txBody>
      </p:sp>
      <p:pic>
        <p:nvPicPr>
          <p:cNvPr id="4" name="Εικόνα 3"/>
          <p:cNvPicPr>
            <a:picLocks noChangeAspect="1"/>
          </p:cNvPicPr>
          <p:nvPr/>
        </p:nvPicPr>
        <p:blipFill>
          <a:blip r:embed="rId2"/>
          <a:stretch>
            <a:fillRect/>
          </a:stretch>
        </p:blipFill>
        <p:spPr>
          <a:xfrm>
            <a:off x="5597236" y="1009650"/>
            <a:ext cx="6358678" cy="4466148"/>
          </a:xfrm>
          <a:prstGeom prst="rect">
            <a:avLst/>
          </a:prstGeom>
        </p:spPr>
      </p:pic>
    </p:spTree>
    <p:extLst>
      <p:ext uri="{BB962C8B-B14F-4D97-AF65-F5344CB8AC3E}">
        <p14:creationId xmlns:p14="http://schemas.microsoft.com/office/powerpoint/2010/main" val="1686383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A47F6-0496-4DA0-81ED-1AC1AACEFE17}"/>
              </a:ext>
            </a:extLst>
          </p:cNvPr>
          <p:cNvSpPr>
            <a:spLocks noGrp="1"/>
          </p:cNvSpPr>
          <p:nvPr>
            <p:ph type="title"/>
          </p:nvPr>
        </p:nvSpPr>
        <p:spPr/>
        <p:txBody>
          <a:bodyPr/>
          <a:lstStyle/>
          <a:p>
            <a:endParaRPr lang="el-GR"/>
          </a:p>
        </p:txBody>
      </p:sp>
      <p:pic>
        <p:nvPicPr>
          <p:cNvPr id="5" name="Content Placeholder 4" descr="A hand holding a flower&#10;&#10;Description automatically generated with low confidence">
            <a:extLst>
              <a:ext uri="{FF2B5EF4-FFF2-40B4-BE49-F238E27FC236}">
                <a16:creationId xmlns:a16="http://schemas.microsoft.com/office/drawing/2014/main" id="{0278D12F-1CA4-4644-9081-913DADFBB9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35538"/>
            <a:ext cx="6722461" cy="6722461"/>
          </a:xfrm>
        </p:spPr>
      </p:pic>
      <p:pic>
        <p:nvPicPr>
          <p:cNvPr id="6" name="Picture 5" descr="A picture containing reptile, dinosaur&#10;&#10;Description automatically generated">
            <a:extLst>
              <a:ext uri="{FF2B5EF4-FFF2-40B4-BE49-F238E27FC236}">
                <a16:creationId xmlns:a16="http://schemas.microsoft.com/office/drawing/2014/main" id="{F862A37B-E630-4C6D-82CA-C964D0B12C53}"/>
              </a:ext>
            </a:extLst>
          </p:cNvPr>
          <p:cNvPicPr>
            <a:picLocks noChangeAspect="1"/>
          </p:cNvPicPr>
          <p:nvPr/>
        </p:nvPicPr>
        <p:blipFill rotWithShape="1">
          <a:blip r:embed="rId3">
            <a:extLst>
              <a:ext uri="{28A0092B-C50C-407E-A947-70E740481C1C}">
                <a14:useLocalDpi xmlns:a14="http://schemas.microsoft.com/office/drawing/2010/main" val="0"/>
              </a:ext>
            </a:extLst>
          </a:blip>
          <a:srcRect l="6528" r="9028"/>
          <a:stretch/>
        </p:blipFill>
        <p:spPr>
          <a:xfrm>
            <a:off x="6400800" y="0"/>
            <a:ext cx="5791200" cy="6858000"/>
          </a:xfrm>
          <a:prstGeom prst="rect">
            <a:avLst/>
          </a:prstGeom>
        </p:spPr>
      </p:pic>
    </p:spTree>
    <p:extLst>
      <p:ext uri="{BB962C8B-B14F-4D97-AF65-F5344CB8AC3E}">
        <p14:creationId xmlns:p14="http://schemas.microsoft.com/office/powerpoint/2010/main" val="4106211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p:cNvPicPr>
          <p:nvPr/>
        </p:nvPicPr>
        <p:blipFill>
          <a:blip r:embed="rId3"/>
          <a:srcRect l="3009" t="3406" r="42699" b="24483"/>
          <a:stretch>
            <a:fillRect/>
          </a:stretch>
        </p:blipFill>
        <p:spPr>
          <a:xfrm>
            <a:off x="31750" y="60325"/>
            <a:ext cx="3406775" cy="3197225"/>
          </a:xfrm>
          <a:prstGeom prst="rect">
            <a:avLst/>
          </a:prstGeom>
          <a:noFill/>
          <a:ln w="76200">
            <a:noFill/>
          </a:ln>
        </p:spPr>
      </p:pic>
      <p:sp>
        <p:nvSpPr>
          <p:cNvPr id="214019" name="Text Box 3"/>
          <p:cNvSpPr txBox="1"/>
          <p:nvPr/>
        </p:nvSpPr>
        <p:spPr>
          <a:xfrm>
            <a:off x="4035425" y="317500"/>
            <a:ext cx="7848600" cy="641350"/>
          </a:xfrm>
          <a:prstGeom prst="rect">
            <a:avLst/>
          </a:prstGeom>
          <a:solidFill>
            <a:schemeClr val="bg1"/>
          </a:solidFill>
          <a:ln w="9525">
            <a:noFill/>
          </a:ln>
          <a:effectLst>
            <a:outerShdw dist="35921" dir="2699999" algn="ctr" rotWithShape="0">
              <a:srgbClr val="000000"/>
            </a:outerShdw>
          </a:effectLst>
        </p:spPr>
        <p:txBody>
          <a:bodyPr>
            <a:spAutoFit/>
          </a:bodyPr>
          <a:lstStyle/>
          <a:p>
            <a:pPr algn="ctr" eaLnBrk="1" hangingPunct="1">
              <a:spcBef>
                <a:spcPct val="50000"/>
              </a:spcBef>
            </a:pPr>
            <a:r>
              <a:rPr lang="el-GR" altLang="el-GR" sz="3600" b="1" dirty="0">
                <a:solidFill>
                  <a:srgbClr val="FFFF00"/>
                </a:solidFill>
                <a:latin typeface="Tahoma" panose="020B0604030504040204" pitchFamily="34" charset="0"/>
              </a:rPr>
              <a:t>Η κροταφογναθική διάρθρωση</a:t>
            </a:r>
          </a:p>
        </p:txBody>
      </p:sp>
      <p:pic>
        <p:nvPicPr>
          <p:cNvPr id="214020" name="Picture 2"/>
          <p:cNvPicPr>
            <a:picLocks noChangeAspect="1"/>
          </p:cNvPicPr>
          <p:nvPr/>
        </p:nvPicPr>
        <p:blipFill>
          <a:blip r:embed="rId4"/>
          <a:srcRect l="1418" t="32701" r="55574" b="3261"/>
          <a:stretch>
            <a:fillRect/>
          </a:stretch>
        </p:blipFill>
        <p:spPr>
          <a:xfrm>
            <a:off x="31750" y="3257550"/>
            <a:ext cx="3406775" cy="3600450"/>
          </a:xfrm>
          <a:prstGeom prst="rect">
            <a:avLst/>
          </a:prstGeom>
          <a:noFill/>
          <a:ln w="76200">
            <a:noFill/>
          </a:ln>
        </p:spPr>
      </p:pic>
      <p:pic>
        <p:nvPicPr>
          <p:cNvPr id="214022" name="Picture 2" descr="Αποτέλεσμα εικόνας για temporomandibular joint"/>
          <p:cNvPicPr>
            <a:picLocks noChangeAspect="1"/>
          </p:cNvPicPr>
          <p:nvPr/>
        </p:nvPicPr>
        <p:blipFill>
          <a:blip r:embed="rId5"/>
          <a:stretch>
            <a:fillRect/>
          </a:stretch>
        </p:blipFill>
        <p:spPr>
          <a:xfrm>
            <a:off x="4148183" y="1066800"/>
            <a:ext cx="7755112" cy="5473700"/>
          </a:xfrm>
          <a:prstGeom prst="rect">
            <a:avLst/>
          </a:prstGeom>
          <a:noFill/>
          <a:ln w="9525">
            <a:noFill/>
          </a:ln>
        </p:spPr>
      </p:pic>
    </p:spTree>
    <p:extLst>
      <p:ext uri="{BB962C8B-B14F-4D97-AF65-F5344CB8AC3E}">
        <p14:creationId xmlns:p14="http://schemas.microsoft.com/office/powerpoint/2010/main" val="3381525815"/>
      </p:ext>
    </p:extLst>
  </p:cSld>
  <p:clrMapOvr>
    <a:masterClrMapping/>
  </p:clrMapOvr>
  <p:transition>
    <p:split orient="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Εικόνα 4"/>
          <p:cNvPicPr>
            <a:picLocks noChangeAspect="1"/>
          </p:cNvPicPr>
          <p:nvPr/>
        </p:nvPicPr>
        <p:blipFill>
          <a:blip r:embed="rId3"/>
          <a:srcRect l="58818" t="58990" r="4736" b="22000"/>
          <a:stretch>
            <a:fillRect/>
          </a:stretch>
        </p:blipFill>
        <p:spPr>
          <a:xfrm>
            <a:off x="-573087" y="247650"/>
            <a:ext cx="8774112" cy="6323013"/>
          </a:xfrm>
          <a:prstGeom prst="rect">
            <a:avLst/>
          </a:prstGeom>
          <a:noFill/>
          <a:ln w="9525">
            <a:noFill/>
          </a:ln>
        </p:spPr>
      </p:pic>
      <p:sp>
        <p:nvSpPr>
          <p:cNvPr id="6" name="Ορθογώνιο 5"/>
          <p:cNvSpPr/>
          <p:nvPr/>
        </p:nvSpPr>
        <p:spPr>
          <a:xfrm>
            <a:off x="6329363" y="85285"/>
            <a:ext cx="5688466" cy="523220"/>
          </a:xfrm>
          <a:prstGeom prst="rect">
            <a:avLst/>
          </a:prstGeom>
          <a:solidFill>
            <a:srgbClr val="005024"/>
          </a:solidFill>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el-GR" sz="2800" b="1" i="0" u="none" strike="noStrike" kern="1200" cap="none" spc="0" normalizeH="0" baseline="0" noProof="0" dirty="0">
                <a:ln w="9525">
                  <a:solidFill>
                    <a:schemeClr val="bg1"/>
                  </a:solidFill>
                  <a:prstDash val="solid"/>
                </a:ln>
                <a:solidFill>
                  <a:srgbClr val="FFFF00"/>
                </a:solidFill>
                <a:effectLst/>
                <a:uLnTx/>
                <a:uFillTx/>
                <a:latin typeface="+mn-lt"/>
                <a:ea typeface="+mn-ea"/>
                <a:cs typeface="+mn-cs"/>
              </a:rPr>
              <a:t>ΚΡΟΤΑΦΟΓΝΑΘΙΚΗ ΔΙΑΡΘΡΩΣΗ </a:t>
            </a:r>
          </a:p>
        </p:txBody>
      </p:sp>
      <p:sp>
        <p:nvSpPr>
          <p:cNvPr id="88068" name="TextBox 6"/>
          <p:cNvSpPr txBox="1"/>
          <p:nvPr/>
        </p:nvSpPr>
        <p:spPr>
          <a:xfrm>
            <a:off x="7551738" y="809625"/>
            <a:ext cx="4465637" cy="3138488"/>
          </a:xfrm>
          <a:prstGeom prst="rect">
            <a:avLst/>
          </a:prstGeom>
          <a:solidFill>
            <a:srgbClr val="005024"/>
          </a:solidFill>
          <a:ln w="9525">
            <a:noFill/>
          </a:ln>
        </p:spPr>
        <p:txBody>
          <a:bodyPr>
            <a:spAutoFit/>
          </a:bodyPr>
          <a:lstStyle/>
          <a:p>
            <a:pPr marL="342900" indent="-342900" eaLnBrk="1" hangingPunct="1">
              <a:buAutoNum type="arabicPeriod"/>
            </a:pPr>
            <a:r>
              <a:rPr lang="el-GR" altLang="x-none" b="1" dirty="0">
                <a:highlight>
                  <a:srgbClr val="FFFF00"/>
                </a:highlight>
                <a:latin typeface="Century Gothic" panose="020B0502020202020204" pitchFamily="34" charset="0"/>
              </a:rPr>
              <a:t>ΖΥΓΩΜΑΤΙΚΟ ΤΟΞΟ</a:t>
            </a:r>
          </a:p>
          <a:p>
            <a:pPr marL="342900" indent="-342900" eaLnBrk="1" hangingPunct="1">
              <a:buAutoNum type="arabicPeriod"/>
            </a:pPr>
            <a:r>
              <a:rPr lang="el-GR" altLang="x-none" b="1" dirty="0">
                <a:highlight>
                  <a:srgbClr val="FFFF00"/>
                </a:highlight>
                <a:latin typeface="Century Gothic" panose="020B0502020202020204" pitchFamily="34" charset="0"/>
              </a:rPr>
              <a:t>ΚΡΟΤΑΦΟΓΝΑΘΙΚΗ ΔΙΑΡΘΡΩΣΗ</a:t>
            </a:r>
          </a:p>
          <a:p>
            <a:pPr marL="342900" indent="-342900" eaLnBrk="1" hangingPunct="1">
              <a:buAutoNum type="arabicPeriod"/>
            </a:pPr>
            <a:r>
              <a:rPr lang="el-GR" altLang="x-none" b="1" dirty="0">
                <a:highlight>
                  <a:srgbClr val="FFFF00"/>
                </a:highlight>
                <a:latin typeface="Century Gothic" panose="020B0502020202020204" pitchFamily="34" charset="0"/>
              </a:rPr>
              <a:t>ΣΩΜΑ ΚΑΤΩ ΓΝΑΘΟΥ</a:t>
            </a:r>
          </a:p>
          <a:p>
            <a:pPr marL="342900" indent="-342900" eaLnBrk="1" hangingPunct="1">
              <a:buAutoNum type="arabicPeriod"/>
            </a:pPr>
            <a:r>
              <a:rPr lang="el-GR" altLang="x-none" b="1" dirty="0">
                <a:highlight>
                  <a:srgbClr val="FFFF00"/>
                </a:highlight>
                <a:latin typeface="Century Gothic" panose="020B0502020202020204" pitchFamily="34" charset="0"/>
              </a:rPr>
              <a:t>ΓΩΝΙΑ ΚΑΤΩ ΓΝΑΘΟΥ</a:t>
            </a:r>
          </a:p>
          <a:p>
            <a:pPr marL="342900" indent="-342900" eaLnBrk="1" hangingPunct="1">
              <a:buAutoNum type="arabicPeriod"/>
            </a:pPr>
            <a:r>
              <a:rPr lang="el-GR" altLang="x-none" b="1" dirty="0">
                <a:highlight>
                  <a:srgbClr val="FFFF00"/>
                </a:highlight>
                <a:latin typeface="Century Gothic" panose="020B0502020202020204" pitchFamily="34" charset="0"/>
              </a:rPr>
              <a:t>ΚΛΑΔΟΣ ΚΑΤΩ ΓΝΑΘΟΥ</a:t>
            </a:r>
          </a:p>
          <a:p>
            <a:pPr marL="342900" indent="-342900" eaLnBrk="1" hangingPunct="1">
              <a:buAutoNum type="arabicPeriod"/>
            </a:pPr>
            <a:r>
              <a:rPr lang="el-GR" altLang="x-none" b="1" dirty="0">
                <a:highlight>
                  <a:srgbClr val="FFFF00"/>
                </a:highlight>
                <a:latin typeface="Century Gothic" panose="020B0502020202020204" pitchFamily="34" charset="0"/>
              </a:rPr>
              <a:t>ΚΟΝΔΥΛΟΣ ΚΑΤΩ ΓΝΑΘΟΥ</a:t>
            </a:r>
          </a:p>
          <a:p>
            <a:pPr marL="342900" indent="-342900" eaLnBrk="1" hangingPunct="1">
              <a:buAutoNum type="arabicPeriod"/>
            </a:pPr>
            <a:r>
              <a:rPr lang="el-GR" altLang="x-none" b="1" dirty="0">
                <a:highlight>
                  <a:srgbClr val="FFFF00"/>
                </a:highlight>
                <a:latin typeface="Century Gothic" panose="020B0502020202020204" pitchFamily="34" charset="0"/>
              </a:rPr>
              <a:t>ΚΟΡΩΝΟΕΙΔΗΣ ΑΠΟΦΥΣΗ ΚΑΤΩ ΓΝΑΘΟΥ</a:t>
            </a:r>
          </a:p>
          <a:p>
            <a:pPr marL="342900" indent="-342900" eaLnBrk="1" hangingPunct="1">
              <a:buAutoNum type="arabicPeriod"/>
            </a:pPr>
            <a:r>
              <a:rPr lang="el-GR" altLang="x-none" b="1" dirty="0">
                <a:highlight>
                  <a:srgbClr val="FFFF00"/>
                </a:highlight>
                <a:latin typeface="Century Gothic" panose="020B0502020202020204" pitchFamily="34" charset="0"/>
              </a:rPr>
              <a:t>ΕΞΩ ΑΚΟΥΣΤΙΚΟΣ ΠΟΡΟΣ</a:t>
            </a:r>
          </a:p>
          <a:p>
            <a:pPr marL="342900" indent="-342900" eaLnBrk="1" hangingPunct="1">
              <a:buAutoNum type="arabicPeriod"/>
            </a:pPr>
            <a:r>
              <a:rPr lang="el-GR" altLang="x-none" b="1" dirty="0">
                <a:highlight>
                  <a:srgbClr val="FFFF00"/>
                </a:highlight>
                <a:latin typeface="Century Gothic" panose="020B0502020202020204" pitchFamily="34" charset="0"/>
              </a:rPr>
              <a:t>ΜΑΣΤΟΕΙΔΗΣ ΑΠΟΦΥΣΗ</a:t>
            </a:r>
          </a:p>
          <a:p>
            <a:pPr marL="342900" indent="-342900" eaLnBrk="1" hangingPunct="1">
              <a:buAutoNum type="arabicPeriod"/>
            </a:pPr>
            <a:endParaRPr lang="el-GR" altLang="x-none" b="1" dirty="0">
              <a:latin typeface="Century Gothic" panose="020B0502020202020204" pitchFamily="34" charset="0"/>
            </a:endParaRPr>
          </a:p>
        </p:txBody>
      </p:sp>
      <p:pic>
        <p:nvPicPr>
          <p:cNvPr id="88069" name="Picture 9" descr="Αποτέλεσμα εικόνας για temporomandibular joint"/>
          <p:cNvPicPr>
            <a:picLocks noChangeAspect="1"/>
          </p:cNvPicPr>
          <p:nvPr/>
        </p:nvPicPr>
        <p:blipFill>
          <a:blip r:embed="rId4"/>
          <a:srcRect l="46745" t="8040" r="7051" b="8585"/>
          <a:stretch>
            <a:fillRect/>
          </a:stretch>
        </p:blipFill>
        <p:spPr>
          <a:xfrm>
            <a:off x="7632700" y="3659188"/>
            <a:ext cx="4559300" cy="3198812"/>
          </a:xfrm>
          <a:prstGeom prst="rect">
            <a:avLst/>
          </a:prstGeom>
          <a:noFill/>
          <a:ln w="9525">
            <a:noFill/>
          </a:ln>
        </p:spPr>
      </p:pic>
    </p:spTree>
    <p:extLst>
      <p:ext uri="{BB962C8B-B14F-4D97-AF65-F5344CB8AC3E}">
        <p14:creationId xmlns:p14="http://schemas.microsoft.com/office/powerpoint/2010/main" val="1635036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6473825" y="439738"/>
            <a:ext cx="5562600" cy="5410200"/>
          </a:xfrm>
          <a:prstGeom prst="rect">
            <a:avLst/>
          </a:prstGeom>
          <a:effectLst/>
        </p:spPr>
        <p:txBody>
          <a:bodyPr anchor="ctr">
            <a:normAutofit/>
          </a:bodyPr>
          <a:lstStyle>
            <a:lvl1pPr marL="285750" indent="-285750" algn="l" defTabSz="457200" rtl="0" eaLnBrk="1" latinLnBrk="0" hangingPunct="1">
              <a:spcBef>
                <a:spcPct val="20000"/>
              </a:spcBef>
              <a:spcAft>
                <a:spcPts val="600"/>
              </a:spcAft>
              <a:buClr>
                <a:schemeClr val="tx1"/>
              </a:buClr>
              <a:buSzPct val="100000"/>
              <a:buFont typeface="Arial" panose="020B0604020202020204"/>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panose="020B0604020202020204"/>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panose="020B0604020202020204"/>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panose="020B0604020202020204"/>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panose="020B0604020202020204"/>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chemeClr val="tx1"/>
              </a:buClr>
              <a:buSzPct val="100000"/>
              <a:buFont typeface="Arial" panose="020B0604020202020204"/>
              <a:buNone/>
              <a:defRPr/>
            </a:pPr>
            <a:endParaRPr kumimoji="0" lang="fr-FR" altLang="el-GR" sz="2000" b="0" i="0" u="none" strike="noStrike" kern="1200" cap="small" spc="0" normalizeH="0" baseline="0" noProof="0" dirty="0">
              <a:ln>
                <a:noFill/>
              </a:ln>
              <a:solidFill>
                <a:schemeClr val="bg1"/>
              </a:solidFill>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endParaRPr>
          </a:p>
        </p:txBody>
      </p:sp>
      <p:pic>
        <p:nvPicPr>
          <p:cNvPr id="71683" name="Picture 24" descr="Αποτέλεσμα εικόνας για parotid gland contents"/>
          <p:cNvPicPr>
            <a:picLocks noChangeAspect="1"/>
          </p:cNvPicPr>
          <p:nvPr/>
        </p:nvPicPr>
        <p:blipFill>
          <a:blip r:embed="rId3"/>
          <a:srcRect t="15868" b="13988"/>
          <a:stretch>
            <a:fillRect/>
          </a:stretch>
        </p:blipFill>
        <p:spPr>
          <a:xfrm>
            <a:off x="0" y="0"/>
            <a:ext cx="12192000" cy="6858000"/>
          </a:xfrm>
          <a:prstGeom prst="rect">
            <a:avLst/>
          </a:prstGeom>
          <a:noFill/>
          <a:ln w="9525">
            <a:noFill/>
          </a:ln>
        </p:spPr>
      </p:pic>
      <p:sp>
        <p:nvSpPr>
          <p:cNvPr id="9" name="Ορθογώνιο 8"/>
          <p:cNvSpPr/>
          <p:nvPr/>
        </p:nvSpPr>
        <p:spPr>
          <a:xfrm>
            <a:off x="7243767" y="13847"/>
            <a:ext cx="4916941" cy="584775"/>
          </a:xfrm>
          <a:prstGeom prst="rect">
            <a:avLst/>
          </a:prstGeom>
          <a:solidFill>
            <a:srgbClr val="005024"/>
          </a:solidFill>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el-GR" sz="3200" b="1" i="0" u="none" strike="noStrike" kern="1200" cap="none" spc="0" normalizeH="0" baseline="0" noProof="0" dirty="0">
                <a:ln w="9525">
                  <a:solidFill>
                    <a:schemeClr val="bg1"/>
                  </a:solidFill>
                  <a:prstDash val="solid"/>
                </a:ln>
                <a:solidFill>
                  <a:srgbClr val="FFFF00"/>
                </a:solidFill>
                <a:effectLst/>
                <a:uLnTx/>
                <a:uFillTx/>
                <a:latin typeface="+mn-lt"/>
                <a:ea typeface="+mn-ea"/>
                <a:cs typeface="+mn-cs"/>
              </a:rPr>
              <a:t>ΠΑΡΩΤΙΔΙΚΟΣ ΑΔΕΝΑΣ</a:t>
            </a:r>
          </a:p>
        </p:txBody>
      </p:sp>
      <p:graphicFrame>
        <p:nvGraphicFramePr>
          <p:cNvPr id="71685" name="Object 2"/>
          <p:cNvGraphicFramePr>
            <a:graphicFrameLocks noChangeAspect="1"/>
          </p:cNvGraphicFramePr>
          <p:nvPr/>
        </p:nvGraphicFramePr>
        <p:xfrm>
          <a:off x="10029825" y="1704975"/>
          <a:ext cx="2162175" cy="2074863"/>
        </p:xfrm>
        <a:graphic>
          <a:graphicData uri="http://schemas.openxmlformats.org/presentationml/2006/ole">
            <mc:AlternateContent xmlns:mc="http://schemas.openxmlformats.org/markup-compatibility/2006">
              <mc:Choice xmlns:v="urn:schemas-microsoft-com:vml" Requires="v">
                <p:oleObj r:id="rId4" imgW="5384800" imgH="5867400" progId="Photoshop.Image.5">
                  <p:embed/>
                </p:oleObj>
              </mc:Choice>
              <mc:Fallback>
                <p:oleObj r:id="rId4" imgW="5384800" imgH="5867400" progId="Photoshop.Image.5">
                  <p:embed/>
                  <p:pic>
                    <p:nvPicPr>
                      <p:cNvPr id="71685" name="Object 2"/>
                      <p:cNvPicPr/>
                      <p:nvPr/>
                    </p:nvPicPr>
                    <p:blipFill>
                      <a:blip r:embed="rId5"/>
                      <a:stretch>
                        <a:fillRect/>
                      </a:stretch>
                    </p:blipFill>
                    <p:spPr>
                      <a:xfrm>
                        <a:off x="10029825" y="1704975"/>
                        <a:ext cx="2162175" cy="2074863"/>
                      </a:xfrm>
                      <a:prstGeom prst="rect">
                        <a:avLst/>
                      </a:prstGeom>
                      <a:noFill/>
                      <a:ln w="38100">
                        <a:noFill/>
                        <a:miter/>
                      </a:ln>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6473825" y="439738"/>
            <a:ext cx="5562600" cy="5410200"/>
          </a:xfrm>
          <a:prstGeom prst="rect">
            <a:avLst/>
          </a:prstGeom>
          <a:effectLst/>
        </p:spPr>
        <p:txBody>
          <a:bodyPr anchor="ctr">
            <a:normAutofit/>
          </a:bodyPr>
          <a:lstStyle>
            <a:lvl1pPr marL="285750" indent="-285750" algn="l" defTabSz="457200" rtl="0" eaLnBrk="1" latinLnBrk="0" hangingPunct="1">
              <a:spcBef>
                <a:spcPct val="20000"/>
              </a:spcBef>
              <a:spcAft>
                <a:spcPts val="600"/>
              </a:spcAft>
              <a:buClr>
                <a:schemeClr val="tx1"/>
              </a:buClr>
              <a:buSzPct val="100000"/>
              <a:buFont typeface="Arial" panose="020B0604020202020204"/>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panose="020B0604020202020204"/>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panose="020B0604020202020204"/>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panose="020B0604020202020204"/>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panose="020B0604020202020204"/>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chemeClr val="tx1"/>
              </a:buClr>
              <a:buSzPct val="100000"/>
              <a:buFont typeface="Arial" panose="020B0604020202020204"/>
              <a:buNone/>
              <a:defRPr/>
            </a:pPr>
            <a:endParaRPr kumimoji="0" lang="fr-FR" altLang="el-GR" sz="2000" b="0" i="0" u="none" strike="noStrike" kern="1200" cap="small" spc="0" normalizeH="0" baseline="0" noProof="0" dirty="0">
              <a:ln>
                <a:noFill/>
              </a:ln>
              <a:solidFill>
                <a:schemeClr val="bg1"/>
              </a:solidFill>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endParaRPr>
          </a:p>
        </p:txBody>
      </p:sp>
      <p:pic>
        <p:nvPicPr>
          <p:cNvPr id="72707" name="Picture 166" descr="Αποτέλεσμα εικόνας για parotid gland contents"/>
          <p:cNvPicPr>
            <a:picLocks noChangeAspect="1"/>
          </p:cNvPicPr>
          <p:nvPr/>
        </p:nvPicPr>
        <p:blipFill>
          <a:blip r:embed="rId3"/>
          <a:srcRect l="7045"/>
          <a:stretch>
            <a:fillRect/>
          </a:stretch>
        </p:blipFill>
        <p:spPr>
          <a:xfrm>
            <a:off x="128588" y="31750"/>
            <a:ext cx="7729537" cy="6826250"/>
          </a:xfrm>
          <a:prstGeom prst="rect">
            <a:avLst/>
          </a:prstGeom>
          <a:noFill/>
          <a:ln w="9525">
            <a:noFill/>
          </a:ln>
        </p:spPr>
      </p:pic>
      <p:sp>
        <p:nvSpPr>
          <p:cNvPr id="9" name="Ορθογώνιο 8"/>
          <p:cNvSpPr/>
          <p:nvPr/>
        </p:nvSpPr>
        <p:spPr>
          <a:xfrm>
            <a:off x="4931909" y="0"/>
            <a:ext cx="7260091" cy="584775"/>
          </a:xfrm>
          <a:prstGeom prst="rect">
            <a:avLst/>
          </a:prstGeom>
          <a:solidFill>
            <a:srgbClr val="005024"/>
          </a:solidFill>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el-GR" sz="3200" b="1" i="0" u="none" strike="noStrike" kern="1200" cap="none" spc="0" normalizeH="0" baseline="0" noProof="0" dirty="0">
                <a:ln w="9525">
                  <a:solidFill>
                    <a:schemeClr val="bg1"/>
                  </a:solidFill>
                  <a:prstDash val="solid"/>
                </a:ln>
                <a:solidFill>
                  <a:srgbClr val="FFFF00"/>
                </a:solidFill>
                <a:effectLst/>
                <a:uLnTx/>
                <a:uFillTx/>
                <a:latin typeface="+mn-lt"/>
                <a:ea typeface="+mn-ea"/>
                <a:cs typeface="+mn-cs"/>
              </a:rPr>
              <a:t>ΤΙ ΔΙΕΡΧΕΤΑΙ ΑΠΟ ΤΗΝ ΠΑΡΩΤΙΔΑ </a:t>
            </a:r>
          </a:p>
        </p:txBody>
      </p:sp>
      <p:sp>
        <p:nvSpPr>
          <p:cNvPr id="10" name="Rectangle 3"/>
          <p:cNvSpPr txBox="1">
            <a:spLocks noChangeArrowheads="1"/>
          </p:cNvSpPr>
          <p:nvPr/>
        </p:nvSpPr>
        <p:spPr>
          <a:xfrm>
            <a:off x="7672388" y="1023832"/>
            <a:ext cx="4441598" cy="4005368"/>
          </a:xfrm>
          <a:prstGeom prst="rect">
            <a:avLst/>
          </a:prstGeom>
          <a:solidFill>
            <a:schemeClr val="bg1"/>
          </a:solidFill>
          <a:effectLst/>
        </p:spPr>
        <p:txBody>
          <a:bodyPr anchor="ctr">
            <a:normAutofit/>
          </a:bodyPr>
          <a:lstStyle>
            <a:lvl1pPr marL="285750" indent="-285750" algn="l" defTabSz="457200" rtl="0" eaLnBrk="1" latinLnBrk="0" hangingPunct="1">
              <a:spcBef>
                <a:spcPct val="20000"/>
              </a:spcBef>
              <a:spcAft>
                <a:spcPts val="600"/>
              </a:spcAft>
              <a:buClr>
                <a:schemeClr val="tx1"/>
              </a:buClr>
              <a:buSzPct val="100000"/>
              <a:buFont typeface="Arial" panose="020B0604020202020204"/>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panose="020B0604020202020204"/>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panose="020B0604020202020204"/>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panose="020B0604020202020204"/>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panose="020B0604020202020204"/>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schemeClr val="tx1"/>
              </a:buClr>
              <a:buSzPct val="100000"/>
              <a:buFont typeface="Courier New" panose="02070309020205020404" pitchFamily="49" charset="0"/>
              <a:buChar char="o"/>
              <a:defRPr/>
            </a:pPr>
            <a:r>
              <a:rPr kumimoji="0" lang="el-GR" altLang="el-GR" sz="2400" b="0" i="0" u="none" strike="noStrike" kern="1200" cap="none" spc="0" normalizeH="0" baseline="0" noProof="0" dirty="0">
                <a:ln>
                  <a:noFill/>
                </a:ln>
                <a:solidFill>
                  <a:srgbClr val="FFFF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Το προσωπικό νεύρο (</a:t>
            </a:r>
            <a:r>
              <a:rPr kumimoji="0" lang="el-GR" altLang="el-GR" sz="2400" b="0" i="0" u="none" strike="noStrike" kern="1200" cap="none" spc="0" normalizeH="0" baseline="0" noProof="0" dirty="0" err="1">
                <a:ln>
                  <a:noFill/>
                </a:ln>
                <a:solidFill>
                  <a:srgbClr val="FFFF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ενδοπαρωτιδικό</a:t>
            </a:r>
            <a:r>
              <a:rPr kumimoji="0" lang="el-GR" altLang="el-GR" sz="2400" b="0" i="0" u="none" strike="noStrike" kern="1200" cap="none" spc="0" normalizeH="0" baseline="0" noProof="0" dirty="0">
                <a:ln>
                  <a:noFill/>
                </a:ln>
                <a:solidFill>
                  <a:srgbClr val="FFFF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 πλέγμα) (</a:t>
            </a:r>
            <a:r>
              <a:rPr kumimoji="0" lang="el-GR" altLang="el-GR" sz="2400" b="0" i="0" u="none" strike="noStrike" kern="1200" cap="none" spc="0" normalizeH="0" baseline="0" noProof="0" dirty="0" err="1">
                <a:ln>
                  <a:noFill/>
                </a:ln>
                <a:solidFill>
                  <a:srgbClr val="FFFF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επιπολής</a:t>
            </a:r>
            <a:r>
              <a:rPr kumimoji="0" lang="el-GR" altLang="el-GR" sz="2400" b="0" i="0" u="none" strike="noStrike" kern="1200" cap="none" spc="0" normalizeH="0" baseline="0" noProof="0" dirty="0">
                <a:ln>
                  <a:noFill/>
                </a:ln>
                <a:solidFill>
                  <a:srgbClr val="FFFF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a:t>
            </a:r>
          </a:p>
          <a:p>
            <a:pPr marL="285750" marR="0" lvl="0" indent="-285750" algn="l" defTabSz="457200" rtl="0" eaLnBrk="1" fontAlgn="auto" latinLnBrk="0" hangingPunct="1">
              <a:lnSpc>
                <a:spcPct val="100000"/>
              </a:lnSpc>
              <a:spcBef>
                <a:spcPct val="20000"/>
              </a:spcBef>
              <a:spcAft>
                <a:spcPts val="600"/>
              </a:spcAft>
              <a:buClr>
                <a:schemeClr val="tx1"/>
              </a:buClr>
              <a:buSzPct val="100000"/>
              <a:buFont typeface="Courier New" panose="02070309020205020404" pitchFamily="49" charset="0"/>
              <a:buChar char="o"/>
              <a:defRPr/>
            </a:pPr>
            <a:r>
              <a:rPr kumimoji="0" lang="el-GR" altLang="el-GR" sz="2400" b="0" i="0" u="none" strike="noStrike" kern="1200" cap="none" spc="0" normalizeH="0" baseline="0" noProof="0" dirty="0">
                <a:ln>
                  <a:noFill/>
                </a:ln>
                <a:solidFill>
                  <a:srgbClr val="FFFF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Το </a:t>
            </a:r>
            <a:r>
              <a:rPr kumimoji="0" lang="el-GR" altLang="el-GR" sz="2400" b="0" i="0" u="none" strike="noStrike" kern="1200" cap="none" spc="0" normalizeH="0" baseline="0" noProof="0" dirty="0" err="1">
                <a:ln>
                  <a:noFill/>
                </a:ln>
                <a:solidFill>
                  <a:srgbClr val="FFFF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ωτοκροταφικό</a:t>
            </a:r>
            <a:r>
              <a:rPr kumimoji="0" lang="el-GR" altLang="el-GR" sz="2400" b="0" i="0" u="none" strike="noStrike" kern="1200" cap="none" spc="0" normalizeH="0" baseline="0" noProof="0" dirty="0">
                <a:ln>
                  <a:noFill/>
                </a:ln>
                <a:solidFill>
                  <a:srgbClr val="FFFF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 νεύρο (</a:t>
            </a:r>
            <a:r>
              <a:rPr kumimoji="0" lang="el-GR" altLang="el-GR" sz="2400" b="0" i="0" u="none" strike="noStrike" kern="1200" cap="none" spc="0" normalizeH="0" baseline="0" noProof="0" dirty="0" err="1">
                <a:ln>
                  <a:noFill/>
                </a:ln>
                <a:solidFill>
                  <a:srgbClr val="FFFF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επιπολής</a:t>
            </a:r>
            <a:r>
              <a:rPr kumimoji="0" lang="el-GR" altLang="el-GR" sz="2400" b="0" i="0" u="none" strike="noStrike" kern="1200" cap="none" spc="0" normalizeH="0" baseline="0" noProof="0" dirty="0">
                <a:ln>
                  <a:noFill/>
                </a:ln>
                <a:solidFill>
                  <a:srgbClr val="FFFF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a:t>
            </a:r>
          </a:p>
          <a:p>
            <a:pPr marL="285750" marR="0" lvl="0" indent="-285750" algn="l" defTabSz="457200" rtl="0" eaLnBrk="1" fontAlgn="auto" latinLnBrk="0" hangingPunct="1">
              <a:lnSpc>
                <a:spcPct val="100000"/>
              </a:lnSpc>
              <a:spcBef>
                <a:spcPct val="20000"/>
              </a:spcBef>
              <a:spcAft>
                <a:spcPts val="600"/>
              </a:spcAft>
              <a:buClr>
                <a:schemeClr val="tx1"/>
              </a:buClr>
              <a:buSzPct val="100000"/>
              <a:buFont typeface="Courier New" panose="02070309020205020404" pitchFamily="49" charset="0"/>
              <a:buChar char="o"/>
              <a:defRPr/>
            </a:pPr>
            <a:r>
              <a:rPr kumimoji="0" lang="el-GR" altLang="el-GR" sz="2400" b="0" i="0" u="none" strike="noStrike" kern="1200" cap="none" spc="0" normalizeH="0" baseline="0" noProof="0" dirty="0">
                <a:ln>
                  <a:noFill/>
                </a:ln>
                <a:solidFill>
                  <a:srgbClr val="FF33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Το πέρας της έξω καρωτίδας αρτηρίας (εν τω </a:t>
            </a:r>
            <a:r>
              <a:rPr kumimoji="0" lang="el-GR" altLang="el-GR" sz="2400" b="0" i="0" u="none" strike="noStrike" kern="1200" cap="none" spc="0" normalizeH="0" baseline="0" noProof="0" dirty="0" err="1">
                <a:ln>
                  <a:noFill/>
                </a:ln>
                <a:solidFill>
                  <a:srgbClr val="FF33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βάθει</a:t>
            </a:r>
            <a:r>
              <a:rPr kumimoji="0" lang="el-GR" altLang="el-GR" sz="2400" b="0" i="0" u="none" strike="noStrike" kern="1200" cap="none" spc="0" normalizeH="0" baseline="0" noProof="0" dirty="0">
                <a:ln>
                  <a:noFill/>
                </a:ln>
                <a:solidFill>
                  <a:srgbClr val="FF3300"/>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a:t>
            </a:r>
          </a:p>
          <a:p>
            <a:pPr marL="285750" marR="0" lvl="0" indent="-285750" algn="l" defTabSz="457200" rtl="0" eaLnBrk="1" fontAlgn="auto" latinLnBrk="0" hangingPunct="1">
              <a:lnSpc>
                <a:spcPct val="100000"/>
              </a:lnSpc>
              <a:spcBef>
                <a:spcPct val="20000"/>
              </a:spcBef>
              <a:spcAft>
                <a:spcPts val="600"/>
              </a:spcAft>
              <a:buClr>
                <a:schemeClr val="tx1"/>
              </a:buClr>
              <a:buSzPct val="100000"/>
              <a:buFont typeface="Courier New" panose="02070309020205020404" pitchFamily="49" charset="0"/>
              <a:buChar char="o"/>
              <a:defRPr/>
            </a:pPr>
            <a:r>
              <a:rPr kumimoji="0" lang="el-GR" altLang="el-GR" sz="2400" b="0" i="0" u="none" strike="noStrike" kern="1200" cap="none" spc="0" normalizeH="0" baseline="0" noProof="0" dirty="0">
                <a:ln>
                  <a:noFill/>
                </a:ln>
                <a:solidFill>
                  <a:srgbClr val="0099FF"/>
                </a:solidFill>
                <a:effectLst>
                  <a:glow rad="38100">
                    <a:schemeClr val="bg1">
                      <a:lumMod val="50000"/>
                      <a:lumOff val="50000"/>
                      <a:alpha val="20000"/>
                    </a:schemeClr>
                  </a:glow>
                </a:effectLst>
                <a:uLnTx/>
                <a:uFillTx/>
                <a:latin typeface="Arial" panose="020B0604020202020204" pitchFamily="34" charset="0"/>
                <a:ea typeface="+mn-ea"/>
                <a:cs typeface="Arial" panose="020B0604020202020204" pitchFamily="34" charset="0"/>
              </a:rPr>
              <a:t>Η οπίσθια προσωπική φλέβα </a:t>
            </a:r>
          </a:p>
          <a:p>
            <a:pPr marL="609600" marR="0" lvl="0" indent="-609600" algn="l" defTabSz="457200" rtl="0" eaLnBrk="1" fontAlgn="auto" latinLnBrk="0" hangingPunct="1">
              <a:lnSpc>
                <a:spcPct val="100000"/>
              </a:lnSpc>
              <a:spcBef>
                <a:spcPct val="20000"/>
              </a:spcBef>
              <a:spcAft>
                <a:spcPts val="600"/>
              </a:spcAft>
              <a:buClr>
                <a:schemeClr val="tx1"/>
              </a:buClr>
              <a:buSzPct val="100000"/>
              <a:buFont typeface="Arial" panose="020B0604020202020204"/>
              <a:buNone/>
              <a:defRPr/>
            </a:pPr>
            <a:endParaRPr kumimoji="0" lang="el-GR" altLang="el-GR" sz="2400" b="0" i="0" u="none" strike="noStrike" kern="1200" cap="none" spc="0" normalizeH="0" baseline="0" noProof="0" dirty="0">
              <a:ln>
                <a:noFill/>
              </a:ln>
              <a:solidFill>
                <a:srgbClr val="0099FF"/>
              </a:solidFill>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6629400" y="439738"/>
            <a:ext cx="5562600" cy="5410200"/>
          </a:xfrm>
          <a:prstGeom prst="rect">
            <a:avLst/>
          </a:prstGeom>
          <a:effectLst/>
        </p:spPr>
        <p:txBody>
          <a:bodyPr anchor="ctr">
            <a:normAutofit/>
          </a:bodyPr>
          <a:lstStyle>
            <a:lvl1pPr marL="285750" indent="-285750" algn="l" defTabSz="457200" rtl="0" eaLnBrk="1" latinLnBrk="0" hangingPunct="1">
              <a:spcBef>
                <a:spcPct val="20000"/>
              </a:spcBef>
              <a:spcAft>
                <a:spcPts val="600"/>
              </a:spcAft>
              <a:buClr>
                <a:schemeClr val="tx1"/>
              </a:buClr>
              <a:buSzPct val="100000"/>
              <a:buFont typeface="Arial" panose="020B0604020202020204"/>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panose="020B0604020202020204"/>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panose="020B0604020202020204"/>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panose="020B0604020202020204"/>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panose="020B0604020202020204"/>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panose="020B0604020202020204"/>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chemeClr val="tx1"/>
              </a:buClr>
              <a:buSzPct val="100000"/>
              <a:buFont typeface="Arial" panose="020B0604020202020204"/>
              <a:buNone/>
              <a:defRPr/>
            </a:pPr>
            <a:endParaRPr kumimoji="0" lang="fr-FR" altLang="el-GR" sz="2000" b="0" i="0" u="none" strike="noStrike" kern="1200" cap="small" spc="0" normalizeH="0" baseline="0" noProof="0" dirty="0">
              <a:ln>
                <a:noFill/>
              </a:ln>
              <a:solidFill>
                <a:schemeClr val="bg1"/>
              </a:solidFill>
              <a:effectLst>
                <a:glow rad="38100">
                  <a:schemeClr val="bg1">
                    <a:lumMod val="50000"/>
                    <a:lumOff val="50000"/>
                    <a:alpha val="20000"/>
                  </a:schemeClr>
                </a:glow>
                <a:outerShdw blurRad="44450" dist="12700" dir="13860000" algn="tl" rotWithShape="0">
                  <a:srgbClr val="000000">
                    <a:alpha val="20000"/>
                  </a:srgbClr>
                </a:outerShdw>
              </a:effectLst>
              <a:uLnTx/>
              <a:uFillTx/>
              <a:latin typeface="Arial" panose="020B0604020202020204" pitchFamily="34" charset="0"/>
              <a:ea typeface="+mn-ea"/>
              <a:cs typeface="Arial" panose="020B0604020202020204" pitchFamily="34" charset="0"/>
            </a:endParaRPr>
          </a:p>
        </p:txBody>
      </p:sp>
      <p:sp>
        <p:nvSpPr>
          <p:cNvPr id="9" name="Ορθογώνιο 8"/>
          <p:cNvSpPr/>
          <p:nvPr/>
        </p:nvSpPr>
        <p:spPr>
          <a:xfrm>
            <a:off x="6144101" y="0"/>
            <a:ext cx="6047900" cy="584775"/>
          </a:xfrm>
          <a:prstGeom prst="rect">
            <a:avLst/>
          </a:prstGeom>
          <a:solidFill>
            <a:srgbClr val="005024"/>
          </a:solidFill>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defRPr/>
            </a:pPr>
            <a:r>
              <a:rPr kumimoji="0" lang="el-GR" sz="3200" b="1" i="0" u="none" strike="noStrike" kern="1200" cap="none" spc="0" normalizeH="0" baseline="0" noProof="0" dirty="0">
                <a:ln w="9525">
                  <a:solidFill>
                    <a:schemeClr val="bg1"/>
                  </a:solidFill>
                  <a:prstDash val="solid"/>
                </a:ln>
                <a:solidFill>
                  <a:srgbClr val="FFFF00"/>
                </a:solidFill>
                <a:effectLst/>
                <a:uLnTx/>
                <a:uFillTx/>
                <a:latin typeface="+mn-lt"/>
                <a:ea typeface="+mn-ea"/>
                <a:cs typeface="+mn-cs"/>
              </a:rPr>
              <a:t>ΝΕΥΡΩΣΗ ΠΑΡΩΤΙΔΑΣ </a:t>
            </a:r>
          </a:p>
        </p:txBody>
      </p:sp>
      <p:pic>
        <p:nvPicPr>
          <p:cNvPr id="73732" name="Picture 2" descr="Αποτέλεσμα εικόνας για parotid gland innervation"/>
          <p:cNvPicPr>
            <a:picLocks noChangeAspect="1"/>
          </p:cNvPicPr>
          <p:nvPr/>
        </p:nvPicPr>
        <p:blipFill>
          <a:blip r:embed="rId3"/>
          <a:srcRect l="5363" r="2605" b="11874"/>
          <a:stretch>
            <a:fillRect/>
          </a:stretch>
        </p:blipFill>
        <p:spPr>
          <a:xfrm>
            <a:off x="6545263" y="584200"/>
            <a:ext cx="5646737" cy="3451225"/>
          </a:xfrm>
          <a:prstGeom prst="rect">
            <a:avLst/>
          </a:prstGeom>
          <a:noFill/>
          <a:ln w="9525">
            <a:noFill/>
          </a:ln>
        </p:spPr>
      </p:pic>
      <p:sp>
        <p:nvSpPr>
          <p:cNvPr id="73733" name="Ορθογώνιο 1"/>
          <p:cNvSpPr/>
          <p:nvPr/>
        </p:nvSpPr>
        <p:spPr>
          <a:xfrm>
            <a:off x="212725" y="757238"/>
            <a:ext cx="6689725" cy="1552575"/>
          </a:xfrm>
          <a:prstGeom prst="rect">
            <a:avLst/>
          </a:prstGeom>
          <a:noFill/>
          <a:ln w="9525">
            <a:noFill/>
          </a:ln>
        </p:spPr>
        <p:txBody>
          <a:bodyPr>
            <a:spAutoFit/>
          </a:bodyPr>
          <a:lstStyle/>
          <a:p>
            <a:pPr marL="457200" indent="-457200" eaLnBrk="1" hangingPunct="1">
              <a:buFont typeface="Courier New" panose="02070309020205020404" pitchFamily="49" charset="0"/>
              <a:buChar char="o"/>
            </a:pPr>
            <a:r>
              <a:rPr lang="el-GR" altLang="el-GR" sz="2400" dirty="0">
                <a:latin typeface="Arial" panose="020B0604020202020204" pitchFamily="34" charset="0"/>
                <a:cs typeface="Arial" panose="020B0604020202020204" pitchFamily="34" charset="0"/>
              </a:rPr>
              <a:t>Αισθητικό νεύρο- μείζον ωτιαίο νεύρο (αυχενικό πλέγμα)</a:t>
            </a:r>
          </a:p>
          <a:p>
            <a:pPr marL="457200" indent="-457200" eaLnBrk="1" hangingPunct="1">
              <a:buFont typeface="Courier New" panose="02070309020205020404" pitchFamily="49" charset="0"/>
              <a:buChar char="o"/>
            </a:pPr>
            <a:r>
              <a:rPr lang="el-GR" altLang="el-GR" sz="2400" dirty="0">
                <a:latin typeface="Arial" panose="020B0604020202020204" pitchFamily="34" charset="0"/>
                <a:cs typeface="Arial" panose="020B0604020202020204" pitchFamily="34" charset="0"/>
              </a:rPr>
              <a:t>Παρασυμπαθητικό νεύρο- ωτοκροταφικό νεύρο (ωτικό γάγγλιο) </a:t>
            </a:r>
            <a:endParaRPr lang="el-GR" altLang="el-GR" sz="2400" dirty="0">
              <a:latin typeface="Arial" panose="020B0604020202020204" pitchFamily="34" charset="0"/>
              <a:ea typeface="Arial" panose="020B0604020202020204" pitchFamily="34" charset="0"/>
            </a:endParaRPr>
          </a:p>
        </p:txBody>
      </p:sp>
      <p:pic>
        <p:nvPicPr>
          <p:cNvPr id="73734" name="Picture 2" descr="Αποτέλεσμα εικόνας για parotid gland innervation"/>
          <p:cNvPicPr>
            <a:picLocks noChangeAspect="1"/>
          </p:cNvPicPr>
          <p:nvPr/>
        </p:nvPicPr>
        <p:blipFill>
          <a:blip r:embed="rId4"/>
          <a:srcRect t="8527" b="5833"/>
          <a:stretch>
            <a:fillRect/>
          </a:stretch>
        </p:blipFill>
        <p:spPr>
          <a:xfrm>
            <a:off x="0" y="2432050"/>
            <a:ext cx="6461125" cy="4425950"/>
          </a:xfrm>
          <a:prstGeom prst="rect">
            <a:avLst/>
          </a:prstGeom>
          <a:noFill/>
          <a:ln w="9525">
            <a:noFill/>
          </a:ln>
        </p:spPr>
      </p:pic>
      <p:pic>
        <p:nvPicPr>
          <p:cNvPr id="73735" name="Picture 9" descr="Αποτέλεσμα εικόνας για parotid gland nerve supply"/>
          <p:cNvPicPr>
            <a:picLocks noChangeAspect="1"/>
          </p:cNvPicPr>
          <p:nvPr/>
        </p:nvPicPr>
        <p:blipFill>
          <a:blip r:embed="rId5"/>
          <a:stretch>
            <a:fillRect/>
          </a:stretch>
        </p:blipFill>
        <p:spPr>
          <a:xfrm>
            <a:off x="6542088" y="4095750"/>
            <a:ext cx="5649912" cy="2762250"/>
          </a:xfrm>
          <a:prstGeom prst="rect">
            <a:avLst/>
          </a:prstGeom>
          <a:noFill/>
          <a:ln w="9525">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a:extLst>
              <a:ext uri="{FF2B5EF4-FFF2-40B4-BE49-F238E27FC236}">
                <a16:creationId xmlns:a16="http://schemas.microsoft.com/office/drawing/2014/main" id="{FB272196-4F26-496C-A3E7-CA945AB7D642}"/>
              </a:ext>
            </a:extLst>
          </p:cNvPr>
          <p:cNvSpPr>
            <a:spLocks noGrp="1"/>
          </p:cNvSpPr>
          <p:nvPr>
            <p:ph idx="1"/>
          </p:nvPr>
        </p:nvSpPr>
        <p:spPr>
          <a:xfrm>
            <a:off x="2266950" y="2476500"/>
            <a:ext cx="9652000" cy="4846638"/>
          </a:xfrm>
        </p:spPr>
        <p:txBody>
          <a:bodyPr/>
          <a:lstStyle/>
          <a:p>
            <a:pPr marL="0" indent="0">
              <a:buFont typeface="Wingdings 2" panose="05020102010507070707" pitchFamily="18" charset="2"/>
              <a:buNone/>
            </a:pPr>
            <a:r>
              <a:rPr lang="el-GR" altLang="el-GR" sz="4800" b="1"/>
              <a:t>Σας ευχαριστώ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2BC2B-CFA9-4B61-A995-F5C020CAF90A}"/>
              </a:ext>
            </a:extLst>
          </p:cNvPr>
          <p:cNvSpPr>
            <a:spLocks noGrp="1"/>
          </p:cNvSpPr>
          <p:nvPr>
            <p:ph type="title"/>
          </p:nvPr>
        </p:nvSpPr>
        <p:spPr>
          <a:xfrm>
            <a:off x="89649" y="193344"/>
            <a:ext cx="6395992" cy="4754880"/>
          </a:xfrm>
        </p:spPr>
        <p:txBody>
          <a:bodyPr>
            <a:normAutofit/>
          </a:bodyPr>
          <a:lstStyle/>
          <a:p>
            <a:r>
              <a:rPr lang="el-GR" dirty="0">
                <a:cs typeface="Aharoni" panose="02010803020104030203" pitchFamily="2" charset="-79"/>
              </a:rPr>
              <a:t>Βάση κρανίου</a:t>
            </a:r>
            <a:br>
              <a:rPr lang="el-GR" dirty="0">
                <a:cs typeface="Aharoni" panose="02010803020104030203" pitchFamily="2" charset="-79"/>
              </a:rPr>
            </a:br>
            <a:r>
              <a:rPr lang="el-GR" dirty="0" err="1">
                <a:cs typeface="Aharoni" panose="02010803020104030203" pitchFamily="2" charset="-79"/>
              </a:rPr>
              <a:t>ενδοκράνια</a:t>
            </a:r>
            <a:br>
              <a:rPr lang="el-GR" dirty="0">
                <a:cs typeface="Aharoni" panose="02010803020104030203" pitchFamily="2" charset="-79"/>
              </a:rPr>
            </a:br>
            <a:r>
              <a:rPr lang="el-GR" dirty="0">
                <a:cs typeface="Aharoni" panose="02010803020104030203" pitchFamily="2" charset="-79"/>
              </a:rPr>
              <a:t>Βόθροι</a:t>
            </a:r>
            <a:br>
              <a:rPr lang="el-GR" dirty="0">
                <a:cs typeface="Aharoni" panose="02010803020104030203" pitchFamily="2" charset="-79"/>
              </a:rPr>
            </a:br>
            <a:r>
              <a:rPr lang="el-GR" dirty="0">
                <a:cs typeface="Aharoni" panose="02010803020104030203" pitchFamily="2" charset="-79"/>
              </a:rPr>
              <a:t>τρήματα</a:t>
            </a:r>
            <a:br>
              <a:rPr lang="el-GR" dirty="0">
                <a:cs typeface="Aharoni" panose="02010803020104030203" pitchFamily="2" charset="-79"/>
              </a:rPr>
            </a:br>
            <a:r>
              <a:rPr lang="el-GR" dirty="0">
                <a:cs typeface="Aharoni" panose="02010803020104030203" pitchFamily="2" charset="-79"/>
              </a:rPr>
              <a:t>ραφές </a:t>
            </a:r>
            <a:br>
              <a:rPr lang="el-GR" dirty="0">
                <a:cs typeface="Aharoni" panose="02010803020104030203" pitchFamily="2" charset="-79"/>
              </a:rPr>
            </a:br>
            <a:endParaRPr lang="el-GR" dirty="0">
              <a:cs typeface="Aharoni" panose="02010803020104030203" pitchFamily="2" charset="-79"/>
            </a:endParaRPr>
          </a:p>
        </p:txBody>
      </p:sp>
      <p:pic>
        <p:nvPicPr>
          <p:cNvPr id="5" name="Content Placeholder 4">
            <a:extLst>
              <a:ext uri="{FF2B5EF4-FFF2-40B4-BE49-F238E27FC236}">
                <a16:creationId xmlns:a16="http://schemas.microsoft.com/office/drawing/2014/main" id="{7DDF5A46-F4A0-4E67-A153-C5CD1B29FA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9019" y="0"/>
            <a:ext cx="5432981" cy="6880010"/>
          </a:xfrm>
        </p:spPr>
      </p:pic>
    </p:spTree>
    <p:extLst>
      <p:ext uri="{BB962C8B-B14F-4D97-AF65-F5344CB8AC3E}">
        <p14:creationId xmlns:p14="http://schemas.microsoft.com/office/powerpoint/2010/main" val="71205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33B1-EA12-452A-94F6-DB0E6DBD505D}"/>
              </a:ext>
            </a:extLst>
          </p:cNvPr>
          <p:cNvSpPr>
            <a:spLocks noGrp="1"/>
          </p:cNvSpPr>
          <p:nvPr>
            <p:ph type="title"/>
          </p:nvPr>
        </p:nvSpPr>
        <p:spPr/>
        <p:txBody>
          <a:bodyPr/>
          <a:lstStyle/>
          <a:p>
            <a:endParaRPr lang="el-GR"/>
          </a:p>
        </p:txBody>
      </p:sp>
      <p:pic>
        <p:nvPicPr>
          <p:cNvPr id="5" name="Content Placeholder 4" descr="A picture containing mammal, primate&#10;&#10;Description automatically generated">
            <a:extLst>
              <a:ext uri="{FF2B5EF4-FFF2-40B4-BE49-F238E27FC236}">
                <a16:creationId xmlns:a16="http://schemas.microsoft.com/office/drawing/2014/main" id="{89F3BC18-6AFA-4FA6-A298-6DF929DA28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954" y="46608"/>
            <a:ext cx="6486575" cy="6735192"/>
          </a:xfrm>
        </p:spPr>
      </p:pic>
      <p:pic>
        <p:nvPicPr>
          <p:cNvPr id="7" name="Picture 6" descr="A picture containing primate, mammal&#10;&#10;Description automatically generated">
            <a:extLst>
              <a:ext uri="{FF2B5EF4-FFF2-40B4-BE49-F238E27FC236}">
                <a16:creationId xmlns:a16="http://schemas.microsoft.com/office/drawing/2014/main" id="{1D41E8A4-789C-4225-9834-A7587989B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625" y="-76200"/>
            <a:ext cx="5667375" cy="6858000"/>
          </a:xfrm>
          <a:prstGeom prst="rect">
            <a:avLst/>
          </a:prstGeom>
        </p:spPr>
      </p:pic>
    </p:spTree>
    <p:extLst>
      <p:ext uri="{BB962C8B-B14F-4D97-AF65-F5344CB8AC3E}">
        <p14:creationId xmlns:p14="http://schemas.microsoft.com/office/powerpoint/2010/main" val="1301936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TotalTime>
  <Words>3573</Words>
  <Application>Microsoft Office PowerPoint</Application>
  <PresentationFormat>Ευρεία οθόνη</PresentationFormat>
  <Paragraphs>315</Paragraphs>
  <Slides>75</Slides>
  <Notes>26</Notes>
  <HiddenSlides>0</HiddenSlides>
  <MMClips>0</MMClips>
  <ScaleCrop>false</ScaleCrop>
  <HeadingPairs>
    <vt:vector size="8" baseType="variant">
      <vt:variant>
        <vt:lpstr>Γραμματοσειρές που χρησιμοποιούνται</vt:lpstr>
      </vt:variant>
      <vt:variant>
        <vt:i4>17</vt:i4>
      </vt: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75</vt:i4>
      </vt:variant>
    </vt:vector>
  </HeadingPairs>
  <TitlesOfParts>
    <vt:vector size="96" baseType="lpstr">
      <vt:lpstr>ＭＳ Ｐゴシック</vt:lpstr>
      <vt:lpstr>Aharoni</vt:lpstr>
      <vt:lpstr>Aptos</vt:lpstr>
      <vt:lpstr>Arial</vt:lpstr>
      <vt:lpstr>Arial Black</vt:lpstr>
      <vt:lpstr>Berlin Sans FB Demi</vt:lpstr>
      <vt:lpstr>Book Antiqua</vt:lpstr>
      <vt:lpstr>Calibri</vt:lpstr>
      <vt:lpstr>Calibri Light</vt:lpstr>
      <vt:lpstr>Century Gothic</vt:lpstr>
      <vt:lpstr>Courier New</vt:lpstr>
      <vt:lpstr>Impact</vt:lpstr>
      <vt:lpstr>Tahoma</vt:lpstr>
      <vt:lpstr>Times New Roman</vt:lpstr>
      <vt:lpstr>Wingdings</vt:lpstr>
      <vt:lpstr>Wingdings 2</vt:lpstr>
      <vt:lpstr>Wingdings 3</vt:lpstr>
      <vt:lpstr>Office Theme</vt:lpstr>
      <vt:lpstr>Image</vt:lpstr>
      <vt:lpstr>Photoshop.Image.5</vt:lpstr>
      <vt:lpstr>Photoshop.Image.7</vt:lpstr>
      <vt:lpstr>Οφθαλμικός κόγχος, κροταφικός, υποκροτάφιος πτερυγοϋπερώιος βόθρος και κροταφογναθική διάρθρωση  </vt:lpstr>
      <vt:lpstr>Κροταφικός, Υποκροτάφιος και Πτερυγοϋπερώιος Βόθρος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Βάση κρανίου ενδοκράνια Βόθροι τρήματα ραφές  </vt:lpstr>
      <vt:lpstr>Παρουσίαση του PowerPoint</vt:lpstr>
      <vt:lpstr>Έδαφος οφθαλμικού κόγχου </vt:lpstr>
      <vt:lpstr>ΤΟ ΚΡΟΤΑΦΙΚΟ ΟΣΤΟΥΝ</vt:lpstr>
      <vt:lpstr>Παρουσίαση του PowerPoint</vt:lpstr>
      <vt:lpstr>ΚΡΟΤΑΦΙΚΟΣ, ΥΠΟΚΡΟΤΑΦΙΟΣ, ΠΤΕΡΥΓΟΫΠΕΡΩΙΟΣ ΒΟΘΡΟΣ ΚΡΟΤΑΦΟΓΝΑΘΙΚΗ ΔΙΑΡΘΡΩΣΗ</vt:lpstr>
      <vt:lpstr>Παρουσίαση του PowerPoint</vt:lpstr>
      <vt:lpstr>Παρουσίαση του PowerPoint</vt:lpstr>
      <vt:lpstr>Παρουσίαση του PowerPoint</vt:lpstr>
      <vt:lpstr>Παρουσίαση του PowerPoint</vt:lpstr>
      <vt:lpstr>ΠΛΑΓΙΑ ΕΠΙΦΑΝΕΙΑ ΚΡΑΝΙΟΥ</vt:lpstr>
      <vt:lpstr>                            ΠΤΕΡΙΟ</vt:lpstr>
      <vt:lpstr>Παρουσίαση του PowerPoint</vt:lpstr>
      <vt:lpstr>Παρουσίαση του PowerPoint</vt:lpstr>
      <vt:lpstr>Παρουσίαση του PowerPoint</vt:lpstr>
      <vt:lpstr>Παρουσίαση του PowerPoint</vt:lpstr>
      <vt:lpstr>                            ΠΤΕΡΙΟ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Επιπολής κροταφική αρτηρία</vt:lpstr>
      <vt:lpstr>Επιπολής κροταφική αρτηρία</vt:lpstr>
      <vt:lpstr>Παρουσίαση του PowerPoint</vt:lpstr>
      <vt:lpstr>Παρουσίαση του PowerPoint</vt:lpstr>
      <vt:lpstr>Παρουσίαση του PowerPoint</vt:lpstr>
      <vt:lpstr>Υποκροτάφιος βόθρος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ΠΤΕΡΥΓΟΕΙΔΕΣ ΦΛΕΒΩΔΕΣ ΠΛΕΓΜΑ</vt:lpstr>
      <vt:lpstr>Παρουσίαση του PowerPoint</vt:lpstr>
      <vt:lpstr> ΠΤΕΡΥΓΟΕΙΔΕΣ ΦΛΕΒΩΔΕΣ ΠΛΕΓΜΑ</vt:lpstr>
      <vt:lpstr>Παρουσίαση του PowerPoint</vt:lpstr>
      <vt:lpstr>Παρουσίαση του PowerPoint</vt:lpstr>
      <vt:lpstr>           ΣΗΡΑΓΓΩΔΗΣ ΚΟΛΠΟΣ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Πιαγκού Μαρία</dc:creator>
  <cp:lastModifiedBy>Maria Piagkou</cp:lastModifiedBy>
  <cp:revision>18</cp:revision>
  <dcterms:modified xsi:type="dcterms:W3CDTF">2025-03-05T11:24:24Z</dcterms:modified>
</cp:coreProperties>
</file>