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7"/>
  </p:notesMasterIdLst>
  <p:sldIdLst>
    <p:sldId id="256" r:id="rId2"/>
    <p:sldId id="392" r:id="rId3"/>
    <p:sldId id="257" r:id="rId4"/>
    <p:sldId id="258" r:id="rId5"/>
    <p:sldId id="375" r:id="rId6"/>
    <p:sldId id="376" r:id="rId7"/>
    <p:sldId id="377" r:id="rId8"/>
    <p:sldId id="260" r:id="rId9"/>
    <p:sldId id="261" r:id="rId10"/>
    <p:sldId id="396" r:id="rId11"/>
    <p:sldId id="262" r:id="rId12"/>
    <p:sldId id="263" r:id="rId13"/>
    <p:sldId id="371" r:id="rId14"/>
    <p:sldId id="264" r:id="rId15"/>
    <p:sldId id="265" r:id="rId16"/>
    <p:sldId id="266" r:id="rId17"/>
    <p:sldId id="373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372" r:id="rId27"/>
    <p:sldId id="275" r:id="rId28"/>
    <p:sldId id="277" r:id="rId29"/>
    <p:sldId id="278" r:id="rId30"/>
    <p:sldId id="279" r:id="rId31"/>
    <p:sldId id="391" r:id="rId32"/>
    <p:sldId id="397" r:id="rId33"/>
    <p:sldId id="381" r:id="rId34"/>
    <p:sldId id="379" r:id="rId35"/>
    <p:sldId id="380" r:id="rId36"/>
    <p:sldId id="382" r:id="rId37"/>
    <p:sldId id="384" r:id="rId38"/>
    <p:sldId id="378" r:id="rId39"/>
    <p:sldId id="383" r:id="rId40"/>
    <p:sldId id="385" r:id="rId41"/>
    <p:sldId id="314" r:id="rId42"/>
    <p:sldId id="368" r:id="rId43"/>
    <p:sldId id="360" r:id="rId44"/>
    <p:sldId id="361" r:id="rId45"/>
    <p:sldId id="362" r:id="rId46"/>
    <p:sldId id="363" r:id="rId47"/>
    <p:sldId id="364" r:id="rId48"/>
    <p:sldId id="365" r:id="rId49"/>
    <p:sldId id="366" r:id="rId50"/>
    <p:sldId id="367" r:id="rId51"/>
    <p:sldId id="386" r:id="rId52"/>
    <p:sldId id="369" r:id="rId53"/>
    <p:sldId id="337" r:id="rId54"/>
    <p:sldId id="338" r:id="rId55"/>
    <p:sldId id="339" r:id="rId56"/>
    <p:sldId id="340" r:id="rId57"/>
    <p:sldId id="341" r:id="rId58"/>
    <p:sldId id="342" r:id="rId59"/>
    <p:sldId id="343" r:id="rId60"/>
    <p:sldId id="344" r:id="rId61"/>
    <p:sldId id="370" r:id="rId62"/>
    <p:sldId id="345" r:id="rId63"/>
    <p:sldId id="346" r:id="rId64"/>
    <p:sldId id="347" r:id="rId65"/>
    <p:sldId id="387" r:id="rId66"/>
    <p:sldId id="388" r:id="rId67"/>
    <p:sldId id="389" r:id="rId68"/>
    <p:sldId id="390" r:id="rId69"/>
    <p:sldId id="336" r:id="rId70"/>
    <p:sldId id="280" r:id="rId71"/>
    <p:sldId id="281" r:id="rId72"/>
    <p:sldId id="282" r:id="rId73"/>
    <p:sldId id="283" r:id="rId74"/>
    <p:sldId id="284" r:id="rId75"/>
    <p:sldId id="285" r:id="rId76"/>
    <p:sldId id="286" r:id="rId77"/>
    <p:sldId id="287" r:id="rId78"/>
    <p:sldId id="288" r:id="rId79"/>
    <p:sldId id="289" r:id="rId80"/>
    <p:sldId id="290" r:id="rId81"/>
    <p:sldId id="291" r:id="rId82"/>
    <p:sldId id="292" r:id="rId83"/>
    <p:sldId id="293" r:id="rId84"/>
    <p:sldId id="294" r:id="rId85"/>
    <p:sldId id="295" r:id="rId86"/>
    <p:sldId id="296" r:id="rId87"/>
    <p:sldId id="297" r:id="rId88"/>
    <p:sldId id="298" r:id="rId89"/>
    <p:sldId id="304" r:id="rId90"/>
    <p:sldId id="305" r:id="rId91"/>
    <p:sldId id="299" r:id="rId92"/>
    <p:sldId id="300" r:id="rId93"/>
    <p:sldId id="301" r:id="rId94"/>
    <p:sldId id="393" r:id="rId95"/>
    <p:sldId id="303" r:id="rId96"/>
    <p:sldId id="394" r:id="rId97"/>
    <p:sldId id="395" r:id="rId98"/>
    <p:sldId id="306" r:id="rId99"/>
    <p:sldId id="307" r:id="rId100"/>
    <p:sldId id="308" r:id="rId101"/>
    <p:sldId id="309" r:id="rId102"/>
    <p:sldId id="310" r:id="rId103"/>
    <p:sldId id="311" r:id="rId104"/>
    <p:sldId id="312" r:id="rId105"/>
    <p:sldId id="313" r:id="rId10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70" autoAdjust="0"/>
    <p:restoredTop sz="94660"/>
  </p:normalViewPr>
  <p:slideViewPr>
    <p:cSldViewPr>
      <p:cViewPr>
        <p:scale>
          <a:sx n="70" d="100"/>
          <a:sy n="70" d="100"/>
        </p:scale>
        <p:origin x="-1446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20810-ABAB-4B4A-9E25-AA9CCE2FE41A}" type="datetimeFigureOut">
              <a:rPr lang="el-GR" smtClean="0"/>
              <a:pPr/>
              <a:t>08/05/2020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F34A8-527C-4BBD-BF29-F7516BB1BC86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Βασικές</a:t>
            </a:r>
            <a:r>
              <a:rPr lang="el-GR" baseline="0" dirty="0" smtClean="0"/>
              <a:t> αναλογίες προσώπου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F34A8-527C-4BBD-BF29-F7516BB1BC86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Κεφαλομετρική ανάλυση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F34A8-527C-4BBD-BF29-F7516BB1BC86}" type="slidenum">
              <a:rPr lang="el-GR" smtClean="0"/>
              <a:pPr/>
              <a:t>17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l-GR" smtClean="0"/>
              <a:t>Νέα 25 ετών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38058C-41FC-4575-849F-DD1100090A45}" type="slidenum">
              <a:rPr lang="el-GR" smtClean="0"/>
              <a:pPr>
                <a:defRPr/>
              </a:pPr>
              <a:t>20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smtClean="0"/>
              <a:t>Κορίτσι 17 ετών ύστερα από επιτυχή σύγκλειση του στοματορινικού συριγγίου, με άνω υπογναθισμό</a:t>
            </a:r>
          </a:p>
        </p:txBody>
      </p:sp>
      <p:sp>
        <p:nvSpPr>
          <p:cNvPr id="72708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94D0F7-9B73-4936-8105-062ED9AAEF5E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l-G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Ilizarov Gavriil Abramovits</a:t>
            </a:r>
            <a:endParaRPr lang="el-GR" smtClean="0"/>
          </a:p>
        </p:txBody>
      </p:sp>
      <p:sp>
        <p:nvSpPr>
          <p:cNvPr id="102404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C0F4F9-FE78-4FC7-BCBE-8CBB00387E45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el-G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“</a:t>
            </a:r>
            <a:r>
              <a:rPr lang="el-GR" smtClean="0"/>
              <a:t>Κέρδος</a:t>
            </a:r>
            <a:r>
              <a:rPr lang="en-US" smtClean="0"/>
              <a:t>”</a:t>
            </a:r>
            <a:r>
              <a:rPr lang="el-GR" smtClean="0"/>
              <a:t> 2 </a:t>
            </a:r>
            <a:r>
              <a:rPr lang="en-US" smtClean="0"/>
              <a:t>cm </a:t>
            </a:r>
            <a:r>
              <a:rPr lang="el-GR" smtClean="0"/>
              <a:t>οστού</a:t>
            </a:r>
          </a:p>
        </p:txBody>
      </p:sp>
      <p:sp>
        <p:nvSpPr>
          <p:cNvPr id="103428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348185-BBA9-4B31-AC61-3A5E02EADEA2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101</a:t>
            </a:fld>
            <a:endParaRPr lang="el-G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08/05/2020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08/05/2020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08/05/2020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08/05/2020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08/05/2020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08/05/2020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08/05/2020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08/05/2020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08/05/2020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08/05/2020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08/05/2020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2CEA3-3058-4D43-AE35-B3DA76CB4003}" type="datetimeFigureOut">
              <a:rPr lang="el-GR" smtClean="0"/>
              <a:pPr/>
              <a:t>08/05/2020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/20005121" TargetMode="External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55.png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jpeg"/><Relationship Id="rId5" Type="http://schemas.openxmlformats.org/officeDocument/2006/relationships/image" Target="../media/image163.jpeg"/><Relationship Id="rId4" Type="http://schemas.openxmlformats.org/officeDocument/2006/relationships/image" Target="../media/image16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27088" y="69215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ΟΡΘΟΓΝΑΘΙΚΗ ΧΕΙΡΟΥΡΓΙΚΗ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l-GR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7-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l-GR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1.0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5.2020 </a:t>
            </a:r>
            <a:r>
              <a:rPr lang="el-GR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10</a:t>
            </a:r>
            <a:r>
              <a:rPr lang="el-GR" sz="18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ο</a:t>
            </a:r>
            <a:r>
              <a:rPr lang="el-GR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Εξάμηνο Οδοντιατρικής  Σχολής Πανεπιστημίου Αθηνών</a:t>
            </a:r>
          </a:p>
        </p:txBody>
      </p:sp>
      <p:pic>
        <p:nvPicPr>
          <p:cNvPr id="2052" name="Picture 4" descr="FPAGE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60848"/>
            <a:ext cx="1944216" cy="1798027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051720" y="2060848"/>
            <a:ext cx="6444208" cy="4608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lvl="0" algn="ctr">
              <a:lnSpc>
                <a:spcPct val="220000"/>
              </a:lnSpc>
              <a:spcBef>
                <a:spcPct val="20000"/>
              </a:spcBef>
              <a:defRPr/>
            </a:pPr>
            <a:r>
              <a:rPr kumimoji="0" lang="el-G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</a:t>
            </a:r>
            <a:r>
              <a:rPr lang="el-GR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ΚΛΙΝΙΚΗ ΣΤΟΜΑΤΙΚΗΣ ΚΑΙ ΓΝΑΘΟΠΡΟΣΩΠΙΚΗΣ ΧΕΙΡΟΥΡΓΙΚΗΣ</a:t>
            </a:r>
          </a:p>
          <a:p>
            <a:pPr lvl="0" algn="ctr">
              <a:lnSpc>
                <a:spcPct val="220000"/>
              </a:lnSpc>
              <a:spcBef>
                <a:spcPct val="20000"/>
              </a:spcBef>
              <a:defRPr/>
            </a:pPr>
            <a:r>
              <a:rPr lang="el-GR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ΟΔΟΝΤΙΑΤΡΙΚΗΣ ΣΧΟΛΗΣ </a:t>
            </a:r>
          </a:p>
          <a:p>
            <a:pPr lvl="0" algn="ctr">
              <a:lnSpc>
                <a:spcPct val="220000"/>
              </a:lnSpc>
              <a:spcBef>
                <a:spcPct val="20000"/>
              </a:spcBef>
              <a:defRPr/>
            </a:pPr>
            <a:r>
              <a:rPr lang="el-GR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ΕΘΝΙΚΟΥ ΚΑΠΟΔΙΣΤΡΙΑΚΟΥ  ΠΑΝΕΠΙΣΤΗΜΙΟΥ ΑΘΗΝΩΝ</a:t>
            </a:r>
          </a:p>
          <a:p>
            <a:pPr lvl="0">
              <a:lnSpc>
                <a:spcPct val="80000"/>
              </a:lnSpc>
              <a:spcBef>
                <a:spcPct val="20000"/>
              </a:spcBef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80000"/>
              </a:lnSpc>
              <a:spcBef>
                <a:spcPct val="20000"/>
              </a:spcBef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80000"/>
              </a:lnSpc>
              <a:spcBef>
                <a:spcPct val="20000"/>
              </a:spcBef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                          </a:t>
            </a:r>
            <a:r>
              <a:rPr kumimoji="0" lang="el-G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Ομ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</a:t>
            </a:r>
            <a:r>
              <a:rPr lang="el-G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Καθηγητής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Ι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itchFamily="34" charset="0"/>
                <a:cs typeface="Arial" pitchFamily="34" charset="0"/>
              </a:rPr>
              <a:t>. Α. Ιατρού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l-GR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       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l-G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l-GR" sz="2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l-GR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b="29741"/>
          <a:stretch>
            <a:fillRect/>
          </a:stretch>
        </p:blipFill>
        <p:spPr bwMode="auto">
          <a:xfrm>
            <a:off x="179512" y="4365104"/>
            <a:ext cx="1944216" cy="1884367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Σημαντική υπόμνηση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l-GR" dirty="0"/>
          </a:p>
        </p:txBody>
      </p:sp>
      <p:sp>
        <p:nvSpPr>
          <p:cNvPr id="4" name="Rectangle 2"/>
          <p:cNvSpPr txBox="1"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800" b="1" i="1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Ο</a:t>
            </a:r>
            <a:r>
              <a:rPr kumimoji="0" lang="el-GR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ι φωτογραφίες ασθενών και επεμβάσεων</a:t>
            </a:r>
            <a:r>
              <a:rPr kumimoji="0" lang="el-GR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που ακολουθούν, είναι απαραίτητες για την τεκμηρίωση του μαθήματος. Αποτελούν όμως πνευματική ιδιοκτησία του διδάσκοντα και δεν επιτρέπεται η χρησιμοποίησή τους χωρίς άδεια. Επίσης απαγορεύεται η οποιαδήποτε αναπαραγωγή τους, λόγω ανάγκης προστασίας των προσωπικών  δεδομένων των ασθενών αυτών </a:t>
            </a:r>
            <a:endParaRPr kumimoji="0" lang="el-GR" sz="28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E:\ΦΥΚΟΣ 10.2007\18 Οκτ 2007 020_edit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3" y="219075"/>
            <a:ext cx="3343275" cy="355917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0355" name="Picture 3" descr="E:\ΦΥΚΟΣ 10.2007\18 Οκτ 2007 014_edited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60350"/>
            <a:ext cx="4913312" cy="311785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0356" name="Picture 4" descr="E:\ΦΥΚΟΣ 10.2007\18 Οκτ 2007 023_edited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933825"/>
            <a:ext cx="4305300" cy="244792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0357" name="Picture 5" descr="E:\ΦΥΚΟΣ 10.2007\18 Οκτ 2007 031_edited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5" y="4365625"/>
            <a:ext cx="4332288" cy="201612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E:\ΦΥΚΟΣ ΜΕΤΑ\_MG_724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33375"/>
            <a:ext cx="4706937" cy="532765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1379" name="Picture 3" descr="E:\ΦΥΚΟΣ ΜΕΤΑ\_MG_72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1726" y="332656"/>
            <a:ext cx="3663361" cy="295188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1380" name="Picture 4" descr="E:\ΦΥΚΟΣ ΜΕΤΑ\_MG_72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79" y="3644900"/>
            <a:ext cx="3670945" cy="2367033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" name="4 - Ορθογώνιο"/>
          <p:cNvSpPr/>
          <p:nvPr/>
        </p:nvSpPr>
        <p:spPr>
          <a:xfrm>
            <a:off x="214313" y="5857875"/>
            <a:ext cx="4824412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l-GR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Αύξηση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l-GR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οστού κατά 2 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cm </a:t>
            </a:r>
            <a:endParaRPr lang="el-GR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E:\ΦΥΚΟΣ ΜΕΤΑ\_MG_7238 (1).jpg"/>
          <p:cNvPicPr>
            <a:picLocks noChangeAspect="1" noChangeArrowheads="1"/>
          </p:cNvPicPr>
          <p:nvPr/>
        </p:nvPicPr>
        <p:blipFill>
          <a:blip r:embed="rId2" cstate="print"/>
          <a:srcRect l="4008" r="14034"/>
          <a:stretch>
            <a:fillRect/>
          </a:stretch>
        </p:blipFill>
        <p:spPr bwMode="auto">
          <a:xfrm rot="16200000" flipV="1">
            <a:off x="2206801" y="681631"/>
            <a:ext cx="4730398" cy="3744416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02403" name="2 - Ορθογώνιο"/>
          <p:cNvSpPr>
            <a:spLocks noChangeArrowheads="1"/>
          </p:cNvSpPr>
          <p:nvPr/>
        </p:nvSpPr>
        <p:spPr bwMode="auto">
          <a:xfrm>
            <a:off x="0" y="5780782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Iatrou 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Theologie-Lygidakis N, Schoinohoriti O.: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  <a:hlinkClick r:id="rId3" action="ppaction://hlinkfile"/>
              </a:rPr>
              <a:t>"Mandibular distraction osteogenesis for severe airway obstruction in Robin Sequence. Case report".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J Craniomaxillofac Surg.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2010 Sep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;</a:t>
            </a:r>
            <a:r>
              <a:rPr lang="el-G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38(6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):431-5</a:t>
            </a:r>
            <a:r>
              <a:rPr lang="en-US" sz="2400" dirty="0"/>
              <a:t>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5013176"/>
            <a:ext cx="9144000" cy="648072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800" b="1" kern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Ο Ο.Φ. </a:t>
            </a:r>
            <a:r>
              <a:rPr lang="el-GR" sz="2800" b="1" kern="0" dirty="0" smtClean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ελεύθερος τραχειοστομίας</a:t>
            </a:r>
            <a:endParaRPr lang="en-GB" sz="2800" b="1" kern="0" dirty="0">
              <a:solidFill>
                <a:schemeClr val="tx2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" descr="C:\Users\I. Iatrou\Desktop\Σύνδρομα\Φυκος Συνδρομο Pierre Robin 10.2007\09-2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1" y="188913"/>
            <a:ext cx="4541564" cy="5256311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6146800"/>
            <a:ext cx="9144000" cy="782638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800" b="1" kern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Ο Ο.Φ. σε ηλικία 2 </a:t>
            </a:r>
            <a:r>
              <a:rPr lang="el-GR" sz="2800" b="1" kern="0" dirty="0" smtClean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ετών απολαμβάνει το γάλα του</a:t>
            </a:r>
            <a:endParaRPr lang="en-GB" sz="2800" b="1" kern="0" dirty="0">
              <a:solidFill>
                <a:schemeClr val="tx2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55576" y="6003925"/>
            <a:ext cx="7772400" cy="854075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200" b="1" kern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Ο Ο.Φ. σε ηλικία 5 ετών</a:t>
            </a:r>
            <a:endParaRPr lang="en-GB" sz="3200" b="1" kern="0" dirty="0">
              <a:solidFill>
                <a:schemeClr val="tx2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4451" name="Picture 2" descr="C:\Users\I. Iatrou\Desktop\Κρανιοπροσωπικές ανωμαλίες\Φύκος διατατική μτχ\IMG_3485.JPG"/>
          <p:cNvPicPr>
            <a:picLocks noChangeAspect="1" noChangeArrowheads="1"/>
          </p:cNvPicPr>
          <p:nvPr/>
        </p:nvPicPr>
        <p:blipFill>
          <a:blip r:embed="rId2" cstate="print"/>
          <a:srcRect r="5859"/>
          <a:stretch>
            <a:fillRect/>
          </a:stretch>
        </p:blipFill>
        <p:spPr bwMode="auto">
          <a:xfrm>
            <a:off x="5436096" y="422276"/>
            <a:ext cx="2922092" cy="265560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4452" name="Picture 3" descr="C:\Users\I. Iatrou\Desktop\Κρανιοπροσωπικές ανωμαλίες\Φύκος διατατική μτχ\IMG_3479.JPG"/>
          <p:cNvPicPr>
            <a:picLocks noChangeAspect="1" noChangeArrowheads="1"/>
          </p:cNvPicPr>
          <p:nvPr/>
        </p:nvPicPr>
        <p:blipFill>
          <a:blip r:embed="rId3" cstate="print"/>
          <a:srcRect l="34399" t="14764" r="28210" b="27682"/>
          <a:stretch>
            <a:fillRect/>
          </a:stretch>
        </p:blipFill>
        <p:spPr bwMode="auto">
          <a:xfrm>
            <a:off x="1691680" y="404664"/>
            <a:ext cx="2286000" cy="263842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4453" name="Picture 5" descr="C:\Users\I. Iatrou\Desktop\Κρανιοπροσωπικές ανωμαλίες\Φύκος διατατική μτχ\IMG_3480.JPG"/>
          <p:cNvPicPr>
            <a:picLocks noChangeAspect="1" noChangeArrowheads="1"/>
          </p:cNvPicPr>
          <p:nvPr/>
        </p:nvPicPr>
        <p:blipFill>
          <a:blip r:embed="rId4" cstate="print"/>
          <a:srcRect l="9862" t="3445" r="22005" b="10339"/>
          <a:stretch>
            <a:fillRect/>
          </a:stretch>
        </p:blipFill>
        <p:spPr bwMode="auto">
          <a:xfrm>
            <a:off x="1637774" y="3356992"/>
            <a:ext cx="2362725" cy="2443733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4454" name="Picture 6" descr="C:\Users\I. Iatrou\Desktop\Κρανιοπροσωπικές ανωμαλίες\Φύκος διατατική μτχ\IMG_3484.JPG"/>
          <p:cNvPicPr>
            <a:picLocks noChangeAspect="1" noChangeArrowheads="1"/>
          </p:cNvPicPr>
          <p:nvPr/>
        </p:nvPicPr>
        <p:blipFill>
          <a:blip r:embed="rId5" cstate="print"/>
          <a:srcRect l="2055" r="6229" b="3743"/>
          <a:stretch>
            <a:fillRect/>
          </a:stretch>
        </p:blipFill>
        <p:spPr bwMode="auto">
          <a:xfrm>
            <a:off x="5436095" y="3475399"/>
            <a:ext cx="2936379" cy="2311039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4000" b="1" smtClean="0">
                <a:solidFill>
                  <a:schemeClr val="tx2"/>
                </a:solidFill>
                <a:latin typeface="Arial" charset="0"/>
                <a:cs typeface="Arial" charset="0"/>
              </a:rPr>
              <a:t>Συμπερασματικά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79388" y="1660525"/>
            <a:ext cx="8550275" cy="4983163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Η διατατική οστεογένεση είναι μια σύγχρονη θεραπευτική μέθοδος ελκυσμού και αύξησης του οστού, που έχει εφαρμογή και στις γνάθους.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Μπορεί να βελτιώσει σημαντικά την αισθητική των παιδιών με δυσμορφίες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Να διορθώσει την άπνοια ύπνου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Σε ορισμένες περιπτώσεις μπορεί να θεωρηθεί και ως </a:t>
            </a:r>
            <a:r>
              <a:rPr lang="el-GR" sz="36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επέμβαση σωστική της ζωής </a:t>
            </a:r>
            <a:r>
              <a:rPr lang="el-GR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του παιδιού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Τα παιδιά της κατηγορίας αυτής παρακολουθούνται από ΣΓΠΧ και τους Ορθοδοντικούς.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Αρκετά συχνά απαιτείται στην εφηβεία διορθωτική επέμβαση, είναι όμως αυτή μικρότερης βαρύτητας</a:t>
            </a:r>
            <a:r>
              <a:rPr lang="el-GR" sz="3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l-GR" sz="30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1" y="260350"/>
            <a:ext cx="3528070" cy="539513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195" name="Picture 3" descr="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60649"/>
            <a:ext cx="3474219" cy="540819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196" name="3 - Ορθογώνιο"/>
          <p:cNvSpPr>
            <a:spLocks noChangeArrowheads="1"/>
          </p:cNvSpPr>
          <p:nvPr/>
        </p:nvSpPr>
        <p:spPr bwMode="auto">
          <a:xfrm>
            <a:off x="1" y="580526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Γυναίκα 35 </a:t>
            </a:r>
            <a:r>
              <a:rPr lang="el-G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ετών, έντονος κάτω προγναθισμός με εμφανή διαταραχή των αναλογιών του προσώπου και σαφή αρνητική ψυχολογική επίπτωση </a:t>
            </a:r>
            <a:endParaRPr lang="el-GR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5 - Ευθεία γραμμή σύνδεσης"/>
          <p:cNvCxnSpPr/>
          <p:nvPr/>
        </p:nvCxnSpPr>
        <p:spPr>
          <a:xfrm>
            <a:off x="467544" y="1916832"/>
            <a:ext cx="3456384" cy="288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- Ευθεία γραμμή σύνδεσης"/>
          <p:cNvCxnSpPr/>
          <p:nvPr/>
        </p:nvCxnSpPr>
        <p:spPr>
          <a:xfrm>
            <a:off x="395536" y="3645024"/>
            <a:ext cx="3456384" cy="288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- Ευθεία γραμμή σύνδεσης"/>
          <p:cNvCxnSpPr/>
          <p:nvPr/>
        </p:nvCxnSpPr>
        <p:spPr>
          <a:xfrm>
            <a:off x="395536" y="3933056"/>
            <a:ext cx="3456384" cy="288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εία γραμμή σύνδεσης"/>
          <p:cNvCxnSpPr/>
          <p:nvPr/>
        </p:nvCxnSpPr>
        <p:spPr>
          <a:xfrm>
            <a:off x="323528" y="5085184"/>
            <a:ext cx="3528392" cy="288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- Ευθεία γραμμή σύνδεσης"/>
          <p:cNvCxnSpPr/>
          <p:nvPr/>
        </p:nvCxnSpPr>
        <p:spPr>
          <a:xfrm>
            <a:off x="4788024" y="836712"/>
            <a:ext cx="36724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- Ευθεία γραμμή σύνδεσης"/>
          <p:cNvCxnSpPr/>
          <p:nvPr/>
        </p:nvCxnSpPr>
        <p:spPr>
          <a:xfrm>
            <a:off x="5220072" y="2852936"/>
            <a:ext cx="35283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- Ευθεία γραμμή σύνδεσης"/>
          <p:cNvCxnSpPr/>
          <p:nvPr/>
        </p:nvCxnSpPr>
        <p:spPr>
          <a:xfrm>
            <a:off x="5148064" y="3284984"/>
            <a:ext cx="3600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- Ευθεία γραμμή σύνδεσης"/>
          <p:cNvCxnSpPr/>
          <p:nvPr/>
        </p:nvCxnSpPr>
        <p:spPr>
          <a:xfrm>
            <a:off x="5148064" y="4509120"/>
            <a:ext cx="3600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2831232" cy="427173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219" name="Picture 3" descr="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2145" y="228601"/>
            <a:ext cx="4692304" cy="295646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220" name="Picture 4" descr="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431090"/>
            <a:ext cx="4680520" cy="307507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3 - Ορθογώνιο"/>
          <p:cNvSpPr>
            <a:spLocks noChangeArrowheads="1"/>
          </p:cNvSpPr>
          <p:nvPr/>
        </p:nvSpPr>
        <p:spPr bwMode="auto">
          <a:xfrm>
            <a:off x="1" y="4509120"/>
            <a:ext cx="385192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Γυναίκα 35 </a:t>
            </a:r>
            <a:r>
              <a:rPr lang="el-GR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ετών, κάτω προγναθισμός, με έντονα προβλήματα τερηδονισμού, περιοδοντίτιδας, απώλειας δοντιών κ κάθετης διάστασης και ΚΓΔ, ως αποτέλεσμα μη έγκαιρης αντιμετώπισης κυρίως του σκελετικού προβλήματος </a:t>
            </a:r>
            <a:endParaRPr lang="el-GR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60648"/>
            <a:ext cx="3711479" cy="423489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2 - Τίτλος"/>
          <p:cNvSpPr>
            <a:spLocks noGrp="1"/>
          </p:cNvSpPr>
          <p:nvPr>
            <p:ph type="title"/>
          </p:nvPr>
        </p:nvSpPr>
        <p:spPr>
          <a:xfrm>
            <a:off x="539552" y="4725144"/>
            <a:ext cx="8229600" cy="1935088"/>
          </a:xfrm>
        </p:spPr>
        <p:txBody>
          <a:bodyPr>
            <a:normAutofit fontScale="90000"/>
          </a:bodyPr>
          <a:lstStyle/>
          <a:p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Ο κάτω προ- </a:t>
            </a:r>
            <a:r>
              <a:rPr lang="el-G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υπο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ή </a:t>
            </a:r>
            <a:r>
              <a:rPr lang="el-G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πλαγιογναθισμός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διορθώνεται ενδοστοματικά με την ιδιοφυή ανακάλυψη του Καθηγητή 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Hugo Obwegeser (1955)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με Οβελιαία Οστεοτομία κλάδων κάτω γνάθου και σεβασμό του αγγειονευρώδους δεματίου του κάτω φατνιακού </a:t>
            </a:r>
            <a:b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1341" y="404664"/>
            <a:ext cx="3972659" cy="601138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243" name="Picture 3" descr="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4664"/>
            <a:ext cx="3908252" cy="597651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5652120" y="6488668"/>
            <a:ext cx="2269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Τελικό αποτέλεσμα</a:t>
            </a:r>
            <a:endParaRPr lang="el-GR" dirty="0"/>
          </a:p>
        </p:txBody>
      </p:sp>
      <p:sp>
        <p:nvSpPr>
          <p:cNvPr id="5" name="3 - Ορθογώνιο"/>
          <p:cNvSpPr>
            <a:spLocks noChangeArrowheads="1"/>
          </p:cNvSpPr>
          <p:nvPr/>
        </p:nvSpPr>
        <p:spPr bwMode="auto">
          <a:xfrm>
            <a:off x="0" y="6488668"/>
            <a:ext cx="52507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Γυναίκα 35 </a:t>
            </a:r>
            <a:r>
              <a:rPr lang="el-GR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ετών, έντονος κάτω προγναθισμός</a:t>
            </a:r>
            <a:endParaRPr lang="el-GR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5 - Ευθεία γραμμή σύνδεσης"/>
          <p:cNvCxnSpPr/>
          <p:nvPr/>
        </p:nvCxnSpPr>
        <p:spPr>
          <a:xfrm>
            <a:off x="5220072" y="3501008"/>
            <a:ext cx="36724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- Ευθεία γραμμή σύνδεσης"/>
          <p:cNvCxnSpPr/>
          <p:nvPr/>
        </p:nvCxnSpPr>
        <p:spPr>
          <a:xfrm>
            <a:off x="5220072" y="5877272"/>
            <a:ext cx="36724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- Ευθεία γραμμή σύνδεσης"/>
          <p:cNvCxnSpPr/>
          <p:nvPr/>
        </p:nvCxnSpPr>
        <p:spPr>
          <a:xfrm>
            <a:off x="5220072" y="1340768"/>
            <a:ext cx="36724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- Ευθεία γραμμή σύνδεσης"/>
          <p:cNvCxnSpPr/>
          <p:nvPr/>
        </p:nvCxnSpPr>
        <p:spPr>
          <a:xfrm>
            <a:off x="5220072" y="4365104"/>
            <a:ext cx="36724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07"/>
          <p:cNvPicPr>
            <a:picLocks noChangeAspect="1" noChangeArrowheads="1"/>
          </p:cNvPicPr>
          <p:nvPr/>
        </p:nvPicPr>
        <p:blipFill>
          <a:blip r:embed="rId2" cstate="print">
            <a:lum bright="-4000"/>
          </a:blip>
          <a:srcRect/>
          <a:stretch>
            <a:fillRect/>
          </a:stretch>
        </p:blipFill>
        <p:spPr bwMode="auto">
          <a:xfrm>
            <a:off x="4811573" y="333375"/>
            <a:ext cx="3994163" cy="604795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267" name="Picture 3" descr="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33375"/>
            <a:ext cx="3888680" cy="605314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5652120" y="6488668"/>
            <a:ext cx="2269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Τελικό αποτέλεσμα</a:t>
            </a:r>
            <a:endParaRPr lang="el-GR" dirty="0"/>
          </a:p>
        </p:txBody>
      </p:sp>
      <p:sp>
        <p:nvSpPr>
          <p:cNvPr id="5" name="3 - Ορθογώνιο"/>
          <p:cNvSpPr>
            <a:spLocks noChangeArrowheads="1"/>
          </p:cNvSpPr>
          <p:nvPr/>
        </p:nvSpPr>
        <p:spPr bwMode="auto">
          <a:xfrm>
            <a:off x="0" y="6488668"/>
            <a:ext cx="52507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Γυναίκα 35 </a:t>
            </a:r>
            <a:r>
              <a:rPr lang="el-GR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ετών, έντονος κάτω προγναθισμός</a:t>
            </a:r>
            <a:endParaRPr lang="el-GR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5 - Ευθεία γραμμή σύνδεσης"/>
          <p:cNvCxnSpPr/>
          <p:nvPr/>
        </p:nvCxnSpPr>
        <p:spPr>
          <a:xfrm>
            <a:off x="4788024" y="3068960"/>
            <a:ext cx="36724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- Ευθεία γραμμή σύνδεσης"/>
          <p:cNvCxnSpPr/>
          <p:nvPr/>
        </p:nvCxnSpPr>
        <p:spPr>
          <a:xfrm>
            <a:off x="4788024" y="3861048"/>
            <a:ext cx="36724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- Ευθεία γραμμή σύνδεσης"/>
          <p:cNvCxnSpPr/>
          <p:nvPr/>
        </p:nvCxnSpPr>
        <p:spPr>
          <a:xfrm>
            <a:off x="4860032" y="5877272"/>
            <a:ext cx="36724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- Ευθεία γραμμή σύνδεσης"/>
          <p:cNvCxnSpPr/>
          <p:nvPr/>
        </p:nvCxnSpPr>
        <p:spPr>
          <a:xfrm>
            <a:off x="4860032" y="404664"/>
            <a:ext cx="36724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25425"/>
            <a:ext cx="4070350" cy="61563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291" name="Picture 3" descr="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8550" y="209550"/>
            <a:ext cx="4016375" cy="6172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292" name="3 - Ορθογώνιο"/>
          <p:cNvSpPr>
            <a:spLocks noChangeArrowheads="1"/>
          </p:cNvSpPr>
          <p:nvPr/>
        </p:nvSpPr>
        <p:spPr bwMode="auto">
          <a:xfrm>
            <a:off x="611560" y="6488668"/>
            <a:ext cx="33805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</a:rPr>
              <a:t>Νέα 24 </a:t>
            </a:r>
            <a:r>
              <a:rPr lang="el-GR" b="1" dirty="0" smtClean="0">
                <a:solidFill>
                  <a:srgbClr val="C00000"/>
                </a:solidFill>
              </a:rPr>
              <a:t>ετών κάτω προγναθισμός</a:t>
            </a:r>
            <a:endParaRPr lang="el-GR" b="1" dirty="0">
              <a:solidFill>
                <a:srgbClr val="C00000"/>
              </a:solidFill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5652120" y="6488668"/>
            <a:ext cx="2269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Τελικό αποτέλεσμα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. Iatrou\Desktop\Πρόσφατα\ΦΩΤΟΣ 23.01.2014 ΛΑΠΤΟΠ ΝΑΙ\Γιάννης ορθογναθική\IMG_1498.JPG"/>
          <p:cNvPicPr>
            <a:picLocks noChangeAspect="1" noChangeArrowheads="1"/>
          </p:cNvPicPr>
          <p:nvPr/>
        </p:nvPicPr>
        <p:blipFill>
          <a:blip r:embed="rId3" cstate="print">
            <a:lum bright="28000" contrast="64000"/>
          </a:blip>
          <a:srcRect b="7317"/>
          <a:stretch>
            <a:fillRect/>
          </a:stretch>
        </p:blipFill>
        <p:spPr bwMode="auto">
          <a:xfrm>
            <a:off x="827584" y="2488768"/>
            <a:ext cx="3402650" cy="420456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027" name="Picture 3" descr="C:\Users\I. Iatrou\Desktop\Πρόσφατα\ΦΩΤΟΣ 23.01.2014 ΛΑΠΤΟΠ ΝΑΙ\Γιάννης ορθογναθική\IMG_1499.JPG"/>
          <p:cNvPicPr>
            <a:picLocks noChangeAspect="1" noChangeArrowheads="1"/>
          </p:cNvPicPr>
          <p:nvPr/>
        </p:nvPicPr>
        <p:blipFill>
          <a:blip r:embed="rId4" cstate="print">
            <a:lum bright="28000" contrast="64000"/>
          </a:blip>
          <a:srcRect b="7353"/>
          <a:stretch>
            <a:fillRect/>
          </a:stretch>
        </p:blipFill>
        <p:spPr bwMode="auto">
          <a:xfrm>
            <a:off x="4644008" y="2492896"/>
            <a:ext cx="3381220" cy="417646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4" name="3 - Ορθογώνιο"/>
          <p:cNvSpPr/>
          <p:nvPr/>
        </p:nvSpPr>
        <p:spPr>
          <a:xfrm>
            <a:off x="0" y="18864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Απαραίτητη τυγχάνει η Κεφαλομετρική ανάλυση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o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προηγούμενος σχεδιασμός της επέμβασης και  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η προεγχειρητική Ορθοδοντική θεραπεία, που συνίσταται </a:t>
            </a:r>
          </a:p>
          <a:p>
            <a:pPr algn="ctr"/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στην  διόρθωση των οδοντικών κλίσεων καθώς και στην διευθέτηση και ευθυγράμμιση των οδοντικών τόξων, ώστε να ταιριάζουν απόλυτα μετά την επέμβαση </a:t>
            </a:r>
            <a:endParaRPr lang="el-GR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l-GR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Χειρουργικές Τεχνικές Ορθογναθικών Επεμβάσεων </a:t>
            </a:r>
            <a:r>
              <a:rPr lang="el-GR" sz="3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Κάτω Γνάθου</a:t>
            </a:r>
            <a:br>
              <a:rPr lang="el-GR" sz="3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endParaRPr lang="en-GB" sz="3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04864"/>
            <a:ext cx="9144000" cy="4348336"/>
          </a:xfrm>
        </p:spPr>
        <p:txBody>
          <a:bodyPr/>
          <a:lstStyle/>
          <a:p>
            <a:pPr marL="1200150" lvl="1" indent="-533400">
              <a:buClr>
                <a:schemeClr val="tx2"/>
              </a:buClr>
              <a:buSzPct val="50000"/>
              <a:buNone/>
            </a:pPr>
            <a:r>
              <a:rPr lang="el-GR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Συχνότερα  χρησιμοποιούμενες κ πιο ασφαλείς </a:t>
            </a:r>
          </a:p>
          <a:p>
            <a:pPr marL="1200150" lvl="1" indent="-533400" eaLnBrk="1" hangingPunct="1">
              <a:buClr>
                <a:schemeClr val="tx2"/>
              </a:buClr>
              <a:buSzPct val="50000"/>
              <a:buFont typeface="Wingdings" pitchFamily="2" charset="2"/>
              <a:buChar char="l"/>
            </a:pPr>
            <a:r>
              <a:rPr lang="el-GR" sz="24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Οβελιαία Οστεοτομία Κλάδων κάτω γνάθου</a:t>
            </a:r>
          </a:p>
          <a:p>
            <a:pPr marL="1200150" lvl="1" indent="-533400" eaLnBrk="1" hangingPunct="1">
              <a:buClr>
                <a:schemeClr val="tx2"/>
              </a:buClr>
              <a:buSzPct val="50000"/>
              <a:buFont typeface="Wingdings" pitchFamily="2" charset="2"/>
              <a:buChar char="l"/>
            </a:pPr>
            <a:r>
              <a:rPr lang="el-GR" sz="24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Γενειοπλαστική</a:t>
            </a:r>
          </a:p>
          <a:p>
            <a:pPr marL="1200150" lvl="1" indent="-533400" eaLnBrk="1" hangingPunct="1">
              <a:buClr>
                <a:schemeClr val="tx2"/>
              </a:buClr>
              <a:buSzPct val="50000"/>
              <a:buNone/>
            </a:pPr>
            <a:r>
              <a:rPr lang="el-GR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Σπανιότερα χρησιμοποιούμενες λόγω αυξημένου κινδύνου επιπλοκών </a:t>
            </a:r>
          </a:p>
          <a:p>
            <a:pPr marL="1200150" lvl="1" indent="-533400" eaLnBrk="1" hangingPunct="1">
              <a:buClr>
                <a:schemeClr val="tx2"/>
              </a:buClr>
              <a:buSzPct val="50000"/>
              <a:buFont typeface="Wingdings" pitchFamily="2" charset="2"/>
              <a:buChar char="l"/>
            </a:pPr>
            <a:r>
              <a:rPr lang="el-GR" sz="24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Κάθετη Οστεοτομία Σώματος</a:t>
            </a:r>
          </a:p>
          <a:p>
            <a:pPr marL="1200150" lvl="1" indent="-533400" eaLnBrk="1" hangingPunct="1">
              <a:buClr>
                <a:schemeClr val="tx2"/>
              </a:buClr>
              <a:buSzPct val="50000"/>
              <a:buFont typeface="Wingdings" pitchFamily="2" charset="2"/>
              <a:buChar char="l"/>
            </a:pPr>
            <a:r>
              <a:rPr lang="el-GR" sz="24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Οριζόντια Υποακροριζική »</a:t>
            </a:r>
          </a:p>
          <a:p>
            <a:pPr marL="1200150" lvl="1" indent="-533400" eaLnBrk="1" hangingPunct="1">
              <a:buFont typeface="Wingdings" pitchFamily="2" charset="2"/>
              <a:buNone/>
            </a:pPr>
            <a:endParaRPr lang="en-GB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0010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years experience with miniplates in Orthognathic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Surgery 1989 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- 1994</a:t>
            </a:r>
            <a:endParaRPr lang="en-GB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916832"/>
            <a:ext cx="8712968" cy="3384376"/>
          </a:xfrm>
        </p:spPr>
        <p:txBody>
          <a:bodyPr rtlCol="0">
            <a:normAutofit lnSpcReduction="10000"/>
          </a:bodyPr>
          <a:lstStyle/>
          <a:p>
            <a:pPr marL="812800" indent="-81280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I. IATROU, N. PAPADOGEORGAKIS, </a:t>
            </a:r>
          </a:p>
          <a:p>
            <a:pPr marL="812800" indent="-81280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N. N. LYGIDAKIS, C. SAMARAS and C. MARTIS</a:t>
            </a:r>
          </a:p>
          <a:p>
            <a:pPr marL="812800" indent="-81280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Dept. of Oral and Maxillofacial Surgery</a:t>
            </a:r>
          </a:p>
          <a:p>
            <a:pPr marL="812800" indent="-81280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G.P. Hospital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Evangelismos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University of Athens (GR)</a:t>
            </a:r>
          </a:p>
          <a:p>
            <a:pPr marL="812800" indent="-81280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812800" indent="-81280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rd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Mediterranean Congress of Oral and Maxillofacial Surgery   </a:t>
            </a:r>
          </a:p>
          <a:p>
            <a:pPr marL="812800" indent="-81280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Nice, France, 4 – 8 June 1995</a:t>
            </a:r>
          </a:p>
          <a:p>
            <a:pPr marL="812800" indent="-81280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Monduzzi Editore International Proceedings Division</a:t>
            </a:r>
            <a:endParaRPr lang="en-GB" sz="24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0" y="544522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Στην εργασία αυτή αποτυπώθηκε η συμβολή της χρήσης μικροπλακών για την ακινητοποίηση των οστικών άκρων του τεχνητού κατάγματος της οστεοτομίας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ΟΡΘΟΓΝΑΘΙΚΗ ΧΕΙΡΟΥΡΓΙΚΗ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 fontScale="92500" lnSpcReduction="10000"/>
          </a:bodyPr>
          <a:lstStyle/>
          <a:p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Πρόκειται για τον κλάδο της Γναθοπροσωπικής Χειρουργικής που ασχολείται με τη διόρθωση σκελετικών ανωμαλιών του προσώπου.</a:t>
            </a:r>
          </a:p>
          <a:p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Οι επεμβάσεις τελούνται με ενδοστοματικές προσπελάσεις και διορθωτικές οστεοτομίες (τεχνητά κατάγματα) στον σκελετό του σπλαγχνικού  κρανίου και της κάτω γνάθου</a:t>
            </a:r>
          </a:p>
          <a:p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el-G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2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Διόρθωση κάτω προγναθισμού </a:t>
            </a:r>
            <a:br>
              <a:rPr lang="el-GR" sz="32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el-GR" sz="32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Οβελιαία Οστεοτομία Κλάδων  </a:t>
            </a:r>
            <a:br>
              <a:rPr lang="el-GR" sz="32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el-GR" sz="27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1</a:t>
            </a:r>
            <a:r>
              <a:rPr lang="el-GR" sz="2700" b="1" baseline="300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η</a:t>
            </a:r>
            <a:r>
              <a:rPr lang="el-GR" sz="27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περίπτωση νέα 25 ετών</a:t>
            </a:r>
            <a:endParaRPr lang="el-GR" sz="2700" dirty="0" smtClean="0"/>
          </a:p>
        </p:txBody>
      </p:sp>
      <p:pic>
        <p:nvPicPr>
          <p:cNvPr id="15363" name="Picture 3" descr="C:\Users\I. Iatrou\Desktop\Ορθογναθική Χειρουργική\Κάτω προγναθισμός-προγενεισμός Σκανδάλη 22 ετών  IATRIKO 5-3-10\IMG_98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1916113"/>
            <a:ext cx="4699000" cy="417671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5364" name="Picture 5" descr="C:\Users\I. Iatrou\Desktop\Ορθογναθική Χειρουργική\Κάτω προγναθισμός-προγενεισμός Σκανδάλη 22 ετών  IATRIKO 5-3-10\ΣΚΑΝΔΑΛΗ 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912938"/>
            <a:ext cx="2735262" cy="4243387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42876"/>
            <a:ext cx="4573711" cy="303401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6387" name="Picture 3" descr="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533400"/>
            <a:ext cx="3746500" cy="5791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6388" name="Picture 4" descr="52"/>
          <p:cNvPicPr>
            <a:picLocks noChangeAspect="1" noChangeArrowheads="1"/>
          </p:cNvPicPr>
          <p:nvPr/>
        </p:nvPicPr>
        <p:blipFill>
          <a:blip r:embed="rId4" cstate="print">
            <a:lum bright="10000" contrast="4000"/>
          </a:blip>
          <a:srcRect/>
          <a:stretch>
            <a:fillRect/>
          </a:stretch>
        </p:blipFill>
        <p:spPr bwMode="auto">
          <a:xfrm>
            <a:off x="304801" y="3716122"/>
            <a:ext cx="4483224" cy="293232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5 - Ορθογώνιο"/>
          <p:cNvSpPr/>
          <p:nvPr/>
        </p:nvSpPr>
        <p:spPr>
          <a:xfrm>
            <a:off x="179512" y="3284984"/>
            <a:ext cx="4722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2</a:t>
            </a:r>
            <a:r>
              <a:rPr lang="el-GR" b="1" baseline="300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η</a:t>
            </a:r>
            <a:r>
              <a:rPr lang="el-GR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περίπτωση νέος 17 ετών</a:t>
            </a:r>
            <a:r>
              <a:rPr lang="el-GR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Χασμοδοντία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4267200" cy="28114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7411" name="Picture 3" descr="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04800"/>
            <a:ext cx="4267200" cy="28241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7412" name="Picture 4" descr="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352800"/>
            <a:ext cx="4114800" cy="26955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7413" name="Picture 5" descr="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581400"/>
            <a:ext cx="4419600" cy="2286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4 - Ορθογώνιο"/>
          <p:cNvSpPr>
            <a:spLocks noChangeArrowheads="1"/>
          </p:cNvSpPr>
          <p:nvPr/>
        </p:nvSpPr>
        <p:spPr bwMode="auto">
          <a:xfrm>
            <a:off x="31389" y="6211669"/>
            <a:ext cx="84001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Νεαρός 17 </a:t>
            </a:r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ετών, διόρθωση </a:t>
            </a:r>
            <a:r>
              <a:rPr lang="el-GR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χασμοδοντίας</a:t>
            </a:r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με Οβελιαία οστεοτομία κλάδων, </a:t>
            </a:r>
          </a:p>
          <a:p>
            <a:pPr algn="ctr"/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οστεοσύνθεση με μικροπλάκες τιτανίου</a:t>
            </a:r>
            <a:endParaRPr lang="el-GR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9600"/>
            <a:ext cx="8458200" cy="56118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4 - Ορθογώνιο"/>
          <p:cNvSpPr>
            <a:spLocks noChangeArrowheads="1"/>
          </p:cNvSpPr>
          <p:nvPr/>
        </p:nvSpPr>
        <p:spPr bwMode="auto">
          <a:xfrm>
            <a:off x="2483768" y="6309320"/>
            <a:ext cx="4274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Νεαρός 17 </a:t>
            </a:r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ετών, Τελικό αποτέλεσμα</a:t>
            </a:r>
            <a:endParaRPr lang="el-GR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I. Iatrou\Desktop\Ορθογναθική Χειρουργική\Οβελιαία ΙΑΤΡΙΚΟΥ Αναστασίου Αντρέας\IMG_4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852936"/>
            <a:ext cx="2088231" cy="263049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9459" name="Picture 3" descr="C:\Users\I. Iatrou\Desktop\Ορθογναθική Χειρουργική\Οβελιαία ΙΑΤΡΙΚΟΥ Αναστασίου Αντρέας\IMG_4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2852936"/>
            <a:ext cx="1945135" cy="25922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9460" name="Picture 4" descr="C:\Users\I. Iatrou\Desktop\Ορθογναθική Χειρουργική\Οβελιαία ΙΑΤΡΙΚΟΥ Αναστασίου Αντρέας\IMG_45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0"/>
            <a:ext cx="3643312" cy="273208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9461" name="Picture 5" descr="C:\Users\I. Iatrou\Desktop\Ορθογναθική Χειρουργική\Οβελιαία ΙΑΤΡΙΚΟΥ Αναστασίου Αντρέας\IMG_45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2852936"/>
            <a:ext cx="3421509" cy="256689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9462" name="Picture 6" descr="C:\Users\I. Iatrou\Desktop\Ορθογναθική Χειρουργική\Οβελιαία ΙΑΤΡΙΚΟΥ Αναστασίου Αντρέας\IMG_45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0"/>
            <a:ext cx="4117975" cy="26352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7" name="4 - Ορθογώνιο"/>
          <p:cNvSpPr>
            <a:spLocks noChangeArrowheads="1"/>
          </p:cNvSpPr>
          <p:nvPr/>
        </p:nvSpPr>
        <p:spPr bwMode="auto">
          <a:xfrm>
            <a:off x="0" y="5657671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3</a:t>
            </a:r>
            <a:r>
              <a:rPr lang="el-GR" b="1" baseline="300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η</a:t>
            </a:r>
            <a:r>
              <a:rPr lang="el-GR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περίπτωση  </a:t>
            </a:r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Άνδρας 37 ετών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Χασμοδοντία τραυματικής αιτιολογίας λόγω μη σωστής  αντιμετώπισης κατάγματος κονδύλων κάτω γνάθου</a:t>
            </a:r>
          </a:p>
          <a:p>
            <a:pPr algn="ctr"/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Οβελιαία οστεοτομία κλάδων. Διακρίνεται καθαρά η γραμμή της οστεοτομίας. Διαγναθική Ακινητοποίηση με προστομιακά τόξα και ελαστικές έλξεις</a:t>
            </a:r>
            <a:endParaRPr lang="el-GR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I. Iatrou\Desktop\Ορθογναθική Χειρουργική\Οβελιαία ΙΑΤΡΙΚΟΥ Αναστασίου Αντρέας\IMG_45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7125" y="714375"/>
            <a:ext cx="4113553" cy="516289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483" name="Picture 3" descr="C:\Users\I. Iatrou\Desktop\Ορθογναθική Χειρουργική\Οβελιαία ΙΑΤΡΙΚΟΥ Αναστασίου Αντρέας\IMG_45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714375"/>
            <a:ext cx="4285109" cy="513723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4 - Ορθογώνιο"/>
          <p:cNvSpPr>
            <a:spLocks noChangeArrowheads="1"/>
          </p:cNvSpPr>
          <p:nvPr/>
        </p:nvSpPr>
        <p:spPr bwMode="auto">
          <a:xfrm>
            <a:off x="-143311" y="6021288"/>
            <a:ext cx="93345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Άνδρας 37 ετών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l-G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Χασμοδοντία τραυματικής αιτιολογίας</a:t>
            </a:r>
          </a:p>
          <a:p>
            <a:pPr algn="ctr"/>
            <a:r>
              <a:rPr lang="el-G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Οστεοσύνθεση με μικροπλάκες τιτανίου μετά οβελιαία οστεοτομία κλάδων</a:t>
            </a:r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endParaRPr lang="el-GR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mifacial microsomia (HFM) - Rotational osteotomies"/>
          <p:cNvPicPr>
            <a:picLocks noChangeAspect="1" noChangeArrowheads="1"/>
          </p:cNvPicPr>
          <p:nvPr/>
        </p:nvPicPr>
        <p:blipFill>
          <a:blip r:embed="rId2" cstate="print">
            <a:lum contrast="66000"/>
          </a:blip>
          <a:srcRect l="13298" b="17008"/>
          <a:stretch>
            <a:fillRect/>
          </a:stretch>
        </p:blipFill>
        <p:spPr bwMode="auto">
          <a:xfrm>
            <a:off x="1628851" y="1916832"/>
            <a:ext cx="5788755" cy="410445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Η θέση της </a:t>
            </a:r>
            <a:r>
              <a:rPr lang="el-GR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Οστεοτομίας</a:t>
            </a:r>
            <a:r>
              <a:rPr lang="el-GR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στην Γενειοπλαστική</a:t>
            </a:r>
            <a:endParaRPr lang="el-G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57"/>
          <p:cNvPicPr>
            <a:picLocks noChangeAspect="1" noChangeArrowheads="1"/>
          </p:cNvPicPr>
          <p:nvPr/>
        </p:nvPicPr>
        <p:blipFill>
          <a:blip r:embed="rId2" cstate="print"/>
          <a:srcRect l="34672" t="33619" r="35856" b="33555"/>
          <a:stretch>
            <a:fillRect/>
          </a:stretch>
        </p:blipFill>
        <p:spPr bwMode="auto">
          <a:xfrm>
            <a:off x="308138" y="2852935"/>
            <a:ext cx="3888432" cy="280831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1507" name="Picture 3" descr="58"/>
          <p:cNvPicPr>
            <a:picLocks noChangeAspect="1" noChangeArrowheads="1"/>
          </p:cNvPicPr>
          <p:nvPr/>
        </p:nvPicPr>
        <p:blipFill>
          <a:blip r:embed="rId3" cstate="print"/>
          <a:srcRect l="21214" t="16309" r="23258" b="23184"/>
          <a:stretch>
            <a:fillRect/>
          </a:stretch>
        </p:blipFill>
        <p:spPr bwMode="auto">
          <a:xfrm>
            <a:off x="4788024" y="2852936"/>
            <a:ext cx="3944479" cy="280831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6" name="1 - Τίτλος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l-GR" sz="32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Διόρθωση </a:t>
            </a:r>
            <a:r>
              <a:rPr lang="el-GR" sz="3200" b="1" dirty="0" err="1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μακρογενείας</a:t>
            </a:r>
            <a:endParaRPr lang="el-GR" sz="3200" b="1" dirty="0">
              <a:solidFill>
                <a:srgbClr val="C00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el-GR" sz="24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Γενειοπλαστική με 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οριζόντιες οστεοτομίες κ οστεκτομή τμήματος του γενείου. Συμπλησίαση του ουραίου κολοβώματος κ οστεοσύνθεση στην νέα θέση με μικροπλάκες τιτανίου </a:t>
            </a:r>
            <a:endParaRPr lang="el-GR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2843808" y="2348880"/>
            <a:ext cx="3267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1</a:t>
            </a:r>
            <a:r>
              <a:rPr lang="el-GR" b="1" baseline="300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η</a:t>
            </a:r>
            <a:r>
              <a:rPr lang="el-GR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περίπτωση νέος 25 ετών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I. Iatrou\Desktop\Ορθογναθική Χειρουργική\Τσάτος βασίλειος (οβελιαία οστεοτομία)\DSC04152.JPG"/>
          <p:cNvPicPr>
            <a:picLocks noChangeAspect="1" noChangeArrowheads="1"/>
          </p:cNvPicPr>
          <p:nvPr/>
        </p:nvPicPr>
        <p:blipFill>
          <a:blip r:embed="rId2" cstate="print"/>
          <a:srcRect l="18234" t="16714" r="16209" b="7597"/>
          <a:stretch>
            <a:fillRect/>
          </a:stretch>
        </p:blipFill>
        <p:spPr bwMode="auto">
          <a:xfrm>
            <a:off x="250825" y="692150"/>
            <a:ext cx="3867150" cy="2976563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3555" name="Picture 3" descr="C:\Users\I. Iatrou\Desktop\Ορθογναθική Χειρουργική\Τσάτος βασίλειος (οβελιαία οστεοτομία)\DSC04154.JPG"/>
          <p:cNvPicPr>
            <a:picLocks noChangeAspect="1" noChangeArrowheads="1"/>
          </p:cNvPicPr>
          <p:nvPr/>
        </p:nvPicPr>
        <p:blipFill>
          <a:blip r:embed="rId3" cstate="print"/>
          <a:srcRect l="21274" t="18234" r="21274" b="13676"/>
          <a:stretch>
            <a:fillRect/>
          </a:stretch>
        </p:blipFill>
        <p:spPr bwMode="auto">
          <a:xfrm>
            <a:off x="4787900" y="620713"/>
            <a:ext cx="3921125" cy="3095625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3556" name="Picture 4" descr="C:\Users\I. Iatrou\Desktop\Ορθογναθική Χειρουργική\Τσάτος βασίλειος (οβελιαία οστεοτομία)\DSC04158.JPG"/>
          <p:cNvPicPr>
            <a:picLocks noChangeAspect="1" noChangeArrowheads="1"/>
          </p:cNvPicPr>
          <p:nvPr/>
        </p:nvPicPr>
        <p:blipFill>
          <a:blip r:embed="rId4" cstate="print"/>
          <a:srcRect l="23209" t="20888" r="18567" b="22279"/>
          <a:stretch>
            <a:fillRect/>
          </a:stretch>
        </p:blipFill>
        <p:spPr bwMode="auto">
          <a:xfrm>
            <a:off x="250825" y="3860800"/>
            <a:ext cx="3960813" cy="2576513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3557" name="Picture 5" descr="C:\Users\I. Iatrou\Desktop\Ορθογναθική Χειρουργική\Τσάτος βασίλειος (οβελιαία οστεοτομία)\DSC04163.JPG"/>
          <p:cNvPicPr>
            <a:picLocks noChangeAspect="1" noChangeArrowheads="1"/>
          </p:cNvPicPr>
          <p:nvPr/>
        </p:nvPicPr>
        <p:blipFill>
          <a:blip r:embed="rId5" cstate="print"/>
          <a:srcRect l="25784" t="7158" r="22919" b="41518"/>
          <a:stretch>
            <a:fillRect/>
          </a:stretch>
        </p:blipFill>
        <p:spPr bwMode="auto">
          <a:xfrm>
            <a:off x="4787900" y="3860800"/>
            <a:ext cx="3887788" cy="2592388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6" name="1 - Τίτλος"/>
          <p:cNvSpPr txBox="1">
            <a:spLocks/>
          </p:cNvSpPr>
          <p:nvPr/>
        </p:nvSpPr>
        <p:spPr>
          <a:xfrm>
            <a:off x="0" y="0"/>
            <a:ext cx="9144000" cy="719807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l-GR" sz="24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Διόρθωση </a:t>
            </a:r>
            <a:r>
              <a:rPr lang="el-GR" sz="2400" b="1" dirty="0" err="1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οπισθογενειϊσμού</a:t>
            </a:r>
            <a:r>
              <a:rPr lang="el-GR" sz="2400" b="1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,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l-GR" sz="24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προωθητική Γενειοπλαστική </a:t>
            </a:r>
            <a:endParaRPr lang="el-GR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3131840" y="6488668"/>
            <a:ext cx="3267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2</a:t>
            </a:r>
            <a:r>
              <a:rPr lang="el-GR" b="1" baseline="300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η</a:t>
            </a:r>
            <a:r>
              <a:rPr lang="el-GR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περίπτωση νέος 17 ετών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I. Iatrou\Desktop\Ορθογναθική Χειρουργική\Τσάτος βασίλειος (οβελιαία οστεοτομία)\DSC02047.JPG"/>
          <p:cNvPicPr>
            <a:picLocks noChangeAspect="1" noChangeArrowheads="1"/>
          </p:cNvPicPr>
          <p:nvPr/>
        </p:nvPicPr>
        <p:blipFill>
          <a:blip r:embed="rId2" cstate="print"/>
          <a:srcRect l="21067" r="17431" b="5128"/>
          <a:stretch>
            <a:fillRect/>
          </a:stretch>
        </p:blipFill>
        <p:spPr bwMode="auto">
          <a:xfrm>
            <a:off x="179512" y="548680"/>
            <a:ext cx="2872535" cy="2952328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4579" name="Picture 3" descr="C:\Users\I. Iatrou\Desktop\Ορθογναθική Χειρουργική\Τσάτος βασίλειος (οβελιαία οστεοτομία)\DSC02095.JPG"/>
          <p:cNvPicPr>
            <a:picLocks noChangeAspect="1" noChangeArrowheads="1"/>
          </p:cNvPicPr>
          <p:nvPr/>
        </p:nvPicPr>
        <p:blipFill>
          <a:blip r:embed="rId3" cstate="print"/>
          <a:srcRect t="1918"/>
          <a:stretch>
            <a:fillRect/>
          </a:stretch>
        </p:blipFill>
        <p:spPr bwMode="auto">
          <a:xfrm>
            <a:off x="3275854" y="476672"/>
            <a:ext cx="2541349" cy="3024336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4580" name="4 - Ορθογώνιο"/>
          <p:cNvSpPr>
            <a:spLocks noChangeArrowheads="1"/>
          </p:cNvSpPr>
          <p:nvPr/>
        </p:nvSpPr>
        <p:spPr bwMode="auto">
          <a:xfrm>
            <a:off x="2555776" y="5661248"/>
            <a:ext cx="47616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Νέος 17 ετών 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με </a:t>
            </a:r>
            <a:r>
              <a:rPr lang="el-G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υπογενειϊσμό</a:t>
            </a:r>
            <a:endParaRPr lang="el-GR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I. Iatrou\Desktop\Diseases\Ορθογναθική Χειρουργική\Τσάτος βασίλειος (οβελιαία οστεοτομία)\WP_20180214_16_42_09_Pro.jpg"/>
          <p:cNvPicPr>
            <a:picLocks noChangeAspect="1" noChangeArrowheads="1"/>
          </p:cNvPicPr>
          <p:nvPr/>
        </p:nvPicPr>
        <p:blipFill>
          <a:blip r:embed="rId4" cstate="print"/>
          <a:srcRect l="28861" t="6511" r="21914" b="10989"/>
          <a:stretch>
            <a:fillRect/>
          </a:stretch>
        </p:blipFill>
        <p:spPr bwMode="auto">
          <a:xfrm rot="5400000">
            <a:off x="6016701" y="565222"/>
            <a:ext cx="3024336" cy="2847235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  <p:sp>
        <p:nvSpPr>
          <p:cNvPr id="6" name="5 - Ορθογώνιο"/>
          <p:cNvSpPr/>
          <p:nvPr/>
        </p:nvSpPr>
        <p:spPr>
          <a:xfrm>
            <a:off x="251520" y="4005064"/>
            <a:ext cx="2520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Νέος 17 ετών με </a:t>
            </a:r>
            <a:r>
              <a:rPr lang="el-GR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έντονο </a:t>
            </a:r>
            <a:endParaRPr lang="en-US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υπογενειϊσμό</a:t>
            </a:r>
            <a:endParaRPr lang="el-GR" dirty="0"/>
          </a:p>
        </p:txBody>
      </p:sp>
      <p:sp>
        <p:nvSpPr>
          <p:cNvPr id="7" name="6 - Ορθογώνιο"/>
          <p:cNvSpPr/>
          <p:nvPr/>
        </p:nvSpPr>
        <p:spPr>
          <a:xfrm>
            <a:off x="3635896" y="4005064"/>
            <a:ext cx="1518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Άμεσο μ.χ. </a:t>
            </a:r>
          </a:p>
          <a:p>
            <a:pPr algn="ctr"/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αποτέλεσμα</a:t>
            </a:r>
            <a:endParaRPr lang="el-GR" dirty="0"/>
          </a:p>
        </p:txBody>
      </p:sp>
      <p:sp>
        <p:nvSpPr>
          <p:cNvPr id="8" name="7 - Ορθογώνιο"/>
          <p:cNvSpPr/>
          <p:nvPr/>
        </p:nvSpPr>
        <p:spPr>
          <a:xfrm>
            <a:off x="5796136" y="3933056"/>
            <a:ext cx="30963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Εικόνα 10 έτη μετά.</a:t>
            </a:r>
          </a:p>
          <a:p>
            <a:pPr algn="ctr"/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Η παρέμβαση διόρθωσε το «ελάττωμα», χωρίς να αλλάξει την φυσιογνωμία του ατόμου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MVC-007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2276873"/>
            <a:ext cx="1800200" cy="2400508"/>
          </a:xfrm>
          <a:noFill/>
          <a:ln w="38100">
            <a:solidFill>
              <a:srgbClr val="0070C0"/>
            </a:solidFill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55576" y="404664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Η αισθητική του</a:t>
            </a: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προσώπου εκτιμήθηκε και αποτυπώθηκε με θαυμαστό τρόπο από την αρχαία Ελληνική Γλυπτική </a:t>
            </a:r>
            <a:endParaRPr kumimoji="0" lang="el-G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5024" r="17534" b="15910"/>
          <a:stretch>
            <a:fillRect/>
          </a:stretch>
        </p:blipFill>
        <p:spPr bwMode="auto">
          <a:xfrm rot="5400000">
            <a:off x="4138155" y="2494692"/>
            <a:ext cx="2451864" cy="2016224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17874" t="6250" r="4693"/>
          <a:stretch>
            <a:fillRect/>
          </a:stretch>
        </p:blipFill>
        <p:spPr bwMode="auto">
          <a:xfrm rot="5400000">
            <a:off x="6507688" y="2668475"/>
            <a:ext cx="2448273" cy="1665068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8" name="Picture 2" descr="https://upload.wikimedia.org/wikipedia/commons/thumb/8/88/Vognstyreren-fra_Delfi2.jpg/800px-Vognstyreren-fra_Delfi2.jpg"/>
          <p:cNvPicPr>
            <a:picLocks noChangeAspect="1" noChangeArrowheads="1"/>
          </p:cNvPicPr>
          <p:nvPr/>
        </p:nvPicPr>
        <p:blipFill>
          <a:blip r:embed="rId5" cstate="print"/>
          <a:srcRect l="27487" t="6008" r="22593" b="18431"/>
          <a:stretch>
            <a:fillRect/>
          </a:stretch>
        </p:blipFill>
        <p:spPr bwMode="auto">
          <a:xfrm>
            <a:off x="2123728" y="2276872"/>
            <a:ext cx="2096703" cy="237626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3528" y="4869160"/>
            <a:ext cx="835292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Κόρη           Ηνίοχος              Απόλλων              Ερμής</a:t>
            </a: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el-G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67544" y="5517232"/>
            <a:ext cx="8352928" cy="1124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Η ύπαρξη 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μικρών παραλλαγών στις αναλογίες των προσώπων,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αν βρίσκεται  εντός ορισμένων ορίων και σε συμμετρικά πλαίσια,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χωρίς να  ακυρώνει την αισθητική, υπογραμμίζει την διαφορετικότητα.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Σε όλες  τις περιπτώσεις διαπιστώνεται ένα όμορφο πρόσωπο. </a:t>
            </a:r>
            <a:endParaRPr kumimoji="0" lang="el-G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0"/>
            <a:ext cx="9148763" cy="68611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5603" name="2 - Ορθογώνιο"/>
          <p:cNvSpPr>
            <a:spLocks noChangeArrowheads="1"/>
          </p:cNvSpPr>
          <p:nvPr/>
        </p:nvSpPr>
        <p:spPr bwMode="auto">
          <a:xfrm>
            <a:off x="683568" y="3284984"/>
            <a:ext cx="47522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</a:rPr>
              <a:t>3</a:t>
            </a:r>
            <a:r>
              <a:rPr lang="el-GR" b="1" baseline="30000" dirty="0" smtClean="0">
                <a:solidFill>
                  <a:srgbClr val="C00000"/>
                </a:solidFill>
              </a:rPr>
              <a:t>η</a:t>
            </a:r>
            <a:r>
              <a:rPr lang="el-GR" b="1" dirty="0" smtClean="0">
                <a:solidFill>
                  <a:srgbClr val="C00000"/>
                </a:solidFill>
              </a:rPr>
              <a:t> περίπτωση Νέα </a:t>
            </a:r>
            <a:r>
              <a:rPr lang="el-GR" b="1" dirty="0">
                <a:solidFill>
                  <a:srgbClr val="C00000"/>
                </a:solidFill>
              </a:rPr>
              <a:t>35 </a:t>
            </a:r>
            <a:r>
              <a:rPr lang="el-GR" b="1" dirty="0" smtClean="0">
                <a:solidFill>
                  <a:srgbClr val="C00000"/>
                </a:solidFill>
              </a:rPr>
              <a:t>ετών</a:t>
            </a:r>
            <a:r>
              <a:rPr lang="el-GR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με υπογενειϊσμό</a:t>
            </a:r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  <a:endParaRPr lang="el-GR" b="1" dirty="0">
              <a:solidFill>
                <a:srgbClr val="C00000"/>
              </a:solidFill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6660232" y="3212976"/>
            <a:ext cx="2269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Τελικό αποτέλεσμα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l-GR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Κάτω προγναθισμός – χασμοδοντία, μακρύ πρόσωπο </a:t>
            </a:r>
            <a:r>
              <a:rPr lang="el-G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l-G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l-G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Χειρ. διόρθωση με οβελιαία οστεοτομία κ γενειοπλαστική</a:t>
            </a:r>
            <a:r>
              <a:rPr lang="el-G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l-G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el-GR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5418" b="8475"/>
          <a:stretch>
            <a:fillRect/>
          </a:stretch>
        </p:blipFill>
        <p:spPr bwMode="auto">
          <a:xfrm>
            <a:off x="5076056" y="1628800"/>
            <a:ext cx="1953341" cy="388843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7706" t="26220" r="3746" b="16174"/>
          <a:stretch>
            <a:fillRect/>
          </a:stretch>
        </p:blipFill>
        <p:spPr bwMode="auto">
          <a:xfrm>
            <a:off x="1259632" y="1638192"/>
            <a:ext cx="2952328" cy="395104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" name="2 - Ορθογώνιο"/>
          <p:cNvSpPr>
            <a:spLocks noChangeArrowheads="1"/>
          </p:cNvSpPr>
          <p:nvPr/>
        </p:nvSpPr>
        <p:spPr bwMode="auto">
          <a:xfrm>
            <a:off x="5580112" y="6519446"/>
            <a:ext cx="34314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Ορθοδοντικός  Ρ. </a:t>
            </a:r>
            <a:r>
              <a:rPr lang="el-GR" sz="16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Ανδρικοπούλου</a:t>
            </a:r>
            <a:endParaRPr lang="el-GR" sz="16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Χειρουργικές Τεχνικές Ορθογναθικών Επεμβάσεων </a:t>
            </a:r>
            <a:r>
              <a:rPr lang="el-GR" sz="32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άνω Γνάθου</a:t>
            </a:r>
            <a:endParaRPr lang="el-GR" sz="3200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buClr>
                <a:schemeClr val="tx2"/>
              </a:buClr>
              <a:buFont typeface="Wingdings" pitchFamily="2" charset="2"/>
              <a:buNone/>
            </a:pPr>
            <a:endParaRPr lang="el-GR" sz="2800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1200150" lvl="1" indent="-533400">
              <a:buClr>
                <a:schemeClr val="tx2"/>
              </a:buClr>
              <a:buSzPct val="50000"/>
              <a:buFont typeface="Wingdings" pitchFamily="2" charset="2"/>
              <a:buChar char="l"/>
            </a:pPr>
            <a:r>
              <a:rPr lang="el-GR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Κυρίως χρησιμοποιούνται Οστεοτομίες τύπου </a:t>
            </a:r>
            <a:r>
              <a:rPr lang="en-US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Lefort</a:t>
            </a:r>
            <a:r>
              <a:rPr lang="el-GR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Ι-ΙΙΙ, που αποτελούν χειρουργικές τομές του οστού σε θέσεις ανάλογες των ομώνυμων καταγμάτων</a:t>
            </a:r>
          </a:p>
          <a:p>
            <a:pPr marL="1200150" lvl="1" indent="-533400">
              <a:buClr>
                <a:schemeClr val="tx2"/>
              </a:buClr>
              <a:buSzPct val="50000"/>
              <a:buFont typeface="Wingdings" pitchFamily="2" charset="2"/>
              <a:buChar char="l"/>
            </a:pPr>
            <a:r>
              <a:rPr lang="el-GR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Lefort</a:t>
            </a:r>
            <a:r>
              <a:rPr lang="el-GR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2 ή 3 τεμαχίων</a:t>
            </a:r>
          </a:p>
          <a:p>
            <a:pPr marL="1200150" lvl="1" indent="-533400">
              <a:buClr>
                <a:schemeClr val="tx2"/>
              </a:buClr>
              <a:buSzPct val="50000"/>
              <a:buFont typeface="Wingdings" pitchFamily="2" charset="2"/>
              <a:buChar char="l"/>
            </a:pPr>
            <a:r>
              <a:rPr lang="el-GR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Τμηματικές Οστεοτομίες</a:t>
            </a:r>
          </a:p>
          <a:p>
            <a:pPr marL="1200150" lvl="1" indent="-533400" eaLnBrk="1" hangingPunct="1">
              <a:buClr>
                <a:schemeClr val="tx2"/>
              </a:buClr>
              <a:buSzPct val="50000"/>
              <a:buFont typeface="Wingdings" pitchFamily="2" charset="2"/>
              <a:buChar char="l"/>
            </a:pPr>
            <a:r>
              <a:rPr lang="el-GR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Ταχεία διεύρυνση υπερώας</a:t>
            </a:r>
          </a:p>
          <a:p>
            <a:pPr marL="1200150" lvl="1" indent="-533400" eaLnBrk="1" hangingPunct="1">
              <a:buFont typeface="Wingdings" pitchFamily="2" charset="2"/>
              <a:buNone/>
            </a:pPr>
            <a:endParaRPr lang="en-GB" sz="3600" dirty="0" smtClean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961"/>
          <a:stretch>
            <a:fillRect/>
          </a:stretch>
        </p:blipFill>
        <p:spPr bwMode="auto">
          <a:xfrm>
            <a:off x="179512" y="1412777"/>
            <a:ext cx="2520421" cy="3960439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5806" r="9042"/>
          <a:stretch>
            <a:fillRect/>
          </a:stretch>
        </p:blipFill>
        <p:spPr bwMode="auto">
          <a:xfrm>
            <a:off x="2915817" y="1412776"/>
            <a:ext cx="2856710" cy="396044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67544" y="6206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1</a:t>
            </a:r>
            <a:r>
              <a:rPr lang="el-GR" sz="1600" b="1" baseline="300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η</a:t>
            </a:r>
            <a:r>
              <a:rPr lang="el-GR" sz="16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περίπτωση</a:t>
            </a:r>
            <a:r>
              <a:rPr kumimoji="0" lang="el-G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/>
            </a:r>
            <a:br>
              <a:rPr kumimoji="0" lang="el-G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</a:br>
            <a:endParaRPr kumimoji="0" lang="en-GB" sz="3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2 - Ορθογώνιο"/>
          <p:cNvSpPr>
            <a:spLocks noChangeArrowheads="1"/>
          </p:cNvSpPr>
          <p:nvPr/>
        </p:nvSpPr>
        <p:spPr bwMode="auto">
          <a:xfrm>
            <a:off x="2051720" y="6021288"/>
            <a:ext cx="55117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Άνδρας 55 ετών, </a:t>
            </a:r>
            <a:r>
              <a:rPr lang="el-G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άνω υπογναθισμός</a:t>
            </a:r>
            <a:endParaRPr lang="el-GR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b="18789"/>
          <a:stretch>
            <a:fillRect/>
          </a:stretch>
        </p:blipFill>
        <p:spPr bwMode="auto">
          <a:xfrm>
            <a:off x="6156176" y="1412776"/>
            <a:ext cx="2739403" cy="3960441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77072"/>
            <a:ext cx="3816424" cy="26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88640"/>
            <a:ext cx="5616625" cy="319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 r="15104"/>
          <a:stretch>
            <a:fillRect/>
          </a:stretch>
        </p:blipFill>
        <p:spPr bwMode="auto">
          <a:xfrm>
            <a:off x="4644008" y="4077071"/>
            <a:ext cx="4084817" cy="2643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2 - Ορθογώνιο"/>
          <p:cNvSpPr>
            <a:spLocks noChangeArrowheads="1"/>
          </p:cNvSpPr>
          <p:nvPr/>
        </p:nvSpPr>
        <p:spPr bwMode="auto">
          <a:xfrm>
            <a:off x="0" y="350100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Άνδρας 55 ετών </a:t>
            </a:r>
            <a:r>
              <a:rPr lang="el-G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άνω υπογναθισμός, 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ενδοστοματική εικόνα</a:t>
            </a:r>
            <a:endParaRPr lang="el-GR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129" r="5897"/>
          <a:stretch>
            <a:fillRect/>
          </a:stretch>
        </p:blipFill>
        <p:spPr bwMode="auto">
          <a:xfrm>
            <a:off x="4572000" y="2060848"/>
            <a:ext cx="4248472" cy="274389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lum bright="7000" contrast="10000"/>
          </a:blip>
          <a:srcRect r="21828"/>
          <a:stretch>
            <a:fillRect/>
          </a:stretch>
        </p:blipFill>
        <p:spPr bwMode="auto">
          <a:xfrm>
            <a:off x="179512" y="2060848"/>
            <a:ext cx="3744416" cy="269054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" name="2 - Ορθογώνιο"/>
          <p:cNvSpPr>
            <a:spLocks noChangeArrowheads="1"/>
          </p:cNvSpPr>
          <p:nvPr/>
        </p:nvSpPr>
        <p:spPr bwMode="auto">
          <a:xfrm>
            <a:off x="2150918" y="5517232"/>
            <a:ext cx="551170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Άνδρας 55 ετών, </a:t>
            </a:r>
            <a:r>
              <a:rPr lang="el-G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άνω υπογναθισμός</a:t>
            </a:r>
          </a:p>
          <a:p>
            <a:pPr algn="ctr"/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Προεγχειρητική Ορθοδοντική</a:t>
            </a:r>
          </a:p>
          <a:p>
            <a:endParaRPr lang="el-GR" b="1" dirty="0">
              <a:solidFill>
                <a:srgbClr val="C00000"/>
              </a:solidFill>
            </a:endParaRPr>
          </a:p>
        </p:txBody>
      </p:sp>
      <p:sp>
        <p:nvSpPr>
          <p:cNvPr id="6" name="2 - Ορθογώνιο"/>
          <p:cNvSpPr>
            <a:spLocks noChangeArrowheads="1"/>
          </p:cNvSpPr>
          <p:nvPr/>
        </p:nvSpPr>
        <p:spPr bwMode="auto">
          <a:xfrm>
            <a:off x="5878747" y="6519446"/>
            <a:ext cx="32652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Ορθοδοντικός Νέαρχος Παναγή</a:t>
            </a:r>
            <a:endParaRPr lang="el-GR" sz="16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720" t="5405" r="29445" b="16636"/>
          <a:stretch>
            <a:fillRect/>
          </a:stretch>
        </p:blipFill>
        <p:spPr bwMode="auto">
          <a:xfrm>
            <a:off x="5076056" y="1628801"/>
            <a:ext cx="3744416" cy="316338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0295" r="29093" b="24469"/>
          <a:stretch>
            <a:fillRect/>
          </a:stretch>
        </p:blipFill>
        <p:spPr bwMode="auto">
          <a:xfrm>
            <a:off x="179511" y="1700808"/>
            <a:ext cx="4423349" cy="309634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" name="2 - Ορθογώνιο"/>
          <p:cNvSpPr>
            <a:spLocks noChangeArrowheads="1"/>
          </p:cNvSpPr>
          <p:nvPr/>
        </p:nvSpPr>
        <p:spPr bwMode="auto">
          <a:xfrm>
            <a:off x="251520" y="5517232"/>
            <a:ext cx="858312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Άνδρας 55 ετών, </a:t>
            </a:r>
            <a:r>
              <a:rPr lang="el-G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άνω υπογναθισμός</a:t>
            </a:r>
          </a:p>
          <a:p>
            <a:pPr algn="ctr"/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Εκμαγεία μελέτης, κατασκευή τελικού μασητικού νάρθηκα</a:t>
            </a:r>
          </a:p>
          <a:p>
            <a:endParaRPr lang="el-GR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9000" contrast="42000"/>
          </a:blip>
          <a:srcRect l="10623" t="8587" r="11816"/>
          <a:stretch>
            <a:fillRect/>
          </a:stretch>
        </p:blipFill>
        <p:spPr bwMode="auto">
          <a:xfrm>
            <a:off x="2195736" y="1988840"/>
            <a:ext cx="4680520" cy="4137323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" name="2 - Ορθογώνιο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332656"/>
            <a:ext cx="7322134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Η χειρουργική διόρθωση </a:t>
            </a:r>
            <a:r>
              <a:rPr lang="el-G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άνω υπογναθισμού</a:t>
            </a:r>
          </a:p>
          <a:p>
            <a:pPr algn="ctr"/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γίνεται με προωθητική οστεοτομία τύπου 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Lefort I</a:t>
            </a:r>
            <a:endParaRPr lang="el-GR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el-GR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32" t="5316" r="2532" b="4318"/>
          <a:stretch>
            <a:fillRect/>
          </a:stretch>
        </p:blipFill>
        <p:spPr bwMode="auto">
          <a:xfrm>
            <a:off x="3347864" y="2996952"/>
            <a:ext cx="5400600" cy="2448272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976029" cy="5297985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4" name="2 - Ορθογώνιο"/>
          <p:cNvSpPr>
            <a:spLocks noChangeArrowheads="1"/>
          </p:cNvSpPr>
          <p:nvPr/>
        </p:nvSpPr>
        <p:spPr bwMode="auto">
          <a:xfrm>
            <a:off x="1979712" y="5750004"/>
            <a:ext cx="591104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Άνδρας 55 ετών, </a:t>
            </a:r>
            <a:r>
              <a:rPr lang="el-G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άνω υπογναθισμός</a:t>
            </a:r>
          </a:p>
          <a:p>
            <a:pPr algn="ctr"/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Άμεσο μετεγχειρητικό αποτέλεσμα</a:t>
            </a:r>
          </a:p>
          <a:p>
            <a:endParaRPr lang="el-GR" b="1" dirty="0">
              <a:solidFill>
                <a:srgbClr val="C00000"/>
              </a:solidFill>
            </a:endParaRPr>
          </a:p>
        </p:txBody>
      </p:sp>
      <p:pic>
        <p:nvPicPr>
          <p:cNvPr id="5" name="4 - Εικόνα" descr="C:\Users\I. Iatrou\Desktop\σχήματα  fotos Ιατρού\95_P360_i170_540[1].gif"/>
          <p:cNvPicPr/>
          <p:nvPr/>
        </p:nvPicPr>
        <p:blipFill>
          <a:blip r:embed="rId4" cstate="print">
            <a:lum bright="4000" contrast="57000"/>
          </a:blip>
          <a:srcRect l="13300" r="2800"/>
          <a:stretch>
            <a:fillRect/>
          </a:stretch>
        </p:blipFill>
        <p:spPr bwMode="auto">
          <a:xfrm>
            <a:off x="4427984" y="188640"/>
            <a:ext cx="3197802" cy="2656936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7" name="6 - Δεξιό βέλος"/>
          <p:cNvSpPr/>
          <p:nvPr/>
        </p:nvSpPr>
        <p:spPr>
          <a:xfrm>
            <a:off x="6228184" y="2060848"/>
            <a:ext cx="720080" cy="21602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rgbClr val="C00000"/>
              </a:solidFill>
            </a:endParaRPr>
          </a:p>
        </p:txBody>
      </p:sp>
      <p:cxnSp>
        <p:nvCxnSpPr>
          <p:cNvPr id="9" name="8 - Ευθεία γραμμή σύνδεσης"/>
          <p:cNvCxnSpPr/>
          <p:nvPr/>
        </p:nvCxnSpPr>
        <p:spPr>
          <a:xfrm flipH="1">
            <a:off x="5580112" y="1628800"/>
            <a:ext cx="1224136" cy="28803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εία γραμμή σύνδεσης"/>
          <p:cNvCxnSpPr/>
          <p:nvPr/>
        </p:nvCxnSpPr>
        <p:spPr>
          <a:xfrm flipH="1">
            <a:off x="5580112" y="1781200"/>
            <a:ext cx="1376536" cy="13563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189" y="332656"/>
            <a:ext cx="3341700" cy="504056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6" name="2 - Ορθογώνιο"/>
          <p:cNvSpPr>
            <a:spLocks noChangeArrowheads="1"/>
          </p:cNvSpPr>
          <p:nvPr/>
        </p:nvSpPr>
        <p:spPr bwMode="auto">
          <a:xfrm>
            <a:off x="1951258" y="5517232"/>
            <a:ext cx="591104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Άνδρας 55 ετών, </a:t>
            </a:r>
            <a:r>
              <a:rPr lang="el-G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άνω υπογναθισμός</a:t>
            </a:r>
          </a:p>
          <a:p>
            <a:pPr algn="ctr"/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Απώτερο μετεγχειρητικό αποτέλεσμα</a:t>
            </a:r>
          </a:p>
          <a:p>
            <a:endParaRPr lang="el-GR" b="1" dirty="0">
              <a:solidFill>
                <a:srgbClr val="C00000"/>
              </a:solidFill>
            </a:endParaRPr>
          </a:p>
        </p:txBody>
      </p:sp>
      <p:pic>
        <p:nvPicPr>
          <p:cNvPr id="3" name="Picture 2" descr="C:\Users\I. Iatrou\Desktop\Diseases\Ορθογναθική Χειρουργική\Γρηγορίου Κυριάκος Κύπρος άνω υπογναθισμός\IMG_48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60647"/>
            <a:ext cx="4752528" cy="316835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1027" name="Picture 3" descr="C:\Users\I. Iatrou\Desktop\Diseases\Ορθογναθική Χειρουργική\Γρηγορίου Κυριάκος Κύπρος άνω υπογναθισμός\IMG_4817.JPG"/>
          <p:cNvPicPr>
            <a:picLocks noChangeAspect="1" noChangeArrowheads="1"/>
          </p:cNvPicPr>
          <p:nvPr/>
        </p:nvPicPr>
        <p:blipFill>
          <a:blip r:embed="rId4" cstate="print"/>
          <a:srcRect r="16056"/>
          <a:stretch>
            <a:fillRect/>
          </a:stretch>
        </p:blipFill>
        <p:spPr bwMode="auto">
          <a:xfrm>
            <a:off x="3779912" y="3573016"/>
            <a:ext cx="2232248" cy="177281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1028" name="Picture 4" descr="C:\Users\I. Iatrou\Desktop\Diseases\Ορθογναθική Χειρουργική\Γρηγορίου Κυριάκος Κύπρος άνω υπογναθισμός\IMG_48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573016"/>
            <a:ext cx="2699792" cy="1799861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VC-004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4079255" cy="30600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099" name="Picture 3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44824"/>
            <a:ext cx="3816424" cy="3044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67544" y="5517232"/>
            <a:ext cx="8352928" cy="1124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Εικόνες νέων γυναικών, που παρά τις διαφορές τους </a:t>
            </a:r>
          </a:p>
          <a:p>
            <a:pPr lvl="0" algn="ctr">
              <a:spcBef>
                <a:spcPct val="0"/>
              </a:spcBef>
              <a:defRPr/>
            </a:pP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σε χρώμα, σχήμα και αναλογίες αποτελούν σ</a:t>
            </a:r>
            <a:r>
              <a:rPr lang="el-GR" sz="2400" b="1" dirty="0" err="1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ύγχρονα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πρότυπα ομορφιάς </a:t>
            </a:r>
            <a:endParaRPr kumimoji="0" lang="el-G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344968"/>
            <a:ext cx="2520280" cy="175804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04664"/>
            <a:ext cx="2291452" cy="345638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3" descr="C:\Users\I. Iatrou\Desktop\Diseases\Ορθογναθική Χειρουργική\Γρηγορίου Κυριάκος Κύπρος άνω υπογναθισμός\IMG_4817.JPG"/>
          <p:cNvPicPr>
            <a:picLocks noChangeAspect="1" noChangeArrowheads="1"/>
          </p:cNvPicPr>
          <p:nvPr/>
        </p:nvPicPr>
        <p:blipFill>
          <a:blip r:embed="rId4" cstate="print"/>
          <a:srcRect r="16056"/>
          <a:stretch>
            <a:fillRect/>
          </a:stretch>
        </p:blipFill>
        <p:spPr bwMode="auto">
          <a:xfrm>
            <a:off x="6588224" y="4293096"/>
            <a:ext cx="2266729" cy="1800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r="3961"/>
          <a:stretch>
            <a:fillRect/>
          </a:stretch>
        </p:blipFill>
        <p:spPr bwMode="auto">
          <a:xfrm>
            <a:off x="467544" y="332656"/>
            <a:ext cx="2273865" cy="357301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2" descr="C:\Users\I. Iatrou\Desktop\Diseases\Ορθογναθική Χειρουργική\Γρηγορίου Κυριάκος Κύπρος άνω υπογναθισμός\IMG_48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221088"/>
            <a:ext cx="2736304" cy="18242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2276872"/>
            <a:ext cx="2808312" cy="15980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2 - Ορθογώνιο"/>
          <p:cNvSpPr>
            <a:spLocks noGrp="1" noChangeArrowheads="1"/>
          </p:cNvSpPr>
          <p:nvPr>
            <p:ph type="title"/>
          </p:nvPr>
        </p:nvSpPr>
        <p:spPr bwMode="auto">
          <a:xfrm>
            <a:off x="2699792" y="620688"/>
            <a:ext cx="374441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Άνδρας 55 ετών, </a:t>
            </a:r>
            <a:r>
              <a:rPr lang="el-G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άνω υπογναθισμός</a:t>
            </a:r>
          </a:p>
          <a:p>
            <a:pPr algn="ctr"/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Προ - κ Μετεγχειρητική εικόνα</a:t>
            </a:r>
          </a:p>
          <a:p>
            <a:endParaRPr lang="el-GR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Αμφιγναθικές Οστεοτομίες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2000597"/>
            <a:ext cx="8219256" cy="4857403"/>
          </a:xfrm>
        </p:spPr>
        <p:txBody>
          <a:bodyPr/>
          <a:lstStyle/>
          <a:p>
            <a:pPr marL="1200150" lvl="1" indent="-533400">
              <a:buClr>
                <a:schemeClr val="tx2"/>
              </a:buClr>
              <a:buSzPct val="50000"/>
              <a:buNone/>
            </a:pPr>
            <a:r>
              <a:rPr lang="el-GR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Πραγματοποιούνται σε βαρύτερες περιπτώσεις ορθογναθικών ανωμαλιών, συνδυάζοντας τις παρακάτω επεμβάσεις</a:t>
            </a:r>
            <a:r>
              <a:rPr lang="en-US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:</a:t>
            </a:r>
            <a:endParaRPr lang="el-GR" b="1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1200150" lvl="1" indent="-533400">
              <a:buClr>
                <a:schemeClr val="tx2"/>
              </a:buClr>
              <a:buSzPct val="50000"/>
              <a:buFont typeface="Wingdings" pitchFamily="2" charset="2"/>
              <a:buChar char="l"/>
            </a:pPr>
            <a:r>
              <a:rPr lang="el-GR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Οστεοτομία σε επίπεδο </a:t>
            </a:r>
            <a:r>
              <a:rPr lang="en-US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Le Fort I</a:t>
            </a:r>
          </a:p>
          <a:p>
            <a:pPr marL="1200150" lvl="1" indent="-533400">
              <a:buClr>
                <a:schemeClr val="tx2"/>
              </a:buClr>
              <a:buSzPct val="50000"/>
              <a:buFont typeface="Wingdings" pitchFamily="2" charset="2"/>
              <a:buChar char="l"/>
            </a:pPr>
            <a:r>
              <a:rPr lang="el-GR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Οβελιαία Οστεοτομία κλάδων</a:t>
            </a:r>
          </a:p>
          <a:p>
            <a:pPr marL="1200150" lvl="1" indent="-533400">
              <a:buClr>
                <a:schemeClr val="tx2"/>
              </a:buClr>
              <a:buSzPct val="50000"/>
              <a:buFont typeface="Wingdings" pitchFamily="2" charset="2"/>
              <a:buChar char="l"/>
            </a:pPr>
            <a:r>
              <a:rPr lang="el-GR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+/- Γενειοπλαστική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- Ορθογώνιο"/>
          <p:cNvSpPr>
            <a:spLocks noChangeArrowheads="1"/>
          </p:cNvSpPr>
          <p:nvPr/>
        </p:nvSpPr>
        <p:spPr bwMode="auto">
          <a:xfrm>
            <a:off x="0" y="260648"/>
            <a:ext cx="9144000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Ασυμμετρία προσώπου 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κατά </a:t>
            </a:r>
            <a:r>
              <a:rPr lang="el-GR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το προσθιοπίσθιο 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επίπεδο. Παρατηρείται άνω υπογναθισμός σε συνδυασμό με κάτω προγναθισμό.</a:t>
            </a:r>
            <a:endParaRPr lang="el-GR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628800"/>
            <a:ext cx="2977092" cy="452596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2" descr="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3460" y="1628800"/>
            <a:ext cx="2983916" cy="453650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4 - Ορθογώνιο"/>
          <p:cNvSpPr>
            <a:spLocks noChangeArrowheads="1"/>
          </p:cNvSpPr>
          <p:nvPr/>
        </p:nvSpPr>
        <p:spPr bwMode="auto">
          <a:xfrm>
            <a:off x="1331640" y="6309320"/>
            <a:ext cx="7086171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b="1" dirty="0">
                <a:solidFill>
                  <a:srgbClr val="C00000"/>
                </a:solidFill>
              </a:rPr>
              <a:t>Ασυμμετρία</a:t>
            </a:r>
            <a:r>
              <a:rPr lang="el-GR" b="1" dirty="0">
                <a:solidFill>
                  <a:srgbClr val="002060"/>
                </a:solidFill>
              </a:rPr>
              <a:t> προσώπου κατά το προσθιοπίσθιο </a:t>
            </a:r>
            <a:r>
              <a:rPr lang="el-GR" b="1" dirty="0" smtClean="0">
                <a:solidFill>
                  <a:srgbClr val="002060"/>
                </a:solidFill>
              </a:rPr>
              <a:t>επίπεδο σε νέα 17 ετών</a:t>
            </a:r>
            <a:endParaRPr lang="el-GR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3983360" cy="561103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8131" name="Picture 3" descr="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6826" y="304800"/>
            <a:ext cx="3889512" cy="564448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4 - Ορθογώνιο"/>
          <p:cNvSpPr>
            <a:spLocks noChangeArrowheads="1"/>
          </p:cNvSpPr>
          <p:nvPr/>
        </p:nvSpPr>
        <p:spPr bwMode="auto">
          <a:xfrm>
            <a:off x="179512" y="6093296"/>
            <a:ext cx="8784976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Ασυμμετρία</a:t>
            </a:r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προσώπου κατά το προσθιοπίσθιο </a:t>
            </a:r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επίπεδο σε νέα 17 ετών</a:t>
            </a:r>
          </a:p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Κεφαλομετρική ακτινογραφία πριν και μετά από ορθοδοντική θεραπεία και αμφιγναθική οστεοτομία</a:t>
            </a:r>
            <a:endParaRPr lang="el-GR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12788"/>
            <a:ext cx="3690938" cy="561181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9155" name="Picture 3" descr="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650875"/>
            <a:ext cx="3748088" cy="56737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9156" name="4 - Ορθογώνιο"/>
          <p:cNvSpPr>
            <a:spLocks noChangeArrowheads="1"/>
          </p:cNvSpPr>
          <p:nvPr/>
        </p:nvSpPr>
        <p:spPr bwMode="auto">
          <a:xfrm>
            <a:off x="5148263" y="0"/>
            <a:ext cx="2268537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b="1">
                <a:solidFill>
                  <a:srgbClr val="002060"/>
                </a:solidFill>
              </a:rPr>
              <a:t>Τελικό αποτέλεσμα</a:t>
            </a:r>
          </a:p>
        </p:txBody>
      </p:sp>
      <p:sp>
        <p:nvSpPr>
          <p:cNvPr id="5" name="2 - Ορθογώνιο"/>
          <p:cNvSpPr>
            <a:spLocks noChangeArrowheads="1"/>
          </p:cNvSpPr>
          <p:nvPr/>
        </p:nvSpPr>
        <p:spPr bwMode="auto">
          <a:xfrm>
            <a:off x="5436096" y="6519446"/>
            <a:ext cx="34985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Ορθοδοντικός Ν. Χαραλαμπάκης</a:t>
            </a:r>
            <a:endParaRPr lang="el-GR" sz="16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15"/>
          <p:cNvPicPr>
            <a:picLocks noChangeAspect="1" noChangeArrowheads="1"/>
          </p:cNvPicPr>
          <p:nvPr/>
        </p:nvPicPr>
        <p:blipFill>
          <a:blip r:embed="rId2" cstate="print">
            <a:lum bright="8000"/>
          </a:blip>
          <a:srcRect/>
          <a:stretch>
            <a:fillRect/>
          </a:stretch>
        </p:blipFill>
        <p:spPr bwMode="auto">
          <a:xfrm>
            <a:off x="4762500" y="476250"/>
            <a:ext cx="4035425" cy="60769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0179" name="Picture 3" descr="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27038"/>
            <a:ext cx="4051300" cy="615473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0180" name="4 - Ορθογώνιο"/>
          <p:cNvSpPr>
            <a:spLocks noChangeArrowheads="1"/>
          </p:cNvSpPr>
          <p:nvPr/>
        </p:nvSpPr>
        <p:spPr bwMode="auto">
          <a:xfrm>
            <a:off x="5724525" y="0"/>
            <a:ext cx="226853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b="1" dirty="0">
                <a:solidFill>
                  <a:srgbClr val="002060"/>
                </a:solidFill>
              </a:rPr>
              <a:t>Τελικό αποτέλεσμα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60648"/>
            <a:ext cx="3961204" cy="596426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4 - Ορθογώνιο"/>
          <p:cNvSpPr>
            <a:spLocks noChangeArrowheads="1"/>
          </p:cNvSpPr>
          <p:nvPr/>
        </p:nvSpPr>
        <p:spPr bwMode="auto">
          <a:xfrm>
            <a:off x="1331640" y="6433268"/>
            <a:ext cx="6651693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Τελικό 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αποτέλεσμα, χαμόγελο ικανοποίησης</a:t>
            </a:r>
            <a:endParaRPr lang="el-GR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C:\Users\I. Iatrou\Desktop\Ορθογναθική Χειρουργική\HUGHES\IMG_5611.JPG"/>
          <p:cNvPicPr>
            <a:picLocks noChangeAspect="1" noChangeArrowheads="1"/>
          </p:cNvPicPr>
          <p:nvPr/>
        </p:nvPicPr>
        <p:blipFill>
          <a:blip r:embed="rId2" cstate="print">
            <a:lum contrast="45000"/>
          </a:blip>
          <a:srcRect r="11835"/>
          <a:stretch>
            <a:fillRect/>
          </a:stretch>
        </p:blipFill>
        <p:spPr bwMode="auto">
          <a:xfrm>
            <a:off x="1196151" y="1268760"/>
            <a:ext cx="2655769" cy="451767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2227" name="Picture 4" descr="C:\Users\I. Iatrou\Desktop\Ορθογναθική Χειρουργική\HUGHES 12ος 2011\IMG_5772.JPG"/>
          <p:cNvPicPr>
            <a:picLocks noChangeAspect="1" noChangeArrowheads="1"/>
          </p:cNvPicPr>
          <p:nvPr/>
        </p:nvPicPr>
        <p:blipFill>
          <a:blip r:embed="rId3" cstate="print"/>
          <a:srcRect l="40943"/>
          <a:stretch>
            <a:fillRect/>
          </a:stretch>
        </p:blipFill>
        <p:spPr bwMode="auto">
          <a:xfrm>
            <a:off x="5868144" y="1268760"/>
            <a:ext cx="2610092" cy="450815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2228" name="3 - Ορθογώνιο"/>
          <p:cNvSpPr>
            <a:spLocks noChangeArrowheads="1"/>
          </p:cNvSpPr>
          <p:nvPr/>
        </p:nvSpPr>
        <p:spPr bwMode="auto">
          <a:xfrm>
            <a:off x="3708400" y="6237288"/>
            <a:ext cx="1511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Νέα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16</a:t>
            </a:r>
            <a:r>
              <a:rPr lang="el-G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ετών</a:t>
            </a:r>
          </a:p>
        </p:txBody>
      </p:sp>
      <p:sp>
        <p:nvSpPr>
          <p:cNvPr id="52229" name="5 - Ορθογώνιο"/>
          <p:cNvSpPr>
            <a:spLocks noChangeArrowheads="1"/>
          </p:cNvSpPr>
          <p:nvPr/>
        </p:nvSpPr>
        <p:spPr bwMode="auto">
          <a:xfrm>
            <a:off x="827584" y="476672"/>
            <a:ext cx="34353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Ασυμμετρία προσώπου κατά </a:t>
            </a:r>
          </a:p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το προσθιοπίσθιο επίπεδο</a:t>
            </a:r>
          </a:p>
        </p:txBody>
      </p:sp>
      <p:sp>
        <p:nvSpPr>
          <p:cNvPr id="52230" name="6 - Ορθογώνιο"/>
          <p:cNvSpPr>
            <a:spLocks noChangeArrowheads="1"/>
          </p:cNvSpPr>
          <p:nvPr/>
        </p:nvSpPr>
        <p:spPr bwMode="auto">
          <a:xfrm>
            <a:off x="4960938" y="404664"/>
            <a:ext cx="4183062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Αποτέλεσμα  μετά από τριπλή</a:t>
            </a:r>
          </a:p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οστεοτομία, οβελιαία, γένειο, 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Lefort I</a:t>
            </a:r>
            <a:endParaRPr lang="el-GR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2 - Ορθογώνιο"/>
          <p:cNvSpPr>
            <a:spLocks noChangeArrowheads="1"/>
          </p:cNvSpPr>
          <p:nvPr/>
        </p:nvSpPr>
        <p:spPr bwMode="auto">
          <a:xfrm>
            <a:off x="5878747" y="6519446"/>
            <a:ext cx="27676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Ορθοδοντικός  Μ. </a:t>
            </a:r>
            <a:r>
              <a:rPr lang="el-GR" sz="16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Ιγγλέζος</a:t>
            </a:r>
            <a:endParaRPr lang="el-GR" sz="16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I. Iatrou\Desktop\Ορθογναθική Χειρουργική\HUGHES\IMG_5605.JPG"/>
          <p:cNvPicPr>
            <a:picLocks noChangeAspect="1" noChangeArrowheads="1"/>
          </p:cNvPicPr>
          <p:nvPr/>
        </p:nvPicPr>
        <p:blipFill>
          <a:blip r:embed="rId2" cstate="print">
            <a:lum bright="29000" contrast="18000"/>
          </a:blip>
          <a:srcRect l="5305" r="11073"/>
          <a:stretch>
            <a:fillRect/>
          </a:stretch>
        </p:blipFill>
        <p:spPr bwMode="auto">
          <a:xfrm>
            <a:off x="250825" y="1557338"/>
            <a:ext cx="4105275" cy="327183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3251" name="Picture 3" descr="C:\Users\I. Iatrou\Desktop\Ορθογναθική Χειρουργική\HUGHES 12ος 2011\IMG_5778.JPG"/>
          <p:cNvPicPr>
            <a:picLocks noChangeAspect="1" noChangeArrowheads="1"/>
          </p:cNvPicPr>
          <p:nvPr/>
        </p:nvPicPr>
        <p:blipFill>
          <a:blip r:embed="rId3" cstate="print"/>
          <a:srcRect r="13148"/>
          <a:stretch>
            <a:fillRect/>
          </a:stretch>
        </p:blipFill>
        <p:spPr bwMode="auto">
          <a:xfrm>
            <a:off x="4859338" y="1557338"/>
            <a:ext cx="3744912" cy="323373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3252" name="4 - Ορθογώνιο"/>
          <p:cNvSpPr>
            <a:spLocks noChangeArrowheads="1"/>
          </p:cNvSpPr>
          <p:nvPr/>
        </p:nvSpPr>
        <p:spPr bwMode="auto">
          <a:xfrm>
            <a:off x="3059832" y="404664"/>
            <a:ext cx="3625031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Αποκατάσταση της σύγκλεισης</a:t>
            </a:r>
            <a:endParaRPr lang="el-GR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I. Iatrou\Desktop\Ορθογναθική Χειρουργική\HUGHES 12ος 2011\IMG_5771.JPG"/>
          <p:cNvPicPr>
            <a:picLocks noChangeAspect="1" noChangeArrowheads="1"/>
          </p:cNvPicPr>
          <p:nvPr/>
        </p:nvPicPr>
        <p:blipFill>
          <a:blip r:embed="rId2" cstate="print"/>
          <a:srcRect l="30402" t="2454" r="29147" b="33771"/>
          <a:stretch>
            <a:fillRect/>
          </a:stretch>
        </p:blipFill>
        <p:spPr bwMode="auto">
          <a:xfrm>
            <a:off x="3203575" y="3716338"/>
            <a:ext cx="2232025" cy="2638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4275" name="Picture 3" descr="C:\Users\I. Iatrou\Desktop\Ορθογναθική Χειρουργική\HUGHES 12ος 2011\IMG_5768.JPG"/>
          <p:cNvPicPr>
            <a:picLocks noChangeAspect="1" noChangeArrowheads="1"/>
          </p:cNvPicPr>
          <p:nvPr/>
        </p:nvPicPr>
        <p:blipFill>
          <a:blip r:embed="rId3" cstate="print"/>
          <a:srcRect l="31432" t="13174" r="30093" b="25630"/>
          <a:stretch>
            <a:fillRect/>
          </a:stretch>
        </p:blipFill>
        <p:spPr bwMode="auto">
          <a:xfrm>
            <a:off x="250825" y="3716338"/>
            <a:ext cx="2233613" cy="26622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4276" name="Picture 4" descr="C:\Users\I. Iatrou\Desktop\Ορθογναθική Χειρουργική\HUGHES 12ος 2011\IMG_5774.JPG"/>
          <p:cNvPicPr>
            <a:picLocks noChangeAspect="1" noChangeArrowheads="1"/>
          </p:cNvPicPr>
          <p:nvPr/>
        </p:nvPicPr>
        <p:blipFill>
          <a:blip r:embed="rId4" cstate="print">
            <a:lum bright="24000"/>
          </a:blip>
          <a:srcRect l="16701" r="26643" b="11996"/>
          <a:stretch>
            <a:fillRect/>
          </a:stretch>
        </p:blipFill>
        <p:spPr bwMode="auto">
          <a:xfrm>
            <a:off x="6011863" y="3716338"/>
            <a:ext cx="2305050" cy="26876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4277" name="Picture 5" descr="C:\Users\I. Iatrou\Desktop\Ορθογναθική Χειρουργική\HUGHES\IMG_56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050" y="333375"/>
            <a:ext cx="4805363" cy="32035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4278" name="4 - Ορθογώνιο"/>
          <p:cNvSpPr>
            <a:spLocks noChangeArrowheads="1"/>
          </p:cNvSpPr>
          <p:nvPr/>
        </p:nvSpPr>
        <p:spPr bwMode="auto">
          <a:xfrm>
            <a:off x="3419475" y="6516688"/>
            <a:ext cx="22701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b="1" dirty="0">
                <a:solidFill>
                  <a:srgbClr val="002060"/>
                </a:solidFill>
              </a:rPr>
              <a:t>Τελικό αποτέλεσμα</a:t>
            </a:r>
          </a:p>
        </p:txBody>
      </p:sp>
      <p:sp>
        <p:nvSpPr>
          <p:cNvPr id="54279" name="4 - Ορθογώνιο"/>
          <p:cNvSpPr>
            <a:spLocks noChangeArrowheads="1"/>
          </p:cNvSpPr>
          <p:nvPr/>
        </p:nvSpPr>
        <p:spPr bwMode="auto">
          <a:xfrm>
            <a:off x="1835696" y="0"/>
            <a:ext cx="5276957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b="1" dirty="0">
                <a:solidFill>
                  <a:srgbClr val="002060"/>
                </a:solidFill>
              </a:rPr>
              <a:t>Ενδοστοματική </a:t>
            </a:r>
            <a:r>
              <a:rPr lang="el-GR" b="1" dirty="0" smtClean="0">
                <a:solidFill>
                  <a:srgbClr val="002060"/>
                </a:solidFill>
              </a:rPr>
              <a:t> κατά μέτωπο προεγχειρητική </a:t>
            </a:r>
            <a:r>
              <a:rPr lang="el-GR" b="1" dirty="0">
                <a:solidFill>
                  <a:srgbClr val="002060"/>
                </a:solidFill>
              </a:rPr>
              <a:t>εικόνα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12000" contrast="6000"/>
          </a:blip>
          <a:srcRect/>
          <a:stretch>
            <a:fillRect/>
          </a:stretch>
        </p:blipFill>
        <p:spPr>
          <a:xfrm>
            <a:off x="1619672" y="188640"/>
            <a:ext cx="5688632" cy="5202715"/>
          </a:xfrm>
          <a:noFill/>
          <a:ln>
            <a:solidFill>
              <a:schemeClr val="accent1"/>
            </a:solidFill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5589240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Ένα κανονικό </a:t>
            </a: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πρόσωπο διαιρείται σε 3 τριτημόρια με 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επίπεδα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που βρίσκονται σε ίσες αποστάσεις μεταξύ τους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:</a:t>
            </a: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Τριχωτό κεφαλής - γραμμή φρυδιών - επίπεδο ρωθώνων - γένειο</a:t>
            </a:r>
            <a:endParaRPr kumimoji="0" lang="el-G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3 - Αστέρι 5 ακτινών"/>
          <p:cNvSpPr/>
          <p:nvPr/>
        </p:nvSpPr>
        <p:spPr>
          <a:xfrm>
            <a:off x="2771800" y="1844824"/>
            <a:ext cx="360040" cy="288032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5" name="4 - Αστέρι 5 ακτινών"/>
          <p:cNvSpPr/>
          <p:nvPr/>
        </p:nvSpPr>
        <p:spPr>
          <a:xfrm>
            <a:off x="3491880" y="332656"/>
            <a:ext cx="360040" cy="288032"/>
          </a:xfrm>
          <a:prstGeom prst="star5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Αστέρι 5 ακτινών"/>
          <p:cNvSpPr/>
          <p:nvPr/>
        </p:nvSpPr>
        <p:spPr>
          <a:xfrm>
            <a:off x="2987824" y="3429000"/>
            <a:ext cx="360040" cy="288032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7" name="6 - Αστέρι 5 ακτινών"/>
          <p:cNvSpPr/>
          <p:nvPr/>
        </p:nvSpPr>
        <p:spPr>
          <a:xfrm>
            <a:off x="3059832" y="5085184"/>
            <a:ext cx="360040" cy="28803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9" name="8 - Ευθεία γραμμή σύνδεσης"/>
          <p:cNvCxnSpPr/>
          <p:nvPr/>
        </p:nvCxnSpPr>
        <p:spPr>
          <a:xfrm>
            <a:off x="2915816" y="404664"/>
            <a:ext cx="2232248" cy="72008"/>
          </a:xfrm>
          <a:prstGeom prst="line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I. Iatrou\Desktop\Ορθογναθική Χειρουργική\HUGHES 12ος 2011\IMG_5763.JPG"/>
          <p:cNvPicPr>
            <a:picLocks noChangeAspect="1" noChangeArrowheads="1"/>
          </p:cNvPicPr>
          <p:nvPr/>
        </p:nvPicPr>
        <p:blipFill>
          <a:blip r:embed="rId2" cstate="print"/>
          <a:srcRect b="7074"/>
          <a:stretch>
            <a:fillRect/>
          </a:stretch>
        </p:blipFill>
        <p:spPr bwMode="auto">
          <a:xfrm>
            <a:off x="251520" y="404664"/>
            <a:ext cx="3484945" cy="317251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5299" name="Picture 3" descr="C:\Users\I. Iatrou\Desktop\Ορθογναθική Χειρουργική\HUGHES 12ος 2011\IMG_5767.JPG"/>
          <p:cNvPicPr>
            <a:picLocks noChangeAspect="1" noChangeArrowheads="1"/>
          </p:cNvPicPr>
          <p:nvPr/>
        </p:nvPicPr>
        <p:blipFill>
          <a:blip r:embed="rId3" cstate="print"/>
          <a:srcRect b="14969"/>
          <a:stretch>
            <a:fillRect/>
          </a:stretch>
        </p:blipFill>
        <p:spPr bwMode="auto">
          <a:xfrm>
            <a:off x="3995738" y="404813"/>
            <a:ext cx="4968875" cy="316820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5300" name="Picture 2" descr="C:\Users\I. Iatrou\Desktop\Ορθογναθική Χειρουργική\HUGHES 12ος 2011\IMG_5771.JPG"/>
          <p:cNvPicPr>
            <a:picLocks noChangeAspect="1" noChangeArrowheads="1"/>
          </p:cNvPicPr>
          <p:nvPr/>
        </p:nvPicPr>
        <p:blipFill>
          <a:blip r:embed="rId4" cstate="print"/>
          <a:srcRect l="29454" r="25834" b="30380"/>
          <a:stretch>
            <a:fillRect/>
          </a:stretch>
        </p:blipFill>
        <p:spPr bwMode="auto">
          <a:xfrm>
            <a:off x="2843808" y="3669252"/>
            <a:ext cx="2592288" cy="302409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4 - Ορθογώνιο"/>
          <p:cNvSpPr>
            <a:spLocks noChangeArrowheads="1"/>
          </p:cNvSpPr>
          <p:nvPr/>
        </p:nvSpPr>
        <p:spPr bwMode="auto">
          <a:xfrm>
            <a:off x="5796136" y="4509120"/>
            <a:ext cx="2331213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Τελικό 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αποτέλεσμα, χαμόγελο ικανοποίησης</a:t>
            </a:r>
            <a:endParaRPr lang="el-GR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- Ορθογώνιο"/>
          <p:cNvSpPr txBox="1">
            <a:spLocks noChangeArrowheads="1"/>
          </p:cNvSpPr>
          <p:nvPr/>
        </p:nvSpPr>
        <p:spPr bwMode="auto">
          <a:xfrm>
            <a:off x="161315" y="301373"/>
            <a:ext cx="8821389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tx2"/>
              </a:buClr>
              <a:buSzPct val="60000"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Ασυμμετρία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προσώπου κατά το </a:t>
            </a:r>
            <a:r>
              <a:rPr kumimoji="0" lang="el-G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προσθιο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-οπίσθιο επίπεδο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tx2"/>
              </a:buClr>
              <a:buSzPct val="60000"/>
              <a:buFontTx/>
              <a:buNone/>
              <a:tabLst/>
              <a:defRPr/>
            </a:pP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σ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ε </a:t>
            </a:r>
            <a:r>
              <a:rPr lang="el-GR" sz="2400" b="1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κρανιοπροσωπικά σύνδρομα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26" name="Picture 2" descr="C:\Users\I. Iatrou\Desktop\Diseases\Ορθογναθική Χειρουργική\Μπυράκη Μαρία\Μετεγχειρητικές\DSCN26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772816"/>
            <a:ext cx="1944216" cy="145816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1027" name="Picture 3" descr="C:\Users\I. Iatrou\Desktop\Diseases\Ορθογναθική Χειρουργική\Μπυράκη Μαρία\Μετεγχειρητικές\DSCN2700.JPG"/>
          <p:cNvPicPr>
            <a:picLocks noChangeAspect="1" noChangeArrowheads="1"/>
          </p:cNvPicPr>
          <p:nvPr/>
        </p:nvPicPr>
        <p:blipFill>
          <a:blip r:embed="rId3" cstate="print"/>
          <a:srcRect t="8138"/>
          <a:stretch>
            <a:fillRect/>
          </a:stretch>
        </p:blipFill>
        <p:spPr bwMode="auto">
          <a:xfrm>
            <a:off x="4860032" y="3501008"/>
            <a:ext cx="1656184" cy="20285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1028" name="Picture 4" descr="C:\Users\I. Iatrou\Desktop\Diseases\Ορθογναθική Χειρουργική\Μπυράκη Μαρία\Μετεγχειρητικές\DSCN2705.JPG"/>
          <p:cNvPicPr>
            <a:picLocks noChangeAspect="1" noChangeArrowheads="1"/>
          </p:cNvPicPr>
          <p:nvPr/>
        </p:nvPicPr>
        <p:blipFill>
          <a:blip r:embed="rId4" cstate="print"/>
          <a:srcRect t="15439" r="7367"/>
          <a:stretch>
            <a:fillRect/>
          </a:stretch>
        </p:blipFill>
        <p:spPr bwMode="auto">
          <a:xfrm>
            <a:off x="7092280" y="3501008"/>
            <a:ext cx="1656520" cy="201622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1029" name="Picture 5" descr="C:\Users\I. Iatrou\Desktop\Diseases\Ορθογναθική Χειρουργική\Μπυράκη Μαρία\Μετεγχειρητικές\DSCN26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1772816"/>
            <a:ext cx="1872208" cy="14041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1030" name="Picture 6" descr="C:\Users\I. Iatrou\Desktop\Diseases\Ορθογναθική Χειρουργική\Μπυράκη Μαρία\Αρχικές\1.JPG"/>
          <p:cNvPicPr>
            <a:picLocks noChangeAspect="1" noChangeArrowheads="1"/>
          </p:cNvPicPr>
          <p:nvPr/>
        </p:nvPicPr>
        <p:blipFill>
          <a:blip r:embed="rId6" cstate="print"/>
          <a:srcRect t="15190"/>
          <a:stretch>
            <a:fillRect/>
          </a:stretch>
        </p:blipFill>
        <p:spPr bwMode="auto">
          <a:xfrm>
            <a:off x="179512" y="3501008"/>
            <a:ext cx="1800200" cy="203535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1031" name="Picture 7" descr="C:\Users\I. Iatrou\Desktop\Diseases\Ορθογναθική Χειρουργική\Μπυράκη Μαρία\Αρχικές\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772816"/>
            <a:ext cx="2015916" cy="151216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1033" name="Picture 9" descr="C:\Users\I. Iatrou\Desktop\Diseases\Ορθογναθική Χειρουργική\Μπυράκη Μαρία\Αρχικές\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411760" y="1772816"/>
            <a:ext cx="2088232" cy="144935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1034" name="Picture 10" descr="C:\Users\I. Iatrou\Desktop\Diseases\Ορθογναθική Χειρουργική\Μπυράκη Μαρία\Αρχικές\2.JPG"/>
          <p:cNvPicPr>
            <a:picLocks noChangeAspect="1" noChangeArrowheads="1"/>
          </p:cNvPicPr>
          <p:nvPr/>
        </p:nvPicPr>
        <p:blipFill>
          <a:blip r:embed="rId9" cstate="print"/>
          <a:srcRect t="15499" r="5873"/>
          <a:stretch>
            <a:fillRect/>
          </a:stretch>
        </p:blipFill>
        <p:spPr bwMode="auto">
          <a:xfrm>
            <a:off x="2596386" y="3501008"/>
            <a:ext cx="1684687" cy="201622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12" name="4 - Ορθογώνιο"/>
          <p:cNvSpPr>
            <a:spLocks noChangeArrowheads="1"/>
          </p:cNvSpPr>
          <p:nvPr/>
        </p:nvSpPr>
        <p:spPr bwMode="auto">
          <a:xfrm>
            <a:off x="0" y="5805264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Κορίτσι 17 ετών με </a:t>
            </a:r>
            <a:r>
              <a:rPr lang="el-G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σύνδρομο 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Crouzon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l-G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Προ – και μετεγχειρητικές εικόνες. Θα ακολουθήσει ρινοπλαστική</a:t>
            </a:r>
            <a:endParaRPr lang="el-G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2 - Ορθογώνιο"/>
          <p:cNvSpPr>
            <a:spLocks noChangeArrowheads="1"/>
          </p:cNvSpPr>
          <p:nvPr/>
        </p:nvSpPr>
        <p:spPr bwMode="auto">
          <a:xfrm>
            <a:off x="5878747" y="6519446"/>
            <a:ext cx="24979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Ορθοδοντικός Π. Πάνος</a:t>
            </a:r>
            <a:endParaRPr lang="el-GR" sz="16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4 - Ορθογώνιο"/>
          <p:cNvSpPr>
            <a:spLocks noGrp="1" noChangeArrowheads="1"/>
          </p:cNvSpPr>
          <p:nvPr>
            <p:ph type="title"/>
          </p:nvPr>
        </p:nvSpPr>
        <p:spPr bwMode="auto">
          <a:xfrm>
            <a:off x="1608463" y="301373"/>
            <a:ext cx="5927071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Ασυμμετρίες</a:t>
            </a:r>
            <a:r>
              <a:rPr lang="el-GR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προσώπου </a:t>
            </a:r>
            <a:endParaRPr lang="el-GR" sz="3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κατά </a:t>
            </a:r>
            <a:r>
              <a:rPr lang="el-GR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το </a:t>
            </a:r>
            <a:r>
              <a:rPr lang="el-GR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οριζόντιο </a:t>
            </a:r>
            <a:r>
              <a:rPr lang="el-GR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επίπεδο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908050"/>
            <a:ext cx="2606675" cy="39846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4819" name="Picture 3" descr="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908050"/>
            <a:ext cx="2606675" cy="403701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4820" name="3 - Ορθογώνιο"/>
          <p:cNvSpPr>
            <a:spLocks noChangeArrowheads="1"/>
          </p:cNvSpPr>
          <p:nvPr/>
        </p:nvSpPr>
        <p:spPr bwMode="auto">
          <a:xfrm>
            <a:off x="827088" y="5229225"/>
            <a:ext cx="1512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C00000"/>
                </a:solidFill>
              </a:rPr>
              <a:t>Νέα 23 ετών</a:t>
            </a:r>
          </a:p>
        </p:txBody>
      </p:sp>
      <p:sp>
        <p:nvSpPr>
          <p:cNvPr id="34821" name="4 - Ορθογώνιο"/>
          <p:cNvSpPr>
            <a:spLocks noChangeArrowheads="1"/>
          </p:cNvSpPr>
          <p:nvPr/>
        </p:nvSpPr>
        <p:spPr bwMode="auto">
          <a:xfrm>
            <a:off x="2915816" y="188640"/>
            <a:ext cx="3674852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Ασυμμετρία</a:t>
            </a:r>
            <a:r>
              <a:rPr lang="el-GR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προσώπου</a:t>
            </a:r>
          </a:p>
        </p:txBody>
      </p:sp>
      <p:pic>
        <p:nvPicPr>
          <p:cNvPr id="34822" name="Picture 2" descr="~lwf0006"/>
          <p:cNvPicPr>
            <a:picLocks noChangeAspect="1" noChangeArrowheads="1"/>
          </p:cNvPicPr>
          <p:nvPr/>
        </p:nvPicPr>
        <p:blipFill>
          <a:blip r:embed="rId4" cstate="print"/>
          <a:srcRect r="11137"/>
          <a:stretch>
            <a:fillRect/>
          </a:stretch>
        </p:blipFill>
        <p:spPr bwMode="auto">
          <a:xfrm>
            <a:off x="3203575" y="908050"/>
            <a:ext cx="267970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2 - Ορθογώνιο"/>
          <p:cNvSpPr>
            <a:spLocks noChangeArrowheads="1"/>
          </p:cNvSpPr>
          <p:nvPr/>
        </p:nvSpPr>
        <p:spPr bwMode="auto">
          <a:xfrm>
            <a:off x="5878747" y="6519446"/>
            <a:ext cx="27573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Ορθοδοντικός Δ. </a:t>
            </a:r>
            <a:r>
              <a:rPr lang="el-GR" sz="16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Καρδαρά</a:t>
            </a:r>
            <a:endParaRPr lang="el-GR" sz="16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- Ορθογώνιο"/>
          <p:cNvSpPr>
            <a:spLocks noChangeArrowheads="1"/>
          </p:cNvSpPr>
          <p:nvPr/>
        </p:nvSpPr>
        <p:spPr bwMode="auto">
          <a:xfrm>
            <a:off x="1835696" y="5445224"/>
            <a:ext cx="5544616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Επιλέχθηκε η αντιμετώπιση σε 2 χειρουργικές φάσεις με ταχεία έκπτυξη (διεύρυνση) υπερώας για διόρθωση της σταυροειδούς σύγκλεισης και στη συνέχεια οβελιαία οστεοτομία κάτω γνάθου</a:t>
            </a:r>
            <a:endParaRPr lang="el-GR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20"/>
          <p:cNvPicPr>
            <a:picLocks noChangeAspect="1" noChangeArrowheads="1"/>
          </p:cNvPicPr>
          <p:nvPr/>
        </p:nvPicPr>
        <p:blipFill>
          <a:blip r:embed="rId2" cstate="print">
            <a:lum bright="10000" contrast="8000"/>
          </a:blip>
          <a:srcRect l="5059" t="8770" r="5974"/>
          <a:stretch>
            <a:fillRect/>
          </a:stretch>
        </p:blipFill>
        <p:spPr bwMode="auto">
          <a:xfrm>
            <a:off x="4427984" y="764704"/>
            <a:ext cx="4536504" cy="308337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5843" name="Picture 3" descr="19"/>
          <p:cNvPicPr>
            <a:picLocks noChangeAspect="1" noChangeArrowheads="1"/>
          </p:cNvPicPr>
          <p:nvPr/>
        </p:nvPicPr>
        <p:blipFill>
          <a:blip r:embed="rId3" cstate="print">
            <a:lum bright="10000" contrast="8000"/>
          </a:blip>
          <a:srcRect l="7153" r="12667"/>
          <a:stretch>
            <a:fillRect/>
          </a:stretch>
        </p:blipFill>
        <p:spPr bwMode="auto">
          <a:xfrm>
            <a:off x="251520" y="764704"/>
            <a:ext cx="3752433" cy="309634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5844" name="4 - Ορθογώνιο"/>
          <p:cNvSpPr>
            <a:spLocks noChangeArrowheads="1"/>
          </p:cNvSpPr>
          <p:nvPr/>
        </p:nvSpPr>
        <p:spPr bwMode="auto">
          <a:xfrm>
            <a:off x="0" y="0"/>
            <a:ext cx="9144000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Ταχεία έκπτυξη 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υπερώας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(rapid palatal expansion)</a:t>
            </a:r>
            <a:endParaRPr lang="el-GR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endParaRPr lang="el-GR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- Ορθογώνιο"/>
          <p:cNvSpPr>
            <a:spLocks noChangeArrowheads="1"/>
          </p:cNvSpPr>
          <p:nvPr/>
        </p:nvSpPr>
        <p:spPr bwMode="auto">
          <a:xfrm>
            <a:off x="395536" y="4005064"/>
            <a:ext cx="3543086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Οριζόντια οστεοτομία άνω γνάθου, χρήση συσκευής διεύρυνσης άνω γνάθου τύπου 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Hirax</a:t>
            </a:r>
            <a:endParaRPr lang="el-GR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- Ορθογώνιο"/>
          <p:cNvSpPr>
            <a:spLocks noChangeArrowheads="1"/>
          </p:cNvSpPr>
          <p:nvPr/>
        </p:nvSpPr>
        <p:spPr bwMode="auto">
          <a:xfrm>
            <a:off x="4860032" y="4221088"/>
            <a:ext cx="3543086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Αποτέλεσμα διεύρυνσης, ακολουθεί ορθοδοντική διευθέτηση (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alignment) </a:t>
            </a:r>
            <a:endParaRPr lang="el-GR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21"/>
          <p:cNvPicPr>
            <a:picLocks noChangeAspect="1" noChangeArrowheads="1"/>
          </p:cNvPicPr>
          <p:nvPr/>
        </p:nvPicPr>
        <p:blipFill>
          <a:blip r:embed="rId2" cstate="print"/>
          <a:srcRect l="14075" t="9692" r="15926"/>
          <a:stretch>
            <a:fillRect/>
          </a:stretch>
        </p:blipFill>
        <p:spPr bwMode="auto">
          <a:xfrm>
            <a:off x="1835696" y="1844824"/>
            <a:ext cx="5616624" cy="467981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6867" name="4 - Ορθογώνιο"/>
          <p:cNvSpPr>
            <a:spLocks noChangeArrowheads="1"/>
          </p:cNvSpPr>
          <p:nvPr/>
        </p:nvSpPr>
        <p:spPr bwMode="auto">
          <a:xfrm>
            <a:off x="-1" y="476672"/>
            <a:ext cx="9144001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Αποτέλεσμα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συνδυασμένης Ορθοδοντικής θεραπείας</a:t>
            </a:r>
          </a:p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&amp; Χειρουργικής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διεύρυνσης της άνω γνάθου. </a:t>
            </a:r>
          </a:p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Θα ακολουθήσει οβελιαία οστεοτομία κλάδων κάτω γνάθου</a:t>
            </a:r>
            <a:endParaRPr lang="el-GR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549275"/>
            <a:ext cx="3475112" cy="537764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7891" name="Picture 3" descr="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548680"/>
            <a:ext cx="3422725" cy="533972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7892" name="4 - Ορθογώνιο"/>
          <p:cNvSpPr>
            <a:spLocks noChangeArrowheads="1"/>
          </p:cNvSpPr>
          <p:nvPr/>
        </p:nvSpPr>
        <p:spPr bwMode="auto">
          <a:xfrm>
            <a:off x="5652120" y="0"/>
            <a:ext cx="227012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Τελικό αποτέλεσμα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1904798" y="6237312"/>
            <a:ext cx="514051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Προ – και μετεγχειρητική κατά μέτωπο εικόνα</a:t>
            </a:r>
            <a:endParaRPr lang="el-GR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4" y="620713"/>
            <a:ext cx="3471282" cy="54005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8915" name="Picture 3" descr="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620714"/>
            <a:ext cx="3529658" cy="544829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8916" name="4 - Ορθογώνιο"/>
          <p:cNvSpPr>
            <a:spLocks noChangeArrowheads="1"/>
          </p:cNvSpPr>
          <p:nvPr/>
        </p:nvSpPr>
        <p:spPr bwMode="auto">
          <a:xfrm>
            <a:off x="2627313" y="0"/>
            <a:ext cx="454342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Τελικό αποτέλεσμα στο πλάγιο επίπεδο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1678204" y="6237312"/>
            <a:ext cx="5593711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Προ – και μετεγχειρητική πλάγια εικόνα. </a:t>
            </a:r>
          </a:p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Μετά την 2</a:t>
            </a:r>
            <a:r>
              <a:rPr lang="el-GR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η</a:t>
            </a:r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επέμβαση ακολούθησε ρινοπλαστική</a:t>
            </a:r>
            <a:endParaRPr lang="el-GR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8517" y="304801"/>
            <a:ext cx="3564808" cy="550046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9939" name="Picture 3" descr="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1" y="304800"/>
            <a:ext cx="3614935" cy="552643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1904798" y="6237312"/>
            <a:ext cx="514051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Προ – και μετεγχειρητική κατά μέτωπο εικόνα</a:t>
            </a:r>
            <a:endParaRPr lang="el-GR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28600"/>
            <a:ext cx="3521720" cy="551225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0963" name="Picture 3" descr="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3551312" cy="548826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3 - Ορθογώνιο"/>
          <p:cNvSpPr>
            <a:spLocks noChangeArrowheads="1"/>
          </p:cNvSpPr>
          <p:nvPr/>
        </p:nvSpPr>
        <p:spPr bwMode="auto">
          <a:xfrm>
            <a:off x="1115616" y="6021288"/>
            <a:ext cx="7416824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Τελικό 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αποτέλεσμα, χαμόγελο ικανοποίησης</a:t>
            </a:r>
            <a:endParaRPr lang="el-GR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5445224"/>
            <a:ext cx="9144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l-GR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l-GR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Το κάτω τριτημόριο διαιρείται επίσης σε 3 ίσα μέρη εκ των οποίων το άνω 1/3 αφορά στην άνω γνάθο και τα υπόλοιπα 2/3 στην κάτω γνάθο. </a:t>
            </a:r>
            <a:r>
              <a:rPr lang="el-GR" sz="3200" dirty="0" smtClean="0"/>
              <a:t/>
            </a:r>
            <a:br>
              <a:rPr lang="el-GR" sz="3200" dirty="0" smtClean="0"/>
            </a:br>
            <a:endParaRPr lang="el-GR" sz="3200" dirty="0"/>
          </a:p>
        </p:txBody>
      </p:sp>
      <p:pic>
        <p:nvPicPr>
          <p:cNvPr id="18437" name="Picture 2" descr="MVC-003F"/>
          <p:cNvPicPr>
            <a:picLocks noChangeAspect="1" noChangeArrowheads="1"/>
          </p:cNvPicPr>
          <p:nvPr/>
        </p:nvPicPr>
        <p:blipFill>
          <a:blip r:embed="rId3" cstate="print">
            <a:lum bright="42000" contrast="50000"/>
          </a:blip>
          <a:srcRect l="8051" r="5719"/>
          <a:stretch>
            <a:fillRect/>
          </a:stretch>
        </p:blipFill>
        <p:spPr bwMode="auto">
          <a:xfrm>
            <a:off x="1979712" y="692696"/>
            <a:ext cx="5256584" cy="4572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6" name="5 - Ορθογώνιο"/>
          <p:cNvSpPr/>
          <p:nvPr/>
        </p:nvSpPr>
        <p:spPr>
          <a:xfrm>
            <a:off x="1259632" y="0"/>
            <a:ext cx="7061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Βασικές αναλογίες προσώπου (πλάγια)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I. Iatrou\Desktop\Ορθογναθική Χειρουργική\ΘΑΝΑΣΟΥΛΑ\ΘΑΝΑΣΟΥΛΑ ΜΤΧ\Οστεοτομία Ιατρού\IMG_6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836613"/>
            <a:ext cx="4333875" cy="5343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1987" name="Picture 3" descr="C:\Users\I. Iatrou\Desktop\Ορθογναθική Χειρουργική\ΘΑΝΑΣΟΥΛΑ\ΘΑΝΑΣΟΥΛΑ ΜΤΧ\Οστεοτομία Ιατρού\IMG_6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836613"/>
            <a:ext cx="4086225" cy="53292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1988" name="3 - Ορθογώνιο"/>
          <p:cNvSpPr>
            <a:spLocks noChangeArrowheads="1"/>
          </p:cNvSpPr>
          <p:nvPr/>
        </p:nvSpPr>
        <p:spPr bwMode="auto">
          <a:xfrm>
            <a:off x="3995738" y="6165850"/>
            <a:ext cx="15128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Νέα 17 ετών</a:t>
            </a:r>
          </a:p>
        </p:txBody>
      </p:sp>
      <p:sp>
        <p:nvSpPr>
          <p:cNvPr id="41989" name="4 - Ορθογώνιο"/>
          <p:cNvSpPr>
            <a:spLocks noChangeArrowheads="1"/>
          </p:cNvSpPr>
          <p:nvPr/>
        </p:nvSpPr>
        <p:spPr bwMode="auto">
          <a:xfrm>
            <a:off x="3276600" y="188913"/>
            <a:ext cx="280511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Ασυμμετρία</a:t>
            </a:r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προσώπου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. Iatrou\Desktop\Ορθογναθική Χειρουργική\Θανασούλα αμφιγναθική\IMG_0690.JPG"/>
          <p:cNvPicPr>
            <a:picLocks noChangeAspect="1" noChangeArrowheads="1"/>
          </p:cNvPicPr>
          <p:nvPr/>
        </p:nvPicPr>
        <p:blipFill>
          <a:blip r:embed="rId2" cstate="print"/>
          <a:srcRect l="14960" r="18881" b="28334"/>
          <a:stretch>
            <a:fillRect/>
          </a:stretch>
        </p:blipFill>
        <p:spPr bwMode="auto">
          <a:xfrm>
            <a:off x="539552" y="4149080"/>
            <a:ext cx="3096344" cy="25157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2051" name="Picture 3" descr="C:\Users\I. Iatrou\Desktop\Ορθογναθική Χειρουργική\Θανασούλα αμφιγναθική\IMG_0681.JPG"/>
          <p:cNvPicPr>
            <a:picLocks noChangeAspect="1" noChangeArrowheads="1"/>
          </p:cNvPicPr>
          <p:nvPr/>
        </p:nvPicPr>
        <p:blipFill>
          <a:blip r:embed="rId3" cstate="print"/>
          <a:srcRect l="20261" b="15576"/>
          <a:stretch>
            <a:fillRect/>
          </a:stretch>
        </p:blipFill>
        <p:spPr bwMode="auto">
          <a:xfrm>
            <a:off x="539552" y="1484784"/>
            <a:ext cx="3096344" cy="245886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2052" name="Picture 4" descr="C:\Users\I. Iatrou\Desktop\Ορθογναθική Χειρουργική\Θανασούλα αμφιγναθική\IMG_0683.JPG"/>
          <p:cNvPicPr>
            <a:picLocks noChangeAspect="1" noChangeArrowheads="1"/>
          </p:cNvPicPr>
          <p:nvPr/>
        </p:nvPicPr>
        <p:blipFill>
          <a:blip r:embed="rId4" cstate="print"/>
          <a:srcRect l="10583" t="12122" r="12689" b="32114"/>
          <a:stretch>
            <a:fillRect/>
          </a:stretch>
        </p:blipFill>
        <p:spPr bwMode="auto">
          <a:xfrm>
            <a:off x="4417026" y="1484784"/>
            <a:ext cx="3858690" cy="24482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2053" name="Picture 5" descr="C:\Users\I. Iatrou\Desktop\Ορθογναθική Χειρουργική\Θανασούλα αμφιγναθική\IMG_0701.JPG"/>
          <p:cNvPicPr>
            <a:picLocks noChangeAspect="1" noChangeArrowheads="1"/>
          </p:cNvPicPr>
          <p:nvPr/>
        </p:nvPicPr>
        <p:blipFill>
          <a:blip r:embed="rId5" cstate="print"/>
          <a:srcRect l="10900" t="17369" r="29975" b="23761"/>
          <a:stretch>
            <a:fillRect/>
          </a:stretch>
        </p:blipFill>
        <p:spPr bwMode="auto">
          <a:xfrm>
            <a:off x="4644008" y="4137358"/>
            <a:ext cx="3212486" cy="231597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sp>
        <p:nvSpPr>
          <p:cNvPr id="6" name="5 - Ορθογώνιο"/>
          <p:cNvSpPr/>
          <p:nvPr/>
        </p:nvSpPr>
        <p:spPr>
          <a:xfrm>
            <a:off x="3134" y="0"/>
            <a:ext cx="8952579" cy="16435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Lefort I</a:t>
            </a:r>
            <a:r>
              <a:rPr lang="el-G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οστεοτομία άνω γνάθου με πρόβλεψη </a:t>
            </a:r>
            <a:r>
              <a:rPr lang="el-GR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οστεκτομής</a:t>
            </a:r>
            <a:r>
              <a:rPr lang="el-G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στην πλευρά </a:t>
            </a:r>
          </a:p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που εμφανίζει περίσσεια, ώστε να επιτευχθεί «</a:t>
            </a:r>
            <a:r>
              <a:rPr lang="el-GR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οριζοντιοποίηση</a:t>
            </a:r>
            <a:r>
              <a:rPr lang="el-G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 της άνω γνάθου.</a:t>
            </a:r>
          </a:p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Η ανεύρεση της ορθής θέσης διευκολύνεται από την κατασκευή του ενδιάμεσου νάρθηκα. </a:t>
            </a:r>
          </a:p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Η περίπτωση ολοκληρώνεται με οβελιαία οστεοτομία κάτω γνάθου.</a:t>
            </a:r>
          </a:p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Η ακριβής οδοντική συγκλεισιακή σχέση διευκολύνεται </a:t>
            </a:r>
          </a:p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από την κατασκευή του τελικού νάρθηκα. </a:t>
            </a:r>
          </a:p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endParaRPr lang="el-GR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2 - Ορθογώνιο"/>
          <p:cNvSpPr>
            <a:spLocks noChangeArrowheads="1"/>
          </p:cNvSpPr>
          <p:nvPr/>
        </p:nvSpPr>
        <p:spPr bwMode="auto">
          <a:xfrm>
            <a:off x="5878747" y="6519446"/>
            <a:ext cx="29876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Ορθοδοντικός  Α. Αθανασίου</a:t>
            </a:r>
            <a:endParaRPr lang="el-GR" sz="16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I. Iatrou\Desktop\Ορθογναθική Χειρουργική\ΘΑΝΑΣΟΥΛΑ\IMG_5516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136525" y="404813"/>
            <a:ext cx="3889375" cy="58324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3011" name="Picture 3" descr="C:\Users\I. Iatrou\Desktop\Ορθογναθική Χειρουργική\ΘΑΝΑΣΟΥΛΑ\IMG_5513.JPG"/>
          <p:cNvPicPr>
            <a:picLocks noChangeAspect="1" noChangeArrowheads="1"/>
          </p:cNvPicPr>
          <p:nvPr/>
        </p:nvPicPr>
        <p:blipFill>
          <a:blip r:embed="rId3" cstate="print">
            <a:lum bright="16000"/>
          </a:blip>
          <a:srcRect l="3037"/>
          <a:stretch>
            <a:fillRect/>
          </a:stretch>
        </p:blipFill>
        <p:spPr bwMode="auto">
          <a:xfrm>
            <a:off x="4355976" y="333375"/>
            <a:ext cx="4608637" cy="31670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3012" name="Picture 4" descr="C:\Users\I. Iatrou\Desktop\Ορθογναθική Χειρουργική\ΘΑΝΑΣΟΥΛΑ\ΘΑΝΑΣΟΥΛΑ ΜΤΧ\IMG_1000.JPG"/>
          <p:cNvPicPr>
            <a:picLocks noChangeAspect="1" noChangeArrowheads="1"/>
          </p:cNvPicPr>
          <p:nvPr/>
        </p:nvPicPr>
        <p:blipFill>
          <a:blip r:embed="rId4" cstate="print"/>
          <a:srcRect l="3037"/>
          <a:stretch>
            <a:fillRect/>
          </a:stretch>
        </p:blipFill>
        <p:spPr bwMode="auto">
          <a:xfrm>
            <a:off x="4355976" y="3805238"/>
            <a:ext cx="4608637" cy="25034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3013" name="4 - Ορθογώνιο"/>
          <p:cNvSpPr>
            <a:spLocks noChangeArrowheads="1"/>
          </p:cNvSpPr>
          <p:nvPr/>
        </p:nvSpPr>
        <p:spPr bwMode="auto">
          <a:xfrm>
            <a:off x="3563938" y="0"/>
            <a:ext cx="227012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Τελικό αποτέλεσμα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I. Iatrou\Desktop\Ορθογναθική Χειρουργική\ΘΑΝΑΣΟΥΛΑ\ΘΑΝΑΣΟΥΛΑ ΜΤΧ\Οστεοτομία Ιατρού\IMG_6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76250"/>
            <a:ext cx="4333875" cy="5343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4035" name="Picture 2" descr="C:\Users\I. Iatrou\Desktop\Ορθογναθική Χειρουργική\ΘΑΝΑΣΟΥΛΑ\IMG_5516.JPG"/>
          <p:cNvPicPr>
            <a:picLocks noChangeAspect="1" noChangeArrowheads="1"/>
          </p:cNvPicPr>
          <p:nvPr/>
        </p:nvPicPr>
        <p:blipFill>
          <a:blip r:embed="rId3" cstate="print">
            <a:lum bright="-18000"/>
          </a:blip>
          <a:srcRect/>
          <a:stretch>
            <a:fillRect/>
          </a:stretch>
        </p:blipFill>
        <p:spPr bwMode="auto">
          <a:xfrm>
            <a:off x="5292725" y="404813"/>
            <a:ext cx="3600450" cy="54006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1904798" y="6237312"/>
            <a:ext cx="514051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60000"/>
            </a:pPr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Προ – και μετεγχειρητική κατά μέτωπο εικόνα</a:t>
            </a:r>
            <a:endParaRPr lang="el-GR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I. Iatrou\Desktop\Ορθογναθική Χειρουργική\ΘΑΝΑΣΟΥΛΑ\IMG_55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887" y="188913"/>
            <a:ext cx="4129288" cy="619241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5059" name="Picture 3" descr="C:\Users\I. Iatrou\Desktop\Ορθογναθική Χειρουργική\ΘΑΝΑΣΟΥΛΑ\IMG_55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4081283" cy="612040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I. Iatrou\Desktop\Σχιστίες\Golfomitsou Lefort- Cleft\LeFort Γκολφομήτσου\IMG_4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915" y="1700808"/>
            <a:ext cx="3588098" cy="478413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9331" name="Picture 3" descr="C:\Users\I. Iatrou\Desktop\Σχιστίες\Golfomitsou Lefort- Cleft\LeFort Γκολφομήτσου\IMG_4410.JPG"/>
          <p:cNvPicPr>
            <a:picLocks noChangeAspect="1" noChangeArrowheads="1"/>
          </p:cNvPicPr>
          <p:nvPr/>
        </p:nvPicPr>
        <p:blipFill>
          <a:blip r:embed="rId4" cstate="print"/>
          <a:srcRect l="7460" t="4419" r="14919"/>
          <a:stretch>
            <a:fillRect/>
          </a:stretch>
        </p:blipFill>
        <p:spPr bwMode="auto">
          <a:xfrm>
            <a:off x="5148063" y="819889"/>
            <a:ext cx="2913261" cy="269007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9332" name="Picture 4" descr="C:\Users\I. Iatrou\Desktop\Σχιστίες\Golfomitsou Lefort- Cleft\LeFort Γκολφομήτσου\IMG_4413.JPG"/>
          <p:cNvPicPr>
            <a:picLocks noChangeAspect="1" noChangeArrowheads="1"/>
          </p:cNvPicPr>
          <p:nvPr/>
        </p:nvPicPr>
        <p:blipFill>
          <a:blip r:embed="rId5" cstate="print"/>
          <a:srcRect l="11571" t="3307" r="8266" b="4408"/>
          <a:stretch>
            <a:fillRect/>
          </a:stretch>
        </p:blipFill>
        <p:spPr bwMode="auto">
          <a:xfrm>
            <a:off x="5148063" y="3932806"/>
            <a:ext cx="2952949" cy="255054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9333" name="4 - Ορθογώνιο"/>
          <p:cNvSpPr>
            <a:spLocks noChangeArrowheads="1"/>
          </p:cNvSpPr>
          <p:nvPr/>
        </p:nvSpPr>
        <p:spPr bwMode="auto">
          <a:xfrm>
            <a:off x="0" y="620688"/>
            <a:ext cx="46799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Κορίτσι 17 ετών ύστερα από επιτυχή σύγκλειση του </a:t>
            </a:r>
            <a:r>
              <a:rPr lang="el-GR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στοματορινικού</a:t>
            </a:r>
            <a:r>
              <a:rPr lang="el-G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συριγγίου, με </a:t>
            </a:r>
            <a:r>
              <a:rPr lang="el-G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άνω υπογναθισμό</a:t>
            </a:r>
          </a:p>
        </p:txBody>
      </p:sp>
      <p:sp>
        <p:nvSpPr>
          <p:cNvPr id="6" name="5 - Έλλειψη"/>
          <p:cNvSpPr/>
          <p:nvPr/>
        </p:nvSpPr>
        <p:spPr>
          <a:xfrm>
            <a:off x="1763688" y="2996952"/>
            <a:ext cx="1152525" cy="503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8" name="4 - Ορθογώνιο"/>
          <p:cNvSpPr txBox="1">
            <a:spLocks noChangeArrowheads="1"/>
          </p:cNvSpPr>
          <p:nvPr/>
        </p:nvSpPr>
        <p:spPr bwMode="auto">
          <a:xfrm>
            <a:off x="1" y="0"/>
            <a:ext cx="9143999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tx2"/>
              </a:buClr>
              <a:buSzPct val="60000"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Ασυμμετρία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προσώπου σε</a:t>
            </a: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έδαφος </a:t>
            </a: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σχιστιών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Users\I. Iatrou\Desktop\Σχιστίες\Golfomitsou Lefort- Cleft\LeFort Γκολφομήτσου\IMG_4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08050"/>
            <a:ext cx="4214812" cy="5619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0355" name="Picture 3" descr="C:\Users\I. Iatrou\Desktop\Σχιστίες\Golfomitsou Lefort- Cleft\LeFort Γκολφομήτσου\IMG_44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0163" y="884238"/>
            <a:ext cx="3567112" cy="26749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0356" name="Picture 4" descr="C:\Users\I. Iatrou\Desktop\Σχιστίες\Golfomitsou Lefort- Cleft\LeFort Γκολφομήτσου\IMG_44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0163" y="3813175"/>
            <a:ext cx="3567112" cy="26749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0357" name="4 - Ορθογώνιο"/>
          <p:cNvSpPr>
            <a:spLocks noChangeArrowheads="1"/>
          </p:cNvSpPr>
          <p:nvPr/>
        </p:nvSpPr>
        <p:spPr bwMode="auto">
          <a:xfrm>
            <a:off x="179388" y="188913"/>
            <a:ext cx="86407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Κορίτσι 17 ετών ύστερα από επιτυχή σύγκλειση του </a:t>
            </a:r>
            <a:r>
              <a:rPr lang="el-GR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στοματορινικού</a:t>
            </a:r>
            <a:r>
              <a:rPr lang="el-G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συριγγίου, με </a:t>
            </a:r>
            <a:r>
              <a:rPr lang="el-G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άνω υπογναθισμό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Users\I. Iatrou\Desktop\Σχιστίες\Golfomitsou Lefort- Cleft\LeFort Γκολφομήτσου\IMG_44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620713"/>
            <a:ext cx="3567112" cy="26749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1379" name="Picture 3" descr="C:\Users\I. Iatrou\Desktop\Σχιστίες\Golfomitsou Lefort- Cleft\LeFort Γκολφομήτσου\IMG_44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549275"/>
            <a:ext cx="3565525" cy="26749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1380" name="Picture 4" descr="C:\Users\I. Iatrou\Desktop\Σχιστίες\Golfomitsou Lefort- Cleft\LeFort Γκολφομήτσου\IMG_44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0" y="3357563"/>
            <a:ext cx="2878138" cy="32861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1381" name="Picture 2" descr="C:\Users\I. Iatrou\Desktop\Σχιστίες\Golfomitsou Lefort- Cleft\LeFort Γκολφομήτσου\IMG_44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3429000"/>
            <a:ext cx="2411412" cy="32146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1382" name="5 - Ορθογώνιο"/>
          <p:cNvSpPr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Κορίτσι 17 ετών, με </a:t>
            </a:r>
            <a:r>
              <a:rPr lang="el-G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άνω υπογναθισμό</a:t>
            </a:r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Η διορθωτική προωθητική οστεοτομία</a:t>
            </a:r>
          </a:p>
        </p:txBody>
      </p:sp>
      <p:sp>
        <p:nvSpPr>
          <p:cNvPr id="7" name="6 - Έλλειψη"/>
          <p:cNvSpPr/>
          <p:nvPr/>
        </p:nvSpPr>
        <p:spPr>
          <a:xfrm>
            <a:off x="1763713" y="4149725"/>
            <a:ext cx="1152525" cy="503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8" name="7 - Έλλειψη"/>
          <p:cNvSpPr/>
          <p:nvPr/>
        </p:nvSpPr>
        <p:spPr>
          <a:xfrm>
            <a:off x="6011863" y="4149725"/>
            <a:ext cx="1152525" cy="503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Users\I. Iatrou\Desktop\Σχιστίες\Γαλανούλης Σχιστία Μόσχ\20130829_0845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1578" b="11926"/>
          <a:stretch>
            <a:fillRect/>
          </a:stretch>
        </p:blipFill>
        <p:spPr>
          <a:xfrm>
            <a:off x="395288" y="765175"/>
            <a:ext cx="2305050" cy="3057525"/>
          </a:xfrm>
          <a:noFill/>
          <a:ln w="38100">
            <a:solidFill>
              <a:srgbClr val="0070C0"/>
            </a:solidFill>
          </a:ln>
        </p:spPr>
      </p:pic>
      <p:pic>
        <p:nvPicPr>
          <p:cNvPr id="102403" name="Picture 3" descr="C:\Users\I. Iatrou\Desktop\Σχιστίες\Γαλανούλης Σχιστία Μόσχ\07.01.2014\20140107_095901.jpg"/>
          <p:cNvPicPr>
            <a:picLocks noChangeAspect="1" noChangeArrowheads="1"/>
          </p:cNvPicPr>
          <p:nvPr/>
        </p:nvPicPr>
        <p:blipFill>
          <a:blip r:embed="rId3" cstate="print"/>
          <a:srcRect l="17023" r="23013" b="19569"/>
          <a:stretch>
            <a:fillRect/>
          </a:stretch>
        </p:blipFill>
        <p:spPr bwMode="auto">
          <a:xfrm>
            <a:off x="323850" y="4005263"/>
            <a:ext cx="2592388" cy="2605087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02404" name="Picture 4" descr="C:\Users\I. Iatrou\Desktop\Σχιστίες\Γαλανούλης Σχιστία Μόσχ\07.01.2014\20140107_095911.jpg"/>
          <p:cNvPicPr>
            <a:picLocks noChangeAspect="1" noChangeArrowheads="1"/>
          </p:cNvPicPr>
          <p:nvPr/>
        </p:nvPicPr>
        <p:blipFill>
          <a:blip r:embed="rId4" cstate="print"/>
          <a:srcRect l="2345" r="31525" b="18527"/>
          <a:stretch>
            <a:fillRect/>
          </a:stretch>
        </p:blipFill>
        <p:spPr bwMode="auto">
          <a:xfrm>
            <a:off x="6149975" y="4005263"/>
            <a:ext cx="2805113" cy="2592387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02405" name="Picture 5" descr="C:\Users\I. Iatrou\Desktop\Σχιστίες\Γαλανούλης Σχιστία Μόσχ\20130829_084629.jpg"/>
          <p:cNvPicPr>
            <a:picLocks noChangeAspect="1" noChangeArrowheads="1"/>
          </p:cNvPicPr>
          <p:nvPr/>
        </p:nvPicPr>
        <p:blipFill>
          <a:blip r:embed="rId5" cstate="print"/>
          <a:srcRect r="6947" b="4749"/>
          <a:stretch>
            <a:fillRect/>
          </a:stretch>
        </p:blipFill>
        <p:spPr bwMode="auto">
          <a:xfrm>
            <a:off x="6659563" y="765175"/>
            <a:ext cx="2233612" cy="304482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02406" name="Picture 7" descr="C:\Users\I. Iatrou\Desktop\Σχιστίες\Γαλανούλης Σχιστία Μόσχ\07.01.2014\20140107_103059.jpg"/>
          <p:cNvPicPr>
            <a:picLocks noChangeAspect="1" noChangeArrowheads="1"/>
          </p:cNvPicPr>
          <p:nvPr/>
        </p:nvPicPr>
        <p:blipFill>
          <a:blip r:embed="rId6" cstate="print"/>
          <a:srcRect l="22926" r="8858"/>
          <a:stretch>
            <a:fillRect/>
          </a:stretch>
        </p:blipFill>
        <p:spPr bwMode="auto">
          <a:xfrm>
            <a:off x="3276600" y="4005263"/>
            <a:ext cx="2374900" cy="261302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02407" name="Picture 8" descr="C:\Users\I. Iatrou\Desktop\Σχιστίες\Γαλανούλης Σχιστία Μόσχ\20130829_085514.jpg"/>
          <p:cNvPicPr>
            <a:picLocks noChangeAspect="1" noChangeArrowheads="1"/>
          </p:cNvPicPr>
          <p:nvPr/>
        </p:nvPicPr>
        <p:blipFill>
          <a:blip r:embed="rId7" cstate="print"/>
          <a:srcRect l="13982"/>
          <a:stretch>
            <a:fillRect/>
          </a:stretch>
        </p:blipFill>
        <p:spPr bwMode="auto">
          <a:xfrm>
            <a:off x="2916238" y="836613"/>
            <a:ext cx="3455987" cy="301466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02408" name="5 - Ορθογώνιο"/>
          <p:cNvSpPr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Αγόρι 17 ετών</a:t>
            </a:r>
            <a:r>
              <a:rPr lang="el-G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με άνω υπογναθισμό σε έδαφος </a:t>
            </a:r>
            <a:r>
              <a:rPr lang="el-GR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χειρουργηθείσας</a:t>
            </a:r>
            <a:r>
              <a:rPr lang="el-G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σχιστίας. </a:t>
            </a:r>
          </a:p>
          <a:p>
            <a:pPr algn="ctr"/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Το αποτέλεσμα  της  διορθωτικής προωθητικής οστεοτομίας</a:t>
            </a:r>
          </a:p>
        </p:txBody>
      </p:sp>
      <p:sp>
        <p:nvSpPr>
          <p:cNvPr id="10" name="9 - Έλλειψη"/>
          <p:cNvSpPr/>
          <p:nvPr/>
        </p:nvSpPr>
        <p:spPr>
          <a:xfrm>
            <a:off x="1042988" y="4365104"/>
            <a:ext cx="1368772" cy="503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11" name="10 - Έλλειψη"/>
          <p:cNvSpPr/>
          <p:nvPr/>
        </p:nvSpPr>
        <p:spPr>
          <a:xfrm>
            <a:off x="7092950" y="4724400"/>
            <a:ext cx="1152525" cy="503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12" name="11 - Έλλειψη"/>
          <p:cNvSpPr/>
          <p:nvPr/>
        </p:nvSpPr>
        <p:spPr>
          <a:xfrm>
            <a:off x="7092950" y="1052513"/>
            <a:ext cx="1152525" cy="503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4000" b="1" smtClean="0">
                <a:solidFill>
                  <a:schemeClr val="tx2"/>
                </a:solidFill>
                <a:latin typeface="Arial" charset="0"/>
                <a:cs typeface="Arial" charset="0"/>
              </a:rPr>
              <a:t>Συμπερασματικά</a:t>
            </a:r>
          </a:p>
        </p:txBody>
      </p:sp>
      <p:sp>
        <p:nvSpPr>
          <p:cNvPr id="56323" name="2 - Θέση περιεχομένου"/>
          <p:cNvSpPr>
            <a:spLocks noGrp="1"/>
          </p:cNvSpPr>
          <p:nvPr>
            <p:ph idx="1"/>
          </p:nvPr>
        </p:nvSpPr>
        <p:spPr>
          <a:xfrm>
            <a:off x="323850" y="1660525"/>
            <a:ext cx="8405813" cy="4983163"/>
          </a:xfrm>
        </p:spPr>
        <p:txBody>
          <a:bodyPr/>
          <a:lstStyle/>
          <a:p>
            <a:pPr eaLnBrk="1" hangingPunct="1"/>
            <a:r>
              <a:rPr lang="el-GR" sz="24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Η Ορθογναθική Χειρουργική είναι μια σύγχρονη θεραπευτική μέθοδος.</a:t>
            </a:r>
          </a:p>
          <a:p>
            <a:r>
              <a:rPr lang="el-GR" sz="24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Εφαρμόζεται με ασφάλεια ενδοστοματικά στην κάτω  ή στην άνω γνάθο ή συνδυαστικά και στις δύο με οστεοτομίες, μετά την ολοκλήρωση της ανάπτυξης.</a:t>
            </a:r>
          </a:p>
          <a:p>
            <a:pPr eaLnBrk="1" hangingPunct="1"/>
            <a:r>
              <a:rPr lang="el-GR" sz="24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Μπορεί να βελτιώσει σημαντικά την αισθητική των ατόμων με δυσμορφίες και την λειτουργία του στοματογναθικού συστήματος. </a:t>
            </a:r>
          </a:p>
          <a:p>
            <a:pPr eaLnBrk="1" hangingPunct="1"/>
            <a:r>
              <a:rPr lang="el-GR" sz="24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Τα άτομα της κατηγορίας αυτής παρακολουθούνται από Οδοντιάτρους, </a:t>
            </a:r>
            <a:r>
              <a:rPr lang="el-GR" sz="24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ΣΓΠΧειρουργούς</a:t>
            </a:r>
            <a:r>
              <a:rPr lang="el-GR" sz="24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 και Ορθοδοντικούς.</a:t>
            </a:r>
          </a:p>
          <a:p>
            <a:pPr eaLnBrk="1" hangingPunct="1"/>
            <a:endParaRPr lang="el-GR" sz="3000" b="1" dirty="0" smtClean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Βασικές αναλογίες προσώπου </a:t>
            </a:r>
            <a:br>
              <a:rPr lang="el-GR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l-GR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(κατά μέτωπο)</a:t>
            </a:r>
            <a:endParaRPr lang="el-GR" sz="3200" dirty="0"/>
          </a:p>
        </p:txBody>
      </p:sp>
      <p:pic>
        <p:nvPicPr>
          <p:cNvPr id="19459" name="Picture 4" descr="C:\Users\I. Iatrou\Desktop\Ορθογναθική Χειρουργική\Σχήματα ορθογναθικής\IMG_9078α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30000" contrast="18000"/>
          </a:blip>
          <a:srcRect/>
          <a:stretch>
            <a:fillRect/>
          </a:stretch>
        </p:blipFill>
        <p:spPr>
          <a:xfrm>
            <a:off x="2195736" y="1052736"/>
            <a:ext cx="4896520" cy="5631750"/>
          </a:xfrm>
          <a:noFill/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00063"/>
            <a:ext cx="8353425" cy="1131887"/>
          </a:xfrm>
        </p:spPr>
        <p:txBody>
          <a:bodyPr/>
          <a:lstStyle/>
          <a:p>
            <a:pPr eaLnBrk="1" hangingPunct="1"/>
            <a:r>
              <a:rPr lang="el-GR" sz="28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Θα μπορούσαμε να επέμβουμε σε ορθογναθικά προβλήματα σε μικρότερες ηλικίες</a:t>
            </a:r>
            <a:r>
              <a:rPr lang="en-US" sz="28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;</a:t>
            </a:r>
            <a:endParaRPr lang="el-GR" sz="28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8686800" cy="4525963"/>
          </a:xfrm>
        </p:spPr>
        <p:txBody>
          <a:bodyPr>
            <a:normAutofit fontScale="92500" lnSpcReduction="10000"/>
          </a:bodyPr>
          <a:lstStyle/>
          <a:p>
            <a:pPr eaLnBrk="1" hangingPunct="1"/>
            <a:endParaRPr lang="el-GR" dirty="0" smtClean="0"/>
          </a:p>
          <a:p>
            <a:pPr eaLnBrk="1" hangingPunct="1">
              <a:buFont typeface="Wingdings" pitchFamily="2" charset="2"/>
              <a:buNone/>
            </a:pPr>
            <a:endParaRPr lang="el-GR" dirty="0" smtClean="0"/>
          </a:p>
          <a:p>
            <a:pPr eaLnBrk="1" hangingPunct="1">
              <a:buFont typeface="Wingdings" pitchFamily="2" charset="2"/>
              <a:buNone/>
            </a:pPr>
            <a:r>
              <a:rPr lang="el-GR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Ναι, με τη διαδικασία της σταδιακής 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διατατικής οστεογένεσης (</a:t>
            </a:r>
            <a:r>
              <a:rPr lang="el-GR" sz="2400" b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διατατικού</a:t>
            </a:r>
            <a:r>
              <a:rPr lang="el-GR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Εφελκυσμού) στις παρακάτω περιπτώσεις</a:t>
            </a:r>
            <a:r>
              <a:rPr lang="en-US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:</a:t>
            </a:r>
          </a:p>
          <a:p>
            <a:pPr eaLnBrk="1" hangingPunct="1">
              <a:buClr>
                <a:schemeClr val="tx2"/>
              </a:buClr>
              <a:buSzPct val="50000"/>
            </a:pPr>
            <a:r>
              <a:rPr lang="el-GR" sz="24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Μεγάλες Ασυμμετρίες</a:t>
            </a:r>
          </a:p>
          <a:p>
            <a:pPr eaLnBrk="1" hangingPunct="1">
              <a:buClr>
                <a:schemeClr val="tx2"/>
              </a:buClr>
              <a:buSzPct val="50000"/>
            </a:pPr>
            <a:r>
              <a:rPr lang="el-GR" sz="24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Έντονος Οπισθογναθισμός</a:t>
            </a:r>
          </a:p>
          <a:p>
            <a:pPr eaLnBrk="1" hangingPunct="1">
              <a:buClr>
                <a:schemeClr val="tx2"/>
              </a:buClr>
              <a:buSzPct val="50000"/>
            </a:pPr>
            <a:r>
              <a:rPr lang="el-GR" sz="24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Ημιπροσωπική μικροσωμία</a:t>
            </a:r>
            <a:endParaRPr lang="en-US" sz="2400" b="1" dirty="0" smtClean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 eaLnBrk="1" hangingPunct="1">
              <a:buClr>
                <a:schemeClr val="tx2"/>
              </a:buClr>
              <a:buSzPct val="50000"/>
            </a:pPr>
            <a:r>
              <a:rPr lang="el-GR" sz="24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Σύνδρομο </a:t>
            </a:r>
            <a:r>
              <a:rPr lang="en-US" sz="24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Goldenhar</a:t>
            </a:r>
            <a:endParaRPr lang="el-GR" sz="2400" b="1" dirty="0" smtClean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 eaLnBrk="1" hangingPunct="1">
              <a:buClr>
                <a:schemeClr val="tx2"/>
              </a:buClr>
              <a:buSzPct val="50000"/>
            </a:pPr>
            <a:r>
              <a:rPr lang="el-GR" sz="24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Σύνδρομο </a:t>
            </a:r>
            <a:r>
              <a:rPr lang="en-US" sz="24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Pierre Robin</a:t>
            </a:r>
          </a:p>
          <a:p>
            <a:pPr>
              <a:buClr>
                <a:schemeClr val="tx2"/>
              </a:buClr>
              <a:buSzPct val="50000"/>
            </a:pPr>
            <a:r>
              <a:rPr lang="el-GR" sz="24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Σύνδρομο </a:t>
            </a:r>
            <a:r>
              <a:rPr lang="en-US" sz="24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Treacher Collins</a:t>
            </a:r>
            <a:endParaRPr lang="el-GR" sz="2400" b="1" dirty="0" smtClean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pic>
        <p:nvPicPr>
          <p:cNvPr id="59396" name="Picture 3" descr="Μητροπούλου 1"/>
          <p:cNvPicPr>
            <a:picLocks noChangeAspect="1" noChangeArrowheads="1"/>
          </p:cNvPicPr>
          <p:nvPr/>
        </p:nvPicPr>
        <p:blipFill>
          <a:blip r:embed="rId2" cstate="print"/>
          <a:srcRect b="16933"/>
          <a:stretch>
            <a:fillRect/>
          </a:stretch>
        </p:blipFill>
        <p:spPr bwMode="auto">
          <a:xfrm>
            <a:off x="6018472" y="2780928"/>
            <a:ext cx="2681028" cy="340397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852936"/>
            <a:ext cx="5703168" cy="3775109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60420" name="3 - Ορθογώνιο"/>
          <p:cNvSpPr>
            <a:spLocks noChangeArrowheads="1"/>
          </p:cNvSpPr>
          <p:nvPr/>
        </p:nvSpPr>
        <p:spPr bwMode="auto">
          <a:xfrm>
            <a:off x="1043608" y="548680"/>
            <a:ext cx="756084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Πρόκειται για συνδυασμό οστεοτομίας και αργής, σταδιακής απομάκρυνσης των άκρων του κατάγματος κατά 1</a:t>
            </a: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mm </a:t>
            </a:r>
            <a:r>
              <a:rPr lang="el-GR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που </a:t>
            </a:r>
            <a:r>
              <a:rPr lang="el-GR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πρωτοεφαρμόστηκε</a:t>
            </a:r>
            <a:r>
              <a:rPr lang="el-GR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το 1978 από τον Ρώσο</a:t>
            </a: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Ilizarov</a:t>
            </a:r>
            <a:r>
              <a:rPr lang="el-GR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επιτυγχάνοντας επιμήκυνση </a:t>
            </a:r>
            <a:r>
              <a:rPr lang="el-GR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σκέλους με συνεχή διατατική </a:t>
            </a:r>
            <a:r>
              <a:rPr lang="el-GR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διαδικασία.  </a:t>
            </a:r>
          </a:p>
          <a:p>
            <a:r>
              <a:rPr lang="el-GR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Η τεχνική αυτή εφαρμόστηκε πρώτη φορά για την κάτω γνάθο εξωστοματικά από τον Αμερικανό </a:t>
            </a: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McCarthy </a:t>
            </a:r>
            <a:r>
              <a:rPr lang="el-GR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το 1992, ενδοστοματικά από τον Γάλο </a:t>
            </a: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Diner</a:t>
            </a:r>
            <a:r>
              <a:rPr lang="el-GR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το 1994 και από μας στην Ελλάδα το 1999.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33375"/>
            <a:ext cx="3827462" cy="5867400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61443" name="Picture 3" descr="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2425" y="1728788"/>
            <a:ext cx="4724400" cy="3267075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61444" name="3 - Ορθογώνιο"/>
          <p:cNvSpPr>
            <a:spLocks noChangeArrowheads="1"/>
          </p:cNvSpPr>
          <p:nvPr/>
        </p:nvSpPr>
        <p:spPr bwMode="auto">
          <a:xfrm>
            <a:off x="2195736" y="6237312"/>
            <a:ext cx="57018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Αγόρι 6 ετών με </a:t>
            </a:r>
            <a:r>
              <a:rPr lang="el-GR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έντονο υπογναθισμό </a:t>
            </a:r>
            <a:endParaRPr lang="el-GR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32"/>
          <p:cNvPicPr>
            <a:picLocks noChangeAspect="1" noChangeArrowheads="1"/>
          </p:cNvPicPr>
          <p:nvPr/>
        </p:nvPicPr>
        <p:blipFill>
          <a:blip r:embed="rId2" cstate="print"/>
          <a:srcRect b="6456"/>
          <a:stretch>
            <a:fillRect/>
          </a:stretch>
        </p:blipFill>
        <p:spPr bwMode="auto">
          <a:xfrm>
            <a:off x="381000" y="533400"/>
            <a:ext cx="3902968" cy="5476503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62467" name="Picture 3" descr="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4651" y="533400"/>
            <a:ext cx="3661524" cy="5487888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62468" name="3 - Ορθογώνιο"/>
          <p:cNvSpPr>
            <a:spLocks noChangeArrowheads="1"/>
          </p:cNvSpPr>
          <p:nvPr/>
        </p:nvSpPr>
        <p:spPr bwMode="auto">
          <a:xfrm>
            <a:off x="251520" y="6165304"/>
            <a:ext cx="88506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Εξωστοματική 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συσκευή που χρησιμοποιούταν παλαιότερα </a:t>
            </a:r>
            <a:endParaRPr lang="el-GR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34"/>
          <p:cNvPicPr>
            <a:picLocks noChangeAspect="1" noChangeArrowheads="1"/>
          </p:cNvPicPr>
          <p:nvPr/>
        </p:nvPicPr>
        <p:blipFill>
          <a:blip r:embed="rId2" cstate="print"/>
          <a:srcRect t="600"/>
          <a:stretch>
            <a:fillRect/>
          </a:stretch>
        </p:blipFill>
        <p:spPr bwMode="auto">
          <a:xfrm>
            <a:off x="4932040" y="296864"/>
            <a:ext cx="3600773" cy="5435074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63491" name="Picture 2" descr="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"/>
            <a:ext cx="3494384" cy="5356448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63492" name="3 - Ορθογώνιο"/>
          <p:cNvSpPr>
            <a:spLocks noChangeArrowheads="1"/>
          </p:cNvSpPr>
          <p:nvPr/>
        </p:nvSpPr>
        <p:spPr bwMode="auto">
          <a:xfrm>
            <a:off x="1115616" y="5877272"/>
            <a:ext cx="64358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Διόρθωση  υπογναθισμού 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ουλές από τις </a:t>
            </a:r>
          </a:p>
          <a:p>
            <a:pPr algn="ctr"/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καρφίδες της συσκευής </a:t>
            </a:r>
            <a:endParaRPr lang="el-GR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D:\Διατατική ΜΑΧΕΙΜΑΡΗΣ\Μαχειμάρης New Folder\IMG_8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258888"/>
            <a:ext cx="3762375" cy="4557712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4515" name="Picture 3" descr="D:\Διατατική ΜΑΧΕΙΜΑΡΗΣ\Μαχειμάρης New Folder\IMG_84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255713"/>
            <a:ext cx="4105275" cy="4481512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64516" name="3 - Ορθογώνιο"/>
          <p:cNvSpPr>
            <a:spLocks noChangeArrowheads="1"/>
          </p:cNvSpPr>
          <p:nvPr/>
        </p:nvSpPr>
        <p:spPr bwMode="auto">
          <a:xfrm>
            <a:off x="323850" y="6237288"/>
            <a:ext cx="67336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Αγόρι 5 ετών με </a:t>
            </a:r>
            <a:r>
              <a:rPr lang="el-GR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σύνδρομο 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Goldenhar</a:t>
            </a:r>
            <a:r>
              <a:rPr lang="el-GR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l-GR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I. Iatrou\Desktop\Σύνδρομα\Διατατική ΜΑΧΕΙΜΑΡΗΣ\IMG_25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677988"/>
            <a:ext cx="4608512" cy="2979737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5539" name="Picture 3" descr="C:\Users\I. Iatrou\Desktop\Σύνδρομα\Διατατική ΜΑΧΕΙΜΑΡΗΣ\IMG_8547.JPG"/>
          <p:cNvPicPr>
            <a:picLocks noChangeAspect="1" noChangeArrowheads="1"/>
          </p:cNvPicPr>
          <p:nvPr/>
        </p:nvPicPr>
        <p:blipFill>
          <a:blip r:embed="rId3" cstate="print"/>
          <a:srcRect l="10551" r="4408" b="5038"/>
          <a:stretch>
            <a:fillRect/>
          </a:stretch>
        </p:blipFill>
        <p:spPr bwMode="auto">
          <a:xfrm flipH="1">
            <a:off x="5148063" y="1700808"/>
            <a:ext cx="3594125" cy="2871787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4" name="3 - Βέλος προς τα κάτω"/>
          <p:cNvSpPr/>
          <p:nvPr/>
        </p:nvSpPr>
        <p:spPr>
          <a:xfrm rot="10800000">
            <a:off x="3995738" y="3716338"/>
            <a:ext cx="288925" cy="720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5" name="3 - Ορθογώνιο"/>
          <p:cNvSpPr>
            <a:spLocks noChangeArrowheads="1"/>
          </p:cNvSpPr>
          <p:nvPr/>
        </p:nvSpPr>
        <p:spPr bwMode="auto">
          <a:xfrm>
            <a:off x="323850" y="6237288"/>
            <a:ext cx="76469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Το βέλος δείχνει την θέση της οστεοτομίας </a:t>
            </a:r>
            <a:endParaRPr lang="el-GR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- Βέλος προς τα κάτω"/>
          <p:cNvSpPr/>
          <p:nvPr/>
        </p:nvSpPr>
        <p:spPr>
          <a:xfrm rot="10800000">
            <a:off x="7020272" y="4293096"/>
            <a:ext cx="288925" cy="720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:\Διατατική ΜΑΧΕΙΜΑΡΗΣ\IMG_2586.JPG"/>
          <p:cNvPicPr>
            <a:picLocks noChangeAspect="1" noChangeArrowheads="1"/>
          </p:cNvPicPr>
          <p:nvPr/>
        </p:nvPicPr>
        <p:blipFill>
          <a:blip r:embed="rId2" cstate="print"/>
          <a:srcRect t="8546" b="6464"/>
          <a:stretch>
            <a:fillRect/>
          </a:stretch>
        </p:blipFill>
        <p:spPr bwMode="auto">
          <a:xfrm>
            <a:off x="3419872" y="1"/>
            <a:ext cx="5131814" cy="270892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6563" name="Picture 3" descr="D:\Διατατική ΜΑΧΕΙΜΑΡΗΣ\IMG_2583.JPG"/>
          <p:cNvPicPr>
            <a:picLocks noChangeAspect="1" noChangeArrowheads="1"/>
          </p:cNvPicPr>
          <p:nvPr/>
        </p:nvPicPr>
        <p:blipFill>
          <a:blip r:embed="rId3" cstate="print"/>
          <a:srcRect l="15675" t="2634" r="6892" b="23694"/>
          <a:stretch>
            <a:fillRect/>
          </a:stretch>
        </p:blipFill>
        <p:spPr bwMode="auto">
          <a:xfrm>
            <a:off x="539552" y="3068960"/>
            <a:ext cx="2214803" cy="280831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6564" name="Picture 2" descr="C:\Users\I. Iatrou\Desktop\Σύνδρομα\Μαχειμάρης 2nd op\IMG_2969.JP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 t="9564"/>
          <a:stretch>
            <a:fillRect/>
          </a:stretch>
        </p:blipFill>
        <p:spPr bwMode="auto">
          <a:xfrm>
            <a:off x="3491880" y="2996952"/>
            <a:ext cx="5032375" cy="2916238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6565" name="Picture 3" descr="D:\Διατατική ΜΑΧΕΙΜΑΡΗΣ\Μαχειμάρης New Folder\IMG_84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1"/>
            <a:ext cx="2448967" cy="2672797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66566" name="8 - Ορθογώνιο"/>
          <p:cNvSpPr>
            <a:spLocks noChangeArrowheads="1"/>
          </p:cNvSpPr>
          <p:nvPr/>
        </p:nvSpPr>
        <p:spPr bwMode="auto">
          <a:xfrm>
            <a:off x="251520" y="6093296"/>
            <a:ext cx="87900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Ενδοστοματική διατατική 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διαδικασία. </a:t>
            </a:r>
          </a:p>
          <a:p>
            <a:pPr algn="ctr"/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Διακρίνεται στην πανοραμική η επιτευχθείσα επιμήκυνση   </a:t>
            </a:r>
            <a:endParaRPr lang="el-GR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:\Διατατική ΜΑΧΕΙΜΑΡΗΣ\Μαχειμάρης New Folder\IMG_8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214438"/>
            <a:ext cx="3817937" cy="4624387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7587" name="Picture 3" descr="D:\Διατατική ΜΑΧΕΙΜΑΡΗΣ\IMG_2583.JPG"/>
          <p:cNvPicPr>
            <a:picLocks noChangeAspect="1" noChangeArrowheads="1"/>
          </p:cNvPicPr>
          <p:nvPr/>
        </p:nvPicPr>
        <p:blipFill>
          <a:blip r:embed="rId3" cstate="print"/>
          <a:srcRect l="14378" t="3479" r="5006" b="15913"/>
          <a:stretch>
            <a:fillRect/>
          </a:stretch>
        </p:blipFill>
        <p:spPr bwMode="auto">
          <a:xfrm>
            <a:off x="4929188" y="1166813"/>
            <a:ext cx="3500437" cy="466725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2771800" y="6093296"/>
            <a:ext cx="3925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Αποτέλεσμα 3 μήνες μετά</a:t>
            </a:r>
            <a:endParaRPr lang="el-GR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I. Iatrou\Desktop\Κρανιοπροσωπικές ανωμαλίες\Μαχειμάρης πλήρης διάνοιξη\IMG_5277.JPG"/>
          <p:cNvPicPr>
            <a:picLocks noChangeAspect="1" noChangeArrowheads="1"/>
          </p:cNvPicPr>
          <p:nvPr/>
        </p:nvPicPr>
        <p:blipFill>
          <a:blip r:embed="rId2" cstate="print"/>
          <a:srcRect l="11014" t="10410"/>
          <a:stretch>
            <a:fillRect/>
          </a:stretch>
        </p:blipFill>
        <p:spPr bwMode="auto">
          <a:xfrm>
            <a:off x="571500" y="333375"/>
            <a:ext cx="2357438" cy="3163888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8611" name="Picture 3" descr="C:\Users\I. Iatrou\Desktop\Κρανιοπροσωπικές ανωμαλίες\Μαχειμάρης πλήρης διάνοιξη\IMG_5279.JPG"/>
          <p:cNvPicPr>
            <a:picLocks noChangeAspect="1" noChangeArrowheads="1"/>
          </p:cNvPicPr>
          <p:nvPr/>
        </p:nvPicPr>
        <p:blipFill>
          <a:blip r:embed="rId3" cstate="print"/>
          <a:srcRect l="3195" t="4793" b="4327"/>
          <a:stretch>
            <a:fillRect/>
          </a:stretch>
        </p:blipFill>
        <p:spPr bwMode="auto">
          <a:xfrm>
            <a:off x="6196013" y="428625"/>
            <a:ext cx="2397125" cy="300037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8612" name="Picture 4" descr="C:\Users\I. Iatrou\Desktop\Κρανιοπροσωπικές ανωμαλίες\Μαχειμάρης πλήρης διάνοιξη\IMG_5282.JPG"/>
          <p:cNvPicPr>
            <a:picLocks noChangeAspect="1" noChangeArrowheads="1"/>
          </p:cNvPicPr>
          <p:nvPr/>
        </p:nvPicPr>
        <p:blipFill>
          <a:blip r:embed="rId4" cstate="print"/>
          <a:srcRect t="3577" b="5211"/>
          <a:stretch>
            <a:fillRect/>
          </a:stretch>
        </p:blipFill>
        <p:spPr bwMode="auto">
          <a:xfrm>
            <a:off x="4356100" y="3816350"/>
            <a:ext cx="4319588" cy="2541588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8613" name="Picture 5" descr="C:\Users\I. Iatrou\Desktop\Κρανιοπροσωπικές ανωμαλίες\Μαχειμάρης πλήρης διάνοιξη\IMG_5278.JPG"/>
          <p:cNvPicPr>
            <a:picLocks noChangeAspect="1" noChangeArrowheads="1"/>
          </p:cNvPicPr>
          <p:nvPr/>
        </p:nvPicPr>
        <p:blipFill>
          <a:blip r:embed="rId5" cstate="print"/>
          <a:srcRect l="6747" t="10410"/>
          <a:stretch>
            <a:fillRect/>
          </a:stretch>
        </p:blipFill>
        <p:spPr bwMode="auto">
          <a:xfrm>
            <a:off x="3357563" y="392113"/>
            <a:ext cx="2370137" cy="3036887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8614" name="Picture 6" descr="C:\Users\I. Iatrou\Desktop\Κρανιοπροσωπικές ανωμαλίες\Μαχειμάρης πλήρης διάνοιξη\IMG_5283.JPG"/>
          <p:cNvPicPr>
            <a:picLocks noChangeAspect="1" noChangeArrowheads="1"/>
          </p:cNvPicPr>
          <p:nvPr/>
        </p:nvPicPr>
        <p:blipFill>
          <a:blip r:embed="rId6" cstate="print"/>
          <a:srcRect l="15125" t="6590" r="7413" b="23854"/>
          <a:stretch>
            <a:fillRect/>
          </a:stretch>
        </p:blipFill>
        <p:spPr bwMode="auto">
          <a:xfrm>
            <a:off x="285750" y="3857625"/>
            <a:ext cx="3713163" cy="2500313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7" name="6 - Ορθογώνιο"/>
          <p:cNvSpPr/>
          <p:nvPr/>
        </p:nvSpPr>
        <p:spPr>
          <a:xfrm>
            <a:off x="2627784" y="6396335"/>
            <a:ext cx="4097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Αποτέλεσμα 12 μήνες μετά</a:t>
            </a:r>
            <a:endParaRPr lang="el-GR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836613"/>
            <a:ext cx="8785225" cy="1428750"/>
          </a:xfrm>
        </p:spPr>
        <p:txBody>
          <a:bodyPr/>
          <a:lstStyle/>
          <a:p>
            <a:pPr eaLnBrk="1" hangingPunct="1"/>
            <a:r>
              <a:rPr lang="el-GR" sz="32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Τι έχει πετύχει η Ορθογναθική Χειρουργική</a:t>
            </a:r>
            <a:r>
              <a:rPr lang="en-US" sz="32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;</a:t>
            </a:r>
            <a:endParaRPr lang="en-GB" sz="3200" b="1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3071813"/>
            <a:ext cx="8964488" cy="2500312"/>
          </a:xfrm>
        </p:spPr>
        <p:txBody>
          <a:bodyPr rtlCol="0">
            <a:normAutofit fontScale="92500" lnSpcReduction="20000"/>
          </a:bodyPr>
          <a:lstStyle/>
          <a:p>
            <a:pPr marL="609600" indent="-609600" algn="just" eaLnBrk="1" fontAlgn="auto" hangingPunct="1">
              <a:spcAft>
                <a:spcPts val="0"/>
              </a:spcAft>
              <a:buClr>
                <a:schemeClr val="tx2"/>
              </a:buClr>
              <a:buFont typeface="Wingdings" pitchFamily="2" charset="2"/>
              <a:buAutoNum type="arabicPeriod"/>
              <a:defRPr/>
            </a:pPr>
            <a:r>
              <a:rPr lang="el-G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Καλύτερη απόδοση στις αναλογίες του προσώπου</a:t>
            </a:r>
          </a:p>
          <a:p>
            <a:pPr marL="609600" indent="-609600" algn="just" eaLnBrk="1" fontAlgn="auto" hangingPunct="1">
              <a:spcAft>
                <a:spcPts val="0"/>
              </a:spcAft>
              <a:buClr>
                <a:schemeClr val="tx2"/>
              </a:buClr>
              <a:buFont typeface="Wingdings" pitchFamily="2" charset="2"/>
              <a:buAutoNum type="arabicPeriod"/>
              <a:defRPr/>
            </a:pPr>
            <a:r>
              <a:rPr lang="el-G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Αισθητική βελτίωση του προσώπου</a:t>
            </a:r>
          </a:p>
          <a:p>
            <a:pPr marL="609600" indent="-609600" algn="just" eaLnBrk="1" fontAlgn="auto" hangingPunct="1">
              <a:spcAft>
                <a:spcPts val="0"/>
              </a:spcAft>
              <a:buClr>
                <a:schemeClr val="tx2"/>
              </a:buClr>
              <a:buFont typeface="Wingdings" pitchFamily="2" charset="2"/>
              <a:buAutoNum type="arabicPeriod"/>
              <a:defRPr/>
            </a:pPr>
            <a:r>
              <a:rPr lang="el-G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Βελτίωση της ψυχολογίας του ατόμου</a:t>
            </a:r>
          </a:p>
          <a:p>
            <a:pPr marL="609600" indent="-609600" algn="just" eaLnBrk="1" fontAlgn="auto" hangingPunct="1">
              <a:spcAft>
                <a:spcPts val="0"/>
              </a:spcAft>
              <a:buClr>
                <a:schemeClr val="tx2"/>
              </a:buClr>
              <a:buFont typeface="Wingdings" pitchFamily="2" charset="2"/>
              <a:buAutoNum type="arabicPeriod"/>
              <a:defRPr/>
            </a:pPr>
            <a:r>
              <a:rPr lang="el-G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Πρόληψη περιοδοντίτιδας και τερηδόνας</a:t>
            </a:r>
          </a:p>
          <a:p>
            <a:pPr marL="609600" indent="-609600" algn="just" eaLnBrk="1" fontAlgn="auto" hangingPunct="1">
              <a:spcAft>
                <a:spcPts val="0"/>
              </a:spcAft>
              <a:buClr>
                <a:schemeClr val="tx2"/>
              </a:buClr>
              <a:buFont typeface="Wingdings" pitchFamily="2" charset="2"/>
              <a:buAutoNum type="arabicPeriod"/>
              <a:defRPr/>
            </a:pPr>
            <a:r>
              <a:rPr lang="el-G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Βελτίωση λειτουργίας της γνάθου</a:t>
            </a:r>
          </a:p>
          <a:p>
            <a:pPr marL="609600" indent="-609600" algn="just" eaLnBrk="1" fontAlgn="auto" hangingPunct="1">
              <a:spcAft>
                <a:spcPts val="0"/>
              </a:spcAft>
              <a:buClr>
                <a:schemeClr val="tx2"/>
              </a:buClr>
              <a:buFont typeface="Wingdings" pitchFamily="2" charset="2"/>
              <a:buAutoNum type="arabicPeriod"/>
              <a:defRPr/>
            </a:pPr>
            <a:r>
              <a:rPr lang="el-G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Περιορισμός επώδυνου συνδρόμου Κ.Γ.Δ.</a:t>
            </a:r>
            <a:endParaRPr lang="en-GB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88913"/>
            <a:ext cx="2617788" cy="32400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12" descr="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188913"/>
            <a:ext cx="2519363" cy="32400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Picture 15" descr="Ανώνυμο-1"/>
          <p:cNvPicPr>
            <a:picLocks noChangeAspect="1" noChangeArrowheads="1"/>
          </p:cNvPicPr>
          <p:nvPr/>
        </p:nvPicPr>
        <p:blipFill>
          <a:blip r:embed="rId4" cstate="print"/>
          <a:srcRect b="7610"/>
          <a:stretch>
            <a:fillRect/>
          </a:stretch>
        </p:blipFill>
        <p:spPr bwMode="auto">
          <a:xfrm>
            <a:off x="2484438" y="4041775"/>
            <a:ext cx="4248150" cy="26019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9637" name="4 - Ορθογώνιο"/>
          <p:cNvSpPr>
            <a:spLocks noChangeArrowheads="1"/>
          </p:cNvSpPr>
          <p:nvPr/>
        </p:nvSpPr>
        <p:spPr bwMode="auto">
          <a:xfrm>
            <a:off x="0" y="35718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Κορίτσι Α.Τ. 9 ετών με ρευματοειδή αρθρίτιδα και εμπλοκή του Δ κονδύλου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196975"/>
            <a:ext cx="4054475" cy="43211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Picture 5" descr="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88913"/>
            <a:ext cx="3462337" cy="24034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6" descr="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5" y="2857500"/>
            <a:ext cx="3175000" cy="3683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0661" name="7 - Ορθογώνιο"/>
          <p:cNvSpPr>
            <a:spLocks noChangeArrowheads="1"/>
          </p:cNvSpPr>
          <p:nvPr/>
        </p:nvSpPr>
        <p:spPr bwMode="auto">
          <a:xfrm>
            <a:off x="250825" y="6165850"/>
            <a:ext cx="45436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Ενδοστοματική προσπέλαση </a:t>
            </a:r>
            <a:endParaRPr lang="el-GR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3752850" cy="47513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Picture 5" descr="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476672"/>
            <a:ext cx="4608512" cy="20732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6" descr="14"/>
          <p:cNvPicPr>
            <a:picLocks noChangeAspect="1" noChangeArrowheads="1"/>
          </p:cNvPicPr>
          <p:nvPr/>
        </p:nvPicPr>
        <p:blipFill>
          <a:blip r:embed="rId4" cstate="print"/>
          <a:srcRect l="20193" t="26582" b="13039"/>
          <a:stretch>
            <a:fillRect/>
          </a:stretch>
        </p:blipFill>
        <p:spPr bwMode="auto">
          <a:xfrm>
            <a:off x="4788024" y="2852936"/>
            <a:ext cx="3890963" cy="24193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1685" name="6 - Ορθογώνιο"/>
          <p:cNvSpPr>
            <a:spLocks noChangeArrowheads="1"/>
          </p:cNvSpPr>
          <p:nvPr/>
        </p:nvSpPr>
        <p:spPr bwMode="auto">
          <a:xfrm>
            <a:off x="0" y="5445225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Οστεοτομία γωνίας κάτω γνάθου, </a:t>
            </a:r>
            <a:r>
              <a:rPr lang="el-GR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διατατική </a:t>
            </a:r>
            <a:r>
              <a:rPr lang="el-G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συσκευή, μεγάλου μήκους γωνιακή χειρολαβή για τοποθέτηση βιδών οστεοσύνθεσης</a:t>
            </a:r>
            <a:endParaRPr lang="el-GR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15"/>
          <p:cNvPicPr>
            <a:picLocks noChangeAspect="1" noChangeArrowheads="1"/>
          </p:cNvPicPr>
          <p:nvPr/>
        </p:nvPicPr>
        <p:blipFill>
          <a:blip r:embed="rId2" cstate="print"/>
          <a:srcRect l="6293"/>
          <a:stretch>
            <a:fillRect/>
          </a:stretch>
        </p:blipFill>
        <p:spPr bwMode="auto">
          <a:xfrm>
            <a:off x="251520" y="260648"/>
            <a:ext cx="3888432" cy="329469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Picture 7" descr="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645024"/>
            <a:ext cx="3889375" cy="28416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5" descr="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60648"/>
            <a:ext cx="3941762" cy="42862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2709" name="7 - Ορθογώνιο"/>
          <p:cNvSpPr>
            <a:spLocks noChangeArrowheads="1"/>
          </p:cNvSpPr>
          <p:nvPr/>
        </p:nvSpPr>
        <p:spPr bwMode="auto">
          <a:xfrm>
            <a:off x="4211960" y="4869160"/>
            <a:ext cx="51069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Τοποθέτηση διατατικής συσκευής</a:t>
            </a:r>
            <a:endParaRPr lang="el-GR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14313"/>
            <a:ext cx="3529012" cy="34655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Picture 6" descr="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142875"/>
            <a:ext cx="3030041" cy="3565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7" descr="23"/>
          <p:cNvPicPr>
            <a:picLocks noChangeAspect="1" noChangeArrowheads="1"/>
          </p:cNvPicPr>
          <p:nvPr/>
        </p:nvPicPr>
        <p:blipFill>
          <a:blip r:embed="rId4" cstate="print"/>
          <a:srcRect l="4586" r="2073"/>
          <a:stretch>
            <a:fillRect/>
          </a:stretch>
        </p:blipFill>
        <p:spPr bwMode="auto">
          <a:xfrm>
            <a:off x="5292080" y="3929063"/>
            <a:ext cx="3024336" cy="27733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8" name="7 - Ευθύγραμμο βέλος σύνδεσης"/>
          <p:cNvCxnSpPr/>
          <p:nvPr/>
        </p:nvCxnSpPr>
        <p:spPr>
          <a:xfrm rot="5400000" flipH="1" flipV="1">
            <a:off x="2071688" y="1785938"/>
            <a:ext cx="1587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- Βέλος προς τα κάτω"/>
          <p:cNvSpPr/>
          <p:nvPr/>
        </p:nvSpPr>
        <p:spPr>
          <a:xfrm>
            <a:off x="1857375" y="857250"/>
            <a:ext cx="484188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73735" name="5 - Ορθογώνιο"/>
          <p:cNvSpPr>
            <a:spLocks noChangeArrowheads="1"/>
          </p:cNvSpPr>
          <p:nvPr/>
        </p:nvSpPr>
        <p:spPr bwMode="auto">
          <a:xfrm>
            <a:off x="357188" y="4398963"/>
            <a:ext cx="42148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Βέλος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κάτω φατνιακό αγγειονευρώδες δεμάτιο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l-GR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500063"/>
            <a:ext cx="8678862" cy="5786437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l-GR" sz="3700" b="1" smtClean="0">
                <a:solidFill>
                  <a:schemeClr val="tx2"/>
                </a:solidFill>
                <a:latin typeface="Arial" charset="0"/>
                <a:cs typeface="Arial" charset="0"/>
              </a:rPr>
              <a:t>Η μετεγχειρητική διαδικασία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l-GR" sz="3700" smtClean="0"/>
          </a:p>
          <a:p>
            <a:pPr eaLnBrk="1" hangingPunct="1">
              <a:lnSpc>
                <a:spcPct val="90000"/>
              </a:lnSpc>
            </a:pPr>
            <a:r>
              <a:rPr lang="el-GR" sz="2400" b="1" smtClean="0">
                <a:solidFill>
                  <a:schemeClr val="tx2"/>
                </a:solidFill>
                <a:latin typeface="Arial" charset="0"/>
                <a:cs typeface="Arial" charset="0"/>
              </a:rPr>
              <a:t>Ενεργοποίηση της συσκευής την  4</a:t>
            </a:r>
            <a:r>
              <a:rPr lang="el-GR" sz="2400" b="1" baseline="30000" smtClean="0">
                <a:solidFill>
                  <a:schemeClr val="tx2"/>
                </a:solidFill>
                <a:latin typeface="Arial" charset="0"/>
                <a:cs typeface="Arial" charset="0"/>
              </a:rPr>
              <a:t>η</a:t>
            </a:r>
            <a:r>
              <a:rPr lang="el-GR" sz="2400" b="1" smtClean="0">
                <a:solidFill>
                  <a:schemeClr val="tx2"/>
                </a:solidFill>
                <a:latin typeface="Arial" charset="0"/>
                <a:cs typeface="Arial" charset="0"/>
              </a:rPr>
              <a:t> μ.χ. ημέρα  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b="1" smtClean="0">
                <a:solidFill>
                  <a:schemeClr val="tx2"/>
                </a:solidFill>
                <a:latin typeface="Arial" charset="0"/>
                <a:cs typeface="Arial" charset="0"/>
              </a:rPr>
              <a:t>Επιμήκυνση του οστού</a:t>
            </a:r>
            <a:r>
              <a:rPr lang="en-US" sz="2400" b="1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l-GR" sz="2400" b="1" smtClean="0">
                <a:solidFill>
                  <a:schemeClr val="tx2"/>
                </a:solidFill>
                <a:latin typeface="Arial" charset="0"/>
                <a:cs typeface="Arial" charset="0"/>
              </a:rPr>
              <a:t>1</a:t>
            </a:r>
            <a:r>
              <a:rPr lang="en-US" sz="2400" b="1" smtClean="0">
                <a:solidFill>
                  <a:schemeClr val="tx2"/>
                </a:solidFill>
                <a:latin typeface="Arial" charset="0"/>
                <a:cs typeface="Arial" charset="0"/>
              </a:rPr>
              <a:t>mm </a:t>
            </a:r>
            <a:r>
              <a:rPr lang="el-GR" sz="2400" b="1" smtClean="0">
                <a:solidFill>
                  <a:schemeClr val="tx2"/>
                </a:solidFill>
                <a:latin typeface="Arial" charset="0"/>
                <a:cs typeface="Arial" charset="0"/>
              </a:rPr>
              <a:t>την ημέρα (0.5</a:t>
            </a:r>
            <a:r>
              <a:rPr lang="en-US" sz="2400" b="1" smtClean="0">
                <a:solidFill>
                  <a:schemeClr val="tx2"/>
                </a:solidFill>
                <a:latin typeface="Arial" charset="0"/>
                <a:cs typeface="Arial" charset="0"/>
              </a:rPr>
              <a:t>mm </a:t>
            </a:r>
            <a:r>
              <a:rPr lang="el-GR" sz="2400" b="1" smtClean="0">
                <a:solidFill>
                  <a:schemeClr val="tx2"/>
                </a:solidFill>
                <a:latin typeface="Arial" charset="0"/>
                <a:cs typeface="Arial" charset="0"/>
              </a:rPr>
              <a:t>κάθε 12</a:t>
            </a:r>
            <a:r>
              <a:rPr lang="en-US" sz="2400" b="1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l-GR" sz="2400" b="1" smtClean="0">
                <a:solidFill>
                  <a:schemeClr val="tx2"/>
                </a:solidFill>
                <a:latin typeface="Arial" charset="0"/>
                <a:cs typeface="Arial" charset="0"/>
              </a:rPr>
              <a:t>ώρες)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b="1" smtClean="0">
                <a:solidFill>
                  <a:schemeClr val="tx2"/>
                </a:solidFill>
                <a:latin typeface="Arial" charset="0"/>
                <a:cs typeface="Arial" charset="0"/>
              </a:rPr>
              <a:t>Διδασκαλία γονέων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b="1" smtClean="0">
                <a:solidFill>
                  <a:schemeClr val="tx2"/>
                </a:solidFill>
                <a:latin typeface="Arial" charset="0"/>
                <a:cs typeface="Arial" charset="0"/>
              </a:rPr>
              <a:t>Διάρκεια 20-25 ημέρες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b="1" smtClean="0">
                <a:solidFill>
                  <a:schemeClr val="tx2"/>
                </a:solidFill>
                <a:latin typeface="Arial" charset="0"/>
                <a:cs typeface="Arial" charset="0"/>
              </a:rPr>
              <a:t>Συνολικό «κέρδος» 2</a:t>
            </a:r>
            <a:r>
              <a:rPr lang="en-US" sz="2400" b="1" smtClean="0">
                <a:solidFill>
                  <a:schemeClr val="tx2"/>
                </a:solidFill>
                <a:latin typeface="Arial" charset="0"/>
                <a:cs typeface="Arial" charset="0"/>
              </a:rPr>
              <a:t>.</a:t>
            </a:r>
            <a:r>
              <a:rPr lang="el-GR" sz="2400" b="1" smtClean="0">
                <a:solidFill>
                  <a:schemeClr val="tx2"/>
                </a:solidFill>
                <a:latin typeface="Arial" charset="0"/>
                <a:cs typeface="Arial" charset="0"/>
              </a:rPr>
              <a:t>0-2</a:t>
            </a:r>
            <a:r>
              <a:rPr lang="en-US" sz="2400" b="1" smtClean="0">
                <a:solidFill>
                  <a:schemeClr val="tx2"/>
                </a:solidFill>
                <a:latin typeface="Arial" charset="0"/>
                <a:cs typeface="Arial" charset="0"/>
              </a:rPr>
              <a:t>.</a:t>
            </a:r>
            <a:r>
              <a:rPr lang="el-GR" sz="2400" b="1" smtClean="0">
                <a:solidFill>
                  <a:schemeClr val="tx2"/>
                </a:solidFill>
                <a:latin typeface="Arial" charset="0"/>
                <a:cs typeface="Arial" charset="0"/>
              </a:rPr>
              <a:t>5</a:t>
            </a:r>
            <a:r>
              <a:rPr lang="en-US" sz="2400" b="1" smtClean="0">
                <a:solidFill>
                  <a:schemeClr val="tx2"/>
                </a:solidFill>
                <a:latin typeface="Arial" charset="0"/>
                <a:cs typeface="Arial" charset="0"/>
              </a:rPr>
              <a:t>cm</a:t>
            </a:r>
            <a:endParaRPr lang="el-GR" sz="2400" b="1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sz="2400" b="1" smtClean="0">
                <a:solidFill>
                  <a:schemeClr val="tx2"/>
                </a:solidFill>
                <a:latin typeface="Arial" charset="0"/>
                <a:cs typeface="Arial" charset="0"/>
              </a:rPr>
              <a:t>Περίοδος αναμονής</a:t>
            </a:r>
            <a:r>
              <a:rPr lang="en-US" sz="2400" b="1" smtClean="0">
                <a:solidFill>
                  <a:schemeClr val="tx2"/>
                </a:solidFill>
                <a:latin typeface="Arial" charset="0"/>
                <a:cs typeface="Arial" charset="0"/>
              </a:rPr>
              <a:t> 30 </a:t>
            </a:r>
            <a:r>
              <a:rPr lang="el-GR" sz="2400" b="1" smtClean="0">
                <a:solidFill>
                  <a:schemeClr val="tx2"/>
                </a:solidFill>
                <a:latin typeface="Arial" charset="0"/>
                <a:cs typeface="Arial" charset="0"/>
              </a:rPr>
              <a:t>ημέρες 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b="1" smtClean="0">
                <a:solidFill>
                  <a:schemeClr val="tx2"/>
                </a:solidFill>
                <a:latin typeface="Arial" charset="0"/>
                <a:cs typeface="Arial" charset="0"/>
              </a:rPr>
              <a:t>Απομάκρυνση της συσκευής με νοσηλεία 1 ημέρας</a:t>
            </a:r>
            <a:endParaRPr lang="en-US" sz="2400" b="1" smtClean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 descr="IMG_4291cor"/>
          <p:cNvPicPr>
            <a:picLocks noChangeAspect="1" noChangeArrowheads="1"/>
          </p:cNvPicPr>
          <p:nvPr/>
        </p:nvPicPr>
        <p:blipFill>
          <a:blip r:embed="rId2" cstate="print"/>
          <a:srcRect r="4044"/>
          <a:stretch>
            <a:fillRect/>
          </a:stretch>
        </p:blipFill>
        <p:spPr bwMode="auto">
          <a:xfrm>
            <a:off x="684213" y="714375"/>
            <a:ext cx="2887662" cy="32908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Picture 4" descr="IMG_4292c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714375"/>
            <a:ext cx="2781300" cy="3556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5780" name="Picture 6" descr="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2225" y="4292600"/>
            <a:ext cx="1922463" cy="23796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Picture 7" descr="t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3" y="4437063"/>
            <a:ext cx="1735137" cy="22320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5782" name="5 - Ορθογώνιο"/>
          <p:cNvSpPr>
            <a:spLocks noChangeArrowheads="1"/>
          </p:cNvSpPr>
          <p:nvPr/>
        </p:nvSpPr>
        <p:spPr bwMode="auto">
          <a:xfrm>
            <a:off x="684213" y="0"/>
            <a:ext cx="7489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>
                <a:solidFill>
                  <a:srgbClr val="C00000"/>
                </a:solidFill>
              </a:rPr>
              <a:t>Η ασθενής 2 μήνες μετά</a:t>
            </a:r>
            <a:endParaRPr lang="en-GB" sz="280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Panos\Desktop\tzimou\DSC_02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642938"/>
            <a:ext cx="2160588" cy="3100387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6803" name="Picture 3" descr="C:\Users\Panos\Desktop\tzimou\DSC_02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714375"/>
            <a:ext cx="2087563" cy="30749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25" name="Straight Connector 24"/>
          <p:cNvCxnSpPr/>
          <p:nvPr/>
        </p:nvCxnSpPr>
        <p:spPr>
          <a:xfrm flipV="1">
            <a:off x="6516688" y="2205038"/>
            <a:ext cx="215900" cy="71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12" descr="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644900"/>
            <a:ext cx="2376488" cy="30559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6" name="Picture 10" descr="t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476250"/>
            <a:ext cx="2386013" cy="2952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6807" name="Picture 4" descr="C:\Users\Panos\Desktop\tzimou\DSC_02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46513" y="4065588"/>
            <a:ext cx="4803775" cy="26638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43" name="Straight Connector 42"/>
          <p:cNvCxnSpPr/>
          <p:nvPr/>
        </p:nvCxnSpPr>
        <p:spPr>
          <a:xfrm rot="16200000" flipH="1">
            <a:off x="6415882" y="2880519"/>
            <a:ext cx="19288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4140200" y="2997200"/>
            <a:ext cx="1727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500563" y="2349500"/>
            <a:ext cx="1079500" cy="1428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cxnSp>
        <p:nvCxnSpPr>
          <p:cNvPr id="54" name="Straight Connector 53"/>
          <p:cNvCxnSpPr/>
          <p:nvPr/>
        </p:nvCxnSpPr>
        <p:spPr>
          <a:xfrm rot="10800000">
            <a:off x="3851275" y="5445125"/>
            <a:ext cx="48244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12" name="12 - Ορθογώνιο"/>
          <p:cNvSpPr>
            <a:spLocks noChangeArrowheads="1"/>
          </p:cNvSpPr>
          <p:nvPr/>
        </p:nvSpPr>
        <p:spPr bwMode="auto">
          <a:xfrm>
            <a:off x="684213" y="0"/>
            <a:ext cx="7489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400" b="1">
                <a:solidFill>
                  <a:srgbClr val="C00000"/>
                </a:solidFill>
              </a:rPr>
              <a:t>Η ασθενής 4 χρόνια μετά</a:t>
            </a:r>
            <a:endParaRPr lang="en-GB" sz="24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" name="Rectangle 50"/>
          <p:cNvSpPr/>
          <p:nvPr/>
        </p:nvSpPr>
        <p:spPr>
          <a:xfrm>
            <a:off x="6875463" y="2205038"/>
            <a:ext cx="1081087" cy="1444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IMG_4293cor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5449" r="4347"/>
          <a:stretch>
            <a:fillRect/>
          </a:stretch>
        </p:blipFill>
        <p:spPr bwMode="auto">
          <a:xfrm>
            <a:off x="2286000" y="260350"/>
            <a:ext cx="5072063" cy="33178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Picture 5" descr="DSC03062c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11691" t="5556" r="8530"/>
          <a:stretch>
            <a:fillRect/>
          </a:stretch>
        </p:blipFill>
        <p:spPr bwMode="auto">
          <a:xfrm>
            <a:off x="785813" y="3929063"/>
            <a:ext cx="3000375" cy="26654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6" descr="DSC03059c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 l="14285" r="11299"/>
          <a:stretch>
            <a:fillRect/>
          </a:stretch>
        </p:blipFill>
        <p:spPr bwMode="auto">
          <a:xfrm>
            <a:off x="5143500" y="3786188"/>
            <a:ext cx="2857500" cy="28797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Fig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7943800" cy="501858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6 - Ορθογώνιο"/>
          <p:cNvSpPr>
            <a:spLocks noChangeArrowheads="1"/>
          </p:cNvSpPr>
          <p:nvPr/>
        </p:nvSpPr>
        <p:spPr bwMode="auto">
          <a:xfrm>
            <a:off x="2771800" y="5733256"/>
            <a:ext cx="37531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</a:rPr>
              <a:t>Αντιμετώπιση συνδρόμου </a:t>
            </a:r>
            <a:r>
              <a:rPr lang="en-US" b="1" dirty="0" smtClean="0">
                <a:solidFill>
                  <a:srgbClr val="C00000"/>
                </a:solidFill>
              </a:rPr>
              <a:t>Goldenhar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Κύρια προβλήματα που αφορούν την κάτω γνάθο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988840"/>
            <a:ext cx="7772400" cy="4114800"/>
          </a:xfrm>
        </p:spPr>
        <p:txBody>
          <a:bodyPr/>
          <a:lstStyle/>
          <a:p>
            <a:pPr eaLnBrk="1" hangingPunct="1">
              <a:buClr>
                <a:schemeClr val="tx2"/>
              </a:buClr>
              <a:buSzPct val="50000"/>
            </a:pPr>
            <a:r>
              <a:rPr lang="el-GR" sz="2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Προγναθισμός</a:t>
            </a:r>
          </a:p>
          <a:p>
            <a:pPr eaLnBrk="1" hangingPunct="1">
              <a:buClr>
                <a:schemeClr val="tx2"/>
              </a:buClr>
              <a:buSzPct val="50000"/>
            </a:pPr>
            <a:r>
              <a:rPr lang="el-GR" sz="2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Οπισθογναθισμός</a:t>
            </a:r>
          </a:p>
          <a:p>
            <a:pPr eaLnBrk="1" hangingPunct="1">
              <a:buClr>
                <a:schemeClr val="tx2"/>
              </a:buClr>
              <a:buSzPct val="50000"/>
            </a:pPr>
            <a:r>
              <a:rPr lang="el-GR" sz="2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Ασυμμετρία</a:t>
            </a:r>
          </a:p>
          <a:p>
            <a:pPr eaLnBrk="1" hangingPunct="1">
              <a:buClr>
                <a:schemeClr val="tx2"/>
              </a:buClr>
              <a:buSzPct val="50000"/>
            </a:pPr>
            <a:r>
              <a:rPr lang="el-GR" sz="2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Προ - , </a:t>
            </a:r>
            <a:r>
              <a:rPr lang="el-GR" sz="28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πλαγιο</a:t>
            </a:r>
            <a:r>
              <a:rPr lang="el-GR" sz="2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- , </a:t>
            </a:r>
            <a:r>
              <a:rPr lang="el-GR" sz="28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οπισθογενειισμός</a:t>
            </a:r>
            <a:endParaRPr lang="el-GR" sz="2800" b="1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eaLnBrk="1" hangingPunct="1">
              <a:buClr>
                <a:schemeClr val="tx2"/>
              </a:buClr>
              <a:buSzPct val="50000"/>
            </a:pPr>
            <a:r>
              <a:rPr lang="el-GR" sz="28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Μακρο</a:t>
            </a:r>
            <a:r>
              <a:rPr lang="el-GR" sz="2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- , μικρογενεία </a:t>
            </a:r>
          </a:p>
          <a:p>
            <a:pPr eaLnBrk="1" hangingPunct="1">
              <a:buClr>
                <a:schemeClr val="tx2"/>
              </a:buClr>
              <a:buSzPct val="50000"/>
            </a:pPr>
            <a:r>
              <a:rPr lang="el-GR" sz="2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(Χασμοδοντία)</a:t>
            </a:r>
          </a:p>
          <a:p>
            <a:pPr eaLnBrk="1" hangingPunct="1">
              <a:buClr>
                <a:schemeClr val="tx2"/>
              </a:buClr>
              <a:buFont typeface="Wingdings" pitchFamily="2" charset="2"/>
              <a:buNone/>
            </a:pPr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Μητροπούλου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88640"/>
            <a:ext cx="3531692" cy="53239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4995" name="Picture 3" descr="Μητροπούλου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88640"/>
            <a:ext cx="3456384" cy="528314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6 - Ορθογώνιο"/>
          <p:cNvSpPr>
            <a:spLocks noChangeArrowheads="1"/>
          </p:cNvSpPr>
          <p:nvPr/>
        </p:nvSpPr>
        <p:spPr bwMode="auto">
          <a:xfrm>
            <a:off x="2771800" y="5877272"/>
            <a:ext cx="37531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</a:rPr>
              <a:t>Αντιμετώπιση συνδρόμου </a:t>
            </a:r>
            <a:r>
              <a:rPr lang="en-US" b="1" dirty="0" smtClean="0">
                <a:solidFill>
                  <a:srgbClr val="C00000"/>
                </a:solidFill>
              </a:rPr>
              <a:t>Goldenhar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3466728" cy="530790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8851" name="Picture 3" descr="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81000"/>
            <a:ext cx="3526483" cy="535033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3 - Ορθογώνιο"/>
          <p:cNvSpPr>
            <a:spLocks noChangeArrowheads="1"/>
          </p:cNvSpPr>
          <p:nvPr/>
        </p:nvSpPr>
        <p:spPr bwMode="auto">
          <a:xfrm>
            <a:off x="323850" y="6237288"/>
            <a:ext cx="70332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Κορίτσι </a:t>
            </a:r>
            <a:r>
              <a:rPr lang="el-GR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 ετών με </a:t>
            </a:r>
            <a:r>
              <a:rPr lang="el-GR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σύνδρομο 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Goldenhar</a:t>
            </a:r>
            <a:r>
              <a:rPr lang="el-GR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l-GR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79512" y="980728"/>
            <a:ext cx="4248472" cy="292885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9875" name="Picture 3" descr="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697755" y="980728"/>
            <a:ext cx="4446245" cy="29487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3 - Ορθογώνιο"/>
          <p:cNvSpPr>
            <a:spLocks noChangeArrowheads="1"/>
          </p:cNvSpPr>
          <p:nvPr/>
        </p:nvSpPr>
        <p:spPr bwMode="auto">
          <a:xfrm>
            <a:off x="971600" y="5445224"/>
            <a:ext cx="61563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Περαίωση διατατικής διαδικασίας </a:t>
            </a:r>
            <a:endParaRPr lang="el-GR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88640"/>
            <a:ext cx="2295525" cy="3455987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0899" name="Picture 3" descr="35"/>
          <p:cNvPicPr>
            <a:picLocks noChangeAspect="1" noChangeArrowheads="1"/>
          </p:cNvPicPr>
          <p:nvPr/>
        </p:nvPicPr>
        <p:blipFill>
          <a:blip r:embed="rId3" cstate="print"/>
          <a:srcRect b="2747"/>
          <a:stretch>
            <a:fillRect/>
          </a:stretch>
        </p:blipFill>
        <p:spPr bwMode="auto">
          <a:xfrm>
            <a:off x="468313" y="188913"/>
            <a:ext cx="2320925" cy="3455987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0901" name="Picture 2" descr="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4076700"/>
            <a:ext cx="2844800" cy="258445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0902" name="Picture 3" descr="2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005064"/>
            <a:ext cx="2543175" cy="260032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0904" name="7 - Ορθογώνιο"/>
          <p:cNvSpPr>
            <a:spLocks noChangeArrowheads="1"/>
          </p:cNvSpPr>
          <p:nvPr/>
        </p:nvSpPr>
        <p:spPr bwMode="auto">
          <a:xfrm>
            <a:off x="539750" y="3644900"/>
            <a:ext cx="68494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Κορίτσι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l-G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ετών, Ημιπροσωπική </a:t>
            </a:r>
            <a:r>
              <a:rPr lang="el-GR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μικροσωμία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μικρή βελτίωση</a:t>
            </a:r>
            <a:endParaRPr lang="el-GR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I. Iatrou\Desktop\Κρανιοπροσωπικές ανωμαλίες\Ζάβαλη Ημιπροσωπική μικροσωμία Διατατική Ζάβαλη\20131204_101231.jpg"/>
          <p:cNvPicPr>
            <a:picLocks noChangeAspect="1" noChangeArrowheads="1"/>
          </p:cNvPicPr>
          <p:nvPr/>
        </p:nvPicPr>
        <p:blipFill>
          <a:blip r:embed="rId2" cstate="print"/>
          <a:srcRect l="19289" t="5714" r="27135"/>
          <a:stretch>
            <a:fillRect/>
          </a:stretch>
        </p:blipFill>
        <p:spPr bwMode="auto">
          <a:xfrm>
            <a:off x="4860032" y="1041965"/>
            <a:ext cx="2408220" cy="3179123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" name="Picture 4" descr="C:\Users\I. Iatrou\Desktop\Κρανιοπροσωπικές ανωμαλίες\Ζάβαλη Ημιπροσωπική μικροσωμία Διατατική Ζάβαλη\IMG_26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60648"/>
            <a:ext cx="1794786" cy="2376264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" name="8 - Ορθογώνιο"/>
          <p:cNvSpPr>
            <a:spLocks noChangeArrowheads="1"/>
          </p:cNvSpPr>
          <p:nvPr/>
        </p:nvSpPr>
        <p:spPr bwMode="auto">
          <a:xfrm>
            <a:off x="323528" y="5157192"/>
            <a:ext cx="32207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l-G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ετών με σαφή υποτροπή</a:t>
            </a:r>
            <a:endParaRPr lang="el-GR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8 - Ορθογώνιο"/>
          <p:cNvSpPr>
            <a:spLocks noChangeArrowheads="1"/>
          </p:cNvSpPr>
          <p:nvPr/>
        </p:nvSpPr>
        <p:spPr bwMode="auto">
          <a:xfrm>
            <a:off x="3995936" y="4509120"/>
            <a:ext cx="50497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l-GR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l-GR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ετών αποφασίστηκε η αντιμετώπιση με </a:t>
            </a:r>
          </a:p>
          <a:p>
            <a:r>
              <a:rPr lang="el-GR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διορθωτική οστεοτομία και Ορθοδοντική</a:t>
            </a:r>
            <a:endParaRPr lang="el-GR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I. Iatrou\Desktop\Σύνδρομα\Goldenhar\Σύνδρομο Goldenhar Ζάβαλη\DSC04652.JPG"/>
          <p:cNvPicPr>
            <a:picLocks noChangeAspect="1" noChangeArrowheads="1"/>
          </p:cNvPicPr>
          <p:nvPr/>
        </p:nvPicPr>
        <p:blipFill>
          <a:blip r:embed="rId4" cstate="print"/>
          <a:srcRect l="11446" r="21289"/>
          <a:stretch>
            <a:fillRect/>
          </a:stretch>
        </p:blipFill>
        <p:spPr>
          <a:xfrm>
            <a:off x="251520" y="2996952"/>
            <a:ext cx="1816617" cy="18002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7" name="Picture 3" descr="C:\Users\I. Iatrou\Desktop\Σύνδρομα\Goldenhar\Σύνδρομο Goldenhar Ζάβαλη\DSC_01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3" y="2996952"/>
            <a:ext cx="1224136" cy="1841023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2" descr="C:\Users\I. Iatrou\Desktop\Σύνδρομα\Goldenhar\Σύνδρομο Goldenhar Ζάβαλη\20131223_0926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725" r="19627" b="9313"/>
          <a:stretch>
            <a:fillRect/>
          </a:stretch>
        </p:blipFill>
        <p:spPr>
          <a:xfrm>
            <a:off x="323528" y="1412776"/>
            <a:ext cx="4021088" cy="4104481"/>
          </a:xfrm>
          <a:noFill/>
          <a:ln w="38100">
            <a:solidFill>
              <a:srgbClr val="C00000"/>
            </a:solidFill>
          </a:ln>
        </p:spPr>
      </p:pic>
      <p:pic>
        <p:nvPicPr>
          <p:cNvPr id="82948" name="Picture 3" descr="C:\Users\I. Iatrou\Desktop\Σύνδρομα\Goldenhar\Σύνδρομο Goldenhar Ζάβαλη\20131219_084703.jpg"/>
          <p:cNvPicPr>
            <a:picLocks noChangeAspect="1" noChangeArrowheads="1"/>
          </p:cNvPicPr>
          <p:nvPr/>
        </p:nvPicPr>
        <p:blipFill>
          <a:blip r:embed="rId3" cstate="print"/>
          <a:srcRect l="5383" t="13200" r="8858" b="8916"/>
          <a:stretch>
            <a:fillRect/>
          </a:stretch>
        </p:blipFill>
        <p:spPr bwMode="auto">
          <a:xfrm>
            <a:off x="4716016" y="404663"/>
            <a:ext cx="3600400" cy="2450493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2949" name="5 - Ορθογώνιο"/>
          <p:cNvSpPr>
            <a:spLocks noChangeArrowheads="1"/>
          </p:cNvSpPr>
          <p:nvPr/>
        </p:nvSpPr>
        <p:spPr bwMode="auto">
          <a:xfrm>
            <a:off x="2124075" y="6237288"/>
            <a:ext cx="13382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2</a:t>
            </a:r>
            <a:r>
              <a:rPr lang="el-GR" b="1">
                <a:solidFill>
                  <a:srgbClr val="C00000"/>
                </a:solidFill>
              </a:rPr>
              <a:t>1</a:t>
            </a:r>
            <a:r>
              <a:rPr lang="en-US" b="1">
                <a:solidFill>
                  <a:srgbClr val="C00000"/>
                </a:solidFill>
              </a:rPr>
              <a:t>.12.2013</a:t>
            </a:r>
            <a:endParaRPr lang="el-GR"/>
          </a:p>
        </p:txBody>
      </p:sp>
      <p:pic>
        <p:nvPicPr>
          <p:cNvPr id="1026" name="Picture 2" descr="C:\Users\I. Iatrou\Desktop\Κρανιοπροσωπικές ανωμαλίες\Ζάβαλη Ημιπροσωπική μικροσωμία Διατατική Ζάβαλη\7ος 2013\20130717_112527(0).jpg"/>
          <p:cNvPicPr>
            <a:picLocks noChangeAspect="1" noChangeArrowheads="1"/>
          </p:cNvPicPr>
          <p:nvPr/>
        </p:nvPicPr>
        <p:blipFill>
          <a:blip r:embed="rId4" cstate="print"/>
          <a:srcRect l="18498" r="17717" b="14358"/>
          <a:stretch>
            <a:fillRect/>
          </a:stretch>
        </p:blipFill>
        <p:spPr bwMode="auto">
          <a:xfrm>
            <a:off x="4788024" y="3140968"/>
            <a:ext cx="3600400" cy="362551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sp>
        <p:nvSpPr>
          <p:cNvPr id="8" name="6 - Ορθογώνιο"/>
          <p:cNvSpPr>
            <a:spLocks noGrp="1" noChangeArrowheads="1"/>
          </p:cNvSpPr>
          <p:nvPr>
            <p:ph type="title"/>
          </p:nvPr>
        </p:nvSpPr>
        <p:spPr bwMode="auto">
          <a:xfrm>
            <a:off x="1493475" y="455766"/>
            <a:ext cx="15083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18 ετών</a:t>
            </a:r>
            <a:endParaRPr lang="el-GR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. Iatrou\Desktop\Κρανιοπροσωπικές ανωμαλίες\ΕΜΒΡΥΟ Μικρογναθία\IMG_88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587" r="5885"/>
          <a:stretch>
            <a:fillRect/>
          </a:stretch>
        </p:blipFill>
        <p:spPr bwMode="auto">
          <a:xfrm rot="5400000">
            <a:off x="2226469" y="1742083"/>
            <a:ext cx="5040561" cy="4525963"/>
          </a:xfrm>
          <a:prstGeom prst="rect">
            <a:avLst/>
          </a:prstGeom>
          <a:noFill/>
        </p:spPr>
      </p:pic>
      <p:sp>
        <p:nvSpPr>
          <p:cNvPr id="4" name="5 - Τίτλος"/>
          <p:cNvSpPr>
            <a:spLocks noGrp="1"/>
          </p:cNvSpPr>
          <p:nvPr>
            <p:ph type="title"/>
          </p:nvPr>
        </p:nvSpPr>
        <p:spPr>
          <a:xfrm>
            <a:off x="0" y="153641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Υπερηχογράφημα εμβρύου 5 μηνών με έντονο  υπογναθισμό σε έδαφος σ.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Pierre Robin</a:t>
            </a:r>
            <a:r>
              <a:rPr lang="el-G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l-G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l-GR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. Iatrou\Desktop\Κρανιοπροσωπικές ανωμαλίες\Κιρλαγκίτσης Ιωαν\20150128_0909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555" r="15396"/>
          <a:stretch>
            <a:fillRect/>
          </a:stretch>
        </p:blipFill>
        <p:spPr bwMode="auto">
          <a:xfrm>
            <a:off x="395536" y="1340768"/>
            <a:ext cx="3240360" cy="3916699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  <p:pic>
        <p:nvPicPr>
          <p:cNvPr id="2051" name="Picture 3" descr="C:\Users\I. Iatrou\Desktop\Κρανιοπροσωπικές ανωμαλίες\Κιρλαγκίτσης Ιωαν\20150429_112623.jpg"/>
          <p:cNvPicPr>
            <a:picLocks noChangeAspect="1" noChangeArrowheads="1"/>
          </p:cNvPicPr>
          <p:nvPr/>
        </p:nvPicPr>
        <p:blipFill>
          <a:blip r:embed="rId3" cstate="print"/>
          <a:srcRect r="8108" b="6757"/>
          <a:stretch>
            <a:fillRect/>
          </a:stretch>
        </p:blipFill>
        <p:spPr bwMode="auto">
          <a:xfrm flipH="1">
            <a:off x="4702448" y="1357484"/>
            <a:ext cx="3200704" cy="3943724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  <p:sp>
        <p:nvSpPr>
          <p:cNvPr id="6" name="5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Αγόρι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I.K. </a:t>
            </a:r>
            <a:r>
              <a:rPr lang="el-G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 ετών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l-GR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Ακολουθία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Pierre Robin</a:t>
            </a:r>
            <a:r>
              <a:rPr lang="el-GR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el-GR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με σοβαρό αναπνευστικό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και διατροφικό πρόβλημα </a:t>
            </a:r>
            <a:endParaRPr lang="el-GR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- Έλλειψη"/>
          <p:cNvSpPr/>
          <p:nvPr/>
        </p:nvSpPr>
        <p:spPr>
          <a:xfrm>
            <a:off x="683568" y="2708920"/>
            <a:ext cx="91440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Έλλειψη"/>
          <p:cNvSpPr/>
          <p:nvPr/>
        </p:nvSpPr>
        <p:spPr>
          <a:xfrm>
            <a:off x="5652120" y="2348880"/>
            <a:ext cx="91440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5 - Τίτλος"/>
          <p:cNvSpPr txBox="1">
            <a:spLocks/>
          </p:cNvSpPr>
          <p:nvPr/>
        </p:nvSpPr>
        <p:spPr>
          <a:xfrm>
            <a:off x="0" y="5876691"/>
            <a:ext cx="9144000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Αποκατάσταση με διατατική οστεογένεση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E:\ΦΥΚΟΣ 10.2007\18 Οκτ 2007 006_edit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549275"/>
            <a:ext cx="3076575" cy="5799138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8307" name="Picture 2" descr="E:\ΦΥΚΟΣ 10.2007\18 Οκτ 2007 003_edited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549275"/>
            <a:ext cx="4567238" cy="3962400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98308" name="3 - Ορθογώνιο"/>
          <p:cNvSpPr>
            <a:spLocks noChangeArrowheads="1"/>
          </p:cNvSpPr>
          <p:nvPr/>
        </p:nvSpPr>
        <p:spPr bwMode="auto">
          <a:xfrm>
            <a:off x="3923928" y="5013176"/>
            <a:ext cx="5404043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Βρέφος 6 μηνών με μεγάλης βαρύτητας </a:t>
            </a:r>
          </a:p>
          <a:p>
            <a:r>
              <a:rPr lang="el-G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Σύνδρομο 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Pierre Robin</a:t>
            </a:r>
            <a:r>
              <a:rPr lang="el-GR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αδυναμία σίτισης, </a:t>
            </a:r>
          </a:p>
          <a:p>
            <a:r>
              <a:rPr lang="el-GR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αναπνοής, άπνοια ύπνου, τραχειοστομία, </a:t>
            </a:r>
          </a:p>
          <a:p>
            <a:r>
              <a:rPr lang="el-GR" sz="20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νηστιδοστομία</a:t>
            </a:r>
            <a:r>
              <a:rPr lang="el-GR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el-GR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Παράταση της κατάστασης </a:t>
            </a:r>
          </a:p>
          <a:p>
            <a:r>
              <a:rPr lang="el-GR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δεν είναι συμβατή με τη ζωή</a:t>
            </a:r>
            <a:endParaRPr lang="el-GR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b="1" dirty="0">
                <a:solidFill>
                  <a:schemeClr val="tx2"/>
                </a:solidFill>
              </a:rPr>
              <a:t> </a:t>
            </a:r>
            <a:endParaRPr lang="el-GR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E:\ΦΥΚΟΣ 10.2007\18 Οκτ 2007 012_edit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8" y="214313"/>
            <a:ext cx="4962525" cy="263525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9331" name="Picture 3" descr="E:\ΦΥΚΟΣ 10.2007\18 Οκτ 2007 011_edited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14313"/>
            <a:ext cx="3227387" cy="269875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9332" name="Picture 4" descr="E:\ΦΥΚΟΣ 10.2007\18 Οκτ 2007 016_edited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3319463"/>
            <a:ext cx="4286250" cy="3411537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9333" name="Picture 2" descr="E:\ΦΥΚΟΣ 10.2007\18 Οκτ 2007 020_edited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3" y="3284538"/>
            <a:ext cx="3224212" cy="343217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1887</Words>
  <Application>Microsoft Office PowerPoint</Application>
  <PresentationFormat>Προβολή στην οθόνη (4:3)</PresentationFormat>
  <Paragraphs>279</Paragraphs>
  <Slides>105</Slides>
  <Notes>6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105</vt:i4>
      </vt:variant>
    </vt:vector>
  </HeadingPairs>
  <TitlesOfParts>
    <vt:vector size="106" baseType="lpstr">
      <vt:lpstr>Θέμα του Office</vt:lpstr>
      <vt:lpstr>ΟΡΘΟΓΝΑΘΙΚΗ ΧΕΙΡΟΥΡΓΙΚΗ 07-11.05.2020  10ο Εξάμηνο Οδοντιατρικής  Σχολής Πανεπιστημίου Αθηνών</vt:lpstr>
      <vt:lpstr>ΟΡΘΟΓΝΑΘΙΚΗ ΧΕΙΡΟΥΡΓΙΚΗ</vt:lpstr>
      <vt:lpstr>Διαφάνεια 3</vt:lpstr>
      <vt:lpstr>Διαφάνεια 4</vt:lpstr>
      <vt:lpstr>Διαφάνεια 5</vt:lpstr>
      <vt:lpstr> Το κάτω τριτημόριο διαιρείται επίσης σε 3 ίσα μέρη εκ των οποίων το άνω 1/3 αφορά στην άνω γνάθο και τα υπόλοιπα 2/3 στην κάτω γνάθο.  </vt:lpstr>
      <vt:lpstr>Βασικές αναλογίες προσώπου  (κατά μέτωπο)</vt:lpstr>
      <vt:lpstr>Τι έχει πετύχει η Ορθογναθική Χειρουργική;</vt:lpstr>
      <vt:lpstr>Κύρια προβλήματα που αφορούν την κάτω γνάθο</vt:lpstr>
      <vt:lpstr>Σημαντική υπόμνηση:</vt:lpstr>
      <vt:lpstr>Διαφάνεια 11</vt:lpstr>
      <vt:lpstr>Διαφάνεια 12</vt:lpstr>
      <vt:lpstr>Ο κάτω προ- υπο- ή πλαγιογναθισμός διορθώνεται ενδοστοματικά με την ιδιοφυή ανακάλυψη του Καθηγητή Hugo Obwegeser (1955) με Οβελιαία Οστεοτομία κλάδων κάτω γνάθου και σεβασμό του αγγειονευρώδους δεματίου του κάτω φατνιακού  </vt:lpstr>
      <vt:lpstr>Διαφάνεια 14</vt:lpstr>
      <vt:lpstr>Διαφάνεια 15</vt:lpstr>
      <vt:lpstr>Διαφάνεια 16</vt:lpstr>
      <vt:lpstr>Διαφάνεια 17</vt:lpstr>
      <vt:lpstr>Χειρουργικές Τεχνικές Ορθογναθικών Επεμβάσεων Κάτω Γνάθου </vt:lpstr>
      <vt:lpstr>5 years experience with miniplates in Orthognathic Surgery 1989 - 1994</vt:lpstr>
      <vt:lpstr>Διόρθωση κάτω προγναθισμού  Οβελιαία Οστεοτομία Κλάδων   1η περίπτωση νέα 25 ετών</vt:lpstr>
      <vt:lpstr>Διαφάνεια 21</vt:lpstr>
      <vt:lpstr>Διαφάνεια 22</vt:lpstr>
      <vt:lpstr>Διαφάνεια 23</vt:lpstr>
      <vt:lpstr>Διαφάνεια 24</vt:lpstr>
      <vt:lpstr>Διαφάνεια 25</vt:lpstr>
      <vt:lpstr>Η θέση της Οστεοτομίας στην Γενειοπλαστική</vt:lpstr>
      <vt:lpstr>Διαφάνεια 27</vt:lpstr>
      <vt:lpstr>Διαφάνεια 28</vt:lpstr>
      <vt:lpstr>Διαφάνεια 29</vt:lpstr>
      <vt:lpstr>Διαφάνεια 30</vt:lpstr>
      <vt:lpstr>Κάτω προγναθισμός – χασμοδοντία, μακρύ πρόσωπο  Χειρ. διόρθωση με οβελιαία οστεοτομία κ γενειοπλαστική </vt:lpstr>
      <vt:lpstr>Χειρουργικές Τεχνικές Ορθογναθικών Επεμβάσεων άνω Γνάθου</vt:lpstr>
      <vt:lpstr>Διαφάνεια 33</vt:lpstr>
      <vt:lpstr>Διαφάνεια 34</vt:lpstr>
      <vt:lpstr>Διαφάνεια 35</vt:lpstr>
      <vt:lpstr>Διαφάνεια 36</vt:lpstr>
      <vt:lpstr>Η χειρουργική διόρθωση άνω υπογναθισμού γίνεται με προωθητική οστεοτομία τύπου Lefort I </vt:lpstr>
      <vt:lpstr>Διαφάνεια 38</vt:lpstr>
      <vt:lpstr>Διαφάνεια 39</vt:lpstr>
      <vt:lpstr>Άνδρας 55 ετών, άνω υπογναθισμός Προ - κ Μετεγχειρητική εικόνα </vt:lpstr>
      <vt:lpstr>Αμφιγναθικές Οστεοτομίες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Ασυμμετρίες προσώπου  κατά το οριζόντιο επίπεδο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Διαφάνεια 63</vt:lpstr>
      <vt:lpstr>Διαφάνεια 64</vt:lpstr>
      <vt:lpstr>Διαφάνεια 65</vt:lpstr>
      <vt:lpstr>Διαφάνεια 66</vt:lpstr>
      <vt:lpstr>Διαφάνεια 67</vt:lpstr>
      <vt:lpstr>Διαφάνεια 68</vt:lpstr>
      <vt:lpstr>Συμπερασματικά</vt:lpstr>
      <vt:lpstr>Θα μπορούσαμε να επέμβουμε σε ορθογναθικά προβλήματα σε μικρότερες ηλικίες;</vt:lpstr>
      <vt:lpstr>Διαφάνεια 71</vt:lpstr>
      <vt:lpstr>Διαφάνεια 72</vt:lpstr>
      <vt:lpstr>Διαφάνεια 73</vt:lpstr>
      <vt:lpstr>Διαφάνεια 74</vt:lpstr>
      <vt:lpstr>Διαφάνεια 75</vt:lpstr>
      <vt:lpstr>Διαφάνεια 76</vt:lpstr>
      <vt:lpstr>Διαφάνεια 77</vt:lpstr>
      <vt:lpstr>Διαφάνεια 78</vt:lpstr>
      <vt:lpstr>Διαφάνεια 79</vt:lpstr>
      <vt:lpstr>Διαφάνεια 80</vt:lpstr>
      <vt:lpstr>Διαφάνεια 81</vt:lpstr>
      <vt:lpstr>Διαφάνεια 82</vt:lpstr>
      <vt:lpstr>Διαφάνεια 83</vt:lpstr>
      <vt:lpstr>Διαφάνεια 84</vt:lpstr>
      <vt:lpstr>Διαφάνεια 85</vt:lpstr>
      <vt:lpstr>Διαφάνεια 86</vt:lpstr>
      <vt:lpstr>Διαφάνεια 87</vt:lpstr>
      <vt:lpstr>Διαφάνεια 88</vt:lpstr>
      <vt:lpstr>Διαφάνεια 89</vt:lpstr>
      <vt:lpstr>Διαφάνεια 90</vt:lpstr>
      <vt:lpstr>Διαφάνεια 91</vt:lpstr>
      <vt:lpstr>Διαφάνεια 92</vt:lpstr>
      <vt:lpstr>Διαφάνεια 93</vt:lpstr>
      <vt:lpstr>Διαφάνεια 94</vt:lpstr>
      <vt:lpstr>18 ετών</vt:lpstr>
      <vt:lpstr>Υπερηχογράφημα εμβρύου 5 μηνών με έντονο  υπογναθισμό σε έδαφος σ. Pierre Robin   </vt:lpstr>
      <vt:lpstr>Αγόρι I.K. 4 ετών: Ακολουθία Pierre Robin  με σοβαρό αναπνευστικό και διατροφικό πρόβλημα </vt:lpstr>
      <vt:lpstr>Διαφάνεια 98</vt:lpstr>
      <vt:lpstr>Διαφάνεια 99</vt:lpstr>
      <vt:lpstr>Διαφάνεια 100</vt:lpstr>
      <vt:lpstr>Διαφάνεια 101</vt:lpstr>
      <vt:lpstr>Διαφάνεια 102</vt:lpstr>
      <vt:lpstr>Διαφάνεια 103</vt:lpstr>
      <vt:lpstr>Διαφάνεια 104</vt:lpstr>
      <vt:lpstr>Συμπερασματικά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ΧΕΙΡΟΥΡΓΙΚΗ ΔΙΟΡΘΩΣΗ ΣΥΓΓΕΝΩΝ ΑΝΩΜΑΛΙΩΝ  ΚΑΤΩ ΓΝΑΘΟΥ 27.01.2014  10ο Εξάμηνο Οδοντιατρικής  Σχολής Πανεπιστημίου Αθηνών</dc:title>
  <dc:creator>I. Iatrou</dc:creator>
  <cp:lastModifiedBy>I. Iatrou</cp:lastModifiedBy>
  <cp:revision>65</cp:revision>
  <dcterms:created xsi:type="dcterms:W3CDTF">2014-01-13T07:02:55Z</dcterms:created>
  <dcterms:modified xsi:type="dcterms:W3CDTF">2020-05-08T16:15:53Z</dcterms:modified>
</cp:coreProperties>
</file>