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045" r:id="rId1"/>
  </p:sldMasterIdLst>
  <p:notesMasterIdLst>
    <p:notesMasterId r:id="rId35"/>
  </p:notesMasterIdLst>
  <p:sldIdLst>
    <p:sldId id="257" r:id="rId2"/>
    <p:sldId id="342" r:id="rId3"/>
    <p:sldId id="343" r:id="rId4"/>
    <p:sldId id="341" r:id="rId5"/>
    <p:sldId id="308" r:id="rId6"/>
    <p:sldId id="344" r:id="rId7"/>
    <p:sldId id="346" r:id="rId8"/>
    <p:sldId id="347" r:id="rId9"/>
    <p:sldId id="348" r:id="rId10"/>
    <p:sldId id="349" r:id="rId11"/>
    <p:sldId id="350" r:id="rId12"/>
    <p:sldId id="351" r:id="rId13"/>
    <p:sldId id="365" r:id="rId14"/>
    <p:sldId id="356" r:id="rId15"/>
    <p:sldId id="358" r:id="rId16"/>
    <p:sldId id="357" r:id="rId17"/>
    <p:sldId id="352" r:id="rId18"/>
    <p:sldId id="360" r:id="rId19"/>
    <p:sldId id="370" r:id="rId20"/>
    <p:sldId id="361" r:id="rId21"/>
    <p:sldId id="363" r:id="rId22"/>
    <p:sldId id="364" r:id="rId23"/>
    <p:sldId id="353" r:id="rId24"/>
    <p:sldId id="354" r:id="rId25"/>
    <p:sldId id="374" r:id="rId26"/>
    <p:sldId id="375" r:id="rId27"/>
    <p:sldId id="376" r:id="rId28"/>
    <p:sldId id="377" r:id="rId29"/>
    <p:sldId id="378" r:id="rId30"/>
    <p:sldId id="371" r:id="rId31"/>
    <p:sldId id="372" r:id="rId32"/>
    <p:sldId id="355" r:id="rId33"/>
    <p:sldId id="37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4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C6FEB7-B20E-0C4F-94A6-4949036CD54B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AE2210-6030-1B42-AF8F-669306FE0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6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>
                <a:latin typeface="Calibri" charset="0"/>
              </a:rPr>
              <a:t>Διαφορετικά συνανταμε εικόνες οπως οι ακολουθες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941FE2-EC79-7644-9BF9-D704C7495D0E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E5C0F3-0C18-B84D-A7D8-7F368EBC94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>
                <a:latin typeface="Calibri" charset="0"/>
              </a:rPr>
              <a:t>Οι ασθενείς που λαμβάνουν ανοσοκαταστλτικά φάρμακα ή πάσχουν από νόσο που μειώνει την αμυνα του οργαισμού, εμφανίζουν μειωμένη αντίσταση στις λοιμώξεις. Έτσι η παροδική βακτηριαιμία μετά από επεμβατική οδοντιατρική επέμβαση τους θέτει σε κίνδυνο λοίμωξης.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93D42-F199-0540-8A47-0B09F784E9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>
                <a:latin typeface="Calibri" charset="0"/>
              </a:rPr>
              <a:t>σηπτικες (φλεγμονή χωρίς πυον) ή ρυπαρές πραξεις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EC7AD-4C84-B643-BFF4-F7845BB7549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F2E5F4C-1510-B143-B083-B92F02EDB65F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262E5A-CCCC-624B-A8EB-90D543C429C9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000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4D8445-79AF-BF4D-BB82-61BAB2C86834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D1A69-524D-A047-9177-41054D59EEA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05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BC166246-CF3B-054B-8A5D-6522B0076E29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DDE9708-D748-A747-9184-B5F6428EEC9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923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4CC47-FB16-B446-97E1-434AFA9831AE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00DDE-FE3B-774F-A0D0-C3F14CB97FE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00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D09E8-5F15-F74E-9475-240ACDE9F78D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35F1E9E4-3E9B-CD4C-806B-8F61411C74A6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34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C69DF-51FC-0141-9755-87B6D2C5AC85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BAD17C-CDD9-7F4A-B501-F71CB54715C4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0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C15433-61C0-074E-BB3E-90684E21EE60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A8D240-7FC6-4B42-9E97-F846BF7297A0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95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22BF9A-8B06-6644-9074-5C850013AC92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64D18-65BA-0849-9ECE-886419A8C06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73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2671A3-BDEA-A845-85C7-8F502C0F5285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24E113-6B2E-9140-9B8B-CA5A136146E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322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F13AD-A93F-634B-84C3-07C747773123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76863-CECA-FA42-BC89-B6B4F1B5EBE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98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B46C7183-290A-D241-BB84-7BEDE031031A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02BA6A8F-741B-984E-B4F0-16D844FF32DF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9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F732ADF5-B873-3D41-BC1E-5D348A721CF2}" type="datetimeFigureOut">
              <a:rPr lang="en-US"/>
              <a:pPr/>
              <a:t>5/12/15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F34315F9-C5C5-4142-A3F1-6BAD72B26CB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4" r:id="rId2"/>
    <p:sldLayoutId id="2147484159" r:id="rId3"/>
    <p:sldLayoutId id="2147484160" r:id="rId4"/>
    <p:sldLayoutId id="2147484161" r:id="rId5"/>
    <p:sldLayoutId id="2147484155" r:id="rId6"/>
    <p:sldLayoutId id="2147484162" r:id="rId7"/>
    <p:sldLayoutId id="2147484156" r:id="rId8"/>
    <p:sldLayoutId id="2147484163" r:id="rId9"/>
    <p:sldLayoutId id="2147484157" r:id="rId10"/>
    <p:sldLayoutId id="21474841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381000" y="1600200"/>
            <a:ext cx="83058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800" b="1" dirty="0" smtClean="0">
                <a:solidFill>
                  <a:schemeClr val="accent2"/>
                </a:solidFill>
                <a:latin typeface="Comic Sans MS" charset="0"/>
              </a:rPr>
              <a:t>Ασθενείς που έχουν υποστεί ακτινοθεραπεία-χημειοθεραπεία ή βρίσκονται σε ανοσοκαταστολή</a:t>
            </a:r>
            <a:endParaRPr lang="el-GR" sz="2800" b="1" dirty="0">
              <a:solidFill>
                <a:schemeClr val="accent2"/>
              </a:solidFill>
              <a:latin typeface="Comic Sans MS" charset="0"/>
            </a:endParaRPr>
          </a:p>
          <a:p>
            <a:pPr eaLnBrk="1" hangingPunct="1"/>
            <a:endParaRPr lang="el-GR" sz="2800" i="1" dirty="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r>
              <a:rPr lang="el-GR" sz="2800" i="1" dirty="0">
                <a:solidFill>
                  <a:schemeClr val="bg1"/>
                </a:solidFill>
                <a:latin typeface="Calibri" charset="0"/>
              </a:rPr>
              <a:t>Δρ Κωνσταντίνος Μουρούζης </a:t>
            </a:r>
          </a:p>
          <a:p>
            <a:pPr eaLnBrk="1" hangingPunct="1"/>
            <a:r>
              <a:rPr lang="el-GR" sz="2800" i="1" dirty="0">
                <a:solidFill>
                  <a:schemeClr val="bg1"/>
                </a:solidFill>
                <a:latin typeface="Calibri" charset="0"/>
              </a:rPr>
              <a:t>Επιμελητής Α΄</a:t>
            </a:r>
          </a:p>
          <a:p>
            <a:pPr eaLnBrk="1" hangingPunct="1"/>
            <a:r>
              <a:rPr lang="el-GR" sz="2800" i="1" dirty="0">
                <a:solidFill>
                  <a:schemeClr val="bg1"/>
                </a:solidFill>
                <a:latin typeface="Calibri" charset="0"/>
              </a:rPr>
              <a:t>Κλινική Στοματικής &amp; Γναθοπροσωπικής Χειρουργικής Γ.Ν.Α. – Κ.Α.Τ.</a:t>
            </a:r>
            <a:r>
              <a:rPr lang="el-GR" sz="2800" b="1" i="1" dirty="0">
                <a:solidFill>
                  <a:schemeClr val="bg1"/>
                </a:solidFill>
                <a:latin typeface="Calibri" charset="0"/>
              </a:rPr>
              <a:t> </a:t>
            </a:r>
            <a:endParaRPr lang="el-GR" sz="2800" dirty="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11267" name="Picture 5" descr="C:\Documents and Settings\Administrator\My Documents\My Pictures\Διάφορες\kat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628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7"/>
          <p:cNvSpPr txBox="1">
            <a:spLocks noChangeArrowheads="1"/>
          </p:cNvSpPr>
          <p:nvPr/>
        </p:nvSpPr>
        <p:spPr bwMode="auto">
          <a:xfrm>
            <a:off x="0" y="5965333"/>
            <a:ext cx="91440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sz="1600" b="1" dirty="0" smtClean="0">
                <a:solidFill>
                  <a:srgbClr val="FF0000"/>
                </a:solidFill>
              </a:rPr>
              <a:t>«</a:t>
            </a:r>
            <a:r>
              <a:rPr lang="el-GR" b="1" dirty="0" smtClean="0">
                <a:solidFill>
                  <a:srgbClr val="FF0000"/>
                </a:solidFill>
              </a:rPr>
              <a:t>ΣΤΟΜΑΤΙΚΗ ΧΕΙΡΟΥΡΓΙΚΗ Ι</a:t>
            </a:r>
          </a:p>
          <a:p>
            <a:pPr algn="ctr" eaLnBrk="1" hangingPunct="1">
              <a:lnSpc>
                <a:spcPct val="150000"/>
              </a:lnSpc>
            </a:pPr>
            <a:r>
              <a:rPr lang="el-GR" b="1" dirty="0" smtClean="0">
                <a:solidFill>
                  <a:srgbClr val="FF0000"/>
                </a:solidFill>
              </a:rPr>
              <a:t>6</a:t>
            </a:r>
            <a:r>
              <a:rPr lang="el-GR" b="1" baseline="30000" dirty="0" smtClean="0">
                <a:solidFill>
                  <a:srgbClr val="FF0000"/>
                </a:solidFill>
              </a:rPr>
              <a:t>ο</a:t>
            </a:r>
            <a:r>
              <a:rPr lang="el-GR" b="1" dirty="0" smtClean="0">
                <a:solidFill>
                  <a:srgbClr val="FF0000"/>
                </a:solidFill>
              </a:rPr>
              <a:t> Εξάμηνο 2014-15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600200" cy="1520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12303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Ασθενείς με Υπολειτουργία των σιαλογόνων αδένων / Ξηροστομία</a:t>
            </a:r>
          </a:p>
          <a:p>
            <a:pPr eaLnBrk="1" hangingPunct="1"/>
            <a:endParaRPr lang="en-US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09600" y="2057400"/>
            <a:ext cx="7696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>
                <a:latin typeface="Comic Sans MS" charset="0"/>
              </a:rPr>
              <a:t> </a:t>
            </a:r>
            <a:r>
              <a:rPr lang="el-GR" sz="2000">
                <a:latin typeface="Comic Sans MS" charset="0"/>
              </a:rPr>
              <a:t>χορήγηση φαρμακευτικών παραγόντων όπως πιλοκαρπίνη και αμιφοστίνη</a:t>
            </a: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άριστη στοματική υγιεινή. Χρήση φθοριούχων παραγόντων και διάλυμα γλυκονικής χλωρεξιδίνης 0.12% </a:t>
            </a: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υποκατάστατα σιάλου (σε μορφή </a:t>
            </a:r>
            <a:r>
              <a:rPr lang="en-GB" sz="2000">
                <a:latin typeface="Comic Sans MS" charset="0"/>
              </a:rPr>
              <a:t>gel / spray)</a:t>
            </a:r>
            <a:r>
              <a:rPr lang="el-GR" sz="2000">
                <a:latin typeface="Comic Sans MS" charset="0"/>
              </a:rPr>
              <a:t> </a:t>
            </a: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αποφεύγουν σκληρά, στεγνά και πικάντικα φαγητά. Να προτιμούν υδαρή και πολτώδη φαγητά</a:t>
            </a:r>
            <a:endParaRPr lang="en-US" sz="2000">
              <a:latin typeface="Comic Sans MS" charset="0"/>
            </a:endParaRPr>
          </a:p>
          <a:p>
            <a:pPr eaLnBrk="1" hangingPunct="1"/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ostas\My Documents\Costas Documents\HAOMS 2010\Photos for presentation\Hollande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0386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chemeClr val="accent2"/>
                </a:solidFill>
                <a:latin typeface="Comic Sans MS" charset="0"/>
              </a:rPr>
              <a:t>Κατά τη διάρκεια της αντινεοπλασματικής αγωγής</a:t>
            </a:r>
          </a:p>
          <a:p>
            <a:pPr algn="ctr" eaLnBrk="1" hangingPunct="1"/>
            <a:endParaRPr lang="el-GR" sz="2400">
              <a:latin typeface="Comic Sans MS" charset="0"/>
            </a:endParaRPr>
          </a:p>
          <a:p>
            <a:pPr algn="ctr" eaLnBrk="1" hangingPunct="1"/>
            <a:endParaRPr lang="el-GR" sz="2400">
              <a:latin typeface="Comic Sans MS" charset="0"/>
            </a:endParaRPr>
          </a:p>
          <a:p>
            <a:pPr algn="ctr" eaLnBrk="1" hangingPunct="1"/>
            <a:r>
              <a:rPr lang="el-GR" sz="2400">
                <a:latin typeface="Comic Sans MS" charset="0"/>
              </a:rPr>
              <a:t>Επιπλοκές στη στοματική κοιλότητα</a:t>
            </a:r>
            <a:endParaRPr lang="en-US" sz="24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209800"/>
            <a:ext cx="5410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</a:t>
            </a:r>
            <a:r>
              <a:rPr lang="el-GR" sz="2000">
                <a:latin typeface="Comic Sans MS" charset="0"/>
              </a:rPr>
              <a:t>επεισόδια οξείας φλεγμονής είτε οδοντικής είτε περιοδοντικής αιτιολογίας</a:t>
            </a: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ü"/>
            </a:pPr>
            <a:r>
              <a:rPr lang="el-GR" sz="2000">
                <a:latin typeface="Comic Sans MS" charset="0"/>
              </a:rPr>
              <a:t> Σε φάση ουδετεροπενίας ή θρομβοπενίας, χορηγείται αντιβιοτική αγωγή</a:t>
            </a: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</a:t>
            </a:r>
            <a:r>
              <a:rPr lang="el-GR" sz="2000">
                <a:latin typeface="Comic Sans MS" charset="0"/>
              </a:rPr>
              <a:t>μυκητιάσεις από </a:t>
            </a:r>
            <a:r>
              <a:rPr lang="en-GB" sz="2000">
                <a:latin typeface="Comic Sans MS" charset="0"/>
              </a:rPr>
              <a:t>Candida</a:t>
            </a:r>
            <a:r>
              <a:rPr lang="el-GR" sz="2000">
                <a:latin typeface="Comic Sans MS" charset="0"/>
              </a:rPr>
              <a:t> του στοματοφάρυγγα κατά τη διάρκεια της ακτινοχημειοθεραπείας</a:t>
            </a: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ü"/>
            </a:pPr>
            <a:r>
              <a:rPr lang="el-GR" sz="2000">
                <a:latin typeface="Comic Sans MS" charset="0"/>
              </a:rPr>
              <a:t> τοπική χρήση </a:t>
            </a:r>
            <a:r>
              <a:rPr lang="en-GB" sz="2000">
                <a:latin typeface="Comic Sans MS" charset="0"/>
              </a:rPr>
              <a:t>oral susp </a:t>
            </a:r>
            <a:r>
              <a:rPr lang="el-GR" sz="2000">
                <a:latin typeface="Comic Sans MS" charset="0"/>
              </a:rPr>
              <a:t>ή </a:t>
            </a:r>
            <a:r>
              <a:rPr lang="en-GB" sz="2000">
                <a:latin typeface="Comic Sans MS" charset="0"/>
              </a:rPr>
              <a:t> pastilles Nystatin</a:t>
            </a: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ü"/>
            </a:pPr>
            <a:r>
              <a:rPr lang="el-GR" sz="2000">
                <a:latin typeface="Comic Sans MS" charset="0"/>
              </a:rPr>
              <a:t> συστηματική χορήγηση </a:t>
            </a:r>
            <a:r>
              <a:rPr lang="en-GB" sz="2000">
                <a:latin typeface="Comic Sans MS" charset="0"/>
              </a:rPr>
              <a:t>fluconazole/itraconazole 100-200mg/</a:t>
            </a:r>
            <a:r>
              <a:rPr lang="el-GR" sz="2000">
                <a:latin typeface="Comic Sans MS" charset="0"/>
              </a:rPr>
              <a:t>ημέρα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chemeClr val="accent2"/>
                </a:solidFill>
                <a:latin typeface="Comic Sans MS" charset="0"/>
              </a:rPr>
              <a:t>Μετά το πέρας της αντινεοπλασματικής αγωγής</a:t>
            </a:r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534400" cy="438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Κίνδυνος πολυτερηδονισμού</a:t>
            </a:r>
            <a:endParaRPr lang="el-GR" sz="2400">
              <a:latin typeface="Comic Sans MS" charset="0"/>
            </a:endParaRPr>
          </a:p>
          <a:p>
            <a:pPr eaLnBrk="1" hangingPunct="1">
              <a:buClr>
                <a:srgbClr val="FFFF00"/>
              </a:buClr>
              <a:buFont typeface="Wingdings" charset="0"/>
              <a:buChar char="q"/>
            </a:pPr>
            <a:endParaRPr lang="el-GR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20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μείωση παραγωγής σιάλου</a:t>
            </a:r>
          </a:p>
          <a:p>
            <a:pPr eaLnBrk="1" hangingPunct="1">
              <a:buClr>
                <a:schemeClr val="accent2"/>
              </a:buClr>
              <a:buSzPct val="120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20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αλλαγή της σύστασης του σιάλου (μείωση της ανοσοσφαιρίνης  Α,  του  </a:t>
            </a:r>
            <a:r>
              <a:rPr lang="en-GB" sz="2000">
                <a:latin typeface="Comic Sans MS" charset="0"/>
              </a:rPr>
              <a:t>pH </a:t>
            </a:r>
            <a:r>
              <a:rPr lang="el-GR" sz="2000">
                <a:latin typeface="Comic Sans MS" charset="0"/>
              </a:rPr>
              <a:t>και της συγκέντρωσης διτανθρακικών</a:t>
            </a:r>
            <a:r>
              <a:rPr lang="en-US" sz="2000">
                <a:latin typeface="Comic Sans MS" charset="0"/>
              </a:rPr>
              <a:t>)</a:t>
            </a:r>
            <a:r>
              <a:rPr lang="el-GR" sz="2000">
                <a:latin typeface="Comic Sans MS" charset="0"/>
              </a:rPr>
              <a:t>  </a:t>
            </a:r>
          </a:p>
          <a:p>
            <a:pPr eaLnBrk="1" hangingPunct="1">
              <a:buClr>
                <a:schemeClr val="accent2"/>
              </a:buClr>
              <a:buSzPct val="120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20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διαφοροποιείται η στοματική χλωρίδα (αυξάνεται ο αριθμός των </a:t>
            </a:r>
            <a:r>
              <a:rPr lang="en-GB" sz="2000">
                <a:latin typeface="Comic Sans MS" charset="0"/>
              </a:rPr>
              <a:t>Streptococcus mutans </a:t>
            </a:r>
            <a:r>
              <a:rPr lang="el-GR" sz="2000">
                <a:latin typeface="Comic Sans MS" charset="0"/>
              </a:rPr>
              <a:t>και των </a:t>
            </a:r>
            <a:r>
              <a:rPr lang="en-GB" sz="2000">
                <a:latin typeface="Comic Sans MS" charset="0"/>
              </a:rPr>
              <a:t>lactobacillus</a:t>
            </a:r>
            <a:r>
              <a:rPr lang="el-GR" sz="2000">
                <a:latin typeface="Comic Sans MS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SzPct val="120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20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αυξημένη εγρήγορση από πλευράς οδοντιάτρου</a:t>
            </a:r>
          </a:p>
          <a:p>
            <a:pPr eaLnBrk="1" hangingPunct="1">
              <a:buClr>
                <a:schemeClr val="accent2"/>
              </a:buClr>
              <a:buSzPct val="120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20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άριστη στοματική υγιεινή. Χρήση φθοριούχων παραγόντων και γλυκονικής χλωρεξιδίνης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ostas\Desktop\P4240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2638"/>
            <a:ext cx="5334000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kostas\Desktop\P42400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762000"/>
            <a:ext cx="65532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kostas\Desktop\P502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263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305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chemeClr val="accent2"/>
                </a:solidFill>
                <a:latin typeface="Comic Sans MS" charset="0"/>
              </a:rPr>
              <a:t>Μετά το πέρας της αντινεοπλασματικής αγωγής</a:t>
            </a:r>
          </a:p>
          <a:p>
            <a:pPr eaLnBrk="1" hangingPunct="1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382000" cy="4340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Κίνδυνος οστεονέκρωσης των γνάθων</a:t>
            </a:r>
          </a:p>
          <a:p>
            <a:pPr eaLnBrk="1" hangingPunct="1"/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eaLnBrk="1" hangingPunct="1"/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 sz="2400" dirty="0">
                <a:latin typeface="Comic Sans MS" charset="0"/>
              </a:rPr>
              <a:t> Ο ασθενής έχει υποβληθεί σε ακτινοθεραπεία στην περιοχή της κεφαλής και του τραχήλου </a:t>
            </a: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endParaRPr lang="el-GR" sz="2400" dirty="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 sz="2400" dirty="0">
                <a:latin typeface="Comic Sans MS" charset="0"/>
              </a:rPr>
              <a:t> Υπάρχει εκτεθειμένο νεκρωμένο οστούν στην περιοχή των γνάθων που παρουσιάζει αδυναμία επούλωσης μετά από 3-6 μήνες </a:t>
            </a: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endParaRPr lang="el-GR" sz="2400" dirty="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 sz="2400" dirty="0">
                <a:latin typeface="Comic Sans MS" charset="0"/>
              </a:rPr>
              <a:t> Απουσία νεοπλασματικής νόσου</a:t>
            </a:r>
          </a:p>
          <a:p>
            <a:pPr eaLnBrk="1" hangingPunct="1"/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ostas\My Documents\Costas Documents\HAOMS 2010\Photos for presentation\Gogolis (ORN+fracture)\P4280487 (Lar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5638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kostas\Desktop\Gogolis (ORN+fracture)\Preop (OPG +cl.photos)\P5120481 (Larg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59674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09600" y="152400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3200" b="1" dirty="0" smtClean="0">
                <a:solidFill>
                  <a:schemeClr val="accent2"/>
                </a:solidFill>
                <a:latin typeface="Comic Sans MS" charset="0"/>
              </a:rPr>
              <a:t>Οστεοακτινονέκρωση</a:t>
            </a:r>
          </a:p>
          <a:p>
            <a:pPr algn="ctr" eaLnBrk="1" hangingPunct="1"/>
            <a:r>
              <a:rPr lang="el-GR" sz="3200" b="1" dirty="0" smtClean="0">
                <a:solidFill>
                  <a:schemeClr val="accent2"/>
                </a:solidFill>
                <a:latin typeface="Comic Sans MS" charset="0"/>
              </a:rPr>
              <a:t>Μετακτινική νέκρωση των γνάθων </a:t>
            </a:r>
            <a:endParaRPr lang="el-GR" sz="3200" dirty="0">
              <a:solidFill>
                <a:schemeClr val="accent2"/>
              </a:solidFill>
            </a:endParaRPr>
          </a:p>
        </p:txBody>
      </p:sp>
      <p:pic>
        <p:nvPicPr>
          <p:cNvPr id="5" name="Picture 3" descr="C:\Documents and Settings\Kostas\My Documents\Costas Documents\HAOMS 2010\Photos for presentation\Gogolis (ORN+fracture)\Gogolis (ORN+fracture) (Large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5888"/>
            <a:ext cx="73152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chemeClr val="accent2"/>
                </a:solidFill>
                <a:latin typeface="Comic Sans MS" charset="0"/>
              </a:rPr>
              <a:t>Παθογενετικός μηχανισμός πρόκλησης της οστεοακτινονέκρωσης</a:t>
            </a:r>
            <a:endParaRPr lang="el-GR" sz="2800">
              <a:solidFill>
                <a:schemeClr val="accent2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28600" y="1981200"/>
            <a:ext cx="8305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καταστροφή των αρχέγονων κυττάρων του μυελού, των οστεοβλαστών, των κυττάρων του ενδοστέου</a:t>
            </a: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καταστροφή των ενδοθηλιακών κυττάρων των αγγείων</a:t>
            </a: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μείωση του επιπέδου οξυγόνωσης των ιστών</a:t>
            </a: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3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μη αναστρέψιμες βλάβες στα κύτταρα και στα αγγεία οδηγούν σε διαταραχή του μηχανισμού επούλωσης των ιστών και σε μη αγγειούμενη νέκρωση του οστού</a:t>
            </a:r>
            <a:endParaRPr lang="el-GR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C:\Users\kostas\Desktop\P7020040 (Lar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411913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32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Οστεοακτινονέκρωση</a:t>
            </a: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endParaRPr lang="en-US"/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381000" y="1219200"/>
            <a:ext cx="807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endParaRPr lang="el-GR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r>
              <a:rPr lang="el-GR">
                <a:latin typeface="Comic Sans MS" charset="0"/>
              </a:rPr>
              <a:t> </a:t>
            </a:r>
            <a:r>
              <a:rPr lang="el-GR" sz="2000">
                <a:latin typeface="Comic Sans MS" charset="0"/>
              </a:rPr>
              <a:t>κίνδυνος αυξάνεται ανάλογα με τη δόση της ακτινοβολίας</a:t>
            </a: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σε δόσεις άνω των 60</a:t>
            </a:r>
            <a:r>
              <a:rPr lang="en-US" sz="2000">
                <a:latin typeface="Comic Sans MS" charset="0"/>
              </a:rPr>
              <a:t>Gy, </a:t>
            </a:r>
            <a:r>
              <a:rPr lang="el-GR" sz="2000">
                <a:latin typeface="Comic Sans MS" charset="0"/>
              </a:rPr>
              <a:t>ο κίνδυνος στην περιοχή των γομφίων της κάτω γναθου είναι πολύ μεγάλος, σχεδόν εφόρου ζωής</a:t>
            </a: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δυναμική κατάσταση, που εξελλίσεται, αυτόματη εκδήλωση </a:t>
            </a: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</p:txBody>
      </p:sp>
      <p:pic>
        <p:nvPicPr>
          <p:cNvPr id="6" name="Picture 2" descr="C:\Users\kostas\Desktop\Cullinane (Osteoradionecrosis)\Cullinane (osteoradionecrosis) 20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062913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kostas\Desktop\Cullinane (Osteoradionecrosis)\Cullinane 200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240588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stas\Desktop\Hoare (ORN mandible-series OPG)\Hoare OPG (JUN 0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0645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kostas\Desktop\Hoare (ORN mandible-series OPG)\Hoare OPG (OCT 0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23912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kostas\Desktop\Hoare (ORN mandible-series OPG)\Hoare OPG (FEB 0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328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0" y="15240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000" b="1">
                <a:solidFill>
                  <a:srgbClr val="FF0000"/>
                </a:solidFill>
                <a:latin typeface="Comic Sans MS" charset="0"/>
              </a:rPr>
              <a:t>Η καλύτερη αντιμετώπιση στην οστεοακτινονέκρωση είναι η πρόληψη</a:t>
            </a:r>
          </a:p>
          <a:p>
            <a:pPr algn="ctr" eaLnBrk="1" hangingPunct="1"/>
            <a:endParaRPr lang="el-GR" sz="2000" b="1">
              <a:solidFill>
                <a:srgbClr val="FF0000"/>
              </a:solidFill>
              <a:latin typeface="Comic Sans MS" charset="0"/>
            </a:endParaRPr>
          </a:p>
          <a:p>
            <a:pPr algn="ctr" eaLnBrk="1" hangingPunct="1"/>
            <a:r>
              <a:rPr lang="el-GR" sz="2000" b="1">
                <a:latin typeface="Comic Sans MS" charset="0"/>
              </a:rPr>
              <a:t>Δόντια με μεγάλες εμφράξεις στην περιοχή των γομφίων της κάτω γνάθου, καλό είναι να αφαιρούνται προληπτικά προ της ακτινοθεραπείας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57200"/>
            <a:ext cx="77724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32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Οστεοακτινονέκρωση</a:t>
            </a:r>
            <a:r>
              <a:rPr lang="el-GR" sz="32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kostas\Desktop\Figur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457200"/>
            <a:ext cx="7100888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C:\Users\kostas\Desktop\2013-08-08 11.24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7263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C:\Users\kostas\Desktop\2013-08-08 09.22.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400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C:\Users\kostas\Desktop\2013-08-13 11.14.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72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09600" y="1828800"/>
            <a:ext cx="815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Ο καρκίνος αποτελεί σήμερα την δεύτερη αιτία θανάτου 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Αύξηση της πενταετούς επιβίωσης των ογκολογικών ασθενών λόγω σύγχρονων θεραπευτικών σχημάτων 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Αυξάνεται η πιθανότητα ο γενικός οδοντίατρος να χρειαστεί να αντιμετωπίσει έναν ογκολογικό ασθενή  </a:t>
            </a:r>
            <a:endParaRPr lang="en-US" sz="2400">
              <a:latin typeface="Comic Sans MS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57200" y="54864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000">
                <a:solidFill>
                  <a:srgbClr val="FF0000"/>
                </a:solidFill>
                <a:latin typeface="Comic Sans MS" charset="0"/>
              </a:rPr>
              <a:t>Ποιος αλήθεια πρέπει να είναι ο ρόλος του γενικού οδοντιάτρου </a:t>
            </a:r>
            <a:r>
              <a:rPr lang="en-GB" sz="2000">
                <a:solidFill>
                  <a:srgbClr val="FF0000"/>
                </a:solidFill>
                <a:latin typeface="Comic Sans MS" charset="0"/>
              </a:rPr>
              <a:t>; </a:t>
            </a:r>
            <a:endParaRPr lang="en-US" sz="2000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3200" b="1">
                <a:solidFill>
                  <a:schemeClr val="accent2"/>
                </a:solidFill>
                <a:latin typeface="Comic Sans MS" charset="0"/>
              </a:rPr>
              <a:t>Εξαγωγές μετά την ακτινοθεραπεία</a:t>
            </a:r>
            <a:r>
              <a:rPr lang="el-GR" sz="3200" b="1">
                <a:latin typeface="Comic Sans MS" charset="0"/>
              </a:rPr>
              <a:t/>
            </a:r>
            <a:br>
              <a:rPr lang="el-GR" sz="3200" b="1">
                <a:latin typeface="Comic Sans MS" charset="0"/>
              </a:rPr>
            </a:br>
            <a:r>
              <a:rPr lang="el-GR" sz="3200" b="1">
                <a:solidFill>
                  <a:srgbClr val="FF0000"/>
                </a:solidFill>
                <a:latin typeface="Comic Sans MS" charset="0"/>
              </a:rPr>
              <a:t>Πότε</a:t>
            </a:r>
            <a:r>
              <a:rPr lang="en-US" sz="3200" b="1">
                <a:solidFill>
                  <a:srgbClr val="FF0000"/>
                </a:solidFill>
                <a:latin typeface="Comic Sans MS" charset="0"/>
              </a:rPr>
              <a:t>;</a:t>
            </a:r>
            <a:endParaRPr lang="el-GR" sz="32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21336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Επικρατούσα στα περισσότερα κέντρα η άποψη για εξαγωγές μεταξύ των 3-12 μηνών</a:t>
            </a:r>
            <a:endParaRPr lang="el-GR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4343400"/>
            <a:ext cx="845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ü"/>
            </a:pPr>
            <a:r>
              <a:rPr lang="el-GR" sz="2400">
                <a:latin typeface="Comic Sans MS" charset="0"/>
              </a:rPr>
              <a:t> Εξαγωγές  οδόντων μετά το 1έτος</a:t>
            </a:r>
            <a:r>
              <a:rPr lang="en-US" sz="2400">
                <a:latin typeface="Comic Sans MS" charset="0"/>
              </a:rPr>
              <a:t>:</a:t>
            </a:r>
            <a:r>
              <a:rPr lang="el-GR" sz="2400">
                <a:latin typeface="Comic Sans MS" charset="0"/>
              </a:rPr>
              <a:t> κίνδυνος 7.5%</a:t>
            </a: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ü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ü"/>
            </a:pPr>
            <a:r>
              <a:rPr lang="el-GR" sz="2400">
                <a:latin typeface="Comic Sans MS" charset="0"/>
              </a:rPr>
              <a:t> Εξαγωγές  οδόντων μετά το 2έτος</a:t>
            </a:r>
            <a:r>
              <a:rPr lang="en-US" sz="2400">
                <a:latin typeface="Comic Sans MS" charset="0"/>
              </a:rPr>
              <a:t>:</a:t>
            </a:r>
            <a:r>
              <a:rPr lang="el-GR" sz="2400">
                <a:latin typeface="Comic Sans MS" charset="0"/>
              </a:rPr>
              <a:t> κίνδυνος 16%</a:t>
            </a:r>
            <a:endParaRPr lang="el-GR" sz="2400"/>
          </a:p>
          <a:p>
            <a:pPr eaLnBrk="1" hangingPunct="1"/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81000" y="2133600"/>
            <a:ext cx="82296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Προτιμότερο να γίνονται από ειδικούς ατραυματικά</a:t>
            </a: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Χορήγηση αντιβιοτικών προ της επέμβασης και τουλάχιστον για 5 ήμέρες μετά (αμοξισιλίνη, αμοξισιλίνη+κλαβουλανικό, μετρονιδαζόλη, κλινδαμυκίνη, κεφαζολίνη)</a:t>
            </a: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Μετά τους 4 μήνες από το τέλος της ακτινοβολίας, θεραπεία με υπερβαρικό οξυγόνο (20-30 συνεδρίες πριν και 10 συνεδρίες μετά την εξαγωγή) </a:t>
            </a:r>
          </a:p>
          <a:p>
            <a:pPr eaLnBrk="1" hangingPunct="1"/>
            <a:endParaRPr lang="el-GR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28600" y="3048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chemeClr val="accent2"/>
                </a:solidFill>
                <a:latin typeface="Comic Sans MS" charset="0"/>
              </a:rPr>
              <a:t>Οδηγίες για εξαγωγές μετά την ακτινοθεραπεία</a:t>
            </a:r>
            <a:endParaRPr lang="el-GR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3200" b="1">
                <a:solidFill>
                  <a:schemeClr val="accent2"/>
                </a:solidFill>
                <a:latin typeface="Comic Sans MS" charset="0"/>
              </a:rPr>
              <a:t>Κίνδυνος οστεοακτινονέκρωσης &amp; </a:t>
            </a:r>
          </a:p>
          <a:p>
            <a:pPr algn="ctr" eaLnBrk="1" hangingPunct="1"/>
            <a:r>
              <a:rPr lang="el-GR" sz="3200" b="1">
                <a:solidFill>
                  <a:schemeClr val="accent2"/>
                </a:solidFill>
                <a:latin typeface="Comic Sans MS" charset="0"/>
              </a:rPr>
              <a:t>εξαγωγή οδόντων</a:t>
            </a:r>
            <a:endParaRPr lang="el-GR" sz="3200">
              <a:solidFill>
                <a:schemeClr val="accent2"/>
              </a:solidFill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28600" y="2133600"/>
            <a:ext cx="8915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Συνολικός κίνδυνος οστεοακτινονέκρωσης μετά από εξαγωγή οδόντος είναι 7% (2-18%)</a:t>
            </a: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Μετά από αντιβιοτική κάλυψη ο κίνδυνος μειώνεται στο 6%</a:t>
            </a: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Μετά  από χρήση συνεδριών υπερβαρικού Ο</a:t>
            </a:r>
            <a:r>
              <a:rPr lang="el-GR" sz="2400" baseline="-25000">
                <a:latin typeface="Comic Sans MS" charset="0"/>
              </a:rPr>
              <a:t>2</a:t>
            </a:r>
            <a:r>
              <a:rPr lang="el-GR" sz="2400">
                <a:latin typeface="Comic Sans MS" charset="0"/>
              </a:rPr>
              <a:t> φτάνει στο 4%</a:t>
            </a:r>
          </a:p>
          <a:p>
            <a:pPr eaLnBrk="1" hangingPunct="1"/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68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 dirty="0">
                <a:solidFill>
                  <a:schemeClr val="accent2"/>
                </a:solidFill>
                <a:latin typeface="Comic Sans MS" charset="0"/>
              </a:rPr>
              <a:t>Μετά το πέρας της αντινεοπλασματικής αγωγής</a:t>
            </a:r>
          </a:p>
          <a:p>
            <a:pPr eaLnBrk="1" hangingPunct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153400" cy="31702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Κίνδυνος τρισμού </a:t>
            </a:r>
            <a:endParaRPr lang="el-GR" sz="2400">
              <a:latin typeface="Comic Sans MS" charset="0"/>
            </a:endParaRPr>
          </a:p>
          <a:p>
            <a:pPr eaLnBrk="1" hangingPunct="1">
              <a:buClr>
                <a:srgbClr val="FFFF00"/>
              </a:buClr>
              <a:buFont typeface="Wingdings" charset="0"/>
              <a:buChar char="q"/>
            </a:pPr>
            <a:endParaRPr lang="el-GR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r>
              <a:rPr lang="el-GR">
                <a:latin typeface="Comic Sans MS" charset="0"/>
              </a:rPr>
              <a:t> </a:t>
            </a:r>
            <a:r>
              <a:rPr lang="el-GR" sz="2000">
                <a:latin typeface="Comic Sans MS" charset="0"/>
              </a:rPr>
              <a:t>ίνωση και ατροφία των μασητηρίων μυών</a:t>
            </a: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δυσκολία στην στοματική υγιεινή, στη διατροφή, στην οδοντιατρική εξέταση και θεραπεία   </a:t>
            </a: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6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εντατικές ασκήσεις με ξύλινες σπάτουλες ή χρήση ειδικών συσκευών μπορούν να βοηθήσουν στην διάνοιξη του στόματος </a:t>
            </a:r>
          </a:p>
          <a:p>
            <a:pPr eaLnBrk="1" hangingPunct="1">
              <a:buClr>
                <a:schemeClr val="accent2"/>
              </a:buClr>
              <a:buSzPct val="116000"/>
            </a:pPr>
            <a:endParaRPr lang="en-US"/>
          </a:p>
        </p:txBody>
      </p:sp>
      <p:pic>
        <p:nvPicPr>
          <p:cNvPr id="115714" name="Picture 2" descr="C:\Documents and Settings\Kostas\My Documents\Costas Documents\HAOMS 2010\Photos for presentation\P42804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4450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4465638" y="3352800"/>
          <a:ext cx="437197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resentation" r:id="rId4" imgW="4570507" imgH="3427646" progId="PowerPoint.Show.12">
                  <p:embed/>
                </p:oleObj>
              </mc:Choice>
              <mc:Fallback>
                <p:oleObj name="Presentation" r:id="rId4" imgW="4570507" imgH="3427646" progId="PowerPoint.Show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3352800"/>
                        <a:ext cx="437197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81000" y="1981200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26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ασθενείς με ιστορικό καρκίνου κεφαλής &amp; τραχήλου διατρέχουν κίνδυνο υποτροπής της κακοήθειας ή εμφάνισης δεύτερου πρωτοπαθούς καρκίνου</a:t>
            </a:r>
          </a:p>
          <a:p>
            <a:pPr eaLnBrk="1" hangingPunct="1">
              <a:buClr>
                <a:schemeClr val="accent2"/>
              </a:buClr>
              <a:buSzPct val="126000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26000"/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26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ο ρόλος του οδοντιάτρου είναι σημαντικός στον έγκαιρο εντοπισμό της υποτροπής ή ενός νέου καρκίνου</a:t>
            </a:r>
            <a:endParaRPr lang="en-US" sz="24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DD8047"/>
                </a:solidFill>
                <a:latin typeface="Comic Sans MS"/>
                <a:cs typeface="Comic Sans MS"/>
              </a:rPr>
              <a:t>ΝΟΣΟΙ ΠΟΥ ΑΠΑΙΤΟΥΝ ΤΗ ΧΡΗΣΗ ΑΝΟΣΟΚΑΤΑΣΤΑΛΤΙΚΩΝ ΦΑΡΜΑΚΩΝ  </a:t>
            </a:r>
            <a:endParaRPr lang="en-US" sz="2800" b="1" dirty="0">
              <a:solidFill>
                <a:srgbClr val="DD8047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153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l-GR" sz="2000" dirty="0">
                <a:latin typeface="Comic Sans MS" charset="0"/>
              </a:rPr>
              <a:t>Συστηματικός ερυθηματώδης λύκος (ΣΕΛ)</a:t>
            </a:r>
          </a:p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endParaRPr lang="el-GR" sz="2000" dirty="0">
              <a:latin typeface="Comic Sans MS" charset="0"/>
            </a:endParaRPr>
          </a:p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l-GR" sz="2000" dirty="0">
                <a:latin typeface="Comic Sans MS" charset="0"/>
              </a:rPr>
              <a:t> Αγγειίτιδες</a:t>
            </a:r>
          </a:p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endParaRPr lang="el-GR" sz="2000" dirty="0">
              <a:latin typeface="Comic Sans MS" charset="0"/>
            </a:endParaRPr>
          </a:p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l-GR" sz="2000" dirty="0">
                <a:latin typeface="Comic Sans MS" charset="0"/>
              </a:rPr>
              <a:t> Ρευματοειδής αρθρίτιδα (ΡΑ) και άλλες (ψωριασική, αγκυλοποιητική)</a:t>
            </a:r>
          </a:p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endParaRPr lang="el-GR" sz="2000" dirty="0">
              <a:latin typeface="Comic Sans MS" charset="0"/>
            </a:endParaRPr>
          </a:p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l-GR" sz="2000" dirty="0">
                <a:latin typeface="Comic Sans MS" charset="0"/>
              </a:rPr>
              <a:t> Φλεγμονώδη νοσήματα του εντέρου</a:t>
            </a:r>
          </a:p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endParaRPr lang="el-GR" sz="2000" dirty="0">
              <a:latin typeface="Comic Sans MS" charset="0"/>
            </a:endParaRPr>
          </a:p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l-GR" sz="2000" dirty="0">
                <a:latin typeface="Comic Sans MS" charset="0"/>
              </a:rPr>
              <a:t> Δερματομυοσίτιδα, πολυμυοσίτιδα</a:t>
            </a:r>
          </a:p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endParaRPr lang="el-GR" sz="2000" dirty="0">
              <a:latin typeface="Comic Sans MS" charset="0"/>
            </a:endParaRPr>
          </a:p>
          <a:p>
            <a:pPr marL="457200" indent="-457200" eaLnBrk="1" hangingPunct="1"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l-GR" sz="2000" dirty="0">
                <a:latin typeface="Comic Sans MS" charset="0"/>
              </a:rPr>
              <a:t> Σκλήρυνση κατά πλάκας (ΣΚΠ)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l-GR" dirty="0">
                <a:latin typeface="Comic Sans MS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36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DD8047"/>
                </a:solidFill>
                <a:latin typeface="Comic Sans MS"/>
                <a:cs typeface="Comic Sans MS"/>
              </a:rPr>
              <a:t>ΑΝΟΣΟΚΑΤΑΣΤΑΛΤΙΚΑ ΦΑΡΜΑΚΑ</a:t>
            </a:r>
            <a:endParaRPr lang="en-US" sz="3200" b="1" dirty="0">
              <a:solidFill>
                <a:srgbClr val="DD8047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20840"/>
            <a:ext cx="8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accent2"/>
              </a:buClr>
              <a:buFont typeface="Wingdings" charset="0"/>
              <a:buChar char="q"/>
              <a:defRPr/>
            </a:pPr>
            <a:r>
              <a:rPr lang="el-GR" sz="2400" dirty="0">
                <a:latin typeface="Comic Sans MS" charset="0"/>
              </a:rPr>
              <a:t>είναι φάρμακα που καταστέλλουν ανεπιθύμητες ανοσολογικές αντιδράσεις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  <a:defRPr/>
            </a:pPr>
            <a:endParaRPr lang="el-GR" sz="2400" dirty="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  <a:defRPr/>
            </a:pPr>
            <a:r>
              <a:rPr lang="el-GR" sz="2400" dirty="0">
                <a:latin typeface="Comic Sans MS" charset="0"/>
              </a:rPr>
              <a:t> χορηγούνται</a:t>
            </a:r>
            <a:r>
              <a:rPr lang="en-US" sz="2400" dirty="0">
                <a:latin typeface="Comic Sans MS" charset="0"/>
              </a:rPr>
              <a:t>: </a:t>
            </a:r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sz="2400" dirty="0">
                <a:latin typeface="Comic Sans MS" charset="0"/>
              </a:rPr>
              <a:t> </a:t>
            </a:r>
            <a:r>
              <a:rPr lang="el-GR" sz="2400" dirty="0">
                <a:latin typeface="Comic Sans MS" charset="0"/>
              </a:rPr>
              <a:t>για την αντιμετώπιση αυτοάνοσων νοσημάτων</a:t>
            </a:r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endParaRPr lang="el-GR" sz="2400" dirty="0">
              <a:latin typeface="Comic Sans MS" charset="0"/>
            </a:endParaRPr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l-GR" sz="2400" dirty="0">
                <a:latin typeface="Comic Sans MS" charset="0"/>
              </a:rPr>
              <a:t>σε ασθενείς με μεταμόσχευση συμπαγών οργάνων ή μυελού των οστών</a:t>
            </a:r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endParaRPr lang="el-GR" sz="2400" dirty="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defRPr/>
            </a:pPr>
            <a:endParaRPr lang="el-GR" dirty="0"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91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Comic Sans MS"/>
                <a:cs typeface="Comic Sans MS"/>
              </a:rPr>
              <a:t>Αζαθειοπρ</a:t>
            </a:r>
            <a:r>
              <a:rPr lang="el-GR" sz="2000" dirty="0" smtClean="0">
                <a:latin typeface="Comic Sans MS"/>
                <a:cs typeface="Comic Sans MS"/>
              </a:rPr>
              <a:t>ίμη, Κυκλοσπορίνη, </a:t>
            </a:r>
            <a:r>
              <a:rPr lang="el-GR" sz="2000" dirty="0">
                <a:latin typeface="Comic Sans MS"/>
                <a:cs typeface="Comic Sans MS"/>
              </a:rPr>
              <a:t>Κ</a:t>
            </a:r>
            <a:r>
              <a:rPr lang="el-GR" sz="2000" dirty="0" smtClean="0">
                <a:latin typeface="Comic Sans MS"/>
                <a:cs typeface="Comic Sans MS"/>
              </a:rPr>
              <a:t>υκλοφωσφαμίδη, Μεθοτρεξάτη, Μυκοφαινολάτη, Κορτικοστεροειδή 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8790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2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763000" cy="990600"/>
          </a:xfrm>
        </p:spPr>
        <p:txBody>
          <a:bodyPr/>
          <a:lstStyle/>
          <a:p>
            <a:pPr algn="ctr" eaLnBrk="1" hangingPunct="1"/>
            <a:r>
              <a:rPr lang="el-GR" sz="3200" b="1" dirty="0">
                <a:solidFill>
                  <a:srgbClr val="DD8047"/>
                </a:solidFill>
                <a:latin typeface="Comic Sans MS" charset="0"/>
              </a:rPr>
              <a:t>Χειρισμός ασθενή που λαμβάνει ανοσοκατασταλτική αγωγή στο οδοντιατρείο </a:t>
            </a:r>
            <a:endParaRPr lang="en-US" sz="3200" dirty="0">
              <a:solidFill>
                <a:srgbClr val="DD8047"/>
              </a:solidFill>
              <a:latin typeface="Tw Cen MT" charset="0"/>
            </a:endParaRPr>
          </a:p>
        </p:txBody>
      </p:sp>
      <p:sp>
        <p:nvSpPr>
          <p:cNvPr id="32770" name="Content Placeholder 3"/>
          <p:cNvSpPr>
            <a:spLocks noGrp="1"/>
          </p:cNvSpPr>
          <p:nvPr>
            <p:ph sz="half" idx="4294967295"/>
          </p:nvPr>
        </p:nvSpPr>
        <p:spPr>
          <a:xfrm>
            <a:off x="228600" y="1828800"/>
            <a:ext cx="8534400" cy="4953000"/>
          </a:xfrm>
        </p:spPr>
        <p:txBody>
          <a:bodyPr/>
          <a:lstStyle/>
          <a:p>
            <a:pPr eaLnBrk="1" hangingPunct="1">
              <a:buSzPct val="107000"/>
              <a:buFont typeface="Wingdings" charset="0"/>
              <a:buChar char="q"/>
            </a:pPr>
            <a:r>
              <a:rPr lang="el-GR" sz="2400">
                <a:latin typeface="Comic Sans MS" charset="0"/>
                <a:cs typeface="Comic Sans MS" charset="0"/>
              </a:rPr>
              <a:t> </a:t>
            </a:r>
            <a:r>
              <a:rPr lang="el-GR" sz="2000">
                <a:latin typeface="Comic Sans MS" charset="0"/>
                <a:cs typeface="Comic Sans MS" charset="0"/>
              </a:rPr>
              <a:t>λήψη ιατρικού ιστορικού και έλεγχος των φαρμάκων που λαμβάνει</a:t>
            </a:r>
          </a:p>
          <a:p>
            <a:pPr eaLnBrk="1" hangingPunct="1">
              <a:buSzPct val="107000"/>
              <a:buFont typeface="Wingdings" charset="0"/>
              <a:buChar char="q"/>
            </a:pPr>
            <a:endParaRPr lang="el-GR" sz="2000">
              <a:latin typeface="Comic Sans MS" charset="0"/>
              <a:cs typeface="Comic Sans MS" charset="0"/>
            </a:endParaRPr>
          </a:p>
          <a:p>
            <a:pPr eaLnBrk="1" hangingPunct="1">
              <a:buSzPct val="107000"/>
              <a:buFont typeface="Wingdings" charset="0"/>
              <a:buChar char="q"/>
            </a:pPr>
            <a:r>
              <a:rPr lang="el-GR" sz="2000">
                <a:latin typeface="Comic Sans MS" charset="0"/>
                <a:cs typeface="Comic Sans MS" charset="0"/>
              </a:rPr>
              <a:t> εργαστηριακός έλεγχος με γενική αίματος και έλεγχο της πηκτικότητας του αίματος (αριθμός των αιμοπεταλίων και των λευκών αιμοσφαιρίων, χρόνος προθρομβίνης και μερικής θρομβοπλαστίνης)</a:t>
            </a:r>
            <a:endParaRPr lang="en-US" sz="2000">
              <a:latin typeface="Comic Sans MS" charset="0"/>
              <a:cs typeface="Comic Sans MS" charset="0"/>
            </a:endParaRPr>
          </a:p>
          <a:p>
            <a:pPr eaLnBrk="1" hangingPunct="1">
              <a:buSzPct val="107000"/>
              <a:buFont typeface="Wingdings" charset="0"/>
              <a:buChar char="q"/>
            </a:pPr>
            <a:endParaRPr lang="en-US" sz="2000">
              <a:latin typeface="Comic Sans MS" charset="0"/>
              <a:cs typeface="Comic Sans MS" charset="0"/>
            </a:endParaRPr>
          </a:p>
          <a:p>
            <a:pPr eaLnBrk="1" hangingPunct="1">
              <a:buSzPct val="107000"/>
              <a:buFont typeface="Wingdings" charset="0"/>
              <a:buChar char="q"/>
            </a:pPr>
            <a:r>
              <a:rPr lang="en-US" sz="2000">
                <a:latin typeface="Comic Sans MS" charset="0"/>
                <a:cs typeface="Comic Sans MS" charset="0"/>
              </a:rPr>
              <a:t> </a:t>
            </a:r>
            <a:r>
              <a:rPr lang="el-GR" sz="2000">
                <a:latin typeface="Comic Sans MS" charset="0"/>
                <a:cs typeface="Comic Sans MS" charset="0"/>
              </a:rPr>
              <a:t>εργαστηριακός έλεγχος</a:t>
            </a:r>
            <a:r>
              <a:rPr lang="en-US" sz="2000">
                <a:latin typeface="Comic Sans MS" charset="0"/>
                <a:cs typeface="Comic Sans MS" charset="0"/>
              </a:rPr>
              <a:t> </a:t>
            </a:r>
            <a:r>
              <a:rPr lang="el-GR" sz="2000">
                <a:latin typeface="Comic Sans MS" charset="0"/>
                <a:cs typeface="Comic Sans MS" charset="0"/>
              </a:rPr>
              <a:t>ηπατικής και νεφρικής λειτουργίας</a:t>
            </a:r>
          </a:p>
          <a:p>
            <a:pPr eaLnBrk="1" hangingPunct="1">
              <a:buSzPct val="107000"/>
              <a:buFont typeface="Wingdings" charset="0"/>
              <a:buChar char="q"/>
            </a:pPr>
            <a:endParaRPr lang="en-US" sz="2000">
              <a:latin typeface="Comic Sans MS" charset="0"/>
              <a:cs typeface="Comic Sans MS" charset="0"/>
            </a:endParaRPr>
          </a:p>
          <a:p>
            <a:pPr eaLnBrk="1" hangingPunct="1">
              <a:buSzPct val="107000"/>
              <a:buFont typeface="Wingdings" charset="0"/>
              <a:buChar char="q"/>
            </a:pPr>
            <a:r>
              <a:rPr lang="en-US" sz="2000">
                <a:latin typeface="Comic Sans MS" charset="0"/>
                <a:cs typeface="Comic Sans MS" charset="0"/>
              </a:rPr>
              <a:t> </a:t>
            </a:r>
            <a:r>
              <a:rPr lang="el-GR" sz="2000">
                <a:latin typeface="Comic Sans MS" charset="0"/>
                <a:cs typeface="Comic Sans MS" charset="0"/>
              </a:rPr>
              <a:t>έλεγχος της αρτηριακής πίεσης</a:t>
            </a:r>
          </a:p>
          <a:p>
            <a:pPr eaLnBrk="1" hangingPunct="1">
              <a:buSzPct val="107000"/>
              <a:buFont typeface="Wingdings" charset="0"/>
              <a:buChar char="q"/>
            </a:pPr>
            <a:endParaRPr lang="el-GR" sz="2000">
              <a:latin typeface="Comic Sans MS" charset="0"/>
              <a:cs typeface="Comic Sans MS" charset="0"/>
            </a:endParaRPr>
          </a:p>
          <a:p>
            <a:pPr eaLnBrk="1" hangingPunct="1">
              <a:buSzPct val="107000"/>
              <a:buFont typeface="Wingdings" charset="0"/>
              <a:buChar char="q"/>
            </a:pPr>
            <a:r>
              <a:rPr lang="el-GR" sz="2000">
                <a:latin typeface="Comic Sans MS" charset="0"/>
                <a:cs typeface="Comic Sans MS" charset="0"/>
              </a:rPr>
              <a:t> επικοινωνία με το θεράποντα ιατρό</a:t>
            </a:r>
          </a:p>
        </p:txBody>
      </p:sp>
    </p:spTree>
    <p:extLst>
      <p:ext uri="{BB962C8B-B14F-4D97-AF65-F5344CB8AC3E}">
        <p14:creationId xmlns:p14="http://schemas.microsoft.com/office/powerpoint/2010/main" val="82422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2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763000" cy="990600"/>
          </a:xfrm>
        </p:spPr>
        <p:txBody>
          <a:bodyPr/>
          <a:lstStyle/>
          <a:p>
            <a:pPr algn="ctr" eaLnBrk="1" hangingPunct="1"/>
            <a:r>
              <a:rPr lang="el-GR" sz="3200" b="1" dirty="0">
                <a:solidFill>
                  <a:srgbClr val="DD8047"/>
                </a:solidFill>
                <a:latin typeface="Comic Sans MS" charset="0"/>
              </a:rPr>
              <a:t>Χειρισμός ασθενή που λαμβάνει ανοσοκατασταλτική αγωγή στο οδοντιατρείο </a:t>
            </a:r>
            <a:endParaRPr lang="en-US" sz="3200" dirty="0">
              <a:solidFill>
                <a:srgbClr val="DD8047"/>
              </a:solidFill>
              <a:latin typeface="Tw Cen MT" charset="0"/>
            </a:endParaRPr>
          </a:p>
        </p:txBody>
      </p:sp>
      <p:sp>
        <p:nvSpPr>
          <p:cNvPr id="25602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1752600"/>
            <a:ext cx="8534400" cy="4648200"/>
          </a:xfrm>
        </p:spPr>
        <p:txBody>
          <a:bodyPr/>
          <a:lstStyle/>
          <a:p>
            <a:pPr eaLnBrk="1" hangingPunct="1">
              <a:buSzPct val="107000"/>
              <a:buFont typeface="Wingdings" charset="0"/>
              <a:buChar char="q"/>
              <a:defRPr/>
            </a:pPr>
            <a:r>
              <a:rPr lang="el-GR" sz="2400" dirty="0">
                <a:latin typeface="Comic Sans MS" charset="0"/>
                <a:cs typeface="Comic Sans MS" charset="0"/>
              </a:rPr>
              <a:t> </a:t>
            </a:r>
            <a:r>
              <a:rPr lang="el-GR" sz="2400" dirty="0">
                <a:latin typeface="Comic Sans MS"/>
                <a:cs typeface="Comic Sans MS"/>
              </a:rPr>
              <a:t>εμφανίζουν μειωμένη αντίσταση στις </a:t>
            </a:r>
            <a:r>
              <a:rPr lang="el-GR" sz="2400" dirty="0" smtClean="0">
                <a:latin typeface="Comic Sans MS"/>
                <a:cs typeface="Comic Sans MS"/>
              </a:rPr>
              <a:t>λοιμώξεις, με αποτέλεσμα </a:t>
            </a:r>
            <a:r>
              <a:rPr lang="el-GR" sz="2400" dirty="0">
                <a:latin typeface="Comic Sans MS"/>
                <a:cs typeface="Comic Sans MS"/>
              </a:rPr>
              <a:t>η παροδική βακτηριαιμία μετά από επεμβατική οδοντιατρική </a:t>
            </a:r>
            <a:r>
              <a:rPr lang="el-GR" sz="2400" dirty="0" smtClean="0">
                <a:latin typeface="Comic Sans MS"/>
                <a:cs typeface="Comic Sans MS"/>
              </a:rPr>
              <a:t>πράξη να τους </a:t>
            </a:r>
            <a:r>
              <a:rPr lang="el-GR" sz="2400" dirty="0">
                <a:latin typeface="Comic Sans MS"/>
                <a:cs typeface="Comic Sans MS"/>
              </a:rPr>
              <a:t>θέτει σε κίνδυνο </a:t>
            </a:r>
            <a:r>
              <a:rPr lang="el-GR" sz="2400" dirty="0" smtClean="0">
                <a:latin typeface="Comic Sans MS"/>
                <a:cs typeface="Comic Sans MS"/>
              </a:rPr>
              <a:t>λοίμωξης. </a:t>
            </a:r>
            <a:r>
              <a:rPr lang="el-GR" sz="2400" u="sng" dirty="0" smtClean="0">
                <a:latin typeface="Comic Sans MS"/>
                <a:cs typeface="Comic Sans MS"/>
              </a:rPr>
              <a:t>Η χορήγηση αντιμικροβικής χημειοπροφύλαξης συνιστάται</a:t>
            </a:r>
          </a:p>
          <a:p>
            <a:pPr marL="0" indent="0" eaLnBrk="1" hangingPunct="1">
              <a:buSzPct val="107000"/>
              <a:buFont typeface="Wingdings" charset="0"/>
              <a:buNone/>
              <a:defRPr/>
            </a:pPr>
            <a:r>
              <a:rPr lang="el-GR" sz="2400" dirty="0" smtClean="0">
                <a:latin typeface="Comic Sans MS"/>
                <a:cs typeface="Comic Sans MS"/>
              </a:rPr>
              <a:t>  </a:t>
            </a:r>
            <a:endParaRPr lang="el-GR" sz="2400" dirty="0">
              <a:latin typeface="Comic Sans MS"/>
              <a:cs typeface="Comic Sans MS"/>
            </a:endParaRPr>
          </a:p>
          <a:p>
            <a:pPr eaLnBrk="1" hangingPunct="1">
              <a:buSzPct val="107000"/>
              <a:buFont typeface="Wingdings" charset="0"/>
              <a:buChar char="q"/>
              <a:defRPr/>
            </a:pPr>
            <a:r>
              <a:rPr lang="el-GR" sz="2400" dirty="0" smtClean="0">
                <a:latin typeface="Comic Sans MS" charset="0"/>
                <a:cs typeface="Comic Sans MS" charset="0"/>
              </a:rPr>
              <a:t> χορήγηση βακτηριοκτόνου και όχι βακτηριοστατικού αντιμικροβιακού παράγοντα </a:t>
            </a:r>
          </a:p>
          <a:p>
            <a:pPr eaLnBrk="1" hangingPunct="1">
              <a:buSzPct val="107000"/>
              <a:buFont typeface="Wingdings" charset="0"/>
              <a:buChar char="q"/>
              <a:defRPr/>
            </a:pPr>
            <a:endParaRPr lang="el-GR" sz="2400" dirty="0" smtClean="0">
              <a:latin typeface="Comic Sans MS" charset="0"/>
              <a:cs typeface="Comic Sans MS" charset="0"/>
            </a:endParaRPr>
          </a:p>
          <a:p>
            <a:pPr eaLnBrk="1" hangingPunct="1">
              <a:buSzPct val="107000"/>
              <a:buFont typeface="Wingdings" charset="0"/>
              <a:buChar char="q"/>
              <a:defRPr/>
            </a:pPr>
            <a:r>
              <a:rPr lang="el-GR" sz="2400" dirty="0">
                <a:latin typeface="Comic Sans MS" charset="0"/>
                <a:cs typeface="Comic Sans MS" charset="0"/>
              </a:rPr>
              <a:t> </a:t>
            </a:r>
            <a:r>
              <a:rPr lang="el-GR" sz="2400" dirty="0" smtClean="0">
                <a:latin typeface="Comic Sans MS" charset="0"/>
                <a:cs typeface="Comic Sans MS" charset="0"/>
              </a:rPr>
              <a:t>προτιμώνται αντιβιοτικά αποτελεσματικά στην ενδογενή μικροβιακή χλωρίδα της στοματικής κοιλότητας και έχουν τις λιγότερες ανεπιθύμητες ενέργειες και τοξικότητα</a:t>
            </a:r>
            <a:endParaRPr lang="el-GR" sz="2400" dirty="0">
              <a:latin typeface="Comic Sans MS" charset="0"/>
              <a:cs typeface="Comic Sans MS" charset="0"/>
            </a:endParaRPr>
          </a:p>
          <a:p>
            <a:pPr marL="0" indent="0" eaLnBrk="1" hangingPunct="1">
              <a:buSzPct val="107000"/>
              <a:buFont typeface="Wingdings" charset="0"/>
              <a:buNone/>
              <a:defRPr/>
            </a:pPr>
            <a:endParaRPr lang="el-GR" sz="2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1769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763000" cy="990600"/>
          </a:xfrm>
        </p:spPr>
        <p:txBody>
          <a:bodyPr/>
          <a:lstStyle/>
          <a:p>
            <a:pPr algn="ctr" eaLnBrk="1" hangingPunct="1"/>
            <a:r>
              <a:rPr lang="el-GR" sz="3200" b="1" dirty="0">
                <a:solidFill>
                  <a:srgbClr val="DD8047"/>
                </a:solidFill>
                <a:latin typeface="Comic Sans MS" charset="0"/>
              </a:rPr>
              <a:t>Χειρισμός ασθενή που λαμβάνει ανοσοκατασταλτική αγωγή στο οδοντιατρείο </a:t>
            </a:r>
            <a:endParaRPr lang="en-US" sz="3200" dirty="0">
              <a:solidFill>
                <a:srgbClr val="DD8047"/>
              </a:solidFill>
              <a:latin typeface="Tw Cen MT" charset="0"/>
            </a:endParaRPr>
          </a:p>
        </p:txBody>
      </p:sp>
      <p:sp>
        <p:nvSpPr>
          <p:cNvPr id="25602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1752600"/>
            <a:ext cx="8534400" cy="4648200"/>
          </a:xfrm>
        </p:spPr>
        <p:txBody>
          <a:bodyPr/>
          <a:lstStyle/>
          <a:p>
            <a:pPr eaLnBrk="1" hangingPunct="1">
              <a:buSzPct val="107000"/>
              <a:buFont typeface="Wingdings" charset="2"/>
              <a:buChar char="q"/>
              <a:defRPr/>
            </a:pPr>
            <a:r>
              <a:rPr lang="el-GR" sz="2400" u="sng" dirty="0" smtClean="0">
                <a:latin typeface="Comic Sans MS" charset="0"/>
                <a:cs typeface="Comic Sans MS" charset="0"/>
              </a:rPr>
              <a:t>Αντιμικροβιακή χημειοπροφύλαξη</a:t>
            </a:r>
          </a:p>
          <a:p>
            <a:pPr marL="0" indent="0" eaLnBrk="1" hangingPunct="1">
              <a:buSzPct val="107000"/>
              <a:buFont typeface="Wingdings" charset="0"/>
              <a:buNone/>
              <a:defRPr/>
            </a:pPr>
            <a:endParaRPr lang="el-GR" sz="2400" dirty="0" smtClean="0">
              <a:latin typeface="Comic Sans MS" charset="0"/>
              <a:cs typeface="Comic Sans MS" charset="0"/>
            </a:endParaRPr>
          </a:p>
          <a:p>
            <a:pPr marL="0" indent="0" eaLnBrk="1" hangingPunct="1">
              <a:buSzPct val="107000"/>
              <a:buFont typeface="Wingdings" charset="0"/>
              <a:buNone/>
              <a:defRPr/>
            </a:pPr>
            <a:r>
              <a:rPr lang="el-GR" sz="2400" dirty="0">
                <a:latin typeface="Comic Sans MS"/>
                <a:cs typeface="Comic Sans MS"/>
              </a:rPr>
              <a:t> </a:t>
            </a:r>
            <a:r>
              <a:rPr lang="el-GR" sz="2400" dirty="0" smtClean="0">
                <a:latin typeface="Comic Sans MS"/>
                <a:cs typeface="Comic Sans MS"/>
              </a:rPr>
              <a:t>  χορήγηση από το στόμα 1</a:t>
            </a:r>
            <a:r>
              <a:rPr lang="en-US" sz="2400" dirty="0" smtClean="0">
                <a:latin typeface="Comic Sans MS"/>
                <a:cs typeface="Comic Sans MS"/>
              </a:rPr>
              <a:t>h </a:t>
            </a:r>
            <a:r>
              <a:rPr lang="el-GR" sz="2400" dirty="0" smtClean="0">
                <a:latin typeface="Comic Sans MS"/>
                <a:cs typeface="Comic Sans MS"/>
              </a:rPr>
              <a:t>πριν την επέμβαση </a:t>
            </a:r>
            <a:endParaRPr lang="en-US" sz="2000" dirty="0" smtClean="0">
              <a:latin typeface="Comic Sans MS"/>
              <a:cs typeface="Comic Sans MS"/>
            </a:endParaRPr>
          </a:p>
          <a:p>
            <a:pPr lvl="2" eaLnBrk="1" hangingPunct="1">
              <a:buSzPct val="107000"/>
              <a:buFont typeface="Wingdings" charset="2"/>
              <a:buChar char="Ø"/>
              <a:defRPr/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Amoxycillin</a:t>
            </a:r>
            <a:r>
              <a:rPr lang="en-US" sz="2000" dirty="0" smtClean="0">
                <a:latin typeface="Comic Sans MS"/>
                <a:cs typeface="Comic Sans MS"/>
              </a:rPr>
              <a:t> 2g</a:t>
            </a:r>
            <a:endParaRPr lang="el-GR" sz="2000" dirty="0" smtClean="0">
              <a:latin typeface="Comic Sans MS"/>
              <a:cs typeface="Comic Sans MS"/>
            </a:endParaRPr>
          </a:p>
          <a:p>
            <a:pPr lvl="2" eaLnBrk="1" hangingPunct="1">
              <a:buSzPct val="107000"/>
              <a:buFont typeface="Wingdings" charset="2"/>
              <a:buChar char="Ø"/>
              <a:defRPr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685800" lvl="2" indent="0" eaLnBrk="1" hangingPunct="1">
              <a:buSzPct val="107000"/>
              <a:buFont typeface="Wingdings" charset="0"/>
              <a:buNone/>
              <a:defRPr/>
            </a:pPr>
            <a:r>
              <a:rPr lang="el-GR" sz="2000" dirty="0" smtClean="0">
                <a:latin typeface="Comic Sans MS"/>
                <a:cs typeface="Comic Sans MS"/>
              </a:rPr>
              <a:t>Σε αλλεργία στην πενικιλλίνη </a:t>
            </a:r>
            <a:endParaRPr lang="en-US" sz="2000" dirty="0" smtClean="0">
              <a:latin typeface="Comic Sans MS"/>
              <a:cs typeface="Comic Sans MS"/>
            </a:endParaRPr>
          </a:p>
          <a:p>
            <a:pPr lvl="2" eaLnBrk="1" hangingPunct="1">
              <a:buSzPct val="107000"/>
              <a:buFont typeface="Wingdings" charset="2"/>
              <a:buChar char="Ø"/>
              <a:defRPr/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Clindamycin 600mg </a:t>
            </a:r>
            <a:endParaRPr lang="el-GR" sz="2000" dirty="0">
              <a:latin typeface="Comic Sans MS"/>
              <a:cs typeface="Comic Sans MS"/>
            </a:endParaRPr>
          </a:p>
          <a:p>
            <a:pPr marL="0" indent="0" eaLnBrk="1" hangingPunct="1">
              <a:buSzPct val="107000"/>
              <a:buFont typeface="Wingdings" charset="0"/>
              <a:buNone/>
              <a:defRPr/>
            </a:pPr>
            <a:endParaRPr lang="el-GR" sz="2000" dirty="0" smtClean="0">
              <a:latin typeface="Comic Sans MS"/>
              <a:cs typeface="Comic Sans MS"/>
            </a:endParaRPr>
          </a:p>
          <a:p>
            <a:pPr eaLnBrk="1" hangingPunct="1">
              <a:buSzPct val="107000"/>
              <a:buFont typeface="Wingdings" charset="2"/>
              <a:buChar char="q"/>
              <a:defRPr/>
            </a:pPr>
            <a:r>
              <a:rPr lang="el-GR" sz="2000" dirty="0" smtClean="0">
                <a:latin typeface="Comic Sans MS"/>
                <a:cs typeface="Comic Sans MS"/>
              </a:rPr>
              <a:t>Χορήγηση διαλυμάτων χλωρεξιδίνης και παρακολούθηση του ασθενή για έγκαιρο εντοπισμό μετεγχηρητικής φλεγμονής και διαταραχής της επούλωσης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4957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09600" y="1981200"/>
            <a:ext cx="8153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Προετοιμασία</a:t>
            </a:r>
            <a:r>
              <a:rPr lang="en-GB" sz="2400">
                <a:latin typeface="Comic Sans MS" charset="0"/>
              </a:rPr>
              <a:t> </a:t>
            </a:r>
            <a:r>
              <a:rPr lang="el-GR" sz="2400">
                <a:latin typeface="Comic Sans MS" charset="0"/>
              </a:rPr>
              <a:t>του ασθενή πριν την έναρξη της θεραπείας</a:t>
            </a:r>
            <a:endParaRPr lang="en-GB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endParaRPr lang="en-GB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</a:t>
            </a:r>
            <a:r>
              <a:rPr lang="en-GB" sz="2400">
                <a:latin typeface="Comic Sans MS" charset="0"/>
              </a:rPr>
              <a:t>A</a:t>
            </a:r>
            <a:r>
              <a:rPr lang="el-GR" sz="2400">
                <a:latin typeface="Comic Sans MS" charset="0"/>
              </a:rPr>
              <a:t>ντιμετώπιση επιπλοκών που εμφανίζονται στην στοματική κοιλότητα κατά τη διάρκεια και μετά το πέρας της θεραπείας </a:t>
            </a:r>
            <a:endParaRPr lang="en-GB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 Παροχή οδοντιατρικής περίθαλψης μετά την ολοκλήρωση της αντινεοπλασματικής αγωγής</a:t>
            </a:r>
            <a:endParaRPr lang="en-US" sz="2400">
              <a:latin typeface="Comic Sans MS" charset="0"/>
            </a:endParaRP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678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2"/>
                </a:solidFill>
                <a:latin typeface="Comic Sans MS"/>
                <a:cs typeface="Comic Sans MS"/>
              </a:rPr>
              <a:t>Μεταμοσχευθέντες ασθενείς</a:t>
            </a:r>
            <a:endParaRPr lang="en-US" sz="3200" b="1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Οι πρώτοι 6 μήνες μετά τη μεταμόσχευση</a:t>
            </a:r>
          </a:p>
          <a:p>
            <a:endParaRPr lang="el-GR" sz="2000" dirty="0">
              <a:latin typeface="Comic Sans MS"/>
              <a:cs typeface="Comic Sans MS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l-GR" sz="2000" dirty="0" smtClean="0">
                <a:latin typeface="Comic Sans MS"/>
                <a:cs typeface="Comic Sans MS"/>
              </a:rPr>
              <a:t>Αποφυγή οδοντιατρικής αγωγής ρουτίνας 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endParaRPr lang="el-GR" sz="2000" dirty="0">
              <a:latin typeface="Comic Sans MS"/>
              <a:cs typeface="Comic Sans MS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l-GR" sz="2000" dirty="0" smtClean="0">
                <a:latin typeface="Comic Sans MS"/>
                <a:cs typeface="Comic Sans MS"/>
              </a:rPr>
              <a:t>Καλή στοματική υγιεινή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endParaRPr lang="el-GR" sz="2000" dirty="0">
              <a:latin typeface="Comic Sans MS"/>
              <a:cs typeface="Comic Sans MS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l-GR" sz="2000" dirty="0" smtClean="0">
                <a:latin typeface="Comic Sans MS"/>
                <a:cs typeface="Comic Sans MS"/>
              </a:rPr>
              <a:t>Σε επείγον περιστατικό, επιλογή της συντηρητικής αγωγής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7144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678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accent2"/>
                </a:solidFill>
                <a:latin typeface="Comic Sans MS"/>
                <a:cs typeface="Comic Sans MS"/>
              </a:rPr>
              <a:t>Μεταμοσχευθέντες ασθενείς</a:t>
            </a:r>
            <a:endParaRPr lang="en-US" sz="32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Περίοδος σταθερότητας του μεταμοσχευθέντος οργάνου</a:t>
            </a:r>
          </a:p>
          <a:p>
            <a:endParaRPr lang="el-GR" sz="2000" dirty="0">
              <a:latin typeface="Comic Sans MS"/>
              <a:cs typeface="Comic Sans MS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l-GR" sz="2000" dirty="0" smtClean="0">
                <a:latin typeface="Comic Sans MS"/>
                <a:cs typeface="Comic Sans MS"/>
              </a:rPr>
              <a:t>Οδοντιατρική περίθαλψη όμοια με το γενικό πληθυσμό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endParaRPr lang="el-GR" sz="2000" dirty="0">
              <a:latin typeface="Comic Sans MS"/>
              <a:cs typeface="Comic Sans MS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l-GR" sz="2000" dirty="0" smtClean="0">
                <a:latin typeface="Comic Sans MS"/>
                <a:cs typeface="Comic Sans MS"/>
              </a:rPr>
              <a:t>Καλή στοματική υγιεινή και έλεγχος κάθε 3 μήνες 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endParaRPr lang="el-GR" sz="2000" dirty="0">
              <a:latin typeface="Comic Sans MS"/>
              <a:cs typeface="Comic Sans MS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l-GR" sz="2000" dirty="0" smtClean="0">
                <a:latin typeface="Comic Sans MS"/>
                <a:cs typeface="Comic Sans MS"/>
              </a:rPr>
              <a:t>Αποφυγή λοιμώξεων και αιμορραγίας. Εργαστηριακός έλεγχος</a:t>
            </a:r>
            <a:endParaRPr lang="el-GR" sz="2000" dirty="0">
              <a:latin typeface="Comic Sans MS"/>
              <a:cs typeface="Comic Sans MS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endParaRPr lang="el-GR" sz="20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l-GR" sz="2000" dirty="0">
                <a:latin typeface="Comic Sans MS"/>
                <a:cs typeface="Comic Sans MS"/>
              </a:rPr>
              <a:t>Π</a:t>
            </a:r>
            <a:r>
              <a:rPr lang="el-GR" sz="2000" dirty="0" smtClean="0">
                <a:latin typeface="Comic Sans MS"/>
                <a:cs typeface="Comic Sans MS"/>
              </a:rPr>
              <a:t>ροφυλακτική χημειοθεραπεία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endParaRPr lang="el-GR" sz="2000" dirty="0">
              <a:latin typeface="Comic Sans MS"/>
              <a:cs typeface="Comic Sans MS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l-GR" sz="2000" dirty="0" smtClean="0">
                <a:latin typeface="Comic Sans MS"/>
                <a:cs typeface="Comic Sans MS"/>
              </a:rPr>
              <a:t>Ανάγκη συμπληρωματικής αγωγής με κορτικοστεροειδή 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4036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33400" y="289560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rgbClr val="FF0000"/>
                </a:solidFill>
                <a:latin typeface="Comic Sans MS" charset="0"/>
              </a:rPr>
              <a:t>Ευχαριστώ πολύ για την προσοχή σας</a:t>
            </a:r>
            <a:endParaRPr lang="en-US" sz="2800" b="1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8763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latin typeface="Comic Sans MS" charset="0"/>
              </a:rPr>
              <a:t>Ο </a:t>
            </a:r>
            <a:r>
              <a:rPr lang="el-GR" b="1" dirty="0">
                <a:latin typeface="Comic Sans MS" charset="0"/>
              </a:rPr>
              <a:t>κίνδυνος πολυτερηδονισμού </a:t>
            </a:r>
            <a:r>
              <a:rPr lang="el-GR" dirty="0">
                <a:latin typeface="Comic Sans MS" charset="0"/>
              </a:rPr>
              <a:t>σε ογκολογικούς ασθενείς μετά το τέλος της αντινεοπλασματικής αγωγής </a:t>
            </a:r>
            <a:r>
              <a:rPr lang="el-GR" b="1" dirty="0" smtClean="0">
                <a:latin typeface="Comic Sans MS" charset="0"/>
              </a:rPr>
              <a:t>οφείλεται</a:t>
            </a:r>
            <a:r>
              <a:rPr lang="en-US" dirty="0" smtClean="0">
                <a:latin typeface="Comic Sans MS" charset="0"/>
              </a:rPr>
              <a:t> </a:t>
            </a:r>
            <a:r>
              <a:rPr lang="el-GR" dirty="0" smtClean="0">
                <a:latin typeface="Comic Sans MS" charset="0"/>
              </a:rPr>
              <a:t>σε μειωμένη παραγωγή σιάλου, σε αλλαγή της σύστασης του και σε διαφοροποίηση της στοματικής χλωρίδας.</a:t>
            </a:r>
          </a:p>
          <a:p>
            <a:pPr marL="342900" indent="-342900">
              <a:buAutoNum type="arabicPeriod"/>
            </a:pPr>
            <a:endParaRPr lang="el-GR" dirty="0">
              <a:latin typeface="Comic Sans MS" charset="0"/>
            </a:endParaRPr>
          </a:p>
          <a:p>
            <a:pPr marL="342900" indent="-342900">
              <a:buAutoNum type="arabicPeriod"/>
            </a:pPr>
            <a:r>
              <a:rPr lang="el-GR" dirty="0" smtClean="0">
                <a:latin typeface="Comic Sans MS" charset="0"/>
              </a:rPr>
              <a:t>Ο</a:t>
            </a:r>
            <a:r>
              <a:rPr lang="el-GR" b="1" dirty="0" smtClean="0">
                <a:latin typeface="Comic Sans MS" charset="0"/>
              </a:rPr>
              <a:t>στεοακτινονέκρωση είναι </a:t>
            </a:r>
            <a:r>
              <a:rPr lang="el-GR" dirty="0" smtClean="0">
                <a:latin typeface="Comic Sans MS" charset="0"/>
              </a:rPr>
              <a:t>η κατάσταση εκείνη που παρατηρείται </a:t>
            </a:r>
            <a:r>
              <a:rPr lang="el-GR" dirty="0">
                <a:latin typeface="Comic Sans MS" charset="0"/>
              </a:rPr>
              <a:t>εκτεθειμένο νεκρωμένο οστούν στην περιοχή των γνάθων </a:t>
            </a:r>
            <a:r>
              <a:rPr lang="el-GR" dirty="0" smtClean="0">
                <a:latin typeface="Comic Sans MS" charset="0"/>
              </a:rPr>
              <a:t>με αδυναμία </a:t>
            </a:r>
            <a:r>
              <a:rPr lang="el-GR" dirty="0">
                <a:latin typeface="Comic Sans MS" charset="0"/>
              </a:rPr>
              <a:t>επούλωσης μετά από 3-6 </a:t>
            </a:r>
            <a:r>
              <a:rPr lang="el-GR" dirty="0" smtClean="0">
                <a:latin typeface="Comic Sans MS" charset="0"/>
              </a:rPr>
              <a:t>μήνες σε ασθενείς έχουν </a:t>
            </a:r>
            <a:r>
              <a:rPr lang="el-GR" dirty="0">
                <a:latin typeface="Comic Sans MS" charset="0"/>
              </a:rPr>
              <a:t>υποβληθεί σε ακτινοθεραπεία στην περιοχή της κεφαλής και του </a:t>
            </a:r>
            <a:r>
              <a:rPr lang="el-GR" dirty="0" smtClean="0">
                <a:latin typeface="Comic Sans MS" charset="0"/>
              </a:rPr>
              <a:t>τραχήλου και δεν παρουσιάζουν νεοπλασματική νόσο. </a:t>
            </a:r>
            <a:endParaRPr lang="el-GR" dirty="0">
              <a:latin typeface="Comic Sans MS" charset="0"/>
            </a:endParaRPr>
          </a:p>
          <a:p>
            <a:endParaRPr lang="el-GR" dirty="0">
              <a:latin typeface="Comic Sans MS" charset="0"/>
            </a:endParaRPr>
          </a:p>
          <a:p>
            <a:pPr marL="342900" indent="-342900">
              <a:buFontTx/>
              <a:buAutoNum type="arabicPeriod"/>
            </a:pPr>
            <a:r>
              <a:rPr lang="el-GR" dirty="0" smtClean="0">
                <a:latin typeface="Comic Sans MS" charset="0"/>
              </a:rPr>
              <a:t>Ο </a:t>
            </a:r>
            <a:r>
              <a:rPr lang="el-GR" b="1" dirty="0" smtClean="0">
                <a:latin typeface="Comic Sans MS" charset="0"/>
              </a:rPr>
              <a:t>κίνδυνος οστεοακτινονέκρωσης </a:t>
            </a:r>
            <a:r>
              <a:rPr lang="el-GR" dirty="0" smtClean="0">
                <a:latin typeface="Comic Sans MS" charset="0"/>
              </a:rPr>
              <a:t>μετά από εξαγωγή οδόντων σε ασθενή που έχει υποβληθεί σε ακτινοθεραπεία </a:t>
            </a:r>
            <a:r>
              <a:rPr lang="el-GR" b="1" dirty="0" smtClean="0">
                <a:latin typeface="Comic Sans MS" charset="0"/>
              </a:rPr>
              <a:t>μειώνεται</a:t>
            </a:r>
            <a:r>
              <a:rPr lang="el-GR" dirty="0" smtClean="0">
                <a:latin typeface="Comic Sans MS" charset="0"/>
              </a:rPr>
              <a:t> μετά από αντιβιοτική αγωγή και χρήση συνεδριών υπερβαρικού Ο</a:t>
            </a:r>
            <a:r>
              <a:rPr lang="el-GR" baseline="-25000" dirty="0" smtClean="0">
                <a:latin typeface="Comic Sans MS" charset="0"/>
              </a:rPr>
              <a:t>2</a:t>
            </a:r>
            <a:r>
              <a:rPr lang="el-GR" dirty="0" smtClean="0">
                <a:latin typeface="Comic Sans MS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l-GR" dirty="0">
              <a:latin typeface="Comic Sans MS" charset="0"/>
            </a:endParaRPr>
          </a:p>
          <a:p>
            <a:pPr marL="342900" indent="-342900">
              <a:buFontTx/>
              <a:buAutoNum type="arabicPeriod"/>
            </a:pPr>
            <a:r>
              <a:rPr lang="el-GR" dirty="0" smtClean="0">
                <a:latin typeface="Comic Sans MS" charset="0"/>
              </a:rPr>
              <a:t>Σε </a:t>
            </a:r>
            <a:r>
              <a:rPr lang="el-GR" b="1" dirty="0" smtClean="0">
                <a:latin typeface="Comic Sans MS" charset="0"/>
              </a:rPr>
              <a:t>μεταμοσχευθέντες ασθενείς</a:t>
            </a:r>
            <a:r>
              <a:rPr lang="el-GR" dirty="0" smtClean="0">
                <a:latin typeface="Comic Sans MS" charset="0"/>
              </a:rPr>
              <a:t>, τους πρώτους 6 μήνες αποφεύγουμε οδοντιατρική αγωγή ρουτίνας και στην συνέχεια ακολουθούμε </a:t>
            </a:r>
            <a:r>
              <a:rPr lang="el-GR" dirty="0" smtClean="0">
                <a:latin typeface="Comic Sans MS"/>
                <a:cs typeface="Comic Sans MS"/>
              </a:rPr>
              <a:t>οδοντιατρική </a:t>
            </a:r>
            <a:r>
              <a:rPr lang="el-GR" dirty="0">
                <a:latin typeface="Comic Sans MS"/>
                <a:cs typeface="Comic Sans MS"/>
              </a:rPr>
              <a:t>περίθαλψη όμοια με το γενικό </a:t>
            </a:r>
            <a:r>
              <a:rPr lang="el-GR" dirty="0" smtClean="0">
                <a:latin typeface="Comic Sans MS"/>
                <a:cs typeface="Comic Sans MS"/>
              </a:rPr>
              <a:t>πληθυσμό  έχοντας υπόψιν την ανάγκη για </a:t>
            </a:r>
            <a:r>
              <a:rPr lang="el-GR" dirty="0">
                <a:latin typeface="Comic Sans MS"/>
                <a:cs typeface="Comic Sans MS"/>
              </a:rPr>
              <a:t>π</a:t>
            </a:r>
            <a:r>
              <a:rPr lang="el-GR" dirty="0" smtClean="0">
                <a:latin typeface="Comic Sans MS"/>
                <a:cs typeface="Comic Sans MS"/>
              </a:rPr>
              <a:t>ροφυλακτική χημειοθεραπεία και συμπληρωματική αγωγή </a:t>
            </a:r>
            <a:r>
              <a:rPr lang="el-GR" dirty="0">
                <a:latin typeface="Comic Sans MS"/>
                <a:cs typeface="Comic Sans MS"/>
              </a:rPr>
              <a:t>με </a:t>
            </a:r>
            <a:r>
              <a:rPr lang="el-GR" dirty="0" smtClean="0">
                <a:latin typeface="Comic Sans MS"/>
                <a:cs typeface="Comic Sans MS"/>
              </a:rPr>
              <a:t>κορτικοστεροειδή.</a:t>
            </a:r>
            <a:r>
              <a:rPr lang="el-GR" dirty="0" smtClean="0">
                <a:latin typeface="Comic Sans MS" charset="0"/>
              </a:rPr>
              <a:t> </a:t>
            </a:r>
            <a:endParaRPr lang="el-GR" dirty="0">
              <a:latin typeface="Comic Sans MS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ΚΥΡΙΟΤΕΡΑ ΣΗΜΕΙΑ ΠΟΥ ΠΡΕΠΕΙ ΝΑ ΘΥΜΑΣΤΕ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700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28600" y="2362200"/>
            <a:ext cx="8686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r>
              <a:rPr lang="el-GR" sz="3200"/>
              <a:t> </a:t>
            </a:r>
            <a:r>
              <a:rPr lang="el-GR" sz="2400">
                <a:latin typeface="Comic Sans MS" charset="0"/>
              </a:rPr>
              <a:t>Όγκοι συμπαγών οργάνων (καρκίνος μαστού, προστάτη, πνεύμονα, γαστρεντερικού, κεφαλής-τραχήλου)</a:t>
            </a: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endParaRPr lang="el-GR" sz="24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Font typeface="Wingdings" charset="0"/>
              <a:buChar char="q"/>
            </a:pPr>
            <a:r>
              <a:rPr lang="el-GR" sz="3200">
                <a:latin typeface="Comic Sans MS" charset="0"/>
              </a:rPr>
              <a:t> </a:t>
            </a:r>
            <a:r>
              <a:rPr lang="el-GR" sz="2400">
                <a:latin typeface="Comic Sans MS" charset="0"/>
              </a:rPr>
              <a:t>Αιματολογικές κακοήθειες (λευχαιμίες, λεμφώματα, πολλαπλούν μυέλωμα)</a:t>
            </a:r>
            <a:endParaRPr lang="en-GB" sz="24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077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2500" b="1">
                <a:solidFill>
                  <a:schemeClr val="accent2"/>
                </a:solidFill>
                <a:latin typeface="Comic Sans MS" charset="0"/>
              </a:rPr>
              <a:t/>
            </a:r>
            <a:br>
              <a:rPr lang="el-GR" sz="2500" b="1">
                <a:solidFill>
                  <a:schemeClr val="accent2"/>
                </a:solidFill>
                <a:latin typeface="Comic Sans MS" charset="0"/>
              </a:rPr>
            </a:br>
            <a:r>
              <a:rPr lang="el-GR" sz="2500" b="1">
                <a:solidFill>
                  <a:schemeClr val="accent2"/>
                </a:solidFill>
                <a:latin typeface="Comic Sans MS" charset="0"/>
              </a:rPr>
              <a:t>Προετοιμασία του ασθενή πριν την έναρξη αντινεοπλασματικής αγωγής</a:t>
            </a:r>
            <a:r>
              <a:rPr lang="el-GR" sz="4000">
                <a:solidFill>
                  <a:srgbClr val="FFFFFF"/>
                </a:solidFill>
                <a:latin typeface="Calibri" charset="0"/>
              </a:rPr>
              <a:t/>
            </a:r>
            <a:br>
              <a:rPr lang="el-GR" sz="4000">
                <a:solidFill>
                  <a:srgbClr val="FFFFFF"/>
                </a:solidFill>
                <a:latin typeface="Calibri" charset="0"/>
              </a:rPr>
            </a:br>
            <a:endParaRPr lang="en-US" sz="4000">
              <a:latin typeface="Tw Cen MT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209800"/>
            <a:ext cx="8458200" cy="3276600"/>
          </a:xfrm>
        </p:spPr>
        <p:txBody>
          <a:bodyPr/>
          <a:lstStyle/>
          <a:p>
            <a:pPr eaLnBrk="1" hangingPunct="1">
              <a:buSzPct val="107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επικοινωνία με τον ογκολόγο </a:t>
            </a:r>
          </a:p>
          <a:p>
            <a:pPr eaLnBrk="1" hangingPunct="1">
              <a:buSzPct val="107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λεπτομερές ιατρικό και οδοντιατρικό ιστορικό – καταγραφή φαρμάκων</a:t>
            </a:r>
          </a:p>
          <a:p>
            <a:pPr eaLnBrk="1" hangingPunct="1">
              <a:buSzPct val="107000"/>
              <a:buFont typeface="Wingdings" charset="0"/>
              <a:buChar char="q"/>
            </a:pPr>
            <a:r>
              <a:rPr lang="el-GR" sz="2400">
                <a:latin typeface="Comic Sans MS" charset="0"/>
              </a:rPr>
              <a:t>σχολαστική κλινική εξέταση και πλήρης ακτινολογικός έλεγχος με πανοραμική ακτινογραφία και πλήρη σειρά οπισθοφατνιακών ακτινογραφιών  </a:t>
            </a:r>
            <a:endParaRPr lang="en-US" sz="24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04800" y="1752600"/>
            <a:ext cx="8458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AutoNum type="arabicPeriod"/>
            </a:pPr>
            <a:r>
              <a:rPr lang="el-GR" sz="2400">
                <a:latin typeface="Comic Sans MS" charset="0"/>
              </a:rPr>
              <a:t>Να περιοριστούν ή να εξαλειφθούν αιτίες τοπικής ή συστηματικής φλεγμονής</a:t>
            </a:r>
          </a:p>
          <a:p>
            <a:pPr eaLnBrk="1" hangingPunct="1">
              <a:buFontTx/>
              <a:buAutoNum type="arabicPeriod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τερηδονισμένα δόντια, ρίζες, νόσοι του περιοδοντίου, φλεγμονές στην περιοχή του τρίτου γομφίου πρέπει να αντιμετωπίζονται</a:t>
            </a:r>
            <a:endParaRPr lang="en-GB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αιχμηρά δόντια και αποκαταστάσεις πρέπει να λειαίνονται </a:t>
            </a:r>
            <a:endParaRPr lang="en-GB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εφαρμογή φθορίωσης</a:t>
            </a:r>
            <a:endParaRPr lang="en-GB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δόντια με αμφίβολη μεσοπρόθεσμη πρόγνωση πρέπει να αφαιρούνται</a:t>
            </a:r>
            <a:endParaRPr lang="en-GB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7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όλες οι εξαγωγές πρέπει να διεξάγονται 3 εβδομάδες πριν την έναρξη της ακτινοθεραπείας ή της θεραπείας με </a:t>
            </a:r>
            <a:r>
              <a:rPr lang="en-GB" sz="2000">
                <a:latin typeface="Comic Sans MS" charset="0"/>
              </a:rPr>
              <a:t>iv </a:t>
            </a:r>
            <a:r>
              <a:rPr lang="el-GR" sz="2000">
                <a:latin typeface="Comic Sans MS" charset="0"/>
              </a:rPr>
              <a:t>διφωσφονικά</a:t>
            </a:r>
            <a:endParaRPr lang="en-US" sz="2000">
              <a:latin typeface="Comic Sans MS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81000" y="152400"/>
            <a:ext cx="8610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chemeClr val="accent2"/>
                </a:solidFill>
                <a:latin typeface="Comic Sans MS" charset="0"/>
              </a:rPr>
              <a:t>Στόχος της οδοντιατρικής αντιμετώπισης πριν την έναρξη της αντινεοπλασματικής αγωγής </a:t>
            </a:r>
            <a:endParaRPr lang="en-US" sz="2800" b="1">
              <a:solidFill>
                <a:schemeClr val="accent2"/>
              </a:solidFill>
              <a:latin typeface="Comic Sans MS" charset="0"/>
            </a:endParaRPr>
          </a:p>
          <a:p>
            <a:pPr algn="ctr" eaLnBrk="1" hangingPunct="1"/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001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chemeClr val="accent2"/>
                </a:solidFill>
                <a:latin typeface="Comic Sans MS" charset="0"/>
              </a:rPr>
              <a:t>Στόχος της οδοντιατρικής αντιμετώπισης πριν την έναρξη της αντινεοπλασματικής αγωγής</a:t>
            </a:r>
            <a:r>
              <a:rPr lang="el-GR" sz="2800">
                <a:solidFill>
                  <a:schemeClr val="accent2"/>
                </a:solidFill>
                <a:latin typeface="Comic Sans MS" charset="0"/>
              </a:rPr>
              <a:t> </a:t>
            </a:r>
            <a:endParaRPr lang="en-US" sz="2800">
              <a:solidFill>
                <a:schemeClr val="accent2"/>
              </a:solidFill>
              <a:latin typeface="Comic Sans MS" charset="0"/>
            </a:endParaRPr>
          </a:p>
          <a:p>
            <a:pPr eaLnBrk="1" hangingPunct="1"/>
            <a:endParaRPr lang="en-US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57200" y="2286000"/>
            <a:ext cx="8305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l-GR" sz="2000" b="1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l-GR" sz="2400">
                <a:solidFill>
                  <a:srgbClr val="FF0000"/>
                </a:solidFill>
              </a:rPr>
              <a:t>.   </a:t>
            </a:r>
            <a:r>
              <a:rPr lang="el-GR" sz="2400">
                <a:latin typeface="Comic Sans MS" charset="0"/>
              </a:rPr>
              <a:t>Να ενημερωθεί ο ασθενής για την σημασία της στοματικής υγιεινής και για τις βραχυχρόνιες και μακροχρόνιες πιθανές επιπλοκές της αντικαρκινικής θεραπείας στην στοματική κοιλότητα.   </a:t>
            </a:r>
          </a:p>
          <a:p>
            <a:pPr eaLnBrk="1" hangingPunct="1">
              <a:buFontTx/>
              <a:buAutoNum type="arabicPeriod"/>
            </a:pPr>
            <a:endParaRPr lang="el-GR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8610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chemeClr val="accent2"/>
                </a:solidFill>
                <a:latin typeface="Comic Sans MS" charset="0"/>
              </a:rPr>
              <a:t>Κατά τη διάρκεια της αντινεοπλασματικής αγωγής</a:t>
            </a:r>
          </a:p>
          <a:p>
            <a:pPr algn="ctr" eaLnBrk="1" hangingPunct="1"/>
            <a:endParaRPr lang="el-GR" sz="2800">
              <a:latin typeface="Comic Sans MS" charset="0"/>
            </a:endParaRPr>
          </a:p>
          <a:p>
            <a:pPr algn="ctr" eaLnBrk="1" hangingPunct="1"/>
            <a:r>
              <a:rPr lang="el-GR" sz="2800">
                <a:latin typeface="Comic Sans MS" charset="0"/>
              </a:rPr>
              <a:t>Επιπλοκές στην στοματική κοιλότητα </a:t>
            </a:r>
          </a:p>
          <a:p>
            <a:pPr algn="ctr" eaLnBrk="1" hangingPunct="1"/>
            <a:endParaRPr lang="en-US" sz="2800">
              <a:solidFill>
                <a:srgbClr val="FFFF00"/>
              </a:solidFill>
              <a:latin typeface="Comic Sans MS" charset="0"/>
            </a:endParaRPr>
          </a:p>
          <a:p>
            <a:pPr algn="ctr" eaLnBrk="1" hangingPunct="1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4572000" cy="4400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l-GR" dirty="0"/>
          </a:p>
          <a:p>
            <a:pPr eaLnBrk="1" hangingPunct="1"/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Βλεννογονίτιδα</a:t>
            </a:r>
          </a:p>
          <a:p>
            <a:pPr eaLnBrk="1" hangingPunct="1"/>
            <a:endParaRPr lang="el-GR" sz="2000" dirty="0">
              <a:solidFill>
                <a:srgbClr val="FF0000"/>
              </a:solidFill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r>
              <a:rPr lang="el-GR" dirty="0">
                <a:latin typeface="Comic Sans MS" charset="0"/>
              </a:rPr>
              <a:t> </a:t>
            </a:r>
            <a:r>
              <a:rPr lang="el-GR" sz="2000" dirty="0">
                <a:latin typeface="Comic Sans MS" charset="0"/>
              </a:rPr>
              <a:t>επώδυνη κατάσταση </a:t>
            </a: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endParaRPr lang="el-GR" sz="2000" dirty="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r>
              <a:rPr lang="el-GR" sz="2000" dirty="0"/>
              <a:t> </a:t>
            </a:r>
            <a:r>
              <a:rPr lang="el-GR" sz="2000" dirty="0">
                <a:latin typeface="Comic Sans MS" charset="0"/>
              </a:rPr>
              <a:t>δυσκολία στη κατάποση και σίτιση </a:t>
            </a: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endParaRPr lang="el-GR" sz="2000" dirty="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r>
              <a:rPr lang="el-GR" sz="2000" dirty="0">
                <a:latin typeface="Comic Sans MS" charset="0"/>
              </a:rPr>
              <a:t> εκδηλώνεται από την 2</a:t>
            </a:r>
            <a:r>
              <a:rPr lang="el-GR" sz="2000" baseline="30000" dirty="0">
                <a:latin typeface="Comic Sans MS" charset="0"/>
              </a:rPr>
              <a:t>η</a:t>
            </a:r>
            <a:r>
              <a:rPr lang="el-GR" sz="2000" dirty="0">
                <a:latin typeface="Comic Sans MS" charset="0"/>
              </a:rPr>
              <a:t> εβδομάδα της θεραπείας</a:t>
            </a: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endParaRPr lang="el-GR" sz="2000" dirty="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2000"/>
              <a:buFont typeface="Wingdings" charset="0"/>
              <a:buChar char="q"/>
            </a:pPr>
            <a:r>
              <a:rPr lang="el-GR" sz="2000" dirty="0">
                <a:latin typeface="Comic Sans MS" charset="0"/>
              </a:rPr>
              <a:t> </a:t>
            </a:r>
            <a:r>
              <a:rPr lang="el-GR" sz="2000" dirty="0" smtClean="0">
                <a:latin typeface="Comic Sans MS" charset="0"/>
              </a:rPr>
              <a:t>ανακούφιση </a:t>
            </a:r>
            <a:r>
              <a:rPr lang="el-GR" sz="2000" dirty="0">
                <a:latin typeface="Comic Sans MS" charset="0"/>
              </a:rPr>
              <a:t>από τον πόνο, υποστήριξη της διατροφής, τοπική στοματική υγιεινή</a:t>
            </a:r>
          </a:p>
          <a:p>
            <a:pPr eaLnBrk="1" hangingPunct="1">
              <a:buClr>
                <a:srgbClr val="FFFF00"/>
              </a:buClr>
              <a:buFont typeface="Wingdings" charset="0"/>
              <a:buChar char="q"/>
            </a:pPr>
            <a:endParaRPr lang="en-US" dirty="0">
              <a:latin typeface="Comic Sans MS" charset="0"/>
            </a:endParaRPr>
          </a:p>
        </p:txBody>
      </p:sp>
      <p:pic>
        <p:nvPicPr>
          <p:cNvPr id="114690" name="Picture 2" descr="C:\Documents and Settings\Kostas\My Documents\Costas Documents\HAOMS 2010\Photos for presentation\P1010270 (Lar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590800"/>
            <a:ext cx="44815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86868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 b="1">
                <a:solidFill>
                  <a:schemeClr val="accent2"/>
                </a:solidFill>
                <a:latin typeface="Comic Sans MS" charset="0"/>
              </a:rPr>
              <a:t>Κατά τη διάρκεια της αντινεοπλασματικής αγωγής</a:t>
            </a:r>
          </a:p>
          <a:p>
            <a:pPr algn="ctr" eaLnBrk="1" hangingPunct="1"/>
            <a:endParaRPr lang="el-GR">
              <a:latin typeface="Comic Sans MS" charset="0"/>
            </a:endParaRPr>
          </a:p>
          <a:p>
            <a:pPr algn="ctr" eaLnBrk="1" hangingPunct="1"/>
            <a:endParaRPr lang="el-GR" sz="2400">
              <a:latin typeface="Comic Sans MS" charset="0"/>
            </a:endParaRPr>
          </a:p>
          <a:p>
            <a:pPr algn="ctr" eaLnBrk="1" hangingPunct="1"/>
            <a:r>
              <a:rPr lang="el-GR" sz="2400">
                <a:latin typeface="Comic Sans MS" charset="0"/>
              </a:rPr>
              <a:t>Επιπλοκές στη στοματική κοιλότητα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382000" cy="32004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Υπολειτουργία των σιαλογόνων αδένων / Ξηροστομία</a:t>
            </a:r>
          </a:p>
          <a:p>
            <a:pPr eaLnBrk="1" hangingPunct="1"/>
            <a:endParaRPr lang="el-GR" sz="2000">
              <a:solidFill>
                <a:srgbClr val="FF0000"/>
              </a:solidFill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r>
              <a:rPr lang="el-GR">
                <a:latin typeface="Comic Sans MS" charset="0"/>
              </a:rPr>
              <a:t> </a:t>
            </a:r>
            <a:r>
              <a:rPr lang="el-GR" sz="2000">
                <a:latin typeface="Comic Sans MS" charset="0"/>
              </a:rPr>
              <a:t>αποτελέσμα της χημειοθεραπείας και ακτινοβολίας</a:t>
            </a: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δυσκολία στην κατάποση και στην ομιλία,</a:t>
            </a:r>
            <a:r>
              <a:rPr lang="el-GR" sz="2000"/>
              <a:t> </a:t>
            </a:r>
            <a:r>
              <a:rPr lang="el-GR" sz="2000">
                <a:latin typeface="Comic Sans MS" charset="0"/>
              </a:rPr>
              <a:t>δυσγευσία</a:t>
            </a: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συχνές στοματίτιδες και μυκητιάσεις </a:t>
            </a: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endParaRPr lang="el-GR" sz="2000">
              <a:latin typeface="Comic Sans MS" charset="0"/>
            </a:endParaRPr>
          </a:p>
          <a:p>
            <a:pPr eaLnBrk="1" hangingPunct="1">
              <a:buClr>
                <a:schemeClr val="accent2"/>
              </a:buClr>
              <a:buSzPct val="115000"/>
              <a:buFont typeface="Wingdings" charset="0"/>
              <a:buChar char="q"/>
            </a:pPr>
            <a:r>
              <a:rPr lang="el-GR" sz="2000">
                <a:latin typeface="Comic Sans MS" charset="0"/>
              </a:rPr>
              <a:t> διαφοροποιείται η στοματική χλωρίδα και ευνοείται ο πολυτερηδονισμός</a:t>
            </a:r>
            <a:endParaRPr lang="en-US" sz="20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4743</TotalTime>
  <Words>1478</Words>
  <Application>Microsoft Macintosh PowerPoint</Application>
  <PresentationFormat>On-screen Show (4:3)</PresentationFormat>
  <Paragraphs>240</Paragraphs>
  <Slides>33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Median</vt:lpstr>
      <vt:lpstr>Presentation</vt:lpstr>
      <vt:lpstr>PowerPoint Presentation</vt:lpstr>
      <vt:lpstr>PowerPoint Presentation</vt:lpstr>
      <vt:lpstr>PowerPoint Presentation</vt:lpstr>
      <vt:lpstr>PowerPoint Presentation</vt:lpstr>
      <vt:lpstr> Προετοιμασία του ασθενή πριν την έναρξη αντινεοπλασματικής αγωγής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Χειρισμός ασθενή που λαμβάνει ανοσοκατασταλτική αγωγή στο οδοντιατρείο </vt:lpstr>
      <vt:lpstr>Χειρισμός ασθενή που λαμβάνει ανοσοκατασταλτική αγωγή στο οδοντιατρείο </vt:lpstr>
      <vt:lpstr>Χειρισμός ασθενή που λαμβάνει ανοσοκατασταλτική αγωγή στο οδοντιατρείο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Konstantinos Mourouzis</dc:creator>
  <cp:lastModifiedBy>kostas kostas</cp:lastModifiedBy>
  <cp:revision>280</cp:revision>
  <dcterms:created xsi:type="dcterms:W3CDTF">2009-04-09T16:01:32Z</dcterms:created>
  <dcterms:modified xsi:type="dcterms:W3CDTF">2015-05-12T16:55:25Z</dcterms:modified>
</cp:coreProperties>
</file>