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259" r:id="rId4"/>
    <p:sldId id="310" r:id="rId5"/>
    <p:sldId id="319" r:id="rId6"/>
    <p:sldId id="260" r:id="rId7"/>
    <p:sldId id="261" r:id="rId8"/>
    <p:sldId id="263" r:id="rId9"/>
    <p:sldId id="262" r:id="rId10"/>
    <p:sldId id="264" r:id="rId11"/>
    <p:sldId id="322" r:id="rId12"/>
    <p:sldId id="265" r:id="rId13"/>
    <p:sldId id="266" r:id="rId14"/>
    <p:sldId id="267" r:id="rId15"/>
    <p:sldId id="314" r:id="rId16"/>
    <p:sldId id="268" r:id="rId17"/>
    <p:sldId id="269" r:id="rId18"/>
    <p:sldId id="270" r:id="rId19"/>
    <p:sldId id="271" r:id="rId20"/>
    <p:sldId id="272" r:id="rId21"/>
    <p:sldId id="273" r:id="rId22"/>
    <p:sldId id="315" r:id="rId23"/>
    <p:sldId id="316" r:id="rId24"/>
    <p:sldId id="275" r:id="rId25"/>
    <p:sldId id="274" r:id="rId26"/>
    <p:sldId id="276" r:id="rId27"/>
    <p:sldId id="277" r:id="rId28"/>
    <p:sldId id="318" r:id="rId29"/>
    <p:sldId id="278" r:id="rId30"/>
    <p:sldId id="279" r:id="rId31"/>
    <p:sldId id="280" r:id="rId32"/>
    <p:sldId id="281" r:id="rId33"/>
    <p:sldId id="282" r:id="rId34"/>
    <p:sldId id="283" r:id="rId35"/>
    <p:sldId id="325" r:id="rId36"/>
    <p:sldId id="284" r:id="rId37"/>
    <p:sldId id="324" r:id="rId38"/>
    <p:sldId id="285" r:id="rId39"/>
    <p:sldId id="323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13" r:id="rId54"/>
    <p:sldId id="299" r:id="rId55"/>
    <p:sldId id="300" r:id="rId56"/>
    <p:sldId id="301" r:id="rId57"/>
    <p:sldId id="302" r:id="rId58"/>
    <p:sldId id="303" r:id="rId59"/>
    <p:sldId id="317" r:id="rId60"/>
    <p:sldId id="304" r:id="rId61"/>
    <p:sldId id="305" r:id="rId62"/>
    <p:sldId id="306" r:id="rId63"/>
    <p:sldId id="307" r:id="rId64"/>
    <p:sldId id="308" r:id="rId65"/>
    <p:sldId id="320" r:id="rId66"/>
    <p:sldId id="321" r:id="rId67"/>
    <p:sldId id="311" r:id="rId68"/>
    <p:sldId id="312" r:id="rId69"/>
    <p:sldId id="326" r:id="rId70"/>
    <p:sldId id="309" r:id="rId7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D1DC-3EB3-45DC-B2F6-8058C4B984B6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34D0-BED9-432F-8D04-CCDD06506D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Ρήξη</a:t>
            </a:r>
            <a:r>
              <a:rPr lang="el-GR" baseline="0" dirty="0" smtClean="0"/>
              <a:t> αγγείου και εκροή αίματος μέσα και γύρω από το εγκεφαλικό παρέγχυμα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AECB0-58B8-4DEC-9E19-C3C568179F0E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43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Στρεπτόκοκκοι μπορεί να επικαθήσουν σε περιοχές</a:t>
            </a:r>
            <a:r>
              <a:rPr lang="el-GR" baseline="0" dirty="0" smtClean="0"/>
              <a:t> με ανατομικές παρεκκλίσεις στις βαλβίδες προκαλώντας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AECB0-58B8-4DEC-9E19-C3C568179F0E}" type="slidenum">
              <a:rPr lang="el-GR" smtClean="0"/>
              <a:pPr/>
              <a:t>45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Οίδημα εκβλαστήσεις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AECB0-58B8-4DEC-9E19-C3C568179F0E}" type="slidenum">
              <a:rPr lang="el-GR" smtClean="0"/>
              <a:pPr/>
              <a:t>46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Φυσιολογική καρδιά     υπερτασική καρδιά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50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Σχεδιάγραμμα καρδιάς (από </a:t>
            </a:r>
            <a:r>
              <a:rPr lang="en-US" dirty="0" smtClean="0"/>
              <a:t>Wikipedia the free Encyclopedia)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E34D0-BED9-432F-8D04-CCDD06506D1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D123B-BBAE-42CA-A958-FD153528039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Καρδιά</a:t>
            </a:r>
            <a:r>
              <a:rPr lang="el-GR" baseline="0" dirty="0" smtClean="0"/>
              <a:t>   αγγεία   κύτταρα αίματος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Συσσώρευση λιπιδίων και</a:t>
            </a:r>
            <a:r>
              <a:rPr lang="el-GR" baseline="0" dirty="0" smtClean="0"/>
              <a:t> χοληστερόλης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2D741-9646-4413-ADA2-1032629F2AB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EEE19-50B2-4BAF-B0D5-2A7D50775F22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Απαραίτητη η φαρμακευτική μετεγχειρητική αντιπηκτική-</a:t>
            </a:r>
            <a:r>
              <a:rPr lang="el-GR" dirty="0" err="1" smtClean="0"/>
              <a:t>αντιαιμοπεταλιακή </a:t>
            </a:r>
            <a:r>
              <a:rPr lang="el-GR" dirty="0" smtClean="0"/>
              <a:t>αγωγή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2D741-9646-4413-ADA2-1032629F2AB0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gr/url?sa=i&amp;rct=j&amp;q=stroke+pictures&amp;source=images&amp;cd=&amp;cad=rja&amp;docid=RmZ4IsC-aduWIM&amp;tbnid=jdc-nWrULhH2jM:&amp;ved=0CAUQjRw&amp;url=http://www.webmd.com/stroke/ss/slideshow-stroke-overview&amp;ei=WnWCUeW0JIWqO9_ygYAB&amp;bvm=bv.45960087,d.Yms&amp;psig=AFQjCNEkiQKqz1-wnhe-SaTFeHqbp8TX_A&amp;ust=136759051909454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stroke+pictures&amp;source=images&amp;cd=&amp;docid=_5a5ojCAxMqzfM&amp;tbnid=aUe2IpOvhdrIEM:&amp;ved=0CAUQjRw&amp;url=http://strokedoctor.com/acute-stroke/&amp;ei=7XWCUaTqGojdOdWOgfgB&amp;bvm=bv.45960087,d.Yms&amp;psig=AFQjCNEkiQKqz1-wnhe-SaTFeHqbp8TX_A&amp;ust=136759051909454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source=images&amp;cd=&amp;cad=rja&amp;docid=xVF0GrfEZlBh3M&amp;tbnid=2XEtbFD7vTwY2M:&amp;ved=0CAgQjRwwAA&amp;url=http://mykentuckyheart.com/information/Hypertension.htm&amp;ei=t6yCUeHnNMbi4QS8koDwBg&amp;psig=AFQjCNGyMrU0oOsedb5VOFkLMKwlfnyKDA&amp;ust=136760479191923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0" y="260648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el-GR" sz="2400" b="1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Καρδιαγγειακός ασθενής στο Οδοντιατρείο»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Καθηγητής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A.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Ιατρού, ΣΓΠΧ, Ιατρός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Οδοντίατρος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l-GR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Αθήνα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12.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6.201</a:t>
            </a:r>
            <a:r>
              <a:rPr lang="el-GR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179512" y="1556792"/>
            <a:ext cx="896448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Κλινική Στοματικής και Γναθοπροσωπικής</a:t>
            </a: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Χειρουργικής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Οδοντιατρικής Σχολής Πανεπιστημίου Αθηνών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FPAG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260269" cy="3937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31616"/>
            <a:ext cx="4176464" cy="3969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Ποια  όργανα αφορά η ΚΑΝ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Καρδιά</a:t>
            </a:r>
          </a:p>
          <a:p>
            <a:pPr>
              <a:buNone/>
            </a:pP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Στεφανιαία αγγεία</a:t>
            </a:r>
          </a:p>
          <a:p>
            <a:pPr>
              <a:buNone/>
            </a:pP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 Μυοκάρδιο</a:t>
            </a:r>
          </a:p>
          <a:p>
            <a:pPr>
              <a:buNone/>
            </a:pP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Βαλβίδες</a:t>
            </a:r>
          </a:p>
          <a:p>
            <a:pPr>
              <a:buNone/>
            </a:pP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Ηλεκτρικό σύστημα καρδιάς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Εγκέφαλος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Πνεύμονες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Άκρα (συνήθως τα κάτω)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Νεφρούς 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F:\Fotos Prof\650px-Diagram_of_the_human_heart_(cropped)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768752" cy="676875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95936" y="6211669"/>
            <a:ext cx="514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Σχεδιάγραμμα </a:t>
            </a:r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καρδιάς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(από 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Wikipedia the free Encyclopedia)</a:t>
            </a:r>
            <a:endParaRPr lang="el-GR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Ελλείμματα εσωτερικών τοιχωμάτων</a:t>
            </a:r>
          </a:p>
          <a:p>
            <a:pPr marL="514350" indent="-514350">
              <a:buAutoNum type="arabicPeriod"/>
            </a:pPr>
            <a:r>
              <a:rPr lang="el-G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Βαλβιδοπάθειες</a:t>
            </a: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Μεταθέσεις αγγείων</a:t>
            </a:r>
          </a:p>
          <a:p>
            <a:pPr marL="514350" indent="-514350">
              <a:buNone/>
            </a:pP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Ι. Συγγενείς καρδιοπάθειες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Επακόλουθα συγγενών καρδιοπαθειών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Από απλά ελλείμματα </a:t>
            </a:r>
            <a:r>
              <a:rPr lang="el-G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ασυμπτωματικά</a:t>
            </a:r>
            <a:endParaRPr lang="el-G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l-G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Βαλβιδοπάθειες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χαμηλού κινδύνου…</a:t>
            </a:r>
          </a:p>
          <a:p>
            <a:pPr marL="514350" indent="-514350"/>
            <a:endParaRPr lang="el-G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l-G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Έως σύνθετα – απειλητικά για τη ζωή του  ατόμου –  προβλήματα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Αντιμετώπιση</a:t>
            </a: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Παρακολούθηση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Φαρμακευτική αγωγή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Επεμβατική καρδιολογική παρέμβαση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Καρδιοχειρουργική επέμβαση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Χημειοπροφύλαξη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Σχεδιάγραμμα μονήρους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κοιλίας</a:t>
            </a:r>
            <a:r>
              <a:rPr lang="el-GR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(από </a:t>
            </a:r>
            <a:r>
              <a:rPr lang="en-US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Wikipedia the free Encyclopedia)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pic>
        <p:nvPicPr>
          <p:cNvPr id="1026" name="Picture 2" descr="C:\Users\I. Iatrou\Desktop\σχήματα  fotos Ιατρού\Μονήρης κοιλί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16353" cy="4525963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Το αίμα που επιστρέφει στην κυκλοφορία είναι αναμεμιγμένο,  αρτηριακό και φλεβικό</a:t>
            </a:r>
            <a:endParaRPr lang="el-G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Κορίτσι 25 ετών με μονήρη κοιλία. Κυάνωση, πληκτροδακτυλία,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2=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72!</a:t>
            </a:r>
            <a:endParaRPr lang="el-GR" sz="3600" dirty="0"/>
          </a:p>
        </p:txBody>
      </p:sp>
      <p:pic>
        <p:nvPicPr>
          <p:cNvPr id="1026" name="Picture 2" descr="C:\Users\I. Iatrou\Desktop\Έγκλειστοι\ΚΟΛΟΤΟΥΡΑ Δεκέμβριος 2013\IMG_13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85" t="14217" r="12759" b="20232"/>
          <a:stretch>
            <a:fillRect/>
          </a:stretch>
        </p:blipFill>
        <p:spPr bwMode="auto">
          <a:xfrm>
            <a:off x="395536" y="1052736"/>
            <a:ext cx="4230067" cy="5472608"/>
          </a:xfrm>
          <a:prstGeom prst="rect">
            <a:avLst/>
          </a:prstGeom>
          <a:noFill/>
        </p:spPr>
      </p:pic>
      <p:pic>
        <p:nvPicPr>
          <p:cNvPr id="1027" name="Picture 3" descr="C:\Users\I. Iatrou\Desktop\Έγκλειστοι\ΚΟΛΟΤΟΥΡΑ Δεκέμβριος 2013\IMG_1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566113" cy="2674800"/>
          </a:xfrm>
          <a:prstGeom prst="rect">
            <a:avLst/>
          </a:prstGeom>
          <a:noFill/>
        </p:spPr>
      </p:pic>
      <p:pic>
        <p:nvPicPr>
          <p:cNvPr id="1028" name="Picture 4" descr="C:\Users\I. Iatrou\Desktop\Έγκλειστοι\ΚΟΛΟΤΟΥΡΑ Δεκέμβριος 2013\IMG_1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566113" cy="267480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624" y="2708920"/>
            <a:ext cx="2736304" cy="50405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899592" y="6488668"/>
            <a:ext cx="765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Αντιμετώπιση με χημειοπροφύλαξη,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monitoring, O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ήπια καταστολή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9 Μαίου\DSC036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3816424" cy="4818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0" y="2852936"/>
            <a:ext cx="38325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Καρδιά εξωτερικά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Στεφανιαία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αγγεία</a:t>
            </a:r>
            <a:endParaRPr lang="el-GR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ΙΙ. Στεφανιαία νόσος</a:t>
            </a:r>
            <a:endParaRPr lang="el-G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Διαδικασία δημιουργίας θρόμβου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Αναπτύσσεται σε έδαφος αρτηριοσκλήρωσης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Αυξημένη εναπόθεση ασβεστίου στο αρτηριακό τοίχωμα*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αρτηριοσκλήρωση αρχίζει από την εφηβεία!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Προϋποθέτει τραύμα ή διαταραγμένο αγγειακό ενδοθήλιο</a:t>
            </a:r>
          </a:p>
          <a:p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Picture 2" descr="D:\ΦΩΤΟΣ 1ος 2013\plaque[1].jpg"/>
          <p:cNvPicPr>
            <a:picLocks noChangeAspect="1" noChangeArrowheads="1"/>
          </p:cNvPicPr>
          <p:nvPr/>
        </p:nvPicPr>
        <p:blipFill>
          <a:blip r:embed="rId2" cstate="print"/>
          <a:srcRect t="15748" r="32562" b="9843"/>
          <a:stretch>
            <a:fillRect/>
          </a:stretch>
        </p:blipFill>
        <p:spPr bwMode="auto">
          <a:xfrm>
            <a:off x="2483768" y="2913262"/>
            <a:ext cx="4754675" cy="394473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292080" y="4149080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l-GR" sz="3200" dirty="0"/>
          </a:p>
        </p:txBody>
      </p:sp>
      <p:sp>
        <p:nvSpPr>
          <p:cNvPr id="6" name="5 - Ορθογώνιο"/>
          <p:cNvSpPr/>
          <p:nvPr/>
        </p:nvSpPr>
        <p:spPr>
          <a:xfrm>
            <a:off x="2915816" y="407707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Πλάκες χοληστερόλης στεφανιαίων αγγείων</a:t>
            </a:r>
            <a:endParaRPr lang="el-GR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5868144" cy="4525963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Συγκόλληση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LDL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τριγλυκεριδίων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στο αγγειακό (</a:t>
            </a:r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ενασβεστιωμένο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τοίχωμα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Εισβολή λευκών αιμοσφαιρίων 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Συζητείται ευρέως η συνύπαρξη βακτηρίων περιοδοντίτιδας ή αποστημάτων οδοντικής αιτιολογίας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Το αποτέλεσμα της «συνεύρεσης» τους είναι η δημιουργία αθηρωματικής πλάκας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444208" y="3429000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l-GR" sz="3200" dirty="0"/>
          </a:p>
        </p:txBody>
      </p:sp>
      <p:sp>
        <p:nvSpPr>
          <p:cNvPr id="6" name="5 - Ορθογώνιο"/>
          <p:cNvSpPr/>
          <p:nvPr/>
        </p:nvSpPr>
        <p:spPr>
          <a:xfrm>
            <a:off x="6084168" y="594928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Συσσώρευση λιπιδίων</a:t>
            </a:r>
          </a:p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και χοληστερόλης</a:t>
            </a:r>
            <a:endParaRPr lang="el-G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I. Iatrou\Desktop\σχήματα  fotos Ιατρού\getty_rm_illustration_of_plaque_buildup_in_arter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00650" y="1949227"/>
            <a:ext cx="469582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αρδιο</a:t>
            </a:r>
            <a:r>
              <a:rPr lang="el-GR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γγειακά </a:t>
            </a:r>
            <a:r>
              <a:rPr lang="el-GR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Ν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οσήματα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(KAN)</a:t>
            </a:r>
            <a:endParaRPr lang="el-G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6085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Είναι σήμερα η μεγαλύτερη ομάδα ασθενών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20% του πληθυσμού των ΗΠΑ έχει υπέρταση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7% έχει κάποιας μορφής καρδιοπάθεια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οδοντιατρική εργασία αυξάνει το άγχος και το στρες δημιουργώντας συνθήκες πιθανών επιπλοκών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Απαραίτητη η εξοικείωση με τα σημεία και τα συμπτώματα των ΚΑΝ</a:t>
            </a:r>
            <a:endParaRPr lang="el-G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. Iatrou\Desktop\σχήματα  fotos Ιατρού\GetImage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49369" cy="50005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Δημιουργία θρόμβου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Τελικό στάδιο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4525963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πλάκα αυξάνεται μέσα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στο αγγειακό τοίχωμα</a:t>
            </a:r>
            <a:endParaRPr lang="el-G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Άγνωστης διάρκειας «ασυμπτωματική» παρουσία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Ρήξη της πλάκας με αποτέλεσμα…  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συνθήκες δημιουργίας θρόμβου                           </a:t>
            </a:r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Θρόμβος</a:t>
            </a:r>
          </a:p>
          <a:p>
            <a:endParaRPr lang="el-GR" dirty="0"/>
          </a:p>
        </p:txBody>
      </p:sp>
      <p:pic>
        <p:nvPicPr>
          <p:cNvPr id="7" name="Picture 2" descr="C:\Users\I. Iatrou\Desktop\σχήματα  fotos Ιατρού\getty_rm_illustration_of_plaque_buildup_in_arter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71653" y="1949227"/>
            <a:ext cx="4695825" cy="3190875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 rot="20261734">
            <a:off x="5673597" y="4607608"/>
            <a:ext cx="2201118" cy="211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Μηχανισμοί στένωσης/απόφραξης στεφανιαίας αρτηρίας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Απόσπαση και μετακίνηση της πλάκας σε απώτερο </a:t>
            </a: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(άρα και πιο στενεμένο αυλό της αρτηρίας)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Δημιουργία θρόμβου 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Επιπτώσεις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Στένωση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αρτηρίας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: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Στηθάγχη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Απόφραξη αρτηρίας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Έμφραγμα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Πως πρέπει να ενεργεί ο Οδοντίατρος σε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Στηθάγχη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Στηθάγχη ασταθής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όταν παρουσιάζει συνεχιζόμενη επιδείνωση ακόμη κ σε ηρεμία, μόνον «σωστικές υπερεπείγουσες περιπτώσεις»!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Στηθάγχη σταθερή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Χρήση νιτρογλυκερίνης υπογλώσσια, Ο</a:t>
            </a:r>
            <a:r>
              <a:rPr lang="el-GR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μικρές επεμβάσεις.</a:t>
            </a:r>
            <a:endParaRPr lang="el-GR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Picture 4" descr="Sectioned Artery with Bloc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53993"/>
            <a:ext cx="3096344" cy="210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Έμφραγμα μυοκαρδίου, λόγω απόφραξης στεφανιαίας αρτηρίας </a:t>
            </a:r>
            <a:endParaRPr lang="el-GR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If plaque completely blocks blood flow, it may cause a heart attack (myocardial infarction) or a fatal rhythm disturbance (sudden cardiac arrest)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78" y="1484784"/>
            <a:ext cx="7907447" cy="537321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971600" y="1772816"/>
            <a:ext cx="131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Θρόμβος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Πρόσφατο Έμφραγμα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6 εβδ.-3 μήνες μόνον επείγουσες περιπτώσεις και ανάλογα με την φυσική κατάσταση του ασθενή!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Ιστορικό εμφράγματος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Επεμβαίνουμε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6 μήνες μετά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για επιλεγμένες επεμβάσεις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ασυμπτωματικούς ασθενείς!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Τοπική αναισθησία με αγγειοσυσταλτικό, όμως με περιορισμό στην ποσότητα </a:t>
            </a:r>
            <a:r>
              <a:rPr lang="el-G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αμπούλες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(0.04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νοραδρεναλίνης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ή 0.20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mg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λεβονοραδρεναλίνης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Laskin and Abubaker 2007)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Πως πρέπει να ενεργεί ο Οδοντίατρος σε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Έμφραγμα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Καθετηριασμός στεφανιαίων αγγείων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1314" name="Picture 2" descr="When medications aren't enough, sometimes invasive procedures are used to help treat heart disease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533" t="2256" r="2300" b="3385"/>
          <a:stretch>
            <a:fillRect/>
          </a:stretch>
        </p:blipFill>
        <p:spPr bwMode="auto">
          <a:xfrm>
            <a:off x="971600" y="980728"/>
            <a:ext cx="7237718" cy="482560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Απαραίτητη η φαρμακευτική μετεγχειρητική αντιπηκτική-</a:t>
            </a:r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αντιαιμοπεταλιακή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αγωγή</a:t>
            </a:r>
            <a:endParaRPr lang="el-G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ΙΙΙ. Αγγειακό Εγκεφαλικό Επεισόδιο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(ΑΕΕ)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Αιμορραγικό (ρήξη αγγείου)</a:t>
            </a:r>
          </a:p>
          <a:p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Θρομβοεμβολικό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(ισχαιμικό) 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Αγγειακό Εγκεφαλικό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αιμορραγικό (ρήξη αγγείου)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ή </a:t>
            </a:r>
            <a:r>
              <a:rPr lang="el-G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θρομβοεμβολικό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(ισχαιμικό)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Επεισόδιο (ΑΕΕ)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2338" name="Picture 2" descr="Illustration of stroke causes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11927" cy="496855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7020272" y="530120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ρήξη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084168" y="1988840"/>
            <a:ext cx="200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θρομβοεμβολικό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Ασθενείς με καρδιαγγειακή νόσο</a:t>
            </a:r>
            <a:endParaRPr lang="el-G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757758"/>
          </a:xfrm>
        </p:spPr>
        <p:txBody>
          <a:bodyPr>
            <a:normAutofit/>
          </a:bodyPr>
          <a:lstStyle/>
          <a:p>
            <a:r>
              <a:rPr lang="el-GR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Πρόκειται για μια από τις πολυπληθέστερες  ομάδες ασθενών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που ταυτόχρονα αναζητούν οδοντιατρικές ή γναθοχειρουργικές  υπηρεσίες</a:t>
            </a:r>
          </a:p>
          <a:p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ΗΠΑ     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58.000.000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υπερτασικοί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20.000.000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καρδιοπαθείς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Ελλάδα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2.120.000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υπερτασικοί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(κατ’ αναλογία)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730.000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καρδιοπαθείς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(κατ’ αναλογία)</a:t>
            </a:r>
          </a:p>
          <a:p>
            <a:pPr>
              <a:buNone/>
            </a:pPr>
            <a:endParaRPr lang="el-GR" sz="24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Αγγειογραφία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Στένωση έσω καρωτίδας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I. Iatrou\Desktop\σχήματα  fotos Ιατρού\336139-417524-565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043" y="1600200"/>
            <a:ext cx="476591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Ισχαιμικό εγκεφαλικό επεισόδιο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(CT)</a:t>
            </a:r>
            <a:endParaRPr lang="el-GR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7522" name="Picture 2" descr="http://img.webmd.com/dtmcms/live/webmd/consumer_assets/site_images/articles/health_tools/stroke_overview_slideshow/princ_rm_photo_of_ct_scan_showing_ischemic_stro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060" y="1412776"/>
            <a:ext cx="752386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Αιμορραγικό εγκεφαλικό επεισόδιο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6434" name="Picture 2" descr="http://strokedoctor.com/wp-content/uploads/2011/08/Stroke-guide-imageee-us-library-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320" t="10995" r="8956" b="16492"/>
          <a:stretch>
            <a:fillRect/>
          </a:stretch>
        </p:blipFill>
        <p:spPr bwMode="auto">
          <a:xfrm rot="5400000">
            <a:off x="2071549" y="575123"/>
            <a:ext cx="4661618" cy="653197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Ρήξη αγγείου και εκροή αίματος μέσα και γύρω από το εγκεφαλικό παρέγχυμα</a:t>
            </a:r>
            <a:endParaRPr lang="el-G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Ασθενής με Αγγειακό ΕΕ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Αναβολή οποιασδήποτε οδοντιατρικής επέμβασης για 6 μήνες</a:t>
            </a:r>
          </a:p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Συνεννόηση με τον θεράποντα ιατρό</a:t>
            </a:r>
          </a:p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Ρύθμιση αντιϋπερτασικής αγωγής</a:t>
            </a:r>
          </a:p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Ρύθμιση αντιπηκτικής αγωγής</a:t>
            </a:r>
          </a:p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Μικρές (πρωινές) συνεδρίες</a:t>
            </a:r>
          </a:p>
          <a:p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Μέχρι 2 φύσιγγες  αναισθητικό με αδρεναλίνη 1/100.000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Ισχαιμικό επεισόδιο κάτω άκρου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7458" name="Picture 2" descr="http://upload.wikimedia.org/wikipedia/commons/a/a5/Isch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4507092" cy="2592288"/>
          </a:xfrm>
          <a:prstGeom prst="rect">
            <a:avLst/>
          </a:prstGeom>
          <a:noFill/>
        </p:spPr>
      </p:pic>
      <p:pic>
        <p:nvPicPr>
          <p:cNvPr id="147460" name="Picture 4" descr="Sectioned Artery with Bloc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4464496" cy="303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Αντιπηκτική αγωγή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Είναι η χορήγηση φαρμάκων με τα οποία μειώνουμε την πηκτική ικανότητα του αίματος, με σκοπό την ελάττωση της πιθανότητας δημιουργίας </a:t>
            </a:r>
            <a:r>
              <a:rPr lang="el-G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θρόμβου</a:t>
            </a:r>
          </a:p>
          <a:p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Αυτό επιτυγχάνεται με την χορήγηση </a:t>
            </a:r>
            <a:r>
              <a:rPr lang="el-GR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κουμαρινικών</a:t>
            </a: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ηπαρίνης και αντιαιμοπεταλιακών φαρμάκων</a:t>
            </a: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Αντιπηκ</a:t>
            </a: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τικά φάρμακα 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l-G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Αντιθρομβωτική </a:t>
            </a:r>
            <a:r>
              <a:rPr lang="el-G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αγωγή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os </a:t>
            </a:r>
            <a:r>
              <a:rPr lang="el-GR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κουμαρινικά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l-GR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Βαρφαρίνη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Panwarfin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Sintrom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Αντικατάσταση με ΧΜΒΗ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Clexane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®,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Fraxiparine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υ.δ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24-48 ώρες  πριν την επέμβαση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Μέτρηση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INR</a:t>
            </a:r>
            <a:endParaRPr lang="el-G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Καρδιολόγος επί διακοπής</a:t>
            </a:r>
          </a:p>
          <a:p>
            <a:r>
              <a:rPr lang="el-G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Αντιθρομβωτική </a:t>
            </a:r>
            <a:r>
              <a:rPr lang="el-G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αγωγή με ηπαρίνη 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Χορηγείται συνήθως </a:t>
            </a:r>
            <a:r>
              <a:rPr lang="el-G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ενδονοσοκομειακά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Αντιαιμοπεταλιακή</a:t>
            </a:r>
            <a:r>
              <a:rPr lang="el-G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αγωγή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l-GR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Ακετυλοσαλυκιλικό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οξύ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Salospir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80mg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δεν έχει αντένδειξη για επέμβαση</a:t>
            </a:r>
          </a:p>
          <a:p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Salospir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0mg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Plavix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®,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Iscover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®,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Ticlid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®: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μόνον μικρής έκτασης επεμβάσεις </a:t>
            </a:r>
            <a:endParaRPr lang="el-GR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Καρδιολόγος επί διακοπής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Αιμοστατικά μέσα απαραίτητα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Σύγχρονα αντιπηκτικά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Επιτυγχάνουν σταθερό αποτέλεσμα </a:t>
            </a:r>
            <a:r>
              <a:rPr lang="el-GR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ανεξάδτητα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από λήψη τροφών, άλλων </a:t>
            </a:r>
            <a:r>
              <a:rPr lang="el-GR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φαρμάκων,χωρίς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την ανάγκη εργαστηριακής παρακολούθησης</a:t>
            </a:r>
          </a:p>
          <a:p>
            <a:r>
              <a:rPr lang="el-G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Δαβιγατράνη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Pradaxa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Ριβαροξαβάνη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Xarelto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Απιξαβάνη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Eliquis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</a:t>
            </a:r>
            <a:r>
              <a:rPr lang="el-G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l-G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Αντιμετώπιση </a:t>
            </a:r>
            <a:r>
              <a:rPr lang="el-G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αιμορραγικού</a:t>
            </a:r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επεισοδίου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Βασική Αγωγή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Βοήθεια στο χειρουργείο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Αναρρόφηση</a:t>
            </a:r>
            <a:endParaRPr lang="el-G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Ατραυματική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διαδικασία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Συρραπτική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δυνατότητα και ικανότητα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Οξειδωμένη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κυτταρίνη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Surgicel </a:t>
            </a:r>
            <a:r>
              <a:rPr lang="en-US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®)</a:t>
            </a:r>
            <a:endParaRPr lang="el-GR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Συμπληρωματικά μέσα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Ζελατινούχος σπόγγος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Spongostan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®, 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Hermacol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®)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Οστικό κερί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Κυανοακρυλική</a:t>
            </a: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κόλλα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Τρανεξαμικό</a:t>
            </a: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οξύ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®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os,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πλύσεις, μπουκώματα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Βιταμίνη Κ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Konakion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®)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5-10 mg per os, 2mg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i.m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0.2ml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Πιεστική γάζα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Φακελάκι τσαγιού</a:t>
            </a:r>
            <a:endParaRPr lang="el-GR" sz="40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Τα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καρδιαγγειακά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νοσήματα  αποτελούν την πρώτη αιτία θανάτου στο δυτικό κόσμο (Ε.Ε.-ΗΠΑ)και μάλιστα σε ποσοστό 42%! </a:t>
            </a:r>
            <a:endParaRPr lang="el-G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Επίπτωση καρδιαγγειακής νόσου</a:t>
            </a:r>
            <a:endParaRPr lang="el-G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Μυοκαρδιοπάθειες</a:t>
            </a:r>
            <a:endParaRPr lang="el-G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4525963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Ισχαιμία μυοκαρδίου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Ιογενείς μυοκαρδίτιδες</a:t>
            </a:r>
          </a:p>
          <a:p>
            <a:r>
              <a:rPr lang="el-G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Μετα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ιογενείς μυοκαρδίτιδες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HIV/AIDS</a:t>
            </a: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Σαρκοείδωση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Ανοσολογικές καταστάσεις, π.χ. ερυθηματώδης λύκος </a:t>
            </a:r>
          </a:p>
          <a:p>
            <a:endParaRPr lang="el-GR" dirty="0"/>
          </a:p>
        </p:txBody>
      </p:sp>
      <p:pic>
        <p:nvPicPr>
          <p:cNvPr id="4" name="Picture 2" descr="C:\Users\I. Iatrou\Desktop\σχήματα  fotos Ιατρού\PRinc_rm_illustration_of_cardiomyopathy[1].jpg"/>
          <p:cNvPicPr>
            <a:picLocks noChangeAspect="1" noChangeArrowheads="1"/>
          </p:cNvPicPr>
          <p:nvPr/>
        </p:nvPicPr>
        <p:blipFill>
          <a:blip r:embed="rId2" cstate="print"/>
          <a:srcRect l="18974" r="20699"/>
          <a:stretch>
            <a:fillRect/>
          </a:stretch>
        </p:blipFill>
        <p:spPr bwMode="auto">
          <a:xfrm>
            <a:off x="6243084" y="1628800"/>
            <a:ext cx="191779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Επακόλουθα μυοκαρδιοπαθειών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Υπερτροφία μυοκαρδίου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Καρδιακή ανεπάρκεια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Υπέρταση</a:t>
            </a:r>
          </a:p>
          <a:p>
            <a:r>
              <a:rPr lang="el-G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Βαλβιδοπάθειες</a:t>
            </a:r>
            <a:endParaRPr lang="el-GR" sz="2800" dirty="0"/>
          </a:p>
        </p:txBody>
      </p:sp>
      <p:pic>
        <p:nvPicPr>
          <p:cNvPr id="4" name="Picture 2" descr="C:\Users\I. Iatrou\Desktop\σχήματα  fotos Ιατρού\PRinc_rm_illustration_of_cardiomyopathy[1].jpg"/>
          <p:cNvPicPr>
            <a:picLocks noChangeAspect="1" noChangeArrowheads="1"/>
          </p:cNvPicPr>
          <p:nvPr/>
        </p:nvPicPr>
        <p:blipFill>
          <a:blip r:embed="rId2" cstate="print"/>
          <a:srcRect l="20699" r="21274"/>
          <a:stretch>
            <a:fillRect/>
          </a:stretch>
        </p:blipFill>
        <p:spPr bwMode="auto">
          <a:xfrm>
            <a:off x="5868144" y="1628799"/>
            <a:ext cx="2787580" cy="326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Βαλβιδοπάθειες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Συγγενείς καρδιοπάθειες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Ανεπάρκεια μιτροειδούς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Τεχνητές-προσθετικές βαλβίδες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Ιστορικό ρευματικού πυρετού</a:t>
            </a:r>
          </a:p>
          <a:p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Καρδιακές βαλβίδες</a:t>
            </a:r>
            <a:endParaRPr lang="el-G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Επιφάνεια εργασίας\9 Μαίου\DSC036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500462" cy="476918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7" name="Picture 3" descr="C:\Documents and Settings\USER\Επιφάνεια εργασίας\9 Μαίου\DSC03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818102" cy="47616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our heart is an amazing powerhouse that pumps and circulates 5 or 6 gallons of blood each minute through your entire body.">
            <a:hlinkClick r:id="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563454"/>
            <a:ext cx="6984776" cy="4746247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266578" y="522972"/>
            <a:ext cx="6610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Καρδιά εσωτερικά - Βαλβίδες</a:t>
            </a:r>
            <a:endParaRPr lang="el-G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Εσωτερική διατομή βαλβίδων- κόκκοι</a:t>
            </a:r>
            <a:endParaRPr lang="el-GR" sz="4000" dirty="0"/>
          </a:p>
        </p:txBody>
      </p:sp>
      <p:pic>
        <p:nvPicPr>
          <p:cNvPr id="1027" name="Picture 3" descr="C:\Users\I. Iatrou\Desktop\Εικόνες από άτλαντα\imagesCAXBCPS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4056451" cy="3744416"/>
          </a:xfrm>
          <a:prstGeom prst="rect">
            <a:avLst/>
          </a:prstGeom>
          <a:noFill/>
        </p:spPr>
      </p:pic>
      <p:pic>
        <p:nvPicPr>
          <p:cNvPr id="1028" name="Picture 4" descr="C:\Users\I. Iatrou\Desktop\Εικόνες από άτλαντα\Gray495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4286250" cy="379095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52883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Στρεπτόκοκκοι</a:t>
            </a:r>
            <a:r>
              <a:rPr lang="el-G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από το στόμα ύστερα από οποιαδήποτε αιματηρή εργασία - </a:t>
            </a:r>
            <a:r>
              <a:rPr lang="el-GR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κυρίως ο πρασινίζων </a:t>
            </a:r>
            <a:r>
              <a:rPr lang="el-G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μπορεί μέσω της κυκλοφορίας να επικαθήσουν σε περιοχές με ανατομικές παρεκκλίσεις, κυρίως στις βαλβίδες προκαλώντας  </a:t>
            </a:r>
            <a:r>
              <a:rPr lang="el-GR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ενδοκαρδίτιδα</a:t>
            </a:r>
            <a:endParaRPr lang="el-GR" sz="2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Ανατομικά παρασκευάσματα στα οποία διακρίνονται οι επιπτώσεις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οίδημα-</a:t>
            </a:r>
            <a:r>
              <a:rPr lang="el-G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εκβλαστήσεις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από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λοίμωξη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καρδιακών βαλβίδων 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. Iatrou\Desktop\Εικόνες από άτλαντα\bR3KVGGHPZMg1jvUDPOBrA_m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740" b="4675"/>
          <a:stretch>
            <a:fillRect/>
          </a:stretch>
        </p:blipFill>
        <p:spPr bwMode="auto">
          <a:xfrm>
            <a:off x="323528" y="1689456"/>
            <a:ext cx="3456384" cy="4495353"/>
          </a:xfrm>
          <a:prstGeom prst="rect">
            <a:avLst/>
          </a:prstGeom>
          <a:noFill/>
        </p:spPr>
      </p:pic>
      <p:pic>
        <p:nvPicPr>
          <p:cNvPr id="2051" name="Picture 3" descr="C:\Users\I. Iatrou\Desktop\Εικόνες από άτλαντα\ahpDsihu38K5oeet4HlfKQ_m[1].jpg"/>
          <p:cNvPicPr>
            <a:picLocks noChangeAspect="1" noChangeArrowheads="1"/>
          </p:cNvPicPr>
          <p:nvPr/>
        </p:nvPicPr>
        <p:blipFill>
          <a:blip r:embed="rId4" cstate="print"/>
          <a:srcRect b="14764"/>
          <a:stretch>
            <a:fillRect/>
          </a:stretch>
        </p:blipFill>
        <p:spPr bwMode="auto">
          <a:xfrm>
            <a:off x="3884596" y="1772816"/>
            <a:ext cx="5107150" cy="446449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6309320"/>
            <a:ext cx="8014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Οίδημα                          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Εκβλαστήσεις</a:t>
            </a:r>
            <a:endParaRPr lang="el-G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Πως προκύπτει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ενδοκαρδίτιδα?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Πρόκειται για το αποτέλεσμα βακτηριαιμίας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Εγκατάστασης κόκκων </a:t>
            </a:r>
            <a:r>
              <a:rPr lang="el-G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(κυρίως 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Str. viridans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σε ανατομικά προβληματικές ή προσθετικές βαλβίδες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Ανάπτυξη τοπικής λοίμωξης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Δημιουργία μεταναστευτικών θρόμβων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Επίπτωση στον  εγκέφαλο, τους πνεύμονες, τους νεφρούς και τον σπλήνα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Φαρμακευτική αγωγή?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Χημειοπροφύλαξη!</a:t>
            </a: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Ενήλικες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Αμοξυκιλλίνη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g, 1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ώρα π.χ.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per os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30 min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π.χ.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I.V.</a:t>
            </a: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Εξατομικευμένη δόση!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Παιδιά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50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mg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βάρους</a:t>
            </a:r>
          </a:p>
          <a:p>
            <a:pPr>
              <a:buNone/>
            </a:pP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Σε αλλεργία τι?</a:t>
            </a:r>
            <a:b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Ενήλικες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Κλινταμυκίνη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Dalacin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®) 600mg 1h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per os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I.V.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Παιδιά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Κλινταμυκίνη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mg/kg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βάρους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Αίτια θανάτων στην Ευρώπη</a:t>
            </a:r>
            <a:endParaRPr lang="el-G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 </a:t>
            </a:r>
          </a:p>
          <a:p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Στεφανιαία νόσος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20%</a:t>
            </a:r>
          </a:p>
          <a:p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Εγκεφαλικά αγγειακά επεισόδια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10%</a:t>
            </a:r>
          </a:p>
          <a:p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Άλλες Καρδιοαγγειακές Νόσοι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12% </a:t>
            </a:r>
            <a:endParaRPr lang="el-GR" sz="31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Σύνολο                                                42%</a:t>
            </a:r>
          </a:p>
          <a:p>
            <a:pPr>
              <a:buNone/>
            </a:pPr>
            <a:r>
              <a:rPr lang="el-GR" sz="2800" i="1" dirty="0" smtClean="0">
                <a:solidFill>
                  <a:srgbClr val="C00000"/>
                </a:solidFill>
              </a:rPr>
              <a:t>(</a:t>
            </a:r>
            <a:r>
              <a:rPr lang="en-US" sz="2800" i="1" dirty="0" smtClean="0">
                <a:solidFill>
                  <a:srgbClr val="C00000"/>
                </a:solidFill>
              </a:rPr>
              <a:t>European</a:t>
            </a:r>
            <a:r>
              <a:rPr lang="el-GR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Cardiovascular</a:t>
            </a:r>
            <a:r>
              <a:rPr lang="el-GR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Disease Statistics</a:t>
            </a:r>
            <a:r>
              <a:rPr lang="el-GR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2012 edition</a:t>
            </a:r>
            <a:r>
              <a:rPr lang="el-GR" sz="2800" i="1" dirty="0" smtClean="0">
                <a:solidFill>
                  <a:srgbClr val="C00000"/>
                </a:solidFill>
              </a:rPr>
              <a:t>)</a:t>
            </a:r>
            <a:endParaRPr lang="el-GR" sz="2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Αναπνευστικά νοσήματα                    7%</a:t>
            </a:r>
          </a:p>
          <a:p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στομάχου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2%</a:t>
            </a:r>
          </a:p>
          <a:p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πνευμόνων              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4% </a:t>
            </a:r>
            <a:endParaRPr lang="el-GR" sz="3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el-GR" sz="3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παχέος</a:t>
            </a:r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εντέρου       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2%</a:t>
            </a:r>
          </a:p>
          <a:p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Άλλα αίτια                     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20%</a:t>
            </a:r>
          </a:p>
          <a:p>
            <a:r>
              <a:rPr lang="el-GR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Κακώσεις – ατυχήματα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10%</a:t>
            </a:r>
            <a:endParaRPr lang="el-GR" sz="3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l-GR" sz="3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Επίπτωση σακχαρώδη διαβήτη         10%</a:t>
            </a:r>
            <a:endParaRPr lang="en-US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764705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VI. </a:t>
            </a:r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Υπέρταση 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sz="2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(Οφείλεται σε αρτηριοσκλήρυνση που προκαλεί αύξηση των περιφερικών αντιστάσεων, υπερτροφία και τελικά </a:t>
            </a:r>
            <a:r>
              <a:rPr lang="el-GR" sz="27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καρδιακή κάμψη</a:t>
            </a:r>
            <a:r>
              <a:rPr lang="el-GR" sz="2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504455"/>
            <a:ext cx="9144000" cy="1353545"/>
          </a:xfrm>
        </p:spPr>
        <p:txBody>
          <a:bodyPr>
            <a:normAutofit fontScale="92500"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Τα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αντιϋπερτασικά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φάρμακα δεν υπεισέρχονται αρνητικά στις συνήθεις οδοντιατρικές πράξεις</a:t>
            </a:r>
            <a:endParaRPr lang="el-G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mykentuckyheart.com/images/pictures/hyperten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5354" b="18898"/>
          <a:stretch>
            <a:fillRect/>
          </a:stretch>
        </p:blipFill>
        <p:spPr bwMode="auto">
          <a:xfrm>
            <a:off x="2051720" y="2852936"/>
            <a:ext cx="4880770" cy="2567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4 - Ορθογώνιο"/>
          <p:cNvSpPr/>
          <p:nvPr/>
        </p:nvSpPr>
        <p:spPr>
          <a:xfrm>
            <a:off x="2195736" y="2276872"/>
            <a:ext cx="412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Φυσιολογική                 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Υπερτασική </a:t>
            </a:r>
            <a:endParaRPr lang="el-G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23928" y="3356992"/>
            <a:ext cx="9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Καρδιά</a:t>
            </a: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 rot="10603168">
            <a:off x="6307536" y="4608890"/>
            <a:ext cx="978408" cy="284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Στάδια υπέρτασης</a:t>
            </a:r>
            <a:endParaRPr lang="el-G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    :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140-159/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90-99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II    :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160-179/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100-110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III   :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180-209/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110-119</a:t>
            </a: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IV   :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209+/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119</a:t>
            </a:r>
            <a:endParaRPr lang="el-GR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Τι πρέπει να κάνουμε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\Τα έγγραφά μου\aimostatika foto\DSC00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00112"/>
            <a:ext cx="6357982" cy="476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Σύνοψη αντιμετώπισης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υπερτασικών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Ι</a:t>
            </a:r>
            <a:endParaRPr lang="el-G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140-159/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90-99)</a:t>
            </a:r>
            <a:r>
              <a:rPr lang="el-G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Δυνατότητα Οδοντιατρικής επέμβασης, ενημέρωση του ασθενή, παραπομπή για ρύθμιση αρτηριακής πίεσης</a:t>
            </a: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ΙΙ</a:t>
            </a:r>
            <a:endParaRPr lang="el-G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160-179/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100-110)</a:t>
            </a:r>
            <a:r>
              <a:rPr lang="el-G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Δυνατότητα μικρής επέμβασης, αν είναι κάτι επείγον και με χορήγηση ηρεμιστικού, ενημέρωση του ασθενή, παραπομπή για ρύθμιση αρτηριακής πίεσης</a:t>
            </a:r>
          </a:p>
          <a:p>
            <a:endParaRPr lang="el-G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ΙΙΙ</a:t>
            </a:r>
            <a:endParaRPr lang="el-G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180-209/ </a:t>
            </a:r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110-119)</a:t>
            </a: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Δυνατότητα μόνον εξαιρετικά επείγουσας παρέμβασης, (π.χ. διάνοιξη πολφού, σχάση ώριμου αποστήματος), χορήγηση καταστολής και αντιϋπερτασικού</a:t>
            </a:r>
          </a:p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ΙV</a:t>
            </a:r>
            <a:endParaRPr lang="el-G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209+/ </a:t>
            </a:r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119+)</a:t>
            </a:r>
            <a:r>
              <a:rPr lang="el-G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Απαραίτητη η παραπομπή και αντιμετώπιση σε Νοσοκομειακό περιβάλλον. Δεν προβαίνουμε σε καμία επέμβαση στο Οδοντιατρείο με αυτές τις τιμές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714357"/>
            <a:ext cx="8101042" cy="1643073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140-159/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90-99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858180" cy="36099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Δυνατότητα  Επέμβασης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Ενημέρωση του ασθενή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Παρακολούθηση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Παραπομπή για θεραπεία υπέρτασης</a:t>
            </a:r>
            <a:endParaRPr lang="el-G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71451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II: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160-179/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100-110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643182"/>
            <a:ext cx="8643998" cy="3482981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Δυνατότητα Επείγουσας ή Μικρής Επέμβασης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Ενημέρωση του ασθενή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Παρακολούθηση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Παραπομπή για θεραπεία υπέρτασης</a:t>
            </a:r>
          </a:p>
          <a:p>
            <a:pPr marL="514350" indent="-514350" algn="just">
              <a:buNone/>
            </a:pP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endParaRPr lang="el-G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35732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180-209/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110-119</a:t>
            </a:r>
            <a:r>
              <a:rPr lang="el-G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00306"/>
            <a:ext cx="8186766" cy="36258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Δυνατότητα μόνον εξαιρετικά επείγουσας παρέμβασης </a:t>
            </a:r>
          </a:p>
          <a:p>
            <a:pPr marL="514350" indent="-514350">
              <a:buNone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(π.χ. διάνοιξη πολφού, σχάση αποστήματος)</a:t>
            </a:r>
          </a:p>
          <a:p>
            <a:pPr marL="514350" indent="-514350">
              <a:buNone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 Χορήγηση καταστολής </a:t>
            </a: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1451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Στάδιο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Mx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209+/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119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348880"/>
            <a:ext cx="8676456" cy="334010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Απαραίτητη η  </a:t>
            </a:r>
            <a:r>
              <a:rPr lang="el-G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ενδονοσοκομειακή</a:t>
            </a: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περίθαλψη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Χορήγηση καταστολής </a:t>
            </a:r>
            <a:r>
              <a:rPr lang="el-G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l-G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Αρρυθμίες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517232"/>
          </a:xfrm>
        </p:spPr>
        <p:txBody>
          <a:bodyPr>
            <a:noAutofit/>
          </a:bodyPr>
          <a:lstStyle/>
          <a:p>
            <a:pPr marL="914400" lvl="1" indent="-457200" algn="just"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Πρόκειται για διαταραχές καρδιακού ρυθμού, που ο ασθενής αναφέρει ως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«φτερούγισμα»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ή αίσθημα 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«παλμών»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στο στήθος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Οφείλονται σε διαταραχές του συστήματος καρδιακής αγωγιμότητας, που μπορεί να είναι αυτόνομες </a:t>
            </a:r>
            <a:b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ή να είναι επακόλουθο καρδιακής ανεπάρκειας</a:t>
            </a:r>
            <a:r>
              <a:rPr lang="el-G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just">
              <a:buNone/>
            </a:pP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Προκαλούν ζάλη, λιποθυμική τάση ή και λιποθυμία. </a:t>
            </a:r>
          </a:p>
          <a:p>
            <a:pPr marL="914400" lvl="1" indent="-457200" algn="just"/>
            <a:endParaRPr lang="el-G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Αντικειμενικά ευρήματα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αρρυθμιών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Ταχυκαρδία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(&gt;100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σφύξεις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Βραδυκαρδία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(&lt;60 </a:t>
            </a:r>
            <a:r>
              <a:rPr lang="el-GR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σφύξεις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min)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Κολπική μαρμαρυγή 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(ανώμαλη και γρήγορη  καρδιακή λειτουργία, που οφείλεται σε ελαττωματική λειτουργία του ηλεκτρικού συστήματος της καρδιάς- έκτοπα κέντρα, προσβάλλεται το 4% του πληθυσμού, μπορεί να οδηγήσει σε </a:t>
            </a:r>
            <a:r>
              <a:rPr lang="el-G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θρομβοεμβολικό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εγκεφαλικό επεισόδιο)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Κοιλιακή μαρμαρυγή </a:t>
            </a:r>
            <a:r>
              <a:rPr lang="el-G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(μια από τις κυριότερες αιτίες καρδιακής ανακοπής και αιφνίδιου θανάτου)</a:t>
            </a:r>
            <a:endParaRPr lang="el-GR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Που έγκειται το πρόβλημα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 τους </a:t>
            </a:r>
            <a:b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KAN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ασθενείς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Με βάση τα </a:t>
            </a: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προηγούμενα στατιστικά δεδομένα</a:t>
            </a: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Κάθε Οδοντίατρος αναπόφευκτα θα κλιθεί να αντιμετωπίσει αρκετές φορές, ασθενείς που πάσχουν από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καρδιαγγειακή νόσο,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που ταυτόχρονα θα ζητήσουν οδοντιατρική θεραπεία ή και κάποιας μορφής χειρουργική επέμβαση στο στόμα τους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 Οδοντίατρος μπορεί να προκαλέσει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ΚΑΝ σημειολογία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σε μη καρδιολογικό άρρωστο ή να προκαλέσει επιδείνωση ήδη γνωστής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ΚΑΝ νόσου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Η ηλεκτρική λειτουργία της καρδιάς</a:t>
            </a:r>
            <a:endParaRPr lang="el-GR" sz="3600" dirty="0"/>
          </a:p>
        </p:txBody>
      </p:sp>
      <p:pic>
        <p:nvPicPr>
          <p:cNvPr id="1026" name="Picture 2" descr="C:\Users\I. Iatrou\Desktop\σχήματα  fotos Ιατρού\GetImage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1844824"/>
            <a:ext cx="4525963" cy="4525963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1700808"/>
            <a:ext cx="435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Το ηλεκτρικό σύστημα της καρδιάς παράγει  και αποστέλλει  τα κατάλληλα σήματα για την λειτουργία της.</a:t>
            </a:r>
          </a:p>
          <a:p>
            <a:pPr marL="342900" indent="-342900"/>
            <a:endParaRPr lang="el-G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Αποτελείται από τον </a:t>
            </a:r>
          </a:p>
          <a:p>
            <a:pPr marL="342900" indent="-342900"/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 Φλεβόκομβο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Κολποκοιλιακό κόμβο </a:t>
            </a:r>
          </a:p>
          <a:p>
            <a:pPr marL="342900" indent="-342900">
              <a:buAutoNum type="arabicPeriod" startAt="2"/>
            </a:pP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Σύστημα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 -</a:t>
            </a:r>
            <a:r>
              <a:rPr 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Purkinje</a:t>
            </a:r>
            <a:endParaRPr lang="el-GR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Ρύθμιση…αρρυθμιών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060848"/>
            <a:ext cx="8606190" cy="45828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Ρυθμίζονται με φάρμακα  (β’ αναστολείς), που δεν διαπλέκονται με τα χορηγούμενα στη χειρουργική του στόματος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Με εμφύτευση βηματοδοτών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Με κατάργηση έκτοπων κέντρων με ειδικούς καθετήρες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Ορισμένοι χορηγούν Κλοπιδογρέλη </a:t>
            </a:r>
            <a:r>
              <a:rPr lang="el-GR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Plavix</a:t>
            </a:r>
            <a:r>
              <a:rPr lang="en-US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®)</a:t>
            </a:r>
            <a:endParaRPr lang="el-GR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b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Φαρμακευτική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Αντιαρρυθμικά</a:t>
            </a:r>
            <a:r>
              <a:rPr lang="el-G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(β’ αναστολείς)</a:t>
            </a:r>
            <a:endParaRPr lang="el-G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Αντιπηκτικά</a:t>
            </a:r>
          </a:p>
          <a:p>
            <a:endParaRPr lang="el-G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Επεμβατική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Κατάλυση έκτοπων κέντρων με ραδιοσυχνότητες μέσω καθετήρα 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Εμφύτευση βηματοδότη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(Κρυοχειρουργική)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(Χειρουργική εκτομή)</a:t>
            </a:r>
          </a:p>
          <a:p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Αντιμετώπιση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αρρυθμιών</a:t>
            </a:r>
            <a:endParaRPr lang="el-G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Τι πρέπει να κάνουμε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EKG+</a:t>
            </a:r>
            <a:endParaRPr lang="el-GR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USER\Τα έγγραφά μου\aimostatika foto\DSC004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353" y="1500174"/>
            <a:ext cx="62884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Τι άλλο πρέπει να κάνουμε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Απαιτείται καθορισμός του τύπου και της αιτίας της αρρυθμίας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Συνεννόηση με τον θεράποντα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καρδιολόγο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Αποφυγή διαθερμίας, ραδιοσυχνοτήτων και συσκευών ανίχνευσης ζωτικότητας πολφού, αν υπάρχει βηματοδότης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Διαφοροποίηση του θεραπευτικού μας σχήματος ανάλογα με την βαρύτητα της νόσου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Ασθενείς μέσου ή υψηλού κινδύνου πρέπει να νοσηλεύονται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ΙΙ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Καρδιακή ανεπάρκεια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Σχεδόν όλες οι προηγούμενες καταστάσεις μπορεί να οδηγήσουν σε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Πρόκειται για άλλοτε άλλο βαθμό έκπτωσης της καρδιακής λειτουργίας  ως αντλίας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Σε Αρ.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έχουμε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συλλογή υγρού στους πνεύμονες (πνευμονικό οίδημα-συμφόρηση)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Σε Δ.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έχουμε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συλλογή υγρού στα κάτω άκρα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Σε επιδείνωση Δ.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έχουμε </a:t>
            </a:r>
            <a:r>
              <a:rPr lang="el-G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ασκίτη</a:t>
            </a:r>
            <a:endParaRPr lang="el-G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Τι πρέπει να κάνουμε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Διαφοροποίηση του θεραπευτικού μας σχήματος ανάλογα με την βαρύτητα των συμπτωμάτων και των αντικειμενικών ευρημάτων. 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Αποφεύγουμε την ύπτια θέση του ασθενή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Εκτελούμε τις εντελώς απαραίτητες και επείγουσες οδοντιατρικές εργασίες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Ασθενείς μέσου ή υψηλού κινδύνου πρέπει να νοσηλεύονται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Ασθενείς που πρόκειται ή έχουν υποστεί μεταμόσχευση καρδιάς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06916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Προεγχειρητικός χειρουργικός καθαρισμός όλων πιθανών των εστιακών πηγών λοίμωξης. 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Υπολείμματα ριζών, κύστεις, δόντια με προχωρημένη περιοδοντίτιδα πρέπει να αφαιρούνται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Η περιοδοντική  κατάσταση του ασθενή πρέπει να διατηρηθεί στο καλύτερο δυνατό επίπεδο.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Ασθενείς που έχουν υποστεί μεταμόσχευση καρδιάς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Οι ασθενείς που έχουν ήδη υποβληθεί σε μεταμόσχευση υποβάλλονται ταυτόχρονα σε </a:t>
            </a:r>
            <a:r>
              <a:rPr lang="el-G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ανοσοκαταστολή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επομένως πριν από κάθε επεμβατική οδοντιατρική πράξη πρέπει να ελέγχεται με γενική εξέταση αίματος ο αριθμός των λευκών αιμοσφαιρίων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Απαιτείται ρύθμιση της αντιπηκτικής αγωγής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Αντιμετώπιση σε Νοσοκομειακό περιβάλλον με συνεργασία της καρδιοχειρουργικής ομάδας.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Απαραίτητες γνώσεις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Αδρή Ανατομική της καρδιάς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Σε τι συνίσταται η αντιπηκτική αγωγή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Πως ελέγχεται?</a:t>
            </a:r>
          </a:p>
          <a:p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Πότε επεμβαίνουμε σε ασθενή με έμφραγμα?</a:t>
            </a:r>
          </a:p>
          <a:p>
            <a:r>
              <a:rPr lang="el-GR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Αντιμετώπιση οδοντιατρικού ασθενή </a:t>
            </a:r>
            <a:r>
              <a:rPr lang="el-G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με καρδιακή ανεπάρκεια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Τι επακόλουθο μπορεί να προκύψει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 Οδοντίατρος ή ο ΣΓΠ Χειρουργός που θα επέμβει, μπορεί να επηρεάσει την γενική κατάσταση του ασθενή του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τόσο με την χρήση φαρμάκων όσο και με τη χρήση ή/και την απλή θέα χειρουργικών εργαλείων. 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Επίπτωση ΚΑΝ και φαρμακευτικής αγωγής στην Οδοντιατρική πράξη 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Απαιτείται εγρήγορση, γενικές γνώσεις, επίγνωση κινδύνου και αγαστή συνεργασία με τον θεράποντα Καρδιολόγο - Ειδικό Παθολόγο.</a:t>
            </a:r>
            <a:endParaRPr lang="el-G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Συμπερασματικά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καρδιοπάθειες </a:t>
            </a: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αποτελούν ομάδα νοσημάτων που αφορούν ένα μεγάλο μέρος των ασθενών σε ένα οδοντιατρείο ή ΣΓΠΧ ιατρείο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Πολλές είναι μικτές ή  παρουσιάζονται ως επακόλουθο η μία της άλλης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Απαιτείται γνώση των παραπάνω, λήψη καλού ιστορικού, κοινή γλώσσα και συνεννόηση με τον θεράποντα Καρδιολόγο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ασικό υπόστρωμα ΚΑΝ</a:t>
            </a:r>
            <a:endParaRPr lang="el-G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280920" cy="492514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 καρδιαγγειακός ασθενής πάσχει κυρίως από κάποιου βαθμού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αρτηριακή στένωση ή/και θρόμβωση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άλλοτε άλλης έκτασης.</a:t>
            </a:r>
          </a:p>
          <a:p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Συνήθως προφυλάσσεται φαρμακευτικά από πιθανή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νέα προσβολή 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ή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επιδείνωση</a:t>
            </a:r>
            <a:r>
              <a:rPr lang="el-G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της πάθησής του.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Ορισμένοι ΚΑΝ</a:t>
            </a:r>
            <a:r>
              <a:rPr lang="el-GR" sz="2800" dirty="0" smtClean="0"/>
              <a:t>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ασθενείς είναι υψηλού κινδύνου!</a:t>
            </a:r>
            <a:endParaRPr lang="el-G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Ταξινόμηση ΚΑΝ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72816"/>
            <a:ext cx="7884368" cy="53732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Συγγενείς καρδιοπάθειες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Στεφανιαία νόσος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Αγγειακά επεισόδια </a:t>
            </a:r>
            <a:r>
              <a:rPr lang="el-G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(εκτός στεφανιαίων)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Υπέρταση</a:t>
            </a:r>
          </a:p>
          <a:p>
            <a:pPr marL="571500" indent="-571500">
              <a:buAutoNum type="romanUcPeriod" startAt="5"/>
            </a:pP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Αρρυθμίες</a:t>
            </a:r>
          </a:p>
          <a:p>
            <a:pPr marL="571500" indent="-571500">
              <a:buAutoNum type="romanUcPeriod" startAt="5"/>
            </a:pP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Μυοκαρδιοπάθεια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Καρδιακή ανεπάρκεια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ΙΙ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l-G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Νέες κατηγορίες ασθενών</a:t>
            </a: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2129</Words>
  <Application>Microsoft Office PowerPoint</Application>
  <PresentationFormat>Προβολή στην οθόνη (4:3)</PresentationFormat>
  <Paragraphs>367</Paragraphs>
  <Slides>70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1" baseType="lpstr">
      <vt:lpstr>Θέμα του Office</vt:lpstr>
      <vt:lpstr>Διαφάνεια 1</vt:lpstr>
      <vt:lpstr>Καρδιοαγγειακά Νοσήματα (KAN)</vt:lpstr>
      <vt:lpstr>Ασθενείς με καρδιαγγειακή νόσο</vt:lpstr>
      <vt:lpstr>Επίπτωση καρδιαγγειακής νόσου</vt:lpstr>
      <vt:lpstr>Αίτια θανάτων στην Ευρώπη</vt:lpstr>
      <vt:lpstr>Που έγκειται το πρόβλημα με τους  KAN ασθενείς;</vt:lpstr>
      <vt:lpstr>Τι επακόλουθο μπορεί να προκύψει;</vt:lpstr>
      <vt:lpstr>Bασικό υπόστρωμα ΚΑΝ</vt:lpstr>
      <vt:lpstr>Ταξινόμηση ΚΑΝ </vt:lpstr>
      <vt:lpstr>Ποια  όργανα αφορά η ΚΑΝ?</vt:lpstr>
      <vt:lpstr>Διαφάνεια 11</vt:lpstr>
      <vt:lpstr>Ι. Συγγενείς καρδιοπάθειες</vt:lpstr>
      <vt:lpstr>Επακόλουθα συγγενών καρδιοπαθειών</vt:lpstr>
      <vt:lpstr>Αντιμετώπιση</vt:lpstr>
      <vt:lpstr>Σχεδιάγραμμα μονήρους κοιλίας (από Wikipedia the free Encyclopedia) </vt:lpstr>
      <vt:lpstr>Κορίτσι 25 ετών με μονήρη κοιλία. Κυάνωση, πληκτροδακτυλία, pO2=72!</vt:lpstr>
      <vt:lpstr>ΙΙ. Στεφανιαία νόσος</vt:lpstr>
      <vt:lpstr>Διαδικασία δημιουργίας θρόμβου</vt:lpstr>
      <vt:lpstr>Πλάκες χοληστερόλης στεφανιαίων αγγείων</vt:lpstr>
      <vt:lpstr>Δημιουργία θρόμβου</vt:lpstr>
      <vt:lpstr>Τελικό στάδιο</vt:lpstr>
      <vt:lpstr>Μηχανισμοί στένωσης/απόφραξης στεφανιαίας αρτηρίας</vt:lpstr>
      <vt:lpstr>Επιπτώσεις</vt:lpstr>
      <vt:lpstr>Πως πρέπει να ενεργεί ο Οδοντίατρος σε Στηθάγχη;</vt:lpstr>
      <vt:lpstr>Έμφραγμα μυοκαρδίου, λόγω απόφραξης στεφανιαίας αρτηρίας </vt:lpstr>
      <vt:lpstr>Πως πρέπει να ενεργεί ο Οδοντίατρος σε Έμφραγμα;</vt:lpstr>
      <vt:lpstr>Καθετηριασμός στεφανιαίων αγγείων</vt:lpstr>
      <vt:lpstr>ΙΙΙ. Αγγειακό Εγκεφαλικό Επεισόδιο (ΑΕΕ) </vt:lpstr>
      <vt:lpstr>Αγγειακό Εγκεφαλικό αιμορραγικό (ρήξη αγγείου)  ή θρομβοεμβολικό (ισχαιμικό) Επεισόδιο (ΑΕΕ) </vt:lpstr>
      <vt:lpstr>Αγγειογραφία: Στένωση έσω καρωτίδας</vt:lpstr>
      <vt:lpstr>Ισχαιμικό εγκεφαλικό επεισόδιο (CT)</vt:lpstr>
      <vt:lpstr>Αιμορραγικό εγκεφαλικό επεισόδιο</vt:lpstr>
      <vt:lpstr>Ασθενής με Αγγειακό ΕΕ</vt:lpstr>
      <vt:lpstr>Ισχαιμικό επεισόδιο κάτω άκρου</vt:lpstr>
      <vt:lpstr>Αντιπηκτική αγωγή</vt:lpstr>
      <vt:lpstr>Αντιπηκτικά φάρμακα </vt:lpstr>
      <vt:lpstr>Σύγχρονα αντιπηκτικά</vt:lpstr>
      <vt:lpstr>Αντιμετώπιση αιμορραγικού επεισοδίου</vt:lpstr>
      <vt:lpstr>Συμπληρωματικά μέσα </vt:lpstr>
      <vt:lpstr>ΙV. Μυοκαρδιοπάθειες</vt:lpstr>
      <vt:lpstr>Επακόλουθα μυοκαρδιοπαθειών</vt:lpstr>
      <vt:lpstr>V. Βαλβιδοπάθειες</vt:lpstr>
      <vt:lpstr>Καρδιακές βαλβίδες</vt:lpstr>
      <vt:lpstr>Καρδιά εσωτερικά - Βαλβίδες</vt:lpstr>
      <vt:lpstr> Εσωτερική διατομή βαλβίδων- κόκκοι</vt:lpstr>
      <vt:lpstr>Ανατομικά παρασκευάσματα στα οποία διακρίνονται οι επιπτώσεις (οίδημα-εκβλαστήσεις) από λοίμωξη καρδιακών βαλβίδων </vt:lpstr>
      <vt:lpstr>Πως προκύπτει ενδοκαρδίτιδα?</vt:lpstr>
      <vt:lpstr>Φαρμακευτική αγωγή?</vt:lpstr>
      <vt:lpstr>Σε αλλεργία τι? </vt:lpstr>
      <vt:lpstr>VI. Υπέρταση  (Οφείλεται σε αρτηριοσκλήρυνση που προκαλεί αύξηση των περιφερικών αντιστάσεων, υπερτροφία και τελικά καρδιακή κάμψη) </vt:lpstr>
      <vt:lpstr>Στάδια υπέρτασης</vt:lpstr>
      <vt:lpstr>Τι πρέπει να κάνουμε;</vt:lpstr>
      <vt:lpstr>Σύνοψη αντιμετώπισης υπερτασικών</vt:lpstr>
      <vt:lpstr>Στάδιο  I: Mx  140-159/ Mn 90-99 </vt:lpstr>
      <vt:lpstr>Στάδιο  II: Mx  160-179/ Mn 100-110 </vt:lpstr>
      <vt:lpstr>Στάδιο  III: Mx  180-209/ Mn 110-119 </vt:lpstr>
      <vt:lpstr>Στάδιο  IV: Mx  209+/ Mn 119 </vt:lpstr>
      <vt:lpstr>VΙ. Αρρυθμίες</vt:lpstr>
      <vt:lpstr>Αντικειμενικά ευρήματα αρρυθμιών</vt:lpstr>
      <vt:lpstr>Η ηλεκτρική λειτουργία της καρδιάς</vt:lpstr>
      <vt:lpstr>Ρύθμιση…αρρυθμιών      </vt:lpstr>
      <vt:lpstr>Αντιμετώπιση αρρυθμιών</vt:lpstr>
      <vt:lpstr>Τι πρέπει να κάνουμε; EKG+</vt:lpstr>
      <vt:lpstr>Τι άλλο πρέπει να κάνουμε;</vt:lpstr>
      <vt:lpstr>VΙΙ. Καρδιακή ανεπάρκεια</vt:lpstr>
      <vt:lpstr>Τι πρέπει να κάνουμε;</vt:lpstr>
      <vt:lpstr>VIΙI. Ασθενείς που πρόκειται ή έχουν υποστεί μεταμόσχευση καρδιάς</vt:lpstr>
      <vt:lpstr>Ασθενείς που έχουν υποστεί μεταμόσχευση καρδιάς</vt:lpstr>
      <vt:lpstr>Απαραίτητες γνώσεις</vt:lpstr>
      <vt:lpstr>Συμπερασματικά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I. Iatrou</dc:creator>
  <cp:lastModifiedBy>I. Iatrou</cp:lastModifiedBy>
  <cp:revision>23</cp:revision>
  <dcterms:created xsi:type="dcterms:W3CDTF">2014-06-11T09:29:38Z</dcterms:created>
  <dcterms:modified xsi:type="dcterms:W3CDTF">2015-05-07T06:10:35Z</dcterms:modified>
</cp:coreProperties>
</file>