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68"/>
  </p:notesMasterIdLst>
  <p:handoutMasterIdLst>
    <p:handoutMasterId r:id="rId69"/>
  </p:handoutMasterIdLst>
  <p:sldIdLst>
    <p:sldId id="338" r:id="rId2"/>
    <p:sldId id="296" r:id="rId3"/>
    <p:sldId id="264" r:id="rId4"/>
    <p:sldId id="256" r:id="rId5"/>
    <p:sldId id="257" r:id="rId6"/>
    <p:sldId id="298" r:id="rId7"/>
    <p:sldId id="384" r:id="rId8"/>
    <p:sldId id="365" r:id="rId9"/>
    <p:sldId id="366" r:id="rId10"/>
    <p:sldId id="382" r:id="rId11"/>
    <p:sldId id="383"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299" r:id="rId25"/>
    <p:sldId id="260" r:id="rId26"/>
    <p:sldId id="287" r:id="rId27"/>
    <p:sldId id="288" r:id="rId28"/>
    <p:sldId id="289" r:id="rId29"/>
    <p:sldId id="290" r:id="rId30"/>
    <p:sldId id="291" r:id="rId31"/>
    <p:sldId id="292" r:id="rId32"/>
    <p:sldId id="293" r:id="rId33"/>
    <p:sldId id="342" r:id="rId34"/>
    <p:sldId id="277" r:id="rId35"/>
    <p:sldId id="278" r:id="rId36"/>
    <p:sldId id="321" r:id="rId37"/>
    <p:sldId id="322" r:id="rId38"/>
    <p:sldId id="261" r:id="rId39"/>
    <p:sldId id="265" r:id="rId40"/>
    <p:sldId id="308" r:id="rId41"/>
    <p:sldId id="343" r:id="rId42"/>
    <p:sldId id="309" r:id="rId43"/>
    <p:sldId id="316" r:id="rId44"/>
    <p:sldId id="319" r:id="rId45"/>
    <p:sldId id="317" r:id="rId46"/>
    <p:sldId id="318" r:id="rId47"/>
    <p:sldId id="328" r:id="rId48"/>
    <p:sldId id="344" r:id="rId49"/>
    <p:sldId id="262" r:id="rId50"/>
    <p:sldId id="341" r:id="rId51"/>
    <p:sldId id="352" r:id="rId52"/>
    <p:sldId id="355" r:id="rId53"/>
    <p:sldId id="356" r:id="rId54"/>
    <p:sldId id="357" r:id="rId55"/>
    <p:sldId id="358" r:id="rId56"/>
    <p:sldId id="359" r:id="rId57"/>
    <p:sldId id="360" r:id="rId58"/>
    <p:sldId id="361" r:id="rId59"/>
    <p:sldId id="279" r:id="rId60"/>
    <p:sldId id="347" r:id="rId61"/>
    <p:sldId id="285" r:id="rId62"/>
    <p:sldId id="385" r:id="rId63"/>
    <p:sldId id="386" r:id="rId64"/>
    <p:sldId id="349" r:id="rId65"/>
    <p:sldId id="364" r:id="rId66"/>
    <p:sldId id="336" r:id="rId67"/>
  </p:sldIdLst>
  <p:sldSz cx="9144000" cy="6858000" type="screen4x3"/>
  <p:notesSz cx="6858000" cy="9144000"/>
  <p:defaultTextStyle>
    <a:defPPr>
      <a:defRPr lang="el-GR"/>
    </a:defPPr>
    <a:lvl1pPr algn="l" rtl="0" fontAlgn="base">
      <a:spcBef>
        <a:spcPct val="0"/>
      </a:spcBef>
      <a:spcAft>
        <a:spcPct val="0"/>
      </a:spcAft>
      <a:defRPr sz="2800"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2800"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2800"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2800"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28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28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28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28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2800"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FFFF66"/>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l-GR" altLang="el-GR"/>
          </a:p>
        </p:txBody>
      </p:sp>
      <p:sp>
        <p:nvSpPr>
          <p:cNvPr id="1617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371141BD-70BE-4ED9-95C1-D5A7248D349A}" type="datetimeFigureOut">
              <a:rPr lang="el-GR" altLang="el-GR"/>
              <a:pPr/>
              <a:t>26/2/2015</a:t>
            </a:fld>
            <a:endParaRPr lang="el-GR" altLang="el-GR"/>
          </a:p>
        </p:txBody>
      </p:sp>
      <p:sp>
        <p:nvSpPr>
          <p:cNvPr id="1617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l-GR" altLang="el-GR"/>
          </a:p>
        </p:txBody>
      </p:sp>
      <p:sp>
        <p:nvSpPr>
          <p:cNvPr id="1617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7D8EE0FE-5168-4DFA-A73F-8C170A1F1F48}" type="slidenum">
              <a:rPr lang="el-GR" altLang="el-GR"/>
              <a:pPr/>
              <a:t>‹#›</a:t>
            </a:fld>
            <a:endParaRPr lang="el-GR" altLang="el-GR"/>
          </a:p>
        </p:txBody>
      </p:sp>
    </p:spTree>
    <p:extLst>
      <p:ext uri="{BB962C8B-B14F-4D97-AF65-F5344CB8AC3E}">
        <p14:creationId xmlns:p14="http://schemas.microsoft.com/office/powerpoint/2010/main" xmlns="" val="1226128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l-GR" altLang="el-GR"/>
          </a:p>
        </p:txBody>
      </p:sp>
      <p:sp>
        <p:nvSpPr>
          <p:cNvPr id="890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AD781E0D-C20F-4A2B-A416-3708B1E8A748}" type="datetimeFigureOut">
              <a:rPr lang="el-GR" altLang="el-GR"/>
              <a:pPr/>
              <a:t>26/2/2015</a:t>
            </a:fld>
            <a:endParaRPr lang="el-GR" altLang="el-GR"/>
          </a:p>
        </p:txBody>
      </p:sp>
      <p:sp>
        <p:nvSpPr>
          <p:cNvPr id="890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890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890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l-GR" altLang="el-GR"/>
          </a:p>
        </p:txBody>
      </p:sp>
      <p:sp>
        <p:nvSpPr>
          <p:cNvPr id="890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9B9D571A-F721-4820-8340-CA16482560F2}" type="slidenum">
              <a:rPr lang="el-GR" altLang="el-GR"/>
              <a:pPr/>
              <a:t>‹#›</a:t>
            </a:fld>
            <a:endParaRPr lang="el-GR" altLang="el-GR"/>
          </a:p>
        </p:txBody>
      </p:sp>
    </p:spTree>
    <p:extLst>
      <p:ext uri="{BB962C8B-B14F-4D97-AF65-F5344CB8AC3E}">
        <p14:creationId xmlns:p14="http://schemas.microsoft.com/office/powerpoint/2010/main" xmlns="" val="19285322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978034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1884752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249280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274361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634840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292866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710855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696305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2790553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855988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257395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101761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2833434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1154987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220575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1905840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961508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1883287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077692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004558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441446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4927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4095490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823422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2194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1743555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2960926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2475369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544448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1504807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095769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2485561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42648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8151080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049494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16061911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4053586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1183246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593462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14304784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27473907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4095172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7005255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79300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2263023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16985413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5936157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9354854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28972847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4832275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9980391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4282673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5799057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20975963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275767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18694480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7584668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9547322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11333845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134360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3099579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41006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xmlns="" val="250326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endParaRPr lang="el-GR"/>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l-GR"/>
          </a:p>
        </p:txBody>
      </p:sp>
      <p:sp>
        <p:nvSpPr>
          <p:cNvPr id="6" name="Slide Number Placeholder 5"/>
          <p:cNvSpPr>
            <a:spLocks noGrp="1"/>
          </p:cNvSpPr>
          <p:nvPr>
            <p:ph type="sldNum" sz="quarter" idx="12"/>
          </p:nvPr>
        </p:nvSpPr>
        <p:spPr>
          <a:xfrm>
            <a:off x="8275320" y="6117336"/>
            <a:ext cx="411480" cy="365125"/>
          </a:xfrm>
        </p:spPr>
        <p:txBody>
          <a:bodyPr/>
          <a:lstStyle/>
          <a:p>
            <a:fld id="{232ADDD2-F6D3-40C4-AD05-595DAAA71D01}" type="slidenum">
              <a:rPr lang="el-GR" altLang="el-GR" smtClean="0"/>
              <a:pPr/>
              <a:t>‹#›</a:t>
            </a:fld>
            <a:endParaRPr lang="el-GR" altLang="el-G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xmlns="" val="265364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206619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1979471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411241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545635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l-GR" smtClean="0"/>
              <a:t>Στυλ υποδείγματος κειμένου</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2060191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smtClean="0"/>
              <a:t>Στυλ υποδείγματος κειμένου</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89515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1608865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1021089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17"/>
          <p:cNvSpPr>
            <a:spLocks noGrp="1" noChangeArrowheads="1"/>
          </p:cNvSpPr>
          <p:nvPr>
            <p:ph type="dt" sz="half" idx="10"/>
          </p:nvPr>
        </p:nvSpPr>
        <p:spPr>
          <a:ln/>
        </p:spPr>
        <p:txBody>
          <a:bodyPr/>
          <a:lstStyle>
            <a:lvl1pPr>
              <a:defRPr/>
            </a:lvl1pPr>
          </a:lstStyle>
          <a:p>
            <a:pPr>
              <a:defRPr/>
            </a:pPr>
            <a:endParaRPr lang="el-GR"/>
          </a:p>
        </p:txBody>
      </p:sp>
      <p:sp>
        <p:nvSpPr>
          <p:cNvPr id="4" name="Rectangle 18"/>
          <p:cNvSpPr>
            <a:spLocks noGrp="1" noChangeArrowheads="1"/>
          </p:cNvSpPr>
          <p:nvPr>
            <p:ph type="ftr" sz="quarter" idx="11"/>
          </p:nvPr>
        </p:nvSpPr>
        <p:spPr>
          <a:ln/>
        </p:spPr>
        <p:txBody>
          <a:bodyPr/>
          <a:lstStyle>
            <a:lvl1pPr>
              <a:defRPr/>
            </a:lvl1pPr>
          </a:lstStyle>
          <a:p>
            <a:pPr>
              <a:defRPr/>
            </a:pPr>
            <a:endParaRPr lang="el-GR"/>
          </a:p>
        </p:txBody>
      </p:sp>
      <p:sp>
        <p:nvSpPr>
          <p:cNvPr id="5" name="Rectangle 19"/>
          <p:cNvSpPr>
            <a:spLocks noGrp="1" noChangeArrowheads="1"/>
          </p:cNvSpPr>
          <p:nvPr>
            <p:ph type="sldNum" sz="quarter" idx="12"/>
          </p:nvPr>
        </p:nvSpPr>
        <p:spPr>
          <a:ln/>
        </p:spPr>
        <p:txBody>
          <a:bodyPr/>
          <a:lstStyle>
            <a:lvl1pPr>
              <a:defRPr/>
            </a:lvl1pPr>
          </a:lstStyle>
          <a:p>
            <a:fld id="{5C4CDCA6-10A2-4FBF-8D50-E0813B5074FD}" type="slidenum">
              <a:rPr lang="el-GR" altLang="el-GR"/>
              <a:pPr/>
              <a:t>‹#›</a:t>
            </a:fld>
            <a:endParaRPr lang="el-GR" altLang="el-GR"/>
          </a:p>
        </p:txBody>
      </p:sp>
    </p:spTree>
    <p:extLst>
      <p:ext uri="{BB962C8B-B14F-4D97-AF65-F5344CB8AC3E}">
        <p14:creationId xmlns:p14="http://schemas.microsoft.com/office/powerpoint/2010/main" xmlns="" val="1732982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066800" y="1981200"/>
            <a:ext cx="7543800" cy="4114800"/>
          </a:xfrm>
        </p:spPr>
        <p:txBody>
          <a:bodyPr/>
          <a:lstStyle/>
          <a:p>
            <a:pPr lvl="0"/>
            <a:endParaRPr lang="el-GR"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l-GR"/>
          </a:p>
        </p:txBody>
      </p:sp>
      <p:sp>
        <p:nvSpPr>
          <p:cNvPr id="5" name="Rectangle 18"/>
          <p:cNvSpPr>
            <a:spLocks noGrp="1" noChangeArrowheads="1"/>
          </p:cNvSpPr>
          <p:nvPr>
            <p:ph type="ftr" sz="quarter" idx="11"/>
          </p:nvPr>
        </p:nvSpPr>
        <p:spPr>
          <a:ln/>
        </p:spPr>
        <p:txBody>
          <a:bodyPr/>
          <a:lstStyle>
            <a:lvl1pPr>
              <a:defRPr/>
            </a:lvl1pPr>
          </a:lstStyle>
          <a:p>
            <a:pPr>
              <a:defRPr/>
            </a:pPr>
            <a:endParaRPr lang="el-GR"/>
          </a:p>
        </p:txBody>
      </p:sp>
      <p:sp>
        <p:nvSpPr>
          <p:cNvPr id="6" name="Rectangle 19"/>
          <p:cNvSpPr>
            <a:spLocks noGrp="1" noChangeArrowheads="1"/>
          </p:cNvSpPr>
          <p:nvPr>
            <p:ph type="sldNum" sz="quarter" idx="12"/>
          </p:nvPr>
        </p:nvSpPr>
        <p:spPr>
          <a:ln/>
        </p:spPr>
        <p:txBody>
          <a:bodyPr/>
          <a:lstStyle>
            <a:lvl1pPr>
              <a:defRPr/>
            </a:lvl1pPr>
          </a:lstStyle>
          <a:p>
            <a:fld id="{B8D3DC82-80A2-4D50-B6AA-55F6D3B63729}" type="slidenum">
              <a:rPr lang="el-GR" altLang="el-GR"/>
              <a:pPr/>
              <a:t>‹#›</a:t>
            </a:fld>
            <a:endParaRPr lang="el-GR" altLang="el-GR"/>
          </a:p>
        </p:txBody>
      </p:sp>
    </p:spTree>
    <p:extLst>
      <p:ext uri="{BB962C8B-B14F-4D97-AF65-F5344CB8AC3E}">
        <p14:creationId xmlns:p14="http://schemas.microsoft.com/office/powerpoint/2010/main" xmlns="" val="4070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el-GR"/>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l-GR"/>
          </a:p>
        </p:txBody>
      </p:sp>
      <p:sp>
        <p:nvSpPr>
          <p:cNvPr id="6" name="Slide Number Placeholder 5"/>
          <p:cNvSpPr>
            <a:spLocks noGrp="1"/>
          </p:cNvSpPr>
          <p:nvPr>
            <p:ph type="sldNum" sz="quarter" idx="12"/>
          </p:nvPr>
        </p:nvSpPr>
        <p:spPr>
          <a:xfrm>
            <a:off x="8258967" y="6108173"/>
            <a:ext cx="427833" cy="365125"/>
          </a:xfrm>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2919721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1066800" y="1981200"/>
            <a:ext cx="7543800" cy="4114800"/>
          </a:xfrm>
        </p:spPr>
        <p:txBody>
          <a:bodyPr/>
          <a:lstStyle/>
          <a:p>
            <a:pPr lvl="0"/>
            <a:endParaRPr lang="el-GR"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l-GR"/>
          </a:p>
        </p:txBody>
      </p:sp>
      <p:sp>
        <p:nvSpPr>
          <p:cNvPr id="5" name="Rectangle 18"/>
          <p:cNvSpPr>
            <a:spLocks noGrp="1" noChangeArrowheads="1"/>
          </p:cNvSpPr>
          <p:nvPr>
            <p:ph type="ftr" sz="quarter" idx="11"/>
          </p:nvPr>
        </p:nvSpPr>
        <p:spPr>
          <a:ln/>
        </p:spPr>
        <p:txBody>
          <a:bodyPr/>
          <a:lstStyle>
            <a:lvl1pPr>
              <a:defRPr/>
            </a:lvl1pPr>
          </a:lstStyle>
          <a:p>
            <a:pPr>
              <a:defRPr/>
            </a:pPr>
            <a:endParaRPr lang="el-GR"/>
          </a:p>
        </p:txBody>
      </p:sp>
      <p:sp>
        <p:nvSpPr>
          <p:cNvPr id="6" name="Rectangle 19"/>
          <p:cNvSpPr>
            <a:spLocks noGrp="1" noChangeArrowheads="1"/>
          </p:cNvSpPr>
          <p:nvPr>
            <p:ph type="sldNum" sz="quarter" idx="12"/>
          </p:nvPr>
        </p:nvSpPr>
        <p:spPr>
          <a:ln/>
        </p:spPr>
        <p:txBody>
          <a:bodyPr/>
          <a:lstStyle>
            <a:lvl1pPr>
              <a:defRPr/>
            </a:lvl1pPr>
          </a:lstStyle>
          <a:p>
            <a:fld id="{55D21C9B-E5BC-4573-9630-3AC73D86F170}" type="slidenum">
              <a:rPr lang="el-GR" altLang="el-GR"/>
              <a:pPr/>
              <a:t>‹#›</a:t>
            </a:fld>
            <a:endParaRPr lang="el-GR" altLang="el-GR"/>
          </a:p>
        </p:txBody>
      </p:sp>
    </p:spTree>
    <p:extLst>
      <p:ext uri="{BB962C8B-B14F-4D97-AF65-F5344CB8AC3E}">
        <p14:creationId xmlns:p14="http://schemas.microsoft.com/office/powerpoint/2010/main" xmlns="" val="36144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a:xfrm>
            <a:off x="8273317" y="6116070"/>
            <a:ext cx="413483" cy="365125"/>
          </a:xfrm>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212732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300888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344955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80631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l-GR"/>
          </a:p>
        </p:txBody>
      </p:sp>
      <p:sp>
        <p:nvSpPr>
          <p:cNvPr id="3" name="Footer Placeholder 2"/>
          <p:cNvSpPr>
            <a:spLocks noGrp="1"/>
          </p:cNvSpPr>
          <p:nvPr>
            <p:ph type="ftr" sz="quarter" idx="11"/>
          </p:nvPr>
        </p:nvSpPr>
        <p:spPr/>
        <p:txBody>
          <a:bodyPr/>
          <a:lstStyle/>
          <a:p>
            <a:pPr>
              <a:defRPr/>
            </a:pPr>
            <a:endParaRPr lang="el-GR"/>
          </a:p>
        </p:txBody>
      </p:sp>
      <p:sp>
        <p:nvSpPr>
          <p:cNvPr id="4" name="Slide Number Placeholder 3"/>
          <p:cNvSpPr>
            <a:spLocks noGrp="1"/>
          </p:cNvSpPr>
          <p:nvPr>
            <p:ph type="sldNum" sz="quarter" idx="12"/>
          </p:nvPr>
        </p:nvSpPr>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292672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295383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l-GR" smtClean="0"/>
              <a:t>Στυλ κύριου τίτλου</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136425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l-G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l-G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2ADDD2-F6D3-40C4-AD05-595DAAA71D01}" type="slidenum">
              <a:rPr lang="el-GR" altLang="el-GR" smtClean="0"/>
              <a:pPr/>
              <a:t>‹#›</a:t>
            </a:fld>
            <a:endParaRPr lang="el-GR" altLang="el-GR"/>
          </a:p>
        </p:txBody>
      </p:sp>
    </p:spTree>
    <p:extLst>
      <p:ext uri="{BB962C8B-B14F-4D97-AF65-F5344CB8AC3E}">
        <p14:creationId xmlns:p14="http://schemas.microsoft.com/office/powerpoint/2010/main" xmlns="" val="1945199846"/>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5" r:id="rId18"/>
    <p:sldLayoutId id="2147483896" r:id="rId19"/>
    <p:sldLayoutId id="2147483897" r:id="rId20"/>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hyperlink" Target="http://images.google.gr/imgres?imgurl=http://www.unizar.es/cta/tecno_imagen/autoclave.jpg&amp;imgrefurl=http://www.unizar.es/cta/GrupoTecno/linea2.htm&amp;h=725&amp;w=775&amp;sz=108&amp;hl=el&amp;start=13&amp;tbnid=Jc8mPM481FQYmM:&amp;tbnh=133&amp;tbnw=142&amp;prev=/images?q=autoclave&amp;gbv=2&amp;svnum=10&amp;hl=el&amp;sa=G" TargetMode="External"/><Relationship Id="rId13" Type="http://schemas.openxmlformats.org/officeDocument/2006/relationships/image" Target="../media/image9.jpeg"/><Relationship Id="rId3" Type="http://schemas.openxmlformats.org/officeDocument/2006/relationships/hyperlink" Target="http://images.google.gr/imgres?imgurl=http://upload.wikimedia.org/wikipedia/commons/thumb/c/cc/Autoclave(1).JPG/450px-Autoclave(1).JPG&amp;imgrefurl=http://commons.wikimedia.org/wiki/Image:Autoclave(1).JPG&amp;h=600&amp;w=450&amp;sz=35&amp;hl=el&amp;start=10&amp;tbnid=NTtd3fzuoEc1TM:&amp;tbnh=135&amp;tbnw=101&amp;prev=/images?q=autoclave&amp;gbv=2&amp;svnum=10&amp;hl=el&amp;sa=G" TargetMode="External"/><Relationship Id="rId7" Type="http://schemas.openxmlformats.org/officeDocument/2006/relationships/image" Target="../media/image6.jpeg"/><Relationship Id="rId12" Type="http://schemas.openxmlformats.org/officeDocument/2006/relationships/hyperlink" Target="http://images.google.gr/imgres?imgurl=http://www.surgicoin.com/Sterilization_Equipment_Instruments/Autocl3.jpg&amp;imgrefurl=http://www.surgicoin.com/Sterilization_Equipment_Instruments/Autoclaves_Sterilizer.htm&amp;h=1081&amp;w=676&amp;sz=53&amp;hl=el&amp;start=156&amp;tbnid=dsYVnFMl5sDXvM:&amp;tbnh=150&amp;tbnw=94&amp;prev=/images?q=autoclave&amp;start=140&amp;gbv=2&amp;ndsp=20&amp;svnum=10&amp;hl=el&amp;sa=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hyperlink" Target="http://images.google.gr/imgres?imgurl=http://ccacolombia.com/tienda/images/Autoclave%20no%20electrico%2025%20lt.jpg&amp;imgrefurl=http://ccacolombia.com/tienda/advanced_search_result.php?keywords=ref&amp;x=1&amp;y=1&amp;h=485&amp;w=316&amp;sz=14&amp;hl=el&amp;start=6&amp;tbnid=jF-Igky9R4cO5M:&amp;tbnh=129&amp;tbnw=84&amp;prev=/images?q=autoclave&amp;gbv=2&amp;svnum=10&amp;hl=el&amp;sa=G" TargetMode="External"/><Relationship Id="rId10" Type="http://schemas.openxmlformats.org/officeDocument/2006/relationships/hyperlink" Target="http://images.google.gr/imgres?imgurl=http://www.chapadaodosul.ms.gov.br/imagens_not4/autoclave_g.jpg&amp;imgrefurl=http://www.chapadaodosul.ms.gov.br/portal/modules/news/print.php?storyid=2607&amp;h=1067&amp;w=800&amp;sz=113&amp;hl=el&amp;start=74&amp;tbnid=8cIWaRwFzmA0zM:&amp;tbnh=150&amp;tbnw=112&amp;prev=/images?q=autoclave&amp;start=60&amp;gbv=2&amp;ndsp=20&amp;svnum=10&amp;hl=el&amp;sa=N" TargetMode="External"/><Relationship Id="rId4" Type="http://schemas.openxmlformats.org/officeDocument/2006/relationships/image" Target="../media/image4.jpeg"/><Relationship Id="rId9"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gr/imgres?imgurl=http://upload.wikimedia.org/wikipedia/commons/thumb/c/cc/Autoclave(1).JPG/450px-Autoclave(1).JPG&amp;imgrefurl=http://commons.wikimedia.org/wiki/Image:Autoclave(1).JPG&amp;h=600&amp;w=450&amp;sz=35&amp;hl=el&amp;start=10&amp;tbnid=NTtd3fzuoEc1TM:&amp;tbnh=135&amp;tbnw=101&amp;prev=/images?q=autoclave&amp;gbv=2&amp;svnum=10&amp;hl=el&amp;sa=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hyperlink" Target="http://images.google.gr/imgres?imgurl=http://www.made-in-china.com/image/2f0j00ZCeELqTWqQitM/Autoclave-llA18-.jpg&amp;imgrefurl=http://www.made-in-china.com/showroom/genesisindustry/product-detailKbeELVmDVQHn/China-Autoclave-llA18-.html&amp;h=360&amp;w=360&amp;sz=15&amp;hl=el&amp;start=11&amp;tbnid=WsUDNe-z9HRDNM:&amp;tbnh=121&amp;tbnw=121&amp;prev=/images?q=autoclave&amp;gbv=2&amp;svnum=10&amp;hl=el&amp;sa=G" TargetMode="Externa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dh.gov.uk/assetRoot/04/11/35/42/04113542.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fda.gov/cdrh/ohip/guidance/1333.htm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www.fda.gov/cdrh/ohip/guidance/1408.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684213" y="2450374"/>
            <a:ext cx="7831137" cy="1194650"/>
          </a:xfrm>
        </p:spPr>
        <p:txBody>
          <a:bodyPr>
            <a:normAutofit fontScale="90000"/>
          </a:bodyPr>
          <a:lstStyle/>
          <a:p>
            <a:pPr algn="ctr"/>
            <a:r>
              <a:rPr lang="el-GR" altLang="el-GR" sz="4000" dirty="0" smtClean="0"/>
              <a:t>Στοματική Χειρουργική Ι</a:t>
            </a:r>
            <a:r>
              <a:rPr lang="en-US" altLang="el-GR" sz="4000" dirty="0" smtClean="0"/>
              <a:t/>
            </a:r>
            <a:br>
              <a:rPr lang="en-US" altLang="el-GR" sz="4000" dirty="0" smtClean="0"/>
            </a:br>
            <a:r>
              <a:rPr lang="el-GR" altLang="el-GR" sz="4000" dirty="0" smtClean="0"/>
              <a:t>Αποστείρωση - Απολύμανση - Αντισηψία</a:t>
            </a:r>
          </a:p>
        </p:txBody>
      </p:sp>
      <p:sp>
        <p:nvSpPr>
          <p:cNvPr id="3" name="Υπότιτλος 2"/>
          <p:cNvSpPr>
            <a:spLocks noGrp="1"/>
          </p:cNvSpPr>
          <p:nvPr>
            <p:ph type="subTitle" idx="1"/>
          </p:nvPr>
        </p:nvSpPr>
        <p:spPr>
          <a:xfrm>
            <a:off x="684213" y="3829878"/>
            <a:ext cx="7831136" cy="2119402"/>
          </a:xfrm>
        </p:spPr>
        <p:txBody>
          <a:bodyPr>
            <a:noAutofit/>
          </a:bodyPr>
          <a:lstStyle/>
          <a:p>
            <a:pPr algn="ctr">
              <a:lnSpc>
                <a:spcPct val="80000"/>
              </a:lnSpc>
            </a:pPr>
            <a:r>
              <a:rPr lang="el-GR" altLang="el-GR" sz="1600" dirty="0" err="1"/>
              <a:t>Πετσίνης</a:t>
            </a:r>
            <a:r>
              <a:rPr lang="el-GR" altLang="el-GR" sz="1600" dirty="0"/>
              <a:t> </a:t>
            </a:r>
            <a:r>
              <a:rPr lang="el-GR" altLang="el-GR" sz="1600" dirty="0" smtClean="0"/>
              <a:t>Βασίλης</a:t>
            </a:r>
            <a:endParaRPr lang="el-GR" altLang="el-GR" sz="1600" dirty="0"/>
          </a:p>
          <a:p>
            <a:pPr algn="ctr">
              <a:lnSpc>
                <a:spcPct val="80000"/>
              </a:lnSpc>
            </a:pPr>
            <a:r>
              <a:rPr lang="el-GR" altLang="el-GR" sz="1600" dirty="0"/>
              <a:t>Επίκουρος </a:t>
            </a:r>
            <a:r>
              <a:rPr lang="el-GR" altLang="el-GR" sz="1600" dirty="0" smtClean="0"/>
              <a:t>Καθηγητής</a:t>
            </a:r>
            <a:endParaRPr lang="el-GR" altLang="el-GR" sz="1600" dirty="0"/>
          </a:p>
          <a:p>
            <a:pPr algn="ctr">
              <a:lnSpc>
                <a:spcPct val="80000"/>
              </a:lnSpc>
            </a:pPr>
            <a:endParaRPr lang="en-US" altLang="el-GR" sz="1600" dirty="0"/>
          </a:p>
          <a:p>
            <a:pPr algn="ctr">
              <a:lnSpc>
                <a:spcPct val="80000"/>
              </a:lnSpc>
            </a:pPr>
            <a:r>
              <a:rPr lang="el-GR" altLang="el-GR" sz="1600" dirty="0"/>
              <a:t>Κλινική Στοματικής και Γναθοπροσωπικής Χειρουργικής </a:t>
            </a:r>
          </a:p>
          <a:p>
            <a:pPr algn="ctr">
              <a:lnSpc>
                <a:spcPct val="80000"/>
              </a:lnSpc>
            </a:pPr>
            <a:r>
              <a:rPr lang="el-GR" altLang="el-GR" sz="1600" dirty="0"/>
              <a:t>Οδοντιατρική Σχολή Πανεπιστημίου Αθηνών</a:t>
            </a:r>
          </a:p>
          <a:p>
            <a:pPr algn="ctr">
              <a:lnSpc>
                <a:spcPct val="80000"/>
              </a:lnSpc>
            </a:pPr>
            <a:r>
              <a:rPr lang="el-GR" altLang="el-GR" sz="1600" dirty="0"/>
              <a:t>Διευθυντής: Καθηγητής Ι. Ιατρού</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l-GR" altLang="el-GR" dirty="0" smtClean="0"/>
              <a:t>Επιλογή μεθόδων</a:t>
            </a:r>
            <a:br>
              <a:rPr lang="el-GR" altLang="el-GR" dirty="0" smtClean="0"/>
            </a:br>
            <a:r>
              <a:rPr lang="el-GR" altLang="el-GR" dirty="0" smtClean="0"/>
              <a:t>αποστείρωσης και απολύμανσης</a:t>
            </a:r>
          </a:p>
        </p:txBody>
      </p:sp>
      <p:sp>
        <p:nvSpPr>
          <p:cNvPr id="41987" name="Rectangle 3"/>
          <p:cNvSpPr>
            <a:spLocks noGrp="1" noChangeArrowheads="1"/>
          </p:cNvSpPr>
          <p:nvPr>
            <p:ph idx="1"/>
          </p:nvPr>
        </p:nvSpPr>
        <p:spPr/>
        <p:txBody>
          <a:bodyPr/>
          <a:lstStyle/>
          <a:p>
            <a:r>
              <a:rPr lang="el-GR" altLang="el-GR" dirty="0" smtClean="0"/>
              <a:t>Για τα ιατρικά όργανα που εισέρχονται σε φυσιολογικά στείρους ιστούς π.χ. χειρουργικά  εργαλεία, προθέσεις, </a:t>
            </a:r>
            <a:r>
              <a:rPr lang="el-GR" altLang="el-GR" dirty="0" err="1" smtClean="0"/>
              <a:t>ενδαγγειακοί</a:t>
            </a:r>
            <a:r>
              <a:rPr lang="el-GR" altLang="el-GR" dirty="0" smtClean="0"/>
              <a:t> καθετήρες, ο στόχος είναι </a:t>
            </a:r>
            <a:r>
              <a:rPr lang="el-GR" altLang="el-GR" u="sng" dirty="0" smtClean="0"/>
              <a:t>η αποστείρωση</a:t>
            </a:r>
            <a:r>
              <a:rPr lang="el-GR" altLang="el-GR" dirty="0" smtClean="0"/>
              <a:t>.</a:t>
            </a:r>
          </a:p>
          <a:p>
            <a:r>
              <a:rPr lang="el-GR" altLang="el-GR" dirty="0" smtClean="0"/>
              <a:t>Για τα ιατρικά όργανα που έρχονται σε επαφή με βλεννογόνους ή μη ακέραιο δέρμα πχ αναισθησιολογικά εργαλεία, ενδοσκόπια, ο</a:t>
            </a:r>
            <a:r>
              <a:rPr lang="el-GR" altLang="el-GR" dirty="0" smtClean="0">
                <a:sym typeface="Wingdings" panose="05000000000000000000" pitchFamily="2" charset="2"/>
              </a:rPr>
              <a:t> στόχος είναι η </a:t>
            </a:r>
            <a:r>
              <a:rPr lang="el-GR" altLang="el-GR" u="sng" dirty="0" smtClean="0">
                <a:sym typeface="Wingdings" panose="05000000000000000000" pitchFamily="2" charset="2"/>
              </a:rPr>
              <a:t>υψηλού βαθμού απολύμανση</a:t>
            </a:r>
            <a:r>
              <a:rPr lang="el-GR" altLang="el-GR" dirty="0" smtClean="0">
                <a:sym typeface="Wingdings" panose="05000000000000000000" pitchFamily="2" charset="2"/>
              </a:rPr>
              <a:t>.</a:t>
            </a:r>
            <a:endParaRPr lang="el-GR" altLang="el-GR" dirty="0" smtClean="0"/>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56032"/>
            <a:ext cx="1428750" cy="1428750"/>
          </a:xfrm>
          <a:prstGeom prst="rect">
            <a:avLst/>
          </a:prstGeom>
        </p:spPr>
      </p:pic>
    </p:spTree>
    <p:extLst>
      <p:ext uri="{BB962C8B-B14F-4D97-AF65-F5344CB8AC3E}">
        <p14:creationId xmlns:p14="http://schemas.microsoft.com/office/powerpoint/2010/main" xmlns="" val="784163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l-GR" altLang="el-GR" smtClean="0"/>
              <a:t>Επιλογή μεθόδων</a:t>
            </a:r>
            <a:br>
              <a:rPr lang="el-GR" altLang="el-GR" smtClean="0"/>
            </a:br>
            <a:r>
              <a:rPr lang="el-GR" altLang="el-GR" smtClean="0"/>
              <a:t>αποστείρωσης και απολύμανσης</a:t>
            </a:r>
          </a:p>
        </p:txBody>
      </p:sp>
      <p:sp>
        <p:nvSpPr>
          <p:cNvPr id="43011" name="Rectangle 3"/>
          <p:cNvSpPr>
            <a:spLocks noGrp="1" noChangeArrowheads="1"/>
          </p:cNvSpPr>
          <p:nvPr>
            <p:ph idx="1"/>
          </p:nvPr>
        </p:nvSpPr>
        <p:spPr/>
        <p:txBody>
          <a:bodyPr/>
          <a:lstStyle/>
          <a:p>
            <a:r>
              <a:rPr lang="el-GR" altLang="el-GR" dirty="0" smtClean="0"/>
              <a:t>Για τα ιατρικά όργανα που έρχονται σε επαφή με ακέραιο δέρμα πχ πιεσόμετρα, επίπλωση θαλάμων, ο στόχος είναι</a:t>
            </a:r>
            <a:r>
              <a:rPr lang="el-GR" altLang="el-GR" dirty="0" smtClean="0">
                <a:sym typeface="Wingdings" panose="05000000000000000000" pitchFamily="2" charset="2"/>
              </a:rPr>
              <a:t> </a:t>
            </a:r>
            <a:r>
              <a:rPr lang="el-GR" altLang="el-GR" u="sng" dirty="0" smtClean="0">
                <a:sym typeface="Wingdings" panose="05000000000000000000" pitchFamily="2" charset="2"/>
              </a:rPr>
              <a:t>ο καθαρισμός ή η χαμηλού βαθμού απολύμανση</a:t>
            </a:r>
            <a:r>
              <a:rPr lang="el-GR" altLang="el-GR" dirty="0" smtClean="0">
                <a:sym typeface="Wingdings" panose="05000000000000000000" pitchFamily="2" charset="2"/>
              </a:rPr>
              <a:t>.</a:t>
            </a:r>
            <a:endParaRPr lang="el-GR" altLang="el-GR" dirty="0" smtClean="0"/>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56032"/>
            <a:ext cx="1428750" cy="1428750"/>
          </a:xfrm>
          <a:prstGeom prst="rect">
            <a:avLst/>
          </a:prstGeom>
        </p:spPr>
      </p:pic>
    </p:spTree>
    <p:extLst>
      <p:ext uri="{BB962C8B-B14F-4D97-AF65-F5344CB8AC3E}">
        <p14:creationId xmlns:p14="http://schemas.microsoft.com/office/powerpoint/2010/main" xmlns="" val="2358768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3600" dirty="0" smtClean="0"/>
              <a:t>Συσκευές αποστείρωσης</a:t>
            </a:r>
            <a:endParaRPr lang="el-GR" sz="3600" dirty="0"/>
          </a:p>
        </p:txBody>
      </p:sp>
      <p:sp>
        <p:nvSpPr>
          <p:cNvPr id="5" name="Θέση κειμένου 4"/>
          <p:cNvSpPr>
            <a:spLocks noGrp="1"/>
          </p:cNvSpPr>
          <p:nvPr>
            <p:ph type="body" idx="1"/>
          </p:nvPr>
        </p:nvSpPr>
        <p:spPr/>
        <p:txBody>
          <a:bodyPr/>
          <a:lstStyle/>
          <a:p>
            <a:endParaRPr lang="el-GR"/>
          </a:p>
        </p:txBody>
      </p:sp>
    </p:spTree>
    <p:extLst>
      <p:ext uri="{BB962C8B-B14F-4D97-AF65-F5344CB8AC3E}">
        <p14:creationId xmlns:p14="http://schemas.microsoft.com/office/powerpoint/2010/main" xmlns="" val="4236231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algn="ctr" eaLnBrk="1" hangingPunct="1"/>
            <a:r>
              <a:rPr lang="el-GR" altLang="el-GR" sz="2800" dirty="0" smtClean="0"/>
              <a:t>Θερμοκρασίες ανάπτυξης βακτηρίων</a:t>
            </a:r>
          </a:p>
        </p:txBody>
      </p:sp>
      <p:graphicFrame>
        <p:nvGraphicFramePr>
          <p:cNvPr id="47146" name="Group 42"/>
          <p:cNvGraphicFramePr>
            <a:graphicFrameLocks noGrp="1"/>
          </p:cNvGraphicFramePr>
          <p:nvPr/>
        </p:nvGraphicFramePr>
        <p:xfrm>
          <a:off x="1066800" y="1981200"/>
          <a:ext cx="7543800" cy="4114800"/>
        </p:xfrm>
        <a:graphic>
          <a:graphicData uri="http://schemas.openxmlformats.org/drawingml/2006/table">
            <a:tbl>
              <a:tblPr/>
              <a:tblGrid>
                <a:gridCol w="1992313"/>
                <a:gridCol w="1779587"/>
                <a:gridCol w="1885950"/>
                <a:gridCol w="1885950"/>
              </a:tblGrid>
              <a:tr h="1028700">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lang="el-GR" altLang="el-GR" sz="2400" dirty="0" smtClean="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2400" dirty="0" smtClean="0"/>
                        <a:t>Ελάχιστη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2400" dirty="0" smtClean="0"/>
                        <a:t>Αρίστη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2400" dirty="0" smtClean="0"/>
                        <a:t>Μέγιστη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2400" dirty="0" smtClean="0"/>
                        <a:t>Ψυχρόφιλα    βακτήρια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2400" dirty="0" smtClean="0"/>
                        <a:t>0 – 7</a:t>
                      </a:r>
                      <a:r>
                        <a:rPr lang="en-US" altLang="el-GR" sz="2400" dirty="0" smtClean="0"/>
                        <a:t> </a:t>
                      </a:r>
                      <a:r>
                        <a:rPr lang="en-US" altLang="el-GR" sz="2400" baseline="30000" dirty="0" smtClean="0"/>
                        <a:t>0</a:t>
                      </a:r>
                      <a:r>
                        <a:rPr lang="en-US" altLang="el-GR" sz="2400" dirty="0" smtClean="0"/>
                        <a:t>C</a:t>
                      </a:r>
                      <a:endParaRPr lang="el-GR" altLang="el-GR" sz="24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n-US" altLang="el-GR" sz="2400" dirty="0" smtClean="0"/>
                        <a:t>5 – 10 </a:t>
                      </a:r>
                      <a:r>
                        <a:rPr lang="en-US" altLang="el-GR" sz="2400" baseline="30000" dirty="0" smtClean="0"/>
                        <a:t>0</a:t>
                      </a:r>
                      <a:r>
                        <a:rPr lang="en-US" altLang="el-GR" sz="2400" dirty="0" smtClean="0"/>
                        <a:t>C</a:t>
                      </a:r>
                      <a:endParaRPr lang="el-GR" altLang="el-GR" sz="24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n-US" altLang="el-GR" sz="2400" dirty="0" smtClean="0"/>
                        <a:t>   37 </a:t>
                      </a:r>
                      <a:r>
                        <a:rPr lang="en-US" altLang="el-GR" sz="2400" baseline="30000" dirty="0" smtClean="0"/>
                        <a:t>0</a:t>
                      </a:r>
                      <a:r>
                        <a:rPr lang="en-US" altLang="el-GR" sz="2400" dirty="0" smtClean="0"/>
                        <a:t>C</a:t>
                      </a:r>
                      <a:endParaRPr lang="el-GR" altLang="el-GR" sz="2400" dirty="0" smtClean="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2400" smtClean="0"/>
                        <a:t>Μεσόφιλα  βακτήρια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2400" dirty="0" smtClean="0"/>
                        <a:t>5 – 10 </a:t>
                      </a:r>
                      <a:r>
                        <a:rPr lang="en-US" altLang="el-GR" sz="2400" baseline="30000" dirty="0" smtClean="0"/>
                        <a:t>0</a:t>
                      </a:r>
                      <a:r>
                        <a:rPr lang="en-US" altLang="el-GR" sz="2400" dirty="0" smtClean="0"/>
                        <a:t>C</a:t>
                      </a:r>
                      <a:endParaRPr lang="el-GR" altLang="el-GR" sz="24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n-US" altLang="el-GR" sz="2400" dirty="0" smtClean="0"/>
                        <a:t>35 – 37 C</a:t>
                      </a:r>
                      <a:endParaRPr lang="el-GR" altLang="el-GR" sz="24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n-US" altLang="el-GR" sz="2400" dirty="0" smtClean="0"/>
                        <a:t>40 – 45 </a:t>
                      </a:r>
                      <a:r>
                        <a:rPr lang="en-US" altLang="el-GR" sz="2400" baseline="30000" dirty="0" smtClean="0"/>
                        <a:t>0</a:t>
                      </a:r>
                      <a:r>
                        <a:rPr lang="en-US" altLang="el-GR" sz="2400" dirty="0" smtClean="0"/>
                        <a:t>C</a:t>
                      </a:r>
                      <a:endParaRPr lang="el-GR" altLang="el-GR" sz="2400" dirty="0" smtClean="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2400" smtClean="0"/>
                        <a:t>Θερμόφιλα   βακτήρια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n-US" altLang="el-GR" sz="2400" dirty="0" smtClean="0"/>
                        <a:t>40 – 45 </a:t>
                      </a:r>
                      <a:r>
                        <a:rPr lang="en-US" altLang="el-GR" sz="2400" baseline="30000" dirty="0" smtClean="0"/>
                        <a:t>0</a:t>
                      </a:r>
                      <a:r>
                        <a:rPr lang="en-US" altLang="el-GR" sz="2400" dirty="0" smtClean="0"/>
                        <a:t>C</a:t>
                      </a:r>
                      <a:endParaRPr lang="el-GR" altLang="el-GR" sz="24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n-US" altLang="el-GR" sz="2400" dirty="0" smtClean="0"/>
                        <a:t>50 –</a:t>
                      </a:r>
                      <a:r>
                        <a:rPr lang="en-US" altLang="el-GR" sz="2400" baseline="0" dirty="0" smtClean="0"/>
                        <a:t> </a:t>
                      </a:r>
                      <a:r>
                        <a:rPr lang="en-US" altLang="el-GR" sz="2400" dirty="0" smtClean="0"/>
                        <a:t>56 </a:t>
                      </a:r>
                      <a:r>
                        <a:rPr lang="en-US" altLang="el-GR" sz="2400" baseline="30000" dirty="0" smtClean="0"/>
                        <a:t>0</a:t>
                      </a:r>
                      <a:r>
                        <a:rPr lang="en-US" altLang="el-GR" sz="2400" dirty="0" smtClean="0"/>
                        <a:t>C</a:t>
                      </a:r>
                      <a:endParaRPr lang="el-GR" altLang="el-GR" sz="24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n-US" altLang="el-GR" sz="2400" dirty="0" smtClean="0"/>
                        <a:t>75 –</a:t>
                      </a:r>
                      <a:r>
                        <a:rPr lang="en-US" altLang="el-GR" sz="2400" baseline="0" dirty="0" smtClean="0"/>
                        <a:t> </a:t>
                      </a:r>
                      <a:r>
                        <a:rPr lang="en-US" altLang="el-GR" sz="2400" dirty="0" smtClean="0"/>
                        <a:t>85 </a:t>
                      </a:r>
                      <a:r>
                        <a:rPr lang="en-US" altLang="el-GR" sz="2400" baseline="30000" dirty="0" smtClean="0"/>
                        <a:t>0</a:t>
                      </a:r>
                      <a:r>
                        <a:rPr lang="en-US" altLang="el-GR" sz="2400" dirty="0" smtClean="0"/>
                        <a:t>C</a:t>
                      </a:r>
                      <a:endParaRPr lang="el-GR" altLang="el-GR" sz="2400" dirty="0" smtClean="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439317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pPr eaLnBrk="1" hangingPunct="1">
              <a:defRPr/>
            </a:pPr>
            <a:r>
              <a:rPr lang="el-GR" sz="2800" dirty="0" smtClean="0"/>
              <a:t>Αντοχή μικροβίων στην αποστείρωση</a:t>
            </a:r>
          </a:p>
        </p:txBody>
      </p:sp>
      <p:graphicFrame>
        <p:nvGraphicFramePr>
          <p:cNvPr id="55328" name="Group 32"/>
          <p:cNvGraphicFramePr>
            <a:graphicFrameLocks noGrp="1"/>
          </p:cNvGraphicFramePr>
          <p:nvPr>
            <p:extLst>
              <p:ext uri="{D42A27DB-BD31-4B8C-83A1-F6EECF244321}">
                <p14:modId xmlns:p14="http://schemas.microsoft.com/office/powerpoint/2010/main" xmlns="" val="2568670348"/>
              </p:ext>
            </p:extLst>
          </p:nvPr>
        </p:nvGraphicFramePr>
        <p:xfrm>
          <a:off x="1189236" y="1916832"/>
          <a:ext cx="7415212" cy="4114800"/>
        </p:xfrm>
        <a:graphic>
          <a:graphicData uri="http://schemas.openxmlformats.org/drawingml/2006/table">
            <a:tbl>
              <a:tblPr/>
              <a:tblGrid>
                <a:gridCol w="1296987"/>
                <a:gridCol w="3168650"/>
                <a:gridCol w="2949575"/>
              </a:tblGrid>
              <a:tr h="1028700">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l-GR" altLang="el-GR" sz="2800" b="0" i="0" u="none" strike="noStrike" cap="none" normalizeH="0" baseline="0" dirty="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dirty="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Βακτήρια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dirty="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Ιοί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400" b="0" i="0" u="none" strike="noStrike" cap="none" normalizeH="0" baseline="0" dirty="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Μικρή                 αντοχή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Μη σπορογόνα βακτήρια </a:t>
                      </a:r>
                      <a:r>
                        <a:rPr kumimoji="0" lang="en-US"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a:t>
                      </a: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π.χ</a:t>
                      </a:r>
                      <a:r>
                        <a:rPr kumimoji="0" lang="en-US"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a:t>
                      </a: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σαλμονέλα</a:t>
                      </a:r>
                      <a:r>
                        <a:rPr kumimoji="0" lang="en-US"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a:t>
                      </a:r>
                      <a:endPar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Αναπνευστικοί ιοί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(π.χ</a:t>
                      </a:r>
                      <a:r>
                        <a:rPr kumimoji="0" lang="en-US"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a:t>
                      </a: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ιοί γρίπης)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Μέση αντοχή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Οξεάντοχα βακτήρια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(π.χ</a:t>
                      </a:r>
                      <a:r>
                        <a:rPr kumimoji="0" lang="en-US"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a:t>
                      </a: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μυκοβακτηρίδια)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Εντεροιοί  π.χ</a:t>
                      </a:r>
                      <a:r>
                        <a:rPr kumimoji="0" lang="en-US"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a:t>
                      </a: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(ιός πολιομυελίτιδος)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Υψηλή αντοχή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Σπορογόνα βακτήρια (π.χ</a:t>
                      </a:r>
                      <a:r>
                        <a:rPr kumimoji="0" lang="en-US"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a:t>
                      </a:r>
                      <a:r>
                        <a:rPr kumimoji="0" lang="el-GR" altLang="el-G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κλωστηρίδιο τετάνου)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000" b="0" i="0" u="none" strike="noStrike" cap="none" normalizeH="0" baseline="0" dirty="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Ιοί ευλογιάς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702360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p:txBody>
          <a:bodyPr>
            <a:normAutofit/>
          </a:bodyPr>
          <a:lstStyle/>
          <a:p>
            <a:pPr algn="ctr" eaLnBrk="1" hangingPunct="1"/>
            <a:r>
              <a:rPr lang="el-GR" altLang="el-GR" sz="3600" dirty="0" smtClean="0"/>
              <a:t>Ελάχιστοι χρόνοι αποστείρωσης</a:t>
            </a:r>
          </a:p>
        </p:txBody>
      </p:sp>
      <p:graphicFrame>
        <p:nvGraphicFramePr>
          <p:cNvPr id="57366" name="Group 22"/>
          <p:cNvGraphicFramePr>
            <a:graphicFrameLocks noGrp="1"/>
          </p:cNvGraphicFramePr>
          <p:nvPr/>
        </p:nvGraphicFramePr>
        <p:xfrm>
          <a:off x="1066800" y="1981200"/>
          <a:ext cx="7543800" cy="4172014"/>
        </p:xfrm>
        <a:graphic>
          <a:graphicData uri="http://schemas.openxmlformats.org/drawingml/2006/table">
            <a:tbl>
              <a:tblPr/>
              <a:tblGrid>
                <a:gridCol w="2514600"/>
                <a:gridCol w="2514600"/>
                <a:gridCol w="2514600"/>
              </a:tblGrid>
              <a:tr h="1087438">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Μέθοδος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Θερμοκρασία</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a:t>
                      </a:r>
                      <a:r>
                        <a:rPr kumimoji="0" lang="el-GR" altLang="el-GR" sz="2800" b="0" i="0" u="none" strike="noStrike" cap="none" normalizeH="0" baseline="3000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ο</a:t>
                      </a: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C)</a:t>
                      </a: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a:t>
                      </a: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Διάρκεια </a:t>
                      </a: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(min)</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Ξηροί            κλίβανοι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160</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170</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120</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60</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Υγροί                  κλίβανοι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121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126</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134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15</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10</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rPr>
                        <a:t>         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270658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l-GR" altLang="el-GR" smtClean="0"/>
              <a:t>Αυτόκαυστα</a:t>
            </a:r>
            <a:endParaRPr lang="el-GR" altLang="el-GR" dirty="0" smtClean="0"/>
          </a:p>
        </p:txBody>
      </p:sp>
      <p:pic>
        <p:nvPicPr>
          <p:cNvPr id="58371" name="Picture 4" descr="450px-Autoclave(1)">
            <a:hlinkClick r:id="rId3"/>
          </p:cNvPr>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a:xfrm>
            <a:off x="1383241" y="2276475"/>
            <a:ext cx="1604583" cy="2144740"/>
          </a:xfrm>
        </p:spPr>
      </p:pic>
      <p:pic>
        <p:nvPicPr>
          <p:cNvPr id="58372" name="Picture 5" descr="Autoclave%2520no%2520electrico%252025%2520lt">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95738" y="4508500"/>
            <a:ext cx="1174750" cy="180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3" name="Picture 6" descr="autoclav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08400" y="2276475"/>
            <a:ext cx="1728788" cy="216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4" name="Picture 7" descr="autoclave">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403350" y="4941888"/>
            <a:ext cx="1352550"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5" name="Picture 8" descr="autoclave_g">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300788" y="4941888"/>
            <a:ext cx="10668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6" name="Picture 9" descr="Autocl3">
            <a:hlinkClick r:id="rId12"/>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372225" y="2349500"/>
            <a:ext cx="1301750" cy="207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11914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450px-Autoclave(1)">
            <a:hlinkClick r:id="rId3"/>
          </p:cNvPr>
          <p:cNvPicPr>
            <a:picLocks noGrp="1" noChangeAspect="1" noChangeArrowheads="1"/>
          </p:cNvPicPr>
          <p:nvPr>
            <p:ph sz="half" idx="1"/>
          </p:nvPr>
        </p:nvPicPr>
        <p:blipFill>
          <a:blip r:embed="rId4" cstate="print">
            <a:extLst>
              <a:ext uri="{28A0092B-C50C-407E-A947-70E740481C1C}">
                <a14:useLocalDpi xmlns:a14="http://schemas.microsoft.com/office/drawing/2010/main" xmlns="" val="0"/>
              </a:ext>
            </a:extLst>
          </a:blip>
          <a:stretch>
            <a:fillRect/>
          </a:stretch>
        </p:blipFill>
        <p:spPr>
          <a:xfrm>
            <a:off x="2051720" y="2168250"/>
            <a:ext cx="2114285" cy="2826025"/>
          </a:xfrm>
          <a:noFill/>
          <a:extLst>
            <a:ext uri="{909E8E84-426E-40DD-AFC4-6F175D3DCCD1}">
              <a14:hiddenFill xmlns:a14="http://schemas.microsoft.com/office/drawing/2010/main" xmlns="">
                <a:solidFill>
                  <a:srgbClr val="FFFFFF"/>
                </a:solidFill>
              </a14:hiddenFill>
            </a:ext>
          </a:extLst>
        </p:spPr>
      </p:pic>
      <p:pic>
        <p:nvPicPr>
          <p:cNvPr id="59395" name="Picture 6" descr="Autoclave-llA18-">
            <a:hlinkClick r:id="rId5"/>
          </p:cNvPr>
          <p:cNvPicPr>
            <a:picLocks noGrp="1" noChangeAspect="1" noChangeArrowheads="1"/>
          </p:cNvPicPr>
          <p:nvPr>
            <p:ph sz="half" idx="2"/>
          </p:nvPr>
        </p:nvPicPr>
        <p:blipFill>
          <a:blip r:embed="rId6" cstate="print">
            <a:extLst>
              <a:ext uri="{28A0092B-C50C-407E-A947-70E740481C1C}">
                <a14:useLocalDpi xmlns:a14="http://schemas.microsoft.com/office/drawing/2010/main" xmlns="" val="0"/>
              </a:ext>
            </a:extLst>
          </a:blip>
          <a:stretch>
            <a:fillRect/>
          </a:stretch>
        </p:blipFill>
        <p:spPr>
          <a:xfrm>
            <a:off x="4860032" y="2383532"/>
            <a:ext cx="2532955" cy="2532955"/>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6081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9" name="Rectangle 7"/>
          <p:cNvSpPr>
            <a:spLocks noGrp="1" noChangeArrowheads="1"/>
          </p:cNvSpPr>
          <p:nvPr>
            <p:ph type="title"/>
          </p:nvPr>
        </p:nvSpPr>
        <p:spPr/>
        <p:txBody>
          <a:bodyPr/>
          <a:lstStyle/>
          <a:p>
            <a:r>
              <a:rPr lang="el-GR" altLang="el-GR" smtClean="0"/>
              <a:t>Άλλες μέθοδοι αποστείρωσης σε χαμηλές θερμοκρασίες</a:t>
            </a:r>
          </a:p>
        </p:txBody>
      </p:sp>
      <p:sp>
        <p:nvSpPr>
          <p:cNvPr id="100357" name="Rectangle 5"/>
          <p:cNvSpPr>
            <a:spLocks noGrp="1" noChangeArrowheads="1"/>
          </p:cNvSpPr>
          <p:nvPr>
            <p:ph idx="1"/>
          </p:nvPr>
        </p:nvSpPr>
        <p:spPr/>
        <p:txBody>
          <a:bodyPr>
            <a:normAutofit fontScale="92500"/>
          </a:bodyPr>
          <a:lstStyle/>
          <a:p>
            <a:r>
              <a:rPr lang="el-GR" altLang="el-GR" dirty="0" smtClean="0"/>
              <a:t>100% Οξείδιο του Αιθυλενίου </a:t>
            </a:r>
            <a:r>
              <a:rPr lang="en-US" altLang="el-GR" dirty="0" smtClean="0"/>
              <a:t>(</a:t>
            </a:r>
            <a:r>
              <a:rPr lang="el-GR" altLang="el-GR" dirty="0" smtClean="0"/>
              <a:t>100% </a:t>
            </a:r>
            <a:r>
              <a:rPr lang="en-US" altLang="el-GR" dirty="0" smtClean="0"/>
              <a:t>Ethylene Oxide (ETO)</a:t>
            </a:r>
            <a:r>
              <a:rPr lang="el-GR" altLang="el-GR" dirty="0" smtClean="0"/>
              <a:t>)</a:t>
            </a:r>
          </a:p>
          <a:p>
            <a:r>
              <a:rPr lang="el-GR" altLang="el-GR" dirty="0" smtClean="0"/>
              <a:t>Μείγματα </a:t>
            </a:r>
            <a:r>
              <a:rPr lang="en-US" altLang="el-GR" dirty="0" smtClean="0"/>
              <a:t>ETO</a:t>
            </a:r>
          </a:p>
          <a:p>
            <a:pPr lvl="1"/>
            <a:r>
              <a:rPr lang="el-GR" altLang="el-GR" dirty="0" smtClean="0"/>
              <a:t>8,6% ΕΤΟ / 91,4% </a:t>
            </a:r>
            <a:r>
              <a:rPr lang="en-US" altLang="el-GR" dirty="0" smtClean="0"/>
              <a:t>HCFC</a:t>
            </a:r>
          </a:p>
          <a:p>
            <a:pPr lvl="1"/>
            <a:r>
              <a:rPr lang="en-US" altLang="el-GR" dirty="0" smtClean="0"/>
              <a:t>1</a:t>
            </a:r>
            <a:r>
              <a:rPr lang="el-GR" altLang="el-GR" dirty="0" smtClean="0"/>
              <a:t>0</a:t>
            </a:r>
            <a:r>
              <a:rPr lang="en-US" altLang="el-GR" dirty="0" smtClean="0"/>
              <a:t>% ETO</a:t>
            </a:r>
            <a:r>
              <a:rPr lang="el-GR" altLang="el-GR" dirty="0" smtClean="0"/>
              <a:t> </a:t>
            </a:r>
            <a:r>
              <a:rPr lang="en-US" altLang="el-GR" dirty="0" smtClean="0"/>
              <a:t>/</a:t>
            </a:r>
            <a:r>
              <a:rPr lang="el-GR" altLang="el-GR" dirty="0" smtClean="0"/>
              <a:t> </a:t>
            </a:r>
            <a:r>
              <a:rPr lang="en-US" altLang="el-GR" dirty="0" smtClean="0"/>
              <a:t>90% HCFC</a:t>
            </a:r>
          </a:p>
          <a:p>
            <a:pPr lvl="1"/>
            <a:r>
              <a:rPr lang="en-US" altLang="el-GR" dirty="0" smtClean="0"/>
              <a:t>8,5% ETO</a:t>
            </a:r>
            <a:r>
              <a:rPr lang="el-GR" altLang="el-GR" dirty="0" smtClean="0"/>
              <a:t> </a:t>
            </a:r>
            <a:r>
              <a:rPr lang="en-US" altLang="el-GR" dirty="0" smtClean="0"/>
              <a:t>/</a:t>
            </a:r>
            <a:r>
              <a:rPr lang="el-GR" altLang="el-GR" dirty="0" smtClean="0"/>
              <a:t> </a:t>
            </a:r>
            <a:r>
              <a:rPr lang="en-US" altLang="el-GR" dirty="0" smtClean="0"/>
              <a:t>91,5% CO2</a:t>
            </a:r>
            <a:endParaRPr lang="el-GR" altLang="el-GR" dirty="0" smtClean="0"/>
          </a:p>
          <a:p>
            <a:r>
              <a:rPr lang="el-GR" altLang="el-GR" dirty="0" smtClean="0"/>
              <a:t>Υπεροξείδιο του Υδρογόνου </a:t>
            </a:r>
            <a:r>
              <a:rPr lang="en-US" altLang="el-GR" dirty="0" smtClean="0"/>
              <a:t>(Hydrogen Peroxide Gas Plasma)</a:t>
            </a:r>
          </a:p>
          <a:p>
            <a:r>
              <a:rPr lang="el-GR" altLang="el-GR" dirty="0" err="1" smtClean="0"/>
              <a:t>Υπεροξικό</a:t>
            </a:r>
            <a:r>
              <a:rPr lang="el-GR" altLang="el-GR" dirty="0" smtClean="0"/>
              <a:t> οξύ </a:t>
            </a:r>
            <a:r>
              <a:rPr lang="en-US" altLang="el-GR" dirty="0" smtClean="0"/>
              <a:t>(</a:t>
            </a:r>
            <a:r>
              <a:rPr lang="en-US" altLang="el-GR" dirty="0" err="1" smtClean="0"/>
              <a:t>Paracetic</a:t>
            </a:r>
            <a:r>
              <a:rPr lang="en-US" altLang="el-GR" dirty="0" smtClean="0"/>
              <a:t> acid)</a:t>
            </a:r>
            <a:endParaRPr lang="en-GB" altLang="el-GR" dirty="0" smtClean="0"/>
          </a:p>
        </p:txBody>
      </p:sp>
    </p:spTree>
    <p:extLst>
      <p:ext uri="{BB962C8B-B14F-4D97-AF65-F5344CB8AC3E}">
        <p14:creationId xmlns:p14="http://schemas.microsoft.com/office/powerpoint/2010/main" xmlns="" val="999943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6" name="Rectangle 8"/>
          <p:cNvSpPr>
            <a:spLocks noGrp="1" noChangeArrowheads="1"/>
          </p:cNvSpPr>
          <p:nvPr>
            <p:ph type="title"/>
          </p:nvPr>
        </p:nvSpPr>
        <p:spPr/>
        <p:txBody>
          <a:bodyPr/>
          <a:lstStyle/>
          <a:p>
            <a:pPr algn="ctr" eaLnBrk="1" hangingPunct="1"/>
            <a:r>
              <a:rPr lang="el-GR" altLang="el-GR" sz="2800" dirty="0" smtClean="0">
                <a:solidFill>
                  <a:schemeClr val="tx1"/>
                </a:solidFill>
                <a:latin typeface="Arial" panose="020B0604020202020204" pitchFamily="34" charset="0"/>
              </a:rPr>
              <a:t>Υπεροξείδιο του υδρογόνου </a:t>
            </a:r>
            <a:br>
              <a:rPr lang="el-GR" altLang="el-GR" sz="2800" dirty="0" smtClean="0">
                <a:solidFill>
                  <a:schemeClr val="tx1"/>
                </a:solidFill>
                <a:latin typeface="Arial" panose="020B0604020202020204" pitchFamily="34" charset="0"/>
              </a:rPr>
            </a:br>
            <a:r>
              <a:rPr lang="el-GR" altLang="el-GR" sz="2800" dirty="0" smtClean="0">
                <a:solidFill>
                  <a:schemeClr val="tx1"/>
                </a:solidFill>
                <a:latin typeface="Arial" panose="020B0604020202020204" pitchFamily="34" charset="0"/>
              </a:rPr>
              <a:t>(</a:t>
            </a:r>
            <a:r>
              <a:rPr lang="en-US" altLang="el-GR" sz="2800" dirty="0" smtClean="0">
                <a:solidFill>
                  <a:schemeClr val="tx1"/>
                </a:solidFill>
                <a:latin typeface="Arial" panose="020B0604020202020204" pitchFamily="34" charset="0"/>
              </a:rPr>
              <a:t>Hydrogen Peroxide Gas Plasma</a:t>
            </a:r>
            <a:r>
              <a:rPr lang="el-GR" altLang="el-GR" sz="2800" dirty="0" smtClean="0">
                <a:solidFill>
                  <a:schemeClr val="tx1"/>
                </a:solidFill>
                <a:latin typeface="Arial" panose="020B0604020202020204" pitchFamily="34" charset="0"/>
              </a:rPr>
              <a:t>)</a:t>
            </a:r>
          </a:p>
        </p:txBody>
      </p:sp>
      <p:pic>
        <p:nvPicPr>
          <p:cNvPr id="62467" name="Picture 4" descr="sterad"/>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971550" y="2133600"/>
            <a:ext cx="3330575" cy="3651250"/>
          </a:xfrm>
          <a:noFill/>
          <a:extLst>
            <a:ext uri="{909E8E84-426E-40DD-AFC4-6F175D3DCCD1}">
              <a14:hiddenFill xmlns:a14="http://schemas.microsoft.com/office/drawing/2010/main" xmlns="">
                <a:solidFill>
                  <a:srgbClr val="FFFFFF"/>
                </a:solidFill>
              </a14:hiddenFill>
            </a:ext>
          </a:extLst>
        </p:spPr>
      </p:pic>
      <p:pic>
        <p:nvPicPr>
          <p:cNvPr id="62468" name="Picture 7" descr="STERRAD"/>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a:xfrm>
            <a:off x="5146675" y="2059149"/>
            <a:ext cx="2665685" cy="3719351"/>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2903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l-GR" altLang="el-GR" smtClean="0"/>
              <a:t>Ιστορική  Αναδρομή</a:t>
            </a:r>
          </a:p>
        </p:txBody>
      </p:sp>
      <p:sp>
        <p:nvSpPr>
          <p:cNvPr id="87043" name="Rectangle 3"/>
          <p:cNvSpPr>
            <a:spLocks noGrp="1" noChangeArrowheads="1"/>
          </p:cNvSpPr>
          <p:nvPr>
            <p:ph idx="1"/>
          </p:nvPr>
        </p:nvSpPr>
        <p:spPr/>
        <p:txBody>
          <a:bodyPr>
            <a:normAutofit fontScale="92500" lnSpcReduction="20000"/>
          </a:bodyPr>
          <a:lstStyle/>
          <a:p>
            <a:r>
              <a:rPr lang="el-GR" altLang="el-GR" dirty="0" smtClean="0"/>
              <a:t>Όμηρος – Οδύσσεια</a:t>
            </a:r>
            <a:r>
              <a:rPr lang="en-US" altLang="el-GR" dirty="0" smtClean="0"/>
              <a:t>: </a:t>
            </a:r>
            <a:r>
              <a:rPr lang="el-GR" altLang="el-GR" dirty="0" smtClean="0"/>
              <a:t>ατμοί θείου</a:t>
            </a:r>
          </a:p>
          <a:p>
            <a:r>
              <a:rPr lang="el-GR" altLang="el-GR" dirty="0" smtClean="0"/>
              <a:t>Ιπποκράτης</a:t>
            </a:r>
            <a:r>
              <a:rPr lang="en-US" altLang="el-GR" dirty="0" smtClean="0"/>
              <a:t>:</a:t>
            </a:r>
            <a:r>
              <a:rPr lang="el-GR" altLang="el-GR" dirty="0" smtClean="0"/>
              <a:t> ξύδι, κρασί</a:t>
            </a:r>
          </a:p>
          <a:p>
            <a:r>
              <a:rPr lang="el-GR" altLang="el-GR" dirty="0" smtClean="0"/>
              <a:t>Αιγύπτιοι</a:t>
            </a:r>
            <a:r>
              <a:rPr lang="en-US" altLang="el-GR" dirty="0" smtClean="0"/>
              <a:t>: </a:t>
            </a:r>
            <a:r>
              <a:rPr lang="el-GR" altLang="el-GR" dirty="0" smtClean="0"/>
              <a:t>αιθέρια έλαια, σαπούνι</a:t>
            </a:r>
          </a:p>
          <a:p>
            <a:r>
              <a:rPr lang="el-GR" altLang="el-GR" dirty="0" smtClean="0"/>
              <a:t>Βίβλος</a:t>
            </a:r>
            <a:r>
              <a:rPr lang="en-US" altLang="el-GR" dirty="0" smtClean="0"/>
              <a:t>: </a:t>
            </a:r>
            <a:r>
              <a:rPr lang="el-GR" altLang="el-GR" dirty="0" smtClean="0"/>
              <a:t>ξύλο κέδρου, καπνός</a:t>
            </a:r>
          </a:p>
          <a:p>
            <a:r>
              <a:rPr lang="el-GR" altLang="el-GR" dirty="0" smtClean="0"/>
              <a:t>17</a:t>
            </a:r>
            <a:r>
              <a:rPr lang="el-GR" altLang="el-GR" dirty="0"/>
              <a:t>ο</a:t>
            </a:r>
            <a:r>
              <a:rPr lang="el-GR" altLang="el-GR" dirty="0" smtClean="0"/>
              <a:t> αιώνα</a:t>
            </a:r>
            <a:r>
              <a:rPr lang="en-US" altLang="el-GR" dirty="0" smtClean="0"/>
              <a:t>:</a:t>
            </a:r>
            <a:r>
              <a:rPr lang="el-GR" altLang="el-GR" dirty="0" smtClean="0"/>
              <a:t> χρήση καμφοράς</a:t>
            </a:r>
            <a:endParaRPr lang="en-US" altLang="el-GR" dirty="0" smtClean="0"/>
          </a:p>
          <a:p>
            <a:r>
              <a:rPr lang="en-US" altLang="el-GR" dirty="0" smtClean="0"/>
              <a:t>1840 </a:t>
            </a:r>
            <a:r>
              <a:rPr lang="en-US" altLang="el-GR" dirty="0" err="1" smtClean="0"/>
              <a:t>Semmelweis</a:t>
            </a:r>
            <a:r>
              <a:rPr lang="en-US" altLang="el-GR" dirty="0" smtClean="0"/>
              <a:t>: </a:t>
            </a:r>
            <a:r>
              <a:rPr lang="el-GR" altLang="el-GR" dirty="0" err="1" smtClean="0"/>
              <a:t>υποχλωριώδες</a:t>
            </a:r>
            <a:r>
              <a:rPr lang="el-GR" altLang="el-GR" dirty="0" smtClean="0"/>
              <a:t> ασβέστιο</a:t>
            </a:r>
          </a:p>
          <a:p>
            <a:r>
              <a:rPr lang="en-US" altLang="el-GR" dirty="0" smtClean="0"/>
              <a:t>Pasteur: </a:t>
            </a:r>
            <a:r>
              <a:rPr lang="el-GR" altLang="el-GR" dirty="0" smtClean="0"/>
              <a:t>αλκοόλη</a:t>
            </a:r>
            <a:endParaRPr lang="en-US" altLang="el-GR" dirty="0" smtClean="0"/>
          </a:p>
          <a:p>
            <a:r>
              <a:rPr lang="en-US" altLang="el-GR" dirty="0" smtClean="0"/>
              <a:t>Koch: </a:t>
            </a:r>
            <a:r>
              <a:rPr lang="el-GR" altLang="el-GR" dirty="0" smtClean="0"/>
              <a:t>χλωρικός υδράργυρος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8" name="Rectangle 8"/>
          <p:cNvSpPr>
            <a:spLocks noGrp="1" noChangeArrowheads="1"/>
          </p:cNvSpPr>
          <p:nvPr>
            <p:ph type="title"/>
          </p:nvPr>
        </p:nvSpPr>
        <p:spPr/>
        <p:txBody>
          <a:bodyPr>
            <a:normAutofit/>
          </a:bodyPr>
          <a:lstStyle/>
          <a:p>
            <a:pPr eaLnBrk="1" hangingPunct="1"/>
            <a:r>
              <a:rPr lang="el-GR" altLang="el-GR" sz="3600" dirty="0" err="1" smtClean="0">
                <a:solidFill>
                  <a:schemeClr val="tx1"/>
                </a:solidFill>
              </a:rPr>
              <a:t>Υπεροξικό</a:t>
            </a:r>
            <a:r>
              <a:rPr lang="el-GR" altLang="el-GR" sz="3600" dirty="0" smtClean="0">
                <a:solidFill>
                  <a:schemeClr val="tx1"/>
                </a:solidFill>
              </a:rPr>
              <a:t> οξύ (</a:t>
            </a:r>
            <a:r>
              <a:rPr lang="en-US" altLang="el-GR" sz="3600" dirty="0" err="1" smtClean="0">
                <a:solidFill>
                  <a:schemeClr val="tx1"/>
                </a:solidFill>
              </a:rPr>
              <a:t>Peracetic</a:t>
            </a:r>
            <a:r>
              <a:rPr lang="en-US" altLang="el-GR" sz="3600" dirty="0" smtClean="0">
                <a:solidFill>
                  <a:schemeClr val="tx1"/>
                </a:solidFill>
              </a:rPr>
              <a:t> Acid</a:t>
            </a:r>
            <a:r>
              <a:rPr lang="el-GR" altLang="el-GR" sz="3600" dirty="0" smtClean="0">
                <a:solidFill>
                  <a:schemeClr val="tx1"/>
                </a:solidFill>
              </a:rPr>
              <a:t>)</a:t>
            </a:r>
          </a:p>
        </p:txBody>
      </p:sp>
      <p:pic>
        <p:nvPicPr>
          <p:cNvPr id="63491" name="Picture 4" descr="c5_11_164_163"/>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2071687" y="2636838"/>
            <a:ext cx="2506067" cy="2490787"/>
          </a:xfrm>
          <a:noFill/>
          <a:extLst>
            <a:ext uri="{909E8E84-426E-40DD-AFC4-6F175D3DCCD1}">
              <a14:hiddenFill xmlns:a14="http://schemas.microsoft.com/office/drawing/2010/main" xmlns="">
                <a:solidFill>
                  <a:srgbClr val="FFFFFF"/>
                </a:solidFill>
              </a14:hiddenFill>
            </a:ext>
          </a:extLst>
        </p:spPr>
      </p:pic>
      <p:pic>
        <p:nvPicPr>
          <p:cNvPr id="63492" name="Picture 7" descr="δεικτης steris"/>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a:xfrm>
            <a:off x="5219700" y="2636838"/>
            <a:ext cx="2687638" cy="2582862"/>
          </a:xfr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2557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a:bodyPr>
          <a:lstStyle/>
          <a:p>
            <a:pPr eaLnBrk="1" hangingPunct="1"/>
            <a:r>
              <a:rPr lang="el-GR" altLang="el-GR" sz="3200" dirty="0" smtClean="0">
                <a:solidFill>
                  <a:schemeClr val="tx1"/>
                </a:solidFill>
              </a:rPr>
              <a:t>Προβλήματα κατά την αποστείρωση </a:t>
            </a:r>
            <a:r>
              <a:rPr lang="en-US" altLang="el-GR" sz="3200" dirty="0" smtClean="0">
                <a:solidFill>
                  <a:schemeClr val="tx1"/>
                </a:solidFill>
              </a:rPr>
              <a:t>(I)</a:t>
            </a:r>
            <a:endParaRPr lang="el-GR" altLang="el-GR" sz="3200" dirty="0" smtClean="0">
              <a:solidFill>
                <a:schemeClr val="tx1"/>
              </a:solidFill>
            </a:endParaRPr>
          </a:p>
        </p:txBody>
      </p:sp>
      <p:sp>
        <p:nvSpPr>
          <p:cNvPr id="135171" name="Rectangle 3"/>
          <p:cNvSpPr>
            <a:spLocks noGrp="1" noChangeArrowheads="1"/>
          </p:cNvSpPr>
          <p:nvPr>
            <p:ph idx="1"/>
          </p:nvPr>
        </p:nvSpPr>
        <p:spPr/>
        <p:txBody>
          <a:bodyPr/>
          <a:lstStyle/>
          <a:p>
            <a:pPr eaLnBrk="1" hangingPunct="1">
              <a:lnSpc>
                <a:spcPct val="80000"/>
              </a:lnSpc>
            </a:pPr>
            <a:r>
              <a:rPr lang="el-GR" altLang="el-GR" sz="2400" dirty="0" smtClean="0"/>
              <a:t>Έλλειψη συστήματος επαρκούς ελέγχου για την εξασφάλιση της αποτελεσματικότητας.</a:t>
            </a:r>
            <a:endParaRPr lang="en-US" altLang="el-GR" sz="2400" dirty="0" smtClean="0"/>
          </a:p>
          <a:p>
            <a:pPr eaLnBrk="1" hangingPunct="1">
              <a:lnSpc>
                <a:spcPct val="80000"/>
              </a:lnSpc>
            </a:pPr>
            <a:r>
              <a:rPr lang="el-GR" altLang="el-GR" sz="2400" dirty="0" smtClean="0"/>
              <a:t>Έλλειψη αποτελεσματικού τρόπου συσκευασίας – φύλαξης του οργάνου μετά την απολύμανση, ώστε αυτό να παραμένει καθαρό ή αποστειρωμένο μέχρι την επόμενη χρήση.</a:t>
            </a:r>
          </a:p>
        </p:txBody>
      </p:sp>
    </p:spTree>
    <p:extLst>
      <p:ext uri="{BB962C8B-B14F-4D97-AF65-F5344CB8AC3E}">
        <p14:creationId xmlns:p14="http://schemas.microsoft.com/office/powerpoint/2010/main" xmlns="" val="1406512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3200" dirty="0" smtClean="0">
                <a:solidFill>
                  <a:schemeClr val="tx1"/>
                </a:solidFill>
              </a:rPr>
              <a:t>Προβλήματα κατά την αποστείρωση </a:t>
            </a:r>
            <a:r>
              <a:rPr lang="en-US" sz="3200" dirty="0" smtClean="0">
                <a:solidFill>
                  <a:schemeClr val="tx1"/>
                </a:solidFill>
              </a:rPr>
              <a:t>(II)</a:t>
            </a:r>
            <a:endParaRPr lang="el-GR" sz="3200" dirty="0"/>
          </a:p>
        </p:txBody>
      </p:sp>
      <p:sp>
        <p:nvSpPr>
          <p:cNvPr id="3" name="Content Placeholder 2"/>
          <p:cNvSpPr>
            <a:spLocks noGrp="1"/>
          </p:cNvSpPr>
          <p:nvPr>
            <p:ph idx="1"/>
          </p:nvPr>
        </p:nvSpPr>
        <p:spPr/>
        <p:txBody>
          <a:bodyPr/>
          <a:lstStyle/>
          <a:p>
            <a:pPr eaLnBrk="1" hangingPunct="1">
              <a:lnSpc>
                <a:spcPct val="80000"/>
              </a:lnSpc>
            </a:pPr>
            <a:r>
              <a:rPr lang="el-GR" altLang="el-GR" sz="2400" dirty="0" smtClean="0"/>
              <a:t>Ακατάλληλη αραίωση ή αμέλεια ανανέωσης των διαλυμάτων μπορεί να τα κάνει αναποτελεσματικά ή τοξικά ή και να επιτρέψει την ανάπτυξη μικροοργανισμών μέσα στα διαλύματα αυτά.</a:t>
            </a:r>
            <a:endParaRPr lang="en-US" altLang="el-GR" sz="2400" dirty="0" smtClean="0"/>
          </a:p>
          <a:p>
            <a:pPr eaLnBrk="1" hangingPunct="1">
              <a:lnSpc>
                <a:spcPct val="80000"/>
              </a:lnSpc>
            </a:pPr>
            <a:r>
              <a:rPr lang="el-GR" altLang="el-GR" sz="2400" dirty="0" smtClean="0"/>
              <a:t>Έλλειψη συγκεκριμένων μέτρων προστασίας των εργαζομένων που χειρίζονται αυτά τα προϊόντα, πχ κατάλληλων προστατευτικών μέσων, κατάλληλου εξαερισμού κλπ.</a:t>
            </a:r>
            <a:endParaRPr lang="el-GR" altLang="el-GR" dirty="0" smtClean="0"/>
          </a:p>
        </p:txBody>
      </p:sp>
    </p:spTree>
    <p:extLst>
      <p:ext uri="{BB962C8B-B14F-4D97-AF65-F5344CB8AC3E}">
        <p14:creationId xmlns:p14="http://schemas.microsoft.com/office/powerpoint/2010/main" xmlns="" val="2967803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Απολύμανση – Αντισηψία</a:t>
            </a:r>
            <a:endParaRPr lang="el-GR" dirty="0"/>
          </a:p>
        </p:txBody>
      </p:sp>
      <p:sp>
        <p:nvSpPr>
          <p:cNvPr id="5" name="Θέση κειμένου 4"/>
          <p:cNvSpPr>
            <a:spLocks noGrp="1"/>
          </p:cNvSpPr>
          <p:nvPr>
            <p:ph type="body" idx="1"/>
          </p:nvPr>
        </p:nvSpPr>
        <p:spPr/>
        <p:txBody>
          <a:bodyPr/>
          <a:lstStyle/>
          <a:p>
            <a:endParaRPr lang="el-GR"/>
          </a:p>
        </p:txBody>
      </p:sp>
    </p:spTree>
    <p:extLst>
      <p:ext uri="{BB962C8B-B14F-4D97-AF65-F5344CB8AC3E}">
        <p14:creationId xmlns:p14="http://schemas.microsoft.com/office/powerpoint/2010/main" xmlns="" val="1627911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l-GR" altLang="el-GR" smtClean="0"/>
              <a:t>Η χρήση των απολυμαντικών – αντισηπτικών αποσκοπεί στα εξής</a:t>
            </a:r>
            <a:r>
              <a:rPr lang="en-US" altLang="el-GR" smtClean="0"/>
              <a:t>:</a:t>
            </a:r>
            <a:endParaRPr lang="el-GR" altLang="el-GR" dirty="0" smtClean="0"/>
          </a:p>
        </p:txBody>
      </p:sp>
      <p:sp>
        <p:nvSpPr>
          <p:cNvPr id="90115" name="Rectangle 3"/>
          <p:cNvSpPr>
            <a:spLocks noGrp="1" noChangeArrowheads="1"/>
          </p:cNvSpPr>
          <p:nvPr>
            <p:ph idx="1"/>
          </p:nvPr>
        </p:nvSpPr>
        <p:spPr/>
        <p:txBody>
          <a:bodyPr>
            <a:normAutofit/>
          </a:bodyPr>
          <a:lstStyle/>
          <a:p>
            <a:r>
              <a:rPr lang="el-GR" dirty="0" smtClean="0"/>
              <a:t>Απολύμανση αντικειμένων, συσκευών, εργαλείων για να είναι ασφαλή για νέα χρήση.</a:t>
            </a:r>
            <a:endParaRPr lang="en-US" dirty="0" smtClean="0"/>
          </a:p>
          <a:p>
            <a:r>
              <a:rPr lang="el-GR" dirty="0" smtClean="0"/>
              <a:t>Απομάκρυνση ή ελάττωση μικροβίων από το περιβάλλον.</a:t>
            </a:r>
          </a:p>
          <a:p>
            <a:r>
              <a:rPr lang="el-GR" dirty="0" smtClean="0"/>
              <a:t>Αντισηψία δέρματος και βλεννογόνων, ασθενών και προσωπικού.</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el-GR" altLang="el-GR" dirty="0" smtClean="0"/>
              <a:t>Ομάδες Απολυμαντικών –  Αντισηπτικών</a:t>
            </a:r>
          </a:p>
        </p:txBody>
      </p:sp>
      <p:sp>
        <p:nvSpPr>
          <p:cNvPr id="35843" name="Rectangle 3"/>
          <p:cNvSpPr>
            <a:spLocks noGrp="1" noChangeArrowheads="1"/>
          </p:cNvSpPr>
          <p:nvPr>
            <p:ph idx="1"/>
          </p:nvPr>
        </p:nvSpPr>
        <p:spPr/>
        <p:txBody>
          <a:bodyPr/>
          <a:lstStyle/>
          <a:p>
            <a:r>
              <a:rPr lang="el-GR" altLang="el-GR" dirty="0" smtClean="0"/>
              <a:t>Αλκοόλες</a:t>
            </a:r>
          </a:p>
          <a:p>
            <a:r>
              <a:rPr lang="el-GR" altLang="el-GR" dirty="0" smtClean="0"/>
              <a:t>Αλδεΰδες</a:t>
            </a:r>
          </a:p>
          <a:p>
            <a:r>
              <a:rPr lang="el-GR" altLang="el-GR" dirty="0" smtClean="0"/>
              <a:t>Αλογόνα</a:t>
            </a:r>
          </a:p>
          <a:p>
            <a:r>
              <a:rPr lang="el-GR" altLang="el-GR" dirty="0" smtClean="0"/>
              <a:t>Υπεροξείδια</a:t>
            </a:r>
          </a:p>
          <a:p>
            <a:r>
              <a:rPr lang="el-GR" altLang="el-GR" dirty="0" smtClean="0"/>
              <a:t>Παράγωγα τεταρτοταγούς αμμωνίου</a:t>
            </a:r>
            <a:r>
              <a:rPr lang="en-US" altLang="el-GR" dirty="0" smtClean="0"/>
              <a:t> (CAQs)</a:t>
            </a:r>
            <a:endParaRPr lang="el-GR" altLang="el-GR" dirty="0" smtClean="0"/>
          </a:p>
          <a:p>
            <a:endParaRPr lang="el-GR" altLang="el-GR"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l-GR" altLang="el-GR" dirty="0" smtClean="0"/>
              <a:t>Αλκοόλες</a:t>
            </a:r>
          </a:p>
        </p:txBody>
      </p:sp>
      <p:sp>
        <p:nvSpPr>
          <p:cNvPr id="75779" name="Rectangle 3"/>
          <p:cNvSpPr>
            <a:spLocks noGrp="1" noChangeArrowheads="1"/>
          </p:cNvSpPr>
          <p:nvPr>
            <p:ph idx="1"/>
          </p:nvPr>
        </p:nvSpPr>
        <p:spPr/>
        <p:txBody>
          <a:bodyPr>
            <a:normAutofit fontScale="92500" lnSpcReduction="10000"/>
          </a:bodyPr>
          <a:lstStyle/>
          <a:p>
            <a:r>
              <a:rPr lang="el-GR" altLang="el-GR" dirty="0" smtClean="0"/>
              <a:t>Άριστη </a:t>
            </a:r>
            <a:r>
              <a:rPr lang="el-GR" altLang="el-GR" dirty="0" err="1" smtClean="0"/>
              <a:t>βιοκτόνο</a:t>
            </a:r>
            <a:r>
              <a:rPr lang="el-GR" altLang="el-GR" dirty="0" smtClean="0"/>
              <a:t> δράση σε υδατικά διαλύματα 60 -</a:t>
            </a:r>
            <a:r>
              <a:rPr lang="en-US" altLang="el-GR" dirty="0" smtClean="0"/>
              <a:t> </a:t>
            </a:r>
            <a:r>
              <a:rPr lang="el-GR" altLang="el-GR" dirty="0" smtClean="0"/>
              <a:t>90%.</a:t>
            </a:r>
          </a:p>
          <a:p>
            <a:r>
              <a:rPr lang="el-GR" altLang="el-GR" dirty="0" smtClean="0"/>
              <a:t>Δρουν στη κυτταρική μεμβράνη με μετουσίωση των πρωτεϊνών και παρεμβολή στο μεταβολισμό του κυττάρου.</a:t>
            </a:r>
          </a:p>
          <a:p>
            <a:r>
              <a:rPr lang="el-GR" altLang="el-GR" dirty="0" smtClean="0"/>
              <a:t>Δρουν στις βλαστικές μορφές βακτηρίων, το μυκοβακτηρίδιο της φυματίωσης, τους μύκητες και τους ιούς.</a:t>
            </a:r>
          </a:p>
          <a:p>
            <a:r>
              <a:rPr lang="el-GR" altLang="el-GR" dirty="0" smtClean="0"/>
              <a:t>Δεν δρουν στους σπόρους.</a:t>
            </a:r>
          </a:p>
          <a:p>
            <a:r>
              <a:rPr lang="el-GR" altLang="el-GR" dirty="0" smtClean="0"/>
              <a:t>Μειονεκτήματα</a:t>
            </a:r>
            <a:r>
              <a:rPr lang="en-US" altLang="el-GR" dirty="0" smtClean="0"/>
              <a:t>:</a:t>
            </a:r>
            <a:r>
              <a:rPr lang="el-GR" altLang="el-GR" dirty="0" smtClean="0"/>
              <a:t> είναι εύφλεκτα και πτητικά, καταστρέφουν πλαστικά και λάστιχα, προκαλούν ξηρότητα του δέρματος.</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l-GR" altLang="el-GR" smtClean="0"/>
              <a:t>Αλδεΰδες</a:t>
            </a:r>
          </a:p>
        </p:txBody>
      </p:sp>
      <p:sp>
        <p:nvSpPr>
          <p:cNvPr id="76803" name="Rectangle 3"/>
          <p:cNvSpPr>
            <a:spLocks noGrp="1" noChangeArrowheads="1"/>
          </p:cNvSpPr>
          <p:nvPr>
            <p:ph idx="1"/>
          </p:nvPr>
        </p:nvSpPr>
        <p:spPr/>
        <p:txBody>
          <a:bodyPr/>
          <a:lstStyle/>
          <a:p>
            <a:r>
              <a:rPr lang="el-GR" altLang="el-GR" dirty="0" smtClean="0"/>
              <a:t>Υδατικά διαλύματα (φορμαλδεΰδη, </a:t>
            </a:r>
            <a:r>
              <a:rPr lang="el-GR" altLang="el-GR" dirty="0" err="1" smtClean="0"/>
              <a:t>γλουταραλδεΰδη</a:t>
            </a:r>
            <a:r>
              <a:rPr lang="el-GR" altLang="el-GR" dirty="0" smtClean="0"/>
              <a:t>, </a:t>
            </a:r>
            <a:r>
              <a:rPr lang="el-GR" altLang="el-GR" dirty="0" err="1" smtClean="0"/>
              <a:t>ορθοφθαλδεΰδη</a:t>
            </a:r>
            <a:r>
              <a:rPr lang="el-GR" altLang="el-GR" dirty="0" smtClean="0"/>
              <a:t>).</a:t>
            </a:r>
          </a:p>
          <a:p>
            <a:r>
              <a:rPr lang="el-GR" altLang="el-GR" dirty="0" smtClean="0"/>
              <a:t>Μετουσιώνουν πρωτεΐνες και </a:t>
            </a:r>
            <a:r>
              <a:rPr lang="el-GR" altLang="el-GR" dirty="0" err="1" smtClean="0"/>
              <a:t>νουκλεϊνικά</a:t>
            </a:r>
            <a:r>
              <a:rPr lang="el-GR" altLang="el-GR" dirty="0" smtClean="0"/>
              <a:t> οξέα.</a:t>
            </a:r>
          </a:p>
          <a:p>
            <a:r>
              <a:rPr lang="el-GR" altLang="el-GR" dirty="0" smtClean="0"/>
              <a:t>Δρουν σε βακτήρια, μύκητες, ιούς, μυκοβακτηρίδιο της φυματίωσης, σπόρους.</a:t>
            </a:r>
          </a:p>
          <a:p>
            <a:r>
              <a:rPr lang="el-GR" altLang="el-GR" dirty="0" smtClean="0"/>
              <a:t>Μειονεκτήματα</a:t>
            </a:r>
            <a:r>
              <a:rPr lang="en-US" altLang="el-GR" dirty="0" smtClean="0"/>
              <a:t>:</a:t>
            </a:r>
            <a:r>
              <a:rPr lang="el-GR" altLang="el-GR" dirty="0" smtClean="0"/>
              <a:t> </a:t>
            </a:r>
            <a:r>
              <a:rPr lang="el-GR" altLang="el-GR" dirty="0"/>
              <a:t>έ</a:t>
            </a:r>
            <a:r>
              <a:rPr lang="el-GR" altLang="el-GR" dirty="0" smtClean="0"/>
              <a:t>ντονη οσμή, ιδιαίτερα ερεθιστικά στους βλεννογόνους, </a:t>
            </a:r>
            <a:r>
              <a:rPr lang="el-GR" altLang="el-GR" dirty="0"/>
              <a:t>καρκινογόνος </a:t>
            </a:r>
            <a:r>
              <a:rPr lang="el-GR" altLang="el-GR" dirty="0" smtClean="0"/>
              <a:t>δράση.</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l-GR" altLang="el-GR" smtClean="0"/>
              <a:t>Αλογόνα (Ι)</a:t>
            </a:r>
          </a:p>
        </p:txBody>
      </p:sp>
      <p:sp>
        <p:nvSpPr>
          <p:cNvPr id="77827" name="Rectangle 3"/>
          <p:cNvSpPr>
            <a:spLocks noGrp="1" noChangeArrowheads="1"/>
          </p:cNvSpPr>
          <p:nvPr>
            <p:ph idx="1"/>
          </p:nvPr>
        </p:nvSpPr>
        <p:spPr/>
        <p:txBody>
          <a:bodyPr>
            <a:normAutofit fontScale="92500" lnSpcReduction="10000"/>
          </a:bodyPr>
          <a:lstStyle/>
          <a:p>
            <a:r>
              <a:rPr lang="el-GR" altLang="el-GR" dirty="0" smtClean="0"/>
              <a:t>Χλώριο και παράγωγα χλωρίου (</a:t>
            </a:r>
            <a:r>
              <a:rPr lang="el-GR" altLang="el-GR" dirty="0" err="1" smtClean="0"/>
              <a:t>υποχλωριώδη</a:t>
            </a:r>
            <a:r>
              <a:rPr lang="el-GR" altLang="el-GR" dirty="0" smtClean="0"/>
              <a:t> και παράγωγα που ελευθερώνουν χλώριο).</a:t>
            </a:r>
          </a:p>
          <a:p>
            <a:r>
              <a:rPr lang="el-GR" altLang="el-GR" dirty="0" smtClean="0"/>
              <a:t>Συνδυασμός μηχανισμών δράσης.</a:t>
            </a:r>
          </a:p>
          <a:p>
            <a:r>
              <a:rPr lang="el-GR" altLang="el-GR" dirty="0" smtClean="0"/>
              <a:t>Ανάλογα με την πυκνότητα (μέρη χλωρίου στο εκατομμύριο, </a:t>
            </a:r>
            <a:r>
              <a:rPr lang="en-US" altLang="el-GR" dirty="0" smtClean="0"/>
              <a:t>ppm</a:t>
            </a:r>
            <a:r>
              <a:rPr lang="el-GR" altLang="el-GR" dirty="0" smtClean="0"/>
              <a:t>) έχουν βακτηριοκτόνο, </a:t>
            </a:r>
            <a:r>
              <a:rPr lang="el-GR" altLang="el-GR" dirty="0" err="1" smtClean="0"/>
              <a:t>ιοκτόνο</a:t>
            </a:r>
            <a:r>
              <a:rPr lang="el-GR" altLang="el-GR" dirty="0" smtClean="0"/>
              <a:t>, </a:t>
            </a:r>
            <a:r>
              <a:rPr lang="el-GR" altLang="el-GR" dirty="0" err="1" smtClean="0"/>
              <a:t>σποροκτόνο</a:t>
            </a:r>
            <a:r>
              <a:rPr lang="el-GR" altLang="el-GR" dirty="0" smtClean="0"/>
              <a:t>, μυκητοκτόνο, και </a:t>
            </a:r>
            <a:r>
              <a:rPr lang="el-GR" altLang="el-GR" dirty="0" err="1" smtClean="0"/>
              <a:t>μυκοβακτηριοκτόνο</a:t>
            </a:r>
            <a:r>
              <a:rPr lang="el-GR" altLang="el-GR" dirty="0" smtClean="0"/>
              <a:t> ταχεία δράση.</a:t>
            </a:r>
          </a:p>
          <a:p>
            <a:r>
              <a:rPr lang="el-GR" altLang="el-GR" dirty="0" smtClean="0"/>
              <a:t>Πλεονεκτήματα: χαμηλό κόστος, αντοχή στο σκληρό νερό.</a:t>
            </a:r>
          </a:p>
          <a:p>
            <a:r>
              <a:rPr lang="el-GR" altLang="el-GR" dirty="0" smtClean="0"/>
              <a:t>Μειονεκτήματα</a:t>
            </a:r>
            <a:r>
              <a:rPr lang="en-US" altLang="el-GR" dirty="0" smtClean="0"/>
              <a:t>: </a:t>
            </a:r>
            <a:r>
              <a:rPr lang="el-GR" altLang="el-GR" dirty="0" smtClean="0"/>
              <a:t>διαβρωτικό, πτητικό, ερεθιστικό.</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l-GR" altLang="el-GR" smtClean="0"/>
              <a:t>Αλογόνα (ΙΙ)</a:t>
            </a:r>
          </a:p>
        </p:txBody>
      </p:sp>
      <p:sp>
        <p:nvSpPr>
          <p:cNvPr id="78851" name="Rectangle 3"/>
          <p:cNvSpPr>
            <a:spLocks noGrp="1" noChangeArrowheads="1"/>
          </p:cNvSpPr>
          <p:nvPr>
            <p:ph idx="1"/>
          </p:nvPr>
        </p:nvSpPr>
        <p:spPr/>
        <p:txBody>
          <a:bodyPr>
            <a:normAutofit lnSpcReduction="10000"/>
          </a:bodyPr>
          <a:lstStyle/>
          <a:p>
            <a:r>
              <a:rPr lang="el-GR" altLang="el-GR" dirty="0" smtClean="0"/>
              <a:t>Ιώδιο και </a:t>
            </a:r>
            <a:r>
              <a:rPr lang="el-GR" altLang="el-GR" dirty="0" err="1" smtClean="0"/>
              <a:t>ιωδοφόρα</a:t>
            </a:r>
            <a:r>
              <a:rPr lang="el-GR" altLang="el-GR" dirty="0" smtClean="0"/>
              <a:t>.</a:t>
            </a:r>
          </a:p>
          <a:p>
            <a:r>
              <a:rPr lang="el-GR" altLang="el-GR" dirty="0" smtClean="0"/>
              <a:t>Το ιώδιο ιωδιώνει την </a:t>
            </a:r>
            <a:r>
              <a:rPr lang="el-GR" altLang="el-GR" dirty="0" err="1" smtClean="0"/>
              <a:t>τυροσίνη</a:t>
            </a:r>
            <a:r>
              <a:rPr lang="el-GR" altLang="el-GR" dirty="0" smtClean="0"/>
              <a:t> με συνέπεια την διάσπαση της δομής των πρωτεϊνών και των </a:t>
            </a:r>
            <a:r>
              <a:rPr lang="el-GR" altLang="el-GR" dirty="0" err="1" smtClean="0"/>
              <a:t>νουκλεϊνικών</a:t>
            </a:r>
            <a:r>
              <a:rPr lang="el-GR" altLang="el-GR" dirty="0" smtClean="0"/>
              <a:t> οξέων.</a:t>
            </a:r>
          </a:p>
          <a:p>
            <a:r>
              <a:rPr lang="el-GR" altLang="el-GR" dirty="0" smtClean="0"/>
              <a:t>Δρα βακτηριοκτόνα, </a:t>
            </a:r>
            <a:r>
              <a:rPr lang="el-GR" altLang="el-GR" dirty="0" err="1" smtClean="0"/>
              <a:t>μυκοβακτηριδιοκτόνα</a:t>
            </a:r>
            <a:r>
              <a:rPr lang="el-GR" altLang="el-GR" dirty="0" smtClean="0"/>
              <a:t>, </a:t>
            </a:r>
            <a:r>
              <a:rPr lang="el-GR" altLang="el-GR" dirty="0" err="1" smtClean="0"/>
              <a:t>ιοκτόνα</a:t>
            </a:r>
            <a:r>
              <a:rPr lang="el-GR" altLang="el-GR" dirty="0" smtClean="0"/>
              <a:t>.</a:t>
            </a:r>
          </a:p>
          <a:p>
            <a:r>
              <a:rPr lang="el-GR" altLang="el-GR" dirty="0" smtClean="0"/>
              <a:t>Χρησιμοποιούνται κυρίως σαν αντισηπτικά του δέρματος.</a:t>
            </a:r>
          </a:p>
          <a:p>
            <a:r>
              <a:rPr lang="el-GR" altLang="el-GR" dirty="0" smtClean="0"/>
              <a:t>Μειονεκτήματα: κόστος, ασυμβατότητα με τη σιλικόνη.</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l-GR" altLang="el-GR" dirty="0" smtClean="0"/>
              <a:t>Απολυμαντικά</a:t>
            </a:r>
            <a:r>
              <a:rPr lang="en-US" altLang="el-GR" dirty="0" smtClean="0"/>
              <a:t> </a:t>
            </a:r>
            <a:r>
              <a:rPr lang="el-GR" altLang="el-GR" dirty="0" smtClean="0"/>
              <a:t>– Αντισηπτικά</a:t>
            </a:r>
          </a:p>
        </p:txBody>
      </p:sp>
      <p:sp>
        <p:nvSpPr>
          <p:cNvPr id="39939" name="Rectangle 3"/>
          <p:cNvSpPr>
            <a:spLocks noGrp="1" noChangeArrowheads="1"/>
          </p:cNvSpPr>
          <p:nvPr>
            <p:ph idx="1"/>
          </p:nvPr>
        </p:nvSpPr>
        <p:spPr/>
        <p:txBody>
          <a:bodyPr>
            <a:normAutofit fontScale="92500"/>
          </a:bodyPr>
          <a:lstStyle/>
          <a:p>
            <a:r>
              <a:rPr lang="el-GR" altLang="el-GR" dirty="0" smtClean="0"/>
              <a:t>Σήμερα θεωρείται ότι τα απολυμαντικά και τα αντισηπτικά συμβάλλουν </a:t>
            </a:r>
            <a:r>
              <a:rPr lang="el-GR" altLang="el-GR" u="sng" dirty="0"/>
              <a:t>εξ ίσου</a:t>
            </a:r>
            <a:r>
              <a:rPr lang="el-GR" altLang="el-GR" dirty="0"/>
              <a:t> </a:t>
            </a:r>
            <a:r>
              <a:rPr lang="el-GR" altLang="el-GR" dirty="0" smtClean="0"/>
              <a:t>με τα αντιβιοτικά στην πρόληψη και τον έλεγχο των λοιμώξεων.</a:t>
            </a:r>
          </a:p>
          <a:p>
            <a:r>
              <a:rPr lang="el-GR" altLang="el-GR" dirty="0" smtClean="0"/>
              <a:t>Πρόκειται για μια μεγάλη ποικιλία χημικών ενώσεων που έχουν σκοπό την καταστροφή των μικροοργανισμών, τη μείωση του αριθμού τους ή την αναστολή της ανάπτυξής τους.</a:t>
            </a:r>
          </a:p>
          <a:p>
            <a:r>
              <a:rPr lang="el-GR" altLang="el-GR" dirty="0" smtClean="0"/>
              <a:t>Μη αντιβιοτικοί </a:t>
            </a:r>
            <a:r>
              <a:rPr lang="el-GR" altLang="el-GR" dirty="0" err="1" smtClean="0"/>
              <a:t>αντιμικροβιακοί</a:t>
            </a:r>
            <a:r>
              <a:rPr lang="el-GR" altLang="el-GR" dirty="0" smtClean="0"/>
              <a:t> παράγοντες ή </a:t>
            </a:r>
            <a:r>
              <a:rPr lang="el-GR" altLang="el-GR" dirty="0" err="1" smtClean="0"/>
              <a:t>βιοκτόνα</a:t>
            </a:r>
            <a:r>
              <a:rPr lang="el-GR" altLang="el-GR" dirty="0" smtClean="0"/>
              <a:t>.</a:t>
            </a:r>
            <a:endParaRPr lang="el-GR" altLang="el-GR" dirty="0" smtClean="0">
              <a:solidFill>
                <a:schemeClr val="accent6"/>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l-GR" altLang="el-GR" dirty="0" smtClean="0"/>
              <a:t>Υπεροξείδια (Ι)</a:t>
            </a:r>
          </a:p>
        </p:txBody>
      </p:sp>
      <p:sp>
        <p:nvSpPr>
          <p:cNvPr id="79875" name="Rectangle 3"/>
          <p:cNvSpPr>
            <a:spLocks noGrp="1" noChangeArrowheads="1"/>
          </p:cNvSpPr>
          <p:nvPr>
            <p:ph idx="1"/>
          </p:nvPr>
        </p:nvSpPr>
        <p:spPr/>
        <p:txBody>
          <a:bodyPr>
            <a:normAutofit/>
          </a:bodyPr>
          <a:lstStyle/>
          <a:p>
            <a:r>
              <a:rPr lang="el-GR" altLang="el-GR" dirty="0" smtClean="0"/>
              <a:t>Υπεροξείδιο του υδρογόνου.</a:t>
            </a:r>
          </a:p>
          <a:p>
            <a:r>
              <a:rPr lang="el-GR" altLang="el-GR" dirty="0" smtClean="0"/>
              <a:t>Δρα ταχέως με την παραγωγή ελευθέρων ριζών υδροξυλίου στα λιπίδια της κυτταρικής μεμβράνης και το </a:t>
            </a:r>
            <a:r>
              <a:rPr lang="en-US" altLang="el-GR" dirty="0" smtClean="0"/>
              <a:t>DNA</a:t>
            </a:r>
            <a:r>
              <a:rPr lang="el-GR" altLang="el-GR" dirty="0" smtClean="0"/>
              <a:t>.</a:t>
            </a:r>
          </a:p>
          <a:p>
            <a:r>
              <a:rPr lang="el-GR" altLang="el-GR" dirty="0" smtClean="0"/>
              <a:t>Βακτηριοκτόνο,</a:t>
            </a:r>
            <a:r>
              <a:rPr lang="en-US" altLang="el-GR" dirty="0" smtClean="0"/>
              <a:t> </a:t>
            </a:r>
            <a:r>
              <a:rPr lang="el-GR" altLang="el-GR" dirty="0" err="1" smtClean="0"/>
              <a:t>ιοκτόνο</a:t>
            </a:r>
            <a:r>
              <a:rPr lang="el-GR" altLang="el-GR" dirty="0" smtClean="0"/>
              <a:t>, </a:t>
            </a:r>
            <a:r>
              <a:rPr lang="el-GR" altLang="el-GR" dirty="0" err="1" smtClean="0"/>
              <a:t>σποροκτόνο</a:t>
            </a:r>
            <a:r>
              <a:rPr lang="el-GR" altLang="el-GR" dirty="0" smtClean="0"/>
              <a:t>, μυκητοκτόνο.</a:t>
            </a:r>
          </a:p>
          <a:p>
            <a:r>
              <a:rPr lang="el-GR" altLang="el-GR" dirty="0" smtClean="0"/>
              <a:t>Βιοδιασπώμενο στο περιβάλλον.</a:t>
            </a:r>
          </a:p>
          <a:p>
            <a:r>
              <a:rPr lang="el-GR" altLang="el-GR" dirty="0" smtClean="0"/>
              <a:t>Μειονεκτήματα</a:t>
            </a:r>
            <a:r>
              <a:rPr lang="en-US" altLang="el-GR" dirty="0" smtClean="0"/>
              <a:t>:</a:t>
            </a:r>
            <a:r>
              <a:rPr lang="el-GR" altLang="el-GR" dirty="0" smtClean="0"/>
              <a:t> διαβρωτικό μετάλλων, ερεθιστικό.</a:t>
            </a:r>
            <a:endParaRPr lang="en-US" altLang="el-GR" dirty="0" smtClean="0"/>
          </a:p>
          <a:p>
            <a:endParaRPr lang="en-US" altLang="el-GR" dirty="0" smtClean="0"/>
          </a:p>
          <a:p>
            <a:endParaRPr lang="el-GR" altLang="el-GR"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l-GR" altLang="el-GR" dirty="0" smtClean="0"/>
              <a:t>Υπεροξείδια (ΙΙ)</a:t>
            </a:r>
          </a:p>
        </p:txBody>
      </p:sp>
      <p:sp>
        <p:nvSpPr>
          <p:cNvPr id="81923" name="Rectangle 3"/>
          <p:cNvSpPr>
            <a:spLocks noGrp="1" noChangeArrowheads="1"/>
          </p:cNvSpPr>
          <p:nvPr>
            <p:ph idx="1"/>
          </p:nvPr>
        </p:nvSpPr>
        <p:spPr/>
        <p:txBody>
          <a:bodyPr>
            <a:normAutofit fontScale="92500" lnSpcReduction="20000"/>
          </a:bodyPr>
          <a:lstStyle/>
          <a:p>
            <a:r>
              <a:rPr lang="el-GR" altLang="el-GR" dirty="0" err="1" smtClean="0"/>
              <a:t>Υπεροξικό</a:t>
            </a:r>
            <a:r>
              <a:rPr lang="el-GR" altLang="el-GR" dirty="0" smtClean="0"/>
              <a:t> οξύ.</a:t>
            </a:r>
          </a:p>
          <a:p>
            <a:r>
              <a:rPr lang="el-GR" altLang="el-GR" dirty="0"/>
              <a:t>Μηχανισμός δράσης οξειδωτικού παράγοντα.</a:t>
            </a:r>
          </a:p>
          <a:p>
            <a:r>
              <a:rPr lang="el-GR" altLang="el-GR" dirty="0" smtClean="0"/>
              <a:t>Μικροβιοκτόνο, </a:t>
            </a:r>
            <a:r>
              <a:rPr lang="el-GR" altLang="el-GR" dirty="0" err="1" smtClean="0"/>
              <a:t>ιοκτόνο</a:t>
            </a:r>
            <a:r>
              <a:rPr lang="el-GR" altLang="el-GR" dirty="0" smtClean="0"/>
              <a:t>, </a:t>
            </a:r>
            <a:r>
              <a:rPr lang="el-GR" altLang="el-GR" dirty="0" err="1" smtClean="0"/>
              <a:t>σποροκτόνο</a:t>
            </a:r>
            <a:r>
              <a:rPr lang="el-GR" altLang="el-GR" dirty="0" smtClean="0"/>
              <a:t>, </a:t>
            </a:r>
            <a:r>
              <a:rPr lang="el-GR" altLang="el-GR" dirty="0" err="1" smtClean="0"/>
              <a:t>μυκοβακτηριδιοκτόνο</a:t>
            </a:r>
            <a:r>
              <a:rPr lang="el-GR" altLang="el-GR" dirty="0" smtClean="0"/>
              <a:t>.</a:t>
            </a:r>
          </a:p>
          <a:p>
            <a:r>
              <a:rPr lang="el-GR" altLang="el-GR" dirty="0" smtClean="0"/>
              <a:t>Διασπάται σε αβλαβή υποπροϊόντα.</a:t>
            </a:r>
          </a:p>
          <a:p>
            <a:r>
              <a:rPr lang="el-GR" altLang="el-GR" dirty="0" smtClean="0"/>
              <a:t>Χρησιμοποιείται σε ειδικά μηχανήματα για την απολύμανση ευαίσθητων εργαλείων.</a:t>
            </a:r>
          </a:p>
          <a:p>
            <a:r>
              <a:rPr lang="el-GR" altLang="el-GR" dirty="0" smtClean="0"/>
              <a:t>Μειονεκτήματα</a:t>
            </a:r>
            <a:r>
              <a:rPr lang="en-US" altLang="el-GR" dirty="0" smtClean="0"/>
              <a:t>:</a:t>
            </a:r>
            <a:r>
              <a:rPr lang="el-GR" altLang="el-GR" dirty="0" smtClean="0"/>
              <a:t> διαβρωτικό μετάλλων, ασταθές μετά την διάλυσή του.</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l-GR" altLang="el-GR" smtClean="0"/>
              <a:t>Παράγωγα τεταρτοταγούς αμμωνίου</a:t>
            </a:r>
          </a:p>
        </p:txBody>
      </p:sp>
      <p:sp>
        <p:nvSpPr>
          <p:cNvPr id="82947" name="Rectangle 3"/>
          <p:cNvSpPr>
            <a:spLocks noGrp="1" noChangeArrowheads="1"/>
          </p:cNvSpPr>
          <p:nvPr>
            <p:ph idx="1"/>
          </p:nvPr>
        </p:nvSpPr>
        <p:spPr/>
        <p:txBody>
          <a:bodyPr>
            <a:normAutofit lnSpcReduction="10000"/>
          </a:bodyPr>
          <a:lstStyle/>
          <a:p>
            <a:r>
              <a:rPr lang="el-GR" altLang="el-GR" dirty="0" smtClean="0"/>
              <a:t>Δρουν με την αδρανοποίηση πρωτεϊνών του κυττάρου και την διάσπαση της μεμβράνης.</a:t>
            </a:r>
          </a:p>
          <a:p>
            <a:r>
              <a:rPr lang="el-GR" altLang="el-GR" dirty="0" smtClean="0"/>
              <a:t>Βακτηριοκτόνα, μυκητοκτόνα, </a:t>
            </a:r>
            <a:r>
              <a:rPr lang="el-GR" altLang="el-GR" dirty="0" err="1" smtClean="0"/>
              <a:t>ιοκτόνα</a:t>
            </a:r>
            <a:r>
              <a:rPr lang="el-GR" altLang="el-GR" dirty="0" smtClean="0"/>
              <a:t> (μόνον στους </a:t>
            </a:r>
            <a:r>
              <a:rPr lang="el-GR" altLang="el-GR" dirty="0" err="1" smtClean="0"/>
              <a:t>λιπόφιλους</a:t>
            </a:r>
            <a:r>
              <a:rPr lang="el-GR" altLang="el-GR" dirty="0" smtClean="0"/>
              <a:t> ιούς).</a:t>
            </a:r>
          </a:p>
          <a:p>
            <a:r>
              <a:rPr lang="el-GR" altLang="el-GR" dirty="0" smtClean="0"/>
              <a:t>Όχι </a:t>
            </a:r>
            <a:r>
              <a:rPr lang="el-GR" altLang="el-GR" dirty="0" err="1" smtClean="0"/>
              <a:t>σποροκτόνα</a:t>
            </a:r>
            <a:r>
              <a:rPr lang="el-GR" altLang="el-GR" dirty="0" smtClean="0"/>
              <a:t> και </a:t>
            </a:r>
            <a:r>
              <a:rPr lang="el-GR" altLang="el-GR" dirty="0" err="1" smtClean="0"/>
              <a:t>μυκοβακτηριδιοκτόνα</a:t>
            </a:r>
            <a:r>
              <a:rPr lang="el-GR" altLang="el-GR" dirty="0" smtClean="0"/>
              <a:t>.</a:t>
            </a:r>
          </a:p>
          <a:p>
            <a:r>
              <a:rPr lang="el-GR" altLang="el-GR" dirty="0" smtClean="0"/>
              <a:t>Ευθύνονται για </a:t>
            </a:r>
            <a:r>
              <a:rPr lang="el-GR" altLang="el-GR" dirty="0" err="1" smtClean="0"/>
              <a:t>ενδονοσοκομειακές</a:t>
            </a:r>
            <a:r>
              <a:rPr lang="el-GR" altLang="el-GR" dirty="0" smtClean="0"/>
              <a:t> λοιμώξεις, καθώς δεν εξαλείφουν πλήρως τους ανθεκτικούς μικροοργανισμούς.</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l-GR" altLang="el-GR" smtClean="0"/>
              <a:t>Απορρυπαντικά</a:t>
            </a:r>
          </a:p>
        </p:txBody>
      </p:sp>
      <p:sp>
        <p:nvSpPr>
          <p:cNvPr id="148483" name="Rectangle 3"/>
          <p:cNvSpPr>
            <a:spLocks noGrp="1" noChangeArrowheads="1"/>
          </p:cNvSpPr>
          <p:nvPr>
            <p:ph idx="1"/>
          </p:nvPr>
        </p:nvSpPr>
        <p:spPr/>
        <p:txBody>
          <a:bodyPr>
            <a:normAutofit lnSpcReduction="10000"/>
          </a:bodyPr>
          <a:lstStyle/>
          <a:p>
            <a:r>
              <a:rPr lang="el-GR" altLang="el-GR" dirty="0" err="1" smtClean="0"/>
              <a:t>Ανιοντικά</a:t>
            </a:r>
            <a:r>
              <a:rPr lang="el-GR" altLang="el-GR" dirty="0" smtClean="0"/>
              <a:t> απορρυπαντικά</a:t>
            </a:r>
            <a:r>
              <a:rPr lang="en-US" altLang="el-GR" dirty="0" smtClean="0"/>
              <a:t>:</a:t>
            </a:r>
            <a:r>
              <a:rPr lang="el-GR" altLang="el-GR" dirty="0" smtClean="0"/>
              <a:t> </a:t>
            </a:r>
            <a:r>
              <a:rPr lang="el-GR" altLang="el-GR" dirty="0"/>
              <a:t>σ</a:t>
            </a:r>
            <a:r>
              <a:rPr lang="el-GR" altLang="el-GR" dirty="0" smtClean="0"/>
              <a:t>απούνια</a:t>
            </a:r>
          </a:p>
          <a:p>
            <a:pPr lvl="1"/>
            <a:r>
              <a:rPr lang="el-GR" altLang="el-GR" dirty="0" smtClean="0"/>
              <a:t>Κύρια δράση</a:t>
            </a:r>
            <a:r>
              <a:rPr lang="en-US" altLang="el-GR" dirty="0" smtClean="0"/>
              <a:t>: </a:t>
            </a:r>
            <a:r>
              <a:rPr lang="el-GR" altLang="el-GR" dirty="0" smtClean="0"/>
              <a:t>η ελάττωση της χλωρίδας από επιφάνειες με μηχανική απομάκρυνση</a:t>
            </a:r>
            <a:r>
              <a:rPr lang="en-US" altLang="el-GR" dirty="0" smtClean="0"/>
              <a:t>.</a:t>
            </a:r>
            <a:endParaRPr lang="el-GR" altLang="el-GR" dirty="0" smtClean="0"/>
          </a:p>
          <a:p>
            <a:pPr lvl="1"/>
            <a:r>
              <a:rPr lang="el-GR" altLang="el-GR" dirty="0" smtClean="0"/>
              <a:t>Επηρεάζεται από την σκληρότητα του νερού.</a:t>
            </a:r>
          </a:p>
          <a:p>
            <a:r>
              <a:rPr lang="el-GR" altLang="el-GR" dirty="0" err="1" smtClean="0"/>
              <a:t>Κατιοντικά</a:t>
            </a:r>
            <a:r>
              <a:rPr lang="el-GR" altLang="el-GR" dirty="0" smtClean="0"/>
              <a:t> απορρυπαντικά</a:t>
            </a:r>
            <a:r>
              <a:rPr lang="en-US" altLang="el-GR" dirty="0" smtClean="0"/>
              <a:t>: </a:t>
            </a:r>
            <a:r>
              <a:rPr lang="el-GR" altLang="el-GR" dirty="0" smtClean="0"/>
              <a:t>βάσεις τεταρτοταγούς αμμωνίου π.χ. </a:t>
            </a:r>
            <a:r>
              <a:rPr lang="en-US" altLang="el-GR" dirty="0" err="1" smtClean="0"/>
              <a:t>Cetavlon</a:t>
            </a:r>
            <a:r>
              <a:rPr lang="en-US" altLang="el-GR" dirty="0" smtClean="0"/>
              <a:t>, </a:t>
            </a:r>
            <a:r>
              <a:rPr lang="en-US" altLang="el-GR" dirty="0" err="1" smtClean="0"/>
              <a:t>Zephiran</a:t>
            </a:r>
            <a:r>
              <a:rPr lang="en-US" altLang="el-GR" dirty="0" smtClean="0"/>
              <a:t>, </a:t>
            </a:r>
            <a:r>
              <a:rPr lang="en-US" altLang="el-GR" dirty="0" err="1" smtClean="0"/>
              <a:t>Cetrimide</a:t>
            </a:r>
            <a:endParaRPr lang="el-GR" altLang="el-GR" dirty="0" smtClean="0"/>
          </a:p>
          <a:p>
            <a:pPr lvl="1"/>
            <a:r>
              <a:rPr lang="el-GR" altLang="el-GR" dirty="0" smtClean="0"/>
              <a:t>Κύρια δράση</a:t>
            </a:r>
            <a:r>
              <a:rPr lang="en-US" altLang="el-GR" dirty="0" smtClean="0"/>
              <a:t>:</a:t>
            </a:r>
            <a:r>
              <a:rPr lang="el-GR" altLang="el-GR" dirty="0" smtClean="0"/>
              <a:t> λύση της </a:t>
            </a:r>
            <a:r>
              <a:rPr lang="el-GR" altLang="el-GR" dirty="0" err="1" smtClean="0"/>
              <a:t>κυτταροπλασματικής</a:t>
            </a:r>
            <a:r>
              <a:rPr lang="el-GR" altLang="el-GR" dirty="0" smtClean="0"/>
              <a:t> μεμβράνης </a:t>
            </a:r>
            <a:r>
              <a:rPr lang="en-US" altLang="el-GR" dirty="0" smtClean="0"/>
              <a:t>Gram </a:t>
            </a:r>
            <a:r>
              <a:rPr lang="el-GR" altLang="el-GR" dirty="0" smtClean="0"/>
              <a:t>θετικών και </a:t>
            </a:r>
            <a:r>
              <a:rPr lang="en-US" altLang="el-GR" dirty="0" smtClean="0"/>
              <a:t> Gram</a:t>
            </a:r>
            <a:r>
              <a:rPr lang="el-GR" altLang="el-GR" dirty="0" smtClean="0"/>
              <a:t> αρνητικών βακτηρίων πλην της </a:t>
            </a:r>
            <a:r>
              <a:rPr lang="en-US" altLang="el-GR" dirty="0" smtClean="0"/>
              <a:t>Ps.</a:t>
            </a:r>
            <a:r>
              <a:rPr lang="el-GR" altLang="el-GR" dirty="0" smtClean="0"/>
              <a:t> </a:t>
            </a:r>
            <a:r>
              <a:rPr lang="en-US" altLang="el-GR" dirty="0" smtClean="0"/>
              <a:t>aeruginosa</a:t>
            </a:r>
            <a:r>
              <a:rPr lang="el-GR" altLang="el-GR" dirty="0"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l-GR" altLang="el-GR" sz="3600" dirty="0" smtClean="0"/>
              <a:t>Παράγοντες που επηρεάζουν την  δράση των απολυμαντικών</a:t>
            </a:r>
          </a:p>
        </p:txBody>
      </p:sp>
      <p:sp>
        <p:nvSpPr>
          <p:cNvPr id="64515" name="Rectangle 3"/>
          <p:cNvSpPr>
            <a:spLocks noGrp="1" noChangeArrowheads="1"/>
          </p:cNvSpPr>
          <p:nvPr>
            <p:ph idx="1"/>
          </p:nvPr>
        </p:nvSpPr>
        <p:spPr/>
        <p:txBody>
          <a:bodyPr>
            <a:normAutofit fontScale="92500" lnSpcReduction="20000"/>
          </a:bodyPr>
          <a:lstStyle/>
          <a:p>
            <a:r>
              <a:rPr lang="el-GR" altLang="el-GR" u="sng" dirty="0" smtClean="0"/>
              <a:t>Συγκέντρωση</a:t>
            </a:r>
            <a:r>
              <a:rPr lang="en-US" altLang="el-GR" dirty="0" smtClean="0"/>
              <a:t>:</a:t>
            </a:r>
            <a:r>
              <a:rPr lang="el-GR" altLang="el-GR" dirty="0" smtClean="0"/>
              <a:t> Αυξημένη συγκέντρωση </a:t>
            </a:r>
            <a:r>
              <a:rPr lang="el-GR" altLang="el-GR" dirty="0"/>
              <a:t>α</a:t>
            </a:r>
            <a:r>
              <a:rPr lang="el-GR" altLang="el-GR" dirty="0" smtClean="0"/>
              <a:t>υξάνει τη </a:t>
            </a:r>
            <a:r>
              <a:rPr lang="el-GR" altLang="el-GR" dirty="0" err="1" smtClean="0"/>
              <a:t>βιοκτόνο</a:t>
            </a:r>
            <a:r>
              <a:rPr lang="el-GR" altLang="el-GR" dirty="0"/>
              <a:t> </a:t>
            </a:r>
            <a:r>
              <a:rPr lang="el-GR" altLang="el-GR" dirty="0" smtClean="0"/>
              <a:t>δραστηριότητα. Να τηρούνται οι οδηγίες !!!</a:t>
            </a:r>
          </a:p>
          <a:p>
            <a:r>
              <a:rPr lang="el-GR" altLang="el-GR" u="sng" dirty="0" smtClean="0"/>
              <a:t>Σκληρότητα νερού</a:t>
            </a:r>
            <a:r>
              <a:rPr lang="en-US" altLang="el-GR" dirty="0" smtClean="0"/>
              <a:t>: </a:t>
            </a:r>
            <a:r>
              <a:rPr lang="el-GR" altLang="el-GR" dirty="0" smtClean="0"/>
              <a:t>Μερικά απολυμαντικά δεν δρουν με πολύ σκληρό νερό π.χ. </a:t>
            </a:r>
            <a:r>
              <a:rPr lang="el-GR" altLang="el-GR" dirty="0" err="1" smtClean="0"/>
              <a:t>ιωδοφόρα</a:t>
            </a:r>
            <a:r>
              <a:rPr lang="el-GR" altLang="el-GR" dirty="0" smtClean="0"/>
              <a:t>, </a:t>
            </a:r>
            <a:r>
              <a:rPr lang="en-US" altLang="el-GR" dirty="0" smtClean="0"/>
              <a:t>QAC’s</a:t>
            </a:r>
            <a:r>
              <a:rPr lang="el-GR" altLang="el-GR" dirty="0" smtClean="0"/>
              <a:t>.</a:t>
            </a:r>
            <a:endParaRPr lang="en-US" altLang="el-GR" dirty="0" smtClean="0"/>
          </a:p>
          <a:p>
            <a:r>
              <a:rPr lang="en-US" altLang="el-GR" u="sng" dirty="0" smtClean="0"/>
              <a:t>pH</a:t>
            </a:r>
            <a:r>
              <a:rPr lang="en-US" altLang="el-GR" dirty="0" smtClean="0"/>
              <a:t>: </a:t>
            </a:r>
            <a:r>
              <a:rPr lang="el-GR" altLang="el-GR" dirty="0" smtClean="0"/>
              <a:t>Υπάρχει βέλτιστο για την καλύτερη δράση.</a:t>
            </a:r>
          </a:p>
          <a:p>
            <a:r>
              <a:rPr lang="el-GR" altLang="el-GR" u="sng" dirty="0" smtClean="0"/>
              <a:t>Θερμοκρασία</a:t>
            </a:r>
            <a:r>
              <a:rPr lang="en-US" altLang="el-GR" dirty="0" smtClean="0"/>
              <a:t> : </a:t>
            </a:r>
            <a:r>
              <a:rPr lang="el-GR" altLang="el-GR" dirty="0" smtClean="0"/>
              <a:t>Βέλτιστη 20 – 40 </a:t>
            </a:r>
            <a:r>
              <a:rPr lang="el-GR" altLang="el-GR" baseline="30000" dirty="0"/>
              <a:t>0</a:t>
            </a:r>
            <a:r>
              <a:rPr lang="en-US" altLang="el-GR" dirty="0" smtClean="0"/>
              <a:t>C</a:t>
            </a:r>
            <a:r>
              <a:rPr lang="el-GR" altLang="el-GR" dirty="0" smtClean="0"/>
              <a:t>.</a:t>
            </a:r>
            <a:endParaRPr lang="en-US" altLang="el-GR" dirty="0" smtClean="0"/>
          </a:p>
          <a:p>
            <a:r>
              <a:rPr lang="el-GR" altLang="el-GR" u="sng" dirty="0" smtClean="0"/>
              <a:t>Χρόνος έκθεσης</a:t>
            </a:r>
            <a:r>
              <a:rPr lang="en-US" altLang="el-GR" dirty="0" smtClean="0"/>
              <a:t>: </a:t>
            </a:r>
            <a:r>
              <a:rPr lang="el-GR" altLang="el-GR" dirty="0" smtClean="0"/>
              <a:t>Βέλτιστος χρόνος.</a:t>
            </a:r>
          </a:p>
          <a:p>
            <a:r>
              <a:rPr lang="el-GR" altLang="el-GR" u="sng" dirty="0" smtClean="0"/>
              <a:t>Καθαριότητα</a:t>
            </a:r>
            <a:r>
              <a:rPr lang="en-US" altLang="el-GR" dirty="0" smtClean="0"/>
              <a:t>:</a:t>
            </a:r>
            <a:r>
              <a:rPr lang="el-GR" altLang="el-GR" dirty="0" smtClean="0"/>
              <a:t> Η βρώμικη επιφάνεια δεν μπορεί να </a:t>
            </a:r>
            <a:r>
              <a:rPr lang="el-GR" altLang="el-GR" dirty="0" err="1" smtClean="0"/>
              <a:t>απολυμανθεί</a:t>
            </a:r>
            <a:r>
              <a:rPr lang="el-GR" altLang="el-GR" dirty="0"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r>
              <a:rPr lang="el-GR" altLang="el-GR" sz="3600" dirty="0" smtClean="0"/>
              <a:t>Παράγοντες που επηρεάζουν την  δράση των απολυμαντικών</a:t>
            </a:r>
          </a:p>
        </p:txBody>
      </p:sp>
      <p:sp>
        <p:nvSpPr>
          <p:cNvPr id="65539" name="Rectangle 3"/>
          <p:cNvSpPr>
            <a:spLocks noGrp="1" noChangeArrowheads="1"/>
          </p:cNvSpPr>
          <p:nvPr>
            <p:ph idx="1"/>
          </p:nvPr>
        </p:nvSpPr>
        <p:spPr/>
        <p:txBody>
          <a:bodyPr/>
          <a:lstStyle/>
          <a:p>
            <a:r>
              <a:rPr lang="el-GR" altLang="el-GR" u="sng" dirty="0" smtClean="0"/>
              <a:t>Μη συμβατά μέσα</a:t>
            </a:r>
            <a:r>
              <a:rPr lang="en-US" altLang="el-GR" dirty="0" smtClean="0"/>
              <a:t>: </a:t>
            </a:r>
            <a:r>
              <a:rPr lang="el-GR" altLang="el-GR" dirty="0" smtClean="0"/>
              <a:t>Τα απορρυπαντικά που παραμένουν στις επιφάνειες μπορούν να αδρανοποιήσουν ή να μειώσουν την δραστικότητα των απολυμαντικών</a:t>
            </a:r>
            <a:r>
              <a:rPr lang="el-GR" altLang="el-GR" dirty="0"/>
              <a:t>.</a:t>
            </a:r>
          </a:p>
          <a:p>
            <a:pPr lvl="1"/>
            <a:r>
              <a:rPr lang="el-GR" altLang="el-GR" dirty="0" smtClean="0"/>
              <a:t>πχ τα αλκαλικά απορρυπαντικά</a:t>
            </a:r>
            <a:r>
              <a:rPr lang="en-US" altLang="el-GR" dirty="0" smtClean="0"/>
              <a:t> </a:t>
            </a:r>
            <a:r>
              <a:rPr lang="el-GR" altLang="el-GR" dirty="0" smtClean="0"/>
              <a:t>μειώνουν την δράση του χλωρίου και των </a:t>
            </a:r>
            <a:r>
              <a:rPr lang="el-GR" altLang="el-GR" dirty="0" err="1" smtClean="0"/>
              <a:t>ιωδοφόρων</a:t>
            </a:r>
            <a:r>
              <a:rPr lang="el-GR" altLang="el-GR" dirty="0" smtClean="0"/>
              <a:t> ενώ τα </a:t>
            </a:r>
            <a:r>
              <a:rPr lang="el-GR" altLang="el-GR" dirty="0" err="1" smtClean="0"/>
              <a:t>ανιονικά</a:t>
            </a:r>
            <a:r>
              <a:rPr lang="el-GR" altLang="el-GR" dirty="0" smtClean="0"/>
              <a:t> απορρυπαντικά αδρανοποιούν τα </a:t>
            </a:r>
            <a:r>
              <a:rPr lang="en-US" altLang="el-GR" dirty="0" smtClean="0"/>
              <a:t>QACs</a:t>
            </a:r>
            <a:r>
              <a:rPr lang="el-GR" altLang="el-GR"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l-GR" altLang="el-GR" dirty="0" smtClean="0"/>
              <a:t>Απολυμαντικά</a:t>
            </a:r>
          </a:p>
        </p:txBody>
      </p:sp>
      <p:sp>
        <p:nvSpPr>
          <p:cNvPr id="120835" name="Rectangle 3"/>
          <p:cNvSpPr>
            <a:spLocks noGrp="1" noChangeArrowheads="1"/>
          </p:cNvSpPr>
          <p:nvPr>
            <p:ph idx="1"/>
          </p:nvPr>
        </p:nvSpPr>
        <p:spPr/>
        <p:txBody>
          <a:bodyPr/>
          <a:lstStyle/>
          <a:p>
            <a:r>
              <a:rPr lang="el-GR" altLang="el-GR" u="sng" dirty="0" smtClean="0"/>
              <a:t>Ελάχιστη αποτελεσματική συγκέντρωση</a:t>
            </a:r>
            <a:r>
              <a:rPr lang="en-US" altLang="el-GR" dirty="0" smtClean="0"/>
              <a:t> (Minimum Effective </a:t>
            </a:r>
            <a:r>
              <a:rPr lang="el-GR" altLang="el-GR" dirty="0" smtClean="0"/>
              <a:t> </a:t>
            </a:r>
            <a:r>
              <a:rPr lang="en-US" altLang="el-GR" dirty="0" smtClean="0"/>
              <a:t>Concentration</a:t>
            </a:r>
            <a:r>
              <a:rPr lang="el-GR" altLang="el-GR" dirty="0" smtClean="0"/>
              <a:t> </a:t>
            </a:r>
            <a:r>
              <a:rPr lang="en-US" altLang="el-GR" dirty="0" smtClean="0"/>
              <a:t>- </a:t>
            </a:r>
            <a:r>
              <a:rPr lang="el-GR" altLang="el-GR" dirty="0" smtClean="0"/>
              <a:t> </a:t>
            </a:r>
            <a:r>
              <a:rPr lang="en-US" altLang="el-GR" dirty="0" smtClean="0"/>
              <a:t>M.E.C</a:t>
            </a:r>
            <a:r>
              <a:rPr lang="el-GR" altLang="el-GR" dirty="0" smtClean="0"/>
              <a:t>.</a:t>
            </a:r>
            <a:r>
              <a:rPr lang="en-US" altLang="el-GR" dirty="0" smtClean="0"/>
              <a:t>)</a:t>
            </a:r>
            <a:r>
              <a:rPr lang="el-GR" altLang="el-GR" dirty="0" smtClean="0"/>
              <a:t>  ενός υγρού απολυμαντικού είναι η ελάχιστη συγκέντρωση με την οποία επιτυγχάνεται η μικροβιοκτόνος δράση του.</a:t>
            </a:r>
          </a:p>
        </p:txBody>
      </p:sp>
      <p:pic>
        <p:nvPicPr>
          <p:cNvPr id="5" name="Εικόνα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56032"/>
            <a:ext cx="1428750" cy="142875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l-GR" altLang="el-GR" smtClean="0"/>
              <a:t>Απολυμαντικά</a:t>
            </a:r>
            <a:endParaRPr lang="el-GR" altLang="el-GR" dirty="0" smtClean="0"/>
          </a:p>
        </p:txBody>
      </p:sp>
      <p:sp>
        <p:nvSpPr>
          <p:cNvPr id="121859" name="Rectangle 3"/>
          <p:cNvSpPr>
            <a:spLocks noGrp="1" noChangeArrowheads="1"/>
          </p:cNvSpPr>
          <p:nvPr>
            <p:ph idx="1"/>
          </p:nvPr>
        </p:nvSpPr>
        <p:spPr/>
        <p:txBody>
          <a:bodyPr/>
          <a:lstStyle/>
          <a:p>
            <a:r>
              <a:rPr lang="el-GR" altLang="el-GR" u="sng" dirty="0" smtClean="0"/>
              <a:t>Φαινόμενο της παράτασης της  δράσης του απολυμαντικού</a:t>
            </a:r>
            <a:r>
              <a:rPr lang="en-US" altLang="el-GR" dirty="0" smtClean="0"/>
              <a:t> </a:t>
            </a:r>
            <a:r>
              <a:rPr lang="el-GR" altLang="el-GR" dirty="0" smtClean="0"/>
              <a:t>(</a:t>
            </a:r>
            <a:r>
              <a:rPr lang="en-US" altLang="el-GR" dirty="0" smtClean="0"/>
              <a:t>Post exposure effect)</a:t>
            </a:r>
            <a:r>
              <a:rPr lang="el-GR" altLang="el-GR" dirty="0" smtClean="0"/>
              <a:t> είναι η ικανότητα ενός απολυμαντικού να παρατείνει την αναστολή ανάπτυξης των μικροοργανισμών και μετά το τέλος της επαφής του με αυτούς. Ο χρόνος δράσης ποικίλει στα διάφορα απολυμαντικά και στα περισσότερα μπορεί να προσδιορισθεί ποσοτικά πχ αλκοόλη= 0, </a:t>
            </a:r>
            <a:r>
              <a:rPr lang="el-GR" altLang="el-GR" dirty="0" err="1" smtClean="0"/>
              <a:t>χλωρεξιδίνη</a:t>
            </a:r>
            <a:r>
              <a:rPr lang="el-GR" altLang="el-GR" dirty="0" smtClean="0"/>
              <a:t> &gt; 2 ώρες).</a:t>
            </a: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56032"/>
            <a:ext cx="1428750" cy="142875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l-GR" altLang="el-GR" dirty="0" smtClean="0"/>
              <a:t>Το ιδανικό απολυμαντικό πρέπει</a:t>
            </a:r>
            <a:r>
              <a:rPr lang="en-US" altLang="el-GR" dirty="0" smtClean="0"/>
              <a:t>:</a:t>
            </a:r>
            <a:endParaRPr lang="el-GR" altLang="el-GR" dirty="0" smtClean="0"/>
          </a:p>
        </p:txBody>
      </p:sp>
      <p:sp>
        <p:nvSpPr>
          <p:cNvPr id="36867" name="Rectangle 3"/>
          <p:cNvSpPr>
            <a:spLocks noGrp="1" noChangeArrowheads="1"/>
          </p:cNvSpPr>
          <p:nvPr>
            <p:ph idx="1"/>
          </p:nvPr>
        </p:nvSpPr>
        <p:spPr/>
        <p:txBody>
          <a:bodyPr>
            <a:normAutofit fontScale="77500" lnSpcReduction="20000"/>
          </a:bodyPr>
          <a:lstStyle/>
          <a:p>
            <a:r>
              <a:rPr lang="el-GR" altLang="el-GR" dirty="0" smtClean="0"/>
              <a:t>Να έχει ευρύ </a:t>
            </a:r>
            <a:r>
              <a:rPr lang="el-GR" altLang="el-GR" dirty="0" err="1" smtClean="0"/>
              <a:t>αντιμικροβιακό</a:t>
            </a:r>
            <a:r>
              <a:rPr lang="el-GR" altLang="el-GR" dirty="0" smtClean="0"/>
              <a:t> φάσμα</a:t>
            </a:r>
          </a:p>
          <a:p>
            <a:r>
              <a:rPr lang="el-GR" altLang="el-GR" dirty="0" smtClean="0"/>
              <a:t>Να έχει μεγάλη ταχύτητα δράσης</a:t>
            </a:r>
          </a:p>
          <a:p>
            <a:r>
              <a:rPr lang="el-GR" altLang="el-GR" dirty="0" smtClean="0"/>
              <a:t>Να μην επηρεάζεται από περιβαλλοντικούς παράγοντες (πχ αίμα, πτύελα)</a:t>
            </a:r>
          </a:p>
          <a:p>
            <a:r>
              <a:rPr lang="el-GR" altLang="el-GR" dirty="0" smtClean="0"/>
              <a:t>Να είναι συμβατό με διάφορες επιφάνειες και απορρυπαντικούς παράγοντες</a:t>
            </a:r>
          </a:p>
          <a:p>
            <a:r>
              <a:rPr lang="el-GR" altLang="el-GR" dirty="0" smtClean="0"/>
              <a:t>Να μην είναι τοξικό για τους χρήστες</a:t>
            </a:r>
          </a:p>
          <a:p>
            <a:r>
              <a:rPr lang="el-GR" altLang="el-GR" dirty="0" smtClean="0"/>
              <a:t>Να έχει υπολειμματική δράση</a:t>
            </a:r>
          </a:p>
          <a:p>
            <a:r>
              <a:rPr lang="el-GR" altLang="el-GR" dirty="0" smtClean="0"/>
              <a:t>Να είναι εύχρηστο, άοσμο, υδροδιαλυτό, σταθερό σε διάλυμα, με καλές καθαριστικές ιδιότητες και λογικό κόστος</a:t>
            </a: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56032"/>
            <a:ext cx="1428750" cy="142875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l-GR" altLang="el-GR" smtClean="0"/>
              <a:t>Ιδανικό απολυμαντικό</a:t>
            </a:r>
          </a:p>
        </p:txBody>
      </p:sp>
      <p:sp>
        <p:nvSpPr>
          <p:cNvPr id="40963" name="Rectangle 3"/>
          <p:cNvSpPr>
            <a:spLocks noGrp="1" noChangeArrowheads="1"/>
          </p:cNvSpPr>
          <p:nvPr>
            <p:ph idx="1"/>
          </p:nvPr>
        </p:nvSpPr>
        <p:spPr/>
        <p:txBody>
          <a:bodyPr/>
          <a:lstStyle/>
          <a:p>
            <a:r>
              <a:rPr lang="el-GR" altLang="el-GR" dirty="0" smtClean="0"/>
              <a:t>Μέχρι σήμερα ΔΕΝ υπάρχει απολυμαντικό που να διαθέτει τις ιδιότητες αυτές.</a:t>
            </a:r>
          </a:p>
          <a:p>
            <a:r>
              <a:rPr lang="el-GR" altLang="el-GR" dirty="0" smtClean="0"/>
              <a:t>Η επιλογή αποσκοπεί στην χρησιμοποίηση του πλέον καταλλήλου για την κάθε περίπτωση.</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l-GR" altLang="el-GR" smtClean="0"/>
              <a:t>Αποστείρωση</a:t>
            </a:r>
            <a:endParaRPr lang="el-GR" altLang="el-GR" dirty="0"/>
          </a:p>
        </p:txBody>
      </p:sp>
      <p:sp>
        <p:nvSpPr>
          <p:cNvPr id="2053" name="Rectangle 5"/>
          <p:cNvSpPr>
            <a:spLocks noGrp="1" noChangeArrowheads="1"/>
          </p:cNvSpPr>
          <p:nvPr>
            <p:ph idx="1"/>
          </p:nvPr>
        </p:nvSpPr>
        <p:spPr/>
        <p:txBody>
          <a:bodyPr>
            <a:normAutofit fontScale="92500" lnSpcReduction="10000"/>
          </a:bodyPr>
          <a:lstStyle/>
          <a:p>
            <a:r>
              <a:rPr lang="el-GR" altLang="el-GR" dirty="0" smtClean="0"/>
              <a:t>Είναι η αυστηρά καθορισμένη και ελεγχόμενη διαδικασία με την οποία επιτυγχάνεται η </a:t>
            </a:r>
            <a:r>
              <a:rPr lang="el-GR" altLang="el-GR" u="sng" dirty="0"/>
              <a:t>πλήρης </a:t>
            </a:r>
            <a:r>
              <a:rPr lang="el-GR" altLang="el-GR" u="sng" dirty="0" smtClean="0"/>
              <a:t>εξάλειψη</a:t>
            </a:r>
            <a:r>
              <a:rPr lang="el-GR" altLang="el-GR" dirty="0" smtClean="0"/>
              <a:t> όλων των ειδών της μικροβιακής ζωής (και των σπόρων) από ένα αντικείμενο με τη χρήση φυσικών ή χημικών μέσων.</a:t>
            </a:r>
          </a:p>
          <a:p>
            <a:r>
              <a:rPr lang="el-GR" altLang="el-GR" dirty="0" smtClean="0"/>
              <a:t>Θεωρείται ικανοποιητική όταν στο μέσο του χρόνου ενός κανονικού κύκλου αποστείρωσης γίνεται μείωση &gt;</a:t>
            </a:r>
            <a:r>
              <a:rPr lang="en-US" altLang="el-GR" dirty="0" smtClean="0"/>
              <a:t> </a:t>
            </a:r>
            <a:r>
              <a:rPr lang="el-GR" altLang="el-GR" dirty="0" smtClean="0"/>
              <a:t>6</a:t>
            </a:r>
            <a:r>
              <a:rPr lang="en-US" altLang="el-GR" dirty="0" smtClean="0"/>
              <a:t> log </a:t>
            </a:r>
            <a:r>
              <a:rPr lang="en-US" altLang="el-GR" dirty="0" err="1" smtClean="0"/>
              <a:t>cfu</a:t>
            </a:r>
            <a:r>
              <a:rPr lang="en-US" altLang="el-GR" dirty="0" smtClean="0"/>
              <a:t>* </a:t>
            </a:r>
            <a:r>
              <a:rPr lang="el-GR" altLang="el-GR" dirty="0" smtClean="0"/>
              <a:t>των πλέον ανθεκτικών σπόρων (</a:t>
            </a:r>
            <a:r>
              <a:rPr lang="en-US" altLang="el-GR" dirty="0" smtClean="0"/>
              <a:t>ISO 14937)</a:t>
            </a:r>
            <a:r>
              <a:rPr lang="el-GR" altLang="el-GR" dirty="0" smtClean="0"/>
              <a:t>.</a:t>
            </a:r>
            <a:endParaRPr lang="en-US" altLang="el-GR" dirty="0" smtClean="0"/>
          </a:p>
          <a:p>
            <a:endParaRPr lang="en-US" altLang="el-GR" dirty="0" smtClean="0"/>
          </a:p>
          <a:p>
            <a:r>
              <a:rPr lang="en-US" altLang="el-GR" dirty="0" smtClean="0"/>
              <a:t>    *</a:t>
            </a:r>
            <a:r>
              <a:rPr lang="en-US" altLang="el-GR" dirty="0" err="1" smtClean="0"/>
              <a:t>cfu</a:t>
            </a:r>
            <a:r>
              <a:rPr lang="en-US" altLang="el-GR" dirty="0" smtClean="0"/>
              <a:t>: colony-forming unit</a:t>
            </a:r>
            <a:endParaRPr lang="el-GR" altLang="el-GR"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56032"/>
            <a:ext cx="1428750" cy="142875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altLang="el-GR" sz="3600" dirty="0"/>
              <a:t>Θεωρητικά σχεδόν όλα τα απολυμαντικά είναι βλαπτικά ή τοξικά</a:t>
            </a:r>
            <a:r>
              <a:rPr lang="el-GR" altLang="el-GR" sz="3600" dirty="0" smtClean="0"/>
              <a:t>:</a:t>
            </a:r>
            <a:endParaRPr lang="el-GR" sz="3600" dirty="0"/>
          </a:p>
        </p:txBody>
      </p:sp>
      <p:sp>
        <p:nvSpPr>
          <p:cNvPr id="102403" name="Rectangle 3"/>
          <p:cNvSpPr>
            <a:spLocks noGrp="1" noChangeArrowheads="1"/>
          </p:cNvSpPr>
          <p:nvPr>
            <p:ph idx="1"/>
          </p:nvPr>
        </p:nvSpPr>
        <p:spPr/>
        <p:txBody>
          <a:bodyPr>
            <a:normAutofit/>
          </a:bodyPr>
          <a:lstStyle/>
          <a:p>
            <a:r>
              <a:rPr lang="el-GR" altLang="el-GR" dirty="0" smtClean="0"/>
              <a:t>Άμεση επαφή με το δέρμα:</a:t>
            </a:r>
            <a:endParaRPr lang="el-GR" altLang="el-GR" dirty="0"/>
          </a:p>
          <a:p>
            <a:pPr lvl="1"/>
            <a:r>
              <a:rPr lang="el-GR" altLang="el-GR" dirty="0" smtClean="0"/>
              <a:t>Αποφυγή επαφής με γυμνά χέρια - πάντα γάντια.</a:t>
            </a:r>
          </a:p>
          <a:p>
            <a:pPr lvl="1"/>
            <a:r>
              <a:rPr lang="el-GR" altLang="el-GR" dirty="0" smtClean="0"/>
              <a:t>Πλύσιμο των χεριών με άφθονο νερό και σαπούνι.</a:t>
            </a:r>
          </a:p>
          <a:p>
            <a:pPr lvl="1"/>
            <a:r>
              <a:rPr lang="el-GR" altLang="el-GR" dirty="0" smtClean="0"/>
              <a:t>Ειδική ενδυμασία (στολές εργασίας, μπλούζα και κλειστά παπούτσια).</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altLang="el-GR" sz="3600" dirty="0"/>
              <a:t>Θεωρητικά σχεδόν όλα τα απολυμαντικά είναι βλαπτικά ή τοξικά:</a:t>
            </a:r>
            <a:endParaRPr lang="el-GR" sz="3600" dirty="0"/>
          </a:p>
        </p:txBody>
      </p:sp>
      <p:sp>
        <p:nvSpPr>
          <p:cNvPr id="3" name="Θέση περιεχομένου 2"/>
          <p:cNvSpPr>
            <a:spLocks noGrp="1"/>
          </p:cNvSpPr>
          <p:nvPr>
            <p:ph idx="1"/>
          </p:nvPr>
        </p:nvSpPr>
        <p:spPr/>
        <p:txBody>
          <a:bodyPr>
            <a:normAutofit/>
          </a:bodyPr>
          <a:lstStyle/>
          <a:p>
            <a:r>
              <a:rPr lang="el-GR" altLang="el-GR" dirty="0" smtClean="0"/>
              <a:t>Εισπνοή ατμών ή λεπτής σκόνης:</a:t>
            </a:r>
          </a:p>
          <a:p>
            <a:pPr lvl="1"/>
            <a:r>
              <a:rPr lang="el-GR" altLang="el-GR" dirty="0" smtClean="0"/>
              <a:t>Αποφυγή εργασίας σε κλειστούς χώρους</a:t>
            </a:r>
          </a:p>
          <a:p>
            <a:pPr lvl="1"/>
            <a:r>
              <a:rPr lang="el-GR" altLang="el-GR" dirty="0" smtClean="0"/>
              <a:t>Προετοιμασία και παραμονή διαλυμάτων σε χώρους με απαγωγή</a:t>
            </a:r>
            <a:r>
              <a:rPr lang="en-US" altLang="el-GR" dirty="0" smtClean="0"/>
              <a:t> </a:t>
            </a:r>
            <a:r>
              <a:rPr lang="el-GR" altLang="el-GR" dirty="0" smtClean="0"/>
              <a:t>αέρα</a:t>
            </a:r>
          </a:p>
          <a:p>
            <a:pPr lvl="1"/>
            <a:r>
              <a:rPr lang="el-GR" altLang="el-GR" dirty="0" smtClean="0"/>
              <a:t>Χρήση μάσκας εφόσον απαιτείται</a:t>
            </a:r>
            <a:endParaRPr lang="el-GR" alt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smtClean="0"/>
              <a:t>Θεωρητικά σχεδόν όλα τα απολυμαντικά είναι βλαπτικά ή τοξικά:</a:t>
            </a:r>
            <a:endParaRPr lang="el-GR" sz="3600" dirty="0"/>
          </a:p>
        </p:txBody>
      </p:sp>
      <p:sp>
        <p:nvSpPr>
          <p:cNvPr id="103427" name="Rectangle 3"/>
          <p:cNvSpPr>
            <a:spLocks noGrp="1" noChangeArrowheads="1"/>
          </p:cNvSpPr>
          <p:nvPr>
            <p:ph idx="1"/>
          </p:nvPr>
        </p:nvSpPr>
        <p:spPr/>
        <p:txBody>
          <a:bodyPr>
            <a:normAutofit/>
          </a:bodyPr>
          <a:lstStyle/>
          <a:p>
            <a:r>
              <a:rPr lang="el-GR" altLang="el-GR" dirty="0" smtClean="0"/>
              <a:t>Κατάποση μέσω οισοφάγου και στομάχου:</a:t>
            </a:r>
          </a:p>
          <a:p>
            <a:pPr lvl="1"/>
            <a:r>
              <a:rPr lang="el-GR" altLang="el-GR" dirty="0" smtClean="0"/>
              <a:t>Δεν χρησιμοποιούμε ποτέ</a:t>
            </a:r>
            <a:r>
              <a:rPr lang="en-US" altLang="el-GR" dirty="0" smtClean="0"/>
              <a:t> </a:t>
            </a:r>
            <a:r>
              <a:rPr lang="el-GR" altLang="el-GR" dirty="0" smtClean="0"/>
              <a:t>σωλήνα αναρρόφησης υγρών στόματος.</a:t>
            </a:r>
          </a:p>
          <a:p>
            <a:r>
              <a:rPr lang="el-GR" altLang="el-GR" dirty="0" smtClean="0"/>
              <a:t>Επαφή</a:t>
            </a:r>
            <a:r>
              <a:rPr lang="en-US" altLang="el-GR" dirty="0" smtClean="0"/>
              <a:t> </a:t>
            </a:r>
            <a:r>
              <a:rPr lang="el-GR" altLang="el-GR" dirty="0" smtClean="0"/>
              <a:t>με </a:t>
            </a:r>
            <a:r>
              <a:rPr lang="el-GR" altLang="el-GR" dirty="0" err="1" smtClean="0"/>
              <a:t>επιπεφυκότα</a:t>
            </a:r>
            <a:r>
              <a:rPr lang="el-GR" altLang="el-GR" dirty="0" smtClean="0"/>
              <a:t>:</a:t>
            </a:r>
          </a:p>
          <a:p>
            <a:pPr lvl="1"/>
            <a:r>
              <a:rPr lang="el-GR" altLang="el-GR" dirty="0" smtClean="0"/>
              <a:t>Ειδικά γυαλιά</a:t>
            </a:r>
            <a:r>
              <a:rPr lang="en-US" altLang="el-GR" dirty="0" smtClean="0"/>
              <a:t> </a:t>
            </a:r>
            <a:r>
              <a:rPr lang="el-GR" altLang="el-GR" dirty="0" smtClean="0"/>
              <a:t>κατά</a:t>
            </a:r>
            <a:r>
              <a:rPr lang="en-US" altLang="el-GR" dirty="0" smtClean="0"/>
              <a:t> </a:t>
            </a:r>
            <a:r>
              <a:rPr lang="el-GR" altLang="el-GR" dirty="0" smtClean="0"/>
              <a:t>τη διάλυση.</a:t>
            </a:r>
          </a:p>
          <a:p>
            <a:endParaRPr lang="el-GR" altLang="el-GR"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l-GR" altLang="el-GR" smtClean="0"/>
              <a:t>Αποτελεσματική χρήση απολυμαντικών</a:t>
            </a:r>
          </a:p>
        </p:txBody>
      </p:sp>
      <p:sp>
        <p:nvSpPr>
          <p:cNvPr id="115715" name="Rectangle 3"/>
          <p:cNvSpPr>
            <a:spLocks noGrp="1" noChangeArrowheads="1"/>
          </p:cNvSpPr>
          <p:nvPr>
            <p:ph idx="1"/>
          </p:nvPr>
        </p:nvSpPr>
        <p:spPr/>
        <p:txBody>
          <a:bodyPr/>
          <a:lstStyle/>
          <a:p>
            <a:r>
              <a:rPr lang="el-GR" altLang="el-GR" dirty="0" smtClean="0"/>
              <a:t>Τα άτομα που ασχολούνται με το αντικείμενο αυτό θα πρέπει να έχουν εκπαιδευτεί ειδικά.</a:t>
            </a:r>
          </a:p>
          <a:p>
            <a:r>
              <a:rPr lang="el-GR" altLang="el-GR" dirty="0" smtClean="0"/>
              <a:t>Τα όργανα πριν υποβληθούν στη διαδικασία της απολύμανσης, πρέπει να έχουν αποσυναρμολογηθεί, να είναι καθαρά και εντελώς στεγνά.</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l-GR" altLang="el-GR" smtClean="0"/>
              <a:t>Αποτελεσματική χρήση απολυμαντικών</a:t>
            </a:r>
          </a:p>
        </p:txBody>
      </p:sp>
      <p:sp>
        <p:nvSpPr>
          <p:cNvPr id="118787" name="Rectangle 3"/>
          <p:cNvSpPr>
            <a:spLocks noGrp="1" noChangeArrowheads="1"/>
          </p:cNvSpPr>
          <p:nvPr>
            <p:ph idx="1"/>
          </p:nvPr>
        </p:nvSpPr>
        <p:spPr/>
        <p:txBody>
          <a:bodyPr>
            <a:normAutofit/>
          </a:bodyPr>
          <a:lstStyle/>
          <a:p>
            <a:r>
              <a:rPr lang="el-GR" altLang="el-GR" dirty="0" smtClean="0"/>
              <a:t>Να χρησιμοποιείται πάντα φρέσκο διάλυμα απολυμαντικού και η χρήση του να ακολουθεί τις οδηγίες του κατασκευαστή (αραίωση, χρήση </a:t>
            </a:r>
            <a:r>
              <a:rPr lang="el-GR" altLang="el-GR" dirty="0" err="1" smtClean="0"/>
              <a:t>αποσταγμένου</a:t>
            </a:r>
            <a:r>
              <a:rPr lang="el-GR" altLang="el-GR" dirty="0" smtClean="0"/>
              <a:t> ή αποστειρωμένου νερού, ρύθμιση </a:t>
            </a:r>
            <a:r>
              <a:rPr lang="el-GR" altLang="el-GR" dirty="0" err="1" smtClean="0"/>
              <a:t>pΗ</a:t>
            </a:r>
            <a:r>
              <a:rPr lang="el-GR" altLang="el-GR" dirty="0" smtClean="0"/>
              <a:t>, προφυλακτικά μέτρα για το χρήστη κ.λπ.).</a:t>
            </a:r>
            <a:endParaRPr lang="en-US" altLang="el-GR" dirty="0" smtClean="0"/>
          </a:p>
          <a:p>
            <a:r>
              <a:rPr lang="el-GR" altLang="el-GR" dirty="0" smtClean="0"/>
              <a:t>Λανθασμένη χρήση μπορεί να προκαλέσει βλάβη στο όργανο αλλά και να δημιουργήσει προβλήματα στους ασθενείς και το προσωπικό.</a:t>
            </a:r>
          </a:p>
          <a:p>
            <a:endParaRPr lang="el-GR" altLang="el-GR"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l-GR" altLang="el-GR" smtClean="0"/>
              <a:t>Αποτελεσματική χρήση απολυμαντικών</a:t>
            </a:r>
          </a:p>
        </p:txBody>
      </p:sp>
      <p:sp>
        <p:nvSpPr>
          <p:cNvPr id="116739" name="Rectangle 3"/>
          <p:cNvSpPr>
            <a:spLocks noGrp="1" noChangeArrowheads="1"/>
          </p:cNvSpPr>
          <p:nvPr>
            <p:ph idx="1"/>
          </p:nvPr>
        </p:nvSpPr>
        <p:spPr/>
        <p:txBody>
          <a:bodyPr>
            <a:normAutofit fontScale="92500" lnSpcReduction="20000"/>
          </a:bodyPr>
          <a:lstStyle/>
          <a:p>
            <a:r>
              <a:rPr lang="el-GR" altLang="el-GR" dirty="0" smtClean="0"/>
              <a:t>Το όργανο μαζί με όλα τα τμήματά του πρέπει να βυθιστούν εντελώς μέσα στο απολυμαντικό διάλυμα και να τηρηθεί αυστηρά ο χρόνος εμβάπτισης.</a:t>
            </a:r>
            <a:endParaRPr lang="en-US" altLang="el-GR" dirty="0" smtClean="0"/>
          </a:p>
          <a:p>
            <a:r>
              <a:rPr lang="el-GR" altLang="el-GR" dirty="0" smtClean="0"/>
              <a:t>Προσοχή απαιτείται, ώστε όλοι οι αυλοί, οι πτυχές, οι αρθρώσεις και οι κοιλότητες του οργάνου, να είναι σε επαφή με το διάλυμα και να μην υπάρχει παγιδευμένος αέρας (φυσαλίδες).</a:t>
            </a:r>
            <a:endParaRPr lang="en-US" altLang="el-GR" dirty="0" smtClean="0"/>
          </a:p>
          <a:p>
            <a:r>
              <a:rPr lang="el-GR" altLang="el-GR" dirty="0" smtClean="0"/>
              <a:t>Το δοχείο με το διάλυμα να παραμένει σκεπασμένο καθ' όλη τη διάρκεια της διαδικασίας, για να μην διαχέονται ατμοί του απολυμαντικού στο περιβάλλον.</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l-GR" altLang="el-GR" smtClean="0"/>
              <a:t>Αποτελεσματική χρήση απολυμαντικών</a:t>
            </a:r>
          </a:p>
        </p:txBody>
      </p:sp>
      <p:sp>
        <p:nvSpPr>
          <p:cNvPr id="117763" name="Rectangle 3"/>
          <p:cNvSpPr>
            <a:spLocks noGrp="1" noChangeArrowheads="1"/>
          </p:cNvSpPr>
          <p:nvPr>
            <p:ph idx="1"/>
          </p:nvPr>
        </p:nvSpPr>
        <p:spPr/>
        <p:txBody>
          <a:bodyPr>
            <a:normAutofit lnSpcReduction="10000"/>
          </a:bodyPr>
          <a:lstStyle/>
          <a:p>
            <a:r>
              <a:rPr lang="en-US" altLang="el-GR" dirty="0" smtClean="0"/>
              <a:t>N</a:t>
            </a:r>
            <a:r>
              <a:rPr lang="el-GR" altLang="el-GR" dirty="0" smtClean="0"/>
              <a:t>α γίνεται πολύ καλό ξέπλυμα του οργάνου μετά την απολύμανση, τουλάχιστον 2 φορές, με αποστειρωμένο νερό.</a:t>
            </a:r>
            <a:endParaRPr lang="en-US" altLang="el-GR" dirty="0" smtClean="0"/>
          </a:p>
          <a:p>
            <a:r>
              <a:rPr lang="en-US" altLang="el-GR" dirty="0" smtClean="0"/>
              <a:t>N</a:t>
            </a:r>
            <a:r>
              <a:rPr lang="el-GR" altLang="el-GR" dirty="0" smtClean="0"/>
              <a:t>α ακολουθεί σχολαστικό στέγνωμα με αποστειρωμένη πετσέτα ή γάζα, ιδιαίτερα αν πρόκειται το όργανο να μην χρησιμοποιηθεί σύντομα.</a:t>
            </a:r>
          </a:p>
          <a:p>
            <a:r>
              <a:rPr lang="el-GR" altLang="el-GR" dirty="0" smtClean="0"/>
              <a:t>Ορισμένοι κατασκευαστές συνιστούν, το τελευταίο ξέβγαλμα να γίνεται με οινόπνευμα.</a:t>
            </a:r>
          </a:p>
          <a:p>
            <a:endParaRPr lang="el-GR" altLang="el-GR"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l-GR" altLang="el-GR" smtClean="0"/>
              <a:t>Επιλογή απολυμαντικού</a:t>
            </a:r>
            <a:r>
              <a:rPr lang="en-US" altLang="el-GR" smtClean="0"/>
              <a:t> (I)</a:t>
            </a:r>
            <a:endParaRPr lang="el-GR" altLang="el-GR" smtClean="0"/>
          </a:p>
        </p:txBody>
      </p:sp>
      <p:sp>
        <p:nvSpPr>
          <p:cNvPr id="129027" name="Rectangle 3"/>
          <p:cNvSpPr>
            <a:spLocks noGrp="1" noChangeArrowheads="1"/>
          </p:cNvSpPr>
          <p:nvPr>
            <p:ph idx="1"/>
          </p:nvPr>
        </p:nvSpPr>
        <p:spPr/>
        <p:txBody>
          <a:bodyPr>
            <a:normAutofit/>
          </a:bodyPr>
          <a:lstStyle/>
          <a:p>
            <a:r>
              <a:rPr lang="el-GR" altLang="el-GR" dirty="0" smtClean="0"/>
              <a:t> Οι κατασκευαστές είναι υποχρεωμένοι να παρέχουν αξιολογημένες και αποδεκτές από τις αρμόδιες αρχές πληροφορίες σχετικά με:</a:t>
            </a:r>
          </a:p>
          <a:p>
            <a:pPr lvl="1"/>
            <a:r>
              <a:rPr lang="el-GR" altLang="el-GR" dirty="0" smtClean="0"/>
              <a:t>Την ταυτότητα και την συγκέντρωση των δραστικών συστατικών του προϊόντος.</a:t>
            </a:r>
          </a:p>
          <a:p>
            <a:pPr lvl="1"/>
            <a:r>
              <a:rPr lang="el-GR" altLang="el-GR" dirty="0" smtClean="0"/>
              <a:t>Τον αριθμό έγκρισής του.</a:t>
            </a:r>
          </a:p>
          <a:p>
            <a:pPr lvl="1"/>
            <a:r>
              <a:rPr lang="el-GR" altLang="el-GR" dirty="0" smtClean="0"/>
              <a:t>Τον τύπο του παρασκευάσματος.</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smtClean="0"/>
              <a:t> Επιλογή απολυμαντικού</a:t>
            </a:r>
            <a:r>
              <a:rPr lang="en-US" altLang="el-GR" smtClean="0"/>
              <a:t> (II)</a:t>
            </a:r>
            <a:endParaRPr lang="el-GR" altLang="el-GR" smtClean="0"/>
          </a:p>
        </p:txBody>
      </p:sp>
      <p:sp>
        <p:nvSpPr>
          <p:cNvPr id="3" name="Content Placeholder 2"/>
          <p:cNvSpPr>
            <a:spLocks noGrp="1"/>
          </p:cNvSpPr>
          <p:nvPr>
            <p:ph idx="1"/>
          </p:nvPr>
        </p:nvSpPr>
        <p:spPr/>
        <p:txBody>
          <a:bodyPr>
            <a:normAutofit/>
          </a:bodyPr>
          <a:lstStyle/>
          <a:p>
            <a:r>
              <a:rPr lang="el-GR" dirty="0" smtClean="0"/>
              <a:t>Τη χρήση για την οποία έχει </a:t>
            </a:r>
            <a:r>
              <a:rPr lang="el-GR" dirty="0" err="1" smtClean="0"/>
              <a:t>αδειοδοτηθεί</a:t>
            </a:r>
            <a:r>
              <a:rPr lang="el-GR" dirty="0" smtClean="0"/>
              <a:t> το συγκεκριμένο προϊόν.</a:t>
            </a:r>
          </a:p>
          <a:p>
            <a:r>
              <a:rPr lang="el-GR" dirty="0" smtClean="0"/>
              <a:t>Τις οδηγίες χρήσης μαζί με τη δοσολογία.</a:t>
            </a:r>
            <a:endParaRPr lang="en-US" dirty="0" smtClean="0"/>
          </a:p>
          <a:p>
            <a:r>
              <a:rPr lang="el-GR" dirty="0" smtClean="0"/>
              <a:t>Τη συχνότητα της χρήσης του προϊόντος καθώς και τους  χρόνους δράσης.</a:t>
            </a:r>
            <a:endParaRPr lang="en-US" dirty="0" smtClean="0"/>
          </a:p>
          <a:p>
            <a:r>
              <a:rPr lang="el-GR" dirty="0" smtClean="0"/>
              <a:t>Τις συνθήκες μεταφοράς και αποθήκευσης του προϊόντος.</a:t>
            </a:r>
          </a:p>
          <a:p>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l-GR" sz="3200" dirty="0" smtClean="0"/>
              <a:t>Παράγοντες που επηρεάζουν την αποτελεσματικότητα της απολύμανσης</a:t>
            </a:r>
            <a:r>
              <a:rPr lang="en-US" sz="3200" dirty="0" smtClean="0"/>
              <a:t>:</a:t>
            </a:r>
            <a:r>
              <a:rPr lang="el-GR" sz="3200" dirty="0" smtClean="0"/>
              <a:t> </a:t>
            </a:r>
          </a:p>
        </p:txBody>
      </p:sp>
      <p:sp>
        <p:nvSpPr>
          <p:cNvPr id="37891" name="Rectangle 3"/>
          <p:cNvSpPr>
            <a:spLocks noGrp="1" noChangeArrowheads="1"/>
          </p:cNvSpPr>
          <p:nvPr>
            <p:ph idx="1"/>
          </p:nvPr>
        </p:nvSpPr>
        <p:spPr/>
        <p:txBody>
          <a:bodyPr>
            <a:normAutofit fontScale="92500" lnSpcReduction="10000"/>
          </a:bodyPr>
          <a:lstStyle/>
          <a:p>
            <a:r>
              <a:rPr lang="en-US" altLang="el-GR" dirty="0" smtClean="0"/>
              <a:t>O</a:t>
            </a:r>
            <a:r>
              <a:rPr lang="el-GR" altLang="el-GR" dirty="0" smtClean="0"/>
              <a:t> προηγούμενος καθαρισμός του αντικειμένου</a:t>
            </a:r>
          </a:p>
          <a:p>
            <a:r>
              <a:rPr lang="el-GR" altLang="el-GR" dirty="0" smtClean="0"/>
              <a:t>Η παρουσία οργανικών ουσιών</a:t>
            </a:r>
          </a:p>
          <a:p>
            <a:r>
              <a:rPr lang="el-GR" altLang="el-GR" dirty="0" smtClean="0"/>
              <a:t>Τα είδη των μικροοργανισμών</a:t>
            </a:r>
          </a:p>
          <a:p>
            <a:r>
              <a:rPr lang="el-GR" altLang="el-GR" dirty="0" smtClean="0"/>
              <a:t>Η πυκνότητα του απολυμαντικού</a:t>
            </a:r>
          </a:p>
          <a:p>
            <a:r>
              <a:rPr lang="el-GR" altLang="el-GR" dirty="0" smtClean="0"/>
              <a:t>Η δομή του αντικειμένου: αυλός, αρθρώσεις</a:t>
            </a:r>
          </a:p>
          <a:p>
            <a:r>
              <a:rPr lang="el-GR" altLang="el-GR" dirty="0" smtClean="0"/>
              <a:t>Η θερμοκρασία περιβάλλοντος</a:t>
            </a:r>
          </a:p>
          <a:p>
            <a:r>
              <a:rPr lang="el-GR" altLang="el-GR" dirty="0" smtClean="0"/>
              <a:t>Το </a:t>
            </a:r>
            <a:r>
              <a:rPr lang="en-US" altLang="el-GR" dirty="0" smtClean="0"/>
              <a:t>pH</a:t>
            </a:r>
            <a:r>
              <a:rPr lang="el-GR" altLang="el-GR" dirty="0" smtClean="0"/>
              <a:t> του διαλύματος</a:t>
            </a:r>
          </a:p>
          <a:p>
            <a:endParaRPr lang="el-GR" altLang="el-GR"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56032"/>
            <a:ext cx="1428750" cy="14287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l-GR" altLang="el-GR" dirty="0" smtClean="0"/>
              <a:t>Απολύμανση (Ι)</a:t>
            </a:r>
          </a:p>
        </p:txBody>
      </p:sp>
      <p:sp>
        <p:nvSpPr>
          <p:cNvPr id="32771" name="Rectangle 3"/>
          <p:cNvSpPr>
            <a:spLocks noGrp="1" noChangeArrowheads="1"/>
          </p:cNvSpPr>
          <p:nvPr>
            <p:ph idx="1"/>
          </p:nvPr>
        </p:nvSpPr>
        <p:spPr/>
        <p:txBody>
          <a:bodyPr/>
          <a:lstStyle/>
          <a:p>
            <a:r>
              <a:rPr lang="el-GR" dirty="0" smtClean="0"/>
              <a:t>Η διαδικασία με την οποία επιτυγχάνεται </a:t>
            </a:r>
            <a:r>
              <a:rPr lang="el-GR" u="sng" dirty="0"/>
              <a:t>η εξάλειψη ή η μείωση</a:t>
            </a:r>
            <a:r>
              <a:rPr lang="el-GR" dirty="0"/>
              <a:t> &gt;</a:t>
            </a:r>
            <a:r>
              <a:rPr lang="en-US" dirty="0"/>
              <a:t> </a:t>
            </a:r>
            <a:r>
              <a:rPr lang="el-GR" dirty="0" smtClean="0"/>
              <a:t>3</a:t>
            </a:r>
            <a:r>
              <a:rPr lang="en-US" dirty="0" smtClean="0"/>
              <a:t> log(</a:t>
            </a:r>
            <a:r>
              <a:rPr lang="en-US" dirty="0" err="1" smtClean="0"/>
              <a:t>cfu</a:t>
            </a:r>
            <a:r>
              <a:rPr lang="en-US" dirty="0" smtClean="0"/>
              <a:t>) </a:t>
            </a:r>
            <a:r>
              <a:rPr lang="el-GR" dirty="0" smtClean="0"/>
              <a:t>των παθογόνων μικροοργανισμών με εξαίρεση τους σπόρους, από αντικείμενα ή επιφάνειες.</a:t>
            </a:r>
          </a:p>
          <a:p>
            <a:r>
              <a:rPr lang="el-GR" dirty="0" smtClean="0"/>
              <a:t>Ικανοποιητικό όριο θεωρείται η μείωση των μικροοργανισμών κατά 5</a:t>
            </a:r>
            <a:r>
              <a:rPr lang="en-US" dirty="0" smtClean="0"/>
              <a:t> log(</a:t>
            </a:r>
            <a:r>
              <a:rPr lang="en-US" dirty="0" err="1" smtClean="0"/>
              <a:t>cfu</a:t>
            </a:r>
            <a:r>
              <a:rPr lang="en-US" dirty="0" smtClean="0"/>
              <a:t>) </a:t>
            </a:r>
            <a:r>
              <a:rPr lang="el-GR" dirty="0" smtClean="0"/>
              <a:t>σε 5 </a:t>
            </a:r>
            <a:r>
              <a:rPr lang="en-US" dirty="0" smtClean="0"/>
              <a:t>min</a:t>
            </a:r>
            <a:r>
              <a:rPr lang="el-GR" dirty="0" smtClean="0"/>
              <a:t> για τα βακτήρια και κατά 4</a:t>
            </a:r>
            <a:r>
              <a:rPr lang="en-US" dirty="0" smtClean="0"/>
              <a:t> log(</a:t>
            </a:r>
            <a:r>
              <a:rPr lang="en-US" dirty="0" err="1" smtClean="0"/>
              <a:t>cfu</a:t>
            </a:r>
            <a:r>
              <a:rPr lang="en-US" dirty="0" smtClean="0"/>
              <a:t>)</a:t>
            </a:r>
            <a:r>
              <a:rPr lang="el-GR" dirty="0" smtClean="0"/>
              <a:t> σε 5 </a:t>
            </a:r>
            <a:r>
              <a:rPr lang="en-US" dirty="0" smtClean="0"/>
              <a:t>min</a:t>
            </a:r>
            <a:r>
              <a:rPr lang="el-GR" dirty="0" smtClean="0"/>
              <a:t> για τους ιούς</a:t>
            </a:r>
            <a:r>
              <a:rPr lang="en-US" dirty="0" smtClean="0"/>
              <a:t>.</a:t>
            </a:r>
            <a:endParaRPr lang="el-GR"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56032"/>
            <a:ext cx="1428750" cy="142875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l-GR" altLang="el-GR" smtClean="0"/>
              <a:t>Νόσος </a:t>
            </a:r>
            <a:r>
              <a:rPr lang="en-US" altLang="el-GR" smtClean="0"/>
              <a:t>Creutzfelt-Jacob (CJD)</a:t>
            </a:r>
            <a:endParaRPr lang="el-GR" altLang="el-GR" smtClean="0"/>
          </a:p>
        </p:txBody>
      </p:sp>
      <p:sp>
        <p:nvSpPr>
          <p:cNvPr id="147459" name="Rectangle 3"/>
          <p:cNvSpPr>
            <a:spLocks noGrp="1" noChangeArrowheads="1"/>
          </p:cNvSpPr>
          <p:nvPr>
            <p:ph idx="1"/>
          </p:nvPr>
        </p:nvSpPr>
        <p:spPr/>
        <p:txBody>
          <a:bodyPr>
            <a:normAutofit fontScale="85000" lnSpcReduction="10000"/>
          </a:bodyPr>
          <a:lstStyle/>
          <a:p>
            <a:r>
              <a:rPr lang="el-GR" altLang="el-GR" dirty="0" smtClean="0"/>
              <a:t>Η πρωτεΐνη </a:t>
            </a:r>
            <a:r>
              <a:rPr lang="en-US" altLang="el-GR" dirty="0" smtClean="0"/>
              <a:t>prion</a:t>
            </a:r>
            <a:r>
              <a:rPr lang="el-GR" altLang="el-GR" dirty="0" smtClean="0"/>
              <a:t> που ευθύνεται για την νόσο απαιτεί ειδικό τρόπο αποστείρωσης.</a:t>
            </a:r>
          </a:p>
          <a:p>
            <a:r>
              <a:rPr lang="el-GR" altLang="el-GR" dirty="0" smtClean="0"/>
              <a:t>Εμβάπτιση αντικειμένων σε </a:t>
            </a:r>
            <a:r>
              <a:rPr lang="el-GR" altLang="el-GR" dirty="0" err="1" smtClean="0"/>
              <a:t>υποχλωριώδες</a:t>
            </a:r>
            <a:r>
              <a:rPr lang="el-GR" altLang="el-GR" dirty="0" smtClean="0"/>
              <a:t> </a:t>
            </a:r>
            <a:r>
              <a:rPr lang="en-US" altLang="el-GR" dirty="0" smtClean="0"/>
              <a:t>Na </a:t>
            </a:r>
            <a:r>
              <a:rPr lang="el-GR" altLang="el-GR" dirty="0" smtClean="0"/>
              <a:t>για μία ώρα και αποστείρωση σε 134 </a:t>
            </a:r>
            <a:r>
              <a:rPr lang="el-GR" altLang="el-GR" baseline="30000" dirty="0" smtClean="0"/>
              <a:t>ο</a:t>
            </a:r>
            <a:r>
              <a:rPr lang="en-US" altLang="el-GR" dirty="0" smtClean="0"/>
              <a:t>C </a:t>
            </a:r>
            <a:r>
              <a:rPr lang="el-GR" altLang="el-GR" dirty="0" smtClean="0"/>
              <a:t>για </a:t>
            </a:r>
            <a:r>
              <a:rPr lang="en-US" altLang="el-GR" dirty="0" smtClean="0"/>
              <a:t>18 min</a:t>
            </a:r>
            <a:r>
              <a:rPr lang="el-GR" altLang="el-GR" dirty="0" smtClean="0"/>
              <a:t>.</a:t>
            </a:r>
          </a:p>
          <a:p>
            <a:r>
              <a:rPr lang="el-GR" altLang="el-GR" dirty="0" smtClean="0"/>
              <a:t>Αποστείρωση μετά από καθαρισμό στους 132 -134 </a:t>
            </a:r>
            <a:r>
              <a:rPr lang="el-GR" altLang="el-GR" baseline="30000" dirty="0" smtClean="0"/>
              <a:t>ο</a:t>
            </a:r>
            <a:r>
              <a:rPr lang="en-US" altLang="el-GR" dirty="0" smtClean="0"/>
              <a:t>C </a:t>
            </a:r>
            <a:r>
              <a:rPr lang="el-GR" altLang="el-GR" dirty="0" smtClean="0"/>
              <a:t>για </a:t>
            </a:r>
            <a:r>
              <a:rPr lang="en-US" altLang="el-GR" dirty="0" smtClean="0"/>
              <a:t>1h – 1.30h</a:t>
            </a:r>
            <a:r>
              <a:rPr lang="el-GR" altLang="el-GR" dirty="0" smtClean="0"/>
              <a:t>.</a:t>
            </a:r>
            <a:endParaRPr lang="en-US" altLang="el-GR" dirty="0" smtClean="0"/>
          </a:p>
          <a:p>
            <a:r>
              <a:rPr lang="el-GR" altLang="el-GR" dirty="0" smtClean="0"/>
              <a:t>Βρετανική οδηγία 05/2005</a:t>
            </a:r>
            <a:r>
              <a:rPr lang="en-US" altLang="el-GR" dirty="0" smtClean="0"/>
              <a:t>: </a:t>
            </a:r>
            <a:r>
              <a:rPr lang="en-US" altLang="el-GR" dirty="0" smtClean="0">
                <a:hlinkClick r:id="rId3"/>
              </a:rPr>
              <a:t>http://www.dh.gov.uk/assetRoot/04/11/35/42/04113542.pdf</a:t>
            </a:r>
            <a:endParaRPr lang="en-US" altLang="el-GR" dirty="0" smtClean="0"/>
          </a:p>
          <a:p>
            <a:r>
              <a:rPr lang="en-US" altLang="el-GR" dirty="0" smtClean="0"/>
              <a:t>0,2</a:t>
            </a:r>
            <a:r>
              <a:rPr lang="el-GR" altLang="el-GR" dirty="0" smtClean="0"/>
              <a:t> </a:t>
            </a:r>
            <a:r>
              <a:rPr lang="en-US" altLang="el-GR" dirty="0" smtClean="0"/>
              <a:t>mg </a:t>
            </a:r>
            <a:r>
              <a:rPr lang="el-GR" altLang="el-GR" dirty="0" smtClean="0"/>
              <a:t>πρωτεΐνης παραμένει στα εργαλεία παρά την αποστείρωση-ικανό για πειραματική πρόκληση λοίμωξης.</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Αντισηψία – Καθαρισμός</a:t>
            </a:r>
            <a:endParaRPr lang="el-GR" dirty="0"/>
          </a:p>
        </p:txBody>
      </p:sp>
      <p:sp>
        <p:nvSpPr>
          <p:cNvPr id="5" name="Θέση κειμένου 4"/>
          <p:cNvSpPr>
            <a:spLocks noGrp="1"/>
          </p:cNvSpPr>
          <p:nvPr>
            <p:ph type="body" idx="1"/>
          </p:nvPr>
        </p:nvSpPr>
        <p:spPr/>
        <p:txBody>
          <a:bodyPr/>
          <a:lstStyle/>
          <a:p>
            <a:endParaRPr lang="el-GR"/>
          </a:p>
        </p:txBody>
      </p:sp>
    </p:spTree>
    <p:extLst>
      <p:ext uri="{BB962C8B-B14F-4D97-AF65-F5344CB8AC3E}">
        <p14:creationId xmlns:p14="http://schemas.microsoft.com/office/powerpoint/2010/main" xmlns="" val="26999622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l-GR" altLang="el-GR" smtClean="0"/>
              <a:t>Συνήθη Αντισηπτικά</a:t>
            </a:r>
          </a:p>
        </p:txBody>
      </p:sp>
      <p:sp>
        <p:nvSpPr>
          <p:cNvPr id="145411" name="Rectangle 3"/>
          <p:cNvSpPr>
            <a:spLocks noGrp="1" noChangeArrowheads="1"/>
          </p:cNvSpPr>
          <p:nvPr>
            <p:ph idx="1"/>
          </p:nvPr>
        </p:nvSpPr>
        <p:spPr/>
        <p:txBody>
          <a:bodyPr>
            <a:normAutofit fontScale="85000" lnSpcReduction="20000"/>
          </a:bodyPr>
          <a:lstStyle/>
          <a:p>
            <a:r>
              <a:rPr lang="el-GR" altLang="el-GR" dirty="0" smtClean="0"/>
              <a:t>Αλκοόλες</a:t>
            </a:r>
          </a:p>
          <a:p>
            <a:pPr lvl="1"/>
            <a:r>
              <a:rPr lang="el-GR" altLang="el-GR" dirty="0" smtClean="0"/>
              <a:t>Υδατικά διαλύματα 70% με προσθήκη μαλακτικού για την ξηρότητα του δέρματος</a:t>
            </a:r>
          </a:p>
          <a:p>
            <a:pPr lvl="1"/>
            <a:r>
              <a:rPr lang="el-GR" altLang="el-GR" dirty="0" smtClean="0"/>
              <a:t>ΕΥΦΛΕΚΤΑ!!</a:t>
            </a:r>
          </a:p>
          <a:p>
            <a:r>
              <a:rPr lang="el-GR" altLang="el-GR" dirty="0" err="1" smtClean="0"/>
              <a:t>Χλωρεξιδίνη</a:t>
            </a:r>
            <a:endParaRPr lang="el-GR" altLang="el-GR" dirty="0" smtClean="0"/>
          </a:p>
          <a:p>
            <a:pPr lvl="1"/>
            <a:r>
              <a:rPr lang="el-GR" altLang="el-GR" dirty="0" smtClean="0"/>
              <a:t>Καλή υπολειμματική δράση</a:t>
            </a:r>
          </a:p>
          <a:p>
            <a:pPr lvl="1"/>
            <a:r>
              <a:rPr lang="el-GR" altLang="el-GR" dirty="0" err="1" smtClean="0"/>
              <a:t>Ωτοτοξικό</a:t>
            </a:r>
            <a:r>
              <a:rPr lang="el-GR" altLang="el-GR" dirty="0" smtClean="0"/>
              <a:t>!</a:t>
            </a:r>
          </a:p>
          <a:p>
            <a:r>
              <a:rPr lang="el-GR" altLang="el-GR" dirty="0" err="1" smtClean="0"/>
              <a:t>Ιωδοφόρα</a:t>
            </a:r>
            <a:endParaRPr lang="el-GR" altLang="el-GR" dirty="0"/>
          </a:p>
          <a:p>
            <a:pPr lvl="1"/>
            <a:r>
              <a:rPr lang="el-GR" altLang="el-GR" dirty="0" smtClean="0"/>
              <a:t>Κακή υπολειμματική δράση</a:t>
            </a:r>
          </a:p>
          <a:p>
            <a:pPr lvl="1"/>
            <a:r>
              <a:rPr lang="el-GR" altLang="el-GR" dirty="0" err="1" smtClean="0"/>
              <a:t>Συνιστώμενα</a:t>
            </a:r>
            <a:r>
              <a:rPr lang="el-GR" altLang="el-GR" dirty="0" smtClean="0"/>
              <a:t> επίπεδα ελευθέρου ιωδίου 1-2</a:t>
            </a:r>
            <a:r>
              <a:rPr lang="en-US" altLang="el-GR" dirty="0" smtClean="0"/>
              <a:t>mg/ml</a:t>
            </a:r>
            <a:endParaRPr lang="el-GR" altLang="el-GR" dirty="0" smtClean="0"/>
          </a:p>
        </p:txBody>
      </p:sp>
    </p:spTree>
    <p:extLst>
      <p:ext uri="{BB962C8B-B14F-4D97-AF65-F5344CB8AC3E}">
        <p14:creationId xmlns:p14="http://schemas.microsoft.com/office/powerpoint/2010/main" xmlns="" val="26373267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l-GR" altLang="el-GR" smtClean="0"/>
              <a:t>Συνήθη Αντισηπτικά</a:t>
            </a:r>
          </a:p>
        </p:txBody>
      </p:sp>
      <p:sp>
        <p:nvSpPr>
          <p:cNvPr id="145411" name="Rectangle 3"/>
          <p:cNvSpPr>
            <a:spLocks noGrp="1" noChangeArrowheads="1"/>
          </p:cNvSpPr>
          <p:nvPr>
            <p:ph idx="1"/>
          </p:nvPr>
        </p:nvSpPr>
        <p:spPr/>
        <p:txBody>
          <a:bodyPr>
            <a:normAutofit/>
          </a:bodyPr>
          <a:lstStyle/>
          <a:p>
            <a:r>
              <a:rPr lang="el-GR" altLang="el-GR" dirty="0" err="1" smtClean="0"/>
              <a:t>Χλωροξυλενόλη</a:t>
            </a:r>
            <a:r>
              <a:rPr lang="el-GR" altLang="el-GR" dirty="0" smtClean="0"/>
              <a:t> </a:t>
            </a:r>
            <a:r>
              <a:rPr lang="en-US" altLang="el-GR" dirty="0" smtClean="0"/>
              <a:t>0,5 – 3,75 % </a:t>
            </a:r>
            <a:r>
              <a:rPr lang="el-GR" altLang="el-GR" dirty="0" smtClean="0"/>
              <a:t>(</a:t>
            </a:r>
            <a:r>
              <a:rPr lang="en-US" altLang="el-GR" dirty="0" smtClean="0"/>
              <a:t>PCMX)</a:t>
            </a:r>
          </a:p>
          <a:p>
            <a:r>
              <a:rPr lang="en-US" altLang="el-GR" dirty="0" err="1" smtClean="0"/>
              <a:t>Triclosan</a:t>
            </a:r>
            <a:endParaRPr lang="el-GR" altLang="el-GR" dirty="0"/>
          </a:p>
          <a:p>
            <a:pPr lvl="1"/>
            <a:r>
              <a:rPr lang="el-GR" altLang="el-GR" dirty="0" err="1" smtClean="0"/>
              <a:t>Αριστη</a:t>
            </a:r>
            <a:r>
              <a:rPr lang="el-GR" altLang="el-GR" dirty="0" smtClean="0"/>
              <a:t> υπολειμματική δράση</a:t>
            </a:r>
          </a:p>
          <a:p>
            <a:r>
              <a:rPr lang="el-GR" altLang="el-GR" dirty="0" err="1" smtClean="0"/>
              <a:t>Οκτενιδίνη</a:t>
            </a:r>
            <a:r>
              <a:rPr lang="el-GR" altLang="el-GR" dirty="0" smtClean="0"/>
              <a:t> 0,1%</a:t>
            </a:r>
          </a:p>
          <a:p>
            <a:pPr lvl="1"/>
            <a:r>
              <a:rPr lang="el-GR" altLang="el-GR" dirty="0" smtClean="0"/>
              <a:t>Άριστη υπολειμματική δράση, άοσμο,</a:t>
            </a:r>
            <a:r>
              <a:rPr lang="en-US" altLang="el-GR" dirty="0" smtClean="0"/>
              <a:t> </a:t>
            </a:r>
            <a:r>
              <a:rPr lang="el-GR" altLang="el-GR" dirty="0" smtClean="0"/>
              <a:t>κακή γεύση,</a:t>
            </a:r>
            <a:r>
              <a:rPr lang="en-US" altLang="el-GR" dirty="0" smtClean="0"/>
              <a:t> </a:t>
            </a:r>
            <a:r>
              <a:rPr lang="el-GR" altLang="el-GR" dirty="0" err="1" smtClean="0"/>
              <a:t>ιοκτόνο</a:t>
            </a:r>
            <a:r>
              <a:rPr lang="en-US" altLang="el-GR" dirty="0" smtClean="0"/>
              <a:t> </a:t>
            </a:r>
            <a:r>
              <a:rPr lang="el-GR" altLang="el-GR" dirty="0" smtClean="0"/>
              <a:t>(</a:t>
            </a:r>
            <a:r>
              <a:rPr lang="en-US" altLang="el-GR" dirty="0" smtClean="0"/>
              <a:t>HIV,HSV,HBV)</a:t>
            </a:r>
            <a:endParaRPr lang="el-GR" altLang="el-GR" dirty="0" smtClean="0"/>
          </a:p>
        </p:txBody>
      </p:sp>
    </p:spTree>
    <p:extLst>
      <p:ext uri="{BB962C8B-B14F-4D97-AF65-F5344CB8AC3E}">
        <p14:creationId xmlns:p14="http://schemas.microsoft.com/office/powerpoint/2010/main" xmlns="" val="9973078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p:txBody>
          <a:bodyPr/>
          <a:lstStyle/>
          <a:p>
            <a:r>
              <a:rPr lang="el-GR" altLang="el-GR" dirty="0" smtClean="0"/>
              <a:t>Προσοχή !!</a:t>
            </a:r>
          </a:p>
        </p:txBody>
      </p:sp>
      <p:sp>
        <p:nvSpPr>
          <p:cNvPr id="83973" name="Rectangle 5"/>
          <p:cNvSpPr>
            <a:spLocks noGrp="1" noChangeArrowheads="1"/>
          </p:cNvSpPr>
          <p:nvPr>
            <p:ph idx="1"/>
          </p:nvPr>
        </p:nvSpPr>
        <p:spPr/>
        <p:txBody>
          <a:bodyPr/>
          <a:lstStyle/>
          <a:p>
            <a:r>
              <a:rPr lang="el-GR" altLang="el-GR" dirty="0" smtClean="0"/>
              <a:t>Τα αντισηπτικά του δέρματος πχ η </a:t>
            </a:r>
            <a:r>
              <a:rPr lang="el-GR" altLang="el-GR" dirty="0" err="1" smtClean="0"/>
              <a:t>χλωρεξιδίνη</a:t>
            </a:r>
            <a:r>
              <a:rPr lang="el-GR" altLang="el-GR" dirty="0" smtClean="0"/>
              <a:t> και τα </a:t>
            </a:r>
            <a:r>
              <a:rPr lang="el-GR" altLang="el-GR" dirty="0" err="1" smtClean="0"/>
              <a:t>ιωδοφόρα</a:t>
            </a:r>
            <a:r>
              <a:rPr lang="el-GR" altLang="el-GR" dirty="0" smtClean="0"/>
              <a:t> να μην χρησιμοποιούνται στον καθαρισμό ιατρικών εργαλείων!!</a:t>
            </a:r>
          </a:p>
          <a:p>
            <a:r>
              <a:rPr lang="el-GR" altLang="el-GR" dirty="0" smtClean="0"/>
              <a:t>Δημιουργούν υπολειμματικό στρώμα  που προστατεύει τους μικροοργανισμούς κατά την αποστείρωση.</a:t>
            </a:r>
          </a:p>
        </p:txBody>
      </p:sp>
    </p:spTree>
    <p:extLst>
      <p:ext uri="{BB962C8B-B14F-4D97-AF65-F5344CB8AC3E}">
        <p14:creationId xmlns:p14="http://schemas.microsoft.com/office/powerpoint/2010/main" xmlns="" val="14977643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l-GR" altLang="el-GR" smtClean="0"/>
              <a:t>Επιλογή αντισηπτικού</a:t>
            </a:r>
            <a:r>
              <a:rPr lang="en-US" altLang="el-GR" smtClean="0"/>
              <a:t> (I)</a:t>
            </a:r>
            <a:endParaRPr lang="el-GR" altLang="el-GR" smtClean="0"/>
          </a:p>
        </p:txBody>
      </p:sp>
      <p:sp>
        <p:nvSpPr>
          <p:cNvPr id="128003" name="Rectangle 3"/>
          <p:cNvSpPr>
            <a:spLocks noGrp="1" noChangeArrowheads="1"/>
          </p:cNvSpPr>
          <p:nvPr>
            <p:ph idx="1"/>
          </p:nvPr>
        </p:nvSpPr>
        <p:spPr/>
        <p:txBody>
          <a:bodyPr>
            <a:normAutofit/>
          </a:bodyPr>
          <a:lstStyle/>
          <a:p>
            <a:r>
              <a:rPr lang="el-GR" altLang="el-GR" dirty="0" smtClean="0"/>
              <a:t>Την κατάσταση του δέρματος</a:t>
            </a:r>
            <a:r>
              <a:rPr lang="en-US" altLang="el-GR" dirty="0" smtClean="0"/>
              <a:t> </a:t>
            </a:r>
            <a:r>
              <a:rPr lang="el-GR" altLang="el-GR" dirty="0" smtClean="0"/>
              <a:t>(αλλεργία,</a:t>
            </a:r>
            <a:r>
              <a:rPr lang="en-US" altLang="el-GR" dirty="0" smtClean="0"/>
              <a:t> </a:t>
            </a:r>
            <a:r>
              <a:rPr lang="el-GR" altLang="el-GR" dirty="0" smtClean="0"/>
              <a:t>έκζεμα</a:t>
            </a:r>
            <a:r>
              <a:rPr lang="en-US" altLang="el-GR" dirty="0" smtClean="0"/>
              <a:t>)</a:t>
            </a:r>
            <a:endParaRPr lang="el-GR" altLang="el-GR" dirty="0" smtClean="0"/>
          </a:p>
          <a:p>
            <a:r>
              <a:rPr lang="el-GR" altLang="el-GR" dirty="0" smtClean="0"/>
              <a:t>Τη θέση της χειρουργικής επέμβασης</a:t>
            </a:r>
            <a:endParaRPr lang="en-US" altLang="el-GR" dirty="0" smtClean="0"/>
          </a:p>
          <a:p>
            <a:r>
              <a:rPr lang="el-GR" altLang="el-GR" dirty="0" smtClean="0"/>
              <a:t>Τον αναμενόμενο αριθμό </a:t>
            </a:r>
            <a:r>
              <a:rPr lang="en-US" altLang="el-GR" dirty="0" smtClean="0"/>
              <a:t>&amp;</a:t>
            </a:r>
            <a:r>
              <a:rPr lang="el-GR" altLang="el-GR" dirty="0" smtClean="0"/>
              <a:t> είδος μικροβίων στη  συγκεκριμένη θέση</a:t>
            </a:r>
          </a:p>
          <a:p>
            <a:r>
              <a:rPr lang="el-GR" altLang="el-GR" dirty="0" smtClean="0"/>
              <a:t>Την ασφάλεια που παρέχει</a:t>
            </a:r>
            <a:endParaRPr lang="en-US" altLang="el-GR" dirty="0" smtClean="0"/>
          </a:p>
          <a:p>
            <a:r>
              <a:rPr lang="el-GR" altLang="el-GR" dirty="0" smtClean="0"/>
              <a:t>Το </a:t>
            </a:r>
            <a:r>
              <a:rPr lang="el-GR" altLang="el-GR" dirty="0" err="1" smtClean="0"/>
              <a:t>αντιμικροβιακό</a:t>
            </a:r>
            <a:r>
              <a:rPr lang="el-GR" altLang="el-GR" dirty="0" smtClean="0"/>
              <a:t> φάσμα</a:t>
            </a:r>
          </a:p>
        </p:txBody>
      </p:sp>
    </p:spTree>
    <p:extLst>
      <p:ext uri="{BB962C8B-B14F-4D97-AF65-F5344CB8AC3E}">
        <p14:creationId xmlns:p14="http://schemas.microsoft.com/office/powerpoint/2010/main" xmlns="" val="4298836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smtClean="0"/>
              <a:t>Επιλογή αντισηπτικού</a:t>
            </a:r>
            <a:r>
              <a:rPr lang="en-US" altLang="el-GR" smtClean="0"/>
              <a:t> (II)</a:t>
            </a:r>
            <a:endParaRPr lang="el-GR" altLang="el-GR" smtClean="0"/>
          </a:p>
        </p:txBody>
      </p:sp>
      <p:sp>
        <p:nvSpPr>
          <p:cNvPr id="3" name="Content Placeholder 2"/>
          <p:cNvSpPr>
            <a:spLocks noGrp="1"/>
          </p:cNvSpPr>
          <p:nvPr>
            <p:ph idx="1"/>
          </p:nvPr>
        </p:nvSpPr>
        <p:spPr/>
        <p:txBody>
          <a:bodyPr>
            <a:normAutofit/>
          </a:bodyPr>
          <a:lstStyle/>
          <a:p>
            <a:r>
              <a:rPr lang="el-GR" altLang="el-GR" dirty="0" smtClean="0"/>
              <a:t>Την τοξικότητα</a:t>
            </a:r>
            <a:endParaRPr lang="en-US" altLang="el-GR" dirty="0" smtClean="0"/>
          </a:p>
          <a:p>
            <a:r>
              <a:rPr lang="el-GR" altLang="el-GR" dirty="0" smtClean="0"/>
              <a:t>Την ευκολία χρήσης</a:t>
            </a:r>
            <a:endParaRPr lang="en-US" altLang="el-GR" dirty="0" smtClean="0"/>
          </a:p>
          <a:p>
            <a:r>
              <a:rPr lang="el-GR" altLang="el-GR" dirty="0" smtClean="0"/>
              <a:t>Το κόστος</a:t>
            </a:r>
            <a:endParaRPr lang="en-US" altLang="el-GR" dirty="0" smtClean="0"/>
          </a:p>
          <a:p>
            <a:r>
              <a:rPr lang="el-GR" altLang="el-GR" dirty="0" smtClean="0"/>
              <a:t>Την ταχύτητα δράσης</a:t>
            </a:r>
            <a:endParaRPr lang="en-US" altLang="el-GR" dirty="0" smtClean="0"/>
          </a:p>
          <a:p>
            <a:r>
              <a:rPr lang="el-GR" altLang="el-GR" dirty="0" smtClean="0"/>
              <a:t>Την υπολειπόμενη δράση </a:t>
            </a:r>
            <a:r>
              <a:rPr lang="en-US" altLang="el-GR" dirty="0" smtClean="0"/>
              <a:t>(post exposure effect)</a:t>
            </a:r>
            <a:endParaRPr lang="el-GR" altLang="el-GR" dirty="0" smtClean="0"/>
          </a:p>
          <a:p>
            <a:endParaRPr lang="el-GR" altLang="el-GR" dirty="0" smtClean="0"/>
          </a:p>
        </p:txBody>
      </p:sp>
    </p:spTree>
    <p:extLst>
      <p:ext uri="{BB962C8B-B14F-4D97-AF65-F5344CB8AC3E}">
        <p14:creationId xmlns:p14="http://schemas.microsoft.com/office/powerpoint/2010/main" xmlns="" val="40384555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l-GR" altLang="el-GR" dirty="0" smtClean="0"/>
              <a:t>Επιλογή αντισηπτικού (ΙΙΙ)</a:t>
            </a:r>
          </a:p>
        </p:txBody>
      </p:sp>
      <p:sp>
        <p:nvSpPr>
          <p:cNvPr id="124931" name="Rectangle 3"/>
          <p:cNvSpPr>
            <a:spLocks noGrp="1" noChangeArrowheads="1"/>
          </p:cNvSpPr>
          <p:nvPr>
            <p:ph idx="1"/>
          </p:nvPr>
        </p:nvSpPr>
        <p:spPr/>
        <p:txBody>
          <a:bodyPr>
            <a:normAutofit fontScale="92500" lnSpcReduction="10000"/>
          </a:bodyPr>
          <a:lstStyle/>
          <a:p>
            <a:r>
              <a:rPr lang="el-GR" altLang="el-GR" dirty="0" smtClean="0"/>
              <a:t>Συχνά χρησιμοποιούνται τα αντισηπτικά σε συνδυασμό μεταξύ τους ή και εναλλάσσονται διαδοχικά, για την αύξηση της αποτελεσματικότητας.</a:t>
            </a:r>
          </a:p>
          <a:p>
            <a:r>
              <a:rPr lang="el-GR" altLang="el-GR" dirty="0" smtClean="0"/>
              <a:t>Υπενθυμίζεται ότι τα αντισηπτικά είναι δυνατόν να επιμολυνθούν με μικρόβια και έχουν αναφερθεί επιδημίες από αυτά.</a:t>
            </a:r>
          </a:p>
          <a:p>
            <a:r>
              <a:rPr lang="el-GR" altLang="el-GR" dirty="0" smtClean="0"/>
              <a:t>Θεωρείται απαραίτητο να ακολουθούνται οι οδηγίες της κατασκευάστριας εταιρείας, και συγχρόνως να λαμβάνεται υπόψη η κλινική αποτελεσματικότητά τους.</a:t>
            </a:r>
          </a:p>
        </p:txBody>
      </p:sp>
    </p:spTree>
    <p:extLst>
      <p:ext uri="{BB962C8B-B14F-4D97-AF65-F5344CB8AC3E}">
        <p14:creationId xmlns:p14="http://schemas.microsoft.com/office/powerpoint/2010/main" xmlns="" val="23057809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l-GR" altLang="el-GR" dirty="0" smtClean="0"/>
              <a:t>Επιλογή αντισηπτικού (</a:t>
            </a:r>
            <a:r>
              <a:rPr lang="en-US" altLang="el-GR" dirty="0" smtClean="0"/>
              <a:t>IV)</a:t>
            </a:r>
            <a:endParaRPr lang="el-GR" altLang="el-GR" dirty="0" smtClean="0"/>
          </a:p>
        </p:txBody>
      </p:sp>
      <p:sp>
        <p:nvSpPr>
          <p:cNvPr id="125955" name="Rectangle 3"/>
          <p:cNvSpPr>
            <a:spLocks noGrp="1" noChangeArrowheads="1"/>
          </p:cNvSpPr>
          <p:nvPr>
            <p:ph idx="1"/>
          </p:nvPr>
        </p:nvSpPr>
        <p:spPr/>
        <p:txBody>
          <a:bodyPr>
            <a:normAutofit fontScale="92500"/>
          </a:bodyPr>
          <a:lstStyle/>
          <a:p>
            <a:r>
              <a:rPr lang="el-GR" altLang="el-GR" dirty="0" smtClean="0"/>
              <a:t>Επειδή τα μικρόβια πολλαπλασιάζονται στο υγρό περιβάλλον των χεριών που φοράνε γάντια, το αντισηπτικό με υπολειμματική δράση (</a:t>
            </a:r>
            <a:r>
              <a:rPr lang="el-GR" altLang="el-GR" dirty="0" err="1" smtClean="0"/>
              <a:t>residual</a:t>
            </a:r>
            <a:r>
              <a:rPr lang="en-US" altLang="el-GR" dirty="0" smtClean="0"/>
              <a:t> activity</a:t>
            </a:r>
            <a:r>
              <a:rPr lang="el-GR" altLang="el-GR" dirty="0" smtClean="0"/>
              <a:t>) πρέπει να προτιμάται, αφού σε παρατεταμένες επεμβάσεις υπάρχει πάντα ο κίνδυνος της μειωμένης προφύλαξης από τα γάντια.</a:t>
            </a:r>
          </a:p>
          <a:p>
            <a:r>
              <a:rPr lang="el-GR" altLang="el-GR" dirty="0" smtClean="0"/>
              <a:t>Η δράση κάποιων αντισηπτικών μπορεί να τροποποιηθεί ανάλογα με τον τρόπο παρασκευής τους (</a:t>
            </a:r>
            <a:r>
              <a:rPr lang="el-GR" altLang="el-GR" dirty="0" err="1" smtClean="0"/>
              <a:t>formula</a:t>
            </a:r>
            <a:r>
              <a:rPr lang="el-GR" altLang="el-GR" dirty="0" smtClean="0"/>
              <a:t> </a:t>
            </a:r>
            <a:r>
              <a:rPr lang="el-GR" altLang="el-GR" dirty="0" err="1" smtClean="0"/>
              <a:t>dependent</a:t>
            </a:r>
            <a:r>
              <a:rPr lang="el-GR" altLang="el-GR" dirty="0" smtClean="0"/>
              <a:t>) π.χ. από το </a:t>
            </a:r>
            <a:r>
              <a:rPr lang="en-US" altLang="el-GR" dirty="0" smtClean="0"/>
              <a:t>p</a:t>
            </a:r>
            <a:r>
              <a:rPr lang="el-GR" altLang="el-GR" dirty="0" smtClean="0"/>
              <a:t>Η, ή την προσθήκη κάποιων μαλακτικών κλπ.</a:t>
            </a:r>
          </a:p>
        </p:txBody>
      </p:sp>
    </p:spTree>
    <p:extLst>
      <p:ext uri="{BB962C8B-B14F-4D97-AF65-F5344CB8AC3E}">
        <p14:creationId xmlns:p14="http://schemas.microsoft.com/office/powerpoint/2010/main" xmlns="" val="39233124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Untitled-3"/>
          <p:cNvPicPr>
            <a:picLocks noChangeAspect="1" noChangeArrowheads="1"/>
          </p:cNvPicPr>
          <p:nvPr/>
        </p:nvPicPr>
        <p:blipFill>
          <a:blip r:embed="rId3" cstate="print">
            <a:extLst>
              <a:ext uri="{28A0092B-C50C-407E-A947-70E740481C1C}">
                <a14:useLocalDpi xmlns:a14="http://schemas.microsoft.com/office/drawing/2010/main" xmlns="" val="0"/>
              </a:ext>
            </a:extLst>
          </a:blip>
          <a:srcRect r="885"/>
          <a:stretch>
            <a:fillRect/>
          </a:stretch>
        </p:blipFill>
        <p:spPr bwMode="auto">
          <a:xfrm>
            <a:off x="684213" y="333375"/>
            <a:ext cx="8064500" cy="6219825"/>
          </a:xfrm>
          <a:prstGeom prst="rect">
            <a:avLst/>
          </a:prstGeom>
          <a:noFill/>
          <a:ln w="28575">
            <a:solidFill>
              <a:srgbClr val="EF2941"/>
            </a:solidFill>
            <a:miter lim="800000"/>
            <a:headEnd/>
            <a:tailEnd/>
          </a:ln>
          <a:effectLst>
            <a:prstShdw prst="shdw13" dist="53882" dir="13500000">
              <a:srgbClr val="808080">
                <a:alpha val="50000"/>
              </a:srgbClr>
            </a:prst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l-GR" altLang="el-GR" smtClean="0"/>
              <a:t>Απολύμανση (ΙΙ)</a:t>
            </a:r>
          </a:p>
        </p:txBody>
      </p:sp>
      <p:sp>
        <p:nvSpPr>
          <p:cNvPr id="89091" name="Rectangle 3"/>
          <p:cNvSpPr>
            <a:spLocks noGrp="1" noChangeArrowheads="1"/>
          </p:cNvSpPr>
          <p:nvPr>
            <p:ph idx="1"/>
          </p:nvPr>
        </p:nvSpPr>
        <p:spPr/>
        <p:txBody>
          <a:bodyPr>
            <a:normAutofit fontScale="92500"/>
          </a:bodyPr>
          <a:lstStyle/>
          <a:p>
            <a:r>
              <a:rPr lang="el-GR" altLang="el-GR" dirty="0" smtClean="0"/>
              <a:t>Ανάλογα με την αποτελεσματικότητά της διακρίνεται σε</a:t>
            </a:r>
            <a:r>
              <a:rPr lang="en-US" altLang="el-GR" dirty="0" smtClean="0"/>
              <a:t>:</a:t>
            </a:r>
          </a:p>
          <a:p>
            <a:pPr lvl="1"/>
            <a:r>
              <a:rPr lang="en-US" altLang="el-GR" u="sng" dirty="0"/>
              <a:t>Y</a:t>
            </a:r>
            <a:r>
              <a:rPr lang="el-GR" altLang="el-GR" u="sng" dirty="0"/>
              <a:t>ψηλού </a:t>
            </a:r>
            <a:r>
              <a:rPr lang="el-GR" altLang="el-GR" u="sng" dirty="0" smtClean="0"/>
              <a:t>βαθμού</a:t>
            </a:r>
            <a:r>
              <a:rPr lang="el-GR" altLang="el-GR" dirty="0" smtClean="0"/>
              <a:t>: καταστροφή </a:t>
            </a:r>
            <a:r>
              <a:rPr lang="el-GR" altLang="el-GR" dirty="0"/>
              <a:t>όλων  των μικροοργανισμών πλην των σπόρων</a:t>
            </a:r>
          </a:p>
          <a:p>
            <a:pPr lvl="1"/>
            <a:r>
              <a:rPr lang="el-GR" altLang="el-GR" u="sng" dirty="0" smtClean="0"/>
              <a:t>Ενδιαμέσου βαθμού</a:t>
            </a:r>
            <a:r>
              <a:rPr lang="el-GR" altLang="el-GR" dirty="0" smtClean="0"/>
              <a:t>: αδρανοποίηση </a:t>
            </a:r>
            <a:r>
              <a:rPr lang="el-GR" altLang="el-GR" dirty="0"/>
              <a:t>των βλαστικών </a:t>
            </a:r>
            <a:r>
              <a:rPr lang="el-GR" altLang="el-GR" dirty="0" smtClean="0"/>
              <a:t>μορφών </a:t>
            </a:r>
            <a:r>
              <a:rPr lang="el-GR" altLang="el-GR" dirty="0"/>
              <a:t>μικροβίων,</a:t>
            </a:r>
            <a:r>
              <a:rPr lang="en-US" altLang="el-GR" dirty="0"/>
              <a:t> </a:t>
            </a:r>
            <a:r>
              <a:rPr lang="el-GR" altLang="el-GR" dirty="0" smtClean="0"/>
              <a:t>του </a:t>
            </a:r>
            <a:r>
              <a:rPr lang="en-US" altLang="el-GR" dirty="0" smtClean="0"/>
              <a:t>M</a:t>
            </a:r>
            <a:r>
              <a:rPr lang="en-US" altLang="el-GR" dirty="0"/>
              <a:t>. tuberculosis,</a:t>
            </a:r>
            <a:r>
              <a:rPr lang="el-GR" altLang="el-GR" dirty="0"/>
              <a:t> των ιών και των </a:t>
            </a:r>
            <a:r>
              <a:rPr lang="el-GR" altLang="el-GR" dirty="0" smtClean="0"/>
              <a:t>μυκήτων, αλλά </a:t>
            </a:r>
            <a:r>
              <a:rPr lang="el-GR" altLang="el-GR" dirty="0"/>
              <a:t>όχι των </a:t>
            </a:r>
            <a:r>
              <a:rPr lang="el-GR" altLang="el-GR" dirty="0" smtClean="0"/>
              <a:t>σπόρων</a:t>
            </a:r>
          </a:p>
          <a:p>
            <a:pPr lvl="1"/>
            <a:r>
              <a:rPr lang="el-GR" altLang="el-GR" u="sng" dirty="0" smtClean="0"/>
              <a:t>Χαμηλού βαθμού</a:t>
            </a:r>
            <a:r>
              <a:rPr lang="el-GR" altLang="el-GR" dirty="0" smtClean="0"/>
              <a:t>: </a:t>
            </a:r>
            <a:r>
              <a:rPr lang="el-GR" altLang="el-GR" dirty="0"/>
              <a:t>αδρανοποίηση των περισσοτέρων βλαστικών μορφών όχι όμως των </a:t>
            </a:r>
            <a:r>
              <a:rPr lang="en-US" altLang="el-GR" dirty="0"/>
              <a:t>M. tuberculosis</a:t>
            </a:r>
            <a:r>
              <a:rPr lang="en-US" altLang="el-GR" dirty="0" smtClean="0"/>
              <a:t>, </a:t>
            </a:r>
            <a:r>
              <a:rPr lang="en-US" altLang="el-GR" dirty="0"/>
              <a:t>Ps. aeruginosa</a:t>
            </a:r>
            <a:r>
              <a:rPr lang="el-GR" altLang="el-GR" dirty="0"/>
              <a:t> και</a:t>
            </a:r>
            <a:r>
              <a:rPr lang="en-US" altLang="el-GR" dirty="0"/>
              <a:t> </a:t>
            </a:r>
            <a:r>
              <a:rPr lang="el-GR" altLang="el-GR" dirty="0"/>
              <a:t>των </a:t>
            </a:r>
            <a:r>
              <a:rPr lang="el-GR" altLang="el-GR" dirty="0" smtClean="0"/>
              <a:t>σπόρων</a:t>
            </a:r>
            <a:endParaRPr lang="el-GR" altLang="el-GR" dirty="0"/>
          </a:p>
        </p:txBody>
      </p:sp>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56032"/>
            <a:ext cx="1428750" cy="142875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Πλύσιμο χεριών</a:t>
            </a:r>
            <a:endParaRPr lang="el-GR" dirty="0"/>
          </a:p>
        </p:txBody>
      </p:sp>
      <p:sp>
        <p:nvSpPr>
          <p:cNvPr id="3" name="Content Placeholder 2"/>
          <p:cNvSpPr>
            <a:spLocks noGrp="1"/>
          </p:cNvSpPr>
          <p:nvPr>
            <p:ph idx="1"/>
          </p:nvPr>
        </p:nvSpPr>
        <p:spPr/>
        <p:txBody>
          <a:bodyPr>
            <a:normAutofit fontScale="85000" lnSpcReduction="20000"/>
          </a:bodyPr>
          <a:lstStyle/>
          <a:p>
            <a:r>
              <a:rPr lang="el-GR" altLang="el-GR" dirty="0" smtClean="0"/>
              <a:t>Τα χέρια του προσωπικού, ιδιαίτερα όταν έρχονται σε επαφή με σωματικές εκκρίσεις, παίζουν σημαντικό ρόλο στην μεταφορά μικροοργανισμών από τον ένα ασθενή στον άλλον και αποτελούν την κύρια αιτία επιδημιών μέσα στο νοσοκομείο.</a:t>
            </a:r>
          </a:p>
          <a:p>
            <a:pPr lvl="1"/>
            <a:r>
              <a:rPr lang="el-GR" altLang="el-GR" dirty="0" smtClean="0"/>
              <a:t>Αμέλεια</a:t>
            </a:r>
          </a:p>
          <a:p>
            <a:pPr lvl="1"/>
            <a:r>
              <a:rPr lang="el-GR" altLang="el-GR" dirty="0" smtClean="0"/>
              <a:t>Χρονοβόρος διαδικασία</a:t>
            </a:r>
          </a:p>
          <a:p>
            <a:pPr lvl="1"/>
            <a:r>
              <a:rPr lang="el-GR" altLang="el-GR" dirty="0" smtClean="0"/>
              <a:t>Ανεπαρκείς εγκαταστάσεις (π.χ. νιπτήρες)</a:t>
            </a:r>
          </a:p>
          <a:p>
            <a:pPr lvl="1"/>
            <a:r>
              <a:rPr lang="el-GR" altLang="el-GR" dirty="0" smtClean="0"/>
              <a:t>Έλλειψη υλικών (</a:t>
            </a:r>
            <a:r>
              <a:rPr lang="el-GR" altLang="el-GR" dirty="0" err="1" smtClean="0"/>
              <a:t>χειροπετσέτες</a:t>
            </a:r>
            <a:r>
              <a:rPr lang="el-GR" altLang="el-GR" dirty="0" smtClean="0"/>
              <a:t>, κατάλληλο καθαριστικό </a:t>
            </a:r>
            <a:r>
              <a:rPr lang="el-GR" altLang="el-GR" dirty="0" err="1" smtClean="0"/>
              <a:t>κλπ</a:t>
            </a:r>
            <a:r>
              <a:rPr lang="el-GR" altLang="el-GR" dirty="0" smtClean="0"/>
              <a:t>)</a:t>
            </a:r>
          </a:p>
          <a:p>
            <a:pPr lvl="1"/>
            <a:r>
              <a:rPr lang="el-GR" altLang="el-GR" dirty="0" smtClean="0"/>
              <a:t>Πρόκληση ερεθισμού των χεριών</a:t>
            </a:r>
          </a:p>
          <a:p>
            <a:pPr lvl="1"/>
            <a:r>
              <a:rPr lang="el-GR" altLang="el-GR" dirty="0" smtClean="0"/>
              <a:t>Οι εργαζόμενοι δεν πλένουν τα χέρια τους!!!</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Πλύσιμο χεριών</a:t>
            </a:r>
          </a:p>
        </p:txBody>
      </p:sp>
      <p:graphicFrame>
        <p:nvGraphicFramePr>
          <p:cNvPr id="71706" name="Group 26"/>
          <p:cNvGraphicFramePr>
            <a:graphicFrameLocks noGrp="1"/>
          </p:cNvGraphicFramePr>
          <p:nvPr>
            <p:ph idx="1"/>
            <p:extLst>
              <p:ext uri="{D42A27DB-BD31-4B8C-83A1-F6EECF244321}">
                <p14:modId xmlns:p14="http://schemas.microsoft.com/office/powerpoint/2010/main" xmlns="" val="1882363520"/>
              </p:ext>
            </p:extLst>
          </p:nvPr>
        </p:nvGraphicFramePr>
        <p:xfrm>
          <a:off x="982663" y="2990499"/>
          <a:ext cx="7704137" cy="3269137"/>
        </p:xfrm>
        <a:graphic>
          <a:graphicData uri="http://schemas.openxmlformats.org/drawingml/2006/table">
            <a:tbl>
              <a:tblPr>
                <a:tableStyleId>{B301B821-A1FF-4177-AEE7-76D212191A09}</a:tableStyleId>
              </a:tblPr>
              <a:tblGrid>
                <a:gridCol w="2407705"/>
                <a:gridCol w="2920447"/>
                <a:gridCol w="2375985"/>
              </a:tblGrid>
              <a:tr h="294485">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lang="el-GR" altLang="el-GR" sz="1400" dirty="0" smtClean="0">
                        <a:latin typeface="+mj-lt"/>
                      </a:endParaRPr>
                    </a:p>
                  </a:txBody>
                  <a:tcPr marL="86570" marR="86570" horzOverflow="overflow"/>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1400" dirty="0" smtClean="0">
                          <a:latin typeface="+mj-lt"/>
                        </a:rPr>
                        <a:t>Σκοπός</a:t>
                      </a:r>
                    </a:p>
                  </a:txBody>
                  <a:tcPr marL="86570" marR="86570" horzOverflow="overflow"/>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1400" dirty="0" smtClean="0">
                          <a:latin typeface="+mj-lt"/>
                        </a:rPr>
                        <a:t>Μέθοδος</a:t>
                      </a:r>
                    </a:p>
                  </a:txBody>
                  <a:tcPr marL="86570" marR="86570" horzOverflow="overflow"/>
                </a:tc>
              </a:tr>
              <a:tr h="842448">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1400" dirty="0" smtClean="0">
                          <a:latin typeface="+mj-lt"/>
                        </a:rPr>
                        <a:t>Απλό πλύσιμο των χεριών</a:t>
                      </a:r>
                    </a:p>
                  </a:txBody>
                  <a:tcPr marL="86570" marR="86570" anchor="ctr" horzOverflow="overflow"/>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1400" dirty="0" smtClean="0">
                          <a:latin typeface="+mj-lt"/>
                        </a:rPr>
                        <a:t>Η απομάκρυνση των ρύπων</a:t>
                      </a:r>
                      <a:r>
                        <a:rPr lang="en-US" altLang="el-GR" sz="1400" dirty="0" smtClean="0">
                          <a:latin typeface="+mj-lt"/>
                        </a:rPr>
                        <a:t> </a:t>
                      </a:r>
                      <a:r>
                        <a:rPr lang="el-GR" altLang="el-GR" sz="1400" dirty="0" smtClean="0">
                          <a:latin typeface="+mj-lt"/>
                        </a:rPr>
                        <a:t>και της παροδικής</a:t>
                      </a:r>
                      <a:r>
                        <a:rPr lang="en-US" altLang="el-GR" sz="1400" dirty="0" smtClean="0">
                          <a:latin typeface="+mj-lt"/>
                        </a:rPr>
                        <a:t> </a:t>
                      </a:r>
                      <a:r>
                        <a:rPr lang="el-GR" altLang="el-GR" sz="1400" dirty="0" smtClean="0">
                          <a:latin typeface="+mj-lt"/>
                        </a:rPr>
                        <a:t>χλωρίδας (</a:t>
                      </a:r>
                      <a:r>
                        <a:rPr lang="el-GR" altLang="el-GR" sz="1400" dirty="0" err="1" smtClean="0">
                          <a:latin typeface="+mj-lt"/>
                        </a:rPr>
                        <a:t>transient</a:t>
                      </a:r>
                      <a:r>
                        <a:rPr lang="en-US" altLang="el-GR" sz="1400" dirty="0" smtClean="0">
                          <a:latin typeface="+mj-lt"/>
                        </a:rPr>
                        <a:t> </a:t>
                      </a:r>
                      <a:r>
                        <a:rPr lang="el-GR" altLang="el-GR" sz="1400" dirty="0" err="1" smtClean="0">
                          <a:latin typeface="+mj-lt"/>
                        </a:rPr>
                        <a:t>flora</a:t>
                      </a:r>
                      <a:r>
                        <a:rPr lang="el-GR" altLang="el-GR" sz="1400" dirty="0" smtClean="0">
                          <a:latin typeface="+mj-lt"/>
                        </a:rPr>
                        <a:t>)</a:t>
                      </a:r>
                    </a:p>
                  </a:txBody>
                  <a:tcPr marL="86570" marR="86570" anchor="ctr" horzOverflow="overflow"/>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1400" dirty="0" smtClean="0">
                          <a:latin typeface="+mj-lt"/>
                        </a:rPr>
                        <a:t>Με απλό σαπούνι</a:t>
                      </a:r>
                      <a:r>
                        <a:rPr lang="en-US" altLang="el-GR" sz="1400" dirty="0" smtClean="0">
                          <a:latin typeface="+mj-lt"/>
                        </a:rPr>
                        <a:t> </a:t>
                      </a:r>
                      <a:r>
                        <a:rPr lang="el-GR" altLang="el-GR" sz="1400" dirty="0" smtClean="0">
                          <a:latin typeface="+mj-lt"/>
                        </a:rPr>
                        <a:t>για</a:t>
                      </a:r>
                      <a:r>
                        <a:rPr lang="el-GR" altLang="el-GR" sz="1400" baseline="0" dirty="0" smtClean="0">
                          <a:latin typeface="+mj-lt"/>
                        </a:rPr>
                        <a:t> </a:t>
                      </a:r>
                      <a:r>
                        <a:rPr lang="el-GR" altLang="el-GR" sz="1400" dirty="0" smtClean="0">
                          <a:latin typeface="+mj-lt"/>
                        </a:rPr>
                        <a:t>τουλάχιστον 15 </a:t>
                      </a:r>
                      <a:r>
                        <a:rPr lang="en-US" altLang="el-GR" sz="1400" dirty="0" smtClean="0">
                          <a:latin typeface="+mj-lt"/>
                        </a:rPr>
                        <a:t>sec</a:t>
                      </a:r>
                      <a:endParaRPr lang="el-GR" altLang="el-GR" sz="1400" dirty="0" smtClean="0">
                        <a:latin typeface="+mj-lt"/>
                      </a:endParaRPr>
                    </a:p>
                  </a:txBody>
                  <a:tcPr marL="86570" marR="86570" anchor="ctr" horzOverflow="overflow"/>
                </a:tc>
              </a:tr>
              <a:tr h="938428">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1400" dirty="0" smtClean="0">
                          <a:latin typeface="+mj-lt"/>
                        </a:rPr>
                        <a:t>Αντισηψία χεριών</a:t>
                      </a:r>
                    </a:p>
                  </a:txBody>
                  <a:tcPr marL="86570" marR="86570" anchor="ctr" horzOverflow="overflow"/>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1400" dirty="0" smtClean="0">
                          <a:latin typeface="+mj-lt"/>
                        </a:rPr>
                        <a:t> Η απομάκρυνση</a:t>
                      </a:r>
                      <a:r>
                        <a:rPr lang="en-US" altLang="el-GR" sz="1400" dirty="0" smtClean="0">
                          <a:latin typeface="+mj-lt"/>
                        </a:rPr>
                        <a:t> </a:t>
                      </a:r>
                      <a:r>
                        <a:rPr lang="el-GR" altLang="el-GR" sz="1400" dirty="0" smtClean="0">
                          <a:latin typeface="+mj-lt"/>
                        </a:rPr>
                        <a:t>ή</a:t>
                      </a:r>
                      <a:r>
                        <a:rPr lang="el-GR" altLang="el-GR" sz="1400" baseline="0" dirty="0" smtClean="0">
                          <a:latin typeface="+mj-lt"/>
                        </a:rPr>
                        <a:t> </a:t>
                      </a:r>
                      <a:r>
                        <a:rPr lang="el-GR" altLang="el-GR" sz="1400" dirty="0" smtClean="0">
                          <a:latin typeface="+mj-lt"/>
                        </a:rPr>
                        <a:t>καταστροφή της παροδικής χλωρίδας</a:t>
                      </a:r>
                    </a:p>
                  </a:txBody>
                  <a:tcPr marL="86570" marR="86570" anchor="ctr" horzOverflow="overflow"/>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1400" dirty="0" smtClean="0">
                          <a:latin typeface="+mj-lt"/>
                        </a:rPr>
                        <a:t>Αντισηπτικό ή</a:t>
                      </a:r>
                      <a:r>
                        <a:rPr lang="el-GR" altLang="el-GR" sz="1400" baseline="0" dirty="0" smtClean="0">
                          <a:latin typeface="+mj-lt"/>
                        </a:rPr>
                        <a:t> </a:t>
                      </a:r>
                      <a:r>
                        <a:rPr lang="el-GR" altLang="el-GR" sz="1400" dirty="0" smtClean="0">
                          <a:latin typeface="+mj-lt"/>
                        </a:rPr>
                        <a:t>αλκοολούχο σκεύασμα,</a:t>
                      </a:r>
                      <a:r>
                        <a:rPr lang="en-US" altLang="el-GR" sz="1400" dirty="0" smtClean="0">
                          <a:latin typeface="+mj-lt"/>
                        </a:rPr>
                        <a:t> </a:t>
                      </a:r>
                      <a:r>
                        <a:rPr lang="el-GR" altLang="el-GR" sz="1400" dirty="0" smtClean="0">
                          <a:latin typeface="+mj-lt"/>
                        </a:rPr>
                        <a:t>για καθαρισμό χεριών, χωρίς νερό,</a:t>
                      </a:r>
                      <a:r>
                        <a:rPr lang="en-US" altLang="el-GR" sz="1400" dirty="0" smtClean="0">
                          <a:latin typeface="+mj-lt"/>
                        </a:rPr>
                        <a:t> </a:t>
                      </a:r>
                      <a:r>
                        <a:rPr lang="el-GR" altLang="el-GR" sz="1400" dirty="0" smtClean="0">
                          <a:latin typeface="+mj-lt"/>
                        </a:rPr>
                        <a:t>για</a:t>
                      </a:r>
                      <a:r>
                        <a:rPr lang="el-GR" altLang="el-GR" sz="1400" baseline="0" dirty="0" smtClean="0">
                          <a:latin typeface="+mj-lt"/>
                        </a:rPr>
                        <a:t> </a:t>
                      </a:r>
                      <a:r>
                        <a:rPr lang="el-GR" altLang="el-GR" sz="1400" dirty="0" smtClean="0">
                          <a:latin typeface="+mj-lt"/>
                        </a:rPr>
                        <a:t>τουλάχιστον 30 </a:t>
                      </a:r>
                      <a:r>
                        <a:rPr lang="en-US" altLang="el-GR" sz="1400" dirty="0" smtClean="0">
                          <a:latin typeface="+mj-lt"/>
                        </a:rPr>
                        <a:t>sec</a:t>
                      </a:r>
                      <a:endParaRPr lang="el-GR" altLang="el-GR" sz="1400" dirty="0" smtClean="0">
                        <a:latin typeface="+mj-lt"/>
                      </a:endParaRPr>
                    </a:p>
                  </a:txBody>
                  <a:tcPr marL="86570" marR="86570" anchor="ctr" horzOverflow="overflow"/>
                </a:tc>
              </a:tr>
              <a:tr h="1177009">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1400" dirty="0" smtClean="0">
                          <a:latin typeface="+mj-lt"/>
                        </a:rPr>
                        <a:t>Χειρουργικό πλύσιμο</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1400" dirty="0" smtClean="0">
                          <a:latin typeface="+mj-lt"/>
                        </a:rPr>
                        <a:t>των χεριών</a:t>
                      </a:r>
                    </a:p>
                  </a:txBody>
                  <a:tcPr marL="86570" marR="86570" anchor="ctr" horzOverflow="overflow"/>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1400" dirty="0" smtClean="0">
                          <a:latin typeface="+mj-lt"/>
                        </a:rPr>
                        <a:t>Η απομάκρυνση ή</a:t>
                      </a:r>
                      <a:r>
                        <a:rPr lang="en-US" altLang="el-GR" sz="1400" dirty="0" smtClean="0">
                          <a:latin typeface="+mj-lt"/>
                        </a:rPr>
                        <a:t> </a:t>
                      </a:r>
                      <a:r>
                        <a:rPr lang="el-GR" altLang="el-GR" sz="1400" dirty="0" smtClean="0">
                          <a:latin typeface="+mj-lt"/>
                        </a:rPr>
                        <a:t>η</a:t>
                      </a:r>
                      <a:r>
                        <a:rPr lang="el-GR" altLang="el-GR" sz="1400" baseline="0" dirty="0" smtClean="0">
                          <a:latin typeface="+mj-lt"/>
                        </a:rPr>
                        <a:t> </a:t>
                      </a:r>
                      <a:r>
                        <a:rPr lang="el-GR" altLang="el-GR" sz="1400" dirty="0" smtClean="0">
                          <a:latin typeface="+mj-lt"/>
                        </a:rPr>
                        <a:t>καταστροφή της</a:t>
                      </a:r>
                      <a:r>
                        <a:rPr lang="en-US" altLang="el-GR" sz="1400" dirty="0" smtClean="0">
                          <a:latin typeface="+mj-lt"/>
                        </a:rPr>
                        <a:t> </a:t>
                      </a:r>
                      <a:r>
                        <a:rPr lang="el-GR" altLang="el-GR" sz="1400" dirty="0" smtClean="0">
                          <a:latin typeface="+mj-lt"/>
                        </a:rPr>
                        <a:t>παροδικής</a:t>
                      </a:r>
                      <a:r>
                        <a:rPr lang="el-GR" altLang="el-GR" sz="1400" baseline="0" dirty="0" smtClean="0">
                          <a:latin typeface="+mj-lt"/>
                        </a:rPr>
                        <a:t> </a:t>
                      </a:r>
                      <a:r>
                        <a:rPr lang="el-GR" altLang="el-GR" sz="1400" dirty="0" smtClean="0">
                          <a:latin typeface="+mj-lt"/>
                        </a:rPr>
                        <a:t>χλωρίδας</a:t>
                      </a:r>
                      <a:r>
                        <a:rPr lang="en-US" altLang="el-GR" sz="1400" dirty="0" smtClean="0">
                          <a:latin typeface="+mj-lt"/>
                        </a:rPr>
                        <a:t> </a:t>
                      </a:r>
                      <a:r>
                        <a:rPr lang="el-GR" altLang="el-GR" sz="1400" dirty="0" smtClean="0">
                          <a:latin typeface="+mj-lt"/>
                        </a:rPr>
                        <a:t>και η όσο το δυνατόν μεγαλύτερη</a:t>
                      </a:r>
                      <a:r>
                        <a:rPr lang="en-US" altLang="el-GR" sz="1400" dirty="0" smtClean="0">
                          <a:latin typeface="+mj-lt"/>
                        </a:rPr>
                        <a:t> </a:t>
                      </a:r>
                      <a:r>
                        <a:rPr lang="el-GR" altLang="el-GR" sz="1400" dirty="0" smtClean="0">
                          <a:latin typeface="+mj-lt"/>
                        </a:rPr>
                        <a:t>ελάττωση</a:t>
                      </a:r>
                      <a:r>
                        <a:rPr lang="en-US" altLang="el-GR" sz="1400" dirty="0" smtClean="0">
                          <a:latin typeface="+mj-lt"/>
                        </a:rPr>
                        <a:t> </a:t>
                      </a:r>
                      <a:r>
                        <a:rPr lang="el-GR" altLang="el-GR" sz="1400" dirty="0" smtClean="0">
                          <a:latin typeface="+mj-lt"/>
                        </a:rPr>
                        <a:t>της</a:t>
                      </a:r>
                      <a:r>
                        <a:rPr lang="el-GR" altLang="el-GR" sz="1400" baseline="0" dirty="0" smtClean="0">
                          <a:latin typeface="+mj-lt"/>
                        </a:rPr>
                        <a:t> </a:t>
                      </a:r>
                      <a:r>
                        <a:rPr lang="el-GR" altLang="el-GR" sz="1400" dirty="0" smtClean="0">
                          <a:latin typeface="+mj-lt"/>
                        </a:rPr>
                        <a:t>μόνιμης χλωρίδας</a:t>
                      </a:r>
                    </a:p>
                  </a:txBody>
                  <a:tcPr marL="86570" marR="86570" anchor="ctr" horzOverflow="overflow"/>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l-GR" altLang="el-GR" sz="1400" dirty="0" smtClean="0">
                          <a:latin typeface="+mj-lt"/>
                        </a:rPr>
                        <a:t>Αντισηπτικό με τη χρήση βούρτσας για</a:t>
                      </a:r>
                      <a:r>
                        <a:rPr lang="el-GR" altLang="el-GR" sz="1400" baseline="0" dirty="0" smtClean="0">
                          <a:latin typeface="+mj-lt"/>
                        </a:rPr>
                        <a:t> </a:t>
                      </a:r>
                      <a:r>
                        <a:rPr lang="el-GR" altLang="el-GR" sz="1400" dirty="0" smtClean="0">
                          <a:latin typeface="+mj-lt"/>
                        </a:rPr>
                        <a:t>τουλάχιστον 2 </a:t>
                      </a:r>
                      <a:r>
                        <a:rPr lang="en-US" altLang="el-GR" sz="1400" dirty="0" smtClean="0">
                          <a:latin typeface="+mj-lt"/>
                        </a:rPr>
                        <a:t>min</a:t>
                      </a:r>
                      <a:r>
                        <a:rPr lang="el-GR" altLang="el-GR" sz="1400" dirty="0" smtClean="0">
                          <a:latin typeface="+mj-lt"/>
                        </a:rPr>
                        <a:t> ή</a:t>
                      </a:r>
                      <a:r>
                        <a:rPr lang="el-GR" altLang="el-GR" sz="1400" baseline="0" dirty="0" smtClean="0">
                          <a:latin typeface="+mj-lt"/>
                        </a:rPr>
                        <a:t> </a:t>
                      </a:r>
                      <a:r>
                        <a:rPr lang="el-GR" altLang="el-GR" sz="1400" dirty="0" smtClean="0">
                          <a:latin typeface="+mj-lt"/>
                        </a:rPr>
                        <a:t>αλκοολούχο σκεύασμα</a:t>
                      </a:r>
                      <a:r>
                        <a:rPr lang="el-GR" altLang="el-GR" sz="1400" baseline="0" dirty="0" smtClean="0">
                          <a:latin typeface="+mj-lt"/>
                        </a:rPr>
                        <a:t> </a:t>
                      </a:r>
                      <a:r>
                        <a:rPr lang="el-GR" altLang="el-GR" sz="1400" dirty="0" smtClean="0">
                          <a:latin typeface="+mj-lt"/>
                        </a:rPr>
                        <a:t>για τουλάχιστον 3 </a:t>
                      </a:r>
                      <a:r>
                        <a:rPr lang="en-US" altLang="el-GR" sz="1400" dirty="0" smtClean="0">
                          <a:latin typeface="+mj-lt"/>
                        </a:rPr>
                        <a:t>min</a:t>
                      </a:r>
                      <a:endParaRPr lang="el-GR" altLang="el-GR" sz="1400" dirty="0" smtClean="0">
                        <a:latin typeface="+mj-lt"/>
                      </a:endParaRPr>
                    </a:p>
                  </a:txBody>
                  <a:tcPr marL="86570" marR="86570" anchor="ctr" horzOverflow="overflow"/>
                </a:tc>
              </a:tr>
            </a:tbl>
          </a:graphicData>
        </a:graphic>
      </p:graphicFrame>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56032"/>
            <a:ext cx="1428750" cy="142875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l-GR" altLang="el-GR" smtClean="0"/>
              <a:t>Αντισηψία χεριών</a:t>
            </a:r>
          </a:p>
        </p:txBody>
      </p:sp>
      <p:sp>
        <p:nvSpPr>
          <p:cNvPr id="131075" name="Rectangle 3"/>
          <p:cNvSpPr>
            <a:spLocks noGrp="1" noChangeArrowheads="1"/>
          </p:cNvSpPr>
          <p:nvPr>
            <p:ph idx="1"/>
          </p:nvPr>
        </p:nvSpPr>
        <p:spPr/>
        <p:txBody>
          <a:bodyPr>
            <a:normAutofit/>
          </a:bodyPr>
          <a:lstStyle/>
          <a:p>
            <a:r>
              <a:rPr lang="el-GR" dirty="0" smtClean="0"/>
              <a:t>Όταν απαιτείται η μείωση όχι μόνο της παροδικής, αλλά και της μόνιμης χλωρίδας του δέρματος.</a:t>
            </a:r>
          </a:p>
          <a:p>
            <a:r>
              <a:rPr lang="el-GR" dirty="0" smtClean="0"/>
              <a:t>Όταν επιθυμούμε διάρκεια της </a:t>
            </a:r>
            <a:r>
              <a:rPr lang="el-GR" dirty="0" err="1" smtClean="0"/>
              <a:t>αντιμικροβιακής</a:t>
            </a:r>
            <a:r>
              <a:rPr lang="el-GR" dirty="0" smtClean="0"/>
              <a:t> δράσης στα χέρια. </a:t>
            </a:r>
          </a:p>
          <a:p>
            <a:r>
              <a:rPr lang="el-GR" dirty="0" smtClean="0"/>
              <a:t>Πριν τη διεξαγωγή μιας επεμβατικής διαδικασίας, όπως χειρουργική επέμβαση, τοποθέτηση </a:t>
            </a:r>
            <a:r>
              <a:rPr lang="el-GR" dirty="0" err="1" smtClean="0"/>
              <a:t>ενδαγγειακού</a:t>
            </a:r>
            <a:r>
              <a:rPr lang="el-GR" dirty="0" smtClean="0"/>
              <a:t> καθετήρα, </a:t>
            </a:r>
            <a:r>
              <a:rPr lang="el-GR" dirty="0" err="1" smtClean="0"/>
              <a:t>κύστεως</a:t>
            </a:r>
            <a:r>
              <a:rPr lang="el-GR" dirty="0" smtClean="0"/>
              <a:t> ή άλλων συσκευών που εισέρχονται σε στείρες περιοχές του σώματος.</a:t>
            </a:r>
          </a:p>
        </p:txBody>
      </p:sp>
    </p:spTree>
    <p:extLst>
      <p:ext uri="{BB962C8B-B14F-4D97-AF65-F5344CB8AC3E}">
        <p14:creationId xmlns:p14="http://schemas.microsoft.com/office/powerpoint/2010/main" xmlns="" val="4902354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l-GR" altLang="el-GR" smtClean="0"/>
              <a:t>Αντισηψία χεριών</a:t>
            </a:r>
          </a:p>
        </p:txBody>
      </p:sp>
      <p:sp>
        <p:nvSpPr>
          <p:cNvPr id="132099" name="Rectangle 3"/>
          <p:cNvSpPr>
            <a:spLocks noGrp="1" noChangeArrowheads="1"/>
          </p:cNvSpPr>
          <p:nvPr>
            <p:ph idx="1"/>
          </p:nvPr>
        </p:nvSpPr>
        <p:spPr/>
        <p:txBody>
          <a:bodyPr>
            <a:normAutofit/>
          </a:bodyPr>
          <a:lstStyle/>
          <a:p>
            <a:r>
              <a:rPr lang="el-GR" altLang="el-GR" dirty="0" smtClean="0"/>
              <a:t>Πριν και μετά την φροντίδα των συσκευών που προαναφέρθηκαν, συμπεριλαμβανομένης και της αναρρόφησης σε </a:t>
            </a:r>
            <a:r>
              <a:rPr lang="el-GR" altLang="el-GR" dirty="0" err="1" smtClean="0"/>
              <a:t>διασωληνωμένους</a:t>
            </a:r>
            <a:r>
              <a:rPr lang="el-GR" altLang="el-GR" dirty="0" smtClean="0"/>
              <a:t> ασθενείς.</a:t>
            </a:r>
          </a:p>
          <a:p>
            <a:r>
              <a:rPr lang="el-GR" altLang="el-GR" dirty="0" smtClean="0"/>
              <a:t>Μεταξύ των ασθενών σε καταστάσεις υψηλού κινδύνου (πχ ασθενείς με ανοικτά τραύματα ή επεμβατικές συσκευές).</a:t>
            </a:r>
          </a:p>
          <a:p>
            <a:r>
              <a:rPr lang="el-GR" altLang="el-GR" dirty="0" smtClean="0"/>
              <a:t>Πριν και μετά το χειρισμό αίματος, σωματικών υγρών ή την επαφή με βλεννογόνους (πχ τραύματα, κοιλότητες).</a:t>
            </a:r>
          </a:p>
        </p:txBody>
      </p:sp>
    </p:spTree>
    <p:extLst>
      <p:ext uri="{BB962C8B-B14F-4D97-AF65-F5344CB8AC3E}">
        <p14:creationId xmlns:p14="http://schemas.microsoft.com/office/powerpoint/2010/main" xmlns="" val="37838141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Χρήση γαντιών</a:t>
            </a:r>
            <a:endParaRPr lang="el-GR" dirty="0"/>
          </a:p>
        </p:txBody>
      </p:sp>
      <p:sp>
        <p:nvSpPr>
          <p:cNvPr id="5" name="Content Placeholder 4"/>
          <p:cNvSpPr>
            <a:spLocks noGrp="1"/>
          </p:cNvSpPr>
          <p:nvPr>
            <p:ph idx="1"/>
          </p:nvPr>
        </p:nvSpPr>
        <p:spPr/>
        <p:txBody>
          <a:bodyPr/>
          <a:lstStyle/>
          <a:p>
            <a:r>
              <a:rPr lang="el-GR" altLang="el-GR" dirty="0" smtClean="0"/>
              <a:t>Προφυλακτικό μέσο όχι υποκατάστατο πλυσίματος χεριών.</a:t>
            </a:r>
          </a:p>
          <a:p>
            <a:r>
              <a:rPr lang="el-GR" altLang="el-GR" dirty="0" smtClean="0"/>
              <a:t>Να χρησιμοποιούνται όταν πρόκειται να εφαρμοσθούν πρακτικές που μολύνουν τα χέρια.</a:t>
            </a:r>
          </a:p>
          <a:p>
            <a:r>
              <a:rPr lang="el-GR" altLang="el-GR" dirty="0" smtClean="0"/>
              <a:t>Αφαιρούνται μετά την ολοκλήρωση της εργασίας και πλένονται τα χέρια.</a:t>
            </a:r>
          </a:p>
          <a:p>
            <a:r>
              <a:rPr lang="el-GR" altLang="el-GR" dirty="0" smtClean="0"/>
              <a:t>Αλλεργία στο υλικό κατασκευής.</a:t>
            </a: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56032"/>
            <a:ext cx="1428750" cy="142875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el-GR" sz="3200" smtClean="0"/>
              <a:t>      Αντικείμενα μιας χρήσης</a:t>
            </a:r>
          </a:p>
        </p:txBody>
      </p:sp>
      <p:sp>
        <p:nvSpPr>
          <p:cNvPr id="146435" name="Rectangle 3"/>
          <p:cNvSpPr>
            <a:spLocks noGrp="1" noChangeArrowheads="1"/>
          </p:cNvSpPr>
          <p:nvPr>
            <p:ph idx="1"/>
          </p:nvPr>
        </p:nvSpPr>
        <p:spPr/>
        <p:txBody>
          <a:bodyPr>
            <a:normAutofit lnSpcReduction="10000"/>
          </a:bodyPr>
          <a:lstStyle/>
          <a:p>
            <a:pPr eaLnBrk="1" hangingPunct="1">
              <a:defRPr/>
            </a:pPr>
            <a:r>
              <a:rPr lang="el-GR" sz="2400" dirty="0" smtClean="0"/>
              <a:t>Σύμφωνα με το </a:t>
            </a:r>
            <a:r>
              <a:rPr lang="en-US" sz="2400" dirty="0" smtClean="0"/>
              <a:t>CDC</a:t>
            </a:r>
            <a:r>
              <a:rPr lang="el-GR" sz="2400" dirty="0" smtClean="0"/>
              <a:t> η ευθύνη για την ασφάλειά τους είναι του χρήστη   </a:t>
            </a:r>
            <a:r>
              <a:rPr lang="en-US" sz="2400" dirty="0" smtClean="0"/>
              <a:t>                                           </a:t>
            </a:r>
            <a:r>
              <a:rPr lang="en-US" sz="2400" dirty="0" smtClean="0">
                <a:solidFill>
                  <a:srgbClr val="FFC000"/>
                </a:solidFill>
                <a:hlinkClick r:id="rId3"/>
              </a:rPr>
              <a:t>http://www.fda.gov/cdrh/ohip/guidance/1333.html</a:t>
            </a:r>
            <a:r>
              <a:rPr lang="en-US" sz="2400" dirty="0" smtClean="0">
                <a:solidFill>
                  <a:srgbClr val="FFC000"/>
                </a:solidFill>
              </a:rPr>
              <a:t>     </a:t>
            </a:r>
            <a:r>
              <a:rPr lang="en-US" sz="2400" dirty="0" smtClean="0">
                <a:solidFill>
                  <a:srgbClr val="FFC000"/>
                </a:solidFill>
                <a:hlinkClick r:id="rId4"/>
              </a:rPr>
              <a:t>http://www.fda.gov/cdrh/ohip/guidance/1408.html</a:t>
            </a:r>
            <a:r>
              <a:rPr lang="en-US" sz="2400" dirty="0" smtClean="0">
                <a:solidFill>
                  <a:srgbClr val="FFC000"/>
                </a:solidFill>
              </a:rPr>
              <a:t> </a:t>
            </a:r>
          </a:p>
          <a:p>
            <a:pPr eaLnBrk="1" hangingPunct="1">
              <a:defRPr/>
            </a:pPr>
            <a:r>
              <a:rPr lang="el-GR" sz="2400" dirty="0" smtClean="0"/>
              <a:t>Σε πολλές χώρες επαναχρησιμοποιούνται με την βοήθεια ειδικών μηχανημάτων απολύμανσης και επιτροπών ελέγχου λοιμώξεων με αποτέλεσμα οικονομία 30 - 50% του κόστους των αντικειμένων μιας χρήσης.</a:t>
            </a:r>
          </a:p>
          <a:p>
            <a:pPr eaLnBrk="1" hangingPunct="1">
              <a:buFont typeface="Wingdings" panose="05000000000000000000" pitchFamily="2" charset="2"/>
              <a:buNone/>
              <a:defRPr/>
            </a:pPr>
            <a:endParaRPr lang="el-GR" sz="2400" dirty="0" smtClean="0"/>
          </a:p>
        </p:txBody>
      </p:sp>
    </p:spTree>
    <p:extLst>
      <p:ext uri="{BB962C8B-B14F-4D97-AF65-F5344CB8AC3E}">
        <p14:creationId xmlns:p14="http://schemas.microsoft.com/office/powerpoint/2010/main" xmlns="" val="23126465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4" name="Picture 4" descr="~AUT0017"/>
          <p:cNvPicPr>
            <a:picLocks noGrp="1" noChangeAspect="1" noChangeArrowheads="1"/>
          </p:cNvPicPr>
          <p:nvPr>
            <p:ph idx="1"/>
          </p:nvPr>
        </p:nvPicPr>
        <p:blipFill>
          <a:blip r:embed="rId3" cstate="print"/>
          <a:srcRect/>
          <a:stretch>
            <a:fillRect/>
          </a:stretch>
        </p:blipFill>
        <p:spPr>
          <a:xfrm>
            <a:off x="0" y="0"/>
            <a:ext cx="9144000" cy="6867525"/>
          </a:xfrm>
          <a:ln w="38100">
            <a:solidFill>
              <a:srgbClr val="EF2941"/>
            </a:solidFill>
          </a:ln>
          <a:effectLst>
            <a:outerShdw dist="107763" dir="8100000" algn="ctr" rotWithShape="0">
              <a:schemeClr val="bg2">
                <a:alpha val="50000"/>
              </a:schemeClr>
            </a:outerShdw>
          </a:effectLst>
        </p:spPr>
      </p:pic>
      <p:sp>
        <p:nvSpPr>
          <p:cNvPr id="73732" name="Rectangle 2"/>
          <p:cNvSpPr>
            <a:spLocks noChangeArrowheads="1"/>
          </p:cNvSpPr>
          <p:nvPr/>
        </p:nvSpPr>
        <p:spPr bwMode="auto">
          <a:xfrm>
            <a:off x="3851275" y="6264275"/>
            <a:ext cx="47879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4400" b="1">
                <a:solidFill>
                  <a:schemeClr val="tx2"/>
                </a:solidFill>
                <a:latin typeface="Tahoma" panose="020B0604030504040204" pitchFamily="34" charset="0"/>
                <a:cs typeface="Arial" panose="020B0604020202020204" pitchFamily="34" charset="0"/>
              </a:defRPr>
            </a:lvl1pPr>
            <a:lvl2pPr eaLnBrk="0" hangingPunct="0">
              <a:defRPr sz="4400" b="1">
                <a:solidFill>
                  <a:schemeClr val="tx2"/>
                </a:solidFill>
                <a:latin typeface="Tahoma" panose="020B0604030504040204" pitchFamily="34" charset="0"/>
                <a:cs typeface="Arial" panose="020B0604020202020204" pitchFamily="34" charset="0"/>
              </a:defRPr>
            </a:lvl2pPr>
            <a:lvl3pPr eaLnBrk="0" hangingPunct="0">
              <a:defRPr sz="4400" b="1">
                <a:solidFill>
                  <a:schemeClr val="tx2"/>
                </a:solidFill>
                <a:latin typeface="Tahoma" panose="020B0604030504040204" pitchFamily="34" charset="0"/>
                <a:cs typeface="Arial" panose="020B0604020202020204" pitchFamily="34" charset="0"/>
              </a:defRPr>
            </a:lvl3pPr>
            <a:lvl4pPr eaLnBrk="0" hangingPunct="0">
              <a:defRPr sz="4400" b="1">
                <a:solidFill>
                  <a:schemeClr val="tx2"/>
                </a:solidFill>
                <a:latin typeface="Tahoma" panose="020B0604030504040204" pitchFamily="34" charset="0"/>
                <a:cs typeface="Arial" panose="020B0604020202020204" pitchFamily="34" charset="0"/>
              </a:defRPr>
            </a:lvl4pPr>
            <a:lvl5pPr eaLnBrk="0" hangingPunct="0">
              <a:defRPr sz="4400" b="1">
                <a:solidFill>
                  <a:schemeClr val="tx2"/>
                </a:solidFill>
                <a:latin typeface="Tahoma" panose="020B0604030504040204" pitchFamily="34" charset="0"/>
                <a:cs typeface="Arial" panose="020B0604020202020204" pitchFamily="34" charset="0"/>
              </a:defRPr>
            </a:lvl5pPr>
            <a:lvl6pPr marL="457200" eaLnBrk="0" fontAlgn="base" hangingPunct="0">
              <a:spcBef>
                <a:spcPct val="0"/>
              </a:spcBef>
              <a:spcAft>
                <a:spcPct val="0"/>
              </a:spcAft>
              <a:defRPr sz="4400" b="1">
                <a:solidFill>
                  <a:schemeClr val="tx2"/>
                </a:solidFill>
                <a:latin typeface="Tahoma" panose="020B0604030504040204" pitchFamily="34" charset="0"/>
                <a:cs typeface="Arial" panose="020B0604020202020204" pitchFamily="34" charset="0"/>
              </a:defRPr>
            </a:lvl6pPr>
            <a:lvl7pPr marL="914400" eaLnBrk="0" fontAlgn="base" hangingPunct="0">
              <a:spcBef>
                <a:spcPct val="0"/>
              </a:spcBef>
              <a:spcAft>
                <a:spcPct val="0"/>
              </a:spcAft>
              <a:defRPr sz="4400" b="1">
                <a:solidFill>
                  <a:schemeClr val="tx2"/>
                </a:solidFill>
                <a:latin typeface="Tahoma" panose="020B0604030504040204" pitchFamily="34" charset="0"/>
                <a:cs typeface="Arial" panose="020B0604020202020204" pitchFamily="34" charset="0"/>
              </a:defRPr>
            </a:lvl7pPr>
            <a:lvl8pPr marL="1371600" eaLnBrk="0" fontAlgn="base" hangingPunct="0">
              <a:spcBef>
                <a:spcPct val="0"/>
              </a:spcBef>
              <a:spcAft>
                <a:spcPct val="0"/>
              </a:spcAft>
              <a:defRPr sz="4400" b="1">
                <a:solidFill>
                  <a:schemeClr val="tx2"/>
                </a:solidFill>
                <a:latin typeface="Tahoma" panose="020B0604030504040204" pitchFamily="34" charset="0"/>
                <a:cs typeface="Arial" panose="020B0604020202020204" pitchFamily="34" charset="0"/>
              </a:defRPr>
            </a:lvl8pPr>
            <a:lvl9pPr marL="1828800" eaLnBrk="0" fontAlgn="base" hangingPunct="0">
              <a:spcBef>
                <a:spcPct val="0"/>
              </a:spcBef>
              <a:spcAft>
                <a:spcPct val="0"/>
              </a:spcAft>
              <a:defRPr sz="4400" b="1">
                <a:solidFill>
                  <a:schemeClr val="tx2"/>
                </a:solidFill>
                <a:latin typeface="Tahoma" panose="020B0604030504040204" pitchFamily="34" charset="0"/>
                <a:cs typeface="Arial" panose="020B0604020202020204" pitchFamily="34" charset="0"/>
              </a:defRPr>
            </a:lvl9pPr>
          </a:lstStyle>
          <a:p>
            <a:pPr eaLnBrk="1" hangingPunct="1"/>
            <a:r>
              <a:rPr lang="el-GR" altLang="el-GR" sz="2000" dirty="0">
                <a:solidFill>
                  <a:srgbClr val="0070C0"/>
                </a:solidFill>
                <a:latin typeface="Arial" panose="020B0604020202020204" pitchFamily="34" charset="0"/>
              </a:rPr>
              <a:t>Ευχαριστώ για την προσοχή σας !!!</a:t>
            </a:r>
            <a:endParaRPr lang="en-GB" altLang="el-GR" sz="2000" dirty="0">
              <a:solidFill>
                <a:srgbClr val="0070C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DESTscan0040"/>
          <p:cNvPicPr>
            <a:picLocks noGrp="1" noChangeAspect="1" noChangeArrowheads="1"/>
          </p:cNvPicPr>
          <p:nvPr>
            <p:ph type="chart" idx="1"/>
          </p:nvPr>
        </p:nvPicPr>
        <p:blipFill>
          <a:blip r:embed="rId3" cstate="print">
            <a:lum bright="-12000" contrast="54000"/>
          </a:blip>
          <a:srcRect/>
          <a:stretch>
            <a:fillRect/>
          </a:stretch>
        </p:blipFill>
        <p:spPr>
          <a:xfrm>
            <a:off x="1981200" y="381000"/>
            <a:ext cx="5715000" cy="5867400"/>
          </a:xfrm>
          <a:ln w="12700" cap="flat">
            <a:solidFill>
              <a:schemeClr val="tx1"/>
            </a:solidFill>
            <a:headEnd type="none" w="med" len="med"/>
            <a:tailEnd type="none" w="med" len="med"/>
          </a:ln>
          <a:effectLst>
            <a:outerShdw dist="125724" dir="2700000" algn="ctr" rotWithShape="0">
              <a:schemeClr val="accent1"/>
            </a:outerShdw>
          </a:effectLst>
        </p:spPr>
      </p:pic>
    </p:spTree>
    <p:extLst>
      <p:ext uri="{BB962C8B-B14F-4D97-AF65-F5344CB8AC3E}">
        <p14:creationId xmlns:p14="http://schemas.microsoft.com/office/powerpoint/2010/main" xmlns="" val="20869576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l-GR" altLang="el-GR" dirty="0" smtClean="0"/>
              <a:t>Αντισηψία</a:t>
            </a:r>
          </a:p>
        </p:txBody>
      </p:sp>
      <p:sp>
        <p:nvSpPr>
          <p:cNvPr id="33795" name="Rectangle 3"/>
          <p:cNvSpPr>
            <a:spLocks noGrp="1" noChangeArrowheads="1"/>
          </p:cNvSpPr>
          <p:nvPr>
            <p:ph idx="1"/>
          </p:nvPr>
        </p:nvSpPr>
        <p:spPr/>
        <p:txBody>
          <a:bodyPr/>
          <a:lstStyle/>
          <a:p>
            <a:r>
              <a:rPr lang="el-GR" altLang="el-GR" dirty="0" smtClean="0"/>
              <a:t>Η διαδικασία με την οποία επιτυγχάνεται:</a:t>
            </a:r>
          </a:p>
          <a:p>
            <a:pPr lvl="1"/>
            <a:r>
              <a:rPr lang="el-GR" altLang="el-GR" dirty="0"/>
              <a:t>Απολύμανση των ζώντων ιστών ή του δέρματος </a:t>
            </a:r>
            <a:r>
              <a:rPr lang="el-GR" altLang="el-GR" dirty="0" smtClean="0"/>
              <a:t>των ασθενών.</a:t>
            </a:r>
            <a:endParaRPr lang="el-GR" altLang="el-GR" dirty="0"/>
          </a:p>
          <a:p>
            <a:pPr lvl="1"/>
            <a:r>
              <a:rPr lang="el-GR" altLang="el-GR" dirty="0"/>
              <a:t>Μείωση ή απομάκρυνση της παροδικής χλωρίδας των χεριών με πλύσιμο</a:t>
            </a:r>
            <a:r>
              <a:rPr lang="en-US" altLang="el-GR" dirty="0"/>
              <a:t> (</a:t>
            </a:r>
            <a:r>
              <a:rPr lang="el-GR" altLang="el-GR" dirty="0"/>
              <a:t>μείωση &gt;1</a:t>
            </a:r>
            <a:r>
              <a:rPr lang="en-US" altLang="el-GR" dirty="0"/>
              <a:t> </a:t>
            </a:r>
            <a:r>
              <a:rPr lang="en-US" altLang="el-GR" dirty="0" smtClean="0"/>
              <a:t>log</a:t>
            </a:r>
            <a:r>
              <a:rPr lang="el-GR" altLang="el-GR" dirty="0" smtClean="0"/>
              <a:t>(</a:t>
            </a:r>
            <a:r>
              <a:rPr lang="en-US" altLang="el-GR" dirty="0" err="1" smtClean="0"/>
              <a:t>cfu</a:t>
            </a:r>
            <a:r>
              <a:rPr lang="el-GR" altLang="el-GR" dirty="0" smtClean="0"/>
              <a:t>)) </a:t>
            </a:r>
            <a:r>
              <a:rPr lang="el-GR" altLang="el-GR" dirty="0"/>
              <a:t>ή απολύμανση</a:t>
            </a:r>
            <a:r>
              <a:rPr lang="en-US" altLang="el-GR" dirty="0"/>
              <a:t> </a:t>
            </a:r>
            <a:r>
              <a:rPr lang="el-GR" altLang="el-GR" dirty="0"/>
              <a:t>(μείωση &gt;2,5 </a:t>
            </a:r>
            <a:r>
              <a:rPr lang="en-US" altLang="el-GR" dirty="0" smtClean="0"/>
              <a:t>log</a:t>
            </a:r>
            <a:r>
              <a:rPr lang="el-GR" altLang="el-GR" dirty="0" smtClean="0"/>
              <a:t>(</a:t>
            </a:r>
            <a:r>
              <a:rPr lang="en-US" altLang="el-GR" dirty="0" err="1" smtClean="0"/>
              <a:t>cfu</a:t>
            </a:r>
            <a:r>
              <a:rPr lang="el-GR" altLang="el-GR" dirty="0" smtClean="0"/>
              <a:t>)).</a:t>
            </a:r>
          </a:p>
        </p:txBody>
      </p:sp>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56032"/>
            <a:ext cx="1428750" cy="1428750"/>
          </a:xfrm>
          <a:prstGeom prst="rect">
            <a:avLst/>
          </a:prstGeom>
        </p:spPr>
      </p:pic>
    </p:spTree>
    <p:extLst>
      <p:ext uri="{BB962C8B-B14F-4D97-AF65-F5344CB8AC3E}">
        <p14:creationId xmlns:p14="http://schemas.microsoft.com/office/powerpoint/2010/main" xmlns="" val="2871041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l-GR" altLang="el-GR" smtClean="0"/>
              <a:t>Καθαρισμός</a:t>
            </a:r>
          </a:p>
        </p:txBody>
      </p:sp>
      <p:sp>
        <p:nvSpPr>
          <p:cNvPr id="34819" name="Rectangle 3"/>
          <p:cNvSpPr>
            <a:spLocks noGrp="1" noChangeArrowheads="1"/>
          </p:cNvSpPr>
          <p:nvPr>
            <p:ph idx="1"/>
          </p:nvPr>
        </p:nvSpPr>
        <p:spPr/>
        <p:txBody>
          <a:bodyPr/>
          <a:lstStyle/>
          <a:p>
            <a:r>
              <a:rPr lang="el-GR" dirty="0" smtClean="0"/>
              <a:t>Η διαδικασία με την οποία επιτυγχάνεται η απομάκρυνση ξένων ανόργανων ή οργανικών υλικών (ρύποι, αίμα, πύον, ιστοί) από ένα αντικείμενο με αποτέλεσμα τη μείωση του μικροβιακού φορτίου.</a:t>
            </a:r>
          </a:p>
          <a:p>
            <a:r>
              <a:rPr lang="el-GR" dirty="0" smtClean="0"/>
              <a:t>Είναι η αρχική διαδικασία για την εφαρμογή στη συνέχεια οποιασδήποτε μεθόδου απολύμανσης ή αποστείρωσης.</a:t>
            </a: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56032"/>
            <a:ext cx="1428750" cy="1428750"/>
          </a:xfrm>
          <a:prstGeom prst="rect">
            <a:avLst/>
          </a:prstGeom>
        </p:spPr>
      </p:pic>
    </p:spTree>
    <p:extLst>
      <p:ext uri="{BB962C8B-B14F-4D97-AF65-F5344CB8AC3E}">
        <p14:creationId xmlns:p14="http://schemas.microsoft.com/office/powerpoint/2010/main" xmlns="" val="21276016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αράλλαξη">
  <a:themeElements>
    <a:clrScheme name="Παράλλαξη">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Παράλλαξη">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αράλλαξη">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Παράλλαξη</Template>
  <TotalTime>1521</TotalTime>
  <Words>2800</Words>
  <Application>Microsoft Office PowerPoint</Application>
  <PresentationFormat>Προβολή στην οθόνη (4:3)</PresentationFormat>
  <Paragraphs>327</Paragraphs>
  <Slides>66</Slides>
  <Notes>63</Notes>
  <HiddenSlides>1</HiddenSlides>
  <MMClips>0</MMClips>
  <ScaleCrop>false</ScaleCrop>
  <HeadingPairs>
    <vt:vector size="4" baseType="variant">
      <vt:variant>
        <vt:lpstr>Θέμα</vt:lpstr>
      </vt:variant>
      <vt:variant>
        <vt:i4>1</vt:i4>
      </vt:variant>
      <vt:variant>
        <vt:lpstr>Τίτλοι διαφανειών</vt:lpstr>
      </vt:variant>
      <vt:variant>
        <vt:i4>66</vt:i4>
      </vt:variant>
    </vt:vector>
  </HeadingPairs>
  <TitlesOfParts>
    <vt:vector size="67" baseType="lpstr">
      <vt:lpstr>Παράλλαξη</vt:lpstr>
      <vt:lpstr>Στοματική Χειρουργική Ι Αποστείρωση - Απολύμανση - Αντισηψία</vt:lpstr>
      <vt:lpstr>Ιστορική  Αναδρομή</vt:lpstr>
      <vt:lpstr>Απολυμαντικά – Αντισηπτικά</vt:lpstr>
      <vt:lpstr>Αποστείρωση</vt:lpstr>
      <vt:lpstr>Απολύμανση (Ι)</vt:lpstr>
      <vt:lpstr>Απολύμανση (ΙΙ)</vt:lpstr>
      <vt:lpstr>Διαφάνεια 7</vt:lpstr>
      <vt:lpstr>Αντισηψία</vt:lpstr>
      <vt:lpstr>Καθαρισμός</vt:lpstr>
      <vt:lpstr>Επιλογή μεθόδων αποστείρωσης και απολύμανσης</vt:lpstr>
      <vt:lpstr>Επιλογή μεθόδων αποστείρωσης και απολύμανσης</vt:lpstr>
      <vt:lpstr>Συσκευές αποστείρωσης</vt:lpstr>
      <vt:lpstr>Θερμοκρασίες ανάπτυξης βακτηρίων</vt:lpstr>
      <vt:lpstr>Αντοχή μικροβίων στην αποστείρωση</vt:lpstr>
      <vt:lpstr>Ελάχιστοι χρόνοι αποστείρωσης</vt:lpstr>
      <vt:lpstr>Αυτόκαυστα</vt:lpstr>
      <vt:lpstr>Διαφάνεια 17</vt:lpstr>
      <vt:lpstr>Άλλες μέθοδοι αποστείρωσης σε χαμηλές θερμοκρασίες</vt:lpstr>
      <vt:lpstr>Υπεροξείδιο του υδρογόνου  (Hydrogen Peroxide Gas Plasma)</vt:lpstr>
      <vt:lpstr>Υπεροξικό οξύ (Peracetic Acid)</vt:lpstr>
      <vt:lpstr>Προβλήματα κατά την αποστείρωση (I)</vt:lpstr>
      <vt:lpstr>Προβλήματα κατά την αποστείρωση (II)</vt:lpstr>
      <vt:lpstr>Απολύμανση – Αντισηψία</vt:lpstr>
      <vt:lpstr>Η χρήση των απολυμαντικών – αντισηπτικών αποσκοπεί στα εξής:</vt:lpstr>
      <vt:lpstr>Ομάδες Απολυμαντικών –  Αντισηπτικών</vt:lpstr>
      <vt:lpstr>Αλκοόλες</vt:lpstr>
      <vt:lpstr>Αλδεΰδες</vt:lpstr>
      <vt:lpstr>Αλογόνα (Ι)</vt:lpstr>
      <vt:lpstr>Αλογόνα (ΙΙ)</vt:lpstr>
      <vt:lpstr>Υπεροξείδια (Ι)</vt:lpstr>
      <vt:lpstr>Υπεροξείδια (ΙΙ)</vt:lpstr>
      <vt:lpstr>Παράγωγα τεταρτοταγούς αμμωνίου</vt:lpstr>
      <vt:lpstr>Απορρυπαντικά</vt:lpstr>
      <vt:lpstr>Παράγοντες που επηρεάζουν την  δράση των απολυμαντικών</vt:lpstr>
      <vt:lpstr>Παράγοντες που επηρεάζουν την  δράση των απολυμαντικών</vt:lpstr>
      <vt:lpstr>Απολυμαντικά</vt:lpstr>
      <vt:lpstr>Απολυμαντικά</vt:lpstr>
      <vt:lpstr>Το ιδανικό απολυμαντικό πρέπει:</vt:lpstr>
      <vt:lpstr>Ιδανικό απολυμαντικό</vt:lpstr>
      <vt:lpstr>Θεωρητικά σχεδόν όλα τα απολυμαντικά είναι βλαπτικά ή τοξικά:</vt:lpstr>
      <vt:lpstr>Θεωρητικά σχεδόν όλα τα απολυμαντικά είναι βλαπτικά ή τοξικά:</vt:lpstr>
      <vt:lpstr>Θεωρητικά σχεδόν όλα τα απολυμαντικά είναι βλαπτικά ή τοξικά:</vt:lpstr>
      <vt:lpstr>Αποτελεσματική χρήση απολυμαντικών</vt:lpstr>
      <vt:lpstr>Αποτελεσματική χρήση απολυμαντικών</vt:lpstr>
      <vt:lpstr>Αποτελεσματική χρήση απολυμαντικών</vt:lpstr>
      <vt:lpstr>Αποτελεσματική χρήση απολυμαντικών</vt:lpstr>
      <vt:lpstr>Επιλογή απολυμαντικού (I)</vt:lpstr>
      <vt:lpstr> Επιλογή απολυμαντικού (II)</vt:lpstr>
      <vt:lpstr>Παράγοντες που επηρεάζουν την αποτελεσματικότητα της απολύμανσης: </vt:lpstr>
      <vt:lpstr>Νόσος Creutzfelt-Jacob (CJD)</vt:lpstr>
      <vt:lpstr>Αντισηψία – Καθαρισμός</vt:lpstr>
      <vt:lpstr>Συνήθη Αντισηπτικά</vt:lpstr>
      <vt:lpstr>Συνήθη Αντισηπτικά</vt:lpstr>
      <vt:lpstr>Προσοχή !!</vt:lpstr>
      <vt:lpstr>Επιλογή αντισηπτικού (I)</vt:lpstr>
      <vt:lpstr>Επιλογή αντισηπτικού (II)</vt:lpstr>
      <vt:lpstr>Επιλογή αντισηπτικού (ΙΙΙ)</vt:lpstr>
      <vt:lpstr>Επιλογή αντισηπτικού (IV)</vt:lpstr>
      <vt:lpstr>Διαφάνεια 59</vt:lpstr>
      <vt:lpstr>Πλύσιμο χεριών</vt:lpstr>
      <vt:lpstr>Πλύσιμο χεριών</vt:lpstr>
      <vt:lpstr>Αντισηψία χεριών</vt:lpstr>
      <vt:lpstr>Αντισηψία χεριών</vt:lpstr>
      <vt:lpstr>Χρήση γαντιών</vt:lpstr>
      <vt:lpstr>      Αντικείμενα μιας χρήσης</vt:lpstr>
      <vt:lpstr>Διαφάνεια 66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Αποστείρωση</dc:title>
  <dc:creator>Eleni Papadogeorgaki</dc:creator>
  <cp:lastModifiedBy>User</cp:lastModifiedBy>
  <cp:revision>378</cp:revision>
  <dcterms:created xsi:type="dcterms:W3CDTF">2008-03-02T16:26:10Z</dcterms:created>
  <dcterms:modified xsi:type="dcterms:W3CDTF">2015-02-26T07:07:14Z</dcterms:modified>
</cp:coreProperties>
</file>