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5" r:id="rId2"/>
    <p:sldId id="276" r:id="rId3"/>
    <p:sldId id="485" r:id="rId4"/>
    <p:sldId id="486" r:id="rId5"/>
    <p:sldId id="487" r:id="rId6"/>
    <p:sldId id="483" r:id="rId7"/>
    <p:sldId id="490" r:id="rId8"/>
    <p:sldId id="488" r:id="rId9"/>
    <p:sldId id="489" r:id="rId10"/>
    <p:sldId id="491" r:id="rId11"/>
    <p:sldId id="482" r:id="rId12"/>
    <p:sldId id="504" r:id="rId13"/>
    <p:sldId id="505" r:id="rId14"/>
    <p:sldId id="506" r:id="rId15"/>
    <p:sldId id="507" r:id="rId16"/>
    <p:sldId id="503" r:id="rId17"/>
    <p:sldId id="492" r:id="rId18"/>
    <p:sldId id="493" r:id="rId19"/>
    <p:sldId id="494" r:id="rId20"/>
    <p:sldId id="508" r:id="rId21"/>
    <p:sldId id="509" r:id="rId22"/>
    <p:sldId id="510" r:id="rId23"/>
    <p:sldId id="511" r:id="rId24"/>
    <p:sldId id="512" r:id="rId25"/>
    <p:sldId id="513" r:id="rId26"/>
    <p:sldId id="495" r:id="rId27"/>
    <p:sldId id="496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33"/>
    <a:srgbClr val="FF9999"/>
    <a:srgbClr val="CC3300"/>
    <a:srgbClr val="FFCC00"/>
    <a:srgbClr val="FF6600"/>
    <a:srgbClr val="FFFF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1" autoAdjust="0"/>
    <p:restoredTop sz="86211" autoAdjust="0"/>
  </p:normalViewPr>
  <p:slideViewPr>
    <p:cSldViewPr snapToGrid="0">
      <p:cViewPr varScale="1">
        <p:scale>
          <a:sx n="87" d="100"/>
          <a:sy n="87" d="100"/>
        </p:scale>
        <p:origin x="-534" y="-8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30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l-GR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47AD9C-9186-4EF0-86B3-8939B9A20D86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l-GR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338263" y="931863"/>
            <a:ext cx="4192587" cy="3144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85788" y="4591050"/>
            <a:ext cx="5697537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5FF4E0-FF73-491F-B7F5-7F55F9416F9F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364CF-8838-4DF7-AD68-836B11E518B8}" type="slidenum">
              <a:rPr lang="el-GR"/>
              <a:pPr/>
              <a:t>1</a:t>
            </a:fld>
            <a:endParaRPr lang="el-GR"/>
          </a:p>
        </p:txBody>
      </p:sp>
      <p:sp>
        <p:nvSpPr>
          <p:cNvPr id="324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Copyright © 2009 </a:t>
            </a:r>
            <a:r>
              <a:rPr lang="el-GR"/>
              <a:t>Δ. Χαλαζωνίτης</a:t>
            </a:r>
          </a:p>
          <a:p>
            <a:r>
              <a:rPr lang="el-GR"/>
              <a:t>Σημείωση: Τα πρόσωπα χωρίς κάλυψη ματιών δεν είναι πραγματικά, αλλά έχουν κατασκευαστεί με τον υπολογιστή.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1F128-BCF5-4E08-921E-CDE5DF0000C8}" type="slidenum">
              <a:rPr lang="el-GR"/>
              <a:pPr/>
              <a:t>23</a:t>
            </a:fld>
            <a:endParaRPr lang="el-GR"/>
          </a:p>
        </p:txBody>
      </p:sp>
      <p:sp>
        <p:nvSpPr>
          <p:cNvPr id="609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…και πίεση του ελεύθερου άκρου.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0283F-B769-474A-9A08-89F9CF374A1C}" type="slidenum">
              <a:rPr lang="el-GR"/>
              <a:pPr/>
              <a:t>24</a:t>
            </a:fld>
            <a:endParaRPr lang="el-GR"/>
          </a:p>
        </p:txBody>
      </p:sp>
      <p:sp>
        <p:nvSpPr>
          <p:cNvPr id="611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Κερί.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EDE961-0D3A-4101-A25A-ADC7E95A241F}" type="slidenum">
              <a:rPr lang="el-GR"/>
              <a:pPr/>
              <a:t>25</a:t>
            </a:fld>
            <a:endParaRPr lang="el-GR"/>
          </a:p>
        </p:txBody>
      </p:sp>
      <p:sp>
        <p:nvSpPr>
          <p:cNvPr id="613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Εξωστοματικά και συζήτηση περί τραυματισμού.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5C9B51-4C60-47D8-9E45-FE71D02C686B}" type="slidenum">
              <a:rPr lang="el-GR"/>
              <a:pPr/>
              <a:t>2</a:t>
            </a:fld>
            <a:endParaRPr lang="el-GR"/>
          </a:p>
        </p:txBody>
      </p:sp>
      <p:sp>
        <p:nvSpPr>
          <p:cNvPr id="410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sz="16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0C65C3-8D5F-417E-91C0-0BA3928740F8}" type="slidenum">
              <a:rPr lang="el-GR"/>
              <a:pPr/>
              <a:t>6</a:t>
            </a:fld>
            <a:endParaRPr lang="el-GR"/>
          </a:p>
        </p:txBody>
      </p:sp>
      <p:sp>
        <p:nvSpPr>
          <p:cNvPr id="505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Γενικευμένη απορρόφηση ριζών λόγω μακροχρόνιας θεραπείας με μη βιολογικές δυνάμεις, σε μια ανεπιτυχή προσπάθεια διόρθωσης σκελετικής ανωμαλίας ΙΙΙης Τάξης, η οποία θα έπρεπε να αντιμετωπιστεί με χειρουργική θεραπεία.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D765E4-304B-4141-A242-FC226891E78D}" type="slidenum">
              <a:rPr lang="el-GR"/>
              <a:pPr/>
              <a:t>11</a:t>
            </a:fld>
            <a:endParaRPr lang="el-GR"/>
          </a:p>
        </p:txBody>
      </p:sp>
      <p:sp>
        <p:nvSpPr>
          <p:cNvPr id="506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Χειλική μετακίνηση κάτω τομέα σε υπερβολικό βαθμό με αποτέλεσμα η ρίζα να βρεθεί εκτός του οστικού υποβάθρου.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155D6E-F2BE-44E9-8FD6-9B0418D47B27}" type="slidenum">
              <a:rPr lang="el-GR"/>
              <a:pPr/>
              <a:t>12</a:t>
            </a:fld>
            <a:endParaRPr lang="el-GR"/>
          </a:p>
        </p:txBody>
      </p:sp>
      <p:sp>
        <p:nvSpPr>
          <p:cNvPr id="598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DCA162-F972-4695-836D-2A57C8EF1ECE}" type="slidenum">
              <a:rPr lang="el-GR"/>
              <a:pPr/>
              <a:t>19</a:t>
            </a:fld>
            <a:endParaRPr lang="el-GR"/>
          </a:p>
        </p:txBody>
      </p:sp>
      <p:sp>
        <p:nvSpPr>
          <p:cNvPr id="595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Αυτόδετα αγκύλια (χωρίς προσδέσεις)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17173-91AF-43BA-9EF2-F186F510E5AC}" type="slidenum">
              <a:rPr lang="el-GR"/>
              <a:pPr/>
              <a:t>20</a:t>
            </a:fld>
            <a:endParaRPr lang="el-GR"/>
          </a:p>
        </p:txBody>
      </p:sp>
      <p:sp>
        <p:nvSpPr>
          <p:cNvPr id="603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Συρμάτινες προσδέσεις: τοποθέτηση και αποκοπή.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88880F-0441-40A9-8BB4-0CEE715F4B42}" type="slidenum">
              <a:rPr lang="el-GR"/>
              <a:pPr/>
              <a:t>21</a:t>
            </a:fld>
            <a:endParaRPr lang="el-GR"/>
          </a:p>
        </p:txBody>
      </p:sp>
      <p:sp>
        <p:nvSpPr>
          <p:cNvPr id="605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Πίεση του άκρου προς το δόντι.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796BB-9853-458E-AF13-1AC56187F584}" type="slidenum">
              <a:rPr lang="el-GR"/>
              <a:pPr/>
              <a:t>22</a:t>
            </a:fld>
            <a:endParaRPr lang="el-GR"/>
          </a:p>
        </p:txBody>
      </p:sp>
      <p:sp>
        <p:nvSpPr>
          <p:cNvPr id="607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Παράδειγμα συνεχόμενης πρόσδεσης που έχει ξετυλιχθεί. Πρώτες βοήθειες: αποκοπή…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 userDrawn="1"/>
        </p:nvSpPr>
        <p:spPr bwMode="auto">
          <a:xfrm>
            <a:off x="0" y="282575"/>
            <a:ext cx="9144000" cy="3968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891" name="Rectangle 3"/>
          <p:cNvSpPr>
            <a:spLocks noChangeArrowheads="1"/>
          </p:cNvSpPr>
          <p:nvPr userDrawn="1"/>
        </p:nvSpPr>
        <p:spPr bwMode="auto">
          <a:xfrm>
            <a:off x="249238" y="0"/>
            <a:ext cx="1312862" cy="6858000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333399">
                  <a:gamma/>
                  <a:shade val="46275"/>
                  <a:invGamma/>
                  <a:alpha val="28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892" name="Text Box 4"/>
          <p:cNvSpPr txBox="1">
            <a:spLocks noChangeArrowheads="1"/>
          </p:cNvSpPr>
          <p:nvPr userDrawn="1"/>
        </p:nvSpPr>
        <p:spPr bwMode="auto">
          <a:xfrm>
            <a:off x="1555750" y="323850"/>
            <a:ext cx="637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400" b="1">
                <a:solidFill>
                  <a:schemeClr val="bg1"/>
                </a:solidFill>
                <a:latin typeface="Arial" charset="0"/>
              </a:rPr>
              <a:t>Εργαστήριο Ορθοδοντικής,</a:t>
            </a:r>
            <a:r>
              <a:rPr lang="en-US" sz="14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el-GR" sz="1400" b="1">
                <a:solidFill>
                  <a:schemeClr val="bg1"/>
                </a:solidFill>
                <a:latin typeface="Arial" charset="0"/>
              </a:rPr>
              <a:t>Οδοντιατρικό Τμήμα Πανεπιστημίου Αθηνών</a:t>
            </a:r>
          </a:p>
        </p:txBody>
      </p:sp>
      <p:pic>
        <p:nvPicPr>
          <p:cNvPr id="37893" name="Picture 5" descr="Ortho Seal 2 copy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49225"/>
            <a:ext cx="1133475" cy="1133475"/>
          </a:xfrm>
          <a:prstGeom prst="rect">
            <a:avLst/>
          </a:prstGeom>
          <a:noFill/>
        </p:spPr>
      </p:pic>
      <p:sp>
        <p:nvSpPr>
          <p:cNvPr id="378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66875" y="2130425"/>
            <a:ext cx="67913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58938" y="3886200"/>
            <a:ext cx="6113462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4A1875-9772-4B36-A2DF-806303507B5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0E958-19F5-4F52-BDA9-640E6A5B1A2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85800"/>
            <a:ext cx="17907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5125" y="685800"/>
            <a:ext cx="522287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2EF5D-738A-477B-8ADD-F068EC314A8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A0566-40A0-44F2-94C8-AEAFFE62E7E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0C09B-5921-46D2-B98C-6B2C6B895BC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5125" y="1671638"/>
            <a:ext cx="3500438" cy="4424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7963" y="1671638"/>
            <a:ext cx="3500437" cy="4424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1110E-D064-4774-9596-8FEDB29FC6B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9353D-DDDD-499D-B340-360E9E80BF0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9A7B-D88C-4D38-8666-DB6CD1DE45A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87002-9D13-43C5-A60B-DE6972344C4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F39ED-E2F2-4836-8CC9-B8CE18C9409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E7A2E-CF89-4434-AFF7-47808F3EF57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EB3DC"/>
            </a:gs>
            <a:gs pos="100000">
              <a:srgbClr val="0071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27000"/>
            <a:ext cx="9144000" cy="32861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27000" y="0"/>
            <a:ext cx="1312863" cy="6858000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333399">
                  <a:gamma/>
                  <a:shade val="46275"/>
                  <a:invGamma/>
                  <a:alpha val="28999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1466850" y="134938"/>
            <a:ext cx="6376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200" b="1">
                <a:solidFill>
                  <a:schemeClr val="bg1"/>
                </a:solidFill>
                <a:latin typeface="Arial" charset="0"/>
              </a:rPr>
              <a:t>Εργαστήριο Ορθοδοντικής,</a:t>
            </a:r>
            <a:r>
              <a:rPr lang="en-US" sz="12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el-GR" sz="1200" b="1">
                <a:solidFill>
                  <a:schemeClr val="bg1"/>
                </a:solidFill>
                <a:latin typeface="Arial" charset="0"/>
              </a:rPr>
              <a:t>Οδοντιατρικό Τμήμα Πανεπιστημίου Αθηνών</a:t>
            </a:r>
          </a:p>
        </p:txBody>
      </p:sp>
      <p:pic>
        <p:nvPicPr>
          <p:cNvPr id="1034" name="Picture 10" descr="Ortho Seal 2 copy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0663" y="104775"/>
            <a:ext cx="1133475" cy="11334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2588" y="685800"/>
            <a:ext cx="7148512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35125" y="1671638"/>
            <a:ext cx="7153275" cy="442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C3A810-D7AA-402E-A0E4-D98D78D16F95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3200"/>
              <a:t>Συμβάματα κατά την Ορθοδοντική θεραπεία.</a:t>
            </a:r>
            <a:br>
              <a:rPr lang="el-GR" sz="3200"/>
            </a:br>
            <a:r>
              <a:rPr lang="el-GR" sz="3200"/>
              <a:t>Διαχείριση επειγουσών καταστάσεων.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58938" y="4618038"/>
            <a:ext cx="6113462" cy="1020762"/>
          </a:xfrm>
        </p:spPr>
        <p:txBody>
          <a:bodyPr/>
          <a:lstStyle/>
          <a:p>
            <a:r>
              <a:rPr lang="el-GR" sz="2000"/>
              <a:t>Δημήτρης Χαλαζωνίτης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564" name="Picture 4" descr="0033 Gingival recessio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838" y="3486150"/>
            <a:ext cx="4327525" cy="3248025"/>
          </a:xfrm>
          <a:prstGeom prst="rect">
            <a:avLst/>
          </a:prstGeom>
          <a:noFill/>
        </p:spPr>
      </p:pic>
      <p:pic>
        <p:nvPicPr>
          <p:cNvPr id="578565" name="Picture 5" descr="0034 Gingival recession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3" y="563563"/>
            <a:ext cx="4722812" cy="2841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740" name="Picture 4" descr="93022_Cep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835025"/>
            <a:ext cx="5797550" cy="5441950"/>
          </a:xfrm>
          <a:prstGeom prst="rect">
            <a:avLst/>
          </a:prstGeom>
          <a:noFill/>
        </p:spPr>
      </p:pic>
      <p:pic>
        <p:nvPicPr>
          <p:cNvPr id="500741" name="Picture 5" descr="93022_Ceph1_Symphysis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5832475" y="1098550"/>
            <a:ext cx="3057525" cy="4953000"/>
          </a:xfrm>
          <a:prstGeom prst="rect">
            <a:avLst/>
          </a:prstGeom>
          <a:noFill/>
          <a:ln w="28575">
            <a:solidFill>
              <a:srgbClr val="66FF3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3200"/>
              <a:t>Διαχείριση επειγουσών καταστάσεων</a:t>
            </a:r>
            <a:r>
              <a:rPr lang="en-US" sz="3200"/>
              <a:t> </a:t>
            </a:r>
            <a:r>
              <a:rPr lang="el-GR" sz="3200"/>
              <a:t>από τον γενικό οδοντίατρο κατά την Ορθοδοντική θεραπεία.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58938" y="4618038"/>
            <a:ext cx="6113462" cy="1020762"/>
          </a:xfrm>
        </p:spPr>
        <p:txBody>
          <a:bodyPr/>
          <a:lstStyle/>
          <a:p>
            <a:r>
              <a:rPr lang="el-GR" sz="2000"/>
              <a:t>Δημήτρης Χαλαζωνίτης</a:t>
            </a:r>
          </a:p>
        </p:txBody>
      </p:sp>
      <p:sp>
        <p:nvSpPr>
          <p:cNvPr id="596996" name="Text Box 4"/>
          <p:cNvSpPr txBox="1">
            <a:spLocks noChangeArrowheads="1"/>
          </p:cNvSpPr>
          <p:nvPr/>
        </p:nvSpPr>
        <p:spPr bwMode="auto">
          <a:xfrm>
            <a:off x="1685925" y="768350"/>
            <a:ext cx="2085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Ορθοδοντική ΙΙ</a:t>
            </a:r>
          </a:p>
          <a:p>
            <a:r>
              <a:rPr lang="el-GR">
                <a:solidFill>
                  <a:schemeClr val="bg1"/>
                </a:solidFill>
              </a:rPr>
              <a:t>9ο Εξάμηνο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Σκοποί - στόχοι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/>
              <a:t>Σκοπός: Ο φοιτητής να μπορεί να αντιμετωπίζει τις συνήθεις επείγουσες καταστάσεις που μπορεί να προκύψουν κατά την ορθοδοντική θεραπεία και να προσφέρει τις πρώτες βοήθειες.</a:t>
            </a:r>
          </a:p>
          <a:p>
            <a:pPr>
              <a:lnSpc>
                <a:spcPct val="90000"/>
              </a:lnSpc>
            </a:pPr>
            <a:r>
              <a:rPr lang="el-GR"/>
              <a:t>Στόχοι: Ο φοιτητής να είναι σε θέση:</a:t>
            </a:r>
          </a:p>
          <a:p>
            <a:pPr lvl="1">
              <a:lnSpc>
                <a:spcPct val="90000"/>
              </a:lnSpc>
            </a:pPr>
            <a:r>
              <a:rPr lang="el-GR"/>
              <a:t>…να απομακρύνει ξεκολλημένα άγκιστρα και δακτυλίους</a:t>
            </a:r>
          </a:p>
          <a:p>
            <a:pPr lvl="1">
              <a:lnSpc>
                <a:spcPct val="90000"/>
              </a:lnSpc>
            </a:pPr>
            <a:r>
              <a:rPr lang="el-GR"/>
              <a:t>…να αφαιρεί και να προσδένει ορθοδοντικό τόξο με συρμάτινες ή ελαστικές προσδέσεις</a:t>
            </a:r>
          </a:p>
          <a:p>
            <a:pPr lvl="1">
              <a:lnSpc>
                <a:spcPct val="90000"/>
              </a:lnSpc>
            </a:pPr>
            <a:r>
              <a:rPr lang="el-GR"/>
              <a:t>…να αντιμετωπίζει προεξέχοντα τμήματα τόξου ή προσδέσεων που τραυματίζουν τον ασθενή</a:t>
            </a:r>
          </a:p>
          <a:p>
            <a:pPr lvl="1">
              <a:lnSpc>
                <a:spcPct val="90000"/>
              </a:lnSpc>
            </a:pPr>
            <a:r>
              <a:rPr lang="el-GR"/>
              <a:t>…να ενημερώνει και κατευθύνει τον ασθενή σε περίπτωση τραυματισμού από ενδοστοματικές συσκευές ή εξωστοματικό μηχάνημα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Σκελετός μαθήματος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Επανάληψη βασικών στοιχείων των ακινήτων μηχανημάτων.</a:t>
            </a:r>
          </a:p>
          <a:p>
            <a:r>
              <a:rPr lang="el-GR"/>
              <a:t>Είδη αγκίστρων και προσδέσεων.</a:t>
            </a:r>
          </a:p>
          <a:p>
            <a:r>
              <a:rPr lang="el-GR"/>
              <a:t>Συνηθέστερες επείγουσες καταστάσεις.</a:t>
            </a:r>
          </a:p>
          <a:p>
            <a:r>
              <a:rPr lang="el-GR"/>
              <a:t>Περιγραφή αντιμετώπισης κάθε μιας.</a:t>
            </a:r>
          </a:p>
          <a:p>
            <a:r>
              <a:rPr lang="el-GR"/>
              <a:t>Πρακτική άσκηση σε εκμαγεία, όπου έχουν τοποθετηθεί δακτύλιοι και άγκιστρα.</a:t>
            </a:r>
          </a:p>
          <a:p>
            <a:r>
              <a:rPr lang="el-GR"/>
              <a:t>Έντυπο υλικό για πληροφόρηση ασθενών.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Πρώτες βοήθειες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000"/>
              <a:t>Τραυματισμός από ορθοδοντικό τόξο: αποκοπή ή μετακίνηση τόξου</a:t>
            </a:r>
          </a:p>
          <a:p>
            <a:r>
              <a:rPr lang="el-GR" sz="2000"/>
              <a:t>Τραυματισμός από συρμάτινη πρόσδεση: αντικατάσταση</a:t>
            </a:r>
          </a:p>
          <a:p>
            <a:r>
              <a:rPr lang="el-GR" sz="2000"/>
              <a:t>Αποκόλληση δακτυλίου: αφαίρεση</a:t>
            </a:r>
          </a:p>
          <a:p>
            <a:r>
              <a:rPr lang="el-GR" sz="2000"/>
              <a:t>Αποκόλληση αγκυλίου: αφαίρεση</a:t>
            </a:r>
          </a:p>
          <a:p>
            <a:r>
              <a:rPr lang="el-GR" sz="2000"/>
              <a:t>Παραμόρφωση συρμάτων – θραύση μηχανήματος: αφαίρεση</a:t>
            </a:r>
          </a:p>
          <a:p>
            <a:r>
              <a:rPr lang="el-GR" sz="2000"/>
              <a:t>Ενσφήνωση τροφών: απομάκρυνση τροφών και καθαρισμός</a:t>
            </a:r>
          </a:p>
          <a:p>
            <a:r>
              <a:rPr lang="el-GR" sz="2000"/>
              <a:t>Περιοδοντικό απόστημα: καθαρισμός</a:t>
            </a:r>
          </a:p>
          <a:p>
            <a:r>
              <a:rPr lang="el-GR" sz="2000"/>
              <a:t>Κατάποση – εισρόφηση: νοσοκομείο (;), ακτινογραφία (;)</a:t>
            </a:r>
          </a:p>
          <a:p>
            <a:r>
              <a:rPr lang="el-GR" sz="2000"/>
              <a:t>Τραυματισμός οφθαλμού: οφθαλμίατρος, αντιβίωση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8" name="Rectangle 4"/>
          <p:cNvSpPr>
            <a:spLocks noChangeArrowheads="1"/>
          </p:cNvSpPr>
          <p:nvPr/>
        </p:nvSpPr>
        <p:spPr bwMode="auto">
          <a:xfrm>
            <a:off x="3587750" y="2847975"/>
            <a:ext cx="258763" cy="173990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300000" lon="1500000" rev="0"/>
            </a:camera>
            <a:lightRig rig="legacyFlat3" dir="b"/>
          </a:scene3d>
          <a:sp3d extrusionH="2309800" prstMaterial="legacyMetal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594949" name="Freeform 5"/>
          <p:cNvSpPr>
            <a:spLocks/>
          </p:cNvSpPr>
          <p:nvPr/>
        </p:nvSpPr>
        <p:spPr bwMode="auto">
          <a:xfrm>
            <a:off x="4737100" y="3101975"/>
            <a:ext cx="974725" cy="1336675"/>
          </a:xfrm>
          <a:custGeom>
            <a:avLst/>
            <a:gdLst/>
            <a:ahLst/>
            <a:cxnLst>
              <a:cxn ang="0">
                <a:pos x="182" y="2"/>
              </a:cxn>
              <a:cxn ang="0">
                <a:pos x="182" y="266"/>
              </a:cxn>
              <a:cxn ang="0">
                <a:pos x="614" y="266"/>
              </a:cxn>
              <a:cxn ang="0">
                <a:pos x="614" y="842"/>
              </a:cxn>
              <a:cxn ang="0">
                <a:pos x="307" y="842"/>
              </a:cxn>
              <a:cxn ang="0">
                <a:pos x="307" y="693"/>
              </a:cxn>
              <a:cxn ang="0">
                <a:pos x="432" y="693"/>
              </a:cxn>
              <a:cxn ang="0">
                <a:pos x="432" y="520"/>
              </a:cxn>
              <a:cxn ang="0">
                <a:pos x="0" y="520"/>
              </a:cxn>
              <a:cxn ang="0">
                <a:pos x="1" y="0"/>
              </a:cxn>
              <a:cxn ang="0">
                <a:pos x="182" y="2"/>
              </a:cxn>
            </a:cxnLst>
            <a:rect l="0" t="0" r="r" b="b"/>
            <a:pathLst>
              <a:path w="614" h="842">
                <a:moveTo>
                  <a:pt x="182" y="2"/>
                </a:moveTo>
                <a:lnTo>
                  <a:pt x="182" y="266"/>
                </a:lnTo>
                <a:lnTo>
                  <a:pt x="614" y="266"/>
                </a:lnTo>
                <a:lnTo>
                  <a:pt x="614" y="842"/>
                </a:lnTo>
                <a:lnTo>
                  <a:pt x="307" y="842"/>
                </a:lnTo>
                <a:lnTo>
                  <a:pt x="307" y="693"/>
                </a:lnTo>
                <a:lnTo>
                  <a:pt x="432" y="693"/>
                </a:lnTo>
                <a:lnTo>
                  <a:pt x="432" y="520"/>
                </a:lnTo>
                <a:lnTo>
                  <a:pt x="0" y="520"/>
                </a:lnTo>
                <a:lnTo>
                  <a:pt x="1" y="0"/>
                </a:lnTo>
                <a:lnTo>
                  <a:pt x="182" y="2"/>
                </a:lnTo>
                <a:close/>
              </a:path>
            </a:pathLst>
          </a:custGeom>
          <a:solidFill>
            <a:schemeClr val="hlink"/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1500000" rev="0"/>
            </a:camera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endParaRPr lang="el-GR"/>
          </a:p>
        </p:txBody>
      </p:sp>
      <p:sp>
        <p:nvSpPr>
          <p:cNvPr id="594950" name="Freeform 6"/>
          <p:cNvSpPr>
            <a:spLocks/>
          </p:cNvSpPr>
          <p:nvPr/>
        </p:nvSpPr>
        <p:spPr bwMode="auto">
          <a:xfrm>
            <a:off x="4181475" y="3408363"/>
            <a:ext cx="974725" cy="825500"/>
          </a:xfrm>
          <a:custGeom>
            <a:avLst/>
            <a:gdLst/>
            <a:ahLst/>
            <a:cxnLst>
              <a:cxn ang="0">
                <a:pos x="182" y="0"/>
              </a:cxn>
              <a:cxn ang="0">
                <a:pos x="182" y="264"/>
              </a:cxn>
              <a:cxn ang="0">
                <a:pos x="614" y="264"/>
              </a:cxn>
              <a:cxn ang="0">
                <a:pos x="614" y="520"/>
              </a:cxn>
              <a:cxn ang="0">
                <a:pos x="0" y="518"/>
              </a:cxn>
              <a:cxn ang="0">
                <a:pos x="1" y="1"/>
              </a:cxn>
              <a:cxn ang="0">
                <a:pos x="182" y="0"/>
              </a:cxn>
            </a:cxnLst>
            <a:rect l="0" t="0" r="r" b="b"/>
            <a:pathLst>
              <a:path w="614" h="520">
                <a:moveTo>
                  <a:pt x="182" y="0"/>
                </a:moveTo>
                <a:lnTo>
                  <a:pt x="182" y="264"/>
                </a:lnTo>
                <a:lnTo>
                  <a:pt x="614" y="264"/>
                </a:lnTo>
                <a:lnTo>
                  <a:pt x="614" y="520"/>
                </a:lnTo>
                <a:lnTo>
                  <a:pt x="0" y="518"/>
                </a:lnTo>
                <a:lnTo>
                  <a:pt x="1" y="1"/>
                </a:lnTo>
                <a:lnTo>
                  <a:pt x="182" y="0"/>
                </a:lnTo>
                <a:close/>
              </a:path>
            </a:pathLst>
          </a:custGeom>
          <a:solidFill>
            <a:schemeClr val="hlink"/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1500000" rev="0"/>
            </a:camera>
            <a:lightRig rig="legacyFlat3" dir="b"/>
          </a:scene3d>
          <a:sp3d extrusionH="7350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endParaRPr lang="el-GR"/>
          </a:p>
        </p:txBody>
      </p:sp>
      <p:sp>
        <p:nvSpPr>
          <p:cNvPr id="594951" name="Freeform 7"/>
          <p:cNvSpPr>
            <a:spLocks/>
          </p:cNvSpPr>
          <p:nvPr/>
        </p:nvSpPr>
        <p:spPr bwMode="auto">
          <a:xfrm>
            <a:off x="3870325" y="3568700"/>
            <a:ext cx="974725" cy="1336675"/>
          </a:xfrm>
          <a:custGeom>
            <a:avLst/>
            <a:gdLst/>
            <a:ahLst/>
            <a:cxnLst>
              <a:cxn ang="0">
                <a:pos x="182" y="2"/>
              </a:cxn>
              <a:cxn ang="0">
                <a:pos x="182" y="266"/>
              </a:cxn>
              <a:cxn ang="0">
                <a:pos x="614" y="266"/>
              </a:cxn>
              <a:cxn ang="0">
                <a:pos x="614" y="842"/>
              </a:cxn>
              <a:cxn ang="0">
                <a:pos x="307" y="842"/>
              </a:cxn>
              <a:cxn ang="0">
                <a:pos x="307" y="693"/>
              </a:cxn>
              <a:cxn ang="0">
                <a:pos x="432" y="693"/>
              </a:cxn>
              <a:cxn ang="0">
                <a:pos x="432" y="520"/>
              </a:cxn>
              <a:cxn ang="0">
                <a:pos x="0" y="520"/>
              </a:cxn>
              <a:cxn ang="0">
                <a:pos x="1" y="0"/>
              </a:cxn>
              <a:cxn ang="0">
                <a:pos x="182" y="2"/>
              </a:cxn>
            </a:cxnLst>
            <a:rect l="0" t="0" r="r" b="b"/>
            <a:pathLst>
              <a:path w="614" h="842">
                <a:moveTo>
                  <a:pt x="182" y="2"/>
                </a:moveTo>
                <a:lnTo>
                  <a:pt x="182" y="266"/>
                </a:lnTo>
                <a:lnTo>
                  <a:pt x="614" y="266"/>
                </a:lnTo>
                <a:lnTo>
                  <a:pt x="614" y="842"/>
                </a:lnTo>
                <a:lnTo>
                  <a:pt x="307" y="842"/>
                </a:lnTo>
                <a:lnTo>
                  <a:pt x="307" y="693"/>
                </a:lnTo>
                <a:lnTo>
                  <a:pt x="432" y="693"/>
                </a:lnTo>
                <a:lnTo>
                  <a:pt x="432" y="520"/>
                </a:lnTo>
                <a:lnTo>
                  <a:pt x="0" y="520"/>
                </a:lnTo>
                <a:lnTo>
                  <a:pt x="1" y="0"/>
                </a:lnTo>
                <a:lnTo>
                  <a:pt x="182" y="2"/>
                </a:lnTo>
                <a:close/>
              </a:path>
            </a:pathLst>
          </a:custGeom>
          <a:solidFill>
            <a:schemeClr val="hlink"/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1500000" rev="0"/>
            </a:camera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endParaRPr lang="el-GR"/>
          </a:p>
        </p:txBody>
      </p:sp>
      <p:sp>
        <p:nvSpPr>
          <p:cNvPr id="594952" name="Oval 8"/>
          <p:cNvSpPr>
            <a:spLocks noChangeArrowheads="1"/>
          </p:cNvSpPr>
          <p:nvPr/>
        </p:nvSpPr>
        <p:spPr bwMode="auto">
          <a:xfrm>
            <a:off x="3200400" y="4276725"/>
            <a:ext cx="342900" cy="342900"/>
          </a:xfrm>
          <a:prstGeom prst="ellipse">
            <a:avLst/>
          </a:prstGeom>
          <a:solidFill>
            <a:schemeClr val="folHlink"/>
          </a:solidFill>
          <a:ln w="9525" algn="ctr">
            <a:round/>
            <a:headEnd/>
            <a:tailEnd/>
          </a:ln>
          <a:effectLst/>
          <a:scene3d>
            <a:camera prst="legacyObliqueTopRight">
              <a:rot lat="300000" lon="1500000" rev="0"/>
            </a:camera>
            <a:lightRig rig="legacyFlat3" dir="b"/>
          </a:scene3d>
          <a:sp3d extrusionH="4418000" prstMaterial="legacyMetal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594953" name="Freeform 9"/>
          <p:cNvSpPr>
            <a:spLocks/>
          </p:cNvSpPr>
          <p:nvPr/>
        </p:nvSpPr>
        <p:spPr bwMode="auto">
          <a:xfrm>
            <a:off x="5870575" y="2554288"/>
            <a:ext cx="192088" cy="1204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" y="351"/>
              </a:cxn>
              <a:cxn ang="0">
                <a:pos x="39" y="759"/>
              </a:cxn>
            </a:cxnLst>
            <a:rect l="0" t="0" r="r" b="b"/>
            <a:pathLst>
              <a:path w="121" h="759">
                <a:moveTo>
                  <a:pt x="0" y="0"/>
                </a:moveTo>
                <a:cubicBezTo>
                  <a:pt x="19" y="59"/>
                  <a:pt x="109" y="225"/>
                  <a:pt x="115" y="351"/>
                </a:cubicBezTo>
                <a:cubicBezTo>
                  <a:pt x="121" y="477"/>
                  <a:pt x="55" y="674"/>
                  <a:pt x="39" y="759"/>
                </a:cubicBezTo>
              </a:path>
            </a:pathLst>
          </a:custGeom>
          <a:noFill/>
          <a:ln w="57150" cmpd="sng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94954" name="Freeform 10"/>
          <p:cNvSpPr>
            <a:spLocks/>
          </p:cNvSpPr>
          <p:nvPr/>
        </p:nvSpPr>
        <p:spPr bwMode="auto">
          <a:xfrm>
            <a:off x="4699000" y="2109788"/>
            <a:ext cx="993775" cy="1041400"/>
          </a:xfrm>
          <a:custGeom>
            <a:avLst/>
            <a:gdLst/>
            <a:ahLst/>
            <a:cxnLst>
              <a:cxn ang="0">
                <a:pos x="626" y="0"/>
              </a:cxn>
              <a:cxn ang="0">
                <a:pos x="626" y="656"/>
              </a:cxn>
              <a:cxn ang="0">
                <a:pos x="0" y="656"/>
              </a:cxn>
              <a:cxn ang="0">
                <a:pos x="2" y="346"/>
              </a:cxn>
              <a:cxn ang="0">
                <a:pos x="422" y="346"/>
              </a:cxn>
              <a:cxn ang="0">
                <a:pos x="421" y="160"/>
              </a:cxn>
              <a:cxn ang="0">
                <a:pos x="255" y="160"/>
              </a:cxn>
              <a:cxn ang="0">
                <a:pos x="255" y="0"/>
              </a:cxn>
              <a:cxn ang="0">
                <a:pos x="626" y="0"/>
              </a:cxn>
            </a:cxnLst>
            <a:rect l="0" t="0" r="r" b="b"/>
            <a:pathLst>
              <a:path w="626" h="656">
                <a:moveTo>
                  <a:pt x="626" y="0"/>
                </a:moveTo>
                <a:lnTo>
                  <a:pt x="626" y="656"/>
                </a:lnTo>
                <a:lnTo>
                  <a:pt x="0" y="656"/>
                </a:lnTo>
                <a:lnTo>
                  <a:pt x="2" y="346"/>
                </a:lnTo>
                <a:lnTo>
                  <a:pt x="422" y="346"/>
                </a:lnTo>
                <a:lnTo>
                  <a:pt x="421" y="160"/>
                </a:lnTo>
                <a:lnTo>
                  <a:pt x="255" y="160"/>
                </a:lnTo>
                <a:lnTo>
                  <a:pt x="255" y="0"/>
                </a:lnTo>
                <a:lnTo>
                  <a:pt x="626" y="0"/>
                </a:lnTo>
                <a:close/>
              </a:path>
            </a:pathLst>
          </a:custGeom>
          <a:solidFill>
            <a:schemeClr val="hlink"/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1500000" rev="0"/>
            </a:camera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endParaRPr lang="el-GR"/>
          </a:p>
        </p:txBody>
      </p:sp>
      <p:sp>
        <p:nvSpPr>
          <p:cNvPr id="594955" name="Freeform 11"/>
          <p:cNvSpPr>
            <a:spLocks/>
          </p:cNvSpPr>
          <p:nvPr/>
        </p:nvSpPr>
        <p:spPr bwMode="auto">
          <a:xfrm>
            <a:off x="4156075" y="2938463"/>
            <a:ext cx="990600" cy="503237"/>
          </a:xfrm>
          <a:custGeom>
            <a:avLst/>
            <a:gdLst/>
            <a:ahLst/>
            <a:cxnLst>
              <a:cxn ang="0">
                <a:pos x="624" y="315"/>
              </a:cxn>
              <a:cxn ang="0">
                <a:pos x="2" y="317"/>
              </a:cxn>
              <a:cxn ang="0">
                <a:pos x="0" y="5"/>
              </a:cxn>
              <a:cxn ang="0">
                <a:pos x="623" y="0"/>
              </a:cxn>
              <a:cxn ang="0">
                <a:pos x="624" y="315"/>
              </a:cxn>
            </a:cxnLst>
            <a:rect l="0" t="0" r="r" b="b"/>
            <a:pathLst>
              <a:path w="624" h="317">
                <a:moveTo>
                  <a:pt x="624" y="315"/>
                </a:moveTo>
                <a:lnTo>
                  <a:pt x="2" y="317"/>
                </a:lnTo>
                <a:lnTo>
                  <a:pt x="0" y="5"/>
                </a:lnTo>
                <a:lnTo>
                  <a:pt x="623" y="0"/>
                </a:lnTo>
                <a:lnTo>
                  <a:pt x="624" y="315"/>
                </a:lnTo>
                <a:close/>
              </a:path>
            </a:pathLst>
          </a:custGeom>
          <a:solidFill>
            <a:schemeClr val="hlink"/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1500000" rev="0"/>
            </a:camera>
            <a:lightRig rig="legacyFlat3" dir="b"/>
          </a:scene3d>
          <a:sp3d extrusionH="7350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endParaRPr lang="el-GR"/>
          </a:p>
        </p:txBody>
      </p:sp>
      <p:sp>
        <p:nvSpPr>
          <p:cNvPr id="594956" name="Freeform 12"/>
          <p:cNvSpPr>
            <a:spLocks/>
          </p:cNvSpPr>
          <p:nvPr/>
        </p:nvSpPr>
        <p:spPr bwMode="auto">
          <a:xfrm>
            <a:off x="3832225" y="2576513"/>
            <a:ext cx="993775" cy="1041400"/>
          </a:xfrm>
          <a:custGeom>
            <a:avLst/>
            <a:gdLst/>
            <a:ahLst/>
            <a:cxnLst>
              <a:cxn ang="0">
                <a:pos x="626" y="0"/>
              </a:cxn>
              <a:cxn ang="0">
                <a:pos x="626" y="656"/>
              </a:cxn>
              <a:cxn ang="0">
                <a:pos x="0" y="656"/>
              </a:cxn>
              <a:cxn ang="0">
                <a:pos x="2" y="346"/>
              </a:cxn>
              <a:cxn ang="0">
                <a:pos x="422" y="346"/>
              </a:cxn>
              <a:cxn ang="0">
                <a:pos x="421" y="160"/>
              </a:cxn>
              <a:cxn ang="0">
                <a:pos x="255" y="160"/>
              </a:cxn>
              <a:cxn ang="0">
                <a:pos x="255" y="0"/>
              </a:cxn>
              <a:cxn ang="0">
                <a:pos x="626" y="0"/>
              </a:cxn>
            </a:cxnLst>
            <a:rect l="0" t="0" r="r" b="b"/>
            <a:pathLst>
              <a:path w="626" h="656">
                <a:moveTo>
                  <a:pt x="626" y="0"/>
                </a:moveTo>
                <a:lnTo>
                  <a:pt x="626" y="656"/>
                </a:lnTo>
                <a:lnTo>
                  <a:pt x="0" y="656"/>
                </a:lnTo>
                <a:lnTo>
                  <a:pt x="2" y="346"/>
                </a:lnTo>
                <a:lnTo>
                  <a:pt x="422" y="346"/>
                </a:lnTo>
                <a:lnTo>
                  <a:pt x="421" y="160"/>
                </a:lnTo>
                <a:lnTo>
                  <a:pt x="255" y="160"/>
                </a:lnTo>
                <a:lnTo>
                  <a:pt x="255" y="0"/>
                </a:lnTo>
                <a:lnTo>
                  <a:pt x="626" y="0"/>
                </a:lnTo>
                <a:close/>
              </a:path>
            </a:pathLst>
          </a:custGeom>
          <a:solidFill>
            <a:schemeClr val="hlink"/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1500000" rev="0"/>
            </a:camera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>
            <a:flatTx/>
          </a:bodyPr>
          <a:lstStyle/>
          <a:p>
            <a:endParaRPr lang="el-GR"/>
          </a:p>
        </p:txBody>
      </p:sp>
      <p:sp>
        <p:nvSpPr>
          <p:cNvPr id="594957" name="Line 13"/>
          <p:cNvSpPr>
            <a:spLocks noChangeShapeType="1"/>
          </p:cNvSpPr>
          <p:nvPr/>
        </p:nvSpPr>
        <p:spPr bwMode="auto">
          <a:xfrm flipH="1">
            <a:off x="5032375" y="2516188"/>
            <a:ext cx="290513" cy="144462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594958" name="Freeform 14"/>
          <p:cNvSpPr>
            <a:spLocks/>
          </p:cNvSpPr>
          <p:nvPr/>
        </p:nvSpPr>
        <p:spPr bwMode="auto">
          <a:xfrm>
            <a:off x="4338638" y="2927350"/>
            <a:ext cx="303212" cy="1608138"/>
          </a:xfrm>
          <a:custGeom>
            <a:avLst/>
            <a:gdLst/>
            <a:ahLst/>
            <a:cxnLst>
              <a:cxn ang="0">
                <a:pos x="97" y="1013"/>
              </a:cxn>
              <a:cxn ang="0">
                <a:pos x="68" y="917"/>
              </a:cxn>
              <a:cxn ang="0">
                <a:pos x="183" y="610"/>
              </a:cxn>
              <a:cxn ang="0">
                <a:pos x="20" y="111"/>
              </a:cxn>
              <a:cxn ang="0">
                <a:pos x="63" y="0"/>
              </a:cxn>
            </a:cxnLst>
            <a:rect l="0" t="0" r="r" b="b"/>
            <a:pathLst>
              <a:path w="191" h="1013">
                <a:moveTo>
                  <a:pt x="97" y="1013"/>
                </a:moveTo>
                <a:cubicBezTo>
                  <a:pt x="92" y="997"/>
                  <a:pt x="54" y="984"/>
                  <a:pt x="68" y="917"/>
                </a:cubicBezTo>
                <a:cubicBezTo>
                  <a:pt x="82" y="850"/>
                  <a:pt x="191" y="744"/>
                  <a:pt x="183" y="610"/>
                </a:cubicBezTo>
                <a:cubicBezTo>
                  <a:pt x="175" y="476"/>
                  <a:pt x="40" y="213"/>
                  <a:pt x="20" y="111"/>
                </a:cubicBezTo>
                <a:cubicBezTo>
                  <a:pt x="0" y="9"/>
                  <a:pt x="54" y="23"/>
                  <a:pt x="63" y="0"/>
                </a:cubicBezTo>
              </a:path>
            </a:pathLst>
          </a:custGeom>
          <a:noFill/>
          <a:ln w="57150" cmpd="sng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338" y="1325563"/>
            <a:ext cx="76200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6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463" y="976313"/>
            <a:ext cx="660082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25" y="977900"/>
            <a:ext cx="69627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/>
              <a:t>Αρνητικές επιπτώσεις &amp; συμβάματα</a:t>
            </a:r>
            <a:br>
              <a:rPr lang="el-GR" sz="2800"/>
            </a:br>
            <a:r>
              <a:rPr lang="el-GR" sz="2800"/>
              <a:t>Ορθοδοντικής θεραπείας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600"/>
              <a:t>Απορρόφηση ριζών</a:t>
            </a:r>
          </a:p>
          <a:p>
            <a:r>
              <a:rPr lang="el-GR" sz="2600"/>
              <a:t>Απασβεστίωση – τερηδόνα</a:t>
            </a:r>
          </a:p>
          <a:p>
            <a:r>
              <a:rPr lang="el-GR" sz="2600"/>
              <a:t>Νέκρωση πολφού</a:t>
            </a:r>
          </a:p>
          <a:p>
            <a:r>
              <a:rPr lang="el-GR" sz="2600"/>
              <a:t>Ουλίτιδα</a:t>
            </a:r>
          </a:p>
          <a:p>
            <a:r>
              <a:rPr lang="el-GR" sz="2600"/>
              <a:t>Υφίζηση ούλων – οστική αποκάλυψη ρίζας</a:t>
            </a:r>
          </a:p>
          <a:p>
            <a:r>
              <a:rPr lang="el-GR" sz="2600"/>
              <a:t>Δυσλειτουργία κροταφογναθικού συστήματος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114" name="Picture 2" descr="102024_ligature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925" y="3821113"/>
            <a:ext cx="4135438" cy="2857500"/>
          </a:xfrm>
          <a:prstGeom prst="rect">
            <a:avLst/>
          </a:prstGeom>
          <a:noFill/>
        </p:spPr>
      </p:pic>
      <p:pic>
        <p:nvPicPr>
          <p:cNvPr id="602115" name="Picture 3" descr="102024_ligatures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2575" y="611188"/>
            <a:ext cx="4222750" cy="290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62" name="Picture 2" descr="102024_ligature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525" y="552450"/>
            <a:ext cx="4686300" cy="2749550"/>
          </a:xfrm>
          <a:prstGeom prst="rect">
            <a:avLst/>
          </a:prstGeom>
          <a:noFill/>
        </p:spPr>
      </p:pic>
      <p:pic>
        <p:nvPicPr>
          <p:cNvPr id="604163" name="Picture 3" descr="102024_ligatures2"/>
          <p:cNvPicPr>
            <a:picLocks noChangeAspect="1" noChangeArrowheads="1"/>
          </p:cNvPicPr>
          <p:nvPr/>
        </p:nvPicPr>
        <p:blipFill>
          <a:blip r:embed="rId4" cstate="print"/>
          <a:srcRect t="7922"/>
          <a:stretch>
            <a:fillRect/>
          </a:stretch>
        </p:blipFill>
        <p:spPr bwMode="auto">
          <a:xfrm>
            <a:off x="3927475" y="3608388"/>
            <a:ext cx="5029200" cy="3100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210" name="Picture 2" descr="105009_ligatures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450" y="3814763"/>
            <a:ext cx="4343400" cy="2805112"/>
          </a:xfrm>
          <a:prstGeom prst="rect">
            <a:avLst/>
          </a:prstGeom>
          <a:noFill/>
        </p:spPr>
      </p:pic>
      <p:pic>
        <p:nvPicPr>
          <p:cNvPr id="606211" name="Picture 3" descr="105009_ligature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0600" y="593725"/>
            <a:ext cx="4621213" cy="3124200"/>
          </a:xfrm>
          <a:prstGeom prst="rect">
            <a:avLst/>
          </a:prstGeom>
          <a:noFill/>
        </p:spPr>
      </p:pic>
      <p:pic>
        <p:nvPicPr>
          <p:cNvPr id="606212" name="Picture 4" descr="105009_ligatures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625" y="3814763"/>
            <a:ext cx="3695700" cy="281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258" name="Picture 2" descr="105009_ligatur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050" y="3767138"/>
            <a:ext cx="4143375" cy="2971800"/>
          </a:xfrm>
          <a:prstGeom prst="rect">
            <a:avLst/>
          </a:prstGeom>
          <a:noFill/>
        </p:spPr>
      </p:pic>
      <p:pic>
        <p:nvPicPr>
          <p:cNvPr id="608259" name="Picture 3" descr="105009_ligatures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850" y="3759200"/>
            <a:ext cx="4283075" cy="2979738"/>
          </a:xfrm>
          <a:prstGeom prst="rect">
            <a:avLst/>
          </a:prstGeom>
          <a:noFill/>
        </p:spPr>
      </p:pic>
      <p:pic>
        <p:nvPicPr>
          <p:cNvPr id="608260" name="Picture 4" descr="105009_ligatures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6488" y="549275"/>
            <a:ext cx="4391025" cy="306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306" name="Picture 2" descr="ReliefW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0988" y="574675"/>
            <a:ext cx="3048000" cy="2027238"/>
          </a:xfrm>
          <a:prstGeom prst="rect">
            <a:avLst/>
          </a:prstGeom>
          <a:noFill/>
        </p:spPr>
      </p:pic>
      <p:pic>
        <p:nvPicPr>
          <p:cNvPr id="610307" name="Picture 3" descr="107020_reliefWax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3175" y="2752725"/>
            <a:ext cx="5173663" cy="395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354" name="Picture 2" descr="0136 Hight pull headg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325" y="588963"/>
            <a:ext cx="4457700" cy="399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Πληροφορίες από το Διαδίκτυο</a:t>
            </a:r>
          </a:p>
        </p:txBody>
      </p:sp>
      <p:sp>
        <p:nvSpPr>
          <p:cNvPr id="58266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American Association of Orthodontists:</a:t>
            </a:r>
            <a:endParaRPr lang="el-GR"/>
          </a:p>
          <a:p>
            <a:pPr lvl="1"/>
            <a:r>
              <a:rPr lang="el-GR"/>
              <a:t>http://www.braces.org/studentsteachers/emergencies/</a:t>
            </a:r>
          </a:p>
          <a:p>
            <a:pPr lvl="1"/>
            <a:r>
              <a:rPr lang="el-GR"/>
              <a:t>http://braces.org/healthcareprofessionals/nurses/upload/OrthoEmergency-FLYER-l.pdf</a:t>
            </a:r>
          </a:p>
          <a:p>
            <a:r>
              <a:rPr lang="en-US"/>
              <a:t>Canadian Association of Orthodontists:</a:t>
            </a:r>
          </a:p>
          <a:p>
            <a:pPr lvl="1"/>
            <a:r>
              <a:rPr lang="el-GR"/>
              <a:t>http://www.cao-aco.org/MEDIA/Emergencies.html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709" name="Picture 5" descr="AAOfl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9725" y="579438"/>
            <a:ext cx="3462338" cy="6024562"/>
          </a:xfrm>
          <a:prstGeom prst="rect">
            <a:avLst/>
          </a:prstGeom>
          <a:noFill/>
        </p:spPr>
      </p:pic>
      <p:sp>
        <p:nvSpPr>
          <p:cNvPr id="584710" name="Text Box 6"/>
          <p:cNvSpPr txBox="1">
            <a:spLocks noChangeArrowheads="1"/>
          </p:cNvSpPr>
          <p:nvPr/>
        </p:nvSpPr>
        <p:spPr bwMode="auto">
          <a:xfrm>
            <a:off x="506413" y="5870575"/>
            <a:ext cx="46545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http://</a:t>
            </a:r>
            <a:r>
              <a:rPr lang="el-GR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braces.org/healthcareprofessionals/nurses/</a:t>
            </a:r>
            <a:br>
              <a:rPr lang="el-GR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l-GR" sz="1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upload/OrthoEmergency-FLYER-l.pdf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Απορρόφηση ριζών</a:t>
            </a:r>
          </a:p>
        </p:txBody>
      </p:sp>
      <p:sp>
        <p:nvSpPr>
          <p:cNvPr id="571396" name="Text Box 4"/>
          <p:cNvSpPr txBox="1">
            <a:spLocks noChangeArrowheads="1"/>
          </p:cNvSpPr>
          <p:nvPr/>
        </p:nvSpPr>
        <p:spPr bwMode="auto">
          <a:xfrm>
            <a:off x="1860550" y="1638300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Δύναμη</a:t>
            </a:r>
          </a:p>
        </p:txBody>
      </p:sp>
      <p:sp>
        <p:nvSpPr>
          <p:cNvPr id="571397" name="Text Box 5"/>
          <p:cNvSpPr txBox="1">
            <a:spLocks noChangeArrowheads="1"/>
          </p:cNvSpPr>
          <p:nvPr/>
        </p:nvSpPr>
        <p:spPr bwMode="auto">
          <a:xfrm>
            <a:off x="1860550" y="2646363"/>
            <a:ext cx="287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Σύνθλιψη περιρριζίου</a:t>
            </a:r>
          </a:p>
        </p:txBody>
      </p:sp>
      <p:sp>
        <p:nvSpPr>
          <p:cNvPr id="571398" name="Text Box 6"/>
          <p:cNvSpPr txBox="1">
            <a:spLocks noChangeArrowheads="1"/>
          </p:cNvSpPr>
          <p:nvPr/>
        </p:nvSpPr>
        <p:spPr bwMode="auto">
          <a:xfrm>
            <a:off x="1860550" y="3654425"/>
            <a:ext cx="204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Ζώνη υάλωσης</a:t>
            </a:r>
          </a:p>
        </p:txBody>
      </p:sp>
      <p:sp>
        <p:nvSpPr>
          <p:cNvPr id="571399" name="Text Box 7"/>
          <p:cNvSpPr txBox="1">
            <a:spLocks noChangeArrowheads="1"/>
          </p:cNvSpPr>
          <p:nvPr/>
        </p:nvSpPr>
        <p:spPr bwMode="auto">
          <a:xfrm>
            <a:off x="1860550" y="4664075"/>
            <a:ext cx="1706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Μακροφάγα</a:t>
            </a:r>
          </a:p>
        </p:txBody>
      </p:sp>
      <p:sp>
        <p:nvSpPr>
          <p:cNvPr id="571400" name="Text Box 8"/>
          <p:cNvSpPr txBox="1">
            <a:spLocks noChangeArrowheads="1"/>
          </p:cNvSpPr>
          <p:nvPr/>
        </p:nvSpPr>
        <p:spPr bwMode="auto">
          <a:xfrm>
            <a:off x="5251450" y="4113213"/>
            <a:ext cx="2646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Απορρόφηση οστού</a:t>
            </a:r>
          </a:p>
        </p:txBody>
      </p:sp>
      <p:sp>
        <p:nvSpPr>
          <p:cNvPr id="571401" name="Text Box 9"/>
          <p:cNvSpPr txBox="1">
            <a:spLocks noChangeArrowheads="1"/>
          </p:cNvSpPr>
          <p:nvPr/>
        </p:nvSpPr>
        <p:spPr bwMode="auto">
          <a:xfrm>
            <a:off x="5251450" y="532288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Απορρόφηση οστεΐνης</a:t>
            </a:r>
          </a:p>
        </p:txBody>
      </p:sp>
      <p:sp>
        <p:nvSpPr>
          <p:cNvPr id="571402" name="AutoShape 10"/>
          <p:cNvSpPr>
            <a:spLocks noChangeArrowheads="1"/>
          </p:cNvSpPr>
          <p:nvPr/>
        </p:nvSpPr>
        <p:spPr bwMode="auto">
          <a:xfrm rot="-956723">
            <a:off x="3795713" y="4508500"/>
            <a:ext cx="1406525" cy="250825"/>
          </a:xfrm>
          <a:prstGeom prst="rightArrow">
            <a:avLst>
              <a:gd name="adj1" fmla="val 50000"/>
              <a:gd name="adj2" fmla="val 1401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1403" name="AutoShape 11"/>
          <p:cNvSpPr>
            <a:spLocks noChangeArrowheads="1"/>
          </p:cNvSpPr>
          <p:nvPr/>
        </p:nvSpPr>
        <p:spPr bwMode="auto">
          <a:xfrm rot="956723" flipV="1">
            <a:off x="3783013" y="5181600"/>
            <a:ext cx="1406525" cy="250825"/>
          </a:xfrm>
          <a:prstGeom prst="rightArrow">
            <a:avLst>
              <a:gd name="adj1" fmla="val 50000"/>
              <a:gd name="adj2" fmla="val 1401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1404" name="AutoShape 12"/>
          <p:cNvSpPr>
            <a:spLocks noChangeArrowheads="1"/>
          </p:cNvSpPr>
          <p:nvPr/>
        </p:nvSpPr>
        <p:spPr bwMode="auto">
          <a:xfrm>
            <a:off x="2228850" y="2195513"/>
            <a:ext cx="490538" cy="4000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1405" name="AutoShape 13"/>
          <p:cNvSpPr>
            <a:spLocks noChangeArrowheads="1"/>
          </p:cNvSpPr>
          <p:nvPr/>
        </p:nvSpPr>
        <p:spPr bwMode="auto">
          <a:xfrm>
            <a:off x="2216150" y="3209925"/>
            <a:ext cx="490538" cy="4000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71406" name="AutoShape 14"/>
          <p:cNvSpPr>
            <a:spLocks noChangeArrowheads="1"/>
          </p:cNvSpPr>
          <p:nvPr/>
        </p:nvSpPr>
        <p:spPr bwMode="auto">
          <a:xfrm>
            <a:off x="2203450" y="4246563"/>
            <a:ext cx="490538" cy="4000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Απορρόφηση ριζών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Ένταση δυνάμεων</a:t>
            </a:r>
          </a:p>
          <a:p>
            <a:r>
              <a:rPr lang="el-GR"/>
              <a:t>Διάρκεια θεραπείας</a:t>
            </a:r>
          </a:p>
          <a:p>
            <a:r>
              <a:rPr lang="el-GR"/>
              <a:t>Κατεύθυνση μετακίνησης</a:t>
            </a:r>
          </a:p>
          <a:p>
            <a:r>
              <a:rPr lang="el-GR"/>
              <a:t>Συνεχόμενες – διακοπτόμενες δυνάμεις</a:t>
            </a:r>
          </a:p>
          <a:p>
            <a:r>
              <a:rPr lang="el-GR"/>
              <a:t>Γενετικό υπόβαθρο</a:t>
            </a:r>
          </a:p>
          <a:p>
            <a:r>
              <a:rPr lang="el-GR"/>
              <a:t>Μορφολογία ρίζας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468" name="Picture 4" descr="0079 Resorption central incis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038" y="1709738"/>
            <a:ext cx="5538787" cy="3738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64" name="Picture 4" descr="0068 Severe generalized resorp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75" y="1565275"/>
            <a:ext cx="8377238" cy="393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540" name="Picture 4" descr="0066 Poor oral hygi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100" y="3660775"/>
            <a:ext cx="4065588" cy="2716213"/>
          </a:xfrm>
          <a:prstGeom prst="rect">
            <a:avLst/>
          </a:prstGeom>
          <a:noFill/>
        </p:spPr>
      </p:pic>
      <p:pic>
        <p:nvPicPr>
          <p:cNvPr id="577541" name="Picture 5" descr="0067 Poor oral hygien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3544888"/>
            <a:ext cx="4383087" cy="3098800"/>
          </a:xfrm>
          <a:prstGeom prst="rect">
            <a:avLst/>
          </a:prstGeom>
          <a:noFill/>
        </p:spPr>
      </p:pic>
      <p:pic>
        <p:nvPicPr>
          <p:cNvPr id="577542" name="Picture 6" descr="0069 Gingival inflam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6788" y="669925"/>
            <a:ext cx="5140325" cy="2630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493" name="Picture 5" descr="0054 Decalcificatio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441450"/>
            <a:ext cx="6480175" cy="4303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514" name="Picture 2" descr="0032 Decalcif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1341438"/>
            <a:ext cx="6426200" cy="4541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2668</TotalTime>
  <Words>420</Words>
  <Application>Microsoft Office PowerPoint</Application>
  <PresentationFormat>On-screen Show (4:3)</PresentationFormat>
  <Paragraphs>81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Times New Roman</vt:lpstr>
      <vt:lpstr>Arial</vt:lpstr>
      <vt:lpstr>Default Design</vt:lpstr>
      <vt:lpstr>Συμβάματα κατά την Ορθοδοντική θεραπεία. Διαχείριση επειγουσών καταστάσεων.</vt:lpstr>
      <vt:lpstr>Αρνητικές επιπτώσεις &amp; συμβάματα Ορθοδοντικής θεραπείας</vt:lpstr>
      <vt:lpstr>Απορρόφηση ριζών</vt:lpstr>
      <vt:lpstr>Απορρόφηση ριζών</vt:lpstr>
      <vt:lpstr>Slide 5</vt:lpstr>
      <vt:lpstr>Slide 6</vt:lpstr>
      <vt:lpstr>Slide 7</vt:lpstr>
      <vt:lpstr>Slide 8</vt:lpstr>
      <vt:lpstr>Slide 9</vt:lpstr>
      <vt:lpstr>Slide 10</vt:lpstr>
      <vt:lpstr>Slide 11</vt:lpstr>
      <vt:lpstr>Διαχείριση επειγουσών καταστάσεων από τον γενικό οδοντίατρο κατά την Ορθοδοντική θεραπεία.</vt:lpstr>
      <vt:lpstr>Σκοποί - στόχοι</vt:lpstr>
      <vt:lpstr>Σκελετός μαθήματος</vt:lpstr>
      <vt:lpstr>Πρώτες βοήθειες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Πληροφορίες από το Διαδίκτυο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D. Halazonetis</dc:creator>
  <cp:lastModifiedBy>Demetrios Halazonetis</cp:lastModifiedBy>
  <cp:revision>147</cp:revision>
  <dcterms:created xsi:type="dcterms:W3CDTF">1601-01-01T00:00:00Z</dcterms:created>
  <dcterms:modified xsi:type="dcterms:W3CDTF">2014-09-16T13:26:57Z</dcterms:modified>
</cp:coreProperties>
</file>