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6" r:id="rId2"/>
    <p:sldId id="263" r:id="rId3"/>
    <p:sldId id="259" r:id="rId4"/>
    <p:sldId id="261" r:id="rId5"/>
    <p:sldId id="264" r:id="rId6"/>
    <p:sldId id="265" r:id="rId7"/>
    <p:sldId id="267" r:id="rId8"/>
    <p:sldId id="268" r:id="rId9"/>
    <p:sldId id="269" r:id="rId10"/>
    <p:sldId id="272" r:id="rId11"/>
    <p:sldId id="27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98" r:id="rId20"/>
    <p:sldId id="299" r:id="rId21"/>
    <p:sldId id="327" r:id="rId22"/>
    <p:sldId id="280" r:id="rId23"/>
    <p:sldId id="281" r:id="rId24"/>
    <p:sldId id="282" r:id="rId25"/>
    <p:sldId id="300" r:id="rId26"/>
    <p:sldId id="292" r:id="rId27"/>
    <p:sldId id="266" r:id="rId28"/>
    <p:sldId id="290" r:id="rId29"/>
    <p:sldId id="291" r:id="rId30"/>
    <p:sldId id="294" r:id="rId31"/>
    <p:sldId id="301" r:id="rId32"/>
    <p:sldId id="304" r:id="rId33"/>
    <p:sldId id="305" r:id="rId34"/>
    <p:sldId id="302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20" r:id="rId43"/>
    <p:sldId id="321" r:id="rId44"/>
    <p:sldId id="313" r:id="rId45"/>
    <p:sldId id="323" r:id="rId46"/>
    <p:sldId id="324" r:id="rId47"/>
    <p:sldId id="325" r:id="rId48"/>
    <p:sldId id="326" r:id="rId49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  <a:srgbClr val="CC0099"/>
    <a:srgbClr val="3333CC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AAFD8C-57E3-412C-B44B-FBB1FF0CC9F4}" type="datetimeFigureOut">
              <a:rPr lang="nb-NO"/>
              <a:pPr>
                <a:defRPr/>
              </a:pPr>
              <a:t>15.10.2014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dirty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A3A5D2-9C32-4134-B9D8-873F3CCF8F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150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0811BE-38A9-4453-8F1B-06D2C825F94B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b-NO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8363CD-18BF-4E52-98FC-F3BE7C55D412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991E22-5112-45DB-BB11-37F47B2F0646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15E02-F091-43F6-B8D3-602C6F296DF0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mtClean="0"/>
              <a:t>Χαλαζωνίτης Δ 2009 Η αξιολόγηση του προσώπου στην ορθοδοντική. Η-τάξη, τομέας κοινωνικής οδοντιατρικής, ΕΚΠΑ. Οι φοιτητές έχουν ήδη διδαχθεί την αξιολόγηση του προσώπου και μπορούν να μελετήσουν το αντίστοιχο σεμινάριο του κ.Χαλαζωνίτη στην η-τάξη. </a:t>
            </a:r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FCC0CE-385F-457E-B70B-CA1F1E98572E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mtClean="0"/>
              <a:t>Χαλαζωνίτης Δ 2009 Η αξιολόγηση του προσώπου στην ορθοδοντική. Η-τάξη, τομέας κοινωνικής οδοντιατρικής, ΕΚΠΑ. Οι φοιτητές έχουν ήδη διδαχθεί την αξιολόγηση του προσώπου και μπορούν να μελετήσουν το αντίστοιχο σεμινάριο του κ.Χαλαζωνίτη στην η-τάξη. </a:t>
            </a:r>
            <a:endParaRPr lang="nb-NO" smtClean="0"/>
          </a:p>
          <a:p>
            <a:pPr eaLnBrk="1" hangingPunct="1"/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F72F93-F630-4D7D-8DDF-C07AE3690DBE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DBFA-95A3-40A6-BD63-A1CB5B03BE63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B7F48-067F-41BF-9A8C-024E79DBAE51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6EA8B5-9F4C-4511-9080-E91EA53E29B5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Cusp→II </a:t>
            </a:r>
            <a:r>
              <a:rPr lang="el-GR" smtClean="0"/>
              <a:t>περιγράφει σχέση γομφίων ή κυνοδόντων φύμα προς φύμα. Ενδιάμεσες αποκλίσεις από τάξη Ι μπορούν να περιγραφούν καταγράφοντας τα χιλιοστά της απόκλισης από την πρώτη τάξη και την κατεύθυνση της απόκλισης (ΙΙ ή ΙΙΙ).</a:t>
            </a:r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C7EEB-F390-4DF0-B056-C7C5CAA71A05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8E2BBE-9A5A-4D5D-BD91-30682FF4402F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Το σεμινάριο ακολουθεί το έντυπο της κλινικής εξέτασης. Δεν αποτελεί σκοπό του μαθήματος η διδασκαλία των επιμέρους αντικειμένων  (προσώπου, ταξινόμησης οδοντικών ανωμαλιών, ακτινολογικού ελέγχου, εκμαγείων). Αυτό έγινε σε προηγούμενα σεμινάρια, όπου ο φοιτητής μπορεί να ανατρέξει.</a:t>
            </a:r>
            <a:endParaRPr lang="nb-NO" smtClean="0"/>
          </a:p>
        </p:txBody>
      </p:sp>
      <p:sp>
        <p:nvSpPr>
          <p:cNvPr id="225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9C59E-6D06-489A-AE1A-4F5EA9AD3CD8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b-NO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1B6C7B-04BD-4A1F-8C27-7304D4047D69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Μπορεί αδρά να γίνει μία εκτίμηση χώρου στην άνω και κάτω γνάθο, ξεχωριστά για την περιοχή των προσθίων και το χώρο προσαρμοστικού ελιγμού σε μεικτό φραγμό: Για τα δόντια που έχουν ανατείλει (συνήθως πρόσθια) αξιολογούνται διαστήματα και επικαλύψεις. Ο χώρος προσαρμοστικού ελιγμού μπορεί να μετρηθεί με ένα χάρακα ή διαβήτη και να συγκριθεί με το μέσο μέγεθος αθροίσματος εύρους κυνοδόντων και προγομφίων (περίπου 21 </a:t>
            </a:r>
            <a:r>
              <a:rPr lang="en-US" smtClean="0"/>
              <a:t>mm).</a:t>
            </a:r>
            <a:r>
              <a:rPr lang="el-GR" smtClean="0"/>
              <a:t> 			</a:t>
            </a:r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F5CF06-E79F-4BBD-BFD6-FAE8732F5409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DA43D-FE37-4531-98FB-2BD13A466613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A67B2-4558-46DB-B304-79BFC74CE529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Ο φοιτητής θα πρέπει να αναγνωρίζει την ανάγκη για περεταίρω ακτινογραφικό έλεγχο</a:t>
            </a:r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3A95D-6DBD-46C7-9A36-F9A7F5452AA6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παράδειγμα</a:t>
            </a:r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93E70-E434-44C3-9D09-27DC1928BBB3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2DEE8F-06A2-43D1-A175-95F9A15B4162}" type="slidenum">
              <a:rPr lang="nb-NO" smtClean="0"/>
              <a:pPr>
                <a:defRPr/>
              </a:pPr>
              <a:t>26</a:t>
            </a:fld>
            <a:endParaRPr lang="nb-NO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F3AA1A-433D-43F4-8642-8344A1384230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nb-NO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8029A1-93C0-4E8A-801D-DBF67532EB59}" type="slidenum">
              <a:rPr lang="nb-NO" smtClean="0"/>
              <a:pPr>
                <a:defRPr/>
              </a:pPr>
              <a:t>28</a:t>
            </a:fld>
            <a:endParaRPr lang="nb-NO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77EE7B-9616-4929-838F-6D02D02F9B2F}" type="slidenum">
              <a:rPr lang="nb-NO" smtClean="0"/>
              <a:pPr>
                <a:defRPr/>
              </a:pPr>
              <a:t>29</a:t>
            </a:fld>
            <a:endParaRPr lang="nb-N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355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0A71B9-B6CA-4DE4-9B8E-3EB72FA37D1D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b-NO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576FD-4037-4529-A1EA-58DE5E5757FD}" type="slidenum">
              <a:rPr lang="nb-NO" smtClean="0"/>
              <a:pPr>
                <a:defRPr/>
              </a:pPr>
              <a:t>30</a:t>
            </a:fld>
            <a:endParaRPr lang="nb-NO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1846A-5AF8-4F05-8CC5-EBCB7D9240DD}" type="slidenum">
              <a:rPr lang="nb-NO" smtClean="0"/>
              <a:pPr>
                <a:defRPr/>
              </a:pPr>
              <a:t>31</a:t>
            </a:fld>
            <a:endParaRPr lang="nb-NO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F8CEB-73C3-4408-9958-9EA916CA5C3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25BF36-8180-4077-A450-D1F169727DCE}" type="slidenum">
              <a:rPr lang="nb-NO" smtClean="0"/>
              <a:pPr>
                <a:defRPr/>
              </a:pPr>
              <a:t>33</a:t>
            </a:fld>
            <a:endParaRPr lang="nb-NO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0FA96-5FC0-4AB2-AB0E-5363AA5AA08F}" type="slidenum">
              <a:rPr lang="nb-NO" smtClean="0"/>
              <a:pPr>
                <a:defRPr/>
              </a:pPr>
              <a:t>34</a:t>
            </a:fld>
            <a:endParaRPr lang="nb-NO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1AD0FE-1629-4EF8-94F7-6004C5348D48}" type="slidenum">
              <a:rPr lang="nb-NO" smtClean="0"/>
              <a:pPr>
                <a:defRPr/>
              </a:pPr>
              <a:t>35</a:t>
            </a:fld>
            <a:endParaRPr lang="nb-NO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643782-1C03-4071-B3C4-52DF5F401A3C}" type="slidenum">
              <a:rPr lang="nb-NO" smtClean="0"/>
              <a:pPr>
                <a:defRPr/>
              </a:pPr>
              <a:t>36</a:t>
            </a:fld>
            <a:endParaRPr lang="nb-NO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1F9CB7-E3D2-404E-988C-5DF1D58994FF}" type="slidenum">
              <a:rPr lang="nb-NO" smtClean="0"/>
              <a:pPr>
                <a:defRPr/>
              </a:pPr>
              <a:t>37</a:t>
            </a:fld>
            <a:endParaRPr lang="nb-NO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9DB65E-D1C1-47D7-A402-4167C4A20CA4}" type="slidenum">
              <a:rPr lang="nb-NO" smtClean="0"/>
              <a:pPr>
                <a:defRPr/>
              </a:pPr>
              <a:t>38</a:t>
            </a:fld>
            <a:endParaRPr lang="nb-NO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3B9DC-8169-4252-BD8D-821C2EF68FC9}" type="slidenum">
              <a:rPr lang="nb-NO" smtClean="0"/>
              <a:pPr>
                <a:defRPr/>
              </a:pPr>
              <a:t>39</a:t>
            </a:fld>
            <a:endParaRPr lang="nb-N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560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83A93-C310-4E9B-95FE-9B479E537204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b-NO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9D6793-C6D1-4BDE-9C94-A9A915875DAD}" type="slidenum">
              <a:rPr lang="nb-NO" smtClean="0"/>
              <a:pPr>
                <a:defRPr/>
              </a:pPr>
              <a:t>40</a:t>
            </a:fld>
            <a:endParaRPr lang="nb-NO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8CFE0-343C-496B-9F61-57D13C4D34A0}" type="slidenum">
              <a:rPr lang="nb-NO" smtClean="0"/>
              <a:pPr>
                <a:defRPr/>
              </a:pPr>
              <a:t>41</a:t>
            </a:fld>
            <a:endParaRPr lang="nb-NO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39186-EB4A-489D-927D-4E6CC27F5012}" type="slidenum">
              <a:rPr lang="nb-NO" smtClean="0"/>
              <a:pPr>
                <a:defRPr/>
              </a:pPr>
              <a:t>42</a:t>
            </a:fld>
            <a:endParaRPr lang="nb-NO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11B284-EB03-4B40-AA6B-F368F6CA3715}" type="slidenum">
              <a:rPr lang="nb-NO" smtClean="0"/>
              <a:pPr>
                <a:defRPr/>
              </a:pPr>
              <a:t>43</a:t>
            </a:fld>
            <a:endParaRPr lang="nb-NO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DCDEC-4466-4259-8392-24E3CF9D324E}" type="slidenum">
              <a:rPr lang="nb-NO" smtClean="0"/>
              <a:pPr>
                <a:defRPr/>
              </a:pPr>
              <a:t>44</a:t>
            </a:fld>
            <a:endParaRPr lang="nb-NO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FA8BF-05A2-4071-90C4-98CE9AE8081E}" type="slidenum">
              <a:rPr lang="nb-NO" smtClean="0"/>
              <a:pPr>
                <a:defRPr/>
              </a:pPr>
              <a:t>45</a:t>
            </a:fld>
            <a:endParaRPr lang="nb-NO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77C67B-9198-42D1-80B6-BC93153D9D3C}" type="slidenum">
              <a:rPr lang="nb-NO" smtClean="0"/>
              <a:pPr>
                <a:defRPr/>
              </a:pPr>
              <a:t>46</a:t>
            </a:fld>
            <a:endParaRPr lang="nb-NO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849F18-5BA7-4BE5-84BF-E238BFF00508}" type="slidenum">
              <a:rPr lang="nb-NO" smtClean="0"/>
              <a:pPr>
                <a:defRPr/>
              </a:pPr>
              <a:t>47</a:t>
            </a:fld>
            <a:endParaRPr lang="nb-NO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2ECA6C-8DE1-4CDD-861B-666AE6736142}" type="slidenum">
              <a:rPr lang="nb-NO" smtClean="0"/>
              <a:pPr>
                <a:defRPr/>
              </a:pPr>
              <a:t>48</a:t>
            </a:fld>
            <a:endParaRPr lang="nb-N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765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95D79-6BDB-4BE8-BDB9-F48D1EDA3E68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867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79BA7-8A11-4924-9854-96D2CD566C00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33452-9E17-4908-BBFA-72F0634F17F3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072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383BF-A24A-4A2E-979A-7117A49E891E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Αξιολόγηση σταδίου αύξησης από εμμηναρχή, αλλαγή χροιάς φωνής στα αγόρια, ρυθμός αύξησης ύψους, δευτερογενή χαρακτηριστικά φύλου. Φάρμακα (πχ. Αντιφλεγμονώδη επηρεάζουν μεταβολισμό οστού)</a:t>
            </a:r>
            <a:endParaRPr lang="nb-NO" smtClean="0"/>
          </a:p>
        </p:txBody>
      </p:sp>
      <p:sp>
        <p:nvSpPr>
          <p:cNvPr id="3174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EB7EB-E4FE-4A38-B8BF-F28FCA012CAB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ktangel 1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ktangel 1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ktangel 2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ktangel 23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ktangel 24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ktangel 25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ktangel 26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ktangel 27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15" name="Plassholder for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BA1972-AF4B-4182-B59D-B5D9AA7CCE82}" type="datetimeFigureOut">
              <a:rPr lang="nb-NO"/>
              <a:pPr>
                <a:defRPr/>
              </a:pPr>
              <a:t>15.10.2014</a:t>
            </a:fld>
            <a:endParaRPr lang="nb-NO" dirty="0"/>
          </a:p>
        </p:txBody>
      </p:sp>
      <p:sp>
        <p:nvSpPr>
          <p:cNvPr id="16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17" name="Plassholder for lysbilde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7D55B2-6D3F-454C-8EC1-C275BC71EBF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E7294-E8B7-4559-A7DD-AC29351C0984}" type="datetimeFigureOut">
              <a:rPr lang="nb-NO"/>
              <a:pPr>
                <a:defRPr/>
              </a:pPr>
              <a:t>15.10.2014</a:t>
            </a:fld>
            <a:endParaRPr lang="nb-NO" dirty="0"/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9BAC-1C3E-458B-A8BC-15DFF4D3654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1C3C-5571-4405-84A5-C21BC36AB275}" type="datetimeFigureOut">
              <a:rPr lang="nb-NO"/>
              <a:pPr>
                <a:defRPr/>
              </a:pPr>
              <a:t>15.10.2014</a:t>
            </a:fld>
            <a:endParaRPr lang="nb-NO" dirty="0"/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FEE6-0E91-4933-9CA6-D4B0E062A11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529B-BAD0-4C5E-8A97-3B04A42BB157}" type="datetimeFigureOut">
              <a:rPr lang="nb-NO"/>
              <a:pPr>
                <a:defRPr/>
              </a:pPr>
              <a:t>15.10.2014</a:t>
            </a:fld>
            <a:endParaRPr lang="nb-NO" dirty="0"/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5F5D-A21A-42F9-9918-AF630A53F14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ånds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ihånds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ihåndsform 19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Frihåndsform 20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ihåndsform 23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Frihåndsform 24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Frihåndsform 25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Frihåndsform 26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ihåndsform 27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Frihåndsform 28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Frihåndsform 29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Frihåndsform 30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rihåndsform 31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Frihåndsform 32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Frihåndsform 33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Rektangel 34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ktangel 35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ktangel 36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ktangel 37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ktangel 38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ktangel 39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2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E5CE59-1121-4606-9589-53BD3E964801}" type="datetimeFigureOut">
              <a:rPr lang="nb-NO"/>
              <a:pPr>
                <a:defRPr/>
              </a:pPr>
              <a:t>15.10.2014</a:t>
            </a:fld>
            <a:endParaRPr lang="nb-NO" dirty="0"/>
          </a:p>
        </p:txBody>
      </p:sp>
      <p:sp>
        <p:nvSpPr>
          <p:cNvPr id="2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2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F7EB14-F823-4C5B-A45A-6F985352CC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09EFA5-C37D-42C4-8DB1-A763EEB25398}" type="datetimeFigureOut">
              <a:rPr lang="nb-NO"/>
              <a:pPr>
                <a:defRPr/>
              </a:pPr>
              <a:t>15.10.2014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633918-5592-4CDF-B472-73474A651A2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7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ktangel 18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ktangel 19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ktangel 20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ktangel 23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ktangel 24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ktangel 25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ktangel 26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ktangel 27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ktangel 28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FC9758-86B3-4D62-BF09-3951132404A6}" type="datetimeFigureOut">
              <a:rPr lang="nb-NO"/>
              <a:pPr>
                <a:defRPr/>
              </a:pPr>
              <a:t>15.10.2014</a:t>
            </a:fld>
            <a:endParaRPr lang="nb-NO" dirty="0"/>
          </a:p>
        </p:txBody>
      </p:sp>
      <p:sp>
        <p:nvSpPr>
          <p:cNvPr id="1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1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D83660-2B65-4F3E-80C8-FE4A075F585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74FF-74BF-4A31-9657-8542FF80FDA9}" type="datetimeFigureOut">
              <a:rPr lang="nb-NO"/>
              <a:pPr>
                <a:defRPr/>
              </a:pPr>
              <a:t>15.10.2014</a:t>
            </a:fld>
            <a:endParaRPr lang="nb-NO" dirty="0"/>
          </a:p>
        </p:txBody>
      </p:sp>
      <p:sp>
        <p:nvSpPr>
          <p:cNvPr id="4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8BF0-5FD8-4B3E-981B-3AEEB21485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E58004-D51C-44AC-B51F-F7E7BE1475D4}" type="datetimeFigureOut">
              <a:rPr lang="nb-NO"/>
              <a:pPr>
                <a:defRPr/>
              </a:pPr>
              <a:t>15.10.2014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D9ED86-FE62-4F2B-BD95-58FA72AEFA5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98F6-F4A2-4121-B219-44DB33E5E8DE}" type="datetimeFigureOut">
              <a:rPr lang="nb-NO"/>
              <a:pPr>
                <a:defRPr/>
              </a:pPr>
              <a:t>15.10.2014</a:t>
            </a:fld>
            <a:endParaRPr lang="nb-NO" dirty="0"/>
          </a:p>
        </p:txBody>
      </p:sp>
      <p:sp>
        <p:nvSpPr>
          <p:cNvPr id="6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338B-33F2-46CE-976B-101294B7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Rett linje 1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e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Rett linje 20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23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24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e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Rett linje 26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27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28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e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Rett linje 30"/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31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32"/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b-NO" noProof="0" dirty="0" smtClean="0"/>
              <a:t>Klikk ikonet for å legge til et bilde</a:t>
            </a:r>
            <a:endParaRPr lang="en-US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9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0C6575-146D-427D-89B8-613062D50754}" type="datetimeFigureOut">
              <a:rPr lang="nb-NO"/>
              <a:pPr>
                <a:defRPr/>
              </a:pPr>
              <a:t>15.10.2014</a:t>
            </a:fld>
            <a:endParaRPr lang="nb-NO" dirty="0"/>
          </a:p>
        </p:txBody>
      </p:sp>
      <p:sp>
        <p:nvSpPr>
          <p:cNvPr id="20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21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D28F8D-FE51-439B-89B5-F388BC0E2F8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ktangel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ktangel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ktangel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ktangel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ktangel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ktangel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036" name="Plassholder for tekst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6F8B01D-7E43-44DD-926A-C24268316C32}" type="datetimeFigureOut">
              <a:rPr lang="nb-NO"/>
              <a:pPr>
                <a:defRPr/>
              </a:pPr>
              <a:t>15.10.2014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59F6063-FF53-4FA6-B8FD-DBF6A63672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09" r:id="rId2"/>
    <p:sldLayoutId id="2147483815" r:id="rId3"/>
    <p:sldLayoutId id="2147483816" r:id="rId4"/>
    <p:sldLayoutId id="2147483817" r:id="rId5"/>
    <p:sldLayoutId id="2147483810" r:id="rId6"/>
    <p:sldLayoutId id="2147483818" r:id="rId7"/>
    <p:sldLayoutId id="2147483811" r:id="rId8"/>
    <p:sldLayoutId id="2147483819" r:id="rId9"/>
    <p:sldLayoutId id="2147483812" r:id="rId10"/>
    <p:sldLayoutId id="21474838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kstSylinder 3"/>
          <p:cNvSpPr txBox="1">
            <a:spLocks noChangeArrowheads="1"/>
          </p:cNvSpPr>
          <p:nvPr/>
        </p:nvSpPr>
        <p:spPr bwMode="auto">
          <a:xfrm>
            <a:off x="522288" y="2143125"/>
            <a:ext cx="82137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4400" b="1"/>
              <a:t>K</a:t>
            </a:r>
            <a:r>
              <a:rPr lang="el-GR" sz="4400" b="1"/>
              <a:t>ΛΙΝΙΚΗ ΕΞΕΤΑΣΗ – ΕΝΤΥΠΟ</a:t>
            </a:r>
          </a:p>
          <a:p>
            <a:pPr algn="ctr">
              <a:lnSpc>
                <a:spcPct val="150000"/>
              </a:lnSpc>
            </a:pPr>
            <a:r>
              <a:rPr lang="el-GR" sz="4400" b="1"/>
              <a:t>ΑΠΟΤΥΠΩΜΑΤΑ</a:t>
            </a:r>
            <a:endParaRPr lang="nb-NO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kstSylinder 1"/>
          <p:cNvSpPr txBox="1">
            <a:spLocks noChangeArrowheads="1"/>
          </p:cNvSpPr>
          <p:nvPr/>
        </p:nvSpPr>
        <p:spPr bwMode="auto">
          <a:xfrm>
            <a:off x="1571625" y="1000125"/>
            <a:ext cx="5213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/>
              <a:t>ΟΔΟΝΤΙΑΤΡΙΚΟ ΙΣΤΟΡΙΚΟ</a:t>
            </a:r>
            <a:endParaRPr lang="nb-NO" sz="3200"/>
          </a:p>
        </p:txBody>
      </p:sp>
      <p:pic>
        <p:nvPicPr>
          <p:cNvPr id="17411" name="Picture 8" descr="C:\Users\MARIA\AppData\Local\Microsoft\Windows\Temporary Internet Files\Content.IE5\MTTR0LAX\MCj02822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868363"/>
            <a:ext cx="13239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kstSylinder 3"/>
          <p:cNvSpPr txBox="1">
            <a:spLocks noChangeArrowheads="1"/>
          </p:cNvSpPr>
          <p:nvPr/>
        </p:nvSpPr>
        <p:spPr bwMode="auto">
          <a:xfrm>
            <a:off x="285750" y="2540000"/>
            <a:ext cx="8572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800">
                <a:solidFill>
                  <a:srgbClr val="FF0066"/>
                </a:solidFill>
              </a:rPr>
              <a:t>Τραύμα </a:t>
            </a:r>
            <a:r>
              <a:rPr lang="el-GR" sz="2800"/>
              <a:t>(δόντια, γνάθοι)</a:t>
            </a:r>
          </a:p>
          <a:p>
            <a:pPr>
              <a:buFont typeface="Arial" charset="0"/>
              <a:buChar char="•"/>
            </a:pPr>
            <a:endParaRPr lang="el-GR" sz="1200"/>
          </a:p>
          <a:p>
            <a:pPr>
              <a:buFont typeface="Arial" charset="0"/>
              <a:buChar char="•"/>
            </a:pPr>
            <a:r>
              <a:rPr lang="el-GR" sz="2800"/>
              <a:t>Εξαγωγές</a:t>
            </a:r>
          </a:p>
          <a:p>
            <a:pPr>
              <a:buFont typeface="Arial" charset="0"/>
              <a:buChar char="•"/>
            </a:pPr>
            <a:endParaRPr lang="el-GR" sz="1200"/>
          </a:p>
          <a:p>
            <a:pPr>
              <a:buFont typeface="Arial" charset="0"/>
              <a:buChar char="•"/>
            </a:pPr>
            <a:r>
              <a:rPr lang="el-GR" sz="2800"/>
              <a:t>Χειρουργικές επεμβάσεις </a:t>
            </a:r>
          </a:p>
          <a:p>
            <a:r>
              <a:rPr lang="el-GR" sz="2800"/>
              <a:t>(εκτομή χαλινού, αποκάλυψη εγκλείστων)</a:t>
            </a:r>
          </a:p>
          <a:p>
            <a:endParaRPr lang="el-GR" sz="1200"/>
          </a:p>
          <a:p>
            <a:pPr>
              <a:buFont typeface="Arial" charset="0"/>
              <a:buChar char="•"/>
            </a:pPr>
            <a:r>
              <a:rPr lang="el-GR" sz="2800"/>
              <a:t>Παθολογία σκληρών-μαλακών ιστών</a:t>
            </a:r>
          </a:p>
          <a:p>
            <a:pPr>
              <a:buFont typeface="Arial" charset="0"/>
              <a:buChar char="•"/>
            </a:pPr>
            <a:endParaRPr lang="el-GR" sz="1200"/>
          </a:p>
          <a:p>
            <a:pPr>
              <a:buFont typeface="Arial" charset="0"/>
              <a:buChar char="•"/>
            </a:pPr>
            <a:r>
              <a:rPr lang="el-GR" sz="2800"/>
              <a:t>Έξεις</a:t>
            </a:r>
          </a:p>
          <a:p>
            <a:pPr>
              <a:buFont typeface="Arial" charset="0"/>
              <a:buChar char="•"/>
            </a:pPr>
            <a:endParaRPr lang="el-GR" sz="1200"/>
          </a:p>
          <a:p>
            <a:pPr>
              <a:buFont typeface="Arial" charset="0"/>
              <a:buChar char="•"/>
            </a:pPr>
            <a:r>
              <a:rPr lang="el-GR" sz="2800"/>
              <a:t>Ορθοδοντικό οικογενειακό αναμνηστικό</a:t>
            </a:r>
            <a:endParaRPr lang="nb-NO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kstSylinder 1"/>
          <p:cNvSpPr txBox="1">
            <a:spLocks noChangeArrowheads="1"/>
          </p:cNvSpPr>
          <p:nvPr/>
        </p:nvSpPr>
        <p:spPr bwMode="auto">
          <a:xfrm>
            <a:off x="714375" y="3786188"/>
            <a:ext cx="78390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3200"/>
              <a:t>ΑΙΤΙΑ ΠΡΟΣΕΛΕΥΣΗΣ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endParaRPr lang="el-GR" sz="3200"/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3200"/>
              <a:t>ΕΝΔΙΑΦΕΡΟΝ ΓΙΑ ΘΕΡΑΠΕΙΑ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endParaRPr lang="el-GR" sz="3200"/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3200"/>
              <a:t>ΠΡΟΣΔΟΚΙΕΣ ΑΠΟ ΠΙΘΑΝΗ ΘΕΡΑΠΕΙΑ</a:t>
            </a:r>
            <a:endParaRPr lang="nb-NO" sz="3200"/>
          </a:p>
        </p:txBody>
      </p:sp>
      <p:sp>
        <p:nvSpPr>
          <p:cNvPr id="18435" name="TekstSylinder 3"/>
          <p:cNvSpPr txBox="1">
            <a:spLocks noChangeArrowheads="1"/>
          </p:cNvSpPr>
          <p:nvPr/>
        </p:nvSpPr>
        <p:spPr bwMode="auto">
          <a:xfrm>
            <a:off x="785813" y="571500"/>
            <a:ext cx="6532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>
                <a:solidFill>
                  <a:srgbClr val="FF0066"/>
                </a:solidFill>
              </a:rPr>
              <a:t>ΣΥΖΗΤΗΣΗ ΜΕ ΑΣΘΕΝΗ-ΓΟΝΕΙΣ</a:t>
            </a:r>
            <a:endParaRPr lang="nb-NO" sz="3200" b="1">
              <a:solidFill>
                <a:srgbClr val="FF0066"/>
              </a:solidFill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414463"/>
            <a:ext cx="2586038" cy="258603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9" name="Pil ned 8"/>
          <p:cNvSpPr/>
          <p:nvPr/>
        </p:nvSpPr>
        <p:spPr>
          <a:xfrm>
            <a:off x="3071813" y="1857375"/>
            <a:ext cx="571500" cy="1143000"/>
          </a:xfrm>
          <a:prstGeom prst="downArrow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kstSylinder 1"/>
          <p:cNvSpPr txBox="1">
            <a:spLocks noChangeArrowheads="1"/>
          </p:cNvSpPr>
          <p:nvPr/>
        </p:nvSpPr>
        <p:spPr bwMode="auto">
          <a:xfrm>
            <a:off x="2928938" y="857250"/>
            <a:ext cx="3798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/>
              <a:t>ΚΛΙΝΙΚΗ ΕΞΕΤΑΣΗ</a:t>
            </a:r>
            <a:endParaRPr lang="nb-NO" sz="3200"/>
          </a:p>
        </p:txBody>
      </p:sp>
      <p:sp>
        <p:nvSpPr>
          <p:cNvPr id="19459" name="TekstSylinder 2"/>
          <p:cNvSpPr txBox="1">
            <a:spLocks noChangeArrowheads="1"/>
          </p:cNvSpPr>
          <p:nvPr/>
        </p:nvSpPr>
        <p:spPr bwMode="auto">
          <a:xfrm>
            <a:off x="214313" y="3071813"/>
            <a:ext cx="4894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/>
              <a:t>Εξέταση του προσώπου</a:t>
            </a:r>
            <a:endParaRPr lang="nb-NO" sz="3200" b="1"/>
          </a:p>
        </p:txBody>
      </p:sp>
      <p:sp>
        <p:nvSpPr>
          <p:cNvPr id="19460" name="TekstSylinder 7"/>
          <p:cNvSpPr txBox="1">
            <a:spLocks noChangeArrowheads="1"/>
          </p:cNvSpPr>
          <p:nvPr/>
        </p:nvSpPr>
        <p:spPr bwMode="auto">
          <a:xfrm>
            <a:off x="6205538" y="2714625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/>
              <a:t>Κατά μέτωπο</a:t>
            </a:r>
            <a:endParaRPr lang="nb-NO" sz="2800" b="1"/>
          </a:p>
        </p:txBody>
      </p:sp>
      <p:sp>
        <p:nvSpPr>
          <p:cNvPr id="19461" name="TekstSylinder 9"/>
          <p:cNvSpPr txBox="1">
            <a:spLocks noChangeArrowheads="1"/>
          </p:cNvSpPr>
          <p:nvPr/>
        </p:nvSpPr>
        <p:spPr bwMode="auto">
          <a:xfrm>
            <a:off x="6219825" y="3500438"/>
            <a:ext cx="2709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/>
              <a:t>Από τα πλάγια</a:t>
            </a:r>
            <a:endParaRPr lang="nb-NO" sz="2800" b="1"/>
          </a:p>
        </p:txBody>
      </p:sp>
      <p:pic>
        <p:nvPicPr>
          <p:cNvPr id="19462" name="Picture 9" descr="C:\Users\MARIA\AppData\Local\Microsoft\Windows\Temporary Internet Files\Content.IE5\MTTR0LAX\MCj021212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57188"/>
            <a:ext cx="179705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Bilde 8" descr="DELTIOEXETASIS.jpg"/>
          <p:cNvPicPr>
            <a:picLocks noChangeAspect="1"/>
          </p:cNvPicPr>
          <p:nvPr/>
        </p:nvPicPr>
        <p:blipFill>
          <a:blip r:embed="rId4" cstate="print"/>
          <a:srcRect t="25000" r="46912" b="65909"/>
          <a:stretch>
            <a:fillRect/>
          </a:stretch>
        </p:blipFill>
        <p:spPr bwMode="auto">
          <a:xfrm>
            <a:off x="1117600" y="4714875"/>
            <a:ext cx="66690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Rett pil 10"/>
          <p:cNvCxnSpPr/>
          <p:nvPr/>
        </p:nvCxnSpPr>
        <p:spPr>
          <a:xfrm flipV="1">
            <a:off x="5214938" y="3071813"/>
            <a:ext cx="714375" cy="285750"/>
          </a:xfrm>
          <a:prstGeom prst="straightConnector1">
            <a:avLst/>
          </a:prstGeom>
          <a:ln w="57150">
            <a:solidFill>
              <a:srgbClr val="00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>
            <a:off x="5214938" y="3500438"/>
            <a:ext cx="785812" cy="214312"/>
          </a:xfrm>
          <a:prstGeom prst="straightConnector1">
            <a:avLst/>
          </a:prstGeom>
          <a:ln w="57150">
            <a:solidFill>
              <a:srgbClr val="00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kstSylinder 1"/>
          <p:cNvSpPr txBox="1">
            <a:spLocks noChangeArrowheads="1"/>
          </p:cNvSpPr>
          <p:nvPr/>
        </p:nvSpPr>
        <p:spPr bwMode="auto">
          <a:xfrm>
            <a:off x="628650" y="331788"/>
            <a:ext cx="50085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E</a:t>
            </a:r>
            <a:r>
              <a:rPr lang="el-GR" sz="3200" b="1"/>
              <a:t>ξέταση του προσώπου </a:t>
            </a:r>
          </a:p>
          <a:p>
            <a:pPr algn="ctr"/>
            <a:r>
              <a:rPr lang="el-GR" sz="3200" b="1"/>
              <a:t>κατά μέτωπο</a:t>
            </a:r>
            <a:endParaRPr lang="nb-NO" sz="3200" b="1"/>
          </a:p>
        </p:txBody>
      </p:sp>
      <p:pic>
        <p:nvPicPr>
          <p:cNvPr id="20483" name="Picture 6" descr="C:\Users\MARIA\AppData\Local\Microsoft\Windows\Temporary Internet Files\Content.IE5\WOUBFHKZ\MCj019848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113" y="214313"/>
            <a:ext cx="210026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kstSylinder 3"/>
          <p:cNvSpPr txBox="1">
            <a:spLocks noChangeArrowheads="1"/>
          </p:cNvSpPr>
          <p:nvPr/>
        </p:nvSpPr>
        <p:spPr bwMode="auto">
          <a:xfrm>
            <a:off x="2500313" y="1785938"/>
            <a:ext cx="5181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FF00"/>
                </a:solidFill>
              </a:rPr>
              <a:t>Τύπος προσώπου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Λεπτοπρόσωπος ή επιμήκης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Μέσος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Ευρυπρόσωπος ή στρογγυλός</a:t>
            </a:r>
          </a:p>
        </p:txBody>
      </p:sp>
      <p:sp>
        <p:nvSpPr>
          <p:cNvPr id="20485" name="TekstSylinder 4"/>
          <p:cNvSpPr txBox="1">
            <a:spLocks noChangeArrowheads="1"/>
          </p:cNvSpPr>
          <p:nvPr/>
        </p:nvSpPr>
        <p:spPr bwMode="auto">
          <a:xfrm>
            <a:off x="3071813" y="3786188"/>
            <a:ext cx="40941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FF00"/>
                </a:solidFill>
              </a:rPr>
              <a:t>Αναλογίες προσώπου-</a:t>
            </a:r>
          </a:p>
          <a:p>
            <a:r>
              <a:rPr lang="el-GR" sz="2800" b="1">
                <a:solidFill>
                  <a:srgbClr val="00FF00"/>
                </a:solidFill>
              </a:rPr>
              <a:t>Πρόσθιο κάτω ύψος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Κανονικό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Αυξημένο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Ελαττωμένο</a:t>
            </a:r>
            <a:endParaRPr lang="nb-NO" sz="2800"/>
          </a:p>
        </p:txBody>
      </p:sp>
      <p:sp>
        <p:nvSpPr>
          <p:cNvPr id="20486" name="TekstSylinder 5"/>
          <p:cNvSpPr txBox="1">
            <a:spLocks noChangeArrowheads="1"/>
          </p:cNvSpPr>
          <p:nvPr/>
        </p:nvSpPr>
        <p:spPr bwMode="auto">
          <a:xfrm>
            <a:off x="2286000" y="6262688"/>
            <a:ext cx="3970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FF00"/>
                </a:solidFill>
              </a:rPr>
              <a:t>Συμμετρία προσώπου</a:t>
            </a:r>
            <a:endParaRPr lang="nb-NO" sz="2800" b="1">
              <a:solidFill>
                <a:srgbClr val="00FF00"/>
              </a:solidFill>
            </a:endParaRPr>
          </a:p>
        </p:txBody>
      </p:sp>
      <p:grpSp>
        <p:nvGrpSpPr>
          <p:cNvPr id="20487" name="Gruppe 11"/>
          <p:cNvGrpSpPr>
            <a:grpSpLocks/>
          </p:cNvGrpSpPr>
          <p:nvPr/>
        </p:nvGrpSpPr>
        <p:grpSpPr bwMode="auto">
          <a:xfrm>
            <a:off x="285750" y="1749425"/>
            <a:ext cx="1857375" cy="1751013"/>
            <a:chOff x="3932238" y="1882775"/>
            <a:chExt cx="4849812" cy="4627563"/>
          </a:xfrm>
        </p:grpSpPr>
        <p:pic>
          <p:nvPicPr>
            <p:cNvPr id="20507" name="Picture 11" descr="100003-6_morph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2238" y="1882775"/>
              <a:ext cx="4849812" cy="462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8" name="Line 12"/>
            <p:cNvSpPr>
              <a:spLocks noChangeShapeType="1"/>
            </p:cNvSpPr>
            <p:nvPr/>
          </p:nvSpPr>
          <p:spPr bwMode="auto">
            <a:xfrm>
              <a:off x="6343650" y="3944938"/>
              <a:ext cx="0" cy="20542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09" name="Line 13"/>
            <p:cNvSpPr>
              <a:spLocks noChangeShapeType="1"/>
            </p:cNvSpPr>
            <p:nvPr/>
          </p:nvSpPr>
          <p:spPr bwMode="auto">
            <a:xfrm>
              <a:off x="5240338" y="4516438"/>
              <a:ext cx="215106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0488" name="Gruppe 21"/>
          <p:cNvGrpSpPr>
            <a:grpSpLocks/>
          </p:cNvGrpSpPr>
          <p:nvPr/>
        </p:nvGrpSpPr>
        <p:grpSpPr bwMode="auto">
          <a:xfrm>
            <a:off x="7069138" y="3714750"/>
            <a:ext cx="1860550" cy="1785938"/>
            <a:chOff x="3932238" y="1882775"/>
            <a:chExt cx="4849812" cy="4627563"/>
          </a:xfrm>
        </p:grpSpPr>
        <p:pic>
          <p:nvPicPr>
            <p:cNvPr id="20501" name="Picture 3" descr="100003-6_morph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32238" y="1882775"/>
              <a:ext cx="4849812" cy="462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2" name="Oval 9"/>
            <p:cNvSpPr>
              <a:spLocks noChangeArrowheads="1"/>
            </p:cNvSpPr>
            <p:nvPr/>
          </p:nvSpPr>
          <p:spPr bwMode="auto">
            <a:xfrm>
              <a:off x="6305550" y="4760913"/>
              <a:ext cx="69850" cy="698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3" name="Oval 10"/>
            <p:cNvSpPr>
              <a:spLocks noChangeArrowheads="1"/>
            </p:cNvSpPr>
            <p:nvPr/>
          </p:nvSpPr>
          <p:spPr bwMode="auto">
            <a:xfrm>
              <a:off x="6308725" y="5983288"/>
              <a:ext cx="69850" cy="698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4" name="Oval 11"/>
            <p:cNvSpPr>
              <a:spLocks noChangeArrowheads="1"/>
            </p:cNvSpPr>
            <p:nvPr/>
          </p:nvSpPr>
          <p:spPr bwMode="auto">
            <a:xfrm>
              <a:off x="6303963" y="3911600"/>
              <a:ext cx="69850" cy="698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5" name="Line 13"/>
            <p:cNvSpPr>
              <a:spLocks noChangeShapeType="1"/>
            </p:cNvSpPr>
            <p:nvPr/>
          </p:nvSpPr>
          <p:spPr bwMode="auto">
            <a:xfrm>
              <a:off x="6343650" y="3967163"/>
              <a:ext cx="0" cy="7969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06" name="Line 15"/>
            <p:cNvSpPr>
              <a:spLocks noChangeShapeType="1"/>
            </p:cNvSpPr>
            <p:nvPr/>
          </p:nvSpPr>
          <p:spPr bwMode="auto">
            <a:xfrm>
              <a:off x="6343650" y="4821238"/>
              <a:ext cx="0" cy="116363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0489" name="Gruppe 31"/>
          <p:cNvGrpSpPr>
            <a:grpSpLocks/>
          </p:cNvGrpSpPr>
          <p:nvPr/>
        </p:nvGrpSpPr>
        <p:grpSpPr bwMode="auto">
          <a:xfrm>
            <a:off x="285750" y="4572000"/>
            <a:ext cx="2017713" cy="1963738"/>
            <a:chOff x="3441700" y="1882775"/>
            <a:chExt cx="4849813" cy="4627563"/>
          </a:xfrm>
        </p:grpSpPr>
        <p:pic>
          <p:nvPicPr>
            <p:cNvPr id="20493" name="Picture 3" descr="100003-6_morph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41700" y="1882775"/>
              <a:ext cx="4849813" cy="462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4" name="Line 9"/>
            <p:cNvSpPr>
              <a:spLocks noChangeShapeType="1"/>
            </p:cNvSpPr>
            <p:nvPr/>
          </p:nvSpPr>
          <p:spPr bwMode="auto">
            <a:xfrm>
              <a:off x="5864225" y="2684463"/>
              <a:ext cx="0" cy="358775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495" name="Oval 4"/>
            <p:cNvSpPr>
              <a:spLocks noChangeArrowheads="1"/>
            </p:cNvSpPr>
            <p:nvPr/>
          </p:nvSpPr>
          <p:spPr bwMode="auto">
            <a:xfrm>
              <a:off x="5829300" y="4760913"/>
              <a:ext cx="69850" cy="698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6" name="Oval 5"/>
            <p:cNvSpPr>
              <a:spLocks noChangeArrowheads="1"/>
            </p:cNvSpPr>
            <p:nvPr/>
          </p:nvSpPr>
          <p:spPr bwMode="auto">
            <a:xfrm>
              <a:off x="5829300" y="5816600"/>
              <a:ext cx="69850" cy="698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7" name="Oval 6"/>
            <p:cNvSpPr>
              <a:spLocks noChangeArrowheads="1"/>
            </p:cNvSpPr>
            <p:nvPr/>
          </p:nvSpPr>
          <p:spPr bwMode="auto">
            <a:xfrm>
              <a:off x="5829300" y="3911600"/>
              <a:ext cx="69850" cy="698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8" name="Oval 10"/>
            <p:cNvSpPr>
              <a:spLocks noChangeArrowheads="1"/>
            </p:cNvSpPr>
            <p:nvPr/>
          </p:nvSpPr>
          <p:spPr bwMode="auto">
            <a:xfrm>
              <a:off x="5829300" y="4519613"/>
              <a:ext cx="69850" cy="698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9" name="Oval 11"/>
            <p:cNvSpPr>
              <a:spLocks noChangeArrowheads="1"/>
            </p:cNvSpPr>
            <p:nvPr/>
          </p:nvSpPr>
          <p:spPr bwMode="auto">
            <a:xfrm>
              <a:off x="5829300" y="5043488"/>
              <a:ext cx="69850" cy="698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0" name="Oval 12"/>
            <p:cNvSpPr>
              <a:spLocks noChangeArrowheads="1"/>
            </p:cNvSpPr>
            <p:nvPr/>
          </p:nvSpPr>
          <p:spPr bwMode="auto">
            <a:xfrm>
              <a:off x="5829300" y="5364163"/>
              <a:ext cx="69850" cy="698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490" name="TekstSylinder 32"/>
          <p:cNvSpPr txBox="1">
            <a:spLocks noChangeArrowheads="1"/>
          </p:cNvSpPr>
          <p:nvPr/>
        </p:nvSpPr>
        <p:spPr bwMode="auto">
          <a:xfrm>
            <a:off x="142875" y="3500438"/>
            <a:ext cx="2119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Χαλαζωνίτης, 2009</a:t>
            </a:r>
            <a:endParaRPr lang="nb-NO"/>
          </a:p>
        </p:txBody>
      </p:sp>
      <p:sp>
        <p:nvSpPr>
          <p:cNvPr id="20491" name="Rektangel 33"/>
          <p:cNvSpPr>
            <a:spLocks noChangeArrowheads="1"/>
          </p:cNvSpPr>
          <p:nvPr/>
        </p:nvSpPr>
        <p:spPr bwMode="auto">
          <a:xfrm>
            <a:off x="7024688" y="5500688"/>
            <a:ext cx="2119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Χαλαζωνίτης, 2009</a:t>
            </a:r>
            <a:endParaRPr lang="nb-NO"/>
          </a:p>
        </p:txBody>
      </p:sp>
      <p:sp>
        <p:nvSpPr>
          <p:cNvPr id="20492" name="Rektangel 34"/>
          <p:cNvSpPr>
            <a:spLocks noChangeArrowheads="1"/>
          </p:cNvSpPr>
          <p:nvPr/>
        </p:nvSpPr>
        <p:spPr bwMode="auto">
          <a:xfrm>
            <a:off x="214313" y="6488113"/>
            <a:ext cx="2119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Χαλαζωνίτης, 2009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 descr="C:\Users\MARIA\AppData\Local\Microsoft\Windows\Temporary Internet Files\Content.IE5\WOUBFHKZ\MCj023825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142875"/>
            <a:ext cx="11953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kstSylinder 2"/>
          <p:cNvSpPr txBox="1">
            <a:spLocks noChangeArrowheads="1"/>
          </p:cNvSpPr>
          <p:nvPr/>
        </p:nvSpPr>
        <p:spPr bwMode="auto">
          <a:xfrm>
            <a:off x="785813" y="357188"/>
            <a:ext cx="50069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/>
              <a:t>Εξέταση του προσώπου </a:t>
            </a:r>
          </a:p>
          <a:p>
            <a:pPr algn="ctr"/>
            <a:r>
              <a:rPr lang="el-GR" sz="3200" b="1"/>
              <a:t>από τα πλάγια</a:t>
            </a:r>
            <a:endParaRPr lang="nb-NO" sz="3200" b="1"/>
          </a:p>
        </p:txBody>
      </p:sp>
      <p:sp>
        <p:nvSpPr>
          <p:cNvPr id="21508" name="TekstSylinder 3"/>
          <p:cNvSpPr txBox="1">
            <a:spLocks noChangeArrowheads="1"/>
          </p:cNvSpPr>
          <p:nvPr/>
        </p:nvSpPr>
        <p:spPr bwMode="auto">
          <a:xfrm>
            <a:off x="4572000" y="1643063"/>
            <a:ext cx="35528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b="1">
                <a:solidFill>
                  <a:srgbClr val="00FF00"/>
                </a:solidFill>
              </a:rPr>
              <a:t>T</a:t>
            </a:r>
            <a:r>
              <a:rPr lang="el-GR" sz="2800" b="1">
                <a:solidFill>
                  <a:srgbClr val="00FF00"/>
                </a:solidFill>
              </a:rPr>
              <a:t>ύπος προσώπου -</a:t>
            </a:r>
          </a:p>
          <a:p>
            <a:r>
              <a:rPr lang="el-GR" sz="2800" b="1">
                <a:solidFill>
                  <a:srgbClr val="00FF00"/>
                </a:solidFill>
              </a:rPr>
              <a:t>Σκελετική σχέση</a:t>
            </a:r>
            <a:endParaRPr lang="el-GR" sz="2800"/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Κυρτό - ΙΙ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Ορθογναθικό - Ι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Κοίλο - ΙΙΙ</a:t>
            </a:r>
            <a:endParaRPr lang="nb-NO" sz="2800"/>
          </a:p>
        </p:txBody>
      </p:sp>
      <p:sp>
        <p:nvSpPr>
          <p:cNvPr id="21509" name="TekstSylinder 4"/>
          <p:cNvSpPr txBox="1">
            <a:spLocks noChangeArrowheads="1"/>
          </p:cNvSpPr>
          <p:nvPr/>
        </p:nvSpPr>
        <p:spPr bwMode="auto">
          <a:xfrm>
            <a:off x="71438" y="4183063"/>
            <a:ext cx="49752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FF00"/>
                </a:solidFill>
              </a:rPr>
              <a:t>Γωνία βάσεως κάτω γνάθου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Κανονική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Αυξημένη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Ελαττωμένη</a:t>
            </a:r>
          </a:p>
          <a:p>
            <a:endParaRPr lang="nb-NO" sz="2800"/>
          </a:p>
        </p:txBody>
      </p:sp>
      <p:sp>
        <p:nvSpPr>
          <p:cNvPr id="21510" name="TekstSylinder 5"/>
          <p:cNvSpPr txBox="1">
            <a:spLocks noChangeArrowheads="1"/>
          </p:cNvSpPr>
          <p:nvPr/>
        </p:nvSpPr>
        <p:spPr bwMode="auto">
          <a:xfrm>
            <a:off x="5072063" y="3929063"/>
            <a:ext cx="32496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FF00"/>
                </a:solidFill>
              </a:rPr>
              <a:t>Ρινοχειλική γωνία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Κανονική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Μικρή</a:t>
            </a:r>
          </a:p>
          <a:p>
            <a:pPr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Μεγάλη</a:t>
            </a:r>
            <a:endParaRPr lang="nb-NO" sz="2800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 l="39258" t="36563" r="21484" b="29688"/>
          <a:stretch>
            <a:fillRect/>
          </a:stretch>
        </p:blipFill>
        <p:spPr bwMode="auto">
          <a:xfrm>
            <a:off x="285750" y="1654175"/>
            <a:ext cx="421481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2" name="Gruppe 78"/>
          <p:cNvGrpSpPr>
            <a:grpSpLocks/>
          </p:cNvGrpSpPr>
          <p:nvPr/>
        </p:nvGrpSpPr>
        <p:grpSpPr bwMode="auto">
          <a:xfrm>
            <a:off x="6699250" y="4429125"/>
            <a:ext cx="2373313" cy="2374900"/>
            <a:chOff x="400050" y="1736725"/>
            <a:chExt cx="4859338" cy="4867275"/>
          </a:xfrm>
        </p:grpSpPr>
        <p:pic>
          <p:nvPicPr>
            <p:cNvPr id="21520" name="Picture 4" descr="all940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050" y="1736725"/>
              <a:ext cx="4859338" cy="486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1" name="Line 5"/>
            <p:cNvSpPr>
              <a:spLocks noChangeShapeType="1"/>
            </p:cNvSpPr>
            <p:nvPr/>
          </p:nvSpPr>
          <p:spPr bwMode="auto">
            <a:xfrm flipH="1">
              <a:off x="4348163" y="4367213"/>
              <a:ext cx="836612" cy="31591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22" name="Line 14"/>
            <p:cNvSpPr>
              <a:spLocks noChangeShapeType="1"/>
            </p:cNvSpPr>
            <p:nvPr/>
          </p:nvSpPr>
          <p:spPr bwMode="auto">
            <a:xfrm flipH="1" flipV="1">
              <a:off x="4351338" y="4678363"/>
              <a:ext cx="109537" cy="103187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23" name="Line 16"/>
            <p:cNvSpPr>
              <a:spLocks noChangeShapeType="1"/>
            </p:cNvSpPr>
            <p:nvPr/>
          </p:nvSpPr>
          <p:spPr bwMode="auto">
            <a:xfrm>
              <a:off x="4352925" y="4681538"/>
              <a:ext cx="871538" cy="0"/>
            </a:xfrm>
            <a:prstGeom prst="line">
              <a:avLst/>
            </a:prstGeom>
            <a:noFill/>
            <a:ln w="28575">
              <a:solidFill>
                <a:srgbClr val="24489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513" name="Gruppe 84"/>
          <p:cNvGrpSpPr>
            <a:grpSpLocks/>
          </p:cNvGrpSpPr>
          <p:nvPr/>
        </p:nvGrpSpPr>
        <p:grpSpPr bwMode="auto">
          <a:xfrm>
            <a:off x="2286000" y="4799013"/>
            <a:ext cx="2076450" cy="1987550"/>
            <a:chOff x="2138365" y="4298946"/>
            <a:chExt cx="2790825" cy="2559078"/>
          </a:xfrm>
        </p:grpSpPr>
        <p:pic>
          <p:nvPicPr>
            <p:cNvPr id="21517" name="Picture 4" descr="all97016"/>
            <p:cNvPicPr>
              <a:picLocks noChangeAspect="1" noChangeArrowheads="1"/>
            </p:cNvPicPr>
            <p:nvPr/>
          </p:nvPicPr>
          <p:blipFill>
            <a:blip r:embed="rId6" cstate="print"/>
            <a:srcRect l="17430" t="1237"/>
            <a:stretch>
              <a:fillRect/>
            </a:stretch>
          </p:blipFill>
          <p:spPr bwMode="auto">
            <a:xfrm>
              <a:off x="2138365" y="4298946"/>
              <a:ext cx="2790825" cy="2559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Line 7"/>
            <p:cNvSpPr>
              <a:spLocks noChangeShapeType="1"/>
            </p:cNvSpPr>
            <p:nvPr/>
          </p:nvSpPr>
          <p:spPr bwMode="auto">
            <a:xfrm rot="-170514">
              <a:off x="2269224" y="5581526"/>
              <a:ext cx="2477098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19" name="Line 8"/>
            <p:cNvSpPr>
              <a:spLocks noChangeShapeType="1"/>
            </p:cNvSpPr>
            <p:nvPr/>
          </p:nvSpPr>
          <p:spPr bwMode="auto">
            <a:xfrm rot="-170514">
              <a:off x="2309489" y="5920419"/>
              <a:ext cx="2209508" cy="86635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1514" name="Rektangel 85"/>
          <p:cNvSpPr>
            <a:spLocks noChangeArrowheads="1"/>
          </p:cNvSpPr>
          <p:nvPr/>
        </p:nvSpPr>
        <p:spPr bwMode="auto">
          <a:xfrm>
            <a:off x="285750" y="385762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Χαλαζωνίτης, 2009</a:t>
            </a:r>
            <a:endParaRPr lang="nb-NO"/>
          </a:p>
        </p:txBody>
      </p:sp>
      <p:sp>
        <p:nvSpPr>
          <p:cNvPr id="21515" name="Rektangel 86"/>
          <p:cNvSpPr>
            <a:spLocks noChangeArrowheads="1"/>
          </p:cNvSpPr>
          <p:nvPr/>
        </p:nvSpPr>
        <p:spPr bwMode="auto">
          <a:xfrm>
            <a:off x="6643688" y="6488113"/>
            <a:ext cx="2119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Χαλαζωνίτης, 2009</a:t>
            </a:r>
            <a:endParaRPr lang="nb-NO">
              <a:solidFill>
                <a:schemeClr val="bg1"/>
              </a:solidFill>
            </a:endParaRPr>
          </a:p>
        </p:txBody>
      </p:sp>
      <p:sp>
        <p:nvSpPr>
          <p:cNvPr id="21516" name="Rektangel 87"/>
          <p:cNvSpPr>
            <a:spLocks noChangeArrowheads="1"/>
          </p:cNvSpPr>
          <p:nvPr/>
        </p:nvSpPr>
        <p:spPr bwMode="auto">
          <a:xfrm>
            <a:off x="2286000" y="4786313"/>
            <a:ext cx="2119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Χαλαζωνίτης, 2009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kstSylinder 1"/>
          <p:cNvSpPr txBox="1">
            <a:spLocks noChangeArrowheads="1"/>
          </p:cNvSpPr>
          <p:nvPr/>
        </p:nvSpPr>
        <p:spPr bwMode="auto">
          <a:xfrm>
            <a:off x="0" y="201613"/>
            <a:ext cx="5942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/>
              <a:t>ΕΝΔΟΣΤΟΜΑΤΙΚΗ ΕΞΕΤΑΣΗ</a:t>
            </a:r>
            <a:r>
              <a:rPr lang="nb-NO" sz="3200" b="1"/>
              <a:t> I</a:t>
            </a:r>
          </a:p>
        </p:txBody>
      </p:sp>
      <p:sp>
        <p:nvSpPr>
          <p:cNvPr id="22531" name="TekstSylinder 2"/>
          <p:cNvSpPr txBox="1">
            <a:spLocks noChangeArrowheads="1"/>
          </p:cNvSpPr>
          <p:nvPr/>
        </p:nvSpPr>
        <p:spPr bwMode="auto">
          <a:xfrm>
            <a:off x="0" y="2314575"/>
            <a:ext cx="64738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FF00"/>
                </a:solidFill>
              </a:rPr>
              <a:t>Ούλα </a:t>
            </a:r>
            <a:r>
              <a:rPr lang="el-GR" sz="2800"/>
              <a:t>			</a:t>
            </a:r>
          </a:p>
          <a:p>
            <a:r>
              <a:rPr lang="el-GR" sz="2800"/>
              <a:t>Υγιή, Φλεγμένοντα	  </a:t>
            </a:r>
          </a:p>
          <a:p>
            <a:endParaRPr lang="el-GR" sz="2800"/>
          </a:p>
          <a:p>
            <a:r>
              <a:rPr lang="el-GR" sz="2800" b="1">
                <a:solidFill>
                  <a:srgbClr val="00FF00"/>
                </a:solidFill>
              </a:rPr>
              <a:t>Χαλινός άνω χείλους</a:t>
            </a:r>
          </a:p>
          <a:p>
            <a:r>
              <a:rPr lang="el-GR" sz="2800"/>
              <a:t>Φυσιολογικός, Χαμηλή πρόσφυση</a:t>
            </a:r>
          </a:p>
          <a:p>
            <a:endParaRPr lang="el-GR" sz="2800"/>
          </a:p>
          <a:p>
            <a:r>
              <a:rPr lang="el-GR" sz="2800" b="1">
                <a:solidFill>
                  <a:srgbClr val="00FF00"/>
                </a:solidFill>
              </a:rPr>
              <a:t>Αμυγδαλές</a:t>
            </a:r>
          </a:p>
          <a:p>
            <a:r>
              <a:rPr lang="el-GR" sz="2800"/>
              <a:t>Φυσιολογικές, Υπερτροφικές</a:t>
            </a:r>
          </a:p>
          <a:p>
            <a:endParaRPr lang="el-GR" sz="2800"/>
          </a:p>
          <a:p>
            <a:r>
              <a:rPr lang="el-GR" sz="2800" b="1">
                <a:solidFill>
                  <a:srgbClr val="00FF00"/>
                </a:solidFill>
              </a:rPr>
              <a:t>Εντυπώματα</a:t>
            </a:r>
            <a:r>
              <a:rPr lang="el-GR" sz="2800"/>
              <a:t> (υπερώα, ούλα, γλώσσα)</a:t>
            </a:r>
          </a:p>
        </p:txBody>
      </p:sp>
      <p:sp>
        <p:nvSpPr>
          <p:cNvPr id="22532" name="TekstSylinder 3"/>
          <p:cNvSpPr txBox="1">
            <a:spLocks noChangeArrowheads="1"/>
          </p:cNvSpPr>
          <p:nvPr/>
        </p:nvSpPr>
        <p:spPr bwMode="auto">
          <a:xfrm>
            <a:off x="71438" y="785813"/>
            <a:ext cx="261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/>
              <a:t>Μαλακά μόρια</a:t>
            </a:r>
            <a:endParaRPr lang="nb-NO" sz="2800" b="1"/>
          </a:p>
        </p:txBody>
      </p:sp>
      <p:pic>
        <p:nvPicPr>
          <p:cNvPr id="22533" name="Bilde 5" descr="Picture 6 χαλινό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900" y="3286125"/>
            <a:ext cx="27844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Bilde 6" descr="DELTIOEXETASIS.jpg"/>
          <p:cNvPicPr>
            <a:picLocks noChangeAspect="1"/>
          </p:cNvPicPr>
          <p:nvPr/>
        </p:nvPicPr>
        <p:blipFill>
          <a:blip r:embed="rId4" cstate="print"/>
          <a:srcRect l="48396" t="26135" r="6255" b="65909"/>
          <a:stretch>
            <a:fillRect/>
          </a:stretch>
        </p:blipFill>
        <p:spPr bwMode="auto">
          <a:xfrm>
            <a:off x="3286125" y="1071563"/>
            <a:ext cx="56229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ktangel 1"/>
          <p:cNvSpPr>
            <a:spLocks noChangeArrowheads="1"/>
          </p:cNvSpPr>
          <p:nvPr/>
        </p:nvSpPr>
        <p:spPr bwMode="auto">
          <a:xfrm>
            <a:off x="142875" y="571500"/>
            <a:ext cx="6054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/>
              <a:t>ΕΝΔΟΣΤΟΜΑΤΙΚΗ ΕΞΕΤΑΣΗ</a:t>
            </a:r>
            <a:r>
              <a:rPr lang="nb-NO" sz="3200" b="1"/>
              <a:t> II</a:t>
            </a:r>
          </a:p>
        </p:txBody>
      </p:sp>
      <p:sp>
        <p:nvSpPr>
          <p:cNvPr id="23555" name="TekstSylinder 3"/>
          <p:cNvSpPr txBox="1">
            <a:spLocks noChangeArrowheads="1"/>
          </p:cNvSpPr>
          <p:nvPr/>
        </p:nvSpPr>
        <p:spPr bwMode="auto">
          <a:xfrm>
            <a:off x="61913" y="2389188"/>
            <a:ext cx="55435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FF00"/>
                </a:solidFill>
              </a:rPr>
              <a:t>Στοματική υγιεινή</a:t>
            </a:r>
          </a:p>
          <a:p>
            <a:r>
              <a:rPr lang="el-GR" sz="2800"/>
              <a:t>Καλή, Μέτρια, Κακή</a:t>
            </a:r>
          </a:p>
          <a:p>
            <a:endParaRPr lang="el-GR" sz="2800"/>
          </a:p>
          <a:p>
            <a:endParaRPr lang="nb-NO" sz="2800" b="1">
              <a:solidFill>
                <a:srgbClr val="00FF00"/>
              </a:solidFill>
            </a:endParaRPr>
          </a:p>
          <a:p>
            <a:r>
              <a:rPr lang="el-GR" sz="2800" b="1">
                <a:solidFill>
                  <a:srgbClr val="00FF00"/>
                </a:solidFill>
              </a:rPr>
              <a:t>Τερηδονογόνος δραστηριότητα</a:t>
            </a:r>
          </a:p>
          <a:p>
            <a:r>
              <a:rPr lang="el-GR" sz="2800"/>
              <a:t>Μικρή, Μέτρια, Μεγάλη</a:t>
            </a:r>
          </a:p>
          <a:p>
            <a:endParaRPr lang="el-GR" sz="2800"/>
          </a:p>
          <a:p>
            <a:endParaRPr lang="el-GR" sz="2800"/>
          </a:p>
          <a:p>
            <a:endParaRPr lang="nb-NO" sz="2800"/>
          </a:p>
        </p:txBody>
      </p:sp>
      <p:pic>
        <p:nvPicPr>
          <p:cNvPr id="23556" name="Picture 34" descr="16-2-2009 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538413"/>
            <a:ext cx="33766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kstSylinder 2"/>
          <p:cNvSpPr txBox="1">
            <a:spLocks noChangeArrowheads="1"/>
          </p:cNvSpPr>
          <p:nvPr/>
        </p:nvSpPr>
        <p:spPr bwMode="auto">
          <a:xfrm>
            <a:off x="628650" y="428625"/>
            <a:ext cx="3087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  <a:buFont typeface="Arial" charset="0"/>
              <a:buChar char="•"/>
            </a:pPr>
            <a:r>
              <a:rPr lang="en-US" sz="3200"/>
              <a:t>O</a:t>
            </a:r>
            <a:r>
              <a:rPr lang="el-GR" sz="3200"/>
              <a:t>δοντόγραμμα</a:t>
            </a:r>
            <a:endParaRPr lang="nb-NO" sz="3200"/>
          </a:p>
          <a:p>
            <a:pPr>
              <a:buClr>
                <a:srgbClr val="3333CC"/>
              </a:buClr>
              <a:buFont typeface="Arial" charset="0"/>
              <a:buChar char="•"/>
            </a:pPr>
            <a:r>
              <a:rPr lang="nb-NO" sz="3200"/>
              <a:t>A</a:t>
            </a:r>
            <a:r>
              <a:rPr lang="el-GR" sz="3200"/>
              <a:t>γενεσίες </a:t>
            </a:r>
            <a:endParaRPr lang="nb-NO" sz="3200"/>
          </a:p>
          <a:p>
            <a:pPr>
              <a:buClr>
                <a:srgbClr val="3333CC"/>
              </a:buClr>
              <a:buFont typeface="Arial" charset="0"/>
              <a:buChar char="•"/>
            </a:pPr>
            <a:r>
              <a:rPr lang="nb-NO" sz="3200"/>
              <a:t>Y</a:t>
            </a:r>
            <a:r>
              <a:rPr lang="el-GR" sz="3200"/>
              <a:t>περάριθμα</a:t>
            </a:r>
            <a:endParaRPr lang="nb-NO" sz="3200"/>
          </a:p>
        </p:txBody>
      </p:sp>
      <p:sp>
        <p:nvSpPr>
          <p:cNvPr id="24579" name="TekstSylinder 3"/>
          <p:cNvSpPr txBox="1">
            <a:spLocks noChangeArrowheads="1"/>
          </p:cNvSpPr>
          <p:nvPr/>
        </p:nvSpPr>
        <p:spPr bwMode="auto">
          <a:xfrm>
            <a:off x="642938" y="4786313"/>
            <a:ext cx="86772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  <a:buFont typeface="Arial" charset="0"/>
              <a:buChar char="•"/>
            </a:pPr>
            <a:r>
              <a:rPr lang="el-GR" sz="3200"/>
              <a:t>Αγκυλωμένα δόντια</a:t>
            </a:r>
          </a:p>
          <a:p>
            <a:pPr>
              <a:buClr>
                <a:srgbClr val="3333CC"/>
              </a:buClr>
              <a:buFont typeface="Arial" charset="0"/>
              <a:buChar char="•"/>
            </a:pPr>
            <a:r>
              <a:rPr lang="el-GR" sz="3200"/>
              <a:t>Ανωμαλίες σχήματος δοντιών</a:t>
            </a:r>
          </a:p>
          <a:p>
            <a:pPr>
              <a:buClr>
                <a:srgbClr val="3333CC"/>
              </a:buClr>
              <a:buFont typeface="Arial" charset="0"/>
              <a:buChar char="•"/>
            </a:pPr>
            <a:r>
              <a:rPr lang="el-GR" sz="3200"/>
              <a:t>Στροφές / Αποκλίσεις</a:t>
            </a:r>
          </a:p>
          <a:p>
            <a:pPr>
              <a:buClr>
                <a:srgbClr val="3333CC"/>
              </a:buClr>
              <a:buFont typeface="Arial" charset="0"/>
              <a:buChar char="•"/>
            </a:pPr>
            <a:r>
              <a:rPr lang="el-GR" sz="3200"/>
              <a:t>Μετακινήσεις μετά πρόωρη απώλεια νεογιλών</a:t>
            </a:r>
            <a:endParaRPr lang="nb-NO" sz="3200"/>
          </a:p>
        </p:txBody>
      </p:sp>
      <p:sp>
        <p:nvSpPr>
          <p:cNvPr id="24580" name="TekstSylinder 3"/>
          <p:cNvSpPr txBox="1">
            <a:spLocks noChangeArrowheads="1"/>
          </p:cNvSpPr>
          <p:nvPr/>
        </p:nvSpPr>
        <p:spPr bwMode="auto">
          <a:xfrm>
            <a:off x="4330700" y="109538"/>
            <a:ext cx="4670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ΕΝΔΟΣΤΟΜΑΤΙΚΗ ΕΞΕΤΑΣΗ</a:t>
            </a:r>
            <a:r>
              <a:rPr lang="nb-NO" sz="2400" b="1"/>
              <a:t> III</a:t>
            </a:r>
          </a:p>
        </p:txBody>
      </p:sp>
      <p:pic>
        <p:nvPicPr>
          <p:cNvPr id="24581" name="Bilde 2" descr="DELTIOEXETASIS.jpg"/>
          <p:cNvPicPr>
            <a:picLocks noChangeAspect="1"/>
          </p:cNvPicPr>
          <p:nvPr/>
        </p:nvPicPr>
        <p:blipFill>
          <a:blip r:embed="rId3" cstate="print"/>
          <a:srcRect l="7748" t="30681" r="7817" b="45454"/>
          <a:stretch>
            <a:fillRect/>
          </a:stretch>
        </p:blipFill>
        <p:spPr bwMode="auto">
          <a:xfrm>
            <a:off x="1908175" y="2000250"/>
            <a:ext cx="71643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kstSylinder 5"/>
          <p:cNvSpPr txBox="1">
            <a:spLocks noChangeArrowheads="1"/>
          </p:cNvSpPr>
          <p:nvPr/>
        </p:nvSpPr>
        <p:spPr bwMode="auto">
          <a:xfrm>
            <a:off x="2857500" y="3000375"/>
            <a:ext cx="5281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>
                <a:solidFill>
                  <a:srgbClr val="3333CC"/>
                </a:solidFill>
              </a:rPr>
              <a:t>16, 55, 14, 53, 12, 11    21, 22, 63, 64, 65, 26</a:t>
            </a:r>
          </a:p>
          <a:p>
            <a:r>
              <a:rPr lang="nb-NO" sz="2000">
                <a:solidFill>
                  <a:srgbClr val="3333CC"/>
                </a:solidFill>
              </a:rPr>
              <a:t>46, 85, 44, 43, 42, 41    31, 32, 73, 34, 75, 36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kstSylinder 1"/>
          <p:cNvSpPr txBox="1">
            <a:spLocks noChangeArrowheads="1"/>
          </p:cNvSpPr>
          <p:nvPr/>
        </p:nvSpPr>
        <p:spPr bwMode="auto">
          <a:xfrm>
            <a:off x="2286000" y="428625"/>
            <a:ext cx="4862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/>
              <a:t>Σχέση οδοντικών τόξων</a:t>
            </a:r>
            <a:endParaRPr lang="nb-NO" sz="3200" b="1"/>
          </a:p>
        </p:txBody>
      </p:sp>
      <p:sp>
        <p:nvSpPr>
          <p:cNvPr id="25603" name="TekstSylinder 2"/>
          <p:cNvSpPr txBox="1">
            <a:spLocks noChangeArrowheads="1"/>
          </p:cNvSpPr>
          <p:nvPr/>
        </p:nvSpPr>
        <p:spPr bwMode="auto">
          <a:xfrm>
            <a:off x="785813" y="6357938"/>
            <a:ext cx="64500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en-US" sz="3200">
                <a:solidFill>
                  <a:srgbClr val="00FF00"/>
                </a:solidFill>
              </a:rPr>
              <a:t>Cusp → II	</a:t>
            </a:r>
            <a:r>
              <a:rPr lang="en-US" sz="3200"/>
              <a:t>		</a:t>
            </a:r>
            <a:r>
              <a:rPr lang="el-GR" sz="3200"/>
              <a:t>              </a:t>
            </a:r>
            <a:r>
              <a:rPr lang="en-US" sz="3200">
                <a:solidFill>
                  <a:srgbClr val="00FF00"/>
                </a:solidFill>
              </a:rPr>
              <a:t>I → II</a:t>
            </a:r>
          </a:p>
          <a:p>
            <a:pPr>
              <a:lnSpc>
                <a:spcPct val="50000"/>
              </a:lnSpc>
            </a:pPr>
            <a:r>
              <a:rPr lang="en-US" sz="2800">
                <a:solidFill>
                  <a:srgbClr val="00FF00"/>
                </a:solidFill>
              </a:rPr>
              <a:t>				</a:t>
            </a:r>
            <a:r>
              <a:rPr lang="el-GR" sz="2800">
                <a:solidFill>
                  <a:srgbClr val="00FF00"/>
                </a:solidFill>
              </a:rPr>
              <a:t>                </a:t>
            </a:r>
            <a:r>
              <a:rPr lang="en-US" sz="2800">
                <a:solidFill>
                  <a:srgbClr val="00FF00"/>
                </a:solidFill>
              </a:rPr>
              <a:t>  </a:t>
            </a:r>
            <a:r>
              <a:rPr lang="el-GR" sz="2000">
                <a:solidFill>
                  <a:srgbClr val="00FF00"/>
                </a:solidFill>
              </a:rPr>
              <a:t>3</a:t>
            </a:r>
            <a:r>
              <a:rPr lang="en-US" sz="2000">
                <a:solidFill>
                  <a:srgbClr val="00FF00"/>
                </a:solidFill>
              </a:rPr>
              <a:t>mm</a:t>
            </a:r>
            <a:endParaRPr lang="nb-NO" sz="2000">
              <a:solidFill>
                <a:srgbClr val="00FF00"/>
              </a:solidFill>
            </a:endParaRPr>
          </a:p>
        </p:txBody>
      </p:sp>
      <p:pic>
        <p:nvPicPr>
          <p:cNvPr id="25604" name="Bilde 2" descr="DELTIOEXETASIS.jpg"/>
          <p:cNvPicPr>
            <a:picLocks noChangeAspect="1"/>
          </p:cNvPicPr>
          <p:nvPr/>
        </p:nvPicPr>
        <p:blipFill>
          <a:blip r:embed="rId3" cstate="print"/>
          <a:srcRect l="12439" t="53409" r="7817" b="31818"/>
          <a:stretch>
            <a:fillRect/>
          </a:stretch>
        </p:blipFill>
        <p:spPr bwMode="auto">
          <a:xfrm>
            <a:off x="285750" y="1071563"/>
            <a:ext cx="86883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ktangel 5"/>
          <p:cNvSpPr>
            <a:spLocks noChangeArrowheads="1"/>
          </p:cNvSpPr>
          <p:nvPr/>
        </p:nvSpPr>
        <p:spPr bwMode="auto">
          <a:xfrm>
            <a:off x="5357813" y="214313"/>
            <a:ext cx="3576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ΕΝΔΟΣΤΟΜΑΤΙΚΗ ΕΞΕΤΑΣΗ</a:t>
            </a:r>
            <a:r>
              <a:rPr lang="nb-NO" b="1"/>
              <a:t> IV</a:t>
            </a:r>
          </a:p>
        </p:txBody>
      </p:sp>
      <p:sp>
        <p:nvSpPr>
          <p:cNvPr id="25606" name="TekstSylinder 6"/>
          <p:cNvSpPr txBox="1">
            <a:spLocks noChangeArrowheads="1"/>
          </p:cNvSpPr>
          <p:nvPr/>
        </p:nvSpPr>
        <p:spPr bwMode="auto">
          <a:xfrm>
            <a:off x="214313" y="3357563"/>
            <a:ext cx="8391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/>
              <a:t>Σχέση γομφίων και κυνοδόντων κατά </a:t>
            </a:r>
            <a:r>
              <a:rPr lang="en-US" sz="2800"/>
              <a:t>Angle (</a:t>
            </a:r>
            <a:r>
              <a:rPr lang="en-US" sz="2800" b="1">
                <a:solidFill>
                  <a:srgbClr val="FF0066"/>
                </a:solidFill>
              </a:rPr>
              <a:t>I, II, III</a:t>
            </a:r>
            <a:r>
              <a:rPr lang="en-US" sz="2800"/>
              <a:t>)</a:t>
            </a:r>
            <a:endParaRPr lang="el-GR" sz="2800"/>
          </a:p>
          <a:p>
            <a:endParaRPr lang="el-GR" sz="800"/>
          </a:p>
          <a:p>
            <a:r>
              <a:rPr lang="el-GR" sz="2800">
                <a:solidFill>
                  <a:srgbClr val="00FF00"/>
                </a:solidFill>
              </a:rPr>
              <a:t>Ενδιάμεσες σχέσεις:</a:t>
            </a:r>
            <a:endParaRPr lang="nb-NO" sz="2800">
              <a:solidFill>
                <a:srgbClr val="00FF00"/>
              </a:solidFill>
            </a:endParaRPr>
          </a:p>
        </p:txBody>
      </p:sp>
      <p:pic>
        <p:nvPicPr>
          <p:cNvPr id="25607" name="Picture 11" descr="foto domna 213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31788" y="4500563"/>
            <a:ext cx="30257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4" descr="6-11-2008 0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7913" y="4279900"/>
            <a:ext cx="33274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l opp 9"/>
          <p:cNvSpPr/>
          <p:nvPr/>
        </p:nvSpPr>
        <p:spPr>
          <a:xfrm>
            <a:off x="2214563" y="2714625"/>
            <a:ext cx="285750" cy="6429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kstSylinder 1"/>
          <p:cNvSpPr txBox="1">
            <a:spLocks noChangeArrowheads="1"/>
          </p:cNvSpPr>
          <p:nvPr/>
        </p:nvSpPr>
        <p:spPr bwMode="auto">
          <a:xfrm>
            <a:off x="2286000" y="701675"/>
            <a:ext cx="4862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/>
              <a:t>Σχέση οδοντικών τόξων</a:t>
            </a:r>
            <a:endParaRPr lang="nb-NO" sz="3200" b="1"/>
          </a:p>
        </p:txBody>
      </p:sp>
      <p:sp>
        <p:nvSpPr>
          <p:cNvPr id="26627" name="TekstSylinder 3"/>
          <p:cNvSpPr txBox="1">
            <a:spLocks noChangeArrowheads="1"/>
          </p:cNvSpPr>
          <p:nvPr/>
        </p:nvSpPr>
        <p:spPr bwMode="auto">
          <a:xfrm>
            <a:off x="214313" y="4572000"/>
            <a:ext cx="42989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>
                <a:solidFill>
                  <a:srgbClr val="00FF00"/>
                </a:solidFill>
              </a:rPr>
              <a:t>E</a:t>
            </a:r>
            <a:r>
              <a:rPr lang="el-GR" sz="2800">
                <a:solidFill>
                  <a:srgbClr val="00FF00"/>
                </a:solidFill>
              </a:rPr>
              <a:t>παφές των κάτω τομέων</a:t>
            </a:r>
          </a:p>
          <a:p>
            <a:r>
              <a:rPr lang="el-GR" sz="2800">
                <a:solidFill>
                  <a:srgbClr val="00FF00"/>
                </a:solidFill>
              </a:rPr>
              <a:t> στην υπερώα </a:t>
            </a:r>
            <a:r>
              <a:rPr lang="el-GR" sz="4000" b="1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6628" name="Bilde 2" descr="DELTIOEXETASIS.jpg"/>
          <p:cNvPicPr>
            <a:picLocks noChangeAspect="1"/>
          </p:cNvPicPr>
          <p:nvPr/>
        </p:nvPicPr>
        <p:blipFill>
          <a:blip r:embed="rId3" cstate="print"/>
          <a:srcRect l="12439" t="53409" r="7817" b="31818"/>
          <a:stretch>
            <a:fillRect/>
          </a:stretch>
        </p:blipFill>
        <p:spPr bwMode="auto">
          <a:xfrm>
            <a:off x="285750" y="1500188"/>
            <a:ext cx="86883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ktangel 5"/>
          <p:cNvSpPr>
            <a:spLocks noChangeArrowheads="1"/>
          </p:cNvSpPr>
          <p:nvPr/>
        </p:nvSpPr>
        <p:spPr bwMode="auto">
          <a:xfrm>
            <a:off x="5357813" y="214313"/>
            <a:ext cx="3576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ΕΝΔΟΣΤΟΜΑΤΙΚΗ ΕΞΕΤΑΣΗ</a:t>
            </a:r>
            <a:r>
              <a:rPr lang="nb-NO" b="1"/>
              <a:t> V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88" y="4143375"/>
            <a:ext cx="405606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ett pil 8"/>
          <p:cNvCxnSpPr/>
          <p:nvPr/>
        </p:nvCxnSpPr>
        <p:spPr>
          <a:xfrm flipV="1">
            <a:off x="3643313" y="3500438"/>
            <a:ext cx="928687" cy="85725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kstSylinder 1"/>
          <p:cNvSpPr txBox="1">
            <a:spLocks noChangeArrowheads="1"/>
          </p:cNvSpPr>
          <p:nvPr/>
        </p:nvSpPr>
        <p:spPr bwMode="auto">
          <a:xfrm>
            <a:off x="104775" y="1214438"/>
            <a:ext cx="88249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b="1"/>
              <a:t>ΣΚΟΠΟΣ:</a:t>
            </a:r>
          </a:p>
          <a:p>
            <a:pPr>
              <a:lnSpc>
                <a:spcPct val="150000"/>
              </a:lnSpc>
            </a:pPr>
            <a:r>
              <a:rPr lang="el-GR" sz="3200"/>
              <a:t>Να συστηματοποιήσει τη διαδικασία της ορθοδοντικής κλινικής εξέτασης και να διδάξει τη λήψη αποτυπωμάτων και τις βασικές αρχές </a:t>
            </a:r>
          </a:p>
          <a:p>
            <a:pPr>
              <a:lnSpc>
                <a:spcPct val="150000"/>
              </a:lnSpc>
            </a:pPr>
            <a:r>
              <a:rPr lang="el-GR" sz="3200"/>
              <a:t>διαμόρφωσης ορθοδοντικών εκμαγείων μελέτης  </a:t>
            </a:r>
            <a:endParaRPr lang="nb-NO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kstSylinder 1"/>
          <p:cNvSpPr txBox="1">
            <a:spLocks noChangeArrowheads="1"/>
          </p:cNvSpPr>
          <p:nvPr/>
        </p:nvSpPr>
        <p:spPr bwMode="auto">
          <a:xfrm>
            <a:off x="2286000" y="701675"/>
            <a:ext cx="4862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/>
              <a:t>Σχέση οδοντικών τόξων</a:t>
            </a:r>
            <a:endParaRPr lang="nb-NO" sz="3200" b="1"/>
          </a:p>
        </p:txBody>
      </p:sp>
      <p:sp>
        <p:nvSpPr>
          <p:cNvPr id="27651" name="TekstSylinder 3"/>
          <p:cNvSpPr txBox="1">
            <a:spLocks noChangeArrowheads="1"/>
          </p:cNvSpPr>
          <p:nvPr/>
        </p:nvSpPr>
        <p:spPr bwMode="auto">
          <a:xfrm>
            <a:off x="4706938" y="5643563"/>
            <a:ext cx="4294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FF00"/>
                </a:solidFill>
              </a:rPr>
              <a:t>Τηλεσκοπική σύγκλειση</a:t>
            </a:r>
            <a:endParaRPr lang="nb-NO" sz="2800" b="1">
              <a:solidFill>
                <a:srgbClr val="00FF00"/>
              </a:solidFill>
            </a:endParaRPr>
          </a:p>
        </p:txBody>
      </p:sp>
      <p:pic>
        <p:nvPicPr>
          <p:cNvPr id="27652" name="Bilde 2" descr="DELTIOEXETASIS.jpg"/>
          <p:cNvPicPr>
            <a:picLocks noChangeAspect="1"/>
          </p:cNvPicPr>
          <p:nvPr/>
        </p:nvPicPr>
        <p:blipFill>
          <a:blip r:embed="rId3" cstate="print"/>
          <a:srcRect l="12439" t="53409" r="7817" b="31818"/>
          <a:stretch>
            <a:fillRect/>
          </a:stretch>
        </p:blipFill>
        <p:spPr bwMode="auto">
          <a:xfrm>
            <a:off x="285750" y="1500188"/>
            <a:ext cx="86883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ktangel 5"/>
          <p:cNvSpPr>
            <a:spLocks noChangeArrowheads="1"/>
          </p:cNvSpPr>
          <p:nvPr/>
        </p:nvSpPr>
        <p:spPr bwMode="auto">
          <a:xfrm>
            <a:off x="5357813" y="214313"/>
            <a:ext cx="3576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ΕΝΔΟΣΤΟΜΑΤΙΚΗ ΕΞΕΤΑΣΗ</a:t>
            </a:r>
            <a:r>
              <a:rPr lang="nb-NO" b="1"/>
              <a:t> V</a:t>
            </a:r>
            <a:r>
              <a:rPr lang="el-GR" b="1"/>
              <a:t>Ι</a:t>
            </a:r>
            <a:endParaRPr lang="nb-NO" b="1"/>
          </a:p>
        </p:txBody>
      </p:sp>
      <p:pic>
        <p:nvPicPr>
          <p:cNvPr id="27654" name="Picture 6" descr="D:\Dimitris\My Work\Odontologen\Exemplary images\Maloclusions\IMG_1854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3929063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ett linje 8"/>
          <p:cNvCxnSpPr/>
          <p:nvPr/>
        </p:nvCxnSpPr>
        <p:spPr>
          <a:xfrm rot="5400000">
            <a:off x="7643813" y="3071813"/>
            <a:ext cx="28575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rot="5400000">
            <a:off x="7929563" y="3357563"/>
            <a:ext cx="28575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TekstSylinder 10"/>
          <p:cNvSpPr txBox="1">
            <a:spLocks noChangeArrowheads="1"/>
          </p:cNvSpPr>
          <p:nvPr/>
        </p:nvSpPr>
        <p:spPr bwMode="auto">
          <a:xfrm>
            <a:off x="7732713" y="2714625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mm</a:t>
            </a:r>
            <a:endParaRPr lang="nb-NO">
              <a:solidFill>
                <a:srgbClr val="FF0000"/>
              </a:solidFill>
            </a:endParaRPr>
          </a:p>
        </p:txBody>
      </p:sp>
      <p:sp>
        <p:nvSpPr>
          <p:cNvPr id="27658" name="Rektangel 11"/>
          <p:cNvSpPr>
            <a:spLocks noChangeArrowheads="1"/>
          </p:cNvSpPr>
          <p:nvPr/>
        </p:nvSpPr>
        <p:spPr bwMode="auto">
          <a:xfrm>
            <a:off x="8001000" y="3273425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3mm</a:t>
            </a:r>
            <a:endParaRPr lang="nb-NO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4" name="AutoShape 6"/>
          <p:cNvCxnSpPr>
            <a:cxnSpLocks noChangeShapeType="1"/>
          </p:cNvCxnSpPr>
          <p:nvPr/>
        </p:nvCxnSpPr>
        <p:spPr bwMode="auto">
          <a:xfrm>
            <a:off x="3614738" y="635000"/>
            <a:ext cx="7937" cy="1889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675" name="AutoShape 4"/>
          <p:cNvCxnSpPr>
            <a:cxnSpLocks noChangeShapeType="1"/>
          </p:cNvCxnSpPr>
          <p:nvPr/>
        </p:nvCxnSpPr>
        <p:spPr bwMode="auto">
          <a:xfrm>
            <a:off x="3602038" y="463550"/>
            <a:ext cx="7937" cy="1889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676" name="AutoShape 2"/>
          <p:cNvCxnSpPr>
            <a:cxnSpLocks noChangeShapeType="1"/>
          </p:cNvCxnSpPr>
          <p:nvPr/>
        </p:nvCxnSpPr>
        <p:spPr bwMode="auto">
          <a:xfrm>
            <a:off x="3605213" y="644525"/>
            <a:ext cx="7937" cy="1889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3148013" y="460375"/>
            <a:ext cx="889000" cy="188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8678" name="Rektangel 12"/>
          <p:cNvSpPr>
            <a:spLocks noChangeArrowheads="1"/>
          </p:cNvSpPr>
          <p:nvPr/>
        </p:nvSpPr>
        <p:spPr bwMode="auto">
          <a:xfrm>
            <a:off x="2357438" y="48736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/>
              <a:t>ΕΚΤΙΜΗΣΗ ΧΩΡΟΥ</a:t>
            </a:r>
            <a:endParaRPr lang="nb-NO" sz="3200" b="1"/>
          </a:p>
        </p:txBody>
      </p:sp>
      <p:cxnSp>
        <p:nvCxnSpPr>
          <p:cNvPr id="28679" name="AutoShape 14"/>
          <p:cNvCxnSpPr>
            <a:cxnSpLocks noChangeShapeType="1"/>
          </p:cNvCxnSpPr>
          <p:nvPr/>
        </p:nvCxnSpPr>
        <p:spPr bwMode="auto">
          <a:xfrm>
            <a:off x="3605213" y="644525"/>
            <a:ext cx="7937" cy="1889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8680" name="Rektangel 12"/>
          <p:cNvSpPr>
            <a:spLocks noChangeArrowheads="1"/>
          </p:cNvSpPr>
          <p:nvPr/>
        </p:nvSpPr>
        <p:spPr bwMode="auto">
          <a:xfrm>
            <a:off x="357188" y="1571625"/>
            <a:ext cx="8143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800"/>
              <a:t>Χώρος προσθίων άνω                                   </a:t>
            </a:r>
            <a:r>
              <a:rPr lang="en-US" sz="2800"/>
              <a:t>mm</a:t>
            </a:r>
            <a:endParaRPr lang="el-GR" sz="2800"/>
          </a:p>
          <a:p>
            <a:pPr eaLnBrk="0" hangingPunct="0"/>
            <a:endParaRPr lang="el-GR" sz="2800"/>
          </a:p>
          <a:p>
            <a:pPr eaLnBrk="0" hangingPunct="0"/>
            <a:endParaRPr lang="el-GR" sz="2800"/>
          </a:p>
          <a:p>
            <a:pPr eaLnBrk="0" hangingPunct="0"/>
            <a:r>
              <a:rPr lang="el-GR" sz="2800"/>
              <a:t>Χώρος προσθίων κάτω                                  </a:t>
            </a:r>
            <a:r>
              <a:rPr lang="en-US" sz="2800"/>
              <a:t>mm</a:t>
            </a:r>
            <a:endParaRPr lang="el-GR" sz="2800"/>
          </a:p>
          <a:p>
            <a:pPr eaLnBrk="0" hangingPunct="0"/>
            <a:endParaRPr lang="el-GR" sz="2800"/>
          </a:p>
          <a:p>
            <a:pPr eaLnBrk="0" hangingPunct="0"/>
            <a:endParaRPr lang="el-GR" sz="2800"/>
          </a:p>
          <a:p>
            <a:pPr eaLnBrk="0" hangingPunct="0"/>
            <a:r>
              <a:rPr lang="el-GR" sz="2800"/>
              <a:t>Χώρος προσ. ελιγμού άνω                             </a:t>
            </a:r>
            <a:r>
              <a:rPr lang="nb-NO" sz="2800"/>
              <a:t>m</a:t>
            </a:r>
            <a:r>
              <a:rPr lang="en-US" sz="2800"/>
              <a:t>m</a:t>
            </a:r>
            <a:endParaRPr lang="el-GR" sz="2800"/>
          </a:p>
          <a:p>
            <a:pPr eaLnBrk="0" hangingPunct="0"/>
            <a:r>
              <a:rPr lang="el-GR" sz="2800"/>
              <a:t>					       Δ         Α</a:t>
            </a:r>
          </a:p>
          <a:p>
            <a:pPr eaLnBrk="0" hangingPunct="0"/>
            <a:endParaRPr lang="el-GR" sz="2800"/>
          </a:p>
          <a:p>
            <a:pPr eaLnBrk="0" hangingPunct="0"/>
            <a:r>
              <a:rPr lang="el-GR" sz="2800"/>
              <a:t>Χώρος προσ. ελιγμού κάτω                             </a:t>
            </a:r>
            <a:r>
              <a:rPr lang="en-US" sz="2800"/>
              <a:t>mm</a:t>
            </a:r>
            <a:endParaRPr lang="el-GR" sz="2800"/>
          </a:p>
          <a:p>
            <a:pPr eaLnBrk="0" hangingPunct="0"/>
            <a:r>
              <a:rPr lang="el-GR" sz="2800"/>
              <a:t>					       Δ          Α</a:t>
            </a:r>
          </a:p>
        </p:txBody>
      </p:sp>
      <p:sp>
        <p:nvSpPr>
          <p:cNvPr id="14" name="Rektangel 13"/>
          <p:cNvSpPr/>
          <p:nvPr/>
        </p:nvSpPr>
        <p:spPr>
          <a:xfrm>
            <a:off x="5286375" y="1643063"/>
            <a:ext cx="2000250" cy="42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6" name="Rett linje 15"/>
          <p:cNvCxnSpPr>
            <a:stCxn id="14" idx="0"/>
            <a:endCxn id="14" idx="2"/>
          </p:cNvCxnSpPr>
          <p:nvPr/>
        </p:nvCxnSpPr>
        <p:spPr>
          <a:xfrm rot="16200000" flipH="1">
            <a:off x="6072187" y="1857376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5286375" y="2857500"/>
            <a:ext cx="2000250" cy="42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0" name="Rektangel 19"/>
          <p:cNvSpPr/>
          <p:nvPr/>
        </p:nvSpPr>
        <p:spPr>
          <a:xfrm>
            <a:off x="5357813" y="4071938"/>
            <a:ext cx="2000250" cy="42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1" name="Rektangel 20"/>
          <p:cNvSpPr/>
          <p:nvPr/>
        </p:nvSpPr>
        <p:spPr>
          <a:xfrm>
            <a:off x="5429250" y="5500688"/>
            <a:ext cx="2000250" cy="42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22" name="Rett linje 21"/>
          <p:cNvCxnSpPr/>
          <p:nvPr/>
        </p:nvCxnSpPr>
        <p:spPr>
          <a:xfrm rot="16200000" flipH="1">
            <a:off x="6072187" y="3071813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 rot="16200000" flipH="1">
            <a:off x="6143625" y="4286251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 rot="16200000" flipH="1">
            <a:off x="6215062" y="5715001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9" name="TekstSylinder 17"/>
          <p:cNvSpPr txBox="1">
            <a:spLocks noChangeArrowheads="1"/>
          </p:cNvSpPr>
          <p:nvPr/>
        </p:nvSpPr>
        <p:spPr bwMode="auto">
          <a:xfrm>
            <a:off x="5643563" y="1130300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/>
              <a:t>+</a:t>
            </a:r>
            <a:r>
              <a:rPr lang="el-GR" sz="3200"/>
              <a:t>       </a:t>
            </a:r>
            <a:r>
              <a:rPr lang="nb-NO" sz="3200"/>
              <a:t>-</a:t>
            </a:r>
          </a:p>
        </p:txBody>
      </p:sp>
      <p:sp>
        <p:nvSpPr>
          <p:cNvPr id="28690" name="Rektangel 24"/>
          <p:cNvSpPr>
            <a:spLocks noChangeArrowheads="1"/>
          </p:cNvSpPr>
          <p:nvPr/>
        </p:nvSpPr>
        <p:spPr bwMode="auto">
          <a:xfrm>
            <a:off x="5715000" y="2286000"/>
            <a:ext cx="135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/>
              <a:t>+</a:t>
            </a:r>
            <a:r>
              <a:rPr lang="el-GR" sz="3200"/>
              <a:t>       </a:t>
            </a:r>
            <a:r>
              <a:rPr lang="nb-NO" sz="3200"/>
              <a:t>-</a:t>
            </a:r>
          </a:p>
        </p:txBody>
      </p:sp>
      <p:sp>
        <p:nvSpPr>
          <p:cNvPr id="28691" name="TekstSylinder 25"/>
          <p:cNvSpPr txBox="1">
            <a:spLocks noChangeArrowheads="1"/>
          </p:cNvSpPr>
          <p:nvPr/>
        </p:nvSpPr>
        <p:spPr bwMode="auto">
          <a:xfrm>
            <a:off x="5643563" y="16430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FF00"/>
                </a:solidFill>
              </a:rPr>
              <a:t>2</a:t>
            </a:r>
            <a:endParaRPr lang="nb-NO" sz="2400">
              <a:solidFill>
                <a:srgbClr val="00FF00"/>
              </a:solidFill>
            </a:endParaRPr>
          </a:p>
        </p:txBody>
      </p:sp>
      <p:sp>
        <p:nvSpPr>
          <p:cNvPr id="28692" name="TekstSylinder 27"/>
          <p:cNvSpPr txBox="1">
            <a:spLocks noChangeArrowheads="1"/>
          </p:cNvSpPr>
          <p:nvPr/>
        </p:nvSpPr>
        <p:spPr bwMode="auto">
          <a:xfrm>
            <a:off x="6573838" y="28575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FF00"/>
                </a:solidFill>
              </a:rPr>
              <a:t>3</a:t>
            </a:r>
            <a:endParaRPr lang="nb-NO" sz="2400">
              <a:solidFill>
                <a:srgbClr val="00FF00"/>
              </a:solidFill>
            </a:endParaRPr>
          </a:p>
        </p:txBody>
      </p:sp>
      <p:sp>
        <p:nvSpPr>
          <p:cNvPr id="28693" name="TekstSylinder 28"/>
          <p:cNvSpPr txBox="1">
            <a:spLocks noChangeArrowheads="1"/>
          </p:cNvSpPr>
          <p:nvPr/>
        </p:nvSpPr>
        <p:spPr bwMode="auto">
          <a:xfrm>
            <a:off x="5643563" y="407193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FF00"/>
                </a:solidFill>
              </a:rPr>
              <a:t>20</a:t>
            </a:r>
            <a:endParaRPr lang="nb-NO" sz="2400">
              <a:solidFill>
                <a:srgbClr val="00FF00"/>
              </a:solidFill>
            </a:endParaRPr>
          </a:p>
        </p:txBody>
      </p:sp>
      <p:sp>
        <p:nvSpPr>
          <p:cNvPr id="28694" name="TekstSylinder 29"/>
          <p:cNvSpPr txBox="1">
            <a:spLocks noChangeArrowheads="1"/>
          </p:cNvSpPr>
          <p:nvPr/>
        </p:nvSpPr>
        <p:spPr bwMode="auto">
          <a:xfrm>
            <a:off x="6643688" y="407193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FF00"/>
                </a:solidFill>
              </a:rPr>
              <a:t>22</a:t>
            </a:r>
            <a:endParaRPr lang="nb-NO" sz="2400">
              <a:solidFill>
                <a:srgbClr val="00FF00"/>
              </a:solidFill>
            </a:endParaRPr>
          </a:p>
        </p:txBody>
      </p:sp>
      <p:sp>
        <p:nvSpPr>
          <p:cNvPr id="28695" name="TekstSylinder 30"/>
          <p:cNvSpPr txBox="1">
            <a:spLocks noChangeArrowheads="1"/>
          </p:cNvSpPr>
          <p:nvPr/>
        </p:nvSpPr>
        <p:spPr bwMode="auto">
          <a:xfrm>
            <a:off x="5715000" y="54673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FF00"/>
                </a:solidFill>
              </a:rPr>
              <a:t>17</a:t>
            </a:r>
            <a:endParaRPr lang="nb-NO" sz="2400">
              <a:solidFill>
                <a:srgbClr val="00FF00"/>
              </a:solidFill>
            </a:endParaRPr>
          </a:p>
        </p:txBody>
      </p:sp>
      <p:sp>
        <p:nvSpPr>
          <p:cNvPr id="28696" name="TekstSylinder 31"/>
          <p:cNvSpPr txBox="1">
            <a:spLocks noChangeArrowheads="1"/>
          </p:cNvSpPr>
          <p:nvPr/>
        </p:nvSpPr>
        <p:spPr bwMode="auto">
          <a:xfrm>
            <a:off x="6786563" y="55006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FF00"/>
                </a:solidFill>
              </a:rPr>
              <a:t>21</a:t>
            </a:r>
            <a:endParaRPr lang="nb-NO" sz="24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kstSylinder 1"/>
          <p:cNvSpPr txBox="1">
            <a:spLocks noChangeArrowheads="1"/>
          </p:cNvSpPr>
          <p:nvPr/>
        </p:nvSpPr>
        <p:spPr bwMode="auto">
          <a:xfrm>
            <a:off x="2071688" y="285750"/>
            <a:ext cx="4884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/>
              <a:t>ΛΕΙΤΟΥΡΓΙΚΗ ΕΞΕΤΑΣΗ</a:t>
            </a:r>
            <a:endParaRPr lang="nb-NO" sz="3200" b="1"/>
          </a:p>
        </p:txBody>
      </p:sp>
      <p:sp>
        <p:nvSpPr>
          <p:cNvPr id="29699" name="TekstSylinder 2"/>
          <p:cNvSpPr txBox="1">
            <a:spLocks noChangeArrowheads="1"/>
          </p:cNvSpPr>
          <p:nvPr/>
        </p:nvSpPr>
        <p:spPr bwMode="auto">
          <a:xfrm>
            <a:off x="214313" y="1571625"/>
            <a:ext cx="61436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2800" b="1">
              <a:solidFill>
                <a:srgbClr val="00FF00"/>
              </a:solidFill>
            </a:endParaRPr>
          </a:p>
          <a:p>
            <a:r>
              <a:rPr lang="el-GR" sz="2800" b="1">
                <a:solidFill>
                  <a:srgbClr val="00FF00"/>
                </a:solidFill>
              </a:rPr>
              <a:t>Κατάποση</a:t>
            </a:r>
          </a:p>
          <a:p>
            <a:r>
              <a:rPr lang="el-GR" sz="2800"/>
              <a:t>Φυσιολογική, Παρεμβολή</a:t>
            </a:r>
            <a:r>
              <a:rPr lang="en-US" sz="2800"/>
              <a:t> </a:t>
            </a:r>
            <a:r>
              <a:rPr lang="el-GR" sz="2800"/>
              <a:t>γλώσσας,</a:t>
            </a:r>
          </a:p>
          <a:p>
            <a:r>
              <a:rPr lang="el-GR" sz="2800"/>
              <a:t>	       Σύσπαση γενειακού μυός</a:t>
            </a:r>
            <a:endParaRPr lang="nb-NO" sz="2800"/>
          </a:p>
          <a:p>
            <a:endParaRPr lang="el-GR" sz="2800"/>
          </a:p>
          <a:p>
            <a:r>
              <a:rPr lang="el-GR" sz="2800" b="1">
                <a:solidFill>
                  <a:srgbClr val="00FF00"/>
                </a:solidFill>
              </a:rPr>
              <a:t>Αναπνοή </a:t>
            </a:r>
            <a:endParaRPr lang="nb-NO" sz="2800" b="1">
              <a:solidFill>
                <a:srgbClr val="00FF00"/>
              </a:solidFill>
            </a:endParaRPr>
          </a:p>
          <a:p>
            <a:r>
              <a:rPr lang="el-GR" sz="2800"/>
              <a:t>Ρινική, Στοματική, Μικτή</a:t>
            </a:r>
          </a:p>
          <a:p>
            <a:endParaRPr lang="el-GR" sz="2800" b="1">
              <a:solidFill>
                <a:srgbClr val="00FF00"/>
              </a:solidFill>
            </a:endParaRPr>
          </a:p>
          <a:p>
            <a:r>
              <a:rPr lang="el-GR" sz="2800" b="1">
                <a:solidFill>
                  <a:srgbClr val="00FF00"/>
                </a:solidFill>
              </a:rPr>
              <a:t>Ομιλία </a:t>
            </a:r>
            <a:endParaRPr lang="nb-NO" sz="2800" b="1">
              <a:solidFill>
                <a:srgbClr val="00FF00"/>
              </a:solidFill>
            </a:endParaRPr>
          </a:p>
          <a:p>
            <a:r>
              <a:rPr lang="el-GR" sz="2800"/>
              <a:t>Φυσιολογική, Μη φυσιολογική:</a:t>
            </a:r>
            <a:r>
              <a:rPr lang="el-GR" sz="2800" u="sng"/>
              <a:t>	</a:t>
            </a:r>
          </a:p>
          <a:p>
            <a:endParaRPr lang="el-GR" sz="2800" u="sng"/>
          </a:p>
          <a:p>
            <a:r>
              <a:rPr lang="el-GR" sz="2800" b="1">
                <a:solidFill>
                  <a:srgbClr val="00FF00"/>
                </a:solidFill>
              </a:rPr>
              <a:t>Έξεις</a:t>
            </a:r>
            <a:endParaRPr lang="nb-NO" sz="2800" b="1">
              <a:solidFill>
                <a:srgbClr val="00FF00"/>
              </a:solidFill>
            </a:endParaRPr>
          </a:p>
        </p:txBody>
      </p:sp>
      <p:pic>
        <p:nvPicPr>
          <p:cNvPr id="29700" name="Bilde 2" descr="DELTIOEXETASIS.jpg"/>
          <p:cNvPicPr>
            <a:picLocks noChangeAspect="1"/>
          </p:cNvPicPr>
          <p:nvPr/>
        </p:nvPicPr>
        <p:blipFill>
          <a:blip r:embed="rId3" cstate="print"/>
          <a:srcRect l="6184" t="67046" r="7817" b="26135"/>
          <a:stretch>
            <a:fillRect/>
          </a:stretch>
        </p:blipFill>
        <p:spPr bwMode="auto">
          <a:xfrm>
            <a:off x="606425" y="1000125"/>
            <a:ext cx="78597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Bilde 5" descr="KATOPT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3973513"/>
            <a:ext cx="30003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Bilde 4" descr="mentalis contraction.jp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rcRect r="29787"/>
          <a:stretch>
            <a:fillRect/>
          </a:stretch>
        </p:blipFill>
        <p:spPr bwMode="auto">
          <a:xfrm>
            <a:off x="5929313" y="1343025"/>
            <a:ext cx="1571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Bilde 6" descr="mentalis contractionMITCHEL5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2257425"/>
            <a:ext cx="17160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ktangel 1"/>
          <p:cNvSpPr>
            <a:spLocks noChangeArrowheads="1"/>
          </p:cNvSpPr>
          <p:nvPr/>
        </p:nvSpPr>
        <p:spPr bwMode="auto">
          <a:xfrm>
            <a:off x="214313" y="1112838"/>
            <a:ext cx="8715375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/>
              <a:t>Προβλήματα από τη λειτουργία των </a:t>
            </a:r>
            <a:r>
              <a:rPr lang="el-GR" sz="3200" b="1">
                <a:solidFill>
                  <a:srgbClr val="00FF00"/>
                </a:solidFill>
              </a:rPr>
              <a:t>ΚΓΔ</a:t>
            </a:r>
            <a:endParaRPr lang="nb-NO" sz="3200" b="1">
              <a:solidFill>
                <a:srgbClr val="00FF00"/>
              </a:solidFill>
            </a:endParaRPr>
          </a:p>
          <a:p>
            <a:endParaRPr lang="el-GR"/>
          </a:p>
          <a:p>
            <a:r>
              <a:rPr lang="el-GR" sz="2800" b="1">
                <a:solidFill>
                  <a:srgbClr val="00FF00"/>
                </a:solidFill>
              </a:rPr>
              <a:t>Πόνος</a:t>
            </a:r>
            <a:r>
              <a:rPr lang="el-GR" sz="2800"/>
              <a:t>	</a:t>
            </a:r>
            <a:endParaRPr lang="nb-NO" sz="2800"/>
          </a:p>
          <a:p>
            <a:r>
              <a:rPr lang="el-GR" sz="2800"/>
              <a:t>Όχι, Ναι:</a:t>
            </a:r>
            <a:r>
              <a:rPr lang="el-GR" sz="2800" u="sng"/>
              <a:t>		</a:t>
            </a:r>
            <a:endParaRPr lang="el-GR" sz="2800"/>
          </a:p>
          <a:p>
            <a:endParaRPr lang="el-GR" sz="2800"/>
          </a:p>
          <a:p>
            <a:r>
              <a:rPr lang="el-GR" sz="2800" b="1">
                <a:solidFill>
                  <a:srgbClr val="00FF00"/>
                </a:solidFill>
              </a:rPr>
              <a:t>Ήχοι</a:t>
            </a:r>
            <a:endParaRPr lang="nb-NO" sz="2800" b="1">
              <a:solidFill>
                <a:srgbClr val="00FF00"/>
              </a:solidFill>
            </a:endParaRPr>
          </a:p>
          <a:p>
            <a:r>
              <a:rPr lang="el-GR" sz="2800"/>
              <a:t>Όχι, Ναι:</a:t>
            </a:r>
            <a:r>
              <a:rPr lang="el-GR" sz="2800" u="sng"/>
              <a:t>		</a:t>
            </a:r>
            <a:endParaRPr lang="nb-NO" sz="2800"/>
          </a:p>
          <a:p>
            <a:endParaRPr lang="el-GR" sz="2800"/>
          </a:p>
          <a:p>
            <a:r>
              <a:rPr lang="el-GR" sz="2800" b="1">
                <a:solidFill>
                  <a:srgbClr val="00FF00"/>
                </a:solidFill>
              </a:rPr>
              <a:t>Διάνοιξη κάτω γνάθου</a:t>
            </a:r>
          </a:p>
          <a:p>
            <a:r>
              <a:rPr lang="el-GR" sz="2800"/>
              <a:t>Ομαλή, Παρέκκλιση (δεξιά, αριστερά)</a:t>
            </a:r>
          </a:p>
          <a:p>
            <a:endParaRPr lang="el-GR" sz="2800" b="1">
              <a:solidFill>
                <a:srgbClr val="00FF00"/>
              </a:solidFill>
            </a:endParaRPr>
          </a:p>
          <a:p>
            <a:r>
              <a:rPr lang="el-GR" sz="2800" b="1">
                <a:solidFill>
                  <a:srgbClr val="00FF00"/>
                </a:solidFill>
              </a:rPr>
              <a:t>Ολίσθηση κάτω γνάθου </a:t>
            </a:r>
            <a:r>
              <a:rPr lang="el-GR" sz="2000" b="1">
                <a:solidFill>
                  <a:srgbClr val="00FF00"/>
                </a:solidFill>
              </a:rPr>
              <a:t>(ανάπαυση→μέγιστη συγγόμφωση)</a:t>
            </a:r>
            <a:endParaRPr lang="nb-NO" sz="2000"/>
          </a:p>
          <a:p>
            <a:r>
              <a:rPr lang="el-GR" sz="2800"/>
              <a:t>Προολίσθηση, Πλαγιολίσθηση (δεξιά, αριστερά)</a:t>
            </a:r>
            <a:endParaRPr lang="nb-NO" sz="2800"/>
          </a:p>
        </p:txBody>
      </p:sp>
      <p:sp>
        <p:nvSpPr>
          <p:cNvPr id="30723" name="Rektangel 2"/>
          <p:cNvSpPr>
            <a:spLocks noChangeArrowheads="1"/>
          </p:cNvSpPr>
          <p:nvPr/>
        </p:nvSpPr>
        <p:spPr bwMode="auto">
          <a:xfrm>
            <a:off x="2071688" y="357188"/>
            <a:ext cx="4884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/>
              <a:t>ΛΕΙΤΟΥΡΓΙΚΗ ΕΞΕΤΑΣΗ</a:t>
            </a:r>
            <a:endParaRPr lang="nb-NO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kstSylinder 1"/>
          <p:cNvSpPr txBox="1">
            <a:spLocks noChangeArrowheads="1"/>
          </p:cNvSpPr>
          <p:nvPr/>
        </p:nvSpPr>
        <p:spPr bwMode="auto">
          <a:xfrm>
            <a:off x="1643063" y="344488"/>
            <a:ext cx="5929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/>
              <a:t>ΑΚΤΙΝΟΓΡΑΦΙΚΑ ΕΥΡΗΜΑΤΑ</a:t>
            </a:r>
            <a:endParaRPr lang="nb-NO" sz="3200" b="1"/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214313" y="2109788"/>
            <a:ext cx="878681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sz="2800" b="1">
                <a:solidFill>
                  <a:srgbClr val="00FF00"/>
                </a:solidFill>
              </a:rPr>
              <a:t>Οδοντική διάπλαση σε σχέση με τη χρον. ηλικία</a:t>
            </a:r>
            <a:r>
              <a:rPr lang="el-GR" sz="2800"/>
              <a:t> Πρώιμη, Φυσιολογική, Καθυστερημένη</a:t>
            </a:r>
            <a:endParaRPr lang="nb-NO" sz="2800"/>
          </a:p>
          <a:p>
            <a:pPr eaLnBrk="0" hangingPunct="0"/>
            <a:endParaRPr lang="el-GR" sz="1000"/>
          </a:p>
          <a:p>
            <a:pPr eaLnBrk="0" hangingPunct="0"/>
            <a:r>
              <a:rPr lang="el-GR" sz="2800" b="1">
                <a:solidFill>
                  <a:srgbClr val="00FF00"/>
                </a:solidFill>
              </a:rPr>
              <a:t>Αγενεσίες</a:t>
            </a:r>
            <a:r>
              <a:rPr lang="el-GR" sz="2800" u="sng"/>
              <a:t>		</a:t>
            </a:r>
            <a:r>
              <a:rPr lang="el-GR" sz="2800"/>
              <a:t>			</a:t>
            </a:r>
          </a:p>
          <a:p>
            <a:pPr eaLnBrk="0" hangingPunct="0"/>
            <a:endParaRPr lang="el-GR" sz="1000"/>
          </a:p>
          <a:p>
            <a:pPr eaLnBrk="0" hangingPunct="0"/>
            <a:r>
              <a:rPr lang="el-GR" sz="2800" b="1">
                <a:solidFill>
                  <a:srgbClr val="00FF00"/>
                </a:solidFill>
              </a:rPr>
              <a:t>Υπεράριθμοι</a:t>
            </a:r>
            <a:r>
              <a:rPr lang="el-GR" sz="2800"/>
              <a:t> (περιοχή)</a:t>
            </a:r>
            <a:r>
              <a:rPr lang="el-GR" sz="2800" u="sng"/>
              <a:t>	</a:t>
            </a:r>
            <a:r>
              <a:rPr lang="el-GR" sz="2800"/>
              <a:t> </a:t>
            </a:r>
          </a:p>
          <a:p>
            <a:pPr eaLnBrk="0" hangingPunct="0"/>
            <a:endParaRPr lang="el-GR" sz="1000"/>
          </a:p>
          <a:p>
            <a:pPr eaLnBrk="0" hangingPunct="0"/>
            <a:r>
              <a:rPr lang="el-GR" sz="2800" b="1">
                <a:solidFill>
                  <a:srgbClr val="00FF00"/>
                </a:solidFill>
              </a:rPr>
              <a:t>Άτυπη απορρόφηση νεογιλών</a:t>
            </a:r>
            <a:r>
              <a:rPr lang="el-GR" sz="2800" u="sng"/>
              <a:t>		</a:t>
            </a:r>
          </a:p>
          <a:p>
            <a:pPr eaLnBrk="0" hangingPunct="0"/>
            <a:endParaRPr lang="nb-NO" sz="1000"/>
          </a:p>
          <a:p>
            <a:pPr eaLnBrk="0" hangingPunct="0"/>
            <a:r>
              <a:rPr lang="el-GR" sz="2800" b="1">
                <a:solidFill>
                  <a:srgbClr val="00FF00"/>
                </a:solidFill>
              </a:rPr>
              <a:t>Άτυπη θέση οδ. σπέρματος</a:t>
            </a:r>
            <a:r>
              <a:rPr lang="el-GR" sz="2800" u="sng"/>
              <a:t>		</a:t>
            </a:r>
            <a:r>
              <a:rPr lang="el-GR" sz="2800"/>
              <a:t>		</a:t>
            </a:r>
          </a:p>
          <a:p>
            <a:pPr eaLnBrk="0" hangingPunct="0"/>
            <a:endParaRPr lang="el-GR" sz="1000"/>
          </a:p>
          <a:p>
            <a:pPr eaLnBrk="0" hangingPunct="0"/>
            <a:r>
              <a:rPr lang="el-GR" sz="2800" b="1">
                <a:solidFill>
                  <a:srgbClr val="00FF00"/>
                </a:solidFill>
              </a:rPr>
              <a:t>Ριζική απορρόφηση μονίμων</a:t>
            </a:r>
            <a:r>
              <a:rPr lang="el-GR" sz="2800" u="sng"/>
              <a:t>		</a:t>
            </a:r>
          </a:p>
          <a:p>
            <a:pPr eaLnBrk="0" hangingPunct="0"/>
            <a:endParaRPr lang="el-GR" sz="1000"/>
          </a:p>
          <a:p>
            <a:pPr eaLnBrk="0" hangingPunct="0"/>
            <a:r>
              <a:rPr lang="el-GR" sz="2800" b="1">
                <a:solidFill>
                  <a:srgbClr val="00FF00"/>
                </a:solidFill>
              </a:rPr>
              <a:t>Άλλα</a:t>
            </a:r>
            <a:r>
              <a:rPr lang="el-GR" sz="2800" u="sng"/>
              <a:t>		</a:t>
            </a:r>
            <a:r>
              <a:rPr lang="el-GR" sz="2800"/>
              <a:t> 				</a:t>
            </a:r>
          </a:p>
        </p:txBody>
      </p:sp>
      <p:pic>
        <p:nvPicPr>
          <p:cNvPr id="31748" name="Bilde 2" descr="DELTIOEXETASIS.jpg"/>
          <p:cNvPicPr>
            <a:picLocks noChangeAspect="1"/>
          </p:cNvPicPr>
          <p:nvPr/>
        </p:nvPicPr>
        <p:blipFill>
          <a:blip r:embed="rId3" cstate="print"/>
          <a:srcRect l="7748" t="71819" r="12195" b="22726"/>
          <a:stretch>
            <a:fillRect/>
          </a:stretch>
        </p:blipFill>
        <p:spPr bwMode="auto">
          <a:xfrm>
            <a:off x="0" y="1071563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kstSylinder 1"/>
          <p:cNvSpPr txBox="1">
            <a:spLocks noChangeArrowheads="1"/>
          </p:cNvSpPr>
          <p:nvPr/>
        </p:nvSpPr>
        <p:spPr bwMode="auto">
          <a:xfrm>
            <a:off x="3214688" y="428625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/>
              <a:t>ΔΙΑΓΝΩΣΗ</a:t>
            </a:r>
            <a:endParaRPr lang="nb-NO" sz="3200" b="1"/>
          </a:p>
        </p:txBody>
      </p:sp>
      <p:pic>
        <p:nvPicPr>
          <p:cNvPr id="32771" name="Bilde 2" descr="DELTIOEXETASIS.jpg"/>
          <p:cNvPicPr>
            <a:picLocks noChangeAspect="1"/>
          </p:cNvPicPr>
          <p:nvPr/>
        </p:nvPicPr>
        <p:blipFill>
          <a:blip r:embed="rId3" cstate="print"/>
          <a:srcRect l="7748" t="73865" r="7817" b="18182"/>
          <a:stretch>
            <a:fillRect/>
          </a:stretch>
        </p:blipFill>
        <p:spPr bwMode="auto">
          <a:xfrm>
            <a:off x="295275" y="1500188"/>
            <a:ext cx="82677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kstSylinder 3"/>
          <p:cNvSpPr txBox="1">
            <a:spLocks noChangeArrowheads="1"/>
          </p:cNvSpPr>
          <p:nvPr/>
        </p:nvSpPr>
        <p:spPr bwMode="auto">
          <a:xfrm>
            <a:off x="428625" y="3214688"/>
            <a:ext cx="85502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/>
              <a:t>Μέσος τύπος προσώπου, Κυρτή κατατομή</a:t>
            </a:r>
          </a:p>
          <a:p>
            <a:r>
              <a:rPr lang="el-GR" sz="2800"/>
              <a:t>Συγγενής έλλειψη 12</a:t>
            </a:r>
            <a:endParaRPr lang="en-US" sz="2800"/>
          </a:p>
          <a:p>
            <a:r>
              <a:rPr lang="el-GR" sz="2800"/>
              <a:t>Τάξη ΙΙ κατά </a:t>
            </a:r>
            <a:r>
              <a:rPr lang="en-US" sz="2800"/>
              <a:t>Angle</a:t>
            </a:r>
            <a:r>
              <a:rPr lang="el-GR" sz="2800"/>
              <a:t> </a:t>
            </a:r>
          </a:p>
          <a:p>
            <a:r>
              <a:rPr lang="el-GR" sz="2800"/>
              <a:t>Αυξημένη οριζόντια και κατακόρυφη πρόταξη</a:t>
            </a:r>
          </a:p>
          <a:p>
            <a:r>
              <a:rPr lang="el-GR" sz="2800"/>
              <a:t>Απόκλιση άνω μέσης οδοντικής γραμμής 3 χιλ. δεξιά</a:t>
            </a:r>
          </a:p>
          <a:p>
            <a:r>
              <a:rPr lang="el-GR" sz="2800"/>
              <a:t>Συνωστισμός στην περιοχή των κάτω προσθίων </a:t>
            </a:r>
            <a:endParaRPr lang="en-US" sz="2800"/>
          </a:p>
          <a:p>
            <a:endParaRPr lang="nb-NO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Bilde 1" descr="orthodontic-impression-tray[1]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13" y="500063"/>
            <a:ext cx="25241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kstSylinder 4"/>
          <p:cNvSpPr txBox="1">
            <a:spLocks noChangeArrowheads="1"/>
          </p:cNvSpPr>
          <p:nvPr/>
        </p:nvSpPr>
        <p:spPr bwMode="auto">
          <a:xfrm>
            <a:off x="1000125" y="3143250"/>
            <a:ext cx="54244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/>
              <a:t>ΛΗΨΗ ΑΠΟΤΥΠΩΜΑΤΩΝ</a:t>
            </a:r>
          </a:p>
          <a:p>
            <a:pPr algn="ctr">
              <a:lnSpc>
                <a:spcPct val="150000"/>
              </a:lnSpc>
            </a:pPr>
            <a:r>
              <a:rPr lang="el-GR" sz="2800" b="1"/>
              <a:t>ΚΑΙ ΑΡΧΕΣ ΚΑΤΑΣΚΕΥΗΣ </a:t>
            </a:r>
          </a:p>
          <a:p>
            <a:pPr algn="ctr">
              <a:lnSpc>
                <a:spcPct val="150000"/>
              </a:lnSpc>
            </a:pPr>
            <a:r>
              <a:rPr lang="el-GR" sz="2800" b="1"/>
              <a:t>ΟΡΘΟΔΟΝΤΙΚΩΝ ΕΚΜΑΓΕΙΩΝ</a:t>
            </a:r>
            <a:endParaRPr lang="nb-NO" sz="2800" b="1"/>
          </a:p>
        </p:txBody>
      </p:sp>
      <p:sp>
        <p:nvSpPr>
          <p:cNvPr id="33796" name="TekstSylinder 4"/>
          <p:cNvSpPr txBox="1">
            <a:spLocks noChangeArrowheads="1"/>
          </p:cNvSpPr>
          <p:nvPr/>
        </p:nvSpPr>
        <p:spPr bwMode="auto">
          <a:xfrm>
            <a:off x="928688" y="5286375"/>
            <a:ext cx="6211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CC"/>
                </a:solidFill>
              </a:rPr>
              <a:t>VIDEO BY HALAZONETIS AND CO.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kstSylinder 4"/>
          <p:cNvSpPr txBox="1">
            <a:spLocks noChangeArrowheads="1"/>
          </p:cNvSpPr>
          <p:nvPr/>
        </p:nvSpPr>
        <p:spPr bwMode="auto">
          <a:xfrm>
            <a:off x="571500" y="736600"/>
            <a:ext cx="81121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Font typeface="Arial" charset="0"/>
              <a:buChar char="•"/>
            </a:pPr>
            <a:r>
              <a:rPr lang="el-GR" sz="2800"/>
              <a:t>Προετοιμασία - Θέση ασθενούς</a:t>
            </a:r>
          </a:p>
          <a:p>
            <a:pPr>
              <a:lnSpc>
                <a:spcPct val="125000"/>
              </a:lnSpc>
              <a:buFont typeface="Arial" charset="0"/>
              <a:buChar char="•"/>
            </a:pPr>
            <a:r>
              <a:rPr lang="el-GR" sz="2800">
                <a:solidFill>
                  <a:srgbClr val="FFFF00"/>
                </a:solidFill>
              </a:rPr>
              <a:t>Επιλογή και προετοιμασία δισκαρίων</a:t>
            </a:r>
          </a:p>
          <a:p>
            <a:pPr>
              <a:lnSpc>
                <a:spcPct val="125000"/>
              </a:lnSpc>
              <a:buFont typeface="Arial" charset="0"/>
              <a:buChar char="•"/>
            </a:pPr>
            <a:r>
              <a:rPr lang="el-GR" sz="2800"/>
              <a:t>Παρασκευή και τοποθέτηση αλγινικού</a:t>
            </a:r>
          </a:p>
          <a:p>
            <a:pPr>
              <a:lnSpc>
                <a:spcPct val="125000"/>
              </a:lnSpc>
              <a:buFont typeface="Arial" charset="0"/>
              <a:buChar char="•"/>
            </a:pPr>
            <a:r>
              <a:rPr lang="el-GR" sz="2800">
                <a:solidFill>
                  <a:srgbClr val="FFFF00"/>
                </a:solidFill>
              </a:rPr>
              <a:t>Λήψη αποτυπωμάτων</a:t>
            </a:r>
          </a:p>
          <a:p>
            <a:pPr>
              <a:lnSpc>
                <a:spcPct val="125000"/>
              </a:lnSpc>
              <a:buFont typeface="Arial" charset="0"/>
              <a:buChar char="•"/>
            </a:pPr>
            <a:r>
              <a:rPr lang="el-GR" sz="2800"/>
              <a:t>Κριτήρια για ικανοποιητικά αποτυπώματα</a:t>
            </a:r>
          </a:p>
          <a:p>
            <a:pPr>
              <a:lnSpc>
                <a:spcPct val="125000"/>
              </a:lnSpc>
              <a:buFont typeface="Arial" charset="0"/>
              <a:buChar char="•"/>
            </a:pPr>
            <a:r>
              <a:rPr lang="el-GR" sz="2800">
                <a:solidFill>
                  <a:srgbClr val="FFFF00"/>
                </a:solidFill>
              </a:rPr>
              <a:t>Καταγραφή κεντρ.σύγκλεισης με κερί δήξης</a:t>
            </a:r>
          </a:p>
          <a:p>
            <a:pPr>
              <a:lnSpc>
                <a:spcPct val="125000"/>
              </a:lnSpc>
              <a:buFont typeface="Arial" charset="0"/>
              <a:buChar char="•"/>
            </a:pPr>
            <a:r>
              <a:rPr lang="el-GR" sz="2800"/>
              <a:t>Απολύμανση αποτυπωμάτων</a:t>
            </a:r>
          </a:p>
          <a:p>
            <a:pPr>
              <a:lnSpc>
                <a:spcPct val="125000"/>
              </a:lnSpc>
              <a:buFont typeface="Arial" charset="0"/>
              <a:buChar char="•"/>
            </a:pPr>
            <a:r>
              <a:rPr lang="el-GR" sz="2800">
                <a:solidFill>
                  <a:srgbClr val="FFFF00"/>
                </a:solidFill>
              </a:rPr>
              <a:t>Προετοιμασία αποτυπώματος για χύτευση γύψου</a:t>
            </a:r>
          </a:p>
          <a:p>
            <a:pPr>
              <a:lnSpc>
                <a:spcPct val="125000"/>
              </a:lnSpc>
              <a:buFont typeface="Arial" charset="0"/>
              <a:buChar char="•"/>
            </a:pPr>
            <a:r>
              <a:rPr lang="nb-NO" sz="2800"/>
              <a:t>X</a:t>
            </a:r>
            <a:r>
              <a:rPr lang="el-GR" sz="2800"/>
              <a:t>ύτευση γύψου για κατασκευή εκμαγείων</a:t>
            </a:r>
          </a:p>
          <a:p>
            <a:pPr>
              <a:lnSpc>
                <a:spcPct val="125000"/>
              </a:lnSpc>
              <a:buFont typeface="Arial" charset="0"/>
              <a:buChar char="•"/>
            </a:pPr>
            <a:r>
              <a:rPr lang="el-GR" sz="2800">
                <a:solidFill>
                  <a:srgbClr val="FFFF00"/>
                </a:solidFill>
              </a:rPr>
              <a:t>Αρχές διαμόρφωσης ορθοδοντικών εκμαγείων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/>
        </p:nvCxnSpPr>
        <p:spPr>
          <a:xfrm rot="5400000">
            <a:off x="2143125" y="2286000"/>
            <a:ext cx="857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/>
          <p:cNvCxnSpPr/>
          <p:nvPr/>
        </p:nvCxnSpPr>
        <p:spPr>
          <a:xfrm rot="5400000">
            <a:off x="1857375" y="3500438"/>
            <a:ext cx="14287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2571750" y="4214813"/>
            <a:ext cx="2571750" cy="7143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6572250" y="1000125"/>
            <a:ext cx="428625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8" name="Ellipse 7"/>
          <p:cNvSpPr/>
          <p:nvPr/>
        </p:nvSpPr>
        <p:spPr>
          <a:xfrm>
            <a:off x="6572250" y="1714500"/>
            <a:ext cx="428625" cy="2143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9" name="Ellipse 8"/>
          <p:cNvSpPr/>
          <p:nvPr/>
        </p:nvSpPr>
        <p:spPr>
          <a:xfrm>
            <a:off x="6572250" y="2428875"/>
            <a:ext cx="428625" cy="214313"/>
          </a:xfrm>
          <a:prstGeom prst="ellipse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35848" name="TekstSylinder 9"/>
          <p:cNvSpPr txBox="1">
            <a:spLocks noChangeArrowheads="1"/>
          </p:cNvSpPr>
          <p:nvPr/>
        </p:nvSpPr>
        <p:spPr bwMode="auto">
          <a:xfrm>
            <a:off x="7143750" y="857250"/>
            <a:ext cx="180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Κεφαλή</a:t>
            </a:r>
          </a:p>
          <a:p>
            <a:endParaRPr lang="el-GR" sz="2400" b="1"/>
          </a:p>
          <a:p>
            <a:r>
              <a:rPr lang="el-GR" sz="2400" b="1"/>
              <a:t>Πλάτη</a:t>
            </a:r>
          </a:p>
          <a:p>
            <a:endParaRPr lang="el-GR" sz="2400" b="1"/>
          </a:p>
          <a:p>
            <a:r>
              <a:rPr lang="el-GR" sz="2400" b="1"/>
              <a:t>Κάτω άκρα</a:t>
            </a:r>
            <a:endParaRPr lang="nb-NO" sz="2400" b="1"/>
          </a:p>
        </p:txBody>
      </p:sp>
      <p:sp>
        <p:nvSpPr>
          <p:cNvPr id="35849" name="Rektangel 10"/>
          <p:cNvSpPr>
            <a:spLocks noChangeArrowheads="1"/>
          </p:cNvSpPr>
          <p:nvPr/>
        </p:nvSpPr>
        <p:spPr bwMode="auto">
          <a:xfrm>
            <a:off x="71438" y="142875"/>
            <a:ext cx="908367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l-GR" sz="2800" b="1"/>
              <a:t>Προετοιμασία: </a:t>
            </a:r>
            <a:r>
              <a:rPr lang="el-GR" sz="2800" b="1">
                <a:solidFill>
                  <a:srgbClr val="00FF00"/>
                </a:solidFill>
              </a:rPr>
              <a:t>Επεξήγηση</a:t>
            </a:r>
            <a:r>
              <a:rPr lang="el-GR" sz="2800" b="1"/>
              <a:t> διαδικασίας στον ασθενή</a:t>
            </a:r>
          </a:p>
        </p:txBody>
      </p:sp>
      <p:sp>
        <p:nvSpPr>
          <p:cNvPr id="35850" name="TekstSylinder 11"/>
          <p:cNvSpPr txBox="1">
            <a:spLocks noChangeArrowheads="1"/>
          </p:cNvSpPr>
          <p:nvPr/>
        </p:nvSpPr>
        <p:spPr bwMode="auto">
          <a:xfrm>
            <a:off x="285750" y="5429250"/>
            <a:ext cx="8599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/>
              <a:t>Θέση ασθενούς για αποτύπωμα της </a:t>
            </a:r>
            <a:r>
              <a:rPr lang="el-GR" sz="2800" b="1">
                <a:solidFill>
                  <a:srgbClr val="00FF00"/>
                </a:solidFill>
              </a:rPr>
              <a:t>κάτω</a:t>
            </a:r>
            <a:r>
              <a:rPr lang="el-GR" sz="2800" b="1"/>
              <a:t> γνάθου</a:t>
            </a:r>
            <a:endParaRPr lang="nb-NO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2571750" y="4214813"/>
            <a:ext cx="2571750" cy="714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 rot="5400000" flipH="1" flipV="1">
            <a:off x="2071688" y="3286125"/>
            <a:ext cx="1428750" cy="42862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 flipV="1">
            <a:off x="3000375" y="2214563"/>
            <a:ext cx="642938" cy="500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6572250" y="1000125"/>
            <a:ext cx="428625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7" name="Ellipse 6"/>
          <p:cNvSpPr/>
          <p:nvPr/>
        </p:nvSpPr>
        <p:spPr>
          <a:xfrm>
            <a:off x="6572250" y="1714500"/>
            <a:ext cx="428625" cy="2143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9" name="Ellipse 8"/>
          <p:cNvSpPr/>
          <p:nvPr/>
        </p:nvSpPr>
        <p:spPr>
          <a:xfrm>
            <a:off x="6572250" y="2428875"/>
            <a:ext cx="428625" cy="214313"/>
          </a:xfrm>
          <a:prstGeom prst="ellipse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36872" name="TekstSylinder 9"/>
          <p:cNvSpPr txBox="1">
            <a:spLocks noChangeArrowheads="1"/>
          </p:cNvSpPr>
          <p:nvPr/>
        </p:nvSpPr>
        <p:spPr bwMode="auto">
          <a:xfrm>
            <a:off x="7143750" y="857250"/>
            <a:ext cx="180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Κεφαλή</a:t>
            </a:r>
          </a:p>
          <a:p>
            <a:endParaRPr lang="el-GR" sz="2400" b="1"/>
          </a:p>
          <a:p>
            <a:r>
              <a:rPr lang="el-GR" sz="2400" b="1"/>
              <a:t>Πλάτη</a:t>
            </a:r>
          </a:p>
          <a:p>
            <a:endParaRPr lang="el-GR" sz="2400" b="1"/>
          </a:p>
          <a:p>
            <a:r>
              <a:rPr lang="el-GR" sz="2400" b="1"/>
              <a:t>Κάτω άκρα</a:t>
            </a:r>
            <a:endParaRPr lang="nb-NO" sz="2400" b="1"/>
          </a:p>
        </p:txBody>
      </p:sp>
      <p:sp>
        <p:nvSpPr>
          <p:cNvPr id="36873" name="TekstSylinder 10"/>
          <p:cNvSpPr txBox="1">
            <a:spLocks noChangeArrowheads="1"/>
          </p:cNvSpPr>
          <p:nvPr/>
        </p:nvSpPr>
        <p:spPr bwMode="auto">
          <a:xfrm>
            <a:off x="285750" y="5429250"/>
            <a:ext cx="8461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/>
              <a:t>Θέση ασθενούς για αποτύπωμα της </a:t>
            </a:r>
            <a:r>
              <a:rPr lang="el-GR" sz="2800" b="1">
                <a:solidFill>
                  <a:srgbClr val="00FF00"/>
                </a:solidFill>
              </a:rPr>
              <a:t>άνω</a:t>
            </a:r>
            <a:r>
              <a:rPr lang="el-GR" sz="2800" b="1"/>
              <a:t> γνάθου</a:t>
            </a:r>
            <a:endParaRPr lang="nb-NO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kstSylinder 1"/>
          <p:cNvSpPr txBox="1">
            <a:spLocks noChangeArrowheads="1"/>
          </p:cNvSpPr>
          <p:nvPr/>
        </p:nvSpPr>
        <p:spPr bwMode="auto">
          <a:xfrm>
            <a:off x="71438" y="142875"/>
            <a:ext cx="950118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/>
              <a:t>ΣΤΟΧΟΙ</a:t>
            </a:r>
            <a:r>
              <a:rPr lang="el-GR" sz="3600" b="1"/>
              <a:t>:</a:t>
            </a:r>
          </a:p>
          <a:p>
            <a:endParaRPr lang="el-GR" sz="800" b="1"/>
          </a:p>
          <a:p>
            <a:pPr>
              <a:buFont typeface="Arial" charset="0"/>
              <a:buChar char="•"/>
            </a:pPr>
            <a:r>
              <a:rPr lang="el-GR" sz="2800"/>
              <a:t>Να εκτελεί κλινική αξιολόγηση του προσώπου,</a:t>
            </a:r>
            <a:r>
              <a:rPr lang="nb-NO" sz="2800"/>
              <a:t> </a:t>
            </a:r>
            <a:r>
              <a:rPr lang="el-GR" sz="2800"/>
              <a:t>του στόματος και της λειτουργίας του στοματογναθικού συστήματος</a:t>
            </a:r>
            <a:endParaRPr lang="nb-NO" sz="2800"/>
          </a:p>
          <a:p>
            <a:pPr>
              <a:buFont typeface="Arial" charset="0"/>
              <a:buChar char="•"/>
            </a:pPr>
            <a:endParaRPr lang="el-GR" sz="800"/>
          </a:p>
          <a:p>
            <a:pPr>
              <a:buFont typeface="Arial" charset="0"/>
              <a:buChar char="•"/>
            </a:pPr>
            <a:r>
              <a:rPr lang="el-GR" sz="2800">
                <a:solidFill>
                  <a:srgbClr val="FFFF00"/>
                </a:solidFill>
              </a:rPr>
              <a:t>Να καταγράφει τα ευρήματα από τις παραπάνω</a:t>
            </a:r>
            <a:r>
              <a:rPr lang="nb-NO" sz="2800">
                <a:solidFill>
                  <a:srgbClr val="FFFF00"/>
                </a:solidFill>
              </a:rPr>
              <a:t> </a:t>
            </a:r>
            <a:endParaRPr lang="el-GR" sz="2800">
              <a:solidFill>
                <a:srgbClr val="FFFF00"/>
              </a:solidFill>
            </a:endParaRPr>
          </a:p>
          <a:p>
            <a:r>
              <a:rPr lang="el-GR" sz="2800">
                <a:solidFill>
                  <a:srgbClr val="FFFF00"/>
                </a:solidFill>
              </a:rPr>
              <a:t>εξετάσεις σε ειδικό έντυπο με σαφήνεια</a:t>
            </a:r>
            <a:endParaRPr lang="nb-NO" sz="2800">
              <a:solidFill>
                <a:srgbClr val="FFFF00"/>
              </a:solidFill>
            </a:endParaRPr>
          </a:p>
          <a:p>
            <a:pPr>
              <a:buFont typeface="Arial" charset="0"/>
              <a:buChar char="•"/>
            </a:pPr>
            <a:endParaRPr lang="el-GR" sz="800"/>
          </a:p>
          <a:p>
            <a:pPr>
              <a:buFont typeface="Arial" charset="0"/>
              <a:buChar char="•"/>
            </a:pPr>
            <a:r>
              <a:rPr lang="el-GR" sz="2800"/>
              <a:t>Να αξιολογεί τα ευρήματα και να συνθέτει τη διάγνωση</a:t>
            </a:r>
            <a:endParaRPr lang="el-GR" sz="800"/>
          </a:p>
          <a:p>
            <a:endParaRPr lang="el-GR" sz="800"/>
          </a:p>
          <a:p>
            <a:pPr>
              <a:buFont typeface="Arial" charset="0"/>
              <a:buChar char="•"/>
            </a:pPr>
            <a:r>
              <a:rPr lang="el-GR" sz="2800">
                <a:solidFill>
                  <a:srgbClr val="FFFF00"/>
                </a:solidFill>
              </a:rPr>
              <a:t>Να λαμβάνει σωστά ορθοδοντικά αποτυπώματα,</a:t>
            </a:r>
          </a:p>
          <a:p>
            <a:r>
              <a:rPr lang="el-GR" sz="2800">
                <a:solidFill>
                  <a:srgbClr val="FFFF00"/>
                </a:solidFill>
              </a:rPr>
              <a:t>προκαλώντας τη μικρότερη δυσανεξία στον ασθενή</a:t>
            </a:r>
            <a:endParaRPr lang="el-GR" sz="800">
              <a:solidFill>
                <a:srgbClr val="FFFF00"/>
              </a:solidFill>
            </a:endParaRPr>
          </a:p>
          <a:p>
            <a:endParaRPr lang="el-GR" sz="800"/>
          </a:p>
          <a:p>
            <a:pPr>
              <a:buFont typeface="Arial" charset="0"/>
              <a:buChar char="•"/>
            </a:pPr>
            <a:r>
              <a:rPr lang="el-GR" sz="2800"/>
              <a:t>Να αναγνωρίζει τις αδυναμίες του μη ορθού αποτυπώματος καθώς και το στάδιο της διαδικασίας που ευθύνεται για αυτό</a:t>
            </a:r>
          </a:p>
          <a:p>
            <a:pPr>
              <a:buFont typeface="Arial" charset="0"/>
              <a:buChar char="•"/>
            </a:pPr>
            <a:r>
              <a:rPr lang="el-GR" sz="2800">
                <a:solidFill>
                  <a:srgbClr val="FFFF00"/>
                </a:solidFill>
              </a:rPr>
              <a:t>Να γνωρίζει τις βασικές αρχές κατασκευής </a:t>
            </a:r>
          </a:p>
          <a:p>
            <a:r>
              <a:rPr lang="el-GR" sz="2800">
                <a:solidFill>
                  <a:srgbClr val="FFFF00"/>
                </a:solidFill>
              </a:rPr>
              <a:t>ορθοδοντικών εκμαγείων μελέτης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kstSylinder 1"/>
          <p:cNvSpPr txBox="1">
            <a:spLocks noChangeArrowheads="1"/>
          </p:cNvSpPr>
          <p:nvPr/>
        </p:nvSpPr>
        <p:spPr bwMode="auto">
          <a:xfrm>
            <a:off x="1500188" y="428625"/>
            <a:ext cx="660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/>
              <a:t>Επιλογή και προετοιμασία δισκαρίων</a:t>
            </a:r>
          </a:p>
          <a:p>
            <a:endParaRPr lang="nb-NO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1285875"/>
            <a:ext cx="32289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Bilde 4" descr="trays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3788" y="1285875"/>
            <a:ext cx="28829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kstSylinder 5"/>
          <p:cNvSpPr txBox="1">
            <a:spLocks noChangeArrowheads="1"/>
          </p:cNvSpPr>
          <p:nvPr/>
        </p:nvSpPr>
        <p:spPr bwMode="auto">
          <a:xfrm>
            <a:off x="214313" y="5929313"/>
            <a:ext cx="87137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000">
                <a:solidFill>
                  <a:srgbClr val="FFFF00"/>
                </a:solidFill>
                <a:latin typeface="Arial Narrow" pitchFamily="34" charset="0"/>
              </a:rPr>
              <a:t>Χρήση μαλακού κυλινδρικού κεριού στα όρια του δισκαρίου </a:t>
            </a:r>
            <a:endParaRPr lang="nb-NO" sz="300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37894" name="Bilde 5" descr="ODHGOS2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4170363"/>
            <a:ext cx="441483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Bilde 6" descr="ODHGOS2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8" y="4214813"/>
            <a:ext cx="4043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ktangel 2"/>
          <p:cNvSpPr>
            <a:spLocks noChangeArrowheads="1"/>
          </p:cNvSpPr>
          <p:nvPr/>
        </p:nvSpPr>
        <p:spPr bwMode="auto">
          <a:xfrm>
            <a:off x="1143000" y="785813"/>
            <a:ext cx="75549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l-GR" sz="3200" b="1"/>
              <a:t>Παρασκευή και τοποθέτηση αλγινικού</a:t>
            </a:r>
          </a:p>
        </p:txBody>
      </p:sp>
      <p:sp>
        <p:nvSpPr>
          <p:cNvPr id="38915" name="TekstSylinder 3"/>
          <p:cNvSpPr txBox="1">
            <a:spLocks noChangeArrowheads="1"/>
          </p:cNvSpPr>
          <p:nvPr/>
        </p:nvSpPr>
        <p:spPr bwMode="auto">
          <a:xfrm>
            <a:off x="928688" y="2428875"/>
            <a:ext cx="51974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/>
              <a:t>Σύσταση 		</a:t>
            </a:r>
            <a:r>
              <a:rPr lang="el-GR" sz="3200" b="1">
                <a:solidFill>
                  <a:srgbClr val="00FF00"/>
                </a:solidFill>
              </a:rPr>
              <a:t>ΣΤΟΚΟΣ</a:t>
            </a:r>
          </a:p>
          <a:p>
            <a:endParaRPr lang="el-GR" sz="3200" b="1"/>
          </a:p>
          <a:p>
            <a:r>
              <a:rPr lang="el-GR" sz="3200" b="1"/>
              <a:t>			</a:t>
            </a:r>
            <a:endParaRPr lang="nb-NO" sz="3200" b="1"/>
          </a:p>
          <a:p>
            <a:r>
              <a:rPr lang="nb-NO" sz="3200" b="1"/>
              <a:t>			</a:t>
            </a:r>
            <a:r>
              <a:rPr lang="el-GR" sz="3200" b="1"/>
              <a:t>ΟΧΙ ΣΟΥΠΑ</a:t>
            </a:r>
          </a:p>
          <a:p>
            <a:endParaRPr lang="el-GR" sz="2800" b="1"/>
          </a:p>
          <a:p>
            <a:r>
              <a:rPr lang="el-GR" sz="2800" b="1"/>
              <a:t>		</a:t>
            </a:r>
            <a:endParaRPr lang="nb-NO" sz="2800" b="1"/>
          </a:p>
        </p:txBody>
      </p:sp>
      <p:pic>
        <p:nvPicPr>
          <p:cNvPr id="38916" name="Picture 3" descr="C:\Users\MARIA\AppData\Local\Microsoft\Windows\Temporary Internet Files\Content.IE5\TS1PQNFR\MCj021581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3201988"/>
            <a:ext cx="23622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ett linje 8"/>
          <p:cNvCxnSpPr/>
          <p:nvPr/>
        </p:nvCxnSpPr>
        <p:spPr>
          <a:xfrm>
            <a:off x="6572250" y="3357563"/>
            <a:ext cx="1785938" cy="1571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rot="5400000">
            <a:off x="6572250" y="3357563"/>
            <a:ext cx="1643063" cy="15001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7"/>
          <p:cNvSpPr>
            <a:spLocks/>
          </p:cNvSpPr>
          <p:nvPr/>
        </p:nvSpPr>
        <p:spPr bwMode="auto">
          <a:xfrm>
            <a:off x="2209800" y="1303338"/>
            <a:ext cx="4816475" cy="2414587"/>
          </a:xfrm>
          <a:custGeom>
            <a:avLst/>
            <a:gdLst>
              <a:gd name="T0" fmla="*/ 80088399 w 1785"/>
              <a:gd name="T1" fmla="*/ 21836499 h 895"/>
              <a:gd name="T2" fmla="*/ 0 w 1785"/>
              <a:gd name="T3" fmla="*/ 2147483647 h 895"/>
              <a:gd name="T4" fmla="*/ 873703267 w 1785"/>
              <a:gd name="T5" fmla="*/ 2147483647 h 895"/>
              <a:gd name="T6" fmla="*/ 1390641761 w 1785"/>
              <a:gd name="T7" fmla="*/ 2008855575 h 895"/>
              <a:gd name="T8" fmla="*/ 2147483647 w 1785"/>
              <a:gd name="T9" fmla="*/ 1805059092 h 895"/>
              <a:gd name="T10" fmla="*/ 2147483647 w 1785"/>
              <a:gd name="T11" fmla="*/ 1790501429 h 895"/>
              <a:gd name="T12" fmla="*/ 2147483647 w 1785"/>
              <a:gd name="T13" fmla="*/ 2008855575 h 895"/>
              <a:gd name="T14" fmla="*/ 2147483647 w 1785"/>
              <a:gd name="T15" fmla="*/ 2147483647 h 895"/>
              <a:gd name="T16" fmla="*/ 2147483647 w 1785"/>
              <a:gd name="T17" fmla="*/ 2147483647 h 895"/>
              <a:gd name="T18" fmla="*/ 2147483647 w 1785"/>
              <a:gd name="T19" fmla="*/ 2147483647 h 895"/>
              <a:gd name="T20" fmla="*/ 2147483647 w 1785"/>
              <a:gd name="T21" fmla="*/ 2147483647 h 895"/>
              <a:gd name="T22" fmla="*/ 2147483647 w 1785"/>
              <a:gd name="T23" fmla="*/ 2147483647 h 895"/>
              <a:gd name="T24" fmla="*/ 2147483647 w 1785"/>
              <a:gd name="T25" fmla="*/ 2147483647 h 895"/>
              <a:gd name="T26" fmla="*/ 2147483647 w 1785"/>
              <a:gd name="T27" fmla="*/ 2147483647 h 895"/>
              <a:gd name="T28" fmla="*/ 2147483647 w 1785"/>
              <a:gd name="T29" fmla="*/ 2147483647 h 895"/>
              <a:gd name="T30" fmla="*/ 2147483647 w 1785"/>
              <a:gd name="T31" fmla="*/ 2147483647 h 895"/>
              <a:gd name="T32" fmla="*/ 2147483647 w 1785"/>
              <a:gd name="T33" fmla="*/ 2147483647 h 895"/>
              <a:gd name="T34" fmla="*/ 2147483647 w 1785"/>
              <a:gd name="T35" fmla="*/ 2147483647 h 895"/>
              <a:gd name="T36" fmla="*/ 2147483647 w 1785"/>
              <a:gd name="T37" fmla="*/ 2147483647 h 895"/>
              <a:gd name="T38" fmla="*/ 2147483647 w 1785"/>
              <a:gd name="T39" fmla="*/ 2147483647 h 895"/>
              <a:gd name="T40" fmla="*/ 2147483647 w 1785"/>
              <a:gd name="T41" fmla="*/ 2147483647 h 895"/>
              <a:gd name="T42" fmla="*/ 2147483647 w 1785"/>
              <a:gd name="T43" fmla="*/ 2147483647 h 895"/>
              <a:gd name="T44" fmla="*/ 2147483647 w 1785"/>
              <a:gd name="T45" fmla="*/ 2147483647 h 895"/>
              <a:gd name="T46" fmla="*/ 2147483647 w 1785"/>
              <a:gd name="T47" fmla="*/ 2147483647 h 895"/>
              <a:gd name="T48" fmla="*/ 2147483647 w 1785"/>
              <a:gd name="T49" fmla="*/ 2147483647 h 895"/>
              <a:gd name="T50" fmla="*/ 2147483647 w 1785"/>
              <a:gd name="T51" fmla="*/ 2147483647 h 895"/>
              <a:gd name="T52" fmla="*/ 2147483647 w 1785"/>
              <a:gd name="T53" fmla="*/ 1688603188 h 895"/>
              <a:gd name="T54" fmla="*/ 2147483647 w 1785"/>
              <a:gd name="T55" fmla="*/ 1455694078 h 895"/>
              <a:gd name="T56" fmla="*/ 2147483647 w 1785"/>
              <a:gd name="T57" fmla="*/ 1848729381 h 895"/>
              <a:gd name="T58" fmla="*/ 2147483647 w 1785"/>
              <a:gd name="T59" fmla="*/ 2147483647 h 895"/>
              <a:gd name="T60" fmla="*/ 2147483647 w 1785"/>
              <a:gd name="T61" fmla="*/ 2147483647 h 895"/>
              <a:gd name="T62" fmla="*/ 2147483647 w 1785"/>
              <a:gd name="T63" fmla="*/ 1805059092 h 895"/>
              <a:gd name="T64" fmla="*/ 2147483647 w 1785"/>
              <a:gd name="T65" fmla="*/ 1164553981 h 895"/>
              <a:gd name="T66" fmla="*/ 2147483647 w 1785"/>
              <a:gd name="T67" fmla="*/ 1011706619 h 895"/>
              <a:gd name="T68" fmla="*/ 2147483647 w 1785"/>
              <a:gd name="T69" fmla="*/ 145568573 h 895"/>
              <a:gd name="T70" fmla="*/ 80088399 w 1785"/>
              <a:gd name="T71" fmla="*/ 21836499 h 8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85"/>
              <a:gd name="T109" fmla="*/ 0 h 895"/>
              <a:gd name="T110" fmla="*/ 1785 w 1785"/>
              <a:gd name="T111" fmla="*/ 895 h 89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85" h="895">
                <a:moveTo>
                  <a:pt x="11" y="3"/>
                </a:moveTo>
                <a:cubicBezTo>
                  <a:pt x="8" y="121"/>
                  <a:pt x="4" y="198"/>
                  <a:pt x="0" y="404"/>
                </a:cubicBezTo>
                <a:cubicBezTo>
                  <a:pt x="42" y="388"/>
                  <a:pt x="88" y="333"/>
                  <a:pt x="120" y="312"/>
                </a:cubicBezTo>
                <a:cubicBezTo>
                  <a:pt x="153" y="289"/>
                  <a:pt x="144" y="287"/>
                  <a:pt x="191" y="276"/>
                </a:cubicBezTo>
                <a:cubicBezTo>
                  <a:pt x="238" y="265"/>
                  <a:pt x="340" y="253"/>
                  <a:pt x="405" y="248"/>
                </a:cubicBezTo>
                <a:cubicBezTo>
                  <a:pt x="470" y="243"/>
                  <a:pt x="502" y="241"/>
                  <a:pt x="542" y="246"/>
                </a:cubicBezTo>
                <a:cubicBezTo>
                  <a:pt x="582" y="251"/>
                  <a:pt x="624" y="258"/>
                  <a:pt x="648" y="276"/>
                </a:cubicBezTo>
                <a:cubicBezTo>
                  <a:pt x="672" y="294"/>
                  <a:pt x="699" y="330"/>
                  <a:pt x="725" y="350"/>
                </a:cubicBezTo>
                <a:cubicBezTo>
                  <a:pt x="751" y="370"/>
                  <a:pt x="786" y="382"/>
                  <a:pt x="805" y="398"/>
                </a:cubicBezTo>
                <a:cubicBezTo>
                  <a:pt x="824" y="414"/>
                  <a:pt x="829" y="428"/>
                  <a:pt x="840" y="449"/>
                </a:cubicBezTo>
                <a:cubicBezTo>
                  <a:pt x="851" y="470"/>
                  <a:pt x="862" y="502"/>
                  <a:pt x="872" y="523"/>
                </a:cubicBezTo>
                <a:cubicBezTo>
                  <a:pt x="882" y="544"/>
                  <a:pt x="888" y="566"/>
                  <a:pt x="898" y="577"/>
                </a:cubicBezTo>
                <a:cubicBezTo>
                  <a:pt x="908" y="588"/>
                  <a:pt x="920" y="576"/>
                  <a:pt x="933" y="587"/>
                </a:cubicBezTo>
                <a:cubicBezTo>
                  <a:pt x="946" y="598"/>
                  <a:pt x="963" y="628"/>
                  <a:pt x="975" y="641"/>
                </a:cubicBezTo>
                <a:cubicBezTo>
                  <a:pt x="987" y="656"/>
                  <a:pt x="989" y="661"/>
                  <a:pt x="1005" y="668"/>
                </a:cubicBezTo>
                <a:cubicBezTo>
                  <a:pt x="1021" y="675"/>
                  <a:pt x="1050" y="674"/>
                  <a:pt x="1068" y="680"/>
                </a:cubicBezTo>
                <a:cubicBezTo>
                  <a:pt x="1086" y="686"/>
                  <a:pt x="1104" y="719"/>
                  <a:pt x="1142" y="712"/>
                </a:cubicBezTo>
                <a:cubicBezTo>
                  <a:pt x="1168" y="745"/>
                  <a:pt x="1195" y="752"/>
                  <a:pt x="1228" y="772"/>
                </a:cubicBezTo>
                <a:cubicBezTo>
                  <a:pt x="1228" y="793"/>
                  <a:pt x="1232" y="831"/>
                  <a:pt x="1240" y="849"/>
                </a:cubicBezTo>
                <a:cubicBezTo>
                  <a:pt x="1248" y="867"/>
                  <a:pt x="1264" y="895"/>
                  <a:pt x="1274" y="880"/>
                </a:cubicBezTo>
                <a:cubicBezTo>
                  <a:pt x="1293" y="880"/>
                  <a:pt x="1300" y="789"/>
                  <a:pt x="1303" y="757"/>
                </a:cubicBezTo>
                <a:cubicBezTo>
                  <a:pt x="1306" y="725"/>
                  <a:pt x="1293" y="707"/>
                  <a:pt x="1285" y="686"/>
                </a:cubicBezTo>
                <a:cubicBezTo>
                  <a:pt x="1277" y="665"/>
                  <a:pt x="1278" y="661"/>
                  <a:pt x="1264" y="637"/>
                </a:cubicBezTo>
                <a:cubicBezTo>
                  <a:pt x="1278" y="610"/>
                  <a:pt x="1285" y="587"/>
                  <a:pt x="1276" y="539"/>
                </a:cubicBezTo>
                <a:cubicBezTo>
                  <a:pt x="1266" y="505"/>
                  <a:pt x="1223" y="464"/>
                  <a:pt x="1202" y="433"/>
                </a:cubicBezTo>
                <a:cubicBezTo>
                  <a:pt x="1181" y="402"/>
                  <a:pt x="1151" y="386"/>
                  <a:pt x="1151" y="353"/>
                </a:cubicBezTo>
                <a:cubicBezTo>
                  <a:pt x="1151" y="320"/>
                  <a:pt x="1164" y="258"/>
                  <a:pt x="1199" y="232"/>
                </a:cubicBezTo>
                <a:cubicBezTo>
                  <a:pt x="1234" y="206"/>
                  <a:pt x="1310" y="196"/>
                  <a:pt x="1359" y="200"/>
                </a:cubicBezTo>
                <a:cubicBezTo>
                  <a:pt x="1408" y="204"/>
                  <a:pt x="1447" y="231"/>
                  <a:pt x="1493" y="254"/>
                </a:cubicBezTo>
                <a:cubicBezTo>
                  <a:pt x="1539" y="277"/>
                  <a:pt x="1599" y="322"/>
                  <a:pt x="1637" y="337"/>
                </a:cubicBezTo>
                <a:cubicBezTo>
                  <a:pt x="1675" y="352"/>
                  <a:pt x="1696" y="362"/>
                  <a:pt x="1720" y="347"/>
                </a:cubicBezTo>
                <a:cubicBezTo>
                  <a:pt x="1744" y="332"/>
                  <a:pt x="1783" y="280"/>
                  <a:pt x="1784" y="248"/>
                </a:cubicBezTo>
                <a:cubicBezTo>
                  <a:pt x="1785" y="216"/>
                  <a:pt x="1760" y="172"/>
                  <a:pt x="1735" y="160"/>
                </a:cubicBezTo>
                <a:cubicBezTo>
                  <a:pt x="1710" y="148"/>
                  <a:pt x="1705" y="161"/>
                  <a:pt x="1666" y="139"/>
                </a:cubicBezTo>
                <a:cubicBezTo>
                  <a:pt x="1627" y="117"/>
                  <a:pt x="1562" y="81"/>
                  <a:pt x="1493" y="20"/>
                </a:cubicBezTo>
                <a:cubicBezTo>
                  <a:pt x="1169" y="16"/>
                  <a:pt x="542" y="0"/>
                  <a:pt x="11" y="3"/>
                </a:cubicBezTo>
                <a:close/>
              </a:path>
            </a:pathLst>
          </a:cu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9939" name="Freeform 5"/>
          <p:cNvSpPr>
            <a:spLocks/>
          </p:cNvSpPr>
          <p:nvPr/>
        </p:nvSpPr>
        <p:spPr bwMode="auto">
          <a:xfrm>
            <a:off x="2197100" y="1346200"/>
            <a:ext cx="4826000" cy="2360613"/>
          </a:xfrm>
          <a:custGeom>
            <a:avLst/>
            <a:gdLst>
              <a:gd name="T0" fmla="*/ 0 w 1789"/>
              <a:gd name="T1" fmla="*/ 2147483647 h 875"/>
              <a:gd name="T2" fmla="*/ 902351489 w 1789"/>
              <a:gd name="T3" fmla="*/ 2125280199 h 875"/>
              <a:gd name="T4" fmla="*/ 1419019631 w 1789"/>
              <a:gd name="T5" fmla="*/ 1863260323 h 875"/>
              <a:gd name="T6" fmla="*/ 2147483647 w 1789"/>
              <a:gd name="T7" fmla="*/ 1659465287 h 875"/>
              <a:gd name="T8" fmla="*/ 2147483647 w 1789"/>
              <a:gd name="T9" fmla="*/ 1644910426 h 875"/>
              <a:gd name="T10" fmla="*/ 2147483647 w 1789"/>
              <a:gd name="T11" fmla="*/ 1863260323 h 875"/>
              <a:gd name="T12" fmla="*/ 2147483647 w 1789"/>
              <a:gd name="T13" fmla="*/ 2147483647 h 875"/>
              <a:gd name="T14" fmla="*/ 2147483647 w 1789"/>
              <a:gd name="T15" fmla="*/ 2147483647 h 875"/>
              <a:gd name="T16" fmla="*/ 2147483647 w 1789"/>
              <a:gd name="T17" fmla="*/ 2147483647 h 875"/>
              <a:gd name="T18" fmla="*/ 2147483647 w 1789"/>
              <a:gd name="T19" fmla="*/ 2147483647 h 875"/>
              <a:gd name="T20" fmla="*/ 2147483647 w 1789"/>
              <a:gd name="T21" fmla="*/ 2147483647 h 875"/>
              <a:gd name="T22" fmla="*/ 2147483647 w 1789"/>
              <a:gd name="T23" fmla="*/ 2147483647 h 875"/>
              <a:gd name="T24" fmla="*/ 2147483647 w 1789"/>
              <a:gd name="T25" fmla="*/ 2147483647 h 875"/>
              <a:gd name="T26" fmla="*/ 2147483647 w 1789"/>
              <a:gd name="T27" fmla="*/ 2147483647 h 875"/>
              <a:gd name="T28" fmla="*/ 2147483647 w 1789"/>
              <a:gd name="T29" fmla="*/ 2147483647 h 875"/>
              <a:gd name="T30" fmla="*/ 2147483647 w 1789"/>
              <a:gd name="T31" fmla="*/ 2147483647 h 875"/>
              <a:gd name="T32" fmla="*/ 2147483647 w 1789"/>
              <a:gd name="T33" fmla="*/ 2147483647 h 875"/>
              <a:gd name="T34" fmla="*/ 2147483647 w 1789"/>
              <a:gd name="T35" fmla="*/ 2147483647 h 875"/>
              <a:gd name="T36" fmla="*/ 2147483647 w 1789"/>
              <a:gd name="T37" fmla="*/ 2147483647 h 875"/>
              <a:gd name="T38" fmla="*/ 2147483647 w 1789"/>
              <a:gd name="T39" fmla="*/ 2147483647 h 875"/>
              <a:gd name="T40" fmla="*/ 2147483647 w 1789"/>
              <a:gd name="T41" fmla="*/ 2147483647 h 875"/>
              <a:gd name="T42" fmla="*/ 2147483647 w 1789"/>
              <a:gd name="T43" fmla="*/ 2147483647 h 875"/>
              <a:gd name="T44" fmla="*/ 2147483647 w 1789"/>
              <a:gd name="T45" fmla="*/ 2147483647 h 875"/>
              <a:gd name="T46" fmla="*/ 2147483647 w 1789"/>
              <a:gd name="T47" fmla="*/ 2147483647 h 875"/>
              <a:gd name="T48" fmla="*/ 2147483647 w 1789"/>
              <a:gd name="T49" fmla="*/ 2147483647 h 875"/>
              <a:gd name="T50" fmla="*/ 2147483647 w 1789"/>
              <a:gd name="T51" fmla="*/ 1543012908 h 875"/>
              <a:gd name="T52" fmla="*/ 2147483647 w 1789"/>
              <a:gd name="T53" fmla="*/ 1310105115 h 875"/>
              <a:gd name="T54" fmla="*/ 2147483647 w 1789"/>
              <a:gd name="T55" fmla="*/ 1703135266 h 875"/>
              <a:gd name="T56" fmla="*/ 2147483647 w 1789"/>
              <a:gd name="T57" fmla="*/ 2147483647 h 875"/>
              <a:gd name="T58" fmla="*/ 2147483647 w 1789"/>
              <a:gd name="T59" fmla="*/ 2147483647 h 875"/>
              <a:gd name="T60" fmla="*/ 2147483647 w 1789"/>
              <a:gd name="T61" fmla="*/ 1659465287 h 875"/>
              <a:gd name="T62" fmla="*/ 2147483647 w 1789"/>
              <a:gd name="T63" fmla="*/ 1018970120 h 875"/>
              <a:gd name="T64" fmla="*/ 2147483647 w 1789"/>
              <a:gd name="T65" fmla="*/ 866123843 h 875"/>
              <a:gd name="T66" fmla="*/ 2147483647 w 1789"/>
              <a:gd name="T67" fmla="*/ 0 h 87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89"/>
              <a:gd name="T103" fmla="*/ 0 h 875"/>
              <a:gd name="T104" fmla="*/ 1789 w 1789"/>
              <a:gd name="T105" fmla="*/ 875 h 87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89" h="875">
                <a:moveTo>
                  <a:pt x="0" y="391"/>
                </a:moveTo>
                <a:cubicBezTo>
                  <a:pt x="21" y="375"/>
                  <a:pt x="91" y="315"/>
                  <a:pt x="124" y="292"/>
                </a:cubicBezTo>
                <a:cubicBezTo>
                  <a:pt x="157" y="269"/>
                  <a:pt x="148" y="267"/>
                  <a:pt x="195" y="256"/>
                </a:cubicBezTo>
                <a:cubicBezTo>
                  <a:pt x="242" y="245"/>
                  <a:pt x="344" y="233"/>
                  <a:pt x="409" y="228"/>
                </a:cubicBezTo>
                <a:cubicBezTo>
                  <a:pt x="474" y="223"/>
                  <a:pt x="506" y="221"/>
                  <a:pt x="546" y="226"/>
                </a:cubicBezTo>
                <a:cubicBezTo>
                  <a:pt x="586" y="231"/>
                  <a:pt x="628" y="238"/>
                  <a:pt x="652" y="256"/>
                </a:cubicBezTo>
                <a:cubicBezTo>
                  <a:pt x="676" y="274"/>
                  <a:pt x="703" y="310"/>
                  <a:pt x="729" y="330"/>
                </a:cubicBezTo>
                <a:cubicBezTo>
                  <a:pt x="755" y="350"/>
                  <a:pt x="790" y="362"/>
                  <a:pt x="809" y="378"/>
                </a:cubicBezTo>
                <a:cubicBezTo>
                  <a:pt x="828" y="394"/>
                  <a:pt x="833" y="408"/>
                  <a:pt x="844" y="429"/>
                </a:cubicBezTo>
                <a:cubicBezTo>
                  <a:pt x="855" y="450"/>
                  <a:pt x="866" y="482"/>
                  <a:pt x="876" y="503"/>
                </a:cubicBezTo>
                <a:cubicBezTo>
                  <a:pt x="886" y="524"/>
                  <a:pt x="892" y="546"/>
                  <a:pt x="902" y="557"/>
                </a:cubicBezTo>
                <a:cubicBezTo>
                  <a:pt x="912" y="568"/>
                  <a:pt x="924" y="556"/>
                  <a:pt x="937" y="567"/>
                </a:cubicBezTo>
                <a:cubicBezTo>
                  <a:pt x="950" y="578"/>
                  <a:pt x="967" y="608"/>
                  <a:pt x="979" y="621"/>
                </a:cubicBezTo>
                <a:cubicBezTo>
                  <a:pt x="991" y="636"/>
                  <a:pt x="993" y="641"/>
                  <a:pt x="1009" y="648"/>
                </a:cubicBezTo>
                <a:cubicBezTo>
                  <a:pt x="1025" y="655"/>
                  <a:pt x="1054" y="654"/>
                  <a:pt x="1072" y="660"/>
                </a:cubicBezTo>
                <a:cubicBezTo>
                  <a:pt x="1090" y="666"/>
                  <a:pt x="1108" y="699"/>
                  <a:pt x="1146" y="692"/>
                </a:cubicBezTo>
                <a:cubicBezTo>
                  <a:pt x="1172" y="725"/>
                  <a:pt x="1199" y="732"/>
                  <a:pt x="1232" y="752"/>
                </a:cubicBezTo>
                <a:cubicBezTo>
                  <a:pt x="1232" y="773"/>
                  <a:pt x="1236" y="811"/>
                  <a:pt x="1244" y="829"/>
                </a:cubicBezTo>
                <a:cubicBezTo>
                  <a:pt x="1252" y="847"/>
                  <a:pt x="1268" y="875"/>
                  <a:pt x="1278" y="860"/>
                </a:cubicBezTo>
                <a:cubicBezTo>
                  <a:pt x="1297" y="860"/>
                  <a:pt x="1304" y="769"/>
                  <a:pt x="1307" y="737"/>
                </a:cubicBezTo>
                <a:cubicBezTo>
                  <a:pt x="1310" y="705"/>
                  <a:pt x="1297" y="687"/>
                  <a:pt x="1289" y="666"/>
                </a:cubicBezTo>
                <a:cubicBezTo>
                  <a:pt x="1281" y="645"/>
                  <a:pt x="1282" y="641"/>
                  <a:pt x="1268" y="617"/>
                </a:cubicBezTo>
                <a:cubicBezTo>
                  <a:pt x="1282" y="590"/>
                  <a:pt x="1289" y="567"/>
                  <a:pt x="1280" y="519"/>
                </a:cubicBezTo>
                <a:cubicBezTo>
                  <a:pt x="1270" y="485"/>
                  <a:pt x="1227" y="444"/>
                  <a:pt x="1206" y="413"/>
                </a:cubicBezTo>
                <a:cubicBezTo>
                  <a:pt x="1185" y="382"/>
                  <a:pt x="1155" y="366"/>
                  <a:pt x="1155" y="333"/>
                </a:cubicBezTo>
                <a:cubicBezTo>
                  <a:pt x="1155" y="300"/>
                  <a:pt x="1168" y="238"/>
                  <a:pt x="1203" y="212"/>
                </a:cubicBezTo>
                <a:cubicBezTo>
                  <a:pt x="1238" y="186"/>
                  <a:pt x="1314" y="176"/>
                  <a:pt x="1363" y="180"/>
                </a:cubicBezTo>
                <a:cubicBezTo>
                  <a:pt x="1412" y="184"/>
                  <a:pt x="1451" y="211"/>
                  <a:pt x="1497" y="234"/>
                </a:cubicBezTo>
                <a:cubicBezTo>
                  <a:pt x="1543" y="257"/>
                  <a:pt x="1603" y="302"/>
                  <a:pt x="1641" y="317"/>
                </a:cubicBezTo>
                <a:cubicBezTo>
                  <a:pt x="1679" y="332"/>
                  <a:pt x="1700" y="342"/>
                  <a:pt x="1724" y="327"/>
                </a:cubicBezTo>
                <a:cubicBezTo>
                  <a:pt x="1748" y="312"/>
                  <a:pt x="1787" y="260"/>
                  <a:pt x="1788" y="228"/>
                </a:cubicBezTo>
                <a:cubicBezTo>
                  <a:pt x="1789" y="196"/>
                  <a:pt x="1764" y="152"/>
                  <a:pt x="1739" y="140"/>
                </a:cubicBezTo>
                <a:cubicBezTo>
                  <a:pt x="1714" y="128"/>
                  <a:pt x="1709" y="141"/>
                  <a:pt x="1670" y="119"/>
                </a:cubicBezTo>
                <a:cubicBezTo>
                  <a:pt x="1631" y="97"/>
                  <a:pt x="1533" y="25"/>
                  <a:pt x="1497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990" name="Freeform 6"/>
          <p:cNvSpPr>
            <a:spLocks/>
          </p:cNvSpPr>
          <p:nvPr/>
        </p:nvSpPr>
        <p:spPr bwMode="auto">
          <a:xfrm rot="1344820">
            <a:off x="2754313" y="3587750"/>
            <a:ext cx="4603750" cy="2114550"/>
          </a:xfrm>
          <a:custGeom>
            <a:avLst/>
            <a:gdLst>
              <a:gd name="T0" fmla="*/ 94668335 w 1706"/>
              <a:gd name="T1" fmla="*/ 1280314112 h 784"/>
              <a:gd name="T2" fmla="*/ 2147483647 w 1706"/>
              <a:gd name="T3" fmla="*/ 2147483647 h 784"/>
              <a:gd name="T4" fmla="*/ 2147483647 w 1706"/>
              <a:gd name="T5" fmla="*/ 2147483647 h 784"/>
              <a:gd name="T6" fmla="*/ 2147483647 w 1706"/>
              <a:gd name="T7" fmla="*/ 2147483647 h 784"/>
              <a:gd name="T8" fmla="*/ 2147483647 w 1706"/>
              <a:gd name="T9" fmla="*/ 2147483647 h 784"/>
              <a:gd name="T10" fmla="*/ 2147483647 w 1706"/>
              <a:gd name="T11" fmla="*/ 2147483647 h 784"/>
              <a:gd name="T12" fmla="*/ 2147483647 w 1706"/>
              <a:gd name="T13" fmla="*/ 2147483647 h 784"/>
              <a:gd name="T14" fmla="*/ 2147483647 w 1706"/>
              <a:gd name="T15" fmla="*/ 2147483647 h 784"/>
              <a:gd name="T16" fmla="*/ 2147483647 w 1706"/>
              <a:gd name="T17" fmla="*/ 2147483647 h 784"/>
              <a:gd name="T18" fmla="*/ 2147483647 w 1706"/>
              <a:gd name="T19" fmla="*/ 2147483647 h 784"/>
              <a:gd name="T20" fmla="*/ 2147483647 w 1706"/>
              <a:gd name="T21" fmla="*/ 1098452080 h 784"/>
              <a:gd name="T22" fmla="*/ 2147483647 w 1706"/>
              <a:gd name="T23" fmla="*/ 283705717 h 784"/>
              <a:gd name="T24" fmla="*/ 2147483647 w 1706"/>
              <a:gd name="T25" fmla="*/ 210961444 h 784"/>
              <a:gd name="T26" fmla="*/ 2147483647 w 1706"/>
              <a:gd name="T27" fmla="*/ 698351666 h 784"/>
              <a:gd name="T28" fmla="*/ 2147483647 w 1706"/>
              <a:gd name="T29" fmla="*/ 1564020082 h 784"/>
              <a:gd name="T30" fmla="*/ 2147483647 w 1706"/>
              <a:gd name="T31" fmla="*/ 2147483647 h 784"/>
              <a:gd name="T32" fmla="*/ 2147483647 w 1706"/>
              <a:gd name="T33" fmla="*/ 2147483647 h 784"/>
              <a:gd name="T34" fmla="*/ 2147483647 w 1706"/>
              <a:gd name="T35" fmla="*/ 2147483647 h 784"/>
              <a:gd name="T36" fmla="*/ 2147483647 w 1706"/>
              <a:gd name="T37" fmla="*/ 2147483647 h 784"/>
              <a:gd name="T38" fmla="*/ 2147483647 w 1706"/>
              <a:gd name="T39" fmla="*/ 2147483647 h 784"/>
              <a:gd name="T40" fmla="*/ 2147483647 w 1706"/>
              <a:gd name="T41" fmla="*/ 1680411998 h 784"/>
              <a:gd name="T42" fmla="*/ 94668335 w 1706"/>
              <a:gd name="T43" fmla="*/ 1280314112 h 7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06"/>
              <a:gd name="T67" fmla="*/ 0 h 784"/>
              <a:gd name="T68" fmla="*/ 1706 w 1706"/>
              <a:gd name="T69" fmla="*/ 784 h 7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06" h="784">
                <a:moveTo>
                  <a:pt x="13" y="176"/>
                </a:moveTo>
                <a:cubicBezTo>
                  <a:pt x="0" y="237"/>
                  <a:pt x="167" y="263"/>
                  <a:pt x="349" y="298"/>
                </a:cubicBezTo>
                <a:cubicBezTo>
                  <a:pt x="468" y="336"/>
                  <a:pt x="607" y="351"/>
                  <a:pt x="711" y="410"/>
                </a:cubicBezTo>
                <a:cubicBezTo>
                  <a:pt x="815" y="469"/>
                  <a:pt x="881" y="596"/>
                  <a:pt x="973" y="650"/>
                </a:cubicBezTo>
                <a:cubicBezTo>
                  <a:pt x="1065" y="704"/>
                  <a:pt x="1198" y="727"/>
                  <a:pt x="1261" y="736"/>
                </a:cubicBezTo>
                <a:cubicBezTo>
                  <a:pt x="1324" y="745"/>
                  <a:pt x="1313" y="711"/>
                  <a:pt x="1383" y="711"/>
                </a:cubicBezTo>
                <a:cubicBezTo>
                  <a:pt x="1517" y="736"/>
                  <a:pt x="1674" y="784"/>
                  <a:pt x="1690" y="746"/>
                </a:cubicBezTo>
                <a:cubicBezTo>
                  <a:pt x="1706" y="708"/>
                  <a:pt x="1676" y="695"/>
                  <a:pt x="1616" y="682"/>
                </a:cubicBezTo>
                <a:cubicBezTo>
                  <a:pt x="1556" y="669"/>
                  <a:pt x="1504" y="659"/>
                  <a:pt x="1418" y="653"/>
                </a:cubicBezTo>
                <a:cubicBezTo>
                  <a:pt x="1492" y="509"/>
                  <a:pt x="1485" y="478"/>
                  <a:pt x="1501" y="394"/>
                </a:cubicBezTo>
                <a:cubicBezTo>
                  <a:pt x="1517" y="310"/>
                  <a:pt x="1523" y="203"/>
                  <a:pt x="1511" y="151"/>
                </a:cubicBezTo>
                <a:cubicBezTo>
                  <a:pt x="1498" y="83"/>
                  <a:pt x="1466" y="58"/>
                  <a:pt x="1437" y="39"/>
                </a:cubicBezTo>
                <a:cubicBezTo>
                  <a:pt x="1408" y="20"/>
                  <a:pt x="1383" y="0"/>
                  <a:pt x="1360" y="29"/>
                </a:cubicBezTo>
                <a:cubicBezTo>
                  <a:pt x="1337" y="58"/>
                  <a:pt x="1348" y="61"/>
                  <a:pt x="1360" y="96"/>
                </a:cubicBezTo>
                <a:cubicBezTo>
                  <a:pt x="1385" y="128"/>
                  <a:pt x="1438" y="126"/>
                  <a:pt x="1444" y="215"/>
                </a:cubicBezTo>
                <a:cubicBezTo>
                  <a:pt x="1450" y="304"/>
                  <a:pt x="1436" y="318"/>
                  <a:pt x="1424" y="407"/>
                </a:cubicBezTo>
                <a:cubicBezTo>
                  <a:pt x="1412" y="496"/>
                  <a:pt x="1388" y="569"/>
                  <a:pt x="1360" y="608"/>
                </a:cubicBezTo>
                <a:cubicBezTo>
                  <a:pt x="1332" y="647"/>
                  <a:pt x="1252" y="669"/>
                  <a:pt x="1188" y="659"/>
                </a:cubicBezTo>
                <a:cubicBezTo>
                  <a:pt x="1124" y="649"/>
                  <a:pt x="1050" y="617"/>
                  <a:pt x="973" y="547"/>
                </a:cubicBezTo>
                <a:cubicBezTo>
                  <a:pt x="896" y="477"/>
                  <a:pt x="897" y="445"/>
                  <a:pt x="788" y="368"/>
                </a:cubicBezTo>
                <a:cubicBezTo>
                  <a:pt x="679" y="291"/>
                  <a:pt x="493" y="243"/>
                  <a:pt x="407" y="231"/>
                </a:cubicBezTo>
                <a:cubicBezTo>
                  <a:pt x="321" y="219"/>
                  <a:pt x="26" y="115"/>
                  <a:pt x="13" y="176"/>
                </a:cubicBez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9941" name="Rektangel 4"/>
          <p:cNvSpPr>
            <a:spLocks noChangeArrowheads="1"/>
          </p:cNvSpPr>
          <p:nvPr/>
        </p:nvSpPr>
        <p:spPr bwMode="auto">
          <a:xfrm>
            <a:off x="2500313" y="214313"/>
            <a:ext cx="44942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l-GR" sz="3200" b="1">
                <a:solidFill>
                  <a:srgbClr val="00FF00"/>
                </a:solidFill>
              </a:rPr>
              <a:t>Λήψη αποτυπωμάτων</a:t>
            </a:r>
          </a:p>
        </p:txBody>
      </p:sp>
      <p:sp>
        <p:nvSpPr>
          <p:cNvPr id="39942" name="TekstSylinder 5"/>
          <p:cNvSpPr txBox="1">
            <a:spLocks noChangeArrowheads="1"/>
          </p:cNvSpPr>
          <p:nvPr/>
        </p:nvSpPr>
        <p:spPr bwMode="auto">
          <a:xfrm>
            <a:off x="609600" y="4702175"/>
            <a:ext cx="2390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>
                <a:solidFill>
                  <a:srgbClr val="00FF00"/>
                </a:solidFill>
              </a:rPr>
              <a:t>Άνω</a:t>
            </a:r>
            <a:r>
              <a:rPr lang="el-GR" sz="3200"/>
              <a:t> γνάθος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04566 -0.1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0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16574 L -0.04566 -0.23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  <p:bldP spid="41990" grpId="1" animBg="1"/>
      <p:bldP spid="41990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kstSylinder 1"/>
          <p:cNvSpPr txBox="1">
            <a:spLocks noChangeArrowheads="1"/>
          </p:cNvSpPr>
          <p:nvPr/>
        </p:nvSpPr>
        <p:spPr bwMode="auto">
          <a:xfrm>
            <a:off x="1000125" y="4357688"/>
            <a:ext cx="7072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>
                <a:solidFill>
                  <a:srgbClr val="00FF00"/>
                </a:solidFill>
              </a:rPr>
              <a:t>Άνω</a:t>
            </a:r>
            <a:r>
              <a:rPr lang="el-GR" sz="3200"/>
              <a:t> γνάθος</a:t>
            </a:r>
          </a:p>
          <a:p>
            <a:r>
              <a:rPr lang="el-GR" sz="4800">
                <a:solidFill>
                  <a:srgbClr val="FF0000"/>
                </a:solidFill>
              </a:rPr>
              <a:t>!</a:t>
            </a:r>
            <a:r>
              <a:rPr lang="el-GR" sz="3200"/>
              <a:t> Αντανακλαστικό</a:t>
            </a:r>
            <a:r>
              <a:rPr lang="en-US" sz="3200"/>
              <a:t> </a:t>
            </a:r>
            <a:r>
              <a:rPr lang="el-GR" sz="3200"/>
              <a:t>εμέτου</a:t>
            </a:r>
            <a:endParaRPr lang="nb-NO" sz="3200"/>
          </a:p>
        </p:txBody>
      </p:sp>
      <p:pic>
        <p:nvPicPr>
          <p:cNvPr id="40963" name="Bilde 2" descr="vomit%20pumpk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188" y="1000125"/>
            <a:ext cx="23812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ktangel 1"/>
          <p:cNvSpPr>
            <a:spLocks noChangeArrowheads="1"/>
          </p:cNvSpPr>
          <p:nvPr/>
        </p:nvSpPr>
        <p:spPr bwMode="auto">
          <a:xfrm>
            <a:off x="214313" y="423863"/>
            <a:ext cx="86439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endParaRPr lang="nb-NO" sz="800" b="1"/>
          </a:p>
          <a:p>
            <a:pPr>
              <a:lnSpc>
                <a:spcPct val="125000"/>
              </a:lnSpc>
            </a:pPr>
            <a:r>
              <a:rPr lang="el-GR" sz="3200" b="1">
                <a:solidFill>
                  <a:srgbClr val="00FF00"/>
                </a:solidFill>
              </a:rPr>
              <a:t>Κριτήρια για ικανοποιητικά αποτυπώματα</a:t>
            </a:r>
          </a:p>
        </p:txBody>
      </p:sp>
      <p:pic>
        <p:nvPicPr>
          <p:cNvPr id="41987" name="Picture 4" descr="D:\Dimitris\My Work\My Instructor Tasks\Impression taking photos\L56C3438.jpg"/>
          <p:cNvPicPr>
            <a:picLocks noChangeAspect="1" noChangeArrowheads="1"/>
          </p:cNvPicPr>
          <p:nvPr/>
        </p:nvPicPr>
        <p:blipFill>
          <a:blip r:embed="rId3" cstate="print"/>
          <a:srcRect l="10287" t="9274" r="27136" b="12701"/>
          <a:stretch>
            <a:fillRect/>
          </a:stretch>
        </p:blipFill>
        <p:spPr bwMode="auto">
          <a:xfrm>
            <a:off x="142875" y="3071813"/>
            <a:ext cx="3714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kstSylinder 3"/>
          <p:cNvSpPr txBox="1">
            <a:spLocks noChangeArrowheads="1"/>
          </p:cNvSpPr>
          <p:nvPr/>
        </p:nvSpPr>
        <p:spPr bwMode="auto">
          <a:xfrm>
            <a:off x="4143375" y="1643063"/>
            <a:ext cx="50165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/>
              <a:t>Αποτύπωση</a:t>
            </a:r>
            <a:r>
              <a:rPr lang="el-GR" sz="2800"/>
              <a:t> </a:t>
            </a:r>
          </a:p>
          <a:p>
            <a:endParaRPr lang="el-GR" sz="1000"/>
          </a:p>
          <a:p>
            <a:pPr>
              <a:lnSpc>
                <a:spcPct val="150000"/>
              </a:lnSpc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Δοντιών</a:t>
            </a:r>
          </a:p>
          <a:p>
            <a:pPr>
              <a:lnSpc>
                <a:spcPct val="150000"/>
              </a:lnSpc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Φατνιακών αποφύσεων</a:t>
            </a:r>
          </a:p>
          <a:p>
            <a:pPr>
              <a:lnSpc>
                <a:spcPct val="150000"/>
              </a:lnSpc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Ουλοχειλικής, ουλοπαρειακής</a:t>
            </a:r>
          </a:p>
          <a:p>
            <a:pPr>
              <a:lnSpc>
                <a:spcPct val="150000"/>
              </a:lnSpc>
              <a:buClr>
                <a:srgbClr val="00FF00"/>
              </a:buClr>
            </a:pPr>
            <a:r>
              <a:rPr lang="el-GR" sz="2800"/>
              <a:t>  ουλογλωσσικής αύλακας</a:t>
            </a:r>
          </a:p>
          <a:p>
            <a:pPr>
              <a:lnSpc>
                <a:spcPct val="150000"/>
              </a:lnSpc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Χαλινών</a:t>
            </a:r>
          </a:p>
          <a:p>
            <a:pPr>
              <a:lnSpc>
                <a:spcPct val="150000"/>
              </a:lnSpc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Οπισθογόμφιας περιοχής</a:t>
            </a:r>
          </a:p>
          <a:p>
            <a:pPr>
              <a:lnSpc>
                <a:spcPct val="150000"/>
              </a:lnSpc>
              <a:buClr>
                <a:srgbClr val="00FF00"/>
              </a:buClr>
              <a:buFont typeface="Arial" charset="0"/>
              <a:buChar char="•"/>
            </a:pPr>
            <a:r>
              <a:rPr lang="el-GR" sz="2800"/>
              <a:t>Υπερώας</a:t>
            </a:r>
            <a:endParaRPr lang="nb-NO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Bilde 10" descr="WAX WARM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3150" y="887413"/>
            <a:ext cx="2601913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ktangel 3"/>
          <p:cNvSpPr>
            <a:spLocks noChangeArrowheads="1"/>
          </p:cNvSpPr>
          <p:nvPr/>
        </p:nvSpPr>
        <p:spPr bwMode="auto">
          <a:xfrm>
            <a:off x="142875" y="71438"/>
            <a:ext cx="9001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l-GR" sz="3200"/>
              <a:t>Καταγραφή κεντρικής σύγκλεισης με κερί δήξης</a:t>
            </a:r>
          </a:p>
        </p:txBody>
      </p:sp>
      <p:pic>
        <p:nvPicPr>
          <p:cNvPr id="43012" name="Bilde 8" descr="WAX FOLD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4150" y="3714750"/>
            <a:ext cx="29035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Bilde 9" descr="WAX READY TO US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2928938"/>
            <a:ext cx="29654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Bilde 6" descr="MATERIAL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908050"/>
            <a:ext cx="2074862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Bilde 1" descr="BI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3988" y="4357688"/>
            <a:ext cx="3695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Bilde 2" descr="ON LOWER TEE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50" y="407988"/>
            <a:ext cx="47132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Bilde 4" descr="BITTING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9488" y="2598738"/>
            <a:ext cx="53228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ktangel 1"/>
          <p:cNvSpPr>
            <a:spLocks noChangeArrowheads="1"/>
          </p:cNvSpPr>
          <p:nvPr/>
        </p:nvSpPr>
        <p:spPr bwMode="auto">
          <a:xfrm>
            <a:off x="2000250" y="714375"/>
            <a:ext cx="5529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l-GR" sz="3200"/>
              <a:t>Απολύμανση αποτυπωμάτων</a:t>
            </a:r>
          </a:p>
        </p:txBody>
      </p:sp>
      <p:sp>
        <p:nvSpPr>
          <p:cNvPr id="45059" name="TekstSylinder 4"/>
          <p:cNvSpPr txBox="1">
            <a:spLocks noChangeArrowheads="1"/>
          </p:cNvSpPr>
          <p:nvPr/>
        </p:nvSpPr>
        <p:spPr bwMode="auto">
          <a:xfrm>
            <a:off x="71438" y="2071688"/>
            <a:ext cx="8696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/>
              <a:t>							     Εμβύθιση</a:t>
            </a:r>
          </a:p>
          <a:p>
            <a:endParaRPr lang="el-GR" sz="800"/>
          </a:p>
          <a:p>
            <a:r>
              <a:rPr lang="el-GR" sz="2800">
                <a:solidFill>
                  <a:srgbClr val="FF0000"/>
                </a:solidFill>
              </a:rPr>
              <a:t>Αλγινικά</a:t>
            </a:r>
            <a:r>
              <a:rPr lang="el-GR" sz="2800"/>
              <a:t>	</a:t>
            </a:r>
            <a:r>
              <a:rPr lang="el-GR" sz="2800">
                <a:solidFill>
                  <a:srgbClr val="00FF00"/>
                </a:solidFill>
              </a:rPr>
              <a:t>Υποχλωριώδες νάτριο 1:10</a:t>
            </a:r>
            <a:r>
              <a:rPr lang="el-GR" sz="2800"/>
              <a:t>		</a:t>
            </a:r>
            <a:r>
              <a:rPr lang="el-GR" sz="2800">
                <a:solidFill>
                  <a:srgbClr val="00FF00"/>
                </a:solidFill>
              </a:rPr>
              <a:t>1</a:t>
            </a:r>
            <a:r>
              <a:rPr lang="nb-NO" sz="2800">
                <a:solidFill>
                  <a:srgbClr val="00FF00"/>
                </a:solidFill>
              </a:rPr>
              <a:t>’</a:t>
            </a:r>
          </a:p>
          <a:p>
            <a:endParaRPr lang="el-GR" sz="2800">
              <a:solidFill>
                <a:srgbClr val="00FF00"/>
              </a:solidFill>
            </a:endParaRPr>
          </a:p>
          <a:p>
            <a:r>
              <a:rPr lang="el-GR" sz="2800"/>
              <a:t>		Ιωδιοφόρα 1:213				10</a:t>
            </a:r>
            <a:r>
              <a:rPr lang="nb-NO" sz="2800"/>
              <a:t>’</a:t>
            </a:r>
          </a:p>
        </p:txBody>
      </p:sp>
      <p:sp>
        <p:nvSpPr>
          <p:cNvPr id="45060" name="TekstSylinder 6"/>
          <p:cNvSpPr txBox="1">
            <a:spLocks noChangeArrowheads="1"/>
          </p:cNvSpPr>
          <p:nvPr/>
        </p:nvSpPr>
        <p:spPr bwMode="auto">
          <a:xfrm>
            <a:off x="428625" y="4786313"/>
            <a:ext cx="87185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00FF00"/>
                </a:solidFill>
              </a:rPr>
              <a:t>Τα αλγινικά μετά το σύντομο χρόνο εμβύθισης (1</a:t>
            </a:r>
            <a:r>
              <a:rPr lang="nb-NO" sz="2800">
                <a:solidFill>
                  <a:srgbClr val="00FF00"/>
                </a:solidFill>
              </a:rPr>
              <a:t>’</a:t>
            </a:r>
            <a:r>
              <a:rPr lang="el-GR" sz="2800">
                <a:solidFill>
                  <a:srgbClr val="00FF00"/>
                </a:solidFill>
              </a:rPr>
              <a:t>) </a:t>
            </a:r>
          </a:p>
          <a:p>
            <a:r>
              <a:rPr lang="el-GR" sz="2800">
                <a:solidFill>
                  <a:srgbClr val="00FF00"/>
                </a:solidFill>
              </a:rPr>
              <a:t>περιτυλίσσονται με γάζα ποτισμένη στο απολυμαντικό</a:t>
            </a:r>
          </a:p>
          <a:p>
            <a:r>
              <a:rPr lang="el-GR" sz="2800">
                <a:solidFill>
                  <a:srgbClr val="00FF00"/>
                </a:solidFill>
              </a:rPr>
              <a:t>για 10</a:t>
            </a:r>
            <a:r>
              <a:rPr lang="nb-NO" sz="2800">
                <a:solidFill>
                  <a:srgbClr val="00FF00"/>
                </a:solidFill>
              </a:rPr>
              <a:t>’</a:t>
            </a:r>
            <a:r>
              <a:rPr lang="el-GR" sz="2800">
                <a:solidFill>
                  <a:srgbClr val="00FF00"/>
                </a:solidFill>
              </a:rPr>
              <a:t> </a:t>
            </a:r>
            <a:endParaRPr lang="nb-NO" sz="2800">
              <a:solidFill>
                <a:srgbClr val="00FF00"/>
              </a:solidFill>
            </a:endParaRPr>
          </a:p>
        </p:txBody>
      </p:sp>
      <p:sp>
        <p:nvSpPr>
          <p:cNvPr id="45061" name="TekstSylinder 7"/>
          <p:cNvSpPr txBox="1">
            <a:spLocks noChangeArrowheads="1"/>
          </p:cNvSpPr>
          <p:nvPr/>
        </p:nvSpPr>
        <p:spPr bwMode="auto">
          <a:xfrm>
            <a:off x="3500438" y="6215063"/>
            <a:ext cx="5310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Μέτρα πρόληψης και διασποράς λοιμώξεων, 2007</a:t>
            </a:r>
          </a:p>
          <a:p>
            <a:r>
              <a:rPr lang="nb-NO"/>
              <a:t>www.uoa.gr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ktangel 1"/>
          <p:cNvSpPr>
            <a:spLocks noChangeArrowheads="1"/>
          </p:cNvSpPr>
          <p:nvPr/>
        </p:nvSpPr>
        <p:spPr bwMode="auto">
          <a:xfrm>
            <a:off x="0" y="863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l-GR" sz="3200"/>
              <a:t>Προετοιμασία αποτυπώματος για χύτευση γύψου</a:t>
            </a:r>
          </a:p>
        </p:txBody>
      </p:sp>
      <p:pic>
        <p:nvPicPr>
          <p:cNvPr id="46083" name="Picture 6" descr="D:\TIFF\_s1\L56C3443.jpg"/>
          <p:cNvPicPr>
            <a:picLocks noChangeAspect="1" noChangeArrowheads="1"/>
          </p:cNvPicPr>
          <p:nvPr/>
        </p:nvPicPr>
        <p:blipFill>
          <a:blip r:embed="rId3" cstate="print"/>
          <a:srcRect r="32500" b="17085"/>
          <a:stretch>
            <a:fillRect/>
          </a:stretch>
        </p:blipFill>
        <p:spPr bwMode="auto">
          <a:xfrm>
            <a:off x="285750" y="2198688"/>
            <a:ext cx="4929188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kstSylinder 3"/>
          <p:cNvSpPr txBox="1">
            <a:spLocks noChangeArrowheads="1"/>
          </p:cNvSpPr>
          <p:nvPr/>
        </p:nvSpPr>
        <p:spPr bwMode="auto">
          <a:xfrm>
            <a:off x="5453063" y="2987675"/>
            <a:ext cx="347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/>
              <a:t>Έδαφος στόματος</a:t>
            </a:r>
            <a:endParaRPr lang="nb-NO" sz="3200"/>
          </a:p>
        </p:txBody>
      </p:sp>
      <p:cxnSp>
        <p:nvCxnSpPr>
          <p:cNvPr id="6" name="Rett pil 5"/>
          <p:cNvCxnSpPr>
            <a:stCxn id="46084" idx="1"/>
          </p:cNvCxnSpPr>
          <p:nvPr/>
        </p:nvCxnSpPr>
        <p:spPr>
          <a:xfrm rot="10800000" flipV="1">
            <a:off x="4286250" y="3279775"/>
            <a:ext cx="1166813" cy="649288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D:\Dimitris\My Work\My Instructor Tasks\Models making\25_Mixing plaster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5780" t="21854" r="9375"/>
          <a:stretch>
            <a:fillRect/>
          </a:stretch>
        </p:blipFill>
        <p:spPr bwMode="auto">
          <a:xfrm>
            <a:off x="357188" y="1000125"/>
            <a:ext cx="3500437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ktangel 2"/>
          <p:cNvSpPr>
            <a:spLocks noChangeArrowheads="1"/>
          </p:cNvSpPr>
          <p:nvPr/>
        </p:nvSpPr>
        <p:spPr bwMode="auto">
          <a:xfrm>
            <a:off x="714375" y="285750"/>
            <a:ext cx="7832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nb-NO" sz="3200"/>
              <a:t>X</a:t>
            </a:r>
            <a:r>
              <a:rPr lang="el-GR" sz="3200"/>
              <a:t>ύτευση γύψου για κατασκευή εκμαγείων</a:t>
            </a:r>
          </a:p>
        </p:txBody>
      </p:sp>
      <p:pic>
        <p:nvPicPr>
          <p:cNvPr id="47108" name="Picture 5" descr="D:\Dimitris\My Work\My Instructor Tasks\Models making\28_Filling the impression with plaster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r="15625" b="5705"/>
          <a:stretch>
            <a:fillRect/>
          </a:stretch>
        </p:blipFill>
        <p:spPr bwMode="auto">
          <a:xfrm>
            <a:off x="4560888" y="1074738"/>
            <a:ext cx="372586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D:\Dimitris\My Work\My Instructor Tasks\Models making\29_Filling the form with plaster.jpg"/>
          <p:cNvPicPr>
            <a:picLocks noChangeAspect="1" noChangeArrowheads="1"/>
          </p:cNvPicPr>
          <p:nvPr/>
        </p:nvPicPr>
        <p:blipFill>
          <a:blip r:embed="rId5" cstate="print"/>
          <a:srcRect l="20071" t="16058" r="21255" b="16637"/>
          <a:stretch>
            <a:fillRect/>
          </a:stretch>
        </p:blipFill>
        <p:spPr bwMode="auto">
          <a:xfrm>
            <a:off x="142875" y="3714750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3" descr="D:\Dimitris\My Work\My Instructor Tasks\Models making\31_The impression in the form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5612" t="15550" r="9354" b="18660"/>
          <a:stretch>
            <a:fillRect/>
          </a:stretch>
        </p:blipFill>
        <p:spPr bwMode="auto">
          <a:xfrm>
            <a:off x="4500563" y="3857625"/>
            <a:ext cx="4429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Sylinder 5"/>
          <p:cNvSpPr txBox="1">
            <a:spLocks noChangeArrowheads="1"/>
          </p:cNvSpPr>
          <p:nvPr/>
        </p:nvSpPr>
        <p:spPr bwMode="auto">
          <a:xfrm>
            <a:off x="357188" y="1714500"/>
            <a:ext cx="791845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800"/>
              <a:t>Εξέταση προσώπου</a:t>
            </a:r>
          </a:p>
          <a:p>
            <a:pPr>
              <a:buFont typeface="Arial" charset="0"/>
              <a:buChar char="•"/>
            </a:pPr>
            <a:endParaRPr lang="el-GR" sz="800"/>
          </a:p>
          <a:p>
            <a:pPr>
              <a:buFont typeface="Arial" charset="0"/>
              <a:buChar char="•"/>
            </a:pPr>
            <a:r>
              <a:rPr lang="el-GR" sz="2800">
                <a:solidFill>
                  <a:srgbClr val="FFFF00"/>
                </a:solidFill>
              </a:rPr>
              <a:t>Ενδοστοματική εξέταση</a:t>
            </a:r>
          </a:p>
          <a:p>
            <a:pPr>
              <a:buFont typeface="Arial" charset="0"/>
              <a:buChar char="•"/>
            </a:pPr>
            <a:endParaRPr lang="el-GR" sz="800"/>
          </a:p>
          <a:p>
            <a:pPr>
              <a:buFont typeface="Arial" charset="0"/>
              <a:buChar char="•"/>
            </a:pPr>
            <a:r>
              <a:rPr lang="el-GR" sz="2800"/>
              <a:t>Λειτουργική εξέταση</a:t>
            </a:r>
          </a:p>
          <a:p>
            <a:pPr>
              <a:buFont typeface="Arial" charset="0"/>
              <a:buChar char="•"/>
            </a:pPr>
            <a:endParaRPr lang="el-GR" sz="800"/>
          </a:p>
          <a:p>
            <a:pPr>
              <a:buFont typeface="Arial" charset="0"/>
              <a:buChar char="•"/>
            </a:pPr>
            <a:r>
              <a:rPr lang="el-GR" sz="2800">
                <a:solidFill>
                  <a:srgbClr val="FFFF00"/>
                </a:solidFill>
              </a:rPr>
              <a:t>Καταγραφή σχέσης οδοντικών τόξων, σχήματος</a:t>
            </a:r>
          </a:p>
          <a:p>
            <a:r>
              <a:rPr lang="el-GR" sz="2800">
                <a:solidFill>
                  <a:srgbClr val="FFFF00"/>
                </a:solidFill>
              </a:rPr>
              <a:t>και θέσης δοντιών</a:t>
            </a:r>
          </a:p>
          <a:p>
            <a:pPr>
              <a:buFont typeface="Arial" charset="0"/>
              <a:buChar char="•"/>
            </a:pPr>
            <a:r>
              <a:rPr lang="el-GR" sz="800"/>
              <a:t> </a:t>
            </a:r>
          </a:p>
          <a:p>
            <a:pPr>
              <a:buFont typeface="Arial" charset="0"/>
              <a:buChar char="•"/>
            </a:pPr>
            <a:r>
              <a:rPr lang="el-GR" sz="2800"/>
              <a:t>Ακτινογραφικά ευρήματα</a:t>
            </a:r>
          </a:p>
          <a:p>
            <a:pPr>
              <a:buFont typeface="Arial" charset="0"/>
              <a:buChar char="•"/>
            </a:pPr>
            <a:endParaRPr lang="el-GR" sz="800"/>
          </a:p>
          <a:p>
            <a:pPr>
              <a:buFont typeface="Arial" charset="0"/>
              <a:buChar char="•"/>
            </a:pPr>
            <a:r>
              <a:rPr lang="el-GR" sz="2800">
                <a:solidFill>
                  <a:srgbClr val="FFFF00"/>
                </a:solidFill>
              </a:rPr>
              <a:t>Διάγνωση</a:t>
            </a:r>
          </a:p>
          <a:p>
            <a:pPr>
              <a:buFont typeface="Arial" charset="0"/>
              <a:buChar char="•"/>
            </a:pPr>
            <a:endParaRPr lang="el-GR" sz="800"/>
          </a:p>
          <a:p>
            <a:pPr>
              <a:buFont typeface="Arial" charset="0"/>
              <a:buChar char="•"/>
            </a:pPr>
            <a:r>
              <a:rPr lang="el-GR" sz="2800"/>
              <a:t>Σχέδιο θεραπείας</a:t>
            </a:r>
            <a:endParaRPr lang="nb-NO" sz="2800"/>
          </a:p>
        </p:txBody>
      </p:sp>
      <p:sp>
        <p:nvSpPr>
          <p:cNvPr id="11267" name="TekstSylinder 4"/>
          <p:cNvSpPr txBox="1">
            <a:spLocks noChangeArrowheads="1"/>
          </p:cNvSpPr>
          <p:nvPr/>
        </p:nvSpPr>
        <p:spPr bwMode="auto">
          <a:xfrm>
            <a:off x="1428750" y="642938"/>
            <a:ext cx="5932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/>
              <a:t>ΚΛΙΝΙΚΗ ΕΞΕΤΑΣΗ - ΕΝΤΥΠΟ</a:t>
            </a:r>
            <a:endParaRPr lang="nb-NO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ktangel 1"/>
          <p:cNvSpPr>
            <a:spLocks noChangeArrowheads="1"/>
          </p:cNvSpPr>
          <p:nvPr/>
        </p:nvSpPr>
        <p:spPr bwMode="auto">
          <a:xfrm>
            <a:off x="0" y="428625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l-GR" sz="3200"/>
              <a:t>Αρχές διαμόρφωσης ορθοδοντικών εκμαγείων </a:t>
            </a:r>
          </a:p>
          <a:p>
            <a:pPr algn="ctr">
              <a:lnSpc>
                <a:spcPct val="125000"/>
              </a:lnSpc>
            </a:pPr>
            <a:r>
              <a:rPr lang="el-GR" sz="3200"/>
              <a:t>στο μηχάνημα κοπής γύψου</a:t>
            </a:r>
          </a:p>
        </p:txBody>
      </p:sp>
      <p:pic>
        <p:nvPicPr>
          <p:cNvPr id="48131" name="Bilde 3" descr="grinding1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6250" t="42188" r="37500" b="31248"/>
          <a:stretch>
            <a:fillRect/>
          </a:stretch>
        </p:blipFill>
        <p:spPr bwMode="auto">
          <a:xfrm>
            <a:off x="1244600" y="4164013"/>
            <a:ext cx="32559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Bilde 4" descr="parallelism to occlusal plane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 l="54688" t="46877" r="3123" b="29166"/>
          <a:stretch>
            <a:fillRect/>
          </a:stretch>
        </p:blipFill>
        <p:spPr bwMode="auto">
          <a:xfrm>
            <a:off x="71438" y="2071688"/>
            <a:ext cx="38576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Bilde 5" descr="grinding1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l="35938" t="35417" r="31250" b="6248"/>
          <a:stretch>
            <a:fillRect/>
          </a:stretch>
        </p:blipFill>
        <p:spPr bwMode="auto">
          <a:xfrm>
            <a:off x="6000750" y="3571875"/>
            <a:ext cx="2214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kstSylinder 6"/>
          <p:cNvSpPr txBox="1">
            <a:spLocks noChangeArrowheads="1"/>
          </p:cNvSpPr>
          <p:nvPr/>
        </p:nvSpPr>
        <p:spPr bwMode="auto">
          <a:xfrm>
            <a:off x="4000500" y="2071688"/>
            <a:ext cx="525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/>
              <a:t>Η </a:t>
            </a:r>
            <a:r>
              <a:rPr lang="el-GR" sz="2400" b="1">
                <a:solidFill>
                  <a:srgbClr val="FF0000"/>
                </a:solidFill>
              </a:rPr>
              <a:t>βάση</a:t>
            </a:r>
            <a:r>
              <a:rPr lang="el-GR" sz="2400"/>
              <a:t> του εκμαγείου της άνω </a:t>
            </a:r>
          </a:p>
          <a:p>
            <a:r>
              <a:rPr lang="el-GR" sz="2400"/>
              <a:t>γνάθου θα πρέπει να είναι </a:t>
            </a:r>
          </a:p>
          <a:p>
            <a:r>
              <a:rPr lang="el-GR" sz="2400" b="1">
                <a:solidFill>
                  <a:srgbClr val="FF0000"/>
                </a:solidFill>
              </a:rPr>
              <a:t>παράλληλη</a:t>
            </a:r>
            <a:r>
              <a:rPr lang="el-GR" sz="2400"/>
              <a:t> στο  </a:t>
            </a:r>
            <a:r>
              <a:rPr lang="el-GR" sz="2400" b="1">
                <a:solidFill>
                  <a:srgbClr val="FF0000"/>
                </a:solidFill>
              </a:rPr>
              <a:t>μασητικό επίπεδο</a:t>
            </a:r>
            <a:endParaRPr lang="nb-NO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D:\Dimitris\My Work\My Instructor Tasks\Models making\02_Mod upper grind up.jpg"/>
          <p:cNvPicPr>
            <a:picLocks noChangeAspect="1" noChangeArrowheads="1"/>
          </p:cNvPicPr>
          <p:nvPr/>
        </p:nvPicPr>
        <p:blipFill>
          <a:blip r:embed="rId3" cstate="print"/>
          <a:srcRect l="20261" t="22739" r="23489"/>
          <a:stretch>
            <a:fillRect/>
          </a:stretch>
        </p:blipFill>
        <p:spPr bwMode="auto">
          <a:xfrm>
            <a:off x="428625" y="214313"/>
            <a:ext cx="4143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 descr="D:\Dimitris\My Work\My Instructor Tasks\Models making\03_Mod upper level finished.jpg"/>
          <p:cNvPicPr>
            <a:picLocks noChangeAspect="1" noChangeArrowheads="1"/>
          </p:cNvPicPr>
          <p:nvPr/>
        </p:nvPicPr>
        <p:blipFill>
          <a:blip r:embed="rId4" cstate="print"/>
          <a:srcRect l="5556" t="15118" r="8333" b="25464"/>
          <a:stretch>
            <a:fillRect/>
          </a:stretch>
        </p:blipFill>
        <p:spPr bwMode="auto">
          <a:xfrm>
            <a:off x="3724275" y="4286250"/>
            <a:ext cx="50625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uppe 3"/>
          <p:cNvGrpSpPr>
            <a:grpSpLocks/>
          </p:cNvGrpSpPr>
          <p:nvPr/>
        </p:nvGrpSpPr>
        <p:grpSpPr bwMode="auto">
          <a:xfrm>
            <a:off x="428625" y="500063"/>
            <a:ext cx="3471863" cy="2643187"/>
            <a:chOff x="1500166" y="1500174"/>
            <a:chExt cx="3472448" cy="2643206"/>
          </a:xfrm>
        </p:grpSpPr>
        <p:pic>
          <p:nvPicPr>
            <p:cNvPr id="50183" name="Picture 3" descr="D:\Dimitris\My Work\My Instructor Tasks\Models making\05_Mod upper sym line back.jpg"/>
            <p:cNvPicPr>
              <a:picLocks noChangeAspect="1" noChangeArrowheads="1"/>
            </p:cNvPicPr>
            <p:nvPr/>
          </p:nvPicPr>
          <p:blipFill>
            <a:blip r:embed="rId3" cstate="print"/>
            <a:srcRect l="23438" t="22739" r="24219" b="16223"/>
            <a:stretch>
              <a:fillRect/>
            </a:stretch>
          </p:blipFill>
          <p:spPr bwMode="auto">
            <a:xfrm>
              <a:off x="1500166" y="1500174"/>
              <a:ext cx="3472448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Rett linje 2"/>
            <p:cNvCxnSpPr/>
            <p:nvPr/>
          </p:nvCxnSpPr>
          <p:spPr>
            <a:xfrm rot="5400000">
              <a:off x="1964784" y="2464547"/>
              <a:ext cx="2428892" cy="5001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179" name="Picture 3" descr="D:\Dimitris\My Work\My Instructor Tasks\Models making\07_Mod upper before sym.jpg"/>
          <p:cNvPicPr>
            <a:picLocks noChangeAspect="1" noChangeArrowheads="1"/>
          </p:cNvPicPr>
          <p:nvPr/>
        </p:nvPicPr>
        <p:blipFill>
          <a:blip r:embed="rId4" cstate="print"/>
          <a:srcRect l="8594" r="8594" b="18617"/>
          <a:stretch>
            <a:fillRect/>
          </a:stretch>
        </p:blipFill>
        <p:spPr bwMode="auto">
          <a:xfrm>
            <a:off x="3571875" y="3286125"/>
            <a:ext cx="53451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ett linje 6"/>
          <p:cNvCxnSpPr/>
          <p:nvPr/>
        </p:nvCxnSpPr>
        <p:spPr>
          <a:xfrm rot="16200000" flipH="1">
            <a:off x="4393407" y="5107781"/>
            <a:ext cx="3429000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3857625" y="6500813"/>
            <a:ext cx="5072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2" name="TekstSylinder 9"/>
          <p:cNvSpPr txBox="1">
            <a:spLocks noChangeArrowheads="1"/>
          </p:cNvSpPr>
          <p:nvPr/>
        </p:nvSpPr>
        <p:spPr bwMode="auto">
          <a:xfrm>
            <a:off x="4214813" y="1216025"/>
            <a:ext cx="46688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>
                <a:solidFill>
                  <a:srgbClr val="FF0000"/>
                </a:solidFill>
              </a:rPr>
              <a:t>Η πλάτη του εκμαγείου </a:t>
            </a:r>
          </a:p>
          <a:p>
            <a:r>
              <a:rPr lang="el-GR" sz="3200">
                <a:solidFill>
                  <a:srgbClr val="FF0000"/>
                </a:solidFill>
              </a:rPr>
              <a:t>της άνω  γνάθου κάθετη </a:t>
            </a:r>
          </a:p>
          <a:p>
            <a:r>
              <a:rPr lang="el-GR" sz="3200">
                <a:solidFill>
                  <a:srgbClr val="FF0000"/>
                </a:solidFill>
              </a:rPr>
              <a:t>στη μέση υπερώιο ραφή</a:t>
            </a:r>
            <a:endParaRPr lang="nb-NO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D:\Dimitris\My Work\My Instructor Tasks\Models making\12_Mod upper finished back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6406" t="11967" r="17969" b="11436"/>
          <a:stretch>
            <a:fillRect/>
          </a:stretch>
        </p:blipFill>
        <p:spPr bwMode="auto">
          <a:xfrm>
            <a:off x="2214563" y="874713"/>
            <a:ext cx="45720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kstSylinder 2"/>
          <p:cNvSpPr txBox="1">
            <a:spLocks noChangeArrowheads="1"/>
          </p:cNvSpPr>
          <p:nvPr/>
        </p:nvSpPr>
        <p:spPr bwMode="auto">
          <a:xfrm>
            <a:off x="1466850" y="5214938"/>
            <a:ext cx="6194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800" b="1"/>
              <a:t>Διαμόρφωση υπολοίπων πλευρών</a:t>
            </a:r>
          </a:p>
          <a:p>
            <a:pPr algn="ctr"/>
            <a:r>
              <a:rPr lang="el-GR" sz="2800" b="1"/>
              <a:t> εκμαγείου άνω γνάθου</a:t>
            </a:r>
            <a:endParaRPr lang="nb-NO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 l="52734" t="40312" r="33789" b="39999"/>
          <a:stretch>
            <a:fillRect/>
          </a:stretch>
        </p:blipFill>
        <p:spPr bwMode="auto">
          <a:xfrm>
            <a:off x="2928938" y="889000"/>
            <a:ext cx="3643312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kstSylinder 2"/>
          <p:cNvSpPr txBox="1">
            <a:spLocks noChangeArrowheads="1"/>
          </p:cNvSpPr>
          <p:nvPr/>
        </p:nvSpPr>
        <p:spPr bwMode="auto">
          <a:xfrm>
            <a:off x="357188" y="4756150"/>
            <a:ext cx="8715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/>
              <a:t>Με εκμαγεία σε σχέση κεντρικής</a:t>
            </a:r>
            <a:r>
              <a:rPr lang="nb-NO" sz="2800"/>
              <a:t> </a:t>
            </a:r>
            <a:r>
              <a:rPr lang="el-GR" sz="2800"/>
              <a:t>σύγκλεισης με τη βοήθεια του</a:t>
            </a:r>
            <a:r>
              <a:rPr lang="nb-NO" sz="2800"/>
              <a:t> </a:t>
            </a:r>
            <a:r>
              <a:rPr lang="el-GR" sz="2800" b="1">
                <a:solidFill>
                  <a:srgbClr val="CC0099"/>
                </a:solidFill>
              </a:rPr>
              <a:t>κεριού δήξης </a:t>
            </a:r>
            <a:r>
              <a:rPr lang="el-GR" sz="2800"/>
              <a:t>διαμορφώνεται</a:t>
            </a:r>
            <a:r>
              <a:rPr lang="nb-NO" sz="2800"/>
              <a:t> </a:t>
            </a:r>
            <a:r>
              <a:rPr lang="el-GR" sz="2800"/>
              <a:t>η </a:t>
            </a:r>
            <a:r>
              <a:rPr lang="el-GR" sz="2800" b="1">
                <a:solidFill>
                  <a:srgbClr val="CC0099"/>
                </a:solidFill>
              </a:rPr>
              <a:t>πλάτη</a:t>
            </a:r>
            <a:r>
              <a:rPr lang="el-GR" sz="2800"/>
              <a:t> του εκμαγείου της </a:t>
            </a:r>
            <a:r>
              <a:rPr lang="el-GR" sz="2800" b="1">
                <a:solidFill>
                  <a:srgbClr val="CC0099"/>
                </a:solidFill>
              </a:rPr>
              <a:t>κάτω</a:t>
            </a:r>
            <a:r>
              <a:rPr lang="nb-NO" sz="2800" b="1">
                <a:solidFill>
                  <a:srgbClr val="CC0099"/>
                </a:solidFill>
              </a:rPr>
              <a:t> </a:t>
            </a:r>
            <a:r>
              <a:rPr lang="el-GR" sz="2800"/>
              <a:t>γνάθου σύμφωνα με την επάνω.</a:t>
            </a:r>
            <a:endParaRPr lang="nb-NO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50977" t="41251" r="33789" b="40936"/>
          <a:stretch>
            <a:fillRect/>
          </a:stretch>
        </p:blipFill>
        <p:spPr bwMode="auto">
          <a:xfrm>
            <a:off x="4143375" y="500063"/>
            <a:ext cx="3714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kstSylinder 4"/>
          <p:cNvSpPr txBox="1">
            <a:spLocks noChangeArrowheads="1"/>
          </p:cNvSpPr>
          <p:nvPr/>
        </p:nvSpPr>
        <p:spPr bwMode="auto">
          <a:xfrm>
            <a:off x="357188" y="4357688"/>
            <a:ext cx="86439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/>
              <a:t>Διαμόρφωση </a:t>
            </a:r>
            <a:r>
              <a:rPr lang="el-GR" sz="2800" b="1">
                <a:solidFill>
                  <a:srgbClr val="CC0099"/>
                </a:solidFill>
              </a:rPr>
              <a:t>βάσης</a:t>
            </a:r>
            <a:r>
              <a:rPr lang="el-GR" sz="2800"/>
              <a:t> και υπολοίπων </a:t>
            </a:r>
            <a:r>
              <a:rPr lang="el-GR" sz="2800" b="1">
                <a:solidFill>
                  <a:srgbClr val="CC0099"/>
                </a:solidFill>
              </a:rPr>
              <a:t>πλευρών</a:t>
            </a:r>
            <a:r>
              <a:rPr lang="el-GR" sz="2800"/>
              <a:t> εκμαγείου </a:t>
            </a:r>
            <a:r>
              <a:rPr lang="el-GR" sz="2800" b="1">
                <a:solidFill>
                  <a:srgbClr val="CC0099"/>
                </a:solidFill>
              </a:rPr>
              <a:t>κάτω</a:t>
            </a:r>
            <a:r>
              <a:rPr lang="el-GR" sz="2800"/>
              <a:t> γνάθου με χρήση του κεριού δήξης και </a:t>
            </a:r>
            <a:r>
              <a:rPr lang="el-GR" sz="2800" b="1">
                <a:solidFill>
                  <a:srgbClr val="CC0099"/>
                </a:solidFill>
              </a:rPr>
              <a:t>οδηγό</a:t>
            </a:r>
            <a:r>
              <a:rPr lang="el-GR" sz="2800"/>
              <a:t> τις αντίστοιχες πλευρές του εκμαγείου της </a:t>
            </a:r>
            <a:r>
              <a:rPr lang="el-GR" sz="2800" b="1">
                <a:solidFill>
                  <a:srgbClr val="CC0099"/>
                </a:solidFill>
              </a:rPr>
              <a:t>άνω</a:t>
            </a:r>
            <a:r>
              <a:rPr lang="el-GR" sz="2800"/>
              <a:t> γνάθου, εκτός πρόσθιας περιοχής</a:t>
            </a:r>
            <a:endParaRPr lang="nb-NO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C:\Mine dokumenter\Billedfiler\Kasus presentasjon\Agenesi\Hjørnevik after model occl.jpg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3114675" y="71438"/>
            <a:ext cx="3028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2" descr="F:\Pongsri\Model\Untitled-2.jpg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571500" y="4143375"/>
            <a:ext cx="30003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 descr="C:\Mine dokumenter\Billedfiler\Kasus presentasjon\Agenesi\Hjørnevik after modelk lt.jpg"/>
          <p:cNvPicPr>
            <a:picLocks noChangeAspect="1" noChangeArrowheads="1"/>
          </p:cNvPicPr>
          <p:nvPr/>
        </p:nvPicPr>
        <p:blipFill>
          <a:blip r:embed="rId5" cstate="print">
            <a:lum bright="-18000"/>
          </a:blip>
          <a:srcRect/>
          <a:stretch>
            <a:fillRect/>
          </a:stretch>
        </p:blipFill>
        <p:spPr bwMode="auto">
          <a:xfrm>
            <a:off x="5786438" y="4214813"/>
            <a:ext cx="31242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 rot="5400000">
            <a:off x="-1321594" y="4964907"/>
            <a:ext cx="37861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 l="20436" t="54581" r="53639" b="16756"/>
          <a:stretch>
            <a:fillRect/>
          </a:stretch>
        </p:blipFill>
        <p:spPr bwMode="auto">
          <a:xfrm>
            <a:off x="571500" y="1071563"/>
            <a:ext cx="78581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kstSylinder 3"/>
          <p:cNvSpPr txBox="1">
            <a:spLocks noChangeArrowheads="1"/>
          </p:cNvSpPr>
          <p:nvPr/>
        </p:nvSpPr>
        <p:spPr bwMode="auto">
          <a:xfrm>
            <a:off x="2643188" y="285750"/>
            <a:ext cx="395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>
                <a:solidFill>
                  <a:srgbClr val="00FF00"/>
                </a:solidFill>
              </a:rPr>
              <a:t>Ψηφιακά εκμαγεία..</a:t>
            </a:r>
            <a:endParaRPr lang="nb-NO" sz="32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kstSylinder 1"/>
          <p:cNvSpPr txBox="1">
            <a:spLocks noChangeArrowheads="1"/>
          </p:cNvSpPr>
          <p:nvPr/>
        </p:nvSpPr>
        <p:spPr bwMode="auto">
          <a:xfrm>
            <a:off x="1428750" y="1487488"/>
            <a:ext cx="6554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/>
              <a:t>VIDEO </a:t>
            </a:r>
            <a:r>
              <a:rPr lang="el-GR" sz="3200"/>
              <a:t>ΛΗΨΗΣ ΑΠΟΤΥΠΩΜΑΤΩΝ</a:t>
            </a:r>
            <a:endParaRPr lang="nb-NO" sz="3200"/>
          </a:p>
        </p:txBody>
      </p:sp>
      <p:pic>
        <p:nvPicPr>
          <p:cNvPr id="56323" name="Picture 5" descr="C:\Users\MARIA\AppData\Local\Microsoft\Windows\Temporary Internet Files\Content.IE5\L4C4R0BN\MCj039746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676525"/>
            <a:ext cx="3395663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kstSylinder 1"/>
          <p:cNvSpPr txBox="1">
            <a:spLocks noChangeArrowheads="1"/>
          </p:cNvSpPr>
          <p:nvPr/>
        </p:nvSpPr>
        <p:spPr bwMode="auto">
          <a:xfrm>
            <a:off x="571500" y="1357313"/>
            <a:ext cx="27241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/>
              <a:t>ΔΕΛΤΙΟ </a:t>
            </a:r>
          </a:p>
          <a:p>
            <a:pPr algn="ctr">
              <a:lnSpc>
                <a:spcPct val="150000"/>
              </a:lnSpc>
            </a:pPr>
            <a:r>
              <a:rPr lang="el-GR" sz="3200" b="1"/>
              <a:t>ΕΞΕΤΑΣΕΩΣ </a:t>
            </a:r>
          </a:p>
          <a:p>
            <a:pPr algn="ctr">
              <a:lnSpc>
                <a:spcPct val="150000"/>
              </a:lnSpc>
            </a:pPr>
            <a:r>
              <a:rPr lang="el-GR" sz="3200" b="1"/>
              <a:t>ΑΣΘΕΝΟΥΣ</a:t>
            </a:r>
            <a:endParaRPr lang="nb-NO" sz="3200" b="1"/>
          </a:p>
        </p:txBody>
      </p:sp>
      <p:pic>
        <p:nvPicPr>
          <p:cNvPr id="12291" name="Bilde 2" descr="DELTIOEXETA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550" y="285750"/>
            <a:ext cx="45688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kstSylinder 1"/>
          <p:cNvSpPr txBox="1">
            <a:spLocks noChangeArrowheads="1"/>
          </p:cNvSpPr>
          <p:nvPr/>
        </p:nvSpPr>
        <p:spPr bwMode="auto">
          <a:xfrm>
            <a:off x="1776413" y="1071563"/>
            <a:ext cx="5081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/>
              <a:t>ΣΤΟΙΧΕΙΑ  ΑΣΘΕΝΟΥΣ</a:t>
            </a:r>
            <a:endParaRPr lang="nb-NO" sz="3600" b="1"/>
          </a:p>
        </p:txBody>
      </p:sp>
      <p:pic>
        <p:nvPicPr>
          <p:cNvPr id="13315" name="Bilde 2" descr="DELTIOEXETASIS.jpg"/>
          <p:cNvPicPr>
            <a:picLocks noChangeAspect="1"/>
          </p:cNvPicPr>
          <p:nvPr/>
        </p:nvPicPr>
        <p:blipFill>
          <a:blip r:embed="rId3" cstate="print"/>
          <a:srcRect l="7799" r="8347" b="77083"/>
          <a:stretch>
            <a:fillRect/>
          </a:stretch>
        </p:blipFill>
        <p:spPr bwMode="auto">
          <a:xfrm>
            <a:off x="25400" y="2286000"/>
            <a:ext cx="911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kstSylinder 1"/>
          <p:cNvSpPr txBox="1">
            <a:spLocks noChangeArrowheads="1"/>
          </p:cNvSpPr>
          <p:nvPr/>
        </p:nvSpPr>
        <p:spPr bwMode="auto">
          <a:xfrm>
            <a:off x="3062288" y="1000125"/>
            <a:ext cx="2081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/>
              <a:t>ΙΣΤΟΡΙΚΟ</a:t>
            </a:r>
            <a:endParaRPr lang="nb-NO" sz="3200" b="1"/>
          </a:p>
        </p:txBody>
      </p:sp>
      <p:cxnSp>
        <p:nvCxnSpPr>
          <p:cNvPr id="4" name="Rett pil 3"/>
          <p:cNvCxnSpPr/>
          <p:nvPr/>
        </p:nvCxnSpPr>
        <p:spPr>
          <a:xfrm rot="10800000" flipV="1">
            <a:off x="3286125" y="1714500"/>
            <a:ext cx="785813" cy="71437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 5"/>
          <p:cNvCxnSpPr/>
          <p:nvPr/>
        </p:nvCxnSpPr>
        <p:spPr>
          <a:xfrm>
            <a:off x="4429125" y="1714500"/>
            <a:ext cx="857250" cy="64293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kstSylinder 6"/>
          <p:cNvSpPr txBox="1">
            <a:spLocks noChangeArrowheads="1"/>
          </p:cNvSpPr>
          <p:nvPr/>
        </p:nvSpPr>
        <p:spPr bwMode="auto">
          <a:xfrm>
            <a:off x="2071688" y="2643188"/>
            <a:ext cx="1760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/>
              <a:t>ΙΑΤΡΙΚΟ</a:t>
            </a:r>
            <a:endParaRPr lang="nb-NO" sz="3200"/>
          </a:p>
        </p:txBody>
      </p:sp>
      <p:sp>
        <p:nvSpPr>
          <p:cNvPr id="14342" name="TekstSylinder 7"/>
          <p:cNvSpPr txBox="1">
            <a:spLocks noChangeArrowheads="1"/>
          </p:cNvSpPr>
          <p:nvPr/>
        </p:nvSpPr>
        <p:spPr bwMode="auto">
          <a:xfrm>
            <a:off x="4714875" y="2643188"/>
            <a:ext cx="3201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/>
              <a:t>ΟΔΟΝΤΙΑΤΡΙΚΟ</a:t>
            </a:r>
            <a:endParaRPr lang="nb-NO" sz="3200"/>
          </a:p>
        </p:txBody>
      </p:sp>
      <p:sp>
        <p:nvSpPr>
          <p:cNvPr id="14343" name="TekstSylinder 8"/>
          <p:cNvSpPr txBox="1">
            <a:spLocks noChangeArrowheads="1"/>
          </p:cNvSpPr>
          <p:nvPr/>
        </p:nvSpPr>
        <p:spPr bwMode="auto">
          <a:xfrm>
            <a:off x="2393950" y="5572125"/>
            <a:ext cx="4392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>
                <a:solidFill>
                  <a:srgbClr val="FFFF00"/>
                </a:solidFill>
              </a:rPr>
              <a:t>ΑΙΤΙΑ ΠΡΟΣΕΛΕΥΣΗΣ</a:t>
            </a:r>
            <a:endParaRPr lang="nb-NO" sz="3200" b="1">
              <a:solidFill>
                <a:srgbClr val="FFFF00"/>
              </a:solidFill>
            </a:endParaRPr>
          </a:p>
        </p:txBody>
      </p:sp>
      <p:pic>
        <p:nvPicPr>
          <p:cNvPr id="14344" name="Bilde 7" descr="DELTIOEXETASIS.jpg"/>
          <p:cNvPicPr>
            <a:picLocks noChangeAspect="1"/>
          </p:cNvPicPr>
          <p:nvPr/>
        </p:nvPicPr>
        <p:blipFill>
          <a:blip r:embed="rId3" cstate="print"/>
          <a:srcRect l="8318" t="19318" r="8282" b="71591"/>
          <a:stretch>
            <a:fillRect/>
          </a:stretch>
        </p:blipFill>
        <p:spPr bwMode="auto">
          <a:xfrm>
            <a:off x="285750" y="3643313"/>
            <a:ext cx="8572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kstSylinder 1"/>
          <p:cNvSpPr txBox="1">
            <a:spLocks noChangeArrowheads="1"/>
          </p:cNvSpPr>
          <p:nvPr/>
        </p:nvSpPr>
        <p:spPr bwMode="auto">
          <a:xfrm>
            <a:off x="1071563" y="785813"/>
            <a:ext cx="3771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/>
              <a:t>ΙΑΤΡΙΚΟ ΙΣΤΟΡΙΚΟ</a:t>
            </a:r>
            <a:endParaRPr lang="nb-NO" sz="3200"/>
          </a:p>
        </p:txBody>
      </p:sp>
      <p:sp>
        <p:nvSpPr>
          <p:cNvPr id="15363" name="TekstSylinder 2"/>
          <p:cNvSpPr txBox="1">
            <a:spLocks noChangeArrowheads="1"/>
          </p:cNvSpPr>
          <p:nvPr/>
        </p:nvSpPr>
        <p:spPr bwMode="auto">
          <a:xfrm>
            <a:off x="0" y="2571750"/>
            <a:ext cx="89296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/>
              <a:t>Κυρίως ασθένειες που πιθανά:</a:t>
            </a:r>
          </a:p>
          <a:p>
            <a:endParaRPr lang="el-GR" sz="3200"/>
          </a:p>
          <a:p>
            <a:pPr>
              <a:buFont typeface="Arial" charset="0"/>
              <a:buChar char="•"/>
            </a:pPr>
            <a:r>
              <a:rPr lang="el-GR" sz="3200"/>
              <a:t> έχουν συμβάλλει στην δημιουργία ορθο –      </a:t>
            </a:r>
          </a:p>
          <a:p>
            <a:r>
              <a:rPr lang="el-GR" sz="3200"/>
              <a:t>   δοντικής </a:t>
            </a:r>
            <a:r>
              <a:rPr lang="nb-NO" sz="3200"/>
              <a:t>/</a:t>
            </a:r>
            <a:r>
              <a:rPr lang="el-GR" sz="3200"/>
              <a:t> γναθικής ανωμαλίας </a:t>
            </a:r>
          </a:p>
          <a:p>
            <a:endParaRPr lang="el-GR" sz="3200"/>
          </a:p>
          <a:p>
            <a:pPr>
              <a:buFont typeface="Arial" charset="0"/>
              <a:buChar char="•"/>
            </a:pPr>
            <a:r>
              <a:rPr lang="el-GR" sz="3200"/>
              <a:t> επηρεάζουν μελλοντική ορθοδοντική θεραπεία      </a:t>
            </a:r>
            <a:endParaRPr lang="nb-NO" sz="3200"/>
          </a:p>
        </p:txBody>
      </p:sp>
      <p:pic>
        <p:nvPicPr>
          <p:cNvPr id="15364" name="Picture 10" descr="C:\Users\MARIA\AppData\Local\Microsoft\Windows\Temporary Internet Files\Content.IE5\L4C4R0BN\MCj042809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92125"/>
            <a:ext cx="18891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kstSylinder 3"/>
          <p:cNvSpPr txBox="1">
            <a:spLocks noChangeArrowheads="1"/>
          </p:cNvSpPr>
          <p:nvPr/>
        </p:nvSpPr>
        <p:spPr bwMode="auto">
          <a:xfrm>
            <a:off x="357188" y="0"/>
            <a:ext cx="864235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800">
                <a:solidFill>
                  <a:srgbClr val="00FF00"/>
                </a:solidFill>
              </a:rPr>
              <a:t>Σύνδρομα</a:t>
            </a:r>
          </a:p>
          <a:p>
            <a:pPr>
              <a:buFont typeface="Arial" charset="0"/>
              <a:buChar char="•"/>
            </a:pPr>
            <a:r>
              <a:rPr lang="el-GR" sz="2800"/>
              <a:t>Ενδοκρινικές διαταραχές </a:t>
            </a:r>
          </a:p>
          <a:p>
            <a:pPr>
              <a:buFont typeface="Arial" charset="0"/>
              <a:buChar char="•"/>
            </a:pPr>
            <a:r>
              <a:rPr lang="el-GR" sz="2800">
                <a:solidFill>
                  <a:srgbClr val="00FF00"/>
                </a:solidFill>
              </a:rPr>
              <a:t>Χρόνια νοσήματα</a:t>
            </a:r>
          </a:p>
          <a:p>
            <a:pPr>
              <a:buFont typeface="Arial" charset="0"/>
              <a:buChar char="•"/>
            </a:pPr>
            <a:r>
              <a:rPr lang="el-GR" sz="2800"/>
              <a:t>Υπερτροφικές αμυγδαλές </a:t>
            </a:r>
          </a:p>
          <a:p>
            <a:pPr>
              <a:buFont typeface="Arial" charset="0"/>
              <a:buChar char="•"/>
            </a:pPr>
            <a:r>
              <a:rPr lang="el-GR" sz="2800">
                <a:solidFill>
                  <a:srgbClr val="00FF00"/>
                </a:solidFill>
              </a:rPr>
              <a:t>Άσθμα</a:t>
            </a:r>
          </a:p>
          <a:p>
            <a:pPr>
              <a:buFont typeface="Arial" charset="0"/>
              <a:buChar char="•"/>
            </a:pPr>
            <a:r>
              <a:rPr lang="el-GR" sz="2800"/>
              <a:t>Αλλεργίες</a:t>
            </a:r>
          </a:p>
          <a:p>
            <a:pPr>
              <a:buFont typeface="Arial" charset="0"/>
              <a:buChar char="•"/>
            </a:pPr>
            <a:r>
              <a:rPr lang="el-GR" sz="2800">
                <a:solidFill>
                  <a:srgbClr val="00FF00"/>
                </a:solidFill>
              </a:rPr>
              <a:t>Επιληψία</a:t>
            </a:r>
          </a:p>
          <a:p>
            <a:pPr>
              <a:buFont typeface="Arial" charset="0"/>
              <a:buChar char="•"/>
            </a:pPr>
            <a:r>
              <a:rPr lang="el-GR" sz="2800"/>
              <a:t>Καρδιοπάθειες</a:t>
            </a:r>
          </a:p>
          <a:p>
            <a:pPr>
              <a:buFont typeface="Arial" charset="0"/>
              <a:buChar char="•"/>
            </a:pPr>
            <a:r>
              <a:rPr lang="el-GR" sz="2800">
                <a:solidFill>
                  <a:srgbClr val="00FF00"/>
                </a:solidFill>
              </a:rPr>
              <a:t>Διαταραχές πηκτικότητας αίματος</a:t>
            </a:r>
          </a:p>
          <a:p>
            <a:pPr>
              <a:buFont typeface="Arial" charset="0"/>
              <a:buChar char="•"/>
            </a:pPr>
            <a:r>
              <a:rPr lang="el-GR" sz="2800"/>
              <a:t>Μεταβολικά νοσήματα</a:t>
            </a:r>
          </a:p>
          <a:p>
            <a:pPr>
              <a:buFont typeface="Arial" charset="0"/>
              <a:buChar char="•"/>
            </a:pPr>
            <a:r>
              <a:rPr lang="el-GR" sz="2800">
                <a:solidFill>
                  <a:srgbClr val="00FF00"/>
                </a:solidFill>
              </a:rPr>
              <a:t>Λήψη φαρμάκων</a:t>
            </a:r>
          </a:p>
          <a:p>
            <a:pPr>
              <a:buFont typeface="Arial" charset="0"/>
              <a:buChar char="•"/>
            </a:pPr>
            <a:r>
              <a:rPr lang="el-GR" sz="2800"/>
              <a:t>Αξιολόγηση σταδίου αύξησης</a:t>
            </a:r>
          </a:p>
          <a:p>
            <a:r>
              <a:rPr lang="el-GR" sz="2800"/>
              <a:t>	</a:t>
            </a:r>
            <a:r>
              <a:rPr lang="el-GR" sz="2800">
                <a:solidFill>
                  <a:srgbClr val="FFFF00"/>
                </a:solidFill>
              </a:rPr>
              <a:t>Σε περίπτωση έντονων σκελετικών ανωμαλιών:</a:t>
            </a:r>
          </a:p>
          <a:p>
            <a:pPr>
              <a:buFont typeface="Arial" charset="0"/>
              <a:buChar char="•"/>
            </a:pPr>
            <a:r>
              <a:rPr lang="el-GR" sz="2800">
                <a:solidFill>
                  <a:srgbClr val="FFFF00"/>
                </a:solidFill>
              </a:rPr>
              <a:t>Τραύμα κατά τη γέννηση </a:t>
            </a:r>
          </a:p>
          <a:p>
            <a:pPr>
              <a:buFont typeface="Arial" charset="0"/>
              <a:buChar char="•"/>
            </a:pPr>
            <a:r>
              <a:rPr lang="el-GR" sz="2800">
                <a:solidFill>
                  <a:srgbClr val="FFFF00"/>
                </a:solidFill>
              </a:rPr>
              <a:t>Οικογενειακό αναμνηστικό </a:t>
            </a:r>
          </a:p>
          <a:p>
            <a:r>
              <a:rPr lang="el-GR" sz="2800">
                <a:solidFill>
                  <a:srgbClr val="FFFF00"/>
                </a:solidFill>
              </a:rPr>
              <a:t>Περαιτέρω έλεγχος γενετικού παράγοντα</a:t>
            </a:r>
            <a:endParaRPr lang="nb-NO" sz="2800"/>
          </a:p>
        </p:txBody>
      </p:sp>
      <p:pic>
        <p:nvPicPr>
          <p:cNvPr id="16387" name="Picture 10" descr="C:\Users\MARIA\AppData\Local\Microsoft\Windows\Temporary Internet Files\Content.IE5\L4C4R0BN\MCj042809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92125"/>
            <a:ext cx="18891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torfarger - mørke">
  <a:themeElements>
    <a:clrScheme name="Kontorfarger - mørk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ontorfarger - mørke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ntorfarger - mørke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2411</TotalTime>
  <Words>1144</Words>
  <Application>Microsoft Office PowerPoint</Application>
  <PresentationFormat>Προβολή στην οθόνη (4:3)</PresentationFormat>
  <Paragraphs>372</Paragraphs>
  <Slides>48</Slides>
  <Notes>48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57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Arial Narrow</vt:lpstr>
      <vt:lpstr>Kontorfarger - mørke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MARIA</dc:creator>
  <cp:lastModifiedBy>user</cp:lastModifiedBy>
  <cp:revision>94</cp:revision>
  <dcterms:created xsi:type="dcterms:W3CDTF">2009-11-24T07:18:23Z</dcterms:created>
  <dcterms:modified xsi:type="dcterms:W3CDTF">2014-10-15T11:33:40Z</dcterms:modified>
</cp:coreProperties>
</file>